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notesSlides/notesSlide37.xml" ContentType="application/vnd.openxmlformats-officedocument.presentationml.notesSlide+xml"/>
  <Default Extension="jpeg" ContentType="image/jpeg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626" r:id="rId2"/>
    <p:sldId id="736" r:id="rId3"/>
    <p:sldId id="738" r:id="rId4"/>
    <p:sldId id="739" r:id="rId5"/>
    <p:sldId id="737" r:id="rId6"/>
    <p:sldId id="740" r:id="rId7"/>
    <p:sldId id="741" r:id="rId8"/>
    <p:sldId id="777" r:id="rId9"/>
    <p:sldId id="778" r:id="rId10"/>
    <p:sldId id="779" r:id="rId11"/>
    <p:sldId id="780" r:id="rId12"/>
    <p:sldId id="782" r:id="rId13"/>
    <p:sldId id="783" r:id="rId14"/>
    <p:sldId id="784" r:id="rId15"/>
    <p:sldId id="785" r:id="rId16"/>
    <p:sldId id="786" r:id="rId17"/>
    <p:sldId id="787" r:id="rId18"/>
    <p:sldId id="627" r:id="rId19"/>
    <p:sldId id="628" r:id="rId20"/>
    <p:sldId id="790" r:id="rId21"/>
    <p:sldId id="742" r:id="rId22"/>
    <p:sldId id="745" r:id="rId23"/>
    <p:sldId id="746" r:id="rId24"/>
    <p:sldId id="743" r:id="rId25"/>
    <p:sldId id="791" r:id="rId26"/>
    <p:sldId id="792" r:id="rId27"/>
    <p:sldId id="793" r:id="rId28"/>
    <p:sldId id="744" r:id="rId29"/>
    <p:sldId id="794" r:id="rId30"/>
    <p:sldId id="760" r:id="rId31"/>
    <p:sldId id="636" r:id="rId32"/>
    <p:sldId id="637" r:id="rId33"/>
    <p:sldId id="639" r:id="rId34"/>
    <p:sldId id="638" r:id="rId35"/>
    <p:sldId id="795" r:id="rId36"/>
    <p:sldId id="641" r:id="rId37"/>
    <p:sldId id="796" r:id="rId38"/>
    <p:sldId id="642" r:id="rId39"/>
    <p:sldId id="643" r:id="rId40"/>
    <p:sldId id="644" r:id="rId41"/>
    <p:sldId id="645" r:id="rId42"/>
    <p:sldId id="646" r:id="rId43"/>
    <p:sldId id="647" r:id="rId44"/>
    <p:sldId id="648" r:id="rId45"/>
    <p:sldId id="649" r:id="rId46"/>
    <p:sldId id="650" r:id="rId47"/>
    <p:sldId id="651" r:id="rId48"/>
    <p:sldId id="652" r:id="rId49"/>
    <p:sldId id="653" r:id="rId50"/>
    <p:sldId id="654" r:id="rId51"/>
    <p:sldId id="655" r:id="rId52"/>
    <p:sldId id="770" r:id="rId53"/>
    <p:sldId id="771" r:id="rId54"/>
    <p:sldId id="772" r:id="rId55"/>
    <p:sldId id="659" r:id="rId56"/>
    <p:sldId id="660" r:id="rId57"/>
    <p:sldId id="661" r:id="rId58"/>
    <p:sldId id="662" r:id="rId59"/>
    <p:sldId id="663" r:id="rId60"/>
    <p:sldId id="664" r:id="rId61"/>
    <p:sldId id="665" r:id="rId62"/>
    <p:sldId id="666" r:id="rId63"/>
    <p:sldId id="767" r:id="rId64"/>
    <p:sldId id="768" r:id="rId65"/>
    <p:sldId id="769" r:id="rId66"/>
    <p:sldId id="773" r:id="rId67"/>
    <p:sldId id="776" r:id="rId68"/>
    <p:sldId id="749" r:id="rId69"/>
    <p:sldId id="750" r:id="rId70"/>
    <p:sldId id="751" r:id="rId71"/>
    <p:sldId id="752" r:id="rId72"/>
    <p:sldId id="753" r:id="rId73"/>
    <p:sldId id="672" r:id="rId74"/>
    <p:sldId id="673" r:id="rId75"/>
    <p:sldId id="674" r:id="rId76"/>
    <p:sldId id="748" r:id="rId77"/>
    <p:sldId id="676" r:id="rId78"/>
    <p:sldId id="677" r:id="rId79"/>
    <p:sldId id="678" r:id="rId80"/>
    <p:sldId id="679" r:id="rId81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8000"/>
    <a:srgbClr val="CC0000"/>
    <a:srgbClr val="FF3300"/>
    <a:srgbClr val="CC3300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6" autoAdjust="0"/>
    <p:restoredTop sz="94683" autoAdjust="0"/>
  </p:normalViewPr>
  <p:slideViewPr>
    <p:cSldViewPr>
      <p:cViewPr>
        <p:scale>
          <a:sx n="100" d="100"/>
          <a:sy n="100" d="100"/>
        </p:scale>
        <p:origin x="-18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028" y="-96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3.wmf"/><Relationship Id="rId4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CA46227-5C17-4E0B-9ECE-44AF85112A4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2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795B1D16-457D-4CB6-AA65-8223A175EBC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4FEB7C-1A76-4525-8374-BC8D05A59F99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573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C31173-2653-4C6D-B50C-9EB35EB4F1E3}" type="slidenum">
              <a:rPr lang="en-US" altLang="zh-TW" smtClean="0"/>
              <a:pPr/>
              <a:t>12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1559BA-17D8-42D9-96F7-A90CA173C22B}" type="slidenum">
              <a:rPr lang="en-US" altLang="zh-TW" smtClean="0"/>
              <a:pPr/>
              <a:t>15</a:t>
            </a:fld>
            <a:endParaRPr lang="en-US" altLang="zh-TW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1D8C32-89D3-456A-8A09-B48DA39D3466}" type="slidenum">
              <a:rPr lang="en-US" altLang="zh-TW" smtClean="0"/>
              <a:pPr/>
              <a:t>16</a:t>
            </a:fld>
            <a:endParaRPr lang="en-US" altLang="zh-TW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E2177B-10E1-4EF7-B709-315FF523CAB7}" type="slidenum">
              <a:rPr lang="en-US" altLang="zh-TW" smtClean="0"/>
              <a:pPr/>
              <a:t>17</a:t>
            </a:fld>
            <a:endParaRPr lang="en-US" altLang="zh-TW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D2EB03-2474-4385-9831-77D10F60A388}" type="slidenum">
              <a:rPr lang="en-US" altLang="zh-TW" smtClean="0"/>
              <a:pPr/>
              <a:t>18</a:t>
            </a:fld>
            <a:endParaRPr lang="en-US" altLang="zh-TW" smtClean="0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B367E-F167-482D-8884-0A4FBAFC25A7}" type="slidenum">
              <a:rPr lang="en-US" altLang="zh-TW" smtClean="0"/>
              <a:pPr/>
              <a:t>19</a:t>
            </a:fld>
            <a:endParaRPr lang="en-US" altLang="zh-TW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2146E1-524F-4D6E-B37E-BC60EA92C9A2}" type="slidenum">
              <a:rPr lang="en-US" altLang="zh-TW" smtClean="0"/>
              <a:pPr/>
              <a:t>21</a:t>
            </a:fld>
            <a:endParaRPr lang="en-US" altLang="zh-TW" smtClean="0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E5C77-91AC-488B-ABE2-4B79CA08608F}" type="slidenum">
              <a:rPr lang="en-US" altLang="zh-TW" smtClean="0"/>
              <a:pPr/>
              <a:t>22</a:t>
            </a:fld>
            <a:endParaRPr lang="en-US" altLang="zh-TW" smtClean="0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B4240B-3F47-478F-8FBF-1F9A754DE941}" type="slidenum">
              <a:rPr lang="en-US" altLang="zh-TW" smtClean="0"/>
              <a:pPr/>
              <a:t>23</a:t>
            </a:fld>
            <a:endParaRPr lang="en-US" altLang="zh-TW" smtClean="0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AC6ECA-9B5C-4431-8D29-19E0DA2A850F}" type="slidenum">
              <a:rPr lang="en-US" altLang="zh-TW" smtClean="0"/>
              <a:pPr/>
              <a:t>24</a:t>
            </a:fld>
            <a:endParaRPr lang="en-US" altLang="zh-TW" smtClean="0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20AF79-0B83-41BF-80C3-5423331B83C2}" type="slidenum">
              <a:rPr lang="en-US" altLang="zh-TW" smtClean="0"/>
              <a:pPr/>
              <a:t>2</a:t>
            </a:fld>
            <a:endParaRPr lang="en-US" altLang="zh-TW" smtClean="0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65EB74-EC4D-4920-A3EA-D3E164DD0B59}" type="slidenum">
              <a:rPr lang="en-US" altLang="zh-TW" smtClean="0"/>
              <a:pPr/>
              <a:t>25</a:t>
            </a:fld>
            <a:endParaRPr lang="en-US" altLang="zh-TW" smtClean="0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7E7434-8373-46FB-B214-CBC02FAD9DBC}" type="slidenum">
              <a:rPr lang="en-US" altLang="zh-TW" smtClean="0"/>
              <a:pPr/>
              <a:t>28</a:t>
            </a:fld>
            <a:endParaRPr lang="en-US" altLang="zh-TW" smtClean="0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7E7434-8373-46FB-B214-CBC02FAD9DBC}" type="slidenum">
              <a:rPr lang="en-US" altLang="zh-TW" smtClean="0"/>
              <a:pPr/>
              <a:t>29</a:t>
            </a:fld>
            <a:endParaRPr lang="en-US" altLang="zh-TW" smtClean="0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8114CB-7E2E-4F44-A6E4-7869BC3EF5FD}" type="slidenum">
              <a:rPr lang="en-US" altLang="zh-TW" smtClean="0"/>
              <a:pPr/>
              <a:t>31</a:t>
            </a:fld>
            <a:endParaRPr lang="en-US" altLang="zh-TW" smtClean="0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24938-8268-41DA-866C-81209DDAFF50}" type="slidenum">
              <a:rPr lang="en-US" altLang="zh-TW" smtClean="0"/>
              <a:pPr/>
              <a:t>32</a:t>
            </a:fld>
            <a:endParaRPr lang="en-US" altLang="zh-TW" smtClean="0"/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A48836-A2B9-4665-B09E-8968B5B87F94}" type="slidenum">
              <a:rPr lang="en-US" altLang="zh-TW" smtClean="0"/>
              <a:pPr/>
              <a:t>33</a:t>
            </a:fld>
            <a:endParaRPr lang="en-US" altLang="zh-TW" smtClean="0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30FCF7-532A-4DAC-B614-0394BC7FE77A}" type="slidenum">
              <a:rPr lang="en-US" altLang="zh-TW" smtClean="0"/>
              <a:pPr/>
              <a:t>34</a:t>
            </a:fld>
            <a:endParaRPr lang="en-US" altLang="zh-TW" smtClean="0"/>
          </a:p>
        </p:txBody>
      </p:sp>
      <p:sp>
        <p:nvSpPr>
          <p:cNvPr id="226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A48836-A2B9-4665-B09E-8968B5B87F94}" type="slidenum">
              <a:rPr lang="en-US" altLang="zh-TW" smtClean="0"/>
              <a:pPr/>
              <a:t>35</a:t>
            </a:fld>
            <a:endParaRPr lang="en-US" altLang="zh-TW" smtClean="0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8B2A7-3E69-423B-B321-CD3A7719233F}" type="slidenum">
              <a:rPr lang="en-US" altLang="zh-TW" smtClean="0"/>
              <a:pPr/>
              <a:t>36</a:t>
            </a:fld>
            <a:endParaRPr lang="en-US" altLang="zh-TW" smtClean="0"/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8B2A7-3E69-423B-B321-CD3A7719233F}" type="slidenum">
              <a:rPr lang="en-US" altLang="zh-TW" smtClean="0"/>
              <a:pPr/>
              <a:t>37</a:t>
            </a:fld>
            <a:endParaRPr lang="en-US" altLang="zh-TW" smtClean="0"/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4E1649-EE7E-4BE7-B2EB-40BB0518CB17}" type="slidenum">
              <a:rPr lang="en-US" altLang="zh-TW" smtClean="0"/>
              <a:pPr/>
              <a:t>3</a:t>
            </a:fld>
            <a:endParaRPr lang="en-US" altLang="zh-TW" smtClean="0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4F221C-85A4-44F6-9E17-847340EBAD69}" type="slidenum">
              <a:rPr lang="en-US" altLang="zh-TW" smtClean="0"/>
              <a:pPr/>
              <a:t>38</a:t>
            </a:fld>
            <a:endParaRPr lang="en-US" altLang="zh-TW" smtClean="0"/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A343B9-C74D-4AC9-91A9-0EC8FE1F08E9}" type="slidenum">
              <a:rPr lang="en-US" altLang="zh-TW" smtClean="0"/>
              <a:pPr/>
              <a:t>39</a:t>
            </a:fld>
            <a:endParaRPr lang="en-US" altLang="zh-TW" smtClean="0"/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67F7C1-1C74-42AA-8DC0-E434C3F52CCF}" type="slidenum">
              <a:rPr lang="en-US" altLang="zh-TW" smtClean="0"/>
              <a:pPr/>
              <a:t>40</a:t>
            </a:fld>
            <a:endParaRPr lang="en-US" altLang="zh-TW" smtClean="0"/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191421-B7F3-48A2-942F-60E3BA6EA372}" type="slidenum">
              <a:rPr lang="en-US" altLang="zh-TW" smtClean="0"/>
              <a:pPr/>
              <a:t>41</a:t>
            </a:fld>
            <a:endParaRPr lang="en-US" altLang="zh-TW" smtClean="0"/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5DB63-F7D7-43E4-88F8-DDC0AB846537}" type="slidenum">
              <a:rPr lang="en-US" altLang="zh-TW" smtClean="0"/>
              <a:pPr/>
              <a:t>42</a:t>
            </a:fld>
            <a:endParaRPr lang="en-US" altLang="zh-TW" smtClean="0"/>
          </a:p>
        </p:txBody>
      </p:sp>
      <p:sp>
        <p:nvSpPr>
          <p:cNvPr id="234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57876-68AD-4CC1-9721-6159BD6910AF}" type="slidenum">
              <a:rPr lang="en-US" altLang="zh-TW" smtClean="0"/>
              <a:pPr/>
              <a:t>43</a:t>
            </a:fld>
            <a:endParaRPr lang="en-US" altLang="zh-TW" smtClean="0"/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087C85-FF62-4315-8676-6A3FCCB1BA69}" type="slidenum">
              <a:rPr lang="en-US" altLang="zh-TW" smtClean="0"/>
              <a:pPr/>
              <a:t>44</a:t>
            </a:fld>
            <a:endParaRPr lang="en-US" altLang="zh-TW" smtClean="0"/>
          </a:p>
        </p:txBody>
      </p:sp>
      <p:sp>
        <p:nvSpPr>
          <p:cNvPr id="236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7E0C72-1DC0-4A60-8FFA-BA0F2E72E4E9}" type="slidenum">
              <a:rPr lang="en-US" altLang="zh-TW" smtClean="0"/>
              <a:pPr/>
              <a:t>45</a:t>
            </a:fld>
            <a:endParaRPr lang="en-US" altLang="zh-TW" smtClean="0"/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DC5E66-D7A9-41F4-B0F6-110083AF59DF}" type="slidenum">
              <a:rPr lang="en-US" altLang="zh-TW" smtClean="0"/>
              <a:pPr/>
              <a:t>46</a:t>
            </a:fld>
            <a:endParaRPr lang="en-US" altLang="zh-TW" smtClean="0"/>
          </a:p>
        </p:txBody>
      </p:sp>
      <p:sp>
        <p:nvSpPr>
          <p:cNvPr id="238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A19D9-54E7-45EC-AEFF-59B2A654A21D}" type="slidenum">
              <a:rPr lang="en-US" altLang="zh-TW" smtClean="0"/>
              <a:pPr/>
              <a:t>47</a:t>
            </a:fld>
            <a:endParaRPr lang="en-US" altLang="zh-TW" smtClean="0"/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A5309E-EF69-415A-B809-8F761115221C}" type="slidenum">
              <a:rPr lang="en-US" altLang="zh-TW" smtClean="0"/>
              <a:pPr/>
              <a:t>4</a:t>
            </a:fld>
            <a:endParaRPr lang="en-US" altLang="zh-TW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7585B8-2571-4993-8350-2AB737C0CAD8}" type="slidenum">
              <a:rPr lang="en-US" altLang="zh-TW" smtClean="0"/>
              <a:pPr/>
              <a:t>48</a:t>
            </a:fld>
            <a:endParaRPr lang="en-US" altLang="zh-TW" smtClean="0"/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F19907-9FCC-40D3-ABC7-D1B9681905B5}" type="slidenum">
              <a:rPr lang="en-US" altLang="zh-TW" smtClean="0"/>
              <a:pPr/>
              <a:t>49</a:t>
            </a:fld>
            <a:endParaRPr lang="en-US" altLang="zh-TW" smtClean="0"/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C199EE-8AA9-47B5-97F5-10FCCE8DC784}" type="slidenum">
              <a:rPr lang="en-US" altLang="zh-TW" smtClean="0"/>
              <a:pPr/>
              <a:t>50</a:t>
            </a:fld>
            <a:endParaRPr lang="en-US" altLang="zh-TW" smtClean="0"/>
          </a:p>
        </p:txBody>
      </p:sp>
      <p:sp>
        <p:nvSpPr>
          <p:cNvPr id="242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417875-58FE-4D6D-97BC-90445CD8F1E3}" type="slidenum">
              <a:rPr lang="en-US" altLang="zh-TW" smtClean="0"/>
              <a:pPr/>
              <a:t>51</a:t>
            </a:fld>
            <a:endParaRPr lang="en-US" altLang="zh-TW" smtClean="0"/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1BAA26-97E0-47F3-A2E9-1EBBEFDCC0C8}" type="slidenum">
              <a:rPr lang="en-US" altLang="zh-TW" smtClean="0"/>
              <a:pPr/>
              <a:t>52</a:t>
            </a:fld>
            <a:endParaRPr lang="en-US" altLang="zh-TW" smtClean="0"/>
          </a:p>
        </p:txBody>
      </p:sp>
      <p:sp>
        <p:nvSpPr>
          <p:cNvPr id="244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2D8E68-1614-4979-8B37-C6C26CF25F8A}" type="slidenum">
              <a:rPr lang="en-US" altLang="zh-TW" smtClean="0"/>
              <a:pPr/>
              <a:t>53</a:t>
            </a:fld>
            <a:endParaRPr lang="en-US" altLang="zh-TW" smtClean="0"/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119A7B-9F72-4E21-876B-266AA5FE6E20}" type="slidenum">
              <a:rPr lang="en-US" altLang="zh-TW" smtClean="0"/>
              <a:pPr/>
              <a:t>54</a:t>
            </a:fld>
            <a:endParaRPr lang="en-US" altLang="zh-TW" smtClean="0"/>
          </a:p>
        </p:txBody>
      </p:sp>
      <p:sp>
        <p:nvSpPr>
          <p:cNvPr id="246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FD7A12-5942-499C-9E5A-D1B5AB173319}" type="slidenum">
              <a:rPr lang="en-US" altLang="zh-TW" smtClean="0"/>
              <a:pPr/>
              <a:t>55</a:t>
            </a:fld>
            <a:endParaRPr lang="en-US" altLang="zh-TW" smtClean="0"/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7E3A1-8315-49B2-891B-812983057B31}" type="slidenum">
              <a:rPr lang="en-US" altLang="zh-TW" smtClean="0"/>
              <a:pPr/>
              <a:t>56</a:t>
            </a:fld>
            <a:endParaRPr lang="en-US" altLang="zh-TW" smtClean="0"/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5F5640-999C-4F9A-92C9-5942D54529E6}" type="slidenum">
              <a:rPr lang="en-US" altLang="zh-TW" smtClean="0"/>
              <a:pPr/>
              <a:t>57</a:t>
            </a:fld>
            <a:endParaRPr lang="en-US" altLang="zh-TW" smtClean="0"/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1A781A-F1EE-48E2-8212-41F0A64FA20B}" type="slidenum">
              <a:rPr lang="en-US" altLang="zh-TW" smtClean="0"/>
              <a:pPr/>
              <a:t>5</a:t>
            </a:fld>
            <a:endParaRPr lang="en-US" altLang="zh-TW" smtClean="0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D7C5A3-0524-490F-B102-3EE686FAC0FB}" type="slidenum">
              <a:rPr lang="en-US" altLang="zh-TW" smtClean="0"/>
              <a:pPr/>
              <a:t>58</a:t>
            </a:fld>
            <a:endParaRPr lang="en-US" altLang="zh-TW" smtClean="0"/>
          </a:p>
        </p:txBody>
      </p:sp>
      <p:sp>
        <p:nvSpPr>
          <p:cNvPr id="250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FCC21C-E6DA-404A-9D1D-8DDB48F43CBB}" type="slidenum">
              <a:rPr lang="en-US" altLang="zh-TW" smtClean="0"/>
              <a:pPr/>
              <a:t>59</a:t>
            </a:fld>
            <a:endParaRPr lang="en-US" altLang="zh-TW" smtClean="0"/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345FA0-5B4D-4EBE-8F16-F2415B2AE020}" type="slidenum">
              <a:rPr lang="en-US" altLang="zh-TW" smtClean="0"/>
              <a:pPr/>
              <a:t>60</a:t>
            </a:fld>
            <a:endParaRPr lang="en-US" altLang="zh-TW" smtClean="0"/>
          </a:p>
        </p:txBody>
      </p:sp>
      <p:sp>
        <p:nvSpPr>
          <p:cNvPr id="252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8A066-A3EF-4A64-9F03-E32ED03B998C}" type="slidenum">
              <a:rPr lang="en-US" altLang="zh-TW" smtClean="0"/>
              <a:pPr/>
              <a:t>61</a:t>
            </a:fld>
            <a:endParaRPr lang="en-US" altLang="zh-TW" smtClean="0"/>
          </a:p>
        </p:txBody>
      </p:sp>
      <p:sp>
        <p:nvSpPr>
          <p:cNvPr id="253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08C908-7B70-4E0E-AD09-2B537EAA49FF}" type="slidenum">
              <a:rPr lang="en-US" altLang="zh-TW" smtClean="0"/>
              <a:pPr/>
              <a:t>62</a:t>
            </a:fld>
            <a:endParaRPr lang="en-US" altLang="zh-TW" smtClean="0"/>
          </a:p>
        </p:txBody>
      </p:sp>
      <p:sp>
        <p:nvSpPr>
          <p:cNvPr id="254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8FDDE-F2D4-452D-962F-BB8B60FBEE7C}" type="slidenum">
              <a:rPr lang="en-US" altLang="zh-TW" smtClean="0"/>
              <a:pPr/>
              <a:t>68</a:t>
            </a:fld>
            <a:endParaRPr lang="en-US" altLang="zh-TW" smtClean="0"/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2EA239-EC40-48EE-8BAC-B6E6C330C683}" type="slidenum">
              <a:rPr lang="en-US" altLang="zh-TW" smtClean="0"/>
              <a:pPr/>
              <a:t>69</a:t>
            </a:fld>
            <a:endParaRPr lang="en-US" altLang="zh-TW" smtClean="0"/>
          </a:p>
        </p:txBody>
      </p:sp>
      <p:sp>
        <p:nvSpPr>
          <p:cNvPr id="257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541A50-74E3-4553-A0F4-50694803B080}" type="slidenum">
              <a:rPr lang="en-US" altLang="zh-TW" smtClean="0"/>
              <a:pPr/>
              <a:t>70</a:t>
            </a:fld>
            <a:endParaRPr lang="en-US" altLang="zh-TW" smtClean="0"/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93DBF0-21C9-43CD-9F1A-84CCBC234087}" type="slidenum">
              <a:rPr lang="en-US" altLang="zh-TW" smtClean="0"/>
              <a:pPr/>
              <a:t>71</a:t>
            </a:fld>
            <a:endParaRPr lang="en-US" altLang="zh-TW" smtClean="0"/>
          </a:p>
        </p:txBody>
      </p:sp>
      <p:sp>
        <p:nvSpPr>
          <p:cNvPr id="259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4F54FD-F8C6-441E-B96A-5EDB28D6D606}" type="slidenum">
              <a:rPr lang="en-US" altLang="zh-TW" smtClean="0"/>
              <a:pPr/>
              <a:t>72</a:t>
            </a:fld>
            <a:endParaRPr lang="en-US" altLang="zh-TW" smtClean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BC8B76-3CDF-4C67-AA9A-C26CAFF240F8}" type="slidenum">
              <a:rPr lang="en-US" altLang="zh-TW" smtClean="0"/>
              <a:pPr/>
              <a:t>6</a:t>
            </a:fld>
            <a:endParaRPr lang="en-US" altLang="zh-TW" smtClean="0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566CD-608B-43F0-9F81-7897E80EBC73}" type="slidenum">
              <a:rPr lang="en-US" altLang="zh-TW" smtClean="0"/>
              <a:pPr/>
              <a:t>73</a:t>
            </a:fld>
            <a:endParaRPr lang="en-US" altLang="zh-TW" smtClean="0"/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AE5E2D-D8C2-4DB0-A646-8EE6A3C52C84}" type="slidenum">
              <a:rPr lang="en-US" altLang="zh-TW" smtClean="0"/>
              <a:pPr/>
              <a:t>74</a:t>
            </a:fld>
            <a:endParaRPr lang="en-US" altLang="zh-TW" smtClean="0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4168DE-FB3C-4AB9-AD6B-AF3A3BF3E72E}" type="slidenum">
              <a:rPr lang="en-US" altLang="zh-TW" smtClean="0"/>
              <a:pPr/>
              <a:t>75</a:t>
            </a:fld>
            <a:endParaRPr lang="en-US" altLang="zh-TW" smtClean="0"/>
          </a:p>
        </p:txBody>
      </p:sp>
      <p:sp>
        <p:nvSpPr>
          <p:cNvPr id="263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C93DB9-2CB7-4EF9-867A-6138106F7060}" type="slidenum">
              <a:rPr lang="en-US" altLang="zh-TW" smtClean="0"/>
              <a:pPr/>
              <a:t>76</a:t>
            </a:fld>
            <a:endParaRPr lang="en-US" altLang="zh-TW" smtClean="0"/>
          </a:p>
        </p:txBody>
      </p:sp>
      <p:sp>
        <p:nvSpPr>
          <p:cNvPr id="264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69A8B7-9E32-4A4B-A39C-6AFDB10B28E3}" type="slidenum">
              <a:rPr lang="en-US" altLang="zh-TW" smtClean="0"/>
              <a:pPr/>
              <a:t>77</a:t>
            </a:fld>
            <a:endParaRPr lang="en-US" altLang="zh-TW" smtClean="0"/>
          </a:p>
        </p:txBody>
      </p:sp>
      <p:sp>
        <p:nvSpPr>
          <p:cNvPr id="265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2AD848-30B0-4E7A-997E-DF4DB6089F44}" type="slidenum">
              <a:rPr lang="en-US" altLang="zh-TW" smtClean="0"/>
              <a:pPr/>
              <a:t>78</a:t>
            </a:fld>
            <a:endParaRPr lang="en-US" altLang="zh-TW" smtClean="0"/>
          </a:p>
        </p:txBody>
      </p:sp>
      <p:sp>
        <p:nvSpPr>
          <p:cNvPr id="266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578BCA-494E-4154-8499-732447BD7C9C}" type="slidenum">
              <a:rPr lang="en-US" altLang="zh-TW" smtClean="0"/>
              <a:pPr/>
              <a:t>79</a:t>
            </a:fld>
            <a:endParaRPr lang="en-US" altLang="zh-TW" smtClean="0"/>
          </a:p>
        </p:txBody>
      </p:sp>
      <p:sp>
        <p:nvSpPr>
          <p:cNvPr id="267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B785F4-A679-4D41-BFD4-A3CA90C299A3}" type="slidenum">
              <a:rPr lang="en-US" altLang="zh-TW" smtClean="0"/>
              <a:pPr/>
              <a:t>80</a:t>
            </a:fld>
            <a:endParaRPr lang="en-US" altLang="zh-TW" smtClean="0"/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8DC62-AFD7-4279-AAE1-A142E0D873C9}" type="slidenum">
              <a:rPr lang="en-US" altLang="zh-TW" smtClean="0"/>
              <a:pPr/>
              <a:t>7</a:t>
            </a:fld>
            <a:endParaRPr lang="en-US" altLang="zh-TW" smtClean="0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B5C2AE-7B88-47D6-9A1D-38C7A5D429C2}" type="slidenum">
              <a:rPr lang="en-US" altLang="zh-TW" smtClean="0"/>
              <a:pPr/>
              <a:t>8</a:t>
            </a:fld>
            <a:endParaRPr lang="en-US" altLang="zh-TW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3F4C9B-8FA9-465E-A12F-6F23D26A7C5A}" type="slidenum">
              <a:rPr lang="en-US" altLang="zh-TW" smtClean="0"/>
              <a:pPr/>
              <a:t>10</a:t>
            </a:fld>
            <a:endParaRPr lang="en-US" altLang="zh-TW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>
                <a:latin typeface="Garamond" pitchFamily="18" charset="0"/>
              </a:defRPr>
            </a:lvl1pPr>
          </a:lstStyle>
          <a:p>
            <a:r>
              <a:rPr lang="en-US" altLang="zh-TW"/>
              <a:t>Course Title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86200"/>
            <a:ext cx="7775575" cy="1752600"/>
          </a:xfrm>
        </p:spPr>
        <p:txBody>
          <a:bodyPr/>
          <a:lstStyle>
            <a:lvl1pPr marL="0" indent="0">
              <a:buFontTx/>
              <a:buNone/>
              <a:defRPr>
                <a:latin typeface="Garamond" pitchFamily="18" charset="0"/>
              </a:defRPr>
            </a:lvl1pPr>
          </a:lstStyle>
          <a:p>
            <a:r>
              <a:rPr lang="en-US" altLang="zh-TW"/>
              <a:t>Who teach this course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472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472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85113" y="260350"/>
            <a:ext cx="798512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Title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Level 1</a:t>
            </a:r>
          </a:p>
          <a:p>
            <a:pPr lvl="1"/>
            <a:r>
              <a:rPr lang="en-US" altLang="zh-TW" smtClean="0"/>
              <a:t>Level 2</a:t>
            </a:r>
          </a:p>
          <a:p>
            <a:pPr lvl="2"/>
            <a:r>
              <a:rPr lang="en-US" altLang="zh-TW" smtClean="0"/>
              <a:t>Level 3</a:t>
            </a:r>
          </a:p>
          <a:p>
            <a:pPr lvl="3"/>
            <a:r>
              <a:rPr lang="en-US" altLang="zh-TW" smtClean="0"/>
              <a:t>Level4 </a:t>
            </a:r>
          </a:p>
          <a:p>
            <a:pPr lvl="4"/>
            <a:r>
              <a:rPr lang="en-US" altLang="zh-TW" smtClean="0"/>
              <a:t>level5</a:t>
            </a:r>
          </a:p>
        </p:txBody>
      </p:sp>
      <p:sp>
        <p:nvSpPr>
          <p:cNvPr id="1031" name="Line 7"/>
          <p:cNvSpPr>
            <a:spLocks noChangeShapeType="1"/>
          </p:cNvSpPr>
          <p:nvPr userDrawn="1"/>
        </p:nvSpPr>
        <p:spPr bwMode="auto">
          <a:xfrm>
            <a:off x="468313" y="981075"/>
            <a:ext cx="8207375" cy="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0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1.bin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6.png"/><Relationship Id="rId9" Type="http://schemas.openxmlformats.org/officeDocument/2006/relationships/oleObject" Target="../embeddings/oleObject2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image" Target="../media/image8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1.png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b="0" smtClean="0"/>
              <a:t>Surface Integrators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Digital Image Synthesis</a:t>
            </a:r>
          </a:p>
          <a:p>
            <a:pPr eaLnBrk="1" hangingPunct="1"/>
            <a:r>
              <a:rPr lang="en-US" altLang="zh-TW" i="1" smtClean="0"/>
              <a:t>Yung-Yu Chuang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685800" y="6021388"/>
            <a:ext cx="791845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TW" i="1">
                <a:latin typeface="Garamond" pitchFamily="18" charset="0"/>
              </a:rPr>
              <a:t>with slides by Peter Shirley, Pat Hanrahan, Henrik Jensen, Mario Costa Sousa and Torsten Moller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main rendering loop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10080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After </a:t>
            </a:r>
            <a:r>
              <a:rPr lang="en-US" altLang="zh-TW" b="1" smtClean="0">
                <a:latin typeface="Courier New" pitchFamily="49" charset="0"/>
              </a:rPr>
              <a:t>scene</a:t>
            </a:r>
            <a:r>
              <a:rPr lang="en-US" altLang="zh-TW" smtClean="0"/>
              <a:t> and </a:t>
            </a:r>
            <a:r>
              <a:rPr lang="en-US" altLang="zh-TW" b="1" smtClean="0">
                <a:latin typeface="Courier New" pitchFamily="49" charset="0"/>
              </a:rPr>
              <a:t>Renderer </a:t>
            </a:r>
            <a:r>
              <a:rPr lang="en-US" altLang="zh-TW" smtClean="0"/>
              <a:t>are constructed, </a:t>
            </a:r>
            <a:r>
              <a:rPr lang="en-US" altLang="zh-TW" b="1" smtClean="0">
                <a:latin typeface="Courier New" pitchFamily="49" charset="0"/>
              </a:rPr>
              <a:t>Renderer:Render() </a:t>
            </a:r>
            <a:r>
              <a:rPr lang="en-US" altLang="zh-TW" smtClean="0"/>
              <a:t>is invoked.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349500"/>
            <a:ext cx="6475412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Courier New" pitchFamily="49" charset="0"/>
              </a:rPr>
              <a:t>Renderer:Render()</a:t>
            </a:r>
            <a:endParaRPr lang="zh-TW" altLang="en-US" smtClean="0"/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void SamplerRenderer::Render(const Scene *scene) {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…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surfaceIntegrator-&gt;Preprocess(scene,camera,this);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volumeIntegrator-&gt;Preprocess(scene,camera,this);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Sample *sample = new Sample(sampler,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surfaceIntegrator, volumeIntegrator, scene);</a:t>
            </a:r>
          </a:p>
          <a:p>
            <a:pPr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int nPixels = camera-&gt;film-&gt;xResolution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    * camera-&gt;film-&gt;yResolution;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int nTasks = max(32 * NumSystemCores(),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    nPixels / (16*16));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nTasks = RoundUpPow2(nTasks);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</a:t>
            </a:r>
            <a:endParaRPr lang="zh-TW" altLang="en-US" smtClean="0"/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339975" y="1484313"/>
            <a:ext cx="5838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scene-dependent initialization such photon map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2333625" y="2597150"/>
            <a:ext cx="5857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sample structure depends on types of integrators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11188" y="3716338"/>
            <a:ext cx="77136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We want many tasks to fill in the core (see histogram next page).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If there are too few, some core will be idle. But, threads have 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overheads. So, we do not want too many either.</a:t>
            </a: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6732588" y="5229225"/>
            <a:ext cx="21256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at least 32 tasks 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for a core</a:t>
            </a:r>
          </a:p>
        </p:txBody>
      </p:sp>
      <p:sp>
        <p:nvSpPr>
          <p:cNvPr id="18440" name="Text Box 6"/>
          <p:cNvSpPr txBox="1">
            <a:spLocks noChangeArrowheads="1"/>
          </p:cNvSpPr>
          <p:nvPr/>
        </p:nvSpPr>
        <p:spPr bwMode="auto">
          <a:xfrm>
            <a:off x="5940425" y="5805488"/>
            <a:ext cx="2598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a task is about 16x16</a:t>
            </a:r>
          </a:p>
        </p:txBody>
      </p:sp>
      <p:sp>
        <p:nvSpPr>
          <p:cNvPr id="18441" name="Text Box 6"/>
          <p:cNvSpPr txBox="1">
            <a:spLocks noChangeArrowheads="1"/>
          </p:cNvSpPr>
          <p:nvPr/>
        </p:nvSpPr>
        <p:spPr bwMode="auto">
          <a:xfrm>
            <a:off x="179388" y="5949950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power2 easier to divide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Courier New" pitchFamily="49" charset="0"/>
              </a:rPr>
              <a:t>Renderer:Render()</a:t>
            </a:r>
            <a:endParaRPr lang="zh-TW" altLang="en-US" smtClean="0"/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vector&lt;Task *&gt; renderTasks;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for (int i = 0; i &lt; nTasks; ++i)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renderTasks.push_back(new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SamplerRendererTask(scene,this,camera,reporter,                                      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sampler, sample, nTasks-1-i, nTasks));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EnqueueTasks(renderTasks);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WaitForAllTasks();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for (int i = 0; i &lt; renderTasks.size(); ++i)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delete renderTasks[i];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delete sample;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camera-&gt;film-&gt;WriteImage();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}</a:t>
            </a:r>
          </a:p>
          <a:p>
            <a:endParaRPr lang="zh-TW" altLang="en-US" smtClean="0"/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6011863" y="2781300"/>
            <a:ext cx="1385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total tasks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4284663" y="2781300"/>
            <a:ext cx="963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task id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949825" y="1628775"/>
            <a:ext cx="3870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all  information about renderer 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must be passed 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Courier New" pitchFamily="49" charset="0"/>
              </a:rPr>
              <a:t>SamplerRenderTask::Run</a:t>
            </a:r>
            <a:endParaRPr lang="zh-TW" altLang="en-US" smtClean="0"/>
          </a:p>
        </p:txBody>
      </p:sp>
      <p:sp>
        <p:nvSpPr>
          <p:cNvPr id="215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smtClean="0"/>
              <a:t>When the task system decided to run a task on a particular processor, </a:t>
            </a:r>
            <a:r>
              <a:rPr lang="en-US" altLang="zh-TW" sz="2400" b="1" smtClean="0">
                <a:latin typeface="Courier New" pitchFamily="49" charset="0"/>
              </a:rPr>
              <a:t>SamplerRenderTask::Run() </a:t>
            </a:r>
            <a:r>
              <a:rPr lang="en-US" altLang="zh-TW" sz="2400" smtClean="0"/>
              <a:t>will be called. </a:t>
            </a:r>
          </a:p>
          <a:p>
            <a:endParaRPr lang="en-US" altLang="zh-TW" sz="2400" smtClean="0"/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void SamplerRendererTask::Run() {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// decided which part it is responsible for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…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int sampleCount;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while ((sampleCount=sampler -&gt; 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GetMoreSamples(samples, rng)) &gt; 0) {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// Generate camera rays and compute radiance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Courier New" pitchFamily="49" charset="0"/>
              </a:rPr>
              <a:t>SamplerRenderTask::Run</a:t>
            </a:r>
            <a:endParaRPr lang="zh-TW" altLang="en-US" smtClean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for (int i = 0; i &lt; sampleCount; ++i) {</a:t>
            </a:r>
          </a:p>
          <a:p>
            <a:pPr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float rayWeight = camera-&gt;   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GenerateRayDifferential(samples[i], &amp;rays[i]);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rays[i].ScaleDifferentials(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 1.f / sqrtf(sampler-&gt;samplesPerPixel));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if (rayWeight &gt; 0.f)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Ls[i] = rayWeight * renderer-&gt;Li(scene, rays[i],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&amp;samples[i], rng, arena, &amp;isects[i], &amp;Ts[i]);                                            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else { Ls[i] = 0.f; Ts[i] = 1.f; } </a:t>
            </a:r>
          </a:p>
          <a:p>
            <a:pPr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for (int i = 0; i &lt; sampleCount; ++i)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camera-&gt;film-&gt;AddSample(samples[i], Ls[i]);</a:t>
            </a:r>
          </a:p>
          <a:p>
            <a:pPr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}</a:t>
            </a:r>
            <a:endParaRPr lang="zh-TW" altLang="en-US" sz="2000" b="1" smtClean="0">
              <a:latin typeface="Courier New" pitchFamily="49" charset="0"/>
            </a:endParaRP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1619250" y="1484313"/>
            <a:ext cx="178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for vignetting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5148263" y="1628775"/>
            <a:ext cx="2006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ray differential 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for antialiasing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err="1" smtClean="0">
                <a:latin typeface="Courier New" pitchFamily="49" charset="0"/>
              </a:rPr>
              <a:t>SamplerRender</a:t>
            </a:r>
            <a:r>
              <a:rPr lang="en-US" altLang="zh-TW" dirty="0" smtClean="0">
                <a:latin typeface="Courier New" pitchFamily="49" charset="0"/>
              </a:rPr>
              <a:t>::Li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135937" cy="55451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Spectrum </a:t>
            </a:r>
            <a:r>
              <a:rPr lang="en-US" altLang="zh-TW" sz="2000" b="1" dirty="0" err="1" smtClean="0">
                <a:latin typeface="Courier New" pitchFamily="49" charset="0"/>
              </a:rPr>
              <a:t>SamplerRender</a:t>
            </a:r>
            <a:r>
              <a:rPr lang="en-US" altLang="zh-TW" sz="2000" b="1" dirty="0" smtClean="0">
                <a:latin typeface="Courier New" pitchFamily="49" charset="0"/>
              </a:rPr>
              <a:t>::Li(Scene *scene,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</a:t>
            </a:r>
            <a:r>
              <a:rPr lang="en-US" altLang="zh-TW" sz="2000" b="1" dirty="0" err="1" smtClean="0">
                <a:latin typeface="Courier New" pitchFamily="49" charset="0"/>
              </a:rPr>
              <a:t>RayDifferential</a:t>
            </a:r>
            <a:r>
              <a:rPr lang="en-US" altLang="zh-TW" sz="2000" b="1" dirty="0" smtClean="0">
                <a:latin typeface="Courier New" pitchFamily="49" charset="0"/>
              </a:rPr>
              <a:t> &amp;ray, Sample *sample, 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…, Intersection *</a:t>
            </a:r>
            <a:r>
              <a:rPr lang="en-US" altLang="zh-TW" sz="2000" b="1" dirty="0" err="1" smtClean="0">
                <a:latin typeface="Courier New" pitchFamily="49" charset="0"/>
              </a:rPr>
              <a:t>isect</a:t>
            </a:r>
            <a:r>
              <a:rPr lang="en-US" altLang="zh-TW" sz="2000" b="1" dirty="0" smtClean="0">
                <a:latin typeface="Courier New" pitchFamily="49" charset="0"/>
              </a:rPr>
              <a:t>, Spectrum *T)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{ Spectrum Li = 0.f;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if (scene-&gt;Intersect(ray, </a:t>
            </a:r>
            <a:r>
              <a:rPr lang="en-US" altLang="zh-TW" sz="2000" b="1" dirty="0" err="1" smtClean="0">
                <a:latin typeface="Courier New" pitchFamily="49" charset="0"/>
              </a:rPr>
              <a:t>isect</a:t>
            </a:r>
            <a:r>
              <a:rPr lang="en-US" altLang="zh-TW" sz="2000" b="1" dirty="0" smtClean="0">
                <a:latin typeface="Courier New" pitchFamily="49" charset="0"/>
              </a:rPr>
              <a:t>))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Li = </a:t>
            </a:r>
            <a:r>
              <a:rPr lang="en-US" altLang="zh-TW" sz="2000" b="1" dirty="0" err="1" smtClean="0">
                <a:latin typeface="Courier New" pitchFamily="49" charset="0"/>
              </a:rPr>
              <a:t>surfaceIntegrator</a:t>
            </a:r>
            <a:r>
              <a:rPr lang="en-US" altLang="zh-TW" sz="2000" b="1" dirty="0" smtClean="0">
                <a:latin typeface="Courier New" pitchFamily="49" charset="0"/>
              </a:rPr>
              <a:t>-&gt;Li(</a:t>
            </a:r>
            <a:r>
              <a:rPr lang="en-US" altLang="zh-TW" sz="2000" b="1" dirty="0" err="1" smtClean="0">
                <a:latin typeface="Courier New" pitchFamily="49" charset="0"/>
              </a:rPr>
              <a:t>scene,this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  ray, *</a:t>
            </a:r>
            <a:r>
              <a:rPr lang="en-US" altLang="zh-TW" sz="2000" b="1" dirty="0" err="1" smtClean="0">
                <a:latin typeface="Courier New" pitchFamily="49" charset="0"/>
              </a:rPr>
              <a:t>isect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sample,rng</a:t>
            </a:r>
            <a:r>
              <a:rPr lang="en-US" altLang="zh-TW" sz="2000" b="1" dirty="0" smtClean="0">
                <a:latin typeface="Courier New" pitchFamily="49" charset="0"/>
              </a:rPr>
              <a:t>, arena);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else { // ray that doesn't hit any geometry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for (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=0; 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&lt;scene-&gt;</a:t>
            </a:r>
            <a:r>
              <a:rPr lang="en-US" altLang="zh-TW" sz="2000" b="1" dirty="0" err="1" smtClean="0">
                <a:latin typeface="Courier New" pitchFamily="49" charset="0"/>
              </a:rPr>
              <a:t>lights.size</a:t>
            </a:r>
            <a:r>
              <a:rPr lang="en-US" altLang="zh-TW" sz="2000" b="1" dirty="0" smtClean="0">
                <a:latin typeface="Courier New" pitchFamily="49" charset="0"/>
              </a:rPr>
              <a:t>(); ++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)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Li += scene-&gt;lights[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]-&gt;Le(ray);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}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Spectrum </a:t>
            </a:r>
            <a:r>
              <a:rPr lang="en-US" altLang="zh-TW" sz="2000" b="1" dirty="0" err="1" smtClean="0">
                <a:latin typeface="Courier New" pitchFamily="49" charset="0"/>
              </a:rPr>
              <a:t>Lvi</a:t>
            </a:r>
            <a:r>
              <a:rPr lang="en-US" altLang="zh-TW" sz="2000" b="1" dirty="0" smtClean="0">
                <a:latin typeface="Courier New" pitchFamily="49" charset="0"/>
              </a:rPr>
              <a:t> = </a:t>
            </a:r>
            <a:r>
              <a:rPr lang="en-US" altLang="zh-TW" sz="2000" b="1" dirty="0" err="1" smtClean="0">
                <a:latin typeface="Courier New" pitchFamily="49" charset="0"/>
              </a:rPr>
              <a:t>volumeIntegrator</a:t>
            </a:r>
            <a:r>
              <a:rPr lang="en-US" altLang="zh-TW" sz="2000" b="1" dirty="0" smtClean="0">
                <a:latin typeface="Courier New" pitchFamily="49" charset="0"/>
              </a:rPr>
              <a:t>-&gt;Li(scene, this,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   ray, sample, </a:t>
            </a:r>
            <a:r>
              <a:rPr lang="en-US" altLang="zh-TW" sz="2000" b="1" dirty="0" err="1" smtClean="0">
                <a:latin typeface="Courier New" pitchFamily="49" charset="0"/>
              </a:rPr>
              <a:t>rng</a:t>
            </a:r>
            <a:r>
              <a:rPr lang="en-US" altLang="zh-TW" sz="2000" b="1" dirty="0" smtClean="0">
                <a:latin typeface="Courier New" pitchFamily="49" charset="0"/>
              </a:rPr>
              <a:t>, T, arena);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return *T * Li + </a:t>
            </a:r>
            <a:r>
              <a:rPr lang="en-US" altLang="zh-TW" sz="2000" b="1" dirty="0" err="1" smtClean="0">
                <a:latin typeface="Courier New" pitchFamily="49" charset="0"/>
              </a:rPr>
              <a:t>Lvi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}	</a:t>
            </a:r>
          </a:p>
          <a:p>
            <a:pPr eaLnBrk="1" hangingPunct="1">
              <a:buFontTx/>
              <a:buNone/>
            </a:pPr>
            <a:endParaRPr lang="en-US" altLang="zh-TW" sz="2000" b="1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372225" y="3500438"/>
            <a:ext cx="1512888" cy="1511300"/>
            <a:chOff x="3560" y="3113"/>
            <a:chExt cx="953" cy="952"/>
          </a:xfrm>
        </p:grpSpPr>
        <p:sp>
          <p:nvSpPr>
            <p:cNvPr id="2068" name="Arc 5"/>
            <p:cNvSpPr>
              <a:spLocks/>
            </p:cNvSpPr>
            <p:nvPr/>
          </p:nvSpPr>
          <p:spPr bwMode="auto">
            <a:xfrm rot="10800000" flipV="1">
              <a:off x="3560" y="3113"/>
              <a:ext cx="862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pattFill prst="lt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069" name="Arc 6"/>
            <p:cNvSpPr>
              <a:spLocks/>
            </p:cNvSpPr>
            <p:nvPr/>
          </p:nvSpPr>
          <p:spPr bwMode="auto">
            <a:xfrm rot="10800000" flipV="1">
              <a:off x="3651" y="3203"/>
              <a:ext cx="862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Surface integrator’s Li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258888" y="3716338"/>
            <a:ext cx="431800" cy="576262"/>
            <a:chOff x="657" y="3385"/>
            <a:chExt cx="272" cy="363"/>
          </a:xfrm>
        </p:grpSpPr>
        <p:sp>
          <p:nvSpPr>
            <p:cNvPr id="2065" name="Line 8"/>
            <p:cNvSpPr>
              <a:spLocks noChangeAspect="1" noChangeShapeType="1"/>
            </p:cNvSpPr>
            <p:nvPr/>
          </p:nvSpPr>
          <p:spPr bwMode="auto">
            <a:xfrm flipV="1">
              <a:off x="657" y="3385"/>
              <a:ext cx="272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66" name="Line 9"/>
            <p:cNvSpPr>
              <a:spLocks noChangeAspect="1" noChangeShapeType="1"/>
            </p:cNvSpPr>
            <p:nvPr/>
          </p:nvSpPr>
          <p:spPr bwMode="auto">
            <a:xfrm>
              <a:off x="657" y="3568"/>
              <a:ext cx="272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67" name="Oval 11"/>
            <p:cNvSpPr>
              <a:spLocks noChangeAspect="1" noChangeArrowheads="1"/>
            </p:cNvSpPr>
            <p:nvPr/>
          </p:nvSpPr>
          <p:spPr bwMode="auto">
            <a:xfrm>
              <a:off x="748" y="3475"/>
              <a:ext cx="180" cy="1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763713" y="3671888"/>
            <a:ext cx="4752975" cy="530225"/>
            <a:chOff x="839" y="3278"/>
            <a:chExt cx="2994" cy="334"/>
          </a:xfrm>
        </p:grpSpPr>
        <p:sp>
          <p:nvSpPr>
            <p:cNvPr id="2063" name="Line 13"/>
            <p:cNvSpPr>
              <a:spLocks noChangeShapeType="1"/>
            </p:cNvSpPr>
            <p:nvPr/>
          </p:nvSpPr>
          <p:spPr bwMode="auto">
            <a:xfrm flipH="1" flipV="1">
              <a:off x="839" y="3475"/>
              <a:ext cx="2994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64" name="Text Box 14"/>
            <p:cNvSpPr txBox="1">
              <a:spLocks noChangeArrowheads="1"/>
            </p:cNvSpPr>
            <p:nvPr/>
          </p:nvSpPr>
          <p:spPr bwMode="auto">
            <a:xfrm>
              <a:off x="3502" y="3278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TW" sz="2400" b="1">
                  <a:latin typeface="Courier New" pitchFamily="49" charset="0"/>
                </a:rPr>
                <a:t>L</a:t>
              </a:r>
              <a:r>
                <a:rPr lang="en-US" altLang="zh-TW" sz="2400" b="1" baseline="-25000">
                  <a:latin typeface="Courier New" pitchFamily="49" charset="0"/>
                </a:rPr>
                <a:t>o</a:t>
              </a:r>
              <a:endParaRPr lang="en-US" altLang="zh-TW" sz="2400" b="1">
                <a:latin typeface="Courier New" pitchFamily="49" charset="0"/>
              </a:endParaRPr>
            </a:p>
          </p:txBody>
        </p:sp>
      </p:grpSp>
      <p:sp>
        <p:nvSpPr>
          <p:cNvPr id="312342" name="Line 22"/>
          <p:cNvSpPr>
            <a:spLocks noChangeShapeType="1"/>
          </p:cNvSpPr>
          <p:nvPr/>
        </p:nvSpPr>
        <p:spPr bwMode="auto">
          <a:xfrm>
            <a:off x="6299200" y="2779713"/>
            <a:ext cx="217488" cy="144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12344" name="Line 24"/>
          <p:cNvSpPr>
            <a:spLocks noChangeShapeType="1"/>
          </p:cNvSpPr>
          <p:nvPr/>
        </p:nvSpPr>
        <p:spPr bwMode="auto">
          <a:xfrm flipH="1">
            <a:off x="6588125" y="2636838"/>
            <a:ext cx="503238" cy="151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1" name="橢圓 30"/>
          <p:cNvSpPr/>
          <p:nvPr/>
        </p:nvSpPr>
        <p:spPr>
          <a:xfrm>
            <a:off x="5861050" y="3559175"/>
            <a:ext cx="1428750" cy="1428750"/>
          </a:xfrm>
          <a:prstGeom prst="ellipse">
            <a:avLst/>
          </a:prstGeom>
          <a:noFill/>
          <a:ln w="317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6" name="群組 26"/>
          <p:cNvGrpSpPr>
            <a:grpSpLocks/>
          </p:cNvGrpSpPr>
          <p:nvPr/>
        </p:nvGrpSpPr>
        <p:grpSpPr bwMode="auto">
          <a:xfrm>
            <a:off x="636588" y="2894013"/>
            <a:ext cx="6010275" cy="1022350"/>
            <a:chOff x="217470" y="5549900"/>
            <a:chExt cx="6010293" cy="1022372"/>
          </a:xfrm>
        </p:grpSpPr>
        <p:sp>
          <p:nvSpPr>
            <p:cNvPr id="2062" name="Oval 25"/>
            <p:cNvSpPr>
              <a:spLocks noChangeArrowheads="1"/>
            </p:cNvSpPr>
            <p:nvPr/>
          </p:nvSpPr>
          <p:spPr bwMode="auto">
            <a:xfrm>
              <a:off x="6011863" y="5589588"/>
              <a:ext cx="215900" cy="2159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graphicFrame>
          <p:nvGraphicFramePr>
            <p:cNvPr id="318486" name="Object 22"/>
            <p:cNvGraphicFramePr>
              <a:graphicFrameLocks noChangeAspect="1"/>
            </p:cNvGraphicFramePr>
            <p:nvPr/>
          </p:nvGraphicFramePr>
          <p:xfrm>
            <a:off x="217470" y="5549900"/>
            <a:ext cx="1451610" cy="458470"/>
          </p:xfrm>
          <a:graphic>
            <a:graphicData uri="http://schemas.openxmlformats.org/presentationml/2006/ole">
              <p:oleObj spid="_x0000_s410626" name="方程式" r:id="rId4" imgW="723600" imgH="228600" progId="Equation.3">
                <p:embed/>
              </p:oleObj>
            </a:graphicData>
          </a:graphic>
        </p:graphicFrame>
        <p:graphicFrame>
          <p:nvGraphicFramePr>
            <p:cNvPr id="318487" name="Object 23"/>
            <p:cNvGraphicFramePr>
              <a:graphicFrameLocks noChangeAspect="1"/>
            </p:cNvGraphicFramePr>
            <p:nvPr/>
          </p:nvGraphicFramePr>
          <p:xfrm>
            <a:off x="1732586" y="5572140"/>
            <a:ext cx="1196340" cy="458470"/>
          </p:xfrm>
          <a:graphic>
            <a:graphicData uri="http://schemas.openxmlformats.org/presentationml/2006/ole">
              <p:oleObj spid="_x0000_s410627" name="方程式" r:id="rId5" imgW="596880" imgH="228600" progId="Equation.3">
                <p:embed/>
              </p:oleObj>
            </a:graphicData>
          </a:graphic>
        </p:graphicFrame>
        <p:graphicFrame>
          <p:nvGraphicFramePr>
            <p:cNvPr id="318488" name="Object 24"/>
            <p:cNvGraphicFramePr>
              <a:graphicFrameLocks noChangeAspect="1"/>
            </p:cNvGraphicFramePr>
            <p:nvPr/>
          </p:nvGraphicFramePr>
          <p:xfrm>
            <a:off x="1448762" y="5986802"/>
            <a:ext cx="4480560" cy="585470"/>
          </p:xfrm>
          <a:graphic>
            <a:graphicData uri="http://schemas.openxmlformats.org/presentationml/2006/ole">
              <p:oleObj spid="_x0000_s410628" name="Equation" r:id="rId6" imgW="2234880" imgH="291960" progId="Equation.3">
                <p:embed/>
              </p:oleObj>
            </a:graphicData>
          </a:graphic>
        </p:graphicFrame>
        <p:graphicFrame>
          <p:nvGraphicFramePr>
            <p:cNvPr id="2" name="Object 9"/>
            <p:cNvGraphicFramePr>
              <a:graphicFrameLocks noChangeAspect="1"/>
            </p:cNvGraphicFramePr>
            <p:nvPr/>
          </p:nvGraphicFramePr>
          <p:xfrm>
            <a:off x="2000232" y="6058240"/>
            <a:ext cx="3335020" cy="509270"/>
          </p:xfrm>
          <a:graphic>
            <a:graphicData uri="http://schemas.openxmlformats.org/presentationml/2006/ole">
              <p:oleObj spid="_x0000_s410629" name="Equation" r:id="rId7" imgW="1663560" imgH="2538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42" grpId="0" animBg="1"/>
      <p:bldP spid="312344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52" name="Line 32"/>
          <p:cNvSpPr>
            <a:spLocks noChangeShapeType="1"/>
          </p:cNvSpPr>
          <p:nvPr/>
        </p:nvSpPr>
        <p:spPr bwMode="auto">
          <a:xfrm>
            <a:off x="1403350" y="3717925"/>
            <a:ext cx="460851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940425" y="3214688"/>
            <a:ext cx="1512888" cy="1511300"/>
            <a:chOff x="3560" y="3113"/>
            <a:chExt cx="953" cy="952"/>
          </a:xfrm>
        </p:grpSpPr>
        <p:sp>
          <p:nvSpPr>
            <p:cNvPr id="24602" name="Arc 5"/>
            <p:cNvSpPr>
              <a:spLocks/>
            </p:cNvSpPr>
            <p:nvPr/>
          </p:nvSpPr>
          <p:spPr bwMode="auto">
            <a:xfrm rot="10800000" flipV="1">
              <a:off x="3560" y="3113"/>
              <a:ext cx="862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pattFill prst="lt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4603" name="Arc 6"/>
            <p:cNvSpPr>
              <a:spLocks/>
            </p:cNvSpPr>
            <p:nvPr/>
          </p:nvSpPr>
          <p:spPr bwMode="auto">
            <a:xfrm rot="10800000" flipV="1">
              <a:off x="3651" y="3203"/>
              <a:ext cx="862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312345" name="Oval 25"/>
          <p:cNvSpPr>
            <a:spLocks noChangeArrowheads="1"/>
          </p:cNvSpPr>
          <p:nvPr/>
        </p:nvSpPr>
        <p:spPr bwMode="auto">
          <a:xfrm>
            <a:off x="6011863" y="379095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err="1" smtClean="0">
                <a:latin typeface="Courier New" pitchFamily="49" charset="0"/>
              </a:rPr>
              <a:t>SamplerRender</a:t>
            </a:r>
            <a:r>
              <a:rPr lang="en-US" altLang="zh-TW" dirty="0" smtClean="0">
                <a:latin typeface="Courier New" pitchFamily="49" charset="0"/>
              </a:rPr>
              <a:t>::Li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827088" y="3430588"/>
            <a:ext cx="431800" cy="576262"/>
            <a:chOff x="657" y="3385"/>
            <a:chExt cx="272" cy="363"/>
          </a:xfrm>
        </p:grpSpPr>
        <p:sp>
          <p:nvSpPr>
            <p:cNvPr id="24599" name="Line 8"/>
            <p:cNvSpPr>
              <a:spLocks noChangeAspect="1" noChangeShapeType="1"/>
            </p:cNvSpPr>
            <p:nvPr/>
          </p:nvSpPr>
          <p:spPr bwMode="auto">
            <a:xfrm flipV="1">
              <a:off x="657" y="3385"/>
              <a:ext cx="272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600" name="Line 9"/>
            <p:cNvSpPr>
              <a:spLocks noChangeAspect="1" noChangeShapeType="1"/>
            </p:cNvSpPr>
            <p:nvPr/>
          </p:nvSpPr>
          <p:spPr bwMode="auto">
            <a:xfrm>
              <a:off x="657" y="3568"/>
              <a:ext cx="272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601" name="Oval 11"/>
            <p:cNvSpPr>
              <a:spLocks noChangeAspect="1" noChangeArrowheads="1"/>
            </p:cNvSpPr>
            <p:nvPr/>
          </p:nvSpPr>
          <p:spPr bwMode="auto">
            <a:xfrm>
              <a:off x="748" y="3475"/>
              <a:ext cx="180" cy="1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1331913" y="3405188"/>
            <a:ext cx="4752975" cy="530225"/>
            <a:chOff x="839" y="3278"/>
            <a:chExt cx="2994" cy="334"/>
          </a:xfrm>
        </p:grpSpPr>
        <p:sp>
          <p:nvSpPr>
            <p:cNvPr id="24597" name="Line 13"/>
            <p:cNvSpPr>
              <a:spLocks noChangeShapeType="1"/>
            </p:cNvSpPr>
            <p:nvPr/>
          </p:nvSpPr>
          <p:spPr bwMode="auto">
            <a:xfrm flipH="1" flipV="1">
              <a:off x="839" y="3475"/>
              <a:ext cx="2994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598" name="Text Box 14"/>
            <p:cNvSpPr txBox="1">
              <a:spLocks noChangeArrowheads="1"/>
            </p:cNvSpPr>
            <p:nvPr/>
          </p:nvSpPr>
          <p:spPr bwMode="auto">
            <a:xfrm>
              <a:off x="3502" y="3278"/>
              <a:ext cx="31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TW" sz="2400" b="1">
                  <a:latin typeface="Courier New" pitchFamily="49" charset="0"/>
                </a:rPr>
                <a:t>L</a:t>
              </a:r>
              <a:r>
                <a:rPr lang="en-US" altLang="zh-TW" sz="2400" b="1" baseline="-25000">
                  <a:latin typeface="Courier New" pitchFamily="49" charset="0"/>
                </a:rPr>
                <a:t>i</a:t>
              </a:r>
              <a:endParaRPr lang="en-US" altLang="zh-TW" sz="2400" b="1">
                <a:latin typeface="Courier New" pitchFamily="49" charset="0"/>
              </a:endParaRP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627313" y="3286125"/>
            <a:ext cx="2305050" cy="1582738"/>
            <a:chOff x="1655" y="3203"/>
            <a:chExt cx="1452" cy="997"/>
          </a:xfrm>
        </p:grpSpPr>
        <p:sp>
          <p:nvSpPr>
            <p:cNvPr id="24595" name="AutoShape 15"/>
            <p:cNvSpPr>
              <a:spLocks noChangeArrowheads="1"/>
            </p:cNvSpPr>
            <p:nvPr/>
          </p:nvSpPr>
          <p:spPr bwMode="auto">
            <a:xfrm>
              <a:off x="1655" y="3203"/>
              <a:ext cx="1452" cy="726"/>
            </a:xfrm>
            <a:prstGeom prst="cloudCallout">
              <a:avLst>
                <a:gd name="adj1" fmla="val -44903"/>
                <a:gd name="adj2" fmla="val 39944"/>
              </a:avLst>
            </a:prstGeom>
            <a:solidFill>
              <a:schemeClr val="bg2">
                <a:alpha val="61176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zh-TW" altLang="zh-TW"/>
            </a:p>
          </p:txBody>
        </p:sp>
        <p:sp>
          <p:nvSpPr>
            <p:cNvPr id="24596" name="Text Box 16"/>
            <p:cNvSpPr txBox="1">
              <a:spLocks noChangeArrowheads="1"/>
            </p:cNvSpPr>
            <p:nvPr/>
          </p:nvSpPr>
          <p:spPr bwMode="auto">
            <a:xfrm>
              <a:off x="2459" y="3912"/>
              <a:ext cx="2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TW" sz="2400" b="1">
                  <a:latin typeface="Courier New" pitchFamily="49" charset="0"/>
                </a:rPr>
                <a:t>T</a:t>
              </a:r>
            </a:p>
          </p:txBody>
        </p:sp>
      </p:grpSp>
      <p:sp>
        <p:nvSpPr>
          <p:cNvPr id="24585" name="Oval 18"/>
          <p:cNvSpPr>
            <a:spLocks noChangeArrowheads="1"/>
          </p:cNvSpPr>
          <p:nvPr/>
        </p:nvSpPr>
        <p:spPr bwMode="auto">
          <a:xfrm>
            <a:off x="5651500" y="2135188"/>
            <a:ext cx="358775" cy="3603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 flipV="1">
            <a:off x="6659563" y="1990725"/>
            <a:ext cx="792162" cy="719138"/>
            <a:chOff x="3560" y="3113"/>
            <a:chExt cx="953" cy="952"/>
          </a:xfrm>
        </p:grpSpPr>
        <p:sp>
          <p:nvSpPr>
            <p:cNvPr id="24593" name="Arc 20"/>
            <p:cNvSpPr>
              <a:spLocks/>
            </p:cNvSpPr>
            <p:nvPr/>
          </p:nvSpPr>
          <p:spPr bwMode="auto">
            <a:xfrm rot="10800000" flipV="1">
              <a:off x="3560" y="3113"/>
              <a:ext cx="862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pattFill prst="ltUp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4594" name="Arc 21"/>
            <p:cNvSpPr>
              <a:spLocks/>
            </p:cNvSpPr>
            <p:nvPr/>
          </p:nvSpPr>
          <p:spPr bwMode="auto">
            <a:xfrm rot="10800000" flipV="1">
              <a:off x="3651" y="3203"/>
              <a:ext cx="862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312342" name="Line 22"/>
          <p:cNvSpPr>
            <a:spLocks noChangeShapeType="1"/>
          </p:cNvSpPr>
          <p:nvPr/>
        </p:nvSpPr>
        <p:spPr bwMode="auto">
          <a:xfrm>
            <a:off x="5867400" y="2493963"/>
            <a:ext cx="217488" cy="144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12343" name="Line 23"/>
          <p:cNvSpPr>
            <a:spLocks noChangeShapeType="1"/>
          </p:cNvSpPr>
          <p:nvPr/>
        </p:nvSpPr>
        <p:spPr bwMode="auto">
          <a:xfrm>
            <a:off x="6011863" y="2351088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12344" name="Line 24"/>
          <p:cNvSpPr>
            <a:spLocks noChangeShapeType="1"/>
          </p:cNvSpPr>
          <p:nvPr/>
        </p:nvSpPr>
        <p:spPr bwMode="auto">
          <a:xfrm flipH="1">
            <a:off x="6156325" y="2351088"/>
            <a:ext cx="503238" cy="151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1331913" y="2422525"/>
            <a:ext cx="4319587" cy="2016125"/>
            <a:chOff x="839" y="2659"/>
            <a:chExt cx="2721" cy="1270"/>
          </a:xfrm>
        </p:grpSpPr>
        <p:sp>
          <p:nvSpPr>
            <p:cNvPr id="24591" name="Freeform 29"/>
            <p:cNvSpPr>
              <a:spLocks/>
            </p:cNvSpPr>
            <p:nvPr/>
          </p:nvSpPr>
          <p:spPr bwMode="auto">
            <a:xfrm>
              <a:off x="839" y="2659"/>
              <a:ext cx="2721" cy="1270"/>
            </a:xfrm>
            <a:custGeom>
              <a:avLst/>
              <a:gdLst>
                <a:gd name="T0" fmla="*/ 2721 w 2721"/>
                <a:gd name="T1" fmla="*/ 0 h 1270"/>
                <a:gd name="T2" fmla="*/ 1996 w 2721"/>
                <a:gd name="T3" fmla="*/ 544 h 1270"/>
                <a:gd name="T4" fmla="*/ 1633 w 2721"/>
                <a:gd name="T5" fmla="*/ 1270 h 1270"/>
                <a:gd name="T6" fmla="*/ 1179 w 2721"/>
                <a:gd name="T7" fmla="*/ 635 h 1270"/>
                <a:gd name="T8" fmla="*/ 998 w 2721"/>
                <a:gd name="T9" fmla="*/ 953 h 1270"/>
                <a:gd name="T10" fmla="*/ 862 w 2721"/>
                <a:gd name="T11" fmla="*/ 862 h 1270"/>
                <a:gd name="T12" fmla="*/ 0 w 2721"/>
                <a:gd name="T13" fmla="*/ 816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21"/>
                <a:gd name="T22" fmla="*/ 0 h 1270"/>
                <a:gd name="T23" fmla="*/ 2721 w 2721"/>
                <a:gd name="T24" fmla="*/ 1270 h 12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21" h="1270">
                  <a:moveTo>
                    <a:pt x="2721" y="0"/>
                  </a:moveTo>
                  <a:lnTo>
                    <a:pt x="1996" y="544"/>
                  </a:lnTo>
                  <a:lnTo>
                    <a:pt x="1633" y="1270"/>
                  </a:lnTo>
                  <a:lnTo>
                    <a:pt x="1179" y="635"/>
                  </a:lnTo>
                  <a:lnTo>
                    <a:pt x="998" y="953"/>
                  </a:lnTo>
                  <a:lnTo>
                    <a:pt x="862" y="862"/>
                  </a:lnTo>
                  <a:lnTo>
                    <a:pt x="0" y="816"/>
                  </a:lnTo>
                </a:path>
              </a:pathLst>
            </a:cu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592" name="Text Box 30"/>
            <p:cNvSpPr txBox="1">
              <a:spLocks noChangeArrowheads="1"/>
            </p:cNvSpPr>
            <p:nvPr/>
          </p:nvSpPr>
          <p:spPr bwMode="auto">
            <a:xfrm>
              <a:off x="1189" y="3187"/>
              <a:ext cx="46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TW" sz="2400" b="1">
                  <a:latin typeface="Courier New" pitchFamily="49" charset="0"/>
                </a:rPr>
                <a:t>Lvi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2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12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1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1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1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52" grpId="0" animBg="1"/>
      <p:bldP spid="312352" grpId="1" animBg="1"/>
      <p:bldP spid="312345" grpId="0" animBg="1"/>
      <p:bldP spid="312342" grpId="0" animBg="1"/>
      <p:bldP spid="312342" grpId="1" animBg="1"/>
      <p:bldP spid="312343" grpId="0" animBg="1"/>
      <p:bldP spid="312343" grpId="1" animBg="1"/>
      <p:bldP spid="312344" grpId="0" animBg="1"/>
      <p:bldP spid="31234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Integrators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b="1" dirty="0" smtClean="0">
                <a:latin typeface="Courier New" pitchFamily="49" charset="0"/>
              </a:rPr>
              <a:t>core/integrator.* integrator/*</a:t>
            </a:r>
            <a:endParaRPr lang="en-US" altLang="zh-TW" dirty="0" smtClean="0"/>
          </a:p>
          <a:p>
            <a:pPr eaLnBrk="1" hangingPunct="1">
              <a:buFontTx/>
              <a:buNone/>
            </a:pPr>
            <a:endParaRPr lang="en-US" altLang="zh-TW" sz="24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</a:pPr>
            <a:r>
              <a:rPr lang="en-US" altLang="zh-TW" sz="2400" b="1" dirty="0" smtClean="0">
                <a:latin typeface="Courier New" pitchFamily="49" charset="0"/>
              </a:rPr>
              <a:t>Class Integrator {</a:t>
            </a:r>
          </a:p>
          <a:p>
            <a:pPr eaLnBrk="1" hangingPunct="1">
              <a:buFontTx/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virtual void Preprocess(Scene *scene, </a:t>
            </a:r>
          </a:p>
          <a:p>
            <a:pPr eaLnBrk="1" hangingPunct="1">
              <a:buFontTx/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  Camera *camera, Renderer *renderer){}</a:t>
            </a:r>
          </a:p>
          <a:p>
            <a:pPr eaLnBrk="1" hangingPunct="1">
              <a:buFontTx/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virtual void </a:t>
            </a:r>
            <a:r>
              <a:rPr lang="en-US" altLang="zh-TW" sz="2400" b="1" dirty="0" err="1" smtClean="0">
                <a:latin typeface="Courier New" pitchFamily="49" charset="0"/>
              </a:rPr>
              <a:t>RequestSamples</a:t>
            </a:r>
            <a:r>
              <a:rPr lang="en-US" altLang="zh-TW" sz="2400" b="1" dirty="0" smtClean="0">
                <a:latin typeface="Courier New" pitchFamily="49" charset="0"/>
              </a:rPr>
              <a:t>(Sampler  </a:t>
            </a:r>
          </a:p>
          <a:p>
            <a:pPr eaLnBrk="1" hangingPunct="1">
              <a:buFontTx/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  *sampler, Sample *sample, Scene *scene){}</a:t>
            </a:r>
          </a:p>
          <a:p>
            <a:pPr eaLnBrk="1" hangingPunct="1">
              <a:buFontTx/>
              <a:buNone/>
            </a:pPr>
            <a:r>
              <a:rPr lang="en-US" altLang="zh-TW" sz="2400" b="1" dirty="0" smtClean="0">
                <a:latin typeface="Courier New" pitchFamily="49" charset="0"/>
              </a:rPr>
              <a:t>};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Integrators</a:t>
            </a:r>
          </a:p>
        </p:txBody>
      </p:sp>
      <p:sp>
        <p:nvSpPr>
          <p:cNvPr id="1191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 b="1" dirty="0" smtClean="0">
                <a:latin typeface="Courier New" pitchFamily="49" charset="0"/>
              </a:rPr>
              <a:t>void Preprocess(…)</a:t>
            </a:r>
          </a:p>
          <a:p>
            <a:pPr eaLnBrk="1" hangingPunct="1">
              <a:buFontTx/>
              <a:buNone/>
              <a:defRPr/>
            </a:pPr>
            <a:r>
              <a:rPr lang="en-US" altLang="zh-TW" sz="2400" i="1" dirty="0" smtClean="0">
                <a:solidFill>
                  <a:schemeClr val="accent2">
                    <a:lumMod val="75000"/>
                  </a:schemeClr>
                </a:solidFill>
              </a:rPr>
              <a:t>    Called after scene has been initialized; do scene-dependent computation such as photon shooting for photon mapping.</a:t>
            </a:r>
          </a:p>
          <a:p>
            <a:pPr eaLnBrk="1" hangingPunct="1">
              <a:defRPr/>
            </a:pPr>
            <a:r>
              <a:rPr lang="en-US" altLang="zh-TW" sz="2400" b="1" dirty="0" smtClean="0">
                <a:latin typeface="Courier New" pitchFamily="49" charset="0"/>
              </a:rPr>
              <a:t>void </a:t>
            </a:r>
            <a:r>
              <a:rPr lang="en-US" altLang="zh-TW" sz="2400" b="1" dirty="0" err="1" smtClean="0">
                <a:latin typeface="Courier New" pitchFamily="49" charset="0"/>
              </a:rPr>
              <a:t>RequestSamples</a:t>
            </a:r>
            <a:r>
              <a:rPr lang="en-US" altLang="zh-TW" sz="2400" b="1" dirty="0" smtClean="0">
                <a:latin typeface="Courier New" pitchFamily="49" charset="0"/>
              </a:rPr>
              <a:t>(…)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2400" dirty="0" smtClean="0"/>
              <a:t>    </a:t>
            </a:r>
            <a:r>
              <a:rPr lang="en-US" altLang="zh-TW" sz="2400" i="1" dirty="0" smtClean="0">
                <a:solidFill>
                  <a:schemeClr val="accent2">
                    <a:lumMod val="75000"/>
                  </a:schemeClr>
                </a:solidFill>
              </a:rPr>
              <a:t>Sample is allocated once in Render(). There, sample’s constructor will call integrator’s </a:t>
            </a:r>
            <a:r>
              <a:rPr lang="en-US" altLang="zh-TW" sz="2400" i="1" dirty="0" err="1" smtClean="0">
                <a:solidFill>
                  <a:schemeClr val="accent2">
                    <a:lumMod val="75000"/>
                  </a:schemeClr>
                </a:solidFill>
              </a:rPr>
              <a:t>RequestSamples</a:t>
            </a:r>
            <a:r>
              <a:rPr lang="en-US" altLang="zh-TW" sz="2400" i="1" dirty="0" smtClean="0">
                <a:solidFill>
                  <a:schemeClr val="accent2">
                    <a:lumMod val="75000"/>
                  </a:schemeClr>
                </a:solidFill>
              </a:rPr>
              <a:t> to allocate appropriate space.</a:t>
            </a:r>
          </a:p>
          <a:p>
            <a:pPr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Sample::Sample(Sampler *sampler, </a:t>
            </a:r>
            <a:r>
              <a:rPr lang="en-US" altLang="zh-TW" sz="2000" b="1" dirty="0" err="1" smtClean="0">
                <a:latin typeface="Courier New" pitchFamily="49" charset="0"/>
              </a:rPr>
              <a:t>SurfaceIntegrator</a:t>
            </a:r>
            <a:r>
              <a:rPr lang="en-US" altLang="zh-TW" sz="2000" b="1" dirty="0" smtClean="0">
                <a:latin typeface="Courier New" pitchFamily="49" charset="0"/>
              </a:rPr>
              <a:t> *surf, </a:t>
            </a:r>
            <a:r>
              <a:rPr lang="en-US" altLang="zh-TW" sz="2000" b="1" dirty="0" err="1" smtClean="0">
                <a:latin typeface="Courier New" pitchFamily="49" charset="0"/>
              </a:rPr>
              <a:t>VolumeIntegrator</a:t>
            </a:r>
            <a:r>
              <a:rPr lang="en-US" altLang="zh-TW" sz="2000" b="1" dirty="0" smtClean="0">
                <a:latin typeface="Courier New" pitchFamily="49" charset="0"/>
              </a:rPr>
              <a:t> *</a:t>
            </a:r>
            <a:r>
              <a:rPr lang="en-US" altLang="zh-TW" sz="2000" b="1" dirty="0" err="1" smtClean="0">
                <a:latin typeface="Courier New" pitchFamily="49" charset="0"/>
              </a:rPr>
              <a:t>vol</a:t>
            </a:r>
            <a:r>
              <a:rPr lang="en-US" altLang="zh-TW" sz="2000" b="1" dirty="0" smtClean="0">
                <a:latin typeface="Courier New" pitchFamily="49" charset="0"/>
              </a:rPr>
              <a:t>, Scene *scene) {</a:t>
            </a:r>
          </a:p>
          <a:p>
            <a:pPr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if (surf) </a:t>
            </a:r>
          </a:p>
          <a:p>
            <a:pPr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surf&gt;</a:t>
            </a:r>
            <a:r>
              <a:rPr lang="en-US" altLang="zh-TW" sz="2000" b="1" dirty="0" err="1" smtClean="0">
                <a:latin typeface="Courier New" pitchFamily="49" charset="0"/>
              </a:rPr>
              <a:t>RequestSamples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  <a:r>
              <a:rPr lang="en-US" altLang="zh-TW" sz="2000" b="1" dirty="0" err="1" smtClean="0">
                <a:latin typeface="Courier New" pitchFamily="49" charset="0"/>
              </a:rPr>
              <a:t>sampler,this,scene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if (</a:t>
            </a:r>
            <a:r>
              <a:rPr lang="en-US" altLang="zh-TW" sz="2000" b="1" dirty="0" err="1" smtClean="0">
                <a:latin typeface="Courier New" pitchFamily="49" charset="0"/>
              </a:rPr>
              <a:t>vol</a:t>
            </a:r>
            <a:r>
              <a:rPr lang="en-US" altLang="zh-TW" sz="2000" b="1" dirty="0" smtClean="0">
                <a:latin typeface="Courier New" pitchFamily="49" charset="0"/>
              </a:rPr>
              <a:t>) </a:t>
            </a:r>
          </a:p>
          <a:p>
            <a:pPr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</a:t>
            </a:r>
            <a:r>
              <a:rPr lang="en-US" altLang="zh-TW" sz="2000" b="1" dirty="0" err="1" smtClean="0">
                <a:latin typeface="Courier New" pitchFamily="49" charset="0"/>
              </a:rPr>
              <a:t>vol</a:t>
            </a:r>
            <a:r>
              <a:rPr lang="en-US" altLang="zh-TW" sz="2000" b="1" dirty="0" smtClean="0">
                <a:latin typeface="Courier New" pitchFamily="49" charset="0"/>
              </a:rPr>
              <a:t>-&gt;</a:t>
            </a:r>
            <a:r>
              <a:rPr lang="en-US" altLang="zh-TW" sz="2000" b="1" dirty="0" err="1" smtClean="0">
                <a:latin typeface="Courier New" pitchFamily="49" charset="0"/>
              </a:rPr>
              <a:t>RequestSamples</a:t>
            </a:r>
            <a:r>
              <a:rPr lang="en-US" altLang="zh-TW" sz="2000" b="1" dirty="0" smtClean="0">
                <a:latin typeface="Courier New" pitchFamily="49" charset="0"/>
              </a:rPr>
              <a:t>(sampler, this, scene);</a:t>
            </a:r>
          </a:p>
          <a:p>
            <a:pPr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…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zh-TW" sz="2000" b="1" i="1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Direct lighting via Monte Carlo integration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5288" y="5589588"/>
            <a:ext cx="571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1052513"/>
            <a:ext cx="5688013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2355850" y="5013325"/>
            <a:ext cx="1063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diffuse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Surface integrators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Responsible for evaluating the integral equation</a:t>
            </a:r>
          </a:p>
          <a:p>
            <a:endParaRPr lang="en-US" altLang="zh-TW" b="1" dirty="0" smtClean="0">
              <a:latin typeface="Courier New" pitchFamily="49" charset="0"/>
            </a:endParaRPr>
          </a:p>
          <a:p>
            <a:pPr>
              <a:buNone/>
            </a:pPr>
            <a:endParaRPr lang="en-US" altLang="zh-TW" sz="2400" b="1" dirty="0" smtClean="0">
              <a:latin typeface="Courier New" pitchFamily="49" charset="0"/>
            </a:endParaRP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class </a:t>
            </a:r>
            <a:r>
              <a:rPr lang="en-US" altLang="zh-TW" sz="2400" b="1" dirty="0" err="1" smtClean="0">
                <a:latin typeface="Courier New" pitchFamily="49" charset="0"/>
              </a:rPr>
              <a:t>SurfaceIntegrator:public</a:t>
            </a:r>
            <a:r>
              <a:rPr lang="en-US" altLang="zh-TW" sz="2400" b="1" dirty="0" smtClean="0">
                <a:latin typeface="Courier New" pitchFamily="49" charset="0"/>
              </a:rPr>
              <a:t> Integrator {</a:t>
            </a: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public:</a:t>
            </a: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virtual Spectrum Li(Scene *scene, Renderer </a:t>
            </a: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  *renderer, </a:t>
            </a:r>
            <a:r>
              <a:rPr lang="en-US" altLang="zh-TW" sz="2400" b="1" dirty="0" err="1" smtClean="0">
                <a:latin typeface="Courier New" pitchFamily="49" charset="0"/>
              </a:rPr>
              <a:t>RayDifferential</a:t>
            </a:r>
            <a:r>
              <a:rPr lang="en-US" altLang="zh-TW" sz="2400" b="1" dirty="0" smtClean="0">
                <a:latin typeface="Courier New" pitchFamily="49" charset="0"/>
              </a:rPr>
              <a:t> &amp;ray, </a:t>
            </a: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  Intersection &amp;</a:t>
            </a:r>
            <a:r>
              <a:rPr lang="en-US" altLang="zh-TW" sz="2400" b="1" dirty="0" err="1" smtClean="0">
                <a:latin typeface="Courier New" pitchFamily="49" charset="0"/>
              </a:rPr>
              <a:t>isect</a:t>
            </a:r>
            <a:r>
              <a:rPr lang="en-US" altLang="zh-TW" sz="2400" b="1" dirty="0" smtClean="0">
                <a:latin typeface="Courier New" pitchFamily="49" charset="0"/>
              </a:rPr>
              <a:t>, Sample *sample, </a:t>
            </a: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    RNG &amp;</a:t>
            </a:r>
            <a:r>
              <a:rPr lang="en-US" altLang="zh-TW" sz="2400" b="1" dirty="0" err="1" smtClean="0">
                <a:latin typeface="Courier New" pitchFamily="49" charset="0"/>
              </a:rPr>
              <a:t>rng</a:t>
            </a:r>
            <a:r>
              <a:rPr lang="en-US" altLang="zh-TW" sz="2400" b="1" dirty="0" smtClean="0">
                <a:latin typeface="Courier New" pitchFamily="49" charset="0"/>
              </a:rPr>
              <a:t>, </a:t>
            </a:r>
            <a:r>
              <a:rPr lang="en-US" altLang="zh-TW" sz="2400" b="1" dirty="0" err="1" smtClean="0">
                <a:latin typeface="Courier New" pitchFamily="49" charset="0"/>
              </a:rPr>
              <a:t>MemoryArena</a:t>
            </a:r>
            <a:r>
              <a:rPr lang="en-US" altLang="zh-TW" sz="2400" b="1" dirty="0" smtClean="0">
                <a:latin typeface="Courier New" pitchFamily="49" charset="0"/>
              </a:rPr>
              <a:t> &amp;arena) const = 0;</a:t>
            </a:r>
          </a:p>
          <a:p>
            <a:pPr>
              <a:buNone/>
            </a:pPr>
            <a:r>
              <a:rPr lang="en-US" altLang="zh-TW" sz="2400" b="1" dirty="0" smtClean="0">
                <a:latin typeface="Courier New" pitchFamily="49" charset="0"/>
              </a:rPr>
              <a:t>};</a:t>
            </a:r>
          </a:p>
          <a:p>
            <a:pPr>
              <a:buNone/>
            </a:pPr>
            <a:endParaRPr lang="zh-TW" altLang="en-US" sz="24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907704" y="1517883"/>
            <a:ext cx="66768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 dirty="0" err="1">
                <a:solidFill>
                  <a:srgbClr val="0000FF"/>
                </a:solidFill>
                <a:latin typeface="Trebuchet MS" pitchFamily="34" charset="0"/>
              </a:rPr>
              <a:t>Whitted</a:t>
            </a:r>
            <a:r>
              <a:rPr lang="en-US" altLang="zh-TW" sz="2400" dirty="0">
                <a:solidFill>
                  <a:srgbClr val="0000FF"/>
                </a:solidFill>
                <a:latin typeface="Trebuchet MS" pitchFamily="34" charset="0"/>
              </a:rPr>
              <a:t>,</a:t>
            </a:r>
            <a:r>
              <a:rPr lang="en-US" altLang="zh-TW" dirty="0"/>
              <a:t> </a:t>
            </a:r>
            <a:r>
              <a:rPr lang="en-US" altLang="zh-TW" sz="2400" dirty="0" err="1">
                <a:solidFill>
                  <a:srgbClr val="0000FF"/>
                </a:solidFill>
                <a:latin typeface="Trebuchet MS" pitchFamily="34" charset="0"/>
              </a:rPr>
              <a:t>directlighting</a:t>
            </a:r>
            <a:r>
              <a:rPr lang="en-US" altLang="zh-TW" sz="2400" dirty="0">
                <a:solidFill>
                  <a:srgbClr val="0000FF"/>
                </a:solidFill>
                <a:latin typeface="Trebuchet MS" pitchFamily="34" charset="0"/>
              </a:rPr>
              <a:t>, </a:t>
            </a:r>
            <a:r>
              <a:rPr lang="en-US" altLang="zh-TW" sz="2400" dirty="0" smtClean="0">
                <a:solidFill>
                  <a:srgbClr val="0000FF"/>
                </a:solidFill>
                <a:latin typeface="Trebuchet MS" pitchFamily="34" charset="0"/>
              </a:rPr>
              <a:t>path, </a:t>
            </a:r>
            <a:r>
              <a:rPr lang="en-US" altLang="zh-TW" sz="2400" dirty="0" err="1" smtClean="0">
                <a:solidFill>
                  <a:srgbClr val="0000FF"/>
                </a:solidFill>
                <a:latin typeface="Trebuchet MS" pitchFamily="34" charset="0"/>
              </a:rPr>
              <a:t>irradiancecache</a:t>
            </a:r>
            <a:r>
              <a:rPr lang="en-US" altLang="zh-TW" sz="2400" dirty="0" smtClean="0">
                <a:solidFill>
                  <a:srgbClr val="0000FF"/>
                </a:solidFill>
                <a:latin typeface="Trebuchet MS" pitchFamily="34" charset="0"/>
              </a:rPr>
              <a:t>,</a:t>
            </a:r>
          </a:p>
          <a:p>
            <a:r>
              <a:rPr lang="en-US" altLang="zh-TW" sz="2400" dirty="0" err="1" smtClean="0">
                <a:solidFill>
                  <a:srgbClr val="0000FF"/>
                </a:solidFill>
                <a:latin typeface="Trebuchet MS" pitchFamily="34" charset="0"/>
              </a:rPr>
              <a:t>photonmap</a:t>
            </a:r>
            <a:r>
              <a:rPr lang="en-US" altLang="zh-TW" sz="2400" dirty="0" smtClean="0">
                <a:solidFill>
                  <a:srgbClr val="0000FF"/>
                </a:solidFill>
                <a:latin typeface="Trebuchet MS" pitchFamily="34" charset="0"/>
              </a:rPr>
              <a:t>, </a:t>
            </a:r>
            <a:r>
              <a:rPr lang="en-US" altLang="zh-TW" sz="2400" dirty="0" err="1" smtClean="0">
                <a:solidFill>
                  <a:srgbClr val="0000FF"/>
                </a:solidFill>
                <a:latin typeface="Trebuchet MS" pitchFamily="34" charset="0"/>
              </a:rPr>
              <a:t>igi</a:t>
            </a:r>
            <a:r>
              <a:rPr lang="en-US" altLang="zh-TW" sz="2400" dirty="0">
                <a:solidFill>
                  <a:srgbClr val="0000FF"/>
                </a:solidFill>
                <a:latin typeface="Trebuchet MS" pitchFamily="34" charset="0"/>
              </a:rPr>
              <a:t>, </a:t>
            </a:r>
            <a:r>
              <a:rPr lang="en-US" altLang="zh-TW" sz="2400" dirty="0" err="1" smtClean="0">
                <a:solidFill>
                  <a:srgbClr val="0000FF"/>
                </a:solidFill>
                <a:latin typeface="Trebuchet MS" pitchFamily="34" charset="0"/>
              </a:rPr>
              <a:t>exphotonmap</a:t>
            </a:r>
            <a:endParaRPr lang="en-US" altLang="zh-TW" sz="2400" dirty="0" smtClean="0">
              <a:solidFill>
                <a:srgbClr val="0000FF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292080" y="2780928"/>
            <a:ext cx="37730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rebuchet MS" pitchFamily="34" charset="0"/>
              </a:rPr>
              <a:t>We could call Renderer’s </a:t>
            </a:r>
          </a:p>
          <a:p>
            <a:r>
              <a:rPr lang="en-US" altLang="zh-TW" sz="2400" dirty="0" smtClean="0">
                <a:solidFill>
                  <a:srgbClr val="0000FF"/>
                </a:solidFill>
                <a:latin typeface="Trebuchet MS" pitchFamily="34" charset="0"/>
              </a:rPr>
              <a:t>Li or Transmittance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Direct lighting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852488" y="1557338"/>
          <a:ext cx="7150100" cy="582612"/>
        </p:xfrm>
        <a:graphic>
          <a:graphicData uri="http://schemas.openxmlformats.org/presentationml/2006/ole">
            <p:oleObj spid="_x0000_s2050" name="方程式" r:id="rId4" imgW="3581280" imgH="291960" progId="Equation.3">
              <p:embed/>
            </p:oleObj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827088" y="2997200"/>
          <a:ext cx="7200900" cy="582613"/>
        </p:xfrm>
        <a:graphic>
          <a:graphicData uri="http://schemas.openxmlformats.org/presentationml/2006/ole">
            <p:oleObj spid="_x0000_s2051" name="方程式" r:id="rId5" imgW="3606480" imgH="291960" progId="Equation.3">
              <p:embed/>
            </p:oleObj>
          </a:graphicData>
        </a:graphic>
      </p:graphicFrame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468313" y="1003300"/>
            <a:ext cx="285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Rendering equation</a:t>
            </a: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468313" y="2205038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If we only consider direct lighting, we can replace </a:t>
            </a:r>
          </a:p>
          <a:p>
            <a:r>
              <a:rPr lang="en-US" altLang="zh-TW" sz="2400" i="1">
                <a:latin typeface="Times New Roman" pitchFamily="18" charset="0"/>
              </a:rPr>
              <a:t>L</a:t>
            </a:r>
            <a:r>
              <a:rPr lang="en-US" altLang="zh-TW" sz="2400" i="1" baseline="-25000">
                <a:latin typeface="Times New Roman" pitchFamily="18" charset="0"/>
              </a:rPr>
              <a:t>i</a:t>
            </a:r>
            <a:r>
              <a:rPr lang="en-US" altLang="zh-TW" sz="2400">
                <a:latin typeface="Trebuchet MS" pitchFamily="34" charset="0"/>
              </a:rPr>
              <a:t> by </a:t>
            </a:r>
            <a:r>
              <a:rPr lang="en-US" altLang="zh-TW" sz="2400" i="1">
                <a:latin typeface="Times New Roman" pitchFamily="18" charset="0"/>
              </a:rPr>
              <a:t>L</a:t>
            </a:r>
            <a:r>
              <a:rPr lang="en-US" altLang="zh-TW" sz="2400" i="1" baseline="-25000">
                <a:latin typeface="Times New Roman" pitchFamily="18" charset="0"/>
              </a:rPr>
              <a:t>d</a:t>
            </a:r>
            <a:r>
              <a:rPr lang="en-US" altLang="zh-TW" sz="2400">
                <a:latin typeface="Trebuchet MS" pitchFamily="34" charset="0"/>
              </a:rPr>
              <a:t>.</a:t>
            </a: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468313" y="3813175"/>
            <a:ext cx="8280400" cy="260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altLang="zh-TW" sz="2400" dirty="0">
                <a:latin typeface="Trebuchet MS" pitchFamily="34" charset="0"/>
              </a:rPr>
              <a:t> simplest form of </a:t>
            </a:r>
            <a:r>
              <a:rPr lang="en-US" altLang="zh-TW" sz="2400" dirty="0" smtClean="0">
                <a:latin typeface="Trebuchet MS" pitchFamily="34" charset="0"/>
              </a:rPr>
              <a:t>equation</a:t>
            </a:r>
            <a:endParaRPr lang="en-US" altLang="zh-TW" sz="2400" dirty="0">
              <a:latin typeface="Trebuchet MS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zh-TW" sz="2400" dirty="0">
                <a:latin typeface="Trebuchet MS" pitchFamily="34" charset="0"/>
              </a:rPr>
              <a:t> somewhat easy to solve (but a gross approximation</a:t>
            </a:r>
            <a:r>
              <a:rPr lang="en-US" altLang="zh-TW" sz="2400" dirty="0" smtClean="0">
                <a:latin typeface="Trebuchet MS" pitchFamily="34" charset="0"/>
              </a:rPr>
              <a:t>)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zh-TW" sz="2400" dirty="0">
                <a:latin typeface="Trebuchet MS" pitchFamily="34" charset="0"/>
              </a:rPr>
              <a:t> </a:t>
            </a:r>
            <a:r>
              <a:rPr lang="en-US" altLang="zh-TW" sz="2400" dirty="0" smtClean="0">
                <a:latin typeface="Trebuchet MS" pitchFamily="34" charset="0"/>
              </a:rPr>
              <a:t>major contribution to the final radiance</a:t>
            </a:r>
            <a:endParaRPr lang="en-US" altLang="zh-TW" sz="2400" dirty="0">
              <a:latin typeface="Trebuchet MS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zh-TW" sz="2400" dirty="0">
                <a:latin typeface="Trebuchet MS" pitchFamily="34" charset="0"/>
              </a:rPr>
              <a:t> n</a:t>
            </a:r>
            <a:r>
              <a:rPr lang="en-US" altLang="zh-TW" sz="2400" dirty="0" smtClean="0">
                <a:latin typeface="Trebuchet MS" pitchFamily="34" charset="0"/>
              </a:rPr>
              <a:t>ot </a:t>
            </a:r>
            <a:r>
              <a:rPr lang="en-US" altLang="zh-TW" sz="2400" dirty="0">
                <a:latin typeface="Trebuchet MS" pitchFamily="34" charset="0"/>
              </a:rPr>
              <a:t>too bad since most energy comes from direct </a:t>
            </a:r>
            <a:r>
              <a:rPr lang="en-US" altLang="zh-TW" sz="2400" dirty="0" smtClean="0">
                <a:latin typeface="Trebuchet MS" pitchFamily="34" charset="0"/>
              </a:rPr>
              <a:t>lights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zh-TW" sz="2400" dirty="0" smtClean="0">
                <a:latin typeface="Trebuchet MS" pitchFamily="34" charset="0"/>
              </a:rPr>
              <a:t> kind of what we do in </a:t>
            </a:r>
            <a:r>
              <a:rPr lang="en-US" altLang="zh-TW" sz="2400" dirty="0" err="1" smtClean="0">
                <a:latin typeface="Trebuchet MS" pitchFamily="34" charset="0"/>
              </a:rPr>
              <a:t>Whitted</a:t>
            </a:r>
            <a:r>
              <a:rPr lang="en-US" altLang="zh-TW" sz="2400" dirty="0" smtClean="0">
                <a:latin typeface="Trebuchet MS" pitchFamily="34" charset="0"/>
              </a:rPr>
              <a:t> ray tracing</a:t>
            </a:r>
            <a:endParaRPr lang="en-US" altLang="zh-TW" sz="2400" dirty="0">
              <a:latin typeface="Trebuchet MS" pitchFamily="34" charset="0"/>
            </a:endParaRPr>
          </a:p>
          <a:p>
            <a:pPr>
              <a:buFontTx/>
              <a:buChar char="•"/>
            </a:pPr>
            <a:endParaRPr lang="en-US" altLang="zh-TW" sz="2400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Direct lighting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Monte Carlo sampling to solve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z="1000" smtClean="0"/>
          </a:p>
          <a:p>
            <a:pPr eaLnBrk="1" hangingPunct="1"/>
            <a:r>
              <a:rPr lang="en-US" altLang="zh-TW" smtClean="0"/>
              <a:t>Sampling strategy A: sample only one light</a:t>
            </a:r>
          </a:p>
          <a:p>
            <a:pPr lvl="1" eaLnBrk="1" hangingPunct="1"/>
            <a:r>
              <a:rPr lang="en-US" altLang="zh-TW" smtClean="0"/>
              <a:t>pick up one light as the representative for all lights</a:t>
            </a:r>
          </a:p>
          <a:p>
            <a:pPr lvl="1" eaLnBrk="1" hangingPunct="1"/>
            <a:r>
              <a:rPr lang="en-US" altLang="zh-TW" smtClean="0"/>
              <a:t>distribute N samples over that light</a:t>
            </a:r>
          </a:p>
          <a:p>
            <a:pPr lvl="1" eaLnBrk="1" hangingPunct="1"/>
            <a:r>
              <a:rPr lang="en-US" altLang="zh-TW" smtClean="0"/>
              <a:t>Use multiple importance sampling for </a:t>
            </a:r>
            <a:r>
              <a:rPr lang="en-US" altLang="zh-TW" i="1" smtClean="0">
                <a:latin typeface="Times New Roman" pitchFamily="18" charset="0"/>
              </a:rPr>
              <a:t>f</a:t>
            </a:r>
            <a:r>
              <a:rPr lang="en-US" altLang="zh-TW" smtClean="0"/>
              <a:t> and </a:t>
            </a:r>
            <a:r>
              <a:rPr lang="en-US" altLang="zh-TW" i="1" smtClean="0">
                <a:latin typeface="Times New Roman" pitchFamily="18" charset="0"/>
              </a:rPr>
              <a:t>L</a:t>
            </a:r>
            <a:r>
              <a:rPr lang="en-US" altLang="zh-TW" i="1" baseline="-25000" smtClean="0">
                <a:latin typeface="Times New Roman" pitchFamily="18" charset="0"/>
              </a:rPr>
              <a:t>d</a:t>
            </a:r>
          </a:p>
          <a:p>
            <a:pPr lvl="1" eaLnBrk="1" hangingPunct="1"/>
            <a:endParaRPr lang="en-US" altLang="zh-TW" i="1" baseline="-25000" smtClean="0">
              <a:latin typeface="Times New Roman" pitchFamily="18" charset="0"/>
            </a:endParaRPr>
          </a:p>
          <a:p>
            <a:pPr lvl="1" eaLnBrk="1" hangingPunct="1"/>
            <a:endParaRPr lang="en-US" altLang="zh-TW" i="1" baseline="-25000" smtClean="0">
              <a:latin typeface="Times New Roman" pitchFamily="18" charset="0"/>
            </a:endParaRPr>
          </a:p>
          <a:p>
            <a:pPr lvl="1" eaLnBrk="1" hangingPunct="1"/>
            <a:endParaRPr lang="en-US" altLang="zh-TW" sz="4000" i="1" baseline="-25000" smtClean="0">
              <a:latin typeface="Times New Roman" pitchFamily="18" charset="0"/>
            </a:endParaRPr>
          </a:p>
          <a:p>
            <a:pPr lvl="1" eaLnBrk="1" hangingPunct="1"/>
            <a:r>
              <a:rPr lang="en-US" altLang="zh-TW" smtClean="0"/>
              <a:t>Scale the result by the number of lights </a:t>
            </a:r>
            <a:r>
              <a:rPr lang="en-US" altLang="zh-TW" i="1" smtClean="0">
                <a:latin typeface="Times New Roman" pitchFamily="18" charset="0"/>
              </a:rPr>
              <a:t>N</a:t>
            </a:r>
            <a:r>
              <a:rPr lang="en-US" altLang="zh-TW" i="1" baseline="-25000" smtClean="0">
                <a:latin typeface="Times New Roman" pitchFamily="18" charset="0"/>
              </a:rPr>
              <a:t>L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765300" y="1628775"/>
          <a:ext cx="5111750" cy="682625"/>
        </p:xfrm>
        <a:graphic>
          <a:graphicData uri="http://schemas.openxmlformats.org/presentationml/2006/ole">
            <p:oleObj spid="_x0000_s3074" name="方程式" r:id="rId4" imgW="2184120" imgH="291960" progId="Equation.3">
              <p:embed/>
            </p:oleObj>
          </a:graphicData>
        </a:graphic>
      </p:graphicFrame>
      <p:sp>
        <p:nvSpPr>
          <p:cNvPr id="3079" name="Rectangle 5"/>
          <p:cNvSpPr>
            <a:spLocks noChangeArrowheads="1"/>
          </p:cNvSpPr>
          <p:nvPr/>
        </p:nvSpPr>
        <p:spPr bwMode="auto">
          <a:xfrm>
            <a:off x="2411413" y="5734050"/>
            <a:ext cx="55435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zh-TW" sz="2400">
                <a:latin typeface="Trebuchet MS" pitchFamily="34" charset="0"/>
              </a:rPr>
              <a:t>Randomly pick </a:t>
            </a:r>
            <a:r>
              <a:rPr lang="en-US" altLang="zh-TW" sz="2400" i="1">
                <a:latin typeface="Times New Roman" pitchFamily="18" charset="0"/>
              </a:rPr>
              <a:t>f</a:t>
            </a:r>
            <a:r>
              <a:rPr lang="en-US" altLang="zh-TW" sz="2400">
                <a:latin typeface="Trebuchet MS" pitchFamily="34" charset="0"/>
              </a:rPr>
              <a:t> or </a:t>
            </a:r>
            <a:r>
              <a:rPr lang="en-US" altLang="zh-TW" sz="2400" i="1">
                <a:latin typeface="Times New Roman" pitchFamily="18" charset="0"/>
              </a:rPr>
              <a:t>g</a:t>
            </a:r>
            <a:r>
              <a:rPr lang="en-US" altLang="zh-TW" sz="2400">
                <a:latin typeface="Trebuchet MS" pitchFamily="34" charset="0"/>
              </a:rPr>
              <a:t> and then sample, multiply the result by 2</a:t>
            </a:r>
          </a:p>
        </p:txBody>
      </p:sp>
      <p:graphicFrame>
        <p:nvGraphicFramePr>
          <p:cNvPr id="3075" name="Object 6"/>
          <p:cNvGraphicFramePr>
            <a:graphicFrameLocks noChangeAspect="1"/>
          </p:cNvGraphicFramePr>
          <p:nvPr/>
        </p:nvGraphicFramePr>
        <p:xfrm>
          <a:off x="900113" y="5876925"/>
          <a:ext cx="1511300" cy="525463"/>
        </p:xfrm>
        <a:graphic>
          <a:graphicData uri="http://schemas.openxmlformats.org/presentationml/2006/ole">
            <p:oleObj spid="_x0000_s3075" name="方程式" r:id="rId5" imgW="583920" imgH="203040" progId="Equation.3">
              <p:embed/>
            </p:oleObj>
          </a:graphicData>
        </a:graphic>
      </p:graphicFrame>
      <p:graphicFrame>
        <p:nvGraphicFramePr>
          <p:cNvPr id="3076" name="Object 7"/>
          <p:cNvGraphicFramePr>
            <a:graphicFrameLocks noChangeAspect="1"/>
          </p:cNvGraphicFramePr>
          <p:nvPr/>
        </p:nvGraphicFramePr>
        <p:xfrm>
          <a:off x="1833563" y="4130675"/>
          <a:ext cx="5260975" cy="1098550"/>
        </p:xfrm>
        <a:graphic>
          <a:graphicData uri="http://schemas.openxmlformats.org/presentationml/2006/ole">
            <p:oleObj spid="_x0000_s3076" name="方程式" r:id="rId6" imgW="224784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Direct lighting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Sampling strategy B: sample all lights</a:t>
            </a:r>
          </a:p>
          <a:p>
            <a:pPr lvl="1" eaLnBrk="1" hangingPunct="1"/>
            <a:r>
              <a:rPr lang="en-US" altLang="zh-TW" smtClean="0"/>
              <a:t>do A for each light</a:t>
            </a:r>
          </a:p>
          <a:p>
            <a:pPr lvl="1" eaLnBrk="1" hangingPunct="1"/>
            <a:r>
              <a:rPr lang="en-US" altLang="zh-TW" smtClean="0"/>
              <a:t>sum the results</a:t>
            </a:r>
          </a:p>
          <a:p>
            <a:pPr lvl="1" eaLnBrk="1" hangingPunct="1"/>
            <a:r>
              <a:rPr lang="en-US" altLang="zh-TW" smtClean="0"/>
              <a:t>smarter way would be to sample lights according to their power</a:t>
            </a:r>
          </a:p>
          <a:p>
            <a:pPr eaLnBrk="1" hangingPunct="1"/>
            <a:endParaRPr lang="en-US" altLang="zh-TW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692275" y="3357563"/>
          <a:ext cx="5883275" cy="1068387"/>
        </p:xfrm>
        <a:graphic>
          <a:graphicData uri="http://schemas.openxmlformats.org/presentationml/2006/ole">
            <p:oleObj spid="_x0000_s4098" name="方程式" r:id="rId4" imgW="2514600" imgH="457200" progId="Equation.3">
              <p:embed/>
            </p:oleObj>
          </a:graphicData>
        </a:graphic>
      </p:graphicFrame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2411413" y="5734050"/>
            <a:ext cx="55435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zh-TW" sz="2400">
                <a:latin typeface="Trebuchet MS" pitchFamily="34" charset="0"/>
              </a:rPr>
              <a:t>sample </a:t>
            </a:r>
            <a:r>
              <a:rPr lang="en-US" altLang="zh-TW" sz="2400" i="1">
                <a:latin typeface="Times New Roman" pitchFamily="18" charset="0"/>
              </a:rPr>
              <a:t>f</a:t>
            </a:r>
            <a:r>
              <a:rPr lang="en-US" altLang="zh-TW" sz="2400">
                <a:latin typeface="Trebuchet MS" pitchFamily="34" charset="0"/>
              </a:rPr>
              <a:t> or </a:t>
            </a:r>
            <a:r>
              <a:rPr lang="en-US" altLang="zh-TW" sz="2400" i="1">
                <a:latin typeface="Times New Roman" pitchFamily="18" charset="0"/>
              </a:rPr>
              <a:t>g</a:t>
            </a:r>
            <a:r>
              <a:rPr lang="en-US" altLang="zh-TW" sz="2400">
                <a:latin typeface="Trebuchet MS" pitchFamily="34" charset="0"/>
              </a:rPr>
              <a:t> separately and then sum them together</a:t>
            </a:r>
          </a:p>
        </p:txBody>
      </p:sp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900113" y="5876925"/>
          <a:ext cx="1511300" cy="525463"/>
        </p:xfrm>
        <a:graphic>
          <a:graphicData uri="http://schemas.openxmlformats.org/presentationml/2006/ole">
            <p:oleObj spid="_x0000_s4099" name="方程式" r:id="rId5" imgW="5839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DirectLighting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err="1" smtClean="0">
                <a:latin typeface="Courier New" pitchFamily="49" charset="0"/>
              </a:rPr>
              <a:t>enum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LightStrategy</a:t>
            </a:r>
            <a:r>
              <a:rPr lang="en-US" altLang="zh-TW" sz="2000" b="1" dirty="0" smtClean="0">
                <a:latin typeface="Courier New" pitchFamily="49" charset="0"/>
              </a:rPr>
              <a:t> { 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  SAMPLE_ALL_UNIFORM, SAMPLE_ONE_UNIFORM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};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  <a:tabLst>
                <a:tab pos="4659313" algn="l"/>
              </a:tabLst>
            </a:pP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  <a:tabLst>
                <a:tab pos="4659313" algn="l"/>
              </a:tabLst>
            </a:pP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class </a:t>
            </a:r>
            <a:r>
              <a:rPr lang="en-US" altLang="zh-TW" sz="2000" b="1" dirty="0" err="1" smtClean="0">
                <a:latin typeface="Courier New" pitchFamily="49" charset="0"/>
              </a:rPr>
              <a:t>DirectLighting</a:t>
            </a:r>
            <a:r>
              <a:rPr lang="en-US" altLang="zh-TW" sz="2000" b="1" dirty="0" smtClean="0">
                <a:latin typeface="Courier New" pitchFamily="49" charset="0"/>
              </a:rPr>
              <a:t> : public </a:t>
            </a:r>
            <a:r>
              <a:rPr lang="en-US" altLang="zh-TW" sz="2000" b="1" dirty="0" err="1" smtClean="0">
                <a:latin typeface="Courier New" pitchFamily="49" charset="0"/>
              </a:rPr>
              <a:t>SurfaceIntegrator</a:t>
            </a:r>
            <a:r>
              <a:rPr lang="en-US" altLang="zh-TW" sz="2000" b="1" dirty="0" smtClean="0">
                <a:latin typeface="Courier New" pitchFamily="49" charset="0"/>
              </a:rPr>
              <a:t> {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public: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	</a:t>
            </a:r>
            <a:r>
              <a:rPr lang="en-US" altLang="zh-TW" sz="2000" b="1" dirty="0" err="1" smtClean="0">
                <a:latin typeface="Courier New" pitchFamily="49" charset="0"/>
              </a:rPr>
              <a:t>DirectLighting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    </a:t>
            </a:r>
            <a:r>
              <a:rPr lang="en-US" altLang="zh-TW" sz="2000" b="1" dirty="0" err="1" smtClean="0">
                <a:latin typeface="Courier New" pitchFamily="49" charset="0"/>
              </a:rPr>
              <a:t>LightStrategy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ls</a:t>
            </a:r>
            <a:r>
              <a:rPr lang="en-US" altLang="zh-TW" sz="2000" b="1" dirty="0" smtClean="0">
                <a:latin typeface="Courier New" pitchFamily="49" charset="0"/>
              </a:rPr>
              <a:t> = SAMPLE_ALL_UNIFORM, 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    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md</a:t>
            </a:r>
            <a:r>
              <a:rPr lang="en-US" altLang="zh-TW" sz="2000" b="1" dirty="0" smtClean="0">
                <a:latin typeface="Courier New" pitchFamily="49" charset="0"/>
              </a:rPr>
              <a:t>=5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  );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  ...</a:t>
            </a:r>
          </a:p>
          <a:p>
            <a:pPr eaLnBrk="1" hangingPunct="1">
              <a:buFontTx/>
              <a:buNone/>
              <a:tabLst>
                <a:tab pos="4659313" algn="l"/>
              </a:tabLst>
            </a:pPr>
            <a:r>
              <a:rPr lang="en-US" altLang="zh-TW" sz="2000" b="1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411760" y="4688309"/>
            <a:ext cx="1882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dirty="0">
                <a:solidFill>
                  <a:srgbClr val="CC0000"/>
                </a:solidFill>
                <a:latin typeface="Trebuchet MS" pitchFamily="34" charset="0"/>
              </a:rPr>
              <a:t>maximal depth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900113" y="1844824"/>
            <a:ext cx="800411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dirty="0">
                <a:solidFill>
                  <a:srgbClr val="CC0000"/>
                </a:solidFill>
                <a:latin typeface="Trebuchet MS" pitchFamily="34" charset="0"/>
              </a:rPr>
              <a:t>two possible strategies; if there are many image samples for a pixel</a:t>
            </a:r>
          </a:p>
          <a:p>
            <a:r>
              <a:rPr lang="en-US" altLang="zh-TW" sz="2000" dirty="0">
                <a:solidFill>
                  <a:srgbClr val="CC0000"/>
                </a:solidFill>
                <a:latin typeface="Trebuchet MS" pitchFamily="34" charset="0"/>
              </a:rPr>
              <a:t>(e.g. due to depth of field), we prefer only sampling one light at a</a:t>
            </a:r>
          </a:p>
          <a:p>
            <a:r>
              <a:rPr lang="en-US" altLang="zh-TW" sz="2000" dirty="0">
                <a:solidFill>
                  <a:srgbClr val="CC0000"/>
                </a:solidFill>
                <a:latin typeface="Trebuchet MS" pitchFamily="34" charset="0"/>
              </a:rPr>
              <a:t>time. On the other hand, if there are few image samples, </a:t>
            </a:r>
            <a:r>
              <a:rPr lang="en-US" altLang="zh-TW" sz="2000" dirty="0" smtClean="0">
                <a:solidFill>
                  <a:srgbClr val="CC0000"/>
                </a:solidFill>
                <a:latin typeface="Trebuchet MS" pitchFamily="34" charset="0"/>
              </a:rPr>
              <a:t>we often </a:t>
            </a:r>
          </a:p>
          <a:p>
            <a:r>
              <a:rPr lang="en-US" altLang="zh-TW" sz="2000" dirty="0" smtClean="0">
                <a:solidFill>
                  <a:srgbClr val="CC0000"/>
                </a:solidFill>
                <a:latin typeface="Trebuchet MS" pitchFamily="34" charset="0"/>
              </a:rPr>
              <a:t>prefer sampling </a:t>
            </a:r>
            <a:r>
              <a:rPr lang="en-US" altLang="zh-TW" sz="2000" dirty="0">
                <a:solidFill>
                  <a:srgbClr val="CC0000"/>
                </a:solidFill>
                <a:latin typeface="Trebuchet MS" pitchFamily="34" charset="0"/>
              </a:rPr>
              <a:t>all lights at once.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32"/>
          <p:cNvSpPr>
            <a:spLocks noChangeArrowheads="1"/>
          </p:cNvSpPr>
          <p:nvPr/>
        </p:nvSpPr>
        <p:spPr bwMode="auto">
          <a:xfrm>
            <a:off x="323850" y="5229225"/>
            <a:ext cx="8496300" cy="115252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8611" name="Rectangle 131"/>
          <p:cNvSpPr>
            <a:spLocks noChangeArrowheads="1"/>
          </p:cNvSpPr>
          <p:nvPr/>
        </p:nvSpPr>
        <p:spPr bwMode="auto">
          <a:xfrm>
            <a:off x="323850" y="2636838"/>
            <a:ext cx="8496300" cy="252095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zh-TW" altLang="zh-TW" sz="2000">
              <a:latin typeface="Trebuchet MS" pitchFamily="34" charset="0"/>
            </a:endParaRPr>
          </a:p>
        </p:txBody>
      </p:sp>
      <p:sp>
        <p:nvSpPr>
          <p:cNvPr id="686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tx1"/>
                </a:solidFill>
              </a:rPr>
              <a:t>Data structure 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1190625" y="4654550"/>
            <a:ext cx="1728788" cy="360363"/>
            <a:chOff x="1066" y="1979"/>
            <a:chExt cx="1089" cy="227"/>
          </a:xfrm>
        </p:grpSpPr>
        <p:sp>
          <p:nvSpPr>
            <p:cNvPr id="68703" name="Rectangle 4"/>
            <p:cNvSpPr>
              <a:spLocks noChangeArrowheads="1"/>
            </p:cNvSpPr>
            <p:nvPr/>
          </p:nvSpPr>
          <p:spPr bwMode="auto">
            <a:xfrm>
              <a:off x="1066" y="197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4" name="Rectangle 5"/>
            <p:cNvSpPr>
              <a:spLocks noChangeArrowheads="1"/>
            </p:cNvSpPr>
            <p:nvPr/>
          </p:nvSpPr>
          <p:spPr bwMode="auto">
            <a:xfrm>
              <a:off x="1248" y="197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5" name="Rectangle 6"/>
            <p:cNvSpPr>
              <a:spLocks noChangeArrowheads="1"/>
            </p:cNvSpPr>
            <p:nvPr/>
          </p:nvSpPr>
          <p:spPr bwMode="auto">
            <a:xfrm>
              <a:off x="1429" y="197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6" name="Rectangle 8"/>
            <p:cNvSpPr>
              <a:spLocks noChangeArrowheads="1"/>
            </p:cNvSpPr>
            <p:nvPr/>
          </p:nvSpPr>
          <p:spPr bwMode="auto">
            <a:xfrm>
              <a:off x="1610" y="197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7" name="Rectangle 9"/>
            <p:cNvSpPr>
              <a:spLocks noChangeArrowheads="1"/>
            </p:cNvSpPr>
            <p:nvPr/>
          </p:nvSpPr>
          <p:spPr bwMode="auto">
            <a:xfrm>
              <a:off x="1792" y="197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8" name="Rectangle 10"/>
            <p:cNvSpPr>
              <a:spLocks noChangeArrowheads="1"/>
            </p:cNvSpPr>
            <p:nvPr/>
          </p:nvSpPr>
          <p:spPr bwMode="auto">
            <a:xfrm>
              <a:off x="1973" y="197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3" name="Group 103"/>
          <p:cNvGrpSpPr>
            <a:grpSpLocks/>
          </p:cNvGrpSpPr>
          <p:nvPr/>
        </p:nvGrpSpPr>
        <p:grpSpPr bwMode="auto">
          <a:xfrm>
            <a:off x="1046163" y="3286125"/>
            <a:ext cx="865187" cy="360363"/>
            <a:chOff x="659" y="1117"/>
            <a:chExt cx="545" cy="227"/>
          </a:xfrm>
        </p:grpSpPr>
        <p:sp>
          <p:nvSpPr>
            <p:cNvPr id="68700" name="Rectangle 29"/>
            <p:cNvSpPr>
              <a:spLocks noChangeArrowheads="1"/>
            </p:cNvSpPr>
            <p:nvPr/>
          </p:nvSpPr>
          <p:spPr bwMode="auto">
            <a:xfrm>
              <a:off x="659" y="1117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1" name="Rectangle 30"/>
            <p:cNvSpPr>
              <a:spLocks noChangeArrowheads="1"/>
            </p:cNvSpPr>
            <p:nvPr/>
          </p:nvSpPr>
          <p:spPr bwMode="auto">
            <a:xfrm>
              <a:off x="839" y="1117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702" name="Rectangle 31"/>
            <p:cNvSpPr>
              <a:spLocks noChangeArrowheads="1"/>
            </p:cNvSpPr>
            <p:nvPr/>
          </p:nvSpPr>
          <p:spPr bwMode="auto">
            <a:xfrm>
              <a:off x="1022" y="1117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68615" name="Line 43"/>
          <p:cNvSpPr>
            <a:spLocks noChangeShapeType="1"/>
          </p:cNvSpPr>
          <p:nvPr/>
        </p:nvSpPr>
        <p:spPr bwMode="auto">
          <a:xfrm>
            <a:off x="1187450" y="3646488"/>
            <a:ext cx="158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16" name="Line 44"/>
          <p:cNvSpPr>
            <a:spLocks noChangeShapeType="1"/>
          </p:cNvSpPr>
          <p:nvPr/>
        </p:nvSpPr>
        <p:spPr bwMode="auto">
          <a:xfrm>
            <a:off x="1476375" y="3646488"/>
            <a:ext cx="57785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17" name="Line 45"/>
          <p:cNvSpPr>
            <a:spLocks noChangeShapeType="1"/>
          </p:cNvSpPr>
          <p:nvPr/>
        </p:nvSpPr>
        <p:spPr bwMode="auto">
          <a:xfrm>
            <a:off x="1763713" y="3646488"/>
            <a:ext cx="57785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4" name="Group 104"/>
          <p:cNvGrpSpPr>
            <a:grpSpLocks/>
          </p:cNvGrpSpPr>
          <p:nvPr/>
        </p:nvGrpSpPr>
        <p:grpSpPr bwMode="auto">
          <a:xfrm>
            <a:off x="1046163" y="2781300"/>
            <a:ext cx="865187" cy="360363"/>
            <a:chOff x="659" y="799"/>
            <a:chExt cx="545" cy="227"/>
          </a:xfrm>
        </p:grpSpPr>
        <p:sp>
          <p:nvSpPr>
            <p:cNvPr id="68697" name="Rectangle 48"/>
            <p:cNvSpPr>
              <a:spLocks noChangeArrowheads="1"/>
            </p:cNvSpPr>
            <p:nvPr/>
          </p:nvSpPr>
          <p:spPr bwMode="auto">
            <a:xfrm>
              <a:off x="659" y="79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3</a:t>
              </a:r>
            </a:p>
          </p:txBody>
        </p:sp>
        <p:sp>
          <p:nvSpPr>
            <p:cNvPr id="68698" name="Rectangle 49"/>
            <p:cNvSpPr>
              <a:spLocks noChangeArrowheads="1"/>
            </p:cNvSpPr>
            <p:nvPr/>
          </p:nvSpPr>
          <p:spPr bwMode="auto">
            <a:xfrm>
              <a:off x="841" y="79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1</a:t>
              </a:r>
            </a:p>
          </p:txBody>
        </p:sp>
        <p:sp>
          <p:nvSpPr>
            <p:cNvPr id="68699" name="Rectangle 50"/>
            <p:cNvSpPr>
              <a:spLocks noChangeArrowheads="1"/>
            </p:cNvSpPr>
            <p:nvPr/>
          </p:nvSpPr>
          <p:spPr bwMode="auto">
            <a:xfrm>
              <a:off x="1022" y="799"/>
              <a:ext cx="18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2</a:t>
              </a:r>
            </a:p>
          </p:txBody>
        </p:sp>
      </p:grpSp>
      <p:sp>
        <p:nvSpPr>
          <p:cNvPr id="68619" name="Line 59"/>
          <p:cNvSpPr>
            <a:spLocks noChangeShapeType="1"/>
          </p:cNvSpPr>
          <p:nvPr/>
        </p:nvSpPr>
        <p:spPr bwMode="auto">
          <a:xfrm>
            <a:off x="2917825" y="3646488"/>
            <a:ext cx="0" cy="1006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20" name="Text Box 80"/>
          <p:cNvSpPr txBox="1">
            <a:spLocks noChangeArrowheads="1"/>
          </p:cNvSpPr>
          <p:nvPr/>
        </p:nvSpPr>
        <p:spPr bwMode="auto">
          <a:xfrm>
            <a:off x="404813" y="4583113"/>
            <a:ext cx="64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mem</a:t>
            </a:r>
          </a:p>
        </p:txBody>
      </p:sp>
      <p:sp>
        <p:nvSpPr>
          <p:cNvPr id="68621" name="Text Box 81"/>
          <p:cNvSpPr txBox="1">
            <a:spLocks noChangeArrowheads="1"/>
          </p:cNvSpPr>
          <p:nvPr/>
        </p:nvSpPr>
        <p:spPr bwMode="auto">
          <a:xfrm>
            <a:off x="323850" y="3286125"/>
            <a:ext cx="79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oneD</a:t>
            </a:r>
          </a:p>
        </p:txBody>
      </p:sp>
      <p:sp>
        <p:nvSpPr>
          <p:cNvPr id="68622" name="Text Box 82"/>
          <p:cNvSpPr txBox="1">
            <a:spLocks noChangeArrowheads="1"/>
          </p:cNvSpPr>
          <p:nvPr/>
        </p:nvSpPr>
        <p:spPr bwMode="auto">
          <a:xfrm>
            <a:off x="2054225" y="3286125"/>
            <a:ext cx="79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twoD</a:t>
            </a:r>
          </a:p>
        </p:txBody>
      </p:sp>
      <p:sp>
        <p:nvSpPr>
          <p:cNvPr id="68623" name="Text Box 83"/>
          <p:cNvSpPr txBox="1">
            <a:spLocks noChangeArrowheads="1"/>
          </p:cNvSpPr>
          <p:nvPr/>
        </p:nvSpPr>
        <p:spPr bwMode="auto">
          <a:xfrm>
            <a:off x="476250" y="2782888"/>
            <a:ext cx="64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n1D</a:t>
            </a:r>
          </a:p>
        </p:txBody>
      </p:sp>
      <p:sp>
        <p:nvSpPr>
          <p:cNvPr id="68624" name="Text Box 84"/>
          <p:cNvSpPr txBox="1">
            <a:spLocks noChangeArrowheads="1"/>
          </p:cNvSpPr>
          <p:nvPr/>
        </p:nvSpPr>
        <p:spPr bwMode="auto">
          <a:xfrm>
            <a:off x="2206625" y="2782888"/>
            <a:ext cx="64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n2D</a:t>
            </a:r>
          </a:p>
        </p:txBody>
      </p:sp>
      <p:sp>
        <p:nvSpPr>
          <p:cNvPr id="68625" name="Text Box 85"/>
          <p:cNvSpPr txBox="1">
            <a:spLocks noChangeArrowheads="1"/>
          </p:cNvSpPr>
          <p:nvPr/>
        </p:nvSpPr>
        <p:spPr bwMode="auto">
          <a:xfrm>
            <a:off x="468313" y="1012825"/>
            <a:ext cx="81375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>
              <a:buFontTx/>
              <a:buChar char="•"/>
            </a:pPr>
            <a:r>
              <a:rPr lang="en-US" altLang="zh-TW" sz="2400">
                <a:latin typeface="Trebuchet MS" pitchFamily="34" charset="0"/>
              </a:rPr>
              <a:t>Different types of lights require different numbers of samples, usually 2D samples.</a:t>
            </a:r>
          </a:p>
          <a:p>
            <a:pPr marL="173038" indent="-173038">
              <a:buFontTx/>
              <a:buChar char="•"/>
            </a:pPr>
            <a:r>
              <a:rPr lang="en-US" altLang="zh-TW" sz="2400">
                <a:latin typeface="Trebuchet MS" pitchFamily="34" charset="0"/>
              </a:rPr>
              <a:t>Sampling BRDF requires 2D samples.</a:t>
            </a:r>
          </a:p>
          <a:p>
            <a:pPr marL="173038" indent="-173038">
              <a:buFontTx/>
              <a:buChar char="•"/>
            </a:pPr>
            <a:r>
              <a:rPr lang="en-US" altLang="zh-TW" sz="2400">
                <a:latin typeface="Trebuchet MS" pitchFamily="34" charset="0"/>
              </a:rPr>
              <a:t>Selection of BRDF components requires 1D samples.</a:t>
            </a:r>
          </a:p>
        </p:txBody>
      </p:sp>
      <p:sp>
        <p:nvSpPr>
          <p:cNvPr id="68626" name="Line 86"/>
          <p:cNvSpPr>
            <a:spLocks noChangeShapeType="1"/>
          </p:cNvSpPr>
          <p:nvPr/>
        </p:nvSpPr>
        <p:spPr bwMode="auto">
          <a:xfrm>
            <a:off x="1838325" y="3286125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27" name="Line 87"/>
          <p:cNvSpPr>
            <a:spLocks noChangeShapeType="1"/>
          </p:cNvSpPr>
          <p:nvPr/>
        </p:nvSpPr>
        <p:spPr bwMode="auto">
          <a:xfrm>
            <a:off x="1838325" y="3646488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5" name="Group 101"/>
          <p:cNvGrpSpPr>
            <a:grpSpLocks/>
          </p:cNvGrpSpPr>
          <p:nvPr/>
        </p:nvGrpSpPr>
        <p:grpSpPr bwMode="auto">
          <a:xfrm>
            <a:off x="2776538" y="3286125"/>
            <a:ext cx="1727200" cy="360363"/>
            <a:chOff x="1749" y="1117"/>
            <a:chExt cx="1088" cy="227"/>
          </a:xfrm>
        </p:grpSpPr>
        <p:sp>
          <p:nvSpPr>
            <p:cNvPr id="68691" name="Rectangle 33"/>
            <p:cNvSpPr>
              <a:spLocks noChangeArrowheads="1"/>
            </p:cNvSpPr>
            <p:nvPr/>
          </p:nvSpPr>
          <p:spPr bwMode="auto">
            <a:xfrm>
              <a:off x="1749" y="1117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92" name="Rectangle 34"/>
            <p:cNvSpPr>
              <a:spLocks noChangeArrowheads="1"/>
            </p:cNvSpPr>
            <p:nvPr/>
          </p:nvSpPr>
          <p:spPr bwMode="auto">
            <a:xfrm>
              <a:off x="1930" y="1117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93" name="Rectangle 35"/>
            <p:cNvSpPr>
              <a:spLocks noChangeArrowheads="1"/>
            </p:cNvSpPr>
            <p:nvPr/>
          </p:nvSpPr>
          <p:spPr bwMode="auto">
            <a:xfrm>
              <a:off x="2112" y="1117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94" name="Rectangle 36"/>
            <p:cNvSpPr>
              <a:spLocks noChangeArrowheads="1"/>
            </p:cNvSpPr>
            <p:nvPr/>
          </p:nvSpPr>
          <p:spPr bwMode="auto">
            <a:xfrm>
              <a:off x="2293" y="1117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95" name="Rectangle 37"/>
            <p:cNvSpPr>
              <a:spLocks noChangeArrowheads="1"/>
            </p:cNvSpPr>
            <p:nvPr/>
          </p:nvSpPr>
          <p:spPr bwMode="auto">
            <a:xfrm>
              <a:off x="2474" y="1117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96" name="Rectangle 90"/>
            <p:cNvSpPr>
              <a:spLocks noChangeArrowheads="1"/>
            </p:cNvSpPr>
            <p:nvPr/>
          </p:nvSpPr>
          <p:spPr bwMode="auto">
            <a:xfrm>
              <a:off x="2655" y="1117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6" name="Group 100"/>
          <p:cNvGrpSpPr>
            <a:grpSpLocks/>
          </p:cNvGrpSpPr>
          <p:nvPr/>
        </p:nvGrpSpPr>
        <p:grpSpPr bwMode="auto">
          <a:xfrm>
            <a:off x="2776538" y="2781300"/>
            <a:ext cx="1727200" cy="360363"/>
            <a:chOff x="1749" y="799"/>
            <a:chExt cx="1088" cy="227"/>
          </a:xfrm>
        </p:grpSpPr>
        <p:sp>
          <p:nvSpPr>
            <p:cNvPr id="68685" name="Rectangle 69"/>
            <p:cNvSpPr>
              <a:spLocks noChangeArrowheads="1"/>
            </p:cNvSpPr>
            <p:nvPr/>
          </p:nvSpPr>
          <p:spPr bwMode="auto">
            <a:xfrm>
              <a:off x="1749" y="79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2</a:t>
              </a:r>
            </a:p>
          </p:txBody>
        </p:sp>
        <p:sp>
          <p:nvSpPr>
            <p:cNvPr id="68686" name="Rectangle 70"/>
            <p:cNvSpPr>
              <a:spLocks noChangeArrowheads="1"/>
            </p:cNvSpPr>
            <p:nvPr/>
          </p:nvSpPr>
          <p:spPr bwMode="auto">
            <a:xfrm>
              <a:off x="1930" y="79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2</a:t>
              </a:r>
            </a:p>
          </p:txBody>
        </p:sp>
        <p:sp>
          <p:nvSpPr>
            <p:cNvPr id="68687" name="Rectangle 71"/>
            <p:cNvSpPr>
              <a:spLocks noChangeArrowheads="1"/>
            </p:cNvSpPr>
            <p:nvPr/>
          </p:nvSpPr>
          <p:spPr bwMode="auto">
            <a:xfrm>
              <a:off x="2112" y="79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1</a:t>
              </a:r>
            </a:p>
          </p:txBody>
        </p:sp>
        <p:sp>
          <p:nvSpPr>
            <p:cNvPr id="68688" name="Rectangle 72"/>
            <p:cNvSpPr>
              <a:spLocks noChangeArrowheads="1"/>
            </p:cNvSpPr>
            <p:nvPr/>
          </p:nvSpPr>
          <p:spPr bwMode="auto">
            <a:xfrm>
              <a:off x="2293" y="79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1</a:t>
              </a:r>
            </a:p>
          </p:txBody>
        </p:sp>
        <p:sp>
          <p:nvSpPr>
            <p:cNvPr id="68689" name="Rectangle 73"/>
            <p:cNvSpPr>
              <a:spLocks noChangeArrowheads="1"/>
            </p:cNvSpPr>
            <p:nvPr/>
          </p:nvSpPr>
          <p:spPr bwMode="auto">
            <a:xfrm>
              <a:off x="2474" y="79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2</a:t>
              </a:r>
            </a:p>
          </p:txBody>
        </p:sp>
        <p:sp>
          <p:nvSpPr>
            <p:cNvPr id="68690" name="Rectangle 91"/>
            <p:cNvSpPr>
              <a:spLocks noChangeArrowheads="1"/>
            </p:cNvSpPr>
            <p:nvPr/>
          </p:nvSpPr>
          <p:spPr bwMode="auto">
            <a:xfrm>
              <a:off x="2655" y="79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/>
                <a:t>2</a:t>
              </a:r>
            </a:p>
          </p:txBody>
        </p:sp>
      </p:grpSp>
      <p:sp>
        <p:nvSpPr>
          <p:cNvPr id="68630" name="Line 92"/>
          <p:cNvSpPr>
            <a:spLocks noChangeShapeType="1"/>
          </p:cNvSpPr>
          <p:nvPr/>
        </p:nvSpPr>
        <p:spPr bwMode="auto">
          <a:xfrm>
            <a:off x="3206750" y="3646488"/>
            <a:ext cx="8636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31" name="Line 93"/>
          <p:cNvSpPr>
            <a:spLocks noChangeShapeType="1"/>
          </p:cNvSpPr>
          <p:nvPr/>
        </p:nvSpPr>
        <p:spPr bwMode="auto">
          <a:xfrm>
            <a:off x="3494088" y="3646488"/>
            <a:ext cx="1728787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32" name="Line 94"/>
          <p:cNvSpPr>
            <a:spLocks noChangeShapeType="1"/>
          </p:cNvSpPr>
          <p:nvPr/>
        </p:nvSpPr>
        <p:spPr bwMode="auto">
          <a:xfrm>
            <a:off x="3794125" y="3654425"/>
            <a:ext cx="2005013" cy="1000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33" name="Line 95"/>
          <p:cNvSpPr>
            <a:spLocks noChangeShapeType="1"/>
          </p:cNvSpPr>
          <p:nvPr/>
        </p:nvSpPr>
        <p:spPr bwMode="auto">
          <a:xfrm>
            <a:off x="4070350" y="3646488"/>
            <a:ext cx="2309813" cy="1003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7" name="Group 102"/>
          <p:cNvGrpSpPr>
            <a:grpSpLocks/>
          </p:cNvGrpSpPr>
          <p:nvPr/>
        </p:nvGrpSpPr>
        <p:grpSpPr bwMode="auto">
          <a:xfrm>
            <a:off x="2917825" y="4654550"/>
            <a:ext cx="5762625" cy="360363"/>
            <a:chOff x="1838" y="1979"/>
            <a:chExt cx="3630" cy="227"/>
          </a:xfrm>
        </p:grpSpPr>
        <p:sp>
          <p:nvSpPr>
            <p:cNvPr id="68665" name="Rectangle 11"/>
            <p:cNvSpPr>
              <a:spLocks noChangeArrowheads="1"/>
            </p:cNvSpPr>
            <p:nvPr/>
          </p:nvSpPr>
          <p:spPr bwMode="auto">
            <a:xfrm>
              <a:off x="1838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66" name="Rectangle 12"/>
            <p:cNvSpPr>
              <a:spLocks noChangeArrowheads="1"/>
            </p:cNvSpPr>
            <p:nvPr/>
          </p:nvSpPr>
          <p:spPr bwMode="auto">
            <a:xfrm>
              <a:off x="2020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67" name="Rectangle 13"/>
            <p:cNvSpPr>
              <a:spLocks noChangeArrowheads="1"/>
            </p:cNvSpPr>
            <p:nvPr/>
          </p:nvSpPr>
          <p:spPr bwMode="auto">
            <a:xfrm>
              <a:off x="2201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68" name="Rectangle 14"/>
            <p:cNvSpPr>
              <a:spLocks noChangeArrowheads="1"/>
            </p:cNvSpPr>
            <p:nvPr/>
          </p:nvSpPr>
          <p:spPr bwMode="auto">
            <a:xfrm>
              <a:off x="2382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69" name="Rectangle 15"/>
            <p:cNvSpPr>
              <a:spLocks noChangeArrowheads="1"/>
            </p:cNvSpPr>
            <p:nvPr/>
          </p:nvSpPr>
          <p:spPr bwMode="auto">
            <a:xfrm>
              <a:off x="2564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0" name="Rectangle 16"/>
            <p:cNvSpPr>
              <a:spLocks noChangeArrowheads="1"/>
            </p:cNvSpPr>
            <p:nvPr/>
          </p:nvSpPr>
          <p:spPr bwMode="auto">
            <a:xfrm>
              <a:off x="2745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1" name="Rectangle 17"/>
            <p:cNvSpPr>
              <a:spLocks noChangeArrowheads="1"/>
            </p:cNvSpPr>
            <p:nvPr/>
          </p:nvSpPr>
          <p:spPr bwMode="auto">
            <a:xfrm>
              <a:off x="2927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2" name="Rectangle 18"/>
            <p:cNvSpPr>
              <a:spLocks noChangeArrowheads="1"/>
            </p:cNvSpPr>
            <p:nvPr/>
          </p:nvSpPr>
          <p:spPr bwMode="auto">
            <a:xfrm>
              <a:off x="3109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3" name="Rectangle 19"/>
            <p:cNvSpPr>
              <a:spLocks noChangeArrowheads="1"/>
            </p:cNvSpPr>
            <p:nvPr/>
          </p:nvSpPr>
          <p:spPr bwMode="auto">
            <a:xfrm>
              <a:off x="3290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4" name="Rectangle 20"/>
            <p:cNvSpPr>
              <a:spLocks noChangeArrowheads="1"/>
            </p:cNvSpPr>
            <p:nvPr/>
          </p:nvSpPr>
          <p:spPr bwMode="auto">
            <a:xfrm>
              <a:off x="3471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5" name="Rectangle 21"/>
            <p:cNvSpPr>
              <a:spLocks noChangeArrowheads="1"/>
            </p:cNvSpPr>
            <p:nvPr/>
          </p:nvSpPr>
          <p:spPr bwMode="auto">
            <a:xfrm>
              <a:off x="3653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6" name="Rectangle 22"/>
            <p:cNvSpPr>
              <a:spLocks noChangeArrowheads="1"/>
            </p:cNvSpPr>
            <p:nvPr/>
          </p:nvSpPr>
          <p:spPr bwMode="auto">
            <a:xfrm>
              <a:off x="3834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7" name="Rectangle 23"/>
            <p:cNvSpPr>
              <a:spLocks noChangeArrowheads="1"/>
            </p:cNvSpPr>
            <p:nvPr/>
          </p:nvSpPr>
          <p:spPr bwMode="auto">
            <a:xfrm>
              <a:off x="4015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8" name="Rectangle 24"/>
            <p:cNvSpPr>
              <a:spLocks noChangeArrowheads="1"/>
            </p:cNvSpPr>
            <p:nvPr/>
          </p:nvSpPr>
          <p:spPr bwMode="auto">
            <a:xfrm>
              <a:off x="4197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79" name="Rectangle 25"/>
            <p:cNvSpPr>
              <a:spLocks noChangeArrowheads="1"/>
            </p:cNvSpPr>
            <p:nvPr/>
          </p:nvSpPr>
          <p:spPr bwMode="auto">
            <a:xfrm>
              <a:off x="4378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80" name="Rectangle 26"/>
            <p:cNvSpPr>
              <a:spLocks noChangeArrowheads="1"/>
            </p:cNvSpPr>
            <p:nvPr/>
          </p:nvSpPr>
          <p:spPr bwMode="auto">
            <a:xfrm>
              <a:off x="4559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81" name="Rectangle 27"/>
            <p:cNvSpPr>
              <a:spLocks noChangeArrowheads="1"/>
            </p:cNvSpPr>
            <p:nvPr/>
          </p:nvSpPr>
          <p:spPr bwMode="auto">
            <a:xfrm>
              <a:off x="4741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TW" altLang="zh-TW"/>
            </a:p>
          </p:txBody>
        </p:sp>
        <p:sp>
          <p:nvSpPr>
            <p:cNvPr id="68682" name="Rectangle 96"/>
            <p:cNvSpPr>
              <a:spLocks noChangeArrowheads="1"/>
            </p:cNvSpPr>
            <p:nvPr/>
          </p:nvSpPr>
          <p:spPr bwMode="auto">
            <a:xfrm>
              <a:off x="4923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83" name="Rectangle 97"/>
            <p:cNvSpPr>
              <a:spLocks noChangeArrowheads="1"/>
            </p:cNvSpPr>
            <p:nvPr/>
          </p:nvSpPr>
          <p:spPr bwMode="auto">
            <a:xfrm>
              <a:off x="5104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8684" name="Rectangle 98"/>
            <p:cNvSpPr>
              <a:spLocks noChangeArrowheads="1"/>
            </p:cNvSpPr>
            <p:nvPr/>
          </p:nvSpPr>
          <p:spPr bwMode="auto">
            <a:xfrm>
              <a:off x="5286" y="1979"/>
              <a:ext cx="182" cy="22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TW" altLang="zh-TW"/>
            </a:p>
          </p:txBody>
        </p:sp>
      </p:grpSp>
      <p:sp>
        <p:nvSpPr>
          <p:cNvPr id="68635" name="Line 99"/>
          <p:cNvSpPr>
            <a:spLocks noChangeShapeType="1"/>
          </p:cNvSpPr>
          <p:nvPr/>
        </p:nvSpPr>
        <p:spPr bwMode="auto">
          <a:xfrm>
            <a:off x="4429125" y="3646488"/>
            <a:ext cx="3095625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36" name="Rectangle 105"/>
          <p:cNvSpPr>
            <a:spLocks noChangeArrowheads="1"/>
          </p:cNvSpPr>
          <p:nvPr/>
        </p:nvSpPr>
        <p:spPr bwMode="auto">
          <a:xfrm>
            <a:off x="323850" y="5734050"/>
            <a:ext cx="2338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lightNumOffset</a:t>
            </a:r>
          </a:p>
        </p:txBody>
      </p:sp>
      <p:sp>
        <p:nvSpPr>
          <p:cNvPr id="68637" name="Line 110"/>
          <p:cNvSpPr>
            <a:spLocks noChangeShapeType="1"/>
          </p:cNvSpPr>
          <p:nvPr/>
        </p:nvSpPr>
        <p:spPr bwMode="auto">
          <a:xfrm flipV="1">
            <a:off x="1187450" y="49799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38" name="Line 111"/>
          <p:cNvSpPr>
            <a:spLocks noChangeShapeType="1"/>
          </p:cNvSpPr>
          <p:nvPr/>
        </p:nvSpPr>
        <p:spPr bwMode="auto">
          <a:xfrm flipV="1">
            <a:off x="1470025" y="5035550"/>
            <a:ext cx="615950" cy="3349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39" name="Line 112"/>
          <p:cNvSpPr>
            <a:spLocks noChangeShapeType="1"/>
          </p:cNvSpPr>
          <p:nvPr/>
        </p:nvSpPr>
        <p:spPr bwMode="auto">
          <a:xfrm flipV="1">
            <a:off x="1752600" y="5051425"/>
            <a:ext cx="587375" cy="3349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8" name="Group 106"/>
          <p:cNvGrpSpPr>
            <a:grpSpLocks/>
          </p:cNvGrpSpPr>
          <p:nvPr/>
        </p:nvGrpSpPr>
        <p:grpSpPr bwMode="auto">
          <a:xfrm>
            <a:off x="1042988" y="5373688"/>
            <a:ext cx="865187" cy="360362"/>
            <a:chOff x="659" y="1117"/>
            <a:chExt cx="545" cy="227"/>
          </a:xfrm>
        </p:grpSpPr>
        <p:sp>
          <p:nvSpPr>
            <p:cNvPr id="68662" name="Rectangle 107"/>
            <p:cNvSpPr>
              <a:spLocks noChangeArrowheads="1"/>
            </p:cNvSpPr>
            <p:nvPr/>
          </p:nvSpPr>
          <p:spPr bwMode="auto">
            <a:xfrm>
              <a:off x="659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1</a:t>
              </a:r>
              <a:endParaRPr lang="zh-TW" altLang="en-US"/>
            </a:p>
          </p:txBody>
        </p:sp>
        <p:sp>
          <p:nvSpPr>
            <p:cNvPr id="68663" name="Rectangle 108"/>
            <p:cNvSpPr>
              <a:spLocks noChangeArrowheads="1"/>
            </p:cNvSpPr>
            <p:nvPr/>
          </p:nvSpPr>
          <p:spPr bwMode="auto">
            <a:xfrm>
              <a:off x="839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2</a:t>
              </a:r>
              <a:endParaRPr lang="zh-TW" altLang="en-US"/>
            </a:p>
          </p:txBody>
        </p:sp>
        <p:sp>
          <p:nvSpPr>
            <p:cNvPr id="68664" name="Rectangle 109"/>
            <p:cNvSpPr>
              <a:spLocks noChangeArrowheads="1"/>
            </p:cNvSpPr>
            <p:nvPr/>
          </p:nvSpPr>
          <p:spPr bwMode="auto">
            <a:xfrm>
              <a:off x="1022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3</a:t>
              </a:r>
              <a:endParaRPr lang="zh-TW" altLang="en-US"/>
            </a:p>
          </p:txBody>
        </p:sp>
      </p:grpSp>
      <p:sp>
        <p:nvSpPr>
          <p:cNvPr id="68641" name="Rectangle 121"/>
          <p:cNvSpPr>
            <a:spLocks noChangeArrowheads="1"/>
          </p:cNvSpPr>
          <p:nvPr/>
        </p:nvSpPr>
        <p:spPr bwMode="auto">
          <a:xfrm>
            <a:off x="2843213" y="5765800"/>
            <a:ext cx="2801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lightSampleOffset</a:t>
            </a:r>
          </a:p>
        </p:txBody>
      </p:sp>
      <p:sp>
        <p:nvSpPr>
          <p:cNvPr id="68642" name="Rectangle 122"/>
          <p:cNvSpPr>
            <a:spLocks noChangeArrowheads="1"/>
          </p:cNvSpPr>
          <p:nvPr/>
        </p:nvSpPr>
        <p:spPr bwMode="auto">
          <a:xfrm>
            <a:off x="5672138" y="5772150"/>
            <a:ext cx="26463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Courier New" pitchFamily="49" charset="0"/>
              </a:rPr>
              <a:t>bsdfSampleOffset</a:t>
            </a:r>
          </a:p>
        </p:txBody>
      </p:sp>
      <p:sp>
        <p:nvSpPr>
          <p:cNvPr id="68643" name="Line 123"/>
          <p:cNvSpPr>
            <a:spLocks noChangeShapeType="1"/>
          </p:cNvSpPr>
          <p:nvPr/>
        </p:nvSpPr>
        <p:spPr bwMode="auto">
          <a:xfrm flipH="1" flipV="1">
            <a:off x="2916238" y="5013325"/>
            <a:ext cx="1181100" cy="4032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44" name="Line 124"/>
          <p:cNvSpPr>
            <a:spLocks noChangeShapeType="1"/>
          </p:cNvSpPr>
          <p:nvPr/>
        </p:nvSpPr>
        <p:spPr bwMode="auto">
          <a:xfrm flipV="1">
            <a:off x="4340225" y="5013325"/>
            <a:ext cx="879475" cy="4048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45" name="Line 125"/>
          <p:cNvSpPr>
            <a:spLocks noChangeShapeType="1"/>
          </p:cNvSpPr>
          <p:nvPr/>
        </p:nvSpPr>
        <p:spPr bwMode="auto">
          <a:xfrm flipV="1">
            <a:off x="4652963" y="5013325"/>
            <a:ext cx="1719262" cy="393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9" name="Group 113"/>
          <p:cNvGrpSpPr>
            <a:grpSpLocks/>
          </p:cNvGrpSpPr>
          <p:nvPr/>
        </p:nvGrpSpPr>
        <p:grpSpPr bwMode="auto">
          <a:xfrm>
            <a:off x="3924300" y="5411788"/>
            <a:ext cx="865188" cy="360362"/>
            <a:chOff x="659" y="1117"/>
            <a:chExt cx="545" cy="227"/>
          </a:xfrm>
        </p:grpSpPr>
        <p:sp>
          <p:nvSpPr>
            <p:cNvPr id="68659" name="Rectangle 114"/>
            <p:cNvSpPr>
              <a:spLocks noChangeArrowheads="1"/>
            </p:cNvSpPr>
            <p:nvPr/>
          </p:nvSpPr>
          <p:spPr bwMode="auto">
            <a:xfrm>
              <a:off x="659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1</a:t>
              </a:r>
              <a:endParaRPr lang="zh-TW" altLang="en-US"/>
            </a:p>
          </p:txBody>
        </p:sp>
        <p:sp>
          <p:nvSpPr>
            <p:cNvPr id="68660" name="Rectangle 115"/>
            <p:cNvSpPr>
              <a:spLocks noChangeArrowheads="1"/>
            </p:cNvSpPr>
            <p:nvPr/>
          </p:nvSpPr>
          <p:spPr bwMode="auto">
            <a:xfrm>
              <a:off x="839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3</a:t>
              </a:r>
              <a:endParaRPr lang="zh-TW" altLang="en-US"/>
            </a:p>
          </p:txBody>
        </p:sp>
        <p:sp>
          <p:nvSpPr>
            <p:cNvPr id="68661" name="Rectangle 116"/>
            <p:cNvSpPr>
              <a:spLocks noChangeArrowheads="1"/>
            </p:cNvSpPr>
            <p:nvPr/>
          </p:nvSpPr>
          <p:spPr bwMode="auto">
            <a:xfrm>
              <a:off x="1022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5</a:t>
              </a:r>
              <a:endParaRPr lang="zh-TW" altLang="en-US"/>
            </a:p>
          </p:txBody>
        </p:sp>
      </p:grpSp>
      <p:sp>
        <p:nvSpPr>
          <p:cNvPr id="68647" name="Line 126"/>
          <p:cNvSpPr>
            <a:spLocks noChangeShapeType="1"/>
          </p:cNvSpPr>
          <p:nvPr/>
        </p:nvSpPr>
        <p:spPr bwMode="auto">
          <a:xfrm flipH="1" flipV="1">
            <a:off x="4051300" y="5022850"/>
            <a:ext cx="1828800" cy="393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48" name="Line 127"/>
          <p:cNvSpPr>
            <a:spLocks noChangeShapeType="1"/>
          </p:cNvSpPr>
          <p:nvPr/>
        </p:nvSpPr>
        <p:spPr bwMode="auto">
          <a:xfrm flipH="1" flipV="1">
            <a:off x="5795963" y="5013325"/>
            <a:ext cx="34925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649" name="Line 128"/>
          <p:cNvSpPr>
            <a:spLocks noChangeShapeType="1"/>
          </p:cNvSpPr>
          <p:nvPr/>
        </p:nvSpPr>
        <p:spPr bwMode="auto">
          <a:xfrm flipV="1">
            <a:off x="6411913" y="5013325"/>
            <a:ext cx="1112837" cy="415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0" name="Group 117"/>
          <p:cNvGrpSpPr>
            <a:grpSpLocks/>
          </p:cNvGrpSpPr>
          <p:nvPr/>
        </p:nvGrpSpPr>
        <p:grpSpPr bwMode="auto">
          <a:xfrm>
            <a:off x="5724525" y="5411788"/>
            <a:ext cx="865188" cy="360362"/>
            <a:chOff x="659" y="1117"/>
            <a:chExt cx="545" cy="227"/>
          </a:xfrm>
        </p:grpSpPr>
        <p:sp>
          <p:nvSpPr>
            <p:cNvPr id="68656" name="Rectangle 118"/>
            <p:cNvSpPr>
              <a:spLocks noChangeArrowheads="1"/>
            </p:cNvSpPr>
            <p:nvPr/>
          </p:nvSpPr>
          <p:spPr bwMode="auto">
            <a:xfrm>
              <a:off x="659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2</a:t>
              </a:r>
              <a:endParaRPr lang="zh-TW" altLang="en-US"/>
            </a:p>
          </p:txBody>
        </p:sp>
        <p:sp>
          <p:nvSpPr>
            <p:cNvPr id="68657" name="Rectangle 119"/>
            <p:cNvSpPr>
              <a:spLocks noChangeArrowheads="1"/>
            </p:cNvSpPr>
            <p:nvPr/>
          </p:nvSpPr>
          <p:spPr bwMode="auto">
            <a:xfrm>
              <a:off x="839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4</a:t>
              </a:r>
              <a:endParaRPr lang="zh-TW" altLang="en-US"/>
            </a:p>
          </p:txBody>
        </p:sp>
        <p:sp>
          <p:nvSpPr>
            <p:cNvPr id="68658" name="Rectangle 120"/>
            <p:cNvSpPr>
              <a:spLocks noChangeArrowheads="1"/>
            </p:cNvSpPr>
            <p:nvPr/>
          </p:nvSpPr>
          <p:spPr bwMode="auto">
            <a:xfrm>
              <a:off x="1022" y="1117"/>
              <a:ext cx="182" cy="22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zh-TW"/>
                <a:t>6</a:t>
              </a:r>
              <a:endParaRPr lang="zh-TW" altLang="en-US"/>
            </a:p>
          </p:txBody>
        </p:sp>
      </p:grpSp>
      <p:sp>
        <p:nvSpPr>
          <p:cNvPr id="68651" name="Text Box 129"/>
          <p:cNvSpPr txBox="1">
            <a:spLocks noChangeArrowheads="1"/>
          </p:cNvSpPr>
          <p:nvPr/>
        </p:nvSpPr>
        <p:spPr bwMode="auto">
          <a:xfrm>
            <a:off x="6711950" y="5203825"/>
            <a:ext cx="2181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PathIntegrator</a:t>
            </a:r>
          </a:p>
        </p:txBody>
      </p:sp>
      <p:sp>
        <p:nvSpPr>
          <p:cNvPr id="68652" name="Text Box 130"/>
          <p:cNvSpPr txBox="1">
            <a:spLocks noChangeArrowheads="1"/>
          </p:cNvSpPr>
          <p:nvPr/>
        </p:nvSpPr>
        <p:spPr bwMode="auto">
          <a:xfrm>
            <a:off x="7667625" y="2636838"/>
            <a:ext cx="1147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sample</a:t>
            </a:r>
          </a:p>
        </p:txBody>
      </p:sp>
      <p:sp>
        <p:nvSpPr>
          <p:cNvPr id="68653" name="Rectangle 134"/>
          <p:cNvSpPr>
            <a:spLocks noChangeArrowheads="1"/>
          </p:cNvSpPr>
          <p:nvPr/>
        </p:nvSpPr>
        <p:spPr bwMode="auto">
          <a:xfrm>
            <a:off x="4427538" y="3248025"/>
            <a:ext cx="4679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>
                <a:latin typeface="Trebuchet MS" pitchFamily="34" charset="0"/>
              </a:rPr>
              <a:t>allocate together to avoid cache miss</a:t>
            </a:r>
          </a:p>
        </p:txBody>
      </p:sp>
      <p:sp>
        <p:nvSpPr>
          <p:cNvPr id="68654" name="Rectangle 135"/>
          <p:cNvSpPr>
            <a:spLocks noChangeArrowheads="1"/>
          </p:cNvSpPr>
          <p:nvPr/>
        </p:nvSpPr>
        <p:spPr bwMode="auto">
          <a:xfrm>
            <a:off x="4716463" y="2744788"/>
            <a:ext cx="2808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>
                <a:solidFill>
                  <a:srgbClr val="CC0000"/>
                </a:solidFill>
                <a:latin typeface="Trebuchet MS" pitchFamily="34" charset="0"/>
              </a:rPr>
              <a:t>filled in by integrators</a:t>
            </a:r>
          </a:p>
        </p:txBody>
      </p:sp>
      <p:sp>
        <p:nvSpPr>
          <p:cNvPr id="68655" name="Rectangle 136"/>
          <p:cNvSpPr>
            <a:spLocks noChangeArrowheads="1"/>
          </p:cNvSpPr>
          <p:nvPr/>
        </p:nvSpPr>
        <p:spPr bwMode="auto">
          <a:xfrm>
            <a:off x="468313" y="2708275"/>
            <a:ext cx="4175125" cy="504825"/>
          </a:xfrm>
          <a:prstGeom prst="rect">
            <a:avLst/>
          </a:prstGeom>
          <a:noFill/>
          <a:ln w="9525">
            <a:solidFill>
              <a:srgbClr val="FF0000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DirectLighting::RequestSamples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578850" cy="5472112"/>
          </a:xfrm>
        </p:spPr>
        <p:txBody>
          <a:bodyPr/>
          <a:lstStyle/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void </a:t>
            </a:r>
            <a:r>
              <a:rPr lang="en-US" altLang="zh-TW" sz="2000" b="1" dirty="0" err="1" smtClean="0">
                <a:latin typeface="Courier New" pitchFamily="49" charset="0"/>
              </a:rPr>
              <a:t>DirectLightingIntegrator</a:t>
            </a:r>
            <a:r>
              <a:rPr lang="en-US" altLang="zh-TW" sz="2000" b="1" dirty="0" smtClean="0">
                <a:latin typeface="Courier New" pitchFamily="49" charset="0"/>
              </a:rPr>
              <a:t>::</a:t>
            </a:r>
            <a:r>
              <a:rPr lang="en-US" altLang="zh-TW" sz="2000" b="1" dirty="0" err="1" smtClean="0">
                <a:latin typeface="Courier New" pitchFamily="49" charset="0"/>
              </a:rPr>
              <a:t>RequestSamples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Sampler *sampler, Sample *sample, Scene *scene) {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if (strategy == SAMPLE_ALL_UNIFORM) {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uint32_t 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 = scene-&gt;</a:t>
            </a:r>
            <a:r>
              <a:rPr lang="en-US" altLang="zh-TW" sz="2000" b="1" dirty="0" err="1" smtClean="0">
                <a:latin typeface="Courier New" pitchFamily="49" charset="0"/>
              </a:rPr>
              <a:t>lights.size</a:t>
            </a:r>
            <a:r>
              <a:rPr lang="en-US" altLang="zh-TW" sz="2000" b="1" dirty="0" smtClean="0">
                <a:latin typeface="Courier New" pitchFamily="49" charset="0"/>
              </a:rPr>
              <a:t>();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=new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[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];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 = new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[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];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for (uint32_t 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 = 0; 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 &lt; 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; ++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) {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const Light *light = scene-&gt;lights[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 = light-&gt;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if (sampler) 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=sampler-&gt;</a:t>
            </a:r>
            <a:r>
              <a:rPr lang="en-US" altLang="zh-TW" sz="2000" b="1" dirty="0" err="1" smtClean="0">
                <a:solidFill>
                  <a:srgbClr val="FF0000"/>
                </a:solidFill>
                <a:latin typeface="Courier New" pitchFamily="49" charset="0"/>
              </a:rPr>
              <a:t>RoundSize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=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, sample);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 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=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, sample);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}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lightNumOffset</a:t>
            </a:r>
            <a:r>
              <a:rPr lang="en-US" altLang="zh-TW" sz="2000" b="1" dirty="0" smtClean="0">
                <a:latin typeface="Courier New" pitchFamily="49" charset="0"/>
              </a:rPr>
              <a:t> = -1;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}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771800" y="3645024"/>
            <a:ext cx="6027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CC0000"/>
                </a:solidFill>
                <a:latin typeface="Trebuchet MS" pitchFamily="34" charset="0"/>
              </a:rPr>
              <a:t>gives sampler a chance to adjust to an appropriate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DirectLighting::RequestSamples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578850" cy="5472112"/>
          </a:xfrm>
        </p:spPr>
        <p:txBody>
          <a:bodyPr/>
          <a:lstStyle/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else {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 = new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[1];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[0] 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=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(1, sample);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lightNumOffset</a:t>
            </a:r>
            <a:r>
              <a:rPr lang="en-US" altLang="zh-TW" sz="2000" b="1" dirty="0" smtClean="0">
                <a:latin typeface="Courier New" pitchFamily="49" charset="0"/>
              </a:rPr>
              <a:t> = sample-&gt;Add1D(1);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 = new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[1];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[0] =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(1, sample);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}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35696" y="2204864"/>
            <a:ext cx="2627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dirty="0">
                <a:solidFill>
                  <a:srgbClr val="CC0000"/>
                </a:solidFill>
                <a:latin typeface="Trebuchet MS" pitchFamily="34" charset="0"/>
              </a:rPr>
              <a:t>which light to sample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5536" y="4005064"/>
            <a:ext cx="79592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err="1" smtClean="0">
                <a:solidFill>
                  <a:srgbClr val="CC0000"/>
                </a:solidFill>
                <a:latin typeface="Trebuchet MS" pitchFamily="34" charset="0"/>
              </a:rPr>
              <a:t>lightSampleOffsets</a:t>
            </a:r>
            <a:r>
              <a:rPr lang="en-US" altLang="zh-TW" dirty="0" smtClean="0">
                <a:solidFill>
                  <a:srgbClr val="CC0000"/>
                </a:solidFill>
                <a:latin typeface="Trebuchet MS" pitchFamily="34" charset="0"/>
              </a:rPr>
              <a:t> records where the samples are in the sample structure.</a:t>
            </a:r>
          </a:p>
          <a:p>
            <a:r>
              <a:rPr lang="en-US" altLang="zh-TW" dirty="0" smtClean="0">
                <a:solidFill>
                  <a:srgbClr val="CC0000"/>
                </a:solidFill>
                <a:latin typeface="Trebuchet MS" pitchFamily="34" charset="0"/>
              </a:rPr>
              <a:t>With this information, we can drive the required random numbers for </a:t>
            </a:r>
          </a:p>
          <a:p>
            <a:r>
              <a:rPr lang="en-US" altLang="zh-TW" dirty="0" smtClean="0">
                <a:solidFill>
                  <a:srgbClr val="CC0000"/>
                </a:solidFill>
                <a:latin typeface="Trebuchet MS" pitchFamily="34" charset="0"/>
              </a:rPr>
              <a:t>generating light samples and store all random numbers required for one</a:t>
            </a:r>
          </a:p>
          <a:p>
            <a:r>
              <a:rPr lang="en-US" altLang="zh-TW" dirty="0" smtClean="0">
                <a:solidFill>
                  <a:srgbClr val="CC0000"/>
                </a:solidFill>
                <a:latin typeface="Trebuchet MS" pitchFamily="34" charset="0"/>
              </a:rPr>
              <a:t>sample in </a:t>
            </a:r>
            <a:r>
              <a:rPr lang="en-US" altLang="zh-TW" dirty="0" err="1" smtClean="0">
                <a:solidFill>
                  <a:srgbClr val="CC0000"/>
                </a:solidFill>
                <a:latin typeface="Trebuchet MS" pitchFamily="34" charset="0"/>
              </a:rPr>
              <a:t>LightSample</a:t>
            </a:r>
            <a:r>
              <a:rPr lang="en-US" altLang="zh-TW" dirty="0" smtClean="0">
                <a:solidFill>
                  <a:srgbClr val="CC0000"/>
                </a:solidFill>
                <a:latin typeface="Trebuchet MS" pitchFamily="34" charset="0"/>
              </a:rPr>
              <a:t>. Similar for </a:t>
            </a:r>
            <a:r>
              <a:rPr lang="en-US" altLang="zh-TW" dirty="0" err="1" smtClean="0">
                <a:solidFill>
                  <a:srgbClr val="CC0000"/>
                </a:solidFill>
                <a:latin typeface="Trebuchet MS" pitchFamily="34" charset="0"/>
              </a:rPr>
              <a:t>bsdfSample</a:t>
            </a:r>
            <a:r>
              <a:rPr lang="en-US" altLang="zh-TW" dirty="0" smtClean="0">
                <a:solidFill>
                  <a:srgbClr val="CC0000"/>
                </a:solidFill>
                <a:latin typeface="Trebuchet MS" pitchFamily="34" charset="0"/>
              </a:rPr>
              <a:t>.</a:t>
            </a:r>
            <a:endParaRPr lang="en-US" altLang="zh-TW" dirty="0">
              <a:solidFill>
                <a:srgbClr val="CC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DirectLighting::Li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Spectrum </a:t>
            </a:r>
            <a:r>
              <a:rPr lang="en-US" altLang="zh-TW" sz="2000" b="1" dirty="0" err="1" smtClean="0">
                <a:latin typeface="Courier New" pitchFamily="49" charset="0"/>
              </a:rPr>
              <a:t>DirectLighting</a:t>
            </a:r>
            <a:r>
              <a:rPr lang="en-US" altLang="zh-TW" sz="2000" b="1" dirty="0" smtClean="0">
                <a:latin typeface="Courier New" pitchFamily="49" charset="0"/>
              </a:rPr>
              <a:t>::Li(…)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Spectrum L(0.f);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BSDF *</a:t>
            </a:r>
            <a:r>
              <a:rPr lang="en-US" altLang="zh-TW" sz="2000" b="1" dirty="0" err="1" smtClean="0">
                <a:latin typeface="Courier New" pitchFamily="49" charset="0"/>
              </a:rPr>
              <a:t>bsdf</a:t>
            </a:r>
            <a:r>
              <a:rPr lang="en-US" altLang="zh-TW" sz="2000" b="1" dirty="0" smtClean="0">
                <a:latin typeface="Courier New" pitchFamily="49" charset="0"/>
              </a:rPr>
              <a:t> = </a:t>
            </a:r>
            <a:r>
              <a:rPr lang="en-US" altLang="zh-TW" sz="2000" b="1" dirty="0" err="1" smtClean="0">
                <a:latin typeface="Courier New" pitchFamily="49" charset="0"/>
              </a:rPr>
              <a:t>isect.GetBSDF</a:t>
            </a:r>
            <a:r>
              <a:rPr lang="en-US" altLang="zh-TW" sz="2000" b="1" dirty="0" smtClean="0">
                <a:latin typeface="Courier New" pitchFamily="49" charset="0"/>
              </a:rPr>
              <a:t>(ray, arena);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Vector </a:t>
            </a:r>
            <a:r>
              <a:rPr lang="en-US" altLang="zh-TW" sz="2000" b="1" dirty="0" err="1" smtClean="0">
                <a:latin typeface="Courier New" pitchFamily="49" charset="0"/>
              </a:rPr>
              <a:t>wo</a:t>
            </a:r>
            <a:r>
              <a:rPr lang="en-US" altLang="zh-TW" sz="2000" b="1" dirty="0" smtClean="0">
                <a:latin typeface="Courier New" pitchFamily="49" charset="0"/>
              </a:rPr>
              <a:t> = -</a:t>
            </a:r>
            <a:r>
              <a:rPr lang="en-US" altLang="zh-TW" sz="2000" b="1" dirty="0" err="1" smtClean="0">
                <a:latin typeface="Courier New" pitchFamily="49" charset="0"/>
              </a:rPr>
              <a:t>ray.d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const Point &amp;p = </a:t>
            </a:r>
            <a:r>
              <a:rPr lang="en-US" altLang="zh-TW" sz="2000" b="1" dirty="0" err="1" smtClean="0">
                <a:latin typeface="Courier New" pitchFamily="49" charset="0"/>
              </a:rPr>
              <a:t>bsdf</a:t>
            </a:r>
            <a:r>
              <a:rPr lang="en-US" altLang="zh-TW" sz="2000" b="1" dirty="0" smtClean="0">
                <a:latin typeface="Courier New" pitchFamily="49" charset="0"/>
              </a:rPr>
              <a:t>-&gt;</a:t>
            </a:r>
            <a:r>
              <a:rPr lang="en-US" altLang="zh-TW" sz="2000" b="1" dirty="0" err="1" smtClean="0">
                <a:latin typeface="Courier New" pitchFamily="49" charset="0"/>
              </a:rPr>
              <a:t>dgShading.p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const Normal &amp;n = </a:t>
            </a:r>
            <a:r>
              <a:rPr lang="en-US" altLang="zh-TW" sz="2000" b="1" dirty="0" err="1" smtClean="0">
                <a:latin typeface="Courier New" pitchFamily="49" charset="0"/>
              </a:rPr>
              <a:t>bsdf</a:t>
            </a:r>
            <a:r>
              <a:rPr lang="en-US" altLang="zh-TW" sz="2000" b="1" dirty="0" smtClean="0">
                <a:latin typeface="Courier New" pitchFamily="49" charset="0"/>
              </a:rPr>
              <a:t>-&gt;</a:t>
            </a:r>
            <a:r>
              <a:rPr lang="en-US" altLang="zh-TW" sz="2000" b="1" dirty="0" err="1" smtClean="0">
                <a:latin typeface="Courier New" pitchFamily="49" charset="0"/>
              </a:rPr>
              <a:t>dgShading.nn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L += </a:t>
            </a:r>
            <a:r>
              <a:rPr lang="en-US" altLang="zh-TW" sz="2000" b="1" dirty="0" err="1" smtClean="0">
                <a:latin typeface="Courier New" pitchFamily="49" charset="0"/>
              </a:rPr>
              <a:t>isect.Le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  <a:r>
              <a:rPr lang="en-US" altLang="zh-TW" sz="2000" b="1" dirty="0" err="1" smtClean="0">
                <a:latin typeface="Courier New" pitchFamily="49" charset="0"/>
              </a:rPr>
              <a:t>wo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if (scene-&gt;</a:t>
            </a:r>
            <a:r>
              <a:rPr lang="en-US" altLang="zh-TW" sz="2000" b="1" dirty="0" err="1" smtClean="0">
                <a:latin typeface="Courier New" pitchFamily="49" charset="0"/>
              </a:rPr>
              <a:t>lights.size</a:t>
            </a:r>
            <a:r>
              <a:rPr lang="en-US" altLang="zh-TW" sz="2000" b="1" dirty="0" smtClean="0">
                <a:latin typeface="Courier New" pitchFamily="49" charset="0"/>
              </a:rPr>
              <a:t>() &gt; 0)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switch (strategy)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case SAMPLE_ALL_UNIFORM: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L += </a:t>
            </a:r>
            <a:r>
              <a:rPr lang="en-US" altLang="zh-TW" sz="2000" b="1" dirty="0" err="1" smtClean="0">
                <a:solidFill>
                  <a:srgbClr val="FF0000"/>
                </a:solidFill>
                <a:latin typeface="Courier New" pitchFamily="49" charset="0"/>
              </a:rPr>
              <a:t>UniformSampleAllLights</a:t>
            </a:r>
            <a:r>
              <a:rPr lang="en-US" altLang="zh-TW" sz="2000" b="1" dirty="0" smtClean="0">
                <a:latin typeface="Courier New" pitchFamily="49" charset="0"/>
              </a:rPr>
              <a:t>(scene, renderer,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arena, p, n, </a:t>
            </a:r>
            <a:r>
              <a:rPr lang="en-US" altLang="zh-TW" sz="2000" b="1" dirty="0" err="1" smtClean="0">
                <a:latin typeface="Courier New" pitchFamily="49" charset="0"/>
              </a:rPr>
              <a:t>wo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isect.rayEpsilon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</a:t>
            </a:r>
            <a:r>
              <a:rPr lang="en-US" altLang="zh-TW" sz="2000" b="1" dirty="0" err="1" smtClean="0">
                <a:latin typeface="Courier New" pitchFamily="49" charset="0"/>
              </a:rPr>
              <a:t>ray.time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bsdf</a:t>
            </a:r>
            <a:r>
              <a:rPr lang="en-US" altLang="zh-TW" sz="2000" b="1" dirty="0" smtClean="0">
                <a:latin typeface="Courier New" pitchFamily="49" charset="0"/>
              </a:rPr>
              <a:t>, sample, </a:t>
            </a:r>
            <a:r>
              <a:rPr lang="en-US" altLang="zh-TW" sz="2000" b="1" dirty="0" err="1" smtClean="0">
                <a:latin typeface="Courier New" pitchFamily="49" charset="0"/>
              </a:rPr>
              <a:t>rng</a:t>
            </a:r>
            <a:r>
              <a:rPr lang="en-US" altLang="zh-TW" sz="2000" b="1" dirty="0" smtClean="0">
                <a:latin typeface="Courier New" pitchFamily="49" charset="0"/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break;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DirectLighting::Li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case SAMPLE_ONE_UNIFORM: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L += </a:t>
            </a:r>
            <a:r>
              <a:rPr lang="en-US" altLang="zh-TW" sz="2000" b="1" dirty="0" err="1" smtClean="0">
                <a:solidFill>
                  <a:srgbClr val="FF0000"/>
                </a:solidFill>
                <a:latin typeface="Courier New" pitchFamily="49" charset="0"/>
              </a:rPr>
              <a:t>UniformSampleOneLight</a:t>
            </a:r>
            <a:r>
              <a:rPr lang="en-US" altLang="zh-TW" sz="2000" b="1" dirty="0" smtClean="0">
                <a:latin typeface="Courier New" pitchFamily="49" charset="0"/>
              </a:rPr>
              <a:t>(scene, renderer,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arena, p, n, </a:t>
            </a:r>
            <a:r>
              <a:rPr lang="en-US" altLang="zh-TW" sz="2000" b="1" dirty="0" err="1" smtClean="0">
                <a:latin typeface="Courier New" pitchFamily="49" charset="0"/>
              </a:rPr>
              <a:t>wo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isect.rayEpsilon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</a:t>
            </a:r>
            <a:r>
              <a:rPr lang="en-US" altLang="zh-TW" sz="2000" b="1" dirty="0" err="1" smtClean="0">
                <a:latin typeface="Courier New" pitchFamily="49" charset="0"/>
              </a:rPr>
              <a:t>ray.time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bsdf</a:t>
            </a:r>
            <a:r>
              <a:rPr lang="en-US" altLang="zh-TW" sz="2000" b="1" dirty="0" smtClean="0">
                <a:latin typeface="Courier New" pitchFamily="49" charset="0"/>
              </a:rPr>
              <a:t>, sample, </a:t>
            </a:r>
            <a:r>
              <a:rPr lang="en-US" altLang="zh-TW" sz="2000" b="1" dirty="0" err="1" smtClean="0">
                <a:latin typeface="Courier New" pitchFamily="49" charset="0"/>
              </a:rPr>
              <a:t>rng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</a:t>
            </a:r>
            <a:r>
              <a:rPr lang="en-US" altLang="zh-TW" sz="2000" b="1" dirty="0" err="1" smtClean="0">
                <a:latin typeface="Courier New" pitchFamily="49" charset="0"/>
              </a:rPr>
              <a:t>lightNumOffset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</a:t>
            </a:r>
            <a:r>
              <a:rPr lang="en-US" altLang="zh-TW" sz="2000" b="1" dirty="0" err="1" smtClean="0">
                <a:latin typeface="Courier New" pitchFamily="49" charset="0"/>
              </a:rPr>
              <a:t>bsdfSampleOffsets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break;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if (</a:t>
            </a:r>
            <a:r>
              <a:rPr lang="en-US" altLang="zh-TW" sz="2000" b="1" dirty="0" err="1" smtClean="0">
                <a:latin typeface="Courier New" pitchFamily="49" charset="0"/>
              </a:rPr>
              <a:t>ray.depth</a:t>
            </a:r>
            <a:r>
              <a:rPr lang="en-US" altLang="zh-TW" sz="2000" b="1" dirty="0" smtClean="0">
                <a:latin typeface="Courier New" pitchFamily="49" charset="0"/>
              </a:rPr>
              <a:t> + 1 &lt; </a:t>
            </a:r>
            <a:r>
              <a:rPr lang="en-US" altLang="zh-TW" sz="2000" b="1" dirty="0" err="1" smtClean="0">
                <a:latin typeface="Courier New" pitchFamily="49" charset="0"/>
              </a:rPr>
              <a:t>maxDepth</a:t>
            </a:r>
            <a:r>
              <a:rPr lang="en-US" altLang="zh-TW" sz="2000" b="1" dirty="0" smtClean="0">
                <a:latin typeface="Courier New" pitchFamily="49" charset="0"/>
              </a:rPr>
              <a:t>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Vector </a:t>
            </a:r>
            <a:r>
              <a:rPr lang="en-US" altLang="zh-TW" sz="2000" b="1" dirty="0" err="1" smtClean="0">
                <a:latin typeface="Courier New" pitchFamily="49" charset="0"/>
              </a:rPr>
              <a:t>wi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L += </a:t>
            </a:r>
            <a:r>
              <a:rPr lang="en-US" altLang="zh-TW" sz="2000" b="1" dirty="0" err="1" smtClean="0">
                <a:latin typeface="Courier New" pitchFamily="49" charset="0"/>
              </a:rPr>
              <a:t>SpecularReflect</a:t>
            </a:r>
            <a:r>
              <a:rPr lang="en-US" altLang="zh-TW" sz="2000" b="1" dirty="0" smtClean="0">
                <a:latin typeface="Courier New" pitchFamily="49" charset="0"/>
              </a:rPr>
              <a:t>(…);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L += </a:t>
            </a:r>
            <a:r>
              <a:rPr lang="en-US" altLang="zh-TW" sz="2000" b="1" dirty="0" err="1" smtClean="0">
                <a:latin typeface="Courier New" pitchFamily="49" charset="0"/>
              </a:rPr>
              <a:t>SpecularTransmit</a:t>
            </a:r>
            <a:r>
              <a:rPr lang="en-US" altLang="zh-TW" sz="2000" b="1" dirty="0" smtClean="0">
                <a:latin typeface="Courier New" pitchFamily="49" charset="0"/>
              </a:rPr>
              <a:t>(…);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return L;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83568" y="5589240"/>
            <a:ext cx="82660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This part is essentially the same as </a:t>
            </a:r>
            <a:r>
              <a:rPr lang="en-US" altLang="zh-TW" i="1" dirty="0" err="1">
                <a:solidFill>
                  <a:srgbClr val="FF0000"/>
                </a:solidFill>
                <a:latin typeface="Trebuchet MS" pitchFamily="34" charset="0"/>
              </a:rPr>
              <a:t>Whitted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 integrator.  </a:t>
            </a:r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The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main difference </a:t>
            </a:r>
            <a:endParaRPr lang="en-US" altLang="zh-TW" i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is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the way they </a:t>
            </a:r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sample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lights. </a:t>
            </a:r>
            <a:r>
              <a:rPr lang="en-US" altLang="zh-TW" i="1" dirty="0" err="1">
                <a:solidFill>
                  <a:srgbClr val="FF0000"/>
                </a:solidFill>
                <a:latin typeface="Trebuchet MS" pitchFamily="34" charset="0"/>
              </a:rPr>
              <a:t>Whitted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 uses </a:t>
            </a:r>
            <a:r>
              <a:rPr lang="en-US" altLang="zh-TW" i="1" dirty="0" err="1">
                <a:solidFill>
                  <a:srgbClr val="FF0000"/>
                </a:solidFill>
                <a:latin typeface="Trebuchet MS" pitchFamily="34" charset="0"/>
              </a:rPr>
              <a:t>sample_L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 to take one sample for </a:t>
            </a:r>
            <a:endParaRPr lang="en-US" altLang="zh-TW" i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each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light. </a:t>
            </a:r>
            <a:r>
              <a:rPr lang="en-US" altLang="zh-TW" i="1" dirty="0" err="1" smtClean="0">
                <a:solidFill>
                  <a:srgbClr val="FF0000"/>
                </a:solidFill>
                <a:latin typeface="Trebuchet MS" pitchFamily="34" charset="0"/>
              </a:rPr>
              <a:t>DirectLighting</a:t>
            </a:r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uses multiple Importance sampling to sample both </a:t>
            </a:r>
            <a:endParaRPr lang="en-US" altLang="zh-TW" i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lights  and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BRDFs.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Direct lighting via Monte Carlo integration</a:t>
            </a: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616075"/>
            <a:ext cx="571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2801938"/>
            <a:ext cx="19526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913" y="3824288"/>
            <a:ext cx="5859462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9850" y="5346700"/>
            <a:ext cx="668813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Line 8"/>
          <p:cNvSpPr>
            <a:spLocks noChangeShapeType="1"/>
          </p:cNvSpPr>
          <p:nvPr/>
        </p:nvSpPr>
        <p:spPr bwMode="auto">
          <a:xfrm flipV="1">
            <a:off x="6588125" y="22256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848" name="Text Box 9"/>
          <p:cNvSpPr txBox="1">
            <a:spLocks noChangeArrowheads="1"/>
          </p:cNvSpPr>
          <p:nvPr/>
        </p:nvSpPr>
        <p:spPr bwMode="auto">
          <a:xfrm>
            <a:off x="684213" y="1125538"/>
            <a:ext cx="4249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parameterization over hemisphere </a:t>
            </a:r>
          </a:p>
        </p:txBody>
      </p:sp>
      <p:sp>
        <p:nvSpPr>
          <p:cNvPr id="35849" name="Text Box 10"/>
          <p:cNvSpPr txBox="1">
            <a:spLocks noChangeArrowheads="1"/>
          </p:cNvSpPr>
          <p:nvPr/>
        </p:nvSpPr>
        <p:spPr bwMode="auto">
          <a:xfrm>
            <a:off x="746125" y="3463925"/>
            <a:ext cx="3681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parameterization over surface</a:t>
            </a:r>
          </a:p>
        </p:txBody>
      </p:sp>
      <p:sp>
        <p:nvSpPr>
          <p:cNvPr id="35850" name="Text Box 11"/>
          <p:cNvSpPr txBox="1">
            <a:spLocks noChangeArrowheads="1"/>
          </p:cNvSpPr>
          <p:nvPr/>
        </p:nvSpPr>
        <p:spPr bwMode="auto">
          <a:xfrm>
            <a:off x="755650" y="4976813"/>
            <a:ext cx="259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have to add visibility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tx1"/>
                </a:solidFill>
                <a:latin typeface="Courier New" pitchFamily="49" charset="0"/>
              </a:rPr>
              <a:t>Whitted::Li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// Add contribution of each light source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for (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 = 0; 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 &lt; scene-&gt;</a:t>
            </a:r>
            <a:r>
              <a:rPr lang="en-US" altLang="zh-TW" sz="2000" b="1" dirty="0" err="1" smtClean="0">
                <a:latin typeface="Courier New" pitchFamily="49" charset="0"/>
              </a:rPr>
              <a:t>lights.size</a:t>
            </a:r>
            <a:r>
              <a:rPr lang="en-US" altLang="zh-TW" sz="2000" b="1" dirty="0" smtClean="0">
                <a:latin typeface="Courier New" pitchFamily="49" charset="0"/>
              </a:rPr>
              <a:t>(); ++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Vector </a:t>
            </a:r>
            <a:r>
              <a:rPr lang="en-US" altLang="zh-TW" sz="2000" b="1" dirty="0" err="1" smtClean="0">
                <a:latin typeface="Courier New" pitchFamily="49" charset="0"/>
              </a:rPr>
              <a:t>wi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float </a:t>
            </a:r>
            <a:r>
              <a:rPr lang="en-US" altLang="zh-TW" sz="2000" b="1" dirty="0" err="1" smtClean="0">
                <a:latin typeface="Courier New" pitchFamily="49" charset="0"/>
              </a:rPr>
              <a:t>pdf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</a:t>
            </a:r>
            <a:r>
              <a:rPr lang="en-US" altLang="zh-TW" sz="2000" b="1" dirty="0" err="1" smtClean="0">
                <a:latin typeface="Courier New" pitchFamily="49" charset="0"/>
              </a:rPr>
              <a:t>VisibilityTester</a:t>
            </a:r>
            <a:r>
              <a:rPr lang="en-US" altLang="zh-TW" sz="2000" b="1" dirty="0" smtClean="0">
                <a:latin typeface="Courier New" pitchFamily="49" charset="0"/>
              </a:rPr>
              <a:t> visibility;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Spectrum Li = scene-&gt;lights[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]-&gt;</a:t>
            </a:r>
            <a:r>
              <a:rPr lang="en-US" altLang="zh-TW" sz="2000" b="1" dirty="0" err="1" smtClean="0">
                <a:latin typeface="Courier New" pitchFamily="49" charset="0"/>
              </a:rPr>
              <a:t>Sample_L</a:t>
            </a:r>
            <a:r>
              <a:rPr lang="en-US" altLang="zh-TW" sz="2000" b="1" dirty="0" smtClean="0">
                <a:latin typeface="Courier New" pitchFamily="49" charset="0"/>
              </a:rPr>
              <a:t>(…);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if (</a:t>
            </a:r>
            <a:r>
              <a:rPr lang="en-US" altLang="zh-TW" sz="2000" b="1" dirty="0" err="1" smtClean="0">
                <a:latin typeface="Courier New" pitchFamily="49" charset="0"/>
              </a:rPr>
              <a:t>Li.IsBlack</a:t>
            </a:r>
            <a:r>
              <a:rPr lang="en-US" altLang="zh-TW" sz="2000" b="1" dirty="0" smtClean="0">
                <a:latin typeface="Courier New" pitchFamily="49" charset="0"/>
              </a:rPr>
              <a:t>() || </a:t>
            </a:r>
            <a:r>
              <a:rPr lang="en-US" altLang="zh-TW" sz="2000" b="1" dirty="0" err="1" smtClean="0">
                <a:latin typeface="Courier New" pitchFamily="49" charset="0"/>
              </a:rPr>
              <a:t>pdf</a:t>
            </a:r>
            <a:r>
              <a:rPr lang="en-US" altLang="zh-TW" sz="2000" b="1" dirty="0" smtClean="0">
                <a:latin typeface="Courier New" pitchFamily="49" charset="0"/>
              </a:rPr>
              <a:t> == 0.f) continue;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Spectrum f = </a:t>
            </a:r>
            <a:r>
              <a:rPr lang="en-US" altLang="zh-TW" sz="2000" b="1" dirty="0" err="1" smtClean="0">
                <a:latin typeface="Courier New" pitchFamily="49" charset="0"/>
              </a:rPr>
              <a:t>bsdf</a:t>
            </a:r>
            <a:r>
              <a:rPr lang="en-US" altLang="zh-TW" sz="2000" b="1" dirty="0" smtClean="0">
                <a:latin typeface="Courier New" pitchFamily="49" charset="0"/>
              </a:rPr>
              <a:t>-&gt;f(</a:t>
            </a:r>
            <a:r>
              <a:rPr lang="en-US" altLang="zh-TW" sz="2000" b="1" dirty="0" err="1" smtClean="0">
                <a:latin typeface="Courier New" pitchFamily="49" charset="0"/>
              </a:rPr>
              <a:t>wo</a:t>
            </a:r>
            <a:r>
              <a:rPr lang="en-US" altLang="zh-TW" sz="2000" b="1" dirty="0" smtClean="0">
                <a:latin typeface="Courier New" pitchFamily="49" charset="0"/>
              </a:rPr>
              <a:t>, </a:t>
            </a:r>
            <a:r>
              <a:rPr lang="en-US" altLang="zh-TW" sz="2000" b="1" dirty="0" err="1" smtClean="0">
                <a:latin typeface="Courier New" pitchFamily="49" charset="0"/>
              </a:rPr>
              <a:t>wi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if (!</a:t>
            </a:r>
            <a:r>
              <a:rPr lang="en-US" altLang="zh-TW" sz="2000" b="1" dirty="0" err="1" smtClean="0">
                <a:latin typeface="Courier New" pitchFamily="49" charset="0"/>
              </a:rPr>
              <a:t>f.IsBlack</a:t>
            </a:r>
            <a:r>
              <a:rPr lang="en-US" altLang="zh-TW" sz="2000" b="1" dirty="0" smtClean="0">
                <a:latin typeface="Courier New" pitchFamily="49" charset="0"/>
              </a:rPr>
              <a:t>() &amp;&amp; </a:t>
            </a:r>
            <a:r>
              <a:rPr lang="en-US" altLang="zh-TW" sz="2000" b="1" dirty="0" err="1" smtClean="0">
                <a:latin typeface="Courier New" pitchFamily="49" charset="0"/>
              </a:rPr>
              <a:t>visibility.Unoccluded</a:t>
            </a:r>
            <a:r>
              <a:rPr lang="en-US" altLang="zh-TW" sz="2000" b="1" dirty="0" smtClean="0">
                <a:latin typeface="Courier New" pitchFamily="49" charset="0"/>
              </a:rPr>
              <a:t>(scene))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L += f * Li * </a:t>
            </a:r>
            <a:r>
              <a:rPr lang="en-US" altLang="zh-TW" sz="2000" b="1" dirty="0" err="1" smtClean="0">
                <a:latin typeface="Courier New" pitchFamily="49" charset="0"/>
              </a:rPr>
              <a:t>AbsDot</a:t>
            </a:r>
            <a:r>
              <a:rPr lang="en-US" altLang="zh-TW" sz="2000" b="1" dirty="0" smtClean="0">
                <a:latin typeface="Courier New" pitchFamily="49" charset="0"/>
              </a:rPr>
              <a:t>(</a:t>
            </a:r>
            <a:r>
              <a:rPr lang="en-US" altLang="zh-TW" sz="2000" b="1" dirty="0" err="1" smtClean="0">
                <a:latin typeface="Courier New" pitchFamily="49" charset="0"/>
              </a:rPr>
              <a:t>wi</a:t>
            </a:r>
            <a:r>
              <a:rPr lang="en-US" altLang="zh-TW" sz="2000" b="1" dirty="0" smtClean="0">
                <a:latin typeface="Courier New" pitchFamily="49" charset="0"/>
              </a:rPr>
              <a:t>, n) *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</a:t>
            </a:r>
            <a:r>
              <a:rPr lang="en-US" altLang="zh-TW" sz="2000" b="1" dirty="0" err="1" smtClean="0">
                <a:latin typeface="Courier New" pitchFamily="49" charset="0"/>
              </a:rPr>
              <a:t>visibility.Transmittance</a:t>
            </a:r>
            <a:r>
              <a:rPr lang="en-US" altLang="zh-TW" sz="2000" b="1" dirty="0" smtClean="0">
                <a:latin typeface="Courier New" pitchFamily="49" charset="0"/>
              </a:rPr>
              <a:t>(…) / </a:t>
            </a:r>
            <a:r>
              <a:rPr lang="en-US" altLang="zh-TW" sz="2000" b="1" dirty="0" err="1" smtClean="0">
                <a:latin typeface="Courier New" pitchFamily="49" charset="0"/>
              </a:rPr>
              <a:t>pdf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UniformSampleAllLights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435280" cy="5472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Spectrum </a:t>
            </a:r>
            <a:r>
              <a:rPr lang="en-US" altLang="zh-TW" sz="2000" b="1" dirty="0" err="1" smtClean="0">
                <a:latin typeface="Courier New" pitchFamily="49" charset="0"/>
              </a:rPr>
              <a:t>UniformSampleAllLights</a:t>
            </a:r>
            <a:r>
              <a:rPr lang="en-US" altLang="zh-TW" sz="2000" b="1" dirty="0" smtClean="0">
                <a:latin typeface="Courier New" pitchFamily="49" charset="0"/>
              </a:rPr>
              <a:t>(...)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Spectrum L(0.);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for (</a:t>
            </a:r>
            <a:r>
              <a:rPr lang="en-US" altLang="zh-TW" sz="2000" b="1" dirty="0" err="1" smtClean="0">
                <a:latin typeface="Courier New" pitchFamily="49" charset="0"/>
              </a:rPr>
              <a:t>u_int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=0;i&lt;scene-&gt;</a:t>
            </a:r>
            <a:r>
              <a:rPr lang="en-US" altLang="zh-TW" sz="2000" b="1" dirty="0" err="1" smtClean="0">
                <a:latin typeface="Courier New" pitchFamily="49" charset="0"/>
              </a:rPr>
              <a:t>lights.size</a:t>
            </a:r>
            <a:r>
              <a:rPr lang="en-US" altLang="zh-TW" sz="2000" b="1" dirty="0" smtClean="0">
                <a:latin typeface="Courier New" pitchFamily="49" charset="0"/>
              </a:rPr>
              <a:t>();++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Light *light = scene-&gt;lights[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 =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 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             </a:t>
            </a:r>
            <a:r>
              <a:rPr lang="en-US" altLang="zh-TW" sz="2000" b="1" dirty="0" err="1" smtClean="0">
                <a:latin typeface="Courier New" pitchFamily="49" charset="0"/>
              </a:rPr>
              <a:t>lightSampleOffsets</a:t>
            </a:r>
            <a:r>
              <a:rPr lang="en-US" altLang="zh-TW" sz="2000" b="1" dirty="0" smtClean="0">
                <a:latin typeface="Courier New" pitchFamily="49" charset="0"/>
              </a:rPr>
              <a:t>[</a:t>
            </a:r>
            <a:r>
              <a:rPr lang="en-US" altLang="zh-TW" sz="2000" b="1" dirty="0" err="1" smtClean="0">
                <a:latin typeface="Courier New" pitchFamily="49" charset="0"/>
              </a:rPr>
              <a:t>i</a:t>
            </a:r>
            <a:r>
              <a:rPr lang="en-US" altLang="zh-TW" sz="2000" b="1" dirty="0" smtClean="0">
                <a:latin typeface="Courier New" pitchFamily="49" charset="0"/>
              </a:rPr>
              <a:t>].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 : 1;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Spectrum Ld(0.);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  for (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j = 0; j &lt; 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; ++j)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</a:t>
            </a:r>
            <a:r>
              <a:rPr lang="en-US" altLang="zh-TW" sz="2000" b="1" dirty="0" smtClean="0">
                <a:solidFill>
                  <a:srgbClr val="0000FF"/>
                </a:solidFill>
                <a:latin typeface="Courier New" pitchFamily="49" charset="0"/>
              </a:rPr>
              <a:t>&lt;Find light and BSDF sample values&gt;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000" b="1" dirty="0" smtClean="0">
              <a:solidFill>
                <a:srgbClr val="0000FF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Ld += </a:t>
            </a:r>
            <a:r>
              <a:rPr lang="en-US" altLang="zh-TW" sz="2000" b="1" dirty="0" err="1" smtClean="0">
                <a:solidFill>
                  <a:srgbClr val="CC0000"/>
                </a:solidFill>
                <a:latin typeface="Courier New" pitchFamily="49" charset="0"/>
              </a:rPr>
              <a:t>EstimateDirect</a:t>
            </a:r>
            <a:r>
              <a:rPr lang="en-US" altLang="zh-TW" sz="2000" b="1" dirty="0" smtClean="0">
                <a:latin typeface="Courier New" pitchFamily="49" charset="0"/>
              </a:rPr>
              <a:t>(...);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  L += Ld / </a:t>
            </a:r>
            <a:r>
              <a:rPr lang="en-US" altLang="zh-TW" sz="2000" b="1" dirty="0" err="1" smtClean="0">
                <a:latin typeface="Courier New" pitchFamily="49" charset="0"/>
              </a:rPr>
              <a:t>nSamples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return L;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4556125" y="4581128"/>
            <a:ext cx="36591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 dirty="0">
                <a:solidFill>
                  <a:srgbClr val="CC0000"/>
                </a:solidFill>
                <a:latin typeface="Trebuchet MS" pitchFamily="34" charset="0"/>
              </a:rPr>
              <a:t>compute contribution for one </a:t>
            </a:r>
          </a:p>
          <a:p>
            <a:r>
              <a:rPr lang="en-US" altLang="zh-TW" sz="2000" i="1" dirty="0">
                <a:solidFill>
                  <a:srgbClr val="CC0000"/>
                </a:solidFill>
                <a:latin typeface="Trebuchet MS" pitchFamily="34" charset="0"/>
              </a:rPr>
              <a:t>sample for one light</a:t>
            </a:r>
            <a:endParaRPr lang="en-US" altLang="zh-TW" sz="2000" i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graphicFrame>
        <p:nvGraphicFramePr>
          <p:cNvPr id="6146" name="Object 5"/>
          <p:cNvGraphicFramePr>
            <a:graphicFrameLocks noChangeAspect="1"/>
          </p:cNvGraphicFramePr>
          <p:nvPr/>
        </p:nvGraphicFramePr>
        <p:xfrm>
          <a:off x="4500563" y="5201692"/>
          <a:ext cx="3884612" cy="963612"/>
        </p:xfrm>
        <a:graphic>
          <a:graphicData uri="http://schemas.openxmlformats.org/presentationml/2006/ole">
            <p:oleObj spid="_x0000_s6146" name="方程式" r:id="rId4" imgW="1892160" imgH="469800" progId="Equation.3">
              <p:embed/>
            </p:oleObj>
          </a:graphicData>
        </a:graphic>
      </p:graphicFrame>
      <p:graphicFrame>
        <p:nvGraphicFramePr>
          <p:cNvPr id="6150" name="Object 5"/>
          <p:cNvGraphicFramePr>
            <a:graphicFrameLocks noChangeAspect="1"/>
          </p:cNvGraphicFramePr>
          <p:nvPr/>
        </p:nvGraphicFramePr>
        <p:xfrm>
          <a:off x="468313" y="5944890"/>
          <a:ext cx="8064500" cy="652462"/>
        </p:xfrm>
        <a:graphic>
          <a:graphicData uri="http://schemas.openxmlformats.org/presentationml/2006/ole">
            <p:oleObj spid="_x0000_s6150" name="方程式" r:id="rId5" imgW="3606480" imgH="291960" progId="Equation.3">
              <p:embed/>
            </p:oleObj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467544" y="3995772"/>
            <a:ext cx="8594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00FF"/>
                </a:solidFill>
                <a:latin typeface="Courier New" pitchFamily="49" charset="0"/>
              </a:rPr>
              <a:t>[[</a:t>
            </a:r>
            <a:r>
              <a:rPr lang="en-US" altLang="zh-TW" b="1" dirty="0" err="1" smtClean="0">
                <a:solidFill>
                  <a:srgbClr val="0000FF"/>
                </a:solidFill>
                <a:latin typeface="Courier New" pitchFamily="49" charset="0"/>
              </a:rPr>
              <a:t>lightSample</a:t>
            </a:r>
            <a:r>
              <a:rPr lang="en-US" altLang="zh-TW" b="1" dirty="0" smtClean="0">
                <a:solidFill>
                  <a:srgbClr val="0000FF"/>
                </a:solidFill>
                <a:latin typeface="Courier New" pitchFamily="49" charset="0"/>
              </a:rPr>
              <a:t>=</a:t>
            </a:r>
            <a:r>
              <a:rPr lang="en-US" altLang="zh-TW" b="1" dirty="0" err="1" smtClean="0">
                <a:solidFill>
                  <a:srgbClr val="0000FF"/>
                </a:solidFill>
                <a:latin typeface="Courier New" pitchFamily="49" charset="0"/>
              </a:rPr>
              <a:t>LightSample</a:t>
            </a:r>
            <a:r>
              <a:rPr lang="en-US" altLang="zh-TW" b="1" dirty="0" smtClean="0">
                <a:solidFill>
                  <a:srgbClr val="0000FF"/>
                </a:solidFill>
                <a:latin typeface="Courier New" pitchFamily="49" charset="0"/>
              </a:rPr>
              <a:t>(</a:t>
            </a:r>
            <a:r>
              <a:rPr lang="en-US" altLang="zh-TW" b="1" dirty="0" err="1" smtClean="0">
                <a:solidFill>
                  <a:srgbClr val="0000FF"/>
                </a:solidFill>
                <a:latin typeface="Courier New" pitchFamily="49" charset="0"/>
              </a:rPr>
              <a:t>sample,lightSampleOffsets</a:t>
            </a:r>
            <a:r>
              <a:rPr lang="en-US" altLang="zh-TW" b="1" dirty="0" smtClean="0">
                <a:solidFill>
                  <a:srgbClr val="0000FF"/>
                </a:solidFill>
                <a:latin typeface="Courier New" pitchFamily="49" charset="0"/>
              </a:rPr>
              <a:t>[</a:t>
            </a:r>
            <a:r>
              <a:rPr lang="en-US" altLang="zh-TW" b="1" dirty="0" err="1" smtClean="0">
                <a:solidFill>
                  <a:srgbClr val="0000FF"/>
                </a:solidFill>
                <a:latin typeface="Courier New" pitchFamily="49" charset="0"/>
              </a:rPr>
              <a:t>i</a:t>
            </a:r>
            <a:r>
              <a:rPr lang="en-US" altLang="zh-TW" b="1" dirty="0" smtClean="0">
                <a:solidFill>
                  <a:srgbClr val="0000FF"/>
                </a:solidFill>
                <a:latin typeface="Courier New" pitchFamily="49" charset="0"/>
              </a:rPr>
              <a:t>],j);]]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UniformSampleOneLight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Spectrum </a:t>
            </a:r>
            <a:r>
              <a:rPr lang="en-US" altLang="zh-TW" sz="2000" b="1" dirty="0" err="1" smtClean="0">
                <a:latin typeface="Courier New" pitchFamily="49" charset="0"/>
              </a:rPr>
              <a:t>UniformSampleOneLight</a:t>
            </a:r>
            <a:r>
              <a:rPr lang="en-US" altLang="zh-TW" sz="2000" b="1" dirty="0" smtClean="0">
                <a:latin typeface="Courier New" pitchFamily="49" charset="0"/>
              </a:rPr>
              <a:t> (...)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 = 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(scene-&gt;</a:t>
            </a:r>
            <a:r>
              <a:rPr lang="en-US" altLang="zh-TW" sz="2000" b="1" dirty="0" err="1" smtClean="0">
                <a:latin typeface="Courier New" pitchFamily="49" charset="0"/>
              </a:rPr>
              <a:t>lights.size</a:t>
            </a:r>
            <a:r>
              <a:rPr lang="en-US" altLang="zh-TW" sz="2000" b="1" dirty="0" smtClean="0">
                <a:latin typeface="Courier New" pitchFamily="49" charset="0"/>
              </a:rPr>
              <a:t>());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if (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 == 0) return Spectrum(0.);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</a:t>
            </a:r>
            <a:r>
              <a:rPr lang="en-US" altLang="zh-TW" sz="2000" b="1" dirty="0" err="1" smtClean="0">
                <a:latin typeface="Courier New" pitchFamily="49" charset="0"/>
              </a:rPr>
              <a:t>int</a:t>
            </a:r>
            <a:r>
              <a:rPr lang="en-US" altLang="zh-TW" sz="2000" b="1" dirty="0" smtClean="0">
                <a:latin typeface="Courier New" pitchFamily="49" charset="0"/>
              </a:rPr>
              <a:t> </a:t>
            </a:r>
            <a:r>
              <a:rPr lang="en-US" altLang="zh-TW" sz="2000" b="1" dirty="0" err="1" smtClean="0">
                <a:latin typeface="Courier New" pitchFamily="49" charset="0"/>
              </a:rPr>
              <a:t>lightNum</a:t>
            </a:r>
            <a:r>
              <a:rPr lang="en-US" altLang="zh-TW" sz="20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if (</a:t>
            </a:r>
            <a:r>
              <a:rPr lang="en-US" altLang="zh-TW" sz="2000" b="1" dirty="0" err="1" smtClean="0">
                <a:latin typeface="Courier New" pitchFamily="49" charset="0"/>
              </a:rPr>
              <a:t>lightNumOffset</a:t>
            </a:r>
            <a:r>
              <a:rPr lang="en-US" altLang="zh-TW" sz="2000" b="1" dirty="0" smtClean="0">
                <a:latin typeface="Courier New" pitchFamily="49" charset="0"/>
              </a:rPr>
              <a:t> != 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</a:t>
            </a:r>
            <a:r>
              <a:rPr lang="en-US" altLang="zh-TW" sz="2000" b="1" dirty="0" err="1" smtClean="0">
                <a:latin typeface="Courier New" pitchFamily="49" charset="0"/>
              </a:rPr>
              <a:t>lightNum</a:t>
            </a:r>
            <a:r>
              <a:rPr lang="en-US" altLang="zh-TW" sz="2000" b="1" dirty="0" smtClean="0">
                <a:latin typeface="Courier New" pitchFamily="49" charset="0"/>
              </a:rPr>
              <a:t> =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  </a:t>
            </a:r>
            <a:r>
              <a:rPr lang="en-US" altLang="zh-TW" sz="1800" b="1" dirty="0" smtClean="0">
                <a:latin typeface="Courier New" pitchFamily="49" charset="0"/>
              </a:rPr>
              <a:t>Floor2Int(sample-&gt;</a:t>
            </a:r>
            <a:r>
              <a:rPr lang="en-US" altLang="zh-TW" sz="1800" b="1" dirty="0" err="1" smtClean="0">
                <a:latin typeface="Courier New" pitchFamily="49" charset="0"/>
              </a:rPr>
              <a:t>oneD</a:t>
            </a:r>
            <a:r>
              <a:rPr lang="en-US" altLang="zh-TW" sz="1800" b="1" dirty="0" smtClean="0">
                <a:latin typeface="Courier New" pitchFamily="49" charset="0"/>
              </a:rPr>
              <a:t>[</a:t>
            </a:r>
            <a:r>
              <a:rPr lang="en-US" altLang="zh-TW" sz="1800" b="1" dirty="0" err="1" smtClean="0">
                <a:latin typeface="Courier New" pitchFamily="49" charset="0"/>
              </a:rPr>
              <a:t>lightNumOffset</a:t>
            </a:r>
            <a:r>
              <a:rPr lang="en-US" altLang="zh-TW" sz="1800" b="1" dirty="0" smtClean="0">
                <a:latin typeface="Courier New" pitchFamily="49" charset="0"/>
              </a:rPr>
              <a:t>][0]*</a:t>
            </a:r>
            <a:r>
              <a:rPr lang="en-US" altLang="zh-TW" sz="1800" b="1" dirty="0" err="1" smtClean="0">
                <a:latin typeface="Courier New" pitchFamily="49" charset="0"/>
              </a:rPr>
              <a:t>nLights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else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    </a:t>
            </a:r>
            <a:r>
              <a:rPr lang="en-US" altLang="zh-TW" sz="2000" b="1" dirty="0" err="1" smtClean="0">
                <a:latin typeface="Courier New" pitchFamily="49" charset="0"/>
              </a:rPr>
              <a:t>lightNum</a:t>
            </a:r>
            <a:r>
              <a:rPr lang="en-US" altLang="zh-TW" sz="2000" b="1" dirty="0" smtClean="0">
                <a:latin typeface="Courier New" pitchFamily="49" charset="0"/>
              </a:rPr>
              <a:t> = Floor2Int(</a:t>
            </a:r>
            <a:r>
              <a:rPr lang="en-US" altLang="zh-TW" sz="2000" b="1" dirty="0" err="1" smtClean="0">
                <a:latin typeface="Courier New" pitchFamily="49" charset="0"/>
              </a:rPr>
              <a:t>RandomFloat</a:t>
            </a:r>
            <a:r>
              <a:rPr lang="en-US" altLang="zh-TW" sz="2000" b="1" dirty="0" smtClean="0">
                <a:latin typeface="Courier New" pitchFamily="49" charset="0"/>
              </a:rPr>
              <a:t>() * 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</a:t>
            </a:r>
            <a:r>
              <a:rPr lang="en-US" altLang="zh-TW" sz="2000" b="1" dirty="0" err="1" smtClean="0">
                <a:latin typeface="Courier New" pitchFamily="49" charset="0"/>
              </a:rPr>
              <a:t>lightNum</a:t>
            </a:r>
            <a:r>
              <a:rPr lang="en-US" altLang="zh-TW" sz="2000" b="1" dirty="0" smtClean="0">
                <a:latin typeface="Courier New" pitchFamily="49" charset="0"/>
              </a:rPr>
              <a:t> = min(</a:t>
            </a:r>
            <a:r>
              <a:rPr lang="en-US" altLang="zh-TW" sz="2000" b="1" dirty="0" err="1" smtClean="0">
                <a:latin typeface="Courier New" pitchFamily="49" charset="0"/>
              </a:rPr>
              <a:t>lightNum</a:t>
            </a:r>
            <a:r>
              <a:rPr lang="en-US" altLang="zh-TW" sz="2000" b="1" dirty="0" smtClean="0">
                <a:latin typeface="Courier New" pitchFamily="49" charset="0"/>
              </a:rPr>
              <a:t>, nLights-1);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Light *light = scene-&gt;lights[</a:t>
            </a:r>
            <a:r>
              <a:rPr lang="en-US" altLang="zh-TW" sz="2000" b="1" dirty="0" err="1" smtClean="0">
                <a:latin typeface="Courier New" pitchFamily="49" charset="0"/>
              </a:rPr>
              <a:t>lightNum</a:t>
            </a:r>
            <a:r>
              <a:rPr lang="en-US" altLang="zh-TW" sz="2000" b="1" dirty="0" smtClean="0">
                <a:latin typeface="Courier New" pitchFamily="49" charset="0"/>
              </a:rPr>
              <a:t>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solidFill>
                  <a:srgbClr val="0000FF"/>
                </a:solidFill>
                <a:latin typeface="Courier New" pitchFamily="49" charset="0"/>
              </a:rPr>
              <a:t>  &lt;Find light and BSDF sample values&gt;</a:t>
            </a:r>
            <a:endParaRPr lang="en-US" altLang="zh-TW" sz="2000" b="1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	return (float)</a:t>
            </a:r>
            <a:r>
              <a:rPr lang="en-US" altLang="zh-TW" sz="2000" b="1" dirty="0" err="1" smtClean="0">
                <a:latin typeface="Courier New" pitchFamily="49" charset="0"/>
              </a:rPr>
              <a:t>nLights</a:t>
            </a:r>
            <a:r>
              <a:rPr lang="en-US" altLang="zh-TW" sz="2000" b="1" dirty="0" smtClean="0">
                <a:latin typeface="Courier New" pitchFamily="49" charset="0"/>
              </a:rPr>
              <a:t> * </a:t>
            </a:r>
            <a:r>
              <a:rPr lang="en-US" altLang="zh-TW" sz="2000" b="1" dirty="0" err="1" smtClean="0">
                <a:solidFill>
                  <a:srgbClr val="CC0000"/>
                </a:solidFill>
                <a:latin typeface="Courier New" pitchFamily="49" charset="0"/>
              </a:rPr>
              <a:t>EstimateDirect</a:t>
            </a:r>
            <a:r>
              <a:rPr lang="en-US" altLang="zh-TW" sz="2000" b="1" dirty="0" smtClean="0">
                <a:latin typeface="Courier New" pitchFamily="49" charset="0"/>
              </a:rPr>
              <a:t>(...);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000" b="1" dirty="0" smtClean="0"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000" b="1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Courier New" pitchFamily="49" charset="0"/>
              </a:rPr>
              <a:t>EstimateDirect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Spectrum </a:t>
            </a:r>
            <a:r>
              <a:rPr lang="en-US" altLang="zh-TW" sz="1800" b="1" dirty="0" err="1" smtClean="0">
                <a:latin typeface="Courier New" pitchFamily="49" charset="0"/>
              </a:rPr>
              <a:t>EstimateDirect</a:t>
            </a:r>
            <a:r>
              <a:rPr lang="en-US" altLang="zh-TW" sz="1800" b="1" dirty="0" smtClean="0">
                <a:latin typeface="Courier New" pitchFamily="49" charset="0"/>
              </a:rPr>
              <a:t>(Scene *scene, Renderer *renderer,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Light *light, Point &amp;p, Normal &amp;n, Vector &amp;</a:t>
            </a:r>
            <a:r>
              <a:rPr lang="en-US" altLang="zh-TW" sz="1800" b="1" dirty="0" err="1" smtClean="0">
                <a:latin typeface="Courier New" pitchFamily="49" charset="0"/>
              </a:rPr>
              <a:t>wo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float </a:t>
            </a:r>
            <a:r>
              <a:rPr lang="en-US" altLang="zh-TW" sz="1800" b="1" dirty="0" err="1" smtClean="0">
                <a:latin typeface="Courier New" pitchFamily="49" charset="0"/>
              </a:rPr>
              <a:t>rayEpsilon</a:t>
            </a:r>
            <a:r>
              <a:rPr lang="en-US" altLang="zh-TW" sz="1800" b="1" dirty="0" smtClean="0">
                <a:latin typeface="Courier New" pitchFamily="49" charset="0"/>
              </a:rPr>
              <a:t>, float time, BSDF *</a:t>
            </a:r>
            <a:r>
              <a:rPr lang="en-US" altLang="zh-TW" sz="1800" b="1" dirty="0" err="1" smtClean="0">
                <a:latin typeface="Courier New" pitchFamily="49" charset="0"/>
              </a:rPr>
              <a:t>bsdf</a:t>
            </a:r>
            <a:r>
              <a:rPr lang="en-US" altLang="zh-TW" sz="1800" b="1" dirty="0" smtClean="0">
                <a:latin typeface="Courier New" pitchFamily="49" charset="0"/>
              </a:rPr>
              <a:t>, RNG &amp;</a:t>
            </a:r>
            <a:r>
              <a:rPr lang="en-US" altLang="zh-TW" sz="1800" b="1" dirty="0" err="1" smtClean="0">
                <a:latin typeface="Courier New" pitchFamily="49" charset="0"/>
              </a:rPr>
              <a:t>rng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</a:t>
            </a:r>
            <a:r>
              <a:rPr lang="en-US" altLang="zh-TW" sz="1800" b="1" dirty="0" err="1" smtClean="0">
                <a:latin typeface="Courier New" pitchFamily="49" charset="0"/>
              </a:rPr>
              <a:t>LightSample</a:t>
            </a:r>
            <a:r>
              <a:rPr lang="en-US" altLang="zh-TW" sz="1800" b="1" dirty="0" smtClean="0">
                <a:latin typeface="Courier New" pitchFamily="49" charset="0"/>
              </a:rPr>
              <a:t> &amp;</a:t>
            </a:r>
            <a:r>
              <a:rPr lang="en-US" altLang="zh-TW" sz="1800" b="1" dirty="0" err="1" smtClean="0">
                <a:latin typeface="Courier New" pitchFamily="49" charset="0"/>
              </a:rPr>
              <a:t>lightSample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BSDFSample</a:t>
            </a:r>
            <a:r>
              <a:rPr lang="en-US" altLang="zh-TW" sz="1800" b="1" dirty="0" smtClean="0">
                <a:latin typeface="Courier New" pitchFamily="49" charset="0"/>
              </a:rPr>
              <a:t> &amp;</a:t>
            </a:r>
            <a:r>
              <a:rPr lang="en-US" altLang="zh-TW" sz="1800" b="1" dirty="0" err="1" smtClean="0">
                <a:latin typeface="Courier New" pitchFamily="49" charset="0"/>
              </a:rPr>
              <a:t>bsdfSample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</a:t>
            </a:r>
            <a:r>
              <a:rPr lang="en-US" altLang="zh-TW" sz="1800" b="1" dirty="0" err="1" smtClean="0">
                <a:latin typeface="Courier New" pitchFamily="49" charset="0"/>
              </a:rPr>
              <a:t>BxDFType</a:t>
            </a:r>
            <a:r>
              <a:rPr lang="en-US" altLang="zh-TW" sz="1800" b="1" dirty="0" smtClean="0">
                <a:latin typeface="Courier New" pitchFamily="49" charset="0"/>
              </a:rPr>
              <a:t> flags)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Spectrum Ld(0.);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Vector 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float 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</a:t>
            </a:r>
            <a:r>
              <a:rPr lang="en-US" altLang="zh-TW" sz="1800" b="1" dirty="0" err="1" smtClean="0">
                <a:latin typeface="Courier New" pitchFamily="49" charset="0"/>
              </a:rPr>
              <a:t>VisibilityTester</a:t>
            </a:r>
            <a:r>
              <a:rPr lang="en-US" altLang="zh-TW" sz="1800" b="1" dirty="0" smtClean="0">
                <a:latin typeface="Courier New" pitchFamily="49" charset="0"/>
              </a:rPr>
              <a:t> visibility;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</a:t>
            </a:r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4716016" y="2276872"/>
          <a:ext cx="3884613" cy="963613"/>
        </p:xfrm>
        <a:graphic>
          <a:graphicData uri="http://schemas.openxmlformats.org/presentationml/2006/ole">
            <p:oleObj spid="_x0000_s8194" name="方程式" r:id="rId4" imgW="1892160" imgH="469800" progId="Equation.3">
              <p:embed/>
            </p:oleObj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611560" y="4005064"/>
            <a:ext cx="78165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0000FF"/>
                </a:solidFill>
                <a:latin typeface="+mn-lt"/>
              </a:rPr>
              <a:t>Here, we use multiple importance sampling to estimate the above</a:t>
            </a:r>
          </a:p>
          <a:p>
            <a:r>
              <a:rPr lang="en-US" altLang="zh-TW" sz="2000" dirty="0" smtClean="0">
                <a:solidFill>
                  <a:srgbClr val="0000FF"/>
                </a:solidFill>
                <a:latin typeface="+mn-lt"/>
              </a:rPr>
              <a:t>term by taking one sample according to the light and the other </a:t>
            </a:r>
          </a:p>
          <a:p>
            <a:r>
              <a:rPr lang="en-US" altLang="zh-TW" sz="2000" dirty="0" smtClean="0">
                <a:solidFill>
                  <a:srgbClr val="0000FF"/>
                </a:solidFill>
                <a:latin typeface="+mn-lt"/>
              </a:rPr>
              <a:t>according to BSDF.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Multiple importance sampling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1125538"/>
            <a:ext cx="7956550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0" name="Object 6"/>
          <p:cNvGraphicFramePr>
            <a:graphicFrameLocks noChangeAspect="1"/>
          </p:cNvGraphicFramePr>
          <p:nvPr/>
        </p:nvGraphicFramePr>
        <p:xfrm>
          <a:off x="900113" y="4149725"/>
          <a:ext cx="7489825" cy="1104900"/>
        </p:xfrm>
        <a:graphic>
          <a:graphicData uri="http://schemas.openxmlformats.org/presentationml/2006/ole">
            <p:oleObj spid="_x0000_s7170" name="方程式" r:id="rId5" imgW="3276360" imgH="482400" progId="Equation.3">
              <p:embed/>
            </p:oleObj>
          </a:graphicData>
        </a:graphic>
      </p:graphicFrame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2051720" y="5373216"/>
          <a:ext cx="2654300" cy="976313"/>
        </p:xfrm>
        <a:graphic>
          <a:graphicData uri="http://schemas.openxmlformats.org/presentationml/2006/ole">
            <p:oleObj spid="_x0000_s7171" name="方程式" r:id="rId6" imgW="1384200" imgH="507960" progId="Equation.3">
              <p:embed/>
            </p:oleObj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5076056" y="5661248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0000FF"/>
                </a:solidFill>
                <a:latin typeface="+mn-lt"/>
              </a:rPr>
              <a:t>Here, </a:t>
            </a:r>
            <a:r>
              <a:rPr lang="en-US" altLang="zh-TW" sz="2000" dirty="0" err="1" smtClean="0">
                <a:solidFill>
                  <a:srgbClr val="0000FF"/>
                </a:solidFill>
                <a:latin typeface="+mn-lt"/>
              </a:rPr>
              <a:t>n</a:t>
            </a:r>
            <a:r>
              <a:rPr lang="en-US" altLang="zh-TW" sz="2000" baseline="-25000" dirty="0" err="1" smtClean="0">
                <a:solidFill>
                  <a:srgbClr val="0000FF"/>
                </a:solidFill>
                <a:latin typeface="+mn-lt"/>
              </a:rPr>
              <a:t>f</a:t>
            </a:r>
            <a:r>
              <a:rPr lang="en-US" altLang="zh-TW" sz="2000" dirty="0" smtClean="0">
                <a:solidFill>
                  <a:srgbClr val="0000FF"/>
                </a:solidFill>
                <a:latin typeface="+mn-lt"/>
              </a:rPr>
              <a:t>=</a:t>
            </a:r>
            <a:r>
              <a:rPr lang="en-US" altLang="zh-TW" sz="2000" dirty="0" err="1" smtClean="0">
                <a:solidFill>
                  <a:srgbClr val="0000FF"/>
                </a:solidFill>
                <a:latin typeface="+mn-lt"/>
              </a:rPr>
              <a:t>n</a:t>
            </a:r>
            <a:r>
              <a:rPr lang="en-US" altLang="zh-TW" sz="2000" baseline="-25000" dirty="0" err="1" smtClean="0">
                <a:solidFill>
                  <a:srgbClr val="0000FF"/>
                </a:solidFill>
                <a:latin typeface="+mn-lt"/>
              </a:rPr>
              <a:t>g</a:t>
            </a:r>
            <a:r>
              <a:rPr lang="en-US" altLang="zh-TW" sz="2000" dirty="0" smtClean="0">
                <a:solidFill>
                  <a:srgbClr val="0000FF"/>
                </a:solidFill>
                <a:latin typeface="+mn-lt"/>
              </a:rPr>
              <a:t>=1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Sample light with MIS</a:t>
            </a:r>
            <a:endParaRPr lang="en-US" altLang="zh-TW" dirty="0" smtClean="0">
              <a:latin typeface="Courier New" pitchFamily="49" charset="0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Spectrum Li = light-&gt;</a:t>
            </a:r>
            <a:r>
              <a:rPr lang="en-US" altLang="zh-TW" sz="1800" b="1" dirty="0" err="1" smtClean="0">
                <a:latin typeface="Courier New" pitchFamily="49" charset="0"/>
              </a:rPr>
              <a:t>Sample_L</a:t>
            </a:r>
            <a:r>
              <a:rPr lang="en-US" altLang="zh-TW" sz="1800" b="1" dirty="0" smtClean="0">
                <a:latin typeface="Courier New" pitchFamily="49" charset="0"/>
              </a:rPr>
              <a:t>(p, </a:t>
            </a:r>
            <a:r>
              <a:rPr lang="en-US" altLang="zh-TW" sz="1800" b="1" dirty="0" err="1" smtClean="0">
                <a:latin typeface="Courier New" pitchFamily="49" charset="0"/>
              </a:rPr>
              <a:t>rayEpsilon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lightSample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                time, &amp;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&amp;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, &amp;visibility);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if (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 &gt; 0. &amp;&amp; !</a:t>
            </a:r>
            <a:r>
              <a:rPr lang="en-US" altLang="zh-TW" sz="1800" b="1" dirty="0" err="1" smtClean="0">
                <a:latin typeface="Courier New" pitchFamily="49" charset="0"/>
              </a:rPr>
              <a:t>Li.IsBlack</a:t>
            </a:r>
            <a:r>
              <a:rPr lang="en-US" altLang="zh-TW" sz="1800" b="1" dirty="0" smtClean="0">
                <a:latin typeface="Courier New" pitchFamily="49" charset="0"/>
              </a:rPr>
              <a:t>())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Spectrum f = </a:t>
            </a:r>
            <a:r>
              <a:rPr lang="en-US" altLang="zh-TW" sz="1800" b="1" dirty="0" err="1" smtClean="0">
                <a:latin typeface="Courier New" pitchFamily="49" charset="0"/>
              </a:rPr>
              <a:t>bsdf</a:t>
            </a:r>
            <a:r>
              <a:rPr lang="en-US" altLang="zh-TW" sz="1800" b="1" dirty="0" smtClean="0">
                <a:latin typeface="Courier New" pitchFamily="49" charset="0"/>
              </a:rPr>
              <a:t>-&gt;f(</a:t>
            </a:r>
            <a:r>
              <a:rPr lang="en-US" altLang="zh-TW" sz="1800" b="1" dirty="0" err="1" smtClean="0">
                <a:latin typeface="Courier New" pitchFamily="49" charset="0"/>
              </a:rPr>
              <a:t>wo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flags);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if (!</a:t>
            </a:r>
            <a:r>
              <a:rPr lang="en-US" altLang="zh-TW" sz="1800" b="1" dirty="0" err="1" smtClean="0">
                <a:latin typeface="Courier New" pitchFamily="49" charset="0"/>
              </a:rPr>
              <a:t>f.IsBlack</a:t>
            </a:r>
            <a:r>
              <a:rPr lang="en-US" altLang="zh-TW" sz="1800" b="1" dirty="0" smtClean="0">
                <a:latin typeface="Courier New" pitchFamily="49" charset="0"/>
              </a:rPr>
              <a:t>() &amp;&amp; </a:t>
            </a:r>
            <a:r>
              <a:rPr lang="en-US" altLang="zh-TW" sz="1800" b="1" dirty="0" err="1" smtClean="0">
                <a:latin typeface="Courier New" pitchFamily="49" charset="0"/>
              </a:rPr>
              <a:t>visibility.Unoccluded</a:t>
            </a:r>
            <a:r>
              <a:rPr lang="en-US" altLang="zh-TW" sz="1800" b="1" dirty="0" smtClean="0">
                <a:latin typeface="Courier New" pitchFamily="49" charset="0"/>
              </a:rPr>
              <a:t>(scene))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Li *= </a:t>
            </a:r>
            <a:r>
              <a:rPr lang="en-US" altLang="zh-TW" sz="1800" b="1" dirty="0" err="1" smtClean="0">
                <a:latin typeface="Courier New" pitchFamily="49" charset="0"/>
              </a:rPr>
              <a:t>visibility.Transmittance</a:t>
            </a:r>
            <a:r>
              <a:rPr lang="en-US" altLang="zh-TW" sz="1800" b="1" dirty="0" smtClean="0">
                <a:latin typeface="Courier New" pitchFamily="49" charset="0"/>
              </a:rPr>
              <a:t>(…);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if (light-&gt;</a:t>
            </a:r>
            <a:r>
              <a:rPr lang="en-US" altLang="zh-TW" sz="1800" b="1" dirty="0" err="1" smtClean="0">
                <a:latin typeface="Courier New" pitchFamily="49" charset="0"/>
              </a:rPr>
              <a:t>IsDeltaLight</a:t>
            </a:r>
            <a:r>
              <a:rPr lang="en-US" altLang="zh-TW" sz="1800" b="1" dirty="0" smtClean="0">
                <a:latin typeface="Courier New" pitchFamily="49" charset="0"/>
              </a:rPr>
              <a:t>())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Ld += f * Li * (</a:t>
            </a:r>
            <a:r>
              <a:rPr lang="en-US" altLang="zh-TW" sz="1800" b="1" dirty="0" err="1" smtClean="0">
                <a:latin typeface="Courier New" pitchFamily="49" charset="0"/>
              </a:rPr>
              <a:t>AbsDot</a:t>
            </a:r>
            <a:r>
              <a:rPr lang="en-US" altLang="zh-TW" sz="1800" b="1" dirty="0" smtClean="0">
                <a:latin typeface="Courier New" pitchFamily="49" charset="0"/>
              </a:rPr>
              <a:t>(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n) / 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else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 = </a:t>
            </a:r>
            <a:r>
              <a:rPr lang="en-US" altLang="zh-TW" sz="1800" b="1" dirty="0" err="1" smtClean="0">
                <a:latin typeface="Courier New" pitchFamily="49" charset="0"/>
              </a:rPr>
              <a:t>bsdf</a:t>
            </a:r>
            <a:r>
              <a:rPr lang="en-US" altLang="zh-TW" sz="1800" b="1" dirty="0" smtClean="0">
                <a:latin typeface="Courier New" pitchFamily="49" charset="0"/>
              </a:rPr>
              <a:t>-&gt;</a:t>
            </a:r>
            <a:r>
              <a:rPr lang="en-US" altLang="zh-TW" sz="1800" b="1" dirty="0" err="1" smtClean="0">
                <a:latin typeface="Courier New" pitchFamily="49" charset="0"/>
              </a:rPr>
              <a:t>Pdf</a:t>
            </a:r>
            <a:r>
              <a:rPr lang="en-US" altLang="zh-TW" sz="1800" b="1" dirty="0" smtClean="0">
                <a:latin typeface="Courier New" pitchFamily="49" charset="0"/>
              </a:rPr>
              <a:t>(</a:t>
            </a:r>
            <a:r>
              <a:rPr lang="en-US" altLang="zh-TW" sz="1800" b="1" dirty="0" err="1" smtClean="0">
                <a:latin typeface="Courier New" pitchFamily="49" charset="0"/>
              </a:rPr>
              <a:t>wo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flags);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float weight =  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        </a:t>
            </a:r>
            <a:r>
              <a:rPr lang="en-US" altLang="zh-TW" sz="1800" b="1" dirty="0" err="1" smtClean="0">
                <a:latin typeface="Courier New" pitchFamily="49" charset="0"/>
              </a:rPr>
              <a:t>PowerHeuristic</a:t>
            </a:r>
            <a:r>
              <a:rPr lang="en-US" altLang="zh-TW" sz="1800" b="1" dirty="0" smtClean="0">
                <a:latin typeface="Courier New" pitchFamily="49" charset="0"/>
              </a:rPr>
              <a:t>(1, 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, 1, 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Ld += f * Li * (</a:t>
            </a:r>
            <a:r>
              <a:rPr lang="en-US" altLang="zh-TW" sz="1800" b="1" dirty="0" err="1" smtClean="0">
                <a:latin typeface="Courier New" pitchFamily="49" charset="0"/>
              </a:rPr>
              <a:t>AbsDot</a:t>
            </a:r>
            <a:r>
              <a:rPr lang="en-US" altLang="zh-TW" sz="1800" b="1" dirty="0" smtClean="0">
                <a:latin typeface="Courier New" pitchFamily="49" charset="0"/>
              </a:rPr>
              <a:t>(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n) * weight / 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}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}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1800" b="1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1800" b="1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	</a:t>
            </a:r>
          </a:p>
        </p:txBody>
      </p:sp>
      <p:graphicFrame>
        <p:nvGraphicFramePr>
          <p:cNvPr id="412677" name="Object 4"/>
          <p:cNvGraphicFramePr>
            <a:graphicFrameLocks noChangeAspect="1"/>
          </p:cNvGraphicFramePr>
          <p:nvPr/>
        </p:nvGraphicFramePr>
        <p:xfrm>
          <a:off x="3779912" y="5445224"/>
          <a:ext cx="4848225" cy="963612"/>
        </p:xfrm>
        <a:graphic>
          <a:graphicData uri="http://schemas.openxmlformats.org/presentationml/2006/ole">
            <p:oleObj spid="_x0000_s412677" name="方程式" r:id="rId4" imgW="236196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Sample BRDF with MIS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507288" cy="54721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if (!light-&gt;</a:t>
            </a:r>
            <a:r>
              <a:rPr lang="en-US" altLang="zh-TW" sz="1800" b="1" dirty="0" err="1" smtClean="0">
                <a:latin typeface="Courier New" pitchFamily="49" charset="0"/>
              </a:rPr>
              <a:t>IsDeltaLight</a:t>
            </a:r>
            <a:r>
              <a:rPr lang="en-US" altLang="zh-TW" sz="1800" b="1" dirty="0" smtClean="0">
                <a:latin typeface="Courier New" pitchFamily="49" charset="0"/>
              </a:rPr>
              <a:t>())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</a:t>
            </a:r>
            <a:r>
              <a:rPr lang="en-US" altLang="zh-TW" sz="1800" b="1" dirty="0" err="1" smtClean="0">
                <a:latin typeface="Courier New" pitchFamily="49" charset="0"/>
              </a:rPr>
              <a:t>BxDFType</a:t>
            </a:r>
            <a:r>
              <a:rPr lang="en-US" altLang="zh-TW" sz="1800" b="1" dirty="0" smtClean="0">
                <a:latin typeface="Courier New" pitchFamily="49" charset="0"/>
              </a:rPr>
              <a:t> </a:t>
            </a:r>
            <a:r>
              <a:rPr lang="en-US" altLang="zh-TW" sz="1800" b="1" dirty="0" err="1" smtClean="0">
                <a:latin typeface="Courier New" pitchFamily="49" charset="0"/>
              </a:rPr>
              <a:t>sampledType</a:t>
            </a:r>
            <a:r>
              <a:rPr lang="en-US" altLang="zh-TW" sz="18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Spectrum f = </a:t>
            </a:r>
            <a:r>
              <a:rPr lang="en-US" altLang="zh-TW" sz="1800" b="1" dirty="0" err="1" smtClean="0">
                <a:latin typeface="Courier New" pitchFamily="49" charset="0"/>
              </a:rPr>
              <a:t>bsdf</a:t>
            </a:r>
            <a:r>
              <a:rPr lang="en-US" altLang="zh-TW" sz="1800" b="1" dirty="0" smtClean="0">
                <a:latin typeface="Courier New" pitchFamily="49" charset="0"/>
              </a:rPr>
              <a:t>-&gt;</a:t>
            </a:r>
            <a:r>
              <a:rPr lang="en-US" altLang="zh-TW" sz="1800" b="1" dirty="0" err="1" smtClean="0">
                <a:latin typeface="Courier New" pitchFamily="49" charset="0"/>
              </a:rPr>
              <a:t>Sample_f</a:t>
            </a:r>
            <a:r>
              <a:rPr lang="en-US" altLang="zh-TW" sz="1800" b="1" dirty="0" smtClean="0">
                <a:latin typeface="Courier New" pitchFamily="49" charset="0"/>
              </a:rPr>
              <a:t>(</a:t>
            </a:r>
            <a:r>
              <a:rPr lang="en-US" altLang="zh-TW" sz="1800" b="1" dirty="0" err="1" smtClean="0">
                <a:latin typeface="Courier New" pitchFamily="49" charset="0"/>
              </a:rPr>
              <a:t>wo</a:t>
            </a:r>
            <a:r>
              <a:rPr lang="en-US" altLang="zh-TW" sz="1800" b="1" dirty="0" smtClean="0">
                <a:latin typeface="Courier New" pitchFamily="49" charset="0"/>
              </a:rPr>
              <a:t>, &amp;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bsdfSample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           &amp;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, flags, &amp;</a:t>
            </a:r>
            <a:r>
              <a:rPr lang="en-US" altLang="zh-TW" sz="1800" b="1" dirty="0" err="1" smtClean="0">
                <a:latin typeface="Courier New" pitchFamily="49" charset="0"/>
              </a:rPr>
              <a:t>sampledType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if (!</a:t>
            </a:r>
            <a:r>
              <a:rPr lang="en-US" altLang="zh-TW" sz="1800" b="1" dirty="0" err="1" smtClean="0">
                <a:latin typeface="Courier New" pitchFamily="49" charset="0"/>
              </a:rPr>
              <a:t>f.IsBlack</a:t>
            </a:r>
            <a:r>
              <a:rPr lang="en-US" altLang="zh-TW" sz="1800" b="1" dirty="0" smtClean="0">
                <a:latin typeface="Courier New" pitchFamily="49" charset="0"/>
              </a:rPr>
              <a:t>() &amp;&amp; 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 &gt; 0.)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float weight = 1.f;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if (!(</a:t>
            </a:r>
            <a:r>
              <a:rPr lang="en-US" altLang="zh-TW" sz="1800" b="1" dirty="0" err="1" smtClean="0">
                <a:latin typeface="Courier New" pitchFamily="49" charset="0"/>
              </a:rPr>
              <a:t>sampledType</a:t>
            </a:r>
            <a:r>
              <a:rPr lang="en-US" altLang="zh-TW" sz="1800" b="1" dirty="0" smtClean="0">
                <a:latin typeface="Courier New" pitchFamily="49" charset="0"/>
              </a:rPr>
              <a:t> &amp; BSDF_SPECULAR))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 = light-&gt;</a:t>
            </a:r>
            <a:r>
              <a:rPr lang="en-US" altLang="zh-TW" sz="1800" b="1" dirty="0" err="1" smtClean="0">
                <a:latin typeface="Courier New" pitchFamily="49" charset="0"/>
              </a:rPr>
              <a:t>Pdf</a:t>
            </a:r>
            <a:r>
              <a:rPr lang="en-US" altLang="zh-TW" sz="1800" b="1" dirty="0" smtClean="0">
                <a:latin typeface="Courier New" pitchFamily="49" charset="0"/>
              </a:rPr>
              <a:t>(p, 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if (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 == 0.) return Ld;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weight = </a:t>
            </a:r>
            <a:r>
              <a:rPr lang="en-US" altLang="zh-TW" sz="1800" b="1" dirty="0" err="1" smtClean="0">
                <a:latin typeface="Courier New" pitchFamily="49" charset="0"/>
              </a:rPr>
              <a:t>PowerHeuristic</a:t>
            </a:r>
            <a:r>
              <a:rPr lang="en-US" altLang="zh-TW" sz="1800" b="1" dirty="0" smtClean="0">
                <a:latin typeface="Courier New" pitchFamily="49" charset="0"/>
              </a:rPr>
              <a:t>(1, 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, 1, </a:t>
            </a:r>
            <a:r>
              <a:rPr lang="en-US" altLang="zh-TW" sz="1800" b="1" dirty="0" err="1" smtClean="0">
                <a:latin typeface="Courier New" pitchFamily="49" charset="0"/>
              </a:rPr>
              <a:t>lightPdf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}</a:t>
            </a:r>
          </a:p>
          <a:p>
            <a:pPr eaLnBrk="1" hangingPunct="1">
              <a:buFontTx/>
              <a:buNone/>
            </a:pPr>
            <a:endParaRPr lang="en-US" altLang="zh-TW" sz="18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Intersection </a:t>
            </a:r>
            <a:r>
              <a:rPr lang="en-US" altLang="zh-TW" sz="1800" b="1" dirty="0" err="1" smtClean="0">
                <a:latin typeface="Courier New" pitchFamily="49" charset="0"/>
              </a:rPr>
              <a:t>lightIsect</a:t>
            </a:r>
            <a:r>
              <a:rPr lang="en-US" altLang="zh-TW" sz="18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Spectrum Li(0.f);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</a:t>
            </a:r>
            <a:r>
              <a:rPr lang="en-US" altLang="zh-TW" sz="1800" b="1" dirty="0" err="1" smtClean="0">
                <a:latin typeface="Courier New" pitchFamily="49" charset="0"/>
              </a:rPr>
              <a:t>RayDifferential</a:t>
            </a:r>
            <a:r>
              <a:rPr lang="en-US" altLang="zh-TW" sz="1800" b="1" dirty="0" smtClean="0">
                <a:latin typeface="Courier New" pitchFamily="49" charset="0"/>
              </a:rPr>
              <a:t> ray(p, 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</a:t>
            </a:r>
            <a:r>
              <a:rPr lang="en-US" altLang="zh-TW" sz="1800" b="1" dirty="0" err="1" smtClean="0">
                <a:latin typeface="Courier New" pitchFamily="49" charset="0"/>
              </a:rPr>
              <a:t>rayEpsilon</a:t>
            </a:r>
            <a:r>
              <a:rPr lang="en-US" altLang="zh-TW" sz="1800" b="1" dirty="0" smtClean="0">
                <a:latin typeface="Courier New" pitchFamily="49" charset="0"/>
              </a:rPr>
              <a:t>, INFINITY, time);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885953" y="980728"/>
            <a:ext cx="3018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If it is delta light, no need </a:t>
            </a:r>
          </a:p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to sample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BSDF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55576" y="4653136"/>
            <a:ext cx="7915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We need to test whether we can see the light along the sampled direction </a:t>
            </a:r>
            <a:endParaRPr lang="en-US" altLang="zh-TW" i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067944" y="2708920"/>
            <a:ext cx="33329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weight=1 is for </a:t>
            </a:r>
            <a:r>
              <a:rPr lang="en-US" altLang="zh-TW" i="1" dirty="0" err="1" smtClean="0">
                <a:solidFill>
                  <a:srgbClr val="FF0000"/>
                </a:solidFill>
                <a:latin typeface="Trebuchet MS" pitchFamily="34" charset="0"/>
              </a:rPr>
              <a:t>specular</a:t>
            </a:r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 lights</a:t>
            </a:r>
            <a:endParaRPr lang="en-US" altLang="zh-TW" i="1" dirty="0">
              <a:solidFill>
                <a:srgbClr val="FF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Sample BRDF with MIS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507288" cy="54721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if (scene-&gt;Intersect(ray, &amp;</a:t>
            </a:r>
            <a:r>
              <a:rPr lang="en-US" altLang="zh-TW" sz="1800" b="1" dirty="0" err="1" smtClean="0">
                <a:latin typeface="Courier New" pitchFamily="49" charset="0"/>
              </a:rPr>
              <a:t>lightIsect</a:t>
            </a:r>
            <a:r>
              <a:rPr lang="en-US" altLang="zh-TW" sz="1800" b="1" dirty="0" smtClean="0">
                <a:latin typeface="Courier New" pitchFamily="49" charset="0"/>
              </a:rPr>
              <a:t>)) {</a:t>
            </a:r>
          </a:p>
          <a:p>
            <a:pPr eaLnBrk="1" hangingPunct="1">
              <a:buFontTx/>
              <a:buNone/>
            </a:pPr>
            <a:endParaRPr lang="en-US" altLang="zh-TW" sz="18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if (</a:t>
            </a:r>
            <a:r>
              <a:rPr lang="en-US" altLang="zh-TW" sz="1800" b="1" dirty="0" err="1" smtClean="0">
                <a:latin typeface="Courier New" pitchFamily="49" charset="0"/>
              </a:rPr>
              <a:t>lightIsect.primitive</a:t>
            </a:r>
            <a:r>
              <a:rPr lang="en-US" altLang="zh-TW" sz="1800" b="1" dirty="0" smtClean="0">
                <a:latin typeface="Courier New" pitchFamily="49" charset="0"/>
              </a:rPr>
              <a:t>-&gt;</a:t>
            </a:r>
            <a:r>
              <a:rPr lang="en-US" altLang="zh-TW" sz="1800" b="1" dirty="0" err="1" smtClean="0">
                <a:latin typeface="Courier New" pitchFamily="49" charset="0"/>
              </a:rPr>
              <a:t>GetAreaLight</a:t>
            </a:r>
            <a:r>
              <a:rPr lang="en-US" altLang="zh-TW" sz="1800" b="1" dirty="0" smtClean="0">
                <a:latin typeface="Courier New" pitchFamily="49" charset="0"/>
              </a:rPr>
              <a:t>() == light)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     Li = </a:t>
            </a:r>
            <a:r>
              <a:rPr lang="en-US" altLang="zh-TW" sz="1800" b="1" dirty="0" err="1" smtClean="0">
                <a:latin typeface="Courier New" pitchFamily="49" charset="0"/>
              </a:rPr>
              <a:t>lightIsect.Le</a:t>
            </a:r>
            <a:r>
              <a:rPr lang="en-US" altLang="zh-TW" sz="1800" b="1" dirty="0" smtClean="0">
                <a:latin typeface="Courier New" pitchFamily="49" charset="0"/>
              </a:rPr>
              <a:t>(-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} else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Li = light-&gt;Le(ray);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if (!</a:t>
            </a:r>
            <a:r>
              <a:rPr lang="en-US" altLang="zh-TW" sz="1800" b="1" dirty="0" err="1" smtClean="0">
                <a:latin typeface="Courier New" pitchFamily="49" charset="0"/>
              </a:rPr>
              <a:t>Li.IsBlack</a:t>
            </a:r>
            <a:r>
              <a:rPr lang="en-US" altLang="zh-TW" sz="1800" b="1" dirty="0" smtClean="0">
                <a:latin typeface="Courier New" pitchFamily="49" charset="0"/>
              </a:rPr>
              <a:t>()) {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Li *= renderer-&gt;Transmittance(…);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  Ld += f * Li * </a:t>
            </a:r>
            <a:r>
              <a:rPr lang="en-US" altLang="zh-TW" sz="1800" b="1" dirty="0" err="1" smtClean="0">
                <a:latin typeface="Courier New" pitchFamily="49" charset="0"/>
              </a:rPr>
              <a:t>AbsDot</a:t>
            </a:r>
            <a:r>
              <a:rPr lang="en-US" altLang="zh-TW" sz="1800" b="1" dirty="0" smtClean="0">
                <a:latin typeface="Courier New" pitchFamily="49" charset="0"/>
              </a:rPr>
              <a:t>(</a:t>
            </a:r>
            <a:r>
              <a:rPr lang="en-US" altLang="zh-TW" sz="1800" b="1" dirty="0" err="1" smtClean="0">
                <a:latin typeface="Courier New" pitchFamily="49" charset="0"/>
              </a:rPr>
              <a:t>wi</a:t>
            </a:r>
            <a:r>
              <a:rPr lang="en-US" altLang="zh-TW" sz="1800" b="1" dirty="0" smtClean="0">
                <a:latin typeface="Courier New" pitchFamily="49" charset="0"/>
              </a:rPr>
              <a:t>, n) * weight / </a:t>
            </a:r>
            <a:r>
              <a:rPr lang="en-US" altLang="zh-TW" sz="1800" b="1" dirty="0" err="1" smtClean="0">
                <a:latin typeface="Courier New" pitchFamily="49" charset="0"/>
              </a:rPr>
              <a:t>bsdfPdf</a:t>
            </a:r>
            <a:r>
              <a:rPr lang="en-US" altLang="zh-TW" sz="1800" b="1" dirty="0" smtClean="0">
                <a:latin typeface="Courier New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   }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}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   return Ld;</a:t>
            </a:r>
          </a:p>
          <a:p>
            <a:pPr eaLnBrk="1" hangingPunct="1">
              <a:buFontTx/>
              <a:buNone/>
            </a:pPr>
            <a:r>
              <a:rPr lang="en-US" altLang="zh-TW" sz="1800" b="1" dirty="0" smtClean="0">
                <a:latin typeface="Courier New" pitchFamily="49" charset="0"/>
              </a:rPr>
              <a:t>}</a:t>
            </a:r>
          </a:p>
          <a:p>
            <a:pPr eaLnBrk="1" hangingPunct="1">
              <a:buFontTx/>
              <a:buNone/>
            </a:pPr>
            <a:endParaRPr lang="en-US" altLang="zh-TW" sz="1800" b="1" dirty="0" smtClean="0">
              <a:latin typeface="Courier New" pitchFamily="49" charset="0"/>
            </a:endParaRPr>
          </a:p>
          <a:p>
            <a:pPr eaLnBrk="1" hangingPunct="1">
              <a:buFontTx/>
              <a:buNone/>
            </a:pPr>
            <a:endParaRPr lang="en-US" altLang="zh-TW" sz="1800" b="1" dirty="0" smtClean="0">
              <a:latin typeface="Courier New" pitchFamily="49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355976" y="2420888"/>
            <a:ext cx="470032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No intersection, but it could be an </a:t>
            </a:r>
            <a:r>
              <a:rPr lang="en-US" altLang="zh-TW" i="1" dirty="0">
                <a:solidFill>
                  <a:srgbClr val="FF0000"/>
                </a:solidFill>
                <a:latin typeface="Trebuchet MS" pitchFamily="34" charset="0"/>
              </a:rPr>
              <a:t>infinite </a:t>
            </a:r>
            <a:endParaRPr lang="en-US" altLang="zh-TW" i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area light. For non-infinite-area lights,</a:t>
            </a:r>
          </a:p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Le return 0.</a:t>
            </a:r>
            <a:endParaRPr lang="en-US" altLang="zh-TW" i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91680" y="1340768"/>
            <a:ext cx="31854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i="1" dirty="0" smtClean="0">
                <a:solidFill>
                  <a:srgbClr val="FF0000"/>
                </a:solidFill>
                <a:latin typeface="Trebuchet MS" pitchFamily="34" charset="0"/>
              </a:rPr>
              <a:t>If we can see it, record its Li</a:t>
            </a:r>
            <a:endParaRPr lang="en-US" altLang="zh-TW" i="1" dirty="0">
              <a:solidFill>
                <a:srgbClr val="FF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Direct lighting</a:t>
            </a:r>
          </a:p>
        </p:txBody>
      </p:sp>
      <p:pic>
        <p:nvPicPr>
          <p:cNvPr id="53251" name="Picture 3" descr="16F05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14488"/>
            <a:ext cx="9144000" cy="426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light transport equation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goal of integrator is to numerically solve the light transport equation, governing the equilibrium distribution of radiance in a scene.</a:t>
            </a:r>
          </a:p>
        </p:txBody>
      </p:sp>
      <p:pic>
        <p:nvPicPr>
          <p:cNvPr id="5427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9488" y="2743200"/>
            <a:ext cx="71834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Direct lighting via Monte Carlo integration</a:t>
            </a: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484313"/>
            <a:ext cx="64452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755650" y="1052513"/>
            <a:ext cx="5697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take one sample according to a density function</a:t>
            </a:r>
          </a:p>
        </p:txBody>
      </p:sp>
      <p:pic>
        <p:nvPicPr>
          <p:cNvPr id="3686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2292350"/>
            <a:ext cx="12303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755650" y="2384425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let’s take</a:t>
            </a:r>
          </a:p>
        </p:txBody>
      </p:sp>
      <p:pic>
        <p:nvPicPr>
          <p:cNvPr id="3687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8100" y="1077913"/>
            <a:ext cx="9207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3644900"/>
            <a:ext cx="6767512" cy="2874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873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350" y="2716213"/>
            <a:ext cx="64817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light transport equation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052513"/>
            <a:ext cx="7820025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5157788"/>
            <a:ext cx="82073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1938" y="2636838"/>
            <a:ext cx="26860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Analytic solution to the LTE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 general, it is impossible to find an analytic solution to the LTE because of complex BRDF, arbitrary scene geometry and intricate visibility.</a:t>
            </a:r>
          </a:p>
          <a:p>
            <a:pPr eaLnBrk="1" hangingPunct="1"/>
            <a:r>
              <a:rPr lang="en-US" altLang="zh-TW" smtClean="0"/>
              <a:t>For an extremely simple scene, e.g. inside a uniformly emitting Lambertian sphere, it is however possible. This is useful for debugging.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Radiance should be the same for all points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3860800"/>
            <a:ext cx="6840537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2" name="Object 5"/>
          <p:cNvGraphicFramePr>
            <a:graphicFrameLocks noChangeAspect="1"/>
          </p:cNvGraphicFramePr>
          <p:nvPr/>
        </p:nvGraphicFramePr>
        <p:xfrm>
          <a:off x="1939925" y="5445125"/>
          <a:ext cx="2200275" cy="628650"/>
        </p:xfrm>
        <a:graphic>
          <a:graphicData uri="http://schemas.openxmlformats.org/presentationml/2006/ole">
            <p:oleObj spid="_x0000_s10242" name="方程式" r:id="rId5" imgW="7999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Analytic solution to the LTE</a:t>
            </a:r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900113" y="1125538"/>
          <a:ext cx="2200275" cy="628650"/>
        </p:xfrm>
        <a:graphic>
          <a:graphicData uri="http://schemas.openxmlformats.org/presentationml/2006/ole">
            <p:oleObj spid="_x0000_s11266" name="方程式" r:id="rId4" imgW="799920" imgH="228600" progId="Equation.3">
              <p:embed/>
            </p:oleObj>
          </a:graphicData>
        </a:graphic>
      </p:graphicFrame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901700" y="1724025"/>
          <a:ext cx="4749800" cy="3073400"/>
        </p:xfrm>
        <a:graphic>
          <a:graphicData uri="http://schemas.openxmlformats.org/presentationml/2006/ole">
            <p:oleObj spid="_x0000_s11267" name="方程式" r:id="rId5" imgW="1726920" imgH="1117440" progId="Equation.3">
              <p:embed/>
            </p:oleObj>
          </a:graphicData>
        </a:graphic>
      </p:graphicFrame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850900" y="4868863"/>
          <a:ext cx="1920875" cy="1187450"/>
        </p:xfrm>
        <a:graphic>
          <a:graphicData uri="http://schemas.openxmlformats.org/presentationml/2006/ole">
            <p:oleObj spid="_x0000_s11268" name="方程式" r:id="rId6" imgW="698400" imgH="431640" progId="Equation.3">
              <p:embed/>
            </p:oleObj>
          </a:graphicData>
        </a:graphic>
      </p:graphicFrame>
      <p:graphicFrame>
        <p:nvGraphicFramePr>
          <p:cNvPr id="11269" name="Object 6"/>
          <p:cNvGraphicFramePr>
            <a:graphicFrameLocks noChangeAspect="1"/>
          </p:cNvGraphicFramePr>
          <p:nvPr/>
        </p:nvGraphicFramePr>
        <p:xfrm>
          <a:off x="3276600" y="5084763"/>
          <a:ext cx="1222375" cy="628650"/>
        </p:xfrm>
        <a:graphic>
          <a:graphicData uri="http://schemas.openxmlformats.org/presentationml/2006/ole">
            <p:oleObj spid="_x0000_s11269" name="方程式" r:id="rId7" imgW="44424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Surface form of the LTE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25538"/>
            <a:ext cx="80645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Surface form of the LTE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125538"/>
            <a:ext cx="8640763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539750" y="5559425"/>
            <a:ext cx="7991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These two forms are equivalent, but they represent two </a:t>
            </a:r>
          </a:p>
          <a:p>
            <a:r>
              <a:rPr lang="en-US" altLang="zh-TW" sz="2400">
                <a:latin typeface="Trebuchet MS" pitchFamily="34" charset="0"/>
              </a:rPr>
              <a:t>different ways of approaching light transport.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Surface form of the LTE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052513"/>
            <a:ext cx="828040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Surface form of the LTE</a:t>
            </a:r>
          </a:p>
        </p:txBody>
      </p:sp>
      <p:pic>
        <p:nvPicPr>
          <p:cNvPr id="593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138238"/>
            <a:ext cx="8229600" cy="48117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Surface form of the LTE</a:t>
            </a:r>
          </a:p>
        </p:txBody>
      </p:sp>
      <p:pic>
        <p:nvPicPr>
          <p:cNvPr id="604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052513"/>
            <a:ext cx="8229600" cy="50085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Delta distribution</a:t>
            </a:r>
          </a:p>
        </p:txBody>
      </p:sp>
      <p:pic>
        <p:nvPicPr>
          <p:cNvPr id="614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127125"/>
            <a:ext cx="8229600" cy="5322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Partition the integrand</a:t>
            </a:r>
          </a:p>
        </p:txBody>
      </p:sp>
      <p:pic>
        <p:nvPicPr>
          <p:cNvPr id="624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052513"/>
            <a:ext cx="8229600" cy="4479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Direct lighting via Monte Carlo integration</a:t>
            </a:r>
          </a:p>
        </p:txBody>
      </p:sp>
      <p:pic>
        <p:nvPicPr>
          <p:cNvPr id="37891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74988" y="1052513"/>
            <a:ext cx="5745162" cy="5629275"/>
          </a:xfrm>
          <a:noFill/>
        </p:spPr>
      </p:pic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847725" y="981075"/>
            <a:ext cx="222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1 sample/pixel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411163" y="3789363"/>
            <a:ext cx="2671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>
                <a:latin typeface="Trebuchet MS" pitchFamily="34" charset="0"/>
              </a:rPr>
              <a:t>100 samples/pixel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179388" y="4386263"/>
            <a:ext cx="300513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 i="1">
                <a:latin typeface="Trebuchet MS" pitchFamily="34" charset="0"/>
              </a:rPr>
              <a:t>Lights’ sizes matter </a:t>
            </a:r>
          </a:p>
          <a:p>
            <a:r>
              <a:rPr lang="en-US" altLang="zh-TW" sz="2400" i="1">
                <a:latin typeface="Trebuchet MS" pitchFamily="34" charset="0"/>
              </a:rPr>
              <a:t>more than shapes.</a:t>
            </a:r>
          </a:p>
          <a:p>
            <a:r>
              <a:rPr lang="en-US" altLang="zh-TW" sz="2400" i="1">
                <a:latin typeface="Trebuchet MS" pitchFamily="34" charset="0"/>
              </a:rPr>
              <a:t>Noisy because</a:t>
            </a:r>
          </a:p>
          <a:p>
            <a:pPr>
              <a:buFontTx/>
              <a:buChar char="•"/>
            </a:pPr>
            <a:r>
              <a:rPr lang="en-US" altLang="zh-TW" sz="2400" i="1">
                <a:latin typeface="Trebuchet MS" pitchFamily="34" charset="0"/>
              </a:rPr>
              <a:t>x’ could be on the </a:t>
            </a:r>
          </a:p>
          <a:p>
            <a:r>
              <a:rPr lang="en-US" altLang="zh-TW" sz="2400" i="1">
                <a:latin typeface="Trebuchet MS" pitchFamily="34" charset="0"/>
              </a:rPr>
              <a:t>  back</a:t>
            </a:r>
          </a:p>
          <a:p>
            <a:pPr>
              <a:buFontTx/>
              <a:buChar char="•"/>
            </a:pPr>
            <a:r>
              <a:rPr lang="en-US" altLang="zh-TW" sz="2400" i="1">
                <a:latin typeface="Trebuchet MS" pitchFamily="34" charset="0"/>
              </a:rPr>
              <a:t>cos varies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Partition the integrand</a:t>
            </a:r>
          </a:p>
        </p:txBody>
      </p:sp>
      <p:pic>
        <p:nvPicPr>
          <p:cNvPr id="6349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125538"/>
            <a:ext cx="8229600" cy="43703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Partition the integrand</a:t>
            </a:r>
          </a:p>
        </p:txBody>
      </p:sp>
      <p:pic>
        <p:nvPicPr>
          <p:cNvPr id="6451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052513"/>
            <a:ext cx="7570788" cy="2663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Rendering operators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" y="1211163"/>
            <a:ext cx="824865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Solving the rendering equation</a:t>
            </a:r>
          </a:p>
        </p:txBody>
      </p:sp>
      <p:pic>
        <p:nvPicPr>
          <p:cNvPr id="6656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052513"/>
            <a:ext cx="8228013" cy="4724400"/>
          </a:xfrm>
          <a:noFill/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5445125"/>
            <a:ext cx="6145212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Successive approximation</a:t>
            </a:r>
          </a:p>
        </p:txBody>
      </p:sp>
      <p:pic>
        <p:nvPicPr>
          <p:cNvPr id="675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201738"/>
            <a:ext cx="8229600" cy="4891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Successive approximation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635125"/>
            <a:ext cx="8569325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Light transport notation</a:t>
            </a:r>
            <a:r>
              <a:rPr lang="en-US" altLang="zh-TW" sz="2800" dirty="0" smtClean="0"/>
              <a:t> (</a:t>
            </a:r>
            <a:r>
              <a:rPr lang="en-US" altLang="zh-TW" sz="2800" dirty="0" err="1" smtClean="0"/>
              <a:t>Hekbert</a:t>
            </a:r>
            <a:r>
              <a:rPr lang="en-US" altLang="zh-TW" sz="2800" dirty="0" smtClean="0"/>
              <a:t> 1990</a:t>
            </a:r>
            <a:r>
              <a:rPr lang="en-US" altLang="zh-TW" sz="2000" dirty="0" smtClean="0"/>
              <a:t>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472113"/>
          </a:xfrm>
        </p:spPr>
        <p:txBody>
          <a:bodyPr/>
          <a:lstStyle/>
          <a:p>
            <a:pPr eaLnBrk="1" hangingPunct="1"/>
            <a:r>
              <a:rPr lang="en-US" altLang="zh-TW" dirty="0" smtClean="0"/>
              <a:t>Regular expression denoting sequence of events along a </a:t>
            </a:r>
            <a:r>
              <a:rPr lang="en-US" altLang="zh-TW" b="1" dirty="0" smtClean="0"/>
              <a:t>light path alphabet: {L,E,S,D,G}</a:t>
            </a:r>
          </a:p>
          <a:p>
            <a:pPr lvl="1" eaLnBrk="1" hangingPunct="1"/>
            <a:r>
              <a:rPr lang="en-US" altLang="zh-TW" sz="2800" b="1" dirty="0" smtClean="0"/>
              <a:t>L</a:t>
            </a:r>
            <a:r>
              <a:rPr lang="en-US" altLang="zh-TW" sz="2800" dirty="0" smtClean="0"/>
              <a:t> a light source (emitter)</a:t>
            </a:r>
          </a:p>
          <a:p>
            <a:pPr lvl="1" eaLnBrk="1" hangingPunct="1"/>
            <a:r>
              <a:rPr lang="en-US" altLang="zh-TW" sz="2800" b="1" dirty="0" smtClean="0"/>
              <a:t>E</a:t>
            </a:r>
            <a:r>
              <a:rPr lang="en-US" altLang="zh-TW" sz="2800" dirty="0" smtClean="0"/>
              <a:t> the eye</a:t>
            </a:r>
          </a:p>
          <a:p>
            <a:pPr lvl="1" eaLnBrk="1" hangingPunct="1"/>
            <a:r>
              <a:rPr lang="en-US" altLang="zh-TW" sz="2800" b="1" dirty="0" smtClean="0"/>
              <a:t>S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specular</a:t>
            </a:r>
            <a:r>
              <a:rPr lang="en-US" altLang="zh-TW" sz="2800" dirty="0" smtClean="0"/>
              <a:t> reflection/transmission</a:t>
            </a:r>
          </a:p>
          <a:p>
            <a:pPr lvl="1" eaLnBrk="1" hangingPunct="1"/>
            <a:r>
              <a:rPr lang="en-US" altLang="zh-TW" sz="2800" b="1" dirty="0" smtClean="0"/>
              <a:t>D</a:t>
            </a:r>
            <a:r>
              <a:rPr lang="en-US" altLang="zh-TW" sz="2800" dirty="0" smtClean="0"/>
              <a:t> diffuse reflection/transmission</a:t>
            </a:r>
          </a:p>
          <a:p>
            <a:pPr lvl="1" eaLnBrk="1" hangingPunct="1"/>
            <a:r>
              <a:rPr lang="en-US" altLang="zh-TW" sz="2800" b="1" dirty="0" smtClean="0"/>
              <a:t>G</a:t>
            </a:r>
            <a:r>
              <a:rPr lang="en-US" altLang="zh-TW" sz="2800" dirty="0" smtClean="0"/>
              <a:t> glossy reflection/transmission</a:t>
            </a:r>
          </a:p>
          <a:p>
            <a:pPr eaLnBrk="1" hangingPunct="1"/>
            <a:r>
              <a:rPr lang="en-US" altLang="zh-TW" dirty="0" smtClean="0"/>
              <a:t>operators:</a:t>
            </a:r>
          </a:p>
          <a:p>
            <a:pPr lvl="1" eaLnBrk="1" hangingPunct="1"/>
            <a:r>
              <a:rPr lang="en-US" altLang="zh-TW" sz="2800" b="1" dirty="0" smtClean="0"/>
              <a:t>(k)</a:t>
            </a:r>
            <a:r>
              <a:rPr lang="en-US" altLang="zh-TW" sz="2800" b="1" baseline="30000" dirty="0" smtClean="0"/>
              <a:t>+</a:t>
            </a:r>
            <a:r>
              <a:rPr lang="en-US" altLang="zh-TW" sz="2800" dirty="0" smtClean="0"/>
              <a:t> one or more of k</a:t>
            </a:r>
          </a:p>
          <a:p>
            <a:pPr lvl="1" eaLnBrk="1" hangingPunct="1"/>
            <a:r>
              <a:rPr lang="en-US" altLang="zh-TW" sz="2800" b="1" dirty="0" smtClean="0"/>
              <a:t>(k)</a:t>
            </a:r>
            <a:r>
              <a:rPr lang="en-US" altLang="zh-TW" sz="2800" b="1" baseline="30000" dirty="0" smtClean="0"/>
              <a:t>*</a:t>
            </a:r>
            <a:r>
              <a:rPr lang="en-US" altLang="zh-TW" sz="2800" dirty="0" smtClean="0"/>
              <a:t> zero or more of k (iteration)</a:t>
            </a:r>
          </a:p>
          <a:p>
            <a:pPr lvl="1" eaLnBrk="1" hangingPunct="1"/>
            <a:r>
              <a:rPr lang="en-US" altLang="zh-TW" sz="2800" b="1" dirty="0" smtClean="0"/>
              <a:t>(</a:t>
            </a:r>
            <a:r>
              <a:rPr lang="en-US" altLang="zh-TW" sz="2800" b="1" dirty="0" err="1" smtClean="0"/>
              <a:t>k|k</a:t>
            </a:r>
            <a:r>
              <a:rPr lang="en-US" altLang="zh-TW" sz="2800" b="1" dirty="0" smtClean="0"/>
              <a:t>’)</a:t>
            </a:r>
            <a:r>
              <a:rPr lang="en-US" altLang="zh-TW" sz="2800" dirty="0" smtClean="0"/>
              <a:t> a k or a k’ event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Light transport notation: examples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1439862"/>
          </a:xfrm>
        </p:spPr>
        <p:txBody>
          <a:bodyPr/>
          <a:lstStyle/>
          <a:p>
            <a:pPr eaLnBrk="1" hangingPunct="1"/>
            <a:r>
              <a:rPr lang="en-US" altLang="zh-TW" smtClean="0"/>
              <a:t>LSD</a:t>
            </a:r>
          </a:p>
          <a:p>
            <a:pPr lvl="1" eaLnBrk="1" hangingPunct="1"/>
            <a:r>
              <a:rPr lang="en-US" altLang="zh-TW" smtClean="0"/>
              <a:t>a path starting at a light, having one specular reflection and ending at a diffuse reflection</a:t>
            </a:r>
          </a:p>
          <a:p>
            <a:pPr lvl="1" eaLnBrk="1" hangingPunct="1">
              <a:buFontTx/>
              <a:buNone/>
            </a:pPr>
            <a:endParaRPr lang="en-US" altLang="zh-TW" smtClean="0"/>
          </a:p>
        </p:txBody>
      </p:sp>
      <p:pic>
        <p:nvPicPr>
          <p:cNvPr id="1259524" name="Picture 4" descr="MCj029581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1588" y="3111500"/>
            <a:ext cx="82073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25" name="Rectangle 5" descr="Light upward diagonal"/>
          <p:cNvSpPr>
            <a:spLocks noChangeArrowheads="1"/>
          </p:cNvSpPr>
          <p:nvPr/>
        </p:nvSpPr>
        <p:spPr bwMode="auto">
          <a:xfrm>
            <a:off x="2019300" y="5676900"/>
            <a:ext cx="4810125" cy="142875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26" name="Rectangle 6" descr="Light upward diagonal"/>
          <p:cNvSpPr>
            <a:spLocks noChangeArrowheads="1"/>
          </p:cNvSpPr>
          <p:nvPr/>
        </p:nvSpPr>
        <p:spPr bwMode="auto">
          <a:xfrm rot="-5400000">
            <a:off x="464344" y="4264819"/>
            <a:ext cx="2967037" cy="142875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27" name="Line 7"/>
          <p:cNvSpPr>
            <a:spLocks noChangeShapeType="1"/>
          </p:cNvSpPr>
          <p:nvPr/>
        </p:nvSpPr>
        <p:spPr bwMode="auto">
          <a:xfrm flipH="1">
            <a:off x="4181475" y="3844925"/>
            <a:ext cx="2170113" cy="1831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28" name="Arc 8"/>
          <p:cNvSpPr>
            <a:spLocks/>
          </p:cNvSpPr>
          <p:nvPr/>
        </p:nvSpPr>
        <p:spPr bwMode="auto">
          <a:xfrm>
            <a:off x="3689350" y="5176838"/>
            <a:ext cx="1250950" cy="1114425"/>
          </a:xfrm>
          <a:custGeom>
            <a:avLst/>
            <a:gdLst>
              <a:gd name="T0" fmla="*/ 0 w 35596"/>
              <a:gd name="T1" fmla="*/ 2147483647 h 21600"/>
              <a:gd name="T2" fmla="*/ 2147483647 w 35596"/>
              <a:gd name="T3" fmla="*/ 2147483647 h 21600"/>
              <a:gd name="T4" fmla="*/ 2147483647 w 35596"/>
              <a:gd name="T5" fmla="*/ 2147483647 h 21600"/>
              <a:gd name="T6" fmla="*/ 0 60000 65536"/>
              <a:gd name="T7" fmla="*/ 0 60000 65536"/>
              <a:gd name="T8" fmla="*/ 0 60000 65536"/>
              <a:gd name="T9" fmla="*/ 0 w 35596"/>
              <a:gd name="T10" fmla="*/ 0 h 21600"/>
              <a:gd name="T11" fmla="*/ 35596 w 35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96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</a:path>
              <a:path w="35596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29" name="Freeform 9"/>
          <p:cNvSpPr>
            <a:spLocks/>
          </p:cNvSpPr>
          <p:nvPr/>
        </p:nvSpPr>
        <p:spPr bwMode="auto">
          <a:xfrm>
            <a:off x="3414713" y="4968875"/>
            <a:ext cx="1309687" cy="722313"/>
          </a:xfrm>
          <a:custGeom>
            <a:avLst/>
            <a:gdLst>
              <a:gd name="T0" fmla="*/ 2147483647 w 825"/>
              <a:gd name="T1" fmla="*/ 2147483647 h 455"/>
              <a:gd name="T2" fmla="*/ 2147483647 w 825"/>
              <a:gd name="T3" fmla="*/ 2147483647 h 455"/>
              <a:gd name="T4" fmla="*/ 2147483647 w 825"/>
              <a:gd name="T5" fmla="*/ 2147483647 h 455"/>
              <a:gd name="T6" fmla="*/ 2147483647 w 825"/>
              <a:gd name="T7" fmla="*/ 2147483647 h 455"/>
              <a:gd name="T8" fmla="*/ 2147483647 w 825"/>
              <a:gd name="T9" fmla="*/ 2147483647 h 455"/>
              <a:gd name="T10" fmla="*/ 2147483647 w 825"/>
              <a:gd name="T11" fmla="*/ 2147483647 h 4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25"/>
              <a:gd name="T19" fmla="*/ 0 h 455"/>
              <a:gd name="T20" fmla="*/ 825 w 825"/>
              <a:gd name="T21" fmla="*/ 455 h 4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25" h="455">
                <a:moveTo>
                  <a:pt x="165" y="455"/>
                </a:moveTo>
                <a:cubicBezTo>
                  <a:pt x="164" y="423"/>
                  <a:pt x="177" y="334"/>
                  <a:pt x="159" y="263"/>
                </a:cubicBezTo>
                <a:cubicBezTo>
                  <a:pt x="141" y="192"/>
                  <a:pt x="0" y="58"/>
                  <a:pt x="57" y="29"/>
                </a:cubicBezTo>
                <a:cubicBezTo>
                  <a:pt x="114" y="0"/>
                  <a:pt x="399" y="76"/>
                  <a:pt x="501" y="89"/>
                </a:cubicBezTo>
                <a:cubicBezTo>
                  <a:pt x="603" y="102"/>
                  <a:pt x="615" y="82"/>
                  <a:pt x="669" y="107"/>
                </a:cubicBezTo>
                <a:cubicBezTo>
                  <a:pt x="723" y="132"/>
                  <a:pt x="774" y="185"/>
                  <a:pt x="825" y="239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0" name="Line 10"/>
          <p:cNvSpPr>
            <a:spLocks noChangeShapeType="1"/>
          </p:cNvSpPr>
          <p:nvPr/>
        </p:nvSpPr>
        <p:spPr bwMode="auto">
          <a:xfrm flipH="1" flipV="1">
            <a:off x="2019300" y="3752850"/>
            <a:ext cx="2217738" cy="1920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1" name="Arc 11"/>
          <p:cNvSpPr>
            <a:spLocks/>
          </p:cNvSpPr>
          <p:nvPr/>
        </p:nvSpPr>
        <p:spPr bwMode="auto">
          <a:xfrm rot="5679044">
            <a:off x="1308101" y="3233737"/>
            <a:ext cx="1250950" cy="1114425"/>
          </a:xfrm>
          <a:custGeom>
            <a:avLst/>
            <a:gdLst>
              <a:gd name="T0" fmla="*/ 0 w 35596"/>
              <a:gd name="T1" fmla="*/ 2147483647 h 21600"/>
              <a:gd name="T2" fmla="*/ 2147483647 w 35596"/>
              <a:gd name="T3" fmla="*/ 2147483647 h 21600"/>
              <a:gd name="T4" fmla="*/ 2147483647 w 35596"/>
              <a:gd name="T5" fmla="*/ 2147483647 h 21600"/>
              <a:gd name="T6" fmla="*/ 0 60000 65536"/>
              <a:gd name="T7" fmla="*/ 0 60000 65536"/>
              <a:gd name="T8" fmla="*/ 0 60000 65536"/>
              <a:gd name="T9" fmla="*/ 0 w 35596"/>
              <a:gd name="T10" fmla="*/ 0 h 21600"/>
              <a:gd name="T11" fmla="*/ 35596 w 35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96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</a:path>
              <a:path w="35596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2" name="Line 12"/>
          <p:cNvSpPr>
            <a:spLocks noChangeShapeType="1"/>
          </p:cNvSpPr>
          <p:nvPr/>
        </p:nvSpPr>
        <p:spPr bwMode="auto">
          <a:xfrm flipV="1">
            <a:off x="2019300" y="3111500"/>
            <a:ext cx="200025" cy="6413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3" name="Line 13"/>
          <p:cNvSpPr>
            <a:spLocks noChangeShapeType="1"/>
          </p:cNvSpPr>
          <p:nvPr/>
        </p:nvSpPr>
        <p:spPr bwMode="auto">
          <a:xfrm flipV="1">
            <a:off x="2019300" y="3600450"/>
            <a:ext cx="609600" cy="152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4" name="Line 14"/>
          <p:cNvSpPr>
            <a:spLocks noChangeShapeType="1"/>
          </p:cNvSpPr>
          <p:nvPr/>
        </p:nvSpPr>
        <p:spPr bwMode="auto">
          <a:xfrm>
            <a:off x="2019300" y="3760788"/>
            <a:ext cx="609600" cy="330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5" name="Line 15"/>
          <p:cNvSpPr>
            <a:spLocks noChangeShapeType="1"/>
          </p:cNvSpPr>
          <p:nvPr/>
        </p:nvSpPr>
        <p:spPr bwMode="auto">
          <a:xfrm>
            <a:off x="2038350" y="3760788"/>
            <a:ext cx="323850" cy="6556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6" name="Line 16"/>
          <p:cNvSpPr>
            <a:spLocks noChangeShapeType="1"/>
          </p:cNvSpPr>
          <p:nvPr/>
        </p:nvSpPr>
        <p:spPr bwMode="auto">
          <a:xfrm flipV="1">
            <a:off x="2033588" y="3309938"/>
            <a:ext cx="457200" cy="4429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7" name="Line 17"/>
          <p:cNvSpPr>
            <a:spLocks noChangeShapeType="1"/>
          </p:cNvSpPr>
          <p:nvPr/>
        </p:nvSpPr>
        <p:spPr bwMode="auto">
          <a:xfrm>
            <a:off x="2038350" y="3748088"/>
            <a:ext cx="609600" cy="968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8" name="Line 18"/>
          <p:cNvSpPr>
            <a:spLocks noChangeShapeType="1"/>
          </p:cNvSpPr>
          <p:nvPr/>
        </p:nvSpPr>
        <p:spPr bwMode="auto">
          <a:xfrm>
            <a:off x="2019300" y="3760788"/>
            <a:ext cx="152400" cy="787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59539" name="Rectangle 19"/>
          <p:cNvSpPr>
            <a:spLocks noChangeArrowheads="1"/>
          </p:cNvSpPr>
          <p:nvPr/>
        </p:nvSpPr>
        <p:spPr bwMode="auto">
          <a:xfrm>
            <a:off x="5737225" y="3487738"/>
            <a:ext cx="382588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L</a:t>
            </a:r>
          </a:p>
        </p:txBody>
      </p:sp>
      <p:sp>
        <p:nvSpPr>
          <p:cNvPr id="1259540" name="Rectangle 20"/>
          <p:cNvSpPr>
            <a:spLocks noChangeArrowheads="1"/>
          </p:cNvSpPr>
          <p:nvPr/>
        </p:nvSpPr>
        <p:spPr bwMode="auto">
          <a:xfrm>
            <a:off x="3414713" y="4416425"/>
            <a:ext cx="420687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S</a:t>
            </a:r>
          </a:p>
        </p:txBody>
      </p:sp>
      <p:sp>
        <p:nvSpPr>
          <p:cNvPr id="1259541" name="Rectangle 21"/>
          <p:cNvSpPr>
            <a:spLocks noChangeArrowheads="1"/>
          </p:cNvSpPr>
          <p:nvPr/>
        </p:nvSpPr>
        <p:spPr bwMode="auto">
          <a:xfrm>
            <a:off x="2647950" y="3340100"/>
            <a:ext cx="44132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5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59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59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59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59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5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59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59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59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59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25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259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259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5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259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25" grpId="0" animBg="1"/>
      <p:bldP spid="1259526" grpId="0" animBg="1"/>
      <p:bldP spid="1259527" grpId="0" animBg="1"/>
      <p:bldP spid="1259528" grpId="0" animBg="1"/>
      <p:bldP spid="1259529" grpId="0" animBg="1"/>
      <p:bldP spid="1259530" grpId="0" animBg="1"/>
      <p:bldP spid="1259531" grpId="0" animBg="1"/>
      <p:bldP spid="1259532" grpId="0" animBg="1"/>
      <p:bldP spid="1259533" grpId="0" animBg="1"/>
      <p:bldP spid="1259534" grpId="0" animBg="1"/>
      <p:bldP spid="1259535" grpId="0" animBg="1"/>
      <p:bldP spid="1259536" grpId="0" animBg="1"/>
      <p:bldP spid="1259537" grpId="0" animBg="1"/>
      <p:bldP spid="1259538" grpId="0" animBg="1"/>
      <p:bldP spid="1259539" grpId="0"/>
      <p:bldP spid="1259540" grpId="0"/>
      <p:bldP spid="125954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065213"/>
            <a:ext cx="8229600" cy="2076450"/>
          </a:xfrm>
        </p:spPr>
        <p:txBody>
          <a:bodyPr/>
          <a:lstStyle/>
          <a:p>
            <a:pPr eaLnBrk="1" hangingPunct="1"/>
            <a:r>
              <a:rPr lang="en-US" altLang="zh-TW" smtClean="0"/>
              <a:t>L(S|D)</a:t>
            </a:r>
            <a:r>
              <a:rPr lang="en-US" altLang="zh-TW" baseline="30000" smtClean="0"/>
              <a:t>+</a:t>
            </a:r>
            <a:r>
              <a:rPr lang="en-US" altLang="zh-TW" smtClean="0"/>
              <a:t>DE </a:t>
            </a:r>
          </a:p>
          <a:p>
            <a:pPr lvl="1" eaLnBrk="1" hangingPunct="1"/>
            <a:r>
              <a:rPr lang="en-US" altLang="zh-TW" smtClean="0"/>
              <a:t>a path starting at a light, having one or more diffuse or specular reflections, then a final diffuse reflection toward the eye</a:t>
            </a:r>
          </a:p>
        </p:txBody>
      </p:sp>
      <p:pic>
        <p:nvPicPr>
          <p:cNvPr id="1261571" name="Picture 3" descr="MCj029581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9550" y="3773488"/>
            <a:ext cx="82073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1572" name="Rectangle 4" descr="Light upward diagonal"/>
          <p:cNvSpPr>
            <a:spLocks noChangeArrowheads="1"/>
          </p:cNvSpPr>
          <p:nvPr/>
        </p:nvSpPr>
        <p:spPr bwMode="auto">
          <a:xfrm>
            <a:off x="2227263" y="6338888"/>
            <a:ext cx="4810125" cy="142875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3" name="Rectangle 5" descr="Light upward diagonal"/>
          <p:cNvSpPr>
            <a:spLocks noChangeArrowheads="1"/>
          </p:cNvSpPr>
          <p:nvPr/>
        </p:nvSpPr>
        <p:spPr bwMode="auto">
          <a:xfrm rot="-5400000">
            <a:off x="672307" y="4926806"/>
            <a:ext cx="2967038" cy="142875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4" name="Line 6"/>
          <p:cNvSpPr>
            <a:spLocks noChangeShapeType="1"/>
          </p:cNvSpPr>
          <p:nvPr/>
        </p:nvSpPr>
        <p:spPr bwMode="auto">
          <a:xfrm flipH="1">
            <a:off x="4389438" y="4506913"/>
            <a:ext cx="2170112" cy="1831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5" name="Arc 7"/>
          <p:cNvSpPr>
            <a:spLocks/>
          </p:cNvSpPr>
          <p:nvPr/>
        </p:nvSpPr>
        <p:spPr bwMode="auto">
          <a:xfrm>
            <a:off x="3897313" y="5838825"/>
            <a:ext cx="1250950" cy="1114425"/>
          </a:xfrm>
          <a:custGeom>
            <a:avLst/>
            <a:gdLst>
              <a:gd name="T0" fmla="*/ 0 w 35596"/>
              <a:gd name="T1" fmla="*/ 2147483647 h 21600"/>
              <a:gd name="T2" fmla="*/ 2147483647 w 35596"/>
              <a:gd name="T3" fmla="*/ 2147483647 h 21600"/>
              <a:gd name="T4" fmla="*/ 2147483647 w 35596"/>
              <a:gd name="T5" fmla="*/ 2147483647 h 21600"/>
              <a:gd name="T6" fmla="*/ 0 60000 65536"/>
              <a:gd name="T7" fmla="*/ 0 60000 65536"/>
              <a:gd name="T8" fmla="*/ 0 60000 65536"/>
              <a:gd name="T9" fmla="*/ 0 w 35596"/>
              <a:gd name="T10" fmla="*/ 0 h 21600"/>
              <a:gd name="T11" fmla="*/ 35596 w 35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96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</a:path>
              <a:path w="35596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6" name="Freeform 8"/>
          <p:cNvSpPr>
            <a:spLocks/>
          </p:cNvSpPr>
          <p:nvPr/>
        </p:nvSpPr>
        <p:spPr bwMode="auto">
          <a:xfrm>
            <a:off x="3622675" y="5630863"/>
            <a:ext cx="1309688" cy="722312"/>
          </a:xfrm>
          <a:custGeom>
            <a:avLst/>
            <a:gdLst>
              <a:gd name="T0" fmla="*/ 2147483647 w 825"/>
              <a:gd name="T1" fmla="*/ 2147483647 h 455"/>
              <a:gd name="T2" fmla="*/ 2147483647 w 825"/>
              <a:gd name="T3" fmla="*/ 2147483647 h 455"/>
              <a:gd name="T4" fmla="*/ 2147483647 w 825"/>
              <a:gd name="T5" fmla="*/ 2147483647 h 455"/>
              <a:gd name="T6" fmla="*/ 2147483647 w 825"/>
              <a:gd name="T7" fmla="*/ 2147483647 h 455"/>
              <a:gd name="T8" fmla="*/ 2147483647 w 825"/>
              <a:gd name="T9" fmla="*/ 2147483647 h 455"/>
              <a:gd name="T10" fmla="*/ 2147483647 w 825"/>
              <a:gd name="T11" fmla="*/ 2147483647 h 4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25"/>
              <a:gd name="T19" fmla="*/ 0 h 455"/>
              <a:gd name="T20" fmla="*/ 825 w 825"/>
              <a:gd name="T21" fmla="*/ 455 h 4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25" h="455">
                <a:moveTo>
                  <a:pt x="165" y="455"/>
                </a:moveTo>
                <a:cubicBezTo>
                  <a:pt x="164" y="423"/>
                  <a:pt x="177" y="334"/>
                  <a:pt x="159" y="263"/>
                </a:cubicBezTo>
                <a:cubicBezTo>
                  <a:pt x="141" y="192"/>
                  <a:pt x="0" y="58"/>
                  <a:pt x="57" y="29"/>
                </a:cubicBezTo>
                <a:cubicBezTo>
                  <a:pt x="114" y="0"/>
                  <a:pt x="399" y="76"/>
                  <a:pt x="501" y="89"/>
                </a:cubicBezTo>
                <a:cubicBezTo>
                  <a:pt x="603" y="102"/>
                  <a:pt x="615" y="82"/>
                  <a:pt x="669" y="107"/>
                </a:cubicBezTo>
                <a:cubicBezTo>
                  <a:pt x="723" y="132"/>
                  <a:pt x="774" y="185"/>
                  <a:pt x="825" y="239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7" name="Line 9"/>
          <p:cNvSpPr>
            <a:spLocks noChangeShapeType="1"/>
          </p:cNvSpPr>
          <p:nvPr/>
        </p:nvSpPr>
        <p:spPr bwMode="auto">
          <a:xfrm flipH="1" flipV="1">
            <a:off x="2227263" y="4414838"/>
            <a:ext cx="2217737" cy="1920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8" name="Arc 10"/>
          <p:cNvSpPr>
            <a:spLocks/>
          </p:cNvSpPr>
          <p:nvPr/>
        </p:nvSpPr>
        <p:spPr bwMode="auto">
          <a:xfrm rot="5679044">
            <a:off x="1516063" y="3895725"/>
            <a:ext cx="1250950" cy="1114425"/>
          </a:xfrm>
          <a:custGeom>
            <a:avLst/>
            <a:gdLst>
              <a:gd name="T0" fmla="*/ 0 w 35596"/>
              <a:gd name="T1" fmla="*/ 2147483647 h 21600"/>
              <a:gd name="T2" fmla="*/ 2147483647 w 35596"/>
              <a:gd name="T3" fmla="*/ 2147483647 h 21600"/>
              <a:gd name="T4" fmla="*/ 2147483647 w 35596"/>
              <a:gd name="T5" fmla="*/ 2147483647 h 21600"/>
              <a:gd name="T6" fmla="*/ 0 60000 65536"/>
              <a:gd name="T7" fmla="*/ 0 60000 65536"/>
              <a:gd name="T8" fmla="*/ 0 60000 65536"/>
              <a:gd name="T9" fmla="*/ 0 w 35596"/>
              <a:gd name="T10" fmla="*/ 0 h 21600"/>
              <a:gd name="T11" fmla="*/ 35596 w 35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96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</a:path>
              <a:path w="35596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79" name="Line 11"/>
          <p:cNvSpPr>
            <a:spLocks noChangeShapeType="1"/>
          </p:cNvSpPr>
          <p:nvPr/>
        </p:nvSpPr>
        <p:spPr bwMode="auto">
          <a:xfrm flipV="1">
            <a:off x="2227263" y="3773488"/>
            <a:ext cx="200025" cy="6413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0" name="Line 12"/>
          <p:cNvSpPr>
            <a:spLocks noChangeShapeType="1"/>
          </p:cNvSpPr>
          <p:nvPr/>
        </p:nvSpPr>
        <p:spPr bwMode="auto">
          <a:xfrm flipV="1">
            <a:off x="2227263" y="4262438"/>
            <a:ext cx="609600" cy="152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1" name="Line 13"/>
          <p:cNvSpPr>
            <a:spLocks noChangeShapeType="1"/>
          </p:cNvSpPr>
          <p:nvPr/>
        </p:nvSpPr>
        <p:spPr bwMode="auto">
          <a:xfrm>
            <a:off x="2227263" y="4422775"/>
            <a:ext cx="609600" cy="330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2" name="Line 14"/>
          <p:cNvSpPr>
            <a:spLocks noChangeShapeType="1"/>
          </p:cNvSpPr>
          <p:nvPr/>
        </p:nvSpPr>
        <p:spPr bwMode="auto">
          <a:xfrm>
            <a:off x="2246313" y="4422775"/>
            <a:ext cx="323850" cy="6556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3" name="Line 15"/>
          <p:cNvSpPr>
            <a:spLocks noChangeShapeType="1"/>
          </p:cNvSpPr>
          <p:nvPr/>
        </p:nvSpPr>
        <p:spPr bwMode="auto">
          <a:xfrm flipV="1">
            <a:off x="2241550" y="3971925"/>
            <a:ext cx="457200" cy="4429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4" name="Line 16"/>
          <p:cNvSpPr>
            <a:spLocks noChangeShapeType="1"/>
          </p:cNvSpPr>
          <p:nvPr/>
        </p:nvSpPr>
        <p:spPr bwMode="auto">
          <a:xfrm>
            <a:off x="2246313" y="4410075"/>
            <a:ext cx="609600" cy="968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5" name="Line 17"/>
          <p:cNvSpPr>
            <a:spLocks noChangeShapeType="1"/>
          </p:cNvSpPr>
          <p:nvPr/>
        </p:nvSpPr>
        <p:spPr bwMode="auto">
          <a:xfrm>
            <a:off x="2227263" y="4422775"/>
            <a:ext cx="152400" cy="787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86" name="Rectangle 18"/>
          <p:cNvSpPr>
            <a:spLocks noChangeArrowheads="1"/>
          </p:cNvSpPr>
          <p:nvPr/>
        </p:nvSpPr>
        <p:spPr bwMode="auto">
          <a:xfrm>
            <a:off x="5945188" y="4149725"/>
            <a:ext cx="382587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L</a:t>
            </a:r>
          </a:p>
        </p:txBody>
      </p:sp>
      <p:sp>
        <p:nvSpPr>
          <p:cNvPr id="1261587" name="Rectangle 19"/>
          <p:cNvSpPr>
            <a:spLocks noChangeArrowheads="1"/>
          </p:cNvSpPr>
          <p:nvPr/>
        </p:nvSpPr>
        <p:spPr bwMode="auto">
          <a:xfrm>
            <a:off x="3622675" y="5078413"/>
            <a:ext cx="420688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S</a:t>
            </a:r>
          </a:p>
        </p:txBody>
      </p:sp>
      <p:sp>
        <p:nvSpPr>
          <p:cNvPr id="1261588" name="Rectangle 20"/>
          <p:cNvSpPr>
            <a:spLocks noChangeArrowheads="1"/>
          </p:cNvSpPr>
          <p:nvPr/>
        </p:nvSpPr>
        <p:spPr bwMode="auto">
          <a:xfrm>
            <a:off x="2855913" y="4002088"/>
            <a:ext cx="44132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D</a:t>
            </a:r>
          </a:p>
        </p:txBody>
      </p:sp>
      <p:pic>
        <p:nvPicPr>
          <p:cNvPr id="1261589" name="Picture 21" descr="MCj0281284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626146">
            <a:off x="4202113" y="2854325"/>
            <a:ext cx="9461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1590" name="Line 22"/>
          <p:cNvSpPr>
            <a:spLocks noChangeShapeType="1"/>
          </p:cNvSpPr>
          <p:nvPr/>
        </p:nvSpPr>
        <p:spPr bwMode="auto">
          <a:xfrm flipV="1">
            <a:off x="2246313" y="3279775"/>
            <a:ext cx="1955800" cy="1143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1591" name="Rectangle 23"/>
          <p:cNvSpPr>
            <a:spLocks noChangeArrowheads="1"/>
          </p:cNvSpPr>
          <p:nvPr/>
        </p:nvSpPr>
        <p:spPr bwMode="auto">
          <a:xfrm>
            <a:off x="3430588" y="2781300"/>
            <a:ext cx="420687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E</a:t>
            </a:r>
          </a:p>
        </p:txBody>
      </p:sp>
      <p:sp>
        <p:nvSpPr>
          <p:cNvPr id="71704" name="Rectangle 2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dirty="0" smtClean="0"/>
              <a:t>Light transport notation: 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6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6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6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6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6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6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6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6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26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26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6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26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6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26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26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261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26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1572" grpId="0" animBg="1"/>
      <p:bldP spid="1261573" grpId="0" animBg="1"/>
      <p:bldP spid="1261574" grpId="0" animBg="1"/>
      <p:bldP spid="1261575" grpId="0" animBg="1"/>
      <p:bldP spid="1261576" grpId="0" animBg="1"/>
      <p:bldP spid="1261577" grpId="0" animBg="1"/>
      <p:bldP spid="1261578" grpId="0" animBg="1"/>
      <p:bldP spid="1261579" grpId="0" animBg="1"/>
      <p:bldP spid="1261580" grpId="0" animBg="1"/>
      <p:bldP spid="1261581" grpId="0" animBg="1"/>
      <p:bldP spid="1261582" grpId="0" animBg="1"/>
      <p:bldP spid="1261583" grpId="0" animBg="1"/>
      <p:bldP spid="1261584" grpId="0" animBg="1"/>
      <p:bldP spid="1261585" grpId="0" animBg="1"/>
      <p:bldP spid="1261586" grpId="0"/>
      <p:bldP spid="1261587" grpId="0"/>
      <p:bldP spid="1261588" grpId="0"/>
      <p:bldP spid="1261590" grpId="0" animBg="1"/>
      <p:bldP spid="126159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065213"/>
            <a:ext cx="8229600" cy="2076450"/>
          </a:xfrm>
        </p:spPr>
        <p:txBody>
          <a:bodyPr/>
          <a:lstStyle/>
          <a:p>
            <a:pPr eaLnBrk="1" hangingPunct="1"/>
            <a:r>
              <a:rPr lang="en-US" altLang="zh-TW" smtClean="0"/>
              <a:t>L(S|D)</a:t>
            </a:r>
            <a:r>
              <a:rPr lang="en-US" altLang="zh-TW" baseline="30000" smtClean="0"/>
              <a:t>+</a:t>
            </a:r>
            <a:r>
              <a:rPr lang="en-US" altLang="zh-TW" smtClean="0"/>
              <a:t>DE </a:t>
            </a:r>
          </a:p>
          <a:p>
            <a:pPr lvl="1" eaLnBrk="1" hangingPunct="1"/>
            <a:r>
              <a:rPr lang="en-US" altLang="zh-TW" smtClean="0"/>
              <a:t>a path starting at a light, having one or more diffuse or specular reflections, then a final diffuse reflection toward the eye</a:t>
            </a:r>
          </a:p>
        </p:txBody>
      </p:sp>
      <p:pic>
        <p:nvPicPr>
          <p:cNvPr id="1263619" name="Picture 3" descr="MCj029581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2075" y="3311525"/>
            <a:ext cx="82073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3620" name="Rectangle 4" descr="Light upward diagonal"/>
          <p:cNvSpPr>
            <a:spLocks noChangeArrowheads="1"/>
          </p:cNvSpPr>
          <p:nvPr/>
        </p:nvSpPr>
        <p:spPr bwMode="auto">
          <a:xfrm>
            <a:off x="1282700" y="6346825"/>
            <a:ext cx="7029450" cy="146050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1" name="Rectangle 5" descr="Light upward diagonal"/>
          <p:cNvSpPr>
            <a:spLocks noChangeArrowheads="1"/>
          </p:cNvSpPr>
          <p:nvPr/>
        </p:nvSpPr>
        <p:spPr bwMode="auto">
          <a:xfrm rot="-5400000">
            <a:off x="-592931" y="4617244"/>
            <a:ext cx="3608387" cy="142875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2" name="Line 6"/>
          <p:cNvSpPr>
            <a:spLocks noChangeShapeType="1"/>
          </p:cNvSpPr>
          <p:nvPr/>
        </p:nvSpPr>
        <p:spPr bwMode="auto">
          <a:xfrm flipH="1">
            <a:off x="6362700" y="4044950"/>
            <a:ext cx="1539875" cy="2262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3" name="Arc 7"/>
          <p:cNvSpPr>
            <a:spLocks/>
          </p:cNvSpPr>
          <p:nvPr/>
        </p:nvSpPr>
        <p:spPr bwMode="auto">
          <a:xfrm>
            <a:off x="5870575" y="5807075"/>
            <a:ext cx="1250950" cy="1114425"/>
          </a:xfrm>
          <a:custGeom>
            <a:avLst/>
            <a:gdLst>
              <a:gd name="T0" fmla="*/ 0 w 35596"/>
              <a:gd name="T1" fmla="*/ 2147483647 h 21600"/>
              <a:gd name="T2" fmla="*/ 2147483647 w 35596"/>
              <a:gd name="T3" fmla="*/ 2147483647 h 21600"/>
              <a:gd name="T4" fmla="*/ 2147483647 w 35596"/>
              <a:gd name="T5" fmla="*/ 2147483647 h 21600"/>
              <a:gd name="T6" fmla="*/ 0 60000 65536"/>
              <a:gd name="T7" fmla="*/ 0 60000 65536"/>
              <a:gd name="T8" fmla="*/ 0 60000 65536"/>
              <a:gd name="T9" fmla="*/ 0 w 35596"/>
              <a:gd name="T10" fmla="*/ 0 h 21600"/>
              <a:gd name="T11" fmla="*/ 35596 w 35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96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</a:path>
              <a:path w="35596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4" name="Freeform 8"/>
          <p:cNvSpPr>
            <a:spLocks/>
          </p:cNvSpPr>
          <p:nvPr/>
        </p:nvSpPr>
        <p:spPr bwMode="auto">
          <a:xfrm>
            <a:off x="5229225" y="5684838"/>
            <a:ext cx="1530350" cy="636587"/>
          </a:xfrm>
          <a:custGeom>
            <a:avLst/>
            <a:gdLst>
              <a:gd name="T0" fmla="*/ 2147483647 w 964"/>
              <a:gd name="T1" fmla="*/ 2147483647 h 401"/>
              <a:gd name="T2" fmla="*/ 2147483647 w 964"/>
              <a:gd name="T3" fmla="*/ 2147483647 h 401"/>
              <a:gd name="T4" fmla="*/ 2147483647 w 964"/>
              <a:gd name="T5" fmla="*/ 2147483647 h 401"/>
              <a:gd name="T6" fmla="*/ 2147483647 w 964"/>
              <a:gd name="T7" fmla="*/ 2147483647 h 401"/>
              <a:gd name="T8" fmla="*/ 2147483647 w 964"/>
              <a:gd name="T9" fmla="*/ 2147483647 h 401"/>
              <a:gd name="T10" fmla="*/ 2147483647 w 964"/>
              <a:gd name="T11" fmla="*/ 2147483647 h 4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64"/>
              <a:gd name="T19" fmla="*/ 0 h 401"/>
              <a:gd name="T20" fmla="*/ 964 w 964"/>
              <a:gd name="T21" fmla="*/ 401 h 4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64" h="401">
                <a:moveTo>
                  <a:pt x="396" y="401"/>
                </a:moveTo>
                <a:cubicBezTo>
                  <a:pt x="361" y="397"/>
                  <a:pt x="245" y="393"/>
                  <a:pt x="184" y="376"/>
                </a:cubicBezTo>
                <a:cubicBezTo>
                  <a:pt x="123" y="359"/>
                  <a:pt x="0" y="337"/>
                  <a:pt x="28" y="298"/>
                </a:cubicBezTo>
                <a:cubicBezTo>
                  <a:pt x="56" y="259"/>
                  <a:pt x="262" y="191"/>
                  <a:pt x="352" y="142"/>
                </a:cubicBezTo>
                <a:cubicBezTo>
                  <a:pt x="442" y="93"/>
                  <a:pt x="466" y="8"/>
                  <a:pt x="568" y="4"/>
                </a:cubicBezTo>
                <a:cubicBezTo>
                  <a:pt x="670" y="0"/>
                  <a:pt x="882" y="94"/>
                  <a:pt x="964" y="118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5" name="Line 9"/>
          <p:cNvSpPr>
            <a:spLocks noChangeShapeType="1"/>
          </p:cNvSpPr>
          <p:nvPr/>
        </p:nvSpPr>
        <p:spPr bwMode="auto">
          <a:xfrm flipH="1" flipV="1">
            <a:off x="1282700" y="5565775"/>
            <a:ext cx="5080000" cy="741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6" name="Arc 10"/>
          <p:cNvSpPr>
            <a:spLocks/>
          </p:cNvSpPr>
          <p:nvPr/>
        </p:nvSpPr>
        <p:spPr bwMode="auto">
          <a:xfrm rot="10800000">
            <a:off x="1768475" y="2262188"/>
            <a:ext cx="1263650" cy="1114425"/>
          </a:xfrm>
          <a:custGeom>
            <a:avLst/>
            <a:gdLst>
              <a:gd name="T0" fmla="*/ 0 w 35952"/>
              <a:gd name="T1" fmla="*/ 2147483647 h 21600"/>
              <a:gd name="T2" fmla="*/ 2147483647 w 35952"/>
              <a:gd name="T3" fmla="*/ 2147483647 h 21600"/>
              <a:gd name="T4" fmla="*/ 2147483647 w 35952"/>
              <a:gd name="T5" fmla="*/ 2147483647 h 21600"/>
              <a:gd name="T6" fmla="*/ 0 60000 65536"/>
              <a:gd name="T7" fmla="*/ 0 60000 65536"/>
              <a:gd name="T8" fmla="*/ 0 60000 65536"/>
              <a:gd name="T9" fmla="*/ 0 w 35952"/>
              <a:gd name="T10" fmla="*/ 0 h 21600"/>
              <a:gd name="T11" fmla="*/ 35952 w 3595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952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5169" y="0"/>
                  <a:pt x="31959" y="3666"/>
                  <a:pt x="35951" y="9752"/>
                </a:cubicBezTo>
              </a:path>
              <a:path w="35952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5169" y="0"/>
                  <a:pt x="31959" y="3666"/>
                  <a:pt x="35951" y="9752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7" name="Line 11"/>
          <p:cNvSpPr>
            <a:spLocks noChangeShapeType="1"/>
          </p:cNvSpPr>
          <p:nvPr/>
        </p:nvSpPr>
        <p:spPr bwMode="auto">
          <a:xfrm flipH="1">
            <a:off x="1635125" y="2884488"/>
            <a:ext cx="771525" cy="1317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28" name="Rectangle 12"/>
          <p:cNvSpPr>
            <a:spLocks noChangeArrowheads="1"/>
          </p:cNvSpPr>
          <p:nvPr/>
        </p:nvSpPr>
        <p:spPr bwMode="auto">
          <a:xfrm>
            <a:off x="7121525" y="3857625"/>
            <a:ext cx="38258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L</a:t>
            </a:r>
          </a:p>
        </p:txBody>
      </p:sp>
      <p:sp>
        <p:nvSpPr>
          <p:cNvPr id="1263629" name="Rectangle 13"/>
          <p:cNvSpPr>
            <a:spLocks noChangeArrowheads="1"/>
          </p:cNvSpPr>
          <p:nvPr/>
        </p:nvSpPr>
        <p:spPr bwMode="auto">
          <a:xfrm>
            <a:off x="5175250" y="5378450"/>
            <a:ext cx="42068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S</a:t>
            </a:r>
          </a:p>
        </p:txBody>
      </p:sp>
      <p:sp>
        <p:nvSpPr>
          <p:cNvPr id="1263630" name="Rectangle 14"/>
          <p:cNvSpPr>
            <a:spLocks noChangeArrowheads="1"/>
          </p:cNvSpPr>
          <p:nvPr/>
        </p:nvSpPr>
        <p:spPr bwMode="auto">
          <a:xfrm>
            <a:off x="3952875" y="5046663"/>
            <a:ext cx="44132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D</a:t>
            </a:r>
          </a:p>
        </p:txBody>
      </p:sp>
      <p:pic>
        <p:nvPicPr>
          <p:cNvPr id="1263631" name="Picture 15" descr="MCj0281284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626146">
            <a:off x="5945188" y="3016250"/>
            <a:ext cx="9461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3632" name="Line 16"/>
          <p:cNvSpPr>
            <a:spLocks noChangeShapeType="1"/>
          </p:cNvSpPr>
          <p:nvPr/>
        </p:nvSpPr>
        <p:spPr bwMode="auto">
          <a:xfrm flipV="1">
            <a:off x="3762375" y="3643313"/>
            <a:ext cx="2254250" cy="2678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33" name="Rectangle 17"/>
          <p:cNvSpPr>
            <a:spLocks noChangeArrowheads="1"/>
          </p:cNvSpPr>
          <p:nvPr/>
        </p:nvSpPr>
        <p:spPr bwMode="auto">
          <a:xfrm>
            <a:off x="5268913" y="3265488"/>
            <a:ext cx="420687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E</a:t>
            </a:r>
          </a:p>
        </p:txBody>
      </p:sp>
      <p:sp>
        <p:nvSpPr>
          <p:cNvPr id="1263634" name="Rectangle 18" descr="Light upward diagonal"/>
          <p:cNvSpPr>
            <a:spLocks noChangeArrowheads="1"/>
          </p:cNvSpPr>
          <p:nvPr/>
        </p:nvSpPr>
        <p:spPr bwMode="auto">
          <a:xfrm>
            <a:off x="1139825" y="2741613"/>
            <a:ext cx="4340225" cy="142875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35" name="Line 19"/>
          <p:cNvSpPr>
            <a:spLocks noChangeShapeType="1"/>
          </p:cNvSpPr>
          <p:nvPr/>
        </p:nvSpPr>
        <p:spPr bwMode="auto">
          <a:xfrm flipV="1">
            <a:off x="1282700" y="2884488"/>
            <a:ext cx="1123950" cy="2681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36" name="Line 20"/>
          <p:cNvSpPr>
            <a:spLocks noChangeShapeType="1"/>
          </p:cNvSpPr>
          <p:nvPr/>
        </p:nvSpPr>
        <p:spPr bwMode="auto">
          <a:xfrm>
            <a:off x="2406650" y="2884488"/>
            <a:ext cx="1355725" cy="3422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37" name="Line 21"/>
          <p:cNvSpPr>
            <a:spLocks noChangeShapeType="1"/>
          </p:cNvSpPr>
          <p:nvPr/>
        </p:nvSpPr>
        <p:spPr bwMode="auto">
          <a:xfrm flipH="1">
            <a:off x="1768475" y="2884488"/>
            <a:ext cx="638175" cy="381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38" name="Line 22"/>
          <p:cNvSpPr>
            <a:spLocks noChangeShapeType="1"/>
          </p:cNvSpPr>
          <p:nvPr/>
        </p:nvSpPr>
        <p:spPr bwMode="auto">
          <a:xfrm flipH="1">
            <a:off x="2406650" y="2884488"/>
            <a:ext cx="0" cy="752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39" name="Line 23"/>
          <p:cNvSpPr>
            <a:spLocks noChangeShapeType="1"/>
          </p:cNvSpPr>
          <p:nvPr/>
        </p:nvSpPr>
        <p:spPr bwMode="auto">
          <a:xfrm>
            <a:off x="2406650" y="2884488"/>
            <a:ext cx="625475" cy="4778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0" name="Line 24"/>
          <p:cNvSpPr>
            <a:spLocks noChangeShapeType="1"/>
          </p:cNvSpPr>
          <p:nvPr/>
        </p:nvSpPr>
        <p:spPr bwMode="auto">
          <a:xfrm>
            <a:off x="2406650" y="2884488"/>
            <a:ext cx="752475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1" name="Arc 25"/>
          <p:cNvSpPr>
            <a:spLocks/>
          </p:cNvSpPr>
          <p:nvPr/>
        </p:nvSpPr>
        <p:spPr bwMode="auto">
          <a:xfrm rot="-166371">
            <a:off x="3130550" y="5843588"/>
            <a:ext cx="1263650" cy="1114425"/>
          </a:xfrm>
          <a:custGeom>
            <a:avLst/>
            <a:gdLst>
              <a:gd name="T0" fmla="*/ 0 w 35952"/>
              <a:gd name="T1" fmla="*/ 2147483647 h 21600"/>
              <a:gd name="T2" fmla="*/ 2147483647 w 35952"/>
              <a:gd name="T3" fmla="*/ 2147483647 h 21600"/>
              <a:gd name="T4" fmla="*/ 2147483647 w 35952"/>
              <a:gd name="T5" fmla="*/ 2147483647 h 21600"/>
              <a:gd name="T6" fmla="*/ 0 60000 65536"/>
              <a:gd name="T7" fmla="*/ 0 60000 65536"/>
              <a:gd name="T8" fmla="*/ 0 60000 65536"/>
              <a:gd name="T9" fmla="*/ 0 w 35952"/>
              <a:gd name="T10" fmla="*/ 0 h 21600"/>
              <a:gd name="T11" fmla="*/ 35952 w 3595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952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5169" y="0"/>
                  <a:pt x="31959" y="3666"/>
                  <a:pt x="35951" y="9752"/>
                </a:cubicBezTo>
              </a:path>
              <a:path w="35952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5169" y="0"/>
                  <a:pt x="31959" y="3666"/>
                  <a:pt x="35951" y="9752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2" name="Line 26"/>
          <p:cNvSpPr>
            <a:spLocks noChangeShapeType="1"/>
          </p:cNvSpPr>
          <p:nvPr/>
        </p:nvSpPr>
        <p:spPr bwMode="auto">
          <a:xfrm flipH="1" flipV="1">
            <a:off x="3032125" y="6146800"/>
            <a:ext cx="730250" cy="200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3" name="Line 27"/>
          <p:cNvSpPr>
            <a:spLocks noChangeShapeType="1"/>
          </p:cNvSpPr>
          <p:nvPr/>
        </p:nvSpPr>
        <p:spPr bwMode="auto">
          <a:xfrm flipH="1" flipV="1">
            <a:off x="3032125" y="5897563"/>
            <a:ext cx="730250" cy="4095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4" name="Line 28"/>
          <p:cNvSpPr>
            <a:spLocks noChangeShapeType="1"/>
          </p:cNvSpPr>
          <p:nvPr/>
        </p:nvSpPr>
        <p:spPr bwMode="auto">
          <a:xfrm flipH="1" flipV="1">
            <a:off x="3762375" y="5565775"/>
            <a:ext cx="0" cy="781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5" name="Line 29"/>
          <p:cNvSpPr>
            <a:spLocks noChangeShapeType="1"/>
          </p:cNvSpPr>
          <p:nvPr/>
        </p:nvSpPr>
        <p:spPr bwMode="auto">
          <a:xfrm flipV="1">
            <a:off x="3762375" y="6146800"/>
            <a:ext cx="660400" cy="200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6" name="Line 30"/>
          <p:cNvSpPr>
            <a:spLocks noChangeShapeType="1"/>
          </p:cNvSpPr>
          <p:nvPr/>
        </p:nvSpPr>
        <p:spPr bwMode="auto">
          <a:xfrm flipV="1">
            <a:off x="3762375" y="5897563"/>
            <a:ext cx="660400" cy="4238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7" name="Arc 31"/>
          <p:cNvSpPr>
            <a:spLocks/>
          </p:cNvSpPr>
          <p:nvPr/>
        </p:nvSpPr>
        <p:spPr bwMode="auto">
          <a:xfrm rot="5400000">
            <a:off x="614363" y="5041900"/>
            <a:ext cx="1250950" cy="1114425"/>
          </a:xfrm>
          <a:custGeom>
            <a:avLst/>
            <a:gdLst>
              <a:gd name="T0" fmla="*/ 0 w 35596"/>
              <a:gd name="T1" fmla="*/ 2147483647 h 21600"/>
              <a:gd name="T2" fmla="*/ 2147483647 w 35596"/>
              <a:gd name="T3" fmla="*/ 2147483647 h 21600"/>
              <a:gd name="T4" fmla="*/ 2147483647 w 35596"/>
              <a:gd name="T5" fmla="*/ 2147483647 h 21600"/>
              <a:gd name="T6" fmla="*/ 0 60000 65536"/>
              <a:gd name="T7" fmla="*/ 0 60000 65536"/>
              <a:gd name="T8" fmla="*/ 0 60000 65536"/>
              <a:gd name="T9" fmla="*/ 0 w 35596"/>
              <a:gd name="T10" fmla="*/ 0 h 21600"/>
              <a:gd name="T11" fmla="*/ 35596 w 35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96" h="21600" fill="none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</a:path>
              <a:path w="35596" h="21600" stroke="0" extrusionOk="0">
                <a:moveTo>
                  <a:pt x="0" y="9497"/>
                </a:moveTo>
                <a:cubicBezTo>
                  <a:pt x="4017" y="3558"/>
                  <a:pt x="10720" y="-1"/>
                  <a:pt x="17891" y="0"/>
                </a:cubicBezTo>
                <a:cubicBezTo>
                  <a:pt x="24945" y="0"/>
                  <a:pt x="31555" y="3444"/>
                  <a:pt x="35596" y="9226"/>
                </a:cubicBezTo>
                <a:lnTo>
                  <a:pt x="1789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8" name="Freeform 32"/>
          <p:cNvSpPr>
            <a:spLocks/>
          </p:cNvSpPr>
          <p:nvPr/>
        </p:nvSpPr>
        <p:spPr bwMode="auto">
          <a:xfrm>
            <a:off x="1301750" y="4489450"/>
            <a:ext cx="620713" cy="1658938"/>
          </a:xfrm>
          <a:custGeom>
            <a:avLst/>
            <a:gdLst>
              <a:gd name="T0" fmla="*/ 0 w 391"/>
              <a:gd name="T1" fmla="*/ 2147483647 h 1045"/>
              <a:gd name="T2" fmla="*/ 2147483647 w 391"/>
              <a:gd name="T3" fmla="*/ 2147483647 h 1045"/>
              <a:gd name="T4" fmla="*/ 2147483647 w 391"/>
              <a:gd name="T5" fmla="*/ 2147483647 h 1045"/>
              <a:gd name="T6" fmla="*/ 2147483647 w 391"/>
              <a:gd name="T7" fmla="*/ 2147483647 h 1045"/>
              <a:gd name="T8" fmla="*/ 2147483647 w 391"/>
              <a:gd name="T9" fmla="*/ 2147483647 h 1045"/>
              <a:gd name="T10" fmla="*/ 2147483647 w 391"/>
              <a:gd name="T11" fmla="*/ 2147483647 h 10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91"/>
              <a:gd name="T19" fmla="*/ 0 h 1045"/>
              <a:gd name="T20" fmla="*/ 391 w 391"/>
              <a:gd name="T21" fmla="*/ 1045 h 10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91" h="1045">
                <a:moveTo>
                  <a:pt x="0" y="289"/>
                </a:moveTo>
                <a:cubicBezTo>
                  <a:pt x="17" y="280"/>
                  <a:pt x="57" y="275"/>
                  <a:pt x="102" y="235"/>
                </a:cubicBezTo>
                <a:cubicBezTo>
                  <a:pt x="147" y="195"/>
                  <a:pt x="222" y="0"/>
                  <a:pt x="270" y="49"/>
                </a:cubicBezTo>
                <a:cubicBezTo>
                  <a:pt x="318" y="98"/>
                  <a:pt x="391" y="385"/>
                  <a:pt x="390" y="529"/>
                </a:cubicBezTo>
                <a:cubicBezTo>
                  <a:pt x="389" y="673"/>
                  <a:pt x="315" y="825"/>
                  <a:pt x="265" y="911"/>
                </a:cubicBezTo>
                <a:cubicBezTo>
                  <a:pt x="215" y="997"/>
                  <a:pt x="126" y="1017"/>
                  <a:pt x="90" y="1045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263649" name="Rectangle 33"/>
          <p:cNvSpPr>
            <a:spLocks noChangeArrowheads="1"/>
          </p:cNvSpPr>
          <p:nvPr/>
        </p:nvSpPr>
        <p:spPr bwMode="auto">
          <a:xfrm>
            <a:off x="1985963" y="4376738"/>
            <a:ext cx="420687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S</a:t>
            </a:r>
          </a:p>
        </p:txBody>
      </p:sp>
      <p:sp>
        <p:nvSpPr>
          <p:cNvPr id="1263650" name="Rectangle 34"/>
          <p:cNvSpPr>
            <a:spLocks noChangeArrowheads="1"/>
          </p:cNvSpPr>
          <p:nvPr/>
        </p:nvSpPr>
        <p:spPr bwMode="auto">
          <a:xfrm>
            <a:off x="2938463" y="3514725"/>
            <a:ext cx="44132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800"/>
              <a:t>D</a:t>
            </a:r>
          </a:p>
        </p:txBody>
      </p:sp>
      <p:sp>
        <p:nvSpPr>
          <p:cNvPr id="72739" name="Rectangle 3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dirty="0" smtClean="0"/>
              <a:t>Light transport notation: 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63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6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63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63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6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6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6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6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63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63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263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263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63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263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26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263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26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263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263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263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263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263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263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26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263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1263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263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3620" grpId="0" animBg="1"/>
      <p:bldP spid="1263621" grpId="0" animBg="1"/>
      <p:bldP spid="1263622" grpId="0" animBg="1"/>
      <p:bldP spid="1263623" grpId="0" animBg="1"/>
      <p:bldP spid="1263624" grpId="0" animBg="1"/>
      <p:bldP spid="1263625" grpId="0" animBg="1"/>
      <p:bldP spid="1263626" grpId="0" animBg="1"/>
      <p:bldP spid="1263627" grpId="0" animBg="1"/>
      <p:bldP spid="1263628" grpId="0"/>
      <p:bldP spid="1263629" grpId="0"/>
      <p:bldP spid="1263630" grpId="0"/>
      <p:bldP spid="1263632" grpId="0" animBg="1"/>
      <p:bldP spid="1263633" grpId="0"/>
      <p:bldP spid="1263634" grpId="0" animBg="1"/>
      <p:bldP spid="1263635" grpId="0" animBg="1"/>
      <p:bldP spid="1263636" grpId="0" animBg="1"/>
      <p:bldP spid="1263637" grpId="0" animBg="1"/>
      <p:bldP spid="1263638" grpId="0" animBg="1"/>
      <p:bldP spid="1263639" grpId="0" animBg="1"/>
      <p:bldP spid="1263640" grpId="0" animBg="1"/>
      <p:bldP spid="1263641" grpId="0" animBg="1"/>
      <p:bldP spid="1263642" grpId="0" animBg="1"/>
      <p:bldP spid="1263643" grpId="0" animBg="1"/>
      <p:bldP spid="1263644" grpId="0" animBg="1"/>
      <p:bldP spid="1263645" grpId="0" animBg="1"/>
      <p:bldP spid="1263646" grpId="0" animBg="1"/>
      <p:bldP spid="1263647" grpId="0" animBg="1"/>
      <p:bldP spid="1263648" grpId="0" animBg="1"/>
      <p:bldP spid="1263649" grpId="0"/>
      <p:bldP spid="12636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tx1"/>
                </a:solidFill>
              </a:rPr>
              <a:t>Noise reduction</a:t>
            </a:r>
          </a:p>
        </p:txBody>
      </p:sp>
      <p:pic>
        <p:nvPicPr>
          <p:cNvPr id="103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2133600"/>
            <a:ext cx="33512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 Box 5"/>
          <p:cNvSpPr txBox="1">
            <a:spLocks noChangeArrowheads="1"/>
          </p:cNvSpPr>
          <p:nvPr/>
        </p:nvSpPr>
        <p:spPr bwMode="auto">
          <a:xfrm>
            <a:off x="755650" y="2133600"/>
            <a:ext cx="3703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choose better density function</a:t>
            </a:r>
          </a:p>
        </p:txBody>
      </p:sp>
      <p:pic>
        <p:nvPicPr>
          <p:cNvPr id="103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1125538"/>
            <a:ext cx="64452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4300" y="2636838"/>
            <a:ext cx="493395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221163"/>
            <a:ext cx="5400675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92175" y="3284538"/>
          <a:ext cx="3103563" cy="431800"/>
        </p:xfrm>
        <a:graphic>
          <a:graphicData uri="http://schemas.openxmlformats.org/presentationml/2006/ole">
            <p:oleObj spid="_x0000_s1026" name="方程式" r:id="rId8" imgW="1638000" imgH="228600" progId="Equation.3">
              <p:embed/>
            </p:oleObj>
          </a:graphicData>
        </a:graphic>
      </p:graphicFrame>
      <p:graphicFrame>
        <p:nvGraphicFramePr>
          <p:cNvPr id="1027" name="Object 10"/>
          <p:cNvGraphicFramePr>
            <a:graphicFrameLocks noChangeAspect="1"/>
          </p:cNvGraphicFramePr>
          <p:nvPr/>
        </p:nvGraphicFramePr>
        <p:xfrm>
          <a:off x="900113" y="3716338"/>
          <a:ext cx="1119187" cy="431800"/>
        </p:xfrm>
        <a:graphic>
          <a:graphicData uri="http://schemas.openxmlformats.org/presentationml/2006/ole">
            <p:oleObj spid="_x0000_s1027" name="方程式" r:id="rId9" imgW="558720" imgH="215640" progId="Equation.3">
              <p:embed/>
            </p:oleObj>
          </a:graphicData>
        </a:graphic>
      </p:graphicFrame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468313" y="2636838"/>
            <a:ext cx="5094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i="1">
                <a:latin typeface="Trebuchet MS" pitchFamily="34" charset="0"/>
              </a:rPr>
              <a:t>It is equivalent to uniformly sampling over</a:t>
            </a:r>
          </a:p>
          <a:p>
            <a:r>
              <a:rPr lang="en-US" altLang="zh-TW" sz="2000" i="1">
                <a:latin typeface="Trebuchet MS" pitchFamily="34" charset="0"/>
              </a:rPr>
              <a:t>the cone cap in the last lecture.</a:t>
            </a:r>
          </a:p>
        </p:txBody>
      </p:sp>
      <p:graphicFrame>
        <p:nvGraphicFramePr>
          <p:cNvPr id="1028" name="Object 12"/>
          <p:cNvGraphicFramePr>
            <a:graphicFrameLocks noChangeAspect="1"/>
          </p:cNvGraphicFramePr>
          <p:nvPr/>
        </p:nvGraphicFramePr>
        <p:xfrm>
          <a:off x="4067175" y="3789363"/>
          <a:ext cx="987425" cy="431800"/>
        </p:xfrm>
        <a:graphic>
          <a:graphicData uri="http://schemas.openxmlformats.org/presentationml/2006/ole">
            <p:oleObj spid="_x0000_s1028" name="方程式" r:id="rId10" imgW="520560" imgH="228600" progId="Equation.3">
              <p:embed/>
            </p:oleObj>
          </a:graphicData>
        </a:graphic>
      </p:graphicFrame>
      <p:sp>
        <p:nvSpPr>
          <p:cNvPr id="1036" name="Rectangle 13"/>
          <p:cNvSpPr>
            <a:spLocks noChangeArrowheads="1"/>
          </p:cNvSpPr>
          <p:nvPr/>
        </p:nvSpPr>
        <p:spPr bwMode="auto">
          <a:xfrm>
            <a:off x="3419475" y="4221163"/>
            <a:ext cx="2016125" cy="7207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2588" y="442913"/>
            <a:ext cx="5838825" cy="5972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63" y="423863"/>
            <a:ext cx="5857875" cy="6010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Rendering algorithms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Ray casting: E(D|G)L</a:t>
            </a:r>
          </a:p>
          <a:p>
            <a:pPr eaLnBrk="1" hangingPunct="1"/>
            <a:r>
              <a:rPr lang="en-US" altLang="zh-TW" smtClean="0"/>
              <a:t>Whitted: E[S*](D|G)L</a:t>
            </a:r>
          </a:p>
          <a:p>
            <a:pPr eaLnBrk="1" hangingPunct="1"/>
            <a:r>
              <a:rPr lang="en-US" altLang="zh-TW" smtClean="0"/>
              <a:t>Kajiya: E[(D|G|S)</a:t>
            </a:r>
            <a:r>
              <a:rPr lang="en-US" altLang="zh-TW" baseline="30000" smtClean="0"/>
              <a:t>+</a:t>
            </a:r>
            <a:r>
              <a:rPr lang="en-US" altLang="zh-TW" smtClean="0"/>
              <a:t>(D|G)]L</a:t>
            </a:r>
          </a:p>
          <a:p>
            <a:pPr eaLnBrk="1" hangingPunct="1"/>
            <a:r>
              <a:rPr lang="en-US" altLang="zh-TW" smtClean="0"/>
              <a:t>Goral: ED*L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rendering equation</a:t>
            </a:r>
          </a:p>
        </p:txBody>
      </p:sp>
      <p:pic>
        <p:nvPicPr>
          <p:cNvPr id="768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423988"/>
            <a:ext cx="8229600" cy="472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rendering equation</a:t>
            </a:r>
          </a:p>
        </p:txBody>
      </p:sp>
      <p:pic>
        <p:nvPicPr>
          <p:cNvPr id="7782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0888" y="1177925"/>
            <a:ext cx="7640637" cy="5219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radiosity equation</a:t>
            </a:r>
          </a:p>
        </p:txBody>
      </p:sp>
      <p:pic>
        <p:nvPicPr>
          <p:cNvPr id="7885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125538"/>
            <a:ext cx="8135937" cy="5357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Radiosity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2400" smtClean="0"/>
              <a:t>formulate the basic radiosity equation:</a:t>
            </a:r>
          </a:p>
          <a:p>
            <a:pPr eaLnBrk="1" hangingPunct="1"/>
            <a:endParaRPr lang="en-US" altLang="zh-TW" sz="2400" smtClean="0"/>
          </a:p>
          <a:p>
            <a:pPr eaLnBrk="1" hangingPunct="1"/>
            <a:endParaRPr lang="en-US" altLang="zh-TW" sz="2400" smtClean="0"/>
          </a:p>
          <a:p>
            <a:pPr eaLnBrk="1" hangingPunct="1"/>
            <a:endParaRPr lang="en-US" altLang="zh-TW" sz="2400" smtClean="0"/>
          </a:p>
          <a:p>
            <a:pPr eaLnBrk="1" hangingPunct="1"/>
            <a:r>
              <a:rPr lang="en-US" altLang="zh-TW" sz="2400" smtClean="0"/>
              <a:t>B</a:t>
            </a:r>
            <a:r>
              <a:rPr lang="en-US" altLang="zh-TW" sz="2400" baseline="-25000" smtClean="0"/>
              <a:t>m</a:t>
            </a:r>
            <a:r>
              <a:rPr lang="en-US" altLang="zh-TW" sz="2400" smtClean="0"/>
              <a:t> = radiosity = total energy leaving surface m (energy/unit area/unit time)</a:t>
            </a:r>
          </a:p>
          <a:p>
            <a:pPr eaLnBrk="1" hangingPunct="1"/>
            <a:r>
              <a:rPr lang="en-US" altLang="zh-TW" sz="2400" smtClean="0"/>
              <a:t>E</a:t>
            </a:r>
            <a:r>
              <a:rPr lang="en-US" altLang="zh-TW" sz="2400" baseline="-25000" smtClean="0"/>
              <a:t>m</a:t>
            </a:r>
            <a:r>
              <a:rPr lang="en-US" altLang="zh-TW" sz="2400" smtClean="0"/>
              <a:t> = energy emitted from surface m (energy/unit area/unit time)</a:t>
            </a:r>
          </a:p>
          <a:p>
            <a:pPr eaLnBrk="1" hangingPunct="1"/>
            <a:r>
              <a:rPr lang="en-US" altLang="zh-TW" sz="2400" smtClean="0"/>
              <a:t> </a:t>
            </a:r>
            <a:r>
              <a:rPr lang="en-US" altLang="zh-TW" sz="2400" smtClean="0">
                <a:latin typeface="Symbol" pitchFamily="18" charset="2"/>
              </a:rPr>
              <a:t>r</a:t>
            </a:r>
            <a:r>
              <a:rPr lang="en-US" altLang="zh-TW" sz="2400" baseline="-25000" smtClean="0"/>
              <a:t>m</a:t>
            </a:r>
            <a:r>
              <a:rPr lang="en-US" altLang="zh-TW" sz="2400" smtClean="0"/>
              <a:t> = reflectivity, fraction of incident light reflected back into environment</a:t>
            </a:r>
          </a:p>
          <a:p>
            <a:pPr eaLnBrk="1" hangingPunct="1"/>
            <a:r>
              <a:rPr lang="en-US" altLang="zh-TW" sz="2400" smtClean="0"/>
              <a:t>F</a:t>
            </a:r>
            <a:r>
              <a:rPr lang="en-US" altLang="zh-TW" sz="2400" baseline="-25000" smtClean="0"/>
              <a:t>mn</a:t>
            </a:r>
            <a:r>
              <a:rPr lang="en-US" altLang="zh-TW" sz="2400" smtClean="0"/>
              <a:t> = form factor, fraction of energy leaving surface n that lands on surface m</a:t>
            </a:r>
          </a:p>
          <a:p>
            <a:pPr eaLnBrk="1" hangingPunct="1"/>
            <a:r>
              <a:rPr lang="en-US" altLang="zh-TW" sz="2400" smtClean="0"/>
              <a:t>(A</a:t>
            </a:r>
            <a:r>
              <a:rPr lang="en-US" altLang="zh-TW" sz="2400" baseline="-25000" smtClean="0"/>
              <a:t>m</a:t>
            </a:r>
            <a:r>
              <a:rPr lang="en-US" altLang="zh-TW" sz="2400" smtClean="0"/>
              <a:t> = area of surface m)</a:t>
            </a:r>
          </a:p>
          <a:p>
            <a:pPr eaLnBrk="1" hangingPunct="1"/>
            <a:endParaRPr lang="en-US" altLang="zh-TW" sz="2400" smtClean="0"/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/>
        </p:nvGraphicFramePr>
        <p:xfrm>
          <a:off x="2771775" y="1628775"/>
          <a:ext cx="3246438" cy="995363"/>
        </p:xfrm>
        <a:graphic>
          <a:graphicData uri="http://schemas.openxmlformats.org/presentationml/2006/ole">
            <p:oleObj spid="_x0000_s12290" name="Equation" r:id="rId3" imgW="14097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Bring all the B</a:t>
            </a:r>
            <a:r>
              <a:rPr lang="en-US" altLang="zh-TW" smtClean="0">
                <a:latin typeface="Times" pitchFamily="18" charset="0"/>
              </a:rPr>
              <a:t>’</a:t>
            </a:r>
            <a:r>
              <a:rPr lang="en-US" altLang="zh-TW" smtClean="0"/>
              <a:t>s on one side of the equation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this leads to this equation system:</a:t>
            </a: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627313" y="1682750"/>
          <a:ext cx="3930650" cy="954088"/>
        </p:xfrm>
        <a:graphic>
          <a:graphicData uri="http://schemas.openxmlformats.org/presentationml/2006/ole">
            <p:oleObj spid="_x0000_s13314" name="Equation" r:id="rId3" imgW="1409700" imgH="342900" progId="Equation.3">
              <p:embed/>
            </p:oleObj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755650" y="3141663"/>
          <a:ext cx="7751763" cy="2308225"/>
        </p:xfrm>
        <a:graphic>
          <a:graphicData uri="http://schemas.openxmlformats.org/presentationml/2006/ole">
            <p:oleObj spid="_x0000_s13315" name="方程式" r:id="rId4" imgW="3149280" imgH="939600" progId="Equation.3">
              <p:embed/>
            </p:oleObj>
          </a:graphicData>
        </a:graphic>
      </p:graphicFrame>
      <p:sp>
        <p:nvSpPr>
          <p:cNvPr id="133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Radiosity</a:t>
            </a:r>
          </a:p>
        </p:txBody>
      </p:sp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6516688" y="5719763"/>
          <a:ext cx="1498600" cy="434975"/>
        </p:xfrm>
        <a:graphic>
          <a:graphicData uri="http://schemas.openxmlformats.org/presentationml/2006/ole">
            <p:oleObj spid="_x0000_s13316" name="方程式" r:id="rId5" imgW="6094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Path tracing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Proposed by Kajiya in his classic SIGGRAPH 1986 paper, rendering equation, as the solution for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Incrementally generates path of scattering events starting from the camera and ending at light sources in the scene.</a:t>
            </a:r>
          </a:p>
          <a:p>
            <a:pPr eaLnBrk="1" hangingPunct="1"/>
            <a:r>
              <a:rPr lang="en-US" altLang="zh-TW" smtClean="0"/>
              <a:t>Two questions to answer</a:t>
            </a:r>
          </a:p>
          <a:p>
            <a:pPr lvl="1" eaLnBrk="1" hangingPunct="1"/>
            <a:r>
              <a:rPr lang="en-US" altLang="zh-TW" smtClean="0"/>
              <a:t>How to do it in finite time?</a:t>
            </a:r>
          </a:p>
          <a:p>
            <a:pPr lvl="1" eaLnBrk="1" hangingPunct="1"/>
            <a:r>
              <a:rPr lang="en-US" altLang="zh-TW" smtClean="0"/>
              <a:t>How to generate one or more paths to compute </a:t>
            </a: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060575"/>
            <a:ext cx="309562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113" y="5373688"/>
            <a:ext cx="781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Infinite sum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 general, the longer the path, the less the impact.</a:t>
            </a:r>
          </a:p>
          <a:p>
            <a:pPr eaLnBrk="1" hangingPunct="1"/>
            <a:r>
              <a:rPr lang="en-US" altLang="zh-TW" smtClean="0"/>
              <a:t>Use Russian Roulette after a finite number of bounces</a:t>
            </a:r>
          </a:p>
          <a:p>
            <a:pPr lvl="1" eaLnBrk="1" hangingPunct="1"/>
            <a:r>
              <a:rPr lang="en-US" altLang="zh-TW" smtClean="0"/>
              <a:t>Always compute the first few terms</a:t>
            </a:r>
          </a:p>
          <a:p>
            <a:pPr lvl="1" eaLnBrk="1" hangingPunct="1"/>
            <a:r>
              <a:rPr lang="en-US" altLang="zh-TW" smtClean="0"/>
              <a:t>Stop after that with probability </a:t>
            </a:r>
            <a:r>
              <a:rPr lang="en-US" altLang="zh-TW" i="1" smtClean="0">
                <a:latin typeface="Times New Roman" pitchFamily="18" charset="0"/>
              </a:rPr>
              <a:t>q</a:t>
            </a:r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4005263"/>
            <a:ext cx="71993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tx1"/>
                </a:solidFill>
              </a:rPr>
              <a:t>Direct lighting from many luminaries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Given a pair          , use it to select light and generate new pair           for sampling that light.</a:t>
            </a:r>
          </a:p>
          <a:p>
            <a:pPr eaLnBrk="1" hangingPunct="1"/>
            <a:r>
              <a:rPr lang="en-US" altLang="zh-TW" smtClean="0"/>
              <a:t>α could be constant for proportional to power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2492375"/>
            <a:ext cx="5905500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4650" y="1100138"/>
            <a:ext cx="10096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1557338"/>
            <a:ext cx="103663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Infinite sum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Take this idea further and instead randomly consider terminating evaluation of the sum at each term with probability </a:t>
            </a:r>
            <a:r>
              <a:rPr lang="en-US" altLang="zh-TW" i="1" smtClean="0">
                <a:latin typeface="Times New Roman" pitchFamily="18" charset="0"/>
              </a:rPr>
              <a:t>q</a:t>
            </a:r>
            <a:r>
              <a:rPr lang="en-US" altLang="zh-TW" i="1" baseline="-25000" smtClean="0">
                <a:latin typeface="Times New Roman" pitchFamily="18" charset="0"/>
              </a:rPr>
              <a:t>i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565400"/>
            <a:ext cx="81915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3643313"/>
            <a:ext cx="54197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Path generation (first trial)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First, pick up surface </a:t>
            </a:r>
            <a:r>
              <a:rPr lang="en-US" altLang="zh-TW" i="1" smtClean="0">
                <a:latin typeface="Times New Roman" pitchFamily="18" charset="0"/>
              </a:rPr>
              <a:t>i</a:t>
            </a:r>
            <a:r>
              <a:rPr lang="en-US" altLang="zh-TW" smtClean="0"/>
              <a:t> in the scene randomly and uniformly</a:t>
            </a:r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Then, pick up a point on this surface randomly and uniformly with probability </a:t>
            </a:r>
          </a:p>
          <a:p>
            <a:pPr eaLnBrk="1" hangingPunct="1"/>
            <a:r>
              <a:rPr lang="en-US" altLang="zh-TW" smtClean="0"/>
              <a:t>Overall probability of picking a random surface point in the scene:</a:t>
            </a:r>
          </a:p>
        </p:txBody>
      </p:sp>
      <p:graphicFrame>
        <p:nvGraphicFramePr>
          <p:cNvPr id="14338" name="Object 5"/>
          <p:cNvGraphicFramePr>
            <a:graphicFrameLocks noChangeAspect="1"/>
          </p:cNvGraphicFramePr>
          <p:nvPr/>
        </p:nvGraphicFramePr>
        <p:xfrm>
          <a:off x="3419475" y="1628775"/>
          <a:ext cx="1368425" cy="889000"/>
        </p:xfrm>
        <a:graphic>
          <a:graphicData uri="http://schemas.openxmlformats.org/presentationml/2006/ole">
            <p:oleObj spid="_x0000_s14338" name="方程式" r:id="rId4" imgW="723600" imgH="469800" progId="Equation.3">
              <p:embed/>
            </p:oleObj>
          </a:graphicData>
        </a:graphic>
      </p:graphicFrame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5795963" y="2924175"/>
          <a:ext cx="623887" cy="649288"/>
        </p:xfrm>
        <a:graphic>
          <a:graphicData uri="http://schemas.openxmlformats.org/presentationml/2006/ole">
            <p:oleObj spid="_x0000_s14339" name="方程式" r:id="rId5" imgW="330120" imgH="342720" progId="Equation.3">
              <p:embed/>
            </p:oleObj>
          </a:graphicData>
        </a:graphic>
      </p:graphicFrame>
      <p:graphicFrame>
        <p:nvGraphicFramePr>
          <p:cNvPr id="14340" name="Object 7"/>
          <p:cNvGraphicFramePr>
            <a:graphicFrameLocks noChangeAspect="1"/>
          </p:cNvGraphicFramePr>
          <p:nvPr/>
        </p:nvGraphicFramePr>
        <p:xfrm>
          <a:off x="2555875" y="4652963"/>
          <a:ext cx="3479800" cy="889000"/>
        </p:xfrm>
        <a:graphic>
          <a:graphicData uri="http://schemas.openxmlformats.org/presentationml/2006/ole">
            <p:oleObj spid="_x0000_s14340" name="方程式" r:id="rId6" imgW="184140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Path generation (first trial)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This is repeated for each point on the path.</a:t>
            </a:r>
          </a:p>
          <a:p>
            <a:pPr eaLnBrk="1" hangingPunct="1"/>
            <a:r>
              <a:rPr lang="en-US" altLang="zh-TW" smtClean="0"/>
              <a:t>Last point should be sampled on light sources only.</a:t>
            </a:r>
          </a:p>
          <a:p>
            <a:pPr eaLnBrk="1" hangingPunct="1"/>
            <a:r>
              <a:rPr lang="en-US" altLang="zh-TW" smtClean="0"/>
              <a:t>If we know characteristics about the scene (such as which objects are contributing most indirect lighting to the scene), we can sample more smartly.</a:t>
            </a:r>
          </a:p>
          <a:p>
            <a:pPr eaLnBrk="1" hangingPunct="1"/>
            <a:r>
              <a:rPr lang="en-US" altLang="zh-TW" smtClean="0"/>
              <a:t>Problems:</a:t>
            </a:r>
          </a:p>
          <a:p>
            <a:pPr lvl="1" eaLnBrk="1" hangingPunct="1"/>
            <a:r>
              <a:rPr lang="en-US" altLang="zh-TW" smtClean="0"/>
              <a:t>High variance: only few points are mutually visible, i.e. many of the paths yield zero.</a:t>
            </a:r>
          </a:p>
          <a:p>
            <a:pPr lvl="1" eaLnBrk="1" hangingPunct="1"/>
            <a:r>
              <a:rPr lang="en-US" altLang="zh-TW" smtClean="0"/>
              <a:t>Incorrect integral: for delta distributions, we rarely find the right path 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Incremental path generation</a:t>
            </a:r>
          </a:p>
        </p:txBody>
      </p:sp>
      <p:sp>
        <p:nvSpPr>
          <p:cNvPr id="15365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For path</a:t>
            </a:r>
          </a:p>
          <a:p>
            <a:pPr lvl="1" eaLnBrk="1" hangingPunct="1"/>
            <a:r>
              <a:rPr lang="en-US" altLang="zh-TW" sz="2800" dirty="0" smtClean="0"/>
              <a:t>At each </a:t>
            </a:r>
            <a:r>
              <a:rPr lang="en-US" altLang="zh-TW" sz="2800" i="1" dirty="0" err="1" smtClean="0">
                <a:latin typeface="Times New Roman" pitchFamily="18" charset="0"/>
              </a:rPr>
              <a:t>p</a:t>
            </a:r>
            <a:r>
              <a:rPr lang="en-US" altLang="zh-TW" sz="2800" i="1" baseline="-25000" dirty="0" err="1" smtClean="0">
                <a:latin typeface="Times New Roman" pitchFamily="18" charset="0"/>
              </a:rPr>
              <a:t>j</a:t>
            </a:r>
            <a:r>
              <a:rPr lang="en-US" altLang="zh-TW" sz="2800" dirty="0" smtClean="0"/>
              <a:t>, find </a:t>
            </a:r>
            <a:r>
              <a:rPr lang="en-US" altLang="zh-TW" sz="2800" i="1" dirty="0" smtClean="0">
                <a:latin typeface="Times New Roman" pitchFamily="18" charset="0"/>
              </a:rPr>
              <a:t>p</a:t>
            </a:r>
            <a:r>
              <a:rPr lang="en-US" altLang="zh-TW" sz="2800" i="1" baseline="-25000" dirty="0" smtClean="0">
                <a:latin typeface="Times New Roman" pitchFamily="18" charset="0"/>
              </a:rPr>
              <a:t>j+1</a:t>
            </a:r>
            <a:r>
              <a:rPr lang="en-US" altLang="zh-TW" sz="2800" dirty="0" smtClean="0"/>
              <a:t> according to BSDF (in this way, they are guaranteed to be mutually visible) </a:t>
            </a:r>
          </a:p>
          <a:p>
            <a:pPr lvl="1" eaLnBrk="1" hangingPunct="1"/>
            <a:r>
              <a:rPr lang="en-US" altLang="zh-TW" sz="2800" dirty="0" smtClean="0"/>
              <a:t>At </a:t>
            </a:r>
            <a:r>
              <a:rPr lang="en-US" altLang="zh-TW" sz="2800" i="1" dirty="0" smtClean="0">
                <a:latin typeface="Times New Roman" pitchFamily="18" charset="0"/>
              </a:rPr>
              <a:t>p</a:t>
            </a:r>
            <a:r>
              <a:rPr lang="en-US" altLang="zh-TW" sz="2800" i="1" baseline="-25000" dirty="0" smtClean="0">
                <a:latin typeface="Times New Roman" pitchFamily="18" charset="0"/>
              </a:rPr>
              <a:t>i-1</a:t>
            </a:r>
            <a:r>
              <a:rPr lang="en-US" altLang="zh-TW" sz="2800" dirty="0" smtClean="0"/>
              <a:t>, find </a:t>
            </a:r>
            <a:r>
              <a:rPr lang="en-US" altLang="zh-TW" sz="2800" i="1" dirty="0" smtClean="0">
                <a:latin typeface="Times New Roman" pitchFamily="18" charset="0"/>
              </a:rPr>
              <a:t>p</a:t>
            </a:r>
            <a:r>
              <a:rPr lang="en-US" altLang="zh-TW" sz="2800" i="1" baseline="-25000" dirty="0" smtClean="0">
                <a:latin typeface="Times New Roman" pitchFamily="18" charset="0"/>
              </a:rPr>
              <a:t>i </a:t>
            </a:r>
            <a:r>
              <a:rPr lang="en-US" altLang="zh-TW" sz="2800" dirty="0" smtClean="0"/>
              <a:t>by multiple importance sampling of BSDF and L </a:t>
            </a:r>
          </a:p>
          <a:p>
            <a:pPr eaLnBrk="1" hangingPunct="1"/>
            <a:r>
              <a:rPr lang="en-US" altLang="zh-TW" dirty="0" smtClean="0"/>
              <a:t>This algorithm distributes samples according to solid angle instead of area. So, the distribution </a:t>
            </a:r>
            <a:r>
              <a:rPr lang="en-US" altLang="zh-TW" i="1" dirty="0" err="1" smtClean="0">
                <a:latin typeface="Times New Roman" pitchFamily="18" charset="0"/>
              </a:rPr>
              <a:t>p</a:t>
            </a:r>
            <a:r>
              <a:rPr lang="en-US" altLang="zh-TW" i="1" baseline="-25000" dirty="0" err="1" smtClean="0">
                <a:latin typeface="Times New Roman" pitchFamily="18" charset="0"/>
              </a:rPr>
              <a:t>A</a:t>
            </a:r>
            <a:r>
              <a:rPr lang="en-US" altLang="zh-TW" dirty="0" smtClean="0"/>
              <a:t> needs to be adjusted </a:t>
            </a:r>
          </a:p>
        </p:txBody>
      </p:sp>
      <p:graphicFrame>
        <p:nvGraphicFramePr>
          <p:cNvPr id="15362" name="Object 5"/>
          <p:cNvGraphicFramePr>
            <a:graphicFrameLocks noChangeAspect="1"/>
          </p:cNvGraphicFramePr>
          <p:nvPr/>
        </p:nvGraphicFramePr>
        <p:xfrm>
          <a:off x="2268538" y="1052513"/>
          <a:ext cx="3240087" cy="576262"/>
        </p:xfrm>
        <a:graphic>
          <a:graphicData uri="http://schemas.openxmlformats.org/presentationml/2006/ole">
            <p:oleObj spid="_x0000_s15362" name="方程式" r:id="rId4" imgW="1358640" imgH="241200" progId="Equation.3">
              <p:embed/>
            </p:oleObj>
          </a:graphicData>
        </a:graphic>
      </p:graphicFrame>
      <p:graphicFrame>
        <p:nvGraphicFramePr>
          <p:cNvPr id="15363" name="Object 6"/>
          <p:cNvGraphicFramePr>
            <a:graphicFrameLocks noChangeAspect="1"/>
          </p:cNvGraphicFramePr>
          <p:nvPr/>
        </p:nvGraphicFramePr>
        <p:xfrm>
          <a:off x="2483768" y="5126632"/>
          <a:ext cx="3543300" cy="1182688"/>
        </p:xfrm>
        <a:graphic>
          <a:graphicData uri="http://schemas.openxmlformats.org/presentationml/2006/ole">
            <p:oleObj spid="_x0000_s15363" name="方程式" r:id="rId5" imgW="1485720" imgH="495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Incremental path generation</a:t>
            </a:r>
          </a:p>
        </p:txBody>
      </p:sp>
      <p:sp>
        <p:nvSpPr>
          <p:cNvPr id="16389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Monte Carlo estimator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Implementation re-uses path      for new path       This introduces correlation, but speed makes up for it.</a:t>
            </a:r>
          </a:p>
        </p:txBody>
      </p: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1700213"/>
            <a:ext cx="6181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386" name="Object 6"/>
          <p:cNvGraphicFramePr>
            <a:graphicFrameLocks noChangeAspect="1"/>
          </p:cNvGraphicFramePr>
          <p:nvPr/>
        </p:nvGraphicFramePr>
        <p:xfrm>
          <a:off x="8172450" y="3098800"/>
          <a:ext cx="423863" cy="546100"/>
        </p:xfrm>
        <a:graphic>
          <a:graphicData uri="http://schemas.openxmlformats.org/presentationml/2006/ole">
            <p:oleObj spid="_x0000_s16386" name="方程式" r:id="rId5" imgW="177480" imgH="228600" progId="Equation.3">
              <p:embed/>
            </p:oleObj>
          </a:graphicData>
        </a:graphic>
      </p:graphicFrame>
      <p:graphicFrame>
        <p:nvGraphicFramePr>
          <p:cNvPr id="16387" name="Object 7"/>
          <p:cNvGraphicFramePr>
            <a:graphicFrameLocks noChangeAspect="1"/>
          </p:cNvGraphicFramePr>
          <p:nvPr/>
        </p:nvGraphicFramePr>
        <p:xfrm>
          <a:off x="5508625" y="3068638"/>
          <a:ext cx="606425" cy="546100"/>
        </p:xfrm>
        <a:graphic>
          <a:graphicData uri="http://schemas.openxmlformats.org/presentationml/2006/ole">
            <p:oleObj spid="_x0000_s16387" name="方程式" r:id="rId6" imgW="253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Path tracing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25538"/>
            <a:ext cx="820737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Direct lighting</a:t>
            </a:r>
          </a:p>
        </p:txBody>
      </p:sp>
      <p:pic>
        <p:nvPicPr>
          <p:cNvPr id="84995" name="Picture 3" descr="16F05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14488"/>
            <a:ext cx="9144000" cy="426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Path tracing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876925"/>
            <a:ext cx="8229600" cy="6477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zh-TW" smtClean="0"/>
              <a:t>8 samples per pixel</a:t>
            </a:r>
          </a:p>
        </p:txBody>
      </p:sp>
      <p:pic>
        <p:nvPicPr>
          <p:cNvPr id="86020" name="Picture 4" descr="16F05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11313"/>
            <a:ext cx="9148763" cy="426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Path tracing</a:t>
            </a:r>
          </a:p>
        </p:txBody>
      </p:sp>
      <p:pic>
        <p:nvPicPr>
          <p:cNvPr id="87043" name="Picture 3" descr="16F0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12900"/>
            <a:ext cx="9144000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5876925"/>
            <a:ext cx="8229600" cy="647700"/>
          </a:xfrm>
          <a:noFill/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zh-TW" smtClean="0"/>
              <a:t>1024 samples per pixel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Bidirectional path tracing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663575" y="5846763"/>
            <a:ext cx="76787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400" i="1">
                <a:latin typeface="Trebuchet MS" pitchFamily="34" charset="0"/>
              </a:rPr>
              <a:t>Helpful for the situations in which lights are difficult </a:t>
            </a:r>
          </a:p>
          <a:p>
            <a:r>
              <a:rPr lang="en-US" altLang="zh-TW" sz="2400" i="1">
                <a:latin typeface="Trebuchet MS" pitchFamily="34" charset="0"/>
              </a:rPr>
              <a:t>to reach and caustics</a:t>
            </a:r>
          </a:p>
        </p:txBody>
      </p:sp>
      <p:sp>
        <p:nvSpPr>
          <p:cNvPr id="1741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68288" indent="-268288" eaLnBrk="1" hangingPunct="1">
              <a:tabLst>
                <a:tab pos="268288" algn="l"/>
              </a:tabLst>
            </a:pPr>
            <a:r>
              <a:rPr lang="en-US" altLang="zh-TW" smtClean="0"/>
              <a:t>Compose one path    from two paths</a:t>
            </a:r>
          </a:p>
          <a:p>
            <a:pPr marL="447675" lvl="1" indent="0" eaLnBrk="1" hangingPunct="1">
              <a:tabLst>
                <a:tab pos="268288" algn="l"/>
              </a:tabLst>
            </a:pPr>
            <a:r>
              <a:rPr lang="en-US" altLang="zh-TW" i="1" smtClean="0">
                <a:latin typeface="Times New Roman" pitchFamily="18" charset="0"/>
              </a:rPr>
              <a:t>p</a:t>
            </a:r>
            <a:r>
              <a:rPr lang="en-US" altLang="zh-TW" i="1" baseline="-25000" smtClean="0">
                <a:latin typeface="Times New Roman" pitchFamily="18" charset="0"/>
              </a:rPr>
              <a:t>1</a:t>
            </a:r>
            <a:r>
              <a:rPr lang="en-US" altLang="zh-TW" i="1" smtClean="0">
                <a:latin typeface="Times New Roman" pitchFamily="18" charset="0"/>
              </a:rPr>
              <a:t>p</a:t>
            </a:r>
            <a:r>
              <a:rPr lang="en-US" altLang="zh-TW" i="1" baseline="-25000" smtClean="0">
                <a:latin typeface="Times New Roman" pitchFamily="18" charset="0"/>
              </a:rPr>
              <a:t>2</a:t>
            </a:r>
            <a:r>
              <a:rPr lang="en-US" altLang="zh-TW" i="1" smtClean="0">
                <a:latin typeface="Times New Roman" pitchFamily="18" charset="0"/>
              </a:rPr>
              <a:t>…p</a:t>
            </a:r>
            <a:r>
              <a:rPr lang="en-US" altLang="zh-TW" i="1" baseline="-25000" smtClean="0">
                <a:latin typeface="Times New Roman" pitchFamily="18" charset="0"/>
              </a:rPr>
              <a:t>i</a:t>
            </a:r>
            <a:r>
              <a:rPr lang="en-US" altLang="zh-TW" smtClean="0"/>
              <a:t> started at the camera </a:t>
            </a:r>
            <a:r>
              <a:rPr lang="en-US" altLang="zh-TW" smtClean="0">
                <a:latin typeface="Times New Roman" pitchFamily="18" charset="0"/>
              </a:rPr>
              <a:t>p</a:t>
            </a:r>
            <a:r>
              <a:rPr lang="en-US" altLang="zh-TW" baseline="-25000" smtClean="0">
                <a:latin typeface="Times New Roman" pitchFamily="18" charset="0"/>
              </a:rPr>
              <a:t>0</a:t>
            </a:r>
            <a:r>
              <a:rPr lang="en-US" altLang="zh-TW" smtClean="0"/>
              <a:t> and </a:t>
            </a:r>
          </a:p>
          <a:p>
            <a:pPr marL="447675" lvl="1" indent="0" eaLnBrk="1" hangingPunct="1">
              <a:tabLst>
                <a:tab pos="268288" algn="l"/>
              </a:tabLst>
            </a:pPr>
            <a:r>
              <a:rPr lang="en-US" altLang="zh-TW" i="1" smtClean="0">
                <a:latin typeface="Times New Roman" pitchFamily="18" charset="0"/>
              </a:rPr>
              <a:t>q</a:t>
            </a:r>
            <a:r>
              <a:rPr lang="en-US" altLang="zh-TW" i="1" baseline="-25000" smtClean="0">
                <a:latin typeface="Times New Roman" pitchFamily="18" charset="0"/>
              </a:rPr>
              <a:t>j</a:t>
            </a:r>
            <a:r>
              <a:rPr lang="en-US" altLang="zh-TW" i="1" smtClean="0">
                <a:latin typeface="Times New Roman" pitchFamily="18" charset="0"/>
              </a:rPr>
              <a:t>q</a:t>
            </a:r>
            <a:r>
              <a:rPr lang="en-US" altLang="zh-TW" i="1" baseline="-25000" smtClean="0">
                <a:latin typeface="Times New Roman" pitchFamily="18" charset="0"/>
              </a:rPr>
              <a:t>j-1</a:t>
            </a:r>
            <a:r>
              <a:rPr lang="en-US" altLang="zh-TW" i="1" smtClean="0">
                <a:latin typeface="Times New Roman" pitchFamily="18" charset="0"/>
              </a:rPr>
              <a:t>…q</a:t>
            </a:r>
            <a:r>
              <a:rPr lang="en-US" altLang="zh-TW" i="1" baseline="-25000" smtClean="0">
                <a:latin typeface="Times New Roman" pitchFamily="18" charset="0"/>
              </a:rPr>
              <a:t>1</a:t>
            </a:r>
            <a:r>
              <a:rPr lang="en-US" altLang="zh-TW" smtClean="0"/>
              <a:t> started at the light source </a:t>
            </a:r>
            <a:r>
              <a:rPr lang="en-US" altLang="zh-TW" i="1" smtClean="0">
                <a:latin typeface="新細明體" pitchFamily="18" charset="-120"/>
              </a:rPr>
              <a:t>q</a:t>
            </a:r>
            <a:r>
              <a:rPr lang="en-US" altLang="zh-TW" i="1" baseline="-25000" smtClean="0">
                <a:latin typeface="新細明體" pitchFamily="18" charset="-120"/>
              </a:rPr>
              <a:t>0</a:t>
            </a:r>
          </a:p>
          <a:p>
            <a:pPr marL="447675" lvl="1" indent="0" eaLnBrk="1" hangingPunct="1">
              <a:tabLst>
                <a:tab pos="268288" algn="l"/>
              </a:tabLst>
            </a:pPr>
            <a:endParaRPr lang="en-US" altLang="zh-TW" i="1" baseline="-25000" smtClean="0">
              <a:latin typeface="新細明體" pitchFamily="18" charset="-120"/>
            </a:endParaRPr>
          </a:p>
          <a:p>
            <a:pPr marL="447675" lvl="1" indent="0" eaLnBrk="1" hangingPunct="1">
              <a:tabLst>
                <a:tab pos="268288" algn="l"/>
              </a:tabLst>
            </a:pPr>
            <a:endParaRPr lang="en-US" altLang="zh-TW" i="1" baseline="-25000" smtClean="0">
              <a:latin typeface="新細明體" pitchFamily="18" charset="-120"/>
            </a:endParaRPr>
          </a:p>
          <a:p>
            <a:pPr marL="268288" indent="-268288" eaLnBrk="1" hangingPunct="1">
              <a:tabLst>
                <a:tab pos="268288" algn="l"/>
              </a:tabLst>
            </a:pPr>
            <a:r>
              <a:rPr lang="en-US" altLang="zh-TW" smtClean="0"/>
              <a:t>Modification for efficiency:</a:t>
            </a:r>
          </a:p>
          <a:p>
            <a:pPr marL="447675" lvl="1" indent="0" eaLnBrk="1" hangingPunct="1">
              <a:tabLst>
                <a:tab pos="268288" algn="l"/>
              </a:tabLst>
            </a:pPr>
            <a:r>
              <a:rPr lang="en-US" altLang="zh-TW" smtClean="0"/>
              <a:t>Use all paths whose </a:t>
            </a:r>
          </a:p>
          <a:p>
            <a:pPr marL="447675" lvl="1" indent="0" eaLnBrk="1" hangingPunct="1">
              <a:buFontTx/>
              <a:buNone/>
              <a:tabLst>
                <a:tab pos="268288" algn="l"/>
              </a:tabLst>
            </a:pPr>
            <a:r>
              <a:rPr lang="en-US" altLang="zh-TW" smtClean="0"/>
              <a:t> lengths ranging from </a:t>
            </a:r>
          </a:p>
          <a:p>
            <a:pPr marL="447675" lvl="1" indent="0" eaLnBrk="1" hangingPunct="1">
              <a:buFontTx/>
              <a:buNone/>
              <a:tabLst>
                <a:tab pos="268288" algn="l"/>
              </a:tabLst>
            </a:pPr>
            <a:r>
              <a:rPr lang="en-US" altLang="zh-TW" smtClean="0"/>
              <a:t> 2 to i+j</a:t>
            </a:r>
          </a:p>
        </p:txBody>
      </p:sp>
      <p:graphicFrame>
        <p:nvGraphicFramePr>
          <p:cNvPr id="17410" name="Object 6"/>
          <p:cNvGraphicFramePr>
            <a:graphicFrameLocks noChangeAspect="1"/>
          </p:cNvGraphicFramePr>
          <p:nvPr/>
        </p:nvGraphicFramePr>
        <p:xfrm>
          <a:off x="3848100" y="1112838"/>
          <a:ext cx="363538" cy="455612"/>
        </p:xfrm>
        <a:graphic>
          <a:graphicData uri="http://schemas.openxmlformats.org/presentationml/2006/ole">
            <p:oleObj spid="_x0000_s17410" name="方程式" r:id="rId4" imgW="152280" imgH="190440" progId="Equation.3">
              <p:embed/>
            </p:oleObj>
          </a:graphicData>
        </a:graphic>
      </p:graphicFrame>
      <p:graphicFrame>
        <p:nvGraphicFramePr>
          <p:cNvPr id="17411" name="Object 7"/>
          <p:cNvGraphicFramePr>
            <a:graphicFrameLocks noChangeAspect="1"/>
          </p:cNvGraphicFramePr>
          <p:nvPr/>
        </p:nvGraphicFramePr>
        <p:xfrm>
          <a:off x="2222500" y="2420938"/>
          <a:ext cx="3573463" cy="576262"/>
        </p:xfrm>
        <a:graphic>
          <a:graphicData uri="http://schemas.openxmlformats.org/presentationml/2006/ole">
            <p:oleObj spid="_x0000_s17411" name="方程式" r:id="rId5" imgW="1498320" imgH="241200" progId="Equation.3">
              <p:embed/>
            </p:oleObj>
          </a:graphicData>
        </a:graphic>
      </p:graphicFrame>
      <p:pic>
        <p:nvPicPr>
          <p:cNvPr id="17415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3573463"/>
            <a:ext cx="395922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Rendering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4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Rendering is handled by </a:t>
            </a:r>
            <a:r>
              <a:rPr lang="en-US" altLang="zh-TW" b="1" smtClean="0">
                <a:latin typeface="Courier New" pitchFamily="49" charset="0"/>
              </a:rPr>
              <a:t>Renderer </a:t>
            </a:r>
            <a:r>
              <a:rPr lang="en-US" altLang="zh-TW" smtClean="0"/>
              <a:t>class.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class Renderer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…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virtual void Render(Scene *scene) = 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virtual Spectrum Li(Scene *scn, RayDifferential &amp;r,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Sample *sample, RNG &amp;rng,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MemoryArena &amp;arena, Intersection *isect,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Spectrum *T) const = 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2000" b="1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virtual Spectrum Transmittance(Scene *scene,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RayDifferential &amp;ray, Sample *sample,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            RNG &amp;rng, MemoryArena &amp;arena) const = 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000" b="1" smtClean="0">
                <a:latin typeface="Courier New" pitchFamily="49" charset="0"/>
              </a:rPr>
              <a:t>};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331913" y="1804988"/>
            <a:ext cx="6777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given a scene, render an image or a set of measurements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258888" y="4149725"/>
            <a:ext cx="4068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return transmittance along a ray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355725" y="2565400"/>
            <a:ext cx="3721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computer radiance along a ray</a:t>
            </a:r>
          </a:p>
        </p:txBody>
      </p:sp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395288" y="3100388"/>
            <a:ext cx="2019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0000FF"/>
                </a:solidFill>
                <a:latin typeface="Trebuchet MS" pitchFamily="34" charset="0"/>
              </a:rPr>
              <a:t>for MC sampling</a:t>
            </a: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611188" y="3789363"/>
            <a:ext cx="17922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0000FF"/>
                </a:solidFill>
                <a:latin typeface="Trebuchet MS" pitchFamily="34" charset="0"/>
              </a:rPr>
              <a:t>transmittance</a:t>
            </a:r>
          </a:p>
        </p:txBody>
      </p:sp>
      <p:sp>
        <p:nvSpPr>
          <p:cNvPr id="15369" name="Text Box 6"/>
          <p:cNvSpPr txBox="1">
            <a:spLocks noChangeArrowheads="1"/>
          </p:cNvSpPr>
          <p:nvPr/>
        </p:nvSpPr>
        <p:spPr bwMode="auto">
          <a:xfrm>
            <a:off x="1116013" y="5516563"/>
            <a:ext cx="5548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The later two are usually relayed to Integrator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Bidirectional path tracing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052513"/>
            <a:ext cx="82073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Courier New" pitchFamily="49" charset="0"/>
              </a:rPr>
              <a:t>SamplerRenderer</a:t>
            </a:r>
            <a:endParaRPr lang="zh-TW" altLang="en-US" smtClean="0"/>
          </a:p>
        </p:txBody>
      </p:sp>
      <p:sp>
        <p:nvSpPr>
          <p:cNvPr id="1638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class SamplerRenderer : public Renderer {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…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private: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  // SamplerRenderer Private Data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  Sampler *sampler;</a:t>
            </a:r>
          </a:p>
          <a:p>
            <a:pPr>
              <a:buFontTx/>
              <a:buNone/>
            </a:pPr>
            <a:endParaRPr lang="en-US" altLang="zh-TW" sz="2400" b="1" smtClean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  Camera *camera;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  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  SurfaceIntegrator *surfaceIntegrator;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    VolumeIntegrator *volumeIntegrator;</a:t>
            </a:r>
          </a:p>
          <a:p>
            <a:pPr>
              <a:buFontTx/>
              <a:buNone/>
            </a:pPr>
            <a:r>
              <a:rPr lang="en-US" altLang="zh-TW" sz="2400" b="1" smtClean="0">
                <a:latin typeface="Courier New" pitchFamily="49" charset="0"/>
              </a:rPr>
              <a:t>};</a:t>
            </a:r>
            <a:endParaRPr lang="zh-TW" altLang="en-US" sz="2400" b="1" smtClean="0">
              <a:latin typeface="Courier New" pitchFamily="49" charset="0"/>
            </a:endParaRP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4572000" y="2708275"/>
            <a:ext cx="3867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choose samples on image plane 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and for integration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4067175" y="3500438"/>
            <a:ext cx="4470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determine lens parameters (position,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orientation, focus, field of view)</a:t>
            </a:r>
          </a:p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with a film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339975" y="5373688"/>
            <a:ext cx="411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FF0000"/>
                </a:solidFill>
                <a:latin typeface="Trebuchet MS" pitchFamily="34" charset="0"/>
              </a:rPr>
              <a:t>calculate the rendering equation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8060</TotalTime>
  <Words>3431</Words>
  <Application>Microsoft Office PowerPoint</Application>
  <PresentationFormat>如螢幕大小 (4:3)</PresentationFormat>
  <Paragraphs>692</Paragraphs>
  <Slides>80</Slides>
  <Notes>67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80</vt:i4>
      </vt:variant>
    </vt:vector>
  </HeadingPairs>
  <TitlesOfParts>
    <vt:vector size="83" baseType="lpstr">
      <vt:lpstr>預設簡報設計</vt:lpstr>
      <vt:lpstr>方程式</vt:lpstr>
      <vt:lpstr>Equation</vt:lpstr>
      <vt:lpstr>Surface Integrators</vt:lpstr>
      <vt:lpstr>Direct lighting via Monte Carlo integration</vt:lpstr>
      <vt:lpstr>Direct lighting via Monte Carlo integration</vt:lpstr>
      <vt:lpstr>Direct lighting via Monte Carlo integration</vt:lpstr>
      <vt:lpstr>Direct lighting via Monte Carlo integration</vt:lpstr>
      <vt:lpstr>Noise reduction</vt:lpstr>
      <vt:lpstr>Direct lighting from many luminaries</vt:lpstr>
      <vt:lpstr>Rendering</vt:lpstr>
      <vt:lpstr>SamplerRenderer</vt:lpstr>
      <vt:lpstr>The main rendering loop</vt:lpstr>
      <vt:lpstr>Renderer:Render()</vt:lpstr>
      <vt:lpstr>Renderer:Render()</vt:lpstr>
      <vt:lpstr>SamplerRenderTask::Run</vt:lpstr>
      <vt:lpstr>SamplerRenderTask::Run</vt:lpstr>
      <vt:lpstr>SamplerRender::Li</vt:lpstr>
      <vt:lpstr>Surface integrator’s Li</vt:lpstr>
      <vt:lpstr>SamplerRender::Li</vt:lpstr>
      <vt:lpstr>Integrators</vt:lpstr>
      <vt:lpstr>Integrators</vt:lpstr>
      <vt:lpstr>Surface integrators</vt:lpstr>
      <vt:lpstr>Direct lighting</vt:lpstr>
      <vt:lpstr>Direct lighting</vt:lpstr>
      <vt:lpstr>Direct lighting</vt:lpstr>
      <vt:lpstr>DirectLighting</vt:lpstr>
      <vt:lpstr>Data structure </vt:lpstr>
      <vt:lpstr>DirectLighting::RequestSamples</vt:lpstr>
      <vt:lpstr>DirectLighting::RequestSamples</vt:lpstr>
      <vt:lpstr>DirectLighting::Li</vt:lpstr>
      <vt:lpstr>DirectLighting::Li</vt:lpstr>
      <vt:lpstr>Whitted::Li</vt:lpstr>
      <vt:lpstr>UniformSampleAllLights</vt:lpstr>
      <vt:lpstr>UniformSampleOneLight</vt:lpstr>
      <vt:lpstr>EstimateDirect</vt:lpstr>
      <vt:lpstr>Multiple importance sampling</vt:lpstr>
      <vt:lpstr>Sample light with MIS</vt:lpstr>
      <vt:lpstr>Sample BRDF with MIS</vt:lpstr>
      <vt:lpstr>Sample BRDF with MIS</vt:lpstr>
      <vt:lpstr>Direct lighting</vt:lpstr>
      <vt:lpstr>The light transport equation</vt:lpstr>
      <vt:lpstr>The light transport equation</vt:lpstr>
      <vt:lpstr>Analytic solution to the LTE</vt:lpstr>
      <vt:lpstr>Analytic solution to the LTE</vt:lpstr>
      <vt:lpstr>Surface form of the LTE</vt:lpstr>
      <vt:lpstr>Surface form of the LTE</vt:lpstr>
      <vt:lpstr>Surface form of the LTE</vt:lpstr>
      <vt:lpstr>Surface form of the LTE</vt:lpstr>
      <vt:lpstr>Surface form of the LTE</vt:lpstr>
      <vt:lpstr>Delta distribution</vt:lpstr>
      <vt:lpstr>Partition the integrand</vt:lpstr>
      <vt:lpstr>Partition the integrand</vt:lpstr>
      <vt:lpstr>Partition the integrand</vt:lpstr>
      <vt:lpstr>Rendering operators</vt:lpstr>
      <vt:lpstr>Solving the rendering equation</vt:lpstr>
      <vt:lpstr>Successive approximation</vt:lpstr>
      <vt:lpstr>Successive approximation</vt:lpstr>
      <vt:lpstr>Light transport notation (Hekbert 1990)</vt:lpstr>
      <vt:lpstr>Light transport notation: examples</vt:lpstr>
      <vt:lpstr>Light transport notation: examples</vt:lpstr>
      <vt:lpstr>Light transport notation: examples</vt:lpstr>
      <vt:lpstr>投影片 60</vt:lpstr>
      <vt:lpstr>投影片 61</vt:lpstr>
      <vt:lpstr>Rendering algorithms</vt:lpstr>
      <vt:lpstr>The rendering equation</vt:lpstr>
      <vt:lpstr>The rendering equation</vt:lpstr>
      <vt:lpstr>The radiosity equation</vt:lpstr>
      <vt:lpstr>Radiosity</vt:lpstr>
      <vt:lpstr>Radiosity</vt:lpstr>
      <vt:lpstr>Path tracing</vt:lpstr>
      <vt:lpstr>Infinite sum</vt:lpstr>
      <vt:lpstr>Infinite sum</vt:lpstr>
      <vt:lpstr>Path generation (first trial)</vt:lpstr>
      <vt:lpstr>Path generation (first trial)</vt:lpstr>
      <vt:lpstr>Incremental path generation</vt:lpstr>
      <vt:lpstr>Incremental path generation</vt:lpstr>
      <vt:lpstr>Path tracing</vt:lpstr>
      <vt:lpstr>Direct lighting</vt:lpstr>
      <vt:lpstr>Path tracing</vt:lpstr>
      <vt:lpstr>Path tracing</vt:lpstr>
      <vt:lpstr>Bidirectional path tracing</vt:lpstr>
      <vt:lpstr>Bidirectional path tracing</vt:lpstr>
    </vt:vector>
  </TitlesOfParts>
  <Company>NTU CSIE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cyy</dc:creator>
  <cp:lastModifiedBy>cyy</cp:lastModifiedBy>
  <cp:revision>1071</cp:revision>
  <dcterms:created xsi:type="dcterms:W3CDTF">2005-01-08T09:49:33Z</dcterms:created>
  <dcterms:modified xsi:type="dcterms:W3CDTF">2010-12-23T05:38:46Z</dcterms:modified>
</cp:coreProperties>
</file>