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89" r:id="rId2"/>
    <p:sldId id="260" r:id="rId3"/>
    <p:sldId id="261" r:id="rId4"/>
    <p:sldId id="277" r:id="rId5"/>
    <p:sldId id="295" r:id="rId6"/>
    <p:sldId id="283" r:id="rId7"/>
    <p:sldId id="301" r:id="rId8"/>
    <p:sldId id="296" r:id="rId9"/>
    <p:sldId id="297" r:id="rId10"/>
    <p:sldId id="299" r:id="rId11"/>
    <p:sldId id="300" r:id="rId12"/>
    <p:sldId id="276" r:id="rId13"/>
    <p:sldId id="263" r:id="rId14"/>
    <p:sldId id="302" r:id="rId15"/>
    <p:sldId id="303" r:id="rId16"/>
    <p:sldId id="304" r:id="rId17"/>
    <p:sldId id="307" r:id="rId18"/>
    <p:sldId id="309" r:id="rId19"/>
    <p:sldId id="312" r:id="rId20"/>
    <p:sldId id="340" r:id="rId21"/>
    <p:sldId id="341" r:id="rId22"/>
    <p:sldId id="329" r:id="rId23"/>
    <p:sldId id="330" r:id="rId24"/>
    <p:sldId id="331" r:id="rId25"/>
    <p:sldId id="333" r:id="rId26"/>
    <p:sldId id="336" r:id="rId27"/>
    <p:sldId id="337" r:id="rId28"/>
    <p:sldId id="326" r:id="rId29"/>
    <p:sldId id="327" r:id="rId30"/>
    <p:sldId id="266" r:id="rId31"/>
    <p:sldId id="328" r:id="rId32"/>
    <p:sldId id="288" r:id="rId33"/>
    <p:sldId id="316" r:id="rId34"/>
    <p:sldId id="319" r:id="rId35"/>
    <p:sldId id="325" r:id="rId36"/>
    <p:sldId id="317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8" r:id="rId49"/>
    <p:sldId id="359" r:id="rId50"/>
    <p:sldId id="354" r:id="rId51"/>
    <p:sldId id="355" r:id="rId52"/>
    <p:sldId id="357" r:id="rId53"/>
    <p:sldId id="320" r:id="rId54"/>
    <p:sldId id="321" r:id="rId55"/>
    <p:sldId id="274" r:id="rId56"/>
  </p:sldIdLst>
  <p:sldSz cx="9144000" cy="6858000" type="letter"/>
  <p:notesSz cx="7099300" cy="10234613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95712" autoAdjust="0"/>
  </p:normalViewPr>
  <p:slideViewPr>
    <p:cSldViewPr>
      <p:cViewPr varScale="1">
        <p:scale>
          <a:sx n="91" d="100"/>
          <a:sy n="91" d="100"/>
        </p:scale>
        <p:origin x="8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792" y="2730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6.xml"/><Relationship Id="rId18" Type="http://schemas.openxmlformats.org/officeDocument/2006/relationships/slide" Target="slides/slide48.xml"/><Relationship Id="rId3" Type="http://schemas.openxmlformats.org/officeDocument/2006/relationships/slide" Target="slides/slide4.xml"/><Relationship Id="rId21" Type="http://schemas.openxmlformats.org/officeDocument/2006/relationships/slide" Target="slides/slide51.xml"/><Relationship Id="rId7" Type="http://schemas.openxmlformats.org/officeDocument/2006/relationships/slide" Target="slides/slide22.xml"/><Relationship Id="rId12" Type="http://schemas.openxmlformats.org/officeDocument/2006/relationships/slide" Target="slides/slide35.xml"/><Relationship Id="rId17" Type="http://schemas.openxmlformats.org/officeDocument/2006/relationships/slide" Target="slides/slide46.xml"/><Relationship Id="rId2" Type="http://schemas.openxmlformats.org/officeDocument/2006/relationships/slide" Target="slides/slide3.xml"/><Relationship Id="rId16" Type="http://schemas.openxmlformats.org/officeDocument/2006/relationships/slide" Target="slides/slide45.xml"/><Relationship Id="rId20" Type="http://schemas.openxmlformats.org/officeDocument/2006/relationships/slide" Target="slides/slide50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11" Type="http://schemas.openxmlformats.org/officeDocument/2006/relationships/slide" Target="slides/slide34.xml"/><Relationship Id="rId5" Type="http://schemas.openxmlformats.org/officeDocument/2006/relationships/slide" Target="slides/slide10.xml"/><Relationship Id="rId15" Type="http://schemas.openxmlformats.org/officeDocument/2006/relationships/slide" Target="slides/slide44.xml"/><Relationship Id="rId10" Type="http://schemas.openxmlformats.org/officeDocument/2006/relationships/slide" Target="slides/slide33.xml"/><Relationship Id="rId19" Type="http://schemas.openxmlformats.org/officeDocument/2006/relationships/slide" Target="slides/slide49.xml"/><Relationship Id="rId4" Type="http://schemas.openxmlformats.org/officeDocument/2006/relationships/slide" Target="slides/slide5.xml"/><Relationship Id="rId9" Type="http://schemas.openxmlformats.org/officeDocument/2006/relationships/slide" Target="slides/slide24.xml"/><Relationship Id="rId14" Type="http://schemas.openxmlformats.org/officeDocument/2006/relationships/slide" Target="slides/slide37.xml"/><Relationship Id="rId22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 descr="Bouquet">
            <a:extLst>
              <a:ext uri="{FF2B5EF4-FFF2-40B4-BE49-F238E27FC236}">
                <a16:creationId xmlns:a16="http://schemas.microsoft.com/office/drawing/2014/main" id="{0FBBB308-01CF-AB47-A9CD-A3950412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596438"/>
            <a:ext cx="5927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241" tIns="48120" rIns="96241" bIns="48120" anchor="ctr">
            <a:spAutoFit/>
          </a:bodyPr>
          <a:lstStyle>
            <a:lvl1pPr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1013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2025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3038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24050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812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84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56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528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  <a:defRPr/>
            </a:pPr>
            <a:r>
              <a:rPr lang="en-US" sz="900">
                <a:latin typeface="Arial" pitchFamily="34" charset="0"/>
              </a:rPr>
              <a:t>Copyright © Shimon Schocken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3219C4-43CE-0743-B563-E00395F61E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5703AF8-733A-A44E-ABC2-931BBC69F1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111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D91F255-AFFF-F946-B778-0669712C5C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566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837D72E-9C3D-7D4F-8783-1EF58B0A3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D0A5A5F-8A8D-1C40-B530-03CCD0E9B748}" type="slidenum">
              <a:rPr lang="he-IL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C408DE7-EB42-4149-965E-D3107EBFBA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08587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EE7A964-6A8C-5E44-97FD-7EFC119295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28AC90DC-22E7-7442-AF7D-DEDA55538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9813925"/>
            <a:ext cx="5111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909" tIns="48455" rIns="96909" bIns="48455" anchor="ctr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66EC4E9-FE87-9742-9357-E54A7020A23C}" type="slidenum">
              <a:rPr lang="he-IL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altLang="zh-TW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1pPr>
    <a:lvl2pPr marL="4572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>
            <a:extLst>
              <a:ext uri="{FF2B5EF4-FFF2-40B4-BE49-F238E27FC236}">
                <a16:creationId xmlns:a16="http://schemas.microsoft.com/office/drawing/2014/main" id="{AC4A4990-C79E-AD4F-856E-453408161F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48" tIns="0" rIns="20048" bIns="0" anchor="b"/>
          <a:lstStyle>
            <a:lvl1pPr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9B63C64-79C7-7C43-A749-FF200B0B17A9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912E9D9-2BE4-BD4F-870C-C4392850C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900" tIns="48451" rIns="96900" bIns="48451"/>
          <a:lstStyle/>
          <a:p>
            <a:pPr rtl="1"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9A63D27-4092-1045-B83C-35EC6C34C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6787" cy="35845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9432C549-BAD4-E44D-88BE-A7830CB88D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552788B-B5F2-8D43-A8EB-94A2335708FB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A046D50-FA63-2A4E-A660-AF21C691D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7ED6667-B98D-F84C-B4BE-7AC2158BB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583BEA66-E438-A041-9113-C4ADB993A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741CA8-E0FB-DA43-90CD-2A1A653EAB49}" type="slidenum">
              <a:rPr lang="he-IL" altLang="zh-TW" sz="1100">
                <a:latin typeface="Times New Roman" panose="02020603050405020304" pitchFamily="18" charset="0"/>
              </a:rPr>
              <a:pPr/>
              <a:t>12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65E20AB-D65C-0B46-B7C2-C1FB2D850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728F818-B97F-DF41-9D51-482FAD185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ED834F7A-A0AE-354E-9405-DBC2EA84D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E5FEE4-9F13-5E48-9D41-E573D2B357D4}" type="slidenum">
              <a:rPr lang="he-IL" altLang="zh-TW" sz="1100">
                <a:latin typeface="Times New Roman" panose="02020603050405020304" pitchFamily="18" charset="0"/>
              </a:rPr>
              <a:pPr/>
              <a:t>13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520D6A8-0CE5-C943-8811-81C8D6D5B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B9EE02B-B522-3744-B049-CEE02B654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002D37F7-2D27-CB43-B5D9-00AE62822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F75622-2FAE-F44F-9E3D-C7DB187AE791}" type="slidenum">
              <a:rPr lang="he-IL" altLang="zh-TW" sz="1100">
                <a:latin typeface="Times New Roman" panose="02020603050405020304" pitchFamily="18" charset="0"/>
              </a:rPr>
              <a:pPr/>
              <a:t>18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497486F-9C4F-454A-8D1A-C14474C54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5C82CEC-C798-F74A-B580-DA8B39334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6BE5DBAD-4DEA-3E4C-9A7E-351228B0F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F58261-C9F3-7B41-9A7A-50B278A5DF2F}" type="slidenum">
              <a:rPr lang="he-IL" altLang="zh-TW" sz="11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zh-TW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E840C2B-DAE0-6D4D-A581-AC3164ECE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D9FD4B2-9BE7-4041-BA32-9320B2ED9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75CC104C-292E-F34C-ABED-A7C5C8E32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19EDC-F5AD-FA49-8307-CE827CDFF3D9}" type="slidenum">
              <a:rPr lang="he-IL" altLang="zh-TW" sz="11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zh-TW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B8498CE-526F-C14D-BBE3-1D0805315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D56EC47-3FE4-2B4D-9EC2-8F143243A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C5CA8D24-1649-4248-95BF-CA0C468A6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C50A8D-D4FB-6C45-BD6A-333DC923B834}" type="slidenum">
              <a:rPr lang="he-IL" altLang="zh-TW" sz="1100">
                <a:latin typeface="Times New Roman" panose="02020603050405020304" pitchFamily="18" charset="0"/>
              </a:rPr>
              <a:pPr/>
              <a:t>22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368A87F-FF1F-D24E-A018-73DF6EAB3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D778561-95E2-9444-B593-9E5F73FDE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2B94CB5-7D3F-9C4E-9E05-A7494CD12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4771AA-DF3F-994D-88B4-D60B1AD89B41}" type="slidenum">
              <a:rPr lang="he-IL" altLang="zh-TW" sz="1100">
                <a:latin typeface="Times New Roman" panose="02020603050405020304" pitchFamily="18" charset="0"/>
              </a:rPr>
              <a:pPr/>
              <a:t>23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168DB5-514C-4A42-8D7D-AC967AE64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039895C-8D22-AB47-B898-4416FB9E8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AFBFFA6F-087A-2941-9CE7-9477029BD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5F7919-6FBC-C945-AD90-DAD21BAB1694}" type="slidenum">
              <a:rPr lang="he-IL" altLang="zh-TW" sz="1100">
                <a:latin typeface="Times New Roman" panose="02020603050405020304" pitchFamily="18" charset="0"/>
              </a:rPr>
              <a:pPr/>
              <a:t>24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3D86AB2-E713-CE45-BB5F-D87134111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F65ABAA-7218-6A45-BC8B-C98D3FB7E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9B828BC5-BE37-E24C-97A3-9EFCC864C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226DA3-D251-7049-8557-A7B7B0DE05A7}" type="slidenum">
              <a:rPr lang="he-IL" altLang="zh-TW" sz="1100">
                <a:latin typeface="Times New Roman" panose="02020603050405020304" pitchFamily="18" charset="0"/>
              </a:rPr>
              <a:pPr/>
              <a:t>25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D23E8B6-AD26-B441-970C-A250138AC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B669A87-B92F-0B4C-9675-D685186CB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F145972D-368D-9F4A-A8A7-A125E0647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3BCFC7-15A7-824C-9257-2AB854271DAC}" type="slidenum">
              <a:rPr lang="he-IL" altLang="zh-TW" sz="1100">
                <a:latin typeface="Times New Roman" panose="02020603050405020304" pitchFamily="18" charset="0"/>
              </a:rPr>
              <a:pPr/>
              <a:t>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9197B6C-7B6B-0D47-995E-633E3ECAA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4853A95-3E43-894C-B852-DA2A453EB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17634E2C-BB15-E844-B020-FA15ED998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9C94FE-EA6E-5841-B8C8-0028D4035C8C}" type="slidenum">
              <a:rPr lang="he-IL" altLang="zh-TW" sz="1100">
                <a:latin typeface="Times New Roman" panose="02020603050405020304" pitchFamily="18" charset="0"/>
              </a:rPr>
              <a:pPr/>
              <a:t>26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D06C995-6890-4346-B0A6-CFAB91289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394BDDD-ED18-634A-9CB1-D8DED5B43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E2E65020-3DD3-A54A-B0D6-84C92D18B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B999A-1516-024D-938D-7B8F1E2B5D81}" type="slidenum">
              <a:rPr lang="he-IL" altLang="zh-TW" sz="1100">
                <a:latin typeface="Times New Roman" panose="02020603050405020304" pitchFamily="18" charset="0"/>
              </a:rPr>
              <a:pPr/>
              <a:t>27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00B4894-4B64-B442-9FC8-FF644828F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C635AC1-2D8A-D142-BDE8-20B91656B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1436DD36-D5B0-5249-B425-5415E3951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0A8DFD-9AAE-134B-8BCF-C7124CB71725}" type="slidenum">
              <a:rPr lang="he-IL" altLang="zh-TW" sz="1100">
                <a:latin typeface="Times New Roman" panose="02020603050405020304" pitchFamily="18" charset="0"/>
              </a:rPr>
              <a:pPr/>
              <a:t>30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2C012CA-3B85-2E4B-902A-D993310BD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D81C9A0-875E-B149-B31C-B282CA9BB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F9D2BE2D-A9E0-D84E-9AA0-17EDB331C3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8B3E50A-5E0B-EB45-9EFF-7C3515C7C7CF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31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14BC4E7-8566-034A-81A5-DA1B2FF09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9F31CAC-7EDE-E84E-B492-C9AC8ED7E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58B8842A-ABE6-5C45-B6B9-E474B769D5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3451033-92CD-624F-86FE-651EEDB1E9DD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32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DECAA5C-2710-F147-9B1E-CF7894333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A7B26BD-E846-6347-80FE-89C710F01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FB3473E8-ABB7-8B45-9D84-DC16EB0A8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C708B-EA19-D64F-BC6A-91214132ED45}" type="slidenum">
              <a:rPr lang="he-IL" altLang="zh-TW" sz="1100">
                <a:latin typeface="Times New Roman" panose="02020603050405020304" pitchFamily="18" charset="0"/>
              </a:rPr>
              <a:pPr/>
              <a:t>33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47E07AB-3647-814E-A799-FA42DCFB0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BAC6770-1EC7-3745-B788-2142BE2A6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2218339C-9493-6249-AF07-53A975E99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CE7DE3-4359-7F4B-A445-3421145B0C50}" type="slidenum">
              <a:rPr lang="he-IL" altLang="zh-TW" sz="1100">
                <a:latin typeface="Times New Roman" panose="02020603050405020304" pitchFamily="18" charset="0"/>
              </a:rPr>
              <a:pPr/>
              <a:t>34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382EE94-B12F-9740-8DE2-E3A6404D0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B28CDC6-D41F-7241-8556-A6634D9CF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C804F6A5-72DC-9E45-AB0B-D34E23492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7B799-D643-3643-85F2-5D44608A2E90}" type="slidenum">
              <a:rPr lang="he-IL" altLang="zh-TW" sz="1100">
                <a:latin typeface="Times New Roman" panose="02020603050405020304" pitchFamily="18" charset="0"/>
              </a:rPr>
              <a:pPr/>
              <a:t>35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FB37BCF-9012-C44D-850D-7819092FE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51A7053-95E2-9641-A400-8B94CBDD7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BF46311B-3783-264E-9B1B-9CF8006B2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0BB80D-49CC-1848-A020-416005EA3CCF}" type="slidenum">
              <a:rPr lang="he-IL" altLang="zh-TW" sz="1100">
                <a:latin typeface="Times New Roman" panose="02020603050405020304" pitchFamily="18" charset="0"/>
              </a:rPr>
              <a:pPr/>
              <a:t>36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504F181-901E-DE45-AA51-22D70AE78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257B740-B266-5149-B5F7-E28C74F48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>
            <a:extLst>
              <a:ext uri="{FF2B5EF4-FFF2-40B4-BE49-F238E27FC236}">
                <a16:creationId xmlns:a16="http://schemas.microsoft.com/office/drawing/2014/main" id="{A497FAD5-B6EF-8549-A2A3-6F6CE84FC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98395-7944-2348-9858-D1C1029CF2E9}" type="slidenum">
              <a:rPr lang="he-IL" altLang="zh-TW" sz="1100">
                <a:latin typeface="Times New Roman" panose="02020603050405020304" pitchFamily="18" charset="0"/>
              </a:rPr>
              <a:pPr/>
              <a:t>37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81A3820-D32E-9746-8474-15C5459F0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E9C2E637-0029-3F43-B1D4-FC67ADEB7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11882C4-F62E-B245-B704-0740C7DDD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DC0EC-454A-3A4F-BE43-EBAC0A54D428}" type="slidenum">
              <a:rPr lang="he-IL" altLang="zh-TW" sz="1100">
                <a:latin typeface="Times New Roman" panose="02020603050405020304" pitchFamily="18" charset="0"/>
              </a:rPr>
              <a:pPr/>
              <a:t>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6412B79-7C0B-6341-9953-6433ADAE7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365E61C-94DA-BD4A-A3CF-8C999DDE3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>
            <a:extLst>
              <a:ext uri="{FF2B5EF4-FFF2-40B4-BE49-F238E27FC236}">
                <a16:creationId xmlns:a16="http://schemas.microsoft.com/office/drawing/2014/main" id="{654F6183-7F57-224F-A381-B6401B39F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84CE4A-6DE8-CE44-B4C8-4D44C444FAEE}" type="slidenum">
              <a:rPr lang="he-IL" altLang="zh-TW" sz="1100">
                <a:latin typeface="Times New Roman" panose="02020603050405020304" pitchFamily="18" charset="0"/>
              </a:rPr>
              <a:pPr/>
              <a:t>44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7679607-D1FD-654B-8AE3-AA8AD470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4BE2A02-BE76-5C46-AE4F-5EF757FE2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>
            <a:extLst>
              <a:ext uri="{FF2B5EF4-FFF2-40B4-BE49-F238E27FC236}">
                <a16:creationId xmlns:a16="http://schemas.microsoft.com/office/drawing/2014/main" id="{63FAC804-84C6-894D-B123-601E79C42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E2AE55-296F-BD40-A8C3-DEA2FF2B3D94}" type="slidenum">
              <a:rPr lang="he-IL" altLang="zh-TW" sz="1100">
                <a:latin typeface="Times New Roman" panose="02020603050405020304" pitchFamily="18" charset="0"/>
              </a:rPr>
              <a:pPr/>
              <a:t>45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6FE1E89-DDFB-F441-AF48-FA6E32A2A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B06C61E-EE3C-1A40-AD4F-C804E89A6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>
            <a:extLst>
              <a:ext uri="{FF2B5EF4-FFF2-40B4-BE49-F238E27FC236}">
                <a16:creationId xmlns:a16="http://schemas.microsoft.com/office/drawing/2014/main" id="{70C8474C-DD6A-0B40-AC98-3C40CD9D7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A74ECA-5A2C-BA44-BCB5-478CB13220BB}" type="slidenum">
              <a:rPr lang="he-IL" altLang="zh-TW" sz="1100">
                <a:latin typeface="Times New Roman" panose="02020603050405020304" pitchFamily="18" charset="0"/>
              </a:rPr>
              <a:pPr/>
              <a:t>46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14A497A-BC20-8B47-B7D2-9E5D8156B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011B14E-18A3-704A-9892-731A08617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75C57C6B-72D1-314F-BFD8-03C89BB0C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612CB9-D0AA-4845-B91F-FF98106C1C03}" type="slidenum">
              <a:rPr lang="he-IL" altLang="zh-TW" sz="1100">
                <a:latin typeface="Times New Roman" panose="02020603050405020304" pitchFamily="18" charset="0"/>
              </a:rPr>
              <a:pPr/>
              <a:t>48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361A7E4-47E0-934C-9EFB-EAC678A3D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E9B5933-5534-6B4C-8C54-0CCEC9C9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D3172ADE-8BEA-A64F-B2EE-6B62631A7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3EFABC-5C7D-DD4D-9347-80FBB5F3CCE2}" type="slidenum">
              <a:rPr lang="he-IL" altLang="zh-TW" sz="1100">
                <a:latin typeface="Times New Roman" panose="02020603050405020304" pitchFamily="18" charset="0"/>
              </a:rPr>
              <a:pPr/>
              <a:t>49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E6D5B0E-598C-384B-AF59-AB790A43A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16DEEE7-F56D-C44D-B5F7-B21560EBA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>
            <a:extLst>
              <a:ext uri="{FF2B5EF4-FFF2-40B4-BE49-F238E27FC236}">
                <a16:creationId xmlns:a16="http://schemas.microsoft.com/office/drawing/2014/main" id="{CAAE9859-0207-CB46-BE28-303421DA6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1FF824-1604-D349-8548-633F88FCF31B}" type="slidenum">
              <a:rPr lang="he-IL" altLang="zh-TW" sz="1100">
                <a:latin typeface="Times New Roman" panose="02020603050405020304" pitchFamily="18" charset="0"/>
              </a:rPr>
              <a:pPr/>
              <a:t>50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54C351C-FAE3-1B42-BBDE-57801A95E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35D4F9E4-D7F2-194E-8A40-14C586E25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>
            <a:extLst>
              <a:ext uri="{FF2B5EF4-FFF2-40B4-BE49-F238E27FC236}">
                <a16:creationId xmlns:a16="http://schemas.microsoft.com/office/drawing/2014/main" id="{C56C8CCC-4E65-D34D-8D77-5B91841A7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8FE87-0C1E-4349-B632-B14CBF1D67C0}" type="slidenum">
              <a:rPr lang="he-IL" altLang="zh-TW" sz="1100">
                <a:latin typeface="Times New Roman" panose="02020603050405020304" pitchFamily="18" charset="0"/>
              </a:rPr>
              <a:pPr/>
              <a:t>51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5750C9A-093E-BF4A-8847-A4580ACF4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EB04518-897E-614D-87A3-5F3745749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>
            <a:extLst>
              <a:ext uri="{FF2B5EF4-FFF2-40B4-BE49-F238E27FC236}">
                <a16:creationId xmlns:a16="http://schemas.microsoft.com/office/drawing/2014/main" id="{52233393-0E57-E24F-ACD7-171AC9BAD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1B32AE-2497-6B44-BB6D-ECAA56684755}" type="slidenum">
              <a:rPr lang="he-IL" altLang="zh-TW" sz="1100">
                <a:latin typeface="Times New Roman" panose="02020603050405020304" pitchFamily="18" charset="0"/>
              </a:rPr>
              <a:pPr/>
              <a:t>52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6D32E27-82B7-B048-A805-E7C7BAA2D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3A4CB02B-65B8-2F4E-82D5-F76D8CB64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ACD92FCF-F535-2642-8A72-85E04E414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26CE3-3CA3-BF44-BFAD-10D8EA9BDA06}" type="slidenum">
              <a:rPr lang="he-IL" altLang="zh-TW" sz="1100">
                <a:latin typeface="Times New Roman" panose="02020603050405020304" pitchFamily="18" charset="0"/>
              </a:rPr>
              <a:pPr/>
              <a:t>55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3B76693-F729-7843-8D46-E0444EF53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016B479-B040-0149-B9D8-5ED848DA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4AB7784F-A8D3-1748-B41F-3A7F68177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0D29ED-9698-554E-B89E-10E2E94D2B5C}" type="slidenum">
              <a:rPr lang="he-IL" altLang="zh-TW" sz="1100">
                <a:latin typeface="Times New Roman" panose="02020603050405020304" pitchFamily="18" charset="0"/>
              </a:rPr>
              <a:pPr/>
              <a:t>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6C457C2-466E-4C48-BA0A-45E02E4F7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A201D73-D1F8-6340-817E-059567E7B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95F3989D-3B5D-D64C-97EC-FE4E81ED2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74C076-B78E-0A46-876C-D6C533932C1A}" type="slidenum">
              <a:rPr lang="he-IL" altLang="zh-TW" sz="1100">
                <a:latin typeface="Times New Roman" panose="02020603050405020304" pitchFamily="18" charset="0"/>
              </a:rPr>
              <a:pPr/>
              <a:t>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ECFD369-222A-4348-8C45-FAA0DC717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0790B34-348C-9740-80AD-7240433BA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E30E328B-E792-C648-95B1-3C57EB37D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6F693B-1F0C-7A40-9FB9-346A97B3D432}" type="slidenum">
              <a:rPr lang="he-IL" altLang="zh-TW" sz="1100">
                <a:latin typeface="Times New Roman" panose="02020603050405020304" pitchFamily="18" charset="0"/>
              </a:rPr>
              <a:pPr/>
              <a:t>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F935D7E-1FE9-2142-BD62-422FB2165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72E5F7B-3FE7-8B40-84FB-569973C4B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249D5D37-4277-4F40-92F9-422F714A3A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7F73587-221D-C141-866F-8F8E02D25EDB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4E4779B-3AE4-6C4C-BBFA-E25EF02CA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D9AC2E7D-86EF-854B-B9E8-C6B055989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3E4EB14A-3ED0-DD49-A7AE-01998EF1F4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B0D99C3-A7A8-F94A-91F6-B91B493E2DB5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CB8A6E1-0C77-CC47-9505-66AEBA52D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9606F54-B3AF-294C-B8D4-283B598FB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14F1742A-7088-C545-87C9-0D0769D0BF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77BAA24-6A75-964B-A6E5-D8F1E81634AD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9B16624-3832-6443-9A1B-58C1BAF52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571A7E7-7FC6-6844-8681-AB1E731F6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0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13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649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8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9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76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42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82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7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28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23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nand2tetris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D68063-D8C4-B44F-B1FE-9D7DF0D45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CDD0D7-43F2-FA46-B931-2489C58EE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97142B3D-1497-5C45-977F-1D8DF7DDE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07132721-AABD-CA44-BF49-63EABD24C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30" name="Text Box 10" descr="Bouquet">
            <a:extLst>
              <a:ext uri="{FF2B5EF4-FFF2-40B4-BE49-F238E27FC236}">
                <a16:creationId xmlns:a16="http://schemas.microsoft.com/office/drawing/2014/main" id="{903B1AE2-8F14-3C48-B670-C45EE0EC69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613525"/>
            <a:ext cx="868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>
                <a:ea typeface="新細明體" panose="02020500000000000000" pitchFamily="18" charset="-120"/>
              </a:rPr>
              <a:t>Elements of Computing Systems, Nisan &amp; Schocken, MIT Press,  </a:t>
            </a:r>
            <a:r>
              <a:rPr lang="en-US" altLang="zh-TW" sz="1000">
                <a:solidFill>
                  <a:srgbClr val="000099"/>
                </a:solidFill>
                <a:ea typeface="新細明體" panose="02020500000000000000" pitchFamily="18" charset="-120"/>
                <a:hlinkClick r:id="rId14"/>
              </a:rPr>
              <a:t>www.nand2tetris.org</a:t>
            </a:r>
            <a:r>
              <a:rPr lang="en-US" altLang="zh-TW" sz="1000">
                <a:ea typeface="新細明體" panose="02020500000000000000" pitchFamily="18" charset="-120"/>
              </a:rPr>
              <a:t> , Chapter 1: </a:t>
            </a:r>
            <a:r>
              <a:rPr lang="en-US" altLang="zh-TW" sz="1000" i="1">
                <a:ea typeface="新細明體" panose="02020500000000000000" pitchFamily="18" charset="-120"/>
              </a:rPr>
              <a:t>Compiler II: Code Generation                        </a:t>
            </a:r>
            <a:r>
              <a:rPr lang="en-US" altLang="zh-TW" sz="1000">
                <a:ea typeface="新細明體" panose="02020500000000000000" pitchFamily="18" charset="-120"/>
              </a:rPr>
              <a:t>slide </a:t>
            </a:r>
            <a:fld id="{32AE8992-5D82-D546-A18A-D6E7833E0A78}" type="slidenum">
              <a:rPr lang="he-IL" altLang="zh-TW" sz="1000"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altLang="zh-TW" sz="1000">
                <a:ea typeface="新細明體" panose="02020500000000000000" pitchFamily="18" charset="-120"/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">
            <a:extLst>
              <a:ext uri="{FF2B5EF4-FFF2-40B4-BE49-F238E27FC236}">
                <a16:creationId xmlns:a16="http://schemas.microsoft.com/office/drawing/2014/main" id="{BAEB8F45-E8B2-8742-A2BE-33741812C8C7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276475"/>
            <a:ext cx="3384550" cy="1296988"/>
            <a:chOff x="1383" y="1389"/>
            <a:chExt cx="2903" cy="1315"/>
          </a:xfrm>
        </p:grpSpPr>
        <p:sp>
          <p:nvSpPr>
            <p:cNvPr id="4103" name="Rectangle 3">
              <a:extLst>
                <a:ext uri="{FF2B5EF4-FFF2-40B4-BE49-F238E27FC236}">
                  <a16:creationId xmlns:a16="http://schemas.microsoft.com/office/drawing/2014/main" id="{D5C63A98-6ED1-D444-A139-F78C4663D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36"/>
              <a:ext cx="2903" cy="122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pic>
          <p:nvPicPr>
            <p:cNvPr id="2" name="Picture 4" descr="Banner">
              <a:extLst>
                <a:ext uri="{FF2B5EF4-FFF2-40B4-BE49-F238E27FC236}">
                  <a16:creationId xmlns:a16="http://schemas.microsoft.com/office/drawing/2014/main" id="{9535AFEB-9F08-CD42-B91D-7C4047A56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2"/>
            <a:stretch>
              <a:fillRect/>
            </a:stretch>
          </p:blipFill>
          <p:spPr bwMode="auto">
            <a:xfrm>
              <a:off x="3016" y="1434"/>
              <a:ext cx="1264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Banner">
              <a:extLst>
                <a:ext uri="{FF2B5EF4-FFF2-40B4-BE49-F238E27FC236}">
                  <a16:creationId xmlns:a16="http://schemas.microsoft.com/office/drawing/2014/main" id="{5D4CDDF7-FEB9-964F-85CC-76EDC9AC7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85"/>
            <a:stretch>
              <a:fillRect/>
            </a:stretch>
          </p:blipFill>
          <p:spPr bwMode="auto">
            <a:xfrm>
              <a:off x="1474" y="1389"/>
              <a:ext cx="1457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F6314186-EBAF-CC42-BFC2-7854044FB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03725"/>
            <a:ext cx="3743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www.nand2tetris.org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F2261E7-9185-1A44-B9EB-0E6F0445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84588"/>
            <a:ext cx="77724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Building a Modern Computer From First Principles</a:t>
            </a:r>
          </a:p>
        </p:txBody>
      </p:sp>
      <p:sp>
        <p:nvSpPr>
          <p:cNvPr id="4101" name="Rectangle 8">
            <a:extLst>
              <a:ext uri="{FF2B5EF4-FFF2-40B4-BE49-F238E27FC236}">
                <a16:creationId xmlns:a16="http://schemas.microsoft.com/office/drawing/2014/main" id="{BF1F412B-6DCE-B143-96F4-BD461DA8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036050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2400">
              <a:latin typeface="Arial" charset="0"/>
              <a:ea typeface="新細明體" charset="0"/>
            </a:endParaRP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28343EF5-1FF4-CD43-A2DB-5B64E5A398B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44513" y="692150"/>
            <a:ext cx="7772400" cy="681038"/>
          </a:xfrm>
        </p:spPr>
        <p:txBody>
          <a:bodyPr/>
          <a:lstStyle/>
          <a:p>
            <a:pPr algn="ctr">
              <a:defRPr/>
            </a:pPr>
            <a:r>
              <a:rPr lang="en-US" altLang="zh-TW" sz="3600">
                <a:solidFill>
                  <a:schemeClr val="tx1"/>
                </a:solidFill>
                <a:latin typeface="Comic Sans MS" charset="0"/>
                <a:ea typeface="新細明體" charset="0"/>
              </a:rPr>
              <a:t>Compiler II: Code Generation</a:t>
            </a:r>
            <a:endParaRPr lang="en-US" altLang="zh-TW" sz="3600">
              <a:latin typeface="Comic Sans MS" charset="0"/>
              <a:ea typeface="新細明體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FE15584-8674-4743-98F0-7AE6E8B263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115888"/>
            <a:ext cx="8991600" cy="5334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2000" dirty="0">
                <a:ea typeface="新細明體" charset="0"/>
              </a:rPr>
              <a:t>VM implementation on the Hack platform (review)</a:t>
            </a:r>
          </a:p>
        </p:txBody>
      </p:sp>
      <p:graphicFrame>
        <p:nvGraphicFramePr>
          <p:cNvPr id="21506" name="Object 3">
            <a:extLst>
              <a:ext uri="{FF2B5EF4-FFF2-40B4-BE49-F238E27FC236}">
                <a16:creationId xmlns:a16="http://schemas.microsoft.com/office/drawing/2014/main" id="{8CBCCA56-D018-6148-9570-7094E3B34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52400" y="533400"/>
          <a:ext cx="6503988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Visio" r:id="rId4" imgW="6527800" imgH="5930900" progId="Visio.Drawing.11">
                  <p:embed/>
                </p:oleObj>
              </mc:Choice>
              <mc:Fallback>
                <p:oleObj name="Visio" r:id="rId4" imgW="6527800" imgH="59309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366" t="-383" r="-4620" b="12602"/>
                      <a:stretch>
                        <a:fillRect/>
                      </a:stretch>
                    </p:blipFill>
                    <p:spPr bwMode="auto">
                      <a:xfrm>
                        <a:off x="-152400" y="533400"/>
                        <a:ext cx="6503988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8" name="Rectangle 4">
            <a:extLst>
              <a:ext uri="{FF2B5EF4-FFF2-40B4-BE49-F238E27FC236}">
                <a16:creationId xmlns:a16="http://schemas.microsoft.com/office/drawing/2014/main" id="{41F0211A-2B03-CE41-B55A-5A7E0E14D8C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649288"/>
            <a:ext cx="3048000" cy="5638800"/>
          </a:xfrm>
        </p:spPr>
        <p:txBody>
          <a:bodyPr/>
          <a:lstStyle/>
          <a:p>
            <a:pPr marL="268288" indent="-268288">
              <a:buFont typeface="Wingdings" charset="2"/>
              <a:buNone/>
              <a:defRPr/>
            </a:pPr>
            <a:r>
              <a:rPr lang="en-US" altLang="zh-TW" sz="1800" u="sng" dirty="0">
                <a:ea typeface="新細明體" charset="0"/>
              </a:rPr>
              <a:t>Global stack:</a:t>
            </a:r>
            <a:br>
              <a:rPr lang="en-US" altLang="zh-TW" sz="1800" u="sng" dirty="0">
                <a:ea typeface="新細明體" charset="0"/>
              </a:rPr>
            </a:br>
            <a:r>
              <a:rPr lang="en-US" altLang="zh-TW" sz="1800" dirty="0">
                <a:ea typeface="新細明體" charset="0"/>
              </a:rPr>
              <a:t>the entire </a:t>
            </a:r>
            <a:r>
              <a:rPr lang="en-US" altLang="zh-TW" sz="1800" dirty="0">
                <a:latin typeface="Consolas" charset="0"/>
                <a:ea typeface="Arial Unicode MS" charset="0"/>
                <a:cs typeface="Consolas" charset="0"/>
              </a:rPr>
              <a:t>RAM</a:t>
            </a:r>
            <a:r>
              <a:rPr lang="en-US" altLang="zh-TW" sz="1800" dirty="0">
                <a:ea typeface="新細明體" charset="0"/>
              </a:rPr>
              <a:t> area dedicated for holding the stack</a:t>
            </a:r>
          </a:p>
          <a:p>
            <a:pPr marL="268288" indent="-268288"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1800" u="sng" dirty="0">
                <a:ea typeface="新細明體" charset="0"/>
              </a:rPr>
              <a:t>Working stack:</a:t>
            </a:r>
            <a:br>
              <a:rPr lang="en-US" altLang="zh-TW" sz="1800" u="sng" dirty="0">
                <a:ea typeface="新細明體" charset="0"/>
              </a:rPr>
            </a:br>
            <a:r>
              <a:rPr lang="en-US" altLang="zh-TW" sz="1800" dirty="0">
                <a:ea typeface="新細明體" charset="0"/>
              </a:rPr>
              <a:t>The stack that the current function sees</a:t>
            </a:r>
            <a:br>
              <a:rPr lang="en-US" altLang="zh-TW" sz="1800" dirty="0">
                <a:ea typeface="新細明體" charset="0"/>
              </a:rPr>
            </a:br>
            <a:endParaRPr lang="en-US" altLang="zh-TW" sz="1800" dirty="0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68224D6-41FF-114D-AA70-6F7F320FB7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115888"/>
            <a:ext cx="8991600" cy="5334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2000" dirty="0">
                <a:ea typeface="新細明體" charset="0"/>
              </a:rPr>
              <a:t>VM implementation on the Hack platform (review)</a:t>
            </a:r>
          </a:p>
        </p:txBody>
      </p:sp>
      <p:graphicFrame>
        <p:nvGraphicFramePr>
          <p:cNvPr id="23554" name="Object 3">
            <a:extLst>
              <a:ext uri="{FF2B5EF4-FFF2-40B4-BE49-F238E27FC236}">
                <a16:creationId xmlns:a16="http://schemas.microsoft.com/office/drawing/2014/main" id="{A6DF31FB-DE78-0346-91C4-CB0FDD1D57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52400" y="533400"/>
          <a:ext cx="6503988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Visio" r:id="rId4" imgW="6527800" imgH="5930900" progId="Visio.Drawing.11">
                  <p:embed/>
                </p:oleObj>
              </mc:Choice>
              <mc:Fallback>
                <p:oleObj name="Visio" r:id="rId4" imgW="6527800" imgH="59309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366" t="-383" r="-4620" b="12602"/>
                      <a:stretch>
                        <a:fillRect/>
                      </a:stretch>
                    </p:blipFill>
                    <p:spPr bwMode="auto">
                      <a:xfrm>
                        <a:off x="-152400" y="533400"/>
                        <a:ext cx="6503988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8" name="Rectangle 4">
            <a:extLst>
              <a:ext uri="{FF2B5EF4-FFF2-40B4-BE49-F238E27FC236}">
                <a16:creationId xmlns:a16="http://schemas.microsoft.com/office/drawing/2014/main" id="{4CE9FBB4-E0DC-B44B-B96D-E6AD1B5768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867400" y="649288"/>
            <a:ext cx="3048000" cy="5638800"/>
          </a:xfrm>
        </p:spPr>
        <p:txBody>
          <a:bodyPr/>
          <a:lstStyle/>
          <a:p>
            <a:pPr marL="268288" indent="-268288">
              <a:spcBef>
                <a:spcPct val="0"/>
              </a:spcBef>
              <a:buSzPct val="80000"/>
              <a:buFont typeface="Wingdings" charset="2"/>
              <a:buChar char="n"/>
              <a:defRPr/>
            </a:pPr>
            <a:r>
              <a:rPr lang="en-US" altLang="zh-TW" sz="1800" dirty="0">
                <a:ea typeface="新細明體" charset="0"/>
              </a:rPr>
              <a:t>At any point of time, only one function (the </a:t>
            </a:r>
            <a:r>
              <a:rPr lang="en-US" altLang="zh-TW" sz="1800" i="1" dirty="0">
                <a:ea typeface="新細明體" charset="0"/>
              </a:rPr>
              <a:t>current function</a:t>
            </a:r>
            <a:r>
              <a:rPr lang="en-US" altLang="zh-TW" sz="1800" dirty="0">
                <a:ea typeface="新細明體" charset="0"/>
              </a:rPr>
              <a:t>) is executing; other functions may be waiting up the calling chain</a:t>
            </a:r>
          </a:p>
          <a:p>
            <a:pPr marL="268288" indent="-268288">
              <a:spcBef>
                <a:spcPct val="40000"/>
              </a:spcBef>
              <a:buSzPct val="80000"/>
              <a:buFont typeface="Wingdings" charset="2"/>
              <a:buChar char="n"/>
              <a:defRPr/>
            </a:pPr>
            <a:r>
              <a:rPr lang="en-US" altLang="zh-TW" sz="1800" dirty="0">
                <a:ea typeface="新細明體" charset="0"/>
              </a:rPr>
              <a:t>Shaded areas: irrelevant to the current function</a:t>
            </a:r>
          </a:p>
          <a:p>
            <a:pPr marL="268288" indent="-268288">
              <a:spcBef>
                <a:spcPct val="40000"/>
              </a:spcBef>
              <a:buSzPct val="80000"/>
              <a:buFont typeface="Wingdings" charset="2"/>
              <a:buChar char="n"/>
              <a:defRPr/>
            </a:pPr>
            <a:r>
              <a:rPr lang="en-US" altLang="zh-TW" sz="1800" dirty="0">
                <a:ea typeface="新細明體" charset="0"/>
              </a:rPr>
              <a:t>The current function sees only the working stack, and has access only to its memory segments</a:t>
            </a:r>
          </a:p>
          <a:p>
            <a:pPr marL="268288" indent="-268288">
              <a:spcBef>
                <a:spcPct val="40000"/>
              </a:spcBef>
              <a:buSzPct val="80000"/>
              <a:buFont typeface="Wingdings" charset="2"/>
              <a:buChar char="n"/>
              <a:defRPr/>
            </a:pPr>
            <a:r>
              <a:rPr lang="en-US" altLang="zh-TW" sz="1800" dirty="0">
                <a:ea typeface="新細明體" charset="0"/>
              </a:rPr>
              <a:t>The rest of the stack holds the frozen states of all the functions up the calling hierarchy.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BC4F8B7-A1B2-5E47-B7CB-13038FC30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Code generation example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CD5F3CD5-8DF2-1440-A1D0-A12B8FA9D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650875"/>
            <a:ext cx="3048000" cy="1266825"/>
          </a:xfrm>
          <a:prstGeom prst="rect">
            <a:avLst/>
          </a:prstGeom>
          <a:solidFill>
            <a:srgbClr val="FFFFCC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method </a:t>
            </a:r>
            <a:r>
              <a:rPr lang="en-US" altLang="zh-TW" dirty="0" err="1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foo() {</a:t>
            </a:r>
          </a:p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 </a:t>
            </a:r>
            <a:r>
              <a:rPr lang="en-US" altLang="zh-TW" dirty="0" err="1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 let x = x + 1;</a:t>
            </a:r>
          </a:p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 ...</a:t>
            </a:r>
          </a:p>
        </p:txBody>
      </p:sp>
      <p:grpSp>
        <p:nvGrpSpPr>
          <p:cNvPr id="8210" name="Group 18">
            <a:extLst>
              <a:ext uri="{FF2B5EF4-FFF2-40B4-BE49-F238E27FC236}">
                <a16:creationId xmlns:a16="http://schemas.microsoft.com/office/drawing/2014/main" id="{F6479946-C9FF-7146-BDCB-B2B6BCA2AA17}"/>
              </a:ext>
            </a:extLst>
          </p:cNvPr>
          <p:cNvGrpSpPr>
            <a:grpSpLocks/>
          </p:cNvGrpSpPr>
          <p:nvPr/>
        </p:nvGrpSpPr>
        <p:grpSpPr bwMode="auto">
          <a:xfrm>
            <a:off x="303213" y="1981200"/>
            <a:ext cx="6434137" cy="4373563"/>
            <a:chOff x="319" y="1248"/>
            <a:chExt cx="2876" cy="2755"/>
          </a:xfrm>
        </p:grpSpPr>
        <p:sp>
          <p:nvSpPr>
            <p:cNvPr id="18444" name="Text Box 4">
              <a:extLst>
                <a:ext uri="{FF2B5EF4-FFF2-40B4-BE49-F238E27FC236}">
                  <a16:creationId xmlns:a16="http://schemas.microsoft.com/office/drawing/2014/main" id="{A7BF74FD-7FFF-E441-A362-C0BEAEBDF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" y="1248"/>
              <a:ext cx="2025" cy="2755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</a:t>
              </a:r>
              <a:r>
                <a:rPr lang="en-US" altLang="zh-TW" sz="1800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letStatement</a:t>
              </a: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&gt;</a:t>
              </a:r>
              <a:endParaRPr lang="en-US" altLang="zh-TW" sz="1800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&lt;keyword&gt; let &lt;/keyword&gt;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&lt;identifier&gt; x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&lt;symbol&gt; =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&lt;expression&gt;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&lt;identifier&gt; x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&lt;/term&gt;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&lt;symbol&gt; +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&lt;constant&gt; 1 &lt;/constant&gt; </a:t>
              </a:r>
              <a:b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</a:b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&lt;/term&gt;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&lt;/expression&gt;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&lt;/</a:t>
              </a:r>
              <a:r>
                <a:rPr lang="en-US" altLang="zh-TW" sz="1800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letStatement</a:t>
              </a:r>
              <a:r>
                <a:rPr lang="en-US" altLang="zh-TW" sz="18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&gt;</a:t>
              </a:r>
            </a:p>
          </p:txBody>
        </p:sp>
        <p:sp>
          <p:nvSpPr>
            <p:cNvPr id="18445" name="Rectangle 15">
              <a:extLst>
                <a:ext uri="{FF2B5EF4-FFF2-40B4-BE49-F238E27FC236}">
                  <a16:creationId xmlns:a16="http://schemas.microsoft.com/office/drawing/2014/main" id="{3E2115BF-5C10-284C-816A-D34314BD7E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9" y="1584"/>
              <a:ext cx="864" cy="192"/>
            </a:xfrm>
            <a:prstGeom prst="rect">
              <a:avLst/>
            </a:prstGeom>
            <a:solidFill>
              <a:srgbClr val="FF6A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ar-SA" altLang="zh-TW" sz="2400">
                <a:latin typeface="Arial" charset="0"/>
              </a:endParaRPr>
            </a:p>
          </p:txBody>
        </p:sp>
        <p:sp>
          <p:nvSpPr>
            <p:cNvPr id="18446" name="AutoShape 16">
              <a:extLst>
                <a:ext uri="{FF2B5EF4-FFF2-40B4-BE49-F238E27FC236}">
                  <a16:creationId xmlns:a16="http://schemas.microsoft.com/office/drawing/2014/main" id="{B507DE5B-6967-E64B-B3B0-9EBBE4C7B1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57" y="1748"/>
              <a:ext cx="384" cy="528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6A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ar-SA" altLang="zh-TW" sz="2400">
                <a:latin typeface="Arial" charset="0"/>
              </a:endParaRPr>
            </a:p>
          </p:txBody>
        </p:sp>
        <p:sp>
          <p:nvSpPr>
            <p:cNvPr id="18447" name="Rectangle 17" descr="Bouquet">
              <a:extLst>
                <a:ext uri="{FF2B5EF4-FFF2-40B4-BE49-F238E27FC236}">
                  <a16:creationId xmlns:a16="http://schemas.microsoft.com/office/drawing/2014/main" id="{CB7A2BC6-753B-564D-B506-3D3B52F0B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2125"/>
              <a:ext cx="70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Arial" charset="0"/>
                  <a:ea typeface="新細明體" charset="0"/>
                </a:rPr>
                <a:t>Syntax</a:t>
              </a:r>
              <a:br>
                <a:rPr lang="en-US" altLang="zh-TW" dirty="0">
                  <a:latin typeface="Arial" charset="0"/>
                  <a:ea typeface="新細明體" charset="0"/>
                </a:rPr>
              </a:br>
              <a:r>
                <a:rPr lang="en-US" altLang="zh-TW" dirty="0">
                  <a:latin typeface="Arial" charset="0"/>
                  <a:ea typeface="新細明體" charset="0"/>
                </a:rPr>
                <a:t>analysis</a:t>
              </a:r>
            </a:p>
          </p:txBody>
        </p:sp>
      </p:grpSp>
      <p:sp>
        <p:nvSpPr>
          <p:cNvPr id="8202" name="Rectangle 7">
            <a:extLst>
              <a:ext uri="{FF2B5EF4-FFF2-40B4-BE49-F238E27FC236}">
                <a16:creationId xmlns:a16="http://schemas.microsoft.com/office/drawing/2014/main" id="{BC1F66A8-731F-0346-9B14-D6564C2A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723900"/>
            <a:ext cx="5029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indent="14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(note that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x</a:t>
            </a:r>
            <a:r>
              <a:rPr lang="en-US" altLang="zh-TW" dirty="0">
                <a:ea typeface="新細明體" charset="0"/>
              </a:rPr>
              <a:t> is the first local variable 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declared in the method)</a:t>
            </a:r>
          </a:p>
        </p:txBody>
      </p:sp>
      <p:grpSp>
        <p:nvGrpSpPr>
          <p:cNvPr id="8209" name="Group 17">
            <a:extLst>
              <a:ext uri="{FF2B5EF4-FFF2-40B4-BE49-F238E27FC236}">
                <a16:creationId xmlns:a16="http://schemas.microsoft.com/office/drawing/2014/main" id="{35ACE24E-452C-DD4E-A53A-AA3D2081A920}"/>
              </a:ext>
            </a:extLst>
          </p:cNvPr>
          <p:cNvGrpSpPr>
            <a:grpSpLocks/>
          </p:cNvGrpSpPr>
          <p:nvPr/>
        </p:nvGrpSpPr>
        <p:grpSpPr bwMode="auto">
          <a:xfrm>
            <a:off x="6748463" y="2486025"/>
            <a:ext cx="2308225" cy="3990975"/>
            <a:chOff x="4162" y="1566"/>
            <a:chExt cx="1454" cy="2514"/>
          </a:xfrm>
        </p:grpSpPr>
        <p:sp>
          <p:nvSpPr>
            <p:cNvPr id="18439" name="Text Box 3">
              <a:extLst>
                <a:ext uri="{FF2B5EF4-FFF2-40B4-BE49-F238E27FC236}">
                  <a16:creationId xmlns:a16="http://schemas.microsoft.com/office/drawing/2014/main" id="{AE77E039-D962-E547-A57C-81DB29E7A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168"/>
              <a:ext cx="1440" cy="912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local 0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constant 1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add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pop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</p:txBody>
        </p:sp>
        <p:sp>
          <p:nvSpPr>
            <p:cNvPr id="18440" name="AutoShape 12">
              <a:extLst>
                <a:ext uri="{FF2B5EF4-FFF2-40B4-BE49-F238E27FC236}">
                  <a16:creationId xmlns:a16="http://schemas.microsoft.com/office/drawing/2014/main" id="{9E0D1759-784A-2544-9DDA-7BCB85AA3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2632"/>
              <a:ext cx="384" cy="528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FF6A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ar-SA" altLang="zh-TW" sz="2400">
                <a:latin typeface="Arial" charset="0"/>
              </a:endParaRPr>
            </a:p>
          </p:txBody>
        </p:sp>
        <p:sp>
          <p:nvSpPr>
            <p:cNvPr id="18441" name="Rectangle 13">
              <a:extLst>
                <a:ext uri="{FF2B5EF4-FFF2-40B4-BE49-F238E27FC236}">
                  <a16:creationId xmlns:a16="http://schemas.microsoft.com/office/drawing/2014/main" id="{DAD645FB-63B3-7B40-9262-64A31C178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2016"/>
              <a:ext cx="720" cy="192"/>
            </a:xfrm>
            <a:prstGeom prst="rect">
              <a:avLst/>
            </a:prstGeom>
            <a:solidFill>
              <a:srgbClr val="FF6A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ar-SA" altLang="zh-TW" sz="2400">
                <a:latin typeface="Arial" charset="0"/>
              </a:endParaRPr>
            </a:p>
          </p:txBody>
        </p:sp>
        <p:sp>
          <p:nvSpPr>
            <p:cNvPr id="18442" name="Rectangle 14">
              <a:extLst>
                <a:ext uri="{FF2B5EF4-FFF2-40B4-BE49-F238E27FC236}">
                  <a16:creationId xmlns:a16="http://schemas.microsoft.com/office/drawing/2014/main" id="{DEC70C7A-2C12-BB47-BF12-8B4D3BE64D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59" y="2352"/>
              <a:ext cx="480" cy="192"/>
            </a:xfrm>
            <a:prstGeom prst="rect">
              <a:avLst/>
            </a:prstGeom>
            <a:solidFill>
              <a:srgbClr val="FF6A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ar-SA" altLang="zh-TW" sz="2400">
                <a:latin typeface="Arial" charset="0"/>
              </a:endParaRPr>
            </a:p>
          </p:txBody>
        </p:sp>
        <p:sp>
          <p:nvSpPr>
            <p:cNvPr id="18443" name="Rectangle 18" descr="Bouquet">
              <a:extLst>
                <a:ext uri="{FF2B5EF4-FFF2-40B4-BE49-F238E27FC236}">
                  <a16:creationId xmlns:a16="http://schemas.microsoft.com/office/drawing/2014/main" id="{09F160C7-283A-0445-8346-0C4920BC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1566"/>
              <a:ext cx="8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Arial" charset="0"/>
                  <a:ea typeface="新細明體" charset="0"/>
                </a:rPr>
                <a:t>Code</a:t>
              </a:r>
              <a:br>
                <a:rPr lang="en-US" altLang="zh-TW" dirty="0">
                  <a:latin typeface="Arial" charset="0"/>
                  <a:ea typeface="新細明體" charset="0"/>
                </a:rPr>
              </a:br>
              <a:r>
                <a:rPr lang="en-US" altLang="zh-TW" dirty="0">
                  <a:latin typeface="Arial" charset="0"/>
                  <a:ea typeface="新細明體" charset="0"/>
                </a:rPr>
                <a:t>generation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DE7ECFE-E52D-014F-9444-6368FCA91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Handling variables</a:t>
            </a:r>
          </a:p>
        </p:txBody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7DAFD36D-71AD-E642-BDA3-1ED126D84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5910263"/>
          </a:xfrm>
        </p:spPr>
        <p:txBody>
          <a:bodyPr/>
          <a:lstStyle/>
          <a:p>
            <a:pPr>
              <a:spcBef>
                <a:spcPts val="1200"/>
              </a:spcBef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When the compiler encounters a variable, say </a:t>
            </a:r>
            <a:r>
              <a:rPr lang="en-US" altLang="zh-TW" sz="2400" dirty="0">
                <a:latin typeface="Consolas" charset="0"/>
                <a:ea typeface="新細明體" charset="0"/>
                <a:cs typeface="Consolas" charset="0"/>
              </a:rPr>
              <a:t>x</a:t>
            </a:r>
            <a:r>
              <a:rPr lang="en-US" altLang="zh-TW" sz="2400" dirty="0">
                <a:ea typeface="新細明體" charset="0"/>
              </a:rPr>
              <a:t>, in the source code, it has to know:</a:t>
            </a:r>
          </a:p>
          <a:p>
            <a:pPr>
              <a:spcBef>
                <a:spcPts val="1800"/>
              </a:spcBef>
              <a:buFont typeface="Wingdings" charset="2"/>
              <a:buNone/>
              <a:defRPr/>
            </a:pPr>
            <a: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  <a:t>What is </a:t>
            </a:r>
            <a:r>
              <a:rPr lang="en-US" altLang="zh-TW" sz="2400" u="sng" dirty="0">
                <a:latin typeface="Consolas" charset="0"/>
                <a:ea typeface="新細明體" charset="0"/>
              </a:rPr>
              <a:t>x</a:t>
            </a:r>
            <a: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  <a:t>’s </a:t>
            </a:r>
            <a:r>
              <a:rPr lang="en-US" altLang="zh-TW" sz="2400" i="1" u="sng" dirty="0">
                <a:solidFill>
                  <a:srgbClr val="000066"/>
                </a:solidFill>
                <a:ea typeface="新細明體" charset="0"/>
              </a:rPr>
              <a:t>data type</a:t>
            </a:r>
            <a: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  <a:t>?</a:t>
            </a:r>
            <a:b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</a:br>
            <a:b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</a:br>
            <a:r>
              <a:rPr lang="en-US" altLang="zh-TW" sz="2400" dirty="0">
                <a:ea typeface="新細明體" charset="0"/>
              </a:rPr>
              <a:t>Primitive, or ADT (class name) ? </a:t>
            </a:r>
            <a:br>
              <a:rPr lang="en-US" altLang="zh-TW" sz="2400" dirty="0">
                <a:ea typeface="新細明體" charset="0"/>
              </a:rPr>
            </a:br>
            <a:br>
              <a:rPr lang="en-US" altLang="zh-TW" sz="2400" dirty="0">
                <a:ea typeface="新細明體" charset="0"/>
              </a:rPr>
            </a:br>
            <a:r>
              <a:rPr lang="en-US" altLang="zh-TW" sz="2400" dirty="0">
                <a:ea typeface="新細明體" charset="0"/>
              </a:rPr>
              <a:t>(Need to know in order to properly allocate RAM resources for its representation)</a:t>
            </a:r>
          </a:p>
          <a:p>
            <a:pPr>
              <a:spcBef>
                <a:spcPts val="1800"/>
              </a:spcBef>
              <a:buFont typeface="Wingdings" charset="2"/>
              <a:buNone/>
              <a:defRPr/>
            </a:pPr>
            <a: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  <a:t>What </a:t>
            </a:r>
            <a:r>
              <a:rPr lang="en-US" altLang="zh-TW" sz="2400" i="1" u="sng" dirty="0">
                <a:solidFill>
                  <a:srgbClr val="000066"/>
                </a:solidFill>
                <a:ea typeface="新細明體" charset="0"/>
              </a:rPr>
              <a:t>kind</a:t>
            </a:r>
            <a: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  <a:t> of variable is </a:t>
            </a:r>
            <a:r>
              <a:rPr lang="en-US" altLang="zh-TW" sz="2400" u="sng" dirty="0">
                <a:latin typeface="Consolas" charset="0"/>
                <a:ea typeface="新細明體" charset="0"/>
              </a:rPr>
              <a:t>x</a:t>
            </a:r>
            <a: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  <a:t>?</a:t>
            </a:r>
            <a:b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</a:br>
            <a:br>
              <a:rPr lang="en-US" altLang="zh-TW" sz="2400" u="sng" dirty="0">
                <a:solidFill>
                  <a:srgbClr val="000066"/>
                </a:solidFill>
                <a:ea typeface="新細明體" charset="0"/>
              </a:rPr>
            </a:br>
            <a:r>
              <a:rPr lang="en-US" altLang="zh-TW" sz="2400" dirty="0">
                <a:latin typeface="Consolas" charset="0"/>
                <a:ea typeface="新細明體" charset="0"/>
              </a:rPr>
              <a:t>static, field, local, argument</a:t>
            </a:r>
            <a:r>
              <a:rPr lang="en-US" altLang="zh-TW" sz="2400" dirty="0">
                <a:ea typeface="新細明體" charset="0"/>
              </a:rPr>
              <a:t> ?</a:t>
            </a:r>
            <a:br>
              <a:rPr lang="en-US" altLang="zh-TW" sz="2400" dirty="0">
                <a:ea typeface="新細明體" charset="0"/>
              </a:rPr>
            </a:br>
            <a:br>
              <a:rPr lang="en-US" altLang="zh-TW" sz="2400" dirty="0">
                <a:ea typeface="新細明體" charset="0"/>
              </a:rPr>
            </a:br>
            <a:r>
              <a:rPr lang="en-US" altLang="zh-TW" sz="2400" dirty="0">
                <a:ea typeface="新細明體" charset="0"/>
              </a:rPr>
              <a:t>( We need to know in order to properly allocate it to the right memory segment; this also implies the variable’s life cycle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E4FD06-5CAA-D440-A7D7-0985D1AB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Handling variables: mapping them on memory segments </a:t>
            </a:r>
            <a:r>
              <a:rPr lang="en-US" altLang="zh-TW" sz="1600">
                <a:ea typeface="新細明體" panose="02020500000000000000" pitchFamily="18" charset="-120"/>
              </a:rPr>
              <a:t>(example)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B3597E-51D6-B34B-BE28-15501071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DC883B92-FA40-F545-B9AC-77723BD2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609600"/>
            <a:ext cx="8656637" cy="4456113"/>
          </a:xfrm>
          <a:prstGeom prst="rect">
            <a:avLst/>
          </a:prstGeom>
          <a:solidFill>
            <a:srgbClr val="F2F2F2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class BankAccount {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// class variables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int nAccounts;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int bankCommission;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// account propetrties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int id;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String owner;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int balance;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method void transfer(int sum, BankAccount from, Date when){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var int i, j;  // some local variables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var Date due;  // Date is a user-define type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>
                <a:latin typeface="Courier New" charset="0"/>
                <a:ea typeface="新細明體" charset="0"/>
                <a:cs typeface="Courier New" charset="0"/>
              </a:rPr>
              <a:t>let balance = (balance + sum) – commission(sum * 5);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// More code ...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B4EF8-8C0F-0A45-A489-B5506EFEC2EE}"/>
              </a:ext>
            </a:extLst>
          </p:cNvPr>
          <p:cNvSpPr txBox="1">
            <a:spLocks/>
          </p:cNvSpPr>
          <p:nvPr/>
        </p:nvSpPr>
        <p:spPr bwMode="auto">
          <a:xfrm>
            <a:off x="228600" y="5334000"/>
            <a:ext cx="8686800" cy="1143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21600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ts val="1200"/>
              </a:spcBef>
              <a:buSzPct val="80000"/>
              <a:buFont typeface="Wingdings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The target language uses 8 memory segments</a:t>
            </a:r>
          </a:p>
          <a:p>
            <a:pPr>
              <a:spcBef>
                <a:spcPts val="1200"/>
              </a:spcBef>
              <a:buSzPct val="80000"/>
              <a:buFont typeface="Wingdings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Each memory segment, e.g.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static</a:t>
            </a:r>
            <a:r>
              <a:rPr lang="en-US" altLang="zh-TW">
                <a:ea typeface="新細明體" panose="02020500000000000000" pitchFamily="18" charset="-120"/>
              </a:rPr>
              <a:t>, is an indexed sequence of 16-bit values that can be referred to as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static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0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static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1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static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2</a:t>
            </a:r>
            <a:r>
              <a:rPr lang="en-US" altLang="zh-TW">
                <a:ea typeface="新細明體" panose="02020500000000000000" pitchFamily="18" charset="-120"/>
              </a:rPr>
              <a:t>,  etc.</a:t>
            </a:r>
            <a:endParaRPr lang="he-IL" altLang="zh-TW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1EA784-3A3F-8346-809E-D75F9821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Handling variables: mapping them on memory segments </a:t>
            </a:r>
            <a:r>
              <a:rPr lang="en-US" altLang="zh-TW" sz="1600">
                <a:ea typeface="新細明體" panose="02020500000000000000" pitchFamily="18" charset="-120"/>
              </a:rPr>
              <a:t>(example)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7C81469C-A9E6-C34E-8FDD-2ED28858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609600"/>
            <a:ext cx="8656637" cy="2438400"/>
          </a:xfrm>
          <a:prstGeom prst="rect">
            <a:avLst/>
          </a:prstGeom>
          <a:solidFill>
            <a:srgbClr val="F2F2F2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class BankAccount {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// class variables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int nAccounts;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int bankCommission;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// account propetrties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int id;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String owner;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int balance;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F3F2156-D55E-E14E-9565-3A0E307DC34A}"/>
              </a:ext>
            </a:extLst>
          </p:cNvPr>
          <p:cNvSpPr txBox="1">
            <a:spLocks/>
          </p:cNvSpPr>
          <p:nvPr/>
        </p:nvSpPr>
        <p:spPr bwMode="auto">
          <a:xfrm>
            <a:off x="241300" y="3138488"/>
            <a:ext cx="8915400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12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When compiling this class, we have to create the following mappings: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  <a:cs typeface="Courier New" charset="0"/>
              </a:rPr>
              <a:t>The class variables         </a:t>
            </a: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>
                <a:ea typeface="新細明體" charset="0"/>
              </a:rPr>
              <a:t> , </a:t>
            </a:r>
            <a:r>
              <a:rPr lang="en-US" altLang="zh-TW">
                <a:latin typeface="Consolas" charset="0"/>
                <a:ea typeface="新細明體" charset="0"/>
              </a:rPr>
              <a:t>bankCommission</a:t>
            </a:r>
            <a:r>
              <a:rPr lang="en-US" altLang="zh-TW">
                <a:ea typeface="新細明體" charset="0"/>
              </a:rPr>
              <a:t>   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             are mapped on   </a:t>
            </a:r>
            <a:r>
              <a:rPr lang="en-US" altLang="zh-TW">
                <a:latin typeface="Consolas" charset="0"/>
                <a:ea typeface="新細明體" charset="0"/>
              </a:rPr>
              <a:t>static</a:t>
            </a:r>
            <a:r>
              <a:rPr lang="en-US" altLang="zh-TW">
                <a:ea typeface="新細明體" charset="0"/>
              </a:rPr>
              <a:t> </a:t>
            </a:r>
            <a:r>
              <a:rPr lang="en-US" altLang="zh-TW">
                <a:latin typeface="Consolas" charset="0"/>
                <a:ea typeface="新細明體" charset="0"/>
              </a:rPr>
              <a:t>0,1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The object fields           </a:t>
            </a:r>
            <a:r>
              <a:rPr lang="en-US" altLang="zh-TW">
                <a:latin typeface="Consolas" charset="0"/>
                <a:ea typeface="新細明體" charset="0"/>
              </a:rPr>
              <a:t>id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owner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balance</a:t>
            </a:r>
            <a:r>
              <a:rPr lang="en-US" altLang="zh-TW">
                <a:ea typeface="新細明體" charset="0"/>
              </a:rPr>
              <a:t>                 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             are mapped on   </a:t>
            </a:r>
            <a:r>
              <a:rPr lang="en-US" altLang="zh-TW">
                <a:latin typeface="Consolas" charset="0"/>
                <a:ea typeface="新細明體" charset="0"/>
              </a:rPr>
              <a:t>this</a:t>
            </a:r>
            <a:r>
              <a:rPr lang="en-US" altLang="zh-TW">
                <a:ea typeface="新細明體" charset="0"/>
              </a:rPr>
              <a:t> </a:t>
            </a:r>
            <a:r>
              <a:rPr lang="en-US" altLang="zh-TW">
                <a:latin typeface="Consolas" charset="0"/>
                <a:ea typeface="新細明體" charset="0"/>
              </a:rPr>
              <a:t>0,1,2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871A8-2B16-5C41-AF0D-1E2F4FF7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Handling variables: mapping them on memory segments </a:t>
            </a:r>
            <a:r>
              <a:rPr lang="en-US" altLang="zh-TW" sz="1600">
                <a:ea typeface="新細明體" panose="02020500000000000000" pitchFamily="18" charset="-120"/>
              </a:rPr>
              <a:t>(example)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BC87BA59-0D17-8B4F-AC1C-7C5E1342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609600"/>
            <a:ext cx="8656637" cy="2438400"/>
          </a:xfrm>
          <a:prstGeom prst="rect">
            <a:avLst/>
          </a:prstGeom>
          <a:solidFill>
            <a:srgbClr val="F2F2F2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method void transfer(int sum, BankAccount from, Date when){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var int i, j;  // some local variables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var Date due;  // Date is a user-define type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>
                <a:latin typeface="Courier New" charset="0"/>
                <a:ea typeface="新細明體" charset="0"/>
                <a:cs typeface="Courier New" charset="0"/>
              </a:rPr>
              <a:t>let balance = (balance + sum) – commission(sum * 5);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// More code ...</a:t>
            </a:r>
          </a:p>
          <a:p>
            <a:pPr>
              <a:spcBef>
                <a:spcPts val="3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}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FEE51E8-B12A-5948-AC23-B01C807A4985}"/>
              </a:ext>
            </a:extLst>
          </p:cNvPr>
          <p:cNvSpPr txBox="1">
            <a:spLocks/>
          </p:cNvSpPr>
          <p:nvPr/>
        </p:nvSpPr>
        <p:spPr bwMode="auto">
          <a:xfrm>
            <a:off x="241300" y="3138488"/>
            <a:ext cx="8915400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12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When compiling this class, we have to create the following mappings: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  <a:cs typeface="Courier New" charset="0"/>
              </a:rPr>
              <a:t>The class variables         </a:t>
            </a: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>
                <a:ea typeface="新細明體" charset="0"/>
              </a:rPr>
              <a:t> , </a:t>
            </a:r>
            <a:r>
              <a:rPr lang="en-US" altLang="zh-TW">
                <a:latin typeface="Consolas" charset="0"/>
                <a:ea typeface="新細明體" charset="0"/>
              </a:rPr>
              <a:t>bankCommission</a:t>
            </a:r>
            <a:r>
              <a:rPr lang="en-US" altLang="zh-TW">
                <a:ea typeface="新細明體" charset="0"/>
              </a:rPr>
              <a:t>   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             are mapped on   </a:t>
            </a:r>
            <a:r>
              <a:rPr lang="en-US" altLang="zh-TW">
                <a:latin typeface="Consolas" charset="0"/>
                <a:ea typeface="新細明體" charset="0"/>
              </a:rPr>
              <a:t>static</a:t>
            </a:r>
            <a:r>
              <a:rPr lang="en-US" altLang="zh-TW">
                <a:ea typeface="新細明體" charset="0"/>
              </a:rPr>
              <a:t> </a:t>
            </a:r>
            <a:r>
              <a:rPr lang="en-US" altLang="zh-TW">
                <a:latin typeface="Consolas" charset="0"/>
                <a:ea typeface="新細明體" charset="0"/>
              </a:rPr>
              <a:t>0,1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The object fields           </a:t>
            </a:r>
            <a:r>
              <a:rPr lang="en-US" altLang="zh-TW">
                <a:latin typeface="Consolas" charset="0"/>
                <a:ea typeface="新細明體" charset="0"/>
              </a:rPr>
              <a:t>id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owner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balance</a:t>
            </a:r>
            <a:r>
              <a:rPr lang="en-US" altLang="zh-TW">
                <a:ea typeface="新細明體" charset="0"/>
              </a:rPr>
              <a:t>                 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             are mapped on   </a:t>
            </a:r>
            <a:r>
              <a:rPr lang="en-US" altLang="zh-TW">
                <a:latin typeface="Consolas" charset="0"/>
                <a:ea typeface="新細明體" charset="0"/>
              </a:rPr>
              <a:t>this</a:t>
            </a:r>
            <a:r>
              <a:rPr lang="en-US" altLang="zh-TW">
                <a:ea typeface="新細明體" charset="0"/>
              </a:rPr>
              <a:t> </a:t>
            </a:r>
            <a:r>
              <a:rPr lang="en-US" altLang="zh-TW">
                <a:latin typeface="Consolas" charset="0"/>
                <a:ea typeface="新細明體" charset="0"/>
              </a:rPr>
              <a:t>0,1,2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The argument variables </a:t>
            </a:r>
            <a:r>
              <a:rPr lang="en-US" altLang="zh-TW">
                <a:latin typeface="Consolas" charset="0"/>
                <a:ea typeface="新細明體" charset="0"/>
              </a:rPr>
              <a:t>sum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bankAccount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when</a:t>
            </a:r>
            <a:r>
              <a:rPr lang="en-US" altLang="zh-TW">
                <a:ea typeface="新細明體" charset="0"/>
              </a:rPr>
              <a:t>           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             are mapped on   </a:t>
            </a:r>
            <a:r>
              <a:rPr lang="en-US" altLang="zh-TW">
                <a:latin typeface="Consolas" charset="0"/>
                <a:ea typeface="新細明體" charset="0"/>
              </a:rPr>
              <a:t>argument</a:t>
            </a:r>
            <a:r>
              <a:rPr lang="en-US" altLang="zh-TW">
                <a:ea typeface="新細明體" charset="0"/>
              </a:rPr>
              <a:t> </a:t>
            </a:r>
            <a:r>
              <a:rPr lang="en-US" altLang="zh-TW">
                <a:latin typeface="Consolas" charset="0"/>
                <a:ea typeface="新細明體" charset="0"/>
              </a:rPr>
              <a:t>0,1,2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The local variables         </a:t>
            </a:r>
            <a:r>
              <a:rPr lang="en-US" altLang="zh-TW">
                <a:latin typeface="Consolas" charset="0"/>
                <a:ea typeface="新細明體" charset="0"/>
              </a:rPr>
              <a:t>i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j</a:t>
            </a:r>
            <a:r>
              <a:rPr lang="en-US" altLang="zh-TW">
                <a:ea typeface="新細明體" charset="0"/>
              </a:rPr>
              <a:t>, </a:t>
            </a:r>
            <a:r>
              <a:rPr lang="en-US" altLang="zh-TW">
                <a:latin typeface="Consolas" charset="0"/>
                <a:ea typeface="新細明體" charset="0"/>
              </a:rPr>
              <a:t>due</a:t>
            </a:r>
            <a:r>
              <a:rPr lang="en-US" altLang="zh-TW">
                <a:ea typeface="新細明體" charset="0"/>
              </a:rPr>
              <a:t>                                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>
                <a:ea typeface="新細明體" charset="0"/>
              </a:rPr>
              <a:t>             are mapped on   </a:t>
            </a:r>
            <a:r>
              <a:rPr lang="en-US" altLang="zh-TW">
                <a:latin typeface="Consolas" charset="0"/>
                <a:ea typeface="新細明體" charset="0"/>
              </a:rPr>
              <a:t>local</a:t>
            </a:r>
            <a:r>
              <a:rPr lang="en-US" altLang="zh-TW">
                <a:ea typeface="新細明體" charset="0"/>
              </a:rPr>
              <a:t> </a:t>
            </a:r>
            <a:r>
              <a:rPr lang="en-US" altLang="zh-TW">
                <a:latin typeface="Consolas" charset="0"/>
                <a:ea typeface="新細明體" charset="0"/>
              </a:rPr>
              <a:t>0,1,2</a:t>
            </a:r>
            <a:r>
              <a:rPr lang="en-US" altLang="zh-TW">
                <a:ea typeface="新細明體" charset="0"/>
              </a:rPr>
              <a:t>.</a:t>
            </a:r>
            <a:endParaRPr lang="he-IL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859F66-0895-5F4A-BCB2-42058A9B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Handling variables: </a:t>
            </a:r>
            <a:r>
              <a:rPr lang="en-US" altLang="zh-TW" sz="2000">
                <a:ea typeface="新細明體" panose="02020500000000000000" pitchFamily="18" charset="-120"/>
              </a:rPr>
              <a:t>symbol tables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D9256201-AEB8-A04F-A4AE-C80786D5A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609600"/>
            <a:ext cx="8656637" cy="3733800"/>
          </a:xfrm>
          <a:prstGeom prst="rect">
            <a:avLst/>
          </a:prstGeom>
          <a:solidFill>
            <a:srgbClr val="F2F2F2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class BankAccount {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int nAccounts;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int bankCommission;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int id;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String owner;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int balance;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method void transfer(int sum, BankAccount from, Date when){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var int i, j;   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var Date due;   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>
                <a:latin typeface="Courier New" charset="0"/>
                <a:ea typeface="新細明體" charset="0"/>
                <a:cs typeface="Courier New" charset="0"/>
              </a:rPr>
              <a:t>let balance = (balance + sum) – commission(sum * 5);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// More code ...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}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28A7A85-E6D4-CB4B-89C6-3BF0B1C8C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4775"/>
            <a:ext cx="4419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ABE0A62-1E0C-F04D-A2FB-279E88EF7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5313" y="3733800"/>
            <a:ext cx="4510087" cy="2743200"/>
          </a:xfr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E759631D-C49D-5F48-83E3-9F8520518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343400"/>
            <a:ext cx="4495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sz="1600" u="sng" dirty="0">
                <a:ea typeface="新細明體" charset="0"/>
              </a:rPr>
              <a:t>How the compiler uses symbol tables:</a:t>
            </a:r>
            <a:endParaRPr lang="en-US" altLang="zh-TW" sz="1600" dirty="0">
              <a:ea typeface="新細明體" charset="0"/>
            </a:endParaRPr>
          </a:p>
          <a:p>
            <a:pPr>
              <a:spcBef>
                <a:spcPct val="4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1600" dirty="0">
                <a:ea typeface="新細明體" charset="0"/>
              </a:rPr>
              <a:t>The compiler builds and maintains a linked list of hash tables, </a:t>
            </a:r>
            <a:r>
              <a:rPr lang="en-US" altLang="zh-TW" sz="1600" dirty="0">
                <a:ea typeface="新細明體" charset="0"/>
                <a:cs typeface="Times New Roman" charset="0"/>
              </a:rPr>
              <a:t>each reflecting a single scope nested within the next one in the list</a:t>
            </a:r>
          </a:p>
          <a:p>
            <a:pPr>
              <a:spcBef>
                <a:spcPct val="4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1600" dirty="0">
                <a:ea typeface="新細明體" charset="0"/>
                <a:cs typeface="Times New Roman" charset="0"/>
              </a:rPr>
              <a:t>Identifier lookup works from the current symbol table back to the list’s head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80000"/>
              <a:buFont typeface="Wingdings" charset="2"/>
              <a:buChar char="q"/>
              <a:defRPr/>
            </a:pPr>
            <a:r>
              <a:rPr lang="en-US" altLang="zh-TW" sz="1600" dirty="0">
                <a:ea typeface="新細明體" charset="0"/>
                <a:cs typeface="Times New Roman" charset="0"/>
              </a:rPr>
              <a:t>(a classical implementation).</a:t>
            </a:r>
            <a:endParaRPr lang="en-US" altLang="zh-TW" sz="1600" dirty="0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C84B662-F0F4-594E-8C16-D8582EB75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Handling variables: </a:t>
            </a:r>
            <a:r>
              <a:rPr lang="en-US" altLang="zh-TW" sz="2000">
                <a:ea typeface="新細明體" charset="0"/>
              </a:rPr>
              <a:t>managing their life cycle</a:t>
            </a:r>
          </a:p>
        </p:txBody>
      </p:sp>
      <p:sp>
        <p:nvSpPr>
          <p:cNvPr id="731139" name="Rectangle 3">
            <a:extLst>
              <a:ext uri="{FF2B5EF4-FFF2-40B4-BE49-F238E27FC236}">
                <a16:creationId xmlns:a16="http://schemas.microsoft.com/office/drawing/2014/main" id="{C1AAC618-3813-0144-BE81-632804BBB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610600" cy="2667000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  <a:cs typeface="Consolas" charset="0"/>
              </a:rPr>
              <a:t>Variables life cycle</a:t>
            </a:r>
          </a:p>
          <a:p>
            <a:pPr>
              <a:lnSpc>
                <a:spcPct val="90000"/>
              </a:lnSpc>
              <a:buSzPct val="80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static</a:t>
            </a:r>
            <a:r>
              <a:rPr lang="en-US" altLang="zh-TW" dirty="0">
                <a:ea typeface="新細明體" charset="0"/>
                <a:cs typeface="Consolas" charset="0"/>
              </a:rPr>
              <a:t> variables:       single copy must be kept alive throughout the </a:t>
            </a:r>
          </a:p>
          <a:p>
            <a:pPr>
              <a:lnSpc>
                <a:spcPct val="90000"/>
              </a:lnSpc>
              <a:buSzPct val="80000"/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  <a:cs typeface="Consolas" charset="0"/>
              </a:rPr>
              <a:t>                                  program duration</a:t>
            </a:r>
          </a:p>
          <a:p>
            <a:pPr>
              <a:lnSpc>
                <a:spcPct val="90000"/>
              </a:lnSpc>
              <a:buSzPct val="80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field</a:t>
            </a:r>
            <a:r>
              <a:rPr lang="en-US" altLang="zh-TW" dirty="0">
                <a:ea typeface="新細明體" charset="0"/>
              </a:rPr>
              <a:t> variables:         different copies must be kept for each object</a:t>
            </a:r>
          </a:p>
          <a:p>
            <a:pPr>
              <a:lnSpc>
                <a:spcPct val="90000"/>
              </a:lnSpc>
              <a:buSzPct val="80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</a:rPr>
              <a:t>local</a:t>
            </a:r>
            <a:r>
              <a:rPr lang="en-US" altLang="zh-TW" dirty="0">
                <a:ea typeface="新細明體" charset="0"/>
              </a:rPr>
              <a:t> variables:         created on subroutine entry, killed on exit</a:t>
            </a:r>
          </a:p>
          <a:p>
            <a:pPr>
              <a:lnSpc>
                <a:spcPct val="90000"/>
              </a:lnSpc>
              <a:buSzPct val="80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</a:rPr>
              <a:t>argument </a:t>
            </a:r>
            <a:r>
              <a:rPr lang="en-US" altLang="zh-TW" dirty="0">
                <a:ea typeface="新細明體" charset="0"/>
              </a:rPr>
              <a:t>variables:   similar to </a:t>
            </a:r>
            <a:r>
              <a:rPr lang="en-US" altLang="zh-TW" dirty="0">
                <a:latin typeface="Consolas" charset="0"/>
                <a:ea typeface="新細明體" charset="0"/>
              </a:rPr>
              <a:t>local </a:t>
            </a:r>
            <a:r>
              <a:rPr lang="en-US" altLang="zh-TW" dirty="0">
                <a:ea typeface="新細明體" charset="0"/>
              </a:rPr>
              <a:t>variables.</a:t>
            </a:r>
            <a:endParaRPr lang="en-US" altLang="zh-TW" dirty="0">
              <a:solidFill>
                <a:schemeClr val="hlink"/>
              </a:solidFill>
              <a:ea typeface="新細明體" charset="0"/>
            </a:endParaRPr>
          </a:p>
        </p:txBody>
      </p:sp>
      <p:pic>
        <p:nvPicPr>
          <p:cNvPr id="12297" name="Picture 9" descr="hurray_1">
            <a:extLst>
              <a:ext uri="{FF2B5EF4-FFF2-40B4-BE49-F238E27FC236}">
                <a16:creationId xmlns:a16="http://schemas.microsoft.com/office/drawing/2014/main" id="{EEC952DA-6F76-624E-84DE-BD73A456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54638"/>
            <a:ext cx="1219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A885517-95C0-2249-BBC4-E86FA99A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72200"/>
            <a:ext cx="88153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Clr>
                <a:schemeClr val="hlink"/>
              </a:buClr>
              <a:buFont typeface="Wingdings" charset="2"/>
              <a:buNone/>
              <a:defRPr/>
            </a:pPr>
            <a:r>
              <a:rPr lang="en-US" altLang="zh-TW" u="sng" dirty="0">
                <a:solidFill>
                  <a:schemeClr val="hlink"/>
                </a:solidFill>
                <a:ea typeface="新細明體" charset="0"/>
              </a:rPr>
              <a:t>Good news:</a:t>
            </a:r>
            <a:r>
              <a:rPr lang="en-US" altLang="zh-TW" dirty="0">
                <a:solidFill>
                  <a:schemeClr val="hlink"/>
                </a:solidFill>
                <a:ea typeface="新細明體" charset="0"/>
              </a:rPr>
              <a:t> the VM implementation already handles all these details ! </a:t>
            </a:r>
            <a:br>
              <a:rPr lang="en-US" altLang="zh-TW" dirty="0">
                <a:solidFill>
                  <a:schemeClr val="hlink"/>
                </a:solidFill>
                <a:ea typeface="新細明體" charset="0"/>
              </a:rPr>
            </a:br>
            <a:endParaRPr lang="en-US" altLang="zh-TW" dirty="0">
              <a:solidFill>
                <a:schemeClr val="hlink"/>
              </a:solidFill>
              <a:ea typeface="新細明體" charset="0"/>
            </a:endParaRPr>
          </a:p>
        </p:txBody>
      </p:sp>
      <p:pic>
        <p:nvPicPr>
          <p:cNvPr id="33797" name="圖片 7">
            <a:extLst>
              <a:ext uri="{FF2B5EF4-FFF2-40B4-BE49-F238E27FC236}">
                <a16:creationId xmlns:a16="http://schemas.microsoft.com/office/drawing/2014/main" id="{31A733A0-53DB-804D-9D72-F70CB62DB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38175"/>
            <a:ext cx="4419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DF99A22C-9492-7049-B184-34B3804E3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85800"/>
            <a:ext cx="45100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 autoUpdateAnimBg="0"/>
      <p:bldP spid="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96AD78A2-764E-594A-A162-6E2BD81E8F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350" y="3429000"/>
          <a:ext cx="8039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VISIO" r:id="rId3" imgW="18148300" imgH="17754600" progId="Visio.Drawing.6">
                  <p:embed/>
                </p:oleObj>
              </mc:Choice>
              <mc:Fallback>
                <p:oleObj name="VISIO" r:id="rId3" imgW="18148300" imgH="177546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71" t="24442" r="19955" b="42798"/>
                      <a:stretch>
                        <a:fillRect/>
                      </a:stretch>
                    </p:blipFill>
                    <p:spPr bwMode="auto">
                      <a:xfrm>
                        <a:off x="514350" y="3429000"/>
                        <a:ext cx="8039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>
            <a:extLst>
              <a:ext uri="{FF2B5EF4-FFF2-40B4-BE49-F238E27FC236}">
                <a16:creationId xmlns:a16="http://schemas.microsoft.com/office/drawing/2014/main" id="{34D23671-A9DD-EE4B-862F-91DA6755B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4213"/>
            <a:ext cx="266700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Background:</a:t>
            </a:r>
            <a:r>
              <a:rPr lang="en-US" altLang="zh-TW" dirty="0">
                <a:ea typeface="新細明體" charset="0"/>
              </a:rPr>
              <a:t> Suppose we have an object named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b</a:t>
            </a:r>
            <a:r>
              <a:rPr lang="en-US" altLang="zh-TW" dirty="0">
                <a:ea typeface="新細明體" charset="0"/>
              </a:rPr>
              <a:t> of type </a:t>
            </a:r>
            <a:r>
              <a:rPr lang="en-US" altLang="zh-TW" dirty="0">
                <a:latin typeface="Consolas" charset="0"/>
                <a:ea typeface="新細明體" charset="0"/>
              </a:rPr>
              <a:t>Ball</a:t>
            </a:r>
            <a:r>
              <a:rPr lang="en-US" altLang="zh-TW" dirty="0">
                <a:ea typeface="新細明體" charset="0"/>
              </a:rPr>
              <a:t>. A </a:t>
            </a:r>
            <a:r>
              <a:rPr lang="en-US" altLang="zh-TW" dirty="0">
                <a:latin typeface="Consolas" charset="0"/>
                <a:ea typeface="新細明體" charset="0"/>
              </a:rPr>
              <a:t>Ball</a:t>
            </a:r>
            <a:r>
              <a:rPr lang="en-US" altLang="zh-TW" dirty="0">
                <a:ea typeface="新細明體" charset="0"/>
              </a:rPr>
              <a:t> has </a:t>
            </a:r>
            <a:r>
              <a:rPr lang="en-US" altLang="zh-TW" dirty="0">
                <a:latin typeface="Consolas" charset="0"/>
                <a:ea typeface="新細明體" charset="0"/>
              </a:rPr>
              <a:t>x</a:t>
            </a:r>
            <a:r>
              <a:rPr lang="en-US" altLang="zh-TW" dirty="0">
                <a:ea typeface="新細明體" charset="0"/>
              </a:rPr>
              <a:t>, </a:t>
            </a:r>
            <a:r>
              <a:rPr lang="en-US" altLang="zh-TW" dirty="0">
                <a:latin typeface="Consolas" charset="0"/>
                <a:ea typeface="新細明體" charset="0"/>
              </a:rPr>
              <a:t>y</a:t>
            </a:r>
            <a:r>
              <a:rPr lang="en-US" altLang="zh-TW" dirty="0">
                <a:ea typeface="新細明體" charset="0"/>
              </a:rPr>
              <a:t> coordinates, a </a:t>
            </a:r>
            <a:r>
              <a:rPr lang="en-US" altLang="zh-TW" dirty="0">
                <a:latin typeface="Consolas" charset="0"/>
                <a:ea typeface="新細明體" charset="0"/>
              </a:rPr>
              <a:t>radius</a:t>
            </a:r>
            <a:r>
              <a:rPr lang="en-US" altLang="zh-TW" dirty="0">
                <a:ea typeface="新細明體" charset="0"/>
              </a:rPr>
              <a:t>, and a </a:t>
            </a:r>
            <a:r>
              <a:rPr lang="en-US" altLang="zh-TW" dirty="0">
                <a:latin typeface="Consolas" charset="0"/>
                <a:ea typeface="新細明體" charset="0"/>
              </a:rPr>
              <a:t>color</a:t>
            </a:r>
            <a:r>
              <a:rPr lang="en-US" altLang="zh-TW" dirty="0">
                <a:ea typeface="新細明體" charset="0"/>
              </a:rPr>
              <a:t>.</a:t>
            </a:r>
          </a:p>
          <a:p>
            <a:pPr>
              <a:defRPr/>
            </a:pPr>
            <a:endParaRPr lang="en-US" altLang="zh-TW" dirty="0">
              <a:ea typeface="新細明體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EEDB75D-2EA0-C248-9616-8D18F7F72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23900"/>
            <a:ext cx="6035675" cy="2590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Class Ball {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field </a:t>
            </a:r>
            <a:r>
              <a:rPr kumimoji="1" lang="en-US" altLang="zh-TW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x, y, radius, color;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method void </a:t>
            </a:r>
            <a:r>
              <a:rPr kumimoji="1" lang="en-US" altLang="zh-TW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SetR</a:t>
            </a: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</a:t>
            </a:r>
            <a:r>
              <a:rPr kumimoji="1" lang="en-US" altLang="zh-TW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r) { radius = r; }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}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...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Ball b; b=</a:t>
            </a:r>
            <a:r>
              <a:rPr kumimoji="1" lang="en-US" altLang="zh-TW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Ball.new</a:t>
            </a: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();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b.SetR</a:t>
            </a: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(17);</a:t>
            </a:r>
            <a:endParaRPr kumimoji="1" lang="zh-TW" altLang="en-US" dirty="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5DE90CA-BF6E-F643-AE1E-5F9A225F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 dirty="0">
                <a:solidFill>
                  <a:srgbClr val="663300"/>
                </a:solidFill>
                <a:latin typeface="Arial" charset="0"/>
                <a:ea typeface="新細明體" charset="0"/>
              </a:rPr>
              <a:t>establishing access to the object’s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1E8B73-D3A1-9949-AFA3-4AEC36736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Course map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602006F-25D1-174A-80AE-EB6531900AE6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006475"/>
            <a:ext cx="8809037" cy="4867275"/>
            <a:chOff x="163" y="634"/>
            <a:chExt cx="5549" cy="3066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EC9D5329-938A-AC46-A292-365D7D24F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6246" name="Rectangle 5">
                <a:extLst>
                  <a:ext uri="{FF2B5EF4-FFF2-40B4-BE49-F238E27FC236}">
                    <a16:creationId xmlns:a16="http://schemas.microsoft.com/office/drawing/2014/main" id="{40B09712-FCB3-FE4E-A4F0-DD4CF7E41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7" name="Rectangle 6">
                <a:extLst>
                  <a:ext uri="{FF2B5EF4-FFF2-40B4-BE49-F238E27FC236}">
                    <a16:creationId xmlns:a16="http://schemas.microsoft.com/office/drawing/2014/main" id="{1D011A95-2EEF-6A4C-9863-2C92DCDBC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4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Assembler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" name="Freeform 7">
                <a:extLst>
                  <a:ext uri="{FF2B5EF4-FFF2-40B4-BE49-F238E27FC236}">
                    <a16:creationId xmlns:a16="http://schemas.microsoft.com/office/drawing/2014/main" id="{569884C9-C5E8-1345-BF44-6FA1F1F5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" name="Rectangle 8">
                <a:extLst>
                  <a:ext uri="{FF2B5EF4-FFF2-40B4-BE49-F238E27FC236}">
                    <a16:creationId xmlns:a16="http://schemas.microsoft.com/office/drawing/2014/main" id="{7EBB2A80-FA6D-CC40-94FB-1C98587FF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 6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50" name="Freeform 9">
                <a:extLst>
                  <a:ext uri="{FF2B5EF4-FFF2-40B4-BE49-F238E27FC236}">
                    <a16:creationId xmlns:a16="http://schemas.microsoft.com/office/drawing/2014/main" id="{0EAEEE27-1F75-3C4C-BCAD-475CA2399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" name="Freeform 10">
                <a:extLst>
                  <a:ext uri="{FF2B5EF4-FFF2-40B4-BE49-F238E27FC236}">
                    <a16:creationId xmlns:a16="http://schemas.microsoft.com/office/drawing/2014/main" id="{F5721A7A-7D32-1341-BCC8-FAEF8A901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49" name="Group 11">
              <a:extLst>
                <a:ext uri="{FF2B5EF4-FFF2-40B4-BE49-F238E27FC236}">
                  <a16:creationId xmlns:a16="http://schemas.microsoft.com/office/drawing/2014/main" id="{8CB053D0-EC8F-2644-9033-77C4FC9F2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76" cy="641"/>
              <a:chOff x="1752" y="778"/>
              <a:chExt cx="776" cy="641"/>
            </a:xfrm>
          </p:grpSpPr>
          <p:sp>
            <p:nvSpPr>
              <p:cNvPr id="6240" name="Rectangle 12">
                <a:extLst>
                  <a:ext uri="{FF2B5EF4-FFF2-40B4-BE49-F238E27FC236}">
                    <a16:creationId xmlns:a16="http://schemas.microsoft.com/office/drawing/2014/main" id="{72520173-6A62-F549-A675-C9CE38357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1" name="Rectangle 13">
                <a:extLst>
                  <a:ext uri="{FF2B5EF4-FFF2-40B4-BE49-F238E27FC236}">
                    <a16:creationId xmlns:a16="http://schemas.microsoft.com/office/drawing/2014/main" id="{6A2E706E-B9D0-9341-BBF9-BF344B5C3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H.L. Language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2" name="Rectangle 14">
                <a:extLst>
                  <a:ext uri="{FF2B5EF4-FFF2-40B4-BE49-F238E27FC236}">
                    <a16:creationId xmlns:a16="http://schemas.microsoft.com/office/drawing/2014/main" id="{BC2A4DA0-DC2E-CE43-A7C8-E8DA430A8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3" name="Rectangle 15">
                <a:extLst>
                  <a:ext uri="{FF2B5EF4-FFF2-40B4-BE49-F238E27FC236}">
                    <a16:creationId xmlns:a16="http://schemas.microsoft.com/office/drawing/2014/main" id="{3DAC9FA7-5E78-F44A-988E-D31452E7A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70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Operating Sys.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4" name="Rectangle 16">
                <a:extLst>
                  <a:ext uri="{FF2B5EF4-FFF2-40B4-BE49-F238E27FC236}">
                    <a16:creationId xmlns:a16="http://schemas.microsoft.com/office/drawing/2014/main" id="{7D0BE06D-7983-514B-995F-04C76B221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5" name="Rectangle 17">
                <a:extLst>
                  <a:ext uri="{FF2B5EF4-FFF2-40B4-BE49-F238E27FC236}">
                    <a16:creationId xmlns:a16="http://schemas.microsoft.com/office/drawing/2014/main" id="{70A85EA2-EAFE-DB47-8E47-722412FF1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0" name="Group 18">
              <a:extLst>
                <a:ext uri="{FF2B5EF4-FFF2-40B4-BE49-F238E27FC236}">
                  <a16:creationId xmlns:a16="http://schemas.microsoft.com/office/drawing/2014/main" id="{D5C2EC99-FBFE-9045-9A24-B2EAA3CB0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60"/>
              <a:ext cx="655" cy="336"/>
              <a:chOff x="2332" y="1488"/>
              <a:chExt cx="655" cy="336"/>
            </a:xfrm>
          </p:grpSpPr>
          <p:sp>
            <p:nvSpPr>
              <p:cNvPr id="6235" name="Rectangle 19">
                <a:extLst>
                  <a:ext uri="{FF2B5EF4-FFF2-40B4-BE49-F238E27FC236}">
                    <a16:creationId xmlns:a16="http://schemas.microsoft.com/office/drawing/2014/main" id="{0C3345FA-F884-F041-A548-BBAACCDBF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36" name="Rectangle 20">
                <a:extLst>
                  <a:ext uri="{FF2B5EF4-FFF2-40B4-BE49-F238E27FC236}">
                    <a16:creationId xmlns:a16="http://schemas.microsoft.com/office/drawing/2014/main" id="{B5966239-6BC8-054E-8450-F45579AB6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8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Compiler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7" name="Rectangle 21">
                <a:extLst>
                  <a:ext uri="{FF2B5EF4-FFF2-40B4-BE49-F238E27FC236}">
                    <a16:creationId xmlns:a16="http://schemas.microsoft.com/office/drawing/2014/main" id="{223CF4A7-97AE-D742-BA01-DA83D4291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10 - 11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8" name="Line 22">
                <a:extLst>
                  <a:ext uri="{FF2B5EF4-FFF2-40B4-BE49-F238E27FC236}">
                    <a16:creationId xmlns:a16="http://schemas.microsoft.com/office/drawing/2014/main" id="{9EC3C984-9798-164D-8A36-44C09902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9" name="Freeform 23">
                <a:extLst>
                  <a:ext uri="{FF2B5EF4-FFF2-40B4-BE49-F238E27FC236}">
                    <a16:creationId xmlns:a16="http://schemas.microsoft.com/office/drawing/2014/main" id="{47861F93-7E98-4F43-9B4E-3B186E357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1" name="Group 24">
              <a:extLst>
                <a:ext uri="{FF2B5EF4-FFF2-40B4-BE49-F238E27FC236}">
                  <a16:creationId xmlns:a16="http://schemas.microsoft.com/office/drawing/2014/main" id="{BE1BC748-B350-C049-A174-D603F1F96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6229" name="Rectangle 25">
                <a:extLst>
                  <a:ext uri="{FF2B5EF4-FFF2-40B4-BE49-F238E27FC236}">
                    <a16:creationId xmlns:a16="http://schemas.microsoft.com/office/drawing/2014/main" id="{1964CC1A-818C-7C4E-929A-119D085DA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30" name="Rectangle 26">
                <a:extLst>
                  <a:ext uri="{FF2B5EF4-FFF2-40B4-BE49-F238E27FC236}">
                    <a16:creationId xmlns:a16="http://schemas.microsoft.com/office/drawing/2014/main" id="{E6DEB731-7540-334A-8977-9BE6AC029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VM Translator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1" name="Freeform 27">
                <a:extLst>
                  <a:ext uri="{FF2B5EF4-FFF2-40B4-BE49-F238E27FC236}">
                    <a16:creationId xmlns:a16="http://schemas.microsoft.com/office/drawing/2014/main" id="{4B7C3DBA-7353-8849-B214-00F4519F2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2" name="Rectangle 28">
                <a:extLst>
                  <a:ext uri="{FF2B5EF4-FFF2-40B4-BE49-F238E27FC236}">
                    <a16:creationId xmlns:a16="http://schemas.microsoft.com/office/drawing/2014/main" id="{6B4D84E9-D19C-A84F-85FD-C9C1D89B9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8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7 - 8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3" name="Line 29">
                <a:extLst>
                  <a:ext uri="{FF2B5EF4-FFF2-40B4-BE49-F238E27FC236}">
                    <a16:creationId xmlns:a16="http://schemas.microsoft.com/office/drawing/2014/main" id="{20D7971D-743A-0547-899E-DC33BB075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4" name="Freeform 30">
                <a:extLst>
                  <a:ext uri="{FF2B5EF4-FFF2-40B4-BE49-F238E27FC236}">
                    <a16:creationId xmlns:a16="http://schemas.microsoft.com/office/drawing/2014/main" id="{2EB0EAF1-387E-DA42-8C48-58BFB39A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2" name="Group 31">
              <a:extLst>
                <a:ext uri="{FF2B5EF4-FFF2-40B4-BE49-F238E27FC236}">
                  <a16:creationId xmlns:a16="http://schemas.microsoft.com/office/drawing/2014/main" id="{B2BD0A0B-D80E-BD46-950D-F2BCEA1FE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6222" name="Rectangle 32">
                <a:extLst>
                  <a:ext uri="{FF2B5EF4-FFF2-40B4-BE49-F238E27FC236}">
                    <a16:creationId xmlns:a16="http://schemas.microsoft.com/office/drawing/2014/main" id="{ABCEA19A-F2AD-624C-BB27-877A63562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5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23" name="Rectangle 33">
                <a:extLst>
                  <a:ext uri="{FF2B5EF4-FFF2-40B4-BE49-F238E27FC236}">
                    <a16:creationId xmlns:a16="http://schemas.microsoft.com/office/drawing/2014/main" id="{D8BF94B4-C887-574E-87FC-15079C404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Computer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4" name="Rectangle 34">
                <a:extLst>
                  <a:ext uri="{FF2B5EF4-FFF2-40B4-BE49-F238E27FC236}">
                    <a16:creationId xmlns:a16="http://schemas.microsoft.com/office/drawing/2014/main" id="{9F5437E4-CF14-424A-AA31-67540F8B9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Architecture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5" name="Freeform 35">
                <a:extLst>
                  <a:ext uri="{FF2B5EF4-FFF2-40B4-BE49-F238E27FC236}">
                    <a16:creationId xmlns:a16="http://schemas.microsoft.com/office/drawing/2014/main" id="{BF4C3FAD-97CC-FC46-9F3C-EC47B53CB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6" name="Rectangle 36">
                <a:extLst>
                  <a:ext uri="{FF2B5EF4-FFF2-40B4-BE49-F238E27FC236}">
                    <a16:creationId xmlns:a16="http://schemas.microsoft.com/office/drawing/2014/main" id="{71E8A8B5-6721-2346-9561-007041EC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4 - 5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7" name="Line 37">
                <a:extLst>
                  <a:ext uri="{FF2B5EF4-FFF2-40B4-BE49-F238E27FC236}">
                    <a16:creationId xmlns:a16="http://schemas.microsoft.com/office/drawing/2014/main" id="{B3CFEE1B-4B78-B244-B64C-B54642DDD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8" name="Freeform 38">
                <a:extLst>
                  <a:ext uri="{FF2B5EF4-FFF2-40B4-BE49-F238E27FC236}">
                    <a16:creationId xmlns:a16="http://schemas.microsoft.com/office/drawing/2014/main" id="{D4E76FA7-5C2D-A74E-BD35-CF9100C9D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3" name="Group 39">
              <a:extLst>
                <a:ext uri="{FF2B5EF4-FFF2-40B4-BE49-F238E27FC236}">
                  <a16:creationId xmlns:a16="http://schemas.microsoft.com/office/drawing/2014/main" id="{2EF3BD4A-0EA9-2243-AB5E-C601A422BB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36"/>
              <a:chOff x="2735" y="2938"/>
              <a:chExt cx="745" cy="336"/>
            </a:xfrm>
          </p:grpSpPr>
          <p:sp>
            <p:nvSpPr>
              <p:cNvPr id="6216" name="Rectangle 40">
                <a:extLst>
                  <a:ext uri="{FF2B5EF4-FFF2-40B4-BE49-F238E27FC236}">
                    <a16:creationId xmlns:a16="http://schemas.microsoft.com/office/drawing/2014/main" id="{B8C59CC7-B96D-AD4E-AFC9-562791DAF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17" name="Rectangle 41">
                <a:extLst>
                  <a:ext uri="{FF2B5EF4-FFF2-40B4-BE49-F238E27FC236}">
                    <a16:creationId xmlns:a16="http://schemas.microsoft.com/office/drawing/2014/main" id="{88727711-E725-A14F-8349-A382C24B2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5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Gate Logic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8" name="Freeform 42">
                <a:extLst>
                  <a:ext uri="{FF2B5EF4-FFF2-40B4-BE49-F238E27FC236}">
                    <a16:creationId xmlns:a16="http://schemas.microsoft.com/office/drawing/2014/main" id="{70789E29-3176-B043-BCED-E2DD3A957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9" name="Rectangle 43">
                <a:extLst>
                  <a:ext uri="{FF2B5EF4-FFF2-40B4-BE49-F238E27FC236}">
                    <a16:creationId xmlns:a16="http://schemas.microsoft.com/office/drawing/2014/main" id="{6A66940F-4BEC-2E4B-9164-2F42676C1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1 - 3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0" name="Line 44">
                <a:extLst>
                  <a:ext uri="{FF2B5EF4-FFF2-40B4-BE49-F238E27FC236}">
                    <a16:creationId xmlns:a16="http://schemas.microsoft.com/office/drawing/2014/main" id="{7CF2A748-629A-2041-9A65-A0217D5BB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1" name="Freeform 45">
                <a:extLst>
                  <a:ext uri="{FF2B5EF4-FFF2-40B4-BE49-F238E27FC236}">
                    <a16:creationId xmlns:a16="http://schemas.microsoft.com/office/drawing/2014/main" id="{B1318F43-D853-5841-80C2-B986C0772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4" name="Group 46">
              <a:extLst>
                <a:ext uri="{FF2B5EF4-FFF2-40B4-BE49-F238E27FC236}">
                  <a16:creationId xmlns:a16="http://schemas.microsoft.com/office/drawing/2014/main" id="{D2630E45-5A65-F848-ABE9-0C371619B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6207" name="Rectangle 47">
                <a:extLst>
                  <a:ext uri="{FF2B5EF4-FFF2-40B4-BE49-F238E27FC236}">
                    <a16:creationId xmlns:a16="http://schemas.microsoft.com/office/drawing/2014/main" id="{559DBDF9-54F4-DA41-9295-C7405523B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8" name="Rectangle 48">
                <a:extLst>
                  <a:ext uri="{FF2B5EF4-FFF2-40B4-BE49-F238E27FC236}">
                    <a16:creationId xmlns:a16="http://schemas.microsoft.com/office/drawing/2014/main" id="{ECED9539-47B3-E341-8AC7-77A8BE5B9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Electrical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9" name="Rectangle 49">
                <a:extLst>
                  <a:ext uri="{FF2B5EF4-FFF2-40B4-BE49-F238E27FC236}">
                    <a16:creationId xmlns:a16="http://schemas.microsoft.com/office/drawing/2014/main" id="{439FB81D-F14D-D345-9B99-D6102B81B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Engineering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0" name="Freeform 50">
                <a:extLst>
                  <a:ext uri="{FF2B5EF4-FFF2-40B4-BE49-F238E27FC236}">
                    <a16:creationId xmlns:a16="http://schemas.microsoft.com/office/drawing/2014/main" id="{5162AE0A-42F0-1447-8028-5075D5ACE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1" name="Freeform 51">
                <a:extLst>
                  <a:ext uri="{FF2B5EF4-FFF2-40B4-BE49-F238E27FC236}">
                    <a16:creationId xmlns:a16="http://schemas.microsoft.com/office/drawing/2014/main" id="{3FD55908-2AFC-7D43-96F9-32432835D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2" name="Freeform 52">
                <a:extLst>
                  <a:ext uri="{FF2B5EF4-FFF2-40B4-BE49-F238E27FC236}">
                    <a16:creationId xmlns:a16="http://schemas.microsoft.com/office/drawing/2014/main" id="{8E0E2D4B-F136-2944-96D9-D846CD7D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3" name="Rectangle 53">
                <a:extLst>
                  <a:ext uri="{FF2B5EF4-FFF2-40B4-BE49-F238E27FC236}">
                    <a16:creationId xmlns:a16="http://schemas.microsoft.com/office/drawing/2014/main" id="{FC07A8D7-4428-B946-8BD3-C5D1A85E9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Physics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4" name="Line 54">
                <a:extLst>
                  <a:ext uri="{FF2B5EF4-FFF2-40B4-BE49-F238E27FC236}">
                    <a16:creationId xmlns:a16="http://schemas.microsoft.com/office/drawing/2014/main" id="{DD4E4693-B2BD-D04A-B0E3-60FC138F1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5" name="Freeform 55">
                <a:extLst>
                  <a:ext uri="{FF2B5EF4-FFF2-40B4-BE49-F238E27FC236}">
                    <a16:creationId xmlns:a16="http://schemas.microsoft.com/office/drawing/2014/main" id="{C6F33D88-1768-D743-A394-782BBEF0A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5" name="Group 56">
              <a:extLst>
                <a:ext uri="{FF2B5EF4-FFF2-40B4-BE49-F238E27FC236}">
                  <a16:creationId xmlns:a16="http://schemas.microsoft.com/office/drawing/2014/main" id="{A62B5FC9-F479-6A4F-8B12-08E3F49FC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75" cy="641"/>
              <a:chOff x="3160" y="1100"/>
              <a:chExt cx="775" cy="641"/>
            </a:xfrm>
          </p:grpSpPr>
          <p:sp>
            <p:nvSpPr>
              <p:cNvPr id="6202" name="Rectangle 57">
                <a:extLst>
                  <a:ext uri="{FF2B5EF4-FFF2-40B4-BE49-F238E27FC236}">
                    <a16:creationId xmlns:a16="http://schemas.microsoft.com/office/drawing/2014/main" id="{C42989D5-D68E-D642-A93E-072283E1C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3" name="Rectangle 58">
                <a:extLst>
                  <a:ext uri="{FF2B5EF4-FFF2-40B4-BE49-F238E27FC236}">
                    <a16:creationId xmlns:a16="http://schemas.microsoft.com/office/drawing/2014/main" id="{50D4EE9C-C6CC-C449-B0AD-21E1584A5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Virtual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4" name="Rectangle 59">
                <a:extLst>
                  <a:ext uri="{FF2B5EF4-FFF2-40B4-BE49-F238E27FC236}">
                    <a16:creationId xmlns:a16="http://schemas.microsoft.com/office/drawing/2014/main" id="{1FB4D1CA-513E-9349-93A8-622260511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42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Machine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5" name="Rectangle 60">
                <a:extLst>
                  <a:ext uri="{FF2B5EF4-FFF2-40B4-BE49-F238E27FC236}">
                    <a16:creationId xmlns:a16="http://schemas.microsoft.com/office/drawing/2014/main" id="{3CFC56EC-3F45-A443-A7EA-7D1F8934F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6" name="Rectangle 61">
                <a:extLst>
                  <a:ext uri="{FF2B5EF4-FFF2-40B4-BE49-F238E27FC236}">
                    <a16:creationId xmlns:a16="http://schemas.microsoft.com/office/drawing/2014/main" id="{44EC0E7B-EA65-2449-9AAC-4877E5C0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6" name="Group 62">
              <a:extLst>
                <a:ext uri="{FF2B5EF4-FFF2-40B4-BE49-F238E27FC236}">
                  <a16:creationId xmlns:a16="http://schemas.microsoft.com/office/drawing/2014/main" id="{5D0AE9CD-6F8B-7340-8A94-B7E68012C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660"/>
              <a:ext cx="1605" cy="1402"/>
              <a:chOff x="3893" y="660"/>
              <a:chExt cx="1605" cy="1402"/>
            </a:xfrm>
          </p:grpSpPr>
          <p:grpSp>
            <p:nvGrpSpPr>
              <p:cNvPr id="6192" name="Group 63">
                <a:extLst>
                  <a:ext uri="{FF2B5EF4-FFF2-40B4-BE49-F238E27FC236}">
                    <a16:creationId xmlns:a16="http://schemas.microsoft.com/office/drawing/2014/main" id="{69D05E6F-51AD-2748-A9FC-23CA63E837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" y="660"/>
                <a:ext cx="810" cy="401"/>
                <a:chOff x="3893" y="660"/>
                <a:chExt cx="810" cy="401"/>
              </a:xfrm>
            </p:grpSpPr>
            <p:sp>
              <p:nvSpPr>
                <p:cNvPr id="6199" name="Rectangle 64">
                  <a:extLst>
                    <a:ext uri="{FF2B5EF4-FFF2-40B4-BE49-F238E27FC236}">
                      <a16:creationId xmlns:a16="http://schemas.microsoft.com/office/drawing/2014/main" id="{330A0F2C-4575-7943-B3D4-978E4D3C9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00" name="Rectangle 65">
                  <a:extLst>
                    <a:ext uri="{FF2B5EF4-FFF2-40B4-BE49-F238E27FC236}">
                      <a16:creationId xmlns:a16="http://schemas.microsoft.com/office/drawing/2014/main" id="{8C8BD9BE-062C-984C-9DB7-5179663EF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Software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1" name="Rectangle 66">
                  <a:extLst>
                    <a:ext uri="{FF2B5EF4-FFF2-40B4-BE49-F238E27FC236}">
                      <a16:creationId xmlns:a16="http://schemas.microsoft.com/office/drawing/2014/main" id="{763F8BE2-A2E3-6040-B557-66DE8D814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93" name="Group 67">
                <a:extLst>
                  <a:ext uri="{FF2B5EF4-FFF2-40B4-BE49-F238E27FC236}">
                    <a16:creationId xmlns:a16="http://schemas.microsoft.com/office/drawing/2014/main" id="{0454262C-3EF6-1E41-8833-DEFE8F81D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75" cy="641"/>
                <a:chOff x="4723" y="1421"/>
                <a:chExt cx="775" cy="641"/>
              </a:xfrm>
            </p:grpSpPr>
            <p:sp>
              <p:nvSpPr>
                <p:cNvPr id="6194" name="Rectangle 68">
                  <a:extLst>
                    <a:ext uri="{FF2B5EF4-FFF2-40B4-BE49-F238E27FC236}">
                      <a16:creationId xmlns:a16="http://schemas.microsoft.com/office/drawing/2014/main" id="{AEE318B0-02C1-D54D-9F4A-E6280A733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5" name="Rectangle 69">
                  <a:extLst>
                    <a:ext uri="{FF2B5EF4-FFF2-40B4-BE49-F238E27FC236}">
                      <a16:creationId xmlns:a16="http://schemas.microsoft.com/office/drawing/2014/main" id="{1CF87A30-BAC5-D84D-A51E-AD7D87447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Assembly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6" name="Rectangle 70">
                  <a:extLst>
                    <a:ext uri="{FF2B5EF4-FFF2-40B4-BE49-F238E27FC236}">
                      <a16:creationId xmlns:a16="http://schemas.microsoft.com/office/drawing/2014/main" id="{F9D955C7-3312-6F4B-A1C6-A8B29B2F2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7" name="Rectangle 71">
                  <a:extLst>
                    <a:ext uri="{FF2B5EF4-FFF2-40B4-BE49-F238E27FC236}">
                      <a16:creationId xmlns:a16="http://schemas.microsoft.com/office/drawing/2014/main" id="{FE91B14D-A491-E349-A2B6-A0839C7AB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8" name="Rectangle 72">
                  <a:extLst>
                    <a:ext uri="{FF2B5EF4-FFF2-40B4-BE49-F238E27FC236}">
                      <a16:creationId xmlns:a16="http://schemas.microsoft.com/office/drawing/2014/main" id="{BD26442D-20F2-0E4F-BC48-E52D7D999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7" name="Group 73">
              <a:extLst>
                <a:ext uri="{FF2B5EF4-FFF2-40B4-BE49-F238E27FC236}">
                  <a16:creationId xmlns:a16="http://schemas.microsoft.com/office/drawing/2014/main" id="{7BFAA20E-8FB1-904F-92FE-49FD9B2AC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6182" name="Group 74">
                <a:extLst>
                  <a:ext uri="{FF2B5EF4-FFF2-40B4-BE49-F238E27FC236}">
                    <a16:creationId xmlns:a16="http://schemas.microsoft.com/office/drawing/2014/main" id="{709CF0FD-9DA3-464F-9314-5F2D81ADCF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6189" name="Rectangle 75">
                  <a:extLst>
                    <a:ext uri="{FF2B5EF4-FFF2-40B4-BE49-F238E27FC236}">
                      <a16:creationId xmlns:a16="http://schemas.microsoft.com/office/drawing/2014/main" id="{75A0E340-6482-3445-8170-97ECBC5FA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0" name="Rectangle 76">
                  <a:extLst>
                    <a:ext uri="{FF2B5EF4-FFF2-40B4-BE49-F238E27FC236}">
                      <a16:creationId xmlns:a16="http://schemas.microsoft.com/office/drawing/2014/main" id="{922F048C-8A69-C04B-92DF-F7B96C112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Hardware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1" name="Rectangle 77">
                  <a:extLst>
                    <a:ext uri="{FF2B5EF4-FFF2-40B4-BE49-F238E27FC236}">
                      <a16:creationId xmlns:a16="http://schemas.microsoft.com/office/drawing/2014/main" id="{75CBB2DE-FE6D-5840-9140-52EB56469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83" name="Group 78">
                <a:extLst>
                  <a:ext uri="{FF2B5EF4-FFF2-40B4-BE49-F238E27FC236}">
                    <a16:creationId xmlns:a16="http://schemas.microsoft.com/office/drawing/2014/main" id="{02561474-93F6-2D4A-A502-D219B75FCA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76" cy="641"/>
                <a:chOff x="480" y="2400"/>
                <a:chExt cx="776" cy="641"/>
              </a:xfrm>
            </p:grpSpPr>
            <p:sp>
              <p:nvSpPr>
                <p:cNvPr id="6184" name="Rectangle 79">
                  <a:extLst>
                    <a:ext uri="{FF2B5EF4-FFF2-40B4-BE49-F238E27FC236}">
                      <a16:creationId xmlns:a16="http://schemas.microsoft.com/office/drawing/2014/main" id="{A2373900-3DA7-B648-AAF1-2C51D3F13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5" name="Rectangle 80">
                  <a:extLst>
                    <a:ext uri="{FF2B5EF4-FFF2-40B4-BE49-F238E27FC236}">
                      <a16:creationId xmlns:a16="http://schemas.microsoft.com/office/drawing/2014/main" id="{3ACB4BCB-0EE8-0C41-BED7-1F77F54B2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4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Machine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6" name="Rectangle 81">
                  <a:extLst>
                    <a:ext uri="{FF2B5EF4-FFF2-40B4-BE49-F238E27FC236}">
                      <a16:creationId xmlns:a16="http://schemas.microsoft.com/office/drawing/2014/main" id="{0232DAE8-EF1F-354D-B42A-F5DAEAC43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7" name="Rectangle 82">
                  <a:extLst>
                    <a:ext uri="{FF2B5EF4-FFF2-40B4-BE49-F238E27FC236}">
                      <a16:creationId xmlns:a16="http://schemas.microsoft.com/office/drawing/2014/main" id="{85368F13-EB65-B84C-A379-ED9963CD4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8" name="Rectangle 83">
                  <a:extLst>
                    <a:ext uri="{FF2B5EF4-FFF2-40B4-BE49-F238E27FC236}">
                      <a16:creationId xmlns:a16="http://schemas.microsoft.com/office/drawing/2014/main" id="{F74CEA77-233F-A148-9E1C-7C88B62E6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8" name="Group 84">
              <a:extLst>
                <a:ext uri="{FF2B5EF4-FFF2-40B4-BE49-F238E27FC236}">
                  <a16:creationId xmlns:a16="http://schemas.microsoft.com/office/drawing/2014/main" id="{3D432E8C-D73A-4E4C-883C-857A1FE87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75" cy="641"/>
              <a:chOff x="1984" y="2721"/>
              <a:chExt cx="775" cy="641"/>
            </a:xfrm>
          </p:grpSpPr>
          <p:sp>
            <p:nvSpPr>
              <p:cNvPr id="6177" name="Rectangle 85">
                <a:extLst>
                  <a:ext uri="{FF2B5EF4-FFF2-40B4-BE49-F238E27FC236}">
                    <a16:creationId xmlns:a16="http://schemas.microsoft.com/office/drawing/2014/main" id="{C325B70D-048E-BE4C-B9E0-00EDD40B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8" name="Rectangle 86">
                <a:extLst>
                  <a:ext uri="{FF2B5EF4-FFF2-40B4-BE49-F238E27FC236}">
                    <a16:creationId xmlns:a16="http://schemas.microsoft.com/office/drawing/2014/main" id="{5FA95B0A-C9C9-1F4F-A47A-539ADBFEB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Hardware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9" name="Rectangle 87">
                <a:extLst>
                  <a:ext uri="{FF2B5EF4-FFF2-40B4-BE49-F238E27FC236}">
                    <a16:creationId xmlns:a16="http://schemas.microsoft.com/office/drawing/2014/main" id="{CEDCFB44-35D0-CB4B-9E17-A38A4C816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4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Platform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0" name="Rectangle 88">
                <a:extLst>
                  <a:ext uri="{FF2B5EF4-FFF2-40B4-BE49-F238E27FC236}">
                    <a16:creationId xmlns:a16="http://schemas.microsoft.com/office/drawing/2014/main" id="{DFB296AA-A470-034A-97F1-7A4093A7B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81" name="Rectangle 89">
                <a:extLst>
                  <a:ext uri="{FF2B5EF4-FFF2-40B4-BE49-F238E27FC236}">
                    <a16:creationId xmlns:a16="http://schemas.microsoft.com/office/drawing/2014/main" id="{33046094-4497-7244-B0A2-185F4D13B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9" name="Group 90">
              <a:extLst>
                <a:ext uri="{FF2B5EF4-FFF2-40B4-BE49-F238E27FC236}">
                  <a16:creationId xmlns:a16="http://schemas.microsoft.com/office/drawing/2014/main" id="{6F1AE319-1556-AC49-B084-EED235471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75" cy="641"/>
              <a:chOff x="3480" y="3041"/>
              <a:chExt cx="775" cy="641"/>
            </a:xfrm>
          </p:grpSpPr>
          <p:sp>
            <p:nvSpPr>
              <p:cNvPr id="6172" name="Rectangle 91">
                <a:extLst>
                  <a:ext uri="{FF2B5EF4-FFF2-40B4-BE49-F238E27FC236}">
                    <a16:creationId xmlns:a16="http://schemas.microsoft.com/office/drawing/2014/main" id="{771090F0-AA7A-D749-A6AF-3F68A79AB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3" name="Rectangle 92">
                <a:extLst>
                  <a:ext uri="{FF2B5EF4-FFF2-40B4-BE49-F238E27FC236}">
                    <a16:creationId xmlns:a16="http://schemas.microsoft.com/office/drawing/2014/main" id="{C14BCA2E-48A6-1C46-B94C-7E4B7AEED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40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Chips 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4" name="Rectangle 93">
                <a:extLst>
                  <a:ext uri="{FF2B5EF4-FFF2-40B4-BE49-F238E27FC236}">
                    <a16:creationId xmlns:a16="http://schemas.microsoft.com/office/drawing/2014/main" id="{72123923-0BDB-7C4A-8E30-66DD66464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Logic Gates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5" name="Rectangle 94">
                <a:extLst>
                  <a:ext uri="{FF2B5EF4-FFF2-40B4-BE49-F238E27FC236}">
                    <a16:creationId xmlns:a16="http://schemas.microsoft.com/office/drawing/2014/main" id="{E0E3FEAC-BDDE-0747-94D4-3DA44B88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6" name="Rectangle 95">
                <a:extLst>
                  <a:ext uri="{FF2B5EF4-FFF2-40B4-BE49-F238E27FC236}">
                    <a16:creationId xmlns:a16="http://schemas.microsoft.com/office/drawing/2014/main" id="{1777417A-8AF5-5E4E-BD09-46743BF58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60" name="Group 96">
              <a:extLst>
                <a:ext uri="{FF2B5EF4-FFF2-40B4-BE49-F238E27FC236}">
                  <a16:creationId xmlns:a16="http://schemas.microsoft.com/office/drawing/2014/main" id="{59BB777B-E3C5-5443-884F-CA2319F95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6161" name="Freeform 97">
                <a:extLst>
                  <a:ext uri="{FF2B5EF4-FFF2-40B4-BE49-F238E27FC236}">
                    <a16:creationId xmlns:a16="http://schemas.microsoft.com/office/drawing/2014/main" id="{E35F0244-C5D0-8246-B814-E4EBA6EEF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2" name="Freeform 98">
                <a:extLst>
                  <a:ext uri="{FF2B5EF4-FFF2-40B4-BE49-F238E27FC236}">
                    <a16:creationId xmlns:a16="http://schemas.microsoft.com/office/drawing/2014/main" id="{ADCFB90B-3356-C843-B51C-C9EE41B05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3" name="Freeform 99">
                <a:extLst>
                  <a:ext uri="{FF2B5EF4-FFF2-40B4-BE49-F238E27FC236}">
                    <a16:creationId xmlns:a16="http://schemas.microsoft.com/office/drawing/2014/main" id="{D6C82E55-DF41-0B4C-83DB-EEF446F12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Rectangle 100">
                <a:extLst>
                  <a:ext uri="{FF2B5EF4-FFF2-40B4-BE49-F238E27FC236}">
                    <a16:creationId xmlns:a16="http://schemas.microsoft.com/office/drawing/2014/main" id="{194BA24B-E620-DF4B-B0D7-CD110E616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Human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5" name="Rectangle 101">
                <a:extLst>
                  <a:ext uri="{FF2B5EF4-FFF2-40B4-BE49-F238E27FC236}">
                    <a16:creationId xmlns:a16="http://schemas.microsoft.com/office/drawing/2014/main" id="{FB9CFBC8-9121-3B41-B66C-934C6F89B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42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Thought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6" name="Rectangle 102">
                <a:extLst>
                  <a:ext uri="{FF2B5EF4-FFF2-40B4-BE49-F238E27FC236}">
                    <a16:creationId xmlns:a16="http://schemas.microsoft.com/office/drawing/2014/main" id="{DAFD5504-55F7-1D41-93FA-91D4CED48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67" name="Rectangle 103">
                <a:extLst>
                  <a:ext uri="{FF2B5EF4-FFF2-40B4-BE49-F238E27FC236}">
                    <a16:creationId xmlns:a16="http://schemas.microsoft.com/office/drawing/2014/main" id="{F08C4CE4-16E7-3444-B05B-E8A94F75D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696"/>
                <a:ext cx="7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design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8" name="Freeform 104">
                <a:extLst>
                  <a:ext uri="{FF2B5EF4-FFF2-40B4-BE49-F238E27FC236}">
                    <a16:creationId xmlns:a16="http://schemas.microsoft.com/office/drawing/2014/main" id="{8DAA7D90-BF7C-8E40-BE12-B3407EFE7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Rectangle 105">
                <a:extLst>
                  <a:ext uri="{FF2B5EF4-FFF2-40B4-BE49-F238E27FC236}">
                    <a16:creationId xmlns:a16="http://schemas.microsoft.com/office/drawing/2014/main" id="{01F35909-E828-FF4B-95E6-B025A4F8A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9, 12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0" name="Line 106">
                <a:extLst>
                  <a:ext uri="{FF2B5EF4-FFF2-40B4-BE49-F238E27FC236}">
                    <a16:creationId xmlns:a16="http://schemas.microsoft.com/office/drawing/2014/main" id="{B712844C-EDFD-E044-89AC-FB112F8EF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Freeform 107">
                <a:extLst>
                  <a:ext uri="{FF2B5EF4-FFF2-40B4-BE49-F238E27FC236}">
                    <a16:creationId xmlns:a16="http://schemas.microsoft.com/office/drawing/2014/main" id="{F7381FC4-6EEA-4F4F-89F8-1A0250410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148" name="AutoShape 108">
            <a:extLst>
              <a:ext uri="{FF2B5EF4-FFF2-40B4-BE49-F238E27FC236}">
                <a16:creationId xmlns:a16="http://schemas.microsoft.com/office/drawing/2014/main" id="{932BBE79-0E72-8D45-91EF-0E3E62608B2D}"/>
              </a:ext>
            </a:extLst>
          </p:cNvPr>
          <p:cNvSpPr>
            <a:spLocks noChangeArrowheads="1"/>
          </p:cNvSpPr>
          <p:nvPr/>
        </p:nvSpPr>
        <p:spPr bwMode="auto">
          <a:xfrm rot="-2531323">
            <a:off x="4140200" y="765175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Text Box 3">
            <a:extLst>
              <a:ext uri="{FF2B5EF4-FFF2-40B4-BE49-F238E27FC236}">
                <a16:creationId xmlns:a16="http://schemas.microsoft.com/office/drawing/2014/main" id="{85B14982-3CFC-D447-83EB-4F972238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4648200" cy="5791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72000" bIns="190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Class Ball {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...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void </a:t>
            </a:r>
            <a:r>
              <a:rPr kumimoji="1" lang="en-US" altLang="zh-TW" sz="1800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SetR</a:t>
            </a: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</a:t>
            </a:r>
            <a:r>
              <a:rPr kumimoji="1" lang="en-US" altLang="zh-TW" sz="1800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r) { radius = r; }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}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...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Ball b;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b.SetR</a:t>
            </a: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(17);</a:t>
            </a:r>
            <a:endParaRPr kumimoji="1" lang="zh-TW" altLang="en-US" sz="1800" dirty="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9505562E-1886-E04B-A20B-AE085CBE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 dirty="0">
                <a:solidFill>
                  <a:srgbClr val="663300"/>
                </a:solidFill>
                <a:latin typeface="Arial" charset="0"/>
                <a:ea typeface="新細明體" charset="0"/>
              </a:rPr>
              <a:t>establishing access to the object’s fields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2CB8206B-F330-A742-9004-BDBCFE58DF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770313"/>
          <a:ext cx="10085388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VISIO" r:id="rId4" imgW="18148300" imgH="17754600" progId="Visio.Drawing.6">
                  <p:embed/>
                </p:oleObj>
              </mc:Choice>
              <mc:Fallback>
                <p:oleObj name="VISIO" r:id="rId4" imgW="18148300" imgH="1775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787" t="30002" r="-1047" b="39339"/>
                      <a:stretch>
                        <a:fillRect/>
                      </a:stretch>
                    </p:blipFill>
                    <p:spPr bwMode="auto">
                      <a:xfrm>
                        <a:off x="533400" y="3770313"/>
                        <a:ext cx="10085388" cy="293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451" name="Text Box 3">
            <a:extLst>
              <a:ext uri="{FF2B5EF4-FFF2-40B4-BE49-F238E27FC236}">
                <a16:creationId xmlns:a16="http://schemas.microsoft.com/office/drawing/2014/main" id="{752C6BED-9C70-714F-B967-5FFD8A65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4648200" cy="5791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72000" bIns="190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Class Ball {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...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void </a:t>
            </a:r>
            <a:r>
              <a:rPr kumimoji="1" lang="en-US" altLang="zh-TW" sz="1800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SetR</a:t>
            </a: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</a:t>
            </a:r>
            <a:r>
              <a:rPr kumimoji="1" lang="en-US" altLang="zh-TW" sz="1800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r) { </a:t>
            </a:r>
            <a:r>
              <a:rPr kumimoji="1" lang="en-US" altLang="zh-TW" sz="1800" dirty="0">
                <a:solidFill>
                  <a:srgbClr val="FF0000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radius</a:t>
            </a: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= r; }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}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...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Ball b;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TW" sz="1800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b.SetR</a:t>
            </a:r>
            <a:r>
              <a:rPr kumimoji="1" lang="en-US" altLang="zh-TW" sz="1800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(17);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endParaRPr lang="en-US" altLang="zh-TW" dirty="0">
              <a:solidFill>
                <a:srgbClr val="000066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// Get b's base address: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push argument 0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// Point the this segment to b: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pop pointer 0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// Get r's value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push argument 1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// Set b's third field to r:</a:t>
            </a: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pop this 2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None/>
              <a:defRPr/>
            </a:pPr>
            <a:endParaRPr kumimoji="1" lang="zh-TW" altLang="en-US" sz="1800" dirty="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  <a:p>
            <a:pPr>
              <a:spcBef>
                <a:spcPct val="15000"/>
              </a:spcBef>
              <a:buSzPct val="85000"/>
              <a:buFont typeface="Wingdings" charset="2"/>
              <a:buNone/>
              <a:defRPr/>
            </a:pP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E343FD07-B1A7-024E-98DD-E8F2FCEF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 dirty="0">
                <a:solidFill>
                  <a:srgbClr val="663300"/>
                </a:solidFill>
                <a:latin typeface="Arial" charset="0"/>
                <a:ea typeface="新細明體" charset="0"/>
              </a:rPr>
              <a:t>establishing access to the object’s fields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48DBD72-651B-CD46-BF9C-ECEE39F0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3048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>
                <a:solidFill>
                  <a:srgbClr val="FF0000"/>
                </a:solidFill>
                <a:ea typeface="新細明體" charset="0"/>
                <a:cs typeface="Consolas" charset="0"/>
              </a:rPr>
              <a:t>need to know which instance it is working on</a:t>
            </a:r>
          </a:p>
        </p:txBody>
      </p:sp>
      <p:cxnSp>
        <p:nvCxnSpPr>
          <p:cNvPr id="38918" name="直線箭頭接點 2">
            <a:extLst>
              <a:ext uri="{FF2B5EF4-FFF2-40B4-BE49-F238E27FC236}">
                <a16:creationId xmlns:a16="http://schemas.microsoft.com/office/drawing/2014/main" id="{4411C37F-BE13-CA42-B852-AAE549483C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1295400"/>
            <a:ext cx="0" cy="1889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id="{A32748C2-9CAF-FB48-BF20-5A621168322E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984375"/>
            <a:ext cx="3048000" cy="1168400"/>
            <a:chOff x="1714513" y="1984814"/>
            <a:chExt cx="3048000" cy="1167212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6150D7FA-D913-2742-9A74-E86995CC8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13" y="1984814"/>
              <a:ext cx="3048000" cy="797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114FFB"/>
                  </a:solidFill>
                  <a:ea typeface="新細明體" charset="0"/>
                  <a:cs typeface="Consolas" charset="0"/>
                </a:rPr>
                <a:t>need to pass the object into the function</a:t>
              </a:r>
            </a:p>
          </p:txBody>
        </p:sp>
        <p:sp>
          <p:nvSpPr>
            <p:cNvPr id="38923" name="文字方塊 1">
              <a:extLst>
                <a:ext uri="{FF2B5EF4-FFF2-40B4-BE49-F238E27FC236}">
                  <a16:creationId xmlns:a16="http://schemas.microsoft.com/office/drawing/2014/main" id="{589420CF-04EA-AB4C-AE64-D567C654F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13" y="2782694"/>
              <a:ext cx="25907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1800">
                  <a:solidFill>
                    <a:srgbClr val="114FFB"/>
                  </a:solidFill>
                  <a:latin typeface="Consolas" panose="020B0609020204030204" pitchFamily="49" charset="0"/>
                  <a:ea typeface="新細明體" panose="02020500000000000000" pitchFamily="18" charset="-120"/>
                  <a:cs typeface="Consolas" panose="020B0609020204030204" pitchFamily="49" charset="0"/>
                </a:rPr>
                <a:t>=&gt; Ball.SetR(b, 17)</a:t>
              </a:r>
              <a:endParaRPr kumimoji="1" lang="zh-TW" altLang="en-US" sz="1800">
                <a:solidFill>
                  <a:srgbClr val="114FFB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endParaRPr>
            </a:p>
          </p:txBody>
        </p:sp>
      </p:grp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3DA3AB9-8AF1-3C48-9E76-3D3D046F5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85800"/>
          <a:ext cx="10085388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VISIO" r:id="rId6" imgW="18148300" imgH="17754600" progId="Visio.Drawing.6">
                  <p:embed/>
                </p:oleObj>
              </mc:Choice>
              <mc:Fallback>
                <p:oleObj name="VISIO" r:id="rId6" imgW="18148300" imgH="1775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787" t="30002" r="-1047" b="39339"/>
                      <a:stretch>
                        <a:fillRect/>
                      </a:stretch>
                    </p:blipFill>
                    <p:spPr bwMode="auto">
                      <a:xfrm>
                        <a:off x="4724400" y="685800"/>
                        <a:ext cx="10085388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8150D036-7E1B-554C-8650-220259FE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3810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this 0 </a:t>
            </a:r>
            <a:r>
              <a:rPr lang="en-US" altLang="zh-TW" dirty="0">
                <a:ea typeface="新細明體" charset="0"/>
              </a:rPr>
              <a:t>is now aligned with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RAM[3012]</a:t>
            </a:r>
          </a:p>
          <a:p>
            <a:pPr>
              <a:defRPr/>
            </a:pPr>
            <a:endParaRPr lang="en-US" altLang="zh-TW" dirty="0">
              <a:ea typeface="新細明體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BFCACD-5FC6-6144-9697-2491C0A76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5516563"/>
            <a:ext cx="3397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3">
            <a:extLst>
              <a:ext uri="{FF2B5EF4-FFF2-40B4-BE49-F238E27FC236}">
                <a16:creationId xmlns:a16="http://schemas.microsoft.com/office/drawing/2014/main" id="{869CE1F2-0E51-6340-A9A2-24CBBA1A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1075"/>
            <a:ext cx="5715000" cy="381952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Complex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Fields (properties):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re;  // Real part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  // Imaginary part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/** Constructs a new Complex number */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public Complex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re,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this.re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re;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13323" name="Rectangle 4">
            <a:extLst>
              <a:ext uri="{FF2B5EF4-FFF2-40B4-BE49-F238E27FC236}">
                <a16:creationId xmlns:a16="http://schemas.microsoft.com/office/drawing/2014/main" id="{930A6FFB-C3FA-084D-B41F-1AA13DA2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075"/>
            <a:ext cx="1985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ea typeface="Arial Unicode MS" charset="0"/>
              </a:rPr>
              <a:t>Java code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31170110-579D-6E42-A9B7-90722141C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>
                <a:solidFill>
                  <a:srgbClr val="663300"/>
                </a:solidFill>
                <a:latin typeface="Arial" charset="0"/>
                <a:ea typeface="新細明體" charset="0"/>
              </a:rPr>
              <a:t>construction / memory 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4">
            <a:extLst>
              <a:ext uri="{FF2B5EF4-FFF2-40B4-BE49-F238E27FC236}">
                <a16:creationId xmlns:a16="http://schemas.microsoft.com/office/drawing/2014/main" id="{69241BAC-33CA-1949-8733-C6D46140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075"/>
            <a:ext cx="1985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ea typeface="Arial Unicode MS" charset="0"/>
              </a:rPr>
              <a:t>Java code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755E173A-DC89-5C48-B9D3-6ADD3121C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>
                <a:solidFill>
                  <a:srgbClr val="663300"/>
                </a:solidFill>
                <a:latin typeface="Arial" charset="0"/>
                <a:ea typeface="新細明體" charset="0"/>
              </a:rPr>
              <a:t>construction / memory allocation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3A3AAC8-B2FA-5340-AA4E-B4ABA380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965200"/>
            <a:ext cx="5454650" cy="3581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Foo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public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bla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Complex a, b, c;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a = new Complex(5,17);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b = new Complex(12,192);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// Only the reference is copied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c = a;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77B1B94-EB76-6A4C-BF68-E54DD0EC2712}"/>
              </a:ext>
            </a:extLst>
          </p:cNvPr>
          <p:cNvGrpSpPr>
            <a:grpSpLocks/>
          </p:cNvGrpSpPr>
          <p:nvPr/>
        </p:nvGrpSpPr>
        <p:grpSpPr bwMode="auto">
          <a:xfrm>
            <a:off x="3898900" y="1524000"/>
            <a:ext cx="5008563" cy="4572000"/>
            <a:chOff x="3898320" y="1524000"/>
            <a:chExt cx="5009496" cy="4572000"/>
          </a:xfrm>
        </p:grpSpPr>
        <p:pic>
          <p:nvPicPr>
            <p:cNvPr id="43013" name="圖片 2">
              <a:extLst>
                <a:ext uri="{FF2B5EF4-FFF2-40B4-BE49-F238E27FC236}">
                  <a16:creationId xmlns:a16="http://schemas.microsoft.com/office/drawing/2014/main" id="{A3BACEA8-3EC2-254B-9145-17F039658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303" y="1524000"/>
              <a:ext cx="3034513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89664DE1-AEE9-6241-B754-9FCDF2137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320" y="4191000"/>
              <a:ext cx="1975218" cy="996950"/>
            </a:xfrm>
            <a:prstGeom prst="rightArrow">
              <a:avLst>
                <a:gd name="adj1" fmla="val 61343"/>
                <a:gd name="adj2" fmla="val 454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ea typeface="新細明體" charset="0"/>
                  <a:cs typeface="Times New Roman" charset="0"/>
                </a:rPr>
                <a:t>Following</a:t>
              </a:r>
              <a:br>
                <a:rPr lang="en-US" altLang="zh-TW" dirty="0">
                  <a:ea typeface="新細明體" charset="0"/>
                  <a:cs typeface="Times New Roman" charset="0"/>
                </a:rPr>
              </a:br>
              <a:r>
                <a:rPr lang="en-US" altLang="zh-TW" dirty="0">
                  <a:ea typeface="新細明體" charset="0"/>
                  <a:cs typeface="Times New Roman" charset="0"/>
                </a:rPr>
                <a:t>execution: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4">
            <a:extLst>
              <a:ext uri="{FF2B5EF4-FFF2-40B4-BE49-F238E27FC236}">
                <a16:creationId xmlns:a16="http://schemas.microsoft.com/office/drawing/2014/main" id="{72BACEBF-C9E7-7740-9916-1F2175BFD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075"/>
            <a:ext cx="1985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ea typeface="Arial Unicode MS" charset="0"/>
              </a:rPr>
              <a:t>Java code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423A4EB-5B41-F840-95AF-1E48FF350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>
                <a:solidFill>
                  <a:srgbClr val="663300"/>
                </a:solidFill>
                <a:latin typeface="Arial" charset="0"/>
                <a:ea typeface="新細明體" charset="0"/>
              </a:rPr>
              <a:t>construction / memory allocation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688A6AC-314C-A34C-8170-29E7218C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965200"/>
            <a:ext cx="5454650" cy="3581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Foo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public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bla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Complex a, b, c;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a = new Complex(5,17);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b = new Complex(12,192);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// Only the reference is copied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c = a;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5DA8E8-59B9-8B44-9291-7181FC43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762000"/>
            <a:ext cx="33210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  <a:cs typeface="Consolas" charset="0"/>
              </a:rPr>
              <a:t>How to compile: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foo = new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ClassName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(…)</a:t>
            </a:r>
            <a:endParaRPr lang="en-US" altLang="zh-TW" dirty="0">
              <a:ea typeface="新細明體" charset="0"/>
              <a:cs typeface="Consolas" charset="0"/>
            </a:endParaRP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  <a:cs typeface="Consolas" charset="0"/>
              </a:rPr>
              <a:t>The compiler generates code affecting:</a:t>
            </a:r>
          </a:p>
          <a:p>
            <a:pPr>
              <a:spcBef>
                <a:spcPct val="300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foo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Memory.alloc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(n)</a:t>
            </a:r>
          </a:p>
          <a:p>
            <a:pPr>
              <a:spcBef>
                <a:spcPct val="0"/>
              </a:spcBef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spcBef>
                <a:spcPct val="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Where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n</a:t>
            </a:r>
            <a:r>
              <a:rPr lang="en-US" altLang="zh-TW" dirty="0">
                <a:ea typeface="新細明體" charset="0"/>
              </a:rPr>
              <a:t> is the number of words necessary to represent the object in question, and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</a:rPr>
              <a:t>Memory.alloc</a:t>
            </a:r>
            <a:r>
              <a:rPr lang="en-US" altLang="zh-TW" dirty="0">
                <a:ea typeface="新細明體" charset="0"/>
              </a:rPr>
              <a:t> is an OS method that returns the base address of a free memory block of size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n</a:t>
            </a:r>
            <a:r>
              <a:rPr lang="en-US" altLang="zh-TW" dirty="0">
                <a:ea typeface="新細明體" charset="0"/>
              </a:rPr>
              <a:t> words.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9B7D376-2A53-B847-BB5B-CD493CB6C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>
                <a:solidFill>
                  <a:srgbClr val="663300"/>
                </a:solidFill>
                <a:latin typeface="Arial" charset="0"/>
                <a:ea typeface="新細明體" charset="0"/>
              </a:rPr>
              <a:t>accessing fields</a:t>
            </a:r>
          </a:p>
        </p:txBody>
      </p:sp>
      <p:sp>
        <p:nvSpPr>
          <p:cNvPr id="737287" name="Rectangle 7">
            <a:extLst>
              <a:ext uri="{FF2B5EF4-FFF2-40B4-BE49-F238E27FC236}">
                <a16:creationId xmlns:a16="http://schemas.microsoft.com/office/drawing/2014/main" id="{9D228217-74A6-CD47-84C8-FB81BE8E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008063"/>
            <a:ext cx="3575050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How to compile: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* c</a:t>
            </a: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 ?</a:t>
            </a: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1. look up the two variables in the symbol table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2. Generate the code:</a:t>
            </a:r>
          </a:p>
        </p:txBody>
      </p:sp>
      <p:sp>
        <p:nvSpPr>
          <p:cNvPr id="737288" name="Rectangle 8">
            <a:extLst>
              <a:ext uri="{FF2B5EF4-FFF2-40B4-BE49-F238E27FC236}">
                <a16:creationId xmlns:a16="http://schemas.microsoft.com/office/drawing/2014/main" id="{5E1B0CFE-484F-1C43-9A96-7D777A2EE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319588"/>
            <a:ext cx="33480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This pseudo-code should be expressed in the target language.</a:t>
            </a:r>
          </a:p>
          <a:p>
            <a:pPr>
              <a:defRPr/>
            </a:pPr>
            <a:endParaRPr lang="en-US" altLang="zh-TW" sz="1600" dirty="0">
              <a:ea typeface="新細明體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E1E3F91-B272-7F46-AFCB-6B2D89ABD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81075"/>
            <a:ext cx="5643563" cy="557212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Complex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Fields (properties):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re;  // Real part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  // Imaginary part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/** Constructs a new Complex number */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public Complex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re,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this.re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re;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/** Multiplies this Complex number 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        by the given scalar */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public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mult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c)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 = re * c;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dirty="0" err="1">
                <a:solidFill>
                  <a:schemeClr val="folHlink"/>
                </a:solidFill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solidFill>
                  <a:schemeClr val="folHlink"/>
                </a:solidFill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solidFill>
                  <a:schemeClr val="folHlink"/>
                </a:solidFill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solidFill>
                  <a:schemeClr val="folHlink"/>
                </a:solidFill>
                <a:latin typeface="Consolas" charset="0"/>
                <a:ea typeface="新細明體" charset="0"/>
                <a:cs typeface="Consolas" charset="0"/>
              </a:rPr>
              <a:t> * c;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algn="just">
              <a:spcBef>
                <a:spcPct val="0"/>
              </a:spcBef>
              <a:buSzPct val="85000"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1670954-7F25-DF43-A7E5-C755D1DBB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075"/>
            <a:ext cx="1985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ea typeface="Arial Unicode MS" charset="0"/>
              </a:rPr>
              <a:t>Java code</a:t>
            </a:r>
          </a:p>
        </p:txBody>
      </p:sp>
      <p:sp>
        <p:nvSpPr>
          <p:cNvPr id="737286" name="Text Box 6">
            <a:extLst>
              <a:ext uri="{FF2B5EF4-FFF2-40B4-BE49-F238E27FC236}">
                <a16:creationId xmlns:a16="http://schemas.microsoft.com/office/drawing/2014/main" id="{8F463B65-E1D7-0540-A2C7-ED9A4A19E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48025"/>
            <a:ext cx="3998913" cy="914400"/>
          </a:xfrm>
          <a:prstGeom prst="rect">
            <a:avLst/>
          </a:prstGeom>
          <a:solidFill>
            <a:srgbClr val="FFFFCC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18800" rIns="93600" bIns="118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5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*(this + 1) = *(this + 1)</a:t>
            </a:r>
            <a:b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          times</a:t>
            </a:r>
            <a:b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          (argument 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8" grpId="0"/>
      <p:bldP spid="7372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E0F891B-F72E-5F40-859D-1E10F42D1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>
                <a:solidFill>
                  <a:srgbClr val="663300"/>
                </a:solidFill>
                <a:latin typeface="Arial" charset="0"/>
                <a:ea typeface="新細明體" charset="0"/>
              </a:rPr>
              <a:t>method calls</a:t>
            </a:r>
          </a:p>
        </p:txBody>
      </p:sp>
      <p:sp>
        <p:nvSpPr>
          <p:cNvPr id="16391" name="Text Box 5">
            <a:extLst>
              <a:ext uri="{FF2B5EF4-FFF2-40B4-BE49-F238E27FC236}">
                <a16:creationId xmlns:a16="http://schemas.microsoft.com/office/drawing/2014/main" id="{5B7EBD03-45C5-B64C-BED5-44E3F71B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931863"/>
            <a:ext cx="4273550" cy="562133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Complex {</a:t>
            </a:r>
          </a:p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public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mult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c) {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 = re * c;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* c;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...</a:t>
            </a:r>
          </a:p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Foo {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public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bla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{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Complex x;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x = new Complex(1,2);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x.mult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(5)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0624F2B0-6E33-4F44-8C69-2E43CB05F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20351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ea typeface="Arial Unicode MS" charset="0"/>
              </a:rPr>
              <a:t>Java code</a:t>
            </a:r>
          </a:p>
        </p:txBody>
      </p:sp>
      <p:sp>
        <p:nvSpPr>
          <p:cNvPr id="739335" name="Text Box 7">
            <a:extLst>
              <a:ext uri="{FF2B5EF4-FFF2-40B4-BE49-F238E27FC236}">
                <a16:creationId xmlns:a16="http://schemas.microsoft.com/office/drawing/2014/main" id="{7AE60C27-5DB9-364D-99F3-97684024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16325"/>
            <a:ext cx="2362200" cy="1295400"/>
          </a:xfrm>
          <a:prstGeom prst="rect">
            <a:avLst/>
          </a:prstGeom>
          <a:solidFill>
            <a:srgbClr val="FFFFCC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35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push x</a:t>
            </a:r>
          </a:p>
          <a:p>
            <a:pPr>
              <a:spcBef>
                <a:spcPct val="35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push 5</a:t>
            </a:r>
          </a:p>
          <a:p>
            <a:pPr>
              <a:spcBef>
                <a:spcPct val="35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call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mult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</a:p>
        </p:txBody>
      </p:sp>
      <p:sp>
        <p:nvSpPr>
          <p:cNvPr id="739336" name="Rectangle 8">
            <a:extLst>
              <a:ext uri="{FF2B5EF4-FFF2-40B4-BE49-F238E27FC236}">
                <a16:creationId xmlns:a16="http://schemas.microsoft.com/office/drawing/2014/main" id="{AF2C2BDA-9A4C-4A41-8BF7-F95477FB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873125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How to compile: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x.mult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(5)  </a:t>
            </a:r>
            <a:r>
              <a:rPr lang="en-US" altLang="zh-TW" dirty="0">
                <a:ea typeface="新細明體" charset="0"/>
                <a:cs typeface="Consolas" charset="0"/>
              </a:rPr>
              <a:t>?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This method call can also be viewed as: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</a:rPr>
              <a:t>mult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(x,5)</a:t>
            </a:r>
          </a:p>
          <a:p>
            <a:pPr>
              <a:buSzPct val="70000"/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Generate the following code:</a:t>
            </a:r>
          </a:p>
          <a:p>
            <a:pPr>
              <a:buFont typeface="Wingdings" charset="2"/>
              <a:buNone/>
              <a:defRPr/>
            </a:pPr>
            <a:endParaRPr lang="en-US" altLang="zh-TW" sz="1600" dirty="0">
              <a:ea typeface="新細明體" charset="0"/>
            </a:endParaRPr>
          </a:p>
          <a:p>
            <a:pPr>
              <a:defRPr/>
            </a:pPr>
            <a:endParaRPr lang="en-US" altLang="zh-TW" sz="1600" dirty="0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2576072-49F8-5746-8912-24563ED6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objects: </a:t>
            </a:r>
            <a:r>
              <a:rPr lang="en-US" altLang="zh-TW" sz="1800">
                <a:solidFill>
                  <a:srgbClr val="663300"/>
                </a:solidFill>
                <a:latin typeface="Arial" charset="0"/>
                <a:ea typeface="新細明體" charset="0"/>
              </a:rPr>
              <a:t>method calls</a:t>
            </a:r>
          </a:p>
        </p:txBody>
      </p:sp>
      <p:sp>
        <p:nvSpPr>
          <p:cNvPr id="739331" name="Rectangle 3">
            <a:extLst>
              <a:ext uri="{FF2B5EF4-FFF2-40B4-BE49-F238E27FC236}">
                <a16:creationId xmlns:a16="http://schemas.microsoft.com/office/drawing/2014/main" id="{A93B31A0-3217-4D42-98FC-505596ED2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931863"/>
            <a:ext cx="3816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General rule:</a:t>
            </a:r>
            <a:r>
              <a:rPr lang="en-US" altLang="zh-TW" dirty="0">
                <a:ea typeface="新細明體" charset="0"/>
              </a:rPr>
              <a:t> each method call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foo.bar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(v1,v2,...)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is translated into:</a:t>
            </a:r>
          </a:p>
          <a:p>
            <a:pPr>
              <a:spcBef>
                <a:spcPct val="700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push foo</a:t>
            </a:r>
          </a:p>
          <a:p>
            <a:pPr>
              <a:spcBef>
                <a:spcPct val="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push v1</a:t>
            </a:r>
          </a:p>
          <a:p>
            <a:pPr>
              <a:spcBef>
                <a:spcPct val="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push v2</a:t>
            </a:r>
          </a:p>
          <a:p>
            <a:pPr>
              <a:spcBef>
                <a:spcPct val="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...</a:t>
            </a:r>
          </a:p>
          <a:p>
            <a:pPr>
              <a:spcBef>
                <a:spcPct val="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</a:rPr>
              <a:t>call bar</a:t>
            </a: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defRPr/>
            </a:pPr>
            <a:endParaRPr lang="en-US" altLang="zh-TW" sz="1600" dirty="0">
              <a:ea typeface="新細明體" charset="0"/>
            </a:endParaRPr>
          </a:p>
        </p:txBody>
      </p:sp>
      <p:sp>
        <p:nvSpPr>
          <p:cNvPr id="16391" name="Text Box 5">
            <a:extLst>
              <a:ext uri="{FF2B5EF4-FFF2-40B4-BE49-F238E27FC236}">
                <a16:creationId xmlns:a16="http://schemas.microsoft.com/office/drawing/2014/main" id="{77C4193D-11C0-6A4F-9E7A-B690A334E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931863"/>
            <a:ext cx="4273550" cy="5621337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Complex {</a:t>
            </a:r>
          </a:p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public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mult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c) {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 = re * c;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im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* c;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...</a:t>
            </a:r>
          </a:p>
          <a:p>
            <a:pPr marL="270900" algn="just">
              <a:spcBef>
                <a:spcPts val="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Foo {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public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bla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{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Complex x;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x = new Complex(1,2);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x.mult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(5)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marL="27090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DDE24035-ABF1-9D44-A555-1FC300F2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20351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ea typeface="Arial Unicode MS" charset="0"/>
              </a:rPr>
              <a:t>Java code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>
            <a:extLst>
              <a:ext uri="{FF2B5EF4-FFF2-40B4-BE49-F238E27FC236}">
                <a16:creationId xmlns:a16="http://schemas.microsoft.com/office/drawing/2014/main" id="{A9AD2677-42DA-8943-8085-FDF4CA87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Handling array</a:t>
            </a:r>
            <a:endParaRPr lang="zh-TW" altLang="en-US" dirty="0">
              <a:ea typeface="新細明體" charset="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768FECC-1982-0E49-908B-276EE6B8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50875"/>
            <a:ext cx="6400800" cy="213360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kumimoji="1" lang="en-US" altLang="zh-TW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foo() {	// some language, not Jack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  </a:t>
            </a:r>
            <a:r>
              <a:rPr kumimoji="1" lang="en-US" altLang="zh-TW" dirty="0" err="1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bar[10];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  ...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  bar[2] = 19;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kumimoji="1" lang="en-US" altLang="zh-TW" dirty="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}</a:t>
            </a:r>
            <a:endParaRPr kumimoji="1" lang="zh-TW" altLang="en-US" dirty="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</p:txBody>
      </p:sp>
      <p:pic>
        <p:nvPicPr>
          <p:cNvPr id="53251" name="圖片 2">
            <a:extLst>
              <a:ext uri="{FF2B5EF4-FFF2-40B4-BE49-F238E27FC236}">
                <a16:creationId xmlns:a16="http://schemas.microsoft.com/office/drawing/2014/main" id="{FAED030B-1505-1746-BB39-EAC10E007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62200"/>
            <a:ext cx="85185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4">
            <a:extLst>
              <a:ext uri="{FF2B5EF4-FFF2-40B4-BE49-F238E27FC236}">
                <a16:creationId xmlns:a16="http://schemas.microsoft.com/office/drawing/2014/main" id="{EB924751-7D05-664D-89A3-09AABC537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72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3AF65B6-4C8E-FA45-B2B5-6A616058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Handling array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C88C536-8A7B-5C49-A636-44615E2B3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4419600"/>
            <a:ext cx="8948738" cy="1787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9DEBF1-1815-9D41-B4B0-6A57028A5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The big picture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10288E2-2C7F-3D4C-943B-4E7357E10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70175"/>
          <a:ext cx="90249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VISIO" r:id="rId4" imgW="54241700" imgH="36461700" progId="Visio.Drawing.6">
                  <p:embed/>
                </p:oleObj>
              </mc:Choice>
              <mc:Fallback>
                <p:oleObj name="VISIO" r:id="rId4" imgW="54241700" imgH="364617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35" t="20786" r="11743" b="27618"/>
                      <a:stretch>
                        <a:fillRect/>
                      </a:stretch>
                    </p:blipFill>
                    <p:spPr bwMode="auto">
                      <a:xfrm>
                        <a:off x="0" y="2670175"/>
                        <a:ext cx="90249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>
            <a:extLst>
              <a:ext uri="{FF2B5EF4-FFF2-40B4-BE49-F238E27FC236}">
                <a16:creationId xmlns:a16="http://schemas.microsoft.com/office/drawing/2014/main" id="{6499EE8D-02AE-D345-B160-90DC7D8C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14413"/>
            <a:ext cx="904875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ea typeface="新細明體" charset="0"/>
              </a:rPr>
              <a:t>1. Syntax analysis</a:t>
            </a:r>
            <a:r>
              <a:rPr lang="en-US" altLang="zh-TW" dirty="0">
                <a:ea typeface="新細明體" charset="0"/>
              </a:rPr>
              <a:t>:   extracting the semantics from the source code</a:t>
            </a:r>
          </a:p>
          <a:p>
            <a:pPr>
              <a:spcBef>
                <a:spcPct val="2000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ea typeface="新細明體" charset="0"/>
              </a:rPr>
              <a:t>2. Code generation</a:t>
            </a:r>
            <a:r>
              <a:rPr lang="en-US" altLang="zh-TW" dirty="0">
                <a:ea typeface="新細明體" charset="0"/>
              </a:rPr>
              <a:t>:   expressing the semantics using the target language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DFB0B77-3299-3547-9E68-31C6795E5DC4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744538"/>
            <a:ext cx="914400" cy="1236662"/>
            <a:chOff x="4704" y="672"/>
            <a:chExt cx="576" cy="779"/>
          </a:xfrm>
        </p:grpSpPr>
        <p:sp>
          <p:nvSpPr>
            <p:cNvPr id="8198" name="Oval 6">
              <a:extLst>
                <a:ext uri="{FF2B5EF4-FFF2-40B4-BE49-F238E27FC236}">
                  <a16:creationId xmlns:a16="http://schemas.microsoft.com/office/drawing/2014/main" id="{6FAC938C-F69E-BC4E-B344-422A7862A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211"/>
              <a:ext cx="480" cy="240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This</a:t>
              </a:r>
              <a:br>
                <a:rPr lang="en-US" altLang="zh-TW" sz="1200" b="1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</a:br>
              <a:r>
                <a:rPr lang="en-US" altLang="zh-TW" sz="1200" b="1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chapter</a:t>
              </a:r>
            </a:p>
          </p:txBody>
        </p:sp>
        <p:sp>
          <p:nvSpPr>
            <p:cNvPr id="8199" name="Oval 7">
              <a:extLst>
                <a:ext uri="{FF2B5EF4-FFF2-40B4-BE49-F238E27FC236}">
                  <a16:creationId xmlns:a16="http://schemas.microsoft.com/office/drawing/2014/main" id="{CCB2FBF6-C2F7-0A47-B834-4CBAF46C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672"/>
              <a:ext cx="576" cy="240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previous</a:t>
              </a:r>
              <a:br>
                <a:rPr lang="en-US" altLang="zh-TW" sz="1200" b="1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</a:br>
              <a:r>
                <a:rPr lang="en-US" altLang="zh-TW" sz="1200" b="1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 chapter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186" name="Group 2">
            <a:extLst>
              <a:ext uri="{FF2B5EF4-FFF2-40B4-BE49-F238E27FC236}">
                <a16:creationId xmlns:a16="http://schemas.microsoft.com/office/drawing/2014/main" id="{36E59B2C-A5F6-1946-966F-0C9877137AB5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566738"/>
            <a:ext cx="5484812" cy="4197350"/>
            <a:chOff x="105" y="380"/>
            <a:chExt cx="3455" cy="1624"/>
          </a:xfrm>
        </p:grpSpPr>
        <p:sp>
          <p:nvSpPr>
            <p:cNvPr id="36939" name="Text Box 3">
              <a:extLst>
                <a:ext uri="{FF2B5EF4-FFF2-40B4-BE49-F238E27FC236}">
                  <a16:creationId xmlns:a16="http://schemas.microsoft.com/office/drawing/2014/main" id="{975FECD1-F9E6-D841-A824-5659BAF47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553"/>
              <a:ext cx="3367" cy="1451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82800" rIns="93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class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Bla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{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...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void foo(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k) {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x, y;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[] bar; // declare an array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// Construct the array: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   bar = new </a:t>
              </a:r>
              <a:r>
                <a:rPr lang="en-US" altLang="zh-TW" dirty="0" err="1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[10];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...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bar[k]=19;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}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...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Main.foo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(2); // Call the foo method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1" dirty="0">
                  <a:latin typeface="Courier New" charset="0"/>
                  <a:ea typeface="新細明體" charset="0"/>
                  <a:cs typeface="Times New Roman" charset="0"/>
                </a:rPr>
                <a:t>  </a:t>
              </a:r>
            </a:p>
          </p:txBody>
        </p:sp>
        <p:sp>
          <p:nvSpPr>
            <p:cNvPr id="36940" name="Rectangle 4">
              <a:extLst>
                <a:ext uri="{FF2B5EF4-FFF2-40B4-BE49-F238E27FC236}">
                  <a16:creationId xmlns:a16="http://schemas.microsoft.com/office/drawing/2014/main" id="{DA44F468-1BF5-7445-9E81-68340C839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380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Java code</a:t>
              </a:r>
            </a:p>
          </p:txBody>
        </p:sp>
      </p:grpSp>
      <p:sp>
        <p:nvSpPr>
          <p:cNvPr id="733189" name="Rectangle 5">
            <a:extLst>
              <a:ext uri="{FF2B5EF4-FFF2-40B4-BE49-F238E27FC236}">
                <a16:creationId xmlns:a16="http://schemas.microsoft.com/office/drawing/2014/main" id="{143E3451-18F8-F34A-95E5-C8F233E9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860925"/>
            <a:ext cx="34766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  <a:cs typeface="Consolas" charset="0"/>
              </a:rPr>
              <a:t>How to compile: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bar = new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(n) </a:t>
            </a:r>
            <a:r>
              <a:rPr lang="en-US" altLang="zh-TW" dirty="0">
                <a:ea typeface="新細明體" charset="0"/>
                <a:cs typeface="Consolas" charset="0"/>
              </a:rPr>
              <a:t>?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  <a:cs typeface="Consolas" charset="0"/>
              </a:rPr>
              <a:t>Generate code affecting:</a:t>
            </a:r>
          </a:p>
          <a:p>
            <a:pPr>
              <a:spcBef>
                <a:spcPct val="300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bar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Memory.alloc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(n</a:t>
            </a:r>
            <a:r>
              <a:rPr lang="en-US" altLang="zh-TW" b="1" dirty="0">
                <a:solidFill>
                  <a:srgbClr val="000099"/>
                </a:solidFill>
                <a:latin typeface="Courier New" charset="0"/>
                <a:ea typeface="新細明體" charset="0"/>
                <a:cs typeface="Courier New" charset="0"/>
              </a:rPr>
              <a:t>)</a:t>
            </a: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defRPr/>
            </a:pPr>
            <a:endParaRPr lang="en-US" altLang="zh-TW" sz="1800" dirty="0">
              <a:ea typeface="新細明體" charset="0"/>
            </a:endParaRPr>
          </a:p>
        </p:txBody>
      </p:sp>
      <p:sp>
        <p:nvSpPr>
          <p:cNvPr id="36868" name="Rectangle 82">
            <a:extLst>
              <a:ext uri="{FF2B5EF4-FFF2-40B4-BE49-F238E27FC236}">
                <a16:creationId xmlns:a16="http://schemas.microsoft.com/office/drawing/2014/main" id="{47C4309E-DADF-E141-A11B-07A189FE6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solidFill>
                  <a:srgbClr val="663300"/>
                </a:solidFill>
                <a:latin typeface="Arial" charset="0"/>
                <a:ea typeface="新細明體" charset="0"/>
              </a:rPr>
              <a:t>Handling arrays: </a:t>
            </a:r>
            <a:r>
              <a:rPr lang="en-US" altLang="zh-TW" dirty="0">
                <a:solidFill>
                  <a:srgbClr val="663300"/>
                </a:solidFill>
                <a:latin typeface="Arial" charset="0"/>
                <a:ea typeface="新細明體" charset="0"/>
              </a:rPr>
              <a:t>declaration / construction</a:t>
            </a:r>
            <a:endParaRPr lang="en-US" altLang="zh-TW" sz="1600" dirty="0">
              <a:solidFill>
                <a:srgbClr val="663300"/>
              </a:solidFill>
              <a:latin typeface="Arial" charset="0"/>
              <a:ea typeface="新細明體" charset="0"/>
            </a:endParaRPr>
          </a:p>
        </p:txBody>
      </p:sp>
      <p:grpSp>
        <p:nvGrpSpPr>
          <p:cNvPr id="733196" name="Group 12">
            <a:extLst>
              <a:ext uri="{FF2B5EF4-FFF2-40B4-BE49-F238E27FC236}">
                <a16:creationId xmlns:a16="http://schemas.microsoft.com/office/drawing/2014/main" id="{6EECAC28-73F7-FC43-8720-165ACFBEB9C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990600"/>
            <a:ext cx="8569325" cy="5367338"/>
            <a:chOff x="1973" y="435"/>
            <a:chExt cx="3674" cy="2224"/>
          </a:xfrm>
        </p:grpSpPr>
        <p:sp>
          <p:nvSpPr>
            <p:cNvPr id="55301" name="Rectangle 13">
              <a:extLst>
                <a:ext uri="{FF2B5EF4-FFF2-40B4-BE49-F238E27FC236}">
                  <a16:creationId xmlns:a16="http://schemas.microsoft.com/office/drawing/2014/main" id="{92FAD9E7-12F1-894A-9988-158872FE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708"/>
              <a:ext cx="413" cy="137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02" name="Rectangle 14">
              <a:extLst>
                <a:ext uri="{FF2B5EF4-FFF2-40B4-BE49-F238E27FC236}">
                  <a16:creationId xmlns:a16="http://schemas.microsoft.com/office/drawing/2014/main" id="{3D42212C-8328-5043-8898-A504205B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845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03" name="Rectangle 15">
              <a:extLst>
                <a:ext uri="{FF2B5EF4-FFF2-40B4-BE49-F238E27FC236}">
                  <a16:creationId xmlns:a16="http://schemas.microsoft.com/office/drawing/2014/main" id="{B337B8F8-5996-1A4D-B8FF-045B61285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982"/>
              <a:ext cx="413" cy="137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04" name="Rectangle 16">
              <a:extLst>
                <a:ext uri="{FF2B5EF4-FFF2-40B4-BE49-F238E27FC236}">
                  <a16:creationId xmlns:a16="http://schemas.microsoft.com/office/drawing/2014/main" id="{F2740853-D0F1-1147-871F-B0F649FA9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999"/>
              <a:ext cx="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05" name="Rectangle 17">
              <a:extLst>
                <a:ext uri="{FF2B5EF4-FFF2-40B4-BE49-F238E27FC236}">
                  <a16:creationId xmlns:a16="http://schemas.microsoft.com/office/drawing/2014/main" id="{DA2BBC1F-8624-814E-B25C-1B362F0D3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708"/>
              <a:ext cx="26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06" name="Rectangle 18">
              <a:extLst>
                <a:ext uri="{FF2B5EF4-FFF2-40B4-BE49-F238E27FC236}">
                  <a16:creationId xmlns:a16="http://schemas.microsoft.com/office/drawing/2014/main" id="{D1C09C07-5485-004A-873C-80D059128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724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4315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07" name="Rectangle 19">
              <a:extLst>
                <a:ext uri="{FF2B5EF4-FFF2-40B4-BE49-F238E27FC236}">
                  <a16:creationId xmlns:a16="http://schemas.microsoft.com/office/drawing/2014/main" id="{60C0EF12-1055-9E45-B1DD-37AADF2DA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844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08" name="Rectangle 20">
              <a:extLst>
                <a:ext uri="{FF2B5EF4-FFF2-40B4-BE49-F238E27FC236}">
                  <a16:creationId xmlns:a16="http://schemas.microsoft.com/office/drawing/2014/main" id="{2DDE5420-2B23-B640-8386-1D6E49E5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861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4316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09" name="Rectangle 21">
              <a:extLst>
                <a:ext uri="{FF2B5EF4-FFF2-40B4-BE49-F238E27FC236}">
                  <a16:creationId xmlns:a16="http://schemas.microsoft.com/office/drawing/2014/main" id="{D861DB1C-9539-A742-9501-69EE8E42B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983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10" name="Rectangle 22">
              <a:extLst>
                <a:ext uri="{FF2B5EF4-FFF2-40B4-BE49-F238E27FC236}">
                  <a16:creationId xmlns:a16="http://schemas.microsoft.com/office/drawing/2014/main" id="{39F38F05-B45F-DE4C-A56E-A83FC5C50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001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4317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11" name="Rectangle 23">
              <a:extLst>
                <a:ext uri="{FF2B5EF4-FFF2-40B4-BE49-F238E27FC236}">
                  <a16:creationId xmlns:a16="http://schemas.microsoft.com/office/drawing/2014/main" id="{9267AFA2-BB9B-7340-9A43-DFDC65B53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111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12" name="Rectangle 24">
              <a:extLst>
                <a:ext uri="{FF2B5EF4-FFF2-40B4-BE49-F238E27FC236}">
                  <a16:creationId xmlns:a16="http://schemas.microsoft.com/office/drawing/2014/main" id="{BCF7D986-6A8B-E54E-952F-334F35FE1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384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13" name="Rectangle 25">
              <a:extLst>
                <a:ext uri="{FF2B5EF4-FFF2-40B4-BE49-F238E27FC236}">
                  <a16:creationId xmlns:a16="http://schemas.microsoft.com/office/drawing/2014/main" id="{F942ED2B-FF7F-BA46-B55F-3A96FFB0E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402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4324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14" name="Rectangle 26">
              <a:extLst>
                <a:ext uri="{FF2B5EF4-FFF2-40B4-BE49-F238E27FC236}">
                  <a16:creationId xmlns:a16="http://schemas.microsoft.com/office/drawing/2014/main" id="{EB39DB17-2BCB-3944-A801-4CA861F8C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1975"/>
              <a:ext cx="471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15" name="Rectangle 27">
              <a:extLst>
                <a:ext uri="{FF2B5EF4-FFF2-40B4-BE49-F238E27FC236}">
                  <a16:creationId xmlns:a16="http://schemas.microsoft.com/office/drawing/2014/main" id="{74E4AD35-1F82-BE4A-88BE-8D7024C5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057"/>
              <a:ext cx="40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(bar array)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16" name="Freeform 28">
              <a:extLst>
                <a:ext uri="{FF2B5EF4-FFF2-40B4-BE49-F238E27FC236}">
                  <a16:creationId xmlns:a16="http://schemas.microsoft.com/office/drawing/2014/main" id="{8B0C4E78-386F-BA4A-8B40-0252CBE08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1715"/>
              <a:ext cx="81" cy="807"/>
            </a:xfrm>
            <a:custGeom>
              <a:avLst/>
              <a:gdLst>
                <a:gd name="T0" fmla="*/ 0 w 81"/>
                <a:gd name="T1" fmla="*/ 0 h 807"/>
                <a:gd name="T2" fmla="*/ 12 w 81"/>
                <a:gd name="T3" fmla="*/ 2 h 807"/>
                <a:gd name="T4" fmla="*/ 23 w 81"/>
                <a:gd name="T5" fmla="*/ 8 h 807"/>
                <a:gd name="T6" fmla="*/ 32 w 81"/>
                <a:gd name="T7" fmla="*/ 16 h 807"/>
                <a:gd name="T8" fmla="*/ 38 w 81"/>
                <a:gd name="T9" fmla="*/ 28 h 807"/>
                <a:gd name="T10" fmla="*/ 40 w 81"/>
                <a:gd name="T11" fmla="*/ 41 h 807"/>
                <a:gd name="T12" fmla="*/ 40 w 81"/>
                <a:gd name="T13" fmla="*/ 348 h 807"/>
                <a:gd name="T14" fmla="*/ 43 w 81"/>
                <a:gd name="T15" fmla="*/ 361 h 807"/>
                <a:gd name="T16" fmla="*/ 49 w 81"/>
                <a:gd name="T17" fmla="*/ 373 h 807"/>
                <a:gd name="T18" fmla="*/ 58 w 81"/>
                <a:gd name="T19" fmla="*/ 381 h 807"/>
                <a:gd name="T20" fmla="*/ 70 w 81"/>
                <a:gd name="T21" fmla="*/ 387 h 807"/>
                <a:gd name="T22" fmla="*/ 81 w 81"/>
                <a:gd name="T23" fmla="*/ 389 h 807"/>
                <a:gd name="T24" fmla="*/ 70 w 81"/>
                <a:gd name="T25" fmla="*/ 392 h 807"/>
                <a:gd name="T26" fmla="*/ 58 w 81"/>
                <a:gd name="T27" fmla="*/ 397 h 807"/>
                <a:gd name="T28" fmla="*/ 49 w 81"/>
                <a:gd name="T29" fmla="*/ 407 h 807"/>
                <a:gd name="T30" fmla="*/ 43 w 81"/>
                <a:gd name="T31" fmla="*/ 418 h 807"/>
                <a:gd name="T32" fmla="*/ 40 w 81"/>
                <a:gd name="T33" fmla="*/ 431 h 807"/>
                <a:gd name="T34" fmla="*/ 40 w 81"/>
                <a:gd name="T35" fmla="*/ 766 h 807"/>
                <a:gd name="T36" fmla="*/ 38 w 81"/>
                <a:gd name="T37" fmla="*/ 779 h 807"/>
                <a:gd name="T38" fmla="*/ 32 w 81"/>
                <a:gd name="T39" fmla="*/ 789 h 807"/>
                <a:gd name="T40" fmla="*/ 23 w 81"/>
                <a:gd name="T41" fmla="*/ 799 h 807"/>
                <a:gd name="T42" fmla="*/ 12 w 81"/>
                <a:gd name="T43" fmla="*/ 804 h 807"/>
                <a:gd name="T44" fmla="*/ 0 w 81"/>
                <a:gd name="T45" fmla="*/ 807 h 8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" h="807">
                  <a:moveTo>
                    <a:pt x="0" y="0"/>
                  </a:moveTo>
                  <a:lnTo>
                    <a:pt x="12" y="2"/>
                  </a:lnTo>
                  <a:lnTo>
                    <a:pt x="23" y="8"/>
                  </a:lnTo>
                  <a:lnTo>
                    <a:pt x="32" y="16"/>
                  </a:lnTo>
                  <a:lnTo>
                    <a:pt x="38" y="28"/>
                  </a:lnTo>
                  <a:lnTo>
                    <a:pt x="40" y="41"/>
                  </a:lnTo>
                  <a:lnTo>
                    <a:pt x="40" y="348"/>
                  </a:lnTo>
                  <a:lnTo>
                    <a:pt x="43" y="361"/>
                  </a:lnTo>
                  <a:lnTo>
                    <a:pt x="49" y="373"/>
                  </a:lnTo>
                  <a:lnTo>
                    <a:pt x="58" y="381"/>
                  </a:lnTo>
                  <a:lnTo>
                    <a:pt x="70" y="387"/>
                  </a:lnTo>
                  <a:lnTo>
                    <a:pt x="81" y="389"/>
                  </a:lnTo>
                  <a:lnTo>
                    <a:pt x="70" y="392"/>
                  </a:lnTo>
                  <a:lnTo>
                    <a:pt x="58" y="397"/>
                  </a:lnTo>
                  <a:lnTo>
                    <a:pt x="49" y="407"/>
                  </a:lnTo>
                  <a:lnTo>
                    <a:pt x="43" y="418"/>
                  </a:lnTo>
                  <a:lnTo>
                    <a:pt x="40" y="431"/>
                  </a:lnTo>
                  <a:lnTo>
                    <a:pt x="40" y="766"/>
                  </a:lnTo>
                  <a:lnTo>
                    <a:pt x="38" y="779"/>
                  </a:lnTo>
                  <a:lnTo>
                    <a:pt x="32" y="789"/>
                  </a:lnTo>
                  <a:lnTo>
                    <a:pt x="23" y="799"/>
                  </a:lnTo>
                  <a:lnTo>
                    <a:pt x="12" y="804"/>
                  </a:lnTo>
                  <a:lnTo>
                    <a:pt x="0" y="80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7" name="Rectangle 29">
              <a:extLst>
                <a:ext uri="{FF2B5EF4-FFF2-40B4-BE49-F238E27FC236}">
                  <a16:creationId xmlns:a16="http://schemas.microsoft.com/office/drawing/2014/main" id="{F6E81C01-13E5-BD46-A466-F4E42AD9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247"/>
              <a:ext cx="413" cy="1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18" name="Rectangle 30">
              <a:extLst>
                <a:ext uri="{FF2B5EF4-FFF2-40B4-BE49-F238E27FC236}">
                  <a16:creationId xmlns:a16="http://schemas.microsoft.com/office/drawing/2014/main" id="{CA3E6F1D-A5FD-534A-9EB7-8F604684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291"/>
              <a:ext cx="249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19" name="Rectangle 31">
              <a:extLst>
                <a:ext uri="{FF2B5EF4-FFF2-40B4-BE49-F238E27FC236}">
                  <a16:creationId xmlns:a16="http://schemas.microsoft.com/office/drawing/2014/main" id="{1658A7D1-1B81-DB43-A5BF-371306B4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199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20" name="Rectangle 32">
              <a:extLst>
                <a:ext uri="{FF2B5EF4-FFF2-40B4-BE49-F238E27FC236}">
                  <a16:creationId xmlns:a16="http://schemas.microsoft.com/office/drawing/2014/main" id="{AF6A13F0-3B97-A146-ADF9-B8370182A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522"/>
              <a:ext cx="413" cy="1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21" name="Rectangle 33">
              <a:extLst>
                <a:ext uri="{FF2B5EF4-FFF2-40B4-BE49-F238E27FC236}">
                  <a16:creationId xmlns:a16="http://schemas.microsoft.com/office/drawing/2014/main" id="{0FB2F985-0461-B44C-B49D-F1046D17B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564"/>
              <a:ext cx="249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22" name="Rectangle 34">
              <a:extLst>
                <a:ext uri="{FF2B5EF4-FFF2-40B4-BE49-F238E27FC236}">
                  <a16:creationId xmlns:a16="http://schemas.microsoft.com/office/drawing/2014/main" id="{4F2B4FB6-7B85-1548-99DC-52062C045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384"/>
              <a:ext cx="413" cy="139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23" name="Rectangle 35">
              <a:extLst>
                <a:ext uri="{FF2B5EF4-FFF2-40B4-BE49-F238E27FC236}">
                  <a16:creationId xmlns:a16="http://schemas.microsoft.com/office/drawing/2014/main" id="{336473E6-0B8F-9844-B134-C4C0DB1C9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109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24" name="Rectangle 36">
              <a:extLst>
                <a:ext uri="{FF2B5EF4-FFF2-40B4-BE49-F238E27FC236}">
                  <a16:creationId xmlns:a16="http://schemas.microsoft.com/office/drawing/2014/main" id="{810CCD7C-E6DF-074A-9638-D70B0C327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125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4318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25" name="Rectangle 37">
              <a:extLst>
                <a:ext uri="{FF2B5EF4-FFF2-40B4-BE49-F238E27FC236}">
                  <a16:creationId xmlns:a16="http://schemas.microsoft.com/office/drawing/2014/main" id="{15DE56B4-5391-E24D-A72D-0D7F2267A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455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26" name="Rectangle 38">
              <a:extLst>
                <a:ext uri="{FF2B5EF4-FFF2-40B4-BE49-F238E27FC236}">
                  <a16:creationId xmlns:a16="http://schemas.microsoft.com/office/drawing/2014/main" id="{A5D05E74-F697-774B-9F74-844F96593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304"/>
              <a:ext cx="413" cy="13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27" name="Rectangle 39">
              <a:extLst>
                <a:ext uri="{FF2B5EF4-FFF2-40B4-BE49-F238E27FC236}">
                  <a16:creationId xmlns:a16="http://schemas.microsoft.com/office/drawing/2014/main" id="{0E9BAD70-DEDD-A942-BC84-2E5911160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1370"/>
              <a:ext cx="248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28" name="Rectangle 40">
              <a:extLst>
                <a:ext uri="{FF2B5EF4-FFF2-40B4-BE49-F238E27FC236}">
                  <a16:creationId xmlns:a16="http://schemas.microsoft.com/office/drawing/2014/main" id="{9B44DAF2-1C80-F14D-A525-E2AC620DB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278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29" name="Rectangle 41">
              <a:extLst>
                <a:ext uri="{FF2B5EF4-FFF2-40B4-BE49-F238E27FC236}">
                  <a16:creationId xmlns:a16="http://schemas.microsoft.com/office/drawing/2014/main" id="{6BC5AAA6-B330-B94A-AD7A-BE1134E7A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571"/>
              <a:ext cx="413" cy="1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30" name="Rectangle 42">
              <a:extLst>
                <a:ext uri="{FF2B5EF4-FFF2-40B4-BE49-F238E27FC236}">
                  <a16:creationId xmlns:a16="http://schemas.microsoft.com/office/drawing/2014/main" id="{F99D5264-9356-7149-B7FD-FF13D2443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1618"/>
              <a:ext cx="248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31" name="Rectangle 43">
              <a:extLst>
                <a:ext uri="{FF2B5EF4-FFF2-40B4-BE49-F238E27FC236}">
                  <a16:creationId xmlns:a16="http://schemas.microsoft.com/office/drawing/2014/main" id="{862F78BA-1C25-4041-B5FD-B200DAEA8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528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32" name="Rectangle 44">
              <a:extLst>
                <a:ext uri="{FF2B5EF4-FFF2-40B4-BE49-F238E27FC236}">
                  <a16:creationId xmlns:a16="http://schemas.microsoft.com/office/drawing/2014/main" id="{33802265-C5E0-EF4F-9BEF-5C29D5AA8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170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33" name="Rectangle 45">
              <a:extLst>
                <a:ext uri="{FF2B5EF4-FFF2-40B4-BE49-F238E27FC236}">
                  <a16:creationId xmlns:a16="http://schemas.microsoft.com/office/drawing/2014/main" id="{DBB0006B-E141-AF41-9B29-0F59E14EE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1188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4315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34" name="Rectangle 46">
              <a:extLst>
                <a:ext uri="{FF2B5EF4-FFF2-40B4-BE49-F238E27FC236}">
                  <a16:creationId xmlns:a16="http://schemas.microsoft.com/office/drawing/2014/main" id="{3C42C631-E40D-5B40-9D53-68D4F8AD8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759"/>
              <a:ext cx="413" cy="1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35" name="Rectangle 47">
              <a:extLst>
                <a:ext uri="{FF2B5EF4-FFF2-40B4-BE49-F238E27FC236}">
                  <a16:creationId xmlns:a16="http://schemas.microsoft.com/office/drawing/2014/main" id="{234D53B8-CFF9-944F-BE75-E1B75B3D6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815"/>
              <a:ext cx="248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36" name="Rectangle 48">
              <a:extLst>
                <a:ext uri="{FF2B5EF4-FFF2-40B4-BE49-F238E27FC236}">
                  <a16:creationId xmlns:a16="http://schemas.microsoft.com/office/drawing/2014/main" id="{7704FDB7-4867-C94E-9A9C-8FC696689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723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37" name="Rectangle 49">
              <a:extLst>
                <a:ext uri="{FF2B5EF4-FFF2-40B4-BE49-F238E27FC236}">
                  <a16:creationId xmlns:a16="http://schemas.microsoft.com/office/drawing/2014/main" id="{EF26A9CF-CA4F-B849-AAD5-DB8045FCE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608"/>
              <a:ext cx="123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38" name="Rectangle 50">
              <a:extLst>
                <a:ext uri="{FF2B5EF4-FFF2-40B4-BE49-F238E27FC236}">
                  <a16:creationId xmlns:a16="http://schemas.microsoft.com/office/drawing/2014/main" id="{9254AAA8-7F7A-344B-BF0A-95EA583A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6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39" name="Rectangle 51">
              <a:extLst>
                <a:ext uri="{FF2B5EF4-FFF2-40B4-BE49-F238E27FC236}">
                  <a16:creationId xmlns:a16="http://schemas.microsoft.com/office/drawing/2014/main" id="{7AA54ADD-54DE-4641-AEF7-BD782A923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621"/>
              <a:ext cx="413" cy="1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40" name="Rectangle 52">
              <a:extLst>
                <a:ext uri="{FF2B5EF4-FFF2-40B4-BE49-F238E27FC236}">
                  <a16:creationId xmlns:a16="http://schemas.microsoft.com/office/drawing/2014/main" id="{40EE52AF-2A4C-524E-A155-5F79C8A6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185"/>
              <a:ext cx="139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41" name="Rectangle 53">
              <a:extLst>
                <a:ext uri="{FF2B5EF4-FFF2-40B4-BE49-F238E27FC236}">
                  <a16:creationId xmlns:a16="http://schemas.microsoft.com/office/drawing/2014/main" id="{2F785A58-3E6F-CE4D-8269-455E73DFA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203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bar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42" name="Rectangle 54">
              <a:extLst>
                <a:ext uri="{FF2B5EF4-FFF2-40B4-BE49-F238E27FC236}">
                  <a16:creationId xmlns:a16="http://schemas.microsoft.com/office/drawing/2014/main" id="{0A1863C2-AB9D-DA4C-B6EB-44401CC52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896"/>
              <a:ext cx="413" cy="139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43" name="Rectangle 55">
              <a:extLst>
                <a:ext uri="{FF2B5EF4-FFF2-40B4-BE49-F238E27FC236}">
                  <a16:creationId xmlns:a16="http://schemas.microsoft.com/office/drawing/2014/main" id="{E9594A6E-1BB6-0D41-A8BC-568361BDC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033"/>
              <a:ext cx="413" cy="137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44" name="Rectangle 56">
              <a:extLst>
                <a:ext uri="{FF2B5EF4-FFF2-40B4-BE49-F238E27FC236}">
                  <a16:creationId xmlns:a16="http://schemas.microsoft.com/office/drawing/2014/main" id="{830CB1FB-1674-F444-AF2B-8152951E5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910"/>
              <a:ext cx="117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45" name="Rectangle 57">
              <a:extLst>
                <a:ext uri="{FF2B5EF4-FFF2-40B4-BE49-F238E27FC236}">
                  <a16:creationId xmlns:a16="http://schemas.microsoft.com/office/drawing/2014/main" id="{00241604-F143-2343-80E5-74758EC17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92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x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46" name="Rectangle 58">
              <a:extLst>
                <a:ext uri="{FF2B5EF4-FFF2-40B4-BE49-F238E27FC236}">
                  <a16:creationId xmlns:a16="http://schemas.microsoft.com/office/drawing/2014/main" id="{EF515533-1F91-CB42-9331-C78DE5995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047"/>
              <a:ext cx="117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47" name="Rectangle 59">
              <a:extLst>
                <a:ext uri="{FF2B5EF4-FFF2-40B4-BE49-F238E27FC236}">
                  <a16:creationId xmlns:a16="http://schemas.microsoft.com/office/drawing/2014/main" id="{65E738DD-E2B4-3D45-8448-358F4FE7E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06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y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48" name="Rectangle 60">
              <a:extLst>
                <a:ext uri="{FF2B5EF4-FFF2-40B4-BE49-F238E27FC236}">
                  <a16:creationId xmlns:a16="http://schemas.microsoft.com/office/drawing/2014/main" id="{DEC7D2EF-E169-8B49-93B9-A60CC4BA5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437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49" name="Rectangle 61">
              <a:extLst>
                <a:ext uri="{FF2B5EF4-FFF2-40B4-BE49-F238E27FC236}">
                  <a16:creationId xmlns:a16="http://schemas.microsoft.com/office/drawing/2014/main" id="{48B76BE7-4B3C-6640-8514-3038FFD56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145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50" name="Rectangle 62">
              <a:extLst>
                <a:ext uri="{FF2B5EF4-FFF2-40B4-BE49-F238E27FC236}">
                  <a16:creationId xmlns:a16="http://schemas.microsoft.com/office/drawing/2014/main" id="{2671ADD2-FE97-DD44-8E28-89759788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1434"/>
              <a:ext cx="116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51" name="Rectangle 63">
              <a:extLst>
                <a:ext uri="{FF2B5EF4-FFF2-40B4-BE49-F238E27FC236}">
                  <a16:creationId xmlns:a16="http://schemas.microsoft.com/office/drawing/2014/main" id="{444389D0-04C5-6542-83B1-ADB2054E6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145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k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52" name="Rectangle 64">
              <a:extLst>
                <a:ext uri="{FF2B5EF4-FFF2-40B4-BE49-F238E27FC236}">
                  <a16:creationId xmlns:a16="http://schemas.microsoft.com/office/drawing/2014/main" id="{4AC395B6-578C-9C40-AD34-AE6E08BD4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910"/>
              <a:ext cx="344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53" name="Rectangle 65">
              <a:extLst>
                <a:ext uri="{FF2B5EF4-FFF2-40B4-BE49-F238E27FC236}">
                  <a16:creationId xmlns:a16="http://schemas.microsoft.com/office/drawing/2014/main" id="{BDC1C5C4-E8E8-0D47-9D72-27AD2AC0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927"/>
              <a:ext cx="3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(local 0)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54" name="Rectangle 66">
              <a:extLst>
                <a:ext uri="{FF2B5EF4-FFF2-40B4-BE49-F238E27FC236}">
                  <a16:creationId xmlns:a16="http://schemas.microsoft.com/office/drawing/2014/main" id="{D53D6260-7302-2A48-974A-8365284F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1047"/>
              <a:ext cx="358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55" name="Rectangle 67">
              <a:extLst>
                <a:ext uri="{FF2B5EF4-FFF2-40B4-BE49-F238E27FC236}">
                  <a16:creationId xmlns:a16="http://schemas.microsoft.com/office/drawing/2014/main" id="{A1315BE7-1269-AE4E-8B68-114D71478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1063"/>
              <a:ext cx="3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(local 1)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56" name="Rectangle 68">
              <a:extLst>
                <a:ext uri="{FF2B5EF4-FFF2-40B4-BE49-F238E27FC236}">
                  <a16:creationId xmlns:a16="http://schemas.microsoft.com/office/drawing/2014/main" id="{B86DC13F-FA74-2441-B024-A7ABFB687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1185"/>
              <a:ext cx="413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57" name="Rectangle 69">
              <a:extLst>
                <a:ext uri="{FF2B5EF4-FFF2-40B4-BE49-F238E27FC236}">
                  <a16:creationId xmlns:a16="http://schemas.microsoft.com/office/drawing/2014/main" id="{299C241B-A812-294C-9E70-36667ECF5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1203"/>
              <a:ext cx="3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(local 2)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58" name="Rectangle 70">
              <a:extLst>
                <a:ext uri="{FF2B5EF4-FFF2-40B4-BE49-F238E27FC236}">
                  <a16:creationId xmlns:a16="http://schemas.microsoft.com/office/drawing/2014/main" id="{A6DBC8EF-CEE3-2142-84C8-03B5A7F9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1450"/>
              <a:ext cx="50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(argument 0)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5359" name="Rectangle 71">
              <a:extLst>
                <a:ext uri="{FF2B5EF4-FFF2-40B4-BE49-F238E27FC236}">
                  <a16:creationId xmlns:a16="http://schemas.microsoft.com/office/drawing/2014/main" id="{5DB96E7D-5064-E54A-B7BF-85C5E4655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910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60" name="Rectangle 72">
              <a:extLst>
                <a:ext uri="{FF2B5EF4-FFF2-40B4-BE49-F238E27FC236}">
                  <a16:creationId xmlns:a16="http://schemas.microsoft.com/office/drawing/2014/main" id="{C1626E1C-EB90-F84B-9514-5F72E9530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92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275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61" name="Rectangle 73">
              <a:extLst>
                <a:ext uri="{FF2B5EF4-FFF2-40B4-BE49-F238E27FC236}">
                  <a16:creationId xmlns:a16="http://schemas.microsoft.com/office/drawing/2014/main" id="{59EA6AB8-2C92-D34A-BDE5-79CFC274F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047"/>
              <a:ext cx="26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62" name="Rectangle 74">
              <a:extLst>
                <a:ext uri="{FF2B5EF4-FFF2-40B4-BE49-F238E27FC236}">
                  <a16:creationId xmlns:a16="http://schemas.microsoft.com/office/drawing/2014/main" id="{DFF615E4-D1ED-DC48-A9C1-6F9F7FC5F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063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276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63" name="Rectangle 75">
              <a:extLst>
                <a:ext uri="{FF2B5EF4-FFF2-40B4-BE49-F238E27FC236}">
                  <a16:creationId xmlns:a16="http://schemas.microsoft.com/office/drawing/2014/main" id="{28F2C188-7BE4-7644-940A-A95F83DA1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185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64" name="Rectangle 76">
              <a:extLst>
                <a:ext uri="{FF2B5EF4-FFF2-40B4-BE49-F238E27FC236}">
                  <a16:creationId xmlns:a16="http://schemas.microsoft.com/office/drawing/2014/main" id="{05E961B3-67B6-4D49-BA84-01A515CD7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203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277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5365" name="Rectangle 77">
              <a:extLst>
                <a:ext uri="{FF2B5EF4-FFF2-40B4-BE49-F238E27FC236}">
                  <a16:creationId xmlns:a16="http://schemas.microsoft.com/office/drawing/2014/main" id="{A9B35944-6E24-7745-9B59-5FF37EB1C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434"/>
              <a:ext cx="26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5366" name="Rectangle 78">
              <a:extLst>
                <a:ext uri="{FF2B5EF4-FFF2-40B4-BE49-F238E27FC236}">
                  <a16:creationId xmlns:a16="http://schemas.microsoft.com/office/drawing/2014/main" id="{BFC933A9-4CD3-5842-B9D8-333EAAD0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50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504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36" name="Rectangle 79">
              <a:extLst>
                <a:ext uri="{FF2B5EF4-FFF2-40B4-BE49-F238E27FC236}">
                  <a16:creationId xmlns:a16="http://schemas.microsoft.com/office/drawing/2014/main" id="{07B5BF75-CC4B-7546-A2DF-E0BD0872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435"/>
              <a:ext cx="258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buFont typeface="Wingdings" charset="2"/>
                <a:buNone/>
                <a:defRPr/>
              </a:pPr>
              <a:r>
                <a:rPr lang="en-US" altLang="zh-TW" sz="1400">
                  <a:ea typeface="新細明體" charset="0"/>
                </a:rPr>
                <a:t>RAM state</a:t>
              </a:r>
              <a:endParaRPr lang="en-US" altLang="zh-TW" sz="1400">
                <a:solidFill>
                  <a:schemeClr val="hlink"/>
                </a:solidFill>
                <a:latin typeface="Consolas" charset="0"/>
                <a:ea typeface="新細明體" charset="0"/>
                <a:cs typeface="Consolas" charset="0"/>
              </a:endParaRPr>
            </a:p>
          </p:txBody>
        </p:sp>
        <p:sp>
          <p:nvSpPr>
            <p:cNvPr id="55368" name="Rectangle 80">
              <a:extLst>
                <a:ext uri="{FF2B5EF4-FFF2-40B4-BE49-F238E27FC236}">
                  <a16:creationId xmlns:a16="http://schemas.microsoft.com/office/drawing/2014/main" id="{A2B3CCC6-0AF2-A242-8306-1A13C11FB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451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36938" name="AutoShape 81">
              <a:extLst>
                <a:ext uri="{FF2B5EF4-FFF2-40B4-BE49-F238E27FC236}">
                  <a16:creationId xmlns:a16="http://schemas.microsoft.com/office/drawing/2014/main" id="{431C6ED1-4FF5-1249-AC61-6F5FF23B2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343"/>
              <a:ext cx="907" cy="499"/>
            </a:xfrm>
            <a:prstGeom prst="rightArrow">
              <a:avLst>
                <a:gd name="adj1" fmla="val 61343"/>
                <a:gd name="adj2" fmla="val 454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1400" b="1">
                  <a:ea typeface="新細明體" charset="0"/>
                  <a:cs typeface="Times New Roman" charset="0"/>
                </a:rPr>
                <a:t>Following</a:t>
              </a:r>
              <a:br>
                <a:rPr lang="en-US" altLang="zh-TW" sz="1400" b="1">
                  <a:ea typeface="新細明體" charset="0"/>
                  <a:cs typeface="Times New Roman" charset="0"/>
                </a:rPr>
              </a:br>
              <a:r>
                <a:rPr lang="en-US" altLang="zh-TW" sz="1400" b="1">
                  <a:ea typeface="新細明體" charset="0"/>
                  <a:cs typeface="Times New Roman" charset="0"/>
                </a:rPr>
                <a:t>compilation: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2">
            <a:extLst>
              <a:ext uri="{FF2B5EF4-FFF2-40B4-BE49-F238E27FC236}">
                <a16:creationId xmlns:a16="http://schemas.microsoft.com/office/drawing/2014/main" id="{BE6DC798-C7D5-A741-A9E5-1ED4BFDA5D2A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566738"/>
            <a:ext cx="5484812" cy="4197350"/>
            <a:chOff x="105" y="380"/>
            <a:chExt cx="3455" cy="1624"/>
          </a:xfrm>
        </p:grpSpPr>
        <p:sp>
          <p:nvSpPr>
            <p:cNvPr id="84" name="Text Box 3">
              <a:extLst>
                <a:ext uri="{FF2B5EF4-FFF2-40B4-BE49-F238E27FC236}">
                  <a16:creationId xmlns:a16="http://schemas.microsoft.com/office/drawing/2014/main" id="{8E2C71CA-DBD9-1845-B72D-59BCD822B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553"/>
              <a:ext cx="3367" cy="1451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82800" rIns="93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class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Bla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{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...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void foo(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k) {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x, y;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[] bar; // declare an array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// Construct the array: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bar = new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[10];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...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   bar[k]=19;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}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...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Main.foo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(2); // Call the foo method</a:t>
              </a:r>
            </a:p>
            <a:p>
              <a:pPr algn="just"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1" dirty="0">
                  <a:latin typeface="Courier New" charset="0"/>
                  <a:ea typeface="新細明體" charset="0"/>
                  <a:cs typeface="Times New Roman" charset="0"/>
                </a:rPr>
                <a:t>  </a:t>
              </a:r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49CEC6E0-7CEA-FD48-84ED-B8E2D9FD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380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Java code</a:t>
              </a:r>
            </a:p>
          </p:txBody>
        </p:sp>
      </p:grpSp>
      <p:sp>
        <p:nvSpPr>
          <p:cNvPr id="733189" name="Rectangle 5">
            <a:extLst>
              <a:ext uri="{FF2B5EF4-FFF2-40B4-BE49-F238E27FC236}">
                <a16:creationId xmlns:a16="http://schemas.microsoft.com/office/drawing/2014/main" id="{0AB13158-2551-8E4E-92BD-CC426D7C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992813"/>
            <a:ext cx="48625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  <a:cs typeface="Consolas" charset="0"/>
              </a:rPr>
              <a:t>How to compile:</a:t>
            </a:r>
            <a:r>
              <a:rPr lang="en-US" altLang="zh-TW" dirty="0">
                <a:ea typeface="新細明體" charset="0"/>
                <a:cs typeface="Consolas" charset="0"/>
              </a:rPr>
              <a:t> 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bar[k] = 19 </a:t>
            </a:r>
            <a:r>
              <a:rPr lang="en-US" altLang="zh-TW" dirty="0">
                <a:ea typeface="新細明體" charset="0"/>
                <a:cs typeface="Consolas" charset="0"/>
              </a:rPr>
              <a:t>?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</a:p>
          <a:p>
            <a:pPr>
              <a:buFont typeface="Wingdings" charset="2"/>
              <a:buNone/>
              <a:defRPr/>
            </a:pPr>
            <a:endParaRPr lang="en-US" altLang="zh-TW" sz="1800" dirty="0">
              <a:ea typeface="新細明體" charset="0"/>
              <a:cs typeface="Consolas" charset="0"/>
            </a:endParaRPr>
          </a:p>
          <a:p>
            <a:pPr>
              <a:defRPr/>
            </a:pPr>
            <a:endParaRPr lang="en-US" altLang="zh-TW" sz="1800" dirty="0">
              <a:ea typeface="新細明體" charset="0"/>
              <a:cs typeface="Consolas" charset="0"/>
            </a:endParaRPr>
          </a:p>
        </p:txBody>
      </p:sp>
      <p:sp>
        <p:nvSpPr>
          <p:cNvPr id="38919" name="Rectangle 82">
            <a:extLst>
              <a:ext uri="{FF2B5EF4-FFF2-40B4-BE49-F238E27FC236}">
                <a16:creationId xmlns:a16="http://schemas.microsoft.com/office/drawing/2014/main" id="{7341A944-5A8C-8C4D-816D-327CAAEA0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arrays: </a:t>
            </a:r>
            <a:r>
              <a:rPr lang="en-US" altLang="zh-TW">
                <a:solidFill>
                  <a:srgbClr val="663300"/>
                </a:solidFill>
                <a:latin typeface="Arial" charset="0"/>
                <a:ea typeface="新細明體" charset="0"/>
              </a:rPr>
              <a:t>accessing an array entry by its index</a:t>
            </a:r>
            <a:endParaRPr lang="en-US" altLang="zh-TW" sz="1600">
              <a:solidFill>
                <a:srgbClr val="663300"/>
              </a:solidFill>
              <a:latin typeface="Arial" charset="0"/>
              <a:ea typeface="新細明體" charset="0"/>
            </a:endParaRPr>
          </a:p>
        </p:txBody>
      </p:sp>
      <p:sp>
        <p:nvSpPr>
          <p:cNvPr id="156" name="Rectangle 79">
            <a:extLst>
              <a:ext uri="{FF2B5EF4-FFF2-40B4-BE49-F238E27FC236}">
                <a16:creationId xmlns:a16="http://schemas.microsoft.com/office/drawing/2014/main" id="{9CE1D0F3-880A-954C-9958-1BA1528FD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4960938"/>
            <a:ext cx="29972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RAM state, just after </a:t>
            </a:r>
          </a:p>
          <a:p>
            <a:pPr>
              <a:spcBef>
                <a:spcPts val="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executing </a:t>
            </a:r>
            <a:r>
              <a:rPr lang="en-US" altLang="zh-TW" dirty="0">
                <a:solidFill>
                  <a:schemeClr val="hlink"/>
                </a:solidFill>
                <a:latin typeface="Consolas" charset="0"/>
                <a:ea typeface="新細明體" charset="0"/>
                <a:cs typeface="Consolas" charset="0"/>
              </a:rPr>
              <a:t>bar[k] = 19</a:t>
            </a:r>
          </a:p>
        </p:txBody>
      </p:sp>
      <p:grpSp>
        <p:nvGrpSpPr>
          <p:cNvPr id="158" name="Group 12">
            <a:extLst>
              <a:ext uri="{FF2B5EF4-FFF2-40B4-BE49-F238E27FC236}">
                <a16:creationId xmlns:a16="http://schemas.microsoft.com/office/drawing/2014/main" id="{53A19B28-9940-4E4F-AAA6-6FFD593A18B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990600"/>
            <a:ext cx="8569325" cy="5367338"/>
            <a:chOff x="1973" y="435"/>
            <a:chExt cx="3674" cy="2224"/>
          </a:xfrm>
        </p:grpSpPr>
        <p:sp>
          <p:nvSpPr>
            <p:cNvPr id="57350" name="Rectangle 13">
              <a:extLst>
                <a:ext uri="{FF2B5EF4-FFF2-40B4-BE49-F238E27FC236}">
                  <a16:creationId xmlns:a16="http://schemas.microsoft.com/office/drawing/2014/main" id="{091A53A9-6B1A-0E40-92B3-B66405E7F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708"/>
              <a:ext cx="413" cy="137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51" name="Rectangle 14">
              <a:extLst>
                <a:ext uri="{FF2B5EF4-FFF2-40B4-BE49-F238E27FC236}">
                  <a16:creationId xmlns:a16="http://schemas.microsoft.com/office/drawing/2014/main" id="{970C44A2-D0FA-6D4B-803D-9728AB891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845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52" name="Rectangle 15">
              <a:extLst>
                <a:ext uri="{FF2B5EF4-FFF2-40B4-BE49-F238E27FC236}">
                  <a16:creationId xmlns:a16="http://schemas.microsoft.com/office/drawing/2014/main" id="{E8941B11-0A0B-4046-9068-5635A408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982"/>
              <a:ext cx="413" cy="137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53" name="Rectangle 16">
              <a:extLst>
                <a:ext uri="{FF2B5EF4-FFF2-40B4-BE49-F238E27FC236}">
                  <a16:creationId xmlns:a16="http://schemas.microsoft.com/office/drawing/2014/main" id="{2F0A4302-6AC7-F34A-A869-6164D5111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1999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19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54" name="Rectangle 17">
              <a:extLst>
                <a:ext uri="{FF2B5EF4-FFF2-40B4-BE49-F238E27FC236}">
                  <a16:creationId xmlns:a16="http://schemas.microsoft.com/office/drawing/2014/main" id="{2EAB03D7-553F-4E48-B138-B0F08F928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708"/>
              <a:ext cx="26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55" name="Rectangle 18">
              <a:extLst>
                <a:ext uri="{FF2B5EF4-FFF2-40B4-BE49-F238E27FC236}">
                  <a16:creationId xmlns:a16="http://schemas.microsoft.com/office/drawing/2014/main" id="{214FF042-14BF-B043-AE4C-08DBF0C86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724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4315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56" name="Rectangle 19">
              <a:extLst>
                <a:ext uri="{FF2B5EF4-FFF2-40B4-BE49-F238E27FC236}">
                  <a16:creationId xmlns:a16="http://schemas.microsoft.com/office/drawing/2014/main" id="{A36700EC-6A43-7E41-B7ED-B09A6E154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844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57" name="Rectangle 20">
              <a:extLst>
                <a:ext uri="{FF2B5EF4-FFF2-40B4-BE49-F238E27FC236}">
                  <a16:creationId xmlns:a16="http://schemas.microsoft.com/office/drawing/2014/main" id="{17707A53-6086-9E46-AC18-4E528AD03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861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4316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58" name="Rectangle 21">
              <a:extLst>
                <a:ext uri="{FF2B5EF4-FFF2-40B4-BE49-F238E27FC236}">
                  <a16:creationId xmlns:a16="http://schemas.microsoft.com/office/drawing/2014/main" id="{400B0D23-4799-D949-8F2B-AA48D3F88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983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59" name="Rectangle 22">
              <a:extLst>
                <a:ext uri="{FF2B5EF4-FFF2-40B4-BE49-F238E27FC236}">
                  <a16:creationId xmlns:a16="http://schemas.microsoft.com/office/drawing/2014/main" id="{B2043FC4-275A-D449-9A27-04EF2F065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001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4317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60" name="Rectangle 23">
              <a:extLst>
                <a:ext uri="{FF2B5EF4-FFF2-40B4-BE49-F238E27FC236}">
                  <a16:creationId xmlns:a16="http://schemas.microsoft.com/office/drawing/2014/main" id="{8452BEBF-E6AD-7346-981B-1F466E6C2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111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61" name="Rectangle 24">
              <a:extLst>
                <a:ext uri="{FF2B5EF4-FFF2-40B4-BE49-F238E27FC236}">
                  <a16:creationId xmlns:a16="http://schemas.microsoft.com/office/drawing/2014/main" id="{FCC26166-A4A9-A149-8C29-1D9BBEB68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384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62" name="Rectangle 25">
              <a:extLst>
                <a:ext uri="{FF2B5EF4-FFF2-40B4-BE49-F238E27FC236}">
                  <a16:creationId xmlns:a16="http://schemas.microsoft.com/office/drawing/2014/main" id="{4BC4AA5D-1E62-DA41-A182-44D79D44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402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4324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63" name="Rectangle 26">
              <a:extLst>
                <a:ext uri="{FF2B5EF4-FFF2-40B4-BE49-F238E27FC236}">
                  <a16:creationId xmlns:a16="http://schemas.microsoft.com/office/drawing/2014/main" id="{F5D3886E-C829-BA4E-B51B-CFEEB314C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1975"/>
              <a:ext cx="471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64" name="Rectangle 27">
              <a:extLst>
                <a:ext uri="{FF2B5EF4-FFF2-40B4-BE49-F238E27FC236}">
                  <a16:creationId xmlns:a16="http://schemas.microsoft.com/office/drawing/2014/main" id="{9123E601-5034-494C-B77E-8DBD2E96B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057"/>
              <a:ext cx="40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(bar array)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365" name="Freeform 28">
              <a:extLst>
                <a:ext uri="{FF2B5EF4-FFF2-40B4-BE49-F238E27FC236}">
                  <a16:creationId xmlns:a16="http://schemas.microsoft.com/office/drawing/2014/main" id="{04DC2356-D56A-0840-9F45-DD4D53E90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1715"/>
              <a:ext cx="81" cy="807"/>
            </a:xfrm>
            <a:custGeom>
              <a:avLst/>
              <a:gdLst>
                <a:gd name="T0" fmla="*/ 0 w 81"/>
                <a:gd name="T1" fmla="*/ 0 h 807"/>
                <a:gd name="T2" fmla="*/ 12 w 81"/>
                <a:gd name="T3" fmla="*/ 2 h 807"/>
                <a:gd name="T4" fmla="*/ 23 w 81"/>
                <a:gd name="T5" fmla="*/ 8 h 807"/>
                <a:gd name="T6" fmla="*/ 32 w 81"/>
                <a:gd name="T7" fmla="*/ 16 h 807"/>
                <a:gd name="T8" fmla="*/ 38 w 81"/>
                <a:gd name="T9" fmla="*/ 28 h 807"/>
                <a:gd name="T10" fmla="*/ 40 w 81"/>
                <a:gd name="T11" fmla="*/ 41 h 807"/>
                <a:gd name="T12" fmla="*/ 40 w 81"/>
                <a:gd name="T13" fmla="*/ 348 h 807"/>
                <a:gd name="T14" fmla="*/ 43 w 81"/>
                <a:gd name="T15" fmla="*/ 361 h 807"/>
                <a:gd name="T16" fmla="*/ 49 w 81"/>
                <a:gd name="T17" fmla="*/ 373 h 807"/>
                <a:gd name="T18" fmla="*/ 58 w 81"/>
                <a:gd name="T19" fmla="*/ 381 h 807"/>
                <a:gd name="T20" fmla="*/ 70 w 81"/>
                <a:gd name="T21" fmla="*/ 387 h 807"/>
                <a:gd name="T22" fmla="*/ 81 w 81"/>
                <a:gd name="T23" fmla="*/ 389 h 807"/>
                <a:gd name="T24" fmla="*/ 70 w 81"/>
                <a:gd name="T25" fmla="*/ 392 h 807"/>
                <a:gd name="T26" fmla="*/ 58 w 81"/>
                <a:gd name="T27" fmla="*/ 397 h 807"/>
                <a:gd name="T28" fmla="*/ 49 w 81"/>
                <a:gd name="T29" fmla="*/ 407 h 807"/>
                <a:gd name="T30" fmla="*/ 43 w 81"/>
                <a:gd name="T31" fmla="*/ 418 h 807"/>
                <a:gd name="T32" fmla="*/ 40 w 81"/>
                <a:gd name="T33" fmla="*/ 431 h 807"/>
                <a:gd name="T34" fmla="*/ 40 w 81"/>
                <a:gd name="T35" fmla="*/ 766 h 807"/>
                <a:gd name="T36" fmla="*/ 38 w 81"/>
                <a:gd name="T37" fmla="*/ 779 h 807"/>
                <a:gd name="T38" fmla="*/ 32 w 81"/>
                <a:gd name="T39" fmla="*/ 789 h 807"/>
                <a:gd name="T40" fmla="*/ 23 w 81"/>
                <a:gd name="T41" fmla="*/ 799 h 807"/>
                <a:gd name="T42" fmla="*/ 12 w 81"/>
                <a:gd name="T43" fmla="*/ 804 h 807"/>
                <a:gd name="T44" fmla="*/ 0 w 81"/>
                <a:gd name="T45" fmla="*/ 807 h 8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" h="807">
                  <a:moveTo>
                    <a:pt x="0" y="0"/>
                  </a:moveTo>
                  <a:lnTo>
                    <a:pt x="12" y="2"/>
                  </a:lnTo>
                  <a:lnTo>
                    <a:pt x="23" y="8"/>
                  </a:lnTo>
                  <a:lnTo>
                    <a:pt x="32" y="16"/>
                  </a:lnTo>
                  <a:lnTo>
                    <a:pt x="38" y="28"/>
                  </a:lnTo>
                  <a:lnTo>
                    <a:pt x="40" y="41"/>
                  </a:lnTo>
                  <a:lnTo>
                    <a:pt x="40" y="348"/>
                  </a:lnTo>
                  <a:lnTo>
                    <a:pt x="43" y="361"/>
                  </a:lnTo>
                  <a:lnTo>
                    <a:pt x="49" y="373"/>
                  </a:lnTo>
                  <a:lnTo>
                    <a:pt x="58" y="381"/>
                  </a:lnTo>
                  <a:lnTo>
                    <a:pt x="70" y="387"/>
                  </a:lnTo>
                  <a:lnTo>
                    <a:pt x="81" y="389"/>
                  </a:lnTo>
                  <a:lnTo>
                    <a:pt x="70" y="392"/>
                  </a:lnTo>
                  <a:lnTo>
                    <a:pt x="58" y="397"/>
                  </a:lnTo>
                  <a:lnTo>
                    <a:pt x="49" y="407"/>
                  </a:lnTo>
                  <a:lnTo>
                    <a:pt x="43" y="418"/>
                  </a:lnTo>
                  <a:lnTo>
                    <a:pt x="40" y="431"/>
                  </a:lnTo>
                  <a:lnTo>
                    <a:pt x="40" y="766"/>
                  </a:lnTo>
                  <a:lnTo>
                    <a:pt x="38" y="779"/>
                  </a:lnTo>
                  <a:lnTo>
                    <a:pt x="32" y="789"/>
                  </a:lnTo>
                  <a:lnTo>
                    <a:pt x="23" y="799"/>
                  </a:lnTo>
                  <a:lnTo>
                    <a:pt x="12" y="804"/>
                  </a:lnTo>
                  <a:lnTo>
                    <a:pt x="0" y="80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66" name="Rectangle 29">
              <a:extLst>
                <a:ext uri="{FF2B5EF4-FFF2-40B4-BE49-F238E27FC236}">
                  <a16:creationId xmlns:a16="http://schemas.microsoft.com/office/drawing/2014/main" id="{B4FFA80B-7779-6B4F-98B7-A8C81A727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247"/>
              <a:ext cx="413" cy="1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67" name="Rectangle 30">
              <a:extLst>
                <a:ext uri="{FF2B5EF4-FFF2-40B4-BE49-F238E27FC236}">
                  <a16:creationId xmlns:a16="http://schemas.microsoft.com/office/drawing/2014/main" id="{C05412AC-CF71-BF42-973A-9F9A463F2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291"/>
              <a:ext cx="249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68" name="Rectangle 31">
              <a:extLst>
                <a:ext uri="{FF2B5EF4-FFF2-40B4-BE49-F238E27FC236}">
                  <a16:creationId xmlns:a16="http://schemas.microsoft.com/office/drawing/2014/main" id="{A5DB0ADD-C574-7740-BAFD-88907931E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199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69" name="Rectangle 32">
              <a:extLst>
                <a:ext uri="{FF2B5EF4-FFF2-40B4-BE49-F238E27FC236}">
                  <a16:creationId xmlns:a16="http://schemas.microsoft.com/office/drawing/2014/main" id="{D6E2164C-EC5F-F447-9640-2901B8FB6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522"/>
              <a:ext cx="413" cy="1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0" name="Rectangle 33">
              <a:extLst>
                <a:ext uri="{FF2B5EF4-FFF2-40B4-BE49-F238E27FC236}">
                  <a16:creationId xmlns:a16="http://schemas.microsoft.com/office/drawing/2014/main" id="{002448BE-3D0E-C545-80EF-A57E9E4FF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564"/>
              <a:ext cx="249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1" name="Rectangle 34">
              <a:extLst>
                <a:ext uri="{FF2B5EF4-FFF2-40B4-BE49-F238E27FC236}">
                  <a16:creationId xmlns:a16="http://schemas.microsoft.com/office/drawing/2014/main" id="{FE021157-8214-D341-A7A9-E15ECE763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384"/>
              <a:ext cx="413" cy="139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2" name="Rectangle 35">
              <a:extLst>
                <a:ext uri="{FF2B5EF4-FFF2-40B4-BE49-F238E27FC236}">
                  <a16:creationId xmlns:a16="http://schemas.microsoft.com/office/drawing/2014/main" id="{927470AE-3F81-E049-938C-AC581AEE3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2109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3" name="Rectangle 36">
              <a:extLst>
                <a:ext uri="{FF2B5EF4-FFF2-40B4-BE49-F238E27FC236}">
                  <a16:creationId xmlns:a16="http://schemas.microsoft.com/office/drawing/2014/main" id="{E1801042-260C-C040-81C9-6433F785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125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4318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74" name="Rectangle 37">
              <a:extLst>
                <a:ext uri="{FF2B5EF4-FFF2-40B4-BE49-F238E27FC236}">
                  <a16:creationId xmlns:a16="http://schemas.microsoft.com/office/drawing/2014/main" id="{68AECD3D-3C36-A24F-8EAF-0A84A172E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" y="455"/>
              <a:ext cx="27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5" name="Rectangle 38">
              <a:extLst>
                <a:ext uri="{FF2B5EF4-FFF2-40B4-BE49-F238E27FC236}">
                  <a16:creationId xmlns:a16="http://schemas.microsoft.com/office/drawing/2014/main" id="{EB835D63-D802-4C4D-9091-0E91A27C3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304"/>
              <a:ext cx="413" cy="13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6" name="Rectangle 39">
              <a:extLst>
                <a:ext uri="{FF2B5EF4-FFF2-40B4-BE49-F238E27FC236}">
                  <a16:creationId xmlns:a16="http://schemas.microsoft.com/office/drawing/2014/main" id="{6E0FECDF-6E0F-F14A-B9AD-C057D8CC9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1370"/>
              <a:ext cx="248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7" name="Rectangle 40">
              <a:extLst>
                <a:ext uri="{FF2B5EF4-FFF2-40B4-BE49-F238E27FC236}">
                  <a16:creationId xmlns:a16="http://schemas.microsoft.com/office/drawing/2014/main" id="{E91A5976-0079-F74D-9C4E-75E776846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278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78" name="Rectangle 41">
              <a:extLst>
                <a:ext uri="{FF2B5EF4-FFF2-40B4-BE49-F238E27FC236}">
                  <a16:creationId xmlns:a16="http://schemas.microsoft.com/office/drawing/2014/main" id="{7F525BC1-89E7-644B-91B2-AE983C723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571"/>
              <a:ext cx="413" cy="1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79" name="Rectangle 42">
              <a:extLst>
                <a:ext uri="{FF2B5EF4-FFF2-40B4-BE49-F238E27FC236}">
                  <a16:creationId xmlns:a16="http://schemas.microsoft.com/office/drawing/2014/main" id="{16C3E180-7052-9C4E-884E-3243695C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1618"/>
              <a:ext cx="248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80" name="Rectangle 43">
              <a:extLst>
                <a:ext uri="{FF2B5EF4-FFF2-40B4-BE49-F238E27FC236}">
                  <a16:creationId xmlns:a16="http://schemas.microsoft.com/office/drawing/2014/main" id="{8B5FFFF1-CC5C-E141-BD59-A29945547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528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81" name="Rectangle 44">
              <a:extLst>
                <a:ext uri="{FF2B5EF4-FFF2-40B4-BE49-F238E27FC236}">
                  <a16:creationId xmlns:a16="http://schemas.microsoft.com/office/drawing/2014/main" id="{CD4F5C83-32D1-BC4E-8B21-FC9B83FAE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170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82" name="Rectangle 45">
              <a:extLst>
                <a:ext uri="{FF2B5EF4-FFF2-40B4-BE49-F238E27FC236}">
                  <a16:creationId xmlns:a16="http://schemas.microsoft.com/office/drawing/2014/main" id="{5F90F5B2-633A-2C4D-99AC-7204B742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1188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4315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83" name="Rectangle 46">
              <a:extLst>
                <a:ext uri="{FF2B5EF4-FFF2-40B4-BE49-F238E27FC236}">
                  <a16:creationId xmlns:a16="http://schemas.microsoft.com/office/drawing/2014/main" id="{57BA3915-141F-C143-B4CA-109A07D21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759"/>
              <a:ext cx="413" cy="1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84" name="Rectangle 47">
              <a:extLst>
                <a:ext uri="{FF2B5EF4-FFF2-40B4-BE49-F238E27FC236}">
                  <a16:creationId xmlns:a16="http://schemas.microsoft.com/office/drawing/2014/main" id="{85A33460-21B3-BE4A-A3DB-E25032FC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815"/>
              <a:ext cx="248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85" name="Rectangle 48">
              <a:extLst>
                <a:ext uri="{FF2B5EF4-FFF2-40B4-BE49-F238E27FC236}">
                  <a16:creationId xmlns:a16="http://schemas.microsoft.com/office/drawing/2014/main" id="{C7D69DEC-8FE0-5C4C-B898-111B4E48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723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86" name="Rectangle 49">
              <a:extLst>
                <a:ext uri="{FF2B5EF4-FFF2-40B4-BE49-F238E27FC236}">
                  <a16:creationId xmlns:a16="http://schemas.microsoft.com/office/drawing/2014/main" id="{194B0DCB-03E8-D744-9ACD-3999CB723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608"/>
              <a:ext cx="123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87" name="Rectangle 50">
              <a:extLst>
                <a:ext uri="{FF2B5EF4-FFF2-40B4-BE49-F238E27FC236}">
                  <a16:creationId xmlns:a16="http://schemas.microsoft.com/office/drawing/2014/main" id="{7A848F24-376A-0A45-9C44-14DA00E42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6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0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88" name="Rectangle 51">
              <a:extLst>
                <a:ext uri="{FF2B5EF4-FFF2-40B4-BE49-F238E27FC236}">
                  <a16:creationId xmlns:a16="http://schemas.microsoft.com/office/drawing/2014/main" id="{24258B41-59C7-B844-B85A-12163E231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621"/>
              <a:ext cx="413" cy="1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89" name="Rectangle 52">
              <a:extLst>
                <a:ext uri="{FF2B5EF4-FFF2-40B4-BE49-F238E27FC236}">
                  <a16:creationId xmlns:a16="http://schemas.microsoft.com/office/drawing/2014/main" id="{022B69CB-3B86-054B-9633-65B1717E0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185"/>
              <a:ext cx="139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90" name="Rectangle 53">
              <a:extLst>
                <a:ext uri="{FF2B5EF4-FFF2-40B4-BE49-F238E27FC236}">
                  <a16:creationId xmlns:a16="http://schemas.microsoft.com/office/drawing/2014/main" id="{ECFABA8E-DE6C-0D45-83B8-C69B840D6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203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bar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391" name="Rectangle 54">
              <a:extLst>
                <a:ext uri="{FF2B5EF4-FFF2-40B4-BE49-F238E27FC236}">
                  <a16:creationId xmlns:a16="http://schemas.microsoft.com/office/drawing/2014/main" id="{53A0E69B-551C-CA48-A086-A789A791A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896"/>
              <a:ext cx="413" cy="139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92" name="Rectangle 55">
              <a:extLst>
                <a:ext uri="{FF2B5EF4-FFF2-40B4-BE49-F238E27FC236}">
                  <a16:creationId xmlns:a16="http://schemas.microsoft.com/office/drawing/2014/main" id="{FF534182-12DA-8847-A656-7F3D5E0C2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033"/>
              <a:ext cx="413" cy="137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93" name="Rectangle 56">
              <a:extLst>
                <a:ext uri="{FF2B5EF4-FFF2-40B4-BE49-F238E27FC236}">
                  <a16:creationId xmlns:a16="http://schemas.microsoft.com/office/drawing/2014/main" id="{711776B0-B4A9-344B-AFA9-A6BD105D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910"/>
              <a:ext cx="117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94" name="Rectangle 57">
              <a:extLst>
                <a:ext uri="{FF2B5EF4-FFF2-40B4-BE49-F238E27FC236}">
                  <a16:creationId xmlns:a16="http://schemas.microsoft.com/office/drawing/2014/main" id="{52410DDA-B812-A84B-B517-128E45182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92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x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395" name="Rectangle 58">
              <a:extLst>
                <a:ext uri="{FF2B5EF4-FFF2-40B4-BE49-F238E27FC236}">
                  <a16:creationId xmlns:a16="http://schemas.microsoft.com/office/drawing/2014/main" id="{6E51A35A-159D-5046-96C5-EAA6BA18E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047"/>
              <a:ext cx="117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96" name="Rectangle 59">
              <a:extLst>
                <a:ext uri="{FF2B5EF4-FFF2-40B4-BE49-F238E27FC236}">
                  <a16:creationId xmlns:a16="http://schemas.microsoft.com/office/drawing/2014/main" id="{88232E23-DEFE-6F46-AEA6-6699E43E8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06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y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397" name="Rectangle 60">
              <a:extLst>
                <a:ext uri="{FF2B5EF4-FFF2-40B4-BE49-F238E27FC236}">
                  <a16:creationId xmlns:a16="http://schemas.microsoft.com/office/drawing/2014/main" id="{C29A24E9-8196-EE40-9650-290047181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437"/>
              <a:ext cx="413" cy="138"/>
            </a:xfrm>
            <a:prstGeom prst="rect">
              <a:avLst/>
            </a:prstGeom>
            <a:solidFill>
              <a:srgbClr val="EFEFE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398" name="Rectangle 61">
              <a:extLst>
                <a:ext uri="{FF2B5EF4-FFF2-40B4-BE49-F238E27FC236}">
                  <a16:creationId xmlns:a16="http://schemas.microsoft.com/office/drawing/2014/main" id="{66E29575-7218-F049-8515-AEB228A1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145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99" name="Rectangle 62">
              <a:extLst>
                <a:ext uri="{FF2B5EF4-FFF2-40B4-BE49-F238E27FC236}">
                  <a16:creationId xmlns:a16="http://schemas.microsoft.com/office/drawing/2014/main" id="{0E678A9A-D348-254D-9D73-CFC9331D0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1434"/>
              <a:ext cx="116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00" name="Rectangle 63">
              <a:extLst>
                <a:ext uri="{FF2B5EF4-FFF2-40B4-BE49-F238E27FC236}">
                  <a16:creationId xmlns:a16="http://schemas.microsoft.com/office/drawing/2014/main" id="{E4CFD44F-327C-AA43-91B3-A0A5F61F6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1450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k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401" name="Rectangle 64">
              <a:extLst>
                <a:ext uri="{FF2B5EF4-FFF2-40B4-BE49-F238E27FC236}">
                  <a16:creationId xmlns:a16="http://schemas.microsoft.com/office/drawing/2014/main" id="{4F2263E6-0D65-6E42-8E9F-CD2B8401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910"/>
              <a:ext cx="344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02" name="Rectangle 65">
              <a:extLst>
                <a:ext uri="{FF2B5EF4-FFF2-40B4-BE49-F238E27FC236}">
                  <a16:creationId xmlns:a16="http://schemas.microsoft.com/office/drawing/2014/main" id="{E74500F1-8798-C445-84EC-13B5D6B52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927"/>
              <a:ext cx="3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(local 0)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403" name="Rectangle 66">
              <a:extLst>
                <a:ext uri="{FF2B5EF4-FFF2-40B4-BE49-F238E27FC236}">
                  <a16:creationId xmlns:a16="http://schemas.microsoft.com/office/drawing/2014/main" id="{831ED1E0-B9CC-734E-8633-C2189FE3B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1047"/>
              <a:ext cx="358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04" name="Rectangle 67">
              <a:extLst>
                <a:ext uri="{FF2B5EF4-FFF2-40B4-BE49-F238E27FC236}">
                  <a16:creationId xmlns:a16="http://schemas.microsoft.com/office/drawing/2014/main" id="{3768D5C7-A660-D645-A904-9C5B0CC29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1063"/>
              <a:ext cx="3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(local 1)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405" name="Rectangle 68">
              <a:extLst>
                <a:ext uri="{FF2B5EF4-FFF2-40B4-BE49-F238E27FC236}">
                  <a16:creationId xmlns:a16="http://schemas.microsoft.com/office/drawing/2014/main" id="{F0859A80-EA45-E44A-9AF2-A44B430A2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1185"/>
              <a:ext cx="413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06" name="Rectangle 69">
              <a:extLst>
                <a:ext uri="{FF2B5EF4-FFF2-40B4-BE49-F238E27FC236}">
                  <a16:creationId xmlns:a16="http://schemas.microsoft.com/office/drawing/2014/main" id="{9BA71579-853D-7D4C-B4AE-47E1EB19C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1203"/>
              <a:ext cx="3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(local 2)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407" name="Rectangle 70">
              <a:extLst>
                <a:ext uri="{FF2B5EF4-FFF2-40B4-BE49-F238E27FC236}">
                  <a16:creationId xmlns:a16="http://schemas.microsoft.com/office/drawing/2014/main" id="{FB353ABA-D452-9F4E-9B8B-F311CD8B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1450"/>
              <a:ext cx="50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(argument 0)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7408" name="Rectangle 71">
              <a:extLst>
                <a:ext uri="{FF2B5EF4-FFF2-40B4-BE49-F238E27FC236}">
                  <a16:creationId xmlns:a16="http://schemas.microsoft.com/office/drawing/2014/main" id="{2D6F1879-FF38-634F-BF1F-6F9A366F0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910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09" name="Rectangle 72">
              <a:extLst>
                <a:ext uri="{FF2B5EF4-FFF2-40B4-BE49-F238E27FC236}">
                  <a16:creationId xmlns:a16="http://schemas.microsoft.com/office/drawing/2014/main" id="{8A0736BF-8CAA-D142-A64A-5521782E3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927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275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410" name="Rectangle 73">
              <a:extLst>
                <a:ext uri="{FF2B5EF4-FFF2-40B4-BE49-F238E27FC236}">
                  <a16:creationId xmlns:a16="http://schemas.microsoft.com/office/drawing/2014/main" id="{3BFD5B35-0A20-AD45-B2D3-F6C243213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047"/>
              <a:ext cx="26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11" name="Rectangle 74">
              <a:extLst>
                <a:ext uri="{FF2B5EF4-FFF2-40B4-BE49-F238E27FC236}">
                  <a16:creationId xmlns:a16="http://schemas.microsoft.com/office/drawing/2014/main" id="{4D49F511-8DF7-6543-B6B3-AC4765949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063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276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412" name="Rectangle 75">
              <a:extLst>
                <a:ext uri="{FF2B5EF4-FFF2-40B4-BE49-F238E27FC236}">
                  <a16:creationId xmlns:a16="http://schemas.microsoft.com/office/drawing/2014/main" id="{6C05BE3F-13C5-3C4D-A57E-CBD093FF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185"/>
              <a:ext cx="262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13" name="Rectangle 76">
              <a:extLst>
                <a:ext uri="{FF2B5EF4-FFF2-40B4-BE49-F238E27FC236}">
                  <a16:creationId xmlns:a16="http://schemas.microsoft.com/office/drawing/2014/main" id="{26FE42EE-2036-F146-879D-5BE661B3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203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277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414" name="Rectangle 77">
              <a:extLst>
                <a:ext uri="{FF2B5EF4-FFF2-40B4-BE49-F238E27FC236}">
                  <a16:creationId xmlns:a16="http://schemas.microsoft.com/office/drawing/2014/main" id="{781834C0-BD01-464A-A11F-94945837A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1434"/>
              <a:ext cx="26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57415" name="Rectangle 78">
              <a:extLst>
                <a:ext uri="{FF2B5EF4-FFF2-40B4-BE49-F238E27FC236}">
                  <a16:creationId xmlns:a16="http://schemas.microsoft.com/office/drawing/2014/main" id="{C4485A41-549D-6B42-B647-75FCEB16B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50"/>
              <a:ext cx="1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504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225" name="Rectangle 79">
              <a:extLst>
                <a:ext uri="{FF2B5EF4-FFF2-40B4-BE49-F238E27FC236}">
                  <a16:creationId xmlns:a16="http://schemas.microsoft.com/office/drawing/2014/main" id="{2B5C6137-6CD6-7C4B-BF06-638230CB5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435"/>
              <a:ext cx="258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buFont typeface="Wingdings" charset="2"/>
                <a:buNone/>
                <a:defRPr/>
              </a:pPr>
              <a:r>
                <a:rPr lang="en-US" altLang="zh-TW" sz="1400">
                  <a:ea typeface="新細明體" charset="0"/>
                </a:rPr>
                <a:t>RAM state</a:t>
              </a:r>
              <a:endParaRPr lang="en-US" altLang="zh-TW" sz="1400">
                <a:solidFill>
                  <a:schemeClr val="hlink"/>
                </a:solidFill>
                <a:latin typeface="Consolas" charset="0"/>
                <a:ea typeface="新細明體" charset="0"/>
                <a:cs typeface="Consolas" charset="0"/>
              </a:endParaRPr>
            </a:p>
          </p:txBody>
        </p:sp>
        <p:sp>
          <p:nvSpPr>
            <p:cNvPr id="57417" name="Rectangle 80">
              <a:extLst>
                <a:ext uri="{FF2B5EF4-FFF2-40B4-BE49-F238E27FC236}">
                  <a16:creationId xmlns:a16="http://schemas.microsoft.com/office/drawing/2014/main" id="{BAA980B6-CF20-2F46-B4B0-C6315DB17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451"/>
              <a:ext cx="1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...</a:t>
              </a:r>
              <a:endParaRPr lang="en-US" altLang="zh-TW" sz="24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227" name="AutoShape 81">
              <a:extLst>
                <a:ext uri="{FF2B5EF4-FFF2-40B4-BE49-F238E27FC236}">
                  <a16:creationId xmlns:a16="http://schemas.microsoft.com/office/drawing/2014/main" id="{00EFE6A8-05C0-7B4A-AEB1-E5687F25F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343"/>
              <a:ext cx="907" cy="499"/>
            </a:xfrm>
            <a:prstGeom prst="rightArrow">
              <a:avLst>
                <a:gd name="adj1" fmla="val 61343"/>
                <a:gd name="adj2" fmla="val 454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1400" b="1">
                  <a:ea typeface="新細明體" charset="0"/>
                  <a:cs typeface="Times New Roman" charset="0"/>
                </a:rPr>
                <a:t>Following</a:t>
              </a:r>
              <a:br>
                <a:rPr lang="en-US" altLang="zh-TW" sz="1400" b="1">
                  <a:ea typeface="新細明體" charset="0"/>
                  <a:cs typeface="Times New Roman" charset="0"/>
                </a:rPr>
              </a:br>
              <a:r>
                <a:rPr lang="en-US" altLang="zh-TW" sz="1400" b="1">
                  <a:ea typeface="新細明體" charset="0"/>
                  <a:cs typeface="Times New Roman" charset="0"/>
                </a:rPr>
                <a:t>compilation: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9" name="Rectangle 5">
            <a:extLst>
              <a:ext uri="{FF2B5EF4-FFF2-40B4-BE49-F238E27FC236}">
                <a16:creationId xmlns:a16="http://schemas.microsoft.com/office/drawing/2014/main" id="{233BDAA9-2E05-BC40-B656-1FE3088D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096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  <a:cs typeface="Consolas" charset="0"/>
              </a:rPr>
              <a:t>How to compile:</a:t>
            </a:r>
            <a:r>
              <a:rPr lang="en-US" altLang="zh-TW" dirty="0">
                <a:ea typeface="新細明體" charset="0"/>
                <a:cs typeface="Consolas" charset="0"/>
              </a:rPr>
              <a:t> 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bar[k] = 19 </a:t>
            </a:r>
            <a:r>
              <a:rPr lang="en-US" altLang="zh-TW" dirty="0">
                <a:ea typeface="新細明體" charset="0"/>
                <a:cs typeface="Consolas" charset="0"/>
              </a:rPr>
              <a:t>?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</a:p>
          <a:p>
            <a:pPr>
              <a:buFont typeface="Wingdings" charset="2"/>
              <a:buNone/>
              <a:defRPr/>
            </a:pPr>
            <a:endParaRPr lang="en-US" altLang="zh-TW" dirty="0">
              <a:ea typeface="新細明體" charset="0"/>
              <a:cs typeface="Consolas" charset="0"/>
            </a:endParaRPr>
          </a:p>
          <a:p>
            <a:pPr>
              <a:defRPr/>
            </a:pPr>
            <a:endParaRPr lang="en-US" altLang="zh-TW" sz="1800" dirty="0">
              <a:ea typeface="新細明體" charset="0"/>
              <a:cs typeface="Consolas" charset="0"/>
            </a:endParaRPr>
          </a:p>
        </p:txBody>
      </p:sp>
      <p:grpSp>
        <p:nvGrpSpPr>
          <p:cNvPr id="733190" name="Group 6">
            <a:extLst>
              <a:ext uri="{FF2B5EF4-FFF2-40B4-BE49-F238E27FC236}">
                <a16:creationId xmlns:a16="http://schemas.microsoft.com/office/drawing/2014/main" id="{718C3CA7-E1C3-454E-B5D0-504933A3081B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104900"/>
            <a:ext cx="3808413" cy="5410200"/>
            <a:chOff x="184" y="2622"/>
            <a:chExt cx="2488" cy="3408"/>
          </a:xfrm>
        </p:grpSpPr>
        <p:sp>
          <p:nvSpPr>
            <p:cNvPr id="38991" name="Text Box 7">
              <a:extLst>
                <a:ext uri="{FF2B5EF4-FFF2-40B4-BE49-F238E27FC236}">
                  <a16:creationId xmlns:a16="http://schemas.microsoft.com/office/drawing/2014/main" id="{E3AA4772-A6C4-134D-ABAF-1E66EC212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" y="2862"/>
              <a:ext cx="2405" cy="31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82800" rIns="93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</a:t>
              </a:r>
              <a:r>
                <a:rPr lang="en-US" altLang="zh-TW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bar[k]=19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or *(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bar+k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)=19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bar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k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add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Use a pointer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access x[k]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addr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points to bar[k]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pop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addr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19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Set bar[k] to 19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pop *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addr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</p:txBody>
        </p:sp>
        <p:sp>
          <p:nvSpPr>
            <p:cNvPr id="38992" name="Text Box 8" descr="Bouquet">
              <a:extLst>
                <a:ext uri="{FF2B5EF4-FFF2-40B4-BE49-F238E27FC236}">
                  <a16:creationId xmlns:a16="http://schemas.microsoft.com/office/drawing/2014/main" id="{3B067332-A9C2-9F4D-AD82-CC1F72408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" y="2622"/>
              <a:ext cx="16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ea typeface="Arial Unicode MS" charset="0"/>
                </a:rPr>
                <a:t>VM Code (pseudo) </a:t>
              </a:r>
            </a:p>
          </p:txBody>
        </p:sp>
      </p:grpSp>
      <p:grpSp>
        <p:nvGrpSpPr>
          <p:cNvPr id="733193" name="Group 9">
            <a:extLst>
              <a:ext uri="{FF2B5EF4-FFF2-40B4-BE49-F238E27FC236}">
                <a16:creationId xmlns:a16="http://schemas.microsoft.com/office/drawing/2014/main" id="{F5DDA4F2-9A33-EC45-9779-5C66EACFFCC2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1106488"/>
            <a:ext cx="4064000" cy="5408612"/>
            <a:chOff x="2778" y="2794"/>
            <a:chExt cx="2812" cy="1288"/>
          </a:xfrm>
        </p:grpSpPr>
        <p:sp>
          <p:nvSpPr>
            <p:cNvPr id="38989" name="Text Box 10">
              <a:extLst>
                <a:ext uri="{FF2B5EF4-FFF2-40B4-BE49-F238E27FC236}">
                  <a16:creationId xmlns:a16="http://schemas.microsoft.com/office/drawing/2014/main" id="{9780F8BB-9C01-ED43-9135-846A4249E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" y="2886"/>
              <a:ext cx="2812" cy="11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201600" tIns="82800" rIns="93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</a:t>
              </a:r>
              <a:r>
                <a:rPr lang="en-US" altLang="zh-TW" dirty="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bar[k]=19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or *(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bar+k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)=19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local 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argument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add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Use a pointer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// access x[k]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pop pointer 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push constant 19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pop that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br>
                <a:rPr lang="en-US" altLang="zh-TW" b="1" u="sng" dirty="0">
                  <a:latin typeface="Arial" charset="0"/>
                  <a:ea typeface="新細明體" charset="0"/>
                  <a:cs typeface="Consolas" charset="0"/>
                </a:rPr>
              </a:br>
              <a:endParaRPr lang="en-US" altLang="zh-TW" b="1" u="sng" dirty="0">
                <a:latin typeface="Arial" charset="0"/>
                <a:ea typeface="新細明體" charset="0"/>
                <a:cs typeface="Consolas" charset="0"/>
              </a:endParaRPr>
            </a:p>
          </p:txBody>
        </p:sp>
        <p:sp>
          <p:nvSpPr>
            <p:cNvPr id="38990" name="Text Box 11" descr="Bouquet">
              <a:extLst>
                <a:ext uri="{FF2B5EF4-FFF2-40B4-BE49-F238E27FC236}">
                  <a16:creationId xmlns:a16="http://schemas.microsoft.com/office/drawing/2014/main" id="{DF6930C8-326B-2D4E-B3DB-9108977BA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" y="2794"/>
              <a:ext cx="177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ea typeface="Arial Unicode MS" charset="0"/>
                </a:rPr>
                <a:t>VM Code (actual)</a:t>
              </a:r>
            </a:p>
          </p:txBody>
        </p:sp>
      </p:grpSp>
      <p:sp>
        <p:nvSpPr>
          <p:cNvPr id="38919" name="Rectangle 82">
            <a:extLst>
              <a:ext uri="{FF2B5EF4-FFF2-40B4-BE49-F238E27FC236}">
                <a16:creationId xmlns:a16="http://schemas.microsoft.com/office/drawing/2014/main" id="{7641DF03-C7C2-6D48-9E8E-F692B7806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solidFill>
                  <a:srgbClr val="663300"/>
                </a:solidFill>
                <a:latin typeface="Arial" charset="0"/>
                <a:ea typeface="新細明體" charset="0"/>
              </a:rPr>
              <a:t>Handling arrays: </a:t>
            </a:r>
            <a:r>
              <a:rPr lang="en-US" altLang="zh-TW">
                <a:solidFill>
                  <a:srgbClr val="663300"/>
                </a:solidFill>
                <a:latin typeface="Arial" charset="0"/>
                <a:ea typeface="新細明體" charset="0"/>
              </a:rPr>
              <a:t>accessing an array entry by its index</a:t>
            </a:r>
            <a:endParaRPr lang="en-US" altLang="zh-TW" sz="1600">
              <a:solidFill>
                <a:srgbClr val="663300"/>
              </a:solidFill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7" name="Group 25">
            <a:extLst>
              <a:ext uri="{FF2B5EF4-FFF2-40B4-BE49-F238E27FC236}">
                <a16:creationId xmlns:a16="http://schemas.microsoft.com/office/drawing/2014/main" id="{89B0294A-E890-DC4E-A64C-D2F2DE784BED}"/>
              </a:ext>
            </a:extLst>
          </p:cNvPr>
          <p:cNvGrpSpPr>
            <a:grpSpLocks/>
          </p:cNvGrpSpPr>
          <p:nvPr/>
        </p:nvGrpSpPr>
        <p:grpSpPr bwMode="auto">
          <a:xfrm>
            <a:off x="455613" y="2470150"/>
            <a:ext cx="4641850" cy="3698875"/>
            <a:chOff x="1543" y="932"/>
            <a:chExt cx="2249" cy="1771"/>
          </a:xfrm>
        </p:grpSpPr>
        <p:pic>
          <p:nvPicPr>
            <p:cNvPr id="61449" name="Picture 16" descr="Binary_Algebraic_Expression_Tree">
              <a:extLst>
                <a:ext uri="{FF2B5EF4-FFF2-40B4-BE49-F238E27FC236}">
                  <a16:creationId xmlns:a16="http://schemas.microsoft.com/office/drawing/2014/main" id="{BF831157-95C7-4A4F-BC49-FC0AFE522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172"/>
              <a:ext cx="2064" cy="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AutoShape 6">
              <a:extLst>
                <a:ext uri="{FF2B5EF4-FFF2-40B4-BE49-F238E27FC236}">
                  <a16:creationId xmlns:a16="http://schemas.microsoft.com/office/drawing/2014/main" id="{D30C9A6D-646A-FB42-873E-EA550D3B1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990"/>
              <a:ext cx="672" cy="480"/>
            </a:xfrm>
            <a:prstGeom prst="rightArrow">
              <a:avLst>
                <a:gd name="adj1" fmla="val 63889"/>
                <a:gd name="adj2" fmla="val 35000"/>
              </a:avLst>
            </a:prstGeom>
            <a:solidFill>
              <a:srgbClr val="FFD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Arial" charset="0"/>
                  <a:ea typeface="新細明體" charset="0"/>
                </a:rPr>
                <a:t>syntax</a:t>
              </a:r>
              <a:br>
                <a:rPr lang="en-US" altLang="zh-TW" dirty="0">
                  <a:latin typeface="Arial" charset="0"/>
                  <a:ea typeface="新細明體" charset="0"/>
                </a:rPr>
              </a:br>
              <a:r>
                <a:rPr lang="en-US" altLang="zh-TW" dirty="0">
                  <a:latin typeface="Arial" charset="0"/>
                  <a:ea typeface="新細明體" charset="0"/>
                </a:rPr>
                <a:t>analysis</a:t>
              </a:r>
            </a:p>
          </p:txBody>
        </p:sp>
        <p:sp>
          <p:nvSpPr>
            <p:cNvPr id="40973" name="Rectangle 12">
              <a:extLst>
                <a:ext uri="{FF2B5EF4-FFF2-40B4-BE49-F238E27FC236}">
                  <a16:creationId xmlns:a16="http://schemas.microsoft.com/office/drawing/2014/main" id="{393ED559-01D7-3748-9968-3CAC544B7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932"/>
              <a:ext cx="81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parse tree</a:t>
              </a:r>
            </a:p>
          </p:txBody>
        </p:sp>
      </p:grp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B6A32FF-12CE-B247-A30E-E0BCC7199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Handling expressions</a:t>
            </a:r>
          </a:p>
        </p:txBody>
      </p:sp>
      <p:grpSp>
        <p:nvGrpSpPr>
          <p:cNvPr id="61443" name="Group 23">
            <a:extLst>
              <a:ext uri="{FF2B5EF4-FFF2-40B4-BE49-F238E27FC236}">
                <a16:creationId xmlns:a16="http://schemas.microsoft.com/office/drawing/2014/main" id="{3A2700E7-1393-3D43-8C57-32758E026B2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98500"/>
            <a:ext cx="2971800" cy="825500"/>
            <a:chOff x="0" y="440"/>
            <a:chExt cx="1872" cy="520"/>
          </a:xfrm>
        </p:grpSpPr>
        <p:sp>
          <p:nvSpPr>
            <p:cNvPr id="40969" name="Text Box 3">
              <a:extLst>
                <a:ext uri="{FF2B5EF4-FFF2-40B4-BE49-F238E27FC236}">
                  <a16:creationId xmlns:a16="http://schemas.microsoft.com/office/drawing/2014/main" id="{BE62387D-5F80-B24C-9BC7-2B02F5BEC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672"/>
              <a:ext cx="1824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93600" tIns="82800" rIns="93600" bIns="82800" anchor="ctr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b="1" dirty="0">
                  <a:solidFill>
                    <a:srgbClr val="000099"/>
                  </a:solidFill>
                  <a:latin typeface="Courier New" charset="0"/>
                  <a:ea typeface="新細明體" charset="0"/>
                  <a:cs typeface="Courier New" charset="0"/>
                </a:rPr>
                <a:t>((5+z)/-8)*(4^2)</a:t>
              </a:r>
              <a:endPara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endParaRPr>
            </a:p>
          </p:txBody>
        </p:sp>
        <p:sp>
          <p:nvSpPr>
            <p:cNvPr id="40970" name="Rectangle 12">
              <a:extLst>
                <a:ext uri="{FF2B5EF4-FFF2-40B4-BE49-F238E27FC236}">
                  <a16:creationId xmlns:a16="http://schemas.microsoft.com/office/drawing/2014/main" id="{C8B54395-FB4D-0D44-9E2C-CBAC39A1F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4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High-level code</a:t>
              </a:r>
            </a:p>
          </p:txBody>
        </p:sp>
      </p:grpSp>
      <p:sp>
        <p:nvSpPr>
          <p:cNvPr id="18443" name="Text Box 5">
            <a:extLst>
              <a:ext uri="{FF2B5EF4-FFF2-40B4-BE49-F238E27FC236}">
                <a16:creationId xmlns:a16="http://schemas.microsoft.com/office/drawing/2014/main" id="{023270F7-D1FC-814A-8D06-507B1170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1943100"/>
            <a:ext cx="2259012" cy="3581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129600" tIns="82800" rIns="21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push 5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push z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add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push 8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neg</a:t>
            </a:r>
            <a:endParaRPr lang="en-US" altLang="zh-TW" b="1" dirty="0">
              <a:solidFill>
                <a:srgbClr val="000000"/>
              </a:solidFill>
              <a:latin typeface="Courier New" charset="0"/>
              <a:ea typeface="新細明體" charset="0"/>
              <a:cs typeface="Courier New" charset="0"/>
            </a:endParaRP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call div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push 4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push 2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call power</a:t>
            </a:r>
          </a:p>
          <a:p>
            <a:pPr>
              <a:spcBef>
                <a:spcPct val="10000"/>
              </a:spcBef>
              <a:buSzPct val="85000"/>
              <a:buFont typeface="Wingdings" charset="2"/>
              <a:buNone/>
              <a:defRPr/>
            </a:pP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call </a:t>
            </a:r>
            <a:r>
              <a:rPr lang="en-US" altLang="zh-TW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mult</a:t>
            </a:r>
            <a:endParaRPr lang="en-US" altLang="zh-TW" b="1" dirty="0">
              <a:solidFill>
                <a:srgbClr val="000000"/>
              </a:solidFill>
              <a:latin typeface="Arial Unicode MS" charset="0"/>
              <a:ea typeface="Arial Unicode MS" charset="0"/>
              <a:cs typeface="Courier New" charset="0"/>
            </a:endParaRPr>
          </a:p>
        </p:txBody>
      </p:sp>
      <p:sp>
        <p:nvSpPr>
          <p:cNvPr id="18444" name="AutoShape 6">
            <a:extLst>
              <a:ext uri="{FF2B5EF4-FFF2-40B4-BE49-F238E27FC236}">
                <a16:creationId xmlns:a16="http://schemas.microsoft.com/office/drawing/2014/main" id="{F7510C50-91A9-484D-9347-46ABE1546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2589213"/>
            <a:ext cx="1636712" cy="1144587"/>
          </a:xfrm>
          <a:prstGeom prst="rightArrow">
            <a:avLst>
              <a:gd name="adj1" fmla="val 63889"/>
              <a:gd name="adj2" fmla="val 35001"/>
            </a:avLst>
          </a:prstGeom>
          <a:solidFill>
            <a:srgbClr val="FFD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Arial" charset="0"/>
                <a:ea typeface="新細明體" charset="0"/>
              </a:rPr>
              <a:t>code</a:t>
            </a:r>
            <a:br>
              <a:rPr lang="en-US" altLang="zh-TW" dirty="0">
                <a:latin typeface="Arial" charset="0"/>
                <a:ea typeface="新細明體" charset="0"/>
              </a:rPr>
            </a:br>
            <a:r>
              <a:rPr lang="en-US" altLang="zh-TW" dirty="0">
                <a:latin typeface="Arial" charset="0"/>
                <a:ea typeface="新細明體" charset="0"/>
              </a:rPr>
              <a:t>generation</a:t>
            </a:r>
          </a:p>
        </p:txBody>
      </p:sp>
      <p:sp>
        <p:nvSpPr>
          <p:cNvPr id="18452" name="Rectangle 12">
            <a:extLst>
              <a:ext uri="{FF2B5EF4-FFF2-40B4-BE49-F238E27FC236}">
                <a16:creationId xmlns:a16="http://schemas.microsoft.com/office/drawing/2014/main" id="{243D2D92-BB08-AC4D-B35C-7B4C3A5E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1512888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15000"/>
              </a:spcBef>
              <a:buSzPct val="85000"/>
              <a:buFont typeface="Wingdings" charset="2"/>
              <a:buNone/>
              <a:defRPr/>
            </a:pPr>
            <a:r>
              <a:rPr lang="en-US" altLang="zh-TW" dirty="0">
                <a:ea typeface="Arial Unicode MS" charset="0"/>
              </a:rPr>
              <a:t>VM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78CEBE9-985C-CD40-A8EC-B0C996E78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Handling expressions (Jack grammar)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66FAC76E-18FA-724C-8160-FDDF79C3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  </a:t>
            </a:r>
            <a:r>
              <a:rPr lang="en-US" altLang="zh-TW" sz="1600">
                <a:ea typeface="新細明體" charset="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  </a:t>
            </a:r>
            <a:r>
              <a:rPr lang="en-US" altLang="zh-TW" sz="1600">
                <a:ea typeface="新細明體" charset="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.</a:t>
            </a:r>
          </a:p>
        </p:txBody>
      </p:sp>
      <p:pic>
        <p:nvPicPr>
          <p:cNvPr id="63491" name="圖片 1">
            <a:extLst>
              <a:ext uri="{FF2B5EF4-FFF2-40B4-BE49-F238E27FC236}">
                <a16:creationId xmlns:a16="http://schemas.microsoft.com/office/drawing/2014/main" id="{BDAD771F-5780-1F40-B940-A3F75F22F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01675"/>
            <a:ext cx="8636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4545D91C-12BE-CD4C-8D13-9785B6105C96}"/>
              </a:ext>
            </a:extLst>
          </p:cNvPr>
          <p:cNvGrpSpPr>
            <a:grpSpLocks/>
          </p:cNvGrpSpPr>
          <p:nvPr/>
        </p:nvGrpSpPr>
        <p:grpSpPr bwMode="auto">
          <a:xfrm>
            <a:off x="2117725" y="674688"/>
            <a:ext cx="882650" cy="681037"/>
            <a:chOff x="2279252" y="1516625"/>
            <a:chExt cx="883575" cy="681765"/>
          </a:xfrm>
        </p:grpSpPr>
        <p:sp>
          <p:nvSpPr>
            <p:cNvPr id="63497" name="矩形 8">
              <a:extLst>
                <a:ext uri="{FF2B5EF4-FFF2-40B4-BE49-F238E27FC236}">
                  <a16:creationId xmlns:a16="http://schemas.microsoft.com/office/drawing/2014/main" id="{BB3AAEA5-5E4A-9549-89DA-AB6433887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137" y="1913924"/>
              <a:ext cx="673805" cy="284466"/>
            </a:xfrm>
            <a:prstGeom prst="rect">
              <a:avLst/>
            </a:prstGeom>
            <a:noFill/>
            <a:ln w="254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sp>
          <p:nvSpPr>
            <p:cNvPr id="2" name="文字方塊 9">
              <a:extLst>
                <a:ext uri="{FF2B5EF4-FFF2-40B4-BE49-F238E27FC236}">
                  <a16:creationId xmlns:a16="http://schemas.microsoft.com/office/drawing/2014/main" id="{630E5943-54B8-B146-9BD3-24D6C5CDC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252" y="1516625"/>
              <a:ext cx="883575" cy="46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>
                  <a:solidFill>
                    <a:srgbClr val="114FFB"/>
                  </a:solidFill>
                  <a:ea typeface="新細明體" panose="02020500000000000000" pitchFamily="18" charset="-120"/>
                </a:rPr>
                <a:t>term</a:t>
              </a:r>
              <a:endParaRPr kumimoji="1" lang="zh-TW" altLang="en-US" sz="2400">
                <a:solidFill>
                  <a:srgbClr val="114FFB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7468418-F4DC-2842-8310-31E190FAF9FF}"/>
              </a:ext>
            </a:extLst>
          </p:cNvPr>
          <p:cNvGrpSpPr>
            <a:grpSpLocks/>
          </p:cNvGrpSpPr>
          <p:nvPr/>
        </p:nvGrpSpPr>
        <p:grpSpPr bwMode="auto">
          <a:xfrm>
            <a:off x="2117725" y="612775"/>
            <a:ext cx="2824163" cy="769938"/>
            <a:chOff x="2261738" y="1492382"/>
            <a:chExt cx="2825086" cy="770368"/>
          </a:xfrm>
        </p:grpSpPr>
        <p:sp>
          <p:nvSpPr>
            <p:cNvPr id="63495" name="矩形 12">
              <a:extLst>
                <a:ext uri="{FF2B5EF4-FFF2-40B4-BE49-F238E27FC236}">
                  <a16:creationId xmlns:a16="http://schemas.microsoft.com/office/drawing/2014/main" id="{901D9D77-5C57-9D4B-A086-E12714128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738" y="1913305"/>
              <a:ext cx="1708708" cy="349445"/>
            </a:xfrm>
            <a:prstGeom prst="rect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sp>
          <p:nvSpPr>
            <p:cNvPr id="3" name="文字方塊 13">
              <a:extLst>
                <a:ext uri="{FF2B5EF4-FFF2-40B4-BE49-F238E27FC236}">
                  <a16:creationId xmlns:a16="http://schemas.microsoft.com/office/drawing/2014/main" id="{130EE979-60A0-6B42-BAE0-B56910004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138" y="1492382"/>
              <a:ext cx="1870686" cy="46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>
                  <a:solidFill>
                    <a:srgbClr val="006600"/>
                  </a:solidFill>
                  <a:ea typeface="新細明體" panose="02020500000000000000" pitchFamily="18" charset="-120"/>
                </a:rPr>
                <a:t>binary term</a:t>
              </a:r>
              <a:endParaRPr kumimoji="1" lang="zh-TW" altLang="en-US" sz="2400">
                <a:solidFill>
                  <a:srgbClr val="006600"/>
                </a:solidFill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5732793-9C52-594B-AF12-C5F6ED42E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Handling expressions (Jack grammar)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6252F0C2-CC5E-5647-8694-6CFBB7F7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:  </a:t>
            </a:r>
            <a:r>
              <a:rPr lang="en-US" altLang="zh-TW" sz="1600">
                <a:ea typeface="新細明體" charset="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  </a:t>
            </a:r>
            <a:r>
              <a:rPr lang="en-US" altLang="zh-TW" sz="1600">
                <a:ea typeface="新細明體" charset="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  </a:t>
            </a:r>
            <a:r>
              <a:rPr lang="en-US" altLang="zh-TW" sz="1600">
                <a:ea typeface="新細明體" charset="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0"/>
                <a:cs typeface="Arial" charset="0"/>
              </a:rPr>
              <a:t>.</a:t>
            </a:r>
          </a:p>
        </p:txBody>
      </p:sp>
      <p:pic>
        <p:nvPicPr>
          <p:cNvPr id="65539" name="圖片 1">
            <a:extLst>
              <a:ext uri="{FF2B5EF4-FFF2-40B4-BE49-F238E27FC236}">
                <a16:creationId xmlns:a16="http://schemas.microsoft.com/office/drawing/2014/main" id="{F8C41A07-5237-A248-B3D8-DC58A721D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01675"/>
            <a:ext cx="8636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群組 7">
            <a:extLst>
              <a:ext uri="{FF2B5EF4-FFF2-40B4-BE49-F238E27FC236}">
                <a16:creationId xmlns:a16="http://schemas.microsoft.com/office/drawing/2014/main" id="{86C71DE1-14F8-7348-A68C-34412A73DC14}"/>
              </a:ext>
            </a:extLst>
          </p:cNvPr>
          <p:cNvGrpSpPr>
            <a:grpSpLocks/>
          </p:cNvGrpSpPr>
          <p:nvPr/>
        </p:nvGrpSpPr>
        <p:grpSpPr bwMode="auto">
          <a:xfrm>
            <a:off x="2117725" y="674688"/>
            <a:ext cx="882650" cy="681037"/>
            <a:chOff x="2279252" y="1516625"/>
            <a:chExt cx="883575" cy="681765"/>
          </a:xfrm>
        </p:grpSpPr>
        <p:sp>
          <p:nvSpPr>
            <p:cNvPr id="65554" name="矩形 8">
              <a:extLst>
                <a:ext uri="{FF2B5EF4-FFF2-40B4-BE49-F238E27FC236}">
                  <a16:creationId xmlns:a16="http://schemas.microsoft.com/office/drawing/2014/main" id="{309EBE29-5198-3146-B57F-27F610A6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137" y="1913924"/>
              <a:ext cx="673805" cy="284466"/>
            </a:xfrm>
            <a:prstGeom prst="rect">
              <a:avLst/>
            </a:prstGeom>
            <a:noFill/>
            <a:ln w="254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sp>
          <p:nvSpPr>
            <p:cNvPr id="2" name="文字方塊 9">
              <a:extLst>
                <a:ext uri="{FF2B5EF4-FFF2-40B4-BE49-F238E27FC236}">
                  <a16:creationId xmlns:a16="http://schemas.microsoft.com/office/drawing/2014/main" id="{6113F159-FA3E-7442-B633-1D42794EB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252" y="1516625"/>
              <a:ext cx="883575" cy="46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>
                  <a:solidFill>
                    <a:srgbClr val="114FFB"/>
                  </a:solidFill>
                  <a:ea typeface="新細明體" panose="02020500000000000000" pitchFamily="18" charset="-120"/>
                </a:rPr>
                <a:t>term</a:t>
              </a:r>
              <a:endParaRPr kumimoji="1" lang="zh-TW" altLang="en-US" sz="2400">
                <a:solidFill>
                  <a:srgbClr val="114FFB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C53355B8-8FC7-6F4E-AF0B-192D08221E0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985838"/>
            <a:ext cx="5181600" cy="766762"/>
            <a:chOff x="2362200" y="986135"/>
            <a:chExt cx="5181600" cy="766465"/>
          </a:xfrm>
        </p:grpSpPr>
        <p:sp>
          <p:nvSpPr>
            <p:cNvPr id="65552" name="矩形 15">
              <a:extLst>
                <a:ext uri="{FF2B5EF4-FFF2-40B4-BE49-F238E27FC236}">
                  <a16:creationId xmlns:a16="http://schemas.microsoft.com/office/drawing/2014/main" id="{A575DBCB-881B-2844-8E31-53032387C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1447918"/>
              <a:ext cx="5181600" cy="304682"/>
            </a:xfrm>
            <a:prstGeom prst="rect">
              <a:avLst/>
            </a:prstGeom>
            <a:noFill/>
            <a:ln w="254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sp>
          <p:nvSpPr>
            <p:cNvPr id="3" name="文字方塊 16">
              <a:extLst>
                <a:ext uri="{FF2B5EF4-FFF2-40B4-BE49-F238E27FC236}">
                  <a16:creationId xmlns:a16="http://schemas.microsoft.com/office/drawing/2014/main" id="{6E85245D-1DCD-694F-8F75-FCEB822B1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888" y="986135"/>
              <a:ext cx="1423987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>
                  <a:solidFill>
                    <a:srgbClr val="114FFB"/>
                  </a:solidFill>
                  <a:ea typeface="新細明體" panose="02020500000000000000" pitchFamily="18" charset="-120"/>
                </a:rPr>
                <a:t>constant</a:t>
              </a:r>
              <a:endParaRPr kumimoji="1" lang="zh-TW" altLang="en-US" sz="2400">
                <a:solidFill>
                  <a:srgbClr val="114FFB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E67F9A19-B3D3-2C4E-8B55-19AE20DB587B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1666875"/>
            <a:ext cx="5356225" cy="460375"/>
            <a:chOff x="3101609" y="-2647009"/>
            <a:chExt cx="5356590" cy="461665"/>
          </a:xfrm>
        </p:grpSpPr>
        <p:sp>
          <p:nvSpPr>
            <p:cNvPr id="65550" name="矩形 18">
              <a:extLst>
                <a:ext uri="{FF2B5EF4-FFF2-40B4-BE49-F238E27FC236}">
                  <a16:creationId xmlns:a16="http://schemas.microsoft.com/office/drawing/2014/main" id="{450AA2CC-F932-F044-9696-AF9833FC7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324" y="-2583331"/>
              <a:ext cx="4038875" cy="334309"/>
            </a:xfrm>
            <a:prstGeom prst="rect">
              <a:avLst/>
            </a:prstGeom>
            <a:noFill/>
            <a:ln w="254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sp>
          <p:nvSpPr>
            <p:cNvPr id="4" name="文字方塊 19">
              <a:extLst>
                <a:ext uri="{FF2B5EF4-FFF2-40B4-BE49-F238E27FC236}">
                  <a16:creationId xmlns:a16="http://schemas.microsoft.com/office/drawing/2014/main" id="{ACC0D1C9-A822-EB45-B644-345F14353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609" y="-2647009"/>
              <a:ext cx="1317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>
                  <a:solidFill>
                    <a:srgbClr val="114FFB"/>
                  </a:solidFill>
                  <a:ea typeface="新細明體" panose="02020500000000000000" pitchFamily="18" charset="-120"/>
                </a:rPr>
                <a:t>variable</a:t>
              </a:r>
              <a:endParaRPr kumimoji="1" lang="zh-TW" altLang="en-US" sz="2400">
                <a:solidFill>
                  <a:srgbClr val="114FFB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F9685474-9A39-E240-B5D9-7694A6BE7107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1347788"/>
            <a:ext cx="2538412" cy="747712"/>
            <a:chOff x="9276228" y="-6859242"/>
            <a:chExt cx="2539618" cy="747266"/>
          </a:xfrm>
        </p:grpSpPr>
        <p:sp>
          <p:nvSpPr>
            <p:cNvPr id="65548" name="矩形 21">
              <a:extLst>
                <a:ext uri="{FF2B5EF4-FFF2-40B4-BE49-F238E27FC236}">
                  <a16:creationId xmlns:a16="http://schemas.microsoft.com/office/drawing/2014/main" id="{E9904A4B-036B-7042-9B31-D70C5FD4E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6228" y="-6446738"/>
              <a:ext cx="1580312" cy="334762"/>
            </a:xfrm>
            <a:prstGeom prst="rect">
              <a:avLst/>
            </a:prstGeom>
            <a:noFill/>
            <a:ln w="254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sp>
          <p:nvSpPr>
            <p:cNvPr id="5" name="文字方塊 22">
              <a:extLst>
                <a:ext uri="{FF2B5EF4-FFF2-40B4-BE49-F238E27FC236}">
                  <a16:creationId xmlns:a16="http://schemas.microsoft.com/office/drawing/2014/main" id="{750565F6-E39E-BD4C-B5AB-87484A0E6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8830" y="-6859242"/>
              <a:ext cx="1377016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>
                  <a:solidFill>
                    <a:srgbClr val="114FFB"/>
                  </a:solidFill>
                  <a:ea typeface="新細明體" panose="02020500000000000000" pitchFamily="18" charset="-120"/>
                </a:rPr>
                <a:t>function</a:t>
              </a:r>
              <a:endParaRPr kumimoji="1" lang="zh-TW" altLang="en-US" sz="2400">
                <a:solidFill>
                  <a:srgbClr val="114FFB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FDEA2FFD-18E3-6648-8C5E-26A398103B3C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044700"/>
            <a:ext cx="3116262" cy="461963"/>
            <a:chOff x="9276228" y="-6472995"/>
            <a:chExt cx="3116052" cy="461665"/>
          </a:xfrm>
        </p:grpSpPr>
        <p:sp>
          <p:nvSpPr>
            <p:cNvPr id="65546" name="矩形 24">
              <a:extLst>
                <a:ext uri="{FF2B5EF4-FFF2-40B4-BE49-F238E27FC236}">
                  <a16:creationId xmlns:a16="http://schemas.microsoft.com/office/drawing/2014/main" id="{811235BA-06EA-F942-B539-BCFCAEB2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6228" y="-6447611"/>
              <a:ext cx="1579456" cy="336333"/>
            </a:xfrm>
            <a:prstGeom prst="rect">
              <a:avLst/>
            </a:prstGeom>
            <a:noFill/>
            <a:ln w="254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sp>
          <p:nvSpPr>
            <p:cNvPr id="6" name="文字方塊 25">
              <a:extLst>
                <a:ext uri="{FF2B5EF4-FFF2-40B4-BE49-F238E27FC236}">
                  <a16:creationId xmlns:a16="http://schemas.microsoft.com/office/drawing/2014/main" id="{F7CCEC2B-70B9-4A40-BDE9-65EE0AC14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1243" y="-6472995"/>
              <a:ext cx="1481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>
                  <a:solidFill>
                    <a:srgbClr val="114FFB"/>
                  </a:solidFill>
                  <a:ea typeface="新細明體" panose="02020500000000000000" pitchFamily="18" charset="-120"/>
                </a:rPr>
                <a:t>unary op </a:t>
              </a:r>
              <a:endParaRPr kumimoji="1" lang="zh-TW" altLang="en-US" sz="2400">
                <a:solidFill>
                  <a:srgbClr val="114FFB"/>
                </a:solidFill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1B78BDCA-CAB5-2248-9755-4AE51A782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Handling expressions</a:t>
            </a:r>
          </a:p>
        </p:txBody>
      </p:sp>
      <p:sp>
        <p:nvSpPr>
          <p:cNvPr id="18454" name="Rectangle 22">
            <a:extLst>
              <a:ext uri="{FF2B5EF4-FFF2-40B4-BE49-F238E27FC236}">
                <a16:creationId xmlns:a16="http://schemas.microsoft.com/office/drawing/2014/main" id="{85825F64-C572-2C42-9E94-A99554BE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12700" indent="-12700"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To generate VM code from a parse tree </a:t>
            </a:r>
            <a:r>
              <a:rPr lang="en-US" altLang="zh-TW" sz="2400" i="1" dirty="0" err="1">
                <a:latin typeface="Times New Roman" charset="0"/>
                <a:ea typeface="新細明體" charset="0"/>
                <a:cs typeface="Times New Roman" charset="0"/>
              </a:rPr>
              <a:t>exp</a:t>
            </a:r>
            <a:r>
              <a:rPr lang="en-US" altLang="zh-TW" sz="2400" dirty="0">
                <a:ea typeface="新細明體" charset="0"/>
              </a:rPr>
              <a:t>, use the following logic: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/>
            </a:pPr>
            <a:r>
              <a:rPr lang="en-US" altLang="zh-TW" sz="2400" u="sng" dirty="0">
                <a:ea typeface="新細明體" charset="0"/>
              </a:rPr>
              <a:t>The </a:t>
            </a:r>
            <a:r>
              <a:rPr lang="en-US" altLang="zh-TW" sz="2400" u="sng" dirty="0" err="1">
                <a:latin typeface="Consolas" charset="0"/>
                <a:ea typeface="新細明體" charset="0"/>
                <a:cs typeface="Consolas" charset="0"/>
              </a:rPr>
              <a:t>codeWrite</a:t>
            </a:r>
            <a:r>
              <a:rPr lang="en-US" altLang="zh-TW" sz="2400" u="sng" dirty="0"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sz="2400" i="1" u="sng" dirty="0" err="1">
                <a:latin typeface="Times New Roman" charset="0"/>
                <a:ea typeface="新細明體" charset="0"/>
              </a:rPr>
              <a:t>exp</a:t>
            </a:r>
            <a:r>
              <a:rPr lang="en-US" altLang="zh-TW" sz="2400" u="sng" dirty="0">
                <a:latin typeface="Consolas" charset="0"/>
                <a:ea typeface="新細明體" charset="0"/>
                <a:cs typeface="Consolas" charset="0"/>
              </a:rPr>
              <a:t>)</a:t>
            </a:r>
            <a:r>
              <a:rPr lang="en-US" altLang="zh-TW" sz="2400" u="sng" dirty="0">
                <a:ea typeface="新細明體" charset="0"/>
              </a:rPr>
              <a:t> algorithm: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if </a:t>
            </a:r>
            <a:r>
              <a:rPr lang="en-US" altLang="zh-TW" sz="2400" i="1" dirty="0" err="1">
                <a:latin typeface="Times New Roman" charset="0"/>
                <a:ea typeface="新細明體" charset="0"/>
                <a:cs typeface="Consolas" charset="0"/>
              </a:rPr>
              <a:t>exp</a:t>
            </a:r>
            <a:r>
              <a:rPr lang="en-US" altLang="zh-TW" sz="2400" dirty="0">
                <a:ea typeface="新細明體" charset="0"/>
              </a:rPr>
              <a:t> is a </a:t>
            </a:r>
            <a:r>
              <a:rPr lang="en-US" altLang="zh-TW" sz="2400" dirty="0">
                <a:solidFill>
                  <a:srgbClr val="114FFB"/>
                </a:solidFill>
                <a:ea typeface="新細明體" charset="0"/>
              </a:rPr>
              <a:t>constant </a:t>
            </a:r>
            <a:r>
              <a:rPr lang="en-US" altLang="zh-TW" sz="2400" i="1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n</a:t>
            </a:r>
            <a:r>
              <a:rPr lang="en-US" altLang="zh-TW" sz="2400" dirty="0">
                <a:solidFill>
                  <a:srgbClr val="114FFB"/>
                </a:solidFill>
                <a:ea typeface="新細明體" charset="0"/>
              </a:rPr>
              <a:t>    </a:t>
            </a:r>
            <a:r>
              <a:rPr lang="en-US" altLang="zh-TW" sz="2400" dirty="0">
                <a:ea typeface="新細明體" charset="0"/>
              </a:rPr>
              <a:t>then   output </a:t>
            </a:r>
            <a:r>
              <a:rPr lang="en-US" altLang="zh-TW" sz="2400" dirty="0">
                <a:latin typeface="Consolas" charset="0"/>
                <a:ea typeface="新細明體" charset="0"/>
              </a:rPr>
              <a:t>"push</a:t>
            </a:r>
            <a:r>
              <a:rPr lang="en-US" altLang="zh-TW" sz="2400" dirty="0">
                <a:ea typeface="新細明體" charset="0"/>
              </a:rPr>
              <a:t> </a:t>
            </a:r>
            <a:r>
              <a:rPr lang="en-US" altLang="zh-TW" sz="2400" dirty="0">
                <a:latin typeface="Consolas" charset="0"/>
                <a:ea typeface="新細明體" charset="0"/>
              </a:rPr>
              <a:t>n"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if </a:t>
            </a:r>
            <a:r>
              <a:rPr lang="en-US" altLang="zh-TW" sz="2400" i="1" dirty="0" err="1">
                <a:latin typeface="Times New Roman" charset="0"/>
                <a:ea typeface="新細明體" charset="0"/>
              </a:rPr>
              <a:t>exp</a:t>
            </a:r>
            <a:r>
              <a:rPr lang="en-US" altLang="zh-TW" sz="2400" dirty="0">
                <a:ea typeface="新細明體" charset="0"/>
              </a:rPr>
              <a:t> is a </a:t>
            </a:r>
            <a:r>
              <a:rPr lang="en-US" altLang="zh-TW" sz="2400" dirty="0">
                <a:solidFill>
                  <a:srgbClr val="114FFB"/>
                </a:solidFill>
                <a:ea typeface="新細明體" charset="0"/>
              </a:rPr>
              <a:t>variable </a:t>
            </a:r>
            <a:r>
              <a:rPr lang="en-US" altLang="zh-TW" sz="2400" i="1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v</a:t>
            </a:r>
            <a:r>
              <a:rPr lang="en-US" altLang="zh-TW" sz="2400" dirty="0">
                <a:ea typeface="新細明體" charset="0"/>
              </a:rPr>
              <a:t>      then   output </a:t>
            </a:r>
            <a:r>
              <a:rPr lang="en-US" altLang="zh-TW" sz="2400" dirty="0">
                <a:latin typeface="Consolas" charset="0"/>
                <a:ea typeface="新細明體" charset="0"/>
              </a:rPr>
              <a:t>"push</a:t>
            </a:r>
            <a:r>
              <a:rPr lang="en-US" altLang="zh-TW" sz="2400" dirty="0">
                <a:ea typeface="新細明體" charset="0"/>
              </a:rPr>
              <a:t> </a:t>
            </a:r>
            <a:r>
              <a:rPr lang="en-US" altLang="zh-TW" sz="2400" dirty="0">
                <a:latin typeface="Consolas" charset="0"/>
                <a:ea typeface="新細明體" charset="0"/>
              </a:rPr>
              <a:t>v"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if </a:t>
            </a:r>
            <a:r>
              <a:rPr lang="en-US" altLang="zh-TW" sz="2400" i="1" dirty="0" err="1">
                <a:latin typeface="Times New Roman" charset="0"/>
                <a:ea typeface="新細明體" charset="0"/>
              </a:rPr>
              <a:t>exp</a:t>
            </a:r>
            <a:r>
              <a:rPr lang="en-US" altLang="zh-TW" sz="2400" dirty="0">
                <a:ea typeface="新細明體" charset="0"/>
              </a:rPr>
              <a:t> is </a:t>
            </a:r>
            <a:r>
              <a:rPr lang="en-US" altLang="zh-TW" sz="2400" i="1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op</a:t>
            </a:r>
            <a:r>
              <a:rPr lang="en-US" altLang="zh-TW" sz="2400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(</a:t>
            </a:r>
            <a:r>
              <a:rPr lang="en-US" altLang="zh-TW" sz="2400" i="1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exp</a:t>
            </a:r>
            <a:r>
              <a:rPr lang="en-US" altLang="zh-TW" sz="2400" i="1" baseline="-16000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1</a:t>
            </a:r>
            <a:r>
              <a:rPr lang="en-US" altLang="zh-TW" sz="2400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)</a:t>
            </a:r>
            <a:r>
              <a:rPr lang="en-US" altLang="zh-TW" sz="2400" dirty="0">
                <a:solidFill>
                  <a:srgbClr val="114FFB"/>
                </a:solidFill>
                <a:ea typeface="新細明體" charset="0"/>
              </a:rPr>
              <a:t> </a:t>
            </a:r>
            <a:r>
              <a:rPr lang="en-US" altLang="zh-TW" sz="2400" dirty="0">
                <a:ea typeface="新細明體" charset="0"/>
              </a:rPr>
              <a:t>           then   </a:t>
            </a:r>
            <a:r>
              <a:rPr lang="en-US" altLang="zh-TW" sz="2400" dirty="0" err="1">
                <a:latin typeface="Consolas" charset="0"/>
                <a:ea typeface="新細明體" charset="0"/>
              </a:rPr>
              <a:t>codeWrite</a:t>
            </a:r>
            <a:r>
              <a:rPr lang="en-US" altLang="zh-TW" sz="2400" dirty="0">
                <a:latin typeface="Consolas" charset="0"/>
                <a:ea typeface="新細明體" charset="0"/>
              </a:rPr>
              <a:t>(exp</a:t>
            </a:r>
            <a:r>
              <a:rPr lang="en-US" altLang="zh-TW" sz="2400" i="1" baseline="-16000" dirty="0">
                <a:latin typeface="Times New Roman" charset="0"/>
                <a:ea typeface="新細明體" charset="0"/>
              </a:rPr>
              <a:t>1</a:t>
            </a:r>
            <a:r>
              <a:rPr lang="en-US" altLang="zh-TW" sz="2400" dirty="0">
                <a:latin typeface="Consolas" charset="0"/>
                <a:ea typeface="新細明體" charset="0"/>
              </a:rPr>
              <a:t>);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latin typeface="Consolas" charset="0"/>
                <a:ea typeface="新細明體" charset="0"/>
              </a:rPr>
              <a:t>                         </a:t>
            </a:r>
            <a:r>
              <a:rPr lang="en-US" altLang="zh-TW" sz="2400" dirty="0">
                <a:ea typeface="新細明體" charset="0"/>
              </a:rPr>
              <a:t>output</a:t>
            </a:r>
            <a:r>
              <a:rPr lang="en-US" altLang="zh-TW" sz="2400" dirty="0">
                <a:latin typeface="Consolas" charset="0"/>
                <a:ea typeface="新細明體" charset="0"/>
              </a:rPr>
              <a:t> "op";</a:t>
            </a:r>
            <a:endParaRPr lang="en-US" altLang="zh-TW" sz="2400" dirty="0">
              <a:ea typeface="新細明體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if </a:t>
            </a:r>
            <a:r>
              <a:rPr lang="en-US" altLang="zh-TW" sz="2400" i="1" dirty="0" err="1">
                <a:latin typeface="Times New Roman" charset="0"/>
                <a:ea typeface="新細明體" charset="0"/>
              </a:rPr>
              <a:t>exp</a:t>
            </a:r>
            <a:r>
              <a:rPr lang="en-US" altLang="zh-TW" sz="2400" dirty="0">
                <a:ea typeface="新細明體" charset="0"/>
              </a:rPr>
              <a:t> is </a:t>
            </a:r>
            <a:r>
              <a:rPr lang="en-US" altLang="zh-TW" sz="2400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f (</a:t>
            </a:r>
            <a:r>
              <a:rPr lang="en-US" altLang="zh-TW" sz="2400" i="1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exp</a:t>
            </a:r>
            <a:r>
              <a:rPr lang="en-US" altLang="zh-TW" sz="2400" i="1" baseline="-16000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1</a:t>
            </a:r>
            <a:r>
              <a:rPr lang="en-US" altLang="zh-TW" sz="2400" i="1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, ..., </a:t>
            </a:r>
            <a:r>
              <a:rPr lang="en-US" altLang="zh-TW" sz="2400" i="1" dirty="0" err="1">
                <a:solidFill>
                  <a:srgbClr val="114FFB"/>
                </a:solidFill>
                <a:latin typeface="Times New Roman" charset="0"/>
                <a:ea typeface="新細明體" charset="0"/>
              </a:rPr>
              <a:t>exp</a:t>
            </a:r>
            <a:r>
              <a:rPr lang="en-US" altLang="zh-TW" sz="2400" i="1" baseline="-16000" dirty="0" err="1">
                <a:solidFill>
                  <a:srgbClr val="114FFB"/>
                </a:solidFill>
                <a:latin typeface="Times New Roman" charset="0"/>
                <a:ea typeface="新細明體" charset="0"/>
              </a:rPr>
              <a:t>n</a:t>
            </a:r>
            <a:r>
              <a:rPr lang="en-US" altLang="zh-TW" sz="2400" dirty="0">
                <a:solidFill>
                  <a:srgbClr val="114FFB"/>
                </a:solidFill>
                <a:latin typeface="Times New Roman" charset="0"/>
                <a:ea typeface="新細明體" charset="0"/>
              </a:rPr>
              <a:t>)</a:t>
            </a:r>
            <a:r>
              <a:rPr lang="en-US" altLang="zh-TW" sz="2400" dirty="0">
                <a:solidFill>
                  <a:srgbClr val="114FFB"/>
                </a:solidFill>
                <a:ea typeface="新細明體" charset="0"/>
              </a:rPr>
              <a:t>  </a:t>
            </a:r>
            <a:r>
              <a:rPr lang="en-US" altLang="zh-TW" sz="2400" dirty="0">
                <a:ea typeface="新細明體" charset="0"/>
              </a:rPr>
              <a:t>then   </a:t>
            </a:r>
            <a:r>
              <a:rPr lang="en-US" altLang="zh-TW" sz="2400" dirty="0" err="1">
                <a:latin typeface="Consolas" charset="0"/>
                <a:ea typeface="新細明體" charset="0"/>
              </a:rPr>
              <a:t>codeWrite</a:t>
            </a:r>
            <a:r>
              <a:rPr lang="en-US" altLang="zh-TW" sz="2400" dirty="0">
                <a:latin typeface="Consolas" charset="0"/>
                <a:ea typeface="新細明體" charset="0"/>
              </a:rPr>
              <a:t>(exp1);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latin typeface="Consolas" charset="0"/>
                <a:ea typeface="新細明體" charset="0"/>
              </a:rPr>
              <a:t>                         ... 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latin typeface="Consolas" charset="0"/>
                <a:ea typeface="新細明體" charset="0"/>
              </a:rPr>
              <a:t>                         </a:t>
            </a:r>
            <a:r>
              <a:rPr lang="en-US" altLang="zh-TW" sz="2400" dirty="0" err="1">
                <a:latin typeface="Consolas" charset="0"/>
                <a:ea typeface="新細明體" charset="0"/>
              </a:rPr>
              <a:t>codeWrite</a:t>
            </a:r>
            <a:r>
              <a:rPr lang="en-US" altLang="zh-TW" sz="2400" dirty="0">
                <a:latin typeface="Consolas" charset="0"/>
                <a:ea typeface="新細明體" charset="0"/>
              </a:rPr>
              <a:t>(</a:t>
            </a:r>
            <a:r>
              <a:rPr lang="en-US" altLang="zh-TW" sz="2400" dirty="0" err="1">
                <a:latin typeface="Consolas" charset="0"/>
                <a:ea typeface="新細明體" charset="0"/>
              </a:rPr>
              <a:t>expn</a:t>
            </a:r>
            <a:r>
              <a:rPr lang="en-US" altLang="zh-TW" sz="2400" dirty="0">
                <a:latin typeface="Consolas" charset="0"/>
                <a:ea typeface="新細明體" charset="0"/>
              </a:rPr>
              <a:t>);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latin typeface="Consolas" charset="0"/>
                <a:ea typeface="新細明體" charset="0"/>
              </a:rPr>
              <a:t>                         </a:t>
            </a:r>
            <a:r>
              <a:rPr lang="en-US" altLang="zh-TW" sz="2400" dirty="0">
                <a:ea typeface="新細明體" charset="0"/>
              </a:rPr>
              <a:t>output</a:t>
            </a:r>
            <a:r>
              <a:rPr lang="en-US" altLang="zh-TW" sz="2400" dirty="0">
                <a:latin typeface="Consolas" charset="0"/>
                <a:ea typeface="新細明體" charset="0"/>
              </a:rPr>
              <a:t> "call f";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if </a:t>
            </a:r>
            <a:r>
              <a:rPr lang="en-US" altLang="zh-TW" sz="2400" i="1" dirty="0" err="1">
                <a:latin typeface="Times New Roman" charset="0"/>
                <a:ea typeface="新細明體" charset="0"/>
              </a:rPr>
              <a:t>exp</a:t>
            </a:r>
            <a:r>
              <a:rPr lang="en-US" altLang="zh-TW" sz="2400" dirty="0">
                <a:ea typeface="新細明體" charset="0"/>
              </a:rPr>
              <a:t> is 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(</a:t>
            </a:r>
            <a:r>
              <a:rPr lang="en-US" altLang="zh-TW" sz="2400" i="1" dirty="0">
                <a:solidFill>
                  <a:srgbClr val="006600"/>
                </a:solidFill>
                <a:latin typeface="Times New Roman" charset="0"/>
                <a:ea typeface="新細明體" charset="0"/>
              </a:rPr>
              <a:t>exp</a:t>
            </a:r>
            <a:r>
              <a:rPr lang="en-US" altLang="zh-TW" sz="2400" i="1" baseline="-16000" dirty="0">
                <a:solidFill>
                  <a:srgbClr val="006600"/>
                </a:solidFill>
                <a:latin typeface="Times New Roman" charset="0"/>
                <a:ea typeface="新細明體" charset="0"/>
              </a:rPr>
              <a:t>1</a:t>
            </a:r>
            <a:r>
              <a:rPr lang="en-US" altLang="zh-TW" sz="2400" i="1" dirty="0">
                <a:solidFill>
                  <a:srgbClr val="006600"/>
                </a:solidFill>
                <a:latin typeface="Times New Roman" charset="0"/>
                <a:ea typeface="新細明體" charset="0"/>
              </a:rPr>
              <a:t> op exp</a:t>
            </a:r>
            <a:r>
              <a:rPr lang="en-US" altLang="zh-TW" sz="2400" i="1" baseline="-16000" dirty="0">
                <a:solidFill>
                  <a:srgbClr val="006600"/>
                </a:solidFill>
                <a:latin typeface="Times New Roman" charset="0"/>
                <a:ea typeface="新細明體" charset="0"/>
              </a:rPr>
              <a:t>2</a:t>
            </a:r>
            <a:r>
              <a:rPr lang="en-US" altLang="zh-TW" sz="2400" dirty="0">
                <a:latin typeface="Times New Roman" charset="0"/>
                <a:ea typeface="新細明體" charset="0"/>
              </a:rPr>
              <a:t>)</a:t>
            </a:r>
            <a:r>
              <a:rPr lang="en-US" altLang="zh-TW" sz="2400" dirty="0">
                <a:ea typeface="新細明體" charset="0"/>
              </a:rPr>
              <a:t>     then   </a:t>
            </a:r>
            <a:r>
              <a:rPr lang="en-US" altLang="zh-TW" sz="2400" dirty="0" err="1">
                <a:latin typeface="Consolas" charset="0"/>
                <a:ea typeface="新細明體" charset="0"/>
              </a:rPr>
              <a:t>codeWrite</a:t>
            </a:r>
            <a:r>
              <a:rPr lang="en-US" altLang="zh-TW" sz="2400" dirty="0">
                <a:latin typeface="Consolas" charset="0"/>
                <a:ea typeface="新細明體" charset="0"/>
              </a:rPr>
              <a:t>(exp</a:t>
            </a:r>
            <a:r>
              <a:rPr lang="en-US" altLang="zh-TW" sz="2400" baseline="-16000" dirty="0">
                <a:latin typeface="Times New Roman" charset="0"/>
                <a:ea typeface="新細明體" charset="0"/>
              </a:rPr>
              <a:t>1</a:t>
            </a:r>
            <a:r>
              <a:rPr lang="en-US" altLang="zh-TW" sz="2400" dirty="0">
                <a:latin typeface="Consolas" charset="0"/>
                <a:ea typeface="新細明體" charset="0"/>
              </a:rPr>
              <a:t>);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latin typeface="Consolas" charset="0"/>
                <a:ea typeface="新細明體" charset="0"/>
              </a:rPr>
              <a:t>                         </a:t>
            </a:r>
            <a:r>
              <a:rPr lang="en-US" altLang="zh-TW" sz="2400" dirty="0" err="1">
                <a:latin typeface="Consolas" charset="0"/>
                <a:ea typeface="新細明體" charset="0"/>
              </a:rPr>
              <a:t>codeWrite</a:t>
            </a:r>
            <a:r>
              <a:rPr lang="en-US" altLang="zh-TW" sz="2400" dirty="0">
                <a:latin typeface="Consolas" charset="0"/>
                <a:ea typeface="新細明體" charset="0"/>
              </a:rPr>
              <a:t>(exp</a:t>
            </a:r>
            <a:r>
              <a:rPr lang="en-US" altLang="zh-TW" sz="2400" baseline="-16000" dirty="0">
                <a:latin typeface="Times New Roman" charset="0"/>
                <a:ea typeface="新細明體" charset="0"/>
              </a:rPr>
              <a:t>2</a:t>
            </a:r>
            <a:r>
              <a:rPr lang="en-US" altLang="zh-TW" sz="2400" dirty="0">
                <a:latin typeface="Consolas" charset="0"/>
                <a:ea typeface="新細明體" charset="0"/>
              </a:rPr>
              <a:t>);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r>
              <a:rPr lang="en-US" altLang="zh-TW" sz="2400" dirty="0">
                <a:latin typeface="Consolas" charset="0"/>
                <a:ea typeface="新細明體" charset="0"/>
              </a:rPr>
              <a:t>                         </a:t>
            </a:r>
            <a:r>
              <a:rPr lang="en-US" altLang="zh-TW" sz="2400" dirty="0">
                <a:ea typeface="新細明體" charset="0"/>
              </a:rPr>
              <a:t>output</a:t>
            </a:r>
            <a:r>
              <a:rPr lang="en-US" altLang="zh-TW" sz="2400" dirty="0">
                <a:latin typeface="Consolas" charset="0"/>
                <a:ea typeface="新細明體" charset="0"/>
              </a:rPr>
              <a:t> "op";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None/>
              <a:defRPr/>
            </a:pPr>
            <a:endParaRPr lang="en-US" altLang="zh-TW" sz="2400" dirty="0">
              <a:ea typeface="新細明體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60000"/>
              <a:buFont typeface="Wingdings" charset="2"/>
              <a:buChar char="q"/>
              <a:defRPr/>
            </a:pPr>
            <a:endParaRPr lang="en-US" altLang="zh-TW" sz="2400" dirty="0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9F94BBB-3613-9742-87B3-02CC90188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The Jack grammar (Expression)</a:t>
            </a:r>
          </a:p>
        </p:txBody>
      </p:sp>
      <p:pic>
        <p:nvPicPr>
          <p:cNvPr id="69634" name="圖片 1">
            <a:extLst>
              <a:ext uri="{FF2B5EF4-FFF2-40B4-BE49-F238E27FC236}">
                <a16:creationId xmlns:a16="http://schemas.microsoft.com/office/drawing/2014/main" id="{E6F8F100-23F5-524B-A71E-B67792530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01675"/>
            <a:ext cx="8636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A16EBB-014D-BE4A-9AAC-4122BD04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From parsing to code generation (simplified expression) 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5CBC4A-32C1-294E-A2B4-26782803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3886200" cy="14478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EXP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 TERM (OP TERM)*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TERM  integer | variable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OP  + | - | * | /</a:t>
            </a:r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13373-3AF4-884F-AA57-2C848AC6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From parsing to code generation 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C0AEAA-697F-AF44-8648-0FA23599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3886200" cy="14478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solidFill>
                  <a:srgbClr val="114FFB"/>
                </a:solidFill>
                <a:ea typeface="新細明體" panose="02020500000000000000" pitchFamily="18" charset="-120"/>
              </a:rPr>
              <a:t>EXP </a:t>
            </a:r>
            <a:r>
              <a:rPr lang="en-US" altLang="zh-TW">
                <a:solidFill>
                  <a:srgbClr val="114FFB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 TERM (OP TERM)*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TERM  integer | variable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OP  + | - | * | /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FD6B463-E48B-6D46-9091-F105C481F2A6}"/>
              </a:ext>
            </a:extLst>
          </p:cNvPr>
          <p:cNvSpPr txBox="1">
            <a:spLocks/>
          </p:cNvSpPr>
          <p:nvPr/>
        </p:nvSpPr>
        <p:spPr bwMode="auto">
          <a:xfrm>
            <a:off x="4267200" y="762000"/>
            <a:ext cx="4267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EXP()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while (next()==OP)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OP();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4F15DC-562B-3D44-BC68-D084A358A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Syntax analysis </a:t>
            </a:r>
            <a:r>
              <a:rPr lang="en-US" altLang="zh-TW" sz="2000" dirty="0">
                <a:ea typeface="新細明體" charset="0"/>
              </a:rPr>
              <a:t>(review)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03A8354B-FFAA-764F-96F4-107D849C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3886200" cy="1524000"/>
          </a:xfrm>
          <a:prstGeom prst="rect">
            <a:avLst/>
          </a:prstGeom>
          <a:solidFill>
            <a:srgbClr val="FFFFCC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Class Bar {</a:t>
            </a:r>
            <a:b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method Fraction foo(int y) {</a:t>
            </a:r>
            <a:b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   </a:t>
            </a:r>
            <a: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 int temp; // a variable</a:t>
            </a:r>
            <a:b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   let temp = (xxx+12)*-63;</a:t>
            </a:r>
            <a:b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 b="1">
                <a:solidFill>
                  <a:srgbClr val="000000"/>
                </a:solidFill>
                <a:latin typeface="Arial" charset="0"/>
                <a:ea typeface="新細明體" charset="0"/>
                <a:cs typeface="Courier New" charset="0"/>
              </a:rPr>
              <a:t>   </a:t>
            </a:r>
            <a:r>
              <a:rPr lang="en-US" altLang="zh-TW" sz="14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...</a:t>
            </a:r>
          </a:p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sz="14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... </a:t>
            </a:r>
          </a:p>
        </p:txBody>
      </p:sp>
      <p:grpSp>
        <p:nvGrpSpPr>
          <p:cNvPr id="6148" name="Group 8">
            <a:extLst>
              <a:ext uri="{FF2B5EF4-FFF2-40B4-BE49-F238E27FC236}">
                <a16:creationId xmlns:a16="http://schemas.microsoft.com/office/drawing/2014/main" id="{A60DF9A3-6796-DA4E-876D-587AA087753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762000"/>
            <a:ext cx="6278563" cy="5334000"/>
            <a:chOff x="1661" y="480"/>
            <a:chExt cx="3955" cy="3264"/>
          </a:xfrm>
        </p:grpSpPr>
        <p:sp>
          <p:nvSpPr>
            <p:cNvPr id="10246" name="Text Box 5">
              <a:extLst>
                <a:ext uri="{FF2B5EF4-FFF2-40B4-BE49-F238E27FC236}">
                  <a16:creationId xmlns:a16="http://schemas.microsoft.com/office/drawing/2014/main" id="{E4B6227D-3862-DA4A-8424-DBA3B82BF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480"/>
              <a:ext cx="2688" cy="326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&lt;varDec&gt;</a:t>
              </a:r>
              <a:endParaRPr lang="en-US" altLang="zh-TW" sz="13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&lt;keyword&gt;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var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&lt;/keyword&gt;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&lt;keyword&gt;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&lt;/keyword&gt;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&lt;identifier&gt;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temp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;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&lt;/varDec&gt;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&lt;statements&gt;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&lt;letStatement&gt;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&lt;keyword&gt;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let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&lt;/keyword&gt;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&lt;identifier&gt;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temp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=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&lt;expression&gt;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(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&lt;expression&gt;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  &lt;identifier&gt;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xxx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&lt;/term&gt;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+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  &lt;int.Const.&gt;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12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&lt;/int.Const.&gt; </a:t>
              </a:r>
              <a:b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</a:b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&lt;/term&gt;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&lt;/expression&gt; </a:t>
              </a:r>
            </a:p>
            <a:p>
              <a:pPr algn="just"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1">
                  <a:solidFill>
                    <a:srgbClr val="000000"/>
                  </a:solidFill>
                  <a:latin typeface="Courier New" charset="0"/>
                  <a:ea typeface="新細明體" charset="0"/>
                  <a:cs typeface="Courier New" charset="0"/>
                </a:rPr>
                <a:t>    ...</a:t>
              </a:r>
              <a:r>
                <a:rPr lang="en-US" altLang="zh-TW" sz="1200" b="1">
                  <a:solidFill>
                    <a:srgbClr val="000000"/>
                  </a:solidFill>
                  <a:latin typeface="Arial Unicode MS" charset="0"/>
                  <a:ea typeface="Arial Unicode MS" charset="0"/>
                </a:rPr>
                <a:t> </a:t>
              </a:r>
            </a:p>
          </p:txBody>
        </p:sp>
        <p:sp>
          <p:nvSpPr>
            <p:cNvPr id="10247" name="AutoShape 6">
              <a:extLst>
                <a:ext uri="{FF2B5EF4-FFF2-40B4-BE49-F238E27FC236}">
                  <a16:creationId xmlns:a16="http://schemas.microsoft.com/office/drawing/2014/main" id="{B0CDAC99-3B2E-464C-9773-176F6E9B0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960"/>
              <a:ext cx="1315" cy="527"/>
            </a:xfrm>
            <a:prstGeom prst="rightArrow">
              <a:avLst>
                <a:gd name="adj1" fmla="val 50000"/>
                <a:gd name="adj2" fmla="val 6285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1600">
                  <a:latin typeface="Arial" charset="0"/>
                  <a:ea typeface="新細明體" charset="0"/>
                </a:rPr>
                <a:t>Syntax analyzer</a:t>
              </a:r>
            </a:p>
          </p:txBody>
        </p:sp>
      </p:grpSp>
      <p:sp>
        <p:nvSpPr>
          <p:cNvPr id="758791" name="Rectangle 7">
            <a:extLst>
              <a:ext uri="{FF2B5EF4-FFF2-40B4-BE49-F238E27FC236}">
                <a16:creationId xmlns:a16="http://schemas.microsoft.com/office/drawing/2014/main" id="{E0CFC379-9C24-4B43-A55B-9C8F9C91F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8400"/>
            <a:ext cx="4525963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692150" indent="-2349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The code generation challenge:</a:t>
            </a:r>
          </a:p>
          <a:p>
            <a:pPr>
              <a:spcBef>
                <a:spcPct val="4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Program = a series of operations    </a:t>
            </a:r>
          </a:p>
          <a:p>
            <a:pPr marL="0" indent="0">
              <a:spcBef>
                <a:spcPct val="40000"/>
              </a:spcBef>
              <a:buSzPct val="80000"/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   that manipulate data</a:t>
            </a:r>
          </a:p>
          <a:p>
            <a:pPr>
              <a:spcBef>
                <a:spcPct val="4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Compiler: converts each “understood” (parsed) source operation and data item into corresponding operations and data items in the target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7587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3AB1CB-E7D7-C449-A165-D6F798EC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From parsing to code generation 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81BEC0-CA9F-8B42-ADAF-231A1883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3886200" cy="14478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EXP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 TERM (OP TERM)*</a:t>
            </a:r>
          </a:p>
          <a:p>
            <a:pPr>
              <a:defRPr/>
            </a:pPr>
            <a:r>
              <a:rPr lang="en-US" altLang="zh-TW">
                <a:solidFill>
                  <a:srgbClr val="114FFB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TERM  integer | variable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OP  + | - | * | /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F677A40-E0DB-CD43-B6C3-DFB7C08FDB27}"/>
              </a:ext>
            </a:extLst>
          </p:cNvPr>
          <p:cNvSpPr txBox="1">
            <a:spLocks/>
          </p:cNvSpPr>
          <p:nvPr/>
        </p:nvSpPr>
        <p:spPr bwMode="auto">
          <a:xfrm>
            <a:off x="4267200" y="762000"/>
            <a:ext cx="426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EXP()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006600"/>
                </a:solidFill>
                <a:ea typeface="新細明體" charset="0"/>
              </a:rPr>
              <a:t>    </a:t>
            </a:r>
            <a:r>
              <a:rPr lang="en-US" altLang="zh-TW" dirty="0">
                <a:ea typeface="新細明體" charset="0"/>
              </a:rPr>
              <a:t>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while (next()==OP)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OP();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408BA97C-1A54-F141-9E88-9EDA6AE79F98}"/>
              </a:ext>
            </a:extLst>
          </p:cNvPr>
          <p:cNvSpPr txBox="1">
            <a:spLocks/>
          </p:cNvSpPr>
          <p:nvPr/>
        </p:nvSpPr>
        <p:spPr bwMode="auto">
          <a:xfrm>
            <a:off x="4191000" y="3505200"/>
            <a:ext cx="480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TERM():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case INT: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               eat(INT);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case VAR: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               eat(VAR);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            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AF267-0868-EE47-A4BD-26C0D226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From parsing to code generation 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49F373-C207-D242-B9B9-B0155242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3886200" cy="14478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EXP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 TERM (OP TERM)*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TERM  integer | variable</a:t>
            </a:r>
          </a:p>
          <a:p>
            <a:pPr>
              <a:defRPr/>
            </a:pPr>
            <a:r>
              <a:rPr lang="en-US" altLang="zh-TW">
                <a:solidFill>
                  <a:srgbClr val="114FFB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OP  + | - | * | /</a:t>
            </a:r>
            <a:endParaRPr lang="zh-TW" altLang="en-US">
              <a:solidFill>
                <a:srgbClr val="114FFB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37B786B9-6028-AC44-BA3C-C8B452CD71A5}"/>
              </a:ext>
            </a:extLst>
          </p:cNvPr>
          <p:cNvSpPr txBox="1">
            <a:spLocks/>
          </p:cNvSpPr>
          <p:nvPr/>
        </p:nvSpPr>
        <p:spPr bwMode="auto">
          <a:xfrm>
            <a:off x="4267200" y="762000"/>
            <a:ext cx="4267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EXP()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006600"/>
                </a:solidFill>
                <a:ea typeface="新細明體" charset="0"/>
              </a:rPr>
              <a:t>    </a:t>
            </a:r>
            <a:r>
              <a:rPr lang="en-US" altLang="zh-TW" dirty="0">
                <a:ea typeface="新細明體" charset="0"/>
              </a:rPr>
              <a:t>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while (next()==OP)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OP();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BE5CAA33-7550-3845-930D-F4AFCD26AA31}"/>
              </a:ext>
            </a:extLst>
          </p:cNvPr>
          <p:cNvSpPr txBox="1">
            <a:spLocks/>
          </p:cNvSpPr>
          <p:nvPr/>
        </p:nvSpPr>
        <p:spPr bwMode="auto">
          <a:xfrm>
            <a:off x="228600" y="2438400"/>
            <a:ext cx="419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OP():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case +: eat(ADD);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    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case -: eat(SUB);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case *: eat(MUL);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case /: eat(DIV);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234752B-E9C8-E44B-96F0-17BEA5E1077A}"/>
              </a:ext>
            </a:extLst>
          </p:cNvPr>
          <p:cNvSpPr txBox="1">
            <a:spLocks/>
          </p:cNvSpPr>
          <p:nvPr/>
        </p:nvSpPr>
        <p:spPr bwMode="auto">
          <a:xfrm>
            <a:off x="4191000" y="3505200"/>
            <a:ext cx="480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/>
              <a:t>TERM():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/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/>
              <a:t>       case INT: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/>
              <a:t>                        eat(INT);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/>
              <a:t>       case VAR: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/>
              <a:t>                        eat(VAR);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            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1980C-18C5-8141-9D22-A6AE41B3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From parsing to code generation 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A5B4E1-08A8-774E-9CBE-261317B5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3886200" cy="14478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EXP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 TERM (OP TERM)*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TERM  integer | variable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OP  + | - | * | /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FB1DC65-8EAE-C549-BD80-226D712B492C}"/>
              </a:ext>
            </a:extLst>
          </p:cNvPr>
          <p:cNvSpPr txBox="1">
            <a:spLocks/>
          </p:cNvSpPr>
          <p:nvPr/>
        </p:nvSpPr>
        <p:spPr bwMode="auto">
          <a:xfrm>
            <a:off x="4267200" y="762000"/>
            <a:ext cx="4267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EXP()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006600"/>
                </a:solidFill>
                <a:ea typeface="新細明體" charset="0"/>
              </a:rPr>
              <a:t>    </a:t>
            </a:r>
            <a:r>
              <a:rPr lang="en-US" altLang="zh-TW" dirty="0">
                <a:ea typeface="新細明體" charset="0"/>
              </a:rPr>
              <a:t>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while (next()==OP)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OP();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355D1E2-F000-8641-9015-23A23BBE47BB}"/>
              </a:ext>
            </a:extLst>
          </p:cNvPr>
          <p:cNvSpPr txBox="1">
            <a:spLocks/>
          </p:cNvSpPr>
          <p:nvPr/>
        </p:nvSpPr>
        <p:spPr bwMode="auto">
          <a:xfrm>
            <a:off x="228600" y="2438400"/>
            <a:ext cx="419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OP():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+: eat(ADD);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-: eat(SUB);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*: eat(MUL);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/: eat(DIV);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97FC342-83F7-E94F-B517-333E65814EB2}"/>
              </a:ext>
            </a:extLst>
          </p:cNvPr>
          <p:cNvSpPr txBox="1">
            <a:spLocks/>
          </p:cNvSpPr>
          <p:nvPr/>
        </p:nvSpPr>
        <p:spPr bwMode="auto">
          <a:xfrm>
            <a:off x="4191000" y="3505200"/>
            <a:ext cx="480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TERM():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INT: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      eat(INT);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VAR: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      eat(VAR);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            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85D65B-7413-F64A-9144-0CBF728D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From parsing to code generation 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7AB940-7C7A-9741-9998-2CDA2CCC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3886200" cy="14478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EXP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 TERM (OP TERM)*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TERM  integer | variable</a:t>
            </a:r>
          </a:p>
          <a:p>
            <a:pPr>
              <a:defRPr/>
            </a:pP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OP  + | - | * | /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06200EB-8BCB-D64C-88B3-3D1CD4B891B7}"/>
              </a:ext>
            </a:extLst>
          </p:cNvPr>
          <p:cNvSpPr txBox="1">
            <a:spLocks/>
          </p:cNvSpPr>
          <p:nvPr/>
        </p:nvSpPr>
        <p:spPr bwMode="auto">
          <a:xfrm>
            <a:off x="4267200" y="762000"/>
            <a:ext cx="4267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EXP()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006600"/>
                </a:solidFill>
                <a:ea typeface="新細明體" charset="0"/>
              </a:rPr>
              <a:t>    </a:t>
            </a:r>
            <a:r>
              <a:rPr lang="en-US" altLang="zh-TW" dirty="0">
                <a:ea typeface="新細明體" charset="0"/>
              </a:rPr>
              <a:t>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while (next()==OP)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</a:t>
            </a: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op=</a:t>
            </a:r>
            <a:r>
              <a:rPr lang="en-US" altLang="zh-TW" dirty="0">
                <a:ea typeface="新細明體" charset="0"/>
              </a:rPr>
              <a:t>OP();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TERM();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</a:t>
            </a: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write(op);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BBC06D16-2F4C-5A4A-A34A-A6C7E1B93BA4}"/>
              </a:ext>
            </a:extLst>
          </p:cNvPr>
          <p:cNvSpPr txBox="1">
            <a:spLocks/>
          </p:cNvSpPr>
          <p:nvPr/>
        </p:nvSpPr>
        <p:spPr bwMode="auto">
          <a:xfrm>
            <a:off x="4191000" y="3505200"/>
            <a:ext cx="5867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TERM():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INT: </a:t>
            </a: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write(‘push constant ’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                                 +next());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      eat(INT);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VAR: </a:t>
            </a: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write(‘push ’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                                +lookup(next()));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      eat(VAR);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                          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7C4B2DB-2049-1749-9175-F7A04A686593}"/>
              </a:ext>
            </a:extLst>
          </p:cNvPr>
          <p:cNvSpPr txBox="1">
            <a:spLocks/>
          </p:cNvSpPr>
          <p:nvPr/>
        </p:nvSpPr>
        <p:spPr bwMode="auto">
          <a:xfrm>
            <a:off x="228600" y="2438400"/>
            <a:ext cx="419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OP():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+: eat(ADD);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</a:t>
            </a: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return ‘add’;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-: eat(SUB);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                  return ‘sub’;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*: eat(MUL);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                  return ‘call </a:t>
            </a:r>
            <a:r>
              <a:rPr lang="en-US" altLang="zh-TW" dirty="0" err="1">
                <a:solidFill>
                  <a:srgbClr val="FF0000"/>
                </a:solidFill>
                <a:ea typeface="新細明體" charset="0"/>
              </a:rPr>
              <a:t>Math.mul</a:t>
            </a: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’;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/: eat(DIV);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                 return ‘call </a:t>
            </a:r>
            <a:r>
              <a:rPr lang="en-US" altLang="zh-TW" dirty="0" err="1">
                <a:solidFill>
                  <a:srgbClr val="FF0000"/>
                </a:solidFill>
                <a:ea typeface="新細明體" charset="0"/>
              </a:rPr>
              <a:t>Math.div</a:t>
            </a:r>
            <a:r>
              <a:rPr lang="en-US" altLang="zh-TW" dirty="0">
                <a:solidFill>
                  <a:srgbClr val="FF0000"/>
                </a:solidFill>
                <a:ea typeface="新細明體" charset="0"/>
              </a:rPr>
              <a:t>’;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1036EFB-6501-324B-A86A-6871ED493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The Jack grammar (Expression)</a:t>
            </a:r>
          </a:p>
        </p:txBody>
      </p:sp>
      <p:pic>
        <p:nvPicPr>
          <p:cNvPr id="77826" name="圖片 1">
            <a:extLst>
              <a:ext uri="{FF2B5EF4-FFF2-40B4-BE49-F238E27FC236}">
                <a16:creationId xmlns:a16="http://schemas.microsoft.com/office/drawing/2014/main" id="{E54A6B80-5825-AB4F-9EB6-423CC6044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01675"/>
            <a:ext cx="8636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4" name="直線接點 2">
            <a:extLst>
              <a:ext uri="{FF2B5EF4-FFF2-40B4-BE49-F238E27FC236}">
                <a16:creationId xmlns:a16="http://schemas.microsoft.com/office/drawing/2014/main" id="{96E269C1-591F-F849-8FD6-6AE2DE66D4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3" y="2032000"/>
            <a:ext cx="29352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25" name="直線接點 7">
            <a:extLst>
              <a:ext uri="{FF2B5EF4-FFF2-40B4-BE49-F238E27FC236}">
                <a16:creationId xmlns:a16="http://schemas.microsoft.com/office/drawing/2014/main" id="{B917C7BA-9760-4741-AB34-A41EDBEC55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53200" y="2043113"/>
            <a:ext cx="1447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26" name="直線接點 10">
            <a:extLst>
              <a:ext uri="{FF2B5EF4-FFF2-40B4-BE49-F238E27FC236}">
                <a16:creationId xmlns:a16="http://schemas.microsoft.com/office/drawing/2014/main" id="{AD894A25-D300-D249-B283-623E9B9272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3429000"/>
            <a:ext cx="3200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136FCC0-B696-9143-A51B-9F713A0F4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The Jack grammar (statement)</a:t>
            </a:r>
          </a:p>
        </p:txBody>
      </p:sp>
      <p:pic>
        <p:nvPicPr>
          <p:cNvPr id="79874" name="圖片 3">
            <a:extLst>
              <a:ext uri="{FF2B5EF4-FFF2-40B4-BE49-F238E27FC236}">
                <a16:creationId xmlns:a16="http://schemas.microsoft.com/office/drawing/2014/main" id="{1B2BCCD8-66CD-9F42-82E8-EB322FFF7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763"/>
            <a:ext cx="87217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47B8A162-0554-4249-BE9A-A9C2EAEFEE6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33500"/>
            <a:ext cx="5638800" cy="5143500"/>
            <a:chOff x="304800" y="1332964"/>
            <a:chExt cx="5638800" cy="5144036"/>
          </a:xfrm>
        </p:grpSpPr>
        <p:sp>
          <p:nvSpPr>
            <p:cNvPr id="5" name="內容版面配置區 2">
              <a:extLst>
                <a:ext uri="{FF2B5EF4-FFF2-40B4-BE49-F238E27FC236}">
                  <a16:creationId xmlns:a16="http://schemas.microsoft.com/office/drawing/2014/main" id="{393F09F9-3110-3F42-B869-0223BBA1F2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4800" y="4876633"/>
              <a:ext cx="5638800" cy="1600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lnSpc>
                  <a:spcPts val="1600"/>
                </a:lnSpc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114FFB"/>
                  </a:solidFill>
                  <a:ea typeface="新細明體" charset="0"/>
                </a:rPr>
                <a:t>STATEMENTS() :</a:t>
              </a:r>
            </a:p>
            <a:p>
              <a:pPr>
                <a:lnSpc>
                  <a:spcPts val="1600"/>
                </a:lnSpc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114FFB"/>
                  </a:solidFill>
                  <a:ea typeface="新細明體" charset="0"/>
                </a:rPr>
                <a:t>    while (next() in {let, if, while, do, return}) </a:t>
              </a:r>
            </a:p>
            <a:p>
              <a:pPr>
                <a:lnSpc>
                  <a:spcPts val="1600"/>
                </a:lnSpc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114FFB"/>
                  </a:solidFill>
                  <a:ea typeface="新細明體" charset="0"/>
                </a:rPr>
                <a:t>        STATEMENT(); </a:t>
              </a:r>
            </a:p>
            <a:p>
              <a:pPr>
                <a:lnSpc>
                  <a:spcPts val="1600"/>
                </a:lnSpc>
                <a:buFont typeface="Wingdings" charset="2"/>
                <a:buNone/>
                <a:defRPr/>
              </a:pPr>
              <a:endParaRPr lang="zh-TW" altLang="en-US" dirty="0">
                <a:ea typeface="新細明體" charset="0"/>
              </a:endParaRPr>
            </a:p>
          </p:txBody>
        </p:sp>
        <p:cxnSp>
          <p:nvCxnSpPr>
            <p:cNvPr id="83974" name="直線接點 5">
              <a:extLst>
                <a:ext uri="{FF2B5EF4-FFF2-40B4-BE49-F238E27FC236}">
                  <a16:creationId xmlns:a16="http://schemas.microsoft.com/office/drawing/2014/main" id="{20368A09-5AD3-9343-9C30-9B88122ACF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9800" y="1332964"/>
              <a:ext cx="2743200" cy="0"/>
            </a:xfrm>
            <a:prstGeom prst="line">
              <a:avLst/>
            </a:prstGeom>
            <a:noFill/>
            <a:ln w="254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8C26A39-1481-AC4C-BD36-D9E13A5DA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The Jack grammar (statement)</a:t>
            </a:r>
          </a:p>
        </p:txBody>
      </p:sp>
      <p:pic>
        <p:nvPicPr>
          <p:cNvPr id="81922" name="圖片 3">
            <a:extLst>
              <a:ext uri="{FF2B5EF4-FFF2-40B4-BE49-F238E27FC236}">
                <a16:creationId xmlns:a16="http://schemas.microsoft.com/office/drawing/2014/main" id="{2E06BFCF-0201-A84D-9140-F2FCE7DED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763"/>
            <a:ext cx="87217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020" name="直線接點 5">
            <a:extLst>
              <a:ext uri="{FF2B5EF4-FFF2-40B4-BE49-F238E27FC236}">
                <a16:creationId xmlns:a16="http://schemas.microsoft.com/office/drawing/2014/main" id="{B3851A98-0206-634B-8E85-B62F9D77FD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6800" y="2057400"/>
            <a:ext cx="6248400" cy="0"/>
          </a:xfrm>
          <a:prstGeom prst="line">
            <a:avLst/>
          </a:prstGeom>
          <a:noFill/>
          <a:ln w="254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A63DBAD-6972-0645-A124-751A23CED7B6}"/>
              </a:ext>
            </a:extLst>
          </p:cNvPr>
          <p:cNvSpPr txBox="1">
            <a:spLocks/>
          </p:cNvSpPr>
          <p:nvPr/>
        </p:nvSpPr>
        <p:spPr bwMode="auto">
          <a:xfrm>
            <a:off x="1066800" y="3962400"/>
            <a:ext cx="5257800" cy="259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STATEMENT()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switch (next())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case LET: 	LET_STAT();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case IF: 		IF_STAT();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case WHILE:	WHILE_STAT();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case DO:		DO_STAT();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case RETURN:	RETURN_STAT();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7F0EAB-87BE-574D-AC26-8D8D9095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zh-TW">
                <a:ea typeface="新細明體" panose="02020500000000000000" pitchFamily="18" charset="-120"/>
              </a:rPr>
              <a:t>let statement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pic>
        <p:nvPicPr>
          <p:cNvPr id="83970" name="圖片 3">
            <a:extLst>
              <a:ext uri="{FF2B5EF4-FFF2-40B4-BE49-F238E27FC236}">
                <a16:creationId xmlns:a16="http://schemas.microsoft.com/office/drawing/2014/main" id="{631F308B-B67E-F746-AEF6-99E5B583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9" b="50256"/>
          <a:stretch>
            <a:fillRect/>
          </a:stretch>
        </p:blipFill>
        <p:spPr bwMode="auto">
          <a:xfrm>
            <a:off x="152400" y="762000"/>
            <a:ext cx="8721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9AA35E4-87BA-4C4E-889A-58F6C2031FFE}"/>
              </a:ext>
            </a:extLst>
          </p:cNvPr>
          <p:cNvSpPr/>
          <p:nvPr/>
        </p:nvSpPr>
        <p:spPr bwMode="auto">
          <a:xfrm>
            <a:off x="4343400" y="762000"/>
            <a:ext cx="2438400" cy="31908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25A46AE-044A-C74B-AF69-AACCD311883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06500"/>
            <a:ext cx="2743200" cy="5118100"/>
            <a:chOff x="304800" y="1207075"/>
            <a:chExt cx="2743200" cy="5117525"/>
          </a:xfrm>
        </p:grpSpPr>
        <p:sp>
          <p:nvSpPr>
            <p:cNvPr id="83976" name="內容版面配置區 2">
              <a:extLst>
                <a:ext uri="{FF2B5EF4-FFF2-40B4-BE49-F238E27FC236}">
                  <a16:creationId xmlns:a16="http://schemas.microsoft.com/office/drawing/2014/main" id="{249D71EE-D478-AE41-96DD-6167EC7206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4800" y="1905000"/>
              <a:ext cx="27432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LET_STAT():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eat(LET);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eat(VAR);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eat(EQ);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EXP();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eat(SEMI);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83977" name="文字方塊 11">
              <a:extLst>
                <a:ext uri="{FF2B5EF4-FFF2-40B4-BE49-F238E27FC236}">
                  <a16:creationId xmlns:a16="http://schemas.microsoft.com/office/drawing/2014/main" id="{00CAD59F-52C7-364A-8246-DD1A2F4A5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207075"/>
              <a:ext cx="1230313" cy="46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 u="sng">
                  <a:ea typeface="新細明體" panose="02020500000000000000" pitchFamily="18" charset="-120"/>
                </a:rPr>
                <a:t>Parsing</a:t>
              </a:r>
              <a:endParaRPr kumimoji="1" lang="zh-TW" altLang="en-US" sz="2400" u="sng">
                <a:ea typeface="新細明體" panose="02020500000000000000" pitchFamily="18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49B5BF3-9FE0-A64D-B853-6EA9B069B842}"/>
              </a:ext>
            </a:extLst>
          </p:cNvPr>
          <p:cNvGrpSpPr>
            <a:grpSpLocks/>
          </p:cNvGrpSpPr>
          <p:nvPr/>
        </p:nvGrpSpPr>
        <p:grpSpPr bwMode="auto">
          <a:xfrm>
            <a:off x="4319588" y="1206500"/>
            <a:ext cx="4294187" cy="5143500"/>
            <a:chOff x="4319680" y="1207074"/>
            <a:chExt cx="4294765" cy="5142211"/>
          </a:xfrm>
        </p:grpSpPr>
        <p:sp>
          <p:nvSpPr>
            <p:cNvPr id="83974" name="內容版面配置區 2">
              <a:extLst>
                <a:ext uri="{FF2B5EF4-FFF2-40B4-BE49-F238E27FC236}">
                  <a16:creationId xmlns:a16="http://schemas.microsoft.com/office/drawing/2014/main" id="{11D74DAD-AD60-0B48-9C57-75DCE0FFA0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43400" y="1929685"/>
              <a:ext cx="39624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LET_STAT():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eat(LET);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</a:t>
              </a:r>
              <a:r>
                <a:rPr lang="en-US" altLang="zh-TW">
                  <a:solidFill>
                    <a:srgbClr val="114FFB"/>
                  </a:solidFill>
                  <a:ea typeface="新細明體" panose="02020500000000000000" pitchFamily="18" charset="-120"/>
                </a:rPr>
                <a:t>variable=lookup(next());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eat(VAR);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eat(EQ);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EXP();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eat(SEMI);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</a:t>
              </a:r>
              <a:r>
                <a:rPr lang="en-US" altLang="zh-TW">
                  <a:solidFill>
                    <a:srgbClr val="114FFB"/>
                  </a:solidFill>
                  <a:ea typeface="新細明體" panose="02020500000000000000" pitchFamily="18" charset="-120"/>
                </a:rPr>
                <a:t>write(‘pop ’ + variable)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    </a:t>
              </a:r>
            </a:p>
            <a:p>
              <a:pPr>
                <a:lnSpc>
                  <a:spcPts val="1600"/>
                </a:lnSpc>
                <a:buFont typeface="Wingdings" pitchFamily="2" charset="2"/>
                <a:buNone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83975" name="文字方塊 12">
              <a:extLst>
                <a:ext uri="{FF2B5EF4-FFF2-40B4-BE49-F238E27FC236}">
                  <a16:creationId xmlns:a16="http://schemas.microsoft.com/office/drawing/2014/main" id="{7425D003-FC33-9142-A5F3-6427043CE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680" y="1207074"/>
              <a:ext cx="4294765" cy="46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400" u="sng">
                  <a:ea typeface="新細明體" panose="02020500000000000000" pitchFamily="18" charset="-120"/>
                </a:rPr>
                <a:t>Parsing with code generation</a:t>
              </a:r>
              <a:endParaRPr kumimoji="1" lang="zh-TW" altLang="en-US" sz="2400" u="sng"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圖片 3">
            <a:extLst>
              <a:ext uri="{FF2B5EF4-FFF2-40B4-BE49-F238E27FC236}">
                <a16:creationId xmlns:a16="http://schemas.microsoft.com/office/drawing/2014/main" id="{1BBD7B09-4961-1545-8363-0A94DDB87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51649" r="15913" b="29305"/>
          <a:stretch>
            <a:fillRect/>
          </a:stretch>
        </p:blipFill>
        <p:spPr bwMode="auto">
          <a:xfrm>
            <a:off x="2246313" y="703263"/>
            <a:ext cx="66595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0F88DDC5-E380-0647-A2EA-B1A40C6B5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Handling program flow</a:t>
            </a:r>
          </a:p>
        </p:txBody>
      </p:sp>
      <p:grpSp>
        <p:nvGrpSpPr>
          <p:cNvPr id="84995" name="Group 17">
            <a:extLst>
              <a:ext uri="{FF2B5EF4-FFF2-40B4-BE49-F238E27FC236}">
                <a16:creationId xmlns:a16="http://schemas.microsoft.com/office/drawing/2014/main" id="{994C6E4A-231A-A246-B374-989173F358D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071563"/>
            <a:ext cx="3900488" cy="2133600"/>
            <a:chOff x="432" y="720"/>
            <a:chExt cx="2457" cy="1344"/>
          </a:xfrm>
        </p:grpSpPr>
        <p:sp>
          <p:nvSpPr>
            <p:cNvPr id="43023" name="Text Box 5">
              <a:extLst>
                <a:ext uri="{FF2B5EF4-FFF2-40B4-BE49-F238E27FC236}">
                  <a16:creationId xmlns:a16="http://schemas.microsoft.com/office/drawing/2014/main" id="{E133FF4E-06A6-7D40-838E-22B967D3F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720"/>
              <a:ext cx="1152" cy="134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if 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cond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s1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else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s2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...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</p:txBody>
        </p:sp>
        <p:sp>
          <p:nvSpPr>
            <p:cNvPr id="43024" name="Rectangle 12">
              <a:extLst>
                <a:ext uri="{FF2B5EF4-FFF2-40B4-BE49-F238E27FC236}">
                  <a16:creationId xmlns:a16="http://schemas.microsoft.com/office/drawing/2014/main" id="{7646F012-35C3-E243-ACAD-5B9CE23AD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" y="94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High-level code</a:t>
              </a:r>
            </a:p>
          </p:txBody>
        </p:sp>
      </p:grpSp>
      <p:grpSp>
        <p:nvGrpSpPr>
          <p:cNvPr id="19474" name="Group 18">
            <a:extLst>
              <a:ext uri="{FF2B5EF4-FFF2-40B4-BE49-F238E27FC236}">
                <a16:creationId xmlns:a16="http://schemas.microsoft.com/office/drawing/2014/main" id="{C140931A-01E4-5042-BEBA-9FFE2C7A8D10}"/>
              </a:ext>
            </a:extLst>
          </p:cNvPr>
          <p:cNvGrpSpPr>
            <a:grpSpLocks/>
          </p:cNvGrpSpPr>
          <p:nvPr/>
        </p:nvGrpSpPr>
        <p:grpSpPr bwMode="auto">
          <a:xfrm>
            <a:off x="1352550" y="2286000"/>
            <a:ext cx="7581900" cy="4000500"/>
            <a:chOff x="1368" y="408"/>
            <a:chExt cx="4200" cy="2520"/>
          </a:xfrm>
        </p:grpSpPr>
        <p:sp>
          <p:nvSpPr>
            <p:cNvPr id="43020" name="Text Box 5">
              <a:extLst>
                <a:ext uri="{FF2B5EF4-FFF2-40B4-BE49-F238E27FC236}">
                  <a16:creationId xmlns:a16="http://schemas.microsoft.com/office/drawing/2014/main" id="{591F1F13-AA70-AD44-8DFF-FA211AF86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672"/>
              <a:ext cx="3072" cy="2256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400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VM code to compute and push !(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cond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if-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L1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VM code for executing s1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L2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label L1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VM code for executing s2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label L2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...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</p:txBody>
        </p:sp>
        <p:sp>
          <p:nvSpPr>
            <p:cNvPr id="43021" name="Rectangle 12">
              <a:extLst>
                <a:ext uri="{FF2B5EF4-FFF2-40B4-BE49-F238E27FC236}">
                  <a16:creationId xmlns:a16="http://schemas.microsoft.com/office/drawing/2014/main" id="{50562B7D-F67C-AF4C-9BA3-97D4C9E09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408"/>
              <a:ext cx="7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VM code</a:t>
              </a:r>
            </a:p>
          </p:txBody>
        </p:sp>
        <p:sp>
          <p:nvSpPr>
            <p:cNvPr id="43022" name="AutoShape 6">
              <a:extLst>
                <a:ext uri="{FF2B5EF4-FFF2-40B4-BE49-F238E27FC236}">
                  <a16:creationId xmlns:a16="http://schemas.microsoft.com/office/drawing/2014/main" id="{867ECCFB-5DB2-634C-9E0D-115EBF2F3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110"/>
              <a:ext cx="1056" cy="672"/>
            </a:xfrm>
            <a:prstGeom prst="rightArrow">
              <a:avLst>
                <a:gd name="adj1" fmla="val 63889"/>
                <a:gd name="adj2" fmla="val 35001"/>
              </a:avLst>
            </a:prstGeom>
            <a:solidFill>
              <a:srgbClr val="FFD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Arial" charset="0"/>
                  <a:ea typeface="新細明體" charset="0"/>
                </a:rPr>
                <a:t>code</a:t>
              </a:r>
              <a:br>
                <a:rPr lang="en-US" altLang="zh-TW" dirty="0">
                  <a:latin typeface="Arial" charset="0"/>
                  <a:ea typeface="新細明體" charset="0"/>
                </a:rPr>
              </a:br>
              <a:r>
                <a:rPr lang="en-US" altLang="zh-TW" dirty="0">
                  <a:latin typeface="Arial" charset="0"/>
                  <a:ea typeface="新細明體" charset="0"/>
                </a:rPr>
                <a:t>generation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162FA3E-B702-1D43-8894-8D0AADB90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Handling program flow</a:t>
            </a:r>
          </a:p>
        </p:txBody>
      </p:sp>
      <p:grpSp>
        <p:nvGrpSpPr>
          <p:cNvPr id="87042" name="Group 17">
            <a:extLst>
              <a:ext uri="{FF2B5EF4-FFF2-40B4-BE49-F238E27FC236}">
                <a16:creationId xmlns:a16="http://schemas.microsoft.com/office/drawing/2014/main" id="{FB1DAE7D-69E3-3945-A583-29838D6A474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071563"/>
            <a:ext cx="3962400" cy="2133600"/>
            <a:chOff x="432" y="720"/>
            <a:chExt cx="2496" cy="1344"/>
          </a:xfrm>
        </p:grpSpPr>
        <p:sp>
          <p:nvSpPr>
            <p:cNvPr id="43023" name="Text Box 5">
              <a:extLst>
                <a:ext uri="{FF2B5EF4-FFF2-40B4-BE49-F238E27FC236}">
                  <a16:creationId xmlns:a16="http://schemas.microsoft.com/office/drawing/2014/main" id="{4C4DFE33-6F39-AC40-A6A8-6941BA2FB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720"/>
              <a:ext cx="1200" cy="134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while 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cond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s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...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</p:txBody>
        </p:sp>
        <p:sp>
          <p:nvSpPr>
            <p:cNvPr id="43024" name="Rectangle 12">
              <a:extLst>
                <a:ext uri="{FF2B5EF4-FFF2-40B4-BE49-F238E27FC236}">
                  <a16:creationId xmlns:a16="http://schemas.microsoft.com/office/drawing/2014/main" id="{6C68BC60-829A-584C-AD7A-FAAED55F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974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High-level code</a:t>
              </a:r>
            </a:p>
          </p:txBody>
        </p:sp>
      </p:grpSp>
      <p:grpSp>
        <p:nvGrpSpPr>
          <p:cNvPr id="19474" name="Group 18">
            <a:extLst>
              <a:ext uri="{FF2B5EF4-FFF2-40B4-BE49-F238E27FC236}">
                <a16:creationId xmlns:a16="http://schemas.microsoft.com/office/drawing/2014/main" id="{534FBD55-8762-BA4A-9233-C5580B685EBC}"/>
              </a:ext>
            </a:extLst>
          </p:cNvPr>
          <p:cNvGrpSpPr>
            <a:grpSpLocks/>
          </p:cNvGrpSpPr>
          <p:nvPr/>
        </p:nvGrpSpPr>
        <p:grpSpPr bwMode="auto">
          <a:xfrm>
            <a:off x="1352550" y="2286000"/>
            <a:ext cx="7581900" cy="4000500"/>
            <a:chOff x="1368" y="408"/>
            <a:chExt cx="4200" cy="2520"/>
          </a:xfrm>
        </p:grpSpPr>
        <p:sp>
          <p:nvSpPr>
            <p:cNvPr id="43020" name="Text Box 5">
              <a:extLst>
                <a:ext uri="{FF2B5EF4-FFF2-40B4-BE49-F238E27FC236}">
                  <a16:creationId xmlns:a16="http://schemas.microsoft.com/office/drawing/2014/main" id="{A1239BF9-8476-5440-8AEF-3C40A35FC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672"/>
              <a:ext cx="3072" cy="2256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label L1   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VM code to compute and push !(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cond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if-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L2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VM code for executing s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L1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label L2</a:t>
              </a:r>
            </a:p>
            <a:p>
              <a:pPr>
                <a:spcBef>
                  <a:spcPct val="3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...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</p:txBody>
        </p:sp>
        <p:sp>
          <p:nvSpPr>
            <p:cNvPr id="43021" name="Rectangle 12">
              <a:extLst>
                <a:ext uri="{FF2B5EF4-FFF2-40B4-BE49-F238E27FC236}">
                  <a16:creationId xmlns:a16="http://schemas.microsoft.com/office/drawing/2014/main" id="{ED1D46C2-713F-0644-BE4D-79C5ABB95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408"/>
              <a:ext cx="7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ea typeface="Arial Unicode MS" charset="0"/>
                </a:rPr>
                <a:t>VM code</a:t>
              </a:r>
            </a:p>
          </p:txBody>
        </p:sp>
        <p:sp>
          <p:nvSpPr>
            <p:cNvPr id="43022" name="AutoShape 6">
              <a:extLst>
                <a:ext uri="{FF2B5EF4-FFF2-40B4-BE49-F238E27FC236}">
                  <a16:creationId xmlns:a16="http://schemas.microsoft.com/office/drawing/2014/main" id="{3D5F3DA2-07A7-BC4C-932A-E326249C9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110"/>
              <a:ext cx="1056" cy="672"/>
            </a:xfrm>
            <a:prstGeom prst="rightArrow">
              <a:avLst>
                <a:gd name="adj1" fmla="val 63889"/>
                <a:gd name="adj2" fmla="val 35001"/>
              </a:avLst>
            </a:prstGeom>
            <a:solidFill>
              <a:srgbClr val="FFD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Arial" charset="0"/>
                  <a:ea typeface="新細明體" charset="0"/>
                </a:rPr>
                <a:t>code</a:t>
              </a:r>
              <a:br>
                <a:rPr lang="en-US" altLang="zh-TW" dirty="0">
                  <a:latin typeface="Arial" charset="0"/>
                  <a:ea typeface="新細明體" charset="0"/>
                </a:rPr>
              </a:br>
              <a:r>
                <a:rPr lang="en-US" altLang="zh-TW" dirty="0">
                  <a:latin typeface="Arial" charset="0"/>
                  <a:ea typeface="新細明體" charset="0"/>
                </a:rPr>
                <a:t>generation</a:t>
              </a:r>
            </a:p>
          </p:txBody>
        </p:sp>
      </p:grpSp>
      <p:pic>
        <p:nvPicPr>
          <p:cNvPr id="87044" name="圖片 3">
            <a:extLst>
              <a:ext uri="{FF2B5EF4-FFF2-40B4-BE49-F238E27FC236}">
                <a16:creationId xmlns:a16="http://schemas.microsoft.com/office/drawing/2014/main" id="{B5B5DC03-8892-1343-9C6E-EB86AD8F3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8793" r="-1872" b="21684"/>
          <a:stretch>
            <a:fillRect/>
          </a:stretch>
        </p:blipFill>
        <p:spPr bwMode="auto">
          <a:xfrm>
            <a:off x="1333500" y="647700"/>
            <a:ext cx="8721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568CD83-1AC3-3B43-B3E8-E19A49199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Syntax analysis </a:t>
            </a:r>
            <a:r>
              <a:rPr lang="en-US" altLang="zh-TW" sz="2000" dirty="0">
                <a:ea typeface="新細明體" charset="0"/>
              </a:rPr>
              <a:t>(review)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6486DAC9-5687-E742-AF51-E1DFDFD3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3886200" cy="1524000"/>
          </a:xfrm>
          <a:prstGeom prst="rect">
            <a:avLst/>
          </a:prstGeom>
          <a:solidFill>
            <a:srgbClr val="FFFFCC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Class Bar {</a:t>
            </a:r>
            <a:b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method Fraction foo(int y) {</a:t>
            </a:r>
            <a:b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   </a:t>
            </a:r>
            <a: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 int temp; // a variable</a:t>
            </a:r>
            <a:b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   let temp = (xxx+12)*-63;</a:t>
            </a:r>
            <a:br>
              <a:rPr lang="en-US" altLang="zh-TW" sz="14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400" b="1">
                <a:solidFill>
                  <a:srgbClr val="000000"/>
                </a:solidFill>
                <a:latin typeface="Arial" charset="0"/>
                <a:ea typeface="新細明體" charset="0"/>
                <a:cs typeface="Courier New" charset="0"/>
              </a:rPr>
              <a:t>   </a:t>
            </a:r>
            <a:r>
              <a:rPr lang="en-US" altLang="zh-TW" sz="14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...</a:t>
            </a:r>
          </a:p>
          <a:p>
            <a:pPr>
              <a:spcBef>
                <a:spcPct val="0"/>
              </a:spcBef>
              <a:buSzPct val="85000"/>
              <a:buFont typeface="Wingdings" charset="2"/>
              <a:buNone/>
              <a:defRPr/>
            </a:pPr>
            <a:r>
              <a:rPr lang="en-US" altLang="zh-TW" sz="14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... </a:t>
            </a:r>
          </a:p>
        </p:txBody>
      </p:sp>
      <p:grpSp>
        <p:nvGrpSpPr>
          <p:cNvPr id="12291" name="Group 8">
            <a:extLst>
              <a:ext uri="{FF2B5EF4-FFF2-40B4-BE49-F238E27FC236}">
                <a16:creationId xmlns:a16="http://schemas.microsoft.com/office/drawing/2014/main" id="{3D3F6051-D8BF-1746-AE8C-BA83FC6EBC6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762000"/>
            <a:ext cx="6278563" cy="5334000"/>
            <a:chOff x="1661" y="480"/>
            <a:chExt cx="3955" cy="3264"/>
          </a:xfrm>
        </p:grpSpPr>
        <p:sp>
          <p:nvSpPr>
            <p:cNvPr id="10246" name="Text Box 5">
              <a:extLst>
                <a:ext uri="{FF2B5EF4-FFF2-40B4-BE49-F238E27FC236}">
                  <a16:creationId xmlns:a16="http://schemas.microsoft.com/office/drawing/2014/main" id="{36A4F5A6-01C2-634F-AC28-A5C4F4E0F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480"/>
              <a:ext cx="2688" cy="326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8"/>
                </a:srgbClr>
              </a:outerShdw>
            </a:effectLst>
          </p:spPr>
          <p:txBody>
            <a:bodyPr lIns="129600" tIns="82800" rIns="21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&lt;varDec&gt;</a:t>
              </a:r>
              <a:endParaRPr lang="en-US" altLang="zh-TW" sz="13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&lt;keyword&gt;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var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&lt;/keyword&gt;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&lt;keyword&gt;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&lt;/keyword&gt;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&lt;identifier&gt;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temp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;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&lt;/varDec&gt;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&lt;statements&gt;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&lt;letStatement&gt;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&lt;keyword&gt;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let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&lt;/keyword&gt;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&lt;identifier&gt;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temp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=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&lt;expression&gt;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(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&lt;expression&gt;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  &lt;identifier&gt;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xxx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&lt;/identifier&gt;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&lt;/term&gt;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&lt;symbol&gt;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+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&lt;/symbol&gt;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&lt;term&gt;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     &lt;int.Const.&gt; </a:t>
              </a:r>
              <a:r>
                <a:rPr lang="en-US" altLang="zh-TW" sz="1300">
                  <a:solidFill>
                    <a:srgbClr val="000099"/>
                  </a:solidFill>
                  <a:latin typeface="Consolas" charset="0"/>
                  <a:ea typeface="新細明體" charset="0"/>
                  <a:cs typeface="Consolas" charset="0"/>
                </a:rPr>
                <a:t>12</a:t>
              </a: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&lt;/int.Const.&gt; </a:t>
              </a:r>
              <a:b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</a:b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    &lt;/term&gt;</a:t>
              </a:r>
            </a:p>
            <a:p>
              <a:pPr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30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&lt;/expression&gt; </a:t>
              </a:r>
            </a:p>
            <a:p>
              <a:pPr algn="just"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 b="1">
                  <a:solidFill>
                    <a:srgbClr val="000000"/>
                  </a:solidFill>
                  <a:latin typeface="Courier New" charset="0"/>
                  <a:ea typeface="新細明體" charset="0"/>
                  <a:cs typeface="Courier New" charset="0"/>
                </a:rPr>
                <a:t>    ...</a:t>
              </a:r>
              <a:r>
                <a:rPr lang="en-US" altLang="zh-TW" sz="1200" b="1">
                  <a:solidFill>
                    <a:srgbClr val="000000"/>
                  </a:solidFill>
                  <a:latin typeface="Arial Unicode MS" charset="0"/>
                  <a:ea typeface="Arial Unicode MS" charset="0"/>
                </a:rPr>
                <a:t> </a:t>
              </a:r>
            </a:p>
          </p:txBody>
        </p:sp>
        <p:sp>
          <p:nvSpPr>
            <p:cNvPr id="10247" name="AutoShape 6">
              <a:extLst>
                <a:ext uri="{FF2B5EF4-FFF2-40B4-BE49-F238E27FC236}">
                  <a16:creationId xmlns:a16="http://schemas.microsoft.com/office/drawing/2014/main" id="{86B7EEF1-BC1D-E742-8A25-2AC6CD82F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960"/>
              <a:ext cx="1315" cy="527"/>
            </a:xfrm>
            <a:prstGeom prst="rightArrow">
              <a:avLst>
                <a:gd name="adj1" fmla="val 50000"/>
                <a:gd name="adj2" fmla="val 6285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1600">
                  <a:latin typeface="Arial" charset="0"/>
                  <a:ea typeface="新細明體" charset="0"/>
                </a:rPr>
                <a:t>Syntax analyzer</a:t>
              </a:r>
            </a:p>
          </p:txBody>
        </p:sp>
      </p:grpSp>
      <p:sp>
        <p:nvSpPr>
          <p:cNvPr id="758791" name="Rectangle 7">
            <a:extLst>
              <a:ext uri="{FF2B5EF4-FFF2-40B4-BE49-F238E27FC236}">
                <a16:creationId xmlns:a16="http://schemas.microsoft.com/office/drawing/2014/main" id="{038FDF7C-292B-E143-944F-EF3B0E1E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8400"/>
            <a:ext cx="41910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692150" indent="-2349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The code generation challenge:</a:t>
            </a:r>
          </a:p>
          <a:p>
            <a:pPr>
              <a:spcBef>
                <a:spcPct val="4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Thus, we have to generate code for</a:t>
            </a:r>
          </a:p>
          <a:p>
            <a:pPr lvl="1">
              <a:spcBef>
                <a:spcPct val="40000"/>
              </a:spcBef>
              <a:buClr>
                <a:srgbClr val="000066"/>
              </a:buClr>
              <a:buSzPct val="80000"/>
              <a:buFontTx/>
              <a:buChar char="o"/>
              <a:defRPr/>
            </a:pPr>
            <a:r>
              <a:rPr lang="en-US" altLang="zh-TW" dirty="0">
                <a:ea typeface="新細明體" charset="0"/>
              </a:rPr>
              <a:t>handling data</a:t>
            </a:r>
          </a:p>
          <a:p>
            <a:pPr lvl="1">
              <a:spcBef>
                <a:spcPct val="40000"/>
              </a:spcBef>
              <a:buClr>
                <a:srgbClr val="000066"/>
              </a:buClr>
              <a:buSzPct val="80000"/>
              <a:buFontTx/>
              <a:buChar char="o"/>
              <a:defRPr/>
            </a:pPr>
            <a:r>
              <a:rPr lang="en-US" altLang="zh-TW" dirty="0">
                <a:ea typeface="新細明體" charset="0"/>
              </a:rPr>
              <a:t>handling operations</a:t>
            </a:r>
          </a:p>
          <a:p>
            <a:pPr>
              <a:spcBef>
                <a:spcPct val="4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Our approach: morph the syntax analyzer (project 10) into a full-blown compiler: instead of generating XML, we’ll make it generate VM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FC285D1-C5A3-4248-A3FA-F37CCE906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The Jack grammar (class)</a:t>
            </a:r>
          </a:p>
        </p:txBody>
      </p:sp>
      <p:pic>
        <p:nvPicPr>
          <p:cNvPr id="89090" name="圖片 3">
            <a:extLst>
              <a:ext uri="{FF2B5EF4-FFF2-40B4-BE49-F238E27FC236}">
                <a16:creationId xmlns:a16="http://schemas.microsoft.com/office/drawing/2014/main" id="{191EAFFF-5892-4845-804F-A1F0FC34B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99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F7533AB-DD26-504F-BFDD-2F1D7F37CAC4}"/>
              </a:ext>
            </a:extLst>
          </p:cNvPr>
          <p:cNvSpPr txBox="1">
            <a:spLocks/>
          </p:cNvSpPr>
          <p:nvPr/>
        </p:nvSpPr>
        <p:spPr bwMode="auto">
          <a:xfrm>
            <a:off x="2660650" y="3478213"/>
            <a:ext cx="6291263" cy="3352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tx1"/>
            </a:solidFill>
          </a:ln>
          <a:effectLst/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CLASS()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eat(CLASS);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eat(ID);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eat(‘{‘);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while (next() in {static, field})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CLASSVARDEC();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while (next() in {constructor, function, method})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SUBROUTINEDEC();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eat(‘}’);</a:t>
            </a: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2C2C7FC-96AE-444F-894E-E241AB654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The Jack grammar (class)</a:t>
            </a:r>
          </a:p>
        </p:txBody>
      </p:sp>
      <p:pic>
        <p:nvPicPr>
          <p:cNvPr id="91138" name="圖片 3">
            <a:extLst>
              <a:ext uri="{FF2B5EF4-FFF2-40B4-BE49-F238E27FC236}">
                <a16:creationId xmlns:a16="http://schemas.microsoft.com/office/drawing/2014/main" id="{464048D7-D6AF-494C-9A37-737B08BE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99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B4C53E9-8CB2-6741-8465-F7AFE206AFD4}"/>
              </a:ext>
            </a:extLst>
          </p:cNvPr>
          <p:cNvSpPr txBox="1">
            <a:spLocks/>
          </p:cNvSpPr>
          <p:nvPr/>
        </p:nvSpPr>
        <p:spPr bwMode="auto">
          <a:xfrm>
            <a:off x="2660650" y="3478213"/>
            <a:ext cx="6291263" cy="3352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tx1"/>
            </a:solidFill>
          </a:ln>
          <a:effectLst/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CLASS()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eat(CLASS); </a:t>
            </a:r>
            <a:r>
              <a:rPr lang="en-US" altLang="zh-TW" dirty="0">
                <a:solidFill>
                  <a:srgbClr val="C00000"/>
                </a:solidFill>
                <a:ea typeface="新細明體" charset="0"/>
              </a:rPr>
              <a:t>class=</a:t>
            </a:r>
            <a:r>
              <a:rPr lang="en-US" altLang="zh-TW" dirty="0" err="1">
                <a:solidFill>
                  <a:srgbClr val="C00000"/>
                </a:solidFill>
                <a:ea typeface="新細明體" charset="0"/>
              </a:rPr>
              <a:t>registerClass</a:t>
            </a:r>
            <a:r>
              <a:rPr lang="en-US" altLang="zh-TW" dirty="0">
                <a:solidFill>
                  <a:srgbClr val="C00000"/>
                </a:solidFill>
                <a:ea typeface="新細明體" charset="0"/>
              </a:rPr>
              <a:t>(next());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eat(ID);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eat(‘{‘);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while (next() in {static, field})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CLASSVARDEC(</a:t>
            </a:r>
            <a:r>
              <a:rPr lang="en-US" altLang="zh-TW" dirty="0">
                <a:solidFill>
                  <a:srgbClr val="C00000"/>
                </a:solidFill>
                <a:ea typeface="新細明體" charset="0"/>
              </a:rPr>
              <a:t>class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while (next() in {constructor, function, method})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     SUBROUTINEDEC(</a:t>
            </a:r>
            <a:r>
              <a:rPr lang="en-US" altLang="zh-TW" dirty="0">
                <a:solidFill>
                  <a:srgbClr val="C00000"/>
                </a:solidFill>
                <a:ea typeface="新細明體" charset="0"/>
              </a:rPr>
              <a:t>class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    eat(‘}’);</a:t>
            </a:r>
            <a:endParaRPr lang="en-US" altLang="zh-TW" dirty="0">
              <a:ea typeface="新細明體" charset="0"/>
            </a:endParaRP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99F25FC-B362-D14E-B13C-C63B51B23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The Jack grammar (class)</a:t>
            </a:r>
          </a:p>
        </p:txBody>
      </p:sp>
      <p:pic>
        <p:nvPicPr>
          <p:cNvPr id="93186" name="圖片 3">
            <a:extLst>
              <a:ext uri="{FF2B5EF4-FFF2-40B4-BE49-F238E27FC236}">
                <a16:creationId xmlns:a16="http://schemas.microsoft.com/office/drawing/2014/main" id="{243E95B0-55E1-CE45-9E83-7A873BFD3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0" b="60292"/>
          <a:stretch>
            <a:fillRect/>
          </a:stretch>
        </p:blipFill>
        <p:spPr bwMode="auto">
          <a:xfrm>
            <a:off x="268288" y="612775"/>
            <a:ext cx="87995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CC3DEF1-3746-EF4E-AE3B-66803AB2F43A}"/>
              </a:ext>
            </a:extLst>
          </p:cNvPr>
          <p:cNvSpPr txBox="1">
            <a:spLocks/>
          </p:cNvSpPr>
          <p:nvPr/>
        </p:nvSpPr>
        <p:spPr bwMode="auto">
          <a:xfrm>
            <a:off x="527050" y="1295400"/>
            <a:ext cx="6940550" cy="50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CLASSVARDEC(class) :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switch (next())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static: eat(STATIC);  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kind=STATIC;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field: eat(FIELD);  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kind=FIELD;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switch (next())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</a:t>
            </a:r>
            <a:r>
              <a:rPr lang="en-US" altLang="zh-TW" dirty="0" err="1">
                <a:ea typeface="新細明體" charset="0"/>
              </a:rPr>
              <a:t>int</a:t>
            </a:r>
            <a:r>
              <a:rPr lang="en-US" altLang="zh-TW" dirty="0">
                <a:ea typeface="新細明體" charset="0"/>
              </a:rPr>
              <a:t>:          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type=INT;</a:t>
            </a:r>
            <a:r>
              <a:rPr lang="en-US" altLang="zh-TW" dirty="0">
                <a:ea typeface="新細明體" charset="0"/>
              </a:rPr>
              <a:t> eat(INT);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char:       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type=CHAR; </a:t>
            </a:r>
            <a:r>
              <a:rPr lang="en-US" altLang="zh-TW" dirty="0">
                <a:ea typeface="新細明體" charset="0"/>
              </a:rPr>
              <a:t>eat(CHAR);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</a:t>
            </a:r>
            <a:r>
              <a:rPr lang="en-US" altLang="zh-TW" dirty="0" err="1">
                <a:ea typeface="新細明體" charset="0"/>
              </a:rPr>
              <a:t>boolean</a:t>
            </a:r>
            <a:r>
              <a:rPr lang="en-US" altLang="zh-TW" dirty="0">
                <a:ea typeface="新細明體" charset="0"/>
              </a:rPr>
              <a:t>:  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type=BOOLEAN; </a:t>
            </a:r>
            <a:r>
              <a:rPr lang="en-US" altLang="zh-TW" dirty="0">
                <a:ea typeface="新細明體" charset="0"/>
              </a:rPr>
              <a:t>eat(BOOLEAN);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case ID:         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type=lookup(next()); </a:t>
            </a:r>
            <a:r>
              <a:rPr lang="en-US" altLang="zh-TW" dirty="0">
                <a:ea typeface="新細明體" charset="0"/>
              </a:rPr>
              <a:t>eat(ID);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</a:t>
            </a:r>
            <a:r>
              <a:rPr lang="en-US" altLang="zh-TW" dirty="0" err="1">
                <a:solidFill>
                  <a:srgbClr val="114FFB"/>
                </a:solidFill>
                <a:ea typeface="新細明體" charset="0"/>
              </a:rPr>
              <a:t>registerClassVar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(class, next(), kind, type);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eat(ID);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while (next()=COMMA)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</a:t>
            </a:r>
            <a:r>
              <a:rPr lang="en-US" altLang="zh-TW" dirty="0" err="1">
                <a:solidFill>
                  <a:srgbClr val="114FFB"/>
                </a:solidFill>
                <a:ea typeface="新細明體" charset="0"/>
              </a:rPr>
              <a:t>registerClassVar</a:t>
            </a:r>
            <a:r>
              <a:rPr lang="en-US" altLang="zh-TW" dirty="0">
                <a:solidFill>
                  <a:srgbClr val="114FFB"/>
                </a:solidFill>
                <a:ea typeface="新細明體" charset="0"/>
              </a:rPr>
              <a:t>(class, next(), kind, type);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eat(ID);       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</a:t>
            </a:r>
          </a:p>
          <a:p>
            <a:pPr>
              <a:lnSpc>
                <a:spcPts val="1600"/>
              </a:lnSpc>
              <a:buFont typeface="Wingdings" charset="2"/>
              <a:buNone/>
              <a:defRPr/>
            </a:pPr>
            <a:endParaRPr lang="zh-TW" altLang="en-US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圖片 5">
            <a:extLst>
              <a:ext uri="{FF2B5EF4-FFF2-40B4-BE49-F238E27FC236}">
                <a16:creationId xmlns:a16="http://schemas.microsoft.com/office/drawing/2014/main" id="{5A8301DA-59DB-834A-9044-A57CA01EF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371975"/>
            <a:ext cx="4419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E4A7840-73A0-DD42-9168-98C0A646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panose="02020500000000000000" pitchFamily="18" charset="-120"/>
              </a:rPr>
              <a:t>Put them together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73732" name="Text Box 3">
            <a:extLst>
              <a:ext uri="{FF2B5EF4-FFF2-40B4-BE49-F238E27FC236}">
                <a16:creationId xmlns:a16="http://schemas.microsoft.com/office/drawing/2014/main" id="{18BE28B9-6D35-EF43-90DC-3F48E54B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609600"/>
            <a:ext cx="8656637" cy="3733800"/>
          </a:xfrm>
          <a:prstGeom prst="rect">
            <a:avLst/>
          </a:prstGeom>
          <a:solidFill>
            <a:srgbClr val="F2F2F2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BankAccount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nAccounts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static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bankCommission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id;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String owner;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field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balance;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method void transfer(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sum,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BankAccount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from, Date when){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var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i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, j;   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 err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var</a:t>
            </a: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Date due;   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>
                <a:solidFill>
                  <a:srgbClr val="114FFB"/>
                </a:solidFill>
                <a:latin typeface="Courier New" charset="0"/>
                <a:ea typeface="新細明體" charset="0"/>
                <a:cs typeface="Courier New" charset="0"/>
              </a:rPr>
              <a:t>let balance = (balance + sum) – commission(sum * 5);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// More code ...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}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A0FC347-E617-6C43-9A15-F6F0509E3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3" y="3810000"/>
            <a:ext cx="4510087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>
            <a:extLst>
              <a:ext uri="{FF2B5EF4-FFF2-40B4-BE49-F238E27FC236}">
                <a16:creationId xmlns:a16="http://schemas.microsoft.com/office/drawing/2014/main" id="{FF9337D0-0594-844E-9DF2-595734FA0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6200"/>
            <a:ext cx="8656638" cy="838200"/>
          </a:xfrm>
          <a:prstGeom prst="rect">
            <a:avLst/>
          </a:prstGeom>
          <a:solidFill>
            <a:srgbClr val="F2F2F2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82800" rIns="93600" bIns="82800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...</a:t>
            </a:r>
          </a:p>
          <a:p>
            <a:pPr>
              <a:spcBef>
                <a:spcPts val="2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>
                <a:solidFill>
                  <a:srgbClr val="114FFB"/>
                </a:solidFill>
                <a:latin typeface="Courier New" charset="0"/>
                <a:ea typeface="新細明體" charset="0"/>
                <a:cs typeface="Courier New" charset="0"/>
              </a:rPr>
              <a:t>let balance = (balance + sum) – commission(sum * 5)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73EF43E-1E0B-1F4A-A917-B240B109F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96963"/>
            <a:ext cx="47974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53DCBE2-D64E-C84C-BD59-95D33DA76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96963"/>
            <a:ext cx="4800600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C59CDE4-5575-E444-BEDB-C1C943166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Perspective</a:t>
            </a:r>
          </a:p>
        </p:txBody>
      </p:sp>
      <p:sp>
        <p:nvSpPr>
          <p:cNvPr id="749571" name="Rectangle 3">
            <a:extLst>
              <a:ext uri="{FF2B5EF4-FFF2-40B4-BE49-F238E27FC236}">
                <a16:creationId xmlns:a16="http://schemas.microsoft.com/office/drawing/2014/main" id="{C623D7D9-79B7-F14E-B67B-B26FF3BD7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Jack simplifications that are challenging to extend: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Limited primitive type system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No inheritance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No public class fields, e.g. must use      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r = </a:t>
            </a:r>
            <a:r>
              <a:rPr lang="en-US" altLang="zh-TW" dirty="0" err="1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c.getRadius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()</a:t>
            </a:r>
            <a:b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</a:br>
            <a:r>
              <a:rPr lang="en-US" altLang="zh-TW" b="1" dirty="0">
                <a:solidFill>
                  <a:srgbClr val="000000"/>
                </a:solidFill>
                <a:latin typeface="Courier New" charset="0"/>
                <a:ea typeface="新細明體" charset="0"/>
                <a:cs typeface="Courier New" charset="0"/>
              </a:rPr>
              <a:t>                    </a:t>
            </a:r>
            <a:r>
              <a:rPr lang="en-US" altLang="zh-TW" dirty="0">
                <a:ea typeface="新細明體" charset="0"/>
              </a:rPr>
              <a:t> rather than  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urier New" charset="0"/>
              </a:rPr>
              <a:t>r = </a:t>
            </a:r>
            <a:r>
              <a:rPr lang="en-US" altLang="zh-TW" dirty="0" err="1">
                <a:solidFill>
                  <a:srgbClr val="000000"/>
                </a:solidFill>
                <a:latin typeface="Consolas" charset="0"/>
                <a:ea typeface="新細明體" charset="0"/>
                <a:cs typeface="Courier New" charset="0"/>
              </a:rPr>
              <a:t>c.radius</a:t>
            </a:r>
            <a:endParaRPr lang="en-US" altLang="zh-TW" dirty="0">
              <a:ea typeface="新細明體" charset="0"/>
            </a:endParaRPr>
          </a:p>
          <a:p>
            <a:pPr>
              <a:lnSpc>
                <a:spcPct val="90000"/>
              </a:lnSpc>
              <a:spcBef>
                <a:spcPct val="1200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Jack simplifications that are easy to extend: :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Limited control structures, e.g. no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for</a:t>
            </a:r>
            <a:r>
              <a:rPr lang="en-US" altLang="zh-TW" dirty="0">
                <a:ea typeface="新細明體" charset="0"/>
              </a:rPr>
              <a:t>,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switch</a:t>
            </a:r>
            <a:r>
              <a:rPr lang="en-US" altLang="zh-TW" dirty="0">
                <a:ea typeface="新細明體" charset="0"/>
              </a:rPr>
              <a:t>, …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Cumbersome handling of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char</a:t>
            </a:r>
            <a:r>
              <a:rPr lang="en-US" altLang="zh-TW" dirty="0">
                <a:ea typeface="新細明體" charset="0"/>
              </a:rPr>
              <a:t> types, e.g. cannot use 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let x=</a:t>
            </a:r>
            <a:r>
              <a:rPr lang="en-US" altLang="zh-TW" dirty="0">
                <a:latin typeface="Consolas" charset="0"/>
                <a:ea typeface="新細明體" charset="0"/>
              </a:rPr>
              <a:t>‘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c’</a:t>
            </a:r>
          </a:p>
          <a:p>
            <a:pPr>
              <a:lnSpc>
                <a:spcPct val="90000"/>
              </a:lnSpc>
              <a:spcBef>
                <a:spcPct val="1200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Optimization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For example,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c=c+1</a:t>
            </a:r>
            <a:r>
              <a:rPr lang="en-US" altLang="zh-TW" dirty="0">
                <a:ea typeface="新細明體" charset="0"/>
              </a:rPr>
              <a:t> is translated inefficiently into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push</a:t>
            </a:r>
            <a:r>
              <a:rPr lang="en-US" altLang="zh-TW" dirty="0">
                <a:ea typeface="新細明體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c</a:t>
            </a:r>
            <a:r>
              <a:rPr lang="en-US" altLang="zh-TW" dirty="0">
                <a:ea typeface="新細明體" charset="0"/>
              </a:rPr>
              <a:t>,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push</a:t>
            </a:r>
            <a:r>
              <a:rPr lang="en-US" altLang="zh-TW" dirty="0">
                <a:ea typeface="新細明體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1</a:t>
            </a:r>
            <a:r>
              <a:rPr lang="en-US" altLang="zh-TW" dirty="0">
                <a:ea typeface="新細明體" charset="0"/>
              </a:rPr>
              <a:t>, add,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pop</a:t>
            </a:r>
            <a:r>
              <a:rPr lang="en-US" altLang="zh-TW" dirty="0">
                <a:ea typeface="新細明體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</a:rPr>
              <a:t>c</a:t>
            </a:r>
            <a:r>
              <a:rPr lang="en-US" altLang="zh-TW" dirty="0">
                <a:ea typeface="新細明體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Parallel processing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dirty="0">
                <a:ea typeface="新細明體" charset="0"/>
              </a:rPr>
              <a:t>Many other examples of possible improvements …</a:t>
            </a:r>
          </a:p>
          <a:p>
            <a:pPr>
              <a:lnSpc>
                <a:spcPct val="90000"/>
              </a:lnSpc>
              <a:buSzPct val="80000"/>
              <a:buFont typeface="Wingdings" charset="2"/>
              <a:buChar char="q"/>
              <a:defRPr/>
            </a:pPr>
            <a:endParaRPr lang="en-US" altLang="zh-TW" dirty="0">
              <a:ea typeface="新細明體" charset="0"/>
            </a:endParaRPr>
          </a:p>
          <a:p>
            <a:pPr>
              <a:lnSpc>
                <a:spcPct val="90000"/>
              </a:lnSpc>
              <a:buSzPct val="80000"/>
              <a:buFont typeface="Wingdings" charset="2"/>
              <a:buChar char="q"/>
              <a:defRPr/>
            </a:pPr>
            <a:endParaRPr lang="en-US" altLang="zh-TW" sz="1600" dirty="0">
              <a:ea typeface="新細明體" charset="0"/>
            </a:endParaRPr>
          </a:p>
          <a:p>
            <a:pPr marL="0" indent="0">
              <a:lnSpc>
                <a:spcPct val="90000"/>
              </a:lnSpc>
              <a:buSzPct val="80000"/>
              <a:buFont typeface="Wingdings" charset="2"/>
              <a:buNone/>
              <a:defRPr/>
            </a:pPr>
            <a:endParaRPr lang="en-US" altLang="zh-TW" sz="1600" dirty="0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EA9A507-FF86-604D-B0ED-B390B5CE3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Memory segments </a:t>
            </a:r>
            <a:r>
              <a:rPr lang="en-US" altLang="zh-TW" sz="2000" dirty="0">
                <a:ea typeface="新細明體" charset="0"/>
              </a:rPr>
              <a:t>(review)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CACDD52-0ACA-D348-9DB6-1FDE4587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75000"/>
              </a:spcBef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Where </a:t>
            </a:r>
            <a:r>
              <a:rPr lang="en-US" altLang="zh-TW" i="1" u="sng" dirty="0" err="1">
                <a:solidFill>
                  <a:srgbClr val="000066"/>
                </a:solidFill>
                <a:latin typeface="Times New Roman" charset="0"/>
                <a:ea typeface="新細明體" charset="0"/>
                <a:cs typeface="Times New Roman" charset="0"/>
              </a:rPr>
              <a:t>i</a:t>
            </a:r>
            <a:r>
              <a:rPr lang="en-US" altLang="zh-TW" u="sng" dirty="0">
                <a:ea typeface="新細明體" charset="0"/>
              </a:rPr>
              <a:t> is a non-negative integer and </a:t>
            </a:r>
            <a:r>
              <a:rPr lang="en-US" altLang="zh-TW" i="1" u="sng" dirty="0">
                <a:solidFill>
                  <a:srgbClr val="000066"/>
                </a:solidFill>
                <a:latin typeface="Times New Roman" charset="0"/>
                <a:ea typeface="新細明體" charset="0"/>
                <a:cs typeface="Consolas" charset="0"/>
              </a:rPr>
              <a:t>segment</a:t>
            </a:r>
            <a:r>
              <a:rPr lang="en-US" altLang="zh-TW" u="sng" dirty="0">
                <a:ea typeface="新細明體" charset="0"/>
              </a:rPr>
              <a:t> is one of the following: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static</a:t>
            </a:r>
            <a:r>
              <a:rPr lang="en-US" altLang="zh-TW" dirty="0">
                <a:latin typeface="Consolas" charset="0"/>
                <a:ea typeface="新細明體" charset="0"/>
              </a:rPr>
              <a:t>: </a:t>
            </a:r>
            <a:r>
              <a:rPr lang="en-US" altLang="zh-TW" dirty="0">
                <a:ea typeface="新細明體" charset="0"/>
              </a:rPr>
              <a:t>   holds values of global variables, shared by all functions in  </a:t>
            </a:r>
          </a:p>
          <a:p>
            <a:pPr>
              <a:spcBef>
                <a:spcPts val="3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the same class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argument:</a:t>
            </a:r>
            <a:r>
              <a:rPr lang="en-US" altLang="zh-TW" dirty="0">
                <a:ea typeface="新細明體" charset="0"/>
              </a:rPr>
              <a:t> holds values of the argument variables of the current function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local:</a:t>
            </a:r>
            <a:r>
              <a:rPr lang="en-US" altLang="zh-TW" dirty="0">
                <a:ea typeface="新細明體" charset="0"/>
              </a:rPr>
              <a:t>       holds values of the local variables of the current function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this:</a:t>
            </a:r>
            <a:r>
              <a:rPr lang="en-US" altLang="zh-TW" dirty="0">
                <a:ea typeface="新細明體" charset="0"/>
              </a:rPr>
              <a:t>         holds values of the private (“object”) variables of the current </a:t>
            </a:r>
          </a:p>
          <a:p>
            <a:pPr>
              <a:spcBef>
                <a:spcPts val="3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object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that:</a:t>
            </a:r>
            <a:r>
              <a:rPr lang="en-US" altLang="zh-TW" dirty="0">
                <a:ea typeface="新細明體" charset="0"/>
              </a:rPr>
              <a:t>         holds array values (silly name, sorry) 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constant:</a:t>
            </a:r>
            <a:r>
              <a:rPr lang="en-US" altLang="zh-TW" dirty="0">
                <a:ea typeface="新細明體" charset="0"/>
              </a:rPr>
              <a:t>  holds all the constants in the range </a:t>
            </a: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0 </a:t>
            </a:r>
            <a:r>
              <a:rPr lang="en-US" altLang="zh-TW" dirty="0">
                <a:ea typeface="新細明體" charset="0"/>
              </a:rPr>
              <a:t>… </a:t>
            </a: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32767</a:t>
            </a:r>
            <a:r>
              <a:rPr lang="en-US" altLang="zh-TW" b="1" dirty="0">
                <a:solidFill>
                  <a:srgbClr val="000066"/>
                </a:solidFill>
                <a:latin typeface="Courier New" charset="0"/>
                <a:ea typeface="新細明體" charset="0"/>
              </a:rPr>
              <a:t> (</a:t>
            </a:r>
            <a:r>
              <a:rPr lang="en-US" altLang="zh-TW" dirty="0">
                <a:ea typeface="新細明體" charset="0"/>
              </a:rPr>
              <a:t>pseudo </a:t>
            </a:r>
          </a:p>
          <a:p>
            <a:pPr>
              <a:spcBef>
                <a:spcPts val="3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memory segment) </a:t>
            </a:r>
            <a:endParaRPr lang="en-US" altLang="zh-TW" b="1" dirty="0">
              <a:solidFill>
                <a:srgbClr val="000066"/>
              </a:solidFill>
              <a:latin typeface="Courier New" charset="0"/>
              <a:ea typeface="新細明體" charset="0"/>
            </a:endParaRP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pointer:</a:t>
            </a:r>
            <a:r>
              <a:rPr lang="en-US" altLang="zh-TW" dirty="0">
                <a:ea typeface="新細明體" charset="0"/>
              </a:rPr>
              <a:t>   used to anchor </a:t>
            </a:r>
            <a:r>
              <a:rPr lang="en-US" altLang="zh-TW" dirty="0">
                <a:latin typeface="Consolas" charset="0"/>
                <a:ea typeface="新細明體" charset="0"/>
              </a:rPr>
              <a:t>this</a:t>
            </a:r>
            <a:r>
              <a:rPr lang="en-US" altLang="zh-TW" dirty="0">
                <a:ea typeface="新細明體" charset="0"/>
              </a:rPr>
              <a:t> and </a:t>
            </a:r>
            <a:r>
              <a:rPr lang="en-US" altLang="zh-TW" dirty="0">
                <a:latin typeface="Consolas" charset="0"/>
                <a:ea typeface="新細明體" charset="0"/>
              </a:rPr>
              <a:t>that</a:t>
            </a:r>
            <a:r>
              <a:rPr lang="en-US" altLang="zh-TW" dirty="0">
                <a:ea typeface="新細明體" charset="0"/>
              </a:rPr>
              <a:t> to various areas in the heap</a:t>
            </a:r>
          </a:p>
          <a:p>
            <a:pPr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</a:rPr>
              <a:t>temp:</a:t>
            </a:r>
            <a:r>
              <a:rPr lang="en-US" altLang="zh-TW" dirty="0">
                <a:ea typeface="新細明體" charset="0"/>
              </a:rPr>
              <a:t>         fixed 8-entry segment that holds temporary variables for </a:t>
            </a:r>
          </a:p>
          <a:p>
            <a:pPr>
              <a:spcBef>
                <a:spcPts val="3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  general use; Shared by all VM functions in the program.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991946A6-2E14-F649-A489-BA37FC17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3482975" cy="1066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201600" tIns="190800" rIns="93600" bIns="190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altLang="zh-TW" u="sng" dirty="0">
                <a:ea typeface="新細明體" charset="0"/>
                <a:cs typeface="Arial" charset="0"/>
              </a:rPr>
              <a:t>VM memory Commands: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pop</a:t>
            </a:r>
            <a:r>
              <a:rPr lang="en-US" altLang="zh-TW" b="1" dirty="0">
                <a:solidFill>
                  <a:srgbClr val="000066"/>
                </a:solidFill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i="1" dirty="0">
                <a:solidFill>
                  <a:srgbClr val="000066"/>
                </a:solidFill>
                <a:latin typeface="Times New Roman" charset="0"/>
                <a:ea typeface="新細明體" charset="0"/>
                <a:cs typeface="Times New Roman" charset="0"/>
              </a:rPr>
              <a:t>segment  </a:t>
            </a:r>
            <a:r>
              <a:rPr lang="en-US" altLang="zh-TW" i="1" dirty="0" err="1">
                <a:solidFill>
                  <a:srgbClr val="000066"/>
                </a:solidFill>
                <a:latin typeface="Times New Roman" charset="0"/>
                <a:ea typeface="新細明體" charset="0"/>
                <a:cs typeface="Times New Roman" charset="0"/>
              </a:rPr>
              <a:t>i</a:t>
            </a:r>
            <a:endParaRPr lang="en-US" altLang="zh-TW" i="1" dirty="0">
              <a:solidFill>
                <a:srgbClr val="000066"/>
              </a:solidFill>
              <a:latin typeface="Times New Roman" charset="0"/>
              <a:ea typeface="新細明體" charset="0"/>
              <a:cs typeface="Times New Roman" charset="0"/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push</a:t>
            </a:r>
            <a:r>
              <a:rPr lang="en-US" altLang="zh-TW" b="1" dirty="0">
                <a:solidFill>
                  <a:srgbClr val="000066"/>
                </a:solidFill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i="1" dirty="0">
                <a:solidFill>
                  <a:srgbClr val="000066"/>
                </a:solidFill>
                <a:latin typeface="Times New Roman" charset="0"/>
                <a:ea typeface="新細明體" charset="0"/>
                <a:cs typeface="Times New Roman" charset="0"/>
              </a:rPr>
              <a:t>segment  </a:t>
            </a:r>
            <a:r>
              <a:rPr lang="en-US" altLang="zh-TW" i="1" dirty="0" err="1">
                <a:solidFill>
                  <a:srgbClr val="000066"/>
                </a:solidFill>
                <a:latin typeface="Times New Roman" charset="0"/>
                <a:ea typeface="新細明體" charset="0"/>
                <a:cs typeface="Times New Roman" charset="0"/>
              </a:rPr>
              <a:t>i</a:t>
            </a:r>
            <a:endParaRPr lang="en-US" altLang="zh-TW" i="1" dirty="0">
              <a:solidFill>
                <a:srgbClr val="000066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圖片 1">
            <a:extLst>
              <a:ext uri="{FF2B5EF4-FFF2-40B4-BE49-F238E27FC236}">
                <a16:creationId xmlns:a16="http://schemas.microsoft.com/office/drawing/2014/main" id="{1E5AF312-5AE5-9742-B6BB-0E0F4964D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55320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C979560-D2F7-8C4E-B67B-1DFC58F0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TW" dirty="0">
                <a:ea typeface="新細明體" charset="0"/>
              </a:rPr>
              <a:t>Memory segments </a:t>
            </a:r>
            <a:r>
              <a:rPr lang="en-US" altLang="zh-TW" sz="2000" dirty="0">
                <a:ea typeface="新細明體" charset="0"/>
              </a:rPr>
              <a:t>(review)</a:t>
            </a:r>
            <a:endParaRPr lang="en-US" altLang="zh-TW" sz="2000" kern="0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Bouquet">
            <a:extLst>
              <a:ext uri="{FF2B5EF4-FFF2-40B4-BE49-F238E27FC236}">
                <a16:creationId xmlns:a16="http://schemas.microsoft.com/office/drawing/2014/main" id="{B438D94D-7780-FE4D-A0D7-B492BBCD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C88E231-07BD-B344-9F12-AB9398F876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(review)</a:t>
            </a:r>
          </a:p>
        </p:txBody>
      </p:sp>
      <p:sp>
        <p:nvSpPr>
          <p:cNvPr id="498692" name="Rectangle 4">
            <a:extLst>
              <a:ext uri="{FF2B5EF4-FFF2-40B4-BE49-F238E27FC236}">
                <a16:creationId xmlns:a16="http://schemas.microsoft.com/office/drawing/2014/main" id="{51FD7A52-0473-5747-9E48-FF51E75B7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92150"/>
            <a:ext cx="521652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250825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b="1" dirty="0">
                <a:ea typeface="新細明體" charset="0"/>
                <a:cs typeface="Courier New" charset="0"/>
              </a:rPr>
              <a:t>Basic idea:</a:t>
            </a:r>
            <a:r>
              <a:rPr lang="en-US" altLang="zh-TW" sz="2000" dirty="0">
                <a:ea typeface="新細明體" charset="0"/>
                <a:cs typeface="Courier New" charset="0"/>
              </a:rPr>
              <a:t> the mapping of the stack and the global segments on the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RAM</a:t>
            </a:r>
            <a:r>
              <a:rPr lang="en-US" altLang="zh-TW" sz="2000" dirty="0">
                <a:ea typeface="新細明體" charset="0"/>
                <a:cs typeface="Courier New" charset="0"/>
              </a:rPr>
              <a:t> is easy (fixed); </a:t>
            </a:r>
            <a:br>
              <a:rPr lang="en-US" altLang="zh-TW" sz="2000" dirty="0">
                <a:ea typeface="新細明體" charset="0"/>
                <a:cs typeface="Courier New" charset="0"/>
              </a:rPr>
            </a:br>
            <a:r>
              <a:rPr lang="en-US" altLang="zh-TW" sz="2000" dirty="0">
                <a:ea typeface="新細明體" charset="0"/>
                <a:cs typeface="Courier New" charset="0"/>
              </a:rPr>
              <a:t>the mapping of the function-level segments is dynamic, using pointers </a:t>
            </a:r>
            <a:endParaRPr lang="en-US" altLang="zh-TW" sz="2000" b="1" u="sng" dirty="0">
              <a:solidFill>
                <a:srgbClr val="000066"/>
              </a:solidFill>
              <a:latin typeface="Courier New" charset="0"/>
              <a:ea typeface="新細明體" charset="0"/>
              <a:cs typeface="Courier New" charset="0"/>
            </a:endParaRP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  <a:cs typeface="Consolas" charset="0"/>
              </a:rPr>
              <a:t>The stack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:</a:t>
            </a:r>
            <a:r>
              <a:rPr lang="en-US" altLang="zh-TW" sz="2000" dirty="0">
                <a:ea typeface="新細明體" charset="0"/>
                <a:cs typeface="Courier New" charset="0"/>
              </a:rPr>
              <a:t> mapped on </a:t>
            </a:r>
            <a:r>
              <a:rPr lang="en-US" altLang="zh-TW" sz="2000" dirty="0">
                <a:latin typeface="Consolas" charset="0"/>
                <a:ea typeface="新細明體" charset="0"/>
                <a:cs typeface="Times New Roman" charset="0"/>
              </a:rPr>
              <a:t>RAM[256</a:t>
            </a:r>
            <a:r>
              <a:rPr lang="en-US" altLang="zh-TW" sz="2000" dirty="0">
                <a:ea typeface="新細明體" charset="0"/>
              </a:rPr>
              <a:t> .. </a:t>
            </a:r>
            <a:r>
              <a:rPr lang="en-US" altLang="zh-TW" sz="2000" dirty="0">
                <a:latin typeface="Consolas" charset="0"/>
                <a:ea typeface="新細明體" charset="0"/>
              </a:rPr>
              <a:t>2047];</a:t>
            </a:r>
            <a:br>
              <a:rPr lang="en-US" altLang="zh-TW" sz="2000" dirty="0">
                <a:latin typeface="Consolas" charset="0"/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The stack pointer is kept in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</a:t>
            </a:r>
            <a:r>
              <a:rPr lang="en-US" altLang="zh-TW" sz="2000" dirty="0">
                <a:ea typeface="新細明體" charset="0"/>
              </a:rPr>
              <a:t> address </a:t>
            </a:r>
            <a:r>
              <a:rPr lang="en-US" altLang="zh-TW" sz="2000" dirty="0">
                <a:latin typeface="Consolas" charset="0"/>
                <a:ea typeface="新細明體" charset="0"/>
              </a:rPr>
              <a:t>SP</a:t>
            </a:r>
            <a:r>
              <a:rPr lang="en-US" altLang="zh-TW" sz="2000" dirty="0">
                <a:ea typeface="新細明體" charset="0"/>
              </a:rPr>
              <a:t> 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</a:rPr>
              <a:t>static</a:t>
            </a:r>
            <a:r>
              <a:rPr lang="en-US" altLang="zh-TW" sz="2000" dirty="0">
                <a:latin typeface="Consolas" charset="0"/>
                <a:ea typeface="新細明體" charset="0"/>
              </a:rPr>
              <a:t>:</a:t>
            </a:r>
            <a:r>
              <a:rPr lang="en-US" altLang="zh-TW" sz="2000" dirty="0">
                <a:ea typeface="新細明體" charset="0"/>
              </a:rPr>
              <a:t> mapped on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RAM[16</a:t>
            </a:r>
            <a:r>
              <a:rPr lang="en-US" altLang="zh-TW" sz="2000" dirty="0">
                <a:ea typeface="新細明體" charset="0"/>
              </a:rPr>
              <a:t> ... </a:t>
            </a:r>
            <a:r>
              <a:rPr lang="en-US" altLang="zh-TW" sz="2000" dirty="0">
                <a:latin typeface="Consolas" charset="0"/>
                <a:ea typeface="新細明體" charset="0"/>
              </a:rPr>
              <a:t>255];</a:t>
            </a:r>
            <a:br>
              <a:rPr lang="en-US" altLang="zh-TW" sz="2000" dirty="0">
                <a:latin typeface="Consolas" charset="0"/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each segment reference </a:t>
            </a:r>
            <a:r>
              <a:rPr lang="en-US" altLang="zh-TW" sz="2000" dirty="0">
                <a:latin typeface="Consolas" charset="0"/>
                <a:ea typeface="新細明體" charset="0"/>
              </a:rPr>
              <a:t>static</a:t>
            </a:r>
            <a:r>
              <a:rPr lang="en-US" altLang="zh-TW" sz="2000" dirty="0">
                <a:ea typeface="新細明體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dirty="0">
                <a:ea typeface="新細明體" charset="0"/>
              </a:rPr>
              <a:t>  appearing in a VM file named </a:t>
            </a:r>
            <a:r>
              <a:rPr lang="en-US" altLang="zh-TW" sz="2000" dirty="0">
                <a:latin typeface="Consolas" charset="0"/>
                <a:ea typeface="新細明體" charset="0"/>
              </a:rPr>
              <a:t>f</a:t>
            </a:r>
            <a:r>
              <a:rPr lang="en-US" altLang="zh-TW" sz="2000" dirty="0">
                <a:ea typeface="新細明體" charset="0"/>
              </a:rPr>
              <a:t> is compiled to the assembly language symbol </a:t>
            </a:r>
            <a:r>
              <a:rPr lang="en-US" altLang="zh-TW" sz="2000" dirty="0" err="1">
                <a:latin typeface="Consolas" charset="0"/>
                <a:ea typeface="新細明體" charset="0"/>
              </a:rPr>
              <a:t>f.i</a:t>
            </a:r>
            <a:r>
              <a:rPr lang="en-US" altLang="zh-TW" sz="2000" b="1" dirty="0">
                <a:latin typeface="Courier New" charset="0"/>
                <a:ea typeface="新細明體" charset="0"/>
              </a:rPr>
              <a:t> </a:t>
            </a:r>
            <a:r>
              <a:rPr lang="en-US" altLang="zh-TW" sz="1800" dirty="0">
                <a:ea typeface="新細明體" charset="0"/>
              </a:rPr>
              <a:t>(recall that the assembler further maps such symbols to the </a:t>
            </a:r>
            <a:r>
              <a:rPr lang="en-US" altLang="zh-TW" sz="1800" dirty="0">
                <a:latin typeface="Consolas" charset="0"/>
                <a:ea typeface="新細明體" charset="0"/>
              </a:rPr>
              <a:t>RAM</a:t>
            </a:r>
            <a:r>
              <a:rPr lang="en-US" altLang="zh-TW" sz="1800" dirty="0">
                <a:ea typeface="新細明體" charset="0"/>
              </a:rPr>
              <a:t>, from address 16 onward)</a:t>
            </a:r>
          </a:p>
        </p:txBody>
      </p:sp>
      <p:grpSp>
        <p:nvGrpSpPr>
          <p:cNvPr id="17412" name="Group 5">
            <a:extLst>
              <a:ext uri="{FF2B5EF4-FFF2-40B4-BE49-F238E27FC236}">
                <a16:creationId xmlns:a16="http://schemas.microsoft.com/office/drawing/2014/main" id="{7474D147-131A-2B44-BCD6-AAB54420F83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3884613" cy="5684838"/>
            <a:chOff x="116" y="437"/>
            <a:chExt cx="2447" cy="3581"/>
          </a:xfrm>
        </p:grpSpPr>
        <p:graphicFrame>
          <p:nvGraphicFramePr>
            <p:cNvPr id="17413" name="Object 6">
              <a:extLst>
                <a:ext uri="{FF2B5EF4-FFF2-40B4-BE49-F238E27FC236}">
                  <a16:creationId xmlns:a16="http://schemas.microsoft.com/office/drawing/2014/main" id="{DEB51D26-8A77-D24A-B115-A69B55103F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" y="437"/>
            <a:ext cx="2447" cy="3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VISIO" r:id="rId5" imgW="6515100" imgH="5918200" progId="Visio.Drawing.6">
                    <p:embed/>
                  </p:oleObj>
                </mc:Choice>
                <mc:Fallback>
                  <p:oleObj name="VISIO" r:id="rId5" imgW="6515100" imgH="59182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82" t="-365" r="29457" b="2614"/>
                        <a:stretch>
                          <a:fillRect/>
                        </a:stretch>
                      </p:blipFill>
                      <p:spPr bwMode="auto">
                        <a:xfrm>
                          <a:off x="116" y="437"/>
                          <a:ext cx="2447" cy="35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1" name="Rectangle 7">
              <a:extLst>
                <a:ext uri="{FF2B5EF4-FFF2-40B4-BE49-F238E27FC236}">
                  <a16:creationId xmlns:a16="http://schemas.microsoft.com/office/drawing/2014/main" id="{398FFB57-7938-4343-A56D-1E83C036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1043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2400">
                  <a:latin typeface="Arial" charset="0"/>
                  <a:ea typeface="新細明體" charset="0"/>
                </a:rPr>
                <a:t>Host</a:t>
              </a:r>
              <a:br>
                <a:rPr lang="en-US" altLang="zh-TW" sz="2400">
                  <a:latin typeface="Arial" charset="0"/>
                  <a:ea typeface="新細明體" charset="0"/>
                </a:rPr>
              </a:br>
              <a:r>
                <a:rPr lang="en-US" altLang="zh-TW" sz="2400">
                  <a:latin typeface="Arial" charset="0"/>
                  <a:ea typeface="新細明體" charset="0"/>
                </a:rPr>
                <a:t>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Bouquet">
            <a:extLst>
              <a:ext uri="{FF2B5EF4-FFF2-40B4-BE49-F238E27FC236}">
                <a16:creationId xmlns:a16="http://schemas.microsoft.com/office/drawing/2014/main" id="{02B7314F-2105-5846-9178-662E9D92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D881DA8-B8CB-B549-846F-A02184E8D4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(review)</a:t>
            </a:r>
          </a:p>
        </p:txBody>
      </p:sp>
      <p:sp>
        <p:nvSpPr>
          <p:cNvPr id="498692" name="Rectangle 4">
            <a:extLst>
              <a:ext uri="{FF2B5EF4-FFF2-40B4-BE49-F238E27FC236}">
                <a16:creationId xmlns:a16="http://schemas.microsoft.com/office/drawing/2014/main" id="{44B9D478-0E43-FF44-A97A-77B1FC14D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92150"/>
            <a:ext cx="514032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250825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 err="1">
                <a:latin typeface="Consolas" charset="0"/>
                <a:ea typeface="新細明體" charset="0"/>
              </a:rPr>
              <a:t>local,argument</a:t>
            </a:r>
            <a:r>
              <a:rPr lang="en-US" altLang="zh-TW" sz="2000" dirty="0">
                <a:ea typeface="新細明體" charset="0"/>
              </a:rPr>
              <a:t>: these method-level segments are stored in the stack, The base addresses of these segments are kept in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</a:t>
            </a:r>
            <a:r>
              <a:rPr lang="en-US" altLang="zh-TW" sz="2000" dirty="0">
                <a:ea typeface="新細明體" charset="0"/>
              </a:rPr>
              <a:t> addresses </a:t>
            </a:r>
            <a:r>
              <a:rPr lang="en-US" altLang="zh-TW" sz="2000" dirty="0">
                <a:latin typeface="Consolas" charset="0"/>
                <a:ea typeface="新細明體" charset="0"/>
              </a:rPr>
              <a:t>LCL</a:t>
            </a:r>
            <a:r>
              <a:rPr lang="en-US" altLang="zh-TW" sz="2000" dirty="0">
                <a:ea typeface="新細明體" charset="0"/>
              </a:rPr>
              <a:t> and </a:t>
            </a:r>
            <a:r>
              <a:rPr lang="en-US" altLang="zh-TW" sz="2000" dirty="0">
                <a:latin typeface="Consolas" charset="0"/>
                <a:ea typeface="新細明體" charset="0"/>
              </a:rPr>
              <a:t>ARG</a:t>
            </a:r>
            <a:r>
              <a:rPr lang="en-US" altLang="zh-TW" sz="2000" dirty="0">
                <a:ea typeface="新細明體" charset="0"/>
              </a:rPr>
              <a:t>. Access to the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dirty="0" err="1">
                <a:ea typeface="新細明體" charset="0"/>
              </a:rPr>
              <a:t>-th</a:t>
            </a:r>
            <a:r>
              <a:rPr lang="en-US" altLang="zh-TW" sz="2000" dirty="0">
                <a:ea typeface="新細明體" charset="0"/>
              </a:rPr>
              <a:t> entry of any of these segments is implemented by accessing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RAM[</a:t>
            </a:r>
            <a:r>
              <a:rPr lang="en-US" altLang="zh-TW" sz="2000" dirty="0" err="1">
                <a:latin typeface="Consolas" charset="0"/>
                <a:ea typeface="新細明體" charset="0"/>
              </a:rPr>
              <a:t>segmentBase</a:t>
            </a:r>
            <a:r>
              <a:rPr lang="en-US" altLang="zh-TW" sz="2000" dirty="0">
                <a:ea typeface="新細明體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</a:rPr>
              <a:t>+</a:t>
            </a:r>
            <a:r>
              <a:rPr lang="en-US" altLang="zh-TW" sz="2000" dirty="0">
                <a:ea typeface="新細明體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dirty="0">
                <a:latin typeface="Consolas" charset="0"/>
                <a:ea typeface="新細明體" charset="0"/>
              </a:rPr>
              <a:t>]</a:t>
            </a:r>
            <a:r>
              <a:rPr lang="en-US" altLang="zh-TW" sz="2000" dirty="0">
                <a:ea typeface="新細明體" charset="0"/>
              </a:rPr>
              <a:t> 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 err="1">
                <a:latin typeface="Consolas" charset="0"/>
                <a:ea typeface="新細明體" charset="0"/>
              </a:rPr>
              <a:t>this,that</a:t>
            </a:r>
            <a:r>
              <a:rPr lang="en-US" altLang="zh-TW" sz="2000" dirty="0">
                <a:latin typeface="Consolas" charset="0"/>
                <a:ea typeface="新細明體" charset="0"/>
              </a:rPr>
              <a:t>:</a:t>
            </a:r>
            <a:r>
              <a:rPr lang="en-US" altLang="zh-TW" sz="2000" dirty="0">
                <a:ea typeface="新細明體" charset="0"/>
              </a:rPr>
              <a:t> these dynamically allocated segments are mapped somewhere from address </a:t>
            </a:r>
            <a:r>
              <a:rPr lang="en-US" altLang="zh-TW" sz="2000" dirty="0">
                <a:latin typeface="Consolas" charset="0"/>
                <a:ea typeface="新細明體" charset="0"/>
              </a:rPr>
              <a:t>2048</a:t>
            </a:r>
            <a:r>
              <a:rPr lang="en-US" altLang="zh-TW" sz="2000" dirty="0">
                <a:ea typeface="新細明體" charset="0"/>
              </a:rPr>
              <a:t> onward, in an area called “heap”. The base addresses of these segments are kept in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</a:t>
            </a:r>
            <a:r>
              <a:rPr lang="en-US" altLang="zh-TW" sz="2000" dirty="0">
                <a:ea typeface="新細明體" charset="0"/>
              </a:rPr>
              <a:t> addresses </a:t>
            </a:r>
            <a:r>
              <a:rPr lang="en-US" altLang="zh-TW" sz="2000" dirty="0">
                <a:latin typeface="Consolas" charset="0"/>
                <a:ea typeface="新細明體" charset="0"/>
              </a:rPr>
              <a:t>THIS</a:t>
            </a:r>
            <a:r>
              <a:rPr lang="en-US" altLang="zh-TW" sz="2000" dirty="0">
                <a:ea typeface="新細明體" charset="0"/>
              </a:rPr>
              <a:t>, and </a:t>
            </a:r>
            <a:r>
              <a:rPr lang="en-US" altLang="zh-TW" sz="2000" dirty="0">
                <a:latin typeface="Consolas" charset="0"/>
                <a:ea typeface="新細明體" charset="0"/>
              </a:rPr>
              <a:t>THAT</a:t>
            </a:r>
            <a:r>
              <a:rPr lang="en-US" altLang="zh-TW" sz="2000" dirty="0">
                <a:ea typeface="新細明體" charset="0"/>
              </a:rPr>
              <a:t>. 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</a:rPr>
              <a:t>constant</a:t>
            </a:r>
            <a:r>
              <a:rPr lang="en-US" altLang="zh-TW" sz="2000" dirty="0">
                <a:latin typeface="Consolas" charset="0"/>
                <a:ea typeface="新細明體" charset="0"/>
              </a:rPr>
              <a:t>: </a:t>
            </a:r>
            <a:r>
              <a:rPr lang="en-US" altLang="zh-TW" sz="2000" dirty="0">
                <a:ea typeface="新細明體" charset="0"/>
              </a:rPr>
              <a:t>a truly a virtual segment:</a:t>
            </a:r>
            <a:br>
              <a:rPr lang="en-US" altLang="zh-TW" sz="2000" dirty="0"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access to </a:t>
            </a:r>
            <a:r>
              <a:rPr lang="en-US" altLang="zh-TW" sz="2000" dirty="0">
                <a:latin typeface="Consolas" charset="0"/>
                <a:ea typeface="新細明體" charset="0"/>
              </a:rPr>
              <a:t>constant</a:t>
            </a:r>
            <a:r>
              <a:rPr lang="en-US" altLang="zh-TW" sz="2000" b="1" dirty="0">
                <a:solidFill>
                  <a:srgbClr val="000066"/>
                </a:solidFill>
                <a:ea typeface="新細明體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b="1" dirty="0">
                <a:solidFill>
                  <a:srgbClr val="000066"/>
                </a:solidFill>
                <a:latin typeface="Courier New" charset="0"/>
                <a:ea typeface="新細明體" charset="0"/>
              </a:rPr>
              <a:t> </a:t>
            </a:r>
            <a:r>
              <a:rPr lang="en-US" altLang="zh-TW" sz="2000" dirty="0">
                <a:ea typeface="新細明體" charset="0"/>
              </a:rPr>
              <a:t>is implemented by supplying the constant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i="1" dirty="0">
                <a:latin typeface="Times New Roman" charset="0"/>
                <a:ea typeface="新細明體" charset="0"/>
              </a:rPr>
              <a:t>.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</a:rPr>
              <a:t>pointer</a:t>
            </a:r>
            <a:r>
              <a:rPr lang="en-US" altLang="zh-TW" sz="2000" dirty="0">
                <a:latin typeface="Consolas" charset="0"/>
                <a:ea typeface="新細明體" charset="0"/>
              </a:rPr>
              <a:t>: </a:t>
            </a:r>
            <a:r>
              <a:rPr lang="en-US" altLang="zh-TW" sz="2000" dirty="0">
                <a:ea typeface="新細明體" charset="0"/>
              </a:rPr>
              <a:t>contains </a:t>
            </a:r>
            <a:r>
              <a:rPr lang="en-US" altLang="zh-TW" sz="2000" dirty="0">
                <a:latin typeface="Consolas" charset="0"/>
                <a:ea typeface="新細明體" charset="0"/>
              </a:rPr>
              <a:t>this</a:t>
            </a:r>
            <a:r>
              <a:rPr lang="en-US" altLang="zh-TW" sz="2000" dirty="0">
                <a:ea typeface="新細明體" charset="0"/>
              </a:rPr>
              <a:t> and </a:t>
            </a:r>
            <a:r>
              <a:rPr lang="en-US" altLang="zh-TW" sz="2000" dirty="0">
                <a:latin typeface="Consolas" charset="0"/>
                <a:ea typeface="新細明體" charset="0"/>
              </a:rPr>
              <a:t>that</a:t>
            </a:r>
            <a:r>
              <a:rPr lang="en-US" altLang="zh-TW" sz="2000" dirty="0">
                <a:ea typeface="新細明體" charset="0"/>
              </a:rPr>
              <a:t>.</a:t>
            </a:r>
          </a:p>
        </p:txBody>
      </p:sp>
      <p:grpSp>
        <p:nvGrpSpPr>
          <p:cNvPr id="19460" name="Group 5">
            <a:extLst>
              <a:ext uri="{FF2B5EF4-FFF2-40B4-BE49-F238E27FC236}">
                <a16:creationId xmlns:a16="http://schemas.microsoft.com/office/drawing/2014/main" id="{AA9CC892-B054-0943-917F-9D7CC3C418D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3884613" cy="5684838"/>
            <a:chOff x="116" y="437"/>
            <a:chExt cx="2447" cy="3581"/>
          </a:xfrm>
        </p:grpSpPr>
        <p:graphicFrame>
          <p:nvGraphicFramePr>
            <p:cNvPr id="19461" name="Object 6">
              <a:extLst>
                <a:ext uri="{FF2B5EF4-FFF2-40B4-BE49-F238E27FC236}">
                  <a16:creationId xmlns:a16="http://schemas.microsoft.com/office/drawing/2014/main" id="{70EEEB83-855F-3042-8EEC-395AC063C7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" y="437"/>
            <a:ext cx="2447" cy="3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VISIO" r:id="rId5" imgW="6515100" imgH="5918200" progId="Visio.Drawing.6">
                    <p:embed/>
                  </p:oleObj>
                </mc:Choice>
                <mc:Fallback>
                  <p:oleObj name="VISIO" r:id="rId5" imgW="6515100" imgH="59182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82" t="-365" r="29457" b="2614"/>
                        <a:stretch>
                          <a:fillRect/>
                        </a:stretch>
                      </p:blipFill>
                      <p:spPr bwMode="auto">
                        <a:xfrm>
                          <a:off x="116" y="437"/>
                          <a:ext cx="2447" cy="35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1" name="Rectangle 7">
              <a:extLst>
                <a:ext uri="{FF2B5EF4-FFF2-40B4-BE49-F238E27FC236}">
                  <a16:creationId xmlns:a16="http://schemas.microsoft.com/office/drawing/2014/main" id="{B45D2442-7963-3144-B620-07E6289D7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1043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2400">
                  <a:latin typeface="Arial" charset="0"/>
                  <a:ea typeface="新細明體" charset="0"/>
                </a:rPr>
                <a:t>Host</a:t>
              </a:r>
              <a:br>
                <a:rPr lang="en-US" altLang="zh-TW" sz="2400">
                  <a:latin typeface="Arial" charset="0"/>
                  <a:ea typeface="新細明體" charset="0"/>
                </a:rPr>
              </a:br>
              <a:r>
                <a:rPr lang="en-US" altLang="zh-TW" sz="2400">
                  <a:latin typeface="Arial" charset="0"/>
                  <a:ea typeface="新細明體" charset="0"/>
                </a:rPr>
                <a:t>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c:\msoffice\powerpnt\template\bwovrhd\sidebarb.ppt</Template>
  <TotalTime>123</TotalTime>
  <Pages>24</Pages>
  <Words>4844</Words>
  <Application>Microsoft Office PowerPoint</Application>
  <PresentationFormat>Letter 紙張 (8.5x11 英吋)</PresentationFormat>
  <Paragraphs>897</Paragraphs>
  <Slides>55</Slides>
  <Notes>38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55</vt:i4>
      </vt:variant>
    </vt:vector>
  </HeadingPairs>
  <TitlesOfParts>
    <vt:vector size="67" baseType="lpstr">
      <vt:lpstr>Arial Unicode MS</vt:lpstr>
      <vt:lpstr>新細明體</vt:lpstr>
      <vt:lpstr>Arial</vt:lpstr>
      <vt:lpstr>Comic Sans MS</vt:lpstr>
      <vt:lpstr>Consolas</vt:lpstr>
      <vt:lpstr>Courier New</vt:lpstr>
      <vt:lpstr>Symbol</vt:lpstr>
      <vt:lpstr>Times New Roman</vt:lpstr>
      <vt:lpstr>Wingdings</vt:lpstr>
      <vt:lpstr>sidebarb</vt:lpstr>
      <vt:lpstr>VISIO</vt:lpstr>
      <vt:lpstr>Visio</vt:lpstr>
      <vt:lpstr>Compiler II: Code Generation</vt:lpstr>
      <vt:lpstr>Course map</vt:lpstr>
      <vt:lpstr>The big picture</vt:lpstr>
      <vt:lpstr>Syntax analysis (review)</vt:lpstr>
      <vt:lpstr>Syntax analysis (review)</vt:lpstr>
      <vt:lpstr>Memory segments (review)</vt:lpstr>
      <vt:lpstr>PowerPoint 簡報</vt:lpstr>
      <vt:lpstr>VM implementation on the Hack platform (review)</vt:lpstr>
      <vt:lpstr>VM implementation on the Hack platform (review)</vt:lpstr>
      <vt:lpstr>VM implementation on the Hack platform (review)</vt:lpstr>
      <vt:lpstr>VM implementation on the Hack platform (review)</vt:lpstr>
      <vt:lpstr>Code generation example</vt:lpstr>
      <vt:lpstr>Handling variables</vt:lpstr>
      <vt:lpstr>Handling variables: mapping them on memory segments (example)</vt:lpstr>
      <vt:lpstr>Handling variables: mapping them on memory segments (example)</vt:lpstr>
      <vt:lpstr>Handling variables: mapping them on memory segments (example)</vt:lpstr>
      <vt:lpstr>Handling variables: symbol tables</vt:lpstr>
      <vt:lpstr>Handling variables: managing their life cycle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Handling array</vt:lpstr>
      <vt:lpstr>Handling array</vt:lpstr>
      <vt:lpstr>PowerPoint 簡報</vt:lpstr>
      <vt:lpstr>PowerPoint 簡報</vt:lpstr>
      <vt:lpstr>PowerPoint 簡報</vt:lpstr>
      <vt:lpstr>Handling expressions</vt:lpstr>
      <vt:lpstr>Handling expressions (Jack grammar)</vt:lpstr>
      <vt:lpstr>Handling expressions (Jack grammar)</vt:lpstr>
      <vt:lpstr>Handling expressions</vt:lpstr>
      <vt:lpstr>The Jack grammar (Expression)</vt:lpstr>
      <vt:lpstr>From parsing to code generation (simplified expression) </vt:lpstr>
      <vt:lpstr>From parsing to code generation </vt:lpstr>
      <vt:lpstr>From parsing to code generation </vt:lpstr>
      <vt:lpstr>From parsing to code generation </vt:lpstr>
      <vt:lpstr>From parsing to code generation </vt:lpstr>
      <vt:lpstr>From parsing to code generation </vt:lpstr>
      <vt:lpstr>The Jack grammar (Expression)</vt:lpstr>
      <vt:lpstr>The Jack grammar (statement)</vt:lpstr>
      <vt:lpstr>The Jack grammar (statement)</vt:lpstr>
      <vt:lpstr>let statement</vt:lpstr>
      <vt:lpstr>Handling program flow</vt:lpstr>
      <vt:lpstr>Handling program flow</vt:lpstr>
      <vt:lpstr>The Jack grammar (class)</vt:lpstr>
      <vt:lpstr>The Jack grammar (class)</vt:lpstr>
      <vt:lpstr>The Jack grammar (class)</vt:lpstr>
      <vt:lpstr>Put them together</vt:lpstr>
      <vt:lpstr>PowerPoint 簡報</vt:lpstr>
      <vt:lpstr>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Compiler II: Code Generation</dc:title>
  <dc:subject/>
  <dc:creator>Microsoft Office 使用者</dc:creator>
  <cp:keywords/>
  <dc:description/>
  <cp:lastModifiedBy>cyy</cp:lastModifiedBy>
  <cp:revision>2</cp:revision>
  <cp:lastPrinted>1999-02-19T08:49:27Z</cp:lastPrinted>
  <dcterms:created xsi:type="dcterms:W3CDTF">2015-12-29T06:21:51Z</dcterms:created>
  <dcterms:modified xsi:type="dcterms:W3CDTF">2022-01-03T01:18:53Z</dcterms:modified>
</cp:coreProperties>
</file>