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01" r:id="rId2"/>
    <p:sldId id="258" r:id="rId3"/>
    <p:sldId id="347" r:id="rId4"/>
    <p:sldId id="259" r:id="rId5"/>
    <p:sldId id="302" r:id="rId6"/>
    <p:sldId id="306" r:id="rId7"/>
    <p:sldId id="307" r:id="rId8"/>
    <p:sldId id="305" r:id="rId9"/>
    <p:sldId id="303" r:id="rId10"/>
    <p:sldId id="312" r:id="rId11"/>
    <p:sldId id="313" r:id="rId12"/>
    <p:sldId id="298" r:id="rId13"/>
    <p:sldId id="263" r:id="rId14"/>
    <p:sldId id="323" r:id="rId15"/>
    <p:sldId id="264" r:id="rId16"/>
    <p:sldId id="339" r:id="rId17"/>
    <p:sldId id="340" r:id="rId18"/>
    <p:sldId id="341" r:id="rId19"/>
    <p:sldId id="342" r:id="rId20"/>
    <p:sldId id="343" r:id="rId21"/>
    <p:sldId id="290" r:id="rId22"/>
    <p:sldId id="338" r:id="rId23"/>
    <p:sldId id="265" r:id="rId24"/>
    <p:sldId id="266" r:id="rId25"/>
    <p:sldId id="300" r:id="rId26"/>
    <p:sldId id="336" r:id="rId27"/>
    <p:sldId id="299" r:id="rId28"/>
    <p:sldId id="268" r:id="rId29"/>
    <p:sldId id="337" r:id="rId30"/>
    <p:sldId id="270" r:id="rId31"/>
    <p:sldId id="289" r:id="rId32"/>
    <p:sldId id="287" r:id="rId33"/>
    <p:sldId id="272" r:id="rId34"/>
    <p:sldId id="273" r:id="rId35"/>
    <p:sldId id="327" r:id="rId36"/>
    <p:sldId id="325" r:id="rId37"/>
    <p:sldId id="326" r:id="rId38"/>
    <p:sldId id="344" r:id="rId39"/>
    <p:sldId id="276" r:id="rId40"/>
    <p:sldId id="345" r:id="rId41"/>
    <p:sldId id="278" r:id="rId42"/>
    <p:sldId id="280" r:id="rId43"/>
    <p:sldId id="279" r:id="rId44"/>
    <p:sldId id="281" r:id="rId45"/>
    <p:sldId id="296" r:id="rId46"/>
    <p:sldId id="352" r:id="rId47"/>
    <p:sldId id="353" r:id="rId48"/>
    <p:sldId id="354" r:id="rId49"/>
    <p:sldId id="355" r:id="rId50"/>
    <p:sldId id="356" r:id="rId51"/>
    <p:sldId id="358" r:id="rId52"/>
    <p:sldId id="359" r:id="rId53"/>
    <p:sldId id="316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285" r:id="rId64"/>
    <p:sldId id="314" r:id="rId65"/>
    <p:sldId id="333" r:id="rId66"/>
    <p:sldId id="360" r:id="rId67"/>
    <p:sldId id="361" r:id="rId68"/>
    <p:sldId id="322" r:id="rId69"/>
    <p:sldId id="348" r:id="rId70"/>
    <p:sldId id="349" r:id="rId71"/>
    <p:sldId id="304" r:id="rId72"/>
    <p:sldId id="310" r:id="rId73"/>
    <p:sldId id="311" r:id="rId74"/>
    <p:sldId id="362" r:id="rId75"/>
    <p:sldId id="315" r:id="rId76"/>
  </p:sldIdLst>
  <p:sldSz cx="9144000" cy="6858000" type="letter"/>
  <p:notesSz cx="7099300" cy="10234613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8" autoAdjust="0"/>
    <p:restoredTop sz="83384" autoAdjust="0"/>
  </p:normalViewPr>
  <p:slideViewPr>
    <p:cSldViewPr>
      <p:cViewPr varScale="1">
        <p:scale>
          <a:sx n="93" d="100"/>
          <a:sy n="93" d="100"/>
        </p:scale>
        <p:origin x="20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533"/>
    </p:cViewPr>
  </p:sorterViewPr>
  <p:notesViewPr>
    <p:cSldViewPr>
      <p:cViewPr>
        <p:scale>
          <a:sx n="100" d="100"/>
          <a:sy n="100" d="100"/>
        </p:scale>
        <p:origin x="-792" y="2730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29.xml"/><Relationship Id="rId18" Type="http://schemas.openxmlformats.org/officeDocument/2006/relationships/slide" Target="slides/slide38.xml"/><Relationship Id="rId26" Type="http://schemas.openxmlformats.org/officeDocument/2006/relationships/slide" Target="slides/slide48.xml"/><Relationship Id="rId3" Type="http://schemas.openxmlformats.org/officeDocument/2006/relationships/slide" Target="slides/slide4.xml"/><Relationship Id="rId21" Type="http://schemas.openxmlformats.org/officeDocument/2006/relationships/slide" Target="slides/slide41.xml"/><Relationship Id="rId7" Type="http://schemas.openxmlformats.org/officeDocument/2006/relationships/slide" Target="slides/slide23.xml"/><Relationship Id="rId12" Type="http://schemas.openxmlformats.org/officeDocument/2006/relationships/slide" Target="slides/slide28.xml"/><Relationship Id="rId17" Type="http://schemas.openxmlformats.org/officeDocument/2006/relationships/slide" Target="slides/slide33.xml"/><Relationship Id="rId25" Type="http://schemas.openxmlformats.org/officeDocument/2006/relationships/slide" Target="slides/slide47.xml"/><Relationship Id="rId2" Type="http://schemas.openxmlformats.org/officeDocument/2006/relationships/slide" Target="slides/slide3.xml"/><Relationship Id="rId16" Type="http://schemas.openxmlformats.org/officeDocument/2006/relationships/slide" Target="slides/slide32.xml"/><Relationship Id="rId20" Type="http://schemas.openxmlformats.org/officeDocument/2006/relationships/slide" Target="slides/slide40.xml"/><Relationship Id="rId1" Type="http://schemas.openxmlformats.org/officeDocument/2006/relationships/slide" Target="slides/slide2.xml"/><Relationship Id="rId6" Type="http://schemas.openxmlformats.org/officeDocument/2006/relationships/slide" Target="slides/slide22.xml"/><Relationship Id="rId11" Type="http://schemas.openxmlformats.org/officeDocument/2006/relationships/slide" Target="slides/slide27.xml"/><Relationship Id="rId24" Type="http://schemas.openxmlformats.org/officeDocument/2006/relationships/slide" Target="slides/slide46.xml"/><Relationship Id="rId5" Type="http://schemas.openxmlformats.org/officeDocument/2006/relationships/slide" Target="slides/slide21.xml"/><Relationship Id="rId15" Type="http://schemas.openxmlformats.org/officeDocument/2006/relationships/slide" Target="slides/slide31.xml"/><Relationship Id="rId23" Type="http://schemas.openxmlformats.org/officeDocument/2006/relationships/slide" Target="slides/slide43.xml"/><Relationship Id="rId10" Type="http://schemas.openxmlformats.org/officeDocument/2006/relationships/slide" Target="slides/slide26.xml"/><Relationship Id="rId19" Type="http://schemas.openxmlformats.org/officeDocument/2006/relationships/slide" Target="slides/slide39.xml"/><Relationship Id="rId4" Type="http://schemas.openxmlformats.org/officeDocument/2006/relationships/slide" Target="slides/slide15.xml"/><Relationship Id="rId9" Type="http://schemas.openxmlformats.org/officeDocument/2006/relationships/slide" Target="slides/slide25.xml"/><Relationship Id="rId14" Type="http://schemas.openxmlformats.org/officeDocument/2006/relationships/slide" Target="slides/slide30.xml"/><Relationship Id="rId22" Type="http://schemas.openxmlformats.org/officeDocument/2006/relationships/slide" Target="slides/slide42.xml"/><Relationship Id="rId2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 descr="Bouquet">
            <a:extLst>
              <a:ext uri="{FF2B5EF4-FFF2-40B4-BE49-F238E27FC236}">
                <a16:creationId xmlns:a16="http://schemas.microsoft.com/office/drawing/2014/main" id="{D55A5311-91D4-4FCC-B15B-53814A34A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9596438"/>
            <a:ext cx="5927725" cy="231775"/>
          </a:xfrm>
          <a:prstGeom prst="rect">
            <a:avLst/>
          </a:prstGeom>
          <a:noFill/>
          <a:ln>
            <a:noFill/>
          </a:ln>
          <a:effectLst/>
        </p:spPr>
        <p:txBody>
          <a:bodyPr lIns="96241" tIns="48120" rIns="96241" bIns="48120" anchor="ctr">
            <a:spAutoFit/>
          </a:bodyPr>
          <a:lstStyle>
            <a:lvl1pPr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1013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2025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3038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24050" algn="r" defTabSz="962025" rtl="1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812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384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56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52850" algn="r" defTabSz="962025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rtl="0">
              <a:spcBef>
                <a:spcPct val="50000"/>
              </a:spcBef>
              <a:defRPr/>
            </a:pPr>
            <a:r>
              <a:rPr lang="en-US" sz="900">
                <a:latin typeface="Arial" panose="020B0604020202020204" pitchFamily="34" charset="0"/>
              </a:rPr>
              <a:t>Copyright © Shimon Schocken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583EEF-AD4D-4516-A56D-F9BE774E56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11113"/>
            <a:ext cx="3076576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0D180B7-2457-426F-8113-264643737E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11113"/>
            <a:ext cx="3076575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5EE9E26-62EC-4482-A0F3-219E7B1340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745663"/>
            <a:ext cx="3076576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defTabSz="801688">
              <a:defRPr sz="1100" 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78FEE8B-EFDF-44B6-A181-E61E5D1995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20050" tIns="0" rIns="20050" bIns="0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257563C6-50F4-4F7E-BE21-E4813BF49AD7}" type="slidenum">
              <a:rPr lang="he-IL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16160DD-EF9E-478C-82E2-B370555E41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4100"/>
            <a:ext cx="5208587" cy="431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909" tIns="48455" rIns="96909" bIns="48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5EABE601-D8B2-40A0-A682-5D48D28C3A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9DF88F1B-85E6-4214-9888-91C92482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263" y="9813925"/>
            <a:ext cx="511175" cy="3159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6909" tIns="48455" rIns="96909" bIns="48455" anchor="ctr">
            <a:spAutoFit/>
          </a:bodyPr>
          <a:lstStyle>
            <a:lvl1pPr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313CD30-A566-40C9-9E3E-C22E19673230}" type="slidenum">
              <a:rPr lang="he-IL" altLang="zh-TW" sz="150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‹#›</a:t>
            </a:fld>
            <a:endParaRPr lang="en-US" altLang="zh-TW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1pPr>
    <a:lvl2pPr marL="4572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2pPr>
    <a:lvl3pPr marL="9144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3pPr>
    <a:lvl4pPr marL="1371600" algn="l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>
            <a:extLst>
              <a:ext uri="{FF2B5EF4-FFF2-40B4-BE49-F238E27FC236}">
                <a16:creationId xmlns:a16="http://schemas.microsoft.com/office/drawing/2014/main" id="{F2357DD8-5512-4196-B515-C77C0BD61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3127B8-FBF4-4443-9CEC-8E1F577675FB}" type="slidenum">
              <a:rPr lang="he-IL" altLang="zh-TW" sz="1100">
                <a:latin typeface="Times New Roman" panose="02020603050405020304" pitchFamily="18" charset="0"/>
              </a:rPr>
              <a:pPr/>
              <a:t>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122" name="Rectangle 5">
            <a:extLst>
              <a:ext uri="{FF2B5EF4-FFF2-40B4-BE49-F238E27FC236}">
                <a16:creationId xmlns:a16="http://schemas.microsoft.com/office/drawing/2014/main" id="{58253E35-A1E3-4A6E-A72D-D6B7B0FD94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48" tIns="0" rIns="20048" bIns="0" anchor="b"/>
          <a:lstStyle>
            <a:lvl1pPr defTabSz="800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800100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800100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800100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8001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800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CA05A865-78A1-4AB1-B069-6CE62813F4E4}" type="slidenum">
              <a:rPr lang="he-IL" altLang="zh-TW" sz="1100" i="1">
                <a:cs typeface="Times New Roman" panose="02020603050405020304" pitchFamily="18" charset="0"/>
              </a:rPr>
              <a:pPr algn="r">
                <a:spcBef>
                  <a:spcPct val="0"/>
                </a:spcBef>
              </a:pPr>
              <a:t>1</a:t>
            </a:fld>
            <a:endParaRPr lang="en-US" altLang="zh-TW" sz="1100" i="1">
              <a:cs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BADBC7A-C4CF-4BA8-9337-C846D14CF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00" tIns="48451" rIns="96900" bIns="48451"/>
          <a:lstStyle/>
          <a:p>
            <a:pPr rtl="1"/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417F5BD-5DE0-4691-99BE-4C8E2B4027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0463" y="893763"/>
            <a:ext cx="4776787" cy="3584575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>
            <a:extLst>
              <a:ext uri="{FF2B5EF4-FFF2-40B4-BE49-F238E27FC236}">
                <a16:creationId xmlns:a16="http://schemas.microsoft.com/office/drawing/2014/main" id="{93834756-3612-4501-B4D3-47B90350FA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42CB9C-2148-49CE-BD79-151FFC2E12C4}" type="slidenum">
              <a:rPr lang="he-IL" altLang="zh-TW" sz="1100">
                <a:latin typeface="Times New Roman" panose="02020603050405020304" pitchFamily="18" charset="0"/>
              </a:rPr>
              <a:pPr/>
              <a:t>16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1013C27-9F81-427E-8477-AD6DAB5176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5853A9-26B1-4054-A5FA-C2A98D816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>
            <a:extLst>
              <a:ext uri="{FF2B5EF4-FFF2-40B4-BE49-F238E27FC236}">
                <a16:creationId xmlns:a16="http://schemas.microsoft.com/office/drawing/2014/main" id="{3227C016-FF64-4F26-8806-9C4AD4345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F69D9-06FD-40D3-ABA7-AB5045ECF858}" type="slidenum">
              <a:rPr lang="he-IL" altLang="zh-TW" sz="1100">
                <a:latin typeface="Times New Roman" panose="02020603050405020304" pitchFamily="18" charset="0"/>
              </a:rPr>
              <a:pPr/>
              <a:t>17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C7EE3A4-64ED-41D0-B8E2-E28420C631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99E4030-E88A-4989-826C-18DEF4AA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>
            <a:extLst>
              <a:ext uri="{FF2B5EF4-FFF2-40B4-BE49-F238E27FC236}">
                <a16:creationId xmlns:a16="http://schemas.microsoft.com/office/drawing/2014/main" id="{FBF0F338-0055-4DAE-9B4D-B73549731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C5D6D2-CC03-437A-8E23-BDCCDBE9641F}" type="slidenum">
              <a:rPr lang="he-IL" altLang="zh-TW" sz="1100">
                <a:latin typeface="Times New Roman" panose="02020603050405020304" pitchFamily="18" charset="0"/>
              </a:rPr>
              <a:pPr/>
              <a:t>18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BBF0F48-8A99-4667-807E-2D240FB3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72CCB6D-68B2-4AFC-942C-C17B13750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>
            <a:extLst>
              <a:ext uri="{FF2B5EF4-FFF2-40B4-BE49-F238E27FC236}">
                <a16:creationId xmlns:a16="http://schemas.microsoft.com/office/drawing/2014/main" id="{1CBF6A3A-61A9-4033-BDEA-F808517CD3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27B532-3B85-46DE-A6ED-11857E96B102}" type="slidenum">
              <a:rPr lang="he-IL" altLang="zh-TW" sz="1100">
                <a:latin typeface="Times New Roman" panose="02020603050405020304" pitchFamily="18" charset="0"/>
              </a:rPr>
              <a:pPr/>
              <a:t>19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19A9804-9611-47E4-B4F4-95DD70627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08908AA-4987-45D0-B8AA-79576BA91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>
            <a:extLst>
              <a:ext uri="{FF2B5EF4-FFF2-40B4-BE49-F238E27FC236}">
                <a16:creationId xmlns:a16="http://schemas.microsoft.com/office/drawing/2014/main" id="{55F53D25-7BCF-4137-9E3D-8E7ECAEEC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28AFF6-2EBE-4634-A078-81BDC6E8143F}" type="slidenum">
              <a:rPr lang="he-IL" altLang="zh-TW" sz="1100">
                <a:latin typeface="Times New Roman" panose="02020603050405020304" pitchFamily="18" charset="0"/>
              </a:rPr>
              <a:pPr/>
              <a:t>20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437E9EDA-2C85-4F41-B1AD-94DCD3D52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9FF2AB9-0FD9-4800-9D64-98999BF05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>
            <a:extLst>
              <a:ext uri="{FF2B5EF4-FFF2-40B4-BE49-F238E27FC236}">
                <a16:creationId xmlns:a16="http://schemas.microsoft.com/office/drawing/2014/main" id="{0170BC25-1DDB-4B04-9903-284D10A21B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5710AA-A414-4508-BEF2-AC2611454BAA}" type="slidenum">
              <a:rPr lang="he-IL" altLang="zh-TW" sz="1100">
                <a:latin typeface="Times New Roman" panose="02020603050405020304" pitchFamily="18" charset="0"/>
              </a:rPr>
              <a:pPr/>
              <a:t>21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A70884E-B4A5-4898-BC54-6A18BF038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1120754-7952-4845-8E7A-C0FDB2950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>
            <a:extLst>
              <a:ext uri="{FF2B5EF4-FFF2-40B4-BE49-F238E27FC236}">
                <a16:creationId xmlns:a16="http://schemas.microsoft.com/office/drawing/2014/main" id="{BE04A230-330A-4B40-AA4F-043636CDF8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0151E0-51C0-4344-B5B7-CE462B4AFC9A}" type="slidenum">
              <a:rPr lang="he-IL" altLang="zh-TW" sz="1100">
                <a:latin typeface="Times New Roman" panose="02020603050405020304" pitchFamily="18" charset="0"/>
              </a:rPr>
              <a:pPr/>
              <a:t>22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917B69D-2905-449B-BC26-610F34485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49BAA59-2C4E-4CA1-8DA4-65BEE33B6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>
            <a:extLst>
              <a:ext uri="{FF2B5EF4-FFF2-40B4-BE49-F238E27FC236}">
                <a16:creationId xmlns:a16="http://schemas.microsoft.com/office/drawing/2014/main" id="{16A9AEAA-5FD7-493B-A6BB-21B9B6402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C724BF-6737-4A8F-B48D-C51243B64459}" type="slidenum">
              <a:rPr lang="he-IL" altLang="zh-TW" sz="1100">
                <a:latin typeface="Times New Roman" panose="02020603050405020304" pitchFamily="18" charset="0"/>
              </a:rPr>
              <a:pPr/>
              <a:t>23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19264BF-5C46-4320-9677-F0B924E83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32B5FE7-73A5-43E0-BD30-5C390AE3F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>
            <a:extLst>
              <a:ext uri="{FF2B5EF4-FFF2-40B4-BE49-F238E27FC236}">
                <a16:creationId xmlns:a16="http://schemas.microsoft.com/office/drawing/2014/main" id="{D3D13347-DE82-4E08-A11A-75BBF385F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423C9C-4F0B-4277-9F3C-3451AE225E6E}" type="slidenum">
              <a:rPr lang="he-IL" altLang="zh-TW" sz="1100">
                <a:latin typeface="Times New Roman" panose="02020603050405020304" pitchFamily="18" charset="0"/>
              </a:rPr>
              <a:pPr/>
              <a:t>24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06C189B5-12DA-4CE4-AF8C-C5D397219B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0120294-FA15-4838-8691-D0CF1E25D6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>
            <a:extLst>
              <a:ext uri="{FF2B5EF4-FFF2-40B4-BE49-F238E27FC236}">
                <a16:creationId xmlns:a16="http://schemas.microsoft.com/office/drawing/2014/main" id="{A672120B-943F-49FD-9AC4-18777D81BC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D1D933-35C7-4B53-8B9F-ABB31EE12E74}" type="slidenum">
              <a:rPr lang="he-IL" altLang="zh-TW" sz="1100">
                <a:latin typeface="Times New Roman" panose="02020603050405020304" pitchFamily="18" charset="0"/>
              </a:rPr>
              <a:pPr/>
              <a:t>25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3F879AB1-FDE6-4924-A8F5-DA3461C19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2BBA7A-938E-4FD7-813F-C96D51F5B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>
            <a:extLst>
              <a:ext uri="{FF2B5EF4-FFF2-40B4-BE49-F238E27FC236}">
                <a16:creationId xmlns:a16="http://schemas.microsoft.com/office/drawing/2014/main" id="{063A0DA8-A31A-42C6-9BFA-62AE0A299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41AB8-6C4F-44C9-B16F-249335397732}" type="slidenum">
              <a:rPr lang="he-IL" altLang="zh-TW" sz="1100">
                <a:latin typeface="Times New Roman" panose="02020603050405020304" pitchFamily="18" charset="0"/>
              </a:rPr>
              <a:pPr/>
              <a:t>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12988B40-6904-41F9-938D-AD9403DCE3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5BF386-5FA3-467A-8F12-22A7F4E5C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>
            <a:extLst>
              <a:ext uri="{FF2B5EF4-FFF2-40B4-BE49-F238E27FC236}">
                <a16:creationId xmlns:a16="http://schemas.microsoft.com/office/drawing/2014/main" id="{7A157AAE-63EA-4E99-8704-60A2A28061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5F9610-2E15-4737-BBB6-481BA64C559C}" type="slidenum">
              <a:rPr lang="he-IL" altLang="zh-TW" sz="1100">
                <a:latin typeface="Times New Roman" panose="02020603050405020304" pitchFamily="18" charset="0"/>
              </a:rPr>
              <a:pPr/>
              <a:t>26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095D43A2-D3D6-4FAA-B92A-BA0FDB1CF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C43528E-4F19-417B-BA66-8F225D629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>
            <a:extLst>
              <a:ext uri="{FF2B5EF4-FFF2-40B4-BE49-F238E27FC236}">
                <a16:creationId xmlns:a16="http://schemas.microsoft.com/office/drawing/2014/main" id="{71256DA3-E8F2-4C91-8F69-CD22A4837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593D8C-BB44-43BB-8691-00F95A983940}" type="slidenum">
              <a:rPr lang="he-IL" altLang="zh-TW" sz="1100">
                <a:latin typeface="Times New Roman" panose="02020603050405020304" pitchFamily="18" charset="0"/>
              </a:rPr>
              <a:pPr/>
              <a:t>27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2566C0B0-ADDA-4013-8EF8-EBCA3B2C30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91BF1E0-ECD1-4982-8F18-F11A55427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5">
            <a:extLst>
              <a:ext uri="{FF2B5EF4-FFF2-40B4-BE49-F238E27FC236}">
                <a16:creationId xmlns:a16="http://schemas.microsoft.com/office/drawing/2014/main" id="{FD32AFCB-F917-4759-BF8E-F0DF55D1F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BCF9AB-78C2-46F1-BF15-6D87BB261848}" type="slidenum">
              <a:rPr lang="he-IL" altLang="zh-TW" sz="1100">
                <a:latin typeface="Times New Roman" panose="02020603050405020304" pitchFamily="18" charset="0"/>
              </a:rPr>
              <a:pPr/>
              <a:t>28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CE11869-F6FD-43BA-BD7C-DC1092F969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B527826-CDE2-4AE0-88F0-20BFC8A50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>
            <a:extLst>
              <a:ext uri="{FF2B5EF4-FFF2-40B4-BE49-F238E27FC236}">
                <a16:creationId xmlns:a16="http://schemas.microsoft.com/office/drawing/2014/main" id="{025235DC-5E99-4E2F-9965-4474F6E93D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96AE8-D722-4DCD-84D1-334C30FAFDE8}" type="slidenum">
              <a:rPr lang="he-IL" altLang="zh-TW" sz="1100">
                <a:latin typeface="Times New Roman" panose="02020603050405020304" pitchFamily="18" charset="0"/>
              </a:rPr>
              <a:pPr/>
              <a:t>29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769D5DD0-BDD3-49E7-92E0-B2922D23C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AADB750-BD63-4E09-B348-10255C9F6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5">
            <a:extLst>
              <a:ext uri="{FF2B5EF4-FFF2-40B4-BE49-F238E27FC236}">
                <a16:creationId xmlns:a16="http://schemas.microsoft.com/office/drawing/2014/main" id="{C53B1DB0-5851-428F-AB0F-AC24438EE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B7962C-4CEC-45E0-99EB-7A9830DFB6CC}" type="slidenum">
              <a:rPr lang="he-IL" altLang="zh-TW" sz="1100">
                <a:latin typeface="Times New Roman" panose="02020603050405020304" pitchFamily="18" charset="0"/>
              </a:rPr>
              <a:pPr/>
              <a:t>30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B312CF16-1C3C-49CD-A56B-376F30430A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E30AB24-5D0E-4857-8933-88EF63F7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>
            <a:extLst>
              <a:ext uri="{FF2B5EF4-FFF2-40B4-BE49-F238E27FC236}">
                <a16:creationId xmlns:a16="http://schemas.microsoft.com/office/drawing/2014/main" id="{206A2083-ABDC-4AE1-A6A9-F823D00BA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6A072-76B4-4DE9-B503-3D283BA7F27D}" type="slidenum">
              <a:rPr lang="he-IL" altLang="zh-TW" sz="1100">
                <a:latin typeface="Times New Roman" panose="02020603050405020304" pitchFamily="18" charset="0"/>
              </a:rPr>
              <a:pPr/>
              <a:t>31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195F852-E33C-4022-8C4B-E29BF4B06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9F0E84A-CAC5-4147-BC37-BE48FB565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>
            <a:extLst>
              <a:ext uri="{FF2B5EF4-FFF2-40B4-BE49-F238E27FC236}">
                <a16:creationId xmlns:a16="http://schemas.microsoft.com/office/drawing/2014/main" id="{135BC4E4-6979-40EF-A3D5-73867E829A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53198D-8F0A-4D7A-A1D3-6636EE572A74}" type="slidenum">
              <a:rPr lang="he-IL" altLang="zh-TW" sz="1100">
                <a:latin typeface="Times New Roman" panose="02020603050405020304" pitchFamily="18" charset="0"/>
              </a:rPr>
              <a:pPr/>
              <a:t>32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3ADAEA62-752B-4CE5-AB5C-FA51E6FDE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295991E-A9D7-4F89-BE20-EB93254F91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>
            <a:extLst>
              <a:ext uri="{FF2B5EF4-FFF2-40B4-BE49-F238E27FC236}">
                <a16:creationId xmlns:a16="http://schemas.microsoft.com/office/drawing/2014/main" id="{3554065A-19F9-4801-AB56-02614C656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E5D8FC-6D36-4C77-B2C4-BCD8E3C6A9B5}" type="slidenum">
              <a:rPr lang="he-IL" altLang="zh-TW" sz="1100">
                <a:latin typeface="Times New Roman" panose="02020603050405020304" pitchFamily="18" charset="0"/>
              </a:rPr>
              <a:pPr/>
              <a:t>33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F9FD0BCF-42CE-4A79-95E0-97AB477A9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B467620-8402-4891-AB7C-7FCC3CD7F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5">
            <a:extLst>
              <a:ext uri="{FF2B5EF4-FFF2-40B4-BE49-F238E27FC236}">
                <a16:creationId xmlns:a16="http://schemas.microsoft.com/office/drawing/2014/main" id="{7D1299E9-A524-4A35-86DB-E04E03FE0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DCD9E1-4D52-40C7-867F-55F2BFCD02A2}" type="slidenum">
              <a:rPr lang="he-IL" altLang="zh-TW" sz="1100">
                <a:latin typeface="Times New Roman" panose="02020603050405020304" pitchFamily="18" charset="0"/>
              </a:rPr>
              <a:pPr/>
              <a:t>34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32F459D8-D5A7-4AFB-8AB3-EE514F077E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C6565F9-B782-4985-8C32-4682F93A3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>
            <a:extLst>
              <a:ext uri="{FF2B5EF4-FFF2-40B4-BE49-F238E27FC236}">
                <a16:creationId xmlns:a16="http://schemas.microsoft.com/office/drawing/2014/main" id="{EA9FF3E4-27FA-44AF-AEE7-6B4D471DE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AC3720-9FDE-4222-BD31-3E8500A35DBC}" type="slidenum">
              <a:rPr lang="he-IL" altLang="zh-TW" sz="1100">
                <a:latin typeface="Times New Roman" panose="02020603050405020304" pitchFamily="18" charset="0"/>
              </a:rPr>
              <a:pPr/>
              <a:t>38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FAE56A48-CD08-4038-BC84-C31004E66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301781C-9399-4895-AB62-BDCD78EC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>
            <a:extLst>
              <a:ext uri="{FF2B5EF4-FFF2-40B4-BE49-F238E27FC236}">
                <a16:creationId xmlns:a16="http://schemas.microsoft.com/office/drawing/2014/main" id="{C4087C49-511D-403E-A2B5-3796C3993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79BBE1-279C-4C67-AFE8-D9FA8D5D8259}" type="slidenum">
              <a:rPr lang="he-IL" altLang="zh-TW" sz="1100">
                <a:latin typeface="Times New Roman" panose="02020603050405020304" pitchFamily="18" charset="0"/>
              </a:rPr>
              <a:pPr/>
              <a:t>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CB7902A-EAB5-47D3-8EC4-39FB3E6BB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FC41684-D67D-43C9-B3CF-C8002AFFA4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>
            <a:extLst>
              <a:ext uri="{FF2B5EF4-FFF2-40B4-BE49-F238E27FC236}">
                <a16:creationId xmlns:a16="http://schemas.microsoft.com/office/drawing/2014/main" id="{425C9CBA-F036-42E9-AF61-50C11BDDD4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9E8A04-A20E-4BFC-A06F-A52F8053FAE4}" type="slidenum">
              <a:rPr lang="he-IL" altLang="zh-TW" sz="1100">
                <a:latin typeface="Times New Roman" panose="02020603050405020304" pitchFamily="18" charset="0"/>
              </a:rPr>
              <a:pPr/>
              <a:t>39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EE911D5-6181-4468-BE28-55FF9F0D2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1EF9EED-EC23-462E-BDF2-F9DA249F0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5">
            <a:extLst>
              <a:ext uri="{FF2B5EF4-FFF2-40B4-BE49-F238E27FC236}">
                <a16:creationId xmlns:a16="http://schemas.microsoft.com/office/drawing/2014/main" id="{91530860-6554-4799-A8F2-36E987DF08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E298D-7E7F-4556-8802-F5E87A8E1FE1}" type="slidenum">
              <a:rPr lang="he-IL" altLang="zh-TW" sz="1100">
                <a:latin typeface="Times New Roman" panose="02020603050405020304" pitchFamily="18" charset="0"/>
              </a:rPr>
              <a:pPr/>
              <a:t>40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CD53435F-02F3-48A2-AE44-046BDD56F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33D4700-EC24-4F6B-B474-4390C63B4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>
            <a:extLst>
              <a:ext uri="{FF2B5EF4-FFF2-40B4-BE49-F238E27FC236}">
                <a16:creationId xmlns:a16="http://schemas.microsoft.com/office/drawing/2014/main" id="{321D254B-5191-46B8-B5F9-9A63AA3FC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80997E-666D-4EDF-9C96-2B42829AA473}" type="slidenum">
              <a:rPr lang="he-IL" altLang="zh-TW" sz="1100">
                <a:latin typeface="Times New Roman" panose="02020603050405020304" pitchFamily="18" charset="0"/>
              </a:rPr>
              <a:pPr/>
              <a:t>41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2BFB8A7-1C09-4AF4-A873-92AF23696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AA07E96-723E-4ADB-B313-BEE21D50C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5">
            <a:extLst>
              <a:ext uri="{FF2B5EF4-FFF2-40B4-BE49-F238E27FC236}">
                <a16:creationId xmlns:a16="http://schemas.microsoft.com/office/drawing/2014/main" id="{1A020E81-D959-402D-94EF-F013BAE09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17A0EA-607A-481F-8C2A-171A14382C44}" type="slidenum">
              <a:rPr lang="he-IL" altLang="zh-TW" sz="1100">
                <a:latin typeface="Times New Roman" panose="02020603050405020304" pitchFamily="18" charset="0"/>
              </a:rPr>
              <a:pPr/>
              <a:t>42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044E595-164E-4CD3-8F26-16BE3776E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6CDAE1C-033C-4154-95D0-B8D235C74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5">
            <a:extLst>
              <a:ext uri="{FF2B5EF4-FFF2-40B4-BE49-F238E27FC236}">
                <a16:creationId xmlns:a16="http://schemas.microsoft.com/office/drawing/2014/main" id="{49A322C3-A1CA-498A-879C-154D102982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988F7A-9761-4DC5-BEA4-C73A2DFCA21D}" type="slidenum">
              <a:rPr lang="he-IL" altLang="zh-TW" sz="1100">
                <a:latin typeface="Times New Roman" panose="02020603050405020304" pitchFamily="18" charset="0"/>
              </a:rPr>
              <a:pPr/>
              <a:t>43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B8E16509-D12A-46D9-87F4-98064F374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07AC814-4E34-4BD1-867A-439BDB37C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5">
            <a:extLst>
              <a:ext uri="{FF2B5EF4-FFF2-40B4-BE49-F238E27FC236}">
                <a16:creationId xmlns:a16="http://schemas.microsoft.com/office/drawing/2014/main" id="{CA80ED90-8D62-45B2-90AF-F61A38F37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7393A7-6780-4A08-A640-383F190D5C42}" type="slidenum">
              <a:rPr lang="he-IL" altLang="zh-TW" sz="1100">
                <a:latin typeface="Times New Roman" panose="02020603050405020304" pitchFamily="18" charset="0"/>
              </a:rPr>
              <a:pPr/>
              <a:t>44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DCF556C9-6531-4626-B37B-75F72FC30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F506707-A4EA-45F9-9822-F51ADFCBD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5">
            <a:extLst>
              <a:ext uri="{FF2B5EF4-FFF2-40B4-BE49-F238E27FC236}">
                <a16:creationId xmlns:a16="http://schemas.microsoft.com/office/drawing/2014/main" id="{A6F7F07C-FB4A-47C3-830E-F05AA3A453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0451E-35A5-4547-AB10-A0C67ABDBDFF}" type="slidenum">
              <a:rPr lang="he-IL" altLang="zh-TW" sz="1100">
                <a:latin typeface="Times New Roman" panose="02020603050405020304" pitchFamily="18" charset="0"/>
              </a:rPr>
              <a:pPr/>
              <a:t>45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0A654FF8-90F8-41A2-BAF6-FC71E8B54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5F2EBBAF-EF14-406B-9F66-4F888D6B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5">
            <a:extLst>
              <a:ext uri="{FF2B5EF4-FFF2-40B4-BE49-F238E27FC236}">
                <a16:creationId xmlns:a16="http://schemas.microsoft.com/office/drawing/2014/main" id="{CCC73A34-37F6-4D39-B27B-E5E7E64EC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129062-6980-4516-B90D-8BF36FF051A2}" type="slidenum">
              <a:rPr lang="he-IL" altLang="zh-TW" sz="1100">
                <a:latin typeface="Times New Roman" panose="02020603050405020304" pitchFamily="18" charset="0"/>
              </a:rPr>
              <a:pPr/>
              <a:t>46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BDE44C3-3A0F-4AEE-9FF2-4025792A0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A68D835B-E7C8-4A27-81B5-C7F324E5C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>
            <a:extLst>
              <a:ext uri="{FF2B5EF4-FFF2-40B4-BE49-F238E27FC236}">
                <a16:creationId xmlns:a16="http://schemas.microsoft.com/office/drawing/2014/main" id="{AA3ED621-893C-4938-A2AB-42B7D0BB5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45EFB-61C1-4496-BF09-DF49A22ABA57}" type="slidenum">
              <a:rPr lang="he-IL" altLang="zh-TW" sz="1100">
                <a:latin typeface="Times New Roman" panose="02020603050405020304" pitchFamily="18" charset="0"/>
              </a:rPr>
              <a:pPr/>
              <a:t>47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5CD7CD85-031F-49E4-AA6D-8A7D024C3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C5C76E1-2881-4A70-BF3D-F9D2D3844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5">
            <a:extLst>
              <a:ext uri="{FF2B5EF4-FFF2-40B4-BE49-F238E27FC236}">
                <a16:creationId xmlns:a16="http://schemas.microsoft.com/office/drawing/2014/main" id="{8A670066-F728-4374-B6CB-6C869DEFB2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32D7E8-0F71-4302-86A7-59F654C11BF1}" type="slidenum">
              <a:rPr lang="he-IL" altLang="zh-TW" sz="1100">
                <a:latin typeface="Times New Roman" panose="02020603050405020304" pitchFamily="18" charset="0"/>
              </a:rPr>
              <a:pPr/>
              <a:t>48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C992D9DD-ABAC-483D-9C79-2FD76E91F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CF1F57E-50E6-4078-9633-E1275C5B4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5">
            <a:extLst>
              <a:ext uri="{FF2B5EF4-FFF2-40B4-BE49-F238E27FC236}">
                <a16:creationId xmlns:a16="http://schemas.microsoft.com/office/drawing/2014/main" id="{B06235F1-E3A7-4505-A28E-EF7C34EED9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A65BFA-57BF-4B35-9830-2D66851B66EA}" type="slidenum">
              <a:rPr lang="he-IL" altLang="zh-TW" sz="1100">
                <a:latin typeface="Times New Roman" panose="02020603050405020304" pitchFamily="18" charset="0"/>
              </a:rPr>
              <a:pPr/>
              <a:t>4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D3AA286-FAFF-434F-B89A-F8353C4580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59A31D6-6537-4EA1-890A-337B4EB69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5">
            <a:extLst>
              <a:ext uri="{FF2B5EF4-FFF2-40B4-BE49-F238E27FC236}">
                <a16:creationId xmlns:a16="http://schemas.microsoft.com/office/drawing/2014/main" id="{6504A9EB-DB0C-4662-A93D-DCF54CC513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6E1A5B-CE68-466B-9EF6-C77CD342016B}" type="slidenum">
              <a:rPr lang="he-IL" altLang="zh-TW" sz="1100">
                <a:latin typeface="Times New Roman" panose="02020603050405020304" pitchFamily="18" charset="0"/>
              </a:rPr>
              <a:pPr/>
              <a:t>49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ADA0AAD2-6742-4055-A2E2-7C882C7AC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EA216E4-6E70-4287-8FE6-AED2E765A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5">
            <a:extLst>
              <a:ext uri="{FF2B5EF4-FFF2-40B4-BE49-F238E27FC236}">
                <a16:creationId xmlns:a16="http://schemas.microsoft.com/office/drawing/2014/main" id="{374F23FE-4C7F-4373-B6DB-19F3AE6939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45663"/>
            <a:ext cx="30765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50" tIns="0" rIns="20050" bIns="0" anchor="b"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B699382-B315-421C-A9C5-3C8C88D23B43}" type="slidenum">
              <a:rPr lang="he-IL" altLang="zh-TW" sz="1100" i="1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50</a:t>
            </a:fld>
            <a:endParaRPr lang="en-US" altLang="zh-TW" sz="11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42B6AA80-F026-4B79-86DF-AD14949C2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1938DE81-A831-46B5-9CAF-952C71448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5">
            <a:extLst>
              <a:ext uri="{FF2B5EF4-FFF2-40B4-BE49-F238E27FC236}">
                <a16:creationId xmlns:a16="http://schemas.microsoft.com/office/drawing/2014/main" id="{F0C3A539-DCD2-4B37-97F5-3BDD6A68D3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91B3BF-BA12-4484-9705-44B711E279A5}" type="slidenum">
              <a:rPr lang="he-IL" altLang="zh-TW" sz="1100">
                <a:latin typeface="Times New Roman" panose="02020603050405020304" pitchFamily="18" charset="0"/>
              </a:rPr>
              <a:pPr/>
              <a:t>63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4BCDCB6-59F7-45DF-8B63-2E62F8280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38A28E96-B180-4C2B-85B4-BB0A6AC06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>
            <a:extLst>
              <a:ext uri="{FF2B5EF4-FFF2-40B4-BE49-F238E27FC236}">
                <a16:creationId xmlns:a16="http://schemas.microsoft.com/office/drawing/2014/main" id="{150DB912-02F8-484D-A739-0504446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備忘稿版面配置區 2">
            <a:extLst>
              <a:ext uri="{FF2B5EF4-FFF2-40B4-BE49-F238E27FC236}">
                <a16:creationId xmlns:a16="http://schemas.microsoft.com/office/drawing/2014/main" id="{B455FA90-DA9A-43C3-9C54-E2E810217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http://www.circuitstoday.com/difference-between-procedure-oriented-and-object-oriented-programming</a:t>
            </a:r>
            <a:endParaRPr lang="zh-TW" altLang="en-US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8435" name="投影片編號版面配置區 3">
            <a:extLst>
              <a:ext uri="{FF2B5EF4-FFF2-40B4-BE49-F238E27FC236}">
                <a16:creationId xmlns:a16="http://schemas.microsoft.com/office/drawing/2014/main" id="{5D40A28E-5C3A-4975-8B7B-C9CD4F4EA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1BF3D1-F20A-4E8D-A378-C9D5B2D3803D}" type="slidenum">
              <a:rPr lang="he-IL" altLang="zh-TW" sz="1100">
                <a:latin typeface="Times New Roman" panose="02020603050405020304" pitchFamily="18" charset="0"/>
              </a:rPr>
              <a:pPr/>
              <a:t>10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>
            <a:extLst>
              <a:ext uri="{FF2B5EF4-FFF2-40B4-BE49-F238E27FC236}">
                <a16:creationId xmlns:a16="http://schemas.microsoft.com/office/drawing/2014/main" id="{7D5B3DF9-7B4B-4BD6-B515-6F8E0A3B8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備忘稿版面配置區 2">
            <a:extLst>
              <a:ext uri="{FF2B5EF4-FFF2-40B4-BE49-F238E27FC236}">
                <a16:creationId xmlns:a16="http://schemas.microsoft.com/office/drawing/2014/main" id="{AC97FD2C-9030-4798-BF43-55BD6A4DF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  <a:cs typeface="Arial" panose="020B0604020202020204" pitchFamily="34" charset="0"/>
              </a:rPr>
              <a:t>http://www.circuitstoday.com/difference-between-procedure-oriented-and-object-oriented-programming</a:t>
            </a:r>
            <a:endParaRPr lang="zh-TW" altLang="en-US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20483" name="投影片編號版面配置區 3">
            <a:extLst>
              <a:ext uri="{FF2B5EF4-FFF2-40B4-BE49-F238E27FC236}">
                <a16:creationId xmlns:a16="http://schemas.microsoft.com/office/drawing/2014/main" id="{2EC15294-14C0-4E81-8AA5-ECA03D450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878CB-9513-4646-B756-B54EDFB0DB03}" type="slidenum">
              <a:rPr lang="he-IL" altLang="zh-TW" sz="1100">
                <a:latin typeface="Times New Roman" panose="02020603050405020304" pitchFamily="18" charset="0"/>
              </a:rPr>
              <a:pPr/>
              <a:t>11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>
            <a:extLst>
              <a:ext uri="{FF2B5EF4-FFF2-40B4-BE49-F238E27FC236}">
                <a16:creationId xmlns:a16="http://schemas.microsoft.com/office/drawing/2014/main" id="{260DD4B0-CE94-4B9A-8257-51134D8FC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AAF0DC-D1B1-40DB-90D5-31B37FAD5AF0}" type="slidenum">
              <a:rPr lang="he-IL" altLang="zh-TW" sz="1100">
                <a:latin typeface="Times New Roman" panose="02020603050405020304" pitchFamily="18" charset="0"/>
              </a:rPr>
              <a:pPr/>
              <a:t>12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B68AFFE2-F9B1-48AB-8D87-824FDB0B6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60514B8-B13D-4C89-84F3-14C3EBD71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>
            <a:extLst>
              <a:ext uri="{FF2B5EF4-FFF2-40B4-BE49-F238E27FC236}">
                <a16:creationId xmlns:a16="http://schemas.microsoft.com/office/drawing/2014/main" id="{9F21C2BB-1FF4-42BB-9816-2B8F4E960E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F79E9F-37A9-4EA9-BD32-7BA6349B65FF}" type="slidenum">
              <a:rPr lang="he-IL" altLang="zh-TW" sz="1100">
                <a:latin typeface="Times New Roman" panose="02020603050405020304" pitchFamily="18" charset="0"/>
              </a:rPr>
              <a:pPr/>
              <a:t>13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0EB2052-2B9B-455A-87D9-55BC41FE6F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03B4098-5063-4C84-9099-BFEDEB9CB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>
            <a:extLst>
              <a:ext uri="{FF2B5EF4-FFF2-40B4-BE49-F238E27FC236}">
                <a16:creationId xmlns:a16="http://schemas.microsoft.com/office/drawing/2014/main" id="{8264D401-8E17-4700-9DB3-4D5553DAB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016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B70ACE-142F-4BF6-BF13-E61E6F089EB7}" type="slidenum">
              <a:rPr lang="he-IL" altLang="zh-TW" sz="1100">
                <a:latin typeface="Times New Roman" panose="02020603050405020304" pitchFamily="18" charset="0"/>
              </a:rPr>
              <a:pPr/>
              <a:t>15</a:t>
            </a:fld>
            <a:endParaRPr lang="en-US" altLang="zh-TW" sz="1100">
              <a:latin typeface="Times New Roman" panose="02020603050405020304" pitchFamily="18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18C66A8-B070-49E4-8B24-5D24A2262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FBD24E3-B01F-4418-A2BB-22FBB38654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03090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246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6324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63246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0506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1106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301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29100" cy="5562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229100" cy="55626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383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01314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88546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5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117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021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nand2tetris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3B2FCF-5617-4187-AE75-724285FA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02A227-C253-45D2-98B2-F1C9D3FF6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1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DF977487-3C60-460C-85A5-872F08C1E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76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18E91C0F-745E-4A48-94C2-038170AA6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6567488"/>
            <a:ext cx="861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30" name="Text Box 10" descr="Bouquet">
            <a:extLst>
              <a:ext uri="{FF2B5EF4-FFF2-40B4-BE49-F238E27FC236}">
                <a16:creationId xmlns:a16="http://schemas.microsoft.com/office/drawing/2014/main" id="{2EF9894D-3791-49D8-9934-9095637719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8600" y="6613525"/>
            <a:ext cx="868680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000">
                <a:ea typeface="新細明體" panose="02020500000000000000" pitchFamily="18" charset="-120"/>
              </a:rPr>
              <a:t>Elements of Computing Systems, Nisan &amp; Schocken, MIT Press,  </a:t>
            </a:r>
            <a:r>
              <a:rPr lang="en-US" altLang="zh-TW" sz="1000">
                <a:solidFill>
                  <a:srgbClr val="000099"/>
                </a:solidFill>
                <a:ea typeface="新細明體" panose="02020500000000000000" pitchFamily="18" charset="-120"/>
                <a:hlinkClick r:id="rId13"/>
              </a:rPr>
              <a:t>www.nand2tetris.org</a:t>
            </a:r>
            <a:r>
              <a:rPr lang="en-US" altLang="zh-TW" sz="1000">
                <a:ea typeface="新細明體" panose="02020500000000000000" pitchFamily="18" charset="-120"/>
              </a:rPr>
              <a:t> , Chapter 9: High-Level Language                                   slide </a:t>
            </a:r>
            <a:fld id="{C8A533D1-F516-4BC8-BCE7-3DA7000A57C0}" type="slidenum">
              <a:rPr lang="he-IL" altLang="zh-TW" sz="1000"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altLang="zh-TW" sz="1000">
                <a:ea typeface="新細明體" panose="02020500000000000000" pitchFamily="18" charset="-120"/>
              </a:rPr>
              <a:t>  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66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63300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6600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99"/>
        </a:buClr>
        <a:buSzPct val="75000"/>
        <a:buFont typeface="Wingdings" panose="05000000000000000000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75000"/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SzPct val="100000"/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">
            <a:extLst>
              <a:ext uri="{FF2B5EF4-FFF2-40B4-BE49-F238E27FC236}">
                <a16:creationId xmlns:a16="http://schemas.microsoft.com/office/drawing/2014/main" id="{718B4F81-4CC1-43B3-96DE-C77ED5F6B90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276475"/>
            <a:ext cx="3384550" cy="1296988"/>
            <a:chOff x="1383" y="1389"/>
            <a:chExt cx="2903" cy="1315"/>
          </a:xfrm>
        </p:grpSpPr>
        <p:sp>
          <p:nvSpPr>
            <p:cNvPr id="4102" name="Rectangle 3">
              <a:extLst>
                <a:ext uri="{FF2B5EF4-FFF2-40B4-BE49-F238E27FC236}">
                  <a16:creationId xmlns:a16="http://schemas.microsoft.com/office/drawing/2014/main" id="{CE3683FF-07FD-41C1-AC9B-41B8DD7C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1436"/>
              <a:ext cx="2903" cy="122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2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4103" name="Picture 4" descr="Banner">
              <a:extLst>
                <a:ext uri="{FF2B5EF4-FFF2-40B4-BE49-F238E27FC236}">
                  <a16:creationId xmlns:a16="http://schemas.microsoft.com/office/drawing/2014/main" id="{8AF34B59-DCBB-49E3-B167-2EA3EC3F7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42"/>
            <a:stretch>
              <a:fillRect/>
            </a:stretch>
          </p:blipFill>
          <p:spPr bwMode="auto">
            <a:xfrm>
              <a:off x="3016" y="1434"/>
              <a:ext cx="1264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 descr="Banner">
              <a:extLst>
                <a:ext uri="{FF2B5EF4-FFF2-40B4-BE49-F238E27FC236}">
                  <a16:creationId xmlns:a16="http://schemas.microsoft.com/office/drawing/2014/main" id="{162AE491-6837-49A5-B156-D1CDA06E4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885"/>
            <a:stretch>
              <a:fillRect/>
            </a:stretch>
          </p:blipFill>
          <p:spPr bwMode="auto">
            <a:xfrm>
              <a:off x="1474" y="1389"/>
              <a:ext cx="1457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" name="Rectangle 2">
            <a:extLst>
              <a:ext uri="{FF2B5EF4-FFF2-40B4-BE49-F238E27FC236}">
                <a16:creationId xmlns:a16="http://schemas.microsoft.com/office/drawing/2014/main" id="{978F3E9E-BF87-4C17-AA49-187BB0E9E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03725"/>
            <a:ext cx="37433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www.nand2tetris.org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F419201F-6FDC-47EE-9502-C42202BC8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657600"/>
            <a:ext cx="77724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Building a Modern Computer From First Principles</a:t>
            </a:r>
          </a:p>
        </p:txBody>
      </p:sp>
      <p:sp>
        <p:nvSpPr>
          <p:cNvPr id="4100" name="Rectangle 8">
            <a:extLst>
              <a:ext uri="{FF2B5EF4-FFF2-40B4-BE49-F238E27FC236}">
                <a16:creationId xmlns:a16="http://schemas.microsoft.com/office/drawing/2014/main" id="{AAF4D7EA-ED43-4FD2-A527-C42390515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903605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6757DD55-F37A-4E1B-9064-C5B8A943579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457200"/>
            <a:ext cx="7772400" cy="1746250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ct val="100000"/>
              </a:spcBef>
            </a:pPr>
            <a:r>
              <a:rPr lang="en-US" altLang="zh-TW" sz="3600">
                <a:solidFill>
                  <a:schemeClr val="tx1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High-Level Language</a:t>
            </a:r>
            <a:endParaRPr lang="en-US" altLang="zh-TW"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>
            <a:extLst>
              <a:ext uri="{FF2B5EF4-FFF2-40B4-BE49-F238E27FC236}">
                <a16:creationId xmlns:a16="http://schemas.microsoft.com/office/drawing/2014/main" id="{017D1B63-D03C-40B4-AC8B-9F9B749BD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Procedure oriented programming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7410" name="Picture 2" descr="Difference between procedure oriented and object oriented programming">
            <a:extLst>
              <a:ext uri="{FF2B5EF4-FFF2-40B4-BE49-F238E27FC236}">
                <a16:creationId xmlns:a16="http://schemas.microsoft.com/office/drawing/2014/main" id="{D9A60D38-B48C-4B13-8BC1-14B02198A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43063"/>
            <a:ext cx="4267200" cy="2574925"/>
          </a:xfrm>
          <a:noFill/>
        </p:spPr>
      </p:pic>
      <p:pic>
        <p:nvPicPr>
          <p:cNvPr id="17411" name="Picture 4" descr="http://www.circuitstoday.com/wp-content/uploads/2012/09/global_data_in_C.png">
            <a:extLst>
              <a:ext uri="{FF2B5EF4-FFF2-40B4-BE49-F238E27FC236}">
                <a16:creationId xmlns:a16="http://schemas.microsoft.com/office/drawing/2014/main" id="{6C5DA9D1-54E9-484C-AEEE-EE194FE3F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2938"/>
            <a:ext cx="4095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>
            <a:extLst>
              <a:ext uri="{FF2B5EF4-FFF2-40B4-BE49-F238E27FC236}">
                <a16:creationId xmlns:a16="http://schemas.microsoft.com/office/drawing/2014/main" id="{401732E3-40DF-4271-A722-B4F1006DA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 oriented programming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9458" name="Picture 2" descr="http://www.circuitstoday.com/wp-content/uploads/2012/09/object_oriented_programming.png">
            <a:extLst>
              <a:ext uri="{FF2B5EF4-FFF2-40B4-BE49-F238E27FC236}">
                <a16:creationId xmlns:a16="http://schemas.microsoft.com/office/drawing/2014/main" id="{9ED3E931-7EF5-4C73-9606-3CFA68B0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988" y="1409700"/>
            <a:ext cx="6219825" cy="4419600"/>
          </a:xfrm>
          <a:noFill/>
        </p:spPr>
      </p:pic>
      <p:sp>
        <p:nvSpPr>
          <p:cNvPr id="19459" name="文字方塊 3">
            <a:extLst>
              <a:ext uri="{FF2B5EF4-FFF2-40B4-BE49-F238E27FC236}">
                <a16:creationId xmlns:a16="http://schemas.microsoft.com/office/drawing/2014/main" id="{E883C7F6-336C-4927-BAAE-5F74EF8B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276600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message</a:t>
            </a:r>
            <a:endParaRPr lang="zh-TW" altLang="en-US" sz="20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FB83B25-55BF-4104-8CE4-CBFB6B5A6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programming language</a:t>
            </a:r>
          </a:p>
        </p:txBody>
      </p:sp>
      <p:sp>
        <p:nvSpPr>
          <p:cNvPr id="701443" name="Rectangle 3">
            <a:extLst>
              <a:ext uri="{FF2B5EF4-FFF2-40B4-BE49-F238E27FC236}">
                <a16:creationId xmlns:a16="http://schemas.microsoft.com/office/drawing/2014/main" id="{C597E4B8-CC75-4DD3-AFA0-30E202815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53440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Jack: a simple, object-based, high-level language with a Java-like syntax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Some sample applications written in Jack: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None/>
            </a:pPr>
            <a:endParaRPr lang="en-US" altLang="zh-TW">
              <a:ea typeface="新細明體" panose="02020500000000000000" pitchFamily="18" charset="-120"/>
            </a:endParaRPr>
          </a:p>
        </p:txBody>
      </p:sp>
      <p:grpSp>
        <p:nvGrpSpPr>
          <p:cNvPr id="701475" name="Group 35">
            <a:extLst>
              <a:ext uri="{FF2B5EF4-FFF2-40B4-BE49-F238E27FC236}">
                <a16:creationId xmlns:a16="http://schemas.microsoft.com/office/drawing/2014/main" id="{7E326B52-9533-4C66-AB45-5CF3D4394A2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524000"/>
            <a:ext cx="5410200" cy="2895600"/>
            <a:chOff x="192" y="960"/>
            <a:chExt cx="3408" cy="1824"/>
          </a:xfrm>
        </p:grpSpPr>
        <p:grpSp>
          <p:nvGrpSpPr>
            <p:cNvPr id="21526" name="Group 5">
              <a:extLst>
                <a:ext uri="{FF2B5EF4-FFF2-40B4-BE49-F238E27FC236}">
                  <a16:creationId xmlns:a16="http://schemas.microsoft.com/office/drawing/2014/main" id="{17776E2F-20D3-4E84-BB44-EBACC5F949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960"/>
              <a:ext cx="3360" cy="1824"/>
              <a:chOff x="384" y="576"/>
              <a:chExt cx="5136" cy="2736"/>
            </a:xfrm>
          </p:grpSpPr>
          <p:pic>
            <p:nvPicPr>
              <p:cNvPr id="20505" name="Picture 6">
                <a:extLst>
                  <a:ext uri="{FF2B5EF4-FFF2-40B4-BE49-F238E27FC236}">
                    <a16:creationId xmlns:a16="http://schemas.microsoft.com/office/drawing/2014/main" id="{CD6B7A24-1A3B-45D5-BF87-32DC7B171D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12889" b="51041"/>
              <a:stretch>
                <a:fillRect/>
              </a:stretch>
            </p:blipFill>
            <p:spPr bwMode="auto">
              <a:xfrm>
                <a:off x="384" y="576"/>
                <a:ext cx="5136" cy="26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506" name="Picture 7">
                <a:extLst>
                  <a:ext uri="{FF2B5EF4-FFF2-40B4-BE49-F238E27FC236}">
                    <a16:creationId xmlns:a16="http://schemas.microsoft.com/office/drawing/2014/main" id="{FB876D3B-D603-4DF8-AFB8-D05696F3B2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54529" b="44795"/>
              <a:stretch>
                <a:fillRect/>
              </a:stretch>
            </p:blipFill>
            <p:spPr bwMode="auto">
              <a:xfrm>
                <a:off x="384" y="3168"/>
                <a:ext cx="5136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1527" name="Rectangle 8">
              <a:extLst>
                <a:ext uri="{FF2B5EF4-FFF2-40B4-BE49-F238E27FC236}">
                  <a16:creationId xmlns:a16="http://schemas.microsoft.com/office/drawing/2014/main" id="{8EC87FE5-991C-4FF6-8D24-0A77D9807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056"/>
              <a:ext cx="96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procedural</a:t>
              </a:r>
            </a:p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programming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01472" name="Group 32">
            <a:extLst>
              <a:ext uri="{FF2B5EF4-FFF2-40B4-BE49-F238E27FC236}">
                <a16:creationId xmlns:a16="http://schemas.microsoft.com/office/drawing/2014/main" id="{821C3475-518A-4682-9E25-C87C2079A25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246313"/>
            <a:ext cx="5368925" cy="2859087"/>
            <a:chOff x="864" y="1344"/>
            <a:chExt cx="3382" cy="1801"/>
          </a:xfrm>
        </p:grpSpPr>
        <p:grpSp>
          <p:nvGrpSpPr>
            <p:cNvPr id="21519" name="Group 10">
              <a:extLst>
                <a:ext uri="{FF2B5EF4-FFF2-40B4-BE49-F238E27FC236}">
                  <a16:creationId xmlns:a16="http://schemas.microsoft.com/office/drawing/2014/main" id="{6BC6B1C5-EC0B-4858-9072-63E961EE5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344"/>
              <a:ext cx="3382" cy="1801"/>
              <a:chOff x="384" y="634"/>
              <a:chExt cx="5136" cy="2774"/>
            </a:xfrm>
          </p:grpSpPr>
          <p:pic>
            <p:nvPicPr>
              <p:cNvPr id="20498" name="Picture 11">
                <a:extLst>
                  <a:ext uri="{FF2B5EF4-FFF2-40B4-BE49-F238E27FC236}">
                    <a16:creationId xmlns:a16="http://schemas.microsoft.com/office/drawing/2014/main" id="{DC34C330-9AFE-4F03-ACE0-EE43E31931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13293" b="49663"/>
              <a:stretch>
                <a:fillRect/>
              </a:stretch>
            </p:blipFill>
            <p:spPr bwMode="auto">
              <a:xfrm>
                <a:off x="384" y="634"/>
                <a:ext cx="5136" cy="26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499" name="Picture 12">
                <a:extLst>
                  <a:ext uri="{FF2B5EF4-FFF2-40B4-BE49-F238E27FC236}">
                    <a16:creationId xmlns:a16="http://schemas.microsoft.com/office/drawing/2014/main" id="{09717657-E922-4234-A575-7481B63E9D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54529" b="44795"/>
              <a:stretch>
                <a:fillRect/>
              </a:stretch>
            </p:blipFill>
            <p:spPr bwMode="auto">
              <a:xfrm>
                <a:off x="384" y="3265"/>
                <a:ext cx="5136" cy="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500" name="Picture 13">
                <a:extLst>
                  <a:ext uri="{FF2B5EF4-FFF2-40B4-BE49-F238E27FC236}">
                    <a16:creationId xmlns:a16="http://schemas.microsoft.com/office/drawing/2014/main" id="{CB1974D8-C0BA-41A0-AAAB-6FABD05698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32" t="30867" r="16632" b="63049"/>
              <a:stretch>
                <a:fillRect/>
              </a:stretch>
            </p:blipFill>
            <p:spPr bwMode="auto">
              <a:xfrm>
                <a:off x="864" y="2063"/>
                <a:ext cx="384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20501" name="Picture 14">
                <a:extLst>
                  <a:ext uri="{FF2B5EF4-FFF2-40B4-BE49-F238E27FC236}">
                    <a16:creationId xmlns:a16="http://schemas.microsoft.com/office/drawing/2014/main" id="{96926C5F-C040-4A0A-8ED0-AAB6DA9A9E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432" t="35176" r="16632" b="63049"/>
              <a:stretch>
                <a:fillRect/>
              </a:stretch>
            </p:blipFill>
            <p:spPr bwMode="auto">
              <a:xfrm>
                <a:off x="1344" y="2063"/>
                <a:ext cx="1057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1525" name="Rectangle 15">
                <a:extLst>
                  <a:ext uri="{FF2B5EF4-FFF2-40B4-BE49-F238E27FC236}">
                    <a16:creationId xmlns:a16="http://schemas.microsoft.com/office/drawing/2014/main" id="{40912434-5DFE-4ECB-BB2C-1AB60D7B90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768" cy="3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21520" name="Rectangle 16">
              <a:extLst>
                <a:ext uri="{FF2B5EF4-FFF2-40B4-BE49-F238E27FC236}">
                  <a16:creationId xmlns:a16="http://schemas.microsoft.com/office/drawing/2014/main" id="{89309B0F-14F0-41EB-A238-97483921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3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Pong game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01473" name="Group 33">
            <a:extLst>
              <a:ext uri="{FF2B5EF4-FFF2-40B4-BE49-F238E27FC236}">
                <a16:creationId xmlns:a16="http://schemas.microsoft.com/office/drawing/2014/main" id="{9B286830-12E1-49EF-BA71-79C46C019F4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895600"/>
            <a:ext cx="5334000" cy="2895600"/>
            <a:chOff x="1440" y="1824"/>
            <a:chExt cx="3360" cy="1824"/>
          </a:xfrm>
        </p:grpSpPr>
        <p:grpSp>
          <p:nvGrpSpPr>
            <p:cNvPr id="21515" name="Group 18">
              <a:extLst>
                <a:ext uri="{FF2B5EF4-FFF2-40B4-BE49-F238E27FC236}">
                  <a16:creationId xmlns:a16="http://schemas.microsoft.com/office/drawing/2014/main" id="{0C1B0F70-A27D-4876-9B83-DE4F114DA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1824"/>
              <a:ext cx="3360" cy="1824"/>
              <a:chOff x="340" y="709"/>
              <a:chExt cx="5171" cy="2920"/>
            </a:xfrm>
          </p:grpSpPr>
          <p:pic>
            <p:nvPicPr>
              <p:cNvPr id="20494" name="Picture 19" descr="Bouquet">
                <a:extLst>
                  <a:ext uri="{FF2B5EF4-FFF2-40B4-BE49-F238E27FC236}">
                    <a16:creationId xmlns:a16="http://schemas.microsoft.com/office/drawing/2014/main" id="{D95D26F2-87B7-407E-9726-A1D54105A3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13" t="13271" b="49596"/>
              <a:stretch>
                <a:fillRect/>
              </a:stretch>
            </p:blipFill>
            <p:spPr bwMode="auto">
              <a:xfrm>
                <a:off x="340" y="709"/>
                <a:ext cx="5171" cy="2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8"/>
                      <a:srcRect l="47713" t="13271" b="49596"/>
                      <a:tile tx="0" ty="0" sx="100000" sy="100000" flip="none" algn="tl"/>
                    </a:blip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21518" name="Picture 20">
                <a:extLst>
                  <a:ext uri="{FF2B5EF4-FFF2-40B4-BE49-F238E27FC236}">
                    <a16:creationId xmlns:a16="http://schemas.microsoft.com/office/drawing/2014/main" id="{F21B2EB9-D056-432F-B6B0-6626506C91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656" t="54529" b="44795"/>
              <a:stretch>
                <a:fillRect/>
              </a:stretch>
            </p:blipFill>
            <p:spPr bwMode="auto">
              <a:xfrm>
                <a:off x="340" y="3474"/>
                <a:ext cx="517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16" name="Rectangle 21">
              <a:extLst>
                <a:ext uri="{FF2B5EF4-FFF2-40B4-BE49-F238E27FC236}">
                  <a16:creationId xmlns:a16="http://schemas.microsoft.com/office/drawing/2014/main" id="{119C549D-D806-4829-BB93-24F5ACA26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9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Space Invaders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01477" name="Group 37">
            <a:extLst>
              <a:ext uri="{FF2B5EF4-FFF2-40B4-BE49-F238E27FC236}">
                <a16:creationId xmlns:a16="http://schemas.microsoft.com/office/drawing/2014/main" id="{F0C5FFF3-DA6B-400F-A5D7-B6BF538AF462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581400"/>
            <a:ext cx="5334000" cy="2895600"/>
            <a:chOff x="1296" y="624"/>
            <a:chExt cx="3360" cy="1824"/>
          </a:xfrm>
        </p:grpSpPr>
        <p:pic>
          <p:nvPicPr>
            <p:cNvPr id="21511" name="Picture 38">
              <a:extLst>
                <a:ext uri="{FF2B5EF4-FFF2-40B4-BE49-F238E27FC236}">
                  <a16:creationId xmlns:a16="http://schemas.microsoft.com/office/drawing/2014/main" id="{AB67B92E-2E0B-47F4-8CBC-B309AB9FE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6" t="13293" b="50206"/>
            <a:stretch>
              <a:fillRect/>
            </a:stretch>
          </p:blipFill>
          <p:spPr bwMode="auto">
            <a:xfrm>
              <a:off x="1296" y="624"/>
              <a:ext cx="336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39">
              <a:extLst>
                <a:ext uri="{FF2B5EF4-FFF2-40B4-BE49-F238E27FC236}">
                  <a16:creationId xmlns:a16="http://schemas.microsoft.com/office/drawing/2014/main" id="{B66DAD43-9AAE-4B46-AC58-10FBB90B1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6" t="54529" b="44795"/>
            <a:stretch>
              <a:fillRect/>
            </a:stretch>
          </p:blipFill>
          <p:spPr bwMode="auto">
            <a:xfrm>
              <a:off x="1296" y="2352"/>
              <a:ext cx="33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40" descr="Bouquet">
              <a:extLst>
                <a:ext uri="{FF2B5EF4-FFF2-40B4-BE49-F238E27FC236}">
                  <a16:creationId xmlns:a16="http://schemas.microsoft.com/office/drawing/2014/main" id="{5CD03203-C27B-4621-9B85-79044FC54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720"/>
              <a:ext cx="3216" cy="1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4" name="Rectangle 41">
              <a:extLst>
                <a:ext uri="{FF2B5EF4-FFF2-40B4-BE49-F238E27FC236}">
                  <a16:creationId xmlns:a16="http://schemas.microsoft.com/office/drawing/2014/main" id="{E8203158-9A1F-439B-96E2-5EB665F0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064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823913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2319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39888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TW" sz="1400">
                  <a:solidFill>
                    <a:srgbClr val="000099"/>
                  </a:solidFill>
                  <a:ea typeface="新細明體" panose="02020500000000000000" pitchFamily="18" charset="-120"/>
                </a:rPr>
                <a:t>Tetris</a:t>
              </a:r>
              <a:endParaRPr lang="en-US" altLang="zh-TW" sz="1400" u="sng">
                <a:solidFill>
                  <a:srgbClr val="000099"/>
                </a:solidFill>
                <a:ea typeface="新細明體" panose="02020500000000000000" pitchFamily="18" charset="-120"/>
              </a:endParaRPr>
            </a:p>
            <a:p>
              <a:pPr>
                <a:spcBef>
                  <a:spcPct val="70000"/>
                </a:spcBef>
                <a:buFont typeface="Wingdings" panose="05000000000000000000" pitchFamily="2" charset="2"/>
                <a:buNone/>
              </a:pPr>
              <a:endParaRPr lang="en-US" altLang="zh-TW" sz="1400">
                <a:solidFill>
                  <a:srgbClr val="000099"/>
                </a:solidFill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C8DCE460-6AA0-4D2A-9993-E779BAF42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Disclaimer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81E5154-05A8-40F5-8D4A-3AAE195F4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35000"/>
            <a:ext cx="8534400" cy="55626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Although Jack is a real programming language, we don’t view it as an </a:t>
            </a:r>
            <a:r>
              <a:rPr lang="en-US" altLang="zh-TW" sz="2400" i="1">
                <a:ea typeface="新細明體" panose="02020500000000000000" pitchFamily="18" charset="-120"/>
              </a:rPr>
              <a:t>end.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zh-TW" sz="2400" i="1"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Rather, we use Jack as a </a:t>
            </a:r>
            <a:r>
              <a:rPr lang="en-US" altLang="zh-TW" sz="2400" i="1">
                <a:ea typeface="新細明體" panose="02020500000000000000" pitchFamily="18" charset="-120"/>
              </a:rPr>
              <a:t>means</a:t>
            </a:r>
            <a:r>
              <a:rPr lang="en-US" altLang="zh-TW" sz="2400">
                <a:ea typeface="新細明體" panose="02020500000000000000" pitchFamily="18" charset="-120"/>
              </a:rPr>
              <a:t>  for teaching:</a:t>
            </a:r>
          </a:p>
          <a:p>
            <a:pPr lvl="1">
              <a:spcBef>
                <a:spcPts val="600"/>
              </a:spcBef>
            </a:pPr>
            <a:r>
              <a:rPr lang="en-US" altLang="zh-TW" sz="2400">
                <a:ea typeface="新細明體" panose="02020500000000000000" pitchFamily="18" charset="-120"/>
              </a:rPr>
              <a:t>How to build a compiler</a:t>
            </a:r>
          </a:p>
          <a:p>
            <a:pPr lvl="1">
              <a:spcBef>
                <a:spcPts val="600"/>
              </a:spcBef>
            </a:pPr>
            <a:r>
              <a:rPr lang="en-US" altLang="zh-TW" sz="2400">
                <a:ea typeface="新細明體" panose="02020500000000000000" pitchFamily="18" charset="-120"/>
              </a:rPr>
              <a:t>How the compiler and the language interface with the operating system</a:t>
            </a:r>
          </a:p>
          <a:p>
            <a:pPr lvl="1">
              <a:spcBef>
                <a:spcPts val="600"/>
              </a:spcBef>
            </a:pPr>
            <a:r>
              <a:rPr lang="en-US" altLang="zh-TW" sz="2400">
                <a:ea typeface="新細明體" panose="02020500000000000000" pitchFamily="18" charset="-120"/>
              </a:rPr>
              <a:t>How the topmost piece in the software hierarchy fits into the big picture</a:t>
            </a:r>
          </a:p>
          <a:p>
            <a:pPr lvl="1">
              <a:spcBef>
                <a:spcPts val="600"/>
              </a:spcBef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400">
                <a:ea typeface="新細明體" panose="02020500000000000000" pitchFamily="18" charset="-120"/>
              </a:rPr>
              <a:t>Jack can be learned (and un-learned) in one hour.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en-US" altLang="zh-TW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>
            <a:extLst>
              <a:ext uri="{FF2B5EF4-FFF2-40B4-BE49-F238E27FC236}">
                <a16:creationId xmlns:a16="http://schemas.microsoft.com/office/drawing/2014/main" id="{022DFA0E-DA59-46B2-8310-A33BA3750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Roadmap for learning Jack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5602" name="內容版面配置區 2">
            <a:extLst>
              <a:ext uri="{FF2B5EF4-FFF2-40B4-BE49-F238E27FC236}">
                <a16:creationId xmlns:a16="http://schemas.microsoft.com/office/drawing/2014/main" id="{6E2114F3-068C-4E8C-84E0-90497A2C9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35000"/>
            <a:ext cx="8610600" cy="55626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Start with examples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Hello World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Procedure and array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Abstract data types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Linked list</a:t>
            </a:r>
          </a:p>
          <a:p>
            <a:pPr lvl="1"/>
            <a:r>
              <a:rPr lang="en-US" altLang="zh-TW" sz="2400">
                <a:ea typeface="新細明體" panose="02020500000000000000" pitchFamily="18" charset="-120"/>
              </a:rPr>
              <a:t>...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Formal Jack Spec. 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More complex examples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6078E85-BA4A-4016-8E3C-080861941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Hello world</a:t>
            </a:r>
          </a:p>
        </p:txBody>
      </p:sp>
      <p:sp>
        <p:nvSpPr>
          <p:cNvPr id="629763" name="Text Box 3">
            <a:extLst>
              <a:ext uri="{FF2B5EF4-FFF2-40B4-BE49-F238E27FC236}">
                <a16:creationId xmlns:a16="http://schemas.microsoft.com/office/drawing/2014/main" id="{AE35D025-7328-43E8-9C33-A3C405F5B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685800"/>
            <a:ext cx="8229600" cy="3352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/** Hello World program. */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class Main {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function void main () {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// Prints some text using the standard library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("Hello World");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sz="2000" dirty="0" err="1">
                <a:latin typeface="Consolas" charset="0"/>
                <a:ea typeface="新細明體" charset="0"/>
                <a:cs typeface="Consolas" charset="0"/>
              </a:rPr>
              <a:t>Output.println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();      // New line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    return;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   }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29764" name="Rectangle 4">
            <a:extLst>
              <a:ext uri="{FF2B5EF4-FFF2-40B4-BE49-F238E27FC236}">
                <a16:creationId xmlns:a16="http://schemas.microsoft.com/office/drawing/2014/main" id="{A41B2543-D3B6-4D8C-AC6A-2EA4F89BF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9100" y="4038600"/>
            <a:ext cx="3619500" cy="25908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Some observations: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Java-like syntax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Classes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Entry point: Main.main 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Typical comments format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do for function calls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q"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8BB12-6054-4790-9601-AEA7030F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900" y="4419600"/>
            <a:ext cx="4381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Class_name.method_name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Standard library a set of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OS</a:t>
            </a:r>
            <a:r>
              <a:rPr lang="en-US" altLang="zh-TW" sz="2000">
                <a:ea typeface="新細明體" panose="02020500000000000000" pitchFamily="18" charset="-120"/>
              </a:rPr>
              <a:t> services </a:t>
            </a:r>
            <a:r>
              <a:rPr lang="en-US" altLang="zh-TW">
                <a:ea typeface="新細明體" panose="02020500000000000000" pitchFamily="18" charset="-120"/>
              </a:rPr>
              <a:t>(methods and functions)</a:t>
            </a:r>
            <a:r>
              <a:rPr lang="en-US" altLang="zh-TW" sz="2000">
                <a:ea typeface="新細明體" panose="02020500000000000000" pitchFamily="18" charset="-120"/>
              </a:rPr>
              <a:t> organized in 8 supplied classes: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Math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String</a:t>
            </a:r>
            <a:r>
              <a:rPr lang="en-US" altLang="zh-TW" sz="2000">
                <a:ea typeface="新細明體" panose="02020500000000000000" pitchFamily="18" charset="-120"/>
              </a:rPr>
              <a:t>.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Array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Output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Keyboard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Screen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Memory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Sys</a:t>
            </a:r>
            <a:b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</a:b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q"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animBg="1"/>
      <p:bldP spid="629764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8B41275-2206-4985-AA27-9B24FFE84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670723" name="Text Box 3">
            <a:extLst>
              <a:ext uri="{FF2B5EF4-FFF2-40B4-BE49-F238E27FC236}">
                <a16:creationId xmlns:a16="http://schemas.microsoft.com/office/drawing/2014/main" id="{B3B912DD-9B6B-4E20-85A5-E00272938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3200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Math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init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abs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multiply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divide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min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max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sqrt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B454FAC-A120-4E2C-BE0A-FC3316C5F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5E212BB-C219-4CAF-970C-A382A20F1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4953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String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constructor String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maxLength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length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char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charAt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setCharAt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j, 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appendChar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eraseLastChar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intValue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method void  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doubleQuote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12B5A226-7D5D-44C2-BD4E-08B831946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42E339F-18E1-4BF1-A239-DED40634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Array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Array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new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size) </a:t>
            </a: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method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dispose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E8793DE8-F347-465A-9910-1A489C92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763000" cy="3124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Memory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peek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address)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poke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address,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value)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Array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alloc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size)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deAlloc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(Array o)</a:t>
            </a:r>
          </a:p>
          <a:p>
            <a:pPr>
              <a:lnSpc>
                <a:spcPct val="90000"/>
              </a:lnSpc>
              <a:spcBef>
                <a:spcPct val="100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27321528-43C5-469C-9F80-2A87939A9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2895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Output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moveCursor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j)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(char c)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printString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s) 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println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backSpace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1772A9CF-CF28-41F5-AE0D-D8E9D88C4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CBB2017-8D3F-48C4-8CA0-4922CBA9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8763000" cy="2895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Screen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clearScreen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setColor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boolean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b)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drawPixel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x2,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y2)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drawRectangle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y1,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x2,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y2)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void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drawCircle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x,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y,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r)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BA750BFE-4E7D-419C-8479-B0D969F972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Where we are at:</a:t>
            </a:r>
          </a:p>
        </p:txBody>
      </p:sp>
      <p:grpSp>
        <p:nvGrpSpPr>
          <p:cNvPr id="6146" name="Group 3">
            <a:extLst>
              <a:ext uri="{FF2B5EF4-FFF2-40B4-BE49-F238E27FC236}">
                <a16:creationId xmlns:a16="http://schemas.microsoft.com/office/drawing/2014/main" id="{BCC7E164-0FF0-43FA-BDAC-7C8449E3680B}"/>
              </a:ext>
            </a:extLst>
          </p:cNvPr>
          <p:cNvGrpSpPr>
            <a:grpSpLocks/>
          </p:cNvGrpSpPr>
          <p:nvPr/>
        </p:nvGrpSpPr>
        <p:grpSpPr bwMode="auto">
          <a:xfrm>
            <a:off x="258763" y="1006475"/>
            <a:ext cx="8809037" cy="4867275"/>
            <a:chOff x="163" y="634"/>
            <a:chExt cx="5549" cy="3066"/>
          </a:xfrm>
        </p:grpSpPr>
        <p:grpSp>
          <p:nvGrpSpPr>
            <p:cNvPr id="6148" name="Group 4">
              <a:extLst>
                <a:ext uri="{FF2B5EF4-FFF2-40B4-BE49-F238E27FC236}">
                  <a16:creationId xmlns:a16="http://schemas.microsoft.com/office/drawing/2014/main" id="{681CEE1D-09DD-4875-BA93-28ED4B51F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3" y="1955"/>
              <a:ext cx="4051" cy="445"/>
              <a:chOff x="833" y="1955"/>
              <a:chExt cx="4051" cy="445"/>
            </a:xfrm>
          </p:grpSpPr>
          <p:sp>
            <p:nvSpPr>
              <p:cNvPr id="6246" name="Rectangle 5">
                <a:extLst>
                  <a:ext uri="{FF2B5EF4-FFF2-40B4-BE49-F238E27FC236}">
                    <a16:creationId xmlns:a16="http://schemas.microsoft.com/office/drawing/2014/main" id="{89130D8A-5A35-47A4-9EF2-36C8467A5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073"/>
                <a:ext cx="454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7" name="Rectangle 6">
                <a:extLst>
                  <a:ext uri="{FF2B5EF4-FFF2-40B4-BE49-F238E27FC236}">
                    <a16:creationId xmlns:a16="http://schemas.microsoft.com/office/drawing/2014/main" id="{1A994F4D-63EA-494B-85E0-4FC5401BA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2065"/>
                <a:ext cx="457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Assembler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8" name="Freeform 7">
                <a:extLst>
                  <a:ext uri="{FF2B5EF4-FFF2-40B4-BE49-F238E27FC236}">
                    <a16:creationId xmlns:a16="http://schemas.microsoft.com/office/drawing/2014/main" id="{46200027-4E05-4C39-B920-C43862C14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39"/>
                <a:ext cx="483" cy="140"/>
              </a:xfrm>
              <a:custGeom>
                <a:avLst/>
                <a:gdLst>
                  <a:gd name="T0" fmla="*/ 0 w 483"/>
                  <a:gd name="T1" fmla="*/ 71 h 140"/>
                  <a:gd name="T2" fmla="*/ 3 w 483"/>
                  <a:gd name="T3" fmla="*/ 59 h 140"/>
                  <a:gd name="T4" fmla="*/ 13 w 483"/>
                  <a:gd name="T5" fmla="*/ 48 h 140"/>
                  <a:gd name="T6" fmla="*/ 26 w 483"/>
                  <a:gd name="T7" fmla="*/ 38 h 140"/>
                  <a:gd name="T8" fmla="*/ 47 w 483"/>
                  <a:gd name="T9" fmla="*/ 28 h 140"/>
                  <a:gd name="T10" fmla="*/ 72 w 483"/>
                  <a:gd name="T11" fmla="*/ 20 h 140"/>
                  <a:gd name="T12" fmla="*/ 99 w 483"/>
                  <a:gd name="T13" fmla="*/ 13 h 140"/>
                  <a:gd name="T14" fmla="*/ 132 w 483"/>
                  <a:gd name="T15" fmla="*/ 9 h 140"/>
                  <a:gd name="T16" fmla="*/ 166 w 483"/>
                  <a:gd name="T17" fmla="*/ 4 h 140"/>
                  <a:gd name="T18" fmla="*/ 204 w 483"/>
                  <a:gd name="T19" fmla="*/ 0 h 140"/>
                  <a:gd name="T20" fmla="*/ 241 w 483"/>
                  <a:gd name="T21" fmla="*/ 0 h 140"/>
                  <a:gd name="T22" fmla="*/ 279 w 483"/>
                  <a:gd name="T23" fmla="*/ 0 h 140"/>
                  <a:gd name="T24" fmla="*/ 317 w 483"/>
                  <a:gd name="T25" fmla="*/ 4 h 140"/>
                  <a:gd name="T26" fmla="*/ 351 w 483"/>
                  <a:gd name="T27" fmla="*/ 9 h 140"/>
                  <a:gd name="T28" fmla="*/ 383 w 483"/>
                  <a:gd name="T29" fmla="*/ 13 h 140"/>
                  <a:gd name="T30" fmla="*/ 411 w 483"/>
                  <a:gd name="T31" fmla="*/ 20 h 140"/>
                  <a:gd name="T32" fmla="*/ 436 w 483"/>
                  <a:gd name="T33" fmla="*/ 28 h 140"/>
                  <a:gd name="T34" fmla="*/ 457 w 483"/>
                  <a:gd name="T35" fmla="*/ 38 h 140"/>
                  <a:gd name="T36" fmla="*/ 470 w 483"/>
                  <a:gd name="T37" fmla="*/ 48 h 140"/>
                  <a:gd name="T38" fmla="*/ 480 w 483"/>
                  <a:gd name="T39" fmla="*/ 59 h 140"/>
                  <a:gd name="T40" fmla="*/ 483 w 483"/>
                  <a:gd name="T41" fmla="*/ 71 h 140"/>
                  <a:gd name="T42" fmla="*/ 480 w 483"/>
                  <a:gd name="T43" fmla="*/ 81 h 140"/>
                  <a:gd name="T44" fmla="*/ 470 w 483"/>
                  <a:gd name="T45" fmla="*/ 92 h 140"/>
                  <a:gd name="T46" fmla="*/ 457 w 483"/>
                  <a:gd name="T47" fmla="*/ 102 h 140"/>
                  <a:gd name="T48" fmla="*/ 436 w 483"/>
                  <a:gd name="T49" fmla="*/ 112 h 140"/>
                  <a:gd name="T50" fmla="*/ 411 w 483"/>
                  <a:gd name="T51" fmla="*/ 120 h 140"/>
                  <a:gd name="T52" fmla="*/ 383 w 483"/>
                  <a:gd name="T53" fmla="*/ 127 h 140"/>
                  <a:gd name="T54" fmla="*/ 351 w 483"/>
                  <a:gd name="T55" fmla="*/ 133 h 140"/>
                  <a:gd name="T56" fmla="*/ 317 w 483"/>
                  <a:gd name="T57" fmla="*/ 137 h 140"/>
                  <a:gd name="T58" fmla="*/ 279 w 483"/>
                  <a:gd name="T59" fmla="*/ 140 h 140"/>
                  <a:gd name="T60" fmla="*/ 241 w 483"/>
                  <a:gd name="T61" fmla="*/ 140 h 140"/>
                  <a:gd name="T62" fmla="*/ 204 w 483"/>
                  <a:gd name="T63" fmla="*/ 140 h 140"/>
                  <a:gd name="T64" fmla="*/ 166 w 483"/>
                  <a:gd name="T65" fmla="*/ 137 h 140"/>
                  <a:gd name="T66" fmla="*/ 132 w 483"/>
                  <a:gd name="T67" fmla="*/ 133 h 140"/>
                  <a:gd name="T68" fmla="*/ 99 w 483"/>
                  <a:gd name="T69" fmla="*/ 127 h 140"/>
                  <a:gd name="T70" fmla="*/ 72 w 483"/>
                  <a:gd name="T71" fmla="*/ 120 h 140"/>
                  <a:gd name="T72" fmla="*/ 47 w 483"/>
                  <a:gd name="T73" fmla="*/ 112 h 140"/>
                  <a:gd name="T74" fmla="*/ 26 w 483"/>
                  <a:gd name="T75" fmla="*/ 102 h 140"/>
                  <a:gd name="T76" fmla="*/ 13 w 483"/>
                  <a:gd name="T77" fmla="*/ 92 h 140"/>
                  <a:gd name="T78" fmla="*/ 3 w 483"/>
                  <a:gd name="T79" fmla="*/ 81 h 140"/>
                  <a:gd name="T80" fmla="*/ 0 w 483"/>
                  <a:gd name="T81" fmla="*/ 71 h 1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83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48"/>
                    </a:lnTo>
                    <a:lnTo>
                      <a:pt x="26" y="38"/>
                    </a:lnTo>
                    <a:lnTo>
                      <a:pt x="47" y="28"/>
                    </a:lnTo>
                    <a:lnTo>
                      <a:pt x="72" y="20"/>
                    </a:lnTo>
                    <a:lnTo>
                      <a:pt x="99" y="13"/>
                    </a:lnTo>
                    <a:lnTo>
                      <a:pt x="132" y="9"/>
                    </a:lnTo>
                    <a:lnTo>
                      <a:pt x="166" y="4"/>
                    </a:lnTo>
                    <a:lnTo>
                      <a:pt x="204" y="0"/>
                    </a:lnTo>
                    <a:lnTo>
                      <a:pt x="241" y="0"/>
                    </a:lnTo>
                    <a:lnTo>
                      <a:pt x="279" y="0"/>
                    </a:lnTo>
                    <a:lnTo>
                      <a:pt x="317" y="4"/>
                    </a:lnTo>
                    <a:lnTo>
                      <a:pt x="351" y="9"/>
                    </a:lnTo>
                    <a:lnTo>
                      <a:pt x="383" y="13"/>
                    </a:lnTo>
                    <a:lnTo>
                      <a:pt x="411" y="20"/>
                    </a:lnTo>
                    <a:lnTo>
                      <a:pt x="436" y="28"/>
                    </a:lnTo>
                    <a:lnTo>
                      <a:pt x="457" y="38"/>
                    </a:lnTo>
                    <a:lnTo>
                      <a:pt x="470" y="48"/>
                    </a:lnTo>
                    <a:lnTo>
                      <a:pt x="480" y="59"/>
                    </a:lnTo>
                    <a:lnTo>
                      <a:pt x="483" y="71"/>
                    </a:lnTo>
                    <a:lnTo>
                      <a:pt x="480" y="81"/>
                    </a:lnTo>
                    <a:lnTo>
                      <a:pt x="470" y="92"/>
                    </a:lnTo>
                    <a:lnTo>
                      <a:pt x="457" y="102"/>
                    </a:lnTo>
                    <a:lnTo>
                      <a:pt x="436" y="112"/>
                    </a:lnTo>
                    <a:lnTo>
                      <a:pt x="411" y="120"/>
                    </a:lnTo>
                    <a:lnTo>
                      <a:pt x="383" y="127"/>
                    </a:lnTo>
                    <a:lnTo>
                      <a:pt x="351" y="133"/>
                    </a:lnTo>
                    <a:lnTo>
                      <a:pt x="317" y="137"/>
                    </a:lnTo>
                    <a:lnTo>
                      <a:pt x="279" y="140"/>
                    </a:lnTo>
                    <a:lnTo>
                      <a:pt x="241" y="140"/>
                    </a:lnTo>
                    <a:lnTo>
                      <a:pt x="204" y="140"/>
                    </a:lnTo>
                    <a:lnTo>
                      <a:pt x="166" y="137"/>
                    </a:lnTo>
                    <a:lnTo>
                      <a:pt x="132" y="133"/>
                    </a:lnTo>
                    <a:lnTo>
                      <a:pt x="99" y="127"/>
                    </a:lnTo>
                    <a:lnTo>
                      <a:pt x="72" y="120"/>
                    </a:lnTo>
                    <a:lnTo>
                      <a:pt x="47" y="112"/>
                    </a:lnTo>
                    <a:lnTo>
                      <a:pt x="26" y="102"/>
                    </a:lnTo>
                    <a:lnTo>
                      <a:pt x="13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" name="Rectangle 8">
                <a:extLst>
                  <a:ext uri="{FF2B5EF4-FFF2-40B4-BE49-F238E27FC236}">
                    <a16:creationId xmlns:a16="http://schemas.microsoft.com/office/drawing/2014/main" id="{C1F3CDB9-7F02-44E0-B033-2C68ADC74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6" y="2268"/>
                <a:ext cx="34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 6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50" name="Freeform 9">
                <a:extLst>
                  <a:ext uri="{FF2B5EF4-FFF2-40B4-BE49-F238E27FC236}">
                    <a16:creationId xmlns:a16="http://schemas.microsoft.com/office/drawing/2014/main" id="{EFD61EEA-5262-4C1B-A3ED-AAB685771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955"/>
                <a:ext cx="4028" cy="404"/>
              </a:xfrm>
              <a:custGeom>
                <a:avLst/>
                <a:gdLst>
                  <a:gd name="T0" fmla="*/ 0 w 4028"/>
                  <a:gd name="T1" fmla="*/ 404 h 404"/>
                  <a:gd name="T2" fmla="*/ 0 w 4028"/>
                  <a:gd name="T3" fmla="*/ 232 h 404"/>
                  <a:gd name="T4" fmla="*/ 4028 w 4028"/>
                  <a:gd name="T5" fmla="*/ 232 h 404"/>
                  <a:gd name="T6" fmla="*/ 4028 w 4028"/>
                  <a:gd name="T7" fmla="*/ 0 h 4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28" h="404">
                    <a:moveTo>
                      <a:pt x="0" y="404"/>
                    </a:moveTo>
                    <a:lnTo>
                      <a:pt x="0" y="232"/>
                    </a:lnTo>
                    <a:lnTo>
                      <a:pt x="4028" y="232"/>
                    </a:lnTo>
                    <a:lnTo>
                      <a:pt x="4028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" name="Freeform 10">
                <a:extLst>
                  <a:ext uri="{FF2B5EF4-FFF2-40B4-BE49-F238E27FC236}">
                    <a16:creationId xmlns:a16="http://schemas.microsoft.com/office/drawing/2014/main" id="{FD3B4223-2A98-4DA1-814D-3C6802307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" y="2353"/>
                <a:ext cx="47" cy="47"/>
              </a:xfrm>
              <a:custGeom>
                <a:avLst/>
                <a:gdLst>
                  <a:gd name="T0" fmla="*/ 47 w 47"/>
                  <a:gd name="T1" fmla="*/ 0 h 47"/>
                  <a:gd name="T2" fmla="*/ 23 w 47"/>
                  <a:gd name="T3" fmla="*/ 47 h 47"/>
                  <a:gd name="T4" fmla="*/ 0 w 47"/>
                  <a:gd name="T5" fmla="*/ 0 h 47"/>
                  <a:gd name="T6" fmla="*/ 47 w 47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47" y="0"/>
                    </a:moveTo>
                    <a:lnTo>
                      <a:pt x="23" y="47"/>
                    </a:lnTo>
                    <a:lnTo>
                      <a:pt x="0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49" name="Group 11">
              <a:extLst>
                <a:ext uri="{FF2B5EF4-FFF2-40B4-BE49-F238E27FC236}">
                  <a16:creationId xmlns:a16="http://schemas.microsoft.com/office/drawing/2014/main" id="{5A241ECD-EBBB-4BC7-95F8-902606F3D5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778"/>
              <a:ext cx="776" cy="641"/>
              <a:chOff x="1752" y="778"/>
              <a:chExt cx="776" cy="641"/>
            </a:xfrm>
          </p:grpSpPr>
          <p:sp>
            <p:nvSpPr>
              <p:cNvPr id="6240" name="Rectangle 12">
                <a:extLst>
                  <a:ext uri="{FF2B5EF4-FFF2-40B4-BE49-F238E27FC236}">
                    <a16:creationId xmlns:a16="http://schemas.microsoft.com/office/drawing/2014/main" id="{A5FF6CA4-39D9-45C0-A697-F947E7758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933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1" name="Rectangle 13">
                <a:extLst>
                  <a:ext uri="{FF2B5EF4-FFF2-40B4-BE49-F238E27FC236}">
                    <a16:creationId xmlns:a16="http://schemas.microsoft.com/office/drawing/2014/main" id="{8A68EEEE-8FC4-4A19-A6FA-A70B8F226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984"/>
                <a:ext cx="6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H.L. Language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2" name="Rectangle 14">
                <a:extLst>
                  <a:ext uri="{FF2B5EF4-FFF2-40B4-BE49-F238E27FC236}">
                    <a16:creationId xmlns:a16="http://schemas.microsoft.com/office/drawing/2014/main" id="{1FE8061B-99A9-4A15-9535-F8F3C2121B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" y="1115"/>
                <a:ext cx="11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3" name="Rectangle 15">
                <a:extLst>
                  <a:ext uri="{FF2B5EF4-FFF2-40B4-BE49-F238E27FC236}">
                    <a16:creationId xmlns:a16="http://schemas.microsoft.com/office/drawing/2014/main" id="{8F6E5E58-2E27-407E-99C7-BC7F355BE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" y="1247"/>
                <a:ext cx="70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Operating Sys.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4" name="Rectangle 16">
                <a:extLst>
                  <a:ext uri="{FF2B5EF4-FFF2-40B4-BE49-F238E27FC236}">
                    <a16:creationId xmlns:a16="http://schemas.microsoft.com/office/drawing/2014/main" id="{AC1DFE42-3307-4017-9DE4-74C09654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" y="778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45" name="Rectangle 17">
                <a:extLst>
                  <a:ext uri="{FF2B5EF4-FFF2-40B4-BE49-F238E27FC236}">
                    <a16:creationId xmlns:a16="http://schemas.microsoft.com/office/drawing/2014/main" id="{D1EC8FCC-6AA8-457C-8E44-C9DB3ADF5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" y="804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0" name="Group 18">
              <a:extLst>
                <a:ext uri="{FF2B5EF4-FFF2-40B4-BE49-F238E27FC236}">
                  <a16:creationId xmlns:a16="http://schemas.microsoft.com/office/drawing/2014/main" id="{66341639-7F96-40E9-9197-3DD70D87B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3" y="960"/>
              <a:ext cx="655" cy="336"/>
              <a:chOff x="2332" y="1488"/>
              <a:chExt cx="655" cy="336"/>
            </a:xfrm>
          </p:grpSpPr>
          <p:sp>
            <p:nvSpPr>
              <p:cNvPr id="6235" name="Rectangle 19">
                <a:extLst>
                  <a:ext uri="{FF2B5EF4-FFF2-40B4-BE49-F238E27FC236}">
                    <a16:creationId xmlns:a16="http://schemas.microsoft.com/office/drawing/2014/main" id="{36078322-D309-4742-A5FD-0881D3A5D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1550"/>
                <a:ext cx="466" cy="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6" name="Rectangle 20">
                <a:extLst>
                  <a:ext uri="{FF2B5EF4-FFF2-40B4-BE49-F238E27FC236}">
                    <a16:creationId xmlns:a16="http://schemas.microsoft.com/office/drawing/2014/main" id="{7B47D2E5-55D2-47A4-B10C-A4C513168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1" y="1488"/>
                <a:ext cx="41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Compiler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7" name="Rectangle 21">
                <a:extLst>
                  <a:ext uri="{FF2B5EF4-FFF2-40B4-BE49-F238E27FC236}">
                    <a16:creationId xmlns:a16="http://schemas.microsoft.com/office/drawing/2014/main" id="{127FA191-82F3-40D0-9E84-497511E15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2" y="1738"/>
                <a:ext cx="53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10 - 11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8" name="Line 22">
                <a:extLst>
                  <a:ext uri="{FF2B5EF4-FFF2-40B4-BE49-F238E27FC236}">
                    <a16:creationId xmlns:a16="http://schemas.microsoft.com/office/drawing/2014/main" id="{23676DA5-FAB7-439D-9795-20250621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1669"/>
                <a:ext cx="61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9" name="Freeform 23">
                <a:extLst>
                  <a:ext uri="{FF2B5EF4-FFF2-40B4-BE49-F238E27FC236}">
                    <a16:creationId xmlns:a16="http://schemas.microsoft.com/office/drawing/2014/main" id="{227740E2-0FB0-4934-944F-B2103189C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4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1" name="Group 24">
              <a:extLst>
                <a:ext uri="{FF2B5EF4-FFF2-40B4-BE49-F238E27FC236}">
                  <a16:creationId xmlns:a16="http://schemas.microsoft.com/office/drawing/2014/main" id="{00AD3D7B-A5E4-4AC7-AF05-502FB89CE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3" y="1337"/>
              <a:ext cx="810" cy="339"/>
              <a:chOff x="3913" y="1337"/>
              <a:chExt cx="810" cy="339"/>
            </a:xfrm>
          </p:grpSpPr>
          <p:sp>
            <p:nvSpPr>
              <p:cNvPr id="6229" name="Rectangle 25">
                <a:extLst>
                  <a:ext uri="{FF2B5EF4-FFF2-40B4-BE49-F238E27FC236}">
                    <a16:creationId xmlns:a16="http://schemas.microsoft.com/office/drawing/2014/main" id="{F8DDC577-29D4-4DA1-9F39-61C8A8841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" y="1352"/>
                <a:ext cx="733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0" name="Rectangle 26">
                <a:extLst>
                  <a:ext uri="{FF2B5EF4-FFF2-40B4-BE49-F238E27FC236}">
                    <a16:creationId xmlns:a16="http://schemas.microsoft.com/office/drawing/2014/main" id="{3C38AB36-1326-4319-9C4C-ADC965A7A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7" y="1337"/>
                <a:ext cx="64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VM Translator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1" name="Freeform 27">
                <a:extLst>
                  <a:ext uri="{FF2B5EF4-FFF2-40B4-BE49-F238E27FC236}">
                    <a16:creationId xmlns:a16="http://schemas.microsoft.com/office/drawing/2014/main" id="{89362057-AF5F-494B-9786-09777FA2A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534"/>
                <a:ext cx="558" cy="142"/>
              </a:xfrm>
              <a:custGeom>
                <a:avLst/>
                <a:gdLst>
                  <a:gd name="T0" fmla="*/ 0 w 558"/>
                  <a:gd name="T1" fmla="*/ 71 h 142"/>
                  <a:gd name="T2" fmla="*/ 3 w 558"/>
                  <a:gd name="T3" fmla="*/ 61 h 142"/>
                  <a:gd name="T4" fmla="*/ 11 w 558"/>
                  <a:gd name="T5" fmla="*/ 50 h 142"/>
                  <a:gd name="T6" fmla="*/ 28 w 558"/>
                  <a:gd name="T7" fmla="*/ 40 h 142"/>
                  <a:gd name="T8" fmla="*/ 47 w 558"/>
                  <a:gd name="T9" fmla="*/ 31 h 142"/>
                  <a:gd name="T10" fmla="*/ 73 w 558"/>
                  <a:gd name="T11" fmla="*/ 23 h 142"/>
                  <a:gd name="T12" fmla="*/ 104 w 558"/>
                  <a:gd name="T13" fmla="*/ 17 h 142"/>
                  <a:gd name="T14" fmla="*/ 139 w 558"/>
                  <a:gd name="T15" fmla="*/ 10 h 142"/>
                  <a:gd name="T16" fmla="*/ 176 w 558"/>
                  <a:gd name="T17" fmla="*/ 5 h 142"/>
                  <a:gd name="T18" fmla="*/ 217 w 558"/>
                  <a:gd name="T19" fmla="*/ 2 h 142"/>
                  <a:gd name="T20" fmla="*/ 258 w 558"/>
                  <a:gd name="T21" fmla="*/ 0 h 142"/>
                  <a:gd name="T22" fmla="*/ 300 w 558"/>
                  <a:gd name="T23" fmla="*/ 0 h 142"/>
                  <a:gd name="T24" fmla="*/ 341 w 558"/>
                  <a:gd name="T25" fmla="*/ 2 h 142"/>
                  <a:gd name="T26" fmla="*/ 382 w 558"/>
                  <a:gd name="T27" fmla="*/ 5 h 142"/>
                  <a:gd name="T28" fmla="*/ 420 w 558"/>
                  <a:gd name="T29" fmla="*/ 10 h 142"/>
                  <a:gd name="T30" fmla="*/ 454 w 558"/>
                  <a:gd name="T31" fmla="*/ 17 h 142"/>
                  <a:gd name="T32" fmla="*/ 485 w 558"/>
                  <a:gd name="T33" fmla="*/ 23 h 142"/>
                  <a:gd name="T34" fmla="*/ 511 w 558"/>
                  <a:gd name="T35" fmla="*/ 31 h 142"/>
                  <a:gd name="T36" fmla="*/ 531 w 558"/>
                  <a:gd name="T37" fmla="*/ 40 h 142"/>
                  <a:gd name="T38" fmla="*/ 547 w 558"/>
                  <a:gd name="T39" fmla="*/ 50 h 142"/>
                  <a:gd name="T40" fmla="*/ 555 w 558"/>
                  <a:gd name="T41" fmla="*/ 61 h 142"/>
                  <a:gd name="T42" fmla="*/ 558 w 558"/>
                  <a:gd name="T43" fmla="*/ 71 h 142"/>
                  <a:gd name="T44" fmla="*/ 555 w 558"/>
                  <a:gd name="T45" fmla="*/ 81 h 142"/>
                  <a:gd name="T46" fmla="*/ 547 w 558"/>
                  <a:gd name="T47" fmla="*/ 92 h 142"/>
                  <a:gd name="T48" fmla="*/ 531 w 558"/>
                  <a:gd name="T49" fmla="*/ 102 h 142"/>
                  <a:gd name="T50" fmla="*/ 511 w 558"/>
                  <a:gd name="T51" fmla="*/ 110 h 142"/>
                  <a:gd name="T52" fmla="*/ 485 w 558"/>
                  <a:gd name="T53" fmla="*/ 119 h 142"/>
                  <a:gd name="T54" fmla="*/ 454 w 558"/>
                  <a:gd name="T55" fmla="*/ 125 h 142"/>
                  <a:gd name="T56" fmla="*/ 420 w 558"/>
                  <a:gd name="T57" fmla="*/ 132 h 142"/>
                  <a:gd name="T58" fmla="*/ 382 w 558"/>
                  <a:gd name="T59" fmla="*/ 137 h 142"/>
                  <a:gd name="T60" fmla="*/ 341 w 558"/>
                  <a:gd name="T61" fmla="*/ 140 h 142"/>
                  <a:gd name="T62" fmla="*/ 300 w 558"/>
                  <a:gd name="T63" fmla="*/ 142 h 142"/>
                  <a:gd name="T64" fmla="*/ 258 w 558"/>
                  <a:gd name="T65" fmla="*/ 142 h 142"/>
                  <a:gd name="T66" fmla="*/ 217 w 558"/>
                  <a:gd name="T67" fmla="*/ 140 h 142"/>
                  <a:gd name="T68" fmla="*/ 176 w 558"/>
                  <a:gd name="T69" fmla="*/ 137 h 142"/>
                  <a:gd name="T70" fmla="*/ 139 w 558"/>
                  <a:gd name="T71" fmla="*/ 132 h 142"/>
                  <a:gd name="T72" fmla="*/ 104 w 558"/>
                  <a:gd name="T73" fmla="*/ 125 h 142"/>
                  <a:gd name="T74" fmla="*/ 73 w 558"/>
                  <a:gd name="T75" fmla="*/ 119 h 142"/>
                  <a:gd name="T76" fmla="*/ 47 w 558"/>
                  <a:gd name="T77" fmla="*/ 110 h 142"/>
                  <a:gd name="T78" fmla="*/ 28 w 558"/>
                  <a:gd name="T79" fmla="*/ 102 h 142"/>
                  <a:gd name="T80" fmla="*/ 11 w 558"/>
                  <a:gd name="T81" fmla="*/ 92 h 142"/>
                  <a:gd name="T82" fmla="*/ 3 w 558"/>
                  <a:gd name="T83" fmla="*/ 81 h 142"/>
                  <a:gd name="T84" fmla="*/ 0 w 558"/>
                  <a:gd name="T85" fmla="*/ 71 h 1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58" h="142">
                    <a:moveTo>
                      <a:pt x="0" y="71"/>
                    </a:moveTo>
                    <a:lnTo>
                      <a:pt x="3" y="61"/>
                    </a:lnTo>
                    <a:lnTo>
                      <a:pt x="11" y="50"/>
                    </a:lnTo>
                    <a:lnTo>
                      <a:pt x="28" y="40"/>
                    </a:lnTo>
                    <a:lnTo>
                      <a:pt x="47" y="31"/>
                    </a:lnTo>
                    <a:lnTo>
                      <a:pt x="73" y="23"/>
                    </a:lnTo>
                    <a:lnTo>
                      <a:pt x="104" y="17"/>
                    </a:lnTo>
                    <a:lnTo>
                      <a:pt x="139" y="10"/>
                    </a:lnTo>
                    <a:lnTo>
                      <a:pt x="176" y="5"/>
                    </a:lnTo>
                    <a:lnTo>
                      <a:pt x="217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1" y="2"/>
                    </a:lnTo>
                    <a:lnTo>
                      <a:pt x="382" y="5"/>
                    </a:lnTo>
                    <a:lnTo>
                      <a:pt x="420" y="10"/>
                    </a:lnTo>
                    <a:lnTo>
                      <a:pt x="454" y="17"/>
                    </a:lnTo>
                    <a:lnTo>
                      <a:pt x="485" y="23"/>
                    </a:lnTo>
                    <a:lnTo>
                      <a:pt x="511" y="31"/>
                    </a:lnTo>
                    <a:lnTo>
                      <a:pt x="531" y="40"/>
                    </a:lnTo>
                    <a:lnTo>
                      <a:pt x="547" y="50"/>
                    </a:lnTo>
                    <a:lnTo>
                      <a:pt x="555" y="61"/>
                    </a:lnTo>
                    <a:lnTo>
                      <a:pt x="558" y="71"/>
                    </a:lnTo>
                    <a:lnTo>
                      <a:pt x="555" y="81"/>
                    </a:lnTo>
                    <a:lnTo>
                      <a:pt x="547" y="92"/>
                    </a:lnTo>
                    <a:lnTo>
                      <a:pt x="531" y="102"/>
                    </a:lnTo>
                    <a:lnTo>
                      <a:pt x="511" y="110"/>
                    </a:lnTo>
                    <a:lnTo>
                      <a:pt x="485" y="119"/>
                    </a:lnTo>
                    <a:lnTo>
                      <a:pt x="454" y="125"/>
                    </a:lnTo>
                    <a:lnTo>
                      <a:pt x="420" y="132"/>
                    </a:lnTo>
                    <a:lnTo>
                      <a:pt x="382" y="137"/>
                    </a:lnTo>
                    <a:lnTo>
                      <a:pt x="341" y="140"/>
                    </a:lnTo>
                    <a:lnTo>
                      <a:pt x="300" y="142"/>
                    </a:lnTo>
                    <a:lnTo>
                      <a:pt x="258" y="142"/>
                    </a:lnTo>
                    <a:lnTo>
                      <a:pt x="217" y="140"/>
                    </a:lnTo>
                    <a:lnTo>
                      <a:pt x="176" y="137"/>
                    </a:lnTo>
                    <a:lnTo>
                      <a:pt x="139" y="132"/>
                    </a:lnTo>
                    <a:lnTo>
                      <a:pt x="104" y="125"/>
                    </a:lnTo>
                    <a:lnTo>
                      <a:pt x="73" y="119"/>
                    </a:lnTo>
                    <a:lnTo>
                      <a:pt x="47" y="110"/>
                    </a:lnTo>
                    <a:lnTo>
                      <a:pt x="28" y="102"/>
                    </a:lnTo>
                    <a:lnTo>
                      <a:pt x="11" y="92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2" name="Rectangle 28">
                <a:extLst>
                  <a:ext uri="{FF2B5EF4-FFF2-40B4-BE49-F238E27FC236}">
                    <a16:creationId xmlns:a16="http://schemas.microsoft.com/office/drawing/2014/main" id="{958F1846-9AB8-44E6-9E3C-58D76DF6F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4" y="1563"/>
                <a:ext cx="48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7 - 8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33" name="Line 29">
                <a:extLst>
                  <a:ext uri="{FF2B5EF4-FFF2-40B4-BE49-F238E27FC236}">
                    <a16:creationId xmlns:a16="http://schemas.microsoft.com/office/drawing/2014/main" id="{46D2049A-2957-4B38-95F5-1384A7566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3" y="1498"/>
                <a:ext cx="76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34" name="Freeform 30">
                <a:extLst>
                  <a:ext uri="{FF2B5EF4-FFF2-40B4-BE49-F238E27FC236}">
                    <a16:creationId xmlns:a16="http://schemas.microsoft.com/office/drawing/2014/main" id="{3EDB1B0A-CA9F-4CF2-870A-807B0ACE2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47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48 w 48"/>
                  <a:gd name="T3" fmla="*/ 23 h 48"/>
                  <a:gd name="T4" fmla="*/ 0 w 48"/>
                  <a:gd name="T5" fmla="*/ 48 h 48"/>
                  <a:gd name="T6" fmla="*/ 0 w 48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48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2" name="Group 31">
              <a:extLst>
                <a:ext uri="{FF2B5EF4-FFF2-40B4-BE49-F238E27FC236}">
                  <a16:creationId xmlns:a16="http://schemas.microsoft.com/office/drawing/2014/main" id="{E91E8E3C-BE46-4775-90DD-CCD752F22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3" y="2522"/>
              <a:ext cx="751" cy="470"/>
              <a:chOff x="1233" y="2522"/>
              <a:chExt cx="751" cy="470"/>
            </a:xfrm>
          </p:grpSpPr>
          <p:sp>
            <p:nvSpPr>
              <p:cNvPr id="6222" name="Rectangle 32">
                <a:extLst>
                  <a:ext uri="{FF2B5EF4-FFF2-40B4-BE49-F238E27FC236}">
                    <a16:creationId xmlns:a16="http://schemas.microsoft.com/office/drawing/2014/main" id="{44665874-FBAE-4BFD-BBD6-60099F089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" y="2522"/>
                <a:ext cx="650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3" name="Rectangle 33">
                <a:extLst>
                  <a:ext uri="{FF2B5EF4-FFF2-40B4-BE49-F238E27FC236}">
                    <a16:creationId xmlns:a16="http://schemas.microsoft.com/office/drawing/2014/main" id="{AB5DD1DE-5889-4E18-BA06-2AE4FA6B3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527"/>
                <a:ext cx="49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Computer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4" name="Rectangle 34">
                <a:extLst>
                  <a:ext uri="{FF2B5EF4-FFF2-40B4-BE49-F238E27FC236}">
                    <a16:creationId xmlns:a16="http://schemas.microsoft.com/office/drawing/2014/main" id="{E7912388-CB6A-47C7-9020-53117FF37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" y="2642"/>
                <a:ext cx="5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Architecture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5" name="Freeform 35">
                <a:extLst>
                  <a:ext uri="{FF2B5EF4-FFF2-40B4-BE49-F238E27FC236}">
                    <a16:creationId xmlns:a16="http://schemas.microsoft.com/office/drawing/2014/main" id="{257941A7-14B4-44A1-9A63-03871F41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2852"/>
                <a:ext cx="580" cy="140"/>
              </a:xfrm>
              <a:custGeom>
                <a:avLst/>
                <a:gdLst>
                  <a:gd name="T0" fmla="*/ 0 w 580"/>
                  <a:gd name="T1" fmla="*/ 71 h 140"/>
                  <a:gd name="T2" fmla="*/ 3 w 580"/>
                  <a:gd name="T3" fmla="*/ 59 h 140"/>
                  <a:gd name="T4" fmla="*/ 13 w 580"/>
                  <a:gd name="T5" fmla="*/ 50 h 140"/>
                  <a:gd name="T6" fmla="*/ 29 w 580"/>
                  <a:gd name="T7" fmla="*/ 40 h 140"/>
                  <a:gd name="T8" fmla="*/ 51 w 580"/>
                  <a:gd name="T9" fmla="*/ 32 h 140"/>
                  <a:gd name="T10" fmla="*/ 77 w 580"/>
                  <a:gd name="T11" fmla="*/ 23 h 140"/>
                  <a:gd name="T12" fmla="*/ 109 w 580"/>
                  <a:gd name="T13" fmla="*/ 15 h 140"/>
                  <a:gd name="T14" fmla="*/ 145 w 580"/>
                  <a:gd name="T15" fmla="*/ 10 h 140"/>
                  <a:gd name="T16" fmla="*/ 184 w 580"/>
                  <a:gd name="T17" fmla="*/ 5 h 140"/>
                  <a:gd name="T18" fmla="*/ 225 w 580"/>
                  <a:gd name="T19" fmla="*/ 2 h 140"/>
                  <a:gd name="T20" fmla="*/ 268 w 580"/>
                  <a:gd name="T21" fmla="*/ 0 h 140"/>
                  <a:gd name="T22" fmla="*/ 312 w 580"/>
                  <a:gd name="T23" fmla="*/ 0 h 140"/>
                  <a:gd name="T24" fmla="*/ 354 w 580"/>
                  <a:gd name="T25" fmla="*/ 2 h 140"/>
                  <a:gd name="T26" fmla="*/ 395 w 580"/>
                  <a:gd name="T27" fmla="*/ 5 h 140"/>
                  <a:gd name="T28" fmla="*/ 434 w 580"/>
                  <a:gd name="T29" fmla="*/ 10 h 140"/>
                  <a:gd name="T30" fmla="*/ 470 w 580"/>
                  <a:gd name="T31" fmla="*/ 15 h 140"/>
                  <a:gd name="T32" fmla="*/ 501 w 580"/>
                  <a:gd name="T33" fmla="*/ 23 h 140"/>
                  <a:gd name="T34" fmla="*/ 529 w 580"/>
                  <a:gd name="T35" fmla="*/ 32 h 140"/>
                  <a:gd name="T36" fmla="*/ 550 w 580"/>
                  <a:gd name="T37" fmla="*/ 40 h 140"/>
                  <a:gd name="T38" fmla="*/ 567 w 580"/>
                  <a:gd name="T39" fmla="*/ 50 h 140"/>
                  <a:gd name="T40" fmla="*/ 576 w 580"/>
                  <a:gd name="T41" fmla="*/ 59 h 140"/>
                  <a:gd name="T42" fmla="*/ 580 w 580"/>
                  <a:gd name="T43" fmla="*/ 71 h 140"/>
                  <a:gd name="T44" fmla="*/ 576 w 580"/>
                  <a:gd name="T45" fmla="*/ 81 h 140"/>
                  <a:gd name="T46" fmla="*/ 567 w 580"/>
                  <a:gd name="T47" fmla="*/ 91 h 140"/>
                  <a:gd name="T48" fmla="*/ 550 w 580"/>
                  <a:gd name="T49" fmla="*/ 101 h 140"/>
                  <a:gd name="T50" fmla="*/ 529 w 580"/>
                  <a:gd name="T51" fmla="*/ 110 h 140"/>
                  <a:gd name="T52" fmla="*/ 501 w 580"/>
                  <a:gd name="T53" fmla="*/ 119 h 140"/>
                  <a:gd name="T54" fmla="*/ 470 w 580"/>
                  <a:gd name="T55" fmla="*/ 125 h 140"/>
                  <a:gd name="T56" fmla="*/ 434 w 580"/>
                  <a:gd name="T57" fmla="*/ 132 h 140"/>
                  <a:gd name="T58" fmla="*/ 395 w 580"/>
                  <a:gd name="T59" fmla="*/ 137 h 140"/>
                  <a:gd name="T60" fmla="*/ 354 w 580"/>
                  <a:gd name="T61" fmla="*/ 140 h 140"/>
                  <a:gd name="T62" fmla="*/ 312 w 580"/>
                  <a:gd name="T63" fmla="*/ 140 h 140"/>
                  <a:gd name="T64" fmla="*/ 268 w 580"/>
                  <a:gd name="T65" fmla="*/ 140 h 140"/>
                  <a:gd name="T66" fmla="*/ 225 w 580"/>
                  <a:gd name="T67" fmla="*/ 140 h 140"/>
                  <a:gd name="T68" fmla="*/ 184 w 580"/>
                  <a:gd name="T69" fmla="*/ 137 h 140"/>
                  <a:gd name="T70" fmla="*/ 145 w 580"/>
                  <a:gd name="T71" fmla="*/ 132 h 140"/>
                  <a:gd name="T72" fmla="*/ 109 w 580"/>
                  <a:gd name="T73" fmla="*/ 125 h 140"/>
                  <a:gd name="T74" fmla="*/ 77 w 580"/>
                  <a:gd name="T75" fmla="*/ 119 h 140"/>
                  <a:gd name="T76" fmla="*/ 51 w 580"/>
                  <a:gd name="T77" fmla="*/ 110 h 140"/>
                  <a:gd name="T78" fmla="*/ 29 w 580"/>
                  <a:gd name="T79" fmla="*/ 101 h 140"/>
                  <a:gd name="T80" fmla="*/ 13 w 580"/>
                  <a:gd name="T81" fmla="*/ 91 h 140"/>
                  <a:gd name="T82" fmla="*/ 3 w 580"/>
                  <a:gd name="T83" fmla="*/ 81 h 140"/>
                  <a:gd name="T84" fmla="*/ 0 w 580"/>
                  <a:gd name="T85" fmla="*/ 71 h 1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0" h="140">
                    <a:moveTo>
                      <a:pt x="0" y="71"/>
                    </a:moveTo>
                    <a:lnTo>
                      <a:pt x="3" y="59"/>
                    </a:lnTo>
                    <a:lnTo>
                      <a:pt x="13" y="50"/>
                    </a:lnTo>
                    <a:lnTo>
                      <a:pt x="29" y="40"/>
                    </a:lnTo>
                    <a:lnTo>
                      <a:pt x="51" y="32"/>
                    </a:lnTo>
                    <a:lnTo>
                      <a:pt x="77" y="23"/>
                    </a:lnTo>
                    <a:lnTo>
                      <a:pt x="109" y="15"/>
                    </a:lnTo>
                    <a:lnTo>
                      <a:pt x="145" y="10"/>
                    </a:lnTo>
                    <a:lnTo>
                      <a:pt x="184" y="5"/>
                    </a:lnTo>
                    <a:lnTo>
                      <a:pt x="225" y="2"/>
                    </a:lnTo>
                    <a:lnTo>
                      <a:pt x="268" y="0"/>
                    </a:lnTo>
                    <a:lnTo>
                      <a:pt x="312" y="0"/>
                    </a:lnTo>
                    <a:lnTo>
                      <a:pt x="354" y="2"/>
                    </a:lnTo>
                    <a:lnTo>
                      <a:pt x="395" y="5"/>
                    </a:lnTo>
                    <a:lnTo>
                      <a:pt x="434" y="10"/>
                    </a:lnTo>
                    <a:lnTo>
                      <a:pt x="470" y="15"/>
                    </a:lnTo>
                    <a:lnTo>
                      <a:pt x="501" y="23"/>
                    </a:lnTo>
                    <a:lnTo>
                      <a:pt x="529" y="32"/>
                    </a:lnTo>
                    <a:lnTo>
                      <a:pt x="550" y="40"/>
                    </a:lnTo>
                    <a:lnTo>
                      <a:pt x="567" y="50"/>
                    </a:lnTo>
                    <a:lnTo>
                      <a:pt x="576" y="59"/>
                    </a:lnTo>
                    <a:lnTo>
                      <a:pt x="580" y="71"/>
                    </a:lnTo>
                    <a:lnTo>
                      <a:pt x="576" y="81"/>
                    </a:lnTo>
                    <a:lnTo>
                      <a:pt x="567" y="91"/>
                    </a:lnTo>
                    <a:lnTo>
                      <a:pt x="550" y="101"/>
                    </a:lnTo>
                    <a:lnTo>
                      <a:pt x="529" y="110"/>
                    </a:lnTo>
                    <a:lnTo>
                      <a:pt x="501" y="119"/>
                    </a:lnTo>
                    <a:lnTo>
                      <a:pt x="470" y="125"/>
                    </a:lnTo>
                    <a:lnTo>
                      <a:pt x="434" y="132"/>
                    </a:lnTo>
                    <a:lnTo>
                      <a:pt x="395" y="137"/>
                    </a:lnTo>
                    <a:lnTo>
                      <a:pt x="354" y="140"/>
                    </a:lnTo>
                    <a:lnTo>
                      <a:pt x="312" y="140"/>
                    </a:lnTo>
                    <a:lnTo>
                      <a:pt x="268" y="140"/>
                    </a:lnTo>
                    <a:lnTo>
                      <a:pt x="225" y="140"/>
                    </a:lnTo>
                    <a:lnTo>
                      <a:pt x="184" y="137"/>
                    </a:lnTo>
                    <a:lnTo>
                      <a:pt x="145" y="132"/>
                    </a:lnTo>
                    <a:lnTo>
                      <a:pt x="109" y="125"/>
                    </a:lnTo>
                    <a:lnTo>
                      <a:pt x="77" y="119"/>
                    </a:lnTo>
                    <a:lnTo>
                      <a:pt x="51" y="110"/>
                    </a:lnTo>
                    <a:lnTo>
                      <a:pt x="29" y="101"/>
                    </a:lnTo>
                    <a:lnTo>
                      <a:pt x="13" y="91"/>
                    </a:lnTo>
                    <a:lnTo>
                      <a:pt x="3" y="8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6" name="Rectangle 36">
                <a:extLst>
                  <a:ext uri="{FF2B5EF4-FFF2-40B4-BE49-F238E27FC236}">
                    <a16:creationId xmlns:a16="http://schemas.microsoft.com/office/drawing/2014/main" id="{8F785A6F-D7D9-44BB-AD42-0869A0CAC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" y="2881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4 - 5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7" name="Line 37">
                <a:extLst>
                  <a:ext uri="{FF2B5EF4-FFF2-40B4-BE49-F238E27FC236}">
                    <a16:creationId xmlns:a16="http://schemas.microsoft.com/office/drawing/2014/main" id="{8E515D60-F62A-48E3-AF9B-943BF97A4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3" y="2798"/>
                <a:ext cx="7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8" name="Freeform 38">
                <a:extLst>
                  <a:ext uri="{FF2B5EF4-FFF2-40B4-BE49-F238E27FC236}">
                    <a16:creationId xmlns:a16="http://schemas.microsoft.com/office/drawing/2014/main" id="{5435F72A-9AF0-4CD8-AF1F-12228EE5C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7" y="2775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3" name="Group 39">
              <a:extLst>
                <a:ext uri="{FF2B5EF4-FFF2-40B4-BE49-F238E27FC236}">
                  <a16:creationId xmlns:a16="http://schemas.microsoft.com/office/drawing/2014/main" id="{C23316F0-0CFF-4FE3-A2B2-71B513CB68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5" y="2938"/>
              <a:ext cx="745" cy="336"/>
              <a:chOff x="2735" y="2938"/>
              <a:chExt cx="745" cy="336"/>
            </a:xfrm>
          </p:grpSpPr>
          <p:sp>
            <p:nvSpPr>
              <p:cNvPr id="6216" name="Rectangle 40">
                <a:extLst>
                  <a:ext uri="{FF2B5EF4-FFF2-40B4-BE49-F238E27FC236}">
                    <a16:creationId xmlns:a16="http://schemas.microsoft.com/office/drawing/2014/main" id="{E8D6FF06-3DBC-45D3-B4B1-E3B610665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938"/>
                <a:ext cx="566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7" name="Rectangle 41">
                <a:extLst>
                  <a:ext uri="{FF2B5EF4-FFF2-40B4-BE49-F238E27FC236}">
                    <a16:creationId xmlns:a16="http://schemas.microsoft.com/office/drawing/2014/main" id="{FEDC2D2E-DCBE-4C44-8E5F-0ECAFF50A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1" y="2946"/>
                <a:ext cx="531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Gate Logic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8" name="Freeform 42">
                <a:extLst>
                  <a:ext uri="{FF2B5EF4-FFF2-40B4-BE49-F238E27FC236}">
                    <a16:creationId xmlns:a16="http://schemas.microsoft.com/office/drawing/2014/main" id="{360EA340-5D10-45B5-8105-94623A145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76"/>
                <a:ext cx="602" cy="82"/>
              </a:xfrm>
              <a:custGeom>
                <a:avLst/>
                <a:gdLst>
                  <a:gd name="T0" fmla="*/ 0 w 602"/>
                  <a:gd name="T1" fmla="*/ 41 h 82"/>
                  <a:gd name="T2" fmla="*/ 3 w 602"/>
                  <a:gd name="T3" fmla="*/ 35 h 82"/>
                  <a:gd name="T4" fmla="*/ 11 w 602"/>
                  <a:gd name="T5" fmla="*/ 30 h 82"/>
                  <a:gd name="T6" fmla="*/ 26 w 602"/>
                  <a:gd name="T7" fmla="*/ 25 h 82"/>
                  <a:gd name="T8" fmla="*/ 47 w 602"/>
                  <a:gd name="T9" fmla="*/ 18 h 82"/>
                  <a:gd name="T10" fmla="*/ 73 w 602"/>
                  <a:gd name="T11" fmla="*/ 13 h 82"/>
                  <a:gd name="T12" fmla="*/ 103 w 602"/>
                  <a:gd name="T13" fmla="*/ 10 h 82"/>
                  <a:gd name="T14" fmla="*/ 137 w 602"/>
                  <a:gd name="T15" fmla="*/ 7 h 82"/>
                  <a:gd name="T16" fmla="*/ 176 w 602"/>
                  <a:gd name="T17" fmla="*/ 3 h 82"/>
                  <a:gd name="T18" fmla="*/ 215 w 602"/>
                  <a:gd name="T19" fmla="*/ 2 h 82"/>
                  <a:gd name="T20" fmla="*/ 258 w 602"/>
                  <a:gd name="T21" fmla="*/ 0 h 82"/>
                  <a:gd name="T22" fmla="*/ 300 w 602"/>
                  <a:gd name="T23" fmla="*/ 0 h 82"/>
                  <a:gd name="T24" fmla="*/ 344 w 602"/>
                  <a:gd name="T25" fmla="*/ 0 h 82"/>
                  <a:gd name="T26" fmla="*/ 385 w 602"/>
                  <a:gd name="T27" fmla="*/ 2 h 82"/>
                  <a:gd name="T28" fmla="*/ 426 w 602"/>
                  <a:gd name="T29" fmla="*/ 3 h 82"/>
                  <a:gd name="T30" fmla="*/ 464 w 602"/>
                  <a:gd name="T31" fmla="*/ 7 h 82"/>
                  <a:gd name="T32" fmla="*/ 498 w 602"/>
                  <a:gd name="T33" fmla="*/ 10 h 82"/>
                  <a:gd name="T34" fmla="*/ 529 w 602"/>
                  <a:gd name="T35" fmla="*/ 13 h 82"/>
                  <a:gd name="T36" fmla="*/ 555 w 602"/>
                  <a:gd name="T37" fmla="*/ 18 h 82"/>
                  <a:gd name="T38" fmla="*/ 575 w 602"/>
                  <a:gd name="T39" fmla="*/ 25 h 82"/>
                  <a:gd name="T40" fmla="*/ 589 w 602"/>
                  <a:gd name="T41" fmla="*/ 30 h 82"/>
                  <a:gd name="T42" fmla="*/ 599 w 602"/>
                  <a:gd name="T43" fmla="*/ 35 h 82"/>
                  <a:gd name="T44" fmla="*/ 602 w 602"/>
                  <a:gd name="T45" fmla="*/ 41 h 82"/>
                  <a:gd name="T46" fmla="*/ 599 w 602"/>
                  <a:gd name="T47" fmla="*/ 48 h 82"/>
                  <a:gd name="T48" fmla="*/ 589 w 602"/>
                  <a:gd name="T49" fmla="*/ 53 h 82"/>
                  <a:gd name="T50" fmla="*/ 575 w 602"/>
                  <a:gd name="T51" fmla="*/ 58 h 82"/>
                  <a:gd name="T52" fmla="*/ 555 w 602"/>
                  <a:gd name="T53" fmla="*/ 64 h 82"/>
                  <a:gd name="T54" fmla="*/ 529 w 602"/>
                  <a:gd name="T55" fmla="*/ 67 h 82"/>
                  <a:gd name="T56" fmla="*/ 498 w 602"/>
                  <a:gd name="T57" fmla="*/ 72 h 82"/>
                  <a:gd name="T58" fmla="*/ 464 w 602"/>
                  <a:gd name="T59" fmla="*/ 76 h 82"/>
                  <a:gd name="T60" fmla="*/ 426 w 602"/>
                  <a:gd name="T61" fmla="*/ 79 h 82"/>
                  <a:gd name="T62" fmla="*/ 385 w 602"/>
                  <a:gd name="T63" fmla="*/ 81 h 82"/>
                  <a:gd name="T64" fmla="*/ 344 w 602"/>
                  <a:gd name="T65" fmla="*/ 82 h 82"/>
                  <a:gd name="T66" fmla="*/ 300 w 602"/>
                  <a:gd name="T67" fmla="*/ 82 h 82"/>
                  <a:gd name="T68" fmla="*/ 258 w 602"/>
                  <a:gd name="T69" fmla="*/ 82 h 82"/>
                  <a:gd name="T70" fmla="*/ 215 w 602"/>
                  <a:gd name="T71" fmla="*/ 81 h 82"/>
                  <a:gd name="T72" fmla="*/ 176 w 602"/>
                  <a:gd name="T73" fmla="*/ 79 h 82"/>
                  <a:gd name="T74" fmla="*/ 137 w 602"/>
                  <a:gd name="T75" fmla="*/ 76 h 82"/>
                  <a:gd name="T76" fmla="*/ 103 w 602"/>
                  <a:gd name="T77" fmla="*/ 72 h 82"/>
                  <a:gd name="T78" fmla="*/ 73 w 602"/>
                  <a:gd name="T79" fmla="*/ 67 h 82"/>
                  <a:gd name="T80" fmla="*/ 47 w 602"/>
                  <a:gd name="T81" fmla="*/ 64 h 82"/>
                  <a:gd name="T82" fmla="*/ 26 w 602"/>
                  <a:gd name="T83" fmla="*/ 58 h 82"/>
                  <a:gd name="T84" fmla="*/ 11 w 602"/>
                  <a:gd name="T85" fmla="*/ 53 h 82"/>
                  <a:gd name="T86" fmla="*/ 3 w 602"/>
                  <a:gd name="T87" fmla="*/ 48 h 82"/>
                  <a:gd name="T88" fmla="*/ 0 w 602"/>
                  <a:gd name="T89" fmla="*/ 41 h 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02" h="82">
                    <a:moveTo>
                      <a:pt x="0" y="41"/>
                    </a:moveTo>
                    <a:lnTo>
                      <a:pt x="3" y="35"/>
                    </a:lnTo>
                    <a:lnTo>
                      <a:pt x="11" y="30"/>
                    </a:lnTo>
                    <a:lnTo>
                      <a:pt x="26" y="25"/>
                    </a:lnTo>
                    <a:lnTo>
                      <a:pt x="47" y="18"/>
                    </a:lnTo>
                    <a:lnTo>
                      <a:pt x="73" y="13"/>
                    </a:lnTo>
                    <a:lnTo>
                      <a:pt x="103" y="10"/>
                    </a:lnTo>
                    <a:lnTo>
                      <a:pt x="137" y="7"/>
                    </a:lnTo>
                    <a:lnTo>
                      <a:pt x="176" y="3"/>
                    </a:lnTo>
                    <a:lnTo>
                      <a:pt x="215" y="2"/>
                    </a:lnTo>
                    <a:lnTo>
                      <a:pt x="258" y="0"/>
                    </a:lnTo>
                    <a:lnTo>
                      <a:pt x="300" y="0"/>
                    </a:lnTo>
                    <a:lnTo>
                      <a:pt x="344" y="0"/>
                    </a:lnTo>
                    <a:lnTo>
                      <a:pt x="385" y="2"/>
                    </a:lnTo>
                    <a:lnTo>
                      <a:pt x="426" y="3"/>
                    </a:lnTo>
                    <a:lnTo>
                      <a:pt x="464" y="7"/>
                    </a:lnTo>
                    <a:lnTo>
                      <a:pt x="498" y="10"/>
                    </a:lnTo>
                    <a:lnTo>
                      <a:pt x="529" y="13"/>
                    </a:lnTo>
                    <a:lnTo>
                      <a:pt x="555" y="18"/>
                    </a:lnTo>
                    <a:lnTo>
                      <a:pt x="575" y="25"/>
                    </a:lnTo>
                    <a:lnTo>
                      <a:pt x="589" y="30"/>
                    </a:lnTo>
                    <a:lnTo>
                      <a:pt x="599" y="35"/>
                    </a:lnTo>
                    <a:lnTo>
                      <a:pt x="602" y="41"/>
                    </a:lnTo>
                    <a:lnTo>
                      <a:pt x="599" y="48"/>
                    </a:lnTo>
                    <a:lnTo>
                      <a:pt x="589" y="53"/>
                    </a:lnTo>
                    <a:lnTo>
                      <a:pt x="575" y="58"/>
                    </a:lnTo>
                    <a:lnTo>
                      <a:pt x="555" y="64"/>
                    </a:lnTo>
                    <a:lnTo>
                      <a:pt x="529" y="67"/>
                    </a:lnTo>
                    <a:lnTo>
                      <a:pt x="498" y="72"/>
                    </a:lnTo>
                    <a:lnTo>
                      <a:pt x="464" y="76"/>
                    </a:lnTo>
                    <a:lnTo>
                      <a:pt x="426" y="79"/>
                    </a:lnTo>
                    <a:lnTo>
                      <a:pt x="385" y="81"/>
                    </a:lnTo>
                    <a:lnTo>
                      <a:pt x="344" y="82"/>
                    </a:lnTo>
                    <a:lnTo>
                      <a:pt x="300" y="82"/>
                    </a:lnTo>
                    <a:lnTo>
                      <a:pt x="258" y="82"/>
                    </a:lnTo>
                    <a:lnTo>
                      <a:pt x="215" y="81"/>
                    </a:lnTo>
                    <a:lnTo>
                      <a:pt x="176" y="79"/>
                    </a:lnTo>
                    <a:lnTo>
                      <a:pt x="137" y="76"/>
                    </a:lnTo>
                    <a:lnTo>
                      <a:pt x="103" y="72"/>
                    </a:lnTo>
                    <a:lnTo>
                      <a:pt x="73" y="67"/>
                    </a:lnTo>
                    <a:lnTo>
                      <a:pt x="47" y="64"/>
                    </a:lnTo>
                    <a:lnTo>
                      <a:pt x="26" y="58"/>
                    </a:lnTo>
                    <a:lnTo>
                      <a:pt x="11" y="53"/>
                    </a:lnTo>
                    <a:lnTo>
                      <a:pt x="3" y="4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9" name="Rectangle 43">
                <a:extLst>
                  <a:ext uri="{FF2B5EF4-FFF2-40B4-BE49-F238E27FC236}">
                    <a16:creationId xmlns:a16="http://schemas.microsoft.com/office/drawing/2014/main" id="{849749BB-B18E-4B91-ADC3-CB7693557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175"/>
                <a:ext cx="5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 1 - 3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20" name="Line 44">
                <a:extLst>
                  <a:ext uri="{FF2B5EF4-FFF2-40B4-BE49-F238E27FC236}">
                    <a16:creationId xmlns:a16="http://schemas.microsoft.com/office/drawing/2014/main" id="{CF259CF7-1E58-4011-93BD-EA33A8E01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119"/>
                <a:ext cx="70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21" name="Freeform 45">
                <a:extLst>
                  <a:ext uri="{FF2B5EF4-FFF2-40B4-BE49-F238E27FC236}">
                    <a16:creationId xmlns:a16="http://schemas.microsoft.com/office/drawing/2014/main" id="{C5D743AC-4391-48C1-BE9B-DEED21EBB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096"/>
                <a:ext cx="48" cy="47"/>
              </a:xfrm>
              <a:custGeom>
                <a:avLst/>
                <a:gdLst>
                  <a:gd name="T0" fmla="*/ 0 w 48"/>
                  <a:gd name="T1" fmla="*/ 0 h 47"/>
                  <a:gd name="T2" fmla="*/ 48 w 48"/>
                  <a:gd name="T3" fmla="*/ 23 h 47"/>
                  <a:gd name="T4" fmla="*/ 0 w 48"/>
                  <a:gd name="T5" fmla="*/ 47 h 47"/>
                  <a:gd name="T6" fmla="*/ 0 w 48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7">
                    <a:moveTo>
                      <a:pt x="0" y="0"/>
                    </a:moveTo>
                    <a:lnTo>
                      <a:pt x="48" y="23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4" name="Group 46">
              <a:extLst>
                <a:ext uri="{FF2B5EF4-FFF2-40B4-BE49-F238E27FC236}">
                  <a16:creationId xmlns:a16="http://schemas.microsoft.com/office/drawing/2014/main" id="{429E9EAF-2148-47A8-8A22-A36403510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3" y="3175"/>
              <a:ext cx="1479" cy="525"/>
              <a:chOff x="4233" y="3175"/>
              <a:chExt cx="1479" cy="525"/>
            </a:xfrm>
          </p:grpSpPr>
          <p:sp>
            <p:nvSpPr>
              <p:cNvPr id="6207" name="Rectangle 47">
                <a:extLst>
                  <a:ext uri="{FF2B5EF4-FFF2-40B4-BE49-F238E27FC236}">
                    <a16:creationId xmlns:a16="http://schemas.microsoft.com/office/drawing/2014/main" id="{DD091EB0-1E9C-4D39-968F-28DDBD3B0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3179"/>
                <a:ext cx="610" cy="2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8" name="Rectangle 48">
                <a:extLst>
                  <a:ext uri="{FF2B5EF4-FFF2-40B4-BE49-F238E27FC236}">
                    <a16:creationId xmlns:a16="http://schemas.microsoft.com/office/drawing/2014/main" id="{4EC41BD7-9202-49EB-9C2A-395B936DD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175"/>
                <a:ext cx="46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Electrical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9" name="Rectangle 49">
                <a:extLst>
                  <a:ext uri="{FF2B5EF4-FFF2-40B4-BE49-F238E27FC236}">
                    <a16:creationId xmlns:a16="http://schemas.microsoft.com/office/drawing/2014/main" id="{E09A0C52-E062-43E7-8887-E2A0375F9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3290"/>
                <a:ext cx="5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Engineering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0" name="Freeform 50">
                <a:extLst>
                  <a:ext uri="{FF2B5EF4-FFF2-40B4-BE49-F238E27FC236}">
                    <a16:creationId xmlns:a16="http://schemas.microsoft.com/office/drawing/2014/main" id="{A0EA8FC0-609B-4CE1-802B-A9216D1FD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1" name="Freeform 51">
                <a:extLst>
                  <a:ext uri="{FF2B5EF4-FFF2-40B4-BE49-F238E27FC236}">
                    <a16:creationId xmlns:a16="http://schemas.microsoft.com/office/drawing/2014/main" id="{7F185727-9FDF-468D-8745-19FA06C62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5" y="3322"/>
                <a:ext cx="697" cy="378"/>
              </a:xfrm>
              <a:custGeom>
                <a:avLst/>
                <a:gdLst>
                  <a:gd name="T0" fmla="*/ 64 w 697"/>
                  <a:gd name="T1" fmla="*/ 162 h 378"/>
                  <a:gd name="T2" fmla="*/ 5 w 697"/>
                  <a:gd name="T3" fmla="*/ 179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2 h 378"/>
                  <a:gd name="T12" fmla="*/ 142 w 697"/>
                  <a:gd name="T13" fmla="*/ 319 h 378"/>
                  <a:gd name="T14" fmla="*/ 157 w 697"/>
                  <a:gd name="T15" fmla="*/ 371 h 378"/>
                  <a:gd name="T16" fmla="*/ 237 w 697"/>
                  <a:gd name="T17" fmla="*/ 351 h 378"/>
                  <a:gd name="T18" fmla="*/ 294 w 697"/>
                  <a:gd name="T19" fmla="*/ 378 h 378"/>
                  <a:gd name="T20" fmla="*/ 340 w 697"/>
                  <a:gd name="T21" fmla="*/ 353 h 378"/>
                  <a:gd name="T22" fmla="*/ 387 w 697"/>
                  <a:gd name="T23" fmla="*/ 378 h 378"/>
                  <a:gd name="T24" fmla="*/ 426 w 697"/>
                  <a:gd name="T25" fmla="*/ 348 h 378"/>
                  <a:gd name="T26" fmla="*/ 488 w 697"/>
                  <a:gd name="T27" fmla="*/ 368 h 378"/>
                  <a:gd name="T28" fmla="*/ 542 w 697"/>
                  <a:gd name="T29" fmla="*/ 328 h 378"/>
                  <a:gd name="T30" fmla="*/ 644 w 697"/>
                  <a:gd name="T31" fmla="*/ 340 h 378"/>
                  <a:gd name="T32" fmla="*/ 617 w 697"/>
                  <a:gd name="T33" fmla="*/ 292 h 378"/>
                  <a:gd name="T34" fmla="*/ 688 w 697"/>
                  <a:gd name="T35" fmla="*/ 287 h 378"/>
                  <a:gd name="T36" fmla="*/ 640 w 697"/>
                  <a:gd name="T37" fmla="*/ 233 h 378"/>
                  <a:gd name="T38" fmla="*/ 697 w 697"/>
                  <a:gd name="T39" fmla="*/ 204 h 378"/>
                  <a:gd name="T40" fmla="*/ 624 w 697"/>
                  <a:gd name="T41" fmla="*/ 169 h 378"/>
                  <a:gd name="T42" fmla="*/ 665 w 697"/>
                  <a:gd name="T43" fmla="*/ 121 h 378"/>
                  <a:gd name="T44" fmla="*/ 586 w 697"/>
                  <a:gd name="T45" fmla="*/ 120 h 378"/>
                  <a:gd name="T46" fmla="*/ 617 w 697"/>
                  <a:gd name="T47" fmla="*/ 66 h 378"/>
                  <a:gd name="T48" fmla="*/ 518 w 697"/>
                  <a:gd name="T49" fmla="*/ 72 h 378"/>
                  <a:gd name="T50" fmla="*/ 513 w 697"/>
                  <a:gd name="T51" fmla="*/ 16 h 378"/>
                  <a:gd name="T52" fmla="*/ 412 w 697"/>
                  <a:gd name="T53" fmla="*/ 41 h 378"/>
                  <a:gd name="T54" fmla="*/ 376 w 697"/>
                  <a:gd name="T55" fmla="*/ 0 h 378"/>
                  <a:gd name="T56" fmla="*/ 310 w 697"/>
                  <a:gd name="T57" fmla="*/ 38 h 378"/>
                  <a:gd name="T58" fmla="*/ 248 w 697"/>
                  <a:gd name="T59" fmla="*/ 0 h 378"/>
                  <a:gd name="T60" fmla="*/ 211 w 697"/>
                  <a:gd name="T61" fmla="*/ 56 h 378"/>
                  <a:gd name="T62" fmla="*/ 142 w 697"/>
                  <a:gd name="T63" fmla="*/ 26 h 378"/>
                  <a:gd name="T64" fmla="*/ 145 w 697"/>
                  <a:gd name="T65" fmla="*/ 75 h 378"/>
                  <a:gd name="T66" fmla="*/ 57 w 697"/>
                  <a:gd name="T67" fmla="*/ 62 h 378"/>
                  <a:gd name="T68" fmla="*/ 80 w 697"/>
                  <a:gd name="T69" fmla="*/ 112 h 378"/>
                  <a:gd name="T70" fmla="*/ 0 w 697"/>
                  <a:gd name="T71" fmla="*/ 110 h 378"/>
                  <a:gd name="T72" fmla="*/ 64 w 697"/>
                  <a:gd name="T73" fmla="*/ 162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4" y="162"/>
                    </a:moveTo>
                    <a:lnTo>
                      <a:pt x="5" y="179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2"/>
                    </a:lnTo>
                    <a:lnTo>
                      <a:pt x="142" y="319"/>
                    </a:lnTo>
                    <a:lnTo>
                      <a:pt x="157" y="371"/>
                    </a:lnTo>
                    <a:lnTo>
                      <a:pt x="237" y="351"/>
                    </a:lnTo>
                    <a:lnTo>
                      <a:pt x="294" y="378"/>
                    </a:lnTo>
                    <a:lnTo>
                      <a:pt x="340" y="353"/>
                    </a:lnTo>
                    <a:lnTo>
                      <a:pt x="387" y="378"/>
                    </a:lnTo>
                    <a:lnTo>
                      <a:pt x="426" y="348"/>
                    </a:lnTo>
                    <a:lnTo>
                      <a:pt x="488" y="368"/>
                    </a:lnTo>
                    <a:lnTo>
                      <a:pt x="542" y="328"/>
                    </a:lnTo>
                    <a:lnTo>
                      <a:pt x="644" y="340"/>
                    </a:lnTo>
                    <a:lnTo>
                      <a:pt x="617" y="292"/>
                    </a:lnTo>
                    <a:lnTo>
                      <a:pt x="688" y="287"/>
                    </a:lnTo>
                    <a:lnTo>
                      <a:pt x="640" y="233"/>
                    </a:lnTo>
                    <a:lnTo>
                      <a:pt x="697" y="204"/>
                    </a:lnTo>
                    <a:lnTo>
                      <a:pt x="624" y="169"/>
                    </a:lnTo>
                    <a:lnTo>
                      <a:pt x="665" y="121"/>
                    </a:lnTo>
                    <a:lnTo>
                      <a:pt x="586" y="120"/>
                    </a:lnTo>
                    <a:lnTo>
                      <a:pt x="617" y="66"/>
                    </a:lnTo>
                    <a:lnTo>
                      <a:pt x="518" y="72"/>
                    </a:lnTo>
                    <a:lnTo>
                      <a:pt x="513" y="16"/>
                    </a:lnTo>
                    <a:lnTo>
                      <a:pt x="412" y="41"/>
                    </a:lnTo>
                    <a:lnTo>
                      <a:pt x="376" y="0"/>
                    </a:lnTo>
                    <a:lnTo>
                      <a:pt x="310" y="38"/>
                    </a:lnTo>
                    <a:lnTo>
                      <a:pt x="248" y="0"/>
                    </a:lnTo>
                    <a:lnTo>
                      <a:pt x="211" y="56"/>
                    </a:lnTo>
                    <a:lnTo>
                      <a:pt x="142" y="26"/>
                    </a:lnTo>
                    <a:lnTo>
                      <a:pt x="145" y="75"/>
                    </a:lnTo>
                    <a:lnTo>
                      <a:pt x="57" y="62"/>
                    </a:lnTo>
                    <a:lnTo>
                      <a:pt x="80" y="112"/>
                    </a:lnTo>
                    <a:lnTo>
                      <a:pt x="0" y="110"/>
                    </a:lnTo>
                    <a:lnTo>
                      <a:pt x="64" y="162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2" name="Freeform 52">
                <a:extLst>
                  <a:ext uri="{FF2B5EF4-FFF2-40B4-BE49-F238E27FC236}">
                    <a16:creationId xmlns:a16="http://schemas.microsoft.com/office/drawing/2014/main" id="{CB9F4331-5ED4-40D4-9D0D-494A57EFF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8" y="3264"/>
                <a:ext cx="697" cy="378"/>
              </a:xfrm>
              <a:custGeom>
                <a:avLst/>
                <a:gdLst>
                  <a:gd name="T0" fmla="*/ 62 w 697"/>
                  <a:gd name="T1" fmla="*/ 163 h 378"/>
                  <a:gd name="T2" fmla="*/ 5 w 697"/>
                  <a:gd name="T3" fmla="*/ 178 h 378"/>
                  <a:gd name="T4" fmla="*/ 72 w 697"/>
                  <a:gd name="T5" fmla="*/ 199 h 378"/>
                  <a:gd name="T6" fmla="*/ 18 w 697"/>
                  <a:gd name="T7" fmla="*/ 245 h 378"/>
                  <a:gd name="T8" fmla="*/ 90 w 697"/>
                  <a:gd name="T9" fmla="*/ 266 h 378"/>
                  <a:gd name="T10" fmla="*/ 49 w 697"/>
                  <a:gd name="T11" fmla="*/ 311 h 378"/>
                  <a:gd name="T12" fmla="*/ 142 w 697"/>
                  <a:gd name="T13" fmla="*/ 319 h 378"/>
                  <a:gd name="T14" fmla="*/ 155 w 697"/>
                  <a:gd name="T15" fmla="*/ 370 h 378"/>
                  <a:gd name="T16" fmla="*/ 235 w 697"/>
                  <a:gd name="T17" fmla="*/ 352 h 378"/>
                  <a:gd name="T18" fmla="*/ 294 w 697"/>
                  <a:gd name="T19" fmla="*/ 378 h 378"/>
                  <a:gd name="T20" fmla="*/ 340 w 697"/>
                  <a:gd name="T21" fmla="*/ 352 h 378"/>
                  <a:gd name="T22" fmla="*/ 385 w 697"/>
                  <a:gd name="T23" fmla="*/ 378 h 378"/>
                  <a:gd name="T24" fmla="*/ 426 w 697"/>
                  <a:gd name="T25" fmla="*/ 347 h 378"/>
                  <a:gd name="T26" fmla="*/ 487 w 697"/>
                  <a:gd name="T27" fmla="*/ 368 h 378"/>
                  <a:gd name="T28" fmla="*/ 542 w 697"/>
                  <a:gd name="T29" fmla="*/ 327 h 378"/>
                  <a:gd name="T30" fmla="*/ 643 w 697"/>
                  <a:gd name="T31" fmla="*/ 340 h 378"/>
                  <a:gd name="T32" fmla="*/ 617 w 697"/>
                  <a:gd name="T33" fmla="*/ 293 h 378"/>
                  <a:gd name="T34" fmla="*/ 686 w 697"/>
                  <a:gd name="T35" fmla="*/ 288 h 378"/>
                  <a:gd name="T36" fmla="*/ 638 w 697"/>
                  <a:gd name="T37" fmla="*/ 234 h 378"/>
                  <a:gd name="T38" fmla="*/ 697 w 697"/>
                  <a:gd name="T39" fmla="*/ 202 h 378"/>
                  <a:gd name="T40" fmla="*/ 622 w 697"/>
                  <a:gd name="T41" fmla="*/ 170 h 378"/>
                  <a:gd name="T42" fmla="*/ 665 w 697"/>
                  <a:gd name="T43" fmla="*/ 122 h 378"/>
                  <a:gd name="T44" fmla="*/ 586 w 697"/>
                  <a:gd name="T45" fmla="*/ 120 h 378"/>
                  <a:gd name="T46" fmla="*/ 617 w 697"/>
                  <a:gd name="T47" fmla="*/ 64 h 378"/>
                  <a:gd name="T48" fmla="*/ 518 w 697"/>
                  <a:gd name="T49" fmla="*/ 73 h 378"/>
                  <a:gd name="T50" fmla="*/ 511 w 697"/>
                  <a:gd name="T51" fmla="*/ 17 h 378"/>
                  <a:gd name="T52" fmla="*/ 411 w 697"/>
                  <a:gd name="T53" fmla="*/ 41 h 378"/>
                  <a:gd name="T54" fmla="*/ 374 w 697"/>
                  <a:gd name="T55" fmla="*/ 0 h 378"/>
                  <a:gd name="T56" fmla="*/ 310 w 697"/>
                  <a:gd name="T57" fmla="*/ 36 h 378"/>
                  <a:gd name="T58" fmla="*/ 248 w 697"/>
                  <a:gd name="T59" fmla="*/ 0 h 378"/>
                  <a:gd name="T60" fmla="*/ 209 w 697"/>
                  <a:gd name="T61" fmla="*/ 56 h 378"/>
                  <a:gd name="T62" fmla="*/ 142 w 697"/>
                  <a:gd name="T63" fmla="*/ 27 h 378"/>
                  <a:gd name="T64" fmla="*/ 144 w 697"/>
                  <a:gd name="T65" fmla="*/ 76 h 378"/>
                  <a:gd name="T66" fmla="*/ 57 w 697"/>
                  <a:gd name="T67" fmla="*/ 61 h 378"/>
                  <a:gd name="T68" fmla="*/ 78 w 697"/>
                  <a:gd name="T69" fmla="*/ 112 h 378"/>
                  <a:gd name="T70" fmla="*/ 0 w 697"/>
                  <a:gd name="T71" fmla="*/ 110 h 378"/>
                  <a:gd name="T72" fmla="*/ 62 w 697"/>
                  <a:gd name="T73" fmla="*/ 163 h 3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7" h="378">
                    <a:moveTo>
                      <a:pt x="62" y="163"/>
                    </a:moveTo>
                    <a:lnTo>
                      <a:pt x="5" y="178"/>
                    </a:lnTo>
                    <a:lnTo>
                      <a:pt x="72" y="199"/>
                    </a:lnTo>
                    <a:lnTo>
                      <a:pt x="18" y="245"/>
                    </a:lnTo>
                    <a:lnTo>
                      <a:pt x="90" y="266"/>
                    </a:lnTo>
                    <a:lnTo>
                      <a:pt x="49" y="311"/>
                    </a:lnTo>
                    <a:lnTo>
                      <a:pt x="142" y="319"/>
                    </a:lnTo>
                    <a:lnTo>
                      <a:pt x="155" y="370"/>
                    </a:lnTo>
                    <a:lnTo>
                      <a:pt x="235" y="352"/>
                    </a:lnTo>
                    <a:lnTo>
                      <a:pt x="294" y="378"/>
                    </a:lnTo>
                    <a:lnTo>
                      <a:pt x="340" y="352"/>
                    </a:lnTo>
                    <a:lnTo>
                      <a:pt x="385" y="378"/>
                    </a:lnTo>
                    <a:lnTo>
                      <a:pt x="426" y="347"/>
                    </a:lnTo>
                    <a:lnTo>
                      <a:pt x="487" y="368"/>
                    </a:lnTo>
                    <a:lnTo>
                      <a:pt x="542" y="327"/>
                    </a:lnTo>
                    <a:lnTo>
                      <a:pt x="643" y="340"/>
                    </a:lnTo>
                    <a:lnTo>
                      <a:pt x="617" y="293"/>
                    </a:lnTo>
                    <a:lnTo>
                      <a:pt x="686" y="288"/>
                    </a:lnTo>
                    <a:lnTo>
                      <a:pt x="638" y="234"/>
                    </a:lnTo>
                    <a:lnTo>
                      <a:pt x="697" y="202"/>
                    </a:lnTo>
                    <a:lnTo>
                      <a:pt x="622" y="170"/>
                    </a:lnTo>
                    <a:lnTo>
                      <a:pt x="665" y="122"/>
                    </a:lnTo>
                    <a:lnTo>
                      <a:pt x="586" y="120"/>
                    </a:lnTo>
                    <a:lnTo>
                      <a:pt x="617" y="64"/>
                    </a:lnTo>
                    <a:lnTo>
                      <a:pt x="518" y="73"/>
                    </a:lnTo>
                    <a:lnTo>
                      <a:pt x="511" y="17"/>
                    </a:lnTo>
                    <a:lnTo>
                      <a:pt x="411" y="41"/>
                    </a:lnTo>
                    <a:lnTo>
                      <a:pt x="374" y="0"/>
                    </a:lnTo>
                    <a:lnTo>
                      <a:pt x="310" y="36"/>
                    </a:lnTo>
                    <a:lnTo>
                      <a:pt x="248" y="0"/>
                    </a:lnTo>
                    <a:lnTo>
                      <a:pt x="209" y="56"/>
                    </a:lnTo>
                    <a:lnTo>
                      <a:pt x="142" y="27"/>
                    </a:lnTo>
                    <a:lnTo>
                      <a:pt x="144" y="76"/>
                    </a:lnTo>
                    <a:lnTo>
                      <a:pt x="57" y="61"/>
                    </a:lnTo>
                    <a:lnTo>
                      <a:pt x="78" y="112"/>
                    </a:lnTo>
                    <a:lnTo>
                      <a:pt x="0" y="110"/>
                    </a:lnTo>
                    <a:lnTo>
                      <a:pt x="62" y="16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3" name="Rectangle 53">
                <a:extLst>
                  <a:ext uri="{FF2B5EF4-FFF2-40B4-BE49-F238E27FC236}">
                    <a16:creationId xmlns:a16="http://schemas.microsoft.com/office/drawing/2014/main" id="{5365C2CC-396E-43AC-9941-DCEB1C93B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3394"/>
                <a:ext cx="36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Physics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14" name="Line 54">
                <a:extLst>
                  <a:ext uri="{FF2B5EF4-FFF2-40B4-BE49-F238E27FC236}">
                    <a16:creationId xmlns:a16="http://schemas.microsoft.com/office/drawing/2014/main" id="{294F7A8F-08DB-4036-9C4F-4DBE6618F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3" y="3439"/>
                <a:ext cx="67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15" name="Freeform 55">
                <a:extLst>
                  <a:ext uri="{FF2B5EF4-FFF2-40B4-BE49-F238E27FC236}">
                    <a16:creationId xmlns:a16="http://schemas.microsoft.com/office/drawing/2014/main" id="{EF4BE1F9-2C1B-4067-B181-E9DCFE15F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1" y="3416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155" name="Group 56">
              <a:extLst>
                <a:ext uri="{FF2B5EF4-FFF2-40B4-BE49-F238E27FC236}">
                  <a16:creationId xmlns:a16="http://schemas.microsoft.com/office/drawing/2014/main" id="{5FB06686-D1BB-42A7-B97A-997B8B3A3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0" y="1100"/>
              <a:ext cx="775" cy="641"/>
              <a:chOff x="3160" y="1100"/>
              <a:chExt cx="775" cy="641"/>
            </a:xfrm>
          </p:grpSpPr>
          <p:sp>
            <p:nvSpPr>
              <p:cNvPr id="6202" name="Rectangle 57">
                <a:extLst>
                  <a:ext uri="{FF2B5EF4-FFF2-40B4-BE49-F238E27FC236}">
                    <a16:creationId xmlns:a16="http://schemas.microsoft.com/office/drawing/2014/main" id="{0AF5FD84-CD88-413D-8D31-9276F8721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255"/>
                <a:ext cx="753" cy="486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3" name="Rectangle 58">
                <a:extLst>
                  <a:ext uri="{FF2B5EF4-FFF2-40B4-BE49-F238E27FC236}">
                    <a16:creationId xmlns:a16="http://schemas.microsoft.com/office/drawing/2014/main" id="{D49641CA-2EE9-4D36-BD16-F0D30DF8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0" y="1372"/>
                <a:ext cx="34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Virtual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4" name="Rectangle 59">
                <a:extLst>
                  <a:ext uri="{FF2B5EF4-FFF2-40B4-BE49-F238E27FC236}">
                    <a16:creationId xmlns:a16="http://schemas.microsoft.com/office/drawing/2014/main" id="{6F1880B0-A1D6-4775-9317-3B6693897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8" y="1503"/>
                <a:ext cx="42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Machine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5" name="Rectangle 60">
                <a:extLst>
                  <a:ext uri="{FF2B5EF4-FFF2-40B4-BE49-F238E27FC236}">
                    <a16:creationId xmlns:a16="http://schemas.microsoft.com/office/drawing/2014/main" id="{7D7D8EEA-99AA-490B-A551-A5BB0EA3A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" y="1100"/>
                <a:ext cx="753" cy="15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206" name="Rectangle 61">
                <a:extLst>
                  <a:ext uri="{FF2B5EF4-FFF2-40B4-BE49-F238E27FC236}">
                    <a16:creationId xmlns:a16="http://schemas.microsoft.com/office/drawing/2014/main" id="{CC478F36-554F-4A8F-A839-934730B8D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1126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6" name="Group 62">
              <a:extLst>
                <a:ext uri="{FF2B5EF4-FFF2-40B4-BE49-F238E27FC236}">
                  <a16:creationId xmlns:a16="http://schemas.microsoft.com/office/drawing/2014/main" id="{AE8E7917-AB47-4978-BBA3-59E93E1A3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3" y="660"/>
              <a:ext cx="1605" cy="1402"/>
              <a:chOff x="3893" y="660"/>
              <a:chExt cx="1605" cy="1402"/>
            </a:xfrm>
          </p:grpSpPr>
          <p:grpSp>
            <p:nvGrpSpPr>
              <p:cNvPr id="6192" name="Group 63">
                <a:extLst>
                  <a:ext uri="{FF2B5EF4-FFF2-40B4-BE49-F238E27FC236}">
                    <a16:creationId xmlns:a16="http://schemas.microsoft.com/office/drawing/2014/main" id="{F2C65981-F281-4C24-ACAF-B2228A4F67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93" y="660"/>
                <a:ext cx="810" cy="401"/>
                <a:chOff x="3893" y="660"/>
                <a:chExt cx="810" cy="401"/>
              </a:xfrm>
            </p:grpSpPr>
            <p:sp>
              <p:nvSpPr>
                <p:cNvPr id="6199" name="Rectangle 64">
                  <a:extLst>
                    <a:ext uri="{FF2B5EF4-FFF2-40B4-BE49-F238E27FC236}">
                      <a16:creationId xmlns:a16="http://schemas.microsoft.com/office/drawing/2014/main" id="{8CA117B2-F90D-4242-BDF1-D2A102A56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3" y="660"/>
                  <a:ext cx="810" cy="40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0" name="Rectangle 65">
                  <a:extLst>
                    <a:ext uri="{FF2B5EF4-FFF2-40B4-BE49-F238E27FC236}">
                      <a16:creationId xmlns:a16="http://schemas.microsoft.com/office/drawing/2014/main" id="{51001F4D-71F1-4B62-89E1-6A86D08D2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6" y="713"/>
                  <a:ext cx="507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Software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201" name="Rectangle 66">
                  <a:extLst>
                    <a:ext uri="{FF2B5EF4-FFF2-40B4-BE49-F238E27FC236}">
                      <a16:creationId xmlns:a16="http://schemas.microsoft.com/office/drawing/2014/main" id="{BA8C185D-FE9F-4D57-BB56-E758E0EAF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" y="861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93" name="Group 67">
                <a:extLst>
                  <a:ext uri="{FF2B5EF4-FFF2-40B4-BE49-F238E27FC236}">
                    <a16:creationId xmlns:a16="http://schemas.microsoft.com/office/drawing/2014/main" id="{A76D2338-255E-4175-B25F-711DD85FDA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23" y="1421"/>
                <a:ext cx="775" cy="641"/>
                <a:chOff x="4723" y="1421"/>
                <a:chExt cx="775" cy="641"/>
              </a:xfrm>
            </p:grpSpPr>
            <p:sp>
              <p:nvSpPr>
                <p:cNvPr id="6194" name="Rectangle 68">
                  <a:extLst>
                    <a:ext uri="{FF2B5EF4-FFF2-40B4-BE49-F238E27FC236}">
                      <a16:creationId xmlns:a16="http://schemas.microsoft.com/office/drawing/2014/main" id="{938DD387-6657-46F6-96A4-8E0FDC50C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575"/>
                  <a:ext cx="752" cy="487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5" name="Rectangle 69">
                  <a:extLst>
                    <a:ext uri="{FF2B5EF4-FFF2-40B4-BE49-F238E27FC236}">
                      <a16:creationId xmlns:a16="http://schemas.microsoft.com/office/drawing/2014/main" id="{3D2F60E5-6D71-4B9A-8CB4-73CE08AC68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9" y="1692"/>
                  <a:ext cx="487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Assembly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6" name="Rectangle 70">
                  <a:extLst>
                    <a:ext uri="{FF2B5EF4-FFF2-40B4-BE49-F238E27FC236}">
                      <a16:creationId xmlns:a16="http://schemas.microsoft.com/office/drawing/2014/main" id="{7D289B50-989A-4BA1-A091-8C593A3FB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78" y="1824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7" name="Rectangle 71">
                  <a:extLst>
                    <a:ext uri="{FF2B5EF4-FFF2-40B4-BE49-F238E27FC236}">
                      <a16:creationId xmlns:a16="http://schemas.microsoft.com/office/drawing/2014/main" id="{18EA8B5A-EB40-401E-9BF1-855D62F93F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3" y="1421"/>
                  <a:ext cx="752" cy="15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8" name="Rectangle 72">
                  <a:extLst>
                    <a:ext uri="{FF2B5EF4-FFF2-40B4-BE49-F238E27FC236}">
                      <a16:creationId xmlns:a16="http://schemas.microsoft.com/office/drawing/2014/main" id="{3E18EC41-F196-463F-A1BC-ED6028CAD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1447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7" name="Group 73">
              <a:extLst>
                <a:ext uri="{FF2B5EF4-FFF2-40B4-BE49-F238E27FC236}">
                  <a16:creationId xmlns:a16="http://schemas.microsoft.com/office/drawing/2014/main" id="{7140B3EA-F91B-46FD-A00B-AE3D3EC01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" y="2400"/>
              <a:ext cx="1272" cy="1271"/>
              <a:chOff x="480" y="2400"/>
              <a:chExt cx="1272" cy="1271"/>
            </a:xfrm>
          </p:grpSpPr>
          <p:grpSp>
            <p:nvGrpSpPr>
              <p:cNvPr id="6182" name="Group 74">
                <a:extLst>
                  <a:ext uri="{FF2B5EF4-FFF2-40B4-BE49-F238E27FC236}">
                    <a16:creationId xmlns:a16="http://schemas.microsoft.com/office/drawing/2014/main" id="{44DE2963-B5E1-4AB5-9A85-A0D5CEAA0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2" y="3294"/>
                <a:ext cx="810" cy="377"/>
                <a:chOff x="942" y="3294"/>
                <a:chExt cx="810" cy="377"/>
              </a:xfrm>
            </p:grpSpPr>
            <p:sp>
              <p:nvSpPr>
                <p:cNvPr id="6189" name="Rectangle 75">
                  <a:extLst>
                    <a:ext uri="{FF2B5EF4-FFF2-40B4-BE49-F238E27FC236}">
                      <a16:creationId xmlns:a16="http://schemas.microsoft.com/office/drawing/2014/main" id="{4F232ECE-6C25-4569-A83D-4DE7CCD2A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2" y="3294"/>
                  <a:ext cx="810" cy="3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0" name="Rectangle 76">
                  <a:extLst>
                    <a:ext uri="{FF2B5EF4-FFF2-40B4-BE49-F238E27FC236}">
                      <a16:creationId xmlns:a16="http://schemas.microsoft.com/office/drawing/2014/main" id="{701961C7-0438-4951-8EDA-ED23D76F1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83" y="3336"/>
                  <a:ext cx="54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Hardware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91" name="Rectangle 77">
                  <a:extLst>
                    <a:ext uri="{FF2B5EF4-FFF2-40B4-BE49-F238E27FC236}">
                      <a16:creationId xmlns:a16="http://schemas.microsoft.com/office/drawing/2014/main" id="{892446F3-CCE7-4BB7-A30A-22C082757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4" y="3484"/>
                  <a:ext cx="541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500" b="1">
                      <a:solidFill>
                        <a:srgbClr val="99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hierarchy</a:t>
                  </a:r>
                  <a:endParaRPr lang="en-US" altLang="zh-TW" sz="2400" b="1">
                    <a:solidFill>
                      <a:srgbClr val="99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  <p:grpSp>
            <p:nvGrpSpPr>
              <p:cNvPr id="6183" name="Group 78">
                <a:extLst>
                  <a:ext uri="{FF2B5EF4-FFF2-40B4-BE49-F238E27FC236}">
                    <a16:creationId xmlns:a16="http://schemas.microsoft.com/office/drawing/2014/main" id="{383251F1-268B-4F06-8BC4-6B50333EA8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" y="2400"/>
                <a:ext cx="776" cy="641"/>
                <a:chOff x="480" y="2400"/>
                <a:chExt cx="776" cy="641"/>
              </a:xfrm>
            </p:grpSpPr>
            <p:sp>
              <p:nvSpPr>
                <p:cNvPr id="6184" name="Rectangle 79">
                  <a:extLst>
                    <a:ext uri="{FF2B5EF4-FFF2-40B4-BE49-F238E27FC236}">
                      <a16:creationId xmlns:a16="http://schemas.microsoft.com/office/drawing/2014/main" id="{C5B2EB67-F0A1-483E-9973-A06D90347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556"/>
                  <a:ext cx="753" cy="485"/>
                </a:xfrm>
                <a:prstGeom prst="rect">
                  <a:avLst/>
                </a:prstGeom>
                <a:solidFill>
                  <a:srgbClr val="EFEFE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5" name="Rectangle 80">
                  <a:extLst>
                    <a:ext uri="{FF2B5EF4-FFF2-40B4-BE49-F238E27FC236}">
                      <a16:creationId xmlns:a16="http://schemas.microsoft.com/office/drawing/2014/main" id="{CABF41E6-3055-408A-9C44-FBEF44B9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" y="2672"/>
                  <a:ext cx="423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Machine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6" name="Rectangle 81">
                  <a:extLst>
                    <a:ext uri="{FF2B5EF4-FFF2-40B4-BE49-F238E27FC236}">
                      <a16:creationId xmlns:a16="http://schemas.microsoft.com/office/drawing/2014/main" id="{EE3545E2-8D06-4AC8-8CA6-0AB792C10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803"/>
                  <a:ext cx="488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200" b="1">
                      <a:solidFill>
                        <a:srgbClr val="0000A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Language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7" name="Rectangle 82">
                  <a:extLst>
                    <a:ext uri="{FF2B5EF4-FFF2-40B4-BE49-F238E27FC236}">
                      <a16:creationId xmlns:a16="http://schemas.microsoft.com/office/drawing/2014/main" id="{0895482F-CE44-48F6-8537-0EC262003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753" cy="15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zh-TW" altLang="en-US" sz="2400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  <p:sp>
              <p:nvSpPr>
                <p:cNvPr id="6188" name="Rectangle 83">
                  <a:extLst>
                    <a:ext uri="{FF2B5EF4-FFF2-40B4-BE49-F238E27FC236}">
                      <a16:creationId xmlns:a16="http://schemas.microsoft.com/office/drawing/2014/main" id="{DCFE43DA-5769-4A76-AEDF-8D7F743B49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" y="2428"/>
                  <a:ext cx="715" cy="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60000"/>
                    </a:spcBef>
                    <a:buClr>
                      <a:srgbClr val="0066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60000"/>
                    </a:spcBef>
                    <a:buClr>
                      <a:srgbClr val="000099"/>
                    </a:buClr>
                    <a:buSzPct val="75000"/>
                    <a:buFont typeface="Wingdings" panose="05000000000000000000" pitchFamily="2" charset="2"/>
                    <a:buChar char="l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3300"/>
                    </a:buClr>
                    <a:buSzPct val="75000"/>
                    <a:buFont typeface="Wingdings" panose="05000000000000000000" pitchFamily="2" charset="2"/>
                    <a:buChar char="q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3300"/>
                    </a:buClr>
                    <a:buSzPct val="10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TW" sz="1000">
                      <a:solidFill>
                        <a:srgbClr val="000000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rPr>
                    <a:t>abstract interface</a:t>
                  </a:r>
                  <a:endParaRPr lang="en-US" altLang="zh-TW" sz="2400" b="1">
                    <a:latin typeface="Arial" panose="020B0604020202020204" pitchFamily="34" charset="0"/>
                    <a:ea typeface="新細明體" panose="02020500000000000000" pitchFamily="18" charset="-120"/>
                  </a:endParaRPr>
                </a:p>
              </p:txBody>
            </p:sp>
          </p:grpSp>
        </p:grpSp>
        <p:grpSp>
          <p:nvGrpSpPr>
            <p:cNvPr id="6158" name="Group 84">
              <a:extLst>
                <a:ext uri="{FF2B5EF4-FFF2-40B4-BE49-F238E27FC236}">
                  <a16:creationId xmlns:a16="http://schemas.microsoft.com/office/drawing/2014/main" id="{F0FA51AD-BCD3-468D-B7D5-327021BB5F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2721"/>
              <a:ext cx="775" cy="641"/>
              <a:chOff x="1984" y="2721"/>
              <a:chExt cx="775" cy="641"/>
            </a:xfrm>
          </p:grpSpPr>
          <p:sp>
            <p:nvSpPr>
              <p:cNvPr id="6177" name="Rectangle 85">
                <a:extLst>
                  <a:ext uri="{FF2B5EF4-FFF2-40B4-BE49-F238E27FC236}">
                    <a16:creationId xmlns:a16="http://schemas.microsoft.com/office/drawing/2014/main" id="{F9C7AAA0-7E44-47A6-B6D3-14B440C6C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877"/>
                <a:ext cx="751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8" name="Rectangle 86">
                <a:extLst>
                  <a:ext uri="{FF2B5EF4-FFF2-40B4-BE49-F238E27FC236}">
                    <a16:creationId xmlns:a16="http://schemas.microsoft.com/office/drawing/2014/main" id="{98E386B2-CC01-4566-BA4C-AAF4A460A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4" y="2992"/>
                <a:ext cx="477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Hardware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9" name="Rectangle 87">
                <a:extLst>
                  <a:ext uri="{FF2B5EF4-FFF2-40B4-BE49-F238E27FC236}">
                    <a16:creationId xmlns:a16="http://schemas.microsoft.com/office/drawing/2014/main" id="{0B78AF8E-9D97-4F97-BC17-4E13BAF86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" y="3124"/>
                <a:ext cx="4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Platform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0" name="Rectangle 88">
                <a:extLst>
                  <a:ext uri="{FF2B5EF4-FFF2-40B4-BE49-F238E27FC236}">
                    <a16:creationId xmlns:a16="http://schemas.microsoft.com/office/drawing/2014/main" id="{54569D37-05CE-4947-A3E1-E98D44E21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721"/>
                <a:ext cx="751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81" name="Rectangle 89">
                <a:extLst>
                  <a:ext uri="{FF2B5EF4-FFF2-40B4-BE49-F238E27FC236}">
                    <a16:creationId xmlns:a16="http://schemas.microsoft.com/office/drawing/2014/main" id="{04BBE985-789D-40C0-A73D-CEEE9D452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" y="274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59" name="Group 90">
              <a:extLst>
                <a:ext uri="{FF2B5EF4-FFF2-40B4-BE49-F238E27FC236}">
                  <a16:creationId xmlns:a16="http://schemas.microsoft.com/office/drawing/2014/main" id="{D84B9343-00B9-4CF1-9767-040210129F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0" y="3041"/>
              <a:ext cx="775" cy="641"/>
              <a:chOff x="3480" y="3041"/>
              <a:chExt cx="775" cy="641"/>
            </a:xfrm>
          </p:grpSpPr>
          <p:sp>
            <p:nvSpPr>
              <p:cNvPr id="6172" name="Rectangle 91">
                <a:extLst>
                  <a:ext uri="{FF2B5EF4-FFF2-40B4-BE49-F238E27FC236}">
                    <a16:creationId xmlns:a16="http://schemas.microsoft.com/office/drawing/2014/main" id="{C2C800E0-14D7-4838-94BC-FDBC84390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197"/>
                <a:ext cx="753" cy="485"/>
              </a:xfrm>
              <a:prstGeom prst="rect">
                <a:avLst/>
              </a:prstGeom>
              <a:solidFill>
                <a:srgbClr val="EFEFE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3" name="Rectangle 92">
                <a:extLst>
                  <a:ext uri="{FF2B5EF4-FFF2-40B4-BE49-F238E27FC236}">
                    <a16:creationId xmlns:a16="http://schemas.microsoft.com/office/drawing/2014/main" id="{3311D5D4-5BCF-4C70-93AE-4885595DC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13"/>
                <a:ext cx="402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Chips &amp;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4" name="Rectangle 93">
                <a:extLst>
                  <a:ext uri="{FF2B5EF4-FFF2-40B4-BE49-F238E27FC236}">
                    <a16:creationId xmlns:a16="http://schemas.microsoft.com/office/drawing/2014/main" id="{ED5F37D3-039F-4A2A-809B-F90B0E3A5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8" y="3444"/>
                <a:ext cx="5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A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Logic Gates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5" name="Rectangle 94">
                <a:extLst>
                  <a:ext uri="{FF2B5EF4-FFF2-40B4-BE49-F238E27FC236}">
                    <a16:creationId xmlns:a16="http://schemas.microsoft.com/office/drawing/2014/main" id="{3513E085-3EFA-4BFA-ACAA-EB67C4C3C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0" y="3041"/>
                <a:ext cx="753" cy="15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6" name="Rectangle 95">
                <a:extLst>
                  <a:ext uri="{FF2B5EF4-FFF2-40B4-BE49-F238E27FC236}">
                    <a16:creationId xmlns:a16="http://schemas.microsoft.com/office/drawing/2014/main" id="{B8C99781-2F8C-4601-B1BA-283DCD6CF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067"/>
                <a:ext cx="71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0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interface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grpSp>
          <p:nvGrpSpPr>
            <p:cNvPr id="6160" name="Group 96">
              <a:extLst>
                <a:ext uri="{FF2B5EF4-FFF2-40B4-BE49-F238E27FC236}">
                  <a16:creationId xmlns:a16="http://schemas.microsoft.com/office/drawing/2014/main" id="{DD6FFAB7-3FB4-4963-93AE-30529C1D7A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634"/>
              <a:ext cx="1589" cy="503"/>
              <a:chOff x="163" y="634"/>
              <a:chExt cx="1589" cy="503"/>
            </a:xfrm>
          </p:grpSpPr>
          <p:sp>
            <p:nvSpPr>
              <p:cNvPr id="6161" name="Freeform 97">
                <a:extLst>
                  <a:ext uri="{FF2B5EF4-FFF2-40B4-BE49-F238E27FC236}">
                    <a16:creationId xmlns:a16="http://schemas.microsoft.com/office/drawing/2014/main" id="{2956F6B4-26A3-48DA-9C1B-968328F93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2" name="Freeform 98">
                <a:extLst>
                  <a:ext uri="{FF2B5EF4-FFF2-40B4-BE49-F238E27FC236}">
                    <a16:creationId xmlns:a16="http://schemas.microsoft.com/office/drawing/2014/main" id="{5736761A-6883-4915-9235-0E1495726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" y="693"/>
                <a:ext cx="748" cy="444"/>
              </a:xfrm>
              <a:custGeom>
                <a:avLst/>
                <a:gdLst>
                  <a:gd name="T0" fmla="*/ 67 w 748"/>
                  <a:gd name="T1" fmla="*/ 190 h 444"/>
                  <a:gd name="T2" fmla="*/ 7 w 748"/>
                  <a:gd name="T3" fmla="*/ 209 h 444"/>
                  <a:gd name="T4" fmla="*/ 79 w 748"/>
                  <a:gd name="T5" fmla="*/ 233 h 444"/>
                  <a:gd name="T6" fmla="*/ 20 w 748"/>
                  <a:gd name="T7" fmla="*/ 287 h 444"/>
                  <a:gd name="T8" fmla="*/ 97 w 748"/>
                  <a:gd name="T9" fmla="*/ 312 h 444"/>
                  <a:gd name="T10" fmla="*/ 53 w 748"/>
                  <a:gd name="T11" fmla="*/ 366 h 444"/>
                  <a:gd name="T12" fmla="*/ 152 w 748"/>
                  <a:gd name="T13" fmla="*/ 375 h 444"/>
                  <a:gd name="T14" fmla="*/ 167 w 748"/>
                  <a:gd name="T15" fmla="*/ 435 h 444"/>
                  <a:gd name="T16" fmla="*/ 254 w 748"/>
                  <a:gd name="T17" fmla="*/ 412 h 444"/>
                  <a:gd name="T18" fmla="*/ 316 w 748"/>
                  <a:gd name="T19" fmla="*/ 444 h 444"/>
                  <a:gd name="T20" fmla="*/ 365 w 748"/>
                  <a:gd name="T21" fmla="*/ 414 h 444"/>
                  <a:gd name="T22" fmla="*/ 415 w 748"/>
                  <a:gd name="T23" fmla="*/ 444 h 444"/>
                  <a:gd name="T24" fmla="*/ 458 w 748"/>
                  <a:gd name="T25" fmla="*/ 409 h 444"/>
                  <a:gd name="T26" fmla="*/ 523 w 748"/>
                  <a:gd name="T27" fmla="*/ 432 h 444"/>
                  <a:gd name="T28" fmla="*/ 582 w 748"/>
                  <a:gd name="T29" fmla="*/ 384 h 444"/>
                  <a:gd name="T30" fmla="*/ 690 w 748"/>
                  <a:gd name="T31" fmla="*/ 399 h 444"/>
                  <a:gd name="T32" fmla="*/ 662 w 748"/>
                  <a:gd name="T33" fmla="*/ 343 h 444"/>
                  <a:gd name="T34" fmla="*/ 737 w 748"/>
                  <a:gd name="T35" fmla="*/ 338 h 444"/>
                  <a:gd name="T36" fmla="*/ 686 w 748"/>
                  <a:gd name="T37" fmla="*/ 274 h 444"/>
                  <a:gd name="T38" fmla="*/ 748 w 748"/>
                  <a:gd name="T39" fmla="*/ 238 h 444"/>
                  <a:gd name="T40" fmla="*/ 668 w 748"/>
                  <a:gd name="T41" fmla="*/ 199 h 444"/>
                  <a:gd name="T42" fmla="*/ 714 w 748"/>
                  <a:gd name="T43" fmla="*/ 143 h 444"/>
                  <a:gd name="T44" fmla="*/ 629 w 748"/>
                  <a:gd name="T45" fmla="*/ 141 h 444"/>
                  <a:gd name="T46" fmla="*/ 662 w 748"/>
                  <a:gd name="T47" fmla="*/ 77 h 444"/>
                  <a:gd name="T48" fmla="*/ 556 w 748"/>
                  <a:gd name="T49" fmla="*/ 85 h 444"/>
                  <a:gd name="T50" fmla="*/ 549 w 748"/>
                  <a:gd name="T51" fmla="*/ 18 h 444"/>
                  <a:gd name="T52" fmla="*/ 441 w 748"/>
                  <a:gd name="T53" fmla="*/ 47 h 444"/>
                  <a:gd name="T54" fmla="*/ 402 w 748"/>
                  <a:gd name="T55" fmla="*/ 0 h 444"/>
                  <a:gd name="T56" fmla="*/ 334 w 748"/>
                  <a:gd name="T57" fmla="*/ 44 h 444"/>
                  <a:gd name="T58" fmla="*/ 267 w 748"/>
                  <a:gd name="T59" fmla="*/ 0 h 444"/>
                  <a:gd name="T60" fmla="*/ 226 w 748"/>
                  <a:gd name="T61" fmla="*/ 66 h 444"/>
                  <a:gd name="T62" fmla="*/ 154 w 748"/>
                  <a:gd name="T63" fmla="*/ 31 h 444"/>
                  <a:gd name="T64" fmla="*/ 156 w 748"/>
                  <a:gd name="T65" fmla="*/ 89 h 444"/>
                  <a:gd name="T66" fmla="*/ 63 w 748"/>
                  <a:gd name="T67" fmla="*/ 72 h 444"/>
                  <a:gd name="T68" fmla="*/ 85 w 748"/>
                  <a:gd name="T69" fmla="*/ 131 h 444"/>
                  <a:gd name="T70" fmla="*/ 0 w 748"/>
                  <a:gd name="T71" fmla="*/ 130 h 444"/>
                  <a:gd name="T72" fmla="*/ 67 w 748"/>
                  <a:gd name="T73" fmla="*/ 19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4">
                    <a:moveTo>
                      <a:pt x="67" y="190"/>
                    </a:moveTo>
                    <a:lnTo>
                      <a:pt x="7" y="209"/>
                    </a:lnTo>
                    <a:lnTo>
                      <a:pt x="79" y="233"/>
                    </a:lnTo>
                    <a:lnTo>
                      <a:pt x="20" y="287"/>
                    </a:lnTo>
                    <a:lnTo>
                      <a:pt x="97" y="312"/>
                    </a:lnTo>
                    <a:lnTo>
                      <a:pt x="53" y="366"/>
                    </a:lnTo>
                    <a:lnTo>
                      <a:pt x="152" y="375"/>
                    </a:lnTo>
                    <a:lnTo>
                      <a:pt x="167" y="435"/>
                    </a:lnTo>
                    <a:lnTo>
                      <a:pt x="254" y="412"/>
                    </a:lnTo>
                    <a:lnTo>
                      <a:pt x="316" y="444"/>
                    </a:lnTo>
                    <a:lnTo>
                      <a:pt x="365" y="414"/>
                    </a:lnTo>
                    <a:lnTo>
                      <a:pt x="415" y="444"/>
                    </a:lnTo>
                    <a:lnTo>
                      <a:pt x="458" y="409"/>
                    </a:lnTo>
                    <a:lnTo>
                      <a:pt x="523" y="432"/>
                    </a:lnTo>
                    <a:lnTo>
                      <a:pt x="582" y="384"/>
                    </a:lnTo>
                    <a:lnTo>
                      <a:pt x="690" y="399"/>
                    </a:lnTo>
                    <a:lnTo>
                      <a:pt x="662" y="343"/>
                    </a:lnTo>
                    <a:lnTo>
                      <a:pt x="737" y="338"/>
                    </a:lnTo>
                    <a:lnTo>
                      <a:pt x="686" y="274"/>
                    </a:lnTo>
                    <a:lnTo>
                      <a:pt x="748" y="238"/>
                    </a:lnTo>
                    <a:lnTo>
                      <a:pt x="668" y="199"/>
                    </a:lnTo>
                    <a:lnTo>
                      <a:pt x="714" y="143"/>
                    </a:lnTo>
                    <a:lnTo>
                      <a:pt x="629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8"/>
                    </a:lnTo>
                    <a:lnTo>
                      <a:pt x="441" y="47"/>
                    </a:lnTo>
                    <a:lnTo>
                      <a:pt x="402" y="0"/>
                    </a:lnTo>
                    <a:lnTo>
                      <a:pt x="334" y="44"/>
                    </a:lnTo>
                    <a:lnTo>
                      <a:pt x="267" y="0"/>
                    </a:lnTo>
                    <a:lnTo>
                      <a:pt x="226" y="66"/>
                    </a:lnTo>
                    <a:lnTo>
                      <a:pt x="154" y="31"/>
                    </a:lnTo>
                    <a:lnTo>
                      <a:pt x="156" y="89"/>
                    </a:lnTo>
                    <a:lnTo>
                      <a:pt x="63" y="72"/>
                    </a:lnTo>
                    <a:lnTo>
                      <a:pt x="85" y="131"/>
                    </a:lnTo>
                    <a:lnTo>
                      <a:pt x="0" y="130"/>
                    </a:lnTo>
                    <a:lnTo>
                      <a:pt x="67" y="19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3" name="Freeform 99">
                <a:extLst>
                  <a:ext uri="{FF2B5EF4-FFF2-40B4-BE49-F238E27FC236}">
                    <a16:creationId xmlns:a16="http://schemas.microsoft.com/office/drawing/2014/main" id="{F7DBD179-1659-4295-88AD-C78246D59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" y="634"/>
                <a:ext cx="748" cy="445"/>
              </a:xfrm>
              <a:custGeom>
                <a:avLst/>
                <a:gdLst>
                  <a:gd name="T0" fmla="*/ 67 w 748"/>
                  <a:gd name="T1" fmla="*/ 192 h 445"/>
                  <a:gd name="T2" fmla="*/ 5 w 748"/>
                  <a:gd name="T3" fmla="*/ 210 h 445"/>
                  <a:gd name="T4" fmla="*/ 77 w 748"/>
                  <a:gd name="T5" fmla="*/ 235 h 445"/>
                  <a:gd name="T6" fmla="*/ 18 w 748"/>
                  <a:gd name="T7" fmla="*/ 289 h 445"/>
                  <a:gd name="T8" fmla="*/ 97 w 748"/>
                  <a:gd name="T9" fmla="*/ 314 h 445"/>
                  <a:gd name="T10" fmla="*/ 53 w 748"/>
                  <a:gd name="T11" fmla="*/ 366 h 445"/>
                  <a:gd name="T12" fmla="*/ 152 w 748"/>
                  <a:gd name="T13" fmla="*/ 376 h 445"/>
                  <a:gd name="T14" fmla="*/ 167 w 748"/>
                  <a:gd name="T15" fmla="*/ 437 h 445"/>
                  <a:gd name="T16" fmla="*/ 252 w 748"/>
                  <a:gd name="T17" fmla="*/ 414 h 445"/>
                  <a:gd name="T18" fmla="*/ 316 w 748"/>
                  <a:gd name="T19" fmla="*/ 445 h 445"/>
                  <a:gd name="T20" fmla="*/ 363 w 748"/>
                  <a:gd name="T21" fmla="*/ 415 h 445"/>
                  <a:gd name="T22" fmla="*/ 413 w 748"/>
                  <a:gd name="T23" fmla="*/ 445 h 445"/>
                  <a:gd name="T24" fmla="*/ 458 w 748"/>
                  <a:gd name="T25" fmla="*/ 409 h 445"/>
                  <a:gd name="T26" fmla="*/ 523 w 748"/>
                  <a:gd name="T27" fmla="*/ 434 h 445"/>
                  <a:gd name="T28" fmla="*/ 582 w 748"/>
                  <a:gd name="T29" fmla="*/ 386 h 445"/>
                  <a:gd name="T30" fmla="*/ 689 w 748"/>
                  <a:gd name="T31" fmla="*/ 401 h 445"/>
                  <a:gd name="T32" fmla="*/ 662 w 748"/>
                  <a:gd name="T33" fmla="*/ 345 h 445"/>
                  <a:gd name="T34" fmla="*/ 735 w 748"/>
                  <a:gd name="T35" fmla="*/ 338 h 445"/>
                  <a:gd name="T36" fmla="*/ 685 w 748"/>
                  <a:gd name="T37" fmla="*/ 274 h 445"/>
                  <a:gd name="T38" fmla="*/ 748 w 748"/>
                  <a:gd name="T39" fmla="*/ 240 h 445"/>
                  <a:gd name="T40" fmla="*/ 667 w 748"/>
                  <a:gd name="T41" fmla="*/ 200 h 445"/>
                  <a:gd name="T42" fmla="*/ 712 w 748"/>
                  <a:gd name="T43" fmla="*/ 144 h 445"/>
                  <a:gd name="T44" fmla="*/ 627 w 748"/>
                  <a:gd name="T45" fmla="*/ 141 h 445"/>
                  <a:gd name="T46" fmla="*/ 662 w 748"/>
                  <a:gd name="T47" fmla="*/ 77 h 445"/>
                  <a:gd name="T48" fmla="*/ 556 w 748"/>
                  <a:gd name="T49" fmla="*/ 85 h 445"/>
                  <a:gd name="T50" fmla="*/ 549 w 748"/>
                  <a:gd name="T51" fmla="*/ 19 h 445"/>
                  <a:gd name="T52" fmla="*/ 441 w 748"/>
                  <a:gd name="T53" fmla="*/ 49 h 445"/>
                  <a:gd name="T54" fmla="*/ 402 w 748"/>
                  <a:gd name="T55" fmla="*/ 0 h 445"/>
                  <a:gd name="T56" fmla="*/ 333 w 748"/>
                  <a:gd name="T57" fmla="*/ 44 h 445"/>
                  <a:gd name="T58" fmla="*/ 267 w 748"/>
                  <a:gd name="T59" fmla="*/ 0 h 445"/>
                  <a:gd name="T60" fmla="*/ 226 w 748"/>
                  <a:gd name="T61" fmla="*/ 67 h 445"/>
                  <a:gd name="T62" fmla="*/ 152 w 748"/>
                  <a:gd name="T63" fmla="*/ 31 h 445"/>
                  <a:gd name="T64" fmla="*/ 155 w 748"/>
                  <a:gd name="T65" fmla="*/ 90 h 445"/>
                  <a:gd name="T66" fmla="*/ 62 w 748"/>
                  <a:gd name="T67" fmla="*/ 72 h 445"/>
                  <a:gd name="T68" fmla="*/ 85 w 748"/>
                  <a:gd name="T69" fmla="*/ 133 h 445"/>
                  <a:gd name="T70" fmla="*/ 0 w 748"/>
                  <a:gd name="T71" fmla="*/ 129 h 445"/>
                  <a:gd name="T72" fmla="*/ 67 w 748"/>
                  <a:gd name="T73" fmla="*/ 192 h 4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48" h="445">
                    <a:moveTo>
                      <a:pt x="67" y="192"/>
                    </a:moveTo>
                    <a:lnTo>
                      <a:pt x="5" y="210"/>
                    </a:lnTo>
                    <a:lnTo>
                      <a:pt x="77" y="235"/>
                    </a:lnTo>
                    <a:lnTo>
                      <a:pt x="18" y="289"/>
                    </a:lnTo>
                    <a:lnTo>
                      <a:pt x="97" y="314"/>
                    </a:lnTo>
                    <a:lnTo>
                      <a:pt x="53" y="366"/>
                    </a:lnTo>
                    <a:lnTo>
                      <a:pt x="152" y="376"/>
                    </a:lnTo>
                    <a:lnTo>
                      <a:pt x="167" y="437"/>
                    </a:lnTo>
                    <a:lnTo>
                      <a:pt x="252" y="414"/>
                    </a:lnTo>
                    <a:lnTo>
                      <a:pt x="316" y="445"/>
                    </a:lnTo>
                    <a:lnTo>
                      <a:pt x="363" y="415"/>
                    </a:lnTo>
                    <a:lnTo>
                      <a:pt x="413" y="445"/>
                    </a:lnTo>
                    <a:lnTo>
                      <a:pt x="458" y="409"/>
                    </a:lnTo>
                    <a:lnTo>
                      <a:pt x="523" y="434"/>
                    </a:lnTo>
                    <a:lnTo>
                      <a:pt x="582" y="386"/>
                    </a:lnTo>
                    <a:lnTo>
                      <a:pt x="689" y="401"/>
                    </a:lnTo>
                    <a:lnTo>
                      <a:pt x="662" y="345"/>
                    </a:lnTo>
                    <a:lnTo>
                      <a:pt x="735" y="338"/>
                    </a:lnTo>
                    <a:lnTo>
                      <a:pt x="685" y="274"/>
                    </a:lnTo>
                    <a:lnTo>
                      <a:pt x="748" y="240"/>
                    </a:lnTo>
                    <a:lnTo>
                      <a:pt x="667" y="200"/>
                    </a:lnTo>
                    <a:lnTo>
                      <a:pt x="712" y="144"/>
                    </a:lnTo>
                    <a:lnTo>
                      <a:pt x="627" y="141"/>
                    </a:lnTo>
                    <a:lnTo>
                      <a:pt x="662" y="77"/>
                    </a:lnTo>
                    <a:lnTo>
                      <a:pt x="556" y="85"/>
                    </a:lnTo>
                    <a:lnTo>
                      <a:pt x="549" y="19"/>
                    </a:lnTo>
                    <a:lnTo>
                      <a:pt x="441" y="49"/>
                    </a:lnTo>
                    <a:lnTo>
                      <a:pt x="402" y="0"/>
                    </a:lnTo>
                    <a:lnTo>
                      <a:pt x="333" y="44"/>
                    </a:lnTo>
                    <a:lnTo>
                      <a:pt x="267" y="0"/>
                    </a:lnTo>
                    <a:lnTo>
                      <a:pt x="226" y="67"/>
                    </a:lnTo>
                    <a:lnTo>
                      <a:pt x="152" y="31"/>
                    </a:lnTo>
                    <a:lnTo>
                      <a:pt x="155" y="90"/>
                    </a:lnTo>
                    <a:lnTo>
                      <a:pt x="62" y="72"/>
                    </a:lnTo>
                    <a:lnTo>
                      <a:pt x="85" y="133"/>
                    </a:lnTo>
                    <a:lnTo>
                      <a:pt x="0" y="129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4" name="Rectangle 100">
                <a:extLst>
                  <a:ext uri="{FF2B5EF4-FFF2-40B4-BE49-F238E27FC236}">
                    <a16:creationId xmlns:a16="http://schemas.microsoft.com/office/drawing/2014/main" id="{E994198A-6786-403D-85B2-4E57B4C01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741"/>
                <a:ext cx="36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Human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5" name="Rectangle 101">
                <a:extLst>
                  <a:ext uri="{FF2B5EF4-FFF2-40B4-BE49-F238E27FC236}">
                    <a16:creationId xmlns:a16="http://schemas.microsoft.com/office/drawing/2014/main" id="{B462D074-E86F-4FC0-ABDC-0446F3127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856"/>
                <a:ext cx="42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Thought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6" name="Rectangle 102">
                <a:extLst>
                  <a:ext uri="{FF2B5EF4-FFF2-40B4-BE49-F238E27FC236}">
                    <a16:creationId xmlns:a16="http://schemas.microsoft.com/office/drawing/2014/main" id="{0B5349B0-B476-45C0-BEBB-529FB12AE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673"/>
                <a:ext cx="771" cy="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2400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7" name="Rectangle 103">
                <a:extLst>
                  <a:ext uri="{FF2B5EF4-FFF2-40B4-BE49-F238E27FC236}">
                    <a16:creationId xmlns:a16="http://schemas.microsoft.com/office/drawing/2014/main" id="{EF83AC0E-94DD-4893-B068-241E9C504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" y="696"/>
                <a:ext cx="754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Abstract design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68" name="Freeform 104">
                <a:extLst>
                  <a:ext uri="{FF2B5EF4-FFF2-40B4-BE49-F238E27FC236}">
                    <a16:creationId xmlns:a16="http://schemas.microsoft.com/office/drawing/2014/main" id="{38188527-A2EF-4FC9-B708-9871A460C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" y="936"/>
                <a:ext cx="578" cy="95"/>
              </a:xfrm>
              <a:custGeom>
                <a:avLst/>
                <a:gdLst>
                  <a:gd name="T0" fmla="*/ 0 w 578"/>
                  <a:gd name="T1" fmla="*/ 48 h 95"/>
                  <a:gd name="T2" fmla="*/ 4 w 578"/>
                  <a:gd name="T3" fmla="*/ 41 h 95"/>
                  <a:gd name="T4" fmla="*/ 13 w 578"/>
                  <a:gd name="T5" fmla="*/ 33 h 95"/>
                  <a:gd name="T6" fmla="*/ 28 w 578"/>
                  <a:gd name="T7" fmla="*/ 26 h 95"/>
                  <a:gd name="T8" fmla="*/ 51 w 578"/>
                  <a:gd name="T9" fmla="*/ 20 h 95"/>
                  <a:gd name="T10" fmla="*/ 77 w 578"/>
                  <a:gd name="T11" fmla="*/ 15 h 95"/>
                  <a:gd name="T12" fmla="*/ 108 w 578"/>
                  <a:gd name="T13" fmla="*/ 10 h 95"/>
                  <a:gd name="T14" fmla="*/ 144 w 578"/>
                  <a:gd name="T15" fmla="*/ 5 h 95"/>
                  <a:gd name="T16" fmla="*/ 183 w 578"/>
                  <a:gd name="T17" fmla="*/ 2 h 95"/>
                  <a:gd name="T18" fmla="*/ 226 w 578"/>
                  <a:gd name="T19" fmla="*/ 0 h 95"/>
                  <a:gd name="T20" fmla="*/ 268 w 578"/>
                  <a:gd name="T21" fmla="*/ 0 h 95"/>
                  <a:gd name="T22" fmla="*/ 311 w 578"/>
                  <a:gd name="T23" fmla="*/ 0 h 95"/>
                  <a:gd name="T24" fmla="*/ 353 w 578"/>
                  <a:gd name="T25" fmla="*/ 0 h 95"/>
                  <a:gd name="T26" fmla="*/ 395 w 578"/>
                  <a:gd name="T27" fmla="*/ 2 h 95"/>
                  <a:gd name="T28" fmla="*/ 435 w 578"/>
                  <a:gd name="T29" fmla="*/ 5 h 95"/>
                  <a:gd name="T30" fmla="*/ 469 w 578"/>
                  <a:gd name="T31" fmla="*/ 10 h 95"/>
                  <a:gd name="T32" fmla="*/ 502 w 578"/>
                  <a:gd name="T33" fmla="*/ 15 h 95"/>
                  <a:gd name="T34" fmla="*/ 528 w 578"/>
                  <a:gd name="T35" fmla="*/ 20 h 95"/>
                  <a:gd name="T36" fmla="*/ 551 w 578"/>
                  <a:gd name="T37" fmla="*/ 26 h 95"/>
                  <a:gd name="T38" fmla="*/ 565 w 578"/>
                  <a:gd name="T39" fmla="*/ 33 h 95"/>
                  <a:gd name="T40" fmla="*/ 575 w 578"/>
                  <a:gd name="T41" fmla="*/ 41 h 95"/>
                  <a:gd name="T42" fmla="*/ 578 w 578"/>
                  <a:gd name="T43" fmla="*/ 48 h 95"/>
                  <a:gd name="T44" fmla="*/ 575 w 578"/>
                  <a:gd name="T45" fmla="*/ 54 h 95"/>
                  <a:gd name="T46" fmla="*/ 565 w 578"/>
                  <a:gd name="T47" fmla="*/ 62 h 95"/>
                  <a:gd name="T48" fmla="*/ 551 w 578"/>
                  <a:gd name="T49" fmla="*/ 69 h 95"/>
                  <a:gd name="T50" fmla="*/ 528 w 578"/>
                  <a:gd name="T51" fmla="*/ 76 h 95"/>
                  <a:gd name="T52" fmla="*/ 502 w 578"/>
                  <a:gd name="T53" fmla="*/ 81 h 95"/>
                  <a:gd name="T54" fmla="*/ 469 w 578"/>
                  <a:gd name="T55" fmla="*/ 85 h 95"/>
                  <a:gd name="T56" fmla="*/ 435 w 578"/>
                  <a:gd name="T57" fmla="*/ 90 h 95"/>
                  <a:gd name="T58" fmla="*/ 395 w 578"/>
                  <a:gd name="T59" fmla="*/ 92 h 95"/>
                  <a:gd name="T60" fmla="*/ 353 w 578"/>
                  <a:gd name="T61" fmla="*/ 95 h 95"/>
                  <a:gd name="T62" fmla="*/ 311 w 578"/>
                  <a:gd name="T63" fmla="*/ 95 h 95"/>
                  <a:gd name="T64" fmla="*/ 268 w 578"/>
                  <a:gd name="T65" fmla="*/ 95 h 95"/>
                  <a:gd name="T66" fmla="*/ 226 w 578"/>
                  <a:gd name="T67" fmla="*/ 95 h 95"/>
                  <a:gd name="T68" fmla="*/ 183 w 578"/>
                  <a:gd name="T69" fmla="*/ 92 h 95"/>
                  <a:gd name="T70" fmla="*/ 144 w 578"/>
                  <a:gd name="T71" fmla="*/ 90 h 95"/>
                  <a:gd name="T72" fmla="*/ 108 w 578"/>
                  <a:gd name="T73" fmla="*/ 85 h 95"/>
                  <a:gd name="T74" fmla="*/ 77 w 578"/>
                  <a:gd name="T75" fmla="*/ 81 h 95"/>
                  <a:gd name="T76" fmla="*/ 51 w 578"/>
                  <a:gd name="T77" fmla="*/ 76 h 95"/>
                  <a:gd name="T78" fmla="*/ 28 w 578"/>
                  <a:gd name="T79" fmla="*/ 69 h 95"/>
                  <a:gd name="T80" fmla="*/ 13 w 578"/>
                  <a:gd name="T81" fmla="*/ 62 h 95"/>
                  <a:gd name="T82" fmla="*/ 4 w 578"/>
                  <a:gd name="T83" fmla="*/ 54 h 95"/>
                  <a:gd name="T84" fmla="*/ 0 w 578"/>
                  <a:gd name="T85" fmla="*/ 48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78" h="95">
                    <a:moveTo>
                      <a:pt x="0" y="48"/>
                    </a:moveTo>
                    <a:lnTo>
                      <a:pt x="4" y="41"/>
                    </a:lnTo>
                    <a:lnTo>
                      <a:pt x="13" y="33"/>
                    </a:lnTo>
                    <a:lnTo>
                      <a:pt x="28" y="26"/>
                    </a:lnTo>
                    <a:lnTo>
                      <a:pt x="51" y="20"/>
                    </a:lnTo>
                    <a:lnTo>
                      <a:pt x="77" y="15"/>
                    </a:lnTo>
                    <a:lnTo>
                      <a:pt x="108" y="10"/>
                    </a:lnTo>
                    <a:lnTo>
                      <a:pt x="144" y="5"/>
                    </a:lnTo>
                    <a:lnTo>
                      <a:pt x="183" y="2"/>
                    </a:lnTo>
                    <a:lnTo>
                      <a:pt x="226" y="0"/>
                    </a:lnTo>
                    <a:lnTo>
                      <a:pt x="268" y="0"/>
                    </a:lnTo>
                    <a:lnTo>
                      <a:pt x="311" y="0"/>
                    </a:lnTo>
                    <a:lnTo>
                      <a:pt x="353" y="0"/>
                    </a:lnTo>
                    <a:lnTo>
                      <a:pt x="395" y="2"/>
                    </a:lnTo>
                    <a:lnTo>
                      <a:pt x="435" y="5"/>
                    </a:lnTo>
                    <a:lnTo>
                      <a:pt x="469" y="10"/>
                    </a:lnTo>
                    <a:lnTo>
                      <a:pt x="502" y="15"/>
                    </a:lnTo>
                    <a:lnTo>
                      <a:pt x="528" y="20"/>
                    </a:lnTo>
                    <a:lnTo>
                      <a:pt x="551" y="26"/>
                    </a:lnTo>
                    <a:lnTo>
                      <a:pt x="565" y="33"/>
                    </a:lnTo>
                    <a:lnTo>
                      <a:pt x="575" y="41"/>
                    </a:lnTo>
                    <a:lnTo>
                      <a:pt x="578" y="48"/>
                    </a:lnTo>
                    <a:lnTo>
                      <a:pt x="575" y="54"/>
                    </a:lnTo>
                    <a:lnTo>
                      <a:pt x="565" y="62"/>
                    </a:lnTo>
                    <a:lnTo>
                      <a:pt x="551" y="69"/>
                    </a:lnTo>
                    <a:lnTo>
                      <a:pt x="528" y="76"/>
                    </a:lnTo>
                    <a:lnTo>
                      <a:pt x="502" y="81"/>
                    </a:lnTo>
                    <a:lnTo>
                      <a:pt x="469" y="85"/>
                    </a:lnTo>
                    <a:lnTo>
                      <a:pt x="435" y="90"/>
                    </a:lnTo>
                    <a:lnTo>
                      <a:pt x="395" y="92"/>
                    </a:lnTo>
                    <a:lnTo>
                      <a:pt x="353" y="95"/>
                    </a:lnTo>
                    <a:lnTo>
                      <a:pt x="311" y="95"/>
                    </a:lnTo>
                    <a:lnTo>
                      <a:pt x="268" y="95"/>
                    </a:lnTo>
                    <a:lnTo>
                      <a:pt x="226" y="95"/>
                    </a:lnTo>
                    <a:lnTo>
                      <a:pt x="183" y="92"/>
                    </a:lnTo>
                    <a:lnTo>
                      <a:pt x="144" y="90"/>
                    </a:lnTo>
                    <a:lnTo>
                      <a:pt x="108" y="85"/>
                    </a:lnTo>
                    <a:lnTo>
                      <a:pt x="77" y="81"/>
                    </a:lnTo>
                    <a:lnTo>
                      <a:pt x="51" y="76"/>
                    </a:lnTo>
                    <a:lnTo>
                      <a:pt x="28" y="69"/>
                    </a:lnTo>
                    <a:lnTo>
                      <a:pt x="13" y="62"/>
                    </a:lnTo>
                    <a:lnTo>
                      <a:pt x="4" y="5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69" name="Rectangle 105">
                <a:extLst>
                  <a:ext uri="{FF2B5EF4-FFF2-40B4-BE49-F238E27FC236}">
                    <a16:creationId xmlns:a16="http://schemas.microsoft.com/office/drawing/2014/main" id="{2C8371AB-577F-4C15-99FB-BEF8D09B8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" y="941"/>
                <a:ext cx="498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60000"/>
                  </a:spcBef>
                  <a:buClr>
                    <a:srgbClr val="0066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60000"/>
                  </a:spcBef>
                  <a:buClr>
                    <a:srgbClr val="000099"/>
                  </a:buClr>
                  <a:buSzPct val="75000"/>
                  <a:buFont typeface="Wingdings" panose="05000000000000000000" pitchFamily="2" charset="2"/>
                  <a:buChar char="l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3300"/>
                  </a:buClr>
                  <a:buSzPct val="75000"/>
                  <a:buFont typeface="Wingdings" panose="05000000000000000000" pitchFamily="2" charset="2"/>
                  <a:buChar char="q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3300"/>
                  </a:buClr>
                  <a:buSzPct val="10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900">
                    <a:solidFill>
                      <a:srgbClr val="000000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Chapters 9, 12</a:t>
                </a:r>
                <a:endParaRPr lang="en-US" altLang="zh-TW" sz="2400" b="1"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170" name="Line 106">
                <a:extLst>
                  <a:ext uri="{FF2B5EF4-FFF2-40B4-BE49-F238E27FC236}">
                    <a16:creationId xmlns:a16="http://schemas.microsoft.com/office/drawing/2014/main" id="{815CF48C-4AA8-4193-816F-72DFAC9B7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0" y="855"/>
                <a:ext cx="73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171" name="Freeform 107">
                <a:extLst>
                  <a:ext uri="{FF2B5EF4-FFF2-40B4-BE49-F238E27FC236}">
                    <a16:creationId xmlns:a16="http://schemas.microsoft.com/office/drawing/2014/main" id="{A594C2E4-C42F-4CAC-9C34-A721806FC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832"/>
                <a:ext cx="47" cy="48"/>
              </a:xfrm>
              <a:custGeom>
                <a:avLst/>
                <a:gdLst>
                  <a:gd name="T0" fmla="*/ 0 w 47"/>
                  <a:gd name="T1" fmla="*/ 0 h 48"/>
                  <a:gd name="T2" fmla="*/ 47 w 47"/>
                  <a:gd name="T3" fmla="*/ 23 h 48"/>
                  <a:gd name="T4" fmla="*/ 0 w 47"/>
                  <a:gd name="T5" fmla="*/ 48 h 48"/>
                  <a:gd name="T6" fmla="*/ 0 w 47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48">
                    <a:moveTo>
                      <a:pt x="0" y="0"/>
                    </a:moveTo>
                    <a:lnTo>
                      <a:pt x="47" y="2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6147" name="AutoShape 108">
            <a:extLst>
              <a:ext uri="{FF2B5EF4-FFF2-40B4-BE49-F238E27FC236}">
                <a16:creationId xmlns:a16="http://schemas.microsoft.com/office/drawing/2014/main" id="{917D3262-2E27-4BC5-9B16-345EB0773545}"/>
              </a:ext>
            </a:extLst>
          </p:cNvPr>
          <p:cNvSpPr>
            <a:spLocks noChangeArrowheads="1"/>
          </p:cNvSpPr>
          <p:nvPr/>
        </p:nvSpPr>
        <p:spPr bwMode="auto">
          <a:xfrm rot="-2531323">
            <a:off x="2892425" y="609600"/>
            <a:ext cx="3810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DF8D0A71-6EBC-4AC2-A76F-1C44F2D4A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standard library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language extensions </a:t>
            </a:r>
            <a:r>
              <a:rPr lang="en-US" altLang="zh-TW" sz="1800">
                <a:ea typeface="新細明體" panose="02020500000000000000" pitchFamily="18" charset="-120"/>
              </a:rPr>
              <a:t>aka</a:t>
            </a:r>
            <a:r>
              <a:rPr lang="en-US" altLang="zh-TW">
                <a:ea typeface="新細明體" panose="02020500000000000000" pitchFamily="18" charset="-120"/>
              </a:rPr>
              <a:t> Jack OS</a:t>
            </a:r>
          </a:p>
        </p:txBody>
      </p:sp>
      <p:sp>
        <p:nvSpPr>
          <p:cNvPr id="670729" name="Text Box 9">
            <a:extLst>
              <a:ext uri="{FF2B5EF4-FFF2-40B4-BE49-F238E27FC236}">
                <a16:creationId xmlns:a16="http://schemas.microsoft.com/office/drawing/2014/main" id="{1B997C2F-9E6F-4058-9DD1-232751B67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8763000" cy="23241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Keyboard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keyPressed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char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readChar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()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String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readLine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message)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function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Courier New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  <a:r>
              <a:rPr lang="en-US" altLang="zh-TW" sz="1800" b="1" dirty="0" err="1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readInt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(String message)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ts val="216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  <p:sp>
        <p:nvSpPr>
          <p:cNvPr id="670730" name="Text Box 10">
            <a:extLst>
              <a:ext uri="{FF2B5EF4-FFF2-40B4-BE49-F238E27FC236}">
                <a16:creationId xmlns:a16="http://schemas.microsoft.com/office/drawing/2014/main" id="{2B45B4C4-6271-4CFA-889F-BCC77F205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8763000" cy="205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90800" rIns="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Class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Sys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{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halt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():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error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errorCode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 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function void </a:t>
            </a:r>
            <a:r>
              <a:rPr lang="en-US" altLang="zh-TW" sz="1800" b="1" dirty="0">
                <a:solidFill>
                  <a:srgbClr val="990000"/>
                </a:solidFill>
                <a:latin typeface="Courier New" charset="0"/>
                <a:ea typeface="新細明體" charset="0"/>
                <a:cs typeface="Courier New" charset="0"/>
              </a:rPr>
              <a:t>wait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(</a:t>
            </a:r>
            <a:r>
              <a:rPr lang="en-US" altLang="zh-TW" sz="1800" b="1" dirty="0" err="1">
                <a:latin typeface="Courier New" charset="0"/>
                <a:ea typeface="新細明體" charset="0"/>
                <a:cs typeface="Times New Roman" charset="0"/>
              </a:rPr>
              <a:t>int</a:t>
            </a:r>
            <a:r>
              <a:rPr lang="en-US" altLang="zh-TW" sz="1800" b="1" dirty="0">
                <a:latin typeface="Courier New" charset="0"/>
                <a:ea typeface="新細明體" charset="0"/>
                <a:cs typeface="Times New Roman" charset="0"/>
              </a:rPr>
              <a:t> duration)</a:t>
            </a: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  </a:t>
            </a:r>
          </a:p>
          <a:p>
            <a:pPr>
              <a:lnSpc>
                <a:spcPct val="90000"/>
              </a:lnSpc>
              <a:spcBef>
                <a:spcPts val="756"/>
              </a:spcBef>
              <a:buSzPct val="85000"/>
              <a:buFont typeface="Wingdings" charset="2"/>
              <a:buNone/>
              <a:defRPr/>
            </a:pPr>
            <a:r>
              <a:rPr lang="en-US" altLang="zh-TW" sz="1800" b="1" dirty="0">
                <a:latin typeface="Courier New" charset="0"/>
                <a:ea typeface="新細明體" charset="0"/>
                <a:cs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35000"/>
              </a:spcBef>
              <a:buSzPct val="85000"/>
              <a:buFont typeface="Wingdings" charset="2"/>
              <a:buNone/>
              <a:defRPr/>
            </a:pPr>
            <a:endParaRPr lang="en-US" altLang="zh-TW" sz="1800" b="1" dirty="0">
              <a:latin typeface="Courier New" charset="0"/>
              <a:ea typeface="新細明體" charset="0"/>
              <a:cs typeface="Courier New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A3D3B2C-926D-4F0E-81D0-E99486AF2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Typical programming tasks in Jack</a:t>
            </a:r>
          </a:p>
        </p:txBody>
      </p:sp>
      <p:sp>
        <p:nvSpPr>
          <p:cNvPr id="683012" name="Rectangle 4">
            <a:extLst>
              <a:ext uri="{FF2B5EF4-FFF2-40B4-BE49-F238E27FC236}">
                <a16:creationId xmlns:a16="http://schemas.microsoft.com/office/drawing/2014/main" id="{B8DD91FD-2F7E-4E44-9EAF-A8C0A090B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00" y="685800"/>
            <a:ext cx="8915400" cy="4724400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Jack can be used to develop any app that comes to my mind, for example: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Array processing	                         a program storing numbers in an array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Procedural programming:                     a program that computes 1 + 2 + ... + n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Object-oriented programming:            a class representing bank accounts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Abstract data type representation:    a class representing fractions (like 2/5)</a:t>
            </a:r>
          </a:p>
          <a:p>
            <a:pPr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Data structure representation:           a class representing linked lists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We will now discuss the above examples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As we do so, we’ll begin to unravel how the magic of a high-level object-based language is delivered by the compiler and by the VM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These insights will serve us in the next lectures, when we build the Jack compiler.</a:t>
            </a:r>
          </a:p>
          <a:p>
            <a:pPr>
              <a:spcBef>
                <a:spcPct val="700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BA88FEF6-6B9B-40C2-A176-C119882A2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Array example</a:t>
            </a:r>
          </a:p>
        </p:txBody>
      </p:sp>
      <p:sp>
        <p:nvSpPr>
          <p:cNvPr id="631812" name="Text Box 4">
            <a:extLst>
              <a:ext uri="{FF2B5EF4-FFF2-40B4-BE49-F238E27FC236}">
                <a16:creationId xmlns:a16="http://schemas.microsoft.com/office/drawing/2014/main" id="{944DC35E-59B0-4359-BD22-FA0C044E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5257800" cy="58293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Main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void main ()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Array a;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var 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int length, 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, sum;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length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Keyboard.readInt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(“#number:”)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 let a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Array.new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(length);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	 let sum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while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zh-TW" altLang="en-US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&lt; length)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a[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]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Keyboard.readInt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("next: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sum = sum + a[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];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i+1;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("The average: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(sum / length);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Output.println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return;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D8C4E-A34A-4A01-B0A4-D3DB868A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609600"/>
            <a:ext cx="36195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var: variable declaration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type: int, Array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let: assignment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Array: provided by OS. No type for an array. Actually, it can contain any type and even different types in an array.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Primitive types: int, boolean, char.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All types in Jack occupy one word. When declaring a variable of primitive types, the space is reserved. For other types, a reference is reserved. </a:t>
            </a:r>
          </a:p>
          <a:p>
            <a:pPr>
              <a:spcBef>
                <a:spcPct val="0"/>
              </a:spcBef>
              <a:buSzPct val="80000"/>
              <a:buFont typeface="Wingdings" panose="05000000000000000000" pitchFamily="2" charset="2"/>
              <a:buChar char="q"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CC074B83-A4DD-4125-ABEA-356716F67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Procedural programming example</a:t>
            </a:r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B1D85AED-C11D-4D2E-A469-75F39373D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2600" y="704850"/>
            <a:ext cx="3581400" cy="5715000"/>
          </a:xfrm>
        </p:spPr>
        <p:txBody>
          <a:bodyPr/>
          <a:lstStyle/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Jack program</a:t>
            </a:r>
            <a:r>
              <a:rPr lang="en-US" altLang="zh-TW" sz="1800">
                <a:ea typeface="新細明體" panose="02020500000000000000" pitchFamily="18" charset="-120"/>
              </a:rPr>
              <a:t> = a collection of one or more classes</a:t>
            </a:r>
          </a:p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Jack class</a:t>
            </a:r>
            <a:r>
              <a:rPr lang="en-US" altLang="zh-TW" sz="1800">
                <a:ea typeface="新細明體" panose="02020500000000000000" pitchFamily="18" charset="-120"/>
              </a:rPr>
              <a:t> = a collection of one or more subroutines</a:t>
            </a:r>
          </a:p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  <a:cs typeface="Consolas" panose="020B0609020204030204" pitchFamily="49" charset="0"/>
              </a:rPr>
              <a:t>Execution order: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 when we execute a Jack program,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Main.main() 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starts running.</a:t>
            </a:r>
            <a:r>
              <a:rPr lang="en-US" altLang="zh-TW" sz="1800" u="sng">
                <a:ea typeface="新細明體" panose="02020500000000000000" pitchFamily="18" charset="-120"/>
              </a:rPr>
              <a:t> </a:t>
            </a:r>
          </a:p>
          <a:p>
            <a:pPr marL="0" indent="0">
              <a:spcBef>
                <a:spcPct val="7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Jack subroutine:</a:t>
            </a:r>
          </a:p>
          <a:p>
            <a:pPr marL="447675" lvl="1" indent="-268288">
              <a:spcBef>
                <a:spcPct val="7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method</a:t>
            </a:r>
          </a:p>
          <a:p>
            <a:pPr marL="447675" lvl="1" indent="-268288"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constructor</a:t>
            </a:r>
          </a:p>
          <a:p>
            <a:pPr marL="447675" lvl="1" indent="-268288">
              <a:spcBef>
                <a:spcPct val="4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function</a:t>
            </a:r>
            <a:r>
              <a:rPr lang="en-US" altLang="zh-TW" sz="1800">
                <a:ea typeface="新細明體" panose="02020500000000000000" pitchFamily="18" charset="-120"/>
              </a:rPr>
              <a:t> (static method)</a:t>
            </a:r>
          </a:p>
          <a:p>
            <a:pPr marL="447675" lvl="1" indent="-268288">
              <a:spcBef>
                <a:spcPct val="40000"/>
              </a:spcBef>
              <a:buClr>
                <a:srgbClr val="E9FFFF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(the example on the left has functions only, as it is “object-less”)</a:t>
            </a:r>
          </a:p>
        </p:txBody>
      </p:sp>
      <p:sp>
        <p:nvSpPr>
          <p:cNvPr id="631812" name="Text Box 4">
            <a:extLst>
              <a:ext uri="{FF2B5EF4-FFF2-40B4-BE49-F238E27FC236}">
                <a16:creationId xmlns:a16="http://schemas.microsoft.com/office/drawing/2014/main" id="{6A82D8F2-CFB5-4D49-ACA2-0E85EE932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7700"/>
            <a:ext cx="5257800" cy="58293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Main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Sums up 1 + 2 + 3 + ... + n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sum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sum,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sum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while (~(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&gt; n))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sum = sum +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+ 1;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return sum;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void main ()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let n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Keyboard.readInt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("Enter n: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("The result is: ");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(sum(n));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return;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58FA9E9-11A9-4ECD-85EC-F66D22173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</a:t>
            </a:r>
          </a:p>
        </p:txBody>
      </p:sp>
      <p:sp>
        <p:nvSpPr>
          <p:cNvPr id="633859" name="Text Box 3">
            <a:extLst>
              <a:ext uri="{FF2B5EF4-FFF2-40B4-BE49-F238E27FC236}">
                <a16:creationId xmlns:a16="http://schemas.microsoft.com/office/drawing/2014/main" id="{E1ED98D0-122F-4233-81F5-6049B3D9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763000" cy="5562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bank account.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A bank account has an owner, an id, and a balance.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The id values start at 0 and increment by 1 each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time a new account is created.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Constructs a new bank account with a 0 balance.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new(String owner)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Deposits the given amount in this account. */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deposit(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Withdraws the given amount from this account. */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withdraw(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Prints the data of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printInfo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Disposes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dispose()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64FF344C-C03A-4E89-9635-4213DDA44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6858000" cy="381000"/>
          </a:xfrm>
        </p:spPr>
        <p:txBody>
          <a:bodyPr/>
          <a:lstStyle/>
          <a:p>
            <a:pPr marL="268288" indent="-268288"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The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BankAccount</a:t>
            </a:r>
            <a:r>
              <a:rPr lang="en-US" altLang="zh-TW" sz="2000">
                <a:ea typeface="新細明體" panose="02020500000000000000" pitchFamily="18" charset="-120"/>
              </a:rPr>
              <a:t> class (skeletal)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928FA99-382C-4DE4-8B90-F632DF709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709635" name="Text Box 3">
            <a:extLst>
              <a:ext uri="{FF2B5EF4-FFF2-40B4-BE49-F238E27FC236}">
                <a16:creationId xmlns:a16="http://schemas.microsoft.com/office/drawing/2014/main" id="{AE12A1A9-CE1C-4C52-BF38-2321C14BA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4699000" cy="5791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93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bank account.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class-level variable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Private variables(fields/properties)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Constructs a new bank account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constructor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new (String owner)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id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+ 1;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this.owner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balance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 this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709636" name="Text Box 4">
            <a:extLst>
              <a:ext uri="{FF2B5EF4-FFF2-40B4-BE49-F238E27FC236}">
                <a16:creationId xmlns:a16="http://schemas.microsoft.com/office/drawing/2014/main" id="{8A08FA6C-49E5-4F8F-871E-A17D6D856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73100"/>
            <a:ext cx="3810000" cy="1092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joe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sz="14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709637" name="Rectangle 5">
            <a:extLst>
              <a:ext uri="{FF2B5EF4-FFF2-40B4-BE49-F238E27FC236}">
                <a16:creationId xmlns:a16="http://schemas.microsoft.com/office/drawing/2014/main" id="{96668BEC-F85B-4B8A-A322-E6DE7A466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5200" y="1828800"/>
            <a:ext cx="4368800" cy="4724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= BankAccount.new("joe")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Calls the constructor (which creates a new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BankAccount</a:t>
            </a:r>
            <a:r>
              <a:rPr lang="en-US" altLang="zh-TW" sz="1800">
                <a:ea typeface="新細明體" panose="02020500000000000000" pitchFamily="18" charset="-120"/>
              </a:rPr>
              <a:t> object)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return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The constructor returns the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RAM</a:t>
            </a:r>
            <a:r>
              <a:rPr lang="en-US" altLang="zh-TW" sz="1800">
                <a:ea typeface="新細明體" panose="02020500000000000000" pitchFamily="18" charset="-120"/>
              </a:rPr>
              <a:t> base address of the memory block that stores the data of the newly created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BankAccount</a:t>
            </a:r>
            <a:r>
              <a:rPr lang="en-US" altLang="zh-TW" sz="1800">
                <a:ea typeface="新細明體" panose="02020500000000000000" pitchFamily="18" charset="-120"/>
              </a:rPr>
              <a:t> object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= BankAccount.new("joe")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stores in variable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 </a:t>
            </a:r>
            <a:r>
              <a:rPr lang="en-US" altLang="zh-TW" sz="1800">
                <a:ea typeface="新細明體" panose="02020500000000000000" pitchFamily="18" charset="-120"/>
              </a:rPr>
              <a:t>a pointer to the object’s base memory address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endParaRPr lang="en-US" altLang="zh-TW" sz="1800">
              <a:ea typeface="新細明體" panose="02020500000000000000" pitchFamily="18" charset="-120"/>
            </a:endParaRPr>
          </a:p>
        </p:txBody>
      </p:sp>
      <p:grpSp>
        <p:nvGrpSpPr>
          <p:cNvPr id="709642" name="Group 10">
            <a:extLst>
              <a:ext uri="{FF2B5EF4-FFF2-40B4-BE49-F238E27FC236}">
                <a16:creationId xmlns:a16="http://schemas.microsoft.com/office/drawing/2014/main" id="{AFBA948D-A7D9-4C04-B0FB-A1870283A54A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295400"/>
            <a:ext cx="5613400" cy="4114800"/>
            <a:chOff x="1408" y="816"/>
            <a:chExt cx="3536" cy="2592"/>
          </a:xfrm>
        </p:grpSpPr>
        <p:sp>
          <p:nvSpPr>
            <p:cNvPr id="48134" name="AutoShape 9">
              <a:extLst>
                <a:ext uri="{FF2B5EF4-FFF2-40B4-BE49-F238E27FC236}">
                  <a16:creationId xmlns:a16="http://schemas.microsoft.com/office/drawing/2014/main" id="{61088DAF-C8ED-419C-A869-88BE3E284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32" y="319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  <a:endParaRPr lang="he-IL" altLang="zh-TW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135" name="AutoShape 8">
              <a:extLst>
                <a:ext uri="{FF2B5EF4-FFF2-40B4-BE49-F238E27FC236}">
                  <a16:creationId xmlns:a16="http://schemas.microsoft.com/office/drawing/2014/main" id="{EACD43B5-2036-4ACD-8047-9225C09EF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6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  <p:sp>
          <p:nvSpPr>
            <p:cNvPr id="48136" name="AutoShape 9">
              <a:extLst>
                <a:ext uri="{FF2B5EF4-FFF2-40B4-BE49-F238E27FC236}">
                  <a16:creationId xmlns:a16="http://schemas.microsoft.com/office/drawing/2014/main" id="{E3ADF8C4-0A44-439F-81A0-4DCAC6237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6" grpId="0" build="p" animBg="1"/>
      <p:bldP spid="70963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B1A7791-2621-4C40-BB9A-96796C9C4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709635" name="Text Box 3">
            <a:extLst>
              <a:ext uri="{FF2B5EF4-FFF2-40B4-BE49-F238E27FC236}">
                <a16:creationId xmlns:a16="http://schemas.microsoft.com/office/drawing/2014/main" id="{6E1DB940-6BEF-4293-98EA-9BEBA23F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85800"/>
            <a:ext cx="4648200" cy="5791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93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bank account.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class-level variable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Private variables(fields/properties)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Constructs a new bank account */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constructor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new (String owner) {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id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newAcctId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+ 1;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this.owner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owner;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balance = 0;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 this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709636" name="Text Box 4">
            <a:extLst>
              <a:ext uri="{FF2B5EF4-FFF2-40B4-BE49-F238E27FC236}">
                <a16:creationId xmlns:a16="http://schemas.microsoft.com/office/drawing/2014/main" id="{6AB0DFEE-CFC8-4239-AF40-50CD0C528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73100"/>
            <a:ext cx="3810000" cy="10922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joe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"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);</a:t>
            </a:r>
          </a:p>
          <a:p>
            <a:pPr eaLnBrk="1" hangingPunct="1">
              <a:spcBef>
                <a:spcPct val="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sz="14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50180" name="Rectangle 5">
            <a:extLst>
              <a:ext uri="{FF2B5EF4-FFF2-40B4-BE49-F238E27FC236}">
                <a16:creationId xmlns:a16="http://schemas.microsoft.com/office/drawing/2014/main" id="{94F250F8-191E-41D1-B2B8-C8234F76A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841500"/>
            <a:ext cx="45720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Behind the scene</a:t>
            </a:r>
            <a:r>
              <a:rPr lang="en-US" altLang="zh-TW" sz="1800">
                <a:ea typeface="新細明體" panose="02020500000000000000" pitchFamily="18" charset="-120"/>
              </a:rPr>
              <a:t> (following compilation):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   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// b = BankAccount.new("joe")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  push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"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joe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" </a:t>
            </a:r>
            <a:b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</a:b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 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call BankAccount.new</a:t>
            </a:r>
            <a:b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</a:b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  pop b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Explanation: the calling code pushes an argument and calls the constructor; the constructor’s code (not shown above; the compiler generates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Memory.alloc(n) </a:t>
            </a:r>
            <a:r>
              <a:rPr lang="en-US" altLang="zh-TW" sz="1800">
                <a:ea typeface="新細明體" panose="02020500000000000000" pitchFamily="18" charset="-120"/>
              </a:rPr>
              <a:t>for constructors) creates a new object, pushes its base address onto the stack, and returns;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The calling code then pops the base address into a variable that will now point to the new object.</a:t>
            </a:r>
          </a:p>
        </p:txBody>
      </p:sp>
      <p:grpSp>
        <p:nvGrpSpPr>
          <p:cNvPr id="50181" name="Group 10">
            <a:extLst>
              <a:ext uri="{FF2B5EF4-FFF2-40B4-BE49-F238E27FC236}">
                <a16:creationId xmlns:a16="http://schemas.microsoft.com/office/drawing/2014/main" id="{6E773481-D9BA-4C04-9B28-CD656A3096EB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295400"/>
            <a:ext cx="5613400" cy="4114800"/>
            <a:chOff x="1408" y="816"/>
            <a:chExt cx="3536" cy="2592"/>
          </a:xfrm>
        </p:grpSpPr>
        <p:sp>
          <p:nvSpPr>
            <p:cNvPr id="50182" name="AutoShape 9">
              <a:extLst>
                <a:ext uri="{FF2B5EF4-FFF2-40B4-BE49-F238E27FC236}">
                  <a16:creationId xmlns:a16="http://schemas.microsoft.com/office/drawing/2014/main" id="{51DD2A3B-6AC6-4F97-B801-92960CCC86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32" y="319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  <a:endParaRPr lang="he-IL" altLang="zh-TW" sz="12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183" name="AutoShape 8">
              <a:extLst>
                <a:ext uri="{FF2B5EF4-FFF2-40B4-BE49-F238E27FC236}">
                  <a16:creationId xmlns:a16="http://schemas.microsoft.com/office/drawing/2014/main" id="{3EF9AFF4-F5F6-48AF-8E80-ACECD046A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6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  <p:sp>
          <p:nvSpPr>
            <p:cNvPr id="50184" name="AutoShape 9">
              <a:extLst>
                <a:ext uri="{FF2B5EF4-FFF2-40B4-BE49-F238E27FC236}">
                  <a16:creationId xmlns:a16="http://schemas.microsoft.com/office/drawing/2014/main" id="{FD101B69-1BE1-4520-B699-9BAEC6E3E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192" cy="14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200" b="1">
                  <a:solidFill>
                    <a:schemeClr val="bg1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Text Box 2">
            <a:extLst>
              <a:ext uri="{FF2B5EF4-FFF2-40B4-BE49-F238E27FC236}">
                <a16:creationId xmlns:a16="http://schemas.microsoft.com/office/drawing/2014/main" id="{A6C42BF7-B7F5-48FB-AB01-D52F405A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45720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 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Constructor ... (omitted)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Handles deposits */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deposit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 {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let balance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balance+amount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	 	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Handles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withdrawls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*/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withdraw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amount){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if (~(amount &gt; balance)) {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  let balance = balance-amount;      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}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	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marL="92075" indent="-92075" eaLnBrk="1" hangingPunct="1">
              <a:lnSpc>
                <a:spcPct val="95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 	</a:t>
            </a:r>
          </a:p>
        </p:txBody>
      </p:sp>
      <p:sp>
        <p:nvSpPr>
          <p:cNvPr id="703491" name="Text Box 3">
            <a:extLst>
              <a:ext uri="{FF2B5EF4-FFF2-40B4-BE49-F238E27FC236}">
                <a16:creationId xmlns:a16="http://schemas.microsoft.com/office/drawing/2014/main" id="{6AF9C494-B8A5-4797-AA1D-096232F0E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40386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82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b1, b2;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b1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("joe");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b2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("jane");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b1.deposit(5000);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b1.withdraw(1000);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6CE476F3-919B-46FD-8711-A9A038CC9D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703493" name="Rectangle 5">
            <a:extLst>
              <a:ext uri="{FF2B5EF4-FFF2-40B4-BE49-F238E27FC236}">
                <a16:creationId xmlns:a16="http://schemas.microsoft.com/office/drawing/2014/main" id="{B5A4DFDD-E3B2-410D-90A0-DF93AAD26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4400" y="2667000"/>
            <a:ext cx="4419600" cy="3581400"/>
          </a:xfrm>
        </p:spPr>
        <p:txBody>
          <a:bodyPr/>
          <a:lstStyle/>
          <a:p>
            <a:pPr marL="268288" indent="-268288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Explain</a:t>
            </a:r>
            <a:r>
              <a:rPr lang="en-US" altLang="zh-TW">
                <a:ea typeface="新細明體" panose="02020500000000000000" pitchFamily="18" charset="-120"/>
              </a:rPr>
              <a:t> 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 b1.deposit(5000)</a:t>
            </a:r>
          </a:p>
          <a:p>
            <a:pPr marL="268288" indent="-268288">
              <a:lnSpc>
                <a:spcPct val="9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In Jack,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void</a:t>
            </a:r>
            <a:r>
              <a:rPr lang="en-US" altLang="zh-TW">
                <a:ea typeface="新細明體" panose="02020500000000000000" pitchFamily="18" charset="-120"/>
              </a:rPr>
              <a:t> methods are invoked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using the keyword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do</a:t>
            </a:r>
            <a:endParaRPr lang="en-US" altLang="zh-TW">
              <a:ea typeface="新細明體" panose="02020500000000000000" pitchFamily="18" charset="-120"/>
            </a:endParaRPr>
          </a:p>
          <a:p>
            <a:pPr marL="268288" indent="-268288">
              <a:lnSpc>
                <a:spcPct val="90000"/>
              </a:lnSpc>
              <a:spcBef>
                <a:spcPct val="1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(a compilation artifact)</a:t>
            </a:r>
          </a:p>
          <a:p>
            <a:pPr marL="268288" indent="-268288">
              <a:spcBef>
                <a:spcPct val="3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>
                <a:ea typeface="新細明體" panose="02020500000000000000" pitchFamily="18" charset="-120"/>
              </a:rPr>
              <a:t>The object-oriented method invocation style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b1.deposit(5000)</a:t>
            </a:r>
            <a:r>
              <a:rPr lang="en-US" altLang="zh-TW">
                <a:ea typeface="新細明體" panose="02020500000000000000" pitchFamily="18" charset="-120"/>
              </a:rPr>
              <a:t> is a fancy way to express the procedural semantics  </a:t>
            </a:r>
            <a:r>
              <a:rPr lang="en-US" altLang="zh-TW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deposit(b1,5000)</a:t>
            </a:r>
          </a:p>
          <a:p>
            <a:pPr marL="268288" indent="-268288">
              <a:spcBef>
                <a:spcPct val="55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u="sng">
                <a:ea typeface="新細明體" panose="02020500000000000000" pitchFamily="18" charset="-120"/>
              </a:rPr>
              <a:t>Behind the scene</a:t>
            </a:r>
            <a:r>
              <a:rPr lang="en-US" altLang="zh-TW">
                <a:ea typeface="新細明體" panose="02020500000000000000" pitchFamily="18" charset="-120"/>
              </a:rPr>
              <a:t> (following compilation):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    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// do b1.deposit(5000)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   push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b1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   push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5000</a:t>
            </a:r>
          </a:p>
          <a:p>
            <a:pPr marL="268288" indent="-268288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   call</a:t>
            </a:r>
            <a:r>
              <a:rPr lang="en-US" altLang="zh-TW"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Consolas" panose="020B0609020204030204" pitchFamily="49" charset="0"/>
                <a:ea typeface="新細明體" panose="02020500000000000000" pitchFamily="18" charset="-120"/>
              </a:rPr>
              <a:t>BankAccount.deposit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7BCE1AB7-1778-43AE-9957-B5C51D334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37955" name="Text Box 3">
            <a:extLst>
              <a:ext uri="{FF2B5EF4-FFF2-40B4-BE49-F238E27FC236}">
                <a16:creationId xmlns:a16="http://schemas.microsoft.com/office/drawing/2014/main" id="{361ECA52-81CA-4C41-BD5E-77FC24BE7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55626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Constructor ... (omitted)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Prints information about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printInfo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(id);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(owner);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(balance);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Disposes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dispose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Memory.deAlloc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(this);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37956" name="Text Box 4">
            <a:extLst>
              <a:ext uri="{FF2B5EF4-FFF2-40B4-BE49-F238E27FC236}">
                <a16:creationId xmlns:a16="http://schemas.microsoft.com/office/drawing/2014/main" id="{40CAB1CC-9C09-45C7-87AF-3A1DC51A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09600"/>
            <a:ext cx="3886200" cy="2286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("joe");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Manipulates b...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b.printInfo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b.dispose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FCDA3-7D99-45FD-B699-F6B79700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124200"/>
            <a:ext cx="3276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b.dispose()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Jack has no garbage collection; The programmer is responsible for explicitly recycling memory resources of objects that are no longer needed.  If you don’t do so, you may run out of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6" grpId="0" build="p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9BFF0403-6A3E-440E-BFCB-615566E57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Object-oriented programming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37955" name="Text Box 3">
            <a:extLst>
              <a:ext uri="{FF2B5EF4-FFF2-40B4-BE49-F238E27FC236}">
                <a16:creationId xmlns:a16="http://schemas.microsoft.com/office/drawing/2014/main" id="{6E402AB6-419F-4648-8DFE-80CCDEB4E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55626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static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nAccounts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id;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String owner;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balance;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Constructor ... (omitted)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Prints information about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printInfo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(id);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(owner);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(balance);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/** Disposes this account. */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void dispose ()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Memory.deAlloc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(this);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return;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// More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methods.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37956" name="Text Box 4">
            <a:extLst>
              <a:ext uri="{FF2B5EF4-FFF2-40B4-BE49-F238E27FC236}">
                <a16:creationId xmlns:a16="http://schemas.microsoft.com/office/drawing/2014/main" id="{FDEB2C35-8ADF-481F-9E46-E0BA8CE89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09600"/>
            <a:ext cx="3886200" cy="2286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x;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BankAccount.new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("joe");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Manipulates b...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b.printInfo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b.dispose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();</a:t>
            </a:r>
          </a:p>
        </p:txBody>
      </p:sp>
      <p:sp>
        <p:nvSpPr>
          <p:cNvPr id="56324" name="內容版面配置區 1">
            <a:extLst>
              <a:ext uri="{FF2B5EF4-FFF2-40B4-BE49-F238E27FC236}">
                <a16:creationId xmlns:a16="http://schemas.microsoft.com/office/drawing/2014/main" id="{49FBE3AD-0E52-4A14-ADB9-4B64EFF2D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56325" name="Rectangle 6">
            <a:extLst>
              <a:ext uri="{FF2B5EF4-FFF2-40B4-BE49-F238E27FC236}">
                <a16:creationId xmlns:a16="http://schemas.microsoft.com/office/drawing/2014/main" id="{6BB29A28-AA8A-440D-A05A-78E716B26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3060700"/>
            <a:ext cx="32893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550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3488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1475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Explain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Memory.deAlloc(this)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800">
                <a:ea typeface="新細明體" panose="02020500000000000000" pitchFamily="18" charset="-120"/>
              </a:rPr>
              <a:t>This is a call to an OS function that knows how to recycle the memory block whose base-address is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r>
              <a:rPr lang="en-US" altLang="zh-TW" sz="1800">
                <a:ea typeface="新細明體" panose="02020500000000000000" pitchFamily="18" charset="-120"/>
              </a:rPr>
              <a:t>.  We will write this function when we develop the OS (project 12).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D41F01EA-69FA-48B9-A39E-206B15D67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Some milestones in the evolution of programming languages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5651A28D-D919-4BC5-B009-C7BB13999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534400" cy="5994400"/>
          </a:xfrm>
        </p:spPr>
        <p:txBody>
          <a:bodyPr/>
          <a:lstStyle/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Machine language (binary code) 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Assembly language (low-level symbolic programming)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Simple procedural languages, e.g.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Fortran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Basic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Pascal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</a:t>
            </a:r>
          </a:p>
          <a:p>
            <a:pPr lvl="1">
              <a:spcBef>
                <a:spcPct val="100000"/>
              </a:spcBef>
            </a:pPr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DCA3C3-D407-4B6F-AA5A-1E086279D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2286000"/>
            <a:ext cx="4057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8C756F1F-A20F-4529-B05C-AB4C4758C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Abstract data type example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642052" name="Text Box 4">
            <a:extLst>
              <a:ext uri="{FF2B5EF4-FFF2-40B4-BE49-F238E27FC236}">
                <a16:creationId xmlns:a16="http://schemas.microsoft.com/office/drawing/2014/main" id="{711F8534-2CD4-45A3-BCB3-29BC80027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14400"/>
            <a:ext cx="8763000" cy="5613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A fraction consists of a numerator and a denominator, both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values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Fraction {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Constructs a fraction from the given data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Fraction new(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numerator,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denominator)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Reduces this fraction, e.g. changes 20/100 to 1/5.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reduce()  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Accessors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Returns the sum of this fraction and the other one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Fraction plus(Fraction other)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Returns the product of this fraction and the other one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Fraction product(Fraction other)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Prints this fraction */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print()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marL="324000" eaLnBrk="1" hangingPunct="1"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Disposes this fraction */</a:t>
            </a:r>
          </a:p>
          <a:p>
            <a:pPr marL="324000" eaLnBrk="1" hangingPunct="1"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dispose()</a:t>
            </a:r>
          </a:p>
          <a:p>
            <a:pPr marL="324000" eaLnBrk="1" hangingPunct="1"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   </a:t>
            </a:r>
          </a:p>
          <a:p>
            <a:pPr marL="324000" eaLnBrk="1" hangingPunct="1">
              <a:lnSpc>
                <a:spcPct val="90000"/>
              </a:lnSpc>
              <a:spcBef>
                <a:spcPts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</a:p>
        </p:txBody>
      </p:sp>
      <p:sp>
        <p:nvSpPr>
          <p:cNvPr id="58371" name="Rectangle 6">
            <a:extLst>
              <a:ext uri="{FF2B5EF4-FFF2-40B4-BE49-F238E27FC236}">
                <a16:creationId xmlns:a16="http://schemas.microsoft.com/office/drawing/2014/main" id="{525BC48C-BE33-4D36-B843-3687A86BE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571500"/>
            <a:ext cx="6858000" cy="381000"/>
          </a:xfrm>
        </p:spPr>
        <p:txBody>
          <a:bodyPr/>
          <a:lstStyle/>
          <a:p>
            <a:pPr marL="268288" indent="-268288"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The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Fraction</a:t>
            </a:r>
            <a:r>
              <a:rPr lang="en-US" altLang="zh-TW" sz="2000">
                <a:ea typeface="新細明體" panose="02020500000000000000" pitchFamily="18" charset="-120"/>
              </a:rPr>
              <a:t> class API (method signatures)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6DC71849-6C3C-4471-A634-7DFB198CD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Abstract data type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80963" name="Text Box 3">
            <a:extLst>
              <a:ext uri="{FF2B5EF4-FFF2-40B4-BE49-F238E27FC236}">
                <a16:creationId xmlns:a16="http://schemas.microsoft.com/office/drawing/2014/main" id="{7811B41D-4371-48A9-9B45-0FAD8B2EB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594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Fraction {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numerator, denominator;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Fraction new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numerator,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denominator)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numerator;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this.denominator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= denominator;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reduce() // Reduces the new fraction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this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Reduces this fraction */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reduce () { // Code omitted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A static method computing the greatest common denominator of a and b.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function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gcd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a,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b) { // Code omitted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numerator;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()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denominator;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More Fraction methods follow.  </a:t>
            </a:r>
          </a:p>
        </p:txBody>
      </p:sp>
      <p:sp>
        <p:nvSpPr>
          <p:cNvPr id="680964" name="Text Box 4">
            <a:extLst>
              <a:ext uri="{FF2B5EF4-FFF2-40B4-BE49-F238E27FC236}">
                <a16:creationId xmlns:a16="http://schemas.microsoft.com/office/drawing/2014/main" id="{38608E62-53ED-437E-9E80-40B2A5568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4114800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Fraction a, b;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(2,5);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(70,210);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b.print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// prints "1/3"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(print method in next slide)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4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141A90E-73C3-40B1-957D-AB6520EE3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Abstract data type example </a:t>
            </a:r>
            <a:r>
              <a:rPr lang="en-US" altLang="zh-TW" sz="1600">
                <a:ea typeface="新細明體" panose="02020500000000000000" pitchFamily="18" charset="-120"/>
              </a:rPr>
              <a:t>(continues)</a:t>
            </a:r>
          </a:p>
        </p:txBody>
      </p:sp>
      <p:sp>
        <p:nvSpPr>
          <p:cNvPr id="676867" name="Text Box 3">
            <a:extLst>
              <a:ext uri="{FF2B5EF4-FFF2-40B4-BE49-F238E27FC236}">
                <a16:creationId xmlns:a16="http://schemas.microsoft.com/office/drawing/2014/main" id="{E2A8918B-71BA-41C4-9671-5AC04CD5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2300"/>
            <a:ext cx="8763000" cy="59309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Constructor and previously defined methods omitted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Returns the sum of this fraction the other one */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Fraction plus (Fraction other) {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sum;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sum = (numerator *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other.getDenominator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()) +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         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other.getNumerator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 </a:t>
            </a:r>
            <a:r>
              <a:rPr lang="en-US" altLang="zh-TW">
                <a:latin typeface="Consolas" charset="0"/>
                <a:ea typeface="新細明體" charset="0"/>
                <a:cs typeface="Consolas" charset="0"/>
              </a:rPr>
              <a:t>* denominator);        </a:t>
            </a: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(sum , denominator *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other.getDenominator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// Similar fraction arithmetic methods follow, code omitted.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endParaRPr lang="en-US" altLang="zh-TW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/** Prints this fraction */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print () {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(numerator);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("/");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(denominator);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}</a:t>
            </a:r>
          </a:p>
        </p:txBody>
      </p:sp>
      <p:sp>
        <p:nvSpPr>
          <p:cNvPr id="676868" name="Text Box 4">
            <a:extLst>
              <a:ext uri="{FF2B5EF4-FFF2-40B4-BE49-F238E27FC236}">
                <a16:creationId xmlns:a16="http://schemas.microsoft.com/office/drawing/2014/main" id="{E8F958B3-093B-42DE-BF7B-60A1CDEA5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0"/>
            <a:ext cx="3810000" cy="205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Fraction a, b, c;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a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(2,3);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let b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Fraction.new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(1,5);  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computes c = a + b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c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a.plus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(b);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c.print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 // prints "13/15"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88A5B7EE-5714-4D87-AB89-42604EE28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Data structure example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646147" name="Text Box 3">
            <a:extLst>
              <a:ext uri="{FF2B5EF4-FFF2-40B4-BE49-F238E27FC236}">
                <a16:creationId xmlns:a16="http://schemas.microsoft.com/office/drawing/2014/main" id="{8F991911-6F4E-4981-9E62-85243E7B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763000" cy="5867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Represents a sequence of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values, implemented as a linked list.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The list consists of an atom, which is an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value, 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and a tail, which is either a list or a null value. 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List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field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data;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field List next;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 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 Creates a new list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constructor List new (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int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car, List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cdr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data = car;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let next =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cdr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 this;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/* Disposes this list by recursively disposing its tail.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method void dispose()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if (~(next = null))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next.dispose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}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Memory.deAlloc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(this);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35000"/>
              </a:spcBef>
              <a:spcAft>
                <a:spcPct val="35000"/>
              </a:spcAft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...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  // class List.</a:t>
            </a:r>
          </a:p>
        </p:txBody>
      </p:sp>
      <p:sp>
        <p:nvSpPr>
          <p:cNvPr id="646148" name="Text Box 4">
            <a:extLst>
              <a:ext uri="{FF2B5EF4-FFF2-40B4-BE49-F238E27FC236}">
                <a16:creationId xmlns:a16="http://schemas.microsoft.com/office/drawing/2014/main" id="{A1F68018-473D-42CB-AB29-26EA0F11E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4267200"/>
            <a:ext cx="4270375" cy="2133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129600" tIns="82800" rIns="93600" bIns="190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Code in any other class: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// Creates a list holding 2,3, and 5:</a:t>
            </a:r>
            <a:endParaRPr lang="en-US" altLang="zh-TW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List v;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v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List.new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(5 , null);</a:t>
            </a: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v =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List.new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(2 , </a:t>
            </a:r>
            <a:r>
              <a:rPr lang="en-US" altLang="zh-TW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List.new</a:t>
            </a:r>
            <a:r>
              <a:rPr lang="en-US" altLang="zh-TW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(3,v));</a:t>
            </a:r>
          </a:p>
          <a:p>
            <a:pPr algn="just"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... 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  <p:grpSp>
        <p:nvGrpSpPr>
          <p:cNvPr id="646209" name="Group 65">
            <a:extLst>
              <a:ext uri="{FF2B5EF4-FFF2-40B4-BE49-F238E27FC236}">
                <a16:creationId xmlns:a16="http://schemas.microsoft.com/office/drawing/2014/main" id="{E2CDE56B-7605-4E9B-9CA7-1FD1BEAE56B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143000"/>
            <a:ext cx="1609725" cy="333375"/>
            <a:chOff x="3648" y="2478"/>
            <a:chExt cx="1014" cy="210"/>
          </a:xfrm>
        </p:grpSpPr>
        <p:sp>
          <p:nvSpPr>
            <p:cNvPr id="64533" name="Text Box 66">
              <a:extLst>
                <a:ext uri="{FF2B5EF4-FFF2-40B4-BE49-F238E27FC236}">
                  <a16:creationId xmlns:a16="http://schemas.microsoft.com/office/drawing/2014/main" id="{AF3C6330-F59E-41D9-B291-E944D056F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" y="2484"/>
              <a:ext cx="274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5</a:t>
              </a:r>
            </a:p>
          </p:txBody>
        </p:sp>
        <p:sp>
          <p:nvSpPr>
            <p:cNvPr id="64534" name="Text Box 67">
              <a:extLst>
                <a:ext uri="{FF2B5EF4-FFF2-40B4-BE49-F238E27FC236}">
                  <a16:creationId xmlns:a16="http://schemas.microsoft.com/office/drawing/2014/main" id="{5D14DB34-9655-4CAE-82E5-210E79D1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8" y="2484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35" name="Line 68">
              <a:extLst>
                <a:ext uri="{FF2B5EF4-FFF2-40B4-BE49-F238E27FC236}">
                  <a16:creationId xmlns:a16="http://schemas.microsoft.com/office/drawing/2014/main" id="{29E4859E-6033-4851-B4BD-8201A61AE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4" y="2574"/>
              <a:ext cx="19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4536" name="Group 69">
              <a:extLst>
                <a:ext uri="{FF2B5EF4-FFF2-40B4-BE49-F238E27FC236}">
                  <a16:creationId xmlns:a16="http://schemas.microsoft.com/office/drawing/2014/main" id="{25601B08-71C9-4193-85A1-B7E8EEF0C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6" y="2478"/>
              <a:ext cx="96" cy="192"/>
              <a:chOff x="3840" y="2304"/>
              <a:chExt cx="96" cy="240"/>
            </a:xfrm>
          </p:grpSpPr>
          <p:sp>
            <p:nvSpPr>
              <p:cNvPr id="64539" name="Line 70">
                <a:extLst>
                  <a:ext uri="{FF2B5EF4-FFF2-40B4-BE49-F238E27FC236}">
                    <a16:creationId xmlns:a16="http://schemas.microsoft.com/office/drawing/2014/main" id="{A291D515-B43C-4681-941C-946A2984F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40" name="Line 71">
                <a:extLst>
                  <a:ext uri="{FF2B5EF4-FFF2-40B4-BE49-F238E27FC236}">
                    <a16:creationId xmlns:a16="http://schemas.microsoft.com/office/drawing/2014/main" id="{464CC56E-10C1-4FC8-BD5F-75CF4E6A3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352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41" name="Line 72">
                <a:extLst>
                  <a:ext uri="{FF2B5EF4-FFF2-40B4-BE49-F238E27FC236}">
                    <a16:creationId xmlns:a16="http://schemas.microsoft.com/office/drawing/2014/main" id="{8AF9A01F-CB85-4718-BFE1-2431BDCA1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24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4537" name="Text Box 73">
              <a:extLst>
                <a:ext uri="{FF2B5EF4-FFF2-40B4-BE49-F238E27FC236}">
                  <a16:creationId xmlns:a16="http://schemas.microsoft.com/office/drawing/2014/main" id="{C16DCF29-584C-4C27-8C81-01E437AF9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490"/>
              <a:ext cx="184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v</a:t>
              </a:r>
            </a:p>
          </p:txBody>
        </p:sp>
        <p:sp>
          <p:nvSpPr>
            <p:cNvPr id="64538" name="Line 74">
              <a:extLst>
                <a:ext uri="{FF2B5EF4-FFF2-40B4-BE49-F238E27FC236}">
                  <a16:creationId xmlns:a16="http://schemas.microsoft.com/office/drawing/2014/main" id="{32C15AA5-BB0D-45E4-AEDE-2366A3A771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4" y="258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646219" name="Group 75">
            <a:extLst>
              <a:ext uri="{FF2B5EF4-FFF2-40B4-BE49-F238E27FC236}">
                <a16:creationId xmlns:a16="http://schemas.microsoft.com/office/drawing/2014/main" id="{AE8BE4C3-FFB2-4B97-BE13-38ED0DA013AF}"/>
              </a:ext>
            </a:extLst>
          </p:cNvPr>
          <p:cNvGrpSpPr>
            <a:grpSpLocks/>
          </p:cNvGrpSpPr>
          <p:nvPr/>
        </p:nvGrpSpPr>
        <p:grpSpPr bwMode="auto">
          <a:xfrm>
            <a:off x="5419725" y="1781175"/>
            <a:ext cx="3286125" cy="333375"/>
            <a:chOff x="2600" y="1968"/>
            <a:chExt cx="2070" cy="210"/>
          </a:xfrm>
        </p:grpSpPr>
        <p:sp>
          <p:nvSpPr>
            <p:cNvPr id="64518" name="Text Box 76">
              <a:extLst>
                <a:ext uri="{FF2B5EF4-FFF2-40B4-BE49-F238E27FC236}">
                  <a16:creationId xmlns:a16="http://schemas.microsoft.com/office/drawing/2014/main" id="{F37D0B1E-4F02-4E34-8D80-421408A8D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1" y="1968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19" name="Text Box 77">
              <a:extLst>
                <a:ext uri="{FF2B5EF4-FFF2-40B4-BE49-F238E27FC236}">
                  <a16:creationId xmlns:a16="http://schemas.microsoft.com/office/drawing/2014/main" id="{7498C33B-6320-4138-8123-D5388E1E0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968"/>
              <a:ext cx="265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  <p:sp>
          <p:nvSpPr>
            <p:cNvPr id="64520" name="Text Box 78">
              <a:extLst>
                <a:ext uri="{FF2B5EF4-FFF2-40B4-BE49-F238E27FC236}">
                  <a16:creationId xmlns:a16="http://schemas.microsoft.com/office/drawing/2014/main" id="{78AE4B3D-D4DE-4002-AA64-4015159D71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74"/>
              <a:ext cx="274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5</a:t>
              </a:r>
            </a:p>
          </p:txBody>
        </p:sp>
        <p:sp>
          <p:nvSpPr>
            <p:cNvPr id="64521" name="Text Box 79">
              <a:extLst>
                <a:ext uri="{FF2B5EF4-FFF2-40B4-BE49-F238E27FC236}">
                  <a16:creationId xmlns:a16="http://schemas.microsoft.com/office/drawing/2014/main" id="{EE7E7AE3-9AB4-4FA5-9F52-EF145A05E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6" y="1974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22" name="Line 80">
              <a:extLst>
                <a:ext uri="{FF2B5EF4-FFF2-40B4-BE49-F238E27FC236}">
                  <a16:creationId xmlns:a16="http://schemas.microsoft.com/office/drawing/2014/main" id="{0A89575B-820A-4A5E-9BCA-B998A2B39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2" y="2064"/>
              <a:ext cx="19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64523" name="Group 81">
              <a:extLst>
                <a:ext uri="{FF2B5EF4-FFF2-40B4-BE49-F238E27FC236}">
                  <a16:creationId xmlns:a16="http://schemas.microsoft.com/office/drawing/2014/main" id="{6E6066E8-A4E3-45C9-80B5-2DF2EAF97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4" y="1968"/>
              <a:ext cx="96" cy="192"/>
              <a:chOff x="3840" y="2304"/>
              <a:chExt cx="96" cy="240"/>
            </a:xfrm>
          </p:grpSpPr>
          <p:sp>
            <p:nvSpPr>
              <p:cNvPr id="64530" name="Line 82">
                <a:extLst>
                  <a:ext uri="{FF2B5EF4-FFF2-40B4-BE49-F238E27FC236}">
                    <a16:creationId xmlns:a16="http://schemas.microsoft.com/office/drawing/2014/main" id="{3928E791-39CC-4E52-B7BC-F97FDB635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30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31" name="Line 83">
                <a:extLst>
                  <a:ext uri="{FF2B5EF4-FFF2-40B4-BE49-F238E27FC236}">
                    <a16:creationId xmlns:a16="http://schemas.microsoft.com/office/drawing/2014/main" id="{BC26CCBE-6BD5-469B-BEE1-1270DCFF9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352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4532" name="Line 84">
                <a:extLst>
                  <a:ext uri="{FF2B5EF4-FFF2-40B4-BE49-F238E27FC236}">
                    <a16:creationId xmlns:a16="http://schemas.microsoft.com/office/drawing/2014/main" id="{D63153C8-FFAF-4548-9BC6-D79D203E0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36" y="2400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64524" name="Line 85">
              <a:extLst>
                <a:ext uri="{FF2B5EF4-FFF2-40B4-BE49-F238E27FC236}">
                  <a16:creationId xmlns:a16="http://schemas.microsoft.com/office/drawing/2014/main" id="{A4A5D606-23FD-4D71-9061-D92634297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525" name="Text Box 86">
              <a:extLst>
                <a:ext uri="{FF2B5EF4-FFF2-40B4-BE49-F238E27FC236}">
                  <a16:creationId xmlns:a16="http://schemas.microsoft.com/office/drawing/2014/main" id="{31BCFC96-7924-4DBC-980A-B6822BC06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4" y="1974"/>
              <a:ext cx="136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zh-TW" sz="1400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64526" name="Text Box 87">
              <a:extLst>
                <a:ext uri="{FF2B5EF4-FFF2-40B4-BE49-F238E27FC236}">
                  <a16:creationId xmlns:a16="http://schemas.microsoft.com/office/drawing/2014/main" id="{FC60B396-15AB-4BF7-9975-A14075784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74"/>
              <a:ext cx="256" cy="198"/>
            </a:xfrm>
            <a:prstGeom prst="rect">
              <a:avLst/>
            </a:prstGeom>
            <a:solidFill>
              <a:srgbClr val="FFDEB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</a:p>
          </p:txBody>
        </p:sp>
        <p:sp>
          <p:nvSpPr>
            <p:cNvPr id="64527" name="Line 88">
              <a:extLst>
                <a:ext uri="{FF2B5EF4-FFF2-40B4-BE49-F238E27FC236}">
                  <a16:creationId xmlns:a16="http://schemas.microsoft.com/office/drawing/2014/main" id="{5B8C4A77-1AB9-4B64-AFD5-44A1BB78FF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528" name="Text Box 89">
              <a:extLst>
                <a:ext uri="{FF2B5EF4-FFF2-40B4-BE49-F238E27FC236}">
                  <a16:creationId xmlns:a16="http://schemas.microsoft.com/office/drawing/2014/main" id="{D11F3095-33A9-4D12-92BD-1FC61D21F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" y="1980"/>
              <a:ext cx="184" cy="198"/>
            </a:xfrm>
            <a:prstGeom prst="rect">
              <a:avLst/>
            </a:prstGeom>
            <a:solidFill>
              <a:srgbClr val="CEFF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v</a:t>
              </a:r>
            </a:p>
          </p:txBody>
        </p:sp>
        <p:sp>
          <p:nvSpPr>
            <p:cNvPr id="64529" name="Line 90">
              <a:extLst>
                <a:ext uri="{FF2B5EF4-FFF2-40B4-BE49-F238E27FC236}">
                  <a16:creationId xmlns:a16="http://schemas.microsoft.com/office/drawing/2014/main" id="{B9A6C4F4-1574-4128-BACB-3971D1950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0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D770D423-A22D-403C-BC77-BB3855EA3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language specification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225AA61B-F132-4885-A9B4-444CFBE76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6430963" cy="4800600"/>
          </a:xfrm>
        </p:spPr>
        <p:txBody>
          <a:bodyPr/>
          <a:lstStyle/>
          <a:p>
            <a:pPr marL="381000" indent="-381000"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Syntax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Program structure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Data types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Variable kinds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Expressions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Statements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Subroutine calling</a:t>
            </a:r>
          </a:p>
          <a:p>
            <a:pPr marL="381000" indent="-381000">
              <a:spcBef>
                <a:spcPct val="10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(for complete language specification, see the book).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>
            <a:extLst>
              <a:ext uri="{FF2B5EF4-FFF2-40B4-BE49-F238E27FC236}">
                <a16:creationId xmlns:a16="http://schemas.microsoft.com/office/drawing/2014/main" id="{D26948A6-4B75-486F-B33B-4DB25C36D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syntactic elements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68610" name="內容版面配置區 2">
            <a:extLst>
              <a:ext uri="{FF2B5EF4-FFF2-40B4-BE49-F238E27FC236}">
                <a16:creationId xmlns:a16="http://schemas.microsoft.com/office/drawing/2014/main" id="{9E761703-3D8B-4CC0-9169-E6D1A9164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35000"/>
            <a:ext cx="8610600" cy="18034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A jack program is a sequence of tokens separated by an arbitrary amount of white space and comments.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Tokens can be symbols, reserved words, constants and identifiers.</a:t>
            </a:r>
          </a:p>
          <a:p>
            <a:endParaRPr lang="en-US" altLang="zh-TW" sz="2400">
              <a:ea typeface="新細明體" panose="02020500000000000000" pitchFamily="18" charset="-12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D819138-4021-4410-8D74-D7827A5E5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971800"/>
            <a:ext cx="6362700" cy="2971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82800" rIns="93600" bIns="190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/** Hello World program. */</a:t>
            </a:r>
            <a:endParaRPr lang="en-US" altLang="zh-TW" dirty="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Main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function void main () {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// Prints some text using the standard library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Output.printString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("Hello World");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do </a:t>
            </a:r>
            <a:r>
              <a:rPr lang="en-US" altLang="zh-TW" dirty="0" err="1">
                <a:latin typeface="Consolas" charset="0"/>
                <a:ea typeface="新細明體" charset="0"/>
                <a:cs typeface="Consolas" charset="0"/>
              </a:rPr>
              <a:t>Output.println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();      // New line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    return;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  }</a:t>
            </a:r>
            <a:endParaRPr lang="en-US" altLang="zh-TW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20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>
            <a:extLst>
              <a:ext uri="{FF2B5EF4-FFF2-40B4-BE49-F238E27FC236}">
                <a16:creationId xmlns:a16="http://schemas.microsoft.com/office/drawing/2014/main" id="{098E9ED3-E6D8-4484-809C-5A7877B589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syntactic elements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69634" name="內容版面配置區 3">
            <a:extLst>
              <a:ext uri="{FF2B5EF4-FFF2-40B4-BE49-F238E27FC236}">
                <a16:creationId xmlns:a16="http://schemas.microsoft.com/office/drawing/2014/main" id="{4299EF58-F4FF-422D-954F-D3D0F8A3D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47700"/>
            <a:ext cx="9063038" cy="59055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>
            <a:extLst>
              <a:ext uri="{FF2B5EF4-FFF2-40B4-BE49-F238E27FC236}">
                <a16:creationId xmlns:a16="http://schemas.microsoft.com/office/drawing/2014/main" id="{EB523C23-E2D6-48C9-9999-A9B05B212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syntactic elements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70658" name="圖片 2">
            <a:extLst>
              <a:ext uri="{FF2B5EF4-FFF2-40B4-BE49-F238E27FC236}">
                <a16:creationId xmlns:a16="http://schemas.microsoft.com/office/drawing/2014/main" id="{94DF1945-430A-4C60-815F-D99750A2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"/>
            <a:ext cx="90408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1E39A876-026F-4508-8B39-58E9E1191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program structure</a:t>
            </a:r>
          </a:p>
        </p:txBody>
      </p:sp>
      <p:sp>
        <p:nvSpPr>
          <p:cNvPr id="668676" name="Rectangle 4">
            <a:extLst>
              <a:ext uri="{FF2B5EF4-FFF2-40B4-BE49-F238E27FC236}">
                <a16:creationId xmlns:a16="http://schemas.microsoft.com/office/drawing/2014/main" id="{99E17660-4A02-4DE1-BD40-0C820734C5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3886200"/>
            <a:ext cx="4419600" cy="2590800"/>
          </a:xfrm>
        </p:spPr>
        <p:txBody>
          <a:bodyPr/>
          <a:lstStyle/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A Jack program:</a:t>
            </a:r>
          </a:p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Each class is written in a separate file (compilation unit)</a:t>
            </a:r>
          </a:p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Jack program = collection of one or more classes, one of which must be named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Main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</a:p>
          <a:p>
            <a:pPr marL="268288" indent="-268288"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The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Main</a:t>
            </a:r>
            <a:r>
              <a:rPr lang="en-US" altLang="zh-TW" sz="1800">
                <a:ea typeface="新細明體" panose="02020500000000000000" pitchFamily="18" charset="-120"/>
              </a:rPr>
              <a:t> class must contain at least one method, named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main()</a:t>
            </a:r>
          </a:p>
        </p:txBody>
      </p:sp>
      <p:sp>
        <p:nvSpPr>
          <p:cNvPr id="668677" name="Text Box 5">
            <a:extLst>
              <a:ext uri="{FF2B5EF4-FFF2-40B4-BE49-F238E27FC236}">
                <a16:creationId xmlns:a16="http://schemas.microsoft.com/office/drawing/2014/main" id="{93E45BDA-6414-44FB-AB61-B26E32C6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4191000" cy="4800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class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ClassName</a:t>
            </a: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 {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Consolas" charset="0"/>
                <a:ea typeface="Arial Unicode MS" charset="0"/>
                <a:cs typeface="Consolas" charset="0"/>
              </a:rPr>
              <a:t>  </a:t>
            </a: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field</a:t>
            </a:r>
            <a:r>
              <a:rPr lang="en-US" altLang="zh-TW" i="1" dirty="0">
                <a:latin typeface="Times New Roman" charset="0"/>
                <a:ea typeface="Arial Unicode MS" charset="0"/>
                <a:cs typeface="Times New Roman" charset="0"/>
              </a:rPr>
              <a:t> variable declarations;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Consolas" charset="0"/>
                <a:ea typeface="Arial Unicode MS" charset="0"/>
                <a:cs typeface="Consolas" charset="0"/>
              </a:rPr>
              <a:t>  </a:t>
            </a: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static</a:t>
            </a:r>
            <a:r>
              <a:rPr lang="en-US" altLang="zh-TW" i="1" dirty="0">
                <a:latin typeface="Times New Roman" charset="0"/>
                <a:ea typeface="Arial Unicode MS" charset="0"/>
                <a:cs typeface="Times New Roman" charset="0"/>
              </a:rPr>
              <a:t> variable declarations;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Arial Unicode MS" charset="0"/>
                <a:cs typeface="Consolas" charset="0"/>
              </a:rPr>
              <a:t>  constructor </a:t>
            </a:r>
            <a:r>
              <a:rPr lang="en-US" altLang="zh-TW" i="1" dirty="0">
                <a:latin typeface="Times New Roman" charset="0"/>
                <a:ea typeface="Arial Unicode MS" charset="0"/>
                <a:cs typeface="Times New Roman" charset="0"/>
              </a:rPr>
              <a:t>type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parameterList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Consolas" charset="0"/>
                <a:ea typeface="新細明體" charset="0"/>
                <a:cs typeface="Times New Roman" charset="0"/>
              </a:rPr>
              <a:t>    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local variable declarations;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method 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type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parameterList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local variable declarations;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eaLnBrk="1" hangingPunct="1">
              <a:spcBef>
                <a:spcPct val="3500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 function 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type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 { </a:t>
            </a:r>
            <a:r>
              <a:rPr lang="en-US" altLang="zh-TW" i="1" dirty="0" err="1">
                <a:latin typeface="Times New Roman" charset="0"/>
                <a:ea typeface="新細明體" charset="0"/>
                <a:cs typeface="Times New Roman" charset="0"/>
              </a:rPr>
              <a:t>parameterList</a:t>
            </a: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) {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local variable declarations;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    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i="1" dirty="0">
                <a:latin typeface="Times New Roman" charset="0"/>
                <a:ea typeface="新細明體" charset="0"/>
                <a:cs typeface="Times New Roman" charset="0"/>
              </a:rPr>
              <a:t>    </a:t>
            </a: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dirty="0">
                <a:latin typeface="Consolas" charset="0"/>
                <a:ea typeface="新細明體" charset="0"/>
                <a:cs typeface="Consolas" charset="0"/>
              </a:rPr>
              <a:t>}</a:t>
            </a:r>
          </a:p>
        </p:txBody>
      </p:sp>
      <p:sp>
        <p:nvSpPr>
          <p:cNvPr id="668680" name="Rectangle 8">
            <a:extLst>
              <a:ext uri="{FF2B5EF4-FFF2-40B4-BE49-F238E27FC236}">
                <a16:creationId xmlns:a16="http://schemas.microsoft.com/office/drawing/2014/main" id="{082345A1-B87A-431E-948B-7B6751034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6096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68288" indent="-268288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23913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2319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39888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 u="sng">
                <a:ea typeface="新細明體" panose="02020500000000000000" pitchFamily="18" charset="-120"/>
              </a:rPr>
              <a:t>About this spec: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Every part in this spec can appear 0 or more times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The order of the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field</a:t>
            </a:r>
            <a:r>
              <a:rPr lang="en-US" altLang="zh-TW" sz="1800">
                <a:ea typeface="新細明體" panose="02020500000000000000" pitchFamily="18" charset="-120"/>
              </a:rPr>
              <a:t> /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static</a:t>
            </a:r>
            <a:r>
              <a:rPr lang="en-US" altLang="zh-TW" sz="1800">
                <a:ea typeface="新細明體" panose="02020500000000000000" pitchFamily="18" charset="-120"/>
              </a:rPr>
              <a:t> declarations is arbitrary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The order of the subroutine declarations is arbitrary 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1800">
                <a:ea typeface="新細明體" panose="02020500000000000000" pitchFamily="18" charset="-120"/>
              </a:rPr>
              <a:t>Each </a:t>
            </a:r>
            <a:r>
              <a:rPr lang="en-US" altLang="zh-TW" sz="1800" i="1">
                <a:latin typeface="Times New Roman" panose="02020603050405020304" pitchFamily="18" charset="0"/>
                <a:ea typeface="新細明體" panose="02020500000000000000" pitchFamily="18" charset="-120"/>
              </a:rPr>
              <a:t>type</a:t>
            </a:r>
            <a:r>
              <a:rPr lang="en-US" altLang="zh-TW" sz="1800">
                <a:ea typeface="新細明體" panose="02020500000000000000" pitchFamily="18" charset="-120"/>
              </a:rPr>
              <a:t> is either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int</a:t>
            </a:r>
            <a:r>
              <a:rPr lang="en-US" altLang="zh-TW" sz="18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boolean</a:t>
            </a:r>
            <a:r>
              <a:rPr lang="en-US" altLang="zh-TW" sz="1800">
                <a:ea typeface="新細明體" panose="02020500000000000000" pitchFamily="18" charset="-120"/>
              </a:rPr>
              <a:t>,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char</a:t>
            </a:r>
            <a:r>
              <a:rPr lang="en-US" altLang="zh-TW" sz="1800">
                <a:ea typeface="新細明體" panose="02020500000000000000" pitchFamily="18" charset="-120"/>
              </a:rPr>
              <a:t>, or a class name.</a:t>
            </a:r>
            <a:endParaRPr lang="en-US" altLang="zh-TW" sz="1800">
              <a:latin typeface="Consolas" panose="020B0609020204030204" pitchFamily="49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6" grpId="0"/>
      <p:bldP spid="6686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014A381F-2A06-49FF-A7CB-2FDD4E8EB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data types</a:t>
            </a:r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291D009C-2080-460C-9C8E-60B9D43D2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609600"/>
            <a:ext cx="90805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Primitive types</a:t>
            </a:r>
            <a:r>
              <a:rPr lang="en-US" altLang="zh-TW" sz="2000">
                <a:ea typeface="新細明體" panose="02020500000000000000" pitchFamily="18" charset="-120"/>
              </a:rPr>
              <a:t>       (Part of the language;  Realized by the compiler):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            </a:t>
            </a:r>
            <a:r>
              <a:rPr lang="en-US" altLang="zh-TW" sz="2000">
                <a:ea typeface="新細明體" panose="02020500000000000000" pitchFamily="18" charset="-120"/>
              </a:rPr>
              <a:t>16-bit 2’s complement (from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-32768</a:t>
            </a:r>
            <a:r>
              <a:rPr lang="en-US" altLang="zh-TW" sz="2000">
                <a:ea typeface="新細明體" panose="02020500000000000000" pitchFamily="18" charset="-120"/>
              </a:rPr>
              <a:t> to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32767</a:t>
            </a:r>
            <a:r>
              <a:rPr lang="en-US" altLang="zh-TW" sz="2000">
                <a:ea typeface="新細明體" panose="02020500000000000000" pitchFamily="18" charset="-120"/>
              </a:rPr>
              <a:t>) 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boolean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   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0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–1</a:t>
            </a:r>
            <a:r>
              <a:rPr lang="en-US" altLang="zh-TW" sz="2000">
                <a:ea typeface="新細明體" panose="02020500000000000000" pitchFamily="18" charset="-120"/>
              </a:rPr>
              <a:t>, standing for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true</a:t>
            </a:r>
            <a:r>
              <a:rPr lang="en-US" altLang="zh-TW" sz="2000">
                <a:ea typeface="新細明體" panose="02020500000000000000" pitchFamily="18" charset="-120"/>
              </a:rPr>
              <a:t> and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false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char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            </a:t>
            </a:r>
            <a:r>
              <a:rPr lang="en-US" altLang="zh-TW" sz="2000">
                <a:ea typeface="新細明體" panose="02020500000000000000" pitchFamily="18" charset="-120"/>
              </a:rPr>
              <a:t>unicode character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(‘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a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’, ‘x’, ‘+’, ‘%’, ...)</a:t>
            </a: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ct val="7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Abstract data types</a:t>
            </a:r>
            <a:r>
              <a:rPr lang="en-US" altLang="zh-TW" sz="2000">
                <a:ea typeface="新細明體" panose="02020500000000000000" pitchFamily="18" charset="-120"/>
              </a:rPr>
              <a:t>   (Standard language extensions;  Realized by the OS / standard library):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String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Array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... </a:t>
            </a:r>
            <a:r>
              <a:rPr lang="en-US" altLang="zh-TW" sz="2000">
                <a:ea typeface="新細明體" panose="02020500000000000000" pitchFamily="18" charset="-120"/>
              </a:rPr>
              <a:t>(extensible)</a:t>
            </a:r>
          </a:p>
          <a:p>
            <a:pPr>
              <a:spcBef>
                <a:spcPct val="10000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Application-specific types</a:t>
            </a:r>
            <a:r>
              <a:rPr lang="en-US" altLang="zh-TW" sz="2000">
                <a:ea typeface="新細明體" panose="02020500000000000000" pitchFamily="18" charset="-120"/>
              </a:rPr>
              <a:t>   (User-defined;  Realized by user applications):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BankAccount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Fraction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List</a:t>
            </a:r>
          </a:p>
          <a:p>
            <a:pPr lvl="1">
              <a:spcBef>
                <a:spcPct val="25000"/>
              </a:spcBef>
              <a:buClr>
                <a:srgbClr val="0066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Bat</a:t>
            </a:r>
            <a:r>
              <a:rPr lang="en-US" altLang="zh-TW" sz="2000" b="1">
                <a:latin typeface="Courier New" panose="02070309020205020404" pitchFamily="49" charset="0"/>
                <a:ea typeface="新細明體" panose="02020500000000000000" pitchFamily="18" charset="-120"/>
              </a:rPr>
              <a:t> /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Ball  </a:t>
            </a:r>
            <a:r>
              <a:rPr lang="en-US" altLang="zh-TW" sz="2000">
                <a:ea typeface="新細明體" panose="02020500000000000000" pitchFamily="18" charset="-120"/>
              </a:rPr>
              <a:t>. . . (as needed)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D2E94B9B-B2EA-4C1D-B209-AD17D9FD5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Some milestones in the evolution of programming languages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76E11C65-DFBF-4A70-A64E-0B1846187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534400" cy="5994400"/>
          </a:xfrm>
        </p:spPr>
        <p:txBody>
          <a:bodyPr/>
          <a:lstStyle/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Machine language (binary code) 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Times New Roman" panose="02020603050405020304" pitchFamily="18" charset="0"/>
              </a:rPr>
              <a:t>Assembly language (low-level symbolic programming)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Simple procedural languages, e.g.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Fortran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Basic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Pascal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</a:t>
            </a: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Simple object-based languages (without inheritance),</a:t>
            </a:r>
            <a:b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e.g. early versions of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Visual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Basic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JavaScript</a:t>
            </a:r>
            <a:endParaRPr lang="en-US" altLang="zh-TW" sz="2400" b="1">
              <a:solidFill>
                <a:srgbClr val="000099"/>
              </a:solidFill>
              <a:ea typeface="新細明體" panose="02020500000000000000" pitchFamily="18" charset="-120"/>
              <a:cs typeface="Consolas" panose="020B0609020204030204" pitchFamily="49" charset="0"/>
            </a:endParaRPr>
          </a:p>
          <a:p>
            <a:pPr>
              <a:spcBef>
                <a:spcPts val="12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Fancy object-oriented languages (with inheritance):</a:t>
            </a:r>
            <a:b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C++,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Java</a:t>
            </a:r>
            <a:r>
              <a:rPr lang="en-US" altLang="zh-TW" sz="2400"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24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C#</a:t>
            </a:r>
          </a:p>
          <a:p>
            <a:pPr lvl="1">
              <a:spcBef>
                <a:spcPct val="100000"/>
              </a:spcBef>
            </a:pP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19524" name="AutoShape 9">
            <a:extLst>
              <a:ext uri="{FF2B5EF4-FFF2-40B4-BE49-F238E27FC236}">
                <a16:creationId xmlns:a16="http://schemas.microsoft.com/office/drawing/2014/main" id="{FCFAD8A3-4C04-4480-BE15-1D4567A4388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818437" y="2925763"/>
            <a:ext cx="593725" cy="838200"/>
          </a:xfrm>
          <a:prstGeom prst="downArrow">
            <a:avLst>
              <a:gd name="adj1" fmla="val 50000"/>
              <a:gd name="adj2" fmla="val 35294"/>
            </a:avLst>
          </a:prstGeom>
          <a:solidFill>
            <a:srgbClr val="FC01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Jack</a:t>
            </a:r>
            <a:endParaRPr lang="he-IL" altLang="zh-TW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build="p"/>
      <p:bldP spid="6195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9A66BD46-AE53-4DD4-ADB1-6ACD2FF2E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data types</a:t>
            </a:r>
          </a:p>
        </p:txBody>
      </p:sp>
      <p:sp>
        <p:nvSpPr>
          <p:cNvPr id="654339" name="Rectangle 3">
            <a:extLst>
              <a:ext uri="{FF2B5EF4-FFF2-40B4-BE49-F238E27FC236}">
                <a16:creationId xmlns:a16="http://schemas.microsoft.com/office/drawing/2014/main" id="{94547A38-3EC3-4811-B1B4-5ECFB3CC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" y="609600"/>
            <a:ext cx="8394700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0" indent="0">
              <a:spcBef>
                <a:spcPct val="20000"/>
              </a:spcBef>
              <a:spcAft>
                <a:spcPct val="25000"/>
              </a:spcAft>
              <a:buFont typeface="Wingdings" charset="2"/>
              <a:buNone/>
              <a:defRPr/>
            </a:pPr>
            <a:r>
              <a:rPr lang="en-US" altLang="zh-TW" sz="2000" dirty="0">
                <a:ea typeface="新細明體" charset="0"/>
              </a:rPr>
              <a:t>Jack is weakly typed. The language does not define the results of attempted assignment or conversion from one type to another, and different compilers may allow or forbid it. </a:t>
            </a:r>
          </a:p>
          <a:p>
            <a:pPr>
              <a:spcBef>
                <a:spcPct val="20000"/>
              </a:spcBef>
              <a:spcAft>
                <a:spcPct val="25000"/>
              </a:spcAft>
              <a:buFont typeface="Wingdings" charset="2"/>
              <a:buNone/>
              <a:defRPr/>
            </a:pPr>
            <a:endParaRPr lang="en-US" altLang="zh-TW" sz="2000" dirty="0">
              <a:ea typeface="新細明體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DC0405C8-B89F-4996-994C-731AFF3C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5105400" cy="1371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char c; 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String s;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c = 33;  // ‘A’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// Equivalently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s = “A”;  let c=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s.charAt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(0);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B3D6040-5A25-4B4A-80BC-E6543BD60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251200"/>
            <a:ext cx="5105400" cy="1371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Array a;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 = 5000;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a[100] = 77;  // RAM[5100]=77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9F5DF1-8A18-46A6-A578-B7DF86EB3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26000"/>
            <a:ext cx="5105400" cy="1371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Complex c;  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var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 Array a;</a:t>
            </a:r>
            <a:endParaRPr lang="en-US" altLang="zh-TW" sz="2000" dirty="0"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 = </a:t>
            </a:r>
            <a:r>
              <a:rPr lang="en-US" altLang="zh-TW" sz="2000" dirty="0" err="1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Array.new</a:t>
            </a: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(2);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a[0] = 7;  let a[1] = 8;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 c = a;	// c==Complex(7,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 autoUpdateAnimBg="0"/>
      <p:bldP spid="4" grpId="0" animBg="1" autoUpdateAnimBg="0"/>
      <p:bldP spid="5" grpId="0" animBg="1" autoUpdateAnimBg="0"/>
      <p:bldP spid="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2C667208-220C-4407-A148-964189C56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variable kinds and scope</a:t>
            </a:r>
          </a:p>
        </p:txBody>
      </p:sp>
      <p:pic>
        <p:nvPicPr>
          <p:cNvPr id="77826" name="圖片 1">
            <a:extLst>
              <a:ext uri="{FF2B5EF4-FFF2-40B4-BE49-F238E27FC236}">
                <a16:creationId xmlns:a16="http://schemas.microsoft.com/office/drawing/2014/main" id="{4E196ECD-ABC9-40B0-A2B4-D40632FFA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4582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F044498A-569C-4F1F-9334-0AE7281E4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Statements (five types)</a:t>
            </a:r>
          </a:p>
        </p:txBody>
      </p:sp>
      <p:sp>
        <p:nvSpPr>
          <p:cNvPr id="662532" name="Text Box 4">
            <a:extLst>
              <a:ext uri="{FF2B5EF4-FFF2-40B4-BE49-F238E27FC236}">
                <a16:creationId xmlns:a16="http://schemas.microsoft.com/office/drawing/2014/main" id="{D674612D-A45F-4528-9DA7-40CC9671C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73100"/>
            <a:ext cx="4800600" cy="1066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</a:t>
            </a:r>
            <a:r>
              <a:rPr lang="en-US" altLang="zh-TW" sz="2000" dirty="0"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varName</a:t>
            </a: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=</a:t>
            </a: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;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or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let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 err="1">
                <a:latin typeface="Times New Roman" charset="0"/>
                <a:ea typeface="新細明體" charset="0"/>
                <a:cs typeface="Times New Roman" charset="0"/>
              </a:rPr>
              <a:t>varName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[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] =</a:t>
            </a: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; </a:t>
            </a:r>
          </a:p>
        </p:txBody>
      </p:sp>
      <p:sp>
        <p:nvSpPr>
          <p:cNvPr id="662533" name="Text Box 5">
            <a:extLst>
              <a:ext uri="{FF2B5EF4-FFF2-40B4-BE49-F238E27FC236}">
                <a16:creationId xmlns:a16="http://schemas.microsoft.com/office/drawing/2014/main" id="{754271DE-601B-4D61-90B8-1CC0EDED7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41500"/>
            <a:ext cx="4800600" cy="18288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if 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)</a:t>
            </a:r>
            <a:r>
              <a:rPr lang="en-US" altLang="zh-TW" sz="2000"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{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i="1">
                <a:latin typeface="Consolas" charset="0"/>
                <a:ea typeface="新細明體" charset="0"/>
                <a:cs typeface="Consolas" charset="0"/>
              </a:rPr>
              <a:t>   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}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else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 {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  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 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}</a:t>
            </a:r>
            <a:r>
              <a:rPr lang="en-US" altLang="zh-TW" sz="200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</a:p>
        </p:txBody>
      </p:sp>
      <p:sp>
        <p:nvSpPr>
          <p:cNvPr id="662534" name="Text Box 6">
            <a:extLst>
              <a:ext uri="{FF2B5EF4-FFF2-40B4-BE49-F238E27FC236}">
                <a16:creationId xmlns:a16="http://schemas.microsoft.com/office/drawing/2014/main" id="{2BCAE838-DE90-47F8-A6F8-0CE1C9053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59200"/>
            <a:ext cx="4800600" cy="9906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while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(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)</a:t>
            </a:r>
            <a:r>
              <a:rPr lang="en-US" altLang="zh-TW" sz="2000" dirty="0">
                <a:latin typeface="Consolas" charset="0"/>
                <a:ea typeface="Arial Unicode MS" charset="0"/>
                <a:cs typeface="Consolas" charset="0"/>
              </a:rPr>
              <a:t> </a:t>
            </a: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{</a:t>
            </a:r>
            <a:endParaRPr lang="en-US" altLang="zh-TW" sz="2000" dirty="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i="1" dirty="0">
                <a:latin typeface="Consolas" charset="0"/>
                <a:ea typeface="新細明體" charset="0"/>
                <a:cs typeface="Consolas" charset="0"/>
              </a:rPr>
              <a:t>     </a:t>
            </a:r>
            <a:r>
              <a:rPr lang="en-US" altLang="zh-TW" sz="2000" i="1" dirty="0">
                <a:latin typeface="Times New Roman" charset="0"/>
                <a:ea typeface="新細明體" charset="0"/>
                <a:cs typeface="Times New Roman" charset="0"/>
              </a:rPr>
              <a:t>statements</a:t>
            </a: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 dirty="0">
                <a:latin typeface="Consolas" charset="0"/>
                <a:ea typeface="新細明體" charset="0"/>
                <a:cs typeface="Consolas" charset="0"/>
              </a:rPr>
              <a:t>}</a:t>
            </a:r>
            <a:r>
              <a:rPr lang="en-US" altLang="zh-TW" sz="2000" dirty="0">
                <a:solidFill>
                  <a:srgbClr val="000000"/>
                </a:solidFill>
                <a:latin typeface="Consolas" charset="0"/>
                <a:ea typeface="新細明體" charset="0"/>
                <a:cs typeface="Consolas" charset="0"/>
              </a:rPr>
              <a:t> </a:t>
            </a:r>
          </a:p>
        </p:txBody>
      </p:sp>
      <p:sp>
        <p:nvSpPr>
          <p:cNvPr id="662535" name="Text Box 7">
            <a:extLst>
              <a:ext uri="{FF2B5EF4-FFF2-40B4-BE49-F238E27FC236}">
                <a16:creationId xmlns:a16="http://schemas.microsoft.com/office/drawing/2014/main" id="{96D6FCEC-1058-43E7-8B42-D70383E8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902200"/>
            <a:ext cx="4800600" cy="533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do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function-or-method-call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;</a:t>
            </a:r>
            <a:r>
              <a:rPr lang="en-US" altLang="zh-TW" sz="2000">
                <a:solidFill>
                  <a:srgbClr val="000000"/>
                </a:solidFill>
                <a:latin typeface="Consolas" charset="0"/>
                <a:ea typeface="Arial Unicode MS" charset="0"/>
                <a:cs typeface="Consolas" charset="0"/>
              </a:rPr>
              <a:t> </a:t>
            </a:r>
          </a:p>
        </p:txBody>
      </p:sp>
      <p:sp>
        <p:nvSpPr>
          <p:cNvPr id="662536" name="Text Box 8">
            <a:extLst>
              <a:ext uri="{FF2B5EF4-FFF2-40B4-BE49-F238E27FC236}">
                <a16:creationId xmlns:a16="http://schemas.microsoft.com/office/drawing/2014/main" id="{5D97CBBD-4349-4496-A614-46BDAB45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562600"/>
            <a:ext cx="4800600" cy="9144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7"/>
              </a:srgbClr>
            </a:outerShdw>
          </a:effectLst>
        </p:spPr>
        <p:txBody>
          <a:bodyPr lIns="201600" tIns="154800" rIns="93600" bIns="154800" anchor="ctr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16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16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16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 </a:t>
            </a:r>
            <a:r>
              <a:rPr lang="en-US" altLang="zh-TW" sz="2000" i="1">
                <a:latin typeface="Times New Roman" charset="0"/>
                <a:ea typeface="新細明體" charset="0"/>
                <a:cs typeface="Times New Roman" charset="0"/>
              </a:rPr>
              <a:t>expression</a:t>
            </a: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;</a:t>
            </a:r>
            <a:endParaRPr lang="en-US" altLang="zh-TW" sz="2000">
              <a:solidFill>
                <a:srgbClr val="000000"/>
              </a:solidFill>
              <a:latin typeface="Consolas" charset="0"/>
              <a:ea typeface="Arial Unicode MS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latin typeface="Consolas" charset="0"/>
                <a:ea typeface="新細明體" charset="0"/>
                <a:cs typeface="Consolas" charset="0"/>
              </a:rPr>
              <a:t>or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  <a:p>
            <a:pPr eaLnBrk="1" hangingPunct="1">
              <a:spcBef>
                <a:spcPct val="0"/>
              </a:spcBef>
              <a:buClr>
                <a:srgbClr val="000099"/>
              </a:buClr>
              <a:buSzTx/>
              <a:buFont typeface="Wingdings" charset="2"/>
              <a:buNone/>
              <a:defRPr/>
            </a:pPr>
            <a:r>
              <a:rPr lang="en-US" altLang="zh-TW" sz="2000">
                <a:solidFill>
                  <a:srgbClr val="000099"/>
                </a:solidFill>
                <a:latin typeface="Consolas" charset="0"/>
                <a:ea typeface="新細明體" charset="0"/>
                <a:cs typeface="Consolas" charset="0"/>
              </a:rPr>
              <a:t>return;</a:t>
            </a:r>
            <a:endParaRPr lang="en-US" altLang="zh-TW" sz="2000">
              <a:solidFill>
                <a:srgbClr val="000000"/>
              </a:solidFill>
              <a:latin typeface="Consolas" charset="0"/>
              <a:ea typeface="新細明體" charset="0"/>
              <a:cs typeface="Consola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 autoUpdateAnimBg="0"/>
      <p:bldP spid="662533" grpId="0" animBg="1" autoUpdateAnimBg="0"/>
      <p:bldP spid="662534" grpId="0" animBg="1" autoUpdateAnimBg="0"/>
      <p:bldP spid="662535" grpId="0" animBg="1" autoUpdateAnimBg="0"/>
      <p:bldP spid="66253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B0C4B86D-76CE-44F4-8AD5-171E7458E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expressions</a:t>
            </a:r>
          </a:p>
        </p:txBody>
      </p:sp>
      <p:sp>
        <p:nvSpPr>
          <p:cNvPr id="660485" name="Rectangle 5">
            <a:extLst>
              <a:ext uri="{FF2B5EF4-FFF2-40B4-BE49-F238E27FC236}">
                <a16:creationId xmlns:a16="http://schemas.microsoft.com/office/drawing/2014/main" id="{49C7A80A-C2E1-4953-8F6E-A9FB94BDE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"/>
            <a:ext cx="876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</a:rPr>
              <a:t>A Jack </a:t>
            </a:r>
            <a:r>
              <a:rPr lang="en-US" altLang="zh-TW" sz="2000" i="1" u="sng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expression</a:t>
            </a:r>
            <a:r>
              <a:rPr lang="en-US" altLang="zh-TW" sz="2000" u="sng">
                <a:ea typeface="新細明體" panose="02020500000000000000" pitchFamily="18" charset="-120"/>
              </a:rPr>
              <a:t> is any one of the following: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 constant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 variable name in scope (</a:t>
            </a:r>
            <a:r>
              <a:rPr lang="en-US" altLang="zh-TW" sz="1800">
                <a:ea typeface="新細明體" panose="02020500000000000000" pitchFamily="18" charset="-120"/>
              </a:rPr>
              <a:t>the variable may be static, field, local, or a parameter</a:t>
            </a:r>
            <a:r>
              <a:rPr lang="en-US" altLang="zh-TW" sz="2000">
                <a:ea typeface="新細明體" panose="02020500000000000000" pitchFamily="18" charset="-120"/>
              </a:rPr>
              <a:t>) 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The keyword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this</a:t>
            </a:r>
            <a:r>
              <a:rPr lang="en-US" altLang="zh-TW" sz="2000">
                <a:ea typeface="新細明體" panose="02020500000000000000" pitchFamily="18" charset="-120"/>
              </a:rPr>
              <a:t>, denoting the current object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An array element using the syntax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arrayName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[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]</a:t>
            </a:r>
            <a:r>
              <a:rPr lang="en-US" altLang="zh-TW" sz="2000">
                <a:ea typeface="新細明體" panose="02020500000000000000" pitchFamily="18" charset="-120"/>
              </a:rPr>
              <a:t>, </a:t>
            </a:r>
            <a:br>
              <a:rPr lang="en-US" altLang="zh-TW" sz="2000">
                <a:ea typeface="新細明體" panose="02020500000000000000" pitchFamily="18" charset="-120"/>
              </a:rPr>
            </a:br>
            <a:r>
              <a:rPr lang="en-US" altLang="zh-TW" sz="2000">
                <a:ea typeface="新細明體" panose="02020500000000000000" pitchFamily="18" charset="-120"/>
              </a:rPr>
              <a:t>where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arrayNname</a:t>
            </a:r>
            <a:r>
              <a:rPr lang="en-US" altLang="zh-TW" sz="2000">
                <a:ea typeface="新細明體" panose="02020500000000000000" pitchFamily="18" charset="-120"/>
              </a:rPr>
              <a:t> is a variable name of type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Array</a:t>
            </a:r>
            <a:r>
              <a:rPr lang="en-US" altLang="zh-TW" sz="2000">
                <a:ea typeface="新細明體" panose="02020500000000000000" pitchFamily="18" charset="-120"/>
              </a:rPr>
              <a:t> in scope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 subroutine call that returns a non-void type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An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prefixed by one of the unary operators  –  or  ~ :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-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    (</a:t>
            </a:r>
            <a:r>
              <a:rPr lang="en-US" altLang="zh-TW" sz="1800">
                <a:ea typeface="新細明體" panose="02020500000000000000" pitchFamily="18" charset="-120"/>
              </a:rPr>
              <a:t>arithmetic negation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~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    (</a:t>
            </a:r>
            <a:r>
              <a:rPr lang="en-US" altLang="zh-TW" sz="1800">
                <a:ea typeface="新細明體" panose="02020500000000000000" pitchFamily="18" charset="-120"/>
              </a:rPr>
              <a:t>logical negation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</a:rPr>
              <a:t>An expression of the form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op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where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op</a:t>
            </a:r>
            <a:r>
              <a:rPr lang="en-US" altLang="zh-TW" sz="2000">
                <a:ea typeface="新細明體" panose="02020500000000000000" pitchFamily="18" charset="-120"/>
              </a:rPr>
              <a:t> is one of the following: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+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-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*</a:t>
            </a:r>
            <a:r>
              <a:rPr lang="en-US" altLang="zh-TW" sz="2000">
                <a:ea typeface="新細明體" panose="02020500000000000000" pitchFamily="18" charset="-120"/>
              </a:rPr>
              <a:t> /            (</a:t>
            </a:r>
            <a:r>
              <a:rPr lang="en-US" altLang="zh-TW" sz="1800">
                <a:ea typeface="新細明體" panose="02020500000000000000" pitchFamily="18" charset="-120"/>
              </a:rPr>
              <a:t>integer arithmetic operators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&amp;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|</a:t>
            </a:r>
            <a:r>
              <a:rPr lang="en-US" altLang="zh-TW" sz="2000">
                <a:ea typeface="新細明體" panose="02020500000000000000" pitchFamily="18" charset="-120"/>
              </a:rPr>
              <a:t>                 (</a:t>
            </a:r>
            <a:r>
              <a:rPr lang="en-US" altLang="zh-TW" sz="1800">
                <a:ea typeface="新細明體" panose="02020500000000000000" pitchFamily="18" charset="-120"/>
              </a:rPr>
              <a:t>boolean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and</a:t>
            </a:r>
            <a:r>
              <a:rPr lang="en-US" altLang="zh-TW" sz="1800">
                <a:ea typeface="新細明體" panose="02020500000000000000" pitchFamily="18" charset="-120"/>
              </a:rPr>
              <a:t> and </a:t>
            </a:r>
            <a:r>
              <a:rPr lang="en-US" altLang="zh-TW" sz="1800">
                <a:latin typeface="Consolas" panose="020B0609020204030204" pitchFamily="49" charset="0"/>
                <a:ea typeface="新細明體" panose="02020500000000000000" pitchFamily="18" charset="-120"/>
              </a:rPr>
              <a:t>or</a:t>
            </a:r>
            <a:r>
              <a:rPr lang="en-US" altLang="zh-TW" sz="1800">
                <a:ea typeface="新細明體" panose="02020500000000000000" pitchFamily="18" charset="-120"/>
              </a:rPr>
              <a:t> operators, bit-wise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&lt;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&gt;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=</a:t>
            </a:r>
            <a:r>
              <a:rPr lang="en-US" altLang="zh-TW" sz="2000">
                <a:ea typeface="新細明體" panose="02020500000000000000" pitchFamily="18" charset="-120"/>
              </a:rPr>
              <a:t>              (</a:t>
            </a:r>
            <a:r>
              <a:rPr lang="en-US" altLang="zh-TW" sz="1800">
                <a:ea typeface="新細明體" panose="02020500000000000000" pitchFamily="18" charset="-120"/>
              </a:rPr>
              <a:t>comparison operators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  <a:p>
            <a:pPr>
              <a:spcBef>
                <a:spcPct val="20000"/>
              </a:spcBef>
              <a:buSzPct val="60000"/>
              <a:buFont typeface="Wingdings" panose="05000000000000000000" pitchFamily="2" charset="2"/>
              <a:buChar char="q"/>
            </a:pP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(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latin typeface="Times New Roman" panose="02020603050405020304" pitchFamily="18" charset="0"/>
                <a:ea typeface="新細明體" panose="02020500000000000000" pitchFamily="18" charset="-120"/>
              </a:rPr>
              <a:t>expression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</a:rPr>
              <a:t>)</a:t>
            </a:r>
            <a:r>
              <a:rPr lang="en-US" altLang="zh-TW" sz="2000">
                <a:ea typeface="新細明體" panose="02020500000000000000" pitchFamily="18" charset="-120"/>
              </a:rPr>
              <a:t>       (</a:t>
            </a:r>
            <a:r>
              <a:rPr lang="en-US" altLang="zh-TW" sz="1800">
                <a:ea typeface="新細明體" panose="02020500000000000000" pitchFamily="18" charset="-120"/>
              </a:rPr>
              <a:t>an expression within parentheses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DF5B4287-946F-47BD-91D0-2858B6B73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Jack subroutine calls</a:t>
            </a:r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CE1ADD9D-4700-496A-AF06-DCCCFB1C4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594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Times New Roman" panose="02020603050405020304" pitchFamily="18" charset="0"/>
              </a:rPr>
              <a:t>General syntax: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subroutineName(arg0, arg1, …)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                            where each argument is a valid Jack expression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Parameter passing is </a:t>
            </a:r>
            <a:r>
              <a:rPr lang="en-US" altLang="zh-TW" sz="2000" i="1">
                <a:ea typeface="新細明體" panose="02020500000000000000" pitchFamily="18" charset="-120"/>
                <a:cs typeface="Times New Roman" panose="02020603050405020304" pitchFamily="18" charset="0"/>
              </a:rPr>
              <a:t>by-value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primitive types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) or </a:t>
            </a:r>
            <a:r>
              <a:rPr lang="en-US" altLang="zh-TW" sz="2000" i="1">
                <a:ea typeface="新細明體" panose="02020500000000000000" pitchFamily="18" charset="-120"/>
                <a:cs typeface="Times New Roman" panose="02020603050405020304" pitchFamily="18" charset="0"/>
              </a:rPr>
              <a:t>by-reference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object types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Times New Roman" panose="02020603050405020304" pitchFamily="18" charset="0"/>
              </a:rPr>
              <a:t>Example 1: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Consider the function (</a:t>
            </a:r>
            <a:r>
              <a:rPr lang="en-US" altLang="zh-TW" sz="1800">
                <a:ea typeface="新細明體" panose="02020500000000000000" pitchFamily="18" charset="-120"/>
                <a:cs typeface="Times New Roman" panose="02020603050405020304" pitchFamily="18" charset="0"/>
              </a:rPr>
              <a:t>static method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): 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function int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sqrt(int n)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This function can be invoked as follows: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sqrt(17)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sqrt(x)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sqrt((b * b) – (4 * a * c))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sqrt(a * sqrt(c - 17) + 3)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etc.  In all these examples the argument value is computed and passed by-value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Times New Roman" panose="02020603050405020304" pitchFamily="18" charset="0"/>
              </a:rPr>
              <a:t>Example 2: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Consider the method: 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method Matrix plus (Matrix other);</a:t>
            </a:r>
            <a:endParaRPr lang="en-US" altLang="zh-TW" sz="1800">
              <a:solidFill>
                <a:srgbClr val="000099"/>
              </a:solidFill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If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u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v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were variables of type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Matrix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, this method can be invoked using: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u.plus(v)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v</a:t>
            </a:r>
            <a:r>
              <a:rPr lang="en-US" altLang="zh-TW" sz="2000">
                <a:ea typeface="新細明體" panose="02020500000000000000" pitchFamily="18" charset="-120"/>
                <a:cs typeface="Times New Roman" panose="02020603050405020304" pitchFamily="18" charset="0"/>
              </a:rPr>
              <a:t> variable is passed by-reference, since it refers to an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7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A4EB1499-179E-4D53-99E8-14ED1B99C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Noteworthy features of the Jack language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4EB1DB81-15AC-46FC-AC3B-F77DCA320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9220200" cy="5943600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The (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cumbersome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)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let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keyword, as in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let x = 0;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The (</a:t>
            </a:r>
            <a:r>
              <a:rPr lang="en-US" altLang="zh-TW" sz="1800">
                <a:ea typeface="新細明體" panose="02020500000000000000" pitchFamily="18" charset="-120"/>
                <a:cs typeface="Consolas" panose="020B0609020204030204" pitchFamily="49" charset="0"/>
              </a:rPr>
              <a:t>cumbersome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)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o keyword, as in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do reduce()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;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No operator priority: (language does not define, compiler-dependent)</a:t>
            </a:r>
          </a:p>
          <a:p>
            <a:pPr lvl="1">
              <a:spcBef>
                <a:spcPts val="6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1 + 2 * 3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Consolas" panose="020B0609020204030204" pitchFamily="49" charset="0"/>
              </a:rPr>
              <a:t> 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yields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9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, since expressions are evaluated left-to-right;</a:t>
            </a:r>
          </a:p>
          <a:p>
            <a:pPr lvl="1">
              <a:spcBef>
                <a:spcPts val="6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To effect the commonly expected result, use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1 + (2 * 3)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Only three primitive data types: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int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boolean</a:t>
            </a:r>
            <a:r>
              <a:rPr lang="en-US" altLang="zh-TW" sz="1800">
                <a:solidFill>
                  <a:srgbClr val="000099"/>
                </a:solidFill>
                <a:ea typeface="新細明體" panose="02020500000000000000" pitchFamily="18" charset="-120"/>
                <a:cs typeface="Consolas" panose="020B0609020204030204" pitchFamily="49" charset="0"/>
              </a:rPr>
              <a:t>,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char;</a:t>
            </a:r>
            <a:b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I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n fact, each one of them is treated as a 16-bit value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No casting; a value of any type can be assigned to a variable of any type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Array declaration:   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Array x;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  followed by   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x = Array.new();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Static methods are called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function</a:t>
            </a:r>
          </a:p>
          <a:p>
            <a:pPr>
              <a:spcBef>
                <a:spcPts val="6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Constructor methods are called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constructor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;</a:t>
            </a:r>
            <a:b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</a:b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Invoking a constructor is done using the syntax </a:t>
            </a:r>
            <a:r>
              <a:rPr lang="en-US" altLang="zh-TW" sz="1800" i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onsolas" panose="020B0609020204030204" pitchFamily="49" charset="0"/>
              </a:rPr>
              <a:t>ClassName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.new(</a:t>
            </a:r>
            <a:r>
              <a:rPr lang="en-US" altLang="zh-TW" sz="1800" i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onsolas" panose="020B0609020204030204" pitchFamily="49" charset="0"/>
              </a:rPr>
              <a:t>argsList</a:t>
            </a:r>
            <a:r>
              <a:rPr lang="en-US" altLang="zh-TW" sz="1800">
                <a:solidFill>
                  <a:srgbClr val="000099"/>
                </a:solidFill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695300" name="Rectangle 4">
            <a:extLst>
              <a:ext uri="{FF2B5EF4-FFF2-40B4-BE49-F238E27FC236}">
                <a16:creationId xmlns:a16="http://schemas.microsoft.com/office/drawing/2014/main" id="{BF5EFCE9-1765-4F17-A436-A11408D9D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05400"/>
            <a:ext cx="906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Consolas" panose="020B0609020204030204" pitchFamily="49" charset="0"/>
              </a:rPr>
              <a:t>Q: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Why did we introduce these features into the Jack language?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Consolas" panose="020B0609020204030204" pitchFamily="49" charset="0"/>
              </a:rPr>
              <a:t>A:</a:t>
            </a: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 To make the writing of the Jack compiler easy!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  <a:cs typeface="Consolas" panose="020B0609020204030204" pitchFamily="49" charset="0"/>
              </a:rPr>
              <a:t>Any of these language features can be modified, with a reasonable amount of work, to make them conform to a more typical Java-like syntax. </a:t>
            </a:r>
            <a:endParaRPr lang="en-US" altLang="zh-TW" sz="2000">
              <a:latin typeface="Consolas" panose="020B0609020204030204" pitchFamily="49" charset="0"/>
              <a:ea typeface="新細明體" panose="02020500000000000000" pitchFamily="18" charset="-120"/>
              <a:cs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build="p" bldLvl="2"/>
      <p:bldP spid="69530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C6E4E16A-64FB-4315-94FE-6C79F6B69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pic>
        <p:nvPicPr>
          <p:cNvPr id="88066" name="圖片 2">
            <a:extLst>
              <a:ext uri="{FF2B5EF4-FFF2-40B4-BE49-F238E27FC236}">
                <a16:creationId xmlns:a16="http://schemas.microsoft.com/office/drawing/2014/main" id="{C05E115D-62E9-4933-AD25-AD1FDF6A9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9763"/>
            <a:ext cx="8610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4">
            <a:extLst>
              <a:ext uri="{FF2B5EF4-FFF2-40B4-BE49-F238E27FC236}">
                <a16:creationId xmlns:a16="http://schemas.microsoft.com/office/drawing/2014/main" id="{A456293D-6A2D-43E8-9281-F5815A31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CD485749-7A34-4053-B1BA-95FBFA1E2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pic>
        <p:nvPicPr>
          <p:cNvPr id="90114" name="圖片 3">
            <a:extLst>
              <a:ext uri="{FF2B5EF4-FFF2-40B4-BE49-F238E27FC236}">
                <a16:creationId xmlns:a16="http://schemas.microsoft.com/office/drawing/2014/main" id="{C454ABA2-F4D6-4762-83A5-4543A4D2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7995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>
            <a:extLst>
              <a:ext uri="{FF2B5EF4-FFF2-40B4-BE49-F238E27FC236}">
                <a16:creationId xmlns:a16="http://schemas.microsoft.com/office/drawing/2014/main" id="{B46107A1-2E10-4AC6-837C-F6AEB614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6E389170-CC07-406C-8946-C5204DE2F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sp>
        <p:nvSpPr>
          <p:cNvPr id="69635" name="Text Box 4">
            <a:extLst>
              <a:ext uri="{FF2B5EF4-FFF2-40B4-BE49-F238E27FC236}">
                <a16:creationId xmlns:a16="http://schemas.microsoft.com/office/drawing/2014/main" id="{EAB7A98F-717B-4C58-9AC3-AF43C4E5E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  <p:pic>
        <p:nvPicPr>
          <p:cNvPr id="92163" name="圖片 3">
            <a:extLst>
              <a:ext uri="{FF2B5EF4-FFF2-40B4-BE49-F238E27FC236}">
                <a16:creationId xmlns:a16="http://schemas.microsoft.com/office/drawing/2014/main" id="{5E7F72DB-82D8-4E9D-9D33-534486762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763"/>
            <a:ext cx="87217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B01B9482-C409-45D2-9197-ABD71F0F2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Jack grammar</a:t>
            </a:r>
          </a:p>
        </p:txBody>
      </p:sp>
      <p:sp>
        <p:nvSpPr>
          <p:cNvPr id="71683" name="Text Box 4">
            <a:extLst>
              <a:ext uri="{FF2B5EF4-FFF2-40B4-BE49-F238E27FC236}">
                <a16:creationId xmlns:a16="http://schemas.microsoft.com/office/drawing/2014/main" id="{2394776B-3619-4C31-9343-2510148F0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3581400" cy="1905000"/>
          </a:xfrm>
          <a:prstGeom prst="rect">
            <a:avLst/>
          </a:prstGeom>
          <a:solidFill>
            <a:srgbClr val="F3F3FF"/>
          </a:solidFill>
          <a:ln w="9525">
            <a:solidFill>
              <a:srgbClr val="293973"/>
            </a:solidFill>
            <a:miter lim="800000"/>
            <a:headEnd/>
            <a:tailEnd/>
          </a:ln>
          <a:effectLst>
            <a:outerShdw blurRad="63500" dist="89803" dir="2700000" algn="ctr" rotWithShape="0">
              <a:srgbClr val="293973">
                <a:alpha val="74998"/>
              </a:srgbClr>
            </a:outerShdw>
          </a:effectLst>
        </p:spPr>
        <p:txBody>
          <a:bodyPr lIns="93600" tIns="82800" rIns="93600" bIns="82800"/>
          <a:lstStyle>
            <a:lvl1pPr marL="342900" indent="-342900">
              <a:spcBef>
                <a:spcPct val="60000"/>
              </a:spcBef>
              <a:buClr>
                <a:srgbClr val="0066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charset="2"/>
              <a:buChar char="l"/>
              <a:defRPr sz="20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charset="2"/>
              <a:buChar char="q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charset="2"/>
              <a:buChar char="n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’x’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verbatim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is a language construct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Courier New" charset="0"/>
              </a:rPr>
              <a:t>x?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1 times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latin typeface="Courier New" charset="0"/>
                <a:ea typeface="新細明體" charset="-120"/>
                <a:cs typeface="Times New Roman" charset="0"/>
              </a:rPr>
              <a:t>   </a:t>
            </a: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x*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:  </a:t>
            </a:r>
            <a:r>
              <a:rPr lang="en-US" altLang="zh-TW" sz="1600">
                <a:ea typeface="新細明體" charset="-120"/>
                <a:cs typeface="Arial" charset="0"/>
              </a:rPr>
              <a:t>x appears 0 or more times</a:t>
            </a:r>
          </a:p>
          <a:p>
            <a:pPr algn="just"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  x|y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either x or y appears</a:t>
            </a:r>
          </a:p>
          <a:p>
            <a:pPr>
              <a:spcBef>
                <a:spcPct val="25000"/>
              </a:spcBef>
              <a:buSzPct val="85000"/>
              <a:buFont typeface="Wingdings" charset="2"/>
              <a:buNone/>
              <a:defRPr/>
            </a:pPr>
            <a:r>
              <a:rPr lang="en-US" altLang="zh-TW" sz="1600" b="1">
                <a:solidFill>
                  <a:srgbClr val="990000"/>
                </a:solidFill>
                <a:latin typeface="Courier New" charset="0"/>
                <a:ea typeface="新細明體" charset="-120"/>
                <a:cs typeface="Times New Roman" charset="0"/>
              </a:rPr>
              <a:t>(x,y)</a:t>
            </a:r>
            <a:r>
              <a:rPr lang="en-US" altLang="zh-TW" sz="1600" b="1">
                <a:solidFill>
                  <a:srgbClr val="990000"/>
                </a:solidFill>
                <a:latin typeface="Arial" charset="0"/>
                <a:ea typeface="新細明體" charset="-120"/>
                <a:cs typeface="Arial" charset="0"/>
              </a:rPr>
              <a:t>: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  </a:t>
            </a:r>
            <a:r>
              <a:rPr lang="en-US" altLang="zh-TW" sz="1600">
                <a:ea typeface="新細明體" charset="-120"/>
                <a:cs typeface="Arial" charset="0"/>
              </a:rPr>
              <a:t>x appears, then y</a:t>
            </a:r>
            <a:r>
              <a:rPr lang="en-US" altLang="zh-TW" sz="1600" b="1">
                <a:latin typeface="Arial" charset="0"/>
                <a:ea typeface="新細明體" charset="-120"/>
                <a:cs typeface="Arial" charset="0"/>
              </a:rPr>
              <a:t>.</a:t>
            </a:r>
          </a:p>
        </p:txBody>
      </p:sp>
      <p:pic>
        <p:nvPicPr>
          <p:cNvPr id="94211" name="圖片 1">
            <a:extLst>
              <a:ext uri="{FF2B5EF4-FFF2-40B4-BE49-F238E27FC236}">
                <a16:creationId xmlns:a16="http://schemas.microsoft.com/office/drawing/2014/main" id="{D32B80E8-447A-4E1B-8C81-2802E7BD4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701675"/>
            <a:ext cx="86360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標題 1">
            <a:extLst>
              <a:ext uri="{FF2B5EF4-FFF2-40B4-BE49-F238E27FC236}">
                <a16:creationId xmlns:a16="http://schemas.microsoft.com/office/drawing/2014/main" id="{32676C90-B6D4-489C-9305-D6F359A7A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Programming languages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2290" name="Picture 2" descr="http://www.cs.tufts.edu/comp/105/progLanguages.jpg">
            <a:extLst>
              <a:ext uri="{FF2B5EF4-FFF2-40B4-BE49-F238E27FC236}">
                <a16:creationId xmlns:a16="http://schemas.microsoft.com/office/drawing/2014/main" id="{333D7B72-8EDE-490E-83F6-3DD831DF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5867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6FCEC25F-8E1B-486D-8908-977AC19289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685800"/>
            <a:ext cx="8610600" cy="55626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Procedural programming (e.g. C, Fortran, Pascal)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Object-oriented programming (e.g. C++, Java, Python)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Functional programming (e.g. Lisp, ML, Haskell)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Logic programming (e.g. Prolog)</a:t>
            </a:r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 descr="Bouquet">
            <a:extLst>
              <a:ext uri="{FF2B5EF4-FFF2-40B4-BE49-F238E27FC236}">
                <a16:creationId xmlns:a16="http://schemas.microsoft.com/office/drawing/2014/main" id="{80120DEB-1D11-45DC-8256-2269F00D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ar-SA" altLang="zh-TW" sz="2400">
              <a:latin typeface="Arial" panose="020B0604020202020204" pitchFamily="34" charset="0"/>
            </a:endParaRP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386256EA-B571-47D1-8857-BE674B7B4F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VM programming: </a:t>
            </a:r>
            <a:r>
              <a:rPr lang="en-US" altLang="zh-TW" sz="2000">
                <a:ea typeface="新細明體" panose="02020500000000000000" pitchFamily="18" charset="-120"/>
              </a:rPr>
              <a:t>multiple functions</a:t>
            </a:r>
          </a:p>
        </p:txBody>
      </p:sp>
      <p:sp>
        <p:nvSpPr>
          <p:cNvPr id="96259" name="Rectangle 4">
            <a:extLst>
              <a:ext uri="{FF2B5EF4-FFF2-40B4-BE49-F238E27FC236}">
                <a16:creationId xmlns:a16="http://schemas.microsoft.com/office/drawing/2014/main" id="{52849FE0-D754-4D5F-BE07-6A598D29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92150"/>
            <a:ext cx="86106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250825"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TW" sz="2000" u="sng">
                <a:ea typeface="新細明體" panose="02020500000000000000" pitchFamily="18" charset="-120"/>
                <a:cs typeface="Courier New" panose="02070309020205020404" pitchFamily="49" charset="0"/>
              </a:rPr>
              <a:t>Compilation:</a:t>
            </a:r>
          </a:p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A Jack application is a set of 1 or more class files (just like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.java</a:t>
            </a: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 files).</a:t>
            </a:r>
          </a:p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When we apply the Jack compiler to these files, the compiler creates a set of 1 or more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.vm</a:t>
            </a: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 files (just like </a:t>
            </a:r>
            <a:r>
              <a:rPr lang="en-US" altLang="zh-TW" sz="2000">
                <a:latin typeface="Consolas" panose="020B0609020204030204" pitchFamily="49" charset="0"/>
                <a:ea typeface="新細明體" panose="02020500000000000000" pitchFamily="18" charset="-120"/>
                <a:cs typeface="Consolas" panose="020B0609020204030204" pitchFamily="49" charset="0"/>
              </a:rPr>
              <a:t>.class</a:t>
            </a: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 files).  Each method in the Jack app is translated into a VM function written in the VM language</a:t>
            </a:r>
          </a:p>
          <a:p>
            <a:pPr>
              <a:lnSpc>
                <a:spcPct val="115000"/>
              </a:lnSpc>
              <a:spcBef>
                <a:spcPct val="55000"/>
              </a:spcBef>
              <a:buSzPct val="80000"/>
              <a:buFont typeface="Wingdings" panose="05000000000000000000" pitchFamily="2" charset="2"/>
              <a:buChar char="q"/>
            </a:pPr>
            <a:r>
              <a:rPr lang="en-US" altLang="zh-TW" sz="2000">
                <a:ea typeface="新細明體" panose="02020500000000000000" pitchFamily="18" charset="-120"/>
                <a:cs typeface="Courier New" panose="02070309020205020404" pitchFamily="49" charset="0"/>
              </a:rPr>
              <a:t>Thus, a VM file consists of one or more VM functions.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圖片 1">
            <a:extLst>
              <a:ext uri="{FF2B5EF4-FFF2-40B4-BE49-F238E27FC236}">
                <a16:creationId xmlns:a16="http://schemas.microsoft.com/office/drawing/2014/main" id="{ECBC5CF9-9BCD-43A9-8FA4-502911995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0215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67A6F53-4C78-4691-8B66-6BD64E5B9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TW" kern="0" dirty="0">
                <a:ea typeface="新細明體" charset="0"/>
              </a:rPr>
              <a:t>VM programming: </a:t>
            </a:r>
            <a:r>
              <a:rPr lang="en-US" altLang="zh-TW" sz="2000" kern="0" dirty="0">
                <a:ea typeface="新細明體" charset="0"/>
              </a:rPr>
              <a:t>multiple functions (files)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圖片 1">
            <a:extLst>
              <a:ext uri="{FF2B5EF4-FFF2-40B4-BE49-F238E27FC236}">
                <a16:creationId xmlns:a16="http://schemas.microsoft.com/office/drawing/2014/main" id="{023098EC-02C1-47FE-8901-F746C997D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553200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BDC0591-E337-41B8-98BD-F336C51C8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7630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3300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TW" kern="0" dirty="0">
                <a:ea typeface="新細明體" charset="0"/>
              </a:rPr>
              <a:t>VM programming: </a:t>
            </a:r>
            <a:r>
              <a:rPr lang="en-US" altLang="zh-TW" sz="2000" kern="0" dirty="0">
                <a:ea typeface="新細明體" charset="0"/>
              </a:rPr>
              <a:t>multiple functions</a:t>
            </a:r>
            <a:r>
              <a:rPr lang="zh-TW" altLang="en-US" sz="2000" kern="0" dirty="0">
                <a:ea typeface="新細明體" charset="0"/>
              </a:rPr>
              <a:t> </a:t>
            </a:r>
            <a:r>
              <a:rPr lang="en-US" altLang="zh-TW" sz="2000" kern="0" dirty="0">
                <a:ea typeface="新細明體" charset="0"/>
              </a:rPr>
              <a:t>(memory)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標題 1">
            <a:extLst>
              <a:ext uri="{FF2B5EF4-FFF2-40B4-BE49-F238E27FC236}">
                <a16:creationId xmlns:a16="http://schemas.microsoft.com/office/drawing/2014/main" id="{FAC0546B-F423-4502-B93B-199CAC7F3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solidFill>
                  <a:schemeClr val="tx1"/>
                </a:solidFill>
                <a:ea typeface="新細明體" panose="02020500000000000000" pitchFamily="18" charset="-120"/>
              </a:rPr>
              <a:t>A simple game: square</a:t>
            </a:r>
            <a:endParaRPr lang="zh-TW" altLang="en-US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00354" name="內容版面配置區 2">
            <a:extLst>
              <a:ext uri="{FF2B5EF4-FFF2-40B4-BE49-F238E27FC236}">
                <a16:creationId xmlns:a16="http://schemas.microsoft.com/office/drawing/2014/main" id="{3E390391-FE06-4FD7-ADEE-4605A3631C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(Demo)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Use Square as an example.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Design a class: think of its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States: data members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Behaviors: function members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Square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x, y, size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MoveUp, MoveDown, IncSize, …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FC50A3-B159-4AEA-BEC9-90D5B39D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Main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16EFE4-70A2-4BA3-B788-8B48E0DEB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/** Initializes a new Square Dance game and starts running it.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class Main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function void main()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var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SquareGame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game;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let game =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SquareGame.new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game.run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game.dispose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5541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SquareGame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SquareGame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field Square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; // the square of this game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field int direction; // the square's current direction: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// 0=none, 1=up, 2=down, 3=left, 4=right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Constructs a new Square Game.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constructor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SquareGame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new()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// Creates a 30 by 30 pixels square and positions it at the top-left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// of the screen.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let square =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Square.new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(0, 0, 30);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let direction = 0;  // initial state is no movement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this;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Disposes this game.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dispose()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square.dispose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Memory.deAlloc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(this);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5971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SquareGame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/** Moves the square in the current direction.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moveSquare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(direction = 1) {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square.moveUp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(direction = 2) {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square.moveDown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(direction = 3) {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square.moveLeft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(direction = 4) {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square.moveRight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Sys.wait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(5);  // delays the next movement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method void run()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var char key;  // the key currently pressed by the user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var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exit;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let exit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38715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SquareGame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while (~exit)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 waits for a key to be pressed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while (key =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let key =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Keyboard.keyPressed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moveSquare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81)  { let exit = true; }     // q key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90)  {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square.decSize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 } // z key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88)  {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square.incSize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 } // x key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131) { let direction = 1; }   // up arrow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133) { let direction = 2; }   // down arrow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130) { let direction = 3; }   // left arrow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if (key = 132) { let direction = 4; }   // right arrow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 waits for the key to be released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while (~(key = 0))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let key =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Keyboard.keyPressed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moveSquare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} // while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2287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Square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class Square {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field int x, y; // screen location of the square's top-left corner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field int size; // length of this square, in pixels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Constructs a new square with a given location and size.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constructor Square new(int Ax, int Ay, int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let x = Ax;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let y = Ay;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let size =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draw();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this;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Disposes this square.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dispose()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Memory.deAlloc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(this);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6333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Square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/** Draws the square on the screen.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draw()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y, x + size,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Erases the square from the screen.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erase()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(false);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y, x + size,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/** Increments the square size by 2 pixels.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(((y + size) &lt; 254) &amp; ((x + size) &lt; 510))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erase();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size = size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draw();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109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>
            <a:extLst>
              <a:ext uri="{FF2B5EF4-FFF2-40B4-BE49-F238E27FC236}">
                <a16:creationId xmlns:a16="http://schemas.microsoft.com/office/drawing/2014/main" id="{6917D0BC-84EC-4F7D-B185-FA0EB54BF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ML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120555B2-7575-41CE-8DF9-B48E7142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altLang="zh-TW" sz="2400" dirty="0">
                <a:ea typeface="新細明體" charset="0"/>
              </a:rPr>
              <a:t>fun </a:t>
            </a:r>
            <a:r>
              <a:rPr lang="en-US" altLang="zh-TW" sz="2400" dirty="0" err="1">
                <a:ea typeface="新細明體" charset="0"/>
              </a:rPr>
              <a:t>fac</a:t>
            </a:r>
            <a:r>
              <a:rPr lang="en-US" altLang="zh-TW" sz="2400" dirty="0">
                <a:ea typeface="新細明體" charset="0"/>
              </a:rPr>
              <a:t>(x)  =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    if x=0 then 1</a:t>
            </a:r>
          </a:p>
          <a:p>
            <a:pPr marL="400050" lvl="1" indent="0"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else x*</a:t>
            </a:r>
            <a:r>
              <a:rPr lang="en-US" altLang="zh-TW" sz="2400" dirty="0" err="1">
                <a:ea typeface="新細明體" charset="0"/>
              </a:rPr>
              <a:t>fac</a:t>
            </a:r>
            <a:r>
              <a:rPr lang="en-US" altLang="zh-TW" sz="2400" dirty="0">
                <a:ea typeface="新細明體" charset="0"/>
              </a:rPr>
              <a:t>(x-1);</a:t>
            </a:r>
          </a:p>
          <a:p>
            <a:pPr marL="400050" lvl="1" indent="0">
              <a:buFont typeface="Wingdings" charset="2"/>
              <a:buNone/>
              <a:defRPr/>
            </a:pPr>
            <a:endParaRPr lang="en-US" altLang="zh-TW" sz="2400" dirty="0">
              <a:ea typeface="新細明體" charset="0"/>
            </a:endParaRPr>
          </a:p>
          <a:p>
            <a:pPr>
              <a:buFont typeface="Wingdings" charset="2"/>
              <a:buChar char="n"/>
              <a:defRPr/>
            </a:pPr>
            <a:r>
              <a:rPr lang="en-US" altLang="zh-TW" sz="2400" dirty="0">
                <a:ea typeface="新細明體" charset="0"/>
              </a:rPr>
              <a:t>fun length(L) =</a:t>
            </a:r>
          </a:p>
          <a:p>
            <a:pPr marL="400050" lvl="1" indent="0"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if (L=nil) then 0</a:t>
            </a:r>
          </a:p>
          <a:p>
            <a:pPr marL="400050" lvl="1" indent="0">
              <a:buFont typeface="Wingdings" charset="2"/>
              <a:buNone/>
              <a:defRPr/>
            </a:pPr>
            <a:r>
              <a:rPr lang="en-US" altLang="zh-TW" sz="2400" dirty="0">
                <a:ea typeface="新細明體" charset="0"/>
              </a:rPr>
              <a:t>else 1+length(</a:t>
            </a:r>
            <a:r>
              <a:rPr lang="en-US" altLang="zh-TW" sz="2400" dirty="0" err="1">
                <a:ea typeface="新細明體" charset="0"/>
              </a:rPr>
              <a:t>tl</a:t>
            </a:r>
            <a:r>
              <a:rPr lang="en-US" altLang="zh-TW" sz="2400" dirty="0">
                <a:ea typeface="新細明體" charset="0"/>
              </a:rPr>
              <a:t>(L));</a:t>
            </a:r>
            <a:endParaRPr lang="zh-TW" altLang="en-US" sz="2400" dirty="0">
              <a:ea typeface="新細明體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Square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/** Decrements the square size by 2 pixels.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decSize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(size &gt; 2)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erase();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size = size - 2;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draw();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Moves the square up by 2 pixels.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moveUp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(y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(false);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(y + size) - 1, x + size,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y = y - 2;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y, x + size, y + 1);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20099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Square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/** Moves the square down by 2 pixels.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moveDown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((y + size) &lt; 254)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(false);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y, x + size, y + 1);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y = y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(y + size) - 1, x + size,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/** Moves the square left by 2 pixels.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moveLeft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(x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(false);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((x + size) - 1, y, x + size,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x = x - 2;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y, x + 1,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93702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D46B9-D136-4379-96FB-9543EFD0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Square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22D6D70-A0B4-4229-A022-1D6806F3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5562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/** Moves the square right by 2 pixels.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method void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moveRight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((x + size) &lt; 510)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(false);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(x, y, x + 1,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let x = x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Screen.setColor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(true);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   do </a:t>
            </a:r>
            <a:r>
              <a:rPr lang="en-US" altLang="zh-TW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Screen.drawRectangle</a:t>
            </a: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((x + size) - 1, y, x + size, y + size);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30294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CE829F8-BEE7-43AF-9936-D5C983C2F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Perspective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26107643-1018-4E88-9670-3DEF4977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12175" cy="5867400"/>
          </a:xfrm>
        </p:spPr>
        <p:txBody>
          <a:bodyPr/>
          <a:lstStyle/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Jack is an object-based language: no inheritance</a:t>
            </a:r>
          </a:p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Primitive type system (3 types)</a:t>
            </a:r>
          </a:p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Standard library</a:t>
            </a:r>
          </a:p>
          <a:p>
            <a:pPr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Our hidden agenda: gearing up to learn how to develop the ...</a:t>
            </a:r>
          </a:p>
          <a:p>
            <a:pPr lvl="1"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Compiler (projects 10 and 11)</a:t>
            </a:r>
          </a:p>
          <a:p>
            <a:pPr lvl="1">
              <a:spcBef>
                <a:spcPct val="13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OS (project 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標題 1">
            <a:extLst>
              <a:ext uri="{FF2B5EF4-FFF2-40B4-BE49-F238E27FC236}">
                <a16:creationId xmlns:a16="http://schemas.microsoft.com/office/drawing/2014/main" id="{BC629C7E-9556-407A-8EFD-F5DFBAAFC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Principles of object-oriented programming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03426" name="Picture 2" descr="http://api.ning.com/files/cZ-SnQ88P2r-SZMmFCU6eC65SNjyyW6R2Xxw0cmZ-DkMCGwzoITkoU*ZOYJUx9y9S283RRsuZc4hRZvQNvAgQ7xgBYKoJVbQ/objectprivatevariables.gif">
            <a:extLst>
              <a:ext uri="{FF2B5EF4-FFF2-40B4-BE49-F238E27FC236}">
                <a16:creationId xmlns:a16="http://schemas.microsoft.com/office/drawing/2014/main" id="{F16B6EFE-7156-4CF4-819D-62C2AE3FC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" y="1050925"/>
            <a:ext cx="3209925" cy="2341563"/>
          </a:xfrm>
        </p:spPr>
      </p:pic>
      <p:sp>
        <p:nvSpPr>
          <p:cNvPr id="103427" name="文字方塊 4">
            <a:extLst>
              <a:ext uri="{FF2B5EF4-FFF2-40B4-BE49-F238E27FC236}">
                <a16:creationId xmlns:a16="http://schemas.microsoft.com/office/drawing/2014/main" id="{DEBF801C-DC11-49B0-8569-59C0CC4AC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96913"/>
            <a:ext cx="5032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encapsulation (information hiding)</a:t>
            </a: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428" name="Picture 6" descr="http://www.cpp-home.com/img/250/Image6.jpg">
            <a:extLst>
              <a:ext uri="{FF2B5EF4-FFF2-40B4-BE49-F238E27FC236}">
                <a16:creationId xmlns:a16="http://schemas.microsoft.com/office/drawing/2014/main" id="{E5B86512-6253-4310-92B1-87B4260A4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195388"/>
            <a:ext cx="577691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文字方塊 10">
            <a:extLst>
              <a:ext uri="{FF2B5EF4-FFF2-40B4-BE49-F238E27FC236}">
                <a16:creationId xmlns:a16="http://schemas.microsoft.com/office/drawing/2014/main" id="{47FD36C9-5755-4EE9-8EF4-AD39EDFEA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760413"/>
            <a:ext cx="210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polymorphism</a:t>
            </a: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03430" name="Picture 4" descr="http://4.bp.blogspot.com/-n-YTqdScpUA/US4PEhz3frI/AAAAAAAABA0/g7aynG053w0/s640/shapeclasses.png">
            <a:extLst>
              <a:ext uri="{FF2B5EF4-FFF2-40B4-BE49-F238E27FC236}">
                <a16:creationId xmlns:a16="http://schemas.microsoft.com/office/drawing/2014/main" id="{F0FF2B52-9D21-46E6-B67B-C526742B3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363913"/>
            <a:ext cx="6096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文字方塊 8">
            <a:extLst>
              <a:ext uri="{FF2B5EF4-FFF2-40B4-BE49-F238E27FC236}">
                <a16:creationId xmlns:a16="http://schemas.microsoft.com/office/drawing/2014/main" id="{52FB2FB7-2BFA-4D19-A58A-978089B4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5181600"/>
            <a:ext cx="1895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>
                <a:latin typeface="Arial" panose="020B0604020202020204" pitchFamily="34" charset="0"/>
                <a:ea typeface="新細明體" panose="02020500000000000000" pitchFamily="18" charset="-120"/>
              </a:rPr>
              <a:t>inheritance </a:t>
            </a: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標題 1">
            <a:extLst>
              <a:ext uri="{FF2B5EF4-FFF2-40B4-BE49-F238E27FC236}">
                <a16:creationId xmlns:a16="http://schemas.microsoft.com/office/drawing/2014/main" id="{E39D4121-A574-439D-BDC5-A803D13E6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Which language should you learn? 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04450" name="圖片 1">
            <a:extLst>
              <a:ext uri="{FF2B5EF4-FFF2-40B4-BE49-F238E27FC236}">
                <a16:creationId xmlns:a16="http://schemas.microsoft.com/office/drawing/2014/main" id="{6FC418C5-349D-4F30-9427-4050FF1B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939800"/>
            <a:ext cx="92281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圖片 1">
            <a:extLst>
              <a:ext uri="{FF2B5EF4-FFF2-40B4-BE49-F238E27FC236}">
                <a16:creationId xmlns:a16="http://schemas.microsoft.com/office/drawing/2014/main" id="{087FC746-A902-4D5F-8BD4-F5154001A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58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圖片 1">
            <a:extLst>
              <a:ext uri="{FF2B5EF4-FFF2-40B4-BE49-F238E27FC236}">
                <a16:creationId xmlns:a16="http://schemas.microsoft.com/office/drawing/2014/main" id="{24F1A3E8-DA31-4965-B055-A345D36BA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0113" y="0"/>
            <a:ext cx="1258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矩形 9">
            <a:extLst>
              <a:ext uri="{FF2B5EF4-FFF2-40B4-BE49-F238E27FC236}">
                <a16:creationId xmlns:a16="http://schemas.microsoft.com/office/drawing/2014/main" id="{784622E5-3918-4899-8C83-44CB08A1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8763000" cy="5334000"/>
          </a:xfrm>
          <a:prstGeom prst="rect">
            <a:avLst/>
          </a:prstGeom>
          <a:solidFill>
            <a:srgbClr val="F0F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rgbClr val="0066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6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SzPct val="10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en-US" sz="24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7522" name="標題 1">
            <a:extLst>
              <a:ext uri="{FF2B5EF4-FFF2-40B4-BE49-F238E27FC236}">
                <a16:creationId xmlns:a16="http://schemas.microsoft.com/office/drawing/2014/main" id="{A278C8ED-396E-4BA1-9CE7-EF9A57F59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Which language should you learn? </a:t>
            </a: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CCFCB2C1-6933-413C-A364-8E2A0FCF997A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57275"/>
            <a:ext cx="4622800" cy="3603625"/>
            <a:chOff x="3886200" y="1057727"/>
            <a:chExt cx="4623220" cy="3603086"/>
          </a:xfrm>
        </p:grpSpPr>
        <p:pic>
          <p:nvPicPr>
            <p:cNvPr id="107530" name="Picture 6" descr="https://c1.staticflickr.com/5/4025/4488876837_8d3da2423a_z.jpg">
              <a:extLst>
                <a:ext uri="{FF2B5EF4-FFF2-40B4-BE49-F238E27FC236}">
                  <a16:creationId xmlns:a16="http://schemas.microsoft.com/office/drawing/2014/main" id="{80909B44-A820-4EEC-A186-A1BDFF5315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057727"/>
              <a:ext cx="4623220" cy="280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7531" name="群組 12">
              <a:extLst>
                <a:ext uri="{FF2B5EF4-FFF2-40B4-BE49-F238E27FC236}">
                  <a16:creationId xmlns:a16="http://schemas.microsoft.com/office/drawing/2014/main" id="{2D8959E7-5D71-4309-88E5-9C279359B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6746" y="4260813"/>
              <a:ext cx="1942857" cy="400000"/>
              <a:chOff x="5566746" y="4260813"/>
              <a:chExt cx="1942857" cy="400000"/>
            </a:xfrm>
          </p:grpSpPr>
          <p:pic>
            <p:nvPicPr>
              <p:cNvPr id="107532" name="圖片 11">
                <a:extLst>
                  <a:ext uri="{FF2B5EF4-FFF2-40B4-BE49-F238E27FC236}">
                    <a16:creationId xmlns:a16="http://schemas.microsoft.com/office/drawing/2014/main" id="{AB97E957-CEF5-40DD-9450-CBF6772ED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6746" y="4378883"/>
                <a:ext cx="1514286" cy="190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33" name="圖片 8">
                <a:extLst>
                  <a:ext uri="{FF2B5EF4-FFF2-40B4-BE49-F238E27FC236}">
                    <a16:creationId xmlns:a16="http://schemas.microsoft.com/office/drawing/2014/main" id="{7DE5F880-3D37-4FD6-9C3B-E9426542D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1032" y="4260813"/>
                <a:ext cx="428571" cy="4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44953A1-5D8C-48AB-A3FA-8CC0EF0AEF77}"/>
              </a:ext>
            </a:extLst>
          </p:cNvPr>
          <p:cNvGrpSpPr>
            <a:grpSpLocks/>
          </p:cNvGrpSpPr>
          <p:nvPr/>
        </p:nvGrpSpPr>
        <p:grpSpPr bwMode="auto">
          <a:xfrm>
            <a:off x="2000250" y="3932238"/>
            <a:ext cx="4197350" cy="1084262"/>
            <a:chOff x="2004728" y="4642942"/>
            <a:chExt cx="4197228" cy="1083592"/>
          </a:xfrm>
        </p:grpSpPr>
        <p:grpSp>
          <p:nvGrpSpPr>
            <p:cNvPr id="107526" name="群組 10">
              <a:extLst>
                <a:ext uri="{FF2B5EF4-FFF2-40B4-BE49-F238E27FC236}">
                  <a16:creationId xmlns:a16="http://schemas.microsoft.com/office/drawing/2014/main" id="{3A03F3B7-4C4B-432D-A277-543BAF658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728" y="4642942"/>
              <a:ext cx="4197228" cy="1083592"/>
              <a:chOff x="2052270" y="3932325"/>
              <a:chExt cx="4197228" cy="1083592"/>
            </a:xfrm>
          </p:grpSpPr>
          <p:pic>
            <p:nvPicPr>
              <p:cNvPr id="107528" name="圖片 4">
                <a:extLst>
                  <a:ext uri="{FF2B5EF4-FFF2-40B4-BE49-F238E27FC236}">
                    <a16:creationId xmlns:a16="http://schemas.microsoft.com/office/drawing/2014/main" id="{9436C056-F168-4081-9F48-4AECB1745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2270" y="4404282"/>
                <a:ext cx="1514286" cy="190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29" name="圖片 6">
                <a:extLst>
                  <a:ext uri="{FF2B5EF4-FFF2-40B4-BE49-F238E27FC236}">
                    <a16:creationId xmlns:a16="http://schemas.microsoft.com/office/drawing/2014/main" id="{2BA4BC82-A293-464D-B8DD-234D7B1916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8781" y="3932325"/>
                <a:ext cx="2690717" cy="1083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7527" name="文字方塊 7">
              <a:extLst>
                <a:ext uri="{FF2B5EF4-FFF2-40B4-BE49-F238E27FC236}">
                  <a16:creationId xmlns:a16="http://schemas.microsoft.com/office/drawing/2014/main" id="{D94DF3AB-264D-46DA-872D-5ED541909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5008" y="4825416"/>
              <a:ext cx="2030954" cy="7694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60000"/>
                </a:spcBef>
                <a:buClr>
                  <a:srgbClr val="0066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3300"/>
                </a:buClr>
                <a:buSzPct val="75000"/>
                <a:buFont typeface="Wingdings" panose="05000000000000000000" pitchFamily="2" charset="2"/>
                <a:buChar char="q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3300"/>
                </a:buClr>
                <a:buSzPct val="100000"/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Calibri" panose="020F0502020204030204" pitchFamily="34" charset="0"/>
                  <a:ea typeface="新細明體" panose="02020500000000000000" pitchFamily="18" charset="-120"/>
                </a:rPr>
                <a:t>To pass intro.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200">
                  <a:latin typeface="Calibri" panose="020F0502020204030204" pitchFamily="34" charset="0"/>
                  <a:ea typeface="新細明體" panose="02020500000000000000" pitchFamily="18" charset="-120"/>
                </a:rPr>
                <a:t>to programming</a:t>
              </a:r>
              <a:endParaRPr lang="zh-TW" altLang="en-US" sz="2200">
                <a:latin typeface="Calibri" panose="020F0502020204030204" pitchFamily="34" charset="0"/>
                <a:ea typeface="新細明體" panose="02020500000000000000" pitchFamily="18" charset="-120"/>
              </a:endParaRPr>
            </a:p>
          </p:txBody>
        </p:sp>
      </p:grpSp>
      <p:pic>
        <p:nvPicPr>
          <p:cNvPr id="107525" name="圖片 3">
            <a:extLst>
              <a:ext uri="{FF2B5EF4-FFF2-40B4-BE49-F238E27FC236}">
                <a16:creationId xmlns:a16="http://schemas.microsoft.com/office/drawing/2014/main" id="{7EB9A1DF-F2B6-4F1F-A4C8-E5DAFEA41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179638"/>
            <a:ext cx="197961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標題 1">
            <a:extLst>
              <a:ext uri="{FF2B5EF4-FFF2-40B4-BE49-F238E27FC236}">
                <a16:creationId xmlns:a16="http://schemas.microsoft.com/office/drawing/2014/main" id="{5CA33DB4-DE77-4138-9611-264431D58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08546" name="內容版面配置區 3">
            <a:extLst>
              <a:ext uri="{FF2B5EF4-FFF2-40B4-BE49-F238E27FC236}">
                <a16:creationId xmlns:a16="http://schemas.microsoft.com/office/drawing/2014/main" id="{D69925EC-9BA0-4D71-AB33-8E1E5F9B7A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4139"/>
          <a:stretch>
            <a:fillRect/>
          </a:stretch>
        </p:blipFill>
        <p:spPr>
          <a:xfrm>
            <a:off x="114300" y="342900"/>
            <a:ext cx="8820150" cy="5803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>
            <a:extLst>
              <a:ext uri="{FF2B5EF4-FFF2-40B4-BE49-F238E27FC236}">
                <a16:creationId xmlns:a16="http://schemas.microsoft.com/office/drawing/2014/main" id="{0AB4F66C-D09D-4710-9A47-B2622B7AA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Prolog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4338" name="內容版面配置區 2">
            <a:extLst>
              <a:ext uri="{FF2B5EF4-FFF2-40B4-BE49-F238E27FC236}">
                <a16:creationId xmlns:a16="http://schemas.microsoft.com/office/drawing/2014/main" id="{47ECAA17-F8A6-4082-849D-11B3C481F0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Facts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human(kate).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human(bill).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Human(John).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likes(bill,kate).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likes(kate,john).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likes(john,kate).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Rules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friend(X,Y) :- likes(X,Y),likes(Y,X).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>
            <a:extLst>
              <a:ext uri="{FF2B5EF4-FFF2-40B4-BE49-F238E27FC236}">
                <a16:creationId xmlns:a16="http://schemas.microsoft.com/office/drawing/2014/main" id="{4AB20037-2F41-4C93-B131-C67C37623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2" r="-44472"/>
          <a:stretch>
            <a:fillRect/>
          </a:stretch>
        </p:blipFill>
        <p:spPr bwMode="auto">
          <a:xfrm>
            <a:off x="115888" y="341313"/>
            <a:ext cx="15784512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標題 1">
            <a:extLst>
              <a:ext uri="{FF2B5EF4-FFF2-40B4-BE49-F238E27FC236}">
                <a16:creationId xmlns:a16="http://schemas.microsoft.com/office/drawing/2014/main" id="{54B1BD2E-CE96-4A48-BF84-C44DE9637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Programming languages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10594" name="Picture 2" descr="http://rigaux.org/language-study/diagram.png">
            <a:extLst>
              <a:ext uri="{FF2B5EF4-FFF2-40B4-BE49-F238E27FC236}">
                <a16:creationId xmlns:a16="http://schemas.microsoft.com/office/drawing/2014/main" id="{C2DE33E7-7D87-41D3-A8E0-C153840888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3913" y="838200"/>
            <a:ext cx="7419975" cy="5562600"/>
          </a:xfr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標題 1">
            <a:extLst>
              <a:ext uri="{FF2B5EF4-FFF2-40B4-BE49-F238E27FC236}">
                <a16:creationId xmlns:a16="http://schemas.microsoft.com/office/drawing/2014/main" id="{22CED9C9-2E25-4386-B0FB-C9E8A67D0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Most popular PLs (2023/11)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4FFDDF-C313-492E-8803-C9286407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7DE2D7A-1BE3-4C01-92D6-5009F7566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53823"/>
            <a:ext cx="9144000" cy="5646977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標題 1">
            <a:extLst>
              <a:ext uri="{FF2B5EF4-FFF2-40B4-BE49-F238E27FC236}">
                <a16:creationId xmlns:a16="http://schemas.microsoft.com/office/drawing/2014/main" id="{67113A86-2FC4-43F1-912B-96CBD0F5E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Most popular PL trends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49D247-6935-4093-AB6D-B77A4781E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BBD147-1915-435A-AE87-3EB027036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8836" y="1752600"/>
            <a:ext cx="11307280" cy="37719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1ADF82-BE9E-43C0-96B0-3870989354EE}"/>
              </a:ext>
            </a:extLst>
          </p:cNvPr>
          <p:cNvSpPr txBox="1"/>
          <p:nvPr/>
        </p:nvSpPr>
        <p:spPr>
          <a:xfrm>
            <a:off x="8703860" y="23138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30</a:t>
            </a:r>
            <a:endParaRPr lang="zh-TW" altLang="en-US" sz="12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60DD026-51B2-4B07-98D8-BB914FDF1462}"/>
              </a:ext>
            </a:extLst>
          </p:cNvPr>
          <p:cNvSpPr txBox="1"/>
          <p:nvPr/>
        </p:nvSpPr>
        <p:spPr>
          <a:xfrm>
            <a:off x="8703860" y="31520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20</a:t>
            </a:r>
            <a:endParaRPr lang="zh-TW" altLang="en-US" sz="12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D77F0E-B2B7-4448-9AFD-DB8326662C9A}"/>
              </a:ext>
            </a:extLst>
          </p:cNvPr>
          <p:cNvSpPr txBox="1"/>
          <p:nvPr/>
        </p:nvSpPr>
        <p:spPr>
          <a:xfrm>
            <a:off x="8738616" y="3896498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10</a:t>
            </a:r>
            <a:endParaRPr lang="zh-TW" altLang="en-US" sz="12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01680-3F91-4B89-97DF-0D81A978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Long-term history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D61C9F-DEE1-4417-868A-545E1CE5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751A6AD-8AFA-43D0-BB45-A6E5D5FE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496"/>
            <a:ext cx="9144000" cy="39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665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1">
            <a:extLst>
              <a:ext uri="{FF2B5EF4-FFF2-40B4-BE49-F238E27FC236}">
                <a16:creationId xmlns:a16="http://schemas.microsoft.com/office/drawing/2014/main" id="{1044C856-685F-4F78-8A96-5FAE05026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Final project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13666" name="內容版面配置區 2">
            <a:extLst>
              <a:ext uri="{FF2B5EF4-FFF2-40B4-BE49-F238E27FC236}">
                <a16:creationId xmlns:a16="http://schemas.microsoft.com/office/drawing/2014/main" id="{9E4155B3-FBEE-41A8-A3FB-40AB7E3835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altLang="zh-TW" sz="2000">
                <a:ea typeface="新細明體" panose="02020500000000000000" pitchFamily="18" charset="-120"/>
              </a:rPr>
              <a:t>Assembler for Hack/Toy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VM translator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Compiler for Jack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Finish OS implementation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Develop applications with Jack 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Design your own computers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&lt;Fill your ideas here&gt;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>
            <a:extLst>
              <a:ext uri="{FF2B5EF4-FFF2-40B4-BE49-F238E27FC236}">
                <a16:creationId xmlns:a16="http://schemas.microsoft.com/office/drawing/2014/main" id="{E5F295FF-8F52-4288-89DC-30795A63C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Prolog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5362" name="內容版面配置區 2">
            <a:extLst>
              <a:ext uri="{FF2B5EF4-FFF2-40B4-BE49-F238E27FC236}">
                <a16:creationId xmlns:a16="http://schemas.microsoft.com/office/drawing/2014/main" id="{8330C618-CC58-432B-B16C-BB263D9D1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8610600" cy="55626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Absolute value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abs(X, Y) :- X &lt;0, Y is –X.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abs(X, X) :- X&gt;=0.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?- abs(-9,8).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No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?- abs(-9,R).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R=9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>
              <a:spcBef>
                <a:spcPts val="3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Length of a list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my_length([], 0).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my_length([_|T],R) :- my_length(T, R1), R is R1+1.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endParaRPr lang="en-US" altLang="zh-TW" sz="2000">
              <a:ea typeface="新細明體" panose="02020500000000000000" pitchFamily="18" charset="-120"/>
            </a:endParaRP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?- my_length([a, b, [c, d], e], R).</a:t>
            </a:r>
          </a:p>
          <a:p>
            <a:pPr marL="400050" lvl="1" indent="0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zh-TW" sz="2000">
                <a:ea typeface="新細明體" panose="02020500000000000000" pitchFamily="18" charset="-120"/>
              </a:rPr>
              <a:t>R = 4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rigaux.org/language-study/diagram-light.png">
            <a:extLst>
              <a:ext uri="{FF2B5EF4-FFF2-40B4-BE49-F238E27FC236}">
                <a16:creationId xmlns:a16="http://schemas.microsoft.com/office/drawing/2014/main" id="{A2F5F284-F08D-457A-BA66-7BFAB5542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76200"/>
            <a:ext cx="6273800" cy="7050088"/>
          </a:xfr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0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barb">
  <a:themeElements>
    <a:clrScheme name="sidebarb 8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000099"/>
      </a:hlink>
      <a:folHlink>
        <a:srgbClr val="000099"/>
      </a:folHlink>
    </a:clrScheme>
    <a:fontScheme name="sidebarb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debar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b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47474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3F3F3F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c:\msoffice\powerpnt\template\bwovrhd\sidebarb.ppt</Template>
  <TotalTime>1783</TotalTime>
  <Pages>24</Pages>
  <Words>6454</Words>
  <Application>Microsoft Macintosh PowerPoint</Application>
  <PresentationFormat>Letter 紙張 (8.5x11 英吋)</PresentationFormat>
  <Paragraphs>1049</Paragraphs>
  <Slides>75</Slides>
  <Notes>42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75</vt:i4>
      </vt:variant>
    </vt:vector>
  </HeadingPairs>
  <TitlesOfParts>
    <vt:vector size="83" baseType="lpstr">
      <vt:lpstr>Arial</vt:lpstr>
      <vt:lpstr>Calibri</vt:lpstr>
      <vt:lpstr>Comic Sans MS</vt:lpstr>
      <vt:lpstr>Consolas</vt:lpstr>
      <vt:lpstr>Courier New</vt:lpstr>
      <vt:lpstr>Times New Roman</vt:lpstr>
      <vt:lpstr>Wingdings</vt:lpstr>
      <vt:lpstr>sidebarb</vt:lpstr>
      <vt:lpstr>High-Level Language</vt:lpstr>
      <vt:lpstr>Where we are at:</vt:lpstr>
      <vt:lpstr>Some milestones in the evolution of programming languages</vt:lpstr>
      <vt:lpstr>Some milestones in the evolution of programming languages</vt:lpstr>
      <vt:lpstr>Programming languages</vt:lpstr>
      <vt:lpstr>ML</vt:lpstr>
      <vt:lpstr>Prolog</vt:lpstr>
      <vt:lpstr>Prolog</vt:lpstr>
      <vt:lpstr>PowerPoint 簡報</vt:lpstr>
      <vt:lpstr>Procedure oriented programming</vt:lpstr>
      <vt:lpstr>Object oriented programming</vt:lpstr>
      <vt:lpstr>The Jack programming language</vt:lpstr>
      <vt:lpstr>Disclaimer</vt:lpstr>
      <vt:lpstr>Roadmap for learning Jack</vt:lpstr>
      <vt:lpstr>Hello world</vt:lpstr>
      <vt:lpstr>Jack standard library aka language extensions aka Jack OS</vt:lpstr>
      <vt:lpstr>Jack standard library aka language extensions aka Jack OS</vt:lpstr>
      <vt:lpstr>Jack standard library aka language extensions aka Jack OS</vt:lpstr>
      <vt:lpstr>Jack standard library aka language extensions aka Jack OS</vt:lpstr>
      <vt:lpstr>Jack standard library aka language extensions aka Jack OS</vt:lpstr>
      <vt:lpstr>Typical programming tasks in Jack</vt:lpstr>
      <vt:lpstr>Array example</vt:lpstr>
      <vt:lpstr>Procedural programming example</vt:lpstr>
      <vt:lpstr>Object-oriented programming example</vt:lpstr>
      <vt:lpstr>Object-oriented programming example (continues)</vt:lpstr>
      <vt:lpstr>Object-oriented programming example (continues)</vt:lpstr>
      <vt:lpstr>Object-oriented programming example (continues)</vt:lpstr>
      <vt:lpstr>Object-oriented programming example (continues)</vt:lpstr>
      <vt:lpstr>Object-oriented programming example (continues)</vt:lpstr>
      <vt:lpstr>Abstract data type example</vt:lpstr>
      <vt:lpstr>Abstract data type example (continues)</vt:lpstr>
      <vt:lpstr>Abstract data type example (continues)</vt:lpstr>
      <vt:lpstr>Data structure example</vt:lpstr>
      <vt:lpstr>Jack language specification</vt:lpstr>
      <vt:lpstr>Jack syntactic elements</vt:lpstr>
      <vt:lpstr>Jack syntactic elements</vt:lpstr>
      <vt:lpstr>Jack syntactic elements</vt:lpstr>
      <vt:lpstr>Jack program structure</vt:lpstr>
      <vt:lpstr>Jack data types</vt:lpstr>
      <vt:lpstr>Jack data types</vt:lpstr>
      <vt:lpstr>Jack variable kinds and scope</vt:lpstr>
      <vt:lpstr>Jack Statements (five types)</vt:lpstr>
      <vt:lpstr>Jack expressions</vt:lpstr>
      <vt:lpstr>Jack subroutine calls</vt:lpstr>
      <vt:lpstr>Noteworthy features of the Jack language</vt:lpstr>
      <vt:lpstr>The Jack grammar</vt:lpstr>
      <vt:lpstr>The Jack grammar</vt:lpstr>
      <vt:lpstr>The Jack grammar</vt:lpstr>
      <vt:lpstr>The Jack grammar</vt:lpstr>
      <vt:lpstr>VM programming: multiple functions</vt:lpstr>
      <vt:lpstr>PowerPoint 簡報</vt:lpstr>
      <vt:lpstr>PowerPoint 簡報</vt:lpstr>
      <vt:lpstr>A simple game: square</vt:lpstr>
      <vt:lpstr>Main</vt:lpstr>
      <vt:lpstr>SquareGame</vt:lpstr>
      <vt:lpstr>SquareGame</vt:lpstr>
      <vt:lpstr>SquareGame</vt:lpstr>
      <vt:lpstr>Square</vt:lpstr>
      <vt:lpstr>Square</vt:lpstr>
      <vt:lpstr>Square</vt:lpstr>
      <vt:lpstr>Square</vt:lpstr>
      <vt:lpstr>Square</vt:lpstr>
      <vt:lpstr>Perspective</vt:lpstr>
      <vt:lpstr>Principles of object-oriented programming</vt:lpstr>
      <vt:lpstr>Which language should you learn? </vt:lpstr>
      <vt:lpstr>PowerPoint 簡報</vt:lpstr>
      <vt:lpstr>PowerPoint 簡報</vt:lpstr>
      <vt:lpstr>Which language should you learn? </vt:lpstr>
      <vt:lpstr>PowerPoint 簡報</vt:lpstr>
      <vt:lpstr>PowerPoint 簡報</vt:lpstr>
      <vt:lpstr>Programming languages</vt:lpstr>
      <vt:lpstr>Most popular PLs (2023/11)</vt:lpstr>
      <vt:lpstr>Most popular PL trends</vt:lpstr>
      <vt:lpstr>Long-term history</vt:lpstr>
      <vt:lpstr>Final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High-Level Language</dc:title>
  <dc:subject/>
  <dc:creator>Microsoft Office 使用者</dc:creator>
  <cp:keywords/>
  <dc:description/>
  <cp:lastModifiedBy>Microsoft Office User</cp:lastModifiedBy>
  <cp:revision>68</cp:revision>
  <cp:lastPrinted>1999-02-19T08:49:27Z</cp:lastPrinted>
  <dcterms:created xsi:type="dcterms:W3CDTF">2015-12-13T04:18:43Z</dcterms:created>
  <dcterms:modified xsi:type="dcterms:W3CDTF">2023-12-05T09:26:04Z</dcterms:modified>
</cp:coreProperties>
</file>