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23" r:id="rId2"/>
    <p:sldId id="383" r:id="rId3"/>
    <p:sldId id="384" r:id="rId4"/>
    <p:sldId id="385" r:id="rId5"/>
    <p:sldId id="386" r:id="rId6"/>
    <p:sldId id="415" r:id="rId7"/>
    <p:sldId id="437" r:id="rId8"/>
    <p:sldId id="436" r:id="rId9"/>
    <p:sldId id="389" r:id="rId10"/>
    <p:sldId id="416" r:id="rId11"/>
    <p:sldId id="440" r:id="rId12"/>
    <p:sldId id="445" r:id="rId13"/>
    <p:sldId id="446" r:id="rId14"/>
    <p:sldId id="421" r:id="rId15"/>
    <p:sldId id="422" r:id="rId16"/>
    <p:sldId id="391" r:id="rId17"/>
    <p:sldId id="467" r:id="rId18"/>
    <p:sldId id="393" r:id="rId19"/>
    <p:sldId id="394" r:id="rId20"/>
    <p:sldId id="396" r:id="rId21"/>
    <p:sldId id="397" r:id="rId22"/>
    <p:sldId id="398" r:id="rId23"/>
    <p:sldId id="441" r:id="rId24"/>
    <p:sldId id="450" r:id="rId25"/>
    <p:sldId id="449" r:id="rId26"/>
    <p:sldId id="448" r:id="rId27"/>
    <p:sldId id="442" r:id="rId28"/>
    <p:sldId id="412" r:id="rId29"/>
    <p:sldId id="403" r:id="rId30"/>
    <p:sldId id="456" r:id="rId31"/>
    <p:sldId id="404" r:id="rId32"/>
    <p:sldId id="418" r:id="rId33"/>
    <p:sldId id="417" r:id="rId34"/>
    <p:sldId id="466" r:id="rId35"/>
    <p:sldId id="413" r:id="rId36"/>
    <p:sldId id="463" r:id="rId37"/>
    <p:sldId id="443" r:id="rId38"/>
    <p:sldId id="431" r:id="rId39"/>
    <p:sldId id="408" r:id="rId40"/>
    <p:sldId id="414" r:id="rId41"/>
  </p:sldIdLst>
  <p:sldSz cx="9144000" cy="6858000" type="letter"/>
  <p:notesSz cx="7099300" cy="10234613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47" autoAdjust="0"/>
    <p:restoredTop sz="93032" autoAdjust="0"/>
  </p:normalViewPr>
  <p:slideViewPr>
    <p:cSldViewPr>
      <p:cViewPr varScale="1">
        <p:scale>
          <a:sx n="89" d="100"/>
          <a:sy n="89" d="100"/>
        </p:scale>
        <p:origin x="12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522" y="3102"/>
      </p:cViewPr>
      <p:guideLst>
        <p:guide orient="horz" pos="3223"/>
        <p:guide pos="223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3" Type="http://schemas.openxmlformats.org/officeDocument/2006/relationships/slide" Target="slides/slide4.xml"/><Relationship Id="rId7" Type="http://schemas.openxmlformats.org/officeDocument/2006/relationships/slide" Target="slides/slide17.xml"/><Relationship Id="rId12" Type="http://schemas.openxmlformats.org/officeDocument/2006/relationships/slide" Target="slides/slide30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16.xml"/><Relationship Id="rId11" Type="http://schemas.openxmlformats.org/officeDocument/2006/relationships/slide" Target="slides/slide29.xml"/><Relationship Id="rId5" Type="http://schemas.openxmlformats.org/officeDocument/2006/relationships/slide" Target="slides/slide10.xml"/><Relationship Id="rId10" Type="http://schemas.openxmlformats.org/officeDocument/2006/relationships/slide" Target="slides/slide28.xml"/><Relationship Id="rId4" Type="http://schemas.openxmlformats.org/officeDocument/2006/relationships/slide" Target="slides/slide5.xml"/><Relationship Id="rId9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 descr="Bouquet">
            <a:extLst>
              <a:ext uri="{FF2B5EF4-FFF2-40B4-BE49-F238E27FC236}">
                <a16:creationId xmlns:a16="http://schemas.microsoft.com/office/drawing/2014/main" id="{82584051-38B7-7D4D-9CBF-B84B27B67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9596438"/>
            <a:ext cx="59277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6241" tIns="48120" rIns="96241" bIns="48120" anchor="ctr">
            <a:spAutoFit/>
          </a:bodyPr>
          <a:lstStyle>
            <a:lvl1pPr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1013"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2025"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43038"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24050" algn="r" defTabSz="962025" rtl="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8125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3845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9565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5285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spcBef>
                <a:spcPct val="50000"/>
              </a:spcBef>
              <a:defRPr/>
            </a:pPr>
            <a:r>
              <a:rPr lang="en-US" sz="900" dirty="0">
                <a:latin typeface="Arial" pitchFamily="34" charset="0"/>
              </a:rPr>
              <a:t>Copyright © Shimon Schocken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AD53DE3-2CAB-1F45-B71F-6BEB2634A4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11113"/>
            <a:ext cx="3076576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50" tIns="0" rIns="20050" bIns="0" numCol="1" anchor="t" anchorCtr="0" compatLnSpc="1">
            <a:prstTxWarp prst="textNoShape">
              <a:avLst/>
            </a:prstTxWarp>
          </a:bodyPr>
          <a:lstStyle>
            <a:lvl1pPr defTabSz="801688">
              <a:defRPr sz="11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2186C09-90F8-B04E-A46E-74635ECBA85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1111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50" tIns="0" rIns="20050" bIns="0" numCol="1" anchor="t" anchorCtr="0" compatLnSpc="1">
            <a:prstTxWarp prst="textNoShape">
              <a:avLst/>
            </a:prstTxWarp>
          </a:bodyPr>
          <a:lstStyle>
            <a:lvl1pPr algn="r" defTabSz="801688">
              <a:defRPr sz="11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51DCF07-0325-3C46-A014-91B9791AAF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745663"/>
            <a:ext cx="3076576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50" tIns="0" rIns="20050" bIns="0" numCol="1" anchor="b" anchorCtr="0" compatLnSpc="1">
            <a:prstTxWarp prst="textNoShape">
              <a:avLst/>
            </a:prstTxWarp>
          </a:bodyPr>
          <a:lstStyle>
            <a:lvl1pPr defTabSz="801688">
              <a:defRPr sz="11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A5A2438-E63D-4E46-A236-F4C711A7D3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050" tIns="0" rIns="20050" bIns="0" numCol="1" anchor="b" anchorCtr="0" compatLnSpc="1">
            <a:prstTxWarp prst="textNoShape">
              <a:avLst/>
            </a:prstTxWarp>
          </a:bodyPr>
          <a:lstStyle>
            <a:lvl1pPr algn="r" defTabSz="801688"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65FAB3F-36A5-304A-99FC-C6D3CD0F94AA}" type="slidenum">
              <a:rPr lang="he-IL" altLang="zh-TW"/>
              <a:pPr/>
              <a:t>‹#›</a:t>
            </a:fld>
            <a:endParaRPr lang="en-US" altLang="zh-TW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9E588BE-10A9-0D43-9670-2D1BD3F844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4100"/>
            <a:ext cx="5208587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09" tIns="48455" rIns="96909" bIns="48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D546A5D-D02C-BE4B-8EE3-2BAC86C271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893763"/>
            <a:ext cx="4779963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id="{FD9823A3-D658-7149-97E7-7BD4987ED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9813925"/>
            <a:ext cx="511175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909" tIns="48455" rIns="96909" bIns="48455" anchor="ctr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5076002-EFE7-A246-BA20-D7277E282530}" type="slidenum">
              <a:rPr lang="he-IL" altLang="zh-TW" sz="15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‹#›</a:t>
            </a:fld>
            <a:endParaRPr lang="en-US" altLang="zh-TW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1pPr>
    <a:lvl2pPr marL="4572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2pPr>
    <a:lvl3pPr marL="9144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3pPr>
    <a:lvl4pPr marL="13716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5">
            <a:extLst>
              <a:ext uri="{FF2B5EF4-FFF2-40B4-BE49-F238E27FC236}">
                <a16:creationId xmlns:a16="http://schemas.microsoft.com/office/drawing/2014/main" id="{0BDCBE28-84B4-1445-A621-F05C05E72D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48" tIns="0" rIns="20048" bIns="0" anchor="b"/>
          <a:lstStyle>
            <a:lvl1pPr defTabSz="800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5C1C010-7DD7-4A4F-A225-7506A112AE25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92C313E-71B0-6448-B738-9AB5C8D12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6900" tIns="48451" rIns="96900" bIns="48451"/>
          <a:lstStyle/>
          <a:p>
            <a:pPr rtl="1"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397873E-0540-DC4E-AA2D-4469DA7534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893763"/>
            <a:ext cx="4776787" cy="3584575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C80EB7A-4BE3-1643-87A8-5A436C5E88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D525F7B-BA20-AF48-8A21-7DA11F7B4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70F694A2-A42E-2744-88BC-90D07513EC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AB3D92-73A8-054F-8201-09F37771EDB7}" type="slidenum">
              <a:rPr lang="he-IL" altLang="zh-TW" sz="1100">
                <a:latin typeface="Times New Roman" panose="02020603050405020304" pitchFamily="18" charset="0"/>
              </a:rPr>
              <a:pPr/>
              <a:t>16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749F0A6-9F03-6A4C-9FA0-2AF2215B5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C189FE7-D80D-4B4C-90D0-8255B3CA9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>
            <a:extLst>
              <a:ext uri="{FF2B5EF4-FFF2-40B4-BE49-F238E27FC236}">
                <a16:creationId xmlns:a16="http://schemas.microsoft.com/office/drawing/2014/main" id="{A8626761-CDE0-C44B-BADA-BCCD5AB262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913DD2-16F9-3244-8123-64D84E06726E}" type="slidenum">
              <a:rPr lang="he-IL" altLang="zh-TW" sz="1100">
                <a:latin typeface="Times New Roman" panose="02020603050405020304" pitchFamily="18" charset="0"/>
              </a:rPr>
              <a:pPr/>
              <a:t>17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17FBA79-D345-034C-82D8-E9CC933096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F95CF67-3B76-6B46-A892-E9899FA80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8475704F-F9BB-1346-9DD5-DD4B42FEFB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404C0B-ABFC-4142-A356-9F5A1CE033F1}" type="slidenum">
              <a:rPr lang="he-IL" altLang="zh-TW" sz="1100">
                <a:latin typeface="Times New Roman" panose="02020603050405020304" pitchFamily="18" charset="0"/>
              </a:rPr>
              <a:pPr/>
              <a:t>18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7BA4084-123F-174D-814D-3FDFA99D28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E212E2B-F188-B54C-8BA0-AFD17D08A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F50813B2-9616-654F-915E-289BB07797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0927FF-2B4F-0943-A1C9-C0DD57D7C104}" type="slidenum">
              <a:rPr lang="he-IL" altLang="zh-TW" sz="1100">
                <a:latin typeface="Times New Roman" panose="02020603050405020304" pitchFamily="18" charset="0"/>
              </a:rPr>
              <a:pPr/>
              <a:t>19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36ED040-CE88-964C-B7EB-C0AEB2D9DD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BF61730-C126-E545-BB01-09ACE146B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>
            <a:extLst>
              <a:ext uri="{FF2B5EF4-FFF2-40B4-BE49-F238E27FC236}">
                <a16:creationId xmlns:a16="http://schemas.microsoft.com/office/drawing/2014/main" id="{263BF323-EEFF-0442-94A4-544268C7E6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0625BB-3849-D14D-B541-3543C8497CC4}" type="slidenum">
              <a:rPr lang="he-IL" altLang="zh-TW" sz="1100">
                <a:latin typeface="Times New Roman" panose="02020603050405020304" pitchFamily="18" charset="0"/>
              </a:rPr>
              <a:pPr/>
              <a:t>20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40F6F72-5237-184F-8353-E347FC6962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4A52EE3-00C1-094D-B4B1-7F67780BE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>
            <a:extLst>
              <a:ext uri="{FF2B5EF4-FFF2-40B4-BE49-F238E27FC236}">
                <a16:creationId xmlns:a16="http://schemas.microsoft.com/office/drawing/2014/main" id="{C7438558-67EB-0646-B1F0-913287EA9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D6090A-2084-6C4D-9210-3B9651B271C9}" type="slidenum">
              <a:rPr lang="he-IL" altLang="zh-TW" sz="1100">
                <a:latin typeface="Times New Roman" panose="02020603050405020304" pitchFamily="18" charset="0"/>
              </a:rPr>
              <a:pPr/>
              <a:t>21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7C2171B-B6B9-324F-BA86-5DE06A574E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FC2E2B5-EFDE-EB4F-8601-92BC1E52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>
            <a:extLst>
              <a:ext uri="{FF2B5EF4-FFF2-40B4-BE49-F238E27FC236}">
                <a16:creationId xmlns:a16="http://schemas.microsoft.com/office/drawing/2014/main" id="{C929E4C6-84EE-094B-80D7-F8F0BC8078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7F8805-C119-D046-8F33-08AA4089E1EE}" type="slidenum">
              <a:rPr lang="he-IL" altLang="zh-TW" sz="1100">
                <a:latin typeface="Times New Roman" panose="02020603050405020304" pitchFamily="18" charset="0"/>
              </a:rPr>
              <a:pPr/>
              <a:t>22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59C7E54-8157-634E-AF36-13EE05398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9D1910D-B76A-DB4A-801D-025DE8F45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>
            <a:extLst>
              <a:ext uri="{FF2B5EF4-FFF2-40B4-BE49-F238E27FC236}">
                <a16:creationId xmlns:a16="http://schemas.microsoft.com/office/drawing/2014/main" id="{C3FB7324-FA97-E44A-90A2-1918C23C4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57C4AC-85F5-2844-BC56-C7038E8CA231}" type="slidenum">
              <a:rPr lang="he-IL" altLang="zh-TW" sz="1100">
                <a:latin typeface="Times New Roman" panose="02020603050405020304" pitchFamily="18" charset="0"/>
              </a:rPr>
              <a:pPr/>
              <a:t>23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BD96344-4498-B248-B5AD-F07CFAD78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B74F1CC-0286-B241-ABBA-B237A4013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>
            <a:extLst>
              <a:ext uri="{FF2B5EF4-FFF2-40B4-BE49-F238E27FC236}">
                <a16:creationId xmlns:a16="http://schemas.microsoft.com/office/drawing/2014/main" id="{32890FB4-72FC-D04E-8F1C-AA1B9E9D3B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274CEBE-FA70-8A46-B1FD-D8831925EE17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28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332933F2-11BA-3444-9AC9-DAE1FFE4A6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4BD86BA3-8891-2E4E-AC03-687D6F8D9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68BBF779-3DD7-934D-8D9D-C85D202C64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17C68B-CB67-264C-AFB6-943D2DE1329C}" type="slidenum">
              <a:rPr lang="he-IL" altLang="zh-TW" sz="1100">
                <a:latin typeface="Times New Roman" panose="02020603050405020304" pitchFamily="18" charset="0"/>
              </a:rPr>
              <a:pPr/>
              <a:t>2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B1B6787-B1BA-D847-AA5D-FB58BDFA1D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9D0A759-4FE0-E94A-8020-ADECA28C2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>
            <a:extLst>
              <a:ext uri="{FF2B5EF4-FFF2-40B4-BE49-F238E27FC236}">
                <a16:creationId xmlns:a16="http://schemas.microsoft.com/office/drawing/2014/main" id="{6AB0C4EC-F86D-B24E-BC62-32734B85E1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4F2F6E-19B4-6D40-A300-1617C7EA8164}" type="slidenum">
              <a:rPr lang="he-IL" altLang="zh-TW" sz="1100">
                <a:latin typeface="Times New Roman" panose="02020603050405020304" pitchFamily="18" charset="0"/>
              </a:rPr>
              <a:pPr/>
              <a:t>29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240E3090-4B04-C740-B54C-80C3E48813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A18C2C3-FC95-604E-95FE-610D23329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>
            <a:extLst>
              <a:ext uri="{FF2B5EF4-FFF2-40B4-BE49-F238E27FC236}">
                <a16:creationId xmlns:a16="http://schemas.microsoft.com/office/drawing/2014/main" id="{1A9BE62F-90E4-1041-BC66-4506B96AFE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E241E1-9AA2-EB48-9819-7D5462C27611}" type="slidenum">
              <a:rPr lang="he-IL" altLang="zh-TW" sz="1100">
                <a:latin typeface="Times New Roman" panose="02020603050405020304" pitchFamily="18" charset="0"/>
              </a:rPr>
              <a:pPr/>
              <a:t>30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F86C6971-A6FB-0C44-B2BF-87EA861BD8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181EE286-3223-9144-8A1E-EB66D305B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>
            <a:extLst>
              <a:ext uri="{FF2B5EF4-FFF2-40B4-BE49-F238E27FC236}">
                <a16:creationId xmlns:a16="http://schemas.microsoft.com/office/drawing/2014/main" id="{82F17FE8-2DF0-FB4A-A81C-1518A1D729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B667CC-2952-244A-A9C1-8522CCD89CD0}" type="slidenum">
              <a:rPr lang="he-IL" altLang="zh-TW" sz="1100">
                <a:latin typeface="Times New Roman" panose="02020603050405020304" pitchFamily="18" charset="0"/>
              </a:rPr>
              <a:pPr/>
              <a:t>31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7F6AF0F-6F2C-CF4D-9DA0-70C39B3CA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A7B69A5-755E-F646-B84C-7CB8A12C2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>
            <a:extLst>
              <a:ext uri="{FF2B5EF4-FFF2-40B4-BE49-F238E27FC236}">
                <a16:creationId xmlns:a16="http://schemas.microsoft.com/office/drawing/2014/main" id="{34B81CCD-6602-4847-8E9F-654EA3C416E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D7C9C41-935F-E948-B934-C379E6422BB2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32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857E3C4C-12AB-5D45-956E-A904D5E06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73A407C2-D294-A542-A658-83A2B3250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>
            <a:extLst>
              <a:ext uri="{FF2B5EF4-FFF2-40B4-BE49-F238E27FC236}">
                <a16:creationId xmlns:a16="http://schemas.microsoft.com/office/drawing/2014/main" id="{25503A1C-7E96-E540-879F-DB8A0A474C9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E2EAA9D-5C08-3546-A0E5-5298E1EDC193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33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8A7AF989-DEEF-4B47-8178-85EF854BB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14A6679-5C0A-8549-B264-61910A78A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>
            <a:extLst>
              <a:ext uri="{FF2B5EF4-FFF2-40B4-BE49-F238E27FC236}">
                <a16:creationId xmlns:a16="http://schemas.microsoft.com/office/drawing/2014/main" id="{3D545E71-DD66-C24F-94F9-32BD9C7AC7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73F14D8-FBFD-5B41-BA3E-283E6C7ADD17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34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155003A8-7916-5743-8A06-61DE5448C6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BDD19486-CAE2-C749-A0FF-75B152462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>
            <a:extLst>
              <a:ext uri="{FF2B5EF4-FFF2-40B4-BE49-F238E27FC236}">
                <a16:creationId xmlns:a16="http://schemas.microsoft.com/office/drawing/2014/main" id="{0EC116C4-C9E9-E740-977C-E2CFDE50160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80FF328-7F87-3A4B-803B-AC4096BEB57C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35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559611F-2DB1-F44C-BDFF-3E7999BD53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E22F388F-F4CC-5549-A461-BA583A3D8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>
            <a:extLst>
              <a:ext uri="{FF2B5EF4-FFF2-40B4-BE49-F238E27FC236}">
                <a16:creationId xmlns:a16="http://schemas.microsoft.com/office/drawing/2014/main" id="{4F07D722-3595-094B-B573-E768A4EB92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 w="9525" cap="flat">
            <a:round/>
            <a:headEnd type="none" w="med" len="med"/>
            <a:tailEnd type="none" w="med" len="med"/>
          </a:ln>
        </p:spPr>
      </p:sp>
      <p:sp>
        <p:nvSpPr>
          <p:cNvPr id="79875" name="Shape 556">
            <a:extLst>
              <a:ext uri="{FF2B5EF4-FFF2-40B4-BE49-F238E27FC236}">
                <a16:creationId xmlns:a16="http://schemas.microsoft.com/office/drawing/2014/main" id="{C6D69F5A-248D-C240-9B85-1F57EF4B1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zh-TW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>
            <a:extLst>
              <a:ext uri="{FF2B5EF4-FFF2-40B4-BE49-F238E27FC236}">
                <a16:creationId xmlns:a16="http://schemas.microsoft.com/office/drawing/2014/main" id="{25D3759D-2009-BD4C-A33D-F0F0C1C87A4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CADD438-D298-F443-BD2A-598D0EB2EF0D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37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A9482868-2A30-EC40-BFA3-EC63FDDB08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1A04AE28-FC18-F54A-9626-852A75DFD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>
            <a:extLst>
              <a:ext uri="{FF2B5EF4-FFF2-40B4-BE49-F238E27FC236}">
                <a16:creationId xmlns:a16="http://schemas.microsoft.com/office/drawing/2014/main" id="{437A2B91-AAEF-B345-B0AA-27A370281C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42024CB-67E4-5A4C-824F-746862C9E25B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38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07287FD2-85A5-0246-8F00-3F970F7068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6F7A6152-9A50-884B-A9A0-72523EC85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F44D56A1-A68C-AF47-A439-EF3502E8C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786200-19F6-1141-8FA1-58D53749F623}" type="slidenum">
              <a:rPr lang="he-IL" altLang="zh-TW" sz="1100">
                <a:latin typeface="Times New Roman" panose="02020603050405020304" pitchFamily="18" charset="0"/>
              </a:rPr>
              <a:pPr/>
              <a:t>3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7D4208D-CD05-2745-8392-A128F4DF08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DEEEBCC-28ED-2E4D-B34B-645CC0856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>
            <a:extLst>
              <a:ext uri="{FF2B5EF4-FFF2-40B4-BE49-F238E27FC236}">
                <a16:creationId xmlns:a16="http://schemas.microsoft.com/office/drawing/2014/main" id="{47790EAC-6E3A-274F-ACE6-54337ABCD3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5561C5-C779-1C49-BE68-F10DC6165CE3}" type="slidenum">
              <a:rPr lang="he-IL" altLang="zh-TW" sz="1100">
                <a:latin typeface="Times New Roman" panose="02020603050405020304" pitchFamily="18" charset="0"/>
              </a:rPr>
              <a:pPr/>
              <a:t>39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88DD85B9-8FE9-6944-8A8E-FFF946230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55DA58A9-C944-314A-976B-C5156AE5D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>
            <a:extLst>
              <a:ext uri="{FF2B5EF4-FFF2-40B4-BE49-F238E27FC236}">
                <a16:creationId xmlns:a16="http://schemas.microsoft.com/office/drawing/2014/main" id="{BB135381-2E7B-4C4D-8D59-30452CA4648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D489D1D-489E-3444-A403-169485199880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40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7718786B-95CA-E241-A0E0-1CF06616F0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088911C9-BDA7-A744-A9F7-7EDE781D4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95BBEEDA-41F4-FE4E-954D-02D1BD133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B0A06F-517E-C143-9DDB-59EBAA5B6974}" type="slidenum">
              <a:rPr lang="he-IL" altLang="zh-TW" sz="1100">
                <a:latin typeface="Times New Roman" panose="02020603050405020304" pitchFamily="18" charset="0"/>
              </a:rPr>
              <a:pPr/>
              <a:t>4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F053143-EED2-AC4C-805F-833F287E74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C2A86C2-914B-F142-BD1E-F77555BF3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FB575867-F926-224F-AFC3-122446D90A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4084D6-97F2-D34A-A0E3-3BBC8E28526C}" type="slidenum">
              <a:rPr lang="he-IL" altLang="zh-TW" sz="1100">
                <a:latin typeface="Times New Roman" panose="02020603050405020304" pitchFamily="18" charset="0"/>
              </a:rPr>
              <a:pPr/>
              <a:t>5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9147D41-E025-024C-B50E-798F6150DE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02F65EC-5E67-7242-8754-D07D2FE40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9601B09E-0BBF-BA4E-9EFF-B895E581AD8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019DB01-89D4-A043-8019-EED3DA2ADD9B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6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7B1F944-2CC9-4946-A695-9D17851753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8E16291-FAAE-E04A-87BE-D4E90200B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E39CE3B2-31B7-C74D-9808-970E65EAD3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4CDF7D-529F-794D-BD03-35AC706A9746}" type="slidenum">
              <a:rPr lang="he-IL" altLang="zh-TW" sz="1100">
                <a:latin typeface="Times New Roman" panose="02020603050405020304" pitchFamily="18" charset="0"/>
              </a:rPr>
              <a:pPr/>
              <a:t>9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EEA1B3C-28B3-9D48-8D64-896BBCBF7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956ED9B-7CBD-9545-9F7A-BA66EAC9A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95DA4B8E-E2CA-414F-9746-F415A37A4C7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648096E-3D23-134C-9538-7C59ACBCC258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76F35D7-9F44-CC4C-B061-057CF1CF02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D853591-FD21-DC46-B912-871D410E4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8CFAC48-EF87-2441-9DB3-FEC5FA0F6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736347B-45DA-154D-A44F-3C50719E8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TW">
              <a:latin typeface="Times New Roman" charset="0"/>
              <a:ea typeface="新細明體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335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252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8540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533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28600" y="838200"/>
            <a:ext cx="4229100" cy="5562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229100" cy="5562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36768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81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263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8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562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327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035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39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099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37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nand2tetris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A8F327-08AD-7F4C-A123-E898A9577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66608C-EB67-BB42-B35B-CF5BC0352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10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264D02B5-07FC-1040-9197-F42F3F325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09600"/>
            <a:ext cx="876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7AB2105A-E31E-7247-8AFE-10BF81B5E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67488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30" name="Text Box 10" descr="Bouquet">
            <a:extLst>
              <a:ext uri="{FF2B5EF4-FFF2-40B4-BE49-F238E27FC236}">
                <a16:creationId xmlns:a16="http://schemas.microsoft.com/office/drawing/2014/main" id="{D6C1BCD3-5361-2A4C-8FD3-6A872050E3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6613525"/>
            <a:ext cx="868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>
                <a:ea typeface="新細明體" panose="02020500000000000000" pitchFamily="18" charset="-120"/>
              </a:rPr>
              <a:t>Elements of Computing Systems, Nisan &amp; Schocken, MIT Press, </a:t>
            </a:r>
            <a:r>
              <a:rPr lang="en-US" altLang="zh-TW" sz="1000">
                <a:solidFill>
                  <a:srgbClr val="000099"/>
                </a:solidFill>
                <a:ea typeface="新細明體" panose="02020500000000000000" pitchFamily="18" charset="-120"/>
                <a:hlinkClick r:id="rId16"/>
              </a:rPr>
              <a:t>www.nand2tetris.org</a:t>
            </a:r>
            <a:r>
              <a:rPr lang="en-US" altLang="zh-TW" sz="1000">
                <a:ea typeface="新細明體" panose="02020500000000000000" pitchFamily="18" charset="-120"/>
              </a:rPr>
              <a:t> , Chapter 7: </a:t>
            </a:r>
            <a:r>
              <a:rPr lang="en-US" altLang="zh-TW" sz="1000" i="1">
                <a:ea typeface="新細明體" panose="02020500000000000000" pitchFamily="18" charset="-120"/>
              </a:rPr>
              <a:t>Virutal Machine, Part I                                   </a:t>
            </a:r>
            <a:r>
              <a:rPr lang="en-US" altLang="zh-TW" sz="1000">
                <a:ea typeface="新細明體" panose="02020500000000000000" pitchFamily="18" charset="-120"/>
              </a:rPr>
              <a:t>slide </a:t>
            </a:r>
            <a:fld id="{01422787-04B0-3147-9108-BE44A6B04C69}" type="slidenum">
              <a:rPr lang="he-IL" altLang="zh-TW" sz="1000"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 altLang="zh-TW" sz="1000">
                <a:ea typeface="新細明體" panose="02020500000000000000" pitchFamily="18" charset="-120"/>
              </a:rPr>
              <a:t>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6600"/>
        </a:buClr>
        <a:buSzPct val="10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6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75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6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emf"/><Relationship Id="rId1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2">
            <a:extLst>
              <a:ext uri="{FF2B5EF4-FFF2-40B4-BE49-F238E27FC236}">
                <a16:creationId xmlns:a16="http://schemas.microsoft.com/office/drawing/2014/main" id="{98A31F0F-2203-094E-BF5D-BA932C2340A6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2276475"/>
            <a:ext cx="3384550" cy="1296988"/>
            <a:chOff x="1383" y="1389"/>
            <a:chExt cx="2903" cy="1315"/>
          </a:xfrm>
        </p:grpSpPr>
        <p:sp>
          <p:nvSpPr>
            <p:cNvPr id="4103" name="Rectangle 3">
              <a:extLst>
                <a:ext uri="{FF2B5EF4-FFF2-40B4-BE49-F238E27FC236}">
                  <a16:creationId xmlns:a16="http://schemas.microsoft.com/office/drawing/2014/main" id="{F1934668-650A-2C45-823A-3D2E2A7C5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436"/>
              <a:ext cx="2903" cy="122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zh-TW" altLang="en-US" sz="2400">
                <a:latin typeface="Arial" charset="0"/>
                <a:ea typeface="新細明體" charset="0"/>
              </a:endParaRPr>
            </a:p>
          </p:txBody>
        </p:sp>
        <p:pic>
          <p:nvPicPr>
            <p:cNvPr id="2" name="Picture 4" descr="Banner">
              <a:extLst>
                <a:ext uri="{FF2B5EF4-FFF2-40B4-BE49-F238E27FC236}">
                  <a16:creationId xmlns:a16="http://schemas.microsoft.com/office/drawing/2014/main" id="{FD73606C-4B96-1748-93D8-79F38584C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42"/>
            <a:stretch>
              <a:fillRect/>
            </a:stretch>
          </p:blipFill>
          <p:spPr bwMode="auto">
            <a:xfrm>
              <a:off x="3016" y="1434"/>
              <a:ext cx="1264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5" descr="Banner">
              <a:extLst>
                <a:ext uri="{FF2B5EF4-FFF2-40B4-BE49-F238E27FC236}">
                  <a16:creationId xmlns:a16="http://schemas.microsoft.com/office/drawing/2014/main" id="{67D94B9A-B456-2547-9C4E-417D281C3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85"/>
            <a:stretch>
              <a:fillRect/>
            </a:stretch>
          </p:blipFill>
          <p:spPr bwMode="auto">
            <a:xfrm>
              <a:off x="1474" y="1389"/>
              <a:ext cx="1457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8" name="Rectangle 2">
            <a:extLst>
              <a:ext uri="{FF2B5EF4-FFF2-40B4-BE49-F238E27FC236}">
                <a16:creationId xmlns:a16="http://schemas.microsoft.com/office/drawing/2014/main" id="{7331EEE5-D681-CB4C-B466-2455C2955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403725"/>
            <a:ext cx="37433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www.nand2tetris.org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2A9F74D-77DA-B34C-BA46-7CB6367EE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57600"/>
            <a:ext cx="77724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Building a Modern Computer From First Principles</a:t>
            </a:r>
          </a:p>
        </p:txBody>
      </p:sp>
      <p:sp>
        <p:nvSpPr>
          <p:cNvPr id="4101" name="Rectangle 8">
            <a:extLst>
              <a:ext uri="{FF2B5EF4-FFF2-40B4-BE49-F238E27FC236}">
                <a16:creationId xmlns:a16="http://schemas.microsoft.com/office/drawing/2014/main" id="{C3589810-536B-F840-A703-0F09ED8A2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036050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en-US" sz="2400">
              <a:latin typeface="Arial" charset="0"/>
              <a:ea typeface="新細明體" charset="0"/>
            </a:endParaRPr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46BD6C01-1F6F-AF4A-A2CC-8B2CE051743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457200"/>
            <a:ext cx="7772400" cy="1746250"/>
          </a:xfrm>
        </p:spPr>
        <p:txBody>
          <a:bodyPr/>
          <a:lstStyle/>
          <a:p>
            <a:pPr algn="ctr">
              <a:lnSpc>
                <a:spcPct val="125000"/>
              </a:lnSpc>
              <a:spcBef>
                <a:spcPct val="100000"/>
              </a:spcBef>
              <a:defRPr/>
            </a:pPr>
            <a:r>
              <a:rPr lang="en-US" altLang="zh-TW" sz="3600">
                <a:solidFill>
                  <a:schemeClr val="tx1"/>
                </a:solidFill>
                <a:latin typeface="Comic Sans MS" charset="0"/>
                <a:ea typeface="新細明體" charset="0"/>
              </a:rPr>
              <a:t>Virtual Machine</a:t>
            </a:r>
            <a:br>
              <a:rPr lang="en-US" altLang="zh-TW" sz="3600">
                <a:solidFill>
                  <a:schemeClr val="tx1"/>
                </a:solidFill>
                <a:latin typeface="Comic Sans MS" charset="0"/>
                <a:ea typeface="新細明體" charset="0"/>
              </a:rPr>
            </a:br>
            <a:r>
              <a:rPr lang="en-US" altLang="zh-TW">
                <a:solidFill>
                  <a:schemeClr val="tx1"/>
                </a:solidFill>
                <a:latin typeface="Comic Sans MS" charset="0"/>
                <a:ea typeface="新細明體" charset="0"/>
              </a:rPr>
              <a:t>Part I: Stack Arithmetic</a:t>
            </a:r>
            <a:endParaRPr lang="en-US" altLang="zh-TW">
              <a:latin typeface="Comic Sans MS" charset="0"/>
              <a:ea typeface="新細明體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6F1DA8D-C834-B049-B952-890FA9212F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Hack virtual machine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C6516E96-F486-8746-AC4C-113E9617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1143000"/>
            <a:ext cx="3529013" cy="4321175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 u="sng" dirty="0">
                <a:ea typeface="新細明體" charset="0"/>
                <a:cs typeface="Arial" charset="0"/>
              </a:rPr>
              <a:t>Arithmetic / Boolean commands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1" dirty="0"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add	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	sub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	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neg</a:t>
            </a: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	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eq</a:t>
            </a: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	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gt</a:t>
            </a: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	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lt</a:t>
            </a: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	and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	or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	not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u="sng" dirty="0">
                <a:ea typeface="新細明體" charset="0"/>
                <a:cs typeface="Arial" charset="0"/>
              </a:rPr>
              <a:t>Memory access commands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1" dirty="0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 dirty="0">
                <a:latin typeface="Consolas" charset="0"/>
                <a:ea typeface="新細明體" charset="0"/>
                <a:cs typeface="Consolas" charset="0"/>
              </a:rPr>
              <a:t>pop x</a:t>
            </a:r>
            <a:r>
              <a:rPr lang="en-US" altLang="zh-TW" b="1" dirty="0">
                <a:latin typeface="Courier New" charset="0"/>
                <a:ea typeface="新細明體" charset="0"/>
                <a:cs typeface="Times New Roman" charset="0"/>
              </a:rPr>
              <a:t> </a:t>
            </a:r>
            <a:r>
              <a:rPr lang="en-US" altLang="zh-TW" sz="1200" dirty="0">
                <a:latin typeface="Times New Roman" charset="0"/>
                <a:ea typeface="新細明體" charset="0"/>
                <a:cs typeface="Times New Roman" charset="0"/>
              </a:rPr>
              <a:t>(pop into x, which is a variable)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1" dirty="0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 dirty="0">
                <a:latin typeface="Consolas" charset="0"/>
                <a:ea typeface="新細明體" charset="0"/>
                <a:cs typeface="Consolas" charset="0"/>
              </a:rPr>
              <a:t>push y</a:t>
            </a:r>
            <a:r>
              <a:rPr lang="en-US" altLang="zh-TW" b="1" dirty="0">
                <a:latin typeface="Courier New" charset="0"/>
                <a:ea typeface="新細明體" charset="0"/>
                <a:cs typeface="Times New Roman" charset="0"/>
              </a:rPr>
              <a:t> </a:t>
            </a:r>
            <a:r>
              <a:rPr lang="en-US" altLang="zh-TW" sz="1200" dirty="0">
                <a:latin typeface="Times New Roman" charset="0"/>
                <a:ea typeface="新細明體" charset="0"/>
                <a:cs typeface="Times New Roman" charset="0"/>
              </a:rPr>
              <a:t>(y being a variable or a constant)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TW" sz="1200" dirty="0"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19CCF007-935B-2342-A8BD-77ACC63B5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143000"/>
            <a:ext cx="3429000" cy="4321175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 u="sng">
                <a:ea typeface="新細明體" charset="0"/>
                <a:cs typeface="Arial" charset="0"/>
              </a:rPr>
              <a:t>Program flow commands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 sz="1400">
                <a:latin typeface="Consolas" charset="0"/>
                <a:ea typeface="新細明體" charset="0"/>
                <a:cs typeface="Consolas" charset="0"/>
              </a:rPr>
              <a:t>label     </a:t>
            </a:r>
            <a:r>
              <a:rPr lang="en-US" altLang="zh-TW" sz="1200">
                <a:ea typeface="新細明體" charset="0"/>
                <a:cs typeface="Arial" charset="0"/>
              </a:rPr>
              <a:t>(declaration)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 sz="1400">
                <a:latin typeface="Consolas" charset="0"/>
                <a:ea typeface="新細明體" charset="0"/>
                <a:cs typeface="Consolas" charset="0"/>
              </a:rPr>
              <a:t>goto      </a:t>
            </a:r>
            <a:r>
              <a:rPr lang="en-US" altLang="zh-TW" sz="1200">
                <a:ea typeface="新細明體" charset="0"/>
                <a:cs typeface="Arial" charset="0"/>
              </a:rPr>
              <a:t>(label)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 sz="1400">
                <a:latin typeface="Consolas" charset="0"/>
                <a:ea typeface="新細明體" charset="0"/>
                <a:cs typeface="Consolas" charset="0"/>
              </a:rPr>
              <a:t>if-goto   </a:t>
            </a:r>
            <a:r>
              <a:rPr lang="en-US" altLang="zh-TW" sz="1200">
                <a:ea typeface="新細明體" charset="0"/>
                <a:cs typeface="Arial" charset="0"/>
              </a:rPr>
              <a:t>(label)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TW" sz="1200">
              <a:ea typeface="新細明體" charset="0"/>
              <a:cs typeface="Arial" charset="0"/>
            </a:endParaRP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 u="sng">
                <a:ea typeface="新細明體" charset="0"/>
                <a:cs typeface="Arial" charset="0"/>
              </a:rPr>
              <a:t>Function calling commands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>
                <a:latin typeface="Consolas" charset="0"/>
                <a:ea typeface="新細明體" charset="0"/>
                <a:cs typeface="Consolas" charset="0"/>
              </a:rPr>
              <a:t>function  </a:t>
            </a:r>
            <a:r>
              <a:rPr lang="en-US" altLang="zh-TW" sz="1200">
                <a:ea typeface="新細明體" charset="0"/>
                <a:cs typeface="Arial" charset="0"/>
              </a:rPr>
              <a:t>(declaration)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>
                <a:latin typeface="Consolas" charset="0"/>
                <a:ea typeface="新細明體" charset="0"/>
                <a:cs typeface="Consolas" charset="0"/>
              </a:rPr>
              <a:t>call</a:t>
            </a: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     </a:t>
            </a:r>
            <a:r>
              <a:rPr lang="en-US" altLang="zh-TW" sz="1200">
                <a:ea typeface="新細明體" charset="0"/>
                <a:cs typeface="Arial" charset="0"/>
              </a:rPr>
              <a:t>(a function)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>
                <a:latin typeface="Consolas" charset="0"/>
                <a:ea typeface="新細明體" charset="0"/>
                <a:cs typeface="Consolas" charset="0"/>
              </a:rPr>
              <a:t>return</a:t>
            </a: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200">
                <a:ea typeface="新細明體" charset="0"/>
                <a:cs typeface="Arial" charset="0"/>
              </a:rPr>
              <a:t>(from a function)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TW" sz="1200">
              <a:ea typeface="新細明體" charset="0"/>
              <a:cs typeface="Arial" charset="0"/>
            </a:endParaRPr>
          </a:p>
        </p:txBody>
      </p:sp>
      <p:grpSp>
        <p:nvGrpSpPr>
          <p:cNvPr id="22532" name="Group 5">
            <a:extLst>
              <a:ext uri="{FF2B5EF4-FFF2-40B4-BE49-F238E27FC236}">
                <a16:creationId xmlns:a16="http://schemas.microsoft.com/office/drawing/2014/main" id="{8BC04BF7-3D95-CD45-9FA0-9E70A44030F8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693988"/>
            <a:ext cx="5400675" cy="576262"/>
            <a:chOff x="1746" y="1570"/>
            <a:chExt cx="3402" cy="363"/>
          </a:xfrm>
        </p:grpSpPr>
        <p:sp>
          <p:nvSpPr>
            <p:cNvPr id="18440" name="Oval 6">
              <a:extLst>
                <a:ext uri="{FF2B5EF4-FFF2-40B4-BE49-F238E27FC236}">
                  <a16:creationId xmlns:a16="http://schemas.microsoft.com/office/drawing/2014/main" id="{90C61508-A451-2949-A0EE-F9AA60884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616"/>
              <a:ext cx="771" cy="317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chemeClr val="bg1"/>
                  </a:solidFill>
                  <a:latin typeface="Arial" charset="0"/>
                  <a:ea typeface="新細明體" charset="0"/>
                </a:rPr>
                <a:t>Chapter 7</a:t>
              </a:r>
            </a:p>
          </p:txBody>
        </p:sp>
        <p:sp>
          <p:nvSpPr>
            <p:cNvPr id="18441" name="Oval 7">
              <a:extLst>
                <a:ext uri="{FF2B5EF4-FFF2-40B4-BE49-F238E27FC236}">
                  <a16:creationId xmlns:a16="http://schemas.microsoft.com/office/drawing/2014/main" id="{05971F78-9AA5-334C-B755-E66E612DC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1570"/>
              <a:ext cx="771" cy="317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chemeClr val="bg1"/>
                  </a:solidFill>
                  <a:latin typeface="Arial" charset="0"/>
                  <a:ea typeface="新細明體" charset="0"/>
                </a:rPr>
                <a:t>Chapter 8</a:t>
              </a:r>
            </a:p>
          </p:txBody>
        </p:sp>
      </p:grpSp>
      <p:sp>
        <p:nvSpPr>
          <p:cNvPr id="18438" name="Rectangle 8">
            <a:extLst>
              <a:ext uri="{FF2B5EF4-FFF2-40B4-BE49-F238E27FC236}">
                <a16:creationId xmlns:a16="http://schemas.microsoft.com/office/drawing/2014/main" id="{69B00A28-AEF6-7F47-B802-2D1F04A463A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685800"/>
            <a:ext cx="7777163" cy="431800"/>
          </a:xfrm>
        </p:spPr>
        <p:txBody>
          <a:bodyPr/>
          <a:lstStyle/>
          <a:p>
            <a:pPr>
              <a:spcBef>
                <a:spcPct val="100000"/>
              </a:spcBef>
              <a:buFont typeface="Wingdings" charset="2"/>
              <a:buNone/>
              <a:defRPr/>
            </a:pPr>
            <a:r>
              <a:rPr lang="en-US" altLang="zh-TW" sz="2000" u="sng" dirty="0">
                <a:ea typeface="新細明體" charset="0"/>
              </a:rPr>
              <a:t>Goal:</a:t>
            </a:r>
            <a:r>
              <a:rPr lang="en-US" altLang="zh-TW" sz="2000" dirty="0">
                <a:ea typeface="新細明體" charset="0"/>
              </a:rPr>
              <a:t> Specify and implement a VM model and language:</a:t>
            </a:r>
          </a:p>
        </p:txBody>
      </p:sp>
      <p:sp>
        <p:nvSpPr>
          <p:cNvPr id="18439" name="Rectangle 9">
            <a:extLst>
              <a:ext uri="{FF2B5EF4-FFF2-40B4-BE49-F238E27FC236}">
                <a16:creationId xmlns:a16="http://schemas.microsoft.com/office/drawing/2014/main" id="{5E69422C-93FF-DF4E-990F-514E4DAE6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638800"/>
            <a:ext cx="8901113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100000"/>
              </a:spcBef>
              <a:buFont typeface="Wingdings" charset="2"/>
              <a:buNone/>
              <a:defRPr/>
            </a:pPr>
            <a:r>
              <a:rPr lang="en-US" altLang="zh-TW" sz="2000" u="sng" dirty="0">
                <a:ea typeface="新細明體" charset="0"/>
              </a:rPr>
              <a:t>Our game plan:</a:t>
            </a:r>
            <a:r>
              <a:rPr lang="en-US" altLang="zh-TW" sz="2000" dirty="0">
                <a:ea typeface="新細明體" charset="0"/>
              </a:rPr>
              <a:t>  (a) describe the VM abstraction (3 types </a:t>
            </a:r>
            <a:r>
              <a:rPr lang="en-US" altLang="zh-TW" sz="2000">
                <a:ea typeface="新細明體" charset="0"/>
              </a:rPr>
              <a:t>of instructions)</a:t>
            </a:r>
            <a:br>
              <a:rPr lang="en-US" altLang="zh-TW" sz="2000" dirty="0">
                <a:ea typeface="新細明體" charset="0"/>
              </a:rPr>
            </a:br>
            <a:r>
              <a:rPr lang="en-US" altLang="zh-TW" sz="2000" dirty="0">
                <a:ea typeface="新細明體" charset="0"/>
              </a:rPr>
              <a:t>                    (b) propose how to implement it over the Hack platform.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C00312-12B5-9642-8432-C404A33DE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en-US" altLang="zh-TW">
                <a:ea typeface="新細明體" panose="02020500000000000000" pitchFamily="18" charset="-120"/>
              </a:rPr>
              <a:t>The stack</a:t>
            </a:r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3D9543D-8E0B-5540-B152-F0CF95F16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85800"/>
            <a:ext cx="8686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68288" indent="-268288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sz="2000" u="sng" dirty="0">
                <a:ea typeface="新細明體" charset="0"/>
              </a:rPr>
              <a:t>The stack:</a:t>
            </a:r>
          </a:p>
          <a:p>
            <a:pPr>
              <a:lnSpc>
                <a:spcPct val="90000"/>
              </a:lnSpc>
              <a:spcBef>
                <a:spcPct val="40000"/>
              </a:spcBef>
              <a:buSzPct val="80000"/>
              <a:defRPr/>
            </a:pPr>
            <a:r>
              <a:rPr lang="en-US" altLang="zh-TW" sz="2000" dirty="0">
                <a:ea typeface="新細明體" charset="0"/>
              </a:rPr>
              <a:t>A classical LIFO data structure</a:t>
            </a:r>
          </a:p>
          <a:p>
            <a:pPr>
              <a:lnSpc>
                <a:spcPct val="90000"/>
              </a:lnSpc>
              <a:spcBef>
                <a:spcPct val="40000"/>
              </a:spcBef>
              <a:buSzPct val="80000"/>
              <a:defRPr/>
            </a:pPr>
            <a:r>
              <a:rPr lang="en-US" altLang="zh-TW" sz="2000" dirty="0">
                <a:ea typeface="新細明體" charset="0"/>
              </a:rPr>
              <a:t>Elegant and powerful</a:t>
            </a:r>
          </a:p>
          <a:p>
            <a:pPr>
              <a:lnSpc>
                <a:spcPct val="90000"/>
              </a:lnSpc>
              <a:spcBef>
                <a:spcPct val="40000"/>
              </a:spcBef>
              <a:buSzPct val="80000"/>
              <a:defRPr/>
            </a:pPr>
            <a:r>
              <a:rPr lang="en-US" altLang="zh-TW" sz="2000" dirty="0">
                <a:ea typeface="新細明體" charset="0"/>
              </a:rPr>
              <a:t>Several hardware / software implementation options.</a:t>
            </a:r>
          </a:p>
        </p:txBody>
      </p:sp>
      <p:pic>
        <p:nvPicPr>
          <p:cNvPr id="22531" name="圖片 4">
            <a:extLst>
              <a:ext uri="{FF2B5EF4-FFF2-40B4-BE49-F238E27FC236}">
                <a16:creationId xmlns:a16="http://schemas.microsoft.com/office/drawing/2014/main" id="{4705994C-FCEC-4D47-A879-B63A19E45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2311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圖片 5">
            <a:extLst>
              <a:ext uri="{FF2B5EF4-FFF2-40B4-BE49-F238E27FC236}">
                <a16:creationId xmlns:a16="http://schemas.microsoft.com/office/drawing/2014/main" id="{CD752626-DCFE-7644-BCF1-D612B5C76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2743200"/>
            <a:ext cx="145732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圖片 6">
            <a:extLst>
              <a:ext uri="{FF2B5EF4-FFF2-40B4-BE49-F238E27FC236}">
                <a16:creationId xmlns:a16="http://schemas.microsoft.com/office/drawing/2014/main" id="{1CC63ABF-EBCD-CE49-85A8-A4EAED46E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00"/>
            <a:ext cx="33147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0C63BB-AFF6-E84D-8740-7A1AB784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en-US" altLang="zh-TW">
                <a:ea typeface="新細明體" panose="02020500000000000000" pitchFamily="18" charset="-120"/>
              </a:rPr>
              <a:t>The stack</a:t>
            </a:r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597D3E8-4B69-7244-8D8D-2E01406CB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85800"/>
            <a:ext cx="8686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68288" indent="-268288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sz="2000" u="sng" dirty="0">
                <a:ea typeface="新細明體" charset="0"/>
              </a:rPr>
              <a:t>The stack:</a:t>
            </a:r>
          </a:p>
          <a:p>
            <a:pPr>
              <a:lnSpc>
                <a:spcPct val="90000"/>
              </a:lnSpc>
              <a:spcBef>
                <a:spcPct val="40000"/>
              </a:spcBef>
              <a:buSzPct val="80000"/>
              <a:defRPr/>
            </a:pPr>
            <a:r>
              <a:rPr lang="en-US" altLang="zh-TW" sz="2000" dirty="0">
                <a:ea typeface="新細明體" charset="0"/>
              </a:rPr>
              <a:t>A classical LIFO data structure</a:t>
            </a:r>
          </a:p>
          <a:p>
            <a:pPr>
              <a:lnSpc>
                <a:spcPct val="90000"/>
              </a:lnSpc>
              <a:spcBef>
                <a:spcPct val="40000"/>
              </a:spcBef>
              <a:buSzPct val="80000"/>
              <a:defRPr/>
            </a:pPr>
            <a:r>
              <a:rPr lang="en-US" altLang="zh-TW" sz="2000" dirty="0">
                <a:ea typeface="新細明體" charset="0"/>
              </a:rPr>
              <a:t>Elegant and powerful</a:t>
            </a:r>
          </a:p>
          <a:p>
            <a:pPr>
              <a:lnSpc>
                <a:spcPct val="90000"/>
              </a:lnSpc>
              <a:spcBef>
                <a:spcPct val="40000"/>
              </a:spcBef>
              <a:buSzPct val="80000"/>
              <a:defRPr/>
            </a:pPr>
            <a:r>
              <a:rPr lang="en-US" altLang="zh-TW" sz="2000" dirty="0">
                <a:ea typeface="新細明體" charset="0"/>
              </a:rPr>
              <a:t>Several hardware / software implementation options.</a:t>
            </a:r>
          </a:p>
          <a:p>
            <a:pPr>
              <a:lnSpc>
                <a:spcPct val="90000"/>
              </a:lnSpc>
              <a:spcBef>
                <a:spcPct val="40000"/>
              </a:spcBef>
              <a:buSzPct val="80000"/>
              <a:defRPr/>
            </a:pPr>
            <a:r>
              <a:rPr lang="en-US" altLang="zh-TW" sz="2000" dirty="0">
                <a:ea typeface="新細明體" charset="0"/>
              </a:rPr>
              <a:t>Several flavors: next empty/valid, increase/decrease</a:t>
            </a:r>
          </a:p>
        </p:txBody>
      </p:sp>
      <p:pic>
        <p:nvPicPr>
          <p:cNvPr id="25603" name="圖片 6">
            <a:extLst>
              <a:ext uri="{FF2B5EF4-FFF2-40B4-BE49-F238E27FC236}">
                <a16:creationId xmlns:a16="http://schemas.microsoft.com/office/drawing/2014/main" id="{1F577A86-AD37-D74D-ABAB-DECAE5E6F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00"/>
            <a:ext cx="33147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字方塊 2">
            <a:extLst>
              <a:ext uri="{FF2B5EF4-FFF2-40B4-BE49-F238E27FC236}">
                <a16:creationId xmlns:a16="http://schemas.microsoft.com/office/drawing/2014/main" id="{E0C75980-9FD7-1F45-8D67-532CA6527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3" y="2857500"/>
            <a:ext cx="39227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400" u="sng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push(x)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   stack[top]=x;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   top++;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en-US" altLang="zh-TW" sz="2400">
              <a:latin typeface="Consolas" panose="020B0609020204030204" pitchFamily="49" charset="0"/>
              <a:ea typeface="新細明體" panose="02020500000000000000" pitchFamily="18" charset="-12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400" u="sng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pop()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   top--;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    return stack[top];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en-US" altLang="zh-TW" sz="2400">
              <a:latin typeface="Consolas" panose="020B0609020204030204" pitchFamily="49" charset="0"/>
              <a:ea typeface="新細明體" panose="02020500000000000000" pitchFamily="18" charset="-120"/>
              <a:cs typeface="Consolas" panose="020B06090202040302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peek(), empty()</a:t>
            </a:r>
            <a:endParaRPr kumimoji="1" lang="zh-TW" altLang="en-US" sz="2400">
              <a:latin typeface="Consolas" panose="020B0609020204030204" pitchFamily="49" charset="0"/>
              <a:ea typeface="新細明體" panose="02020500000000000000" pitchFamily="18" charset="-120"/>
              <a:cs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EEA454-7CFB-FC4B-949D-BDD08423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en-US" altLang="zh-TW">
                <a:ea typeface="新細明體" panose="02020500000000000000" pitchFamily="18" charset="-120"/>
              </a:rPr>
              <a:t>What is the stack good for?</a:t>
            </a:r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16F6D7-3CEA-B149-BA6E-0E6A85350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defRPr/>
            </a:pPr>
            <a:r>
              <a:rPr kumimoji="1" lang="en-US" altLang="zh-TW" sz="2000">
                <a:ea typeface="新細明體" panose="02020500000000000000" pitchFamily="18" charset="-120"/>
              </a:rPr>
              <a:t>Stack can be used for evaluating arithmetic expressions</a:t>
            </a:r>
          </a:p>
          <a:p>
            <a:pPr>
              <a:defRPr/>
            </a:pPr>
            <a:r>
              <a:rPr kumimoji="1" lang="en-US" altLang="zh-TW" sz="2000">
                <a:ea typeface="新細明體" panose="02020500000000000000" pitchFamily="18" charset="-120"/>
              </a:rPr>
              <a:t>Expression: 5 * (6+2) – 12/4</a:t>
            </a:r>
          </a:p>
          <a:p>
            <a:pPr lvl="1">
              <a:defRPr/>
            </a:pPr>
            <a:r>
              <a:rPr kumimoji="1" lang="en-US" altLang="zh-TW" sz="2000">
                <a:ea typeface="新細明體" panose="02020500000000000000" pitchFamily="18" charset="-120"/>
              </a:rPr>
              <a:t>Infix</a:t>
            </a:r>
          </a:p>
          <a:p>
            <a:pPr lvl="1">
              <a:defRPr/>
            </a:pPr>
            <a:r>
              <a:rPr kumimoji="1" lang="en-US" altLang="zh-TW" sz="2000">
                <a:ea typeface="新細明體" panose="02020500000000000000" pitchFamily="18" charset="-120"/>
              </a:rPr>
              <a:t>Prefix</a:t>
            </a:r>
          </a:p>
          <a:p>
            <a:pPr lvl="1">
              <a:defRPr/>
            </a:pPr>
            <a:r>
              <a:rPr kumimoji="1" lang="en-US" altLang="zh-TW" sz="2000">
                <a:ea typeface="新細明體" panose="02020500000000000000" pitchFamily="18" charset="-120"/>
              </a:rPr>
              <a:t>Postfix</a:t>
            </a:r>
          </a:p>
          <a:p>
            <a:pPr>
              <a:defRPr/>
            </a:pPr>
            <a:endParaRPr kumimoji="1" lang="zh-TW" altLang="en-US" sz="2000">
              <a:ea typeface="新細明體" panose="02020500000000000000" pitchFamily="18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CDE3A99-32B3-7449-A950-3C693961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845175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000">
                <a:ea typeface="新細明體" panose="02020500000000000000" pitchFamily="18" charset="-120"/>
              </a:rPr>
              <a:t>Stack is also good for implementing function call structures, such as subroutines, local variables and recursive calls. Will discuss it later.</a:t>
            </a:r>
            <a:endParaRPr kumimoji="1" lang="zh-TW" altLang="en-US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>
            <a:extLst>
              <a:ext uri="{FF2B5EF4-FFF2-40B4-BE49-F238E27FC236}">
                <a16:creationId xmlns:a16="http://schemas.microsoft.com/office/drawing/2014/main" id="{517826B2-D021-AD47-97AF-3B620A758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Our VM model is </a:t>
            </a:r>
            <a:r>
              <a:rPr lang="en-US" altLang="zh-TW" i="1">
                <a:ea typeface="新細明體" charset="0"/>
              </a:rPr>
              <a:t>stack-oriented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08FA806-70E6-9247-8EF8-E02EF03CE8E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8686800" cy="2514600"/>
          </a:xfrm>
        </p:spPr>
        <p:txBody>
          <a:bodyPr/>
          <a:lstStyle/>
          <a:p>
            <a:pPr>
              <a:buFont typeface="Wingdings" charset="2"/>
              <a:buChar char="n"/>
              <a:defRPr/>
            </a:pPr>
            <a:r>
              <a:rPr lang="en-US" altLang="zh-TW" sz="2000" dirty="0">
                <a:ea typeface="新細明體" charset="0"/>
              </a:rPr>
              <a:t>All operations are done on a stack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zh-TW" sz="2000" dirty="0">
                <a:ea typeface="新細明體" charset="0"/>
              </a:rPr>
              <a:t>Data is saved in several separate </a:t>
            </a:r>
            <a:r>
              <a:rPr lang="en-US" altLang="zh-TW" sz="2000" i="1" dirty="0">
                <a:ea typeface="新細明體" charset="0"/>
              </a:rPr>
              <a:t>memory segments</a:t>
            </a:r>
            <a:endParaRPr lang="en-US" altLang="zh-TW" sz="2000" dirty="0">
              <a:ea typeface="新細明體" charset="0"/>
            </a:endParaRPr>
          </a:p>
          <a:p>
            <a:pPr>
              <a:buFont typeface="Wingdings" charset="2"/>
              <a:buChar char="n"/>
              <a:defRPr/>
            </a:pPr>
            <a:r>
              <a:rPr lang="en-US" altLang="zh-TW" sz="2000" dirty="0">
                <a:ea typeface="新細明體" charset="0"/>
              </a:rPr>
              <a:t>All the memory segments behave the same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zh-TW" sz="2000" dirty="0">
                <a:ea typeface="新細明體" charset="0"/>
              </a:rPr>
              <a:t>One of the memory segments m is called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static</a:t>
            </a:r>
            <a:r>
              <a:rPr lang="en-US" altLang="zh-TW" sz="2000" dirty="0">
                <a:ea typeface="新細明體" charset="0"/>
              </a:rPr>
              <a:t>, and we will use it </a:t>
            </a:r>
            <a:br>
              <a:rPr lang="en-US" altLang="zh-TW" sz="2000" dirty="0">
                <a:ea typeface="新細明體" charset="0"/>
              </a:rPr>
            </a:br>
            <a:r>
              <a:rPr lang="en-US" altLang="zh-TW" sz="2000" dirty="0">
                <a:ea typeface="新細明體" charset="0"/>
              </a:rPr>
              <a:t>(as an arbitrary example) in the following examples:</a:t>
            </a:r>
          </a:p>
          <a:p>
            <a:pPr>
              <a:buFont typeface="Wingdings" charset="2"/>
              <a:buChar char="n"/>
              <a:defRPr/>
            </a:pPr>
            <a:endParaRPr lang="en-US" altLang="zh-TW" sz="2000" dirty="0">
              <a:ea typeface="新細明體" charset="0"/>
            </a:endParaRPr>
          </a:p>
        </p:txBody>
      </p:sp>
      <p:graphicFrame>
        <p:nvGraphicFramePr>
          <p:cNvPr id="27651" name="Object 10" descr="Bouquet">
            <a:extLst>
              <a:ext uri="{FF2B5EF4-FFF2-40B4-BE49-F238E27FC236}">
                <a16:creationId xmlns:a16="http://schemas.microsoft.com/office/drawing/2014/main" id="{C928FE1B-2A26-BD4D-B9D7-DEAB7624B983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143000" y="3200400"/>
          <a:ext cx="7494588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Visio" r:id="rId4" imgW="3860800" imgH="1727200" progId="Visio.Drawing.11">
                  <p:embed/>
                </p:oleObj>
              </mc:Choice>
              <mc:Fallback>
                <p:oleObj name="Visio" r:id="rId4" imgW="3860800" imgH="1727200" progId="Visio.Drawing.11">
                  <p:embed/>
                  <p:pic>
                    <p:nvPicPr>
                      <p:cNvPr id="0" name="Object 10" descr="Bouque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00400"/>
                        <a:ext cx="7494588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3206BFF-39A9-A74C-97DC-62338895A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Data types</a:t>
            </a:r>
            <a:endParaRPr lang="en-US" altLang="zh-TW" i="1">
              <a:ea typeface="新細明體" charset="0"/>
            </a:endParaRPr>
          </a:p>
        </p:txBody>
      </p:sp>
      <p:graphicFrame>
        <p:nvGraphicFramePr>
          <p:cNvPr id="29698" name="Object 7" descr="Bouquet">
            <a:extLst>
              <a:ext uri="{FF2B5EF4-FFF2-40B4-BE49-F238E27FC236}">
                <a16:creationId xmlns:a16="http://schemas.microsoft.com/office/drawing/2014/main" id="{5596B242-133B-D744-B8B1-E6600E7EDFB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143000" y="2971800"/>
          <a:ext cx="73247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Visio" r:id="rId4" imgW="3860800" imgH="1727200" progId="Visio.Drawing.11">
                  <p:embed/>
                </p:oleObj>
              </mc:Choice>
              <mc:Fallback>
                <p:oleObj name="Visio" r:id="rId4" imgW="3860800" imgH="1727200" progId="Visio.Drawing.11">
                  <p:embed/>
                  <p:pic>
                    <p:nvPicPr>
                      <p:cNvPr id="0" name="Object 7" descr="Bouque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971800"/>
                        <a:ext cx="7324725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3">
            <a:extLst>
              <a:ext uri="{FF2B5EF4-FFF2-40B4-BE49-F238E27FC236}">
                <a16:creationId xmlns:a16="http://schemas.microsoft.com/office/drawing/2014/main" id="{1DB5D9E2-2A4F-1340-B9DC-BD15DEFB8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0"/>
            <a:ext cx="8610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</a:rPr>
              <a:t>Our VM model features a single 16-bit data type that can be used as:</a:t>
            </a:r>
          </a:p>
          <a:p>
            <a:pPr>
              <a:buSzPct val="80000"/>
              <a:buFont typeface="Wingdings" charset="2"/>
              <a:buChar char="q"/>
              <a:defRPr/>
            </a:pPr>
            <a:r>
              <a:rPr lang="en-US" altLang="zh-TW" sz="2000" dirty="0">
                <a:ea typeface="新細明體" charset="0"/>
              </a:rPr>
              <a:t> an integer value    (16-bit 2’s complement: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-32768</a:t>
            </a:r>
            <a:r>
              <a:rPr lang="en-US" altLang="zh-TW" sz="2000" dirty="0">
                <a:ea typeface="新細明體" charset="0"/>
              </a:rPr>
              <a:t>, ... , </a:t>
            </a:r>
            <a:r>
              <a:rPr lang="en-US" altLang="zh-TW" sz="2000" dirty="0">
                <a:latin typeface="Consolas" charset="0"/>
                <a:ea typeface="新細明體" charset="0"/>
              </a:rPr>
              <a:t>32767</a:t>
            </a:r>
            <a:r>
              <a:rPr lang="en-US" altLang="zh-TW" sz="2000" dirty="0">
                <a:ea typeface="新細明體" charset="0"/>
              </a:rPr>
              <a:t>)</a:t>
            </a:r>
          </a:p>
          <a:p>
            <a:pPr>
              <a:buSzPct val="80000"/>
              <a:buFont typeface="Wingdings" charset="2"/>
              <a:buChar char="q"/>
              <a:defRPr/>
            </a:pPr>
            <a:r>
              <a:rPr lang="en-US" altLang="zh-TW" sz="2000" dirty="0">
                <a:ea typeface="新細明體" charset="0"/>
              </a:rPr>
              <a:t> a Boolean value     (</a:t>
            </a:r>
            <a:r>
              <a:rPr lang="en-US" altLang="zh-TW" sz="2000" dirty="0">
                <a:latin typeface="Consolas" charset="0"/>
                <a:ea typeface="新細明體" charset="0"/>
              </a:rPr>
              <a:t>0</a:t>
            </a:r>
            <a:r>
              <a:rPr lang="en-US" altLang="zh-TW" sz="2000" dirty="0">
                <a:ea typeface="新細明體" charset="0"/>
              </a:rPr>
              <a:t> and </a:t>
            </a:r>
            <a:r>
              <a:rPr lang="en-US" altLang="zh-TW" sz="2000" dirty="0">
                <a:latin typeface="Consolas" charset="0"/>
                <a:ea typeface="新細明體" charset="0"/>
              </a:rPr>
              <a:t>-1</a:t>
            </a:r>
            <a:r>
              <a:rPr lang="en-US" altLang="zh-TW" sz="2000" dirty="0">
                <a:ea typeface="新細明體" charset="0"/>
              </a:rPr>
              <a:t>, standing for </a:t>
            </a:r>
            <a:r>
              <a:rPr lang="en-US" altLang="zh-TW" sz="2000" dirty="0">
                <a:latin typeface="Consolas" charset="0"/>
                <a:ea typeface="新細明體" charset="0"/>
              </a:rPr>
              <a:t>true</a:t>
            </a:r>
            <a:r>
              <a:rPr lang="en-US" altLang="zh-TW" sz="2000" dirty="0">
                <a:ea typeface="新細明體" charset="0"/>
              </a:rPr>
              <a:t> and </a:t>
            </a:r>
            <a:r>
              <a:rPr lang="en-US" altLang="zh-TW" sz="2000" dirty="0">
                <a:latin typeface="Consolas" charset="0"/>
                <a:ea typeface="新細明體" charset="0"/>
              </a:rPr>
              <a:t>false</a:t>
            </a:r>
            <a:r>
              <a:rPr lang="en-US" altLang="zh-TW" sz="2000" dirty="0">
                <a:ea typeface="新細明體" charset="0"/>
              </a:rPr>
              <a:t>)</a:t>
            </a:r>
          </a:p>
          <a:p>
            <a:pPr>
              <a:buSzPct val="80000"/>
              <a:buFont typeface="Wingdings" charset="2"/>
              <a:buChar char="q"/>
              <a:defRPr/>
            </a:pPr>
            <a:r>
              <a:rPr lang="en-US" altLang="zh-TW" sz="2000" dirty="0">
                <a:ea typeface="新細明體" charset="0"/>
              </a:rPr>
              <a:t> a pointer               (memory address)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15A6E59-29F2-C74E-A835-1290A807C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Memory access operations</a:t>
            </a:r>
            <a:endParaRPr lang="en-US" altLang="zh-TW" sz="1400">
              <a:ea typeface="新細明體" charset="0"/>
            </a:endParaRPr>
          </a:p>
        </p:txBody>
      </p:sp>
      <p:graphicFrame>
        <p:nvGraphicFramePr>
          <p:cNvPr id="470019" name="Object 3">
            <a:extLst>
              <a:ext uri="{FF2B5EF4-FFF2-40B4-BE49-F238E27FC236}">
                <a16:creationId xmlns:a16="http://schemas.microsoft.com/office/drawing/2014/main" id="{E07AB5E6-01F1-D940-8481-E82B08B6DA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640138"/>
          <a:ext cx="3657600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Visio" r:id="rId4" imgW="6045200" imgH="5930900" progId="Visio.Drawing.11">
                  <p:embed/>
                </p:oleObj>
              </mc:Choice>
              <mc:Fallback>
                <p:oleObj name="Visio" r:id="rId4" imgW="6045200" imgH="59309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660" r="55521" b="66949"/>
                      <a:stretch>
                        <a:fillRect/>
                      </a:stretch>
                    </p:blipFill>
                    <p:spPr bwMode="auto">
                      <a:xfrm>
                        <a:off x="457200" y="3640138"/>
                        <a:ext cx="3657600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D4C16D40-4A6B-914A-9ACF-B4AEE693AE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3411538"/>
          <a:ext cx="838200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Visio" r:id="rId6" imgW="6045200" imgH="5930900" progId="Visio.Drawing.11">
                  <p:embed/>
                </p:oleObj>
              </mc:Choice>
              <mc:Fallback>
                <p:oleObj name="Visio" r:id="rId6" imgW="6045200" imgH="59309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5406" t="4660" r="44402" b="66949"/>
                      <a:stretch>
                        <a:fillRect/>
                      </a:stretch>
                    </p:blipFill>
                    <p:spPr bwMode="auto">
                      <a:xfrm>
                        <a:off x="4191000" y="3411538"/>
                        <a:ext cx="838200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7D98468F-BBF8-2848-87BD-88AFC303A5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3640138"/>
          <a:ext cx="3727450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" name="Visio" r:id="rId8" imgW="6045200" imgH="5930900" progId="Visio.Drawing.11">
                  <p:embed/>
                </p:oleObj>
              </mc:Choice>
              <mc:Fallback>
                <p:oleObj name="Visio" r:id="rId8" imgW="6045200" imgH="59309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4672" t="4660" b="66949"/>
                      <a:stretch>
                        <a:fillRect/>
                      </a:stretch>
                    </p:blipFill>
                    <p:spPr bwMode="auto">
                      <a:xfrm>
                        <a:off x="5105400" y="3640138"/>
                        <a:ext cx="3727450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80" name="Group 16">
            <a:extLst>
              <a:ext uri="{FF2B5EF4-FFF2-40B4-BE49-F238E27FC236}">
                <a16:creationId xmlns:a16="http://schemas.microsoft.com/office/drawing/2014/main" id="{EB8B5DD9-BADD-6E43-AB39-63D27D38D274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143000"/>
            <a:ext cx="3657600" cy="2514600"/>
            <a:chOff x="288" y="432"/>
            <a:chExt cx="2304" cy="1584"/>
          </a:xfrm>
        </p:grpSpPr>
        <p:graphicFrame>
          <p:nvGraphicFramePr>
            <p:cNvPr id="31754" name="Object 3">
              <a:extLst>
                <a:ext uri="{FF2B5EF4-FFF2-40B4-BE49-F238E27FC236}">
                  <a16:creationId xmlns:a16="http://schemas.microsoft.com/office/drawing/2014/main" id="{2D0ABECD-4C8B-7A48-9D24-6E154DE39C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" y="432"/>
            <a:ext cx="2304" cy="1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9" name="Visio" r:id="rId10" imgW="6045200" imgH="5930900" progId="Visio.Drawing.11">
                    <p:embed/>
                  </p:oleObj>
                </mc:Choice>
                <mc:Fallback>
                  <p:oleObj name="Visio" r:id="rId10" imgW="6045200" imgH="5930900" progId="Visio.Drawing.11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4660" r="55521" b="66949"/>
                        <a:stretch>
                          <a:fillRect/>
                        </a:stretch>
                      </p:blipFill>
                      <p:spPr bwMode="auto">
                        <a:xfrm>
                          <a:off x="288" y="432"/>
                          <a:ext cx="2304" cy="14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9" name="Content Placeholder 2">
              <a:extLst>
                <a:ext uri="{FF2B5EF4-FFF2-40B4-BE49-F238E27FC236}">
                  <a16:creationId xmlns:a16="http://schemas.microsoft.com/office/drawing/2014/main" id="{485325E8-343E-EA43-8A0B-83547D041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728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buFont typeface="Wingdings" charset="2"/>
                <a:buNone/>
                <a:defRPr/>
              </a:pPr>
              <a:r>
                <a:rPr lang="en-US" altLang="zh-TW">
                  <a:ea typeface="新細明體" charset="0"/>
                </a:rPr>
                <a:t>(before)</a:t>
              </a:r>
            </a:p>
          </p:txBody>
        </p:sp>
      </p:grp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0B034B3E-908B-2A48-B758-793D460088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592138"/>
          <a:ext cx="914400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0" name="Visio" r:id="rId12" imgW="6045200" imgH="5930900" progId="Visio.Drawing.11">
                  <p:embed/>
                </p:oleObj>
              </mc:Choice>
              <mc:Fallback>
                <p:oleObj name="Visio" r:id="rId12" imgW="6045200" imgH="59309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479" t="4660" r="44402" b="66949"/>
                      <a:stretch>
                        <a:fillRect/>
                      </a:stretch>
                    </p:blipFill>
                    <p:spPr bwMode="auto">
                      <a:xfrm>
                        <a:off x="4114800" y="592138"/>
                        <a:ext cx="914400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81" name="Group 17">
            <a:extLst>
              <a:ext uri="{FF2B5EF4-FFF2-40B4-BE49-F238E27FC236}">
                <a16:creationId xmlns:a16="http://schemas.microsoft.com/office/drawing/2014/main" id="{F0D352C8-042B-844C-87E8-23C6C115BD6D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143000"/>
            <a:ext cx="3803650" cy="2514600"/>
            <a:chOff x="3168" y="432"/>
            <a:chExt cx="2396" cy="1584"/>
          </a:xfrm>
        </p:grpSpPr>
        <p:graphicFrame>
          <p:nvGraphicFramePr>
            <p:cNvPr id="31752" name="Object 3">
              <a:extLst>
                <a:ext uri="{FF2B5EF4-FFF2-40B4-BE49-F238E27FC236}">
                  <a16:creationId xmlns:a16="http://schemas.microsoft.com/office/drawing/2014/main" id="{3472C376-7011-684D-B469-A9CDB8F929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68" y="432"/>
            <a:ext cx="2396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1" name="Visio" r:id="rId14" imgW="6045200" imgH="5930900" progId="Visio.Drawing.11">
                    <p:embed/>
                  </p:oleObj>
                </mc:Choice>
                <mc:Fallback>
                  <p:oleObj name="Visio" r:id="rId14" imgW="6045200" imgH="5930900" progId="Visio.Drawing.11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3745" t="4660" b="70921"/>
                        <a:stretch>
                          <a:fillRect/>
                        </a:stretch>
                      </p:blipFill>
                      <p:spPr bwMode="auto">
                        <a:xfrm>
                          <a:off x="3168" y="432"/>
                          <a:ext cx="2396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7" name="Content Placeholder 2">
              <a:extLst>
                <a:ext uri="{FF2B5EF4-FFF2-40B4-BE49-F238E27FC236}">
                  <a16:creationId xmlns:a16="http://schemas.microsoft.com/office/drawing/2014/main" id="{762E5407-A8AB-2341-8345-C2092751E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1728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buFont typeface="Wingdings" charset="2"/>
                <a:buNone/>
                <a:defRPr/>
              </a:pPr>
              <a:r>
                <a:rPr lang="en-US" altLang="zh-TW">
                  <a:ea typeface="新細明體" charset="0"/>
                </a:rPr>
                <a:t>(after)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12BD3E2-A365-7B40-9444-620FF59F64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Arithmetic and Boolean commands in the VM language </a:t>
            </a:r>
            <a:r>
              <a:rPr lang="en-US" altLang="zh-TW" sz="1800">
                <a:ea typeface="新細明體" charset="0"/>
              </a:rPr>
              <a:t>(wrap-up)</a:t>
            </a:r>
          </a:p>
        </p:txBody>
      </p:sp>
      <p:pic>
        <p:nvPicPr>
          <p:cNvPr id="30723" name="Picture 3" descr="Bouquet">
            <a:extLst>
              <a:ext uri="{FF2B5EF4-FFF2-40B4-BE49-F238E27FC236}">
                <a16:creationId xmlns:a16="http://schemas.microsoft.com/office/drawing/2014/main" id="{EB471E3B-EF58-8C49-AD13-6EFA351EE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5484" r="20313" b="29031"/>
          <a:stretch>
            <a:fillRect/>
          </a:stretch>
        </p:blipFill>
        <p:spPr bwMode="auto">
          <a:xfrm>
            <a:off x="0" y="1166813"/>
            <a:ext cx="89154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 l="18750" t="35484" r="20313" b="29031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48D94B6-2E2C-644C-870D-73F20F95F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Evaluation of arithmetic expressions</a:t>
            </a:r>
          </a:p>
        </p:txBody>
      </p:sp>
      <p:graphicFrame>
        <p:nvGraphicFramePr>
          <p:cNvPr id="474116" name="Object 4">
            <a:extLst>
              <a:ext uri="{FF2B5EF4-FFF2-40B4-BE49-F238E27FC236}">
                <a16:creationId xmlns:a16="http://schemas.microsoft.com/office/drawing/2014/main" id="{B98906D5-4F54-1A4B-A255-4C354B31F4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025775"/>
          <a:ext cx="7315200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Visio" r:id="rId4" imgW="6883400" imgH="5930900" progId="Visio.Drawing.11">
                  <p:embed/>
                </p:oleObj>
              </mc:Choice>
              <mc:Fallback>
                <p:oleObj name="Visio" r:id="rId4" imgW="6883400" imgH="59309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32" t="44365" r="-633" b="2518"/>
                      <a:stretch>
                        <a:fillRect/>
                      </a:stretch>
                    </p:blipFill>
                    <p:spPr bwMode="auto">
                      <a:xfrm>
                        <a:off x="838200" y="3025775"/>
                        <a:ext cx="7315200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43" name="Group 18">
            <a:extLst>
              <a:ext uri="{FF2B5EF4-FFF2-40B4-BE49-F238E27FC236}">
                <a16:creationId xmlns:a16="http://schemas.microsoft.com/office/drawing/2014/main" id="{ADCC4211-7C23-8042-A24B-0A6D8775AB6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647700"/>
            <a:ext cx="8839200" cy="2400300"/>
            <a:chOff x="480" y="408"/>
            <a:chExt cx="4835" cy="1512"/>
          </a:xfrm>
        </p:grpSpPr>
        <p:grpSp>
          <p:nvGrpSpPr>
            <p:cNvPr id="35844" name="Group 17">
              <a:extLst>
                <a:ext uri="{FF2B5EF4-FFF2-40B4-BE49-F238E27FC236}">
                  <a16:creationId xmlns:a16="http://schemas.microsoft.com/office/drawing/2014/main" id="{2C0648CD-ED0B-B946-B27D-A2ED83C26A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408"/>
              <a:ext cx="2880" cy="1512"/>
              <a:chOff x="480" y="408"/>
              <a:chExt cx="2880" cy="1512"/>
            </a:xfrm>
          </p:grpSpPr>
          <p:sp>
            <p:nvSpPr>
              <p:cNvPr id="26631" name="Text Box 3">
                <a:extLst>
                  <a:ext uri="{FF2B5EF4-FFF2-40B4-BE49-F238E27FC236}">
                    <a16:creationId xmlns:a16="http://schemas.microsoft.com/office/drawing/2014/main" id="{6568EAC6-E074-7347-94DD-35EBFCB680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432"/>
                <a:ext cx="1680" cy="1488"/>
              </a:xfrm>
              <a:prstGeom prst="rect">
                <a:avLst/>
              </a:prstGeom>
              <a:solidFill>
                <a:srgbClr val="F3F3FF"/>
              </a:solidFill>
              <a:ln w="9525">
                <a:solidFill>
                  <a:srgbClr val="293973"/>
                </a:solidFill>
                <a:miter lim="800000"/>
                <a:headEnd/>
                <a:tailEnd/>
              </a:ln>
              <a:effectLst>
                <a:outerShdw blurRad="63500" dist="89803" dir="2700000" algn="ctr" rotWithShape="0">
                  <a:srgbClr val="293973">
                    <a:alpha val="74997"/>
                  </a:srgbClr>
                </a:outerShdw>
              </a:effectLst>
            </p:spPr>
            <p:txBody>
              <a:bodyPr lIns="93600" tIns="82800" rIns="93600" bIns="82800"/>
              <a:lstStyle>
                <a:lvl1pPr marL="342900" indent="-342900"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charset="2"/>
                  <a:buChar char="n"/>
                  <a:defRPr sz="16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charset="2"/>
                  <a:buChar char="q"/>
                  <a:defRPr sz="16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charset="2"/>
                  <a:buChar char="n"/>
                  <a:defRPr sz="16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charset="2"/>
                  <a:buChar char="n"/>
                  <a:defRPr sz="16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charset="2"/>
                  <a:buChar char="n"/>
                  <a:defRPr sz="16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charset="2"/>
                  <a:buChar char="n"/>
                  <a:defRPr sz="16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charset="2"/>
                  <a:buChar char="n"/>
                  <a:defRPr sz="16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charset="2"/>
                  <a:buChar char="n"/>
                  <a:defRPr sz="16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just" eaLnBrk="1" hangingPunct="1">
                  <a:lnSpc>
                    <a:spcPct val="50000"/>
                  </a:lnSpc>
                  <a:spcBef>
                    <a:spcPct val="4500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zh-TW" sz="1800" dirty="0">
                    <a:latin typeface="Consolas" charset="0"/>
                    <a:ea typeface="新細明體" charset="0"/>
                    <a:cs typeface="Consolas" charset="0"/>
                  </a:rPr>
                  <a:t>// z=(2-x)-(y+5)</a:t>
                </a:r>
              </a:p>
              <a:p>
                <a:pPr algn="just" eaLnBrk="1" hangingPunct="1">
                  <a:lnSpc>
                    <a:spcPct val="50000"/>
                  </a:lnSpc>
                  <a:spcBef>
                    <a:spcPct val="4500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zh-TW" sz="1800" dirty="0">
                    <a:latin typeface="Consolas" charset="0"/>
                    <a:ea typeface="新細明體" charset="0"/>
                    <a:cs typeface="Consolas" charset="0"/>
                  </a:rPr>
                  <a:t>push 2</a:t>
                </a:r>
              </a:p>
              <a:p>
                <a:pPr algn="just" eaLnBrk="1" hangingPunct="1">
                  <a:lnSpc>
                    <a:spcPct val="50000"/>
                  </a:lnSpc>
                  <a:spcBef>
                    <a:spcPct val="4500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zh-TW" sz="1800" dirty="0">
                    <a:latin typeface="Consolas" charset="0"/>
                    <a:ea typeface="新細明體" charset="0"/>
                    <a:cs typeface="Consolas" charset="0"/>
                  </a:rPr>
                  <a:t>push x</a:t>
                </a:r>
              </a:p>
              <a:p>
                <a:pPr algn="just" eaLnBrk="1" hangingPunct="1">
                  <a:lnSpc>
                    <a:spcPct val="50000"/>
                  </a:lnSpc>
                  <a:spcBef>
                    <a:spcPct val="4500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zh-TW" sz="1800" dirty="0">
                    <a:latin typeface="Consolas" charset="0"/>
                    <a:ea typeface="新細明體" charset="0"/>
                    <a:cs typeface="Consolas" charset="0"/>
                  </a:rPr>
                  <a:t>sub</a:t>
                </a:r>
              </a:p>
              <a:p>
                <a:pPr algn="just" eaLnBrk="1" hangingPunct="1">
                  <a:lnSpc>
                    <a:spcPct val="50000"/>
                  </a:lnSpc>
                  <a:spcBef>
                    <a:spcPct val="4500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zh-TW" sz="1800" dirty="0">
                    <a:latin typeface="Consolas" charset="0"/>
                    <a:ea typeface="新細明體" charset="0"/>
                    <a:cs typeface="Consolas" charset="0"/>
                  </a:rPr>
                  <a:t>push y</a:t>
                </a:r>
              </a:p>
              <a:p>
                <a:pPr algn="just" eaLnBrk="1" hangingPunct="1">
                  <a:lnSpc>
                    <a:spcPct val="50000"/>
                  </a:lnSpc>
                  <a:spcBef>
                    <a:spcPct val="4500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zh-TW" sz="1800" dirty="0">
                    <a:latin typeface="Consolas" charset="0"/>
                    <a:ea typeface="新細明體" charset="0"/>
                    <a:cs typeface="Consolas" charset="0"/>
                  </a:rPr>
                  <a:t>push 5</a:t>
                </a:r>
              </a:p>
              <a:p>
                <a:pPr algn="just" eaLnBrk="1" hangingPunct="1">
                  <a:lnSpc>
                    <a:spcPct val="50000"/>
                  </a:lnSpc>
                  <a:spcBef>
                    <a:spcPct val="4500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zh-TW" sz="1800" dirty="0">
                    <a:latin typeface="Consolas" charset="0"/>
                    <a:ea typeface="新細明體" charset="0"/>
                    <a:cs typeface="Consolas" charset="0"/>
                  </a:rPr>
                  <a:t>add</a:t>
                </a:r>
              </a:p>
              <a:p>
                <a:pPr algn="just" eaLnBrk="1" hangingPunct="1">
                  <a:lnSpc>
                    <a:spcPct val="50000"/>
                  </a:lnSpc>
                  <a:spcBef>
                    <a:spcPct val="4500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zh-TW" sz="1800" dirty="0">
                    <a:latin typeface="Consolas" charset="0"/>
                    <a:ea typeface="新細明體" charset="0"/>
                    <a:cs typeface="Consolas" charset="0"/>
                  </a:rPr>
                  <a:t>sub</a:t>
                </a:r>
              </a:p>
              <a:p>
                <a:pPr algn="just" eaLnBrk="1" hangingPunct="1">
                  <a:lnSpc>
                    <a:spcPct val="50000"/>
                  </a:lnSpc>
                  <a:spcBef>
                    <a:spcPct val="4500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zh-TW" sz="1800" dirty="0">
                    <a:latin typeface="Consolas" charset="0"/>
                    <a:ea typeface="新細明體" charset="0"/>
                    <a:cs typeface="Consolas" charset="0"/>
                  </a:rPr>
                  <a:t>pop z</a:t>
                </a:r>
              </a:p>
              <a:p>
                <a:pPr algn="just" eaLnBrk="1" hangingPunct="1">
                  <a:lnSpc>
                    <a:spcPct val="50000"/>
                  </a:lnSpc>
                  <a:spcBef>
                    <a:spcPct val="45000"/>
                  </a:spcBef>
                  <a:buClrTx/>
                  <a:buSzTx/>
                  <a:buFontTx/>
                  <a:buNone/>
                  <a:defRPr/>
                </a:pPr>
                <a:endParaRPr lang="en-US" altLang="zh-TW" sz="1200" dirty="0">
                  <a:latin typeface="Consolas" charset="0"/>
                  <a:ea typeface="新細明體" charset="0"/>
                  <a:cs typeface="Consolas" charset="0"/>
                </a:endParaRPr>
              </a:p>
            </p:txBody>
          </p:sp>
          <p:sp>
            <p:nvSpPr>
              <p:cNvPr id="35847" name="Rectangle 10">
                <a:extLst>
                  <a:ext uri="{FF2B5EF4-FFF2-40B4-BE49-F238E27FC236}">
                    <a16:creationId xmlns:a16="http://schemas.microsoft.com/office/drawing/2014/main" id="{86C4A037-929E-0E47-9C25-3923EBDB2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408"/>
                <a:ext cx="1296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>
                <a:lvl1pPr marL="342900" indent="-342900"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Aft>
                    <a:spcPct val="70000"/>
                  </a:spcAft>
                  <a:buSzPct val="85000"/>
                  <a:buFont typeface="Wingdings" pitchFamily="2" charset="2"/>
                  <a:buNone/>
                </a:pPr>
                <a:r>
                  <a:rPr lang="en-US" altLang="zh-TW">
                    <a:ea typeface="新細明體" panose="02020500000000000000" pitchFamily="18" charset="-120"/>
                  </a:rPr>
                  <a:t>VM code </a:t>
                </a:r>
                <a:r>
                  <a:rPr lang="en-US" altLang="zh-TW" sz="1400">
                    <a:ea typeface="新細明體" panose="02020500000000000000" pitchFamily="18" charset="-120"/>
                  </a:rPr>
                  <a:t>(example)</a:t>
                </a:r>
              </a:p>
            </p:txBody>
          </p:sp>
        </p:grpSp>
        <p:sp>
          <p:nvSpPr>
            <p:cNvPr id="35845" name="Rectangle 10">
              <a:extLst>
                <a:ext uri="{FF2B5EF4-FFF2-40B4-BE49-F238E27FC236}">
                  <a16:creationId xmlns:a16="http://schemas.microsoft.com/office/drawing/2014/main" id="{F71A7C22-5909-694B-A380-F46455DC6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432"/>
              <a:ext cx="187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823913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2319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39888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Aft>
                  <a:spcPct val="70000"/>
                </a:spcAft>
                <a:buSzPct val="85000"/>
                <a:buFont typeface="Wingdings" pitchFamily="2" charset="2"/>
                <a:buNone/>
              </a:pPr>
              <a:r>
                <a:rPr lang="en-US" altLang="zh-TW" sz="1800">
                  <a:ea typeface="新細明體" panose="02020500000000000000" pitchFamily="18" charset="-120"/>
                </a:rPr>
                <a:t>(suppose that</a:t>
              </a:r>
              <a:br>
                <a:rPr lang="en-US" altLang="zh-TW" sz="1800">
                  <a:ea typeface="新細明體" panose="02020500000000000000" pitchFamily="18" charset="-120"/>
                </a:rPr>
              </a:br>
              <a:r>
                <a:rPr lang="en-US" altLang="zh-TW" sz="1800">
                  <a:ea typeface="新細明體" panose="02020500000000000000" pitchFamily="18" charset="-120"/>
                </a:rPr>
                <a:t>  </a:t>
              </a:r>
              <a:r>
                <a:rPr lang="en-US" altLang="zh-TW" sz="1800">
                  <a:latin typeface="Consolas" panose="020B0609020204030204" pitchFamily="49" charset="0"/>
                  <a:ea typeface="新細明體" panose="02020500000000000000" pitchFamily="18" charset="-120"/>
                  <a:cs typeface="Consolas" panose="020B0609020204030204" pitchFamily="49" charset="0"/>
                </a:rPr>
                <a:t>x</a:t>
              </a:r>
              <a:r>
                <a:rPr lang="en-US" altLang="zh-TW" sz="1800">
                  <a:ea typeface="新細明體" panose="02020500000000000000" pitchFamily="18" charset="-120"/>
                </a:rPr>
                <a:t> refers to </a:t>
              </a:r>
              <a:r>
                <a:rPr lang="en-US" altLang="zh-TW" sz="1800">
                  <a:latin typeface="Consolas" panose="020B0609020204030204" pitchFamily="49" charset="0"/>
                  <a:ea typeface="新細明體" panose="02020500000000000000" pitchFamily="18" charset="-120"/>
                </a:rPr>
                <a:t>static</a:t>
              </a:r>
              <a:r>
                <a:rPr lang="en-US" altLang="zh-TW" sz="1800">
                  <a:ea typeface="新細明體" panose="02020500000000000000" pitchFamily="18" charset="-120"/>
                </a:rPr>
                <a:t> </a:t>
              </a:r>
              <a:r>
                <a:rPr lang="en-US" altLang="zh-TW" sz="1800">
                  <a:latin typeface="Consolas" panose="020B0609020204030204" pitchFamily="49" charset="0"/>
                  <a:ea typeface="新細明體" panose="02020500000000000000" pitchFamily="18" charset="-120"/>
                </a:rPr>
                <a:t>0</a:t>
              </a:r>
              <a:r>
                <a:rPr lang="en-US" altLang="zh-TW" sz="1800">
                  <a:ea typeface="新細明體" panose="02020500000000000000" pitchFamily="18" charset="-120"/>
                </a:rPr>
                <a:t>,</a:t>
              </a:r>
              <a:br>
                <a:rPr lang="en-US" altLang="zh-TW" sz="1800">
                  <a:ea typeface="新細明體" panose="02020500000000000000" pitchFamily="18" charset="-120"/>
                </a:rPr>
              </a:br>
              <a:r>
                <a:rPr lang="en-US" altLang="zh-TW" sz="1800">
                  <a:ea typeface="新細明體" panose="02020500000000000000" pitchFamily="18" charset="-120"/>
                </a:rPr>
                <a:t>  </a:t>
              </a:r>
              <a:r>
                <a:rPr lang="en-US" altLang="zh-TW" sz="1800">
                  <a:latin typeface="Consolas" panose="020B0609020204030204" pitchFamily="49" charset="0"/>
                  <a:ea typeface="新細明體" panose="02020500000000000000" pitchFamily="18" charset="-120"/>
                </a:rPr>
                <a:t>y</a:t>
              </a:r>
              <a:r>
                <a:rPr lang="en-US" altLang="zh-TW" sz="1800">
                  <a:ea typeface="新細明體" panose="02020500000000000000" pitchFamily="18" charset="-120"/>
                </a:rPr>
                <a:t> refers to </a:t>
              </a:r>
              <a:r>
                <a:rPr lang="en-US" altLang="zh-TW" sz="1800">
                  <a:latin typeface="Consolas" panose="020B0609020204030204" pitchFamily="49" charset="0"/>
                  <a:ea typeface="新細明體" panose="02020500000000000000" pitchFamily="18" charset="-120"/>
                </a:rPr>
                <a:t>static</a:t>
              </a:r>
              <a:r>
                <a:rPr lang="en-US" altLang="zh-TW" sz="1800">
                  <a:ea typeface="新細明體" panose="02020500000000000000" pitchFamily="18" charset="-120"/>
                </a:rPr>
                <a:t> </a:t>
              </a:r>
              <a:r>
                <a:rPr lang="en-US" altLang="zh-TW" sz="1800">
                  <a:latin typeface="Consolas" panose="020B0609020204030204" pitchFamily="49" charset="0"/>
                  <a:ea typeface="新細明體" panose="02020500000000000000" pitchFamily="18" charset="-120"/>
                </a:rPr>
                <a:t>1</a:t>
              </a:r>
              <a:r>
                <a:rPr lang="en-US" altLang="zh-TW" sz="1800">
                  <a:ea typeface="新細明體" panose="02020500000000000000" pitchFamily="18" charset="-120"/>
                </a:rPr>
                <a:t>, </a:t>
              </a:r>
              <a:br>
                <a:rPr lang="en-US" altLang="zh-TW" sz="1800">
                  <a:ea typeface="新細明體" panose="02020500000000000000" pitchFamily="18" charset="-120"/>
                </a:rPr>
              </a:br>
              <a:r>
                <a:rPr lang="en-US" altLang="zh-TW" sz="1800">
                  <a:ea typeface="新細明體" panose="02020500000000000000" pitchFamily="18" charset="-120"/>
                </a:rPr>
                <a:t>  </a:t>
              </a:r>
              <a:r>
                <a:rPr lang="en-US" altLang="zh-TW" sz="1800">
                  <a:latin typeface="Consolas" panose="020B0609020204030204" pitchFamily="49" charset="0"/>
                  <a:ea typeface="新細明體" panose="02020500000000000000" pitchFamily="18" charset="-120"/>
                </a:rPr>
                <a:t>z</a:t>
              </a:r>
              <a:r>
                <a:rPr lang="en-US" altLang="zh-TW" sz="1800">
                  <a:ea typeface="新細明體" panose="02020500000000000000" pitchFamily="18" charset="-120"/>
                </a:rPr>
                <a:t> refers to </a:t>
              </a:r>
              <a:r>
                <a:rPr lang="en-US" altLang="zh-TW" sz="1800">
                  <a:latin typeface="Consolas" panose="020B0609020204030204" pitchFamily="49" charset="0"/>
                  <a:ea typeface="新細明體" panose="02020500000000000000" pitchFamily="18" charset="-120"/>
                </a:rPr>
                <a:t>static</a:t>
              </a:r>
              <a:r>
                <a:rPr lang="en-US" altLang="zh-TW" sz="1800">
                  <a:ea typeface="新細明體" panose="02020500000000000000" pitchFamily="18" charset="-120"/>
                </a:rPr>
                <a:t> </a:t>
              </a:r>
              <a:r>
                <a:rPr lang="en-US" altLang="zh-TW" sz="1800">
                  <a:latin typeface="Consolas" panose="020B0609020204030204" pitchFamily="49" charset="0"/>
                  <a:ea typeface="新細明體" panose="02020500000000000000" pitchFamily="18" charset="-120"/>
                </a:rPr>
                <a:t>2</a:t>
              </a:r>
              <a:r>
                <a:rPr lang="en-US" altLang="zh-TW" sz="1800">
                  <a:ea typeface="新細明體" panose="02020500000000000000" pitchFamily="18" charset="-12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483CA60-132D-A642-AFB6-8C1C16D46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Evaluation of Boolean expressions</a:t>
            </a:r>
          </a:p>
        </p:txBody>
      </p:sp>
      <p:graphicFrame>
        <p:nvGraphicFramePr>
          <p:cNvPr id="476164" name="Object 4">
            <a:extLst>
              <a:ext uri="{FF2B5EF4-FFF2-40B4-BE49-F238E27FC236}">
                <a16:creationId xmlns:a16="http://schemas.microsoft.com/office/drawing/2014/main" id="{8B6FD798-6881-3A4E-B11E-1B466FB0DE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088" y="2781300"/>
          <a:ext cx="7848600" cy="375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Visio" r:id="rId4" imgW="6883400" imgH="5930900" progId="Visio.Drawing.11">
                  <p:embed/>
                </p:oleObj>
              </mc:Choice>
              <mc:Fallback>
                <p:oleObj name="Visio" r:id="rId4" imgW="6883400" imgH="59309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32" t="51521" r="1454" b="1848"/>
                      <a:stretch>
                        <a:fillRect/>
                      </a:stretch>
                    </p:blipFill>
                    <p:spPr bwMode="auto">
                      <a:xfrm>
                        <a:off x="446088" y="2781300"/>
                        <a:ext cx="7848600" cy="375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1" name="Group 14">
            <a:extLst>
              <a:ext uri="{FF2B5EF4-FFF2-40B4-BE49-F238E27FC236}">
                <a16:creationId xmlns:a16="http://schemas.microsoft.com/office/drawing/2014/main" id="{8A4A0F57-505E-AB4F-BD5A-21214041763A}"/>
              </a:ext>
            </a:extLst>
          </p:cNvPr>
          <p:cNvGrpSpPr>
            <a:grpSpLocks/>
          </p:cNvGrpSpPr>
          <p:nvPr/>
        </p:nvGrpSpPr>
        <p:grpSpPr bwMode="auto">
          <a:xfrm>
            <a:off x="374650" y="679450"/>
            <a:ext cx="8193088" cy="2032000"/>
            <a:chOff x="236" y="428"/>
            <a:chExt cx="5161" cy="1280"/>
          </a:xfrm>
        </p:grpSpPr>
        <p:sp>
          <p:nvSpPr>
            <p:cNvPr id="28678" name="Text Box 3">
              <a:extLst>
                <a:ext uri="{FF2B5EF4-FFF2-40B4-BE49-F238E27FC236}">
                  <a16:creationId xmlns:a16="http://schemas.microsoft.com/office/drawing/2014/main" id="{137F8D20-6E14-0C4F-802F-B6F771859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" y="428"/>
              <a:ext cx="1680" cy="1280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93600" tIns="82800" rIns="93600" bIns="82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 eaLnBrk="1" hangingPunct="1">
                <a:lnSpc>
                  <a:spcPct val="50000"/>
                </a:lnSpc>
                <a:spcBef>
                  <a:spcPct val="45000"/>
                </a:spcBef>
                <a:buClrTx/>
                <a:buSzTx/>
                <a:buFontTx/>
                <a:buNone/>
                <a:defRPr/>
              </a:pPr>
              <a:r>
                <a:rPr lang="en-US" altLang="zh-TW" sz="1800" dirty="0">
                  <a:latin typeface="Consolas" charset="0"/>
                  <a:ea typeface="新細明體" charset="0"/>
                  <a:cs typeface="Consolas" charset="0"/>
                </a:rPr>
                <a:t>// (x&lt;7) or (y=8)</a:t>
              </a:r>
            </a:p>
            <a:p>
              <a:pPr algn="just" eaLnBrk="1" hangingPunct="1">
                <a:lnSpc>
                  <a:spcPct val="50000"/>
                </a:lnSpc>
                <a:spcBef>
                  <a:spcPct val="45000"/>
                </a:spcBef>
                <a:buClrTx/>
                <a:buSzTx/>
                <a:buFontTx/>
                <a:buNone/>
                <a:defRPr/>
              </a:pPr>
              <a:r>
                <a:rPr lang="en-US" altLang="zh-TW" sz="1800" dirty="0">
                  <a:latin typeface="Consolas" charset="0"/>
                  <a:ea typeface="新細明體" charset="0"/>
                  <a:cs typeface="Consolas" charset="0"/>
                </a:rPr>
                <a:t>push x</a:t>
              </a:r>
            </a:p>
            <a:p>
              <a:pPr algn="just" eaLnBrk="1" hangingPunct="1">
                <a:lnSpc>
                  <a:spcPct val="50000"/>
                </a:lnSpc>
                <a:spcBef>
                  <a:spcPct val="45000"/>
                </a:spcBef>
                <a:buClrTx/>
                <a:buSzTx/>
                <a:buFontTx/>
                <a:buNone/>
                <a:defRPr/>
              </a:pPr>
              <a:r>
                <a:rPr lang="en-US" altLang="zh-TW" sz="1800" dirty="0">
                  <a:latin typeface="Consolas" charset="0"/>
                  <a:ea typeface="新細明體" charset="0"/>
                  <a:cs typeface="Consolas" charset="0"/>
                </a:rPr>
                <a:t>push 7</a:t>
              </a:r>
            </a:p>
            <a:p>
              <a:pPr algn="just" eaLnBrk="1" hangingPunct="1">
                <a:lnSpc>
                  <a:spcPct val="50000"/>
                </a:lnSpc>
                <a:spcBef>
                  <a:spcPct val="45000"/>
                </a:spcBef>
                <a:buClrTx/>
                <a:buSzTx/>
                <a:buFontTx/>
                <a:buNone/>
                <a:defRPr/>
              </a:pPr>
              <a:r>
                <a:rPr lang="en-US" altLang="zh-TW" sz="1800" dirty="0" err="1">
                  <a:latin typeface="Consolas" charset="0"/>
                  <a:ea typeface="新細明體" charset="0"/>
                  <a:cs typeface="Consolas" charset="0"/>
                </a:rPr>
                <a:t>lt</a:t>
              </a:r>
              <a:endParaRPr lang="en-US" altLang="zh-TW" sz="1800" dirty="0">
                <a:latin typeface="Consolas" charset="0"/>
                <a:ea typeface="新細明體" charset="0"/>
                <a:cs typeface="Consolas" charset="0"/>
              </a:endParaRPr>
            </a:p>
            <a:p>
              <a:pPr algn="just" eaLnBrk="1" hangingPunct="1">
                <a:lnSpc>
                  <a:spcPct val="50000"/>
                </a:lnSpc>
                <a:spcBef>
                  <a:spcPct val="45000"/>
                </a:spcBef>
                <a:buClrTx/>
                <a:buSzTx/>
                <a:buFontTx/>
                <a:buNone/>
                <a:defRPr/>
              </a:pPr>
              <a:r>
                <a:rPr lang="en-US" altLang="zh-TW" sz="1800" dirty="0">
                  <a:latin typeface="Consolas" charset="0"/>
                  <a:ea typeface="新細明體" charset="0"/>
                  <a:cs typeface="Consolas" charset="0"/>
                </a:rPr>
                <a:t>push y</a:t>
              </a:r>
            </a:p>
            <a:p>
              <a:pPr algn="just" eaLnBrk="1" hangingPunct="1">
                <a:lnSpc>
                  <a:spcPct val="50000"/>
                </a:lnSpc>
                <a:spcBef>
                  <a:spcPct val="45000"/>
                </a:spcBef>
                <a:buClrTx/>
                <a:buSzTx/>
                <a:buFontTx/>
                <a:buNone/>
                <a:defRPr/>
              </a:pPr>
              <a:r>
                <a:rPr lang="en-US" altLang="zh-TW" sz="1800" dirty="0">
                  <a:latin typeface="Consolas" charset="0"/>
                  <a:ea typeface="新細明體" charset="0"/>
                  <a:cs typeface="Consolas" charset="0"/>
                </a:rPr>
                <a:t>push 8</a:t>
              </a:r>
            </a:p>
            <a:p>
              <a:pPr algn="just" eaLnBrk="1" hangingPunct="1">
                <a:lnSpc>
                  <a:spcPct val="50000"/>
                </a:lnSpc>
                <a:spcBef>
                  <a:spcPct val="45000"/>
                </a:spcBef>
                <a:buClrTx/>
                <a:buSzTx/>
                <a:buFontTx/>
                <a:buNone/>
                <a:defRPr/>
              </a:pPr>
              <a:r>
                <a:rPr lang="en-US" altLang="zh-TW" sz="1800" dirty="0" err="1">
                  <a:latin typeface="Consolas" charset="0"/>
                  <a:ea typeface="新細明體" charset="0"/>
                  <a:cs typeface="Consolas" charset="0"/>
                </a:rPr>
                <a:t>eq</a:t>
              </a:r>
              <a:endParaRPr lang="en-US" altLang="zh-TW" sz="1800" dirty="0">
                <a:latin typeface="Consolas" charset="0"/>
                <a:ea typeface="新細明體" charset="0"/>
                <a:cs typeface="Consolas" charset="0"/>
              </a:endParaRPr>
            </a:p>
            <a:p>
              <a:pPr algn="just" eaLnBrk="1" hangingPunct="1">
                <a:lnSpc>
                  <a:spcPct val="50000"/>
                </a:lnSpc>
                <a:spcBef>
                  <a:spcPct val="45000"/>
                </a:spcBef>
                <a:buClrTx/>
                <a:buSzTx/>
                <a:buFontTx/>
                <a:buNone/>
                <a:defRPr/>
              </a:pPr>
              <a:r>
                <a:rPr lang="en-US" altLang="zh-TW" sz="1800" dirty="0">
                  <a:latin typeface="Consolas" charset="0"/>
                  <a:ea typeface="新細明體" charset="0"/>
                  <a:cs typeface="Consolas" charset="0"/>
                </a:rPr>
                <a:t>or</a:t>
              </a:r>
            </a:p>
            <a:p>
              <a:pPr algn="just" eaLnBrk="1" hangingPunct="1">
                <a:lnSpc>
                  <a:spcPct val="50000"/>
                </a:lnSpc>
                <a:spcBef>
                  <a:spcPct val="45000"/>
                </a:spcBef>
                <a:buClrTx/>
                <a:buSzTx/>
                <a:buFontTx/>
                <a:buNone/>
                <a:defRPr/>
              </a:pPr>
              <a:endParaRPr lang="en-US" altLang="zh-TW" sz="1200" dirty="0">
                <a:latin typeface="Consolas" charset="0"/>
                <a:ea typeface="新細明體" charset="0"/>
                <a:cs typeface="Consolas" charset="0"/>
              </a:endParaRPr>
            </a:p>
          </p:txBody>
        </p:sp>
        <p:sp>
          <p:nvSpPr>
            <p:cNvPr id="37894" name="Rectangle 10">
              <a:extLst>
                <a:ext uri="{FF2B5EF4-FFF2-40B4-BE49-F238E27FC236}">
                  <a16:creationId xmlns:a16="http://schemas.microsoft.com/office/drawing/2014/main" id="{5A6A5EFD-8654-7149-832A-C7196B4E1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430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Aft>
                  <a:spcPct val="70000"/>
                </a:spcAft>
                <a:buSzPct val="85000"/>
                <a:buFont typeface="Wingdings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VM code </a:t>
              </a:r>
              <a:r>
                <a:rPr lang="en-US" altLang="zh-TW" sz="1400">
                  <a:ea typeface="新細明體" panose="02020500000000000000" pitchFamily="18" charset="-120"/>
                </a:rPr>
                <a:t>(example)</a:t>
              </a:r>
            </a:p>
          </p:txBody>
        </p:sp>
        <p:sp>
          <p:nvSpPr>
            <p:cNvPr id="37895" name="Rectangle 10">
              <a:extLst>
                <a:ext uri="{FF2B5EF4-FFF2-40B4-BE49-F238E27FC236}">
                  <a16:creationId xmlns:a16="http://schemas.microsoft.com/office/drawing/2014/main" id="{D84882CC-F468-8044-9F51-F04056C3C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429"/>
              <a:ext cx="187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823913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2319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39888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Aft>
                  <a:spcPct val="70000"/>
                </a:spcAft>
                <a:buSzPct val="85000"/>
                <a:buFont typeface="Wingdings" pitchFamily="2" charset="2"/>
                <a:buNone/>
              </a:pPr>
              <a:r>
                <a:rPr lang="en-US" altLang="zh-TW" sz="1800">
                  <a:ea typeface="新細明體" panose="02020500000000000000" pitchFamily="18" charset="-120"/>
                </a:rPr>
                <a:t>(suppose that</a:t>
              </a:r>
              <a:br>
                <a:rPr lang="en-US" altLang="zh-TW" sz="1800">
                  <a:ea typeface="新細明體" panose="02020500000000000000" pitchFamily="18" charset="-120"/>
                </a:rPr>
              </a:br>
              <a:r>
                <a:rPr lang="en-US" altLang="zh-TW" sz="1800">
                  <a:ea typeface="新細明體" panose="02020500000000000000" pitchFamily="18" charset="-120"/>
                </a:rPr>
                <a:t>  </a:t>
              </a:r>
              <a:r>
                <a:rPr lang="en-US" altLang="zh-TW" sz="1800">
                  <a:latin typeface="Consolas" panose="020B0609020204030204" pitchFamily="49" charset="0"/>
                  <a:ea typeface="新細明體" panose="02020500000000000000" pitchFamily="18" charset="-120"/>
                  <a:cs typeface="Consolas" panose="020B0609020204030204" pitchFamily="49" charset="0"/>
                </a:rPr>
                <a:t>x</a:t>
              </a:r>
              <a:r>
                <a:rPr lang="en-US" altLang="zh-TW" sz="1800">
                  <a:ea typeface="新細明體" panose="02020500000000000000" pitchFamily="18" charset="-120"/>
                </a:rPr>
                <a:t> refers to </a:t>
              </a:r>
              <a:r>
                <a:rPr lang="en-US" altLang="zh-TW" sz="1800">
                  <a:latin typeface="Consolas" panose="020B0609020204030204" pitchFamily="49" charset="0"/>
                  <a:ea typeface="新細明體" panose="02020500000000000000" pitchFamily="18" charset="-120"/>
                </a:rPr>
                <a:t>static</a:t>
              </a:r>
              <a:r>
                <a:rPr lang="en-US" altLang="zh-TW" sz="1800">
                  <a:ea typeface="新細明體" panose="02020500000000000000" pitchFamily="18" charset="-120"/>
                </a:rPr>
                <a:t> </a:t>
              </a:r>
              <a:r>
                <a:rPr lang="en-US" altLang="zh-TW" sz="1800">
                  <a:latin typeface="Consolas" panose="020B0609020204030204" pitchFamily="49" charset="0"/>
                  <a:ea typeface="新細明體" panose="02020500000000000000" pitchFamily="18" charset="-120"/>
                </a:rPr>
                <a:t>0</a:t>
              </a:r>
              <a:r>
                <a:rPr lang="en-US" altLang="zh-TW" sz="1800">
                  <a:ea typeface="新細明體" panose="02020500000000000000" pitchFamily="18" charset="-120"/>
                </a:rPr>
                <a:t>, </a:t>
              </a:r>
              <a:br>
                <a:rPr lang="en-US" altLang="zh-TW" sz="1800">
                  <a:ea typeface="新細明體" panose="02020500000000000000" pitchFamily="18" charset="-120"/>
                </a:rPr>
              </a:br>
              <a:r>
                <a:rPr lang="en-US" altLang="zh-TW" sz="1800">
                  <a:ea typeface="新細明體" panose="02020500000000000000" pitchFamily="18" charset="-120"/>
                </a:rPr>
                <a:t>  </a:t>
              </a:r>
              <a:r>
                <a:rPr lang="en-US" altLang="zh-TW" sz="1800">
                  <a:latin typeface="Consolas" panose="020B0609020204030204" pitchFamily="49" charset="0"/>
                  <a:ea typeface="新細明體" panose="02020500000000000000" pitchFamily="18" charset="-120"/>
                </a:rPr>
                <a:t>y</a:t>
              </a:r>
              <a:r>
                <a:rPr lang="en-US" altLang="zh-TW" sz="1800">
                  <a:ea typeface="新細明體" panose="02020500000000000000" pitchFamily="18" charset="-120"/>
                </a:rPr>
                <a:t> refers to </a:t>
              </a:r>
              <a:r>
                <a:rPr lang="en-US" altLang="zh-TW" sz="1800">
                  <a:latin typeface="Consolas" panose="020B0609020204030204" pitchFamily="49" charset="0"/>
                  <a:ea typeface="新細明體" panose="02020500000000000000" pitchFamily="18" charset="-120"/>
                </a:rPr>
                <a:t>static</a:t>
              </a:r>
              <a:r>
                <a:rPr lang="en-US" altLang="zh-TW" sz="1800">
                  <a:ea typeface="新細明體" panose="02020500000000000000" pitchFamily="18" charset="-120"/>
                </a:rPr>
                <a:t> </a:t>
              </a:r>
              <a:r>
                <a:rPr lang="en-US" altLang="zh-TW" sz="1800">
                  <a:latin typeface="Consolas" panose="020B0609020204030204" pitchFamily="49" charset="0"/>
                  <a:ea typeface="新細明體" panose="02020500000000000000" pitchFamily="18" charset="-120"/>
                </a:rPr>
                <a:t>1</a:t>
              </a:r>
              <a:r>
                <a:rPr lang="en-US" altLang="zh-TW" sz="1800">
                  <a:ea typeface="新細明體" panose="02020500000000000000" pitchFamily="18" charset="-120"/>
                </a:rPr>
                <a:t>)</a:t>
              </a:r>
            </a:p>
          </p:txBody>
        </p:sp>
      </p:grpSp>
      <p:sp>
        <p:nvSpPr>
          <p:cNvPr id="14349" name="Rectangle 10">
            <a:extLst>
              <a:ext uri="{FF2B5EF4-FFF2-40B4-BE49-F238E27FC236}">
                <a16:creationId xmlns:a16="http://schemas.microsoft.com/office/drawing/2014/main" id="{2F207066-5E3A-BD44-AE1D-BFC78F570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486400"/>
            <a:ext cx="297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Aft>
                <a:spcPct val="70000"/>
              </a:spcAft>
              <a:buSzPct val="85000"/>
              <a:buFont typeface="Wingdings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(actually </a:t>
            </a:r>
            <a:r>
              <a:rPr lang="en-US" altLang="zh-TW" sz="1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true</a:t>
            </a:r>
            <a:r>
              <a:rPr lang="en-US" altLang="zh-TW">
                <a:ea typeface="新細明體" panose="02020500000000000000" pitchFamily="18" charset="-120"/>
              </a:rPr>
              <a:t> and </a:t>
            </a:r>
            <a:r>
              <a:rPr lang="en-US" altLang="zh-TW" sz="1400">
                <a:latin typeface="Consolas" panose="020B0609020204030204" pitchFamily="49" charset="0"/>
                <a:ea typeface="新細明體" panose="02020500000000000000" pitchFamily="18" charset="-120"/>
              </a:rPr>
              <a:t>false</a:t>
            </a:r>
            <a:br>
              <a:rPr lang="en-US" altLang="zh-TW" sz="1400">
                <a:latin typeface="Consolas" panose="020B0609020204030204" pitchFamily="49" charset="0"/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are stored as </a:t>
            </a:r>
            <a:r>
              <a:rPr lang="en-US" altLang="zh-TW" sz="1400">
                <a:latin typeface="Consolas" panose="020B0609020204030204" pitchFamily="49" charset="0"/>
                <a:ea typeface="新細明體" panose="02020500000000000000" pitchFamily="18" charset="-120"/>
              </a:rPr>
              <a:t>0</a:t>
            </a:r>
            <a:r>
              <a:rPr lang="en-US" altLang="zh-TW">
                <a:ea typeface="新細明體" panose="02020500000000000000" pitchFamily="18" charset="-120"/>
              </a:rPr>
              <a:t> and </a:t>
            </a:r>
            <a:r>
              <a:rPr lang="en-US" altLang="zh-TW" sz="1400">
                <a:latin typeface="Consolas" panose="020B0609020204030204" pitchFamily="49" charset="0"/>
                <a:ea typeface="新細明體" panose="02020500000000000000" pitchFamily="18" charset="-120"/>
              </a:rPr>
              <a:t>-1</a:t>
            </a:r>
            <a:r>
              <a:rPr lang="en-US" altLang="zh-TW">
                <a:ea typeface="新細明體" panose="02020500000000000000" pitchFamily="18" charset="-120"/>
              </a:rPr>
              <a:t>, respectively)</a:t>
            </a:r>
            <a:endParaRPr lang="en-US" altLang="zh-TW" sz="140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B2ED63E-4C8D-6240-B688-5A23021A5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Where we are at: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851387A5-962B-E74C-A240-269681C8115C}"/>
              </a:ext>
            </a:extLst>
          </p:cNvPr>
          <p:cNvGrpSpPr>
            <a:grpSpLocks/>
          </p:cNvGrpSpPr>
          <p:nvPr/>
        </p:nvGrpSpPr>
        <p:grpSpPr bwMode="auto">
          <a:xfrm>
            <a:off x="258763" y="1006475"/>
            <a:ext cx="8809037" cy="4867275"/>
            <a:chOff x="163" y="634"/>
            <a:chExt cx="5549" cy="3066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4BD1C009-7376-E94F-9E6C-E767537601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" y="1955"/>
              <a:ext cx="4051" cy="445"/>
              <a:chOff x="833" y="1955"/>
              <a:chExt cx="4051" cy="445"/>
            </a:xfrm>
          </p:grpSpPr>
          <p:sp>
            <p:nvSpPr>
              <p:cNvPr id="6246" name="Rectangle 5">
                <a:extLst>
                  <a:ext uri="{FF2B5EF4-FFF2-40B4-BE49-F238E27FC236}">
                    <a16:creationId xmlns:a16="http://schemas.microsoft.com/office/drawing/2014/main" id="{64E295EF-082B-4C40-B3F7-D5BEA4ACC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2073"/>
                <a:ext cx="454" cy="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47" name="Rectangle 6">
                <a:extLst>
                  <a:ext uri="{FF2B5EF4-FFF2-40B4-BE49-F238E27FC236}">
                    <a16:creationId xmlns:a16="http://schemas.microsoft.com/office/drawing/2014/main" id="{6976A441-E9D8-3540-A847-F86919185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" y="2065"/>
                <a:ext cx="457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Assembler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" name="Freeform 7">
                <a:extLst>
                  <a:ext uri="{FF2B5EF4-FFF2-40B4-BE49-F238E27FC236}">
                    <a16:creationId xmlns:a16="http://schemas.microsoft.com/office/drawing/2014/main" id="{F35FD45E-F561-0E4E-9A7B-1CED15590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239"/>
                <a:ext cx="483" cy="140"/>
              </a:xfrm>
              <a:custGeom>
                <a:avLst/>
                <a:gdLst>
                  <a:gd name="T0" fmla="*/ 0 w 483"/>
                  <a:gd name="T1" fmla="*/ 71 h 140"/>
                  <a:gd name="T2" fmla="*/ 3 w 483"/>
                  <a:gd name="T3" fmla="*/ 59 h 140"/>
                  <a:gd name="T4" fmla="*/ 13 w 483"/>
                  <a:gd name="T5" fmla="*/ 48 h 140"/>
                  <a:gd name="T6" fmla="*/ 26 w 483"/>
                  <a:gd name="T7" fmla="*/ 38 h 140"/>
                  <a:gd name="T8" fmla="*/ 47 w 483"/>
                  <a:gd name="T9" fmla="*/ 28 h 140"/>
                  <a:gd name="T10" fmla="*/ 72 w 483"/>
                  <a:gd name="T11" fmla="*/ 20 h 140"/>
                  <a:gd name="T12" fmla="*/ 99 w 483"/>
                  <a:gd name="T13" fmla="*/ 13 h 140"/>
                  <a:gd name="T14" fmla="*/ 132 w 483"/>
                  <a:gd name="T15" fmla="*/ 9 h 140"/>
                  <a:gd name="T16" fmla="*/ 166 w 483"/>
                  <a:gd name="T17" fmla="*/ 4 h 140"/>
                  <a:gd name="T18" fmla="*/ 204 w 483"/>
                  <a:gd name="T19" fmla="*/ 0 h 140"/>
                  <a:gd name="T20" fmla="*/ 241 w 483"/>
                  <a:gd name="T21" fmla="*/ 0 h 140"/>
                  <a:gd name="T22" fmla="*/ 279 w 483"/>
                  <a:gd name="T23" fmla="*/ 0 h 140"/>
                  <a:gd name="T24" fmla="*/ 317 w 483"/>
                  <a:gd name="T25" fmla="*/ 4 h 140"/>
                  <a:gd name="T26" fmla="*/ 351 w 483"/>
                  <a:gd name="T27" fmla="*/ 9 h 140"/>
                  <a:gd name="T28" fmla="*/ 383 w 483"/>
                  <a:gd name="T29" fmla="*/ 13 h 140"/>
                  <a:gd name="T30" fmla="*/ 411 w 483"/>
                  <a:gd name="T31" fmla="*/ 20 h 140"/>
                  <a:gd name="T32" fmla="*/ 436 w 483"/>
                  <a:gd name="T33" fmla="*/ 28 h 140"/>
                  <a:gd name="T34" fmla="*/ 457 w 483"/>
                  <a:gd name="T35" fmla="*/ 38 h 140"/>
                  <a:gd name="T36" fmla="*/ 470 w 483"/>
                  <a:gd name="T37" fmla="*/ 48 h 140"/>
                  <a:gd name="T38" fmla="*/ 480 w 483"/>
                  <a:gd name="T39" fmla="*/ 59 h 140"/>
                  <a:gd name="T40" fmla="*/ 483 w 483"/>
                  <a:gd name="T41" fmla="*/ 71 h 140"/>
                  <a:gd name="T42" fmla="*/ 480 w 483"/>
                  <a:gd name="T43" fmla="*/ 81 h 140"/>
                  <a:gd name="T44" fmla="*/ 470 w 483"/>
                  <a:gd name="T45" fmla="*/ 92 h 140"/>
                  <a:gd name="T46" fmla="*/ 457 w 483"/>
                  <a:gd name="T47" fmla="*/ 102 h 140"/>
                  <a:gd name="T48" fmla="*/ 436 w 483"/>
                  <a:gd name="T49" fmla="*/ 112 h 140"/>
                  <a:gd name="T50" fmla="*/ 411 w 483"/>
                  <a:gd name="T51" fmla="*/ 120 h 140"/>
                  <a:gd name="T52" fmla="*/ 383 w 483"/>
                  <a:gd name="T53" fmla="*/ 127 h 140"/>
                  <a:gd name="T54" fmla="*/ 351 w 483"/>
                  <a:gd name="T55" fmla="*/ 133 h 140"/>
                  <a:gd name="T56" fmla="*/ 317 w 483"/>
                  <a:gd name="T57" fmla="*/ 137 h 140"/>
                  <a:gd name="T58" fmla="*/ 279 w 483"/>
                  <a:gd name="T59" fmla="*/ 140 h 140"/>
                  <a:gd name="T60" fmla="*/ 241 w 483"/>
                  <a:gd name="T61" fmla="*/ 140 h 140"/>
                  <a:gd name="T62" fmla="*/ 204 w 483"/>
                  <a:gd name="T63" fmla="*/ 140 h 140"/>
                  <a:gd name="T64" fmla="*/ 166 w 483"/>
                  <a:gd name="T65" fmla="*/ 137 h 140"/>
                  <a:gd name="T66" fmla="*/ 132 w 483"/>
                  <a:gd name="T67" fmla="*/ 133 h 140"/>
                  <a:gd name="T68" fmla="*/ 99 w 483"/>
                  <a:gd name="T69" fmla="*/ 127 h 140"/>
                  <a:gd name="T70" fmla="*/ 72 w 483"/>
                  <a:gd name="T71" fmla="*/ 120 h 140"/>
                  <a:gd name="T72" fmla="*/ 47 w 483"/>
                  <a:gd name="T73" fmla="*/ 112 h 140"/>
                  <a:gd name="T74" fmla="*/ 26 w 483"/>
                  <a:gd name="T75" fmla="*/ 102 h 140"/>
                  <a:gd name="T76" fmla="*/ 13 w 483"/>
                  <a:gd name="T77" fmla="*/ 92 h 140"/>
                  <a:gd name="T78" fmla="*/ 3 w 483"/>
                  <a:gd name="T79" fmla="*/ 81 h 140"/>
                  <a:gd name="T80" fmla="*/ 0 w 483"/>
                  <a:gd name="T81" fmla="*/ 71 h 1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83" h="140">
                    <a:moveTo>
                      <a:pt x="0" y="71"/>
                    </a:moveTo>
                    <a:lnTo>
                      <a:pt x="3" y="59"/>
                    </a:lnTo>
                    <a:lnTo>
                      <a:pt x="13" y="48"/>
                    </a:lnTo>
                    <a:lnTo>
                      <a:pt x="26" y="38"/>
                    </a:lnTo>
                    <a:lnTo>
                      <a:pt x="47" y="28"/>
                    </a:lnTo>
                    <a:lnTo>
                      <a:pt x="72" y="20"/>
                    </a:lnTo>
                    <a:lnTo>
                      <a:pt x="99" y="13"/>
                    </a:lnTo>
                    <a:lnTo>
                      <a:pt x="132" y="9"/>
                    </a:lnTo>
                    <a:lnTo>
                      <a:pt x="166" y="4"/>
                    </a:lnTo>
                    <a:lnTo>
                      <a:pt x="204" y="0"/>
                    </a:lnTo>
                    <a:lnTo>
                      <a:pt x="241" y="0"/>
                    </a:lnTo>
                    <a:lnTo>
                      <a:pt x="279" y="0"/>
                    </a:lnTo>
                    <a:lnTo>
                      <a:pt x="317" y="4"/>
                    </a:lnTo>
                    <a:lnTo>
                      <a:pt x="351" y="9"/>
                    </a:lnTo>
                    <a:lnTo>
                      <a:pt x="383" y="13"/>
                    </a:lnTo>
                    <a:lnTo>
                      <a:pt x="411" y="20"/>
                    </a:lnTo>
                    <a:lnTo>
                      <a:pt x="436" y="28"/>
                    </a:lnTo>
                    <a:lnTo>
                      <a:pt x="457" y="38"/>
                    </a:lnTo>
                    <a:lnTo>
                      <a:pt x="470" y="48"/>
                    </a:lnTo>
                    <a:lnTo>
                      <a:pt x="480" y="59"/>
                    </a:lnTo>
                    <a:lnTo>
                      <a:pt x="483" y="71"/>
                    </a:lnTo>
                    <a:lnTo>
                      <a:pt x="480" y="81"/>
                    </a:lnTo>
                    <a:lnTo>
                      <a:pt x="470" y="92"/>
                    </a:lnTo>
                    <a:lnTo>
                      <a:pt x="457" y="102"/>
                    </a:lnTo>
                    <a:lnTo>
                      <a:pt x="436" y="112"/>
                    </a:lnTo>
                    <a:lnTo>
                      <a:pt x="411" y="120"/>
                    </a:lnTo>
                    <a:lnTo>
                      <a:pt x="383" y="127"/>
                    </a:lnTo>
                    <a:lnTo>
                      <a:pt x="351" y="133"/>
                    </a:lnTo>
                    <a:lnTo>
                      <a:pt x="317" y="137"/>
                    </a:lnTo>
                    <a:lnTo>
                      <a:pt x="279" y="140"/>
                    </a:lnTo>
                    <a:lnTo>
                      <a:pt x="241" y="140"/>
                    </a:lnTo>
                    <a:lnTo>
                      <a:pt x="204" y="140"/>
                    </a:lnTo>
                    <a:lnTo>
                      <a:pt x="166" y="137"/>
                    </a:lnTo>
                    <a:lnTo>
                      <a:pt x="132" y="133"/>
                    </a:lnTo>
                    <a:lnTo>
                      <a:pt x="99" y="127"/>
                    </a:lnTo>
                    <a:lnTo>
                      <a:pt x="72" y="120"/>
                    </a:lnTo>
                    <a:lnTo>
                      <a:pt x="47" y="112"/>
                    </a:lnTo>
                    <a:lnTo>
                      <a:pt x="26" y="102"/>
                    </a:lnTo>
                    <a:lnTo>
                      <a:pt x="13" y="92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" name="Rectangle 8">
                <a:extLst>
                  <a:ext uri="{FF2B5EF4-FFF2-40B4-BE49-F238E27FC236}">
                    <a16:creationId xmlns:a16="http://schemas.microsoft.com/office/drawing/2014/main" id="{D674FE7E-231E-9445-BDC5-6F5B056F8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6" y="2268"/>
                <a:ext cx="34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 6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50" name="Freeform 9">
                <a:extLst>
                  <a:ext uri="{FF2B5EF4-FFF2-40B4-BE49-F238E27FC236}">
                    <a16:creationId xmlns:a16="http://schemas.microsoft.com/office/drawing/2014/main" id="{DD963AD0-B5F9-3D40-BF03-790C8D375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955"/>
                <a:ext cx="4028" cy="404"/>
              </a:xfrm>
              <a:custGeom>
                <a:avLst/>
                <a:gdLst>
                  <a:gd name="T0" fmla="*/ 0 w 4028"/>
                  <a:gd name="T1" fmla="*/ 404 h 404"/>
                  <a:gd name="T2" fmla="*/ 0 w 4028"/>
                  <a:gd name="T3" fmla="*/ 232 h 404"/>
                  <a:gd name="T4" fmla="*/ 4028 w 4028"/>
                  <a:gd name="T5" fmla="*/ 232 h 404"/>
                  <a:gd name="T6" fmla="*/ 4028 w 4028"/>
                  <a:gd name="T7" fmla="*/ 0 h 4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28" h="404">
                    <a:moveTo>
                      <a:pt x="0" y="404"/>
                    </a:moveTo>
                    <a:lnTo>
                      <a:pt x="0" y="232"/>
                    </a:lnTo>
                    <a:lnTo>
                      <a:pt x="4028" y="232"/>
                    </a:lnTo>
                    <a:lnTo>
                      <a:pt x="40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1" name="Freeform 10">
                <a:extLst>
                  <a:ext uri="{FF2B5EF4-FFF2-40B4-BE49-F238E27FC236}">
                    <a16:creationId xmlns:a16="http://schemas.microsoft.com/office/drawing/2014/main" id="{4D59BBDF-DD52-CD43-9963-F955B91FB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" y="235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23 w 47"/>
                  <a:gd name="T3" fmla="*/ 47 h 47"/>
                  <a:gd name="T4" fmla="*/ 0 w 47"/>
                  <a:gd name="T5" fmla="*/ 0 h 47"/>
                  <a:gd name="T6" fmla="*/ 47 w 47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23" y="47"/>
                    </a:lnTo>
                    <a:lnTo>
                      <a:pt x="0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49" name="Group 11">
              <a:extLst>
                <a:ext uri="{FF2B5EF4-FFF2-40B4-BE49-F238E27FC236}">
                  <a16:creationId xmlns:a16="http://schemas.microsoft.com/office/drawing/2014/main" id="{8353457F-9A03-B54A-9DA2-CEB40AB57B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778"/>
              <a:ext cx="776" cy="641"/>
              <a:chOff x="1752" y="778"/>
              <a:chExt cx="776" cy="641"/>
            </a:xfrm>
          </p:grpSpPr>
          <p:sp>
            <p:nvSpPr>
              <p:cNvPr id="6240" name="Rectangle 12">
                <a:extLst>
                  <a:ext uri="{FF2B5EF4-FFF2-40B4-BE49-F238E27FC236}">
                    <a16:creationId xmlns:a16="http://schemas.microsoft.com/office/drawing/2014/main" id="{088A99E2-E046-D648-BB8A-C161C99F3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933"/>
                <a:ext cx="753" cy="486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41" name="Rectangle 13">
                <a:extLst>
                  <a:ext uri="{FF2B5EF4-FFF2-40B4-BE49-F238E27FC236}">
                    <a16:creationId xmlns:a16="http://schemas.microsoft.com/office/drawing/2014/main" id="{12E5AEB5-B632-8E41-BD83-FFCD74CE7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984"/>
                <a:ext cx="69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H.L. Language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2" name="Rectangle 14">
                <a:extLst>
                  <a:ext uri="{FF2B5EF4-FFF2-40B4-BE49-F238E27FC236}">
                    <a16:creationId xmlns:a16="http://schemas.microsoft.com/office/drawing/2014/main" id="{60C026AE-A358-DD49-B702-95620602E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1115"/>
                <a:ext cx="11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&amp;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3" name="Rectangle 15">
                <a:extLst>
                  <a:ext uri="{FF2B5EF4-FFF2-40B4-BE49-F238E27FC236}">
                    <a16:creationId xmlns:a16="http://schemas.microsoft.com/office/drawing/2014/main" id="{15924BCE-58D0-E642-8949-18C32A39C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8" y="1247"/>
                <a:ext cx="70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Operating Sys.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4" name="Rectangle 16">
                <a:extLst>
                  <a:ext uri="{FF2B5EF4-FFF2-40B4-BE49-F238E27FC236}">
                    <a16:creationId xmlns:a16="http://schemas.microsoft.com/office/drawing/2014/main" id="{9748FBDA-5160-9E4C-A841-2EF7F2B7F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778"/>
                <a:ext cx="753" cy="15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45" name="Rectangle 17">
                <a:extLst>
                  <a:ext uri="{FF2B5EF4-FFF2-40B4-BE49-F238E27FC236}">
                    <a16:creationId xmlns:a16="http://schemas.microsoft.com/office/drawing/2014/main" id="{414D3738-9A1F-3449-8748-4A1408740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" y="804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50" name="Group 18">
              <a:extLst>
                <a:ext uri="{FF2B5EF4-FFF2-40B4-BE49-F238E27FC236}">
                  <a16:creationId xmlns:a16="http://schemas.microsoft.com/office/drawing/2014/main" id="{C5B331B5-6BAC-FA43-95B4-6FB28ADF0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3" y="960"/>
              <a:ext cx="655" cy="336"/>
              <a:chOff x="2332" y="1488"/>
              <a:chExt cx="655" cy="336"/>
            </a:xfrm>
          </p:grpSpPr>
          <p:sp>
            <p:nvSpPr>
              <p:cNvPr id="6235" name="Rectangle 19">
                <a:extLst>
                  <a:ext uri="{FF2B5EF4-FFF2-40B4-BE49-F238E27FC236}">
                    <a16:creationId xmlns:a16="http://schemas.microsoft.com/office/drawing/2014/main" id="{DA7E18EB-D6BF-DE4A-9B2D-FE73ADCCF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1550"/>
                <a:ext cx="466" cy="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36" name="Rectangle 20">
                <a:extLst>
                  <a:ext uri="{FF2B5EF4-FFF2-40B4-BE49-F238E27FC236}">
                    <a16:creationId xmlns:a16="http://schemas.microsoft.com/office/drawing/2014/main" id="{49181348-3C49-5A4D-A2FE-8F4B05AB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1" y="1488"/>
                <a:ext cx="41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Compiler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7" name="Rectangle 21">
                <a:extLst>
                  <a:ext uri="{FF2B5EF4-FFF2-40B4-BE49-F238E27FC236}">
                    <a16:creationId xmlns:a16="http://schemas.microsoft.com/office/drawing/2014/main" id="{4D56CD75-D10A-4746-905E-FB0622F94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2" y="1738"/>
                <a:ext cx="5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10 - 11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8" name="Line 22">
                <a:extLst>
                  <a:ext uri="{FF2B5EF4-FFF2-40B4-BE49-F238E27FC236}">
                    <a16:creationId xmlns:a16="http://schemas.microsoft.com/office/drawing/2014/main" id="{1C02795E-EAEE-0944-AAE3-D26D9B986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2" y="1669"/>
                <a:ext cx="6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39" name="Freeform 23">
                <a:extLst>
                  <a:ext uri="{FF2B5EF4-FFF2-40B4-BE49-F238E27FC236}">
                    <a16:creationId xmlns:a16="http://schemas.microsoft.com/office/drawing/2014/main" id="{A07B4C48-E353-2948-A5D9-74FEA157F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" y="1646"/>
                <a:ext cx="48" cy="47"/>
              </a:xfrm>
              <a:custGeom>
                <a:avLst/>
                <a:gdLst>
                  <a:gd name="T0" fmla="*/ 0 w 48"/>
                  <a:gd name="T1" fmla="*/ 0 h 47"/>
                  <a:gd name="T2" fmla="*/ 48 w 48"/>
                  <a:gd name="T3" fmla="*/ 23 h 47"/>
                  <a:gd name="T4" fmla="*/ 0 w 48"/>
                  <a:gd name="T5" fmla="*/ 47 h 47"/>
                  <a:gd name="T6" fmla="*/ 0 w 48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7">
                    <a:moveTo>
                      <a:pt x="0" y="0"/>
                    </a:moveTo>
                    <a:lnTo>
                      <a:pt x="48" y="23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1" name="Group 24">
              <a:extLst>
                <a:ext uri="{FF2B5EF4-FFF2-40B4-BE49-F238E27FC236}">
                  <a16:creationId xmlns:a16="http://schemas.microsoft.com/office/drawing/2014/main" id="{77688AB1-8776-A14B-A3CC-C1116D6E8A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3" y="1337"/>
              <a:ext cx="810" cy="339"/>
              <a:chOff x="3913" y="1337"/>
              <a:chExt cx="810" cy="339"/>
            </a:xfrm>
          </p:grpSpPr>
          <p:sp>
            <p:nvSpPr>
              <p:cNvPr id="6229" name="Rectangle 25">
                <a:extLst>
                  <a:ext uri="{FF2B5EF4-FFF2-40B4-BE49-F238E27FC236}">
                    <a16:creationId xmlns:a16="http://schemas.microsoft.com/office/drawing/2014/main" id="{A3C8F855-E11D-DE49-ABB7-F264F25CA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" y="1352"/>
                <a:ext cx="733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30" name="Rectangle 26">
                <a:extLst>
                  <a:ext uri="{FF2B5EF4-FFF2-40B4-BE49-F238E27FC236}">
                    <a16:creationId xmlns:a16="http://schemas.microsoft.com/office/drawing/2014/main" id="{E3590081-9D49-714E-8C9F-6CFD60EE1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7" y="1337"/>
                <a:ext cx="64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VM Translator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1" name="Freeform 27">
                <a:extLst>
                  <a:ext uri="{FF2B5EF4-FFF2-40B4-BE49-F238E27FC236}">
                    <a16:creationId xmlns:a16="http://schemas.microsoft.com/office/drawing/2014/main" id="{B71CB4CA-5953-6C4F-8C90-01011C9D2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534"/>
                <a:ext cx="558" cy="142"/>
              </a:xfrm>
              <a:custGeom>
                <a:avLst/>
                <a:gdLst>
                  <a:gd name="T0" fmla="*/ 0 w 558"/>
                  <a:gd name="T1" fmla="*/ 71 h 142"/>
                  <a:gd name="T2" fmla="*/ 3 w 558"/>
                  <a:gd name="T3" fmla="*/ 61 h 142"/>
                  <a:gd name="T4" fmla="*/ 11 w 558"/>
                  <a:gd name="T5" fmla="*/ 50 h 142"/>
                  <a:gd name="T6" fmla="*/ 28 w 558"/>
                  <a:gd name="T7" fmla="*/ 40 h 142"/>
                  <a:gd name="T8" fmla="*/ 47 w 558"/>
                  <a:gd name="T9" fmla="*/ 31 h 142"/>
                  <a:gd name="T10" fmla="*/ 73 w 558"/>
                  <a:gd name="T11" fmla="*/ 23 h 142"/>
                  <a:gd name="T12" fmla="*/ 104 w 558"/>
                  <a:gd name="T13" fmla="*/ 17 h 142"/>
                  <a:gd name="T14" fmla="*/ 139 w 558"/>
                  <a:gd name="T15" fmla="*/ 10 h 142"/>
                  <a:gd name="T16" fmla="*/ 176 w 558"/>
                  <a:gd name="T17" fmla="*/ 5 h 142"/>
                  <a:gd name="T18" fmla="*/ 217 w 558"/>
                  <a:gd name="T19" fmla="*/ 2 h 142"/>
                  <a:gd name="T20" fmla="*/ 258 w 558"/>
                  <a:gd name="T21" fmla="*/ 0 h 142"/>
                  <a:gd name="T22" fmla="*/ 300 w 558"/>
                  <a:gd name="T23" fmla="*/ 0 h 142"/>
                  <a:gd name="T24" fmla="*/ 341 w 558"/>
                  <a:gd name="T25" fmla="*/ 2 h 142"/>
                  <a:gd name="T26" fmla="*/ 382 w 558"/>
                  <a:gd name="T27" fmla="*/ 5 h 142"/>
                  <a:gd name="T28" fmla="*/ 420 w 558"/>
                  <a:gd name="T29" fmla="*/ 10 h 142"/>
                  <a:gd name="T30" fmla="*/ 454 w 558"/>
                  <a:gd name="T31" fmla="*/ 17 h 142"/>
                  <a:gd name="T32" fmla="*/ 485 w 558"/>
                  <a:gd name="T33" fmla="*/ 23 h 142"/>
                  <a:gd name="T34" fmla="*/ 511 w 558"/>
                  <a:gd name="T35" fmla="*/ 31 h 142"/>
                  <a:gd name="T36" fmla="*/ 531 w 558"/>
                  <a:gd name="T37" fmla="*/ 40 h 142"/>
                  <a:gd name="T38" fmla="*/ 547 w 558"/>
                  <a:gd name="T39" fmla="*/ 50 h 142"/>
                  <a:gd name="T40" fmla="*/ 555 w 558"/>
                  <a:gd name="T41" fmla="*/ 61 h 142"/>
                  <a:gd name="T42" fmla="*/ 558 w 558"/>
                  <a:gd name="T43" fmla="*/ 71 h 142"/>
                  <a:gd name="T44" fmla="*/ 555 w 558"/>
                  <a:gd name="T45" fmla="*/ 81 h 142"/>
                  <a:gd name="T46" fmla="*/ 547 w 558"/>
                  <a:gd name="T47" fmla="*/ 92 h 142"/>
                  <a:gd name="T48" fmla="*/ 531 w 558"/>
                  <a:gd name="T49" fmla="*/ 102 h 142"/>
                  <a:gd name="T50" fmla="*/ 511 w 558"/>
                  <a:gd name="T51" fmla="*/ 110 h 142"/>
                  <a:gd name="T52" fmla="*/ 485 w 558"/>
                  <a:gd name="T53" fmla="*/ 119 h 142"/>
                  <a:gd name="T54" fmla="*/ 454 w 558"/>
                  <a:gd name="T55" fmla="*/ 125 h 142"/>
                  <a:gd name="T56" fmla="*/ 420 w 558"/>
                  <a:gd name="T57" fmla="*/ 132 h 142"/>
                  <a:gd name="T58" fmla="*/ 382 w 558"/>
                  <a:gd name="T59" fmla="*/ 137 h 142"/>
                  <a:gd name="T60" fmla="*/ 341 w 558"/>
                  <a:gd name="T61" fmla="*/ 140 h 142"/>
                  <a:gd name="T62" fmla="*/ 300 w 558"/>
                  <a:gd name="T63" fmla="*/ 142 h 142"/>
                  <a:gd name="T64" fmla="*/ 258 w 558"/>
                  <a:gd name="T65" fmla="*/ 142 h 142"/>
                  <a:gd name="T66" fmla="*/ 217 w 558"/>
                  <a:gd name="T67" fmla="*/ 140 h 142"/>
                  <a:gd name="T68" fmla="*/ 176 w 558"/>
                  <a:gd name="T69" fmla="*/ 137 h 142"/>
                  <a:gd name="T70" fmla="*/ 139 w 558"/>
                  <a:gd name="T71" fmla="*/ 132 h 142"/>
                  <a:gd name="T72" fmla="*/ 104 w 558"/>
                  <a:gd name="T73" fmla="*/ 125 h 142"/>
                  <a:gd name="T74" fmla="*/ 73 w 558"/>
                  <a:gd name="T75" fmla="*/ 119 h 142"/>
                  <a:gd name="T76" fmla="*/ 47 w 558"/>
                  <a:gd name="T77" fmla="*/ 110 h 142"/>
                  <a:gd name="T78" fmla="*/ 28 w 558"/>
                  <a:gd name="T79" fmla="*/ 102 h 142"/>
                  <a:gd name="T80" fmla="*/ 11 w 558"/>
                  <a:gd name="T81" fmla="*/ 92 h 142"/>
                  <a:gd name="T82" fmla="*/ 3 w 558"/>
                  <a:gd name="T83" fmla="*/ 81 h 142"/>
                  <a:gd name="T84" fmla="*/ 0 w 558"/>
                  <a:gd name="T85" fmla="*/ 71 h 1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8" h="142">
                    <a:moveTo>
                      <a:pt x="0" y="71"/>
                    </a:moveTo>
                    <a:lnTo>
                      <a:pt x="3" y="61"/>
                    </a:lnTo>
                    <a:lnTo>
                      <a:pt x="11" y="50"/>
                    </a:lnTo>
                    <a:lnTo>
                      <a:pt x="28" y="40"/>
                    </a:lnTo>
                    <a:lnTo>
                      <a:pt x="47" y="31"/>
                    </a:lnTo>
                    <a:lnTo>
                      <a:pt x="73" y="23"/>
                    </a:lnTo>
                    <a:lnTo>
                      <a:pt x="104" y="17"/>
                    </a:lnTo>
                    <a:lnTo>
                      <a:pt x="139" y="10"/>
                    </a:lnTo>
                    <a:lnTo>
                      <a:pt x="176" y="5"/>
                    </a:lnTo>
                    <a:lnTo>
                      <a:pt x="217" y="2"/>
                    </a:lnTo>
                    <a:lnTo>
                      <a:pt x="258" y="0"/>
                    </a:lnTo>
                    <a:lnTo>
                      <a:pt x="300" y="0"/>
                    </a:lnTo>
                    <a:lnTo>
                      <a:pt x="341" y="2"/>
                    </a:lnTo>
                    <a:lnTo>
                      <a:pt x="382" y="5"/>
                    </a:lnTo>
                    <a:lnTo>
                      <a:pt x="420" y="10"/>
                    </a:lnTo>
                    <a:lnTo>
                      <a:pt x="454" y="17"/>
                    </a:lnTo>
                    <a:lnTo>
                      <a:pt x="485" y="23"/>
                    </a:lnTo>
                    <a:lnTo>
                      <a:pt x="511" y="31"/>
                    </a:lnTo>
                    <a:lnTo>
                      <a:pt x="531" y="40"/>
                    </a:lnTo>
                    <a:lnTo>
                      <a:pt x="547" y="50"/>
                    </a:lnTo>
                    <a:lnTo>
                      <a:pt x="555" y="61"/>
                    </a:lnTo>
                    <a:lnTo>
                      <a:pt x="558" y="71"/>
                    </a:lnTo>
                    <a:lnTo>
                      <a:pt x="555" y="81"/>
                    </a:lnTo>
                    <a:lnTo>
                      <a:pt x="547" y="92"/>
                    </a:lnTo>
                    <a:lnTo>
                      <a:pt x="531" y="102"/>
                    </a:lnTo>
                    <a:lnTo>
                      <a:pt x="511" y="110"/>
                    </a:lnTo>
                    <a:lnTo>
                      <a:pt x="485" y="119"/>
                    </a:lnTo>
                    <a:lnTo>
                      <a:pt x="454" y="125"/>
                    </a:lnTo>
                    <a:lnTo>
                      <a:pt x="420" y="132"/>
                    </a:lnTo>
                    <a:lnTo>
                      <a:pt x="382" y="137"/>
                    </a:lnTo>
                    <a:lnTo>
                      <a:pt x="341" y="140"/>
                    </a:lnTo>
                    <a:lnTo>
                      <a:pt x="300" y="142"/>
                    </a:lnTo>
                    <a:lnTo>
                      <a:pt x="258" y="142"/>
                    </a:lnTo>
                    <a:lnTo>
                      <a:pt x="217" y="140"/>
                    </a:lnTo>
                    <a:lnTo>
                      <a:pt x="176" y="137"/>
                    </a:lnTo>
                    <a:lnTo>
                      <a:pt x="139" y="132"/>
                    </a:lnTo>
                    <a:lnTo>
                      <a:pt x="104" y="125"/>
                    </a:lnTo>
                    <a:lnTo>
                      <a:pt x="73" y="119"/>
                    </a:lnTo>
                    <a:lnTo>
                      <a:pt x="47" y="110"/>
                    </a:lnTo>
                    <a:lnTo>
                      <a:pt x="28" y="102"/>
                    </a:lnTo>
                    <a:lnTo>
                      <a:pt x="11" y="92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32" name="Rectangle 28">
                <a:extLst>
                  <a:ext uri="{FF2B5EF4-FFF2-40B4-BE49-F238E27FC236}">
                    <a16:creationId xmlns:a16="http://schemas.microsoft.com/office/drawing/2014/main" id="{D8C381C0-7DD6-974E-9EF6-2FFE0F81E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4" y="1563"/>
                <a:ext cx="48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7 - 8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3" name="Line 29">
                <a:extLst>
                  <a:ext uri="{FF2B5EF4-FFF2-40B4-BE49-F238E27FC236}">
                    <a16:creationId xmlns:a16="http://schemas.microsoft.com/office/drawing/2014/main" id="{B54AF659-2B8A-CE43-81F2-FE6D0241F8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3" y="1498"/>
                <a:ext cx="76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34" name="Freeform 30">
                <a:extLst>
                  <a:ext uri="{FF2B5EF4-FFF2-40B4-BE49-F238E27FC236}">
                    <a16:creationId xmlns:a16="http://schemas.microsoft.com/office/drawing/2014/main" id="{41EEFDB5-1CB1-9346-A00C-274DD82BE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" y="1475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48 w 48"/>
                  <a:gd name="T3" fmla="*/ 23 h 48"/>
                  <a:gd name="T4" fmla="*/ 0 w 48"/>
                  <a:gd name="T5" fmla="*/ 48 h 48"/>
                  <a:gd name="T6" fmla="*/ 0 w 48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48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2" name="Group 31">
              <a:extLst>
                <a:ext uri="{FF2B5EF4-FFF2-40B4-BE49-F238E27FC236}">
                  <a16:creationId xmlns:a16="http://schemas.microsoft.com/office/drawing/2014/main" id="{6C5C17CB-C82E-E84F-8ECD-808A294052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3" y="2522"/>
              <a:ext cx="751" cy="470"/>
              <a:chOff x="1233" y="2522"/>
              <a:chExt cx="751" cy="470"/>
            </a:xfrm>
          </p:grpSpPr>
          <p:sp>
            <p:nvSpPr>
              <p:cNvPr id="6222" name="Rectangle 32">
                <a:extLst>
                  <a:ext uri="{FF2B5EF4-FFF2-40B4-BE49-F238E27FC236}">
                    <a16:creationId xmlns:a16="http://schemas.microsoft.com/office/drawing/2014/main" id="{2771FCB9-7413-F241-B2B0-6931B645C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2522"/>
                <a:ext cx="650" cy="2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23" name="Rectangle 33">
                <a:extLst>
                  <a:ext uri="{FF2B5EF4-FFF2-40B4-BE49-F238E27FC236}">
                    <a16:creationId xmlns:a16="http://schemas.microsoft.com/office/drawing/2014/main" id="{F2F75865-0BCC-4A45-A65A-60DACE116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2527"/>
                <a:ext cx="49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Computer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4" name="Rectangle 34">
                <a:extLst>
                  <a:ext uri="{FF2B5EF4-FFF2-40B4-BE49-F238E27FC236}">
                    <a16:creationId xmlns:a16="http://schemas.microsoft.com/office/drawing/2014/main" id="{50C58029-2B81-0F4F-975E-CAC2E20E4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2642"/>
                <a:ext cx="59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Architecture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5" name="Freeform 35">
                <a:extLst>
                  <a:ext uri="{FF2B5EF4-FFF2-40B4-BE49-F238E27FC236}">
                    <a16:creationId xmlns:a16="http://schemas.microsoft.com/office/drawing/2014/main" id="{C53B0D54-41CB-5D46-A5FF-2B9B77FA1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2852"/>
                <a:ext cx="580" cy="140"/>
              </a:xfrm>
              <a:custGeom>
                <a:avLst/>
                <a:gdLst>
                  <a:gd name="T0" fmla="*/ 0 w 580"/>
                  <a:gd name="T1" fmla="*/ 71 h 140"/>
                  <a:gd name="T2" fmla="*/ 3 w 580"/>
                  <a:gd name="T3" fmla="*/ 59 h 140"/>
                  <a:gd name="T4" fmla="*/ 13 w 580"/>
                  <a:gd name="T5" fmla="*/ 50 h 140"/>
                  <a:gd name="T6" fmla="*/ 29 w 580"/>
                  <a:gd name="T7" fmla="*/ 40 h 140"/>
                  <a:gd name="T8" fmla="*/ 51 w 580"/>
                  <a:gd name="T9" fmla="*/ 32 h 140"/>
                  <a:gd name="T10" fmla="*/ 77 w 580"/>
                  <a:gd name="T11" fmla="*/ 23 h 140"/>
                  <a:gd name="T12" fmla="*/ 109 w 580"/>
                  <a:gd name="T13" fmla="*/ 15 h 140"/>
                  <a:gd name="T14" fmla="*/ 145 w 580"/>
                  <a:gd name="T15" fmla="*/ 10 h 140"/>
                  <a:gd name="T16" fmla="*/ 184 w 580"/>
                  <a:gd name="T17" fmla="*/ 5 h 140"/>
                  <a:gd name="T18" fmla="*/ 225 w 580"/>
                  <a:gd name="T19" fmla="*/ 2 h 140"/>
                  <a:gd name="T20" fmla="*/ 268 w 580"/>
                  <a:gd name="T21" fmla="*/ 0 h 140"/>
                  <a:gd name="T22" fmla="*/ 312 w 580"/>
                  <a:gd name="T23" fmla="*/ 0 h 140"/>
                  <a:gd name="T24" fmla="*/ 354 w 580"/>
                  <a:gd name="T25" fmla="*/ 2 h 140"/>
                  <a:gd name="T26" fmla="*/ 395 w 580"/>
                  <a:gd name="T27" fmla="*/ 5 h 140"/>
                  <a:gd name="T28" fmla="*/ 434 w 580"/>
                  <a:gd name="T29" fmla="*/ 10 h 140"/>
                  <a:gd name="T30" fmla="*/ 470 w 580"/>
                  <a:gd name="T31" fmla="*/ 15 h 140"/>
                  <a:gd name="T32" fmla="*/ 501 w 580"/>
                  <a:gd name="T33" fmla="*/ 23 h 140"/>
                  <a:gd name="T34" fmla="*/ 529 w 580"/>
                  <a:gd name="T35" fmla="*/ 32 h 140"/>
                  <a:gd name="T36" fmla="*/ 550 w 580"/>
                  <a:gd name="T37" fmla="*/ 40 h 140"/>
                  <a:gd name="T38" fmla="*/ 567 w 580"/>
                  <a:gd name="T39" fmla="*/ 50 h 140"/>
                  <a:gd name="T40" fmla="*/ 576 w 580"/>
                  <a:gd name="T41" fmla="*/ 59 h 140"/>
                  <a:gd name="T42" fmla="*/ 580 w 580"/>
                  <a:gd name="T43" fmla="*/ 71 h 140"/>
                  <a:gd name="T44" fmla="*/ 576 w 580"/>
                  <a:gd name="T45" fmla="*/ 81 h 140"/>
                  <a:gd name="T46" fmla="*/ 567 w 580"/>
                  <a:gd name="T47" fmla="*/ 91 h 140"/>
                  <a:gd name="T48" fmla="*/ 550 w 580"/>
                  <a:gd name="T49" fmla="*/ 101 h 140"/>
                  <a:gd name="T50" fmla="*/ 529 w 580"/>
                  <a:gd name="T51" fmla="*/ 110 h 140"/>
                  <a:gd name="T52" fmla="*/ 501 w 580"/>
                  <a:gd name="T53" fmla="*/ 119 h 140"/>
                  <a:gd name="T54" fmla="*/ 470 w 580"/>
                  <a:gd name="T55" fmla="*/ 125 h 140"/>
                  <a:gd name="T56" fmla="*/ 434 w 580"/>
                  <a:gd name="T57" fmla="*/ 132 h 140"/>
                  <a:gd name="T58" fmla="*/ 395 w 580"/>
                  <a:gd name="T59" fmla="*/ 137 h 140"/>
                  <a:gd name="T60" fmla="*/ 354 w 580"/>
                  <a:gd name="T61" fmla="*/ 140 h 140"/>
                  <a:gd name="T62" fmla="*/ 312 w 580"/>
                  <a:gd name="T63" fmla="*/ 140 h 140"/>
                  <a:gd name="T64" fmla="*/ 268 w 580"/>
                  <a:gd name="T65" fmla="*/ 140 h 140"/>
                  <a:gd name="T66" fmla="*/ 225 w 580"/>
                  <a:gd name="T67" fmla="*/ 140 h 140"/>
                  <a:gd name="T68" fmla="*/ 184 w 580"/>
                  <a:gd name="T69" fmla="*/ 137 h 140"/>
                  <a:gd name="T70" fmla="*/ 145 w 580"/>
                  <a:gd name="T71" fmla="*/ 132 h 140"/>
                  <a:gd name="T72" fmla="*/ 109 w 580"/>
                  <a:gd name="T73" fmla="*/ 125 h 140"/>
                  <a:gd name="T74" fmla="*/ 77 w 580"/>
                  <a:gd name="T75" fmla="*/ 119 h 140"/>
                  <a:gd name="T76" fmla="*/ 51 w 580"/>
                  <a:gd name="T77" fmla="*/ 110 h 140"/>
                  <a:gd name="T78" fmla="*/ 29 w 580"/>
                  <a:gd name="T79" fmla="*/ 101 h 140"/>
                  <a:gd name="T80" fmla="*/ 13 w 580"/>
                  <a:gd name="T81" fmla="*/ 91 h 140"/>
                  <a:gd name="T82" fmla="*/ 3 w 580"/>
                  <a:gd name="T83" fmla="*/ 81 h 140"/>
                  <a:gd name="T84" fmla="*/ 0 w 580"/>
                  <a:gd name="T85" fmla="*/ 71 h 1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80" h="140">
                    <a:moveTo>
                      <a:pt x="0" y="71"/>
                    </a:moveTo>
                    <a:lnTo>
                      <a:pt x="3" y="59"/>
                    </a:lnTo>
                    <a:lnTo>
                      <a:pt x="13" y="50"/>
                    </a:lnTo>
                    <a:lnTo>
                      <a:pt x="29" y="40"/>
                    </a:lnTo>
                    <a:lnTo>
                      <a:pt x="51" y="32"/>
                    </a:lnTo>
                    <a:lnTo>
                      <a:pt x="77" y="23"/>
                    </a:lnTo>
                    <a:lnTo>
                      <a:pt x="109" y="15"/>
                    </a:lnTo>
                    <a:lnTo>
                      <a:pt x="145" y="10"/>
                    </a:lnTo>
                    <a:lnTo>
                      <a:pt x="184" y="5"/>
                    </a:lnTo>
                    <a:lnTo>
                      <a:pt x="225" y="2"/>
                    </a:lnTo>
                    <a:lnTo>
                      <a:pt x="268" y="0"/>
                    </a:lnTo>
                    <a:lnTo>
                      <a:pt x="312" y="0"/>
                    </a:lnTo>
                    <a:lnTo>
                      <a:pt x="354" y="2"/>
                    </a:lnTo>
                    <a:lnTo>
                      <a:pt x="395" y="5"/>
                    </a:lnTo>
                    <a:lnTo>
                      <a:pt x="434" y="10"/>
                    </a:lnTo>
                    <a:lnTo>
                      <a:pt x="470" y="15"/>
                    </a:lnTo>
                    <a:lnTo>
                      <a:pt x="501" y="23"/>
                    </a:lnTo>
                    <a:lnTo>
                      <a:pt x="529" y="32"/>
                    </a:lnTo>
                    <a:lnTo>
                      <a:pt x="550" y="40"/>
                    </a:lnTo>
                    <a:lnTo>
                      <a:pt x="567" y="50"/>
                    </a:lnTo>
                    <a:lnTo>
                      <a:pt x="576" y="59"/>
                    </a:lnTo>
                    <a:lnTo>
                      <a:pt x="580" y="71"/>
                    </a:lnTo>
                    <a:lnTo>
                      <a:pt x="576" y="81"/>
                    </a:lnTo>
                    <a:lnTo>
                      <a:pt x="567" y="91"/>
                    </a:lnTo>
                    <a:lnTo>
                      <a:pt x="550" y="101"/>
                    </a:lnTo>
                    <a:lnTo>
                      <a:pt x="529" y="110"/>
                    </a:lnTo>
                    <a:lnTo>
                      <a:pt x="501" y="119"/>
                    </a:lnTo>
                    <a:lnTo>
                      <a:pt x="470" y="125"/>
                    </a:lnTo>
                    <a:lnTo>
                      <a:pt x="434" y="132"/>
                    </a:lnTo>
                    <a:lnTo>
                      <a:pt x="395" y="137"/>
                    </a:lnTo>
                    <a:lnTo>
                      <a:pt x="354" y="140"/>
                    </a:lnTo>
                    <a:lnTo>
                      <a:pt x="312" y="140"/>
                    </a:lnTo>
                    <a:lnTo>
                      <a:pt x="268" y="140"/>
                    </a:lnTo>
                    <a:lnTo>
                      <a:pt x="225" y="140"/>
                    </a:lnTo>
                    <a:lnTo>
                      <a:pt x="184" y="137"/>
                    </a:lnTo>
                    <a:lnTo>
                      <a:pt x="145" y="132"/>
                    </a:lnTo>
                    <a:lnTo>
                      <a:pt x="109" y="125"/>
                    </a:lnTo>
                    <a:lnTo>
                      <a:pt x="77" y="119"/>
                    </a:lnTo>
                    <a:lnTo>
                      <a:pt x="51" y="110"/>
                    </a:lnTo>
                    <a:lnTo>
                      <a:pt x="29" y="101"/>
                    </a:lnTo>
                    <a:lnTo>
                      <a:pt x="13" y="91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26" name="Rectangle 36">
                <a:extLst>
                  <a:ext uri="{FF2B5EF4-FFF2-40B4-BE49-F238E27FC236}">
                    <a16:creationId xmlns:a16="http://schemas.microsoft.com/office/drawing/2014/main" id="{71CDA1EA-AA4F-754F-9DB7-1573553E1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" y="2881"/>
                <a:ext cx="50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 4 - 5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7" name="Line 37">
                <a:extLst>
                  <a:ext uri="{FF2B5EF4-FFF2-40B4-BE49-F238E27FC236}">
                    <a16:creationId xmlns:a16="http://schemas.microsoft.com/office/drawing/2014/main" id="{BBF78523-D808-E347-A052-843198077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3" y="2798"/>
                <a:ext cx="7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28" name="Freeform 38">
                <a:extLst>
                  <a:ext uri="{FF2B5EF4-FFF2-40B4-BE49-F238E27FC236}">
                    <a16:creationId xmlns:a16="http://schemas.microsoft.com/office/drawing/2014/main" id="{4F23E407-6E91-0445-8089-2D7354B0F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775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3" name="Group 39">
              <a:extLst>
                <a:ext uri="{FF2B5EF4-FFF2-40B4-BE49-F238E27FC236}">
                  <a16:creationId xmlns:a16="http://schemas.microsoft.com/office/drawing/2014/main" id="{ACAF5980-FFBA-B844-843B-1B6DBBDAD6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5" y="2938"/>
              <a:ext cx="745" cy="336"/>
              <a:chOff x="2735" y="2938"/>
              <a:chExt cx="745" cy="336"/>
            </a:xfrm>
          </p:grpSpPr>
          <p:sp>
            <p:nvSpPr>
              <p:cNvPr id="6216" name="Rectangle 40">
                <a:extLst>
                  <a:ext uri="{FF2B5EF4-FFF2-40B4-BE49-F238E27FC236}">
                    <a16:creationId xmlns:a16="http://schemas.microsoft.com/office/drawing/2014/main" id="{9F31E8EF-9F0E-D948-8A25-060BFCD4C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2938"/>
                <a:ext cx="566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17" name="Rectangle 41">
                <a:extLst>
                  <a:ext uri="{FF2B5EF4-FFF2-40B4-BE49-F238E27FC236}">
                    <a16:creationId xmlns:a16="http://schemas.microsoft.com/office/drawing/2014/main" id="{FE0A4BD8-45E5-F448-A2EC-CC6AE393A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1" y="2946"/>
                <a:ext cx="53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Gate Logic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8" name="Freeform 42">
                <a:extLst>
                  <a:ext uri="{FF2B5EF4-FFF2-40B4-BE49-F238E27FC236}">
                    <a16:creationId xmlns:a16="http://schemas.microsoft.com/office/drawing/2014/main" id="{57660330-A16E-CA4E-BCFA-40B6DB3AE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176"/>
                <a:ext cx="602" cy="82"/>
              </a:xfrm>
              <a:custGeom>
                <a:avLst/>
                <a:gdLst>
                  <a:gd name="T0" fmla="*/ 0 w 602"/>
                  <a:gd name="T1" fmla="*/ 41 h 82"/>
                  <a:gd name="T2" fmla="*/ 3 w 602"/>
                  <a:gd name="T3" fmla="*/ 35 h 82"/>
                  <a:gd name="T4" fmla="*/ 11 w 602"/>
                  <a:gd name="T5" fmla="*/ 30 h 82"/>
                  <a:gd name="T6" fmla="*/ 26 w 602"/>
                  <a:gd name="T7" fmla="*/ 25 h 82"/>
                  <a:gd name="T8" fmla="*/ 47 w 602"/>
                  <a:gd name="T9" fmla="*/ 18 h 82"/>
                  <a:gd name="T10" fmla="*/ 73 w 602"/>
                  <a:gd name="T11" fmla="*/ 13 h 82"/>
                  <a:gd name="T12" fmla="*/ 103 w 602"/>
                  <a:gd name="T13" fmla="*/ 10 h 82"/>
                  <a:gd name="T14" fmla="*/ 137 w 602"/>
                  <a:gd name="T15" fmla="*/ 7 h 82"/>
                  <a:gd name="T16" fmla="*/ 176 w 602"/>
                  <a:gd name="T17" fmla="*/ 3 h 82"/>
                  <a:gd name="T18" fmla="*/ 215 w 602"/>
                  <a:gd name="T19" fmla="*/ 2 h 82"/>
                  <a:gd name="T20" fmla="*/ 258 w 602"/>
                  <a:gd name="T21" fmla="*/ 0 h 82"/>
                  <a:gd name="T22" fmla="*/ 300 w 602"/>
                  <a:gd name="T23" fmla="*/ 0 h 82"/>
                  <a:gd name="T24" fmla="*/ 344 w 602"/>
                  <a:gd name="T25" fmla="*/ 0 h 82"/>
                  <a:gd name="T26" fmla="*/ 385 w 602"/>
                  <a:gd name="T27" fmla="*/ 2 h 82"/>
                  <a:gd name="T28" fmla="*/ 426 w 602"/>
                  <a:gd name="T29" fmla="*/ 3 h 82"/>
                  <a:gd name="T30" fmla="*/ 464 w 602"/>
                  <a:gd name="T31" fmla="*/ 7 h 82"/>
                  <a:gd name="T32" fmla="*/ 498 w 602"/>
                  <a:gd name="T33" fmla="*/ 10 h 82"/>
                  <a:gd name="T34" fmla="*/ 529 w 602"/>
                  <a:gd name="T35" fmla="*/ 13 h 82"/>
                  <a:gd name="T36" fmla="*/ 555 w 602"/>
                  <a:gd name="T37" fmla="*/ 18 h 82"/>
                  <a:gd name="T38" fmla="*/ 575 w 602"/>
                  <a:gd name="T39" fmla="*/ 25 h 82"/>
                  <a:gd name="T40" fmla="*/ 589 w 602"/>
                  <a:gd name="T41" fmla="*/ 30 h 82"/>
                  <a:gd name="T42" fmla="*/ 599 w 602"/>
                  <a:gd name="T43" fmla="*/ 35 h 82"/>
                  <a:gd name="T44" fmla="*/ 602 w 602"/>
                  <a:gd name="T45" fmla="*/ 41 h 82"/>
                  <a:gd name="T46" fmla="*/ 599 w 602"/>
                  <a:gd name="T47" fmla="*/ 48 h 82"/>
                  <a:gd name="T48" fmla="*/ 589 w 602"/>
                  <a:gd name="T49" fmla="*/ 53 h 82"/>
                  <a:gd name="T50" fmla="*/ 575 w 602"/>
                  <a:gd name="T51" fmla="*/ 58 h 82"/>
                  <a:gd name="T52" fmla="*/ 555 w 602"/>
                  <a:gd name="T53" fmla="*/ 64 h 82"/>
                  <a:gd name="T54" fmla="*/ 529 w 602"/>
                  <a:gd name="T55" fmla="*/ 67 h 82"/>
                  <a:gd name="T56" fmla="*/ 498 w 602"/>
                  <a:gd name="T57" fmla="*/ 72 h 82"/>
                  <a:gd name="T58" fmla="*/ 464 w 602"/>
                  <a:gd name="T59" fmla="*/ 76 h 82"/>
                  <a:gd name="T60" fmla="*/ 426 w 602"/>
                  <a:gd name="T61" fmla="*/ 79 h 82"/>
                  <a:gd name="T62" fmla="*/ 385 w 602"/>
                  <a:gd name="T63" fmla="*/ 81 h 82"/>
                  <a:gd name="T64" fmla="*/ 344 w 602"/>
                  <a:gd name="T65" fmla="*/ 82 h 82"/>
                  <a:gd name="T66" fmla="*/ 300 w 602"/>
                  <a:gd name="T67" fmla="*/ 82 h 82"/>
                  <a:gd name="T68" fmla="*/ 258 w 602"/>
                  <a:gd name="T69" fmla="*/ 82 h 82"/>
                  <a:gd name="T70" fmla="*/ 215 w 602"/>
                  <a:gd name="T71" fmla="*/ 81 h 82"/>
                  <a:gd name="T72" fmla="*/ 176 w 602"/>
                  <a:gd name="T73" fmla="*/ 79 h 82"/>
                  <a:gd name="T74" fmla="*/ 137 w 602"/>
                  <a:gd name="T75" fmla="*/ 76 h 82"/>
                  <a:gd name="T76" fmla="*/ 103 w 602"/>
                  <a:gd name="T77" fmla="*/ 72 h 82"/>
                  <a:gd name="T78" fmla="*/ 73 w 602"/>
                  <a:gd name="T79" fmla="*/ 67 h 82"/>
                  <a:gd name="T80" fmla="*/ 47 w 602"/>
                  <a:gd name="T81" fmla="*/ 64 h 82"/>
                  <a:gd name="T82" fmla="*/ 26 w 602"/>
                  <a:gd name="T83" fmla="*/ 58 h 82"/>
                  <a:gd name="T84" fmla="*/ 11 w 602"/>
                  <a:gd name="T85" fmla="*/ 53 h 82"/>
                  <a:gd name="T86" fmla="*/ 3 w 602"/>
                  <a:gd name="T87" fmla="*/ 48 h 82"/>
                  <a:gd name="T88" fmla="*/ 0 w 602"/>
                  <a:gd name="T89" fmla="*/ 41 h 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02" h="82">
                    <a:moveTo>
                      <a:pt x="0" y="41"/>
                    </a:moveTo>
                    <a:lnTo>
                      <a:pt x="3" y="35"/>
                    </a:lnTo>
                    <a:lnTo>
                      <a:pt x="11" y="30"/>
                    </a:lnTo>
                    <a:lnTo>
                      <a:pt x="26" y="25"/>
                    </a:lnTo>
                    <a:lnTo>
                      <a:pt x="47" y="18"/>
                    </a:lnTo>
                    <a:lnTo>
                      <a:pt x="73" y="13"/>
                    </a:lnTo>
                    <a:lnTo>
                      <a:pt x="103" y="10"/>
                    </a:lnTo>
                    <a:lnTo>
                      <a:pt x="137" y="7"/>
                    </a:lnTo>
                    <a:lnTo>
                      <a:pt x="176" y="3"/>
                    </a:lnTo>
                    <a:lnTo>
                      <a:pt x="215" y="2"/>
                    </a:lnTo>
                    <a:lnTo>
                      <a:pt x="258" y="0"/>
                    </a:lnTo>
                    <a:lnTo>
                      <a:pt x="300" y="0"/>
                    </a:lnTo>
                    <a:lnTo>
                      <a:pt x="344" y="0"/>
                    </a:lnTo>
                    <a:lnTo>
                      <a:pt x="385" y="2"/>
                    </a:lnTo>
                    <a:lnTo>
                      <a:pt x="426" y="3"/>
                    </a:lnTo>
                    <a:lnTo>
                      <a:pt x="464" y="7"/>
                    </a:lnTo>
                    <a:lnTo>
                      <a:pt x="498" y="10"/>
                    </a:lnTo>
                    <a:lnTo>
                      <a:pt x="529" y="13"/>
                    </a:lnTo>
                    <a:lnTo>
                      <a:pt x="555" y="18"/>
                    </a:lnTo>
                    <a:lnTo>
                      <a:pt x="575" y="25"/>
                    </a:lnTo>
                    <a:lnTo>
                      <a:pt x="589" y="30"/>
                    </a:lnTo>
                    <a:lnTo>
                      <a:pt x="599" y="35"/>
                    </a:lnTo>
                    <a:lnTo>
                      <a:pt x="602" y="41"/>
                    </a:lnTo>
                    <a:lnTo>
                      <a:pt x="599" y="48"/>
                    </a:lnTo>
                    <a:lnTo>
                      <a:pt x="589" y="53"/>
                    </a:lnTo>
                    <a:lnTo>
                      <a:pt x="575" y="58"/>
                    </a:lnTo>
                    <a:lnTo>
                      <a:pt x="555" y="64"/>
                    </a:lnTo>
                    <a:lnTo>
                      <a:pt x="529" y="67"/>
                    </a:lnTo>
                    <a:lnTo>
                      <a:pt x="498" y="72"/>
                    </a:lnTo>
                    <a:lnTo>
                      <a:pt x="464" y="76"/>
                    </a:lnTo>
                    <a:lnTo>
                      <a:pt x="426" y="79"/>
                    </a:lnTo>
                    <a:lnTo>
                      <a:pt x="385" y="81"/>
                    </a:lnTo>
                    <a:lnTo>
                      <a:pt x="344" y="82"/>
                    </a:lnTo>
                    <a:lnTo>
                      <a:pt x="300" y="82"/>
                    </a:lnTo>
                    <a:lnTo>
                      <a:pt x="258" y="82"/>
                    </a:lnTo>
                    <a:lnTo>
                      <a:pt x="215" y="81"/>
                    </a:lnTo>
                    <a:lnTo>
                      <a:pt x="176" y="79"/>
                    </a:lnTo>
                    <a:lnTo>
                      <a:pt x="137" y="76"/>
                    </a:lnTo>
                    <a:lnTo>
                      <a:pt x="103" y="72"/>
                    </a:lnTo>
                    <a:lnTo>
                      <a:pt x="73" y="67"/>
                    </a:lnTo>
                    <a:lnTo>
                      <a:pt x="47" y="64"/>
                    </a:lnTo>
                    <a:lnTo>
                      <a:pt x="26" y="58"/>
                    </a:lnTo>
                    <a:lnTo>
                      <a:pt x="11" y="53"/>
                    </a:lnTo>
                    <a:lnTo>
                      <a:pt x="3" y="4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9" name="Rectangle 43">
                <a:extLst>
                  <a:ext uri="{FF2B5EF4-FFF2-40B4-BE49-F238E27FC236}">
                    <a16:creationId xmlns:a16="http://schemas.microsoft.com/office/drawing/2014/main" id="{1531E495-53E9-2C40-802D-B4FBEFE9C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3175"/>
                <a:ext cx="50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 1 - 3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0" name="Line 44">
                <a:extLst>
                  <a:ext uri="{FF2B5EF4-FFF2-40B4-BE49-F238E27FC236}">
                    <a16:creationId xmlns:a16="http://schemas.microsoft.com/office/drawing/2014/main" id="{FA002BB7-35E9-0D4F-9E2F-628FB40EB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5" y="3119"/>
                <a:ext cx="70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21" name="Freeform 45">
                <a:extLst>
                  <a:ext uri="{FF2B5EF4-FFF2-40B4-BE49-F238E27FC236}">
                    <a16:creationId xmlns:a16="http://schemas.microsoft.com/office/drawing/2014/main" id="{890DB5BD-6094-6D45-A980-67CAF7940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2" y="3096"/>
                <a:ext cx="48" cy="47"/>
              </a:xfrm>
              <a:custGeom>
                <a:avLst/>
                <a:gdLst>
                  <a:gd name="T0" fmla="*/ 0 w 48"/>
                  <a:gd name="T1" fmla="*/ 0 h 47"/>
                  <a:gd name="T2" fmla="*/ 48 w 48"/>
                  <a:gd name="T3" fmla="*/ 23 h 47"/>
                  <a:gd name="T4" fmla="*/ 0 w 48"/>
                  <a:gd name="T5" fmla="*/ 47 h 47"/>
                  <a:gd name="T6" fmla="*/ 0 w 48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7">
                    <a:moveTo>
                      <a:pt x="0" y="0"/>
                    </a:moveTo>
                    <a:lnTo>
                      <a:pt x="48" y="23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4" name="Group 46">
              <a:extLst>
                <a:ext uri="{FF2B5EF4-FFF2-40B4-BE49-F238E27FC236}">
                  <a16:creationId xmlns:a16="http://schemas.microsoft.com/office/drawing/2014/main" id="{E37C0AC1-2FCC-2149-9A6A-EA8DC2B9D4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3" y="3175"/>
              <a:ext cx="1479" cy="525"/>
              <a:chOff x="4233" y="3175"/>
              <a:chExt cx="1479" cy="525"/>
            </a:xfrm>
          </p:grpSpPr>
          <p:sp>
            <p:nvSpPr>
              <p:cNvPr id="6207" name="Rectangle 47">
                <a:extLst>
                  <a:ext uri="{FF2B5EF4-FFF2-40B4-BE49-F238E27FC236}">
                    <a16:creationId xmlns:a16="http://schemas.microsoft.com/office/drawing/2014/main" id="{EB57DD28-D29A-0F46-8886-A829BA9B9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3179"/>
                <a:ext cx="610" cy="2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08" name="Rectangle 48">
                <a:extLst>
                  <a:ext uri="{FF2B5EF4-FFF2-40B4-BE49-F238E27FC236}">
                    <a16:creationId xmlns:a16="http://schemas.microsoft.com/office/drawing/2014/main" id="{2B983EC3-C31E-BD46-AC4A-CD906CC99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3175"/>
                <a:ext cx="46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Electrical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9" name="Rectangle 49">
                <a:extLst>
                  <a:ext uri="{FF2B5EF4-FFF2-40B4-BE49-F238E27FC236}">
                    <a16:creationId xmlns:a16="http://schemas.microsoft.com/office/drawing/2014/main" id="{D659A834-3A98-3441-994B-86CBC8E91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3290"/>
                <a:ext cx="58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Engineering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0" name="Freeform 50">
                <a:extLst>
                  <a:ext uri="{FF2B5EF4-FFF2-40B4-BE49-F238E27FC236}">
                    <a16:creationId xmlns:a16="http://schemas.microsoft.com/office/drawing/2014/main" id="{15A0CAEF-7075-4849-964D-6DB468950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3322"/>
                <a:ext cx="697" cy="378"/>
              </a:xfrm>
              <a:custGeom>
                <a:avLst/>
                <a:gdLst>
                  <a:gd name="T0" fmla="*/ 64 w 697"/>
                  <a:gd name="T1" fmla="*/ 162 h 378"/>
                  <a:gd name="T2" fmla="*/ 5 w 697"/>
                  <a:gd name="T3" fmla="*/ 179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2 h 378"/>
                  <a:gd name="T12" fmla="*/ 142 w 697"/>
                  <a:gd name="T13" fmla="*/ 319 h 378"/>
                  <a:gd name="T14" fmla="*/ 157 w 697"/>
                  <a:gd name="T15" fmla="*/ 371 h 378"/>
                  <a:gd name="T16" fmla="*/ 237 w 697"/>
                  <a:gd name="T17" fmla="*/ 351 h 378"/>
                  <a:gd name="T18" fmla="*/ 294 w 697"/>
                  <a:gd name="T19" fmla="*/ 378 h 378"/>
                  <a:gd name="T20" fmla="*/ 340 w 697"/>
                  <a:gd name="T21" fmla="*/ 353 h 378"/>
                  <a:gd name="T22" fmla="*/ 387 w 697"/>
                  <a:gd name="T23" fmla="*/ 378 h 378"/>
                  <a:gd name="T24" fmla="*/ 426 w 697"/>
                  <a:gd name="T25" fmla="*/ 348 h 378"/>
                  <a:gd name="T26" fmla="*/ 488 w 697"/>
                  <a:gd name="T27" fmla="*/ 368 h 378"/>
                  <a:gd name="T28" fmla="*/ 542 w 697"/>
                  <a:gd name="T29" fmla="*/ 328 h 378"/>
                  <a:gd name="T30" fmla="*/ 644 w 697"/>
                  <a:gd name="T31" fmla="*/ 340 h 378"/>
                  <a:gd name="T32" fmla="*/ 617 w 697"/>
                  <a:gd name="T33" fmla="*/ 292 h 378"/>
                  <a:gd name="T34" fmla="*/ 688 w 697"/>
                  <a:gd name="T35" fmla="*/ 287 h 378"/>
                  <a:gd name="T36" fmla="*/ 640 w 697"/>
                  <a:gd name="T37" fmla="*/ 233 h 378"/>
                  <a:gd name="T38" fmla="*/ 697 w 697"/>
                  <a:gd name="T39" fmla="*/ 204 h 378"/>
                  <a:gd name="T40" fmla="*/ 624 w 697"/>
                  <a:gd name="T41" fmla="*/ 169 h 378"/>
                  <a:gd name="T42" fmla="*/ 665 w 697"/>
                  <a:gd name="T43" fmla="*/ 121 h 378"/>
                  <a:gd name="T44" fmla="*/ 586 w 697"/>
                  <a:gd name="T45" fmla="*/ 120 h 378"/>
                  <a:gd name="T46" fmla="*/ 617 w 697"/>
                  <a:gd name="T47" fmla="*/ 66 h 378"/>
                  <a:gd name="T48" fmla="*/ 518 w 697"/>
                  <a:gd name="T49" fmla="*/ 72 h 378"/>
                  <a:gd name="T50" fmla="*/ 513 w 697"/>
                  <a:gd name="T51" fmla="*/ 16 h 378"/>
                  <a:gd name="T52" fmla="*/ 412 w 697"/>
                  <a:gd name="T53" fmla="*/ 41 h 378"/>
                  <a:gd name="T54" fmla="*/ 376 w 697"/>
                  <a:gd name="T55" fmla="*/ 0 h 378"/>
                  <a:gd name="T56" fmla="*/ 310 w 697"/>
                  <a:gd name="T57" fmla="*/ 38 h 378"/>
                  <a:gd name="T58" fmla="*/ 248 w 697"/>
                  <a:gd name="T59" fmla="*/ 0 h 378"/>
                  <a:gd name="T60" fmla="*/ 211 w 697"/>
                  <a:gd name="T61" fmla="*/ 56 h 378"/>
                  <a:gd name="T62" fmla="*/ 142 w 697"/>
                  <a:gd name="T63" fmla="*/ 26 h 378"/>
                  <a:gd name="T64" fmla="*/ 145 w 697"/>
                  <a:gd name="T65" fmla="*/ 75 h 378"/>
                  <a:gd name="T66" fmla="*/ 57 w 697"/>
                  <a:gd name="T67" fmla="*/ 62 h 378"/>
                  <a:gd name="T68" fmla="*/ 80 w 697"/>
                  <a:gd name="T69" fmla="*/ 112 h 378"/>
                  <a:gd name="T70" fmla="*/ 0 w 697"/>
                  <a:gd name="T71" fmla="*/ 110 h 378"/>
                  <a:gd name="T72" fmla="*/ 64 w 697"/>
                  <a:gd name="T73" fmla="*/ 162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4" y="162"/>
                    </a:moveTo>
                    <a:lnTo>
                      <a:pt x="5" y="179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2"/>
                    </a:lnTo>
                    <a:lnTo>
                      <a:pt x="142" y="319"/>
                    </a:lnTo>
                    <a:lnTo>
                      <a:pt x="157" y="371"/>
                    </a:lnTo>
                    <a:lnTo>
                      <a:pt x="237" y="351"/>
                    </a:lnTo>
                    <a:lnTo>
                      <a:pt x="294" y="378"/>
                    </a:lnTo>
                    <a:lnTo>
                      <a:pt x="340" y="353"/>
                    </a:lnTo>
                    <a:lnTo>
                      <a:pt x="387" y="378"/>
                    </a:lnTo>
                    <a:lnTo>
                      <a:pt x="426" y="348"/>
                    </a:lnTo>
                    <a:lnTo>
                      <a:pt x="488" y="368"/>
                    </a:lnTo>
                    <a:lnTo>
                      <a:pt x="542" y="328"/>
                    </a:lnTo>
                    <a:lnTo>
                      <a:pt x="644" y="340"/>
                    </a:lnTo>
                    <a:lnTo>
                      <a:pt x="617" y="292"/>
                    </a:lnTo>
                    <a:lnTo>
                      <a:pt x="688" y="287"/>
                    </a:lnTo>
                    <a:lnTo>
                      <a:pt x="640" y="233"/>
                    </a:lnTo>
                    <a:lnTo>
                      <a:pt x="697" y="204"/>
                    </a:lnTo>
                    <a:lnTo>
                      <a:pt x="624" y="169"/>
                    </a:lnTo>
                    <a:lnTo>
                      <a:pt x="665" y="121"/>
                    </a:lnTo>
                    <a:lnTo>
                      <a:pt x="586" y="120"/>
                    </a:lnTo>
                    <a:lnTo>
                      <a:pt x="617" y="66"/>
                    </a:lnTo>
                    <a:lnTo>
                      <a:pt x="518" y="72"/>
                    </a:lnTo>
                    <a:lnTo>
                      <a:pt x="513" y="16"/>
                    </a:lnTo>
                    <a:lnTo>
                      <a:pt x="412" y="41"/>
                    </a:lnTo>
                    <a:lnTo>
                      <a:pt x="376" y="0"/>
                    </a:lnTo>
                    <a:lnTo>
                      <a:pt x="310" y="38"/>
                    </a:lnTo>
                    <a:lnTo>
                      <a:pt x="248" y="0"/>
                    </a:lnTo>
                    <a:lnTo>
                      <a:pt x="211" y="56"/>
                    </a:lnTo>
                    <a:lnTo>
                      <a:pt x="142" y="26"/>
                    </a:lnTo>
                    <a:lnTo>
                      <a:pt x="145" y="75"/>
                    </a:lnTo>
                    <a:lnTo>
                      <a:pt x="57" y="62"/>
                    </a:lnTo>
                    <a:lnTo>
                      <a:pt x="80" y="112"/>
                    </a:lnTo>
                    <a:lnTo>
                      <a:pt x="0" y="110"/>
                    </a:lnTo>
                    <a:lnTo>
                      <a:pt x="64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1" name="Freeform 51">
                <a:extLst>
                  <a:ext uri="{FF2B5EF4-FFF2-40B4-BE49-F238E27FC236}">
                    <a16:creationId xmlns:a16="http://schemas.microsoft.com/office/drawing/2014/main" id="{AA851960-CEF4-AB40-BD09-B423C876E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3322"/>
                <a:ext cx="697" cy="378"/>
              </a:xfrm>
              <a:custGeom>
                <a:avLst/>
                <a:gdLst>
                  <a:gd name="T0" fmla="*/ 64 w 697"/>
                  <a:gd name="T1" fmla="*/ 162 h 378"/>
                  <a:gd name="T2" fmla="*/ 5 w 697"/>
                  <a:gd name="T3" fmla="*/ 179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2 h 378"/>
                  <a:gd name="T12" fmla="*/ 142 w 697"/>
                  <a:gd name="T13" fmla="*/ 319 h 378"/>
                  <a:gd name="T14" fmla="*/ 157 w 697"/>
                  <a:gd name="T15" fmla="*/ 371 h 378"/>
                  <a:gd name="T16" fmla="*/ 237 w 697"/>
                  <a:gd name="T17" fmla="*/ 351 h 378"/>
                  <a:gd name="T18" fmla="*/ 294 w 697"/>
                  <a:gd name="T19" fmla="*/ 378 h 378"/>
                  <a:gd name="T20" fmla="*/ 340 w 697"/>
                  <a:gd name="T21" fmla="*/ 353 h 378"/>
                  <a:gd name="T22" fmla="*/ 387 w 697"/>
                  <a:gd name="T23" fmla="*/ 378 h 378"/>
                  <a:gd name="T24" fmla="*/ 426 w 697"/>
                  <a:gd name="T25" fmla="*/ 348 h 378"/>
                  <a:gd name="T26" fmla="*/ 488 w 697"/>
                  <a:gd name="T27" fmla="*/ 368 h 378"/>
                  <a:gd name="T28" fmla="*/ 542 w 697"/>
                  <a:gd name="T29" fmla="*/ 328 h 378"/>
                  <a:gd name="T30" fmla="*/ 644 w 697"/>
                  <a:gd name="T31" fmla="*/ 340 h 378"/>
                  <a:gd name="T32" fmla="*/ 617 w 697"/>
                  <a:gd name="T33" fmla="*/ 292 h 378"/>
                  <a:gd name="T34" fmla="*/ 688 w 697"/>
                  <a:gd name="T35" fmla="*/ 287 h 378"/>
                  <a:gd name="T36" fmla="*/ 640 w 697"/>
                  <a:gd name="T37" fmla="*/ 233 h 378"/>
                  <a:gd name="T38" fmla="*/ 697 w 697"/>
                  <a:gd name="T39" fmla="*/ 204 h 378"/>
                  <a:gd name="T40" fmla="*/ 624 w 697"/>
                  <a:gd name="T41" fmla="*/ 169 h 378"/>
                  <a:gd name="T42" fmla="*/ 665 w 697"/>
                  <a:gd name="T43" fmla="*/ 121 h 378"/>
                  <a:gd name="T44" fmla="*/ 586 w 697"/>
                  <a:gd name="T45" fmla="*/ 120 h 378"/>
                  <a:gd name="T46" fmla="*/ 617 w 697"/>
                  <a:gd name="T47" fmla="*/ 66 h 378"/>
                  <a:gd name="T48" fmla="*/ 518 w 697"/>
                  <a:gd name="T49" fmla="*/ 72 h 378"/>
                  <a:gd name="T50" fmla="*/ 513 w 697"/>
                  <a:gd name="T51" fmla="*/ 16 h 378"/>
                  <a:gd name="T52" fmla="*/ 412 w 697"/>
                  <a:gd name="T53" fmla="*/ 41 h 378"/>
                  <a:gd name="T54" fmla="*/ 376 w 697"/>
                  <a:gd name="T55" fmla="*/ 0 h 378"/>
                  <a:gd name="T56" fmla="*/ 310 w 697"/>
                  <a:gd name="T57" fmla="*/ 38 h 378"/>
                  <a:gd name="T58" fmla="*/ 248 w 697"/>
                  <a:gd name="T59" fmla="*/ 0 h 378"/>
                  <a:gd name="T60" fmla="*/ 211 w 697"/>
                  <a:gd name="T61" fmla="*/ 56 h 378"/>
                  <a:gd name="T62" fmla="*/ 142 w 697"/>
                  <a:gd name="T63" fmla="*/ 26 h 378"/>
                  <a:gd name="T64" fmla="*/ 145 w 697"/>
                  <a:gd name="T65" fmla="*/ 75 h 378"/>
                  <a:gd name="T66" fmla="*/ 57 w 697"/>
                  <a:gd name="T67" fmla="*/ 62 h 378"/>
                  <a:gd name="T68" fmla="*/ 80 w 697"/>
                  <a:gd name="T69" fmla="*/ 112 h 378"/>
                  <a:gd name="T70" fmla="*/ 0 w 697"/>
                  <a:gd name="T71" fmla="*/ 110 h 378"/>
                  <a:gd name="T72" fmla="*/ 64 w 697"/>
                  <a:gd name="T73" fmla="*/ 162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4" y="162"/>
                    </a:moveTo>
                    <a:lnTo>
                      <a:pt x="5" y="179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2"/>
                    </a:lnTo>
                    <a:lnTo>
                      <a:pt x="142" y="319"/>
                    </a:lnTo>
                    <a:lnTo>
                      <a:pt x="157" y="371"/>
                    </a:lnTo>
                    <a:lnTo>
                      <a:pt x="237" y="351"/>
                    </a:lnTo>
                    <a:lnTo>
                      <a:pt x="294" y="378"/>
                    </a:lnTo>
                    <a:lnTo>
                      <a:pt x="340" y="353"/>
                    </a:lnTo>
                    <a:lnTo>
                      <a:pt x="387" y="378"/>
                    </a:lnTo>
                    <a:lnTo>
                      <a:pt x="426" y="348"/>
                    </a:lnTo>
                    <a:lnTo>
                      <a:pt x="488" y="368"/>
                    </a:lnTo>
                    <a:lnTo>
                      <a:pt x="542" y="328"/>
                    </a:lnTo>
                    <a:lnTo>
                      <a:pt x="644" y="340"/>
                    </a:lnTo>
                    <a:lnTo>
                      <a:pt x="617" y="292"/>
                    </a:lnTo>
                    <a:lnTo>
                      <a:pt x="688" y="287"/>
                    </a:lnTo>
                    <a:lnTo>
                      <a:pt x="640" y="233"/>
                    </a:lnTo>
                    <a:lnTo>
                      <a:pt x="697" y="204"/>
                    </a:lnTo>
                    <a:lnTo>
                      <a:pt x="624" y="169"/>
                    </a:lnTo>
                    <a:lnTo>
                      <a:pt x="665" y="121"/>
                    </a:lnTo>
                    <a:lnTo>
                      <a:pt x="586" y="120"/>
                    </a:lnTo>
                    <a:lnTo>
                      <a:pt x="617" y="66"/>
                    </a:lnTo>
                    <a:lnTo>
                      <a:pt x="518" y="72"/>
                    </a:lnTo>
                    <a:lnTo>
                      <a:pt x="513" y="16"/>
                    </a:lnTo>
                    <a:lnTo>
                      <a:pt x="412" y="41"/>
                    </a:lnTo>
                    <a:lnTo>
                      <a:pt x="376" y="0"/>
                    </a:lnTo>
                    <a:lnTo>
                      <a:pt x="310" y="38"/>
                    </a:lnTo>
                    <a:lnTo>
                      <a:pt x="248" y="0"/>
                    </a:lnTo>
                    <a:lnTo>
                      <a:pt x="211" y="56"/>
                    </a:lnTo>
                    <a:lnTo>
                      <a:pt x="142" y="26"/>
                    </a:lnTo>
                    <a:lnTo>
                      <a:pt x="145" y="75"/>
                    </a:lnTo>
                    <a:lnTo>
                      <a:pt x="57" y="62"/>
                    </a:lnTo>
                    <a:lnTo>
                      <a:pt x="80" y="112"/>
                    </a:lnTo>
                    <a:lnTo>
                      <a:pt x="0" y="110"/>
                    </a:lnTo>
                    <a:lnTo>
                      <a:pt x="64" y="16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2" name="Freeform 52">
                <a:extLst>
                  <a:ext uri="{FF2B5EF4-FFF2-40B4-BE49-F238E27FC236}">
                    <a16:creationId xmlns:a16="http://schemas.microsoft.com/office/drawing/2014/main" id="{0AA277F2-575E-7945-A1C7-ABB2599BE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8" y="3264"/>
                <a:ext cx="697" cy="378"/>
              </a:xfrm>
              <a:custGeom>
                <a:avLst/>
                <a:gdLst>
                  <a:gd name="T0" fmla="*/ 62 w 697"/>
                  <a:gd name="T1" fmla="*/ 163 h 378"/>
                  <a:gd name="T2" fmla="*/ 5 w 697"/>
                  <a:gd name="T3" fmla="*/ 178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1 h 378"/>
                  <a:gd name="T12" fmla="*/ 142 w 697"/>
                  <a:gd name="T13" fmla="*/ 319 h 378"/>
                  <a:gd name="T14" fmla="*/ 155 w 697"/>
                  <a:gd name="T15" fmla="*/ 370 h 378"/>
                  <a:gd name="T16" fmla="*/ 235 w 697"/>
                  <a:gd name="T17" fmla="*/ 352 h 378"/>
                  <a:gd name="T18" fmla="*/ 294 w 697"/>
                  <a:gd name="T19" fmla="*/ 378 h 378"/>
                  <a:gd name="T20" fmla="*/ 340 w 697"/>
                  <a:gd name="T21" fmla="*/ 352 h 378"/>
                  <a:gd name="T22" fmla="*/ 385 w 697"/>
                  <a:gd name="T23" fmla="*/ 378 h 378"/>
                  <a:gd name="T24" fmla="*/ 426 w 697"/>
                  <a:gd name="T25" fmla="*/ 347 h 378"/>
                  <a:gd name="T26" fmla="*/ 487 w 697"/>
                  <a:gd name="T27" fmla="*/ 368 h 378"/>
                  <a:gd name="T28" fmla="*/ 542 w 697"/>
                  <a:gd name="T29" fmla="*/ 327 h 378"/>
                  <a:gd name="T30" fmla="*/ 643 w 697"/>
                  <a:gd name="T31" fmla="*/ 340 h 378"/>
                  <a:gd name="T32" fmla="*/ 617 w 697"/>
                  <a:gd name="T33" fmla="*/ 293 h 378"/>
                  <a:gd name="T34" fmla="*/ 686 w 697"/>
                  <a:gd name="T35" fmla="*/ 288 h 378"/>
                  <a:gd name="T36" fmla="*/ 638 w 697"/>
                  <a:gd name="T37" fmla="*/ 234 h 378"/>
                  <a:gd name="T38" fmla="*/ 697 w 697"/>
                  <a:gd name="T39" fmla="*/ 202 h 378"/>
                  <a:gd name="T40" fmla="*/ 622 w 697"/>
                  <a:gd name="T41" fmla="*/ 170 h 378"/>
                  <a:gd name="T42" fmla="*/ 665 w 697"/>
                  <a:gd name="T43" fmla="*/ 122 h 378"/>
                  <a:gd name="T44" fmla="*/ 586 w 697"/>
                  <a:gd name="T45" fmla="*/ 120 h 378"/>
                  <a:gd name="T46" fmla="*/ 617 w 697"/>
                  <a:gd name="T47" fmla="*/ 64 h 378"/>
                  <a:gd name="T48" fmla="*/ 518 w 697"/>
                  <a:gd name="T49" fmla="*/ 73 h 378"/>
                  <a:gd name="T50" fmla="*/ 511 w 697"/>
                  <a:gd name="T51" fmla="*/ 17 h 378"/>
                  <a:gd name="T52" fmla="*/ 411 w 697"/>
                  <a:gd name="T53" fmla="*/ 41 h 378"/>
                  <a:gd name="T54" fmla="*/ 374 w 697"/>
                  <a:gd name="T55" fmla="*/ 0 h 378"/>
                  <a:gd name="T56" fmla="*/ 310 w 697"/>
                  <a:gd name="T57" fmla="*/ 36 h 378"/>
                  <a:gd name="T58" fmla="*/ 248 w 697"/>
                  <a:gd name="T59" fmla="*/ 0 h 378"/>
                  <a:gd name="T60" fmla="*/ 209 w 697"/>
                  <a:gd name="T61" fmla="*/ 56 h 378"/>
                  <a:gd name="T62" fmla="*/ 142 w 697"/>
                  <a:gd name="T63" fmla="*/ 27 h 378"/>
                  <a:gd name="T64" fmla="*/ 144 w 697"/>
                  <a:gd name="T65" fmla="*/ 76 h 378"/>
                  <a:gd name="T66" fmla="*/ 57 w 697"/>
                  <a:gd name="T67" fmla="*/ 61 h 378"/>
                  <a:gd name="T68" fmla="*/ 78 w 697"/>
                  <a:gd name="T69" fmla="*/ 112 h 378"/>
                  <a:gd name="T70" fmla="*/ 0 w 697"/>
                  <a:gd name="T71" fmla="*/ 110 h 378"/>
                  <a:gd name="T72" fmla="*/ 62 w 697"/>
                  <a:gd name="T73" fmla="*/ 163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2" y="163"/>
                    </a:moveTo>
                    <a:lnTo>
                      <a:pt x="5" y="178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1"/>
                    </a:lnTo>
                    <a:lnTo>
                      <a:pt x="142" y="319"/>
                    </a:lnTo>
                    <a:lnTo>
                      <a:pt x="155" y="370"/>
                    </a:lnTo>
                    <a:lnTo>
                      <a:pt x="235" y="352"/>
                    </a:lnTo>
                    <a:lnTo>
                      <a:pt x="294" y="378"/>
                    </a:lnTo>
                    <a:lnTo>
                      <a:pt x="340" y="352"/>
                    </a:lnTo>
                    <a:lnTo>
                      <a:pt x="385" y="378"/>
                    </a:lnTo>
                    <a:lnTo>
                      <a:pt x="426" y="347"/>
                    </a:lnTo>
                    <a:lnTo>
                      <a:pt x="487" y="368"/>
                    </a:lnTo>
                    <a:lnTo>
                      <a:pt x="542" y="327"/>
                    </a:lnTo>
                    <a:lnTo>
                      <a:pt x="643" y="340"/>
                    </a:lnTo>
                    <a:lnTo>
                      <a:pt x="617" y="293"/>
                    </a:lnTo>
                    <a:lnTo>
                      <a:pt x="686" y="288"/>
                    </a:lnTo>
                    <a:lnTo>
                      <a:pt x="638" y="234"/>
                    </a:lnTo>
                    <a:lnTo>
                      <a:pt x="697" y="202"/>
                    </a:lnTo>
                    <a:lnTo>
                      <a:pt x="622" y="170"/>
                    </a:lnTo>
                    <a:lnTo>
                      <a:pt x="665" y="122"/>
                    </a:lnTo>
                    <a:lnTo>
                      <a:pt x="586" y="120"/>
                    </a:lnTo>
                    <a:lnTo>
                      <a:pt x="617" y="64"/>
                    </a:lnTo>
                    <a:lnTo>
                      <a:pt x="518" y="73"/>
                    </a:lnTo>
                    <a:lnTo>
                      <a:pt x="511" y="17"/>
                    </a:lnTo>
                    <a:lnTo>
                      <a:pt x="411" y="41"/>
                    </a:lnTo>
                    <a:lnTo>
                      <a:pt x="374" y="0"/>
                    </a:lnTo>
                    <a:lnTo>
                      <a:pt x="310" y="36"/>
                    </a:lnTo>
                    <a:lnTo>
                      <a:pt x="248" y="0"/>
                    </a:lnTo>
                    <a:lnTo>
                      <a:pt x="209" y="56"/>
                    </a:lnTo>
                    <a:lnTo>
                      <a:pt x="142" y="27"/>
                    </a:lnTo>
                    <a:lnTo>
                      <a:pt x="144" y="76"/>
                    </a:lnTo>
                    <a:lnTo>
                      <a:pt x="57" y="61"/>
                    </a:lnTo>
                    <a:lnTo>
                      <a:pt x="78" y="112"/>
                    </a:lnTo>
                    <a:lnTo>
                      <a:pt x="0" y="110"/>
                    </a:lnTo>
                    <a:lnTo>
                      <a:pt x="62" y="163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3" name="Rectangle 53">
                <a:extLst>
                  <a:ext uri="{FF2B5EF4-FFF2-40B4-BE49-F238E27FC236}">
                    <a16:creationId xmlns:a16="http://schemas.microsoft.com/office/drawing/2014/main" id="{4C45E460-5DB6-4145-9075-C2C664107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" y="3394"/>
                <a:ext cx="36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Physics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4" name="Line 54">
                <a:extLst>
                  <a:ext uri="{FF2B5EF4-FFF2-40B4-BE49-F238E27FC236}">
                    <a16:creationId xmlns:a16="http://schemas.microsoft.com/office/drawing/2014/main" id="{B775E420-CE20-B841-93C3-7A4AF18D3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3" y="3439"/>
                <a:ext cx="67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5" name="Freeform 55">
                <a:extLst>
                  <a:ext uri="{FF2B5EF4-FFF2-40B4-BE49-F238E27FC236}">
                    <a16:creationId xmlns:a16="http://schemas.microsoft.com/office/drawing/2014/main" id="{358B29DF-90E5-F24A-90B4-07550837F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1" y="3416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5" name="Group 56">
              <a:extLst>
                <a:ext uri="{FF2B5EF4-FFF2-40B4-BE49-F238E27FC236}">
                  <a16:creationId xmlns:a16="http://schemas.microsoft.com/office/drawing/2014/main" id="{9FB4EFB7-A01C-D746-A3AE-B8441EFCEF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0" y="1100"/>
              <a:ext cx="775" cy="641"/>
              <a:chOff x="3160" y="1100"/>
              <a:chExt cx="775" cy="641"/>
            </a:xfrm>
          </p:grpSpPr>
          <p:sp>
            <p:nvSpPr>
              <p:cNvPr id="6202" name="Rectangle 57">
                <a:extLst>
                  <a:ext uri="{FF2B5EF4-FFF2-40B4-BE49-F238E27FC236}">
                    <a16:creationId xmlns:a16="http://schemas.microsoft.com/office/drawing/2014/main" id="{6C2AF9D2-2F95-4240-BE52-C3057240D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1255"/>
                <a:ext cx="753" cy="486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03" name="Rectangle 58">
                <a:extLst>
                  <a:ext uri="{FF2B5EF4-FFF2-40B4-BE49-F238E27FC236}">
                    <a16:creationId xmlns:a16="http://schemas.microsoft.com/office/drawing/2014/main" id="{40F262AE-7DE8-0246-ABC9-214DB0398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1372"/>
                <a:ext cx="34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Virtual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4" name="Rectangle 59">
                <a:extLst>
                  <a:ext uri="{FF2B5EF4-FFF2-40B4-BE49-F238E27FC236}">
                    <a16:creationId xmlns:a16="http://schemas.microsoft.com/office/drawing/2014/main" id="{89253BD6-C9FA-064F-A659-1D6DC14C2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" y="1503"/>
                <a:ext cx="42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Machine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5" name="Rectangle 60">
                <a:extLst>
                  <a:ext uri="{FF2B5EF4-FFF2-40B4-BE49-F238E27FC236}">
                    <a16:creationId xmlns:a16="http://schemas.microsoft.com/office/drawing/2014/main" id="{14356475-6BF1-0741-AE78-4497EE56B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1100"/>
                <a:ext cx="753" cy="15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206" name="Rectangle 61">
                <a:extLst>
                  <a:ext uri="{FF2B5EF4-FFF2-40B4-BE49-F238E27FC236}">
                    <a16:creationId xmlns:a16="http://schemas.microsoft.com/office/drawing/2014/main" id="{6AE8933E-CFA4-7E45-BA0D-1778E9BC6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1126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56" name="Group 62">
              <a:extLst>
                <a:ext uri="{FF2B5EF4-FFF2-40B4-BE49-F238E27FC236}">
                  <a16:creationId xmlns:a16="http://schemas.microsoft.com/office/drawing/2014/main" id="{7F0EB24E-5272-C645-93C1-C062E646A2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3" y="660"/>
              <a:ext cx="1605" cy="1402"/>
              <a:chOff x="3893" y="660"/>
              <a:chExt cx="1605" cy="1402"/>
            </a:xfrm>
          </p:grpSpPr>
          <p:grpSp>
            <p:nvGrpSpPr>
              <p:cNvPr id="6192" name="Group 63">
                <a:extLst>
                  <a:ext uri="{FF2B5EF4-FFF2-40B4-BE49-F238E27FC236}">
                    <a16:creationId xmlns:a16="http://schemas.microsoft.com/office/drawing/2014/main" id="{1041DEF2-AE94-2244-8002-D149B5E449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3" y="660"/>
                <a:ext cx="810" cy="401"/>
                <a:chOff x="3893" y="660"/>
                <a:chExt cx="810" cy="401"/>
              </a:xfrm>
            </p:grpSpPr>
            <p:sp>
              <p:nvSpPr>
                <p:cNvPr id="6199" name="Rectangle 64">
                  <a:extLst>
                    <a:ext uri="{FF2B5EF4-FFF2-40B4-BE49-F238E27FC236}">
                      <a16:creationId xmlns:a16="http://schemas.microsoft.com/office/drawing/2014/main" id="{31BBFC36-55FC-4045-8462-613ACF291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3" y="660"/>
                  <a:ext cx="810" cy="4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00" name="Rectangle 65">
                  <a:extLst>
                    <a:ext uri="{FF2B5EF4-FFF2-40B4-BE49-F238E27FC236}">
                      <a16:creationId xmlns:a16="http://schemas.microsoft.com/office/drawing/2014/main" id="{E3CA0EB8-B4BE-F84D-82A8-69A4B9557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6" y="713"/>
                  <a:ext cx="507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Software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201" name="Rectangle 66">
                  <a:extLst>
                    <a:ext uri="{FF2B5EF4-FFF2-40B4-BE49-F238E27FC236}">
                      <a16:creationId xmlns:a16="http://schemas.microsoft.com/office/drawing/2014/main" id="{E771F355-77DE-6843-B3E7-ACC3EE7B46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5" y="861"/>
                  <a:ext cx="54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hierarchy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6193" name="Group 67">
                <a:extLst>
                  <a:ext uri="{FF2B5EF4-FFF2-40B4-BE49-F238E27FC236}">
                    <a16:creationId xmlns:a16="http://schemas.microsoft.com/office/drawing/2014/main" id="{437EA3E1-4417-684B-84A8-ECF57EFF57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3" y="1421"/>
                <a:ext cx="775" cy="641"/>
                <a:chOff x="4723" y="1421"/>
                <a:chExt cx="775" cy="641"/>
              </a:xfrm>
            </p:grpSpPr>
            <p:sp>
              <p:nvSpPr>
                <p:cNvPr id="6194" name="Rectangle 68">
                  <a:extLst>
                    <a:ext uri="{FF2B5EF4-FFF2-40B4-BE49-F238E27FC236}">
                      <a16:creationId xmlns:a16="http://schemas.microsoft.com/office/drawing/2014/main" id="{543474B1-125F-9A43-A352-C38B91B7ED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3" y="1575"/>
                  <a:ext cx="752" cy="487"/>
                </a:xfrm>
                <a:prstGeom prst="rect">
                  <a:avLst/>
                </a:prstGeom>
                <a:solidFill>
                  <a:srgbClr val="EFEFE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95" name="Rectangle 69">
                  <a:extLst>
                    <a:ext uri="{FF2B5EF4-FFF2-40B4-BE49-F238E27FC236}">
                      <a16:creationId xmlns:a16="http://schemas.microsoft.com/office/drawing/2014/main" id="{57719077-FA74-CD4F-9CDD-DABCB0AE5C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9" y="1692"/>
                  <a:ext cx="48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Assembly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6" name="Rectangle 70">
                  <a:extLst>
                    <a:ext uri="{FF2B5EF4-FFF2-40B4-BE49-F238E27FC236}">
                      <a16:creationId xmlns:a16="http://schemas.microsoft.com/office/drawing/2014/main" id="{A674267C-D94A-E44D-9001-2331259B90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8" y="1824"/>
                  <a:ext cx="488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Language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7" name="Rectangle 71">
                  <a:extLst>
                    <a:ext uri="{FF2B5EF4-FFF2-40B4-BE49-F238E27FC236}">
                      <a16:creationId xmlns:a16="http://schemas.microsoft.com/office/drawing/2014/main" id="{97F6CEAB-6C5B-254A-814A-FCE2B313F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3" y="1421"/>
                  <a:ext cx="752" cy="154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98" name="Rectangle 72">
                  <a:extLst>
                    <a:ext uri="{FF2B5EF4-FFF2-40B4-BE49-F238E27FC236}">
                      <a16:creationId xmlns:a16="http://schemas.microsoft.com/office/drawing/2014/main" id="{A8FEC6C6-01EB-A949-BF74-9507F37E28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3" y="1447"/>
                  <a:ext cx="71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00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abstract interface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6157" name="Group 73">
              <a:extLst>
                <a:ext uri="{FF2B5EF4-FFF2-40B4-BE49-F238E27FC236}">
                  <a16:creationId xmlns:a16="http://schemas.microsoft.com/office/drawing/2014/main" id="{0F75252D-73C5-364E-AFB6-D768FE8F9A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400"/>
              <a:ext cx="1272" cy="1271"/>
              <a:chOff x="480" y="2400"/>
              <a:chExt cx="1272" cy="1271"/>
            </a:xfrm>
          </p:grpSpPr>
          <p:grpSp>
            <p:nvGrpSpPr>
              <p:cNvPr id="6182" name="Group 74">
                <a:extLst>
                  <a:ext uri="{FF2B5EF4-FFF2-40B4-BE49-F238E27FC236}">
                    <a16:creationId xmlns:a16="http://schemas.microsoft.com/office/drawing/2014/main" id="{7E5E4A04-CE7F-0243-A9ED-A669D52A7F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2" y="3294"/>
                <a:ext cx="810" cy="377"/>
                <a:chOff x="942" y="3294"/>
                <a:chExt cx="810" cy="377"/>
              </a:xfrm>
            </p:grpSpPr>
            <p:sp>
              <p:nvSpPr>
                <p:cNvPr id="6189" name="Rectangle 75">
                  <a:extLst>
                    <a:ext uri="{FF2B5EF4-FFF2-40B4-BE49-F238E27FC236}">
                      <a16:creationId xmlns:a16="http://schemas.microsoft.com/office/drawing/2014/main" id="{D6ED715B-A5CB-8C4C-87E1-C35132F29A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2" y="3294"/>
                  <a:ext cx="810" cy="3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90" name="Rectangle 76">
                  <a:extLst>
                    <a:ext uri="{FF2B5EF4-FFF2-40B4-BE49-F238E27FC236}">
                      <a16:creationId xmlns:a16="http://schemas.microsoft.com/office/drawing/2014/main" id="{BCC323E5-00D0-F141-97AA-91B71C3DEC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3" y="3336"/>
                  <a:ext cx="54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Hardware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1" name="Rectangle 77">
                  <a:extLst>
                    <a:ext uri="{FF2B5EF4-FFF2-40B4-BE49-F238E27FC236}">
                      <a16:creationId xmlns:a16="http://schemas.microsoft.com/office/drawing/2014/main" id="{FD1906A4-89FD-CB42-8979-81C20BE2F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4" y="3484"/>
                  <a:ext cx="54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hierarchy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6183" name="Group 78">
                <a:extLst>
                  <a:ext uri="{FF2B5EF4-FFF2-40B4-BE49-F238E27FC236}">
                    <a16:creationId xmlns:a16="http://schemas.microsoft.com/office/drawing/2014/main" id="{432C2AFF-9E72-5043-A29E-299874AAA1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" y="2400"/>
                <a:ext cx="776" cy="641"/>
                <a:chOff x="480" y="2400"/>
                <a:chExt cx="776" cy="641"/>
              </a:xfrm>
            </p:grpSpPr>
            <p:sp>
              <p:nvSpPr>
                <p:cNvPr id="6184" name="Rectangle 79">
                  <a:extLst>
                    <a:ext uri="{FF2B5EF4-FFF2-40B4-BE49-F238E27FC236}">
                      <a16:creationId xmlns:a16="http://schemas.microsoft.com/office/drawing/2014/main" id="{5DB52D5C-FE16-E049-9F33-DD02516B7C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556"/>
                  <a:ext cx="753" cy="485"/>
                </a:xfrm>
                <a:prstGeom prst="rect">
                  <a:avLst/>
                </a:prstGeom>
                <a:solidFill>
                  <a:srgbClr val="EFEFE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85" name="Rectangle 80">
                  <a:extLst>
                    <a:ext uri="{FF2B5EF4-FFF2-40B4-BE49-F238E27FC236}">
                      <a16:creationId xmlns:a16="http://schemas.microsoft.com/office/drawing/2014/main" id="{17410060-698B-AD4F-924D-23BD8B1397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8" y="2672"/>
                  <a:ext cx="423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Machine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86" name="Rectangle 81">
                  <a:extLst>
                    <a:ext uri="{FF2B5EF4-FFF2-40B4-BE49-F238E27FC236}">
                      <a16:creationId xmlns:a16="http://schemas.microsoft.com/office/drawing/2014/main" id="{F8E392DA-5795-4D46-8CB1-953CDDA80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803"/>
                  <a:ext cx="488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Language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87" name="Rectangle 82">
                  <a:extLst>
                    <a:ext uri="{FF2B5EF4-FFF2-40B4-BE49-F238E27FC236}">
                      <a16:creationId xmlns:a16="http://schemas.microsoft.com/office/drawing/2014/main" id="{AE826264-23A9-0444-AC1C-C6303CDBE7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400"/>
                  <a:ext cx="753" cy="156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ar-SA" altLang="zh-TW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88" name="Rectangle 83">
                  <a:extLst>
                    <a:ext uri="{FF2B5EF4-FFF2-40B4-BE49-F238E27FC236}">
                      <a16:creationId xmlns:a16="http://schemas.microsoft.com/office/drawing/2014/main" id="{D44EBDC3-64AB-1241-A414-30BC177D57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" y="2428"/>
                  <a:ext cx="71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00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abstract interface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6158" name="Group 84">
              <a:extLst>
                <a:ext uri="{FF2B5EF4-FFF2-40B4-BE49-F238E27FC236}">
                  <a16:creationId xmlns:a16="http://schemas.microsoft.com/office/drawing/2014/main" id="{340FFD80-53EE-134A-8BC9-64783B517E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4" y="2721"/>
              <a:ext cx="775" cy="641"/>
              <a:chOff x="1984" y="2721"/>
              <a:chExt cx="775" cy="641"/>
            </a:xfrm>
          </p:grpSpPr>
          <p:sp>
            <p:nvSpPr>
              <p:cNvPr id="6177" name="Rectangle 85">
                <a:extLst>
                  <a:ext uri="{FF2B5EF4-FFF2-40B4-BE49-F238E27FC236}">
                    <a16:creationId xmlns:a16="http://schemas.microsoft.com/office/drawing/2014/main" id="{4E4D9800-F050-7D49-9C36-B6C6A047D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2877"/>
                <a:ext cx="751" cy="485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178" name="Rectangle 86">
                <a:extLst>
                  <a:ext uri="{FF2B5EF4-FFF2-40B4-BE49-F238E27FC236}">
                    <a16:creationId xmlns:a16="http://schemas.microsoft.com/office/drawing/2014/main" id="{7B85DAEE-9F19-1849-BE9C-7DE46962C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" y="2992"/>
                <a:ext cx="47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Hardware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9" name="Rectangle 87">
                <a:extLst>
                  <a:ext uri="{FF2B5EF4-FFF2-40B4-BE49-F238E27FC236}">
                    <a16:creationId xmlns:a16="http://schemas.microsoft.com/office/drawing/2014/main" id="{6BB8D485-2465-0D4D-9821-837318420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" y="3124"/>
                <a:ext cx="4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Platform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80" name="Rectangle 88">
                <a:extLst>
                  <a:ext uri="{FF2B5EF4-FFF2-40B4-BE49-F238E27FC236}">
                    <a16:creationId xmlns:a16="http://schemas.microsoft.com/office/drawing/2014/main" id="{EBF45D04-C0C9-2C4D-9D90-35E39628B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2721"/>
                <a:ext cx="751" cy="15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181" name="Rectangle 89">
                <a:extLst>
                  <a:ext uri="{FF2B5EF4-FFF2-40B4-BE49-F238E27FC236}">
                    <a16:creationId xmlns:a16="http://schemas.microsoft.com/office/drawing/2014/main" id="{62F8CAA6-30F3-F448-A509-59F701E0E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2747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59" name="Group 90">
              <a:extLst>
                <a:ext uri="{FF2B5EF4-FFF2-40B4-BE49-F238E27FC236}">
                  <a16:creationId xmlns:a16="http://schemas.microsoft.com/office/drawing/2014/main" id="{D861E322-5E23-1B4E-A645-26A0DBE34E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0" y="3041"/>
              <a:ext cx="775" cy="641"/>
              <a:chOff x="3480" y="3041"/>
              <a:chExt cx="775" cy="641"/>
            </a:xfrm>
          </p:grpSpPr>
          <p:sp>
            <p:nvSpPr>
              <p:cNvPr id="6172" name="Rectangle 91">
                <a:extLst>
                  <a:ext uri="{FF2B5EF4-FFF2-40B4-BE49-F238E27FC236}">
                    <a16:creationId xmlns:a16="http://schemas.microsoft.com/office/drawing/2014/main" id="{1E666F02-20AD-394C-9411-5B7415F3B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197"/>
                <a:ext cx="753" cy="485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173" name="Rectangle 92">
                <a:extLst>
                  <a:ext uri="{FF2B5EF4-FFF2-40B4-BE49-F238E27FC236}">
                    <a16:creationId xmlns:a16="http://schemas.microsoft.com/office/drawing/2014/main" id="{5527C82D-A04F-A549-8486-F6A3C2CD4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13"/>
                <a:ext cx="40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Chips &amp;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4" name="Rectangle 93">
                <a:extLst>
                  <a:ext uri="{FF2B5EF4-FFF2-40B4-BE49-F238E27FC236}">
                    <a16:creationId xmlns:a16="http://schemas.microsoft.com/office/drawing/2014/main" id="{F107E59A-B5D6-9242-86C9-CB81A3B2A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8" y="3444"/>
                <a:ext cx="58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Logic Gates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5" name="Rectangle 94">
                <a:extLst>
                  <a:ext uri="{FF2B5EF4-FFF2-40B4-BE49-F238E27FC236}">
                    <a16:creationId xmlns:a16="http://schemas.microsoft.com/office/drawing/2014/main" id="{369463E1-ED0E-6C47-BA95-94D7AF6D5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041"/>
                <a:ext cx="753" cy="15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176" name="Rectangle 95">
                <a:extLst>
                  <a:ext uri="{FF2B5EF4-FFF2-40B4-BE49-F238E27FC236}">
                    <a16:creationId xmlns:a16="http://schemas.microsoft.com/office/drawing/2014/main" id="{41043112-0D91-1B45-A9C6-85F5DA96C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3067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60" name="Group 96">
              <a:extLst>
                <a:ext uri="{FF2B5EF4-FFF2-40B4-BE49-F238E27FC236}">
                  <a16:creationId xmlns:a16="http://schemas.microsoft.com/office/drawing/2014/main" id="{B6B02796-1FFD-D446-A32B-E48A72A06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" y="634"/>
              <a:ext cx="1589" cy="503"/>
              <a:chOff x="163" y="634"/>
              <a:chExt cx="1589" cy="503"/>
            </a:xfrm>
          </p:grpSpPr>
          <p:sp>
            <p:nvSpPr>
              <p:cNvPr id="6161" name="Freeform 97">
                <a:extLst>
                  <a:ext uri="{FF2B5EF4-FFF2-40B4-BE49-F238E27FC236}">
                    <a16:creationId xmlns:a16="http://schemas.microsoft.com/office/drawing/2014/main" id="{17FCFDCC-9C03-5548-A525-E9B34B6E9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693"/>
                <a:ext cx="748" cy="444"/>
              </a:xfrm>
              <a:custGeom>
                <a:avLst/>
                <a:gdLst>
                  <a:gd name="T0" fmla="*/ 67 w 748"/>
                  <a:gd name="T1" fmla="*/ 190 h 444"/>
                  <a:gd name="T2" fmla="*/ 7 w 748"/>
                  <a:gd name="T3" fmla="*/ 209 h 444"/>
                  <a:gd name="T4" fmla="*/ 79 w 748"/>
                  <a:gd name="T5" fmla="*/ 233 h 444"/>
                  <a:gd name="T6" fmla="*/ 20 w 748"/>
                  <a:gd name="T7" fmla="*/ 287 h 444"/>
                  <a:gd name="T8" fmla="*/ 97 w 748"/>
                  <a:gd name="T9" fmla="*/ 312 h 444"/>
                  <a:gd name="T10" fmla="*/ 53 w 748"/>
                  <a:gd name="T11" fmla="*/ 366 h 444"/>
                  <a:gd name="T12" fmla="*/ 152 w 748"/>
                  <a:gd name="T13" fmla="*/ 375 h 444"/>
                  <a:gd name="T14" fmla="*/ 167 w 748"/>
                  <a:gd name="T15" fmla="*/ 435 h 444"/>
                  <a:gd name="T16" fmla="*/ 254 w 748"/>
                  <a:gd name="T17" fmla="*/ 412 h 444"/>
                  <a:gd name="T18" fmla="*/ 316 w 748"/>
                  <a:gd name="T19" fmla="*/ 444 h 444"/>
                  <a:gd name="T20" fmla="*/ 365 w 748"/>
                  <a:gd name="T21" fmla="*/ 414 h 444"/>
                  <a:gd name="T22" fmla="*/ 415 w 748"/>
                  <a:gd name="T23" fmla="*/ 444 h 444"/>
                  <a:gd name="T24" fmla="*/ 458 w 748"/>
                  <a:gd name="T25" fmla="*/ 409 h 444"/>
                  <a:gd name="T26" fmla="*/ 523 w 748"/>
                  <a:gd name="T27" fmla="*/ 432 h 444"/>
                  <a:gd name="T28" fmla="*/ 582 w 748"/>
                  <a:gd name="T29" fmla="*/ 384 h 444"/>
                  <a:gd name="T30" fmla="*/ 690 w 748"/>
                  <a:gd name="T31" fmla="*/ 399 h 444"/>
                  <a:gd name="T32" fmla="*/ 662 w 748"/>
                  <a:gd name="T33" fmla="*/ 343 h 444"/>
                  <a:gd name="T34" fmla="*/ 737 w 748"/>
                  <a:gd name="T35" fmla="*/ 338 h 444"/>
                  <a:gd name="T36" fmla="*/ 686 w 748"/>
                  <a:gd name="T37" fmla="*/ 274 h 444"/>
                  <a:gd name="T38" fmla="*/ 748 w 748"/>
                  <a:gd name="T39" fmla="*/ 238 h 444"/>
                  <a:gd name="T40" fmla="*/ 668 w 748"/>
                  <a:gd name="T41" fmla="*/ 199 h 444"/>
                  <a:gd name="T42" fmla="*/ 714 w 748"/>
                  <a:gd name="T43" fmla="*/ 143 h 444"/>
                  <a:gd name="T44" fmla="*/ 629 w 748"/>
                  <a:gd name="T45" fmla="*/ 141 h 444"/>
                  <a:gd name="T46" fmla="*/ 662 w 748"/>
                  <a:gd name="T47" fmla="*/ 77 h 444"/>
                  <a:gd name="T48" fmla="*/ 556 w 748"/>
                  <a:gd name="T49" fmla="*/ 85 h 444"/>
                  <a:gd name="T50" fmla="*/ 549 w 748"/>
                  <a:gd name="T51" fmla="*/ 18 h 444"/>
                  <a:gd name="T52" fmla="*/ 441 w 748"/>
                  <a:gd name="T53" fmla="*/ 47 h 444"/>
                  <a:gd name="T54" fmla="*/ 402 w 748"/>
                  <a:gd name="T55" fmla="*/ 0 h 444"/>
                  <a:gd name="T56" fmla="*/ 334 w 748"/>
                  <a:gd name="T57" fmla="*/ 44 h 444"/>
                  <a:gd name="T58" fmla="*/ 267 w 748"/>
                  <a:gd name="T59" fmla="*/ 0 h 444"/>
                  <a:gd name="T60" fmla="*/ 226 w 748"/>
                  <a:gd name="T61" fmla="*/ 66 h 444"/>
                  <a:gd name="T62" fmla="*/ 154 w 748"/>
                  <a:gd name="T63" fmla="*/ 31 h 444"/>
                  <a:gd name="T64" fmla="*/ 156 w 748"/>
                  <a:gd name="T65" fmla="*/ 89 h 444"/>
                  <a:gd name="T66" fmla="*/ 63 w 748"/>
                  <a:gd name="T67" fmla="*/ 72 h 444"/>
                  <a:gd name="T68" fmla="*/ 85 w 748"/>
                  <a:gd name="T69" fmla="*/ 131 h 444"/>
                  <a:gd name="T70" fmla="*/ 0 w 748"/>
                  <a:gd name="T71" fmla="*/ 130 h 444"/>
                  <a:gd name="T72" fmla="*/ 67 w 748"/>
                  <a:gd name="T73" fmla="*/ 19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4">
                    <a:moveTo>
                      <a:pt x="67" y="190"/>
                    </a:moveTo>
                    <a:lnTo>
                      <a:pt x="7" y="209"/>
                    </a:lnTo>
                    <a:lnTo>
                      <a:pt x="79" y="233"/>
                    </a:lnTo>
                    <a:lnTo>
                      <a:pt x="20" y="287"/>
                    </a:lnTo>
                    <a:lnTo>
                      <a:pt x="97" y="312"/>
                    </a:lnTo>
                    <a:lnTo>
                      <a:pt x="53" y="366"/>
                    </a:lnTo>
                    <a:lnTo>
                      <a:pt x="152" y="375"/>
                    </a:lnTo>
                    <a:lnTo>
                      <a:pt x="167" y="435"/>
                    </a:lnTo>
                    <a:lnTo>
                      <a:pt x="254" y="412"/>
                    </a:lnTo>
                    <a:lnTo>
                      <a:pt x="316" y="444"/>
                    </a:lnTo>
                    <a:lnTo>
                      <a:pt x="365" y="414"/>
                    </a:lnTo>
                    <a:lnTo>
                      <a:pt x="415" y="444"/>
                    </a:lnTo>
                    <a:lnTo>
                      <a:pt x="458" y="409"/>
                    </a:lnTo>
                    <a:lnTo>
                      <a:pt x="523" y="432"/>
                    </a:lnTo>
                    <a:lnTo>
                      <a:pt x="582" y="384"/>
                    </a:lnTo>
                    <a:lnTo>
                      <a:pt x="690" y="399"/>
                    </a:lnTo>
                    <a:lnTo>
                      <a:pt x="662" y="343"/>
                    </a:lnTo>
                    <a:lnTo>
                      <a:pt x="737" y="338"/>
                    </a:lnTo>
                    <a:lnTo>
                      <a:pt x="686" y="274"/>
                    </a:lnTo>
                    <a:lnTo>
                      <a:pt x="748" y="238"/>
                    </a:lnTo>
                    <a:lnTo>
                      <a:pt x="668" y="199"/>
                    </a:lnTo>
                    <a:lnTo>
                      <a:pt x="714" y="143"/>
                    </a:lnTo>
                    <a:lnTo>
                      <a:pt x="629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8"/>
                    </a:lnTo>
                    <a:lnTo>
                      <a:pt x="441" y="47"/>
                    </a:lnTo>
                    <a:lnTo>
                      <a:pt x="402" y="0"/>
                    </a:lnTo>
                    <a:lnTo>
                      <a:pt x="334" y="44"/>
                    </a:lnTo>
                    <a:lnTo>
                      <a:pt x="267" y="0"/>
                    </a:lnTo>
                    <a:lnTo>
                      <a:pt x="226" y="66"/>
                    </a:lnTo>
                    <a:lnTo>
                      <a:pt x="154" y="31"/>
                    </a:lnTo>
                    <a:lnTo>
                      <a:pt x="156" y="89"/>
                    </a:lnTo>
                    <a:lnTo>
                      <a:pt x="63" y="72"/>
                    </a:lnTo>
                    <a:lnTo>
                      <a:pt x="85" y="131"/>
                    </a:lnTo>
                    <a:lnTo>
                      <a:pt x="0" y="130"/>
                    </a:lnTo>
                    <a:lnTo>
                      <a:pt x="67" y="1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2" name="Freeform 98">
                <a:extLst>
                  <a:ext uri="{FF2B5EF4-FFF2-40B4-BE49-F238E27FC236}">
                    <a16:creationId xmlns:a16="http://schemas.microsoft.com/office/drawing/2014/main" id="{BB50B102-6EBF-D548-8074-1A12E8E27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693"/>
                <a:ext cx="748" cy="444"/>
              </a:xfrm>
              <a:custGeom>
                <a:avLst/>
                <a:gdLst>
                  <a:gd name="T0" fmla="*/ 67 w 748"/>
                  <a:gd name="T1" fmla="*/ 190 h 444"/>
                  <a:gd name="T2" fmla="*/ 7 w 748"/>
                  <a:gd name="T3" fmla="*/ 209 h 444"/>
                  <a:gd name="T4" fmla="*/ 79 w 748"/>
                  <a:gd name="T5" fmla="*/ 233 h 444"/>
                  <a:gd name="T6" fmla="*/ 20 w 748"/>
                  <a:gd name="T7" fmla="*/ 287 h 444"/>
                  <a:gd name="T8" fmla="*/ 97 w 748"/>
                  <a:gd name="T9" fmla="*/ 312 h 444"/>
                  <a:gd name="T10" fmla="*/ 53 w 748"/>
                  <a:gd name="T11" fmla="*/ 366 h 444"/>
                  <a:gd name="T12" fmla="*/ 152 w 748"/>
                  <a:gd name="T13" fmla="*/ 375 h 444"/>
                  <a:gd name="T14" fmla="*/ 167 w 748"/>
                  <a:gd name="T15" fmla="*/ 435 h 444"/>
                  <a:gd name="T16" fmla="*/ 254 w 748"/>
                  <a:gd name="T17" fmla="*/ 412 h 444"/>
                  <a:gd name="T18" fmla="*/ 316 w 748"/>
                  <a:gd name="T19" fmla="*/ 444 h 444"/>
                  <a:gd name="T20" fmla="*/ 365 w 748"/>
                  <a:gd name="T21" fmla="*/ 414 h 444"/>
                  <a:gd name="T22" fmla="*/ 415 w 748"/>
                  <a:gd name="T23" fmla="*/ 444 h 444"/>
                  <a:gd name="T24" fmla="*/ 458 w 748"/>
                  <a:gd name="T25" fmla="*/ 409 h 444"/>
                  <a:gd name="T26" fmla="*/ 523 w 748"/>
                  <a:gd name="T27" fmla="*/ 432 h 444"/>
                  <a:gd name="T28" fmla="*/ 582 w 748"/>
                  <a:gd name="T29" fmla="*/ 384 h 444"/>
                  <a:gd name="T30" fmla="*/ 690 w 748"/>
                  <a:gd name="T31" fmla="*/ 399 h 444"/>
                  <a:gd name="T32" fmla="*/ 662 w 748"/>
                  <a:gd name="T33" fmla="*/ 343 h 444"/>
                  <a:gd name="T34" fmla="*/ 737 w 748"/>
                  <a:gd name="T35" fmla="*/ 338 h 444"/>
                  <a:gd name="T36" fmla="*/ 686 w 748"/>
                  <a:gd name="T37" fmla="*/ 274 h 444"/>
                  <a:gd name="T38" fmla="*/ 748 w 748"/>
                  <a:gd name="T39" fmla="*/ 238 h 444"/>
                  <a:gd name="T40" fmla="*/ 668 w 748"/>
                  <a:gd name="T41" fmla="*/ 199 h 444"/>
                  <a:gd name="T42" fmla="*/ 714 w 748"/>
                  <a:gd name="T43" fmla="*/ 143 h 444"/>
                  <a:gd name="T44" fmla="*/ 629 w 748"/>
                  <a:gd name="T45" fmla="*/ 141 h 444"/>
                  <a:gd name="T46" fmla="*/ 662 w 748"/>
                  <a:gd name="T47" fmla="*/ 77 h 444"/>
                  <a:gd name="T48" fmla="*/ 556 w 748"/>
                  <a:gd name="T49" fmla="*/ 85 h 444"/>
                  <a:gd name="T50" fmla="*/ 549 w 748"/>
                  <a:gd name="T51" fmla="*/ 18 h 444"/>
                  <a:gd name="T52" fmla="*/ 441 w 748"/>
                  <a:gd name="T53" fmla="*/ 47 h 444"/>
                  <a:gd name="T54" fmla="*/ 402 w 748"/>
                  <a:gd name="T55" fmla="*/ 0 h 444"/>
                  <a:gd name="T56" fmla="*/ 334 w 748"/>
                  <a:gd name="T57" fmla="*/ 44 h 444"/>
                  <a:gd name="T58" fmla="*/ 267 w 748"/>
                  <a:gd name="T59" fmla="*/ 0 h 444"/>
                  <a:gd name="T60" fmla="*/ 226 w 748"/>
                  <a:gd name="T61" fmla="*/ 66 h 444"/>
                  <a:gd name="T62" fmla="*/ 154 w 748"/>
                  <a:gd name="T63" fmla="*/ 31 h 444"/>
                  <a:gd name="T64" fmla="*/ 156 w 748"/>
                  <a:gd name="T65" fmla="*/ 89 h 444"/>
                  <a:gd name="T66" fmla="*/ 63 w 748"/>
                  <a:gd name="T67" fmla="*/ 72 h 444"/>
                  <a:gd name="T68" fmla="*/ 85 w 748"/>
                  <a:gd name="T69" fmla="*/ 131 h 444"/>
                  <a:gd name="T70" fmla="*/ 0 w 748"/>
                  <a:gd name="T71" fmla="*/ 130 h 444"/>
                  <a:gd name="T72" fmla="*/ 67 w 748"/>
                  <a:gd name="T73" fmla="*/ 19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4">
                    <a:moveTo>
                      <a:pt x="67" y="190"/>
                    </a:moveTo>
                    <a:lnTo>
                      <a:pt x="7" y="209"/>
                    </a:lnTo>
                    <a:lnTo>
                      <a:pt x="79" y="233"/>
                    </a:lnTo>
                    <a:lnTo>
                      <a:pt x="20" y="287"/>
                    </a:lnTo>
                    <a:lnTo>
                      <a:pt x="97" y="312"/>
                    </a:lnTo>
                    <a:lnTo>
                      <a:pt x="53" y="366"/>
                    </a:lnTo>
                    <a:lnTo>
                      <a:pt x="152" y="375"/>
                    </a:lnTo>
                    <a:lnTo>
                      <a:pt x="167" y="435"/>
                    </a:lnTo>
                    <a:lnTo>
                      <a:pt x="254" y="412"/>
                    </a:lnTo>
                    <a:lnTo>
                      <a:pt x="316" y="444"/>
                    </a:lnTo>
                    <a:lnTo>
                      <a:pt x="365" y="414"/>
                    </a:lnTo>
                    <a:lnTo>
                      <a:pt x="415" y="444"/>
                    </a:lnTo>
                    <a:lnTo>
                      <a:pt x="458" y="409"/>
                    </a:lnTo>
                    <a:lnTo>
                      <a:pt x="523" y="432"/>
                    </a:lnTo>
                    <a:lnTo>
                      <a:pt x="582" y="384"/>
                    </a:lnTo>
                    <a:lnTo>
                      <a:pt x="690" y="399"/>
                    </a:lnTo>
                    <a:lnTo>
                      <a:pt x="662" y="343"/>
                    </a:lnTo>
                    <a:lnTo>
                      <a:pt x="737" y="338"/>
                    </a:lnTo>
                    <a:lnTo>
                      <a:pt x="686" y="274"/>
                    </a:lnTo>
                    <a:lnTo>
                      <a:pt x="748" y="238"/>
                    </a:lnTo>
                    <a:lnTo>
                      <a:pt x="668" y="199"/>
                    </a:lnTo>
                    <a:lnTo>
                      <a:pt x="714" y="143"/>
                    </a:lnTo>
                    <a:lnTo>
                      <a:pt x="629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8"/>
                    </a:lnTo>
                    <a:lnTo>
                      <a:pt x="441" y="47"/>
                    </a:lnTo>
                    <a:lnTo>
                      <a:pt x="402" y="0"/>
                    </a:lnTo>
                    <a:lnTo>
                      <a:pt x="334" y="44"/>
                    </a:lnTo>
                    <a:lnTo>
                      <a:pt x="267" y="0"/>
                    </a:lnTo>
                    <a:lnTo>
                      <a:pt x="226" y="66"/>
                    </a:lnTo>
                    <a:lnTo>
                      <a:pt x="154" y="31"/>
                    </a:lnTo>
                    <a:lnTo>
                      <a:pt x="156" y="89"/>
                    </a:lnTo>
                    <a:lnTo>
                      <a:pt x="63" y="72"/>
                    </a:lnTo>
                    <a:lnTo>
                      <a:pt x="85" y="131"/>
                    </a:lnTo>
                    <a:lnTo>
                      <a:pt x="0" y="130"/>
                    </a:lnTo>
                    <a:lnTo>
                      <a:pt x="67" y="19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3" name="Freeform 99">
                <a:extLst>
                  <a:ext uri="{FF2B5EF4-FFF2-40B4-BE49-F238E27FC236}">
                    <a16:creationId xmlns:a16="http://schemas.microsoft.com/office/drawing/2014/main" id="{52CB2E71-E9C2-424D-9045-4D3E56354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" y="634"/>
                <a:ext cx="748" cy="445"/>
              </a:xfrm>
              <a:custGeom>
                <a:avLst/>
                <a:gdLst>
                  <a:gd name="T0" fmla="*/ 67 w 748"/>
                  <a:gd name="T1" fmla="*/ 192 h 445"/>
                  <a:gd name="T2" fmla="*/ 5 w 748"/>
                  <a:gd name="T3" fmla="*/ 210 h 445"/>
                  <a:gd name="T4" fmla="*/ 77 w 748"/>
                  <a:gd name="T5" fmla="*/ 235 h 445"/>
                  <a:gd name="T6" fmla="*/ 18 w 748"/>
                  <a:gd name="T7" fmla="*/ 289 h 445"/>
                  <a:gd name="T8" fmla="*/ 97 w 748"/>
                  <a:gd name="T9" fmla="*/ 314 h 445"/>
                  <a:gd name="T10" fmla="*/ 53 w 748"/>
                  <a:gd name="T11" fmla="*/ 366 h 445"/>
                  <a:gd name="T12" fmla="*/ 152 w 748"/>
                  <a:gd name="T13" fmla="*/ 376 h 445"/>
                  <a:gd name="T14" fmla="*/ 167 w 748"/>
                  <a:gd name="T15" fmla="*/ 437 h 445"/>
                  <a:gd name="T16" fmla="*/ 252 w 748"/>
                  <a:gd name="T17" fmla="*/ 414 h 445"/>
                  <a:gd name="T18" fmla="*/ 316 w 748"/>
                  <a:gd name="T19" fmla="*/ 445 h 445"/>
                  <a:gd name="T20" fmla="*/ 363 w 748"/>
                  <a:gd name="T21" fmla="*/ 415 h 445"/>
                  <a:gd name="T22" fmla="*/ 413 w 748"/>
                  <a:gd name="T23" fmla="*/ 445 h 445"/>
                  <a:gd name="T24" fmla="*/ 458 w 748"/>
                  <a:gd name="T25" fmla="*/ 409 h 445"/>
                  <a:gd name="T26" fmla="*/ 523 w 748"/>
                  <a:gd name="T27" fmla="*/ 434 h 445"/>
                  <a:gd name="T28" fmla="*/ 582 w 748"/>
                  <a:gd name="T29" fmla="*/ 386 h 445"/>
                  <a:gd name="T30" fmla="*/ 689 w 748"/>
                  <a:gd name="T31" fmla="*/ 401 h 445"/>
                  <a:gd name="T32" fmla="*/ 662 w 748"/>
                  <a:gd name="T33" fmla="*/ 345 h 445"/>
                  <a:gd name="T34" fmla="*/ 735 w 748"/>
                  <a:gd name="T35" fmla="*/ 338 h 445"/>
                  <a:gd name="T36" fmla="*/ 685 w 748"/>
                  <a:gd name="T37" fmla="*/ 274 h 445"/>
                  <a:gd name="T38" fmla="*/ 748 w 748"/>
                  <a:gd name="T39" fmla="*/ 240 h 445"/>
                  <a:gd name="T40" fmla="*/ 667 w 748"/>
                  <a:gd name="T41" fmla="*/ 200 h 445"/>
                  <a:gd name="T42" fmla="*/ 712 w 748"/>
                  <a:gd name="T43" fmla="*/ 144 h 445"/>
                  <a:gd name="T44" fmla="*/ 627 w 748"/>
                  <a:gd name="T45" fmla="*/ 141 h 445"/>
                  <a:gd name="T46" fmla="*/ 662 w 748"/>
                  <a:gd name="T47" fmla="*/ 77 h 445"/>
                  <a:gd name="T48" fmla="*/ 556 w 748"/>
                  <a:gd name="T49" fmla="*/ 85 h 445"/>
                  <a:gd name="T50" fmla="*/ 549 w 748"/>
                  <a:gd name="T51" fmla="*/ 19 h 445"/>
                  <a:gd name="T52" fmla="*/ 441 w 748"/>
                  <a:gd name="T53" fmla="*/ 49 h 445"/>
                  <a:gd name="T54" fmla="*/ 402 w 748"/>
                  <a:gd name="T55" fmla="*/ 0 h 445"/>
                  <a:gd name="T56" fmla="*/ 333 w 748"/>
                  <a:gd name="T57" fmla="*/ 44 h 445"/>
                  <a:gd name="T58" fmla="*/ 267 w 748"/>
                  <a:gd name="T59" fmla="*/ 0 h 445"/>
                  <a:gd name="T60" fmla="*/ 226 w 748"/>
                  <a:gd name="T61" fmla="*/ 67 h 445"/>
                  <a:gd name="T62" fmla="*/ 152 w 748"/>
                  <a:gd name="T63" fmla="*/ 31 h 445"/>
                  <a:gd name="T64" fmla="*/ 155 w 748"/>
                  <a:gd name="T65" fmla="*/ 90 h 445"/>
                  <a:gd name="T66" fmla="*/ 62 w 748"/>
                  <a:gd name="T67" fmla="*/ 72 h 445"/>
                  <a:gd name="T68" fmla="*/ 85 w 748"/>
                  <a:gd name="T69" fmla="*/ 133 h 445"/>
                  <a:gd name="T70" fmla="*/ 0 w 748"/>
                  <a:gd name="T71" fmla="*/ 129 h 445"/>
                  <a:gd name="T72" fmla="*/ 67 w 748"/>
                  <a:gd name="T73" fmla="*/ 192 h 4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5">
                    <a:moveTo>
                      <a:pt x="67" y="192"/>
                    </a:moveTo>
                    <a:lnTo>
                      <a:pt x="5" y="210"/>
                    </a:lnTo>
                    <a:lnTo>
                      <a:pt x="77" y="235"/>
                    </a:lnTo>
                    <a:lnTo>
                      <a:pt x="18" y="289"/>
                    </a:lnTo>
                    <a:lnTo>
                      <a:pt x="97" y="314"/>
                    </a:lnTo>
                    <a:lnTo>
                      <a:pt x="53" y="366"/>
                    </a:lnTo>
                    <a:lnTo>
                      <a:pt x="152" y="376"/>
                    </a:lnTo>
                    <a:lnTo>
                      <a:pt x="167" y="437"/>
                    </a:lnTo>
                    <a:lnTo>
                      <a:pt x="252" y="414"/>
                    </a:lnTo>
                    <a:lnTo>
                      <a:pt x="316" y="445"/>
                    </a:lnTo>
                    <a:lnTo>
                      <a:pt x="363" y="415"/>
                    </a:lnTo>
                    <a:lnTo>
                      <a:pt x="413" y="445"/>
                    </a:lnTo>
                    <a:lnTo>
                      <a:pt x="458" y="409"/>
                    </a:lnTo>
                    <a:lnTo>
                      <a:pt x="523" y="434"/>
                    </a:lnTo>
                    <a:lnTo>
                      <a:pt x="582" y="386"/>
                    </a:lnTo>
                    <a:lnTo>
                      <a:pt x="689" y="401"/>
                    </a:lnTo>
                    <a:lnTo>
                      <a:pt x="662" y="345"/>
                    </a:lnTo>
                    <a:lnTo>
                      <a:pt x="735" y="338"/>
                    </a:lnTo>
                    <a:lnTo>
                      <a:pt x="685" y="274"/>
                    </a:lnTo>
                    <a:lnTo>
                      <a:pt x="748" y="240"/>
                    </a:lnTo>
                    <a:lnTo>
                      <a:pt x="667" y="200"/>
                    </a:lnTo>
                    <a:lnTo>
                      <a:pt x="712" y="144"/>
                    </a:lnTo>
                    <a:lnTo>
                      <a:pt x="627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9"/>
                    </a:lnTo>
                    <a:lnTo>
                      <a:pt x="441" y="49"/>
                    </a:lnTo>
                    <a:lnTo>
                      <a:pt x="402" y="0"/>
                    </a:lnTo>
                    <a:lnTo>
                      <a:pt x="333" y="44"/>
                    </a:lnTo>
                    <a:lnTo>
                      <a:pt x="267" y="0"/>
                    </a:lnTo>
                    <a:lnTo>
                      <a:pt x="226" y="67"/>
                    </a:lnTo>
                    <a:lnTo>
                      <a:pt x="152" y="31"/>
                    </a:lnTo>
                    <a:lnTo>
                      <a:pt x="155" y="90"/>
                    </a:lnTo>
                    <a:lnTo>
                      <a:pt x="62" y="72"/>
                    </a:lnTo>
                    <a:lnTo>
                      <a:pt x="85" y="133"/>
                    </a:lnTo>
                    <a:lnTo>
                      <a:pt x="0" y="129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4" name="Rectangle 100">
                <a:extLst>
                  <a:ext uri="{FF2B5EF4-FFF2-40B4-BE49-F238E27FC236}">
                    <a16:creationId xmlns:a16="http://schemas.microsoft.com/office/drawing/2014/main" id="{77D2A717-9D8A-B040-ABF4-6DBF04347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741"/>
                <a:ext cx="366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Human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5" name="Rectangle 101">
                <a:extLst>
                  <a:ext uri="{FF2B5EF4-FFF2-40B4-BE49-F238E27FC236}">
                    <a16:creationId xmlns:a16="http://schemas.microsoft.com/office/drawing/2014/main" id="{EC41180E-5820-DA44-B239-5CF1C9928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" y="856"/>
                <a:ext cx="42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Thought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6" name="Rectangle 102">
                <a:extLst>
                  <a:ext uri="{FF2B5EF4-FFF2-40B4-BE49-F238E27FC236}">
                    <a16:creationId xmlns:a16="http://schemas.microsoft.com/office/drawing/2014/main" id="{E25B3118-BF94-9B4D-9AB7-2405B6F80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673"/>
                <a:ext cx="771" cy="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ar-SA" altLang="zh-TW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167" name="Rectangle 103">
                <a:extLst>
                  <a:ext uri="{FF2B5EF4-FFF2-40B4-BE49-F238E27FC236}">
                    <a16:creationId xmlns:a16="http://schemas.microsoft.com/office/drawing/2014/main" id="{803EA49D-3D40-1744-A812-11FE7925A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" y="696"/>
                <a:ext cx="7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design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8" name="Freeform 104">
                <a:extLst>
                  <a:ext uri="{FF2B5EF4-FFF2-40B4-BE49-F238E27FC236}">
                    <a16:creationId xmlns:a16="http://schemas.microsoft.com/office/drawing/2014/main" id="{DD99137F-D8B3-AE4A-ADB8-D650ED945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936"/>
                <a:ext cx="578" cy="95"/>
              </a:xfrm>
              <a:custGeom>
                <a:avLst/>
                <a:gdLst>
                  <a:gd name="T0" fmla="*/ 0 w 578"/>
                  <a:gd name="T1" fmla="*/ 48 h 95"/>
                  <a:gd name="T2" fmla="*/ 4 w 578"/>
                  <a:gd name="T3" fmla="*/ 41 h 95"/>
                  <a:gd name="T4" fmla="*/ 13 w 578"/>
                  <a:gd name="T5" fmla="*/ 33 h 95"/>
                  <a:gd name="T6" fmla="*/ 28 w 578"/>
                  <a:gd name="T7" fmla="*/ 26 h 95"/>
                  <a:gd name="T8" fmla="*/ 51 w 578"/>
                  <a:gd name="T9" fmla="*/ 20 h 95"/>
                  <a:gd name="T10" fmla="*/ 77 w 578"/>
                  <a:gd name="T11" fmla="*/ 15 h 95"/>
                  <a:gd name="T12" fmla="*/ 108 w 578"/>
                  <a:gd name="T13" fmla="*/ 10 h 95"/>
                  <a:gd name="T14" fmla="*/ 144 w 578"/>
                  <a:gd name="T15" fmla="*/ 5 h 95"/>
                  <a:gd name="T16" fmla="*/ 183 w 578"/>
                  <a:gd name="T17" fmla="*/ 2 h 95"/>
                  <a:gd name="T18" fmla="*/ 226 w 578"/>
                  <a:gd name="T19" fmla="*/ 0 h 95"/>
                  <a:gd name="T20" fmla="*/ 268 w 578"/>
                  <a:gd name="T21" fmla="*/ 0 h 95"/>
                  <a:gd name="T22" fmla="*/ 311 w 578"/>
                  <a:gd name="T23" fmla="*/ 0 h 95"/>
                  <a:gd name="T24" fmla="*/ 353 w 578"/>
                  <a:gd name="T25" fmla="*/ 0 h 95"/>
                  <a:gd name="T26" fmla="*/ 395 w 578"/>
                  <a:gd name="T27" fmla="*/ 2 h 95"/>
                  <a:gd name="T28" fmla="*/ 435 w 578"/>
                  <a:gd name="T29" fmla="*/ 5 h 95"/>
                  <a:gd name="T30" fmla="*/ 469 w 578"/>
                  <a:gd name="T31" fmla="*/ 10 h 95"/>
                  <a:gd name="T32" fmla="*/ 502 w 578"/>
                  <a:gd name="T33" fmla="*/ 15 h 95"/>
                  <a:gd name="T34" fmla="*/ 528 w 578"/>
                  <a:gd name="T35" fmla="*/ 20 h 95"/>
                  <a:gd name="T36" fmla="*/ 551 w 578"/>
                  <a:gd name="T37" fmla="*/ 26 h 95"/>
                  <a:gd name="T38" fmla="*/ 565 w 578"/>
                  <a:gd name="T39" fmla="*/ 33 h 95"/>
                  <a:gd name="T40" fmla="*/ 575 w 578"/>
                  <a:gd name="T41" fmla="*/ 41 h 95"/>
                  <a:gd name="T42" fmla="*/ 578 w 578"/>
                  <a:gd name="T43" fmla="*/ 48 h 95"/>
                  <a:gd name="T44" fmla="*/ 575 w 578"/>
                  <a:gd name="T45" fmla="*/ 54 h 95"/>
                  <a:gd name="T46" fmla="*/ 565 w 578"/>
                  <a:gd name="T47" fmla="*/ 62 h 95"/>
                  <a:gd name="T48" fmla="*/ 551 w 578"/>
                  <a:gd name="T49" fmla="*/ 69 h 95"/>
                  <a:gd name="T50" fmla="*/ 528 w 578"/>
                  <a:gd name="T51" fmla="*/ 76 h 95"/>
                  <a:gd name="T52" fmla="*/ 502 w 578"/>
                  <a:gd name="T53" fmla="*/ 81 h 95"/>
                  <a:gd name="T54" fmla="*/ 469 w 578"/>
                  <a:gd name="T55" fmla="*/ 85 h 95"/>
                  <a:gd name="T56" fmla="*/ 435 w 578"/>
                  <a:gd name="T57" fmla="*/ 90 h 95"/>
                  <a:gd name="T58" fmla="*/ 395 w 578"/>
                  <a:gd name="T59" fmla="*/ 92 h 95"/>
                  <a:gd name="T60" fmla="*/ 353 w 578"/>
                  <a:gd name="T61" fmla="*/ 95 h 95"/>
                  <a:gd name="T62" fmla="*/ 311 w 578"/>
                  <a:gd name="T63" fmla="*/ 95 h 95"/>
                  <a:gd name="T64" fmla="*/ 268 w 578"/>
                  <a:gd name="T65" fmla="*/ 95 h 95"/>
                  <a:gd name="T66" fmla="*/ 226 w 578"/>
                  <a:gd name="T67" fmla="*/ 95 h 95"/>
                  <a:gd name="T68" fmla="*/ 183 w 578"/>
                  <a:gd name="T69" fmla="*/ 92 h 95"/>
                  <a:gd name="T70" fmla="*/ 144 w 578"/>
                  <a:gd name="T71" fmla="*/ 90 h 95"/>
                  <a:gd name="T72" fmla="*/ 108 w 578"/>
                  <a:gd name="T73" fmla="*/ 85 h 95"/>
                  <a:gd name="T74" fmla="*/ 77 w 578"/>
                  <a:gd name="T75" fmla="*/ 81 h 95"/>
                  <a:gd name="T76" fmla="*/ 51 w 578"/>
                  <a:gd name="T77" fmla="*/ 76 h 95"/>
                  <a:gd name="T78" fmla="*/ 28 w 578"/>
                  <a:gd name="T79" fmla="*/ 69 h 95"/>
                  <a:gd name="T80" fmla="*/ 13 w 578"/>
                  <a:gd name="T81" fmla="*/ 62 h 95"/>
                  <a:gd name="T82" fmla="*/ 4 w 578"/>
                  <a:gd name="T83" fmla="*/ 54 h 95"/>
                  <a:gd name="T84" fmla="*/ 0 w 578"/>
                  <a:gd name="T85" fmla="*/ 48 h 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8" h="95">
                    <a:moveTo>
                      <a:pt x="0" y="48"/>
                    </a:moveTo>
                    <a:lnTo>
                      <a:pt x="4" y="41"/>
                    </a:lnTo>
                    <a:lnTo>
                      <a:pt x="13" y="33"/>
                    </a:lnTo>
                    <a:lnTo>
                      <a:pt x="28" y="26"/>
                    </a:lnTo>
                    <a:lnTo>
                      <a:pt x="51" y="20"/>
                    </a:lnTo>
                    <a:lnTo>
                      <a:pt x="77" y="15"/>
                    </a:lnTo>
                    <a:lnTo>
                      <a:pt x="108" y="10"/>
                    </a:lnTo>
                    <a:lnTo>
                      <a:pt x="144" y="5"/>
                    </a:lnTo>
                    <a:lnTo>
                      <a:pt x="183" y="2"/>
                    </a:lnTo>
                    <a:lnTo>
                      <a:pt x="226" y="0"/>
                    </a:lnTo>
                    <a:lnTo>
                      <a:pt x="268" y="0"/>
                    </a:lnTo>
                    <a:lnTo>
                      <a:pt x="311" y="0"/>
                    </a:lnTo>
                    <a:lnTo>
                      <a:pt x="353" y="0"/>
                    </a:lnTo>
                    <a:lnTo>
                      <a:pt x="395" y="2"/>
                    </a:lnTo>
                    <a:lnTo>
                      <a:pt x="435" y="5"/>
                    </a:lnTo>
                    <a:lnTo>
                      <a:pt x="469" y="10"/>
                    </a:lnTo>
                    <a:lnTo>
                      <a:pt x="502" y="15"/>
                    </a:lnTo>
                    <a:lnTo>
                      <a:pt x="528" y="20"/>
                    </a:lnTo>
                    <a:lnTo>
                      <a:pt x="551" y="26"/>
                    </a:lnTo>
                    <a:lnTo>
                      <a:pt x="565" y="33"/>
                    </a:lnTo>
                    <a:lnTo>
                      <a:pt x="575" y="41"/>
                    </a:lnTo>
                    <a:lnTo>
                      <a:pt x="578" y="48"/>
                    </a:lnTo>
                    <a:lnTo>
                      <a:pt x="575" y="54"/>
                    </a:lnTo>
                    <a:lnTo>
                      <a:pt x="565" y="62"/>
                    </a:lnTo>
                    <a:lnTo>
                      <a:pt x="551" y="69"/>
                    </a:lnTo>
                    <a:lnTo>
                      <a:pt x="528" y="76"/>
                    </a:lnTo>
                    <a:lnTo>
                      <a:pt x="502" y="81"/>
                    </a:lnTo>
                    <a:lnTo>
                      <a:pt x="469" y="85"/>
                    </a:lnTo>
                    <a:lnTo>
                      <a:pt x="435" y="90"/>
                    </a:lnTo>
                    <a:lnTo>
                      <a:pt x="395" y="92"/>
                    </a:lnTo>
                    <a:lnTo>
                      <a:pt x="353" y="95"/>
                    </a:lnTo>
                    <a:lnTo>
                      <a:pt x="311" y="95"/>
                    </a:lnTo>
                    <a:lnTo>
                      <a:pt x="268" y="95"/>
                    </a:lnTo>
                    <a:lnTo>
                      <a:pt x="226" y="95"/>
                    </a:lnTo>
                    <a:lnTo>
                      <a:pt x="183" y="92"/>
                    </a:lnTo>
                    <a:lnTo>
                      <a:pt x="144" y="90"/>
                    </a:lnTo>
                    <a:lnTo>
                      <a:pt x="108" y="85"/>
                    </a:lnTo>
                    <a:lnTo>
                      <a:pt x="77" y="81"/>
                    </a:lnTo>
                    <a:lnTo>
                      <a:pt x="51" y="76"/>
                    </a:lnTo>
                    <a:lnTo>
                      <a:pt x="28" y="69"/>
                    </a:lnTo>
                    <a:lnTo>
                      <a:pt x="13" y="62"/>
                    </a:lnTo>
                    <a:lnTo>
                      <a:pt x="4" y="5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9" name="Rectangle 105">
                <a:extLst>
                  <a:ext uri="{FF2B5EF4-FFF2-40B4-BE49-F238E27FC236}">
                    <a16:creationId xmlns:a16="http://schemas.microsoft.com/office/drawing/2014/main" id="{75922E3E-4103-E440-9008-A9B0A77BD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" y="941"/>
                <a:ext cx="498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9, 12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0" name="Line 106">
                <a:extLst>
                  <a:ext uri="{FF2B5EF4-FFF2-40B4-BE49-F238E27FC236}">
                    <a16:creationId xmlns:a16="http://schemas.microsoft.com/office/drawing/2014/main" id="{C10F4679-988E-AC4A-B483-0F2315137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0" y="855"/>
                <a:ext cx="7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1" name="Freeform 107">
                <a:extLst>
                  <a:ext uri="{FF2B5EF4-FFF2-40B4-BE49-F238E27FC236}">
                    <a16:creationId xmlns:a16="http://schemas.microsoft.com/office/drawing/2014/main" id="{208B364A-CB91-A046-AEC9-36428AA5C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832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148" name="AutoShape 108">
            <a:extLst>
              <a:ext uri="{FF2B5EF4-FFF2-40B4-BE49-F238E27FC236}">
                <a16:creationId xmlns:a16="http://schemas.microsoft.com/office/drawing/2014/main" id="{2065EE2E-3902-8044-AF8F-3BC3A66E6D6A}"/>
              </a:ext>
            </a:extLst>
          </p:cNvPr>
          <p:cNvSpPr>
            <a:spLocks noChangeArrowheads="1"/>
          </p:cNvSpPr>
          <p:nvPr/>
        </p:nvSpPr>
        <p:spPr bwMode="auto">
          <a:xfrm rot="-2531323">
            <a:off x="5105400" y="8382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C012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ar-SA" altLang="zh-TW" sz="240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0D33DA3E-448F-4B40-85DB-F28E087CE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575" y="533400"/>
            <a:ext cx="8988425" cy="5410200"/>
          </a:xfrm>
        </p:spPr>
        <p:txBody>
          <a:bodyPr/>
          <a:lstStyle/>
          <a:p>
            <a:pPr marL="179388" indent="-179388">
              <a:spcBef>
                <a:spcPct val="100000"/>
              </a:spcBef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</a:rPr>
              <a:t>A VM program is designed to provide an interim abstraction of a program written in some high-level language.</a:t>
            </a:r>
          </a:p>
          <a:p>
            <a:pPr marL="179388" indent="-179388">
              <a:spcBef>
                <a:spcPct val="100000"/>
              </a:spcBef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</a:rPr>
              <a:t>Modern OO languages normally feature the following variable kinds:</a:t>
            </a:r>
          </a:p>
          <a:p>
            <a:pPr marL="179388" indent="-179388">
              <a:buFont typeface="Wingdings" charset="2"/>
              <a:buNone/>
              <a:defRPr/>
            </a:pPr>
            <a:r>
              <a:rPr lang="en-US" altLang="zh-TW" sz="2000" u="sng" dirty="0">
                <a:ea typeface="新細明體" charset="0"/>
              </a:rPr>
              <a:t>Class level:</a:t>
            </a:r>
            <a:endParaRPr lang="en-US" altLang="zh-TW" sz="2000" dirty="0">
              <a:ea typeface="新細明體" charset="0"/>
            </a:endParaRPr>
          </a:p>
          <a:p>
            <a:pPr marL="627063" lvl="1" indent="-268288">
              <a:spcBef>
                <a:spcPct val="50000"/>
              </a:spcBef>
              <a:buSzPct val="80000"/>
              <a:buFont typeface="Wingdings" charset="2"/>
              <a:buChar char="q"/>
              <a:defRPr/>
            </a:pPr>
            <a:r>
              <a:rPr lang="en-US" altLang="zh-TW" sz="2000" dirty="0">
                <a:ea typeface="新細明體" charset="0"/>
              </a:rPr>
              <a:t>Static variables   (class-level variables)</a:t>
            </a:r>
          </a:p>
          <a:p>
            <a:pPr marL="627063" lvl="1" indent="-268288">
              <a:spcBef>
                <a:spcPct val="50000"/>
              </a:spcBef>
              <a:buSzPct val="80000"/>
              <a:buFont typeface="Wingdings" charset="2"/>
              <a:buChar char="q"/>
              <a:defRPr/>
            </a:pPr>
            <a:r>
              <a:rPr lang="en-US" altLang="zh-TW" sz="2000" dirty="0">
                <a:ea typeface="新細明體" charset="0"/>
              </a:rPr>
              <a:t>Private variables  (aka “object variables” / “fields” / “properties”)</a:t>
            </a:r>
          </a:p>
          <a:p>
            <a:pPr marL="179388" indent="-179388">
              <a:spcBef>
                <a:spcPct val="50000"/>
              </a:spcBef>
              <a:buFont typeface="Wingdings" charset="2"/>
              <a:buNone/>
              <a:defRPr/>
            </a:pPr>
            <a:r>
              <a:rPr lang="en-US" altLang="zh-TW" sz="2000" u="sng" dirty="0">
                <a:ea typeface="新細明體" charset="0"/>
              </a:rPr>
              <a:t>Method level:</a:t>
            </a:r>
          </a:p>
          <a:p>
            <a:pPr marL="627063" lvl="1" indent="-268288">
              <a:spcBef>
                <a:spcPct val="50000"/>
              </a:spcBef>
              <a:buClr>
                <a:srgbClr val="006600"/>
              </a:buClr>
              <a:buSzPct val="80000"/>
              <a:buFont typeface="Wingdings" charset="2"/>
              <a:buChar char="q"/>
              <a:defRPr/>
            </a:pPr>
            <a:r>
              <a:rPr lang="en-US" altLang="zh-TW" sz="2000" dirty="0">
                <a:ea typeface="新細明體" charset="0"/>
              </a:rPr>
              <a:t>Local variables</a:t>
            </a:r>
          </a:p>
          <a:p>
            <a:pPr marL="627063" lvl="1" indent="-268288">
              <a:spcBef>
                <a:spcPct val="50000"/>
              </a:spcBef>
              <a:buClr>
                <a:srgbClr val="006600"/>
              </a:buClr>
              <a:buSzPct val="80000"/>
              <a:buFont typeface="Wingdings" charset="2"/>
              <a:buChar char="q"/>
              <a:defRPr/>
            </a:pPr>
            <a:r>
              <a:rPr lang="en-US" altLang="zh-TW" sz="2000" dirty="0">
                <a:ea typeface="新細明體" charset="0"/>
              </a:rPr>
              <a:t>Argument variables</a:t>
            </a:r>
          </a:p>
          <a:p>
            <a:pPr marL="179388" indent="-179388">
              <a:spcBef>
                <a:spcPct val="55000"/>
              </a:spcBef>
              <a:buFont typeface="Wingdings" charset="2"/>
              <a:buNone/>
              <a:defRPr/>
            </a:pPr>
            <a:r>
              <a:rPr lang="en-US" altLang="zh-TW" sz="2000" u="sng" dirty="0">
                <a:ea typeface="新細明體" charset="0"/>
              </a:rPr>
              <a:t>When translated into the VM language,</a:t>
            </a:r>
          </a:p>
          <a:p>
            <a:pPr marL="179388" indent="-179388">
              <a:spcBef>
                <a:spcPct val="55000"/>
              </a:spcBef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</a:rPr>
              <a:t>The static, private, local and argument variables are mapped by the compiler on the four memory segments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static</a:t>
            </a:r>
            <a:r>
              <a:rPr lang="en-US" altLang="zh-TW" sz="2000" dirty="0">
                <a:ea typeface="新細明體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</a:rPr>
              <a:t>this</a:t>
            </a:r>
            <a:r>
              <a:rPr lang="en-US" altLang="zh-TW" sz="2000" dirty="0">
                <a:ea typeface="新細明體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</a:rPr>
              <a:t>local</a:t>
            </a:r>
            <a:r>
              <a:rPr lang="en-US" altLang="zh-TW" sz="2000" dirty="0">
                <a:ea typeface="新細明體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</a:rPr>
              <a:t>argument</a:t>
            </a:r>
          </a:p>
          <a:p>
            <a:pPr marL="179388" indent="-179388">
              <a:spcBef>
                <a:spcPct val="55000"/>
              </a:spcBef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</a:rPr>
              <a:t>In addition, there are four additional memory segments, whose role will be presented later: </a:t>
            </a:r>
            <a:r>
              <a:rPr lang="en-US" altLang="zh-TW" sz="2000" dirty="0">
                <a:latin typeface="Consolas" charset="0"/>
                <a:ea typeface="新細明體" charset="0"/>
              </a:rPr>
              <a:t>that</a:t>
            </a:r>
            <a:r>
              <a:rPr lang="en-US" altLang="zh-TW" sz="2000" dirty="0">
                <a:ea typeface="新細明體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</a:rPr>
              <a:t>constant</a:t>
            </a:r>
            <a:r>
              <a:rPr lang="en-US" altLang="zh-TW" sz="2000" dirty="0">
                <a:ea typeface="新細明體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</a:rPr>
              <a:t>pointer</a:t>
            </a:r>
            <a:r>
              <a:rPr lang="en-US" altLang="zh-TW" sz="2000" dirty="0">
                <a:ea typeface="新細明體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</a:rPr>
              <a:t>temp.</a:t>
            </a:r>
            <a:endParaRPr lang="en-US" altLang="zh-TW" sz="2000" dirty="0">
              <a:ea typeface="新細明體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AE67774-ED7D-3440-87C6-99FDC3F5B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The VM’s Memory segments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047688D-A482-DE46-89E1-3E8B16670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Memory segments and memory access commands</a:t>
            </a:r>
          </a:p>
        </p:txBody>
      </p:sp>
      <p:sp>
        <p:nvSpPr>
          <p:cNvPr id="34819" name="Text Box 4">
            <a:extLst>
              <a:ext uri="{FF2B5EF4-FFF2-40B4-BE49-F238E27FC236}">
                <a16:creationId xmlns:a16="http://schemas.microsoft.com/office/drawing/2014/main" id="{4AC6B234-8654-5D42-AF4F-0D44427A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438400"/>
            <a:ext cx="8077200" cy="2819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46800" rIns="93600" bIns="46800" anchor="ctr"/>
          <a:lstStyle>
            <a:lvl1pPr marL="179388" indent="-179388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627063" indent="-268288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000" u="sng" dirty="0">
                <a:ea typeface="新細明體" charset="0"/>
                <a:cs typeface="Arial" charset="0"/>
              </a:rPr>
              <a:t>Memory access VM commands:</a:t>
            </a:r>
          </a:p>
          <a:p>
            <a:pPr lvl="1">
              <a:spcBef>
                <a:spcPct val="70000"/>
              </a:spcBef>
              <a:buClr>
                <a:srgbClr val="006600"/>
              </a:buClr>
              <a:buSzPct val="80000"/>
              <a:buFont typeface="Wingdings" charset="2"/>
              <a:buChar char="q"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pop</a:t>
            </a:r>
            <a:r>
              <a:rPr lang="en-US" altLang="zh-TW" sz="2000" dirty="0">
                <a:ea typeface="新細明體" charset="0"/>
                <a:cs typeface="Arial" charset="0"/>
              </a:rPr>
              <a:t> </a:t>
            </a:r>
            <a:r>
              <a:rPr lang="en-US" altLang="zh-TW" sz="2000" i="1" dirty="0" err="1">
                <a:latin typeface="Times New Roman" charset="0"/>
                <a:ea typeface="新細明體" charset="0"/>
                <a:cs typeface="Times New Roman" charset="0"/>
              </a:rPr>
              <a:t>memorySegment</a:t>
            </a:r>
            <a:r>
              <a:rPr lang="en-US" altLang="zh-TW" sz="2000" dirty="0">
                <a:ea typeface="新細明體" charset="0"/>
                <a:cs typeface="Arial" charset="0"/>
              </a:rPr>
              <a:t>  </a:t>
            </a:r>
            <a:r>
              <a:rPr lang="en-US" altLang="zh-TW" sz="2000" i="1" dirty="0">
                <a:latin typeface="Times New Roman" charset="0"/>
                <a:ea typeface="新細明體" charset="0"/>
                <a:cs typeface="Times New Roman" charset="0"/>
              </a:rPr>
              <a:t>index</a:t>
            </a:r>
          </a:p>
          <a:p>
            <a:pPr lvl="1">
              <a:spcBef>
                <a:spcPct val="70000"/>
              </a:spcBef>
              <a:buClr>
                <a:srgbClr val="006600"/>
              </a:buClr>
              <a:buSzPct val="80000"/>
              <a:buFont typeface="Wingdings" charset="2"/>
              <a:buChar char="q"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push</a:t>
            </a:r>
            <a:r>
              <a:rPr lang="en-US" altLang="zh-TW" sz="2000" dirty="0">
                <a:ea typeface="新細明體" charset="0"/>
                <a:cs typeface="Arial" charset="0"/>
              </a:rPr>
              <a:t> </a:t>
            </a:r>
            <a:r>
              <a:rPr lang="en-US" altLang="zh-TW" sz="2000" i="1" dirty="0" err="1">
                <a:latin typeface="Times New Roman" charset="0"/>
                <a:ea typeface="新細明體" charset="0"/>
                <a:cs typeface="Times New Roman" charset="0"/>
              </a:rPr>
              <a:t>memorySegment</a:t>
            </a:r>
            <a:r>
              <a:rPr lang="en-US" altLang="zh-TW" sz="2000" dirty="0">
                <a:ea typeface="新細明體" charset="0"/>
                <a:cs typeface="Arial" charset="0"/>
              </a:rPr>
              <a:t>  </a:t>
            </a:r>
            <a:r>
              <a:rPr lang="en-US" altLang="zh-TW" sz="2000" i="1" dirty="0">
                <a:latin typeface="Times New Roman" charset="0"/>
                <a:ea typeface="新細明體" charset="0"/>
                <a:cs typeface="Times New Roman" charset="0"/>
              </a:rPr>
              <a:t>index</a:t>
            </a:r>
          </a:p>
          <a:p>
            <a:pPr>
              <a:spcBef>
                <a:spcPct val="70000"/>
              </a:spcBef>
              <a:buClrTx/>
              <a:buSzTx/>
              <a:buFontTx/>
              <a:buNone/>
              <a:defRPr/>
            </a:pPr>
            <a:r>
              <a:rPr lang="en-US" altLang="zh-TW" sz="2000" dirty="0">
                <a:ea typeface="新細明體" charset="0"/>
                <a:cs typeface="Arial" charset="0"/>
              </a:rPr>
              <a:t>Where </a:t>
            </a:r>
            <a:r>
              <a:rPr lang="en-US" altLang="zh-TW" sz="2000" i="1" dirty="0" err="1">
                <a:latin typeface="Times New Roman" charset="0"/>
                <a:ea typeface="新細明體" charset="0"/>
                <a:cs typeface="Times New Roman" charset="0"/>
              </a:rPr>
              <a:t>memorySegment</a:t>
            </a:r>
            <a:r>
              <a:rPr lang="en-US" altLang="zh-TW" sz="2000" dirty="0">
                <a:ea typeface="新細明體" charset="0"/>
                <a:cs typeface="Arial" charset="0"/>
              </a:rPr>
              <a:t> is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static</a:t>
            </a:r>
            <a:r>
              <a:rPr lang="en-US" altLang="zh-TW" sz="2000" dirty="0">
                <a:ea typeface="新細明體" charset="0"/>
                <a:cs typeface="Consolas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this</a:t>
            </a:r>
            <a:r>
              <a:rPr lang="en-US" altLang="zh-TW" sz="2000" dirty="0">
                <a:ea typeface="新細明體" charset="0"/>
                <a:cs typeface="Courier New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local</a:t>
            </a:r>
            <a:r>
              <a:rPr lang="en-US" altLang="zh-TW" sz="2000" dirty="0">
                <a:ea typeface="新細明體" charset="0"/>
                <a:cs typeface="Courier New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argument</a:t>
            </a:r>
            <a:r>
              <a:rPr lang="en-US" altLang="zh-TW" sz="2000" dirty="0">
                <a:ea typeface="新細明體" charset="0"/>
                <a:cs typeface="Consolas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that</a:t>
            </a:r>
            <a:r>
              <a:rPr lang="en-US" altLang="zh-TW" sz="2000" dirty="0">
                <a:ea typeface="新細明體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</a:rPr>
              <a:t>constant</a:t>
            </a:r>
            <a:r>
              <a:rPr lang="en-US" altLang="zh-TW" sz="2000" dirty="0">
                <a:ea typeface="新細明體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</a:rPr>
              <a:t>pointer</a:t>
            </a:r>
            <a:r>
              <a:rPr lang="en-US" altLang="zh-TW" sz="2000" dirty="0">
                <a:ea typeface="新細明體" charset="0"/>
              </a:rPr>
              <a:t>, or </a:t>
            </a:r>
            <a:r>
              <a:rPr lang="en-US" altLang="zh-TW" sz="2000" dirty="0">
                <a:latin typeface="Consolas" charset="0"/>
                <a:ea typeface="新細明體" charset="0"/>
              </a:rPr>
              <a:t>temp</a:t>
            </a:r>
            <a:r>
              <a:rPr lang="en-US" altLang="zh-TW" sz="2000" dirty="0">
                <a:ea typeface="新細明體" charset="0"/>
              </a:rPr>
              <a:t> </a:t>
            </a:r>
          </a:p>
          <a:p>
            <a:pPr>
              <a:spcBef>
                <a:spcPct val="70000"/>
              </a:spcBef>
              <a:buClrTx/>
              <a:buSzTx/>
              <a:buFontTx/>
              <a:buNone/>
              <a:defRPr/>
            </a:pPr>
            <a:r>
              <a:rPr lang="en-US" altLang="zh-TW" sz="2000" dirty="0">
                <a:ea typeface="新細明體" charset="0"/>
              </a:rPr>
              <a:t>And </a:t>
            </a:r>
            <a:r>
              <a:rPr lang="en-US" altLang="zh-TW" sz="2000" i="1" dirty="0">
                <a:latin typeface="Times New Roman" charset="0"/>
                <a:ea typeface="新細明體" charset="0"/>
              </a:rPr>
              <a:t>index</a:t>
            </a:r>
            <a:r>
              <a:rPr lang="en-US" altLang="zh-TW" sz="2000" dirty="0">
                <a:ea typeface="新細明體" charset="0"/>
              </a:rPr>
              <a:t> is a non-negative integer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8BF0FAE9-BD65-BA4F-9C1F-781D3D69D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915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ts val="1200"/>
              </a:spcBef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</a:rPr>
              <a:t>The VM abstraction includes 8 separate memory segments named:</a:t>
            </a:r>
            <a:br>
              <a:rPr lang="en-US" altLang="zh-TW" sz="2000" dirty="0">
                <a:ea typeface="新細明體" charset="0"/>
              </a:rPr>
            </a:br>
            <a:r>
              <a:rPr lang="en-US" altLang="zh-TW" sz="2000" dirty="0">
                <a:ea typeface="新細明體" charset="0"/>
              </a:rPr>
              <a:t>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static</a:t>
            </a:r>
            <a:r>
              <a:rPr lang="en-US" altLang="zh-TW" sz="2000" dirty="0">
                <a:ea typeface="新細明體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</a:rPr>
              <a:t>this</a:t>
            </a:r>
            <a:r>
              <a:rPr lang="en-US" altLang="zh-TW" sz="2000" dirty="0">
                <a:ea typeface="新細明體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</a:rPr>
              <a:t>local</a:t>
            </a:r>
            <a:r>
              <a:rPr lang="en-US" altLang="zh-TW" sz="2000" dirty="0">
                <a:ea typeface="新細明體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</a:rPr>
              <a:t>argument</a:t>
            </a:r>
            <a:r>
              <a:rPr lang="en-US" altLang="zh-TW" sz="2000" dirty="0">
                <a:ea typeface="新細明體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</a:rPr>
              <a:t>that</a:t>
            </a:r>
            <a:r>
              <a:rPr lang="en-US" altLang="zh-TW" sz="2000" dirty="0">
                <a:ea typeface="新細明體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</a:rPr>
              <a:t>constant</a:t>
            </a:r>
            <a:r>
              <a:rPr lang="en-US" altLang="zh-TW" sz="2000" dirty="0">
                <a:ea typeface="新細明體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</a:rPr>
              <a:t>pointer</a:t>
            </a:r>
            <a:r>
              <a:rPr lang="en-US" altLang="zh-TW" sz="2000" dirty="0">
                <a:ea typeface="新細明體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</a:rPr>
              <a:t>temp</a:t>
            </a:r>
            <a:r>
              <a:rPr lang="en-US" altLang="zh-TW" sz="2000" dirty="0">
                <a:ea typeface="新細明體" charset="0"/>
              </a:rPr>
              <a:t> </a:t>
            </a:r>
          </a:p>
          <a:p>
            <a:pPr>
              <a:spcBef>
                <a:spcPts val="1200"/>
              </a:spcBef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</a:rPr>
              <a:t>As far as VM programming commands go, all memory segments look and behave the same</a:t>
            </a:r>
          </a:p>
          <a:p>
            <a:pPr>
              <a:spcBef>
                <a:spcPts val="1200"/>
              </a:spcBef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</a:rPr>
              <a:t>To access a particular segment entry, use the following generic syntax: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52B9296-532E-A042-AB1C-95F01448E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8588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76238" indent="-285750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zh-TW" kern="0" dirty="0">
                <a:ea typeface="新細明體" charset="0"/>
              </a:rPr>
              <a:t>(In all our code examples thus far, </a:t>
            </a:r>
            <a:r>
              <a:rPr lang="en-US" altLang="zh-TW" i="1" kern="0" dirty="0" err="1">
                <a:latin typeface="Times New Roman" charset="0"/>
                <a:ea typeface="新細明體" charset="0"/>
                <a:cs typeface="Times New Roman" charset="0"/>
              </a:rPr>
              <a:t>memorySegment</a:t>
            </a:r>
            <a:r>
              <a:rPr lang="en-US" altLang="zh-TW" kern="0" dirty="0">
                <a:ea typeface="新細明體" charset="0"/>
              </a:rPr>
              <a:t> was </a:t>
            </a:r>
            <a:r>
              <a:rPr lang="en-US" altLang="zh-TW" sz="1400" kern="0" dirty="0">
                <a:latin typeface="Consolas" charset="0"/>
                <a:ea typeface="新細明體" charset="0"/>
              </a:rPr>
              <a:t>static)</a:t>
            </a:r>
          </a:p>
          <a:p>
            <a:pPr marL="376238" indent="-285750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zh-TW" kern="0" dirty="0">
                <a:ea typeface="新細明體" charset="0"/>
              </a:rPr>
              <a:t>The different roles of the eight memory segments will become relevant when we’ll talk about the compiler</a:t>
            </a:r>
          </a:p>
          <a:p>
            <a:pPr marL="376238" indent="-285750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zh-TW" kern="0" dirty="0">
                <a:ea typeface="新細明體" charset="0"/>
              </a:rPr>
              <a:t>At the VM abstraction level, all memory segments are treated the same 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8DD675E-1743-4641-AFC5-40507FF2E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VM programming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4382B4D-7534-0845-BB6C-497B5A419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08963" cy="2590800"/>
          </a:xfrm>
        </p:spPr>
        <p:txBody>
          <a:bodyPr/>
          <a:lstStyle/>
          <a:p>
            <a:pPr>
              <a:spcBef>
                <a:spcPct val="100000"/>
              </a:spcBef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</a:rPr>
              <a:t>VM programs are normally written by </a:t>
            </a:r>
            <a:r>
              <a:rPr lang="en-US" altLang="zh-TW" sz="2000" i="1" dirty="0">
                <a:ea typeface="新細明體" charset="0"/>
              </a:rPr>
              <a:t>compilers</a:t>
            </a:r>
            <a:r>
              <a:rPr lang="en-US" altLang="zh-TW" sz="2000" dirty="0">
                <a:ea typeface="新細明體" charset="0"/>
              </a:rPr>
              <a:t>, not by humans</a:t>
            </a:r>
          </a:p>
          <a:p>
            <a:pPr>
              <a:spcBef>
                <a:spcPct val="80000"/>
              </a:spcBef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</a:rPr>
              <a:t>However, compilers are written by humans ...</a:t>
            </a:r>
          </a:p>
          <a:p>
            <a:pPr>
              <a:spcBef>
                <a:spcPct val="80000"/>
              </a:spcBef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</a:rPr>
              <a:t>In order to write or optimize a compiler, it helps to first understand the spirit of the compiler’s target language – the VM language</a:t>
            </a:r>
          </a:p>
          <a:p>
            <a:pPr>
              <a:spcBef>
                <a:spcPct val="80000"/>
              </a:spcBef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</a:rPr>
              <a:t>So, we’ll now see an example of a VM program</a:t>
            </a:r>
          </a:p>
          <a:p>
            <a:pPr>
              <a:spcBef>
                <a:spcPct val="100000"/>
              </a:spcBef>
              <a:buFont typeface="Wingdings" charset="2"/>
              <a:buNone/>
              <a:defRPr/>
            </a:pPr>
            <a:endParaRPr lang="en-US" altLang="zh-TW" dirty="0">
              <a:ea typeface="新細明體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0189347-3E37-F44F-B0E1-44E56C774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VM programming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12FC50D-17FF-164D-B907-03B5AEBFA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9238" y="685800"/>
            <a:ext cx="8208962" cy="2590800"/>
          </a:xfrm>
        </p:spPr>
        <p:txBody>
          <a:bodyPr/>
          <a:lstStyle/>
          <a:p>
            <a:pPr>
              <a:spcBef>
                <a:spcPct val="80000"/>
              </a:spcBef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</a:rPr>
              <a:t>The example includes three new VM commands:</a:t>
            </a:r>
          </a:p>
          <a:p>
            <a:pPr>
              <a:spcBef>
                <a:spcPct val="100000"/>
              </a:spcBef>
              <a:buFont typeface="Wingdings" charset="2"/>
              <a:buNone/>
              <a:defRPr/>
            </a:pPr>
            <a:endParaRPr lang="en-US" altLang="zh-TW" dirty="0">
              <a:ea typeface="新細明體" charset="0"/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087C6689-33AF-7E4E-9CDE-7FEBCE860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8382000" cy="5334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93600" tIns="46800" rIns="57600" bIns="46800" anchor="ctr"/>
          <a:lstStyle>
            <a:lvl1pPr marL="179388" indent="-179388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627063" indent="-268288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70000"/>
              </a:spcBef>
              <a:buSzPct val="60000"/>
              <a:buFont typeface="Wingdings" charset="2"/>
              <a:buChar char="q"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function </a:t>
            </a:r>
            <a:r>
              <a:rPr lang="en-US" altLang="zh-TW" sz="2000" i="1" dirty="0" err="1">
                <a:latin typeface="Times New Roman" charset="0"/>
                <a:ea typeface="新細明體" charset="0"/>
                <a:cs typeface="Times New Roman" charset="0"/>
              </a:rPr>
              <a:t>functionSymbol</a:t>
            </a:r>
            <a:r>
              <a:rPr lang="en-US" altLang="zh-TW" sz="2000" i="1" dirty="0">
                <a:latin typeface="Times New Roman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2000" dirty="0">
                <a:ea typeface="新細明體" charset="0"/>
                <a:cs typeface="Consolas" charset="0"/>
              </a:rPr>
              <a:t>// function declaration</a:t>
            </a:r>
          </a:p>
          <a:p>
            <a:pPr>
              <a:spcBef>
                <a:spcPct val="70000"/>
              </a:spcBef>
              <a:buSzPct val="60000"/>
              <a:buFont typeface="Wingdings" charset="2"/>
              <a:buChar char="q"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label </a:t>
            </a:r>
            <a:r>
              <a:rPr lang="en-US" altLang="zh-TW" sz="2000" i="1" dirty="0" err="1">
                <a:latin typeface="Times New Roman" charset="0"/>
                <a:ea typeface="新細明體" charset="0"/>
                <a:cs typeface="Times New Roman" charset="0"/>
              </a:rPr>
              <a:t>labelSymbol</a:t>
            </a:r>
            <a:r>
              <a:rPr lang="en-US" altLang="zh-TW" sz="2000" i="1" dirty="0">
                <a:latin typeface="Times New Roman" charset="0"/>
                <a:ea typeface="新細明體" charset="0"/>
                <a:cs typeface="Times New Roman" charset="0"/>
              </a:rPr>
              <a:t>              </a:t>
            </a:r>
            <a:r>
              <a:rPr lang="en-US" altLang="zh-TW" sz="2000" dirty="0">
                <a:ea typeface="新細明體" charset="0"/>
                <a:cs typeface="Consolas" charset="0"/>
              </a:rPr>
              <a:t>// label declaration</a:t>
            </a:r>
          </a:p>
          <a:p>
            <a:pPr>
              <a:spcBef>
                <a:spcPct val="70000"/>
              </a:spcBef>
              <a:buSzPct val="60000"/>
              <a:buFont typeface="Wingdings" charset="2"/>
              <a:buChar char="q"/>
              <a:defRPr/>
            </a:pPr>
            <a:r>
              <a:rPr lang="en-US" altLang="zh-TW" sz="2000" dirty="0">
                <a:ea typeface="新細明體" charset="0"/>
                <a:cs typeface="Consolas" charset="0"/>
              </a:rPr>
              <a:t> 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if-</a:t>
            </a:r>
            <a:r>
              <a:rPr lang="en-US" altLang="zh-TW" sz="2000" dirty="0" err="1">
                <a:latin typeface="Consolas" charset="0"/>
                <a:ea typeface="新細明體" charset="0"/>
                <a:cs typeface="Consolas" charset="0"/>
              </a:rPr>
              <a:t>goto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sz="2000" i="1" dirty="0" err="1">
                <a:latin typeface="Times New Roman" charset="0"/>
                <a:ea typeface="新細明體" charset="0"/>
                <a:cs typeface="Times New Roman" charset="0"/>
              </a:rPr>
              <a:t>labelSymbol</a:t>
            </a:r>
            <a:r>
              <a:rPr lang="en-US" altLang="zh-TW" sz="2000" i="1" dirty="0">
                <a:latin typeface="Times New Roman" charset="0"/>
                <a:ea typeface="新細明體" charset="0"/>
                <a:cs typeface="Times New Roman" charset="0"/>
              </a:rPr>
              <a:t>         </a:t>
            </a:r>
            <a:r>
              <a:rPr lang="en-US" altLang="zh-TW" sz="2000" dirty="0">
                <a:ea typeface="新細明體" charset="0"/>
                <a:cs typeface="Consolas" charset="0"/>
              </a:rPr>
              <a:t>//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pop x </a:t>
            </a:r>
            <a:b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</a:b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                     </a:t>
            </a:r>
            <a:r>
              <a:rPr lang="en-US" altLang="zh-TW" sz="2000" dirty="0">
                <a:ea typeface="新細明體" charset="0"/>
                <a:cs typeface="Consolas" charset="0"/>
              </a:rPr>
              <a:t>// if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x=true</a:t>
            </a:r>
            <a:r>
              <a:rPr lang="en-US" altLang="zh-TW" sz="2000" dirty="0">
                <a:ea typeface="新細明體" charset="0"/>
                <a:cs typeface="Consolas" charset="0"/>
              </a:rPr>
              <a:t>, jump to execute the</a:t>
            </a:r>
          </a:p>
          <a:p>
            <a:pPr marL="0" indent="0">
              <a:spcBef>
                <a:spcPts val="0"/>
              </a:spcBef>
              <a:buSzPct val="60000"/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  <a:cs typeface="Consolas" charset="0"/>
              </a:rPr>
              <a:t>			      // command after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sz="2000" i="1" dirty="0" err="1">
                <a:latin typeface="Times New Roman" charset="0"/>
                <a:ea typeface="新細明體" charset="0"/>
                <a:cs typeface="Times New Roman" charset="0"/>
              </a:rPr>
              <a:t>labelSymbol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</a:t>
            </a:r>
            <a:b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</a:b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                      </a:t>
            </a:r>
            <a:r>
              <a:rPr lang="en-US" altLang="zh-TW" sz="2000" dirty="0">
                <a:ea typeface="新細明體" charset="0"/>
                <a:cs typeface="Consolas" charset="0"/>
              </a:rPr>
              <a:t>// else proceed to execute the next</a:t>
            </a:r>
          </a:p>
          <a:p>
            <a:pPr marL="0" indent="0">
              <a:spcBef>
                <a:spcPts val="0"/>
              </a:spcBef>
              <a:buSzPct val="60000"/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  <a:cs typeface="Consolas" charset="0"/>
              </a:rPr>
              <a:t>                                          // command in the program</a:t>
            </a:r>
          </a:p>
          <a:p>
            <a:pPr>
              <a:spcBef>
                <a:spcPct val="70000"/>
              </a:spcBef>
              <a:buSzPct val="80000"/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  <a:cs typeface="Consolas" charset="0"/>
              </a:rPr>
              <a:t> For example, to effect </a:t>
            </a:r>
            <a:r>
              <a:rPr lang="en-US" altLang="zh-TW" sz="2000" dirty="0">
                <a:solidFill>
                  <a:srgbClr val="000066"/>
                </a:solidFill>
                <a:latin typeface="Consolas" charset="0"/>
                <a:ea typeface="新細明體" charset="0"/>
                <a:cs typeface="Consolas" charset="0"/>
              </a:rPr>
              <a:t>if</a:t>
            </a:r>
            <a:r>
              <a:rPr lang="en-US" altLang="zh-TW" sz="2000" dirty="0">
                <a:solidFill>
                  <a:srgbClr val="000066"/>
                </a:solidFill>
                <a:ea typeface="新細明體" charset="0"/>
                <a:cs typeface="Consolas" charset="0"/>
              </a:rPr>
              <a:t> </a:t>
            </a:r>
            <a:r>
              <a:rPr lang="en-US" altLang="zh-TW" sz="2000" dirty="0">
                <a:solidFill>
                  <a:srgbClr val="000066"/>
                </a:solidFill>
                <a:latin typeface="Consolas" charset="0"/>
                <a:ea typeface="新細明體" charset="0"/>
                <a:cs typeface="Consolas" charset="0"/>
              </a:rPr>
              <a:t>(x</a:t>
            </a:r>
            <a:r>
              <a:rPr lang="en-US" altLang="zh-TW" sz="2000" dirty="0">
                <a:solidFill>
                  <a:srgbClr val="000066"/>
                </a:solidFill>
                <a:ea typeface="新細明體" charset="0"/>
                <a:cs typeface="Consolas" charset="0"/>
              </a:rPr>
              <a:t> </a:t>
            </a:r>
            <a:r>
              <a:rPr lang="en-US" altLang="zh-TW" sz="2000" dirty="0">
                <a:solidFill>
                  <a:srgbClr val="000066"/>
                </a:solidFill>
                <a:latin typeface="Consolas" charset="0"/>
                <a:ea typeface="新細明體" charset="0"/>
                <a:cs typeface="Consolas" charset="0"/>
              </a:rPr>
              <a:t>&gt;</a:t>
            </a:r>
            <a:r>
              <a:rPr lang="en-US" altLang="zh-TW" sz="2000" dirty="0">
                <a:solidFill>
                  <a:srgbClr val="000066"/>
                </a:solidFill>
                <a:ea typeface="新細明體" charset="0"/>
                <a:cs typeface="Consolas" charset="0"/>
              </a:rPr>
              <a:t> </a:t>
            </a:r>
            <a:r>
              <a:rPr lang="en-US" altLang="zh-TW" sz="2000" dirty="0">
                <a:solidFill>
                  <a:srgbClr val="000066"/>
                </a:solidFill>
                <a:latin typeface="Consolas" charset="0"/>
                <a:ea typeface="新細明體" charset="0"/>
                <a:cs typeface="Consolas" charset="0"/>
              </a:rPr>
              <a:t>n) </a:t>
            </a:r>
            <a:r>
              <a:rPr lang="en-US" altLang="zh-TW" sz="2000" dirty="0" err="1">
                <a:solidFill>
                  <a:srgbClr val="000066"/>
                </a:solidFill>
                <a:latin typeface="Consolas" charset="0"/>
                <a:ea typeface="新細明體" charset="0"/>
                <a:cs typeface="Consolas" charset="0"/>
              </a:rPr>
              <a:t>goto</a:t>
            </a:r>
            <a:r>
              <a:rPr lang="en-US" altLang="zh-TW" sz="2000" dirty="0">
                <a:solidFill>
                  <a:srgbClr val="000066"/>
                </a:solidFill>
                <a:ea typeface="新細明體" charset="0"/>
                <a:cs typeface="Consolas" charset="0"/>
              </a:rPr>
              <a:t> </a:t>
            </a:r>
            <a:r>
              <a:rPr lang="en-US" altLang="zh-TW" sz="2000" dirty="0">
                <a:solidFill>
                  <a:srgbClr val="000066"/>
                </a:solidFill>
                <a:latin typeface="Consolas" charset="0"/>
                <a:ea typeface="新細明體" charset="0"/>
                <a:cs typeface="Consolas" charset="0"/>
              </a:rPr>
              <a:t>loop</a:t>
            </a:r>
            <a:r>
              <a:rPr lang="en-US" altLang="zh-TW" sz="2000" dirty="0">
                <a:ea typeface="新細明體" charset="0"/>
                <a:cs typeface="Consolas" charset="0"/>
              </a:rPr>
              <a:t>, we can use the following VM commands:</a:t>
            </a:r>
          </a:p>
          <a:p>
            <a:pPr>
              <a:spcBef>
                <a:spcPct val="70000"/>
              </a:spcBef>
              <a:buSzPct val="80000"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  push x</a:t>
            </a:r>
          </a:p>
          <a:p>
            <a:pPr>
              <a:spcBef>
                <a:spcPct val="15000"/>
              </a:spcBef>
              <a:buSzPct val="80000"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  push n</a:t>
            </a:r>
          </a:p>
          <a:p>
            <a:pPr>
              <a:spcBef>
                <a:spcPct val="15000"/>
              </a:spcBef>
              <a:buSzPct val="80000"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  </a:t>
            </a:r>
            <a:r>
              <a:rPr lang="en-US" altLang="zh-TW" sz="2000" dirty="0" err="1">
                <a:latin typeface="Consolas" charset="0"/>
                <a:ea typeface="新細明體" charset="0"/>
                <a:cs typeface="Consolas" charset="0"/>
              </a:rPr>
              <a:t>gt</a:t>
            </a:r>
            <a:endParaRPr lang="en-US" altLang="zh-TW" sz="2000" dirty="0">
              <a:latin typeface="Consolas" charset="0"/>
              <a:ea typeface="新細明體" charset="0"/>
              <a:cs typeface="Consolas" charset="0"/>
            </a:endParaRPr>
          </a:p>
          <a:p>
            <a:pPr>
              <a:spcBef>
                <a:spcPct val="15000"/>
              </a:spcBef>
              <a:buSzPct val="80000"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  if-</a:t>
            </a:r>
            <a:r>
              <a:rPr lang="en-US" altLang="zh-TW" sz="2000" dirty="0" err="1">
                <a:latin typeface="Consolas" charset="0"/>
                <a:ea typeface="新細明體" charset="0"/>
                <a:cs typeface="Consolas" charset="0"/>
              </a:rPr>
              <a:t>goto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loop     </a:t>
            </a:r>
            <a:r>
              <a:rPr lang="en-US" altLang="zh-TW" sz="2000" dirty="0">
                <a:ea typeface="新細明體" charset="0"/>
                <a:cs typeface="Consolas" charset="0"/>
              </a:rPr>
              <a:t>// Note that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x</a:t>
            </a:r>
            <a:r>
              <a:rPr lang="en-US" altLang="zh-TW" sz="2000" dirty="0">
                <a:ea typeface="新細明體" charset="0"/>
                <a:cs typeface="Consolas" charset="0"/>
              </a:rPr>
              <a:t>,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n</a:t>
            </a:r>
            <a:r>
              <a:rPr lang="en-US" altLang="zh-TW" sz="2000" dirty="0">
                <a:ea typeface="新細明體" charset="0"/>
                <a:cs typeface="Consolas" charset="0"/>
              </a:rPr>
              <a:t>, and the truth value </a:t>
            </a:r>
          </a:p>
          <a:p>
            <a:pPr>
              <a:spcBef>
                <a:spcPct val="15000"/>
              </a:spcBef>
              <a:buSzPct val="80000"/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  <a:cs typeface="Consolas" charset="0"/>
              </a:rPr>
              <a:t>                                    // were removed from the stack.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Group 3">
            <a:extLst>
              <a:ext uri="{FF2B5EF4-FFF2-40B4-BE49-F238E27FC236}">
                <a16:creationId xmlns:a16="http://schemas.microsoft.com/office/drawing/2014/main" id="{191EC899-95D3-1E4B-886B-B2DC79B74D95}"/>
              </a:ext>
            </a:extLst>
          </p:cNvPr>
          <p:cNvGrpSpPr>
            <a:grpSpLocks/>
          </p:cNvGrpSpPr>
          <p:nvPr/>
        </p:nvGrpSpPr>
        <p:grpSpPr bwMode="auto">
          <a:xfrm>
            <a:off x="320675" y="152400"/>
            <a:ext cx="3032125" cy="3276600"/>
            <a:chOff x="96" y="432"/>
            <a:chExt cx="1910" cy="1789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2003DD69-934F-CF43-8669-CE522330D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624"/>
              <a:ext cx="1862" cy="1597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01600" tIns="190800" rIns="93600" bIns="190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function </a:t>
              </a:r>
              <a:r>
                <a:rPr lang="en-US" altLang="zh-TW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mult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(</a:t>
              </a:r>
              <a:r>
                <a:rPr lang="en-US" altLang="zh-TW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x,y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) {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</a:t>
              </a:r>
              <a:r>
                <a:rPr lang="en-US" altLang="zh-TW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result, j;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result = 0;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j = y;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while ~(j = 0) { 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result = result + x;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  j = j - 1;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}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return result;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}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1" dirty="0">
                  <a:solidFill>
                    <a:srgbClr val="000000"/>
                  </a:solidFill>
                  <a:latin typeface="Courier New" charset="0"/>
                  <a:ea typeface="新細明體" charset="0"/>
                  <a:cs typeface="Courier New" charset="0"/>
                </a:rPr>
                <a:t>   </a:t>
              </a: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F6A072CB-DAF2-E040-97B5-7195A67A0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432"/>
              <a:ext cx="14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>
                <a:spcBef>
                  <a:spcPct val="1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>
                  <a:solidFill>
                    <a:srgbClr val="000099"/>
                  </a:solidFill>
                  <a:ea typeface="Arial Unicode MS" charset="0"/>
                </a:rPr>
                <a:t>High-level code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 3">
            <a:extLst>
              <a:ext uri="{FF2B5EF4-FFF2-40B4-BE49-F238E27FC236}">
                <a16:creationId xmlns:a16="http://schemas.microsoft.com/office/drawing/2014/main" id="{BB8D2AD9-8F74-1446-B0B4-A476DDD6DCF7}"/>
              </a:ext>
            </a:extLst>
          </p:cNvPr>
          <p:cNvGrpSpPr>
            <a:grpSpLocks/>
          </p:cNvGrpSpPr>
          <p:nvPr/>
        </p:nvGrpSpPr>
        <p:grpSpPr bwMode="auto">
          <a:xfrm>
            <a:off x="320675" y="152400"/>
            <a:ext cx="3032125" cy="3276600"/>
            <a:chOff x="96" y="432"/>
            <a:chExt cx="1910" cy="1789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75692682-9ACB-8C40-B8B6-5278BFB8F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624"/>
              <a:ext cx="1862" cy="1597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01600" tIns="190800" rIns="93600" bIns="190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function </a:t>
              </a:r>
              <a:r>
                <a:rPr lang="en-US" altLang="zh-TW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mult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(</a:t>
              </a:r>
              <a:r>
                <a:rPr lang="en-US" altLang="zh-TW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x,y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) {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</a:t>
              </a:r>
              <a:r>
                <a:rPr lang="en-US" altLang="zh-TW" dirty="0" err="1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result, j;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result = 0;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j = y;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</a:t>
              </a:r>
              <a:r>
                <a:rPr lang="en-US" altLang="zh-TW" dirty="0">
                  <a:solidFill>
                    <a:srgbClr val="C00000"/>
                  </a:solidFill>
                  <a:latin typeface="Consolas" charset="0"/>
                  <a:ea typeface="新細明體" charset="0"/>
                  <a:cs typeface="Consolas" charset="0"/>
                </a:rPr>
                <a:t>while ~(j = 0) { 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C00000"/>
                  </a:solidFill>
                  <a:latin typeface="Consolas" charset="0"/>
                  <a:ea typeface="新細明體" charset="0"/>
                  <a:cs typeface="Consolas" charset="0"/>
                </a:rPr>
                <a:t>    result = result + x;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C00000"/>
                  </a:solidFill>
                  <a:latin typeface="Consolas" charset="0"/>
                  <a:ea typeface="新細明體" charset="0"/>
                  <a:cs typeface="Consolas" charset="0"/>
                </a:rPr>
                <a:t>    j = j - 1;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C00000"/>
                  </a:solidFill>
                  <a:latin typeface="Consolas" charset="0"/>
                  <a:ea typeface="新細明體" charset="0"/>
                  <a:cs typeface="Consolas" charset="0"/>
                </a:rPr>
                <a:t>  }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  return result;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}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1" dirty="0">
                  <a:solidFill>
                    <a:srgbClr val="000000"/>
                  </a:solidFill>
                  <a:latin typeface="Courier New" charset="0"/>
                  <a:ea typeface="新細明體" charset="0"/>
                  <a:cs typeface="Courier New" charset="0"/>
                </a:rPr>
                <a:t>   </a:t>
              </a: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5818F6BD-ECDF-9D4D-8CF8-DE1B1AC18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432"/>
              <a:ext cx="14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>
                <a:spcBef>
                  <a:spcPct val="1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>
                  <a:solidFill>
                    <a:srgbClr val="000099"/>
                  </a:solidFill>
                  <a:ea typeface="Arial Unicode MS" charset="0"/>
                </a:rPr>
                <a:t>High-level code</a:t>
              </a:r>
            </a:p>
          </p:txBody>
        </p:sp>
      </p:grpSp>
      <p:grpSp>
        <p:nvGrpSpPr>
          <p:cNvPr id="53250" name="Group 3">
            <a:extLst>
              <a:ext uri="{FF2B5EF4-FFF2-40B4-BE49-F238E27FC236}">
                <a16:creationId xmlns:a16="http://schemas.microsoft.com/office/drawing/2014/main" id="{A235EF39-C204-F140-BA23-457AB451CA8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563938"/>
            <a:ext cx="3048000" cy="2836862"/>
            <a:chOff x="96" y="432"/>
            <a:chExt cx="1920" cy="1549"/>
          </a:xfrm>
        </p:grpSpPr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E8825117-14D1-5147-925A-866DC2887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" y="624"/>
              <a:ext cx="1862" cy="1357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01600" tIns="190800" rIns="93600" bIns="190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...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C00000"/>
                  </a:solidFill>
                  <a:latin typeface="Consolas" charset="0"/>
                  <a:ea typeface="新細明體" charset="0"/>
                  <a:cs typeface="Consolas" charset="0"/>
                </a:rPr>
                <a:t>loop: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C00000"/>
                  </a:solidFill>
                  <a:latin typeface="Consolas" charset="0"/>
                  <a:ea typeface="新細明體" charset="0"/>
                  <a:cs typeface="Consolas" charset="0"/>
                </a:rPr>
                <a:t>	if (j=0) </a:t>
              </a:r>
              <a:r>
                <a:rPr lang="en-US" altLang="zh-TW" dirty="0" err="1">
                  <a:solidFill>
                    <a:srgbClr val="C00000"/>
                  </a:solidFill>
                  <a:latin typeface="Consolas" charset="0"/>
                  <a:ea typeface="新細明體" charset="0"/>
                  <a:cs typeface="Consolas" charset="0"/>
                </a:rPr>
                <a:t>goto</a:t>
              </a:r>
              <a:r>
                <a:rPr lang="en-US" altLang="zh-TW" dirty="0">
                  <a:solidFill>
                    <a:srgbClr val="C00000"/>
                  </a:solidFill>
                  <a:latin typeface="Consolas" charset="0"/>
                  <a:ea typeface="新細明體" charset="0"/>
                  <a:cs typeface="Consolas" charset="0"/>
                </a:rPr>
                <a:t> end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C00000"/>
                  </a:solidFill>
                  <a:latin typeface="Consolas" charset="0"/>
                  <a:ea typeface="新細明體" charset="0"/>
                  <a:cs typeface="Consolas" charset="0"/>
                </a:rPr>
                <a:t>	result=</a:t>
              </a:r>
              <a:r>
                <a:rPr lang="en-US" altLang="zh-TW" dirty="0" err="1">
                  <a:solidFill>
                    <a:srgbClr val="C00000"/>
                  </a:solidFill>
                  <a:latin typeface="Consolas" charset="0"/>
                  <a:ea typeface="新細明體" charset="0"/>
                  <a:cs typeface="Consolas" charset="0"/>
                </a:rPr>
                <a:t>result+x</a:t>
              </a:r>
              <a:endParaRPr lang="en-US" altLang="zh-TW" dirty="0">
                <a:solidFill>
                  <a:srgbClr val="C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C00000"/>
                  </a:solidFill>
                  <a:latin typeface="Consolas" charset="0"/>
                  <a:ea typeface="新細明體" charset="0"/>
                  <a:cs typeface="Consolas" charset="0"/>
                </a:rPr>
                <a:t>	j=j-1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C00000"/>
                  </a:solidFill>
                  <a:latin typeface="Consolas" charset="0"/>
                  <a:ea typeface="新細明體" charset="0"/>
                  <a:cs typeface="Consolas" charset="0"/>
                </a:rPr>
                <a:t>	</a:t>
              </a:r>
              <a:r>
                <a:rPr lang="en-US" altLang="zh-TW" dirty="0" err="1">
                  <a:solidFill>
                    <a:srgbClr val="C00000"/>
                  </a:solidFill>
                  <a:latin typeface="Consolas" charset="0"/>
                  <a:ea typeface="新細明體" charset="0"/>
                  <a:cs typeface="Consolas" charset="0"/>
                </a:rPr>
                <a:t>goto</a:t>
              </a:r>
              <a:r>
                <a:rPr lang="en-US" altLang="zh-TW" dirty="0">
                  <a:solidFill>
                    <a:srgbClr val="C00000"/>
                  </a:solidFill>
                  <a:latin typeface="Consolas" charset="0"/>
                  <a:ea typeface="新細明體" charset="0"/>
                  <a:cs typeface="Consolas" charset="0"/>
                </a:rPr>
                <a:t> loop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end: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Consolas" charset="0"/>
                  <a:ea typeface="新細明體" charset="0"/>
                  <a:cs typeface="Consolas" charset="0"/>
                </a:rPr>
                <a:t>...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1" dirty="0">
                  <a:solidFill>
                    <a:srgbClr val="000000"/>
                  </a:solidFill>
                  <a:latin typeface="Courier New" charset="0"/>
                  <a:ea typeface="新細明體" charset="0"/>
                  <a:cs typeface="Courier New" charset="0"/>
                </a:rPr>
                <a:t>   </a:t>
              </a:r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488550C5-972A-D647-83EC-E96185D25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432"/>
              <a:ext cx="14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>
                <a:spcBef>
                  <a:spcPct val="1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99"/>
                  </a:solidFill>
                  <a:ea typeface="Arial Unicode MS" charset="0"/>
                </a:rPr>
                <a:t>Pseudo code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Group 3">
            <a:extLst>
              <a:ext uri="{FF2B5EF4-FFF2-40B4-BE49-F238E27FC236}">
                <a16:creationId xmlns:a16="http://schemas.microsoft.com/office/drawing/2014/main" id="{77DB4618-B294-EB47-AF0E-411ADBAF0476}"/>
              </a:ext>
            </a:extLst>
          </p:cNvPr>
          <p:cNvGrpSpPr>
            <a:grpSpLocks/>
          </p:cNvGrpSpPr>
          <p:nvPr/>
        </p:nvGrpSpPr>
        <p:grpSpPr bwMode="auto">
          <a:xfrm>
            <a:off x="320675" y="152400"/>
            <a:ext cx="3032125" cy="3276600"/>
            <a:chOff x="96" y="432"/>
            <a:chExt cx="1910" cy="1789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4F365666-1847-9144-A73E-EE7E1ECCA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624"/>
              <a:ext cx="1862" cy="1597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01600" tIns="190800" rIns="93600" bIns="190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function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mult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(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x,y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) {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result, j;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result = 0;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j = y;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while ~(j = 0) { 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 result = result + x;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 j = j - 1;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}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return result;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}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1" dirty="0">
                  <a:latin typeface="Courier New" charset="0"/>
                  <a:ea typeface="新細明體" charset="0"/>
                  <a:cs typeface="Courier New" charset="0"/>
                </a:rPr>
                <a:t>   </a:t>
              </a: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24D937BA-6361-B246-BB64-9D208A75F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432"/>
              <a:ext cx="14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>
                <a:spcBef>
                  <a:spcPct val="1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>
                  <a:solidFill>
                    <a:srgbClr val="000099"/>
                  </a:solidFill>
                  <a:ea typeface="Arial Unicode MS" charset="0"/>
                </a:rPr>
                <a:t>High-level code</a:t>
              </a: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923FCE5-10E0-CF4B-ADB7-50674362285A}"/>
              </a:ext>
            </a:extLst>
          </p:cNvPr>
          <p:cNvGrpSpPr>
            <a:grpSpLocks/>
          </p:cNvGrpSpPr>
          <p:nvPr/>
        </p:nvGrpSpPr>
        <p:grpSpPr bwMode="auto">
          <a:xfrm>
            <a:off x="3524250" y="152400"/>
            <a:ext cx="2647950" cy="6553200"/>
            <a:chOff x="2016" y="432"/>
            <a:chExt cx="1584" cy="3600"/>
          </a:xfrm>
        </p:grpSpPr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48BD3339-4409-E04E-B95B-3E495B148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624"/>
              <a:ext cx="1536" cy="3408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01600" tIns="118800" rIns="93600" bIns="118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function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mult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(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x,y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)   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push 0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pop result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push y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pop j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label loop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push j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push 0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eq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if-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goto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end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push result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push x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add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pop result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push j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push 1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sub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pop j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goto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loop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label end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push result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return</a:t>
              </a: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77B552A5-472A-8947-B445-E07CBDF34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432"/>
              <a:ext cx="14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1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>
                  <a:solidFill>
                    <a:srgbClr val="000099"/>
                  </a:solidFill>
                  <a:ea typeface="Arial Unicode MS" charset="0"/>
                </a:rPr>
                <a:t>VM code </a:t>
              </a:r>
              <a:r>
                <a:rPr lang="en-US" altLang="zh-TW" sz="1400">
                  <a:solidFill>
                    <a:srgbClr val="000099"/>
                  </a:solidFill>
                  <a:ea typeface="Arial Unicode MS" charset="0"/>
                </a:rPr>
                <a:t>(first approx.)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FA070438-9E6D-4A4E-B358-648490AEE431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152400"/>
            <a:ext cx="2514600" cy="6553200"/>
            <a:chOff x="3840" y="432"/>
            <a:chExt cx="1584" cy="3600"/>
          </a:xfrm>
        </p:grpSpPr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13A07443-2E04-DE48-A46F-8CB9D542E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624"/>
              <a:ext cx="1536" cy="3408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01600" tIns="118800" rIns="93600" bIns="118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function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mult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2  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push   constant 0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pop    local 0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push   argument 1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pop    local 1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label    loop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push   local 1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push   constant 0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eq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if-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goto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end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push   local 0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push   argument 0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add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pop    local 0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push   local 1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push   constant 1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sub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pop    local 1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goto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loop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label    end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push   local 0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return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9BE2EC69-B252-F147-8DF8-306458A3D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432"/>
              <a:ext cx="14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>
                <a:spcBef>
                  <a:spcPct val="1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>
                  <a:solidFill>
                    <a:srgbClr val="000099"/>
                  </a:solidFill>
                  <a:ea typeface="Arial Unicode MS" charset="0"/>
                </a:rPr>
                <a:t>VM code</a:t>
              </a:r>
            </a:p>
          </p:txBody>
        </p:sp>
      </p:grpSp>
      <p:grpSp>
        <p:nvGrpSpPr>
          <p:cNvPr id="54276" name="Group 3">
            <a:extLst>
              <a:ext uri="{FF2B5EF4-FFF2-40B4-BE49-F238E27FC236}">
                <a16:creationId xmlns:a16="http://schemas.microsoft.com/office/drawing/2014/main" id="{D1B71B9C-B280-594B-A098-920579FB1AE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563938"/>
            <a:ext cx="3048000" cy="2836862"/>
            <a:chOff x="96" y="432"/>
            <a:chExt cx="1920" cy="1549"/>
          </a:xfrm>
        </p:grpSpPr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47CB3BDB-AF8C-3340-A4FB-6E34AB037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" y="624"/>
              <a:ext cx="1862" cy="1357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01600" tIns="190800" rIns="93600" bIns="190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...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loop: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	if (j=0)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goto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end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	result=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result+x</a:t>
              </a:r>
              <a:endParaRPr lang="en-US" altLang="zh-TW" dirty="0"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	j=j-1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	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goto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loop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end: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...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1" dirty="0">
                  <a:latin typeface="Courier New" charset="0"/>
                  <a:ea typeface="新細明體" charset="0"/>
                  <a:cs typeface="Courier New" charset="0"/>
                </a:rPr>
                <a:t>   </a:t>
              </a:r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7B6E4AC2-45CA-BD4A-B925-BB1D1622D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432"/>
              <a:ext cx="14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>
                <a:spcBef>
                  <a:spcPct val="1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dirty="0">
                  <a:solidFill>
                    <a:srgbClr val="000099"/>
                  </a:solidFill>
                  <a:ea typeface="Arial Unicode MS" charset="0"/>
                </a:rPr>
                <a:t>Pseudo code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Group 3">
            <a:extLst>
              <a:ext uri="{FF2B5EF4-FFF2-40B4-BE49-F238E27FC236}">
                <a16:creationId xmlns:a16="http://schemas.microsoft.com/office/drawing/2014/main" id="{6A67922B-A164-DE47-8CDC-E90237033E17}"/>
              </a:ext>
            </a:extLst>
          </p:cNvPr>
          <p:cNvGrpSpPr>
            <a:grpSpLocks/>
          </p:cNvGrpSpPr>
          <p:nvPr/>
        </p:nvGrpSpPr>
        <p:grpSpPr bwMode="auto">
          <a:xfrm>
            <a:off x="320675" y="152400"/>
            <a:ext cx="3032125" cy="3276600"/>
            <a:chOff x="96" y="432"/>
            <a:chExt cx="1910" cy="1789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6D76170A-DF06-FE45-A47D-78CD77757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624"/>
              <a:ext cx="1862" cy="1597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01600" tIns="190800" rIns="93600" bIns="190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function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mult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(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x,y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) {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int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result, j;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result = 0;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j = y;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while ~(j = 0) { 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 result = result + x;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 j = j - 1;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}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return result;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}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b="1" dirty="0">
                  <a:latin typeface="Courier New" charset="0"/>
                  <a:ea typeface="新細明體" charset="0"/>
                  <a:cs typeface="Courier New" charset="0"/>
                </a:rPr>
                <a:t>   </a:t>
              </a: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99970977-E378-E24C-9C9E-6EF8DA9E5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432"/>
              <a:ext cx="14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>
                <a:spcBef>
                  <a:spcPct val="1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>
                  <a:solidFill>
                    <a:srgbClr val="000099"/>
                  </a:solidFill>
                  <a:ea typeface="Arial Unicode MS" charset="0"/>
                </a:rPr>
                <a:t>High-level code</a:t>
              </a:r>
            </a:p>
          </p:txBody>
        </p:sp>
      </p:grpSp>
      <p:grpSp>
        <p:nvGrpSpPr>
          <p:cNvPr id="55298" name="Group 6">
            <a:extLst>
              <a:ext uri="{FF2B5EF4-FFF2-40B4-BE49-F238E27FC236}">
                <a16:creationId xmlns:a16="http://schemas.microsoft.com/office/drawing/2014/main" id="{894EBE8A-E12A-B944-83E2-3A08F11592D6}"/>
              </a:ext>
            </a:extLst>
          </p:cNvPr>
          <p:cNvGrpSpPr>
            <a:grpSpLocks/>
          </p:cNvGrpSpPr>
          <p:nvPr/>
        </p:nvGrpSpPr>
        <p:grpSpPr bwMode="auto">
          <a:xfrm>
            <a:off x="3524250" y="152400"/>
            <a:ext cx="2647950" cy="6553200"/>
            <a:chOff x="2016" y="432"/>
            <a:chExt cx="1584" cy="3600"/>
          </a:xfrm>
        </p:grpSpPr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34B41F5A-82B8-0D42-B952-139768DEA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624"/>
              <a:ext cx="1536" cy="3408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01600" tIns="118800" rIns="93600" bIns="118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function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mult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(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x,y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)   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push 0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pop result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push y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pop j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label loop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push j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push 0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eq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if-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goto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end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push result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push x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add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pop result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push j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push 1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sub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pop j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goto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loop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label end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push result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return</a:t>
              </a: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662ACC85-829E-9145-98A0-E0BC2CA7E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432"/>
              <a:ext cx="14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1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>
                  <a:solidFill>
                    <a:srgbClr val="000099"/>
                  </a:solidFill>
                  <a:ea typeface="Arial Unicode MS" charset="0"/>
                </a:rPr>
                <a:t>VM code </a:t>
              </a:r>
              <a:r>
                <a:rPr lang="en-US" altLang="zh-TW" sz="1400">
                  <a:solidFill>
                    <a:srgbClr val="000099"/>
                  </a:solidFill>
                  <a:ea typeface="Arial Unicode MS" charset="0"/>
                </a:rPr>
                <a:t>(first approx.)</a:t>
              </a:r>
            </a:p>
          </p:txBody>
        </p:sp>
      </p:grpSp>
      <p:grpSp>
        <p:nvGrpSpPr>
          <p:cNvPr id="55299" name="Group 9">
            <a:extLst>
              <a:ext uri="{FF2B5EF4-FFF2-40B4-BE49-F238E27FC236}">
                <a16:creationId xmlns:a16="http://schemas.microsoft.com/office/drawing/2014/main" id="{224087F8-63F3-3F48-9543-313221279896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152400"/>
            <a:ext cx="2514600" cy="6553200"/>
            <a:chOff x="3840" y="432"/>
            <a:chExt cx="1584" cy="3600"/>
          </a:xfrm>
        </p:grpSpPr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1F9405E5-00F3-E149-AC1C-52E9ADEC70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624"/>
              <a:ext cx="1536" cy="3408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201600" tIns="118800" rIns="93600" bIns="118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function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mult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2  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push   constant 0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pop    local 0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push   argument 1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pop    local 1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label    loop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push   local 1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push   constant 0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eq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if-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goto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end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push   local 0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push   argument 0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add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pop    local 0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push   local 1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push   constant 1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sub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pop    local 1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</a:t>
              </a:r>
              <a:r>
                <a:rPr lang="en-US" altLang="zh-TW" dirty="0" err="1">
                  <a:latin typeface="Consolas" charset="0"/>
                  <a:ea typeface="新細明體" charset="0"/>
                  <a:cs typeface="Consolas" charset="0"/>
                </a:rPr>
                <a:t>goto</a:t>
              </a: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 loop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label    end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push   local 0</a:t>
              </a:r>
              <a:endParaRPr lang="en-US" altLang="zh-TW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endParaRP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latin typeface="Consolas" charset="0"/>
                  <a:ea typeface="新細明體" charset="0"/>
                  <a:cs typeface="Consolas" charset="0"/>
                </a:rPr>
                <a:t>  return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7A2897A9-006B-C64F-92B0-6E3FFD3C7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432"/>
              <a:ext cx="14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>
                <a:spcBef>
                  <a:spcPct val="15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>
                  <a:solidFill>
                    <a:srgbClr val="000099"/>
                  </a:solidFill>
                  <a:ea typeface="Arial Unicode MS" charset="0"/>
                </a:rPr>
                <a:t>VM code</a:t>
              </a:r>
            </a:p>
          </p:txBody>
        </p:sp>
      </p:grpSp>
      <p:graphicFrame>
        <p:nvGraphicFramePr>
          <p:cNvPr id="55300" name="Object 17">
            <a:extLst>
              <a:ext uri="{FF2B5EF4-FFF2-40B4-BE49-F238E27FC236}">
                <a16:creationId xmlns:a16="http://schemas.microsoft.com/office/drawing/2014/main" id="{05F70474-CA30-2145-8C3E-07EA9D4784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810000"/>
          <a:ext cx="36623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Visio" r:id="rId3" imgW="6045200" imgH="5930900" progId="Visio.Drawing.11">
                  <p:embed/>
                </p:oleObj>
              </mc:Choice>
              <mc:Fallback>
                <p:oleObj name="Visio" r:id="rId3" imgW="6045200" imgH="5930900" progId="Visio.Drawing.11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9" t="3586" r="33630" b="49731"/>
                      <a:stretch>
                        <a:fillRect/>
                      </a:stretch>
                    </p:blipFill>
                    <p:spPr bwMode="auto">
                      <a:xfrm>
                        <a:off x="0" y="3810000"/>
                        <a:ext cx="3662363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40645B3-90C7-0F4C-922F-2152C313E0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Lecture plan</a:t>
            </a:r>
          </a:p>
        </p:txBody>
      </p:sp>
      <p:sp>
        <p:nvSpPr>
          <p:cNvPr id="49155" name="Rectangle 8">
            <a:extLst>
              <a:ext uri="{FF2B5EF4-FFF2-40B4-BE49-F238E27FC236}">
                <a16:creationId xmlns:a16="http://schemas.microsoft.com/office/drawing/2014/main" id="{AFA0BBB8-49FA-9643-855A-8C994DF1EE9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3100" y="558800"/>
            <a:ext cx="7708900" cy="431800"/>
          </a:xfrm>
        </p:spPr>
        <p:txBody>
          <a:bodyPr/>
          <a:lstStyle/>
          <a:p>
            <a:pPr marL="1255713" indent="-1255713">
              <a:spcBef>
                <a:spcPct val="100000"/>
              </a:spcBef>
              <a:buFont typeface="Wingdings" charset="2"/>
              <a:buNone/>
              <a:defRPr/>
            </a:pPr>
            <a:r>
              <a:rPr lang="en-US" altLang="zh-TW" sz="2000" u="sng" dirty="0">
                <a:solidFill>
                  <a:srgbClr val="000066"/>
                </a:solidFill>
                <a:ea typeface="新細明體" charset="0"/>
              </a:rPr>
              <a:t>Summary: Hack VM has the following instructions and eight memory segments.  </a:t>
            </a:r>
            <a:endParaRPr lang="en-US" altLang="zh-TW" sz="2000" dirty="0">
              <a:solidFill>
                <a:srgbClr val="000066"/>
              </a:solidFill>
              <a:ea typeface="新細明體" charset="0"/>
            </a:endParaRPr>
          </a:p>
        </p:txBody>
      </p:sp>
      <p:sp>
        <p:nvSpPr>
          <p:cNvPr id="63498" name="AutoShape 9">
            <a:extLst>
              <a:ext uri="{FF2B5EF4-FFF2-40B4-BE49-F238E27FC236}">
                <a16:creationId xmlns:a16="http://schemas.microsoft.com/office/drawing/2014/main" id="{D7EE1FB6-224A-EA4E-B737-0D212EDC307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0437" y="6049963"/>
            <a:ext cx="288925" cy="533400"/>
          </a:xfrm>
          <a:prstGeom prst="downArrow">
            <a:avLst>
              <a:gd name="adj1" fmla="val 50000"/>
              <a:gd name="adj2" fmla="val 46154"/>
            </a:avLst>
          </a:prstGeom>
          <a:solidFill>
            <a:srgbClr val="FC012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ar-SA" altLang="zh-TW" sz="2400">
              <a:latin typeface="Arial" charset="0"/>
            </a:endParaRPr>
          </a:p>
        </p:txBody>
      </p:sp>
      <p:sp>
        <p:nvSpPr>
          <p:cNvPr id="49157" name="Rectangle 10">
            <a:extLst>
              <a:ext uri="{FF2B5EF4-FFF2-40B4-BE49-F238E27FC236}">
                <a16:creationId xmlns:a16="http://schemas.microsoft.com/office/drawing/2014/main" id="{C6D2B10B-2F2E-E54A-9FC3-0DE67C63D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791200"/>
            <a:ext cx="8748712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100000"/>
              </a:spcBef>
              <a:buFont typeface="Wingdings" charset="2"/>
              <a:buNone/>
              <a:defRPr/>
            </a:pPr>
            <a:r>
              <a:rPr lang="en-US" altLang="zh-TW" u="sng" dirty="0">
                <a:ea typeface="新細明體" charset="0"/>
              </a:rPr>
              <a:t>Method:</a:t>
            </a:r>
            <a:r>
              <a:rPr lang="en-US" altLang="zh-TW" dirty="0">
                <a:ea typeface="新細明體" charset="0"/>
              </a:rPr>
              <a:t>   (a) specify the abstraction (stack, memory segments, commands)</a:t>
            </a:r>
          </a:p>
          <a:p>
            <a:pPr>
              <a:spcBef>
                <a:spcPct val="35000"/>
              </a:spcBef>
              <a:buFont typeface="Wingdings" charset="2"/>
              <a:buNone/>
              <a:defRPr/>
            </a:pPr>
            <a:r>
              <a:rPr lang="en-US" altLang="zh-TW" dirty="0">
                <a:ea typeface="新細明體" charset="0"/>
              </a:rPr>
              <a:t>                (b) how to implement the abstraction over the Hack platform.</a:t>
            </a:r>
          </a:p>
        </p:txBody>
      </p:sp>
      <p:sp>
        <p:nvSpPr>
          <p:cNvPr id="49158" name="Text Box 3">
            <a:extLst>
              <a:ext uri="{FF2B5EF4-FFF2-40B4-BE49-F238E27FC236}">
                <a16:creationId xmlns:a16="http://schemas.microsoft.com/office/drawing/2014/main" id="{727E8099-669E-5744-AAC5-87CE78621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268413"/>
            <a:ext cx="3529013" cy="4321175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 u="sng">
                <a:ea typeface="新細明體" charset="0"/>
                <a:cs typeface="Arial" charset="0"/>
              </a:rPr>
              <a:t>Arithmetic / Boolean commands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>
                <a:latin typeface="Consolas" charset="0"/>
                <a:ea typeface="新細明體" charset="0"/>
                <a:cs typeface="Consolas" charset="0"/>
              </a:rPr>
              <a:t>add	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>
                <a:latin typeface="Consolas" charset="0"/>
                <a:ea typeface="新細明體" charset="0"/>
                <a:cs typeface="Consolas" charset="0"/>
              </a:rPr>
              <a:t>	sub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>
                <a:latin typeface="Consolas" charset="0"/>
                <a:ea typeface="新細明體" charset="0"/>
                <a:cs typeface="Consolas" charset="0"/>
              </a:rPr>
              <a:t>	neg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>
                <a:latin typeface="Consolas" charset="0"/>
                <a:ea typeface="新細明體" charset="0"/>
                <a:cs typeface="Consolas" charset="0"/>
              </a:rPr>
              <a:t>	eq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>
                <a:latin typeface="Consolas" charset="0"/>
                <a:ea typeface="新細明體" charset="0"/>
                <a:cs typeface="Consolas" charset="0"/>
              </a:rPr>
              <a:t>	gt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>
                <a:latin typeface="Consolas" charset="0"/>
                <a:ea typeface="新細明體" charset="0"/>
                <a:cs typeface="Consolas" charset="0"/>
              </a:rPr>
              <a:t>	lt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>
                <a:latin typeface="Consolas" charset="0"/>
                <a:ea typeface="新細明體" charset="0"/>
                <a:cs typeface="Consolas" charset="0"/>
              </a:rPr>
              <a:t>	and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>
                <a:latin typeface="Consolas" charset="0"/>
                <a:ea typeface="新細明體" charset="0"/>
                <a:cs typeface="Consolas" charset="0"/>
              </a:rPr>
              <a:t>	or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>
                <a:latin typeface="Consolas" charset="0"/>
                <a:ea typeface="新細明體" charset="0"/>
                <a:cs typeface="Consolas" charset="0"/>
              </a:rPr>
              <a:t>	not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u="sng">
                <a:ea typeface="新細明體" charset="0"/>
                <a:cs typeface="Arial" charset="0"/>
              </a:rPr>
              <a:t>Memory access commands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>
                <a:latin typeface="Consolas" charset="0"/>
                <a:ea typeface="新細明體" charset="0"/>
                <a:cs typeface="Consolas" charset="0"/>
              </a:rPr>
              <a:t>pop x</a:t>
            </a: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 </a:t>
            </a:r>
            <a:r>
              <a:rPr lang="en-US" altLang="zh-TW" sz="1200">
                <a:latin typeface="Times New Roman" charset="0"/>
                <a:ea typeface="新細明體" charset="0"/>
                <a:cs typeface="Times New Roman" charset="0"/>
              </a:rPr>
              <a:t>(pop into x, which is a variable)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  <a:defRPr/>
            </a:pP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>
                <a:latin typeface="Consolas" charset="0"/>
                <a:ea typeface="新細明體" charset="0"/>
                <a:cs typeface="Consolas" charset="0"/>
              </a:rPr>
              <a:t>push y</a:t>
            </a: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 </a:t>
            </a:r>
            <a:r>
              <a:rPr lang="en-US" altLang="zh-TW" sz="1200">
                <a:latin typeface="Times New Roman" charset="0"/>
                <a:ea typeface="新細明體" charset="0"/>
                <a:cs typeface="Times New Roman" charset="0"/>
              </a:rPr>
              <a:t>(y being a variable or a constant)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TW" sz="1200">
              <a:latin typeface="Times New Roman" charset="0"/>
              <a:ea typeface="新細明體" charset="0"/>
              <a:cs typeface="Times New Roman" charset="0"/>
            </a:endParaRPr>
          </a:p>
        </p:txBody>
      </p:sp>
      <p:sp>
        <p:nvSpPr>
          <p:cNvPr id="49159" name="Text Box 4">
            <a:extLst>
              <a:ext uri="{FF2B5EF4-FFF2-40B4-BE49-F238E27FC236}">
                <a16:creationId xmlns:a16="http://schemas.microsoft.com/office/drawing/2014/main" id="{CE799929-C880-6F4E-B6EC-7213DCEE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268413"/>
            <a:ext cx="3429000" cy="4321175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 u="sng">
                <a:ea typeface="新細明體" charset="0"/>
                <a:cs typeface="Arial" charset="0"/>
              </a:rPr>
              <a:t>Program flow commands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 sz="1400">
                <a:latin typeface="Consolas" charset="0"/>
                <a:ea typeface="新細明體" charset="0"/>
                <a:cs typeface="Consolas" charset="0"/>
              </a:rPr>
              <a:t>label     </a:t>
            </a:r>
            <a:r>
              <a:rPr lang="en-US" altLang="zh-TW" sz="1200">
                <a:ea typeface="新細明體" charset="0"/>
                <a:cs typeface="Arial" charset="0"/>
              </a:rPr>
              <a:t>(declaration)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buClrTx/>
              <a:buSzTx/>
              <a:buFontTx/>
              <a:buNone/>
              <a:defRPr/>
            </a:pP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 sz="1400">
                <a:latin typeface="Consolas" charset="0"/>
                <a:ea typeface="新細明體" charset="0"/>
                <a:cs typeface="Consolas" charset="0"/>
              </a:rPr>
              <a:t>goto      </a:t>
            </a:r>
            <a:r>
              <a:rPr lang="en-US" altLang="zh-TW" sz="1200">
                <a:ea typeface="新細明體" charset="0"/>
                <a:cs typeface="Arial" charset="0"/>
              </a:rPr>
              <a:t>(label)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	</a:t>
            </a:r>
            <a:r>
              <a:rPr lang="en-US" altLang="zh-TW" sz="1400">
                <a:latin typeface="Consolas" charset="0"/>
                <a:ea typeface="新細明體" charset="0"/>
                <a:cs typeface="Consolas" charset="0"/>
              </a:rPr>
              <a:t>if-goto   </a:t>
            </a:r>
            <a:r>
              <a:rPr lang="en-US" altLang="zh-TW" sz="1200">
                <a:ea typeface="新細明體" charset="0"/>
                <a:cs typeface="Arial" charset="0"/>
              </a:rPr>
              <a:t>(label)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TW" sz="1200">
              <a:ea typeface="新細明體" charset="0"/>
              <a:cs typeface="Arial" charset="0"/>
            </a:endParaRP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 u="sng">
                <a:ea typeface="新細明體" charset="0"/>
                <a:cs typeface="Arial" charset="0"/>
              </a:rPr>
              <a:t>Function calling commands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>
                <a:latin typeface="Consolas" charset="0"/>
                <a:ea typeface="新細明體" charset="0"/>
                <a:cs typeface="Consolas" charset="0"/>
              </a:rPr>
              <a:t>function  </a:t>
            </a:r>
            <a:r>
              <a:rPr lang="en-US" altLang="zh-TW" sz="1200">
                <a:ea typeface="新細明體" charset="0"/>
                <a:cs typeface="Arial" charset="0"/>
              </a:rPr>
              <a:t>(declaration)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>
                <a:latin typeface="Consolas" charset="0"/>
                <a:ea typeface="新細明體" charset="0"/>
                <a:cs typeface="Consolas" charset="0"/>
              </a:rPr>
              <a:t>call</a:t>
            </a: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     </a:t>
            </a:r>
            <a:r>
              <a:rPr lang="en-US" altLang="zh-TW" sz="1200">
                <a:ea typeface="新細明體" charset="0"/>
                <a:cs typeface="Arial" charset="0"/>
              </a:rPr>
              <a:t>(a function)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400">
                <a:latin typeface="Consolas" charset="0"/>
                <a:ea typeface="新細明體" charset="0"/>
                <a:cs typeface="Consolas" charset="0"/>
              </a:rPr>
              <a:t>return</a:t>
            </a:r>
            <a:r>
              <a:rPr lang="en-US" altLang="zh-TW" b="1">
                <a:latin typeface="Courier New" charset="0"/>
                <a:ea typeface="新細明體" charset="0"/>
                <a:cs typeface="Times New Roman" charset="0"/>
              </a:rPr>
              <a:t>   </a:t>
            </a:r>
            <a:r>
              <a:rPr lang="en-US" altLang="zh-TW" sz="1200">
                <a:ea typeface="新細明體" charset="0"/>
                <a:cs typeface="Arial" charset="0"/>
              </a:rPr>
              <a:t>(from a function)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endParaRPr lang="en-US" altLang="zh-TW" sz="1200">
              <a:ea typeface="新細明體" charset="0"/>
              <a:cs typeface="Arial" charset="0"/>
            </a:endParaRPr>
          </a:p>
        </p:txBody>
      </p:sp>
      <p:grpSp>
        <p:nvGrpSpPr>
          <p:cNvPr id="62471" name="Group 5">
            <a:extLst>
              <a:ext uri="{FF2B5EF4-FFF2-40B4-BE49-F238E27FC236}">
                <a16:creationId xmlns:a16="http://schemas.microsoft.com/office/drawing/2014/main" id="{B53320FC-87AB-8A48-8D37-10AC1444CD2C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819400"/>
            <a:ext cx="5400675" cy="576263"/>
            <a:chOff x="1746" y="1570"/>
            <a:chExt cx="3402" cy="363"/>
          </a:xfrm>
        </p:grpSpPr>
        <p:sp>
          <p:nvSpPr>
            <p:cNvPr id="49161" name="Oval 6">
              <a:extLst>
                <a:ext uri="{FF2B5EF4-FFF2-40B4-BE49-F238E27FC236}">
                  <a16:creationId xmlns:a16="http://schemas.microsoft.com/office/drawing/2014/main" id="{0358345B-ABDB-E845-BA2C-FDADD456C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616"/>
              <a:ext cx="771" cy="317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chemeClr val="bg1"/>
                  </a:solidFill>
                  <a:latin typeface="Arial" charset="0"/>
                  <a:ea typeface="新細明體" charset="0"/>
                </a:rPr>
                <a:t>Chapter 7</a:t>
              </a:r>
            </a:p>
          </p:txBody>
        </p:sp>
        <p:sp>
          <p:nvSpPr>
            <p:cNvPr id="49162" name="Oval 7">
              <a:extLst>
                <a:ext uri="{FF2B5EF4-FFF2-40B4-BE49-F238E27FC236}">
                  <a16:creationId xmlns:a16="http://schemas.microsoft.com/office/drawing/2014/main" id="{1110B502-2DC9-B347-9D45-683104226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1570"/>
              <a:ext cx="771" cy="317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dirty="0">
                  <a:solidFill>
                    <a:schemeClr val="bg1"/>
                  </a:solidFill>
                  <a:latin typeface="Arial" charset="0"/>
                  <a:ea typeface="新細明體" charset="0"/>
                </a:rPr>
                <a:t>Chapter 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A06AFA7-B14A-364D-9529-629C53B9A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Implementation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990BC13E-7F6D-E840-B6AC-AADEDED57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84213"/>
            <a:ext cx="8736013" cy="5487987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Font typeface="Wingdings" charset="2"/>
              <a:buNone/>
              <a:defRPr/>
            </a:pPr>
            <a:r>
              <a:rPr lang="en-US" altLang="zh-TW" sz="2000" u="sng" dirty="0">
                <a:ea typeface="新細明體" charset="0"/>
              </a:rPr>
              <a:t>VM implementation options: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Wingdings" charset="2"/>
              <a:buChar char="l"/>
              <a:defRPr/>
            </a:pPr>
            <a:r>
              <a:rPr lang="en-US" altLang="zh-TW" sz="2000" dirty="0">
                <a:ea typeface="新細明體" charset="0"/>
              </a:rPr>
              <a:t>Emulator-based    (e.g. emulate the VM model using Java) 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Wingdings" charset="2"/>
              <a:buChar char="l"/>
              <a:defRPr/>
            </a:pPr>
            <a:r>
              <a:rPr lang="en-US" altLang="zh-TW" sz="2000" dirty="0">
                <a:ea typeface="新細明體" charset="0"/>
              </a:rPr>
              <a:t>Translator-based  (e. g. translate VM programs into the Hack machine language)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Wingdings" charset="2"/>
              <a:buChar char="l"/>
              <a:defRPr/>
            </a:pPr>
            <a:r>
              <a:rPr lang="en-US" altLang="zh-TW" sz="2000" dirty="0">
                <a:ea typeface="新細明體" charset="0"/>
              </a:rPr>
              <a:t>Hardware-based   (realize the VM model using dedicated memory and registers)</a:t>
            </a:r>
            <a:endParaRPr lang="en-US" altLang="zh-TW" sz="2000" u="sng" dirty="0">
              <a:ea typeface="新細明體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  <a:defRPr/>
            </a:pPr>
            <a:endParaRPr lang="en-US" altLang="zh-TW" dirty="0">
              <a:ea typeface="新細明體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A18DFD7-FCA3-9A49-903C-CF245B609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Motivation</a:t>
            </a:r>
          </a:p>
        </p:txBody>
      </p:sp>
      <p:grpSp>
        <p:nvGrpSpPr>
          <p:cNvPr id="4110" name="Group 14">
            <a:extLst>
              <a:ext uri="{FF2B5EF4-FFF2-40B4-BE49-F238E27FC236}">
                <a16:creationId xmlns:a16="http://schemas.microsoft.com/office/drawing/2014/main" id="{19BA2C78-AC1B-6546-AC74-C8A647EEB39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838200"/>
            <a:ext cx="4572000" cy="5486400"/>
            <a:chOff x="0" y="432"/>
            <a:chExt cx="2880" cy="3456"/>
          </a:xfrm>
        </p:grpSpPr>
        <p:sp>
          <p:nvSpPr>
            <p:cNvPr id="8201" name="Text Box 3">
              <a:extLst>
                <a:ext uri="{FF2B5EF4-FFF2-40B4-BE49-F238E27FC236}">
                  <a16:creationId xmlns:a16="http://schemas.microsoft.com/office/drawing/2014/main" id="{5516A910-FA40-3943-B681-CEF0B1D79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24"/>
              <a:ext cx="2880" cy="3264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93600" tIns="190800" rIns="93600" bIns="190800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just"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  <a:cs typeface="Times New Roman" charset="0"/>
                </a:rPr>
                <a:t>class Main {</a:t>
              </a:r>
            </a:p>
            <a:p>
              <a:pPr algn="just"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  <a:cs typeface="Times New Roman" charset="0"/>
                </a:rPr>
                <a:t>  static int x;</a:t>
              </a:r>
            </a:p>
            <a:p>
              <a:pPr algn="just"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endParaRPr lang="en-US" altLang="zh-TW" sz="1200" b="1">
                <a:latin typeface="Courier New" charset="0"/>
                <a:ea typeface="新細明體" charset="0"/>
                <a:cs typeface="Times New Roman" charset="0"/>
              </a:endParaRPr>
            </a:p>
            <a:p>
              <a:pPr algn="just"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  <a:cs typeface="Times New Roman" charset="0"/>
                </a:rPr>
                <a:t>  function void main() {</a:t>
              </a:r>
              <a:endParaRPr lang="en-US" altLang="zh-TW" sz="1200" b="1">
                <a:solidFill>
                  <a:srgbClr val="000000"/>
                </a:solidFill>
                <a:latin typeface="Arial Unicode MS" charset="0"/>
                <a:ea typeface="Arial Unicode MS" charset="0"/>
                <a:cs typeface="Times New Roman" charset="0"/>
              </a:endParaRPr>
            </a:p>
            <a:p>
              <a:pPr algn="just"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  <a:cs typeface="Times New Roman" charset="0"/>
                </a:rPr>
                <a:t>    </a:t>
              </a:r>
              <a:r>
                <a:rPr lang="en-US" altLang="zh-TW" sz="1200" b="1">
                  <a:latin typeface="Courier New" charset="0"/>
                  <a:ea typeface="新細明體" charset="0"/>
                  <a:cs typeface="Courier New" charset="0"/>
                </a:rPr>
                <a:t>// Inputs and multiplies two numbers</a:t>
              </a:r>
            </a:p>
            <a:p>
              <a:pPr algn="just"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  <a:cs typeface="Courier New" charset="0"/>
                </a:rPr>
                <a:t>    var int a, b, x;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  <a:cs typeface="Courier New" charset="0"/>
                </a:rPr>
                <a:t>    let a = </a:t>
              </a:r>
              <a:r>
                <a:rPr lang="en-US" altLang="zh-TW" sz="1200" b="1">
                  <a:latin typeface="Courier New" charset="0"/>
                  <a:ea typeface="新細明體" charset="0"/>
                  <a:cs typeface="Times New Roman" charset="0"/>
                </a:rPr>
                <a:t>Keyboard.readInt(“Enter a number”);</a:t>
              </a:r>
              <a:r>
                <a:rPr lang="en-US" altLang="zh-TW" sz="1200" b="1">
                  <a:latin typeface="Courier New" charset="0"/>
                  <a:ea typeface="新細明體" charset="0"/>
                  <a:cs typeface="Courier New" charset="0"/>
                </a:rPr>
                <a:t> 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  <a:cs typeface="Courier New" charset="0"/>
                </a:rPr>
                <a:t>    let b = </a:t>
              </a:r>
              <a:r>
                <a:rPr lang="en-US" altLang="zh-TW" sz="1200" b="1">
                  <a:latin typeface="Courier New" charset="0"/>
                  <a:ea typeface="新細明體" charset="0"/>
                  <a:cs typeface="Times New Roman" charset="0"/>
                </a:rPr>
                <a:t>Keyboard.readInt(“Enter a number”);</a:t>
              </a:r>
              <a:r>
                <a:rPr lang="en-US" altLang="zh-TW" sz="1200" b="1">
                  <a:latin typeface="Courier New" charset="0"/>
                  <a:ea typeface="新細明體" charset="0"/>
                  <a:cs typeface="Courier New" charset="0"/>
                </a:rPr>
                <a:t> 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  <a:cs typeface="Courier New" charset="0"/>
                </a:rPr>
                <a:t>    let x = mult(a,b);</a:t>
              </a:r>
            </a:p>
            <a:p>
              <a:pPr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  <a:cs typeface="Times New Roman" charset="0"/>
                </a:rPr>
                <a:t>    return;</a:t>
              </a:r>
              <a:endParaRPr lang="en-US" altLang="zh-TW" sz="1200" b="1">
                <a:solidFill>
                  <a:srgbClr val="000000"/>
                </a:solidFill>
                <a:latin typeface="Arial Unicode MS" charset="0"/>
                <a:ea typeface="Arial Unicode MS" charset="0"/>
              </a:endParaRPr>
            </a:p>
            <a:p>
              <a:pPr algn="just"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</a:rPr>
                <a:t>  }</a:t>
              </a:r>
              <a:endParaRPr lang="en-US" altLang="zh-TW" sz="1200" b="1">
                <a:solidFill>
                  <a:srgbClr val="000000"/>
                </a:solidFill>
                <a:latin typeface="Arial Unicode MS" charset="0"/>
                <a:ea typeface="Arial Unicode MS" charset="0"/>
              </a:endParaRPr>
            </a:p>
            <a:p>
              <a:pPr algn="just"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</a:rPr>
                <a:t>}</a:t>
              </a:r>
            </a:p>
            <a:p>
              <a:pPr algn="just"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endParaRPr lang="en-US" altLang="zh-TW" sz="1200" b="1">
                <a:latin typeface="Courier New" charset="0"/>
                <a:ea typeface="新細明體" charset="0"/>
              </a:endParaRPr>
            </a:p>
            <a:p>
              <a:pPr algn="just"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</a:rPr>
                <a:t>  // Multiplies two numbers. </a:t>
              </a:r>
            </a:p>
            <a:p>
              <a:pPr algn="just"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</a:rPr>
                <a:t>  function int mult(int x, int y) {</a:t>
              </a:r>
              <a:endParaRPr lang="en-US" altLang="zh-TW" sz="1200" b="1">
                <a:solidFill>
                  <a:srgbClr val="000000"/>
                </a:solidFill>
                <a:latin typeface="Arial Unicode MS" charset="0"/>
                <a:ea typeface="Arial Unicode MS" charset="0"/>
              </a:endParaRPr>
            </a:p>
            <a:p>
              <a:pPr algn="just" eaLnBrk="1" hangingPunct="1">
                <a:lnSpc>
                  <a:spcPct val="50000"/>
                </a:lnSpc>
                <a:spcBef>
                  <a:spcPct val="65000"/>
                </a:spcBef>
                <a:buClrTx/>
                <a:buSzTx/>
                <a:buFontTx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</a:rPr>
                <a:t>    var int result, j;</a:t>
              </a:r>
            </a:p>
            <a:p>
              <a:pPr eaLnBrk="1" hangingPunct="1">
                <a:spcBef>
                  <a:spcPct val="10000"/>
                </a:spcBef>
                <a:buClr>
                  <a:srgbClr val="000099"/>
                </a:buClr>
                <a:buSzTx/>
                <a:buFont typeface="Wingdings" charset="2"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</a:rPr>
                <a:t>    let result = 0; let j = y;</a:t>
              </a:r>
            </a:p>
            <a:p>
              <a:pPr eaLnBrk="1" hangingPunct="1">
                <a:spcBef>
                  <a:spcPct val="10000"/>
                </a:spcBef>
                <a:buClr>
                  <a:srgbClr val="000099"/>
                </a:buClr>
                <a:buSzTx/>
                <a:buFont typeface="Wingdings" charset="2"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</a:rPr>
                <a:t>    while ~(j = 0) {</a:t>
              </a:r>
            </a:p>
            <a:p>
              <a:pPr eaLnBrk="1" hangingPunct="1">
                <a:spcBef>
                  <a:spcPct val="10000"/>
                </a:spcBef>
                <a:buClr>
                  <a:srgbClr val="000099"/>
                </a:buClr>
                <a:buSzTx/>
                <a:buFont typeface="Wingdings" charset="2"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</a:rPr>
                <a:t>      let result = result + x;</a:t>
              </a:r>
            </a:p>
            <a:p>
              <a:pPr eaLnBrk="1" hangingPunct="1">
                <a:spcBef>
                  <a:spcPct val="10000"/>
                </a:spcBef>
                <a:buClr>
                  <a:srgbClr val="000099"/>
                </a:buClr>
                <a:buSzTx/>
                <a:buFont typeface="Wingdings" charset="2"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</a:rPr>
                <a:t>      let j = j – 1;</a:t>
              </a:r>
            </a:p>
            <a:p>
              <a:pPr eaLnBrk="1" hangingPunct="1">
                <a:spcBef>
                  <a:spcPct val="10000"/>
                </a:spcBef>
                <a:buClr>
                  <a:srgbClr val="000099"/>
                </a:buClr>
                <a:buSzTx/>
                <a:buFont typeface="Wingdings" charset="2"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</a:rPr>
                <a:t>    }</a:t>
              </a:r>
            </a:p>
            <a:p>
              <a:pPr eaLnBrk="1" hangingPunct="1">
                <a:spcBef>
                  <a:spcPct val="10000"/>
                </a:spcBef>
                <a:buClr>
                  <a:srgbClr val="000099"/>
                </a:buClr>
                <a:buSzTx/>
                <a:buFont typeface="Wingdings" charset="2"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</a:rPr>
                <a:t>    return result;</a:t>
              </a:r>
            </a:p>
            <a:p>
              <a:pPr eaLnBrk="1" hangingPunct="1">
                <a:spcBef>
                  <a:spcPct val="10000"/>
                </a:spcBef>
                <a:buClr>
                  <a:srgbClr val="000099"/>
                </a:buClr>
                <a:buSzTx/>
                <a:buFont typeface="Wingdings" charset="2"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</a:rPr>
                <a:t>  }</a:t>
              </a:r>
            </a:p>
            <a:p>
              <a:pPr eaLnBrk="1" hangingPunct="1">
                <a:spcBef>
                  <a:spcPct val="10000"/>
                </a:spcBef>
                <a:buClr>
                  <a:srgbClr val="000099"/>
                </a:buClr>
                <a:buSzTx/>
                <a:buFont typeface="Wingdings" charset="2"/>
                <a:buNone/>
                <a:defRPr/>
              </a:pPr>
              <a:r>
                <a:rPr lang="en-US" altLang="zh-TW" sz="1200" b="1">
                  <a:latin typeface="Courier New" charset="0"/>
                  <a:ea typeface="新細明體" charset="0"/>
                </a:rPr>
                <a:t>}</a:t>
              </a:r>
            </a:p>
          </p:txBody>
        </p:sp>
        <p:sp>
          <p:nvSpPr>
            <p:cNvPr id="2" name="Rectangle 10">
              <a:extLst>
                <a:ext uri="{FF2B5EF4-FFF2-40B4-BE49-F238E27FC236}">
                  <a16:creationId xmlns:a16="http://schemas.microsoft.com/office/drawing/2014/main" id="{CC6C40FE-D92E-DB42-A20B-B8FFC54E0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2"/>
              <a:ext cx="129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Aft>
                  <a:spcPct val="70000"/>
                </a:spcAft>
                <a:buSzPct val="85000"/>
                <a:buFont typeface="Wingdings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Jack code </a:t>
              </a:r>
              <a:r>
                <a:rPr lang="en-US" altLang="zh-TW" sz="1400">
                  <a:ea typeface="新細明體" panose="02020500000000000000" pitchFamily="18" charset="-120"/>
                </a:rPr>
                <a:t>(example)</a:t>
              </a:r>
            </a:p>
          </p:txBody>
        </p:sp>
      </p:grpSp>
      <p:grpSp>
        <p:nvGrpSpPr>
          <p:cNvPr id="4116" name="Group 20">
            <a:extLst>
              <a:ext uri="{FF2B5EF4-FFF2-40B4-BE49-F238E27FC236}">
                <a16:creationId xmlns:a16="http://schemas.microsoft.com/office/drawing/2014/main" id="{B0BB29AB-A486-D64A-B072-0CAF12750EF7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762000"/>
            <a:ext cx="3886200" cy="5486400"/>
            <a:chOff x="3168" y="480"/>
            <a:chExt cx="2448" cy="3456"/>
          </a:xfrm>
        </p:grpSpPr>
        <p:sp>
          <p:nvSpPr>
            <p:cNvPr id="8197" name="Rectangle 7">
              <a:extLst>
                <a:ext uri="{FF2B5EF4-FFF2-40B4-BE49-F238E27FC236}">
                  <a16:creationId xmlns:a16="http://schemas.microsoft.com/office/drawing/2014/main" id="{BE0BCD83-A402-0F4B-BBCB-531F8D6DC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864"/>
              <a:ext cx="1497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>
                <a:spcBef>
                  <a:spcPct val="70000"/>
                </a:spcBef>
                <a:buFont typeface="Wingdings" charset="2"/>
                <a:buNone/>
                <a:defRPr/>
              </a:pPr>
              <a:r>
                <a:rPr lang="en-US" altLang="zh-TW" sz="1800" u="sng">
                  <a:ea typeface="新細明體" charset="0"/>
                </a:rPr>
                <a:t>Our ultimate goal:</a:t>
              </a:r>
            </a:p>
            <a:p>
              <a:pPr>
                <a:spcBef>
                  <a:spcPct val="70000"/>
                </a:spcBef>
                <a:buFont typeface="Wingdings" charset="2"/>
                <a:buNone/>
                <a:defRPr/>
              </a:pPr>
              <a:r>
                <a:rPr lang="en-US" altLang="zh-TW">
                  <a:ea typeface="新細明體" charset="0"/>
                </a:rPr>
                <a:t>Translate high-level programs into executable code.</a:t>
              </a:r>
            </a:p>
            <a:p>
              <a:pPr>
                <a:spcBef>
                  <a:spcPct val="70000"/>
                </a:spcBef>
                <a:buFont typeface="Wingdings" charset="2"/>
                <a:buNone/>
                <a:defRPr/>
              </a:pPr>
              <a:endParaRPr lang="en-US" altLang="zh-TW">
                <a:ea typeface="新細明體" charset="0"/>
              </a:endParaRPr>
            </a:p>
          </p:txBody>
        </p:sp>
        <p:sp>
          <p:nvSpPr>
            <p:cNvPr id="8198" name="AutoShape 8">
              <a:extLst>
                <a:ext uri="{FF2B5EF4-FFF2-40B4-BE49-F238E27FC236}">
                  <a16:creationId xmlns:a16="http://schemas.microsoft.com/office/drawing/2014/main" id="{DCD2F75D-4798-924E-BFBE-B8DA52D07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728"/>
              <a:ext cx="1104" cy="528"/>
            </a:xfrm>
            <a:prstGeom prst="rightArrow">
              <a:avLst>
                <a:gd name="adj1" fmla="val 50000"/>
                <a:gd name="adj2" fmla="val 5227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sz="2000" b="1">
                  <a:solidFill>
                    <a:schemeClr val="bg1"/>
                  </a:solidFill>
                  <a:latin typeface="Arial" charset="0"/>
                  <a:ea typeface="新細明體" charset="0"/>
                </a:rPr>
                <a:t>Compiler</a:t>
              </a:r>
            </a:p>
          </p:txBody>
        </p:sp>
        <p:sp>
          <p:nvSpPr>
            <p:cNvPr id="8199" name="Text Box 9">
              <a:extLst>
                <a:ext uri="{FF2B5EF4-FFF2-40B4-BE49-F238E27FC236}">
                  <a16:creationId xmlns:a16="http://schemas.microsoft.com/office/drawing/2014/main" id="{A9A07390-D371-1147-9C60-9B2F64382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672"/>
              <a:ext cx="1104" cy="3264"/>
            </a:xfrm>
            <a:prstGeom prst="rect">
              <a:avLst/>
            </a:prstGeom>
            <a:solidFill>
              <a:srgbClr val="F3F3FF"/>
            </a:solidFill>
            <a:ln w="9525">
              <a:solidFill>
                <a:srgbClr val="293973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293973">
                  <a:alpha val="74997"/>
                </a:srgbClr>
              </a:outerShdw>
            </a:effectLst>
          </p:spPr>
          <p:txBody>
            <a:bodyPr lIns="57600" tIns="82800" rIns="57600" bIns="82800" anchor="ctr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1110111111001000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0000000000010001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1110101010001000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1111110000010000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0000000000000000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1111010011010000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0000000000010010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1110001100000001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1111110000010000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0000000000010001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1110111111001000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0000000000010001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1110101010001000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1111110000010000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0000000000000000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1111010011010000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0000000000010010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1110001100000001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0000000000010000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1111110000010000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0000000000010001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SzPct val="85000"/>
                <a:buFont typeface="Wingdings" charset="2"/>
                <a:buNone/>
                <a:defRPr/>
              </a:pPr>
              <a:r>
                <a:rPr lang="en-US" altLang="zh-TW" sz="1200">
                  <a:latin typeface="Consolas" charset="0"/>
                  <a:ea typeface="Arial Unicode MS" charset="0"/>
                  <a:cs typeface="Consolas" charset="0"/>
                </a:rPr>
                <a:t>  ...</a:t>
              </a:r>
            </a:p>
          </p:txBody>
        </p:sp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6FFB6B2E-8451-6D45-8AE6-EA6FF7D80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480"/>
              <a:ext cx="8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>
                <a:spcAft>
                  <a:spcPct val="70000"/>
                </a:spcAft>
                <a:buSzPct val="85000"/>
                <a:buFont typeface="Wingdings" pitchFamily="2" charset="2"/>
                <a:buNone/>
              </a:pPr>
              <a:r>
                <a:rPr lang="en-US" altLang="zh-TW">
                  <a:ea typeface="新細明體" panose="02020500000000000000" pitchFamily="18" charset="-120"/>
                </a:rPr>
                <a:t>Hack code</a:t>
              </a:r>
              <a:endParaRPr lang="en-US" altLang="zh-TW" sz="1400">
                <a:ea typeface="新細明體" panose="02020500000000000000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5FA92C6-6D4D-3248-B685-7387B90E1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Implementation of VM on Hack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5D067E15-F216-9F4F-AC2C-9C1CA1A14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84213"/>
            <a:ext cx="8736013" cy="5487987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  <a:buFont typeface="Wingdings" charset="2"/>
              <a:buChar char="n"/>
              <a:defRPr/>
            </a:pPr>
            <a:r>
              <a:rPr lang="en-US" altLang="zh-TW" sz="2000" dirty="0">
                <a:ea typeface="新細明體" charset="0"/>
              </a:rPr>
              <a:t>Each VM instruction must be translated into a set of Hack assembly code</a:t>
            </a:r>
          </a:p>
          <a:p>
            <a:pPr>
              <a:lnSpc>
                <a:spcPct val="90000"/>
              </a:lnSpc>
              <a:spcAft>
                <a:spcPts val="0"/>
              </a:spcAft>
              <a:buFont typeface="Wingdings" charset="2"/>
              <a:buChar char="n"/>
              <a:defRPr/>
            </a:pPr>
            <a:r>
              <a:rPr lang="en-US" altLang="zh-TW" sz="2000" dirty="0">
                <a:ea typeface="新細明體" charset="0"/>
              </a:rPr>
              <a:t>VM segments need to be realized on the host memory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8EAD65F-815F-2D4F-BF9E-48283B54B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Software implementation: VM emulator </a:t>
            </a:r>
            <a:r>
              <a:rPr lang="en-US" altLang="zh-TW" sz="1400" dirty="0">
                <a:ea typeface="新細明體" charset="0"/>
              </a:rPr>
              <a:t>(part of the course software suite)</a:t>
            </a:r>
          </a:p>
        </p:txBody>
      </p:sp>
      <p:pic>
        <p:nvPicPr>
          <p:cNvPr id="68610" name="Picture 3" descr="fig 7">
            <a:extLst>
              <a:ext uri="{FF2B5EF4-FFF2-40B4-BE49-F238E27FC236}">
                <a16:creationId xmlns:a16="http://schemas.microsoft.com/office/drawing/2014/main" id="{95BA8F2F-7EDA-AA47-B856-C0EA313D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137525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 descr="Bouquet">
            <a:extLst>
              <a:ext uri="{FF2B5EF4-FFF2-40B4-BE49-F238E27FC236}">
                <a16:creationId xmlns:a16="http://schemas.microsoft.com/office/drawing/2014/main" id="{2C82C073-11FB-FB4D-B40D-3A4331997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ar-SA" altLang="zh-TW" sz="2400">
              <a:latin typeface="Arial" charset="0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2FCB94C-C746-5F43-ABDF-BC1A3BFE61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VM implementation on the Hack platform (memory)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6F91364F-5BE8-5A4F-84A5-F3049576D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692150"/>
            <a:ext cx="4987925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250825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55000"/>
              </a:spcBef>
              <a:buFont typeface="Wingdings" charset="2"/>
              <a:buNone/>
              <a:defRPr/>
            </a:pPr>
            <a:r>
              <a:rPr lang="en-US" altLang="zh-TW" sz="1800" u="sng" dirty="0">
                <a:latin typeface="Consolas" charset="0"/>
                <a:ea typeface="新細明體" charset="0"/>
                <a:cs typeface="Consolas" charset="0"/>
              </a:rPr>
              <a:t>The stack:</a:t>
            </a:r>
            <a:r>
              <a:rPr lang="en-US" altLang="zh-TW" sz="1800" dirty="0">
                <a:ea typeface="新細明體" charset="0"/>
                <a:cs typeface="Consolas" charset="0"/>
              </a:rPr>
              <a:t> a global data structure, used to save and restore the resources of all the VM functions up the calling hierarchy.</a:t>
            </a:r>
          </a:p>
          <a:p>
            <a:pPr>
              <a:spcBef>
                <a:spcPct val="55000"/>
              </a:spcBef>
              <a:buFont typeface="Wingdings" charset="2"/>
              <a:buNone/>
              <a:defRPr/>
            </a:pPr>
            <a:r>
              <a:rPr lang="en-US" altLang="zh-TW" sz="1800" dirty="0">
                <a:ea typeface="新細明體" charset="0"/>
                <a:cs typeface="Consolas" charset="0"/>
              </a:rPr>
              <a:t>The top of this stack is the working stack of the current function</a:t>
            </a:r>
          </a:p>
          <a:p>
            <a:pPr>
              <a:spcBef>
                <a:spcPct val="55000"/>
              </a:spcBef>
              <a:buFont typeface="Wingdings" charset="2"/>
              <a:buNone/>
              <a:defRPr/>
            </a:pPr>
            <a:r>
              <a:rPr lang="en-US" altLang="zh-TW" sz="1800" u="sng" dirty="0">
                <a:latin typeface="Consolas" charset="0"/>
                <a:ea typeface="新細明體" charset="0"/>
                <a:cs typeface="Consolas" charset="0"/>
              </a:rPr>
              <a:t>static</a:t>
            </a:r>
            <a:r>
              <a:rPr lang="en-US" altLang="zh-TW" sz="1800" u="sng" dirty="0">
                <a:ea typeface="新細明體" charset="0"/>
                <a:cs typeface="Consolas" charset="0"/>
              </a:rPr>
              <a:t>, </a:t>
            </a:r>
            <a:r>
              <a:rPr lang="en-US" altLang="zh-TW" sz="1800" u="sng" dirty="0">
                <a:latin typeface="Consolas" charset="0"/>
                <a:ea typeface="新細明體" charset="0"/>
                <a:cs typeface="Consolas" charset="0"/>
              </a:rPr>
              <a:t>constant</a:t>
            </a:r>
            <a:r>
              <a:rPr lang="en-US" altLang="zh-TW" sz="1800" u="sng" dirty="0">
                <a:ea typeface="新細明體" charset="0"/>
                <a:cs typeface="Consolas" charset="0"/>
              </a:rPr>
              <a:t>, </a:t>
            </a:r>
            <a:r>
              <a:rPr lang="en-US" altLang="zh-TW" sz="1800" u="sng" dirty="0">
                <a:latin typeface="Consolas" charset="0"/>
                <a:ea typeface="新細明體" charset="0"/>
                <a:cs typeface="Consolas" charset="0"/>
              </a:rPr>
              <a:t>temp</a:t>
            </a:r>
            <a:r>
              <a:rPr lang="en-US" altLang="zh-TW" sz="1800" dirty="0">
                <a:latin typeface="Consolas" charset="0"/>
                <a:ea typeface="新細明體" charset="0"/>
                <a:cs typeface="Consolas" charset="0"/>
              </a:rPr>
              <a:t>:</a:t>
            </a:r>
            <a:br>
              <a:rPr lang="en-US" altLang="zh-TW" sz="1800" dirty="0">
                <a:latin typeface="Consolas" charset="0"/>
                <a:ea typeface="新細明體" charset="0"/>
                <a:cs typeface="Consolas" charset="0"/>
              </a:rPr>
            </a:br>
            <a:r>
              <a:rPr lang="en-US" altLang="zh-TW" sz="1800" dirty="0">
                <a:ea typeface="新細明體" charset="0"/>
                <a:cs typeface="Consolas" charset="0"/>
              </a:rPr>
              <a:t>Global memory segments, all functions </a:t>
            </a:r>
            <a:br>
              <a:rPr lang="en-US" altLang="zh-TW" sz="1800" dirty="0">
                <a:ea typeface="新細明體" charset="0"/>
                <a:cs typeface="Consolas" charset="0"/>
              </a:rPr>
            </a:br>
            <a:r>
              <a:rPr lang="en-US" altLang="zh-TW" sz="1800" dirty="0">
                <a:ea typeface="新細明體" charset="0"/>
                <a:cs typeface="Consolas" charset="0"/>
              </a:rPr>
              <a:t>see the same four segments</a:t>
            </a:r>
          </a:p>
          <a:p>
            <a:pPr>
              <a:spcBef>
                <a:spcPct val="55000"/>
              </a:spcBef>
              <a:buFont typeface="Wingdings" charset="2"/>
              <a:buNone/>
              <a:defRPr/>
            </a:pPr>
            <a:r>
              <a:rPr lang="en-US" altLang="zh-TW" sz="1800" u="sng" dirty="0" err="1">
                <a:latin typeface="Consolas" charset="0"/>
                <a:ea typeface="新細明體" charset="0"/>
                <a:cs typeface="Consolas" charset="0"/>
              </a:rPr>
              <a:t>local,argument,this,that</a:t>
            </a:r>
            <a:r>
              <a:rPr lang="en-US" altLang="zh-TW" sz="1800" u="sng" dirty="0">
                <a:ea typeface="新細明體" charset="0"/>
                <a:cs typeface="Consolas" charset="0"/>
              </a:rPr>
              <a:t>, </a:t>
            </a:r>
            <a:r>
              <a:rPr lang="en-US" altLang="zh-TW" sz="1800" u="sng" dirty="0">
                <a:latin typeface="Consolas" charset="0"/>
                <a:ea typeface="新細明體" charset="0"/>
                <a:cs typeface="Consolas" charset="0"/>
              </a:rPr>
              <a:t>pointer</a:t>
            </a:r>
            <a:r>
              <a:rPr lang="en-US" altLang="zh-TW" sz="1800" dirty="0">
                <a:latin typeface="Consolas" charset="0"/>
                <a:ea typeface="新細明體" charset="0"/>
                <a:cs typeface="Consolas" charset="0"/>
              </a:rPr>
              <a:t>:</a:t>
            </a:r>
            <a:br>
              <a:rPr lang="en-US" altLang="zh-TW" sz="1800" dirty="0">
                <a:latin typeface="Consolas" charset="0"/>
                <a:ea typeface="新細明體" charset="0"/>
                <a:cs typeface="Consolas" charset="0"/>
              </a:rPr>
            </a:br>
            <a:r>
              <a:rPr lang="en-US" altLang="zh-TW" sz="1800" dirty="0">
                <a:ea typeface="新細明體" charset="0"/>
                <a:cs typeface="Consolas" charset="0"/>
              </a:rPr>
              <a:t>these segments are local at the function level; each function sees its own, private copy of each one of these four segments</a:t>
            </a:r>
            <a:endParaRPr lang="en-US" altLang="zh-TW" sz="1800" dirty="0">
              <a:latin typeface="Consolas" charset="0"/>
              <a:ea typeface="新細明體" charset="0"/>
              <a:cs typeface="Consolas" charset="0"/>
            </a:endParaRPr>
          </a:p>
          <a:p>
            <a:pPr>
              <a:spcBef>
                <a:spcPct val="55000"/>
              </a:spcBef>
              <a:buFont typeface="Wingdings" charset="2"/>
              <a:buNone/>
              <a:defRPr/>
            </a:pPr>
            <a:r>
              <a:rPr lang="en-US" altLang="zh-TW" sz="1800" u="sng" dirty="0">
                <a:ea typeface="新細明體" charset="0"/>
                <a:cs typeface="Consolas" charset="0"/>
              </a:rPr>
              <a:t>The challenge:</a:t>
            </a:r>
            <a:br>
              <a:rPr lang="en-US" altLang="zh-TW" sz="1800" u="sng" dirty="0">
                <a:ea typeface="新細明體" charset="0"/>
                <a:cs typeface="Consolas" charset="0"/>
              </a:rPr>
            </a:br>
            <a:r>
              <a:rPr lang="en-US" altLang="zh-TW" sz="1800" dirty="0">
                <a:ea typeface="新細明體" charset="0"/>
                <a:cs typeface="Consolas" charset="0"/>
              </a:rPr>
              <a:t>represent all these logical constructs on the same single physical address space -- the host </a:t>
            </a:r>
            <a:r>
              <a:rPr lang="en-US" altLang="zh-TW" sz="1800" dirty="0">
                <a:latin typeface="Consolas" charset="0"/>
                <a:ea typeface="新細明體" charset="0"/>
                <a:cs typeface="Consolas" charset="0"/>
              </a:rPr>
              <a:t>RAM</a:t>
            </a:r>
            <a:r>
              <a:rPr lang="en-US" altLang="zh-TW" sz="1800" dirty="0">
                <a:ea typeface="新細明體" charset="0"/>
                <a:cs typeface="Consolas" charset="0"/>
              </a:rPr>
              <a:t>.</a:t>
            </a:r>
          </a:p>
        </p:txBody>
      </p:sp>
      <p:graphicFrame>
        <p:nvGraphicFramePr>
          <p:cNvPr id="70660" name="Object 6">
            <a:extLst>
              <a:ext uri="{FF2B5EF4-FFF2-40B4-BE49-F238E27FC236}">
                <a16:creationId xmlns:a16="http://schemas.microsoft.com/office/drawing/2014/main" id="{DD295E28-A880-DC4E-A655-CD15D6692B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85800"/>
          <a:ext cx="3884613" cy="568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Visio" r:id="rId5" imgW="6527800" imgH="5930900" progId="Visio.Drawing.11">
                  <p:embed/>
                </p:oleObj>
              </mc:Choice>
              <mc:Fallback>
                <p:oleObj name="Visio" r:id="rId5" imgW="6527800" imgH="593090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82" t="-365" r="29457" b="2614"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3884613" cy="5684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2" name="Rectangle 7">
            <a:extLst>
              <a:ext uri="{FF2B5EF4-FFF2-40B4-BE49-F238E27FC236}">
                <a16:creationId xmlns:a16="http://schemas.microsoft.com/office/drawing/2014/main" id="{E6046E99-406E-1149-9BB9-2889A80CE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1765300"/>
            <a:ext cx="1655763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>
                <a:latin typeface="Arial" charset="0"/>
                <a:ea typeface="新細明體" charset="0"/>
              </a:rPr>
              <a:t>Host</a:t>
            </a:r>
            <a:br>
              <a:rPr lang="en-US" altLang="zh-TW" sz="2400">
                <a:latin typeface="Arial" charset="0"/>
                <a:ea typeface="新細明體" charset="0"/>
              </a:rPr>
            </a:br>
            <a:r>
              <a:rPr lang="en-US" altLang="zh-TW" sz="2400">
                <a:latin typeface="Arial" charset="0"/>
                <a:ea typeface="新細明體" charset="0"/>
              </a:rPr>
              <a:t>RAM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 descr="Bouquet">
            <a:extLst>
              <a:ext uri="{FF2B5EF4-FFF2-40B4-BE49-F238E27FC236}">
                <a16:creationId xmlns:a16="http://schemas.microsoft.com/office/drawing/2014/main" id="{D9FEFE23-1A17-364E-A58C-589F1BB2D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ar-SA" altLang="zh-TW" sz="2400">
              <a:latin typeface="Arial" charset="0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B5D6A55-E830-764F-8262-7A644E17A6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VM implementation on the Hack platform (memory)</a:t>
            </a:r>
          </a:p>
        </p:txBody>
      </p:sp>
      <p:sp>
        <p:nvSpPr>
          <p:cNvPr id="498692" name="Rectangle 4">
            <a:extLst>
              <a:ext uri="{FF2B5EF4-FFF2-40B4-BE49-F238E27FC236}">
                <a16:creationId xmlns:a16="http://schemas.microsoft.com/office/drawing/2014/main" id="{77045D37-1D84-9945-BF97-F94C84D80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692150"/>
            <a:ext cx="5216525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250825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sz="2000" b="1" dirty="0">
                <a:ea typeface="新細明體" charset="0"/>
                <a:cs typeface="Courier New" charset="0"/>
              </a:rPr>
              <a:t>Basic idea:</a:t>
            </a:r>
            <a:r>
              <a:rPr lang="en-US" altLang="zh-TW" sz="2000" dirty="0">
                <a:ea typeface="新細明體" charset="0"/>
                <a:cs typeface="Courier New" charset="0"/>
              </a:rPr>
              <a:t> the mapping of the stack and the global segments on the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RAM</a:t>
            </a:r>
            <a:r>
              <a:rPr lang="en-US" altLang="zh-TW" sz="2000" dirty="0">
                <a:ea typeface="新細明體" charset="0"/>
                <a:cs typeface="Courier New" charset="0"/>
              </a:rPr>
              <a:t> is easy (fixed); </a:t>
            </a:r>
            <a:br>
              <a:rPr lang="en-US" altLang="zh-TW" sz="2000" dirty="0">
                <a:ea typeface="新細明體" charset="0"/>
                <a:cs typeface="Courier New" charset="0"/>
              </a:rPr>
            </a:br>
            <a:r>
              <a:rPr lang="en-US" altLang="zh-TW" sz="2000" dirty="0">
                <a:ea typeface="新細明體" charset="0"/>
                <a:cs typeface="Courier New" charset="0"/>
              </a:rPr>
              <a:t>the mapping of the function-level segments is dynamic, using pointers </a:t>
            </a:r>
            <a:endParaRPr lang="en-US" altLang="zh-TW" sz="2000" b="1" u="sng" dirty="0">
              <a:solidFill>
                <a:srgbClr val="000066"/>
              </a:solidFill>
              <a:latin typeface="Courier New" charset="0"/>
              <a:ea typeface="新細明體" charset="0"/>
              <a:cs typeface="Courier New" charset="0"/>
            </a:endParaRPr>
          </a:p>
          <a:p>
            <a:pPr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sz="2000" u="sng" dirty="0">
                <a:latin typeface="Consolas" charset="0"/>
                <a:ea typeface="新細明體" charset="0"/>
                <a:cs typeface="Consolas" charset="0"/>
              </a:rPr>
              <a:t>The stack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:</a:t>
            </a:r>
            <a:r>
              <a:rPr lang="en-US" altLang="zh-TW" sz="2000" dirty="0">
                <a:ea typeface="新細明體" charset="0"/>
                <a:cs typeface="Courier New" charset="0"/>
              </a:rPr>
              <a:t> mapped on </a:t>
            </a:r>
            <a:r>
              <a:rPr lang="en-US" altLang="zh-TW" sz="2000" dirty="0">
                <a:latin typeface="Consolas" charset="0"/>
                <a:ea typeface="新細明體" charset="0"/>
                <a:cs typeface="Times New Roman" charset="0"/>
              </a:rPr>
              <a:t>RAM[256</a:t>
            </a:r>
            <a:r>
              <a:rPr lang="en-US" altLang="zh-TW" sz="2000" dirty="0">
                <a:ea typeface="新細明體" charset="0"/>
              </a:rPr>
              <a:t> .. </a:t>
            </a:r>
            <a:r>
              <a:rPr lang="en-US" altLang="zh-TW" sz="2000" dirty="0">
                <a:latin typeface="Consolas" charset="0"/>
                <a:ea typeface="新細明體" charset="0"/>
              </a:rPr>
              <a:t>2047];</a:t>
            </a:r>
            <a:br>
              <a:rPr lang="en-US" altLang="zh-TW" sz="2000" dirty="0">
                <a:latin typeface="Consolas" charset="0"/>
                <a:ea typeface="新細明體" charset="0"/>
              </a:rPr>
            </a:br>
            <a:r>
              <a:rPr lang="en-US" altLang="zh-TW" sz="2000" dirty="0">
                <a:ea typeface="新細明體" charset="0"/>
              </a:rPr>
              <a:t>The stack pointer is kept in </a:t>
            </a:r>
            <a:r>
              <a:rPr lang="en-US" altLang="zh-TW" sz="2000" dirty="0">
                <a:latin typeface="Consolas" charset="0"/>
                <a:ea typeface="新細明體" charset="0"/>
              </a:rPr>
              <a:t>RAM</a:t>
            </a:r>
            <a:r>
              <a:rPr lang="en-US" altLang="zh-TW" sz="2000" dirty="0">
                <a:ea typeface="新細明體" charset="0"/>
              </a:rPr>
              <a:t> address </a:t>
            </a:r>
            <a:r>
              <a:rPr lang="en-US" altLang="zh-TW" sz="2000" dirty="0">
                <a:latin typeface="Consolas" charset="0"/>
                <a:ea typeface="新細明體" charset="0"/>
              </a:rPr>
              <a:t>SP</a:t>
            </a:r>
            <a:r>
              <a:rPr lang="en-US" altLang="zh-TW" sz="2000" dirty="0">
                <a:ea typeface="新細明體" charset="0"/>
              </a:rPr>
              <a:t> </a:t>
            </a:r>
          </a:p>
          <a:p>
            <a:pPr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sz="2000" u="sng" dirty="0">
                <a:latin typeface="Consolas" charset="0"/>
                <a:ea typeface="新細明體" charset="0"/>
              </a:rPr>
              <a:t>static</a:t>
            </a:r>
            <a:r>
              <a:rPr lang="en-US" altLang="zh-TW" sz="2000" dirty="0">
                <a:latin typeface="Consolas" charset="0"/>
                <a:ea typeface="新細明體" charset="0"/>
              </a:rPr>
              <a:t>:</a:t>
            </a:r>
            <a:r>
              <a:rPr lang="en-US" altLang="zh-TW" sz="2000" dirty="0">
                <a:ea typeface="新細明體" charset="0"/>
              </a:rPr>
              <a:t> mapped on </a:t>
            </a:r>
            <a:r>
              <a:rPr lang="en-US" altLang="zh-TW" sz="2000" dirty="0">
                <a:latin typeface="Consolas" charset="0"/>
                <a:ea typeface="新細明體" charset="0"/>
              </a:rPr>
              <a:t>RAM[16</a:t>
            </a:r>
            <a:r>
              <a:rPr lang="en-US" altLang="zh-TW" sz="2000" dirty="0">
                <a:ea typeface="新細明體" charset="0"/>
              </a:rPr>
              <a:t> ... </a:t>
            </a:r>
            <a:r>
              <a:rPr lang="en-US" altLang="zh-TW" sz="2000" dirty="0">
                <a:latin typeface="Consolas" charset="0"/>
                <a:ea typeface="新細明體" charset="0"/>
              </a:rPr>
              <a:t>255];</a:t>
            </a:r>
            <a:br>
              <a:rPr lang="en-US" altLang="zh-TW" sz="2000" dirty="0">
                <a:latin typeface="Consolas" charset="0"/>
                <a:ea typeface="新細明體" charset="0"/>
              </a:rPr>
            </a:br>
            <a:r>
              <a:rPr lang="en-US" altLang="zh-TW" sz="2000" dirty="0">
                <a:ea typeface="新細明體" charset="0"/>
              </a:rPr>
              <a:t>each segment reference </a:t>
            </a:r>
            <a:r>
              <a:rPr lang="en-US" altLang="zh-TW" sz="2000" dirty="0">
                <a:latin typeface="Consolas" charset="0"/>
                <a:ea typeface="新細明體" charset="0"/>
              </a:rPr>
              <a:t>static</a:t>
            </a:r>
            <a:r>
              <a:rPr lang="en-US" altLang="zh-TW" sz="2000" dirty="0">
                <a:ea typeface="新細明體" charset="0"/>
              </a:rPr>
              <a:t> </a:t>
            </a:r>
            <a:r>
              <a:rPr lang="en-US" altLang="zh-TW" sz="2000" i="1" dirty="0" err="1">
                <a:latin typeface="Times New Roman" charset="0"/>
                <a:ea typeface="新細明體" charset="0"/>
              </a:rPr>
              <a:t>i</a:t>
            </a:r>
            <a:r>
              <a:rPr lang="en-US" altLang="zh-TW" sz="2000" dirty="0">
                <a:ea typeface="新細明體" charset="0"/>
              </a:rPr>
              <a:t>  appearing in a VM file named </a:t>
            </a:r>
            <a:r>
              <a:rPr lang="en-US" altLang="zh-TW" sz="2000" dirty="0">
                <a:latin typeface="Consolas" charset="0"/>
                <a:ea typeface="新細明體" charset="0"/>
              </a:rPr>
              <a:t>f</a:t>
            </a:r>
            <a:r>
              <a:rPr lang="en-US" altLang="zh-TW" sz="2000" dirty="0">
                <a:ea typeface="新細明體" charset="0"/>
              </a:rPr>
              <a:t> is compiled to the assembly language symbol </a:t>
            </a:r>
            <a:r>
              <a:rPr lang="en-US" altLang="zh-TW" sz="2000" dirty="0" err="1">
                <a:latin typeface="Consolas" charset="0"/>
                <a:ea typeface="新細明體" charset="0"/>
              </a:rPr>
              <a:t>f.i</a:t>
            </a:r>
            <a:r>
              <a:rPr lang="en-US" altLang="zh-TW" sz="2000" b="1" dirty="0">
                <a:latin typeface="Courier New" charset="0"/>
                <a:ea typeface="新細明體" charset="0"/>
              </a:rPr>
              <a:t> </a:t>
            </a:r>
            <a:r>
              <a:rPr lang="en-US" altLang="zh-TW" sz="1800" dirty="0">
                <a:ea typeface="新細明體" charset="0"/>
              </a:rPr>
              <a:t>(recall that the assembler further maps such symbols to the </a:t>
            </a:r>
            <a:r>
              <a:rPr lang="en-US" altLang="zh-TW" sz="1800" dirty="0">
                <a:latin typeface="Consolas" charset="0"/>
                <a:ea typeface="新細明體" charset="0"/>
              </a:rPr>
              <a:t>RAM</a:t>
            </a:r>
            <a:r>
              <a:rPr lang="en-US" altLang="zh-TW" sz="1800" dirty="0">
                <a:ea typeface="新細明體" charset="0"/>
              </a:rPr>
              <a:t>, from address 16 onward)</a:t>
            </a:r>
          </a:p>
        </p:txBody>
      </p:sp>
      <p:grpSp>
        <p:nvGrpSpPr>
          <p:cNvPr id="72708" name="Group 5">
            <a:extLst>
              <a:ext uri="{FF2B5EF4-FFF2-40B4-BE49-F238E27FC236}">
                <a16:creationId xmlns:a16="http://schemas.microsoft.com/office/drawing/2014/main" id="{41060B3E-6E28-8446-95FA-B9C72119B6CD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3884613" cy="5684838"/>
            <a:chOff x="116" y="437"/>
            <a:chExt cx="2447" cy="3581"/>
          </a:xfrm>
        </p:grpSpPr>
        <p:graphicFrame>
          <p:nvGraphicFramePr>
            <p:cNvPr id="72709" name="Object 6">
              <a:extLst>
                <a:ext uri="{FF2B5EF4-FFF2-40B4-BE49-F238E27FC236}">
                  <a16:creationId xmlns:a16="http://schemas.microsoft.com/office/drawing/2014/main" id="{C0BFE10B-9D54-5841-98CD-9471CEC4B7B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6" y="437"/>
            <a:ext cx="2447" cy="3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6" name="VISIO" r:id="rId5" imgW="6515100" imgH="5918200" progId="Visio.Drawing.6">
                    <p:embed/>
                  </p:oleObj>
                </mc:Choice>
                <mc:Fallback>
                  <p:oleObj name="VISIO" r:id="rId5" imgW="6515100" imgH="5918200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9782" t="-365" r="29457" b="2614"/>
                        <a:stretch>
                          <a:fillRect/>
                        </a:stretch>
                      </p:blipFill>
                      <p:spPr bwMode="auto">
                        <a:xfrm>
                          <a:off x="116" y="437"/>
                          <a:ext cx="2447" cy="358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51" name="Rectangle 7">
              <a:extLst>
                <a:ext uri="{FF2B5EF4-FFF2-40B4-BE49-F238E27FC236}">
                  <a16:creationId xmlns:a16="http://schemas.microsoft.com/office/drawing/2014/main" id="{A047D23A-643A-7849-902F-F86E55636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117"/>
              <a:ext cx="1043" cy="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sz="2400">
                  <a:latin typeface="Arial" charset="0"/>
                  <a:ea typeface="新細明體" charset="0"/>
                </a:rPr>
                <a:t>Host</a:t>
              </a:r>
              <a:br>
                <a:rPr lang="en-US" altLang="zh-TW" sz="2400">
                  <a:latin typeface="Arial" charset="0"/>
                  <a:ea typeface="新細明體" charset="0"/>
                </a:rPr>
              </a:br>
              <a:r>
                <a:rPr lang="en-US" altLang="zh-TW" sz="2400">
                  <a:latin typeface="Arial" charset="0"/>
                  <a:ea typeface="新細明體" charset="0"/>
                </a:rPr>
                <a:t>RAM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2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 descr="Bouquet">
            <a:extLst>
              <a:ext uri="{FF2B5EF4-FFF2-40B4-BE49-F238E27FC236}">
                <a16:creationId xmlns:a16="http://schemas.microsoft.com/office/drawing/2014/main" id="{B40B85EA-88A5-2549-8D1A-1845F7FBC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ar-SA" altLang="zh-TW" sz="2400">
              <a:latin typeface="Arial" charset="0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6D3A6AB-9320-7047-812D-FE777356DD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VM implementation on the Hack platform (memory)</a:t>
            </a:r>
          </a:p>
        </p:txBody>
      </p:sp>
      <p:sp>
        <p:nvSpPr>
          <p:cNvPr id="498692" name="Rectangle 4">
            <a:extLst>
              <a:ext uri="{FF2B5EF4-FFF2-40B4-BE49-F238E27FC236}">
                <a16:creationId xmlns:a16="http://schemas.microsoft.com/office/drawing/2014/main" id="{014B46BC-E0E3-8846-A597-8165995A4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692150"/>
            <a:ext cx="5140325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250825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sz="2000" u="sng" dirty="0" err="1">
                <a:latin typeface="Consolas" charset="0"/>
                <a:ea typeface="新細明體" charset="0"/>
              </a:rPr>
              <a:t>local,argument</a:t>
            </a:r>
            <a:r>
              <a:rPr lang="en-US" altLang="zh-TW" sz="2000" dirty="0">
                <a:ea typeface="新細明體" charset="0"/>
              </a:rPr>
              <a:t>: these method-level segments are stored in the stack, The base addresses of these segments are kept in </a:t>
            </a:r>
            <a:r>
              <a:rPr lang="en-US" altLang="zh-TW" sz="2000" dirty="0">
                <a:latin typeface="Consolas" charset="0"/>
                <a:ea typeface="新細明體" charset="0"/>
              </a:rPr>
              <a:t>RAM</a:t>
            </a:r>
            <a:r>
              <a:rPr lang="en-US" altLang="zh-TW" sz="2000" dirty="0">
                <a:ea typeface="新細明體" charset="0"/>
              </a:rPr>
              <a:t> addresses </a:t>
            </a:r>
            <a:r>
              <a:rPr lang="en-US" altLang="zh-TW" sz="2000" dirty="0">
                <a:latin typeface="Consolas" charset="0"/>
                <a:ea typeface="新細明體" charset="0"/>
              </a:rPr>
              <a:t>LCL</a:t>
            </a:r>
            <a:r>
              <a:rPr lang="en-US" altLang="zh-TW" sz="2000" dirty="0">
                <a:ea typeface="新細明體" charset="0"/>
              </a:rPr>
              <a:t> and </a:t>
            </a:r>
            <a:r>
              <a:rPr lang="en-US" altLang="zh-TW" sz="2000" dirty="0">
                <a:latin typeface="Consolas" charset="0"/>
                <a:ea typeface="新細明體" charset="0"/>
              </a:rPr>
              <a:t>ARG</a:t>
            </a:r>
            <a:r>
              <a:rPr lang="en-US" altLang="zh-TW" sz="2000" dirty="0">
                <a:ea typeface="新細明體" charset="0"/>
              </a:rPr>
              <a:t>. Access to the </a:t>
            </a:r>
            <a:r>
              <a:rPr lang="en-US" altLang="zh-TW" sz="2000" i="1" dirty="0" err="1">
                <a:latin typeface="Times New Roman" charset="0"/>
                <a:ea typeface="新細明體" charset="0"/>
              </a:rPr>
              <a:t>i</a:t>
            </a:r>
            <a:r>
              <a:rPr lang="en-US" altLang="zh-TW" sz="2000" dirty="0" err="1">
                <a:ea typeface="新細明體" charset="0"/>
              </a:rPr>
              <a:t>-th</a:t>
            </a:r>
            <a:r>
              <a:rPr lang="en-US" altLang="zh-TW" sz="2000" dirty="0">
                <a:ea typeface="新細明體" charset="0"/>
              </a:rPr>
              <a:t> entry of any of these segments is implemented by accessing </a:t>
            </a:r>
            <a:r>
              <a:rPr lang="en-US" altLang="zh-TW" sz="2000" dirty="0">
                <a:latin typeface="Consolas" charset="0"/>
                <a:ea typeface="新細明體" charset="0"/>
              </a:rPr>
              <a:t>RAM[</a:t>
            </a:r>
            <a:r>
              <a:rPr lang="en-US" altLang="zh-TW" sz="2000" dirty="0" err="1">
                <a:latin typeface="Consolas" charset="0"/>
                <a:ea typeface="新細明體" charset="0"/>
              </a:rPr>
              <a:t>segmentBase</a:t>
            </a:r>
            <a:r>
              <a:rPr lang="en-US" altLang="zh-TW" sz="2000" dirty="0">
                <a:ea typeface="新細明體" charset="0"/>
              </a:rPr>
              <a:t> </a:t>
            </a:r>
            <a:r>
              <a:rPr lang="en-US" altLang="zh-TW" sz="2000" dirty="0">
                <a:latin typeface="Consolas" charset="0"/>
                <a:ea typeface="新細明體" charset="0"/>
              </a:rPr>
              <a:t>+</a:t>
            </a:r>
            <a:r>
              <a:rPr lang="en-US" altLang="zh-TW" sz="2000" dirty="0">
                <a:ea typeface="新細明體" charset="0"/>
              </a:rPr>
              <a:t> </a:t>
            </a:r>
            <a:r>
              <a:rPr lang="en-US" altLang="zh-TW" sz="2000" i="1" dirty="0" err="1">
                <a:latin typeface="Times New Roman" charset="0"/>
                <a:ea typeface="新細明體" charset="0"/>
              </a:rPr>
              <a:t>i</a:t>
            </a:r>
            <a:r>
              <a:rPr lang="en-US" altLang="zh-TW" sz="2000" dirty="0">
                <a:latin typeface="Consolas" charset="0"/>
                <a:ea typeface="新細明體" charset="0"/>
              </a:rPr>
              <a:t>]</a:t>
            </a:r>
            <a:r>
              <a:rPr lang="en-US" altLang="zh-TW" sz="2000" dirty="0">
                <a:ea typeface="新細明體" charset="0"/>
              </a:rPr>
              <a:t> </a:t>
            </a:r>
          </a:p>
          <a:p>
            <a:pPr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sz="2000" u="sng" dirty="0" err="1">
                <a:latin typeface="Consolas" charset="0"/>
                <a:ea typeface="新細明體" charset="0"/>
              </a:rPr>
              <a:t>this,that</a:t>
            </a:r>
            <a:r>
              <a:rPr lang="en-US" altLang="zh-TW" sz="2000" dirty="0">
                <a:latin typeface="Consolas" charset="0"/>
                <a:ea typeface="新細明體" charset="0"/>
              </a:rPr>
              <a:t>:</a:t>
            </a:r>
            <a:r>
              <a:rPr lang="en-US" altLang="zh-TW" sz="2000" dirty="0">
                <a:ea typeface="新細明體" charset="0"/>
              </a:rPr>
              <a:t> these dynamically allocated segments are mapped somewhere from address </a:t>
            </a:r>
            <a:r>
              <a:rPr lang="en-US" altLang="zh-TW" sz="2000" dirty="0">
                <a:latin typeface="Consolas" charset="0"/>
                <a:ea typeface="新細明體" charset="0"/>
              </a:rPr>
              <a:t>2048</a:t>
            </a:r>
            <a:r>
              <a:rPr lang="en-US" altLang="zh-TW" sz="2000" dirty="0">
                <a:ea typeface="新細明體" charset="0"/>
              </a:rPr>
              <a:t> onward, in an area called “heap”. The base addresses of these segments are kept in </a:t>
            </a:r>
            <a:r>
              <a:rPr lang="en-US" altLang="zh-TW" sz="2000" dirty="0">
                <a:latin typeface="Consolas" charset="0"/>
                <a:ea typeface="新細明體" charset="0"/>
              </a:rPr>
              <a:t>RAM</a:t>
            </a:r>
            <a:r>
              <a:rPr lang="en-US" altLang="zh-TW" sz="2000" dirty="0">
                <a:ea typeface="新細明體" charset="0"/>
              </a:rPr>
              <a:t> addresses </a:t>
            </a:r>
            <a:r>
              <a:rPr lang="en-US" altLang="zh-TW" sz="2000" dirty="0">
                <a:latin typeface="Consolas" charset="0"/>
                <a:ea typeface="新細明體" charset="0"/>
              </a:rPr>
              <a:t>THIS</a:t>
            </a:r>
            <a:r>
              <a:rPr lang="en-US" altLang="zh-TW" sz="2000" dirty="0">
                <a:ea typeface="新細明體" charset="0"/>
              </a:rPr>
              <a:t>, and </a:t>
            </a:r>
            <a:r>
              <a:rPr lang="en-US" altLang="zh-TW" sz="2000" dirty="0">
                <a:latin typeface="Consolas" charset="0"/>
                <a:ea typeface="新細明體" charset="0"/>
              </a:rPr>
              <a:t>THAT</a:t>
            </a:r>
            <a:r>
              <a:rPr lang="en-US" altLang="zh-TW" sz="2000" dirty="0">
                <a:ea typeface="新細明體" charset="0"/>
              </a:rPr>
              <a:t>. </a:t>
            </a:r>
          </a:p>
          <a:p>
            <a:pPr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sz="2000" u="sng" dirty="0">
                <a:latin typeface="Consolas" charset="0"/>
                <a:ea typeface="新細明體" charset="0"/>
              </a:rPr>
              <a:t>constant</a:t>
            </a:r>
            <a:r>
              <a:rPr lang="en-US" altLang="zh-TW" sz="2000" dirty="0">
                <a:latin typeface="Consolas" charset="0"/>
                <a:ea typeface="新細明體" charset="0"/>
              </a:rPr>
              <a:t>: </a:t>
            </a:r>
            <a:r>
              <a:rPr lang="en-US" altLang="zh-TW" sz="2000">
                <a:ea typeface="新細明體" charset="0"/>
              </a:rPr>
              <a:t>a truly </a:t>
            </a:r>
            <a:r>
              <a:rPr lang="en-US" altLang="zh-TW" sz="2000" dirty="0">
                <a:ea typeface="新細明體" charset="0"/>
              </a:rPr>
              <a:t>virtual segment:</a:t>
            </a:r>
            <a:br>
              <a:rPr lang="en-US" altLang="zh-TW" sz="2000" dirty="0">
                <a:ea typeface="新細明體" charset="0"/>
              </a:rPr>
            </a:br>
            <a:r>
              <a:rPr lang="en-US" altLang="zh-TW" sz="2000" dirty="0">
                <a:ea typeface="新細明體" charset="0"/>
              </a:rPr>
              <a:t>access to </a:t>
            </a:r>
            <a:r>
              <a:rPr lang="en-US" altLang="zh-TW" sz="2000" dirty="0">
                <a:latin typeface="Consolas" charset="0"/>
                <a:ea typeface="新細明體" charset="0"/>
              </a:rPr>
              <a:t>constant</a:t>
            </a:r>
            <a:r>
              <a:rPr lang="en-US" altLang="zh-TW" sz="2000" b="1" dirty="0">
                <a:solidFill>
                  <a:srgbClr val="000066"/>
                </a:solidFill>
                <a:ea typeface="新細明體" charset="0"/>
              </a:rPr>
              <a:t> </a:t>
            </a:r>
            <a:r>
              <a:rPr lang="en-US" altLang="zh-TW" sz="2000" i="1" dirty="0" err="1">
                <a:latin typeface="Times New Roman" charset="0"/>
                <a:ea typeface="新細明體" charset="0"/>
              </a:rPr>
              <a:t>i</a:t>
            </a:r>
            <a:r>
              <a:rPr lang="en-US" altLang="zh-TW" sz="2000" b="1" dirty="0">
                <a:solidFill>
                  <a:srgbClr val="000066"/>
                </a:solidFill>
                <a:latin typeface="Courier New" charset="0"/>
                <a:ea typeface="新細明體" charset="0"/>
              </a:rPr>
              <a:t> </a:t>
            </a:r>
            <a:r>
              <a:rPr lang="en-US" altLang="zh-TW" sz="2000" dirty="0">
                <a:ea typeface="新細明體" charset="0"/>
              </a:rPr>
              <a:t>is implemented by supplying the constant </a:t>
            </a:r>
            <a:r>
              <a:rPr lang="en-US" altLang="zh-TW" sz="2000" i="1" dirty="0" err="1">
                <a:latin typeface="Times New Roman" charset="0"/>
                <a:ea typeface="新細明體" charset="0"/>
              </a:rPr>
              <a:t>i</a:t>
            </a:r>
            <a:r>
              <a:rPr lang="en-US" altLang="zh-TW" sz="2000" i="1" dirty="0">
                <a:latin typeface="Times New Roman" charset="0"/>
                <a:ea typeface="新細明體" charset="0"/>
              </a:rPr>
              <a:t>.</a:t>
            </a:r>
          </a:p>
          <a:p>
            <a:pPr>
              <a:spcBef>
                <a:spcPct val="40000"/>
              </a:spcBef>
              <a:buFont typeface="Wingdings" charset="2"/>
              <a:buNone/>
              <a:defRPr/>
            </a:pPr>
            <a:r>
              <a:rPr lang="en-US" altLang="zh-TW" sz="2000" u="sng" dirty="0">
                <a:latin typeface="Consolas" charset="0"/>
                <a:ea typeface="新細明體" charset="0"/>
              </a:rPr>
              <a:t>pointer</a:t>
            </a:r>
            <a:r>
              <a:rPr lang="en-US" altLang="zh-TW" sz="2000" dirty="0">
                <a:latin typeface="Consolas" charset="0"/>
                <a:ea typeface="新細明體" charset="0"/>
              </a:rPr>
              <a:t>: </a:t>
            </a:r>
            <a:r>
              <a:rPr lang="en-US" altLang="zh-TW" sz="2000" dirty="0">
                <a:ea typeface="新細明體" charset="0"/>
              </a:rPr>
              <a:t>discussed later.</a:t>
            </a:r>
          </a:p>
        </p:txBody>
      </p:sp>
      <p:grpSp>
        <p:nvGrpSpPr>
          <p:cNvPr id="74756" name="Group 5">
            <a:extLst>
              <a:ext uri="{FF2B5EF4-FFF2-40B4-BE49-F238E27FC236}">
                <a16:creationId xmlns:a16="http://schemas.microsoft.com/office/drawing/2014/main" id="{DB93A4F8-6BDC-4A4F-A51A-0879B8D21DFB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3884613" cy="5684838"/>
            <a:chOff x="116" y="437"/>
            <a:chExt cx="2447" cy="3581"/>
          </a:xfrm>
        </p:grpSpPr>
        <p:graphicFrame>
          <p:nvGraphicFramePr>
            <p:cNvPr id="74757" name="Object 6">
              <a:extLst>
                <a:ext uri="{FF2B5EF4-FFF2-40B4-BE49-F238E27FC236}">
                  <a16:creationId xmlns:a16="http://schemas.microsoft.com/office/drawing/2014/main" id="{9244AFEB-EDFB-0941-B1D6-0E38CE2AAE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6" y="437"/>
            <a:ext cx="2447" cy="3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64" name="VISIO" r:id="rId5" imgW="6515100" imgH="5918200" progId="Visio.Drawing.6">
                    <p:embed/>
                  </p:oleObj>
                </mc:Choice>
                <mc:Fallback>
                  <p:oleObj name="VISIO" r:id="rId5" imgW="6515100" imgH="5918200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9782" t="-365" r="29457" b="2614"/>
                        <a:stretch>
                          <a:fillRect/>
                        </a:stretch>
                      </p:blipFill>
                      <p:spPr bwMode="auto">
                        <a:xfrm>
                          <a:off x="116" y="437"/>
                          <a:ext cx="2447" cy="358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51" name="Rectangle 7">
              <a:extLst>
                <a:ext uri="{FF2B5EF4-FFF2-40B4-BE49-F238E27FC236}">
                  <a16:creationId xmlns:a16="http://schemas.microsoft.com/office/drawing/2014/main" id="{5E8F606C-3253-014E-9CF1-0AB79CCD6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117"/>
              <a:ext cx="1043" cy="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sz="2400">
                  <a:latin typeface="Arial" charset="0"/>
                  <a:ea typeface="新細明體" charset="0"/>
                </a:rPr>
                <a:t>Host</a:t>
              </a:r>
              <a:br>
                <a:rPr lang="en-US" altLang="zh-TW" sz="2400">
                  <a:latin typeface="Arial" charset="0"/>
                  <a:ea typeface="新細明體" charset="0"/>
                </a:rPr>
              </a:br>
              <a:r>
                <a:rPr lang="en-US" altLang="zh-TW" sz="2400">
                  <a:latin typeface="Arial" charset="0"/>
                  <a:ea typeface="新細明體" charset="0"/>
                </a:rPr>
                <a:t>RAM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2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 descr="Bouquet">
            <a:extLst>
              <a:ext uri="{FF2B5EF4-FFF2-40B4-BE49-F238E27FC236}">
                <a16:creationId xmlns:a16="http://schemas.microsoft.com/office/drawing/2014/main" id="{9F05B679-F040-2B4C-AABD-89A7400D7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ar-SA" altLang="zh-TW" sz="2400">
              <a:latin typeface="Arial" charset="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0517128-4852-6248-831B-C7086E8EEB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VM implementation on the Hack platform (memory)</a:t>
            </a:r>
          </a:p>
        </p:txBody>
      </p:sp>
      <p:grpSp>
        <p:nvGrpSpPr>
          <p:cNvPr id="76803" name="Group 5">
            <a:extLst>
              <a:ext uri="{FF2B5EF4-FFF2-40B4-BE49-F238E27FC236}">
                <a16:creationId xmlns:a16="http://schemas.microsoft.com/office/drawing/2014/main" id="{AD53D9FF-CFA8-2640-BFA8-4A3111EF2485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3884613" cy="5684838"/>
            <a:chOff x="116" y="437"/>
            <a:chExt cx="2447" cy="3581"/>
          </a:xfrm>
        </p:grpSpPr>
        <p:graphicFrame>
          <p:nvGraphicFramePr>
            <p:cNvPr id="76805" name="Object 6">
              <a:extLst>
                <a:ext uri="{FF2B5EF4-FFF2-40B4-BE49-F238E27FC236}">
                  <a16:creationId xmlns:a16="http://schemas.microsoft.com/office/drawing/2014/main" id="{4E23B37B-5461-044C-9497-1830A725B5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6" y="437"/>
            <a:ext cx="2447" cy="3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12" name="VISIO" r:id="rId5" imgW="6515100" imgH="5918200" progId="Visio.Drawing.6">
                    <p:embed/>
                  </p:oleObj>
                </mc:Choice>
                <mc:Fallback>
                  <p:oleObj name="VISIO" r:id="rId5" imgW="6515100" imgH="5918200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9782" t="-365" r="29457" b="2614"/>
                        <a:stretch>
                          <a:fillRect/>
                        </a:stretch>
                      </p:blipFill>
                      <p:spPr bwMode="auto">
                        <a:xfrm>
                          <a:off x="116" y="437"/>
                          <a:ext cx="2447" cy="358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399" name="Rectangle 7">
              <a:extLst>
                <a:ext uri="{FF2B5EF4-FFF2-40B4-BE49-F238E27FC236}">
                  <a16:creationId xmlns:a16="http://schemas.microsoft.com/office/drawing/2014/main" id="{BB0CD610-BE4D-F04E-BC67-20D8D83DF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117"/>
              <a:ext cx="1043" cy="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charset="2"/>
                <a:buChar char="q"/>
                <a:defRPr sz="16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charset="2"/>
                <a:buChar char="n"/>
                <a:defRPr sz="16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TW" sz="2400">
                  <a:latin typeface="Arial" charset="0"/>
                  <a:ea typeface="新細明體" charset="0"/>
                </a:rPr>
                <a:t>Host</a:t>
              </a:r>
              <a:br>
                <a:rPr lang="en-US" altLang="zh-TW" sz="2400">
                  <a:latin typeface="Arial" charset="0"/>
                  <a:ea typeface="新細明體" charset="0"/>
                </a:rPr>
              </a:br>
              <a:r>
                <a:rPr lang="en-US" altLang="zh-TW" sz="2400">
                  <a:latin typeface="Arial" charset="0"/>
                  <a:ea typeface="新細明體" charset="0"/>
                </a:rPr>
                <a:t>RAM</a:t>
              </a:r>
            </a:p>
          </p:txBody>
        </p:sp>
      </p:grpSp>
      <p:sp>
        <p:nvSpPr>
          <p:cNvPr id="59397" name="Rectangle 4">
            <a:extLst>
              <a:ext uri="{FF2B5EF4-FFF2-40B4-BE49-F238E27FC236}">
                <a16:creationId xmlns:a16="http://schemas.microsoft.com/office/drawing/2014/main" id="{193EEC5A-41DB-2243-9D82-F2519987C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685800"/>
            <a:ext cx="525780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58775" indent="-179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117475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811338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2447925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3084513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35417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9989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44561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9133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5000"/>
              </a:spcBef>
              <a:buClr>
                <a:srgbClr val="006600"/>
              </a:buClr>
              <a:buSzPct val="100000"/>
              <a:buFont typeface="Wingdings" charset="2"/>
              <a:buNone/>
              <a:defRPr/>
            </a:pPr>
            <a:r>
              <a:rPr lang="en-US" altLang="zh-TW" sz="1600" b="1" u="sng">
                <a:latin typeface="Comic Sans MS" charset="0"/>
                <a:ea typeface="新細明體" charset="0"/>
                <a:cs typeface="Courier New" charset="0"/>
              </a:rPr>
              <a:t>Practice exercises</a:t>
            </a:r>
          </a:p>
          <a:p>
            <a:pPr>
              <a:spcBef>
                <a:spcPct val="55000"/>
              </a:spcBef>
              <a:buClr>
                <a:srgbClr val="006600"/>
              </a:buClr>
              <a:buSzPct val="100000"/>
              <a:buFont typeface="Wingdings" charset="2"/>
              <a:buNone/>
              <a:defRPr/>
            </a:pPr>
            <a:r>
              <a:rPr lang="en-US" altLang="zh-TW" sz="1600">
                <a:latin typeface="Comic Sans MS" charset="0"/>
                <a:ea typeface="新細明體" charset="0"/>
                <a:cs typeface="Courier New" charset="0"/>
              </a:rPr>
              <a:t>Now that we know how the memory segments are mapped on the host </a:t>
            </a:r>
            <a:r>
              <a:rPr lang="en-US" altLang="zh-TW" sz="1400">
                <a:latin typeface="Consolas" charset="0"/>
                <a:ea typeface="新細明體" charset="0"/>
                <a:cs typeface="Consolas" charset="0"/>
              </a:rPr>
              <a:t>RAM</a:t>
            </a:r>
            <a:r>
              <a:rPr lang="en-US" altLang="zh-TW" sz="1600">
                <a:latin typeface="Comic Sans MS" charset="0"/>
                <a:ea typeface="新細明體" charset="0"/>
              </a:rPr>
              <a:t>, we can write Hack commands that realize the various VM commands.</a:t>
            </a:r>
            <a:br>
              <a:rPr lang="en-US" altLang="zh-TW" sz="1600">
                <a:latin typeface="Comic Sans MS" charset="0"/>
                <a:ea typeface="新細明體" charset="0"/>
              </a:rPr>
            </a:br>
            <a:r>
              <a:rPr lang="en-US" altLang="zh-TW" sz="1600">
                <a:latin typeface="Comic Sans MS" charset="0"/>
                <a:ea typeface="新細明體" charset="0"/>
              </a:rPr>
              <a:t>for example, let us write the Hack code that implements the following VM commands:</a:t>
            </a:r>
          </a:p>
          <a:p>
            <a:pPr>
              <a:spcBef>
                <a:spcPct val="55000"/>
              </a:spcBef>
              <a:buClr>
                <a:srgbClr val="006600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1400">
                <a:latin typeface="Consolas" charset="0"/>
                <a:ea typeface="新細明體" charset="0"/>
              </a:rPr>
              <a:t>push constant 1</a:t>
            </a:r>
          </a:p>
          <a:p>
            <a:pPr>
              <a:spcBef>
                <a:spcPct val="55000"/>
              </a:spcBef>
              <a:buClr>
                <a:srgbClr val="006600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1400">
                <a:latin typeface="Consolas" charset="0"/>
                <a:ea typeface="新細明體" charset="0"/>
              </a:rPr>
              <a:t>pop static 7 </a:t>
            </a:r>
            <a:r>
              <a:rPr lang="en-US" altLang="zh-TW" sz="1400">
                <a:latin typeface="Comic Sans MS" charset="0"/>
                <a:ea typeface="新細明體" charset="0"/>
              </a:rPr>
              <a:t>(suppose it appears in a VM file named </a:t>
            </a:r>
            <a:r>
              <a:rPr lang="en-US" altLang="zh-TW" sz="1400">
                <a:latin typeface="Consolas" charset="0"/>
                <a:ea typeface="新細明體" charset="0"/>
              </a:rPr>
              <a:t>f</a:t>
            </a:r>
            <a:r>
              <a:rPr lang="en-US" altLang="zh-TW" sz="1400">
                <a:latin typeface="Comic Sans MS" charset="0"/>
                <a:ea typeface="新細明體" charset="0"/>
              </a:rPr>
              <a:t>)</a:t>
            </a:r>
          </a:p>
          <a:p>
            <a:pPr>
              <a:spcBef>
                <a:spcPct val="55000"/>
              </a:spcBef>
              <a:buClr>
                <a:srgbClr val="006600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1400">
                <a:latin typeface="Consolas" charset="0"/>
                <a:ea typeface="新細明體" charset="0"/>
              </a:rPr>
              <a:t>push constant 5</a:t>
            </a:r>
          </a:p>
          <a:p>
            <a:pPr>
              <a:spcBef>
                <a:spcPct val="55000"/>
              </a:spcBef>
              <a:buClr>
                <a:srgbClr val="006600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1400">
                <a:latin typeface="Consolas" charset="0"/>
                <a:ea typeface="新細明體" charset="0"/>
              </a:rPr>
              <a:t>add</a:t>
            </a:r>
          </a:p>
          <a:p>
            <a:pPr>
              <a:spcBef>
                <a:spcPct val="55000"/>
              </a:spcBef>
              <a:buClr>
                <a:srgbClr val="006600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1400">
                <a:latin typeface="Consolas" charset="0"/>
                <a:ea typeface="新細明體" charset="0"/>
              </a:rPr>
              <a:t>pop local 2</a:t>
            </a:r>
          </a:p>
          <a:p>
            <a:pPr>
              <a:spcBef>
                <a:spcPct val="55000"/>
              </a:spcBef>
              <a:buClr>
                <a:srgbClr val="006600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1400">
                <a:latin typeface="Consolas" charset="0"/>
                <a:ea typeface="新細明體" charset="0"/>
              </a:rPr>
              <a:t>eq</a:t>
            </a:r>
          </a:p>
          <a:p>
            <a:pPr>
              <a:spcBef>
                <a:spcPct val="55000"/>
              </a:spcBef>
              <a:buClr>
                <a:srgbClr val="006600"/>
              </a:buClr>
              <a:buSzPct val="70000"/>
              <a:buFont typeface="Wingdings" charset="2"/>
              <a:buNone/>
              <a:defRPr/>
            </a:pPr>
            <a:r>
              <a:rPr lang="en-US" altLang="zh-TW" sz="1600" u="sng">
                <a:latin typeface="Comic Sans MS" charset="0"/>
                <a:ea typeface="新細明體" charset="0"/>
              </a:rPr>
              <a:t>Tips:</a:t>
            </a:r>
          </a:p>
          <a:p>
            <a:pPr>
              <a:spcBef>
                <a:spcPct val="55000"/>
              </a:spcBef>
              <a:buClr>
                <a:srgbClr val="006600"/>
              </a:buClr>
              <a:buSzPct val="100000"/>
              <a:buFont typeface="Wingdings" charset="2"/>
              <a:buAutoNum type="arabicPeriod"/>
              <a:defRPr/>
            </a:pPr>
            <a:r>
              <a:rPr lang="en-US" altLang="zh-TW" sz="1600">
                <a:latin typeface="Comic Sans MS" charset="0"/>
                <a:ea typeface="新細明體" charset="0"/>
              </a:rPr>
              <a:t>The implementation of any one of these VM commands requires several Hack assembly commands involving pointer arithmetic</a:t>
            </a:r>
            <a:br>
              <a:rPr lang="en-US" altLang="zh-TW" sz="1600">
                <a:latin typeface="Comic Sans MS" charset="0"/>
                <a:ea typeface="新細明體" charset="0"/>
              </a:rPr>
            </a:br>
            <a:r>
              <a:rPr lang="en-US" altLang="zh-TW" sz="1600">
                <a:latin typeface="Comic Sans MS" charset="0"/>
                <a:ea typeface="新細明體" charset="0"/>
              </a:rPr>
              <a:t>(using commands like </a:t>
            </a:r>
            <a:r>
              <a:rPr lang="en-US" altLang="zh-TW" sz="1400">
                <a:latin typeface="Consolas" charset="0"/>
                <a:ea typeface="新細明體" charset="0"/>
              </a:rPr>
              <a:t>A=M</a:t>
            </a:r>
            <a:r>
              <a:rPr lang="en-US" altLang="zh-TW" sz="1600">
                <a:latin typeface="Comic Sans MS" charset="0"/>
                <a:ea typeface="新細明體" charset="0"/>
              </a:rPr>
              <a:t>)</a:t>
            </a:r>
          </a:p>
          <a:p>
            <a:pPr>
              <a:spcBef>
                <a:spcPct val="55000"/>
              </a:spcBef>
              <a:buClr>
                <a:srgbClr val="006600"/>
              </a:buClr>
              <a:buSzPct val="100000"/>
              <a:buFont typeface="Wingdings" charset="2"/>
              <a:buAutoNum type="arabicPeriod"/>
              <a:defRPr/>
            </a:pPr>
            <a:r>
              <a:rPr lang="en-US" altLang="zh-TW" sz="1600">
                <a:latin typeface="Comic Sans MS" charset="0"/>
                <a:ea typeface="新細明體" charset="0"/>
              </a:rPr>
              <a:t> If you run out of registers </a:t>
            </a:r>
            <a:r>
              <a:rPr lang="en-US" altLang="zh-TW" sz="1400">
                <a:latin typeface="Comic Sans MS" charset="0"/>
                <a:ea typeface="新細明體" charset="0"/>
              </a:rPr>
              <a:t>(you have only two ...)</a:t>
            </a:r>
            <a:r>
              <a:rPr lang="en-US" altLang="zh-TW" sz="1600">
                <a:latin typeface="Comic Sans MS" charset="0"/>
                <a:ea typeface="新細明體" charset="0"/>
              </a:rPr>
              <a:t>,</a:t>
            </a:r>
            <a:br>
              <a:rPr lang="en-US" altLang="zh-TW" sz="1600">
                <a:latin typeface="Comic Sans MS" charset="0"/>
                <a:ea typeface="新細明體" charset="0"/>
              </a:rPr>
            </a:br>
            <a:r>
              <a:rPr lang="en-US" altLang="zh-TW" sz="1600">
                <a:latin typeface="Comic Sans MS" charset="0"/>
                <a:ea typeface="新細明體" charset="0"/>
              </a:rPr>
              <a:t> you may use </a:t>
            </a:r>
            <a:r>
              <a:rPr lang="en-US" altLang="zh-TW" sz="1400">
                <a:latin typeface="Consolas" charset="0"/>
                <a:ea typeface="新細明體" charset="0"/>
              </a:rPr>
              <a:t>R13</a:t>
            </a:r>
            <a:r>
              <a:rPr lang="en-US" altLang="zh-TW" sz="1600">
                <a:latin typeface="Comic Sans MS" charset="0"/>
                <a:ea typeface="新細明體" charset="0"/>
              </a:rPr>
              <a:t>, </a:t>
            </a:r>
            <a:r>
              <a:rPr lang="en-US" altLang="zh-TW" sz="1400">
                <a:latin typeface="Consolas" charset="0"/>
                <a:ea typeface="新細明體" charset="0"/>
              </a:rPr>
              <a:t>R14</a:t>
            </a:r>
            <a:r>
              <a:rPr lang="en-US" altLang="zh-TW" sz="1600">
                <a:latin typeface="Comic Sans MS" charset="0"/>
                <a:ea typeface="新細明體" charset="0"/>
              </a:rPr>
              <a:t>, and </a:t>
            </a:r>
            <a:r>
              <a:rPr lang="en-US" altLang="zh-TW" sz="1400">
                <a:latin typeface="Consolas" charset="0"/>
                <a:ea typeface="新細明體" charset="0"/>
              </a:rPr>
              <a:t>R15</a:t>
            </a:r>
            <a:r>
              <a:rPr lang="en-US" altLang="zh-TW" sz="1600">
                <a:latin typeface="Comic Sans MS" charset="0"/>
                <a:ea typeface="新細明體" charset="0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>
            <a:extLst>
              <a:ext uri="{FF2B5EF4-FFF2-40B4-BE49-F238E27FC236}">
                <a16:creationId xmlns:a16="http://schemas.microsoft.com/office/drawing/2014/main" id="{489E730F-30B5-0F4A-804E-519D56153F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700" y="152400"/>
            <a:ext cx="8229600" cy="487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" dirty="0"/>
              <a:t>Memory Segments</a:t>
            </a:r>
          </a:p>
        </p:txBody>
      </p:sp>
      <p:sp>
        <p:nvSpPr>
          <p:cNvPr id="78850" name="Shape 540">
            <a:extLst>
              <a:ext uri="{FF2B5EF4-FFF2-40B4-BE49-F238E27FC236}">
                <a16:creationId xmlns:a16="http://schemas.microsoft.com/office/drawing/2014/main" id="{75DB51A1-4F2A-E341-9249-8CD8E903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600200"/>
            <a:ext cx="1663700" cy="1347788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19050">
            <a:solidFill>
              <a:srgbClr val="666666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 b="1">
                <a:latin typeface="Nixie One" charset="0"/>
                <a:ea typeface="新細明體" panose="02020500000000000000" pitchFamily="18" charset="-120"/>
                <a:sym typeface="Nixie One" charset="0"/>
              </a:rPr>
              <a:t>Static</a:t>
            </a:r>
          </a:p>
        </p:txBody>
      </p:sp>
      <p:sp>
        <p:nvSpPr>
          <p:cNvPr id="78851" name="Shape 541">
            <a:extLst>
              <a:ext uri="{FF2B5EF4-FFF2-40B4-BE49-F238E27FC236}">
                <a16:creationId xmlns:a16="http://schemas.microsoft.com/office/drawing/2014/main" id="{C63B25B9-AAC7-EF43-B64B-80B89D06A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073400"/>
            <a:ext cx="1663700" cy="1349375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>
            <a:solidFill>
              <a:srgbClr val="666666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1800" b="1">
                <a:latin typeface="Nixie One" charset="0"/>
                <a:ea typeface="新細明體" panose="02020500000000000000" pitchFamily="18" charset="-120"/>
                <a:sym typeface="Nixie One" charset="0"/>
              </a:rPr>
              <a:t>Argument</a:t>
            </a:r>
          </a:p>
        </p:txBody>
      </p:sp>
      <p:sp>
        <p:nvSpPr>
          <p:cNvPr id="78852" name="Shape 542">
            <a:extLst>
              <a:ext uri="{FF2B5EF4-FFF2-40B4-BE49-F238E27FC236}">
                <a16:creationId xmlns:a16="http://schemas.microsoft.com/office/drawing/2014/main" id="{22593C82-9FD6-C646-B1B9-3417CFFEB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546600"/>
            <a:ext cx="1663700" cy="1349375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>
            <a:solidFill>
              <a:srgbClr val="666666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 b="1">
                <a:latin typeface="Nixie One" charset="0"/>
                <a:ea typeface="新細明體" panose="02020500000000000000" pitchFamily="18" charset="-120"/>
                <a:sym typeface="Nixie One" charset="0"/>
              </a:rPr>
              <a:t>This</a:t>
            </a:r>
          </a:p>
        </p:txBody>
      </p:sp>
      <p:sp>
        <p:nvSpPr>
          <p:cNvPr id="78853" name="Shape 543">
            <a:extLst>
              <a:ext uri="{FF2B5EF4-FFF2-40B4-BE49-F238E27FC236}">
                <a16:creationId xmlns:a16="http://schemas.microsoft.com/office/drawing/2014/main" id="{8A8B2930-C2CF-5940-8048-0CBD79E2D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788" y="1600200"/>
            <a:ext cx="1663700" cy="1347788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>
            <a:solidFill>
              <a:srgbClr val="666666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 b="1">
                <a:latin typeface="Nixie One" charset="0"/>
                <a:ea typeface="新細明體" panose="02020500000000000000" pitchFamily="18" charset="-120"/>
                <a:sym typeface="Nixie One" charset="0"/>
              </a:rPr>
              <a:t>Local</a:t>
            </a:r>
          </a:p>
        </p:txBody>
      </p:sp>
      <p:sp>
        <p:nvSpPr>
          <p:cNvPr id="78854" name="Shape 544">
            <a:extLst>
              <a:ext uri="{FF2B5EF4-FFF2-40B4-BE49-F238E27FC236}">
                <a16:creationId xmlns:a16="http://schemas.microsoft.com/office/drawing/2014/main" id="{FAF19EEC-0522-4D42-9DE1-9B8FCCDE6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788" y="3794125"/>
            <a:ext cx="1663700" cy="62865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19050">
            <a:solidFill>
              <a:srgbClr val="666666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 b="1">
                <a:latin typeface="Nixie One" charset="0"/>
                <a:ea typeface="新細明體" panose="02020500000000000000" pitchFamily="18" charset="-120"/>
                <a:sym typeface="Nixie One" charset="0"/>
              </a:rPr>
              <a:t>Temp</a:t>
            </a:r>
          </a:p>
        </p:txBody>
      </p:sp>
      <p:sp>
        <p:nvSpPr>
          <p:cNvPr id="78855" name="Shape 545">
            <a:extLst>
              <a:ext uri="{FF2B5EF4-FFF2-40B4-BE49-F238E27FC236}">
                <a16:creationId xmlns:a16="http://schemas.microsoft.com/office/drawing/2014/main" id="{05C612BE-D073-9F46-9C14-34220B3C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788" y="4546600"/>
            <a:ext cx="1663700" cy="1349375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19050">
            <a:solidFill>
              <a:srgbClr val="666666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 b="1">
                <a:latin typeface="Nixie One" charset="0"/>
                <a:ea typeface="新細明體" panose="02020500000000000000" pitchFamily="18" charset="-120"/>
                <a:sym typeface="Nixie One" charset="0"/>
              </a:rPr>
              <a:t>That</a:t>
            </a:r>
          </a:p>
        </p:txBody>
      </p:sp>
      <p:sp>
        <p:nvSpPr>
          <p:cNvPr id="78856" name="Shape 546">
            <a:extLst>
              <a:ext uri="{FF2B5EF4-FFF2-40B4-BE49-F238E27FC236}">
                <a16:creationId xmlns:a16="http://schemas.microsoft.com/office/drawing/2014/main" id="{C273D84D-5A85-3249-B141-7573BA809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775" y="1749425"/>
            <a:ext cx="19685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>
                <a:latin typeface="Nixie One" charset="0"/>
                <a:ea typeface="新細明體" panose="02020500000000000000" pitchFamily="18" charset="-120"/>
                <a:sym typeface="Nixie One" charset="0"/>
              </a:rPr>
              <a:t>@LCL</a:t>
            </a:r>
          </a:p>
        </p:txBody>
      </p:sp>
      <p:sp>
        <p:nvSpPr>
          <p:cNvPr id="78857" name="Shape 547">
            <a:extLst>
              <a:ext uri="{FF2B5EF4-FFF2-40B4-BE49-F238E27FC236}">
                <a16:creationId xmlns:a16="http://schemas.microsoft.com/office/drawing/2014/main" id="{2D250987-0CD1-4B46-B11A-0B56A0A75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3222625"/>
            <a:ext cx="19685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>
                <a:latin typeface="Nixie One" charset="0"/>
                <a:ea typeface="新細明體" panose="02020500000000000000" pitchFamily="18" charset="-120"/>
                <a:sym typeface="Nixie One" charset="0"/>
              </a:rPr>
              <a:t>@ARG</a:t>
            </a:r>
          </a:p>
        </p:txBody>
      </p:sp>
      <p:sp>
        <p:nvSpPr>
          <p:cNvPr id="78858" name="Shape 548">
            <a:extLst>
              <a:ext uri="{FF2B5EF4-FFF2-40B4-BE49-F238E27FC236}">
                <a16:creationId xmlns:a16="http://schemas.microsoft.com/office/drawing/2014/main" id="{F181C759-A242-A849-AC2A-4028E1897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775" y="3690938"/>
            <a:ext cx="19685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>
                <a:latin typeface="Nixie One" charset="0"/>
                <a:ea typeface="新細明體" panose="02020500000000000000" pitchFamily="18" charset="-120"/>
                <a:sym typeface="Nixie One" charset="0"/>
              </a:rPr>
              <a:t>@5</a:t>
            </a:r>
          </a:p>
        </p:txBody>
      </p:sp>
      <p:sp>
        <p:nvSpPr>
          <p:cNvPr id="78859" name="Shape 549">
            <a:extLst>
              <a:ext uri="{FF2B5EF4-FFF2-40B4-BE49-F238E27FC236}">
                <a16:creationId xmlns:a16="http://schemas.microsoft.com/office/drawing/2014/main" id="{49C4AF74-86FE-E549-9075-146D8C973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775" y="4697413"/>
            <a:ext cx="19685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>
                <a:latin typeface="Nixie One" charset="0"/>
                <a:ea typeface="新細明體" panose="02020500000000000000" pitchFamily="18" charset="-120"/>
                <a:sym typeface="Nixie One" charset="0"/>
              </a:rPr>
              <a:t>@THAT</a:t>
            </a:r>
          </a:p>
        </p:txBody>
      </p:sp>
      <p:sp>
        <p:nvSpPr>
          <p:cNvPr id="78860" name="Shape 550">
            <a:extLst>
              <a:ext uri="{FF2B5EF4-FFF2-40B4-BE49-F238E27FC236}">
                <a16:creationId xmlns:a16="http://schemas.microsoft.com/office/drawing/2014/main" id="{7006EB93-7E3A-A446-969A-C14AD6E3A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4697413"/>
            <a:ext cx="19685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>
                <a:latin typeface="Nixie One" charset="0"/>
                <a:ea typeface="新細明體" panose="02020500000000000000" pitchFamily="18" charset="-120"/>
                <a:sym typeface="Nixie One" charset="0"/>
              </a:rPr>
              <a:t>@THIS</a:t>
            </a:r>
          </a:p>
        </p:txBody>
      </p:sp>
      <p:sp>
        <p:nvSpPr>
          <p:cNvPr id="78861" name="Shape 551">
            <a:extLst>
              <a:ext uri="{FF2B5EF4-FFF2-40B4-BE49-F238E27FC236}">
                <a16:creationId xmlns:a16="http://schemas.microsoft.com/office/drawing/2014/main" id="{78937706-C103-7B42-8B5A-4F00AC1A1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1795463"/>
            <a:ext cx="19685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>
                <a:latin typeface="Nixie One" charset="0"/>
                <a:ea typeface="新細明體" panose="02020500000000000000" pitchFamily="18" charset="-120"/>
                <a:sym typeface="Nixie One" charset="0"/>
              </a:rPr>
              <a:t>@16?</a:t>
            </a:r>
          </a:p>
        </p:txBody>
      </p:sp>
      <p:sp>
        <p:nvSpPr>
          <p:cNvPr id="78862" name="Shape 552">
            <a:extLst>
              <a:ext uri="{FF2B5EF4-FFF2-40B4-BE49-F238E27FC236}">
                <a16:creationId xmlns:a16="http://schemas.microsoft.com/office/drawing/2014/main" id="{806B4E09-D455-F541-9FCF-438167165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788" y="3063875"/>
            <a:ext cx="1663700" cy="627063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19050">
            <a:solidFill>
              <a:srgbClr val="666666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 b="1">
                <a:latin typeface="Nixie One" charset="0"/>
                <a:ea typeface="新細明體" panose="02020500000000000000" pitchFamily="18" charset="-120"/>
                <a:sym typeface="Nixie One" charset="0"/>
              </a:rPr>
              <a:t>Pointer</a:t>
            </a:r>
          </a:p>
        </p:txBody>
      </p:sp>
      <p:sp>
        <p:nvSpPr>
          <p:cNvPr id="78863" name="Shape 553">
            <a:extLst>
              <a:ext uri="{FF2B5EF4-FFF2-40B4-BE49-F238E27FC236}">
                <a16:creationId xmlns:a16="http://schemas.microsoft.com/office/drawing/2014/main" id="{6F485CA0-88A6-B84A-921B-78CF7CD55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775" y="3063875"/>
            <a:ext cx="1968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>
                <a:latin typeface="Nixie One" charset="0"/>
                <a:ea typeface="新細明體" panose="02020500000000000000" pitchFamily="18" charset="-120"/>
                <a:sym typeface="Nixie One" charset="0"/>
              </a:rPr>
              <a:t>@3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 descr="Bouquet">
            <a:extLst>
              <a:ext uri="{FF2B5EF4-FFF2-40B4-BE49-F238E27FC236}">
                <a16:creationId xmlns:a16="http://schemas.microsoft.com/office/drawing/2014/main" id="{D9FE4565-FC39-2148-9FFB-4415DF989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ar-SA" altLang="zh-TW" sz="2400">
              <a:latin typeface="Arial" charset="0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0182A8F-7177-B741-A813-BEAA613787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VM implementation on the Hack platform (translation)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A013160F-EF42-7445-B7CA-A1E4ABD02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23888"/>
            <a:ext cx="266700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58775" indent="-179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117475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811338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2447925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3084513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35417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9989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44561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9133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5000"/>
              </a:spcBef>
              <a:buClr>
                <a:srgbClr val="006600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2000" b="1">
                <a:latin typeface="Consolas" charset="0"/>
                <a:ea typeface="新細明體" charset="0"/>
              </a:rPr>
              <a:t>push constant 1</a:t>
            </a:r>
          </a:p>
        </p:txBody>
      </p:sp>
      <p:sp>
        <p:nvSpPr>
          <p:cNvPr id="80901" name="Rectangle 4">
            <a:extLst>
              <a:ext uri="{FF2B5EF4-FFF2-40B4-BE49-F238E27FC236}">
                <a16:creationId xmlns:a16="http://schemas.microsoft.com/office/drawing/2014/main" id="{8AF60397-7D8F-AF4E-9641-9CC86012D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3888"/>
            <a:ext cx="266700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58775" indent="-179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117475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811338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2447925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3084513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35417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9989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44561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9133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5000"/>
              </a:spcBef>
              <a:buClr>
                <a:srgbClr val="006600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2000" b="1">
                <a:latin typeface="Consolas" charset="0"/>
                <a:ea typeface="新細明體" charset="0"/>
              </a:rPr>
              <a:t>add</a:t>
            </a:r>
          </a:p>
        </p:txBody>
      </p:sp>
      <p:sp>
        <p:nvSpPr>
          <p:cNvPr id="80902" name="Rectangle 4">
            <a:extLst>
              <a:ext uri="{FF2B5EF4-FFF2-40B4-BE49-F238E27FC236}">
                <a16:creationId xmlns:a16="http://schemas.microsoft.com/office/drawing/2014/main" id="{AF107ADE-08F1-F444-B6A9-6D6C5892D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609600"/>
            <a:ext cx="266700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58775" indent="-179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117475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811338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2447925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3084513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35417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9989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44561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9133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5000"/>
              </a:spcBef>
              <a:buClr>
                <a:srgbClr val="006600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2000" b="1">
                <a:latin typeface="Consolas" charset="0"/>
                <a:ea typeface="新細明體" charset="0"/>
              </a:rPr>
              <a:t>pop local 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 descr="Bouquet">
            <a:extLst>
              <a:ext uri="{FF2B5EF4-FFF2-40B4-BE49-F238E27FC236}">
                <a16:creationId xmlns:a16="http://schemas.microsoft.com/office/drawing/2014/main" id="{10D8187D-04FD-2F44-97BB-6D1A99DCC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ar-SA" altLang="zh-TW" sz="2400">
              <a:latin typeface="Arial" charset="0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665AE31-759E-F648-9A33-094AAD4FAF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charset="0"/>
              </a:rPr>
              <a:t>VM implementation on the Hack platform (translator)</a:t>
            </a:r>
          </a:p>
        </p:txBody>
      </p:sp>
      <p:sp>
        <p:nvSpPr>
          <p:cNvPr id="59397" name="Rectangle 4">
            <a:extLst>
              <a:ext uri="{FF2B5EF4-FFF2-40B4-BE49-F238E27FC236}">
                <a16:creationId xmlns:a16="http://schemas.microsoft.com/office/drawing/2014/main" id="{9324F8FB-CB3E-A24C-ACFF-87412816B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23888"/>
            <a:ext cx="266700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58775" indent="-179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747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11338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47925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4513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417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989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561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133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5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altLang="zh-TW" sz="2000" b="1" dirty="0">
                <a:latin typeface="Consolas" panose="020B0609020204030204" pitchFamily="49" charset="0"/>
                <a:ea typeface="新細明體" panose="02020500000000000000" pitchFamily="18" charset="-120"/>
              </a:rPr>
              <a:t>push constant 1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@1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D=A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@SP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A=M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M=D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@SP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M=M+1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E338AF2-EC20-134C-8FB3-7C0C7A6E4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3888"/>
            <a:ext cx="266700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58775" indent="-179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747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11338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47925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4513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417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989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561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133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5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altLang="zh-TW" sz="2000" b="1" dirty="0">
                <a:latin typeface="Consolas" panose="020B0609020204030204" pitchFamily="49" charset="0"/>
                <a:ea typeface="新細明體" panose="02020500000000000000" pitchFamily="18" charset="-120"/>
              </a:rPr>
              <a:t>add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@SP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AM=M-1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D=M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A=A-1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M=M+D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6F8B77F-A371-9046-A4E5-943950FEA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609600"/>
            <a:ext cx="266700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58775" indent="-179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7475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11338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47925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4513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417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989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561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133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5000"/>
              </a:spcBef>
              <a:buClr>
                <a:srgbClr val="00660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altLang="zh-TW" sz="2000" b="1" dirty="0">
                <a:latin typeface="Consolas" panose="020B0609020204030204" pitchFamily="49" charset="0"/>
                <a:ea typeface="新細明體" panose="02020500000000000000" pitchFamily="18" charset="-120"/>
              </a:rPr>
              <a:t>pop local 2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@LCL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D=M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@2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D=D+A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@R15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M=D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@SP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AM=M-1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D=M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@R15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A=M</a:t>
            </a:r>
          </a:p>
          <a:p>
            <a:pPr marL="179387" indent="0">
              <a:spcBef>
                <a:spcPct val="55000"/>
              </a:spcBef>
              <a:buClr>
                <a:srgbClr val="006600"/>
              </a:buClr>
              <a:buSzPct val="70000"/>
              <a:defRPr/>
            </a:pPr>
            <a:r>
              <a:rPr lang="en-US" altLang="zh-TW" sz="2000" dirty="0">
                <a:latin typeface="Consolas" panose="020B0609020204030204" pitchFamily="49" charset="0"/>
                <a:ea typeface="新細明體" panose="02020500000000000000" pitchFamily="18" charset="-120"/>
              </a:rPr>
              <a:t>M=D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8C52D17-CD35-3D4B-B08E-9DE4ED8B8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0"/>
            <a:ext cx="2879725" cy="2636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ar-SA" altLang="zh-TW" sz="2400">
              <a:latin typeface="Arial" charset="0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0761BB45-0FA9-B242-B28F-EA0C49B0E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Perspective</a:t>
            </a: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C2A2BAE6-EDA8-1646-BDCD-951E20378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9067800" cy="5105400"/>
          </a:xfrm>
        </p:spPr>
        <p:txBody>
          <a:bodyPr/>
          <a:lstStyle/>
          <a:p>
            <a:pPr>
              <a:spcBef>
                <a:spcPct val="65000"/>
              </a:spcBef>
              <a:buFont typeface="Wingdings" charset="2"/>
              <a:buChar char="n"/>
              <a:defRPr/>
            </a:pPr>
            <a:r>
              <a:rPr lang="en-US" altLang="zh-TW" sz="2000" dirty="0">
                <a:ea typeface="新細明體" charset="0"/>
              </a:rPr>
              <a:t>In this lecture we began the process of </a:t>
            </a:r>
            <a:br>
              <a:rPr lang="en-US" altLang="zh-TW" sz="2000" dirty="0">
                <a:ea typeface="新細明體" charset="0"/>
              </a:rPr>
            </a:br>
            <a:r>
              <a:rPr lang="en-US" altLang="zh-TW" sz="2000" dirty="0">
                <a:ea typeface="新細明體" charset="0"/>
              </a:rPr>
              <a:t>building a compiler</a:t>
            </a:r>
          </a:p>
          <a:p>
            <a:pPr>
              <a:lnSpc>
                <a:spcPct val="125000"/>
              </a:lnSpc>
              <a:spcBef>
                <a:spcPct val="65000"/>
              </a:spcBef>
              <a:buFont typeface="Wingdings" charset="2"/>
              <a:buChar char="n"/>
              <a:defRPr/>
            </a:pPr>
            <a:r>
              <a:rPr lang="en-US" altLang="zh-TW" sz="2000" dirty="0">
                <a:ea typeface="新細明體" charset="0"/>
              </a:rPr>
              <a:t>Modern compiler architecture:</a:t>
            </a:r>
          </a:p>
          <a:p>
            <a:pPr lvl="1">
              <a:spcBef>
                <a:spcPct val="65000"/>
              </a:spcBef>
              <a:buFont typeface="Wingdings" charset="2"/>
              <a:buChar char="l"/>
              <a:defRPr/>
            </a:pPr>
            <a:r>
              <a:rPr lang="en-US" altLang="zh-TW" sz="2000" dirty="0">
                <a:ea typeface="新細明體" charset="0"/>
              </a:rPr>
              <a:t>Front-end (translates from a high-level language to a VM language)</a:t>
            </a:r>
          </a:p>
          <a:p>
            <a:pPr lvl="1">
              <a:spcBef>
                <a:spcPct val="65000"/>
              </a:spcBef>
              <a:buFont typeface="Wingdings" charset="2"/>
              <a:buChar char="l"/>
              <a:defRPr/>
            </a:pPr>
            <a:r>
              <a:rPr lang="en-US" altLang="zh-TW" sz="2000" dirty="0">
                <a:ea typeface="新細明體" charset="0"/>
              </a:rPr>
              <a:t>Back-end (translates from the VM language to the machine</a:t>
            </a:r>
            <a:br>
              <a:rPr lang="en-US" altLang="zh-TW" sz="2000" dirty="0">
                <a:ea typeface="新細明體" charset="0"/>
              </a:rPr>
            </a:br>
            <a:r>
              <a:rPr lang="en-US" altLang="zh-TW" sz="2000" dirty="0">
                <a:ea typeface="新細明體" charset="0"/>
              </a:rPr>
              <a:t>                language of some target hardware platform)</a:t>
            </a:r>
          </a:p>
          <a:p>
            <a:pPr>
              <a:spcBef>
                <a:spcPct val="65000"/>
              </a:spcBef>
              <a:buFont typeface="Wingdings" charset="2"/>
              <a:buChar char="n"/>
              <a:defRPr/>
            </a:pPr>
            <a:r>
              <a:rPr lang="en-US" altLang="zh-TW" sz="2000" dirty="0">
                <a:ea typeface="新細明體" charset="0"/>
              </a:rPr>
              <a:t>Brief history of virtual machines:</a:t>
            </a:r>
          </a:p>
          <a:p>
            <a:pPr lvl="1">
              <a:spcBef>
                <a:spcPct val="65000"/>
              </a:spcBef>
              <a:buFont typeface="Wingdings" charset="2"/>
              <a:buChar char="l"/>
              <a:defRPr/>
            </a:pPr>
            <a:r>
              <a:rPr lang="en-US" altLang="zh-TW" sz="2000" dirty="0">
                <a:ea typeface="新細明體" charset="0"/>
              </a:rPr>
              <a:t>1970’s: p-Code</a:t>
            </a:r>
          </a:p>
          <a:p>
            <a:pPr lvl="1">
              <a:spcBef>
                <a:spcPct val="65000"/>
              </a:spcBef>
              <a:buFont typeface="Wingdings" charset="2"/>
              <a:buChar char="l"/>
              <a:defRPr/>
            </a:pPr>
            <a:r>
              <a:rPr lang="en-US" altLang="zh-TW" sz="2000" dirty="0">
                <a:ea typeface="新細明體" charset="0"/>
              </a:rPr>
              <a:t>1990’s: Java’s JVM</a:t>
            </a:r>
          </a:p>
          <a:p>
            <a:pPr lvl="1">
              <a:spcBef>
                <a:spcPct val="65000"/>
              </a:spcBef>
              <a:buFont typeface="Wingdings" charset="2"/>
              <a:buChar char="l"/>
              <a:defRPr/>
            </a:pPr>
            <a:r>
              <a:rPr lang="en-US" altLang="zh-TW" sz="2000" dirty="0">
                <a:ea typeface="新細明體" charset="0"/>
              </a:rPr>
              <a:t>2000’s: Microsoft .NET</a:t>
            </a:r>
          </a:p>
          <a:p>
            <a:pPr>
              <a:spcBef>
                <a:spcPct val="65000"/>
              </a:spcBef>
              <a:buFont typeface="Wingdings" charset="2"/>
              <a:buChar char="n"/>
              <a:defRPr/>
            </a:pPr>
            <a:r>
              <a:rPr lang="en-US" altLang="zh-TW" sz="2000" dirty="0">
                <a:ea typeface="新細明體" charset="0"/>
              </a:rPr>
              <a:t>A full blown VM implementation typically also includes a common software library (can be viewed as a mini, portable OS).</a:t>
            </a:r>
          </a:p>
          <a:p>
            <a:pPr>
              <a:spcBef>
                <a:spcPct val="65000"/>
              </a:spcBef>
              <a:buFont typeface="Wingdings" charset="2"/>
              <a:buChar char="n"/>
              <a:defRPr/>
            </a:pPr>
            <a:r>
              <a:rPr lang="en-US" altLang="zh-TW" sz="2000" dirty="0">
                <a:ea typeface="新細明體" charset="0"/>
              </a:rPr>
              <a:t>We will build such a mini OS later in the course.</a:t>
            </a:r>
          </a:p>
        </p:txBody>
      </p:sp>
      <p:graphicFrame>
        <p:nvGraphicFramePr>
          <p:cNvPr id="84996" name="Object 5">
            <a:extLst>
              <a:ext uri="{FF2B5EF4-FFF2-40B4-BE49-F238E27FC236}">
                <a16:creationId xmlns:a16="http://schemas.microsoft.com/office/drawing/2014/main" id="{B14EF357-A622-8941-852D-6B80B4F63F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5863" y="-17463"/>
          <a:ext cx="2843212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2" name="VISIO" r:id="rId4" imgW="9029700" imgH="6540500" progId="Visio.Drawing.6">
                  <p:embed/>
                </p:oleObj>
              </mc:Choice>
              <mc:Fallback>
                <p:oleObj name="VISIO" r:id="rId4" imgW="9029700" imgH="65405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1" t="2548" r="14229" b="7584"/>
                      <a:stretch>
                        <a:fillRect/>
                      </a:stretch>
                    </p:blipFill>
                    <p:spPr bwMode="auto">
                      <a:xfrm>
                        <a:off x="6265863" y="-17463"/>
                        <a:ext cx="2843212" cy="215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21249FE-2CE0-9D44-B6CB-8131529B6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Compilation models</a:t>
            </a:r>
          </a:p>
        </p:txBody>
      </p:sp>
      <p:graphicFrame>
        <p:nvGraphicFramePr>
          <p:cNvPr id="457731" name="Object 3">
            <a:extLst>
              <a:ext uri="{FF2B5EF4-FFF2-40B4-BE49-F238E27FC236}">
                <a16:creationId xmlns:a16="http://schemas.microsoft.com/office/drawing/2014/main" id="{99AC80C4-FA54-104B-8ACA-90EBC95921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762000"/>
          <a:ext cx="3956050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Visio" r:id="rId4" imgW="8318500" imgH="6540500" progId="Visio.Drawing.11">
                  <p:embed/>
                </p:oleObj>
              </mc:Choice>
              <mc:Fallback>
                <p:oleObj name="Visio" r:id="rId4" imgW="8318500" imgH="65405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6" t="26227" r="57375" b="19778"/>
                      <a:stretch>
                        <a:fillRect/>
                      </a:stretch>
                    </p:blipFill>
                    <p:spPr bwMode="auto">
                      <a:xfrm>
                        <a:off x="381000" y="762000"/>
                        <a:ext cx="3956050" cy="395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2" name="Object 4">
            <a:extLst>
              <a:ext uri="{FF2B5EF4-FFF2-40B4-BE49-F238E27FC236}">
                <a16:creationId xmlns:a16="http://schemas.microsoft.com/office/drawing/2014/main" id="{3D0C104D-8145-C348-AE72-531A1D1CB5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2188" y="620713"/>
          <a:ext cx="4111625" cy="416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VISIO" r:id="rId6" imgW="8318500" imgH="6540500" progId="Visio.Drawing.6">
                  <p:embed/>
                </p:oleObj>
              </mc:Choice>
              <mc:Fallback>
                <p:oleObj name="VISIO" r:id="rId6" imgW="8318500" imgH="65405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5643" t="23380" r="433" b="19833"/>
                      <a:stretch>
                        <a:fillRect/>
                      </a:stretch>
                    </p:blipFill>
                    <p:spPr bwMode="auto">
                      <a:xfrm>
                        <a:off x="4802188" y="620713"/>
                        <a:ext cx="4111625" cy="416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7733" name="Rectangle 5">
            <a:extLst>
              <a:ext uri="{FF2B5EF4-FFF2-40B4-BE49-F238E27FC236}">
                <a16:creationId xmlns:a16="http://schemas.microsoft.com/office/drawing/2014/main" id="{DF90E057-20E3-2443-A67D-0F0B1D0E7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4648200"/>
            <a:ext cx="9072563" cy="1727200"/>
          </a:xfrm>
        </p:spPr>
        <p:txBody>
          <a:bodyPr/>
          <a:lstStyle/>
          <a:p>
            <a:pPr marL="268288" indent="-268288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zh-TW" sz="2000" u="sng" dirty="0">
                <a:ea typeface="新細明體" charset="0"/>
              </a:rPr>
              <a:t>Two-tier compilation:</a:t>
            </a:r>
            <a:br>
              <a:rPr lang="en-US" altLang="zh-TW" sz="2000" u="sng" dirty="0">
                <a:ea typeface="新細明體" charset="0"/>
              </a:rPr>
            </a:br>
            <a:endParaRPr lang="en-US" altLang="zh-TW" sz="2000" u="sng" dirty="0">
              <a:ea typeface="新細明體" charset="0"/>
            </a:endParaRPr>
          </a:p>
          <a:p>
            <a:pPr marL="268288" indent="-268288">
              <a:lnSpc>
                <a:spcPct val="80000"/>
              </a:lnSpc>
              <a:buSzPct val="80000"/>
              <a:buFont typeface="Wingdings" charset="2"/>
              <a:buChar char="q"/>
              <a:defRPr/>
            </a:pPr>
            <a:r>
              <a:rPr lang="en-US" altLang="zh-TW" sz="2000" dirty="0">
                <a:ea typeface="新細明體" charset="0"/>
              </a:rPr>
              <a:t>First stage:      depends only on the details of the source language</a:t>
            </a:r>
          </a:p>
          <a:p>
            <a:pPr marL="268288" indent="-268288">
              <a:lnSpc>
                <a:spcPct val="80000"/>
              </a:lnSpc>
              <a:buSzPct val="80000"/>
              <a:buFont typeface="Wingdings" charset="2"/>
              <a:buChar char="q"/>
              <a:defRPr/>
            </a:pPr>
            <a:r>
              <a:rPr lang="en-US" altLang="zh-TW" sz="2000" dirty="0">
                <a:ea typeface="新細明體" charset="0"/>
              </a:rPr>
              <a:t>Second stage:   depends only on the details of the target language.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>
            <a:extLst>
              <a:ext uri="{FF2B5EF4-FFF2-40B4-BE49-F238E27FC236}">
                <a16:creationId xmlns:a16="http://schemas.microsoft.com/office/drawing/2014/main" id="{9699E847-F903-CC46-AEBC-24CB60467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The big picture</a:t>
            </a:r>
          </a:p>
        </p:txBody>
      </p:sp>
      <p:sp>
        <p:nvSpPr>
          <p:cNvPr id="69635" name="Rectangle 6">
            <a:extLst>
              <a:ext uri="{FF2B5EF4-FFF2-40B4-BE49-F238E27FC236}">
                <a16:creationId xmlns:a16="http://schemas.microsoft.com/office/drawing/2014/main" id="{55B7F507-98B9-B340-9ABF-9A7992264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0"/>
            <a:ext cx="2667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68288" indent="-268288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820738" indent="-2984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54113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150000"/>
              </a:spcBef>
              <a:buClr>
                <a:srgbClr val="000066"/>
              </a:buClr>
              <a:buSzPct val="70000"/>
              <a:buFont typeface="Wingdings" charset="2"/>
              <a:buChar char="q"/>
              <a:defRPr/>
            </a:pPr>
            <a:r>
              <a:rPr lang="en-US" altLang="zh-TW">
                <a:ea typeface="新細明體" charset="0"/>
              </a:rPr>
              <a:t>JVM </a:t>
            </a:r>
          </a:p>
          <a:p>
            <a:pPr>
              <a:spcBef>
                <a:spcPct val="150000"/>
              </a:spcBef>
              <a:buClr>
                <a:srgbClr val="000066"/>
              </a:buClr>
              <a:buSzPct val="70000"/>
              <a:buFont typeface="Wingdings" charset="2"/>
              <a:buChar char="q"/>
              <a:defRPr/>
            </a:pPr>
            <a:r>
              <a:rPr lang="en-US" altLang="zh-TW">
                <a:ea typeface="新細明體" charset="0"/>
              </a:rPr>
              <a:t>Java</a:t>
            </a:r>
          </a:p>
          <a:p>
            <a:pPr>
              <a:spcBef>
                <a:spcPct val="150000"/>
              </a:spcBef>
              <a:buClr>
                <a:srgbClr val="000066"/>
              </a:buClr>
              <a:buSzPct val="70000"/>
              <a:buFont typeface="Wingdings" charset="2"/>
              <a:buChar char="q"/>
              <a:defRPr/>
            </a:pPr>
            <a:r>
              <a:rPr lang="en-US" altLang="zh-TW">
                <a:ea typeface="新細明體" charset="0"/>
              </a:rPr>
              <a:t>Java compiler</a:t>
            </a:r>
          </a:p>
          <a:p>
            <a:pPr>
              <a:spcBef>
                <a:spcPct val="150000"/>
              </a:spcBef>
              <a:buClr>
                <a:srgbClr val="000066"/>
              </a:buClr>
              <a:buSzPct val="70000"/>
              <a:buFont typeface="Wingdings" charset="2"/>
              <a:buChar char="q"/>
              <a:defRPr/>
            </a:pPr>
            <a:r>
              <a:rPr lang="en-US" altLang="zh-TW">
                <a:ea typeface="新細明體" charset="0"/>
              </a:rPr>
              <a:t>JRE</a:t>
            </a:r>
          </a:p>
        </p:txBody>
      </p:sp>
      <p:pic>
        <p:nvPicPr>
          <p:cNvPr id="69636" name="Picture 12" descr="Bouquet">
            <a:extLst>
              <a:ext uri="{FF2B5EF4-FFF2-40B4-BE49-F238E27FC236}">
                <a16:creationId xmlns:a16="http://schemas.microsoft.com/office/drawing/2014/main" id="{DA526DF9-0832-064A-B90F-46970EC9F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 r="12000" b="1334"/>
          <a:stretch>
            <a:fillRect/>
          </a:stretch>
        </p:blipFill>
        <p:spPr bwMode="auto">
          <a:xfrm>
            <a:off x="673100" y="1295400"/>
            <a:ext cx="698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 t="2667" r="12000" b="1334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69637" name="Picture 13" descr="Bouquet">
            <a:extLst>
              <a:ext uri="{FF2B5EF4-FFF2-40B4-BE49-F238E27FC236}">
                <a16:creationId xmlns:a16="http://schemas.microsoft.com/office/drawing/2014/main" id="{C5826710-7E81-6740-A5D9-11AAC7D46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9388"/>
            <a:ext cx="106680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69638" name="Rectangle 6">
            <a:extLst>
              <a:ext uri="{FF2B5EF4-FFF2-40B4-BE49-F238E27FC236}">
                <a16:creationId xmlns:a16="http://schemas.microsoft.com/office/drawing/2014/main" id="{C75A6AF9-3284-8B46-AD9B-F9832FC68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86000"/>
            <a:ext cx="2667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68288" indent="-268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836613" indent="-2984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446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52588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0575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77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49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21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93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50000"/>
              </a:spcBef>
              <a:buClr>
                <a:srgbClr val="000066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1600">
                <a:latin typeface="Comic Sans MS" charset="0"/>
                <a:ea typeface="新細明體" charset="0"/>
              </a:rPr>
              <a:t>CLR</a:t>
            </a:r>
          </a:p>
          <a:p>
            <a:pPr>
              <a:spcBef>
                <a:spcPct val="150000"/>
              </a:spcBef>
              <a:buClr>
                <a:srgbClr val="000066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1600">
                <a:latin typeface="Comic Sans MS" charset="0"/>
                <a:ea typeface="新細明體" charset="0"/>
              </a:rPr>
              <a:t>C#</a:t>
            </a:r>
          </a:p>
          <a:p>
            <a:pPr>
              <a:spcBef>
                <a:spcPct val="150000"/>
              </a:spcBef>
              <a:buClr>
                <a:srgbClr val="000066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1600">
                <a:latin typeface="Comic Sans MS" charset="0"/>
                <a:ea typeface="新細明體" charset="0"/>
              </a:rPr>
              <a:t>C# compiler</a:t>
            </a:r>
          </a:p>
          <a:p>
            <a:pPr>
              <a:spcBef>
                <a:spcPct val="150000"/>
              </a:spcBef>
              <a:buClr>
                <a:srgbClr val="000066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1600">
                <a:latin typeface="Comic Sans MS" charset="0"/>
                <a:ea typeface="新細明體" charset="0"/>
              </a:rPr>
              <a:t>.NET base </a:t>
            </a:r>
            <a:br>
              <a:rPr lang="en-US" altLang="zh-TW" sz="1600">
                <a:latin typeface="Comic Sans MS" charset="0"/>
                <a:ea typeface="新細明體" charset="0"/>
              </a:rPr>
            </a:br>
            <a:r>
              <a:rPr lang="en-US" altLang="zh-TW" sz="1600">
                <a:latin typeface="Comic Sans MS" charset="0"/>
                <a:ea typeface="新細明體" charset="0"/>
              </a:rPr>
              <a:t>class library</a:t>
            </a:r>
          </a:p>
        </p:txBody>
      </p:sp>
      <p:sp>
        <p:nvSpPr>
          <p:cNvPr id="69639" name="Rectangle 6">
            <a:extLst>
              <a:ext uri="{FF2B5EF4-FFF2-40B4-BE49-F238E27FC236}">
                <a16:creationId xmlns:a16="http://schemas.microsoft.com/office/drawing/2014/main" id="{DCAB447B-AABA-D14E-B6C1-F764373C7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286000"/>
            <a:ext cx="2057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68288" indent="-268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836613" indent="-2984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446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52588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0575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77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49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21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93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50000"/>
              </a:spcBef>
              <a:buClr>
                <a:srgbClr val="006600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1600" dirty="0">
                <a:latin typeface="Comic Sans MS" charset="0"/>
                <a:ea typeface="新細明體" charset="0"/>
              </a:rPr>
              <a:t>VM</a:t>
            </a:r>
          </a:p>
          <a:p>
            <a:pPr>
              <a:spcBef>
                <a:spcPct val="150000"/>
              </a:spcBef>
              <a:buClr>
                <a:srgbClr val="006600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1600" dirty="0">
                <a:latin typeface="Comic Sans MS" charset="0"/>
                <a:ea typeface="新細明體" charset="0"/>
              </a:rPr>
              <a:t>Jack</a:t>
            </a:r>
          </a:p>
          <a:p>
            <a:pPr>
              <a:spcBef>
                <a:spcPct val="150000"/>
              </a:spcBef>
              <a:buClr>
                <a:srgbClr val="006600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1600" dirty="0">
                <a:latin typeface="Comic Sans MS" charset="0"/>
                <a:ea typeface="新細明體" charset="0"/>
              </a:rPr>
              <a:t>Jack compiler</a:t>
            </a:r>
          </a:p>
          <a:p>
            <a:pPr>
              <a:spcBef>
                <a:spcPct val="150000"/>
              </a:spcBef>
              <a:buClr>
                <a:srgbClr val="006600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1600" dirty="0">
                <a:latin typeface="Comic Sans MS" charset="0"/>
                <a:ea typeface="新細明體" charset="0"/>
              </a:rPr>
              <a:t>Mini OS</a:t>
            </a:r>
          </a:p>
        </p:txBody>
      </p:sp>
      <p:sp>
        <p:nvSpPr>
          <p:cNvPr id="69640" name="Rectangle 6">
            <a:extLst>
              <a:ext uri="{FF2B5EF4-FFF2-40B4-BE49-F238E27FC236}">
                <a16:creationId xmlns:a16="http://schemas.microsoft.com/office/drawing/2014/main" id="{A22228FF-0F4E-BF43-B306-BEBD34381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286000"/>
            <a:ext cx="2057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268288" indent="-268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836613" indent="-2984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446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52588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0575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77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49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21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9375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50000"/>
              </a:spcBef>
              <a:buClr>
                <a:srgbClr val="006600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1600">
                <a:latin typeface="Comic Sans MS" charset="0"/>
                <a:ea typeface="新細明體" charset="0"/>
              </a:rPr>
              <a:t>7, 8</a:t>
            </a:r>
          </a:p>
          <a:p>
            <a:pPr>
              <a:spcBef>
                <a:spcPct val="150000"/>
              </a:spcBef>
              <a:buClr>
                <a:srgbClr val="006600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1600">
                <a:latin typeface="Comic Sans MS" charset="0"/>
                <a:ea typeface="新細明體" charset="0"/>
              </a:rPr>
              <a:t>9</a:t>
            </a:r>
          </a:p>
          <a:p>
            <a:pPr>
              <a:spcBef>
                <a:spcPct val="150000"/>
              </a:spcBef>
              <a:buClr>
                <a:srgbClr val="006600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1600">
                <a:latin typeface="Comic Sans MS" charset="0"/>
                <a:ea typeface="新細明體" charset="0"/>
              </a:rPr>
              <a:t>10, 11</a:t>
            </a:r>
          </a:p>
          <a:p>
            <a:pPr>
              <a:spcBef>
                <a:spcPct val="150000"/>
              </a:spcBef>
              <a:buClr>
                <a:srgbClr val="006600"/>
              </a:buClr>
              <a:buSzPct val="70000"/>
              <a:buFont typeface="Wingdings" charset="2"/>
              <a:buChar char="q"/>
              <a:defRPr/>
            </a:pPr>
            <a:r>
              <a:rPr lang="en-US" altLang="zh-TW" sz="1600">
                <a:latin typeface="Comic Sans MS" charset="0"/>
                <a:ea typeface="新細明體" charset="0"/>
              </a:rPr>
              <a:t>12</a:t>
            </a:r>
          </a:p>
        </p:txBody>
      </p:sp>
      <p:pic>
        <p:nvPicPr>
          <p:cNvPr id="69641" name="Picture 16" descr="Bouquet">
            <a:extLst>
              <a:ext uri="{FF2B5EF4-FFF2-40B4-BE49-F238E27FC236}">
                <a16:creationId xmlns:a16="http://schemas.microsoft.com/office/drawing/2014/main" id="{DF545414-4E06-DE48-80C8-DF98B37E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6858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87049" name="Rectangle 10">
            <a:extLst>
              <a:ext uri="{FF2B5EF4-FFF2-40B4-BE49-F238E27FC236}">
                <a16:creationId xmlns:a16="http://schemas.microsoft.com/office/drawing/2014/main" id="{79892E26-D174-9148-B7D0-257F7CE8F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648200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spcAft>
                <a:spcPct val="70000"/>
              </a:spcAft>
              <a:buSzPct val="85000"/>
              <a:buFont typeface="Wingdings" pitchFamily="2" charset="2"/>
              <a:buNone/>
            </a:pPr>
            <a:r>
              <a:rPr lang="en-US" altLang="zh-TW" sz="1400">
                <a:ea typeface="新細明體" panose="02020500000000000000" pitchFamily="18" charset="-120"/>
              </a:rPr>
              <a:t>(Book chapters and</a:t>
            </a:r>
            <a:br>
              <a:rPr lang="en-US" altLang="zh-TW" sz="1400">
                <a:ea typeface="新細明體" panose="02020500000000000000" pitchFamily="18" charset="-120"/>
              </a:rPr>
            </a:br>
            <a:r>
              <a:rPr lang="en-US" altLang="zh-TW" sz="1400">
                <a:ea typeface="新細明體" panose="02020500000000000000" pitchFamily="18" charset="-120"/>
              </a:rPr>
              <a:t>Course projects)</a:t>
            </a:r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69643" name="Line 21">
            <a:extLst>
              <a:ext uri="{FF2B5EF4-FFF2-40B4-BE49-F238E27FC236}">
                <a16:creationId xmlns:a16="http://schemas.microsoft.com/office/drawing/2014/main" id="{2A39749A-F845-254E-A260-36F850310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209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69644" name="Line 23">
            <a:extLst>
              <a:ext uri="{FF2B5EF4-FFF2-40B4-BE49-F238E27FC236}">
                <a16:creationId xmlns:a16="http://schemas.microsoft.com/office/drawing/2014/main" id="{8A63910B-3AAC-F24F-86EA-28A0EEFC3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3716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pic>
        <p:nvPicPr>
          <p:cNvPr id="69645" name="Picture 25" descr="Bouquet">
            <a:extLst>
              <a:ext uri="{FF2B5EF4-FFF2-40B4-BE49-F238E27FC236}">
                <a16:creationId xmlns:a16="http://schemas.microsoft.com/office/drawing/2014/main" id="{0F312D3B-C39E-8543-B91B-90569416A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95400"/>
            <a:ext cx="727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69646" name="Line 26">
            <a:extLst>
              <a:ext uri="{FF2B5EF4-FFF2-40B4-BE49-F238E27FC236}">
                <a16:creationId xmlns:a16="http://schemas.microsoft.com/office/drawing/2014/main" id="{18B7588C-EDA4-DA43-8A24-72F628B27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3716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69647" name="Line 27">
            <a:extLst>
              <a:ext uri="{FF2B5EF4-FFF2-40B4-BE49-F238E27FC236}">
                <a16:creationId xmlns:a16="http://schemas.microsoft.com/office/drawing/2014/main" id="{E5C8517C-941E-324C-8C4E-F2975A232B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3716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8366E6F-6866-2348-91B3-B1463C824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The big picture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C944D071-9D87-044B-8C19-EE95935D11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563" y="685800"/>
          <a:ext cx="8205787" cy="570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VISIO" r:id="rId4" imgW="9029700" imgH="6540500" progId="Visio.Drawing.6">
                  <p:embed/>
                </p:oleObj>
              </mc:Choice>
              <mc:Fallback>
                <p:oleObj name="VISIO" r:id="rId4" imgW="9029700" imgH="65405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1" t="2548" r="438" b="1427"/>
                      <a:stretch>
                        <a:fillRect/>
                      </a:stretch>
                    </p:blipFill>
                    <p:spPr bwMode="auto">
                      <a:xfrm>
                        <a:off x="182563" y="685800"/>
                        <a:ext cx="8205787" cy="570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9780" name="Rectangle 4">
            <a:extLst>
              <a:ext uri="{FF2B5EF4-FFF2-40B4-BE49-F238E27FC236}">
                <a16:creationId xmlns:a16="http://schemas.microsoft.com/office/drawing/2014/main" id="{58C24B7B-EB6E-574A-B36B-A3A7DF96C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48400" y="692150"/>
            <a:ext cx="2895600" cy="3879850"/>
          </a:xfrm>
        </p:spPr>
        <p:txBody>
          <a:bodyPr/>
          <a:lstStyle/>
          <a:p>
            <a:pPr marL="268288" indent="-268288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zh-TW" sz="1800" u="sng">
                <a:ea typeface="新細明體" charset="0"/>
              </a:rPr>
              <a:t>The intermediate code:</a:t>
            </a:r>
          </a:p>
          <a:p>
            <a:pPr marL="268288" indent="-268288">
              <a:spcBef>
                <a:spcPct val="45000"/>
              </a:spcBef>
              <a:buSzPct val="80000"/>
              <a:buFont typeface="Wingdings" charset="2"/>
              <a:buChar char="q"/>
              <a:defRPr/>
            </a:pPr>
            <a:r>
              <a:rPr lang="en-US" altLang="zh-TW">
                <a:ea typeface="新細明體" charset="0"/>
              </a:rPr>
              <a:t>The interface between</a:t>
            </a:r>
            <a:br>
              <a:rPr lang="en-US" altLang="zh-TW">
                <a:ea typeface="新細明體" charset="0"/>
              </a:rPr>
            </a:br>
            <a:r>
              <a:rPr lang="en-US" altLang="zh-TW">
                <a:ea typeface="新細明體" charset="0"/>
              </a:rPr>
              <a:t>the 2 compilation stages</a:t>
            </a:r>
          </a:p>
          <a:p>
            <a:pPr marL="268288" indent="-268288">
              <a:spcBef>
                <a:spcPct val="45000"/>
              </a:spcBef>
              <a:buSzPct val="80000"/>
              <a:buFont typeface="Wingdings" charset="2"/>
              <a:buChar char="q"/>
              <a:defRPr/>
            </a:pPr>
            <a:r>
              <a:rPr lang="en-US" altLang="zh-TW">
                <a:ea typeface="新細明體" charset="0"/>
              </a:rPr>
              <a:t>Must be sufficiently general to support many &lt;</a:t>
            </a:r>
            <a:r>
              <a:rPr lang="en-US" altLang="zh-TW" sz="1400">
                <a:ea typeface="新細明體" charset="0"/>
              </a:rPr>
              <a:t>high-level language,</a:t>
            </a:r>
            <a:br>
              <a:rPr lang="en-US" altLang="zh-TW" sz="1400">
                <a:ea typeface="新細明體" charset="0"/>
              </a:rPr>
            </a:br>
            <a:r>
              <a:rPr lang="en-US" altLang="zh-TW" sz="1400">
                <a:ea typeface="新細明體" charset="0"/>
              </a:rPr>
              <a:t> machine-language</a:t>
            </a:r>
            <a:r>
              <a:rPr lang="en-US" altLang="zh-TW">
                <a:ea typeface="新細明體" charset="0"/>
              </a:rPr>
              <a:t>&gt;</a:t>
            </a:r>
            <a:br>
              <a:rPr lang="en-US" altLang="zh-TW">
                <a:ea typeface="新細明體" charset="0"/>
              </a:rPr>
            </a:br>
            <a:r>
              <a:rPr lang="en-US" altLang="zh-TW">
                <a:ea typeface="新細明體" charset="0"/>
              </a:rPr>
              <a:t>pairs</a:t>
            </a:r>
          </a:p>
          <a:p>
            <a:pPr marL="268288" indent="-268288">
              <a:spcBef>
                <a:spcPct val="45000"/>
              </a:spcBef>
              <a:buSzPct val="80000"/>
              <a:buFont typeface="Wingdings" charset="2"/>
              <a:buChar char="q"/>
              <a:defRPr/>
            </a:pPr>
            <a:r>
              <a:rPr lang="en-US" altLang="zh-TW">
                <a:ea typeface="新細明體" charset="0"/>
              </a:rPr>
              <a:t>Can be modeled as the language of an abstract virtual machine (VM)</a:t>
            </a:r>
          </a:p>
          <a:p>
            <a:pPr marL="268288" indent="-268288">
              <a:spcBef>
                <a:spcPct val="45000"/>
              </a:spcBef>
              <a:buSzPct val="80000"/>
              <a:buFont typeface="Wingdings" charset="2"/>
              <a:buChar char="q"/>
              <a:defRPr/>
            </a:pPr>
            <a:r>
              <a:rPr lang="en-US" altLang="zh-TW">
                <a:ea typeface="新細明體" charset="0"/>
              </a:rPr>
              <a:t>Can be implemented in several different ways.</a:t>
            </a:r>
          </a:p>
          <a:p>
            <a:pPr marL="268288" indent="-268288">
              <a:spcBef>
                <a:spcPct val="45000"/>
              </a:spcBef>
              <a:buFont typeface="Wingdings" charset="2"/>
              <a:buChar char="n"/>
              <a:defRPr/>
            </a:pPr>
            <a:endParaRPr lang="en-US" altLang="zh-TW">
              <a:ea typeface="新細明體" charset="0"/>
            </a:endParaRPr>
          </a:p>
        </p:txBody>
      </p:sp>
      <p:sp>
        <p:nvSpPr>
          <p:cNvPr id="459781" name="AutoShape 5">
            <a:extLst>
              <a:ext uri="{FF2B5EF4-FFF2-40B4-BE49-F238E27FC236}">
                <a16:creationId xmlns:a16="http://schemas.microsoft.com/office/drawing/2014/main" id="{D569B4E4-4B29-634A-A6C5-17D82CCA2FE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809750" y="2446338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C012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ar-SA" altLang="zh-TW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0" grpId="0" build="p" autoUpdateAnimBg="0"/>
      <p:bldP spid="4597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CBC5770-EBDF-F34A-A85F-6E9F73190D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Focus of this lecture </a:t>
            </a:r>
            <a:r>
              <a:rPr lang="en-US" altLang="zh-TW" sz="1800">
                <a:ea typeface="新細明體" charset="0"/>
              </a:rPr>
              <a:t>(yellow)</a:t>
            </a:r>
            <a:r>
              <a:rPr lang="en-US" altLang="zh-TW">
                <a:ea typeface="新細明體" charset="0"/>
              </a:rPr>
              <a:t>: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A4DFD7A0-269D-734B-9696-72B04BC8FC9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2400" y="685800"/>
            <a:ext cx="8205788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4339" name="Group 5">
            <a:extLst>
              <a:ext uri="{FF2B5EF4-FFF2-40B4-BE49-F238E27FC236}">
                <a16:creationId xmlns:a16="http://schemas.microsoft.com/office/drawing/2014/main" id="{D6BC7A2F-BB96-834B-A152-88CE62CFC951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2662238"/>
            <a:ext cx="6713537" cy="3660775"/>
            <a:chOff x="116" y="1677"/>
            <a:chExt cx="4229" cy="2306"/>
          </a:xfrm>
        </p:grpSpPr>
        <p:sp>
          <p:nvSpPr>
            <p:cNvPr id="15131" name="Rectangle 6">
              <a:extLst>
                <a:ext uri="{FF2B5EF4-FFF2-40B4-BE49-F238E27FC236}">
                  <a16:creationId xmlns:a16="http://schemas.microsoft.com/office/drawing/2014/main" id="{60909E27-A45A-614D-A484-3A99517F0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" y="3432"/>
              <a:ext cx="41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32" name="Rectangle 7">
              <a:extLst>
                <a:ext uri="{FF2B5EF4-FFF2-40B4-BE49-F238E27FC236}">
                  <a16:creationId xmlns:a16="http://schemas.microsoft.com/office/drawing/2014/main" id="{55935D34-696E-0740-830B-0890E378C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3379"/>
              <a:ext cx="30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7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 . .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133" name="Rectangle 8">
              <a:extLst>
                <a:ext uri="{FF2B5EF4-FFF2-40B4-BE49-F238E27FC236}">
                  <a16:creationId xmlns:a16="http://schemas.microsoft.com/office/drawing/2014/main" id="{DDFA5940-8DAD-B843-ABDB-25C565542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" y="3767"/>
              <a:ext cx="415" cy="2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34" name="Rectangle 9">
              <a:extLst>
                <a:ext uri="{FF2B5EF4-FFF2-40B4-BE49-F238E27FC236}">
                  <a16:creationId xmlns:a16="http://schemas.microsoft.com/office/drawing/2014/main" id="{475765D5-F508-1B44-AEEE-2E85EB0C1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" y="3765"/>
              <a:ext cx="21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RISC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135" name="Rectangle 10">
              <a:extLst>
                <a:ext uri="{FF2B5EF4-FFF2-40B4-BE49-F238E27FC236}">
                  <a16:creationId xmlns:a16="http://schemas.microsoft.com/office/drawing/2014/main" id="{D5875E98-DA58-6D42-80AD-FE61EE182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" y="3870"/>
              <a:ext cx="33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machine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136" name="Rectangle 11">
              <a:extLst>
                <a:ext uri="{FF2B5EF4-FFF2-40B4-BE49-F238E27FC236}">
                  <a16:creationId xmlns:a16="http://schemas.microsoft.com/office/drawing/2014/main" id="{E0074C67-7AC5-3946-ABA6-E6FEF30A2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1677"/>
              <a:ext cx="1297" cy="206"/>
            </a:xfrm>
            <a:prstGeom prst="rect">
              <a:avLst/>
            </a:prstGeom>
            <a:solidFill>
              <a:srgbClr val="FFFF8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37" name="Rectangle 12">
              <a:extLst>
                <a:ext uri="{FF2B5EF4-FFF2-40B4-BE49-F238E27FC236}">
                  <a16:creationId xmlns:a16="http://schemas.microsoft.com/office/drawing/2014/main" id="{C0E5EAE7-B384-0B48-B98D-772575B9D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" y="1725"/>
              <a:ext cx="5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 b="1">
                  <a:solidFill>
                    <a:srgbClr val="8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VM language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138" name="Rectangle 13">
              <a:extLst>
                <a:ext uri="{FF2B5EF4-FFF2-40B4-BE49-F238E27FC236}">
                  <a16:creationId xmlns:a16="http://schemas.microsoft.com/office/drawing/2014/main" id="{13B52F48-B820-2D45-A910-6215078CA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" y="3767"/>
              <a:ext cx="1743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39" name="Rectangle 14">
              <a:extLst>
                <a:ext uri="{FF2B5EF4-FFF2-40B4-BE49-F238E27FC236}">
                  <a16:creationId xmlns:a16="http://schemas.microsoft.com/office/drawing/2014/main" id="{EE756FEB-10DB-A24F-9ACD-553A2FFE2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3770"/>
              <a:ext cx="146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other digital platforms, each equipped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140" name="Rectangle 15">
              <a:extLst>
                <a:ext uri="{FF2B5EF4-FFF2-40B4-BE49-F238E27FC236}">
                  <a16:creationId xmlns:a16="http://schemas.microsoft.com/office/drawing/2014/main" id="{545A85D9-BE9A-D54F-8F39-5342FDED5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3875"/>
              <a:ext cx="104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with its VM implementation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141" name="Rectangle 16">
              <a:extLst>
                <a:ext uri="{FF2B5EF4-FFF2-40B4-BE49-F238E27FC236}">
                  <a16:creationId xmlns:a16="http://schemas.microsoft.com/office/drawing/2014/main" id="{DC5BE8A7-6503-B244-9562-788515B9F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830"/>
              <a:ext cx="446" cy="412"/>
            </a:xfrm>
            <a:prstGeom prst="rect">
              <a:avLst/>
            </a:prstGeom>
            <a:solidFill>
              <a:srgbClr val="E6E6E6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42" name="Rectangle 17">
              <a:extLst>
                <a:ext uri="{FF2B5EF4-FFF2-40B4-BE49-F238E27FC236}">
                  <a16:creationId xmlns:a16="http://schemas.microsoft.com/office/drawing/2014/main" id="{3314EFC8-531C-D647-80D3-0C14A56EC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2879"/>
              <a:ext cx="21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RISC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143" name="Rectangle 18">
              <a:extLst>
                <a:ext uri="{FF2B5EF4-FFF2-40B4-BE49-F238E27FC236}">
                  <a16:creationId xmlns:a16="http://schemas.microsoft.com/office/drawing/2014/main" id="{2A5FB767-E847-3A45-B666-427F9A6E7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" y="2984"/>
              <a:ext cx="33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machine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144" name="Rectangle 19">
              <a:extLst>
                <a:ext uri="{FF2B5EF4-FFF2-40B4-BE49-F238E27FC236}">
                  <a16:creationId xmlns:a16="http://schemas.microsoft.com/office/drawing/2014/main" id="{71828F68-778F-C348-9259-F9328F153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3088"/>
              <a:ext cx="36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language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145" name="Freeform 20">
              <a:extLst>
                <a:ext uri="{FF2B5EF4-FFF2-40B4-BE49-F238E27FC236}">
                  <a16:creationId xmlns:a16="http://schemas.microsoft.com/office/drawing/2014/main" id="{60EB5478-E166-EA46-AEBE-59A6C5AAA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3242"/>
              <a:ext cx="138" cy="103"/>
            </a:xfrm>
            <a:custGeom>
              <a:avLst/>
              <a:gdLst>
                <a:gd name="T0" fmla="*/ 70 w 138"/>
                <a:gd name="T1" fmla="*/ 103 h 103"/>
                <a:gd name="T2" fmla="*/ 138 w 138"/>
                <a:gd name="T3" fmla="*/ 63 h 103"/>
                <a:gd name="T4" fmla="*/ 93 w 138"/>
                <a:gd name="T5" fmla="*/ 63 h 103"/>
                <a:gd name="T6" fmla="*/ 93 w 138"/>
                <a:gd name="T7" fmla="*/ 0 h 103"/>
                <a:gd name="T8" fmla="*/ 46 w 138"/>
                <a:gd name="T9" fmla="*/ 0 h 103"/>
                <a:gd name="T10" fmla="*/ 46 w 138"/>
                <a:gd name="T11" fmla="*/ 63 h 103"/>
                <a:gd name="T12" fmla="*/ 0 w 138"/>
                <a:gd name="T13" fmla="*/ 63 h 103"/>
                <a:gd name="T14" fmla="*/ 70 w 138"/>
                <a:gd name="T15" fmla="*/ 103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8" h="103">
                  <a:moveTo>
                    <a:pt x="70" y="103"/>
                  </a:moveTo>
                  <a:lnTo>
                    <a:pt x="138" y="63"/>
                  </a:lnTo>
                  <a:lnTo>
                    <a:pt x="93" y="63"/>
                  </a:lnTo>
                  <a:lnTo>
                    <a:pt x="93" y="0"/>
                  </a:lnTo>
                  <a:lnTo>
                    <a:pt x="46" y="0"/>
                  </a:lnTo>
                  <a:lnTo>
                    <a:pt x="46" y="63"/>
                  </a:lnTo>
                  <a:lnTo>
                    <a:pt x="0" y="63"/>
                  </a:lnTo>
                  <a:lnTo>
                    <a:pt x="70" y="103"/>
                  </a:lnTo>
                  <a:close/>
                </a:path>
              </a:pathLst>
            </a:custGeom>
            <a:solidFill>
              <a:srgbClr val="E6E6E6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46" name="Rectangle 21">
              <a:extLst>
                <a:ext uri="{FF2B5EF4-FFF2-40B4-BE49-F238E27FC236}">
                  <a16:creationId xmlns:a16="http://schemas.microsoft.com/office/drawing/2014/main" id="{74BCE664-2B00-5D4B-95BD-1C38597DF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" y="3767"/>
              <a:ext cx="529" cy="2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47" name="Rectangle 22">
              <a:extLst>
                <a:ext uri="{FF2B5EF4-FFF2-40B4-BE49-F238E27FC236}">
                  <a16:creationId xmlns:a16="http://schemas.microsoft.com/office/drawing/2014/main" id="{2D855232-8BFA-A047-9BC2-E3E84234C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" y="3749"/>
              <a:ext cx="2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300" b="1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Hack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148" name="Rectangle 23">
              <a:extLst>
                <a:ext uri="{FF2B5EF4-FFF2-40B4-BE49-F238E27FC236}">
                  <a16:creationId xmlns:a16="http://schemas.microsoft.com/office/drawing/2014/main" id="{7332EC26-6B41-6A4A-A818-02970DC8A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" y="3851"/>
              <a:ext cx="4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300" b="1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computer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149" name="Rectangle 24">
              <a:extLst>
                <a:ext uri="{FF2B5EF4-FFF2-40B4-BE49-F238E27FC236}">
                  <a16:creationId xmlns:a16="http://schemas.microsoft.com/office/drawing/2014/main" id="{CA43A7A9-B0DC-4F4D-A74E-5BF681C28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3" y="2830"/>
              <a:ext cx="488" cy="427"/>
            </a:xfrm>
            <a:prstGeom prst="rect">
              <a:avLst/>
            </a:prstGeom>
            <a:solidFill>
              <a:srgbClr val="E6E6E6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50" name="Rectangle 25">
              <a:extLst>
                <a:ext uri="{FF2B5EF4-FFF2-40B4-BE49-F238E27FC236}">
                  <a16:creationId xmlns:a16="http://schemas.microsoft.com/office/drawing/2014/main" id="{76A5C45B-E36F-4F40-A827-678406895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3" y="2884"/>
              <a:ext cx="21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 b="1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Hack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151" name="Rectangle 26">
              <a:extLst>
                <a:ext uri="{FF2B5EF4-FFF2-40B4-BE49-F238E27FC236}">
                  <a16:creationId xmlns:a16="http://schemas.microsoft.com/office/drawing/2014/main" id="{A7A18AB6-1A11-9340-878E-99209A0C9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2988"/>
              <a:ext cx="35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 b="1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machine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152" name="Rectangle 27">
              <a:extLst>
                <a:ext uri="{FF2B5EF4-FFF2-40B4-BE49-F238E27FC236}">
                  <a16:creationId xmlns:a16="http://schemas.microsoft.com/office/drawing/2014/main" id="{F8577B7D-A4D4-6D41-AB45-ADB594357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5" y="3093"/>
              <a:ext cx="38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 b="1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language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153" name="Freeform 28">
              <a:extLst>
                <a:ext uri="{FF2B5EF4-FFF2-40B4-BE49-F238E27FC236}">
                  <a16:creationId xmlns:a16="http://schemas.microsoft.com/office/drawing/2014/main" id="{B30AFAE8-54CF-1B4D-A2F8-512059178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3257"/>
              <a:ext cx="138" cy="103"/>
            </a:xfrm>
            <a:custGeom>
              <a:avLst/>
              <a:gdLst>
                <a:gd name="T0" fmla="*/ 69 w 138"/>
                <a:gd name="T1" fmla="*/ 103 h 103"/>
                <a:gd name="T2" fmla="*/ 138 w 138"/>
                <a:gd name="T3" fmla="*/ 63 h 103"/>
                <a:gd name="T4" fmla="*/ 93 w 138"/>
                <a:gd name="T5" fmla="*/ 63 h 103"/>
                <a:gd name="T6" fmla="*/ 93 w 138"/>
                <a:gd name="T7" fmla="*/ 0 h 103"/>
                <a:gd name="T8" fmla="*/ 45 w 138"/>
                <a:gd name="T9" fmla="*/ 0 h 103"/>
                <a:gd name="T10" fmla="*/ 45 w 138"/>
                <a:gd name="T11" fmla="*/ 63 h 103"/>
                <a:gd name="T12" fmla="*/ 0 w 138"/>
                <a:gd name="T13" fmla="*/ 63 h 103"/>
                <a:gd name="T14" fmla="*/ 69 w 138"/>
                <a:gd name="T15" fmla="*/ 103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8" h="103">
                  <a:moveTo>
                    <a:pt x="69" y="103"/>
                  </a:moveTo>
                  <a:lnTo>
                    <a:pt x="138" y="63"/>
                  </a:lnTo>
                  <a:lnTo>
                    <a:pt x="93" y="63"/>
                  </a:lnTo>
                  <a:lnTo>
                    <a:pt x="93" y="0"/>
                  </a:lnTo>
                  <a:lnTo>
                    <a:pt x="45" y="0"/>
                  </a:lnTo>
                  <a:lnTo>
                    <a:pt x="45" y="63"/>
                  </a:lnTo>
                  <a:lnTo>
                    <a:pt x="0" y="63"/>
                  </a:lnTo>
                  <a:lnTo>
                    <a:pt x="69" y="103"/>
                  </a:lnTo>
                  <a:close/>
                </a:path>
              </a:pathLst>
            </a:custGeom>
            <a:solidFill>
              <a:srgbClr val="E6E6E6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54" name="Rectangle 29">
              <a:extLst>
                <a:ext uri="{FF2B5EF4-FFF2-40B4-BE49-F238E27FC236}">
                  <a16:creationId xmlns:a16="http://schemas.microsoft.com/office/drawing/2014/main" id="{487B2958-CC98-E146-A6CD-9141A3C8C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" y="2830"/>
              <a:ext cx="446" cy="412"/>
            </a:xfrm>
            <a:prstGeom prst="rect">
              <a:avLst/>
            </a:prstGeom>
            <a:solidFill>
              <a:srgbClr val="E6E6E6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55" name="Rectangle 30">
              <a:extLst>
                <a:ext uri="{FF2B5EF4-FFF2-40B4-BE49-F238E27FC236}">
                  <a16:creationId xmlns:a16="http://schemas.microsoft.com/office/drawing/2014/main" id="{CAB4A7A3-7ECE-9342-B927-7EF163308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2879"/>
              <a:ext cx="21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CISC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156" name="Rectangle 31">
              <a:extLst>
                <a:ext uri="{FF2B5EF4-FFF2-40B4-BE49-F238E27FC236}">
                  <a16:creationId xmlns:a16="http://schemas.microsoft.com/office/drawing/2014/main" id="{33F7B3B6-BAB4-5B4F-9637-B3AA23622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984"/>
              <a:ext cx="33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machine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157" name="Rectangle 32">
              <a:extLst>
                <a:ext uri="{FF2B5EF4-FFF2-40B4-BE49-F238E27FC236}">
                  <a16:creationId xmlns:a16="http://schemas.microsoft.com/office/drawing/2014/main" id="{96D27A41-0E37-CB46-9B08-60A75A3B6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" y="3088"/>
              <a:ext cx="36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language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158" name="Freeform 33">
              <a:extLst>
                <a:ext uri="{FF2B5EF4-FFF2-40B4-BE49-F238E27FC236}">
                  <a16:creationId xmlns:a16="http://schemas.microsoft.com/office/drawing/2014/main" id="{9AB0003B-5714-8843-B13B-F77FB033B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" y="3242"/>
              <a:ext cx="139" cy="103"/>
            </a:xfrm>
            <a:custGeom>
              <a:avLst/>
              <a:gdLst>
                <a:gd name="T0" fmla="*/ 70 w 139"/>
                <a:gd name="T1" fmla="*/ 103 h 103"/>
                <a:gd name="T2" fmla="*/ 139 w 139"/>
                <a:gd name="T3" fmla="*/ 63 h 103"/>
                <a:gd name="T4" fmla="*/ 93 w 139"/>
                <a:gd name="T5" fmla="*/ 63 h 103"/>
                <a:gd name="T6" fmla="*/ 93 w 139"/>
                <a:gd name="T7" fmla="*/ 0 h 103"/>
                <a:gd name="T8" fmla="*/ 46 w 139"/>
                <a:gd name="T9" fmla="*/ 0 h 103"/>
                <a:gd name="T10" fmla="*/ 46 w 139"/>
                <a:gd name="T11" fmla="*/ 63 h 103"/>
                <a:gd name="T12" fmla="*/ 0 w 139"/>
                <a:gd name="T13" fmla="*/ 63 h 103"/>
                <a:gd name="T14" fmla="*/ 70 w 139"/>
                <a:gd name="T15" fmla="*/ 103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9" h="103">
                  <a:moveTo>
                    <a:pt x="70" y="103"/>
                  </a:moveTo>
                  <a:lnTo>
                    <a:pt x="139" y="63"/>
                  </a:lnTo>
                  <a:lnTo>
                    <a:pt x="93" y="63"/>
                  </a:lnTo>
                  <a:lnTo>
                    <a:pt x="93" y="0"/>
                  </a:lnTo>
                  <a:lnTo>
                    <a:pt x="46" y="0"/>
                  </a:lnTo>
                  <a:lnTo>
                    <a:pt x="46" y="63"/>
                  </a:lnTo>
                  <a:lnTo>
                    <a:pt x="0" y="63"/>
                  </a:lnTo>
                  <a:lnTo>
                    <a:pt x="70" y="103"/>
                  </a:lnTo>
                  <a:close/>
                </a:path>
              </a:pathLst>
            </a:custGeom>
            <a:solidFill>
              <a:srgbClr val="E6E6E6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59" name="Rectangle 34">
              <a:extLst>
                <a:ext uri="{FF2B5EF4-FFF2-40B4-BE49-F238E27FC236}">
                  <a16:creationId xmlns:a16="http://schemas.microsoft.com/office/drawing/2014/main" id="{0615653F-734C-D746-B82D-5CFFCEDD5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" y="3450"/>
              <a:ext cx="200" cy="154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60" name="Rectangle 35">
              <a:extLst>
                <a:ext uri="{FF2B5EF4-FFF2-40B4-BE49-F238E27FC236}">
                  <a16:creationId xmlns:a16="http://schemas.microsoft.com/office/drawing/2014/main" id="{CA0BB05E-7990-254B-9F3A-5AD3F9234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" y="3458"/>
              <a:ext cx="162" cy="122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61" name="Rectangle 36">
              <a:extLst>
                <a:ext uri="{FF2B5EF4-FFF2-40B4-BE49-F238E27FC236}">
                  <a16:creationId xmlns:a16="http://schemas.microsoft.com/office/drawing/2014/main" id="{FA947777-9B61-BC48-ACA1-0D05C0289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3462"/>
              <a:ext cx="151" cy="113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62" name="Rectangle 37">
              <a:extLst>
                <a:ext uri="{FF2B5EF4-FFF2-40B4-BE49-F238E27FC236}">
                  <a16:creationId xmlns:a16="http://schemas.microsoft.com/office/drawing/2014/main" id="{1710DB2D-625E-E443-8775-0FE64AACF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" y="3604"/>
              <a:ext cx="180" cy="6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63" name="Freeform 38">
              <a:extLst>
                <a:ext uri="{FF2B5EF4-FFF2-40B4-BE49-F238E27FC236}">
                  <a16:creationId xmlns:a16="http://schemas.microsoft.com/office/drawing/2014/main" id="{3C75D54E-0D92-CB46-AAFD-857E2D80B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3445"/>
              <a:ext cx="20" cy="5"/>
            </a:xfrm>
            <a:custGeom>
              <a:avLst/>
              <a:gdLst>
                <a:gd name="T0" fmla="*/ 20 w 20"/>
                <a:gd name="T1" fmla="*/ 5 h 5"/>
                <a:gd name="T2" fmla="*/ 19 w 20"/>
                <a:gd name="T3" fmla="*/ 3 h 5"/>
                <a:gd name="T4" fmla="*/ 15 w 20"/>
                <a:gd name="T5" fmla="*/ 1 h 5"/>
                <a:gd name="T6" fmla="*/ 10 w 20"/>
                <a:gd name="T7" fmla="*/ 0 h 5"/>
                <a:gd name="T8" fmla="*/ 5 w 20"/>
                <a:gd name="T9" fmla="*/ 1 h 5"/>
                <a:gd name="T10" fmla="*/ 1 w 20"/>
                <a:gd name="T11" fmla="*/ 3 h 5"/>
                <a:gd name="T12" fmla="*/ 0 w 20"/>
                <a:gd name="T13" fmla="*/ 5 h 5"/>
                <a:gd name="T14" fmla="*/ 20 w 20"/>
                <a:gd name="T15" fmla="*/ 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lnTo>
                    <a:pt x="19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64" name="Line 39">
              <a:extLst>
                <a:ext uri="{FF2B5EF4-FFF2-40B4-BE49-F238E27FC236}">
                  <a16:creationId xmlns:a16="http://schemas.microsoft.com/office/drawing/2014/main" id="{F6E69B98-4DB3-0B45-A417-3DC096A08B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2" y="3371"/>
              <a:ext cx="61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65" name="Line 40">
              <a:extLst>
                <a:ext uri="{FF2B5EF4-FFF2-40B4-BE49-F238E27FC236}">
                  <a16:creationId xmlns:a16="http://schemas.microsoft.com/office/drawing/2014/main" id="{2277F002-BA02-0344-B1ED-9279C259EE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1" y="3371"/>
              <a:ext cx="61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66" name="Freeform 41">
              <a:extLst>
                <a:ext uri="{FF2B5EF4-FFF2-40B4-BE49-F238E27FC236}">
                  <a16:creationId xmlns:a16="http://schemas.microsoft.com/office/drawing/2014/main" id="{678F59A6-0926-FE4C-88D4-614AD9D07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3369"/>
              <a:ext cx="2" cy="3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0 h 3"/>
                <a:gd name="T4" fmla="*/ 1 w 2"/>
                <a:gd name="T5" fmla="*/ 0 h 3"/>
                <a:gd name="T6" fmla="*/ 2 w 2"/>
                <a:gd name="T7" fmla="*/ 2 h 3"/>
                <a:gd name="T8" fmla="*/ 1 w 2"/>
                <a:gd name="T9" fmla="*/ 3 h 3"/>
                <a:gd name="T10" fmla="*/ 0 w 2"/>
                <a:gd name="T11" fmla="*/ 3 h 3"/>
                <a:gd name="T12" fmla="*/ 0 w 2"/>
                <a:gd name="T13" fmla="*/ 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67" name="Freeform 42">
              <a:extLst>
                <a:ext uri="{FF2B5EF4-FFF2-40B4-BE49-F238E27FC236}">
                  <a16:creationId xmlns:a16="http://schemas.microsoft.com/office/drawing/2014/main" id="{6B73D3B5-7CC2-AA44-9BEA-5D289BEBD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3369"/>
              <a:ext cx="3" cy="3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0 h 3"/>
                <a:gd name="T4" fmla="*/ 3 w 3"/>
                <a:gd name="T5" fmla="*/ 0 h 3"/>
                <a:gd name="T6" fmla="*/ 3 w 3"/>
                <a:gd name="T7" fmla="*/ 2 h 3"/>
                <a:gd name="T8" fmla="*/ 3 w 3"/>
                <a:gd name="T9" fmla="*/ 3 h 3"/>
                <a:gd name="T10" fmla="*/ 1 w 3"/>
                <a:gd name="T11" fmla="*/ 3 h 3"/>
                <a:gd name="T12" fmla="*/ 0 w 3"/>
                <a:gd name="T13" fmla="*/ 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68" name="Freeform 43">
              <a:extLst>
                <a:ext uri="{FF2B5EF4-FFF2-40B4-BE49-F238E27FC236}">
                  <a16:creationId xmlns:a16="http://schemas.microsoft.com/office/drawing/2014/main" id="{864203D5-1523-4645-A7E5-42345C97B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3585"/>
              <a:ext cx="180" cy="10"/>
            </a:xfrm>
            <a:custGeom>
              <a:avLst/>
              <a:gdLst>
                <a:gd name="T0" fmla="*/ 9 w 180"/>
                <a:gd name="T1" fmla="*/ 0 h 10"/>
                <a:gd name="T2" fmla="*/ 171 w 180"/>
                <a:gd name="T3" fmla="*/ 0 h 10"/>
                <a:gd name="T4" fmla="*/ 175 w 180"/>
                <a:gd name="T5" fmla="*/ 0 h 10"/>
                <a:gd name="T6" fmla="*/ 179 w 180"/>
                <a:gd name="T7" fmla="*/ 2 h 10"/>
                <a:gd name="T8" fmla="*/ 180 w 180"/>
                <a:gd name="T9" fmla="*/ 5 h 10"/>
                <a:gd name="T10" fmla="*/ 179 w 180"/>
                <a:gd name="T11" fmla="*/ 7 h 10"/>
                <a:gd name="T12" fmla="*/ 175 w 180"/>
                <a:gd name="T13" fmla="*/ 9 h 10"/>
                <a:gd name="T14" fmla="*/ 171 w 180"/>
                <a:gd name="T15" fmla="*/ 10 h 10"/>
                <a:gd name="T16" fmla="*/ 9 w 180"/>
                <a:gd name="T17" fmla="*/ 10 h 10"/>
                <a:gd name="T18" fmla="*/ 5 w 180"/>
                <a:gd name="T19" fmla="*/ 9 h 10"/>
                <a:gd name="T20" fmla="*/ 1 w 180"/>
                <a:gd name="T21" fmla="*/ 7 h 10"/>
                <a:gd name="T22" fmla="*/ 0 w 180"/>
                <a:gd name="T23" fmla="*/ 5 h 10"/>
                <a:gd name="T24" fmla="*/ 1 w 180"/>
                <a:gd name="T25" fmla="*/ 2 h 10"/>
                <a:gd name="T26" fmla="*/ 5 w 180"/>
                <a:gd name="T27" fmla="*/ 0 h 10"/>
                <a:gd name="T28" fmla="*/ 9 w 18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0" h="10">
                  <a:moveTo>
                    <a:pt x="9" y="0"/>
                  </a:moveTo>
                  <a:lnTo>
                    <a:pt x="171" y="0"/>
                  </a:lnTo>
                  <a:lnTo>
                    <a:pt x="175" y="0"/>
                  </a:lnTo>
                  <a:lnTo>
                    <a:pt x="179" y="2"/>
                  </a:lnTo>
                  <a:lnTo>
                    <a:pt x="180" y="5"/>
                  </a:lnTo>
                  <a:lnTo>
                    <a:pt x="179" y="7"/>
                  </a:lnTo>
                  <a:lnTo>
                    <a:pt x="175" y="9"/>
                  </a:lnTo>
                  <a:lnTo>
                    <a:pt x="171" y="10"/>
                  </a:lnTo>
                  <a:lnTo>
                    <a:pt x="9" y="10"/>
                  </a:lnTo>
                  <a:lnTo>
                    <a:pt x="5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69" name="Freeform 44">
              <a:extLst>
                <a:ext uri="{FF2B5EF4-FFF2-40B4-BE49-F238E27FC236}">
                  <a16:creationId xmlns:a16="http://schemas.microsoft.com/office/drawing/2014/main" id="{9E8193FD-D909-F846-BD85-596D44E4B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586"/>
              <a:ext cx="10" cy="8"/>
            </a:xfrm>
            <a:custGeom>
              <a:avLst/>
              <a:gdLst>
                <a:gd name="T0" fmla="*/ 0 w 10"/>
                <a:gd name="T1" fmla="*/ 4 h 8"/>
                <a:gd name="T2" fmla="*/ 2 w 10"/>
                <a:gd name="T3" fmla="*/ 1 h 8"/>
                <a:gd name="T4" fmla="*/ 6 w 10"/>
                <a:gd name="T5" fmla="*/ 0 h 8"/>
                <a:gd name="T6" fmla="*/ 9 w 10"/>
                <a:gd name="T7" fmla="*/ 1 h 8"/>
                <a:gd name="T8" fmla="*/ 10 w 10"/>
                <a:gd name="T9" fmla="*/ 4 h 8"/>
                <a:gd name="T10" fmla="*/ 9 w 10"/>
                <a:gd name="T11" fmla="*/ 6 h 8"/>
                <a:gd name="T12" fmla="*/ 6 w 10"/>
                <a:gd name="T13" fmla="*/ 8 h 8"/>
                <a:gd name="T14" fmla="*/ 2 w 10"/>
                <a:gd name="T15" fmla="*/ 6 h 8"/>
                <a:gd name="T16" fmla="*/ 0 w 10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9" y="1"/>
                  </a:lnTo>
                  <a:lnTo>
                    <a:pt x="10" y="4"/>
                  </a:lnTo>
                  <a:lnTo>
                    <a:pt x="9" y="6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70" name="Rectangle 45">
              <a:extLst>
                <a:ext uri="{FF2B5EF4-FFF2-40B4-BE49-F238E27FC236}">
                  <a16:creationId xmlns:a16="http://schemas.microsoft.com/office/drawing/2014/main" id="{79AD478B-02B8-A046-A909-4712797C0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" y="3586"/>
              <a:ext cx="6" cy="8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71" name="Rectangle 46">
              <a:extLst>
                <a:ext uri="{FF2B5EF4-FFF2-40B4-BE49-F238E27FC236}">
                  <a16:creationId xmlns:a16="http://schemas.microsoft.com/office/drawing/2014/main" id="{CA5DAE98-A673-F840-BB14-62E358CA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586"/>
              <a:ext cx="6" cy="8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72" name="Rectangle 47">
              <a:extLst>
                <a:ext uri="{FF2B5EF4-FFF2-40B4-BE49-F238E27FC236}">
                  <a16:creationId xmlns:a16="http://schemas.microsoft.com/office/drawing/2014/main" id="{17818B89-6B51-7143-900B-004CA3476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3586"/>
              <a:ext cx="6" cy="8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73" name="Rectangle 48">
              <a:extLst>
                <a:ext uri="{FF2B5EF4-FFF2-40B4-BE49-F238E27FC236}">
                  <a16:creationId xmlns:a16="http://schemas.microsoft.com/office/drawing/2014/main" id="{3A8CE094-9B0E-9A4A-AAA7-DDCE10D08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3483"/>
              <a:ext cx="463" cy="15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74" name="Freeform 49">
              <a:extLst>
                <a:ext uri="{FF2B5EF4-FFF2-40B4-BE49-F238E27FC236}">
                  <a16:creationId xmlns:a16="http://schemas.microsoft.com/office/drawing/2014/main" id="{13974996-A119-4446-9E82-E166F57C3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2" y="3483"/>
              <a:ext cx="489" cy="165"/>
            </a:xfrm>
            <a:custGeom>
              <a:avLst/>
              <a:gdLst>
                <a:gd name="T0" fmla="*/ 325 w 489"/>
                <a:gd name="T1" fmla="*/ 130 h 165"/>
                <a:gd name="T2" fmla="*/ 280 w 489"/>
                <a:gd name="T3" fmla="*/ 71 h 165"/>
                <a:gd name="T4" fmla="*/ 296 w 489"/>
                <a:gd name="T5" fmla="*/ 55 h 165"/>
                <a:gd name="T6" fmla="*/ 309 w 489"/>
                <a:gd name="T7" fmla="*/ 16 h 165"/>
                <a:gd name="T8" fmla="*/ 296 w 489"/>
                <a:gd name="T9" fmla="*/ 55 h 165"/>
                <a:gd name="T10" fmla="*/ 289 w 489"/>
                <a:gd name="T11" fmla="*/ 55 h 165"/>
                <a:gd name="T12" fmla="*/ 276 w 489"/>
                <a:gd name="T13" fmla="*/ 16 h 165"/>
                <a:gd name="T14" fmla="*/ 245 w 489"/>
                <a:gd name="T15" fmla="*/ 55 h 165"/>
                <a:gd name="T16" fmla="*/ 263 w 489"/>
                <a:gd name="T17" fmla="*/ 13 h 165"/>
                <a:gd name="T18" fmla="*/ 245 w 489"/>
                <a:gd name="T19" fmla="*/ 55 h 165"/>
                <a:gd name="T20" fmla="*/ 258 w 489"/>
                <a:gd name="T21" fmla="*/ 102 h 165"/>
                <a:gd name="T22" fmla="*/ 232 w 489"/>
                <a:gd name="T23" fmla="*/ 79 h 165"/>
                <a:gd name="T24" fmla="*/ 196 w 489"/>
                <a:gd name="T25" fmla="*/ 126 h 165"/>
                <a:gd name="T26" fmla="*/ 250 w 489"/>
                <a:gd name="T27" fmla="*/ 118 h 165"/>
                <a:gd name="T28" fmla="*/ 196 w 489"/>
                <a:gd name="T29" fmla="*/ 126 h 165"/>
                <a:gd name="T30" fmla="*/ 170 w 489"/>
                <a:gd name="T31" fmla="*/ 138 h 165"/>
                <a:gd name="T32" fmla="*/ 142 w 489"/>
                <a:gd name="T33" fmla="*/ 115 h 165"/>
                <a:gd name="T34" fmla="*/ 187 w 489"/>
                <a:gd name="T35" fmla="*/ 102 h 165"/>
                <a:gd name="T36" fmla="*/ 214 w 489"/>
                <a:gd name="T37" fmla="*/ 79 h 165"/>
                <a:gd name="T38" fmla="*/ 187 w 489"/>
                <a:gd name="T39" fmla="*/ 102 h 165"/>
                <a:gd name="T40" fmla="*/ 170 w 489"/>
                <a:gd name="T41" fmla="*/ 102 h 165"/>
                <a:gd name="T42" fmla="*/ 142 w 489"/>
                <a:gd name="T43" fmla="*/ 79 h 165"/>
                <a:gd name="T44" fmla="*/ 27 w 489"/>
                <a:gd name="T45" fmla="*/ 63 h 165"/>
                <a:gd name="T46" fmla="*/ 99 w 489"/>
                <a:gd name="T47" fmla="*/ 32 h 165"/>
                <a:gd name="T48" fmla="*/ 27 w 489"/>
                <a:gd name="T49" fmla="*/ 63 h 165"/>
                <a:gd name="T50" fmla="*/ 71 w 489"/>
                <a:gd name="T51" fmla="*/ 16 h 165"/>
                <a:gd name="T52" fmla="*/ 19 w 489"/>
                <a:gd name="T53" fmla="*/ 8 h 165"/>
                <a:gd name="T54" fmla="*/ 71 w 489"/>
                <a:gd name="T55" fmla="*/ 118 h 165"/>
                <a:gd name="T56" fmla="*/ 116 w 489"/>
                <a:gd name="T57" fmla="*/ 94 h 165"/>
                <a:gd name="T58" fmla="*/ 71 w 489"/>
                <a:gd name="T59" fmla="*/ 118 h 165"/>
                <a:gd name="T60" fmla="*/ 116 w 489"/>
                <a:gd name="T61" fmla="*/ 149 h 165"/>
                <a:gd name="T62" fmla="*/ 71 w 489"/>
                <a:gd name="T63" fmla="*/ 126 h 165"/>
                <a:gd name="T64" fmla="*/ 14 w 489"/>
                <a:gd name="T65" fmla="*/ 149 h 165"/>
                <a:gd name="T66" fmla="*/ 58 w 489"/>
                <a:gd name="T67" fmla="*/ 126 h 165"/>
                <a:gd name="T68" fmla="*/ 14 w 489"/>
                <a:gd name="T69" fmla="*/ 149 h 165"/>
                <a:gd name="T70" fmla="*/ 58 w 489"/>
                <a:gd name="T71" fmla="*/ 118 h 165"/>
                <a:gd name="T72" fmla="*/ 14 w 489"/>
                <a:gd name="T73" fmla="*/ 94 h 165"/>
                <a:gd name="T74" fmla="*/ 161 w 489"/>
                <a:gd name="T75" fmla="*/ 63 h 165"/>
                <a:gd name="T76" fmla="*/ 214 w 489"/>
                <a:gd name="T77" fmla="*/ 16 h 165"/>
                <a:gd name="T78" fmla="*/ 161 w 489"/>
                <a:gd name="T79" fmla="*/ 63 h 165"/>
                <a:gd name="T80" fmla="*/ 450 w 489"/>
                <a:gd name="T81" fmla="*/ 142 h 165"/>
                <a:gd name="T82" fmla="*/ 441 w 489"/>
                <a:gd name="T83" fmla="*/ 16 h 165"/>
                <a:gd name="T84" fmla="*/ 423 w 489"/>
                <a:gd name="T85" fmla="*/ 142 h 165"/>
                <a:gd name="T86" fmla="*/ 431 w 489"/>
                <a:gd name="T87" fmla="*/ 16 h 165"/>
                <a:gd name="T88" fmla="*/ 423 w 489"/>
                <a:gd name="T89" fmla="*/ 142 h 165"/>
                <a:gd name="T90" fmla="*/ 414 w 489"/>
                <a:gd name="T91" fmla="*/ 142 h 165"/>
                <a:gd name="T92" fmla="*/ 405 w 489"/>
                <a:gd name="T93" fmla="*/ 16 h 165"/>
                <a:gd name="T94" fmla="*/ 387 w 489"/>
                <a:gd name="T95" fmla="*/ 142 h 165"/>
                <a:gd name="T96" fmla="*/ 396 w 489"/>
                <a:gd name="T97" fmla="*/ 16 h 165"/>
                <a:gd name="T98" fmla="*/ 387 w 489"/>
                <a:gd name="T99" fmla="*/ 142 h 165"/>
                <a:gd name="T100" fmla="*/ 379 w 489"/>
                <a:gd name="T101" fmla="*/ 142 h 165"/>
                <a:gd name="T102" fmla="*/ 370 w 489"/>
                <a:gd name="T103" fmla="*/ 16 h 165"/>
                <a:gd name="T104" fmla="*/ 351 w 489"/>
                <a:gd name="T105" fmla="*/ 142 h 165"/>
                <a:gd name="T106" fmla="*/ 360 w 489"/>
                <a:gd name="T107" fmla="*/ 16 h 165"/>
                <a:gd name="T108" fmla="*/ 351 w 489"/>
                <a:gd name="T109" fmla="*/ 142 h 165"/>
                <a:gd name="T110" fmla="*/ 0 w 489"/>
                <a:gd name="T111" fmla="*/ 157 h 165"/>
                <a:gd name="T112" fmla="*/ 463 w 489"/>
                <a:gd name="T113" fmla="*/ 0 h 165"/>
                <a:gd name="T114" fmla="*/ 463 w 489"/>
                <a:gd name="T115" fmla="*/ 13 h 165"/>
                <a:gd name="T116" fmla="*/ 489 w 489"/>
                <a:gd name="T117" fmla="*/ 24 h 165"/>
                <a:gd name="T118" fmla="*/ 472 w 489"/>
                <a:gd name="T119" fmla="*/ 165 h 165"/>
                <a:gd name="T120" fmla="*/ 463 w 489"/>
                <a:gd name="T121" fmla="*/ 13 h 1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89" h="165">
                  <a:moveTo>
                    <a:pt x="280" y="130"/>
                  </a:moveTo>
                  <a:lnTo>
                    <a:pt x="325" y="130"/>
                  </a:lnTo>
                  <a:lnTo>
                    <a:pt x="325" y="71"/>
                  </a:lnTo>
                  <a:lnTo>
                    <a:pt x="280" y="71"/>
                  </a:lnTo>
                  <a:lnTo>
                    <a:pt x="280" y="130"/>
                  </a:lnTo>
                  <a:close/>
                  <a:moveTo>
                    <a:pt x="296" y="55"/>
                  </a:moveTo>
                  <a:lnTo>
                    <a:pt x="309" y="55"/>
                  </a:lnTo>
                  <a:lnTo>
                    <a:pt x="309" y="16"/>
                  </a:lnTo>
                  <a:lnTo>
                    <a:pt x="296" y="16"/>
                  </a:lnTo>
                  <a:lnTo>
                    <a:pt x="296" y="55"/>
                  </a:lnTo>
                  <a:close/>
                  <a:moveTo>
                    <a:pt x="276" y="55"/>
                  </a:moveTo>
                  <a:lnTo>
                    <a:pt x="289" y="55"/>
                  </a:lnTo>
                  <a:lnTo>
                    <a:pt x="289" y="16"/>
                  </a:lnTo>
                  <a:lnTo>
                    <a:pt x="276" y="16"/>
                  </a:lnTo>
                  <a:lnTo>
                    <a:pt x="276" y="55"/>
                  </a:lnTo>
                  <a:close/>
                  <a:moveTo>
                    <a:pt x="245" y="55"/>
                  </a:moveTo>
                  <a:lnTo>
                    <a:pt x="263" y="55"/>
                  </a:lnTo>
                  <a:lnTo>
                    <a:pt x="263" y="13"/>
                  </a:lnTo>
                  <a:lnTo>
                    <a:pt x="245" y="13"/>
                  </a:lnTo>
                  <a:lnTo>
                    <a:pt x="245" y="55"/>
                  </a:lnTo>
                  <a:close/>
                  <a:moveTo>
                    <a:pt x="232" y="102"/>
                  </a:moveTo>
                  <a:lnTo>
                    <a:pt x="258" y="102"/>
                  </a:lnTo>
                  <a:lnTo>
                    <a:pt x="258" y="79"/>
                  </a:lnTo>
                  <a:lnTo>
                    <a:pt x="232" y="79"/>
                  </a:lnTo>
                  <a:lnTo>
                    <a:pt x="232" y="102"/>
                  </a:lnTo>
                  <a:close/>
                  <a:moveTo>
                    <a:pt x="196" y="126"/>
                  </a:moveTo>
                  <a:lnTo>
                    <a:pt x="250" y="126"/>
                  </a:lnTo>
                  <a:lnTo>
                    <a:pt x="250" y="118"/>
                  </a:lnTo>
                  <a:lnTo>
                    <a:pt x="196" y="118"/>
                  </a:lnTo>
                  <a:lnTo>
                    <a:pt x="196" y="126"/>
                  </a:lnTo>
                  <a:close/>
                  <a:moveTo>
                    <a:pt x="142" y="138"/>
                  </a:moveTo>
                  <a:lnTo>
                    <a:pt x="170" y="138"/>
                  </a:lnTo>
                  <a:lnTo>
                    <a:pt x="170" y="115"/>
                  </a:lnTo>
                  <a:lnTo>
                    <a:pt x="142" y="115"/>
                  </a:lnTo>
                  <a:lnTo>
                    <a:pt x="142" y="138"/>
                  </a:lnTo>
                  <a:close/>
                  <a:moveTo>
                    <a:pt x="187" y="102"/>
                  </a:moveTo>
                  <a:lnTo>
                    <a:pt x="214" y="102"/>
                  </a:lnTo>
                  <a:lnTo>
                    <a:pt x="214" y="79"/>
                  </a:lnTo>
                  <a:lnTo>
                    <a:pt x="187" y="79"/>
                  </a:lnTo>
                  <a:lnTo>
                    <a:pt x="187" y="102"/>
                  </a:lnTo>
                  <a:close/>
                  <a:moveTo>
                    <a:pt x="142" y="102"/>
                  </a:moveTo>
                  <a:lnTo>
                    <a:pt x="170" y="102"/>
                  </a:lnTo>
                  <a:lnTo>
                    <a:pt x="170" y="79"/>
                  </a:lnTo>
                  <a:lnTo>
                    <a:pt x="142" y="79"/>
                  </a:lnTo>
                  <a:lnTo>
                    <a:pt x="142" y="102"/>
                  </a:lnTo>
                  <a:close/>
                  <a:moveTo>
                    <a:pt x="27" y="63"/>
                  </a:moveTo>
                  <a:lnTo>
                    <a:pt x="99" y="63"/>
                  </a:lnTo>
                  <a:lnTo>
                    <a:pt x="99" y="32"/>
                  </a:lnTo>
                  <a:lnTo>
                    <a:pt x="27" y="32"/>
                  </a:lnTo>
                  <a:lnTo>
                    <a:pt x="27" y="63"/>
                  </a:lnTo>
                  <a:close/>
                  <a:moveTo>
                    <a:pt x="19" y="16"/>
                  </a:moveTo>
                  <a:lnTo>
                    <a:pt x="71" y="16"/>
                  </a:lnTo>
                  <a:lnTo>
                    <a:pt x="71" y="8"/>
                  </a:lnTo>
                  <a:lnTo>
                    <a:pt x="19" y="8"/>
                  </a:lnTo>
                  <a:lnTo>
                    <a:pt x="19" y="16"/>
                  </a:lnTo>
                  <a:close/>
                  <a:moveTo>
                    <a:pt x="71" y="118"/>
                  </a:moveTo>
                  <a:lnTo>
                    <a:pt x="116" y="118"/>
                  </a:lnTo>
                  <a:lnTo>
                    <a:pt x="116" y="94"/>
                  </a:lnTo>
                  <a:lnTo>
                    <a:pt x="71" y="94"/>
                  </a:lnTo>
                  <a:lnTo>
                    <a:pt x="71" y="118"/>
                  </a:lnTo>
                  <a:close/>
                  <a:moveTo>
                    <a:pt x="71" y="149"/>
                  </a:moveTo>
                  <a:lnTo>
                    <a:pt x="116" y="149"/>
                  </a:lnTo>
                  <a:lnTo>
                    <a:pt x="116" y="126"/>
                  </a:lnTo>
                  <a:lnTo>
                    <a:pt x="71" y="126"/>
                  </a:lnTo>
                  <a:lnTo>
                    <a:pt x="71" y="149"/>
                  </a:lnTo>
                  <a:close/>
                  <a:moveTo>
                    <a:pt x="14" y="149"/>
                  </a:moveTo>
                  <a:lnTo>
                    <a:pt x="58" y="149"/>
                  </a:lnTo>
                  <a:lnTo>
                    <a:pt x="58" y="126"/>
                  </a:lnTo>
                  <a:lnTo>
                    <a:pt x="14" y="126"/>
                  </a:lnTo>
                  <a:lnTo>
                    <a:pt x="14" y="149"/>
                  </a:lnTo>
                  <a:close/>
                  <a:moveTo>
                    <a:pt x="14" y="118"/>
                  </a:moveTo>
                  <a:lnTo>
                    <a:pt x="58" y="118"/>
                  </a:lnTo>
                  <a:lnTo>
                    <a:pt x="58" y="94"/>
                  </a:lnTo>
                  <a:lnTo>
                    <a:pt x="14" y="94"/>
                  </a:lnTo>
                  <a:lnTo>
                    <a:pt x="14" y="118"/>
                  </a:lnTo>
                  <a:close/>
                  <a:moveTo>
                    <a:pt x="161" y="63"/>
                  </a:moveTo>
                  <a:lnTo>
                    <a:pt x="214" y="63"/>
                  </a:lnTo>
                  <a:lnTo>
                    <a:pt x="214" y="16"/>
                  </a:lnTo>
                  <a:lnTo>
                    <a:pt x="161" y="16"/>
                  </a:lnTo>
                  <a:lnTo>
                    <a:pt x="161" y="63"/>
                  </a:lnTo>
                  <a:close/>
                  <a:moveTo>
                    <a:pt x="441" y="142"/>
                  </a:moveTo>
                  <a:lnTo>
                    <a:pt x="450" y="142"/>
                  </a:lnTo>
                  <a:lnTo>
                    <a:pt x="450" y="16"/>
                  </a:lnTo>
                  <a:lnTo>
                    <a:pt x="441" y="16"/>
                  </a:lnTo>
                  <a:lnTo>
                    <a:pt x="441" y="142"/>
                  </a:lnTo>
                  <a:close/>
                  <a:moveTo>
                    <a:pt x="423" y="142"/>
                  </a:moveTo>
                  <a:lnTo>
                    <a:pt x="431" y="142"/>
                  </a:lnTo>
                  <a:lnTo>
                    <a:pt x="431" y="16"/>
                  </a:lnTo>
                  <a:lnTo>
                    <a:pt x="423" y="16"/>
                  </a:lnTo>
                  <a:lnTo>
                    <a:pt x="423" y="142"/>
                  </a:lnTo>
                  <a:close/>
                  <a:moveTo>
                    <a:pt x="405" y="142"/>
                  </a:moveTo>
                  <a:lnTo>
                    <a:pt x="414" y="142"/>
                  </a:lnTo>
                  <a:lnTo>
                    <a:pt x="414" y="16"/>
                  </a:lnTo>
                  <a:lnTo>
                    <a:pt x="405" y="16"/>
                  </a:lnTo>
                  <a:lnTo>
                    <a:pt x="405" y="142"/>
                  </a:lnTo>
                  <a:close/>
                  <a:moveTo>
                    <a:pt x="387" y="142"/>
                  </a:moveTo>
                  <a:lnTo>
                    <a:pt x="396" y="142"/>
                  </a:lnTo>
                  <a:lnTo>
                    <a:pt x="396" y="16"/>
                  </a:lnTo>
                  <a:lnTo>
                    <a:pt x="387" y="16"/>
                  </a:lnTo>
                  <a:lnTo>
                    <a:pt x="387" y="142"/>
                  </a:lnTo>
                  <a:close/>
                  <a:moveTo>
                    <a:pt x="370" y="142"/>
                  </a:moveTo>
                  <a:lnTo>
                    <a:pt x="379" y="142"/>
                  </a:lnTo>
                  <a:lnTo>
                    <a:pt x="379" y="16"/>
                  </a:lnTo>
                  <a:lnTo>
                    <a:pt x="370" y="16"/>
                  </a:lnTo>
                  <a:lnTo>
                    <a:pt x="370" y="142"/>
                  </a:lnTo>
                  <a:close/>
                  <a:moveTo>
                    <a:pt x="351" y="142"/>
                  </a:moveTo>
                  <a:lnTo>
                    <a:pt x="360" y="142"/>
                  </a:lnTo>
                  <a:lnTo>
                    <a:pt x="360" y="16"/>
                  </a:lnTo>
                  <a:lnTo>
                    <a:pt x="351" y="16"/>
                  </a:lnTo>
                  <a:lnTo>
                    <a:pt x="351" y="142"/>
                  </a:lnTo>
                  <a:close/>
                  <a:moveTo>
                    <a:pt x="0" y="0"/>
                  </a:moveTo>
                  <a:lnTo>
                    <a:pt x="0" y="157"/>
                  </a:lnTo>
                  <a:lnTo>
                    <a:pt x="463" y="157"/>
                  </a:lnTo>
                  <a:lnTo>
                    <a:pt x="463" y="0"/>
                  </a:lnTo>
                  <a:lnTo>
                    <a:pt x="0" y="0"/>
                  </a:lnTo>
                  <a:close/>
                  <a:moveTo>
                    <a:pt x="463" y="13"/>
                  </a:moveTo>
                  <a:lnTo>
                    <a:pt x="489" y="13"/>
                  </a:lnTo>
                  <a:lnTo>
                    <a:pt x="489" y="24"/>
                  </a:lnTo>
                  <a:lnTo>
                    <a:pt x="472" y="24"/>
                  </a:lnTo>
                  <a:lnTo>
                    <a:pt x="472" y="165"/>
                  </a:lnTo>
                  <a:lnTo>
                    <a:pt x="463" y="165"/>
                  </a:lnTo>
                  <a:lnTo>
                    <a:pt x="463" y="1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75" name="Rectangle 50">
              <a:extLst>
                <a:ext uri="{FF2B5EF4-FFF2-40B4-BE49-F238E27FC236}">
                  <a16:creationId xmlns:a16="http://schemas.microsoft.com/office/drawing/2014/main" id="{C789C7F0-9D6C-E243-9B34-156D1ADD3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" y="3632"/>
              <a:ext cx="115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76" name="Line 51">
              <a:extLst>
                <a:ext uri="{FF2B5EF4-FFF2-40B4-BE49-F238E27FC236}">
                  <a16:creationId xmlns:a16="http://schemas.microsoft.com/office/drawing/2014/main" id="{D26C3151-315B-2549-80A0-1EE54DA44E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9" y="3638"/>
              <a:ext cx="1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77" name="Line 52">
              <a:extLst>
                <a:ext uri="{FF2B5EF4-FFF2-40B4-BE49-F238E27FC236}">
                  <a16:creationId xmlns:a16="http://schemas.microsoft.com/office/drawing/2014/main" id="{C8E4BC74-CD49-5C40-ACEF-4B3A31BB69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8" y="3642"/>
              <a:ext cx="1" cy="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78" name="Line 53">
              <a:extLst>
                <a:ext uri="{FF2B5EF4-FFF2-40B4-BE49-F238E27FC236}">
                  <a16:creationId xmlns:a16="http://schemas.microsoft.com/office/drawing/2014/main" id="{283591B9-2C62-6F47-ADE9-3C4887A3E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6" y="3637"/>
              <a:ext cx="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79" name="Line 54">
              <a:extLst>
                <a:ext uri="{FF2B5EF4-FFF2-40B4-BE49-F238E27FC236}">
                  <a16:creationId xmlns:a16="http://schemas.microsoft.com/office/drawing/2014/main" id="{176BCFD1-867D-A046-B95B-228995C756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6" y="3637"/>
              <a:ext cx="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80" name="Line 55">
              <a:extLst>
                <a:ext uri="{FF2B5EF4-FFF2-40B4-BE49-F238E27FC236}">
                  <a16:creationId xmlns:a16="http://schemas.microsoft.com/office/drawing/2014/main" id="{0F33C950-D98A-0D4F-A5EE-9467940FC3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7" y="3638"/>
              <a:ext cx="1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81" name="Line 56">
              <a:extLst>
                <a:ext uri="{FF2B5EF4-FFF2-40B4-BE49-F238E27FC236}">
                  <a16:creationId xmlns:a16="http://schemas.microsoft.com/office/drawing/2014/main" id="{1AF55E8C-F9C3-4349-B56B-940D34BD49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7" y="3634"/>
              <a:ext cx="1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82" name="Line 57">
              <a:extLst>
                <a:ext uri="{FF2B5EF4-FFF2-40B4-BE49-F238E27FC236}">
                  <a16:creationId xmlns:a16="http://schemas.microsoft.com/office/drawing/2014/main" id="{6D1E8B53-40F8-3445-86BC-D33BFFE2C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8" y="3637"/>
              <a:ext cx="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83" name="Line 58">
              <a:extLst>
                <a:ext uri="{FF2B5EF4-FFF2-40B4-BE49-F238E27FC236}">
                  <a16:creationId xmlns:a16="http://schemas.microsoft.com/office/drawing/2014/main" id="{75F7E135-BA68-8444-81DA-CE2F7EC326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3638"/>
              <a:ext cx="1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84" name="Line 59">
              <a:extLst>
                <a:ext uri="{FF2B5EF4-FFF2-40B4-BE49-F238E27FC236}">
                  <a16:creationId xmlns:a16="http://schemas.microsoft.com/office/drawing/2014/main" id="{088201A5-1C0A-6142-8891-9B9249A08D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8" y="3640"/>
              <a:ext cx="1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85" name="Line 60">
              <a:extLst>
                <a:ext uri="{FF2B5EF4-FFF2-40B4-BE49-F238E27FC236}">
                  <a16:creationId xmlns:a16="http://schemas.microsoft.com/office/drawing/2014/main" id="{2E1C7E44-1E4B-8842-B958-8A6308A379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9" y="3634"/>
              <a:ext cx="1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86" name="Line 61">
              <a:extLst>
                <a:ext uri="{FF2B5EF4-FFF2-40B4-BE49-F238E27FC236}">
                  <a16:creationId xmlns:a16="http://schemas.microsoft.com/office/drawing/2014/main" id="{590DE08C-CC30-7B4F-96B6-ADA5C27E42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9" y="3638"/>
              <a:ext cx="1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87" name="Rectangle 62">
              <a:extLst>
                <a:ext uri="{FF2B5EF4-FFF2-40B4-BE49-F238E27FC236}">
                  <a16:creationId xmlns:a16="http://schemas.microsoft.com/office/drawing/2014/main" id="{6CC8C776-9714-4245-8D4E-E555B66DD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" y="3632"/>
              <a:ext cx="115" cy="1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88" name="Rectangle 63">
              <a:extLst>
                <a:ext uri="{FF2B5EF4-FFF2-40B4-BE49-F238E27FC236}">
                  <a16:creationId xmlns:a16="http://schemas.microsoft.com/office/drawing/2014/main" id="{3F965404-158E-9A4B-8720-80B5AFA7D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3767"/>
              <a:ext cx="478" cy="1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89" name="Rectangle 64">
              <a:extLst>
                <a:ext uri="{FF2B5EF4-FFF2-40B4-BE49-F238E27FC236}">
                  <a16:creationId xmlns:a16="http://schemas.microsoft.com/office/drawing/2014/main" id="{E1C4F085-18E6-5847-807F-1456E67DF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" y="3760"/>
              <a:ext cx="21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CISC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190" name="Rectangle 65">
              <a:extLst>
                <a:ext uri="{FF2B5EF4-FFF2-40B4-BE49-F238E27FC236}">
                  <a16:creationId xmlns:a16="http://schemas.microsoft.com/office/drawing/2014/main" id="{AD45E3DD-7309-AB4D-B0BD-62896932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3865"/>
              <a:ext cx="33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machine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191" name="Freeform 66">
              <a:extLst>
                <a:ext uri="{FF2B5EF4-FFF2-40B4-BE49-F238E27FC236}">
                  <a16:creationId xmlns:a16="http://schemas.microsoft.com/office/drawing/2014/main" id="{8A7735B8-9EB2-E148-B156-DE870B0DA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" y="3571"/>
              <a:ext cx="332" cy="41"/>
            </a:xfrm>
            <a:custGeom>
              <a:avLst/>
              <a:gdLst>
                <a:gd name="T0" fmla="*/ 0 w 332"/>
                <a:gd name="T1" fmla="*/ 41 h 41"/>
                <a:gd name="T2" fmla="*/ 83 w 332"/>
                <a:gd name="T3" fmla="*/ 0 h 41"/>
                <a:gd name="T4" fmla="*/ 332 w 332"/>
                <a:gd name="T5" fmla="*/ 0 h 41"/>
                <a:gd name="T6" fmla="*/ 249 w 332"/>
                <a:gd name="T7" fmla="*/ 41 h 41"/>
                <a:gd name="T8" fmla="*/ 0 w 332"/>
                <a:gd name="T9" fmla="*/ 4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" h="41">
                  <a:moveTo>
                    <a:pt x="0" y="41"/>
                  </a:moveTo>
                  <a:lnTo>
                    <a:pt x="83" y="0"/>
                  </a:lnTo>
                  <a:lnTo>
                    <a:pt x="332" y="0"/>
                  </a:lnTo>
                  <a:lnTo>
                    <a:pt x="249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9A9A9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92" name="Freeform 67">
              <a:extLst>
                <a:ext uri="{FF2B5EF4-FFF2-40B4-BE49-F238E27FC236}">
                  <a16:creationId xmlns:a16="http://schemas.microsoft.com/office/drawing/2014/main" id="{B0859DEE-327E-3F4D-9B14-A39099C58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3571"/>
              <a:ext cx="83" cy="61"/>
            </a:xfrm>
            <a:custGeom>
              <a:avLst/>
              <a:gdLst>
                <a:gd name="T0" fmla="*/ 0 w 83"/>
                <a:gd name="T1" fmla="*/ 61 h 61"/>
                <a:gd name="T2" fmla="*/ 83 w 83"/>
                <a:gd name="T3" fmla="*/ 20 h 61"/>
                <a:gd name="T4" fmla="*/ 83 w 83"/>
                <a:gd name="T5" fmla="*/ 0 h 61"/>
                <a:gd name="T6" fmla="*/ 0 w 83"/>
                <a:gd name="T7" fmla="*/ 41 h 61"/>
                <a:gd name="T8" fmla="*/ 0 w 83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61">
                  <a:moveTo>
                    <a:pt x="0" y="61"/>
                  </a:moveTo>
                  <a:lnTo>
                    <a:pt x="83" y="20"/>
                  </a:lnTo>
                  <a:lnTo>
                    <a:pt x="83" y="0"/>
                  </a:lnTo>
                  <a:lnTo>
                    <a:pt x="0" y="4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666666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93" name="Freeform 68">
              <a:extLst>
                <a:ext uri="{FF2B5EF4-FFF2-40B4-BE49-F238E27FC236}">
                  <a16:creationId xmlns:a16="http://schemas.microsoft.com/office/drawing/2014/main" id="{933608DD-8AFC-5146-9CEC-28EACF82F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" y="3427"/>
              <a:ext cx="312" cy="134"/>
            </a:xfrm>
            <a:custGeom>
              <a:avLst/>
              <a:gdLst>
                <a:gd name="T0" fmla="*/ 0 w 312"/>
                <a:gd name="T1" fmla="*/ 134 h 134"/>
                <a:gd name="T2" fmla="*/ 67 w 312"/>
                <a:gd name="T3" fmla="*/ 0 h 134"/>
                <a:gd name="T4" fmla="*/ 312 w 312"/>
                <a:gd name="T5" fmla="*/ 0 h 134"/>
                <a:gd name="T6" fmla="*/ 244 w 312"/>
                <a:gd name="T7" fmla="*/ 134 h 134"/>
                <a:gd name="T8" fmla="*/ 0 w 312"/>
                <a:gd name="T9" fmla="*/ 134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4">
                  <a:moveTo>
                    <a:pt x="0" y="134"/>
                  </a:moveTo>
                  <a:lnTo>
                    <a:pt x="67" y="0"/>
                  </a:lnTo>
                  <a:lnTo>
                    <a:pt x="312" y="0"/>
                  </a:lnTo>
                  <a:lnTo>
                    <a:pt x="244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9A9A9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94" name="Rectangle 69">
              <a:extLst>
                <a:ext uri="{FF2B5EF4-FFF2-40B4-BE49-F238E27FC236}">
                  <a16:creationId xmlns:a16="http://schemas.microsoft.com/office/drawing/2014/main" id="{8563ACC1-D843-934B-B379-B825F9E24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" y="3562"/>
              <a:ext cx="39" cy="8"/>
            </a:xfrm>
            <a:prstGeom prst="rect">
              <a:avLst/>
            </a:prstGeom>
            <a:solidFill>
              <a:srgbClr val="9A9A9A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95" name="Rectangle 70">
              <a:extLst>
                <a:ext uri="{FF2B5EF4-FFF2-40B4-BE49-F238E27FC236}">
                  <a16:creationId xmlns:a16="http://schemas.microsoft.com/office/drawing/2014/main" id="{536ED93E-5654-124C-9813-A93ACA48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3562"/>
              <a:ext cx="38" cy="8"/>
            </a:xfrm>
            <a:prstGeom prst="rect">
              <a:avLst/>
            </a:prstGeom>
            <a:solidFill>
              <a:srgbClr val="9A9A9A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96" name="Freeform 71">
              <a:extLst>
                <a:ext uri="{FF2B5EF4-FFF2-40B4-BE49-F238E27FC236}">
                  <a16:creationId xmlns:a16="http://schemas.microsoft.com/office/drawing/2014/main" id="{7DF0FBDF-3C84-9845-B739-DD1F12F0E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" y="3578"/>
              <a:ext cx="244" cy="19"/>
            </a:xfrm>
            <a:custGeom>
              <a:avLst/>
              <a:gdLst>
                <a:gd name="T0" fmla="*/ 37 w 244"/>
                <a:gd name="T1" fmla="*/ 0 h 19"/>
                <a:gd name="T2" fmla="*/ 244 w 244"/>
                <a:gd name="T3" fmla="*/ 0 h 19"/>
                <a:gd name="T4" fmla="*/ 208 w 244"/>
                <a:gd name="T5" fmla="*/ 19 h 19"/>
                <a:gd name="T6" fmla="*/ 0 w 244"/>
                <a:gd name="T7" fmla="*/ 19 h 19"/>
                <a:gd name="T8" fmla="*/ 37 w 24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19">
                  <a:moveTo>
                    <a:pt x="37" y="0"/>
                  </a:moveTo>
                  <a:lnTo>
                    <a:pt x="244" y="0"/>
                  </a:lnTo>
                  <a:lnTo>
                    <a:pt x="208" y="19"/>
                  </a:lnTo>
                  <a:lnTo>
                    <a:pt x="0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6666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97" name="Rectangle 72">
              <a:extLst>
                <a:ext uri="{FF2B5EF4-FFF2-40B4-BE49-F238E27FC236}">
                  <a16:creationId xmlns:a16="http://schemas.microsoft.com/office/drawing/2014/main" id="{9983A174-A91F-8E4C-8246-98ED6682C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3612"/>
              <a:ext cx="249" cy="20"/>
            </a:xfrm>
            <a:prstGeom prst="rect">
              <a:avLst/>
            </a:prstGeom>
            <a:solidFill>
              <a:srgbClr val="666666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198" name="Freeform 73">
              <a:extLst>
                <a:ext uri="{FF2B5EF4-FFF2-40B4-BE49-F238E27FC236}">
                  <a16:creationId xmlns:a16="http://schemas.microsoft.com/office/drawing/2014/main" id="{C3B5F037-EE14-C947-8CAF-44D6B27B5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41" cy="5"/>
            </a:xfrm>
            <a:custGeom>
              <a:avLst/>
              <a:gdLst>
                <a:gd name="T0" fmla="*/ 0 w 41"/>
                <a:gd name="T1" fmla="*/ 0 h 5"/>
                <a:gd name="T2" fmla="*/ 41 w 41"/>
                <a:gd name="T3" fmla="*/ 0 h 5"/>
                <a:gd name="T4" fmla="*/ 41 w 41"/>
                <a:gd name="T5" fmla="*/ 5 h 5"/>
                <a:gd name="T6" fmla="*/ 0 w 41"/>
                <a:gd name="T7" fmla="*/ 5 h 5"/>
                <a:gd name="T8" fmla="*/ 0 w 41"/>
                <a:gd name="T9" fmla="*/ 0 h 5"/>
                <a:gd name="T10" fmla="*/ 0 w 41"/>
                <a:gd name="T11" fmla="*/ 0 h 5"/>
                <a:gd name="T12" fmla="*/ 40 w 41"/>
                <a:gd name="T13" fmla="*/ 0 h 5"/>
                <a:gd name="T14" fmla="*/ 40 w 41"/>
                <a:gd name="T15" fmla="*/ 5 h 5"/>
                <a:gd name="T16" fmla="*/ 0 w 41"/>
                <a:gd name="T17" fmla="*/ 5 h 5"/>
                <a:gd name="T18" fmla="*/ 0 w 41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5">
                  <a:moveTo>
                    <a:pt x="0" y="0"/>
                  </a:moveTo>
                  <a:lnTo>
                    <a:pt x="41" y="0"/>
                  </a:lnTo>
                  <a:lnTo>
                    <a:pt x="41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0" y="0"/>
                  </a:lnTo>
                  <a:lnTo>
                    <a:pt x="4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99" name="Freeform 74">
              <a:extLst>
                <a:ext uri="{FF2B5EF4-FFF2-40B4-BE49-F238E27FC236}">
                  <a16:creationId xmlns:a16="http://schemas.microsoft.com/office/drawing/2014/main" id="{AE02F551-E9F2-2349-B842-1BA5656265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40" cy="5"/>
            </a:xfrm>
            <a:custGeom>
              <a:avLst/>
              <a:gdLst>
                <a:gd name="T0" fmla="*/ 0 w 40"/>
                <a:gd name="T1" fmla="*/ 0 h 5"/>
                <a:gd name="T2" fmla="*/ 40 w 40"/>
                <a:gd name="T3" fmla="*/ 0 h 5"/>
                <a:gd name="T4" fmla="*/ 40 w 40"/>
                <a:gd name="T5" fmla="*/ 5 h 5"/>
                <a:gd name="T6" fmla="*/ 0 w 40"/>
                <a:gd name="T7" fmla="*/ 5 h 5"/>
                <a:gd name="T8" fmla="*/ 0 w 40"/>
                <a:gd name="T9" fmla="*/ 0 h 5"/>
                <a:gd name="T10" fmla="*/ 0 w 40"/>
                <a:gd name="T11" fmla="*/ 0 h 5"/>
                <a:gd name="T12" fmla="*/ 39 w 40"/>
                <a:gd name="T13" fmla="*/ 0 h 5"/>
                <a:gd name="T14" fmla="*/ 39 w 40"/>
                <a:gd name="T15" fmla="*/ 5 h 5"/>
                <a:gd name="T16" fmla="*/ 0 w 40"/>
                <a:gd name="T17" fmla="*/ 5 h 5"/>
                <a:gd name="T18" fmla="*/ 0 w 4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5">
                  <a:moveTo>
                    <a:pt x="0" y="0"/>
                  </a:moveTo>
                  <a:lnTo>
                    <a:pt x="40" y="0"/>
                  </a:lnTo>
                  <a:lnTo>
                    <a:pt x="40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39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00" name="Freeform 75">
              <a:extLst>
                <a:ext uri="{FF2B5EF4-FFF2-40B4-BE49-F238E27FC236}">
                  <a16:creationId xmlns:a16="http://schemas.microsoft.com/office/drawing/2014/main" id="{77E1F795-1662-3446-9123-D8A81088A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39" cy="5"/>
            </a:xfrm>
            <a:custGeom>
              <a:avLst/>
              <a:gdLst>
                <a:gd name="T0" fmla="*/ 0 w 39"/>
                <a:gd name="T1" fmla="*/ 0 h 5"/>
                <a:gd name="T2" fmla="*/ 39 w 39"/>
                <a:gd name="T3" fmla="*/ 0 h 5"/>
                <a:gd name="T4" fmla="*/ 39 w 39"/>
                <a:gd name="T5" fmla="*/ 5 h 5"/>
                <a:gd name="T6" fmla="*/ 0 w 39"/>
                <a:gd name="T7" fmla="*/ 5 h 5"/>
                <a:gd name="T8" fmla="*/ 0 w 39"/>
                <a:gd name="T9" fmla="*/ 0 h 5"/>
                <a:gd name="T10" fmla="*/ 0 w 39"/>
                <a:gd name="T11" fmla="*/ 0 h 5"/>
                <a:gd name="T12" fmla="*/ 37 w 39"/>
                <a:gd name="T13" fmla="*/ 0 h 5"/>
                <a:gd name="T14" fmla="*/ 37 w 39"/>
                <a:gd name="T15" fmla="*/ 5 h 5"/>
                <a:gd name="T16" fmla="*/ 0 w 39"/>
                <a:gd name="T17" fmla="*/ 5 h 5"/>
                <a:gd name="T18" fmla="*/ 0 w 39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5">
                  <a:moveTo>
                    <a:pt x="0" y="0"/>
                  </a:moveTo>
                  <a:lnTo>
                    <a:pt x="39" y="0"/>
                  </a:lnTo>
                  <a:lnTo>
                    <a:pt x="39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7" y="0"/>
                  </a:lnTo>
                  <a:lnTo>
                    <a:pt x="37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01" name="Freeform 76">
              <a:extLst>
                <a:ext uri="{FF2B5EF4-FFF2-40B4-BE49-F238E27FC236}">
                  <a16:creationId xmlns:a16="http://schemas.microsoft.com/office/drawing/2014/main" id="{B0A13C16-FC57-B34B-B88E-0351E2AF5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37" cy="5"/>
            </a:xfrm>
            <a:custGeom>
              <a:avLst/>
              <a:gdLst>
                <a:gd name="T0" fmla="*/ 0 w 37"/>
                <a:gd name="T1" fmla="*/ 0 h 5"/>
                <a:gd name="T2" fmla="*/ 37 w 37"/>
                <a:gd name="T3" fmla="*/ 0 h 5"/>
                <a:gd name="T4" fmla="*/ 37 w 37"/>
                <a:gd name="T5" fmla="*/ 5 h 5"/>
                <a:gd name="T6" fmla="*/ 0 w 37"/>
                <a:gd name="T7" fmla="*/ 5 h 5"/>
                <a:gd name="T8" fmla="*/ 0 w 37"/>
                <a:gd name="T9" fmla="*/ 0 h 5"/>
                <a:gd name="T10" fmla="*/ 0 w 37"/>
                <a:gd name="T11" fmla="*/ 0 h 5"/>
                <a:gd name="T12" fmla="*/ 35 w 37"/>
                <a:gd name="T13" fmla="*/ 0 h 5"/>
                <a:gd name="T14" fmla="*/ 35 w 37"/>
                <a:gd name="T15" fmla="*/ 4 h 5"/>
                <a:gd name="T16" fmla="*/ 0 w 37"/>
                <a:gd name="T17" fmla="*/ 4 h 5"/>
                <a:gd name="T18" fmla="*/ 0 w 37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5">
                  <a:moveTo>
                    <a:pt x="0" y="0"/>
                  </a:moveTo>
                  <a:lnTo>
                    <a:pt x="37" y="0"/>
                  </a:lnTo>
                  <a:lnTo>
                    <a:pt x="37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5" y="0"/>
                  </a:lnTo>
                  <a:lnTo>
                    <a:pt x="35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02" name="Freeform 77">
              <a:extLst>
                <a:ext uri="{FF2B5EF4-FFF2-40B4-BE49-F238E27FC236}">
                  <a16:creationId xmlns:a16="http://schemas.microsoft.com/office/drawing/2014/main" id="{F3A8C100-4E88-DB45-8844-A2461EB41C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35" cy="4"/>
            </a:xfrm>
            <a:custGeom>
              <a:avLst/>
              <a:gdLst>
                <a:gd name="T0" fmla="*/ 0 w 35"/>
                <a:gd name="T1" fmla="*/ 0 h 4"/>
                <a:gd name="T2" fmla="*/ 35 w 35"/>
                <a:gd name="T3" fmla="*/ 0 h 4"/>
                <a:gd name="T4" fmla="*/ 35 w 35"/>
                <a:gd name="T5" fmla="*/ 4 h 4"/>
                <a:gd name="T6" fmla="*/ 0 w 35"/>
                <a:gd name="T7" fmla="*/ 4 h 4"/>
                <a:gd name="T8" fmla="*/ 0 w 35"/>
                <a:gd name="T9" fmla="*/ 0 h 4"/>
                <a:gd name="T10" fmla="*/ 0 w 35"/>
                <a:gd name="T11" fmla="*/ 0 h 4"/>
                <a:gd name="T12" fmla="*/ 33 w 35"/>
                <a:gd name="T13" fmla="*/ 0 h 4"/>
                <a:gd name="T14" fmla="*/ 33 w 35"/>
                <a:gd name="T15" fmla="*/ 4 h 4"/>
                <a:gd name="T16" fmla="*/ 0 w 35"/>
                <a:gd name="T17" fmla="*/ 4 h 4"/>
                <a:gd name="T18" fmla="*/ 0 w 35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4">
                  <a:moveTo>
                    <a:pt x="0" y="0"/>
                  </a:moveTo>
                  <a:lnTo>
                    <a:pt x="35" y="0"/>
                  </a:lnTo>
                  <a:lnTo>
                    <a:pt x="35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3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03" name="Freeform 78">
              <a:extLst>
                <a:ext uri="{FF2B5EF4-FFF2-40B4-BE49-F238E27FC236}">
                  <a16:creationId xmlns:a16="http://schemas.microsoft.com/office/drawing/2014/main" id="{FE91ABE9-1B4D-6B4B-A50B-CEEF3D0C86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33" cy="4"/>
            </a:xfrm>
            <a:custGeom>
              <a:avLst/>
              <a:gdLst>
                <a:gd name="T0" fmla="*/ 0 w 33"/>
                <a:gd name="T1" fmla="*/ 0 h 4"/>
                <a:gd name="T2" fmla="*/ 33 w 33"/>
                <a:gd name="T3" fmla="*/ 0 h 4"/>
                <a:gd name="T4" fmla="*/ 33 w 33"/>
                <a:gd name="T5" fmla="*/ 4 h 4"/>
                <a:gd name="T6" fmla="*/ 0 w 33"/>
                <a:gd name="T7" fmla="*/ 4 h 4"/>
                <a:gd name="T8" fmla="*/ 0 w 33"/>
                <a:gd name="T9" fmla="*/ 0 h 4"/>
                <a:gd name="T10" fmla="*/ 0 w 33"/>
                <a:gd name="T11" fmla="*/ 0 h 4"/>
                <a:gd name="T12" fmla="*/ 32 w 33"/>
                <a:gd name="T13" fmla="*/ 0 h 4"/>
                <a:gd name="T14" fmla="*/ 32 w 33"/>
                <a:gd name="T15" fmla="*/ 4 h 4"/>
                <a:gd name="T16" fmla="*/ 0 w 33"/>
                <a:gd name="T17" fmla="*/ 4 h 4"/>
                <a:gd name="T18" fmla="*/ 0 w 3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4">
                  <a:moveTo>
                    <a:pt x="0" y="0"/>
                  </a:moveTo>
                  <a:lnTo>
                    <a:pt x="33" y="0"/>
                  </a:lnTo>
                  <a:lnTo>
                    <a:pt x="33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2" y="0"/>
                  </a:lnTo>
                  <a:lnTo>
                    <a:pt x="32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04" name="Freeform 79">
              <a:extLst>
                <a:ext uri="{FF2B5EF4-FFF2-40B4-BE49-F238E27FC236}">
                  <a16:creationId xmlns:a16="http://schemas.microsoft.com/office/drawing/2014/main" id="{0C7DB771-CE3B-E74D-8B8C-849B44CB2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32" cy="4"/>
            </a:xfrm>
            <a:custGeom>
              <a:avLst/>
              <a:gdLst>
                <a:gd name="T0" fmla="*/ 0 w 32"/>
                <a:gd name="T1" fmla="*/ 0 h 4"/>
                <a:gd name="T2" fmla="*/ 32 w 32"/>
                <a:gd name="T3" fmla="*/ 0 h 4"/>
                <a:gd name="T4" fmla="*/ 32 w 32"/>
                <a:gd name="T5" fmla="*/ 4 h 4"/>
                <a:gd name="T6" fmla="*/ 0 w 32"/>
                <a:gd name="T7" fmla="*/ 4 h 4"/>
                <a:gd name="T8" fmla="*/ 0 w 32"/>
                <a:gd name="T9" fmla="*/ 0 h 4"/>
                <a:gd name="T10" fmla="*/ 0 w 32"/>
                <a:gd name="T11" fmla="*/ 0 h 4"/>
                <a:gd name="T12" fmla="*/ 30 w 32"/>
                <a:gd name="T13" fmla="*/ 0 h 4"/>
                <a:gd name="T14" fmla="*/ 30 w 32"/>
                <a:gd name="T15" fmla="*/ 4 h 4"/>
                <a:gd name="T16" fmla="*/ 0 w 32"/>
                <a:gd name="T17" fmla="*/ 4 h 4"/>
                <a:gd name="T18" fmla="*/ 0 w 32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4">
                  <a:moveTo>
                    <a:pt x="0" y="0"/>
                  </a:moveTo>
                  <a:lnTo>
                    <a:pt x="32" y="0"/>
                  </a:lnTo>
                  <a:lnTo>
                    <a:pt x="32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0" y="0"/>
                  </a:lnTo>
                  <a:lnTo>
                    <a:pt x="3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05" name="Freeform 80">
              <a:extLst>
                <a:ext uri="{FF2B5EF4-FFF2-40B4-BE49-F238E27FC236}">
                  <a16:creationId xmlns:a16="http://schemas.microsoft.com/office/drawing/2014/main" id="{9A5F3A03-2B9A-0643-ABF7-87BC2A3A95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30" cy="4"/>
            </a:xfrm>
            <a:custGeom>
              <a:avLst/>
              <a:gdLst>
                <a:gd name="T0" fmla="*/ 0 w 30"/>
                <a:gd name="T1" fmla="*/ 0 h 4"/>
                <a:gd name="T2" fmla="*/ 30 w 30"/>
                <a:gd name="T3" fmla="*/ 0 h 4"/>
                <a:gd name="T4" fmla="*/ 30 w 30"/>
                <a:gd name="T5" fmla="*/ 4 h 4"/>
                <a:gd name="T6" fmla="*/ 0 w 30"/>
                <a:gd name="T7" fmla="*/ 4 h 4"/>
                <a:gd name="T8" fmla="*/ 0 w 30"/>
                <a:gd name="T9" fmla="*/ 0 h 4"/>
                <a:gd name="T10" fmla="*/ 0 w 30"/>
                <a:gd name="T11" fmla="*/ 0 h 4"/>
                <a:gd name="T12" fmla="*/ 28 w 30"/>
                <a:gd name="T13" fmla="*/ 0 h 4"/>
                <a:gd name="T14" fmla="*/ 28 w 30"/>
                <a:gd name="T15" fmla="*/ 3 h 4"/>
                <a:gd name="T16" fmla="*/ 0 w 30"/>
                <a:gd name="T17" fmla="*/ 3 h 4"/>
                <a:gd name="T18" fmla="*/ 0 w 3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4">
                  <a:moveTo>
                    <a:pt x="0" y="0"/>
                  </a:moveTo>
                  <a:lnTo>
                    <a:pt x="30" y="0"/>
                  </a:lnTo>
                  <a:lnTo>
                    <a:pt x="30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8" y="0"/>
                  </a:lnTo>
                  <a:lnTo>
                    <a:pt x="28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06" name="Freeform 81">
              <a:extLst>
                <a:ext uri="{FF2B5EF4-FFF2-40B4-BE49-F238E27FC236}">
                  <a16:creationId xmlns:a16="http://schemas.microsoft.com/office/drawing/2014/main" id="{2D94E6F0-A9ED-7D4A-B48A-CA0EEDF09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28" cy="3"/>
            </a:xfrm>
            <a:custGeom>
              <a:avLst/>
              <a:gdLst>
                <a:gd name="T0" fmla="*/ 0 w 28"/>
                <a:gd name="T1" fmla="*/ 0 h 3"/>
                <a:gd name="T2" fmla="*/ 28 w 28"/>
                <a:gd name="T3" fmla="*/ 0 h 3"/>
                <a:gd name="T4" fmla="*/ 28 w 28"/>
                <a:gd name="T5" fmla="*/ 3 h 3"/>
                <a:gd name="T6" fmla="*/ 0 w 28"/>
                <a:gd name="T7" fmla="*/ 3 h 3"/>
                <a:gd name="T8" fmla="*/ 0 w 28"/>
                <a:gd name="T9" fmla="*/ 0 h 3"/>
                <a:gd name="T10" fmla="*/ 0 w 28"/>
                <a:gd name="T11" fmla="*/ 0 h 3"/>
                <a:gd name="T12" fmla="*/ 26 w 28"/>
                <a:gd name="T13" fmla="*/ 0 h 3"/>
                <a:gd name="T14" fmla="*/ 26 w 28"/>
                <a:gd name="T15" fmla="*/ 3 h 3"/>
                <a:gd name="T16" fmla="*/ 0 w 28"/>
                <a:gd name="T17" fmla="*/ 3 h 3"/>
                <a:gd name="T18" fmla="*/ 0 w 28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3">
                  <a:moveTo>
                    <a:pt x="0" y="0"/>
                  </a:moveTo>
                  <a:lnTo>
                    <a:pt x="28" y="0"/>
                  </a:lnTo>
                  <a:lnTo>
                    <a:pt x="28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07" name="Freeform 82">
              <a:extLst>
                <a:ext uri="{FF2B5EF4-FFF2-40B4-BE49-F238E27FC236}">
                  <a16:creationId xmlns:a16="http://schemas.microsoft.com/office/drawing/2014/main" id="{E8A424C3-6B08-574B-B684-B866EB998E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26" cy="3"/>
            </a:xfrm>
            <a:custGeom>
              <a:avLst/>
              <a:gdLst>
                <a:gd name="T0" fmla="*/ 0 w 26"/>
                <a:gd name="T1" fmla="*/ 0 h 3"/>
                <a:gd name="T2" fmla="*/ 26 w 26"/>
                <a:gd name="T3" fmla="*/ 0 h 3"/>
                <a:gd name="T4" fmla="*/ 26 w 26"/>
                <a:gd name="T5" fmla="*/ 3 h 3"/>
                <a:gd name="T6" fmla="*/ 0 w 26"/>
                <a:gd name="T7" fmla="*/ 3 h 3"/>
                <a:gd name="T8" fmla="*/ 0 w 26"/>
                <a:gd name="T9" fmla="*/ 0 h 3"/>
                <a:gd name="T10" fmla="*/ 0 w 26"/>
                <a:gd name="T11" fmla="*/ 0 h 3"/>
                <a:gd name="T12" fmla="*/ 25 w 26"/>
                <a:gd name="T13" fmla="*/ 0 h 3"/>
                <a:gd name="T14" fmla="*/ 25 w 26"/>
                <a:gd name="T15" fmla="*/ 3 h 3"/>
                <a:gd name="T16" fmla="*/ 0 w 26"/>
                <a:gd name="T17" fmla="*/ 3 h 3"/>
                <a:gd name="T18" fmla="*/ 0 w 2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3">
                  <a:moveTo>
                    <a:pt x="0" y="0"/>
                  </a:moveTo>
                  <a:lnTo>
                    <a:pt x="26" y="0"/>
                  </a:lnTo>
                  <a:lnTo>
                    <a:pt x="26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08" name="Freeform 83">
              <a:extLst>
                <a:ext uri="{FF2B5EF4-FFF2-40B4-BE49-F238E27FC236}">
                  <a16:creationId xmlns:a16="http://schemas.microsoft.com/office/drawing/2014/main" id="{A7E7BB99-13FB-534D-B0C7-566F216479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25" cy="3"/>
            </a:xfrm>
            <a:custGeom>
              <a:avLst/>
              <a:gdLst>
                <a:gd name="T0" fmla="*/ 0 w 25"/>
                <a:gd name="T1" fmla="*/ 0 h 3"/>
                <a:gd name="T2" fmla="*/ 25 w 25"/>
                <a:gd name="T3" fmla="*/ 0 h 3"/>
                <a:gd name="T4" fmla="*/ 25 w 25"/>
                <a:gd name="T5" fmla="*/ 3 h 3"/>
                <a:gd name="T6" fmla="*/ 0 w 25"/>
                <a:gd name="T7" fmla="*/ 3 h 3"/>
                <a:gd name="T8" fmla="*/ 0 w 25"/>
                <a:gd name="T9" fmla="*/ 0 h 3"/>
                <a:gd name="T10" fmla="*/ 0 w 25"/>
                <a:gd name="T11" fmla="*/ 0 h 3"/>
                <a:gd name="T12" fmla="*/ 23 w 25"/>
                <a:gd name="T13" fmla="*/ 0 h 3"/>
                <a:gd name="T14" fmla="*/ 23 w 25"/>
                <a:gd name="T15" fmla="*/ 3 h 3"/>
                <a:gd name="T16" fmla="*/ 0 w 25"/>
                <a:gd name="T17" fmla="*/ 3 h 3"/>
                <a:gd name="T18" fmla="*/ 0 w 25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3">
                  <a:moveTo>
                    <a:pt x="0" y="0"/>
                  </a:moveTo>
                  <a:lnTo>
                    <a:pt x="25" y="0"/>
                  </a:lnTo>
                  <a:lnTo>
                    <a:pt x="25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09" name="Freeform 84">
              <a:extLst>
                <a:ext uri="{FF2B5EF4-FFF2-40B4-BE49-F238E27FC236}">
                  <a16:creationId xmlns:a16="http://schemas.microsoft.com/office/drawing/2014/main" id="{2B67462B-4735-FD4D-9934-036CED89EB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23" cy="3"/>
            </a:xfrm>
            <a:custGeom>
              <a:avLst/>
              <a:gdLst>
                <a:gd name="T0" fmla="*/ 0 w 23"/>
                <a:gd name="T1" fmla="*/ 0 h 3"/>
                <a:gd name="T2" fmla="*/ 23 w 23"/>
                <a:gd name="T3" fmla="*/ 0 h 3"/>
                <a:gd name="T4" fmla="*/ 23 w 23"/>
                <a:gd name="T5" fmla="*/ 3 h 3"/>
                <a:gd name="T6" fmla="*/ 0 w 23"/>
                <a:gd name="T7" fmla="*/ 3 h 3"/>
                <a:gd name="T8" fmla="*/ 0 w 23"/>
                <a:gd name="T9" fmla="*/ 0 h 3"/>
                <a:gd name="T10" fmla="*/ 0 w 23"/>
                <a:gd name="T11" fmla="*/ 0 h 3"/>
                <a:gd name="T12" fmla="*/ 21 w 23"/>
                <a:gd name="T13" fmla="*/ 0 h 3"/>
                <a:gd name="T14" fmla="*/ 21 w 23"/>
                <a:gd name="T15" fmla="*/ 3 h 3"/>
                <a:gd name="T16" fmla="*/ 0 w 23"/>
                <a:gd name="T17" fmla="*/ 3 h 3"/>
                <a:gd name="T18" fmla="*/ 0 w 2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3">
                  <a:moveTo>
                    <a:pt x="0" y="0"/>
                  </a:moveTo>
                  <a:lnTo>
                    <a:pt x="23" y="0"/>
                  </a:lnTo>
                  <a:lnTo>
                    <a:pt x="23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1" y="0"/>
                  </a:lnTo>
                  <a:lnTo>
                    <a:pt x="2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10" name="Freeform 85">
              <a:extLst>
                <a:ext uri="{FF2B5EF4-FFF2-40B4-BE49-F238E27FC236}">
                  <a16:creationId xmlns:a16="http://schemas.microsoft.com/office/drawing/2014/main" id="{BB82E33E-ABCE-DE45-AB2D-4ED0F7515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21" cy="3"/>
            </a:xfrm>
            <a:custGeom>
              <a:avLst/>
              <a:gdLst>
                <a:gd name="T0" fmla="*/ 0 w 21"/>
                <a:gd name="T1" fmla="*/ 0 h 3"/>
                <a:gd name="T2" fmla="*/ 21 w 21"/>
                <a:gd name="T3" fmla="*/ 0 h 3"/>
                <a:gd name="T4" fmla="*/ 21 w 21"/>
                <a:gd name="T5" fmla="*/ 3 h 3"/>
                <a:gd name="T6" fmla="*/ 0 w 21"/>
                <a:gd name="T7" fmla="*/ 3 h 3"/>
                <a:gd name="T8" fmla="*/ 0 w 21"/>
                <a:gd name="T9" fmla="*/ 0 h 3"/>
                <a:gd name="T10" fmla="*/ 0 w 21"/>
                <a:gd name="T11" fmla="*/ 0 h 3"/>
                <a:gd name="T12" fmla="*/ 19 w 21"/>
                <a:gd name="T13" fmla="*/ 0 h 3"/>
                <a:gd name="T14" fmla="*/ 19 w 21"/>
                <a:gd name="T15" fmla="*/ 3 h 3"/>
                <a:gd name="T16" fmla="*/ 0 w 21"/>
                <a:gd name="T17" fmla="*/ 3 h 3"/>
                <a:gd name="T18" fmla="*/ 0 w 21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3">
                  <a:moveTo>
                    <a:pt x="0" y="0"/>
                  </a:moveTo>
                  <a:lnTo>
                    <a:pt x="21" y="0"/>
                  </a:lnTo>
                  <a:lnTo>
                    <a:pt x="21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11" name="Freeform 86">
              <a:extLst>
                <a:ext uri="{FF2B5EF4-FFF2-40B4-BE49-F238E27FC236}">
                  <a16:creationId xmlns:a16="http://schemas.microsoft.com/office/drawing/2014/main" id="{163A3478-D144-EB47-BFF1-069D66872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19" cy="3"/>
            </a:xfrm>
            <a:custGeom>
              <a:avLst/>
              <a:gdLst>
                <a:gd name="T0" fmla="*/ 0 w 19"/>
                <a:gd name="T1" fmla="*/ 0 h 3"/>
                <a:gd name="T2" fmla="*/ 19 w 19"/>
                <a:gd name="T3" fmla="*/ 0 h 3"/>
                <a:gd name="T4" fmla="*/ 19 w 19"/>
                <a:gd name="T5" fmla="*/ 3 h 3"/>
                <a:gd name="T6" fmla="*/ 0 w 19"/>
                <a:gd name="T7" fmla="*/ 3 h 3"/>
                <a:gd name="T8" fmla="*/ 0 w 19"/>
                <a:gd name="T9" fmla="*/ 0 h 3"/>
                <a:gd name="T10" fmla="*/ 0 w 19"/>
                <a:gd name="T11" fmla="*/ 0 h 3"/>
                <a:gd name="T12" fmla="*/ 18 w 19"/>
                <a:gd name="T13" fmla="*/ 0 h 3"/>
                <a:gd name="T14" fmla="*/ 18 w 19"/>
                <a:gd name="T15" fmla="*/ 3 h 3"/>
                <a:gd name="T16" fmla="*/ 0 w 19"/>
                <a:gd name="T17" fmla="*/ 3 h 3"/>
                <a:gd name="T18" fmla="*/ 0 w 19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3">
                  <a:moveTo>
                    <a:pt x="0" y="0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12" name="Freeform 87">
              <a:extLst>
                <a:ext uri="{FF2B5EF4-FFF2-40B4-BE49-F238E27FC236}">
                  <a16:creationId xmlns:a16="http://schemas.microsoft.com/office/drawing/2014/main" id="{77CF65A9-7A22-1B43-BE93-007F2D705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18" cy="3"/>
            </a:xfrm>
            <a:custGeom>
              <a:avLst/>
              <a:gdLst>
                <a:gd name="T0" fmla="*/ 0 w 18"/>
                <a:gd name="T1" fmla="*/ 0 h 3"/>
                <a:gd name="T2" fmla="*/ 18 w 18"/>
                <a:gd name="T3" fmla="*/ 0 h 3"/>
                <a:gd name="T4" fmla="*/ 18 w 18"/>
                <a:gd name="T5" fmla="*/ 3 h 3"/>
                <a:gd name="T6" fmla="*/ 0 w 18"/>
                <a:gd name="T7" fmla="*/ 3 h 3"/>
                <a:gd name="T8" fmla="*/ 0 w 18"/>
                <a:gd name="T9" fmla="*/ 0 h 3"/>
                <a:gd name="T10" fmla="*/ 0 w 18"/>
                <a:gd name="T11" fmla="*/ 0 h 3"/>
                <a:gd name="T12" fmla="*/ 16 w 18"/>
                <a:gd name="T13" fmla="*/ 0 h 3"/>
                <a:gd name="T14" fmla="*/ 16 w 18"/>
                <a:gd name="T15" fmla="*/ 3 h 3"/>
                <a:gd name="T16" fmla="*/ 0 w 18"/>
                <a:gd name="T17" fmla="*/ 3 h 3"/>
                <a:gd name="T18" fmla="*/ 0 w 18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13" name="Freeform 88">
              <a:extLst>
                <a:ext uri="{FF2B5EF4-FFF2-40B4-BE49-F238E27FC236}">
                  <a16:creationId xmlns:a16="http://schemas.microsoft.com/office/drawing/2014/main" id="{18264695-CFD7-4F41-9B0B-74CEDA5B44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16" cy="3"/>
            </a:xfrm>
            <a:custGeom>
              <a:avLst/>
              <a:gdLst>
                <a:gd name="T0" fmla="*/ 0 w 16"/>
                <a:gd name="T1" fmla="*/ 0 h 3"/>
                <a:gd name="T2" fmla="*/ 16 w 16"/>
                <a:gd name="T3" fmla="*/ 0 h 3"/>
                <a:gd name="T4" fmla="*/ 16 w 16"/>
                <a:gd name="T5" fmla="*/ 3 h 3"/>
                <a:gd name="T6" fmla="*/ 0 w 16"/>
                <a:gd name="T7" fmla="*/ 3 h 3"/>
                <a:gd name="T8" fmla="*/ 0 w 16"/>
                <a:gd name="T9" fmla="*/ 0 h 3"/>
                <a:gd name="T10" fmla="*/ 0 w 16"/>
                <a:gd name="T11" fmla="*/ 0 h 3"/>
                <a:gd name="T12" fmla="*/ 14 w 16"/>
                <a:gd name="T13" fmla="*/ 0 h 3"/>
                <a:gd name="T14" fmla="*/ 14 w 16"/>
                <a:gd name="T15" fmla="*/ 2 h 3"/>
                <a:gd name="T16" fmla="*/ 0 w 16"/>
                <a:gd name="T17" fmla="*/ 2 h 3"/>
                <a:gd name="T18" fmla="*/ 0 w 1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14" name="Freeform 89">
              <a:extLst>
                <a:ext uri="{FF2B5EF4-FFF2-40B4-BE49-F238E27FC236}">
                  <a16:creationId xmlns:a16="http://schemas.microsoft.com/office/drawing/2014/main" id="{E89F69C0-267E-B045-864B-53B246F12A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14" cy="2"/>
            </a:xfrm>
            <a:custGeom>
              <a:avLst/>
              <a:gdLst>
                <a:gd name="T0" fmla="*/ 0 w 14"/>
                <a:gd name="T1" fmla="*/ 0 h 2"/>
                <a:gd name="T2" fmla="*/ 14 w 14"/>
                <a:gd name="T3" fmla="*/ 0 h 2"/>
                <a:gd name="T4" fmla="*/ 14 w 14"/>
                <a:gd name="T5" fmla="*/ 2 h 2"/>
                <a:gd name="T6" fmla="*/ 0 w 14"/>
                <a:gd name="T7" fmla="*/ 2 h 2"/>
                <a:gd name="T8" fmla="*/ 0 w 14"/>
                <a:gd name="T9" fmla="*/ 0 h 2"/>
                <a:gd name="T10" fmla="*/ 0 w 14"/>
                <a:gd name="T11" fmla="*/ 0 h 2"/>
                <a:gd name="T12" fmla="*/ 12 w 14"/>
                <a:gd name="T13" fmla="*/ 0 h 2"/>
                <a:gd name="T14" fmla="*/ 12 w 14"/>
                <a:gd name="T15" fmla="*/ 2 h 2"/>
                <a:gd name="T16" fmla="*/ 0 w 14"/>
                <a:gd name="T17" fmla="*/ 2 h 2"/>
                <a:gd name="T18" fmla="*/ 0 w 14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2">
                  <a:moveTo>
                    <a:pt x="0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15" name="Freeform 90">
              <a:extLst>
                <a:ext uri="{FF2B5EF4-FFF2-40B4-BE49-F238E27FC236}">
                  <a16:creationId xmlns:a16="http://schemas.microsoft.com/office/drawing/2014/main" id="{4FF76E0D-5449-C942-9753-7E8D3B74FE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12" cy="2"/>
            </a:xfrm>
            <a:custGeom>
              <a:avLst/>
              <a:gdLst>
                <a:gd name="T0" fmla="*/ 0 w 12"/>
                <a:gd name="T1" fmla="*/ 0 h 2"/>
                <a:gd name="T2" fmla="*/ 12 w 12"/>
                <a:gd name="T3" fmla="*/ 0 h 2"/>
                <a:gd name="T4" fmla="*/ 12 w 12"/>
                <a:gd name="T5" fmla="*/ 2 h 2"/>
                <a:gd name="T6" fmla="*/ 0 w 12"/>
                <a:gd name="T7" fmla="*/ 2 h 2"/>
                <a:gd name="T8" fmla="*/ 0 w 12"/>
                <a:gd name="T9" fmla="*/ 0 h 2"/>
                <a:gd name="T10" fmla="*/ 0 w 12"/>
                <a:gd name="T11" fmla="*/ 0 h 2"/>
                <a:gd name="T12" fmla="*/ 11 w 12"/>
                <a:gd name="T13" fmla="*/ 0 h 2"/>
                <a:gd name="T14" fmla="*/ 11 w 12"/>
                <a:gd name="T15" fmla="*/ 2 h 2"/>
                <a:gd name="T16" fmla="*/ 0 w 12"/>
                <a:gd name="T17" fmla="*/ 2 h 2"/>
                <a:gd name="T18" fmla="*/ 0 w 12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16" name="Freeform 91">
              <a:extLst>
                <a:ext uri="{FF2B5EF4-FFF2-40B4-BE49-F238E27FC236}">
                  <a16:creationId xmlns:a16="http://schemas.microsoft.com/office/drawing/2014/main" id="{834F576D-A4C6-7940-A257-24E5D933D8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11 w 11"/>
                <a:gd name="T3" fmla="*/ 0 h 2"/>
                <a:gd name="T4" fmla="*/ 11 w 11"/>
                <a:gd name="T5" fmla="*/ 2 h 2"/>
                <a:gd name="T6" fmla="*/ 0 w 11"/>
                <a:gd name="T7" fmla="*/ 2 h 2"/>
                <a:gd name="T8" fmla="*/ 0 w 11"/>
                <a:gd name="T9" fmla="*/ 0 h 2"/>
                <a:gd name="T10" fmla="*/ 0 w 11"/>
                <a:gd name="T11" fmla="*/ 0 h 2"/>
                <a:gd name="T12" fmla="*/ 9 w 11"/>
                <a:gd name="T13" fmla="*/ 0 h 2"/>
                <a:gd name="T14" fmla="*/ 9 w 11"/>
                <a:gd name="T15" fmla="*/ 2 h 2"/>
                <a:gd name="T16" fmla="*/ 0 w 11"/>
                <a:gd name="T17" fmla="*/ 2 h 2"/>
                <a:gd name="T18" fmla="*/ 0 w 11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2">
                  <a:moveTo>
                    <a:pt x="0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17" name="Freeform 92">
              <a:extLst>
                <a:ext uri="{FF2B5EF4-FFF2-40B4-BE49-F238E27FC236}">
                  <a16:creationId xmlns:a16="http://schemas.microsoft.com/office/drawing/2014/main" id="{FC775E4A-55C0-B545-BA13-78ACA9A0DE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9" cy="2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0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  <a:gd name="T10" fmla="*/ 0 w 9"/>
                <a:gd name="T11" fmla="*/ 0 h 2"/>
                <a:gd name="T12" fmla="*/ 7 w 9"/>
                <a:gd name="T13" fmla="*/ 0 h 2"/>
                <a:gd name="T14" fmla="*/ 7 w 9"/>
                <a:gd name="T15" fmla="*/ 1 h 2"/>
                <a:gd name="T16" fmla="*/ 0 w 9"/>
                <a:gd name="T17" fmla="*/ 1 h 2"/>
                <a:gd name="T18" fmla="*/ 0 w 9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18" name="Freeform 93">
              <a:extLst>
                <a:ext uri="{FF2B5EF4-FFF2-40B4-BE49-F238E27FC236}">
                  <a16:creationId xmlns:a16="http://schemas.microsoft.com/office/drawing/2014/main" id="{5DE070A7-862B-7E4D-A2A8-7F8300D079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7" cy="1"/>
            </a:xfrm>
            <a:custGeom>
              <a:avLst/>
              <a:gdLst>
                <a:gd name="T0" fmla="*/ 0 w 7"/>
                <a:gd name="T1" fmla="*/ 0 h 1"/>
                <a:gd name="T2" fmla="*/ 7 w 7"/>
                <a:gd name="T3" fmla="*/ 0 h 1"/>
                <a:gd name="T4" fmla="*/ 7 w 7"/>
                <a:gd name="T5" fmla="*/ 1 h 1"/>
                <a:gd name="T6" fmla="*/ 0 w 7"/>
                <a:gd name="T7" fmla="*/ 1 h 1"/>
                <a:gd name="T8" fmla="*/ 0 w 7"/>
                <a:gd name="T9" fmla="*/ 0 h 1"/>
                <a:gd name="T10" fmla="*/ 0 w 7"/>
                <a:gd name="T11" fmla="*/ 0 h 1"/>
                <a:gd name="T12" fmla="*/ 5 w 7"/>
                <a:gd name="T13" fmla="*/ 0 h 1"/>
                <a:gd name="T14" fmla="*/ 5 w 7"/>
                <a:gd name="T15" fmla="*/ 1 h 1"/>
                <a:gd name="T16" fmla="*/ 0 w 7"/>
                <a:gd name="T17" fmla="*/ 1 h 1"/>
                <a:gd name="T18" fmla="*/ 0 w 7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19" name="Freeform 94">
              <a:extLst>
                <a:ext uri="{FF2B5EF4-FFF2-40B4-BE49-F238E27FC236}">
                  <a16:creationId xmlns:a16="http://schemas.microsoft.com/office/drawing/2014/main" id="{82538E0A-7469-9849-990C-0B501A2A1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5 w 5"/>
                <a:gd name="T5" fmla="*/ 1 h 1"/>
                <a:gd name="T6" fmla="*/ 0 w 5"/>
                <a:gd name="T7" fmla="*/ 1 h 1"/>
                <a:gd name="T8" fmla="*/ 0 w 5"/>
                <a:gd name="T9" fmla="*/ 0 h 1"/>
                <a:gd name="T10" fmla="*/ 0 w 5"/>
                <a:gd name="T11" fmla="*/ 0 h 1"/>
                <a:gd name="T12" fmla="*/ 3 w 5"/>
                <a:gd name="T13" fmla="*/ 0 h 1"/>
                <a:gd name="T14" fmla="*/ 3 w 5"/>
                <a:gd name="T15" fmla="*/ 1 h 1"/>
                <a:gd name="T16" fmla="*/ 0 w 5"/>
                <a:gd name="T17" fmla="*/ 1 h 1"/>
                <a:gd name="T18" fmla="*/ 0 w 5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20" name="Freeform 95">
              <a:extLst>
                <a:ext uri="{FF2B5EF4-FFF2-40B4-BE49-F238E27FC236}">
                  <a16:creationId xmlns:a16="http://schemas.microsoft.com/office/drawing/2014/main" id="{58973AD6-34D7-9D47-9FC0-3223278AD8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0 w 3"/>
                <a:gd name="T7" fmla="*/ 1 h 1"/>
                <a:gd name="T8" fmla="*/ 0 w 3"/>
                <a:gd name="T9" fmla="*/ 0 h 1"/>
                <a:gd name="T10" fmla="*/ 0 w 3"/>
                <a:gd name="T11" fmla="*/ 0 h 1"/>
                <a:gd name="T12" fmla="*/ 2 w 3"/>
                <a:gd name="T13" fmla="*/ 0 h 1"/>
                <a:gd name="T14" fmla="*/ 2 w 3"/>
                <a:gd name="T15" fmla="*/ 1 h 1"/>
                <a:gd name="T16" fmla="*/ 0 w 3"/>
                <a:gd name="T17" fmla="*/ 1 h 1"/>
                <a:gd name="T18" fmla="*/ 0 w 3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21" name="Freeform 96">
              <a:extLst>
                <a:ext uri="{FF2B5EF4-FFF2-40B4-BE49-F238E27FC236}">
                  <a16:creationId xmlns:a16="http://schemas.microsoft.com/office/drawing/2014/main" id="{DE76E8D5-B5D4-854B-B179-19D98D566E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0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22" name="Freeform 97">
              <a:extLst>
                <a:ext uri="{FF2B5EF4-FFF2-40B4-BE49-F238E27FC236}">
                  <a16:creationId xmlns:a16="http://schemas.microsoft.com/office/drawing/2014/main" id="{A258C282-2611-A746-9A08-A36B461946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" y="360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23" name="Freeform 98">
              <a:extLst>
                <a:ext uri="{FF2B5EF4-FFF2-40B4-BE49-F238E27FC236}">
                  <a16:creationId xmlns:a16="http://schemas.microsoft.com/office/drawing/2014/main" id="{A089566B-86A0-D147-B900-D222A56BC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" y="3601"/>
              <a:ext cx="41" cy="5"/>
            </a:xfrm>
            <a:custGeom>
              <a:avLst/>
              <a:gdLst>
                <a:gd name="T0" fmla="*/ 0 w 41"/>
                <a:gd name="T1" fmla="*/ 5 h 5"/>
                <a:gd name="T2" fmla="*/ 11 w 41"/>
                <a:gd name="T3" fmla="*/ 0 h 5"/>
                <a:gd name="T4" fmla="*/ 41 w 41"/>
                <a:gd name="T5" fmla="*/ 0 h 5"/>
                <a:gd name="T6" fmla="*/ 32 w 41"/>
                <a:gd name="T7" fmla="*/ 5 h 5"/>
                <a:gd name="T8" fmla="*/ 0 w 41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5">
                  <a:moveTo>
                    <a:pt x="0" y="5"/>
                  </a:moveTo>
                  <a:lnTo>
                    <a:pt x="11" y="0"/>
                  </a:lnTo>
                  <a:lnTo>
                    <a:pt x="41" y="0"/>
                  </a:lnTo>
                  <a:lnTo>
                    <a:pt x="32" y="5"/>
                  </a:lnTo>
                  <a:lnTo>
                    <a:pt x="0" y="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24" name="Freeform 99">
              <a:extLst>
                <a:ext uri="{FF2B5EF4-FFF2-40B4-BE49-F238E27FC236}">
                  <a16:creationId xmlns:a16="http://schemas.microsoft.com/office/drawing/2014/main" id="{31DEF36E-4EC7-B745-B8C8-630F007F5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" y="3623"/>
              <a:ext cx="16" cy="5"/>
            </a:xfrm>
            <a:custGeom>
              <a:avLst/>
              <a:gdLst>
                <a:gd name="T0" fmla="*/ 0 w 16"/>
                <a:gd name="T1" fmla="*/ 0 h 5"/>
                <a:gd name="T2" fmla="*/ 16 w 16"/>
                <a:gd name="T3" fmla="*/ 0 h 5"/>
                <a:gd name="T4" fmla="*/ 16 w 16"/>
                <a:gd name="T5" fmla="*/ 5 h 5"/>
                <a:gd name="T6" fmla="*/ 0 w 16"/>
                <a:gd name="T7" fmla="*/ 5 h 5"/>
                <a:gd name="T8" fmla="*/ 0 w 16"/>
                <a:gd name="T9" fmla="*/ 0 h 5"/>
                <a:gd name="T10" fmla="*/ 3 w 16"/>
                <a:gd name="T11" fmla="*/ 0 h 5"/>
                <a:gd name="T12" fmla="*/ 14 w 16"/>
                <a:gd name="T13" fmla="*/ 0 h 5"/>
                <a:gd name="T14" fmla="*/ 14 w 16"/>
                <a:gd name="T15" fmla="*/ 4 h 5"/>
                <a:gd name="T16" fmla="*/ 3 w 16"/>
                <a:gd name="T17" fmla="*/ 4 h 5"/>
                <a:gd name="T18" fmla="*/ 3 w 16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5">
                  <a:moveTo>
                    <a:pt x="0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3" y="0"/>
                  </a:moveTo>
                  <a:lnTo>
                    <a:pt x="14" y="0"/>
                  </a:lnTo>
                  <a:lnTo>
                    <a:pt x="14" y="4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25" name="Freeform 100">
              <a:extLst>
                <a:ext uri="{FF2B5EF4-FFF2-40B4-BE49-F238E27FC236}">
                  <a16:creationId xmlns:a16="http://schemas.microsoft.com/office/drawing/2014/main" id="{2C02C50A-C655-CB48-8FF9-FFE352A6B2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" y="3623"/>
              <a:ext cx="11" cy="4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0 h 4"/>
                <a:gd name="T4" fmla="*/ 11 w 11"/>
                <a:gd name="T5" fmla="*/ 4 h 4"/>
                <a:gd name="T6" fmla="*/ 0 w 11"/>
                <a:gd name="T7" fmla="*/ 4 h 4"/>
                <a:gd name="T8" fmla="*/ 0 w 11"/>
                <a:gd name="T9" fmla="*/ 0 h 4"/>
                <a:gd name="T10" fmla="*/ 2 w 11"/>
                <a:gd name="T11" fmla="*/ 1 h 4"/>
                <a:gd name="T12" fmla="*/ 9 w 11"/>
                <a:gd name="T13" fmla="*/ 1 h 4"/>
                <a:gd name="T14" fmla="*/ 9 w 11"/>
                <a:gd name="T15" fmla="*/ 3 h 4"/>
                <a:gd name="T16" fmla="*/ 2 w 11"/>
                <a:gd name="T17" fmla="*/ 3 h 4"/>
                <a:gd name="T18" fmla="*/ 2 w 11"/>
                <a:gd name="T19" fmla="*/ 1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11" y="0"/>
                  </a:lnTo>
                  <a:lnTo>
                    <a:pt x="11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9" y="1"/>
                  </a:lnTo>
                  <a:lnTo>
                    <a:pt x="9" y="3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26" name="Freeform 101">
              <a:extLst>
                <a:ext uri="{FF2B5EF4-FFF2-40B4-BE49-F238E27FC236}">
                  <a16:creationId xmlns:a16="http://schemas.microsoft.com/office/drawing/2014/main" id="{A948F111-7FB5-0446-BF87-BEE21AEF4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" y="3624"/>
              <a:ext cx="7" cy="2"/>
            </a:xfrm>
            <a:custGeom>
              <a:avLst/>
              <a:gdLst>
                <a:gd name="T0" fmla="*/ 0 w 7"/>
                <a:gd name="T1" fmla="*/ 0 h 2"/>
                <a:gd name="T2" fmla="*/ 7 w 7"/>
                <a:gd name="T3" fmla="*/ 0 h 2"/>
                <a:gd name="T4" fmla="*/ 7 w 7"/>
                <a:gd name="T5" fmla="*/ 2 h 2"/>
                <a:gd name="T6" fmla="*/ 0 w 7"/>
                <a:gd name="T7" fmla="*/ 2 h 2"/>
                <a:gd name="T8" fmla="*/ 0 w 7"/>
                <a:gd name="T9" fmla="*/ 0 h 2"/>
                <a:gd name="T10" fmla="*/ 1 w 7"/>
                <a:gd name="T11" fmla="*/ 1 h 2"/>
                <a:gd name="T12" fmla="*/ 5 w 7"/>
                <a:gd name="T13" fmla="*/ 1 h 2"/>
                <a:gd name="T14" fmla="*/ 5 w 7"/>
                <a:gd name="T15" fmla="*/ 1 h 2"/>
                <a:gd name="T16" fmla="*/ 1 w 7"/>
                <a:gd name="T17" fmla="*/ 1 h 2"/>
                <a:gd name="T18" fmla="*/ 1 w 7"/>
                <a:gd name="T19" fmla="*/ 1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1" y="1"/>
                  </a:moveTo>
                  <a:lnTo>
                    <a:pt x="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27" name="Freeform 102">
              <a:extLst>
                <a:ext uri="{FF2B5EF4-FFF2-40B4-BE49-F238E27FC236}">
                  <a16:creationId xmlns:a16="http://schemas.microsoft.com/office/drawing/2014/main" id="{0043B1D1-9353-C64E-98F6-9633404E7A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" y="3625"/>
              <a:ext cx="4" cy="1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0 h 1"/>
                <a:gd name="T6" fmla="*/ 0 w 4"/>
                <a:gd name="T7" fmla="*/ 0 h 1"/>
                <a:gd name="T8" fmla="*/ 0 w 4"/>
                <a:gd name="T9" fmla="*/ 0 h 1"/>
                <a:gd name="T10" fmla="*/ 2 w 4"/>
                <a:gd name="T11" fmla="*/ 0 h 1"/>
                <a:gd name="T12" fmla="*/ 2 w 4"/>
                <a:gd name="T13" fmla="*/ 0 h 1"/>
                <a:gd name="T14" fmla="*/ 2 w 4"/>
                <a:gd name="T15" fmla="*/ 0 h 1"/>
                <a:gd name="T16" fmla="*/ 2 w 4"/>
                <a:gd name="T17" fmla="*/ 0 h 1"/>
                <a:gd name="T18" fmla="*/ 2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28" name="Freeform 103">
              <a:extLst>
                <a:ext uri="{FF2B5EF4-FFF2-40B4-BE49-F238E27FC236}">
                  <a16:creationId xmlns:a16="http://schemas.microsoft.com/office/drawing/2014/main" id="{5A3C6B71-DA06-0D49-A628-3FEAE04E3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" y="3623"/>
              <a:ext cx="16" cy="5"/>
            </a:xfrm>
            <a:custGeom>
              <a:avLst/>
              <a:gdLst>
                <a:gd name="T0" fmla="*/ 0 w 16"/>
                <a:gd name="T1" fmla="*/ 0 h 5"/>
                <a:gd name="T2" fmla="*/ 16 w 16"/>
                <a:gd name="T3" fmla="*/ 0 h 5"/>
                <a:gd name="T4" fmla="*/ 16 w 16"/>
                <a:gd name="T5" fmla="*/ 5 h 5"/>
                <a:gd name="T6" fmla="*/ 0 w 16"/>
                <a:gd name="T7" fmla="*/ 5 h 5"/>
                <a:gd name="T8" fmla="*/ 0 w 16"/>
                <a:gd name="T9" fmla="*/ 0 h 5"/>
                <a:gd name="T10" fmla="*/ 2 w 16"/>
                <a:gd name="T11" fmla="*/ 0 h 5"/>
                <a:gd name="T12" fmla="*/ 13 w 16"/>
                <a:gd name="T13" fmla="*/ 0 h 5"/>
                <a:gd name="T14" fmla="*/ 13 w 16"/>
                <a:gd name="T15" fmla="*/ 4 h 5"/>
                <a:gd name="T16" fmla="*/ 2 w 16"/>
                <a:gd name="T17" fmla="*/ 4 h 5"/>
                <a:gd name="T18" fmla="*/ 2 w 16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5">
                  <a:moveTo>
                    <a:pt x="0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2" y="0"/>
                  </a:moveTo>
                  <a:lnTo>
                    <a:pt x="13" y="0"/>
                  </a:lnTo>
                  <a:lnTo>
                    <a:pt x="13" y="4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29" name="Freeform 104">
              <a:extLst>
                <a:ext uri="{FF2B5EF4-FFF2-40B4-BE49-F238E27FC236}">
                  <a16:creationId xmlns:a16="http://schemas.microsoft.com/office/drawing/2014/main" id="{C04238BA-B840-D949-9098-D778F9670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" y="3623"/>
              <a:ext cx="11" cy="4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0 h 4"/>
                <a:gd name="T4" fmla="*/ 11 w 11"/>
                <a:gd name="T5" fmla="*/ 4 h 4"/>
                <a:gd name="T6" fmla="*/ 0 w 11"/>
                <a:gd name="T7" fmla="*/ 4 h 4"/>
                <a:gd name="T8" fmla="*/ 0 w 11"/>
                <a:gd name="T9" fmla="*/ 0 h 4"/>
                <a:gd name="T10" fmla="*/ 2 w 11"/>
                <a:gd name="T11" fmla="*/ 1 h 4"/>
                <a:gd name="T12" fmla="*/ 10 w 11"/>
                <a:gd name="T13" fmla="*/ 1 h 4"/>
                <a:gd name="T14" fmla="*/ 10 w 11"/>
                <a:gd name="T15" fmla="*/ 3 h 4"/>
                <a:gd name="T16" fmla="*/ 2 w 11"/>
                <a:gd name="T17" fmla="*/ 3 h 4"/>
                <a:gd name="T18" fmla="*/ 2 w 11"/>
                <a:gd name="T19" fmla="*/ 1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11" y="0"/>
                  </a:lnTo>
                  <a:lnTo>
                    <a:pt x="11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10" y="1"/>
                  </a:lnTo>
                  <a:lnTo>
                    <a:pt x="10" y="3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30" name="Freeform 105">
              <a:extLst>
                <a:ext uri="{FF2B5EF4-FFF2-40B4-BE49-F238E27FC236}">
                  <a16:creationId xmlns:a16="http://schemas.microsoft.com/office/drawing/2014/main" id="{C7020E8D-AEFD-9347-A589-15DC2C774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" y="3624"/>
              <a:ext cx="8" cy="2"/>
            </a:xfrm>
            <a:custGeom>
              <a:avLst/>
              <a:gdLst>
                <a:gd name="T0" fmla="*/ 0 w 8"/>
                <a:gd name="T1" fmla="*/ 0 h 2"/>
                <a:gd name="T2" fmla="*/ 8 w 8"/>
                <a:gd name="T3" fmla="*/ 0 h 2"/>
                <a:gd name="T4" fmla="*/ 8 w 8"/>
                <a:gd name="T5" fmla="*/ 2 h 2"/>
                <a:gd name="T6" fmla="*/ 0 w 8"/>
                <a:gd name="T7" fmla="*/ 2 h 2"/>
                <a:gd name="T8" fmla="*/ 0 w 8"/>
                <a:gd name="T9" fmla="*/ 0 h 2"/>
                <a:gd name="T10" fmla="*/ 2 w 8"/>
                <a:gd name="T11" fmla="*/ 1 h 2"/>
                <a:gd name="T12" fmla="*/ 6 w 8"/>
                <a:gd name="T13" fmla="*/ 1 h 2"/>
                <a:gd name="T14" fmla="*/ 6 w 8"/>
                <a:gd name="T15" fmla="*/ 1 h 2"/>
                <a:gd name="T16" fmla="*/ 2 w 8"/>
                <a:gd name="T17" fmla="*/ 1 h 2"/>
                <a:gd name="T18" fmla="*/ 2 w 8"/>
                <a:gd name="T19" fmla="*/ 1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6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31" name="Freeform 106">
              <a:extLst>
                <a:ext uri="{FF2B5EF4-FFF2-40B4-BE49-F238E27FC236}">
                  <a16:creationId xmlns:a16="http://schemas.microsoft.com/office/drawing/2014/main" id="{555BFCD8-9967-6942-BCA9-E5110D151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" y="3625"/>
              <a:ext cx="4" cy="1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0 h 1"/>
                <a:gd name="T6" fmla="*/ 0 w 4"/>
                <a:gd name="T7" fmla="*/ 0 h 1"/>
                <a:gd name="T8" fmla="*/ 0 w 4"/>
                <a:gd name="T9" fmla="*/ 0 h 1"/>
                <a:gd name="T10" fmla="*/ 2 w 4"/>
                <a:gd name="T11" fmla="*/ 0 h 1"/>
                <a:gd name="T12" fmla="*/ 2 w 4"/>
                <a:gd name="T13" fmla="*/ 0 h 1"/>
                <a:gd name="T14" fmla="*/ 2 w 4"/>
                <a:gd name="T15" fmla="*/ 0 h 1"/>
                <a:gd name="T16" fmla="*/ 2 w 4"/>
                <a:gd name="T17" fmla="*/ 0 h 1"/>
                <a:gd name="T18" fmla="*/ 2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32" name="Freeform 107">
              <a:extLst>
                <a:ext uri="{FF2B5EF4-FFF2-40B4-BE49-F238E27FC236}">
                  <a16:creationId xmlns:a16="http://schemas.microsoft.com/office/drawing/2014/main" id="{97704615-6616-FA46-B977-2C5B6377B4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" y="3623"/>
              <a:ext cx="15" cy="5"/>
            </a:xfrm>
            <a:custGeom>
              <a:avLst/>
              <a:gdLst>
                <a:gd name="T0" fmla="*/ 0 w 15"/>
                <a:gd name="T1" fmla="*/ 0 h 5"/>
                <a:gd name="T2" fmla="*/ 15 w 15"/>
                <a:gd name="T3" fmla="*/ 0 h 5"/>
                <a:gd name="T4" fmla="*/ 15 w 15"/>
                <a:gd name="T5" fmla="*/ 5 h 5"/>
                <a:gd name="T6" fmla="*/ 0 w 15"/>
                <a:gd name="T7" fmla="*/ 5 h 5"/>
                <a:gd name="T8" fmla="*/ 0 w 15"/>
                <a:gd name="T9" fmla="*/ 0 h 5"/>
                <a:gd name="T10" fmla="*/ 2 w 15"/>
                <a:gd name="T11" fmla="*/ 0 h 5"/>
                <a:gd name="T12" fmla="*/ 14 w 15"/>
                <a:gd name="T13" fmla="*/ 0 h 5"/>
                <a:gd name="T14" fmla="*/ 14 w 15"/>
                <a:gd name="T15" fmla="*/ 4 h 5"/>
                <a:gd name="T16" fmla="*/ 2 w 15"/>
                <a:gd name="T17" fmla="*/ 4 h 5"/>
                <a:gd name="T18" fmla="*/ 2 w 15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2" y="0"/>
                  </a:moveTo>
                  <a:lnTo>
                    <a:pt x="14" y="0"/>
                  </a:lnTo>
                  <a:lnTo>
                    <a:pt x="14" y="4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33" name="Freeform 108">
              <a:extLst>
                <a:ext uri="{FF2B5EF4-FFF2-40B4-BE49-F238E27FC236}">
                  <a16:creationId xmlns:a16="http://schemas.microsoft.com/office/drawing/2014/main" id="{54EA6042-25F9-D24A-8048-3EA4F51761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" y="3623"/>
              <a:ext cx="12" cy="4"/>
            </a:xfrm>
            <a:custGeom>
              <a:avLst/>
              <a:gdLst>
                <a:gd name="T0" fmla="*/ 0 w 12"/>
                <a:gd name="T1" fmla="*/ 0 h 4"/>
                <a:gd name="T2" fmla="*/ 12 w 12"/>
                <a:gd name="T3" fmla="*/ 0 h 4"/>
                <a:gd name="T4" fmla="*/ 12 w 12"/>
                <a:gd name="T5" fmla="*/ 4 h 4"/>
                <a:gd name="T6" fmla="*/ 0 w 12"/>
                <a:gd name="T7" fmla="*/ 4 h 4"/>
                <a:gd name="T8" fmla="*/ 0 w 12"/>
                <a:gd name="T9" fmla="*/ 0 h 4"/>
                <a:gd name="T10" fmla="*/ 2 w 12"/>
                <a:gd name="T11" fmla="*/ 1 h 4"/>
                <a:gd name="T12" fmla="*/ 10 w 12"/>
                <a:gd name="T13" fmla="*/ 1 h 4"/>
                <a:gd name="T14" fmla="*/ 10 w 12"/>
                <a:gd name="T15" fmla="*/ 3 h 4"/>
                <a:gd name="T16" fmla="*/ 2 w 12"/>
                <a:gd name="T17" fmla="*/ 3 h 4"/>
                <a:gd name="T18" fmla="*/ 2 w 12"/>
                <a:gd name="T19" fmla="*/ 1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12" y="0"/>
                  </a:lnTo>
                  <a:lnTo>
                    <a:pt x="12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10" y="1"/>
                  </a:lnTo>
                  <a:lnTo>
                    <a:pt x="10" y="3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34" name="Freeform 109">
              <a:extLst>
                <a:ext uri="{FF2B5EF4-FFF2-40B4-BE49-F238E27FC236}">
                  <a16:creationId xmlns:a16="http://schemas.microsoft.com/office/drawing/2014/main" id="{C5CB73AE-29D8-BD42-944A-FBBC74049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" y="3624"/>
              <a:ext cx="8" cy="2"/>
            </a:xfrm>
            <a:custGeom>
              <a:avLst/>
              <a:gdLst>
                <a:gd name="T0" fmla="*/ 0 w 8"/>
                <a:gd name="T1" fmla="*/ 0 h 2"/>
                <a:gd name="T2" fmla="*/ 8 w 8"/>
                <a:gd name="T3" fmla="*/ 0 h 2"/>
                <a:gd name="T4" fmla="*/ 8 w 8"/>
                <a:gd name="T5" fmla="*/ 2 h 2"/>
                <a:gd name="T6" fmla="*/ 0 w 8"/>
                <a:gd name="T7" fmla="*/ 2 h 2"/>
                <a:gd name="T8" fmla="*/ 0 w 8"/>
                <a:gd name="T9" fmla="*/ 0 h 2"/>
                <a:gd name="T10" fmla="*/ 2 w 8"/>
                <a:gd name="T11" fmla="*/ 1 h 2"/>
                <a:gd name="T12" fmla="*/ 6 w 8"/>
                <a:gd name="T13" fmla="*/ 1 h 2"/>
                <a:gd name="T14" fmla="*/ 6 w 8"/>
                <a:gd name="T15" fmla="*/ 1 h 2"/>
                <a:gd name="T16" fmla="*/ 2 w 8"/>
                <a:gd name="T17" fmla="*/ 1 h 2"/>
                <a:gd name="T18" fmla="*/ 2 w 8"/>
                <a:gd name="T19" fmla="*/ 1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6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35" name="Freeform 110">
              <a:extLst>
                <a:ext uri="{FF2B5EF4-FFF2-40B4-BE49-F238E27FC236}">
                  <a16:creationId xmlns:a16="http://schemas.microsoft.com/office/drawing/2014/main" id="{37748582-A580-6E4C-8ABE-506EF7F465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" y="3625"/>
              <a:ext cx="4" cy="1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0 h 1"/>
                <a:gd name="T6" fmla="*/ 0 w 4"/>
                <a:gd name="T7" fmla="*/ 0 h 1"/>
                <a:gd name="T8" fmla="*/ 0 w 4"/>
                <a:gd name="T9" fmla="*/ 0 h 1"/>
                <a:gd name="T10" fmla="*/ 1 w 4"/>
                <a:gd name="T11" fmla="*/ 0 h 1"/>
                <a:gd name="T12" fmla="*/ 1 w 4"/>
                <a:gd name="T13" fmla="*/ 0 h 1"/>
                <a:gd name="T14" fmla="*/ 1 w 4"/>
                <a:gd name="T15" fmla="*/ 0 h 1"/>
                <a:gd name="T16" fmla="*/ 1 w 4"/>
                <a:gd name="T17" fmla="*/ 0 h 1"/>
                <a:gd name="T18" fmla="*/ 1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36" name="Rectangle 111">
              <a:extLst>
                <a:ext uri="{FF2B5EF4-FFF2-40B4-BE49-F238E27FC236}">
                  <a16:creationId xmlns:a16="http://schemas.microsoft.com/office/drawing/2014/main" id="{EFB497BA-4754-CA4F-826E-16EB3035C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3624"/>
              <a:ext cx="5" cy="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237" name="Rectangle 112">
              <a:extLst>
                <a:ext uri="{FF2B5EF4-FFF2-40B4-BE49-F238E27FC236}">
                  <a16:creationId xmlns:a16="http://schemas.microsoft.com/office/drawing/2014/main" id="{7435E098-FE51-9145-B234-1405985CC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" y="3624"/>
              <a:ext cx="5" cy="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238" name="Rectangle 113">
              <a:extLst>
                <a:ext uri="{FF2B5EF4-FFF2-40B4-BE49-F238E27FC236}">
                  <a16:creationId xmlns:a16="http://schemas.microsoft.com/office/drawing/2014/main" id="{0845C5F0-190E-2548-AEEF-D05DB818B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3624"/>
              <a:ext cx="6" cy="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239" name="Freeform 114">
              <a:extLst>
                <a:ext uri="{FF2B5EF4-FFF2-40B4-BE49-F238E27FC236}">
                  <a16:creationId xmlns:a16="http://schemas.microsoft.com/office/drawing/2014/main" id="{207A293D-5E4C-8B4E-BF53-5CFFB3289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" y="3581"/>
              <a:ext cx="16" cy="13"/>
            </a:xfrm>
            <a:custGeom>
              <a:avLst/>
              <a:gdLst>
                <a:gd name="T0" fmla="*/ 0 w 16"/>
                <a:gd name="T1" fmla="*/ 8 h 13"/>
                <a:gd name="T2" fmla="*/ 16 w 16"/>
                <a:gd name="T3" fmla="*/ 0 h 13"/>
                <a:gd name="T4" fmla="*/ 16 w 16"/>
                <a:gd name="T5" fmla="*/ 5 h 13"/>
                <a:gd name="T6" fmla="*/ 0 w 16"/>
                <a:gd name="T7" fmla="*/ 13 h 13"/>
                <a:gd name="T8" fmla="*/ 0 w 16"/>
                <a:gd name="T9" fmla="*/ 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3">
                  <a:moveTo>
                    <a:pt x="0" y="8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0" y="1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40" name="Freeform 115">
              <a:extLst>
                <a:ext uri="{FF2B5EF4-FFF2-40B4-BE49-F238E27FC236}">
                  <a16:creationId xmlns:a16="http://schemas.microsoft.com/office/drawing/2014/main" id="{C219DAC5-299D-074D-8B92-7D32CA673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" y="3621"/>
              <a:ext cx="13" cy="3"/>
            </a:xfrm>
            <a:custGeom>
              <a:avLst/>
              <a:gdLst>
                <a:gd name="T0" fmla="*/ 0 w 13"/>
                <a:gd name="T1" fmla="*/ 0 h 3"/>
                <a:gd name="T2" fmla="*/ 13 w 13"/>
                <a:gd name="T3" fmla="*/ 0 h 3"/>
                <a:gd name="T4" fmla="*/ 13 w 13"/>
                <a:gd name="T5" fmla="*/ 3 h 3"/>
                <a:gd name="T6" fmla="*/ 0 w 13"/>
                <a:gd name="T7" fmla="*/ 3 h 3"/>
                <a:gd name="T8" fmla="*/ 0 w 13"/>
                <a:gd name="T9" fmla="*/ 0 h 3"/>
                <a:gd name="T10" fmla="*/ 0 w 13"/>
                <a:gd name="T11" fmla="*/ 0 h 3"/>
                <a:gd name="T12" fmla="*/ 13 w 13"/>
                <a:gd name="T13" fmla="*/ 0 h 3"/>
                <a:gd name="T14" fmla="*/ 13 w 13"/>
                <a:gd name="T15" fmla="*/ 0 h 3"/>
                <a:gd name="T16" fmla="*/ 0 w 13"/>
                <a:gd name="T17" fmla="*/ 0 h 3"/>
                <a:gd name="T18" fmla="*/ 0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lnTo>
                    <a:pt x="13" y="0"/>
                  </a:lnTo>
                  <a:lnTo>
                    <a:pt x="13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41" name="Freeform 116">
              <a:extLst>
                <a:ext uri="{FF2B5EF4-FFF2-40B4-BE49-F238E27FC236}">
                  <a16:creationId xmlns:a16="http://schemas.microsoft.com/office/drawing/2014/main" id="{70EACAE1-484F-9C47-A5C7-451C00163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" y="3619"/>
              <a:ext cx="7" cy="6"/>
            </a:xfrm>
            <a:custGeom>
              <a:avLst/>
              <a:gdLst>
                <a:gd name="T0" fmla="*/ 0 w 7"/>
                <a:gd name="T1" fmla="*/ 6 h 6"/>
                <a:gd name="T2" fmla="*/ 3 w 7"/>
                <a:gd name="T3" fmla="*/ 6 h 6"/>
                <a:gd name="T4" fmla="*/ 6 w 7"/>
                <a:gd name="T5" fmla="*/ 4 h 6"/>
                <a:gd name="T6" fmla="*/ 7 w 7"/>
                <a:gd name="T7" fmla="*/ 0 h 6"/>
                <a:gd name="T8" fmla="*/ 7 w 7"/>
                <a:gd name="T9" fmla="*/ 6 h 6"/>
                <a:gd name="T10" fmla="*/ 0 w 7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3" y="6"/>
                  </a:lnTo>
                  <a:lnTo>
                    <a:pt x="6" y="4"/>
                  </a:lnTo>
                  <a:lnTo>
                    <a:pt x="7" y="0"/>
                  </a:lnTo>
                  <a:lnTo>
                    <a:pt x="7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42" name="Freeform 117">
              <a:extLst>
                <a:ext uri="{FF2B5EF4-FFF2-40B4-BE49-F238E27FC236}">
                  <a16:creationId xmlns:a16="http://schemas.microsoft.com/office/drawing/2014/main" id="{029809CB-BA51-4B44-817E-A7F386CF1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" y="3619"/>
              <a:ext cx="7" cy="6"/>
            </a:xfrm>
            <a:custGeom>
              <a:avLst/>
              <a:gdLst>
                <a:gd name="T0" fmla="*/ 0 w 7"/>
                <a:gd name="T1" fmla="*/ 6 h 6"/>
                <a:gd name="T2" fmla="*/ 3 w 7"/>
                <a:gd name="T3" fmla="*/ 6 h 6"/>
                <a:gd name="T4" fmla="*/ 6 w 7"/>
                <a:gd name="T5" fmla="*/ 4 h 6"/>
                <a:gd name="T6" fmla="*/ 7 w 7"/>
                <a:gd name="T7" fmla="*/ 0 h 6"/>
                <a:gd name="T8" fmla="*/ 3 w 7"/>
                <a:gd name="T9" fmla="*/ 0 h 6"/>
                <a:gd name="T10" fmla="*/ 3 w 7"/>
                <a:gd name="T11" fmla="*/ 2 h 6"/>
                <a:gd name="T12" fmla="*/ 2 w 7"/>
                <a:gd name="T13" fmla="*/ 3 h 6"/>
                <a:gd name="T14" fmla="*/ 0 w 7"/>
                <a:gd name="T15" fmla="*/ 4 h 6"/>
                <a:gd name="T16" fmla="*/ 0 w 7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3" y="6"/>
                  </a:lnTo>
                  <a:lnTo>
                    <a:pt x="6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43" name="Freeform 118">
              <a:extLst>
                <a:ext uri="{FF2B5EF4-FFF2-40B4-BE49-F238E27FC236}">
                  <a16:creationId xmlns:a16="http://schemas.microsoft.com/office/drawing/2014/main" id="{810A44D8-2377-4A4A-9287-BC85ED17A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" y="3619"/>
              <a:ext cx="3" cy="4"/>
            </a:xfrm>
            <a:custGeom>
              <a:avLst/>
              <a:gdLst>
                <a:gd name="T0" fmla="*/ 0 w 3"/>
                <a:gd name="T1" fmla="*/ 4 h 4"/>
                <a:gd name="T2" fmla="*/ 2 w 3"/>
                <a:gd name="T3" fmla="*/ 3 h 4"/>
                <a:gd name="T4" fmla="*/ 3 w 3"/>
                <a:gd name="T5" fmla="*/ 2 h 4"/>
                <a:gd name="T6" fmla="*/ 3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2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44" name="Freeform 119">
              <a:extLst>
                <a:ext uri="{FF2B5EF4-FFF2-40B4-BE49-F238E27FC236}">
                  <a16:creationId xmlns:a16="http://schemas.microsoft.com/office/drawing/2014/main" id="{565C4E4E-6D75-604B-8B48-EC4E66350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" y="3621"/>
              <a:ext cx="3" cy="3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0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0 h 3"/>
                <a:gd name="T10" fmla="*/ 3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45" name="Freeform 120">
              <a:extLst>
                <a:ext uri="{FF2B5EF4-FFF2-40B4-BE49-F238E27FC236}">
                  <a16:creationId xmlns:a16="http://schemas.microsoft.com/office/drawing/2014/main" id="{D5BD052F-C859-4E4E-90F6-B5949F343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" y="3621"/>
              <a:ext cx="3" cy="3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0 h 3"/>
                <a:gd name="T4" fmla="*/ 1 w 3"/>
                <a:gd name="T5" fmla="*/ 2 h 3"/>
                <a:gd name="T6" fmla="*/ 0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3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46" name="Freeform 121">
              <a:extLst>
                <a:ext uri="{FF2B5EF4-FFF2-40B4-BE49-F238E27FC236}">
                  <a16:creationId xmlns:a16="http://schemas.microsoft.com/office/drawing/2014/main" id="{4789E226-D073-0642-B2F1-BB9F33119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" y="3619"/>
              <a:ext cx="6" cy="6"/>
            </a:xfrm>
            <a:custGeom>
              <a:avLst/>
              <a:gdLst>
                <a:gd name="T0" fmla="*/ 0 w 6"/>
                <a:gd name="T1" fmla="*/ 6 h 6"/>
                <a:gd name="T2" fmla="*/ 2 w 6"/>
                <a:gd name="T3" fmla="*/ 6 h 6"/>
                <a:gd name="T4" fmla="*/ 5 w 6"/>
                <a:gd name="T5" fmla="*/ 4 h 6"/>
                <a:gd name="T6" fmla="*/ 6 w 6"/>
                <a:gd name="T7" fmla="*/ 0 h 6"/>
                <a:gd name="T8" fmla="*/ 6 w 6"/>
                <a:gd name="T9" fmla="*/ 6 h 6"/>
                <a:gd name="T10" fmla="*/ 0 w 6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2" y="6"/>
                  </a:lnTo>
                  <a:lnTo>
                    <a:pt x="5" y="4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47" name="Freeform 122">
              <a:extLst>
                <a:ext uri="{FF2B5EF4-FFF2-40B4-BE49-F238E27FC236}">
                  <a16:creationId xmlns:a16="http://schemas.microsoft.com/office/drawing/2014/main" id="{95337100-CC1C-554D-B129-93F7DDDA9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" y="3619"/>
              <a:ext cx="6" cy="6"/>
            </a:xfrm>
            <a:custGeom>
              <a:avLst/>
              <a:gdLst>
                <a:gd name="T0" fmla="*/ 0 w 6"/>
                <a:gd name="T1" fmla="*/ 6 h 6"/>
                <a:gd name="T2" fmla="*/ 2 w 6"/>
                <a:gd name="T3" fmla="*/ 6 h 6"/>
                <a:gd name="T4" fmla="*/ 5 w 6"/>
                <a:gd name="T5" fmla="*/ 4 h 6"/>
                <a:gd name="T6" fmla="*/ 6 w 6"/>
                <a:gd name="T7" fmla="*/ 0 h 6"/>
                <a:gd name="T8" fmla="*/ 2 w 6"/>
                <a:gd name="T9" fmla="*/ 0 h 6"/>
                <a:gd name="T10" fmla="*/ 2 w 6"/>
                <a:gd name="T11" fmla="*/ 2 h 6"/>
                <a:gd name="T12" fmla="*/ 1 w 6"/>
                <a:gd name="T13" fmla="*/ 3 h 6"/>
                <a:gd name="T14" fmla="*/ 0 w 6"/>
                <a:gd name="T15" fmla="*/ 4 h 6"/>
                <a:gd name="T16" fmla="*/ 0 w 6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2" y="6"/>
                  </a:lnTo>
                  <a:lnTo>
                    <a:pt x="5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48" name="Freeform 123">
              <a:extLst>
                <a:ext uri="{FF2B5EF4-FFF2-40B4-BE49-F238E27FC236}">
                  <a16:creationId xmlns:a16="http://schemas.microsoft.com/office/drawing/2014/main" id="{253D29F3-C01D-D34A-ADB9-7A7BA76BC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" y="3619"/>
              <a:ext cx="2" cy="4"/>
            </a:xfrm>
            <a:custGeom>
              <a:avLst/>
              <a:gdLst>
                <a:gd name="T0" fmla="*/ 0 w 2"/>
                <a:gd name="T1" fmla="*/ 4 h 4"/>
                <a:gd name="T2" fmla="*/ 1 w 2"/>
                <a:gd name="T3" fmla="*/ 3 h 4"/>
                <a:gd name="T4" fmla="*/ 2 w 2"/>
                <a:gd name="T5" fmla="*/ 2 h 4"/>
                <a:gd name="T6" fmla="*/ 2 w 2"/>
                <a:gd name="T7" fmla="*/ 0 h 4"/>
                <a:gd name="T8" fmla="*/ 0 w 2"/>
                <a:gd name="T9" fmla="*/ 0 h 4"/>
                <a:gd name="T10" fmla="*/ 0 w 2"/>
                <a:gd name="T11" fmla="*/ 0 h 4"/>
                <a:gd name="T12" fmla="*/ 0 w 2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49" name="Freeform 124">
              <a:extLst>
                <a:ext uri="{FF2B5EF4-FFF2-40B4-BE49-F238E27FC236}">
                  <a16:creationId xmlns:a16="http://schemas.microsoft.com/office/drawing/2014/main" id="{0E4A9322-F7BD-8549-9AB9-DE51F90ED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" y="3621"/>
              <a:ext cx="3" cy="3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0 h 3"/>
                <a:gd name="T4" fmla="*/ 0 w 3"/>
                <a:gd name="T5" fmla="*/ 2 h 3"/>
                <a:gd name="T6" fmla="*/ 0 w 3"/>
                <a:gd name="T7" fmla="*/ 3 h 3"/>
                <a:gd name="T8" fmla="*/ 0 w 3"/>
                <a:gd name="T9" fmla="*/ 0 h 3"/>
                <a:gd name="T10" fmla="*/ 3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50" name="Freeform 125">
              <a:extLst>
                <a:ext uri="{FF2B5EF4-FFF2-40B4-BE49-F238E27FC236}">
                  <a16:creationId xmlns:a16="http://schemas.microsoft.com/office/drawing/2014/main" id="{224F448A-7E2C-0D42-82FC-30A5A73A9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" y="3621"/>
              <a:ext cx="3" cy="3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0 h 3"/>
                <a:gd name="T4" fmla="*/ 0 w 3"/>
                <a:gd name="T5" fmla="*/ 2 h 3"/>
                <a:gd name="T6" fmla="*/ 0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3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51" name="Freeform 126">
              <a:extLst>
                <a:ext uri="{FF2B5EF4-FFF2-40B4-BE49-F238E27FC236}">
                  <a16:creationId xmlns:a16="http://schemas.microsoft.com/office/drawing/2014/main" id="{FFE82CB3-2A88-EC4C-BF49-E360FF0F0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" y="3619"/>
              <a:ext cx="6" cy="6"/>
            </a:xfrm>
            <a:custGeom>
              <a:avLst/>
              <a:gdLst>
                <a:gd name="T0" fmla="*/ 0 w 6"/>
                <a:gd name="T1" fmla="*/ 6 h 6"/>
                <a:gd name="T2" fmla="*/ 4 w 6"/>
                <a:gd name="T3" fmla="*/ 6 h 6"/>
                <a:gd name="T4" fmla="*/ 6 w 6"/>
                <a:gd name="T5" fmla="*/ 4 h 6"/>
                <a:gd name="T6" fmla="*/ 6 w 6"/>
                <a:gd name="T7" fmla="*/ 0 h 6"/>
                <a:gd name="T8" fmla="*/ 6 w 6"/>
                <a:gd name="T9" fmla="*/ 6 h 6"/>
                <a:gd name="T10" fmla="*/ 0 w 6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4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52" name="Freeform 127">
              <a:extLst>
                <a:ext uri="{FF2B5EF4-FFF2-40B4-BE49-F238E27FC236}">
                  <a16:creationId xmlns:a16="http://schemas.microsoft.com/office/drawing/2014/main" id="{416C9785-B8D6-044C-B048-FDD68B0D1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" y="3619"/>
              <a:ext cx="6" cy="6"/>
            </a:xfrm>
            <a:custGeom>
              <a:avLst/>
              <a:gdLst>
                <a:gd name="T0" fmla="*/ 0 w 6"/>
                <a:gd name="T1" fmla="*/ 6 h 6"/>
                <a:gd name="T2" fmla="*/ 4 w 6"/>
                <a:gd name="T3" fmla="*/ 6 h 6"/>
                <a:gd name="T4" fmla="*/ 6 w 6"/>
                <a:gd name="T5" fmla="*/ 4 h 6"/>
                <a:gd name="T6" fmla="*/ 6 w 6"/>
                <a:gd name="T7" fmla="*/ 0 h 6"/>
                <a:gd name="T8" fmla="*/ 4 w 6"/>
                <a:gd name="T9" fmla="*/ 0 h 6"/>
                <a:gd name="T10" fmla="*/ 3 w 6"/>
                <a:gd name="T11" fmla="*/ 2 h 6"/>
                <a:gd name="T12" fmla="*/ 2 w 6"/>
                <a:gd name="T13" fmla="*/ 3 h 6"/>
                <a:gd name="T14" fmla="*/ 0 w 6"/>
                <a:gd name="T15" fmla="*/ 4 h 6"/>
                <a:gd name="T16" fmla="*/ 0 w 6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4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53" name="Freeform 128">
              <a:extLst>
                <a:ext uri="{FF2B5EF4-FFF2-40B4-BE49-F238E27FC236}">
                  <a16:creationId xmlns:a16="http://schemas.microsoft.com/office/drawing/2014/main" id="{2C6CA6FD-A631-644C-BF25-07C915103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" y="3619"/>
              <a:ext cx="4" cy="4"/>
            </a:xfrm>
            <a:custGeom>
              <a:avLst/>
              <a:gdLst>
                <a:gd name="T0" fmla="*/ 0 w 4"/>
                <a:gd name="T1" fmla="*/ 4 h 4"/>
                <a:gd name="T2" fmla="*/ 2 w 4"/>
                <a:gd name="T3" fmla="*/ 3 h 4"/>
                <a:gd name="T4" fmla="*/ 3 w 4"/>
                <a:gd name="T5" fmla="*/ 2 h 4"/>
                <a:gd name="T6" fmla="*/ 4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0 w 4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54" name="Freeform 129">
              <a:extLst>
                <a:ext uri="{FF2B5EF4-FFF2-40B4-BE49-F238E27FC236}">
                  <a16:creationId xmlns:a16="http://schemas.microsoft.com/office/drawing/2014/main" id="{475A2D74-2993-E440-9F17-AB9DCEC68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" y="3621"/>
              <a:ext cx="4" cy="3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0 w 4"/>
                <a:gd name="T7" fmla="*/ 3 h 3"/>
                <a:gd name="T8" fmla="*/ 0 w 4"/>
                <a:gd name="T9" fmla="*/ 0 h 3"/>
                <a:gd name="T10" fmla="*/ 4 w 4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55" name="Freeform 130">
              <a:extLst>
                <a:ext uri="{FF2B5EF4-FFF2-40B4-BE49-F238E27FC236}">
                  <a16:creationId xmlns:a16="http://schemas.microsoft.com/office/drawing/2014/main" id="{87AEB076-E449-B649-9D2E-A6C55F878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" y="3621"/>
              <a:ext cx="4" cy="3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0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4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56" name="Freeform 131">
              <a:extLst>
                <a:ext uri="{FF2B5EF4-FFF2-40B4-BE49-F238E27FC236}">
                  <a16:creationId xmlns:a16="http://schemas.microsoft.com/office/drawing/2014/main" id="{49FFD288-52CD-6E4B-90D6-80B266DBC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3619"/>
              <a:ext cx="6" cy="6"/>
            </a:xfrm>
            <a:custGeom>
              <a:avLst/>
              <a:gdLst>
                <a:gd name="T0" fmla="*/ 0 w 6"/>
                <a:gd name="T1" fmla="*/ 6 h 6"/>
                <a:gd name="T2" fmla="*/ 3 w 6"/>
                <a:gd name="T3" fmla="*/ 6 h 6"/>
                <a:gd name="T4" fmla="*/ 5 w 6"/>
                <a:gd name="T5" fmla="*/ 4 h 6"/>
                <a:gd name="T6" fmla="*/ 6 w 6"/>
                <a:gd name="T7" fmla="*/ 0 h 6"/>
                <a:gd name="T8" fmla="*/ 6 w 6"/>
                <a:gd name="T9" fmla="*/ 6 h 6"/>
                <a:gd name="T10" fmla="*/ 0 w 6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3" y="6"/>
                  </a:lnTo>
                  <a:lnTo>
                    <a:pt x="5" y="4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57" name="Freeform 132">
              <a:extLst>
                <a:ext uri="{FF2B5EF4-FFF2-40B4-BE49-F238E27FC236}">
                  <a16:creationId xmlns:a16="http://schemas.microsoft.com/office/drawing/2014/main" id="{8EFD315B-2031-944E-A80E-1EA31B1B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3619"/>
              <a:ext cx="6" cy="6"/>
            </a:xfrm>
            <a:custGeom>
              <a:avLst/>
              <a:gdLst>
                <a:gd name="T0" fmla="*/ 0 w 6"/>
                <a:gd name="T1" fmla="*/ 6 h 6"/>
                <a:gd name="T2" fmla="*/ 3 w 6"/>
                <a:gd name="T3" fmla="*/ 6 h 6"/>
                <a:gd name="T4" fmla="*/ 5 w 6"/>
                <a:gd name="T5" fmla="*/ 4 h 6"/>
                <a:gd name="T6" fmla="*/ 6 w 6"/>
                <a:gd name="T7" fmla="*/ 0 h 6"/>
                <a:gd name="T8" fmla="*/ 3 w 6"/>
                <a:gd name="T9" fmla="*/ 0 h 6"/>
                <a:gd name="T10" fmla="*/ 3 w 6"/>
                <a:gd name="T11" fmla="*/ 2 h 6"/>
                <a:gd name="T12" fmla="*/ 2 w 6"/>
                <a:gd name="T13" fmla="*/ 3 h 6"/>
                <a:gd name="T14" fmla="*/ 0 w 6"/>
                <a:gd name="T15" fmla="*/ 4 h 6"/>
                <a:gd name="T16" fmla="*/ 0 w 6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3" y="6"/>
                  </a:lnTo>
                  <a:lnTo>
                    <a:pt x="5" y="4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58" name="Freeform 133">
              <a:extLst>
                <a:ext uri="{FF2B5EF4-FFF2-40B4-BE49-F238E27FC236}">
                  <a16:creationId xmlns:a16="http://schemas.microsoft.com/office/drawing/2014/main" id="{C109A869-A2DD-F342-8A4B-A2FC00B21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3619"/>
              <a:ext cx="3" cy="4"/>
            </a:xfrm>
            <a:custGeom>
              <a:avLst/>
              <a:gdLst>
                <a:gd name="T0" fmla="*/ 0 w 3"/>
                <a:gd name="T1" fmla="*/ 4 h 4"/>
                <a:gd name="T2" fmla="*/ 2 w 3"/>
                <a:gd name="T3" fmla="*/ 3 h 4"/>
                <a:gd name="T4" fmla="*/ 3 w 3"/>
                <a:gd name="T5" fmla="*/ 2 h 4"/>
                <a:gd name="T6" fmla="*/ 3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2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59" name="Freeform 134">
              <a:extLst>
                <a:ext uri="{FF2B5EF4-FFF2-40B4-BE49-F238E27FC236}">
                  <a16:creationId xmlns:a16="http://schemas.microsoft.com/office/drawing/2014/main" id="{84CFA7BF-5A48-6643-BBAA-0A37A7C28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" y="3621"/>
              <a:ext cx="2" cy="3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0 w 2"/>
                <a:gd name="T7" fmla="*/ 3 h 3"/>
                <a:gd name="T8" fmla="*/ 0 w 2"/>
                <a:gd name="T9" fmla="*/ 0 h 3"/>
                <a:gd name="T10" fmla="*/ 2 w 2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60" name="Freeform 135">
              <a:extLst>
                <a:ext uri="{FF2B5EF4-FFF2-40B4-BE49-F238E27FC236}">
                  <a16:creationId xmlns:a16="http://schemas.microsoft.com/office/drawing/2014/main" id="{3B28403B-2AF3-5A41-B077-D77DF3291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" y="3621"/>
              <a:ext cx="2" cy="3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0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61" name="Freeform 136">
              <a:extLst>
                <a:ext uri="{FF2B5EF4-FFF2-40B4-BE49-F238E27FC236}">
                  <a16:creationId xmlns:a16="http://schemas.microsoft.com/office/drawing/2014/main" id="{32A858D4-18EB-F54E-A888-AD86F19191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64" cy="113"/>
            </a:xfrm>
            <a:custGeom>
              <a:avLst/>
              <a:gdLst>
                <a:gd name="T0" fmla="*/ 0 w 264"/>
                <a:gd name="T1" fmla="*/ 0 h 113"/>
                <a:gd name="T2" fmla="*/ 264 w 264"/>
                <a:gd name="T3" fmla="*/ 0 h 113"/>
                <a:gd name="T4" fmla="*/ 264 w 264"/>
                <a:gd name="T5" fmla="*/ 113 h 113"/>
                <a:gd name="T6" fmla="*/ 0 w 264"/>
                <a:gd name="T7" fmla="*/ 113 h 113"/>
                <a:gd name="T8" fmla="*/ 0 w 264"/>
                <a:gd name="T9" fmla="*/ 0 h 113"/>
                <a:gd name="T10" fmla="*/ 0 w 264"/>
                <a:gd name="T11" fmla="*/ 0 h 113"/>
                <a:gd name="T12" fmla="*/ 262 w 264"/>
                <a:gd name="T13" fmla="*/ 0 h 113"/>
                <a:gd name="T14" fmla="*/ 262 w 264"/>
                <a:gd name="T15" fmla="*/ 113 h 113"/>
                <a:gd name="T16" fmla="*/ 0 w 264"/>
                <a:gd name="T17" fmla="*/ 113 h 113"/>
                <a:gd name="T18" fmla="*/ 0 w 264"/>
                <a:gd name="T19" fmla="*/ 0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4" h="113">
                  <a:moveTo>
                    <a:pt x="0" y="0"/>
                  </a:moveTo>
                  <a:lnTo>
                    <a:pt x="264" y="0"/>
                  </a:lnTo>
                  <a:lnTo>
                    <a:pt x="264" y="113"/>
                  </a:lnTo>
                  <a:lnTo>
                    <a:pt x="0" y="11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62" y="0"/>
                  </a:lnTo>
                  <a:lnTo>
                    <a:pt x="262" y="113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62" name="Freeform 137">
              <a:extLst>
                <a:ext uri="{FF2B5EF4-FFF2-40B4-BE49-F238E27FC236}">
                  <a16:creationId xmlns:a16="http://schemas.microsoft.com/office/drawing/2014/main" id="{293F4860-AE82-CA43-83EA-3666B4398B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62" cy="113"/>
            </a:xfrm>
            <a:custGeom>
              <a:avLst/>
              <a:gdLst>
                <a:gd name="T0" fmla="*/ 0 w 262"/>
                <a:gd name="T1" fmla="*/ 0 h 113"/>
                <a:gd name="T2" fmla="*/ 262 w 262"/>
                <a:gd name="T3" fmla="*/ 0 h 113"/>
                <a:gd name="T4" fmla="*/ 262 w 262"/>
                <a:gd name="T5" fmla="*/ 113 h 113"/>
                <a:gd name="T6" fmla="*/ 0 w 262"/>
                <a:gd name="T7" fmla="*/ 113 h 113"/>
                <a:gd name="T8" fmla="*/ 0 w 262"/>
                <a:gd name="T9" fmla="*/ 0 h 113"/>
                <a:gd name="T10" fmla="*/ 0 w 262"/>
                <a:gd name="T11" fmla="*/ 0 h 113"/>
                <a:gd name="T12" fmla="*/ 260 w 262"/>
                <a:gd name="T13" fmla="*/ 0 h 113"/>
                <a:gd name="T14" fmla="*/ 260 w 262"/>
                <a:gd name="T15" fmla="*/ 112 h 113"/>
                <a:gd name="T16" fmla="*/ 0 w 262"/>
                <a:gd name="T17" fmla="*/ 112 h 113"/>
                <a:gd name="T18" fmla="*/ 0 w 262"/>
                <a:gd name="T19" fmla="*/ 0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2" h="113">
                  <a:moveTo>
                    <a:pt x="0" y="0"/>
                  </a:moveTo>
                  <a:lnTo>
                    <a:pt x="262" y="0"/>
                  </a:lnTo>
                  <a:lnTo>
                    <a:pt x="262" y="113"/>
                  </a:lnTo>
                  <a:lnTo>
                    <a:pt x="0" y="11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60" y="0"/>
                  </a:lnTo>
                  <a:lnTo>
                    <a:pt x="260" y="112"/>
                  </a:lnTo>
                  <a:lnTo>
                    <a:pt x="0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63" name="Freeform 138">
              <a:extLst>
                <a:ext uri="{FF2B5EF4-FFF2-40B4-BE49-F238E27FC236}">
                  <a16:creationId xmlns:a16="http://schemas.microsoft.com/office/drawing/2014/main" id="{02F0EB17-B7C5-5841-8AAF-1B5E6F6E3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60" cy="112"/>
            </a:xfrm>
            <a:custGeom>
              <a:avLst/>
              <a:gdLst>
                <a:gd name="T0" fmla="*/ 0 w 260"/>
                <a:gd name="T1" fmla="*/ 0 h 112"/>
                <a:gd name="T2" fmla="*/ 260 w 260"/>
                <a:gd name="T3" fmla="*/ 0 h 112"/>
                <a:gd name="T4" fmla="*/ 260 w 260"/>
                <a:gd name="T5" fmla="*/ 112 h 112"/>
                <a:gd name="T6" fmla="*/ 0 w 260"/>
                <a:gd name="T7" fmla="*/ 112 h 112"/>
                <a:gd name="T8" fmla="*/ 0 w 260"/>
                <a:gd name="T9" fmla="*/ 0 h 112"/>
                <a:gd name="T10" fmla="*/ 0 w 260"/>
                <a:gd name="T11" fmla="*/ 0 h 112"/>
                <a:gd name="T12" fmla="*/ 258 w 260"/>
                <a:gd name="T13" fmla="*/ 0 h 112"/>
                <a:gd name="T14" fmla="*/ 258 w 260"/>
                <a:gd name="T15" fmla="*/ 111 h 112"/>
                <a:gd name="T16" fmla="*/ 0 w 260"/>
                <a:gd name="T17" fmla="*/ 111 h 112"/>
                <a:gd name="T18" fmla="*/ 0 w 260"/>
                <a:gd name="T19" fmla="*/ 0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0" h="112">
                  <a:moveTo>
                    <a:pt x="0" y="0"/>
                  </a:moveTo>
                  <a:lnTo>
                    <a:pt x="260" y="0"/>
                  </a:lnTo>
                  <a:lnTo>
                    <a:pt x="260" y="112"/>
                  </a:lnTo>
                  <a:lnTo>
                    <a:pt x="0" y="11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58" y="0"/>
                  </a:lnTo>
                  <a:lnTo>
                    <a:pt x="258" y="111"/>
                  </a:lnTo>
                  <a:lnTo>
                    <a:pt x="0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64" name="Freeform 139">
              <a:extLst>
                <a:ext uri="{FF2B5EF4-FFF2-40B4-BE49-F238E27FC236}">
                  <a16:creationId xmlns:a16="http://schemas.microsoft.com/office/drawing/2014/main" id="{FCD13645-1CE7-844F-B676-32FF5AB624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58" cy="111"/>
            </a:xfrm>
            <a:custGeom>
              <a:avLst/>
              <a:gdLst>
                <a:gd name="T0" fmla="*/ 0 w 258"/>
                <a:gd name="T1" fmla="*/ 0 h 111"/>
                <a:gd name="T2" fmla="*/ 258 w 258"/>
                <a:gd name="T3" fmla="*/ 0 h 111"/>
                <a:gd name="T4" fmla="*/ 258 w 258"/>
                <a:gd name="T5" fmla="*/ 111 h 111"/>
                <a:gd name="T6" fmla="*/ 0 w 258"/>
                <a:gd name="T7" fmla="*/ 111 h 111"/>
                <a:gd name="T8" fmla="*/ 0 w 258"/>
                <a:gd name="T9" fmla="*/ 0 h 111"/>
                <a:gd name="T10" fmla="*/ 0 w 258"/>
                <a:gd name="T11" fmla="*/ 0 h 111"/>
                <a:gd name="T12" fmla="*/ 257 w 258"/>
                <a:gd name="T13" fmla="*/ 0 h 111"/>
                <a:gd name="T14" fmla="*/ 257 w 258"/>
                <a:gd name="T15" fmla="*/ 110 h 111"/>
                <a:gd name="T16" fmla="*/ 0 w 258"/>
                <a:gd name="T17" fmla="*/ 110 h 111"/>
                <a:gd name="T18" fmla="*/ 0 w 258"/>
                <a:gd name="T19" fmla="*/ 0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8" h="111">
                  <a:moveTo>
                    <a:pt x="0" y="0"/>
                  </a:moveTo>
                  <a:lnTo>
                    <a:pt x="258" y="0"/>
                  </a:lnTo>
                  <a:lnTo>
                    <a:pt x="258" y="111"/>
                  </a:lnTo>
                  <a:lnTo>
                    <a:pt x="0" y="11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57" y="0"/>
                  </a:lnTo>
                  <a:lnTo>
                    <a:pt x="257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65" name="Freeform 140">
              <a:extLst>
                <a:ext uri="{FF2B5EF4-FFF2-40B4-BE49-F238E27FC236}">
                  <a16:creationId xmlns:a16="http://schemas.microsoft.com/office/drawing/2014/main" id="{92E3DF8C-1D32-1A41-A905-9C06B9059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57" cy="110"/>
            </a:xfrm>
            <a:custGeom>
              <a:avLst/>
              <a:gdLst>
                <a:gd name="T0" fmla="*/ 0 w 257"/>
                <a:gd name="T1" fmla="*/ 0 h 110"/>
                <a:gd name="T2" fmla="*/ 257 w 257"/>
                <a:gd name="T3" fmla="*/ 0 h 110"/>
                <a:gd name="T4" fmla="*/ 257 w 257"/>
                <a:gd name="T5" fmla="*/ 110 h 110"/>
                <a:gd name="T6" fmla="*/ 0 w 257"/>
                <a:gd name="T7" fmla="*/ 110 h 110"/>
                <a:gd name="T8" fmla="*/ 0 w 257"/>
                <a:gd name="T9" fmla="*/ 0 h 110"/>
                <a:gd name="T10" fmla="*/ 0 w 257"/>
                <a:gd name="T11" fmla="*/ 0 h 110"/>
                <a:gd name="T12" fmla="*/ 255 w 257"/>
                <a:gd name="T13" fmla="*/ 0 h 110"/>
                <a:gd name="T14" fmla="*/ 255 w 257"/>
                <a:gd name="T15" fmla="*/ 110 h 110"/>
                <a:gd name="T16" fmla="*/ 0 w 257"/>
                <a:gd name="T17" fmla="*/ 110 h 110"/>
                <a:gd name="T18" fmla="*/ 0 w 257"/>
                <a:gd name="T19" fmla="*/ 0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7" h="110">
                  <a:moveTo>
                    <a:pt x="0" y="0"/>
                  </a:moveTo>
                  <a:lnTo>
                    <a:pt x="257" y="0"/>
                  </a:lnTo>
                  <a:lnTo>
                    <a:pt x="257" y="110"/>
                  </a:lnTo>
                  <a:lnTo>
                    <a:pt x="0" y="11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55" y="0"/>
                  </a:lnTo>
                  <a:lnTo>
                    <a:pt x="255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0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66" name="Freeform 141">
              <a:extLst>
                <a:ext uri="{FF2B5EF4-FFF2-40B4-BE49-F238E27FC236}">
                  <a16:creationId xmlns:a16="http://schemas.microsoft.com/office/drawing/2014/main" id="{55F881D7-FCF6-AA4B-8DB7-90F90C0133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55" cy="110"/>
            </a:xfrm>
            <a:custGeom>
              <a:avLst/>
              <a:gdLst>
                <a:gd name="T0" fmla="*/ 0 w 255"/>
                <a:gd name="T1" fmla="*/ 0 h 110"/>
                <a:gd name="T2" fmla="*/ 255 w 255"/>
                <a:gd name="T3" fmla="*/ 0 h 110"/>
                <a:gd name="T4" fmla="*/ 255 w 255"/>
                <a:gd name="T5" fmla="*/ 110 h 110"/>
                <a:gd name="T6" fmla="*/ 0 w 255"/>
                <a:gd name="T7" fmla="*/ 110 h 110"/>
                <a:gd name="T8" fmla="*/ 0 w 255"/>
                <a:gd name="T9" fmla="*/ 0 h 110"/>
                <a:gd name="T10" fmla="*/ 0 w 255"/>
                <a:gd name="T11" fmla="*/ 0 h 110"/>
                <a:gd name="T12" fmla="*/ 253 w 255"/>
                <a:gd name="T13" fmla="*/ 0 h 110"/>
                <a:gd name="T14" fmla="*/ 253 w 255"/>
                <a:gd name="T15" fmla="*/ 109 h 110"/>
                <a:gd name="T16" fmla="*/ 0 w 255"/>
                <a:gd name="T17" fmla="*/ 109 h 110"/>
                <a:gd name="T18" fmla="*/ 0 w 255"/>
                <a:gd name="T19" fmla="*/ 0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110">
                  <a:moveTo>
                    <a:pt x="0" y="0"/>
                  </a:moveTo>
                  <a:lnTo>
                    <a:pt x="255" y="0"/>
                  </a:lnTo>
                  <a:lnTo>
                    <a:pt x="255" y="110"/>
                  </a:lnTo>
                  <a:lnTo>
                    <a:pt x="0" y="11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53" y="0"/>
                  </a:lnTo>
                  <a:lnTo>
                    <a:pt x="253" y="109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0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67" name="Freeform 142">
              <a:extLst>
                <a:ext uri="{FF2B5EF4-FFF2-40B4-BE49-F238E27FC236}">
                  <a16:creationId xmlns:a16="http://schemas.microsoft.com/office/drawing/2014/main" id="{40DDD685-1D9D-8742-A89A-1D19A8C813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53" cy="109"/>
            </a:xfrm>
            <a:custGeom>
              <a:avLst/>
              <a:gdLst>
                <a:gd name="T0" fmla="*/ 0 w 253"/>
                <a:gd name="T1" fmla="*/ 0 h 109"/>
                <a:gd name="T2" fmla="*/ 253 w 253"/>
                <a:gd name="T3" fmla="*/ 0 h 109"/>
                <a:gd name="T4" fmla="*/ 253 w 253"/>
                <a:gd name="T5" fmla="*/ 109 h 109"/>
                <a:gd name="T6" fmla="*/ 0 w 253"/>
                <a:gd name="T7" fmla="*/ 109 h 109"/>
                <a:gd name="T8" fmla="*/ 0 w 253"/>
                <a:gd name="T9" fmla="*/ 0 h 109"/>
                <a:gd name="T10" fmla="*/ 0 w 253"/>
                <a:gd name="T11" fmla="*/ 0 h 109"/>
                <a:gd name="T12" fmla="*/ 251 w 253"/>
                <a:gd name="T13" fmla="*/ 0 h 109"/>
                <a:gd name="T14" fmla="*/ 251 w 253"/>
                <a:gd name="T15" fmla="*/ 108 h 109"/>
                <a:gd name="T16" fmla="*/ 0 w 253"/>
                <a:gd name="T17" fmla="*/ 108 h 109"/>
                <a:gd name="T18" fmla="*/ 0 w 253"/>
                <a:gd name="T19" fmla="*/ 0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3" h="109">
                  <a:moveTo>
                    <a:pt x="0" y="0"/>
                  </a:moveTo>
                  <a:lnTo>
                    <a:pt x="253" y="0"/>
                  </a:lnTo>
                  <a:lnTo>
                    <a:pt x="253" y="109"/>
                  </a:lnTo>
                  <a:lnTo>
                    <a:pt x="0" y="10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51" y="0"/>
                  </a:lnTo>
                  <a:lnTo>
                    <a:pt x="251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68" name="Freeform 143">
              <a:extLst>
                <a:ext uri="{FF2B5EF4-FFF2-40B4-BE49-F238E27FC236}">
                  <a16:creationId xmlns:a16="http://schemas.microsoft.com/office/drawing/2014/main" id="{6224D8CA-542A-FA47-ABD1-7D9B1681F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51" cy="108"/>
            </a:xfrm>
            <a:custGeom>
              <a:avLst/>
              <a:gdLst>
                <a:gd name="T0" fmla="*/ 0 w 251"/>
                <a:gd name="T1" fmla="*/ 0 h 108"/>
                <a:gd name="T2" fmla="*/ 251 w 251"/>
                <a:gd name="T3" fmla="*/ 0 h 108"/>
                <a:gd name="T4" fmla="*/ 251 w 251"/>
                <a:gd name="T5" fmla="*/ 108 h 108"/>
                <a:gd name="T6" fmla="*/ 0 w 251"/>
                <a:gd name="T7" fmla="*/ 108 h 108"/>
                <a:gd name="T8" fmla="*/ 0 w 251"/>
                <a:gd name="T9" fmla="*/ 0 h 108"/>
                <a:gd name="T10" fmla="*/ 0 w 251"/>
                <a:gd name="T11" fmla="*/ 0 h 108"/>
                <a:gd name="T12" fmla="*/ 250 w 251"/>
                <a:gd name="T13" fmla="*/ 0 h 108"/>
                <a:gd name="T14" fmla="*/ 250 w 251"/>
                <a:gd name="T15" fmla="*/ 107 h 108"/>
                <a:gd name="T16" fmla="*/ 0 w 251"/>
                <a:gd name="T17" fmla="*/ 107 h 108"/>
                <a:gd name="T18" fmla="*/ 0 w 251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1" h="108">
                  <a:moveTo>
                    <a:pt x="0" y="0"/>
                  </a:moveTo>
                  <a:lnTo>
                    <a:pt x="251" y="0"/>
                  </a:lnTo>
                  <a:lnTo>
                    <a:pt x="251" y="108"/>
                  </a:lnTo>
                  <a:lnTo>
                    <a:pt x="0" y="10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50" y="0"/>
                  </a:lnTo>
                  <a:lnTo>
                    <a:pt x="250" y="107"/>
                  </a:lnTo>
                  <a:lnTo>
                    <a:pt x="0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69" name="Freeform 144">
              <a:extLst>
                <a:ext uri="{FF2B5EF4-FFF2-40B4-BE49-F238E27FC236}">
                  <a16:creationId xmlns:a16="http://schemas.microsoft.com/office/drawing/2014/main" id="{7B7A33A9-6EFC-7D40-B1B0-EB41DBC98E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50" cy="107"/>
            </a:xfrm>
            <a:custGeom>
              <a:avLst/>
              <a:gdLst>
                <a:gd name="T0" fmla="*/ 0 w 250"/>
                <a:gd name="T1" fmla="*/ 0 h 107"/>
                <a:gd name="T2" fmla="*/ 250 w 250"/>
                <a:gd name="T3" fmla="*/ 0 h 107"/>
                <a:gd name="T4" fmla="*/ 250 w 250"/>
                <a:gd name="T5" fmla="*/ 107 h 107"/>
                <a:gd name="T6" fmla="*/ 0 w 250"/>
                <a:gd name="T7" fmla="*/ 107 h 107"/>
                <a:gd name="T8" fmla="*/ 0 w 250"/>
                <a:gd name="T9" fmla="*/ 0 h 107"/>
                <a:gd name="T10" fmla="*/ 0 w 250"/>
                <a:gd name="T11" fmla="*/ 0 h 107"/>
                <a:gd name="T12" fmla="*/ 248 w 250"/>
                <a:gd name="T13" fmla="*/ 0 h 107"/>
                <a:gd name="T14" fmla="*/ 248 w 250"/>
                <a:gd name="T15" fmla="*/ 106 h 107"/>
                <a:gd name="T16" fmla="*/ 0 w 250"/>
                <a:gd name="T17" fmla="*/ 106 h 107"/>
                <a:gd name="T18" fmla="*/ 0 w 250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0" h="107">
                  <a:moveTo>
                    <a:pt x="0" y="0"/>
                  </a:moveTo>
                  <a:lnTo>
                    <a:pt x="250" y="0"/>
                  </a:lnTo>
                  <a:lnTo>
                    <a:pt x="250" y="107"/>
                  </a:lnTo>
                  <a:lnTo>
                    <a:pt x="0" y="10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48" y="0"/>
                  </a:lnTo>
                  <a:lnTo>
                    <a:pt x="248" y="106"/>
                  </a:lnTo>
                  <a:lnTo>
                    <a:pt x="0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0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70" name="Freeform 145">
              <a:extLst>
                <a:ext uri="{FF2B5EF4-FFF2-40B4-BE49-F238E27FC236}">
                  <a16:creationId xmlns:a16="http://schemas.microsoft.com/office/drawing/2014/main" id="{F03E634E-DD8A-584B-AA89-3CFD8F745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48" cy="106"/>
            </a:xfrm>
            <a:custGeom>
              <a:avLst/>
              <a:gdLst>
                <a:gd name="T0" fmla="*/ 0 w 248"/>
                <a:gd name="T1" fmla="*/ 0 h 106"/>
                <a:gd name="T2" fmla="*/ 248 w 248"/>
                <a:gd name="T3" fmla="*/ 0 h 106"/>
                <a:gd name="T4" fmla="*/ 248 w 248"/>
                <a:gd name="T5" fmla="*/ 106 h 106"/>
                <a:gd name="T6" fmla="*/ 0 w 248"/>
                <a:gd name="T7" fmla="*/ 106 h 106"/>
                <a:gd name="T8" fmla="*/ 0 w 248"/>
                <a:gd name="T9" fmla="*/ 0 h 106"/>
                <a:gd name="T10" fmla="*/ 0 w 248"/>
                <a:gd name="T11" fmla="*/ 0 h 106"/>
                <a:gd name="T12" fmla="*/ 246 w 248"/>
                <a:gd name="T13" fmla="*/ 0 h 106"/>
                <a:gd name="T14" fmla="*/ 246 w 248"/>
                <a:gd name="T15" fmla="*/ 106 h 106"/>
                <a:gd name="T16" fmla="*/ 0 w 248"/>
                <a:gd name="T17" fmla="*/ 106 h 106"/>
                <a:gd name="T18" fmla="*/ 0 w 248"/>
                <a:gd name="T19" fmla="*/ 0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8" h="106">
                  <a:moveTo>
                    <a:pt x="0" y="0"/>
                  </a:moveTo>
                  <a:lnTo>
                    <a:pt x="248" y="0"/>
                  </a:lnTo>
                  <a:lnTo>
                    <a:pt x="248" y="106"/>
                  </a:lnTo>
                  <a:lnTo>
                    <a:pt x="0" y="10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46" y="0"/>
                  </a:lnTo>
                  <a:lnTo>
                    <a:pt x="246" y="106"/>
                  </a:lnTo>
                  <a:lnTo>
                    <a:pt x="0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0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71" name="Freeform 146">
              <a:extLst>
                <a:ext uri="{FF2B5EF4-FFF2-40B4-BE49-F238E27FC236}">
                  <a16:creationId xmlns:a16="http://schemas.microsoft.com/office/drawing/2014/main" id="{FB3B0EC8-756A-B447-85F3-834DC47CB0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46" cy="106"/>
            </a:xfrm>
            <a:custGeom>
              <a:avLst/>
              <a:gdLst>
                <a:gd name="T0" fmla="*/ 0 w 246"/>
                <a:gd name="T1" fmla="*/ 0 h 106"/>
                <a:gd name="T2" fmla="*/ 246 w 246"/>
                <a:gd name="T3" fmla="*/ 0 h 106"/>
                <a:gd name="T4" fmla="*/ 246 w 246"/>
                <a:gd name="T5" fmla="*/ 106 h 106"/>
                <a:gd name="T6" fmla="*/ 0 w 246"/>
                <a:gd name="T7" fmla="*/ 106 h 106"/>
                <a:gd name="T8" fmla="*/ 0 w 246"/>
                <a:gd name="T9" fmla="*/ 0 h 106"/>
                <a:gd name="T10" fmla="*/ 0 w 246"/>
                <a:gd name="T11" fmla="*/ 0 h 106"/>
                <a:gd name="T12" fmla="*/ 244 w 246"/>
                <a:gd name="T13" fmla="*/ 0 h 106"/>
                <a:gd name="T14" fmla="*/ 244 w 246"/>
                <a:gd name="T15" fmla="*/ 105 h 106"/>
                <a:gd name="T16" fmla="*/ 0 w 246"/>
                <a:gd name="T17" fmla="*/ 105 h 106"/>
                <a:gd name="T18" fmla="*/ 0 w 246"/>
                <a:gd name="T19" fmla="*/ 0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6" h="106">
                  <a:moveTo>
                    <a:pt x="0" y="0"/>
                  </a:moveTo>
                  <a:lnTo>
                    <a:pt x="246" y="0"/>
                  </a:lnTo>
                  <a:lnTo>
                    <a:pt x="246" y="106"/>
                  </a:lnTo>
                  <a:lnTo>
                    <a:pt x="0" y="10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44" y="0"/>
                  </a:lnTo>
                  <a:lnTo>
                    <a:pt x="244" y="105"/>
                  </a:lnTo>
                  <a:lnTo>
                    <a:pt x="0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72" name="Freeform 147">
              <a:extLst>
                <a:ext uri="{FF2B5EF4-FFF2-40B4-BE49-F238E27FC236}">
                  <a16:creationId xmlns:a16="http://schemas.microsoft.com/office/drawing/2014/main" id="{A1D1A376-5C98-9F4A-BA6B-89EC258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44" cy="105"/>
            </a:xfrm>
            <a:custGeom>
              <a:avLst/>
              <a:gdLst>
                <a:gd name="T0" fmla="*/ 0 w 244"/>
                <a:gd name="T1" fmla="*/ 0 h 105"/>
                <a:gd name="T2" fmla="*/ 244 w 244"/>
                <a:gd name="T3" fmla="*/ 0 h 105"/>
                <a:gd name="T4" fmla="*/ 244 w 244"/>
                <a:gd name="T5" fmla="*/ 105 h 105"/>
                <a:gd name="T6" fmla="*/ 0 w 244"/>
                <a:gd name="T7" fmla="*/ 105 h 105"/>
                <a:gd name="T8" fmla="*/ 0 w 244"/>
                <a:gd name="T9" fmla="*/ 0 h 105"/>
                <a:gd name="T10" fmla="*/ 0 w 244"/>
                <a:gd name="T11" fmla="*/ 0 h 105"/>
                <a:gd name="T12" fmla="*/ 243 w 244"/>
                <a:gd name="T13" fmla="*/ 0 h 105"/>
                <a:gd name="T14" fmla="*/ 243 w 244"/>
                <a:gd name="T15" fmla="*/ 105 h 105"/>
                <a:gd name="T16" fmla="*/ 0 w 244"/>
                <a:gd name="T17" fmla="*/ 105 h 105"/>
                <a:gd name="T18" fmla="*/ 0 w 244"/>
                <a:gd name="T19" fmla="*/ 0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4" h="105">
                  <a:moveTo>
                    <a:pt x="0" y="0"/>
                  </a:moveTo>
                  <a:lnTo>
                    <a:pt x="244" y="0"/>
                  </a:lnTo>
                  <a:lnTo>
                    <a:pt x="244" y="105"/>
                  </a:lnTo>
                  <a:lnTo>
                    <a:pt x="0" y="10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43" y="0"/>
                  </a:lnTo>
                  <a:lnTo>
                    <a:pt x="243" y="105"/>
                  </a:lnTo>
                  <a:lnTo>
                    <a:pt x="0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73" name="Freeform 148">
              <a:extLst>
                <a:ext uri="{FF2B5EF4-FFF2-40B4-BE49-F238E27FC236}">
                  <a16:creationId xmlns:a16="http://schemas.microsoft.com/office/drawing/2014/main" id="{17ACE5A2-B9EB-6F43-AC90-57CE2AEF08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43" cy="105"/>
            </a:xfrm>
            <a:custGeom>
              <a:avLst/>
              <a:gdLst>
                <a:gd name="T0" fmla="*/ 0 w 243"/>
                <a:gd name="T1" fmla="*/ 0 h 105"/>
                <a:gd name="T2" fmla="*/ 243 w 243"/>
                <a:gd name="T3" fmla="*/ 0 h 105"/>
                <a:gd name="T4" fmla="*/ 243 w 243"/>
                <a:gd name="T5" fmla="*/ 105 h 105"/>
                <a:gd name="T6" fmla="*/ 0 w 243"/>
                <a:gd name="T7" fmla="*/ 105 h 105"/>
                <a:gd name="T8" fmla="*/ 0 w 243"/>
                <a:gd name="T9" fmla="*/ 0 h 105"/>
                <a:gd name="T10" fmla="*/ 0 w 243"/>
                <a:gd name="T11" fmla="*/ 0 h 105"/>
                <a:gd name="T12" fmla="*/ 241 w 243"/>
                <a:gd name="T13" fmla="*/ 0 h 105"/>
                <a:gd name="T14" fmla="*/ 241 w 243"/>
                <a:gd name="T15" fmla="*/ 104 h 105"/>
                <a:gd name="T16" fmla="*/ 0 w 243"/>
                <a:gd name="T17" fmla="*/ 104 h 105"/>
                <a:gd name="T18" fmla="*/ 0 w 243"/>
                <a:gd name="T19" fmla="*/ 0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3" h="105">
                  <a:moveTo>
                    <a:pt x="0" y="0"/>
                  </a:moveTo>
                  <a:lnTo>
                    <a:pt x="243" y="0"/>
                  </a:lnTo>
                  <a:lnTo>
                    <a:pt x="243" y="105"/>
                  </a:lnTo>
                  <a:lnTo>
                    <a:pt x="0" y="10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41" y="0"/>
                  </a:lnTo>
                  <a:lnTo>
                    <a:pt x="241" y="10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74" name="Freeform 149">
              <a:extLst>
                <a:ext uri="{FF2B5EF4-FFF2-40B4-BE49-F238E27FC236}">
                  <a16:creationId xmlns:a16="http://schemas.microsoft.com/office/drawing/2014/main" id="{801D0C7D-6757-D04D-A545-8B9287329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41" cy="104"/>
            </a:xfrm>
            <a:custGeom>
              <a:avLst/>
              <a:gdLst>
                <a:gd name="T0" fmla="*/ 0 w 241"/>
                <a:gd name="T1" fmla="*/ 0 h 104"/>
                <a:gd name="T2" fmla="*/ 241 w 241"/>
                <a:gd name="T3" fmla="*/ 0 h 104"/>
                <a:gd name="T4" fmla="*/ 241 w 241"/>
                <a:gd name="T5" fmla="*/ 104 h 104"/>
                <a:gd name="T6" fmla="*/ 0 w 241"/>
                <a:gd name="T7" fmla="*/ 104 h 104"/>
                <a:gd name="T8" fmla="*/ 0 w 241"/>
                <a:gd name="T9" fmla="*/ 0 h 104"/>
                <a:gd name="T10" fmla="*/ 0 w 241"/>
                <a:gd name="T11" fmla="*/ 0 h 104"/>
                <a:gd name="T12" fmla="*/ 239 w 241"/>
                <a:gd name="T13" fmla="*/ 0 h 104"/>
                <a:gd name="T14" fmla="*/ 239 w 241"/>
                <a:gd name="T15" fmla="*/ 103 h 104"/>
                <a:gd name="T16" fmla="*/ 0 w 241"/>
                <a:gd name="T17" fmla="*/ 103 h 104"/>
                <a:gd name="T18" fmla="*/ 0 w 241"/>
                <a:gd name="T19" fmla="*/ 0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1" h="104">
                  <a:moveTo>
                    <a:pt x="0" y="0"/>
                  </a:moveTo>
                  <a:lnTo>
                    <a:pt x="241" y="0"/>
                  </a:lnTo>
                  <a:lnTo>
                    <a:pt x="241" y="104"/>
                  </a:lnTo>
                  <a:lnTo>
                    <a:pt x="0" y="10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39" y="0"/>
                  </a:lnTo>
                  <a:lnTo>
                    <a:pt x="239" y="103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75" name="Freeform 150">
              <a:extLst>
                <a:ext uri="{FF2B5EF4-FFF2-40B4-BE49-F238E27FC236}">
                  <a16:creationId xmlns:a16="http://schemas.microsoft.com/office/drawing/2014/main" id="{212C8A4B-3627-E24B-A85D-9C9327A60D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39" cy="103"/>
            </a:xfrm>
            <a:custGeom>
              <a:avLst/>
              <a:gdLst>
                <a:gd name="T0" fmla="*/ 0 w 239"/>
                <a:gd name="T1" fmla="*/ 0 h 103"/>
                <a:gd name="T2" fmla="*/ 239 w 239"/>
                <a:gd name="T3" fmla="*/ 0 h 103"/>
                <a:gd name="T4" fmla="*/ 239 w 239"/>
                <a:gd name="T5" fmla="*/ 103 h 103"/>
                <a:gd name="T6" fmla="*/ 0 w 239"/>
                <a:gd name="T7" fmla="*/ 103 h 103"/>
                <a:gd name="T8" fmla="*/ 0 w 239"/>
                <a:gd name="T9" fmla="*/ 0 h 103"/>
                <a:gd name="T10" fmla="*/ 0 w 239"/>
                <a:gd name="T11" fmla="*/ 0 h 103"/>
                <a:gd name="T12" fmla="*/ 237 w 239"/>
                <a:gd name="T13" fmla="*/ 0 h 103"/>
                <a:gd name="T14" fmla="*/ 237 w 239"/>
                <a:gd name="T15" fmla="*/ 102 h 103"/>
                <a:gd name="T16" fmla="*/ 0 w 239"/>
                <a:gd name="T17" fmla="*/ 102 h 103"/>
                <a:gd name="T18" fmla="*/ 0 w 239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9" h="103">
                  <a:moveTo>
                    <a:pt x="0" y="0"/>
                  </a:moveTo>
                  <a:lnTo>
                    <a:pt x="239" y="0"/>
                  </a:lnTo>
                  <a:lnTo>
                    <a:pt x="239" y="103"/>
                  </a:lnTo>
                  <a:lnTo>
                    <a:pt x="0" y="10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37" y="0"/>
                  </a:lnTo>
                  <a:lnTo>
                    <a:pt x="237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76" name="Freeform 151">
              <a:extLst>
                <a:ext uri="{FF2B5EF4-FFF2-40B4-BE49-F238E27FC236}">
                  <a16:creationId xmlns:a16="http://schemas.microsoft.com/office/drawing/2014/main" id="{D7E64116-026F-364C-9B5F-B6A1ED6D5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37" cy="102"/>
            </a:xfrm>
            <a:custGeom>
              <a:avLst/>
              <a:gdLst>
                <a:gd name="T0" fmla="*/ 0 w 237"/>
                <a:gd name="T1" fmla="*/ 0 h 102"/>
                <a:gd name="T2" fmla="*/ 237 w 237"/>
                <a:gd name="T3" fmla="*/ 0 h 102"/>
                <a:gd name="T4" fmla="*/ 237 w 237"/>
                <a:gd name="T5" fmla="*/ 102 h 102"/>
                <a:gd name="T6" fmla="*/ 0 w 237"/>
                <a:gd name="T7" fmla="*/ 102 h 102"/>
                <a:gd name="T8" fmla="*/ 0 w 237"/>
                <a:gd name="T9" fmla="*/ 0 h 102"/>
                <a:gd name="T10" fmla="*/ 0 w 237"/>
                <a:gd name="T11" fmla="*/ 0 h 102"/>
                <a:gd name="T12" fmla="*/ 235 w 237"/>
                <a:gd name="T13" fmla="*/ 0 h 102"/>
                <a:gd name="T14" fmla="*/ 235 w 237"/>
                <a:gd name="T15" fmla="*/ 101 h 102"/>
                <a:gd name="T16" fmla="*/ 0 w 237"/>
                <a:gd name="T17" fmla="*/ 101 h 102"/>
                <a:gd name="T18" fmla="*/ 0 w 237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7" h="102">
                  <a:moveTo>
                    <a:pt x="0" y="0"/>
                  </a:moveTo>
                  <a:lnTo>
                    <a:pt x="237" y="0"/>
                  </a:lnTo>
                  <a:lnTo>
                    <a:pt x="237" y="102"/>
                  </a:lnTo>
                  <a:lnTo>
                    <a:pt x="0" y="10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35" y="0"/>
                  </a:lnTo>
                  <a:lnTo>
                    <a:pt x="235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77" name="Freeform 152">
              <a:extLst>
                <a:ext uri="{FF2B5EF4-FFF2-40B4-BE49-F238E27FC236}">
                  <a16:creationId xmlns:a16="http://schemas.microsoft.com/office/drawing/2014/main" id="{35699F23-17DE-484C-9059-64A2EE269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35" cy="101"/>
            </a:xfrm>
            <a:custGeom>
              <a:avLst/>
              <a:gdLst>
                <a:gd name="T0" fmla="*/ 0 w 235"/>
                <a:gd name="T1" fmla="*/ 0 h 101"/>
                <a:gd name="T2" fmla="*/ 235 w 235"/>
                <a:gd name="T3" fmla="*/ 0 h 101"/>
                <a:gd name="T4" fmla="*/ 235 w 235"/>
                <a:gd name="T5" fmla="*/ 101 h 101"/>
                <a:gd name="T6" fmla="*/ 0 w 235"/>
                <a:gd name="T7" fmla="*/ 101 h 101"/>
                <a:gd name="T8" fmla="*/ 0 w 235"/>
                <a:gd name="T9" fmla="*/ 0 h 101"/>
                <a:gd name="T10" fmla="*/ 0 w 235"/>
                <a:gd name="T11" fmla="*/ 0 h 101"/>
                <a:gd name="T12" fmla="*/ 234 w 235"/>
                <a:gd name="T13" fmla="*/ 0 h 101"/>
                <a:gd name="T14" fmla="*/ 234 w 235"/>
                <a:gd name="T15" fmla="*/ 100 h 101"/>
                <a:gd name="T16" fmla="*/ 0 w 235"/>
                <a:gd name="T17" fmla="*/ 100 h 101"/>
                <a:gd name="T18" fmla="*/ 0 w 235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5" h="101">
                  <a:moveTo>
                    <a:pt x="0" y="0"/>
                  </a:moveTo>
                  <a:lnTo>
                    <a:pt x="235" y="0"/>
                  </a:lnTo>
                  <a:lnTo>
                    <a:pt x="235" y="101"/>
                  </a:lnTo>
                  <a:lnTo>
                    <a:pt x="0" y="10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34" y="0"/>
                  </a:lnTo>
                  <a:lnTo>
                    <a:pt x="234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78" name="Freeform 153">
              <a:extLst>
                <a:ext uri="{FF2B5EF4-FFF2-40B4-BE49-F238E27FC236}">
                  <a16:creationId xmlns:a16="http://schemas.microsoft.com/office/drawing/2014/main" id="{87F9DE7F-7156-A143-BA4E-29541238D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34" cy="100"/>
            </a:xfrm>
            <a:custGeom>
              <a:avLst/>
              <a:gdLst>
                <a:gd name="T0" fmla="*/ 0 w 234"/>
                <a:gd name="T1" fmla="*/ 0 h 100"/>
                <a:gd name="T2" fmla="*/ 234 w 234"/>
                <a:gd name="T3" fmla="*/ 0 h 100"/>
                <a:gd name="T4" fmla="*/ 234 w 234"/>
                <a:gd name="T5" fmla="*/ 100 h 100"/>
                <a:gd name="T6" fmla="*/ 0 w 234"/>
                <a:gd name="T7" fmla="*/ 100 h 100"/>
                <a:gd name="T8" fmla="*/ 0 w 234"/>
                <a:gd name="T9" fmla="*/ 0 h 100"/>
                <a:gd name="T10" fmla="*/ 0 w 234"/>
                <a:gd name="T11" fmla="*/ 0 h 100"/>
                <a:gd name="T12" fmla="*/ 232 w 234"/>
                <a:gd name="T13" fmla="*/ 0 h 100"/>
                <a:gd name="T14" fmla="*/ 232 w 234"/>
                <a:gd name="T15" fmla="*/ 100 h 100"/>
                <a:gd name="T16" fmla="*/ 0 w 234"/>
                <a:gd name="T17" fmla="*/ 100 h 100"/>
                <a:gd name="T18" fmla="*/ 0 w 234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4" h="100">
                  <a:moveTo>
                    <a:pt x="0" y="0"/>
                  </a:moveTo>
                  <a:lnTo>
                    <a:pt x="234" y="0"/>
                  </a:lnTo>
                  <a:lnTo>
                    <a:pt x="234" y="100"/>
                  </a:lnTo>
                  <a:lnTo>
                    <a:pt x="0" y="10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32" y="0"/>
                  </a:lnTo>
                  <a:lnTo>
                    <a:pt x="232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79" name="Freeform 154">
              <a:extLst>
                <a:ext uri="{FF2B5EF4-FFF2-40B4-BE49-F238E27FC236}">
                  <a16:creationId xmlns:a16="http://schemas.microsoft.com/office/drawing/2014/main" id="{8DFB9208-544D-D647-A169-AD029DD7BC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32" cy="100"/>
            </a:xfrm>
            <a:custGeom>
              <a:avLst/>
              <a:gdLst>
                <a:gd name="T0" fmla="*/ 0 w 232"/>
                <a:gd name="T1" fmla="*/ 0 h 100"/>
                <a:gd name="T2" fmla="*/ 232 w 232"/>
                <a:gd name="T3" fmla="*/ 0 h 100"/>
                <a:gd name="T4" fmla="*/ 232 w 232"/>
                <a:gd name="T5" fmla="*/ 100 h 100"/>
                <a:gd name="T6" fmla="*/ 0 w 232"/>
                <a:gd name="T7" fmla="*/ 100 h 100"/>
                <a:gd name="T8" fmla="*/ 0 w 232"/>
                <a:gd name="T9" fmla="*/ 0 h 100"/>
                <a:gd name="T10" fmla="*/ 0 w 232"/>
                <a:gd name="T11" fmla="*/ 0 h 100"/>
                <a:gd name="T12" fmla="*/ 230 w 232"/>
                <a:gd name="T13" fmla="*/ 0 h 100"/>
                <a:gd name="T14" fmla="*/ 230 w 232"/>
                <a:gd name="T15" fmla="*/ 100 h 100"/>
                <a:gd name="T16" fmla="*/ 0 w 232"/>
                <a:gd name="T17" fmla="*/ 100 h 100"/>
                <a:gd name="T18" fmla="*/ 0 w 232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2" h="100">
                  <a:moveTo>
                    <a:pt x="0" y="0"/>
                  </a:moveTo>
                  <a:lnTo>
                    <a:pt x="232" y="0"/>
                  </a:lnTo>
                  <a:lnTo>
                    <a:pt x="232" y="100"/>
                  </a:lnTo>
                  <a:lnTo>
                    <a:pt x="0" y="10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30" y="0"/>
                  </a:lnTo>
                  <a:lnTo>
                    <a:pt x="230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80" name="Freeform 155">
              <a:extLst>
                <a:ext uri="{FF2B5EF4-FFF2-40B4-BE49-F238E27FC236}">
                  <a16:creationId xmlns:a16="http://schemas.microsoft.com/office/drawing/2014/main" id="{A0326D88-28CF-F746-95F7-556A9022A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30" cy="100"/>
            </a:xfrm>
            <a:custGeom>
              <a:avLst/>
              <a:gdLst>
                <a:gd name="T0" fmla="*/ 0 w 230"/>
                <a:gd name="T1" fmla="*/ 0 h 100"/>
                <a:gd name="T2" fmla="*/ 230 w 230"/>
                <a:gd name="T3" fmla="*/ 0 h 100"/>
                <a:gd name="T4" fmla="*/ 230 w 230"/>
                <a:gd name="T5" fmla="*/ 100 h 100"/>
                <a:gd name="T6" fmla="*/ 0 w 230"/>
                <a:gd name="T7" fmla="*/ 100 h 100"/>
                <a:gd name="T8" fmla="*/ 0 w 230"/>
                <a:gd name="T9" fmla="*/ 0 h 100"/>
                <a:gd name="T10" fmla="*/ 0 w 230"/>
                <a:gd name="T11" fmla="*/ 0 h 100"/>
                <a:gd name="T12" fmla="*/ 228 w 230"/>
                <a:gd name="T13" fmla="*/ 0 h 100"/>
                <a:gd name="T14" fmla="*/ 228 w 230"/>
                <a:gd name="T15" fmla="*/ 99 h 100"/>
                <a:gd name="T16" fmla="*/ 0 w 230"/>
                <a:gd name="T17" fmla="*/ 99 h 100"/>
                <a:gd name="T18" fmla="*/ 0 w 230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0" h="100">
                  <a:moveTo>
                    <a:pt x="0" y="0"/>
                  </a:moveTo>
                  <a:lnTo>
                    <a:pt x="230" y="0"/>
                  </a:lnTo>
                  <a:lnTo>
                    <a:pt x="230" y="100"/>
                  </a:lnTo>
                  <a:lnTo>
                    <a:pt x="0" y="10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28" y="0"/>
                  </a:lnTo>
                  <a:lnTo>
                    <a:pt x="228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81" name="Freeform 156">
              <a:extLst>
                <a:ext uri="{FF2B5EF4-FFF2-40B4-BE49-F238E27FC236}">
                  <a16:creationId xmlns:a16="http://schemas.microsoft.com/office/drawing/2014/main" id="{7A015AEC-861F-2D41-9239-33AD1B2DF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28" cy="99"/>
            </a:xfrm>
            <a:custGeom>
              <a:avLst/>
              <a:gdLst>
                <a:gd name="T0" fmla="*/ 0 w 228"/>
                <a:gd name="T1" fmla="*/ 0 h 99"/>
                <a:gd name="T2" fmla="*/ 228 w 228"/>
                <a:gd name="T3" fmla="*/ 0 h 99"/>
                <a:gd name="T4" fmla="*/ 228 w 228"/>
                <a:gd name="T5" fmla="*/ 99 h 99"/>
                <a:gd name="T6" fmla="*/ 0 w 228"/>
                <a:gd name="T7" fmla="*/ 99 h 99"/>
                <a:gd name="T8" fmla="*/ 0 w 228"/>
                <a:gd name="T9" fmla="*/ 0 h 99"/>
                <a:gd name="T10" fmla="*/ 0 w 228"/>
                <a:gd name="T11" fmla="*/ 0 h 99"/>
                <a:gd name="T12" fmla="*/ 227 w 228"/>
                <a:gd name="T13" fmla="*/ 0 h 99"/>
                <a:gd name="T14" fmla="*/ 227 w 228"/>
                <a:gd name="T15" fmla="*/ 98 h 99"/>
                <a:gd name="T16" fmla="*/ 0 w 228"/>
                <a:gd name="T17" fmla="*/ 98 h 99"/>
                <a:gd name="T18" fmla="*/ 0 w 228"/>
                <a:gd name="T19" fmla="*/ 0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8" h="99">
                  <a:moveTo>
                    <a:pt x="0" y="0"/>
                  </a:moveTo>
                  <a:lnTo>
                    <a:pt x="228" y="0"/>
                  </a:lnTo>
                  <a:lnTo>
                    <a:pt x="228" y="99"/>
                  </a:lnTo>
                  <a:lnTo>
                    <a:pt x="0" y="9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27" y="0"/>
                  </a:lnTo>
                  <a:lnTo>
                    <a:pt x="227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82" name="Freeform 157">
              <a:extLst>
                <a:ext uri="{FF2B5EF4-FFF2-40B4-BE49-F238E27FC236}">
                  <a16:creationId xmlns:a16="http://schemas.microsoft.com/office/drawing/2014/main" id="{1AE9C25F-40C7-3545-AE49-6E0BF3DA9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27" cy="98"/>
            </a:xfrm>
            <a:custGeom>
              <a:avLst/>
              <a:gdLst>
                <a:gd name="T0" fmla="*/ 0 w 227"/>
                <a:gd name="T1" fmla="*/ 0 h 98"/>
                <a:gd name="T2" fmla="*/ 227 w 227"/>
                <a:gd name="T3" fmla="*/ 0 h 98"/>
                <a:gd name="T4" fmla="*/ 227 w 227"/>
                <a:gd name="T5" fmla="*/ 98 h 98"/>
                <a:gd name="T6" fmla="*/ 0 w 227"/>
                <a:gd name="T7" fmla="*/ 98 h 98"/>
                <a:gd name="T8" fmla="*/ 0 w 227"/>
                <a:gd name="T9" fmla="*/ 0 h 98"/>
                <a:gd name="T10" fmla="*/ 0 w 227"/>
                <a:gd name="T11" fmla="*/ 0 h 98"/>
                <a:gd name="T12" fmla="*/ 225 w 227"/>
                <a:gd name="T13" fmla="*/ 0 h 98"/>
                <a:gd name="T14" fmla="*/ 225 w 227"/>
                <a:gd name="T15" fmla="*/ 97 h 98"/>
                <a:gd name="T16" fmla="*/ 0 w 227"/>
                <a:gd name="T17" fmla="*/ 97 h 98"/>
                <a:gd name="T18" fmla="*/ 0 w 227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7" h="98">
                  <a:moveTo>
                    <a:pt x="0" y="0"/>
                  </a:moveTo>
                  <a:lnTo>
                    <a:pt x="227" y="0"/>
                  </a:lnTo>
                  <a:lnTo>
                    <a:pt x="227" y="98"/>
                  </a:lnTo>
                  <a:lnTo>
                    <a:pt x="0" y="9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25" y="0"/>
                  </a:lnTo>
                  <a:lnTo>
                    <a:pt x="225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83" name="Freeform 158">
              <a:extLst>
                <a:ext uri="{FF2B5EF4-FFF2-40B4-BE49-F238E27FC236}">
                  <a16:creationId xmlns:a16="http://schemas.microsoft.com/office/drawing/2014/main" id="{F3CA5837-283B-B04D-A192-2E9AEB58C9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25" cy="97"/>
            </a:xfrm>
            <a:custGeom>
              <a:avLst/>
              <a:gdLst>
                <a:gd name="T0" fmla="*/ 0 w 225"/>
                <a:gd name="T1" fmla="*/ 0 h 97"/>
                <a:gd name="T2" fmla="*/ 225 w 225"/>
                <a:gd name="T3" fmla="*/ 0 h 97"/>
                <a:gd name="T4" fmla="*/ 225 w 225"/>
                <a:gd name="T5" fmla="*/ 97 h 97"/>
                <a:gd name="T6" fmla="*/ 0 w 225"/>
                <a:gd name="T7" fmla="*/ 97 h 97"/>
                <a:gd name="T8" fmla="*/ 0 w 225"/>
                <a:gd name="T9" fmla="*/ 0 h 97"/>
                <a:gd name="T10" fmla="*/ 0 w 225"/>
                <a:gd name="T11" fmla="*/ 0 h 97"/>
                <a:gd name="T12" fmla="*/ 223 w 225"/>
                <a:gd name="T13" fmla="*/ 0 h 97"/>
                <a:gd name="T14" fmla="*/ 223 w 225"/>
                <a:gd name="T15" fmla="*/ 96 h 97"/>
                <a:gd name="T16" fmla="*/ 0 w 225"/>
                <a:gd name="T17" fmla="*/ 96 h 97"/>
                <a:gd name="T18" fmla="*/ 0 w 225"/>
                <a:gd name="T19" fmla="*/ 0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5" h="97">
                  <a:moveTo>
                    <a:pt x="0" y="0"/>
                  </a:moveTo>
                  <a:lnTo>
                    <a:pt x="225" y="0"/>
                  </a:lnTo>
                  <a:lnTo>
                    <a:pt x="225" y="97"/>
                  </a:lnTo>
                  <a:lnTo>
                    <a:pt x="0" y="9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23" y="0"/>
                  </a:lnTo>
                  <a:lnTo>
                    <a:pt x="223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84" name="Freeform 159">
              <a:extLst>
                <a:ext uri="{FF2B5EF4-FFF2-40B4-BE49-F238E27FC236}">
                  <a16:creationId xmlns:a16="http://schemas.microsoft.com/office/drawing/2014/main" id="{73BB7701-30ED-C34D-AC99-13712A77D8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23" cy="96"/>
            </a:xfrm>
            <a:custGeom>
              <a:avLst/>
              <a:gdLst>
                <a:gd name="T0" fmla="*/ 0 w 223"/>
                <a:gd name="T1" fmla="*/ 0 h 96"/>
                <a:gd name="T2" fmla="*/ 223 w 223"/>
                <a:gd name="T3" fmla="*/ 0 h 96"/>
                <a:gd name="T4" fmla="*/ 223 w 223"/>
                <a:gd name="T5" fmla="*/ 96 h 96"/>
                <a:gd name="T6" fmla="*/ 0 w 223"/>
                <a:gd name="T7" fmla="*/ 96 h 96"/>
                <a:gd name="T8" fmla="*/ 0 w 223"/>
                <a:gd name="T9" fmla="*/ 0 h 96"/>
                <a:gd name="T10" fmla="*/ 0 w 223"/>
                <a:gd name="T11" fmla="*/ 0 h 96"/>
                <a:gd name="T12" fmla="*/ 221 w 223"/>
                <a:gd name="T13" fmla="*/ 0 h 96"/>
                <a:gd name="T14" fmla="*/ 221 w 223"/>
                <a:gd name="T15" fmla="*/ 95 h 96"/>
                <a:gd name="T16" fmla="*/ 0 w 223"/>
                <a:gd name="T17" fmla="*/ 95 h 96"/>
                <a:gd name="T18" fmla="*/ 0 w 223"/>
                <a:gd name="T19" fmla="*/ 0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3" h="96">
                  <a:moveTo>
                    <a:pt x="0" y="0"/>
                  </a:moveTo>
                  <a:lnTo>
                    <a:pt x="223" y="0"/>
                  </a:lnTo>
                  <a:lnTo>
                    <a:pt x="223" y="96"/>
                  </a:lnTo>
                  <a:lnTo>
                    <a:pt x="0" y="9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21" y="0"/>
                  </a:lnTo>
                  <a:lnTo>
                    <a:pt x="221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85" name="Freeform 160">
              <a:extLst>
                <a:ext uri="{FF2B5EF4-FFF2-40B4-BE49-F238E27FC236}">
                  <a16:creationId xmlns:a16="http://schemas.microsoft.com/office/drawing/2014/main" id="{D86B9961-8207-1A49-8E22-55A01F0E4C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21" cy="95"/>
            </a:xfrm>
            <a:custGeom>
              <a:avLst/>
              <a:gdLst>
                <a:gd name="T0" fmla="*/ 0 w 221"/>
                <a:gd name="T1" fmla="*/ 0 h 95"/>
                <a:gd name="T2" fmla="*/ 221 w 221"/>
                <a:gd name="T3" fmla="*/ 0 h 95"/>
                <a:gd name="T4" fmla="*/ 221 w 221"/>
                <a:gd name="T5" fmla="*/ 95 h 95"/>
                <a:gd name="T6" fmla="*/ 0 w 221"/>
                <a:gd name="T7" fmla="*/ 95 h 95"/>
                <a:gd name="T8" fmla="*/ 0 w 221"/>
                <a:gd name="T9" fmla="*/ 0 h 95"/>
                <a:gd name="T10" fmla="*/ 0 w 221"/>
                <a:gd name="T11" fmla="*/ 0 h 95"/>
                <a:gd name="T12" fmla="*/ 220 w 221"/>
                <a:gd name="T13" fmla="*/ 0 h 95"/>
                <a:gd name="T14" fmla="*/ 220 w 221"/>
                <a:gd name="T15" fmla="*/ 94 h 95"/>
                <a:gd name="T16" fmla="*/ 0 w 221"/>
                <a:gd name="T17" fmla="*/ 94 h 95"/>
                <a:gd name="T18" fmla="*/ 0 w 221"/>
                <a:gd name="T19" fmla="*/ 0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1" h="95">
                  <a:moveTo>
                    <a:pt x="0" y="0"/>
                  </a:moveTo>
                  <a:lnTo>
                    <a:pt x="221" y="0"/>
                  </a:lnTo>
                  <a:lnTo>
                    <a:pt x="221" y="95"/>
                  </a:lnTo>
                  <a:lnTo>
                    <a:pt x="0" y="9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20" y="0"/>
                  </a:lnTo>
                  <a:lnTo>
                    <a:pt x="220" y="94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86" name="Freeform 161">
              <a:extLst>
                <a:ext uri="{FF2B5EF4-FFF2-40B4-BE49-F238E27FC236}">
                  <a16:creationId xmlns:a16="http://schemas.microsoft.com/office/drawing/2014/main" id="{96473142-6412-D44F-AA68-E086BB298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20" cy="94"/>
            </a:xfrm>
            <a:custGeom>
              <a:avLst/>
              <a:gdLst>
                <a:gd name="T0" fmla="*/ 0 w 220"/>
                <a:gd name="T1" fmla="*/ 0 h 94"/>
                <a:gd name="T2" fmla="*/ 220 w 220"/>
                <a:gd name="T3" fmla="*/ 0 h 94"/>
                <a:gd name="T4" fmla="*/ 220 w 220"/>
                <a:gd name="T5" fmla="*/ 94 h 94"/>
                <a:gd name="T6" fmla="*/ 0 w 220"/>
                <a:gd name="T7" fmla="*/ 94 h 94"/>
                <a:gd name="T8" fmla="*/ 0 w 220"/>
                <a:gd name="T9" fmla="*/ 0 h 94"/>
                <a:gd name="T10" fmla="*/ 0 w 220"/>
                <a:gd name="T11" fmla="*/ 0 h 94"/>
                <a:gd name="T12" fmla="*/ 218 w 220"/>
                <a:gd name="T13" fmla="*/ 0 h 94"/>
                <a:gd name="T14" fmla="*/ 218 w 220"/>
                <a:gd name="T15" fmla="*/ 93 h 94"/>
                <a:gd name="T16" fmla="*/ 0 w 220"/>
                <a:gd name="T17" fmla="*/ 93 h 94"/>
                <a:gd name="T18" fmla="*/ 0 w 220"/>
                <a:gd name="T19" fmla="*/ 0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0" h="94">
                  <a:moveTo>
                    <a:pt x="0" y="0"/>
                  </a:moveTo>
                  <a:lnTo>
                    <a:pt x="220" y="0"/>
                  </a:lnTo>
                  <a:lnTo>
                    <a:pt x="220" y="94"/>
                  </a:lnTo>
                  <a:lnTo>
                    <a:pt x="0" y="9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18" y="0"/>
                  </a:lnTo>
                  <a:lnTo>
                    <a:pt x="218" y="93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2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87" name="Freeform 162">
              <a:extLst>
                <a:ext uri="{FF2B5EF4-FFF2-40B4-BE49-F238E27FC236}">
                  <a16:creationId xmlns:a16="http://schemas.microsoft.com/office/drawing/2014/main" id="{8539BE91-2DF1-EB4D-9EB6-4E283F7B8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18" cy="93"/>
            </a:xfrm>
            <a:custGeom>
              <a:avLst/>
              <a:gdLst>
                <a:gd name="T0" fmla="*/ 0 w 218"/>
                <a:gd name="T1" fmla="*/ 0 h 93"/>
                <a:gd name="T2" fmla="*/ 218 w 218"/>
                <a:gd name="T3" fmla="*/ 0 h 93"/>
                <a:gd name="T4" fmla="*/ 218 w 218"/>
                <a:gd name="T5" fmla="*/ 93 h 93"/>
                <a:gd name="T6" fmla="*/ 0 w 218"/>
                <a:gd name="T7" fmla="*/ 93 h 93"/>
                <a:gd name="T8" fmla="*/ 0 w 218"/>
                <a:gd name="T9" fmla="*/ 0 h 93"/>
                <a:gd name="T10" fmla="*/ 0 w 218"/>
                <a:gd name="T11" fmla="*/ 0 h 93"/>
                <a:gd name="T12" fmla="*/ 216 w 218"/>
                <a:gd name="T13" fmla="*/ 0 h 93"/>
                <a:gd name="T14" fmla="*/ 216 w 218"/>
                <a:gd name="T15" fmla="*/ 93 h 93"/>
                <a:gd name="T16" fmla="*/ 0 w 218"/>
                <a:gd name="T17" fmla="*/ 93 h 93"/>
                <a:gd name="T18" fmla="*/ 0 w 218"/>
                <a:gd name="T19" fmla="*/ 0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8" h="93">
                  <a:moveTo>
                    <a:pt x="0" y="0"/>
                  </a:moveTo>
                  <a:lnTo>
                    <a:pt x="218" y="0"/>
                  </a:lnTo>
                  <a:lnTo>
                    <a:pt x="218" y="93"/>
                  </a:lnTo>
                  <a:lnTo>
                    <a:pt x="0" y="9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16" y="0"/>
                  </a:lnTo>
                  <a:lnTo>
                    <a:pt x="216" y="93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88" name="Freeform 163">
              <a:extLst>
                <a:ext uri="{FF2B5EF4-FFF2-40B4-BE49-F238E27FC236}">
                  <a16:creationId xmlns:a16="http://schemas.microsoft.com/office/drawing/2014/main" id="{B64BB2A3-0BDD-0E45-90D6-21D31BC755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16" cy="93"/>
            </a:xfrm>
            <a:custGeom>
              <a:avLst/>
              <a:gdLst>
                <a:gd name="T0" fmla="*/ 0 w 216"/>
                <a:gd name="T1" fmla="*/ 0 h 93"/>
                <a:gd name="T2" fmla="*/ 216 w 216"/>
                <a:gd name="T3" fmla="*/ 0 h 93"/>
                <a:gd name="T4" fmla="*/ 216 w 216"/>
                <a:gd name="T5" fmla="*/ 93 h 93"/>
                <a:gd name="T6" fmla="*/ 0 w 216"/>
                <a:gd name="T7" fmla="*/ 93 h 93"/>
                <a:gd name="T8" fmla="*/ 0 w 216"/>
                <a:gd name="T9" fmla="*/ 0 h 93"/>
                <a:gd name="T10" fmla="*/ 0 w 216"/>
                <a:gd name="T11" fmla="*/ 0 h 93"/>
                <a:gd name="T12" fmla="*/ 214 w 216"/>
                <a:gd name="T13" fmla="*/ 0 h 93"/>
                <a:gd name="T14" fmla="*/ 214 w 216"/>
                <a:gd name="T15" fmla="*/ 93 h 93"/>
                <a:gd name="T16" fmla="*/ 0 w 216"/>
                <a:gd name="T17" fmla="*/ 93 h 93"/>
                <a:gd name="T18" fmla="*/ 0 w 216"/>
                <a:gd name="T19" fmla="*/ 0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93">
                  <a:moveTo>
                    <a:pt x="0" y="0"/>
                  </a:moveTo>
                  <a:lnTo>
                    <a:pt x="216" y="0"/>
                  </a:lnTo>
                  <a:lnTo>
                    <a:pt x="216" y="93"/>
                  </a:lnTo>
                  <a:lnTo>
                    <a:pt x="0" y="9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14" y="0"/>
                  </a:lnTo>
                  <a:lnTo>
                    <a:pt x="214" y="93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89" name="Freeform 164">
              <a:extLst>
                <a:ext uri="{FF2B5EF4-FFF2-40B4-BE49-F238E27FC236}">
                  <a16:creationId xmlns:a16="http://schemas.microsoft.com/office/drawing/2014/main" id="{DF60EDEB-7A5D-8F42-9D92-D37EC1A988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14" cy="93"/>
            </a:xfrm>
            <a:custGeom>
              <a:avLst/>
              <a:gdLst>
                <a:gd name="T0" fmla="*/ 0 w 214"/>
                <a:gd name="T1" fmla="*/ 0 h 93"/>
                <a:gd name="T2" fmla="*/ 214 w 214"/>
                <a:gd name="T3" fmla="*/ 0 h 93"/>
                <a:gd name="T4" fmla="*/ 214 w 214"/>
                <a:gd name="T5" fmla="*/ 93 h 93"/>
                <a:gd name="T6" fmla="*/ 0 w 214"/>
                <a:gd name="T7" fmla="*/ 93 h 93"/>
                <a:gd name="T8" fmla="*/ 0 w 214"/>
                <a:gd name="T9" fmla="*/ 0 h 93"/>
                <a:gd name="T10" fmla="*/ 0 w 214"/>
                <a:gd name="T11" fmla="*/ 0 h 93"/>
                <a:gd name="T12" fmla="*/ 213 w 214"/>
                <a:gd name="T13" fmla="*/ 0 h 93"/>
                <a:gd name="T14" fmla="*/ 213 w 214"/>
                <a:gd name="T15" fmla="*/ 92 h 93"/>
                <a:gd name="T16" fmla="*/ 0 w 214"/>
                <a:gd name="T17" fmla="*/ 92 h 93"/>
                <a:gd name="T18" fmla="*/ 0 w 214"/>
                <a:gd name="T19" fmla="*/ 0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4" h="93">
                  <a:moveTo>
                    <a:pt x="0" y="0"/>
                  </a:moveTo>
                  <a:lnTo>
                    <a:pt x="214" y="0"/>
                  </a:lnTo>
                  <a:lnTo>
                    <a:pt x="214" y="93"/>
                  </a:lnTo>
                  <a:lnTo>
                    <a:pt x="0" y="9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13" y="0"/>
                  </a:lnTo>
                  <a:lnTo>
                    <a:pt x="213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3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90" name="Freeform 165">
              <a:extLst>
                <a:ext uri="{FF2B5EF4-FFF2-40B4-BE49-F238E27FC236}">
                  <a16:creationId xmlns:a16="http://schemas.microsoft.com/office/drawing/2014/main" id="{CDF6F81E-A68F-494F-A808-E28D80426C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13" cy="92"/>
            </a:xfrm>
            <a:custGeom>
              <a:avLst/>
              <a:gdLst>
                <a:gd name="T0" fmla="*/ 0 w 213"/>
                <a:gd name="T1" fmla="*/ 0 h 92"/>
                <a:gd name="T2" fmla="*/ 213 w 213"/>
                <a:gd name="T3" fmla="*/ 0 h 92"/>
                <a:gd name="T4" fmla="*/ 213 w 213"/>
                <a:gd name="T5" fmla="*/ 92 h 92"/>
                <a:gd name="T6" fmla="*/ 0 w 213"/>
                <a:gd name="T7" fmla="*/ 92 h 92"/>
                <a:gd name="T8" fmla="*/ 0 w 213"/>
                <a:gd name="T9" fmla="*/ 0 h 92"/>
                <a:gd name="T10" fmla="*/ 0 w 213"/>
                <a:gd name="T11" fmla="*/ 0 h 92"/>
                <a:gd name="T12" fmla="*/ 211 w 213"/>
                <a:gd name="T13" fmla="*/ 0 h 92"/>
                <a:gd name="T14" fmla="*/ 211 w 213"/>
                <a:gd name="T15" fmla="*/ 91 h 92"/>
                <a:gd name="T16" fmla="*/ 0 w 213"/>
                <a:gd name="T17" fmla="*/ 91 h 92"/>
                <a:gd name="T18" fmla="*/ 0 w 213"/>
                <a:gd name="T19" fmla="*/ 0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" h="92">
                  <a:moveTo>
                    <a:pt x="0" y="0"/>
                  </a:moveTo>
                  <a:lnTo>
                    <a:pt x="213" y="0"/>
                  </a:lnTo>
                  <a:lnTo>
                    <a:pt x="213" y="92"/>
                  </a:lnTo>
                  <a:lnTo>
                    <a:pt x="0" y="9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11" y="0"/>
                  </a:lnTo>
                  <a:lnTo>
                    <a:pt x="211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3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91" name="Freeform 166">
              <a:extLst>
                <a:ext uri="{FF2B5EF4-FFF2-40B4-BE49-F238E27FC236}">
                  <a16:creationId xmlns:a16="http://schemas.microsoft.com/office/drawing/2014/main" id="{1D4EE59F-61BA-B84D-84B9-ECF5D67BFB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11" cy="91"/>
            </a:xfrm>
            <a:custGeom>
              <a:avLst/>
              <a:gdLst>
                <a:gd name="T0" fmla="*/ 0 w 211"/>
                <a:gd name="T1" fmla="*/ 0 h 91"/>
                <a:gd name="T2" fmla="*/ 211 w 211"/>
                <a:gd name="T3" fmla="*/ 0 h 91"/>
                <a:gd name="T4" fmla="*/ 211 w 211"/>
                <a:gd name="T5" fmla="*/ 91 h 91"/>
                <a:gd name="T6" fmla="*/ 0 w 211"/>
                <a:gd name="T7" fmla="*/ 91 h 91"/>
                <a:gd name="T8" fmla="*/ 0 w 211"/>
                <a:gd name="T9" fmla="*/ 0 h 91"/>
                <a:gd name="T10" fmla="*/ 0 w 211"/>
                <a:gd name="T11" fmla="*/ 0 h 91"/>
                <a:gd name="T12" fmla="*/ 209 w 211"/>
                <a:gd name="T13" fmla="*/ 0 h 91"/>
                <a:gd name="T14" fmla="*/ 209 w 211"/>
                <a:gd name="T15" fmla="*/ 90 h 91"/>
                <a:gd name="T16" fmla="*/ 0 w 211"/>
                <a:gd name="T17" fmla="*/ 90 h 91"/>
                <a:gd name="T18" fmla="*/ 0 w 211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1" h="91">
                  <a:moveTo>
                    <a:pt x="0" y="0"/>
                  </a:moveTo>
                  <a:lnTo>
                    <a:pt x="211" y="0"/>
                  </a:lnTo>
                  <a:lnTo>
                    <a:pt x="211" y="91"/>
                  </a:lnTo>
                  <a:lnTo>
                    <a:pt x="0" y="9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09" y="0"/>
                  </a:lnTo>
                  <a:lnTo>
                    <a:pt x="209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92" name="Freeform 167">
              <a:extLst>
                <a:ext uri="{FF2B5EF4-FFF2-40B4-BE49-F238E27FC236}">
                  <a16:creationId xmlns:a16="http://schemas.microsoft.com/office/drawing/2014/main" id="{7A8457FC-FE64-FA47-84DA-2D284E3992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09" cy="90"/>
            </a:xfrm>
            <a:custGeom>
              <a:avLst/>
              <a:gdLst>
                <a:gd name="T0" fmla="*/ 0 w 209"/>
                <a:gd name="T1" fmla="*/ 0 h 90"/>
                <a:gd name="T2" fmla="*/ 209 w 209"/>
                <a:gd name="T3" fmla="*/ 0 h 90"/>
                <a:gd name="T4" fmla="*/ 209 w 209"/>
                <a:gd name="T5" fmla="*/ 90 h 90"/>
                <a:gd name="T6" fmla="*/ 0 w 209"/>
                <a:gd name="T7" fmla="*/ 90 h 90"/>
                <a:gd name="T8" fmla="*/ 0 w 209"/>
                <a:gd name="T9" fmla="*/ 0 h 90"/>
                <a:gd name="T10" fmla="*/ 0 w 209"/>
                <a:gd name="T11" fmla="*/ 0 h 90"/>
                <a:gd name="T12" fmla="*/ 207 w 209"/>
                <a:gd name="T13" fmla="*/ 0 h 90"/>
                <a:gd name="T14" fmla="*/ 207 w 209"/>
                <a:gd name="T15" fmla="*/ 89 h 90"/>
                <a:gd name="T16" fmla="*/ 0 w 209"/>
                <a:gd name="T17" fmla="*/ 89 h 90"/>
                <a:gd name="T18" fmla="*/ 0 w 209"/>
                <a:gd name="T19" fmla="*/ 0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9" h="90">
                  <a:moveTo>
                    <a:pt x="0" y="0"/>
                  </a:moveTo>
                  <a:lnTo>
                    <a:pt x="209" y="0"/>
                  </a:lnTo>
                  <a:lnTo>
                    <a:pt x="209" y="90"/>
                  </a:lnTo>
                  <a:lnTo>
                    <a:pt x="0" y="9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07" y="0"/>
                  </a:lnTo>
                  <a:lnTo>
                    <a:pt x="20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93" name="Freeform 168">
              <a:extLst>
                <a:ext uri="{FF2B5EF4-FFF2-40B4-BE49-F238E27FC236}">
                  <a16:creationId xmlns:a16="http://schemas.microsoft.com/office/drawing/2014/main" id="{8C6BF27D-E070-9E40-9CB4-7F7197C565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07" cy="89"/>
            </a:xfrm>
            <a:custGeom>
              <a:avLst/>
              <a:gdLst>
                <a:gd name="T0" fmla="*/ 0 w 207"/>
                <a:gd name="T1" fmla="*/ 0 h 89"/>
                <a:gd name="T2" fmla="*/ 207 w 207"/>
                <a:gd name="T3" fmla="*/ 0 h 89"/>
                <a:gd name="T4" fmla="*/ 207 w 207"/>
                <a:gd name="T5" fmla="*/ 89 h 89"/>
                <a:gd name="T6" fmla="*/ 0 w 207"/>
                <a:gd name="T7" fmla="*/ 89 h 89"/>
                <a:gd name="T8" fmla="*/ 0 w 207"/>
                <a:gd name="T9" fmla="*/ 0 h 89"/>
                <a:gd name="T10" fmla="*/ 0 w 207"/>
                <a:gd name="T11" fmla="*/ 0 h 89"/>
                <a:gd name="T12" fmla="*/ 206 w 207"/>
                <a:gd name="T13" fmla="*/ 0 h 89"/>
                <a:gd name="T14" fmla="*/ 206 w 207"/>
                <a:gd name="T15" fmla="*/ 88 h 89"/>
                <a:gd name="T16" fmla="*/ 0 w 207"/>
                <a:gd name="T17" fmla="*/ 88 h 89"/>
                <a:gd name="T18" fmla="*/ 0 w 207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89">
                  <a:moveTo>
                    <a:pt x="0" y="0"/>
                  </a:moveTo>
                  <a:lnTo>
                    <a:pt x="207" y="0"/>
                  </a:lnTo>
                  <a:lnTo>
                    <a:pt x="207" y="89"/>
                  </a:lnTo>
                  <a:lnTo>
                    <a:pt x="0" y="8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06" y="0"/>
                  </a:lnTo>
                  <a:lnTo>
                    <a:pt x="206" y="88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94" name="Freeform 169">
              <a:extLst>
                <a:ext uri="{FF2B5EF4-FFF2-40B4-BE49-F238E27FC236}">
                  <a16:creationId xmlns:a16="http://schemas.microsoft.com/office/drawing/2014/main" id="{9CCF70A0-9535-6742-BCDD-4CBC88085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06" cy="88"/>
            </a:xfrm>
            <a:custGeom>
              <a:avLst/>
              <a:gdLst>
                <a:gd name="T0" fmla="*/ 0 w 206"/>
                <a:gd name="T1" fmla="*/ 0 h 88"/>
                <a:gd name="T2" fmla="*/ 206 w 206"/>
                <a:gd name="T3" fmla="*/ 0 h 88"/>
                <a:gd name="T4" fmla="*/ 206 w 206"/>
                <a:gd name="T5" fmla="*/ 88 h 88"/>
                <a:gd name="T6" fmla="*/ 0 w 206"/>
                <a:gd name="T7" fmla="*/ 88 h 88"/>
                <a:gd name="T8" fmla="*/ 0 w 206"/>
                <a:gd name="T9" fmla="*/ 0 h 88"/>
                <a:gd name="T10" fmla="*/ 0 w 206"/>
                <a:gd name="T11" fmla="*/ 0 h 88"/>
                <a:gd name="T12" fmla="*/ 204 w 206"/>
                <a:gd name="T13" fmla="*/ 0 h 88"/>
                <a:gd name="T14" fmla="*/ 204 w 206"/>
                <a:gd name="T15" fmla="*/ 88 h 88"/>
                <a:gd name="T16" fmla="*/ 0 w 206"/>
                <a:gd name="T17" fmla="*/ 88 h 88"/>
                <a:gd name="T18" fmla="*/ 0 w 206"/>
                <a:gd name="T19" fmla="*/ 0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" h="88">
                  <a:moveTo>
                    <a:pt x="0" y="0"/>
                  </a:moveTo>
                  <a:lnTo>
                    <a:pt x="206" y="0"/>
                  </a:lnTo>
                  <a:lnTo>
                    <a:pt x="206" y="88"/>
                  </a:lnTo>
                  <a:lnTo>
                    <a:pt x="0" y="8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04" y="0"/>
                  </a:lnTo>
                  <a:lnTo>
                    <a:pt x="204" y="88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95" name="Freeform 170">
              <a:extLst>
                <a:ext uri="{FF2B5EF4-FFF2-40B4-BE49-F238E27FC236}">
                  <a16:creationId xmlns:a16="http://schemas.microsoft.com/office/drawing/2014/main" id="{F290C621-76C6-6445-921E-0A29355AE7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04" cy="88"/>
            </a:xfrm>
            <a:custGeom>
              <a:avLst/>
              <a:gdLst>
                <a:gd name="T0" fmla="*/ 0 w 204"/>
                <a:gd name="T1" fmla="*/ 0 h 88"/>
                <a:gd name="T2" fmla="*/ 204 w 204"/>
                <a:gd name="T3" fmla="*/ 0 h 88"/>
                <a:gd name="T4" fmla="*/ 204 w 204"/>
                <a:gd name="T5" fmla="*/ 88 h 88"/>
                <a:gd name="T6" fmla="*/ 0 w 204"/>
                <a:gd name="T7" fmla="*/ 88 h 88"/>
                <a:gd name="T8" fmla="*/ 0 w 204"/>
                <a:gd name="T9" fmla="*/ 0 h 88"/>
                <a:gd name="T10" fmla="*/ 0 w 204"/>
                <a:gd name="T11" fmla="*/ 0 h 88"/>
                <a:gd name="T12" fmla="*/ 202 w 204"/>
                <a:gd name="T13" fmla="*/ 0 h 88"/>
                <a:gd name="T14" fmla="*/ 202 w 204"/>
                <a:gd name="T15" fmla="*/ 87 h 88"/>
                <a:gd name="T16" fmla="*/ 0 w 204"/>
                <a:gd name="T17" fmla="*/ 87 h 88"/>
                <a:gd name="T18" fmla="*/ 0 w 204"/>
                <a:gd name="T19" fmla="*/ 0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4" h="88">
                  <a:moveTo>
                    <a:pt x="0" y="0"/>
                  </a:moveTo>
                  <a:lnTo>
                    <a:pt x="204" y="0"/>
                  </a:lnTo>
                  <a:lnTo>
                    <a:pt x="204" y="88"/>
                  </a:lnTo>
                  <a:lnTo>
                    <a:pt x="0" y="8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02" y="0"/>
                  </a:lnTo>
                  <a:lnTo>
                    <a:pt x="202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96" name="Freeform 171">
              <a:extLst>
                <a:ext uri="{FF2B5EF4-FFF2-40B4-BE49-F238E27FC236}">
                  <a16:creationId xmlns:a16="http://schemas.microsoft.com/office/drawing/2014/main" id="{04AEAB54-E993-1744-83A2-428A6299E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02" cy="87"/>
            </a:xfrm>
            <a:custGeom>
              <a:avLst/>
              <a:gdLst>
                <a:gd name="T0" fmla="*/ 0 w 202"/>
                <a:gd name="T1" fmla="*/ 0 h 87"/>
                <a:gd name="T2" fmla="*/ 202 w 202"/>
                <a:gd name="T3" fmla="*/ 0 h 87"/>
                <a:gd name="T4" fmla="*/ 202 w 202"/>
                <a:gd name="T5" fmla="*/ 87 h 87"/>
                <a:gd name="T6" fmla="*/ 0 w 202"/>
                <a:gd name="T7" fmla="*/ 87 h 87"/>
                <a:gd name="T8" fmla="*/ 0 w 202"/>
                <a:gd name="T9" fmla="*/ 0 h 87"/>
                <a:gd name="T10" fmla="*/ 0 w 202"/>
                <a:gd name="T11" fmla="*/ 0 h 87"/>
                <a:gd name="T12" fmla="*/ 200 w 202"/>
                <a:gd name="T13" fmla="*/ 0 h 87"/>
                <a:gd name="T14" fmla="*/ 200 w 202"/>
                <a:gd name="T15" fmla="*/ 86 h 87"/>
                <a:gd name="T16" fmla="*/ 0 w 202"/>
                <a:gd name="T17" fmla="*/ 86 h 87"/>
                <a:gd name="T18" fmla="*/ 0 w 202"/>
                <a:gd name="T19" fmla="*/ 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87">
                  <a:moveTo>
                    <a:pt x="0" y="0"/>
                  </a:moveTo>
                  <a:lnTo>
                    <a:pt x="202" y="0"/>
                  </a:lnTo>
                  <a:lnTo>
                    <a:pt x="202" y="87"/>
                  </a:lnTo>
                  <a:lnTo>
                    <a:pt x="0" y="8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86"/>
                  </a:ln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97" name="Freeform 172">
              <a:extLst>
                <a:ext uri="{FF2B5EF4-FFF2-40B4-BE49-F238E27FC236}">
                  <a16:creationId xmlns:a16="http://schemas.microsoft.com/office/drawing/2014/main" id="{396D2067-2B7C-F247-84B2-A14B3C50C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00" cy="86"/>
            </a:xfrm>
            <a:custGeom>
              <a:avLst/>
              <a:gdLst>
                <a:gd name="T0" fmla="*/ 0 w 200"/>
                <a:gd name="T1" fmla="*/ 0 h 86"/>
                <a:gd name="T2" fmla="*/ 200 w 200"/>
                <a:gd name="T3" fmla="*/ 0 h 86"/>
                <a:gd name="T4" fmla="*/ 200 w 200"/>
                <a:gd name="T5" fmla="*/ 86 h 86"/>
                <a:gd name="T6" fmla="*/ 0 w 200"/>
                <a:gd name="T7" fmla="*/ 86 h 86"/>
                <a:gd name="T8" fmla="*/ 0 w 200"/>
                <a:gd name="T9" fmla="*/ 0 h 86"/>
                <a:gd name="T10" fmla="*/ 0 w 200"/>
                <a:gd name="T11" fmla="*/ 0 h 86"/>
                <a:gd name="T12" fmla="*/ 199 w 200"/>
                <a:gd name="T13" fmla="*/ 0 h 86"/>
                <a:gd name="T14" fmla="*/ 199 w 200"/>
                <a:gd name="T15" fmla="*/ 86 h 86"/>
                <a:gd name="T16" fmla="*/ 0 w 200"/>
                <a:gd name="T17" fmla="*/ 86 h 86"/>
                <a:gd name="T18" fmla="*/ 0 w 200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0" h="86">
                  <a:moveTo>
                    <a:pt x="0" y="0"/>
                  </a:moveTo>
                  <a:lnTo>
                    <a:pt x="200" y="0"/>
                  </a:lnTo>
                  <a:lnTo>
                    <a:pt x="200" y="86"/>
                  </a:lnTo>
                  <a:lnTo>
                    <a:pt x="0" y="8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99" y="0"/>
                  </a:lnTo>
                  <a:lnTo>
                    <a:pt x="199" y="86"/>
                  </a:ln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4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98" name="Freeform 173">
              <a:extLst>
                <a:ext uri="{FF2B5EF4-FFF2-40B4-BE49-F238E27FC236}">
                  <a16:creationId xmlns:a16="http://schemas.microsoft.com/office/drawing/2014/main" id="{9C9D4A58-70A1-8A41-A25F-A2FBBB4E5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99" cy="86"/>
            </a:xfrm>
            <a:custGeom>
              <a:avLst/>
              <a:gdLst>
                <a:gd name="T0" fmla="*/ 0 w 199"/>
                <a:gd name="T1" fmla="*/ 0 h 86"/>
                <a:gd name="T2" fmla="*/ 199 w 199"/>
                <a:gd name="T3" fmla="*/ 0 h 86"/>
                <a:gd name="T4" fmla="*/ 199 w 199"/>
                <a:gd name="T5" fmla="*/ 86 h 86"/>
                <a:gd name="T6" fmla="*/ 0 w 199"/>
                <a:gd name="T7" fmla="*/ 86 h 86"/>
                <a:gd name="T8" fmla="*/ 0 w 199"/>
                <a:gd name="T9" fmla="*/ 0 h 86"/>
                <a:gd name="T10" fmla="*/ 0 w 199"/>
                <a:gd name="T11" fmla="*/ 0 h 86"/>
                <a:gd name="T12" fmla="*/ 197 w 199"/>
                <a:gd name="T13" fmla="*/ 0 h 86"/>
                <a:gd name="T14" fmla="*/ 197 w 199"/>
                <a:gd name="T15" fmla="*/ 85 h 86"/>
                <a:gd name="T16" fmla="*/ 0 w 199"/>
                <a:gd name="T17" fmla="*/ 85 h 86"/>
                <a:gd name="T18" fmla="*/ 0 w 199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" h="86">
                  <a:moveTo>
                    <a:pt x="0" y="0"/>
                  </a:moveTo>
                  <a:lnTo>
                    <a:pt x="199" y="0"/>
                  </a:lnTo>
                  <a:lnTo>
                    <a:pt x="199" y="86"/>
                  </a:lnTo>
                  <a:lnTo>
                    <a:pt x="0" y="8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97" y="0"/>
                  </a:lnTo>
                  <a:lnTo>
                    <a:pt x="197" y="85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299" name="Freeform 174">
              <a:extLst>
                <a:ext uri="{FF2B5EF4-FFF2-40B4-BE49-F238E27FC236}">
                  <a16:creationId xmlns:a16="http://schemas.microsoft.com/office/drawing/2014/main" id="{4ED6E99F-D457-194B-8F09-380BCA0C9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97" cy="85"/>
            </a:xfrm>
            <a:custGeom>
              <a:avLst/>
              <a:gdLst>
                <a:gd name="T0" fmla="*/ 0 w 197"/>
                <a:gd name="T1" fmla="*/ 0 h 85"/>
                <a:gd name="T2" fmla="*/ 197 w 197"/>
                <a:gd name="T3" fmla="*/ 0 h 85"/>
                <a:gd name="T4" fmla="*/ 197 w 197"/>
                <a:gd name="T5" fmla="*/ 85 h 85"/>
                <a:gd name="T6" fmla="*/ 0 w 197"/>
                <a:gd name="T7" fmla="*/ 85 h 85"/>
                <a:gd name="T8" fmla="*/ 0 w 197"/>
                <a:gd name="T9" fmla="*/ 0 h 85"/>
                <a:gd name="T10" fmla="*/ 0 w 197"/>
                <a:gd name="T11" fmla="*/ 0 h 85"/>
                <a:gd name="T12" fmla="*/ 195 w 197"/>
                <a:gd name="T13" fmla="*/ 0 h 85"/>
                <a:gd name="T14" fmla="*/ 195 w 197"/>
                <a:gd name="T15" fmla="*/ 84 h 85"/>
                <a:gd name="T16" fmla="*/ 0 w 197"/>
                <a:gd name="T17" fmla="*/ 84 h 85"/>
                <a:gd name="T18" fmla="*/ 0 w 197"/>
                <a:gd name="T19" fmla="*/ 0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7" h="85">
                  <a:moveTo>
                    <a:pt x="0" y="0"/>
                  </a:moveTo>
                  <a:lnTo>
                    <a:pt x="197" y="0"/>
                  </a:lnTo>
                  <a:lnTo>
                    <a:pt x="197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195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00" name="Freeform 175">
              <a:extLst>
                <a:ext uri="{FF2B5EF4-FFF2-40B4-BE49-F238E27FC236}">
                  <a16:creationId xmlns:a16="http://schemas.microsoft.com/office/drawing/2014/main" id="{6CDDD509-3EE4-5B42-ADAE-971ECA8E8F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95" cy="84"/>
            </a:xfrm>
            <a:custGeom>
              <a:avLst/>
              <a:gdLst>
                <a:gd name="T0" fmla="*/ 0 w 195"/>
                <a:gd name="T1" fmla="*/ 0 h 84"/>
                <a:gd name="T2" fmla="*/ 195 w 195"/>
                <a:gd name="T3" fmla="*/ 0 h 84"/>
                <a:gd name="T4" fmla="*/ 195 w 195"/>
                <a:gd name="T5" fmla="*/ 84 h 84"/>
                <a:gd name="T6" fmla="*/ 0 w 195"/>
                <a:gd name="T7" fmla="*/ 84 h 84"/>
                <a:gd name="T8" fmla="*/ 0 w 195"/>
                <a:gd name="T9" fmla="*/ 0 h 84"/>
                <a:gd name="T10" fmla="*/ 0 w 195"/>
                <a:gd name="T11" fmla="*/ 0 h 84"/>
                <a:gd name="T12" fmla="*/ 193 w 195"/>
                <a:gd name="T13" fmla="*/ 0 h 84"/>
                <a:gd name="T14" fmla="*/ 193 w 195"/>
                <a:gd name="T15" fmla="*/ 83 h 84"/>
                <a:gd name="T16" fmla="*/ 0 w 195"/>
                <a:gd name="T17" fmla="*/ 83 h 84"/>
                <a:gd name="T18" fmla="*/ 0 w 195"/>
                <a:gd name="T19" fmla="*/ 0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5" h="84">
                  <a:moveTo>
                    <a:pt x="0" y="0"/>
                  </a:moveTo>
                  <a:lnTo>
                    <a:pt x="195" y="0"/>
                  </a:lnTo>
                  <a:lnTo>
                    <a:pt x="195" y="84"/>
                  </a:lnTo>
                  <a:lnTo>
                    <a:pt x="0" y="8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93" y="0"/>
                  </a:lnTo>
                  <a:lnTo>
                    <a:pt x="19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01" name="Freeform 176">
              <a:extLst>
                <a:ext uri="{FF2B5EF4-FFF2-40B4-BE49-F238E27FC236}">
                  <a16:creationId xmlns:a16="http://schemas.microsoft.com/office/drawing/2014/main" id="{97957A54-8511-6F4F-8AD2-71628309B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93" cy="83"/>
            </a:xfrm>
            <a:custGeom>
              <a:avLst/>
              <a:gdLst>
                <a:gd name="T0" fmla="*/ 0 w 193"/>
                <a:gd name="T1" fmla="*/ 0 h 83"/>
                <a:gd name="T2" fmla="*/ 193 w 193"/>
                <a:gd name="T3" fmla="*/ 0 h 83"/>
                <a:gd name="T4" fmla="*/ 193 w 193"/>
                <a:gd name="T5" fmla="*/ 83 h 83"/>
                <a:gd name="T6" fmla="*/ 0 w 193"/>
                <a:gd name="T7" fmla="*/ 83 h 83"/>
                <a:gd name="T8" fmla="*/ 0 w 193"/>
                <a:gd name="T9" fmla="*/ 0 h 83"/>
                <a:gd name="T10" fmla="*/ 0 w 193"/>
                <a:gd name="T11" fmla="*/ 0 h 83"/>
                <a:gd name="T12" fmla="*/ 192 w 193"/>
                <a:gd name="T13" fmla="*/ 0 h 83"/>
                <a:gd name="T14" fmla="*/ 192 w 193"/>
                <a:gd name="T15" fmla="*/ 82 h 83"/>
                <a:gd name="T16" fmla="*/ 0 w 193"/>
                <a:gd name="T17" fmla="*/ 82 h 83"/>
                <a:gd name="T18" fmla="*/ 0 w 193"/>
                <a:gd name="T19" fmla="*/ 0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3" h="83">
                  <a:moveTo>
                    <a:pt x="0" y="0"/>
                  </a:moveTo>
                  <a:lnTo>
                    <a:pt x="193" y="0"/>
                  </a:lnTo>
                  <a:lnTo>
                    <a:pt x="193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92" y="0"/>
                  </a:lnTo>
                  <a:lnTo>
                    <a:pt x="192" y="82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5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02" name="Freeform 177">
              <a:extLst>
                <a:ext uri="{FF2B5EF4-FFF2-40B4-BE49-F238E27FC236}">
                  <a16:creationId xmlns:a16="http://schemas.microsoft.com/office/drawing/2014/main" id="{2F850D52-CDEB-C041-BDC7-E122D4F5F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92" cy="82"/>
            </a:xfrm>
            <a:custGeom>
              <a:avLst/>
              <a:gdLst>
                <a:gd name="T0" fmla="*/ 0 w 192"/>
                <a:gd name="T1" fmla="*/ 0 h 82"/>
                <a:gd name="T2" fmla="*/ 192 w 192"/>
                <a:gd name="T3" fmla="*/ 0 h 82"/>
                <a:gd name="T4" fmla="*/ 192 w 192"/>
                <a:gd name="T5" fmla="*/ 82 h 82"/>
                <a:gd name="T6" fmla="*/ 0 w 192"/>
                <a:gd name="T7" fmla="*/ 82 h 82"/>
                <a:gd name="T8" fmla="*/ 0 w 192"/>
                <a:gd name="T9" fmla="*/ 0 h 82"/>
                <a:gd name="T10" fmla="*/ 0 w 192"/>
                <a:gd name="T11" fmla="*/ 0 h 82"/>
                <a:gd name="T12" fmla="*/ 190 w 192"/>
                <a:gd name="T13" fmla="*/ 0 h 82"/>
                <a:gd name="T14" fmla="*/ 190 w 192"/>
                <a:gd name="T15" fmla="*/ 82 h 82"/>
                <a:gd name="T16" fmla="*/ 0 w 192"/>
                <a:gd name="T17" fmla="*/ 82 h 82"/>
                <a:gd name="T18" fmla="*/ 0 w 192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2" h="82">
                  <a:moveTo>
                    <a:pt x="0" y="0"/>
                  </a:moveTo>
                  <a:lnTo>
                    <a:pt x="192" y="0"/>
                  </a:lnTo>
                  <a:lnTo>
                    <a:pt x="192" y="82"/>
                  </a:lnTo>
                  <a:lnTo>
                    <a:pt x="0" y="8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90" y="0"/>
                  </a:lnTo>
                  <a:lnTo>
                    <a:pt x="190" y="82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03" name="Freeform 178">
              <a:extLst>
                <a:ext uri="{FF2B5EF4-FFF2-40B4-BE49-F238E27FC236}">
                  <a16:creationId xmlns:a16="http://schemas.microsoft.com/office/drawing/2014/main" id="{5CD13E55-C425-9747-BBD2-854BF4FED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90" cy="82"/>
            </a:xfrm>
            <a:custGeom>
              <a:avLst/>
              <a:gdLst>
                <a:gd name="T0" fmla="*/ 0 w 190"/>
                <a:gd name="T1" fmla="*/ 0 h 82"/>
                <a:gd name="T2" fmla="*/ 190 w 190"/>
                <a:gd name="T3" fmla="*/ 0 h 82"/>
                <a:gd name="T4" fmla="*/ 190 w 190"/>
                <a:gd name="T5" fmla="*/ 82 h 82"/>
                <a:gd name="T6" fmla="*/ 0 w 190"/>
                <a:gd name="T7" fmla="*/ 82 h 82"/>
                <a:gd name="T8" fmla="*/ 0 w 190"/>
                <a:gd name="T9" fmla="*/ 0 h 82"/>
                <a:gd name="T10" fmla="*/ 0 w 190"/>
                <a:gd name="T11" fmla="*/ 0 h 82"/>
                <a:gd name="T12" fmla="*/ 188 w 190"/>
                <a:gd name="T13" fmla="*/ 0 h 82"/>
                <a:gd name="T14" fmla="*/ 188 w 190"/>
                <a:gd name="T15" fmla="*/ 81 h 82"/>
                <a:gd name="T16" fmla="*/ 0 w 190"/>
                <a:gd name="T17" fmla="*/ 81 h 82"/>
                <a:gd name="T18" fmla="*/ 0 w 190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0" h="82">
                  <a:moveTo>
                    <a:pt x="0" y="0"/>
                  </a:moveTo>
                  <a:lnTo>
                    <a:pt x="190" y="0"/>
                  </a:lnTo>
                  <a:lnTo>
                    <a:pt x="190" y="82"/>
                  </a:lnTo>
                  <a:lnTo>
                    <a:pt x="0" y="8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88" y="0"/>
                  </a:lnTo>
                  <a:lnTo>
                    <a:pt x="188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5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04" name="Freeform 179">
              <a:extLst>
                <a:ext uri="{FF2B5EF4-FFF2-40B4-BE49-F238E27FC236}">
                  <a16:creationId xmlns:a16="http://schemas.microsoft.com/office/drawing/2014/main" id="{2EC199B9-533B-834A-8D54-1975132299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88" cy="81"/>
            </a:xfrm>
            <a:custGeom>
              <a:avLst/>
              <a:gdLst>
                <a:gd name="T0" fmla="*/ 0 w 188"/>
                <a:gd name="T1" fmla="*/ 0 h 81"/>
                <a:gd name="T2" fmla="*/ 188 w 188"/>
                <a:gd name="T3" fmla="*/ 0 h 81"/>
                <a:gd name="T4" fmla="*/ 188 w 188"/>
                <a:gd name="T5" fmla="*/ 81 h 81"/>
                <a:gd name="T6" fmla="*/ 0 w 188"/>
                <a:gd name="T7" fmla="*/ 81 h 81"/>
                <a:gd name="T8" fmla="*/ 0 w 188"/>
                <a:gd name="T9" fmla="*/ 0 h 81"/>
                <a:gd name="T10" fmla="*/ 0 w 188"/>
                <a:gd name="T11" fmla="*/ 0 h 81"/>
                <a:gd name="T12" fmla="*/ 186 w 188"/>
                <a:gd name="T13" fmla="*/ 0 h 81"/>
                <a:gd name="T14" fmla="*/ 186 w 188"/>
                <a:gd name="T15" fmla="*/ 80 h 81"/>
                <a:gd name="T16" fmla="*/ 0 w 188"/>
                <a:gd name="T17" fmla="*/ 80 h 81"/>
                <a:gd name="T18" fmla="*/ 0 w 188"/>
                <a:gd name="T19" fmla="*/ 0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8" h="81">
                  <a:moveTo>
                    <a:pt x="0" y="0"/>
                  </a:moveTo>
                  <a:lnTo>
                    <a:pt x="188" y="0"/>
                  </a:lnTo>
                  <a:lnTo>
                    <a:pt x="188" y="81"/>
                  </a:lnTo>
                  <a:lnTo>
                    <a:pt x="0" y="8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86" y="0"/>
                  </a:lnTo>
                  <a:lnTo>
                    <a:pt x="186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05" name="Freeform 180">
              <a:extLst>
                <a:ext uri="{FF2B5EF4-FFF2-40B4-BE49-F238E27FC236}">
                  <a16:creationId xmlns:a16="http://schemas.microsoft.com/office/drawing/2014/main" id="{998C18B2-E5ED-E244-A121-C77F067897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86" cy="80"/>
            </a:xfrm>
            <a:custGeom>
              <a:avLst/>
              <a:gdLst>
                <a:gd name="T0" fmla="*/ 0 w 186"/>
                <a:gd name="T1" fmla="*/ 0 h 80"/>
                <a:gd name="T2" fmla="*/ 186 w 186"/>
                <a:gd name="T3" fmla="*/ 0 h 80"/>
                <a:gd name="T4" fmla="*/ 186 w 186"/>
                <a:gd name="T5" fmla="*/ 80 h 80"/>
                <a:gd name="T6" fmla="*/ 0 w 186"/>
                <a:gd name="T7" fmla="*/ 80 h 80"/>
                <a:gd name="T8" fmla="*/ 0 w 186"/>
                <a:gd name="T9" fmla="*/ 0 h 80"/>
                <a:gd name="T10" fmla="*/ 0 w 186"/>
                <a:gd name="T11" fmla="*/ 0 h 80"/>
                <a:gd name="T12" fmla="*/ 185 w 186"/>
                <a:gd name="T13" fmla="*/ 0 h 80"/>
                <a:gd name="T14" fmla="*/ 185 w 186"/>
                <a:gd name="T15" fmla="*/ 79 h 80"/>
                <a:gd name="T16" fmla="*/ 0 w 186"/>
                <a:gd name="T17" fmla="*/ 79 h 80"/>
                <a:gd name="T18" fmla="*/ 0 w 186"/>
                <a:gd name="T19" fmla="*/ 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6" h="80">
                  <a:moveTo>
                    <a:pt x="0" y="0"/>
                  </a:moveTo>
                  <a:lnTo>
                    <a:pt x="186" y="0"/>
                  </a:lnTo>
                  <a:lnTo>
                    <a:pt x="186" y="80"/>
                  </a:lnTo>
                  <a:lnTo>
                    <a:pt x="0" y="8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85" y="0"/>
                  </a:lnTo>
                  <a:lnTo>
                    <a:pt x="185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5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06" name="Freeform 181">
              <a:extLst>
                <a:ext uri="{FF2B5EF4-FFF2-40B4-BE49-F238E27FC236}">
                  <a16:creationId xmlns:a16="http://schemas.microsoft.com/office/drawing/2014/main" id="{84E47E53-31D1-064A-BBDA-C936F2E470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85" cy="79"/>
            </a:xfrm>
            <a:custGeom>
              <a:avLst/>
              <a:gdLst>
                <a:gd name="T0" fmla="*/ 0 w 185"/>
                <a:gd name="T1" fmla="*/ 0 h 79"/>
                <a:gd name="T2" fmla="*/ 185 w 185"/>
                <a:gd name="T3" fmla="*/ 0 h 79"/>
                <a:gd name="T4" fmla="*/ 185 w 185"/>
                <a:gd name="T5" fmla="*/ 79 h 79"/>
                <a:gd name="T6" fmla="*/ 0 w 185"/>
                <a:gd name="T7" fmla="*/ 79 h 79"/>
                <a:gd name="T8" fmla="*/ 0 w 185"/>
                <a:gd name="T9" fmla="*/ 0 h 79"/>
                <a:gd name="T10" fmla="*/ 0 w 185"/>
                <a:gd name="T11" fmla="*/ 0 h 79"/>
                <a:gd name="T12" fmla="*/ 183 w 185"/>
                <a:gd name="T13" fmla="*/ 0 h 79"/>
                <a:gd name="T14" fmla="*/ 183 w 185"/>
                <a:gd name="T15" fmla="*/ 79 h 79"/>
                <a:gd name="T16" fmla="*/ 0 w 185"/>
                <a:gd name="T17" fmla="*/ 79 h 79"/>
                <a:gd name="T18" fmla="*/ 0 w 185"/>
                <a:gd name="T19" fmla="*/ 0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5" h="79">
                  <a:moveTo>
                    <a:pt x="0" y="0"/>
                  </a:moveTo>
                  <a:lnTo>
                    <a:pt x="185" y="0"/>
                  </a:lnTo>
                  <a:lnTo>
                    <a:pt x="185" y="79"/>
                  </a:lnTo>
                  <a:lnTo>
                    <a:pt x="0" y="7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83" y="0"/>
                  </a:lnTo>
                  <a:lnTo>
                    <a:pt x="183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07" name="Freeform 182">
              <a:extLst>
                <a:ext uri="{FF2B5EF4-FFF2-40B4-BE49-F238E27FC236}">
                  <a16:creationId xmlns:a16="http://schemas.microsoft.com/office/drawing/2014/main" id="{544F2181-AEB1-CC4F-B5AD-CC08EFA48A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83" cy="79"/>
            </a:xfrm>
            <a:custGeom>
              <a:avLst/>
              <a:gdLst>
                <a:gd name="T0" fmla="*/ 0 w 183"/>
                <a:gd name="T1" fmla="*/ 0 h 79"/>
                <a:gd name="T2" fmla="*/ 183 w 183"/>
                <a:gd name="T3" fmla="*/ 0 h 79"/>
                <a:gd name="T4" fmla="*/ 183 w 183"/>
                <a:gd name="T5" fmla="*/ 79 h 79"/>
                <a:gd name="T6" fmla="*/ 0 w 183"/>
                <a:gd name="T7" fmla="*/ 79 h 79"/>
                <a:gd name="T8" fmla="*/ 0 w 183"/>
                <a:gd name="T9" fmla="*/ 0 h 79"/>
                <a:gd name="T10" fmla="*/ 0 w 183"/>
                <a:gd name="T11" fmla="*/ 0 h 79"/>
                <a:gd name="T12" fmla="*/ 181 w 183"/>
                <a:gd name="T13" fmla="*/ 0 h 79"/>
                <a:gd name="T14" fmla="*/ 181 w 183"/>
                <a:gd name="T15" fmla="*/ 78 h 79"/>
                <a:gd name="T16" fmla="*/ 0 w 183"/>
                <a:gd name="T17" fmla="*/ 78 h 79"/>
                <a:gd name="T18" fmla="*/ 0 w 183"/>
                <a:gd name="T19" fmla="*/ 0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3" h="79">
                  <a:moveTo>
                    <a:pt x="0" y="0"/>
                  </a:moveTo>
                  <a:lnTo>
                    <a:pt x="183" y="0"/>
                  </a:lnTo>
                  <a:lnTo>
                    <a:pt x="183" y="79"/>
                  </a:lnTo>
                  <a:lnTo>
                    <a:pt x="0" y="7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81" y="0"/>
                  </a:lnTo>
                  <a:lnTo>
                    <a:pt x="181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08" name="Freeform 183">
              <a:extLst>
                <a:ext uri="{FF2B5EF4-FFF2-40B4-BE49-F238E27FC236}">
                  <a16:creationId xmlns:a16="http://schemas.microsoft.com/office/drawing/2014/main" id="{CEBE0B54-AD3D-E346-B2AD-026A01B826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81" cy="78"/>
            </a:xfrm>
            <a:custGeom>
              <a:avLst/>
              <a:gdLst>
                <a:gd name="T0" fmla="*/ 0 w 181"/>
                <a:gd name="T1" fmla="*/ 0 h 78"/>
                <a:gd name="T2" fmla="*/ 181 w 181"/>
                <a:gd name="T3" fmla="*/ 0 h 78"/>
                <a:gd name="T4" fmla="*/ 181 w 181"/>
                <a:gd name="T5" fmla="*/ 78 h 78"/>
                <a:gd name="T6" fmla="*/ 0 w 181"/>
                <a:gd name="T7" fmla="*/ 78 h 78"/>
                <a:gd name="T8" fmla="*/ 0 w 181"/>
                <a:gd name="T9" fmla="*/ 0 h 78"/>
                <a:gd name="T10" fmla="*/ 0 w 181"/>
                <a:gd name="T11" fmla="*/ 0 h 78"/>
                <a:gd name="T12" fmla="*/ 179 w 181"/>
                <a:gd name="T13" fmla="*/ 0 h 78"/>
                <a:gd name="T14" fmla="*/ 179 w 181"/>
                <a:gd name="T15" fmla="*/ 77 h 78"/>
                <a:gd name="T16" fmla="*/ 0 w 181"/>
                <a:gd name="T17" fmla="*/ 77 h 78"/>
                <a:gd name="T18" fmla="*/ 0 w 181"/>
                <a:gd name="T19" fmla="*/ 0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" h="78">
                  <a:moveTo>
                    <a:pt x="0" y="0"/>
                  </a:moveTo>
                  <a:lnTo>
                    <a:pt x="181" y="0"/>
                  </a:lnTo>
                  <a:lnTo>
                    <a:pt x="181" y="78"/>
                  </a:lnTo>
                  <a:lnTo>
                    <a:pt x="0" y="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79" y="0"/>
                  </a:lnTo>
                  <a:lnTo>
                    <a:pt x="17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6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09" name="Freeform 184">
              <a:extLst>
                <a:ext uri="{FF2B5EF4-FFF2-40B4-BE49-F238E27FC236}">
                  <a16:creationId xmlns:a16="http://schemas.microsoft.com/office/drawing/2014/main" id="{FEBFE7FB-C879-2C4E-A826-1CAC247EC2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79" cy="77"/>
            </a:xfrm>
            <a:custGeom>
              <a:avLst/>
              <a:gdLst>
                <a:gd name="T0" fmla="*/ 0 w 179"/>
                <a:gd name="T1" fmla="*/ 0 h 77"/>
                <a:gd name="T2" fmla="*/ 179 w 179"/>
                <a:gd name="T3" fmla="*/ 0 h 77"/>
                <a:gd name="T4" fmla="*/ 179 w 179"/>
                <a:gd name="T5" fmla="*/ 77 h 77"/>
                <a:gd name="T6" fmla="*/ 0 w 179"/>
                <a:gd name="T7" fmla="*/ 77 h 77"/>
                <a:gd name="T8" fmla="*/ 0 w 179"/>
                <a:gd name="T9" fmla="*/ 0 h 77"/>
                <a:gd name="T10" fmla="*/ 0 w 179"/>
                <a:gd name="T11" fmla="*/ 0 h 77"/>
                <a:gd name="T12" fmla="*/ 178 w 179"/>
                <a:gd name="T13" fmla="*/ 0 h 77"/>
                <a:gd name="T14" fmla="*/ 178 w 179"/>
                <a:gd name="T15" fmla="*/ 77 h 77"/>
                <a:gd name="T16" fmla="*/ 0 w 179"/>
                <a:gd name="T17" fmla="*/ 77 h 77"/>
                <a:gd name="T18" fmla="*/ 0 w 179"/>
                <a:gd name="T19" fmla="*/ 0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9" h="77">
                  <a:moveTo>
                    <a:pt x="0" y="0"/>
                  </a:moveTo>
                  <a:lnTo>
                    <a:pt x="179" y="0"/>
                  </a:lnTo>
                  <a:lnTo>
                    <a:pt x="179" y="77"/>
                  </a:lnTo>
                  <a:lnTo>
                    <a:pt x="0" y="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78" y="0"/>
                  </a:lnTo>
                  <a:lnTo>
                    <a:pt x="17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10" name="Freeform 185">
              <a:extLst>
                <a:ext uri="{FF2B5EF4-FFF2-40B4-BE49-F238E27FC236}">
                  <a16:creationId xmlns:a16="http://schemas.microsoft.com/office/drawing/2014/main" id="{A43BA173-26D0-934D-B9C6-242E69F63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78" cy="77"/>
            </a:xfrm>
            <a:custGeom>
              <a:avLst/>
              <a:gdLst>
                <a:gd name="T0" fmla="*/ 0 w 178"/>
                <a:gd name="T1" fmla="*/ 0 h 77"/>
                <a:gd name="T2" fmla="*/ 178 w 178"/>
                <a:gd name="T3" fmla="*/ 0 h 77"/>
                <a:gd name="T4" fmla="*/ 178 w 178"/>
                <a:gd name="T5" fmla="*/ 77 h 77"/>
                <a:gd name="T6" fmla="*/ 0 w 178"/>
                <a:gd name="T7" fmla="*/ 77 h 77"/>
                <a:gd name="T8" fmla="*/ 0 w 178"/>
                <a:gd name="T9" fmla="*/ 0 h 77"/>
                <a:gd name="T10" fmla="*/ 0 w 178"/>
                <a:gd name="T11" fmla="*/ 0 h 77"/>
                <a:gd name="T12" fmla="*/ 176 w 178"/>
                <a:gd name="T13" fmla="*/ 0 h 77"/>
                <a:gd name="T14" fmla="*/ 176 w 178"/>
                <a:gd name="T15" fmla="*/ 76 h 77"/>
                <a:gd name="T16" fmla="*/ 0 w 178"/>
                <a:gd name="T17" fmla="*/ 76 h 77"/>
                <a:gd name="T18" fmla="*/ 0 w 178"/>
                <a:gd name="T19" fmla="*/ 0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" h="77">
                  <a:moveTo>
                    <a:pt x="0" y="0"/>
                  </a:moveTo>
                  <a:lnTo>
                    <a:pt x="178" y="0"/>
                  </a:lnTo>
                  <a:lnTo>
                    <a:pt x="178" y="77"/>
                  </a:lnTo>
                  <a:lnTo>
                    <a:pt x="0" y="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76" y="0"/>
                  </a:lnTo>
                  <a:lnTo>
                    <a:pt x="176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11" name="Freeform 186">
              <a:extLst>
                <a:ext uri="{FF2B5EF4-FFF2-40B4-BE49-F238E27FC236}">
                  <a16:creationId xmlns:a16="http://schemas.microsoft.com/office/drawing/2014/main" id="{F776E0C0-AB91-1940-A781-98A4800DF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76" cy="76"/>
            </a:xfrm>
            <a:custGeom>
              <a:avLst/>
              <a:gdLst>
                <a:gd name="T0" fmla="*/ 0 w 176"/>
                <a:gd name="T1" fmla="*/ 0 h 76"/>
                <a:gd name="T2" fmla="*/ 176 w 176"/>
                <a:gd name="T3" fmla="*/ 0 h 76"/>
                <a:gd name="T4" fmla="*/ 176 w 176"/>
                <a:gd name="T5" fmla="*/ 76 h 76"/>
                <a:gd name="T6" fmla="*/ 0 w 176"/>
                <a:gd name="T7" fmla="*/ 76 h 76"/>
                <a:gd name="T8" fmla="*/ 0 w 176"/>
                <a:gd name="T9" fmla="*/ 0 h 76"/>
                <a:gd name="T10" fmla="*/ 0 w 176"/>
                <a:gd name="T11" fmla="*/ 0 h 76"/>
                <a:gd name="T12" fmla="*/ 174 w 176"/>
                <a:gd name="T13" fmla="*/ 0 h 76"/>
                <a:gd name="T14" fmla="*/ 174 w 176"/>
                <a:gd name="T15" fmla="*/ 75 h 76"/>
                <a:gd name="T16" fmla="*/ 0 w 176"/>
                <a:gd name="T17" fmla="*/ 75 h 76"/>
                <a:gd name="T18" fmla="*/ 0 w 176"/>
                <a:gd name="T19" fmla="*/ 0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6" h="76">
                  <a:moveTo>
                    <a:pt x="0" y="0"/>
                  </a:moveTo>
                  <a:lnTo>
                    <a:pt x="176" y="0"/>
                  </a:lnTo>
                  <a:lnTo>
                    <a:pt x="176" y="76"/>
                  </a:lnTo>
                  <a:lnTo>
                    <a:pt x="0" y="7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74" y="0"/>
                  </a:lnTo>
                  <a:lnTo>
                    <a:pt x="174" y="75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12" name="Freeform 187">
              <a:extLst>
                <a:ext uri="{FF2B5EF4-FFF2-40B4-BE49-F238E27FC236}">
                  <a16:creationId xmlns:a16="http://schemas.microsoft.com/office/drawing/2014/main" id="{B3380E87-56B9-144E-8215-369E9D233F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74" cy="75"/>
            </a:xfrm>
            <a:custGeom>
              <a:avLst/>
              <a:gdLst>
                <a:gd name="T0" fmla="*/ 0 w 174"/>
                <a:gd name="T1" fmla="*/ 0 h 75"/>
                <a:gd name="T2" fmla="*/ 174 w 174"/>
                <a:gd name="T3" fmla="*/ 0 h 75"/>
                <a:gd name="T4" fmla="*/ 174 w 174"/>
                <a:gd name="T5" fmla="*/ 75 h 75"/>
                <a:gd name="T6" fmla="*/ 0 w 174"/>
                <a:gd name="T7" fmla="*/ 75 h 75"/>
                <a:gd name="T8" fmla="*/ 0 w 174"/>
                <a:gd name="T9" fmla="*/ 0 h 75"/>
                <a:gd name="T10" fmla="*/ 0 w 174"/>
                <a:gd name="T11" fmla="*/ 0 h 75"/>
                <a:gd name="T12" fmla="*/ 172 w 174"/>
                <a:gd name="T13" fmla="*/ 0 h 75"/>
                <a:gd name="T14" fmla="*/ 172 w 174"/>
                <a:gd name="T15" fmla="*/ 74 h 75"/>
                <a:gd name="T16" fmla="*/ 0 w 174"/>
                <a:gd name="T17" fmla="*/ 74 h 75"/>
                <a:gd name="T18" fmla="*/ 0 w 174"/>
                <a:gd name="T19" fmla="*/ 0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4" h="75">
                  <a:moveTo>
                    <a:pt x="0" y="0"/>
                  </a:moveTo>
                  <a:lnTo>
                    <a:pt x="174" y="0"/>
                  </a:lnTo>
                  <a:lnTo>
                    <a:pt x="174" y="75"/>
                  </a:lnTo>
                  <a:lnTo>
                    <a:pt x="0" y="7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72" y="0"/>
                  </a:lnTo>
                  <a:lnTo>
                    <a:pt x="172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6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13" name="Freeform 188">
              <a:extLst>
                <a:ext uri="{FF2B5EF4-FFF2-40B4-BE49-F238E27FC236}">
                  <a16:creationId xmlns:a16="http://schemas.microsoft.com/office/drawing/2014/main" id="{DAA131FA-463D-AA4A-8A35-ECA665151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72" cy="74"/>
            </a:xfrm>
            <a:custGeom>
              <a:avLst/>
              <a:gdLst>
                <a:gd name="T0" fmla="*/ 0 w 172"/>
                <a:gd name="T1" fmla="*/ 0 h 74"/>
                <a:gd name="T2" fmla="*/ 172 w 172"/>
                <a:gd name="T3" fmla="*/ 0 h 74"/>
                <a:gd name="T4" fmla="*/ 172 w 172"/>
                <a:gd name="T5" fmla="*/ 74 h 74"/>
                <a:gd name="T6" fmla="*/ 0 w 172"/>
                <a:gd name="T7" fmla="*/ 74 h 74"/>
                <a:gd name="T8" fmla="*/ 0 w 172"/>
                <a:gd name="T9" fmla="*/ 0 h 74"/>
                <a:gd name="T10" fmla="*/ 0 w 172"/>
                <a:gd name="T11" fmla="*/ 0 h 74"/>
                <a:gd name="T12" fmla="*/ 171 w 172"/>
                <a:gd name="T13" fmla="*/ 0 h 74"/>
                <a:gd name="T14" fmla="*/ 171 w 172"/>
                <a:gd name="T15" fmla="*/ 73 h 74"/>
                <a:gd name="T16" fmla="*/ 0 w 172"/>
                <a:gd name="T17" fmla="*/ 73 h 74"/>
                <a:gd name="T18" fmla="*/ 0 w 172"/>
                <a:gd name="T19" fmla="*/ 0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2" h="74">
                  <a:moveTo>
                    <a:pt x="0" y="0"/>
                  </a:moveTo>
                  <a:lnTo>
                    <a:pt x="172" y="0"/>
                  </a:lnTo>
                  <a:lnTo>
                    <a:pt x="172" y="74"/>
                  </a:lnTo>
                  <a:lnTo>
                    <a:pt x="0" y="7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71" y="0"/>
                  </a:lnTo>
                  <a:lnTo>
                    <a:pt x="171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14" name="Freeform 189">
              <a:extLst>
                <a:ext uri="{FF2B5EF4-FFF2-40B4-BE49-F238E27FC236}">
                  <a16:creationId xmlns:a16="http://schemas.microsoft.com/office/drawing/2014/main" id="{170349F2-615E-9E4E-9593-F725D4DACA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71" cy="73"/>
            </a:xfrm>
            <a:custGeom>
              <a:avLst/>
              <a:gdLst>
                <a:gd name="T0" fmla="*/ 0 w 171"/>
                <a:gd name="T1" fmla="*/ 0 h 73"/>
                <a:gd name="T2" fmla="*/ 171 w 171"/>
                <a:gd name="T3" fmla="*/ 0 h 73"/>
                <a:gd name="T4" fmla="*/ 171 w 171"/>
                <a:gd name="T5" fmla="*/ 73 h 73"/>
                <a:gd name="T6" fmla="*/ 0 w 171"/>
                <a:gd name="T7" fmla="*/ 73 h 73"/>
                <a:gd name="T8" fmla="*/ 0 w 171"/>
                <a:gd name="T9" fmla="*/ 0 h 73"/>
                <a:gd name="T10" fmla="*/ 0 w 171"/>
                <a:gd name="T11" fmla="*/ 0 h 73"/>
                <a:gd name="T12" fmla="*/ 169 w 171"/>
                <a:gd name="T13" fmla="*/ 0 h 73"/>
                <a:gd name="T14" fmla="*/ 169 w 171"/>
                <a:gd name="T15" fmla="*/ 73 h 73"/>
                <a:gd name="T16" fmla="*/ 0 w 171"/>
                <a:gd name="T17" fmla="*/ 73 h 73"/>
                <a:gd name="T18" fmla="*/ 0 w 171"/>
                <a:gd name="T19" fmla="*/ 0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1" h="73">
                  <a:moveTo>
                    <a:pt x="0" y="0"/>
                  </a:moveTo>
                  <a:lnTo>
                    <a:pt x="171" y="0"/>
                  </a:lnTo>
                  <a:lnTo>
                    <a:pt x="171" y="73"/>
                  </a:lnTo>
                  <a:lnTo>
                    <a:pt x="0" y="7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69" y="0"/>
                  </a:lnTo>
                  <a:lnTo>
                    <a:pt x="169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15" name="Freeform 190">
              <a:extLst>
                <a:ext uri="{FF2B5EF4-FFF2-40B4-BE49-F238E27FC236}">
                  <a16:creationId xmlns:a16="http://schemas.microsoft.com/office/drawing/2014/main" id="{BD5F08C6-D632-FC4B-8A93-CEEA7A3538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69" cy="73"/>
            </a:xfrm>
            <a:custGeom>
              <a:avLst/>
              <a:gdLst>
                <a:gd name="T0" fmla="*/ 0 w 169"/>
                <a:gd name="T1" fmla="*/ 0 h 73"/>
                <a:gd name="T2" fmla="*/ 169 w 169"/>
                <a:gd name="T3" fmla="*/ 0 h 73"/>
                <a:gd name="T4" fmla="*/ 169 w 169"/>
                <a:gd name="T5" fmla="*/ 73 h 73"/>
                <a:gd name="T6" fmla="*/ 0 w 169"/>
                <a:gd name="T7" fmla="*/ 73 h 73"/>
                <a:gd name="T8" fmla="*/ 0 w 169"/>
                <a:gd name="T9" fmla="*/ 0 h 73"/>
                <a:gd name="T10" fmla="*/ 0 w 169"/>
                <a:gd name="T11" fmla="*/ 0 h 73"/>
                <a:gd name="T12" fmla="*/ 167 w 169"/>
                <a:gd name="T13" fmla="*/ 0 h 73"/>
                <a:gd name="T14" fmla="*/ 167 w 169"/>
                <a:gd name="T15" fmla="*/ 72 h 73"/>
                <a:gd name="T16" fmla="*/ 0 w 169"/>
                <a:gd name="T17" fmla="*/ 72 h 73"/>
                <a:gd name="T18" fmla="*/ 0 w 169"/>
                <a:gd name="T19" fmla="*/ 0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9" h="73">
                  <a:moveTo>
                    <a:pt x="0" y="0"/>
                  </a:moveTo>
                  <a:lnTo>
                    <a:pt x="169" y="0"/>
                  </a:lnTo>
                  <a:lnTo>
                    <a:pt x="169" y="73"/>
                  </a:lnTo>
                  <a:lnTo>
                    <a:pt x="0" y="7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67" y="0"/>
                  </a:lnTo>
                  <a:lnTo>
                    <a:pt x="167" y="72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7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16" name="Freeform 191">
              <a:extLst>
                <a:ext uri="{FF2B5EF4-FFF2-40B4-BE49-F238E27FC236}">
                  <a16:creationId xmlns:a16="http://schemas.microsoft.com/office/drawing/2014/main" id="{A50B6EF4-8B23-464F-A6F2-ED39EF7A86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67" cy="72"/>
            </a:xfrm>
            <a:custGeom>
              <a:avLst/>
              <a:gdLst>
                <a:gd name="T0" fmla="*/ 0 w 167"/>
                <a:gd name="T1" fmla="*/ 0 h 72"/>
                <a:gd name="T2" fmla="*/ 167 w 167"/>
                <a:gd name="T3" fmla="*/ 0 h 72"/>
                <a:gd name="T4" fmla="*/ 167 w 167"/>
                <a:gd name="T5" fmla="*/ 72 h 72"/>
                <a:gd name="T6" fmla="*/ 0 w 167"/>
                <a:gd name="T7" fmla="*/ 72 h 72"/>
                <a:gd name="T8" fmla="*/ 0 w 167"/>
                <a:gd name="T9" fmla="*/ 0 h 72"/>
                <a:gd name="T10" fmla="*/ 0 w 167"/>
                <a:gd name="T11" fmla="*/ 0 h 72"/>
                <a:gd name="T12" fmla="*/ 165 w 167"/>
                <a:gd name="T13" fmla="*/ 0 h 72"/>
                <a:gd name="T14" fmla="*/ 165 w 167"/>
                <a:gd name="T15" fmla="*/ 71 h 72"/>
                <a:gd name="T16" fmla="*/ 0 w 167"/>
                <a:gd name="T17" fmla="*/ 71 h 72"/>
                <a:gd name="T18" fmla="*/ 0 w 167"/>
                <a:gd name="T19" fmla="*/ 0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7" h="72">
                  <a:moveTo>
                    <a:pt x="0" y="0"/>
                  </a:moveTo>
                  <a:lnTo>
                    <a:pt x="167" y="0"/>
                  </a:lnTo>
                  <a:lnTo>
                    <a:pt x="167" y="72"/>
                  </a:lnTo>
                  <a:lnTo>
                    <a:pt x="0" y="7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65" y="0"/>
                  </a:lnTo>
                  <a:lnTo>
                    <a:pt x="165" y="71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7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17" name="Freeform 192">
              <a:extLst>
                <a:ext uri="{FF2B5EF4-FFF2-40B4-BE49-F238E27FC236}">
                  <a16:creationId xmlns:a16="http://schemas.microsoft.com/office/drawing/2014/main" id="{33C25885-FF86-F344-A0EB-E4427D6EF3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65" cy="71"/>
            </a:xfrm>
            <a:custGeom>
              <a:avLst/>
              <a:gdLst>
                <a:gd name="T0" fmla="*/ 0 w 165"/>
                <a:gd name="T1" fmla="*/ 0 h 71"/>
                <a:gd name="T2" fmla="*/ 165 w 165"/>
                <a:gd name="T3" fmla="*/ 0 h 71"/>
                <a:gd name="T4" fmla="*/ 165 w 165"/>
                <a:gd name="T5" fmla="*/ 71 h 71"/>
                <a:gd name="T6" fmla="*/ 0 w 165"/>
                <a:gd name="T7" fmla="*/ 71 h 71"/>
                <a:gd name="T8" fmla="*/ 0 w 165"/>
                <a:gd name="T9" fmla="*/ 0 h 71"/>
                <a:gd name="T10" fmla="*/ 0 w 165"/>
                <a:gd name="T11" fmla="*/ 0 h 71"/>
                <a:gd name="T12" fmla="*/ 163 w 165"/>
                <a:gd name="T13" fmla="*/ 0 h 71"/>
                <a:gd name="T14" fmla="*/ 163 w 165"/>
                <a:gd name="T15" fmla="*/ 71 h 71"/>
                <a:gd name="T16" fmla="*/ 0 w 165"/>
                <a:gd name="T17" fmla="*/ 71 h 71"/>
                <a:gd name="T18" fmla="*/ 0 w 165"/>
                <a:gd name="T19" fmla="*/ 0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5" h="71">
                  <a:moveTo>
                    <a:pt x="0" y="0"/>
                  </a:moveTo>
                  <a:lnTo>
                    <a:pt x="165" y="0"/>
                  </a:lnTo>
                  <a:lnTo>
                    <a:pt x="165" y="71"/>
                  </a:lnTo>
                  <a:lnTo>
                    <a:pt x="0" y="7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63" y="0"/>
                  </a:lnTo>
                  <a:lnTo>
                    <a:pt x="163" y="71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18" name="Freeform 193">
              <a:extLst>
                <a:ext uri="{FF2B5EF4-FFF2-40B4-BE49-F238E27FC236}">
                  <a16:creationId xmlns:a16="http://schemas.microsoft.com/office/drawing/2014/main" id="{7F598BC2-2F22-4B4E-9757-2B05D3D54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63" cy="71"/>
            </a:xfrm>
            <a:custGeom>
              <a:avLst/>
              <a:gdLst>
                <a:gd name="T0" fmla="*/ 0 w 163"/>
                <a:gd name="T1" fmla="*/ 0 h 71"/>
                <a:gd name="T2" fmla="*/ 163 w 163"/>
                <a:gd name="T3" fmla="*/ 0 h 71"/>
                <a:gd name="T4" fmla="*/ 163 w 163"/>
                <a:gd name="T5" fmla="*/ 71 h 71"/>
                <a:gd name="T6" fmla="*/ 0 w 163"/>
                <a:gd name="T7" fmla="*/ 71 h 71"/>
                <a:gd name="T8" fmla="*/ 0 w 163"/>
                <a:gd name="T9" fmla="*/ 0 h 71"/>
                <a:gd name="T10" fmla="*/ 0 w 163"/>
                <a:gd name="T11" fmla="*/ 0 h 71"/>
                <a:gd name="T12" fmla="*/ 162 w 163"/>
                <a:gd name="T13" fmla="*/ 0 h 71"/>
                <a:gd name="T14" fmla="*/ 162 w 163"/>
                <a:gd name="T15" fmla="*/ 70 h 71"/>
                <a:gd name="T16" fmla="*/ 0 w 163"/>
                <a:gd name="T17" fmla="*/ 70 h 71"/>
                <a:gd name="T18" fmla="*/ 0 w 163"/>
                <a:gd name="T19" fmla="*/ 0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71">
                  <a:moveTo>
                    <a:pt x="0" y="0"/>
                  </a:moveTo>
                  <a:lnTo>
                    <a:pt x="163" y="0"/>
                  </a:lnTo>
                  <a:lnTo>
                    <a:pt x="163" y="71"/>
                  </a:lnTo>
                  <a:lnTo>
                    <a:pt x="0" y="7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62" y="0"/>
                  </a:lnTo>
                  <a:lnTo>
                    <a:pt x="162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19" name="Freeform 194">
              <a:extLst>
                <a:ext uri="{FF2B5EF4-FFF2-40B4-BE49-F238E27FC236}">
                  <a16:creationId xmlns:a16="http://schemas.microsoft.com/office/drawing/2014/main" id="{73386ED1-2BF6-0E47-A783-75FAEBD8F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62" cy="70"/>
            </a:xfrm>
            <a:custGeom>
              <a:avLst/>
              <a:gdLst>
                <a:gd name="T0" fmla="*/ 0 w 162"/>
                <a:gd name="T1" fmla="*/ 0 h 70"/>
                <a:gd name="T2" fmla="*/ 162 w 162"/>
                <a:gd name="T3" fmla="*/ 0 h 70"/>
                <a:gd name="T4" fmla="*/ 162 w 162"/>
                <a:gd name="T5" fmla="*/ 70 h 70"/>
                <a:gd name="T6" fmla="*/ 0 w 162"/>
                <a:gd name="T7" fmla="*/ 70 h 70"/>
                <a:gd name="T8" fmla="*/ 0 w 162"/>
                <a:gd name="T9" fmla="*/ 0 h 70"/>
                <a:gd name="T10" fmla="*/ 0 w 162"/>
                <a:gd name="T11" fmla="*/ 0 h 70"/>
                <a:gd name="T12" fmla="*/ 160 w 162"/>
                <a:gd name="T13" fmla="*/ 0 h 70"/>
                <a:gd name="T14" fmla="*/ 160 w 162"/>
                <a:gd name="T15" fmla="*/ 69 h 70"/>
                <a:gd name="T16" fmla="*/ 0 w 162"/>
                <a:gd name="T17" fmla="*/ 69 h 70"/>
                <a:gd name="T18" fmla="*/ 0 w 162"/>
                <a:gd name="T19" fmla="*/ 0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2" h="70">
                  <a:moveTo>
                    <a:pt x="0" y="0"/>
                  </a:moveTo>
                  <a:lnTo>
                    <a:pt x="162" y="0"/>
                  </a:lnTo>
                  <a:lnTo>
                    <a:pt x="162" y="70"/>
                  </a:lnTo>
                  <a:lnTo>
                    <a:pt x="0" y="7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60" y="0"/>
                  </a:lnTo>
                  <a:lnTo>
                    <a:pt x="160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20" name="Freeform 195">
              <a:extLst>
                <a:ext uri="{FF2B5EF4-FFF2-40B4-BE49-F238E27FC236}">
                  <a16:creationId xmlns:a16="http://schemas.microsoft.com/office/drawing/2014/main" id="{74F5E04B-4567-B047-8462-116B15188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60" cy="69"/>
            </a:xfrm>
            <a:custGeom>
              <a:avLst/>
              <a:gdLst>
                <a:gd name="T0" fmla="*/ 0 w 160"/>
                <a:gd name="T1" fmla="*/ 0 h 69"/>
                <a:gd name="T2" fmla="*/ 160 w 160"/>
                <a:gd name="T3" fmla="*/ 0 h 69"/>
                <a:gd name="T4" fmla="*/ 160 w 160"/>
                <a:gd name="T5" fmla="*/ 69 h 69"/>
                <a:gd name="T6" fmla="*/ 0 w 160"/>
                <a:gd name="T7" fmla="*/ 69 h 69"/>
                <a:gd name="T8" fmla="*/ 0 w 160"/>
                <a:gd name="T9" fmla="*/ 0 h 69"/>
                <a:gd name="T10" fmla="*/ 0 w 160"/>
                <a:gd name="T11" fmla="*/ 0 h 69"/>
                <a:gd name="T12" fmla="*/ 158 w 160"/>
                <a:gd name="T13" fmla="*/ 0 h 69"/>
                <a:gd name="T14" fmla="*/ 158 w 160"/>
                <a:gd name="T15" fmla="*/ 68 h 69"/>
                <a:gd name="T16" fmla="*/ 0 w 160"/>
                <a:gd name="T17" fmla="*/ 68 h 69"/>
                <a:gd name="T18" fmla="*/ 0 w 160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" h="69">
                  <a:moveTo>
                    <a:pt x="0" y="0"/>
                  </a:moveTo>
                  <a:lnTo>
                    <a:pt x="160" y="0"/>
                  </a:lnTo>
                  <a:lnTo>
                    <a:pt x="160" y="69"/>
                  </a:lnTo>
                  <a:lnTo>
                    <a:pt x="0" y="6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58" y="0"/>
                  </a:lnTo>
                  <a:lnTo>
                    <a:pt x="158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21" name="Freeform 196">
              <a:extLst>
                <a:ext uri="{FF2B5EF4-FFF2-40B4-BE49-F238E27FC236}">
                  <a16:creationId xmlns:a16="http://schemas.microsoft.com/office/drawing/2014/main" id="{5586B6D5-0B8F-D846-ACCE-EE6D59A77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58" cy="68"/>
            </a:xfrm>
            <a:custGeom>
              <a:avLst/>
              <a:gdLst>
                <a:gd name="T0" fmla="*/ 0 w 158"/>
                <a:gd name="T1" fmla="*/ 0 h 68"/>
                <a:gd name="T2" fmla="*/ 158 w 158"/>
                <a:gd name="T3" fmla="*/ 0 h 68"/>
                <a:gd name="T4" fmla="*/ 158 w 158"/>
                <a:gd name="T5" fmla="*/ 68 h 68"/>
                <a:gd name="T6" fmla="*/ 0 w 158"/>
                <a:gd name="T7" fmla="*/ 68 h 68"/>
                <a:gd name="T8" fmla="*/ 0 w 158"/>
                <a:gd name="T9" fmla="*/ 0 h 68"/>
                <a:gd name="T10" fmla="*/ 0 w 158"/>
                <a:gd name="T11" fmla="*/ 0 h 68"/>
                <a:gd name="T12" fmla="*/ 156 w 158"/>
                <a:gd name="T13" fmla="*/ 0 h 68"/>
                <a:gd name="T14" fmla="*/ 156 w 158"/>
                <a:gd name="T15" fmla="*/ 67 h 68"/>
                <a:gd name="T16" fmla="*/ 0 w 158"/>
                <a:gd name="T17" fmla="*/ 67 h 68"/>
                <a:gd name="T18" fmla="*/ 0 w 158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8" h="68">
                  <a:moveTo>
                    <a:pt x="0" y="0"/>
                  </a:moveTo>
                  <a:lnTo>
                    <a:pt x="158" y="0"/>
                  </a:lnTo>
                  <a:lnTo>
                    <a:pt x="158" y="68"/>
                  </a:lnTo>
                  <a:lnTo>
                    <a:pt x="0" y="6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56" y="0"/>
                  </a:lnTo>
                  <a:lnTo>
                    <a:pt x="156" y="67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8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22" name="Freeform 197">
              <a:extLst>
                <a:ext uri="{FF2B5EF4-FFF2-40B4-BE49-F238E27FC236}">
                  <a16:creationId xmlns:a16="http://schemas.microsoft.com/office/drawing/2014/main" id="{A718857A-E749-644E-83D3-B416C73CD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56" cy="67"/>
            </a:xfrm>
            <a:custGeom>
              <a:avLst/>
              <a:gdLst>
                <a:gd name="T0" fmla="*/ 0 w 156"/>
                <a:gd name="T1" fmla="*/ 0 h 67"/>
                <a:gd name="T2" fmla="*/ 156 w 156"/>
                <a:gd name="T3" fmla="*/ 0 h 67"/>
                <a:gd name="T4" fmla="*/ 156 w 156"/>
                <a:gd name="T5" fmla="*/ 67 h 67"/>
                <a:gd name="T6" fmla="*/ 0 w 156"/>
                <a:gd name="T7" fmla="*/ 67 h 67"/>
                <a:gd name="T8" fmla="*/ 0 w 156"/>
                <a:gd name="T9" fmla="*/ 0 h 67"/>
                <a:gd name="T10" fmla="*/ 0 w 156"/>
                <a:gd name="T11" fmla="*/ 0 h 67"/>
                <a:gd name="T12" fmla="*/ 155 w 156"/>
                <a:gd name="T13" fmla="*/ 0 h 67"/>
                <a:gd name="T14" fmla="*/ 155 w 156"/>
                <a:gd name="T15" fmla="*/ 66 h 67"/>
                <a:gd name="T16" fmla="*/ 0 w 156"/>
                <a:gd name="T17" fmla="*/ 66 h 67"/>
                <a:gd name="T18" fmla="*/ 0 w 156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" h="67">
                  <a:moveTo>
                    <a:pt x="0" y="0"/>
                  </a:moveTo>
                  <a:lnTo>
                    <a:pt x="156" y="0"/>
                  </a:lnTo>
                  <a:lnTo>
                    <a:pt x="156" y="67"/>
                  </a:lnTo>
                  <a:lnTo>
                    <a:pt x="0" y="6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55" y="0"/>
                  </a:lnTo>
                  <a:lnTo>
                    <a:pt x="155" y="66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8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23" name="Freeform 198">
              <a:extLst>
                <a:ext uri="{FF2B5EF4-FFF2-40B4-BE49-F238E27FC236}">
                  <a16:creationId xmlns:a16="http://schemas.microsoft.com/office/drawing/2014/main" id="{B930250D-6EBB-7943-9410-4938406373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55" cy="66"/>
            </a:xfrm>
            <a:custGeom>
              <a:avLst/>
              <a:gdLst>
                <a:gd name="T0" fmla="*/ 0 w 155"/>
                <a:gd name="T1" fmla="*/ 0 h 66"/>
                <a:gd name="T2" fmla="*/ 155 w 155"/>
                <a:gd name="T3" fmla="*/ 0 h 66"/>
                <a:gd name="T4" fmla="*/ 155 w 155"/>
                <a:gd name="T5" fmla="*/ 66 h 66"/>
                <a:gd name="T6" fmla="*/ 0 w 155"/>
                <a:gd name="T7" fmla="*/ 66 h 66"/>
                <a:gd name="T8" fmla="*/ 0 w 155"/>
                <a:gd name="T9" fmla="*/ 0 h 66"/>
                <a:gd name="T10" fmla="*/ 0 w 155"/>
                <a:gd name="T11" fmla="*/ 0 h 66"/>
                <a:gd name="T12" fmla="*/ 153 w 155"/>
                <a:gd name="T13" fmla="*/ 0 h 66"/>
                <a:gd name="T14" fmla="*/ 153 w 155"/>
                <a:gd name="T15" fmla="*/ 66 h 66"/>
                <a:gd name="T16" fmla="*/ 0 w 155"/>
                <a:gd name="T17" fmla="*/ 66 h 66"/>
                <a:gd name="T18" fmla="*/ 0 w 155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66">
                  <a:moveTo>
                    <a:pt x="0" y="0"/>
                  </a:moveTo>
                  <a:lnTo>
                    <a:pt x="155" y="0"/>
                  </a:lnTo>
                  <a:lnTo>
                    <a:pt x="155" y="66"/>
                  </a:lnTo>
                  <a:lnTo>
                    <a:pt x="0" y="6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53" y="0"/>
                  </a:lnTo>
                  <a:lnTo>
                    <a:pt x="153" y="66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24" name="Freeform 199">
              <a:extLst>
                <a:ext uri="{FF2B5EF4-FFF2-40B4-BE49-F238E27FC236}">
                  <a16:creationId xmlns:a16="http://schemas.microsoft.com/office/drawing/2014/main" id="{4E42377B-F0F1-C64C-8E72-D3C8346065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53" cy="66"/>
            </a:xfrm>
            <a:custGeom>
              <a:avLst/>
              <a:gdLst>
                <a:gd name="T0" fmla="*/ 0 w 153"/>
                <a:gd name="T1" fmla="*/ 0 h 66"/>
                <a:gd name="T2" fmla="*/ 153 w 153"/>
                <a:gd name="T3" fmla="*/ 0 h 66"/>
                <a:gd name="T4" fmla="*/ 153 w 153"/>
                <a:gd name="T5" fmla="*/ 66 h 66"/>
                <a:gd name="T6" fmla="*/ 0 w 153"/>
                <a:gd name="T7" fmla="*/ 66 h 66"/>
                <a:gd name="T8" fmla="*/ 0 w 153"/>
                <a:gd name="T9" fmla="*/ 0 h 66"/>
                <a:gd name="T10" fmla="*/ 0 w 153"/>
                <a:gd name="T11" fmla="*/ 0 h 66"/>
                <a:gd name="T12" fmla="*/ 151 w 153"/>
                <a:gd name="T13" fmla="*/ 0 h 66"/>
                <a:gd name="T14" fmla="*/ 151 w 153"/>
                <a:gd name="T15" fmla="*/ 66 h 66"/>
                <a:gd name="T16" fmla="*/ 0 w 153"/>
                <a:gd name="T17" fmla="*/ 66 h 66"/>
                <a:gd name="T18" fmla="*/ 0 w 153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" h="66">
                  <a:moveTo>
                    <a:pt x="0" y="0"/>
                  </a:moveTo>
                  <a:lnTo>
                    <a:pt x="153" y="0"/>
                  </a:lnTo>
                  <a:lnTo>
                    <a:pt x="153" y="66"/>
                  </a:lnTo>
                  <a:lnTo>
                    <a:pt x="0" y="6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51" y="0"/>
                  </a:lnTo>
                  <a:lnTo>
                    <a:pt x="151" y="66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25" name="Freeform 200">
              <a:extLst>
                <a:ext uri="{FF2B5EF4-FFF2-40B4-BE49-F238E27FC236}">
                  <a16:creationId xmlns:a16="http://schemas.microsoft.com/office/drawing/2014/main" id="{9F6EA860-BDB0-1E4E-B1FE-48A24EF8EF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51" cy="66"/>
            </a:xfrm>
            <a:custGeom>
              <a:avLst/>
              <a:gdLst>
                <a:gd name="T0" fmla="*/ 0 w 151"/>
                <a:gd name="T1" fmla="*/ 0 h 66"/>
                <a:gd name="T2" fmla="*/ 151 w 151"/>
                <a:gd name="T3" fmla="*/ 0 h 66"/>
                <a:gd name="T4" fmla="*/ 151 w 151"/>
                <a:gd name="T5" fmla="*/ 66 h 66"/>
                <a:gd name="T6" fmla="*/ 0 w 151"/>
                <a:gd name="T7" fmla="*/ 66 h 66"/>
                <a:gd name="T8" fmla="*/ 0 w 151"/>
                <a:gd name="T9" fmla="*/ 0 h 66"/>
                <a:gd name="T10" fmla="*/ 0 w 151"/>
                <a:gd name="T11" fmla="*/ 0 h 66"/>
                <a:gd name="T12" fmla="*/ 149 w 151"/>
                <a:gd name="T13" fmla="*/ 0 h 66"/>
                <a:gd name="T14" fmla="*/ 149 w 151"/>
                <a:gd name="T15" fmla="*/ 65 h 66"/>
                <a:gd name="T16" fmla="*/ 0 w 151"/>
                <a:gd name="T17" fmla="*/ 65 h 66"/>
                <a:gd name="T18" fmla="*/ 0 w 151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1" h="66">
                  <a:moveTo>
                    <a:pt x="0" y="0"/>
                  </a:moveTo>
                  <a:lnTo>
                    <a:pt x="151" y="0"/>
                  </a:lnTo>
                  <a:lnTo>
                    <a:pt x="151" y="66"/>
                  </a:lnTo>
                  <a:lnTo>
                    <a:pt x="0" y="6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49" y="0"/>
                  </a:lnTo>
                  <a:lnTo>
                    <a:pt x="149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26" name="Freeform 201">
              <a:extLst>
                <a:ext uri="{FF2B5EF4-FFF2-40B4-BE49-F238E27FC236}">
                  <a16:creationId xmlns:a16="http://schemas.microsoft.com/office/drawing/2014/main" id="{B0436109-0CC4-DC4A-8F16-11DB6054E5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49" cy="65"/>
            </a:xfrm>
            <a:custGeom>
              <a:avLst/>
              <a:gdLst>
                <a:gd name="T0" fmla="*/ 0 w 149"/>
                <a:gd name="T1" fmla="*/ 0 h 65"/>
                <a:gd name="T2" fmla="*/ 149 w 149"/>
                <a:gd name="T3" fmla="*/ 0 h 65"/>
                <a:gd name="T4" fmla="*/ 149 w 149"/>
                <a:gd name="T5" fmla="*/ 65 h 65"/>
                <a:gd name="T6" fmla="*/ 0 w 149"/>
                <a:gd name="T7" fmla="*/ 65 h 65"/>
                <a:gd name="T8" fmla="*/ 0 w 149"/>
                <a:gd name="T9" fmla="*/ 0 h 65"/>
                <a:gd name="T10" fmla="*/ 0 w 149"/>
                <a:gd name="T11" fmla="*/ 0 h 65"/>
                <a:gd name="T12" fmla="*/ 148 w 149"/>
                <a:gd name="T13" fmla="*/ 0 h 65"/>
                <a:gd name="T14" fmla="*/ 148 w 149"/>
                <a:gd name="T15" fmla="*/ 64 h 65"/>
                <a:gd name="T16" fmla="*/ 0 w 149"/>
                <a:gd name="T17" fmla="*/ 64 h 65"/>
                <a:gd name="T18" fmla="*/ 0 w 149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9" h="65">
                  <a:moveTo>
                    <a:pt x="0" y="0"/>
                  </a:moveTo>
                  <a:lnTo>
                    <a:pt x="149" y="0"/>
                  </a:lnTo>
                  <a:lnTo>
                    <a:pt x="149" y="65"/>
                  </a:lnTo>
                  <a:lnTo>
                    <a:pt x="0" y="6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48" y="0"/>
                  </a:lnTo>
                  <a:lnTo>
                    <a:pt x="148" y="64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27" name="Freeform 202">
              <a:extLst>
                <a:ext uri="{FF2B5EF4-FFF2-40B4-BE49-F238E27FC236}">
                  <a16:creationId xmlns:a16="http://schemas.microsoft.com/office/drawing/2014/main" id="{542D2F94-5303-BE4C-B098-ED24ECEEA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48" cy="64"/>
            </a:xfrm>
            <a:custGeom>
              <a:avLst/>
              <a:gdLst>
                <a:gd name="T0" fmla="*/ 0 w 148"/>
                <a:gd name="T1" fmla="*/ 0 h 64"/>
                <a:gd name="T2" fmla="*/ 148 w 148"/>
                <a:gd name="T3" fmla="*/ 0 h 64"/>
                <a:gd name="T4" fmla="*/ 148 w 148"/>
                <a:gd name="T5" fmla="*/ 64 h 64"/>
                <a:gd name="T6" fmla="*/ 0 w 148"/>
                <a:gd name="T7" fmla="*/ 64 h 64"/>
                <a:gd name="T8" fmla="*/ 0 w 148"/>
                <a:gd name="T9" fmla="*/ 0 h 64"/>
                <a:gd name="T10" fmla="*/ 0 w 148"/>
                <a:gd name="T11" fmla="*/ 0 h 64"/>
                <a:gd name="T12" fmla="*/ 146 w 148"/>
                <a:gd name="T13" fmla="*/ 0 h 64"/>
                <a:gd name="T14" fmla="*/ 146 w 148"/>
                <a:gd name="T15" fmla="*/ 63 h 64"/>
                <a:gd name="T16" fmla="*/ 0 w 148"/>
                <a:gd name="T17" fmla="*/ 63 h 64"/>
                <a:gd name="T18" fmla="*/ 0 w 148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8" h="64">
                  <a:moveTo>
                    <a:pt x="0" y="0"/>
                  </a:moveTo>
                  <a:lnTo>
                    <a:pt x="148" y="0"/>
                  </a:lnTo>
                  <a:lnTo>
                    <a:pt x="148" y="64"/>
                  </a:lnTo>
                  <a:lnTo>
                    <a:pt x="0" y="6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46" y="0"/>
                  </a:lnTo>
                  <a:lnTo>
                    <a:pt x="146" y="63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28" name="Freeform 203">
              <a:extLst>
                <a:ext uri="{FF2B5EF4-FFF2-40B4-BE49-F238E27FC236}">
                  <a16:creationId xmlns:a16="http://schemas.microsoft.com/office/drawing/2014/main" id="{34386028-A416-ED46-B180-5F98276D2D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46" cy="63"/>
            </a:xfrm>
            <a:custGeom>
              <a:avLst/>
              <a:gdLst>
                <a:gd name="T0" fmla="*/ 0 w 146"/>
                <a:gd name="T1" fmla="*/ 0 h 63"/>
                <a:gd name="T2" fmla="*/ 146 w 146"/>
                <a:gd name="T3" fmla="*/ 0 h 63"/>
                <a:gd name="T4" fmla="*/ 146 w 146"/>
                <a:gd name="T5" fmla="*/ 63 h 63"/>
                <a:gd name="T6" fmla="*/ 0 w 146"/>
                <a:gd name="T7" fmla="*/ 63 h 63"/>
                <a:gd name="T8" fmla="*/ 0 w 146"/>
                <a:gd name="T9" fmla="*/ 0 h 63"/>
                <a:gd name="T10" fmla="*/ 0 w 146"/>
                <a:gd name="T11" fmla="*/ 0 h 63"/>
                <a:gd name="T12" fmla="*/ 144 w 146"/>
                <a:gd name="T13" fmla="*/ 0 h 63"/>
                <a:gd name="T14" fmla="*/ 144 w 146"/>
                <a:gd name="T15" fmla="*/ 62 h 63"/>
                <a:gd name="T16" fmla="*/ 0 w 146"/>
                <a:gd name="T17" fmla="*/ 62 h 63"/>
                <a:gd name="T18" fmla="*/ 0 w 146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6" h="63">
                  <a:moveTo>
                    <a:pt x="0" y="0"/>
                  </a:moveTo>
                  <a:lnTo>
                    <a:pt x="146" y="0"/>
                  </a:lnTo>
                  <a:lnTo>
                    <a:pt x="146" y="63"/>
                  </a:lnTo>
                  <a:lnTo>
                    <a:pt x="0" y="6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44" y="0"/>
                  </a:lnTo>
                  <a:lnTo>
                    <a:pt x="144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29" name="Freeform 204">
              <a:extLst>
                <a:ext uri="{FF2B5EF4-FFF2-40B4-BE49-F238E27FC236}">
                  <a16:creationId xmlns:a16="http://schemas.microsoft.com/office/drawing/2014/main" id="{7F053DB2-BF08-3F46-9FAE-A8AE31CEA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44" cy="62"/>
            </a:xfrm>
            <a:custGeom>
              <a:avLst/>
              <a:gdLst>
                <a:gd name="T0" fmla="*/ 0 w 144"/>
                <a:gd name="T1" fmla="*/ 0 h 62"/>
                <a:gd name="T2" fmla="*/ 144 w 144"/>
                <a:gd name="T3" fmla="*/ 0 h 62"/>
                <a:gd name="T4" fmla="*/ 144 w 144"/>
                <a:gd name="T5" fmla="*/ 62 h 62"/>
                <a:gd name="T6" fmla="*/ 0 w 144"/>
                <a:gd name="T7" fmla="*/ 62 h 62"/>
                <a:gd name="T8" fmla="*/ 0 w 144"/>
                <a:gd name="T9" fmla="*/ 0 h 62"/>
                <a:gd name="T10" fmla="*/ 0 w 144"/>
                <a:gd name="T11" fmla="*/ 0 h 62"/>
                <a:gd name="T12" fmla="*/ 142 w 144"/>
                <a:gd name="T13" fmla="*/ 0 h 62"/>
                <a:gd name="T14" fmla="*/ 142 w 144"/>
                <a:gd name="T15" fmla="*/ 61 h 62"/>
                <a:gd name="T16" fmla="*/ 0 w 144"/>
                <a:gd name="T17" fmla="*/ 61 h 62"/>
                <a:gd name="T18" fmla="*/ 0 w 144"/>
                <a:gd name="T19" fmla="*/ 0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4" h="62">
                  <a:moveTo>
                    <a:pt x="0" y="0"/>
                  </a:moveTo>
                  <a:lnTo>
                    <a:pt x="144" y="0"/>
                  </a:lnTo>
                  <a:lnTo>
                    <a:pt x="144" y="62"/>
                  </a:lnTo>
                  <a:lnTo>
                    <a:pt x="0" y="6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30" name="Freeform 205">
              <a:extLst>
                <a:ext uri="{FF2B5EF4-FFF2-40B4-BE49-F238E27FC236}">
                  <a16:creationId xmlns:a16="http://schemas.microsoft.com/office/drawing/2014/main" id="{BB0674C0-357B-6943-A719-728628F29E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42" cy="61"/>
            </a:xfrm>
            <a:custGeom>
              <a:avLst/>
              <a:gdLst>
                <a:gd name="T0" fmla="*/ 0 w 142"/>
                <a:gd name="T1" fmla="*/ 0 h 61"/>
                <a:gd name="T2" fmla="*/ 142 w 142"/>
                <a:gd name="T3" fmla="*/ 0 h 61"/>
                <a:gd name="T4" fmla="*/ 142 w 142"/>
                <a:gd name="T5" fmla="*/ 61 h 61"/>
                <a:gd name="T6" fmla="*/ 0 w 142"/>
                <a:gd name="T7" fmla="*/ 61 h 61"/>
                <a:gd name="T8" fmla="*/ 0 w 142"/>
                <a:gd name="T9" fmla="*/ 0 h 61"/>
                <a:gd name="T10" fmla="*/ 0 w 142"/>
                <a:gd name="T11" fmla="*/ 0 h 61"/>
                <a:gd name="T12" fmla="*/ 141 w 142"/>
                <a:gd name="T13" fmla="*/ 0 h 61"/>
                <a:gd name="T14" fmla="*/ 141 w 142"/>
                <a:gd name="T15" fmla="*/ 60 h 61"/>
                <a:gd name="T16" fmla="*/ 0 w 142"/>
                <a:gd name="T17" fmla="*/ 60 h 61"/>
                <a:gd name="T18" fmla="*/ 0 w 142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61">
                  <a:moveTo>
                    <a:pt x="0" y="0"/>
                  </a:moveTo>
                  <a:lnTo>
                    <a:pt x="142" y="0"/>
                  </a:lnTo>
                  <a:lnTo>
                    <a:pt x="142" y="61"/>
                  </a:lnTo>
                  <a:lnTo>
                    <a:pt x="0" y="6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41" y="0"/>
                  </a:lnTo>
                  <a:lnTo>
                    <a:pt x="141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4340" name="Group 206">
            <a:extLst>
              <a:ext uri="{FF2B5EF4-FFF2-40B4-BE49-F238E27FC236}">
                <a16:creationId xmlns:a16="http://schemas.microsoft.com/office/drawing/2014/main" id="{8B959920-6755-2E49-8F56-3601F8FD949E}"/>
              </a:ext>
            </a:extLst>
          </p:cNvPr>
          <p:cNvGrpSpPr>
            <a:grpSpLocks/>
          </p:cNvGrpSpPr>
          <p:nvPr/>
        </p:nvGrpSpPr>
        <p:grpSpPr bwMode="auto">
          <a:xfrm>
            <a:off x="261938" y="4492625"/>
            <a:ext cx="5524500" cy="1819275"/>
            <a:chOff x="184" y="2830"/>
            <a:chExt cx="3480" cy="1146"/>
          </a:xfrm>
        </p:grpSpPr>
        <p:sp>
          <p:nvSpPr>
            <p:cNvPr id="14931" name="Freeform 207">
              <a:extLst>
                <a:ext uri="{FF2B5EF4-FFF2-40B4-BE49-F238E27FC236}">
                  <a16:creationId xmlns:a16="http://schemas.microsoft.com/office/drawing/2014/main" id="{2FC45A5F-E649-A64D-8ED1-CB4D8EAEFF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41" cy="60"/>
            </a:xfrm>
            <a:custGeom>
              <a:avLst/>
              <a:gdLst>
                <a:gd name="T0" fmla="*/ 0 w 141"/>
                <a:gd name="T1" fmla="*/ 0 h 60"/>
                <a:gd name="T2" fmla="*/ 141 w 141"/>
                <a:gd name="T3" fmla="*/ 0 h 60"/>
                <a:gd name="T4" fmla="*/ 141 w 141"/>
                <a:gd name="T5" fmla="*/ 60 h 60"/>
                <a:gd name="T6" fmla="*/ 0 w 141"/>
                <a:gd name="T7" fmla="*/ 60 h 60"/>
                <a:gd name="T8" fmla="*/ 0 w 141"/>
                <a:gd name="T9" fmla="*/ 0 h 60"/>
                <a:gd name="T10" fmla="*/ 0 w 141"/>
                <a:gd name="T11" fmla="*/ 0 h 60"/>
                <a:gd name="T12" fmla="*/ 139 w 141"/>
                <a:gd name="T13" fmla="*/ 0 h 60"/>
                <a:gd name="T14" fmla="*/ 139 w 141"/>
                <a:gd name="T15" fmla="*/ 59 h 60"/>
                <a:gd name="T16" fmla="*/ 0 w 141"/>
                <a:gd name="T17" fmla="*/ 59 h 60"/>
                <a:gd name="T18" fmla="*/ 0 w 141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" h="60">
                  <a:moveTo>
                    <a:pt x="0" y="0"/>
                  </a:moveTo>
                  <a:lnTo>
                    <a:pt x="141" y="0"/>
                  </a:lnTo>
                  <a:lnTo>
                    <a:pt x="141" y="60"/>
                  </a:lnTo>
                  <a:lnTo>
                    <a:pt x="0" y="6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39" y="0"/>
                  </a:lnTo>
                  <a:lnTo>
                    <a:pt x="139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32" name="Freeform 208">
              <a:extLst>
                <a:ext uri="{FF2B5EF4-FFF2-40B4-BE49-F238E27FC236}">
                  <a16:creationId xmlns:a16="http://schemas.microsoft.com/office/drawing/2014/main" id="{1720F4C3-3350-494A-A7DC-543F809DF3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39" cy="59"/>
            </a:xfrm>
            <a:custGeom>
              <a:avLst/>
              <a:gdLst>
                <a:gd name="T0" fmla="*/ 0 w 139"/>
                <a:gd name="T1" fmla="*/ 0 h 59"/>
                <a:gd name="T2" fmla="*/ 139 w 139"/>
                <a:gd name="T3" fmla="*/ 0 h 59"/>
                <a:gd name="T4" fmla="*/ 139 w 139"/>
                <a:gd name="T5" fmla="*/ 59 h 59"/>
                <a:gd name="T6" fmla="*/ 0 w 139"/>
                <a:gd name="T7" fmla="*/ 59 h 59"/>
                <a:gd name="T8" fmla="*/ 0 w 139"/>
                <a:gd name="T9" fmla="*/ 0 h 59"/>
                <a:gd name="T10" fmla="*/ 0 w 139"/>
                <a:gd name="T11" fmla="*/ 0 h 59"/>
                <a:gd name="T12" fmla="*/ 137 w 139"/>
                <a:gd name="T13" fmla="*/ 0 h 59"/>
                <a:gd name="T14" fmla="*/ 137 w 139"/>
                <a:gd name="T15" fmla="*/ 59 h 59"/>
                <a:gd name="T16" fmla="*/ 0 w 139"/>
                <a:gd name="T17" fmla="*/ 59 h 59"/>
                <a:gd name="T18" fmla="*/ 0 w 139"/>
                <a:gd name="T19" fmla="*/ 0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9" h="59">
                  <a:moveTo>
                    <a:pt x="0" y="0"/>
                  </a:moveTo>
                  <a:lnTo>
                    <a:pt x="139" y="0"/>
                  </a:lnTo>
                  <a:lnTo>
                    <a:pt x="139" y="59"/>
                  </a:lnTo>
                  <a:lnTo>
                    <a:pt x="0" y="5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37" y="0"/>
                  </a:lnTo>
                  <a:lnTo>
                    <a:pt x="137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33" name="Freeform 209">
              <a:extLst>
                <a:ext uri="{FF2B5EF4-FFF2-40B4-BE49-F238E27FC236}">
                  <a16:creationId xmlns:a16="http://schemas.microsoft.com/office/drawing/2014/main" id="{3F47940C-2240-F64D-A365-E6AB25A378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37" cy="59"/>
            </a:xfrm>
            <a:custGeom>
              <a:avLst/>
              <a:gdLst>
                <a:gd name="T0" fmla="*/ 0 w 137"/>
                <a:gd name="T1" fmla="*/ 0 h 59"/>
                <a:gd name="T2" fmla="*/ 137 w 137"/>
                <a:gd name="T3" fmla="*/ 0 h 59"/>
                <a:gd name="T4" fmla="*/ 137 w 137"/>
                <a:gd name="T5" fmla="*/ 59 h 59"/>
                <a:gd name="T6" fmla="*/ 0 w 137"/>
                <a:gd name="T7" fmla="*/ 59 h 59"/>
                <a:gd name="T8" fmla="*/ 0 w 137"/>
                <a:gd name="T9" fmla="*/ 0 h 59"/>
                <a:gd name="T10" fmla="*/ 0 w 137"/>
                <a:gd name="T11" fmla="*/ 0 h 59"/>
                <a:gd name="T12" fmla="*/ 135 w 137"/>
                <a:gd name="T13" fmla="*/ 0 h 59"/>
                <a:gd name="T14" fmla="*/ 135 w 137"/>
                <a:gd name="T15" fmla="*/ 59 h 59"/>
                <a:gd name="T16" fmla="*/ 0 w 137"/>
                <a:gd name="T17" fmla="*/ 59 h 59"/>
                <a:gd name="T18" fmla="*/ 0 w 137"/>
                <a:gd name="T19" fmla="*/ 0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" h="59">
                  <a:moveTo>
                    <a:pt x="0" y="0"/>
                  </a:moveTo>
                  <a:lnTo>
                    <a:pt x="137" y="0"/>
                  </a:lnTo>
                  <a:lnTo>
                    <a:pt x="137" y="59"/>
                  </a:lnTo>
                  <a:lnTo>
                    <a:pt x="0" y="5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35" y="0"/>
                  </a:lnTo>
                  <a:lnTo>
                    <a:pt x="135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A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34" name="Freeform 210">
              <a:extLst>
                <a:ext uri="{FF2B5EF4-FFF2-40B4-BE49-F238E27FC236}">
                  <a16:creationId xmlns:a16="http://schemas.microsoft.com/office/drawing/2014/main" id="{3E92CA75-F973-924C-A5F0-6EC0E7A87F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35" cy="59"/>
            </a:xfrm>
            <a:custGeom>
              <a:avLst/>
              <a:gdLst>
                <a:gd name="T0" fmla="*/ 0 w 135"/>
                <a:gd name="T1" fmla="*/ 0 h 59"/>
                <a:gd name="T2" fmla="*/ 135 w 135"/>
                <a:gd name="T3" fmla="*/ 0 h 59"/>
                <a:gd name="T4" fmla="*/ 135 w 135"/>
                <a:gd name="T5" fmla="*/ 59 h 59"/>
                <a:gd name="T6" fmla="*/ 0 w 135"/>
                <a:gd name="T7" fmla="*/ 59 h 59"/>
                <a:gd name="T8" fmla="*/ 0 w 135"/>
                <a:gd name="T9" fmla="*/ 0 h 59"/>
                <a:gd name="T10" fmla="*/ 0 w 135"/>
                <a:gd name="T11" fmla="*/ 0 h 59"/>
                <a:gd name="T12" fmla="*/ 134 w 135"/>
                <a:gd name="T13" fmla="*/ 0 h 59"/>
                <a:gd name="T14" fmla="*/ 134 w 135"/>
                <a:gd name="T15" fmla="*/ 58 h 59"/>
                <a:gd name="T16" fmla="*/ 0 w 135"/>
                <a:gd name="T17" fmla="*/ 58 h 59"/>
                <a:gd name="T18" fmla="*/ 0 w 135"/>
                <a:gd name="T19" fmla="*/ 0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5" h="59">
                  <a:moveTo>
                    <a:pt x="0" y="0"/>
                  </a:moveTo>
                  <a:lnTo>
                    <a:pt x="135" y="0"/>
                  </a:lnTo>
                  <a:lnTo>
                    <a:pt x="135" y="59"/>
                  </a:lnTo>
                  <a:lnTo>
                    <a:pt x="0" y="5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34" y="0"/>
                  </a:lnTo>
                  <a:lnTo>
                    <a:pt x="134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35" name="Freeform 211">
              <a:extLst>
                <a:ext uri="{FF2B5EF4-FFF2-40B4-BE49-F238E27FC236}">
                  <a16:creationId xmlns:a16="http://schemas.microsoft.com/office/drawing/2014/main" id="{318C5524-8058-2A4B-8C56-822ECA4B52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34" cy="58"/>
            </a:xfrm>
            <a:custGeom>
              <a:avLst/>
              <a:gdLst>
                <a:gd name="T0" fmla="*/ 0 w 134"/>
                <a:gd name="T1" fmla="*/ 0 h 58"/>
                <a:gd name="T2" fmla="*/ 134 w 134"/>
                <a:gd name="T3" fmla="*/ 0 h 58"/>
                <a:gd name="T4" fmla="*/ 134 w 134"/>
                <a:gd name="T5" fmla="*/ 58 h 58"/>
                <a:gd name="T6" fmla="*/ 0 w 134"/>
                <a:gd name="T7" fmla="*/ 58 h 58"/>
                <a:gd name="T8" fmla="*/ 0 w 134"/>
                <a:gd name="T9" fmla="*/ 0 h 58"/>
                <a:gd name="T10" fmla="*/ 0 w 134"/>
                <a:gd name="T11" fmla="*/ 0 h 58"/>
                <a:gd name="T12" fmla="*/ 132 w 134"/>
                <a:gd name="T13" fmla="*/ 0 h 58"/>
                <a:gd name="T14" fmla="*/ 132 w 134"/>
                <a:gd name="T15" fmla="*/ 57 h 58"/>
                <a:gd name="T16" fmla="*/ 0 w 134"/>
                <a:gd name="T17" fmla="*/ 57 h 58"/>
                <a:gd name="T18" fmla="*/ 0 w 134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" h="58">
                  <a:moveTo>
                    <a:pt x="0" y="0"/>
                  </a:moveTo>
                  <a:lnTo>
                    <a:pt x="134" y="0"/>
                  </a:lnTo>
                  <a:lnTo>
                    <a:pt x="134" y="58"/>
                  </a:lnTo>
                  <a:lnTo>
                    <a:pt x="0" y="5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32" y="0"/>
                  </a:lnTo>
                  <a:lnTo>
                    <a:pt x="13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36" name="Freeform 212">
              <a:extLst>
                <a:ext uri="{FF2B5EF4-FFF2-40B4-BE49-F238E27FC236}">
                  <a16:creationId xmlns:a16="http://schemas.microsoft.com/office/drawing/2014/main" id="{762E64B5-A34C-4841-84F3-582182946D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32" cy="57"/>
            </a:xfrm>
            <a:custGeom>
              <a:avLst/>
              <a:gdLst>
                <a:gd name="T0" fmla="*/ 0 w 132"/>
                <a:gd name="T1" fmla="*/ 0 h 57"/>
                <a:gd name="T2" fmla="*/ 132 w 132"/>
                <a:gd name="T3" fmla="*/ 0 h 57"/>
                <a:gd name="T4" fmla="*/ 132 w 132"/>
                <a:gd name="T5" fmla="*/ 57 h 57"/>
                <a:gd name="T6" fmla="*/ 0 w 132"/>
                <a:gd name="T7" fmla="*/ 57 h 57"/>
                <a:gd name="T8" fmla="*/ 0 w 132"/>
                <a:gd name="T9" fmla="*/ 0 h 57"/>
                <a:gd name="T10" fmla="*/ 0 w 132"/>
                <a:gd name="T11" fmla="*/ 0 h 57"/>
                <a:gd name="T12" fmla="*/ 130 w 132"/>
                <a:gd name="T13" fmla="*/ 0 h 57"/>
                <a:gd name="T14" fmla="*/ 130 w 132"/>
                <a:gd name="T15" fmla="*/ 56 h 57"/>
                <a:gd name="T16" fmla="*/ 0 w 132"/>
                <a:gd name="T17" fmla="*/ 56 h 57"/>
                <a:gd name="T18" fmla="*/ 0 w 132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" h="57">
                  <a:moveTo>
                    <a:pt x="0" y="0"/>
                  </a:moveTo>
                  <a:lnTo>
                    <a:pt x="132" y="0"/>
                  </a:lnTo>
                  <a:lnTo>
                    <a:pt x="132" y="57"/>
                  </a:lnTo>
                  <a:lnTo>
                    <a:pt x="0" y="5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30" y="0"/>
                  </a:lnTo>
                  <a:lnTo>
                    <a:pt x="130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37" name="Freeform 213">
              <a:extLst>
                <a:ext uri="{FF2B5EF4-FFF2-40B4-BE49-F238E27FC236}">
                  <a16:creationId xmlns:a16="http://schemas.microsoft.com/office/drawing/2014/main" id="{C2F035E0-B05B-804B-A0E9-BC10481E65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30" cy="56"/>
            </a:xfrm>
            <a:custGeom>
              <a:avLst/>
              <a:gdLst>
                <a:gd name="T0" fmla="*/ 0 w 130"/>
                <a:gd name="T1" fmla="*/ 0 h 56"/>
                <a:gd name="T2" fmla="*/ 130 w 130"/>
                <a:gd name="T3" fmla="*/ 0 h 56"/>
                <a:gd name="T4" fmla="*/ 130 w 130"/>
                <a:gd name="T5" fmla="*/ 56 h 56"/>
                <a:gd name="T6" fmla="*/ 0 w 130"/>
                <a:gd name="T7" fmla="*/ 56 h 56"/>
                <a:gd name="T8" fmla="*/ 0 w 130"/>
                <a:gd name="T9" fmla="*/ 0 h 56"/>
                <a:gd name="T10" fmla="*/ 0 w 130"/>
                <a:gd name="T11" fmla="*/ 0 h 56"/>
                <a:gd name="T12" fmla="*/ 128 w 130"/>
                <a:gd name="T13" fmla="*/ 0 h 56"/>
                <a:gd name="T14" fmla="*/ 128 w 130"/>
                <a:gd name="T15" fmla="*/ 55 h 56"/>
                <a:gd name="T16" fmla="*/ 0 w 130"/>
                <a:gd name="T17" fmla="*/ 55 h 56"/>
                <a:gd name="T18" fmla="*/ 0 w 130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0" h="56">
                  <a:moveTo>
                    <a:pt x="0" y="0"/>
                  </a:moveTo>
                  <a:lnTo>
                    <a:pt x="130" y="0"/>
                  </a:lnTo>
                  <a:lnTo>
                    <a:pt x="130" y="56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8" y="0"/>
                  </a:lnTo>
                  <a:lnTo>
                    <a:pt x="128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38" name="Freeform 214">
              <a:extLst>
                <a:ext uri="{FF2B5EF4-FFF2-40B4-BE49-F238E27FC236}">
                  <a16:creationId xmlns:a16="http://schemas.microsoft.com/office/drawing/2014/main" id="{61A3CF58-2154-794A-9841-C744A5F44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28" cy="55"/>
            </a:xfrm>
            <a:custGeom>
              <a:avLst/>
              <a:gdLst>
                <a:gd name="T0" fmla="*/ 0 w 128"/>
                <a:gd name="T1" fmla="*/ 0 h 55"/>
                <a:gd name="T2" fmla="*/ 128 w 128"/>
                <a:gd name="T3" fmla="*/ 0 h 55"/>
                <a:gd name="T4" fmla="*/ 128 w 128"/>
                <a:gd name="T5" fmla="*/ 55 h 55"/>
                <a:gd name="T6" fmla="*/ 0 w 128"/>
                <a:gd name="T7" fmla="*/ 55 h 55"/>
                <a:gd name="T8" fmla="*/ 0 w 128"/>
                <a:gd name="T9" fmla="*/ 0 h 55"/>
                <a:gd name="T10" fmla="*/ 0 w 128"/>
                <a:gd name="T11" fmla="*/ 0 h 55"/>
                <a:gd name="T12" fmla="*/ 127 w 128"/>
                <a:gd name="T13" fmla="*/ 0 h 55"/>
                <a:gd name="T14" fmla="*/ 127 w 128"/>
                <a:gd name="T15" fmla="*/ 54 h 55"/>
                <a:gd name="T16" fmla="*/ 0 w 128"/>
                <a:gd name="T17" fmla="*/ 54 h 55"/>
                <a:gd name="T18" fmla="*/ 0 w 128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55">
                  <a:moveTo>
                    <a:pt x="0" y="0"/>
                  </a:moveTo>
                  <a:lnTo>
                    <a:pt x="128" y="0"/>
                  </a:lnTo>
                  <a:lnTo>
                    <a:pt x="128" y="55"/>
                  </a:lnTo>
                  <a:lnTo>
                    <a:pt x="0" y="5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7" y="0"/>
                  </a:lnTo>
                  <a:lnTo>
                    <a:pt x="127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39" name="Freeform 215">
              <a:extLst>
                <a:ext uri="{FF2B5EF4-FFF2-40B4-BE49-F238E27FC236}">
                  <a16:creationId xmlns:a16="http://schemas.microsoft.com/office/drawing/2014/main" id="{34CF5657-87B9-8749-AA4C-393937A10F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27" cy="54"/>
            </a:xfrm>
            <a:custGeom>
              <a:avLst/>
              <a:gdLst>
                <a:gd name="T0" fmla="*/ 0 w 127"/>
                <a:gd name="T1" fmla="*/ 0 h 54"/>
                <a:gd name="T2" fmla="*/ 127 w 127"/>
                <a:gd name="T3" fmla="*/ 0 h 54"/>
                <a:gd name="T4" fmla="*/ 127 w 127"/>
                <a:gd name="T5" fmla="*/ 54 h 54"/>
                <a:gd name="T6" fmla="*/ 0 w 127"/>
                <a:gd name="T7" fmla="*/ 54 h 54"/>
                <a:gd name="T8" fmla="*/ 0 w 127"/>
                <a:gd name="T9" fmla="*/ 0 h 54"/>
                <a:gd name="T10" fmla="*/ 0 w 127"/>
                <a:gd name="T11" fmla="*/ 0 h 54"/>
                <a:gd name="T12" fmla="*/ 125 w 127"/>
                <a:gd name="T13" fmla="*/ 0 h 54"/>
                <a:gd name="T14" fmla="*/ 125 w 127"/>
                <a:gd name="T15" fmla="*/ 54 h 54"/>
                <a:gd name="T16" fmla="*/ 0 w 127"/>
                <a:gd name="T17" fmla="*/ 54 h 54"/>
                <a:gd name="T18" fmla="*/ 0 w 127"/>
                <a:gd name="T19" fmla="*/ 0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54">
                  <a:moveTo>
                    <a:pt x="0" y="0"/>
                  </a:moveTo>
                  <a:lnTo>
                    <a:pt x="127" y="0"/>
                  </a:lnTo>
                  <a:lnTo>
                    <a:pt x="127" y="54"/>
                  </a:lnTo>
                  <a:lnTo>
                    <a:pt x="0" y="5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5" y="0"/>
                  </a:lnTo>
                  <a:lnTo>
                    <a:pt x="125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40" name="Freeform 216">
              <a:extLst>
                <a:ext uri="{FF2B5EF4-FFF2-40B4-BE49-F238E27FC236}">
                  <a16:creationId xmlns:a16="http://schemas.microsoft.com/office/drawing/2014/main" id="{F044C15E-5177-AF4F-8103-1FB66175C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25" cy="54"/>
            </a:xfrm>
            <a:custGeom>
              <a:avLst/>
              <a:gdLst>
                <a:gd name="T0" fmla="*/ 0 w 125"/>
                <a:gd name="T1" fmla="*/ 0 h 54"/>
                <a:gd name="T2" fmla="*/ 125 w 125"/>
                <a:gd name="T3" fmla="*/ 0 h 54"/>
                <a:gd name="T4" fmla="*/ 125 w 125"/>
                <a:gd name="T5" fmla="*/ 54 h 54"/>
                <a:gd name="T6" fmla="*/ 0 w 125"/>
                <a:gd name="T7" fmla="*/ 54 h 54"/>
                <a:gd name="T8" fmla="*/ 0 w 125"/>
                <a:gd name="T9" fmla="*/ 0 h 54"/>
                <a:gd name="T10" fmla="*/ 0 w 125"/>
                <a:gd name="T11" fmla="*/ 0 h 54"/>
                <a:gd name="T12" fmla="*/ 123 w 125"/>
                <a:gd name="T13" fmla="*/ 0 h 54"/>
                <a:gd name="T14" fmla="*/ 123 w 125"/>
                <a:gd name="T15" fmla="*/ 53 h 54"/>
                <a:gd name="T16" fmla="*/ 0 w 125"/>
                <a:gd name="T17" fmla="*/ 53 h 54"/>
                <a:gd name="T18" fmla="*/ 0 w 125"/>
                <a:gd name="T19" fmla="*/ 0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" h="54">
                  <a:moveTo>
                    <a:pt x="0" y="0"/>
                  </a:moveTo>
                  <a:lnTo>
                    <a:pt x="125" y="0"/>
                  </a:lnTo>
                  <a:lnTo>
                    <a:pt x="125" y="54"/>
                  </a:lnTo>
                  <a:lnTo>
                    <a:pt x="0" y="5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3" y="0"/>
                  </a:lnTo>
                  <a:lnTo>
                    <a:pt x="123" y="53"/>
                  </a:lnTo>
                  <a:lnTo>
                    <a:pt x="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41" name="Freeform 217">
              <a:extLst>
                <a:ext uri="{FF2B5EF4-FFF2-40B4-BE49-F238E27FC236}">
                  <a16:creationId xmlns:a16="http://schemas.microsoft.com/office/drawing/2014/main" id="{F6E1EFC4-0E0A-CE4E-86D0-FAFB9E667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23" cy="53"/>
            </a:xfrm>
            <a:custGeom>
              <a:avLst/>
              <a:gdLst>
                <a:gd name="T0" fmla="*/ 0 w 123"/>
                <a:gd name="T1" fmla="*/ 0 h 53"/>
                <a:gd name="T2" fmla="*/ 123 w 123"/>
                <a:gd name="T3" fmla="*/ 0 h 53"/>
                <a:gd name="T4" fmla="*/ 123 w 123"/>
                <a:gd name="T5" fmla="*/ 53 h 53"/>
                <a:gd name="T6" fmla="*/ 0 w 123"/>
                <a:gd name="T7" fmla="*/ 53 h 53"/>
                <a:gd name="T8" fmla="*/ 0 w 123"/>
                <a:gd name="T9" fmla="*/ 0 h 53"/>
                <a:gd name="T10" fmla="*/ 0 w 123"/>
                <a:gd name="T11" fmla="*/ 0 h 53"/>
                <a:gd name="T12" fmla="*/ 121 w 123"/>
                <a:gd name="T13" fmla="*/ 0 h 53"/>
                <a:gd name="T14" fmla="*/ 121 w 123"/>
                <a:gd name="T15" fmla="*/ 52 h 53"/>
                <a:gd name="T16" fmla="*/ 0 w 123"/>
                <a:gd name="T17" fmla="*/ 52 h 53"/>
                <a:gd name="T18" fmla="*/ 0 w 123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3" h="53">
                  <a:moveTo>
                    <a:pt x="0" y="0"/>
                  </a:moveTo>
                  <a:lnTo>
                    <a:pt x="123" y="0"/>
                  </a:lnTo>
                  <a:lnTo>
                    <a:pt x="123" y="53"/>
                  </a:lnTo>
                  <a:lnTo>
                    <a:pt x="0" y="5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1" y="0"/>
                  </a:lnTo>
                  <a:lnTo>
                    <a:pt x="121" y="52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42" name="Freeform 218">
              <a:extLst>
                <a:ext uri="{FF2B5EF4-FFF2-40B4-BE49-F238E27FC236}">
                  <a16:creationId xmlns:a16="http://schemas.microsoft.com/office/drawing/2014/main" id="{970F6328-3B4A-2744-A459-40D4557A5A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21" cy="52"/>
            </a:xfrm>
            <a:custGeom>
              <a:avLst/>
              <a:gdLst>
                <a:gd name="T0" fmla="*/ 0 w 121"/>
                <a:gd name="T1" fmla="*/ 0 h 52"/>
                <a:gd name="T2" fmla="*/ 121 w 121"/>
                <a:gd name="T3" fmla="*/ 0 h 52"/>
                <a:gd name="T4" fmla="*/ 121 w 121"/>
                <a:gd name="T5" fmla="*/ 52 h 52"/>
                <a:gd name="T6" fmla="*/ 0 w 121"/>
                <a:gd name="T7" fmla="*/ 52 h 52"/>
                <a:gd name="T8" fmla="*/ 0 w 121"/>
                <a:gd name="T9" fmla="*/ 0 h 52"/>
                <a:gd name="T10" fmla="*/ 0 w 121"/>
                <a:gd name="T11" fmla="*/ 0 h 52"/>
                <a:gd name="T12" fmla="*/ 120 w 121"/>
                <a:gd name="T13" fmla="*/ 0 h 52"/>
                <a:gd name="T14" fmla="*/ 120 w 121"/>
                <a:gd name="T15" fmla="*/ 52 h 52"/>
                <a:gd name="T16" fmla="*/ 0 w 121"/>
                <a:gd name="T17" fmla="*/ 52 h 52"/>
                <a:gd name="T18" fmla="*/ 0 w 121"/>
                <a:gd name="T19" fmla="*/ 0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1" h="52">
                  <a:moveTo>
                    <a:pt x="0" y="0"/>
                  </a:moveTo>
                  <a:lnTo>
                    <a:pt x="121" y="0"/>
                  </a:lnTo>
                  <a:lnTo>
                    <a:pt x="121" y="52"/>
                  </a:lnTo>
                  <a:lnTo>
                    <a:pt x="0" y="5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0" y="0"/>
                  </a:lnTo>
                  <a:lnTo>
                    <a:pt x="120" y="52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43" name="Freeform 219">
              <a:extLst>
                <a:ext uri="{FF2B5EF4-FFF2-40B4-BE49-F238E27FC236}">
                  <a16:creationId xmlns:a16="http://schemas.microsoft.com/office/drawing/2014/main" id="{8D0B48A7-D46B-DE49-98CC-B1892580C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20" cy="52"/>
            </a:xfrm>
            <a:custGeom>
              <a:avLst/>
              <a:gdLst>
                <a:gd name="T0" fmla="*/ 0 w 120"/>
                <a:gd name="T1" fmla="*/ 0 h 52"/>
                <a:gd name="T2" fmla="*/ 120 w 120"/>
                <a:gd name="T3" fmla="*/ 0 h 52"/>
                <a:gd name="T4" fmla="*/ 120 w 120"/>
                <a:gd name="T5" fmla="*/ 52 h 52"/>
                <a:gd name="T6" fmla="*/ 0 w 120"/>
                <a:gd name="T7" fmla="*/ 52 h 52"/>
                <a:gd name="T8" fmla="*/ 0 w 120"/>
                <a:gd name="T9" fmla="*/ 0 h 52"/>
                <a:gd name="T10" fmla="*/ 0 w 120"/>
                <a:gd name="T11" fmla="*/ 0 h 52"/>
                <a:gd name="T12" fmla="*/ 118 w 120"/>
                <a:gd name="T13" fmla="*/ 0 h 52"/>
                <a:gd name="T14" fmla="*/ 118 w 120"/>
                <a:gd name="T15" fmla="*/ 51 h 52"/>
                <a:gd name="T16" fmla="*/ 0 w 120"/>
                <a:gd name="T17" fmla="*/ 51 h 52"/>
                <a:gd name="T18" fmla="*/ 0 w 120"/>
                <a:gd name="T19" fmla="*/ 0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0" h="52">
                  <a:moveTo>
                    <a:pt x="0" y="0"/>
                  </a:moveTo>
                  <a:lnTo>
                    <a:pt x="120" y="0"/>
                  </a:lnTo>
                  <a:lnTo>
                    <a:pt x="120" y="52"/>
                  </a:lnTo>
                  <a:lnTo>
                    <a:pt x="0" y="5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8" y="0"/>
                  </a:lnTo>
                  <a:lnTo>
                    <a:pt x="118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44" name="Freeform 220">
              <a:extLst>
                <a:ext uri="{FF2B5EF4-FFF2-40B4-BE49-F238E27FC236}">
                  <a16:creationId xmlns:a16="http://schemas.microsoft.com/office/drawing/2014/main" id="{9A0F73D6-E797-0649-BEEC-3690C8356C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18" cy="51"/>
            </a:xfrm>
            <a:custGeom>
              <a:avLst/>
              <a:gdLst>
                <a:gd name="T0" fmla="*/ 0 w 118"/>
                <a:gd name="T1" fmla="*/ 0 h 51"/>
                <a:gd name="T2" fmla="*/ 118 w 118"/>
                <a:gd name="T3" fmla="*/ 0 h 51"/>
                <a:gd name="T4" fmla="*/ 118 w 118"/>
                <a:gd name="T5" fmla="*/ 51 h 51"/>
                <a:gd name="T6" fmla="*/ 0 w 118"/>
                <a:gd name="T7" fmla="*/ 51 h 51"/>
                <a:gd name="T8" fmla="*/ 0 w 118"/>
                <a:gd name="T9" fmla="*/ 0 h 51"/>
                <a:gd name="T10" fmla="*/ 0 w 118"/>
                <a:gd name="T11" fmla="*/ 0 h 51"/>
                <a:gd name="T12" fmla="*/ 116 w 118"/>
                <a:gd name="T13" fmla="*/ 0 h 51"/>
                <a:gd name="T14" fmla="*/ 116 w 118"/>
                <a:gd name="T15" fmla="*/ 50 h 51"/>
                <a:gd name="T16" fmla="*/ 0 w 118"/>
                <a:gd name="T17" fmla="*/ 50 h 51"/>
                <a:gd name="T18" fmla="*/ 0 w 118"/>
                <a:gd name="T19" fmla="*/ 0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51">
                  <a:moveTo>
                    <a:pt x="0" y="0"/>
                  </a:moveTo>
                  <a:lnTo>
                    <a:pt x="118" y="0"/>
                  </a:lnTo>
                  <a:lnTo>
                    <a:pt x="118" y="51"/>
                  </a:lnTo>
                  <a:lnTo>
                    <a:pt x="0" y="5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6" y="0"/>
                  </a:lnTo>
                  <a:lnTo>
                    <a:pt x="116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45" name="Freeform 221">
              <a:extLst>
                <a:ext uri="{FF2B5EF4-FFF2-40B4-BE49-F238E27FC236}">
                  <a16:creationId xmlns:a16="http://schemas.microsoft.com/office/drawing/2014/main" id="{E46E73D6-7A37-AE43-959A-A44E6A5D9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16" cy="50"/>
            </a:xfrm>
            <a:custGeom>
              <a:avLst/>
              <a:gdLst>
                <a:gd name="T0" fmla="*/ 0 w 116"/>
                <a:gd name="T1" fmla="*/ 0 h 50"/>
                <a:gd name="T2" fmla="*/ 116 w 116"/>
                <a:gd name="T3" fmla="*/ 0 h 50"/>
                <a:gd name="T4" fmla="*/ 116 w 116"/>
                <a:gd name="T5" fmla="*/ 50 h 50"/>
                <a:gd name="T6" fmla="*/ 0 w 116"/>
                <a:gd name="T7" fmla="*/ 50 h 50"/>
                <a:gd name="T8" fmla="*/ 0 w 116"/>
                <a:gd name="T9" fmla="*/ 0 h 50"/>
                <a:gd name="T10" fmla="*/ 0 w 116"/>
                <a:gd name="T11" fmla="*/ 0 h 50"/>
                <a:gd name="T12" fmla="*/ 114 w 116"/>
                <a:gd name="T13" fmla="*/ 0 h 50"/>
                <a:gd name="T14" fmla="*/ 114 w 116"/>
                <a:gd name="T15" fmla="*/ 49 h 50"/>
                <a:gd name="T16" fmla="*/ 0 w 116"/>
                <a:gd name="T17" fmla="*/ 49 h 50"/>
                <a:gd name="T18" fmla="*/ 0 w 116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50">
                  <a:moveTo>
                    <a:pt x="0" y="0"/>
                  </a:moveTo>
                  <a:lnTo>
                    <a:pt x="116" y="0"/>
                  </a:lnTo>
                  <a:lnTo>
                    <a:pt x="116" y="50"/>
                  </a:lnTo>
                  <a:lnTo>
                    <a:pt x="0" y="5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4" y="0"/>
                  </a:lnTo>
                  <a:lnTo>
                    <a:pt x="114" y="49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46" name="Freeform 222">
              <a:extLst>
                <a:ext uri="{FF2B5EF4-FFF2-40B4-BE49-F238E27FC236}">
                  <a16:creationId xmlns:a16="http://schemas.microsoft.com/office/drawing/2014/main" id="{19A613A7-906D-2942-A7FE-38767C37A2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14" cy="49"/>
            </a:xfrm>
            <a:custGeom>
              <a:avLst/>
              <a:gdLst>
                <a:gd name="T0" fmla="*/ 0 w 114"/>
                <a:gd name="T1" fmla="*/ 0 h 49"/>
                <a:gd name="T2" fmla="*/ 114 w 114"/>
                <a:gd name="T3" fmla="*/ 0 h 49"/>
                <a:gd name="T4" fmla="*/ 114 w 114"/>
                <a:gd name="T5" fmla="*/ 49 h 49"/>
                <a:gd name="T6" fmla="*/ 0 w 114"/>
                <a:gd name="T7" fmla="*/ 49 h 49"/>
                <a:gd name="T8" fmla="*/ 0 w 114"/>
                <a:gd name="T9" fmla="*/ 0 h 49"/>
                <a:gd name="T10" fmla="*/ 0 w 114"/>
                <a:gd name="T11" fmla="*/ 0 h 49"/>
                <a:gd name="T12" fmla="*/ 113 w 114"/>
                <a:gd name="T13" fmla="*/ 0 h 49"/>
                <a:gd name="T14" fmla="*/ 113 w 114"/>
                <a:gd name="T15" fmla="*/ 48 h 49"/>
                <a:gd name="T16" fmla="*/ 0 w 114"/>
                <a:gd name="T17" fmla="*/ 48 h 49"/>
                <a:gd name="T18" fmla="*/ 0 w 114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4" h="49">
                  <a:moveTo>
                    <a:pt x="0" y="0"/>
                  </a:moveTo>
                  <a:lnTo>
                    <a:pt x="114" y="0"/>
                  </a:lnTo>
                  <a:lnTo>
                    <a:pt x="114" y="49"/>
                  </a:lnTo>
                  <a:lnTo>
                    <a:pt x="0" y="4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3" y="0"/>
                  </a:lnTo>
                  <a:lnTo>
                    <a:pt x="113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47" name="Freeform 223">
              <a:extLst>
                <a:ext uri="{FF2B5EF4-FFF2-40B4-BE49-F238E27FC236}">
                  <a16:creationId xmlns:a16="http://schemas.microsoft.com/office/drawing/2014/main" id="{8C73F3F7-F088-114A-88F6-BC0ECB54EA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13" cy="48"/>
            </a:xfrm>
            <a:custGeom>
              <a:avLst/>
              <a:gdLst>
                <a:gd name="T0" fmla="*/ 0 w 113"/>
                <a:gd name="T1" fmla="*/ 0 h 48"/>
                <a:gd name="T2" fmla="*/ 113 w 113"/>
                <a:gd name="T3" fmla="*/ 0 h 48"/>
                <a:gd name="T4" fmla="*/ 113 w 113"/>
                <a:gd name="T5" fmla="*/ 48 h 48"/>
                <a:gd name="T6" fmla="*/ 0 w 113"/>
                <a:gd name="T7" fmla="*/ 48 h 48"/>
                <a:gd name="T8" fmla="*/ 0 w 113"/>
                <a:gd name="T9" fmla="*/ 0 h 48"/>
                <a:gd name="T10" fmla="*/ 0 w 113"/>
                <a:gd name="T11" fmla="*/ 0 h 48"/>
                <a:gd name="T12" fmla="*/ 111 w 113"/>
                <a:gd name="T13" fmla="*/ 0 h 48"/>
                <a:gd name="T14" fmla="*/ 111 w 113"/>
                <a:gd name="T15" fmla="*/ 48 h 48"/>
                <a:gd name="T16" fmla="*/ 0 w 113"/>
                <a:gd name="T17" fmla="*/ 48 h 48"/>
                <a:gd name="T18" fmla="*/ 0 w 113"/>
                <a:gd name="T19" fmla="*/ 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3" h="48">
                  <a:moveTo>
                    <a:pt x="0" y="0"/>
                  </a:moveTo>
                  <a:lnTo>
                    <a:pt x="113" y="0"/>
                  </a:lnTo>
                  <a:lnTo>
                    <a:pt x="113" y="48"/>
                  </a:ln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1" y="0"/>
                  </a:lnTo>
                  <a:lnTo>
                    <a:pt x="111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48" name="Freeform 224">
              <a:extLst>
                <a:ext uri="{FF2B5EF4-FFF2-40B4-BE49-F238E27FC236}">
                  <a16:creationId xmlns:a16="http://schemas.microsoft.com/office/drawing/2014/main" id="{02554D18-D7D9-7F4B-B417-6FD5E90D2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11" cy="48"/>
            </a:xfrm>
            <a:custGeom>
              <a:avLst/>
              <a:gdLst>
                <a:gd name="T0" fmla="*/ 0 w 111"/>
                <a:gd name="T1" fmla="*/ 0 h 48"/>
                <a:gd name="T2" fmla="*/ 111 w 111"/>
                <a:gd name="T3" fmla="*/ 0 h 48"/>
                <a:gd name="T4" fmla="*/ 111 w 111"/>
                <a:gd name="T5" fmla="*/ 48 h 48"/>
                <a:gd name="T6" fmla="*/ 0 w 111"/>
                <a:gd name="T7" fmla="*/ 48 h 48"/>
                <a:gd name="T8" fmla="*/ 0 w 111"/>
                <a:gd name="T9" fmla="*/ 0 h 48"/>
                <a:gd name="T10" fmla="*/ 0 w 111"/>
                <a:gd name="T11" fmla="*/ 0 h 48"/>
                <a:gd name="T12" fmla="*/ 109 w 111"/>
                <a:gd name="T13" fmla="*/ 0 h 48"/>
                <a:gd name="T14" fmla="*/ 109 w 111"/>
                <a:gd name="T15" fmla="*/ 47 h 48"/>
                <a:gd name="T16" fmla="*/ 0 w 111"/>
                <a:gd name="T17" fmla="*/ 47 h 48"/>
                <a:gd name="T18" fmla="*/ 0 w 111"/>
                <a:gd name="T19" fmla="*/ 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1" h="48">
                  <a:moveTo>
                    <a:pt x="0" y="0"/>
                  </a:moveTo>
                  <a:lnTo>
                    <a:pt x="111" y="0"/>
                  </a:lnTo>
                  <a:lnTo>
                    <a:pt x="111" y="48"/>
                  </a:ln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9" y="0"/>
                  </a:lnTo>
                  <a:lnTo>
                    <a:pt x="109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49" name="Freeform 225">
              <a:extLst>
                <a:ext uri="{FF2B5EF4-FFF2-40B4-BE49-F238E27FC236}">
                  <a16:creationId xmlns:a16="http://schemas.microsoft.com/office/drawing/2014/main" id="{BD3537EE-EAD8-2C48-B7FA-6E9206D18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09" cy="47"/>
            </a:xfrm>
            <a:custGeom>
              <a:avLst/>
              <a:gdLst>
                <a:gd name="T0" fmla="*/ 0 w 109"/>
                <a:gd name="T1" fmla="*/ 0 h 47"/>
                <a:gd name="T2" fmla="*/ 109 w 109"/>
                <a:gd name="T3" fmla="*/ 0 h 47"/>
                <a:gd name="T4" fmla="*/ 109 w 109"/>
                <a:gd name="T5" fmla="*/ 47 h 47"/>
                <a:gd name="T6" fmla="*/ 0 w 109"/>
                <a:gd name="T7" fmla="*/ 47 h 47"/>
                <a:gd name="T8" fmla="*/ 0 w 109"/>
                <a:gd name="T9" fmla="*/ 0 h 47"/>
                <a:gd name="T10" fmla="*/ 0 w 109"/>
                <a:gd name="T11" fmla="*/ 0 h 47"/>
                <a:gd name="T12" fmla="*/ 107 w 109"/>
                <a:gd name="T13" fmla="*/ 0 h 47"/>
                <a:gd name="T14" fmla="*/ 107 w 109"/>
                <a:gd name="T15" fmla="*/ 46 h 47"/>
                <a:gd name="T16" fmla="*/ 0 w 109"/>
                <a:gd name="T17" fmla="*/ 46 h 47"/>
                <a:gd name="T18" fmla="*/ 0 w 109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" h="47">
                  <a:moveTo>
                    <a:pt x="0" y="0"/>
                  </a:moveTo>
                  <a:lnTo>
                    <a:pt x="109" y="0"/>
                  </a:lnTo>
                  <a:lnTo>
                    <a:pt x="109" y="47"/>
                  </a:lnTo>
                  <a:lnTo>
                    <a:pt x="0" y="4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7" y="0"/>
                  </a:lnTo>
                  <a:lnTo>
                    <a:pt x="10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50" name="Freeform 226">
              <a:extLst>
                <a:ext uri="{FF2B5EF4-FFF2-40B4-BE49-F238E27FC236}">
                  <a16:creationId xmlns:a16="http://schemas.microsoft.com/office/drawing/2014/main" id="{0DA9E591-3876-0E43-80B2-6FFE55DD17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07" cy="46"/>
            </a:xfrm>
            <a:custGeom>
              <a:avLst/>
              <a:gdLst>
                <a:gd name="T0" fmla="*/ 0 w 107"/>
                <a:gd name="T1" fmla="*/ 0 h 46"/>
                <a:gd name="T2" fmla="*/ 107 w 107"/>
                <a:gd name="T3" fmla="*/ 0 h 46"/>
                <a:gd name="T4" fmla="*/ 107 w 107"/>
                <a:gd name="T5" fmla="*/ 46 h 46"/>
                <a:gd name="T6" fmla="*/ 0 w 107"/>
                <a:gd name="T7" fmla="*/ 46 h 46"/>
                <a:gd name="T8" fmla="*/ 0 w 107"/>
                <a:gd name="T9" fmla="*/ 0 h 46"/>
                <a:gd name="T10" fmla="*/ 0 w 107"/>
                <a:gd name="T11" fmla="*/ 0 h 46"/>
                <a:gd name="T12" fmla="*/ 106 w 107"/>
                <a:gd name="T13" fmla="*/ 0 h 46"/>
                <a:gd name="T14" fmla="*/ 106 w 107"/>
                <a:gd name="T15" fmla="*/ 45 h 46"/>
                <a:gd name="T16" fmla="*/ 0 w 107"/>
                <a:gd name="T17" fmla="*/ 45 h 46"/>
                <a:gd name="T18" fmla="*/ 0 w 107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" h="46">
                  <a:moveTo>
                    <a:pt x="0" y="0"/>
                  </a:moveTo>
                  <a:lnTo>
                    <a:pt x="107" y="0"/>
                  </a:lnTo>
                  <a:lnTo>
                    <a:pt x="107" y="46"/>
                  </a:lnTo>
                  <a:lnTo>
                    <a:pt x="0" y="4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6" y="0"/>
                  </a:lnTo>
                  <a:lnTo>
                    <a:pt x="106" y="45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51" name="Freeform 227">
              <a:extLst>
                <a:ext uri="{FF2B5EF4-FFF2-40B4-BE49-F238E27FC236}">
                  <a16:creationId xmlns:a16="http://schemas.microsoft.com/office/drawing/2014/main" id="{67C4549C-B5C3-324A-A30F-55814745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06" cy="45"/>
            </a:xfrm>
            <a:custGeom>
              <a:avLst/>
              <a:gdLst>
                <a:gd name="T0" fmla="*/ 0 w 106"/>
                <a:gd name="T1" fmla="*/ 0 h 45"/>
                <a:gd name="T2" fmla="*/ 106 w 106"/>
                <a:gd name="T3" fmla="*/ 0 h 45"/>
                <a:gd name="T4" fmla="*/ 106 w 106"/>
                <a:gd name="T5" fmla="*/ 45 h 45"/>
                <a:gd name="T6" fmla="*/ 0 w 106"/>
                <a:gd name="T7" fmla="*/ 45 h 45"/>
                <a:gd name="T8" fmla="*/ 0 w 106"/>
                <a:gd name="T9" fmla="*/ 0 h 45"/>
                <a:gd name="T10" fmla="*/ 0 w 106"/>
                <a:gd name="T11" fmla="*/ 0 h 45"/>
                <a:gd name="T12" fmla="*/ 104 w 106"/>
                <a:gd name="T13" fmla="*/ 0 h 45"/>
                <a:gd name="T14" fmla="*/ 104 w 106"/>
                <a:gd name="T15" fmla="*/ 45 h 45"/>
                <a:gd name="T16" fmla="*/ 0 w 106"/>
                <a:gd name="T17" fmla="*/ 45 h 45"/>
                <a:gd name="T18" fmla="*/ 0 w 106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" h="45">
                  <a:moveTo>
                    <a:pt x="0" y="0"/>
                  </a:moveTo>
                  <a:lnTo>
                    <a:pt x="106" y="0"/>
                  </a:lnTo>
                  <a:lnTo>
                    <a:pt x="106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4" y="0"/>
                  </a:lnTo>
                  <a:lnTo>
                    <a:pt x="104" y="45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52" name="Freeform 228">
              <a:extLst>
                <a:ext uri="{FF2B5EF4-FFF2-40B4-BE49-F238E27FC236}">
                  <a16:creationId xmlns:a16="http://schemas.microsoft.com/office/drawing/2014/main" id="{B913A10E-2155-5649-BC43-DBEDED7D50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04" cy="45"/>
            </a:xfrm>
            <a:custGeom>
              <a:avLst/>
              <a:gdLst>
                <a:gd name="T0" fmla="*/ 0 w 104"/>
                <a:gd name="T1" fmla="*/ 0 h 45"/>
                <a:gd name="T2" fmla="*/ 104 w 104"/>
                <a:gd name="T3" fmla="*/ 0 h 45"/>
                <a:gd name="T4" fmla="*/ 104 w 104"/>
                <a:gd name="T5" fmla="*/ 45 h 45"/>
                <a:gd name="T6" fmla="*/ 0 w 104"/>
                <a:gd name="T7" fmla="*/ 45 h 45"/>
                <a:gd name="T8" fmla="*/ 0 w 104"/>
                <a:gd name="T9" fmla="*/ 0 h 45"/>
                <a:gd name="T10" fmla="*/ 0 w 104"/>
                <a:gd name="T11" fmla="*/ 0 h 45"/>
                <a:gd name="T12" fmla="*/ 102 w 104"/>
                <a:gd name="T13" fmla="*/ 0 h 45"/>
                <a:gd name="T14" fmla="*/ 102 w 104"/>
                <a:gd name="T15" fmla="*/ 44 h 45"/>
                <a:gd name="T16" fmla="*/ 0 w 104"/>
                <a:gd name="T17" fmla="*/ 44 h 45"/>
                <a:gd name="T18" fmla="*/ 0 w 104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4" h="45">
                  <a:moveTo>
                    <a:pt x="0" y="0"/>
                  </a:moveTo>
                  <a:lnTo>
                    <a:pt x="104" y="0"/>
                  </a:lnTo>
                  <a:lnTo>
                    <a:pt x="104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2" y="0"/>
                  </a:lnTo>
                  <a:lnTo>
                    <a:pt x="102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53" name="Freeform 229">
              <a:extLst>
                <a:ext uri="{FF2B5EF4-FFF2-40B4-BE49-F238E27FC236}">
                  <a16:creationId xmlns:a16="http://schemas.microsoft.com/office/drawing/2014/main" id="{1A34E1E8-54C3-C74F-8DE9-292EC1F1E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02" cy="44"/>
            </a:xfrm>
            <a:custGeom>
              <a:avLst/>
              <a:gdLst>
                <a:gd name="T0" fmla="*/ 0 w 102"/>
                <a:gd name="T1" fmla="*/ 0 h 44"/>
                <a:gd name="T2" fmla="*/ 102 w 102"/>
                <a:gd name="T3" fmla="*/ 0 h 44"/>
                <a:gd name="T4" fmla="*/ 102 w 102"/>
                <a:gd name="T5" fmla="*/ 44 h 44"/>
                <a:gd name="T6" fmla="*/ 0 w 102"/>
                <a:gd name="T7" fmla="*/ 44 h 44"/>
                <a:gd name="T8" fmla="*/ 0 w 102"/>
                <a:gd name="T9" fmla="*/ 0 h 44"/>
                <a:gd name="T10" fmla="*/ 0 w 102"/>
                <a:gd name="T11" fmla="*/ 0 h 44"/>
                <a:gd name="T12" fmla="*/ 100 w 102"/>
                <a:gd name="T13" fmla="*/ 0 h 44"/>
                <a:gd name="T14" fmla="*/ 100 w 102"/>
                <a:gd name="T15" fmla="*/ 43 h 44"/>
                <a:gd name="T16" fmla="*/ 0 w 102"/>
                <a:gd name="T17" fmla="*/ 43 h 44"/>
                <a:gd name="T18" fmla="*/ 0 w 102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2" h="44">
                  <a:moveTo>
                    <a:pt x="0" y="0"/>
                  </a:moveTo>
                  <a:lnTo>
                    <a:pt x="102" y="0"/>
                  </a:lnTo>
                  <a:lnTo>
                    <a:pt x="102" y="44"/>
                  </a:lnTo>
                  <a:lnTo>
                    <a:pt x="0" y="4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0" y="0"/>
                  </a:lnTo>
                  <a:lnTo>
                    <a:pt x="100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54" name="Freeform 230">
              <a:extLst>
                <a:ext uri="{FF2B5EF4-FFF2-40B4-BE49-F238E27FC236}">
                  <a16:creationId xmlns:a16="http://schemas.microsoft.com/office/drawing/2014/main" id="{28BBA05B-BC98-8846-A3AC-FD0F1F773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00" cy="43"/>
            </a:xfrm>
            <a:custGeom>
              <a:avLst/>
              <a:gdLst>
                <a:gd name="T0" fmla="*/ 0 w 100"/>
                <a:gd name="T1" fmla="*/ 0 h 43"/>
                <a:gd name="T2" fmla="*/ 100 w 100"/>
                <a:gd name="T3" fmla="*/ 0 h 43"/>
                <a:gd name="T4" fmla="*/ 100 w 100"/>
                <a:gd name="T5" fmla="*/ 43 h 43"/>
                <a:gd name="T6" fmla="*/ 0 w 100"/>
                <a:gd name="T7" fmla="*/ 43 h 43"/>
                <a:gd name="T8" fmla="*/ 0 w 100"/>
                <a:gd name="T9" fmla="*/ 0 h 43"/>
                <a:gd name="T10" fmla="*/ 0 w 100"/>
                <a:gd name="T11" fmla="*/ 0 h 43"/>
                <a:gd name="T12" fmla="*/ 99 w 100"/>
                <a:gd name="T13" fmla="*/ 0 h 43"/>
                <a:gd name="T14" fmla="*/ 99 w 100"/>
                <a:gd name="T15" fmla="*/ 43 h 43"/>
                <a:gd name="T16" fmla="*/ 0 w 100"/>
                <a:gd name="T17" fmla="*/ 43 h 43"/>
                <a:gd name="T18" fmla="*/ 0 w 100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0" h="43">
                  <a:moveTo>
                    <a:pt x="0" y="0"/>
                  </a:moveTo>
                  <a:lnTo>
                    <a:pt x="100" y="0"/>
                  </a:lnTo>
                  <a:lnTo>
                    <a:pt x="100" y="43"/>
                  </a:lnTo>
                  <a:lnTo>
                    <a:pt x="0" y="4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9" y="0"/>
                  </a:lnTo>
                  <a:lnTo>
                    <a:pt x="99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55" name="Freeform 231">
              <a:extLst>
                <a:ext uri="{FF2B5EF4-FFF2-40B4-BE49-F238E27FC236}">
                  <a16:creationId xmlns:a16="http://schemas.microsoft.com/office/drawing/2014/main" id="{40DBA18D-5F8C-DB4D-A91A-F94A5669E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99" cy="43"/>
            </a:xfrm>
            <a:custGeom>
              <a:avLst/>
              <a:gdLst>
                <a:gd name="T0" fmla="*/ 0 w 99"/>
                <a:gd name="T1" fmla="*/ 0 h 43"/>
                <a:gd name="T2" fmla="*/ 99 w 99"/>
                <a:gd name="T3" fmla="*/ 0 h 43"/>
                <a:gd name="T4" fmla="*/ 99 w 99"/>
                <a:gd name="T5" fmla="*/ 43 h 43"/>
                <a:gd name="T6" fmla="*/ 0 w 99"/>
                <a:gd name="T7" fmla="*/ 43 h 43"/>
                <a:gd name="T8" fmla="*/ 0 w 99"/>
                <a:gd name="T9" fmla="*/ 0 h 43"/>
                <a:gd name="T10" fmla="*/ 0 w 99"/>
                <a:gd name="T11" fmla="*/ 0 h 43"/>
                <a:gd name="T12" fmla="*/ 97 w 99"/>
                <a:gd name="T13" fmla="*/ 0 h 43"/>
                <a:gd name="T14" fmla="*/ 97 w 99"/>
                <a:gd name="T15" fmla="*/ 42 h 43"/>
                <a:gd name="T16" fmla="*/ 0 w 99"/>
                <a:gd name="T17" fmla="*/ 42 h 43"/>
                <a:gd name="T18" fmla="*/ 0 w 99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43">
                  <a:moveTo>
                    <a:pt x="0" y="0"/>
                  </a:moveTo>
                  <a:lnTo>
                    <a:pt x="99" y="0"/>
                  </a:lnTo>
                  <a:lnTo>
                    <a:pt x="99" y="43"/>
                  </a:lnTo>
                  <a:lnTo>
                    <a:pt x="0" y="4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7" y="0"/>
                  </a:lnTo>
                  <a:lnTo>
                    <a:pt x="97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56" name="Freeform 232">
              <a:extLst>
                <a:ext uri="{FF2B5EF4-FFF2-40B4-BE49-F238E27FC236}">
                  <a16:creationId xmlns:a16="http://schemas.microsoft.com/office/drawing/2014/main" id="{BE66E284-9C35-6F4A-950E-B1581C2DA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97" cy="42"/>
            </a:xfrm>
            <a:custGeom>
              <a:avLst/>
              <a:gdLst>
                <a:gd name="T0" fmla="*/ 0 w 97"/>
                <a:gd name="T1" fmla="*/ 0 h 42"/>
                <a:gd name="T2" fmla="*/ 97 w 97"/>
                <a:gd name="T3" fmla="*/ 0 h 42"/>
                <a:gd name="T4" fmla="*/ 97 w 97"/>
                <a:gd name="T5" fmla="*/ 42 h 42"/>
                <a:gd name="T6" fmla="*/ 0 w 97"/>
                <a:gd name="T7" fmla="*/ 42 h 42"/>
                <a:gd name="T8" fmla="*/ 0 w 97"/>
                <a:gd name="T9" fmla="*/ 0 h 42"/>
                <a:gd name="T10" fmla="*/ 0 w 97"/>
                <a:gd name="T11" fmla="*/ 0 h 42"/>
                <a:gd name="T12" fmla="*/ 95 w 97"/>
                <a:gd name="T13" fmla="*/ 0 h 42"/>
                <a:gd name="T14" fmla="*/ 95 w 97"/>
                <a:gd name="T15" fmla="*/ 41 h 42"/>
                <a:gd name="T16" fmla="*/ 0 w 97"/>
                <a:gd name="T17" fmla="*/ 41 h 42"/>
                <a:gd name="T18" fmla="*/ 0 w 97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" h="42">
                  <a:moveTo>
                    <a:pt x="0" y="0"/>
                  </a:moveTo>
                  <a:lnTo>
                    <a:pt x="97" y="0"/>
                  </a:lnTo>
                  <a:lnTo>
                    <a:pt x="97" y="42"/>
                  </a:lnTo>
                  <a:lnTo>
                    <a:pt x="0" y="4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5" y="0"/>
                  </a:lnTo>
                  <a:lnTo>
                    <a:pt x="95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57" name="Freeform 233">
              <a:extLst>
                <a:ext uri="{FF2B5EF4-FFF2-40B4-BE49-F238E27FC236}">
                  <a16:creationId xmlns:a16="http://schemas.microsoft.com/office/drawing/2014/main" id="{9A3090BA-8AB8-7846-A872-5B89D036D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95" cy="41"/>
            </a:xfrm>
            <a:custGeom>
              <a:avLst/>
              <a:gdLst>
                <a:gd name="T0" fmla="*/ 0 w 95"/>
                <a:gd name="T1" fmla="*/ 0 h 41"/>
                <a:gd name="T2" fmla="*/ 95 w 95"/>
                <a:gd name="T3" fmla="*/ 0 h 41"/>
                <a:gd name="T4" fmla="*/ 95 w 95"/>
                <a:gd name="T5" fmla="*/ 41 h 41"/>
                <a:gd name="T6" fmla="*/ 0 w 95"/>
                <a:gd name="T7" fmla="*/ 41 h 41"/>
                <a:gd name="T8" fmla="*/ 0 w 95"/>
                <a:gd name="T9" fmla="*/ 0 h 41"/>
                <a:gd name="T10" fmla="*/ 0 w 95"/>
                <a:gd name="T11" fmla="*/ 0 h 41"/>
                <a:gd name="T12" fmla="*/ 93 w 95"/>
                <a:gd name="T13" fmla="*/ 0 h 41"/>
                <a:gd name="T14" fmla="*/ 93 w 95"/>
                <a:gd name="T15" fmla="*/ 40 h 41"/>
                <a:gd name="T16" fmla="*/ 0 w 95"/>
                <a:gd name="T17" fmla="*/ 40 h 41"/>
                <a:gd name="T18" fmla="*/ 0 w 95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41">
                  <a:moveTo>
                    <a:pt x="0" y="0"/>
                  </a:moveTo>
                  <a:lnTo>
                    <a:pt x="95" y="0"/>
                  </a:lnTo>
                  <a:lnTo>
                    <a:pt x="95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3" y="0"/>
                  </a:lnTo>
                  <a:lnTo>
                    <a:pt x="93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58" name="Freeform 234">
              <a:extLst>
                <a:ext uri="{FF2B5EF4-FFF2-40B4-BE49-F238E27FC236}">
                  <a16:creationId xmlns:a16="http://schemas.microsoft.com/office/drawing/2014/main" id="{DA5AD4A3-B160-7544-AB31-0F3B2F95AC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93" cy="40"/>
            </a:xfrm>
            <a:custGeom>
              <a:avLst/>
              <a:gdLst>
                <a:gd name="T0" fmla="*/ 0 w 93"/>
                <a:gd name="T1" fmla="*/ 0 h 40"/>
                <a:gd name="T2" fmla="*/ 93 w 93"/>
                <a:gd name="T3" fmla="*/ 0 h 40"/>
                <a:gd name="T4" fmla="*/ 93 w 93"/>
                <a:gd name="T5" fmla="*/ 40 h 40"/>
                <a:gd name="T6" fmla="*/ 0 w 93"/>
                <a:gd name="T7" fmla="*/ 40 h 40"/>
                <a:gd name="T8" fmla="*/ 0 w 93"/>
                <a:gd name="T9" fmla="*/ 0 h 40"/>
                <a:gd name="T10" fmla="*/ 0 w 93"/>
                <a:gd name="T11" fmla="*/ 0 h 40"/>
                <a:gd name="T12" fmla="*/ 91 w 93"/>
                <a:gd name="T13" fmla="*/ 0 h 40"/>
                <a:gd name="T14" fmla="*/ 91 w 93"/>
                <a:gd name="T15" fmla="*/ 39 h 40"/>
                <a:gd name="T16" fmla="*/ 0 w 93"/>
                <a:gd name="T17" fmla="*/ 39 h 40"/>
                <a:gd name="T18" fmla="*/ 0 w 93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3" h="40">
                  <a:moveTo>
                    <a:pt x="0" y="0"/>
                  </a:moveTo>
                  <a:lnTo>
                    <a:pt x="93" y="0"/>
                  </a:lnTo>
                  <a:lnTo>
                    <a:pt x="93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1" y="0"/>
                  </a:lnTo>
                  <a:lnTo>
                    <a:pt x="91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59" name="Freeform 235">
              <a:extLst>
                <a:ext uri="{FF2B5EF4-FFF2-40B4-BE49-F238E27FC236}">
                  <a16:creationId xmlns:a16="http://schemas.microsoft.com/office/drawing/2014/main" id="{86C01206-F965-804F-B8DB-F0993BD3F5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91" cy="39"/>
            </a:xfrm>
            <a:custGeom>
              <a:avLst/>
              <a:gdLst>
                <a:gd name="T0" fmla="*/ 0 w 91"/>
                <a:gd name="T1" fmla="*/ 0 h 39"/>
                <a:gd name="T2" fmla="*/ 91 w 91"/>
                <a:gd name="T3" fmla="*/ 0 h 39"/>
                <a:gd name="T4" fmla="*/ 91 w 91"/>
                <a:gd name="T5" fmla="*/ 39 h 39"/>
                <a:gd name="T6" fmla="*/ 0 w 91"/>
                <a:gd name="T7" fmla="*/ 39 h 39"/>
                <a:gd name="T8" fmla="*/ 0 w 91"/>
                <a:gd name="T9" fmla="*/ 0 h 39"/>
                <a:gd name="T10" fmla="*/ 0 w 91"/>
                <a:gd name="T11" fmla="*/ 0 h 39"/>
                <a:gd name="T12" fmla="*/ 90 w 91"/>
                <a:gd name="T13" fmla="*/ 0 h 39"/>
                <a:gd name="T14" fmla="*/ 90 w 91"/>
                <a:gd name="T15" fmla="*/ 39 h 39"/>
                <a:gd name="T16" fmla="*/ 0 w 91"/>
                <a:gd name="T17" fmla="*/ 39 h 39"/>
                <a:gd name="T18" fmla="*/ 0 w 91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1" h="39">
                  <a:moveTo>
                    <a:pt x="0" y="0"/>
                  </a:moveTo>
                  <a:lnTo>
                    <a:pt x="91" y="0"/>
                  </a:lnTo>
                  <a:lnTo>
                    <a:pt x="91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0" y="0"/>
                  </a:lnTo>
                  <a:lnTo>
                    <a:pt x="90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60" name="Freeform 236">
              <a:extLst>
                <a:ext uri="{FF2B5EF4-FFF2-40B4-BE49-F238E27FC236}">
                  <a16:creationId xmlns:a16="http://schemas.microsoft.com/office/drawing/2014/main" id="{7E54F379-C369-EA40-83C7-F9FAB3E15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90" cy="39"/>
            </a:xfrm>
            <a:custGeom>
              <a:avLst/>
              <a:gdLst>
                <a:gd name="T0" fmla="*/ 0 w 90"/>
                <a:gd name="T1" fmla="*/ 0 h 39"/>
                <a:gd name="T2" fmla="*/ 90 w 90"/>
                <a:gd name="T3" fmla="*/ 0 h 39"/>
                <a:gd name="T4" fmla="*/ 90 w 90"/>
                <a:gd name="T5" fmla="*/ 39 h 39"/>
                <a:gd name="T6" fmla="*/ 0 w 90"/>
                <a:gd name="T7" fmla="*/ 39 h 39"/>
                <a:gd name="T8" fmla="*/ 0 w 90"/>
                <a:gd name="T9" fmla="*/ 0 h 39"/>
                <a:gd name="T10" fmla="*/ 0 w 90"/>
                <a:gd name="T11" fmla="*/ 0 h 39"/>
                <a:gd name="T12" fmla="*/ 88 w 90"/>
                <a:gd name="T13" fmla="*/ 0 h 39"/>
                <a:gd name="T14" fmla="*/ 88 w 90"/>
                <a:gd name="T15" fmla="*/ 38 h 39"/>
                <a:gd name="T16" fmla="*/ 0 w 90"/>
                <a:gd name="T17" fmla="*/ 38 h 39"/>
                <a:gd name="T18" fmla="*/ 0 w 90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39">
                  <a:moveTo>
                    <a:pt x="0" y="0"/>
                  </a:moveTo>
                  <a:lnTo>
                    <a:pt x="90" y="0"/>
                  </a:lnTo>
                  <a:lnTo>
                    <a:pt x="9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8" y="0"/>
                  </a:lnTo>
                  <a:lnTo>
                    <a:pt x="88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61" name="Freeform 237">
              <a:extLst>
                <a:ext uri="{FF2B5EF4-FFF2-40B4-BE49-F238E27FC236}">
                  <a16:creationId xmlns:a16="http://schemas.microsoft.com/office/drawing/2014/main" id="{885E1DA6-DB3F-194D-B3BD-EAF636467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88" cy="38"/>
            </a:xfrm>
            <a:custGeom>
              <a:avLst/>
              <a:gdLst>
                <a:gd name="T0" fmla="*/ 0 w 88"/>
                <a:gd name="T1" fmla="*/ 0 h 38"/>
                <a:gd name="T2" fmla="*/ 88 w 88"/>
                <a:gd name="T3" fmla="*/ 0 h 38"/>
                <a:gd name="T4" fmla="*/ 88 w 88"/>
                <a:gd name="T5" fmla="*/ 38 h 38"/>
                <a:gd name="T6" fmla="*/ 0 w 88"/>
                <a:gd name="T7" fmla="*/ 38 h 38"/>
                <a:gd name="T8" fmla="*/ 0 w 88"/>
                <a:gd name="T9" fmla="*/ 0 h 38"/>
                <a:gd name="T10" fmla="*/ 0 w 88"/>
                <a:gd name="T11" fmla="*/ 0 h 38"/>
                <a:gd name="T12" fmla="*/ 86 w 88"/>
                <a:gd name="T13" fmla="*/ 0 h 38"/>
                <a:gd name="T14" fmla="*/ 86 w 88"/>
                <a:gd name="T15" fmla="*/ 37 h 38"/>
                <a:gd name="T16" fmla="*/ 0 w 88"/>
                <a:gd name="T17" fmla="*/ 37 h 38"/>
                <a:gd name="T18" fmla="*/ 0 w 88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38">
                  <a:moveTo>
                    <a:pt x="0" y="0"/>
                  </a:moveTo>
                  <a:lnTo>
                    <a:pt x="88" y="0"/>
                  </a:lnTo>
                  <a:lnTo>
                    <a:pt x="88" y="38"/>
                  </a:lnTo>
                  <a:lnTo>
                    <a:pt x="0" y="3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6" y="0"/>
                  </a:lnTo>
                  <a:lnTo>
                    <a:pt x="86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62" name="Freeform 238">
              <a:extLst>
                <a:ext uri="{FF2B5EF4-FFF2-40B4-BE49-F238E27FC236}">
                  <a16:creationId xmlns:a16="http://schemas.microsoft.com/office/drawing/2014/main" id="{5AC4BF5A-DCC2-A14E-9F32-D363D230F0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86" cy="37"/>
            </a:xfrm>
            <a:custGeom>
              <a:avLst/>
              <a:gdLst>
                <a:gd name="T0" fmla="*/ 0 w 86"/>
                <a:gd name="T1" fmla="*/ 0 h 37"/>
                <a:gd name="T2" fmla="*/ 86 w 86"/>
                <a:gd name="T3" fmla="*/ 0 h 37"/>
                <a:gd name="T4" fmla="*/ 86 w 86"/>
                <a:gd name="T5" fmla="*/ 37 h 37"/>
                <a:gd name="T6" fmla="*/ 0 w 86"/>
                <a:gd name="T7" fmla="*/ 37 h 37"/>
                <a:gd name="T8" fmla="*/ 0 w 86"/>
                <a:gd name="T9" fmla="*/ 0 h 37"/>
                <a:gd name="T10" fmla="*/ 0 w 86"/>
                <a:gd name="T11" fmla="*/ 0 h 37"/>
                <a:gd name="T12" fmla="*/ 84 w 86"/>
                <a:gd name="T13" fmla="*/ 0 h 37"/>
                <a:gd name="T14" fmla="*/ 84 w 86"/>
                <a:gd name="T15" fmla="*/ 37 h 37"/>
                <a:gd name="T16" fmla="*/ 0 w 86"/>
                <a:gd name="T17" fmla="*/ 37 h 37"/>
                <a:gd name="T18" fmla="*/ 0 w 86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37">
                  <a:moveTo>
                    <a:pt x="0" y="0"/>
                  </a:moveTo>
                  <a:lnTo>
                    <a:pt x="86" y="0"/>
                  </a:lnTo>
                  <a:lnTo>
                    <a:pt x="86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84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63" name="Freeform 239">
              <a:extLst>
                <a:ext uri="{FF2B5EF4-FFF2-40B4-BE49-F238E27FC236}">
                  <a16:creationId xmlns:a16="http://schemas.microsoft.com/office/drawing/2014/main" id="{83D444D9-C6BA-2142-A953-F8B6EC367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84" cy="37"/>
            </a:xfrm>
            <a:custGeom>
              <a:avLst/>
              <a:gdLst>
                <a:gd name="T0" fmla="*/ 0 w 84"/>
                <a:gd name="T1" fmla="*/ 0 h 37"/>
                <a:gd name="T2" fmla="*/ 84 w 84"/>
                <a:gd name="T3" fmla="*/ 0 h 37"/>
                <a:gd name="T4" fmla="*/ 84 w 84"/>
                <a:gd name="T5" fmla="*/ 37 h 37"/>
                <a:gd name="T6" fmla="*/ 0 w 84"/>
                <a:gd name="T7" fmla="*/ 37 h 37"/>
                <a:gd name="T8" fmla="*/ 0 w 84"/>
                <a:gd name="T9" fmla="*/ 0 h 37"/>
                <a:gd name="T10" fmla="*/ 0 w 84"/>
                <a:gd name="T11" fmla="*/ 0 h 37"/>
                <a:gd name="T12" fmla="*/ 83 w 84"/>
                <a:gd name="T13" fmla="*/ 0 h 37"/>
                <a:gd name="T14" fmla="*/ 83 w 84"/>
                <a:gd name="T15" fmla="*/ 36 h 37"/>
                <a:gd name="T16" fmla="*/ 0 w 84"/>
                <a:gd name="T17" fmla="*/ 36 h 37"/>
                <a:gd name="T18" fmla="*/ 0 w 84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" h="37">
                  <a:moveTo>
                    <a:pt x="0" y="0"/>
                  </a:moveTo>
                  <a:lnTo>
                    <a:pt x="84" y="0"/>
                  </a:lnTo>
                  <a:lnTo>
                    <a:pt x="84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83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64" name="Freeform 240">
              <a:extLst>
                <a:ext uri="{FF2B5EF4-FFF2-40B4-BE49-F238E27FC236}">
                  <a16:creationId xmlns:a16="http://schemas.microsoft.com/office/drawing/2014/main" id="{32A784E1-D7CC-EE4D-9D27-B21057F323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83" cy="36"/>
            </a:xfrm>
            <a:custGeom>
              <a:avLst/>
              <a:gdLst>
                <a:gd name="T0" fmla="*/ 0 w 83"/>
                <a:gd name="T1" fmla="*/ 0 h 36"/>
                <a:gd name="T2" fmla="*/ 83 w 83"/>
                <a:gd name="T3" fmla="*/ 0 h 36"/>
                <a:gd name="T4" fmla="*/ 83 w 83"/>
                <a:gd name="T5" fmla="*/ 36 h 36"/>
                <a:gd name="T6" fmla="*/ 0 w 83"/>
                <a:gd name="T7" fmla="*/ 36 h 36"/>
                <a:gd name="T8" fmla="*/ 0 w 83"/>
                <a:gd name="T9" fmla="*/ 0 h 36"/>
                <a:gd name="T10" fmla="*/ 0 w 83"/>
                <a:gd name="T11" fmla="*/ 0 h 36"/>
                <a:gd name="T12" fmla="*/ 81 w 83"/>
                <a:gd name="T13" fmla="*/ 0 h 36"/>
                <a:gd name="T14" fmla="*/ 81 w 83"/>
                <a:gd name="T15" fmla="*/ 35 h 36"/>
                <a:gd name="T16" fmla="*/ 0 w 83"/>
                <a:gd name="T17" fmla="*/ 35 h 36"/>
                <a:gd name="T18" fmla="*/ 0 w 83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" h="36">
                  <a:moveTo>
                    <a:pt x="0" y="0"/>
                  </a:moveTo>
                  <a:lnTo>
                    <a:pt x="83" y="0"/>
                  </a:lnTo>
                  <a:lnTo>
                    <a:pt x="83" y="36"/>
                  </a:ln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1" y="0"/>
                  </a:lnTo>
                  <a:lnTo>
                    <a:pt x="81" y="3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65" name="Freeform 241">
              <a:extLst>
                <a:ext uri="{FF2B5EF4-FFF2-40B4-BE49-F238E27FC236}">
                  <a16:creationId xmlns:a16="http://schemas.microsoft.com/office/drawing/2014/main" id="{E40818D4-703E-5441-A81F-28250A9566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81" cy="35"/>
            </a:xfrm>
            <a:custGeom>
              <a:avLst/>
              <a:gdLst>
                <a:gd name="T0" fmla="*/ 0 w 81"/>
                <a:gd name="T1" fmla="*/ 0 h 35"/>
                <a:gd name="T2" fmla="*/ 81 w 81"/>
                <a:gd name="T3" fmla="*/ 0 h 35"/>
                <a:gd name="T4" fmla="*/ 81 w 81"/>
                <a:gd name="T5" fmla="*/ 35 h 35"/>
                <a:gd name="T6" fmla="*/ 0 w 81"/>
                <a:gd name="T7" fmla="*/ 35 h 35"/>
                <a:gd name="T8" fmla="*/ 0 w 81"/>
                <a:gd name="T9" fmla="*/ 0 h 35"/>
                <a:gd name="T10" fmla="*/ 0 w 81"/>
                <a:gd name="T11" fmla="*/ 0 h 35"/>
                <a:gd name="T12" fmla="*/ 79 w 81"/>
                <a:gd name="T13" fmla="*/ 0 h 35"/>
                <a:gd name="T14" fmla="*/ 79 w 81"/>
                <a:gd name="T15" fmla="*/ 34 h 35"/>
                <a:gd name="T16" fmla="*/ 0 w 81"/>
                <a:gd name="T17" fmla="*/ 34 h 35"/>
                <a:gd name="T18" fmla="*/ 0 w 81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35">
                  <a:moveTo>
                    <a:pt x="0" y="0"/>
                  </a:moveTo>
                  <a:lnTo>
                    <a:pt x="81" y="0"/>
                  </a:lnTo>
                  <a:lnTo>
                    <a:pt x="81" y="35"/>
                  </a:lnTo>
                  <a:lnTo>
                    <a:pt x="0" y="3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9" y="0"/>
                  </a:lnTo>
                  <a:lnTo>
                    <a:pt x="79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66" name="Freeform 242">
              <a:extLst>
                <a:ext uri="{FF2B5EF4-FFF2-40B4-BE49-F238E27FC236}">
                  <a16:creationId xmlns:a16="http://schemas.microsoft.com/office/drawing/2014/main" id="{32B3E131-4390-E241-9F5C-42848FDDF7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79" cy="34"/>
            </a:xfrm>
            <a:custGeom>
              <a:avLst/>
              <a:gdLst>
                <a:gd name="T0" fmla="*/ 0 w 79"/>
                <a:gd name="T1" fmla="*/ 0 h 34"/>
                <a:gd name="T2" fmla="*/ 79 w 79"/>
                <a:gd name="T3" fmla="*/ 0 h 34"/>
                <a:gd name="T4" fmla="*/ 79 w 79"/>
                <a:gd name="T5" fmla="*/ 34 h 34"/>
                <a:gd name="T6" fmla="*/ 0 w 79"/>
                <a:gd name="T7" fmla="*/ 34 h 34"/>
                <a:gd name="T8" fmla="*/ 0 w 79"/>
                <a:gd name="T9" fmla="*/ 0 h 34"/>
                <a:gd name="T10" fmla="*/ 0 w 79"/>
                <a:gd name="T11" fmla="*/ 0 h 34"/>
                <a:gd name="T12" fmla="*/ 77 w 79"/>
                <a:gd name="T13" fmla="*/ 0 h 34"/>
                <a:gd name="T14" fmla="*/ 77 w 79"/>
                <a:gd name="T15" fmla="*/ 33 h 34"/>
                <a:gd name="T16" fmla="*/ 0 w 79"/>
                <a:gd name="T17" fmla="*/ 33 h 34"/>
                <a:gd name="T18" fmla="*/ 0 w 79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" h="34">
                  <a:moveTo>
                    <a:pt x="0" y="0"/>
                  </a:moveTo>
                  <a:lnTo>
                    <a:pt x="79" y="0"/>
                  </a:lnTo>
                  <a:lnTo>
                    <a:pt x="79" y="34"/>
                  </a:lnTo>
                  <a:lnTo>
                    <a:pt x="0" y="3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7" y="0"/>
                  </a:lnTo>
                  <a:lnTo>
                    <a:pt x="77" y="33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67" name="Freeform 243">
              <a:extLst>
                <a:ext uri="{FF2B5EF4-FFF2-40B4-BE49-F238E27FC236}">
                  <a16:creationId xmlns:a16="http://schemas.microsoft.com/office/drawing/2014/main" id="{30A52A47-7ADF-A140-964B-DE65EDCF1D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77" cy="33"/>
            </a:xfrm>
            <a:custGeom>
              <a:avLst/>
              <a:gdLst>
                <a:gd name="T0" fmla="*/ 0 w 77"/>
                <a:gd name="T1" fmla="*/ 0 h 33"/>
                <a:gd name="T2" fmla="*/ 77 w 77"/>
                <a:gd name="T3" fmla="*/ 0 h 33"/>
                <a:gd name="T4" fmla="*/ 77 w 77"/>
                <a:gd name="T5" fmla="*/ 33 h 33"/>
                <a:gd name="T6" fmla="*/ 0 w 77"/>
                <a:gd name="T7" fmla="*/ 33 h 33"/>
                <a:gd name="T8" fmla="*/ 0 w 77"/>
                <a:gd name="T9" fmla="*/ 0 h 33"/>
                <a:gd name="T10" fmla="*/ 0 w 77"/>
                <a:gd name="T11" fmla="*/ 0 h 33"/>
                <a:gd name="T12" fmla="*/ 76 w 77"/>
                <a:gd name="T13" fmla="*/ 0 h 33"/>
                <a:gd name="T14" fmla="*/ 76 w 77"/>
                <a:gd name="T15" fmla="*/ 32 h 33"/>
                <a:gd name="T16" fmla="*/ 0 w 77"/>
                <a:gd name="T17" fmla="*/ 32 h 33"/>
                <a:gd name="T18" fmla="*/ 0 w 77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" h="33">
                  <a:moveTo>
                    <a:pt x="0" y="0"/>
                  </a:moveTo>
                  <a:lnTo>
                    <a:pt x="77" y="0"/>
                  </a:lnTo>
                  <a:lnTo>
                    <a:pt x="77" y="33"/>
                  </a:lnTo>
                  <a:lnTo>
                    <a:pt x="0" y="3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6" y="0"/>
                  </a:lnTo>
                  <a:lnTo>
                    <a:pt x="76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68" name="Freeform 244">
              <a:extLst>
                <a:ext uri="{FF2B5EF4-FFF2-40B4-BE49-F238E27FC236}">
                  <a16:creationId xmlns:a16="http://schemas.microsoft.com/office/drawing/2014/main" id="{BD0312A4-AB2B-4C4C-A1F5-93105D40E1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76" cy="32"/>
            </a:xfrm>
            <a:custGeom>
              <a:avLst/>
              <a:gdLst>
                <a:gd name="T0" fmla="*/ 0 w 76"/>
                <a:gd name="T1" fmla="*/ 0 h 32"/>
                <a:gd name="T2" fmla="*/ 76 w 76"/>
                <a:gd name="T3" fmla="*/ 0 h 32"/>
                <a:gd name="T4" fmla="*/ 76 w 76"/>
                <a:gd name="T5" fmla="*/ 32 h 32"/>
                <a:gd name="T6" fmla="*/ 0 w 76"/>
                <a:gd name="T7" fmla="*/ 32 h 32"/>
                <a:gd name="T8" fmla="*/ 0 w 76"/>
                <a:gd name="T9" fmla="*/ 0 h 32"/>
                <a:gd name="T10" fmla="*/ 0 w 76"/>
                <a:gd name="T11" fmla="*/ 0 h 32"/>
                <a:gd name="T12" fmla="*/ 74 w 76"/>
                <a:gd name="T13" fmla="*/ 0 h 32"/>
                <a:gd name="T14" fmla="*/ 74 w 76"/>
                <a:gd name="T15" fmla="*/ 32 h 32"/>
                <a:gd name="T16" fmla="*/ 0 w 76"/>
                <a:gd name="T17" fmla="*/ 32 h 32"/>
                <a:gd name="T18" fmla="*/ 0 w 76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" h="32">
                  <a:moveTo>
                    <a:pt x="0" y="0"/>
                  </a:moveTo>
                  <a:lnTo>
                    <a:pt x="76" y="0"/>
                  </a:lnTo>
                  <a:lnTo>
                    <a:pt x="76" y="32"/>
                  </a:lnTo>
                  <a:lnTo>
                    <a:pt x="0" y="3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4" y="0"/>
                  </a:lnTo>
                  <a:lnTo>
                    <a:pt x="74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69" name="Freeform 245">
              <a:extLst>
                <a:ext uri="{FF2B5EF4-FFF2-40B4-BE49-F238E27FC236}">
                  <a16:creationId xmlns:a16="http://schemas.microsoft.com/office/drawing/2014/main" id="{54760600-3FE0-5644-84E5-F3C6382946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74" cy="32"/>
            </a:xfrm>
            <a:custGeom>
              <a:avLst/>
              <a:gdLst>
                <a:gd name="T0" fmla="*/ 0 w 74"/>
                <a:gd name="T1" fmla="*/ 0 h 32"/>
                <a:gd name="T2" fmla="*/ 74 w 74"/>
                <a:gd name="T3" fmla="*/ 0 h 32"/>
                <a:gd name="T4" fmla="*/ 74 w 74"/>
                <a:gd name="T5" fmla="*/ 32 h 32"/>
                <a:gd name="T6" fmla="*/ 0 w 74"/>
                <a:gd name="T7" fmla="*/ 32 h 32"/>
                <a:gd name="T8" fmla="*/ 0 w 74"/>
                <a:gd name="T9" fmla="*/ 0 h 32"/>
                <a:gd name="T10" fmla="*/ 0 w 74"/>
                <a:gd name="T11" fmla="*/ 0 h 32"/>
                <a:gd name="T12" fmla="*/ 72 w 74"/>
                <a:gd name="T13" fmla="*/ 0 h 32"/>
                <a:gd name="T14" fmla="*/ 72 w 74"/>
                <a:gd name="T15" fmla="*/ 32 h 32"/>
                <a:gd name="T16" fmla="*/ 0 w 74"/>
                <a:gd name="T17" fmla="*/ 32 h 32"/>
                <a:gd name="T18" fmla="*/ 0 w 74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" h="32">
                  <a:moveTo>
                    <a:pt x="0" y="0"/>
                  </a:moveTo>
                  <a:lnTo>
                    <a:pt x="74" y="0"/>
                  </a:lnTo>
                  <a:lnTo>
                    <a:pt x="74" y="32"/>
                  </a:lnTo>
                  <a:lnTo>
                    <a:pt x="0" y="3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2" y="0"/>
                  </a:lnTo>
                  <a:lnTo>
                    <a:pt x="7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70" name="Freeform 246">
              <a:extLst>
                <a:ext uri="{FF2B5EF4-FFF2-40B4-BE49-F238E27FC236}">
                  <a16:creationId xmlns:a16="http://schemas.microsoft.com/office/drawing/2014/main" id="{DADF9ACF-6661-3C45-82A1-3489C12BA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72" cy="32"/>
            </a:xfrm>
            <a:custGeom>
              <a:avLst/>
              <a:gdLst>
                <a:gd name="T0" fmla="*/ 0 w 72"/>
                <a:gd name="T1" fmla="*/ 0 h 32"/>
                <a:gd name="T2" fmla="*/ 72 w 72"/>
                <a:gd name="T3" fmla="*/ 0 h 32"/>
                <a:gd name="T4" fmla="*/ 72 w 72"/>
                <a:gd name="T5" fmla="*/ 32 h 32"/>
                <a:gd name="T6" fmla="*/ 0 w 72"/>
                <a:gd name="T7" fmla="*/ 32 h 32"/>
                <a:gd name="T8" fmla="*/ 0 w 72"/>
                <a:gd name="T9" fmla="*/ 0 h 32"/>
                <a:gd name="T10" fmla="*/ 0 w 72"/>
                <a:gd name="T11" fmla="*/ 0 h 32"/>
                <a:gd name="T12" fmla="*/ 70 w 72"/>
                <a:gd name="T13" fmla="*/ 0 h 32"/>
                <a:gd name="T14" fmla="*/ 70 w 72"/>
                <a:gd name="T15" fmla="*/ 31 h 32"/>
                <a:gd name="T16" fmla="*/ 0 w 72"/>
                <a:gd name="T17" fmla="*/ 31 h 32"/>
                <a:gd name="T18" fmla="*/ 0 w 7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32">
                  <a:moveTo>
                    <a:pt x="0" y="0"/>
                  </a:moveTo>
                  <a:lnTo>
                    <a:pt x="72" y="0"/>
                  </a:lnTo>
                  <a:lnTo>
                    <a:pt x="72" y="32"/>
                  </a:lnTo>
                  <a:lnTo>
                    <a:pt x="0" y="3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7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71" name="Freeform 247">
              <a:extLst>
                <a:ext uri="{FF2B5EF4-FFF2-40B4-BE49-F238E27FC236}">
                  <a16:creationId xmlns:a16="http://schemas.microsoft.com/office/drawing/2014/main" id="{970BFF6C-71AC-8D45-BB1C-EB1108D3A5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70" cy="31"/>
            </a:xfrm>
            <a:custGeom>
              <a:avLst/>
              <a:gdLst>
                <a:gd name="T0" fmla="*/ 0 w 70"/>
                <a:gd name="T1" fmla="*/ 0 h 31"/>
                <a:gd name="T2" fmla="*/ 70 w 70"/>
                <a:gd name="T3" fmla="*/ 0 h 31"/>
                <a:gd name="T4" fmla="*/ 70 w 70"/>
                <a:gd name="T5" fmla="*/ 31 h 31"/>
                <a:gd name="T6" fmla="*/ 0 w 70"/>
                <a:gd name="T7" fmla="*/ 31 h 31"/>
                <a:gd name="T8" fmla="*/ 0 w 70"/>
                <a:gd name="T9" fmla="*/ 0 h 31"/>
                <a:gd name="T10" fmla="*/ 0 w 70"/>
                <a:gd name="T11" fmla="*/ 0 h 31"/>
                <a:gd name="T12" fmla="*/ 69 w 70"/>
                <a:gd name="T13" fmla="*/ 0 h 31"/>
                <a:gd name="T14" fmla="*/ 69 w 70"/>
                <a:gd name="T15" fmla="*/ 30 h 31"/>
                <a:gd name="T16" fmla="*/ 0 w 70"/>
                <a:gd name="T17" fmla="*/ 30 h 31"/>
                <a:gd name="T18" fmla="*/ 0 w 70"/>
                <a:gd name="T19" fmla="*/ 0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31">
                  <a:moveTo>
                    <a:pt x="0" y="0"/>
                  </a:moveTo>
                  <a:lnTo>
                    <a:pt x="70" y="0"/>
                  </a:lnTo>
                  <a:lnTo>
                    <a:pt x="70" y="31"/>
                  </a:lnTo>
                  <a:lnTo>
                    <a:pt x="0" y="3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72" name="Freeform 248">
              <a:extLst>
                <a:ext uri="{FF2B5EF4-FFF2-40B4-BE49-F238E27FC236}">
                  <a16:creationId xmlns:a16="http://schemas.microsoft.com/office/drawing/2014/main" id="{FBD348AF-B1DE-C343-B202-03C7916A0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69" cy="30"/>
            </a:xfrm>
            <a:custGeom>
              <a:avLst/>
              <a:gdLst>
                <a:gd name="T0" fmla="*/ 0 w 69"/>
                <a:gd name="T1" fmla="*/ 0 h 30"/>
                <a:gd name="T2" fmla="*/ 69 w 69"/>
                <a:gd name="T3" fmla="*/ 0 h 30"/>
                <a:gd name="T4" fmla="*/ 69 w 69"/>
                <a:gd name="T5" fmla="*/ 30 h 30"/>
                <a:gd name="T6" fmla="*/ 0 w 69"/>
                <a:gd name="T7" fmla="*/ 30 h 30"/>
                <a:gd name="T8" fmla="*/ 0 w 69"/>
                <a:gd name="T9" fmla="*/ 0 h 30"/>
                <a:gd name="T10" fmla="*/ 0 w 69"/>
                <a:gd name="T11" fmla="*/ 0 h 30"/>
                <a:gd name="T12" fmla="*/ 67 w 69"/>
                <a:gd name="T13" fmla="*/ 0 h 30"/>
                <a:gd name="T14" fmla="*/ 67 w 69"/>
                <a:gd name="T15" fmla="*/ 29 h 30"/>
                <a:gd name="T16" fmla="*/ 0 w 69"/>
                <a:gd name="T17" fmla="*/ 29 h 30"/>
                <a:gd name="T18" fmla="*/ 0 w 69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30">
                  <a:moveTo>
                    <a:pt x="0" y="0"/>
                  </a:moveTo>
                  <a:lnTo>
                    <a:pt x="69" y="0"/>
                  </a:lnTo>
                  <a:lnTo>
                    <a:pt x="69" y="30"/>
                  </a:lnTo>
                  <a:lnTo>
                    <a:pt x="0" y="3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7" y="0"/>
                  </a:lnTo>
                  <a:lnTo>
                    <a:pt x="67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73" name="Freeform 249">
              <a:extLst>
                <a:ext uri="{FF2B5EF4-FFF2-40B4-BE49-F238E27FC236}">
                  <a16:creationId xmlns:a16="http://schemas.microsoft.com/office/drawing/2014/main" id="{2D2EE369-572E-EE47-A015-F51433C82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67" cy="29"/>
            </a:xfrm>
            <a:custGeom>
              <a:avLst/>
              <a:gdLst>
                <a:gd name="T0" fmla="*/ 0 w 67"/>
                <a:gd name="T1" fmla="*/ 0 h 29"/>
                <a:gd name="T2" fmla="*/ 67 w 67"/>
                <a:gd name="T3" fmla="*/ 0 h 29"/>
                <a:gd name="T4" fmla="*/ 67 w 67"/>
                <a:gd name="T5" fmla="*/ 29 h 29"/>
                <a:gd name="T6" fmla="*/ 0 w 67"/>
                <a:gd name="T7" fmla="*/ 29 h 29"/>
                <a:gd name="T8" fmla="*/ 0 w 67"/>
                <a:gd name="T9" fmla="*/ 0 h 29"/>
                <a:gd name="T10" fmla="*/ 0 w 67"/>
                <a:gd name="T11" fmla="*/ 0 h 29"/>
                <a:gd name="T12" fmla="*/ 65 w 67"/>
                <a:gd name="T13" fmla="*/ 0 h 29"/>
                <a:gd name="T14" fmla="*/ 65 w 67"/>
                <a:gd name="T15" fmla="*/ 28 h 29"/>
                <a:gd name="T16" fmla="*/ 0 w 67"/>
                <a:gd name="T17" fmla="*/ 28 h 29"/>
                <a:gd name="T18" fmla="*/ 0 w 67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29">
                  <a:moveTo>
                    <a:pt x="0" y="0"/>
                  </a:moveTo>
                  <a:lnTo>
                    <a:pt x="67" y="0"/>
                  </a:lnTo>
                  <a:lnTo>
                    <a:pt x="67" y="29"/>
                  </a:lnTo>
                  <a:lnTo>
                    <a:pt x="0" y="2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5" y="0"/>
                  </a:lnTo>
                  <a:lnTo>
                    <a:pt x="65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74" name="Freeform 250">
              <a:extLst>
                <a:ext uri="{FF2B5EF4-FFF2-40B4-BE49-F238E27FC236}">
                  <a16:creationId xmlns:a16="http://schemas.microsoft.com/office/drawing/2014/main" id="{62332CC1-CBC8-2C42-A993-F2ABC58A3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65" cy="28"/>
            </a:xfrm>
            <a:custGeom>
              <a:avLst/>
              <a:gdLst>
                <a:gd name="T0" fmla="*/ 0 w 65"/>
                <a:gd name="T1" fmla="*/ 0 h 28"/>
                <a:gd name="T2" fmla="*/ 65 w 65"/>
                <a:gd name="T3" fmla="*/ 0 h 28"/>
                <a:gd name="T4" fmla="*/ 65 w 65"/>
                <a:gd name="T5" fmla="*/ 28 h 28"/>
                <a:gd name="T6" fmla="*/ 0 w 65"/>
                <a:gd name="T7" fmla="*/ 28 h 28"/>
                <a:gd name="T8" fmla="*/ 0 w 65"/>
                <a:gd name="T9" fmla="*/ 0 h 28"/>
                <a:gd name="T10" fmla="*/ 0 w 65"/>
                <a:gd name="T11" fmla="*/ 0 h 28"/>
                <a:gd name="T12" fmla="*/ 63 w 65"/>
                <a:gd name="T13" fmla="*/ 0 h 28"/>
                <a:gd name="T14" fmla="*/ 63 w 65"/>
                <a:gd name="T15" fmla="*/ 27 h 28"/>
                <a:gd name="T16" fmla="*/ 0 w 65"/>
                <a:gd name="T17" fmla="*/ 27 h 28"/>
                <a:gd name="T18" fmla="*/ 0 w 65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28">
                  <a:moveTo>
                    <a:pt x="0" y="0"/>
                  </a:moveTo>
                  <a:lnTo>
                    <a:pt x="65" y="0"/>
                  </a:lnTo>
                  <a:lnTo>
                    <a:pt x="65" y="28"/>
                  </a:lnTo>
                  <a:lnTo>
                    <a:pt x="0" y="2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3" y="0"/>
                  </a:lnTo>
                  <a:lnTo>
                    <a:pt x="63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75" name="Freeform 251">
              <a:extLst>
                <a:ext uri="{FF2B5EF4-FFF2-40B4-BE49-F238E27FC236}">
                  <a16:creationId xmlns:a16="http://schemas.microsoft.com/office/drawing/2014/main" id="{3794D2F8-0F2F-8842-89CA-5D85563780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63" cy="27"/>
            </a:xfrm>
            <a:custGeom>
              <a:avLst/>
              <a:gdLst>
                <a:gd name="T0" fmla="*/ 0 w 63"/>
                <a:gd name="T1" fmla="*/ 0 h 27"/>
                <a:gd name="T2" fmla="*/ 63 w 63"/>
                <a:gd name="T3" fmla="*/ 0 h 27"/>
                <a:gd name="T4" fmla="*/ 63 w 63"/>
                <a:gd name="T5" fmla="*/ 27 h 27"/>
                <a:gd name="T6" fmla="*/ 0 w 63"/>
                <a:gd name="T7" fmla="*/ 27 h 27"/>
                <a:gd name="T8" fmla="*/ 0 w 63"/>
                <a:gd name="T9" fmla="*/ 0 h 27"/>
                <a:gd name="T10" fmla="*/ 0 w 63"/>
                <a:gd name="T11" fmla="*/ 0 h 27"/>
                <a:gd name="T12" fmla="*/ 62 w 63"/>
                <a:gd name="T13" fmla="*/ 0 h 27"/>
                <a:gd name="T14" fmla="*/ 62 w 63"/>
                <a:gd name="T15" fmla="*/ 26 h 27"/>
                <a:gd name="T16" fmla="*/ 0 w 63"/>
                <a:gd name="T17" fmla="*/ 26 h 27"/>
                <a:gd name="T18" fmla="*/ 0 w 63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3" h="27">
                  <a:moveTo>
                    <a:pt x="0" y="0"/>
                  </a:moveTo>
                  <a:lnTo>
                    <a:pt x="63" y="0"/>
                  </a:lnTo>
                  <a:lnTo>
                    <a:pt x="63" y="27"/>
                  </a:lnTo>
                  <a:lnTo>
                    <a:pt x="0" y="2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2" y="0"/>
                  </a:lnTo>
                  <a:lnTo>
                    <a:pt x="62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76" name="Freeform 252">
              <a:extLst>
                <a:ext uri="{FF2B5EF4-FFF2-40B4-BE49-F238E27FC236}">
                  <a16:creationId xmlns:a16="http://schemas.microsoft.com/office/drawing/2014/main" id="{5EE08246-9B4E-9341-BB3F-31F6D423B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62" cy="26"/>
            </a:xfrm>
            <a:custGeom>
              <a:avLst/>
              <a:gdLst>
                <a:gd name="T0" fmla="*/ 0 w 62"/>
                <a:gd name="T1" fmla="*/ 0 h 26"/>
                <a:gd name="T2" fmla="*/ 62 w 62"/>
                <a:gd name="T3" fmla="*/ 0 h 26"/>
                <a:gd name="T4" fmla="*/ 62 w 62"/>
                <a:gd name="T5" fmla="*/ 26 h 26"/>
                <a:gd name="T6" fmla="*/ 0 w 62"/>
                <a:gd name="T7" fmla="*/ 26 h 26"/>
                <a:gd name="T8" fmla="*/ 0 w 62"/>
                <a:gd name="T9" fmla="*/ 0 h 26"/>
                <a:gd name="T10" fmla="*/ 0 w 62"/>
                <a:gd name="T11" fmla="*/ 0 h 26"/>
                <a:gd name="T12" fmla="*/ 60 w 62"/>
                <a:gd name="T13" fmla="*/ 0 h 26"/>
                <a:gd name="T14" fmla="*/ 60 w 62"/>
                <a:gd name="T15" fmla="*/ 25 h 26"/>
                <a:gd name="T16" fmla="*/ 0 w 62"/>
                <a:gd name="T17" fmla="*/ 25 h 26"/>
                <a:gd name="T18" fmla="*/ 0 w 62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" h="26">
                  <a:moveTo>
                    <a:pt x="0" y="0"/>
                  </a:moveTo>
                  <a:lnTo>
                    <a:pt x="62" y="0"/>
                  </a:lnTo>
                  <a:lnTo>
                    <a:pt x="62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0" y="0"/>
                  </a:lnTo>
                  <a:lnTo>
                    <a:pt x="60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77" name="Freeform 253">
              <a:extLst>
                <a:ext uri="{FF2B5EF4-FFF2-40B4-BE49-F238E27FC236}">
                  <a16:creationId xmlns:a16="http://schemas.microsoft.com/office/drawing/2014/main" id="{1360D32D-A334-2D45-9D65-48582044C7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60" cy="25"/>
            </a:xfrm>
            <a:custGeom>
              <a:avLst/>
              <a:gdLst>
                <a:gd name="T0" fmla="*/ 0 w 60"/>
                <a:gd name="T1" fmla="*/ 0 h 25"/>
                <a:gd name="T2" fmla="*/ 60 w 60"/>
                <a:gd name="T3" fmla="*/ 0 h 25"/>
                <a:gd name="T4" fmla="*/ 60 w 60"/>
                <a:gd name="T5" fmla="*/ 25 h 25"/>
                <a:gd name="T6" fmla="*/ 0 w 60"/>
                <a:gd name="T7" fmla="*/ 25 h 25"/>
                <a:gd name="T8" fmla="*/ 0 w 60"/>
                <a:gd name="T9" fmla="*/ 0 h 25"/>
                <a:gd name="T10" fmla="*/ 0 w 60"/>
                <a:gd name="T11" fmla="*/ 0 h 25"/>
                <a:gd name="T12" fmla="*/ 58 w 60"/>
                <a:gd name="T13" fmla="*/ 0 h 25"/>
                <a:gd name="T14" fmla="*/ 58 w 60"/>
                <a:gd name="T15" fmla="*/ 25 h 25"/>
                <a:gd name="T16" fmla="*/ 0 w 60"/>
                <a:gd name="T17" fmla="*/ 25 h 25"/>
                <a:gd name="T18" fmla="*/ 0 w 60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25">
                  <a:moveTo>
                    <a:pt x="0" y="0"/>
                  </a:moveTo>
                  <a:lnTo>
                    <a:pt x="60" y="0"/>
                  </a:lnTo>
                  <a:lnTo>
                    <a:pt x="60" y="25"/>
                  </a:lnTo>
                  <a:lnTo>
                    <a:pt x="0" y="2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8" y="0"/>
                  </a:lnTo>
                  <a:lnTo>
                    <a:pt x="58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78" name="Freeform 254">
              <a:extLst>
                <a:ext uri="{FF2B5EF4-FFF2-40B4-BE49-F238E27FC236}">
                  <a16:creationId xmlns:a16="http://schemas.microsoft.com/office/drawing/2014/main" id="{77FBA9CA-F96E-634C-8A6D-5526C7AE5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58" cy="25"/>
            </a:xfrm>
            <a:custGeom>
              <a:avLst/>
              <a:gdLst>
                <a:gd name="T0" fmla="*/ 0 w 58"/>
                <a:gd name="T1" fmla="*/ 0 h 25"/>
                <a:gd name="T2" fmla="*/ 58 w 58"/>
                <a:gd name="T3" fmla="*/ 0 h 25"/>
                <a:gd name="T4" fmla="*/ 58 w 58"/>
                <a:gd name="T5" fmla="*/ 25 h 25"/>
                <a:gd name="T6" fmla="*/ 0 w 58"/>
                <a:gd name="T7" fmla="*/ 25 h 25"/>
                <a:gd name="T8" fmla="*/ 0 w 58"/>
                <a:gd name="T9" fmla="*/ 0 h 25"/>
                <a:gd name="T10" fmla="*/ 0 w 58"/>
                <a:gd name="T11" fmla="*/ 0 h 25"/>
                <a:gd name="T12" fmla="*/ 56 w 58"/>
                <a:gd name="T13" fmla="*/ 0 h 25"/>
                <a:gd name="T14" fmla="*/ 56 w 58"/>
                <a:gd name="T15" fmla="*/ 25 h 25"/>
                <a:gd name="T16" fmla="*/ 0 w 58"/>
                <a:gd name="T17" fmla="*/ 25 h 25"/>
                <a:gd name="T18" fmla="*/ 0 w 58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8" h="25">
                  <a:moveTo>
                    <a:pt x="0" y="0"/>
                  </a:moveTo>
                  <a:lnTo>
                    <a:pt x="58" y="0"/>
                  </a:lnTo>
                  <a:lnTo>
                    <a:pt x="58" y="25"/>
                  </a:lnTo>
                  <a:lnTo>
                    <a:pt x="0" y="2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6" y="0"/>
                  </a:lnTo>
                  <a:lnTo>
                    <a:pt x="5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79" name="Freeform 255">
              <a:extLst>
                <a:ext uri="{FF2B5EF4-FFF2-40B4-BE49-F238E27FC236}">
                  <a16:creationId xmlns:a16="http://schemas.microsoft.com/office/drawing/2014/main" id="{FDF08735-CB19-BA4C-8316-B196CD5BE4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56" cy="25"/>
            </a:xfrm>
            <a:custGeom>
              <a:avLst/>
              <a:gdLst>
                <a:gd name="T0" fmla="*/ 0 w 56"/>
                <a:gd name="T1" fmla="*/ 0 h 25"/>
                <a:gd name="T2" fmla="*/ 56 w 56"/>
                <a:gd name="T3" fmla="*/ 0 h 25"/>
                <a:gd name="T4" fmla="*/ 56 w 56"/>
                <a:gd name="T5" fmla="*/ 25 h 25"/>
                <a:gd name="T6" fmla="*/ 0 w 56"/>
                <a:gd name="T7" fmla="*/ 25 h 25"/>
                <a:gd name="T8" fmla="*/ 0 w 56"/>
                <a:gd name="T9" fmla="*/ 0 h 25"/>
                <a:gd name="T10" fmla="*/ 0 w 56"/>
                <a:gd name="T11" fmla="*/ 0 h 25"/>
                <a:gd name="T12" fmla="*/ 55 w 56"/>
                <a:gd name="T13" fmla="*/ 0 h 25"/>
                <a:gd name="T14" fmla="*/ 55 w 56"/>
                <a:gd name="T15" fmla="*/ 24 h 25"/>
                <a:gd name="T16" fmla="*/ 0 w 56"/>
                <a:gd name="T17" fmla="*/ 24 h 25"/>
                <a:gd name="T18" fmla="*/ 0 w 56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" h="25">
                  <a:moveTo>
                    <a:pt x="0" y="0"/>
                  </a:moveTo>
                  <a:lnTo>
                    <a:pt x="56" y="0"/>
                  </a:lnTo>
                  <a:lnTo>
                    <a:pt x="56" y="25"/>
                  </a:lnTo>
                  <a:lnTo>
                    <a:pt x="0" y="2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5" y="0"/>
                  </a:lnTo>
                  <a:lnTo>
                    <a:pt x="55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80" name="Freeform 256">
              <a:extLst>
                <a:ext uri="{FF2B5EF4-FFF2-40B4-BE49-F238E27FC236}">
                  <a16:creationId xmlns:a16="http://schemas.microsoft.com/office/drawing/2014/main" id="{FD3C275D-B5C7-BD42-99A3-8A74A70D85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55" cy="24"/>
            </a:xfrm>
            <a:custGeom>
              <a:avLst/>
              <a:gdLst>
                <a:gd name="T0" fmla="*/ 0 w 55"/>
                <a:gd name="T1" fmla="*/ 0 h 24"/>
                <a:gd name="T2" fmla="*/ 55 w 55"/>
                <a:gd name="T3" fmla="*/ 0 h 24"/>
                <a:gd name="T4" fmla="*/ 55 w 55"/>
                <a:gd name="T5" fmla="*/ 24 h 24"/>
                <a:gd name="T6" fmla="*/ 0 w 55"/>
                <a:gd name="T7" fmla="*/ 24 h 24"/>
                <a:gd name="T8" fmla="*/ 0 w 55"/>
                <a:gd name="T9" fmla="*/ 0 h 24"/>
                <a:gd name="T10" fmla="*/ 0 w 55"/>
                <a:gd name="T11" fmla="*/ 0 h 24"/>
                <a:gd name="T12" fmla="*/ 53 w 55"/>
                <a:gd name="T13" fmla="*/ 0 h 24"/>
                <a:gd name="T14" fmla="*/ 53 w 55"/>
                <a:gd name="T15" fmla="*/ 23 h 24"/>
                <a:gd name="T16" fmla="*/ 0 w 55"/>
                <a:gd name="T17" fmla="*/ 23 h 24"/>
                <a:gd name="T18" fmla="*/ 0 w 55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24">
                  <a:moveTo>
                    <a:pt x="0" y="0"/>
                  </a:moveTo>
                  <a:lnTo>
                    <a:pt x="55" y="0"/>
                  </a:lnTo>
                  <a:lnTo>
                    <a:pt x="55" y="24"/>
                  </a:lnTo>
                  <a:lnTo>
                    <a:pt x="0" y="2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3" y="0"/>
                  </a:lnTo>
                  <a:lnTo>
                    <a:pt x="53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81" name="Freeform 257">
              <a:extLst>
                <a:ext uri="{FF2B5EF4-FFF2-40B4-BE49-F238E27FC236}">
                  <a16:creationId xmlns:a16="http://schemas.microsoft.com/office/drawing/2014/main" id="{A2FED6B7-702F-DA42-8F02-50439D907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53" cy="23"/>
            </a:xfrm>
            <a:custGeom>
              <a:avLst/>
              <a:gdLst>
                <a:gd name="T0" fmla="*/ 0 w 53"/>
                <a:gd name="T1" fmla="*/ 0 h 23"/>
                <a:gd name="T2" fmla="*/ 53 w 53"/>
                <a:gd name="T3" fmla="*/ 0 h 23"/>
                <a:gd name="T4" fmla="*/ 53 w 53"/>
                <a:gd name="T5" fmla="*/ 23 h 23"/>
                <a:gd name="T6" fmla="*/ 0 w 53"/>
                <a:gd name="T7" fmla="*/ 23 h 23"/>
                <a:gd name="T8" fmla="*/ 0 w 53"/>
                <a:gd name="T9" fmla="*/ 0 h 23"/>
                <a:gd name="T10" fmla="*/ 0 w 53"/>
                <a:gd name="T11" fmla="*/ 0 h 23"/>
                <a:gd name="T12" fmla="*/ 51 w 53"/>
                <a:gd name="T13" fmla="*/ 0 h 23"/>
                <a:gd name="T14" fmla="*/ 51 w 53"/>
                <a:gd name="T15" fmla="*/ 22 h 23"/>
                <a:gd name="T16" fmla="*/ 0 w 53"/>
                <a:gd name="T17" fmla="*/ 22 h 23"/>
                <a:gd name="T18" fmla="*/ 0 w 53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" h="23">
                  <a:moveTo>
                    <a:pt x="0" y="0"/>
                  </a:moveTo>
                  <a:lnTo>
                    <a:pt x="53" y="0"/>
                  </a:lnTo>
                  <a:lnTo>
                    <a:pt x="53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1" y="0"/>
                  </a:lnTo>
                  <a:lnTo>
                    <a:pt x="5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82" name="Freeform 258">
              <a:extLst>
                <a:ext uri="{FF2B5EF4-FFF2-40B4-BE49-F238E27FC236}">
                  <a16:creationId xmlns:a16="http://schemas.microsoft.com/office/drawing/2014/main" id="{645D9118-BF89-8143-9969-9FC08F991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51" cy="22"/>
            </a:xfrm>
            <a:custGeom>
              <a:avLst/>
              <a:gdLst>
                <a:gd name="T0" fmla="*/ 0 w 51"/>
                <a:gd name="T1" fmla="*/ 0 h 22"/>
                <a:gd name="T2" fmla="*/ 51 w 51"/>
                <a:gd name="T3" fmla="*/ 0 h 22"/>
                <a:gd name="T4" fmla="*/ 51 w 51"/>
                <a:gd name="T5" fmla="*/ 22 h 22"/>
                <a:gd name="T6" fmla="*/ 0 w 51"/>
                <a:gd name="T7" fmla="*/ 22 h 22"/>
                <a:gd name="T8" fmla="*/ 0 w 51"/>
                <a:gd name="T9" fmla="*/ 0 h 22"/>
                <a:gd name="T10" fmla="*/ 0 w 51"/>
                <a:gd name="T11" fmla="*/ 0 h 22"/>
                <a:gd name="T12" fmla="*/ 49 w 51"/>
                <a:gd name="T13" fmla="*/ 0 h 22"/>
                <a:gd name="T14" fmla="*/ 49 w 51"/>
                <a:gd name="T15" fmla="*/ 21 h 22"/>
                <a:gd name="T16" fmla="*/ 0 w 51"/>
                <a:gd name="T17" fmla="*/ 21 h 22"/>
                <a:gd name="T18" fmla="*/ 0 w 51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22">
                  <a:moveTo>
                    <a:pt x="0" y="0"/>
                  </a:moveTo>
                  <a:lnTo>
                    <a:pt x="51" y="0"/>
                  </a:lnTo>
                  <a:lnTo>
                    <a:pt x="51" y="22"/>
                  </a:lnTo>
                  <a:lnTo>
                    <a:pt x="0" y="2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83" name="Freeform 259">
              <a:extLst>
                <a:ext uri="{FF2B5EF4-FFF2-40B4-BE49-F238E27FC236}">
                  <a16:creationId xmlns:a16="http://schemas.microsoft.com/office/drawing/2014/main" id="{867A3BD5-F33D-4146-BF1E-79998F6E0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49" cy="21"/>
            </a:xfrm>
            <a:custGeom>
              <a:avLst/>
              <a:gdLst>
                <a:gd name="T0" fmla="*/ 0 w 49"/>
                <a:gd name="T1" fmla="*/ 0 h 21"/>
                <a:gd name="T2" fmla="*/ 49 w 49"/>
                <a:gd name="T3" fmla="*/ 0 h 21"/>
                <a:gd name="T4" fmla="*/ 49 w 49"/>
                <a:gd name="T5" fmla="*/ 21 h 21"/>
                <a:gd name="T6" fmla="*/ 0 w 49"/>
                <a:gd name="T7" fmla="*/ 21 h 21"/>
                <a:gd name="T8" fmla="*/ 0 w 49"/>
                <a:gd name="T9" fmla="*/ 0 h 21"/>
                <a:gd name="T10" fmla="*/ 0 w 49"/>
                <a:gd name="T11" fmla="*/ 0 h 21"/>
                <a:gd name="T12" fmla="*/ 48 w 49"/>
                <a:gd name="T13" fmla="*/ 0 h 21"/>
                <a:gd name="T14" fmla="*/ 48 w 49"/>
                <a:gd name="T15" fmla="*/ 20 h 21"/>
                <a:gd name="T16" fmla="*/ 0 w 49"/>
                <a:gd name="T17" fmla="*/ 20 h 21"/>
                <a:gd name="T18" fmla="*/ 0 w 49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21">
                  <a:moveTo>
                    <a:pt x="0" y="0"/>
                  </a:moveTo>
                  <a:lnTo>
                    <a:pt x="49" y="0"/>
                  </a:lnTo>
                  <a:lnTo>
                    <a:pt x="49" y="21"/>
                  </a:lnTo>
                  <a:lnTo>
                    <a:pt x="0" y="2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8" y="0"/>
                  </a:lnTo>
                  <a:lnTo>
                    <a:pt x="48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84" name="Freeform 260">
              <a:extLst>
                <a:ext uri="{FF2B5EF4-FFF2-40B4-BE49-F238E27FC236}">
                  <a16:creationId xmlns:a16="http://schemas.microsoft.com/office/drawing/2014/main" id="{5CC4117D-B1D8-E84B-891D-0F194D330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48" cy="20"/>
            </a:xfrm>
            <a:custGeom>
              <a:avLst/>
              <a:gdLst>
                <a:gd name="T0" fmla="*/ 0 w 48"/>
                <a:gd name="T1" fmla="*/ 0 h 20"/>
                <a:gd name="T2" fmla="*/ 48 w 48"/>
                <a:gd name="T3" fmla="*/ 0 h 20"/>
                <a:gd name="T4" fmla="*/ 48 w 48"/>
                <a:gd name="T5" fmla="*/ 20 h 20"/>
                <a:gd name="T6" fmla="*/ 0 w 48"/>
                <a:gd name="T7" fmla="*/ 20 h 20"/>
                <a:gd name="T8" fmla="*/ 0 w 48"/>
                <a:gd name="T9" fmla="*/ 0 h 20"/>
                <a:gd name="T10" fmla="*/ 0 w 48"/>
                <a:gd name="T11" fmla="*/ 0 h 20"/>
                <a:gd name="T12" fmla="*/ 46 w 48"/>
                <a:gd name="T13" fmla="*/ 0 h 20"/>
                <a:gd name="T14" fmla="*/ 46 w 48"/>
                <a:gd name="T15" fmla="*/ 20 h 20"/>
                <a:gd name="T16" fmla="*/ 0 w 48"/>
                <a:gd name="T17" fmla="*/ 20 h 20"/>
                <a:gd name="T18" fmla="*/ 0 w 48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20">
                  <a:moveTo>
                    <a:pt x="0" y="0"/>
                  </a:moveTo>
                  <a:lnTo>
                    <a:pt x="48" y="0"/>
                  </a:lnTo>
                  <a:lnTo>
                    <a:pt x="48" y="20"/>
                  </a:lnTo>
                  <a:lnTo>
                    <a:pt x="0" y="2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6" y="0"/>
                  </a:lnTo>
                  <a:lnTo>
                    <a:pt x="46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85" name="Freeform 261">
              <a:extLst>
                <a:ext uri="{FF2B5EF4-FFF2-40B4-BE49-F238E27FC236}">
                  <a16:creationId xmlns:a16="http://schemas.microsoft.com/office/drawing/2014/main" id="{27FB20EA-5096-9C44-96C4-CD98134B2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46" cy="20"/>
            </a:xfrm>
            <a:custGeom>
              <a:avLst/>
              <a:gdLst>
                <a:gd name="T0" fmla="*/ 0 w 46"/>
                <a:gd name="T1" fmla="*/ 0 h 20"/>
                <a:gd name="T2" fmla="*/ 46 w 46"/>
                <a:gd name="T3" fmla="*/ 0 h 20"/>
                <a:gd name="T4" fmla="*/ 46 w 46"/>
                <a:gd name="T5" fmla="*/ 20 h 20"/>
                <a:gd name="T6" fmla="*/ 0 w 46"/>
                <a:gd name="T7" fmla="*/ 20 h 20"/>
                <a:gd name="T8" fmla="*/ 0 w 46"/>
                <a:gd name="T9" fmla="*/ 0 h 20"/>
                <a:gd name="T10" fmla="*/ 0 w 46"/>
                <a:gd name="T11" fmla="*/ 0 h 20"/>
                <a:gd name="T12" fmla="*/ 44 w 46"/>
                <a:gd name="T13" fmla="*/ 0 h 20"/>
                <a:gd name="T14" fmla="*/ 44 w 46"/>
                <a:gd name="T15" fmla="*/ 19 h 20"/>
                <a:gd name="T16" fmla="*/ 0 w 46"/>
                <a:gd name="T17" fmla="*/ 19 h 20"/>
                <a:gd name="T18" fmla="*/ 0 w 46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20">
                  <a:moveTo>
                    <a:pt x="0" y="0"/>
                  </a:moveTo>
                  <a:lnTo>
                    <a:pt x="46" y="0"/>
                  </a:lnTo>
                  <a:lnTo>
                    <a:pt x="46" y="20"/>
                  </a:lnTo>
                  <a:lnTo>
                    <a:pt x="0" y="2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86" name="Freeform 262">
              <a:extLst>
                <a:ext uri="{FF2B5EF4-FFF2-40B4-BE49-F238E27FC236}">
                  <a16:creationId xmlns:a16="http://schemas.microsoft.com/office/drawing/2014/main" id="{81238EEB-5C69-6D41-A104-7C3CA392F1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44" cy="19"/>
            </a:xfrm>
            <a:custGeom>
              <a:avLst/>
              <a:gdLst>
                <a:gd name="T0" fmla="*/ 0 w 44"/>
                <a:gd name="T1" fmla="*/ 0 h 19"/>
                <a:gd name="T2" fmla="*/ 44 w 44"/>
                <a:gd name="T3" fmla="*/ 0 h 19"/>
                <a:gd name="T4" fmla="*/ 44 w 44"/>
                <a:gd name="T5" fmla="*/ 19 h 19"/>
                <a:gd name="T6" fmla="*/ 0 w 44"/>
                <a:gd name="T7" fmla="*/ 19 h 19"/>
                <a:gd name="T8" fmla="*/ 0 w 44"/>
                <a:gd name="T9" fmla="*/ 0 h 19"/>
                <a:gd name="T10" fmla="*/ 0 w 44"/>
                <a:gd name="T11" fmla="*/ 0 h 19"/>
                <a:gd name="T12" fmla="*/ 42 w 44"/>
                <a:gd name="T13" fmla="*/ 0 h 19"/>
                <a:gd name="T14" fmla="*/ 42 w 44"/>
                <a:gd name="T15" fmla="*/ 18 h 19"/>
                <a:gd name="T16" fmla="*/ 0 w 44"/>
                <a:gd name="T17" fmla="*/ 18 h 19"/>
                <a:gd name="T18" fmla="*/ 0 w 44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19">
                  <a:moveTo>
                    <a:pt x="0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2" y="0"/>
                  </a:lnTo>
                  <a:lnTo>
                    <a:pt x="42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87" name="Freeform 263">
              <a:extLst>
                <a:ext uri="{FF2B5EF4-FFF2-40B4-BE49-F238E27FC236}">
                  <a16:creationId xmlns:a16="http://schemas.microsoft.com/office/drawing/2014/main" id="{AD2271BC-3423-0E4A-9AC3-1318A326B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42" cy="18"/>
            </a:xfrm>
            <a:custGeom>
              <a:avLst/>
              <a:gdLst>
                <a:gd name="T0" fmla="*/ 0 w 42"/>
                <a:gd name="T1" fmla="*/ 0 h 18"/>
                <a:gd name="T2" fmla="*/ 42 w 42"/>
                <a:gd name="T3" fmla="*/ 0 h 18"/>
                <a:gd name="T4" fmla="*/ 42 w 42"/>
                <a:gd name="T5" fmla="*/ 18 h 18"/>
                <a:gd name="T6" fmla="*/ 0 w 42"/>
                <a:gd name="T7" fmla="*/ 18 h 18"/>
                <a:gd name="T8" fmla="*/ 0 w 42"/>
                <a:gd name="T9" fmla="*/ 0 h 18"/>
                <a:gd name="T10" fmla="*/ 0 w 42"/>
                <a:gd name="T11" fmla="*/ 0 h 18"/>
                <a:gd name="T12" fmla="*/ 41 w 42"/>
                <a:gd name="T13" fmla="*/ 0 h 18"/>
                <a:gd name="T14" fmla="*/ 41 w 42"/>
                <a:gd name="T15" fmla="*/ 18 h 18"/>
                <a:gd name="T16" fmla="*/ 0 w 42"/>
                <a:gd name="T17" fmla="*/ 18 h 18"/>
                <a:gd name="T18" fmla="*/ 0 w 4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18">
                  <a:moveTo>
                    <a:pt x="0" y="0"/>
                  </a:moveTo>
                  <a:lnTo>
                    <a:pt x="42" y="0"/>
                  </a:lnTo>
                  <a:lnTo>
                    <a:pt x="42" y="18"/>
                  </a:lnTo>
                  <a:lnTo>
                    <a:pt x="0" y="1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1" y="0"/>
                  </a:lnTo>
                  <a:lnTo>
                    <a:pt x="4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88" name="Freeform 264">
              <a:extLst>
                <a:ext uri="{FF2B5EF4-FFF2-40B4-BE49-F238E27FC236}">
                  <a16:creationId xmlns:a16="http://schemas.microsoft.com/office/drawing/2014/main" id="{2815C931-6B30-5F42-82F8-010354CB0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41" cy="18"/>
            </a:xfrm>
            <a:custGeom>
              <a:avLst/>
              <a:gdLst>
                <a:gd name="T0" fmla="*/ 0 w 41"/>
                <a:gd name="T1" fmla="*/ 0 h 18"/>
                <a:gd name="T2" fmla="*/ 41 w 41"/>
                <a:gd name="T3" fmla="*/ 0 h 18"/>
                <a:gd name="T4" fmla="*/ 41 w 41"/>
                <a:gd name="T5" fmla="*/ 18 h 18"/>
                <a:gd name="T6" fmla="*/ 0 w 41"/>
                <a:gd name="T7" fmla="*/ 18 h 18"/>
                <a:gd name="T8" fmla="*/ 0 w 41"/>
                <a:gd name="T9" fmla="*/ 0 h 18"/>
                <a:gd name="T10" fmla="*/ 0 w 41"/>
                <a:gd name="T11" fmla="*/ 0 h 18"/>
                <a:gd name="T12" fmla="*/ 39 w 41"/>
                <a:gd name="T13" fmla="*/ 0 h 18"/>
                <a:gd name="T14" fmla="*/ 39 w 41"/>
                <a:gd name="T15" fmla="*/ 17 h 18"/>
                <a:gd name="T16" fmla="*/ 0 w 41"/>
                <a:gd name="T17" fmla="*/ 17 h 18"/>
                <a:gd name="T18" fmla="*/ 0 w 41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18">
                  <a:moveTo>
                    <a:pt x="0" y="0"/>
                  </a:moveTo>
                  <a:lnTo>
                    <a:pt x="41" y="0"/>
                  </a:lnTo>
                  <a:lnTo>
                    <a:pt x="41" y="18"/>
                  </a:lnTo>
                  <a:lnTo>
                    <a:pt x="0" y="1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39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89" name="Freeform 265">
              <a:extLst>
                <a:ext uri="{FF2B5EF4-FFF2-40B4-BE49-F238E27FC236}">
                  <a16:creationId xmlns:a16="http://schemas.microsoft.com/office/drawing/2014/main" id="{0A122BE7-AB0F-8F42-A089-224E0700B5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39" cy="17"/>
            </a:xfrm>
            <a:custGeom>
              <a:avLst/>
              <a:gdLst>
                <a:gd name="T0" fmla="*/ 0 w 39"/>
                <a:gd name="T1" fmla="*/ 0 h 17"/>
                <a:gd name="T2" fmla="*/ 39 w 39"/>
                <a:gd name="T3" fmla="*/ 0 h 17"/>
                <a:gd name="T4" fmla="*/ 39 w 39"/>
                <a:gd name="T5" fmla="*/ 17 h 17"/>
                <a:gd name="T6" fmla="*/ 0 w 39"/>
                <a:gd name="T7" fmla="*/ 17 h 17"/>
                <a:gd name="T8" fmla="*/ 0 w 39"/>
                <a:gd name="T9" fmla="*/ 0 h 17"/>
                <a:gd name="T10" fmla="*/ 0 w 39"/>
                <a:gd name="T11" fmla="*/ 0 h 17"/>
                <a:gd name="T12" fmla="*/ 37 w 39"/>
                <a:gd name="T13" fmla="*/ 0 h 17"/>
                <a:gd name="T14" fmla="*/ 37 w 39"/>
                <a:gd name="T15" fmla="*/ 16 h 17"/>
                <a:gd name="T16" fmla="*/ 0 w 39"/>
                <a:gd name="T17" fmla="*/ 16 h 17"/>
                <a:gd name="T18" fmla="*/ 0 w 3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17">
                  <a:moveTo>
                    <a:pt x="0" y="0"/>
                  </a:moveTo>
                  <a:lnTo>
                    <a:pt x="39" y="0"/>
                  </a:lnTo>
                  <a:lnTo>
                    <a:pt x="39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7" y="0"/>
                  </a:lnTo>
                  <a:lnTo>
                    <a:pt x="37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90" name="Freeform 266">
              <a:extLst>
                <a:ext uri="{FF2B5EF4-FFF2-40B4-BE49-F238E27FC236}">
                  <a16:creationId xmlns:a16="http://schemas.microsoft.com/office/drawing/2014/main" id="{0AE3C214-2CFF-794E-8E12-6820BF0B5D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37" cy="16"/>
            </a:xfrm>
            <a:custGeom>
              <a:avLst/>
              <a:gdLst>
                <a:gd name="T0" fmla="*/ 0 w 37"/>
                <a:gd name="T1" fmla="*/ 0 h 16"/>
                <a:gd name="T2" fmla="*/ 37 w 37"/>
                <a:gd name="T3" fmla="*/ 0 h 16"/>
                <a:gd name="T4" fmla="*/ 37 w 37"/>
                <a:gd name="T5" fmla="*/ 16 h 16"/>
                <a:gd name="T6" fmla="*/ 0 w 37"/>
                <a:gd name="T7" fmla="*/ 16 h 16"/>
                <a:gd name="T8" fmla="*/ 0 w 37"/>
                <a:gd name="T9" fmla="*/ 0 h 16"/>
                <a:gd name="T10" fmla="*/ 0 w 37"/>
                <a:gd name="T11" fmla="*/ 0 h 16"/>
                <a:gd name="T12" fmla="*/ 35 w 37"/>
                <a:gd name="T13" fmla="*/ 0 h 16"/>
                <a:gd name="T14" fmla="*/ 35 w 37"/>
                <a:gd name="T15" fmla="*/ 15 h 16"/>
                <a:gd name="T16" fmla="*/ 0 w 37"/>
                <a:gd name="T17" fmla="*/ 15 h 16"/>
                <a:gd name="T18" fmla="*/ 0 w 37"/>
                <a:gd name="T19" fmla="*/ 0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16">
                  <a:moveTo>
                    <a:pt x="0" y="0"/>
                  </a:moveTo>
                  <a:lnTo>
                    <a:pt x="37" y="0"/>
                  </a:lnTo>
                  <a:lnTo>
                    <a:pt x="37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5" y="0"/>
                  </a:lnTo>
                  <a:lnTo>
                    <a:pt x="35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91" name="Freeform 267">
              <a:extLst>
                <a:ext uri="{FF2B5EF4-FFF2-40B4-BE49-F238E27FC236}">
                  <a16:creationId xmlns:a16="http://schemas.microsoft.com/office/drawing/2014/main" id="{D0771017-F46E-E245-ACA8-2342F238E0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35" cy="15"/>
            </a:xfrm>
            <a:custGeom>
              <a:avLst/>
              <a:gdLst>
                <a:gd name="T0" fmla="*/ 0 w 35"/>
                <a:gd name="T1" fmla="*/ 0 h 15"/>
                <a:gd name="T2" fmla="*/ 35 w 35"/>
                <a:gd name="T3" fmla="*/ 0 h 15"/>
                <a:gd name="T4" fmla="*/ 35 w 35"/>
                <a:gd name="T5" fmla="*/ 15 h 15"/>
                <a:gd name="T6" fmla="*/ 0 w 35"/>
                <a:gd name="T7" fmla="*/ 15 h 15"/>
                <a:gd name="T8" fmla="*/ 0 w 35"/>
                <a:gd name="T9" fmla="*/ 0 h 15"/>
                <a:gd name="T10" fmla="*/ 0 w 35"/>
                <a:gd name="T11" fmla="*/ 0 h 15"/>
                <a:gd name="T12" fmla="*/ 34 w 35"/>
                <a:gd name="T13" fmla="*/ 0 h 15"/>
                <a:gd name="T14" fmla="*/ 34 w 35"/>
                <a:gd name="T15" fmla="*/ 14 h 15"/>
                <a:gd name="T16" fmla="*/ 0 w 35"/>
                <a:gd name="T17" fmla="*/ 14 h 15"/>
                <a:gd name="T18" fmla="*/ 0 w 35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15">
                  <a:moveTo>
                    <a:pt x="0" y="0"/>
                  </a:moveTo>
                  <a:lnTo>
                    <a:pt x="35" y="0"/>
                  </a:lnTo>
                  <a:lnTo>
                    <a:pt x="35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92" name="Freeform 268">
              <a:extLst>
                <a:ext uri="{FF2B5EF4-FFF2-40B4-BE49-F238E27FC236}">
                  <a16:creationId xmlns:a16="http://schemas.microsoft.com/office/drawing/2014/main" id="{F10EB22E-DF10-F947-8119-A41B652D49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34" cy="14"/>
            </a:xfrm>
            <a:custGeom>
              <a:avLst/>
              <a:gdLst>
                <a:gd name="T0" fmla="*/ 0 w 34"/>
                <a:gd name="T1" fmla="*/ 0 h 14"/>
                <a:gd name="T2" fmla="*/ 34 w 34"/>
                <a:gd name="T3" fmla="*/ 0 h 14"/>
                <a:gd name="T4" fmla="*/ 34 w 34"/>
                <a:gd name="T5" fmla="*/ 14 h 14"/>
                <a:gd name="T6" fmla="*/ 0 w 34"/>
                <a:gd name="T7" fmla="*/ 14 h 14"/>
                <a:gd name="T8" fmla="*/ 0 w 34"/>
                <a:gd name="T9" fmla="*/ 0 h 14"/>
                <a:gd name="T10" fmla="*/ 0 w 34"/>
                <a:gd name="T11" fmla="*/ 0 h 14"/>
                <a:gd name="T12" fmla="*/ 32 w 34"/>
                <a:gd name="T13" fmla="*/ 0 h 14"/>
                <a:gd name="T14" fmla="*/ 32 w 34"/>
                <a:gd name="T15" fmla="*/ 14 h 14"/>
                <a:gd name="T16" fmla="*/ 0 w 34"/>
                <a:gd name="T17" fmla="*/ 14 h 14"/>
                <a:gd name="T18" fmla="*/ 0 w 34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14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0" y="1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2" y="0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93" name="Freeform 269">
              <a:extLst>
                <a:ext uri="{FF2B5EF4-FFF2-40B4-BE49-F238E27FC236}">
                  <a16:creationId xmlns:a16="http://schemas.microsoft.com/office/drawing/2014/main" id="{74693CCE-1ACF-7B45-A139-0F7385E4F5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32" cy="14"/>
            </a:xfrm>
            <a:custGeom>
              <a:avLst/>
              <a:gdLst>
                <a:gd name="T0" fmla="*/ 0 w 32"/>
                <a:gd name="T1" fmla="*/ 0 h 14"/>
                <a:gd name="T2" fmla="*/ 32 w 32"/>
                <a:gd name="T3" fmla="*/ 0 h 14"/>
                <a:gd name="T4" fmla="*/ 32 w 32"/>
                <a:gd name="T5" fmla="*/ 14 h 14"/>
                <a:gd name="T6" fmla="*/ 0 w 32"/>
                <a:gd name="T7" fmla="*/ 14 h 14"/>
                <a:gd name="T8" fmla="*/ 0 w 32"/>
                <a:gd name="T9" fmla="*/ 0 h 14"/>
                <a:gd name="T10" fmla="*/ 0 w 32"/>
                <a:gd name="T11" fmla="*/ 0 h 14"/>
                <a:gd name="T12" fmla="*/ 30 w 32"/>
                <a:gd name="T13" fmla="*/ 0 h 14"/>
                <a:gd name="T14" fmla="*/ 30 w 32"/>
                <a:gd name="T15" fmla="*/ 13 h 14"/>
                <a:gd name="T16" fmla="*/ 0 w 32"/>
                <a:gd name="T17" fmla="*/ 13 h 14"/>
                <a:gd name="T18" fmla="*/ 0 w 32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14">
                  <a:moveTo>
                    <a:pt x="0" y="0"/>
                  </a:moveTo>
                  <a:lnTo>
                    <a:pt x="32" y="0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0" y="0"/>
                  </a:lnTo>
                  <a:lnTo>
                    <a:pt x="30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94" name="Freeform 270">
              <a:extLst>
                <a:ext uri="{FF2B5EF4-FFF2-40B4-BE49-F238E27FC236}">
                  <a16:creationId xmlns:a16="http://schemas.microsoft.com/office/drawing/2014/main" id="{67DCD8A5-25DC-8E42-9DD0-2B60FB644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30" cy="13"/>
            </a:xfrm>
            <a:custGeom>
              <a:avLst/>
              <a:gdLst>
                <a:gd name="T0" fmla="*/ 0 w 30"/>
                <a:gd name="T1" fmla="*/ 0 h 13"/>
                <a:gd name="T2" fmla="*/ 30 w 30"/>
                <a:gd name="T3" fmla="*/ 0 h 13"/>
                <a:gd name="T4" fmla="*/ 30 w 30"/>
                <a:gd name="T5" fmla="*/ 13 h 13"/>
                <a:gd name="T6" fmla="*/ 0 w 30"/>
                <a:gd name="T7" fmla="*/ 13 h 13"/>
                <a:gd name="T8" fmla="*/ 0 w 30"/>
                <a:gd name="T9" fmla="*/ 0 h 13"/>
                <a:gd name="T10" fmla="*/ 0 w 30"/>
                <a:gd name="T11" fmla="*/ 0 h 13"/>
                <a:gd name="T12" fmla="*/ 28 w 30"/>
                <a:gd name="T13" fmla="*/ 0 h 13"/>
                <a:gd name="T14" fmla="*/ 28 w 30"/>
                <a:gd name="T15" fmla="*/ 12 h 13"/>
                <a:gd name="T16" fmla="*/ 0 w 30"/>
                <a:gd name="T17" fmla="*/ 12 h 13"/>
                <a:gd name="T18" fmla="*/ 0 w 30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13">
                  <a:moveTo>
                    <a:pt x="0" y="0"/>
                  </a:moveTo>
                  <a:lnTo>
                    <a:pt x="30" y="0"/>
                  </a:lnTo>
                  <a:lnTo>
                    <a:pt x="30" y="13"/>
                  </a:lnTo>
                  <a:lnTo>
                    <a:pt x="0" y="1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8" y="0"/>
                  </a:lnTo>
                  <a:lnTo>
                    <a:pt x="28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95" name="Freeform 271">
              <a:extLst>
                <a:ext uri="{FF2B5EF4-FFF2-40B4-BE49-F238E27FC236}">
                  <a16:creationId xmlns:a16="http://schemas.microsoft.com/office/drawing/2014/main" id="{72026A8B-7A53-8945-90FA-1BBA9B5458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8" cy="12"/>
            </a:xfrm>
            <a:custGeom>
              <a:avLst/>
              <a:gdLst>
                <a:gd name="T0" fmla="*/ 0 w 28"/>
                <a:gd name="T1" fmla="*/ 0 h 12"/>
                <a:gd name="T2" fmla="*/ 28 w 28"/>
                <a:gd name="T3" fmla="*/ 0 h 12"/>
                <a:gd name="T4" fmla="*/ 28 w 28"/>
                <a:gd name="T5" fmla="*/ 12 h 12"/>
                <a:gd name="T6" fmla="*/ 0 w 28"/>
                <a:gd name="T7" fmla="*/ 12 h 12"/>
                <a:gd name="T8" fmla="*/ 0 w 28"/>
                <a:gd name="T9" fmla="*/ 0 h 12"/>
                <a:gd name="T10" fmla="*/ 0 w 28"/>
                <a:gd name="T11" fmla="*/ 0 h 12"/>
                <a:gd name="T12" fmla="*/ 27 w 28"/>
                <a:gd name="T13" fmla="*/ 0 h 12"/>
                <a:gd name="T14" fmla="*/ 27 w 28"/>
                <a:gd name="T15" fmla="*/ 12 h 12"/>
                <a:gd name="T16" fmla="*/ 0 w 28"/>
                <a:gd name="T17" fmla="*/ 12 h 12"/>
                <a:gd name="T18" fmla="*/ 0 w 28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12">
                  <a:moveTo>
                    <a:pt x="0" y="0"/>
                  </a:moveTo>
                  <a:lnTo>
                    <a:pt x="28" y="0"/>
                  </a:lnTo>
                  <a:lnTo>
                    <a:pt x="28" y="12"/>
                  </a:lnTo>
                  <a:lnTo>
                    <a:pt x="0" y="1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96" name="Freeform 272">
              <a:extLst>
                <a:ext uri="{FF2B5EF4-FFF2-40B4-BE49-F238E27FC236}">
                  <a16:creationId xmlns:a16="http://schemas.microsoft.com/office/drawing/2014/main" id="{B8FE98AD-C55A-6744-9CDA-EEB0DD240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7" cy="12"/>
            </a:xfrm>
            <a:custGeom>
              <a:avLst/>
              <a:gdLst>
                <a:gd name="T0" fmla="*/ 0 w 27"/>
                <a:gd name="T1" fmla="*/ 0 h 12"/>
                <a:gd name="T2" fmla="*/ 27 w 27"/>
                <a:gd name="T3" fmla="*/ 0 h 12"/>
                <a:gd name="T4" fmla="*/ 27 w 27"/>
                <a:gd name="T5" fmla="*/ 12 h 12"/>
                <a:gd name="T6" fmla="*/ 0 w 27"/>
                <a:gd name="T7" fmla="*/ 12 h 12"/>
                <a:gd name="T8" fmla="*/ 0 w 27"/>
                <a:gd name="T9" fmla="*/ 0 h 12"/>
                <a:gd name="T10" fmla="*/ 0 w 27"/>
                <a:gd name="T11" fmla="*/ 0 h 12"/>
                <a:gd name="T12" fmla="*/ 25 w 27"/>
                <a:gd name="T13" fmla="*/ 0 h 12"/>
                <a:gd name="T14" fmla="*/ 25 w 27"/>
                <a:gd name="T15" fmla="*/ 11 h 12"/>
                <a:gd name="T16" fmla="*/ 0 w 27"/>
                <a:gd name="T17" fmla="*/ 11 h 12"/>
                <a:gd name="T18" fmla="*/ 0 w 27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lnTo>
                    <a:pt x="27" y="0"/>
                  </a:lnTo>
                  <a:lnTo>
                    <a:pt x="27" y="12"/>
                  </a:lnTo>
                  <a:lnTo>
                    <a:pt x="0" y="1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97" name="Freeform 273">
              <a:extLst>
                <a:ext uri="{FF2B5EF4-FFF2-40B4-BE49-F238E27FC236}">
                  <a16:creationId xmlns:a16="http://schemas.microsoft.com/office/drawing/2014/main" id="{D1E28A6A-5A03-764C-8C8B-9902E3085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5" cy="11"/>
            </a:xfrm>
            <a:custGeom>
              <a:avLst/>
              <a:gdLst>
                <a:gd name="T0" fmla="*/ 0 w 25"/>
                <a:gd name="T1" fmla="*/ 0 h 11"/>
                <a:gd name="T2" fmla="*/ 25 w 25"/>
                <a:gd name="T3" fmla="*/ 0 h 11"/>
                <a:gd name="T4" fmla="*/ 25 w 25"/>
                <a:gd name="T5" fmla="*/ 11 h 11"/>
                <a:gd name="T6" fmla="*/ 0 w 25"/>
                <a:gd name="T7" fmla="*/ 11 h 11"/>
                <a:gd name="T8" fmla="*/ 0 w 25"/>
                <a:gd name="T9" fmla="*/ 0 h 11"/>
                <a:gd name="T10" fmla="*/ 0 w 25"/>
                <a:gd name="T11" fmla="*/ 0 h 11"/>
                <a:gd name="T12" fmla="*/ 23 w 25"/>
                <a:gd name="T13" fmla="*/ 0 h 11"/>
                <a:gd name="T14" fmla="*/ 23 w 25"/>
                <a:gd name="T15" fmla="*/ 10 h 11"/>
                <a:gd name="T16" fmla="*/ 0 w 25"/>
                <a:gd name="T17" fmla="*/ 10 h 11"/>
                <a:gd name="T18" fmla="*/ 0 w 25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11">
                  <a:moveTo>
                    <a:pt x="0" y="0"/>
                  </a:moveTo>
                  <a:lnTo>
                    <a:pt x="25" y="0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98" name="Freeform 274">
              <a:extLst>
                <a:ext uri="{FF2B5EF4-FFF2-40B4-BE49-F238E27FC236}">
                  <a16:creationId xmlns:a16="http://schemas.microsoft.com/office/drawing/2014/main" id="{727105DE-CE10-A24D-8F49-4C00893C6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3" cy="10"/>
            </a:xfrm>
            <a:custGeom>
              <a:avLst/>
              <a:gdLst>
                <a:gd name="T0" fmla="*/ 0 w 23"/>
                <a:gd name="T1" fmla="*/ 0 h 10"/>
                <a:gd name="T2" fmla="*/ 23 w 23"/>
                <a:gd name="T3" fmla="*/ 0 h 10"/>
                <a:gd name="T4" fmla="*/ 23 w 23"/>
                <a:gd name="T5" fmla="*/ 10 h 10"/>
                <a:gd name="T6" fmla="*/ 0 w 23"/>
                <a:gd name="T7" fmla="*/ 10 h 10"/>
                <a:gd name="T8" fmla="*/ 0 w 23"/>
                <a:gd name="T9" fmla="*/ 0 h 10"/>
                <a:gd name="T10" fmla="*/ 0 w 23"/>
                <a:gd name="T11" fmla="*/ 0 h 10"/>
                <a:gd name="T12" fmla="*/ 21 w 23"/>
                <a:gd name="T13" fmla="*/ 0 h 10"/>
                <a:gd name="T14" fmla="*/ 21 w 23"/>
                <a:gd name="T15" fmla="*/ 9 h 10"/>
                <a:gd name="T16" fmla="*/ 0 w 23"/>
                <a:gd name="T17" fmla="*/ 9 h 10"/>
                <a:gd name="T18" fmla="*/ 0 w 23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10">
                  <a:moveTo>
                    <a:pt x="0" y="0"/>
                  </a:moveTo>
                  <a:lnTo>
                    <a:pt x="23" y="0"/>
                  </a:lnTo>
                  <a:lnTo>
                    <a:pt x="23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1" y="0"/>
                  </a:lnTo>
                  <a:lnTo>
                    <a:pt x="21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99" name="Freeform 275">
              <a:extLst>
                <a:ext uri="{FF2B5EF4-FFF2-40B4-BE49-F238E27FC236}">
                  <a16:creationId xmlns:a16="http://schemas.microsoft.com/office/drawing/2014/main" id="{243E1658-55E9-E64E-82FF-E39C9738E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1" cy="9"/>
            </a:xfrm>
            <a:custGeom>
              <a:avLst/>
              <a:gdLst>
                <a:gd name="T0" fmla="*/ 0 w 21"/>
                <a:gd name="T1" fmla="*/ 0 h 9"/>
                <a:gd name="T2" fmla="*/ 21 w 21"/>
                <a:gd name="T3" fmla="*/ 0 h 9"/>
                <a:gd name="T4" fmla="*/ 21 w 21"/>
                <a:gd name="T5" fmla="*/ 9 h 9"/>
                <a:gd name="T6" fmla="*/ 0 w 21"/>
                <a:gd name="T7" fmla="*/ 9 h 9"/>
                <a:gd name="T8" fmla="*/ 0 w 21"/>
                <a:gd name="T9" fmla="*/ 0 h 9"/>
                <a:gd name="T10" fmla="*/ 0 w 21"/>
                <a:gd name="T11" fmla="*/ 0 h 9"/>
                <a:gd name="T12" fmla="*/ 19 w 21"/>
                <a:gd name="T13" fmla="*/ 0 h 9"/>
                <a:gd name="T14" fmla="*/ 19 w 21"/>
                <a:gd name="T15" fmla="*/ 9 h 9"/>
                <a:gd name="T16" fmla="*/ 0 w 21"/>
                <a:gd name="T17" fmla="*/ 9 h 9"/>
                <a:gd name="T18" fmla="*/ 0 w 21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9">
                  <a:moveTo>
                    <a:pt x="0" y="0"/>
                  </a:moveTo>
                  <a:lnTo>
                    <a:pt x="21" y="0"/>
                  </a:lnTo>
                  <a:lnTo>
                    <a:pt x="21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9" y="0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00" name="Freeform 276">
              <a:extLst>
                <a:ext uri="{FF2B5EF4-FFF2-40B4-BE49-F238E27FC236}">
                  <a16:creationId xmlns:a16="http://schemas.microsoft.com/office/drawing/2014/main" id="{385946FC-FA29-0741-A171-8EBE93E3D5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9" cy="9"/>
            </a:xfrm>
            <a:custGeom>
              <a:avLst/>
              <a:gdLst>
                <a:gd name="T0" fmla="*/ 0 w 19"/>
                <a:gd name="T1" fmla="*/ 0 h 9"/>
                <a:gd name="T2" fmla="*/ 19 w 19"/>
                <a:gd name="T3" fmla="*/ 0 h 9"/>
                <a:gd name="T4" fmla="*/ 19 w 19"/>
                <a:gd name="T5" fmla="*/ 9 h 9"/>
                <a:gd name="T6" fmla="*/ 0 w 19"/>
                <a:gd name="T7" fmla="*/ 9 h 9"/>
                <a:gd name="T8" fmla="*/ 0 w 19"/>
                <a:gd name="T9" fmla="*/ 0 h 9"/>
                <a:gd name="T10" fmla="*/ 0 w 19"/>
                <a:gd name="T11" fmla="*/ 0 h 9"/>
                <a:gd name="T12" fmla="*/ 18 w 19"/>
                <a:gd name="T13" fmla="*/ 0 h 9"/>
                <a:gd name="T14" fmla="*/ 18 w 19"/>
                <a:gd name="T15" fmla="*/ 8 h 9"/>
                <a:gd name="T16" fmla="*/ 0 w 19"/>
                <a:gd name="T17" fmla="*/ 8 h 9"/>
                <a:gd name="T18" fmla="*/ 0 w 19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lnTo>
                    <a:pt x="19" y="0"/>
                  </a:lnTo>
                  <a:lnTo>
                    <a:pt x="19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01" name="Freeform 277">
              <a:extLst>
                <a:ext uri="{FF2B5EF4-FFF2-40B4-BE49-F238E27FC236}">
                  <a16:creationId xmlns:a16="http://schemas.microsoft.com/office/drawing/2014/main" id="{FC32CCA3-BBFE-1B47-A868-1BABF5BF3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8" cy="8"/>
            </a:xfrm>
            <a:custGeom>
              <a:avLst/>
              <a:gdLst>
                <a:gd name="T0" fmla="*/ 0 w 18"/>
                <a:gd name="T1" fmla="*/ 0 h 8"/>
                <a:gd name="T2" fmla="*/ 18 w 18"/>
                <a:gd name="T3" fmla="*/ 0 h 8"/>
                <a:gd name="T4" fmla="*/ 18 w 18"/>
                <a:gd name="T5" fmla="*/ 8 h 8"/>
                <a:gd name="T6" fmla="*/ 0 w 18"/>
                <a:gd name="T7" fmla="*/ 8 h 8"/>
                <a:gd name="T8" fmla="*/ 0 w 18"/>
                <a:gd name="T9" fmla="*/ 0 h 8"/>
                <a:gd name="T10" fmla="*/ 0 w 18"/>
                <a:gd name="T11" fmla="*/ 0 h 8"/>
                <a:gd name="T12" fmla="*/ 16 w 18"/>
                <a:gd name="T13" fmla="*/ 0 h 8"/>
                <a:gd name="T14" fmla="*/ 16 w 18"/>
                <a:gd name="T15" fmla="*/ 7 h 8"/>
                <a:gd name="T16" fmla="*/ 0 w 18"/>
                <a:gd name="T17" fmla="*/ 7 h 8"/>
                <a:gd name="T18" fmla="*/ 0 w 18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8">
                  <a:moveTo>
                    <a:pt x="0" y="0"/>
                  </a:moveTo>
                  <a:lnTo>
                    <a:pt x="18" y="0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02" name="Freeform 278">
              <a:extLst>
                <a:ext uri="{FF2B5EF4-FFF2-40B4-BE49-F238E27FC236}">
                  <a16:creationId xmlns:a16="http://schemas.microsoft.com/office/drawing/2014/main" id="{FC71B6A1-801F-D040-8ABC-E6270CF1D6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6" cy="7"/>
            </a:xfrm>
            <a:custGeom>
              <a:avLst/>
              <a:gdLst>
                <a:gd name="T0" fmla="*/ 0 w 16"/>
                <a:gd name="T1" fmla="*/ 0 h 7"/>
                <a:gd name="T2" fmla="*/ 16 w 16"/>
                <a:gd name="T3" fmla="*/ 0 h 7"/>
                <a:gd name="T4" fmla="*/ 16 w 16"/>
                <a:gd name="T5" fmla="*/ 7 h 7"/>
                <a:gd name="T6" fmla="*/ 0 w 16"/>
                <a:gd name="T7" fmla="*/ 7 h 7"/>
                <a:gd name="T8" fmla="*/ 0 w 16"/>
                <a:gd name="T9" fmla="*/ 0 h 7"/>
                <a:gd name="T10" fmla="*/ 0 w 16"/>
                <a:gd name="T11" fmla="*/ 0 h 7"/>
                <a:gd name="T12" fmla="*/ 14 w 16"/>
                <a:gd name="T13" fmla="*/ 0 h 7"/>
                <a:gd name="T14" fmla="*/ 14 w 16"/>
                <a:gd name="T15" fmla="*/ 6 h 7"/>
                <a:gd name="T16" fmla="*/ 0 w 16"/>
                <a:gd name="T17" fmla="*/ 6 h 7"/>
                <a:gd name="T18" fmla="*/ 0 w 1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lnTo>
                    <a:pt x="16" y="0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4" y="0"/>
                  </a:lnTo>
                  <a:lnTo>
                    <a:pt x="14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03" name="Freeform 279">
              <a:extLst>
                <a:ext uri="{FF2B5EF4-FFF2-40B4-BE49-F238E27FC236}">
                  <a16:creationId xmlns:a16="http://schemas.microsoft.com/office/drawing/2014/main" id="{03CC7B01-6D5A-F84A-B560-D97A4A2D6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4" cy="6"/>
            </a:xfrm>
            <a:custGeom>
              <a:avLst/>
              <a:gdLst>
                <a:gd name="T0" fmla="*/ 0 w 14"/>
                <a:gd name="T1" fmla="*/ 0 h 6"/>
                <a:gd name="T2" fmla="*/ 14 w 14"/>
                <a:gd name="T3" fmla="*/ 0 h 6"/>
                <a:gd name="T4" fmla="*/ 14 w 14"/>
                <a:gd name="T5" fmla="*/ 6 h 6"/>
                <a:gd name="T6" fmla="*/ 0 w 14"/>
                <a:gd name="T7" fmla="*/ 6 h 6"/>
                <a:gd name="T8" fmla="*/ 0 w 14"/>
                <a:gd name="T9" fmla="*/ 0 h 6"/>
                <a:gd name="T10" fmla="*/ 0 w 14"/>
                <a:gd name="T11" fmla="*/ 0 h 6"/>
                <a:gd name="T12" fmla="*/ 12 w 14"/>
                <a:gd name="T13" fmla="*/ 0 h 6"/>
                <a:gd name="T14" fmla="*/ 12 w 14"/>
                <a:gd name="T15" fmla="*/ 5 h 6"/>
                <a:gd name="T16" fmla="*/ 0 w 14"/>
                <a:gd name="T17" fmla="*/ 5 h 6"/>
                <a:gd name="T18" fmla="*/ 0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6">
                  <a:moveTo>
                    <a:pt x="0" y="0"/>
                  </a:moveTo>
                  <a:lnTo>
                    <a:pt x="14" y="0"/>
                  </a:lnTo>
                  <a:lnTo>
                    <a:pt x="14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" y="0"/>
                  </a:lnTo>
                  <a:lnTo>
                    <a:pt x="12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04" name="Freeform 280">
              <a:extLst>
                <a:ext uri="{FF2B5EF4-FFF2-40B4-BE49-F238E27FC236}">
                  <a16:creationId xmlns:a16="http://schemas.microsoft.com/office/drawing/2014/main" id="{C3E3587D-D576-1D4B-8ABA-057580D2B0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2" cy="5"/>
            </a:xfrm>
            <a:custGeom>
              <a:avLst/>
              <a:gdLst>
                <a:gd name="T0" fmla="*/ 0 w 12"/>
                <a:gd name="T1" fmla="*/ 0 h 5"/>
                <a:gd name="T2" fmla="*/ 12 w 12"/>
                <a:gd name="T3" fmla="*/ 0 h 5"/>
                <a:gd name="T4" fmla="*/ 12 w 12"/>
                <a:gd name="T5" fmla="*/ 5 h 5"/>
                <a:gd name="T6" fmla="*/ 0 w 12"/>
                <a:gd name="T7" fmla="*/ 5 h 5"/>
                <a:gd name="T8" fmla="*/ 0 w 12"/>
                <a:gd name="T9" fmla="*/ 0 h 5"/>
                <a:gd name="T10" fmla="*/ 0 w 12"/>
                <a:gd name="T11" fmla="*/ 0 h 5"/>
                <a:gd name="T12" fmla="*/ 11 w 12"/>
                <a:gd name="T13" fmla="*/ 0 h 5"/>
                <a:gd name="T14" fmla="*/ 11 w 12"/>
                <a:gd name="T15" fmla="*/ 5 h 5"/>
                <a:gd name="T16" fmla="*/ 0 w 12"/>
                <a:gd name="T17" fmla="*/ 5 h 5"/>
                <a:gd name="T18" fmla="*/ 0 w 12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lnTo>
                    <a:pt x="12" y="0"/>
                  </a:lnTo>
                  <a:lnTo>
                    <a:pt x="12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05" name="Freeform 281">
              <a:extLst>
                <a:ext uri="{FF2B5EF4-FFF2-40B4-BE49-F238E27FC236}">
                  <a16:creationId xmlns:a16="http://schemas.microsoft.com/office/drawing/2014/main" id="{24154049-CEB7-D847-9EC3-BAB7E5AC84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11" cy="5"/>
            </a:xfrm>
            <a:custGeom>
              <a:avLst/>
              <a:gdLst>
                <a:gd name="T0" fmla="*/ 0 w 11"/>
                <a:gd name="T1" fmla="*/ 0 h 5"/>
                <a:gd name="T2" fmla="*/ 11 w 11"/>
                <a:gd name="T3" fmla="*/ 0 h 5"/>
                <a:gd name="T4" fmla="*/ 11 w 11"/>
                <a:gd name="T5" fmla="*/ 5 h 5"/>
                <a:gd name="T6" fmla="*/ 0 w 11"/>
                <a:gd name="T7" fmla="*/ 5 h 5"/>
                <a:gd name="T8" fmla="*/ 0 w 11"/>
                <a:gd name="T9" fmla="*/ 0 h 5"/>
                <a:gd name="T10" fmla="*/ 0 w 11"/>
                <a:gd name="T11" fmla="*/ 0 h 5"/>
                <a:gd name="T12" fmla="*/ 9 w 11"/>
                <a:gd name="T13" fmla="*/ 0 h 5"/>
                <a:gd name="T14" fmla="*/ 9 w 11"/>
                <a:gd name="T15" fmla="*/ 4 h 5"/>
                <a:gd name="T16" fmla="*/ 0 w 11"/>
                <a:gd name="T17" fmla="*/ 4 h 5"/>
                <a:gd name="T18" fmla="*/ 0 w 11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06" name="Freeform 282">
              <a:extLst>
                <a:ext uri="{FF2B5EF4-FFF2-40B4-BE49-F238E27FC236}">
                  <a16:creationId xmlns:a16="http://schemas.microsoft.com/office/drawing/2014/main" id="{919641F8-1D6E-B642-9885-1AA5869DF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9" cy="4"/>
            </a:xfrm>
            <a:custGeom>
              <a:avLst/>
              <a:gdLst>
                <a:gd name="T0" fmla="*/ 0 w 9"/>
                <a:gd name="T1" fmla="*/ 0 h 4"/>
                <a:gd name="T2" fmla="*/ 9 w 9"/>
                <a:gd name="T3" fmla="*/ 0 h 4"/>
                <a:gd name="T4" fmla="*/ 9 w 9"/>
                <a:gd name="T5" fmla="*/ 4 h 4"/>
                <a:gd name="T6" fmla="*/ 0 w 9"/>
                <a:gd name="T7" fmla="*/ 4 h 4"/>
                <a:gd name="T8" fmla="*/ 0 w 9"/>
                <a:gd name="T9" fmla="*/ 0 h 4"/>
                <a:gd name="T10" fmla="*/ 0 w 9"/>
                <a:gd name="T11" fmla="*/ 0 h 4"/>
                <a:gd name="T12" fmla="*/ 7 w 9"/>
                <a:gd name="T13" fmla="*/ 0 h 4"/>
                <a:gd name="T14" fmla="*/ 7 w 9"/>
                <a:gd name="T15" fmla="*/ 3 h 4"/>
                <a:gd name="T16" fmla="*/ 0 w 9"/>
                <a:gd name="T17" fmla="*/ 3 h 4"/>
                <a:gd name="T18" fmla="*/ 0 w 9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9" y="0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07" name="Freeform 283">
              <a:extLst>
                <a:ext uri="{FF2B5EF4-FFF2-40B4-BE49-F238E27FC236}">
                  <a16:creationId xmlns:a16="http://schemas.microsoft.com/office/drawing/2014/main" id="{AF239776-57D3-AC45-8AD5-A5038E809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7" cy="3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0 h 3"/>
                <a:gd name="T4" fmla="*/ 7 w 7"/>
                <a:gd name="T5" fmla="*/ 3 h 3"/>
                <a:gd name="T6" fmla="*/ 0 w 7"/>
                <a:gd name="T7" fmla="*/ 3 h 3"/>
                <a:gd name="T8" fmla="*/ 0 w 7"/>
                <a:gd name="T9" fmla="*/ 0 h 3"/>
                <a:gd name="T10" fmla="*/ 0 w 7"/>
                <a:gd name="T11" fmla="*/ 0 h 3"/>
                <a:gd name="T12" fmla="*/ 5 w 7"/>
                <a:gd name="T13" fmla="*/ 0 h 3"/>
                <a:gd name="T14" fmla="*/ 5 w 7"/>
                <a:gd name="T15" fmla="*/ 3 h 3"/>
                <a:gd name="T16" fmla="*/ 0 w 7"/>
                <a:gd name="T17" fmla="*/ 3 h 3"/>
                <a:gd name="T18" fmla="*/ 0 w 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08" name="Freeform 284">
              <a:extLst>
                <a:ext uri="{FF2B5EF4-FFF2-40B4-BE49-F238E27FC236}">
                  <a16:creationId xmlns:a16="http://schemas.microsoft.com/office/drawing/2014/main" id="{73E9F8CA-485A-B04E-94B1-F0215072C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5" cy="3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0 h 3"/>
                <a:gd name="T4" fmla="*/ 5 w 5"/>
                <a:gd name="T5" fmla="*/ 3 h 3"/>
                <a:gd name="T6" fmla="*/ 0 w 5"/>
                <a:gd name="T7" fmla="*/ 3 h 3"/>
                <a:gd name="T8" fmla="*/ 0 w 5"/>
                <a:gd name="T9" fmla="*/ 0 h 3"/>
                <a:gd name="T10" fmla="*/ 0 w 5"/>
                <a:gd name="T11" fmla="*/ 0 h 3"/>
                <a:gd name="T12" fmla="*/ 4 w 5"/>
                <a:gd name="T13" fmla="*/ 0 h 3"/>
                <a:gd name="T14" fmla="*/ 4 w 5"/>
                <a:gd name="T15" fmla="*/ 2 h 3"/>
                <a:gd name="T16" fmla="*/ 0 w 5"/>
                <a:gd name="T17" fmla="*/ 2 h 3"/>
                <a:gd name="T18" fmla="*/ 0 w 5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09" name="Freeform 285">
              <a:extLst>
                <a:ext uri="{FF2B5EF4-FFF2-40B4-BE49-F238E27FC236}">
                  <a16:creationId xmlns:a16="http://schemas.microsoft.com/office/drawing/2014/main" id="{5476B950-D3D7-5B45-9BFF-371BF813F0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4" cy="2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0 h 2"/>
                <a:gd name="T4" fmla="*/ 4 w 4"/>
                <a:gd name="T5" fmla="*/ 2 h 2"/>
                <a:gd name="T6" fmla="*/ 0 w 4"/>
                <a:gd name="T7" fmla="*/ 2 h 2"/>
                <a:gd name="T8" fmla="*/ 0 w 4"/>
                <a:gd name="T9" fmla="*/ 0 h 2"/>
                <a:gd name="T10" fmla="*/ 0 w 4"/>
                <a:gd name="T11" fmla="*/ 0 h 2"/>
                <a:gd name="T12" fmla="*/ 2 w 4"/>
                <a:gd name="T13" fmla="*/ 0 h 2"/>
                <a:gd name="T14" fmla="*/ 2 w 4"/>
                <a:gd name="T15" fmla="*/ 1 h 2"/>
                <a:gd name="T16" fmla="*/ 0 w 4"/>
                <a:gd name="T17" fmla="*/ 1 h 2"/>
                <a:gd name="T18" fmla="*/ 0 w 4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10" name="Freeform 286">
              <a:extLst>
                <a:ext uri="{FF2B5EF4-FFF2-40B4-BE49-F238E27FC236}">
                  <a16:creationId xmlns:a16="http://schemas.microsoft.com/office/drawing/2014/main" id="{32A80FB5-D950-0541-B4C4-003C865BF5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" y="3437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0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11" name="Freeform 287">
              <a:extLst>
                <a:ext uri="{FF2B5EF4-FFF2-40B4-BE49-F238E27FC236}">
                  <a16:creationId xmlns:a16="http://schemas.microsoft.com/office/drawing/2014/main" id="{3776B458-6355-724F-90A1-D3335A94B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" y="3437"/>
              <a:ext cx="264" cy="113"/>
            </a:xfrm>
            <a:custGeom>
              <a:avLst/>
              <a:gdLst>
                <a:gd name="T0" fmla="*/ 0 w 264"/>
                <a:gd name="T1" fmla="*/ 113 h 113"/>
                <a:gd name="T2" fmla="*/ 57 w 264"/>
                <a:gd name="T3" fmla="*/ 0 h 113"/>
                <a:gd name="T4" fmla="*/ 264 w 264"/>
                <a:gd name="T5" fmla="*/ 0 h 113"/>
                <a:gd name="T6" fmla="*/ 207 w 264"/>
                <a:gd name="T7" fmla="*/ 113 h 113"/>
                <a:gd name="T8" fmla="*/ 0 w 264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113">
                  <a:moveTo>
                    <a:pt x="0" y="113"/>
                  </a:moveTo>
                  <a:lnTo>
                    <a:pt x="57" y="0"/>
                  </a:lnTo>
                  <a:lnTo>
                    <a:pt x="264" y="0"/>
                  </a:lnTo>
                  <a:lnTo>
                    <a:pt x="207" y="113"/>
                  </a:lnTo>
                  <a:lnTo>
                    <a:pt x="0" y="1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12" name="Freeform 288">
              <a:extLst>
                <a:ext uri="{FF2B5EF4-FFF2-40B4-BE49-F238E27FC236}">
                  <a16:creationId xmlns:a16="http://schemas.microsoft.com/office/drawing/2014/main" id="{66A789F6-DB99-2942-8EDA-B0FC4B80B7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" y="3438"/>
              <a:ext cx="15" cy="10"/>
            </a:xfrm>
            <a:custGeom>
              <a:avLst/>
              <a:gdLst>
                <a:gd name="T0" fmla="*/ 0 w 15"/>
                <a:gd name="T1" fmla="*/ 0 h 10"/>
                <a:gd name="T2" fmla="*/ 15 w 15"/>
                <a:gd name="T3" fmla="*/ 0 h 10"/>
                <a:gd name="T4" fmla="*/ 15 w 15"/>
                <a:gd name="T5" fmla="*/ 10 h 10"/>
                <a:gd name="T6" fmla="*/ 0 w 15"/>
                <a:gd name="T7" fmla="*/ 10 h 10"/>
                <a:gd name="T8" fmla="*/ 0 w 15"/>
                <a:gd name="T9" fmla="*/ 0 h 10"/>
                <a:gd name="T10" fmla="*/ 0 w 15"/>
                <a:gd name="T11" fmla="*/ 0 h 10"/>
                <a:gd name="T12" fmla="*/ 14 w 15"/>
                <a:gd name="T13" fmla="*/ 0 h 10"/>
                <a:gd name="T14" fmla="*/ 14 w 15"/>
                <a:gd name="T15" fmla="*/ 10 h 10"/>
                <a:gd name="T16" fmla="*/ 0 w 15"/>
                <a:gd name="T17" fmla="*/ 10 h 10"/>
                <a:gd name="T18" fmla="*/ 0 w 15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15" y="0"/>
                  </a:lnTo>
                  <a:lnTo>
                    <a:pt x="15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4" y="0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13" name="Freeform 289">
              <a:extLst>
                <a:ext uri="{FF2B5EF4-FFF2-40B4-BE49-F238E27FC236}">
                  <a16:creationId xmlns:a16="http://schemas.microsoft.com/office/drawing/2014/main" id="{B1779EA8-C976-804D-BB14-075BB4E32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" y="3438"/>
              <a:ext cx="14" cy="10"/>
            </a:xfrm>
            <a:custGeom>
              <a:avLst/>
              <a:gdLst>
                <a:gd name="T0" fmla="*/ 0 w 14"/>
                <a:gd name="T1" fmla="*/ 0 h 10"/>
                <a:gd name="T2" fmla="*/ 14 w 14"/>
                <a:gd name="T3" fmla="*/ 0 h 10"/>
                <a:gd name="T4" fmla="*/ 14 w 14"/>
                <a:gd name="T5" fmla="*/ 10 h 10"/>
                <a:gd name="T6" fmla="*/ 0 w 14"/>
                <a:gd name="T7" fmla="*/ 10 h 10"/>
                <a:gd name="T8" fmla="*/ 0 w 14"/>
                <a:gd name="T9" fmla="*/ 0 h 10"/>
                <a:gd name="T10" fmla="*/ 0 w 14"/>
                <a:gd name="T11" fmla="*/ 0 h 10"/>
                <a:gd name="T12" fmla="*/ 12 w 14"/>
                <a:gd name="T13" fmla="*/ 0 h 10"/>
                <a:gd name="T14" fmla="*/ 12 w 14"/>
                <a:gd name="T15" fmla="*/ 10 h 10"/>
                <a:gd name="T16" fmla="*/ 0 w 14"/>
                <a:gd name="T17" fmla="*/ 10 h 10"/>
                <a:gd name="T18" fmla="*/ 0 w 14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" y="0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14" name="Freeform 290">
              <a:extLst>
                <a:ext uri="{FF2B5EF4-FFF2-40B4-BE49-F238E27FC236}">
                  <a16:creationId xmlns:a16="http://schemas.microsoft.com/office/drawing/2014/main" id="{F6841D17-5A93-CF40-95BF-C7447AB867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" y="3438"/>
              <a:ext cx="12" cy="10"/>
            </a:xfrm>
            <a:custGeom>
              <a:avLst/>
              <a:gdLst>
                <a:gd name="T0" fmla="*/ 0 w 12"/>
                <a:gd name="T1" fmla="*/ 0 h 10"/>
                <a:gd name="T2" fmla="*/ 12 w 12"/>
                <a:gd name="T3" fmla="*/ 0 h 10"/>
                <a:gd name="T4" fmla="*/ 12 w 12"/>
                <a:gd name="T5" fmla="*/ 10 h 10"/>
                <a:gd name="T6" fmla="*/ 0 w 12"/>
                <a:gd name="T7" fmla="*/ 10 h 10"/>
                <a:gd name="T8" fmla="*/ 0 w 12"/>
                <a:gd name="T9" fmla="*/ 0 h 10"/>
                <a:gd name="T10" fmla="*/ 0 w 12"/>
                <a:gd name="T11" fmla="*/ 0 h 10"/>
                <a:gd name="T12" fmla="*/ 10 w 12"/>
                <a:gd name="T13" fmla="*/ 0 h 10"/>
                <a:gd name="T14" fmla="*/ 10 w 12"/>
                <a:gd name="T15" fmla="*/ 10 h 10"/>
                <a:gd name="T16" fmla="*/ 0 w 12"/>
                <a:gd name="T17" fmla="*/ 10 h 10"/>
                <a:gd name="T18" fmla="*/ 0 w 12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2" y="0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15" name="Freeform 291">
              <a:extLst>
                <a:ext uri="{FF2B5EF4-FFF2-40B4-BE49-F238E27FC236}">
                  <a16:creationId xmlns:a16="http://schemas.microsoft.com/office/drawing/2014/main" id="{CD008B1E-D906-AA4D-B068-6911DCB6B1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" y="3438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0 h 10"/>
                <a:gd name="T4" fmla="*/ 10 w 10"/>
                <a:gd name="T5" fmla="*/ 10 h 10"/>
                <a:gd name="T6" fmla="*/ 0 w 10"/>
                <a:gd name="T7" fmla="*/ 10 h 10"/>
                <a:gd name="T8" fmla="*/ 0 w 10"/>
                <a:gd name="T9" fmla="*/ 0 h 10"/>
                <a:gd name="T10" fmla="*/ 0 w 10"/>
                <a:gd name="T11" fmla="*/ 0 h 10"/>
                <a:gd name="T12" fmla="*/ 8 w 10"/>
                <a:gd name="T13" fmla="*/ 0 h 10"/>
                <a:gd name="T14" fmla="*/ 8 w 10"/>
                <a:gd name="T15" fmla="*/ 10 h 10"/>
                <a:gd name="T16" fmla="*/ 0 w 10"/>
                <a:gd name="T17" fmla="*/ 10 h 10"/>
                <a:gd name="T18" fmla="*/ 0 w 10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" y="0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16" name="Freeform 292">
              <a:extLst>
                <a:ext uri="{FF2B5EF4-FFF2-40B4-BE49-F238E27FC236}">
                  <a16:creationId xmlns:a16="http://schemas.microsoft.com/office/drawing/2014/main" id="{A74189C5-CFE7-1F44-A0CE-607F564EFD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" y="3438"/>
              <a:ext cx="8" cy="10"/>
            </a:xfrm>
            <a:custGeom>
              <a:avLst/>
              <a:gdLst>
                <a:gd name="T0" fmla="*/ 0 w 8"/>
                <a:gd name="T1" fmla="*/ 0 h 10"/>
                <a:gd name="T2" fmla="*/ 8 w 8"/>
                <a:gd name="T3" fmla="*/ 0 h 10"/>
                <a:gd name="T4" fmla="*/ 8 w 8"/>
                <a:gd name="T5" fmla="*/ 10 h 10"/>
                <a:gd name="T6" fmla="*/ 0 w 8"/>
                <a:gd name="T7" fmla="*/ 10 h 10"/>
                <a:gd name="T8" fmla="*/ 0 w 8"/>
                <a:gd name="T9" fmla="*/ 0 h 10"/>
                <a:gd name="T10" fmla="*/ 0 w 8"/>
                <a:gd name="T11" fmla="*/ 0 h 10"/>
                <a:gd name="T12" fmla="*/ 7 w 8"/>
                <a:gd name="T13" fmla="*/ 0 h 10"/>
                <a:gd name="T14" fmla="*/ 7 w 8"/>
                <a:gd name="T15" fmla="*/ 10 h 10"/>
                <a:gd name="T16" fmla="*/ 0 w 8"/>
                <a:gd name="T17" fmla="*/ 10 h 10"/>
                <a:gd name="T18" fmla="*/ 0 w 8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8" y="0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17" name="Freeform 293">
              <a:extLst>
                <a:ext uri="{FF2B5EF4-FFF2-40B4-BE49-F238E27FC236}">
                  <a16:creationId xmlns:a16="http://schemas.microsoft.com/office/drawing/2014/main" id="{5A36BFE7-866F-0F4C-BCF2-54D7472D2B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" y="3438"/>
              <a:ext cx="7" cy="10"/>
            </a:xfrm>
            <a:custGeom>
              <a:avLst/>
              <a:gdLst>
                <a:gd name="T0" fmla="*/ 0 w 7"/>
                <a:gd name="T1" fmla="*/ 0 h 10"/>
                <a:gd name="T2" fmla="*/ 7 w 7"/>
                <a:gd name="T3" fmla="*/ 0 h 10"/>
                <a:gd name="T4" fmla="*/ 7 w 7"/>
                <a:gd name="T5" fmla="*/ 10 h 10"/>
                <a:gd name="T6" fmla="*/ 0 w 7"/>
                <a:gd name="T7" fmla="*/ 10 h 10"/>
                <a:gd name="T8" fmla="*/ 0 w 7"/>
                <a:gd name="T9" fmla="*/ 0 h 10"/>
                <a:gd name="T10" fmla="*/ 0 w 7"/>
                <a:gd name="T11" fmla="*/ 0 h 10"/>
                <a:gd name="T12" fmla="*/ 5 w 7"/>
                <a:gd name="T13" fmla="*/ 0 h 10"/>
                <a:gd name="T14" fmla="*/ 5 w 7"/>
                <a:gd name="T15" fmla="*/ 10 h 10"/>
                <a:gd name="T16" fmla="*/ 0 w 7"/>
                <a:gd name="T17" fmla="*/ 10 h 10"/>
                <a:gd name="T18" fmla="*/ 0 w 7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7" y="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" y="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18" name="Freeform 294">
              <a:extLst>
                <a:ext uri="{FF2B5EF4-FFF2-40B4-BE49-F238E27FC236}">
                  <a16:creationId xmlns:a16="http://schemas.microsoft.com/office/drawing/2014/main" id="{75A92092-E022-2B40-96E8-71F084125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" y="3438"/>
              <a:ext cx="5" cy="10"/>
            </a:xfrm>
            <a:custGeom>
              <a:avLst/>
              <a:gdLst>
                <a:gd name="T0" fmla="*/ 0 w 5"/>
                <a:gd name="T1" fmla="*/ 0 h 10"/>
                <a:gd name="T2" fmla="*/ 5 w 5"/>
                <a:gd name="T3" fmla="*/ 0 h 10"/>
                <a:gd name="T4" fmla="*/ 5 w 5"/>
                <a:gd name="T5" fmla="*/ 10 h 10"/>
                <a:gd name="T6" fmla="*/ 0 w 5"/>
                <a:gd name="T7" fmla="*/ 10 h 10"/>
                <a:gd name="T8" fmla="*/ 0 w 5"/>
                <a:gd name="T9" fmla="*/ 0 h 10"/>
                <a:gd name="T10" fmla="*/ 0 w 5"/>
                <a:gd name="T11" fmla="*/ 0 h 10"/>
                <a:gd name="T12" fmla="*/ 3 w 5"/>
                <a:gd name="T13" fmla="*/ 0 h 10"/>
                <a:gd name="T14" fmla="*/ 3 w 5"/>
                <a:gd name="T15" fmla="*/ 10 h 10"/>
                <a:gd name="T16" fmla="*/ 0 w 5"/>
                <a:gd name="T17" fmla="*/ 10 h 10"/>
                <a:gd name="T18" fmla="*/ 0 w 5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5" y="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" y="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19" name="Freeform 295">
              <a:extLst>
                <a:ext uri="{FF2B5EF4-FFF2-40B4-BE49-F238E27FC236}">
                  <a16:creationId xmlns:a16="http://schemas.microsoft.com/office/drawing/2014/main" id="{11245EAA-82ED-ED4E-8FCE-69BAC5A939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" y="3438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3 w 3"/>
                <a:gd name="T3" fmla="*/ 0 h 10"/>
                <a:gd name="T4" fmla="*/ 3 w 3"/>
                <a:gd name="T5" fmla="*/ 10 h 10"/>
                <a:gd name="T6" fmla="*/ 0 w 3"/>
                <a:gd name="T7" fmla="*/ 10 h 10"/>
                <a:gd name="T8" fmla="*/ 0 w 3"/>
                <a:gd name="T9" fmla="*/ 0 h 10"/>
                <a:gd name="T10" fmla="*/ 0 w 3"/>
                <a:gd name="T11" fmla="*/ 0 h 10"/>
                <a:gd name="T12" fmla="*/ 1 w 3"/>
                <a:gd name="T13" fmla="*/ 0 h 10"/>
                <a:gd name="T14" fmla="*/ 1 w 3"/>
                <a:gd name="T15" fmla="*/ 10 h 10"/>
                <a:gd name="T16" fmla="*/ 0 w 3"/>
                <a:gd name="T17" fmla="*/ 10 h 10"/>
                <a:gd name="T18" fmla="*/ 0 w 3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3" y="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20" name="Freeform 296">
              <a:extLst>
                <a:ext uri="{FF2B5EF4-FFF2-40B4-BE49-F238E27FC236}">
                  <a16:creationId xmlns:a16="http://schemas.microsoft.com/office/drawing/2014/main" id="{EDFE9DBC-2D48-104B-BF87-B84B6EDF8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" y="3438"/>
              <a:ext cx="1" cy="10"/>
            </a:xfrm>
            <a:custGeom>
              <a:avLst/>
              <a:gdLst>
                <a:gd name="T0" fmla="*/ 0 w 1"/>
                <a:gd name="T1" fmla="*/ 0 h 10"/>
                <a:gd name="T2" fmla="*/ 1 w 1"/>
                <a:gd name="T3" fmla="*/ 0 h 10"/>
                <a:gd name="T4" fmla="*/ 1 w 1"/>
                <a:gd name="T5" fmla="*/ 10 h 10"/>
                <a:gd name="T6" fmla="*/ 0 w 1"/>
                <a:gd name="T7" fmla="*/ 10 h 10"/>
                <a:gd name="T8" fmla="*/ 0 w 1"/>
                <a:gd name="T9" fmla="*/ 0 h 10"/>
                <a:gd name="T10" fmla="*/ 0 w 1"/>
                <a:gd name="T11" fmla="*/ 0 h 10"/>
                <a:gd name="T12" fmla="*/ 0 w 1"/>
                <a:gd name="T13" fmla="*/ 0 h 10"/>
                <a:gd name="T14" fmla="*/ 0 w 1"/>
                <a:gd name="T15" fmla="*/ 10 h 10"/>
                <a:gd name="T16" fmla="*/ 0 w 1"/>
                <a:gd name="T17" fmla="*/ 10 h 10"/>
                <a:gd name="T18" fmla="*/ 0 w 1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21" name="Freeform 297">
              <a:extLst>
                <a:ext uri="{FF2B5EF4-FFF2-40B4-BE49-F238E27FC236}">
                  <a16:creationId xmlns:a16="http://schemas.microsoft.com/office/drawing/2014/main" id="{9E9F53E9-480D-6F47-B8EE-56E75765A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427"/>
              <a:ext cx="400" cy="205"/>
            </a:xfrm>
            <a:custGeom>
              <a:avLst/>
              <a:gdLst>
                <a:gd name="T0" fmla="*/ 0 w 400"/>
                <a:gd name="T1" fmla="*/ 205 h 205"/>
                <a:gd name="T2" fmla="*/ 0 w 400"/>
                <a:gd name="T3" fmla="*/ 185 h 205"/>
                <a:gd name="T4" fmla="*/ 83 w 400"/>
                <a:gd name="T5" fmla="*/ 144 h 205"/>
                <a:gd name="T6" fmla="*/ 119 w 400"/>
                <a:gd name="T7" fmla="*/ 144 h 205"/>
                <a:gd name="T8" fmla="*/ 119 w 400"/>
                <a:gd name="T9" fmla="*/ 134 h 205"/>
                <a:gd name="T10" fmla="*/ 88 w 400"/>
                <a:gd name="T11" fmla="*/ 134 h 205"/>
                <a:gd name="T12" fmla="*/ 155 w 400"/>
                <a:gd name="T13" fmla="*/ 0 h 205"/>
                <a:gd name="T14" fmla="*/ 400 w 400"/>
                <a:gd name="T15" fmla="*/ 0 h 205"/>
                <a:gd name="T16" fmla="*/ 332 w 400"/>
                <a:gd name="T17" fmla="*/ 134 h 205"/>
                <a:gd name="T18" fmla="*/ 301 w 400"/>
                <a:gd name="T19" fmla="*/ 134 h 205"/>
                <a:gd name="T20" fmla="*/ 301 w 400"/>
                <a:gd name="T21" fmla="*/ 144 h 205"/>
                <a:gd name="T22" fmla="*/ 332 w 400"/>
                <a:gd name="T23" fmla="*/ 144 h 205"/>
                <a:gd name="T24" fmla="*/ 332 w 400"/>
                <a:gd name="T25" fmla="*/ 164 h 205"/>
                <a:gd name="T26" fmla="*/ 249 w 400"/>
                <a:gd name="T27" fmla="*/ 205 h 205"/>
                <a:gd name="T28" fmla="*/ 0 w 400"/>
                <a:gd name="T29" fmla="*/ 205 h 2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0" h="205">
                  <a:moveTo>
                    <a:pt x="0" y="205"/>
                  </a:moveTo>
                  <a:lnTo>
                    <a:pt x="0" y="185"/>
                  </a:lnTo>
                  <a:lnTo>
                    <a:pt x="83" y="144"/>
                  </a:lnTo>
                  <a:lnTo>
                    <a:pt x="119" y="144"/>
                  </a:lnTo>
                  <a:lnTo>
                    <a:pt x="119" y="134"/>
                  </a:lnTo>
                  <a:lnTo>
                    <a:pt x="88" y="134"/>
                  </a:lnTo>
                  <a:lnTo>
                    <a:pt x="155" y="0"/>
                  </a:lnTo>
                  <a:lnTo>
                    <a:pt x="400" y="0"/>
                  </a:lnTo>
                  <a:lnTo>
                    <a:pt x="332" y="134"/>
                  </a:lnTo>
                  <a:lnTo>
                    <a:pt x="301" y="134"/>
                  </a:lnTo>
                  <a:lnTo>
                    <a:pt x="301" y="144"/>
                  </a:lnTo>
                  <a:lnTo>
                    <a:pt x="332" y="144"/>
                  </a:lnTo>
                  <a:lnTo>
                    <a:pt x="332" y="164"/>
                  </a:lnTo>
                  <a:lnTo>
                    <a:pt x="249" y="205"/>
                  </a:lnTo>
                  <a:lnTo>
                    <a:pt x="0" y="20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22" name="Rectangle 298">
              <a:extLst>
                <a:ext uri="{FF2B5EF4-FFF2-40B4-BE49-F238E27FC236}">
                  <a16:creationId xmlns:a16="http://schemas.microsoft.com/office/drawing/2014/main" id="{F87C3042-D8BE-9544-B69F-F9DF8214A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" y="2943"/>
              <a:ext cx="498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23" name="Rectangle 299">
              <a:extLst>
                <a:ext uri="{FF2B5EF4-FFF2-40B4-BE49-F238E27FC236}">
                  <a16:creationId xmlns:a16="http://schemas.microsoft.com/office/drawing/2014/main" id="{1E77004E-F807-B641-82D6-6C63B5D58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" y="2890"/>
              <a:ext cx="30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7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 . .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024" name="Rectangle 300">
              <a:extLst>
                <a:ext uri="{FF2B5EF4-FFF2-40B4-BE49-F238E27FC236}">
                  <a16:creationId xmlns:a16="http://schemas.microsoft.com/office/drawing/2014/main" id="{6FDDCC9B-12D8-1747-96D9-A2867CC4B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427"/>
              <a:ext cx="173" cy="2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25" name="Rectangle 301">
              <a:extLst>
                <a:ext uri="{FF2B5EF4-FFF2-40B4-BE49-F238E27FC236}">
                  <a16:creationId xmlns:a16="http://schemas.microsoft.com/office/drawing/2014/main" id="{4B2CA2C8-8F20-1B4A-ADF4-B872D9245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427"/>
              <a:ext cx="173" cy="205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26" name="Freeform 302">
              <a:extLst>
                <a:ext uri="{FF2B5EF4-FFF2-40B4-BE49-F238E27FC236}">
                  <a16:creationId xmlns:a16="http://schemas.microsoft.com/office/drawing/2014/main" id="{9995D141-807E-2144-9222-49B221F4B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3440"/>
              <a:ext cx="50" cy="180"/>
            </a:xfrm>
            <a:custGeom>
              <a:avLst/>
              <a:gdLst>
                <a:gd name="T0" fmla="*/ 0 w 50"/>
                <a:gd name="T1" fmla="*/ 38 h 180"/>
                <a:gd name="T2" fmla="*/ 0 w 50"/>
                <a:gd name="T3" fmla="*/ 7 h 180"/>
                <a:gd name="T4" fmla="*/ 7 w 50"/>
                <a:gd name="T5" fmla="*/ 0 h 180"/>
                <a:gd name="T6" fmla="*/ 43 w 50"/>
                <a:gd name="T7" fmla="*/ 0 h 180"/>
                <a:gd name="T8" fmla="*/ 50 w 50"/>
                <a:gd name="T9" fmla="*/ 7 h 180"/>
                <a:gd name="T10" fmla="*/ 50 w 50"/>
                <a:gd name="T11" fmla="*/ 38 h 180"/>
                <a:gd name="T12" fmla="*/ 43 w 50"/>
                <a:gd name="T13" fmla="*/ 51 h 180"/>
                <a:gd name="T14" fmla="*/ 43 w 50"/>
                <a:gd name="T15" fmla="*/ 129 h 180"/>
                <a:gd name="T16" fmla="*/ 50 w 50"/>
                <a:gd name="T17" fmla="*/ 141 h 180"/>
                <a:gd name="T18" fmla="*/ 50 w 50"/>
                <a:gd name="T19" fmla="*/ 173 h 180"/>
                <a:gd name="T20" fmla="*/ 43 w 50"/>
                <a:gd name="T21" fmla="*/ 180 h 180"/>
                <a:gd name="T22" fmla="*/ 7 w 50"/>
                <a:gd name="T23" fmla="*/ 180 h 180"/>
                <a:gd name="T24" fmla="*/ 0 w 50"/>
                <a:gd name="T25" fmla="*/ 173 h 180"/>
                <a:gd name="T26" fmla="*/ 0 w 50"/>
                <a:gd name="T27" fmla="*/ 141 h 180"/>
                <a:gd name="T28" fmla="*/ 7 w 50"/>
                <a:gd name="T29" fmla="*/ 129 h 180"/>
                <a:gd name="T30" fmla="*/ 7 w 50"/>
                <a:gd name="T31" fmla="*/ 51 h 180"/>
                <a:gd name="T32" fmla="*/ 0 w 50"/>
                <a:gd name="T33" fmla="*/ 38 h 1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" h="180">
                  <a:moveTo>
                    <a:pt x="0" y="3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43" y="0"/>
                  </a:lnTo>
                  <a:lnTo>
                    <a:pt x="50" y="7"/>
                  </a:lnTo>
                  <a:lnTo>
                    <a:pt x="50" y="38"/>
                  </a:lnTo>
                  <a:lnTo>
                    <a:pt x="43" y="51"/>
                  </a:lnTo>
                  <a:lnTo>
                    <a:pt x="43" y="129"/>
                  </a:lnTo>
                  <a:lnTo>
                    <a:pt x="50" y="141"/>
                  </a:lnTo>
                  <a:lnTo>
                    <a:pt x="50" y="173"/>
                  </a:lnTo>
                  <a:lnTo>
                    <a:pt x="43" y="180"/>
                  </a:lnTo>
                  <a:lnTo>
                    <a:pt x="7" y="180"/>
                  </a:lnTo>
                  <a:lnTo>
                    <a:pt x="0" y="173"/>
                  </a:lnTo>
                  <a:lnTo>
                    <a:pt x="0" y="141"/>
                  </a:lnTo>
                  <a:lnTo>
                    <a:pt x="7" y="129"/>
                  </a:lnTo>
                  <a:lnTo>
                    <a:pt x="7" y="51"/>
                  </a:lnTo>
                  <a:lnTo>
                    <a:pt x="0" y="3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27" name="Freeform 303">
              <a:extLst>
                <a:ext uri="{FF2B5EF4-FFF2-40B4-BE49-F238E27FC236}">
                  <a16:creationId xmlns:a16="http://schemas.microsoft.com/office/drawing/2014/main" id="{7CFC1BDB-8A69-9A44-82E6-259BC270FD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3" y="3440"/>
              <a:ext cx="80" cy="180"/>
            </a:xfrm>
            <a:custGeom>
              <a:avLst/>
              <a:gdLst>
                <a:gd name="T0" fmla="*/ 0 w 80"/>
                <a:gd name="T1" fmla="*/ 64 h 180"/>
                <a:gd name="T2" fmla="*/ 36 w 80"/>
                <a:gd name="T3" fmla="*/ 64 h 180"/>
                <a:gd name="T4" fmla="*/ 36 w 80"/>
                <a:gd name="T5" fmla="*/ 0 h 180"/>
                <a:gd name="T6" fmla="*/ 0 w 80"/>
                <a:gd name="T7" fmla="*/ 0 h 180"/>
                <a:gd name="T8" fmla="*/ 0 w 80"/>
                <a:gd name="T9" fmla="*/ 64 h 180"/>
                <a:gd name="T10" fmla="*/ 44 w 80"/>
                <a:gd name="T11" fmla="*/ 64 h 180"/>
                <a:gd name="T12" fmla="*/ 80 w 80"/>
                <a:gd name="T13" fmla="*/ 64 h 180"/>
                <a:gd name="T14" fmla="*/ 80 w 80"/>
                <a:gd name="T15" fmla="*/ 0 h 180"/>
                <a:gd name="T16" fmla="*/ 44 w 80"/>
                <a:gd name="T17" fmla="*/ 0 h 180"/>
                <a:gd name="T18" fmla="*/ 44 w 80"/>
                <a:gd name="T19" fmla="*/ 64 h 180"/>
                <a:gd name="T20" fmla="*/ 0 w 80"/>
                <a:gd name="T21" fmla="*/ 180 h 180"/>
                <a:gd name="T22" fmla="*/ 80 w 80"/>
                <a:gd name="T23" fmla="*/ 180 h 180"/>
                <a:gd name="T24" fmla="*/ 80 w 80"/>
                <a:gd name="T25" fmla="*/ 116 h 180"/>
                <a:gd name="T26" fmla="*/ 0 w 80"/>
                <a:gd name="T27" fmla="*/ 116 h 180"/>
                <a:gd name="T28" fmla="*/ 0 w 80"/>
                <a:gd name="T29" fmla="*/ 180 h 1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180">
                  <a:moveTo>
                    <a:pt x="0" y="64"/>
                  </a:moveTo>
                  <a:lnTo>
                    <a:pt x="36" y="6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44" y="64"/>
                  </a:moveTo>
                  <a:lnTo>
                    <a:pt x="80" y="64"/>
                  </a:lnTo>
                  <a:lnTo>
                    <a:pt x="80" y="0"/>
                  </a:lnTo>
                  <a:lnTo>
                    <a:pt x="44" y="0"/>
                  </a:lnTo>
                  <a:lnTo>
                    <a:pt x="44" y="64"/>
                  </a:lnTo>
                  <a:close/>
                  <a:moveTo>
                    <a:pt x="0" y="180"/>
                  </a:moveTo>
                  <a:lnTo>
                    <a:pt x="80" y="180"/>
                  </a:lnTo>
                  <a:lnTo>
                    <a:pt x="80" y="116"/>
                  </a:lnTo>
                  <a:lnTo>
                    <a:pt x="0" y="116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28" name="Rectangle 304">
              <a:extLst>
                <a:ext uri="{FF2B5EF4-FFF2-40B4-BE49-F238E27FC236}">
                  <a16:creationId xmlns:a16="http://schemas.microsoft.com/office/drawing/2014/main" id="{3E9CB775-F66E-3B4D-98AB-3DE492586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" y="3440"/>
              <a:ext cx="36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29" name="Rectangle 305">
              <a:extLst>
                <a:ext uri="{FF2B5EF4-FFF2-40B4-BE49-F238E27FC236}">
                  <a16:creationId xmlns:a16="http://schemas.microsoft.com/office/drawing/2014/main" id="{40CC9F3A-F0A1-914B-A013-6EA8D5892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7" y="3440"/>
              <a:ext cx="36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30" name="Line 306">
              <a:extLst>
                <a:ext uri="{FF2B5EF4-FFF2-40B4-BE49-F238E27FC236}">
                  <a16:creationId xmlns:a16="http://schemas.microsoft.com/office/drawing/2014/main" id="{68839B3C-1E63-EC44-A2F6-4529F25FF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3" y="3543"/>
              <a:ext cx="8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31" name="Line 307">
              <a:extLst>
                <a:ext uri="{FF2B5EF4-FFF2-40B4-BE49-F238E27FC236}">
                  <a16:creationId xmlns:a16="http://schemas.microsoft.com/office/drawing/2014/main" id="{6F66DD70-FFE5-7B40-9DEE-B2EF31CE34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3" y="3537"/>
              <a:ext cx="8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32" name="Line 308">
              <a:extLst>
                <a:ext uri="{FF2B5EF4-FFF2-40B4-BE49-F238E27FC236}">
                  <a16:creationId xmlns:a16="http://schemas.microsoft.com/office/drawing/2014/main" id="{8A426BB2-2D1A-5E4C-8782-551833271B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3" y="3530"/>
              <a:ext cx="8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33" name="Line 309">
              <a:extLst>
                <a:ext uri="{FF2B5EF4-FFF2-40B4-BE49-F238E27FC236}">
                  <a16:creationId xmlns:a16="http://schemas.microsoft.com/office/drawing/2014/main" id="{1E08CF9F-298E-F446-A0C7-A28C3FC93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3" y="3523"/>
              <a:ext cx="8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34" name="Line 310">
              <a:extLst>
                <a:ext uri="{FF2B5EF4-FFF2-40B4-BE49-F238E27FC236}">
                  <a16:creationId xmlns:a16="http://schemas.microsoft.com/office/drawing/2014/main" id="{84508CE1-5740-CE49-B5E8-C43F795E1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3" y="3517"/>
              <a:ext cx="8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35" name="Rectangle 311">
              <a:extLst>
                <a:ext uri="{FF2B5EF4-FFF2-40B4-BE49-F238E27FC236}">
                  <a16:creationId xmlns:a16="http://schemas.microsoft.com/office/drawing/2014/main" id="{DA3FA5ED-C815-8648-85A9-A6623B2AD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" y="3556"/>
              <a:ext cx="80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36" name="Line 312">
              <a:extLst>
                <a:ext uri="{FF2B5EF4-FFF2-40B4-BE49-F238E27FC236}">
                  <a16:creationId xmlns:a16="http://schemas.microsoft.com/office/drawing/2014/main" id="{BCB16727-8DF2-544C-A261-D5511D788B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3455"/>
              <a:ext cx="3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37" name="Line 313">
              <a:extLst>
                <a:ext uri="{FF2B5EF4-FFF2-40B4-BE49-F238E27FC236}">
                  <a16:creationId xmlns:a16="http://schemas.microsoft.com/office/drawing/2014/main" id="{4863EFE8-C848-C64B-90E8-908801678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3488"/>
              <a:ext cx="3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38" name="Line 314">
              <a:extLst>
                <a:ext uri="{FF2B5EF4-FFF2-40B4-BE49-F238E27FC236}">
                  <a16:creationId xmlns:a16="http://schemas.microsoft.com/office/drawing/2014/main" id="{A3136E0C-3EA0-E047-B4EE-F6EB11DC0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7" y="3472"/>
              <a:ext cx="3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39" name="Line 315">
              <a:extLst>
                <a:ext uri="{FF2B5EF4-FFF2-40B4-BE49-F238E27FC236}">
                  <a16:creationId xmlns:a16="http://schemas.microsoft.com/office/drawing/2014/main" id="{912A957B-3D44-BA46-A871-37AEA359C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3" y="3455"/>
              <a:ext cx="3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40" name="Line 316">
              <a:extLst>
                <a:ext uri="{FF2B5EF4-FFF2-40B4-BE49-F238E27FC236}">
                  <a16:creationId xmlns:a16="http://schemas.microsoft.com/office/drawing/2014/main" id="{E3AAB70D-7CA0-5345-8EF0-9130880E9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3" y="3488"/>
              <a:ext cx="3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41" name="Line 317">
              <a:extLst>
                <a:ext uri="{FF2B5EF4-FFF2-40B4-BE49-F238E27FC236}">
                  <a16:creationId xmlns:a16="http://schemas.microsoft.com/office/drawing/2014/main" id="{8A2E658A-F221-CC49-8B7B-3C9012932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3" y="3472"/>
              <a:ext cx="3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42" name="Line 318">
              <a:extLst>
                <a:ext uri="{FF2B5EF4-FFF2-40B4-BE49-F238E27FC236}">
                  <a16:creationId xmlns:a16="http://schemas.microsoft.com/office/drawing/2014/main" id="{886E425F-1D8B-B94E-B272-CEBE0A97A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3" y="3604"/>
              <a:ext cx="8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43" name="Line 319">
              <a:extLst>
                <a:ext uri="{FF2B5EF4-FFF2-40B4-BE49-F238E27FC236}">
                  <a16:creationId xmlns:a16="http://schemas.microsoft.com/office/drawing/2014/main" id="{68EC9D71-1DE8-8248-B24D-209932086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3" y="3587"/>
              <a:ext cx="8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44" name="Line 320">
              <a:extLst>
                <a:ext uri="{FF2B5EF4-FFF2-40B4-BE49-F238E27FC236}">
                  <a16:creationId xmlns:a16="http://schemas.microsoft.com/office/drawing/2014/main" id="{AF0E1A74-661D-F34A-B069-D8B447F10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3" y="3571"/>
              <a:ext cx="8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45" name="Line 321">
              <a:extLst>
                <a:ext uri="{FF2B5EF4-FFF2-40B4-BE49-F238E27FC236}">
                  <a16:creationId xmlns:a16="http://schemas.microsoft.com/office/drawing/2014/main" id="{3987C7F4-31DA-CD47-BEEF-07BA32DA1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7" y="3556"/>
              <a:ext cx="1" cy="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46" name="Line 322">
              <a:extLst>
                <a:ext uri="{FF2B5EF4-FFF2-40B4-BE49-F238E27FC236}">
                  <a16:creationId xmlns:a16="http://schemas.microsoft.com/office/drawing/2014/main" id="{7644246C-94D7-4446-A63C-3BB453015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3556"/>
              <a:ext cx="1" cy="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47" name="Rectangle 323">
              <a:extLst>
                <a:ext uri="{FF2B5EF4-FFF2-40B4-BE49-F238E27FC236}">
                  <a16:creationId xmlns:a16="http://schemas.microsoft.com/office/drawing/2014/main" id="{EFF7C6A5-CF5A-B04B-99EC-E94A71E3A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" y="2830"/>
              <a:ext cx="633" cy="412"/>
            </a:xfrm>
            <a:prstGeom prst="rect">
              <a:avLst/>
            </a:prstGeom>
            <a:solidFill>
              <a:srgbClr val="E6E6E6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48" name="Rectangle 324">
              <a:extLst>
                <a:ext uri="{FF2B5EF4-FFF2-40B4-BE49-F238E27FC236}">
                  <a16:creationId xmlns:a16="http://schemas.microsoft.com/office/drawing/2014/main" id="{5081F9FC-A95B-784A-8F4C-1FDEE9B7F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" y="2879"/>
              <a:ext cx="35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written in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049" name="Rectangle 325">
              <a:extLst>
                <a:ext uri="{FF2B5EF4-FFF2-40B4-BE49-F238E27FC236}">
                  <a16:creationId xmlns:a16="http://schemas.microsoft.com/office/drawing/2014/main" id="{FE7B8E34-C076-1746-8C76-FC41C9595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" y="2984"/>
              <a:ext cx="4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a high-level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050" name="Rectangle 326">
              <a:extLst>
                <a:ext uri="{FF2B5EF4-FFF2-40B4-BE49-F238E27FC236}">
                  <a16:creationId xmlns:a16="http://schemas.microsoft.com/office/drawing/2014/main" id="{1DE6748A-7272-F44B-9BAA-061DFC87D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3088"/>
              <a:ext cx="36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language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051" name="Rectangle 327">
              <a:extLst>
                <a:ext uri="{FF2B5EF4-FFF2-40B4-BE49-F238E27FC236}">
                  <a16:creationId xmlns:a16="http://schemas.microsoft.com/office/drawing/2014/main" id="{2A9A3B97-4CA5-664F-AA35-02DD25AC2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" y="3767"/>
              <a:ext cx="575" cy="2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52" name="Rectangle 328">
              <a:extLst>
                <a:ext uri="{FF2B5EF4-FFF2-40B4-BE49-F238E27FC236}">
                  <a16:creationId xmlns:a16="http://schemas.microsoft.com/office/drawing/2014/main" id="{7C9670D2-B292-5440-A5EB-3806FF934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3765"/>
              <a:ext cx="15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Any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053" name="Rectangle 329">
              <a:extLst>
                <a:ext uri="{FF2B5EF4-FFF2-40B4-BE49-F238E27FC236}">
                  <a16:creationId xmlns:a16="http://schemas.microsoft.com/office/drawing/2014/main" id="{8DAC781E-25FD-DC42-9791-5827E1031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3870"/>
              <a:ext cx="36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computer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054" name="Rectangle 330">
              <a:extLst>
                <a:ext uri="{FF2B5EF4-FFF2-40B4-BE49-F238E27FC236}">
                  <a16:creationId xmlns:a16="http://schemas.microsoft.com/office/drawing/2014/main" id="{3E54482B-3A5B-4D44-82C6-711062710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" y="3416"/>
              <a:ext cx="395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55" name="Rectangle 331">
              <a:extLst>
                <a:ext uri="{FF2B5EF4-FFF2-40B4-BE49-F238E27FC236}">
                  <a16:creationId xmlns:a16="http://schemas.microsoft.com/office/drawing/2014/main" id="{9001093A-59CA-4749-BDE0-2408CB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" y="3363"/>
              <a:ext cx="30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7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. . .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5056" name="Freeform 332">
              <a:extLst>
                <a:ext uri="{FF2B5EF4-FFF2-40B4-BE49-F238E27FC236}">
                  <a16:creationId xmlns:a16="http://schemas.microsoft.com/office/drawing/2014/main" id="{2093B742-E7DB-334E-B69E-ECCDCB628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3451"/>
              <a:ext cx="235" cy="126"/>
            </a:xfrm>
            <a:custGeom>
              <a:avLst/>
              <a:gdLst>
                <a:gd name="T0" fmla="*/ 202 w 235"/>
                <a:gd name="T1" fmla="*/ 36 h 126"/>
                <a:gd name="T2" fmla="*/ 198 w 235"/>
                <a:gd name="T3" fmla="*/ 33 h 126"/>
                <a:gd name="T4" fmla="*/ 194 w 235"/>
                <a:gd name="T5" fmla="*/ 31 h 126"/>
                <a:gd name="T6" fmla="*/ 181 w 235"/>
                <a:gd name="T7" fmla="*/ 31 h 126"/>
                <a:gd name="T8" fmla="*/ 169 w 235"/>
                <a:gd name="T9" fmla="*/ 30 h 126"/>
                <a:gd name="T10" fmla="*/ 157 w 235"/>
                <a:gd name="T11" fmla="*/ 27 h 126"/>
                <a:gd name="T12" fmla="*/ 146 w 235"/>
                <a:gd name="T13" fmla="*/ 20 h 126"/>
                <a:gd name="T14" fmla="*/ 134 w 235"/>
                <a:gd name="T15" fmla="*/ 12 h 126"/>
                <a:gd name="T16" fmla="*/ 123 w 235"/>
                <a:gd name="T17" fmla="*/ 6 h 126"/>
                <a:gd name="T18" fmla="*/ 112 w 235"/>
                <a:gd name="T19" fmla="*/ 3 h 126"/>
                <a:gd name="T20" fmla="*/ 99 w 235"/>
                <a:gd name="T21" fmla="*/ 0 h 126"/>
                <a:gd name="T22" fmla="*/ 18 w 235"/>
                <a:gd name="T23" fmla="*/ 0 h 126"/>
                <a:gd name="T24" fmla="*/ 11 w 235"/>
                <a:gd name="T25" fmla="*/ 4 h 126"/>
                <a:gd name="T26" fmla="*/ 4 w 235"/>
                <a:gd name="T27" fmla="*/ 9 h 126"/>
                <a:gd name="T28" fmla="*/ 0 w 235"/>
                <a:gd name="T29" fmla="*/ 17 h 126"/>
                <a:gd name="T30" fmla="*/ 0 w 235"/>
                <a:gd name="T31" fmla="*/ 25 h 126"/>
                <a:gd name="T32" fmla="*/ 0 w 235"/>
                <a:gd name="T33" fmla="*/ 100 h 126"/>
                <a:gd name="T34" fmla="*/ 0 w 235"/>
                <a:gd name="T35" fmla="*/ 109 h 126"/>
                <a:gd name="T36" fmla="*/ 4 w 235"/>
                <a:gd name="T37" fmla="*/ 117 h 126"/>
                <a:gd name="T38" fmla="*/ 11 w 235"/>
                <a:gd name="T39" fmla="*/ 122 h 126"/>
                <a:gd name="T40" fmla="*/ 18 w 235"/>
                <a:gd name="T41" fmla="*/ 126 h 126"/>
                <a:gd name="T42" fmla="*/ 215 w 235"/>
                <a:gd name="T43" fmla="*/ 126 h 126"/>
                <a:gd name="T44" fmla="*/ 219 w 235"/>
                <a:gd name="T45" fmla="*/ 124 h 126"/>
                <a:gd name="T46" fmla="*/ 220 w 235"/>
                <a:gd name="T47" fmla="*/ 121 h 126"/>
                <a:gd name="T48" fmla="*/ 221 w 235"/>
                <a:gd name="T49" fmla="*/ 118 h 126"/>
                <a:gd name="T50" fmla="*/ 222 w 235"/>
                <a:gd name="T51" fmla="*/ 111 h 126"/>
                <a:gd name="T52" fmla="*/ 226 w 235"/>
                <a:gd name="T53" fmla="*/ 105 h 126"/>
                <a:gd name="T54" fmla="*/ 234 w 235"/>
                <a:gd name="T55" fmla="*/ 96 h 126"/>
                <a:gd name="T56" fmla="*/ 235 w 235"/>
                <a:gd name="T57" fmla="*/ 94 h 126"/>
                <a:gd name="T58" fmla="*/ 235 w 235"/>
                <a:gd name="T59" fmla="*/ 92 h 126"/>
                <a:gd name="T60" fmla="*/ 235 w 235"/>
                <a:gd name="T61" fmla="*/ 90 h 126"/>
                <a:gd name="T62" fmla="*/ 234 w 235"/>
                <a:gd name="T63" fmla="*/ 88 h 126"/>
                <a:gd name="T64" fmla="*/ 216 w 235"/>
                <a:gd name="T65" fmla="*/ 72 h 126"/>
                <a:gd name="T66" fmla="*/ 210 w 235"/>
                <a:gd name="T67" fmla="*/ 65 h 126"/>
                <a:gd name="T68" fmla="*/ 206 w 235"/>
                <a:gd name="T69" fmla="*/ 57 h 126"/>
                <a:gd name="T70" fmla="*/ 206 w 235"/>
                <a:gd name="T71" fmla="*/ 47 h 126"/>
                <a:gd name="T72" fmla="*/ 206 w 235"/>
                <a:gd name="T73" fmla="*/ 41 h 126"/>
                <a:gd name="T74" fmla="*/ 202 w 235"/>
                <a:gd name="T75" fmla="*/ 36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35" h="126">
                  <a:moveTo>
                    <a:pt x="202" y="36"/>
                  </a:moveTo>
                  <a:lnTo>
                    <a:pt x="198" y="33"/>
                  </a:lnTo>
                  <a:lnTo>
                    <a:pt x="194" y="31"/>
                  </a:lnTo>
                  <a:lnTo>
                    <a:pt x="181" y="31"/>
                  </a:lnTo>
                  <a:lnTo>
                    <a:pt x="169" y="30"/>
                  </a:lnTo>
                  <a:lnTo>
                    <a:pt x="157" y="27"/>
                  </a:lnTo>
                  <a:lnTo>
                    <a:pt x="146" y="20"/>
                  </a:lnTo>
                  <a:lnTo>
                    <a:pt x="134" y="12"/>
                  </a:lnTo>
                  <a:lnTo>
                    <a:pt x="123" y="6"/>
                  </a:lnTo>
                  <a:lnTo>
                    <a:pt x="112" y="3"/>
                  </a:lnTo>
                  <a:lnTo>
                    <a:pt x="99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100"/>
                  </a:lnTo>
                  <a:lnTo>
                    <a:pt x="0" y="109"/>
                  </a:lnTo>
                  <a:lnTo>
                    <a:pt x="4" y="117"/>
                  </a:lnTo>
                  <a:lnTo>
                    <a:pt x="11" y="122"/>
                  </a:lnTo>
                  <a:lnTo>
                    <a:pt x="18" y="126"/>
                  </a:lnTo>
                  <a:lnTo>
                    <a:pt x="215" y="126"/>
                  </a:lnTo>
                  <a:lnTo>
                    <a:pt x="219" y="124"/>
                  </a:lnTo>
                  <a:lnTo>
                    <a:pt x="220" y="121"/>
                  </a:lnTo>
                  <a:lnTo>
                    <a:pt x="221" y="118"/>
                  </a:lnTo>
                  <a:lnTo>
                    <a:pt x="222" y="111"/>
                  </a:lnTo>
                  <a:lnTo>
                    <a:pt x="226" y="105"/>
                  </a:lnTo>
                  <a:lnTo>
                    <a:pt x="234" y="96"/>
                  </a:lnTo>
                  <a:lnTo>
                    <a:pt x="235" y="94"/>
                  </a:lnTo>
                  <a:lnTo>
                    <a:pt x="235" y="92"/>
                  </a:lnTo>
                  <a:lnTo>
                    <a:pt x="235" y="90"/>
                  </a:lnTo>
                  <a:lnTo>
                    <a:pt x="234" y="88"/>
                  </a:lnTo>
                  <a:lnTo>
                    <a:pt x="216" y="72"/>
                  </a:lnTo>
                  <a:lnTo>
                    <a:pt x="210" y="65"/>
                  </a:lnTo>
                  <a:lnTo>
                    <a:pt x="206" y="57"/>
                  </a:lnTo>
                  <a:lnTo>
                    <a:pt x="206" y="47"/>
                  </a:lnTo>
                  <a:lnTo>
                    <a:pt x="206" y="41"/>
                  </a:lnTo>
                  <a:lnTo>
                    <a:pt x="202" y="36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57" name="Rectangle 333">
              <a:extLst>
                <a:ext uri="{FF2B5EF4-FFF2-40B4-BE49-F238E27FC236}">
                  <a16:creationId xmlns:a16="http://schemas.microsoft.com/office/drawing/2014/main" id="{8AC60234-86E6-FD4B-8B40-62055A537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" y="3482"/>
              <a:ext cx="24" cy="63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58" name="Rectangle 334">
              <a:extLst>
                <a:ext uri="{FF2B5EF4-FFF2-40B4-BE49-F238E27FC236}">
                  <a16:creationId xmlns:a16="http://schemas.microsoft.com/office/drawing/2014/main" id="{FD9B62ED-77D1-F54D-BCD5-14171DAD7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" y="3489"/>
              <a:ext cx="7" cy="50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59" name="Freeform 335">
              <a:extLst>
                <a:ext uri="{FF2B5EF4-FFF2-40B4-BE49-F238E27FC236}">
                  <a16:creationId xmlns:a16="http://schemas.microsoft.com/office/drawing/2014/main" id="{A36E8C2B-F6AE-9C41-AF3A-30945A8C0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3475"/>
              <a:ext cx="6" cy="78"/>
            </a:xfrm>
            <a:custGeom>
              <a:avLst/>
              <a:gdLst>
                <a:gd name="T0" fmla="*/ 0 w 6"/>
                <a:gd name="T1" fmla="*/ 7 h 78"/>
                <a:gd name="T2" fmla="*/ 6 w 6"/>
                <a:gd name="T3" fmla="*/ 0 h 78"/>
                <a:gd name="T4" fmla="*/ 6 w 6"/>
                <a:gd name="T5" fmla="*/ 78 h 78"/>
                <a:gd name="T6" fmla="*/ 0 w 6"/>
                <a:gd name="T7" fmla="*/ 70 h 78"/>
                <a:gd name="T8" fmla="*/ 0 w 6"/>
                <a:gd name="T9" fmla="*/ 7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8">
                  <a:moveTo>
                    <a:pt x="0" y="7"/>
                  </a:moveTo>
                  <a:lnTo>
                    <a:pt x="6" y="0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60" name="Rectangle 336">
              <a:extLst>
                <a:ext uri="{FF2B5EF4-FFF2-40B4-BE49-F238E27FC236}">
                  <a16:creationId xmlns:a16="http://schemas.microsoft.com/office/drawing/2014/main" id="{FD3738A8-E1BB-5D43-B453-FFF9399BA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" y="3482"/>
              <a:ext cx="13" cy="63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61" name="Rectangle 337">
              <a:extLst>
                <a:ext uri="{FF2B5EF4-FFF2-40B4-BE49-F238E27FC236}">
                  <a16:creationId xmlns:a16="http://schemas.microsoft.com/office/drawing/2014/main" id="{BDAB86C5-3E7D-594C-A169-C220C86A6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3451"/>
              <a:ext cx="30" cy="16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62" name="Rectangle 338">
              <a:extLst>
                <a:ext uri="{FF2B5EF4-FFF2-40B4-BE49-F238E27FC236}">
                  <a16:creationId xmlns:a16="http://schemas.microsoft.com/office/drawing/2014/main" id="{58671F80-E981-FE4C-81FF-7C169C1D0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3451"/>
              <a:ext cx="12" cy="16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63" name="Rectangle 339">
              <a:extLst>
                <a:ext uri="{FF2B5EF4-FFF2-40B4-BE49-F238E27FC236}">
                  <a16:creationId xmlns:a16="http://schemas.microsoft.com/office/drawing/2014/main" id="{99FEA906-8A48-E646-A32A-989C46B87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3455"/>
              <a:ext cx="6" cy="8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64" name="Rectangle 340">
              <a:extLst>
                <a:ext uri="{FF2B5EF4-FFF2-40B4-BE49-F238E27FC236}">
                  <a16:creationId xmlns:a16="http://schemas.microsoft.com/office/drawing/2014/main" id="{38ADC856-2018-BB4C-A58B-7870C5959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3450"/>
              <a:ext cx="6" cy="5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65" name="Rectangle 341">
              <a:extLst>
                <a:ext uri="{FF2B5EF4-FFF2-40B4-BE49-F238E27FC236}">
                  <a16:creationId xmlns:a16="http://schemas.microsoft.com/office/drawing/2014/main" id="{9FE21CEC-DF05-6F40-BA0C-C316EF249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3463"/>
              <a:ext cx="6" cy="5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66" name="Rectangle 342">
              <a:extLst>
                <a:ext uri="{FF2B5EF4-FFF2-40B4-BE49-F238E27FC236}">
                  <a16:creationId xmlns:a16="http://schemas.microsoft.com/office/drawing/2014/main" id="{15D92832-B4EC-AC46-831B-96A80D89B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" y="3457"/>
              <a:ext cx="6" cy="5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67" name="Freeform 343">
              <a:extLst>
                <a:ext uri="{FF2B5EF4-FFF2-40B4-BE49-F238E27FC236}">
                  <a16:creationId xmlns:a16="http://schemas.microsoft.com/office/drawing/2014/main" id="{AC8B5BD2-EF59-6C44-9C95-331E31B48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3443"/>
              <a:ext cx="6" cy="47"/>
            </a:xfrm>
            <a:custGeom>
              <a:avLst/>
              <a:gdLst>
                <a:gd name="T0" fmla="*/ 6 w 6"/>
                <a:gd name="T1" fmla="*/ 8 h 47"/>
                <a:gd name="T2" fmla="*/ 0 w 6"/>
                <a:gd name="T3" fmla="*/ 0 h 47"/>
                <a:gd name="T4" fmla="*/ 0 w 6"/>
                <a:gd name="T5" fmla="*/ 47 h 47"/>
                <a:gd name="T6" fmla="*/ 6 w 6"/>
                <a:gd name="T7" fmla="*/ 39 h 47"/>
                <a:gd name="T8" fmla="*/ 6 w 6"/>
                <a:gd name="T9" fmla="*/ 8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7">
                  <a:moveTo>
                    <a:pt x="6" y="8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6" y="39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68" name="Rectangle 344">
              <a:extLst>
                <a:ext uri="{FF2B5EF4-FFF2-40B4-BE49-F238E27FC236}">
                  <a16:creationId xmlns:a16="http://schemas.microsoft.com/office/drawing/2014/main" id="{DBB2FF59-5120-D14A-AA78-C2F9DB363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" y="3545"/>
              <a:ext cx="46" cy="16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69" name="Freeform 345">
              <a:extLst>
                <a:ext uri="{FF2B5EF4-FFF2-40B4-BE49-F238E27FC236}">
                  <a16:creationId xmlns:a16="http://schemas.microsoft.com/office/drawing/2014/main" id="{31FA4330-C3E2-124F-863B-423D42B99B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1" y="3514"/>
              <a:ext cx="41" cy="55"/>
            </a:xfrm>
            <a:custGeom>
              <a:avLst/>
              <a:gdLst>
                <a:gd name="T0" fmla="*/ 6 w 41"/>
                <a:gd name="T1" fmla="*/ 47 h 55"/>
                <a:gd name="T2" fmla="*/ 12 w 41"/>
                <a:gd name="T3" fmla="*/ 47 h 55"/>
                <a:gd name="T4" fmla="*/ 12 w 41"/>
                <a:gd name="T5" fmla="*/ 39 h 55"/>
                <a:gd name="T6" fmla="*/ 6 w 41"/>
                <a:gd name="T7" fmla="*/ 39 h 55"/>
                <a:gd name="T8" fmla="*/ 6 w 41"/>
                <a:gd name="T9" fmla="*/ 47 h 55"/>
                <a:gd name="T10" fmla="*/ 15 w 41"/>
                <a:gd name="T11" fmla="*/ 47 h 55"/>
                <a:gd name="T12" fmla="*/ 21 w 41"/>
                <a:gd name="T13" fmla="*/ 47 h 55"/>
                <a:gd name="T14" fmla="*/ 21 w 41"/>
                <a:gd name="T15" fmla="*/ 39 h 55"/>
                <a:gd name="T16" fmla="*/ 15 w 41"/>
                <a:gd name="T17" fmla="*/ 39 h 55"/>
                <a:gd name="T18" fmla="*/ 15 w 41"/>
                <a:gd name="T19" fmla="*/ 47 h 55"/>
                <a:gd name="T20" fmla="*/ 24 w 41"/>
                <a:gd name="T21" fmla="*/ 47 h 55"/>
                <a:gd name="T22" fmla="*/ 30 w 41"/>
                <a:gd name="T23" fmla="*/ 47 h 55"/>
                <a:gd name="T24" fmla="*/ 30 w 41"/>
                <a:gd name="T25" fmla="*/ 39 h 55"/>
                <a:gd name="T26" fmla="*/ 24 w 41"/>
                <a:gd name="T27" fmla="*/ 39 h 55"/>
                <a:gd name="T28" fmla="*/ 24 w 41"/>
                <a:gd name="T29" fmla="*/ 47 h 55"/>
                <a:gd name="T30" fmla="*/ 24 w 41"/>
                <a:gd name="T31" fmla="*/ 35 h 55"/>
                <a:gd name="T32" fmla="*/ 30 w 41"/>
                <a:gd name="T33" fmla="*/ 35 h 55"/>
                <a:gd name="T34" fmla="*/ 30 w 41"/>
                <a:gd name="T35" fmla="*/ 27 h 55"/>
                <a:gd name="T36" fmla="*/ 24 w 41"/>
                <a:gd name="T37" fmla="*/ 27 h 55"/>
                <a:gd name="T38" fmla="*/ 24 w 41"/>
                <a:gd name="T39" fmla="*/ 35 h 55"/>
                <a:gd name="T40" fmla="*/ 0 w 41"/>
                <a:gd name="T41" fmla="*/ 43 h 55"/>
                <a:gd name="T42" fmla="*/ 1 w 41"/>
                <a:gd name="T43" fmla="*/ 48 h 55"/>
                <a:gd name="T44" fmla="*/ 4 w 41"/>
                <a:gd name="T45" fmla="*/ 52 h 55"/>
                <a:gd name="T46" fmla="*/ 9 w 41"/>
                <a:gd name="T47" fmla="*/ 55 h 55"/>
                <a:gd name="T48" fmla="*/ 23 w 41"/>
                <a:gd name="T49" fmla="*/ 55 h 55"/>
                <a:gd name="T50" fmla="*/ 31 w 41"/>
                <a:gd name="T51" fmla="*/ 52 h 55"/>
                <a:gd name="T52" fmla="*/ 37 w 41"/>
                <a:gd name="T53" fmla="*/ 46 h 55"/>
                <a:gd name="T54" fmla="*/ 41 w 41"/>
                <a:gd name="T55" fmla="*/ 38 h 55"/>
                <a:gd name="T56" fmla="*/ 41 w 41"/>
                <a:gd name="T57" fmla="*/ 29 h 55"/>
                <a:gd name="T58" fmla="*/ 41 w 41"/>
                <a:gd name="T59" fmla="*/ 16 h 55"/>
                <a:gd name="T60" fmla="*/ 41 w 41"/>
                <a:gd name="T61" fmla="*/ 10 h 55"/>
                <a:gd name="T62" fmla="*/ 39 w 41"/>
                <a:gd name="T63" fmla="*/ 5 h 55"/>
                <a:gd name="T64" fmla="*/ 34 w 41"/>
                <a:gd name="T65" fmla="*/ 2 h 55"/>
                <a:gd name="T66" fmla="*/ 30 w 41"/>
                <a:gd name="T67" fmla="*/ 0 h 55"/>
                <a:gd name="T68" fmla="*/ 25 w 41"/>
                <a:gd name="T69" fmla="*/ 2 h 55"/>
                <a:gd name="T70" fmla="*/ 20 w 41"/>
                <a:gd name="T71" fmla="*/ 5 h 55"/>
                <a:gd name="T72" fmla="*/ 18 w 41"/>
                <a:gd name="T73" fmla="*/ 10 h 55"/>
                <a:gd name="T74" fmla="*/ 18 w 41"/>
                <a:gd name="T75" fmla="*/ 16 h 55"/>
                <a:gd name="T76" fmla="*/ 18 w 41"/>
                <a:gd name="T77" fmla="*/ 19 h 55"/>
                <a:gd name="T78" fmla="*/ 17 w 41"/>
                <a:gd name="T79" fmla="*/ 25 h 55"/>
                <a:gd name="T80" fmla="*/ 14 w 41"/>
                <a:gd name="T81" fmla="*/ 29 h 55"/>
                <a:gd name="T82" fmla="*/ 9 w 41"/>
                <a:gd name="T83" fmla="*/ 31 h 55"/>
                <a:gd name="T84" fmla="*/ 4 w 41"/>
                <a:gd name="T85" fmla="*/ 33 h 55"/>
                <a:gd name="T86" fmla="*/ 1 w 41"/>
                <a:gd name="T87" fmla="*/ 37 h 55"/>
                <a:gd name="T88" fmla="*/ 0 w 41"/>
                <a:gd name="T89" fmla="*/ 43 h 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" h="55">
                  <a:moveTo>
                    <a:pt x="6" y="47"/>
                  </a:moveTo>
                  <a:lnTo>
                    <a:pt x="12" y="47"/>
                  </a:lnTo>
                  <a:lnTo>
                    <a:pt x="12" y="39"/>
                  </a:lnTo>
                  <a:lnTo>
                    <a:pt x="6" y="39"/>
                  </a:lnTo>
                  <a:lnTo>
                    <a:pt x="6" y="47"/>
                  </a:lnTo>
                  <a:close/>
                  <a:moveTo>
                    <a:pt x="15" y="47"/>
                  </a:moveTo>
                  <a:lnTo>
                    <a:pt x="21" y="47"/>
                  </a:lnTo>
                  <a:lnTo>
                    <a:pt x="21" y="39"/>
                  </a:lnTo>
                  <a:lnTo>
                    <a:pt x="15" y="39"/>
                  </a:lnTo>
                  <a:lnTo>
                    <a:pt x="15" y="47"/>
                  </a:lnTo>
                  <a:close/>
                  <a:moveTo>
                    <a:pt x="24" y="47"/>
                  </a:moveTo>
                  <a:lnTo>
                    <a:pt x="30" y="47"/>
                  </a:lnTo>
                  <a:lnTo>
                    <a:pt x="30" y="39"/>
                  </a:lnTo>
                  <a:lnTo>
                    <a:pt x="24" y="39"/>
                  </a:lnTo>
                  <a:lnTo>
                    <a:pt x="24" y="47"/>
                  </a:lnTo>
                  <a:close/>
                  <a:moveTo>
                    <a:pt x="24" y="35"/>
                  </a:moveTo>
                  <a:lnTo>
                    <a:pt x="30" y="35"/>
                  </a:lnTo>
                  <a:lnTo>
                    <a:pt x="30" y="27"/>
                  </a:lnTo>
                  <a:lnTo>
                    <a:pt x="24" y="27"/>
                  </a:lnTo>
                  <a:lnTo>
                    <a:pt x="24" y="35"/>
                  </a:lnTo>
                  <a:close/>
                  <a:moveTo>
                    <a:pt x="0" y="43"/>
                  </a:moveTo>
                  <a:lnTo>
                    <a:pt x="1" y="48"/>
                  </a:lnTo>
                  <a:lnTo>
                    <a:pt x="4" y="52"/>
                  </a:lnTo>
                  <a:lnTo>
                    <a:pt x="9" y="55"/>
                  </a:lnTo>
                  <a:lnTo>
                    <a:pt x="23" y="55"/>
                  </a:lnTo>
                  <a:lnTo>
                    <a:pt x="31" y="52"/>
                  </a:lnTo>
                  <a:lnTo>
                    <a:pt x="37" y="46"/>
                  </a:lnTo>
                  <a:lnTo>
                    <a:pt x="41" y="38"/>
                  </a:lnTo>
                  <a:lnTo>
                    <a:pt x="41" y="29"/>
                  </a:lnTo>
                  <a:lnTo>
                    <a:pt x="41" y="16"/>
                  </a:lnTo>
                  <a:lnTo>
                    <a:pt x="41" y="10"/>
                  </a:lnTo>
                  <a:lnTo>
                    <a:pt x="39" y="5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20" y="5"/>
                  </a:lnTo>
                  <a:lnTo>
                    <a:pt x="18" y="10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7" y="25"/>
                  </a:lnTo>
                  <a:lnTo>
                    <a:pt x="14" y="29"/>
                  </a:lnTo>
                  <a:lnTo>
                    <a:pt x="9" y="31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70" name="Freeform 346">
              <a:extLst>
                <a:ext uri="{FF2B5EF4-FFF2-40B4-BE49-F238E27FC236}">
                  <a16:creationId xmlns:a16="http://schemas.microsoft.com/office/drawing/2014/main" id="{AB66AFEE-7A6B-B845-B966-E3DE7258F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3482"/>
              <a:ext cx="83" cy="87"/>
            </a:xfrm>
            <a:custGeom>
              <a:avLst/>
              <a:gdLst>
                <a:gd name="T0" fmla="*/ 83 w 83"/>
                <a:gd name="T1" fmla="*/ 0 h 87"/>
                <a:gd name="T2" fmla="*/ 83 w 83"/>
                <a:gd name="T3" fmla="*/ 61 h 87"/>
                <a:gd name="T4" fmla="*/ 83 w 83"/>
                <a:gd name="T5" fmla="*/ 70 h 87"/>
                <a:gd name="T6" fmla="*/ 79 w 83"/>
                <a:gd name="T7" fmla="*/ 78 h 87"/>
                <a:gd name="T8" fmla="*/ 72 w 83"/>
                <a:gd name="T9" fmla="*/ 84 h 87"/>
                <a:gd name="T10" fmla="*/ 65 w 83"/>
                <a:gd name="T11" fmla="*/ 87 h 87"/>
                <a:gd name="T12" fmla="*/ 20 w 83"/>
                <a:gd name="T13" fmla="*/ 87 h 87"/>
                <a:gd name="T14" fmla="*/ 11 w 83"/>
                <a:gd name="T15" fmla="*/ 84 h 87"/>
                <a:gd name="T16" fmla="*/ 5 w 83"/>
                <a:gd name="T17" fmla="*/ 78 h 87"/>
                <a:gd name="T18" fmla="*/ 1 w 83"/>
                <a:gd name="T19" fmla="*/ 70 h 87"/>
                <a:gd name="T20" fmla="*/ 0 w 83"/>
                <a:gd name="T21" fmla="*/ 61 h 87"/>
                <a:gd name="T22" fmla="*/ 0 w 83"/>
                <a:gd name="T23" fmla="*/ 0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87">
                  <a:moveTo>
                    <a:pt x="83" y="0"/>
                  </a:moveTo>
                  <a:lnTo>
                    <a:pt x="83" y="61"/>
                  </a:lnTo>
                  <a:lnTo>
                    <a:pt x="83" y="70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5" y="87"/>
                  </a:lnTo>
                  <a:lnTo>
                    <a:pt x="20" y="87"/>
                  </a:lnTo>
                  <a:lnTo>
                    <a:pt x="11" y="84"/>
                  </a:lnTo>
                  <a:lnTo>
                    <a:pt x="5" y="78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71" name="Rectangle 347">
              <a:extLst>
                <a:ext uri="{FF2B5EF4-FFF2-40B4-BE49-F238E27FC236}">
                  <a16:creationId xmlns:a16="http://schemas.microsoft.com/office/drawing/2014/main" id="{87B1B702-4A35-904D-9E2D-65078AA54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7" y="3553"/>
              <a:ext cx="6" cy="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72" name="Rectangle 348">
              <a:extLst>
                <a:ext uri="{FF2B5EF4-FFF2-40B4-BE49-F238E27FC236}">
                  <a16:creationId xmlns:a16="http://schemas.microsoft.com/office/drawing/2014/main" id="{7C1731E2-5DE5-6840-BBEB-FC5F69AB5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3553"/>
              <a:ext cx="6" cy="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73" name="Rectangle 349">
              <a:extLst>
                <a:ext uri="{FF2B5EF4-FFF2-40B4-BE49-F238E27FC236}">
                  <a16:creationId xmlns:a16="http://schemas.microsoft.com/office/drawing/2014/main" id="{4BB4644F-9B3E-584A-907C-00EE8B417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" y="3553"/>
              <a:ext cx="6" cy="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74" name="Rectangle 350">
              <a:extLst>
                <a:ext uri="{FF2B5EF4-FFF2-40B4-BE49-F238E27FC236}">
                  <a16:creationId xmlns:a16="http://schemas.microsoft.com/office/drawing/2014/main" id="{0B1285B7-4A28-8B4C-85A7-5E433F315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" y="3541"/>
              <a:ext cx="6" cy="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75" name="Freeform 351">
              <a:extLst>
                <a:ext uri="{FF2B5EF4-FFF2-40B4-BE49-F238E27FC236}">
                  <a16:creationId xmlns:a16="http://schemas.microsoft.com/office/drawing/2014/main" id="{7C2BEAD1-1C83-0343-AD9C-067734B3B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3514"/>
              <a:ext cx="41" cy="55"/>
            </a:xfrm>
            <a:custGeom>
              <a:avLst/>
              <a:gdLst>
                <a:gd name="T0" fmla="*/ 0 w 41"/>
                <a:gd name="T1" fmla="*/ 43 h 55"/>
                <a:gd name="T2" fmla="*/ 1 w 41"/>
                <a:gd name="T3" fmla="*/ 48 h 55"/>
                <a:gd name="T4" fmla="*/ 4 w 41"/>
                <a:gd name="T5" fmla="*/ 52 h 55"/>
                <a:gd name="T6" fmla="*/ 9 w 41"/>
                <a:gd name="T7" fmla="*/ 55 h 55"/>
                <a:gd name="T8" fmla="*/ 23 w 41"/>
                <a:gd name="T9" fmla="*/ 55 h 55"/>
                <a:gd name="T10" fmla="*/ 31 w 41"/>
                <a:gd name="T11" fmla="*/ 52 h 55"/>
                <a:gd name="T12" fmla="*/ 37 w 41"/>
                <a:gd name="T13" fmla="*/ 46 h 55"/>
                <a:gd name="T14" fmla="*/ 41 w 41"/>
                <a:gd name="T15" fmla="*/ 38 h 55"/>
                <a:gd name="T16" fmla="*/ 41 w 41"/>
                <a:gd name="T17" fmla="*/ 29 h 55"/>
                <a:gd name="T18" fmla="*/ 41 w 41"/>
                <a:gd name="T19" fmla="*/ 16 h 55"/>
                <a:gd name="T20" fmla="*/ 41 w 41"/>
                <a:gd name="T21" fmla="*/ 10 h 55"/>
                <a:gd name="T22" fmla="*/ 39 w 41"/>
                <a:gd name="T23" fmla="*/ 5 h 55"/>
                <a:gd name="T24" fmla="*/ 34 w 41"/>
                <a:gd name="T25" fmla="*/ 2 h 55"/>
                <a:gd name="T26" fmla="*/ 30 w 41"/>
                <a:gd name="T27" fmla="*/ 0 h 55"/>
                <a:gd name="T28" fmla="*/ 25 w 41"/>
                <a:gd name="T29" fmla="*/ 2 h 55"/>
                <a:gd name="T30" fmla="*/ 20 w 41"/>
                <a:gd name="T31" fmla="*/ 5 h 55"/>
                <a:gd name="T32" fmla="*/ 18 w 41"/>
                <a:gd name="T33" fmla="*/ 10 h 55"/>
                <a:gd name="T34" fmla="*/ 18 w 41"/>
                <a:gd name="T35" fmla="*/ 16 h 55"/>
                <a:gd name="T36" fmla="*/ 18 w 41"/>
                <a:gd name="T37" fmla="*/ 19 h 55"/>
                <a:gd name="T38" fmla="*/ 17 w 41"/>
                <a:gd name="T39" fmla="*/ 25 h 55"/>
                <a:gd name="T40" fmla="*/ 14 w 41"/>
                <a:gd name="T41" fmla="*/ 29 h 55"/>
                <a:gd name="T42" fmla="*/ 9 w 41"/>
                <a:gd name="T43" fmla="*/ 31 h 55"/>
                <a:gd name="T44" fmla="*/ 4 w 41"/>
                <a:gd name="T45" fmla="*/ 33 h 55"/>
                <a:gd name="T46" fmla="*/ 1 w 41"/>
                <a:gd name="T47" fmla="*/ 37 h 55"/>
                <a:gd name="T48" fmla="*/ 0 w 41"/>
                <a:gd name="T49" fmla="*/ 43 h 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" h="55">
                  <a:moveTo>
                    <a:pt x="0" y="43"/>
                  </a:moveTo>
                  <a:lnTo>
                    <a:pt x="1" y="48"/>
                  </a:lnTo>
                  <a:lnTo>
                    <a:pt x="4" y="52"/>
                  </a:lnTo>
                  <a:lnTo>
                    <a:pt x="9" y="55"/>
                  </a:lnTo>
                  <a:lnTo>
                    <a:pt x="23" y="55"/>
                  </a:lnTo>
                  <a:lnTo>
                    <a:pt x="31" y="52"/>
                  </a:lnTo>
                  <a:lnTo>
                    <a:pt x="37" y="46"/>
                  </a:lnTo>
                  <a:lnTo>
                    <a:pt x="41" y="38"/>
                  </a:lnTo>
                  <a:lnTo>
                    <a:pt x="41" y="29"/>
                  </a:lnTo>
                  <a:lnTo>
                    <a:pt x="41" y="16"/>
                  </a:lnTo>
                  <a:lnTo>
                    <a:pt x="41" y="10"/>
                  </a:lnTo>
                  <a:lnTo>
                    <a:pt x="39" y="5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20" y="5"/>
                  </a:lnTo>
                  <a:lnTo>
                    <a:pt x="18" y="10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7" y="25"/>
                  </a:lnTo>
                  <a:lnTo>
                    <a:pt x="14" y="29"/>
                  </a:lnTo>
                  <a:lnTo>
                    <a:pt x="9" y="31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76" name="Freeform 352">
              <a:extLst>
                <a:ext uri="{FF2B5EF4-FFF2-40B4-BE49-F238E27FC236}">
                  <a16:creationId xmlns:a16="http://schemas.microsoft.com/office/drawing/2014/main" id="{EBD98D79-A1D6-4E46-AC85-10607FD2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3487"/>
              <a:ext cx="37" cy="54"/>
            </a:xfrm>
            <a:custGeom>
              <a:avLst/>
              <a:gdLst>
                <a:gd name="T0" fmla="*/ 33 w 37"/>
                <a:gd name="T1" fmla="*/ 54 h 54"/>
                <a:gd name="T2" fmla="*/ 37 w 37"/>
                <a:gd name="T3" fmla="*/ 54 h 54"/>
                <a:gd name="T4" fmla="*/ 37 w 37"/>
                <a:gd name="T5" fmla="*/ 0 h 54"/>
                <a:gd name="T6" fmla="*/ 0 w 37"/>
                <a:gd name="T7" fmla="*/ 0 h 54"/>
                <a:gd name="T8" fmla="*/ 4 w 37"/>
                <a:gd name="T9" fmla="*/ 5 h 54"/>
                <a:gd name="T10" fmla="*/ 4 w 37"/>
                <a:gd name="T11" fmla="*/ 11 h 54"/>
                <a:gd name="T12" fmla="*/ 4 w 37"/>
                <a:gd name="T13" fmla="*/ 21 h 54"/>
                <a:gd name="T14" fmla="*/ 8 w 37"/>
                <a:gd name="T15" fmla="*/ 29 h 54"/>
                <a:gd name="T16" fmla="*/ 14 w 37"/>
                <a:gd name="T17" fmla="*/ 36 h 54"/>
                <a:gd name="T18" fmla="*/ 32 w 37"/>
                <a:gd name="T19" fmla="*/ 52 h 54"/>
                <a:gd name="T20" fmla="*/ 33 w 37"/>
                <a:gd name="T21" fmla="*/ 54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54">
                  <a:moveTo>
                    <a:pt x="33" y="54"/>
                  </a:moveTo>
                  <a:lnTo>
                    <a:pt x="37" y="5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4" y="5"/>
                  </a:lnTo>
                  <a:lnTo>
                    <a:pt x="4" y="11"/>
                  </a:lnTo>
                  <a:lnTo>
                    <a:pt x="4" y="21"/>
                  </a:lnTo>
                  <a:lnTo>
                    <a:pt x="8" y="29"/>
                  </a:lnTo>
                  <a:lnTo>
                    <a:pt x="14" y="36"/>
                  </a:lnTo>
                  <a:lnTo>
                    <a:pt x="32" y="52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77" name="Freeform 353">
              <a:extLst>
                <a:ext uri="{FF2B5EF4-FFF2-40B4-BE49-F238E27FC236}">
                  <a16:creationId xmlns:a16="http://schemas.microsoft.com/office/drawing/2014/main" id="{38A2021D-06B3-614A-8A95-945CC198D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3463"/>
              <a:ext cx="29" cy="24"/>
            </a:xfrm>
            <a:custGeom>
              <a:avLst/>
              <a:gdLst>
                <a:gd name="T0" fmla="*/ 9 w 29"/>
                <a:gd name="T1" fmla="*/ 24 h 24"/>
                <a:gd name="T2" fmla="*/ 22 w 29"/>
                <a:gd name="T3" fmla="*/ 24 h 24"/>
                <a:gd name="T4" fmla="*/ 29 w 29"/>
                <a:gd name="T5" fmla="*/ 4 h 24"/>
                <a:gd name="T6" fmla="*/ 13 w 29"/>
                <a:gd name="T7" fmla="*/ 4 h 24"/>
                <a:gd name="T8" fmla="*/ 13 w 29"/>
                <a:gd name="T9" fmla="*/ 0 h 24"/>
                <a:gd name="T10" fmla="*/ 11 w 29"/>
                <a:gd name="T11" fmla="*/ 0 h 24"/>
                <a:gd name="T12" fmla="*/ 0 w 29"/>
                <a:gd name="T13" fmla="*/ 19 h 24"/>
                <a:gd name="T14" fmla="*/ 1 w 29"/>
                <a:gd name="T15" fmla="*/ 19 h 24"/>
                <a:gd name="T16" fmla="*/ 5 w 29"/>
                <a:gd name="T17" fmla="*/ 21 h 24"/>
                <a:gd name="T18" fmla="*/ 9 w 29"/>
                <a:gd name="T19" fmla="*/ 24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24">
                  <a:moveTo>
                    <a:pt x="9" y="24"/>
                  </a:moveTo>
                  <a:lnTo>
                    <a:pt x="22" y="24"/>
                  </a:lnTo>
                  <a:lnTo>
                    <a:pt x="29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5" y="21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78" name="Rectangle 354">
              <a:extLst>
                <a:ext uri="{FF2B5EF4-FFF2-40B4-BE49-F238E27FC236}">
                  <a16:creationId xmlns:a16="http://schemas.microsoft.com/office/drawing/2014/main" id="{0B62504E-7966-8140-8638-E16F8FC65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" y="3451"/>
              <a:ext cx="12" cy="31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5079" name="Freeform 355">
              <a:extLst>
                <a:ext uri="{FF2B5EF4-FFF2-40B4-BE49-F238E27FC236}">
                  <a16:creationId xmlns:a16="http://schemas.microsoft.com/office/drawing/2014/main" id="{20A91E19-3CEF-8D48-A194-75789DDEF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3451"/>
              <a:ext cx="121" cy="31"/>
            </a:xfrm>
            <a:custGeom>
              <a:avLst/>
              <a:gdLst>
                <a:gd name="T0" fmla="*/ 68 w 121"/>
                <a:gd name="T1" fmla="*/ 0 h 31"/>
                <a:gd name="T2" fmla="*/ 12 w 121"/>
                <a:gd name="T3" fmla="*/ 0 h 31"/>
                <a:gd name="T4" fmla="*/ 7 w 121"/>
                <a:gd name="T5" fmla="*/ 3 h 31"/>
                <a:gd name="T6" fmla="*/ 3 w 121"/>
                <a:gd name="T7" fmla="*/ 6 h 31"/>
                <a:gd name="T8" fmla="*/ 0 w 121"/>
                <a:gd name="T9" fmla="*/ 11 h 31"/>
                <a:gd name="T10" fmla="*/ 0 w 121"/>
                <a:gd name="T11" fmla="*/ 16 h 31"/>
                <a:gd name="T12" fmla="*/ 0 w 121"/>
                <a:gd name="T13" fmla="*/ 21 h 31"/>
                <a:gd name="T14" fmla="*/ 3 w 121"/>
                <a:gd name="T15" fmla="*/ 26 h 31"/>
                <a:gd name="T16" fmla="*/ 7 w 121"/>
                <a:gd name="T17" fmla="*/ 30 h 31"/>
                <a:gd name="T18" fmla="*/ 12 w 121"/>
                <a:gd name="T19" fmla="*/ 31 h 31"/>
                <a:gd name="T20" fmla="*/ 109 w 121"/>
                <a:gd name="T21" fmla="*/ 31 h 31"/>
                <a:gd name="T22" fmla="*/ 115 w 121"/>
                <a:gd name="T23" fmla="*/ 30 h 31"/>
                <a:gd name="T24" fmla="*/ 118 w 121"/>
                <a:gd name="T25" fmla="*/ 26 h 31"/>
                <a:gd name="T26" fmla="*/ 121 w 121"/>
                <a:gd name="T27" fmla="*/ 21 h 31"/>
                <a:gd name="T28" fmla="*/ 121 w 121"/>
                <a:gd name="T29" fmla="*/ 16 h 31"/>
                <a:gd name="T30" fmla="*/ 121 w 121"/>
                <a:gd name="T31" fmla="*/ 11 h 31"/>
                <a:gd name="T32" fmla="*/ 118 w 121"/>
                <a:gd name="T33" fmla="*/ 6 h 31"/>
                <a:gd name="T34" fmla="*/ 115 w 121"/>
                <a:gd name="T35" fmla="*/ 3 h 31"/>
                <a:gd name="T36" fmla="*/ 109 w 121"/>
                <a:gd name="T37" fmla="*/ 0 h 31"/>
                <a:gd name="T38" fmla="*/ 68 w 121"/>
                <a:gd name="T39" fmla="*/ 0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1" h="31">
                  <a:moveTo>
                    <a:pt x="68" y="0"/>
                  </a:moveTo>
                  <a:lnTo>
                    <a:pt x="12" y="0"/>
                  </a:lnTo>
                  <a:lnTo>
                    <a:pt x="7" y="3"/>
                  </a:lnTo>
                  <a:lnTo>
                    <a:pt x="3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7" y="30"/>
                  </a:lnTo>
                  <a:lnTo>
                    <a:pt x="12" y="31"/>
                  </a:lnTo>
                  <a:lnTo>
                    <a:pt x="109" y="31"/>
                  </a:lnTo>
                  <a:lnTo>
                    <a:pt x="115" y="30"/>
                  </a:lnTo>
                  <a:lnTo>
                    <a:pt x="118" y="26"/>
                  </a:lnTo>
                  <a:lnTo>
                    <a:pt x="121" y="21"/>
                  </a:lnTo>
                  <a:lnTo>
                    <a:pt x="121" y="16"/>
                  </a:lnTo>
                  <a:lnTo>
                    <a:pt x="121" y="11"/>
                  </a:lnTo>
                  <a:lnTo>
                    <a:pt x="118" y="6"/>
                  </a:lnTo>
                  <a:lnTo>
                    <a:pt x="115" y="3"/>
                  </a:lnTo>
                  <a:lnTo>
                    <a:pt x="109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80" name="Freeform 356">
              <a:extLst>
                <a:ext uri="{FF2B5EF4-FFF2-40B4-BE49-F238E27FC236}">
                  <a16:creationId xmlns:a16="http://schemas.microsoft.com/office/drawing/2014/main" id="{CF4476D0-2BFF-8444-BC2F-FEBBF883F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3611"/>
              <a:ext cx="27" cy="68"/>
            </a:xfrm>
            <a:custGeom>
              <a:avLst/>
              <a:gdLst>
                <a:gd name="T0" fmla="*/ 0 w 27"/>
                <a:gd name="T1" fmla="*/ 68 h 68"/>
                <a:gd name="T2" fmla="*/ 27 w 27"/>
                <a:gd name="T3" fmla="*/ 41 h 68"/>
                <a:gd name="T4" fmla="*/ 27 w 27"/>
                <a:gd name="T5" fmla="*/ 0 h 68"/>
                <a:gd name="T6" fmla="*/ 0 w 27"/>
                <a:gd name="T7" fmla="*/ 27 h 68"/>
                <a:gd name="T8" fmla="*/ 0 w 27"/>
                <a:gd name="T9" fmla="*/ 68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68">
                  <a:moveTo>
                    <a:pt x="0" y="68"/>
                  </a:moveTo>
                  <a:lnTo>
                    <a:pt x="27" y="41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81" name="Freeform 357">
              <a:extLst>
                <a:ext uri="{FF2B5EF4-FFF2-40B4-BE49-F238E27FC236}">
                  <a16:creationId xmlns:a16="http://schemas.microsoft.com/office/drawing/2014/main" id="{EB29236D-71F3-F849-98FE-FA2235BF2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3611"/>
              <a:ext cx="41" cy="20"/>
            </a:xfrm>
            <a:custGeom>
              <a:avLst/>
              <a:gdLst>
                <a:gd name="T0" fmla="*/ 21 w 41"/>
                <a:gd name="T1" fmla="*/ 20 h 20"/>
                <a:gd name="T2" fmla="*/ 41 w 41"/>
                <a:gd name="T3" fmla="*/ 0 h 20"/>
                <a:gd name="T4" fmla="*/ 0 w 41"/>
                <a:gd name="T5" fmla="*/ 0 h 20"/>
                <a:gd name="T6" fmla="*/ 21 w 41"/>
                <a:gd name="T7" fmla="*/ 2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20">
                  <a:moveTo>
                    <a:pt x="21" y="20"/>
                  </a:moveTo>
                  <a:lnTo>
                    <a:pt x="41" y="0"/>
                  </a:lnTo>
                  <a:lnTo>
                    <a:pt x="0" y="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82" name="Freeform 358">
              <a:extLst>
                <a:ext uri="{FF2B5EF4-FFF2-40B4-BE49-F238E27FC236}">
                  <a16:creationId xmlns:a16="http://schemas.microsoft.com/office/drawing/2014/main" id="{AF1AF066-0F93-F44D-BDF7-FC51A3159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3625"/>
              <a:ext cx="55" cy="13"/>
            </a:xfrm>
            <a:custGeom>
              <a:avLst/>
              <a:gdLst>
                <a:gd name="T0" fmla="*/ 55 w 55"/>
                <a:gd name="T1" fmla="*/ 13 h 13"/>
                <a:gd name="T2" fmla="*/ 13 w 55"/>
                <a:gd name="T3" fmla="*/ 0 h 13"/>
                <a:gd name="T4" fmla="*/ 0 w 55"/>
                <a:gd name="T5" fmla="*/ 13 h 13"/>
                <a:gd name="T6" fmla="*/ 55 w 55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13">
                  <a:moveTo>
                    <a:pt x="55" y="13"/>
                  </a:moveTo>
                  <a:lnTo>
                    <a:pt x="13" y="0"/>
                  </a:lnTo>
                  <a:lnTo>
                    <a:pt x="0" y="13"/>
                  </a:lnTo>
                  <a:lnTo>
                    <a:pt x="55" y="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83" name="Freeform 359">
              <a:extLst>
                <a:ext uri="{FF2B5EF4-FFF2-40B4-BE49-F238E27FC236}">
                  <a16:creationId xmlns:a16="http://schemas.microsoft.com/office/drawing/2014/main" id="{F2A8B673-6ED6-7E42-8A10-6C146F476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3611"/>
              <a:ext cx="225" cy="27"/>
            </a:xfrm>
            <a:custGeom>
              <a:avLst/>
              <a:gdLst>
                <a:gd name="T0" fmla="*/ 225 w 225"/>
                <a:gd name="T1" fmla="*/ 7 h 27"/>
                <a:gd name="T2" fmla="*/ 212 w 225"/>
                <a:gd name="T3" fmla="*/ 0 h 27"/>
                <a:gd name="T4" fmla="*/ 15 w 225"/>
                <a:gd name="T5" fmla="*/ 0 h 27"/>
                <a:gd name="T6" fmla="*/ 0 w 225"/>
                <a:gd name="T7" fmla="*/ 14 h 27"/>
                <a:gd name="T8" fmla="*/ 42 w 225"/>
                <a:gd name="T9" fmla="*/ 27 h 27"/>
                <a:gd name="T10" fmla="*/ 205 w 225"/>
                <a:gd name="T11" fmla="*/ 27 h 27"/>
                <a:gd name="T12" fmla="*/ 225 w 225"/>
                <a:gd name="T13" fmla="*/ 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27">
                  <a:moveTo>
                    <a:pt x="225" y="7"/>
                  </a:moveTo>
                  <a:lnTo>
                    <a:pt x="212" y="0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42" y="27"/>
                  </a:lnTo>
                  <a:lnTo>
                    <a:pt x="205" y="27"/>
                  </a:lnTo>
                  <a:lnTo>
                    <a:pt x="225" y="7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84" name="Freeform 360">
              <a:extLst>
                <a:ext uri="{FF2B5EF4-FFF2-40B4-BE49-F238E27FC236}">
                  <a16:creationId xmlns:a16="http://schemas.microsoft.com/office/drawing/2014/main" id="{71A5DA0E-2487-4647-AD73-9C0C1E30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53" cy="11"/>
            </a:xfrm>
            <a:custGeom>
              <a:avLst/>
              <a:gdLst>
                <a:gd name="T0" fmla="*/ 0 w 153"/>
                <a:gd name="T1" fmla="*/ 11 h 11"/>
                <a:gd name="T2" fmla="*/ 16 w 153"/>
                <a:gd name="T3" fmla="*/ 11 h 11"/>
                <a:gd name="T4" fmla="*/ 32 w 153"/>
                <a:gd name="T5" fmla="*/ 11 h 11"/>
                <a:gd name="T6" fmla="*/ 47 w 153"/>
                <a:gd name="T7" fmla="*/ 11 h 11"/>
                <a:gd name="T8" fmla="*/ 62 w 153"/>
                <a:gd name="T9" fmla="*/ 10 h 11"/>
                <a:gd name="T10" fmla="*/ 76 w 153"/>
                <a:gd name="T11" fmla="*/ 10 h 11"/>
                <a:gd name="T12" fmla="*/ 90 w 153"/>
                <a:gd name="T13" fmla="*/ 9 h 11"/>
                <a:gd name="T14" fmla="*/ 103 w 153"/>
                <a:gd name="T15" fmla="*/ 8 h 11"/>
                <a:gd name="T16" fmla="*/ 114 w 153"/>
                <a:gd name="T17" fmla="*/ 7 h 11"/>
                <a:gd name="T18" fmla="*/ 124 w 153"/>
                <a:gd name="T19" fmla="*/ 6 h 11"/>
                <a:gd name="T20" fmla="*/ 133 w 153"/>
                <a:gd name="T21" fmla="*/ 5 h 11"/>
                <a:gd name="T22" fmla="*/ 140 w 153"/>
                <a:gd name="T23" fmla="*/ 5 h 11"/>
                <a:gd name="T24" fmla="*/ 146 w 153"/>
                <a:gd name="T25" fmla="*/ 4 h 11"/>
                <a:gd name="T26" fmla="*/ 150 w 153"/>
                <a:gd name="T27" fmla="*/ 3 h 11"/>
                <a:gd name="T28" fmla="*/ 153 w 153"/>
                <a:gd name="T29" fmla="*/ 2 h 11"/>
                <a:gd name="T30" fmla="*/ 153 w 153"/>
                <a:gd name="T31" fmla="*/ 0 h 11"/>
                <a:gd name="T32" fmla="*/ 153 w 153"/>
                <a:gd name="T33" fmla="*/ 11 h 11"/>
                <a:gd name="T34" fmla="*/ 0 w 153"/>
                <a:gd name="T35" fmla="*/ 11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3" h="11">
                  <a:moveTo>
                    <a:pt x="0" y="11"/>
                  </a:moveTo>
                  <a:lnTo>
                    <a:pt x="16" y="11"/>
                  </a:lnTo>
                  <a:lnTo>
                    <a:pt x="32" y="11"/>
                  </a:lnTo>
                  <a:lnTo>
                    <a:pt x="47" y="11"/>
                  </a:lnTo>
                  <a:lnTo>
                    <a:pt x="62" y="10"/>
                  </a:lnTo>
                  <a:lnTo>
                    <a:pt x="76" y="10"/>
                  </a:lnTo>
                  <a:lnTo>
                    <a:pt x="90" y="9"/>
                  </a:lnTo>
                  <a:lnTo>
                    <a:pt x="103" y="8"/>
                  </a:lnTo>
                  <a:lnTo>
                    <a:pt x="114" y="7"/>
                  </a:lnTo>
                  <a:lnTo>
                    <a:pt x="124" y="6"/>
                  </a:lnTo>
                  <a:lnTo>
                    <a:pt x="133" y="5"/>
                  </a:lnTo>
                  <a:lnTo>
                    <a:pt x="140" y="5"/>
                  </a:lnTo>
                  <a:lnTo>
                    <a:pt x="146" y="4"/>
                  </a:lnTo>
                  <a:lnTo>
                    <a:pt x="150" y="3"/>
                  </a:lnTo>
                  <a:lnTo>
                    <a:pt x="153" y="2"/>
                  </a:lnTo>
                  <a:lnTo>
                    <a:pt x="153" y="0"/>
                  </a:lnTo>
                  <a:lnTo>
                    <a:pt x="15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85" name="Freeform 361">
              <a:extLst>
                <a:ext uri="{FF2B5EF4-FFF2-40B4-BE49-F238E27FC236}">
                  <a16:creationId xmlns:a16="http://schemas.microsoft.com/office/drawing/2014/main" id="{E6709520-2A60-074F-9776-BCF34CCED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53" cy="11"/>
            </a:xfrm>
            <a:custGeom>
              <a:avLst/>
              <a:gdLst>
                <a:gd name="T0" fmla="*/ 0 w 153"/>
                <a:gd name="T1" fmla="*/ 11 h 11"/>
                <a:gd name="T2" fmla="*/ 16 w 153"/>
                <a:gd name="T3" fmla="*/ 11 h 11"/>
                <a:gd name="T4" fmla="*/ 32 w 153"/>
                <a:gd name="T5" fmla="*/ 11 h 11"/>
                <a:gd name="T6" fmla="*/ 47 w 153"/>
                <a:gd name="T7" fmla="*/ 11 h 11"/>
                <a:gd name="T8" fmla="*/ 62 w 153"/>
                <a:gd name="T9" fmla="*/ 10 h 11"/>
                <a:gd name="T10" fmla="*/ 76 w 153"/>
                <a:gd name="T11" fmla="*/ 10 h 11"/>
                <a:gd name="T12" fmla="*/ 90 w 153"/>
                <a:gd name="T13" fmla="*/ 9 h 11"/>
                <a:gd name="T14" fmla="*/ 103 w 153"/>
                <a:gd name="T15" fmla="*/ 8 h 11"/>
                <a:gd name="T16" fmla="*/ 114 w 153"/>
                <a:gd name="T17" fmla="*/ 7 h 11"/>
                <a:gd name="T18" fmla="*/ 124 w 153"/>
                <a:gd name="T19" fmla="*/ 6 h 11"/>
                <a:gd name="T20" fmla="*/ 133 w 153"/>
                <a:gd name="T21" fmla="*/ 5 h 11"/>
                <a:gd name="T22" fmla="*/ 140 w 153"/>
                <a:gd name="T23" fmla="*/ 5 h 11"/>
                <a:gd name="T24" fmla="*/ 146 w 153"/>
                <a:gd name="T25" fmla="*/ 4 h 11"/>
                <a:gd name="T26" fmla="*/ 150 w 153"/>
                <a:gd name="T27" fmla="*/ 3 h 11"/>
                <a:gd name="T28" fmla="*/ 153 w 153"/>
                <a:gd name="T29" fmla="*/ 2 h 11"/>
                <a:gd name="T30" fmla="*/ 153 w 153"/>
                <a:gd name="T31" fmla="*/ 0 h 11"/>
                <a:gd name="T32" fmla="*/ 150 w 153"/>
                <a:gd name="T33" fmla="*/ 0 h 11"/>
                <a:gd name="T34" fmla="*/ 150 w 153"/>
                <a:gd name="T35" fmla="*/ 2 h 11"/>
                <a:gd name="T36" fmla="*/ 147 w 153"/>
                <a:gd name="T37" fmla="*/ 3 h 11"/>
                <a:gd name="T38" fmla="*/ 143 w 153"/>
                <a:gd name="T39" fmla="*/ 4 h 11"/>
                <a:gd name="T40" fmla="*/ 138 w 153"/>
                <a:gd name="T41" fmla="*/ 5 h 11"/>
                <a:gd name="T42" fmla="*/ 131 w 153"/>
                <a:gd name="T43" fmla="*/ 5 h 11"/>
                <a:gd name="T44" fmla="*/ 122 w 153"/>
                <a:gd name="T45" fmla="*/ 6 h 11"/>
                <a:gd name="T46" fmla="*/ 111 w 153"/>
                <a:gd name="T47" fmla="*/ 7 h 11"/>
                <a:gd name="T48" fmla="*/ 101 w 153"/>
                <a:gd name="T49" fmla="*/ 8 h 11"/>
                <a:gd name="T50" fmla="*/ 89 w 153"/>
                <a:gd name="T51" fmla="*/ 9 h 11"/>
                <a:gd name="T52" fmla="*/ 75 w 153"/>
                <a:gd name="T53" fmla="*/ 10 h 11"/>
                <a:gd name="T54" fmla="*/ 61 w 153"/>
                <a:gd name="T55" fmla="*/ 10 h 11"/>
                <a:gd name="T56" fmla="*/ 46 w 153"/>
                <a:gd name="T57" fmla="*/ 11 h 11"/>
                <a:gd name="T58" fmla="*/ 32 w 153"/>
                <a:gd name="T59" fmla="*/ 11 h 11"/>
                <a:gd name="T60" fmla="*/ 16 w 153"/>
                <a:gd name="T61" fmla="*/ 11 h 11"/>
                <a:gd name="T62" fmla="*/ 0 w 153"/>
                <a:gd name="T63" fmla="*/ 11 h 11"/>
                <a:gd name="T64" fmla="*/ 0 w 153"/>
                <a:gd name="T65" fmla="*/ 11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" h="11">
                  <a:moveTo>
                    <a:pt x="0" y="11"/>
                  </a:moveTo>
                  <a:lnTo>
                    <a:pt x="16" y="11"/>
                  </a:lnTo>
                  <a:lnTo>
                    <a:pt x="32" y="11"/>
                  </a:lnTo>
                  <a:lnTo>
                    <a:pt x="47" y="11"/>
                  </a:lnTo>
                  <a:lnTo>
                    <a:pt x="62" y="10"/>
                  </a:lnTo>
                  <a:lnTo>
                    <a:pt x="76" y="10"/>
                  </a:lnTo>
                  <a:lnTo>
                    <a:pt x="90" y="9"/>
                  </a:lnTo>
                  <a:lnTo>
                    <a:pt x="103" y="8"/>
                  </a:lnTo>
                  <a:lnTo>
                    <a:pt x="114" y="7"/>
                  </a:lnTo>
                  <a:lnTo>
                    <a:pt x="124" y="6"/>
                  </a:lnTo>
                  <a:lnTo>
                    <a:pt x="133" y="5"/>
                  </a:lnTo>
                  <a:lnTo>
                    <a:pt x="140" y="5"/>
                  </a:lnTo>
                  <a:lnTo>
                    <a:pt x="146" y="4"/>
                  </a:lnTo>
                  <a:lnTo>
                    <a:pt x="150" y="3"/>
                  </a:lnTo>
                  <a:lnTo>
                    <a:pt x="153" y="2"/>
                  </a:lnTo>
                  <a:lnTo>
                    <a:pt x="153" y="0"/>
                  </a:lnTo>
                  <a:lnTo>
                    <a:pt x="150" y="0"/>
                  </a:lnTo>
                  <a:lnTo>
                    <a:pt x="150" y="2"/>
                  </a:lnTo>
                  <a:lnTo>
                    <a:pt x="147" y="3"/>
                  </a:lnTo>
                  <a:lnTo>
                    <a:pt x="143" y="4"/>
                  </a:lnTo>
                  <a:lnTo>
                    <a:pt x="138" y="5"/>
                  </a:lnTo>
                  <a:lnTo>
                    <a:pt x="131" y="5"/>
                  </a:lnTo>
                  <a:lnTo>
                    <a:pt x="122" y="6"/>
                  </a:lnTo>
                  <a:lnTo>
                    <a:pt x="111" y="7"/>
                  </a:lnTo>
                  <a:lnTo>
                    <a:pt x="101" y="8"/>
                  </a:lnTo>
                  <a:lnTo>
                    <a:pt x="89" y="9"/>
                  </a:lnTo>
                  <a:lnTo>
                    <a:pt x="75" y="10"/>
                  </a:lnTo>
                  <a:lnTo>
                    <a:pt x="61" y="10"/>
                  </a:lnTo>
                  <a:lnTo>
                    <a:pt x="46" y="11"/>
                  </a:lnTo>
                  <a:lnTo>
                    <a:pt x="32" y="11"/>
                  </a:lnTo>
                  <a:lnTo>
                    <a:pt x="16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86" name="Freeform 362">
              <a:extLst>
                <a:ext uri="{FF2B5EF4-FFF2-40B4-BE49-F238E27FC236}">
                  <a16:creationId xmlns:a16="http://schemas.microsoft.com/office/drawing/2014/main" id="{8C8EA70D-4E56-8E45-AB48-B1850D70C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50" cy="11"/>
            </a:xfrm>
            <a:custGeom>
              <a:avLst/>
              <a:gdLst>
                <a:gd name="T0" fmla="*/ 0 w 150"/>
                <a:gd name="T1" fmla="*/ 11 h 11"/>
                <a:gd name="T2" fmla="*/ 16 w 150"/>
                <a:gd name="T3" fmla="*/ 11 h 11"/>
                <a:gd name="T4" fmla="*/ 32 w 150"/>
                <a:gd name="T5" fmla="*/ 11 h 11"/>
                <a:gd name="T6" fmla="*/ 46 w 150"/>
                <a:gd name="T7" fmla="*/ 11 h 11"/>
                <a:gd name="T8" fmla="*/ 61 w 150"/>
                <a:gd name="T9" fmla="*/ 10 h 11"/>
                <a:gd name="T10" fmla="*/ 75 w 150"/>
                <a:gd name="T11" fmla="*/ 10 h 11"/>
                <a:gd name="T12" fmla="*/ 89 w 150"/>
                <a:gd name="T13" fmla="*/ 9 h 11"/>
                <a:gd name="T14" fmla="*/ 101 w 150"/>
                <a:gd name="T15" fmla="*/ 8 h 11"/>
                <a:gd name="T16" fmla="*/ 111 w 150"/>
                <a:gd name="T17" fmla="*/ 7 h 11"/>
                <a:gd name="T18" fmla="*/ 122 w 150"/>
                <a:gd name="T19" fmla="*/ 6 h 11"/>
                <a:gd name="T20" fmla="*/ 131 w 150"/>
                <a:gd name="T21" fmla="*/ 5 h 11"/>
                <a:gd name="T22" fmla="*/ 138 w 150"/>
                <a:gd name="T23" fmla="*/ 5 h 11"/>
                <a:gd name="T24" fmla="*/ 143 w 150"/>
                <a:gd name="T25" fmla="*/ 4 h 11"/>
                <a:gd name="T26" fmla="*/ 147 w 150"/>
                <a:gd name="T27" fmla="*/ 3 h 11"/>
                <a:gd name="T28" fmla="*/ 150 w 150"/>
                <a:gd name="T29" fmla="*/ 2 h 11"/>
                <a:gd name="T30" fmla="*/ 150 w 150"/>
                <a:gd name="T31" fmla="*/ 0 h 11"/>
                <a:gd name="T32" fmla="*/ 147 w 150"/>
                <a:gd name="T33" fmla="*/ 0 h 11"/>
                <a:gd name="T34" fmla="*/ 147 w 150"/>
                <a:gd name="T35" fmla="*/ 2 h 11"/>
                <a:gd name="T36" fmla="*/ 145 w 150"/>
                <a:gd name="T37" fmla="*/ 3 h 11"/>
                <a:gd name="T38" fmla="*/ 140 w 150"/>
                <a:gd name="T39" fmla="*/ 4 h 11"/>
                <a:gd name="T40" fmla="*/ 135 w 150"/>
                <a:gd name="T41" fmla="*/ 5 h 11"/>
                <a:gd name="T42" fmla="*/ 128 w 150"/>
                <a:gd name="T43" fmla="*/ 5 h 11"/>
                <a:gd name="T44" fmla="*/ 119 w 150"/>
                <a:gd name="T45" fmla="*/ 6 h 11"/>
                <a:gd name="T46" fmla="*/ 110 w 150"/>
                <a:gd name="T47" fmla="*/ 7 h 11"/>
                <a:gd name="T48" fmla="*/ 99 w 150"/>
                <a:gd name="T49" fmla="*/ 8 h 11"/>
                <a:gd name="T50" fmla="*/ 87 w 150"/>
                <a:gd name="T51" fmla="*/ 9 h 11"/>
                <a:gd name="T52" fmla="*/ 74 w 150"/>
                <a:gd name="T53" fmla="*/ 9 h 11"/>
                <a:gd name="T54" fmla="*/ 61 w 150"/>
                <a:gd name="T55" fmla="*/ 10 h 11"/>
                <a:gd name="T56" fmla="*/ 46 w 150"/>
                <a:gd name="T57" fmla="*/ 10 h 11"/>
                <a:gd name="T58" fmla="*/ 31 w 150"/>
                <a:gd name="T59" fmla="*/ 11 h 11"/>
                <a:gd name="T60" fmla="*/ 16 w 150"/>
                <a:gd name="T61" fmla="*/ 11 h 11"/>
                <a:gd name="T62" fmla="*/ 0 w 150"/>
                <a:gd name="T63" fmla="*/ 11 h 11"/>
                <a:gd name="T64" fmla="*/ 0 w 150"/>
                <a:gd name="T65" fmla="*/ 11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0" h="11">
                  <a:moveTo>
                    <a:pt x="0" y="11"/>
                  </a:moveTo>
                  <a:lnTo>
                    <a:pt x="16" y="11"/>
                  </a:lnTo>
                  <a:lnTo>
                    <a:pt x="32" y="11"/>
                  </a:lnTo>
                  <a:lnTo>
                    <a:pt x="46" y="11"/>
                  </a:lnTo>
                  <a:lnTo>
                    <a:pt x="61" y="10"/>
                  </a:lnTo>
                  <a:lnTo>
                    <a:pt x="75" y="10"/>
                  </a:lnTo>
                  <a:lnTo>
                    <a:pt x="89" y="9"/>
                  </a:lnTo>
                  <a:lnTo>
                    <a:pt x="101" y="8"/>
                  </a:lnTo>
                  <a:lnTo>
                    <a:pt x="111" y="7"/>
                  </a:lnTo>
                  <a:lnTo>
                    <a:pt x="122" y="6"/>
                  </a:lnTo>
                  <a:lnTo>
                    <a:pt x="131" y="5"/>
                  </a:lnTo>
                  <a:lnTo>
                    <a:pt x="138" y="5"/>
                  </a:lnTo>
                  <a:lnTo>
                    <a:pt x="143" y="4"/>
                  </a:lnTo>
                  <a:lnTo>
                    <a:pt x="147" y="3"/>
                  </a:lnTo>
                  <a:lnTo>
                    <a:pt x="150" y="2"/>
                  </a:lnTo>
                  <a:lnTo>
                    <a:pt x="150" y="0"/>
                  </a:lnTo>
                  <a:lnTo>
                    <a:pt x="147" y="0"/>
                  </a:lnTo>
                  <a:lnTo>
                    <a:pt x="147" y="2"/>
                  </a:lnTo>
                  <a:lnTo>
                    <a:pt x="145" y="3"/>
                  </a:lnTo>
                  <a:lnTo>
                    <a:pt x="140" y="4"/>
                  </a:lnTo>
                  <a:lnTo>
                    <a:pt x="135" y="5"/>
                  </a:lnTo>
                  <a:lnTo>
                    <a:pt x="128" y="5"/>
                  </a:lnTo>
                  <a:lnTo>
                    <a:pt x="119" y="6"/>
                  </a:lnTo>
                  <a:lnTo>
                    <a:pt x="110" y="7"/>
                  </a:lnTo>
                  <a:lnTo>
                    <a:pt x="99" y="8"/>
                  </a:lnTo>
                  <a:lnTo>
                    <a:pt x="87" y="9"/>
                  </a:lnTo>
                  <a:lnTo>
                    <a:pt x="74" y="9"/>
                  </a:lnTo>
                  <a:lnTo>
                    <a:pt x="61" y="10"/>
                  </a:lnTo>
                  <a:lnTo>
                    <a:pt x="46" y="10"/>
                  </a:lnTo>
                  <a:lnTo>
                    <a:pt x="31" y="11"/>
                  </a:lnTo>
                  <a:lnTo>
                    <a:pt x="16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87" name="Freeform 363">
              <a:extLst>
                <a:ext uri="{FF2B5EF4-FFF2-40B4-BE49-F238E27FC236}">
                  <a16:creationId xmlns:a16="http://schemas.microsoft.com/office/drawing/2014/main" id="{215BC6D4-D1F6-C54D-8C15-AAC224AD3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47" cy="11"/>
            </a:xfrm>
            <a:custGeom>
              <a:avLst/>
              <a:gdLst>
                <a:gd name="T0" fmla="*/ 0 w 147"/>
                <a:gd name="T1" fmla="*/ 11 h 11"/>
                <a:gd name="T2" fmla="*/ 16 w 147"/>
                <a:gd name="T3" fmla="*/ 11 h 11"/>
                <a:gd name="T4" fmla="*/ 31 w 147"/>
                <a:gd name="T5" fmla="*/ 11 h 11"/>
                <a:gd name="T6" fmla="*/ 46 w 147"/>
                <a:gd name="T7" fmla="*/ 10 h 11"/>
                <a:gd name="T8" fmla="*/ 61 w 147"/>
                <a:gd name="T9" fmla="*/ 10 h 11"/>
                <a:gd name="T10" fmla="*/ 74 w 147"/>
                <a:gd name="T11" fmla="*/ 9 h 11"/>
                <a:gd name="T12" fmla="*/ 87 w 147"/>
                <a:gd name="T13" fmla="*/ 9 h 11"/>
                <a:gd name="T14" fmla="*/ 99 w 147"/>
                <a:gd name="T15" fmla="*/ 8 h 11"/>
                <a:gd name="T16" fmla="*/ 110 w 147"/>
                <a:gd name="T17" fmla="*/ 7 h 11"/>
                <a:gd name="T18" fmla="*/ 119 w 147"/>
                <a:gd name="T19" fmla="*/ 6 h 11"/>
                <a:gd name="T20" fmla="*/ 128 w 147"/>
                <a:gd name="T21" fmla="*/ 5 h 11"/>
                <a:gd name="T22" fmla="*/ 135 w 147"/>
                <a:gd name="T23" fmla="*/ 5 h 11"/>
                <a:gd name="T24" fmla="*/ 140 w 147"/>
                <a:gd name="T25" fmla="*/ 4 h 11"/>
                <a:gd name="T26" fmla="*/ 145 w 147"/>
                <a:gd name="T27" fmla="*/ 3 h 11"/>
                <a:gd name="T28" fmla="*/ 147 w 147"/>
                <a:gd name="T29" fmla="*/ 2 h 11"/>
                <a:gd name="T30" fmla="*/ 147 w 147"/>
                <a:gd name="T31" fmla="*/ 0 h 11"/>
                <a:gd name="T32" fmla="*/ 145 w 147"/>
                <a:gd name="T33" fmla="*/ 0 h 11"/>
                <a:gd name="T34" fmla="*/ 145 w 147"/>
                <a:gd name="T35" fmla="*/ 2 h 11"/>
                <a:gd name="T36" fmla="*/ 142 w 147"/>
                <a:gd name="T37" fmla="*/ 3 h 11"/>
                <a:gd name="T38" fmla="*/ 138 w 147"/>
                <a:gd name="T39" fmla="*/ 4 h 11"/>
                <a:gd name="T40" fmla="*/ 133 w 147"/>
                <a:gd name="T41" fmla="*/ 5 h 11"/>
                <a:gd name="T42" fmla="*/ 126 w 147"/>
                <a:gd name="T43" fmla="*/ 5 h 11"/>
                <a:gd name="T44" fmla="*/ 118 w 147"/>
                <a:gd name="T45" fmla="*/ 6 h 11"/>
                <a:gd name="T46" fmla="*/ 108 w 147"/>
                <a:gd name="T47" fmla="*/ 7 h 11"/>
                <a:gd name="T48" fmla="*/ 97 w 147"/>
                <a:gd name="T49" fmla="*/ 8 h 11"/>
                <a:gd name="T50" fmla="*/ 85 w 147"/>
                <a:gd name="T51" fmla="*/ 9 h 11"/>
                <a:gd name="T52" fmla="*/ 73 w 147"/>
                <a:gd name="T53" fmla="*/ 9 h 11"/>
                <a:gd name="T54" fmla="*/ 59 w 147"/>
                <a:gd name="T55" fmla="*/ 10 h 11"/>
                <a:gd name="T56" fmla="*/ 45 w 147"/>
                <a:gd name="T57" fmla="*/ 10 h 11"/>
                <a:gd name="T58" fmla="*/ 30 w 147"/>
                <a:gd name="T59" fmla="*/ 10 h 11"/>
                <a:gd name="T60" fmla="*/ 15 w 147"/>
                <a:gd name="T61" fmla="*/ 11 h 11"/>
                <a:gd name="T62" fmla="*/ 0 w 147"/>
                <a:gd name="T63" fmla="*/ 11 h 11"/>
                <a:gd name="T64" fmla="*/ 0 w 147"/>
                <a:gd name="T65" fmla="*/ 11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7" h="11">
                  <a:moveTo>
                    <a:pt x="0" y="11"/>
                  </a:moveTo>
                  <a:lnTo>
                    <a:pt x="16" y="11"/>
                  </a:lnTo>
                  <a:lnTo>
                    <a:pt x="31" y="11"/>
                  </a:lnTo>
                  <a:lnTo>
                    <a:pt x="46" y="10"/>
                  </a:lnTo>
                  <a:lnTo>
                    <a:pt x="61" y="10"/>
                  </a:lnTo>
                  <a:lnTo>
                    <a:pt x="74" y="9"/>
                  </a:lnTo>
                  <a:lnTo>
                    <a:pt x="87" y="9"/>
                  </a:lnTo>
                  <a:lnTo>
                    <a:pt x="99" y="8"/>
                  </a:lnTo>
                  <a:lnTo>
                    <a:pt x="110" y="7"/>
                  </a:lnTo>
                  <a:lnTo>
                    <a:pt x="119" y="6"/>
                  </a:lnTo>
                  <a:lnTo>
                    <a:pt x="128" y="5"/>
                  </a:lnTo>
                  <a:lnTo>
                    <a:pt x="135" y="5"/>
                  </a:lnTo>
                  <a:lnTo>
                    <a:pt x="140" y="4"/>
                  </a:lnTo>
                  <a:lnTo>
                    <a:pt x="145" y="3"/>
                  </a:lnTo>
                  <a:lnTo>
                    <a:pt x="147" y="2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5" y="2"/>
                  </a:lnTo>
                  <a:lnTo>
                    <a:pt x="142" y="3"/>
                  </a:lnTo>
                  <a:lnTo>
                    <a:pt x="138" y="4"/>
                  </a:lnTo>
                  <a:lnTo>
                    <a:pt x="133" y="5"/>
                  </a:lnTo>
                  <a:lnTo>
                    <a:pt x="126" y="5"/>
                  </a:lnTo>
                  <a:lnTo>
                    <a:pt x="118" y="6"/>
                  </a:lnTo>
                  <a:lnTo>
                    <a:pt x="108" y="7"/>
                  </a:lnTo>
                  <a:lnTo>
                    <a:pt x="97" y="8"/>
                  </a:lnTo>
                  <a:lnTo>
                    <a:pt x="85" y="9"/>
                  </a:lnTo>
                  <a:lnTo>
                    <a:pt x="73" y="9"/>
                  </a:lnTo>
                  <a:lnTo>
                    <a:pt x="59" y="10"/>
                  </a:lnTo>
                  <a:lnTo>
                    <a:pt x="45" y="10"/>
                  </a:lnTo>
                  <a:lnTo>
                    <a:pt x="30" y="10"/>
                  </a:lnTo>
                  <a:lnTo>
                    <a:pt x="15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88" name="Freeform 364">
              <a:extLst>
                <a:ext uri="{FF2B5EF4-FFF2-40B4-BE49-F238E27FC236}">
                  <a16:creationId xmlns:a16="http://schemas.microsoft.com/office/drawing/2014/main" id="{68544AAC-1FCF-6545-8D4B-2E6ED22CE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45" cy="11"/>
            </a:xfrm>
            <a:custGeom>
              <a:avLst/>
              <a:gdLst>
                <a:gd name="T0" fmla="*/ 0 w 145"/>
                <a:gd name="T1" fmla="*/ 11 h 11"/>
                <a:gd name="T2" fmla="*/ 15 w 145"/>
                <a:gd name="T3" fmla="*/ 11 h 11"/>
                <a:gd name="T4" fmla="*/ 30 w 145"/>
                <a:gd name="T5" fmla="*/ 10 h 11"/>
                <a:gd name="T6" fmla="*/ 45 w 145"/>
                <a:gd name="T7" fmla="*/ 10 h 11"/>
                <a:gd name="T8" fmla="*/ 59 w 145"/>
                <a:gd name="T9" fmla="*/ 10 h 11"/>
                <a:gd name="T10" fmla="*/ 73 w 145"/>
                <a:gd name="T11" fmla="*/ 9 h 11"/>
                <a:gd name="T12" fmla="*/ 85 w 145"/>
                <a:gd name="T13" fmla="*/ 9 h 11"/>
                <a:gd name="T14" fmla="*/ 97 w 145"/>
                <a:gd name="T15" fmla="*/ 8 h 11"/>
                <a:gd name="T16" fmla="*/ 108 w 145"/>
                <a:gd name="T17" fmla="*/ 7 h 11"/>
                <a:gd name="T18" fmla="*/ 118 w 145"/>
                <a:gd name="T19" fmla="*/ 6 h 11"/>
                <a:gd name="T20" fmla="*/ 126 w 145"/>
                <a:gd name="T21" fmla="*/ 5 h 11"/>
                <a:gd name="T22" fmla="*/ 133 w 145"/>
                <a:gd name="T23" fmla="*/ 5 h 11"/>
                <a:gd name="T24" fmla="*/ 138 w 145"/>
                <a:gd name="T25" fmla="*/ 4 h 11"/>
                <a:gd name="T26" fmla="*/ 142 w 145"/>
                <a:gd name="T27" fmla="*/ 3 h 11"/>
                <a:gd name="T28" fmla="*/ 145 w 145"/>
                <a:gd name="T29" fmla="*/ 2 h 11"/>
                <a:gd name="T30" fmla="*/ 145 w 145"/>
                <a:gd name="T31" fmla="*/ 0 h 11"/>
                <a:gd name="T32" fmla="*/ 142 w 145"/>
                <a:gd name="T33" fmla="*/ 0 h 11"/>
                <a:gd name="T34" fmla="*/ 142 w 145"/>
                <a:gd name="T35" fmla="*/ 2 h 11"/>
                <a:gd name="T36" fmla="*/ 140 w 145"/>
                <a:gd name="T37" fmla="*/ 3 h 11"/>
                <a:gd name="T38" fmla="*/ 136 w 145"/>
                <a:gd name="T39" fmla="*/ 4 h 11"/>
                <a:gd name="T40" fmla="*/ 130 w 145"/>
                <a:gd name="T41" fmla="*/ 5 h 11"/>
                <a:gd name="T42" fmla="*/ 124 w 145"/>
                <a:gd name="T43" fmla="*/ 5 h 11"/>
                <a:gd name="T44" fmla="*/ 115 w 145"/>
                <a:gd name="T45" fmla="*/ 6 h 11"/>
                <a:gd name="T46" fmla="*/ 106 w 145"/>
                <a:gd name="T47" fmla="*/ 7 h 11"/>
                <a:gd name="T48" fmla="*/ 96 w 145"/>
                <a:gd name="T49" fmla="*/ 8 h 11"/>
                <a:gd name="T50" fmla="*/ 84 w 145"/>
                <a:gd name="T51" fmla="*/ 8 h 11"/>
                <a:gd name="T52" fmla="*/ 71 w 145"/>
                <a:gd name="T53" fmla="*/ 9 h 11"/>
                <a:gd name="T54" fmla="*/ 58 w 145"/>
                <a:gd name="T55" fmla="*/ 10 h 11"/>
                <a:gd name="T56" fmla="*/ 44 w 145"/>
                <a:gd name="T57" fmla="*/ 10 h 11"/>
                <a:gd name="T58" fmla="*/ 30 w 145"/>
                <a:gd name="T59" fmla="*/ 10 h 11"/>
                <a:gd name="T60" fmla="*/ 15 w 145"/>
                <a:gd name="T61" fmla="*/ 10 h 11"/>
                <a:gd name="T62" fmla="*/ 0 w 145"/>
                <a:gd name="T63" fmla="*/ 10 h 11"/>
                <a:gd name="T64" fmla="*/ 0 w 145"/>
                <a:gd name="T65" fmla="*/ 11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5" h="11">
                  <a:moveTo>
                    <a:pt x="0" y="11"/>
                  </a:moveTo>
                  <a:lnTo>
                    <a:pt x="15" y="11"/>
                  </a:lnTo>
                  <a:lnTo>
                    <a:pt x="30" y="10"/>
                  </a:lnTo>
                  <a:lnTo>
                    <a:pt x="45" y="10"/>
                  </a:lnTo>
                  <a:lnTo>
                    <a:pt x="59" y="10"/>
                  </a:lnTo>
                  <a:lnTo>
                    <a:pt x="73" y="9"/>
                  </a:lnTo>
                  <a:lnTo>
                    <a:pt x="85" y="9"/>
                  </a:lnTo>
                  <a:lnTo>
                    <a:pt x="97" y="8"/>
                  </a:lnTo>
                  <a:lnTo>
                    <a:pt x="108" y="7"/>
                  </a:lnTo>
                  <a:lnTo>
                    <a:pt x="118" y="6"/>
                  </a:lnTo>
                  <a:lnTo>
                    <a:pt x="126" y="5"/>
                  </a:lnTo>
                  <a:lnTo>
                    <a:pt x="133" y="5"/>
                  </a:lnTo>
                  <a:lnTo>
                    <a:pt x="138" y="4"/>
                  </a:lnTo>
                  <a:lnTo>
                    <a:pt x="142" y="3"/>
                  </a:lnTo>
                  <a:lnTo>
                    <a:pt x="145" y="2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140" y="3"/>
                  </a:lnTo>
                  <a:lnTo>
                    <a:pt x="136" y="4"/>
                  </a:lnTo>
                  <a:lnTo>
                    <a:pt x="130" y="5"/>
                  </a:lnTo>
                  <a:lnTo>
                    <a:pt x="124" y="5"/>
                  </a:lnTo>
                  <a:lnTo>
                    <a:pt x="115" y="6"/>
                  </a:lnTo>
                  <a:lnTo>
                    <a:pt x="106" y="7"/>
                  </a:lnTo>
                  <a:lnTo>
                    <a:pt x="96" y="8"/>
                  </a:lnTo>
                  <a:lnTo>
                    <a:pt x="84" y="8"/>
                  </a:lnTo>
                  <a:lnTo>
                    <a:pt x="71" y="9"/>
                  </a:lnTo>
                  <a:lnTo>
                    <a:pt x="58" y="10"/>
                  </a:lnTo>
                  <a:lnTo>
                    <a:pt x="44" y="10"/>
                  </a:lnTo>
                  <a:lnTo>
                    <a:pt x="30" y="10"/>
                  </a:lnTo>
                  <a:lnTo>
                    <a:pt x="15" y="10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89" name="Freeform 365">
              <a:extLst>
                <a:ext uri="{FF2B5EF4-FFF2-40B4-BE49-F238E27FC236}">
                  <a16:creationId xmlns:a16="http://schemas.microsoft.com/office/drawing/2014/main" id="{C9E4212A-49C8-244F-8999-2A459D646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42" cy="10"/>
            </a:xfrm>
            <a:custGeom>
              <a:avLst/>
              <a:gdLst>
                <a:gd name="T0" fmla="*/ 0 w 142"/>
                <a:gd name="T1" fmla="*/ 10 h 10"/>
                <a:gd name="T2" fmla="*/ 15 w 142"/>
                <a:gd name="T3" fmla="*/ 10 h 10"/>
                <a:gd name="T4" fmla="*/ 30 w 142"/>
                <a:gd name="T5" fmla="*/ 10 h 10"/>
                <a:gd name="T6" fmla="*/ 44 w 142"/>
                <a:gd name="T7" fmla="*/ 10 h 10"/>
                <a:gd name="T8" fmla="*/ 58 w 142"/>
                <a:gd name="T9" fmla="*/ 10 h 10"/>
                <a:gd name="T10" fmla="*/ 71 w 142"/>
                <a:gd name="T11" fmla="*/ 9 h 10"/>
                <a:gd name="T12" fmla="*/ 84 w 142"/>
                <a:gd name="T13" fmla="*/ 8 h 10"/>
                <a:gd name="T14" fmla="*/ 96 w 142"/>
                <a:gd name="T15" fmla="*/ 8 h 10"/>
                <a:gd name="T16" fmla="*/ 106 w 142"/>
                <a:gd name="T17" fmla="*/ 7 h 10"/>
                <a:gd name="T18" fmla="*/ 115 w 142"/>
                <a:gd name="T19" fmla="*/ 6 h 10"/>
                <a:gd name="T20" fmla="*/ 124 w 142"/>
                <a:gd name="T21" fmla="*/ 5 h 10"/>
                <a:gd name="T22" fmla="*/ 130 w 142"/>
                <a:gd name="T23" fmla="*/ 5 h 10"/>
                <a:gd name="T24" fmla="*/ 136 w 142"/>
                <a:gd name="T25" fmla="*/ 4 h 10"/>
                <a:gd name="T26" fmla="*/ 140 w 142"/>
                <a:gd name="T27" fmla="*/ 3 h 10"/>
                <a:gd name="T28" fmla="*/ 142 w 142"/>
                <a:gd name="T29" fmla="*/ 2 h 10"/>
                <a:gd name="T30" fmla="*/ 142 w 142"/>
                <a:gd name="T31" fmla="*/ 0 h 10"/>
                <a:gd name="T32" fmla="*/ 140 w 142"/>
                <a:gd name="T33" fmla="*/ 0 h 10"/>
                <a:gd name="T34" fmla="*/ 140 w 142"/>
                <a:gd name="T35" fmla="*/ 2 h 10"/>
                <a:gd name="T36" fmla="*/ 137 w 142"/>
                <a:gd name="T37" fmla="*/ 3 h 10"/>
                <a:gd name="T38" fmla="*/ 133 w 142"/>
                <a:gd name="T39" fmla="*/ 4 h 10"/>
                <a:gd name="T40" fmla="*/ 128 w 142"/>
                <a:gd name="T41" fmla="*/ 5 h 10"/>
                <a:gd name="T42" fmla="*/ 121 w 142"/>
                <a:gd name="T43" fmla="*/ 5 h 10"/>
                <a:gd name="T44" fmla="*/ 113 w 142"/>
                <a:gd name="T45" fmla="*/ 6 h 10"/>
                <a:gd name="T46" fmla="*/ 104 w 142"/>
                <a:gd name="T47" fmla="*/ 7 h 10"/>
                <a:gd name="T48" fmla="*/ 94 w 142"/>
                <a:gd name="T49" fmla="*/ 7 h 10"/>
                <a:gd name="T50" fmla="*/ 82 w 142"/>
                <a:gd name="T51" fmla="*/ 8 h 10"/>
                <a:gd name="T52" fmla="*/ 70 w 142"/>
                <a:gd name="T53" fmla="*/ 9 h 10"/>
                <a:gd name="T54" fmla="*/ 57 w 142"/>
                <a:gd name="T55" fmla="*/ 9 h 10"/>
                <a:gd name="T56" fmla="*/ 43 w 142"/>
                <a:gd name="T57" fmla="*/ 10 h 10"/>
                <a:gd name="T58" fmla="*/ 29 w 142"/>
                <a:gd name="T59" fmla="*/ 10 h 10"/>
                <a:gd name="T60" fmla="*/ 15 w 142"/>
                <a:gd name="T61" fmla="*/ 10 h 10"/>
                <a:gd name="T62" fmla="*/ 0 w 142"/>
                <a:gd name="T63" fmla="*/ 10 h 10"/>
                <a:gd name="T64" fmla="*/ 0 w 142"/>
                <a:gd name="T65" fmla="*/ 10 h 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0">
                  <a:moveTo>
                    <a:pt x="0" y="10"/>
                  </a:moveTo>
                  <a:lnTo>
                    <a:pt x="15" y="10"/>
                  </a:lnTo>
                  <a:lnTo>
                    <a:pt x="30" y="10"/>
                  </a:lnTo>
                  <a:lnTo>
                    <a:pt x="44" y="10"/>
                  </a:lnTo>
                  <a:lnTo>
                    <a:pt x="58" y="10"/>
                  </a:lnTo>
                  <a:lnTo>
                    <a:pt x="71" y="9"/>
                  </a:lnTo>
                  <a:lnTo>
                    <a:pt x="84" y="8"/>
                  </a:lnTo>
                  <a:lnTo>
                    <a:pt x="96" y="8"/>
                  </a:lnTo>
                  <a:lnTo>
                    <a:pt x="106" y="7"/>
                  </a:lnTo>
                  <a:lnTo>
                    <a:pt x="115" y="6"/>
                  </a:lnTo>
                  <a:lnTo>
                    <a:pt x="124" y="5"/>
                  </a:lnTo>
                  <a:lnTo>
                    <a:pt x="130" y="5"/>
                  </a:lnTo>
                  <a:lnTo>
                    <a:pt x="136" y="4"/>
                  </a:lnTo>
                  <a:lnTo>
                    <a:pt x="140" y="3"/>
                  </a:lnTo>
                  <a:lnTo>
                    <a:pt x="142" y="2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40" y="2"/>
                  </a:lnTo>
                  <a:lnTo>
                    <a:pt x="137" y="3"/>
                  </a:lnTo>
                  <a:lnTo>
                    <a:pt x="133" y="4"/>
                  </a:lnTo>
                  <a:lnTo>
                    <a:pt x="128" y="5"/>
                  </a:lnTo>
                  <a:lnTo>
                    <a:pt x="121" y="5"/>
                  </a:lnTo>
                  <a:lnTo>
                    <a:pt x="113" y="6"/>
                  </a:lnTo>
                  <a:lnTo>
                    <a:pt x="104" y="7"/>
                  </a:lnTo>
                  <a:lnTo>
                    <a:pt x="94" y="7"/>
                  </a:lnTo>
                  <a:lnTo>
                    <a:pt x="82" y="8"/>
                  </a:lnTo>
                  <a:lnTo>
                    <a:pt x="70" y="9"/>
                  </a:lnTo>
                  <a:lnTo>
                    <a:pt x="57" y="9"/>
                  </a:lnTo>
                  <a:lnTo>
                    <a:pt x="43" y="10"/>
                  </a:lnTo>
                  <a:lnTo>
                    <a:pt x="29" y="10"/>
                  </a:lnTo>
                  <a:lnTo>
                    <a:pt x="1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90" name="Freeform 366">
              <a:extLst>
                <a:ext uri="{FF2B5EF4-FFF2-40B4-BE49-F238E27FC236}">
                  <a16:creationId xmlns:a16="http://schemas.microsoft.com/office/drawing/2014/main" id="{FB75F8DA-8A38-A845-B6FB-3F637FBAA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40" cy="10"/>
            </a:xfrm>
            <a:custGeom>
              <a:avLst/>
              <a:gdLst>
                <a:gd name="T0" fmla="*/ 0 w 140"/>
                <a:gd name="T1" fmla="*/ 10 h 10"/>
                <a:gd name="T2" fmla="*/ 15 w 140"/>
                <a:gd name="T3" fmla="*/ 10 h 10"/>
                <a:gd name="T4" fmla="*/ 29 w 140"/>
                <a:gd name="T5" fmla="*/ 10 h 10"/>
                <a:gd name="T6" fmla="*/ 43 w 140"/>
                <a:gd name="T7" fmla="*/ 10 h 10"/>
                <a:gd name="T8" fmla="*/ 57 w 140"/>
                <a:gd name="T9" fmla="*/ 9 h 10"/>
                <a:gd name="T10" fmla="*/ 70 w 140"/>
                <a:gd name="T11" fmla="*/ 9 h 10"/>
                <a:gd name="T12" fmla="*/ 82 w 140"/>
                <a:gd name="T13" fmla="*/ 8 h 10"/>
                <a:gd name="T14" fmla="*/ 94 w 140"/>
                <a:gd name="T15" fmla="*/ 7 h 10"/>
                <a:gd name="T16" fmla="*/ 104 w 140"/>
                <a:gd name="T17" fmla="*/ 7 h 10"/>
                <a:gd name="T18" fmla="*/ 113 w 140"/>
                <a:gd name="T19" fmla="*/ 6 h 10"/>
                <a:gd name="T20" fmla="*/ 121 w 140"/>
                <a:gd name="T21" fmla="*/ 5 h 10"/>
                <a:gd name="T22" fmla="*/ 128 w 140"/>
                <a:gd name="T23" fmla="*/ 5 h 10"/>
                <a:gd name="T24" fmla="*/ 133 w 140"/>
                <a:gd name="T25" fmla="*/ 4 h 10"/>
                <a:gd name="T26" fmla="*/ 137 w 140"/>
                <a:gd name="T27" fmla="*/ 3 h 10"/>
                <a:gd name="T28" fmla="*/ 140 w 140"/>
                <a:gd name="T29" fmla="*/ 2 h 10"/>
                <a:gd name="T30" fmla="*/ 140 w 140"/>
                <a:gd name="T31" fmla="*/ 0 h 10"/>
                <a:gd name="T32" fmla="*/ 137 w 140"/>
                <a:gd name="T33" fmla="*/ 0 h 10"/>
                <a:gd name="T34" fmla="*/ 136 w 140"/>
                <a:gd name="T35" fmla="*/ 2 h 10"/>
                <a:gd name="T36" fmla="*/ 134 w 140"/>
                <a:gd name="T37" fmla="*/ 3 h 10"/>
                <a:gd name="T38" fmla="*/ 130 w 140"/>
                <a:gd name="T39" fmla="*/ 4 h 10"/>
                <a:gd name="T40" fmla="*/ 124 w 140"/>
                <a:gd name="T41" fmla="*/ 5 h 10"/>
                <a:gd name="T42" fmla="*/ 116 w 140"/>
                <a:gd name="T43" fmla="*/ 5 h 10"/>
                <a:gd name="T44" fmla="*/ 107 w 140"/>
                <a:gd name="T45" fmla="*/ 6 h 10"/>
                <a:gd name="T46" fmla="*/ 97 w 140"/>
                <a:gd name="T47" fmla="*/ 7 h 10"/>
                <a:gd name="T48" fmla="*/ 86 w 140"/>
                <a:gd name="T49" fmla="*/ 8 h 10"/>
                <a:gd name="T50" fmla="*/ 73 w 140"/>
                <a:gd name="T51" fmla="*/ 8 h 10"/>
                <a:gd name="T52" fmla="*/ 60 w 140"/>
                <a:gd name="T53" fmla="*/ 9 h 10"/>
                <a:gd name="T54" fmla="*/ 46 w 140"/>
                <a:gd name="T55" fmla="*/ 9 h 10"/>
                <a:gd name="T56" fmla="*/ 31 w 140"/>
                <a:gd name="T57" fmla="*/ 10 h 10"/>
                <a:gd name="T58" fmla="*/ 16 w 140"/>
                <a:gd name="T59" fmla="*/ 10 h 10"/>
                <a:gd name="T60" fmla="*/ 0 w 140"/>
                <a:gd name="T61" fmla="*/ 10 h 10"/>
                <a:gd name="T62" fmla="*/ 0 w 140"/>
                <a:gd name="T63" fmla="*/ 10 h 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0" h="10">
                  <a:moveTo>
                    <a:pt x="0" y="10"/>
                  </a:moveTo>
                  <a:lnTo>
                    <a:pt x="15" y="10"/>
                  </a:lnTo>
                  <a:lnTo>
                    <a:pt x="29" y="10"/>
                  </a:lnTo>
                  <a:lnTo>
                    <a:pt x="43" y="10"/>
                  </a:lnTo>
                  <a:lnTo>
                    <a:pt x="57" y="9"/>
                  </a:lnTo>
                  <a:lnTo>
                    <a:pt x="70" y="9"/>
                  </a:lnTo>
                  <a:lnTo>
                    <a:pt x="82" y="8"/>
                  </a:lnTo>
                  <a:lnTo>
                    <a:pt x="94" y="7"/>
                  </a:lnTo>
                  <a:lnTo>
                    <a:pt x="104" y="7"/>
                  </a:lnTo>
                  <a:lnTo>
                    <a:pt x="113" y="6"/>
                  </a:lnTo>
                  <a:lnTo>
                    <a:pt x="121" y="5"/>
                  </a:lnTo>
                  <a:lnTo>
                    <a:pt x="128" y="5"/>
                  </a:lnTo>
                  <a:lnTo>
                    <a:pt x="133" y="4"/>
                  </a:lnTo>
                  <a:lnTo>
                    <a:pt x="137" y="3"/>
                  </a:lnTo>
                  <a:lnTo>
                    <a:pt x="140" y="2"/>
                  </a:lnTo>
                  <a:lnTo>
                    <a:pt x="140" y="0"/>
                  </a:lnTo>
                  <a:lnTo>
                    <a:pt x="137" y="0"/>
                  </a:lnTo>
                  <a:lnTo>
                    <a:pt x="136" y="2"/>
                  </a:lnTo>
                  <a:lnTo>
                    <a:pt x="134" y="3"/>
                  </a:lnTo>
                  <a:lnTo>
                    <a:pt x="130" y="4"/>
                  </a:lnTo>
                  <a:lnTo>
                    <a:pt x="124" y="5"/>
                  </a:lnTo>
                  <a:lnTo>
                    <a:pt x="116" y="5"/>
                  </a:lnTo>
                  <a:lnTo>
                    <a:pt x="107" y="6"/>
                  </a:lnTo>
                  <a:lnTo>
                    <a:pt x="97" y="7"/>
                  </a:lnTo>
                  <a:lnTo>
                    <a:pt x="86" y="8"/>
                  </a:lnTo>
                  <a:lnTo>
                    <a:pt x="73" y="8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1" y="10"/>
                  </a:lnTo>
                  <a:lnTo>
                    <a:pt x="16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91" name="Freeform 367">
              <a:extLst>
                <a:ext uri="{FF2B5EF4-FFF2-40B4-BE49-F238E27FC236}">
                  <a16:creationId xmlns:a16="http://schemas.microsoft.com/office/drawing/2014/main" id="{CF848128-FF75-4544-B531-6858FF3FA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37" cy="10"/>
            </a:xfrm>
            <a:custGeom>
              <a:avLst/>
              <a:gdLst>
                <a:gd name="T0" fmla="*/ 0 w 137"/>
                <a:gd name="T1" fmla="*/ 10 h 10"/>
                <a:gd name="T2" fmla="*/ 16 w 137"/>
                <a:gd name="T3" fmla="*/ 10 h 10"/>
                <a:gd name="T4" fmla="*/ 31 w 137"/>
                <a:gd name="T5" fmla="*/ 10 h 10"/>
                <a:gd name="T6" fmla="*/ 46 w 137"/>
                <a:gd name="T7" fmla="*/ 9 h 10"/>
                <a:gd name="T8" fmla="*/ 60 w 137"/>
                <a:gd name="T9" fmla="*/ 9 h 10"/>
                <a:gd name="T10" fmla="*/ 73 w 137"/>
                <a:gd name="T11" fmla="*/ 8 h 10"/>
                <a:gd name="T12" fmla="*/ 86 w 137"/>
                <a:gd name="T13" fmla="*/ 8 h 10"/>
                <a:gd name="T14" fmla="*/ 97 w 137"/>
                <a:gd name="T15" fmla="*/ 7 h 10"/>
                <a:gd name="T16" fmla="*/ 107 w 137"/>
                <a:gd name="T17" fmla="*/ 6 h 10"/>
                <a:gd name="T18" fmla="*/ 116 w 137"/>
                <a:gd name="T19" fmla="*/ 5 h 10"/>
                <a:gd name="T20" fmla="*/ 124 w 137"/>
                <a:gd name="T21" fmla="*/ 5 h 10"/>
                <a:gd name="T22" fmla="*/ 130 w 137"/>
                <a:gd name="T23" fmla="*/ 4 h 10"/>
                <a:gd name="T24" fmla="*/ 134 w 137"/>
                <a:gd name="T25" fmla="*/ 3 h 10"/>
                <a:gd name="T26" fmla="*/ 136 w 137"/>
                <a:gd name="T27" fmla="*/ 2 h 10"/>
                <a:gd name="T28" fmla="*/ 137 w 137"/>
                <a:gd name="T29" fmla="*/ 0 h 10"/>
                <a:gd name="T30" fmla="*/ 134 w 137"/>
                <a:gd name="T31" fmla="*/ 0 h 10"/>
                <a:gd name="T32" fmla="*/ 133 w 137"/>
                <a:gd name="T33" fmla="*/ 2 h 10"/>
                <a:gd name="T34" fmla="*/ 132 w 137"/>
                <a:gd name="T35" fmla="*/ 3 h 10"/>
                <a:gd name="T36" fmla="*/ 127 w 137"/>
                <a:gd name="T37" fmla="*/ 4 h 10"/>
                <a:gd name="T38" fmla="*/ 121 w 137"/>
                <a:gd name="T39" fmla="*/ 5 h 10"/>
                <a:gd name="T40" fmla="*/ 114 w 137"/>
                <a:gd name="T41" fmla="*/ 5 h 10"/>
                <a:gd name="T42" fmla="*/ 105 w 137"/>
                <a:gd name="T43" fmla="*/ 6 h 10"/>
                <a:gd name="T44" fmla="*/ 96 w 137"/>
                <a:gd name="T45" fmla="*/ 7 h 10"/>
                <a:gd name="T46" fmla="*/ 84 w 137"/>
                <a:gd name="T47" fmla="*/ 8 h 10"/>
                <a:gd name="T48" fmla="*/ 72 w 137"/>
                <a:gd name="T49" fmla="*/ 8 h 10"/>
                <a:gd name="T50" fmla="*/ 59 w 137"/>
                <a:gd name="T51" fmla="*/ 9 h 10"/>
                <a:gd name="T52" fmla="*/ 45 w 137"/>
                <a:gd name="T53" fmla="*/ 9 h 10"/>
                <a:gd name="T54" fmla="*/ 30 w 137"/>
                <a:gd name="T55" fmla="*/ 10 h 10"/>
                <a:gd name="T56" fmla="*/ 15 w 137"/>
                <a:gd name="T57" fmla="*/ 10 h 10"/>
                <a:gd name="T58" fmla="*/ 0 w 137"/>
                <a:gd name="T59" fmla="*/ 10 h 10"/>
                <a:gd name="T60" fmla="*/ 0 w 137"/>
                <a:gd name="T61" fmla="*/ 10 h 1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7" h="10">
                  <a:moveTo>
                    <a:pt x="0" y="10"/>
                  </a:moveTo>
                  <a:lnTo>
                    <a:pt x="16" y="10"/>
                  </a:lnTo>
                  <a:lnTo>
                    <a:pt x="31" y="10"/>
                  </a:lnTo>
                  <a:lnTo>
                    <a:pt x="46" y="9"/>
                  </a:lnTo>
                  <a:lnTo>
                    <a:pt x="60" y="9"/>
                  </a:lnTo>
                  <a:lnTo>
                    <a:pt x="73" y="8"/>
                  </a:lnTo>
                  <a:lnTo>
                    <a:pt x="86" y="8"/>
                  </a:lnTo>
                  <a:lnTo>
                    <a:pt x="97" y="7"/>
                  </a:lnTo>
                  <a:lnTo>
                    <a:pt x="107" y="6"/>
                  </a:lnTo>
                  <a:lnTo>
                    <a:pt x="116" y="5"/>
                  </a:lnTo>
                  <a:lnTo>
                    <a:pt x="124" y="5"/>
                  </a:lnTo>
                  <a:lnTo>
                    <a:pt x="130" y="4"/>
                  </a:lnTo>
                  <a:lnTo>
                    <a:pt x="134" y="3"/>
                  </a:lnTo>
                  <a:lnTo>
                    <a:pt x="136" y="2"/>
                  </a:lnTo>
                  <a:lnTo>
                    <a:pt x="137" y="0"/>
                  </a:lnTo>
                  <a:lnTo>
                    <a:pt x="134" y="0"/>
                  </a:lnTo>
                  <a:lnTo>
                    <a:pt x="133" y="2"/>
                  </a:lnTo>
                  <a:lnTo>
                    <a:pt x="132" y="3"/>
                  </a:lnTo>
                  <a:lnTo>
                    <a:pt x="127" y="4"/>
                  </a:lnTo>
                  <a:lnTo>
                    <a:pt x="121" y="5"/>
                  </a:lnTo>
                  <a:lnTo>
                    <a:pt x="114" y="5"/>
                  </a:lnTo>
                  <a:lnTo>
                    <a:pt x="105" y="6"/>
                  </a:lnTo>
                  <a:lnTo>
                    <a:pt x="96" y="7"/>
                  </a:lnTo>
                  <a:lnTo>
                    <a:pt x="84" y="8"/>
                  </a:lnTo>
                  <a:lnTo>
                    <a:pt x="72" y="8"/>
                  </a:lnTo>
                  <a:lnTo>
                    <a:pt x="59" y="9"/>
                  </a:lnTo>
                  <a:lnTo>
                    <a:pt x="45" y="9"/>
                  </a:lnTo>
                  <a:lnTo>
                    <a:pt x="30" y="10"/>
                  </a:lnTo>
                  <a:lnTo>
                    <a:pt x="1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92" name="Freeform 368">
              <a:extLst>
                <a:ext uri="{FF2B5EF4-FFF2-40B4-BE49-F238E27FC236}">
                  <a16:creationId xmlns:a16="http://schemas.microsoft.com/office/drawing/2014/main" id="{A83AE592-8EF8-D447-B44D-88DE78CC7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34" cy="10"/>
            </a:xfrm>
            <a:custGeom>
              <a:avLst/>
              <a:gdLst>
                <a:gd name="T0" fmla="*/ 0 w 134"/>
                <a:gd name="T1" fmla="*/ 10 h 10"/>
                <a:gd name="T2" fmla="*/ 15 w 134"/>
                <a:gd name="T3" fmla="*/ 10 h 10"/>
                <a:gd name="T4" fmla="*/ 30 w 134"/>
                <a:gd name="T5" fmla="*/ 10 h 10"/>
                <a:gd name="T6" fmla="*/ 45 w 134"/>
                <a:gd name="T7" fmla="*/ 9 h 10"/>
                <a:gd name="T8" fmla="*/ 59 w 134"/>
                <a:gd name="T9" fmla="*/ 9 h 10"/>
                <a:gd name="T10" fmla="*/ 72 w 134"/>
                <a:gd name="T11" fmla="*/ 8 h 10"/>
                <a:gd name="T12" fmla="*/ 84 w 134"/>
                <a:gd name="T13" fmla="*/ 8 h 10"/>
                <a:gd name="T14" fmla="*/ 96 w 134"/>
                <a:gd name="T15" fmla="*/ 7 h 10"/>
                <a:gd name="T16" fmla="*/ 105 w 134"/>
                <a:gd name="T17" fmla="*/ 6 h 10"/>
                <a:gd name="T18" fmla="*/ 114 w 134"/>
                <a:gd name="T19" fmla="*/ 5 h 10"/>
                <a:gd name="T20" fmla="*/ 121 w 134"/>
                <a:gd name="T21" fmla="*/ 5 h 10"/>
                <a:gd name="T22" fmla="*/ 127 w 134"/>
                <a:gd name="T23" fmla="*/ 4 h 10"/>
                <a:gd name="T24" fmla="*/ 132 w 134"/>
                <a:gd name="T25" fmla="*/ 3 h 10"/>
                <a:gd name="T26" fmla="*/ 133 w 134"/>
                <a:gd name="T27" fmla="*/ 2 h 10"/>
                <a:gd name="T28" fmla="*/ 134 w 134"/>
                <a:gd name="T29" fmla="*/ 0 h 10"/>
                <a:gd name="T30" fmla="*/ 132 w 134"/>
                <a:gd name="T31" fmla="*/ 0 h 10"/>
                <a:gd name="T32" fmla="*/ 131 w 134"/>
                <a:gd name="T33" fmla="*/ 2 h 10"/>
                <a:gd name="T34" fmla="*/ 129 w 134"/>
                <a:gd name="T35" fmla="*/ 3 h 10"/>
                <a:gd name="T36" fmla="*/ 125 w 134"/>
                <a:gd name="T37" fmla="*/ 4 h 10"/>
                <a:gd name="T38" fmla="*/ 119 w 134"/>
                <a:gd name="T39" fmla="*/ 5 h 10"/>
                <a:gd name="T40" fmla="*/ 111 w 134"/>
                <a:gd name="T41" fmla="*/ 5 h 10"/>
                <a:gd name="T42" fmla="*/ 104 w 134"/>
                <a:gd name="T43" fmla="*/ 6 h 10"/>
                <a:gd name="T44" fmla="*/ 93 w 134"/>
                <a:gd name="T45" fmla="*/ 7 h 10"/>
                <a:gd name="T46" fmla="*/ 82 w 134"/>
                <a:gd name="T47" fmla="*/ 7 h 10"/>
                <a:gd name="T48" fmla="*/ 70 w 134"/>
                <a:gd name="T49" fmla="*/ 8 h 10"/>
                <a:gd name="T50" fmla="*/ 57 w 134"/>
                <a:gd name="T51" fmla="*/ 9 h 10"/>
                <a:gd name="T52" fmla="*/ 44 w 134"/>
                <a:gd name="T53" fmla="*/ 9 h 10"/>
                <a:gd name="T54" fmla="*/ 30 w 134"/>
                <a:gd name="T55" fmla="*/ 9 h 10"/>
                <a:gd name="T56" fmla="*/ 15 w 134"/>
                <a:gd name="T57" fmla="*/ 10 h 10"/>
                <a:gd name="T58" fmla="*/ 0 w 134"/>
                <a:gd name="T59" fmla="*/ 10 h 10"/>
                <a:gd name="T60" fmla="*/ 0 w 134"/>
                <a:gd name="T61" fmla="*/ 10 h 1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4" h="10">
                  <a:moveTo>
                    <a:pt x="0" y="10"/>
                  </a:moveTo>
                  <a:lnTo>
                    <a:pt x="15" y="10"/>
                  </a:lnTo>
                  <a:lnTo>
                    <a:pt x="30" y="10"/>
                  </a:lnTo>
                  <a:lnTo>
                    <a:pt x="45" y="9"/>
                  </a:lnTo>
                  <a:lnTo>
                    <a:pt x="59" y="9"/>
                  </a:lnTo>
                  <a:lnTo>
                    <a:pt x="72" y="8"/>
                  </a:lnTo>
                  <a:lnTo>
                    <a:pt x="84" y="8"/>
                  </a:lnTo>
                  <a:lnTo>
                    <a:pt x="96" y="7"/>
                  </a:lnTo>
                  <a:lnTo>
                    <a:pt x="105" y="6"/>
                  </a:lnTo>
                  <a:lnTo>
                    <a:pt x="114" y="5"/>
                  </a:lnTo>
                  <a:lnTo>
                    <a:pt x="121" y="5"/>
                  </a:lnTo>
                  <a:lnTo>
                    <a:pt x="127" y="4"/>
                  </a:lnTo>
                  <a:lnTo>
                    <a:pt x="132" y="3"/>
                  </a:lnTo>
                  <a:lnTo>
                    <a:pt x="133" y="2"/>
                  </a:lnTo>
                  <a:lnTo>
                    <a:pt x="134" y="0"/>
                  </a:lnTo>
                  <a:lnTo>
                    <a:pt x="132" y="0"/>
                  </a:lnTo>
                  <a:lnTo>
                    <a:pt x="131" y="2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04" y="6"/>
                  </a:lnTo>
                  <a:lnTo>
                    <a:pt x="93" y="7"/>
                  </a:lnTo>
                  <a:lnTo>
                    <a:pt x="82" y="7"/>
                  </a:lnTo>
                  <a:lnTo>
                    <a:pt x="70" y="8"/>
                  </a:lnTo>
                  <a:lnTo>
                    <a:pt x="57" y="9"/>
                  </a:lnTo>
                  <a:lnTo>
                    <a:pt x="44" y="9"/>
                  </a:lnTo>
                  <a:lnTo>
                    <a:pt x="30" y="9"/>
                  </a:lnTo>
                  <a:lnTo>
                    <a:pt x="1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93" name="Freeform 369">
              <a:extLst>
                <a:ext uri="{FF2B5EF4-FFF2-40B4-BE49-F238E27FC236}">
                  <a16:creationId xmlns:a16="http://schemas.microsoft.com/office/drawing/2014/main" id="{5955597D-0211-F64F-8848-4524ECC22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32" cy="10"/>
            </a:xfrm>
            <a:custGeom>
              <a:avLst/>
              <a:gdLst>
                <a:gd name="T0" fmla="*/ 0 w 132"/>
                <a:gd name="T1" fmla="*/ 10 h 10"/>
                <a:gd name="T2" fmla="*/ 15 w 132"/>
                <a:gd name="T3" fmla="*/ 10 h 10"/>
                <a:gd name="T4" fmla="*/ 30 w 132"/>
                <a:gd name="T5" fmla="*/ 9 h 10"/>
                <a:gd name="T6" fmla="*/ 44 w 132"/>
                <a:gd name="T7" fmla="*/ 9 h 10"/>
                <a:gd name="T8" fmla="*/ 57 w 132"/>
                <a:gd name="T9" fmla="*/ 9 h 10"/>
                <a:gd name="T10" fmla="*/ 70 w 132"/>
                <a:gd name="T11" fmla="*/ 8 h 10"/>
                <a:gd name="T12" fmla="*/ 82 w 132"/>
                <a:gd name="T13" fmla="*/ 7 h 10"/>
                <a:gd name="T14" fmla="*/ 93 w 132"/>
                <a:gd name="T15" fmla="*/ 7 h 10"/>
                <a:gd name="T16" fmla="*/ 104 w 132"/>
                <a:gd name="T17" fmla="*/ 6 h 10"/>
                <a:gd name="T18" fmla="*/ 111 w 132"/>
                <a:gd name="T19" fmla="*/ 5 h 10"/>
                <a:gd name="T20" fmla="*/ 119 w 132"/>
                <a:gd name="T21" fmla="*/ 5 h 10"/>
                <a:gd name="T22" fmla="*/ 125 w 132"/>
                <a:gd name="T23" fmla="*/ 4 h 10"/>
                <a:gd name="T24" fmla="*/ 129 w 132"/>
                <a:gd name="T25" fmla="*/ 3 h 10"/>
                <a:gd name="T26" fmla="*/ 131 w 132"/>
                <a:gd name="T27" fmla="*/ 2 h 10"/>
                <a:gd name="T28" fmla="*/ 132 w 132"/>
                <a:gd name="T29" fmla="*/ 0 h 10"/>
                <a:gd name="T30" fmla="*/ 129 w 132"/>
                <a:gd name="T31" fmla="*/ 0 h 10"/>
                <a:gd name="T32" fmla="*/ 128 w 132"/>
                <a:gd name="T33" fmla="*/ 2 h 10"/>
                <a:gd name="T34" fmla="*/ 126 w 132"/>
                <a:gd name="T35" fmla="*/ 3 h 10"/>
                <a:gd name="T36" fmla="*/ 122 w 132"/>
                <a:gd name="T37" fmla="*/ 4 h 10"/>
                <a:gd name="T38" fmla="*/ 117 w 132"/>
                <a:gd name="T39" fmla="*/ 5 h 10"/>
                <a:gd name="T40" fmla="*/ 110 w 132"/>
                <a:gd name="T41" fmla="*/ 5 h 10"/>
                <a:gd name="T42" fmla="*/ 101 w 132"/>
                <a:gd name="T43" fmla="*/ 6 h 10"/>
                <a:gd name="T44" fmla="*/ 91 w 132"/>
                <a:gd name="T45" fmla="*/ 7 h 10"/>
                <a:gd name="T46" fmla="*/ 81 w 132"/>
                <a:gd name="T47" fmla="*/ 7 h 10"/>
                <a:gd name="T48" fmla="*/ 68 w 132"/>
                <a:gd name="T49" fmla="*/ 8 h 10"/>
                <a:gd name="T50" fmla="*/ 56 w 132"/>
                <a:gd name="T51" fmla="*/ 8 h 10"/>
                <a:gd name="T52" fmla="*/ 43 w 132"/>
                <a:gd name="T53" fmla="*/ 9 h 10"/>
                <a:gd name="T54" fmla="*/ 29 w 132"/>
                <a:gd name="T55" fmla="*/ 9 h 10"/>
                <a:gd name="T56" fmla="*/ 15 w 132"/>
                <a:gd name="T57" fmla="*/ 9 h 10"/>
                <a:gd name="T58" fmla="*/ 0 w 132"/>
                <a:gd name="T59" fmla="*/ 9 h 10"/>
                <a:gd name="T60" fmla="*/ 0 w 132"/>
                <a:gd name="T61" fmla="*/ 10 h 1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2" h="10">
                  <a:moveTo>
                    <a:pt x="0" y="10"/>
                  </a:moveTo>
                  <a:lnTo>
                    <a:pt x="15" y="10"/>
                  </a:lnTo>
                  <a:lnTo>
                    <a:pt x="30" y="9"/>
                  </a:lnTo>
                  <a:lnTo>
                    <a:pt x="44" y="9"/>
                  </a:lnTo>
                  <a:lnTo>
                    <a:pt x="57" y="9"/>
                  </a:lnTo>
                  <a:lnTo>
                    <a:pt x="70" y="8"/>
                  </a:lnTo>
                  <a:lnTo>
                    <a:pt x="82" y="7"/>
                  </a:lnTo>
                  <a:lnTo>
                    <a:pt x="93" y="7"/>
                  </a:lnTo>
                  <a:lnTo>
                    <a:pt x="104" y="6"/>
                  </a:lnTo>
                  <a:lnTo>
                    <a:pt x="111" y="5"/>
                  </a:lnTo>
                  <a:lnTo>
                    <a:pt x="119" y="5"/>
                  </a:lnTo>
                  <a:lnTo>
                    <a:pt x="125" y="4"/>
                  </a:lnTo>
                  <a:lnTo>
                    <a:pt x="129" y="3"/>
                  </a:lnTo>
                  <a:lnTo>
                    <a:pt x="131" y="2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28" y="2"/>
                  </a:lnTo>
                  <a:lnTo>
                    <a:pt x="126" y="3"/>
                  </a:lnTo>
                  <a:lnTo>
                    <a:pt x="122" y="4"/>
                  </a:lnTo>
                  <a:lnTo>
                    <a:pt x="117" y="5"/>
                  </a:lnTo>
                  <a:lnTo>
                    <a:pt x="110" y="5"/>
                  </a:lnTo>
                  <a:lnTo>
                    <a:pt x="101" y="6"/>
                  </a:lnTo>
                  <a:lnTo>
                    <a:pt x="91" y="7"/>
                  </a:lnTo>
                  <a:lnTo>
                    <a:pt x="81" y="7"/>
                  </a:lnTo>
                  <a:lnTo>
                    <a:pt x="68" y="8"/>
                  </a:lnTo>
                  <a:lnTo>
                    <a:pt x="56" y="8"/>
                  </a:lnTo>
                  <a:lnTo>
                    <a:pt x="43" y="9"/>
                  </a:lnTo>
                  <a:lnTo>
                    <a:pt x="29" y="9"/>
                  </a:lnTo>
                  <a:lnTo>
                    <a:pt x="15" y="9"/>
                  </a:lnTo>
                  <a:lnTo>
                    <a:pt x="0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94" name="Freeform 370">
              <a:extLst>
                <a:ext uri="{FF2B5EF4-FFF2-40B4-BE49-F238E27FC236}">
                  <a16:creationId xmlns:a16="http://schemas.microsoft.com/office/drawing/2014/main" id="{05C47C46-1415-4E4F-9A2E-52D1E6CC8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29" cy="9"/>
            </a:xfrm>
            <a:custGeom>
              <a:avLst/>
              <a:gdLst>
                <a:gd name="T0" fmla="*/ 0 w 129"/>
                <a:gd name="T1" fmla="*/ 9 h 9"/>
                <a:gd name="T2" fmla="*/ 15 w 129"/>
                <a:gd name="T3" fmla="*/ 9 h 9"/>
                <a:gd name="T4" fmla="*/ 29 w 129"/>
                <a:gd name="T5" fmla="*/ 9 h 9"/>
                <a:gd name="T6" fmla="*/ 43 w 129"/>
                <a:gd name="T7" fmla="*/ 9 h 9"/>
                <a:gd name="T8" fmla="*/ 56 w 129"/>
                <a:gd name="T9" fmla="*/ 8 h 9"/>
                <a:gd name="T10" fmla="*/ 68 w 129"/>
                <a:gd name="T11" fmla="*/ 8 h 9"/>
                <a:gd name="T12" fmla="*/ 81 w 129"/>
                <a:gd name="T13" fmla="*/ 7 h 9"/>
                <a:gd name="T14" fmla="*/ 91 w 129"/>
                <a:gd name="T15" fmla="*/ 7 h 9"/>
                <a:gd name="T16" fmla="*/ 101 w 129"/>
                <a:gd name="T17" fmla="*/ 6 h 9"/>
                <a:gd name="T18" fmla="*/ 110 w 129"/>
                <a:gd name="T19" fmla="*/ 5 h 9"/>
                <a:gd name="T20" fmla="*/ 117 w 129"/>
                <a:gd name="T21" fmla="*/ 5 h 9"/>
                <a:gd name="T22" fmla="*/ 122 w 129"/>
                <a:gd name="T23" fmla="*/ 4 h 9"/>
                <a:gd name="T24" fmla="*/ 126 w 129"/>
                <a:gd name="T25" fmla="*/ 3 h 9"/>
                <a:gd name="T26" fmla="*/ 128 w 129"/>
                <a:gd name="T27" fmla="*/ 2 h 9"/>
                <a:gd name="T28" fmla="*/ 129 w 129"/>
                <a:gd name="T29" fmla="*/ 0 h 9"/>
                <a:gd name="T30" fmla="*/ 126 w 129"/>
                <a:gd name="T31" fmla="*/ 0 h 9"/>
                <a:gd name="T32" fmla="*/ 126 w 129"/>
                <a:gd name="T33" fmla="*/ 1 h 9"/>
                <a:gd name="T34" fmla="*/ 124 w 129"/>
                <a:gd name="T35" fmla="*/ 3 h 9"/>
                <a:gd name="T36" fmla="*/ 119 w 129"/>
                <a:gd name="T37" fmla="*/ 4 h 9"/>
                <a:gd name="T38" fmla="*/ 114 w 129"/>
                <a:gd name="T39" fmla="*/ 5 h 9"/>
                <a:gd name="T40" fmla="*/ 107 w 129"/>
                <a:gd name="T41" fmla="*/ 5 h 9"/>
                <a:gd name="T42" fmla="*/ 99 w 129"/>
                <a:gd name="T43" fmla="*/ 6 h 9"/>
                <a:gd name="T44" fmla="*/ 90 w 129"/>
                <a:gd name="T45" fmla="*/ 6 h 9"/>
                <a:gd name="T46" fmla="*/ 79 w 129"/>
                <a:gd name="T47" fmla="*/ 7 h 9"/>
                <a:gd name="T48" fmla="*/ 68 w 129"/>
                <a:gd name="T49" fmla="*/ 8 h 9"/>
                <a:gd name="T50" fmla="*/ 55 w 129"/>
                <a:gd name="T51" fmla="*/ 8 h 9"/>
                <a:gd name="T52" fmla="*/ 42 w 129"/>
                <a:gd name="T53" fmla="*/ 9 h 9"/>
                <a:gd name="T54" fmla="*/ 28 w 129"/>
                <a:gd name="T55" fmla="*/ 9 h 9"/>
                <a:gd name="T56" fmla="*/ 14 w 129"/>
                <a:gd name="T57" fmla="*/ 9 h 9"/>
                <a:gd name="T58" fmla="*/ 0 w 129"/>
                <a:gd name="T59" fmla="*/ 9 h 9"/>
                <a:gd name="T60" fmla="*/ 0 w 129"/>
                <a:gd name="T61" fmla="*/ 9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9" h="9">
                  <a:moveTo>
                    <a:pt x="0" y="9"/>
                  </a:moveTo>
                  <a:lnTo>
                    <a:pt x="15" y="9"/>
                  </a:lnTo>
                  <a:lnTo>
                    <a:pt x="29" y="9"/>
                  </a:lnTo>
                  <a:lnTo>
                    <a:pt x="43" y="9"/>
                  </a:lnTo>
                  <a:lnTo>
                    <a:pt x="56" y="8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7"/>
                  </a:lnTo>
                  <a:lnTo>
                    <a:pt x="101" y="6"/>
                  </a:lnTo>
                  <a:lnTo>
                    <a:pt x="110" y="5"/>
                  </a:lnTo>
                  <a:lnTo>
                    <a:pt x="117" y="5"/>
                  </a:lnTo>
                  <a:lnTo>
                    <a:pt x="122" y="4"/>
                  </a:lnTo>
                  <a:lnTo>
                    <a:pt x="126" y="3"/>
                  </a:lnTo>
                  <a:lnTo>
                    <a:pt x="128" y="2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6" y="1"/>
                  </a:lnTo>
                  <a:lnTo>
                    <a:pt x="124" y="3"/>
                  </a:lnTo>
                  <a:lnTo>
                    <a:pt x="119" y="4"/>
                  </a:lnTo>
                  <a:lnTo>
                    <a:pt x="114" y="5"/>
                  </a:lnTo>
                  <a:lnTo>
                    <a:pt x="107" y="5"/>
                  </a:lnTo>
                  <a:lnTo>
                    <a:pt x="99" y="6"/>
                  </a:lnTo>
                  <a:lnTo>
                    <a:pt x="90" y="6"/>
                  </a:lnTo>
                  <a:lnTo>
                    <a:pt x="79" y="7"/>
                  </a:lnTo>
                  <a:lnTo>
                    <a:pt x="68" y="8"/>
                  </a:lnTo>
                  <a:lnTo>
                    <a:pt x="55" y="8"/>
                  </a:lnTo>
                  <a:lnTo>
                    <a:pt x="42" y="9"/>
                  </a:lnTo>
                  <a:lnTo>
                    <a:pt x="28" y="9"/>
                  </a:lnTo>
                  <a:lnTo>
                    <a:pt x="14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95" name="Freeform 371">
              <a:extLst>
                <a:ext uri="{FF2B5EF4-FFF2-40B4-BE49-F238E27FC236}">
                  <a16:creationId xmlns:a16="http://schemas.microsoft.com/office/drawing/2014/main" id="{F36B726E-5E16-5948-993B-F44219A60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26" cy="9"/>
            </a:xfrm>
            <a:custGeom>
              <a:avLst/>
              <a:gdLst>
                <a:gd name="T0" fmla="*/ 0 w 126"/>
                <a:gd name="T1" fmla="*/ 9 h 9"/>
                <a:gd name="T2" fmla="*/ 14 w 126"/>
                <a:gd name="T3" fmla="*/ 9 h 9"/>
                <a:gd name="T4" fmla="*/ 28 w 126"/>
                <a:gd name="T5" fmla="*/ 9 h 9"/>
                <a:gd name="T6" fmla="*/ 42 w 126"/>
                <a:gd name="T7" fmla="*/ 9 h 9"/>
                <a:gd name="T8" fmla="*/ 55 w 126"/>
                <a:gd name="T9" fmla="*/ 8 h 9"/>
                <a:gd name="T10" fmla="*/ 68 w 126"/>
                <a:gd name="T11" fmla="*/ 8 h 9"/>
                <a:gd name="T12" fmla="*/ 79 w 126"/>
                <a:gd name="T13" fmla="*/ 7 h 9"/>
                <a:gd name="T14" fmla="*/ 90 w 126"/>
                <a:gd name="T15" fmla="*/ 6 h 9"/>
                <a:gd name="T16" fmla="*/ 99 w 126"/>
                <a:gd name="T17" fmla="*/ 6 h 9"/>
                <a:gd name="T18" fmla="*/ 107 w 126"/>
                <a:gd name="T19" fmla="*/ 5 h 9"/>
                <a:gd name="T20" fmla="*/ 114 w 126"/>
                <a:gd name="T21" fmla="*/ 5 h 9"/>
                <a:gd name="T22" fmla="*/ 119 w 126"/>
                <a:gd name="T23" fmla="*/ 4 h 9"/>
                <a:gd name="T24" fmla="*/ 124 w 126"/>
                <a:gd name="T25" fmla="*/ 3 h 9"/>
                <a:gd name="T26" fmla="*/ 126 w 126"/>
                <a:gd name="T27" fmla="*/ 1 h 9"/>
                <a:gd name="T28" fmla="*/ 126 w 126"/>
                <a:gd name="T29" fmla="*/ 0 h 9"/>
                <a:gd name="T30" fmla="*/ 124 w 126"/>
                <a:gd name="T31" fmla="*/ 0 h 9"/>
                <a:gd name="T32" fmla="*/ 124 w 126"/>
                <a:gd name="T33" fmla="*/ 1 h 9"/>
                <a:gd name="T34" fmla="*/ 121 w 126"/>
                <a:gd name="T35" fmla="*/ 3 h 9"/>
                <a:gd name="T36" fmla="*/ 117 w 126"/>
                <a:gd name="T37" fmla="*/ 4 h 9"/>
                <a:gd name="T38" fmla="*/ 111 w 126"/>
                <a:gd name="T39" fmla="*/ 5 h 9"/>
                <a:gd name="T40" fmla="*/ 105 w 126"/>
                <a:gd name="T41" fmla="*/ 5 h 9"/>
                <a:gd name="T42" fmla="*/ 97 w 126"/>
                <a:gd name="T43" fmla="*/ 5 h 9"/>
                <a:gd name="T44" fmla="*/ 88 w 126"/>
                <a:gd name="T45" fmla="*/ 6 h 9"/>
                <a:gd name="T46" fmla="*/ 77 w 126"/>
                <a:gd name="T47" fmla="*/ 7 h 9"/>
                <a:gd name="T48" fmla="*/ 66 w 126"/>
                <a:gd name="T49" fmla="*/ 8 h 9"/>
                <a:gd name="T50" fmla="*/ 54 w 126"/>
                <a:gd name="T51" fmla="*/ 8 h 9"/>
                <a:gd name="T52" fmla="*/ 41 w 126"/>
                <a:gd name="T53" fmla="*/ 9 h 9"/>
                <a:gd name="T54" fmla="*/ 28 w 126"/>
                <a:gd name="T55" fmla="*/ 9 h 9"/>
                <a:gd name="T56" fmla="*/ 14 w 126"/>
                <a:gd name="T57" fmla="*/ 9 h 9"/>
                <a:gd name="T58" fmla="*/ 0 w 126"/>
                <a:gd name="T59" fmla="*/ 9 h 9"/>
                <a:gd name="T60" fmla="*/ 0 w 126"/>
                <a:gd name="T61" fmla="*/ 9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6" h="9">
                  <a:moveTo>
                    <a:pt x="0" y="9"/>
                  </a:moveTo>
                  <a:lnTo>
                    <a:pt x="14" y="9"/>
                  </a:lnTo>
                  <a:lnTo>
                    <a:pt x="28" y="9"/>
                  </a:lnTo>
                  <a:lnTo>
                    <a:pt x="42" y="9"/>
                  </a:lnTo>
                  <a:lnTo>
                    <a:pt x="55" y="8"/>
                  </a:lnTo>
                  <a:lnTo>
                    <a:pt x="68" y="8"/>
                  </a:lnTo>
                  <a:lnTo>
                    <a:pt x="79" y="7"/>
                  </a:lnTo>
                  <a:lnTo>
                    <a:pt x="90" y="6"/>
                  </a:lnTo>
                  <a:lnTo>
                    <a:pt x="99" y="6"/>
                  </a:lnTo>
                  <a:lnTo>
                    <a:pt x="107" y="5"/>
                  </a:lnTo>
                  <a:lnTo>
                    <a:pt x="114" y="5"/>
                  </a:lnTo>
                  <a:lnTo>
                    <a:pt x="119" y="4"/>
                  </a:lnTo>
                  <a:lnTo>
                    <a:pt x="124" y="3"/>
                  </a:lnTo>
                  <a:lnTo>
                    <a:pt x="126" y="1"/>
                  </a:lnTo>
                  <a:lnTo>
                    <a:pt x="126" y="0"/>
                  </a:lnTo>
                  <a:lnTo>
                    <a:pt x="124" y="0"/>
                  </a:lnTo>
                  <a:lnTo>
                    <a:pt x="124" y="1"/>
                  </a:lnTo>
                  <a:lnTo>
                    <a:pt x="121" y="3"/>
                  </a:lnTo>
                  <a:lnTo>
                    <a:pt x="117" y="4"/>
                  </a:lnTo>
                  <a:lnTo>
                    <a:pt x="111" y="5"/>
                  </a:lnTo>
                  <a:lnTo>
                    <a:pt x="105" y="5"/>
                  </a:lnTo>
                  <a:lnTo>
                    <a:pt x="97" y="5"/>
                  </a:lnTo>
                  <a:lnTo>
                    <a:pt x="88" y="6"/>
                  </a:lnTo>
                  <a:lnTo>
                    <a:pt x="77" y="7"/>
                  </a:lnTo>
                  <a:lnTo>
                    <a:pt x="66" y="8"/>
                  </a:lnTo>
                  <a:lnTo>
                    <a:pt x="54" y="8"/>
                  </a:lnTo>
                  <a:lnTo>
                    <a:pt x="41" y="9"/>
                  </a:lnTo>
                  <a:lnTo>
                    <a:pt x="28" y="9"/>
                  </a:lnTo>
                  <a:lnTo>
                    <a:pt x="14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96" name="Freeform 372">
              <a:extLst>
                <a:ext uri="{FF2B5EF4-FFF2-40B4-BE49-F238E27FC236}">
                  <a16:creationId xmlns:a16="http://schemas.microsoft.com/office/drawing/2014/main" id="{DAD8B83C-A741-264C-AFAE-B9F9B9ED9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24" cy="9"/>
            </a:xfrm>
            <a:custGeom>
              <a:avLst/>
              <a:gdLst>
                <a:gd name="T0" fmla="*/ 0 w 124"/>
                <a:gd name="T1" fmla="*/ 9 h 9"/>
                <a:gd name="T2" fmla="*/ 14 w 124"/>
                <a:gd name="T3" fmla="*/ 9 h 9"/>
                <a:gd name="T4" fmla="*/ 28 w 124"/>
                <a:gd name="T5" fmla="*/ 9 h 9"/>
                <a:gd name="T6" fmla="*/ 41 w 124"/>
                <a:gd name="T7" fmla="*/ 9 h 9"/>
                <a:gd name="T8" fmla="*/ 54 w 124"/>
                <a:gd name="T9" fmla="*/ 8 h 9"/>
                <a:gd name="T10" fmla="*/ 66 w 124"/>
                <a:gd name="T11" fmla="*/ 8 h 9"/>
                <a:gd name="T12" fmla="*/ 77 w 124"/>
                <a:gd name="T13" fmla="*/ 7 h 9"/>
                <a:gd name="T14" fmla="*/ 88 w 124"/>
                <a:gd name="T15" fmla="*/ 6 h 9"/>
                <a:gd name="T16" fmla="*/ 97 w 124"/>
                <a:gd name="T17" fmla="*/ 5 h 9"/>
                <a:gd name="T18" fmla="*/ 105 w 124"/>
                <a:gd name="T19" fmla="*/ 5 h 9"/>
                <a:gd name="T20" fmla="*/ 111 w 124"/>
                <a:gd name="T21" fmla="*/ 5 h 9"/>
                <a:gd name="T22" fmla="*/ 117 w 124"/>
                <a:gd name="T23" fmla="*/ 4 h 9"/>
                <a:gd name="T24" fmla="*/ 121 w 124"/>
                <a:gd name="T25" fmla="*/ 3 h 9"/>
                <a:gd name="T26" fmla="*/ 124 w 124"/>
                <a:gd name="T27" fmla="*/ 1 h 9"/>
                <a:gd name="T28" fmla="*/ 124 w 124"/>
                <a:gd name="T29" fmla="*/ 0 h 9"/>
                <a:gd name="T30" fmla="*/ 121 w 124"/>
                <a:gd name="T31" fmla="*/ 0 h 9"/>
                <a:gd name="T32" fmla="*/ 121 w 124"/>
                <a:gd name="T33" fmla="*/ 1 h 9"/>
                <a:gd name="T34" fmla="*/ 118 w 124"/>
                <a:gd name="T35" fmla="*/ 2 h 9"/>
                <a:gd name="T36" fmla="*/ 115 w 124"/>
                <a:gd name="T37" fmla="*/ 4 h 9"/>
                <a:gd name="T38" fmla="*/ 110 w 124"/>
                <a:gd name="T39" fmla="*/ 4 h 9"/>
                <a:gd name="T40" fmla="*/ 103 w 124"/>
                <a:gd name="T41" fmla="*/ 5 h 9"/>
                <a:gd name="T42" fmla="*/ 95 w 124"/>
                <a:gd name="T43" fmla="*/ 5 h 9"/>
                <a:gd name="T44" fmla="*/ 86 w 124"/>
                <a:gd name="T45" fmla="*/ 6 h 9"/>
                <a:gd name="T46" fmla="*/ 75 w 124"/>
                <a:gd name="T47" fmla="*/ 7 h 9"/>
                <a:gd name="T48" fmla="*/ 65 w 124"/>
                <a:gd name="T49" fmla="*/ 7 h 9"/>
                <a:gd name="T50" fmla="*/ 53 w 124"/>
                <a:gd name="T51" fmla="*/ 8 h 9"/>
                <a:gd name="T52" fmla="*/ 40 w 124"/>
                <a:gd name="T53" fmla="*/ 8 h 9"/>
                <a:gd name="T54" fmla="*/ 27 w 124"/>
                <a:gd name="T55" fmla="*/ 9 h 9"/>
                <a:gd name="T56" fmla="*/ 14 w 124"/>
                <a:gd name="T57" fmla="*/ 9 h 9"/>
                <a:gd name="T58" fmla="*/ 0 w 124"/>
                <a:gd name="T59" fmla="*/ 9 h 9"/>
                <a:gd name="T60" fmla="*/ 0 w 124"/>
                <a:gd name="T61" fmla="*/ 9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4" h="9">
                  <a:moveTo>
                    <a:pt x="0" y="9"/>
                  </a:moveTo>
                  <a:lnTo>
                    <a:pt x="14" y="9"/>
                  </a:lnTo>
                  <a:lnTo>
                    <a:pt x="28" y="9"/>
                  </a:lnTo>
                  <a:lnTo>
                    <a:pt x="41" y="9"/>
                  </a:lnTo>
                  <a:lnTo>
                    <a:pt x="54" y="8"/>
                  </a:lnTo>
                  <a:lnTo>
                    <a:pt x="66" y="8"/>
                  </a:lnTo>
                  <a:lnTo>
                    <a:pt x="77" y="7"/>
                  </a:lnTo>
                  <a:lnTo>
                    <a:pt x="88" y="6"/>
                  </a:lnTo>
                  <a:lnTo>
                    <a:pt x="97" y="5"/>
                  </a:lnTo>
                  <a:lnTo>
                    <a:pt x="105" y="5"/>
                  </a:lnTo>
                  <a:lnTo>
                    <a:pt x="111" y="5"/>
                  </a:lnTo>
                  <a:lnTo>
                    <a:pt x="117" y="4"/>
                  </a:lnTo>
                  <a:lnTo>
                    <a:pt x="121" y="3"/>
                  </a:lnTo>
                  <a:lnTo>
                    <a:pt x="124" y="1"/>
                  </a:lnTo>
                  <a:lnTo>
                    <a:pt x="124" y="0"/>
                  </a:lnTo>
                  <a:lnTo>
                    <a:pt x="121" y="0"/>
                  </a:lnTo>
                  <a:lnTo>
                    <a:pt x="121" y="1"/>
                  </a:lnTo>
                  <a:lnTo>
                    <a:pt x="118" y="2"/>
                  </a:lnTo>
                  <a:lnTo>
                    <a:pt x="115" y="4"/>
                  </a:lnTo>
                  <a:lnTo>
                    <a:pt x="110" y="4"/>
                  </a:lnTo>
                  <a:lnTo>
                    <a:pt x="103" y="5"/>
                  </a:lnTo>
                  <a:lnTo>
                    <a:pt x="95" y="5"/>
                  </a:lnTo>
                  <a:lnTo>
                    <a:pt x="86" y="6"/>
                  </a:lnTo>
                  <a:lnTo>
                    <a:pt x="75" y="7"/>
                  </a:lnTo>
                  <a:lnTo>
                    <a:pt x="65" y="7"/>
                  </a:lnTo>
                  <a:lnTo>
                    <a:pt x="53" y="8"/>
                  </a:lnTo>
                  <a:lnTo>
                    <a:pt x="40" y="8"/>
                  </a:lnTo>
                  <a:lnTo>
                    <a:pt x="27" y="9"/>
                  </a:lnTo>
                  <a:lnTo>
                    <a:pt x="14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97" name="Freeform 373">
              <a:extLst>
                <a:ext uri="{FF2B5EF4-FFF2-40B4-BE49-F238E27FC236}">
                  <a16:creationId xmlns:a16="http://schemas.microsoft.com/office/drawing/2014/main" id="{F8E33892-3F42-B241-9C87-E63C6A830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21" cy="9"/>
            </a:xfrm>
            <a:custGeom>
              <a:avLst/>
              <a:gdLst>
                <a:gd name="T0" fmla="*/ 0 w 121"/>
                <a:gd name="T1" fmla="*/ 9 h 9"/>
                <a:gd name="T2" fmla="*/ 14 w 121"/>
                <a:gd name="T3" fmla="*/ 9 h 9"/>
                <a:gd name="T4" fmla="*/ 27 w 121"/>
                <a:gd name="T5" fmla="*/ 9 h 9"/>
                <a:gd name="T6" fmla="*/ 40 w 121"/>
                <a:gd name="T7" fmla="*/ 8 h 9"/>
                <a:gd name="T8" fmla="*/ 53 w 121"/>
                <a:gd name="T9" fmla="*/ 8 h 9"/>
                <a:gd name="T10" fmla="*/ 65 w 121"/>
                <a:gd name="T11" fmla="*/ 7 h 9"/>
                <a:gd name="T12" fmla="*/ 75 w 121"/>
                <a:gd name="T13" fmla="*/ 7 h 9"/>
                <a:gd name="T14" fmla="*/ 86 w 121"/>
                <a:gd name="T15" fmla="*/ 6 h 9"/>
                <a:gd name="T16" fmla="*/ 95 w 121"/>
                <a:gd name="T17" fmla="*/ 5 h 9"/>
                <a:gd name="T18" fmla="*/ 103 w 121"/>
                <a:gd name="T19" fmla="*/ 5 h 9"/>
                <a:gd name="T20" fmla="*/ 110 w 121"/>
                <a:gd name="T21" fmla="*/ 4 h 9"/>
                <a:gd name="T22" fmla="*/ 115 w 121"/>
                <a:gd name="T23" fmla="*/ 4 h 9"/>
                <a:gd name="T24" fmla="*/ 118 w 121"/>
                <a:gd name="T25" fmla="*/ 2 h 9"/>
                <a:gd name="T26" fmla="*/ 121 w 121"/>
                <a:gd name="T27" fmla="*/ 1 h 9"/>
                <a:gd name="T28" fmla="*/ 121 w 121"/>
                <a:gd name="T29" fmla="*/ 0 h 9"/>
                <a:gd name="T30" fmla="*/ 118 w 121"/>
                <a:gd name="T31" fmla="*/ 0 h 9"/>
                <a:gd name="T32" fmla="*/ 118 w 121"/>
                <a:gd name="T33" fmla="*/ 1 h 9"/>
                <a:gd name="T34" fmla="*/ 115 w 121"/>
                <a:gd name="T35" fmla="*/ 3 h 9"/>
                <a:gd name="T36" fmla="*/ 111 w 121"/>
                <a:gd name="T37" fmla="*/ 4 h 9"/>
                <a:gd name="T38" fmla="*/ 105 w 121"/>
                <a:gd name="T39" fmla="*/ 5 h 9"/>
                <a:gd name="T40" fmla="*/ 97 w 121"/>
                <a:gd name="T41" fmla="*/ 5 h 9"/>
                <a:gd name="T42" fmla="*/ 89 w 121"/>
                <a:gd name="T43" fmla="*/ 6 h 9"/>
                <a:gd name="T44" fmla="*/ 79 w 121"/>
                <a:gd name="T45" fmla="*/ 6 h 9"/>
                <a:gd name="T46" fmla="*/ 68 w 121"/>
                <a:gd name="T47" fmla="*/ 7 h 9"/>
                <a:gd name="T48" fmla="*/ 55 w 121"/>
                <a:gd name="T49" fmla="*/ 8 h 9"/>
                <a:gd name="T50" fmla="*/ 42 w 121"/>
                <a:gd name="T51" fmla="*/ 8 h 9"/>
                <a:gd name="T52" fmla="*/ 28 w 121"/>
                <a:gd name="T53" fmla="*/ 8 h 9"/>
                <a:gd name="T54" fmla="*/ 14 w 121"/>
                <a:gd name="T55" fmla="*/ 9 h 9"/>
                <a:gd name="T56" fmla="*/ 0 w 121"/>
                <a:gd name="T57" fmla="*/ 9 h 9"/>
                <a:gd name="T58" fmla="*/ 0 w 121"/>
                <a:gd name="T59" fmla="*/ 9 h 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1" h="9">
                  <a:moveTo>
                    <a:pt x="0" y="9"/>
                  </a:moveTo>
                  <a:lnTo>
                    <a:pt x="14" y="9"/>
                  </a:lnTo>
                  <a:lnTo>
                    <a:pt x="27" y="9"/>
                  </a:lnTo>
                  <a:lnTo>
                    <a:pt x="40" y="8"/>
                  </a:lnTo>
                  <a:lnTo>
                    <a:pt x="53" y="8"/>
                  </a:lnTo>
                  <a:lnTo>
                    <a:pt x="65" y="7"/>
                  </a:lnTo>
                  <a:lnTo>
                    <a:pt x="75" y="7"/>
                  </a:lnTo>
                  <a:lnTo>
                    <a:pt x="86" y="6"/>
                  </a:lnTo>
                  <a:lnTo>
                    <a:pt x="95" y="5"/>
                  </a:lnTo>
                  <a:lnTo>
                    <a:pt x="103" y="5"/>
                  </a:lnTo>
                  <a:lnTo>
                    <a:pt x="110" y="4"/>
                  </a:lnTo>
                  <a:lnTo>
                    <a:pt x="115" y="4"/>
                  </a:lnTo>
                  <a:lnTo>
                    <a:pt x="118" y="2"/>
                  </a:lnTo>
                  <a:lnTo>
                    <a:pt x="121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8" y="1"/>
                  </a:lnTo>
                  <a:lnTo>
                    <a:pt x="115" y="3"/>
                  </a:lnTo>
                  <a:lnTo>
                    <a:pt x="111" y="4"/>
                  </a:lnTo>
                  <a:lnTo>
                    <a:pt x="105" y="5"/>
                  </a:lnTo>
                  <a:lnTo>
                    <a:pt x="97" y="5"/>
                  </a:lnTo>
                  <a:lnTo>
                    <a:pt x="89" y="6"/>
                  </a:lnTo>
                  <a:lnTo>
                    <a:pt x="79" y="6"/>
                  </a:lnTo>
                  <a:lnTo>
                    <a:pt x="68" y="7"/>
                  </a:lnTo>
                  <a:lnTo>
                    <a:pt x="55" y="8"/>
                  </a:lnTo>
                  <a:lnTo>
                    <a:pt x="42" y="8"/>
                  </a:lnTo>
                  <a:lnTo>
                    <a:pt x="28" y="8"/>
                  </a:lnTo>
                  <a:lnTo>
                    <a:pt x="14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98" name="Freeform 374">
              <a:extLst>
                <a:ext uri="{FF2B5EF4-FFF2-40B4-BE49-F238E27FC236}">
                  <a16:creationId xmlns:a16="http://schemas.microsoft.com/office/drawing/2014/main" id="{C7686BF3-1B89-D74E-A8CD-8012A7B8D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18" cy="9"/>
            </a:xfrm>
            <a:custGeom>
              <a:avLst/>
              <a:gdLst>
                <a:gd name="T0" fmla="*/ 0 w 118"/>
                <a:gd name="T1" fmla="*/ 9 h 9"/>
                <a:gd name="T2" fmla="*/ 14 w 118"/>
                <a:gd name="T3" fmla="*/ 9 h 9"/>
                <a:gd name="T4" fmla="*/ 28 w 118"/>
                <a:gd name="T5" fmla="*/ 8 h 9"/>
                <a:gd name="T6" fmla="*/ 42 w 118"/>
                <a:gd name="T7" fmla="*/ 8 h 9"/>
                <a:gd name="T8" fmla="*/ 55 w 118"/>
                <a:gd name="T9" fmla="*/ 8 h 9"/>
                <a:gd name="T10" fmla="*/ 68 w 118"/>
                <a:gd name="T11" fmla="*/ 7 h 9"/>
                <a:gd name="T12" fmla="*/ 79 w 118"/>
                <a:gd name="T13" fmla="*/ 6 h 9"/>
                <a:gd name="T14" fmla="*/ 89 w 118"/>
                <a:gd name="T15" fmla="*/ 6 h 9"/>
                <a:gd name="T16" fmla="*/ 97 w 118"/>
                <a:gd name="T17" fmla="*/ 5 h 9"/>
                <a:gd name="T18" fmla="*/ 105 w 118"/>
                <a:gd name="T19" fmla="*/ 5 h 9"/>
                <a:gd name="T20" fmla="*/ 111 w 118"/>
                <a:gd name="T21" fmla="*/ 4 h 9"/>
                <a:gd name="T22" fmla="*/ 115 w 118"/>
                <a:gd name="T23" fmla="*/ 3 h 9"/>
                <a:gd name="T24" fmla="*/ 118 w 118"/>
                <a:gd name="T25" fmla="*/ 1 h 9"/>
                <a:gd name="T26" fmla="*/ 118 w 118"/>
                <a:gd name="T27" fmla="*/ 0 h 9"/>
                <a:gd name="T28" fmla="*/ 116 w 118"/>
                <a:gd name="T29" fmla="*/ 0 h 9"/>
                <a:gd name="T30" fmla="*/ 115 w 118"/>
                <a:gd name="T31" fmla="*/ 1 h 9"/>
                <a:gd name="T32" fmla="*/ 113 w 118"/>
                <a:gd name="T33" fmla="*/ 3 h 9"/>
                <a:gd name="T34" fmla="*/ 109 w 118"/>
                <a:gd name="T35" fmla="*/ 4 h 9"/>
                <a:gd name="T36" fmla="*/ 103 w 118"/>
                <a:gd name="T37" fmla="*/ 5 h 9"/>
                <a:gd name="T38" fmla="*/ 96 w 118"/>
                <a:gd name="T39" fmla="*/ 5 h 9"/>
                <a:gd name="T40" fmla="*/ 87 w 118"/>
                <a:gd name="T41" fmla="*/ 5 h 9"/>
                <a:gd name="T42" fmla="*/ 77 w 118"/>
                <a:gd name="T43" fmla="*/ 6 h 9"/>
                <a:gd name="T44" fmla="*/ 66 w 118"/>
                <a:gd name="T45" fmla="*/ 7 h 9"/>
                <a:gd name="T46" fmla="*/ 54 w 118"/>
                <a:gd name="T47" fmla="*/ 7 h 9"/>
                <a:gd name="T48" fmla="*/ 41 w 118"/>
                <a:gd name="T49" fmla="*/ 8 h 9"/>
                <a:gd name="T50" fmla="*/ 28 w 118"/>
                <a:gd name="T51" fmla="*/ 8 h 9"/>
                <a:gd name="T52" fmla="*/ 14 w 118"/>
                <a:gd name="T53" fmla="*/ 8 h 9"/>
                <a:gd name="T54" fmla="*/ 0 w 118"/>
                <a:gd name="T55" fmla="*/ 8 h 9"/>
                <a:gd name="T56" fmla="*/ 0 w 118"/>
                <a:gd name="T57" fmla="*/ 9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8" h="9">
                  <a:moveTo>
                    <a:pt x="0" y="9"/>
                  </a:moveTo>
                  <a:lnTo>
                    <a:pt x="14" y="9"/>
                  </a:lnTo>
                  <a:lnTo>
                    <a:pt x="28" y="8"/>
                  </a:lnTo>
                  <a:lnTo>
                    <a:pt x="42" y="8"/>
                  </a:lnTo>
                  <a:lnTo>
                    <a:pt x="55" y="8"/>
                  </a:lnTo>
                  <a:lnTo>
                    <a:pt x="68" y="7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97" y="5"/>
                  </a:lnTo>
                  <a:lnTo>
                    <a:pt x="105" y="5"/>
                  </a:lnTo>
                  <a:lnTo>
                    <a:pt x="111" y="4"/>
                  </a:lnTo>
                  <a:lnTo>
                    <a:pt x="115" y="3"/>
                  </a:lnTo>
                  <a:lnTo>
                    <a:pt x="118" y="1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5" y="1"/>
                  </a:lnTo>
                  <a:lnTo>
                    <a:pt x="113" y="3"/>
                  </a:lnTo>
                  <a:lnTo>
                    <a:pt x="109" y="4"/>
                  </a:lnTo>
                  <a:lnTo>
                    <a:pt x="103" y="5"/>
                  </a:lnTo>
                  <a:lnTo>
                    <a:pt x="96" y="5"/>
                  </a:lnTo>
                  <a:lnTo>
                    <a:pt x="87" y="5"/>
                  </a:lnTo>
                  <a:lnTo>
                    <a:pt x="77" y="6"/>
                  </a:lnTo>
                  <a:lnTo>
                    <a:pt x="66" y="7"/>
                  </a:lnTo>
                  <a:lnTo>
                    <a:pt x="54" y="7"/>
                  </a:lnTo>
                  <a:lnTo>
                    <a:pt x="41" y="8"/>
                  </a:lnTo>
                  <a:lnTo>
                    <a:pt x="28" y="8"/>
                  </a:lnTo>
                  <a:lnTo>
                    <a:pt x="14" y="8"/>
                  </a:lnTo>
                  <a:lnTo>
                    <a:pt x="0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099" name="Freeform 375">
              <a:extLst>
                <a:ext uri="{FF2B5EF4-FFF2-40B4-BE49-F238E27FC236}">
                  <a16:creationId xmlns:a16="http://schemas.microsoft.com/office/drawing/2014/main" id="{67BC4AB2-0160-304B-8F0C-A80B99B97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16" cy="8"/>
            </a:xfrm>
            <a:custGeom>
              <a:avLst/>
              <a:gdLst>
                <a:gd name="T0" fmla="*/ 0 w 116"/>
                <a:gd name="T1" fmla="*/ 8 h 8"/>
                <a:gd name="T2" fmla="*/ 14 w 116"/>
                <a:gd name="T3" fmla="*/ 8 h 8"/>
                <a:gd name="T4" fmla="*/ 28 w 116"/>
                <a:gd name="T5" fmla="*/ 8 h 8"/>
                <a:gd name="T6" fmla="*/ 41 w 116"/>
                <a:gd name="T7" fmla="*/ 8 h 8"/>
                <a:gd name="T8" fmla="*/ 54 w 116"/>
                <a:gd name="T9" fmla="*/ 7 h 8"/>
                <a:gd name="T10" fmla="*/ 66 w 116"/>
                <a:gd name="T11" fmla="*/ 7 h 8"/>
                <a:gd name="T12" fmla="*/ 77 w 116"/>
                <a:gd name="T13" fmla="*/ 6 h 8"/>
                <a:gd name="T14" fmla="*/ 87 w 116"/>
                <a:gd name="T15" fmla="*/ 5 h 8"/>
                <a:gd name="T16" fmla="*/ 96 w 116"/>
                <a:gd name="T17" fmla="*/ 5 h 8"/>
                <a:gd name="T18" fmla="*/ 103 w 116"/>
                <a:gd name="T19" fmla="*/ 5 h 8"/>
                <a:gd name="T20" fmla="*/ 109 w 116"/>
                <a:gd name="T21" fmla="*/ 4 h 8"/>
                <a:gd name="T22" fmla="*/ 113 w 116"/>
                <a:gd name="T23" fmla="*/ 3 h 8"/>
                <a:gd name="T24" fmla="*/ 115 w 116"/>
                <a:gd name="T25" fmla="*/ 1 h 8"/>
                <a:gd name="T26" fmla="*/ 116 w 116"/>
                <a:gd name="T27" fmla="*/ 0 h 8"/>
                <a:gd name="T28" fmla="*/ 113 w 116"/>
                <a:gd name="T29" fmla="*/ 0 h 8"/>
                <a:gd name="T30" fmla="*/ 112 w 116"/>
                <a:gd name="T31" fmla="*/ 1 h 8"/>
                <a:gd name="T32" fmla="*/ 111 w 116"/>
                <a:gd name="T33" fmla="*/ 2 h 8"/>
                <a:gd name="T34" fmla="*/ 106 w 116"/>
                <a:gd name="T35" fmla="*/ 4 h 8"/>
                <a:gd name="T36" fmla="*/ 101 w 116"/>
                <a:gd name="T37" fmla="*/ 4 h 8"/>
                <a:gd name="T38" fmla="*/ 93 w 116"/>
                <a:gd name="T39" fmla="*/ 5 h 8"/>
                <a:gd name="T40" fmla="*/ 85 w 116"/>
                <a:gd name="T41" fmla="*/ 5 h 8"/>
                <a:gd name="T42" fmla="*/ 75 w 116"/>
                <a:gd name="T43" fmla="*/ 6 h 8"/>
                <a:gd name="T44" fmla="*/ 65 w 116"/>
                <a:gd name="T45" fmla="*/ 7 h 8"/>
                <a:gd name="T46" fmla="*/ 53 w 116"/>
                <a:gd name="T47" fmla="*/ 7 h 8"/>
                <a:gd name="T48" fmla="*/ 40 w 116"/>
                <a:gd name="T49" fmla="*/ 8 h 8"/>
                <a:gd name="T50" fmla="*/ 27 w 116"/>
                <a:gd name="T51" fmla="*/ 8 h 8"/>
                <a:gd name="T52" fmla="*/ 14 w 116"/>
                <a:gd name="T53" fmla="*/ 8 h 8"/>
                <a:gd name="T54" fmla="*/ 0 w 116"/>
                <a:gd name="T55" fmla="*/ 8 h 8"/>
                <a:gd name="T56" fmla="*/ 0 w 116"/>
                <a:gd name="T57" fmla="*/ 8 h 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6" h="8">
                  <a:moveTo>
                    <a:pt x="0" y="8"/>
                  </a:moveTo>
                  <a:lnTo>
                    <a:pt x="14" y="8"/>
                  </a:lnTo>
                  <a:lnTo>
                    <a:pt x="28" y="8"/>
                  </a:lnTo>
                  <a:lnTo>
                    <a:pt x="41" y="8"/>
                  </a:lnTo>
                  <a:lnTo>
                    <a:pt x="54" y="7"/>
                  </a:lnTo>
                  <a:lnTo>
                    <a:pt x="66" y="7"/>
                  </a:lnTo>
                  <a:lnTo>
                    <a:pt x="77" y="6"/>
                  </a:lnTo>
                  <a:lnTo>
                    <a:pt x="87" y="5"/>
                  </a:lnTo>
                  <a:lnTo>
                    <a:pt x="96" y="5"/>
                  </a:lnTo>
                  <a:lnTo>
                    <a:pt x="103" y="5"/>
                  </a:lnTo>
                  <a:lnTo>
                    <a:pt x="109" y="4"/>
                  </a:lnTo>
                  <a:lnTo>
                    <a:pt x="113" y="3"/>
                  </a:lnTo>
                  <a:lnTo>
                    <a:pt x="115" y="1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112" y="1"/>
                  </a:lnTo>
                  <a:lnTo>
                    <a:pt x="111" y="2"/>
                  </a:lnTo>
                  <a:lnTo>
                    <a:pt x="106" y="4"/>
                  </a:lnTo>
                  <a:lnTo>
                    <a:pt x="101" y="4"/>
                  </a:lnTo>
                  <a:lnTo>
                    <a:pt x="93" y="5"/>
                  </a:lnTo>
                  <a:lnTo>
                    <a:pt x="85" y="5"/>
                  </a:lnTo>
                  <a:lnTo>
                    <a:pt x="75" y="6"/>
                  </a:lnTo>
                  <a:lnTo>
                    <a:pt x="65" y="7"/>
                  </a:lnTo>
                  <a:lnTo>
                    <a:pt x="53" y="7"/>
                  </a:lnTo>
                  <a:lnTo>
                    <a:pt x="40" y="8"/>
                  </a:lnTo>
                  <a:lnTo>
                    <a:pt x="27" y="8"/>
                  </a:lnTo>
                  <a:lnTo>
                    <a:pt x="1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00" name="Freeform 376">
              <a:extLst>
                <a:ext uri="{FF2B5EF4-FFF2-40B4-BE49-F238E27FC236}">
                  <a16:creationId xmlns:a16="http://schemas.microsoft.com/office/drawing/2014/main" id="{0857951C-8742-BD4F-AC5E-94837C3DB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13" cy="8"/>
            </a:xfrm>
            <a:custGeom>
              <a:avLst/>
              <a:gdLst>
                <a:gd name="T0" fmla="*/ 0 w 113"/>
                <a:gd name="T1" fmla="*/ 8 h 8"/>
                <a:gd name="T2" fmla="*/ 14 w 113"/>
                <a:gd name="T3" fmla="*/ 8 h 8"/>
                <a:gd name="T4" fmla="*/ 27 w 113"/>
                <a:gd name="T5" fmla="*/ 8 h 8"/>
                <a:gd name="T6" fmla="*/ 40 w 113"/>
                <a:gd name="T7" fmla="*/ 8 h 8"/>
                <a:gd name="T8" fmla="*/ 53 w 113"/>
                <a:gd name="T9" fmla="*/ 7 h 8"/>
                <a:gd name="T10" fmla="*/ 65 w 113"/>
                <a:gd name="T11" fmla="*/ 7 h 8"/>
                <a:gd name="T12" fmla="*/ 75 w 113"/>
                <a:gd name="T13" fmla="*/ 6 h 8"/>
                <a:gd name="T14" fmla="*/ 85 w 113"/>
                <a:gd name="T15" fmla="*/ 5 h 8"/>
                <a:gd name="T16" fmla="*/ 93 w 113"/>
                <a:gd name="T17" fmla="*/ 5 h 8"/>
                <a:gd name="T18" fmla="*/ 101 w 113"/>
                <a:gd name="T19" fmla="*/ 4 h 8"/>
                <a:gd name="T20" fmla="*/ 106 w 113"/>
                <a:gd name="T21" fmla="*/ 4 h 8"/>
                <a:gd name="T22" fmla="*/ 111 w 113"/>
                <a:gd name="T23" fmla="*/ 2 h 8"/>
                <a:gd name="T24" fmla="*/ 112 w 113"/>
                <a:gd name="T25" fmla="*/ 1 h 8"/>
                <a:gd name="T26" fmla="*/ 113 w 113"/>
                <a:gd name="T27" fmla="*/ 0 h 8"/>
                <a:gd name="T28" fmla="*/ 111 w 113"/>
                <a:gd name="T29" fmla="*/ 0 h 8"/>
                <a:gd name="T30" fmla="*/ 110 w 113"/>
                <a:gd name="T31" fmla="*/ 1 h 8"/>
                <a:gd name="T32" fmla="*/ 108 w 113"/>
                <a:gd name="T33" fmla="*/ 2 h 8"/>
                <a:gd name="T34" fmla="*/ 104 w 113"/>
                <a:gd name="T35" fmla="*/ 3 h 8"/>
                <a:gd name="T36" fmla="*/ 98 w 113"/>
                <a:gd name="T37" fmla="*/ 4 h 8"/>
                <a:gd name="T38" fmla="*/ 91 w 113"/>
                <a:gd name="T39" fmla="*/ 5 h 8"/>
                <a:gd name="T40" fmla="*/ 83 w 113"/>
                <a:gd name="T41" fmla="*/ 5 h 8"/>
                <a:gd name="T42" fmla="*/ 74 w 113"/>
                <a:gd name="T43" fmla="*/ 6 h 8"/>
                <a:gd name="T44" fmla="*/ 63 w 113"/>
                <a:gd name="T45" fmla="*/ 6 h 8"/>
                <a:gd name="T46" fmla="*/ 52 w 113"/>
                <a:gd name="T47" fmla="*/ 7 h 8"/>
                <a:gd name="T48" fmla="*/ 39 w 113"/>
                <a:gd name="T49" fmla="*/ 7 h 8"/>
                <a:gd name="T50" fmla="*/ 26 w 113"/>
                <a:gd name="T51" fmla="*/ 8 h 8"/>
                <a:gd name="T52" fmla="*/ 13 w 113"/>
                <a:gd name="T53" fmla="*/ 8 h 8"/>
                <a:gd name="T54" fmla="*/ 0 w 113"/>
                <a:gd name="T55" fmla="*/ 8 h 8"/>
                <a:gd name="T56" fmla="*/ 0 w 113"/>
                <a:gd name="T57" fmla="*/ 8 h 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3" h="8">
                  <a:moveTo>
                    <a:pt x="0" y="8"/>
                  </a:moveTo>
                  <a:lnTo>
                    <a:pt x="14" y="8"/>
                  </a:lnTo>
                  <a:lnTo>
                    <a:pt x="27" y="8"/>
                  </a:lnTo>
                  <a:lnTo>
                    <a:pt x="40" y="8"/>
                  </a:lnTo>
                  <a:lnTo>
                    <a:pt x="53" y="7"/>
                  </a:lnTo>
                  <a:lnTo>
                    <a:pt x="65" y="7"/>
                  </a:lnTo>
                  <a:lnTo>
                    <a:pt x="75" y="6"/>
                  </a:lnTo>
                  <a:lnTo>
                    <a:pt x="85" y="5"/>
                  </a:lnTo>
                  <a:lnTo>
                    <a:pt x="93" y="5"/>
                  </a:lnTo>
                  <a:lnTo>
                    <a:pt x="101" y="4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2" y="1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98" y="4"/>
                  </a:lnTo>
                  <a:lnTo>
                    <a:pt x="91" y="5"/>
                  </a:lnTo>
                  <a:lnTo>
                    <a:pt x="83" y="5"/>
                  </a:lnTo>
                  <a:lnTo>
                    <a:pt x="74" y="6"/>
                  </a:lnTo>
                  <a:lnTo>
                    <a:pt x="63" y="6"/>
                  </a:lnTo>
                  <a:lnTo>
                    <a:pt x="52" y="7"/>
                  </a:lnTo>
                  <a:lnTo>
                    <a:pt x="39" y="7"/>
                  </a:lnTo>
                  <a:lnTo>
                    <a:pt x="26" y="8"/>
                  </a:lnTo>
                  <a:lnTo>
                    <a:pt x="13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01" name="Freeform 377">
              <a:extLst>
                <a:ext uri="{FF2B5EF4-FFF2-40B4-BE49-F238E27FC236}">
                  <a16:creationId xmlns:a16="http://schemas.microsoft.com/office/drawing/2014/main" id="{FA774662-6E72-3A46-B88C-91964781C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11" cy="8"/>
            </a:xfrm>
            <a:custGeom>
              <a:avLst/>
              <a:gdLst>
                <a:gd name="T0" fmla="*/ 0 w 111"/>
                <a:gd name="T1" fmla="*/ 8 h 8"/>
                <a:gd name="T2" fmla="*/ 13 w 111"/>
                <a:gd name="T3" fmla="*/ 8 h 8"/>
                <a:gd name="T4" fmla="*/ 26 w 111"/>
                <a:gd name="T5" fmla="*/ 8 h 8"/>
                <a:gd name="T6" fmla="*/ 39 w 111"/>
                <a:gd name="T7" fmla="*/ 7 h 8"/>
                <a:gd name="T8" fmla="*/ 52 w 111"/>
                <a:gd name="T9" fmla="*/ 7 h 8"/>
                <a:gd name="T10" fmla="*/ 63 w 111"/>
                <a:gd name="T11" fmla="*/ 6 h 8"/>
                <a:gd name="T12" fmla="*/ 74 w 111"/>
                <a:gd name="T13" fmla="*/ 6 h 8"/>
                <a:gd name="T14" fmla="*/ 83 w 111"/>
                <a:gd name="T15" fmla="*/ 5 h 8"/>
                <a:gd name="T16" fmla="*/ 91 w 111"/>
                <a:gd name="T17" fmla="*/ 5 h 8"/>
                <a:gd name="T18" fmla="*/ 98 w 111"/>
                <a:gd name="T19" fmla="*/ 4 h 8"/>
                <a:gd name="T20" fmla="*/ 104 w 111"/>
                <a:gd name="T21" fmla="*/ 3 h 8"/>
                <a:gd name="T22" fmla="*/ 108 w 111"/>
                <a:gd name="T23" fmla="*/ 2 h 8"/>
                <a:gd name="T24" fmla="*/ 110 w 111"/>
                <a:gd name="T25" fmla="*/ 1 h 8"/>
                <a:gd name="T26" fmla="*/ 111 w 111"/>
                <a:gd name="T27" fmla="*/ 0 h 8"/>
                <a:gd name="T28" fmla="*/ 108 w 111"/>
                <a:gd name="T29" fmla="*/ 0 h 8"/>
                <a:gd name="T30" fmla="*/ 107 w 111"/>
                <a:gd name="T31" fmla="*/ 1 h 8"/>
                <a:gd name="T32" fmla="*/ 105 w 111"/>
                <a:gd name="T33" fmla="*/ 2 h 8"/>
                <a:gd name="T34" fmla="*/ 101 w 111"/>
                <a:gd name="T35" fmla="*/ 3 h 8"/>
                <a:gd name="T36" fmla="*/ 96 w 111"/>
                <a:gd name="T37" fmla="*/ 4 h 8"/>
                <a:gd name="T38" fmla="*/ 90 w 111"/>
                <a:gd name="T39" fmla="*/ 5 h 8"/>
                <a:gd name="T40" fmla="*/ 81 w 111"/>
                <a:gd name="T41" fmla="*/ 5 h 8"/>
                <a:gd name="T42" fmla="*/ 72 w 111"/>
                <a:gd name="T43" fmla="*/ 6 h 8"/>
                <a:gd name="T44" fmla="*/ 61 w 111"/>
                <a:gd name="T45" fmla="*/ 6 h 8"/>
                <a:gd name="T46" fmla="*/ 50 w 111"/>
                <a:gd name="T47" fmla="*/ 7 h 8"/>
                <a:gd name="T48" fmla="*/ 39 w 111"/>
                <a:gd name="T49" fmla="*/ 7 h 8"/>
                <a:gd name="T50" fmla="*/ 26 w 111"/>
                <a:gd name="T51" fmla="*/ 8 h 8"/>
                <a:gd name="T52" fmla="*/ 13 w 111"/>
                <a:gd name="T53" fmla="*/ 8 h 8"/>
                <a:gd name="T54" fmla="*/ 0 w 111"/>
                <a:gd name="T55" fmla="*/ 8 h 8"/>
                <a:gd name="T56" fmla="*/ 0 w 111"/>
                <a:gd name="T57" fmla="*/ 8 h 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1" h="8">
                  <a:moveTo>
                    <a:pt x="0" y="8"/>
                  </a:moveTo>
                  <a:lnTo>
                    <a:pt x="13" y="8"/>
                  </a:lnTo>
                  <a:lnTo>
                    <a:pt x="26" y="8"/>
                  </a:lnTo>
                  <a:lnTo>
                    <a:pt x="39" y="7"/>
                  </a:lnTo>
                  <a:lnTo>
                    <a:pt x="52" y="7"/>
                  </a:lnTo>
                  <a:lnTo>
                    <a:pt x="63" y="6"/>
                  </a:lnTo>
                  <a:lnTo>
                    <a:pt x="74" y="6"/>
                  </a:lnTo>
                  <a:lnTo>
                    <a:pt x="83" y="5"/>
                  </a:lnTo>
                  <a:lnTo>
                    <a:pt x="91" y="5"/>
                  </a:lnTo>
                  <a:lnTo>
                    <a:pt x="98" y="4"/>
                  </a:lnTo>
                  <a:lnTo>
                    <a:pt x="104" y="3"/>
                  </a:lnTo>
                  <a:lnTo>
                    <a:pt x="108" y="2"/>
                  </a:lnTo>
                  <a:lnTo>
                    <a:pt x="110" y="1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7" y="1"/>
                  </a:lnTo>
                  <a:lnTo>
                    <a:pt x="105" y="2"/>
                  </a:lnTo>
                  <a:lnTo>
                    <a:pt x="101" y="3"/>
                  </a:lnTo>
                  <a:lnTo>
                    <a:pt x="96" y="4"/>
                  </a:lnTo>
                  <a:lnTo>
                    <a:pt x="90" y="5"/>
                  </a:lnTo>
                  <a:lnTo>
                    <a:pt x="81" y="5"/>
                  </a:lnTo>
                  <a:lnTo>
                    <a:pt x="72" y="6"/>
                  </a:lnTo>
                  <a:lnTo>
                    <a:pt x="61" y="6"/>
                  </a:lnTo>
                  <a:lnTo>
                    <a:pt x="50" y="7"/>
                  </a:lnTo>
                  <a:lnTo>
                    <a:pt x="39" y="7"/>
                  </a:lnTo>
                  <a:lnTo>
                    <a:pt x="26" y="8"/>
                  </a:lnTo>
                  <a:lnTo>
                    <a:pt x="13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02" name="Freeform 378">
              <a:extLst>
                <a:ext uri="{FF2B5EF4-FFF2-40B4-BE49-F238E27FC236}">
                  <a16:creationId xmlns:a16="http://schemas.microsoft.com/office/drawing/2014/main" id="{7C15993C-92E0-0D4E-9F0E-0E6A896C8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08" cy="8"/>
            </a:xfrm>
            <a:custGeom>
              <a:avLst/>
              <a:gdLst>
                <a:gd name="T0" fmla="*/ 0 w 108"/>
                <a:gd name="T1" fmla="*/ 8 h 8"/>
                <a:gd name="T2" fmla="*/ 13 w 108"/>
                <a:gd name="T3" fmla="*/ 8 h 8"/>
                <a:gd name="T4" fmla="*/ 26 w 108"/>
                <a:gd name="T5" fmla="*/ 8 h 8"/>
                <a:gd name="T6" fmla="*/ 39 w 108"/>
                <a:gd name="T7" fmla="*/ 7 h 8"/>
                <a:gd name="T8" fmla="*/ 50 w 108"/>
                <a:gd name="T9" fmla="*/ 7 h 8"/>
                <a:gd name="T10" fmla="*/ 61 w 108"/>
                <a:gd name="T11" fmla="*/ 6 h 8"/>
                <a:gd name="T12" fmla="*/ 72 w 108"/>
                <a:gd name="T13" fmla="*/ 6 h 8"/>
                <a:gd name="T14" fmla="*/ 81 w 108"/>
                <a:gd name="T15" fmla="*/ 5 h 8"/>
                <a:gd name="T16" fmla="*/ 90 w 108"/>
                <a:gd name="T17" fmla="*/ 5 h 8"/>
                <a:gd name="T18" fmla="*/ 96 w 108"/>
                <a:gd name="T19" fmla="*/ 4 h 8"/>
                <a:gd name="T20" fmla="*/ 101 w 108"/>
                <a:gd name="T21" fmla="*/ 3 h 8"/>
                <a:gd name="T22" fmla="*/ 105 w 108"/>
                <a:gd name="T23" fmla="*/ 2 h 8"/>
                <a:gd name="T24" fmla="*/ 107 w 108"/>
                <a:gd name="T25" fmla="*/ 1 h 8"/>
                <a:gd name="T26" fmla="*/ 108 w 108"/>
                <a:gd name="T27" fmla="*/ 0 h 8"/>
                <a:gd name="T28" fmla="*/ 105 w 108"/>
                <a:gd name="T29" fmla="*/ 0 h 8"/>
                <a:gd name="T30" fmla="*/ 104 w 108"/>
                <a:gd name="T31" fmla="*/ 1 h 8"/>
                <a:gd name="T32" fmla="*/ 103 w 108"/>
                <a:gd name="T33" fmla="*/ 2 h 8"/>
                <a:gd name="T34" fmla="*/ 99 w 108"/>
                <a:gd name="T35" fmla="*/ 3 h 8"/>
                <a:gd name="T36" fmla="*/ 94 w 108"/>
                <a:gd name="T37" fmla="*/ 4 h 8"/>
                <a:gd name="T38" fmla="*/ 87 w 108"/>
                <a:gd name="T39" fmla="*/ 5 h 8"/>
                <a:gd name="T40" fmla="*/ 79 w 108"/>
                <a:gd name="T41" fmla="*/ 5 h 8"/>
                <a:gd name="T42" fmla="*/ 70 w 108"/>
                <a:gd name="T43" fmla="*/ 6 h 8"/>
                <a:gd name="T44" fmla="*/ 60 w 108"/>
                <a:gd name="T45" fmla="*/ 6 h 8"/>
                <a:gd name="T46" fmla="*/ 49 w 108"/>
                <a:gd name="T47" fmla="*/ 7 h 8"/>
                <a:gd name="T48" fmla="*/ 38 w 108"/>
                <a:gd name="T49" fmla="*/ 7 h 8"/>
                <a:gd name="T50" fmla="*/ 25 w 108"/>
                <a:gd name="T51" fmla="*/ 7 h 8"/>
                <a:gd name="T52" fmla="*/ 13 w 108"/>
                <a:gd name="T53" fmla="*/ 8 h 8"/>
                <a:gd name="T54" fmla="*/ 0 w 108"/>
                <a:gd name="T55" fmla="*/ 8 h 8"/>
                <a:gd name="T56" fmla="*/ 0 w 108"/>
                <a:gd name="T57" fmla="*/ 8 h 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8" h="8">
                  <a:moveTo>
                    <a:pt x="0" y="8"/>
                  </a:moveTo>
                  <a:lnTo>
                    <a:pt x="13" y="8"/>
                  </a:lnTo>
                  <a:lnTo>
                    <a:pt x="26" y="8"/>
                  </a:lnTo>
                  <a:lnTo>
                    <a:pt x="39" y="7"/>
                  </a:lnTo>
                  <a:lnTo>
                    <a:pt x="50" y="7"/>
                  </a:lnTo>
                  <a:lnTo>
                    <a:pt x="61" y="6"/>
                  </a:lnTo>
                  <a:lnTo>
                    <a:pt x="72" y="6"/>
                  </a:lnTo>
                  <a:lnTo>
                    <a:pt x="81" y="5"/>
                  </a:lnTo>
                  <a:lnTo>
                    <a:pt x="90" y="5"/>
                  </a:lnTo>
                  <a:lnTo>
                    <a:pt x="96" y="4"/>
                  </a:lnTo>
                  <a:lnTo>
                    <a:pt x="101" y="3"/>
                  </a:lnTo>
                  <a:lnTo>
                    <a:pt x="105" y="2"/>
                  </a:lnTo>
                  <a:lnTo>
                    <a:pt x="107" y="1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4" y="1"/>
                  </a:lnTo>
                  <a:lnTo>
                    <a:pt x="103" y="2"/>
                  </a:lnTo>
                  <a:lnTo>
                    <a:pt x="99" y="3"/>
                  </a:lnTo>
                  <a:lnTo>
                    <a:pt x="94" y="4"/>
                  </a:lnTo>
                  <a:lnTo>
                    <a:pt x="87" y="5"/>
                  </a:lnTo>
                  <a:lnTo>
                    <a:pt x="79" y="5"/>
                  </a:lnTo>
                  <a:lnTo>
                    <a:pt x="70" y="6"/>
                  </a:lnTo>
                  <a:lnTo>
                    <a:pt x="60" y="6"/>
                  </a:lnTo>
                  <a:lnTo>
                    <a:pt x="49" y="7"/>
                  </a:lnTo>
                  <a:lnTo>
                    <a:pt x="38" y="7"/>
                  </a:lnTo>
                  <a:lnTo>
                    <a:pt x="25" y="7"/>
                  </a:lnTo>
                  <a:lnTo>
                    <a:pt x="13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03" name="Freeform 379">
              <a:extLst>
                <a:ext uri="{FF2B5EF4-FFF2-40B4-BE49-F238E27FC236}">
                  <a16:creationId xmlns:a16="http://schemas.microsoft.com/office/drawing/2014/main" id="{BEF1A381-5C6C-BC48-A3FB-BC593D1A0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05" cy="8"/>
            </a:xfrm>
            <a:custGeom>
              <a:avLst/>
              <a:gdLst>
                <a:gd name="T0" fmla="*/ 0 w 105"/>
                <a:gd name="T1" fmla="*/ 8 h 8"/>
                <a:gd name="T2" fmla="*/ 13 w 105"/>
                <a:gd name="T3" fmla="*/ 8 h 8"/>
                <a:gd name="T4" fmla="*/ 25 w 105"/>
                <a:gd name="T5" fmla="*/ 7 h 8"/>
                <a:gd name="T6" fmla="*/ 38 w 105"/>
                <a:gd name="T7" fmla="*/ 7 h 8"/>
                <a:gd name="T8" fmla="*/ 49 w 105"/>
                <a:gd name="T9" fmla="*/ 7 h 8"/>
                <a:gd name="T10" fmla="*/ 60 w 105"/>
                <a:gd name="T11" fmla="*/ 6 h 8"/>
                <a:gd name="T12" fmla="*/ 70 w 105"/>
                <a:gd name="T13" fmla="*/ 6 h 8"/>
                <a:gd name="T14" fmla="*/ 79 w 105"/>
                <a:gd name="T15" fmla="*/ 5 h 8"/>
                <a:gd name="T16" fmla="*/ 87 w 105"/>
                <a:gd name="T17" fmla="*/ 5 h 8"/>
                <a:gd name="T18" fmla="*/ 94 w 105"/>
                <a:gd name="T19" fmla="*/ 4 h 8"/>
                <a:gd name="T20" fmla="*/ 99 w 105"/>
                <a:gd name="T21" fmla="*/ 3 h 8"/>
                <a:gd name="T22" fmla="*/ 103 w 105"/>
                <a:gd name="T23" fmla="*/ 2 h 8"/>
                <a:gd name="T24" fmla="*/ 104 w 105"/>
                <a:gd name="T25" fmla="*/ 1 h 8"/>
                <a:gd name="T26" fmla="*/ 105 w 105"/>
                <a:gd name="T27" fmla="*/ 0 h 8"/>
                <a:gd name="T28" fmla="*/ 103 w 105"/>
                <a:gd name="T29" fmla="*/ 0 h 8"/>
                <a:gd name="T30" fmla="*/ 102 w 105"/>
                <a:gd name="T31" fmla="*/ 1 h 8"/>
                <a:gd name="T32" fmla="*/ 100 w 105"/>
                <a:gd name="T33" fmla="*/ 2 h 8"/>
                <a:gd name="T34" fmla="*/ 97 w 105"/>
                <a:gd name="T35" fmla="*/ 3 h 8"/>
                <a:gd name="T36" fmla="*/ 91 w 105"/>
                <a:gd name="T37" fmla="*/ 4 h 8"/>
                <a:gd name="T38" fmla="*/ 85 w 105"/>
                <a:gd name="T39" fmla="*/ 5 h 8"/>
                <a:gd name="T40" fmla="*/ 77 w 105"/>
                <a:gd name="T41" fmla="*/ 5 h 8"/>
                <a:gd name="T42" fmla="*/ 68 w 105"/>
                <a:gd name="T43" fmla="*/ 5 h 8"/>
                <a:gd name="T44" fmla="*/ 59 w 105"/>
                <a:gd name="T45" fmla="*/ 6 h 8"/>
                <a:gd name="T46" fmla="*/ 48 w 105"/>
                <a:gd name="T47" fmla="*/ 6 h 8"/>
                <a:gd name="T48" fmla="*/ 37 w 105"/>
                <a:gd name="T49" fmla="*/ 7 h 8"/>
                <a:gd name="T50" fmla="*/ 25 w 105"/>
                <a:gd name="T51" fmla="*/ 7 h 8"/>
                <a:gd name="T52" fmla="*/ 12 w 105"/>
                <a:gd name="T53" fmla="*/ 7 h 8"/>
                <a:gd name="T54" fmla="*/ 0 w 105"/>
                <a:gd name="T55" fmla="*/ 7 h 8"/>
                <a:gd name="T56" fmla="*/ 0 w 105"/>
                <a:gd name="T57" fmla="*/ 8 h 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5" h="8">
                  <a:moveTo>
                    <a:pt x="0" y="8"/>
                  </a:moveTo>
                  <a:lnTo>
                    <a:pt x="13" y="8"/>
                  </a:lnTo>
                  <a:lnTo>
                    <a:pt x="25" y="7"/>
                  </a:lnTo>
                  <a:lnTo>
                    <a:pt x="38" y="7"/>
                  </a:lnTo>
                  <a:lnTo>
                    <a:pt x="49" y="7"/>
                  </a:lnTo>
                  <a:lnTo>
                    <a:pt x="60" y="6"/>
                  </a:lnTo>
                  <a:lnTo>
                    <a:pt x="70" y="6"/>
                  </a:lnTo>
                  <a:lnTo>
                    <a:pt x="79" y="5"/>
                  </a:lnTo>
                  <a:lnTo>
                    <a:pt x="87" y="5"/>
                  </a:lnTo>
                  <a:lnTo>
                    <a:pt x="94" y="4"/>
                  </a:lnTo>
                  <a:lnTo>
                    <a:pt x="99" y="3"/>
                  </a:lnTo>
                  <a:lnTo>
                    <a:pt x="103" y="2"/>
                  </a:lnTo>
                  <a:lnTo>
                    <a:pt x="104" y="1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2" y="1"/>
                  </a:lnTo>
                  <a:lnTo>
                    <a:pt x="100" y="2"/>
                  </a:lnTo>
                  <a:lnTo>
                    <a:pt x="97" y="3"/>
                  </a:lnTo>
                  <a:lnTo>
                    <a:pt x="91" y="4"/>
                  </a:lnTo>
                  <a:lnTo>
                    <a:pt x="85" y="5"/>
                  </a:lnTo>
                  <a:lnTo>
                    <a:pt x="77" y="5"/>
                  </a:lnTo>
                  <a:lnTo>
                    <a:pt x="68" y="5"/>
                  </a:lnTo>
                  <a:lnTo>
                    <a:pt x="59" y="6"/>
                  </a:lnTo>
                  <a:lnTo>
                    <a:pt x="48" y="6"/>
                  </a:lnTo>
                  <a:lnTo>
                    <a:pt x="37" y="7"/>
                  </a:lnTo>
                  <a:lnTo>
                    <a:pt x="25" y="7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04" name="Freeform 380">
              <a:extLst>
                <a:ext uri="{FF2B5EF4-FFF2-40B4-BE49-F238E27FC236}">
                  <a16:creationId xmlns:a16="http://schemas.microsoft.com/office/drawing/2014/main" id="{2A80E81C-82C6-C54C-AED6-D2D12B188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03" cy="7"/>
            </a:xfrm>
            <a:custGeom>
              <a:avLst/>
              <a:gdLst>
                <a:gd name="T0" fmla="*/ 0 w 103"/>
                <a:gd name="T1" fmla="*/ 7 h 7"/>
                <a:gd name="T2" fmla="*/ 12 w 103"/>
                <a:gd name="T3" fmla="*/ 7 h 7"/>
                <a:gd name="T4" fmla="*/ 25 w 103"/>
                <a:gd name="T5" fmla="*/ 7 h 7"/>
                <a:gd name="T6" fmla="*/ 37 w 103"/>
                <a:gd name="T7" fmla="*/ 7 h 7"/>
                <a:gd name="T8" fmla="*/ 48 w 103"/>
                <a:gd name="T9" fmla="*/ 6 h 7"/>
                <a:gd name="T10" fmla="*/ 59 w 103"/>
                <a:gd name="T11" fmla="*/ 6 h 7"/>
                <a:gd name="T12" fmla="*/ 68 w 103"/>
                <a:gd name="T13" fmla="*/ 5 h 7"/>
                <a:gd name="T14" fmla="*/ 77 w 103"/>
                <a:gd name="T15" fmla="*/ 5 h 7"/>
                <a:gd name="T16" fmla="*/ 85 w 103"/>
                <a:gd name="T17" fmla="*/ 5 h 7"/>
                <a:gd name="T18" fmla="*/ 91 w 103"/>
                <a:gd name="T19" fmla="*/ 4 h 7"/>
                <a:gd name="T20" fmla="*/ 97 w 103"/>
                <a:gd name="T21" fmla="*/ 3 h 7"/>
                <a:gd name="T22" fmla="*/ 100 w 103"/>
                <a:gd name="T23" fmla="*/ 2 h 7"/>
                <a:gd name="T24" fmla="*/ 102 w 103"/>
                <a:gd name="T25" fmla="*/ 1 h 7"/>
                <a:gd name="T26" fmla="*/ 103 w 103"/>
                <a:gd name="T27" fmla="*/ 0 h 7"/>
                <a:gd name="T28" fmla="*/ 100 w 103"/>
                <a:gd name="T29" fmla="*/ 0 h 7"/>
                <a:gd name="T30" fmla="*/ 99 w 103"/>
                <a:gd name="T31" fmla="*/ 1 h 7"/>
                <a:gd name="T32" fmla="*/ 97 w 103"/>
                <a:gd name="T33" fmla="*/ 2 h 7"/>
                <a:gd name="T34" fmla="*/ 93 w 103"/>
                <a:gd name="T35" fmla="*/ 3 h 7"/>
                <a:gd name="T36" fmla="*/ 87 w 103"/>
                <a:gd name="T37" fmla="*/ 4 h 7"/>
                <a:gd name="T38" fmla="*/ 80 w 103"/>
                <a:gd name="T39" fmla="*/ 5 h 7"/>
                <a:gd name="T40" fmla="*/ 71 w 103"/>
                <a:gd name="T41" fmla="*/ 5 h 7"/>
                <a:gd name="T42" fmla="*/ 61 w 103"/>
                <a:gd name="T43" fmla="*/ 6 h 7"/>
                <a:gd name="T44" fmla="*/ 50 w 103"/>
                <a:gd name="T45" fmla="*/ 6 h 7"/>
                <a:gd name="T46" fmla="*/ 39 w 103"/>
                <a:gd name="T47" fmla="*/ 7 h 7"/>
                <a:gd name="T48" fmla="*/ 26 w 103"/>
                <a:gd name="T49" fmla="*/ 7 h 7"/>
                <a:gd name="T50" fmla="*/ 13 w 103"/>
                <a:gd name="T51" fmla="*/ 7 h 7"/>
                <a:gd name="T52" fmla="*/ 0 w 103"/>
                <a:gd name="T53" fmla="*/ 7 h 7"/>
                <a:gd name="T54" fmla="*/ 0 w 103"/>
                <a:gd name="T55" fmla="*/ 7 h 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03" h="7">
                  <a:moveTo>
                    <a:pt x="0" y="7"/>
                  </a:moveTo>
                  <a:lnTo>
                    <a:pt x="12" y="7"/>
                  </a:lnTo>
                  <a:lnTo>
                    <a:pt x="25" y="7"/>
                  </a:lnTo>
                  <a:lnTo>
                    <a:pt x="37" y="7"/>
                  </a:lnTo>
                  <a:lnTo>
                    <a:pt x="48" y="6"/>
                  </a:lnTo>
                  <a:lnTo>
                    <a:pt x="59" y="6"/>
                  </a:lnTo>
                  <a:lnTo>
                    <a:pt x="68" y="5"/>
                  </a:lnTo>
                  <a:lnTo>
                    <a:pt x="77" y="5"/>
                  </a:lnTo>
                  <a:lnTo>
                    <a:pt x="85" y="5"/>
                  </a:lnTo>
                  <a:lnTo>
                    <a:pt x="91" y="4"/>
                  </a:lnTo>
                  <a:lnTo>
                    <a:pt x="97" y="3"/>
                  </a:lnTo>
                  <a:lnTo>
                    <a:pt x="100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9" y="1"/>
                  </a:lnTo>
                  <a:lnTo>
                    <a:pt x="97" y="2"/>
                  </a:lnTo>
                  <a:lnTo>
                    <a:pt x="93" y="3"/>
                  </a:lnTo>
                  <a:lnTo>
                    <a:pt x="87" y="4"/>
                  </a:lnTo>
                  <a:lnTo>
                    <a:pt x="80" y="5"/>
                  </a:lnTo>
                  <a:lnTo>
                    <a:pt x="71" y="5"/>
                  </a:lnTo>
                  <a:lnTo>
                    <a:pt x="61" y="6"/>
                  </a:lnTo>
                  <a:lnTo>
                    <a:pt x="50" y="6"/>
                  </a:lnTo>
                  <a:lnTo>
                    <a:pt x="39" y="7"/>
                  </a:lnTo>
                  <a:lnTo>
                    <a:pt x="26" y="7"/>
                  </a:lnTo>
                  <a:lnTo>
                    <a:pt x="1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05" name="Freeform 381">
              <a:extLst>
                <a:ext uri="{FF2B5EF4-FFF2-40B4-BE49-F238E27FC236}">
                  <a16:creationId xmlns:a16="http://schemas.microsoft.com/office/drawing/2014/main" id="{449BB30C-8E97-F043-968C-294F2E5DD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00" cy="7"/>
            </a:xfrm>
            <a:custGeom>
              <a:avLst/>
              <a:gdLst>
                <a:gd name="T0" fmla="*/ 0 w 100"/>
                <a:gd name="T1" fmla="*/ 7 h 7"/>
                <a:gd name="T2" fmla="*/ 13 w 100"/>
                <a:gd name="T3" fmla="*/ 7 h 7"/>
                <a:gd name="T4" fmla="*/ 26 w 100"/>
                <a:gd name="T5" fmla="*/ 7 h 7"/>
                <a:gd name="T6" fmla="*/ 39 w 100"/>
                <a:gd name="T7" fmla="*/ 7 h 7"/>
                <a:gd name="T8" fmla="*/ 50 w 100"/>
                <a:gd name="T9" fmla="*/ 6 h 7"/>
                <a:gd name="T10" fmla="*/ 61 w 100"/>
                <a:gd name="T11" fmla="*/ 6 h 7"/>
                <a:gd name="T12" fmla="*/ 71 w 100"/>
                <a:gd name="T13" fmla="*/ 5 h 7"/>
                <a:gd name="T14" fmla="*/ 80 w 100"/>
                <a:gd name="T15" fmla="*/ 5 h 7"/>
                <a:gd name="T16" fmla="*/ 87 w 100"/>
                <a:gd name="T17" fmla="*/ 4 h 7"/>
                <a:gd name="T18" fmla="*/ 93 w 100"/>
                <a:gd name="T19" fmla="*/ 3 h 7"/>
                <a:gd name="T20" fmla="*/ 97 w 100"/>
                <a:gd name="T21" fmla="*/ 2 h 7"/>
                <a:gd name="T22" fmla="*/ 99 w 100"/>
                <a:gd name="T23" fmla="*/ 1 h 7"/>
                <a:gd name="T24" fmla="*/ 100 w 100"/>
                <a:gd name="T25" fmla="*/ 0 h 7"/>
                <a:gd name="T26" fmla="*/ 97 w 100"/>
                <a:gd name="T27" fmla="*/ 0 h 7"/>
                <a:gd name="T28" fmla="*/ 97 w 100"/>
                <a:gd name="T29" fmla="*/ 1 h 7"/>
                <a:gd name="T30" fmla="*/ 95 w 100"/>
                <a:gd name="T31" fmla="*/ 2 h 7"/>
                <a:gd name="T32" fmla="*/ 90 w 100"/>
                <a:gd name="T33" fmla="*/ 3 h 7"/>
                <a:gd name="T34" fmla="*/ 84 w 100"/>
                <a:gd name="T35" fmla="*/ 4 h 7"/>
                <a:gd name="T36" fmla="*/ 77 w 100"/>
                <a:gd name="T37" fmla="*/ 5 h 7"/>
                <a:gd name="T38" fmla="*/ 69 w 100"/>
                <a:gd name="T39" fmla="*/ 5 h 7"/>
                <a:gd name="T40" fmla="*/ 60 w 100"/>
                <a:gd name="T41" fmla="*/ 5 h 7"/>
                <a:gd name="T42" fmla="*/ 49 w 100"/>
                <a:gd name="T43" fmla="*/ 6 h 7"/>
                <a:gd name="T44" fmla="*/ 38 w 100"/>
                <a:gd name="T45" fmla="*/ 6 h 7"/>
                <a:gd name="T46" fmla="*/ 25 w 100"/>
                <a:gd name="T47" fmla="*/ 7 h 7"/>
                <a:gd name="T48" fmla="*/ 13 w 100"/>
                <a:gd name="T49" fmla="*/ 7 h 7"/>
                <a:gd name="T50" fmla="*/ 0 w 100"/>
                <a:gd name="T51" fmla="*/ 7 h 7"/>
                <a:gd name="T52" fmla="*/ 0 w 100"/>
                <a:gd name="T53" fmla="*/ 7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7">
                  <a:moveTo>
                    <a:pt x="0" y="7"/>
                  </a:moveTo>
                  <a:lnTo>
                    <a:pt x="13" y="7"/>
                  </a:lnTo>
                  <a:lnTo>
                    <a:pt x="26" y="7"/>
                  </a:lnTo>
                  <a:lnTo>
                    <a:pt x="39" y="7"/>
                  </a:lnTo>
                  <a:lnTo>
                    <a:pt x="50" y="6"/>
                  </a:lnTo>
                  <a:lnTo>
                    <a:pt x="61" y="6"/>
                  </a:lnTo>
                  <a:lnTo>
                    <a:pt x="71" y="5"/>
                  </a:lnTo>
                  <a:lnTo>
                    <a:pt x="80" y="5"/>
                  </a:lnTo>
                  <a:lnTo>
                    <a:pt x="87" y="4"/>
                  </a:lnTo>
                  <a:lnTo>
                    <a:pt x="93" y="3"/>
                  </a:lnTo>
                  <a:lnTo>
                    <a:pt x="97" y="2"/>
                  </a:lnTo>
                  <a:lnTo>
                    <a:pt x="99" y="1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7" y="1"/>
                  </a:lnTo>
                  <a:lnTo>
                    <a:pt x="95" y="2"/>
                  </a:lnTo>
                  <a:lnTo>
                    <a:pt x="90" y="3"/>
                  </a:lnTo>
                  <a:lnTo>
                    <a:pt x="84" y="4"/>
                  </a:lnTo>
                  <a:lnTo>
                    <a:pt x="77" y="5"/>
                  </a:lnTo>
                  <a:lnTo>
                    <a:pt x="69" y="5"/>
                  </a:lnTo>
                  <a:lnTo>
                    <a:pt x="60" y="5"/>
                  </a:lnTo>
                  <a:lnTo>
                    <a:pt x="49" y="6"/>
                  </a:lnTo>
                  <a:lnTo>
                    <a:pt x="38" y="6"/>
                  </a:lnTo>
                  <a:lnTo>
                    <a:pt x="25" y="7"/>
                  </a:lnTo>
                  <a:lnTo>
                    <a:pt x="1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06" name="Freeform 382">
              <a:extLst>
                <a:ext uri="{FF2B5EF4-FFF2-40B4-BE49-F238E27FC236}">
                  <a16:creationId xmlns:a16="http://schemas.microsoft.com/office/drawing/2014/main" id="{66A4BF57-936A-A348-9705-B098B6195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97" cy="7"/>
            </a:xfrm>
            <a:custGeom>
              <a:avLst/>
              <a:gdLst>
                <a:gd name="T0" fmla="*/ 0 w 97"/>
                <a:gd name="T1" fmla="*/ 7 h 7"/>
                <a:gd name="T2" fmla="*/ 13 w 97"/>
                <a:gd name="T3" fmla="*/ 7 h 7"/>
                <a:gd name="T4" fmla="*/ 25 w 97"/>
                <a:gd name="T5" fmla="*/ 7 h 7"/>
                <a:gd name="T6" fmla="*/ 38 w 97"/>
                <a:gd name="T7" fmla="*/ 6 h 7"/>
                <a:gd name="T8" fmla="*/ 49 w 97"/>
                <a:gd name="T9" fmla="*/ 6 h 7"/>
                <a:gd name="T10" fmla="*/ 60 w 97"/>
                <a:gd name="T11" fmla="*/ 5 h 7"/>
                <a:gd name="T12" fmla="*/ 69 w 97"/>
                <a:gd name="T13" fmla="*/ 5 h 7"/>
                <a:gd name="T14" fmla="*/ 77 w 97"/>
                <a:gd name="T15" fmla="*/ 5 h 7"/>
                <a:gd name="T16" fmla="*/ 84 w 97"/>
                <a:gd name="T17" fmla="*/ 4 h 7"/>
                <a:gd name="T18" fmla="*/ 90 w 97"/>
                <a:gd name="T19" fmla="*/ 3 h 7"/>
                <a:gd name="T20" fmla="*/ 95 w 97"/>
                <a:gd name="T21" fmla="*/ 2 h 7"/>
                <a:gd name="T22" fmla="*/ 97 w 97"/>
                <a:gd name="T23" fmla="*/ 1 h 7"/>
                <a:gd name="T24" fmla="*/ 97 w 97"/>
                <a:gd name="T25" fmla="*/ 0 h 7"/>
                <a:gd name="T26" fmla="*/ 95 w 97"/>
                <a:gd name="T27" fmla="*/ 0 h 7"/>
                <a:gd name="T28" fmla="*/ 94 w 97"/>
                <a:gd name="T29" fmla="*/ 1 h 7"/>
                <a:gd name="T30" fmla="*/ 92 w 97"/>
                <a:gd name="T31" fmla="*/ 2 h 7"/>
                <a:gd name="T32" fmla="*/ 88 w 97"/>
                <a:gd name="T33" fmla="*/ 3 h 7"/>
                <a:gd name="T34" fmla="*/ 82 w 97"/>
                <a:gd name="T35" fmla="*/ 4 h 7"/>
                <a:gd name="T36" fmla="*/ 75 w 97"/>
                <a:gd name="T37" fmla="*/ 5 h 7"/>
                <a:gd name="T38" fmla="*/ 68 w 97"/>
                <a:gd name="T39" fmla="*/ 5 h 7"/>
                <a:gd name="T40" fmla="*/ 58 w 97"/>
                <a:gd name="T41" fmla="*/ 5 h 7"/>
                <a:gd name="T42" fmla="*/ 47 w 97"/>
                <a:gd name="T43" fmla="*/ 6 h 7"/>
                <a:gd name="T44" fmla="*/ 36 w 97"/>
                <a:gd name="T45" fmla="*/ 6 h 7"/>
                <a:gd name="T46" fmla="*/ 25 w 97"/>
                <a:gd name="T47" fmla="*/ 7 h 7"/>
                <a:gd name="T48" fmla="*/ 12 w 97"/>
                <a:gd name="T49" fmla="*/ 7 h 7"/>
                <a:gd name="T50" fmla="*/ 0 w 97"/>
                <a:gd name="T51" fmla="*/ 7 h 7"/>
                <a:gd name="T52" fmla="*/ 0 w 97"/>
                <a:gd name="T53" fmla="*/ 7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7" h="7">
                  <a:moveTo>
                    <a:pt x="0" y="7"/>
                  </a:moveTo>
                  <a:lnTo>
                    <a:pt x="13" y="7"/>
                  </a:lnTo>
                  <a:lnTo>
                    <a:pt x="25" y="7"/>
                  </a:lnTo>
                  <a:lnTo>
                    <a:pt x="38" y="6"/>
                  </a:lnTo>
                  <a:lnTo>
                    <a:pt x="49" y="6"/>
                  </a:lnTo>
                  <a:lnTo>
                    <a:pt x="60" y="5"/>
                  </a:lnTo>
                  <a:lnTo>
                    <a:pt x="69" y="5"/>
                  </a:lnTo>
                  <a:lnTo>
                    <a:pt x="77" y="5"/>
                  </a:lnTo>
                  <a:lnTo>
                    <a:pt x="84" y="4"/>
                  </a:lnTo>
                  <a:lnTo>
                    <a:pt x="90" y="3"/>
                  </a:lnTo>
                  <a:lnTo>
                    <a:pt x="95" y="2"/>
                  </a:lnTo>
                  <a:lnTo>
                    <a:pt x="97" y="1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4" y="1"/>
                  </a:lnTo>
                  <a:lnTo>
                    <a:pt x="92" y="2"/>
                  </a:lnTo>
                  <a:lnTo>
                    <a:pt x="88" y="3"/>
                  </a:lnTo>
                  <a:lnTo>
                    <a:pt x="82" y="4"/>
                  </a:lnTo>
                  <a:lnTo>
                    <a:pt x="75" y="5"/>
                  </a:lnTo>
                  <a:lnTo>
                    <a:pt x="68" y="5"/>
                  </a:lnTo>
                  <a:lnTo>
                    <a:pt x="58" y="5"/>
                  </a:lnTo>
                  <a:lnTo>
                    <a:pt x="47" y="6"/>
                  </a:lnTo>
                  <a:lnTo>
                    <a:pt x="36" y="6"/>
                  </a:lnTo>
                  <a:lnTo>
                    <a:pt x="25" y="7"/>
                  </a:lnTo>
                  <a:lnTo>
                    <a:pt x="1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07" name="Freeform 383">
              <a:extLst>
                <a:ext uri="{FF2B5EF4-FFF2-40B4-BE49-F238E27FC236}">
                  <a16:creationId xmlns:a16="http://schemas.microsoft.com/office/drawing/2014/main" id="{03CED2C2-2D56-8848-8976-243670A5A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95" cy="7"/>
            </a:xfrm>
            <a:custGeom>
              <a:avLst/>
              <a:gdLst>
                <a:gd name="T0" fmla="*/ 0 w 95"/>
                <a:gd name="T1" fmla="*/ 7 h 7"/>
                <a:gd name="T2" fmla="*/ 12 w 95"/>
                <a:gd name="T3" fmla="*/ 7 h 7"/>
                <a:gd name="T4" fmla="*/ 25 w 95"/>
                <a:gd name="T5" fmla="*/ 7 h 7"/>
                <a:gd name="T6" fmla="*/ 36 w 95"/>
                <a:gd name="T7" fmla="*/ 6 h 7"/>
                <a:gd name="T8" fmla="*/ 47 w 95"/>
                <a:gd name="T9" fmla="*/ 6 h 7"/>
                <a:gd name="T10" fmla="*/ 58 w 95"/>
                <a:gd name="T11" fmla="*/ 5 h 7"/>
                <a:gd name="T12" fmla="*/ 68 w 95"/>
                <a:gd name="T13" fmla="*/ 5 h 7"/>
                <a:gd name="T14" fmla="*/ 75 w 95"/>
                <a:gd name="T15" fmla="*/ 5 h 7"/>
                <a:gd name="T16" fmla="*/ 82 w 95"/>
                <a:gd name="T17" fmla="*/ 4 h 7"/>
                <a:gd name="T18" fmla="*/ 88 w 95"/>
                <a:gd name="T19" fmla="*/ 3 h 7"/>
                <a:gd name="T20" fmla="*/ 92 w 95"/>
                <a:gd name="T21" fmla="*/ 2 h 7"/>
                <a:gd name="T22" fmla="*/ 94 w 95"/>
                <a:gd name="T23" fmla="*/ 1 h 7"/>
                <a:gd name="T24" fmla="*/ 95 w 95"/>
                <a:gd name="T25" fmla="*/ 0 h 7"/>
                <a:gd name="T26" fmla="*/ 92 w 95"/>
                <a:gd name="T27" fmla="*/ 0 h 7"/>
                <a:gd name="T28" fmla="*/ 91 w 95"/>
                <a:gd name="T29" fmla="*/ 1 h 7"/>
                <a:gd name="T30" fmla="*/ 90 w 95"/>
                <a:gd name="T31" fmla="*/ 2 h 7"/>
                <a:gd name="T32" fmla="*/ 85 w 95"/>
                <a:gd name="T33" fmla="*/ 3 h 7"/>
                <a:gd name="T34" fmla="*/ 80 w 95"/>
                <a:gd name="T35" fmla="*/ 4 h 7"/>
                <a:gd name="T36" fmla="*/ 74 w 95"/>
                <a:gd name="T37" fmla="*/ 5 h 7"/>
                <a:gd name="T38" fmla="*/ 65 w 95"/>
                <a:gd name="T39" fmla="*/ 5 h 7"/>
                <a:gd name="T40" fmla="*/ 56 w 95"/>
                <a:gd name="T41" fmla="*/ 5 h 7"/>
                <a:gd name="T42" fmla="*/ 46 w 95"/>
                <a:gd name="T43" fmla="*/ 6 h 7"/>
                <a:gd name="T44" fmla="*/ 35 w 95"/>
                <a:gd name="T45" fmla="*/ 6 h 7"/>
                <a:gd name="T46" fmla="*/ 24 w 95"/>
                <a:gd name="T47" fmla="*/ 6 h 7"/>
                <a:gd name="T48" fmla="*/ 12 w 95"/>
                <a:gd name="T49" fmla="*/ 7 h 7"/>
                <a:gd name="T50" fmla="*/ 0 w 95"/>
                <a:gd name="T51" fmla="*/ 7 h 7"/>
                <a:gd name="T52" fmla="*/ 0 w 95"/>
                <a:gd name="T53" fmla="*/ 7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5" h="7">
                  <a:moveTo>
                    <a:pt x="0" y="7"/>
                  </a:moveTo>
                  <a:lnTo>
                    <a:pt x="12" y="7"/>
                  </a:lnTo>
                  <a:lnTo>
                    <a:pt x="25" y="7"/>
                  </a:lnTo>
                  <a:lnTo>
                    <a:pt x="36" y="6"/>
                  </a:lnTo>
                  <a:lnTo>
                    <a:pt x="47" y="6"/>
                  </a:lnTo>
                  <a:lnTo>
                    <a:pt x="58" y="5"/>
                  </a:lnTo>
                  <a:lnTo>
                    <a:pt x="68" y="5"/>
                  </a:lnTo>
                  <a:lnTo>
                    <a:pt x="75" y="5"/>
                  </a:lnTo>
                  <a:lnTo>
                    <a:pt x="82" y="4"/>
                  </a:lnTo>
                  <a:lnTo>
                    <a:pt x="88" y="3"/>
                  </a:lnTo>
                  <a:lnTo>
                    <a:pt x="92" y="2"/>
                  </a:lnTo>
                  <a:lnTo>
                    <a:pt x="94" y="1"/>
                  </a:lnTo>
                  <a:lnTo>
                    <a:pt x="95" y="0"/>
                  </a:lnTo>
                  <a:lnTo>
                    <a:pt x="92" y="0"/>
                  </a:lnTo>
                  <a:lnTo>
                    <a:pt x="91" y="1"/>
                  </a:lnTo>
                  <a:lnTo>
                    <a:pt x="90" y="2"/>
                  </a:lnTo>
                  <a:lnTo>
                    <a:pt x="85" y="3"/>
                  </a:lnTo>
                  <a:lnTo>
                    <a:pt x="80" y="4"/>
                  </a:lnTo>
                  <a:lnTo>
                    <a:pt x="74" y="5"/>
                  </a:lnTo>
                  <a:lnTo>
                    <a:pt x="65" y="5"/>
                  </a:lnTo>
                  <a:lnTo>
                    <a:pt x="56" y="5"/>
                  </a:lnTo>
                  <a:lnTo>
                    <a:pt x="46" y="6"/>
                  </a:lnTo>
                  <a:lnTo>
                    <a:pt x="35" y="6"/>
                  </a:lnTo>
                  <a:lnTo>
                    <a:pt x="24" y="6"/>
                  </a:lnTo>
                  <a:lnTo>
                    <a:pt x="1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08" name="Freeform 384">
              <a:extLst>
                <a:ext uri="{FF2B5EF4-FFF2-40B4-BE49-F238E27FC236}">
                  <a16:creationId xmlns:a16="http://schemas.microsoft.com/office/drawing/2014/main" id="{DBFAC90B-DB66-6C42-B776-BA5D68321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92" cy="7"/>
            </a:xfrm>
            <a:custGeom>
              <a:avLst/>
              <a:gdLst>
                <a:gd name="T0" fmla="*/ 0 w 92"/>
                <a:gd name="T1" fmla="*/ 7 h 7"/>
                <a:gd name="T2" fmla="*/ 12 w 92"/>
                <a:gd name="T3" fmla="*/ 7 h 7"/>
                <a:gd name="T4" fmla="*/ 24 w 92"/>
                <a:gd name="T5" fmla="*/ 6 h 7"/>
                <a:gd name="T6" fmla="*/ 35 w 92"/>
                <a:gd name="T7" fmla="*/ 6 h 7"/>
                <a:gd name="T8" fmla="*/ 46 w 92"/>
                <a:gd name="T9" fmla="*/ 6 h 7"/>
                <a:gd name="T10" fmla="*/ 56 w 92"/>
                <a:gd name="T11" fmla="*/ 5 h 7"/>
                <a:gd name="T12" fmla="*/ 65 w 92"/>
                <a:gd name="T13" fmla="*/ 5 h 7"/>
                <a:gd name="T14" fmla="*/ 74 w 92"/>
                <a:gd name="T15" fmla="*/ 5 h 7"/>
                <a:gd name="T16" fmla="*/ 80 w 92"/>
                <a:gd name="T17" fmla="*/ 4 h 7"/>
                <a:gd name="T18" fmla="*/ 85 w 92"/>
                <a:gd name="T19" fmla="*/ 3 h 7"/>
                <a:gd name="T20" fmla="*/ 90 w 92"/>
                <a:gd name="T21" fmla="*/ 2 h 7"/>
                <a:gd name="T22" fmla="*/ 91 w 92"/>
                <a:gd name="T23" fmla="*/ 1 h 7"/>
                <a:gd name="T24" fmla="*/ 92 w 92"/>
                <a:gd name="T25" fmla="*/ 0 h 7"/>
                <a:gd name="T26" fmla="*/ 90 w 92"/>
                <a:gd name="T27" fmla="*/ 0 h 7"/>
                <a:gd name="T28" fmla="*/ 89 w 92"/>
                <a:gd name="T29" fmla="*/ 1 h 7"/>
                <a:gd name="T30" fmla="*/ 87 w 92"/>
                <a:gd name="T31" fmla="*/ 2 h 7"/>
                <a:gd name="T32" fmla="*/ 83 w 92"/>
                <a:gd name="T33" fmla="*/ 3 h 7"/>
                <a:gd name="T34" fmla="*/ 78 w 92"/>
                <a:gd name="T35" fmla="*/ 4 h 7"/>
                <a:gd name="T36" fmla="*/ 71 w 92"/>
                <a:gd name="T37" fmla="*/ 5 h 7"/>
                <a:gd name="T38" fmla="*/ 63 w 92"/>
                <a:gd name="T39" fmla="*/ 5 h 7"/>
                <a:gd name="T40" fmla="*/ 54 w 92"/>
                <a:gd name="T41" fmla="*/ 5 h 7"/>
                <a:gd name="T42" fmla="*/ 45 w 92"/>
                <a:gd name="T43" fmla="*/ 5 h 7"/>
                <a:gd name="T44" fmla="*/ 34 w 92"/>
                <a:gd name="T45" fmla="*/ 6 h 7"/>
                <a:gd name="T46" fmla="*/ 24 w 92"/>
                <a:gd name="T47" fmla="*/ 6 h 7"/>
                <a:gd name="T48" fmla="*/ 11 w 92"/>
                <a:gd name="T49" fmla="*/ 6 h 7"/>
                <a:gd name="T50" fmla="*/ 0 w 92"/>
                <a:gd name="T51" fmla="*/ 6 h 7"/>
                <a:gd name="T52" fmla="*/ 0 w 92"/>
                <a:gd name="T53" fmla="*/ 7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2" h="7">
                  <a:moveTo>
                    <a:pt x="0" y="7"/>
                  </a:moveTo>
                  <a:lnTo>
                    <a:pt x="12" y="7"/>
                  </a:lnTo>
                  <a:lnTo>
                    <a:pt x="24" y="6"/>
                  </a:lnTo>
                  <a:lnTo>
                    <a:pt x="35" y="6"/>
                  </a:lnTo>
                  <a:lnTo>
                    <a:pt x="46" y="6"/>
                  </a:lnTo>
                  <a:lnTo>
                    <a:pt x="56" y="5"/>
                  </a:lnTo>
                  <a:lnTo>
                    <a:pt x="65" y="5"/>
                  </a:lnTo>
                  <a:lnTo>
                    <a:pt x="74" y="5"/>
                  </a:lnTo>
                  <a:lnTo>
                    <a:pt x="80" y="4"/>
                  </a:lnTo>
                  <a:lnTo>
                    <a:pt x="85" y="3"/>
                  </a:lnTo>
                  <a:lnTo>
                    <a:pt x="90" y="2"/>
                  </a:lnTo>
                  <a:lnTo>
                    <a:pt x="91" y="1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9" y="1"/>
                  </a:lnTo>
                  <a:lnTo>
                    <a:pt x="87" y="2"/>
                  </a:lnTo>
                  <a:lnTo>
                    <a:pt x="83" y="3"/>
                  </a:lnTo>
                  <a:lnTo>
                    <a:pt x="78" y="4"/>
                  </a:lnTo>
                  <a:lnTo>
                    <a:pt x="71" y="5"/>
                  </a:lnTo>
                  <a:lnTo>
                    <a:pt x="63" y="5"/>
                  </a:lnTo>
                  <a:lnTo>
                    <a:pt x="54" y="5"/>
                  </a:lnTo>
                  <a:lnTo>
                    <a:pt x="45" y="5"/>
                  </a:lnTo>
                  <a:lnTo>
                    <a:pt x="34" y="6"/>
                  </a:lnTo>
                  <a:lnTo>
                    <a:pt x="24" y="6"/>
                  </a:lnTo>
                  <a:lnTo>
                    <a:pt x="11" y="6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09" name="Freeform 385">
              <a:extLst>
                <a:ext uri="{FF2B5EF4-FFF2-40B4-BE49-F238E27FC236}">
                  <a16:creationId xmlns:a16="http://schemas.microsoft.com/office/drawing/2014/main" id="{9F6962C8-9669-AB47-8601-D451C609F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90" cy="6"/>
            </a:xfrm>
            <a:custGeom>
              <a:avLst/>
              <a:gdLst>
                <a:gd name="T0" fmla="*/ 0 w 90"/>
                <a:gd name="T1" fmla="*/ 6 h 6"/>
                <a:gd name="T2" fmla="*/ 11 w 90"/>
                <a:gd name="T3" fmla="*/ 6 h 6"/>
                <a:gd name="T4" fmla="*/ 24 w 90"/>
                <a:gd name="T5" fmla="*/ 6 h 6"/>
                <a:gd name="T6" fmla="*/ 34 w 90"/>
                <a:gd name="T7" fmla="*/ 6 h 6"/>
                <a:gd name="T8" fmla="*/ 45 w 90"/>
                <a:gd name="T9" fmla="*/ 5 h 6"/>
                <a:gd name="T10" fmla="*/ 54 w 90"/>
                <a:gd name="T11" fmla="*/ 5 h 6"/>
                <a:gd name="T12" fmla="*/ 63 w 90"/>
                <a:gd name="T13" fmla="*/ 5 h 6"/>
                <a:gd name="T14" fmla="*/ 71 w 90"/>
                <a:gd name="T15" fmla="*/ 5 h 6"/>
                <a:gd name="T16" fmla="*/ 78 w 90"/>
                <a:gd name="T17" fmla="*/ 4 h 6"/>
                <a:gd name="T18" fmla="*/ 83 w 90"/>
                <a:gd name="T19" fmla="*/ 3 h 6"/>
                <a:gd name="T20" fmla="*/ 87 w 90"/>
                <a:gd name="T21" fmla="*/ 2 h 6"/>
                <a:gd name="T22" fmla="*/ 89 w 90"/>
                <a:gd name="T23" fmla="*/ 1 h 6"/>
                <a:gd name="T24" fmla="*/ 90 w 90"/>
                <a:gd name="T25" fmla="*/ 0 h 6"/>
                <a:gd name="T26" fmla="*/ 87 w 90"/>
                <a:gd name="T27" fmla="*/ 0 h 6"/>
                <a:gd name="T28" fmla="*/ 86 w 90"/>
                <a:gd name="T29" fmla="*/ 1 h 6"/>
                <a:gd name="T30" fmla="*/ 84 w 90"/>
                <a:gd name="T31" fmla="*/ 2 h 6"/>
                <a:gd name="T32" fmla="*/ 81 w 90"/>
                <a:gd name="T33" fmla="*/ 3 h 6"/>
                <a:gd name="T34" fmla="*/ 75 w 90"/>
                <a:gd name="T35" fmla="*/ 4 h 6"/>
                <a:gd name="T36" fmla="*/ 69 w 90"/>
                <a:gd name="T37" fmla="*/ 5 h 6"/>
                <a:gd name="T38" fmla="*/ 61 w 90"/>
                <a:gd name="T39" fmla="*/ 5 h 6"/>
                <a:gd name="T40" fmla="*/ 53 w 90"/>
                <a:gd name="T41" fmla="*/ 5 h 6"/>
                <a:gd name="T42" fmla="*/ 44 w 90"/>
                <a:gd name="T43" fmla="*/ 5 h 6"/>
                <a:gd name="T44" fmla="*/ 33 w 90"/>
                <a:gd name="T45" fmla="*/ 6 h 6"/>
                <a:gd name="T46" fmla="*/ 23 w 90"/>
                <a:gd name="T47" fmla="*/ 6 h 6"/>
                <a:gd name="T48" fmla="*/ 11 w 90"/>
                <a:gd name="T49" fmla="*/ 6 h 6"/>
                <a:gd name="T50" fmla="*/ 0 w 90"/>
                <a:gd name="T51" fmla="*/ 6 h 6"/>
                <a:gd name="T52" fmla="*/ 0 w 90"/>
                <a:gd name="T53" fmla="*/ 6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0" h="6">
                  <a:moveTo>
                    <a:pt x="0" y="6"/>
                  </a:moveTo>
                  <a:lnTo>
                    <a:pt x="11" y="6"/>
                  </a:lnTo>
                  <a:lnTo>
                    <a:pt x="24" y="6"/>
                  </a:lnTo>
                  <a:lnTo>
                    <a:pt x="34" y="6"/>
                  </a:lnTo>
                  <a:lnTo>
                    <a:pt x="45" y="5"/>
                  </a:lnTo>
                  <a:lnTo>
                    <a:pt x="54" y="5"/>
                  </a:lnTo>
                  <a:lnTo>
                    <a:pt x="63" y="5"/>
                  </a:lnTo>
                  <a:lnTo>
                    <a:pt x="71" y="5"/>
                  </a:lnTo>
                  <a:lnTo>
                    <a:pt x="78" y="4"/>
                  </a:lnTo>
                  <a:lnTo>
                    <a:pt x="83" y="3"/>
                  </a:lnTo>
                  <a:lnTo>
                    <a:pt x="87" y="2"/>
                  </a:lnTo>
                  <a:lnTo>
                    <a:pt x="89" y="1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86" y="1"/>
                  </a:lnTo>
                  <a:lnTo>
                    <a:pt x="84" y="2"/>
                  </a:lnTo>
                  <a:lnTo>
                    <a:pt x="81" y="3"/>
                  </a:lnTo>
                  <a:lnTo>
                    <a:pt x="75" y="4"/>
                  </a:lnTo>
                  <a:lnTo>
                    <a:pt x="69" y="5"/>
                  </a:lnTo>
                  <a:lnTo>
                    <a:pt x="61" y="5"/>
                  </a:lnTo>
                  <a:lnTo>
                    <a:pt x="53" y="5"/>
                  </a:lnTo>
                  <a:lnTo>
                    <a:pt x="44" y="5"/>
                  </a:lnTo>
                  <a:lnTo>
                    <a:pt x="33" y="6"/>
                  </a:lnTo>
                  <a:lnTo>
                    <a:pt x="23" y="6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10" name="Freeform 386">
              <a:extLst>
                <a:ext uri="{FF2B5EF4-FFF2-40B4-BE49-F238E27FC236}">
                  <a16:creationId xmlns:a16="http://schemas.microsoft.com/office/drawing/2014/main" id="{47AB19D8-539A-3B4F-9196-78E247F8C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87" cy="6"/>
            </a:xfrm>
            <a:custGeom>
              <a:avLst/>
              <a:gdLst>
                <a:gd name="T0" fmla="*/ 0 w 87"/>
                <a:gd name="T1" fmla="*/ 6 h 6"/>
                <a:gd name="T2" fmla="*/ 11 w 87"/>
                <a:gd name="T3" fmla="*/ 6 h 6"/>
                <a:gd name="T4" fmla="*/ 23 w 87"/>
                <a:gd name="T5" fmla="*/ 6 h 6"/>
                <a:gd name="T6" fmla="*/ 33 w 87"/>
                <a:gd name="T7" fmla="*/ 6 h 6"/>
                <a:gd name="T8" fmla="*/ 44 w 87"/>
                <a:gd name="T9" fmla="*/ 5 h 6"/>
                <a:gd name="T10" fmla="*/ 53 w 87"/>
                <a:gd name="T11" fmla="*/ 5 h 6"/>
                <a:gd name="T12" fmla="*/ 61 w 87"/>
                <a:gd name="T13" fmla="*/ 5 h 6"/>
                <a:gd name="T14" fmla="*/ 69 w 87"/>
                <a:gd name="T15" fmla="*/ 5 h 6"/>
                <a:gd name="T16" fmla="*/ 75 w 87"/>
                <a:gd name="T17" fmla="*/ 4 h 6"/>
                <a:gd name="T18" fmla="*/ 81 w 87"/>
                <a:gd name="T19" fmla="*/ 3 h 6"/>
                <a:gd name="T20" fmla="*/ 84 w 87"/>
                <a:gd name="T21" fmla="*/ 2 h 6"/>
                <a:gd name="T22" fmla="*/ 86 w 87"/>
                <a:gd name="T23" fmla="*/ 1 h 6"/>
                <a:gd name="T24" fmla="*/ 87 w 87"/>
                <a:gd name="T25" fmla="*/ 0 h 6"/>
                <a:gd name="T26" fmla="*/ 84 w 87"/>
                <a:gd name="T27" fmla="*/ 0 h 6"/>
                <a:gd name="T28" fmla="*/ 83 w 87"/>
                <a:gd name="T29" fmla="*/ 1 h 6"/>
                <a:gd name="T30" fmla="*/ 81 w 87"/>
                <a:gd name="T31" fmla="*/ 2 h 6"/>
                <a:gd name="T32" fmla="*/ 77 w 87"/>
                <a:gd name="T33" fmla="*/ 3 h 6"/>
                <a:gd name="T34" fmla="*/ 71 w 87"/>
                <a:gd name="T35" fmla="*/ 4 h 6"/>
                <a:gd name="T36" fmla="*/ 64 w 87"/>
                <a:gd name="T37" fmla="*/ 5 h 6"/>
                <a:gd name="T38" fmla="*/ 55 w 87"/>
                <a:gd name="T39" fmla="*/ 5 h 6"/>
                <a:gd name="T40" fmla="*/ 46 w 87"/>
                <a:gd name="T41" fmla="*/ 5 h 6"/>
                <a:gd name="T42" fmla="*/ 35 w 87"/>
                <a:gd name="T43" fmla="*/ 5 h 6"/>
                <a:gd name="T44" fmla="*/ 24 w 87"/>
                <a:gd name="T45" fmla="*/ 6 h 6"/>
                <a:gd name="T46" fmla="*/ 12 w 87"/>
                <a:gd name="T47" fmla="*/ 6 h 6"/>
                <a:gd name="T48" fmla="*/ 0 w 87"/>
                <a:gd name="T49" fmla="*/ 6 h 6"/>
                <a:gd name="T50" fmla="*/ 0 w 87"/>
                <a:gd name="T51" fmla="*/ 6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7" h="6">
                  <a:moveTo>
                    <a:pt x="0" y="6"/>
                  </a:moveTo>
                  <a:lnTo>
                    <a:pt x="11" y="6"/>
                  </a:lnTo>
                  <a:lnTo>
                    <a:pt x="23" y="6"/>
                  </a:lnTo>
                  <a:lnTo>
                    <a:pt x="33" y="6"/>
                  </a:lnTo>
                  <a:lnTo>
                    <a:pt x="44" y="5"/>
                  </a:lnTo>
                  <a:lnTo>
                    <a:pt x="53" y="5"/>
                  </a:lnTo>
                  <a:lnTo>
                    <a:pt x="61" y="5"/>
                  </a:lnTo>
                  <a:lnTo>
                    <a:pt x="69" y="5"/>
                  </a:lnTo>
                  <a:lnTo>
                    <a:pt x="75" y="4"/>
                  </a:lnTo>
                  <a:lnTo>
                    <a:pt x="81" y="3"/>
                  </a:lnTo>
                  <a:lnTo>
                    <a:pt x="84" y="2"/>
                  </a:lnTo>
                  <a:lnTo>
                    <a:pt x="86" y="1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3" y="1"/>
                  </a:lnTo>
                  <a:lnTo>
                    <a:pt x="81" y="2"/>
                  </a:lnTo>
                  <a:lnTo>
                    <a:pt x="77" y="3"/>
                  </a:lnTo>
                  <a:lnTo>
                    <a:pt x="71" y="4"/>
                  </a:lnTo>
                  <a:lnTo>
                    <a:pt x="64" y="5"/>
                  </a:lnTo>
                  <a:lnTo>
                    <a:pt x="55" y="5"/>
                  </a:lnTo>
                  <a:lnTo>
                    <a:pt x="46" y="5"/>
                  </a:lnTo>
                  <a:lnTo>
                    <a:pt x="35" y="5"/>
                  </a:lnTo>
                  <a:lnTo>
                    <a:pt x="24" y="6"/>
                  </a:lnTo>
                  <a:lnTo>
                    <a:pt x="1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11" name="Freeform 387">
              <a:extLst>
                <a:ext uri="{FF2B5EF4-FFF2-40B4-BE49-F238E27FC236}">
                  <a16:creationId xmlns:a16="http://schemas.microsoft.com/office/drawing/2014/main" id="{175B195F-C74A-FD43-9081-BD5E021E1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84" cy="6"/>
            </a:xfrm>
            <a:custGeom>
              <a:avLst/>
              <a:gdLst>
                <a:gd name="T0" fmla="*/ 0 w 84"/>
                <a:gd name="T1" fmla="*/ 6 h 6"/>
                <a:gd name="T2" fmla="*/ 12 w 84"/>
                <a:gd name="T3" fmla="*/ 6 h 6"/>
                <a:gd name="T4" fmla="*/ 24 w 84"/>
                <a:gd name="T5" fmla="*/ 6 h 6"/>
                <a:gd name="T6" fmla="*/ 35 w 84"/>
                <a:gd name="T7" fmla="*/ 5 h 6"/>
                <a:gd name="T8" fmla="*/ 46 w 84"/>
                <a:gd name="T9" fmla="*/ 5 h 6"/>
                <a:gd name="T10" fmla="*/ 55 w 84"/>
                <a:gd name="T11" fmla="*/ 5 h 6"/>
                <a:gd name="T12" fmla="*/ 64 w 84"/>
                <a:gd name="T13" fmla="*/ 5 h 6"/>
                <a:gd name="T14" fmla="*/ 71 w 84"/>
                <a:gd name="T15" fmla="*/ 4 h 6"/>
                <a:gd name="T16" fmla="*/ 77 w 84"/>
                <a:gd name="T17" fmla="*/ 3 h 6"/>
                <a:gd name="T18" fmla="*/ 81 w 84"/>
                <a:gd name="T19" fmla="*/ 2 h 6"/>
                <a:gd name="T20" fmla="*/ 83 w 84"/>
                <a:gd name="T21" fmla="*/ 1 h 6"/>
                <a:gd name="T22" fmla="*/ 84 w 84"/>
                <a:gd name="T23" fmla="*/ 0 h 6"/>
                <a:gd name="T24" fmla="*/ 82 w 84"/>
                <a:gd name="T25" fmla="*/ 0 h 6"/>
                <a:gd name="T26" fmla="*/ 81 w 84"/>
                <a:gd name="T27" fmla="*/ 1 h 6"/>
                <a:gd name="T28" fmla="*/ 79 w 84"/>
                <a:gd name="T29" fmla="*/ 2 h 6"/>
                <a:gd name="T30" fmla="*/ 75 w 84"/>
                <a:gd name="T31" fmla="*/ 3 h 6"/>
                <a:gd name="T32" fmla="*/ 68 w 84"/>
                <a:gd name="T33" fmla="*/ 4 h 6"/>
                <a:gd name="T34" fmla="*/ 62 w 84"/>
                <a:gd name="T35" fmla="*/ 5 h 6"/>
                <a:gd name="T36" fmla="*/ 54 w 84"/>
                <a:gd name="T37" fmla="*/ 5 h 6"/>
                <a:gd name="T38" fmla="*/ 44 w 84"/>
                <a:gd name="T39" fmla="*/ 5 h 6"/>
                <a:gd name="T40" fmla="*/ 34 w 84"/>
                <a:gd name="T41" fmla="*/ 5 h 6"/>
                <a:gd name="T42" fmla="*/ 23 w 84"/>
                <a:gd name="T43" fmla="*/ 6 h 6"/>
                <a:gd name="T44" fmla="*/ 11 w 84"/>
                <a:gd name="T45" fmla="*/ 6 h 6"/>
                <a:gd name="T46" fmla="*/ 0 w 84"/>
                <a:gd name="T47" fmla="*/ 6 h 6"/>
                <a:gd name="T48" fmla="*/ 0 w 84"/>
                <a:gd name="T49" fmla="*/ 6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4" h="6">
                  <a:moveTo>
                    <a:pt x="0" y="6"/>
                  </a:moveTo>
                  <a:lnTo>
                    <a:pt x="12" y="6"/>
                  </a:lnTo>
                  <a:lnTo>
                    <a:pt x="24" y="6"/>
                  </a:lnTo>
                  <a:lnTo>
                    <a:pt x="35" y="5"/>
                  </a:lnTo>
                  <a:lnTo>
                    <a:pt x="46" y="5"/>
                  </a:lnTo>
                  <a:lnTo>
                    <a:pt x="55" y="5"/>
                  </a:lnTo>
                  <a:lnTo>
                    <a:pt x="64" y="5"/>
                  </a:lnTo>
                  <a:lnTo>
                    <a:pt x="71" y="4"/>
                  </a:lnTo>
                  <a:lnTo>
                    <a:pt x="77" y="3"/>
                  </a:lnTo>
                  <a:lnTo>
                    <a:pt x="81" y="2"/>
                  </a:lnTo>
                  <a:lnTo>
                    <a:pt x="83" y="1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1" y="1"/>
                  </a:lnTo>
                  <a:lnTo>
                    <a:pt x="79" y="2"/>
                  </a:lnTo>
                  <a:lnTo>
                    <a:pt x="75" y="3"/>
                  </a:lnTo>
                  <a:lnTo>
                    <a:pt x="68" y="4"/>
                  </a:lnTo>
                  <a:lnTo>
                    <a:pt x="62" y="5"/>
                  </a:lnTo>
                  <a:lnTo>
                    <a:pt x="54" y="5"/>
                  </a:lnTo>
                  <a:lnTo>
                    <a:pt x="44" y="5"/>
                  </a:lnTo>
                  <a:lnTo>
                    <a:pt x="34" y="5"/>
                  </a:lnTo>
                  <a:lnTo>
                    <a:pt x="23" y="6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12" name="Freeform 388">
              <a:extLst>
                <a:ext uri="{FF2B5EF4-FFF2-40B4-BE49-F238E27FC236}">
                  <a16:creationId xmlns:a16="http://schemas.microsoft.com/office/drawing/2014/main" id="{53945288-1C17-4746-8A57-DECAB4CAF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82" cy="6"/>
            </a:xfrm>
            <a:custGeom>
              <a:avLst/>
              <a:gdLst>
                <a:gd name="T0" fmla="*/ 0 w 82"/>
                <a:gd name="T1" fmla="*/ 6 h 6"/>
                <a:gd name="T2" fmla="*/ 11 w 82"/>
                <a:gd name="T3" fmla="*/ 6 h 6"/>
                <a:gd name="T4" fmla="*/ 23 w 82"/>
                <a:gd name="T5" fmla="*/ 6 h 6"/>
                <a:gd name="T6" fmla="*/ 34 w 82"/>
                <a:gd name="T7" fmla="*/ 5 h 6"/>
                <a:gd name="T8" fmla="*/ 44 w 82"/>
                <a:gd name="T9" fmla="*/ 5 h 6"/>
                <a:gd name="T10" fmla="*/ 54 w 82"/>
                <a:gd name="T11" fmla="*/ 5 h 6"/>
                <a:gd name="T12" fmla="*/ 62 w 82"/>
                <a:gd name="T13" fmla="*/ 5 h 6"/>
                <a:gd name="T14" fmla="*/ 68 w 82"/>
                <a:gd name="T15" fmla="*/ 4 h 6"/>
                <a:gd name="T16" fmla="*/ 75 w 82"/>
                <a:gd name="T17" fmla="*/ 3 h 6"/>
                <a:gd name="T18" fmla="*/ 79 w 82"/>
                <a:gd name="T19" fmla="*/ 2 h 6"/>
                <a:gd name="T20" fmla="*/ 81 w 82"/>
                <a:gd name="T21" fmla="*/ 1 h 6"/>
                <a:gd name="T22" fmla="*/ 82 w 82"/>
                <a:gd name="T23" fmla="*/ 0 h 6"/>
                <a:gd name="T24" fmla="*/ 79 w 82"/>
                <a:gd name="T25" fmla="*/ 0 h 6"/>
                <a:gd name="T26" fmla="*/ 78 w 82"/>
                <a:gd name="T27" fmla="*/ 1 h 6"/>
                <a:gd name="T28" fmla="*/ 76 w 82"/>
                <a:gd name="T29" fmla="*/ 2 h 6"/>
                <a:gd name="T30" fmla="*/ 72 w 82"/>
                <a:gd name="T31" fmla="*/ 3 h 6"/>
                <a:gd name="T32" fmla="*/ 67 w 82"/>
                <a:gd name="T33" fmla="*/ 4 h 6"/>
                <a:gd name="T34" fmla="*/ 60 w 82"/>
                <a:gd name="T35" fmla="*/ 4 h 6"/>
                <a:gd name="T36" fmla="*/ 52 w 82"/>
                <a:gd name="T37" fmla="*/ 5 h 6"/>
                <a:gd name="T38" fmla="*/ 43 w 82"/>
                <a:gd name="T39" fmla="*/ 5 h 6"/>
                <a:gd name="T40" fmla="*/ 33 w 82"/>
                <a:gd name="T41" fmla="*/ 5 h 6"/>
                <a:gd name="T42" fmla="*/ 22 w 82"/>
                <a:gd name="T43" fmla="*/ 5 h 6"/>
                <a:gd name="T44" fmla="*/ 11 w 82"/>
                <a:gd name="T45" fmla="*/ 5 h 6"/>
                <a:gd name="T46" fmla="*/ 0 w 82"/>
                <a:gd name="T47" fmla="*/ 6 h 6"/>
                <a:gd name="T48" fmla="*/ 0 w 82"/>
                <a:gd name="T49" fmla="*/ 6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2" h="6">
                  <a:moveTo>
                    <a:pt x="0" y="6"/>
                  </a:moveTo>
                  <a:lnTo>
                    <a:pt x="11" y="6"/>
                  </a:lnTo>
                  <a:lnTo>
                    <a:pt x="23" y="6"/>
                  </a:lnTo>
                  <a:lnTo>
                    <a:pt x="34" y="5"/>
                  </a:lnTo>
                  <a:lnTo>
                    <a:pt x="44" y="5"/>
                  </a:lnTo>
                  <a:lnTo>
                    <a:pt x="54" y="5"/>
                  </a:lnTo>
                  <a:lnTo>
                    <a:pt x="62" y="5"/>
                  </a:lnTo>
                  <a:lnTo>
                    <a:pt x="68" y="4"/>
                  </a:lnTo>
                  <a:lnTo>
                    <a:pt x="75" y="3"/>
                  </a:lnTo>
                  <a:lnTo>
                    <a:pt x="79" y="2"/>
                  </a:lnTo>
                  <a:lnTo>
                    <a:pt x="81" y="1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8" y="1"/>
                  </a:lnTo>
                  <a:lnTo>
                    <a:pt x="76" y="2"/>
                  </a:lnTo>
                  <a:lnTo>
                    <a:pt x="72" y="3"/>
                  </a:lnTo>
                  <a:lnTo>
                    <a:pt x="67" y="4"/>
                  </a:lnTo>
                  <a:lnTo>
                    <a:pt x="60" y="4"/>
                  </a:lnTo>
                  <a:lnTo>
                    <a:pt x="52" y="5"/>
                  </a:lnTo>
                  <a:lnTo>
                    <a:pt x="43" y="5"/>
                  </a:lnTo>
                  <a:lnTo>
                    <a:pt x="33" y="5"/>
                  </a:lnTo>
                  <a:lnTo>
                    <a:pt x="22" y="5"/>
                  </a:lnTo>
                  <a:lnTo>
                    <a:pt x="11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13" name="Freeform 389">
              <a:extLst>
                <a:ext uri="{FF2B5EF4-FFF2-40B4-BE49-F238E27FC236}">
                  <a16:creationId xmlns:a16="http://schemas.microsoft.com/office/drawing/2014/main" id="{C28021A8-E1E9-B04E-B52D-1824E0B13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79" cy="6"/>
            </a:xfrm>
            <a:custGeom>
              <a:avLst/>
              <a:gdLst>
                <a:gd name="T0" fmla="*/ 0 w 79"/>
                <a:gd name="T1" fmla="*/ 6 h 6"/>
                <a:gd name="T2" fmla="*/ 11 w 79"/>
                <a:gd name="T3" fmla="*/ 5 h 6"/>
                <a:gd name="T4" fmla="*/ 22 w 79"/>
                <a:gd name="T5" fmla="*/ 5 h 6"/>
                <a:gd name="T6" fmla="*/ 33 w 79"/>
                <a:gd name="T7" fmla="*/ 5 h 6"/>
                <a:gd name="T8" fmla="*/ 43 w 79"/>
                <a:gd name="T9" fmla="*/ 5 h 6"/>
                <a:gd name="T10" fmla="*/ 52 w 79"/>
                <a:gd name="T11" fmla="*/ 5 h 6"/>
                <a:gd name="T12" fmla="*/ 60 w 79"/>
                <a:gd name="T13" fmla="*/ 4 h 6"/>
                <a:gd name="T14" fmla="*/ 67 w 79"/>
                <a:gd name="T15" fmla="*/ 4 h 6"/>
                <a:gd name="T16" fmla="*/ 72 w 79"/>
                <a:gd name="T17" fmla="*/ 3 h 6"/>
                <a:gd name="T18" fmla="*/ 76 w 79"/>
                <a:gd name="T19" fmla="*/ 2 h 6"/>
                <a:gd name="T20" fmla="*/ 78 w 79"/>
                <a:gd name="T21" fmla="*/ 1 h 6"/>
                <a:gd name="T22" fmla="*/ 79 w 79"/>
                <a:gd name="T23" fmla="*/ 0 h 6"/>
                <a:gd name="T24" fmla="*/ 76 w 79"/>
                <a:gd name="T25" fmla="*/ 0 h 6"/>
                <a:gd name="T26" fmla="*/ 75 w 79"/>
                <a:gd name="T27" fmla="*/ 1 h 6"/>
                <a:gd name="T28" fmla="*/ 74 w 79"/>
                <a:gd name="T29" fmla="*/ 2 h 6"/>
                <a:gd name="T30" fmla="*/ 69 w 79"/>
                <a:gd name="T31" fmla="*/ 3 h 6"/>
                <a:gd name="T32" fmla="*/ 64 w 79"/>
                <a:gd name="T33" fmla="*/ 4 h 6"/>
                <a:gd name="T34" fmla="*/ 58 w 79"/>
                <a:gd name="T35" fmla="*/ 4 h 6"/>
                <a:gd name="T36" fmla="*/ 50 w 79"/>
                <a:gd name="T37" fmla="*/ 5 h 6"/>
                <a:gd name="T38" fmla="*/ 41 w 79"/>
                <a:gd name="T39" fmla="*/ 5 h 6"/>
                <a:gd name="T40" fmla="*/ 32 w 79"/>
                <a:gd name="T41" fmla="*/ 5 h 6"/>
                <a:gd name="T42" fmla="*/ 22 w 79"/>
                <a:gd name="T43" fmla="*/ 5 h 6"/>
                <a:gd name="T44" fmla="*/ 10 w 79"/>
                <a:gd name="T45" fmla="*/ 5 h 6"/>
                <a:gd name="T46" fmla="*/ 0 w 79"/>
                <a:gd name="T47" fmla="*/ 5 h 6"/>
                <a:gd name="T48" fmla="*/ 0 w 79"/>
                <a:gd name="T49" fmla="*/ 6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6">
                  <a:moveTo>
                    <a:pt x="0" y="6"/>
                  </a:moveTo>
                  <a:lnTo>
                    <a:pt x="11" y="5"/>
                  </a:lnTo>
                  <a:lnTo>
                    <a:pt x="22" y="5"/>
                  </a:lnTo>
                  <a:lnTo>
                    <a:pt x="33" y="5"/>
                  </a:lnTo>
                  <a:lnTo>
                    <a:pt x="43" y="5"/>
                  </a:lnTo>
                  <a:lnTo>
                    <a:pt x="52" y="5"/>
                  </a:lnTo>
                  <a:lnTo>
                    <a:pt x="60" y="4"/>
                  </a:lnTo>
                  <a:lnTo>
                    <a:pt x="67" y="4"/>
                  </a:lnTo>
                  <a:lnTo>
                    <a:pt x="72" y="3"/>
                  </a:lnTo>
                  <a:lnTo>
                    <a:pt x="76" y="2"/>
                  </a:lnTo>
                  <a:lnTo>
                    <a:pt x="78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5" y="1"/>
                  </a:lnTo>
                  <a:lnTo>
                    <a:pt x="74" y="2"/>
                  </a:lnTo>
                  <a:lnTo>
                    <a:pt x="69" y="3"/>
                  </a:lnTo>
                  <a:lnTo>
                    <a:pt x="64" y="4"/>
                  </a:lnTo>
                  <a:lnTo>
                    <a:pt x="58" y="4"/>
                  </a:lnTo>
                  <a:lnTo>
                    <a:pt x="50" y="5"/>
                  </a:lnTo>
                  <a:lnTo>
                    <a:pt x="41" y="5"/>
                  </a:lnTo>
                  <a:lnTo>
                    <a:pt x="32" y="5"/>
                  </a:lnTo>
                  <a:lnTo>
                    <a:pt x="22" y="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14" name="Freeform 390">
              <a:extLst>
                <a:ext uri="{FF2B5EF4-FFF2-40B4-BE49-F238E27FC236}">
                  <a16:creationId xmlns:a16="http://schemas.microsoft.com/office/drawing/2014/main" id="{396FA2D6-3665-6B42-B5CE-C25AED01F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76" cy="5"/>
            </a:xfrm>
            <a:custGeom>
              <a:avLst/>
              <a:gdLst>
                <a:gd name="T0" fmla="*/ 0 w 76"/>
                <a:gd name="T1" fmla="*/ 5 h 5"/>
                <a:gd name="T2" fmla="*/ 10 w 76"/>
                <a:gd name="T3" fmla="*/ 5 h 5"/>
                <a:gd name="T4" fmla="*/ 22 w 76"/>
                <a:gd name="T5" fmla="*/ 5 h 5"/>
                <a:gd name="T6" fmla="*/ 32 w 76"/>
                <a:gd name="T7" fmla="*/ 5 h 5"/>
                <a:gd name="T8" fmla="*/ 41 w 76"/>
                <a:gd name="T9" fmla="*/ 5 h 5"/>
                <a:gd name="T10" fmla="*/ 50 w 76"/>
                <a:gd name="T11" fmla="*/ 5 h 5"/>
                <a:gd name="T12" fmla="*/ 58 w 76"/>
                <a:gd name="T13" fmla="*/ 4 h 5"/>
                <a:gd name="T14" fmla="*/ 64 w 76"/>
                <a:gd name="T15" fmla="*/ 4 h 5"/>
                <a:gd name="T16" fmla="*/ 69 w 76"/>
                <a:gd name="T17" fmla="*/ 3 h 5"/>
                <a:gd name="T18" fmla="*/ 74 w 76"/>
                <a:gd name="T19" fmla="*/ 2 h 5"/>
                <a:gd name="T20" fmla="*/ 75 w 76"/>
                <a:gd name="T21" fmla="*/ 1 h 5"/>
                <a:gd name="T22" fmla="*/ 76 w 76"/>
                <a:gd name="T23" fmla="*/ 0 h 5"/>
                <a:gd name="T24" fmla="*/ 74 w 76"/>
                <a:gd name="T25" fmla="*/ 0 h 5"/>
                <a:gd name="T26" fmla="*/ 73 w 76"/>
                <a:gd name="T27" fmla="*/ 1 h 5"/>
                <a:gd name="T28" fmla="*/ 71 w 76"/>
                <a:gd name="T29" fmla="*/ 2 h 5"/>
                <a:gd name="T30" fmla="*/ 68 w 76"/>
                <a:gd name="T31" fmla="*/ 3 h 5"/>
                <a:gd name="T32" fmla="*/ 62 w 76"/>
                <a:gd name="T33" fmla="*/ 3 h 5"/>
                <a:gd name="T34" fmla="*/ 56 w 76"/>
                <a:gd name="T35" fmla="*/ 4 h 5"/>
                <a:gd name="T36" fmla="*/ 48 w 76"/>
                <a:gd name="T37" fmla="*/ 5 h 5"/>
                <a:gd name="T38" fmla="*/ 40 w 76"/>
                <a:gd name="T39" fmla="*/ 5 h 5"/>
                <a:gd name="T40" fmla="*/ 31 w 76"/>
                <a:gd name="T41" fmla="*/ 5 h 5"/>
                <a:gd name="T42" fmla="*/ 21 w 76"/>
                <a:gd name="T43" fmla="*/ 5 h 5"/>
                <a:gd name="T44" fmla="*/ 10 w 76"/>
                <a:gd name="T45" fmla="*/ 5 h 5"/>
                <a:gd name="T46" fmla="*/ 0 w 76"/>
                <a:gd name="T47" fmla="*/ 5 h 5"/>
                <a:gd name="T48" fmla="*/ 0 w 76"/>
                <a:gd name="T49" fmla="*/ 5 h 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5">
                  <a:moveTo>
                    <a:pt x="0" y="5"/>
                  </a:moveTo>
                  <a:lnTo>
                    <a:pt x="10" y="5"/>
                  </a:lnTo>
                  <a:lnTo>
                    <a:pt x="22" y="5"/>
                  </a:lnTo>
                  <a:lnTo>
                    <a:pt x="32" y="5"/>
                  </a:lnTo>
                  <a:lnTo>
                    <a:pt x="41" y="5"/>
                  </a:lnTo>
                  <a:lnTo>
                    <a:pt x="50" y="5"/>
                  </a:lnTo>
                  <a:lnTo>
                    <a:pt x="58" y="4"/>
                  </a:lnTo>
                  <a:lnTo>
                    <a:pt x="64" y="4"/>
                  </a:lnTo>
                  <a:lnTo>
                    <a:pt x="69" y="3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3" y="1"/>
                  </a:lnTo>
                  <a:lnTo>
                    <a:pt x="71" y="2"/>
                  </a:lnTo>
                  <a:lnTo>
                    <a:pt x="68" y="3"/>
                  </a:lnTo>
                  <a:lnTo>
                    <a:pt x="62" y="3"/>
                  </a:lnTo>
                  <a:lnTo>
                    <a:pt x="56" y="4"/>
                  </a:lnTo>
                  <a:lnTo>
                    <a:pt x="48" y="5"/>
                  </a:lnTo>
                  <a:lnTo>
                    <a:pt x="40" y="5"/>
                  </a:lnTo>
                  <a:lnTo>
                    <a:pt x="31" y="5"/>
                  </a:lnTo>
                  <a:lnTo>
                    <a:pt x="21" y="5"/>
                  </a:lnTo>
                  <a:lnTo>
                    <a:pt x="1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15" name="Freeform 391">
              <a:extLst>
                <a:ext uri="{FF2B5EF4-FFF2-40B4-BE49-F238E27FC236}">
                  <a16:creationId xmlns:a16="http://schemas.microsoft.com/office/drawing/2014/main" id="{1F2669ED-CC1C-3D46-B8F2-00E0E6A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74" cy="5"/>
            </a:xfrm>
            <a:custGeom>
              <a:avLst/>
              <a:gdLst>
                <a:gd name="T0" fmla="*/ 0 w 74"/>
                <a:gd name="T1" fmla="*/ 5 h 5"/>
                <a:gd name="T2" fmla="*/ 10 w 74"/>
                <a:gd name="T3" fmla="*/ 5 h 5"/>
                <a:gd name="T4" fmla="*/ 21 w 74"/>
                <a:gd name="T5" fmla="*/ 5 h 5"/>
                <a:gd name="T6" fmla="*/ 31 w 74"/>
                <a:gd name="T7" fmla="*/ 5 h 5"/>
                <a:gd name="T8" fmla="*/ 40 w 74"/>
                <a:gd name="T9" fmla="*/ 5 h 5"/>
                <a:gd name="T10" fmla="*/ 48 w 74"/>
                <a:gd name="T11" fmla="*/ 5 h 5"/>
                <a:gd name="T12" fmla="*/ 56 w 74"/>
                <a:gd name="T13" fmla="*/ 4 h 5"/>
                <a:gd name="T14" fmla="*/ 62 w 74"/>
                <a:gd name="T15" fmla="*/ 3 h 5"/>
                <a:gd name="T16" fmla="*/ 68 w 74"/>
                <a:gd name="T17" fmla="*/ 3 h 5"/>
                <a:gd name="T18" fmla="*/ 71 w 74"/>
                <a:gd name="T19" fmla="*/ 2 h 5"/>
                <a:gd name="T20" fmla="*/ 73 w 74"/>
                <a:gd name="T21" fmla="*/ 1 h 5"/>
                <a:gd name="T22" fmla="*/ 74 w 74"/>
                <a:gd name="T23" fmla="*/ 0 h 5"/>
                <a:gd name="T24" fmla="*/ 71 w 74"/>
                <a:gd name="T25" fmla="*/ 0 h 5"/>
                <a:gd name="T26" fmla="*/ 70 w 74"/>
                <a:gd name="T27" fmla="*/ 1 h 5"/>
                <a:gd name="T28" fmla="*/ 68 w 74"/>
                <a:gd name="T29" fmla="*/ 2 h 5"/>
                <a:gd name="T30" fmla="*/ 63 w 74"/>
                <a:gd name="T31" fmla="*/ 3 h 5"/>
                <a:gd name="T32" fmla="*/ 58 w 74"/>
                <a:gd name="T33" fmla="*/ 4 h 5"/>
                <a:gd name="T34" fmla="*/ 50 w 74"/>
                <a:gd name="T35" fmla="*/ 4 h 5"/>
                <a:gd name="T36" fmla="*/ 42 w 74"/>
                <a:gd name="T37" fmla="*/ 5 h 5"/>
                <a:gd name="T38" fmla="*/ 32 w 74"/>
                <a:gd name="T39" fmla="*/ 5 h 5"/>
                <a:gd name="T40" fmla="*/ 22 w 74"/>
                <a:gd name="T41" fmla="*/ 5 h 5"/>
                <a:gd name="T42" fmla="*/ 11 w 74"/>
                <a:gd name="T43" fmla="*/ 5 h 5"/>
                <a:gd name="T44" fmla="*/ 0 w 74"/>
                <a:gd name="T45" fmla="*/ 5 h 5"/>
                <a:gd name="T46" fmla="*/ 0 w 74"/>
                <a:gd name="T47" fmla="*/ 5 h 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4" h="5">
                  <a:moveTo>
                    <a:pt x="0" y="5"/>
                  </a:moveTo>
                  <a:lnTo>
                    <a:pt x="10" y="5"/>
                  </a:lnTo>
                  <a:lnTo>
                    <a:pt x="21" y="5"/>
                  </a:lnTo>
                  <a:lnTo>
                    <a:pt x="31" y="5"/>
                  </a:lnTo>
                  <a:lnTo>
                    <a:pt x="40" y="5"/>
                  </a:lnTo>
                  <a:lnTo>
                    <a:pt x="48" y="5"/>
                  </a:lnTo>
                  <a:lnTo>
                    <a:pt x="56" y="4"/>
                  </a:lnTo>
                  <a:lnTo>
                    <a:pt x="62" y="3"/>
                  </a:lnTo>
                  <a:lnTo>
                    <a:pt x="68" y="3"/>
                  </a:lnTo>
                  <a:lnTo>
                    <a:pt x="71" y="2"/>
                  </a:lnTo>
                  <a:lnTo>
                    <a:pt x="73" y="1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70" y="1"/>
                  </a:lnTo>
                  <a:lnTo>
                    <a:pt x="68" y="2"/>
                  </a:lnTo>
                  <a:lnTo>
                    <a:pt x="63" y="3"/>
                  </a:lnTo>
                  <a:lnTo>
                    <a:pt x="58" y="4"/>
                  </a:lnTo>
                  <a:lnTo>
                    <a:pt x="50" y="4"/>
                  </a:lnTo>
                  <a:lnTo>
                    <a:pt x="42" y="5"/>
                  </a:lnTo>
                  <a:lnTo>
                    <a:pt x="32" y="5"/>
                  </a:lnTo>
                  <a:lnTo>
                    <a:pt x="22" y="5"/>
                  </a:lnTo>
                  <a:lnTo>
                    <a:pt x="1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16" name="Freeform 392">
              <a:extLst>
                <a:ext uri="{FF2B5EF4-FFF2-40B4-BE49-F238E27FC236}">
                  <a16:creationId xmlns:a16="http://schemas.microsoft.com/office/drawing/2014/main" id="{DEAA5957-E2FD-8E4A-A5E4-2A732FD2B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71" cy="5"/>
            </a:xfrm>
            <a:custGeom>
              <a:avLst/>
              <a:gdLst>
                <a:gd name="T0" fmla="*/ 0 w 71"/>
                <a:gd name="T1" fmla="*/ 5 h 5"/>
                <a:gd name="T2" fmla="*/ 11 w 71"/>
                <a:gd name="T3" fmla="*/ 5 h 5"/>
                <a:gd name="T4" fmla="*/ 22 w 71"/>
                <a:gd name="T5" fmla="*/ 5 h 5"/>
                <a:gd name="T6" fmla="*/ 32 w 71"/>
                <a:gd name="T7" fmla="*/ 5 h 5"/>
                <a:gd name="T8" fmla="*/ 42 w 71"/>
                <a:gd name="T9" fmla="*/ 5 h 5"/>
                <a:gd name="T10" fmla="*/ 50 w 71"/>
                <a:gd name="T11" fmla="*/ 4 h 5"/>
                <a:gd name="T12" fmla="*/ 58 w 71"/>
                <a:gd name="T13" fmla="*/ 4 h 5"/>
                <a:gd name="T14" fmla="*/ 63 w 71"/>
                <a:gd name="T15" fmla="*/ 3 h 5"/>
                <a:gd name="T16" fmla="*/ 68 w 71"/>
                <a:gd name="T17" fmla="*/ 2 h 5"/>
                <a:gd name="T18" fmla="*/ 70 w 71"/>
                <a:gd name="T19" fmla="*/ 1 h 5"/>
                <a:gd name="T20" fmla="*/ 71 w 71"/>
                <a:gd name="T21" fmla="*/ 0 h 5"/>
                <a:gd name="T22" fmla="*/ 68 w 71"/>
                <a:gd name="T23" fmla="*/ 0 h 5"/>
                <a:gd name="T24" fmla="*/ 68 w 71"/>
                <a:gd name="T25" fmla="*/ 1 h 5"/>
                <a:gd name="T26" fmla="*/ 65 w 71"/>
                <a:gd name="T27" fmla="*/ 2 h 5"/>
                <a:gd name="T28" fmla="*/ 61 w 71"/>
                <a:gd name="T29" fmla="*/ 3 h 5"/>
                <a:gd name="T30" fmla="*/ 55 w 71"/>
                <a:gd name="T31" fmla="*/ 4 h 5"/>
                <a:gd name="T32" fmla="*/ 48 w 71"/>
                <a:gd name="T33" fmla="*/ 4 h 5"/>
                <a:gd name="T34" fmla="*/ 40 w 71"/>
                <a:gd name="T35" fmla="*/ 5 h 5"/>
                <a:gd name="T36" fmla="*/ 32 w 71"/>
                <a:gd name="T37" fmla="*/ 5 h 5"/>
                <a:gd name="T38" fmla="*/ 21 w 71"/>
                <a:gd name="T39" fmla="*/ 5 h 5"/>
                <a:gd name="T40" fmla="*/ 10 w 71"/>
                <a:gd name="T41" fmla="*/ 5 h 5"/>
                <a:gd name="T42" fmla="*/ 0 w 71"/>
                <a:gd name="T43" fmla="*/ 5 h 5"/>
                <a:gd name="T44" fmla="*/ 0 w 71"/>
                <a:gd name="T45" fmla="*/ 5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1" h="5">
                  <a:moveTo>
                    <a:pt x="0" y="5"/>
                  </a:moveTo>
                  <a:lnTo>
                    <a:pt x="11" y="5"/>
                  </a:lnTo>
                  <a:lnTo>
                    <a:pt x="22" y="5"/>
                  </a:lnTo>
                  <a:lnTo>
                    <a:pt x="32" y="5"/>
                  </a:lnTo>
                  <a:lnTo>
                    <a:pt x="42" y="5"/>
                  </a:lnTo>
                  <a:lnTo>
                    <a:pt x="50" y="4"/>
                  </a:lnTo>
                  <a:lnTo>
                    <a:pt x="58" y="4"/>
                  </a:lnTo>
                  <a:lnTo>
                    <a:pt x="63" y="3"/>
                  </a:lnTo>
                  <a:lnTo>
                    <a:pt x="68" y="2"/>
                  </a:lnTo>
                  <a:lnTo>
                    <a:pt x="70" y="1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5" y="2"/>
                  </a:lnTo>
                  <a:lnTo>
                    <a:pt x="61" y="3"/>
                  </a:lnTo>
                  <a:lnTo>
                    <a:pt x="55" y="4"/>
                  </a:lnTo>
                  <a:lnTo>
                    <a:pt x="48" y="4"/>
                  </a:lnTo>
                  <a:lnTo>
                    <a:pt x="40" y="5"/>
                  </a:lnTo>
                  <a:lnTo>
                    <a:pt x="32" y="5"/>
                  </a:lnTo>
                  <a:lnTo>
                    <a:pt x="21" y="5"/>
                  </a:lnTo>
                  <a:lnTo>
                    <a:pt x="1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17" name="Freeform 393">
              <a:extLst>
                <a:ext uri="{FF2B5EF4-FFF2-40B4-BE49-F238E27FC236}">
                  <a16:creationId xmlns:a16="http://schemas.microsoft.com/office/drawing/2014/main" id="{96EC4777-6479-BD4A-BB75-A663BE7BB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68" cy="5"/>
            </a:xfrm>
            <a:custGeom>
              <a:avLst/>
              <a:gdLst>
                <a:gd name="T0" fmla="*/ 0 w 68"/>
                <a:gd name="T1" fmla="*/ 5 h 5"/>
                <a:gd name="T2" fmla="*/ 10 w 68"/>
                <a:gd name="T3" fmla="*/ 5 h 5"/>
                <a:gd name="T4" fmla="*/ 21 w 68"/>
                <a:gd name="T5" fmla="*/ 5 h 5"/>
                <a:gd name="T6" fmla="*/ 32 w 68"/>
                <a:gd name="T7" fmla="*/ 5 h 5"/>
                <a:gd name="T8" fmla="*/ 40 w 68"/>
                <a:gd name="T9" fmla="*/ 5 h 5"/>
                <a:gd name="T10" fmla="*/ 48 w 68"/>
                <a:gd name="T11" fmla="*/ 4 h 5"/>
                <a:gd name="T12" fmla="*/ 55 w 68"/>
                <a:gd name="T13" fmla="*/ 4 h 5"/>
                <a:gd name="T14" fmla="*/ 61 w 68"/>
                <a:gd name="T15" fmla="*/ 3 h 5"/>
                <a:gd name="T16" fmla="*/ 65 w 68"/>
                <a:gd name="T17" fmla="*/ 2 h 5"/>
                <a:gd name="T18" fmla="*/ 68 w 68"/>
                <a:gd name="T19" fmla="*/ 1 h 5"/>
                <a:gd name="T20" fmla="*/ 68 w 68"/>
                <a:gd name="T21" fmla="*/ 0 h 5"/>
                <a:gd name="T22" fmla="*/ 66 w 68"/>
                <a:gd name="T23" fmla="*/ 0 h 5"/>
                <a:gd name="T24" fmla="*/ 65 w 68"/>
                <a:gd name="T25" fmla="*/ 1 h 5"/>
                <a:gd name="T26" fmla="*/ 63 w 68"/>
                <a:gd name="T27" fmla="*/ 2 h 5"/>
                <a:gd name="T28" fmla="*/ 59 w 68"/>
                <a:gd name="T29" fmla="*/ 3 h 5"/>
                <a:gd name="T30" fmla="*/ 54 w 68"/>
                <a:gd name="T31" fmla="*/ 3 h 5"/>
                <a:gd name="T32" fmla="*/ 46 w 68"/>
                <a:gd name="T33" fmla="*/ 4 h 5"/>
                <a:gd name="T34" fmla="*/ 39 w 68"/>
                <a:gd name="T35" fmla="*/ 5 h 5"/>
                <a:gd name="T36" fmla="*/ 30 w 68"/>
                <a:gd name="T37" fmla="*/ 5 h 5"/>
                <a:gd name="T38" fmla="*/ 20 w 68"/>
                <a:gd name="T39" fmla="*/ 5 h 5"/>
                <a:gd name="T40" fmla="*/ 10 w 68"/>
                <a:gd name="T41" fmla="*/ 5 h 5"/>
                <a:gd name="T42" fmla="*/ 0 w 68"/>
                <a:gd name="T43" fmla="*/ 5 h 5"/>
                <a:gd name="T44" fmla="*/ 0 w 68"/>
                <a:gd name="T45" fmla="*/ 5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8" h="5">
                  <a:moveTo>
                    <a:pt x="0" y="5"/>
                  </a:moveTo>
                  <a:lnTo>
                    <a:pt x="10" y="5"/>
                  </a:lnTo>
                  <a:lnTo>
                    <a:pt x="21" y="5"/>
                  </a:lnTo>
                  <a:lnTo>
                    <a:pt x="32" y="5"/>
                  </a:lnTo>
                  <a:lnTo>
                    <a:pt x="40" y="5"/>
                  </a:lnTo>
                  <a:lnTo>
                    <a:pt x="48" y="4"/>
                  </a:lnTo>
                  <a:lnTo>
                    <a:pt x="55" y="4"/>
                  </a:lnTo>
                  <a:lnTo>
                    <a:pt x="61" y="3"/>
                  </a:lnTo>
                  <a:lnTo>
                    <a:pt x="65" y="2"/>
                  </a:lnTo>
                  <a:lnTo>
                    <a:pt x="68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59" y="3"/>
                  </a:lnTo>
                  <a:lnTo>
                    <a:pt x="54" y="3"/>
                  </a:lnTo>
                  <a:lnTo>
                    <a:pt x="46" y="4"/>
                  </a:lnTo>
                  <a:lnTo>
                    <a:pt x="39" y="5"/>
                  </a:lnTo>
                  <a:lnTo>
                    <a:pt x="30" y="5"/>
                  </a:lnTo>
                  <a:lnTo>
                    <a:pt x="20" y="5"/>
                  </a:lnTo>
                  <a:lnTo>
                    <a:pt x="1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18" name="Freeform 394">
              <a:extLst>
                <a:ext uri="{FF2B5EF4-FFF2-40B4-BE49-F238E27FC236}">
                  <a16:creationId xmlns:a16="http://schemas.microsoft.com/office/drawing/2014/main" id="{C5C355E4-B4E4-424A-86E4-BA6536FF0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66" cy="5"/>
            </a:xfrm>
            <a:custGeom>
              <a:avLst/>
              <a:gdLst>
                <a:gd name="T0" fmla="*/ 0 w 66"/>
                <a:gd name="T1" fmla="*/ 5 h 5"/>
                <a:gd name="T2" fmla="*/ 10 w 66"/>
                <a:gd name="T3" fmla="*/ 5 h 5"/>
                <a:gd name="T4" fmla="*/ 20 w 66"/>
                <a:gd name="T5" fmla="*/ 5 h 5"/>
                <a:gd name="T6" fmla="*/ 30 w 66"/>
                <a:gd name="T7" fmla="*/ 5 h 5"/>
                <a:gd name="T8" fmla="*/ 39 w 66"/>
                <a:gd name="T9" fmla="*/ 5 h 5"/>
                <a:gd name="T10" fmla="*/ 46 w 66"/>
                <a:gd name="T11" fmla="*/ 4 h 5"/>
                <a:gd name="T12" fmla="*/ 54 w 66"/>
                <a:gd name="T13" fmla="*/ 3 h 5"/>
                <a:gd name="T14" fmla="*/ 59 w 66"/>
                <a:gd name="T15" fmla="*/ 3 h 5"/>
                <a:gd name="T16" fmla="*/ 63 w 66"/>
                <a:gd name="T17" fmla="*/ 2 h 5"/>
                <a:gd name="T18" fmla="*/ 65 w 66"/>
                <a:gd name="T19" fmla="*/ 1 h 5"/>
                <a:gd name="T20" fmla="*/ 66 w 66"/>
                <a:gd name="T21" fmla="*/ 0 h 5"/>
                <a:gd name="T22" fmla="*/ 63 w 66"/>
                <a:gd name="T23" fmla="*/ 0 h 5"/>
                <a:gd name="T24" fmla="*/ 62 w 66"/>
                <a:gd name="T25" fmla="*/ 1 h 5"/>
                <a:gd name="T26" fmla="*/ 61 w 66"/>
                <a:gd name="T27" fmla="*/ 2 h 5"/>
                <a:gd name="T28" fmla="*/ 56 w 66"/>
                <a:gd name="T29" fmla="*/ 3 h 5"/>
                <a:gd name="T30" fmla="*/ 51 w 66"/>
                <a:gd name="T31" fmla="*/ 3 h 5"/>
                <a:gd name="T32" fmla="*/ 45 w 66"/>
                <a:gd name="T33" fmla="*/ 4 h 5"/>
                <a:gd name="T34" fmla="*/ 37 w 66"/>
                <a:gd name="T35" fmla="*/ 4 h 5"/>
                <a:gd name="T36" fmla="*/ 29 w 66"/>
                <a:gd name="T37" fmla="*/ 5 h 5"/>
                <a:gd name="T38" fmla="*/ 19 w 66"/>
                <a:gd name="T39" fmla="*/ 5 h 5"/>
                <a:gd name="T40" fmla="*/ 10 w 66"/>
                <a:gd name="T41" fmla="*/ 5 h 5"/>
                <a:gd name="T42" fmla="*/ 0 w 66"/>
                <a:gd name="T43" fmla="*/ 5 h 5"/>
                <a:gd name="T44" fmla="*/ 0 w 66"/>
                <a:gd name="T45" fmla="*/ 5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5">
                  <a:moveTo>
                    <a:pt x="0" y="5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30" y="5"/>
                  </a:lnTo>
                  <a:lnTo>
                    <a:pt x="39" y="5"/>
                  </a:lnTo>
                  <a:lnTo>
                    <a:pt x="46" y="4"/>
                  </a:lnTo>
                  <a:lnTo>
                    <a:pt x="54" y="3"/>
                  </a:lnTo>
                  <a:lnTo>
                    <a:pt x="59" y="3"/>
                  </a:lnTo>
                  <a:lnTo>
                    <a:pt x="63" y="2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56" y="3"/>
                  </a:lnTo>
                  <a:lnTo>
                    <a:pt x="51" y="3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29" y="5"/>
                  </a:lnTo>
                  <a:lnTo>
                    <a:pt x="19" y="5"/>
                  </a:lnTo>
                  <a:lnTo>
                    <a:pt x="1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19" name="Freeform 395">
              <a:extLst>
                <a:ext uri="{FF2B5EF4-FFF2-40B4-BE49-F238E27FC236}">
                  <a16:creationId xmlns:a16="http://schemas.microsoft.com/office/drawing/2014/main" id="{2FA6C813-7453-8741-82ED-5AFED7B3C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63" cy="5"/>
            </a:xfrm>
            <a:custGeom>
              <a:avLst/>
              <a:gdLst>
                <a:gd name="T0" fmla="*/ 0 w 63"/>
                <a:gd name="T1" fmla="*/ 5 h 5"/>
                <a:gd name="T2" fmla="*/ 10 w 63"/>
                <a:gd name="T3" fmla="*/ 5 h 5"/>
                <a:gd name="T4" fmla="*/ 19 w 63"/>
                <a:gd name="T5" fmla="*/ 5 h 5"/>
                <a:gd name="T6" fmla="*/ 29 w 63"/>
                <a:gd name="T7" fmla="*/ 5 h 5"/>
                <a:gd name="T8" fmla="*/ 37 w 63"/>
                <a:gd name="T9" fmla="*/ 4 h 5"/>
                <a:gd name="T10" fmla="*/ 45 w 63"/>
                <a:gd name="T11" fmla="*/ 4 h 5"/>
                <a:gd name="T12" fmla="*/ 51 w 63"/>
                <a:gd name="T13" fmla="*/ 3 h 5"/>
                <a:gd name="T14" fmla="*/ 56 w 63"/>
                <a:gd name="T15" fmla="*/ 3 h 5"/>
                <a:gd name="T16" fmla="*/ 61 w 63"/>
                <a:gd name="T17" fmla="*/ 2 h 5"/>
                <a:gd name="T18" fmla="*/ 62 w 63"/>
                <a:gd name="T19" fmla="*/ 1 h 5"/>
                <a:gd name="T20" fmla="*/ 63 w 63"/>
                <a:gd name="T21" fmla="*/ 0 h 5"/>
                <a:gd name="T22" fmla="*/ 61 w 63"/>
                <a:gd name="T23" fmla="*/ 0 h 5"/>
                <a:gd name="T24" fmla="*/ 60 w 63"/>
                <a:gd name="T25" fmla="*/ 1 h 5"/>
                <a:gd name="T26" fmla="*/ 58 w 63"/>
                <a:gd name="T27" fmla="*/ 2 h 5"/>
                <a:gd name="T28" fmla="*/ 54 w 63"/>
                <a:gd name="T29" fmla="*/ 3 h 5"/>
                <a:gd name="T30" fmla="*/ 49 w 63"/>
                <a:gd name="T31" fmla="*/ 3 h 5"/>
                <a:gd name="T32" fmla="*/ 43 w 63"/>
                <a:gd name="T33" fmla="*/ 4 h 5"/>
                <a:gd name="T34" fmla="*/ 36 w 63"/>
                <a:gd name="T35" fmla="*/ 4 h 5"/>
                <a:gd name="T36" fmla="*/ 27 w 63"/>
                <a:gd name="T37" fmla="*/ 5 h 5"/>
                <a:gd name="T38" fmla="*/ 18 w 63"/>
                <a:gd name="T39" fmla="*/ 5 h 5"/>
                <a:gd name="T40" fmla="*/ 10 w 63"/>
                <a:gd name="T41" fmla="*/ 5 h 5"/>
                <a:gd name="T42" fmla="*/ 0 w 63"/>
                <a:gd name="T43" fmla="*/ 5 h 5"/>
                <a:gd name="T44" fmla="*/ 0 w 63"/>
                <a:gd name="T45" fmla="*/ 5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3" h="5">
                  <a:moveTo>
                    <a:pt x="0" y="5"/>
                  </a:moveTo>
                  <a:lnTo>
                    <a:pt x="10" y="5"/>
                  </a:lnTo>
                  <a:lnTo>
                    <a:pt x="19" y="5"/>
                  </a:lnTo>
                  <a:lnTo>
                    <a:pt x="29" y="5"/>
                  </a:lnTo>
                  <a:lnTo>
                    <a:pt x="37" y="4"/>
                  </a:lnTo>
                  <a:lnTo>
                    <a:pt x="45" y="4"/>
                  </a:lnTo>
                  <a:lnTo>
                    <a:pt x="51" y="3"/>
                  </a:lnTo>
                  <a:lnTo>
                    <a:pt x="56" y="3"/>
                  </a:lnTo>
                  <a:lnTo>
                    <a:pt x="61" y="2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4" y="3"/>
                  </a:lnTo>
                  <a:lnTo>
                    <a:pt x="49" y="3"/>
                  </a:lnTo>
                  <a:lnTo>
                    <a:pt x="43" y="4"/>
                  </a:lnTo>
                  <a:lnTo>
                    <a:pt x="36" y="4"/>
                  </a:lnTo>
                  <a:lnTo>
                    <a:pt x="27" y="5"/>
                  </a:lnTo>
                  <a:lnTo>
                    <a:pt x="18" y="5"/>
                  </a:lnTo>
                  <a:lnTo>
                    <a:pt x="1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20" name="Freeform 396">
              <a:extLst>
                <a:ext uri="{FF2B5EF4-FFF2-40B4-BE49-F238E27FC236}">
                  <a16:creationId xmlns:a16="http://schemas.microsoft.com/office/drawing/2014/main" id="{9839701C-2EAD-F343-8DBC-A0F22EBB4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61" cy="5"/>
            </a:xfrm>
            <a:custGeom>
              <a:avLst/>
              <a:gdLst>
                <a:gd name="T0" fmla="*/ 0 w 61"/>
                <a:gd name="T1" fmla="*/ 5 h 5"/>
                <a:gd name="T2" fmla="*/ 10 w 61"/>
                <a:gd name="T3" fmla="*/ 5 h 5"/>
                <a:gd name="T4" fmla="*/ 18 w 61"/>
                <a:gd name="T5" fmla="*/ 5 h 5"/>
                <a:gd name="T6" fmla="*/ 27 w 61"/>
                <a:gd name="T7" fmla="*/ 5 h 5"/>
                <a:gd name="T8" fmla="*/ 36 w 61"/>
                <a:gd name="T9" fmla="*/ 4 h 5"/>
                <a:gd name="T10" fmla="*/ 43 w 61"/>
                <a:gd name="T11" fmla="*/ 4 h 5"/>
                <a:gd name="T12" fmla="*/ 49 w 61"/>
                <a:gd name="T13" fmla="*/ 3 h 5"/>
                <a:gd name="T14" fmla="*/ 54 w 61"/>
                <a:gd name="T15" fmla="*/ 3 h 5"/>
                <a:gd name="T16" fmla="*/ 58 w 61"/>
                <a:gd name="T17" fmla="*/ 2 h 5"/>
                <a:gd name="T18" fmla="*/ 60 w 61"/>
                <a:gd name="T19" fmla="*/ 1 h 5"/>
                <a:gd name="T20" fmla="*/ 61 w 61"/>
                <a:gd name="T21" fmla="*/ 0 h 5"/>
                <a:gd name="T22" fmla="*/ 58 w 61"/>
                <a:gd name="T23" fmla="*/ 0 h 5"/>
                <a:gd name="T24" fmla="*/ 57 w 61"/>
                <a:gd name="T25" fmla="*/ 1 h 5"/>
                <a:gd name="T26" fmla="*/ 55 w 61"/>
                <a:gd name="T27" fmla="*/ 2 h 5"/>
                <a:gd name="T28" fmla="*/ 52 w 61"/>
                <a:gd name="T29" fmla="*/ 2 h 5"/>
                <a:gd name="T30" fmla="*/ 47 w 61"/>
                <a:gd name="T31" fmla="*/ 3 h 5"/>
                <a:gd name="T32" fmla="*/ 41 w 61"/>
                <a:gd name="T33" fmla="*/ 4 h 5"/>
                <a:gd name="T34" fmla="*/ 34 w 61"/>
                <a:gd name="T35" fmla="*/ 4 h 5"/>
                <a:gd name="T36" fmla="*/ 26 w 61"/>
                <a:gd name="T37" fmla="*/ 4 h 5"/>
                <a:gd name="T38" fmla="*/ 18 w 61"/>
                <a:gd name="T39" fmla="*/ 5 h 5"/>
                <a:gd name="T40" fmla="*/ 9 w 61"/>
                <a:gd name="T41" fmla="*/ 5 h 5"/>
                <a:gd name="T42" fmla="*/ 0 w 61"/>
                <a:gd name="T43" fmla="*/ 5 h 5"/>
                <a:gd name="T44" fmla="*/ 0 w 61"/>
                <a:gd name="T45" fmla="*/ 5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1" h="5">
                  <a:moveTo>
                    <a:pt x="0" y="5"/>
                  </a:moveTo>
                  <a:lnTo>
                    <a:pt x="10" y="5"/>
                  </a:lnTo>
                  <a:lnTo>
                    <a:pt x="18" y="5"/>
                  </a:lnTo>
                  <a:lnTo>
                    <a:pt x="27" y="5"/>
                  </a:lnTo>
                  <a:lnTo>
                    <a:pt x="36" y="4"/>
                  </a:lnTo>
                  <a:lnTo>
                    <a:pt x="43" y="4"/>
                  </a:lnTo>
                  <a:lnTo>
                    <a:pt x="49" y="3"/>
                  </a:lnTo>
                  <a:lnTo>
                    <a:pt x="54" y="3"/>
                  </a:lnTo>
                  <a:lnTo>
                    <a:pt x="58" y="2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7" y="1"/>
                  </a:lnTo>
                  <a:lnTo>
                    <a:pt x="55" y="2"/>
                  </a:lnTo>
                  <a:lnTo>
                    <a:pt x="52" y="2"/>
                  </a:lnTo>
                  <a:lnTo>
                    <a:pt x="47" y="3"/>
                  </a:lnTo>
                  <a:lnTo>
                    <a:pt x="41" y="4"/>
                  </a:lnTo>
                  <a:lnTo>
                    <a:pt x="34" y="4"/>
                  </a:lnTo>
                  <a:lnTo>
                    <a:pt x="26" y="4"/>
                  </a:lnTo>
                  <a:lnTo>
                    <a:pt x="18" y="5"/>
                  </a:lnTo>
                  <a:lnTo>
                    <a:pt x="9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21" name="Freeform 397">
              <a:extLst>
                <a:ext uri="{FF2B5EF4-FFF2-40B4-BE49-F238E27FC236}">
                  <a16:creationId xmlns:a16="http://schemas.microsoft.com/office/drawing/2014/main" id="{276DF892-1D83-1242-BCFC-88DC5A86C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58" cy="5"/>
            </a:xfrm>
            <a:custGeom>
              <a:avLst/>
              <a:gdLst>
                <a:gd name="T0" fmla="*/ 0 w 58"/>
                <a:gd name="T1" fmla="*/ 5 h 5"/>
                <a:gd name="T2" fmla="*/ 9 w 58"/>
                <a:gd name="T3" fmla="*/ 5 h 5"/>
                <a:gd name="T4" fmla="*/ 18 w 58"/>
                <a:gd name="T5" fmla="*/ 5 h 5"/>
                <a:gd name="T6" fmla="*/ 26 w 58"/>
                <a:gd name="T7" fmla="*/ 4 h 5"/>
                <a:gd name="T8" fmla="*/ 34 w 58"/>
                <a:gd name="T9" fmla="*/ 4 h 5"/>
                <a:gd name="T10" fmla="*/ 41 w 58"/>
                <a:gd name="T11" fmla="*/ 4 h 5"/>
                <a:gd name="T12" fmla="*/ 47 w 58"/>
                <a:gd name="T13" fmla="*/ 3 h 5"/>
                <a:gd name="T14" fmla="*/ 52 w 58"/>
                <a:gd name="T15" fmla="*/ 2 h 5"/>
                <a:gd name="T16" fmla="*/ 55 w 58"/>
                <a:gd name="T17" fmla="*/ 2 h 5"/>
                <a:gd name="T18" fmla="*/ 57 w 58"/>
                <a:gd name="T19" fmla="*/ 1 h 5"/>
                <a:gd name="T20" fmla="*/ 58 w 58"/>
                <a:gd name="T21" fmla="*/ 0 h 5"/>
                <a:gd name="T22" fmla="*/ 55 w 58"/>
                <a:gd name="T23" fmla="*/ 0 h 5"/>
                <a:gd name="T24" fmla="*/ 54 w 58"/>
                <a:gd name="T25" fmla="*/ 1 h 5"/>
                <a:gd name="T26" fmla="*/ 52 w 58"/>
                <a:gd name="T27" fmla="*/ 2 h 5"/>
                <a:gd name="T28" fmla="*/ 48 w 58"/>
                <a:gd name="T29" fmla="*/ 3 h 5"/>
                <a:gd name="T30" fmla="*/ 42 w 58"/>
                <a:gd name="T31" fmla="*/ 3 h 5"/>
                <a:gd name="T32" fmla="*/ 36 w 58"/>
                <a:gd name="T33" fmla="*/ 4 h 5"/>
                <a:gd name="T34" fmla="*/ 28 w 58"/>
                <a:gd name="T35" fmla="*/ 4 h 5"/>
                <a:gd name="T36" fmla="*/ 19 w 58"/>
                <a:gd name="T37" fmla="*/ 4 h 5"/>
                <a:gd name="T38" fmla="*/ 10 w 58"/>
                <a:gd name="T39" fmla="*/ 5 h 5"/>
                <a:gd name="T40" fmla="*/ 0 w 58"/>
                <a:gd name="T41" fmla="*/ 5 h 5"/>
                <a:gd name="T42" fmla="*/ 0 w 58"/>
                <a:gd name="T43" fmla="*/ 5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">
                  <a:moveTo>
                    <a:pt x="0" y="5"/>
                  </a:moveTo>
                  <a:lnTo>
                    <a:pt x="9" y="5"/>
                  </a:lnTo>
                  <a:lnTo>
                    <a:pt x="18" y="5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41" y="4"/>
                  </a:lnTo>
                  <a:lnTo>
                    <a:pt x="47" y="3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1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4" y="1"/>
                  </a:lnTo>
                  <a:lnTo>
                    <a:pt x="52" y="2"/>
                  </a:lnTo>
                  <a:lnTo>
                    <a:pt x="48" y="3"/>
                  </a:lnTo>
                  <a:lnTo>
                    <a:pt x="42" y="3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19" y="4"/>
                  </a:lnTo>
                  <a:lnTo>
                    <a:pt x="1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22" name="Freeform 398">
              <a:extLst>
                <a:ext uri="{FF2B5EF4-FFF2-40B4-BE49-F238E27FC236}">
                  <a16:creationId xmlns:a16="http://schemas.microsoft.com/office/drawing/2014/main" id="{48B94CBB-1E43-F44D-B349-E6FC2526F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55" cy="5"/>
            </a:xfrm>
            <a:custGeom>
              <a:avLst/>
              <a:gdLst>
                <a:gd name="T0" fmla="*/ 0 w 55"/>
                <a:gd name="T1" fmla="*/ 5 h 5"/>
                <a:gd name="T2" fmla="*/ 10 w 55"/>
                <a:gd name="T3" fmla="*/ 5 h 5"/>
                <a:gd name="T4" fmla="*/ 19 w 55"/>
                <a:gd name="T5" fmla="*/ 4 h 5"/>
                <a:gd name="T6" fmla="*/ 28 w 55"/>
                <a:gd name="T7" fmla="*/ 4 h 5"/>
                <a:gd name="T8" fmla="*/ 36 w 55"/>
                <a:gd name="T9" fmla="*/ 4 h 5"/>
                <a:gd name="T10" fmla="*/ 42 w 55"/>
                <a:gd name="T11" fmla="*/ 3 h 5"/>
                <a:gd name="T12" fmla="*/ 48 w 55"/>
                <a:gd name="T13" fmla="*/ 3 h 5"/>
                <a:gd name="T14" fmla="*/ 52 w 55"/>
                <a:gd name="T15" fmla="*/ 2 h 5"/>
                <a:gd name="T16" fmla="*/ 54 w 55"/>
                <a:gd name="T17" fmla="*/ 1 h 5"/>
                <a:gd name="T18" fmla="*/ 55 w 55"/>
                <a:gd name="T19" fmla="*/ 0 h 5"/>
                <a:gd name="T20" fmla="*/ 53 w 55"/>
                <a:gd name="T21" fmla="*/ 0 h 5"/>
                <a:gd name="T22" fmla="*/ 52 w 55"/>
                <a:gd name="T23" fmla="*/ 1 h 5"/>
                <a:gd name="T24" fmla="*/ 50 w 55"/>
                <a:gd name="T25" fmla="*/ 2 h 5"/>
                <a:gd name="T26" fmla="*/ 46 w 55"/>
                <a:gd name="T27" fmla="*/ 2 h 5"/>
                <a:gd name="T28" fmla="*/ 40 w 55"/>
                <a:gd name="T29" fmla="*/ 3 h 5"/>
                <a:gd name="T30" fmla="*/ 34 w 55"/>
                <a:gd name="T31" fmla="*/ 4 h 5"/>
                <a:gd name="T32" fmla="*/ 26 w 55"/>
                <a:gd name="T33" fmla="*/ 4 h 5"/>
                <a:gd name="T34" fmla="*/ 18 w 55"/>
                <a:gd name="T35" fmla="*/ 4 h 5"/>
                <a:gd name="T36" fmla="*/ 10 w 55"/>
                <a:gd name="T37" fmla="*/ 4 h 5"/>
                <a:gd name="T38" fmla="*/ 0 w 55"/>
                <a:gd name="T39" fmla="*/ 4 h 5"/>
                <a:gd name="T40" fmla="*/ 0 w 55"/>
                <a:gd name="T41" fmla="*/ 5 h 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5" h="5">
                  <a:moveTo>
                    <a:pt x="0" y="5"/>
                  </a:moveTo>
                  <a:lnTo>
                    <a:pt x="10" y="5"/>
                  </a:lnTo>
                  <a:lnTo>
                    <a:pt x="19" y="4"/>
                  </a:lnTo>
                  <a:lnTo>
                    <a:pt x="28" y="4"/>
                  </a:lnTo>
                  <a:lnTo>
                    <a:pt x="36" y="4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52" y="2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2" y="1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0" y="3"/>
                  </a:lnTo>
                  <a:lnTo>
                    <a:pt x="34" y="4"/>
                  </a:lnTo>
                  <a:lnTo>
                    <a:pt x="26" y="4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23" name="Freeform 399">
              <a:extLst>
                <a:ext uri="{FF2B5EF4-FFF2-40B4-BE49-F238E27FC236}">
                  <a16:creationId xmlns:a16="http://schemas.microsoft.com/office/drawing/2014/main" id="{AA617C7A-BD64-834F-80AE-7935949E6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53" cy="4"/>
            </a:xfrm>
            <a:custGeom>
              <a:avLst/>
              <a:gdLst>
                <a:gd name="T0" fmla="*/ 0 w 53"/>
                <a:gd name="T1" fmla="*/ 4 h 4"/>
                <a:gd name="T2" fmla="*/ 10 w 53"/>
                <a:gd name="T3" fmla="*/ 4 h 4"/>
                <a:gd name="T4" fmla="*/ 18 w 53"/>
                <a:gd name="T5" fmla="*/ 4 h 4"/>
                <a:gd name="T6" fmla="*/ 26 w 53"/>
                <a:gd name="T7" fmla="*/ 4 h 4"/>
                <a:gd name="T8" fmla="*/ 34 w 53"/>
                <a:gd name="T9" fmla="*/ 4 h 4"/>
                <a:gd name="T10" fmla="*/ 40 w 53"/>
                <a:gd name="T11" fmla="*/ 3 h 4"/>
                <a:gd name="T12" fmla="*/ 46 w 53"/>
                <a:gd name="T13" fmla="*/ 2 h 4"/>
                <a:gd name="T14" fmla="*/ 50 w 53"/>
                <a:gd name="T15" fmla="*/ 2 h 4"/>
                <a:gd name="T16" fmla="*/ 52 w 53"/>
                <a:gd name="T17" fmla="*/ 1 h 4"/>
                <a:gd name="T18" fmla="*/ 53 w 53"/>
                <a:gd name="T19" fmla="*/ 0 h 4"/>
                <a:gd name="T20" fmla="*/ 50 w 53"/>
                <a:gd name="T21" fmla="*/ 0 h 4"/>
                <a:gd name="T22" fmla="*/ 49 w 53"/>
                <a:gd name="T23" fmla="*/ 1 h 4"/>
                <a:gd name="T24" fmla="*/ 47 w 53"/>
                <a:gd name="T25" fmla="*/ 2 h 4"/>
                <a:gd name="T26" fmla="*/ 44 w 53"/>
                <a:gd name="T27" fmla="*/ 2 h 4"/>
                <a:gd name="T28" fmla="*/ 39 w 53"/>
                <a:gd name="T29" fmla="*/ 3 h 4"/>
                <a:gd name="T30" fmla="*/ 32 w 53"/>
                <a:gd name="T31" fmla="*/ 3 h 4"/>
                <a:gd name="T32" fmla="*/ 25 w 53"/>
                <a:gd name="T33" fmla="*/ 4 h 4"/>
                <a:gd name="T34" fmla="*/ 18 w 53"/>
                <a:gd name="T35" fmla="*/ 4 h 4"/>
                <a:gd name="T36" fmla="*/ 9 w 53"/>
                <a:gd name="T37" fmla="*/ 4 h 4"/>
                <a:gd name="T38" fmla="*/ 0 w 53"/>
                <a:gd name="T39" fmla="*/ 4 h 4"/>
                <a:gd name="T40" fmla="*/ 0 w 53"/>
                <a:gd name="T41" fmla="*/ 4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3" h="4">
                  <a:moveTo>
                    <a:pt x="0" y="4"/>
                  </a:moveTo>
                  <a:lnTo>
                    <a:pt x="10" y="4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2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39" y="3"/>
                  </a:lnTo>
                  <a:lnTo>
                    <a:pt x="32" y="3"/>
                  </a:lnTo>
                  <a:lnTo>
                    <a:pt x="25" y="4"/>
                  </a:lnTo>
                  <a:lnTo>
                    <a:pt x="18" y="4"/>
                  </a:lnTo>
                  <a:lnTo>
                    <a:pt x="9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24" name="Freeform 400">
              <a:extLst>
                <a:ext uri="{FF2B5EF4-FFF2-40B4-BE49-F238E27FC236}">
                  <a16:creationId xmlns:a16="http://schemas.microsoft.com/office/drawing/2014/main" id="{FEA9B814-439A-FC42-A358-08A7E2813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50" cy="4"/>
            </a:xfrm>
            <a:custGeom>
              <a:avLst/>
              <a:gdLst>
                <a:gd name="T0" fmla="*/ 0 w 50"/>
                <a:gd name="T1" fmla="*/ 4 h 4"/>
                <a:gd name="T2" fmla="*/ 9 w 50"/>
                <a:gd name="T3" fmla="*/ 4 h 4"/>
                <a:gd name="T4" fmla="*/ 18 w 50"/>
                <a:gd name="T5" fmla="*/ 4 h 4"/>
                <a:gd name="T6" fmla="*/ 25 w 50"/>
                <a:gd name="T7" fmla="*/ 4 h 4"/>
                <a:gd name="T8" fmla="*/ 32 w 50"/>
                <a:gd name="T9" fmla="*/ 3 h 4"/>
                <a:gd name="T10" fmla="*/ 39 w 50"/>
                <a:gd name="T11" fmla="*/ 3 h 4"/>
                <a:gd name="T12" fmla="*/ 44 w 50"/>
                <a:gd name="T13" fmla="*/ 2 h 4"/>
                <a:gd name="T14" fmla="*/ 47 w 50"/>
                <a:gd name="T15" fmla="*/ 2 h 4"/>
                <a:gd name="T16" fmla="*/ 49 w 50"/>
                <a:gd name="T17" fmla="*/ 1 h 4"/>
                <a:gd name="T18" fmla="*/ 50 w 50"/>
                <a:gd name="T19" fmla="*/ 0 h 4"/>
                <a:gd name="T20" fmla="*/ 47 w 50"/>
                <a:gd name="T21" fmla="*/ 0 h 4"/>
                <a:gd name="T22" fmla="*/ 46 w 50"/>
                <a:gd name="T23" fmla="*/ 1 h 4"/>
                <a:gd name="T24" fmla="*/ 45 w 50"/>
                <a:gd name="T25" fmla="*/ 2 h 4"/>
                <a:gd name="T26" fmla="*/ 41 w 50"/>
                <a:gd name="T27" fmla="*/ 2 h 4"/>
                <a:gd name="T28" fmla="*/ 37 w 50"/>
                <a:gd name="T29" fmla="*/ 3 h 4"/>
                <a:gd name="T30" fmla="*/ 31 w 50"/>
                <a:gd name="T31" fmla="*/ 3 h 4"/>
                <a:gd name="T32" fmla="*/ 24 w 50"/>
                <a:gd name="T33" fmla="*/ 4 h 4"/>
                <a:gd name="T34" fmla="*/ 17 w 50"/>
                <a:gd name="T35" fmla="*/ 4 h 4"/>
                <a:gd name="T36" fmla="*/ 8 w 50"/>
                <a:gd name="T37" fmla="*/ 4 h 4"/>
                <a:gd name="T38" fmla="*/ 0 w 50"/>
                <a:gd name="T39" fmla="*/ 4 h 4"/>
                <a:gd name="T40" fmla="*/ 0 w 50"/>
                <a:gd name="T41" fmla="*/ 4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" h="4">
                  <a:moveTo>
                    <a:pt x="0" y="4"/>
                  </a:move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4" y="2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45" y="2"/>
                  </a:lnTo>
                  <a:lnTo>
                    <a:pt x="41" y="2"/>
                  </a:lnTo>
                  <a:lnTo>
                    <a:pt x="37" y="3"/>
                  </a:lnTo>
                  <a:lnTo>
                    <a:pt x="31" y="3"/>
                  </a:lnTo>
                  <a:lnTo>
                    <a:pt x="24" y="4"/>
                  </a:lnTo>
                  <a:lnTo>
                    <a:pt x="17" y="4"/>
                  </a:lnTo>
                  <a:lnTo>
                    <a:pt x="8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25" name="Freeform 401">
              <a:extLst>
                <a:ext uri="{FF2B5EF4-FFF2-40B4-BE49-F238E27FC236}">
                  <a16:creationId xmlns:a16="http://schemas.microsoft.com/office/drawing/2014/main" id="{F7FABECD-2B0B-2D4C-B81B-30112A072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47" cy="4"/>
            </a:xfrm>
            <a:custGeom>
              <a:avLst/>
              <a:gdLst>
                <a:gd name="T0" fmla="*/ 0 w 47"/>
                <a:gd name="T1" fmla="*/ 4 h 4"/>
                <a:gd name="T2" fmla="*/ 8 w 47"/>
                <a:gd name="T3" fmla="*/ 4 h 4"/>
                <a:gd name="T4" fmla="*/ 17 w 47"/>
                <a:gd name="T5" fmla="*/ 4 h 4"/>
                <a:gd name="T6" fmla="*/ 24 w 47"/>
                <a:gd name="T7" fmla="*/ 4 h 4"/>
                <a:gd name="T8" fmla="*/ 31 w 47"/>
                <a:gd name="T9" fmla="*/ 3 h 4"/>
                <a:gd name="T10" fmla="*/ 37 w 47"/>
                <a:gd name="T11" fmla="*/ 3 h 4"/>
                <a:gd name="T12" fmla="*/ 41 w 47"/>
                <a:gd name="T13" fmla="*/ 2 h 4"/>
                <a:gd name="T14" fmla="*/ 45 w 47"/>
                <a:gd name="T15" fmla="*/ 2 h 4"/>
                <a:gd name="T16" fmla="*/ 46 w 47"/>
                <a:gd name="T17" fmla="*/ 1 h 4"/>
                <a:gd name="T18" fmla="*/ 47 w 47"/>
                <a:gd name="T19" fmla="*/ 0 h 4"/>
                <a:gd name="T20" fmla="*/ 45 w 47"/>
                <a:gd name="T21" fmla="*/ 0 h 4"/>
                <a:gd name="T22" fmla="*/ 44 w 47"/>
                <a:gd name="T23" fmla="*/ 1 h 4"/>
                <a:gd name="T24" fmla="*/ 41 w 47"/>
                <a:gd name="T25" fmla="*/ 2 h 4"/>
                <a:gd name="T26" fmla="*/ 38 w 47"/>
                <a:gd name="T27" fmla="*/ 2 h 4"/>
                <a:gd name="T28" fmla="*/ 32 w 47"/>
                <a:gd name="T29" fmla="*/ 3 h 4"/>
                <a:gd name="T30" fmla="*/ 25 w 47"/>
                <a:gd name="T31" fmla="*/ 3 h 4"/>
                <a:gd name="T32" fmla="*/ 18 w 47"/>
                <a:gd name="T33" fmla="*/ 4 h 4"/>
                <a:gd name="T34" fmla="*/ 9 w 47"/>
                <a:gd name="T35" fmla="*/ 4 h 4"/>
                <a:gd name="T36" fmla="*/ 0 w 47"/>
                <a:gd name="T37" fmla="*/ 4 h 4"/>
                <a:gd name="T38" fmla="*/ 0 w 47"/>
                <a:gd name="T39" fmla="*/ 4 h 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" h="4">
                  <a:moveTo>
                    <a:pt x="0" y="4"/>
                  </a:moveTo>
                  <a:lnTo>
                    <a:pt x="8" y="4"/>
                  </a:lnTo>
                  <a:lnTo>
                    <a:pt x="17" y="4"/>
                  </a:lnTo>
                  <a:lnTo>
                    <a:pt x="24" y="4"/>
                  </a:lnTo>
                  <a:lnTo>
                    <a:pt x="31" y="3"/>
                  </a:lnTo>
                  <a:lnTo>
                    <a:pt x="37" y="3"/>
                  </a:lnTo>
                  <a:lnTo>
                    <a:pt x="41" y="2"/>
                  </a:lnTo>
                  <a:lnTo>
                    <a:pt x="45" y="2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1" y="2"/>
                  </a:lnTo>
                  <a:lnTo>
                    <a:pt x="38" y="2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18" y="4"/>
                  </a:lnTo>
                  <a:lnTo>
                    <a:pt x="9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26" name="Freeform 402">
              <a:extLst>
                <a:ext uri="{FF2B5EF4-FFF2-40B4-BE49-F238E27FC236}">
                  <a16:creationId xmlns:a16="http://schemas.microsoft.com/office/drawing/2014/main" id="{74449596-5DB6-D64C-A8D6-DB3A4F9BF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45" cy="4"/>
            </a:xfrm>
            <a:custGeom>
              <a:avLst/>
              <a:gdLst>
                <a:gd name="T0" fmla="*/ 0 w 45"/>
                <a:gd name="T1" fmla="*/ 4 h 4"/>
                <a:gd name="T2" fmla="*/ 9 w 45"/>
                <a:gd name="T3" fmla="*/ 4 h 4"/>
                <a:gd name="T4" fmla="*/ 18 w 45"/>
                <a:gd name="T5" fmla="*/ 4 h 4"/>
                <a:gd name="T6" fmla="*/ 25 w 45"/>
                <a:gd name="T7" fmla="*/ 3 h 4"/>
                <a:gd name="T8" fmla="*/ 32 w 45"/>
                <a:gd name="T9" fmla="*/ 3 h 4"/>
                <a:gd name="T10" fmla="*/ 38 w 45"/>
                <a:gd name="T11" fmla="*/ 2 h 4"/>
                <a:gd name="T12" fmla="*/ 41 w 45"/>
                <a:gd name="T13" fmla="*/ 2 h 4"/>
                <a:gd name="T14" fmla="*/ 44 w 45"/>
                <a:gd name="T15" fmla="*/ 1 h 4"/>
                <a:gd name="T16" fmla="*/ 45 w 45"/>
                <a:gd name="T17" fmla="*/ 0 h 4"/>
                <a:gd name="T18" fmla="*/ 42 w 45"/>
                <a:gd name="T19" fmla="*/ 0 h 4"/>
                <a:gd name="T20" fmla="*/ 41 w 45"/>
                <a:gd name="T21" fmla="*/ 1 h 4"/>
                <a:gd name="T22" fmla="*/ 39 w 45"/>
                <a:gd name="T23" fmla="*/ 2 h 4"/>
                <a:gd name="T24" fmla="*/ 35 w 45"/>
                <a:gd name="T25" fmla="*/ 2 h 4"/>
                <a:gd name="T26" fmla="*/ 30 w 45"/>
                <a:gd name="T27" fmla="*/ 3 h 4"/>
                <a:gd name="T28" fmla="*/ 24 w 45"/>
                <a:gd name="T29" fmla="*/ 3 h 4"/>
                <a:gd name="T30" fmla="*/ 16 w 45"/>
                <a:gd name="T31" fmla="*/ 3 h 4"/>
                <a:gd name="T32" fmla="*/ 8 w 45"/>
                <a:gd name="T33" fmla="*/ 4 h 4"/>
                <a:gd name="T34" fmla="*/ 0 w 45"/>
                <a:gd name="T35" fmla="*/ 4 h 4"/>
                <a:gd name="T36" fmla="*/ 0 w 45"/>
                <a:gd name="T37" fmla="*/ 4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4">
                  <a:moveTo>
                    <a:pt x="0" y="4"/>
                  </a:moveTo>
                  <a:lnTo>
                    <a:pt x="9" y="4"/>
                  </a:lnTo>
                  <a:lnTo>
                    <a:pt x="18" y="4"/>
                  </a:lnTo>
                  <a:lnTo>
                    <a:pt x="25" y="3"/>
                  </a:lnTo>
                  <a:lnTo>
                    <a:pt x="32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39" y="2"/>
                  </a:lnTo>
                  <a:lnTo>
                    <a:pt x="35" y="2"/>
                  </a:lnTo>
                  <a:lnTo>
                    <a:pt x="30" y="3"/>
                  </a:lnTo>
                  <a:lnTo>
                    <a:pt x="24" y="3"/>
                  </a:lnTo>
                  <a:lnTo>
                    <a:pt x="16" y="3"/>
                  </a:lnTo>
                  <a:lnTo>
                    <a:pt x="8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27" name="Freeform 403">
              <a:extLst>
                <a:ext uri="{FF2B5EF4-FFF2-40B4-BE49-F238E27FC236}">
                  <a16:creationId xmlns:a16="http://schemas.microsoft.com/office/drawing/2014/main" id="{BD05845F-BF74-FB4B-A499-57081EE9E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42" cy="4"/>
            </a:xfrm>
            <a:custGeom>
              <a:avLst/>
              <a:gdLst>
                <a:gd name="T0" fmla="*/ 0 w 42"/>
                <a:gd name="T1" fmla="*/ 4 h 4"/>
                <a:gd name="T2" fmla="*/ 8 w 42"/>
                <a:gd name="T3" fmla="*/ 4 h 4"/>
                <a:gd name="T4" fmla="*/ 16 w 42"/>
                <a:gd name="T5" fmla="*/ 3 h 4"/>
                <a:gd name="T6" fmla="*/ 24 w 42"/>
                <a:gd name="T7" fmla="*/ 3 h 4"/>
                <a:gd name="T8" fmla="*/ 30 w 42"/>
                <a:gd name="T9" fmla="*/ 3 h 4"/>
                <a:gd name="T10" fmla="*/ 35 w 42"/>
                <a:gd name="T11" fmla="*/ 2 h 4"/>
                <a:gd name="T12" fmla="*/ 39 w 42"/>
                <a:gd name="T13" fmla="*/ 2 h 4"/>
                <a:gd name="T14" fmla="*/ 41 w 42"/>
                <a:gd name="T15" fmla="*/ 1 h 4"/>
                <a:gd name="T16" fmla="*/ 42 w 42"/>
                <a:gd name="T17" fmla="*/ 0 h 4"/>
                <a:gd name="T18" fmla="*/ 39 w 42"/>
                <a:gd name="T19" fmla="*/ 0 h 4"/>
                <a:gd name="T20" fmla="*/ 39 w 42"/>
                <a:gd name="T21" fmla="*/ 1 h 4"/>
                <a:gd name="T22" fmla="*/ 37 w 42"/>
                <a:gd name="T23" fmla="*/ 2 h 4"/>
                <a:gd name="T24" fmla="*/ 33 w 42"/>
                <a:gd name="T25" fmla="*/ 2 h 4"/>
                <a:gd name="T26" fmla="*/ 28 w 42"/>
                <a:gd name="T27" fmla="*/ 3 h 4"/>
                <a:gd name="T28" fmla="*/ 22 w 42"/>
                <a:gd name="T29" fmla="*/ 3 h 4"/>
                <a:gd name="T30" fmla="*/ 15 w 42"/>
                <a:gd name="T31" fmla="*/ 3 h 4"/>
                <a:gd name="T32" fmla="*/ 8 w 42"/>
                <a:gd name="T33" fmla="*/ 3 h 4"/>
                <a:gd name="T34" fmla="*/ 0 w 42"/>
                <a:gd name="T35" fmla="*/ 3 h 4"/>
                <a:gd name="T36" fmla="*/ 0 w 42"/>
                <a:gd name="T37" fmla="*/ 4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lnTo>
                    <a:pt x="8" y="4"/>
                  </a:lnTo>
                  <a:lnTo>
                    <a:pt x="16" y="3"/>
                  </a:lnTo>
                  <a:lnTo>
                    <a:pt x="24" y="3"/>
                  </a:lnTo>
                  <a:lnTo>
                    <a:pt x="30" y="3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1" y="1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8" y="3"/>
                  </a:lnTo>
                  <a:lnTo>
                    <a:pt x="22" y="3"/>
                  </a:lnTo>
                  <a:lnTo>
                    <a:pt x="15" y="3"/>
                  </a:lnTo>
                  <a:lnTo>
                    <a:pt x="8" y="3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28" name="Freeform 404">
              <a:extLst>
                <a:ext uri="{FF2B5EF4-FFF2-40B4-BE49-F238E27FC236}">
                  <a16:creationId xmlns:a16="http://schemas.microsoft.com/office/drawing/2014/main" id="{F3AC526C-9EA3-6D49-822F-BAEF4F845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39" cy="3"/>
            </a:xfrm>
            <a:custGeom>
              <a:avLst/>
              <a:gdLst>
                <a:gd name="T0" fmla="*/ 0 w 39"/>
                <a:gd name="T1" fmla="*/ 3 h 3"/>
                <a:gd name="T2" fmla="*/ 8 w 39"/>
                <a:gd name="T3" fmla="*/ 3 h 3"/>
                <a:gd name="T4" fmla="*/ 15 w 39"/>
                <a:gd name="T5" fmla="*/ 3 h 3"/>
                <a:gd name="T6" fmla="*/ 22 w 39"/>
                <a:gd name="T7" fmla="*/ 3 h 3"/>
                <a:gd name="T8" fmla="*/ 28 w 39"/>
                <a:gd name="T9" fmla="*/ 3 h 3"/>
                <a:gd name="T10" fmla="*/ 33 w 39"/>
                <a:gd name="T11" fmla="*/ 2 h 3"/>
                <a:gd name="T12" fmla="*/ 37 w 39"/>
                <a:gd name="T13" fmla="*/ 2 h 3"/>
                <a:gd name="T14" fmla="*/ 39 w 39"/>
                <a:gd name="T15" fmla="*/ 1 h 3"/>
                <a:gd name="T16" fmla="*/ 39 w 39"/>
                <a:gd name="T17" fmla="*/ 0 h 3"/>
                <a:gd name="T18" fmla="*/ 37 w 39"/>
                <a:gd name="T19" fmla="*/ 0 h 3"/>
                <a:gd name="T20" fmla="*/ 36 w 39"/>
                <a:gd name="T21" fmla="*/ 1 h 3"/>
                <a:gd name="T22" fmla="*/ 34 w 39"/>
                <a:gd name="T23" fmla="*/ 1 h 3"/>
                <a:gd name="T24" fmla="*/ 31 w 39"/>
                <a:gd name="T25" fmla="*/ 2 h 3"/>
                <a:gd name="T26" fmla="*/ 26 w 39"/>
                <a:gd name="T27" fmla="*/ 2 h 3"/>
                <a:gd name="T28" fmla="*/ 20 w 39"/>
                <a:gd name="T29" fmla="*/ 3 h 3"/>
                <a:gd name="T30" fmla="*/ 14 w 39"/>
                <a:gd name="T31" fmla="*/ 3 h 3"/>
                <a:gd name="T32" fmla="*/ 7 w 39"/>
                <a:gd name="T33" fmla="*/ 3 h 3"/>
                <a:gd name="T34" fmla="*/ 0 w 39"/>
                <a:gd name="T35" fmla="*/ 3 h 3"/>
                <a:gd name="T36" fmla="*/ 0 w 39"/>
                <a:gd name="T37" fmla="*/ 3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" h="3">
                  <a:moveTo>
                    <a:pt x="0" y="3"/>
                  </a:moveTo>
                  <a:lnTo>
                    <a:pt x="8" y="3"/>
                  </a:lnTo>
                  <a:lnTo>
                    <a:pt x="15" y="3"/>
                  </a:lnTo>
                  <a:lnTo>
                    <a:pt x="22" y="3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0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29" name="Freeform 405">
              <a:extLst>
                <a:ext uri="{FF2B5EF4-FFF2-40B4-BE49-F238E27FC236}">
                  <a16:creationId xmlns:a16="http://schemas.microsoft.com/office/drawing/2014/main" id="{E6E08CE3-51FB-304C-BD3F-1AC571DC2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37" cy="3"/>
            </a:xfrm>
            <a:custGeom>
              <a:avLst/>
              <a:gdLst>
                <a:gd name="T0" fmla="*/ 0 w 37"/>
                <a:gd name="T1" fmla="*/ 3 h 3"/>
                <a:gd name="T2" fmla="*/ 7 w 37"/>
                <a:gd name="T3" fmla="*/ 3 h 3"/>
                <a:gd name="T4" fmla="*/ 14 w 37"/>
                <a:gd name="T5" fmla="*/ 3 h 3"/>
                <a:gd name="T6" fmla="*/ 20 w 37"/>
                <a:gd name="T7" fmla="*/ 3 h 3"/>
                <a:gd name="T8" fmla="*/ 26 w 37"/>
                <a:gd name="T9" fmla="*/ 2 h 3"/>
                <a:gd name="T10" fmla="*/ 31 w 37"/>
                <a:gd name="T11" fmla="*/ 2 h 3"/>
                <a:gd name="T12" fmla="*/ 34 w 37"/>
                <a:gd name="T13" fmla="*/ 1 h 3"/>
                <a:gd name="T14" fmla="*/ 36 w 37"/>
                <a:gd name="T15" fmla="*/ 1 h 3"/>
                <a:gd name="T16" fmla="*/ 37 w 37"/>
                <a:gd name="T17" fmla="*/ 0 h 3"/>
                <a:gd name="T18" fmla="*/ 34 w 37"/>
                <a:gd name="T19" fmla="*/ 0 h 3"/>
                <a:gd name="T20" fmla="*/ 33 w 37"/>
                <a:gd name="T21" fmla="*/ 1 h 3"/>
                <a:gd name="T22" fmla="*/ 31 w 37"/>
                <a:gd name="T23" fmla="*/ 2 h 3"/>
                <a:gd name="T24" fmla="*/ 27 w 37"/>
                <a:gd name="T25" fmla="*/ 2 h 3"/>
                <a:gd name="T26" fmla="*/ 21 w 37"/>
                <a:gd name="T27" fmla="*/ 2 h 3"/>
                <a:gd name="T28" fmla="*/ 15 w 37"/>
                <a:gd name="T29" fmla="*/ 3 h 3"/>
                <a:gd name="T30" fmla="*/ 8 w 37"/>
                <a:gd name="T31" fmla="*/ 3 h 3"/>
                <a:gd name="T32" fmla="*/ 0 w 37"/>
                <a:gd name="T33" fmla="*/ 3 h 3"/>
                <a:gd name="T34" fmla="*/ 0 w 37"/>
                <a:gd name="T35" fmla="*/ 3 h 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3">
                  <a:moveTo>
                    <a:pt x="0" y="3"/>
                  </a:moveTo>
                  <a:lnTo>
                    <a:pt x="7" y="3"/>
                  </a:lnTo>
                  <a:lnTo>
                    <a:pt x="14" y="3"/>
                  </a:lnTo>
                  <a:lnTo>
                    <a:pt x="20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4" y="1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3" y="1"/>
                  </a:lnTo>
                  <a:lnTo>
                    <a:pt x="31" y="2"/>
                  </a:lnTo>
                  <a:lnTo>
                    <a:pt x="27" y="2"/>
                  </a:lnTo>
                  <a:lnTo>
                    <a:pt x="21" y="2"/>
                  </a:lnTo>
                  <a:lnTo>
                    <a:pt x="15" y="3"/>
                  </a:lnTo>
                  <a:lnTo>
                    <a:pt x="8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30" name="Freeform 406">
              <a:extLst>
                <a:ext uri="{FF2B5EF4-FFF2-40B4-BE49-F238E27FC236}">
                  <a16:creationId xmlns:a16="http://schemas.microsoft.com/office/drawing/2014/main" id="{FD8D37F8-7FB3-D944-9D20-E25AA7BC4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34" cy="3"/>
            </a:xfrm>
            <a:custGeom>
              <a:avLst/>
              <a:gdLst>
                <a:gd name="T0" fmla="*/ 0 w 34"/>
                <a:gd name="T1" fmla="*/ 3 h 3"/>
                <a:gd name="T2" fmla="*/ 8 w 34"/>
                <a:gd name="T3" fmla="*/ 3 h 3"/>
                <a:gd name="T4" fmla="*/ 15 w 34"/>
                <a:gd name="T5" fmla="*/ 3 h 3"/>
                <a:gd name="T6" fmla="*/ 21 w 34"/>
                <a:gd name="T7" fmla="*/ 2 h 3"/>
                <a:gd name="T8" fmla="*/ 27 w 34"/>
                <a:gd name="T9" fmla="*/ 2 h 3"/>
                <a:gd name="T10" fmla="*/ 31 w 34"/>
                <a:gd name="T11" fmla="*/ 2 h 3"/>
                <a:gd name="T12" fmla="*/ 33 w 34"/>
                <a:gd name="T13" fmla="*/ 1 h 3"/>
                <a:gd name="T14" fmla="*/ 34 w 34"/>
                <a:gd name="T15" fmla="*/ 0 h 3"/>
                <a:gd name="T16" fmla="*/ 32 w 34"/>
                <a:gd name="T17" fmla="*/ 0 h 3"/>
                <a:gd name="T18" fmla="*/ 31 w 34"/>
                <a:gd name="T19" fmla="*/ 1 h 3"/>
                <a:gd name="T20" fmla="*/ 29 w 34"/>
                <a:gd name="T21" fmla="*/ 1 h 3"/>
                <a:gd name="T22" fmla="*/ 25 w 34"/>
                <a:gd name="T23" fmla="*/ 2 h 3"/>
                <a:gd name="T24" fmla="*/ 20 w 34"/>
                <a:gd name="T25" fmla="*/ 2 h 3"/>
                <a:gd name="T26" fmla="*/ 14 w 34"/>
                <a:gd name="T27" fmla="*/ 3 h 3"/>
                <a:gd name="T28" fmla="*/ 7 w 34"/>
                <a:gd name="T29" fmla="*/ 3 h 3"/>
                <a:gd name="T30" fmla="*/ 0 w 34"/>
                <a:gd name="T31" fmla="*/ 3 h 3"/>
                <a:gd name="T32" fmla="*/ 0 w 34"/>
                <a:gd name="T33" fmla="*/ 3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">
                  <a:moveTo>
                    <a:pt x="0" y="3"/>
                  </a:moveTo>
                  <a:lnTo>
                    <a:pt x="8" y="3"/>
                  </a:lnTo>
                  <a:lnTo>
                    <a:pt x="15" y="3"/>
                  </a:lnTo>
                  <a:lnTo>
                    <a:pt x="21" y="2"/>
                  </a:lnTo>
                  <a:lnTo>
                    <a:pt x="27" y="2"/>
                  </a:lnTo>
                  <a:lnTo>
                    <a:pt x="31" y="2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4341" name="Group 407">
            <a:extLst>
              <a:ext uri="{FF2B5EF4-FFF2-40B4-BE49-F238E27FC236}">
                <a16:creationId xmlns:a16="http://schemas.microsoft.com/office/drawing/2014/main" id="{2315499A-C421-A14C-9C62-B5862F6AAC65}"/>
              </a:ext>
            </a:extLst>
          </p:cNvPr>
          <p:cNvGrpSpPr>
            <a:grpSpLocks/>
          </p:cNvGrpSpPr>
          <p:nvPr/>
        </p:nvGrpSpPr>
        <p:grpSpPr bwMode="auto">
          <a:xfrm>
            <a:off x="1504950" y="5443538"/>
            <a:ext cx="388938" cy="396875"/>
            <a:chOff x="967" y="3429"/>
            <a:chExt cx="245" cy="250"/>
          </a:xfrm>
        </p:grpSpPr>
        <p:sp>
          <p:nvSpPr>
            <p:cNvPr id="14731" name="Freeform 408">
              <a:extLst>
                <a:ext uri="{FF2B5EF4-FFF2-40B4-BE49-F238E27FC236}">
                  <a16:creationId xmlns:a16="http://schemas.microsoft.com/office/drawing/2014/main" id="{3235BAA6-9666-4546-9FD3-94059A032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32" cy="3"/>
            </a:xfrm>
            <a:custGeom>
              <a:avLst/>
              <a:gdLst>
                <a:gd name="T0" fmla="*/ 0 w 32"/>
                <a:gd name="T1" fmla="*/ 3 h 3"/>
                <a:gd name="T2" fmla="*/ 7 w 32"/>
                <a:gd name="T3" fmla="*/ 3 h 3"/>
                <a:gd name="T4" fmla="*/ 14 w 32"/>
                <a:gd name="T5" fmla="*/ 3 h 3"/>
                <a:gd name="T6" fmla="*/ 20 w 32"/>
                <a:gd name="T7" fmla="*/ 2 h 3"/>
                <a:gd name="T8" fmla="*/ 25 w 32"/>
                <a:gd name="T9" fmla="*/ 2 h 3"/>
                <a:gd name="T10" fmla="*/ 29 w 32"/>
                <a:gd name="T11" fmla="*/ 1 h 3"/>
                <a:gd name="T12" fmla="*/ 31 w 32"/>
                <a:gd name="T13" fmla="*/ 1 h 3"/>
                <a:gd name="T14" fmla="*/ 32 w 32"/>
                <a:gd name="T15" fmla="*/ 0 h 3"/>
                <a:gd name="T16" fmla="*/ 29 w 32"/>
                <a:gd name="T17" fmla="*/ 0 h 3"/>
                <a:gd name="T18" fmla="*/ 28 w 32"/>
                <a:gd name="T19" fmla="*/ 1 h 3"/>
                <a:gd name="T20" fmla="*/ 26 w 32"/>
                <a:gd name="T21" fmla="*/ 1 h 3"/>
                <a:gd name="T22" fmla="*/ 23 w 32"/>
                <a:gd name="T23" fmla="*/ 2 h 3"/>
                <a:gd name="T24" fmla="*/ 18 w 32"/>
                <a:gd name="T25" fmla="*/ 2 h 3"/>
                <a:gd name="T26" fmla="*/ 12 w 32"/>
                <a:gd name="T27" fmla="*/ 2 h 3"/>
                <a:gd name="T28" fmla="*/ 6 w 32"/>
                <a:gd name="T29" fmla="*/ 3 h 3"/>
                <a:gd name="T30" fmla="*/ 0 w 32"/>
                <a:gd name="T31" fmla="*/ 3 h 3"/>
                <a:gd name="T32" fmla="*/ 0 w 32"/>
                <a:gd name="T33" fmla="*/ 3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">
                  <a:moveTo>
                    <a:pt x="0" y="3"/>
                  </a:moveTo>
                  <a:lnTo>
                    <a:pt x="7" y="3"/>
                  </a:lnTo>
                  <a:lnTo>
                    <a:pt x="14" y="3"/>
                  </a:lnTo>
                  <a:lnTo>
                    <a:pt x="20" y="2"/>
                  </a:lnTo>
                  <a:lnTo>
                    <a:pt x="25" y="2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3" y="2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32" name="Freeform 409">
              <a:extLst>
                <a:ext uri="{FF2B5EF4-FFF2-40B4-BE49-F238E27FC236}">
                  <a16:creationId xmlns:a16="http://schemas.microsoft.com/office/drawing/2014/main" id="{CEFC1332-4D8A-6343-A64F-158B1929E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29" cy="3"/>
            </a:xfrm>
            <a:custGeom>
              <a:avLst/>
              <a:gdLst>
                <a:gd name="T0" fmla="*/ 0 w 29"/>
                <a:gd name="T1" fmla="*/ 3 h 3"/>
                <a:gd name="T2" fmla="*/ 6 w 29"/>
                <a:gd name="T3" fmla="*/ 3 h 3"/>
                <a:gd name="T4" fmla="*/ 12 w 29"/>
                <a:gd name="T5" fmla="*/ 2 h 3"/>
                <a:gd name="T6" fmla="*/ 18 w 29"/>
                <a:gd name="T7" fmla="*/ 2 h 3"/>
                <a:gd name="T8" fmla="*/ 23 w 29"/>
                <a:gd name="T9" fmla="*/ 2 h 3"/>
                <a:gd name="T10" fmla="*/ 26 w 29"/>
                <a:gd name="T11" fmla="*/ 1 h 3"/>
                <a:gd name="T12" fmla="*/ 28 w 29"/>
                <a:gd name="T13" fmla="*/ 1 h 3"/>
                <a:gd name="T14" fmla="*/ 29 w 29"/>
                <a:gd name="T15" fmla="*/ 0 h 3"/>
                <a:gd name="T16" fmla="*/ 26 w 29"/>
                <a:gd name="T17" fmla="*/ 0 h 3"/>
                <a:gd name="T18" fmla="*/ 25 w 29"/>
                <a:gd name="T19" fmla="*/ 1 h 3"/>
                <a:gd name="T20" fmla="*/ 24 w 29"/>
                <a:gd name="T21" fmla="*/ 1 h 3"/>
                <a:gd name="T22" fmla="*/ 21 w 29"/>
                <a:gd name="T23" fmla="*/ 2 h 3"/>
                <a:gd name="T24" fmla="*/ 17 w 29"/>
                <a:gd name="T25" fmla="*/ 2 h 3"/>
                <a:gd name="T26" fmla="*/ 11 w 29"/>
                <a:gd name="T27" fmla="*/ 2 h 3"/>
                <a:gd name="T28" fmla="*/ 6 w 29"/>
                <a:gd name="T29" fmla="*/ 2 h 3"/>
                <a:gd name="T30" fmla="*/ 0 w 29"/>
                <a:gd name="T31" fmla="*/ 2 h 3"/>
                <a:gd name="T32" fmla="*/ 0 w 29"/>
                <a:gd name="T33" fmla="*/ 3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">
                  <a:moveTo>
                    <a:pt x="0" y="3"/>
                  </a:moveTo>
                  <a:lnTo>
                    <a:pt x="6" y="3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33" name="Freeform 410">
              <a:extLst>
                <a:ext uri="{FF2B5EF4-FFF2-40B4-BE49-F238E27FC236}">
                  <a16:creationId xmlns:a16="http://schemas.microsoft.com/office/drawing/2014/main" id="{2207FDE5-2E34-6E43-8F10-162FB1BFD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26" cy="2"/>
            </a:xfrm>
            <a:custGeom>
              <a:avLst/>
              <a:gdLst>
                <a:gd name="T0" fmla="*/ 0 w 26"/>
                <a:gd name="T1" fmla="*/ 2 h 2"/>
                <a:gd name="T2" fmla="*/ 6 w 26"/>
                <a:gd name="T3" fmla="*/ 2 h 2"/>
                <a:gd name="T4" fmla="*/ 11 w 26"/>
                <a:gd name="T5" fmla="*/ 2 h 2"/>
                <a:gd name="T6" fmla="*/ 17 w 26"/>
                <a:gd name="T7" fmla="*/ 2 h 2"/>
                <a:gd name="T8" fmla="*/ 21 w 26"/>
                <a:gd name="T9" fmla="*/ 2 h 2"/>
                <a:gd name="T10" fmla="*/ 24 w 26"/>
                <a:gd name="T11" fmla="*/ 1 h 2"/>
                <a:gd name="T12" fmla="*/ 25 w 26"/>
                <a:gd name="T13" fmla="*/ 1 h 2"/>
                <a:gd name="T14" fmla="*/ 26 w 26"/>
                <a:gd name="T15" fmla="*/ 0 h 2"/>
                <a:gd name="T16" fmla="*/ 24 w 26"/>
                <a:gd name="T17" fmla="*/ 0 h 2"/>
                <a:gd name="T18" fmla="*/ 23 w 26"/>
                <a:gd name="T19" fmla="*/ 1 h 2"/>
                <a:gd name="T20" fmla="*/ 21 w 26"/>
                <a:gd name="T21" fmla="*/ 1 h 2"/>
                <a:gd name="T22" fmla="*/ 17 w 26"/>
                <a:gd name="T23" fmla="*/ 2 h 2"/>
                <a:gd name="T24" fmla="*/ 12 w 26"/>
                <a:gd name="T25" fmla="*/ 2 h 2"/>
                <a:gd name="T26" fmla="*/ 6 w 26"/>
                <a:gd name="T27" fmla="*/ 2 h 2"/>
                <a:gd name="T28" fmla="*/ 0 w 26"/>
                <a:gd name="T29" fmla="*/ 2 h 2"/>
                <a:gd name="T30" fmla="*/ 0 w 26"/>
                <a:gd name="T31" fmla="*/ 2 h 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" h="2">
                  <a:moveTo>
                    <a:pt x="0" y="2"/>
                  </a:moveTo>
                  <a:lnTo>
                    <a:pt x="6" y="2"/>
                  </a:lnTo>
                  <a:lnTo>
                    <a:pt x="11" y="2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34" name="Freeform 411">
              <a:extLst>
                <a:ext uri="{FF2B5EF4-FFF2-40B4-BE49-F238E27FC236}">
                  <a16:creationId xmlns:a16="http://schemas.microsoft.com/office/drawing/2014/main" id="{2CE96345-B4A8-0D46-AFFF-8679C8CAB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24" cy="2"/>
            </a:xfrm>
            <a:custGeom>
              <a:avLst/>
              <a:gdLst>
                <a:gd name="T0" fmla="*/ 0 w 24"/>
                <a:gd name="T1" fmla="*/ 2 h 2"/>
                <a:gd name="T2" fmla="*/ 6 w 24"/>
                <a:gd name="T3" fmla="*/ 2 h 2"/>
                <a:gd name="T4" fmla="*/ 12 w 24"/>
                <a:gd name="T5" fmla="*/ 2 h 2"/>
                <a:gd name="T6" fmla="*/ 17 w 24"/>
                <a:gd name="T7" fmla="*/ 2 h 2"/>
                <a:gd name="T8" fmla="*/ 21 w 24"/>
                <a:gd name="T9" fmla="*/ 1 h 2"/>
                <a:gd name="T10" fmla="*/ 23 w 24"/>
                <a:gd name="T11" fmla="*/ 1 h 2"/>
                <a:gd name="T12" fmla="*/ 24 w 24"/>
                <a:gd name="T13" fmla="*/ 0 h 2"/>
                <a:gd name="T14" fmla="*/ 21 w 24"/>
                <a:gd name="T15" fmla="*/ 0 h 2"/>
                <a:gd name="T16" fmla="*/ 20 w 24"/>
                <a:gd name="T17" fmla="*/ 1 h 2"/>
                <a:gd name="T18" fmla="*/ 18 w 24"/>
                <a:gd name="T19" fmla="*/ 1 h 2"/>
                <a:gd name="T20" fmla="*/ 15 w 24"/>
                <a:gd name="T21" fmla="*/ 2 h 2"/>
                <a:gd name="T22" fmla="*/ 10 w 24"/>
                <a:gd name="T23" fmla="*/ 2 h 2"/>
                <a:gd name="T24" fmla="*/ 5 w 24"/>
                <a:gd name="T25" fmla="*/ 2 h 2"/>
                <a:gd name="T26" fmla="*/ 0 w 24"/>
                <a:gd name="T27" fmla="*/ 2 h 2"/>
                <a:gd name="T28" fmla="*/ 0 w 24"/>
                <a:gd name="T29" fmla="*/ 2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2">
                  <a:moveTo>
                    <a:pt x="0" y="2"/>
                  </a:moveTo>
                  <a:lnTo>
                    <a:pt x="6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5" y="2"/>
                  </a:lnTo>
                  <a:lnTo>
                    <a:pt x="10" y="2"/>
                  </a:lnTo>
                  <a:lnTo>
                    <a:pt x="5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35" name="Freeform 412">
              <a:extLst>
                <a:ext uri="{FF2B5EF4-FFF2-40B4-BE49-F238E27FC236}">
                  <a16:creationId xmlns:a16="http://schemas.microsoft.com/office/drawing/2014/main" id="{9E2AAAC8-14C2-2B42-A6C2-3E646C294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21" cy="2"/>
            </a:xfrm>
            <a:custGeom>
              <a:avLst/>
              <a:gdLst>
                <a:gd name="T0" fmla="*/ 0 w 21"/>
                <a:gd name="T1" fmla="*/ 2 h 2"/>
                <a:gd name="T2" fmla="*/ 5 w 21"/>
                <a:gd name="T3" fmla="*/ 2 h 2"/>
                <a:gd name="T4" fmla="*/ 10 w 21"/>
                <a:gd name="T5" fmla="*/ 2 h 2"/>
                <a:gd name="T6" fmla="*/ 15 w 21"/>
                <a:gd name="T7" fmla="*/ 2 h 2"/>
                <a:gd name="T8" fmla="*/ 18 w 21"/>
                <a:gd name="T9" fmla="*/ 1 h 2"/>
                <a:gd name="T10" fmla="*/ 20 w 21"/>
                <a:gd name="T11" fmla="*/ 1 h 2"/>
                <a:gd name="T12" fmla="*/ 21 w 21"/>
                <a:gd name="T13" fmla="*/ 0 h 2"/>
                <a:gd name="T14" fmla="*/ 18 w 21"/>
                <a:gd name="T15" fmla="*/ 0 h 2"/>
                <a:gd name="T16" fmla="*/ 18 w 21"/>
                <a:gd name="T17" fmla="*/ 1 h 2"/>
                <a:gd name="T18" fmla="*/ 16 w 21"/>
                <a:gd name="T19" fmla="*/ 1 h 2"/>
                <a:gd name="T20" fmla="*/ 13 w 21"/>
                <a:gd name="T21" fmla="*/ 1 h 2"/>
                <a:gd name="T22" fmla="*/ 10 w 21"/>
                <a:gd name="T23" fmla="*/ 2 h 2"/>
                <a:gd name="T24" fmla="*/ 5 w 21"/>
                <a:gd name="T25" fmla="*/ 2 h 2"/>
                <a:gd name="T26" fmla="*/ 0 w 21"/>
                <a:gd name="T27" fmla="*/ 2 h 2"/>
                <a:gd name="T28" fmla="*/ 0 w 21"/>
                <a:gd name="T29" fmla="*/ 2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" h="2">
                  <a:moveTo>
                    <a:pt x="0" y="2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5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36" name="Freeform 413">
              <a:extLst>
                <a:ext uri="{FF2B5EF4-FFF2-40B4-BE49-F238E27FC236}">
                  <a16:creationId xmlns:a16="http://schemas.microsoft.com/office/drawing/2014/main" id="{7D86767F-1B33-764E-B487-379D00F00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8" cy="2"/>
            </a:xfrm>
            <a:custGeom>
              <a:avLst/>
              <a:gdLst>
                <a:gd name="T0" fmla="*/ 0 w 18"/>
                <a:gd name="T1" fmla="*/ 2 h 2"/>
                <a:gd name="T2" fmla="*/ 5 w 18"/>
                <a:gd name="T3" fmla="*/ 2 h 2"/>
                <a:gd name="T4" fmla="*/ 10 w 18"/>
                <a:gd name="T5" fmla="*/ 2 h 2"/>
                <a:gd name="T6" fmla="*/ 13 w 18"/>
                <a:gd name="T7" fmla="*/ 1 h 2"/>
                <a:gd name="T8" fmla="*/ 16 w 18"/>
                <a:gd name="T9" fmla="*/ 1 h 2"/>
                <a:gd name="T10" fmla="*/ 18 w 18"/>
                <a:gd name="T11" fmla="*/ 1 h 2"/>
                <a:gd name="T12" fmla="*/ 18 w 18"/>
                <a:gd name="T13" fmla="*/ 0 h 2"/>
                <a:gd name="T14" fmla="*/ 16 w 18"/>
                <a:gd name="T15" fmla="*/ 0 h 2"/>
                <a:gd name="T16" fmla="*/ 15 w 18"/>
                <a:gd name="T17" fmla="*/ 1 h 2"/>
                <a:gd name="T18" fmla="*/ 13 w 18"/>
                <a:gd name="T19" fmla="*/ 1 h 2"/>
                <a:gd name="T20" fmla="*/ 10 w 18"/>
                <a:gd name="T21" fmla="*/ 1 h 2"/>
                <a:gd name="T22" fmla="*/ 5 w 18"/>
                <a:gd name="T23" fmla="*/ 2 h 2"/>
                <a:gd name="T24" fmla="*/ 0 w 18"/>
                <a:gd name="T25" fmla="*/ 2 h 2"/>
                <a:gd name="T26" fmla="*/ 0 w 18"/>
                <a:gd name="T27" fmla="*/ 2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2">
                  <a:moveTo>
                    <a:pt x="0" y="2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5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37" name="Freeform 414">
              <a:extLst>
                <a:ext uri="{FF2B5EF4-FFF2-40B4-BE49-F238E27FC236}">
                  <a16:creationId xmlns:a16="http://schemas.microsoft.com/office/drawing/2014/main" id="{976C8D07-DFDB-904B-95A7-6E95EA6BD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6" cy="2"/>
            </a:xfrm>
            <a:custGeom>
              <a:avLst/>
              <a:gdLst>
                <a:gd name="T0" fmla="*/ 0 w 16"/>
                <a:gd name="T1" fmla="*/ 2 h 2"/>
                <a:gd name="T2" fmla="*/ 5 w 16"/>
                <a:gd name="T3" fmla="*/ 2 h 2"/>
                <a:gd name="T4" fmla="*/ 10 w 16"/>
                <a:gd name="T5" fmla="*/ 1 h 2"/>
                <a:gd name="T6" fmla="*/ 13 w 16"/>
                <a:gd name="T7" fmla="*/ 1 h 2"/>
                <a:gd name="T8" fmla="*/ 15 w 16"/>
                <a:gd name="T9" fmla="*/ 1 h 2"/>
                <a:gd name="T10" fmla="*/ 16 w 16"/>
                <a:gd name="T11" fmla="*/ 0 h 2"/>
                <a:gd name="T12" fmla="*/ 13 w 16"/>
                <a:gd name="T13" fmla="*/ 0 h 2"/>
                <a:gd name="T14" fmla="*/ 12 w 16"/>
                <a:gd name="T15" fmla="*/ 1 h 2"/>
                <a:gd name="T16" fmla="*/ 10 w 16"/>
                <a:gd name="T17" fmla="*/ 1 h 2"/>
                <a:gd name="T18" fmla="*/ 8 w 16"/>
                <a:gd name="T19" fmla="*/ 1 h 2"/>
                <a:gd name="T20" fmla="*/ 4 w 16"/>
                <a:gd name="T21" fmla="*/ 1 h 2"/>
                <a:gd name="T22" fmla="*/ 0 w 16"/>
                <a:gd name="T23" fmla="*/ 1 h 2"/>
                <a:gd name="T24" fmla="*/ 0 w 16"/>
                <a:gd name="T25" fmla="*/ 2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lnTo>
                    <a:pt x="5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38" name="Freeform 415">
              <a:extLst>
                <a:ext uri="{FF2B5EF4-FFF2-40B4-BE49-F238E27FC236}">
                  <a16:creationId xmlns:a16="http://schemas.microsoft.com/office/drawing/2014/main" id="{F377DA4B-6AEE-BE4F-9AEB-07F4BEEF8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3" cy="1"/>
            </a:xfrm>
            <a:custGeom>
              <a:avLst/>
              <a:gdLst>
                <a:gd name="T0" fmla="*/ 0 w 13"/>
                <a:gd name="T1" fmla="*/ 1 h 1"/>
                <a:gd name="T2" fmla="*/ 4 w 13"/>
                <a:gd name="T3" fmla="*/ 1 h 1"/>
                <a:gd name="T4" fmla="*/ 8 w 13"/>
                <a:gd name="T5" fmla="*/ 1 h 1"/>
                <a:gd name="T6" fmla="*/ 10 w 13"/>
                <a:gd name="T7" fmla="*/ 1 h 1"/>
                <a:gd name="T8" fmla="*/ 12 w 13"/>
                <a:gd name="T9" fmla="*/ 1 h 1"/>
                <a:gd name="T10" fmla="*/ 13 w 13"/>
                <a:gd name="T11" fmla="*/ 0 h 1"/>
                <a:gd name="T12" fmla="*/ 10 w 13"/>
                <a:gd name="T13" fmla="*/ 0 h 1"/>
                <a:gd name="T14" fmla="*/ 10 w 13"/>
                <a:gd name="T15" fmla="*/ 1 h 1"/>
                <a:gd name="T16" fmla="*/ 8 w 13"/>
                <a:gd name="T17" fmla="*/ 1 h 1"/>
                <a:gd name="T18" fmla="*/ 4 w 13"/>
                <a:gd name="T19" fmla="*/ 1 h 1"/>
                <a:gd name="T20" fmla="*/ 0 w 13"/>
                <a:gd name="T21" fmla="*/ 1 h 1"/>
                <a:gd name="T22" fmla="*/ 0 w 13"/>
                <a:gd name="T23" fmla="*/ 1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4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39" name="Freeform 416">
              <a:extLst>
                <a:ext uri="{FF2B5EF4-FFF2-40B4-BE49-F238E27FC236}">
                  <a16:creationId xmlns:a16="http://schemas.microsoft.com/office/drawing/2014/main" id="{B8FE6DB5-3F50-4B4A-B800-F8BA22C5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10" cy="1"/>
            </a:xfrm>
            <a:custGeom>
              <a:avLst/>
              <a:gdLst>
                <a:gd name="T0" fmla="*/ 0 w 10"/>
                <a:gd name="T1" fmla="*/ 1 h 1"/>
                <a:gd name="T2" fmla="*/ 4 w 10"/>
                <a:gd name="T3" fmla="*/ 1 h 1"/>
                <a:gd name="T4" fmla="*/ 8 w 10"/>
                <a:gd name="T5" fmla="*/ 1 h 1"/>
                <a:gd name="T6" fmla="*/ 10 w 10"/>
                <a:gd name="T7" fmla="*/ 1 h 1"/>
                <a:gd name="T8" fmla="*/ 10 w 10"/>
                <a:gd name="T9" fmla="*/ 0 h 1"/>
                <a:gd name="T10" fmla="*/ 8 w 10"/>
                <a:gd name="T11" fmla="*/ 0 h 1"/>
                <a:gd name="T12" fmla="*/ 7 w 10"/>
                <a:gd name="T13" fmla="*/ 1 h 1"/>
                <a:gd name="T14" fmla="*/ 5 w 10"/>
                <a:gd name="T15" fmla="*/ 1 h 1"/>
                <a:gd name="T16" fmla="*/ 3 w 10"/>
                <a:gd name="T17" fmla="*/ 1 h 1"/>
                <a:gd name="T18" fmla="*/ 0 w 10"/>
                <a:gd name="T19" fmla="*/ 1 h 1"/>
                <a:gd name="T20" fmla="*/ 0 w 10"/>
                <a:gd name="T21" fmla="*/ 1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lnTo>
                    <a:pt x="4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40" name="Freeform 417">
              <a:extLst>
                <a:ext uri="{FF2B5EF4-FFF2-40B4-BE49-F238E27FC236}">
                  <a16:creationId xmlns:a16="http://schemas.microsoft.com/office/drawing/2014/main" id="{CD057691-92CB-9B48-A6D9-6CDD0ACDD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8" cy="1"/>
            </a:xfrm>
            <a:custGeom>
              <a:avLst/>
              <a:gdLst>
                <a:gd name="T0" fmla="*/ 0 w 8"/>
                <a:gd name="T1" fmla="*/ 1 h 1"/>
                <a:gd name="T2" fmla="*/ 3 w 8"/>
                <a:gd name="T3" fmla="*/ 1 h 1"/>
                <a:gd name="T4" fmla="*/ 5 w 8"/>
                <a:gd name="T5" fmla="*/ 1 h 1"/>
                <a:gd name="T6" fmla="*/ 7 w 8"/>
                <a:gd name="T7" fmla="*/ 1 h 1"/>
                <a:gd name="T8" fmla="*/ 8 w 8"/>
                <a:gd name="T9" fmla="*/ 0 h 1"/>
                <a:gd name="T10" fmla="*/ 5 w 8"/>
                <a:gd name="T11" fmla="*/ 0 h 1"/>
                <a:gd name="T12" fmla="*/ 4 w 8"/>
                <a:gd name="T13" fmla="*/ 1 h 1"/>
                <a:gd name="T14" fmla="*/ 3 w 8"/>
                <a:gd name="T15" fmla="*/ 1 h 1"/>
                <a:gd name="T16" fmla="*/ 0 w 8"/>
                <a:gd name="T17" fmla="*/ 1 h 1"/>
                <a:gd name="T18" fmla="*/ 0 w 8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3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41" name="Freeform 418">
              <a:extLst>
                <a:ext uri="{FF2B5EF4-FFF2-40B4-BE49-F238E27FC236}">
                  <a16:creationId xmlns:a16="http://schemas.microsoft.com/office/drawing/2014/main" id="{FF331659-974B-B446-B563-4F7F73B5D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5" cy="1"/>
            </a:xfrm>
            <a:custGeom>
              <a:avLst/>
              <a:gdLst>
                <a:gd name="T0" fmla="*/ 0 w 5"/>
                <a:gd name="T1" fmla="*/ 1 h 1"/>
                <a:gd name="T2" fmla="*/ 3 w 5"/>
                <a:gd name="T3" fmla="*/ 1 h 1"/>
                <a:gd name="T4" fmla="*/ 4 w 5"/>
                <a:gd name="T5" fmla="*/ 1 h 1"/>
                <a:gd name="T6" fmla="*/ 5 w 5"/>
                <a:gd name="T7" fmla="*/ 0 h 1"/>
                <a:gd name="T8" fmla="*/ 3 w 5"/>
                <a:gd name="T9" fmla="*/ 0 h 1"/>
                <a:gd name="T10" fmla="*/ 2 w 5"/>
                <a:gd name="T11" fmla="*/ 1 h 1"/>
                <a:gd name="T12" fmla="*/ 0 w 5"/>
                <a:gd name="T13" fmla="*/ 1 h 1"/>
                <a:gd name="T14" fmla="*/ 0 w 5"/>
                <a:gd name="T15" fmla="*/ 1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42" name="Freeform 419">
              <a:extLst>
                <a:ext uri="{FF2B5EF4-FFF2-40B4-BE49-F238E27FC236}">
                  <a16:creationId xmlns:a16="http://schemas.microsoft.com/office/drawing/2014/main" id="{24D2ABCB-8696-BB47-A69F-A07489F4E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26"/>
              <a:ext cx="3" cy="1"/>
            </a:xfrm>
            <a:custGeom>
              <a:avLst/>
              <a:gdLst>
                <a:gd name="T0" fmla="*/ 0 w 3"/>
                <a:gd name="T1" fmla="*/ 1 h 1"/>
                <a:gd name="T2" fmla="*/ 2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0 w 3"/>
                <a:gd name="T9" fmla="*/ 0 h 1"/>
                <a:gd name="T10" fmla="*/ 0 w 3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43" name="Freeform 420">
              <a:extLst>
                <a:ext uri="{FF2B5EF4-FFF2-40B4-BE49-F238E27FC236}">
                  <a16:creationId xmlns:a16="http://schemas.microsoft.com/office/drawing/2014/main" id="{DE24E3C8-F252-9A46-BAC4-4B33992F27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218" cy="41"/>
            </a:xfrm>
            <a:custGeom>
              <a:avLst/>
              <a:gdLst>
                <a:gd name="T0" fmla="*/ 0 w 218"/>
                <a:gd name="T1" fmla="*/ 0 h 41"/>
                <a:gd name="T2" fmla="*/ 218 w 218"/>
                <a:gd name="T3" fmla="*/ 0 h 41"/>
                <a:gd name="T4" fmla="*/ 218 w 218"/>
                <a:gd name="T5" fmla="*/ 41 h 41"/>
                <a:gd name="T6" fmla="*/ 0 w 218"/>
                <a:gd name="T7" fmla="*/ 41 h 41"/>
                <a:gd name="T8" fmla="*/ 0 w 218"/>
                <a:gd name="T9" fmla="*/ 0 h 41"/>
                <a:gd name="T10" fmla="*/ 0 w 218"/>
                <a:gd name="T11" fmla="*/ 0 h 41"/>
                <a:gd name="T12" fmla="*/ 212 w 218"/>
                <a:gd name="T13" fmla="*/ 0 h 41"/>
                <a:gd name="T14" fmla="*/ 212 w 218"/>
                <a:gd name="T15" fmla="*/ 41 h 41"/>
                <a:gd name="T16" fmla="*/ 0 w 218"/>
                <a:gd name="T17" fmla="*/ 41 h 41"/>
                <a:gd name="T18" fmla="*/ 0 w 218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8" h="41">
                  <a:moveTo>
                    <a:pt x="0" y="0"/>
                  </a:moveTo>
                  <a:lnTo>
                    <a:pt x="218" y="0"/>
                  </a:lnTo>
                  <a:lnTo>
                    <a:pt x="218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12" y="0"/>
                  </a:lnTo>
                  <a:lnTo>
                    <a:pt x="212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44" name="Freeform 421">
              <a:extLst>
                <a:ext uri="{FF2B5EF4-FFF2-40B4-BE49-F238E27FC236}">
                  <a16:creationId xmlns:a16="http://schemas.microsoft.com/office/drawing/2014/main" id="{0598E3B7-6C71-924B-8FC6-0B76080ED7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212" cy="41"/>
            </a:xfrm>
            <a:custGeom>
              <a:avLst/>
              <a:gdLst>
                <a:gd name="T0" fmla="*/ 0 w 212"/>
                <a:gd name="T1" fmla="*/ 0 h 41"/>
                <a:gd name="T2" fmla="*/ 212 w 212"/>
                <a:gd name="T3" fmla="*/ 0 h 41"/>
                <a:gd name="T4" fmla="*/ 212 w 212"/>
                <a:gd name="T5" fmla="*/ 41 h 41"/>
                <a:gd name="T6" fmla="*/ 0 w 212"/>
                <a:gd name="T7" fmla="*/ 41 h 41"/>
                <a:gd name="T8" fmla="*/ 0 w 212"/>
                <a:gd name="T9" fmla="*/ 0 h 41"/>
                <a:gd name="T10" fmla="*/ 0 w 212"/>
                <a:gd name="T11" fmla="*/ 0 h 41"/>
                <a:gd name="T12" fmla="*/ 207 w 212"/>
                <a:gd name="T13" fmla="*/ 0 h 41"/>
                <a:gd name="T14" fmla="*/ 207 w 212"/>
                <a:gd name="T15" fmla="*/ 41 h 41"/>
                <a:gd name="T16" fmla="*/ 0 w 212"/>
                <a:gd name="T17" fmla="*/ 41 h 41"/>
                <a:gd name="T18" fmla="*/ 0 w 212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2" h="41">
                  <a:moveTo>
                    <a:pt x="0" y="0"/>
                  </a:moveTo>
                  <a:lnTo>
                    <a:pt x="212" y="0"/>
                  </a:lnTo>
                  <a:lnTo>
                    <a:pt x="212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07" y="0"/>
                  </a:lnTo>
                  <a:lnTo>
                    <a:pt x="207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45" name="Freeform 422">
              <a:extLst>
                <a:ext uri="{FF2B5EF4-FFF2-40B4-BE49-F238E27FC236}">
                  <a16:creationId xmlns:a16="http://schemas.microsoft.com/office/drawing/2014/main" id="{A556E14F-A90D-9442-9DA5-E31B45C6F1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207" cy="41"/>
            </a:xfrm>
            <a:custGeom>
              <a:avLst/>
              <a:gdLst>
                <a:gd name="T0" fmla="*/ 0 w 207"/>
                <a:gd name="T1" fmla="*/ 0 h 41"/>
                <a:gd name="T2" fmla="*/ 207 w 207"/>
                <a:gd name="T3" fmla="*/ 0 h 41"/>
                <a:gd name="T4" fmla="*/ 207 w 207"/>
                <a:gd name="T5" fmla="*/ 41 h 41"/>
                <a:gd name="T6" fmla="*/ 0 w 207"/>
                <a:gd name="T7" fmla="*/ 41 h 41"/>
                <a:gd name="T8" fmla="*/ 0 w 207"/>
                <a:gd name="T9" fmla="*/ 0 h 41"/>
                <a:gd name="T10" fmla="*/ 0 w 207"/>
                <a:gd name="T11" fmla="*/ 0 h 41"/>
                <a:gd name="T12" fmla="*/ 200 w 207"/>
                <a:gd name="T13" fmla="*/ 0 h 41"/>
                <a:gd name="T14" fmla="*/ 200 w 207"/>
                <a:gd name="T15" fmla="*/ 41 h 41"/>
                <a:gd name="T16" fmla="*/ 0 w 207"/>
                <a:gd name="T17" fmla="*/ 41 h 41"/>
                <a:gd name="T18" fmla="*/ 0 w 207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7" h="41">
                  <a:moveTo>
                    <a:pt x="0" y="0"/>
                  </a:moveTo>
                  <a:lnTo>
                    <a:pt x="207" y="0"/>
                  </a:lnTo>
                  <a:lnTo>
                    <a:pt x="207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46" name="Freeform 423">
              <a:extLst>
                <a:ext uri="{FF2B5EF4-FFF2-40B4-BE49-F238E27FC236}">
                  <a16:creationId xmlns:a16="http://schemas.microsoft.com/office/drawing/2014/main" id="{F185ECD5-7CC2-FF43-9E50-06949DAE0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200" cy="41"/>
            </a:xfrm>
            <a:custGeom>
              <a:avLst/>
              <a:gdLst>
                <a:gd name="T0" fmla="*/ 0 w 200"/>
                <a:gd name="T1" fmla="*/ 0 h 41"/>
                <a:gd name="T2" fmla="*/ 200 w 200"/>
                <a:gd name="T3" fmla="*/ 0 h 41"/>
                <a:gd name="T4" fmla="*/ 200 w 200"/>
                <a:gd name="T5" fmla="*/ 41 h 41"/>
                <a:gd name="T6" fmla="*/ 0 w 200"/>
                <a:gd name="T7" fmla="*/ 41 h 41"/>
                <a:gd name="T8" fmla="*/ 0 w 200"/>
                <a:gd name="T9" fmla="*/ 0 h 41"/>
                <a:gd name="T10" fmla="*/ 0 w 200"/>
                <a:gd name="T11" fmla="*/ 0 h 41"/>
                <a:gd name="T12" fmla="*/ 195 w 200"/>
                <a:gd name="T13" fmla="*/ 0 h 41"/>
                <a:gd name="T14" fmla="*/ 195 w 200"/>
                <a:gd name="T15" fmla="*/ 41 h 41"/>
                <a:gd name="T16" fmla="*/ 0 w 200"/>
                <a:gd name="T17" fmla="*/ 41 h 41"/>
                <a:gd name="T18" fmla="*/ 0 w 200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0" h="41">
                  <a:moveTo>
                    <a:pt x="0" y="0"/>
                  </a:moveTo>
                  <a:lnTo>
                    <a:pt x="200" y="0"/>
                  </a:lnTo>
                  <a:lnTo>
                    <a:pt x="200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95" y="0"/>
                  </a:lnTo>
                  <a:lnTo>
                    <a:pt x="195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47" name="Freeform 424">
              <a:extLst>
                <a:ext uri="{FF2B5EF4-FFF2-40B4-BE49-F238E27FC236}">
                  <a16:creationId xmlns:a16="http://schemas.microsoft.com/office/drawing/2014/main" id="{DA1CB25B-3DFC-E249-B145-7B79DB0F7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95" cy="41"/>
            </a:xfrm>
            <a:custGeom>
              <a:avLst/>
              <a:gdLst>
                <a:gd name="T0" fmla="*/ 0 w 195"/>
                <a:gd name="T1" fmla="*/ 0 h 41"/>
                <a:gd name="T2" fmla="*/ 195 w 195"/>
                <a:gd name="T3" fmla="*/ 0 h 41"/>
                <a:gd name="T4" fmla="*/ 195 w 195"/>
                <a:gd name="T5" fmla="*/ 41 h 41"/>
                <a:gd name="T6" fmla="*/ 0 w 195"/>
                <a:gd name="T7" fmla="*/ 41 h 41"/>
                <a:gd name="T8" fmla="*/ 0 w 195"/>
                <a:gd name="T9" fmla="*/ 0 h 41"/>
                <a:gd name="T10" fmla="*/ 0 w 195"/>
                <a:gd name="T11" fmla="*/ 0 h 41"/>
                <a:gd name="T12" fmla="*/ 189 w 195"/>
                <a:gd name="T13" fmla="*/ 0 h 41"/>
                <a:gd name="T14" fmla="*/ 189 w 195"/>
                <a:gd name="T15" fmla="*/ 41 h 41"/>
                <a:gd name="T16" fmla="*/ 0 w 195"/>
                <a:gd name="T17" fmla="*/ 41 h 41"/>
                <a:gd name="T18" fmla="*/ 0 w 195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5" h="41">
                  <a:moveTo>
                    <a:pt x="0" y="0"/>
                  </a:moveTo>
                  <a:lnTo>
                    <a:pt x="195" y="0"/>
                  </a:lnTo>
                  <a:lnTo>
                    <a:pt x="195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89" y="0"/>
                  </a:lnTo>
                  <a:lnTo>
                    <a:pt x="189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48" name="Freeform 425">
              <a:extLst>
                <a:ext uri="{FF2B5EF4-FFF2-40B4-BE49-F238E27FC236}">
                  <a16:creationId xmlns:a16="http://schemas.microsoft.com/office/drawing/2014/main" id="{6DECEA18-B101-E540-B68E-E92825D43B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89" cy="41"/>
            </a:xfrm>
            <a:custGeom>
              <a:avLst/>
              <a:gdLst>
                <a:gd name="T0" fmla="*/ 0 w 189"/>
                <a:gd name="T1" fmla="*/ 0 h 41"/>
                <a:gd name="T2" fmla="*/ 189 w 189"/>
                <a:gd name="T3" fmla="*/ 0 h 41"/>
                <a:gd name="T4" fmla="*/ 189 w 189"/>
                <a:gd name="T5" fmla="*/ 41 h 41"/>
                <a:gd name="T6" fmla="*/ 0 w 189"/>
                <a:gd name="T7" fmla="*/ 41 h 41"/>
                <a:gd name="T8" fmla="*/ 0 w 189"/>
                <a:gd name="T9" fmla="*/ 0 h 41"/>
                <a:gd name="T10" fmla="*/ 0 w 189"/>
                <a:gd name="T11" fmla="*/ 0 h 41"/>
                <a:gd name="T12" fmla="*/ 184 w 189"/>
                <a:gd name="T13" fmla="*/ 0 h 41"/>
                <a:gd name="T14" fmla="*/ 184 w 189"/>
                <a:gd name="T15" fmla="*/ 41 h 41"/>
                <a:gd name="T16" fmla="*/ 0 w 189"/>
                <a:gd name="T17" fmla="*/ 41 h 41"/>
                <a:gd name="T18" fmla="*/ 0 w 189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9" h="41">
                  <a:moveTo>
                    <a:pt x="0" y="0"/>
                  </a:moveTo>
                  <a:lnTo>
                    <a:pt x="189" y="0"/>
                  </a:lnTo>
                  <a:lnTo>
                    <a:pt x="189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84" y="0"/>
                  </a:lnTo>
                  <a:lnTo>
                    <a:pt x="184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49" name="Freeform 426">
              <a:extLst>
                <a:ext uri="{FF2B5EF4-FFF2-40B4-BE49-F238E27FC236}">
                  <a16:creationId xmlns:a16="http://schemas.microsoft.com/office/drawing/2014/main" id="{BC0F9CBB-BBC2-4C45-82E2-AFCEA9A4D5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84" cy="41"/>
            </a:xfrm>
            <a:custGeom>
              <a:avLst/>
              <a:gdLst>
                <a:gd name="T0" fmla="*/ 0 w 184"/>
                <a:gd name="T1" fmla="*/ 0 h 41"/>
                <a:gd name="T2" fmla="*/ 184 w 184"/>
                <a:gd name="T3" fmla="*/ 0 h 41"/>
                <a:gd name="T4" fmla="*/ 184 w 184"/>
                <a:gd name="T5" fmla="*/ 41 h 41"/>
                <a:gd name="T6" fmla="*/ 0 w 184"/>
                <a:gd name="T7" fmla="*/ 41 h 41"/>
                <a:gd name="T8" fmla="*/ 0 w 184"/>
                <a:gd name="T9" fmla="*/ 0 h 41"/>
                <a:gd name="T10" fmla="*/ 0 w 184"/>
                <a:gd name="T11" fmla="*/ 0 h 41"/>
                <a:gd name="T12" fmla="*/ 178 w 184"/>
                <a:gd name="T13" fmla="*/ 0 h 41"/>
                <a:gd name="T14" fmla="*/ 178 w 184"/>
                <a:gd name="T15" fmla="*/ 41 h 41"/>
                <a:gd name="T16" fmla="*/ 0 w 184"/>
                <a:gd name="T17" fmla="*/ 41 h 41"/>
                <a:gd name="T18" fmla="*/ 0 w 184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4" h="41">
                  <a:moveTo>
                    <a:pt x="0" y="0"/>
                  </a:moveTo>
                  <a:lnTo>
                    <a:pt x="184" y="0"/>
                  </a:lnTo>
                  <a:lnTo>
                    <a:pt x="184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78" y="0"/>
                  </a:lnTo>
                  <a:lnTo>
                    <a:pt x="178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50" name="Freeform 427">
              <a:extLst>
                <a:ext uri="{FF2B5EF4-FFF2-40B4-BE49-F238E27FC236}">
                  <a16:creationId xmlns:a16="http://schemas.microsoft.com/office/drawing/2014/main" id="{3934437A-6BE2-2846-A4CA-2B3BDD9ED2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78" cy="41"/>
            </a:xfrm>
            <a:custGeom>
              <a:avLst/>
              <a:gdLst>
                <a:gd name="T0" fmla="*/ 0 w 178"/>
                <a:gd name="T1" fmla="*/ 0 h 41"/>
                <a:gd name="T2" fmla="*/ 178 w 178"/>
                <a:gd name="T3" fmla="*/ 0 h 41"/>
                <a:gd name="T4" fmla="*/ 178 w 178"/>
                <a:gd name="T5" fmla="*/ 41 h 41"/>
                <a:gd name="T6" fmla="*/ 0 w 178"/>
                <a:gd name="T7" fmla="*/ 41 h 41"/>
                <a:gd name="T8" fmla="*/ 0 w 178"/>
                <a:gd name="T9" fmla="*/ 0 h 41"/>
                <a:gd name="T10" fmla="*/ 0 w 178"/>
                <a:gd name="T11" fmla="*/ 0 h 41"/>
                <a:gd name="T12" fmla="*/ 172 w 178"/>
                <a:gd name="T13" fmla="*/ 0 h 41"/>
                <a:gd name="T14" fmla="*/ 172 w 178"/>
                <a:gd name="T15" fmla="*/ 41 h 41"/>
                <a:gd name="T16" fmla="*/ 0 w 178"/>
                <a:gd name="T17" fmla="*/ 41 h 41"/>
                <a:gd name="T18" fmla="*/ 0 w 178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" h="41">
                  <a:moveTo>
                    <a:pt x="0" y="0"/>
                  </a:moveTo>
                  <a:lnTo>
                    <a:pt x="178" y="0"/>
                  </a:lnTo>
                  <a:lnTo>
                    <a:pt x="178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72" y="0"/>
                  </a:lnTo>
                  <a:lnTo>
                    <a:pt x="172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51" name="Freeform 428">
              <a:extLst>
                <a:ext uri="{FF2B5EF4-FFF2-40B4-BE49-F238E27FC236}">
                  <a16:creationId xmlns:a16="http://schemas.microsoft.com/office/drawing/2014/main" id="{7AFE951B-12D0-F74C-AFE2-05BC7ECD3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72" cy="41"/>
            </a:xfrm>
            <a:custGeom>
              <a:avLst/>
              <a:gdLst>
                <a:gd name="T0" fmla="*/ 0 w 172"/>
                <a:gd name="T1" fmla="*/ 0 h 41"/>
                <a:gd name="T2" fmla="*/ 172 w 172"/>
                <a:gd name="T3" fmla="*/ 0 h 41"/>
                <a:gd name="T4" fmla="*/ 172 w 172"/>
                <a:gd name="T5" fmla="*/ 41 h 41"/>
                <a:gd name="T6" fmla="*/ 0 w 172"/>
                <a:gd name="T7" fmla="*/ 41 h 41"/>
                <a:gd name="T8" fmla="*/ 0 w 172"/>
                <a:gd name="T9" fmla="*/ 0 h 41"/>
                <a:gd name="T10" fmla="*/ 0 w 172"/>
                <a:gd name="T11" fmla="*/ 0 h 41"/>
                <a:gd name="T12" fmla="*/ 166 w 172"/>
                <a:gd name="T13" fmla="*/ 0 h 41"/>
                <a:gd name="T14" fmla="*/ 166 w 172"/>
                <a:gd name="T15" fmla="*/ 41 h 41"/>
                <a:gd name="T16" fmla="*/ 0 w 172"/>
                <a:gd name="T17" fmla="*/ 41 h 41"/>
                <a:gd name="T18" fmla="*/ 0 w 172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2" h="41">
                  <a:moveTo>
                    <a:pt x="0" y="0"/>
                  </a:moveTo>
                  <a:lnTo>
                    <a:pt x="172" y="0"/>
                  </a:lnTo>
                  <a:lnTo>
                    <a:pt x="172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6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52" name="Freeform 429">
              <a:extLst>
                <a:ext uri="{FF2B5EF4-FFF2-40B4-BE49-F238E27FC236}">
                  <a16:creationId xmlns:a16="http://schemas.microsoft.com/office/drawing/2014/main" id="{E619C3B9-E83D-B446-A367-5592C67F45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66" cy="41"/>
            </a:xfrm>
            <a:custGeom>
              <a:avLst/>
              <a:gdLst>
                <a:gd name="T0" fmla="*/ 0 w 166"/>
                <a:gd name="T1" fmla="*/ 0 h 41"/>
                <a:gd name="T2" fmla="*/ 166 w 166"/>
                <a:gd name="T3" fmla="*/ 0 h 41"/>
                <a:gd name="T4" fmla="*/ 166 w 166"/>
                <a:gd name="T5" fmla="*/ 41 h 41"/>
                <a:gd name="T6" fmla="*/ 0 w 166"/>
                <a:gd name="T7" fmla="*/ 41 h 41"/>
                <a:gd name="T8" fmla="*/ 0 w 166"/>
                <a:gd name="T9" fmla="*/ 0 h 41"/>
                <a:gd name="T10" fmla="*/ 0 w 166"/>
                <a:gd name="T11" fmla="*/ 0 h 41"/>
                <a:gd name="T12" fmla="*/ 161 w 166"/>
                <a:gd name="T13" fmla="*/ 0 h 41"/>
                <a:gd name="T14" fmla="*/ 161 w 166"/>
                <a:gd name="T15" fmla="*/ 41 h 41"/>
                <a:gd name="T16" fmla="*/ 0 w 166"/>
                <a:gd name="T17" fmla="*/ 41 h 41"/>
                <a:gd name="T18" fmla="*/ 0 w 166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6" h="41">
                  <a:moveTo>
                    <a:pt x="0" y="0"/>
                  </a:moveTo>
                  <a:lnTo>
                    <a:pt x="166" y="0"/>
                  </a:lnTo>
                  <a:lnTo>
                    <a:pt x="166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61" y="0"/>
                  </a:lnTo>
                  <a:lnTo>
                    <a:pt x="161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53" name="Freeform 430">
              <a:extLst>
                <a:ext uri="{FF2B5EF4-FFF2-40B4-BE49-F238E27FC236}">
                  <a16:creationId xmlns:a16="http://schemas.microsoft.com/office/drawing/2014/main" id="{62B5AE88-12D7-7541-9865-DED1E3853A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61" cy="41"/>
            </a:xfrm>
            <a:custGeom>
              <a:avLst/>
              <a:gdLst>
                <a:gd name="T0" fmla="*/ 0 w 161"/>
                <a:gd name="T1" fmla="*/ 0 h 41"/>
                <a:gd name="T2" fmla="*/ 161 w 161"/>
                <a:gd name="T3" fmla="*/ 0 h 41"/>
                <a:gd name="T4" fmla="*/ 161 w 161"/>
                <a:gd name="T5" fmla="*/ 41 h 41"/>
                <a:gd name="T6" fmla="*/ 0 w 161"/>
                <a:gd name="T7" fmla="*/ 41 h 41"/>
                <a:gd name="T8" fmla="*/ 0 w 161"/>
                <a:gd name="T9" fmla="*/ 0 h 41"/>
                <a:gd name="T10" fmla="*/ 0 w 161"/>
                <a:gd name="T11" fmla="*/ 0 h 41"/>
                <a:gd name="T12" fmla="*/ 155 w 161"/>
                <a:gd name="T13" fmla="*/ 0 h 41"/>
                <a:gd name="T14" fmla="*/ 155 w 161"/>
                <a:gd name="T15" fmla="*/ 41 h 41"/>
                <a:gd name="T16" fmla="*/ 0 w 161"/>
                <a:gd name="T17" fmla="*/ 41 h 41"/>
                <a:gd name="T18" fmla="*/ 0 w 161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" h="41">
                  <a:moveTo>
                    <a:pt x="0" y="0"/>
                  </a:moveTo>
                  <a:lnTo>
                    <a:pt x="161" y="0"/>
                  </a:lnTo>
                  <a:lnTo>
                    <a:pt x="161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55" y="0"/>
                  </a:lnTo>
                  <a:lnTo>
                    <a:pt x="155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54" name="Freeform 431">
              <a:extLst>
                <a:ext uri="{FF2B5EF4-FFF2-40B4-BE49-F238E27FC236}">
                  <a16:creationId xmlns:a16="http://schemas.microsoft.com/office/drawing/2014/main" id="{429DCB0D-B2F9-A147-964C-9AACD965A9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55" cy="41"/>
            </a:xfrm>
            <a:custGeom>
              <a:avLst/>
              <a:gdLst>
                <a:gd name="T0" fmla="*/ 0 w 155"/>
                <a:gd name="T1" fmla="*/ 0 h 41"/>
                <a:gd name="T2" fmla="*/ 155 w 155"/>
                <a:gd name="T3" fmla="*/ 0 h 41"/>
                <a:gd name="T4" fmla="*/ 155 w 155"/>
                <a:gd name="T5" fmla="*/ 41 h 41"/>
                <a:gd name="T6" fmla="*/ 0 w 155"/>
                <a:gd name="T7" fmla="*/ 41 h 41"/>
                <a:gd name="T8" fmla="*/ 0 w 155"/>
                <a:gd name="T9" fmla="*/ 0 h 41"/>
                <a:gd name="T10" fmla="*/ 0 w 155"/>
                <a:gd name="T11" fmla="*/ 0 h 41"/>
                <a:gd name="T12" fmla="*/ 149 w 155"/>
                <a:gd name="T13" fmla="*/ 0 h 41"/>
                <a:gd name="T14" fmla="*/ 149 w 155"/>
                <a:gd name="T15" fmla="*/ 41 h 41"/>
                <a:gd name="T16" fmla="*/ 0 w 155"/>
                <a:gd name="T17" fmla="*/ 41 h 41"/>
                <a:gd name="T18" fmla="*/ 0 w 155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41">
                  <a:moveTo>
                    <a:pt x="0" y="0"/>
                  </a:moveTo>
                  <a:lnTo>
                    <a:pt x="155" y="0"/>
                  </a:lnTo>
                  <a:lnTo>
                    <a:pt x="155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49" y="0"/>
                  </a:lnTo>
                  <a:lnTo>
                    <a:pt x="149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55" name="Freeform 432">
              <a:extLst>
                <a:ext uri="{FF2B5EF4-FFF2-40B4-BE49-F238E27FC236}">
                  <a16:creationId xmlns:a16="http://schemas.microsoft.com/office/drawing/2014/main" id="{1B60ADA6-1C1E-6643-8699-65DD2AA3C9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49" cy="41"/>
            </a:xfrm>
            <a:custGeom>
              <a:avLst/>
              <a:gdLst>
                <a:gd name="T0" fmla="*/ 0 w 149"/>
                <a:gd name="T1" fmla="*/ 0 h 41"/>
                <a:gd name="T2" fmla="*/ 149 w 149"/>
                <a:gd name="T3" fmla="*/ 0 h 41"/>
                <a:gd name="T4" fmla="*/ 149 w 149"/>
                <a:gd name="T5" fmla="*/ 41 h 41"/>
                <a:gd name="T6" fmla="*/ 0 w 149"/>
                <a:gd name="T7" fmla="*/ 41 h 41"/>
                <a:gd name="T8" fmla="*/ 0 w 149"/>
                <a:gd name="T9" fmla="*/ 0 h 41"/>
                <a:gd name="T10" fmla="*/ 0 w 149"/>
                <a:gd name="T11" fmla="*/ 0 h 41"/>
                <a:gd name="T12" fmla="*/ 143 w 149"/>
                <a:gd name="T13" fmla="*/ 0 h 41"/>
                <a:gd name="T14" fmla="*/ 143 w 149"/>
                <a:gd name="T15" fmla="*/ 41 h 41"/>
                <a:gd name="T16" fmla="*/ 0 w 149"/>
                <a:gd name="T17" fmla="*/ 41 h 41"/>
                <a:gd name="T18" fmla="*/ 0 w 149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9" h="41">
                  <a:moveTo>
                    <a:pt x="0" y="0"/>
                  </a:moveTo>
                  <a:lnTo>
                    <a:pt x="149" y="0"/>
                  </a:lnTo>
                  <a:lnTo>
                    <a:pt x="149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43" y="0"/>
                  </a:lnTo>
                  <a:lnTo>
                    <a:pt x="143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56" name="Freeform 433">
              <a:extLst>
                <a:ext uri="{FF2B5EF4-FFF2-40B4-BE49-F238E27FC236}">
                  <a16:creationId xmlns:a16="http://schemas.microsoft.com/office/drawing/2014/main" id="{F5B7B74C-90B9-2140-8044-B75F9EBEF3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43" cy="41"/>
            </a:xfrm>
            <a:custGeom>
              <a:avLst/>
              <a:gdLst>
                <a:gd name="T0" fmla="*/ 0 w 143"/>
                <a:gd name="T1" fmla="*/ 0 h 41"/>
                <a:gd name="T2" fmla="*/ 143 w 143"/>
                <a:gd name="T3" fmla="*/ 0 h 41"/>
                <a:gd name="T4" fmla="*/ 143 w 143"/>
                <a:gd name="T5" fmla="*/ 41 h 41"/>
                <a:gd name="T6" fmla="*/ 0 w 143"/>
                <a:gd name="T7" fmla="*/ 41 h 41"/>
                <a:gd name="T8" fmla="*/ 0 w 143"/>
                <a:gd name="T9" fmla="*/ 0 h 41"/>
                <a:gd name="T10" fmla="*/ 0 w 143"/>
                <a:gd name="T11" fmla="*/ 0 h 41"/>
                <a:gd name="T12" fmla="*/ 137 w 143"/>
                <a:gd name="T13" fmla="*/ 0 h 41"/>
                <a:gd name="T14" fmla="*/ 137 w 143"/>
                <a:gd name="T15" fmla="*/ 41 h 41"/>
                <a:gd name="T16" fmla="*/ 0 w 143"/>
                <a:gd name="T17" fmla="*/ 41 h 41"/>
                <a:gd name="T18" fmla="*/ 0 w 143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41">
                  <a:moveTo>
                    <a:pt x="0" y="0"/>
                  </a:moveTo>
                  <a:lnTo>
                    <a:pt x="143" y="0"/>
                  </a:lnTo>
                  <a:lnTo>
                    <a:pt x="143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37" y="0"/>
                  </a:lnTo>
                  <a:lnTo>
                    <a:pt x="137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57" name="Freeform 434">
              <a:extLst>
                <a:ext uri="{FF2B5EF4-FFF2-40B4-BE49-F238E27FC236}">
                  <a16:creationId xmlns:a16="http://schemas.microsoft.com/office/drawing/2014/main" id="{33FEAC98-1AFF-7442-8201-D2A15771F5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37" cy="41"/>
            </a:xfrm>
            <a:custGeom>
              <a:avLst/>
              <a:gdLst>
                <a:gd name="T0" fmla="*/ 0 w 137"/>
                <a:gd name="T1" fmla="*/ 0 h 41"/>
                <a:gd name="T2" fmla="*/ 137 w 137"/>
                <a:gd name="T3" fmla="*/ 0 h 41"/>
                <a:gd name="T4" fmla="*/ 137 w 137"/>
                <a:gd name="T5" fmla="*/ 41 h 41"/>
                <a:gd name="T6" fmla="*/ 0 w 137"/>
                <a:gd name="T7" fmla="*/ 41 h 41"/>
                <a:gd name="T8" fmla="*/ 0 w 137"/>
                <a:gd name="T9" fmla="*/ 0 h 41"/>
                <a:gd name="T10" fmla="*/ 0 w 137"/>
                <a:gd name="T11" fmla="*/ 0 h 41"/>
                <a:gd name="T12" fmla="*/ 132 w 137"/>
                <a:gd name="T13" fmla="*/ 0 h 41"/>
                <a:gd name="T14" fmla="*/ 132 w 137"/>
                <a:gd name="T15" fmla="*/ 41 h 41"/>
                <a:gd name="T16" fmla="*/ 0 w 137"/>
                <a:gd name="T17" fmla="*/ 41 h 41"/>
                <a:gd name="T18" fmla="*/ 0 w 137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" h="41">
                  <a:moveTo>
                    <a:pt x="0" y="0"/>
                  </a:moveTo>
                  <a:lnTo>
                    <a:pt x="137" y="0"/>
                  </a:lnTo>
                  <a:lnTo>
                    <a:pt x="137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32" y="0"/>
                  </a:lnTo>
                  <a:lnTo>
                    <a:pt x="132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58" name="Freeform 435">
              <a:extLst>
                <a:ext uri="{FF2B5EF4-FFF2-40B4-BE49-F238E27FC236}">
                  <a16:creationId xmlns:a16="http://schemas.microsoft.com/office/drawing/2014/main" id="{2ADAF3C8-03CF-9040-B18A-2481DD03E6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32" cy="41"/>
            </a:xfrm>
            <a:custGeom>
              <a:avLst/>
              <a:gdLst>
                <a:gd name="T0" fmla="*/ 0 w 132"/>
                <a:gd name="T1" fmla="*/ 0 h 41"/>
                <a:gd name="T2" fmla="*/ 132 w 132"/>
                <a:gd name="T3" fmla="*/ 0 h 41"/>
                <a:gd name="T4" fmla="*/ 132 w 132"/>
                <a:gd name="T5" fmla="*/ 41 h 41"/>
                <a:gd name="T6" fmla="*/ 0 w 132"/>
                <a:gd name="T7" fmla="*/ 41 h 41"/>
                <a:gd name="T8" fmla="*/ 0 w 132"/>
                <a:gd name="T9" fmla="*/ 0 h 41"/>
                <a:gd name="T10" fmla="*/ 0 w 132"/>
                <a:gd name="T11" fmla="*/ 0 h 41"/>
                <a:gd name="T12" fmla="*/ 126 w 132"/>
                <a:gd name="T13" fmla="*/ 0 h 41"/>
                <a:gd name="T14" fmla="*/ 126 w 132"/>
                <a:gd name="T15" fmla="*/ 41 h 41"/>
                <a:gd name="T16" fmla="*/ 0 w 132"/>
                <a:gd name="T17" fmla="*/ 41 h 41"/>
                <a:gd name="T18" fmla="*/ 0 w 132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" h="41">
                  <a:moveTo>
                    <a:pt x="0" y="0"/>
                  </a:moveTo>
                  <a:lnTo>
                    <a:pt x="132" y="0"/>
                  </a:lnTo>
                  <a:lnTo>
                    <a:pt x="132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6" y="0"/>
                  </a:lnTo>
                  <a:lnTo>
                    <a:pt x="12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59" name="Freeform 436">
              <a:extLst>
                <a:ext uri="{FF2B5EF4-FFF2-40B4-BE49-F238E27FC236}">
                  <a16:creationId xmlns:a16="http://schemas.microsoft.com/office/drawing/2014/main" id="{E2FAA099-9C6B-6042-8524-FBD902D121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26" cy="41"/>
            </a:xfrm>
            <a:custGeom>
              <a:avLst/>
              <a:gdLst>
                <a:gd name="T0" fmla="*/ 0 w 126"/>
                <a:gd name="T1" fmla="*/ 0 h 41"/>
                <a:gd name="T2" fmla="*/ 126 w 126"/>
                <a:gd name="T3" fmla="*/ 0 h 41"/>
                <a:gd name="T4" fmla="*/ 126 w 126"/>
                <a:gd name="T5" fmla="*/ 41 h 41"/>
                <a:gd name="T6" fmla="*/ 0 w 126"/>
                <a:gd name="T7" fmla="*/ 41 h 41"/>
                <a:gd name="T8" fmla="*/ 0 w 126"/>
                <a:gd name="T9" fmla="*/ 0 h 41"/>
                <a:gd name="T10" fmla="*/ 0 w 126"/>
                <a:gd name="T11" fmla="*/ 0 h 41"/>
                <a:gd name="T12" fmla="*/ 121 w 126"/>
                <a:gd name="T13" fmla="*/ 0 h 41"/>
                <a:gd name="T14" fmla="*/ 121 w 126"/>
                <a:gd name="T15" fmla="*/ 41 h 41"/>
                <a:gd name="T16" fmla="*/ 0 w 126"/>
                <a:gd name="T17" fmla="*/ 41 h 41"/>
                <a:gd name="T18" fmla="*/ 0 w 126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41">
                  <a:moveTo>
                    <a:pt x="0" y="0"/>
                  </a:moveTo>
                  <a:lnTo>
                    <a:pt x="126" y="0"/>
                  </a:lnTo>
                  <a:lnTo>
                    <a:pt x="126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1" y="0"/>
                  </a:lnTo>
                  <a:lnTo>
                    <a:pt x="121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60" name="Freeform 437">
              <a:extLst>
                <a:ext uri="{FF2B5EF4-FFF2-40B4-BE49-F238E27FC236}">
                  <a16:creationId xmlns:a16="http://schemas.microsoft.com/office/drawing/2014/main" id="{23BDF477-C83D-044F-ABB6-FE58AE5DE4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21" cy="41"/>
            </a:xfrm>
            <a:custGeom>
              <a:avLst/>
              <a:gdLst>
                <a:gd name="T0" fmla="*/ 0 w 121"/>
                <a:gd name="T1" fmla="*/ 0 h 41"/>
                <a:gd name="T2" fmla="*/ 121 w 121"/>
                <a:gd name="T3" fmla="*/ 0 h 41"/>
                <a:gd name="T4" fmla="*/ 121 w 121"/>
                <a:gd name="T5" fmla="*/ 41 h 41"/>
                <a:gd name="T6" fmla="*/ 0 w 121"/>
                <a:gd name="T7" fmla="*/ 41 h 41"/>
                <a:gd name="T8" fmla="*/ 0 w 121"/>
                <a:gd name="T9" fmla="*/ 0 h 41"/>
                <a:gd name="T10" fmla="*/ 0 w 121"/>
                <a:gd name="T11" fmla="*/ 0 h 41"/>
                <a:gd name="T12" fmla="*/ 114 w 121"/>
                <a:gd name="T13" fmla="*/ 0 h 41"/>
                <a:gd name="T14" fmla="*/ 114 w 121"/>
                <a:gd name="T15" fmla="*/ 41 h 41"/>
                <a:gd name="T16" fmla="*/ 0 w 121"/>
                <a:gd name="T17" fmla="*/ 41 h 41"/>
                <a:gd name="T18" fmla="*/ 0 w 121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1" h="41">
                  <a:moveTo>
                    <a:pt x="0" y="0"/>
                  </a:moveTo>
                  <a:lnTo>
                    <a:pt x="121" y="0"/>
                  </a:lnTo>
                  <a:lnTo>
                    <a:pt x="121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4" y="0"/>
                  </a:lnTo>
                  <a:lnTo>
                    <a:pt x="114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61" name="Freeform 438">
              <a:extLst>
                <a:ext uri="{FF2B5EF4-FFF2-40B4-BE49-F238E27FC236}">
                  <a16:creationId xmlns:a16="http://schemas.microsoft.com/office/drawing/2014/main" id="{A377DA12-3D0C-0B40-B3F5-D70BA381BE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14" cy="41"/>
            </a:xfrm>
            <a:custGeom>
              <a:avLst/>
              <a:gdLst>
                <a:gd name="T0" fmla="*/ 0 w 114"/>
                <a:gd name="T1" fmla="*/ 0 h 41"/>
                <a:gd name="T2" fmla="*/ 114 w 114"/>
                <a:gd name="T3" fmla="*/ 0 h 41"/>
                <a:gd name="T4" fmla="*/ 114 w 114"/>
                <a:gd name="T5" fmla="*/ 41 h 41"/>
                <a:gd name="T6" fmla="*/ 0 w 114"/>
                <a:gd name="T7" fmla="*/ 41 h 41"/>
                <a:gd name="T8" fmla="*/ 0 w 114"/>
                <a:gd name="T9" fmla="*/ 0 h 41"/>
                <a:gd name="T10" fmla="*/ 0 w 114"/>
                <a:gd name="T11" fmla="*/ 0 h 41"/>
                <a:gd name="T12" fmla="*/ 109 w 114"/>
                <a:gd name="T13" fmla="*/ 0 h 41"/>
                <a:gd name="T14" fmla="*/ 109 w 114"/>
                <a:gd name="T15" fmla="*/ 41 h 41"/>
                <a:gd name="T16" fmla="*/ 0 w 114"/>
                <a:gd name="T17" fmla="*/ 41 h 41"/>
                <a:gd name="T18" fmla="*/ 0 w 114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4" h="41">
                  <a:moveTo>
                    <a:pt x="0" y="0"/>
                  </a:moveTo>
                  <a:lnTo>
                    <a:pt x="114" y="0"/>
                  </a:lnTo>
                  <a:lnTo>
                    <a:pt x="114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9" y="0"/>
                  </a:lnTo>
                  <a:lnTo>
                    <a:pt x="109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62" name="Freeform 439">
              <a:extLst>
                <a:ext uri="{FF2B5EF4-FFF2-40B4-BE49-F238E27FC236}">
                  <a16:creationId xmlns:a16="http://schemas.microsoft.com/office/drawing/2014/main" id="{15DA747E-E315-9C4A-A763-63CB6315A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09" cy="41"/>
            </a:xfrm>
            <a:custGeom>
              <a:avLst/>
              <a:gdLst>
                <a:gd name="T0" fmla="*/ 0 w 109"/>
                <a:gd name="T1" fmla="*/ 0 h 41"/>
                <a:gd name="T2" fmla="*/ 109 w 109"/>
                <a:gd name="T3" fmla="*/ 0 h 41"/>
                <a:gd name="T4" fmla="*/ 109 w 109"/>
                <a:gd name="T5" fmla="*/ 41 h 41"/>
                <a:gd name="T6" fmla="*/ 0 w 109"/>
                <a:gd name="T7" fmla="*/ 41 h 41"/>
                <a:gd name="T8" fmla="*/ 0 w 109"/>
                <a:gd name="T9" fmla="*/ 0 h 41"/>
                <a:gd name="T10" fmla="*/ 0 w 109"/>
                <a:gd name="T11" fmla="*/ 0 h 41"/>
                <a:gd name="T12" fmla="*/ 103 w 109"/>
                <a:gd name="T13" fmla="*/ 0 h 41"/>
                <a:gd name="T14" fmla="*/ 103 w 109"/>
                <a:gd name="T15" fmla="*/ 41 h 41"/>
                <a:gd name="T16" fmla="*/ 0 w 109"/>
                <a:gd name="T17" fmla="*/ 41 h 41"/>
                <a:gd name="T18" fmla="*/ 0 w 109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" h="41">
                  <a:moveTo>
                    <a:pt x="0" y="0"/>
                  </a:moveTo>
                  <a:lnTo>
                    <a:pt x="109" y="0"/>
                  </a:lnTo>
                  <a:lnTo>
                    <a:pt x="109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3" y="0"/>
                  </a:lnTo>
                  <a:lnTo>
                    <a:pt x="103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63" name="Freeform 440">
              <a:extLst>
                <a:ext uri="{FF2B5EF4-FFF2-40B4-BE49-F238E27FC236}">
                  <a16:creationId xmlns:a16="http://schemas.microsoft.com/office/drawing/2014/main" id="{41091D46-C638-7144-89C8-A7E90BC0F5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03" cy="41"/>
            </a:xfrm>
            <a:custGeom>
              <a:avLst/>
              <a:gdLst>
                <a:gd name="T0" fmla="*/ 0 w 103"/>
                <a:gd name="T1" fmla="*/ 0 h 41"/>
                <a:gd name="T2" fmla="*/ 103 w 103"/>
                <a:gd name="T3" fmla="*/ 0 h 41"/>
                <a:gd name="T4" fmla="*/ 103 w 103"/>
                <a:gd name="T5" fmla="*/ 41 h 41"/>
                <a:gd name="T6" fmla="*/ 0 w 103"/>
                <a:gd name="T7" fmla="*/ 41 h 41"/>
                <a:gd name="T8" fmla="*/ 0 w 103"/>
                <a:gd name="T9" fmla="*/ 0 h 41"/>
                <a:gd name="T10" fmla="*/ 0 w 103"/>
                <a:gd name="T11" fmla="*/ 0 h 41"/>
                <a:gd name="T12" fmla="*/ 98 w 103"/>
                <a:gd name="T13" fmla="*/ 0 h 41"/>
                <a:gd name="T14" fmla="*/ 98 w 103"/>
                <a:gd name="T15" fmla="*/ 41 h 41"/>
                <a:gd name="T16" fmla="*/ 0 w 103"/>
                <a:gd name="T17" fmla="*/ 41 h 41"/>
                <a:gd name="T18" fmla="*/ 0 w 103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41">
                  <a:moveTo>
                    <a:pt x="0" y="0"/>
                  </a:moveTo>
                  <a:lnTo>
                    <a:pt x="103" y="0"/>
                  </a:lnTo>
                  <a:lnTo>
                    <a:pt x="103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8" y="0"/>
                  </a:lnTo>
                  <a:lnTo>
                    <a:pt x="98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64" name="Freeform 441">
              <a:extLst>
                <a:ext uri="{FF2B5EF4-FFF2-40B4-BE49-F238E27FC236}">
                  <a16:creationId xmlns:a16="http://schemas.microsoft.com/office/drawing/2014/main" id="{1D413B97-3111-6342-8572-0214B86B1B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98" cy="41"/>
            </a:xfrm>
            <a:custGeom>
              <a:avLst/>
              <a:gdLst>
                <a:gd name="T0" fmla="*/ 0 w 98"/>
                <a:gd name="T1" fmla="*/ 0 h 41"/>
                <a:gd name="T2" fmla="*/ 98 w 98"/>
                <a:gd name="T3" fmla="*/ 0 h 41"/>
                <a:gd name="T4" fmla="*/ 98 w 98"/>
                <a:gd name="T5" fmla="*/ 41 h 41"/>
                <a:gd name="T6" fmla="*/ 0 w 98"/>
                <a:gd name="T7" fmla="*/ 41 h 41"/>
                <a:gd name="T8" fmla="*/ 0 w 98"/>
                <a:gd name="T9" fmla="*/ 0 h 41"/>
                <a:gd name="T10" fmla="*/ 0 w 98"/>
                <a:gd name="T11" fmla="*/ 0 h 41"/>
                <a:gd name="T12" fmla="*/ 92 w 98"/>
                <a:gd name="T13" fmla="*/ 0 h 41"/>
                <a:gd name="T14" fmla="*/ 92 w 98"/>
                <a:gd name="T15" fmla="*/ 41 h 41"/>
                <a:gd name="T16" fmla="*/ 0 w 98"/>
                <a:gd name="T17" fmla="*/ 41 h 41"/>
                <a:gd name="T18" fmla="*/ 0 w 98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8" h="41">
                  <a:moveTo>
                    <a:pt x="0" y="0"/>
                  </a:moveTo>
                  <a:lnTo>
                    <a:pt x="98" y="0"/>
                  </a:lnTo>
                  <a:lnTo>
                    <a:pt x="98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2" y="0"/>
                  </a:lnTo>
                  <a:lnTo>
                    <a:pt x="92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65" name="Freeform 442">
              <a:extLst>
                <a:ext uri="{FF2B5EF4-FFF2-40B4-BE49-F238E27FC236}">
                  <a16:creationId xmlns:a16="http://schemas.microsoft.com/office/drawing/2014/main" id="{A5D4770C-375D-2842-8313-3902422366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92" cy="41"/>
            </a:xfrm>
            <a:custGeom>
              <a:avLst/>
              <a:gdLst>
                <a:gd name="T0" fmla="*/ 0 w 92"/>
                <a:gd name="T1" fmla="*/ 0 h 41"/>
                <a:gd name="T2" fmla="*/ 92 w 92"/>
                <a:gd name="T3" fmla="*/ 0 h 41"/>
                <a:gd name="T4" fmla="*/ 92 w 92"/>
                <a:gd name="T5" fmla="*/ 41 h 41"/>
                <a:gd name="T6" fmla="*/ 0 w 92"/>
                <a:gd name="T7" fmla="*/ 41 h 41"/>
                <a:gd name="T8" fmla="*/ 0 w 92"/>
                <a:gd name="T9" fmla="*/ 0 h 41"/>
                <a:gd name="T10" fmla="*/ 0 w 92"/>
                <a:gd name="T11" fmla="*/ 0 h 41"/>
                <a:gd name="T12" fmla="*/ 86 w 92"/>
                <a:gd name="T13" fmla="*/ 0 h 41"/>
                <a:gd name="T14" fmla="*/ 86 w 92"/>
                <a:gd name="T15" fmla="*/ 41 h 41"/>
                <a:gd name="T16" fmla="*/ 0 w 92"/>
                <a:gd name="T17" fmla="*/ 41 h 41"/>
                <a:gd name="T18" fmla="*/ 0 w 92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2" h="41">
                  <a:moveTo>
                    <a:pt x="0" y="0"/>
                  </a:moveTo>
                  <a:lnTo>
                    <a:pt x="92" y="0"/>
                  </a:lnTo>
                  <a:lnTo>
                    <a:pt x="92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6" y="0"/>
                  </a:lnTo>
                  <a:lnTo>
                    <a:pt x="8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66" name="Freeform 443">
              <a:extLst>
                <a:ext uri="{FF2B5EF4-FFF2-40B4-BE49-F238E27FC236}">
                  <a16:creationId xmlns:a16="http://schemas.microsoft.com/office/drawing/2014/main" id="{124B91BC-8EAF-1648-93AA-33D17017D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86" cy="41"/>
            </a:xfrm>
            <a:custGeom>
              <a:avLst/>
              <a:gdLst>
                <a:gd name="T0" fmla="*/ 0 w 86"/>
                <a:gd name="T1" fmla="*/ 0 h 41"/>
                <a:gd name="T2" fmla="*/ 86 w 86"/>
                <a:gd name="T3" fmla="*/ 0 h 41"/>
                <a:gd name="T4" fmla="*/ 86 w 86"/>
                <a:gd name="T5" fmla="*/ 41 h 41"/>
                <a:gd name="T6" fmla="*/ 0 w 86"/>
                <a:gd name="T7" fmla="*/ 41 h 41"/>
                <a:gd name="T8" fmla="*/ 0 w 86"/>
                <a:gd name="T9" fmla="*/ 0 h 41"/>
                <a:gd name="T10" fmla="*/ 0 w 86"/>
                <a:gd name="T11" fmla="*/ 0 h 41"/>
                <a:gd name="T12" fmla="*/ 80 w 86"/>
                <a:gd name="T13" fmla="*/ 0 h 41"/>
                <a:gd name="T14" fmla="*/ 80 w 86"/>
                <a:gd name="T15" fmla="*/ 41 h 41"/>
                <a:gd name="T16" fmla="*/ 0 w 86"/>
                <a:gd name="T17" fmla="*/ 41 h 41"/>
                <a:gd name="T18" fmla="*/ 0 w 86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41">
                  <a:moveTo>
                    <a:pt x="0" y="0"/>
                  </a:moveTo>
                  <a:lnTo>
                    <a:pt x="86" y="0"/>
                  </a:lnTo>
                  <a:lnTo>
                    <a:pt x="86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0" y="0"/>
                  </a:lnTo>
                  <a:lnTo>
                    <a:pt x="80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67" name="Freeform 444">
              <a:extLst>
                <a:ext uri="{FF2B5EF4-FFF2-40B4-BE49-F238E27FC236}">
                  <a16:creationId xmlns:a16="http://schemas.microsoft.com/office/drawing/2014/main" id="{A87624F7-DF9D-0844-93BB-557877F623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80" cy="41"/>
            </a:xfrm>
            <a:custGeom>
              <a:avLst/>
              <a:gdLst>
                <a:gd name="T0" fmla="*/ 0 w 80"/>
                <a:gd name="T1" fmla="*/ 0 h 41"/>
                <a:gd name="T2" fmla="*/ 80 w 80"/>
                <a:gd name="T3" fmla="*/ 0 h 41"/>
                <a:gd name="T4" fmla="*/ 80 w 80"/>
                <a:gd name="T5" fmla="*/ 41 h 41"/>
                <a:gd name="T6" fmla="*/ 0 w 80"/>
                <a:gd name="T7" fmla="*/ 41 h 41"/>
                <a:gd name="T8" fmla="*/ 0 w 80"/>
                <a:gd name="T9" fmla="*/ 0 h 41"/>
                <a:gd name="T10" fmla="*/ 0 w 80"/>
                <a:gd name="T11" fmla="*/ 0 h 41"/>
                <a:gd name="T12" fmla="*/ 75 w 80"/>
                <a:gd name="T13" fmla="*/ 0 h 41"/>
                <a:gd name="T14" fmla="*/ 75 w 80"/>
                <a:gd name="T15" fmla="*/ 41 h 41"/>
                <a:gd name="T16" fmla="*/ 0 w 80"/>
                <a:gd name="T17" fmla="*/ 41 h 41"/>
                <a:gd name="T18" fmla="*/ 0 w 80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41">
                  <a:moveTo>
                    <a:pt x="0" y="0"/>
                  </a:moveTo>
                  <a:lnTo>
                    <a:pt x="80" y="0"/>
                  </a:lnTo>
                  <a:lnTo>
                    <a:pt x="80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5" y="0"/>
                  </a:lnTo>
                  <a:lnTo>
                    <a:pt x="75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68" name="Freeform 445">
              <a:extLst>
                <a:ext uri="{FF2B5EF4-FFF2-40B4-BE49-F238E27FC236}">
                  <a16:creationId xmlns:a16="http://schemas.microsoft.com/office/drawing/2014/main" id="{A508F3CC-5DD8-A749-86A4-B4E355433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75" cy="41"/>
            </a:xfrm>
            <a:custGeom>
              <a:avLst/>
              <a:gdLst>
                <a:gd name="T0" fmla="*/ 0 w 75"/>
                <a:gd name="T1" fmla="*/ 0 h 41"/>
                <a:gd name="T2" fmla="*/ 75 w 75"/>
                <a:gd name="T3" fmla="*/ 0 h 41"/>
                <a:gd name="T4" fmla="*/ 75 w 75"/>
                <a:gd name="T5" fmla="*/ 41 h 41"/>
                <a:gd name="T6" fmla="*/ 0 w 75"/>
                <a:gd name="T7" fmla="*/ 41 h 41"/>
                <a:gd name="T8" fmla="*/ 0 w 75"/>
                <a:gd name="T9" fmla="*/ 0 h 41"/>
                <a:gd name="T10" fmla="*/ 0 w 75"/>
                <a:gd name="T11" fmla="*/ 0 h 41"/>
                <a:gd name="T12" fmla="*/ 69 w 75"/>
                <a:gd name="T13" fmla="*/ 0 h 41"/>
                <a:gd name="T14" fmla="*/ 69 w 75"/>
                <a:gd name="T15" fmla="*/ 41 h 41"/>
                <a:gd name="T16" fmla="*/ 0 w 75"/>
                <a:gd name="T17" fmla="*/ 41 h 41"/>
                <a:gd name="T18" fmla="*/ 0 w 75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5" h="41">
                  <a:moveTo>
                    <a:pt x="0" y="0"/>
                  </a:moveTo>
                  <a:lnTo>
                    <a:pt x="75" y="0"/>
                  </a:lnTo>
                  <a:lnTo>
                    <a:pt x="75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69" name="Freeform 446">
              <a:extLst>
                <a:ext uri="{FF2B5EF4-FFF2-40B4-BE49-F238E27FC236}">
                  <a16:creationId xmlns:a16="http://schemas.microsoft.com/office/drawing/2014/main" id="{EB7FF1D2-EF7E-2547-AE20-97DF27DA81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69" cy="41"/>
            </a:xfrm>
            <a:custGeom>
              <a:avLst/>
              <a:gdLst>
                <a:gd name="T0" fmla="*/ 0 w 69"/>
                <a:gd name="T1" fmla="*/ 0 h 41"/>
                <a:gd name="T2" fmla="*/ 69 w 69"/>
                <a:gd name="T3" fmla="*/ 0 h 41"/>
                <a:gd name="T4" fmla="*/ 69 w 69"/>
                <a:gd name="T5" fmla="*/ 41 h 41"/>
                <a:gd name="T6" fmla="*/ 0 w 69"/>
                <a:gd name="T7" fmla="*/ 41 h 41"/>
                <a:gd name="T8" fmla="*/ 0 w 69"/>
                <a:gd name="T9" fmla="*/ 0 h 41"/>
                <a:gd name="T10" fmla="*/ 0 w 69"/>
                <a:gd name="T11" fmla="*/ 0 h 41"/>
                <a:gd name="T12" fmla="*/ 64 w 69"/>
                <a:gd name="T13" fmla="*/ 0 h 41"/>
                <a:gd name="T14" fmla="*/ 64 w 69"/>
                <a:gd name="T15" fmla="*/ 41 h 41"/>
                <a:gd name="T16" fmla="*/ 0 w 69"/>
                <a:gd name="T17" fmla="*/ 41 h 41"/>
                <a:gd name="T18" fmla="*/ 0 w 69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41">
                  <a:moveTo>
                    <a:pt x="0" y="0"/>
                  </a:moveTo>
                  <a:lnTo>
                    <a:pt x="69" y="0"/>
                  </a:lnTo>
                  <a:lnTo>
                    <a:pt x="69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4" y="0"/>
                  </a:lnTo>
                  <a:lnTo>
                    <a:pt x="64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70" name="Freeform 447">
              <a:extLst>
                <a:ext uri="{FF2B5EF4-FFF2-40B4-BE49-F238E27FC236}">
                  <a16:creationId xmlns:a16="http://schemas.microsoft.com/office/drawing/2014/main" id="{0034FF5E-3F6E-734B-82D0-1AE780B3CE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64" cy="41"/>
            </a:xfrm>
            <a:custGeom>
              <a:avLst/>
              <a:gdLst>
                <a:gd name="T0" fmla="*/ 0 w 64"/>
                <a:gd name="T1" fmla="*/ 0 h 41"/>
                <a:gd name="T2" fmla="*/ 64 w 64"/>
                <a:gd name="T3" fmla="*/ 0 h 41"/>
                <a:gd name="T4" fmla="*/ 64 w 64"/>
                <a:gd name="T5" fmla="*/ 41 h 41"/>
                <a:gd name="T6" fmla="*/ 0 w 64"/>
                <a:gd name="T7" fmla="*/ 41 h 41"/>
                <a:gd name="T8" fmla="*/ 0 w 64"/>
                <a:gd name="T9" fmla="*/ 0 h 41"/>
                <a:gd name="T10" fmla="*/ 0 w 64"/>
                <a:gd name="T11" fmla="*/ 0 h 41"/>
                <a:gd name="T12" fmla="*/ 57 w 64"/>
                <a:gd name="T13" fmla="*/ 0 h 41"/>
                <a:gd name="T14" fmla="*/ 57 w 64"/>
                <a:gd name="T15" fmla="*/ 41 h 41"/>
                <a:gd name="T16" fmla="*/ 0 w 64"/>
                <a:gd name="T17" fmla="*/ 41 h 41"/>
                <a:gd name="T18" fmla="*/ 0 w 64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41">
                  <a:moveTo>
                    <a:pt x="0" y="0"/>
                  </a:moveTo>
                  <a:lnTo>
                    <a:pt x="64" y="0"/>
                  </a:lnTo>
                  <a:lnTo>
                    <a:pt x="64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7" y="0"/>
                  </a:lnTo>
                  <a:lnTo>
                    <a:pt x="57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71" name="Freeform 448">
              <a:extLst>
                <a:ext uri="{FF2B5EF4-FFF2-40B4-BE49-F238E27FC236}">
                  <a16:creationId xmlns:a16="http://schemas.microsoft.com/office/drawing/2014/main" id="{5EFFD5AE-5190-CE46-A87F-189A6B6CB9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57" cy="41"/>
            </a:xfrm>
            <a:custGeom>
              <a:avLst/>
              <a:gdLst>
                <a:gd name="T0" fmla="*/ 0 w 57"/>
                <a:gd name="T1" fmla="*/ 0 h 41"/>
                <a:gd name="T2" fmla="*/ 57 w 57"/>
                <a:gd name="T3" fmla="*/ 0 h 41"/>
                <a:gd name="T4" fmla="*/ 57 w 57"/>
                <a:gd name="T5" fmla="*/ 41 h 41"/>
                <a:gd name="T6" fmla="*/ 0 w 57"/>
                <a:gd name="T7" fmla="*/ 41 h 41"/>
                <a:gd name="T8" fmla="*/ 0 w 57"/>
                <a:gd name="T9" fmla="*/ 0 h 41"/>
                <a:gd name="T10" fmla="*/ 0 w 57"/>
                <a:gd name="T11" fmla="*/ 0 h 41"/>
                <a:gd name="T12" fmla="*/ 51 w 57"/>
                <a:gd name="T13" fmla="*/ 0 h 41"/>
                <a:gd name="T14" fmla="*/ 51 w 57"/>
                <a:gd name="T15" fmla="*/ 41 h 41"/>
                <a:gd name="T16" fmla="*/ 0 w 57"/>
                <a:gd name="T17" fmla="*/ 41 h 41"/>
                <a:gd name="T18" fmla="*/ 0 w 57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" h="41">
                  <a:moveTo>
                    <a:pt x="0" y="0"/>
                  </a:moveTo>
                  <a:lnTo>
                    <a:pt x="57" y="0"/>
                  </a:lnTo>
                  <a:lnTo>
                    <a:pt x="57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1" y="0"/>
                  </a:lnTo>
                  <a:lnTo>
                    <a:pt x="51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72" name="Freeform 449">
              <a:extLst>
                <a:ext uri="{FF2B5EF4-FFF2-40B4-BE49-F238E27FC236}">
                  <a16:creationId xmlns:a16="http://schemas.microsoft.com/office/drawing/2014/main" id="{BBA396B8-9B04-3A4F-91BF-D30B25587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51" cy="41"/>
            </a:xfrm>
            <a:custGeom>
              <a:avLst/>
              <a:gdLst>
                <a:gd name="T0" fmla="*/ 0 w 51"/>
                <a:gd name="T1" fmla="*/ 0 h 41"/>
                <a:gd name="T2" fmla="*/ 51 w 51"/>
                <a:gd name="T3" fmla="*/ 0 h 41"/>
                <a:gd name="T4" fmla="*/ 51 w 51"/>
                <a:gd name="T5" fmla="*/ 41 h 41"/>
                <a:gd name="T6" fmla="*/ 0 w 51"/>
                <a:gd name="T7" fmla="*/ 41 h 41"/>
                <a:gd name="T8" fmla="*/ 0 w 51"/>
                <a:gd name="T9" fmla="*/ 0 h 41"/>
                <a:gd name="T10" fmla="*/ 0 w 51"/>
                <a:gd name="T11" fmla="*/ 0 h 41"/>
                <a:gd name="T12" fmla="*/ 46 w 51"/>
                <a:gd name="T13" fmla="*/ 0 h 41"/>
                <a:gd name="T14" fmla="*/ 46 w 51"/>
                <a:gd name="T15" fmla="*/ 41 h 41"/>
                <a:gd name="T16" fmla="*/ 0 w 51"/>
                <a:gd name="T17" fmla="*/ 41 h 41"/>
                <a:gd name="T18" fmla="*/ 0 w 51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41">
                  <a:moveTo>
                    <a:pt x="0" y="0"/>
                  </a:moveTo>
                  <a:lnTo>
                    <a:pt x="51" y="0"/>
                  </a:lnTo>
                  <a:lnTo>
                    <a:pt x="51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6" y="0"/>
                  </a:lnTo>
                  <a:lnTo>
                    <a:pt x="4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73" name="Freeform 450">
              <a:extLst>
                <a:ext uri="{FF2B5EF4-FFF2-40B4-BE49-F238E27FC236}">
                  <a16:creationId xmlns:a16="http://schemas.microsoft.com/office/drawing/2014/main" id="{A876435E-8E98-EE4F-A043-F8DE8FEC87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46" cy="41"/>
            </a:xfrm>
            <a:custGeom>
              <a:avLst/>
              <a:gdLst>
                <a:gd name="T0" fmla="*/ 0 w 46"/>
                <a:gd name="T1" fmla="*/ 0 h 41"/>
                <a:gd name="T2" fmla="*/ 46 w 46"/>
                <a:gd name="T3" fmla="*/ 0 h 41"/>
                <a:gd name="T4" fmla="*/ 46 w 46"/>
                <a:gd name="T5" fmla="*/ 41 h 41"/>
                <a:gd name="T6" fmla="*/ 0 w 46"/>
                <a:gd name="T7" fmla="*/ 41 h 41"/>
                <a:gd name="T8" fmla="*/ 0 w 46"/>
                <a:gd name="T9" fmla="*/ 0 h 41"/>
                <a:gd name="T10" fmla="*/ 0 w 46"/>
                <a:gd name="T11" fmla="*/ 0 h 41"/>
                <a:gd name="T12" fmla="*/ 40 w 46"/>
                <a:gd name="T13" fmla="*/ 0 h 41"/>
                <a:gd name="T14" fmla="*/ 40 w 46"/>
                <a:gd name="T15" fmla="*/ 41 h 41"/>
                <a:gd name="T16" fmla="*/ 0 w 46"/>
                <a:gd name="T17" fmla="*/ 41 h 41"/>
                <a:gd name="T18" fmla="*/ 0 w 46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41">
                  <a:moveTo>
                    <a:pt x="0" y="0"/>
                  </a:moveTo>
                  <a:lnTo>
                    <a:pt x="46" y="0"/>
                  </a:lnTo>
                  <a:lnTo>
                    <a:pt x="46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0" y="0"/>
                  </a:lnTo>
                  <a:lnTo>
                    <a:pt x="40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74" name="Freeform 451">
              <a:extLst>
                <a:ext uri="{FF2B5EF4-FFF2-40B4-BE49-F238E27FC236}">
                  <a16:creationId xmlns:a16="http://schemas.microsoft.com/office/drawing/2014/main" id="{44FE64CF-A712-4648-904B-2C7AAABC6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40" cy="41"/>
            </a:xfrm>
            <a:custGeom>
              <a:avLst/>
              <a:gdLst>
                <a:gd name="T0" fmla="*/ 0 w 40"/>
                <a:gd name="T1" fmla="*/ 0 h 41"/>
                <a:gd name="T2" fmla="*/ 40 w 40"/>
                <a:gd name="T3" fmla="*/ 0 h 41"/>
                <a:gd name="T4" fmla="*/ 40 w 40"/>
                <a:gd name="T5" fmla="*/ 41 h 41"/>
                <a:gd name="T6" fmla="*/ 0 w 40"/>
                <a:gd name="T7" fmla="*/ 41 h 41"/>
                <a:gd name="T8" fmla="*/ 0 w 40"/>
                <a:gd name="T9" fmla="*/ 0 h 41"/>
                <a:gd name="T10" fmla="*/ 0 w 40"/>
                <a:gd name="T11" fmla="*/ 0 h 41"/>
                <a:gd name="T12" fmla="*/ 35 w 40"/>
                <a:gd name="T13" fmla="*/ 0 h 41"/>
                <a:gd name="T14" fmla="*/ 35 w 40"/>
                <a:gd name="T15" fmla="*/ 41 h 41"/>
                <a:gd name="T16" fmla="*/ 0 w 40"/>
                <a:gd name="T17" fmla="*/ 41 h 41"/>
                <a:gd name="T18" fmla="*/ 0 w 40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41">
                  <a:moveTo>
                    <a:pt x="0" y="0"/>
                  </a:moveTo>
                  <a:lnTo>
                    <a:pt x="40" y="0"/>
                  </a:lnTo>
                  <a:lnTo>
                    <a:pt x="40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5" y="0"/>
                  </a:lnTo>
                  <a:lnTo>
                    <a:pt x="35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75" name="Freeform 452">
              <a:extLst>
                <a:ext uri="{FF2B5EF4-FFF2-40B4-BE49-F238E27FC236}">
                  <a16:creationId xmlns:a16="http://schemas.microsoft.com/office/drawing/2014/main" id="{A739CA0F-ABAE-5C4C-B44C-C059928731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35" cy="41"/>
            </a:xfrm>
            <a:custGeom>
              <a:avLst/>
              <a:gdLst>
                <a:gd name="T0" fmla="*/ 0 w 35"/>
                <a:gd name="T1" fmla="*/ 0 h 41"/>
                <a:gd name="T2" fmla="*/ 35 w 35"/>
                <a:gd name="T3" fmla="*/ 0 h 41"/>
                <a:gd name="T4" fmla="*/ 35 w 35"/>
                <a:gd name="T5" fmla="*/ 41 h 41"/>
                <a:gd name="T6" fmla="*/ 0 w 35"/>
                <a:gd name="T7" fmla="*/ 41 h 41"/>
                <a:gd name="T8" fmla="*/ 0 w 35"/>
                <a:gd name="T9" fmla="*/ 0 h 41"/>
                <a:gd name="T10" fmla="*/ 0 w 35"/>
                <a:gd name="T11" fmla="*/ 0 h 41"/>
                <a:gd name="T12" fmla="*/ 28 w 35"/>
                <a:gd name="T13" fmla="*/ 0 h 41"/>
                <a:gd name="T14" fmla="*/ 28 w 35"/>
                <a:gd name="T15" fmla="*/ 41 h 41"/>
                <a:gd name="T16" fmla="*/ 0 w 35"/>
                <a:gd name="T17" fmla="*/ 41 h 41"/>
                <a:gd name="T18" fmla="*/ 0 w 35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41">
                  <a:moveTo>
                    <a:pt x="0" y="0"/>
                  </a:moveTo>
                  <a:lnTo>
                    <a:pt x="35" y="0"/>
                  </a:lnTo>
                  <a:lnTo>
                    <a:pt x="35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8" y="0"/>
                  </a:lnTo>
                  <a:lnTo>
                    <a:pt x="28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76" name="Freeform 453">
              <a:extLst>
                <a:ext uri="{FF2B5EF4-FFF2-40B4-BE49-F238E27FC236}">
                  <a16:creationId xmlns:a16="http://schemas.microsoft.com/office/drawing/2014/main" id="{E81DFB6B-9A82-D548-9071-33DC8CC20D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28" cy="41"/>
            </a:xfrm>
            <a:custGeom>
              <a:avLst/>
              <a:gdLst>
                <a:gd name="T0" fmla="*/ 0 w 28"/>
                <a:gd name="T1" fmla="*/ 0 h 41"/>
                <a:gd name="T2" fmla="*/ 28 w 28"/>
                <a:gd name="T3" fmla="*/ 0 h 41"/>
                <a:gd name="T4" fmla="*/ 28 w 28"/>
                <a:gd name="T5" fmla="*/ 41 h 41"/>
                <a:gd name="T6" fmla="*/ 0 w 28"/>
                <a:gd name="T7" fmla="*/ 41 h 41"/>
                <a:gd name="T8" fmla="*/ 0 w 28"/>
                <a:gd name="T9" fmla="*/ 0 h 41"/>
                <a:gd name="T10" fmla="*/ 0 w 28"/>
                <a:gd name="T11" fmla="*/ 0 h 41"/>
                <a:gd name="T12" fmla="*/ 23 w 28"/>
                <a:gd name="T13" fmla="*/ 0 h 41"/>
                <a:gd name="T14" fmla="*/ 23 w 28"/>
                <a:gd name="T15" fmla="*/ 41 h 41"/>
                <a:gd name="T16" fmla="*/ 0 w 28"/>
                <a:gd name="T17" fmla="*/ 41 h 41"/>
                <a:gd name="T18" fmla="*/ 0 w 28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41">
                  <a:moveTo>
                    <a:pt x="0" y="0"/>
                  </a:moveTo>
                  <a:lnTo>
                    <a:pt x="28" y="0"/>
                  </a:lnTo>
                  <a:lnTo>
                    <a:pt x="28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77" name="Freeform 454">
              <a:extLst>
                <a:ext uri="{FF2B5EF4-FFF2-40B4-BE49-F238E27FC236}">
                  <a16:creationId xmlns:a16="http://schemas.microsoft.com/office/drawing/2014/main" id="{3EB7A7A9-2F79-3847-AF2E-DC77322690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23" cy="41"/>
            </a:xfrm>
            <a:custGeom>
              <a:avLst/>
              <a:gdLst>
                <a:gd name="T0" fmla="*/ 0 w 23"/>
                <a:gd name="T1" fmla="*/ 0 h 41"/>
                <a:gd name="T2" fmla="*/ 23 w 23"/>
                <a:gd name="T3" fmla="*/ 0 h 41"/>
                <a:gd name="T4" fmla="*/ 23 w 23"/>
                <a:gd name="T5" fmla="*/ 41 h 41"/>
                <a:gd name="T6" fmla="*/ 0 w 23"/>
                <a:gd name="T7" fmla="*/ 41 h 41"/>
                <a:gd name="T8" fmla="*/ 0 w 23"/>
                <a:gd name="T9" fmla="*/ 0 h 41"/>
                <a:gd name="T10" fmla="*/ 0 w 23"/>
                <a:gd name="T11" fmla="*/ 0 h 41"/>
                <a:gd name="T12" fmla="*/ 17 w 23"/>
                <a:gd name="T13" fmla="*/ 0 h 41"/>
                <a:gd name="T14" fmla="*/ 17 w 23"/>
                <a:gd name="T15" fmla="*/ 41 h 41"/>
                <a:gd name="T16" fmla="*/ 0 w 23"/>
                <a:gd name="T17" fmla="*/ 41 h 41"/>
                <a:gd name="T18" fmla="*/ 0 w 23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41">
                  <a:moveTo>
                    <a:pt x="0" y="0"/>
                  </a:moveTo>
                  <a:lnTo>
                    <a:pt x="23" y="0"/>
                  </a:lnTo>
                  <a:lnTo>
                    <a:pt x="23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78" name="Freeform 455">
              <a:extLst>
                <a:ext uri="{FF2B5EF4-FFF2-40B4-BE49-F238E27FC236}">
                  <a16:creationId xmlns:a16="http://schemas.microsoft.com/office/drawing/2014/main" id="{E4131108-6931-9B4D-881E-04D39A0C9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7" cy="41"/>
            </a:xfrm>
            <a:custGeom>
              <a:avLst/>
              <a:gdLst>
                <a:gd name="T0" fmla="*/ 0 w 17"/>
                <a:gd name="T1" fmla="*/ 0 h 41"/>
                <a:gd name="T2" fmla="*/ 17 w 17"/>
                <a:gd name="T3" fmla="*/ 0 h 41"/>
                <a:gd name="T4" fmla="*/ 17 w 17"/>
                <a:gd name="T5" fmla="*/ 41 h 41"/>
                <a:gd name="T6" fmla="*/ 0 w 17"/>
                <a:gd name="T7" fmla="*/ 41 h 41"/>
                <a:gd name="T8" fmla="*/ 0 w 17"/>
                <a:gd name="T9" fmla="*/ 0 h 41"/>
                <a:gd name="T10" fmla="*/ 0 w 17"/>
                <a:gd name="T11" fmla="*/ 0 h 41"/>
                <a:gd name="T12" fmla="*/ 12 w 17"/>
                <a:gd name="T13" fmla="*/ 0 h 41"/>
                <a:gd name="T14" fmla="*/ 12 w 17"/>
                <a:gd name="T15" fmla="*/ 41 h 41"/>
                <a:gd name="T16" fmla="*/ 0 w 17"/>
                <a:gd name="T17" fmla="*/ 41 h 41"/>
                <a:gd name="T18" fmla="*/ 0 w 17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41">
                  <a:moveTo>
                    <a:pt x="0" y="0"/>
                  </a:moveTo>
                  <a:lnTo>
                    <a:pt x="17" y="0"/>
                  </a:lnTo>
                  <a:lnTo>
                    <a:pt x="17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" y="0"/>
                  </a:lnTo>
                  <a:lnTo>
                    <a:pt x="12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79" name="Freeform 456">
              <a:extLst>
                <a:ext uri="{FF2B5EF4-FFF2-40B4-BE49-F238E27FC236}">
                  <a16:creationId xmlns:a16="http://schemas.microsoft.com/office/drawing/2014/main" id="{410A8D4C-0C43-EE44-AC0F-659C793BF1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2" cy="41"/>
            </a:xfrm>
            <a:custGeom>
              <a:avLst/>
              <a:gdLst>
                <a:gd name="T0" fmla="*/ 0 w 12"/>
                <a:gd name="T1" fmla="*/ 0 h 41"/>
                <a:gd name="T2" fmla="*/ 12 w 12"/>
                <a:gd name="T3" fmla="*/ 0 h 41"/>
                <a:gd name="T4" fmla="*/ 12 w 12"/>
                <a:gd name="T5" fmla="*/ 41 h 41"/>
                <a:gd name="T6" fmla="*/ 0 w 12"/>
                <a:gd name="T7" fmla="*/ 41 h 41"/>
                <a:gd name="T8" fmla="*/ 0 w 12"/>
                <a:gd name="T9" fmla="*/ 0 h 41"/>
                <a:gd name="T10" fmla="*/ 0 w 12"/>
                <a:gd name="T11" fmla="*/ 0 h 41"/>
                <a:gd name="T12" fmla="*/ 6 w 12"/>
                <a:gd name="T13" fmla="*/ 0 h 41"/>
                <a:gd name="T14" fmla="*/ 6 w 12"/>
                <a:gd name="T15" fmla="*/ 41 h 41"/>
                <a:gd name="T16" fmla="*/ 0 w 12"/>
                <a:gd name="T17" fmla="*/ 41 h 41"/>
                <a:gd name="T18" fmla="*/ 0 w 12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41">
                  <a:moveTo>
                    <a:pt x="0" y="0"/>
                  </a:moveTo>
                  <a:lnTo>
                    <a:pt x="12" y="0"/>
                  </a:lnTo>
                  <a:lnTo>
                    <a:pt x="12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80" name="Freeform 457">
              <a:extLst>
                <a:ext uri="{FF2B5EF4-FFF2-40B4-BE49-F238E27FC236}">
                  <a16:creationId xmlns:a16="http://schemas.microsoft.com/office/drawing/2014/main" id="{FC86E98E-E27B-B944-9776-1E40CF52F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6" cy="41"/>
            </a:xfrm>
            <a:custGeom>
              <a:avLst/>
              <a:gdLst>
                <a:gd name="T0" fmla="*/ 0 w 6"/>
                <a:gd name="T1" fmla="*/ 0 h 41"/>
                <a:gd name="T2" fmla="*/ 6 w 6"/>
                <a:gd name="T3" fmla="*/ 0 h 41"/>
                <a:gd name="T4" fmla="*/ 6 w 6"/>
                <a:gd name="T5" fmla="*/ 41 h 41"/>
                <a:gd name="T6" fmla="*/ 0 w 6"/>
                <a:gd name="T7" fmla="*/ 41 h 41"/>
                <a:gd name="T8" fmla="*/ 0 w 6"/>
                <a:gd name="T9" fmla="*/ 0 h 41"/>
                <a:gd name="T10" fmla="*/ 0 w 6"/>
                <a:gd name="T11" fmla="*/ 0 h 41"/>
                <a:gd name="T12" fmla="*/ 0 w 6"/>
                <a:gd name="T13" fmla="*/ 0 h 41"/>
                <a:gd name="T14" fmla="*/ 0 w 6"/>
                <a:gd name="T15" fmla="*/ 41 h 41"/>
                <a:gd name="T16" fmla="*/ 0 w 6"/>
                <a:gd name="T17" fmla="*/ 41 h 41"/>
                <a:gd name="T18" fmla="*/ 0 w 6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" h="41">
                  <a:moveTo>
                    <a:pt x="0" y="0"/>
                  </a:moveTo>
                  <a:lnTo>
                    <a:pt x="6" y="0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81" name="Freeform 458">
              <a:extLst>
                <a:ext uri="{FF2B5EF4-FFF2-40B4-BE49-F238E27FC236}">
                  <a16:creationId xmlns:a16="http://schemas.microsoft.com/office/drawing/2014/main" id="{3B36D8B5-57B7-E946-A1DE-17A761F25A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" y="3638"/>
              <a:ext cx="1" cy="41"/>
            </a:xfrm>
            <a:custGeom>
              <a:avLst/>
              <a:gdLst>
                <a:gd name="T0" fmla="*/ 0 w 1"/>
                <a:gd name="T1" fmla="*/ 0 h 41"/>
                <a:gd name="T2" fmla="*/ 0 w 1"/>
                <a:gd name="T3" fmla="*/ 0 h 41"/>
                <a:gd name="T4" fmla="*/ 0 w 1"/>
                <a:gd name="T5" fmla="*/ 41 h 41"/>
                <a:gd name="T6" fmla="*/ 0 w 1"/>
                <a:gd name="T7" fmla="*/ 41 h 41"/>
                <a:gd name="T8" fmla="*/ 0 w 1"/>
                <a:gd name="T9" fmla="*/ 0 h 41"/>
                <a:gd name="T10" fmla="*/ 0 w 1"/>
                <a:gd name="T11" fmla="*/ 0 h 41"/>
                <a:gd name="T12" fmla="*/ 0 w 1"/>
                <a:gd name="T13" fmla="*/ 0 h 41"/>
                <a:gd name="T14" fmla="*/ 0 w 1"/>
                <a:gd name="T15" fmla="*/ 41 h 41"/>
                <a:gd name="T16" fmla="*/ 0 w 1"/>
                <a:gd name="T17" fmla="*/ 41 h 41"/>
                <a:gd name="T18" fmla="*/ 0 w 1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" h="41">
                  <a:moveTo>
                    <a:pt x="0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82" name="Rectangle 459">
              <a:extLst>
                <a:ext uri="{FF2B5EF4-FFF2-40B4-BE49-F238E27FC236}">
                  <a16:creationId xmlns:a16="http://schemas.microsoft.com/office/drawing/2014/main" id="{4EC866EB-2A37-684C-BD8D-560A96A3A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" y="3638"/>
              <a:ext cx="218" cy="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4783" name="Freeform 460">
              <a:extLst>
                <a:ext uri="{FF2B5EF4-FFF2-40B4-BE49-F238E27FC236}">
                  <a16:creationId xmlns:a16="http://schemas.microsoft.com/office/drawing/2014/main" id="{6D4F21CD-7749-C442-83CD-D28A89F1F3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" y="3648"/>
              <a:ext cx="214" cy="6"/>
            </a:xfrm>
            <a:custGeom>
              <a:avLst/>
              <a:gdLst>
                <a:gd name="T0" fmla="*/ 0 w 214"/>
                <a:gd name="T1" fmla="*/ 0 h 6"/>
                <a:gd name="T2" fmla="*/ 214 w 214"/>
                <a:gd name="T3" fmla="*/ 0 h 6"/>
                <a:gd name="T4" fmla="*/ 214 w 214"/>
                <a:gd name="T5" fmla="*/ 6 h 6"/>
                <a:gd name="T6" fmla="*/ 0 w 214"/>
                <a:gd name="T7" fmla="*/ 6 h 6"/>
                <a:gd name="T8" fmla="*/ 0 w 214"/>
                <a:gd name="T9" fmla="*/ 0 h 6"/>
                <a:gd name="T10" fmla="*/ 0 w 214"/>
                <a:gd name="T11" fmla="*/ 2 h 6"/>
                <a:gd name="T12" fmla="*/ 214 w 214"/>
                <a:gd name="T13" fmla="*/ 2 h 6"/>
                <a:gd name="T14" fmla="*/ 214 w 214"/>
                <a:gd name="T15" fmla="*/ 4 h 6"/>
                <a:gd name="T16" fmla="*/ 0 w 214"/>
                <a:gd name="T17" fmla="*/ 4 h 6"/>
                <a:gd name="T18" fmla="*/ 0 w 214"/>
                <a:gd name="T19" fmla="*/ 2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4" h="6">
                  <a:moveTo>
                    <a:pt x="0" y="0"/>
                  </a:moveTo>
                  <a:lnTo>
                    <a:pt x="214" y="0"/>
                  </a:lnTo>
                  <a:lnTo>
                    <a:pt x="214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0" y="2"/>
                  </a:moveTo>
                  <a:lnTo>
                    <a:pt x="214" y="2"/>
                  </a:lnTo>
                  <a:lnTo>
                    <a:pt x="214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84" name="Freeform 461">
              <a:extLst>
                <a:ext uri="{FF2B5EF4-FFF2-40B4-BE49-F238E27FC236}">
                  <a16:creationId xmlns:a16="http://schemas.microsoft.com/office/drawing/2014/main" id="{24CBEACB-CE8F-DF45-90A1-A02831487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" y="3650"/>
              <a:ext cx="214" cy="2"/>
            </a:xfrm>
            <a:custGeom>
              <a:avLst/>
              <a:gdLst>
                <a:gd name="T0" fmla="*/ 0 w 214"/>
                <a:gd name="T1" fmla="*/ 0 h 2"/>
                <a:gd name="T2" fmla="*/ 214 w 214"/>
                <a:gd name="T3" fmla="*/ 0 h 2"/>
                <a:gd name="T4" fmla="*/ 214 w 214"/>
                <a:gd name="T5" fmla="*/ 2 h 2"/>
                <a:gd name="T6" fmla="*/ 0 w 214"/>
                <a:gd name="T7" fmla="*/ 2 h 2"/>
                <a:gd name="T8" fmla="*/ 0 w 214"/>
                <a:gd name="T9" fmla="*/ 0 h 2"/>
                <a:gd name="T10" fmla="*/ 0 w 214"/>
                <a:gd name="T11" fmla="*/ 1 h 2"/>
                <a:gd name="T12" fmla="*/ 214 w 214"/>
                <a:gd name="T13" fmla="*/ 1 h 2"/>
                <a:gd name="T14" fmla="*/ 214 w 214"/>
                <a:gd name="T15" fmla="*/ 1 h 2"/>
                <a:gd name="T16" fmla="*/ 0 w 214"/>
                <a:gd name="T17" fmla="*/ 1 h 2"/>
                <a:gd name="T18" fmla="*/ 0 w 214"/>
                <a:gd name="T19" fmla="*/ 1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4" h="2">
                  <a:moveTo>
                    <a:pt x="0" y="0"/>
                  </a:moveTo>
                  <a:lnTo>
                    <a:pt x="214" y="0"/>
                  </a:lnTo>
                  <a:lnTo>
                    <a:pt x="214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0" y="1"/>
                  </a:moveTo>
                  <a:lnTo>
                    <a:pt x="21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85" name="Rectangle 462">
              <a:extLst>
                <a:ext uri="{FF2B5EF4-FFF2-40B4-BE49-F238E27FC236}">
                  <a16:creationId xmlns:a16="http://schemas.microsoft.com/office/drawing/2014/main" id="{0E056CC3-04CB-D847-8DDA-B26BA5DB6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" y="3648"/>
              <a:ext cx="214" cy="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4786" name="Rectangle 463">
              <a:extLst>
                <a:ext uri="{FF2B5EF4-FFF2-40B4-BE49-F238E27FC236}">
                  <a16:creationId xmlns:a16="http://schemas.microsoft.com/office/drawing/2014/main" id="{1180006A-F7D1-E945-96DE-62ECF0E4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" y="3648"/>
              <a:ext cx="38" cy="6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4787" name="Freeform 464">
              <a:extLst>
                <a:ext uri="{FF2B5EF4-FFF2-40B4-BE49-F238E27FC236}">
                  <a16:creationId xmlns:a16="http://schemas.microsoft.com/office/drawing/2014/main" id="{A1E55854-462F-A645-8529-EA1F560C2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" y="3659"/>
              <a:ext cx="14" cy="14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0 h 14"/>
                <a:gd name="T4" fmla="*/ 14 w 14"/>
                <a:gd name="T5" fmla="*/ 7 h 14"/>
                <a:gd name="T6" fmla="*/ 7 w 14"/>
                <a:gd name="T7" fmla="*/ 14 h 14"/>
                <a:gd name="T8" fmla="*/ 0 w 14"/>
                <a:gd name="T9" fmla="*/ 7 h 14"/>
                <a:gd name="T10" fmla="*/ 3 w 14"/>
                <a:gd name="T11" fmla="*/ 7 h 14"/>
                <a:gd name="T12" fmla="*/ 9 w 14"/>
                <a:gd name="T13" fmla="*/ 1 h 14"/>
                <a:gd name="T14" fmla="*/ 14 w 14"/>
                <a:gd name="T15" fmla="*/ 7 h 14"/>
                <a:gd name="T16" fmla="*/ 9 w 14"/>
                <a:gd name="T17" fmla="*/ 13 h 14"/>
                <a:gd name="T18" fmla="*/ 3 w 14"/>
                <a:gd name="T19" fmla="*/ 7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0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0" y="7"/>
                  </a:lnTo>
                  <a:close/>
                  <a:moveTo>
                    <a:pt x="3" y="7"/>
                  </a:moveTo>
                  <a:lnTo>
                    <a:pt x="9" y="1"/>
                  </a:lnTo>
                  <a:lnTo>
                    <a:pt x="14" y="7"/>
                  </a:lnTo>
                  <a:lnTo>
                    <a:pt x="9" y="13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88" name="Freeform 465">
              <a:extLst>
                <a:ext uri="{FF2B5EF4-FFF2-40B4-BE49-F238E27FC236}">
                  <a16:creationId xmlns:a16="http://schemas.microsoft.com/office/drawing/2014/main" id="{E6CA20B5-92E4-874E-9E37-6E60B47B9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" y="3660"/>
              <a:ext cx="11" cy="12"/>
            </a:xfrm>
            <a:custGeom>
              <a:avLst/>
              <a:gdLst>
                <a:gd name="T0" fmla="*/ 0 w 11"/>
                <a:gd name="T1" fmla="*/ 6 h 12"/>
                <a:gd name="T2" fmla="*/ 6 w 11"/>
                <a:gd name="T3" fmla="*/ 0 h 12"/>
                <a:gd name="T4" fmla="*/ 11 w 11"/>
                <a:gd name="T5" fmla="*/ 6 h 12"/>
                <a:gd name="T6" fmla="*/ 6 w 11"/>
                <a:gd name="T7" fmla="*/ 12 h 12"/>
                <a:gd name="T8" fmla="*/ 0 w 11"/>
                <a:gd name="T9" fmla="*/ 6 h 12"/>
                <a:gd name="T10" fmla="*/ 1 w 11"/>
                <a:gd name="T11" fmla="*/ 6 h 12"/>
                <a:gd name="T12" fmla="*/ 7 w 11"/>
                <a:gd name="T13" fmla="*/ 2 h 12"/>
                <a:gd name="T14" fmla="*/ 11 w 11"/>
                <a:gd name="T15" fmla="*/ 6 h 12"/>
                <a:gd name="T16" fmla="*/ 7 w 11"/>
                <a:gd name="T17" fmla="*/ 11 h 12"/>
                <a:gd name="T18" fmla="*/ 1 w 11"/>
                <a:gd name="T19" fmla="*/ 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12">
                  <a:moveTo>
                    <a:pt x="0" y="6"/>
                  </a:moveTo>
                  <a:lnTo>
                    <a:pt x="6" y="0"/>
                  </a:lnTo>
                  <a:lnTo>
                    <a:pt x="11" y="6"/>
                  </a:lnTo>
                  <a:lnTo>
                    <a:pt x="6" y="12"/>
                  </a:lnTo>
                  <a:lnTo>
                    <a:pt x="0" y="6"/>
                  </a:lnTo>
                  <a:close/>
                  <a:moveTo>
                    <a:pt x="1" y="6"/>
                  </a:moveTo>
                  <a:lnTo>
                    <a:pt x="7" y="2"/>
                  </a:lnTo>
                  <a:lnTo>
                    <a:pt x="11" y="6"/>
                  </a:lnTo>
                  <a:lnTo>
                    <a:pt x="7" y="11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89" name="Freeform 466">
              <a:extLst>
                <a:ext uri="{FF2B5EF4-FFF2-40B4-BE49-F238E27FC236}">
                  <a16:creationId xmlns:a16="http://schemas.microsoft.com/office/drawing/2014/main" id="{8625D101-97F0-1F47-9618-45256156E9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" y="3662"/>
              <a:ext cx="10" cy="9"/>
            </a:xfrm>
            <a:custGeom>
              <a:avLst/>
              <a:gdLst>
                <a:gd name="T0" fmla="*/ 0 w 10"/>
                <a:gd name="T1" fmla="*/ 4 h 9"/>
                <a:gd name="T2" fmla="*/ 6 w 10"/>
                <a:gd name="T3" fmla="*/ 0 h 9"/>
                <a:gd name="T4" fmla="*/ 10 w 10"/>
                <a:gd name="T5" fmla="*/ 4 h 9"/>
                <a:gd name="T6" fmla="*/ 6 w 10"/>
                <a:gd name="T7" fmla="*/ 9 h 9"/>
                <a:gd name="T8" fmla="*/ 0 w 10"/>
                <a:gd name="T9" fmla="*/ 4 h 9"/>
                <a:gd name="T10" fmla="*/ 3 w 10"/>
                <a:gd name="T11" fmla="*/ 4 h 9"/>
                <a:gd name="T12" fmla="*/ 7 w 10"/>
                <a:gd name="T13" fmla="*/ 1 h 9"/>
                <a:gd name="T14" fmla="*/ 10 w 10"/>
                <a:gd name="T15" fmla="*/ 4 h 9"/>
                <a:gd name="T16" fmla="*/ 7 w 10"/>
                <a:gd name="T17" fmla="*/ 8 h 9"/>
                <a:gd name="T18" fmla="*/ 3 w 10"/>
                <a:gd name="T19" fmla="*/ 4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6" y="0"/>
                  </a:lnTo>
                  <a:lnTo>
                    <a:pt x="10" y="4"/>
                  </a:lnTo>
                  <a:lnTo>
                    <a:pt x="6" y="9"/>
                  </a:lnTo>
                  <a:lnTo>
                    <a:pt x="0" y="4"/>
                  </a:lnTo>
                  <a:close/>
                  <a:moveTo>
                    <a:pt x="3" y="4"/>
                  </a:moveTo>
                  <a:lnTo>
                    <a:pt x="7" y="1"/>
                  </a:lnTo>
                  <a:lnTo>
                    <a:pt x="10" y="4"/>
                  </a:lnTo>
                  <a:lnTo>
                    <a:pt x="7" y="8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90" name="Freeform 467">
              <a:extLst>
                <a:ext uri="{FF2B5EF4-FFF2-40B4-BE49-F238E27FC236}">
                  <a16:creationId xmlns:a16="http://schemas.microsoft.com/office/drawing/2014/main" id="{7C237018-524B-5E4B-BFA2-01556503D8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" y="3663"/>
              <a:ext cx="7" cy="7"/>
            </a:xfrm>
            <a:custGeom>
              <a:avLst/>
              <a:gdLst>
                <a:gd name="T0" fmla="*/ 0 w 7"/>
                <a:gd name="T1" fmla="*/ 3 h 7"/>
                <a:gd name="T2" fmla="*/ 4 w 7"/>
                <a:gd name="T3" fmla="*/ 0 h 7"/>
                <a:gd name="T4" fmla="*/ 7 w 7"/>
                <a:gd name="T5" fmla="*/ 3 h 7"/>
                <a:gd name="T6" fmla="*/ 4 w 7"/>
                <a:gd name="T7" fmla="*/ 7 h 7"/>
                <a:gd name="T8" fmla="*/ 0 w 7"/>
                <a:gd name="T9" fmla="*/ 3 h 7"/>
                <a:gd name="T10" fmla="*/ 3 w 7"/>
                <a:gd name="T11" fmla="*/ 3 h 7"/>
                <a:gd name="T12" fmla="*/ 5 w 7"/>
                <a:gd name="T13" fmla="*/ 1 h 7"/>
                <a:gd name="T14" fmla="*/ 7 w 7"/>
                <a:gd name="T15" fmla="*/ 3 h 7"/>
                <a:gd name="T16" fmla="*/ 5 w 7"/>
                <a:gd name="T17" fmla="*/ 6 h 7"/>
                <a:gd name="T18" fmla="*/ 3 w 7"/>
                <a:gd name="T19" fmla="*/ 3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lnTo>
                    <a:pt x="4" y="0"/>
                  </a:lnTo>
                  <a:lnTo>
                    <a:pt x="7" y="3"/>
                  </a:lnTo>
                  <a:lnTo>
                    <a:pt x="4" y="7"/>
                  </a:lnTo>
                  <a:lnTo>
                    <a:pt x="0" y="3"/>
                  </a:lnTo>
                  <a:close/>
                  <a:moveTo>
                    <a:pt x="3" y="3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5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91" name="Freeform 468">
              <a:extLst>
                <a:ext uri="{FF2B5EF4-FFF2-40B4-BE49-F238E27FC236}">
                  <a16:creationId xmlns:a16="http://schemas.microsoft.com/office/drawing/2014/main" id="{277CBC12-7F91-9747-AB03-7BF82D81CF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" y="3664"/>
              <a:ext cx="4" cy="5"/>
            </a:xfrm>
            <a:custGeom>
              <a:avLst/>
              <a:gdLst>
                <a:gd name="T0" fmla="*/ 0 w 4"/>
                <a:gd name="T1" fmla="*/ 2 h 5"/>
                <a:gd name="T2" fmla="*/ 2 w 4"/>
                <a:gd name="T3" fmla="*/ 0 h 5"/>
                <a:gd name="T4" fmla="*/ 4 w 4"/>
                <a:gd name="T5" fmla="*/ 2 h 5"/>
                <a:gd name="T6" fmla="*/ 2 w 4"/>
                <a:gd name="T7" fmla="*/ 5 h 5"/>
                <a:gd name="T8" fmla="*/ 0 w 4"/>
                <a:gd name="T9" fmla="*/ 2 h 5"/>
                <a:gd name="T10" fmla="*/ 2 w 4"/>
                <a:gd name="T11" fmla="*/ 2 h 5"/>
                <a:gd name="T12" fmla="*/ 3 w 4"/>
                <a:gd name="T13" fmla="*/ 1 h 5"/>
                <a:gd name="T14" fmla="*/ 4 w 4"/>
                <a:gd name="T15" fmla="*/ 2 h 5"/>
                <a:gd name="T16" fmla="*/ 3 w 4"/>
                <a:gd name="T17" fmla="*/ 3 h 5"/>
                <a:gd name="T18" fmla="*/ 2 w 4"/>
                <a:gd name="T19" fmla="*/ 2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5"/>
                  </a:lnTo>
                  <a:lnTo>
                    <a:pt x="0" y="2"/>
                  </a:lnTo>
                  <a:close/>
                  <a:moveTo>
                    <a:pt x="2" y="2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92" name="Freeform 469">
              <a:extLst>
                <a:ext uri="{FF2B5EF4-FFF2-40B4-BE49-F238E27FC236}">
                  <a16:creationId xmlns:a16="http://schemas.microsoft.com/office/drawing/2014/main" id="{4DD01DAD-E741-F842-963D-09916CD5CD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" y="3665"/>
              <a:ext cx="2" cy="2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1 h 2"/>
                <a:gd name="T12" fmla="*/ 2 w 2"/>
                <a:gd name="T13" fmla="*/ 1 h 2"/>
                <a:gd name="T14" fmla="*/ 2 w 2"/>
                <a:gd name="T15" fmla="*/ 1 h 2"/>
                <a:gd name="T16" fmla="*/ 2 w 2"/>
                <a:gd name="T17" fmla="*/ 1 h 2"/>
                <a:gd name="T18" fmla="*/ 2 w 2"/>
                <a:gd name="T19" fmla="*/ 1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1"/>
                  </a:lnTo>
                  <a:close/>
                  <a:moveTo>
                    <a:pt x="2" y="1"/>
                  </a:moveTo>
                  <a:lnTo>
                    <a:pt x="2" y="1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93" name="Freeform 470">
              <a:extLst>
                <a:ext uri="{FF2B5EF4-FFF2-40B4-BE49-F238E27FC236}">
                  <a16:creationId xmlns:a16="http://schemas.microsoft.com/office/drawing/2014/main" id="{977E6A0C-E3A2-CF4D-84FD-1B901313EA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" y="366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94" name="Freeform 471">
              <a:extLst>
                <a:ext uri="{FF2B5EF4-FFF2-40B4-BE49-F238E27FC236}">
                  <a16:creationId xmlns:a16="http://schemas.microsoft.com/office/drawing/2014/main" id="{E87254FB-E836-F343-A5F4-65A58296C8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667"/>
              <a:ext cx="21" cy="6"/>
            </a:xfrm>
            <a:custGeom>
              <a:avLst/>
              <a:gdLst>
                <a:gd name="T0" fmla="*/ 0 w 21"/>
                <a:gd name="T1" fmla="*/ 0 h 6"/>
                <a:gd name="T2" fmla="*/ 21 w 21"/>
                <a:gd name="T3" fmla="*/ 0 h 6"/>
                <a:gd name="T4" fmla="*/ 21 w 21"/>
                <a:gd name="T5" fmla="*/ 6 h 6"/>
                <a:gd name="T6" fmla="*/ 0 w 21"/>
                <a:gd name="T7" fmla="*/ 6 h 6"/>
                <a:gd name="T8" fmla="*/ 0 w 21"/>
                <a:gd name="T9" fmla="*/ 0 h 6"/>
                <a:gd name="T10" fmla="*/ 1 w 21"/>
                <a:gd name="T11" fmla="*/ 0 h 6"/>
                <a:gd name="T12" fmla="*/ 19 w 21"/>
                <a:gd name="T13" fmla="*/ 0 h 6"/>
                <a:gd name="T14" fmla="*/ 19 w 21"/>
                <a:gd name="T15" fmla="*/ 6 h 6"/>
                <a:gd name="T16" fmla="*/ 1 w 21"/>
                <a:gd name="T17" fmla="*/ 6 h 6"/>
                <a:gd name="T18" fmla="*/ 1 w 21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6">
                  <a:moveTo>
                    <a:pt x="0" y="0"/>
                  </a:moveTo>
                  <a:lnTo>
                    <a:pt x="21" y="0"/>
                  </a:lnTo>
                  <a:lnTo>
                    <a:pt x="21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95" name="Freeform 472">
              <a:extLst>
                <a:ext uri="{FF2B5EF4-FFF2-40B4-BE49-F238E27FC236}">
                  <a16:creationId xmlns:a16="http://schemas.microsoft.com/office/drawing/2014/main" id="{796C4677-5B22-9F49-AD34-6809C6D14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" y="3667"/>
              <a:ext cx="18" cy="6"/>
            </a:xfrm>
            <a:custGeom>
              <a:avLst/>
              <a:gdLst>
                <a:gd name="T0" fmla="*/ 0 w 18"/>
                <a:gd name="T1" fmla="*/ 0 h 6"/>
                <a:gd name="T2" fmla="*/ 18 w 18"/>
                <a:gd name="T3" fmla="*/ 0 h 6"/>
                <a:gd name="T4" fmla="*/ 18 w 18"/>
                <a:gd name="T5" fmla="*/ 6 h 6"/>
                <a:gd name="T6" fmla="*/ 0 w 18"/>
                <a:gd name="T7" fmla="*/ 6 h 6"/>
                <a:gd name="T8" fmla="*/ 0 w 18"/>
                <a:gd name="T9" fmla="*/ 0 h 6"/>
                <a:gd name="T10" fmla="*/ 2 w 18"/>
                <a:gd name="T11" fmla="*/ 0 h 6"/>
                <a:gd name="T12" fmla="*/ 16 w 18"/>
                <a:gd name="T13" fmla="*/ 0 h 6"/>
                <a:gd name="T14" fmla="*/ 16 w 18"/>
                <a:gd name="T15" fmla="*/ 6 h 6"/>
                <a:gd name="T16" fmla="*/ 2 w 18"/>
                <a:gd name="T17" fmla="*/ 6 h 6"/>
                <a:gd name="T18" fmla="*/ 2 w 1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2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FC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96" name="Freeform 473">
              <a:extLst>
                <a:ext uri="{FF2B5EF4-FFF2-40B4-BE49-F238E27FC236}">
                  <a16:creationId xmlns:a16="http://schemas.microsoft.com/office/drawing/2014/main" id="{FD06C476-70F7-F64C-AEE6-F64B09F5E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" y="3667"/>
              <a:ext cx="14" cy="6"/>
            </a:xfrm>
            <a:custGeom>
              <a:avLst/>
              <a:gdLst>
                <a:gd name="T0" fmla="*/ 0 w 14"/>
                <a:gd name="T1" fmla="*/ 0 h 6"/>
                <a:gd name="T2" fmla="*/ 14 w 14"/>
                <a:gd name="T3" fmla="*/ 0 h 6"/>
                <a:gd name="T4" fmla="*/ 14 w 14"/>
                <a:gd name="T5" fmla="*/ 6 h 6"/>
                <a:gd name="T6" fmla="*/ 0 w 14"/>
                <a:gd name="T7" fmla="*/ 6 h 6"/>
                <a:gd name="T8" fmla="*/ 0 w 14"/>
                <a:gd name="T9" fmla="*/ 0 h 6"/>
                <a:gd name="T10" fmla="*/ 2 w 14"/>
                <a:gd name="T11" fmla="*/ 0 h 6"/>
                <a:gd name="T12" fmla="*/ 12 w 14"/>
                <a:gd name="T13" fmla="*/ 0 h 6"/>
                <a:gd name="T14" fmla="*/ 12 w 14"/>
                <a:gd name="T15" fmla="*/ 6 h 6"/>
                <a:gd name="T16" fmla="*/ 2 w 14"/>
                <a:gd name="T17" fmla="*/ 6 h 6"/>
                <a:gd name="T18" fmla="*/ 2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6">
                  <a:moveTo>
                    <a:pt x="0" y="0"/>
                  </a:moveTo>
                  <a:lnTo>
                    <a:pt x="14" y="0"/>
                  </a:lnTo>
                  <a:lnTo>
                    <a:pt x="14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3C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97" name="Freeform 474">
              <a:extLst>
                <a:ext uri="{FF2B5EF4-FFF2-40B4-BE49-F238E27FC236}">
                  <a16:creationId xmlns:a16="http://schemas.microsoft.com/office/drawing/2014/main" id="{C1F96666-2A76-8143-997E-D1FA62BCF2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" y="3667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10 w 10"/>
                <a:gd name="T3" fmla="*/ 0 h 6"/>
                <a:gd name="T4" fmla="*/ 10 w 10"/>
                <a:gd name="T5" fmla="*/ 6 h 6"/>
                <a:gd name="T6" fmla="*/ 0 w 10"/>
                <a:gd name="T7" fmla="*/ 6 h 6"/>
                <a:gd name="T8" fmla="*/ 0 w 10"/>
                <a:gd name="T9" fmla="*/ 0 h 6"/>
                <a:gd name="T10" fmla="*/ 2 w 10"/>
                <a:gd name="T11" fmla="*/ 0 h 6"/>
                <a:gd name="T12" fmla="*/ 9 w 10"/>
                <a:gd name="T13" fmla="*/ 0 h 6"/>
                <a:gd name="T14" fmla="*/ 9 w 10"/>
                <a:gd name="T15" fmla="*/ 6 h 6"/>
                <a:gd name="T16" fmla="*/ 2 w 10"/>
                <a:gd name="T17" fmla="*/ 6 h 6"/>
                <a:gd name="T18" fmla="*/ 2 w 1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2" y="0"/>
                  </a:moveTo>
                  <a:lnTo>
                    <a:pt x="9" y="0"/>
                  </a:lnTo>
                  <a:lnTo>
                    <a:pt x="9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4B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98" name="Freeform 475">
              <a:extLst>
                <a:ext uri="{FF2B5EF4-FFF2-40B4-BE49-F238E27FC236}">
                  <a16:creationId xmlns:a16="http://schemas.microsoft.com/office/drawing/2014/main" id="{0C5373F7-2B8B-9D4F-8F30-9B1FF385CB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" y="3667"/>
              <a:ext cx="7" cy="6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0 h 6"/>
                <a:gd name="T4" fmla="*/ 7 w 7"/>
                <a:gd name="T5" fmla="*/ 6 h 6"/>
                <a:gd name="T6" fmla="*/ 0 w 7"/>
                <a:gd name="T7" fmla="*/ 6 h 6"/>
                <a:gd name="T8" fmla="*/ 0 w 7"/>
                <a:gd name="T9" fmla="*/ 0 h 6"/>
                <a:gd name="T10" fmla="*/ 1 w 7"/>
                <a:gd name="T11" fmla="*/ 0 h 6"/>
                <a:gd name="T12" fmla="*/ 5 w 7"/>
                <a:gd name="T13" fmla="*/ 0 h 6"/>
                <a:gd name="T14" fmla="*/ 5 w 7"/>
                <a:gd name="T15" fmla="*/ 6 h 6"/>
                <a:gd name="T16" fmla="*/ 1 w 7"/>
                <a:gd name="T17" fmla="*/ 6 h 6"/>
                <a:gd name="T18" fmla="*/ 1 w 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7" y="0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7A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99" name="Freeform 476">
              <a:extLst>
                <a:ext uri="{FF2B5EF4-FFF2-40B4-BE49-F238E27FC236}">
                  <a16:creationId xmlns:a16="http://schemas.microsoft.com/office/drawing/2014/main" id="{89E50081-2F94-4048-9711-F5BD5B4BB8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" y="3667"/>
              <a:ext cx="4" cy="6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0 h 6"/>
                <a:gd name="T4" fmla="*/ 4 w 4"/>
                <a:gd name="T5" fmla="*/ 6 h 6"/>
                <a:gd name="T6" fmla="*/ 0 w 4"/>
                <a:gd name="T7" fmla="*/ 6 h 6"/>
                <a:gd name="T8" fmla="*/ 0 w 4"/>
                <a:gd name="T9" fmla="*/ 0 h 6"/>
                <a:gd name="T10" fmla="*/ 2 w 4"/>
                <a:gd name="T11" fmla="*/ 0 h 6"/>
                <a:gd name="T12" fmla="*/ 2 w 4"/>
                <a:gd name="T13" fmla="*/ 0 h 6"/>
                <a:gd name="T14" fmla="*/ 2 w 4"/>
                <a:gd name="T15" fmla="*/ 6 h 6"/>
                <a:gd name="T16" fmla="*/ 2 w 4"/>
                <a:gd name="T17" fmla="*/ 6 h 6"/>
                <a:gd name="T18" fmla="*/ 2 w 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F9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00" name="Freeform 477">
              <a:extLst>
                <a:ext uri="{FF2B5EF4-FFF2-40B4-BE49-F238E27FC236}">
                  <a16:creationId xmlns:a16="http://schemas.microsoft.com/office/drawing/2014/main" id="{B6A652C6-7449-9345-A5D9-70AAE5CE56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" y="3667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w 1"/>
                <a:gd name="T13" fmla="*/ 0 h 6"/>
                <a:gd name="T14" fmla="*/ 0 w 1"/>
                <a:gd name="T15" fmla="*/ 6 h 6"/>
                <a:gd name="T16" fmla="*/ 0 w 1"/>
                <a:gd name="T17" fmla="*/ 6 h 6"/>
                <a:gd name="T18" fmla="*/ 0 w 1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01" name="Freeform 478">
              <a:extLst>
                <a:ext uri="{FF2B5EF4-FFF2-40B4-BE49-F238E27FC236}">
                  <a16:creationId xmlns:a16="http://schemas.microsoft.com/office/drawing/2014/main" id="{53CC8CAD-BC48-084C-990E-7A6401C498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" y="3662"/>
              <a:ext cx="9" cy="9"/>
            </a:xfrm>
            <a:custGeom>
              <a:avLst/>
              <a:gdLst>
                <a:gd name="T0" fmla="*/ 0 w 9"/>
                <a:gd name="T1" fmla="*/ 4 h 9"/>
                <a:gd name="T2" fmla="*/ 4 w 9"/>
                <a:gd name="T3" fmla="*/ 0 h 9"/>
                <a:gd name="T4" fmla="*/ 9 w 9"/>
                <a:gd name="T5" fmla="*/ 4 h 9"/>
                <a:gd name="T6" fmla="*/ 4 w 9"/>
                <a:gd name="T7" fmla="*/ 9 h 9"/>
                <a:gd name="T8" fmla="*/ 0 w 9"/>
                <a:gd name="T9" fmla="*/ 4 h 9"/>
                <a:gd name="T10" fmla="*/ 0 w 9"/>
                <a:gd name="T11" fmla="*/ 4 h 9"/>
                <a:gd name="T12" fmla="*/ 3 w 9"/>
                <a:gd name="T13" fmla="*/ 1 h 9"/>
                <a:gd name="T14" fmla="*/ 7 w 9"/>
                <a:gd name="T15" fmla="*/ 4 h 9"/>
                <a:gd name="T16" fmla="*/ 3 w 9"/>
                <a:gd name="T17" fmla="*/ 8 h 9"/>
                <a:gd name="T18" fmla="*/ 0 w 9"/>
                <a:gd name="T19" fmla="*/ 4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lnTo>
                    <a:pt x="4" y="0"/>
                  </a:lnTo>
                  <a:lnTo>
                    <a:pt x="9" y="4"/>
                  </a:lnTo>
                  <a:lnTo>
                    <a:pt x="4" y="9"/>
                  </a:lnTo>
                  <a:lnTo>
                    <a:pt x="0" y="4"/>
                  </a:lnTo>
                  <a:close/>
                  <a:moveTo>
                    <a:pt x="0" y="4"/>
                  </a:moveTo>
                  <a:lnTo>
                    <a:pt x="3" y="1"/>
                  </a:lnTo>
                  <a:lnTo>
                    <a:pt x="7" y="4"/>
                  </a:lnTo>
                  <a:lnTo>
                    <a:pt x="3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02" name="Freeform 479">
              <a:extLst>
                <a:ext uri="{FF2B5EF4-FFF2-40B4-BE49-F238E27FC236}">
                  <a16:creationId xmlns:a16="http://schemas.microsoft.com/office/drawing/2014/main" id="{35768AA3-191E-3948-9D04-9624990BAC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" y="3663"/>
              <a:ext cx="7" cy="7"/>
            </a:xfrm>
            <a:custGeom>
              <a:avLst/>
              <a:gdLst>
                <a:gd name="T0" fmla="*/ 0 w 7"/>
                <a:gd name="T1" fmla="*/ 3 h 7"/>
                <a:gd name="T2" fmla="*/ 3 w 7"/>
                <a:gd name="T3" fmla="*/ 0 h 7"/>
                <a:gd name="T4" fmla="*/ 7 w 7"/>
                <a:gd name="T5" fmla="*/ 3 h 7"/>
                <a:gd name="T6" fmla="*/ 3 w 7"/>
                <a:gd name="T7" fmla="*/ 7 h 7"/>
                <a:gd name="T8" fmla="*/ 0 w 7"/>
                <a:gd name="T9" fmla="*/ 3 h 7"/>
                <a:gd name="T10" fmla="*/ 0 w 7"/>
                <a:gd name="T11" fmla="*/ 3 h 7"/>
                <a:gd name="T12" fmla="*/ 1 w 7"/>
                <a:gd name="T13" fmla="*/ 1 h 7"/>
                <a:gd name="T14" fmla="*/ 4 w 7"/>
                <a:gd name="T15" fmla="*/ 3 h 7"/>
                <a:gd name="T16" fmla="*/ 1 w 7"/>
                <a:gd name="T17" fmla="*/ 6 h 7"/>
                <a:gd name="T18" fmla="*/ 0 w 7"/>
                <a:gd name="T19" fmla="*/ 3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lnTo>
                    <a:pt x="3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0" y="3"/>
                  </a:lnTo>
                  <a:close/>
                  <a:moveTo>
                    <a:pt x="0" y="3"/>
                  </a:moveTo>
                  <a:lnTo>
                    <a:pt x="1" y="1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03" name="Freeform 480">
              <a:extLst>
                <a:ext uri="{FF2B5EF4-FFF2-40B4-BE49-F238E27FC236}">
                  <a16:creationId xmlns:a16="http://schemas.microsoft.com/office/drawing/2014/main" id="{94EEC613-5830-FA4C-B206-E633E49E12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" y="3664"/>
              <a:ext cx="4" cy="5"/>
            </a:xfrm>
            <a:custGeom>
              <a:avLst/>
              <a:gdLst>
                <a:gd name="T0" fmla="*/ 0 w 4"/>
                <a:gd name="T1" fmla="*/ 2 h 5"/>
                <a:gd name="T2" fmla="*/ 1 w 4"/>
                <a:gd name="T3" fmla="*/ 0 h 5"/>
                <a:gd name="T4" fmla="*/ 4 w 4"/>
                <a:gd name="T5" fmla="*/ 2 h 5"/>
                <a:gd name="T6" fmla="*/ 1 w 4"/>
                <a:gd name="T7" fmla="*/ 5 h 5"/>
                <a:gd name="T8" fmla="*/ 0 w 4"/>
                <a:gd name="T9" fmla="*/ 2 h 5"/>
                <a:gd name="T10" fmla="*/ 0 w 4"/>
                <a:gd name="T11" fmla="*/ 2 h 5"/>
                <a:gd name="T12" fmla="*/ 1 w 4"/>
                <a:gd name="T13" fmla="*/ 1 h 5"/>
                <a:gd name="T14" fmla="*/ 1 w 4"/>
                <a:gd name="T15" fmla="*/ 2 h 5"/>
                <a:gd name="T16" fmla="*/ 1 w 4"/>
                <a:gd name="T17" fmla="*/ 3 h 5"/>
                <a:gd name="T18" fmla="*/ 0 w 4"/>
                <a:gd name="T19" fmla="*/ 2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1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2"/>
                  </a:lnTo>
                  <a:close/>
                  <a:moveTo>
                    <a:pt x="0" y="2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04" name="Freeform 481">
              <a:extLst>
                <a:ext uri="{FF2B5EF4-FFF2-40B4-BE49-F238E27FC236}">
                  <a16:creationId xmlns:a16="http://schemas.microsoft.com/office/drawing/2014/main" id="{E633D660-DD0B-7A47-A812-B9BACE6F94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" y="3665"/>
              <a:ext cx="1" cy="2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0 w 1"/>
                <a:gd name="T11" fmla="*/ 1 h 2"/>
                <a:gd name="T12" fmla="*/ 0 w 1"/>
                <a:gd name="T13" fmla="*/ 1 h 2"/>
                <a:gd name="T14" fmla="*/ 0 w 1"/>
                <a:gd name="T15" fmla="*/ 1 h 2"/>
                <a:gd name="T16" fmla="*/ 0 w 1"/>
                <a:gd name="T17" fmla="*/ 1 h 2"/>
                <a:gd name="T18" fmla="*/ 0 w 1"/>
                <a:gd name="T19" fmla="*/ 1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05" name="Freeform 482">
              <a:extLst>
                <a:ext uri="{FF2B5EF4-FFF2-40B4-BE49-F238E27FC236}">
                  <a16:creationId xmlns:a16="http://schemas.microsoft.com/office/drawing/2014/main" id="{73A3680D-4F2E-8149-A66C-953EDCFC8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3665"/>
              <a:ext cx="2" cy="2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0 w 2"/>
                <a:gd name="T7" fmla="*/ 1 h 2"/>
                <a:gd name="T8" fmla="*/ 1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06" name="Freeform 483">
              <a:extLst>
                <a:ext uri="{FF2B5EF4-FFF2-40B4-BE49-F238E27FC236}">
                  <a16:creationId xmlns:a16="http://schemas.microsoft.com/office/drawing/2014/main" id="{238ECE7F-E981-5543-B2F4-976C48DDB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3665"/>
              <a:ext cx="2" cy="2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0 w 2"/>
                <a:gd name="T7" fmla="*/ 1 h 2"/>
                <a:gd name="T8" fmla="*/ 1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07" name="Freeform 484">
              <a:extLst>
                <a:ext uri="{FF2B5EF4-FFF2-40B4-BE49-F238E27FC236}">
                  <a16:creationId xmlns:a16="http://schemas.microsoft.com/office/drawing/2014/main" id="{1D5996EA-857E-1A45-82E3-444BE5CC2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" y="3429"/>
              <a:ext cx="33" cy="199"/>
            </a:xfrm>
            <a:custGeom>
              <a:avLst/>
              <a:gdLst>
                <a:gd name="T0" fmla="*/ 0 w 33"/>
                <a:gd name="T1" fmla="*/ 199 h 199"/>
                <a:gd name="T2" fmla="*/ 25 w 33"/>
                <a:gd name="T3" fmla="*/ 174 h 199"/>
                <a:gd name="T4" fmla="*/ 25 w 33"/>
                <a:gd name="T5" fmla="*/ 127 h 199"/>
                <a:gd name="T6" fmla="*/ 33 w 33"/>
                <a:gd name="T7" fmla="*/ 101 h 199"/>
                <a:gd name="T8" fmla="*/ 33 w 33"/>
                <a:gd name="T9" fmla="*/ 0 h 199"/>
                <a:gd name="T10" fmla="*/ 0 w 33"/>
                <a:gd name="T11" fmla="*/ 34 h 199"/>
                <a:gd name="T12" fmla="*/ 0 w 33"/>
                <a:gd name="T13" fmla="*/ 199 h 1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199">
                  <a:moveTo>
                    <a:pt x="0" y="199"/>
                  </a:moveTo>
                  <a:lnTo>
                    <a:pt x="25" y="174"/>
                  </a:lnTo>
                  <a:lnTo>
                    <a:pt x="25" y="127"/>
                  </a:lnTo>
                  <a:lnTo>
                    <a:pt x="33" y="101"/>
                  </a:lnTo>
                  <a:lnTo>
                    <a:pt x="33" y="0"/>
                  </a:lnTo>
                  <a:lnTo>
                    <a:pt x="0" y="3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08" name="Freeform 485">
              <a:extLst>
                <a:ext uri="{FF2B5EF4-FFF2-40B4-BE49-F238E27FC236}">
                  <a16:creationId xmlns:a16="http://schemas.microsoft.com/office/drawing/2014/main" id="{46786E31-342E-E840-B0E0-55030208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3429"/>
              <a:ext cx="238" cy="34"/>
            </a:xfrm>
            <a:custGeom>
              <a:avLst/>
              <a:gdLst>
                <a:gd name="T0" fmla="*/ 238 w 238"/>
                <a:gd name="T1" fmla="*/ 0 h 34"/>
                <a:gd name="T2" fmla="*/ 34 w 238"/>
                <a:gd name="T3" fmla="*/ 0 h 34"/>
                <a:gd name="T4" fmla="*/ 0 w 238"/>
                <a:gd name="T5" fmla="*/ 34 h 34"/>
                <a:gd name="T6" fmla="*/ 205 w 238"/>
                <a:gd name="T7" fmla="*/ 34 h 34"/>
                <a:gd name="T8" fmla="*/ 238 w 238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" h="34">
                  <a:moveTo>
                    <a:pt x="238" y="0"/>
                  </a:moveTo>
                  <a:lnTo>
                    <a:pt x="34" y="0"/>
                  </a:lnTo>
                  <a:lnTo>
                    <a:pt x="0" y="34"/>
                  </a:lnTo>
                  <a:lnTo>
                    <a:pt x="205" y="34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09" name="Rectangle 486">
              <a:extLst>
                <a:ext uri="{FF2B5EF4-FFF2-40B4-BE49-F238E27FC236}">
                  <a16:creationId xmlns:a16="http://schemas.microsoft.com/office/drawing/2014/main" id="{2A055DD5-8BE6-F043-BF03-73CA87C76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" y="3463"/>
              <a:ext cx="205" cy="16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4810" name="Rectangle 487">
              <a:extLst>
                <a:ext uri="{FF2B5EF4-FFF2-40B4-BE49-F238E27FC236}">
                  <a16:creationId xmlns:a16="http://schemas.microsoft.com/office/drawing/2014/main" id="{2E891D4F-1FFE-4544-8D9F-0C03E8F23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3607"/>
              <a:ext cx="10" cy="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4811" name="Freeform 488">
              <a:extLst>
                <a:ext uri="{FF2B5EF4-FFF2-40B4-BE49-F238E27FC236}">
                  <a16:creationId xmlns:a16="http://schemas.microsoft.com/office/drawing/2014/main" id="{FBA59D64-629E-E948-BD26-4602B684D5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48" cy="104"/>
            </a:xfrm>
            <a:custGeom>
              <a:avLst/>
              <a:gdLst>
                <a:gd name="T0" fmla="*/ 0 w 148"/>
                <a:gd name="T1" fmla="*/ 0 h 104"/>
                <a:gd name="T2" fmla="*/ 148 w 148"/>
                <a:gd name="T3" fmla="*/ 0 h 104"/>
                <a:gd name="T4" fmla="*/ 148 w 148"/>
                <a:gd name="T5" fmla="*/ 104 h 104"/>
                <a:gd name="T6" fmla="*/ 0 w 148"/>
                <a:gd name="T7" fmla="*/ 104 h 104"/>
                <a:gd name="T8" fmla="*/ 0 w 148"/>
                <a:gd name="T9" fmla="*/ 0 h 104"/>
                <a:gd name="T10" fmla="*/ 0 w 148"/>
                <a:gd name="T11" fmla="*/ 0 h 104"/>
                <a:gd name="T12" fmla="*/ 146 w 148"/>
                <a:gd name="T13" fmla="*/ 0 h 104"/>
                <a:gd name="T14" fmla="*/ 146 w 148"/>
                <a:gd name="T15" fmla="*/ 103 h 104"/>
                <a:gd name="T16" fmla="*/ 0 w 148"/>
                <a:gd name="T17" fmla="*/ 103 h 104"/>
                <a:gd name="T18" fmla="*/ 0 w 148"/>
                <a:gd name="T19" fmla="*/ 0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8" h="104">
                  <a:moveTo>
                    <a:pt x="0" y="0"/>
                  </a:moveTo>
                  <a:lnTo>
                    <a:pt x="148" y="0"/>
                  </a:lnTo>
                  <a:lnTo>
                    <a:pt x="148" y="104"/>
                  </a:lnTo>
                  <a:lnTo>
                    <a:pt x="0" y="10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46" y="0"/>
                  </a:lnTo>
                  <a:lnTo>
                    <a:pt x="146" y="103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12" name="Freeform 489">
              <a:extLst>
                <a:ext uri="{FF2B5EF4-FFF2-40B4-BE49-F238E27FC236}">
                  <a16:creationId xmlns:a16="http://schemas.microsoft.com/office/drawing/2014/main" id="{70D5BDA9-9168-5744-AB97-7518D3015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46" cy="103"/>
            </a:xfrm>
            <a:custGeom>
              <a:avLst/>
              <a:gdLst>
                <a:gd name="T0" fmla="*/ 0 w 146"/>
                <a:gd name="T1" fmla="*/ 0 h 103"/>
                <a:gd name="T2" fmla="*/ 146 w 146"/>
                <a:gd name="T3" fmla="*/ 0 h 103"/>
                <a:gd name="T4" fmla="*/ 146 w 146"/>
                <a:gd name="T5" fmla="*/ 103 h 103"/>
                <a:gd name="T6" fmla="*/ 0 w 146"/>
                <a:gd name="T7" fmla="*/ 103 h 103"/>
                <a:gd name="T8" fmla="*/ 0 w 146"/>
                <a:gd name="T9" fmla="*/ 0 h 103"/>
                <a:gd name="T10" fmla="*/ 0 w 146"/>
                <a:gd name="T11" fmla="*/ 0 h 103"/>
                <a:gd name="T12" fmla="*/ 145 w 146"/>
                <a:gd name="T13" fmla="*/ 0 h 103"/>
                <a:gd name="T14" fmla="*/ 145 w 146"/>
                <a:gd name="T15" fmla="*/ 101 h 103"/>
                <a:gd name="T16" fmla="*/ 0 w 146"/>
                <a:gd name="T17" fmla="*/ 101 h 103"/>
                <a:gd name="T18" fmla="*/ 0 w 146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6" h="103">
                  <a:moveTo>
                    <a:pt x="0" y="0"/>
                  </a:moveTo>
                  <a:lnTo>
                    <a:pt x="146" y="0"/>
                  </a:lnTo>
                  <a:lnTo>
                    <a:pt x="146" y="103"/>
                  </a:lnTo>
                  <a:lnTo>
                    <a:pt x="0" y="10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45" y="0"/>
                  </a:lnTo>
                  <a:lnTo>
                    <a:pt x="145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8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13" name="Freeform 490">
              <a:extLst>
                <a:ext uri="{FF2B5EF4-FFF2-40B4-BE49-F238E27FC236}">
                  <a16:creationId xmlns:a16="http://schemas.microsoft.com/office/drawing/2014/main" id="{581126A3-0E59-3C48-B83C-04B915FDD9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45" cy="101"/>
            </a:xfrm>
            <a:custGeom>
              <a:avLst/>
              <a:gdLst>
                <a:gd name="T0" fmla="*/ 0 w 145"/>
                <a:gd name="T1" fmla="*/ 0 h 101"/>
                <a:gd name="T2" fmla="*/ 145 w 145"/>
                <a:gd name="T3" fmla="*/ 0 h 101"/>
                <a:gd name="T4" fmla="*/ 145 w 145"/>
                <a:gd name="T5" fmla="*/ 101 h 101"/>
                <a:gd name="T6" fmla="*/ 0 w 145"/>
                <a:gd name="T7" fmla="*/ 101 h 101"/>
                <a:gd name="T8" fmla="*/ 0 w 145"/>
                <a:gd name="T9" fmla="*/ 0 h 101"/>
                <a:gd name="T10" fmla="*/ 0 w 145"/>
                <a:gd name="T11" fmla="*/ 0 h 101"/>
                <a:gd name="T12" fmla="*/ 143 w 145"/>
                <a:gd name="T13" fmla="*/ 0 h 101"/>
                <a:gd name="T14" fmla="*/ 143 w 145"/>
                <a:gd name="T15" fmla="*/ 100 h 101"/>
                <a:gd name="T16" fmla="*/ 0 w 145"/>
                <a:gd name="T17" fmla="*/ 100 h 101"/>
                <a:gd name="T18" fmla="*/ 0 w 145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5" h="101">
                  <a:moveTo>
                    <a:pt x="0" y="0"/>
                  </a:moveTo>
                  <a:lnTo>
                    <a:pt x="145" y="0"/>
                  </a:lnTo>
                  <a:lnTo>
                    <a:pt x="145" y="101"/>
                  </a:lnTo>
                  <a:lnTo>
                    <a:pt x="0" y="10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43" y="0"/>
                  </a:lnTo>
                  <a:lnTo>
                    <a:pt x="143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14" name="Freeform 491">
              <a:extLst>
                <a:ext uri="{FF2B5EF4-FFF2-40B4-BE49-F238E27FC236}">
                  <a16:creationId xmlns:a16="http://schemas.microsoft.com/office/drawing/2014/main" id="{DACD0EF0-95E9-2B43-89C4-C96C80DEE8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43" cy="100"/>
            </a:xfrm>
            <a:custGeom>
              <a:avLst/>
              <a:gdLst>
                <a:gd name="T0" fmla="*/ 0 w 143"/>
                <a:gd name="T1" fmla="*/ 0 h 100"/>
                <a:gd name="T2" fmla="*/ 143 w 143"/>
                <a:gd name="T3" fmla="*/ 0 h 100"/>
                <a:gd name="T4" fmla="*/ 143 w 143"/>
                <a:gd name="T5" fmla="*/ 100 h 100"/>
                <a:gd name="T6" fmla="*/ 0 w 143"/>
                <a:gd name="T7" fmla="*/ 100 h 100"/>
                <a:gd name="T8" fmla="*/ 0 w 143"/>
                <a:gd name="T9" fmla="*/ 0 h 100"/>
                <a:gd name="T10" fmla="*/ 0 w 143"/>
                <a:gd name="T11" fmla="*/ 0 h 100"/>
                <a:gd name="T12" fmla="*/ 140 w 143"/>
                <a:gd name="T13" fmla="*/ 0 h 100"/>
                <a:gd name="T14" fmla="*/ 140 w 143"/>
                <a:gd name="T15" fmla="*/ 99 h 100"/>
                <a:gd name="T16" fmla="*/ 0 w 143"/>
                <a:gd name="T17" fmla="*/ 99 h 100"/>
                <a:gd name="T18" fmla="*/ 0 w 143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100">
                  <a:moveTo>
                    <a:pt x="0" y="0"/>
                  </a:moveTo>
                  <a:lnTo>
                    <a:pt x="143" y="0"/>
                  </a:lnTo>
                  <a:lnTo>
                    <a:pt x="143" y="100"/>
                  </a:lnTo>
                  <a:lnTo>
                    <a:pt x="0" y="10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40" y="0"/>
                  </a:lnTo>
                  <a:lnTo>
                    <a:pt x="140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15" name="Freeform 492">
              <a:extLst>
                <a:ext uri="{FF2B5EF4-FFF2-40B4-BE49-F238E27FC236}">
                  <a16:creationId xmlns:a16="http://schemas.microsoft.com/office/drawing/2014/main" id="{82167169-CE0E-9840-8207-6A4896E59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40" cy="99"/>
            </a:xfrm>
            <a:custGeom>
              <a:avLst/>
              <a:gdLst>
                <a:gd name="T0" fmla="*/ 0 w 140"/>
                <a:gd name="T1" fmla="*/ 0 h 99"/>
                <a:gd name="T2" fmla="*/ 140 w 140"/>
                <a:gd name="T3" fmla="*/ 0 h 99"/>
                <a:gd name="T4" fmla="*/ 140 w 140"/>
                <a:gd name="T5" fmla="*/ 99 h 99"/>
                <a:gd name="T6" fmla="*/ 0 w 140"/>
                <a:gd name="T7" fmla="*/ 99 h 99"/>
                <a:gd name="T8" fmla="*/ 0 w 140"/>
                <a:gd name="T9" fmla="*/ 0 h 99"/>
                <a:gd name="T10" fmla="*/ 0 w 140"/>
                <a:gd name="T11" fmla="*/ 0 h 99"/>
                <a:gd name="T12" fmla="*/ 138 w 140"/>
                <a:gd name="T13" fmla="*/ 0 h 99"/>
                <a:gd name="T14" fmla="*/ 138 w 140"/>
                <a:gd name="T15" fmla="*/ 98 h 99"/>
                <a:gd name="T16" fmla="*/ 0 w 140"/>
                <a:gd name="T17" fmla="*/ 98 h 99"/>
                <a:gd name="T18" fmla="*/ 0 w 140"/>
                <a:gd name="T19" fmla="*/ 0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0" h="99">
                  <a:moveTo>
                    <a:pt x="0" y="0"/>
                  </a:moveTo>
                  <a:lnTo>
                    <a:pt x="140" y="0"/>
                  </a:lnTo>
                  <a:lnTo>
                    <a:pt x="140" y="99"/>
                  </a:lnTo>
                  <a:lnTo>
                    <a:pt x="0" y="9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38" y="0"/>
                  </a:lnTo>
                  <a:lnTo>
                    <a:pt x="138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8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16" name="Freeform 493">
              <a:extLst>
                <a:ext uri="{FF2B5EF4-FFF2-40B4-BE49-F238E27FC236}">
                  <a16:creationId xmlns:a16="http://schemas.microsoft.com/office/drawing/2014/main" id="{6E64B985-D3AA-AA4A-878B-FA8C5DA5B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38" cy="98"/>
            </a:xfrm>
            <a:custGeom>
              <a:avLst/>
              <a:gdLst>
                <a:gd name="T0" fmla="*/ 0 w 138"/>
                <a:gd name="T1" fmla="*/ 0 h 98"/>
                <a:gd name="T2" fmla="*/ 138 w 138"/>
                <a:gd name="T3" fmla="*/ 0 h 98"/>
                <a:gd name="T4" fmla="*/ 138 w 138"/>
                <a:gd name="T5" fmla="*/ 98 h 98"/>
                <a:gd name="T6" fmla="*/ 0 w 138"/>
                <a:gd name="T7" fmla="*/ 98 h 98"/>
                <a:gd name="T8" fmla="*/ 0 w 138"/>
                <a:gd name="T9" fmla="*/ 0 h 98"/>
                <a:gd name="T10" fmla="*/ 0 w 138"/>
                <a:gd name="T11" fmla="*/ 0 h 98"/>
                <a:gd name="T12" fmla="*/ 137 w 138"/>
                <a:gd name="T13" fmla="*/ 0 h 98"/>
                <a:gd name="T14" fmla="*/ 137 w 138"/>
                <a:gd name="T15" fmla="*/ 97 h 98"/>
                <a:gd name="T16" fmla="*/ 0 w 138"/>
                <a:gd name="T17" fmla="*/ 97 h 98"/>
                <a:gd name="T18" fmla="*/ 0 w 138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8" h="98">
                  <a:moveTo>
                    <a:pt x="0" y="0"/>
                  </a:moveTo>
                  <a:lnTo>
                    <a:pt x="138" y="0"/>
                  </a:lnTo>
                  <a:lnTo>
                    <a:pt x="138" y="98"/>
                  </a:lnTo>
                  <a:lnTo>
                    <a:pt x="0" y="9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37" y="0"/>
                  </a:lnTo>
                  <a:lnTo>
                    <a:pt x="137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17" name="Freeform 494">
              <a:extLst>
                <a:ext uri="{FF2B5EF4-FFF2-40B4-BE49-F238E27FC236}">
                  <a16:creationId xmlns:a16="http://schemas.microsoft.com/office/drawing/2014/main" id="{31812A95-EE1C-F640-A5EC-CC7A6A3057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37" cy="97"/>
            </a:xfrm>
            <a:custGeom>
              <a:avLst/>
              <a:gdLst>
                <a:gd name="T0" fmla="*/ 0 w 137"/>
                <a:gd name="T1" fmla="*/ 0 h 97"/>
                <a:gd name="T2" fmla="*/ 137 w 137"/>
                <a:gd name="T3" fmla="*/ 0 h 97"/>
                <a:gd name="T4" fmla="*/ 137 w 137"/>
                <a:gd name="T5" fmla="*/ 97 h 97"/>
                <a:gd name="T6" fmla="*/ 0 w 137"/>
                <a:gd name="T7" fmla="*/ 97 h 97"/>
                <a:gd name="T8" fmla="*/ 0 w 137"/>
                <a:gd name="T9" fmla="*/ 0 h 97"/>
                <a:gd name="T10" fmla="*/ 0 w 137"/>
                <a:gd name="T11" fmla="*/ 0 h 97"/>
                <a:gd name="T12" fmla="*/ 135 w 137"/>
                <a:gd name="T13" fmla="*/ 0 h 97"/>
                <a:gd name="T14" fmla="*/ 135 w 137"/>
                <a:gd name="T15" fmla="*/ 95 h 97"/>
                <a:gd name="T16" fmla="*/ 0 w 137"/>
                <a:gd name="T17" fmla="*/ 95 h 97"/>
                <a:gd name="T18" fmla="*/ 0 w 137"/>
                <a:gd name="T19" fmla="*/ 0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" h="97">
                  <a:moveTo>
                    <a:pt x="0" y="0"/>
                  </a:moveTo>
                  <a:lnTo>
                    <a:pt x="137" y="0"/>
                  </a:lnTo>
                  <a:lnTo>
                    <a:pt x="137" y="97"/>
                  </a:lnTo>
                  <a:lnTo>
                    <a:pt x="0" y="9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35" y="0"/>
                  </a:lnTo>
                  <a:lnTo>
                    <a:pt x="135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18" name="Freeform 495">
              <a:extLst>
                <a:ext uri="{FF2B5EF4-FFF2-40B4-BE49-F238E27FC236}">
                  <a16:creationId xmlns:a16="http://schemas.microsoft.com/office/drawing/2014/main" id="{99864765-4A6E-3847-ABEF-315FC5E647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35" cy="95"/>
            </a:xfrm>
            <a:custGeom>
              <a:avLst/>
              <a:gdLst>
                <a:gd name="T0" fmla="*/ 0 w 135"/>
                <a:gd name="T1" fmla="*/ 0 h 95"/>
                <a:gd name="T2" fmla="*/ 135 w 135"/>
                <a:gd name="T3" fmla="*/ 0 h 95"/>
                <a:gd name="T4" fmla="*/ 135 w 135"/>
                <a:gd name="T5" fmla="*/ 95 h 95"/>
                <a:gd name="T6" fmla="*/ 0 w 135"/>
                <a:gd name="T7" fmla="*/ 95 h 95"/>
                <a:gd name="T8" fmla="*/ 0 w 135"/>
                <a:gd name="T9" fmla="*/ 0 h 95"/>
                <a:gd name="T10" fmla="*/ 0 w 135"/>
                <a:gd name="T11" fmla="*/ 0 h 95"/>
                <a:gd name="T12" fmla="*/ 133 w 135"/>
                <a:gd name="T13" fmla="*/ 0 h 95"/>
                <a:gd name="T14" fmla="*/ 133 w 135"/>
                <a:gd name="T15" fmla="*/ 94 h 95"/>
                <a:gd name="T16" fmla="*/ 0 w 135"/>
                <a:gd name="T17" fmla="*/ 94 h 95"/>
                <a:gd name="T18" fmla="*/ 0 w 135"/>
                <a:gd name="T19" fmla="*/ 0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5" h="95">
                  <a:moveTo>
                    <a:pt x="0" y="0"/>
                  </a:moveTo>
                  <a:lnTo>
                    <a:pt x="135" y="0"/>
                  </a:lnTo>
                  <a:lnTo>
                    <a:pt x="135" y="95"/>
                  </a:lnTo>
                  <a:lnTo>
                    <a:pt x="0" y="9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33" y="0"/>
                  </a:lnTo>
                  <a:lnTo>
                    <a:pt x="133" y="94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19" name="Freeform 496">
              <a:extLst>
                <a:ext uri="{FF2B5EF4-FFF2-40B4-BE49-F238E27FC236}">
                  <a16:creationId xmlns:a16="http://schemas.microsoft.com/office/drawing/2014/main" id="{9262EF0B-197D-E049-A90A-F0505B7F5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33" cy="94"/>
            </a:xfrm>
            <a:custGeom>
              <a:avLst/>
              <a:gdLst>
                <a:gd name="T0" fmla="*/ 0 w 133"/>
                <a:gd name="T1" fmla="*/ 0 h 94"/>
                <a:gd name="T2" fmla="*/ 133 w 133"/>
                <a:gd name="T3" fmla="*/ 0 h 94"/>
                <a:gd name="T4" fmla="*/ 133 w 133"/>
                <a:gd name="T5" fmla="*/ 94 h 94"/>
                <a:gd name="T6" fmla="*/ 0 w 133"/>
                <a:gd name="T7" fmla="*/ 94 h 94"/>
                <a:gd name="T8" fmla="*/ 0 w 133"/>
                <a:gd name="T9" fmla="*/ 0 h 94"/>
                <a:gd name="T10" fmla="*/ 0 w 133"/>
                <a:gd name="T11" fmla="*/ 0 h 94"/>
                <a:gd name="T12" fmla="*/ 131 w 133"/>
                <a:gd name="T13" fmla="*/ 0 h 94"/>
                <a:gd name="T14" fmla="*/ 131 w 133"/>
                <a:gd name="T15" fmla="*/ 92 h 94"/>
                <a:gd name="T16" fmla="*/ 0 w 133"/>
                <a:gd name="T17" fmla="*/ 92 h 94"/>
                <a:gd name="T18" fmla="*/ 0 w 133"/>
                <a:gd name="T19" fmla="*/ 0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3" h="94">
                  <a:moveTo>
                    <a:pt x="0" y="0"/>
                  </a:moveTo>
                  <a:lnTo>
                    <a:pt x="133" y="0"/>
                  </a:lnTo>
                  <a:lnTo>
                    <a:pt x="133" y="94"/>
                  </a:lnTo>
                  <a:lnTo>
                    <a:pt x="0" y="9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31" y="0"/>
                  </a:lnTo>
                  <a:lnTo>
                    <a:pt x="13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20" name="Freeform 497">
              <a:extLst>
                <a:ext uri="{FF2B5EF4-FFF2-40B4-BE49-F238E27FC236}">
                  <a16:creationId xmlns:a16="http://schemas.microsoft.com/office/drawing/2014/main" id="{3A408F68-A507-BE43-833E-2C12E72A63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31" cy="92"/>
            </a:xfrm>
            <a:custGeom>
              <a:avLst/>
              <a:gdLst>
                <a:gd name="T0" fmla="*/ 0 w 131"/>
                <a:gd name="T1" fmla="*/ 0 h 92"/>
                <a:gd name="T2" fmla="*/ 131 w 131"/>
                <a:gd name="T3" fmla="*/ 0 h 92"/>
                <a:gd name="T4" fmla="*/ 131 w 131"/>
                <a:gd name="T5" fmla="*/ 92 h 92"/>
                <a:gd name="T6" fmla="*/ 0 w 131"/>
                <a:gd name="T7" fmla="*/ 92 h 92"/>
                <a:gd name="T8" fmla="*/ 0 w 131"/>
                <a:gd name="T9" fmla="*/ 0 h 92"/>
                <a:gd name="T10" fmla="*/ 0 w 131"/>
                <a:gd name="T11" fmla="*/ 0 h 92"/>
                <a:gd name="T12" fmla="*/ 130 w 131"/>
                <a:gd name="T13" fmla="*/ 0 h 92"/>
                <a:gd name="T14" fmla="*/ 130 w 131"/>
                <a:gd name="T15" fmla="*/ 91 h 92"/>
                <a:gd name="T16" fmla="*/ 0 w 131"/>
                <a:gd name="T17" fmla="*/ 91 h 92"/>
                <a:gd name="T18" fmla="*/ 0 w 131"/>
                <a:gd name="T19" fmla="*/ 0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" h="92">
                  <a:moveTo>
                    <a:pt x="0" y="0"/>
                  </a:moveTo>
                  <a:lnTo>
                    <a:pt x="131" y="0"/>
                  </a:lnTo>
                  <a:lnTo>
                    <a:pt x="131" y="92"/>
                  </a:lnTo>
                  <a:lnTo>
                    <a:pt x="0" y="9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30" y="0"/>
                  </a:lnTo>
                  <a:lnTo>
                    <a:pt x="130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21" name="Freeform 498">
              <a:extLst>
                <a:ext uri="{FF2B5EF4-FFF2-40B4-BE49-F238E27FC236}">
                  <a16:creationId xmlns:a16="http://schemas.microsoft.com/office/drawing/2014/main" id="{5E04B01C-2516-A144-84D8-FE30F7EE47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30" cy="91"/>
            </a:xfrm>
            <a:custGeom>
              <a:avLst/>
              <a:gdLst>
                <a:gd name="T0" fmla="*/ 0 w 130"/>
                <a:gd name="T1" fmla="*/ 0 h 91"/>
                <a:gd name="T2" fmla="*/ 130 w 130"/>
                <a:gd name="T3" fmla="*/ 0 h 91"/>
                <a:gd name="T4" fmla="*/ 130 w 130"/>
                <a:gd name="T5" fmla="*/ 91 h 91"/>
                <a:gd name="T6" fmla="*/ 0 w 130"/>
                <a:gd name="T7" fmla="*/ 91 h 91"/>
                <a:gd name="T8" fmla="*/ 0 w 130"/>
                <a:gd name="T9" fmla="*/ 0 h 91"/>
                <a:gd name="T10" fmla="*/ 0 w 130"/>
                <a:gd name="T11" fmla="*/ 0 h 91"/>
                <a:gd name="T12" fmla="*/ 128 w 130"/>
                <a:gd name="T13" fmla="*/ 0 h 91"/>
                <a:gd name="T14" fmla="*/ 128 w 130"/>
                <a:gd name="T15" fmla="*/ 91 h 91"/>
                <a:gd name="T16" fmla="*/ 0 w 130"/>
                <a:gd name="T17" fmla="*/ 91 h 91"/>
                <a:gd name="T18" fmla="*/ 0 w 130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0" h="91">
                  <a:moveTo>
                    <a:pt x="0" y="0"/>
                  </a:moveTo>
                  <a:lnTo>
                    <a:pt x="130" y="0"/>
                  </a:lnTo>
                  <a:lnTo>
                    <a:pt x="130" y="91"/>
                  </a:lnTo>
                  <a:lnTo>
                    <a:pt x="0" y="9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8" y="0"/>
                  </a:lnTo>
                  <a:lnTo>
                    <a:pt x="128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22" name="Freeform 499">
              <a:extLst>
                <a:ext uri="{FF2B5EF4-FFF2-40B4-BE49-F238E27FC236}">
                  <a16:creationId xmlns:a16="http://schemas.microsoft.com/office/drawing/2014/main" id="{9A301B93-269B-D84D-9621-C6A085445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28" cy="91"/>
            </a:xfrm>
            <a:custGeom>
              <a:avLst/>
              <a:gdLst>
                <a:gd name="T0" fmla="*/ 0 w 128"/>
                <a:gd name="T1" fmla="*/ 0 h 91"/>
                <a:gd name="T2" fmla="*/ 128 w 128"/>
                <a:gd name="T3" fmla="*/ 0 h 91"/>
                <a:gd name="T4" fmla="*/ 128 w 128"/>
                <a:gd name="T5" fmla="*/ 91 h 91"/>
                <a:gd name="T6" fmla="*/ 0 w 128"/>
                <a:gd name="T7" fmla="*/ 91 h 91"/>
                <a:gd name="T8" fmla="*/ 0 w 128"/>
                <a:gd name="T9" fmla="*/ 0 h 91"/>
                <a:gd name="T10" fmla="*/ 0 w 128"/>
                <a:gd name="T11" fmla="*/ 0 h 91"/>
                <a:gd name="T12" fmla="*/ 126 w 128"/>
                <a:gd name="T13" fmla="*/ 0 h 91"/>
                <a:gd name="T14" fmla="*/ 126 w 128"/>
                <a:gd name="T15" fmla="*/ 89 h 91"/>
                <a:gd name="T16" fmla="*/ 0 w 128"/>
                <a:gd name="T17" fmla="*/ 89 h 91"/>
                <a:gd name="T18" fmla="*/ 0 w 128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91">
                  <a:moveTo>
                    <a:pt x="0" y="0"/>
                  </a:moveTo>
                  <a:lnTo>
                    <a:pt x="128" y="0"/>
                  </a:lnTo>
                  <a:lnTo>
                    <a:pt x="128" y="91"/>
                  </a:lnTo>
                  <a:lnTo>
                    <a:pt x="0" y="9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6" y="0"/>
                  </a:lnTo>
                  <a:lnTo>
                    <a:pt x="126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23" name="Freeform 500">
              <a:extLst>
                <a:ext uri="{FF2B5EF4-FFF2-40B4-BE49-F238E27FC236}">
                  <a16:creationId xmlns:a16="http://schemas.microsoft.com/office/drawing/2014/main" id="{2B1B8763-08F3-C849-9FEA-4655B0238B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26" cy="89"/>
            </a:xfrm>
            <a:custGeom>
              <a:avLst/>
              <a:gdLst>
                <a:gd name="T0" fmla="*/ 0 w 126"/>
                <a:gd name="T1" fmla="*/ 0 h 89"/>
                <a:gd name="T2" fmla="*/ 126 w 126"/>
                <a:gd name="T3" fmla="*/ 0 h 89"/>
                <a:gd name="T4" fmla="*/ 126 w 126"/>
                <a:gd name="T5" fmla="*/ 89 h 89"/>
                <a:gd name="T6" fmla="*/ 0 w 126"/>
                <a:gd name="T7" fmla="*/ 89 h 89"/>
                <a:gd name="T8" fmla="*/ 0 w 126"/>
                <a:gd name="T9" fmla="*/ 0 h 89"/>
                <a:gd name="T10" fmla="*/ 0 w 126"/>
                <a:gd name="T11" fmla="*/ 0 h 89"/>
                <a:gd name="T12" fmla="*/ 124 w 126"/>
                <a:gd name="T13" fmla="*/ 0 h 89"/>
                <a:gd name="T14" fmla="*/ 124 w 126"/>
                <a:gd name="T15" fmla="*/ 88 h 89"/>
                <a:gd name="T16" fmla="*/ 0 w 126"/>
                <a:gd name="T17" fmla="*/ 88 h 89"/>
                <a:gd name="T18" fmla="*/ 0 w 126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89">
                  <a:moveTo>
                    <a:pt x="0" y="0"/>
                  </a:moveTo>
                  <a:lnTo>
                    <a:pt x="126" y="0"/>
                  </a:lnTo>
                  <a:lnTo>
                    <a:pt x="126" y="89"/>
                  </a:lnTo>
                  <a:lnTo>
                    <a:pt x="0" y="8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4" y="0"/>
                  </a:lnTo>
                  <a:lnTo>
                    <a:pt x="124" y="88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24" name="Freeform 501">
              <a:extLst>
                <a:ext uri="{FF2B5EF4-FFF2-40B4-BE49-F238E27FC236}">
                  <a16:creationId xmlns:a16="http://schemas.microsoft.com/office/drawing/2014/main" id="{5F834146-A2C0-4C4F-8CF9-489FE1E1E1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24" cy="88"/>
            </a:xfrm>
            <a:custGeom>
              <a:avLst/>
              <a:gdLst>
                <a:gd name="T0" fmla="*/ 0 w 124"/>
                <a:gd name="T1" fmla="*/ 0 h 88"/>
                <a:gd name="T2" fmla="*/ 124 w 124"/>
                <a:gd name="T3" fmla="*/ 0 h 88"/>
                <a:gd name="T4" fmla="*/ 124 w 124"/>
                <a:gd name="T5" fmla="*/ 88 h 88"/>
                <a:gd name="T6" fmla="*/ 0 w 124"/>
                <a:gd name="T7" fmla="*/ 88 h 88"/>
                <a:gd name="T8" fmla="*/ 0 w 124"/>
                <a:gd name="T9" fmla="*/ 0 h 88"/>
                <a:gd name="T10" fmla="*/ 0 w 124"/>
                <a:gd name="T11" fmla="*/ 0 h 88"/>
                <a:gd name="T12" fmla="*/ 123 w 124"/>
                <a:gd name="T13" fmla="*/ 0 h 88"/>
                <a:gd name="T14" fmla="*/ 123 w 124"/>
                <a:gd name="T15" fmla="*/ 86 h 88"/>
                <a:gd name="T16" fmla="*/ 0 w 124"/>
                <a:gd name="T17" fmla="*/ 86 h 88"/>
                <a:gd name="T18" fmla="*/ 0 w 124"/>
                <a:gd name="T19" fmla="*/ 0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4" h="88">
                  <a:moveTo>
                    <a:pt x="0" y="0"/>
                  </a:moveTo>
                  <a:lnTo>
                    <a:pt x="124" y="0"/>
                  </a:lnTo>
                  <a:lnTo>
                    <a:pt x="124" y="88"/>
                  </a:lnTo>
                  <a:lnTo>
                    <a:pt x="0" y="8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3" y="0"/>
                  </a:lnTo>
                  <a:lnTo>
                    <a:pt x="123" y="86"/>
                  </a:ln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9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25" name="Freeform 502">
              <a:extLst>
                <a:ext uri="{FF2B5EF4-FFF2-40B4-BE49-F238E27FC236}">
                  <a16:creationId xmlns:a16="http://schemas.microsoft.com/office/drawing/2014/main" id="{EE1841D3-A13A-054E-AC21-AC1AA6B377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23" cy="86"/>
            </a:xfrm>
            <a:custGeom>
              <a:avLst/>
              <a:gdLst>
                <a:gd name="T0" fmla="*/ 0 w 123"/>
                <a:gd name="T1" fmla="*/ 0 h 86"/>
                <a:gd name="T2" fmla="*/ 123 w 123"/>
                <a:gd name="T3" fmla="*/ 0 h 86"/>
                <a:gd name="T4" fmla="*/ 123 w 123"/>
                <a:gd name="T5" fmla="*/ 86 h 86"/>
                <a:gd name="T6" fmla="*/ 0 w 123"/>
                <a:gd name="T7" fmla="*/ 86 h 86"/>
                <a:gd name="T8" fmla="*/ 0 w 123"/>
                <a:gd name="T9" fmla="*/ 0 h 86"/>
                <a:gd name="T10" fmla="*/ 0 w 123"/>
                <a:gd name="T11" fmla="*/ 0 h 86"/>
                <a:gd name="T12" fmla="*/ 121 w 123"/>
                <a:gd name="T13" fmla="*/ 0 h 86"/>
                <a:gd name="T14" fmla="*/ 121 w 123"/>
                <a:gd name="T15" fmla="*/ 85 h 86"/>
                <a:gd name="T16" fmla="*/ 0 w 123"/>
                <a:gd name="T17" fmla="*/ 85 h 86"/>
                <a:gd name="T18" fmla="*/ 0 w 123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3" h="86">
                  <a:moveTo>
                    <a:pt x="0" y="0"/>
                  </a:moveTo>
                  <a:lnTo>
                    <a:pt x="123" y="0"/>
                  </a:lnTo>
                  <a:lnTo>
                    <a:pt x="123" y="86"/>
                  </a:lnTo>
                  <a:lnTo>
                    <a:pt x="0" y="8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1" y="0"/>
                  </a:lnTo>
                  <a:lnTo>
                    <a:pt x="121" y="85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26" name="Freeform 503">
              <a:extLst>
                <a:ext uri="{FF2B5EF4-FFF2-40B4-BE49-F238E27FC236}">
                  <a16:creationId xmlns:a16="http://schemas.microsoft.com/office/drawing/2014/main" id="{A13A2140-ECBD-4A48-92A5-25A9D66F05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21" cy="85"/>
            </a:xfrm>
            <a:custGeom>
              <a:avLst/>
              <a:gdLst>
                <a:gd name="T0" fmla="*/ 0 w 121"/>
                <a:gd name="T1" fmla="*/ 0 h 85"/>
                <a:gd name="T2" fmla="*/ 121 w 121"/>
                <a:gd name="T3" fmla="*/ 0 h 85"/>
                <a:gd name="T4" fmla="*/ 121 w 121"/>
                <a:gd name="T5" fmla="*/ 85 h 85"/>
                <a:gd name="T6" fmla="*/ 0 w 121"/>
                <a:gd name="T7" fmla="*/ 85 h 85"/>
                <a:gd name="T8" fmla="*/ 0 w 121"/>
                <a:gd name="T9" fmla="*/ 0 h 85"/>
                <a:gd name="T10" fmla="*/ 0 w 121"/>
                <a:gd name="T11" fmla="*/ 0 h 85"/>
                <a:gd name="T12" fmla="*/ 119 w 121"/>
                <a:gd name="T13" fmla="*/ 0 h 85"/>
                <a:gd name="T14" fmla="*/ 119 w 121"/>
                <a:gd name="T15" fmla="*/ 85 h 85"/>
                <a:gd name="T16" fmla="*/ 0 w 121"/>
                <a:gd name="T17" fmla="*/ 85 h 85"/>
                <a:gd name="T18" fmla="*/ 0 w 121"/>
                <a:gd name="T19" fmla="*/ 0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1" h="85">
                  <a:moveTo>
                    <a:pt x="0" y="0"/>
                  </a:moveTo>
                  <a:lnTo>
                    <a:pt x="121" y="0"/>
                  </a:lnTo>
                  <a:lnTo>
                    <a:pt x="121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9" y="0"/>
                  </a:lnTo>
                  <a:lnTo>
                    <a:pt x="119" y="85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27" name="Freeform 504">
              <a:extLst>
                <a:ext uri="{FF2B5EF4-FFF2-40B4-BE49-F238E27FC236}">
                  <a16:creationId xmlns:a16="http://schemas.microsoft.com/office/drawing/2014/main" id="{8AB1B868-EEBB-6941-90B6-30D536515E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19" cy="85"/>
            </a:xfrm>
            <a:custGeom>
              <a:avLst/>
              <a:gdLst>
                <a:gd name="T0" fmla="*/ 0 w 119"/>
                <a:gd name="T1" fmla="*/ 0 h 85"/>
                <a:gd name="T2" fmla="*/ 119 w 119"/>
                <a:gd name="T3" fmla="*/ 0 h 85"/>
                <a:gd name="T4" fmla="*/ 119 w 119"/>
                <a:gd name="T5" fmla="*/ 85 h 85"/>
                <a:gd name="T6" fmla="*/ 0 w 119"/>
                <a:gd name="T7" fmla="*/ 85 h 85"/>
                <a:gd name="T8" fmla="*/ 0 w 119"/>
                <a:gd name="T9" fmla="*/ 0 h 85"/>
                <a:gd name="T10" fmla="*/ 0 w 119"/>
                <a:gd name="T11" fmla="*/ 0 h 85"/>
                <a:gd name="T12" fmla="*/ 117 w 119"/>
                <a:gd name="T13" fmla="*/ 0 h 85"/>
                <a:gd name="T14" fmla="*/ 117 w 119"/>
                <a:gd name="T15" fmla="*/ 83 h 85"/>
                <a:gd name="T16" fmla="*/ 0 w 119"/>
                <a:gd name="T17" fmla="*/ 83 h 85"/>
                <a:gd name="T18" fmla="*/ 0 w 119"/>
                <a:gd name="T19" fmla="*/ 0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9" h="85">
                  <a:moveTo>
                    <a:pt x="0" y="0"/>
                  </a:moveTo>
                  <a:lnTo>
                    <a:pt x="119" y="0"/>
                  </a:lnTo>
                  <a:lnTo>
                    <a:pt x="119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7" y="0"/>
                  </a:lnTo>
                  <a:lnTo>
                    <a:pt x="117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28" name="Freeform 505">
              <a:extLst>
                <a:ext uri="{FF2B5EF4-FFF2-40B4-BE49-F238E27FC236}">
                  <a16:creationId xmlns:a16="http://schemas.microsoft.com/office/drawing/2014/main" id="{CA73B2F6-7F68-4548-84D9-F4E6CEA79F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17" cy="83"/>
            </a:xfrm>
            <a:custGeom>
              <a:avLst/>
              <a:gdLst>
                <a:gd name="T0" fmla="*/ 0 w 117"/>
                <a:gd name="T1" fmla="*/ 0 h 83"/>
                <a:gd name="T2" fmla="*/ 117 w 117"/>
                <a:gd name="T3" fmla="*/ 0 h 83"/>
                <a:gd name="T4" fmla="*/ 117 w 117"/>
                <a:gd name="T5" fmla="*/ 83 h 83"/>
                <a:gd name="T6" fmla="*/ 0 w 117"/>
                <a:gd name="T7" fmla="*/ 83 h 83"/>
                <a:gd name="T8" fmla="*/ 0 w 117"/>
                <a:gd name="T9" fmla="*/ 0 h 83"/>
                <a:gd name="T10" fmla="*/ 0 w 117"/>
                <a:gd name="T11" fmla="*/ 0 h 83"/>
                <a:gd name="T12" fmla="*/ 116 w 117"/>
                <a:gd name="T13" fmla="*/ 0 h 83"/>
                <a:gd name="T14" fmla="*/ 116 w 117"/>
                <a:gd name="T15" fmla="*/ 82 h 83"/>
                <a:gd name="T16" fmla="*/ 0 w 117"/>
                <a:gd name="T17" fmla="*/ 82 h 83"/>
                <a:gd name="T18" fmla="*/ 0 w 117"/>
                <a:gd name="T19" fmla="*/ 0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83">
                  <a:moveTo>
                    <a:pt x="0" y="0"/>
                  </a:moveTo>
                  <a:lnTo>
                    <a:pt x="117" y="0"/>
                  </a:lnTo>
                  <a:lnTo>
                    <a:pt x="117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6" y="0"/>
                  </a:lnTo>
                  <a:lnTo>
                    <a:pt x="116" y="82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29" name="Freeform 506">
              <a:extLst>
                <a:ext uri="{FF2B5EF4-FFF2-40B4-BE49-F238E27FC236}">
                  <a16:creationId xmlns:a16="http://schemas.microsoft.com/office/drawing/2014/main" id="{FE6AB8C3-075A-074A-86A6-A7B2F7B9BA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16" cy="82"/>
            </a:xfrm>
            <a:custGeom>
              <a:avLst/>
              <a:gdLst>
                <a:gd name="T0" fmla="*/ 0 w 116"/>
                <a:gd name="T1" fmla="*/ 0 h 82"/>
                <a:gd name="T2" fmla="*/ 116 w 116"/>
                <a:gd name="T3" fmla="*/ 0 h 82"/>
                <a:gd name="T4" fmla="*/ 116 w 116"/>
                <a:gd name="T5" fmla="*/ 82 h 82"/>
                <a:gd name="T6" fmla="*/ 0 w 116"/>
                <a:gd name="T7" fmla="*/ 82 h 82"/>
                <a:gd name="T8" fmla="*/ 0 w 116"/>
                <a:gd name="T9" fmla="*/ 0 h 82"/>
                <a:gd name="T10" fmla="*/ 0 w 116"/>
                <a:gd name="T11" fmla="*/ 0 h 82"/>
                <a:gd name="T12" fmla="*/ 114 w 116"/>
                <a:gd name="T13" fmla="*/ 0 h 82"/>
                <a:gd name="T14" fmla="*/ 114 w 116"/>
                <a:gd name="T15" fmla="*/ 80 h 82"/>
                <a:gd name="T16" fmla="*/ 0 w 116"/>
                <a:gd name="T17" fmla="*/ 80 h 82"/>
                <a:gd name="T18" fmla="*/ 0 w 116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82">
                  <a:moveTo>
                    <a:pt x="0" y="0"/>
                  </a:moveTo>
                  <a:lnTo>
                    <a:pt x="116" y="0"/>
                  </a:lnTo>
                  <a:lnTo>
                    <a:pt x="116" y="82"/>
                  </a:lnTo>
                  <a:lnTo>
                    <a:pt x="0" y="8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4" y="0"/>
                  </a:lnTo>
                  <a:lnTo>
                    <a:pt x="114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30" name="Freeform 507">
              <a:extLst>
                <a:ext uri="{FF2B5EF4-FFF2-40B4-BE49-F238E27FC236}">
                  <a16:creationId xmlns:a16="http://schemas.microsoft.com/office/drawing/2014/main" id="{D2710AFE-444D-DA4E-A773-93A039ACF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14" cy="80"/>
            </a:xfrm>
            <a:custGeom>
              <a:avLst/>
              <a:gdLst>
                <a:gd name="T0" fmla="*/ 0 w 114"/>
                <a:gd name="T1" fmla="*/ 0 h 80"/>
                <a:gd name="T2" fmla="*/ 114 w 114"/>
                <a:gd name="T3" fmla="*/ 0 h 80"/>
                <a:gd name="T4" fmla="*/ 114 w 114"/>
                <a:gd name="T5" fmla="*/ 80 h 80"/>
                <a:gd name="T6" fmla="*/ 0 w 114"/>
                <a:gd name="T7" fmla="*/ 80 h 80"/>
                <a:gd name="T8" fmla="*/ 0 w 114"/>
                <a:gd name="T9" fmla="*/ 0 h 80"/>
                <a:gd name="T10" fmla="*/ 0 w 114"/>
                <a:gd name="T11" fmla="*/ 0 h 80"/>
                <a:gd name="T12" fmla="*/ 112 w 114"/>
                <a:gd name="T13" fmla="*/ 0 h 80"/>
                <a:gd name="T14" fmla="*/ 112 w 114"/>
                <a:gd name="T15" fmla="*/ 79 h 80"/>
                <a:gd name="T16" fmla="*/ 0 w 114"/>
                <a:gd name="T17" fmla="*/ 79 h 80"/>
                <a:gd name="T18" fmla="*/ 0 w 114"/>
                <a:gd name="T19" fmla="*/ 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4" h="80">
                  <a:moveTo>
                    <a:pt x="0" y="0"/>
                  </a:moveTo>
                  <a:lnTo>
                    <a:pt x="114" y="0"/>
                  </a:lnTo>
                  <a:lnTo>
                    <a:pt x="114" y="80"/>
                  </a:lnTo>
                  <a:lnTo>
                    <a:pt x="0" y="8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2" y="0"/>
                  </a:lnTo>
                  <a:lnTo>
                    <a:pt x="112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31" name="Freeform 508">
              <a:extLst>
                <a:ext uri="{FF2B5EF4-FFF2-40B4-BE49-F238E27FC236}">
                  <a16:creationId xmlns:a16="http://schemas.microsoft.com/office/drawing/2014/main" id="{C8B91E62-3442-CA45-8265-D7719A30C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12" cy="79"/>
            </a:xfrm>
            <a:custGeom>
              <a:avLst/>
              <a:gdLst>
                <a:gd name="T0" fmla="*/ 0 w 112"/>
                <a:gd name="T1" fmla="*/ 0 h 79"/>
                <a:gd name="T2" fmla="*/ 112 w 112"/>
                <a:gd name="T3" fmla="*/ 0 h 79"/>
                <a:gd name="T4" fmla="*/ 112 w 112"/>
                <a:gd name="T5" fmla="*/ 79 h 79"/>
                <a:gd name="T6" fmla="*/ 0 w 112"/>
                <a:gd name="T7" fmla="*/ 79 h 79"/>
                <a:gd name="T8" fmla="*/ 0 w 112"/>
                <a:gd name="T9" fmla="*/ 0 h 79"/>
                <a:gd name="T10" fmla="*/ 0 w 112"/>
                <a:gd name="T11" fmla="*/ 0 h 79"/>
                <a:gd name="T12" fmla="*/ 110 w 112"/>
                <a:gd name="T13" fmla="*/ 0 h 79"/>
                <a:gd name="T14" fmla="*/ 110 w 112"/>
                <a:gd name="T15" fmla="*/ 78 h 79"/>
                <a:gd name="T16" fmla="*/ 0 w 112"/>
                <a:gd name="T17" fmla="*/ 78 h 79"/>
                <a:gd name="T18" fmla="*/ 0 w 112"/>
                <a:gd name="T19" fmla="*/ 0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" h="79">
                  <a:moveTo>
                    <a:pt x="0" y="0"/>
                  </a:moveTo>
                  <a:lnTo>
                    <a:pt x="112" y="0"/>
                  </a:lnTo>
                  <a:lnTo>
                    <a:pt x="112" y="79"/>
                  </a:lnTo>
                  <a:lnTo>
                    <a:pt x="0" y="7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0" y="0"/>
                  </a:lnTo>
                  <a:lnTo>
                    <a:pt x="110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32" name="Freeform 509">
              <a:extLst>
                <a:ext uri="{FF2B5EF4-FFF2-40B4-BE49-F238E27FC236}">
                  <a16:creationId xmlns:a16="http://schemas.microsoft.com/office/drawing/2014/main" id="{3F9CA2DD-9127-6242-B354-672A3F344F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10" cy="78"/>
            </a:xfrm>
            <a:custGeom>
              <a:avLst/>
              <a:gdLst>
                <a:gd name="T0" fmla="*/ 0 w 110"/>
                <a:gd name="T1" fmla="*/ 0 h 78"/>
                <a:gd name="T2" fmla="*/ 110 w 110"/>
                <a:gd name="T3" fmla="*/ 0 h 78"/>
                <a:gd name="T4" fmla="*/ 110 w 110"/>
                <a:gd name="T5" fmla="*/ 78 h 78"/>
                <a:gd name="T6" fmla="*/ 0 w 110"/>
                <a:gd name="T7" fmla="*/ 78 h 78"/>
                <a:gd name="T8" fmla="*/ 0 w 110"/>
                <a:gd name="T9" fmla="*/ 0 h 78"/>
                <a:gd name="T10" fmla="*/ 0 w 110"/>
                <a:gd name="T11" fmla="*/ 0 h 78"/>
                <a:gd name="T12" fmla="*/ 109 w 110"/>
                <a:gd name="T13" fmla="*/ 0 h 78"/>
                <a:gd name="T14" fmla="*/ 109 w 110"/>
                <a:gd name="T15" fmla="*/ 77 h 78"/>
                <a:gd name="T16" fmla="*/ 0 w 110"/>
                <a:gd name="T17" fmla="*/ 77 h 78"/>
                <a:gd name="T18" fmla="*/ 0 w 110"/>
                <a:gd name="T19" fmla="*/ 0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0" h="78">
                  <a:moveTo>
                    <a:pt x="0" y="0"/>
                  </a:moveTo>
                  <a:lnTo>
                    <a:pt x="110" y="0"/>
                  </a:lnTo>
                  <a:lnTo>
                    <a:pt x="110" y="78"/>
                  </a:lnTo>
                  <a:lnTo>
                    <a:pt x="0" y="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9" y="0"/>
                  </a:lnTo>
                  <a:lnTo>
                    <a:pt x="10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A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33" name="Freeform 510">
              <a:extLst>
                <a:ext uri="{FF2B5EF4-FFF2-40B4-BE49-F238E27FC236}">
                  <a16:creationId xmlns:a16="http://schemas.microsoft.com/office/drawing/2014/main" id="{473EF50F-47B8-D84B-B624-07DEB6D401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09" cy="77"/>
            </a:xfrm>
            <a:custGeom>
              <a:avLst/>
              <a:gdLst>
                <a:gd name="T0" fmla="*/ 0 w 109"/>
                <a:gd name="T1" fmla="*/ 0 h 77"/>
                <a:gd name="T2" fmla="*/ 109 w 109"/>
                <a:gd name="T3" fmla="*/ 0 h 77"/>
                <a:gd name="T4" fmla="*/ 109 w 109"/>
                <a:gd name="T5" fmla="*/ 77 h 77"/>
                <a:gd name="T6" fmla="*/ 0 w 109"/>
                <a:gd name="T7" fmla="*/ 77 h 77"/>
                <a:gd name="T8" fmla="*/ 0 w 109"/>
                <a:gd name="T9" fmla="*/ 0 h 77"/>
                <a:gd name="T10" fmla="*/ 0 w 109"/>
                <a:gd name="T11" fmla="*/ 0 h 77"/>
                <a:gd name="T12" fmla="*/ 107 w 109"/>
                <a:gd name="T13" fmla="*/ 0 h 77"/>
                <a:gd name="T14" fmla="*/ 107 w 109"/>
                <a:gd name="T15" fmla="*/ 76 h 77"/>
                <a:gd name="T16" fmla="*/ 0 w 109"/>
                <a:gd name="T17" fmla="*/ 76 h 77"/>
                <a:gd name="T18" fmla="*/ 0 w 109"/>
                <a:gd name="T19" fmla="*/ 0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" h="77">
                  <a:moveTo>
                    <a:pt x="0" y="0"/>
                  </a:moveTo>
                  <a:lnTo>
                    <a:pt x="109" y="0"/>
                  </a:lnTo>
                  <a:lnTo>
                    <a:pt x="109" y="77"/>
                  </a:lnTo>
                  <a:lnTo>
                    <a:pt x="0" y="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7" y="0"/>
                  </a:lnTo>
                  <a:lnTo>
                    <a:pt x="107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34" name="Freeform 511">
              <a:extLst>
                <a:ext uri="{FF2B5EF4-FFF2-40B4-BE49-F238E27FC236}">
                  <a16:creationId xmlns:a16="http://schemas.microsoft.com/office/drawing/2014/main" id="{0EBD866F-38A0-9845-A2E5-F97064C90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07" cy="76"/>
            </a:xfrm>
            <a:custGeom>
              <a:avLst/>
              <a:gdLst>
                <a:gd name="T0" fmla="*/ 0 w 107"/>
                <a:gd name="T1" fmla="*/ 0 h 76"/>
                <a:gd name="T2" fmla="*/ 107 w 107"/>
                <a:gd name="T3" fmla="*/ 0 h 76"/>
                <a:gd name="T4" fmla="*/ 107 w 107"/>
                <a:gd name="T5" fmla="*/ 76 h 76"/>
                <a:gd name="T6" fmla="*/ 0 w 107"/>
                <a:gd name="T7" fmla="*/ 76 h 76"/>
                <a:gd name="T8" fmla="*/ 0 w 107"/>
                <a:gd name="T9" fmla="*/ 0 h 76"/>
                <a:gd name="T10" fmla="*/ 0 w 107"/>
                <a:gd name="T11" fmla="*/ 0 h 76"/>
                <a:gd name="T12" fmla="*/ 105 w 107"/>
                <a:gd name="T13" fmla="*/ 0 h 76"/>
                <a:gd name="T14" fmla="*/ 105 w 107"/>
                <a:gd name="T15" fmla="*/ 74 h 76"/>
                <a:gd name="T16" fmla="*/ 0 w 107"/>
                <a:gd name="T17" fmla="*/ 74 h 76"/>
                <a:gd name="T18" fmla="*/ 0 w 107"/>
                <a:gd name="T19" fmla="*/ 0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" h="76">
                  <a:moveTo>
                    <a:pt x="0" y="0"/>
                  </a:moveTo>
                  <a:lnTo>
                    <a:pt x="107" y="0"/>
                  </a:lnTo>
                  <a:lnTo>
                    <a:pt x="107" y="76"/>
                  </a:lnTo>
                  <a:lnTo>
                    <a:pt x="0" y="7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5" y="0"/>
                  </a:lnTo>
                  <a:lnTo>
                    <a:pt x="105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35" name="Freeform 512">
              <a:extLst>
                <a:ext uri="{FF2B5EF4-FFF2-40B4-BE49-F238E27FC236}">
                  <a16:creationId xmlns:a16="http://schemas.microsoft.com/office/drawing/2014/main" id="{0361A3C0-98C1-4040-B077-08BEA4E5B9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05" cy="74"/>
            </a:xfrm>
            <a:custGeom>
              <a:avLst/>
              <a:gdLst>
                <a:gd name="T0" fmla="*/ 0 w 105"/>
                <a:gd name="T1" fmla="*/ 0 h 74"/>
                <a:gd name="T2" fmla="*/ 105 w 105"/>
                <a:gd name="T3" fmla="*/ 0 h 74"/>
                <a:gd name="T4" fmla="*/ 105 w 105"/>
                <a:gd name="T5" fmla="*/ 74 h 74"/>
                <a:gd name="T6" fmla="*/ 0 w 105"/>
                <a:gd name="T7" fmla="*/ 74 h 74"/>
                <a:gd name="T8" fmla="*/ 0 w 105"/>
                <a:gd name="T9" fmla="*/ 0 h 74"/>
                <a:gd name="T10" fmla="*/ 0 w 105"/>
                <a:gd name="T11" fmla="*/ 0 h 74"/>
                <a:gd name="T12" fmla="*/ 103 w 105"/>
                <a:gd name="T13" fmla="*/ 0 h 74"/>
                <a:gd name="T14" fmla="*/ 103 w 105"/>
                <a:gd name="T15" fmla="*/ 73 h 74"/>
                <a:gd name="T16" fmla="*/ 0 w 105"/>
                <a:gd name="T17" fmla="*/ 73 h 74"/>
                <a:gd name="T18" fmla="*/ 0 w 105"/>
                <a:gd name="T19" fmla="*/ 0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" h="74">
                  <a:moveTo>
                    <a:pt x="0" y="0"/>
                  </a:moveTo>
                  <a:lnTo>
                    <a:pt x="105" y="0"/>
                  </a:lnTo>
                  <a:lnTo>
                    <a:pt x="105" y="74"/>
                  </a:lnTo>
                  <a:lnTo>
                    <a:pt x="0" y="7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3" y="0"/>
                  </a:lnTo>
                  <a:lnTo>
                    <a:pt x="103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36" name="Freeform 513">
              <a:extLst>
                <a:ext uri="{FF2B5EF4-FFF2-40B4-BE49-F238E27FC236}">
                  <a16:creationId xmlns:a16="http://schemas.microsoft.com/office/drawing/2014/main" id="{7FE3456D-D4FB-CC48-AC8A-3861D7E395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03" cy="73"/>
            </a:xfrm>
            <a:custGeom>
              <a:avLst/>
              <a:gdLst>
                <a:gd name="T0" fmla="*/ 0 w 103"/>
                <a:gd name="T1" fmla="*/ 0 h 73"/>
                <a:gd name="T2" fmla="*/ 103 w 103"/>
                <a:gd name="T3" fmla="*/ 0 h 73"/>
                <a:gd name="T4" fmla="*/ 103 w 103"/>
                <a:gd name="T5" fmla="*/ 73 h 73"/>
                <a:gd name="T6" fmla="*/ 0 w 103"/>
                <a:gd name="T7" fmla="*/ 73 h 73"/>
                <a:gd name="T8" fmla="*/ 0 w 103"/>
                <a:gd name="T9" fmla="*/ 0 h 73"/>
                <a:gd name="T10" fmla="*/ 0 w 103"/>
                <a:gd name="T11" fmla="*/ 0 h 73"/>
                <a:gd name="T12" fmla="*/ 102 w 103"/>
                <a:gd name="T13" fmla="*/ 0 h 73"/>
                <a:gd name="T14" fmla="*/ 102 w 103"/>
                <a:gd name="T15" fmla="*/ 71 h 73"/>
                <a:gd name="T16" fmla="*/ 0 w 103"/>
                <a:gd name="T17" fmla="*/ 71 h 73"/>
                <a:gd name="T18" fmla="*/ 0 w 103"/>
                <a:gd name="T19" fmla="*/ 0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73">
                  <a:moveTo>
                    <a:pt x="0" y="0"/>
                  </a:moveTo>
                  <a:lnTo>
                    <a:pt x="103" y="0"/>
                  </a:lnTo>
                  <a:lnTo>
                    <a:pt x="103" y="73"/>
                  </a:lnTo>
                  <a:lnTo>
                    <a:pt x="0" y="7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2" y="0"/>
                  </a:lnTo>
                  <a:lnTo>
                    <a:pt x="102" y="71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37" name="Freeform 514">
              <a:extLst>
                <a:ext uri="{FF2B5EF4-FFF2-40B4-BE49-F238E27FC236}">
                  <a16:creationId xmlns:a16="http://schemas.microsoft.com/office/drawing/2014/main" id="{A7679B3A-56AC-4E4C-9875-CC40E0F9AE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02" cy="71"/>
            </a:xfrm>
            <a:custGeom>
              <a:avLst/>
              <a:gdLst>
                <a:gd name="T0" fmla="*/ 0 w 102"/>
                <a:gd name="T1" fmla="*/ 0 h 71"/>
                <a:gd name="T2" fmla="*/ 102 w 102"/>
                <a:gd name="T3" fmla="*/ 0 h 71"/>
                <a:gd name="T4" fmla="*/ 102 w 102"/>
                <a:gd name="T5" fmla="*/ 71 h 71"/>
                <a:gd name="T6" fmla="*/ 0 w 102"/>
                <a:gd name="T7" fmla="*/ 71 h 71"/>
                <a:gd name="T8" fmla="*/ 0 w 102"/>
                <a:gd name="T9" fmla="*/ 0 h 71"/>
                <a:gd name="T10" fmla="*/ 0 w 102"/>
                <a:gd name="T11" fmla="*/ 0 h 71"/>
                <a:gd name="T12" fmla="*/ 100 w 102"/>
                <a:gd name="T13" fmla="*/ 0 h 71"/>
                <a:gd name="T14" fmla="*/ 100 w 102"/>
                <a:gd name="T15" fmla="*/ 71 h 71"/>
                <a:gd name="T16" fmla="*/ 0 w 102"/>
                <a:gd name="T17" fmla="*/ 71 h 71"/>
                <a:gd name="T18" fmla="*/ 0 w 102"/>
                <a:gd name="T19" fmla="*/ 0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2" h="71">
                  <a:moveTo>
                    <a:pt x="0" y="0"/>
                  </a:moveTo>
                  <a:lnTo>
                    <a:pt x="102" y="0"/>
                  </a:lnTo>
                  <a:lnTo>
                    <a:pt x="102" y="71"/>
                  </a:lnTo>
                  <a:lnTo>
                    <a:pt x="0" y="7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0" y="0"/>
                  </a:lnTo>
                  <a:lnTo>
                    <a:pt x="100" y="71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38" name="Freeform 515">
              <a:extLst>
                <a:ext uri="{FF2B5EF4-FFF2-40B4-BE49-F238E27FC236}">
                  <a16:creationId xmlns:a16="http://schemas.microsoft.com/office/drawing/2014/main" id="{C512F6D4-2415-424E-A495-C986577799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00" cy="71"/>
            </a:xfrm>
            <a:custGeom>
              <a:avLst/>
              <a:gdLst>
                <a:gd name="T0" fmla="*/ 0 w 100"/>
                <a:gd name="T1" fmla="*/ 0 h 71"/>
                <a:gd name="T2" fmla="*/ 100 w 100"/>
                <a:gd name="T3" fmla="*/ 0 h 71"/>
                <a:gd name="T4" fmla="*/ 100 w 100"/>
                <a:gd name="T5" fmla="*/ 71 h 71"/>
                <a:gd name="T6" fmla="*/ 0 w 100"/>
                <a:gd name="T7" fmla="*/ 71 h 71"/>
                <a:gd name="T8" fmla="*/ 0 w 100"/>
                <a:gd name="T9" fmla="*/ 0 h 71"/>
                <a:gd name="T10" fmla="*/ 0 w 100"/>
                <a:gd name="T11" fmla="*/ 0 h 71"/>
                <a:gd name="T12" fmla="*/ 98 w 100"/>
                <a:gd name="T13" fmla="*/ 0 h 71"/>
                <a:gd name="T14" fmla="*/ 98 w 100"/>
                <a:gd name="T15" fmla="*/ 70 h 71"/>
                <a:gd name="T16" fmla="*/ 0 w 100"/>
                <a:gd name="T17" fmla="*/ 70 h 71"/>
                <a:gd name="T18" fmla="*/ 0 w 100"/>
                <a:gd name="T19" fmla="*/ 0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0" h="71">
                  <a:moveTo>
                    <a:pt x="0" y="0"/>
                  </a:moveTo>
                  <a:lnTo>
                    <a:pt x="100" y="0"/>
                  </a:lnTo>
                  <a:lnTo>
                    <a:pt x="100" y="71"/>
                  </a:lnTo>
                  <a:lnTo>
                    <a:pt x="0" y="7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8" y="0"/>
                  </a:lnTo>
                  <a:lnTo>
                    <a:pt x="98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39" name="Freeform 516">
              <a:extLst>
                <a:ext uri="{FF2B5EF4-FFF2-40B4-BE49-F238E27FC236}">
                  <a16:creationId xmlns:a16="http://schemas.microsoft.com/office/drawing/2014/main" id="{5307F66A-00DE-2A4D-A7D4-F6AB12552C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98" cy="70"/>
            </a:xfrm>
            <a:custGeom>
              <a:avLst/>
              <a:gdLst>
                <a:gd name="T0" fmla="*/ 0 w 98"/>
                <a:gd name="T1" fmla="*/ 0 h 70"/>
                <a:gd name="T2" fmla="*/ 98 w 98"/>
                <a:gd name="T3" fmla="*/ 0 h 70"/>
                <a:gd name="T4" fmla="*/ 98 w 98"/>
                <a:gd name="T5" fmla="*/ 70 h 70"/>
                <a:gd name="T6" fmla="*/ 0 w 98"/>
                <a:gd name="T7" fmla="*/ 70 h 70"/>
                <a:gd name="T8" fmla="*/ 0 w 98"/>
                <a:gd name="T9" fmla="*/ 0 h 70"/>
                <a:gd name="T10" fmla="*/ 0 w 98"/>
                <a:gd name="T11" fmla="*/ 0 h 70"/>
                <a:gd name="T12" fmla="*/ 96 w 98"/>
                <a:gd name="T13" fmla="*/ 0 h 70"/>
                <a:gd name="T14" fmla="*/ 96 w 98"/>
                <a:gd name="T15" fmla="*/ 68 h 70"/>
                <a:gd name="T16" fmla="*/ 0 w 98"/>
                <a:gd name="T17" fmla="*/ 68 h 70"/>
                <a:gd name="T18" fmla="*/ 0 w 98"/>
                <a:gd name="T19" fmla="*/ 0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8" h="70">
                  <a:moveTo>
                    <a:pt x="0" y="0"/>
                  </a:moveTo>
                  <a:lnTo>
                    <a:pt x="98" y="0"/>
                  </a:lnTo>
                  <a:lnTo>
                    <a:pt x="98" y="70"/>
                  </a:lnTo>
                  <a:lnTo>
                    <a:pt x="0" y="7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40" name="Freeform 517">
              <a:extLst>
                <a:ext uri="{FF2B5EF4-FFF2-40B4-BE49-F238E27FC236}">
                  <a16:creationId xmlns:a16="http://schemas.microsoft.com/office/drawing/2014/main" id="{A5A29915-9F53-E34A-AAC6-B7DC012997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96" cy="68"/>
            </a:xfrm>
            <a:custGeom>
              <a:avLst/>
              <a:gdLst>
                <a:gd name="T0" fmla="*/ 0 w 96"/>
                <a:gd name="T1" fmla="*/ 0 h 68"/>
                <a:gd name="T2" fmla="*/ 96 w 96"/>
                <a:gd name="T3" fmla="*/ 0 h 68"/>
                <a:gd name="T4" fmla="*/ 96 w 96"/>
                <a:gd name="T5" fmla="*/ 68 h 68"/>
                <a:gd name="T6" fmla="*/ 0 w 96"/>
                <a:gd name="T7" fmla="*/ 68 h 68"/>
                <a:gd name="T8" fmla="*/ 0 w 96"/>
                <a:gd name="T9" fmla="*/ 0 h 68"/>
                <a:gd name="T10" fmla="*/ 0 w 96"/>
                <a:gd name="T11" fmla="*/ 0 h 68"/>
                <a:gd name="T12" fmla="*/ 94 w 96"/>
                <a:gd name="T13" fmla="*/ 0 h 68"/>
                <a:gd name="T14" fmla="*/ 94 w 96"/>
                <a:gd name="T15" fmla="*/ 67 h 68"/>
                <a:gd name="T16" fmla="*/ 0 w 96"/>
                <a:gd name="T17" fmla="*/ 67 h 68"/>
                <a:gd name="T18" fmla="*/ 0 w 96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68">
                  <a:moveTo>
                    <a:pt x="0" y="0"/>
                  </a:moveTo>
                  <a:lnTo>
                    <a:pt x="96" y="0"/>
                  </a:lnTo>
                  <a:lnTo>
                    <a:pt x="96" y="68"/>
                  </a:lnTo>
                  <a:lnTo>
                    <a:pt x="0" y="6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4" y="0"/>
                  </a:lnTo>
                  <a:lnTo>
                    <a:pt x="94" y="67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41" name="Freeform 518">
              <a:extLst>
                <a:ext uri="{FF2B5EF4-FFF2-40B4-BE49-F238E27FC236}">
                  <a16:creationId xmlns:a16="http://schemas.microsoft.com/office/drawing/2014/main" id="{7A61B7BB-4A50-E64C-9DF0-7A68162714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94" cy="67"/>
            </a:xfrm>
            <a:custGeom>
              <a:avLst/>
              <a:gdLst>
                <a:gd name="T0" fmla="*/ 0 w 94"/>
                <a:gd name="T1" fmla="*/ 0 h 67"/>
                <a:gd name="T2" fmla="*/ 94 w 94"/>
                <a:gd name="T3" fmla="*/ 0 h 67"/>
                <a:gd name="T4" fmla="*/ 94 w 94"/>
                <a:gd name="T5" fmla="*/ 67 h 67"/>
                <a:gd name="T6" fmla="*/ 0 w 94"/>
                <a:gd name="T7" fmla="*/ 67 h 67"/>
                <a:gd name="T8" fmla="*/ 0 w 94"/>
                <a:gd name="T9" fmla="*/ 0 h 67"/>
                <a:gd name="T10" fmla="*/ 0 w 94"/>
                <a:gd name="T11" fmla="*/ 0 h 67"/>
                <a:gd name="T12" fmla="*/ 93 w 94"/>
                <a:gd name="T13" fmla="*/ 0 h 67"/>
                <a:gd name="T14" fmla="*/ 93 w 94"/>
                <a:gd name="T15" fmla="*/ 65 h 67"/>
                <a:gd name="T16" fmla="*/ 0 w 94"/>
                <a:gd name="T17" fmla="*/ 65 h 67"/>
                <a:gd name="T18" fmla="*/ 0 w 94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4" h="67">
                  <a:moveTo>
                    <a:pt x="0" y="0"/>
                  </a:moveTo>
                  <a:lnTo>
                    <a:pt x="94" y="0"/>
                  </a:lnTo>
                  <a:lnTo>
                    <a:pt x="94" y="67"/>
                  </a:lnTo>
                  <a:lnTo>
                    <a:pt x="0" y="6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3" y="0"/>
                  </a:lnTo>
                  <a:lnTo>
                    <a:pt x="93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42" name="Freeform 519">
              <a:extLst>
                <a:ext uri="{FF2B5EF4-FFF2-40B4-BE49-F238E27FC236}">
                  <a16:creationId xmlns:a16="http://schemas.microsoft.com/office/drawing/2014/main" id="{CE2F4B9C-843F-E94B-8F47-1BCAAB8E72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93" cy="65"/>
            </a:xfrm>
            <a:custGeom>
              <a:avLst/>
              <a:gdLst>
                <a:gd name="T0" fmla="*/ 0 w 93"/>
                <a:gd name="T1" fmla="*/ 0 h 65"/>
                <a:gd name="T2" fmla="*/ 93 w 93"/>
                <a:gd name="T3" fmla="*/ 0 h 65"/>
                <a:gd name="T4" fmla="*/ 93 w 93"/>
                <a:gd name="T5" fmla="*/ 65 h 65"/>
                <a:gd name="T6" fmla="*/ 0 w 93"/>
                <a:gd name="T7" fmla="*/ 65 h 65"/>
                <a:gd name="T8" fmla="*/ 0 w 93"/>
                <a:gd name="T9" fmla="*/ 0 h 65"/>
                <a:gd name="T10" fmla="*/ 0 w 93"/>
                <a:gd name="T11" fmla="*/ 0 h 65"/>
                <a:gd name="T12" fmla="*/ 91 w 93"/>
                <a:gd name="T13" fmla="*/ 0 h 65"/>
                <a:gd name="T14" fmla="*/ 91 w 93"/>
                <a:gd name="T15" fmla="*/ 64 h 65"/>
                <a:gd name="T16" fmla="*/ 0 w 93"/>
                <a:gd name="T17" fmla="*/ 64 h 65"/>
                <a:gd name="T18" fmla="*/ 0 w 93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3" h="65">
                  <a:moveTo>
                    <a:pt x="0" y="0"/>
                  </a:moveTo>
                  <a:lnTo>
                    <a:pt x="93" y="0"/>
                  </a:lnTo>
                  <a:lnTo>
                    <a:pt x="93" y="65"/>
                  </a:lnTo>
                  <a:lnTo>
                    <a:pt x="0" y="6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1" y="0"/>
                  </a:lnTo>
                  <a:lnTo>
                    <a:pt x="91" y="64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43" name="Freeform 520">
              <a:extLst>
                <a:ext uri="{FF2B5EF4-FFF2-40B4-BE49-F238E27FC236}">
                  <a16:creationId xmlns:a16="http://schemas.microsoft.com/office/drawing/2014/main" id="{F8B235B7-0ECC-BE42-B0E2-C8FA34420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91" cy="64"/>
            </a:xfrm>
            <a:custGeom>
              <a:avLst/>
              <a:gdLst>
                <a:gd name="T0" fmla="*/ 0 w 91"/>
                <a:gd name="T1" fmla="*/ 0 h 64"/>
                <a:gd name="T2" fmla="*/ 91 w 91"/>
                <a:gd name="T3" fmla="*/ 0 h 64"/>
                <a:gd name="T4" fmla="*/ 91 w 91"/>
                <a:gd name="T5" fmla="*/ 64 h 64"/>
                <a:gd name="T6" fmla="*/ 0 w 91"/>
                <a:gd name="T7" fmla="*/ 64 h 64"/>
                <a:gd name="T8" fmla="*/ 0 w 91"/>
                <a:gd name="T9" fmla="*/ 0 h 64"/>
                <a:gd name="T10" fmla="*/ 0 w 91"/>
                <a:gd name="T11" fmla="*/ 0 h 64"/>
                <a:gd name="T12" fmla="*/ 89 w 91"/>
                <a:gd name="T13" fmla="*/ 0 h 64"/>
                <a:gd name="T14" fmla="*/ 89 w 91"/>
                <a:gd name="T15" fmla="*/ 63 h 64"/>
                <a:gd name="T16" fmla="*/ 0 w 91"/>
                <a:gd name="T17" fmla="*/ 63 h 64"/>
                <a:gd name="T18" fmla="*/ 0 w 91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1" h="64">
                  <a:moveTo>
                    <a:pt x="0" y="0"/>
                  </a:moveTo>
                  <a:lnTo>
                    <a:pt x="91" y="0"/>
                  </a:lnTo>
                  <a:lnTo>
                    <a:pt x="91" y="64"/>
                  </a:lnTo>
                  <a:lnTo>
                    <a:pt x="0" y="6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9" y="0"/>
                  </a:lnTo>
                  <a:lnTo>
                    <a:pt x="89" y="63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44" name="Freeform 521">
              <a:extLst>
                <a:ext uri="{FF2B5EF4-FFF2-40B4-BE49-F238E27FC236}">
                  <a16:creationId xmlns:a16="http://schemas.microsoft.com/office/drawing/2014/main" id="{5A5DC46E-9892-7A44-B7D3-674BC5AEB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89" cy="63"/>
            </a:xfrm>
            <a:custGeom>
              <a:avLst/>
              <a:gdLst>
                <a:gd name="T0" fmla="*/ 0 w 89"/>
                <a:gd name="T1" fmla="*/ 0 h 63"/>
                <a:gd name="T2" fmla="*/ 89 w 89"/>
                <a:gd name="T3" fmla="*/ 0 h 63"/>
                <a:gd name="T4" fmla="*/ 89 w 89"/>
                <a:gd name="T5" fmla="*/ 63 h 63"/>
                <a:gd name="T6" fmla="*/ 0 w 89"/>
                <a:gd name="T7" fmla="*/ 63 h 63"/>
                <a:gd name="T8" fmla="*/ 0 w 89"/>
                <a:gd name="T9" fmla="*/ 0 h 63"/>
                <a:gd name="T10" fmla="*/ 0 w 89"/>
                <a:gd name="T11" fmla="*/ 0 h 63"/>
                <a:gd name="T12" fmla="*/ 87 w 89"/>
                <a:gd name="T13" fmla="*/ 0 h 63"/>
                <a:gd name="T14" fmla="*/ 87 w 89"/>
                <a:gd name="T15" fmla="*/ 62 h 63"/>
                <a:gd name="T16" fmla="*/ 0 w 89"/>
                <a:gd name="T17" fmla="*/ 62 h 63"/>
                <a:gd name="T18" fmla="*/ 0 w 89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9" h="63">
                  <a:moveTo>
                    <a:pt x="0" y="0"/>
                  </a:moveTo>
                  <a:lnTo>
                    <a:pt x="89" y="0"/>
                  </a:lnTo>
                  <a:lnTo>
                    <a:pt x="89" y="63"/>
                  </a:lnTo>
                  <a:lnTo>
                    <a:pt x="0" y="6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7" y="0"/>
                  </a:lnTo>
                  <a:lnTo>
                    <a:pt x="87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45" name="Freeform 522">
              <a:extLst>
                <a:ext uri="{FF2B5EF4-FFF2-40B4-BE49-F238E27FC236}">
                  <a16:creationId xmlns:a16="http://schemas.microsoft.com/office/drawing/2014/main" id="{DDC18620-26D5-5B44-A98E-03B0E15D8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87" cy="62"/>
            </a:xfrm>
            <a:custGeom>
              <a:avLst/>
              <a:gdLst>
                <a:gd name="T0" fmla="*/ 0 w 87"/>
                <a:gd name="T1" fmla="*/ 0 h 62"/>
                <a:gd name="T2" fmla="*/ 87 w 87"/>
                <a:gd name="T3" fmla="*/ 0 h 62"/>
                <a:gd name="T4" fmla="*/ 87 w 87"/>
                <a:gd name="T5" fmla="*/ 62 h 62"/>
                <a:gd name="T6" fmla="*/ 0 w 87"/>
                <a:gd name="T7" fmla="*/ 62 h 62"/>
                <a:gd name="T8" fmla="*/ 0 w 87"/>
                <a:gd name="T9" fmla="*/ 0 h 62"/>
                <a:gd name="T10" fmla="*/ 0 w 87"/>
                <a:gd name="T11" fmla="*/ 0 h 62"/>
                <a:gd name="T12" fmla="*/ 86 w 87"/>
                <a:gd name="T13" fmla="*/ 0 h 62"/>
                <a:gd name="T14" fmla="*/ 86 w 87"/>
                <a:gd name="T15" fmla="*/ 61 h 62"/>
                <a:gd name="T16" fmla="*/ 0 w 87"/>
                <a:gd name="T17" fmla="*/ 61 h 62"/>
                <a:gd name="T18" fmla="*/ 0 w 87"/>
                <a:gd name="T19" fmla="*/ 0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62">
                  <a:moveTo>
                    <a:pt x="0" y="0"/>
                  </a:moveTo>
                  <a:lnTo>
                    <a:pt x="87" y="0"/>
                  </a:lnTo>
                  <a:lnTo>
                    <a:pt x="87" y="62"/>
                  </a:lnTo>
                  <a:lnTo>
                    <a:pt x="0" y="6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6" y="0"/>
                  </a:lnTo>
                  <a:lnTo>
                    <a:pt x="86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46" name="Freeform 523">
              <a:extLst>
                <a:ext uri="{FF2B5EF4-FFF2-40B4-BE49-F238E27FC236}">
                  <a16:creationId xmlns:a16="http://schemas.microsoft.com/office/drawing/2014/main" id="{10C1A97B-FBDA-1F4C-8D77-A9484776F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86" cy="61"/>
            </a:xfrm>
            <a:custGeom>
              <a:avLst/>
              <a:gdLst>
                <a:gd name="T0" fmla="*/ 0 w 86"/>
                <a:gd name="T1" fmla="*/ 0 h 61"/>
                <a:gd name="T2" fmla="*/ 86 w 86"/>
                <a:gd name="T3" fmla="*/ 0 h 61"/>
                <a:gd name="T4" fmla="*/ 86 w 86"/>
                <a:gd name="T5" fmla="*/ 61 h 61"/>
                <a:gd name="T6" fmla="*/ 0 w 86"/>
                <a:gd name="T7" fmla="*/ 61 h 61"/>
                <a:gd name="T8" fmla="*/ 0 w 86"/>
                <a:gd name="T9" fmla="*/ 0 h 61"/>
                <a:gd name="T10" fmla="*/ 0 w 86"/>
                <a:gd name="T11" fmla="*/ 0 h 61"/>
                <a:gd name="T12" fmla="*/ 84 w 86"/>
                <a:gd name="T13" fmla="*/ 0 h 61"/>
                <a:gd name="T14" fmla="*/ 84 w 86"/>
                <a:gd name="T15" fmla="*/ 59 h 61"/>
                <a:gd name="T16" fmla="*/ 0 w 86"/>
                <a:gd name="T17" fmla="*/ 59 h 61"/>
                <a:gd name="T18" fmla="*/ 0 w 86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61">
                  <a:moveTo>
                    <a:pt x="0" y="0"/>
                  </a:moveTo>
                  <a:lnTo>
                    <a:pt x="86" y="0"/>
                  </a:lnTo>
                  <a:lnTo>
                    <a:pt x="86" y="61"/>
                  </a:lnTo>
                  <a:lnTo>
                    <a:pt x="0" y="6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84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47" name="Freeform 524">
              <a:extLst>
                <a:ext uri="{FF2B5EF4-FFF2-40B4-BE49-F238E27FC236}">
                  <a16:creationId xmlns:a16="http://schemas.microsoft.com/office/drawing/2014/main" id="{0E99EFA3-1FC8-CC45-81E4-A792187DC6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84" cy="59"/>
            </a:xfrm>
            <a:custGeom>
              <a:avLst/>
              <a:gdLst>
                <a:gd name="T0" fmla="*/ 0 w 84"/>
                <a:gd name="T1" fmla="*/ 0 h 59"/>
                <a:gd name="T2" fmla="*/ 84 w 84"/>
                <a:gd name="T3" fmla="*/ 0 h 59"/>
                <a:gd name="T4" fmla="*/ 84 w 84"/>
                <a:gd name="T5" fmla="*/ 59 h 59"/>
                <a:gd name="T6" fmla="*/ 0 w 84"/>
                <a:gd name="T7" fmla="*/ 59 h 59"/>
                <a:gd name="T8" fmla="*/ 0 w 84"/>
                <a:gd name="T9" fmla="*/ 0 h 59"/>
                <a:gd name="T10" fmla="*/ 0 w 84"/>
                <a:gd name="T11" fmla="*/ 0 h 59"/>
                <a:gd name="T12" fmla="*/ 82 w 84"/>
                <a:gd name="T13" fmla="*/ 0 h 59"/>
                <a:gd name="T14" fmla="*/ 82 w 84"/>
                <a:gd name="T15" fmla="*/ 58 h 59"/>
                <a:gd name="T16" fmla="*/ 0 w 84"/>
                <a:gd name="T17" fmla="*/ 58 h 59"/>
                <a:gd name="T18" fmla="*/ 0 w 84"/>
                <a:gd name="T19" fmla="*/ 0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" h="59">
                  <a:moveTo>
                    <a:pt x="0" y="0"/>
                  </a:moveTo>
                  <a:lnTo>
                    <a:pt x="84" y="0"/>
                  </a:lnTo>
                  <a:lnTo>
                    <a:pt x="84" y="59"/>
                  </a:lnTo>
                  <a:lnTo>
                    <a:pt x="0" y="5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2" y="0"/>
                  </a:lnTo>
                  <a:lnTo>
                    <a:pt x="82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48" name="Freeform 525">
              <a:extLst>
                <a:ext uri="{FF2B5EF4-FFF2-40B4-BE49-F238E27FC236}">
                  <a16:creationId xmlns:a16="http://schemas.microsoft.com/office/drawing/2014/main" id="{F78E33C6-0CF9-EF40-A887-6F5DA9D15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82" cy="58"/>
            </a:xfrm>
            <a:custGeom>
              <a:avLst/>
              <a:gdLst>
                <a:gd name="T0" fmla="*/ 0 w 82"/>
                <a:gd name="T1" fmla="*/ 0 h 58"/>
                <a:gd name="T2" fmla="*/ 82 w 82"/>
                <a:gd name="T3" fmla="*/ 0 h 58"/>
                <a:gd name="T4" fmla="*/ 82 w 82"/>
                <a:gd name="T5" fmla="*/ 58 h 58"/>
                <a:gd name="T6" fmla="*/ 0 w 82"/>
                <a:gd name="T7" fmla="*/ 58 h 58"/>
                <a:gd name="T8" fmla="*/ 0 w 82"/>
                <a:gd name="T9" fmla="*/ 0 h 58"/>
                <a:gd name="T10" fmla="*/ 0 w 82"/>
                <a:gd name="T11" fmla="*/ 0 h 58"/>
                <a:gd name="T12" fmla="*/ 80 w 82"/>
                <a:gd name="T13" fmla="*/ 0 h 58"/>
                <a:gd name="T14" fmla="*/ 80 w 82"/>
                <a:gd name="T15" fmla="*/ 57 h 58"/>
                <a:gd name="T16" fmla="*/ 0 w 82"/>
                <a:gd name="T17" fmla="*/ 57 h 58"/>
                <a:gd name="T18" fmla="*/ 0 w 82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" h="58">
                  <a:moveTo>
                    <a:pt x="0" y="0"/>
                  </a:moveTo>
                  <a:lnTo>
                    <a:pt x="82" y="0"/>
                  </a:lnTo>
                  <a:lnTo>
                    <a:pt x="82" y="58"/>
                  </a:lnTo>
                  <a:lnTo>
                    <a:pt x="0" y="5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0" y="0"/>
                  </a:lnTo>
                  <a:lnTo>
                    <a:pt x="80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49" name="Freeform 526">
              <a:extLst>
                <a:ext uri="{FF2B5EF4-FFF2-40B4-BE49-F238E27FC236}">
                  <a16:creationId xmlns:a16="http://schemas.microsoft.com/office/drawing/2014/main" id="{2D0D5266-5847-9045-939B-A669539697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80" cy="57"/>
            </a:xfrm>
            <a:custGeom>
              <a:avLst/>
              <a:gdLst>
                <a:gd name="T0" fmla="*/ 0 w 80"/>
                <a:gd name="T1" fmla="*/ 0 h 57"/>
                <a:gd name="T2" fmla="*/ 80 w 80"/>
                <a:gd name="T3" fmla="*/ 0 h 57"/>
                <a:gd name="T4" fmla="*/ 80 w 80"/>
                <a:gd name="T5" fmla="*/ 57 h 57"/>
                <a:gd name="T6" fmla="*/ 0 w 80"/>
                <a:gd name="T7" fmla="*/ 57 h 57"/>
                <a:gd name="T8" fmla="*/ 0 w 80"/>
                <a:gd name="T9" fmla="*/ 0 h 57"/>
                <a:gd name="T10" fmla="*/ 0 w 80"/>
                <a:gd name="T11" fmla="*/ 0 h 57"/>
                <a:gd name="T12" fmla="*/ 79 w 80"/>
                <a:gd name="T13" fmla="*/ 0 h 57"/>
                <a:gd name="T14" fmla="*/ 79 w 80"/>
                <a:gd name="T15" fmla="*/ 56 h 57"/>
                <a:gd name="T16" fmla="*/ 0 w 80"/>
                <a:gd name="T17" fmla="*/ 56 h 57"/>
                <a:gd name="T18" fmla="*/ 0 w 80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57">
                  <a:moveTo>
                    <a:pt x="0" y="0"/>
                  </a:moveTo>
                  <a:lnTo>
                    <a:pt x="80" y="0"/>
                  </a:lnTo>
                  <a:lnTo>
                    <a:pt x="80" y="57"/>
                  </a:lnTo>
                  <a:lnTo>
                    <a:pt x="0" y="5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9" y="0"/>
                  </a:lnTo>
                  <a:lnTo>
                    <a:pt x="79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50" name="Freeform 527">
              <a:extLst>
                <a:ext uri="{FF2B5EF4-FFF2-40B4-BE49-F238E27FC236}">
                  <a16:creationId xmlns:a16="http://schemas.microsoft.com/office/drawing/2014/main" id="{2198FAA3-5CD7-6749-91B9-31A4A96BB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79" cy="56"/>
            </a:xfrm>
            <a:custGeom>
              <a:avLst/>
              <a:gdLst>
                <a:gd name="T0" fmla="*/ 0 w 79"/>
                <a:gd name="T1" fmla="*/ 0 h 56"/>
                <a:gd name="T2" fmla="*/ 79 w 79"/>
                <a:gd name="T3" fmla="*/ 0 h 56"/>
                <a:gd name="T4" fmla="*/ 79 w 79"/>
                <a:gd name="T5" fmla="*/ 56 h 56"/>
                <a:gd name="T6" fmla="*/ 0 w 79"/>
                <a:gd name="T7" fmla="*/ 56 h 56"/>
                <a:gd name="T8" fmla="*/ 0 w 79"/>
                <a:gd name="T9" fmla="*/ 0 h 56"/>
                <a:gd name="T10" fmla="*/ 0 w 79"/>
                <a:gd name="T11" fmla="*/ 0 h 56"/>
                <a:gd name="T12" fmla="*/ 77 w 79"/>
                <a:gd name="T13" fmla="*/ 0 h 56"/>
                <a:gd name="T14" fmla="*/ 77 w 79"/>
                <a:gd name="T15" fmla="*/ 55 h 56"/>
                <a:gd name="T16" fmla="*/ 0 w 79"/>
                <a:gd name="T17" fmla="*/ 55 h 56"/>
                <a:gd name="T18" fmla="*/ 0 w 79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" h="56">
                  <a:moveTo>
                    <a:pt x="0" y="0"/>
                  </a:moveTo>
                  <a:lnTo>
                    <a:pt x="79" y="0"/>
                  </a:lnTo>
                  <a:lnTo>
                    <a:pt x="79" y="56"/>
                  </a:lnTo>
                  <a:lnTo>
                    <a:pt x="0" y="5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7" y="0"/>
                  </a:lnTo>
                  <a:lnTo>
                    <a:pt x="77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51" name="Freeform 528">
              <a:extLst>
                <a:ext uri="{FF2B5EF4-FFF2-40B4-BE49-F238E27FC236}">
                  <a16:creationId xmlns:a16="http://schemas.microsoft.com/office/drawing/2014/main" id="{DD0AD221-E2B0-624E-8092-22F09BD031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77" cy="55"/>
            </a:xfrm>
            <a:custGeom>
              <a:avLst/>
              <a:gdLst>
                <a:gd name="T0" fmla="*/ 0 w 77"/>
                <a:gd name="T1" fmla="*/ 0 h 55"/>
                <a:gd name="T2" fmla="*/ 77 w 77"/>
                <a:gd name="T3" fmla="*/ 0 h 55"/>
                <a:gd name="T4" fmla="*/ 77 w 77"/>
                <a:gd name="T5" fmla="*/ 55 h 55"/>
                <a:gd name="T6" fmla="*/ 0 w 77"/>
                <a:gd name="T7" fmla="*/ 55 h 55"/>
                <a:gd name="T8" fmla="*/ 0 w 77"/>
                <a:gd name="T9" fmla="*/ 0 h 55"/>
                <a:gd name="T10" fmla="*/ 0 w 77"/>
                <a:gd name="T11" fmla="*/ 0 h 55"/>
                <a:gd name="T12" fmla="*/ 75 w 77"/>
                <a:gd name="T13" fmla="*/ 0 h 55"/>
                <a:gd name="T14" fmla="*/ 75 w 77"/>
                <a:gd name="T15" fmla="*/ 53 h 55"/>
                <a:gd name="T16" fmla="*/ 0 w 77"/>
                <a:gd name="T17" fmla="*/ 53 h 55"/>
                <a:gd name="T18" fmla="*/ 0 w 77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" h="55">
                  <a:moveTo>
                    <a:pt x="0" y="0"/>
                  </a:moveTo>
                  <a:lnTo>
                    <a:pt x="77" y="0"/>
                  </a:lnTo>
                  <a:lnTo>
                    <a:pt x="77" y="55"/>
                  </a:lnTo>
                  <a:lnTo>
                    <a:pt x="0" y="5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5" y="0"/>
                  </a:lnTo>
                  <a:lnTo>
                    <a:pt x="75" y="53"/>
                  </a:lnTo>
                  <a:lnTo>
                    <a:pt x="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52" name="Freeform 529">
              <a:extLst>
                <a:ext uri="{FF2B5EF4-FFF2-40B4-BE49-F238E27FC236}">
                  <a16:creationId xmlns:a16="http://schemas.microsoft.com/office/drawing/2014/main" id="{35EBA798-4C98-824A-BC5B-D256E8911A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75" cy="53"/>
            </a:xfrm>
            <a:custGeom>
              <a:avLst/>
              <a:gdLst>
                <a:gd name="T0" fmla="*/ 0 w 75"/>
                <a:gd name="T1" fmla="*/ 0 h 53"/>
                <a:gd name="T2" fmla="*/ 75 w 75"/>
                <a:gd name="T3" fmla="*/ 0 h 53"/>
                <a:gd name="T4" fmla="*/ 75 w 75"/>
                <a:gd name="T5" fmla="*/ 53 h 53"/>
                <a:gd name="T6" fmla="*/ 0 w 75"/>
                <a:gd name="T7" fmla="*/ 53 h 53"/>
                <a:gd name="T8" fmla="*/ 0 w 75"/>
                <a:gd name="T9" fmla="*/ 0 h 53"/>
                <a:gd name="T10" fmla="*/ 0 w 75"/>
                <a:gd name="T11" fmla="*/ 0 h 53"/>
                <a:gd name="T12" fmla="*/ 73 w 75"/>
                <a:gd name="T13" fmla="*/ 0 h 53"/>
                <a:gd name="T14" fmla="*/ 73 w 75"/>
                <a:gd name="T15" fmla="*/ 52 h 53"/>
                <a:gd name="T16" fmla="*/ 0 w 75"/>
                <a:gd name="T17" fmla="*/ 52 h 53"/>
                <a:gd name="T18" fmla="*/ 0 w 75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5" h="53">
                  <a:moveTo>
                    <a:pt x="0" y="0"/>
                  </a:moveTo>
                  <a:lnTo>
                    <a:pt x="75" y="0"/>
                  </a:lnTo>
                  <a:lnTo>
                    <a:pt x="75" y="53"/>
                  </a:lnTo>
                  <a:lnTo>
                    <a:pt x="0" y="5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3" y="0"/>
                  </a:lnTo>
                  <a:lnTo>
                    <a:pt x="73" y="52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53" name="Freeform 530">
              <a:extLst>
                <a:ext uri="{FF2B5EF4-FFF2-40B4-BE49-F238E27FC236}">
                  <a16:creationId xmlns:a16="http://schemas.microsoft.com/office/drawing/2014/main" id="{1FBFA091-55E4-CC43-9AE2-9F6DCFB743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73" cy="52"/>
            </a:xfrm>
            <a:custGeom>
              <a:avLst/>
              <a:gdLst>
                <a:gd name="T0" fmla="*/ 0 w 73"/>
                <a:gd name="T1" fmla="*/ 0 h 52"/>
                <a:gd name="T2" fmla="*/ 73 w 73"/>
                <a:gd name="T3" fmla="*/ 0 h 52"/>
                <a:gd name="T4" fmla="*/ 73 w 73"/>
                <a:gd name="T5" fmla="*/ 52 h 52"/>
                <a:gd name="T6" fmla="*/ 0 w 73"/>
                <a:gd name="T7" fmla="*/ 52 h 52"/>
                <a:gd name="T8" fmla="*/ 0 w 73"/>
                <a:gd name="T9" fmla="*/ 0 h 52"/>
                <a:gd name="T10" fmla="*/ 0 w 73"/>
                <a:gd name="T11" fmla="*/ 0 h 52"/>
                <a:gd name="T12" fmla="*/ 72 w 73"/>
                <a:gd name="T13" fmla="*/ 0 h 52"/>
                <a:gd name="T14" fmla="*/ 72 w 73"/>
                <a:gd name="T15" fmla="*/ 51 h 52"/>
                <a:gd name="T16" fmla="*/ 0 w 73"/>
                <a:gd name="T17" fmla="*/ 51 h 52"/>
                <a:gd name="T18" fmla="*/ 0 w 73"/>
                <a:gd name="T19" fmla="*/ 0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52">
                  <a:moveTo>
                    <a:pt x="0" y="0"/>
                  </a:moveTo>
                  <a:lnTo>
                    <a:pt x="73" y="0"/>
                  </a:lnTo>
                  <a:lnTo>
                    <a:pt x="73" y="52"/>
                  </a:lnTo>
                  <a:lnTo>
                    <a:pt x="0" y="5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2" y="0"/>
                  </a:lnTo>
                  <a:lnTo>
                    <a:pt x="72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54" name="Freeform 531">
              <a:extLst>
                <a:ext uri="{FF2B5EF4-FFF2-40B4-BE49-F238E27FC236}">
                  <a16:creationId xmlns:a16="http://schemas.microsoft.com/office/drawing/2014/main" id="{819029BB-E718-5547-8914-A1EF8EF08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72" cy="51"/>
            </a:xfrm>
            <a:custGeom>
              <a:avLst/>
              <a:gdLst>
                <a:gd name="T0" fmla="*/ 0 w 72"/>
                <a:gd name="T1" fmla="*/ 0 h 51"/>
                <a:gd name="T2" fmla="*/ 72 w 72"/>
                <a:gd name="T3" fmla="*/ 0 h 51"/>
                <a:gd name="T4" fmla="*/ 72 w 72"/>
                <a:gd name="T5" fmla="*/ 51 h 51"/>
                <a:gd name="T6" fmla="*/ 0 w 72"/>
                <a:gd name="T7" fmla="*/ 51 h 51"/>
                <a:gd name="T8" fmla="*/ 0 w 72"/>
                <a:gd name="T9" fmla="*/ 0 h 51"/>
                <a:gd name="T10" fmla="*/ 0 w 72"/>
                <a:gd name="T11" fmla="*/ 0 h 51"/>
                <a:gd name="T12" fmla="*/ 70 w 72"/>
                <a:gd name="T13" fmla="*/ 0 h 51"/>
                <a:gd name="T14" fmla="*/ 70 w 72"/>
                <a:gd name="T15" fmla="*/ 50 h 51"/>
                <a:gd name="T16" fmla="*/ 0 w 72"/>
                <a:gd name="T17" fmla="*/ 50 h 51"/>
                <a:gd name="T18" fmla="*/ 0 w 72"/>
                <a:gd name="T19" fmla="*/ 0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51">
                  <a:moveTo>
                    <a:pt x="0" y="0"/>
                  </a:moveTo>
                  <a:lnTo>
                    <a:pt x="72" y="0"/>
                  </a:lnTo>
                  <a:lnTo>
                    <a:pt x="72" y="51"/>
                  </a:lnTo>
                  <a:lnTo>
                    <a:pt x="0" y="5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0" y="0"/>
                  </a:lnTo>
                  <a:lnTo>
                    <a:pt x="70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55" name="Freeform 532">
              <a:extLst>
                <a:ext uri="{FF2B5EF4-FFF2-40B4-BE49-F238E27FC236}">
                  <a16:creationId xmlns:a16="http://schemas.microsoft.com/office/drawing/2014/main" id="{85B3D424-8B6E-5E47-A2A1-8D86CB6C9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70" cy="50"/>
            </a:xfrm>
            <a:custGeom>
              <a:avLst/>
              <a:gdLst>
                <a:gd name="T0" fmla="*/ 0 w 70"/>
                <a:gd name="T1" fmla="*/ 0 h 50"/>
                <a:gd name="T2" fmla="*/ 70 w 70"/>
                <a:gd name="T3" fmla="*/ 0 h 50"/>
                <a:gd name="T4" fmla="*/ 70 w 70"/>
                <a:gd name="T5" fmla="*/ 50 h 50"/>
                <a:gd name="T6" fmla="*/ 0 w 70"/>
                <a:gd name="T7" fmla="*/ 50 h 50"/>
                <a:gd name="T8" fmla="*/ 0 w 70"/>
                <a:gd name="T9" fmla="*/ 0 h 50"/>
                <a:gd name="T10" fmla="*/ 0 w 70"/>
                <a:gd name="T11" fmla="*/ 0 h 50"/>
                <a:gd name="T12" fmla="*/ 68 w 70"/>
                <a:gd name="T13" fmla="*/ 0 h 50"/>
                <a:gd name="T14" fmla="*/ 68 w 70"/>
                <a:gd name="T15" fmla="*/ 48 h 50"/>
                <a:gd name="T16" fmla="*/ 0 w 70"/>
                <a:gd name="T17" fmla="*/ 48 h 50"/>
                <a:gd name="T18" fmla="*/ 0 w 70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50">
                  <a:moveTo>
                    <a:pt x="0" y="0"/>
                  </a:moveTo>
                  <a:lnTo>
                    <a:pt x="70" y="0"/>
                  </a:lnTo>
                  <a:lnTo>
                    <a:pt x="70" y="50"/>
                  </a:lnTo>
                  <a:lnTo>
                    <a:pt x="0" y="5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8" y="0"/>
                  </a:lnTo>
                  <a:lnTo>
                    <a:pt x="68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56" name="Freeform 533">
              <a:extLst>
                <a:ext uri="{FF2B5EF4-FFF2-40B4-BE49-F238E27FC236}">
                  <a16:creationId xmlns:a16="http://schemas.microsoft.com/office/drawing/2014/main" id="{E535DCAB-F33D-D043-B971-8616BF728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68" cy="48"/>
            </a:xfrm>
            <a:custGeom>
              <a:avLst/>
              <a:gdLst>
                <a:gd name="T0" fmla="*/ 0 w 68"/>
                <a:gd name="T1" fmla="*/ 0 h 48"/>
                <a:gd name="T2" fmla="*/ 68 w 68"/>
                <a:gd name="T3" fmla="*/ 0 h 48"/>
                <a:gd name="T4" fmla="*/ 68 w 68"/>
                <a:gd name="T5" fmla="*/ 48 h 48"/>
                <a:gd name="T6" fmla="*/ 0 w 68"/>
                <a:gd name="T7" fmla="*/ 48 h 48"/>
                <a:gd name="T8" fmla="*/ 0 w 68"/>
                <a:gd name="T9" fmla="*/ 0 h 48"/>
                <a:gd name="T10" fmla="*/ 0 w 68"/>
                <a:gd name="T11" fmla="*/ 0 h 48"/>
                <a:gd name="T12" fmla="*/ 66 w 68"/>
                <a:gd name="T13" fmla="*/ 0 h 48"/>
                <a:gd name="T14" fmla="*/ 66 w 68"/>
                <a:gd name="T15" fmla="*/ 47 h 48"/>
                <a:gd name="T16" fmla="*/ 0 w 68"/>
                <a:gd name="T17" fmla="*/ 47 h 48"/>
                <a:gd name="T18" fmla="*/ 0 w 68"/>
                <a:gd name="T19" fmla="*/ 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8" h="48">
                  <a:moveTo>
                    <a:pt x="0" y="0"/>
                  </a:moveTo>
                  <a:lnTo>
                    <a:pt x="68" y="0"/>
                  </a:lnTo>
                  <a:lnTo>
                    <a:pt x="68" y="48"/>
                  </a:ln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6" y="0"/>
                  </a:lnTo>
                  <a:lnTo>
                    <a:pt x="66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57" name="Freeform 534">
              <a:extLst>
                <a:ext uri="{FF2B5EF4-FFF2-40B4-BE49-F238E27FC236}">
                  <a16:creationId xmlns:a16="http://schemas.microsoft.com/office/drawing/2014/main" id="{EC5E9DBA-B065-3244-81AA-BAEF58DBA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66" cy="47"/>
            </a:xfrm>
            <a:custGeom>
              <a:avLst/>
              <a:gdLst>
                <a:gd name="T0" fmla="*/ 0 w 66"/>
                <a:gd name="T1" fmla="*/ 0 h 47"/>
                <a:gd name="T2" fmla="*/ 66 w 66"/>
                <a:gd name="T3" fmla="*/ 0 h 47"/>
                <a:gd name="T4" fmla="*/ 66 w 66"/>
                <a:gd name="T5" fmla="*/ 47 h 47"/>
                <a:gd name="T6" fmla="*/ 0 w 66"/>
                <a:gd name="T7" fmla="*/ 47 h 47"/>
                <a:gd name="T8" fmla="*/ 0 w 66"/>
                <a:gd name="T9" fmla="*/ 0 h 47"/>
                <a:gd name="T10" fmla="*/ 0 w 66"/>
                <a:gd name="T11" fmla="*/ 0 h 47"/>
                <a:gd name="T12" fmla="*/ 65 w 66"/>
                <a:gd name="T13" fmla="*/ 0 h 47"/>
                <a:gd name="T14" fmla="*/ 65 w 66"/>
                <a:gd name="T15" fmla="*/ 46 h 47"/>
                <a:gd name="T16" fmla="*/ 0 w 66"/>
                <a:gd name="T17" fmla="*/ 46 h 47"/>
                <a:gd name="T18" fmla="*/ 0 w 66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47">
                  <a:moveTo>
                    <a:pt x="0" y="0"/>
                  </a:moveTo>
                  <a:lnTo>
                    <a:pt x="66" y="0"/>
                  </a:lnTo>
                  <a:lnTo>
                    <a:pt x="66" y="47"/>
                  </a:lnTo>
                  <a:lnTo>
                    <a:pt x="0" y="4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5" y="0"/>
                  </a:lnTo>
                  <a:lnTo>
                    <a:pt x="65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58" name="Freeform 535">
              <a:extLst>
                <a:ext uri="{FF2B5EF4-FFF2-40B4-BE49-F238E27FC236}">
                  <a16:creationId xmlns:a16="http://schemas.microsoft.com/office/drawing/2014/main" id="{F0765807-A555-9C40-BCE9-0851B12F6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65" cy="46"/>
            </a:xfrm>
            <a:custGeom>
              <a:avLst/>
              <a:gdLst>
                <a:gd name="T0" fmla="*/ 0 w 65"/>
                <a:gd name="T1" fmla="*/ 0 h 46"/>
                <a:gd name="T2" fmla="*/ 65 w 65"/>
                <a:gd name="T3" fmla="*/ 0 h 46"/>
                <a:gd name="T4" fmla="*/ 65 w 65"/>
                <a:gd name="T5" fmla="*/ 46 h 46"/>
                <a:gd name="T6" fmla="*/ 0 w 65"/>
                <a:gd name="T7" fmla="*/ 46 h 46"/>
                <a:gd name="T8" fmla="*/ 0 w 65"/>
                <a:gd name="T9" fmla="*/ 0 h 46"/>
                <a:gd name="T10" fmla="*/ 0 w 65"/>
                <a:gd name="T11" fmla="*/ 0 h 46"/>
                <a:gd name="T12" fmla="*/ 63 w 65"/>
                <a:gd name="T13" fmla="*/ 0 h 46"/>
                <a:gd name="T14" fmla="*/ 63 w 65"/>
                <a:gd name="T15" fmla="*/ 44 h 46"/>
                <a:gd name="T16" fmla="*/ 0 w 65"/>
                <a:gd name="T17" fmla="*/ 44 h 46"/>
                <a:gd name="T18" fmla="*/ 0 w 65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46">
                  <a:moveTo>
                    <a:pt x="0" y="0"/>
                  </a:moveTo>
                  <a:lnTo>
                    <a:pt x="65" y="0"/>
                  </a:lnTo>
                  <a:lnTo>
                    <a:pt x="65" y="46"/>
                  </a:lnTo>
                  <a:lnTo>
                    <a:pt x="0" y="4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3" y="0"/>
                  </a:lnTo>
                  <a:lnTo>
                    <a:pt x="63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59" name="Freeform 536">
              <a:extLst>
                <a:ext uri="{FF2B5EF4-FFF2-40B4-BE49-F238E27FC236}">
                  <a16:creationId xmlns:a16="http://schemas.microsoft.com/office/drawing/2014/main" id="{23FC7861-7674-5F4D-B57C-F25E458054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63" cy="44"/>
            </a:xfrm>
            <a:custGeom>
              <a:avLst/>
              <a:gdLst>
                <a:gd name="T0" fmla="*/ 0 w 63"/>
                <a:gd name="T1" fmla="*/ 0 h 44"/>
                <a:gd name="T2" fmla="*/ 63 w 63"/>
                <a:gd name="T3" fmla="*/ 0 h 44"/>
                <a:gd name="T4" fmla="*/ 63 w 63"/>
                <a:gd name="T5" fmla="*/ 44 h 44"/>
                <a:gd name="T6" fmla="*/ 0 w 63"/>
                <a:gd name="T7" fmla="*/ 44 h 44"/>
                <a:gd name="T8" fmla="*/ 0 w 63"/>
                <a:gd name="T9" fmla="*/ 0 h 44"/>
                <a:gd name="T10" fmla="*/ 0 w 63"/>
                <a:gd name="T11" fmla="*/ 0 h 44"/>
                <a:gd name="T12" fmla="*/ 61 w 63"/>
                <a:gd name="T13" fmla="*/ 0 h 44"/>
                <a:gd name="T14" fmla="*/ 61 w 63"/>
                <a:gd name="T15" fmla="*/ 44 h 44"/>
                <a:gd name="T16" fmla="*/ 0 w 63"/>
                <a:gd name="T17" fmla="*/ 44 h 44"/>
                <a:gd name="T18" fmla="*/ 0 w 63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3" h="44">
                  <a:moveTo>
                    <a:pt x="0" y="0"/>
                  </a:moveTo>
                  <a:lnTo>
                    <a:pt x="63" y="0"/>
                  </a:lnTo>
                  <a:lnTo>
                    <a:pt x="63" y="44"/>
                  </a:lnTo>
                  <a:lnTo>
                    <a:pt x="0" y="4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61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60" name="Freeform 537">
              <a:extLst>
                <a:ext uri="{FF2B5EF4-FFF2-40B4-BE49-F238E27FC236}">
                  <a16:creationId xmlns:a16="http://schemas.microsoft.com/office/drawing/2014/main" id="{51CBF995-76C5-2043-9238-4485D0C6E4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61" cy="44"/>
            </a:xfrm>
            <a:custGeom>
              <a:avLst/>
              <a:gdLst>
                <a:gd name="T0" fmla="*/ 0 w 61"/>
                <a:gd name="T1" fmla="*/ 0 h 44"/>
                <a:gd name="T2" fmla="*/ 61 w 61"/>
                <a:gd name="T3" fmla="*/ 0 h 44"/>
                <a:gd name="T4" fmla="*/ 61 w 61"/>
                <a:gd name="T5" fmla="*/ 44 h 44"/>
                <a:gd name="T6" fmla="*/ 0 w 61"/>
                <a:gd name="T7" fmla="*/ 44 h 44"/>
                <a:gd name="T8" fmla="*/ 0 w 61"/>
                <a:gd name="T9" fmla="*/ 0 h 44"/>
                <a:gd name="T10" fmla="*/ 0 w 61"/>
                <a:gd name="T11" fmla="*/ 0 h 44"/>
                <a:gd name="T12" fmla="*/ 59 w 61"/>
                <a:gd name="T13" fmla="*/ 0 h 44"/>
                <a:gd name="T14" fmla="*/ 59 w 61"/>
                <a:gd name="T15" fmla="*/ 42 h 44"/>
                <a:gd name="T16" fmla="*/ 0 w 61"/>
                <a:gd name="T17" fmla="*/ 42 h 44"/>
                <a:gd name="T18" fmla="*/ 0 w 61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44">
                  <a:moveTo>
                    <a:pt x="0" y="0"/>
                  </a:moveTo>
                  <a:lnTo>
                    <a:pt x="61" y="0"/>
                  </a:lnTo>
                  <a:lnTo>
                    <a:pt x="61" y="44"/>
                  </a:lnTo>
                  <a:lnTo>
                    <a:pt x="0" y="4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9" y="0"/>
                  </a:lnTo>
                  <a:lnTo>
                    <a:pt x="59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61" name="Freeform 538">
              <a:extLst>
                <a:ext uri="{FF2B5EF4-FFF2-40B4-BE49-F238E27FC236}">
                  <a16:creationId xmlns:a16="http://schemas.microsoft.com/office/drawing/2014/main" id="{CF25FF68-BA7D-0942-9B47-AF72E1B1B1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59" cy="42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0 h 42"/>
                <a:gd name="T4" fmla="*/ 59 w 59"/>
                <a:gd name="T5" fmla="*/ 42 h 42"/>
                <a:gd name="T6" fmla="*/ 0 w 59"/>
                <a:gd name="T7" fmla="*/ 42 h 42"/>
                <a:gd name="T8" fmla="*/ 0 w 59"/>
                <a:gd name="T9" fmla="*/ 0 h 42"/>
                <a:gd name="T10" fmla="*/ 0 w 59"/>
                <a:gd name="T11" fmla="*/ 0 h 42"/>
                <a:gd name="T12" fmla="*/ 58 w 59"/>
                <a:gd name="T13" fmla="*/ 0 h 42"/>
                <a:gd name="T14" fmla="*/ 58 w 59"/>
                <a:gd name="T15" fmla="*/ 41 h 42"/>
                <a:gd name="T16" fmla="*/ 0 w 59"/>
                <a:gd name="T17" fmla="*/ 41 h 42"/>
                <a:gd name="T18" fmla="*/ 0 w 59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0"/>
                  </a:lnTo>
                  <a:lnTo>
                    <a:pt x="59" y="42"/>
                  </a:lnTo>
                  <a:lnTo>
                    <a:pt x="0" y="4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8" y="0"/>
                  </a:lnTo>
                  <a:lnTo>
                    <a:pt x="58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62" name="Freeform 539">
              <a:extLst>
                <a:ext uri="{FF2B5EF4-FFF2-40B4-BE49-F238E27FC236}">
                  <a16:creationId xmlns:a16="http://schemas.microsoft.com/office/drawing/2014/main" id="{8249D66A-9059-8A4F-8215-682CB40C99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58" cy="41"/>
            </a:xfrm>
            <a:custGeom>
              <a:avLst/>
              <a:gdLst>
                <a:gd name="T0" fmla="*/ 0 w 58"/>
                <a:gd name="T1" fmla="*/ 0 h 41"/>
                <a:gd name="T2" fmla="*/ 58 w 58"/>
                <a:gd name="T3" fmla="*/ 0 h 41"/>
                <a:gd name="T4" fmla="*/ 58 w 58"/>
                <a:gd name="T5" fmla="*/ 41 h 41"/>
                <a:gd name="T6" fmla="*/ 0 w 58"/>
                <a:gd name="T7" fmla="*/ 41 h 41"/>
                <a:gd name="T8" fmla="*/ 0 w 58"/>
                <a:gd name="T9" fmla="*/ 0 h 41"/>
                <a:gd name="T10" fmla="*/ 0 w 58"/>
                <a:gd name="T11" fmla="*/ 0 h 41"/>
                <a:gd name="T12" fmla="*/ 56 w 58"/>
                <a:gd name="T13" fmla="*/ 0 h 41"/>
                <a:gd name="T14" fmla="*/ 56 w 58"/>
                <a:gd name="T15" fmla="*/ 40 h 41"/>
                <a:gd name="T16" fmla="*/ 0 w 58"/>
                <a:gd name="T17" fmla="*/ 40 h 41"/>
                <a:gd name="T18" fmla="*/ 0 w 58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8" h="41">
                  <a:moveTo>
                    <a:pt x="0" y="0"/>
                  </a:moveTo>
                  <a:lnTo>
                    <a:pt x="58" y="0"/>
                  </a:lnTo>
                  <a:lnTo>
                    <a:pt x="58" y="41"/>
                  </a:lnTo>
                  <a:lnTo>
                    <a:pt x="0" y="4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6" y="0"/>
                  </a:lnTo>
                  <a:lnTo>
                    <a:pt x="56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63" name="Freeform 540">
              <a:extLst>
                <a:ext uri="{FF2B5EF4-FFF2-40B4-BE49-F238E27FC236}">
                  <a16:creationId xmlns:a16="http://schemas.microsoft.com/office/drawing/2014/main" id="{C47F19C2-B5E4-5649-AFA5-E78379DA5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56" cy="40"/>
            </a:xfrm>
            <a:custGeom>
              <a:avLst/>
              <a:gdLst>
                <a:gd name="T0" fmla="*/ 0 w 56"/>
                <a:gd name="T1" fmla="*/ 0 h 40"/>
                <a:gd name="T2" fmla="*/ 56 w 56"/>
                <a:gd name="T3" fmla="*/ 0 h 40"/>
                <a:gd name="T4" fmla="*/ 56 w 56"/>
                <a:gd name="T5" fmla="*/ 40 h 40"/>
                <a:gd name="T6" fmla="*/ 0 w 56"/>
                <a:gd name="T7" fmla="*/ 40 h 40"/>
                <a:gd name="T8" fmla="*/ 0 w 56"/>
                <a:gd name="T9" fmla="*/ 0 h 40"/>
                <a:gd name="T10" fmla="*/ 0 w 56"/>
                <a:gd name="T11" fmla="*/ 0 h 40"/>
                <a:gd name="T12" fmla="*/ 54 w 56"/>
                <a:gd name="T13" fmla="*/ 0 h 40"/>
                <a:gd name="T14" fmla="*/ 54 w 56"/>
                <a:gd name="T15" fmla="*/ 38 h 40"/>
                <a:gd name="T16" fmla="*/ 0 w 56"/>
                <a:gd name="T17" fmla="*/ 38 h 40"/>
                <a:gd name="T18" fmla="*/ 0 w 56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" h="40">
                  <a:moveTo>
                    <a:pt x="0" y="0"/>
                  </a:moveTo>
                  <a:lnTo>
                    <a:pt x="56" y="0"/>
                  </a:lnTo>
                  <a:lnTo>
                    <a:pt x="56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4" y="0"/>
                  </a:lnTo>
                  <a:lnTo>
                    <a:pt x="54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64" name="Freeform 541">
              <a:extLst>
                <a:ext uri="{FF2B5EF4-FFF2-40B4-BE49-F238E27FC236}">
                  <a16:creationId xmlns:a16="http://schemas.microsoft.com/office/drawing/2014/main" id="{C5865537-3F1D-414A-9FC0-D5395BAF6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54" cy="38"/>
            </a:xfrm>
            <a:custGeom>
              <a:avLst/>
              <a:gdLst>
                <a:gd name="T0" fmla="*/ 0 w 54"/>
                <a:gd name="T1" fmla="*/ 0 h 38"/>
                <a:gd name="T2" fmla="*/ 54 w 54"/>
                <a:gd name="T3" fmla="*/ 0 h 38"/>
                <a:gd name="T4" fmla="*/ 54 w 54"/>
                <a:gd name="T5" fmla="*/ 38 h 38"/>
                <a:gd name="T6" fmla="*/ 0 w 54"/>
                <a:gd name="T7" fmla="*/ 38 h 38"/>
                <a:gd name="T8" fmla="*/ 0 w 54"/>
                <a:gd name="T9" fmla="*/ 0 h 38"/>
                <a:gd name="T10" fmla="*/ 0 w 54"/>
                <a:gd name="T11" fmla="*/ 0 h 38"/>
                <a:gd name="T12" fmla="*/ 52 w 54"/>
                <a:gd name="T13" fmla="*/ 0 h 38"/>
                <a:gd name="T14" fmla="*/ 52 w 54"/>
                <a:gd name="T15" fmla="*/ 37 h 38"/>
                <a:gd name="T16" fmla="*/ 0 w 54"/>
                <a:gd name="T17" fmla="*/ 37 h 38"/>
                <a:gd name="T18" fmla="*/ 0 w 54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38">
                  <a:moveTo>
                    <a:pt x="0" y="0"/>
                  </a:moveTo>
                  <a:lnTo>
                    <a:pt x="54" y="0"/>
                  </a:lnTo>
                  <a:lnTo>
                    <a:pt x="54" y="38"/>
                  </a:lnTo>
                  <a:lnTo>
                    <a:pt x="0" y="3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52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65" name="Freeform 542">
              <a:extLst>
                <a:ext uri="{FF2B5EF4-FFF2-40B4-BE49-F238E27FC236}">
                  <a16:creationId xmlns:a16="http://schemas.microsoft.com/office/drawing/2014/main" id="{D800D927-399B-8E4F-B34C-98B461A62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52" cy="37"/>
            </a:xfrm>
            <a:custGeom>
              <a:avLst/>
              <a:gdLst>
                <a:gd name="T0" fmla="*/ 0 w 52"/>
                <a:gd name="T1" fmla="*/ 0 h 37"/>
                <a:gd name="T2" fmla="*/ 52 w 52"/>
                <a:gd name="T3" fmla="*/ 0 h 37"/>
                <a:gd name="T4" fmla="*/ 52 w 52"/>
                <a:gd name="T5" fmla="*/ 37 h 37"/>
                <a:gd name="T6" fmla="*/ 0 w 52"/>
                <a:gd name="T7" fmla="*/ 37 h 37"/>
                <a:gd name="T8" fmla="*/ 0 w 52"/>
                <a:gd name="T9" fmla="*/ 0 h 37"/>
                <a:gd name="T10" fmla="*/ 0 w 52"/>
                <a:gd name="T11" fmla="*/ 0 h 37"/>
                <a:gd name="T12" fmla="*/ 51 w 52"/>
                <a:gd name="T13" fmla="*/ 0 h 37"/>
                <a:gd name="T14" fmla="*/ 51 w 52"/>
                <a:gd name="T15" fmla="*/ 36 h 37"/>
                <a:gd name="T16" fmla="*/ 0 w 52"/>
                <a:gd name="T17" fmla="*/ 36 h 37"/>
                <a:gd name="T18" fmla="*/ 0 w 52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37">
                  <a:moveTo>
                    <a:pt x="0" y="0"/>
                  </a:moveTo>
                  <a:lnTo>
                    <a:pt x="52" y="0"/>
                  </a:lnTo>
                  <a:lnTo>
                    <a:pt x="52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1" y="0"/>
                  </a:lnTo>
                  <a:lnTo>
                    <a:pt x="51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66" name="Freeform 543">
              <a:extLst>
                <a:ext uri="{FF2B5EF4-FFF2-40B4-BE49-F238E27FC236}">
                  <a16:creationId xmlns:a16="http://schemas.microsoft.com/office/drawing/2014/main" id="{AF22DA84-51F2-F045-B48E-6D687904C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51" cy="36"/>
            </a:xfrm>
            <a:custGeom>
              <a:avLst/>
              <a:gdLst>
                <a:gd name="T0" fmla="*/ 0 w 51"/>
                <a:gd name="T1" fmla="*/ 0 h 36"/>
                <a:gd name="T2" fmla="*/ 51 w 51"/>
                <a:gd name="T3" fmla="*/ 0 h 36"/>
                <a:gd name="T4" fmla="*/ 51 w 51"/>
                <a:gd name="T5" fmla="*/ 36 h 36"/>
                <a:gd name="T6" fmla="*/ 0 w 51"/>
                <a:gd name="T7" fmla="*/ 36 h 36"/>
                <a:gd name="T8" fmla="*/ 0 w 51"/>
                <a:gd name="T9" fmla="*/ 0 h 36"/>
                <a:gd name="T10" fmla="*/ 0 w 51"/>
                <a:gd name="T11" fmla="*/ 0 h 36"/>
                <a:gd name="T12" fmla="*/ 49 w 51"/>
                <a:gd name="T13" fmla="*/ 0 h 36"/>
                <a:gd name="T14" fmla="*/ 49 w 51"/>
                <a:gd name="T15" fmla="*/ 35 h 36"/>
                <a:gd name="T16" fmla="*/ 0 w 51"/>
                <a:gd name="T17" fmla="*/ 35 h 36"/>
                <a:gd name="T18" fmla="*/ 0 w 51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36">
                  <a:moveTo>
                    <a:pt x="0" y="0"/>
                  </a:moveTo>
                  <a:lnTo>
                    <a:pt x="51" y="0"/>
                  </a:lnTo>
                  <a:lnTo>
                    <a:pt x="51" y="36"/>
                  </a:ln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9" y="0"/>
                  </a:lnTo>
                  <a:lnTo>
                    <a:pt x="49" y="3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67" name="Freeform 544">
              <a:extLst>
                <a:ext uri="{FF2B5EF4-FFF2-40B4-BE49-F238E27FC236}">
                  <a16:creationId xmlns:a16="http://schemas.microsoft.com/office/drawing/2014/main" id="{63010885-4501-914C-B53F-E10F5F7BDF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49" cy="35"/>
            </a:xfrm>
            <a:custGeom>
              <a:avLst/>
              <a:gdLst>
                <a:gd name="T0" fmla="*/ 0 w 49"/>
                <a:gd name="T1" fmla="*/ 0 h 35"/>
                <a:gd name="T2" fmla="*/ 49 w 49"/>
                <a:gd name="T3" fmla="*/ 0 h 35"/>
                <a:gd name="T4" fmla="*/ 49 w 49"/>
                <a:gd name="T5" fmla="*/ 35 h 35"/>
                <a:gd name="T6" fmla="*/ 0 w 49"/>
                <a:gd name="T7" fmla="*/ 35 h 35"/>
                <a:gd name="T8" fmla="*/ 0 w 49"/>
                <a:gd name="T9" fmla="*/ 0 h 35"/>
                <a:gd name="T10" fmla="*/ 0 w 49"/>
                <a:gd name="T11" fmla="*/ 0 h 35"/>
                <a:gd name="T12" fmla="*/ 47 w 49"/>
                <a:gd name="T13" fmla="*/ 0 h 35"/>
                <a:gd name="T14" fmla="*/ 47 w 49"/>
                <a:gd name="T15" fmla="*/ 33 h 35"/>
                <a:gd name="T16" fmla="*/ 0 w 49"/>
                <a:gd name="T17" fmla="*/ 33 h 35"/>
                <a:gd name="T18" fmla="*/ 0 w 49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35">
                  <a:moveTo>
                    <a:pt x="0" y="0"/>
                  </a:moveTo>
                  <a:lnTo>
                    <a:pt x="49" y="0"/>
                  </a:lnTo>
                  <a:lnTo>
                    <a:pt x="49" y="35"/>
                  </a:lnTo>
                  <a:lnTo>
                    <a:pt x="0" y="3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7" y="0"/>
                  </a:lnTo>
                  <a:lnTo>
                    <a:pt x="47" y="33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68" name="Freeform 545">
              <a:extLst>
                <a:ext uri="{FF2B5EF4-FFF2-40B4-BE49-F238E27FC236}">
                  <a16:creationId xmlns:a16="http://schemas.microsoft.com/office/drawing/2014/main" id="{828B0668-C91A-8E43-8C2F-A522C8B01D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47" cy="33"/>
            </a:xfrm>
            <a:custGeom>
              <a:avLst/>
              <a:gdLst>
                <a:gd name="T0" fmla="*/ 0 w 47"/>
                <a:gd name="T1" fmla="*/ 0 h 33"/>
                <a:gd name="T2" fmla="*/ 47 w 47"/>
                <a:gd name="T3" fmla="*/ 0 h 33"/>
                <a:gd name="T4" fmla="*/ 47 w 47"/>
                <a:gd name="T5" fmla="*/ 33 h 33"/>
                <a:gd name="T6" fmla="*/ 0 w 47"/>
                <a:gd name="T7" fmla="*/ 33 h 33"/>
                <a:gd name="T8" fmla="*/ 0 w 47"/>
                <a:gd name="T9" fmla="*/ 0 h 33"/>
                <a:gd name="T10" fmla="*/ 0 w 47"/>
                <a:gd name="T11" fmla="*/ 0 h 33"/>
                <a:gd name="T12" fmla="*/ 45 w 47"/>
                <a:gd name="T13" fmla="*/ 0 h 33"/>
                <a:gd name="T14" fmla="*/ 45 w 47"/>
                <a:gd name="T15" fmla="*/ 32 h 33"/>
                <a:gd name="T16" fmla="*/ 0 w 47"/>
                <a:gd name="T17" fmla="*/ 32 h 33"/>
                <a:gd name="T18" fmla="*/ 0 w 47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33">
                  <a:moveTo>
                    <a:pt x="0" y="0"/>
                  </a:moveTo>
                  <a:lnTo>
                    <a:pt x="47" y="0"/>
                  </a:lnTo>
                  <a:lnTo>
                    <a:pt x="47" y="33"/>
                  </a:lnTo>
                  <a:lnTo>
                    <a:pt x="0" y="3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45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69" name="Freeform 546">
              <a:extLst>
                <a:ext uri="{FF2B5EF4-FFF2-40B4-BE49-F238E27FC236}">
                  <a16:creationId xmlns:a16="http://schemas.microsoft.com/office/drawing/2014/main" id="{3F92F611-BAF4-8043-9FA7-B43C3008F2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45" cy="32"/>
            </a:xfrm>
            <a:custGeom>
              <a:avLst/>
              <a:gdLst>
                <a:gd name="T0" fmla="*/ 0 w 45"/>
                <a:gd name="T1" fmla="*/ 0 h 32"/>
                <a:gd name="T2" fmla="*/ 45 w 45"/>
                <a:gd name="T3" fmla="*/ 0 h 32"/>
                <a:gd name="T4" fmla="*/ 45 w 45"/>
                <a:gd name="T5" fmla="*/ 32 h 32"/>
                <a:gd name="T6" fmla="*/ 0 w 45"/>
                <a:gd name="T7" fmla="*/ 32 h 32"/>
                <a:gd name="T8" fmla="*/ 0 w 45"/>
                <a:gd name="T9" fmla="*/ 0 h 32"/>
                <a:gd name="T10" fmla="*/ 0 w 45"/>
                <a:gd name="T11" fmla="*/ 0 h 32"/>
                <a:gd name="T12" fmla="*/ 44 w 45"/>
                <a:gd name="T13" fmla="*/ 0 h 32"/>
                <a:gd name="T14" fmla="*/ 44 w 45"/>
                <a:gd name="T15" fmla="*/ 31 h 32"/>
                <a:gd name="T16" fmla="*/ 0 w 45"/>
                <a:gd name="T17" fmla="*/ 31 h 32"/>
                <a:gd name="T18" fmla="*/ 0 w 45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32">
                  <a:moveTo>
                    <a:pt x="0" y="0"/>
                  </a:moveTo>
                  <a:lnTo>
                    <a:pt x="45" y="0"/>
                  </a:lnTo>
                  <a:lnTo>
                    <a:pt x="45" y="32"/>
                  </a:lnTo>
                  <a:lnTo>
                    <a:pt x="0" y="3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4" y="0"/>
                  </a:lnTo>
                  <a:lnTo>
                    <a:pt x="44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70" name="Freeform 547">
              <a:extLst>
                <a:ext uri="{FF2B5EF4-FFF2-40B4-BE49-F238E27FC236}">
                  <a16:creationId xmlns:a16="http://schemas.microsoft.com/office/drawing/2014/main" id="{B84E04C6-96F6-D74A-BB73-B1B90668E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44" cy="31"/>
            </a:xfrm>
            <a:custGeom>
              <a:avLst/>
              <a:gdLst>
                <a:gd name="T0" fmla="*/ 0 w 44"/>
                <a:gd name="T1" fmla="*/ 0 h 31"/>
                <a:gd name="T2" fmla="*/ 44 w 44"/>
                <a:gd name="T3" fmla="*/ 0 h 31"/>
                <a:gd name="T4" fmla="*/ 44 w 44"/>
                <a:gd name="T5" fmla="*/ 31 h 31"/>
                <a:gd name="T6" fmla="*/ 0 w 44"/>
                <a:gd name="T7" fmla="*/ 31 h 31"/>
                <a:gd name="T8" fmla="*/ 0 w 44"/>
                <a:gd name="T9" fmla="*/ 0 h 31"/>
                <a:gd name="T10" fmla="*/ 0 w 44"/>
                <a:gd name="T11" fmla="*/ 0 h 31"/>
                <a:gd name="T12" fmla="*/ 42 w 44"/>
                <a:gd name="T13" fmla="*/ 0 h 31"/>
                <a:gd name="T14" fmla="*/ 42 w 44"/>
                <a:gd name="T15" fmla="*/ 30 h 31"/>
                <a:gd name="T16" fmla="*/ 0 w 44"/>
                <a:gd name="T17" fmla="*/ 30 h 31"/>
                <a:gd name="T18" fmla="*/ 0 w 44"/>
                <a:gd name="T19" fmla="*/ 0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31">
                  <a:moveTo>
                    <a:pt x="0" y="0"/>
                  </a:moveTo>
                  <a:lnTo>
                    <a:pt x="44" y="0"/>
                  </a:lnTo>
                  <a:lnTo>
                    <a:pt x="44" y="31"/>
                  </a:lnTo>
                  <a:lnTo>
                    <a:pt x="0" y="3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2" y="0"/>
                  </a:lnTo>
                  <a:lnTo>
                    <a:pt x="42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71" name="Freeform 548">
              <a:extLst>
                <a:ext uri="{FF2B5EF4-FFF2-40B4-BE49-F238E27FC236}">
                  <a16:creationId xmlns:a16="http://schemas.microsoft.com/office/drawing/2014/main" id="{90EAB9C0-C66A-BF49-ACF1-C6966ACB3A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42" cy="30"/>
            </a:xfrm>
            <a:custGeom>
              <a:avLst/>
              <a:gdLst>
                <a:gd name="T0" fmla="*/ 0 w 42"/>
                <a:gd name="T1" fmla="*/ 0 h 30"/>
                <a:gd name="T2" fmla="*/ 42 w 42"/>
                <a:gd name="T3" fmla="*/ 0 h 30"/>
                <a:gd name="T4" fmla="*/ 42 w 42"/>
                <a:gd name="T5" fmla="*/ 30 h 30"/>
                <a:gd name="T6" fmla="*/ 0 w 42"/>
                <a:gd name="T7" fmla="*/ 30 h 30"/>
                <a:gd name="T8" fmla="*/ 0 w 42"/>
                <a:gd name="T9" fmla="*/ 0 h 30"/>
                <a:gd name="T10" fmla="*/ 0 w 42"/>
                <a:gd name="T11" fmla="*/ 0 h 30"/>
                <a:gd name="T12" fmla="*/ 40 w 42"/>
                <a:gd name="T13" fmla="*/ 0 h 30"/>
                <a:gd name="T14" fmla="*/ 40 w 42"/>
                <a:gd name="T15" fmla="*/ 29 h 30"/>
                <a:gd name="T16" fmla="*/ 0 w 42"/>
                <a:gd name="T17" fmla="*/ 29 h 30"/>
                <a:gd name="T18" fmla="*/ 0 w 42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30">
                  <a:moveTo>
                    <a:pt x="0" y="0"/>
                  </a:moveTo>
                  <a:lnTo>
                    <a:pt x="42" y="0"/>
                  </a:lnTo>
                  <a:lnTo>
                    <a:pt x="42" y="30"/>
                  </a:lnTo>
                  <a:lnTo>
                    <a:pt x="0" y="3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40" y="0"/>
                  </a:lnTo>
                  <a:lnTo>
                    <a:pt x="40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72" name="Freeform 549">
              <a:extLst>
                <a:ext uri="{FF2B5EF4-FFF2-40B4-BE49-F238E27FC236}">
                  <a16:creationId xmlns:a16="http://schemas.microsoft.com/office/drawing/2014/main" id="{2A0192F4-3001-C84C-B326-31A4646268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40" cy="29"/>
            </a:xfrm>
            <a:custGeom>
              <a:avLst/>
              <a:gdLst>
                <a:gd name="T0" fmla="*/ 0 w 40"/>
                <a:gd name="T1" fmla="*/ 0 h 29"/>
                <a:gd name="T2" fmla="*/ 40 w 40"/>
                <a:gd name="T3" fmla="*/ 0 h 29"/>
                <a:gd name="T4" fmla="*/ 40 w 40"/>
                <a:gd name="T5" fmla="*/ 29 h 29"/>
                <a:gd name="T6" fmla="*/ 0 w 40"/>
                <a:gd name="T7" fmla="*/ 29 h 29"/>
                <a:gd name="T8" fmla="*/ 0 w 40"/>
                <a:gd name="T9" fmla="*/ 0 h 29"/>
                <a:gd name="T10" fmla="*/ 0 w 40"/>
                <a:gd name="T11" fmla="*/ 0 h 29"/>
                <a:gd name="T12" fmla="*/ 38 w 40"/>
                <a:gd name="T13" fmla="*/ 0 h 29"/>
                <a:gd name="T14" fmla="*/ 38 w 40"/>
                <a:gd name="T15" fmla="*/ 27 h 29"/>
                <a:gd name="T16" fmla="*/ 0 w 40"/>
                <a:gd name="T17" fmla="*/ 27 h 29"/>
                <a:gd name="T18" fmla="*/ 0 w 40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29">
                  <a:moveTo>
                    <a:pt x="0" y="0"/>
                  </a:moveTo>
                  <a:lnTo>
                    <a:pt x="40" y="0"/>
                  </a:lnTo>
                  <a:lnTo>
                    <a:pt x="40" y="29"/>
                  </a:lnTo>
                  <a:lnTo>
                    <a:pt x="0" y="2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38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73" name="Freeform 550">
              <a:extLst>
                <a:ext uri="{FF2B5EF4-FFF2-40B4-BE49-F238E27FC236}">
                  <a16:creationId xmlns:a16="http://schemas.microsoft.com/office/drawing/2014/main" id="{0F34F79A-EB23-004A-9C0E-8C217752A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38" cy="27"/>
            </a:xfrm>
            <a:custGeom>
              <a:avLst/>
              <a:gdLst>
                <a:gd name="T0" fmla="*/ 0 w 38"/>
                <a:gd name="T1" fmla="*/ 0 h 27"/>
                <a:gd name="T2" fmla="*/ 38 w 38"/>
                <a:gd name="T3" fmla="*/ 0 h 27"/>
                <a:gd name="T4" fmla="*/ 38 w 38"/>
                <a:gd name="T5" fmla="*/ 27 h 27"/>
                <a:gd name="T6" fmla="*/ 0 w 38"/>
                <a:gd name="T7" fmla="*/ 27 h 27"/>
                <a:gd name="T8" fmla="*/ 0 w 38"/>
                <a:gd name="T9" fmla="*/ 0 h 27"/>
                <a:gd name="T10" fmla="*/ 0 w 38"/>
                <a:gd name="T11" fmla="*/ 0 h 27"/>
                <a:gd name="T12" fmla="*/ 37 w 38"/>
                <a:gd name="T13" fmla="*/ 0 h 27"/>
                <a:gd name="T14" fmla="*/ 37 w 38"/>
                <a:gd name="T15" fmla="*/ 26 h 27"/>
                <a:gd name="T16" fmla="*/ 0 w 38"/>
                <a:gd name="T17" fmla="*/ 26 h 27"/>
                <a:gd name="T18" fmla="*/ 0 w 38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7">
                  <a:moveTo>
                    <a:pt x="0" y="0"/>
                  </a:moveTo>
                  <a:lnTo>
                    <a:pt x="38" y="0"/>
                  </a:lnTo>
                  <a:lnTo>
                    <a:pt x="38" y="27"/>
                  </a:lnTo>
                  <a:lnTo>
                    <a:pt x="0" y="2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7" y="0"/>
                  </a:lnTo>
                  <a:lnTo>
                    <a:pt x="37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74" name="Freeform 551">
              <a:extLst>
                <a:ext uri="{FF2B5EF4-FFF2-40B4-BE49-F238E27FC236}">
                  <a16:creationId xmlns:a16="http://schemas.microsoft.com/office/drawing/2014/main" id="{DC0E43BD-BB56-FC44-BE38-18546ADAA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37" cy="26"/>
            </a:xfrm>
            <a:custGeom>
              <a:avLst/>
              <a:gdLst>
                <a:gd name="T0" fmla="*/ 0 w 37"/>
                <a:gd name="T1" fmla="*/ 0 h 26"/>
                <a:gd name="T2" fmla="*/ 37 w 37"/>
                <a:gd name="T3" fmla="*/ 0 h 26"/>
                <a:gd name="T4" fmla="*/ 37 w 37"/>
                <a:gd name="T5" fmla="*/ 26 h 26"/>
                <a:gd name="T6" fmla="*/ 0 w 37"/>
                <a:gd name="T7" fmla="*/ 26 h 26"/>
                <a:gd name="T8" fmla="*/ 0 w 37"/>
                <a:gd name="T9" fmla="*/ 0 h 26"/>
                <a:gd name="T10" fmla="*/ 0 w 37"/>
                <a:gd name="T11" fmla="*/ 0 h 26"/>
                <a:gd name="T12" fmla="*/ 35 w 37"/>
                <a:gd name="T13" fmla="*/ 0 h 26"/>
                <a:gd name="T14" fmla="*/ 35 w 37"/>
                <a:gd name="T15" fmla="*/ 25 h 26"/>
                <a:gd name="T16" fmla="*/ 0 w 37"/>
                <a:gd name="T17" fmla="*/ 25 h 26"/>
                <a:gd name="T18" fmla="*/ 0 w 37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26">
                  <a:moveTo>
                    <a:pt x="0" y="0"/>
                  </a:moveTo>
                  <a:lnTo>
                    <a:pt x="37" y="0"/>
                  </a:lnTo>
                  <a:lnTo>
                    <a:pt x="37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5" y="0"/>
                  </a:lnTo>
                  <a:lnTo>
                    <a:pt x="35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75" name="Freeform 552">
              <a:extLst>
                <a:ext uri="{FF2B5EF4-FFF2-40B4-BE49-F238E27FC236}">
                  <a16:creationId xmlns:a16="http://schemas.microsoft.com/office/drawing/2014/main" id="{2498199E-2B0B-AC4E-BF83-81D91E1FE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35" cy="25"/>
            </a:xfrm>
            <a:custGeom>
              <a:avLst/>
              <a:gdLst>
                <a:gd name="T0" fmla="*/ 0 w 35"/>
                <a:gd name="T1" fmla="*/ 0 h 25"/>
                <a:gd name="T2" fmla="*/ 35 w 35"/>
                <a:gd name="T3" fmla="*/ 0 h 25"/>
                <a:gd name="T4" fmla="*/ 35 w 35"/>
                <a:gd name="T5" fmla="*/ 25 h 25"/>
                <a:gd name="T6" fmla="*/ 0 w 35"/>
                <a:gd name="T7" fmla="*/ 25 h 25"/>
                <a:gd name="T8" fmla="*/ 0 w 35"/>
                <a:gd name="T9" fmla="*/ 0 h 25"/>
                <a:gd name="T10" fmla="*/ 0 w 35"/>
                <a:gd name="T11" fmla="*/ 0 h 25"/>
                <a:gd name="T12" fmla="*/ 33 w 35"/>
                <a:gd name="T13" fmla="*/ 0 h 25"/>
                <a:gd name="T14" fmla="*/ 33 w 35"/>
                <a:gd name="T15" fmla="*/ 24 h 25"/>
                <a:gd name="T16" fmla="*/ 0 w 35"/>
                <a:gd name="T17" fmla="*/ 24 h 25"/>
                <a:gd name="T18" fmla="*/ 0 w 35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25">
                  <a:moveTo>
                    <a:pt x="0" y="0"/>
                  </a:moveTo>
                  <a:lnTo>
                    <a:pt x="35" y="0"/>
                  </a:lnTo>
                  <a:lnTo>
                    <a:pt x="35" y="25"/>
                  </a:lnTo>
                  <a:lnTo>
                    <a:pt x="0" y="2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33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76" name="Freeform 553">
              <a:extLst>
                <a:ext uri="{FF2B5EF4-FFF2-40B4-BE49-F238E27FC236}">
                  <a16:creationId xmlns:a16="http://schemas.microsoft.com/office/drawing/2014/main" id="{85B9249E-C482-8641-BAD8-68595254DC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33" cy="24"/>
            </a:xfrm>
            <a:custGeom>
              <a:avLst/>
              <a:gdLst>
                <a:gd name="T0" fmla="*/ 0 w 33"/>
                <a:gd name="T1" fmla="*/ 0 h 24"/>
                <a:gd name="T2" fmla="*/ 33 w 33"/>
                <a:gd name="T3" fmla="*/ 0 h 24"/>
                <a:gd name="T4" fmla="*/ 33 w 33"/>
                <a:gd name="T5" fmla="*/ 24 h 24"/>
                <a:gd name="T6" fmla="*/ 0 w 33"/>
                <a:gd name="T7" fmla="*/ 24 h 24"/>
                <a:gd name="T8" fmla="*/ 0 w 33"/>
                <a:gd name="T9" fmla="*/ 0 h 24"/>
                <a:gd name="T10" fmla="*/ 0 w 33"/>
                <a:gd name="T11" fmla="*/ 0 h 24"/>
                <a:gd name="T12" fmla="*/ 31 w 33"/>
                <a:gd name="T13" fmla="*/ 0 h 24"/>
                <a:gd name="T14" fmla="*/ 31 w 33"/>
                <a:gd name="T15" fmla="*/ 23 h 24"/>
                <a:gd name="T16" fmla="*/ 0 w 33"/>
                <a:gd name="T17" fmla="*/ 23 h 24"/>
                <a:gd name="T18" fmla="*/ 0 w 33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lnTo>
                    <a:pt x="33" y="0"/>
                  </a:lnTo>
                  <a:lnTo>
                    <a:pt x="33" y="24"/>
                  </a:lnTo>
                  <a:lnTo>
                    <a:pt x="0" y="2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1" y="0"/>
                  </a:lnTo>
                  <a:lnTo>
                    <a:pt x="31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77" name="Freeform 554">
              <a:extLst>
                <a:ext uri="{FF2B5EF4-FFF2-40B4-BE49-F238E27FC236}">
                  <a16:creationId xmlns:a16="http://schemas.microsoft.com/office/drawing/2014/main" id="{4A34D0E1-54D3-7A43-BDA8-69BEF4EEA3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31" cy="23"/>
            </a:xfrm>
            <a:custGeom>
              <a:avLst/>
              <a:gdLst>
                <a:gd name="T0" fmla="*/ 0 w 31"/>
                <a:gd name="T1" fmla="*/ 0 h 23"/>
                <a:gd name="T2" fmla="*/ 31 w 31"/>
                <a:gd name="T3" fmla="*/ 0 h 23"/>
                <a:gd name="T4" fmla="*/ 31 w 31"/>
                <a:gd name="T5" fmla="*/ 23 h 23"/>
                <a:gd name="T6" fmla="*/ 0 w 31"/>
                <a:gd name="T7" fmla="*/ 23 h 23"/>
                <a:gd name="T8" fmla="*/ 0 w 31"/>
                <a:gd name="T9" fmla="*/ 0 h 23"/>
                <a:gd name="T10" fmla="*/ 0 w 31"/>
                <a:gd name="T11" fmla="*/ 0 h 23"/>
                <a:gd name="T12" fmla="*/ 30 w 31"/>
                <a:gd name="T13" fmla="*/ 0 h 23"/>
                <a:gd name="T14" fmla="*/ 30 w 31"/>
                <a:gd name="T15" fmla="*/ 21 h 23"/>
                <a:gd name="T16" fmla="*/ 0 w 31"/>
                <a:gd name="T17" fmla="*/ 21 h 23"/>
                <a:gd name="T18" fmla="*/ 0 w 31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23">
                  <a:moveTo>
                    <a:pt x="0" y="0"/>
                  </a:moveTo>
                  <a:lnTo>
                    <a:pt x="31" y="0"/>
                  </a:lnTo>
                  <a:lnTo>
                    <a:pt x="31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0" y="0"/>
                  </a:lnTo>
                  <a:lnTo>
                    <a:pt x="3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78" name="Freeform 555">
              <a:extLst>
                <a:ext uri="{FF2B5EF4-FFF2-40B4-BE49-F238E27FC236}">
                  <a16:creationId xmlns:a16="http://schemas.microsoft.com/office/drawing/2014/main" id="{5F67838D-2DA9-094C-BDB2-DEB012F2CC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30" cy="21"/>
            </a:xfrm>
            <a:custGeom>
              <a:avLst/>
              <a:gdLst>
                <a:gd name="T0" fmla="*/ 0 w 30"/>
                <a:gd name="T1" fmla="*/ 0 h 21"/>
                <a:gd name="T2" fmla="*/ 30 w 30"/>
                <a:gd name="T3" fmla="*/ 0 h 21"/>
                <a:gd name="T4" fmla="*/ 30 w 30"/>
                <a:gd name="T5" fmla="*/ 21 h 21"/>
                <a:gd name="T6" fmla="*/ 0 w 30"/>
                <a:gd name="T7" fmla="*/ 21 h 21"/>
                <a:gd name="T8" fmla="*/ 0 w 30"/>
                <a:gd name="T9" fmla="*/ 0 h 21"/>
                <a:gd name="T10" fmla="*/ 0 w 30"/>
                <a:gd name="T11" fmla="*/ 0 h 21"/>
                <a:gd name="T12" fmla="*/ 28 w 30"/>
                <a:gd name="T13" fmla="*/ 0 h 21"/>
                <a:gd name="T14" fmla="*/ 28 w 30"/>
                <a:gd name="T15" fmla="*/ 20 h 21"/>
                <a:gd name="T16" fmla="*/ 0 w 30"/>
                <a:gd name="T17" fmla="*/ 20 h 21"/>
                <a:gd name="T18" fmla="*/ 0 w 3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21">
                  <a:moveTo>
                    <a:pt x="0" y="0"/>
                  </a:moveTo>
                  <a:lnTo>
                    <a:pt x="30" y="0"/>
                  </a:lnTo>
                  <a:lnTo>
                    <a:pt x="30" y="21"/>
                  </a:lnTo>
                  <a:lnTo>
                    <a:pt x="0" y="2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8" y="0"/>
                  </a:lnTo>
                  <a:lnTo>
                    <a:pt x="28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79" name="Freeform 556">
              <a:extLst>
                <a:ext uri="{FF2B5EF4-FFF2-40B4-BE49-F238E27FC236}">
                  <a16:creationId xmlns:a16="http://schemas.microsoft.com/office/drawing/2014/main" id="{D6396755-13C5-7946-9256-F262D00BFE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28" cy="20"/>
            </a:xfrm>
            <a:custGeom>
              <a:avLst/>
              <a:gdLst>
                <a:gd name="T0" fmla="*/ 0 w 28"/>
                <a:gd name="T1" fmla="*/ 0 h 20"/>
                <a:gd name="T2" fmla="*/ 28 w 28"/>
                <a:gd name="T3" fmla="*/ 0 h 20"/>
                <a:gd name="T4" fmla="*/ 28 w 28"/>
                <a:gd name="T5" fmla="*/ 20 h 20"/>
                <a:gd name="T6" fmla="*/ 0 w 28"/>
                <a:gd name="T7" fmla="*/ 20 h 20"/>
                <a:gd name="T8" fmla="*/ 0 w 28"/>
                <a:gd name="T9" fmla="*/ 0 h 20"/>
                <a:gd name="T10" fmla="*/ 0 w 28"/>
                <a:gd name="T11" fmla="*/ 0 h 20"/>
                <a:gd name="T12" fmla="*/ 26 w 28"/>
                <a:gd name="T13" fmla="*/ 0 h 20"/>
                <a:gd name="T14" fmla="*/ 26 w 28"/>
                <a:gd name="T15" fmla="*/ 18 h 20"/>
                <a:gd name="T16" fmla="*/ 0 w 28"/>
                <a:gd name="T17" fmla="*/ 18 h 20"/>
                <a:gd name="T18" fmla="*/ 0 w 28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20">
                  <a:moveTo>
                    <a:pt x="0" y="0"/>
                  </a:moveTo>
                  <a:lnTo>
                    <a:pt x="28" y="0"/>
                  </a:lnTo>
                  <a:lnTo>
                    <a:pt x="28" y="20"/>
                  </a:lnTo>
                  <a:lnTo>
                    <a:pt x="0" y="2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80" name="Freeform 557">
              <a:extLst>
                <a:ext uri="{FF2B5EF4-FFF2-40B4-BE49-F238E27FC236}">
                  <a16:creationId xmlns:a16="http://schemas.microsoft.com/office/drawing/2014/main" id="{B1B54563-EF79-6543-B133-A1790F383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26" cy="18"/>
            </a:xfrm>
            <a:custGeom>
              <a:avLst/>
              <a:gdLst>
                <a:gd name="T0" fmla="*/ 0 w 26"/>
                <a:gd name="T1" fmla="*/ 0 h 18"/>
                <a:gd name="T2" fmla="*/ 26 w 26"/>
                <a:gd name="T3" fmla="*/ 0 h 18"/>
                <a:gd name="T4" fmla="*/ 26 w 26"/>
                <a:gd name="T5" fmla="*/ 18 h 18"/>
                <a:gd name="T6" fmla="*/ 0 w 26"/>
                <a:gd name="T7" fmla="*/ 18 h 18"/>
                <a:gd name="T8" fmla="*/ 0 w 26"/>
                <a:gd name="T9" fmla="*/ 0 h 18"/>
                <a:gd name="T10" fmla="*/ 0 w 26"/>
                <a:gd name="T11" fmla="*/ 0 h 18"/>
                <a:gd name="T12" fmla="*/ 24 w 26"/>
                <a:gd name="T13" fmla="*/ 0 h 18"/>
                <a:gd name="T14" fmla="*/ 24 w 26"/>
                <a:gd name="T15" fmla="*/ 17 h 18"/>
                <a:gd name="T16" fmla="*/ 0 w 26"/>
                <a:gd name="T17" fmla="*/ 17 h 18"/>
                <a:gd name="T18" fmla="*/ 0 w 26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8">
                  <a:moveTo>
                    <a:pt x="0" y="0"/>
                  </a:moveTo>
                  <a:lnTo>
                    <a:pt x="26" y="0"/>
                  </a:lnTo>
                  <a:lnTo>
                    <a:pt x="26" y="18"/>
                  </a:lnTo>
                  <a:lnTo>
                    <a:pt x="0" y="1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81" name="Freeform 558">
              <a:extLst>
                <a:ext uri="{FF2B5EF4-FFF2-40B4-BE49-F238E27FC236}">
                  <a16:creationId xmlns:a16="http://schemas.microsoft.com/office/drawing/2014/main" id="{B5AAE67A-A72F-A741-980E-58AC92217D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24" cy="17"/>
            </a:xfrm>
            <a:custGeom>
              <a:avLst/>
              <a:gdLst>
                <a:gd name="T0" fmla="*/ 0 w 24"/>
                <a:gd name="T1" fmla="*/ 0 h 17"/>
                <a:gd name="T2" fmla="*/ 24 w 24"/>
                <a:gd name="T3" fmla="*/ 0 h 17"/>
                <a:gd name="T4" fmla="*/ 24 w 24"/>
                <a:gd name="T5" fmla="*/ 17 h 17"/>
                <a:gd name="T6" fmla="*/ 0 w 24"/>
                <a:gd name="T7" fmla="*/ 17 h 17"/>
                <a:gd name="T8" fmla="*/ 0 w 24"/>
                <a:gd name="T9" fmla="*/ 0 h 17"/>
                <a:gd name="T10" fmla="*/ 0 w 24"/>
                <a:gd name="T11" fmla="*/ 0 h 17"/>
                <a:gd name="T12" fmla="*/ 22 w 24"/>
                <a:gd name="T13" fmla="*/ 0 h 17"/>
                <a:gd name="T14" fmla="*/ 22 w 24"/>
                <a:gd name="T15" fmla="*/ 17 h 17"/>
                <a:gd name="T16" fmla="*/ 0 w 24"/>
                <a:gd name="T17" fmla="*/ 17 h 17"/>
                <a:gd name="T18" fmla="*/ 0 w 24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17">
                  <a:moveTo>
                    <a:pt x="0" y="0"/>
                  </a:moveTo>
                  <a:lnTo>
                    <a:pt x="24" y="0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2" y="0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82" name="Freeform 559">
              <a:extLst>
                <a:ext uri="{FF2B5EF4-FFF2-40B4-BE49-F238E27FC236}">
                  <a16:creationId xmlns:a16="http://schemas.microsoft.com/office/drawing/2014/main" id="{37F72909-9F45-1543-B412-D0B578AE62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22 w 22"/>
                <a:gd name="T3" fmla="*/ 0 h 17"/>
                <a:gd name="T4" fmla="*/ 22 w 22"/>
                <a:gd name="T5" fmla="*/ 17 h 17"/>
                <a:gd name="T6" fmla="*/ 0 w 22"/>
                <a:gd name="T7" fmla="*/ 17 h 17"/>
                <a:gd name="T8" fmla="*/ 0 w 22"/>
                <a:gd name="T9" fmla="*/ 0 h 17"/>
                <a:gd name="T10" fmla="*/ 0 w 22"/>
                <a:gd name="T11" fmla="*/ 0 h 17"/>
                <a:gd name="T12" fmla="*/ 21 w 22"/>
                <a:gd name="T13" fmla="*/ 0 h 17"/>
                <a:gd name="T14" fmla="*/ 21 w 22"/>
                <a:gd name="T15" fmla="*/ 15 h 17"/>
                <a:gd name="T16" fmla="*/ 0 w 22"/>
                <a:gd name="T17" fmla="*/ 15 h 17"/>
                <a:gd name="T18" fmla="*/ 0 w 22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7">
                  <a:moveTo>
                    <a:pt x="0" y="0"/>
                  </a:moveTo>
                  <a:lnTo>
                    <a:pt x="22" y="0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1" y="0"/>
                  </a:lnTo>
                  <a:lnTo>
                    <a:pt x="21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83" name="Freeform 560">
              <a:extLst>
                <a:ext uri="{FF2B5EF4-FFF2-40B4-BE49-F238E27FC236}">
                  <a16:creationId xmlns:a16="http://schemas.microsoft.com/office/drawing/2014/main" id="{83D8D1EA-CCA0-ED46-AEA8-C9868CFD3C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21" cy="15"/>
            </a:xfrm>
            <a:custGeom>
              <a:avLst/>
              <a:gdLst>
                <a:gd name="T0" fmla="*/ 0 w 21"/>
                <a:gd name="T1" fmla="*/ 0 h 15"/>
                <a:gd name="T2" fmla="*/ 21 w 21"/>
                <a:gd name="T3" fmla="*/ 0 h 15"/>
                <a:gd name="T4" fmla="*/ 21 w 21"/>
                <a:gd name="T5" fmla="*/ 15 h 15"/>
                <a:gd name="T6" fmla="*/ 0 w 21"/>
                <a:gd name="T7" fmla="*/ 15 h 15"/>
                <a:gd name="T8" fmla="*/ 0 w 21"/>
                <a:gd name="T9" fmla="*/ 0 h 15"/>
                <a:gd name="T10" fmla="*/ 0 w 21"/>
                <a:gd name="T11" fmla="*/ 0 h 15"/>
                <a:gd name="T12" fmla="*/ 19 w 21"/>
                <a:gd name="T13" fmla="*/ 0 h 15"/>
                <a:gd name="T14" fmla="*/ 19 w 21"/>
                <a:gd name="T15" fmla="*/ 14 h 15"/>
                <a:gd name="T16" fmla="*/ 0 w 21"/>
                <a:gd name="T17" fmla="*/ 14 h 15"/>
                <a:gd name="T18" fmla="*/ 0 w 21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21" y="0"/>
                  </a:lnTo>
                  <a:lnTo>
                    <a:pt x="21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9" y="0"/>
                  </a:lnTo>
                  <a:lnTo>
                    <a:pt x="19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84" name="Freeform 561">
              <a:extLst>
                <a:ext uri="{FF2B5EF4-FFF2-40B4-BE49-F238E27FC236}">
                  <a16:creationId xmlns:a16="http://schemas.microsoft.com/office/drawing/2014/main" id="{F4B9AAC1-A623-7E49-97D1-269057550A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9" cy="14"/>
            </a:xfrm>
            <a:custGeom>
              <a:avLst/>
              <a:gdLst>
                <a:gd name="T0" fmla="*/ 0 w 19"/>
                <a:gd name="T1" fmla="*/ 0 h 14"/>
                <a:gd name="T2" fmla="*/ 19 w 19"/>
                <a:gd name="T3" fmla="*/ 0 h 14"/>
                <a:gd name="T4" fmla="*/ 19 w 19"/>
                <a:gd name="T5" fmla="*/ 14 h 14"/>
                <a:gd name="T6" fmla="*/ 0 w 19"/>
                <a:gd name="T7" fmla="*/ 14 h 14"/>
                <a:gd name="T8" fmla="*/ 0 w 19"/>
                <a:gd name="T9" fmla="*/ 0 h 14"/>
                <a:gd name="T10" fmla="*/ 0 w 19"/>
                <a:gd name="T11" fmla="*/ 0 h 14"/>
                <a:gd name="T12" fmla="*/ 17 w 19"/>
                <a:gd name="T13" fmla="*/ 0 h 14"/>
                <a:gd name="T14" fmla="*/ 17 w 19"/>
                <a:gd name="T15" fmla="*/ 12 h 14"/>
                <a:gd name="T16" fmla="*/ 0 w 19"/>
                <a:gd name="T17" fmla="*/ 12 h 14"/>
                <a:gd name="T18" fmla="*/ 0 w 19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19" y="0"/>
                  </a:lnTo>
                  <a:lnTo>
                    <a:pt x="19" y="14"/>
                  </a:lnTo>
                  <a:lnTo>
                    <a:pt x="0" y="1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85" name="Freeform 562">
              <a:extLst>
                <a:ext uri="{FF2B5EF4-FFF2-40B4-BE49-F238E27FC236}">
                  <a16:creationId xmlns:a16="http://schemas.microsoft.com/office/drawing/2014/main" id="{0C92A525-BDA4-8F43-B1FA-370D42C2F5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7" cy="12"/>
            </a:xfrm>
            <a:custGeom>
              <a:avLst/>
              <a:gdLst>
                <a:gd name="T0" fmla="*/ 0 w 17"/>
                <a:gd name="T1" fmla="*/ 0 h 12"/>
                <a:gd name="T2" fmla="*/ 17 w 17"/>
                <a:gd name="T3" fmla="*/ 0 h 12"/>
                <a:gd name="T4" fmla="*/ 17 w 17"/>
                <a:gd name="T5" fmla="*/ 12 h 12"/>
                <a:gd name="T6" fmla="*/ 0 w 17"/>
                <a:gd name="T7" fmla="*/ 12 h 12"/>
                <a:gd name="T8" fmla="*/ 0 w 17"/>
                <a:gd name="T9" fmla="*/ 0 h 12"/>
                <a:gd name="T10" fmla="*/ 0 w 17"/>
                <a:gd name="T11" fmla="*/ 0 h 12"/>
                <a:gd name="T12" fmla="*/ 15 w 17"/>
                <a:gd name="T13" fmla="*/ 0 h 12"/>
                <a:gd name="T14" fmla="*/ 15 w 17"/>
                <a:gd name="T15" fmla="*/ 11 h 12"/>
                <a:gd name="T16" fmla="*/ 0 w 17"/>
                <a:gd name="T17" fmla="*/ 11 h 12"/>
                <a:gd name="T18" fmla="*/ 0 w 17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17" y="0"/>
                  </a:lnTo>
                  <a:lnTo>
                    <a:pt x="17" y="12"/>
                  </a:lnTo>
                  <a:lnTo>
                    <a:pt x="0" y="1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5" y="0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86" name="Freeform 563">
              <a:extLst>
                <a:ext uri="{FF2B5EF4-FFF2-40B4-BE49-F238E27FC236}">
                  <a16:creationId xmlns:a16="http://schemas.microsoft.com/office/drawing/2014/main" id="{F29303CF-E1FC-FF4B-B1D4-B0302979A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5" cy="11"/>
            </a:xfrm>
            <a:custGeom>
              <a:avLst/>
              <a:gdLst>
                <a:gd name="T0" fmla="*/ 0 w 15"/>
                <a:gd name="T1" fmla="*/ 0 h 11"/>
                <a:gd name="T2" fmla="*/ 15 w 15"/>
                <a:gd name="T3" fmla="*/ 0 h 11"/>
                <a:gd name="T4" fmla="*/ 15 w 15"/>
                <a:gd name="T5" fmla="*/ 11 h 11"/>
                <a:gd name="T6" fmla="*/ 0 w 15"/>
                <a:gd name="T7" fmla="*/ 11 h 11"/>
                <a:gd name="T8" fmla="*/ 0 w 15"/>
                <a:gd name="T9" fmla="*/ 0 h 11"/>
                <a:gd name="T10" fmla="*/ 0 w 15"/>
                <a:gd name="T11" fmla="*/ 0 h 11"/>
                <a:gd name="T12" fmla="*/ 14 w 15"/>
                <a:gd name="T13" fmla="*/ 0 h 11"/>
                <a:gd name="T14" fmla="*/ 14 w 15"/>
                <a:gd name="T15" fmla="*/ 10 h 11"/>
                <a:gd name="T16" fmla="*/ 0 w 15"/>
                <a:gd name="T17" fmla="*/ 10 h 11"/>
                <a:gd name="T18" fmla="*/ 0 w 15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15" y="0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4" y="0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87" name="Freeform 564">
              <a:extLst>
                <a:ext uri="{FF2B5EF4-FFF2-40B4-BE49-F238E27FC236}">
                  <a16:creationId xmlns:a16="http://schemas.microsoft.com/office/drawing/2014/main" id="{2F1491EE-0BCD-C740-BCBB-519784484B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4" cy="10"/>
            </a:xfrm>
            <a:custGeom>
              <a:avLst/>
              <a:gdLst>
                <a:gd name="T0" fmla="*/ 0 w 14"/>
                <a:gd name="T1" fmla="*/ 0 h 10"/>
                <a:gd name="T2" fmla="*/ 14 w 14"/>
                <a:gd name="T3" fmla="*/ 0 h 10"/>
                <a:gd name="T4" fmla="*/ 14 w 14"/>
                <a:gd name="T5" fmla="*/ 10 h 10"/>
                <a:gd name="T6" fmla="*/ 0 w 14"/>
                <a:gd name="T7" fmla="*/ 10 h 10"/>
                <a:gd name="T8" fmla="*/ 0 w 14"/>
                <a:gd name="T9" fmla="*/ 0 h 10"/>
                <a:gd name="T10" fmla="*/ 0 w 14"/>
                <a:gd name="T11" fmla="*/ 0 h 10"/>
                <a:gd name="T12" fmla="*/ 12 w 14"/>
                <a:gd name="T13" fmla="*/ 0 h 10"/>
                <a:gd name="T14" fmla="*/ 12 w 14"/>
                <a:gd name="T15" fmla="*/ 9 h 10"/>
                <a:gd name="T16" fmla="*/ 0 w 14"/>
                <a:gd name="T17" fmla="*/ 9 h 10"/>
                <a:gd name="T18" fmla="*/ 0 w 14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" y="0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88" name="Freeform 565">
              <a:extLst>
                <a:ext uri="{FF2B5EF4-FFF2-40B4-BE49-F238E27FC236}">
                  <a16:creationId xmlns:a16="http://schemas.microsoft.com/office/drawing/2014/main" id="{7BB6E928-E0F4-4D4D-8607-BB2BC9C83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2" cy="9"/>
            </a:xfrm>
            <a:custGeom>
              <a:avLst/>
              <a:gdLst>
                <a:gd name="T0" fmla="*/ 0 w 12"/>
                <a:gd name="T1" fmla="*/ 0 h 9"/>
                <a:gd name="T2" fmla="*/ 12 w 12"/>
                <a:gd name="T3" fmla="*/ 0 h 9"/>
                <a:gd name="T4" fmla="*/ 12 w 12"/>
                <a:gd name="T5" fmla="*/ 9 h 9"/>
                <a:gd name="T6" fmla="*/ 0 w 12"/>
                <a:gd name="T7" fmla="*/ 9 h 9"/>
                <a:gd name="T8" fmla="*/ 0 w 12"/>
                <a:gd name="T9" fmla="*/ 0 h 9"/>
                <a:gd name="T10" fmla="*/ 0 w 12"/>
                <a:gd name="T11" fmla="*/ 0 h 9"/>
                <a:gd name="T12" fmla="*/ 10 w 12"/>
                <a:gd name="T13" fmla="*/ 0 h 9"/>
                <a:gd name="T14" fmla="*/ 10 w 12"/>
                <a:gd name="T15" fmla="*/ 8 h 9"/>
                <a:gd name="T16" fmla="*/ 0 w 12"/>
                <a:gd name="T17" fmla="*/ 8 h 9"/>
                <a:gd name="T18" fmla="*/ 0 w 12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12" y="0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89" name="Freeform 566">
              <a:extLst>
                <a:ext uri="{FF2B5EF4-FFF2-40B4-BE49-F238E27FC236}">
                  <a16:creationId xmlns:a16="http://schemas.microsoft.com/office/drawing/2014/main" id="{0C0A6B49-913F-964A-9D73-599533C0E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10 w 10"/>
                <a:gd name="T3" fmla="*/ 0 h 8"/>
                <a:gd name="T4" fmla="*/ 10 w 10"/>
                <a:gd name="T5" fmla="*/ 8 h 8"/>
                <a:gd name="T6" fmla="*/ 0 w 10"/>
                <a:gd name="T7" fmla="*/ 8 h 8"/>
                <a:gd name="T8" fmla="*/ 0 w 10"/>
                <a:gd name="T9" fmla="*/ 0 h 8"/>
                <a:gd name="T10" fmla="*/ 0 w 10"/>
                <a:gd name="T11" fmla="*/ 0 h 8"/>
                <a:gd name="T12" fmla="*/ 8 w 10"/>
                <a:gd name="T13" fmla="*/ 0 h 8"/>
                <a:gd name="T14" fmla="*/ 8 w 10"/>
                <a:gd name="T15" fmla="*/ 6 h 8"/>
                <a:gd name="T16" fmla="*/ 0 w 10"/>
                <a:gd name="T17" fmla="*/ 6 h 8"/>
                <a:gd name="T18" fmla="*/ 0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8" y="0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90" name="Freeform 567">
              <a:extLst>
                <a:ext uri="{FF2B5EF4-FFF2-40B4-BE49-F238E27FC236}">
                  <a16:creationId xmlns:a16="http://schemas.microsoft.com/office/drawing/2014/main" id="{737AB809-A57E-7E4D-8248-3C4C3FC6D8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8" cy="6"/>
            </a:xfrm>
            <a:custGeom>
              <a:avLst/>
              <a:gdLst>
                <a:gd name="T0" fmla="*/ 0 w 8"/>
                <a:gd name="T1" fmla="*/ 0 h 6"/>
                <a:gd name="T2" fmla="*/ 8 w 8"/>
                <a:gd name="T3" fmla="*/ 0 h 6"/>
                <a:gd name="T4" fmla="*/ 8 w 8"/>
                <a:gd name="T5" fmla="*/ 6 h 6"/>
                <a:gd name="T6" fmla="*/ 0 w 8"/>
                <a:gd name="T7" fmla="*/ 6 h 6"/>
                <a:gd name="T8" fmla="*/ 0 w 8"/>
                <a:gd name="T9" fmla="*/ 0 h 6"/>
                <a:gd name="T10" fmla="*/ 0 w 8"/>
                <a:gd name="T11" fmla="*/ 0 h 6"/>
                <a:gd name="T12" fmla="*/ 7 w 8"/>
                <a:gd name="T13" fmla="*/ 0 h 6"/>
                <a:gd name="T14" fmla="*/ 7 w 8"/>
                <a:gd name="T15" fmla="*/ 5 h 6"/>
                <a:gd name="T16" fmla="*/ 0 w 8"/>
                <a:gd name="T17" fmla="*/ 5 h 6"/>
                <a:gd name="T18" fmla="*/ 0 w 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0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91" name="Freeform 568">
              <a:extLst>
                <a:ext uri="{FF2B5EF4-FFF2-40B4-BE49-F238E27FC236}">
                  <a16:creationId xmlns:a16="http://schemas.microsoft.com/office/drawing/2014/main" id="{BA25ED2E-F3F4-A04B-8249-949BC568C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7" cy="5"/>
            </a:xfrm>
            <a:custGeom>
              <a:avLst/>
              <a:gdLst>
                <a:gd name="T0" fmla="*/ 0 w 7"/>
                <a:gd name="T1" fmla="*/ 0 h 5"/>
                <a:gd name="T2" fmla="*/ 7 w 7"/>
                <a:gd name="T3" fmla="*/ 0 h 5"/>
                <a:gd name="T4" fmla="*/ 7 w 7"/>
                <a:gd name="T5" fmla="*/ 5 h 5"/>
                <a:gd name="T6" fmla="*/ 0 w 7"/>
                <a:gd name="T7" fmla="*/ 5 h 5"/>
                <a:gd name="T8" fmla="*/ 0 w 7"/>
                <a:gd name="T9" fmla="*/ 0 h 5"/>
                <a:gd name="T10" fmla="*/ 0 w 7"/>
                <a:gd name="T11" fmla="*/ 0 h 5"/>
                <a:gd name="T12" fmla="*/ 5 w 7"/>
                <a:gd name="T13" fmla="*/ 0 h 5"/>
                <a:gd name="T14" fmla="*/ 5 w 7"/>
                <a:gd name="T15" fmla="*/ 3 h 5"/>
                <a:gd name="T16" fmla="*/ 0 w 7"/>
                <a:gd name="T17" fmla="*/ 3 h 5"/>
                <a:gd name="T18" fmla="*/ 0 w 7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7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92" name="Freeform 569">
              <a:extLst>
                <a:ext uri="{FF2B5EF4-FFF2-40B4-BE49-F238E27FC236}">
                  <a16:creationId xmlns:a16="http://schemas.microsoft.com/office/drawing/2014/main" id="{6FE5DD3B-4456-C94F-8490-DB6EE5E179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5" cy="3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0 h 3"/>
                <a:gd name="T4" fmla="*/ 5 w 5"/>
                <a:gd name="T5" fmla="*/ 3 h 3"/>
                <a:gd name="T6" fmla="*/ 0 w 5"/>
                <a:gd name="T7" fmla="*/ 3 h 3"/>
                <a:gd name="T8" fmla="*/ 0 w 5"/>
                <a:gd name="T9" fmla="*/ 0 h 3"/>
                <a:gd name="T10" fmla="*/ 0 w 5"/>
                <a:gd name="T11" fmla="*/ 0 h 3"/>
                <a:gd name="T12" fmla="*/ 3 w 5"/>
                <a:gd name="T13" fmla="*/ 0 h 3"/>
                <a:gd name="T14" fmla="*/ 3 w 5"/>
                <a:gd name="T15" fmla="*/ 3 h 3"/>
                <a:gd name="T16" fmla="*/ 0 w 5"/>
                <a:gd name="T17" fmla="*/ 3 h 3"/>
                <a:gd name="T18" fmla="*/ 0 w 5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93" name="Freeform 570">
              <a:extLst>
                <a:ext uri="{FF2B5EF4-FFF2-40B4-BE49-F238E27FC236}">
                  <a16:creationId xmlns:a16="http://schemas.microsoft.com/office/drawing/2014/main" id="{D96BF4C5-D404-A94F-8F9D-843B2E7A2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3" cy="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0 w 3"/>
                <a:gd name="T7" fmla="*/ 3 h 3"/>
                <a:gd name="T8" fmla="*/ 0 w 3"/>
                <a:gd name="T9" fmla="*/ 0 h 3"/>
                <a:gd name="T10" fmla="*/ 0 w 3"/>
                <a:gd name="T11" fmla="*/ 0 h 3"/>
                <a:gd name="T12" fmla="*/ 1 w 3"/>
                <a:gd name="T13" fmla="*/ 0 h 3"/>
                <a:gd name="T14" fmla="*/ 1 w 3"/>
                <a:gd name="T15" fmla="*/ 2 h 3"/>
                <a:gd name="T16" fmla="*/ 0 w 3"/>
                <a:gd name="T17" fmla="*/ 2 h 3"/>
                <a:gd name="T18" fmla="*/ 0 w 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94" name="Freeform 571">
              <a:extLst>
                <a:ext uri="{FF2B5EF4-FFF2-40B4-BE49-F238E27FC236}">
                  <a16:creationId xmlns:a16="http://schemas.microsoft.com/office/drawing/2014/main" id="{399D634D-0423-6F4C-B2CE-C5A7A0099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0 h 2"/>
                <a:gd name="T18" fmla="*/ 0 w 1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95" name="Freeform 572">
              <a:extLst>
                <a:ext uri="{FF2B5EF4-FFF2-40B4-BE49-F238E27FC236}">
                  <a16:creationId xmlns:a16="http://schemas.microsoft.com/office/drawing/2014/main" id="{F54176FB-5F1B-7D4A-8E28-1DCA45048D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" y="348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96" name="Freeform 573">
              <a:extLst>
                <a:ext uri="{FF2B5EF4-FFF2-40B4-BE49-F238E27FC236}">
                  <a16:creationId xmlns:a16="http://schemas.microsoft.com/office/drawing/2014/main" id="{4D81537F-7727-4A4E-92BF-FED342869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" y="3657"/>
              <a:ext cx="4" cy="6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2 h 6"/>
                <a:gd name="T4" fmla="*/ 4 w 4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97" name="Freeform 574">
              <a:extLst>
                <a:ext uri="{FF2B5EF4-FFF2-40B4-BE49-F238E27FC236}">
                  <a16:creationId xmlns:a16="http://schemas.microsoft.com/office/drawing/2014/main" id="{DE3BF088-F6B9-744D-949B-302D579C1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" y="3657"/>
              <a:ext cx="4" cy="6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2 h 6"/>
                <a:gd name="T4" fmla="*/ 4 w 4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98" name="Freeform 575">
              <a:extLst>
                <a:ext uri="{FF2B5EF4-FFF2-40B4-BE49-F238E27FC236}">
                  <a16:creationId xmlns:a16="http://schemas.microsoft.com/office/drawing/2014/main" id="{23936369-AEF8-2E49-93DF-E08A82088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3657"/>
              <a:ext cx="4" cy="6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2 h 6"/>
                <a:gd name="T4" fmla="*/ 4 w 4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99" name="Freeform 576">
              <a:extLst>
                <a:ext uri="{FF2B5EF4-FFF2-40B4-BE49-F238E27FC236}">
                  <a16:creationId xmlns:a16="http://schemas.microsoft.com/office/drawing/2014/main" id="{49A7FAFB-FA2E-B24B-84D4-B9461C8DE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" y="3657"/>
              <a:ext cx="4" cy="6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2 h 6"/>
                <a:gd name="T4" fmla="*/ 4 w 4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00" name="Freeform 577">
              <a:extLst>
                <a:ext uri="{FF2B5EF4-FFF2-40B4-BE49-F238E27FC236}">
                  <a16:creationId xmlns:a16="http://schemas.microsoft.com/office/drawing/2014/main" id="{D3B0FC3C-D249-E143-B364-DD922367C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3657"/>
              <a:ext cx="3" cy="6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2 h 6"/>
                <a:gd name="T4" fmla="*/ 3 w 3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2"/>
                  </a:lnTo>
                  <a:lnTo>
                    <a:pt x="3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01" name="Freeform 578">
              <a:extLst>
                <a:ext uri="{FF2B5EF4-FFF2-40B4-BE49-F238E27FC236}">
                  <a16:creationId xmlns:a16="http://schemas.microsoft.com/office/drawing/2014/main" id="{38299AD5-BB4D-E843-B2C9-BFC823EEC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3657"/>
              <a:ext cx="4" cy="6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2 h 6"/>
                <a:gd name="T4" fmla="*/ 4 w 4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02" name="Freeform 579">
              <a:extLst>
                <a:ext uri="{FF2B5EF4-FFF2-40B4-BE49-F238E27FC236}">
                  <a16:creationId xmlns:a16="http://schemas.microsoft.com/office/drawing/2014/main" id="{CB995C41-9C1C-9A42-A0B1-FCC4C45A0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" y="3657"/>
              <a:ext cx="3" cy="6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2 h 6"/>
                <a:gd name="T4" fmla="*/ 3 w 3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2"/>
                  </a:lnTo>
                  <a:lnTo>
                    <a:pt x="3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03" name="Freeform 580">
              <a:extLst>
                <a:ext uri="{FF2B5EF4-FFF2-40B4-BE49-F238E27FC236}">
                  <a16:creationId xmlns:a16="http://schemas.microsoft.com/office/drawing/2014/main" id="{6D04969E-A83C-4E4D-BC7E-2682DB5B7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" y="3657"/>
              <a:ext cx="4" cy="6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2 h 6"/>
                <a:gd name="T4" fmla="*/ 4 w 4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04" name="Freeform 581">
              <a:extLst>
                <a:ext uri="{FF2B5EF4-FFF2-40B4-BE49-F238E27FC236}">
                  <a16:creationId xmlns:a16="http://schemas.microsoft.com/office/drawing/2014/main" id="{605DC2C9-C11F-1248-82DA-F972D0613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3657"/>
              <a:ext cx="4" cy="6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2 h 6"/>
                <a:gd name="T4" fmla="*/ 4 w 4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05" name="Freeform 582">
              <a:extLst>
                <a:ext uri="{FF2B5EF4-FFF2-40B4-BE49-F238E27FC236}">
                  <a16:creationId xmlns:a16="http://schemas.microsoft.com/office/drawing/2014/main" id="{7A0FD559-0672-6643-B3C0-46AB3BFBB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3657"/>
              <a:ext cx="5" cy="6"/>
            </a:xfrm>
            <a:custGeom>
              <a:avLst/>
              <a:gdLst>
                <a:gd name="T0" fmla="*/ 5 w 5"/>
                <a:gd name="T1" fmla="*/ 0 h 6"/>
                <a:gd name="T2" fmla="*/ 0 w 5"/>
                <a:gd name="T3" fmla="*/ 2 h 6"/>
                <a:gd name="T4" fmla="*/ 5 w 5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0" y="2"/>
                  </a:lnTo>
                  <a:lnTo>
                    <a:pt x="5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06" name="Freeform 583">
              <a:extLst>
                <a:ext uri="{FF2B5EF4-FFF2-40B4-BE49-F238E27FC236}">
                  <a16:creationId xmlns:a16="http://schemas.microsoft.com/office/drawing/2014/main" id="{4A2A9F7D-58AA-E54D-B381-C9BF54E30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" y="3668"/>
              <a:ext cx="4" cy="6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4 h 6"/>
                <a:gd name="T4" fmla="*/ 4 w 4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4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07" name="Freeform 584">
              <a:extLst>
                <a:ext uri="{FF2B5EF4-FFF2-40B4-BE49-F238E27FC236}">
                  <a16:creationId xmlns:a16="http://schemas.microsoft.com/office/drawing/2014/main" id="{67FF687D-7C42-C245-8CC3-98AA6CC9B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" y="3668"/>
              <a:ext cx="4" cy="6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4 h 6"/>
                <a:gd name="T4" fmla="*/ 4 w 4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4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08" name="Freeform 585">
              <a:extLst>
                <a:ext uri="{FF2B5EF4-FFF2-40B4-BE49-F238E27FC236}">
                  <a16:creationId xmlns:a16="http://schemas.microsoft.com/office/drawing/2014/main" id="{4C0C37F6-AF4A-7848-B5A4-A791D99B9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3668"/>
              <a:ext cx="4" cy="6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4 h 6"/>
                <a:gd name="T4" fmla="*/ 4 w 4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4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09" name="Freeform 586">
              <a:extLst>
                <a:ext uri="{FF2B5EF4-FFF2-40B4-BE49-F238E27FC236}">
                  <a16:creationId xmlns:a16="http://schemas.microsoft.com/office/drawing/2014/main" id="{8EFFE923-2BFC-F34F-9853-802A33851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3668"/>
              <a:ext cx="5" cy="6"/>
            </a:xfrm>
            <a:custGeom>
              <a:avLst/>
              <a:gdLst>
                <a:gd name="T0" fmla="*/ 5 w 5"/>
                <a:gd name="T1" fmla="*/ 0 h 6"/>
                <a:gd name="T2" fmla="*/ 0 w 5"/>
                <a:gd name="T3" fmla="*/ 4 h 6"/>
                <a:gd name="T4" fmla="*/ 5 w 5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0" y="4"/>
                  </a:lnTo>
                  <a:lnTo>
                    <a:pt x="5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10" name="Freeform 587">
              <a:extLst>
                <a:ext uri="{FF2B5EF4-FFF2-40B4-BE49-F238E27FC236}">
                  <a16:creationId xmlns:a16="http://schemas.microsoft.com/office/drawing/2014/main" id="{D830D68F-654C-8A4C-83F8-57D8A69DE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" y="3668"/>
              <a:ext cx="4" cy="6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4 h 6"/>
                <a:gd name="T4" fmla="*/ 4 w 4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4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11" name="Freeform 588">
              <a:extLst>
                <a:ext uri="{FF2B5EF4-FFF2-40B4-BE49-F238E27FC236}">
                  <a16:creationId xmlns:a16="http://schemas.microsoft.com/office/drawing/2014/main" id="{3761007F-BCF8-9D44-91AF-8B715FF86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" y="3668"/>
              <a:ext cx="4" cy="6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4 h 6"/>
                <a:gd name="T4" fmla="*/ 4 w 4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4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12" name="Freeform 589">
              <a:extLst>
                <a:ext uri="{FF2B5EF4-FFF2-40B4-BE49-F238E27FC236}">
                  <a16:creationId xmlns:a16="http://schemas.microsoft.com/office/drawing/2014/main" id="{D190DECC-F9F7-9445-96CE-7D47797F4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668"/>
              <a:ext cx="4" cy="6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4 h 6"/>
                <a:gd name="T4" fmla="*/ 4 w 4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4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13" name="Freeform 590">
              <a:extLst>
                <a:ext uri="{FF2B5EF4-FFF2-40B4-BE49-F238E27FC236}">
                  <a16:creationId xmlns:a16="http://schemas.microsoft.com/office/drawing/2014/main" id="{D901D469-6E83-F440-A1A5-4E662E766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" y="3668"/>
              <a:ext cx="4" cy="6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4 h 6"/>
                <a:gd name="T4" fmla="*/ 4 w 4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4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14" name="Freeform 591">
              <a:extLst>
                <a:ext uri="{FF2B5EF4-FFF2-40B4-BE49-F238E27FC236}">
                  <a16:creationId xmlns:a16="http://schemas.microsoft.com/office/drawing/2014/main" id="{23859DC1-0767-1549-82B3-2FF4CBCCE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3668"/>
              <a:ext cx="4" cy="6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4 h 6"/>
                <a:gd name="T4" fmla="*/ 4 w 4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4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15" name="Freeform 592">
              <a:extLst>
                <a:ext uri="{FF2B5EF4-FFF2-40B4-BE49-F238E27FC236}">
                  <a16:creationId xmlns:a16="http://schemas.microsoft.com/office/drawing/2014/main" id="{8EF2FC15-0065-C14D-A438-4F49D7304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3668"/>
              <a:ext cx="3" cy="6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4 h 6"/>
                <a:gd name="T4" fmla="*/ 3 w 3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4"/>
                  </a:lnTo>
                  <a:lnTo>
                    <a:pt x="3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16" name="Freeform 593">
              <a:extLst>
                <a:ext uri="{FF2B5EF4-FFF2-40B4-BE49-F238E27FC236}">
                  <a16:creationId xmlns:a16="http://schemas.microsoft.com/office/drawing/2014/main" id="{AAEC6828-A771-1F41-A6D9-8E1EB157B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3657"/>
              <a:ext cx="4" cy="6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2 h 6"/>
                <a:gd name="T4" fmla="*/ 4 w 4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4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17" name="Freeform 594">
              <a:extLst>
                <a:ext uri="{FF2B5EF4-FFF2-40B4-BE49-F238E27FC236}">
                  <a16:creationId xmlns:a16="http://schemas.microsoft.com/office/drawing/2014/main" id="{0FB6958D-3A84-B74A-95F2-032B2E23E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3657"/>
              <a:ext cx="3" cy="6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2 h 6"/>
                <a:gd name="T4" fmla="*/ 3 w 3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2"/>
                  </a:lnTo>
                  <a:lnTo>
                    <a:pt x="3" y="6"/>
                  </a:lnTo>
                </a:path>
              </a:pathLst>
            </a:custGeom>
            <a:noFill/>
            <a:ln w="3175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18" name="Freeform 595">
              <a:extLst>
                <a:ext uri="{FF2B5EF4-FFF2-40B4-BE49-F238E27FC236}">
                  <a16:creationId xmlns:a16="http://schemas.microsoft.com/office/drawing/2014/main" id="{A5668CE1-DBFA-AB49-8A4C-90D1AD572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" y="3479"/>
              <a:ext cx="167" cy="123"/>
            </a:xfrm>
            <a:custGeom>
              <a:avLst/>
              <a:gdLst>
                <a:gd name="T0" fmla="*/ 0 w 167"/>
                <a:gd name="T1" fmla="*/ 0 h 123"/>
                <a:gd name="T2" fmla="*/ 167 w 167"/>
                <a:gd name="T3" fmla="*/ 0 h 123"/>
                <a:gd name="T4" fmla="*/ 167 w 167"/>
                <a:gd name="T5" fmla="*/ 123 h 123"/>
                <a:gd name="T6" fmla="*/ 0 w 167"/>
                <a:gd name="T7" fmla="*/ 123 h 123"/>
                <a:gd name="T8" fmla="*/ 0 w 167"/>
                <a:gd name="T9" fmla="*/ 0 h 123"/>
                <a:gd name="T10" fmla="*/ 2 w 167"/>
                <a:gd name="T11" fmla="*/ 2 h 123"/>
                <a:gd name="T12" fmla="*/ 167 w 167"/>
                <a:gd name="T13" fmla="*/ 2 h 123"/>
                <a:gd name="T14" fmla="*/ 167 w 167"/>
                <a:gd name="T15" fmla="*/ 123 h 123"/>
                <a:gd name="T16" fmla="*/ 2 w 167"/>
                <a:gd name="T17" fmla="*/ 123 h 123"/>
                <a:gd name="T18" fmla="*/ 2 w 167"/>
                <a:gd name="T19" fmla="*/ 2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7" h="123">
                  <a:moveTo>
                    <a:pt x="0" y="0"/>
                  </a:moveTo>
                  <a:lnTo>
                    <a:pt x="167" y="0"/>
                  </a:lnTo>
                  <a:lnTo>
                    <a:pt x="167" y="123"/>
                  </a:lnTo>
                  <a:lnTo>
                    <a:pt x="0" y="123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67" y="2"/>
                  </a:lnTo>
                  <a:lnTo>
                    <a:pt x="167" y="123"/>
                  </a:lnTo>
                  <a:lnTo>
                    <a:pt x="2" y="123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19" name="Freeform 596">
              <a:extLst>
                <a:ext uri="{FF2B5EF4-FFF2-40B4-BE49-F238E27FC236}">
                  <a16:creationId xmlns:a16="http://schemas.microsoft.com/office/drawing/2014/main" id="{86F29727-F4E5-5841-9541-CBF50C615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" y="3481"/>
              <a:ext cx="165" cy="121"/>
            </a:xfrm>
            <a:custGeom>
              <a:avLst/>
              <a:gdLst>
                <a:gd name="T0" fmla="*/ 0 w 165"/>
                <a:gd name="T1" fmla="*/ 0 h 121"/>
                <a:gd name="T2" fmla="*/ 165 w 165"/>
                <a:gd name="T3" fmla="*/ 0 h 121"/>
                <a:gd name="T4" fmla="*/ 165 w 165"/>
                <a:gd name="T5" fmla="*/ 121 h 121"/>
                <a:gd name="T6" fmla="*/ 0 w 165"/>
                <a:gd name="T7" fmla="*/ 121 h 121"/>
                <a:gd name="T8" fmla="*/ 0 w 165"/>
                <a:gd name="T9" fmla="*/ 0 h 121"/>
                <a:gd name="T10" fmla="*/ 2 w 165"/>
                <a:gd name="T11" fmla="*/ 1 h 121"/>
                <a:gd name="T12" fmla="*/ 165 w 165"/>
                <a:gd name="T13" fmla="*/ 1 h 121"/>
                <a:gd name="T14" fmla="*/ 165 w 165"/>
                <a:gd name="T15" fmla="*/ 121 h 121"/>
                <a:gd name="T16" fmla="*/ 2 w 165"/>
                <a:gd name="T17" fmla="*/ 121 h 121"/>
                <a:gd name="T18" fmla="*/ 2 w 165"/>
                <a:gd name="T19" fmla="*/ 1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5" h="121">
                  <a:moveTo>
                    <a:pt x="0" y="0"/>
                  </a:moveTo>
                  <a:lnTo>
                    <a:pt x="165" y="0"/>
                  </a:lnTo>
                  <a:lnTo>
                    <a:pt x="165" y="121"/>
                  </a:lnTo>
                  <a:lnTo>
                    <a:pt x="0" y="121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165" y="1"/>
                  </a:lnTo>
                  <a:lnTo>
                    <a:pt x="165" y="121"/>
                  </a:lnTo>
                  <a:lnTo>
                    <a:pt x="2" y="12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20" name="Freeform 597">
              <a:extLst>
                <a:ext uri="{FF2B5EF4-FFF2-40B4-BE49-F238E27FC236}">
                  <a16:creationId xmlns:a16="http://schemas.microsoft.com/office/drawing/2014/main" id="{5B80ED73-2D57-D740-BBE5-8C66A8B0EF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" y="3482"/>
              <a:ext cx="163" cy="120"/>
            </a:xfrm>
            <a:custGeom>
              <a:avLst/>
              <a:gdLst>
                <a:gd name="T0" fmla="*/ 0 w 163"/>
                <a:gd name="T1" fmla="*/ 0 h 120"/>
                <a:gd name="T2" fmla="*/ 163 w 163"/>
                <a:gd name="T3" fmla="*/ 0 h 120"/>
                <a:gd name="T4" fmla="*/ 163 w 163"/>
                <a:gd name="T5" fmla="*/ 120 h 120"/>
                <a:gd name="T6" fmla="*/ 0 w 163"/>
                <a:gd name="T7" fmla="*/ 120 h 120"/>
                <a:gd name="T8" fmla="*/ 0 w 163"/>
                <a:gd name="T9" fmla="*/ 0 h 120"/>
                <a:gd name="T10" fmla="*/ 3 w 163"/>
                <a:gd name="T11" fmla="*/ 2 h 120"/>
                <a:gd name="T12" fmla="*/ 163 w 163"/>
                <a:gd name="T13" fmla="*/ 2 h 120"/>
                <a:gd name="T14" fmla="*/ 163 w 163"/>
                <a:gd name="T15" fmla="*/ 120 h 120"/>
                <a:gd name="T16" fmla="*/ 3 w 163"/>
                <a:gd name="T17" fmla="*/ 120 h 120"/>
                <a:gd name="T18" fmla="*/ 3 w 163"/>
                <a:gd name="T19" fmla="*/ 2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120">
                  <a:moveTo>
                    <a:pt x="0" y="0"/>
                  </a:moveTo>
                  <a:lnTo>
                    <a:pt x="163" y="0"/>
                  </a:lnTo>
                  <a:lnTo>
                    <a:pt x="163" y="120"/>
                  </a:lnTo>
                  <a:lnTo>
                    <a:pt x="0" y="120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163" y="2"/>
                  </a:lnTo>
                  <a:lnTo>
                    <a:pt x="163" y="120"/>
                  </a:lnTo>
                  <a:lnTo>
                    <a:pt x="3" y="12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21" name="Freeform 598">
              <a:extLst>
                <a:ext uri="{FF2B5EF4-FFF2-40B4-BE49-F238E27FC236}">
                  <a16:creationId xmlns:a16="http://schemas.microsoft.com/office/drawing/2014/main" id="{8DBA59A3-E2B7-6642-8EF9-C63D7557F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" y="3484"/>
              <a:ext cx="160" cy="118"/>
            </a:xfrm>
            <a:custGeom>
              <a:avLst/>
              <a:gdLst>
                <a:gd name="T0" fmla="*/ 0 w 160"/>
                <a:gd name="T1" fmla="*/ 0 h 118"/>
                <a:gd name="T2" fmla="*/ 160 w 160"/>
                <a:gd name="T3" fmla="*/ 0 h 118"/>
                <a:gd name="T4" fmla="*/ 160 w 160"/>
                <a:gd name="T5" fmla="*/ 118 h 118"/>
                <a:gd name="T6" fmla="*/ 0 w 160"/>
                <a:gd name="T7" fmla="*/ 118 h 118"/>
                <a:gd name="T8" fmla="*/ 0 w 160"/>
                <a:gd name="T9" fmla="*/ 0 h 118"/>
                <a:gd name="T10" fmla="*/ 2 w 160"/>
                <a:gd name="T11" fmla="*/ 2 h 118"/>
                <a:gd name="T12" fmla="*/ 160 w 160"/>
                <a:gd name="T13" fmla="*/ 2 h 118"/>
                <a:gd name="T14" fmla="*/ 160 w 160"/>
                <a:gd name="T15" fmla="*/ 118 h 118"/>
                <a:gd name="T16" fmla="*/ 2 w 160"/>
                <a:gd name="T17" fmla="*/ 118 h 118"/>
                <a:gd name="T18" fmla="*/ 2 w 160"/>
                <a:gd name="T19" fmla="*/ 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" h="118">
                  <a:moveTo>
                    <a:pt x="0" y="0"/>
                  </a:moveTo>
                  <a:lnTo>
                    <a:pt x="160" y="0"/>
                  </a:lnTo>
                  <a:lnTo>
                    <a:pt x="160" y="118"/>
                  </a:lnTo>
                  <a:lnTo>
                    <a:pt x="0" y="118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60" y="2"/>
                  </a:lnTo>
                  <a:lnTo>
                    <a:pt x="160" y="118"/>
                  </a:lnTo>
                  <a:lnTo>
                    <a:pt x="2" y="11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22" name="Freeform 599">
              <a:extLst>
                <a:ext uri="{FF2B5EF4-FFF2-40B4-BE49-F238E27FC236}">
                  <a16:creationId xmlns:a16="http://schemas.microsoft.com/office/drawing/2014/main" id="{0D1D0E3A-180D-C24A-881A-1F8268BB3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" y="3486"/>
              <a:ext cx="158" cy="116"/>
            </a:xfrm>
            <a:custGeom>
              <a:avLst/>
              <a:gdLst>
                <a:gd name="T0" fmla="*/ 0 w 158"/>
                <a:gd name="T1" fmla="*/ 0 h 116"/>
                <a:gd name="T2" fmla="*/ 158 w 158"/>
                <a:gd name="T3" fmla="*/ 0 h 116"/>
                <a:gd name="T4" fmla="*/ 158 w 158"/>
                <a:gd name="T5" fmla="*/ 116 h 116"/>
                <a:gd name="T6" fmla="*/ 0 w 158"/>
                <a:gd name="T7" fmla="*/ 116 h 116"/>
                <a:gd name="T8" fmla="*/ 0 w 158"/>
                <a:gd name="T9" fmla="*/ 0 h 116"/>
                <a:gd name="T10" fmla="*/ 2 w 158"/>
                <a:gd name="T11" fmla="*/ 1 h 116"/>
                <a:gd name="T12" fmla="*/ 158 w 158"/>
                <a:gd name="T13" fmla="*/ 1 h 116"/>
                <a:gd name="T14" fmla="*/ 158 w 158"/>
                <a:gd name="T15" fmla="*/ 116 h 116"/>
                <a:gd name="T16" fmla="*/ 2 w 158"/>
                <a:gd name="T17" fmla="*/ 116 h 116"/>
                <a:gd name="T18" fmla="*/ 2 w 158"/>
                <a:gd name="T19" fmla="*/ 1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8" h="116">
                  <a:moveTo>
                    <a:pt x="0" y="0"/>
                  </a:moveTo>
                  <a:lnTo>
                    <a:pt x="158" y="0"/>
                  </a:lnTo>
                  <a:lnTo>
                    <a:pt x="158" y="116"/>
                  </a:lnTo>
                  <a:lnTo>
                    <a:pt x="0" y="116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158" y="1"/>
                  </a:lnTo>
                  <a:lnTo>
                    <a:pt x="158" y="116"/>
                  </a:lnTo>
                  <a:lnTo>
                    <a:pt x="2" y="11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23" name="Freeform 600">
              <a:extLst>
                <a:ext uri="{FF2B5EF4-FFF2-40B4-BE49-F238E27FC236}">
                  <a16:creationId xmlns:a16="http://schemas.microsoft.com/office/drawing/2014/main" id="{DAB87EBD-500E-E444-BEA1-DC54A24841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" y="3487"/>
              <a:ext cx="156" cy="115"/>
            </a:xfrm>
            <a:custGeom>
              <a:avLst/>
              <a:gdLst>
                <a:gd name="T0" fmla="*/ 0 w 156"/>
                <a:gd name="T1" fmla="*/ 0 h 115"/>
                <a:gd name="T2" fmla="*/ 156 w 156"/>
                <a:gd name="T3" fmla="*/ 0 h 115"/>
                <a:gd name="T4" fmla="*/ 156 w 156"/>
                <a:gd name="T5" fmla="*/ 115 h 115"/>
                <a:gd name="T6" fmla="*/ 0 w 156"/>
                <a:gd name="T7" fmla="*/ 115 h 115"/>
                <a:gd name="T8" fmla="*/ 0 w 156"/>
                <a:gd name="T9" fmla="*/ 0 h 115"/>
                <a:gd name="T10" fmla="*/ 2 w 156"/>
                <a:gd name="T11" fmla="*/ 2 h 115"/>
                <a:gd name="T12" fmla="*/ 156 w 156"/>
                <a:gd name="T13" fmla="*/ 2 h 115"/>
                <a:gd name="T14" fmla="*/ 156 w 156"/>
                <a:gd name="T15" fmla="*/ 115 h 115"/>
                <a:gd name="T16" fmla="*/ 2 w 156"/>
                <a:gd name="T17" fmla="*/ 115 h 115"/>
                <a:gd name="T18" fmla="*/ 2 w 156"/>
                <a:gd name="T19" fmla="*/ 2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" h="115">
                  <a:moveTo>
                    <a:pt x="0" y="0"/>
                  </a:moveTo>
                  <a:lnTo>
                    <a:pt x="156" y="0"/>
                  </a:lnTo>
                  <a:lnTo>
                    <a:pt x="156" y="115"/>
                  </a:lnTo>
                  <a:lnTo>
                    <a:pt x="0" y="115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56" y="2"/>
                  </a:lnTo>
                  <a:lnTo>
                    <a:pt x="156" y="115"/>
                  </a:lnTo>
                  <a:lnTo>
                    <a:pt x="2" y="11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24" name="Freeform 601">
              <a:extLst>
                <a:ext uri="{FF2B5EF4-FFF2-40B4-BE49-F238E27FC236}">
                  <a16:creationId xmlns:a16="http://schemas.microsoft.com/office/drawing/2014/main" id="{E0215793-CE59-DC47-A581-BC3EC2988D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" y="3489"/>
              <a:ext cx="154" cy="113"/>
            </a:xfrm>
            <a:custGeom>
              <a:avLst/>
              <a:gdLst>
                <a:gd name="T0" fmla="*/ 0 w 154"/>
                <a:gd name="T1" fmla="*/ 0 h 113"/>
                <a:gd name="T2" fmla="*/ 154 w 154"/>
                <a:gd name="T3" fmla="*/ 0 h 113"/>
                <a:gd name="T4" fmla="*/ 154 w 154"/>
                <a:gd name="T5" fmla="*/ 113 h 113"/>
                <a:gd name="T6" fmla="*/ 0 w 154"/>
                <a:gd name="T7" fmla="*/ 113 h 113"/>
                <a:gd name="T8" fmla="*/ 0 w 154"/>
                <a:gd name="T9" fmla="*/ 0 h 113"/>
                <a:gd name="T10" fmla="*/ 3 w 154"/>
                <a:gd name="T11" fmla="*/ 1 h 113"/>
                <a:gd name="T12" fmla="*/ 154 w 154"/>
                <a:gd name="T13" fmla="*/ 1 h 113"/>
                <a:gd name="T14" fmla="*/ 154 w 154"/>
                <a:gd name="T15" fmla="*/ 113 h 113"/>
                <a:gd name="T16" fmla="*/ 3 w 154"/>
                <a:gd name="T17" fmla="*/ 113 h 113"/>
                <a:gd name="T18" fmla="*/ 3 w 154"/>
                <a:gd name="T19" fmla="*/ 1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" h="113">
                  <a:moveTo>
                    <a:pt x="0" y="0"/>
                  </a:moveTo>
                  <a:lnTo>
                    <a:pt x="154" y="0"/>
                  </a:lnTo>
                  <a:lnTo>
                    <a:pt x="154" y="113"/>
                  </a:lnTo>
                  <a:lnTo>
                    <a:pt x="0" y="113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154" y="1"/>
                  </a:lnTo>
                  <a:lnTo>
                    <a:pt x="154" y="113"/>
                  </a:lnTo>
                  <a:lnTo>
                    <a:pt x="3" y="11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25" name="Freeform 602">
              <a:extLst>
                <a:ext uri="{FF2B5EF4-FFF2-40B4-BE49-F238E27FC236}">
                  <a16:creationId xmlns:a16="http://schemas.microsoft.com/office/drawing/2014/main" id="{A507FB6B-240C-A544-B943-1A5C02EDB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" y="3490"/>
              <a:ext cx="151" cy="112"/>
            </a:xfrm>
            <a:custGeom>
              <a:avLst/>
              <a:gdLst>
                <a:gd name="T0" fmla="*/ 0 w 151"/>
                <a:gd name="T1" fmla="*/ 0 h 112"/>
                <a:gd name="T2" fmla="*/ 151 w 151"/>
                <a:gd name="T3" fmla="*/ 0 h 112"/>
                <a:gd name="T4" fmla="*/ 151 w 151"/>
                <a:gd name="T5" fmla="*/ 112 h 112"/>
                <a:gd name="T6" fmla="*/ 0 w 151"/>
                <a:gd name="T7" fmla="*/ 112 h 112"/>
                <a:gd name="T8" fmla="*/ 0 w 151"/>
                <a:gd name="T9" fmla="*/ 0 h 112"/>
                <a:gd name="T10" fmla="*/ 1 w 151"/>
                <a:gd name="T11" fmla="*/ 2 h 112"/>
                <a:gd name="T12" fmla="*/ 151 w 151"/>
                <a:gd name="T13" fmla="*/ 2 h 112"/>
                <a:gd name="T14" fmla="*/ 151 w 151"/>
                <a:gd name="T15" fmla="*/ 112 h 112"/>
                <a:gd name="T16" fmla="*/ 1 w 151"/>
                <a:gd name="T17" fmla="*/ 112 h 112"/>
                <a:gd name="T18" fmla="*/ 1 w 151"/>
                <a:gd name="T19" fmla="*/ 2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1" h="112">
                  <a:moveTo>
                    <a:pt x="0" y="0"/>
                  </a:moveTo>
                  <a:lnTo>
                    <a:pt x="151" y="0"/>
                  </a:lnTo>
                  <a:lnTo>
                    <a:pt x="151" y="112"/>
                  </a:lnTo>
                  <a:lnTo>
                    <a:pt x="0" y="112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151" y="2"/>
                  </a:lnTo>
                  <a:lnTo>
                    <a:pt x="151" y="112"/>
                  </a:lnTo>
                  <a:lnTo>
                    <a:pt x="1" y="11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26" name="Freeform 603">
              <a:extLst>
                <a:ext uri="{FF2B5EF4-FFF2-40B4-BE49-F238E27FC236}">
                  <a16:creationId xmlns:a16="http://schemas.microsoft.com/office/drawing/2014/main" id="{D9C94B1C-0C87-DD4E-8A37-8A2835D5B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" y="3492"/>
              <a:ext cx="150" cy="110"/>
            </a:xfrm>
            <a:custGeom>
              <a:avLst/>
              <a:gdLst>
                <a:gd name="T0" fmla="*/ 0 w 150"/>
                <a:gd name="T1" fmla="*/ 0 h 110"/>
                <a:gd name="T2" fmla="*/ 150 w 150"/>
                <a:gd name="T3" fmla="*/ 0 h 110"/>
                <a:gd name="T4" fmla="*/ 150 w 150"/>
                <a:gd name="T5" fmla="*/ 110 h 110"/>
                <a:gd name="T6" fmla="*/ 0 w 150"/>
                <a:gd name="T7" fmla="*/ 110 h 110"/>
                <a:gd name="T8" fmla="*/ 0 w 150"/>
                <a:gd name="T9" fmla="*/ 0 h 110"/>
                <a:gd name="T10" fmla="*/ 3 w 150"/>
                <a:gd name="T11" fmla="*/ 2 h 110"/>
                <a:gd name="T12" fmla="*/ 150 w 150"/>
                <a:gd name="T13" fmla="*/ 2 h 110"/>
                <a:gd name="T14" fmla="*/ 150 w 150"/>
                <a:gd name="T15" fmla="*/ 110 h 110"/>
                <a:gd name="T16" fmla="*/ 3 w 150"/>
                <a:gd name="T17" fmla="*/ 110 h 110"/>
                <a:gd name="T18" fmla="*/ 3 w 150"/>
                <a:gd name="T19" fmla="*/ 2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" h="110">
                  <a:moveTo>
                    <a:pt x="0" y="0"/>
                  </a:moveTo>
                  <a:lnTo>
                    <a:pt x="150" y="0"/>
                  </a:lnTo>
                  <a:lnTo>
                    <a:pt x="150" y="110"/>
                  </a:lnTo>
                  <a:lnTo>
                    <a:pt x="0" y="110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150" y="2"/>
                  </a:lnTo>
                  <a:lnTo>
                    <a:pt x="150" y="110"/>
                  </a:lnTo>
                  <a:lnTo>
                    <a:pt x="3" y="11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27" name="Freeform 604">
              <a:extLst>
                <a:ext uri="{FF2B5EF4-FFF2-40B4-BE49-F238E27FC236}">
                  <a16:creationId xmlns:a16="http://schemas.microsoft.com/office/drawing/2014/main" id="{62749044-30F2-8249-B16C-DC2C0B8348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" y="3494"/>
              <a:ext cx="147" cy="108"/>
            </a:xfrm>
            <a:custGeom>
              <a:avLst/>
              <a:gdLst>
                <a:gd name="T0" fmla="*/ 0 w 147"/>
                <a:gd name="T1" fmla="*/ 0 h 108"/>
                <a:gd name="T2" fmla="*/ 147 w 147"/>
                <a:gd name="T3" fmla="*/ 0 h 108"/>
                <a:gd name="T4" fmla="*/ 147 w 147"/>
                <a:gd name="T5" fmla="*/ 108 h 108"/>
                <a:gd name="T6" fmla="*/ 0 w 147"/>
                <a:gd name="T7" fmla="*/ 108 h 108"/>
                <a:gd name="T8" fmla="*/ 0 w 147"/>
                <a:gd name="T9" fmla="*/ 0 h 108"/>
                <a:gd name="T10" fmla="*/ 2 w 147"/>
                <a:gd name="T11" fmla="*/ 2 h 108"/>
                <a:gd name="T12" fmla="*/ 147 w 147"/>
                <a:gd name="T13" fmla="*/ 2 h 108"/>
                <a:gd name="T14" fmla="*/ 147 w 147"/>
                <a:gd name="T15" fmla="*/ 108 h 108"/>
                <a:gd name="T16" fmla="*/ 2 w 147"/>
                <a:gd name="T17" fmla="*/ 108 h 108"/>
                <a:gd name="T18" fmla="*/ 2 w 147"/>
                <a:gd name="T19" fmla="*/ 2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" h="108">
                  <a:moveTo>
                    <a:pt x="0" y="0"/>
                  </a:moveTo>
                  <a:lnTo>
                    <a:pt x="147" y="0"/>
                  </a:lnTo>
                  <a:lnTo>
                    <a:pt x="147" y="108"/>
                  </a:lnTo>
                  <a:lnTo>
                    <a:pt x="0" y="108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47" y="2"/>
                  </a:lnTo>
                  <a:lnTo>
                    <a:pt x="147" y="108"/>
                  </a:lnTo>
                  <a:lnTo>
                    <a:pt x="2" y="10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28" name="Freeform 605">
              <a:extLst>
                <a:ext uri="{FF2B5EF4-FFF2-40B4-BE49-F238E27FC236}">
                  <a16:creationId xmlns:a16="http://schemas.microsoft.com/office/drawing/2014/main" id="{C2535017-8FCD-CE4C-8D8B-5EF98DB4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" y="3496"/>
              <a:ext cx="145" cy="106"/>
            </a:xfrm>
            <a:custGeom>
              <a:avLst/>
              <a:gdLst>
                <a:gd name="T0" fmla="*/ 0 w 145"/>
                <a:gd name="T1" fmla="*/ 0 h 106"/>
                <a:gd name="T2" fmla="*/ 145 w 145"/>
                <a:gd name="T3" fmla="*/ 0 h 106"/>
                <a:gd name="T4" fmla="*/ 145 w 145"/>
                <a:gd name="T5" fmla="*/ 106 h 106"/>
                <a:gd name="T6" fmla="*/ 0 w 145"/>
                <a:gd name="T7" fmla="*/ 106 h 106"/>
                <a:gd name="T8" fmla="*/ 0 w 145"/>
                <a:gd name="T9" fmla="*/ 0 h 106"/>
                <a:gd name="T10" fmla="*/ 2 w 145"/>
                <a:gd name="T11" fmla="*/ 1 h 106"/>
                <a:gd name="T12" fmla="*/ 145 w 145"/>
                <a:gd name="T13" fmla="*/ 1 h 106"/>
                <a:gd name="T14" fmla="*/ 145 w 145"/>
                <a:gd name="T15" fmla="*/ 106 h 106"/>
                <a:gd name="T16" fmla="*/ 2 w 145"/>
                <a:gd name="T17" fmla="*/ 106 h 106"/>
                <a:gd name="T18" fmla="*/ 2 w 145"/>
                <a:gd name="T19" fmla="*/ 1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5" h="106">
                  <a:moveTo>
                    <a:pt x="0" y="0"/>
                  </a:moveTo>
                  <a:lnTo>
                    <a:pt x="145" y="0"/>
                  </a:lnTo>
                  <a:lnTo>
                    <a:pt x="145" y="106"/>
                  </a:lnTo>
                  <a:lnTo>
                    <a:pt x="0" y="106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145" y="1"/>
                  </a:lnTo>
                  <a:lnTo>
                    <a:pt x="145" y="106"/>
                  </a:lnTo>
                  <a:lnTo>
                    <a:pt x="2" y="10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29" name="Freeform 606">
              <a:extLst>
                <a:ext uri="{FF2B5EF4-FFF2-40B4-BE49-F238E27FC236}">
                  <a16:creationId xmlns:a16="http://schemas.microsoft.com/office/drawing/2014/main" id="{99953AFF-3C82-3047-9AEE-67BE72A3CE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" y="3497"/>
              <a:ext cx="143" cy="105"/>
            </a:xfrm>
            <a:custGeom>
              <a:avLst/>
              <a:gdLst>
                <a:gd name="T0" fmla="*/ 0 w 143"/>
                <a:gd name="T1" fmla="*/ 0 h 105"/>
                <a:gd name="T2" fmla="*/ 143 w 143"/>
                <a:gd name="T3" fmla="*/ 0 h 105"/>
                <a:gd name="T4" fmla="*/ 143 w 143"/>
                <a:gd name="T5" fmla="*/ 105 h 105"/>
                <a:gd name="T6" fmla="*/ 0 w 143"/>
                <a:gd name="T7" fmla="*/ 105 h 105"/>
                <a:gd name="T8" fmla="*/ 0 w 143"/>
                <a:gd name="T9" fmla="*/ 0 h 105"/>
                <a:gd name="T10" fmla="*/ 2 w 143"/>
                <a:gd name="T11" fmla="*/ 1 h 105"/>
                <a:gd name="T12" fmla="*/ 143 w 143"/>
                <a:gd name="T13" fmla="*/ 1 h 105"/>
                <a:gd name="T14" fmla="*/ 143 w 143"/>
                <a:gd name="T15" fmla="*/ 105 h 105"/>
                <a:gd name="T16" fmla="*/ 2 w 143"/>
                <a:gd name="T17" fmla="*/ 105 h 105"/>
                <a:gd name="T18" fmla="*/ 2 w 143"/>
                <a:gd name="T19" fmla="*/ 1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105">
                  <a:moveTo>
                    <a:pt x="0" y="0"/>
                  </a:moveTo>
                  <a:lnTo>
                    <a:pt x="143" y="0"/>
                  </a:lnTo>
                  <a:lnTo>
                    <a:pt x="143" y="105"/>
                  </a:lnTo>
                  <a:lnTo>
                    <a:pt x="0" y="105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143" y="1"/>
                  </a:lnTo>
                  <a:lnTo>
                    <a:pt x="143" y="105"/>
                  </a:lnTo>
                  <a:lnTo>
                    <a:pt x="2" y="10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30" name="Freeform 607">
              <a:extLst>
                <a:ext uri="{FF2B5EF4-FFF2-40B4-BE49-F238E27FC236}">
                  <a16:creationId xmlns:a16="http://schemas.microsoft.com/office/drawing/2014/main" id="{63CB076B-EE06-B344-928C-9530788CEC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" y="3498"/>
              <a:ext cx="141" cy="104"/>
            </a:xfrm>
            <a:custGeom>
              <a:avLst/>
              <a:gdLst>
                <a:gd name="T0" fmla="*/ 0 w 141"/>
                <a:gd name="T1" fmla="*/ 0 h 104"/>
                <a:gd name="T2" fmla="*/ 141 w 141"/>
                <a:gd name="T3" fmla="*/ 0 h 104"/>
                <a:gd name="T4" fmla="*/ 141 w 141"/>
                <a:gd name="T5" fmla="*/ 104 h 104"/>
                <a:gd name="T6" fmla="*/ 0 w 141"/>
                <a:gd name="T7" fmla="*/ 104 h 104"/>
                <a:gd name="T8" fmla="*/ 0 w 141"/>
                <a:gd name="T9" fmla="*/ 0 h 104"/>
                <a:gd name="T10" fmla="*/ 3 w 141"/>
                <a:gd name="T11" fmla="*/ 2 h 104"/>
                <a:gd name="T12" fmla="*/ 141 w 141"/>
                <a:gd name="T13" fmla="*/ 2 h 104"/>
                <a:gd name="T14" fmla="*/ 141 w 141"/>
                <a:gd name="T15" fmla="*/ 104 h 104"/>
                <a:gd name="T16" fmla="*/ 3 w 141"/>
                <a:gd name="T17" fmla="*/ 104 h 104"/>
                <a:gd name="T18" fmla="*/ 3 w 141"/>
                <a:gd name="T19" fmla="*/ 2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" h="104">
                  <a:moveTo>
                    <a:pt x="0" y="0"/>
                  </a:moveTo>
                  <a:lnTo>
                    <a:pt x="141" y="0"/>
                  </a:lnTo>
                  <a:lnTo>
                    <a:pt x="141" y="104"/>
                  </a:lnTo>
                  <a:lnTo>
                    <a:pt x="0" y="104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141" y="2"/>
                  </a:lnTo>
                  <a:lnTo>
                    <a:pt x="141" y="104"/>
                  </a:lnTo>
                  <a:lnTo>
                    <a:pt x="3" y="10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4342" name="Group 608">
            <a:extLst>
              <a:ext uri="{FF2B5EF4-FFF2-40B4-BE49-F238E27FC236}">
                <a16:creationId xmlns:a16="http://schemas.microsoft.com/office/drawing/2014/main" id="{C12170AE-C8ED-E54A-BA88-4F964D606DDE}"/>
              </a:ext>
            </a:extLst>
          </p:cNvPr>
          <p:cNvGrpSpPr>
            <a:grpSpLocks/>
          </p:cNvGrpSpPr>
          <p:nvPr/>
        </p:nvGrpSpPr>
        <p:grpSpPr bwMode="auto">
          <a:xfrm>
            <a:off x="633413" y="3078163"/>
            <a:ext cx="5597525" cy="2786062"/>
            <a:chOff x="418" y="1939"/>
            <a:chExt cx="3526" cy="1755"/>
          </a:xfrm>
        </p:grpSpPr>
        <p:sp>
          <p:nvSpPr>
            <p:cNvPr id="14531" name="Freeform 609">
              <a:extLst>
                <a:ext uri="{FF2B5EF4-FFF2-40B4-BE49-F238E27FC236}">
                  <a16:creationId xmlns:a16="http://schemas.microsoft.com/office/drawing/2014/main" id="{91C15C1D-1381-954B-B93F-8D821D5F35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" y="3500"/>
              <a:ext cx="138" cy="102"/>
            </a:xfrm>
            <a:custGeom>
              <a:avLst/>
              <a:gdLst>
                <a:gd name="T0" fmla="*/ 0 w 138"/>
                <a:gd name="T1" fmla="*/ 0 h 102"/>
                <a:gd name="T2" fmla="*/ 138 w 138"/>
                <a:gd name="T3" fmla="*/ 0 h 102"/>
                <a:gd name="T4" fmla="*/ 138 w 138"/>
                <a:gd name="T5" fmla="*/ 102 h 102"/>
                <a:gd name="T6" fmla="*/ 0 w 138"/>
                <a:gd name="T7" fmla="*/ 102 h 102"/>
                <a:gd name="T8" fmla="*/ 0 w 138"/>
                <a:gd name="T9" fmla="*/ 0 h 102"/>
                <a:gd name="T10" fmla="*/ 1 w 138"/>
                <a:gd name="T11" fmla="*/ 2 h 102"/>
                <a:gd name="T12" fmla="*/ 138 w 138"/>
                <a:gd name="T13" fmla="*/ 2 h 102"/>
                <a:gd name="T14" fmla="*/ 138 w 138"/>
                <a:gd name="T15" fmla="*/ 102 h 102"/>
                <a:gd name="T16" fmla="*/ 1 w 138"/>
                <a:gd name="T17" fmla="*/ 102 h 102"/>
                <a:gd name="T18" fmla="*/ 1 w 138"/>
                <a:gd name="T19" fmla="*/ 2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8" h="102">
                  <a:moveTo>
                    <a:pt x="0" y="0"/>
                  </a:moveTo>
                  <a:lnTo>
                    <a:pt x="138" y="0"/>
                  </a:lnTo>
                  <a:lnTo>
                    <a:pt x="138" y="102"/>
                  </a:lnTo>
                  <a:lnTo>
                    <a:pt x="0" y="102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138" y="2"/>
                  </a:lnTo>
                  <a:lnTo>
                    <a:pt x="138" y="102"/>
                  </a:lnTo>
                  <a:lnTo>
                    <a:pt x="1" y="10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32" name="Freeform 610">
              <a:extLst>
                <a:ext uri="{FF2B5EF4-FFF2-40B4-BE49-F238E27FC236}">
                  <a16:creationId xmlns:a16="http://schemas.microsoft.com/office/drawing/2014/main" id="{4969278B-FAC5-8C40-B769-525F0F7015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" y="3502"/>
              <a:ext cx="137" cy="100"/>
            </a:xfrm>
            <a:custGeom>
              <a:avLst/>
              <a:gdLst>
                <a:gd name="T0" fmla="*/ 0 w 137"/>
                <a:gd name="T1" fmla="*/ 0 h 100"/>
                <a:gd name="T2" fmla="*/ 137 w 137"/>
                <a:gd name="T3" fmla="*/ 0 h 100"/>
                <a:gd name="T4" fmla="*/ 137 w 137"/>
                <a:gd name="T5" fmla="*/ 100 h 100"/>
                <a:gd name="T6" fmla="*/ 0 w 137"/>
                <a:gd name="T7" fmla="*/ 100 h 100"/>
                <a:gd name="T8" fmla="*/ 0 w 137"/>
                <a:gd name="T9" fmla="*/ 0 h 100"/>
                <a:gd name="T10" fmla="*/ 3 w 137"/>
                <a:gd name="T11" fmla="*/ 1 h 100"/>
                <a:gd name="T12" fmla="*/ 137 w 137"/>
                <a:gd name="T13" fmla="*/ 1 h 100"/>
                <a:gd name="T14" fmla="*/ 137 w 137"/>
                <a:gd name="T15" fmla="*/ 100 h 100"/>
                <a:gd name="T16" fmla="*/ 3 w 137"/>
                <a:gd name="T17" fmla="*/ 100 h 100"/>
                <a:gd name="T18" fmla="*/ 3 w 137"/>
                <a:gd name="T19" fmla="*/ 1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" h="100">
                  <a:moveTo>
                    <a:pt x="0" y="0"/>
                  </a:moveTo>
                  <a:lnTo>
                    <a:pt x="137" y="0"/>
                  </a:lnTo>
                  <a:lnTo>
                    <a:pt x="137" y="100"/>
                  </a:lnTo>
                  <a:lnTo>
                    <a:pt x="0" y="100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137" y="1"/>
                  </a:lnTo>
                  <a:lnTo>
                    <a:pt x="137" y="100"/>
                  </a:lnTo>
                  <a:lnTo>
                    <a:pt x="3" y="10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33" name="Freeform 611">
              <a:extLst>
                <a:ext uri="{FF2B5EF4-FFF2-40B4-BE49-F238E27FC236}">
                  <a16:creationId xmlns:a16="http://schemas.microsoft.com/office/drawing/2014/main" id="{7B00059D-3E08-C24B-9A22-C9C3022F41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" y="3503"/>
              <a:ext cx="134" cy="99"/>
            </a:xfrm>
            <a:custGeom>
              <a:avLst/>
              <a:gdLst>
                <a:gd name="T0" fmla="*/ 0 w 134"/>
                <a:gd name="T1" fmla="*/ 0 h 99"/>
                <a:gd name="T2" fmla="*/ 134 w 134"/>
                <a:gd name="T3" fmla="*/ 0 h 99"/>
                <a:gd name="T4" fmla="*/ 134 w 134"/>
                <a:gd name="T5" fmla="*/ 99 h 99"/>
                <a:gd name="T6" fmla="*/ 0 w 134"/>
                <a:gd name="T7" fmla="*/ 99 h 99"/>
                <a:gd name="T8" fmla="*/ 0 w 134"/>
                <a:gd name="T9" fmla="*/ 0 h 99"/>
                <a:gd name="T10" fmla="*/ 2 w 134"/>
                <a:gd name="T11" fmla="*/ 2 h 99"/>
                <a:gd name="T12" fmla="*/ 134 w 134"/>
                <a:gd name="T13" fmla="*/ 2 h 99"/>
                <a:gd name="T14" fmla="*/ 134 w 134"/>
                <a:gd name="T15" fmla="*/ 99 h 99"/>
                <a:gd name="T16" fmla="*/ 2 w 134"/>
                <a:gd name="T17" fmla="*/ 99 h 99"/>
                <a:gd name="T18" fmla="*/ 2 w 134"/>
                <a:gd name="T19" fmla="*/ 2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" h="99">
                  <a:moveTo>
                    <a:pt x="0" y="0"/>
                  </a:moveTo>
                  <a:lnTo>
                    <a:pt x="134" y="0"/>
                  </a:lnTo>
                  <a:lnTo>
                    <a:pt x="134" y="99"/>
                  </a:lnTo>
                  <a:lnTo>
                    <a:pt x="0" y="99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34" y="2"/>
                  </a:lnTo>
                  <a:lnTo>
                    <a:pt x="134" y="99"/>
                  </a:lnTo>
                  <a:lnTo>
                    <a:pt x="2" y="99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34" name="Freeform 612">
              <a:extLst>
                <a:ext uri="{FF2B5EF4-FFF2-40B4-BE49-F238E27FC236}">
                  <a16:creationId xmlns:a16="http://schemas.microsoft.com/office/drawing/2014/main" id="{6385577D-5F9E-CA44-B8C6-67990B2400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" y="3505"/>
              <a:ext cx="132" cy="97"/>
            </a:xfrm>
            <a:custGeom>
              <a:avLst/>
              <a:gdLst>
                <a:gd name="T0" fmla="*/ 0 w 132"/>
                <a:gd name="T1" fmla="*/ 0 h 97"/>
                <a:gd name="T2" fmla="*/ 132 w 132"/>
                <a:gd name="T3" fmla="*/ 0 h 97"/>
                <a:gd name="T4" fmla="*/ 132 w 132"/>
                <a:gd name="T5" fmla="*/ 97 h 97"/>
                <a:gd name="T6" fmla="*/ 0 w 132"/>
                <a:gd name="T7" fmla="*/ 97 h 97"/>
                <a:gd name="T8" fmla="*/ 0 w 132"/>
                <a:gd name="T9" fmla="*/ 0 h 97"/>
                <a:gd name="T10" fmla="*/ 3 w 132"/>
                <a:gd name="T11" fmla="*/ 2 h 97"/>
                <a:gd name="T12" fmla="*/ 132 w 132"/>
                <a:gd name="T13" fmla="*/ 2 h 97"/>
                <a:gd name="T14" fmla="*/ 132 w 132"/>
                <a:gd name="T15" fmla="*/ 97 h 97"/>
                <a:gd name="T16" fmla="*/ 3 w 132"/>
                <a:gd name="T17" fmla="*/ 97 h 97"/>
                <a:gd name="T18" fmla="*/ 3 w 132"/>
                <a:gd name="T19" fmla="*/ 2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" h="97">
                  <a:moveTo>
                    <a:pt x="0" y="0"/>
                  </a:moveTo>
                  <a:lnTo>
                    <a:pt x="132" y="0"/>
                  </a:lnTo>
                  <a:lnTo>
                    <a:pt x="132" y="97"/>
                  </a:lnTo>
                  <a:lnTo>
                    <a:pt x="0" y="97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132" y="2"/>
                  </a:lnTo>
                  <a:lnTo>
                    <a:pt x="132" y="97"/>
                  </a:lnTo>
                  <a:lnTo>
                    <a:pt x="3" y="9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35" name="Freeform 613">
              <a:extLst>
                <a:ext uri="{FF2B5EF4-FFF2-40B4-BE49-F238E27FC236}">
                  <a16:creationId xmlns:a16="http://schemas.microsoft.com/office/drawing/2014/main" id="{1EBEA081-C7A9-3D46-8FD4-510C8479B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1" y="3507"/>
              <a:ext cx="129" cy="95"/>
            </a:xfrm>
            <a:custGeom>
              <a:avLst/>
              <a:gdLst>
                <a:gd name="T0" fmla="*/ 0 w 129"/>
                <a:gd name="T1" fmla="*/ 0 h 95"/>
                <a:gd name="T2" fmla="*/ 129 w 129"/>
                <a:gd name="T3" fmla="*/ 0 h 95"/>
                <a:gd name="T4" fmla="*/ 129 w 129"/>
                <a:gd name="T5" fmla="*/ 95 h 95"/>
                <a:gd name="T6" fmla="*/ 0 w 129"/>
                <a:gd name="T7" fmla="*/ 95 h 95"/>
                <a:gd name="T8" fmla="*/ 0 w 129"/>
                <a:gd name="T9" fmla="*/ 0 h 95"/>
                <a:gd name="T10" fmla="*/ 1 w 129"/>
                <a:gd name="T11" fmla="*/ 1 h 95"/>
                <a:gd name="T12" fmla="*/ 129 w 129"/>
                <a:gd name="T13" fmla="*/ 1 h 95"/>
                <a:gd name="T14" fmla="*/ 129 w 129"/>
                <a:gd name="T15" fmla="*/ 95 h 95"/>
                <a:gd name="T16" fmla="*/ 1 w 129"/>
                <a:gd name="T17" fmla="*/ 95 h 95"/>
                <a:gd name="T18" fmla="*/ 1 w 129"/>
                <a:gd name="T19" fmla="*/ 1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" h="95">
                  <a:moveTo>
                    <a:pt x="0" y="0"/>
                  </a:moveTo>
                  <a:lnTo>
                    <a:pt x="129" y="0"/>
                  </a:lnTo>
                  <a:lnTo>
                    <a:pt x="129" y="95"/>
                  </a:lnTo>
                  <a:lnTo>
                    <a:pt x="0" y="95"/>
                  </a:lnTo>
                  <a:lnTo>
                    <a:pt x="0" y="0"/>
                  </a:lnTo>
                  <a:close/>
                  <a:moveTo>
                    <a:pt x="1" y="1"/>
                  </a:moveTo>
                  <a:lnTo>
                    <a:pt x="129" y="1"/>
                  </a:lnTo>
                  <a:lnTo>
                    <a:pt x="129" y="95"/>
                  </a:lnTo>
                  <a:lnTo>
                    <a:pt x="1" y="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36" name="Freeform 614">
              <a:extLst>
                <a:ext uri="{FF2B5EF4-FFF2-40B4-BE49-F238E27FC236}">
                  <a16:creationId xmlns:a16="http://schemas.microsoft.com/office/drawing/2014/main" id="{73B60E32-AF30-DE46-9DCB-E879EBC79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" y="3508"/>
              <a:ext cx="128" cy="94"/>
            </a:xfrm>
            <a:custGeom>
              <a:avLst/>
              <a:gdLst>
                <a:gd name="T0" fmla="*/ 0 w 128"/>
                <a:gd name="T1" fmla="*/ 0 h 94"/>
                <a:gd name="T2" fmla="*/ 128 w 128"/>
                <a:gd name="T3" fmla="*/ 0 h 94"/>
                <a:gd name="T4" fmla="*/ 128 w 128"/>
                <a:gd name="T5" fmla="*/ 94 h 94"/>
                <a:gd name="T6" fmla="*/ 0 w 128"/>
                <a:gd name="T7" fmla="*/ 94 h 94"/>
                <a:gd name="T8" fmla="*/ 0 w 128"/>
                <a:gd name="T9" fmla="*/ 0 h 94"/>
                <a:gd name="T10" fmla="*/ 3 w 128"/>
                <a:gd name="T11" fmla="*/ 2 h 94"/>
                <a:gd name="T12" fmla="*/ 128 w 128"/>
                <a:gd name="T13" fmla="*/ 2 h 94"/>
                <a:gd name="T14" fmla="*/ 128 w 128"/>
                <a:gd name="T15" fmla="*/ 94 h 94"/>
                <a:gd name="T16" fmla="*/ 3 w 128"/>
                <a:gd name="T17" fmla="*/ 94 h 94"/>
                <a:gd name="T18" fmla="*/ 3 w 128"/>
                <a:gd name="T19" fmla="*/ 2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94">
                  <a:moveTo>
                    <a:pt x="0" y="0"/>
                  </a:moveTo>
                  <a:lnTo>
                    <a:pt x="128" y="0"/>
                  </a:lnTo>
                  <a:lnTo>
                    <a:pt x="128" y="94"/>
                  </a:lnTo>
                  <a:lnTo>
                    <a:pt x="0" y="94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128" y="2"/>
                  </a:lnTo>
                  <a:lnTo>
                    <a:pt x="128" y="94"/>
                  </a:lnTo>
                  <a:lnTo>
                    <a:pt x="3" y="9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37" name="Freeform 615">
              <a:extLst>
                <a:ext uri="{FF2B5EF4-FFF2-40B4-BE49-F238E27FC236}">
                  <a16:creationId xmlns:a16="http://schemas.microsoft.com/office/drawing/2014/main" id="{DB429253-DE7A-F545-9952-134028DC59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5" y="3510"/>
              <a:ext cx="125" cy="92"/>
            </a:xfrm>
            <a:custGeom>
              <a:avLst/>
              <a:gdLst>
                <a:gd name="T0" fmla="*/ 0 w 125"/>
                <a:gd name="T1" fmla="*/ 0 h 92"/>
                <a:gd name="T2" fmla="*/ 125 w 125"/>
                <a:gd name="T3" fmla="*/ 0 h 92"/>
                <a:gd name="T4" fmla="*/ 125 w 125"/>
                <a:gd name="T5" fmla="*/ 92 h 92"/>
                <a:gd name="T6" fmla="*/ 0 w 125"/>
                <a:gd name="T7" fmla="*/ 92 h 92"/>
                <a:gd name="T8" fmla="*/ 0 w 125"/>
                <a:gd name="T9" fmla="*/ 0 h 92"/>
                <a:gd name="T10" fmla="*/ 2 w 125"/>
                <a:gd name="T11" fmla="*/ 1 h 92"/>
                <a:gd name="T12" fmla="*/ 125 w 125"/>
                <a:gd name="T13" fmla="*/ 1 h 92"/>
                <a:gd name="T14" fmla="*/ 125 w 125"/>
                <a:gd name="T15" fmla="*/ 92 h 92"/>
                <a:gd name="T16" fmla="*/ 2 w 125"/>
                <a:gd name="T17" fmla="*/ 92 h 92"/>
                <a:gd name="T18" fmla="*/ 2 w 125"/>
                <a:gd name="T19" fmla="*/ 1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" h="92">
                  <a:moveTo>
                    <a:pt x="0" y="0"/>
                  </a:moveTo>
                  <a:lnTo>
                    <a:pt x="125" y="0"/>
                  </a:lnTo>
                  <a:lnTo>
                    <a:pt x="125" y="92"/>
                  </a:lnTo>
                  <a:lnTo>
                    <a:pt x="0" y="92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125" y="1"/>
                  </a:lnTo>
                  <a:lnTo>
                    <a:pt x="125" y="92"/>
                  </a:lnTo>
                  <a:lnTo>
                    <a:pt x="2" y="9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38" name="Freeform 616">
              <a:extLst>
                <a:ext uri="{FF2B5EF4-FFF2-40B4-BE49-F238E27FC236}">
                  <a16:creationId xmlns:a16="http://schemas.microsoft.com/office/drawing/2014/main" id="{A1305E40-6BDF-2649-9678-720BB1033B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" y="3511"/>
              <a:ext cx="123" cy="91"/>
            </a:xfrm>
            <a:custGeom>
              <a:avLst/>
              <a:gdLst>
                <a:gd name="T0" fmla="*/ 0 w 123"/>
                <a:gd name="T1" fmla="*/ 0 h 91"/>
                <a:gd name="T2" fmla="*/ 123 w 123"/>
                <a:gd name="T3" fmla="*/ 0 h 91"/>
                <a:gd name="T4" fmla="*/ 123 w 123"/>
                <a:gd name="T5" fmla="*/ 91 h 91"/>
                <a:gd name="T6" fmla="*/ 0 w 123"/>
                <a:gd name="T7" fmla="*/ 91 h 91"/>
                <a:gd name="T8" fmla="*/ 0 w 123"/>
                <a:gd name="T9" fmla="*/ 0 h 91"/>
                <a:gd name="T10" fmla="*/ 2 w 123"/>
                <a:gd name="T11" fmla="*/ 2 h 91"/>
                <a:gd name="T12" fmla="*/ 123 w 123"/>
                <a:gd name="T13" fmla="*/ 2 h 91"/>
                <a:gd name="T14" fmla="*/ 123 w 123"/>
                <a:gd name="T15" fmla="*/ 91 h 91"/>
                <a:gd name="T16" fmla="*/ 2 w 123"/>
                <a:gd name="T17" fmla="*/ 91 h 91"/>
                <a:gd name="T18" fmla="*/ 2 w 123"/>
                <a:gd name="T19" fmla="*/ 2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3" h="91">
                  <a:moveTo>
                    <a:pt x="0" y="0"/>
                  </a:moveTo>
                  <a:lnTo>
                    <a:pt x="123" y="0"/>
                  </a:lnTo>
                  <a:lnTo>
                    <a:pt x="123" y="91"/>
                  </a:lnTo>
                  <a:lnTo>
                    <a:pt x="0" y="91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23" y="2"/>
                  </a:lnTo>
                  <a:lnTo>
                    <a:pt x="123" y="91"/>
                  </a:lnTo>
                  <a:lnTo>
                    <a:pt x="2" y="9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39" name="Freeform 617">
              <a:extLst>
                <a:ext uri="{FF2B5EF4-FFF2-40B4-BE49-F238E27FC236}">
                  <a16:creationId xmlns:a16="http://schemas.microsoft.com/office/drawing/2014/main" id="{B7FCDCDB-CE07-204F-A7E2-7EF4BA59CF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9" y="3513"/>
              <a:ext cx="121" cy="89"/>
            </a:xfrm>
            <a:custGeom>
              <a:avLst/>
              <a:gdLst>
                <a:gd name="T0" fmla="*/ 0 w 121"/>
                <a:gd name="T1" fmla="*/ 0 h 89"/>
                <a:gd name="T2" fmla="*/ 121 w 121"/>
                <a:gd name="T3" fmla="*/ 0 h 89"/>
                <a:gd name="T4" fmla="*/ 121 w 121"/>
                <a:gd name="T5" fmla="*/ 89 h 89"/>
                <a:gd name="T6" fmla="*/ 0 w 121"/>
                <a:gd name="T7" fmla="*/ 89 h 89"/>
                <a:gd name="T8" fmla="*/ 0 w 121"/>
                <a:gd name="T9" fmla="*/ 0 h 89"/>
                <a:gd name="T10" fmla="*/ 2 w 121"/>
                <a:gd name="T11" fmla="*/ 2 h 89"/>
                <a:gd name="T12" fmla="*/ 121 w 121"/>
                <a:gd name="T13" fmla="*/ 2 h 89"/>
                <a:gd name="T14" fmla="*/ 121 w 121"/>
                <a:gd name="T15" fmla="*/ 89 h 89"/>
                <a:gd name="T16" fmla="*/ 2 w 121"/>
                <a:gd name="T17" fmla="*/ 89 h 89"/>
                <a:gd name="T18" fmla="*/ 2 w 121"/>
                <a:gd name="T19" fmla="*/ 2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1" h="89">
                  <a:moveTo>
                    <a:pt x="0" y="0"/>
                  </a:moveTo>
                  <a:lnTo>
                    <a:pt x="121" y="0"/>
                  </a:lnTo>
                  <a:lnTo>
                    <a:pt x="121" y="89"/>
                  </a:lnTo>
                  <a:lnTo>
                    <a:pt x="0" y="89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21" y="2"/>
                  </a:lnTo>
                  <a:lnTo>
                    <a:pt x="121" y="89"/>
                  </a:lnTo>
                  <a:lnTo>
                    <a:pt x="2" y="89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0" name="Freeform 618">
              <a:extLst>
                <a:ext uri="{FF2B5EF4-FFF2-40B4-BE49-F238E27FC236}">
                  <a16:creationId xmlns:a16="http://schemas.microsoft.com/office/drawing/2014/main" id="{8F266291-3380-A242-86F6-C30324C5ED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" y="3515"/>
              <a:ext cx="119" cy="87"/>
            </a:xfrm>
            <a:custGeom>
              <a:avLst/>
              <a:gdLst>
                <a:gd name="T0" fmla="*/ 0 w 119"/>
                <a:gd name="T1" fmla="*/ 0 h 87"/>
                <a:gd name="T2" fmla="*/ 119 w 119"/>
                <a:gd name="T3" fmla="*/ 0 h 87"/>
                <a:gd name="T4" fmla="*/ 119 w 119"/>
                <a:gd name="T5" fmla="*/ 87 h 87"/>
                <a:gd name="T6" fmla="*/ 0 w 119"/>
                <a:gd name="T7" fmla="*/ 87 h 87"/>
                <a:gd name="T8" fmla="*/ 0 w 119"/>
                <a:gd name="T9" fmla="*/ 0 h 87"/>
                <a:gd name="T10" fmla="*/ 3 w 119"/>
                <a:gd name="T11" fmla="*/ 1 h 87"/>
                <a:gd name="T12" fmla="*/ 119 w 119"/>
                <a:gd name="T13" fmla="*/ 1 h 87"/>
                <a:gd name="T14" fmla="*/ 119 w 119"/>
                <a:gd name="T15" fmla="*/ 87 h 87"/>
                <a:gd name="T16" fmla="*/ 3 w 119"/>
                <a:gd name="T17" fmla="*/ 87 h 87"/>
                <a:gd name="T18" fmla="*/ 3 w 119"/>
                <a:gd name="T19" fmla="*/ 1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9" h="87">
                  <a:moveTo>
                    <a:pt x="0" y="0"/>
                  </a:moveTo>
                  <a:lnTo>
                    <a:pt x="119" y="0"/>
                  </a:lnTo>
                  <a:lnTo>
                    <a:pt x="119" y="87"/>
                  </a:lnTo>
                  <a:lnTo>
                    <a:pt x="0" y="87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119" y="1"/>
                  </a:lnTo>
                  <a:lnTo>
                    <a:pt x="119" y="87"/>
                  </a:lnTo>
                  <a:lnTo>
                    <a:pt x="3" y="87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" name="Freeform 619">
              <a:extLst>
                <a:ext uri="{FF2B5EF4-FFF2-40B4-BE49-F238E27FC236}">
                  <a16:creationId xmlns:a16="http://schemas.microsoft.com/office/drawing/2014/main" id="{F85D3F0A-E822-3942-B26E-8FF721F931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3516"/>
              <a:ext cx="116" cy="86"/>
            </a:xfrm>
            <a:custGeom>
              <a:avLst/>
              <a:gdLst>
                <a:gd name="T0" fmla="*/ 0 w 116"/>
                <a:gd name="T1" fmla="*/ 0 h 86"/>
                <a:gd name="T2" fmla="*/ 116 w 116"/>
                <a:gd name="T3" fmla="*/ 0 h 86"/>
                <a:gd name="T4" fmla="*/ 116 w 116"/>
                <a:gd name="T5" fmla="*/ 86 h 86"/>
                <a:gd name="T6" fmla="*/ 0 w 116"/>
                <a:gd name="T7" fmla="*/ 86 h 86"/>
                <a:gd name="T8" fmla="*/ 0 w 116"/>
                <a:gd name="T9" fmla="*/ 0 h 86"/>
                <a:gd name="T10" fmla="*/ 1 w 116"/>
                <a:gd name="T11" fmla="*/ 2 h 86"/>
                <a:gd name="T12" fmla="*/ 116 w 116"/>
                <a:gd name="T13" fmla="*/ 2 h 86"/>
                <a:gd name="T14" fmla="*/ 116 w 116"/>
                <a:gd name="T15" fmla="*/ 86 h 86"/>
                <a:gd name="T16" fmla="*/ 1 w 116"/>
                <a:gd name="T17" fmla="*/ 86 h 86"/>
                <a:gd name="T18" fmla="*/ 1 w 116"/>
                <a:gd name="T19" fmla="*/ 2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86">
                  <a:moveTo>
                    <a:pt x="0" y="0"/>
                  </a:moveTo>
                  <a:lnTo>
                    <a:pt x="116" y="0"/>
                  </a:lnTo>
                  <a:lnTo>
                    <a:pt x="116" y="86"/>
                  </a:lnTo>
                  <a:lnTo>
                    <a:pt x="0" y="86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116" y="2"/>
                  </a:lnTo>
                  <a:lnTo>
                    <a:pt x="116" y="86"/>
                  </a:lnTo>
                  <a:lnTo>
                    <a:pt x="1" y="86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" name="Freeform 620">
              <a:extLst>
                <a:ext uri="{FF2B5EF4-FFF2-40B4-BE49-F238E27FC236}">
                  <a16:creationId xmlns:a16="http://schemas.microsoft.com/office/drawing/2014/main" id="{05CCE6B1-F40E-434E-958E-87DF6D4996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3518"/>
              <a:ext cx="115" cy="84"/>
            </a:xfrm>
            <a:custGeom>
              <a:avLst/>
              <a:gdLst>
                <a:gd name="T0" fmla="*/ 0 w 115"/>
                <a:gd name="T1" fmla="*/ 0 h 84"/>
                <a:gd name="T2" fmla="*/ 115 w 115"/>
                <a:gd name="T3" fmla="*/ 0 h 84"/>
                <a:gd name="T4" fmla="*/ 115 w 115"/>
                <a:gd name="T5" fmla="*/ 84 h 84"/>
                <a:gd name="T6" fmla="*/ 0 w 115"/>
                <a:gd name="T7" fmla="*/ 84 h 84"/>
                <a:gd name="T8" fmla="*/ 0 w 115"/>
                <a:gd name="T9" fmla="*/ 0 h 84"/>
                <a:gd name="T10" fmla="*/ 3 w 115"/>
                <a:gd name="T11" fmla="*/ 1 h 84"/>
                <a:gd name="T12" fmla="*/ 115 w 115"/>
                <a:gd name="T13" fmla="*/ 1 h 84"/>
                <a:gd name="T14" fmla="*/ 115 w 115"/>
                <a:gd name="T15" fmla="*/ 84 h 84"/>
                <a:gd name="T16" fmla="*/ 3 w 115"/>
                <a:gd name="T17" fmla="*/ 84 h 84"/>
                <a:gd name="T18" fmla="*/ 3 w 115"/>
                <a:gd name="T19" fmla="*/ 1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" h="84">
                  <a:moveTo>
                    <a:pt x="0" y="0"/>
                  </a:moveTo>
                  <a:lnTo>
                    <a:pt x="115" y="0"/>
                  </a:lnTo>
                  <a:lnTo>
                    <a:pt x="115" y="84"/>
                  </a:lnTo>
                  <a:lnTo>
                    <a:pt x="0" y="84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115" y="1"/>
                  </a:lnTo>
                  <a:lnTo>
                    <a:pt x="115" y="84"/>
                  </a:lnTo>
                  <a:lnTo>
                    <a:pt x="3" y="8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" name="Freeform 621">
              <a:extLst>
                <a:ext uri="{FF2B5EF4-FFF2-40B4-BE49-F238E27FC236}">
                  <a16:creationId xmlns:a16="http://schemas.microsoft.com/office/drawing/2014/main" id="{99CB8F75-BDBC-A244-AF09-4E53D2DD0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8" y="3519"/>
              <a:ext cx="112" cy="83"/>
            </a:xfrm>
            <a:custGeom>
              <a:avLst/>
              <a:gdLst>
                <a:gd name="T0" fmla="*/ 0 w 112"/>
                <a:gd name="T1" fmla="*/ 0 h 83"/>
                <a:gd name="T2" fmla="*/ 112 w 112"/>
                <a:gd name="T3" fmla="*/ 0 h 83"/>
                <a:gd name="T4" fmla="*/ 112 w 112"/>
                <a:gd name="T5" fmla="*/ 83 h 83"/>
                <a:gd name="T6" fmla="*/ 0 w 112"/>
                <a:gd name="T7" fmla="*/ 83 h 83"/>
                <a:gd name="T8" fmla="*/ 0 w 112"/>
                <a:gd name="T9" fmla="*/ 0 h 83"/>
                <a:gd name="T10" fmla="*/ 2 w 112"/>
                <a:gd name="T11" fmla="*/ 2 h 83"/>
                <a:gd name="T12" fmla="*/ 112 w 112"/>
                <a:gd name="T13" fmla="*/ 2 h 83"/>
                <a:gd name="T14" fmla="*/ 112 w 112"/>
                <a:gd name="T15" fmla="*/ 83 h 83"/>
                <a:gd name="T16" fmla="*/ 2 w 112"/>
                <a:gd name="T17" fmla="*/ 83 h 83"/>
                <a:gd name="T18" fmla="*/ 2 w 112"/>
                <a:gd name="T19" fmla="*/ 2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" h="83">
                  <a:moveTo>
                    <a:pt x="0" y="0"/>
                  </a:moveTo>
                  <a:lnTo>
                    <a:pt x="112" y="0"/>
                  </a:lnTo>
                  <a:lnTo>
                    <a:pt x="112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12" y="2"/>
                  </a:lnTo>
                  <a:lnTo>
                    <a:pt x="112" y="83"/>
                  </a:lnTo>
                  <a:lnTo>
                    <a:pt x="2" y="83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4" name="Freeform 622">
              <a:extLst>
                <a:ext uri="{FF2B5EF4-FFF2-40B4-BE49-F238E27FC236}">
                  <a16:creationId xmlns:a16="http://schemas.microsoft.com/office/drawing/2014/main" id="{2DCDEADB-B5B5-774A-B37F-D3E46447E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0" y="3521"/>
              <a:ext cx="110" cy="81"/>
            </a:xfrm>
            <a:custGeom>
              <a:avLst/>
              <a:gdLst>
                <a:gd name="T0" fmla="*/ 0 w 110"/>
                <a:gd name="T1" fmla="*/ 0 h 81"/>
                <a:gd name="T2" fmla="*/ 110 w 110"/>
                <a:gd name="T3" fmla="*/ 0 h 81"/>
                <a:gd name="T4" fmla="*/ 110 w 110"/>
                <a:gd name="T5" fmla="*/ 81 h 81"/>
                <a:gd name="T6" fmla="*/ 0 w 110"/>
                <a:gd name="T7" fmla="*/ 81 h 81"/>
                <a:gd name="T8" fmla="*/ 0 w 110"/>
                <a:gd name="T9" fmla="*/ 0 h 81"/>
                <a:gd name="T10" fmla="*/ 2 w 110"/>
                <a:gd name="T11" fmla="*/ 2 h 81"/>
                <a:gd name="T12" fmla="*/ 110 w 110"/>
                <a:gd name="T13" fmla="*/ 2 h 81"/>
                <a:gd name="T14" fmla="*/ 110 w 110"/>
                <a:gd name="T15" fmla="*/ 81 h 81"/>
                <a:gd name="T16" fmla="*/ 2 w 110"/>
                <a:gd name="T17" fmla="*/ 81 h 81"/>
                <a:gd name="T18" fmla="*/ 2 w 110"/>
                <a:gd name="T19" fmla="*/ 2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0" h="81">
                  <a:moveTo>
                    <a:pt x="0" y="0"/>
                  </a:moveTo>
                  <a:lnTo>
                    <a:pt x="110" y="0"/>
                  </a:lnTo>
                  <a:lnTo>
                    <a:pt x="110" y="81"/>
                  </a:lnTo>
                  <a:lnTo>
                    <a:pt x="0" y="81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10" y="2"/>
                  </a:lnTo>
                  <a:lnTo>
                    <a:pt x="110" y="81"/>
                  </a:lnTo>
                  <a:lnTo>
                    <a:pt x="2" y="8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5" name="Freeform 623">
              <a:extLst>
                <a:ext uri="{FF2B5EF4-FFF2-40B4-BE49-F238E27FC236}">
                  <a16:creationId xmlns:a16="http://schemas.microsoft.com/office/drawing/2014/main" id="{E4DE7885-F9A6-554E-BD2F-84604CA9B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" y="3523"/>
              <a:ext cx="108" cy="79"/>
            </a:xfrm>
            <a:custGeom>
              <a:avLst/>
              <a:gdLst>
                <a:gd name="T0" fmla="*/ 0 w 108"/>
                <a:gd name="T1" fmla="*/ 0 h 79"/>
                <a:gd name="T2" fmla="*/ 108 w 108"/>
                <a:gd name="T3" fmla="*/ 0 h 79"/>
                <a:gd name="T4" fmla="*/ 108 w 108"/>
                <a:gd name="T5" fmla="*/ 79 h 79"/>
                <a:gd name="T6" fmla="*/ 0 w 108"/>
                <a:gd name="T7" fmla="*/ 79 h 79"/>
                <a:gd name="T8" fmla="*/ 0 w 108"/>
                <a:gd name="T9" fmla="*/ 0 h 79"/>
                <a:gd name="T10" fmla="*/ 2 w 108"/>
                <a:gd name="T11" fmla="*/ 1 h 79"/>
                <a:gd name="T12" fmla="*/ 108 w 108"/>
                <a:gd name="T13" fmla="*/ 1 h 79"/>
                <a:gd name="T14" fmla="*/ 108 w 108"/>
                <a:gd name="T15" fmla="*/ 79 h 79"/>
                <a:gd name="T16" fmla="*/ 2 w 108"/>
                <a:gd name="T17" fmla="*/ 79 h 79"/>
                <a:gd name="T18" fmla="*/ 2 w 108"/>
                <a:gd name="T19" fmla="*/ 1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" h="79">
                  <a:moveTo>
                    <a:pt x="0" y="0"/>
                  </a:moveTo>
                  <a:lnTo>
                    <a:pt x="108" y="0"/>
                  </a:lnTo>
                  <a:lnTo>
                    <a:pt x="108" y="79"/>
                  </a:lnTo>
                  <a:lnTo>
                    <a:pt x="0" y="79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108" y="1"/>
                  </a:lnTo>
                  <a:lnTo>
                    <a:pt x="108" y="79"/>
                  </a:lnTo>
                  <a:lnTo>
                    <a:pt x="2" y="79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6" name="Freeform 624">
              <a:extLst>
                <a:ext uri="{FF2B5EF4-FFF2-40B4-BE49-F238E27FC236}">
                  <a16:creationId xmlns:a16="http://schemas.microsoft.com/office/drawing/2014/main" id="{C5711BC1-CF6E-2E44-A752-890F54B40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" y="3524"/>
              <a:ext cx="106" cy="78"/>
            </a:xfrm>
            <a:custGeom>
              <a:avLst/>
              <a:gdLst>
                <a:gd name="T0" fmla="*/ 0 w 106"/>
                <a:gd name="T1" fmla="*/ 0 h 78"/>
                <a:gd name="T2" fmla="*/ 106 w 106"/>
                <a:gd name="T3" fmla="*/ 0 h 78"/>
                <a:gd name="T4" fmla="*/ 106 w 106"/>
                <a:gd name="T5" fmla="*/ 78 h 78"/>
                <a:gd name="T6" fmla="*/ 0 w 106"/>
                <a:gd name="T7" fmla="*/ 78 h 78"/>
                <a:gd name="T8" fmla="*/ 0 w 106"/>
                <a:gd name="T9" fmla="*/ 0 h 78"/>
                <a:gd name="T10" fmla="*/ 3 w 106"/>
                <a:gd name="T11" fmla="*/ 2 h 78"/>
                <a:gd name="T12" fmla="*/ 106 w 106"/>
                <a:gd name="T13" fmla="*/ 2 h 78"/>
                <a:gd name="T14" fmla="*/ 106 w 106"/>
                <a:gd name="T15" fmla="*/ 78 h 78"/>
                <a:gd name="T16" fmla="*/ 3 w 106"/>
                <a:gd name="T17" fmla="*/ 78 h 78"/>
                <a:gd name="T18" fmla="*/ 3 w 106"/>
                <a:gd name="T19" fmla="*/ 2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" h="78">
                  <a:moveTo>
                    <a:pt x="0" y="0"/>
                  </a:moveTo>
                  <a:lnTo>
                    <a:pt x="106" y="0"/>
                  </a:lnTo>
                  <a:lnTo>
                    <a:pt x="106" y="78"/>
                  </a:lnTo>
                  <a:lnTo>
                    <a:pt x="0" y="78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106" y="2"/>
                  </a:lnTo>
                  <a:lnTo>
                    <a:pt x="106" y="78"/>
                  </a:lnTo>
                  <a:lnTo>
                    <a:pt x="3" y="78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7" name="Freeform 625">
              <a:extLst>
                <a:ext uri="{FF2B5EF4-FFF2-40B4-BE49-F238E27FC236}">
                  <a16:creationId xmlns:a16="http://schemas.microsoft.com/office/drawing/2014/main" id="{743E65EB-A0E4-F049-8F8B-16D9C9F877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" y="3526"/>
              <a:ext cx="103" cy="76"/>
            </a:xfrm>
            <a:custGeom>
              <a:avLst/>
              <a:gdLst>
                <a:gd name="T0" fmla="*/ 0 w 103"/>
                <a:gd name="T1" fmla="*/ 0 h 76"/>
                <a:gd name="T2" fmla="*/ 103 w 103"/>
                <a:gd name="T3" fmla="*/ 0 h 76"/>
                <a:gd name="T4" fmla="*/ 103 w 103"/>
                <a:gd name="T5" fmla="*/ 76 h 76"/>
                <a:gd name="T6" fmla="*/ 0 w 103"/>
                <a:gd name="T7" fmla="*/ 76 h 76"/>
                <a:gd name="T8" fmla="*/ 0 w 103"/>
                <a:gd name="T9" fmla="*/ 0 h 76"/>
                <a:gd name="T10" fmla="*/ 2 w 103"/>
                <a:gd name="T11" fmla="*/ 2 h 76"/>
                <a:gd name="T12" fmla="*/ 103 w 103"/>
                <a:gd name="T13" fmla="*/ 2 h 76"/>
                <a:gd name="T14" fmla="*/ 103 w 103"/>
                <a:gd name="T15" fmla="*/ 76 h 76"/>
                <a:gd name="T16" fmla="*/ 2 w 103"/>
                <a:gd name="T17" fmla="*/ 76 h 76"/>
                <a:gd name="T18" fmla="*/ 2 w 103"/>
                <a:gd name="T19" fmla="*/ 2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76">
                  <a:moveTo>
                    <a:pt x="0" y="0"/>
                  </a:moveTo>
                  <a:lnTo>
                    <a:pt x="103" y="0"/>
                  </a:lnTo>
                  <a:lnTo>
                    <a:pt x="103" y="76"/>
                  </a:lnTo>
                  <a:lnTo>
                    <a:pt x="0" y="76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03" y="2"/>
                  </a:lnTo>
                  <a:lnTo>
                    <a:pt x="103" y="76"/>
                  </a:lnTo>
                  <a:lnTo>
                    <a:pt x="2" y="7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8" name="Freeform 626">
              <a:extLst>
                <a:ext uri="{FF2B5EF4-FFF2-40B4-BE49-F238E27FC236}">
                  <a16:creationId xmlns:a16="http://schemas.microsoft.com/office/drawing/2014/main" id="{10C0FD63-E415-CA45-B29A-4CA2F8032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" y="3528"/>
              <a:ext cx="101" cy="74"/>
            </a:xfrm>
            <a:custGeom>
              <a:avLst/>
              <a:gdLst>
                <a:gd name="T0" fmla="*/ 0 w 101"/>
                <a:gd name="T1" fmla="*/ 0 h 74"/>
                <a:gd name="T2" fmla="*/ 101 w 101"/>
                <a:gd name="T3" fmla="*/ 0 h 74"/>
                <a:gd name="T4" fmla="*/ 101 w 101"/>
                <a:gd name="T5" fmla="*/ 74 h 74"/>
                <a:gd name="T6" fmla="*/ 0 w 101"/>
                <a:gd name="T7" fmla="*/ 74 h 74"/>
                <a:gd name="T8" fmla="*/ 0 w 101"/>
                <a:gd name="T9" fmla="*/ 0 h 74"/>
                <a:gd name="T10" fmla="*/ 2 w 101"/>
                <a:gd name="T11" fmla="*/ 2 h 74"/>
                <a:gd name="T12" fmla="*/ 101 w 101"/>
                <a:gd name="T13" fmla="*/ 2 h 74"/>
                <a:gd name="T14" fmla="*/ 101 w 101"/>
                <a:gd name="T15" fmla="*/ 74 h 74"/>
                <a:gd name="T16" fmla="*/ 2 w 101"/>
                <a:gd name="T17" fmla="*/ 74 h 74"/>
                <a:gd name="T18" fmla="*/ 2 w 101"/>
                <a:gd name="T19" fmla="*/ 2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1" h="74">
                  <a:moveTo>
                    <a:pt x="0" y="0"/>
                  </a:moveTo>
                  <a:lnTo>
                    <a:pt x="101" y="0"/>
                  </a:lnTo>
                  <a:lnTo>
                    <a:pt x="101" y="74"/>
                  </a:lnTo>
                  <a:lnTo>
                    <a:pt x="0" y="74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01" y="2"/>
                  </a:lnTo>
                  <a:lnTo>
                    <a:pt x="101" y="74"/>
                  </a:lnTo>
                  <a:lnTo>
                    <a:pt x="2" y="7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9" name="Freeform 627">
              <a:extLst>
                <a:ext uri="{FF2B5EF4-FFF2-40B4-BE49-F238E27FC236}">
                  <a16:creationId xmlns:a16="http://schemas.microsoft.com/office/drawing/2014/main" id="{C67176C2-55E8-794E-B7BB-3A728DB1DD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" y="3530"/>
              <a:ext cx="99" cy="72"/>
            </a:xfrm>
            <a:custGeom>
              <a:avLst/>
              <a:gdLst>
                <a:gd name="T0" fmla="*/ 0 w 99"/>
                <a:gd name="T1" fmla="*/ 0 h 72"/>
                <a:gd name="T2" fmla="*/ 99 w 99"/>
                <a:gd name="T3" fmla="*/ 0 h 72"/>
                <a:gd name="T4" fmla="*/ 99 w 99"/>
                <a:gd name="T5" fmla="*/ 72 h 72"/>
                <a:gd name="T6" fmla="*/ 0 w 99"/>
                <a:gd name="T7" fmla="*/ 72 h 72"/>
                <a:gd name="T8" fmla="*/ 0 w 99"/>
                <a:gd name="T9" fmla="*/ 0 h 72"/>
                <a:gd name="T10" fmla="*/ 2 w 99"/>
                <a:gd name="T11" fmla="*/ 0 h 72"/>
                <a:gd name="T12" fmla="*/ 99 w 99"/>
                <a:gd name="T13" fmla="*/ 0 h 72"/>
                <a:gd name="T14" fmla="*/ 99 w 99"/>
                <a:gd name="T15" fmla="*/ 72 h 72"/>
                <a:gd name="T16" fmla="*/ 2 w 99"/>
                <a:gd name="T17" fmla="*/ 72 h 72"/>
                <a:gd name="T18" fmla="*/ 2 w 99"/>
                <a:gd name="T19" fmla="*/ 0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72">
                  <a:moveTo>
                    <a:pt x="0" y="0"/>
                  </a:moveTo>
                  <a:lnTo>
                    <a:pt x="99" y="0"/>
                  </a:lnTo>
                  <a:lnTo>
                    <a:pt x="99" y="72"/>
                  </a:lnTo>
                  <a:lnTo>
                    <a:pt x="0" y="72"/>
                  </a:lnTo>
                  <a:lnTo>
                    <a:pt x="0" y="0"/>
                  </a:lnTo>
                  <a:close/>
                  <a:moveTo>
                    <a:pt x="2" y="0"/>
                  </a:moveTo>
                  <a:lnTo>
                    <a:pt x="99" y="0"/>
                  </a:lnTo>
                  <a:lnTo>
                    <a:pt x="99" y="72"/>
                  </a:lnTo>
                  <a:lnTo>
                    <a:pt x="2" y="7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50" name="Freeform 628">
              <a:extLst>
                <a:ext uri="{FF2B5EF4-FFF2-40B4-BE49-F238E27FC236}">
                  <a16:creationId xmlns:a16="http://schemas.microsoft.com/office/drawing/2014/main" id="{E79D6D5D-E95E-674C-955A-C70E65375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3" y="3530"/>
              <a:ext cx="97" cy="72"/>
            </a:xfrm>
            <a:custGeom>
              <a:avLst/>
              <a:gdLst>
                <a:gd name="T0" fmla="*/ 0 w 97"/>
                <a:gd name="T1" fmla="*/ 0 h 72"/>
                <a:gd name="T2" fmla="*/ 97 w 97"/>
                <a:gd name="T3" fmla="*/ 0 h 72"/>
                <a:gd name="T4" fmla="*/ 97 w 97"/>
                <a:gd name="T5" fmla="*/ 72 h 72"/>
                <a:gd name="T6" fmla="*/ 0 w 97"/>
                <a:gd name="T7" fmla="*/ 72 h 72"/>
                <a:gd name="T8" fmla="*/ 0 w 97"/>
                <a:gd name="T9" fmla="*/ 0 h 72"/>
                <a:gd name="T10" fmla="*/ 3 w 97"/>
                <a:gd name="T11" fmla="*/ 2 h 72"/>
                <a:gd name="T12" fmla="*/ 97 w 97"/>
                <a:gd name="T13" fmla="*/ 2 h 72"/>
                <a:gd name="T14" fmla="*/ 97 w 97"/>
                <a:gd name="T15" fmla="*/ 72 h 72"/>
                <a:gd name="T16" fmla="*/ 3 w 97"/>
                <a:gd name="T17" fmla="*/ 72 h 72"/>
                <a:gd name="T18" fmla="*/ 3 w 97"/>
                <a:gd name="T19" fmla="*/ 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" h="72">
                  <a:moveTo>
                    <a:pt x="0" y="0"/>
                  </a:moveTo>
                  <a:lnTo>
                    <a:pt x="97" y="0"/>
                  </a:lnTo>
                  <a:lnTo>
                    <a:pt x="97" y="72"/>
                  </a:lnTo>
                  <a:lnTo>
                    <a:pt x="0" y="72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97" y="2"/>
                  </a:lnTo>
                  <a:lnTo>
                    <a:pt x="97" y="72"/>
                  </a:lnTo>
                  <a:lnTo>
                    <a:pt x="3" y="7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51" name="Freeform 629">
              <a:extLst>
                <a:ext uri="{FF2B5EF4-FFF2-40B4-BE49-F238E27FC236}">
                  <a16:creationId xmlns:a16="http://schemas.microsoft.com/office/drawing/2014/main" id="{B5731C72-7D89-3144-B52B-BA8B6F6A97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" y="3532"/>
              <a:ext cx="94" cy="70"/>
            </a:xfrm>
            <a:custGeom>
              <a:avLst/>
              <a:gdLst>
                <a:gd name="T0" fmla="*/ 0 w 94"/>
                <a:gd name="T1" fmla="*/ 0 h 70"/>
                <a:gd name="T2" fmla="*/ 94 w 94"/>
                <a:gd name="T3" fmla="*/ 0 h 70"/>
                <a:gd name="T4" fmla="*/ 94 w 94"/>
                <a:gd name="T5" fmla="*/ 70 h 70"/>
                <a:gd name="T6" fmla="*/ 0 w 94"/>
                <a:gd name="T7" fmla="*/ 70 h 70"/>
                <a:gd name="T8" fmla="*/ 0 w 94"/>
                <a:gd name="T9" fmla="*/ 0 h 70"/>
                <a:gd name="T10" fmla="*/ 1 w 94"/>
                <a:gd name="T11" fmla="*/ 2 h 70"/>
                <a:gd name="T12" fmla="*/ 94 w 94"/>
                <a:gd name="T13" fmla="*/ 2 h 70"/>
                <a:gd name="T14" fmla="*/ 94 w 94"/>
                <a:gd name="T15" fmla="*/ 70 h 70"/>
                <a:gd name="T16" fmla="*/ 1 w 94"/>
                <a:gd name="T17" fmla="*/ 70 h 70"/>
                <a:gd name="T18" fmla="*/ 1 w 94"/>
                <a:gd name="T19" fmla="*/ 2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4" h="70">
                  <a:moveTo>
                    <a:pt x="0" y="0"/>
                  </a:moveTo>
                  <a:lnTo>
                    <a:pt x="94" y="0"/>
                  </a:lnTo>
                  <a:lnTo>
                    <a:pt x="94" y="70"/>
                  </a:lnTo>
                  <a:lnTo>
                    <a:pt x="0" y="70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94" y="2"/>
                  </a:lnTo>
                  <a:lnTo>
                    <a:pt x="94" y="70"/>
                  </a:lnTo>
                  <a:lnTo>
                    <a:pt x="1" y="7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52" name="Freeform 630">
              <a:extLst>
                <a:ext uri="{FF2B5EF4-FFF2-40B4-BE49-F238E27FC236}">
                  <a16:creationId xmlns:a16="http://schemas.microsoft.com/office/drawing/2014/main" id="{4CF129AD-3212-9E40-8439-81A903EF2E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" y="3534"/>
              <a:ext cx="93" cy="68"/>
            </a:xfrm>
            <a:custGeom>
              <a:avLst/>
              <a:gdLst>
                <a:gd name="T0" fmla="*/ 0 w 93"/>
                <a:gd name="T1" fmla="*/ 0 h 68"/>
                <a:gd name="T2" fmla="*/ 93 w 93"/>
                <a:gd name="T3" fmla="*/ 0 h 68"/>
                <a:gd name="T4" fmla="*/ 93 w 93"/>
                <a:gd name="T5" fmla="*/ 68 h 68"/>
                <a:gd name="T6" fmla="*/ 0 w 93"/>
                <a:gd name="T7" fmla="*/ 68 h 68"/>
                <a:gd name="T8" fmla="*/ 0 w 93"/>
                <a:gd name="T9" fmla="*/ 0 h 68"/>
                <a:gd name="T10" fmla="*/ 3 w 93"/>
                <a:gd name="T11" fmla="*/ 2 h 68"/>
                <a:gd name="T12" fmla="*/ 93 w 93"/>
                <a:gd name="T13" fmla="*/ 2 h 68"/>
                <a:gd name="T14" fmla="*/ 93 w 93"/>
                <a:gd name="T15" fmla="*/ 68 h 68"/>
                <a:gd name="T16" fmla="*/ 3 w 93"/>
                <a:gd name="T17" fmla="*/ 68 h 68"/>
                <a:gd name="T18" fmla="*/ 3 w 93"/>
                <a:gd name="T19" fmla="*/ 2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3" h="68">
                  <a:moveTo>
                    <a:pt x="0" y="0"/>
                  </a:moveTo>
                  <a:lnTo>
                    <a:pt x="93" y="0"/>
                  </a:lnTo>
                  <a:lnTo>
                    <a:pt x="93" y="68"/>
                  </a:lnTo>
                  <a:lnTo>
                    <a:pt x="0" y="68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93" y="2"/>
                  </a:lnTo>
                  <a:lnTo>
                    <a:pt x="93" y="68"/>
                  </a:lnTo>
                  <a:lnTo>
                    <a:pt x="3" y="68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53" name="Freeform 631">
              <a:extLst>
                <a:ext uri="{FF2B5EF4-FFF2-40B4-BE49-F238E27FC236}">
                  <a16:creationId xmlns:a16="http://schemas.microsoft.com/office/drawing/2014/main" id="{F09B76A4-CAF8-944A-B84F-B7202BD4D9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" y="3536"/>
              <a:ext cx="90" cy="66"/>
            </a:xfrm>
            <a:custGeom>
              <a:avLst/>
              <a:gdLst>
                <a:gd name="T0" fmla="*/ 0 w 90"/>
                <a:gd name="T1" fmla="*/ 0 h 66"/>
                <a:gd name="T2" fmla="*/ 90 w 90"/>
                <a:gd name="T3" fmla="*/ 0 h 66"/>
                <a:gd name="T4" fmla="*/ 90 w 90"/>
                <a:gd name="T5" fmla="*/ 66 h 66"/>
                <a:gd name="T6" fmla="*/ 0 w 90"/>
                <a:gd name="T7" fmla="*/ 66 h 66"/>
                <a:gd name="T8" fmla="*/ 0 w 90"/>
                <a:gd name="T9" fmla="*/ 0 h 66"/>
                <a:gd name="T10" fmla="*/ 2 w 90"/>
                <a:gd name="T11" fmla="*/ 1 h 66"/>
                <a:gd name="T12" fmla="*/ 90 w 90"/>
                <a:gd name="T13" fmla="*/ 1 h 66"/>
                <a:gd name="T14" fmla="*/ 90 w 90"/>
                <a:gd name="T15" fmla="*/ 66 h 66"/>
                <a:gd name="T16" fmla="*/ 2 w 90"/>
                <a:gd name="T17" fmla="*/ 66 h 66"/>
                <a:gd name="T18" fmla="*/ 2 w 90"/>
                <a:gd name="T19" fmla="*/ 1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66">
                  <a:moveTo>
                    <a:pt x="0" y="0"/>
                  </a:moveTo>
                  <a:lnTo>
                    <a:pt x="90" y="0"/>
                  </a:lnTo>
                  <a:lnTo>
                    <a:pt x="90" y="66"/>
                  </a:lnTo>
                  <a:lnTo>
                    <a:pt x="0" y="66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90" y="1"/>
                  </a:lnTo>
                  <a:lnTo>
                    <a:pt x="90" y="66"/>
                  </a:lnTo>
                  <a:lnTo>
                    <a:pt x="2" y="6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54" name="Freeform 632">
              <a:extLst>
                <a:ext uri="{FF2B5EF4-FFF2-40B4-BE49-F238E27FC236}">
                  <a16:creationId xmlns:a16="http://schemas.microsoft.com/office/drawing/2014/main" id="{8DEBAD63-B850-004A-B2C5-DF8DC4E48F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" y="3537"/>
              <a:ext cx="88" cy="65"/>
            </a:xfrm>
            <a:custGeom>
              <a:avLst/>
              <a:gdLst>
                <a:gd name="T0" fmla="*/ 0 w 88"/>
                <a:gd name="T1" fmla="*/ 0 h 65"/>
                <a:gd name="T2" fmla="*/ 88 w 88"/>
                <a:gd name="T3" fmla="*/ 0 h 65"/>
                <a:gd name="T4" fmla="*/ 88 w 88"/>
                <a:gd name="T5" fmla="*/ 65 h 65"/>
                <a:gd name="T6" fmla="*/ 0 w 88"/>
                <a:gd name="T7" fmla="*/ 65 h 65"/>
                <a:gd name="T8" fmla="*/ 0 w 88"/>
                <a:gd name="T9" fmla="*/ 0 h 65"/>
                <a:gd name="T10" fmla="*/ 2 w 88"/>
                <a:gd name="T11" fmla="*/ 2 h 65"/>
                <a:gd name="T12" fmla="*/ 88 w 88"/>
                <a:gd name="T13" fmla="*/ 2 h 65"/>
                <a:gd name="T14" fmla="*/ 88 w 88"/>
                <a:gd name="T15" fmla="*/ 65 h 65"/>
                <a:gd name="T16" fmla="*/ 2 w 88"/>
                <a:gd name="T17" fmla="*/ 65 h 65"/>
                <a:gd name="T18" fmla="*/ 2 w 88"/>
                <a:gd name="T19" fmla="*/ 2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65">
                  <a:moveTo>
                    <a:pt x="0" y="0"/>
                  </a:moveTo>
                  <a:lnTo>
                    <a:pt x="88" y="0"/>
                  </a:lnTo>
                  <a:lnTo>
                    <a:pt x="88" y="65"/>
                  </a:lnTo>
                  <a:lnTo>
                    <a:pt x="0" y="65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88" y="2"/>
                  </a:lnTo>
                  <a:lnTo>
                    <a:pt x="88" y="65"/>
                  </a:lnTo>
                  <a:lnTo>
                    <a:pt x="2" y="6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55" name="Freeform 633">
              <a:extLst>
                <a:ext uri="{FF2B5EF4-FFF2-40B4-BE49-F238E27FC236}">
                  <a16:creationId xmlns:a16="http://schemas.microsoft.com/office/drawing/2014/main" id="{ECE70730-CF3C-184C-A614-6DDE1D2B0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" y="3539"/>
              <a:ext cx="86" cy="63"/>
            </a:xfrm>
            <a:custGeom>
              <a:avLst/>
              <a:gdLst>
                <a:gd name="T0" fmla="*/ 0 w 86"/>
                <a:gd name="T1" fmla="*/ 0 h 63"/>
                <a:gd name="T2" fmla="*/ 86 w 86"/>
                <a:gd name="T3" fmla="*/ 0 h 63"/>
                <a:gd name="T4" fmla="*/ 86 w 86"/>
                <a:gd name="T5" fmla="*/ 63 h 63"/>
                <a:gd name="T6" fmla="*/ 0 w 86"/>
                <a:gd name="T7" fmla="*/ 63 h 63"/>
                <a:gd name="T8" fmla="*/ 0 w 86"/>
                <a:gd name="T9" fmla="*/ 0 h 63"/>
                <a:gd name="T10" fmla="*/ 2 w 86"/>
                <a:gd name="T11" fmla="*/ 2 h 63"/>
                <a:gd name="T12" fmla="*/ 86 w 86"/>
                <a:gd name="T13" fmla="*/ 2 h 63"/>
                <a:gd name="T14" fmla="*/ 86 w 86"/>
                <a:gd name="T15" fmla="*/ 63 h 63"/>
                <a:gd name="T16" fmla="*/ 2 w 86"/>
                <a:gd name="T17" fmla="*/ 63 h 63"/>
                <a:gd name="T18" fmla="*/ 2 w 86"/>
                <a:gd name="T19" fmla="*/ 2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63">
                  <a:moveTo>
                    <a:pt x="0" y="0"/>
                  </a:moveTo>
                  <a:lnTo>
                    <a:pt x="86" y="0"/>
                  </a:lnTo>
                  <a:lnTo>
                    <a:pt x="86" y="63"/>
                  </a:lnTo>
                  <a:lnTo>
                    <a:pt x="0" y="63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86" y="2"/>
                  </a:lnTo>
                  <a:lnTo>
                    <a:pt x="86" y="63"/>
                  </a:lnTo>
                  <a:lnTo>
                    <a:pt x="2" y="63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56" name="Freeform 634">
              <a:extLst>
                <a:ext uri="{FF2B5EF4-FFF2-40B4-BE49-F238E27FC236}">
                  <a16:creationId xmlns:a16="http://schemas.microsoft.com/office/drawing/2014/main" id="{D2EB285E-DB74-5F41-9990-82039C9E5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6" y="3541"/>
              <a:ext cx="84" cy="61"/>
            </a:xfrm>
            <a:custGeom>
              <a:avLst/>
              <a:gdLst>
                <a:gd name="T0" fmla="*/ 0 w 84"/>
                <a:gd name="T1" fmla="*/ 0 h 61"/>
                <a:gd name="T2" fmla="*/ 84 w 84"/>
                <a:gd name="T3" fmla="*/ 0 h 61"/>
                <a:gd name="T4" fmla="*/ 84 w 84"/>
                <a:gd name="T5" fmla="*/ 61 h 61"/>
                <a:gd name="T6" fmla="*/ 0 w 84"/>
                <a:gd name="T7" fmla="*/ 61 h 61"/>
                <a:gd name="T8" fmla="*/ 0 w 84"/>
                <a:gd name="T9" fmla="*/ 0 h 61"/>
                <a:gd name="T10" fmla="*/ 2 w 84"/>
                <a:gd name="T11" fmla="*/ 1 h 61"/>
                <a:gd name="T12" fmla="*/ 84 w 84"/>
                <a:gd name="T13" fmla="*/ 1 h 61"/>
                <a:gd name="T14" fmla="*/ 84 w 84"/>
                <a:gd name="T15" fmla="*/ 61 h 61"/>
                <a:gd name="T16" fmla="*/ 2 w 84"/>
                <a:gd name="T17" fmla="*/ 61 h 61"/>
                <a:gd name="T18" fmla="*/ 2 w 84"/>
                <a:gd name="T19" fmla="*/ 1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" h="61">
                  <a:moveTo>
                    <a:pt x="0" y="0"/>
                  </a:moveTo>
                  <a:lnTo>
                    <a:pt x="84" y="0"/>
                  </a:lnTo>
                  <a:lnTo>
                    <a:pt x="84" y="61"/>
                  </a:lnTo>
                  <a:lnTo>
                    <a:pt x="0" y="61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84" y="1"/>
                  </a:lnTo>
                  <a:lnTo>
                    <a:pt x="84" y="61"/>
                  </a:lnTo>
                  <a:lnTo>
                    <a:pt x="2" y="6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57" name="Freeform 635">
              <a:extLst>
                <a:ext uri="{FF2B5EF4-FFF2-40B4-BE49-F238E27FC236}">
                  <a16:creationId xmlns:a16="http://schemas.microsoft.com/office/drawing/2014/main" id="{D668883E-8F7A-5F42-89B3-3A5C087227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" y="3542"/>
              <a:ext cx="82" cy="60"/>
            </a:xfrm>
            <a:custGeom>
              <a:avLst/>
              <a:gdLst>
                <a:gd name="T0" fmla="*/ 0 w 82"/>
                <a:gd name="T1" fmla="*/ 0 h 60"/>
                <a:gd name="T2" fmla="*/ 82 w 82"/>
                <a:gd name="T3" fmla="*/ 0 h 60"/>
                <a:gd name="T4" fmla="*/ 82 w 82"/>
                <a:gd name="T5" fmla="*/ 60 h 60"/>
                <a:gd name="T6" fmla="*/ 0 w 82"/>
                <a:gd name="T7" fmla="*/ 60 h 60"/>
                <a:gd name="T8" fmla="*/ 0 w 82"/>
                <a:gd name="T9" fmla="*/ 0 h 60"/>
                <a:gd name="T10" fmla="*/ 3 w 82"/>
                <a:gd name="T11" fmla="*/ 1 h 60"/>
                <a:gd name="T12" fmla="*/ 82 w 82"/>
                <a:gd name="T13" fmla="*/ 1 h 60"/>
                <a:gd name="T14" fmla="*/ 82 w 82"/>
                <a:gd name="T15" fmla="*/ 60 h 60"/>
                <a:gd name="T16" fmla="*/ 3 w 82"/>
                <a:gd name="T17" fmla="*/ 60 h 60"/>
                <a:gd name="T18" fmla="*/ 3 w 82"/>
                <a:gd name="T19" fmla="*/ 1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" h="60">
                  <a:moveTo>
                    <a:pt x="0" y="0"/>
                  </a:moveTo>
                  <a:lnTo>
                    <a:pt x="82" y="0"/>
                  </a:lnTo>
                  <a:lnTo>
                    <a:pt x="82" y="60"/>
                  </a:lnTo>
                  <a:lnTo>
                    <a:pt x="0" y="60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82" y="1"/>
                  </a:lnTo>
                  <a:lnTo>
                    <a:pt x="82" y="60"/>
                  </a:lnTo>
                  <a:lnTo>
                    <a:pt x="3" y="6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58" name="Freeform 636">
              <a:extLst>
                <a:ext uri="{FF2B5EF4-FFF2-40B4-BE49-F238E27FC236}">
                  <a16:creationId xmlns:a16="http://schemas.microsoft.com/office/drawing/2014/main" id="{0988936F-3953-374E-9A54-DEB0ECE3D3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1" y="3543"/>
              <a:ext cx="79" cy="59"/>
            </a:xfrm>
            <a:custGeom>
              <a:avLst/>
              <a:gdLst>
                <a:gd name="T0" fmla="*/ 0 w 79"/>
                <a:gd name="T1" fmla="*/ 0 h 59"/>
                <a:gd name="T2" fmla="*/ 79 w 79"/>
                <a:gd name="T3" fmla="*/ 0 h 59"/>
                <a:gd name="T4" fmla="*/ 79 w 79"/>
                <a:gd name="T5" fmla="*/ 59 h 59"/>
                <a:gd name="T6" fmla="*/ 0 w 79"/>
                <a:gd name="T7" fmla="*/ 59 h 59"/>
                <a:gd name="T8" fmla="*/ 0 w 79"/>
                <a:gd name="T9" fmla="*/ 0 h 59"/>
                <a:gd name="T10" fmla="*/ 1 w 79"/>
                <a:gd name="T11" fmla="*/ 2 h 59"/>
                <a:gd name="T12" fmla="*/ 79 w 79"/>
                <a:gd name="T13" fmla="*/ 2 h 59"/>
                <a:gd name="T14" fmla="*/ 79 w 79"/>
                <a:gd name="T15" fmla="*/ 59 h 59"/>
                <a:gd name="T16" fmla="*/ 1 w 79"/>
                <a:gd name="T17" fmla="*/ 59 h 59"/>
                <a:gd name="T18" fmla="*/ 1 w 79"/>
                <a:gd name="T19" fmla="*/ 2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" h="59">
                  <a:moveTo>
                    <a:pt x="0" y="0"/>
                  </a:moveTo>
                  <a:lnTo>
                    <a:pt x="79" y="0"/>
                  </a:lnTo>
                  <a:lnTo>
                    <a:pt x="79" y="59"/>
                  </a:lnTo>
                  <a:lnTo>
                    <a:pt x="0" y="59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79" y="2"/>
                  </a:lnTo>
                  <a:lnTo>
                    <a:pt x="79" y="59"/>
                  </a:lnTo>
                  <a:lnTo>
                    <a:pt x="1" y="59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59" name="Freeform 637">
              <a:extLst>
                <a:ext uri="{FF2B5EF4-FFF2-40B4-BE49-F238E27FC236}">
                  <a16:creationId xmlns:a16="http://schemas.microsoft.com/office/drawing/2014/main" id="{83F38DB5-A2CE-4E4D-81CD-194194404D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2" y="3545"/>
              <a:ext cx="78" cy="57"/>
            </a:xfrm>
            <a:custGeom>
              <a:avLst/>
              <a:gdLst>
                <a:gd name="T0" fmla="*/ 0 w 78"/>
                <a:gd name="T1" fmla="*/ 0 h 57"/>
                <a:gd name="T2" fmla="*/ 78 w 78"/>
                <a:gd name="T3" fmla="*/ 0 h 57"/>
                <a:gd name="T4" fmla="*/ 78 w 78"/>
                <a:gd name="T5" fmla="*/ 57 h 57"/>
                <a:gd name="T6" fmla="*/ 0 w 78"/>
                <a:gd name="T7" fmla="*/ 57 h 57"/>
                <a:gd name="T8" fmla="*/ 0 w 78"/>
                <a:gd name="T9" fmla="*/ 0 h 57"/>
                <a:gd name="T10" fmla="*/ 3 w 78"/>
                <a:gd name="T11" fmla="*/ 2 h 57"/>
                <a:gd name="T12" fmla="*/ 78 w 78"/>
                <a:gd name="T13" fmla="*/ 2 h 57"/>
                <a:gd name="T14" fmla="*/ 78 w 78"/>
                <a:gd name="T15" fmla="*/ 57 h 57"/>
                <a:gd name="T16" fmla="*/ 3 w 78"/>
                <a:gd name="T17" fmla="*/ 57 h 57"/>
                <a:gd name="T18" fmla="*/ 3 w 78"/>
                <a:gd name="T19" fmla="*/ 2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" h="57">
                  <a:moveTo>
                    <a:pt x="0" y="0"/>
                  </a:moveTo>
                  <a:lnTo>
                    <a:pt x="78" y="0"/>
                  </a:lnTo>
                  <a:lnTo>
                    <a:pt x="78" y="57"/>
                  </a:lnTo>
                  <a:lnTo>
                    <a:pt x="0" y="57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78" y="2"/>
                  </a:lnTo>
                  <a:lnTo>
                    <a:pt x="78" y="57"/>
                  </a:lnTo>
                  <a:lnTo>
                    <a:pt x="3" y="5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60" name="Freeform 638">
              <a:extLst>
                <a:ext uri="{FF2B5EF4-FFF2-40B4-BE49-F238E27FC236}">
                  <a16:creationId xmlns:a16="http://schemas.microsoft.com/office/drawing/2014/main" id="{AB2D8D5B-19A8-B549-8864-AF218A92F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5" y="3547"/>
              <a:ext cx="75" cy="55"/>
            </a:xfrm>
            <a:custGeom>
              <a:avLst/>
              <a:gdLst>
                <a:gd name="T0" fmla="*/ 0 w 75"/>
                <a:gd name="T1" fmla="*/ 0 h 55"/>
                <a:gd name="T2" fmla="*/ 75 w 75"/>
                <a:gd name="T3" fmla="*/ 0 h 55"/>
                <a:gd name="T4" fmla="*/ 75 w 75"/>
                <a:gd name="T5" fmla="*/ 55 h 55"/>
                <a:gd name="T6" fmla="*/ 0 w 75"/>
                <a:gd name="T7" fmla="*/ 55 h 55"/>
                <a:gd name="T8" fmla="*/ 0 w 75"/>
                <a:gd name="T9" fmla="*/ 0 h 55"/>
                <a:gd name="T10" fmla="*/ 2 w 75"/>
                <a:gd name="T11" fmla="*/ 2 h 55"/>
                <a:gd name="T12" fmla="*/ 75 w 75"/>
                <a:gd name="T13" fmla="*/ 2 h 55"/>
                <a:gd name="T14" fmla="*/ 75 w 75"/>
                <a:gd name="T15" fmla="*/ 55 h 55"/>
                <a:gd name="T16" fmla="*/ 2 w 75"/>
                <a:gd name="T17" fmla="*/ 55 h 55"/>
                <a:gd name="T18" fmla="*/ 2 w 75"/>
                <a:gd name="T19" fmla="*/ 2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5" h="55">
                  <a:moveTo>
                    <a:pt x="0" y="0"/>
                  </a:moveTo>
                  <a:lnTo>
                    <a:pt x="75" y="0"/>
                  </a:lnTo>
                  <a:lnTo>
                    <a:pt x="75" y="55"/>
                  </a:lnTo>
                  <a:lnTo>
                    <a:pt x="0" y="55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75" y="2"/>
                  </a:lnTo>
                  <a:lnTo>
                    <a:pt x="75" y="55"/>
                  </a:lnTo>
                  <a:lnTo>
                    <a:pt x="2" y="5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61" name="Freeform 639">
              <a:extLst>
                <a:ext uri="{FF2B5EF4-FFF2-40B4-BE49-F238E27FC236}">
                  <a16:creationId xmlns:a16="http://schemas.microsoft.com/office/drawing/2014/main" id="{59963950-8548-2840-8A89-237876512A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" y="3549"/>
              <a:ext cx="73" cy="53"/>
            </a:xfrm>
            <a:custGeom>
              <a:avLst/>
              <a:gdLst>
                <a:gd name="T0" fmla="*/ 0 w 73"/>
                <a:gd name="T1" fmla="*/ 0 h 53"/>
                <a:gd name="T2" fmla="*/ 73 w 73"/>
                <a:gd name="T3" fmla="*/ 0 h 53"/>
                <a:gd name="T4" fmla="*/ 73 w 73"/>
                <a:gd name="T5" fmla="*/ 53 h 53"/>
                <a:gd name="T6" fmla="*/ 0 w 73"/>
                <a:gd name="T7" fmla="*/ 53 h 53"/>
                <a:gd name="T8" fmla="*/ 0 w 73"/>
                <a:gd name="T9" fmla="*/ 0 h 53"/>
                <a:gd name="T10" fmla="*/ 2 w 73"/>
                <a:gd name="T11" fmla="*/ 1 h 53"/>
                <a:gd name="T12" fmla="*/ 73 w 73"/>
                <a:gd name="T13" fmla="*/ 1 h 53"/>
                <a:gd name="T14" fmla="*/ 73 w 73"/>
                <a:gd name="T15" fmla="*/ 53 h 53"/>
                <a:gd name="T16" fmla="*/ 2 w 73"/>
                <a:gd name="T17" fmla="*/ 53 h 53"/>
                <a:gd name="T18" fmla="*/ 2 w 73"/>
                <a:gd name="T19" fmla="*/ 1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53">
                  <a:moveTo>
                    <a:pt x="0" y="0"/>
                  </a:moveTo>
                  <a:lnTo>
                    <a:pt x="73" y="0"/>
                  </a:lnTo>
                  <a:lnTo>
                    <a:pt x="73" y="53"/>
                  </a:lnTo>
                  <a:lnTo>
                    <a:pt x="0" y="53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73" y="1"/>
                  </a:lnTo>
                  <a:lnTo>
                    <a:pt x="73" y="53"/>
                  </a:lnTo>
                  <a:lnTo>
                    <a:pt x="2" y="5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62" name="Freeform 640">
              <a:extLst>
                <a:ext uri="{FF2B5EF4-FFF2-40B4-BE49-F238E27FC236}">
                  <a16:creationId xmlns:a16="http://schemas.microsoft.com/office/drawing/2014/main" id="{8E56B743-EA66-EB47-A75D-9FF5A24DE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9" y="3550"/>
              <a:ext cx="71" cy="52"/>
            </a:xfrm>
            <a:custGeom>
              <a:avLst/>
              <a:gdLst>
                <a:gd name="T0" fmla="*/ 0 w 71"/>
                <a:gd name="T1" fmla="*/ 0 h 52"/>
                <a:gd name="T2" fmla="*/ 71 w 71"/>
                <a:gd name="T3" fmla="*/ 0 h 52"/>
                <a:gd name="T4" fmla="*/ 71 w 71"/>
                <a:gd name="T5" fmla="*/ 52 h 52"/>
                <a:gd name="T6" fmla="*/ 0 w 71"/>
                <a:gd name="T7" fmla="*/ 52 h 52"/>
                <a:gd name="T8" fmla="*/ 0 w 71"/>
                <a:gd name="T9" fmla="*/ 0 h 52"/>
                <a:gd name="T10" fmla="*/ 2 w 71"/>
                <a:gd name="T11" fmla="*/ 1 h 52"/>
                <a:gd name="T12" fmla="*/ 71 w 71"/>
                <a:gd name="T13" fmla="*/ 1 h 52"/>
                <a:gd name="T14" fmla="*/ 71 w 71"/>
                <a:gd name="T15" fmla="*/ 52 h 52"/>
                <a:gd name="T16" fmla="*/ 2 w 71"/>
                <a:gd name="T17" fmla="*/ 52 h 52"/>
                <a:gd name="T18" fmla="*/ 2 w 71"/>
                <a:gd name="T19" fmla="*/ 1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52">
                  <a:moveTo>
                    <a:pt x="0" y="0"/>
                  </a:moveTo>
                  <a:lnTo>
                    <a:pt x="71" y="0"/>
                  </a:lnTo>
                  <a:lnTo>
                    <a:pt x="71" y="52"/>
                  </a:lnTo>
                  <a:lnTo>
                    <a:pt x="0" y="52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71" y="1"/>
                  </a:lnTo>
                  <a:lnTo>
                    <a:pt x="71" y="52"/>
                  </a:lnTo>
                  <a:lnTo>
                    <a:pt x="2" y="5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63" name="Freeform 641">
              <a:extLst>
                <a:ext uri="{FF2B5EF4-FFF2-40B4-BE49-F238E27FC236}">
                  <a16:creationId xmlns:a16="http://schemas.microsoft.com/office/drawing/2014/main" id="{02302561-06A1-6849-AFD4-2F8D5C8B5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" y="3551"/>
              <a:ext cx="69" cy="51"/>
            </a:xfrm>
            <a:custGeom>
              <a:avLst/>
              <a:gdLst>
                <a:gd name="T0" fmla="*/ 0 w 69"/>
                <a:gd name="T1" fmla="*/ 0 h 51"/>
                <a:gd name="T2" fmla="*/ 69 w 69"/>
                <a:gd name="T3" fmla="*/ 0 h 51"/>
                <a:gd name="T4" fmla="*/ 69 w 69"/>
                <a:gd name="T5" fmla="*/ 51 h 51"/>
                <a:gd name="T6" fmla="*/ 0 w 69"/>
                <a:gd name="T7" fmla="*/ 51 h 51"/>
                <a:gd name="T8" fmla="*/ 0 w 69"/>
                <a:gd name="T9" fmla="*/ 0 h 51"/>
                <a:gd name="T10" fmla="*/ 3 w 69"/>
                <a:gd name="T11" fmla="*/ 2 h 51"/>
                <a:gd name="T12" fmla="*/ 69 w 69"/>
                <a:gd name="T13" fmla="*/ 2 h 51"/>
                <a:gd name="T14" fmla="*/ 69 w 69"/>
                <a:gd name="T15" fmla="*/ 51 h 51"/>
                <a:gd name="T16" fmla="*/ 3 w 69"/>
                <a:gd name="T17" fmla="*/ 51 h 51"/>
                <a:gd name="T18" fmla="*/ 3 w 69"/>
                <a:gd name="T19" fmla="*/ 2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51">
                  <a:moveTo>
                    <a:pt x="0" y="0"/>
                  </a:moveTo>
                  <a:lnTo>
                    <a:pt x="69" y="0"/>
                  </a:lnTo>
                  <a:lnTo>
                    <a:pt x="69" y="51"/>
                  </a:lnTo>
                  <a:lnTo>
                    <a:pt x="0" y="51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69" y="2"/>
                  </a:lnTo>
                  <a:lnTo>
                    <a:pt x="69" y="51"/>
                  </a:lnTo>
                  <a:lnTo>
                    <a:pt x="3" y="51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64" name="Freeform 642">
              <a:extLst>
                <a:ext uri="{FF2B5EF4-FFF2-40B4-BE49-F238E27FC236}">
                  <a16:creationId xmlns:a16="http://schemas.microsoft.com/office/drawing/2014/main" id="{DFDEF855-59A0-3A4A-AC6D-D13AEB4335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4" y="3553"/>
              <a:ext cx="66" cy="49"/>
            </a:xfrm>
            <a:custGeom>
              <a:avLst/>
              <a:gdLst>
                <a:gd name="T0" fmla="*/ 0 w 66"/>
                <a:gd name="T1" fmla="*/ 0 h 49"/>
                <a:gd name="T2" fmla="*/ 66 w 66"/>
                <a:gd name="T3" fmla="*/ 0 h 49"/>
                <a:gd name="T4" fmla="*/ 66 w 66"/>
                <a:gd name="T5" fmla="*/ 49 h 49"/>
                <a:gd name="T6" fmla="*/ 0 w 66"/>
                <a:gd name="T7" fmla="*/ 49 h 49"/>
                <a:gd name="T8" fmla="*/ 0 w 66"/>
                <a:gd name="T9" fmla="*/ 0 h 49"/>
                <a:gd name="T10" fmla="*/ 1 w 66"/>
                <a:gd name="T11" fmla="*/ 2 h 49"/>
                <a:gd name="T12" fmla="*/ 66 w 66"/>
                <a:gd name="T13" fmla="*/ 2 h 49"/>
                <a:gd name="T14" fmla="*/ 66 w 66"/>
                <a:gd name="T15" fmla="*/ 49 h 49"/>
                <a:gd name="T16" fmla="*/ 1 w 66"/>
                <a:gd name="T17" fmla="*/ 49 h 49"/>
                <a:gd name="T18" fmla="*/ 1 w 66"/>
                <a:gd name="T19" fmla="*/ 2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49">
                  <a:moveTo>
                    <a:pt x="0" y="0"/>
                  </a:moveTo>
                  <a:lnTo>
                    <a:pt x="66" y="0"/>
                  </a:lnTo>
                  <a:lnTo>
                    <a:pt x="66" y="49"/>
                  </a:lnTo>
                  <a:lnTo>
                    <a:pt x="0" y="49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66" y="2"/>
                  </a:lnTo>
                  <a:lnTo>
                    <a:pt x="66" y="49"/>
                  </a:lnTo>
                  <a:lnTo>
                    <a:pt x="1" y="49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65" name="Freeform 643">
              <a:extLst>
                <a:ext uri="{FF2B5EF4-FFF2-40B4-BE49-F238E27FC236}">
                  <a16:creationId xmlns:a16="http://schemas.microsoft.com/office/drawing/2014/main" id="{BE46B980-D7C0-A742-A4D6-00D81810E8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5" y="3555"/>
              <a:ext cx="65" cy="47"/>
            </a:xfrm>
            <a:custGeom>
              <a:avLst/>
              <a:gdLst>
                <a:gd name="T0" fmla="*/ 0 w 65"/>
                <a:gd name="T1" fmla="*/ 0 h 47"/>
                <a:gd name="T2" fmla="*/ 65 w 65"/>
                <a:gd name="T3" fmla="*/ 0 h 47"/>
                <a:gd name="T4" fmla="*/ 65 w 65"/>
                <a:gd name="T5" fmla="*/ 47 h 47"/>
                <a:gd name="T6" fmla="*/ 0 w 65"/>
                <a:gd name="T7" fmla="*/ 47 h 47"/>
                <a:gd name="T8" fmla="*/ 0 w 65"/>
                <a:gd name="T9" fmla="*/ 0 h 47"/>
                <a:gd name="T10" fmla="*/ 3 w 65"/>
                <a:gd name="T11" fmla="*/ 2 h 47"/>
                <a:gd name="T12" fmla="*/ 65 w 65"/>
                <a:gd name="T13" fmla="*/ 2 h 47"/>
                <a:gd name="T14" fmla="*/ 65 w 65"/>
                <a:gd name="T15" fmla="*/ 47 h 47"/>
                <a:gd name="T16" fmla="*/ 3 w 65"/>
                <a:gd name="T17" fmla="*/ 47 h 47"/>
                <a:gd name="T18" fmla="*/ 3 w 65"/>
                <a:gd name="T19" fmla="*/ 2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47">
                  <a:moveTo>
                    <a:pt x="0" y="0"/>
                  </a:moveTo>
                  <a:lnTo>
                    <a:pt x="65" y="0"/>
                  </a:lnTo>
                  <a:lnTo>
                    <a:pt x="65" y="47"/>
                  </a:lnTo>
                  <a:lnTo>
                    <a:pt x="0" y="47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65" y="2"/>
                  </a:lnTo>
                  <a:lnTo>
                    <a:pt x="65" y="47"/>
                  </a:lnTo>
                  <a:lnTo>
                    <a:pt x="3" y="4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66" name="Freeform 644">
              <a:extLst>
                <a:ext uri="{FF2B5EF4-FFF2-40B4-BE49-F238E27FC236}">
                  <a16:creationId xmlns:a16="http://schemas.microsoft.com/office/drawing/2014/main" id="{CCB839CD-6F2A-5C4B-A0C8-53E1006604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" y="3557"/>
              <a:ext cx="62" cy="45"/>
            </a:xfrm>
            <a:custGeom>
              <a:avLst/>
              <a:gdLst>
                <a:gd name="T0" fmla="*/ 0 w 62"/>
                <a:gd name="T1" fmla="*/ 0 h 45"/>
                <a:gd name="T2" fmla="*/ 62 w 62"/>
                <a:gd name="T3" fmla="*/ 0 h 45"/>
                <a:gd name="T4" fmla="*/ 62 w 62"/>
                <a:gd name="T5" fmla="*/ 45 h 45"/>
                <a:gd name="T6" fmla="*/ 0 w 62"/>
                <a:gd name="T7" fmla="*/ 45 h 45"/>
                <a:gd name="T8" fmla="*/ 0 w 62"/>
                <a:gd name="T9" fmla="*/ 0 h 45"/>
                <a:gd name="T10" fmla="*/ 2 w 62"/>
                <a:gd name="T11" fmla="*/ 1 h 45"/>
                <a:gd name="T12" fmla="*/ 62 w 62"/>
                <a:gd name="T13" fmla="*/ 1 h 45"/>
                <a:gd name="T14" fmla="*/ 62 w 62"/>
                <a:gd name="T15" fmla="*/ 45 h 45"/>
                <a:gd name="T16" fmla="*/ 2 w 62"/>
                <a:gd name="T17" fmla="*/ 45 h 45"/>
                <a:gd name="T18" fmla="*/ 2 w 62"/>
                <a:gd name="T19" fmla="*/ 1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" h="45">
                  <a:moveTo>
                    <a:pt x="0" y="0"/>
                  </a:moveTo>
                  <a:lnTo>
                    <a:pt x="62" y="0"/>
                  </a:lnTo>
                  <a:lnTo>
                    <a:pt x="62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62" y="1"/>
                  </a:lnTo>
                  <a:lnTo>
                    <a:pt x="62" y="45"/>
                  </a:lnTo>
                  <a:lnTo>
                    <a:pt x="2" y="4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67" name="Freeform 645">
              <a:extLst>
                <a:ext uri="{FF2B5EF4-FFF2-40B4-BE49-F238E27FC236}">
                  <a16:creationId xmlns:a16="http://schemas.microsoft.com/office/drawing/2014/main" id="{A1980620-C2C7-5E47-B069-2B68F29CAC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0" y="3558"/>
              <a:ext cx="60" cy="44"/>
            </a:xfrm>
            <a:custGeom>
              <a:avLst/>
              <a:gdLst>
                <a:gd name="T0" fmla="*/ 0 w 60"/>
                <a:gd name="T1" fmla="*/ 0 h 44"/>
                <a:gd name="T2" fmla="*/ 60 w 60"/>
                <a:gd name="T3" fmla="*/ 0 h 44"/>
                <a:gd name="T4" fmla="*/ 60 w 60"/>
                <a:gd name="T5" fmla="*/ 44 h 44"/>
                <a:gd name="T6" fmla="*/ 0 w 60"/>
                <a:gd name="T7" fmla="*/ 44 h 44"/>
                <a:gd name="T8" fmla="*/ 0 w 60"/>
                <a:gd name="T9" fmla="*/ 0 h 44"/>
                <a:gd name="T10" fmla="*/ 3 w 60"/>
                <a:gd name="T11" fmla="*/ 2 h 44"/>
                <a:gd name="T12" fmla="*/ 60 w 60"/>
                <a:gd name="T13" fmla="*/ 2 h 44"/>
                <a:gd name="T14" fmla="*/ 60 w 60"/>
                <a:gd name="T15" fmla="*/ 44 h 44"/>
                <a:gd name="T16" fmla="*/ 3 w 60"/>
                <a:gd name="T17" fmla="*/ 44 h 44"/>
                <a:gd name="T18" fmla="*/ 3 w 60"/>
                <a:gd name="T19" fmla="*/ 2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44">
                  <a:moveTo>
                    <a:pt x="0" y="0"/>
                  </a:moveTo>
                  <a:lnTo>
                    <a:pt x="60" y="0"/>
                  </a:lnTo>
                  <a:lnTo>
                    <a:pt x="60" y="44"/>
                  </a:lnTo>
                  <a:lnTo>
                    <a:pt x="0" y="44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60" y="2"/>
                  </a:lnTo>
                  <a:lnTo>
                    <a:pt x="60" y="44"/>
                  </a:lnTo>
                  <a:lnTo>
                    <a:pt x="3" y="4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68" name="Freeform 646">
              <a:extLst>
                <a:ext uri="{FF2B5EF4-FFF2-40B4-BE49-F238E27FC236}">
                  <a16:creationId xmlns:a16="http://schemas.microsoft.com/office/drawing/2014/main" id="{44E852F7-8F2F-5441-93B4-40AE40513C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3" y="3560"/>
              <a:ext cx="57" cy="42"/>
            </a:xfrm>
            <a:custGeom>
              <a:avLst/>
              <a:gdLst>
                <a:gd name="T0" fmla="*/ 0 w 57"/>
                <a:gd name="T1" fmla="*/ 0 h 42"/>
                <a:gd name="T2" fmla="*/ 57 w 57"/>
                <a:gd name="T3" fmla="*/ 0 h 42"/>
                <a:gd name="T4" fmla="*/ 57 w 57"/>
                <a:gd name="T5" fmla="*/ 42 h 42"/>
                <a:gd name="T6" fmla="*/ 0 w 57"/>
                <a:gd name="T7" fmla="*/ 42 h 42"/>
                <a:gd name="T8" fmla="*/ 0 w 57"/>
                <a:gd name="T9" fmla="*/ 0 h 42"/>
                <a:gd name="T10" fmla="*/ 1 w 57"/>
                <a:gd name="T11" fmla="*/ 2 h 42"/>
                <a:gd name="T12" fmla="*/ 57 w 57"/>
                <a:gd name="T13" fmla="*/ 2 h 42"/>
                <a:gd name="T14" fmla="*/ 57 w 57"/>
                <a:gd name="T15" fmla="*/ 42 h 42"/>
                <a:gd name="T16" fmla="*/ 1 w 57"/>
                <a:gd name="T17" fmla="*/ 42 h 42"/>
                <a:gd name="T18" fmla="*/ 1 w 57"/>
                <a:gd name="T19" fmla="*/ 2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" h="42">
                  <a:moveTo>
                    <a:pt x="0" y="0"/>
                  </a:moveTo>
                  <a:lnTo>
                    <a:pt x="57" y="0"/>
                  </a:lnTo>
                  <a:lnTo>
                    <a:pt x="57" y="42"/>
                  </a:lnTo>
                  <a:lnTo>
                    <a:pt x="0" y="42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57" y="2"/>
                  </a:lnTo>
                  <a:lnTo>
                    <a:pt x="57" y="42"/>
                  </a:lnTo>
                  <a:lnTo>
                    <a:pt x="1" y="4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69" name="Freeform 647">
              <a:extLst>
                <a:ext uri="{FF2B5EF4-FFF2-40B4-BE49-F238E27FC236}">
                  <a16:creationId xmlns:a16="http://schemas.microsoft.com/office/drawing/2014/main" id="{162A1BCA-7026-1040-B726-14DA387A6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4" y="3562"/>
              <a:ext cx="56" cy="40"/>
            </a:xfrm>
            <a:custGeom>
              <a:avLst/>
              <a:gdLst>
                <a:gd name="T0" fmla="*/ 0 w 56"/>
                <a:gd name="T1" fmla="*/ 0 h 40"/>
                <a:gd name="T2" fmla="*/ 56 w 56"/>
                <a:gd name="T3" fmla="*/ 0 h 40"/>
                <a:gd name="T4" fmla="*/ 56 w 56"/>
                <a:gd name="T5" fmla="*/ 40 h 40"/>
                <a:gd name="T6" fmla="*/ 0 w 56"/>
                <a:gd name="T7" fmla="*/ 40 h 40"/>
                <a:gd name="T8" fmla="*/ 0 w 56"/>
                <a:gd name="T9" fmla="*/ 0 h 40"/>
                <a:gd name="T10" fmla="*/ 3 w 56"/>
                <a:gd name="T11" fmla="*/ 1 h 40"/>
                <a:gd name="T12" fmla="*/ 56 w 56"/>
                <a:gd name="T13" fmla="*/ 1 h 40"/>
                <a:gd name="T14" fmla="*/ 56 w 56"/>
                <a:gd name="T15" fmla="*/ 40 h 40"/>
                <a:gd name="T16" fmla="*/ 3 w 56"/>
                <a:gd name="T17" fmla="*/ 40 h 40"/>
                <a:gd name="T18" fmla="*/ 3 w 56"/>
                <a:gd name="T19" fmla="*/ 1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" h="40">
                  <a:moveTo>
                    <a:pt x="0" y="0"/>
                  </a:moveTo>
                  <a:lnTo>
                    <a:pt x="56" y="0"/>
                  </a:lnTo>
                  <a:lnTo>
                    <a:pt x="56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56" y="1"/>
                  </a:lnTo>
                  <a:lnTo>
                    <a:pt x="56" y="40"/>
                  </a:lnTo>
                  <a:lnTo>
                    <a:pt x="3" y="4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70" name="Freeform 648">
              <a:extLst>
                <a:ext uri="{FF2B5EF4-FFF2-40B4-BE49-F238E27FC236}">
                  <a16:creationId xmlns:a16="http://schemas.microsoft.com/office/drawing/2014/main" id="{D08EAE95-DE5C-FB43-A0E4-9BF80F36B6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7" y="3563"/>
              <a:ext cx="53" cy="39"/>
            </a:xfrm>
            <a:custGeom>
              <a:avLst/>
              <a:gdLst>
                <a:gd name="T0" fmla="*/ 0 w 53"/>
                <a:gd name="T1" fmla="*/ 0 h 39"/>
                <a:gd name="T2" fmla="*/ 53 w 53"/>
                <a:gd name="T3" fmla="*/ 0 h 39"/>
                <a:gd name="T4" fmla="*/ 53 w 53"/>
                <a:gd name="T5" fmla="*/ 39 h 39"/>
                <a:gd name="T6" fmla="*/ 0 w 53"/>
                <a:gd name="T7" fmla="*/ 39 h 39"/>
                <a:gd name="T8" fmla="*/ 0 w 53"/>
                <a:gd name="T9" fmla="*/ 0 h 39"/>
                <a:gd name="T10" fmla="*/ 2 w 53"/>
                <a:gd name="T11" fmla="*/ 1 h 39"/>
                <a:gd name="T12" fmla="*/ 53 w 53"/>
                <a:gd name="T13" fmla="*/ 1 h 39"/>
                <a:gd name="T14" fmla="*/ 53 w 53"/>
                <a:gd name="T15" fmla="*/ 39 h 39"/>
                <a:gd name="T16" fmla="*/ 2 w 53"/>
                <a:gd name="T17" fmla="*/ 39 h 39"/>
                <a:gd name="T18" fmla="*/ 2 w 53"/>
                <a:gd name="T19" fmla="*/ 1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" h="39">
                  <a:moveTo>
                    <a:pt x="0" y="0"/>
                  </a:moveTo>
                  <a:lnTo>
                    <a:pt x="53" y="0"/>
                  </a:lnTo>
                  <a:lnTo>
                    <a:pt x="5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53" y="1"/>
                  </a:lnTo>
                  <a:lnTo>
                    <a:pt x="53" y="39"/>
                  </a:lnTo>
                  <a:lnTo>
                    <a:pt x="2" y="39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71" name="Freeform 649">
              <a:extLst>
                <a:ext uri="{FF2B5EF4-FFF2-40B4-BE49-F238E27FC236}">
                  <a16:creationId xmlns:a16="http://schemas.microsoft.com/office/drawing/2014/main" id="{FFE3CD5C-6256-7147-86DF-72984A4F4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9" y="3564"/>
              <a:ext cx="51" cy="38"/>
            </a:xfrm>
            <a:custGeom>
              <a:avLst/>
              <a:gdLst>
                <a:gd name="T0" fmla="*/ 0 w 51"/>
                <a:gd name="T1" fmla="*/ 0 h 38"/>
                <a:gd name="T2" fmla="*/ 51 w 51"/>
                <a:gd name="T3" fmla="*/ 0 h 38"/>
                <a:gd name="T4" fmla="*/ 51 w 51"/>
                <a:gd name="T5" fmla="*/ 38 h 38"/>
                <a:gd name="T6" fmla="*/ 0 w 51"/>
                <a:gd name="T7" fmla="*/ 38 h 38"/>
                <a:gd name="T8" fmla="*/ 0 w 51"/>
                <a:gd name="T9" fmla="*/ 0 h 38"/>
                <a:gd name="T10" fmla="*/ 2 w 51"/>
                <a:gd name="T11" fmla="*/ 2 h 38"/>
                <a:gd name="T12" fmla="*/ 51 w 51"/>
                <a:gd name="T13" fmla="*/ 2 h 38"/>
                <a:gd name="T14" fmla="*/ 51 w 51"/>
                <a:gd name="T15" fmla="*/ 38 h 38"/>
                <a:gd name="T16" fmla="*/ 2 w 51"/>
                <a:gd name="T17" fmla="*/ 38 h 38"/>
                <a:gd name="T18" fmla="*/ 2 w 51"/>
                <a:gd name="T19" fmla="*/ 2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38">
                  <a:moveTo>
                    <a:pt x="0" y="0"/>
                  </a:moveTo>
                  <a:lnTo>
                    <a:pt x="51" y="0"/>
                  </a:lnTo>
                  <a:lnTo>
                    <a:pt x="51" y="38"/>
                  </a:lnTo>
                  <a:lnTo>
                    <a:pt x="0" y="38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51" y="2"/>
                  </a:lnTo>
                  <a:lnTo>
                    <a:pt x="51" y="38"/>
                  </a:lnTo>
                  <a:lnTo>
                    <a:pt x="2" y="3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72" name="Freeform 650">
              <a:extLst>
                <a:ext uri="{FF2B5EF4-FFF2-40B4-BE49-F238E27FC236}">
                  <a16:creationId xmlns:a16="http://schemas.microsoft.com/office/drawing/2014/main" id="{61A758DC-5297-B54F-AA4A-7B11E5492C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" y="3566"/>
              <a:ext cx="49" cy="36"/>
            </a:xfrm>
            <a:custGeom>
              <a:avLst/>
              <a:gdLst>
                <a:gd name="T0" fmla="*/ 0 w 49"/>
                <a:gd name="T1" fmla="*/ 0 h 36"/>
                <a:gd name="T2" fmla="*/ 49 w 49"/>
                <a:gd name="T3" fmla="*/ 0 h 36"/>
                <a:gd name="T4" fmla="*/ 49 w 49"/>
                <a:gd name="T5" fmla="*/ 36 h 36"/>
                <a:gd name="T6" fmla="*/ 0 w 49"/>
                <a:gd name="T7" fmla="*/ 36 h 36"/>
                <a:gd name="T8" fmla="*/ 0 w 49"/>
                <a:gd name="T9" fmla="*/ 0 h 36"/>
                <a:gd name="T10" fmla="*/ 2 w 49"/>
                <a:gd name="T11" fmla="*/ 2 h 36"/>
                <a:gd name="T12" fmla="*/ 49 w 49"/>
                <a:gd name="T13" fmla="*/ 2 h 36"/>
                <a:gd name="T14" fmla="*/ 49 w 49"/>
                <a:gd name="T15" fmla="*/ 36 h 36"/>
                <a:gd name="T16" fmla="*/ 2 w 49"/>
                <a:gd name="T17" fmla="*/ 36 h 36"/>
                <a:gd name="T18" fmla="*/ 2 w 49"/>
                <a:gd name="T19" fmla="*/ 2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36">
                  <a:moveTo>
                    <a:pt x="0" y="0"/>
                  </a:moveTo>
                  <a:lnTo>
                    <a:pt x="49" y="0"/>
                  </a:lnTo>
                  <a:lnTo>
                    <a:pt x="49" y="36"/>
                  </a:ln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49" y="2"/>
                  </a:lnTo>
                  <a:lnTo>
                    <a:pt x="49" y="36"/>
                  </a:lnTo>
                  <a:lnTo>
                    <a:pt x="2" y="3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73" name="Freeform 651">
              <a:extLst>
                <a:ext uri="{FF2B5EF4-FFF2-40B4-BE49-F238E27FC236}">
                  <a16:creationId xmlns:a16="http://schemas.microsoft.com/office/drawing/2014/main" id="{AC53920C-0E4C-3B4B-90AB-1C7D3E8C4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" y="3568"/>
              <a:ext cx="47" cy="34"/>
            </a:xfrm>
            <a:custGeom>
              <a:avLst/>
              <a:gdLst>
                <a:gd name="T0" fmla="*/ 0 w 47"/>
                <a:gd name="T1" fmla="*/ 0 h 34"/>
                <a:gd name="T2" fmla="*/ 47 w 47"/>
                <a:gd name="T3" fmla="*/ 0 h 34"/>
                <a:gd name="T4" fmla="*/ 47 w 47"/>
                <a:gd name="T5" fmla="*/ 34 h 34"/>
                <a:gd name="T6" fmla="*/ 0 w 47"/>
                <a:gd name="T7" fmla="*/ 34 h 34"/>
                <a:gd name="T8" fmla="*/ 0 w 47"/>
                <a:gd name="T9" fmla="*/ 0 h 34"/>
                <a:gd name="T10" fmla="*/ 3 w 47"/>
                <a:gd name="T11" fmla="*/ 2 h 34"/>
                <a:gd name="T12" fmla="*/ 47 w 47"/>
                <a:gd name="T13" fmla="*/ 2 h 34"/>
                <a:gd name="T14" fmla="*/ 47 w 47"/>
                <a:gd name="T15" fmla="*/ 34 h 34"/>
                <a:gd name="T16" fmla="*/ 3 w 47"/>
                <a:gd name="T17" fmla="*/ 34 h 34"/>
                <a:gd name="T18" fmla="*/ 3 w 47"/>
                <a:gd name="T19" fmla="*/ 2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34">
                  <a:moveTo>
                    <a:pt x="0" y="0"/>
                  </a:moveTo>
                  <a:lnTo>
                    <a:pt x="47" y="0"/>
                  </a:lnTo>
                  <a:lnTo>
                    <a:pt x="47" y="34"/>
                  </a:lnTo>
                  <a:lnTo>
                    <a:pt x="0" y="34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47" y="2"/>
                  </a:lnTo>
                  <a:lnTo>
                    <a:pt x="47" y="34"/>
                  </a:lnTo>
                  <a:lnTo>
                    <a:pt x="3" y="3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74" name="Freeform 652">
              <a:extLst>
                <a:ext uri="{FF2B5EF4-FFF2-40B4-BE49-F238E27FC236}">
                  <a16:creationId xmlns:a16="http://schemas.microsoft.com/office/drawing/2014/main" id="{D6E9106B-CB2B-1E41-AA7D-8EA49894CA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6" y="3570"/>
              <a:ext cx="44" cy="32"/>
            </a:xfrm>
            <a:custGeom>
              <a:avLst/>
              <a:gdLst>
                <a:gd name="T0" fmla="*/ 0 w 44"/>
                <a:gd name="T1" fmla="*/ 0 h 32"/>
                <a:gd name="T2" fmla="*/ 44 w 44"/>
                <a:gd name="T3" fmla="*/ 0 h 32"/>
                <a:gd name="T4" fmla="*/ 44 w 44"/>
                <a:gd name="T5" fmla="*/ 32 h 32"/>
                <a:gd name="T6" fmla="*/ 0 w 44"/>
                <a:gd name="T7" fmla="*/ 32 h 32"/>
                <a:gd name="T8" fmla="*/ 0 w 44"/>
                <a:gd name="T9" fmla="*/ 0 h 32"/>
                <a:gd name="T10" fmla="*/ 1 w 44"/>
                <a:gd name="T11" fmla="*/ 1 h 32"/>
                <a:gd name="T12" fmla="*/ 44 w 44"/>
                <a:gd name="T13" fmla="*/ 1 h 32"/>
                <a:gd name="T14" fmla="*/ 44 w 44"/>
                <a:gd name="T15" fmla="*/ 32 h 32"/>
                <a:gd name="T16" fmla="*/ 1 w 44"/>
                <a:gd name="T17" fmla="*/ 32 h 32"/>
                <a:gd name="T18" fmla="*/ 1 w 44"/>
                <a:gd name="T19" fmla="*/ 1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" h="32">
                  <a:moveTo>
                    <a:pt x="0" y="0"/>
                  </a:moveTo>
                  <a:lnTo>
                    <a:pt x="44" y="0"/>
                  </a:lnTo>
                  <a:lnTo>
                    <a:pt x="44" y="32"/>
                  </a:lnTo>
                  <a:lnTo>
                    <a:pt x="0" y="32"/>
                  </a:lnTo>
                  <a:lnTo>
                    <a:pt x="0" y="0"/>
                  </a:lnTo>
                  <a:close/>
                  <a:moveTo>
                    <a:pt x="1" y="1"/>
                  </a:moveTo>
                  <a:lnTo>
                    <a:pt x="44" y="1"/>
                  </a:lnTo>
                  <a:lnTo>
                    <a:pt x="44" y="32"/>
                  </a:lnTo>
                  <a:lnTo>
                    <a:pt x="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75" name="Freeform 653">
              <a:extLst>
                <a:ext uri="{FF2B5EF4-FFF2-40B4-BE49-F238E27FC236}">
                  <a16:creationId xmlns:a16="http://schemas.microsoft.com/office/drawing/2014/main" id="{C8806CFB-280D-384F-8389-7743AA6136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" y="3571"/>
              <a:ext cx="43" cy="31"/>
            </a:xfrm>
            <a:custGeom>
              <a:avLst/>
              <a:gdLst>
                <a:gd name="T0" fmla="*/ 0 w 43"/>
                <a:gd name="T1" fmla="*/ 0 h 31"/>
                <a:gd name="T2" fmla="*/ 43 w 43"/>
                <a:gd name="T3" fmla="*/ 0 h 31"/>
                <a:gd name="T4" fmla="*/ 43 w 43"/>
                <a:gd name="T5" fmla="*/ 31 h 31"/>
                <a:gd name="T6" fmla="*/ 0 w 43"/>
                <a:gd name="T7" fmla="*/ 31 h 31"/>
                <a:gd name="T8" fmla="*/ 0 w 43"/>
                <a:gd name="T9" fmla="*/ 0 h 31"/>
                <a:gd name="T10" fmla="*/ 3 w 43"/>
                <a:gd name="T11" fmla="*/ 2 h 31"/>
                <a:gd name="T12" fmla="*/ 43 w 43"/>
                <a:gd name="T13" fmla="*/ 2 h 31"/>
                <a:gd name="T14" fmla="*/ 43 w 43"/>
                <a:gd name="T15" fmla="*/ 31 h 31"/>
                <a:gd name="T16" fmla="*/ 3 w 43"/>
                <a:gd name="T17" fmla="*/ 31 h 31"/>
                <a:gd name="T18" fmla="*/ 3 w 43"/>
                <a:gd name="T19" fmla="*/ 2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31">
                  <a:moveTo>
                    <a:pt x="0" y="0"/>
                  </a:moveTo>
                  <a:lnTo>
                    <a:pt x="43" y="0"/>
                  </a:lnTo>
                  <a:lnTo>
                    <a:pt x="43" y="31"/>
                  </a:lnTo>
                  <a:lnTo>
                    <a:pt x="0" y="31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43" y="2"/>
                  </a:lnTo>
                  <a:lnTo>
                    <a:pt x="43" y="31"/>
                  </a:lnTo>
                  <a:lnTo>
                    <a:pt x="3" y="31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76" name="Freeform 654">
              <a:extLst>
                <a:ext uri="{FF2B5EF4-FFF2-40B4-BE49-F238E27FC236}">
                  <a16:creationId xmlns:a16="http://schemas.microsoft.com/office/drawing/2014/main" id="{E84E0F91-3827-B446-B3D1-A03072A85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0" y="3573"/>
              <a:ext cx="40" cy="29"/>
            </a:xfrm>
            <a:custGeom>
              <a:avLst/>
              <a:gdLst>
                <a:gd name="T0" fmla="*/ 0 w 40"/>
                <a:gd name="T1" fmla="*/ 0 h 29"/>
                <a:gd name="T2" fmla="*/ 40 w 40"/>
                <a:gd name="T3" fmla="*/ 0 h 29"/>
                <a:gd name="T4" fmla="*/ 40 w 40"/>
                <a:gd name="T5" fmla="*/ 29 h 29"/>
                <a:gd name="T6" fmla="*/ 0 w 40"/>
                <a:gd name="T7" fmla="*/ 29 h 29"/>
                <a:gd name="T8" fmla="*/ 0 w 40"/>
                <a:gd name="T9" fmla="*/ 0 h 29"/>
                <a:gd name="T10" fmla="*/ 2 w 40"/>
                <a:gd name="T11" fmla="*/ 1 h 29"/>
                <a:gd name="T12" fmla="*/ 40 w 40"/>
                <a:gd name="T13" fmla="*/ 1 h 29"/>
                <a:gd name="T14" fmla="*/ 40 w 40"/>
                <a:gd name="T15" fmla="*/ 29 h 29"/>
                <a:gd name="T16" fmla="*/ 2 w 40"/>
                <a:gd name="T17" fmla="*/ 29 h 29"/>
                <a:gd name="T18" fmla="*/ 2 w 40"/>
                <a:gd name="T19" fmla="*/ 1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29">
                  <a:moveTo>
                    <a:pt x="0" y="0"/>
                  </a:moveTo>
                  <a:lnTo>
                    <a:pt x="40" y="0"/>
                  </a:lnTo>
                  <a:lnTo>
                    <a:pt x="40" y="29"/>
                  </a:lnTo>
                  <a:lnTo>
                    <a:pt x="0" y="29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40" y="1"/>
                  </a:lnTo>
                  <a:lnTo>
                    <a:pt x="40" y="29"/>
                  </a:lnTo>
                  <a:lnTo>
                    <a:pt x="2" y="29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77" name="Freeform 655">
              <a:extLst>
                <a:ext uri="{FF2B5EF4-FFF2-40B4-BE49-F238E27FC236}">
                  <a16:creationId xmlns:a16="http://schemas.microsoft.com/office/drawing/2014/main" id="{8DB9E177-6996-FD4F-867C-15E44298F3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2" y="3574"/>
              <a:ext cx="38" cy="28"/>
            </a:xfrm>
            <a:custGeom>
              <a:avLst/>
              <a:gdLst>
                <a:gd name="T0" fmla="*/ 0 w 38"/>
                <a:gd name="T1" fmla="*/ 0 h 28"/>
                <a:gd name="T2" fmla="*/ 38 w 38"/>
                <a:gd name="T3" fmla="*/ 0 h 28"/>
                <a:gd name="T4" fmla="*/ 38 w 38"/>
                <a:gd name="T5" fmla="*/ 28 h 28"/>
                <a:gd name="T6" fmla="*/ 0 w 38"/>
                <a:gd name="T7" fmla="*/ 28 h 28"/>
                <a:gd name="T8" fmla="*/ 0 w 38"/>
                <a:gd name="T9" fmla="*/ 0 h 28"/>
                <a:gd name="T10" fmla="*/ 2 w 38"/>
                <a:gd name="T11" fmla="*/ 2 h 28"/>
                <a:gd name="T12" fmla="*/ 38 w 38"/>
                <a:gd name="T13" fmla="*/ 2 h 28"/>
                <a:gd name="T14" fmla="*/ 38 w 38"/>
                <a:gd name="T15" fmla="*/ 28 h 28"/>
                <a:gd name="T16" fmla="*/ 2 w 38"/>
                <a:gd name="T17" fmla="*/ 28 h 28"/>
                <a:gd name="T18" fmla="*/ 2 w 38"/>
                <a:gd name="T19" fmla="*/ 2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8">
                  <a:moveTo>
                    <a:pt x="0" y="0"/>
                  </a:moveTo>
                  <a:lnTo>
                    <a:pt x="38" y="0"/>
                  </a:lnTo>
                  <a:lnTo>
                    <a:pt x="38" y="28"/>
                  </a:lnTo>
                  <a:lnTo>
                    <a:pt x="0" y="28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38" y="2"/>
                  </a:lnTo>
                  <a:lnTo>
                    <a:pt x="38" y="28"/>
                  </a:lnTo>
                  <a:lnTo>
                    <a:pt x="2" y="2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78" name="Freeform 656">
              <a:extLst>
                <a:ext uri="{FF2B5EF4-FFF2-40B4-BE49-F238E27FC236}">
                  <a16:creationId xmlns:a16="http://schemas.microsoft.com/office/drawing/2014/main" id="{60B43278-B1A2-9B48-BEEE-BE316CA1F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4" y="3576"/>
              <a:ext cx="36" cy="26"/>
            </a:xfrm>
            <a:custGeom>
              <a:avLst/>
              <a:gdLst>
                <a:gd name="T0" fmla="*/ 0 w 36"/>
                <a:gd name="T1" fmla="*/ 0 h 26"/>
                <a:gd name="T2" fmla="*/ 36 w 36"/>
                <a:gd name="T3" fmla="*/ 0 h 26"/>
                <a:gd name="T4" fmla="*/ 36 w 36"/>
                <a:gd name="T5" fmla="*/ 26 h 26"/>
                <a:gd name="T6" fmla="*/ 0 w 36"/>
                <a:gd name="T7" fmla="*/ 26 h 26"/>
                <a:gd name="T8" fmla="*/ 0 w 36"/>
                <a:gd name="T9" fmla="*/ 0 h 26"/>
                <a:gd name="T10" fmla="*/ 2 w 36"/>
                <a:gd name="T11" fmla="*/ 1 h 26"/>
                <a:gd name="T12" fmla="*/ 36 w 36"/>
                <a:gd name="T13" fmla="*/ 1 h 26"/>
                <a:gd name="T14" fmla="*/ 36 w 36"/>
                <a:gd name="T15" fmla="*/ 26 h 26"/>
                <a:gd name="T16" fmla="*/ 2 w 36"/>
                <a:gd name="T17" fmla="*/ 26 h 26"/>
                <a:gd name="T18" fmla="*/ 2 w 36"/>
                <a:gd name="T19" fmla="*/ 1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26">
                  <a:moveTo>
                    <a:pt x="0" y="0"/>
                  </a:moveTo>
                  <a:lnTo>
                    <a:pt x="36" y="0"/>
                  </a:lnTo>
                  <a:lnTo>
                    <a:pt x="36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36" y="1"/>
                  </a:lnTo>
                  <a:lnTo>
                    <a:pt x="36" y="26"/>
                  </a:lnTo>
                  <a:lnTo>
                    <a:pt x="2" y="2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79" name="Freeform 657">
              <a:extLst>
                <a:ext uri="{FF2B5EF4-FFF2-40B4-BE49-F238E27FC236}">
                  <a16:creationId xmlns:a16="http://schemas.microsoft.com/office/drawing/2014/main" id="{F32EB328-D579-DF43-91E2-F5F9F9EE13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" y="3577"/>
              <a:ext cx="34" cy="25"/>
            </a:xfrm>
            <a:custGeom>
              <a:avLst/>
              <a:gdLst>
                <a:gd name="T0" fmla="*/ 0 w 34"/>
                <a:gd name="T1" fmla="*/ 0 h 25"/>
                <a:gd name="T2" fmla="*/ 34 w 34"/>
                <a:gd name="T3" fmla="*/ 0 h 25"/>
                <a:gd name="T4" fmla="*/ 34 w 34"/>
                <a:gd name="T5" fmla="*/ 25 h 25"/>
                <a:gd name="T6" fmla="*/ 0 w 34"/>
                <a:gd name="T7" fmla="*/ 25 h 25"/>
                <a:gd name="T8" fmla="*/ 0 w 34"/>
                <a:gd name="T9" fmla="*/ 0 h 25"/>
                <a:gd name="T10" fmla="*/ 3 w 34"/>
                <a:gd name="T11" fmla="*/ 2 h 25"/>
                <a:gd name="T12" fmla="*/ 34 w 34"/>
                <a:gd name="T13" fmla="*/ 2 h 25"/>
                <a:gd name="T14" fmla="*/ 34 w 34"/>
                <a:gd name="T15" fmla="*/ 25 h 25"/>
                <a:gd name="T16" fmla="*/ 3 w 34"/>
                <a:gd name="T17" fmla="*/ 25 h 25"/>
                <a:gd name="T18" fmla="*/ 3 w 34"/>
                <a:gd name="T19" fmla="*/ 2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25">
                  <a:moveTo>
                    <a:pt x="0" y="0"/>
                  </a:moveTo>
                  <a:lnTo>
                    <a:pt x="34" y="0"/>
                  </a:lnTo>
                  <a:lnTo>
                    <a:pt x="34" y="25"/>
                  </a:lnTo>
                  <a:lnTo>
                    <a:pt x="0" y="25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34" y="2"/>
                  </a:lnTo>
                  <a:lnTo>
                    <a:pt x="34" y="25"/>
                  </a:lnTo>
                  <a:lnTo>
                    <a:pt x="3" y="2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80" name="Freeform 658">
              <a:extLst>
                <a:ext uri="{FF2B5EF4-FFF2-40B4-BE49-F238E27FC236}">
                  <a16:creationId xmlns:a16="http://schemas.microsoft.com/office/drawing/2014/main" id="{C415C603-A128-094A-B2DA-A7630ABE4D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9" y="3579"/>
              <a:ext cx="31" cy="23"/>
            </a:xfrm>
            <a:custGeom>
              <a:avLst/>
              <a:gdLst>
                <a:gd name="T0" fmla="*/ 0 w 31"/>
                <a:gd name="T1" fmla="*/ 0 h 23"/>
                <a:gd name="T2" fmla="*/ 31 w 31"/>
                <a:gd name="T3" fmla="*/ 0 h 23"/>
                <a:gd name="T4" fmla="*/ 31 w 31"/>
                <a:gd name="T5" fmla="*/ 23 h 23"/>
                <a:gd name="T6" fmla="*/ 0 w 31"/>
                <a:gd name="T7" fmla="*/ 23 h 23"/>
                <a:gd name="T8" fmla="*/ 0 w 31"/>
                <a:gd name="T9" fmla="*/ 0 h 23"/>
                <a:gd name="T10" fmla="*/ 2 w 31"/>
                <a:gd name="T11" fmla="*/ 2 h 23"/>
                <a:gd name="T12" fmla="*/ 31 w 31"/>
                <a:gd name="T13" fmla="*/ 2 h 23"/>
                <a:gd name="T14" fmla="*/ 31 w 31"/>
                <a:gd name="T15" fmla="*/ 23 h 23"/>
                <a:gd name="T16" fmla="*/ 2 w 31"/>
                <a:gd name="T17" fmla="*/ 23 h 23"/>
                <a:gd name="T18" fmla="*/ 2 w 31"/>
                <a:gd name="T19" fmla="*/ 2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23">
                  <a:moveTo>
                    <a:pt x="0" y="0"/>
                  </a:moveTo>
                  <a:lnTo>
                    <a:pt x="31" y="0"/>
                  </a:lnTo>
                  <a:lnTo>
                    <a:pt x="31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31" y="2"/>
                  </a:lnTo>
                  <a:lnTo>
                    <a:pt x="31" y="23"/>
                  </a:lnTo>
                  <a:lnTo>
                    <a:pt x="2" y="23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81" name="Freeform 659">
              <a:extLst>
                <a:ext uri="{FF2B5EF4-FFF2-40B4-BE49-F238E27FC236}">
                  <a16:creationId xmlns:a16="http://schemas.microsoft.com/office/drawing/2014/main" id="{5BA2E6B3-57E2-3041-82FE-1957C1BA83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" y="3581"/>
              <a:ext cx="29" cy="21"/>
            </a:xfrm>
            <a:custGeom>
              <a:avLst/>
              <a:gdLst>
                <a:gd name="T0" fmla="*/ 0 w 29"/>
                <a:gd name="T1" fmla="*/ 0 h 21"/>
                <a:gd name="T2" fmla="*/ 29 w 29"/>
                <a:gd name="T3" fmla="*/ 0 h 21"/>
                <a:gd name="T4" fmla="*/ 29 w 29"/>
                <a:gd name="T5" fmla="*/ 21 h 21"/>
                <a:gd name="T6" fmla="*/ 0 w 29"/>
                <a:gd name="T7" fmla="*/ 21 h 21"/>
                <a:gd name="T8" fmla="*/ 0 w 29"/>
                <a:gd name="T9" fmla="*/ 0 h 21"/>
                <a:gd name="T10" fmla="*/ 2 w 29"/>
                <a:gd name="T11" fmla="*/ 2 h 21"/>
                <a:gd name="T12" fmla="*/ 29 w 29"/>
                <a:gd name="T13" fmla="*/ 2 h 21"/>
                <a:gd name="T14" fmla="*/ 29 w 29"/>
                <a:gd name="T15" fmla="*/ 21 h 21"/>
                <a:gd name="T16" fmla="*/ 2 w 29"/>
                <a:gd name="T17" fmla="*/ 21 h 21"/>
                <a:gd name="T18" fmla="*/ 2 w 29"/>
                <a:gd name="T19" fmla="*/ 2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21">
                  <a:moveTo>
                    <a:pt x="0" y="0"/>
                  </a:moveTo>
                  <a:lnTo>
                    <a:pt x="29" y="0"/>
                  </a:lnTo>
                  <a:lnTo>
                    <a:pt x="29" y="21"/>
                  </a:lnTo>
                  <a:lnTo>
                    <a:pt x="0" y="21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29" y="2"/>
                  </a:lnTo>
                  <a:lnTo>
                    <a:pt x="29" y="21"/>
                  </a:lnTo>
                  <a:lnTo>
                    <a:pt x="2" y="2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82" name="Freeform 660">
              <a:extLst>
                <a:ext uri="{FF2B5EF4-FFF2-40B4-BE49-F238E27FC236}">
                  <a16:creationId xmlns:a16="http://schemas.microsoft.com/office/drawing/2014/main" id="{4A048A5B-C195-3E45-B9F3-AC013C5F3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" y="3583"/>
              <a:ext cx="27" cy="19"/>
            </a:xfrm>
            <a:custGeom>
              <a:avLst/>
              <a:gdLst>
                <a:gd name="T0" fmla="*/ 0 w 27"/>
                <a:gd name="T1" fmla="*/ 0 h 19"/>
                <a:gd name="T2" fmla="*/ 27 w 27"/>
                <a:gd name="T3" fmla="*/ 0 h 19"/>
                <a:gd name="T4" fmla="*/ 27 w 27"/>
                <a:gd name="T5" fmla="*/ 19 h 19"/>
                <a:gd name="T6" fmla="*/ 0 w 27"/>
                <a:gd name="T7" fmla="*/ 19 h 19"/>
                <a:gd name="T8" fmla="*/ 0 w 27"/>
                <a:gd name="T9" fmla="*/ 0 h 19"/>
                <a:gd name="T10" fmla="*/ 2 w 27"/>
                <a:gd name="T11" fmla="*/ 1 h 19"/>
                <a:gd name="T12" fmla="*/ 27 w 27"/>
                <a:gd name="T13" fmla="*/ 1 h 19"/>
                <a:gd name="T14" fmla="*/ 27 w 27"/>
                <a:gd name="T15" fmla="*/ 19 h 19"/>
                <a:gd name="T16" fmla="*/ 2 w 27"/>
                <a:gd name="T17" fmla="*/ 19 h 19"/>
                <a:gd name="T18" fmla="*/ 2 w 27"/>
                <a:gd name="T19" fmla="*/ 1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19">
                  <a:moveTo>
                    <a:pt x="0" y="0"/>
                  </a:moveTo>
                  <a:lnTo>
                    <a:pt x="27" y="0"/>
                  </a:lnTo>
                  <a:lnTo>
                    <a:pt x="27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27" y="1"/>
                  </a:lnTo>
                  <a:lnTo>
                    <a:pt x="27" y="19"/>
                  </a:lnTo>
                  <a:lnTo>
                    <a:pt x="2" y="19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83" name="Freeform 661">
              <a:extLst>
                <a:ext uri="{FF2B5EF4-FFF2-40B4-BE49-F238E27FC236}">
                  <a16:creationId xmlns:a16="http://schemas.microsoft.com/office/drawing/2014/main" id="{3D14441A-5F9B-2D4E-A167-B84AF8D724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5" y="3584"/>
              <a:ext cx="25" cy="18"/>
            </a:xfrm>
            <a:custGeom>
              <a:avLst/>
              <a:gdLst>
                <a:gd name="T0" fmla="*/ 0 w 25"/>
                <a:gd name="T1" fmla="*/ 0 h 18"/>
                <a:gd name="T2" fmla="*/ 25 w 25"/>
                <a:gd name="T3" fmla="*/ 0 h 18"/>
                <a:gd name="T4" fmla="*/ 25 w 25"/>
                <a:gd name="T5" fmla="*/ 18 h 18"/>
                <a:gd name="T6" fmla="*/ 0 w 25"/>
                <a:gd name="T7" fmla="*/ 18 h 18"/>
                <a:gd name="T8" fmla="*/ 0 w 25"/>
                <a:gd name="T9" fmla="*/ 0 h 18"/>
                <a:gd name="T10" fmla="*/ 3 w 25"/>
                <a:gd name="T11" fmla="*/ 1 h 18"/>
                <a:gd name="T12" fmla="*/ 25 w 25"/>
                <a:gd name="T13" fmla="*/ 1 h 18"/>
                <a:gd name="T14" fmla="*/ 25 w 25"/>
                <a:gd name="T15" fmla="*/ 18 h 18"/>
                <a:gd name="T16" fmla="*/ 3 w 25"/>
                <a:gd name="T17" fmla="*/ 18 h 18"/>
                <a:gd name="T18" fmla="*/ 3 w 25"/>
                <a:gd name="T19" fmla="*/ 1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18">
                  <a:moveTo>
                    <a:pt x="0" y="0"/>
                  </a:moveTo>
                  <a:lnTo>
                    <a:pt x="25" y="0"/>
                  </a:lnTo>
                  <a:lnTo>
                    <a:pt x="25" y="18"/>
                  </a:lnTo>
                  <a:lnTo>
                    <a:pt x="0" y="18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25" y="1"/>
                  </a:lnTo>
                  <a:lnTo>
                    <a:pt x="25" y="18"/>
                  </a:lnTo>
                  <a:lnTo>
                    <a:pt x="3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84" name="Freeform 662">
              <a:extLst>
                <a:ext uri="{FF2B5EF4-FFF2-40B4-BE49-F238E27FC236}">
                  <a16:creationId xmlns:a16="http://schemas.microsoft.com/office/drawing/2014/main" id="{4D197863-B6C5-6941-B335-4E407FCE08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8" y="3585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22 w 22"/>
                <a:gd name="T3" fmla="*/ 0 h 17"/>
                <a:gd name="T4" fmla="*/ 22 w 22"/>
                <a:gd name="T5" fmla="*/ 17 h 17"/>
                <a:gd name="T6" fmla="*/ 0 w 22"/>
                <a:gd name="T7" fmla="*/ 17 h 17"/>
                <a:gd name="T8" fmla="*/ 0 w 22"/>
                <a:gd name="T9" fmla="*/ 0 h 17"/>
                <a:gd name="T10" fmla="*/ 1 w 22"/>
                <a:gd name="T11" fmla="*/ 2 h 17"/>
                <a:gd name="T12" fmla="*/ 22 w 22"/>
                <a:gd name="T13" fmla="*/ 2 h 17"/>
                <a:gd name="T14" fmla="*/ 22 w 22"/>
                <a:gd name="T15" fmla="*/ 17 h 17"/>
                <a:gd name="T16" fmla="*/ 1 w 22"/>
                <a:gd name="T17" fmla="*/ 17 h 17"/>
                <a:gd name="T18" fmla="*/ 1 w 22"/>
                <a:gd name="T19" fmla="*/ 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7">
                  <a:moveTo>
                    <a:pt x="0" y="0"/>
                  </a:moveTo>
                  <a:lnTo>
                    <a:pt x="22" y="0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1" y="2"/>
                  </a:moveTo>
                  <a:lnTo>
                    <a:pt x="22" y="2"/>
                  </a:lnTo>
                  <a:lnTo>
                    <a:pt x="22" y="17"/>
                  </a:lnTo>
                  <a:lnTo>
                    <a:pt x="1" y="17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85" name="Freeform 663">
              <a:extLst>
                <a:ext uri="{FF2B5EF4-FFF2-40B4-BE49-F238E27FC236}">
                  <a16:creationId xmlns:a16="http://schemas.microsoft.com/office/drawing/2014/main" id="{5B32BA6B-0E30-2E4F-89C9-CCDADA3E5B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" y="3587"/>
              <a:ext cx="21" cy="15"/>
            </a:xfrm>
            <a:custGeom>
              <a:avLst/>
              <a:gdLst>
                <a:gd name="T0" fmla="*/ 0 w 21"/>
                <a:gd name="T1" fmla="*/ 0 h 15"/>
                <a:gd name="T2" fmla="*/ 21 w 21"/>
                <a:gd name="T3" fmla="*/ 0 h 15"/>
                <a:gd name="T4" fmla="*/ 21 w 21"/>
                <a:gd name="T5" fmla="*/ 15 h 15"/>
                <a:gd name="T6" fmla="*/ 0 w 21"/>
                <a:gd name="T7" fmla="*/ 15 h 15"/>
                <a:gd name="T8" fmla="*/ 0 w 21"/>
                <a:gd name="T9" fmla="*/ 0 h 15"/>
                <a:gd name="T10" fmla="*/ 3 w 21"/>
                <a:gd name="T11" fmla="*/ 2 h 15"/>
                <a:gd name="T12" fmla="*/ 21 w 21"/>
                <a:gd name="T13" fmla="*/ 2 h 15"/>
                <a:gd name="T14" fmla="*/ 21 w 21"/>
                <a:gd name="T15" fmla="*/ 15 h 15"/>
                <a:gd name="T16" fmla="*/ 3 w 21"/>
                <a:gd name="T17" fmla="*/ 15 h 15"/>
                <a:gd name="T18" fmla="*/ 3 w 21"/>
                <a:gd name="T19" fmla="*/ 2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21" y="0"/>
                  </a:lnTo>
                  <a:lnTo>
                    <a:pt x="21" y="15"/>
                  </a:lnTo>
                  <a:lnTo>
                    <a:pt x="0" y="15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21" y="2"/>
                  </a:lnTo>
                  <a:lnTo>
                    <a:pt x="21" y="15"/>
                  </a:lnTo>
                  <a:lnTo>
                    <a:pt x="3" y="1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86" name="Freeform 664">
              <a:extLst>
                <a:ext uri="{FF2B5EF4-FFF2-40B4-BE49-F238E27FC236}">
                  <a16:creationId xmlns:a16="http://schemas.microsoft.com/office/drawing/2014/main" id="{7F6EBD1C-8E17-F74A-9B4F-6369B1E46F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" y="3589"/>
              <a:ext cx="18" cy="13"/>
            </a:xfrm>
            <a:custGeom>
              <a:avLst/>
              <a:gdLst>
                <a:gd name="T0" fmla="*/ 0 w 18"/>
                <a:gd name="T1" fmla="*/ 0 h 13"/>
                <a:gd name="T2" fmla="*/ 18 w 18"/>
                <a:gd name="T3" fmla="*/ 0 h 13"/>
                <a:gd name="T4" fmla="*/ 18 w 18"/>
                <a:gd name="T5" fmla="*/ 13 h 13"/>
                <a:gd name="T6" fmla="*/ 0 w 18"/>
                <a:gd name="T7" fmla="*/ 13 h 13"/>
                <a:gd name="T8" fmla="*/ 0 w 18"/>
                <a:gd name="T9" fmla="*/ 0 h 13"/>
                <a:gd name="T10" fmla="*/ 2 w 18"/>
                <a:gd name="T11" fmla="*/ 2 h 13"/>
                <a:gd name="T12" fmla="*/ 18 w 18"/>
                <a:gd name="T13" fmla="*/ 2 h 13"/>
                <a:gd name="T14" fmla="*/ 18 w 18"/>
                <a:gd name="T15" fmla="*/ 13 h 13"/>
                <a:gd name="T16" fmla="*/ 2 w 18"/>
                <a:gd name="T17" fmla="*/ 13 h 13"/>
                <a:gd name="T18" fmla="*/ 2 w 18"/>
                <a:gd name="T19" fmla="*/ 2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3">
                  <a:moveTo>
                    <a:pt x="0" y="0"/>
                  </a:moveTo>
                  <a:lnTo>
                    <a:pt x="18" y="0"/>
                  </a:lnTo>
                  <a:lnTo>
                    <a:pt x="18" y="13"/>
                  </a:lnTo>
                  <a:lnTo>
                    <a:pt x="0" y="13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8" y="2"/>
                  </a:lnTo>
                  <a:lnTo>
                    <a:pt x="18" y="13"/>
                  </a:lnTo>
                  <a:lnTo>
                    <a:pt x="2" y="13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87" name="Freeform 665">
              <a:extLst>
                <a:ext uri="{FF2B5EF4-FFF2-40B4-BE49-F238E27FC236}">
                  <a16:creationId xmlns:a16="http://schemas.microsoft.com/office/drawing/2014/main" id="{A141831F-00D7-6741-A89A-E857ACAC5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4" y="3591"/>
              <a:ext cx="16" cy="11"/>
            </a:xfrm>
            <a:custGeom>
              <a:avLst/>
              <a:gdLst>
                <a:gd name="T0" fmla="*/ 0 w 16"/>
                <a:gd name="T1" fmla="*/ 0 h 11"/>
                <a:gd name="T2" fmla="*/ 16 w 16"/>
                <a:gd name="T3" fmla="*/ 0 h 11"/>
                <a:gd name="T4" fmla="*/ 16 w 16"/>
                <a:gd name="T5" fmla="*/ 11 h 11"/>
                <a:gd name="T6" fmla="*/ 0 w 16"/>
                <a:gd name="T7" fmla="*/ 11 h 11"/>
                <a:gd name="T8" fmla="*/ 0 w 16"/>
                <a:gd name="T9" fmla="*/ 0 h 11"/>
                <a:gd name="T10" fmla="*/ 2 w 16"/>
                <a:gd name="T11" fmla="*/ 1 h 11"/>
                <a:gd name="T12" fmla="*/ 16 w 16"/>
                <a:gd name="T13" fmla="*/ 1 h 11"/>
                <a:gd name="T14" fmla="*/ 16 w 16"/>
                <a:gd name="T15" fmla="*/ 11 h 11"/>
                <a:gd name="T16" fmla="*/ 2 w 16"/>
                <a:gd name="T17" fmla="*/ 11 h 11"/>
                <a:gd name="T18" fmla="*/ 2 w 16"/>
                <a:gd name="T19" fmla="*/ 1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11">
                  <a:moveTo>
                    <a:pt x="0" y="0"/>
                  </a:moveTo>
                  <a:lnTo>
                    <a:pt x="16" y="0"/>
                  </a:lnTo>
                  <a:lnTo>
                    <a:pt x="16" y="11"/>
                  </a:lnTo>
                  <a:lnTo>
                    <a:pt x="0" y="11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16" y="1"/>
                  </a:lnTo>
                  <a:lnTo>
                    <a:pt x="16" y="11"/>
                  </a:lnTo>
                  <a:lnTo>
                    <a:pt x="2" y="1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88" name="Freeform 666">
              <a:extLst>
                <a:ext uri="{FF2B5EF4-FFF2-40B4-BE49-F238E27FC236}">
                  <a16:creationId xmlns:a16="http://schemas.microsoft.com/office/drawing/2014/main" id="{9F041687-9CC1-944F-85BD-471E904BB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6" y="3592"/>
              <a:ext cx="14" cy="10"/>
            </a:xfrm>
            <a:custGeom>
              <a:avLst/>
              <a:gdLst>
                <a:gd name="T0" fmla="*/ 0 w 14"/>
                <a:gd name="T1" fmla="*/ 0 h 10"/>
                <a:gd name="T2" fmla="*/ 14 w 14"/>
                <a:gd name="T3" fmla="*/ 0 h 10"/>
                <a:gd name="T4" fmla="*/ 14 w 14"/>
                <a:gd name="T5" fmla="*/ 10 h 10"/>
                <a:gd name="T6" fmla="*/ 0 w 14"/>
                <a:gd name="T7" fmla="*/ 10 h 10"/>
                <a:gd name="T8" fmla="*/ 0 w 14"/>
                <a:gd name="T9" fmla="*/ 0 h 10"/>
                <a:gd name="T10" fmla="*/ 2 w 14"/>
                <a:gd name="T11" fmla="*/ 2 h 10"/>
                <a:gd name="T12" fmla="*/ 14 w 14"/>
                <a:gd name="T13" fmla="*/ 2 h 10"/>
                <a:gd name="T14" fmla="*/ 14 w 14"/>
                <a:gd name="T15" fmla="*/ 10 h 10"/>
                <a:gd name="T16" fmla="*/ 2 w 14"/>
                <a:gd name="T17" fmla="*/ 10 h 10"/>
                <a:gd name="T18" fmla="*/ 2 w 14"/>
                <a:gd name="T19" fmla="*/ 2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0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14" y="2"/>
                  </a:lnTo>
                  <a:lnTo>
                    <a:pt x="14" y="10"/>
                  </a:lnTo>
                  <a:lnTo>
                    <a:pt x="2" y="1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89" name="Freeform 667">
              <a:extLst>
                <a:ext uri="{FF2B5EF4-FFF2-40B4-BE49-F238E27FC236}">
                  <a16:creationId xmlns:a16="http://schemas.microsoft.com/office/drawing/2014/main" id="{BC6113B0-5D1C-3944-997C-6AE605249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8" y="3594"/>
              <a:ext cx="12" cy="8"/>
            </a:xfrm>
            <a:custGeom>
              <a:avLst/>
              <a:gdLst>
                <a:gd name="T0" fmla="*/ 0 w 12"/>
                <a:gd name="T1" fmla="*/ 0 h 8"/>
                <a:gd name="T2" fmla="*/ 12 w 12"/>
                <a:gd name="T3" fmla="*/ 0 h 8"/>
                <a:gd name="T4" fmla="*/ 12 w 12"/>
                <a:gd name="T5" fmla="*/ 8 h 8"/>
                <a:gd name="T6" fmla="*/ 0 w 12"/>
                <a:gd name="T7" fmla="*/ 8 h 8"/>
                <a:gd name="T8" fmla="*/ 0 w 12"/>
                <a:gd name="T9" fmla="*/ 0 h 8"/>
                <a:gd name="T10" fmla="*/ 3 w 12"/>
                <a:gd name="T11" fmla="*/ 2 h 8"/>
                <a:gd name="T12" fmla="*/ 12 w 12"/>
                <a:gd name="T13" fmla="*/ 2 h 8"/>
                <a:gd name="T14" fmla="*/ 12 w 12"/>
                <a:gd name="T15" fmla="*/ 8 h 8"/>
                <a:gd name="T16" fmla="*/ 3 w 12"/>
                <a:gd name="T17" fmla="*/ 8 h 8"/>
                <a:gd name="T18" fmla="*/ 3 w 12"/>
                <a:gd name="T19" fmla="*/ 2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12" y="2"/>
                  </a:lnTo>
                  <a:lnTo>
                    <a:pt x="12" y="8"/>
                  </a:lnTo>
                  <a:lnTo>
                    <a:pt x="3" y="8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90" name="Freeform 668">
              <a:extLst>
                <a:ext uri="{FF2B5EF4-FFF2-40B4-BE49-F238E27FC236}">
                  <a16:creationId xmlns:a16="http://schemas.microsoft.com/office/drawing/2014/main" id="{BFF37516-F52B-C345-BE0D-D8DD8D935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1" y="3596"/>
              <a:ext cx="9" cy="6"/>
            </a:xfrm>
            <a:custGeom>
              <a:avLst/>
              <a:gdLst>
                <a:gd name="T0" fmla="*/ 0 w 9"/>
                <a:gd name="T1" fmla="*/ 0 h 6"/>
                <a:gd name="T2" fmla="*/ 9 w 9"/>
                <a:gd name="T3" fmla="*/ 0 h 6"/>
                <a:gd name="T4" fmla="*/ 9 w 9"/>
                <a:gd name="T5" fmla="*/ 6 h 6"/>
                <a:gd name="T6" fmla="*/ 0 w 9"/>
                <a:gd name="T7" fmla="*/ 6 h 6"/>
                <a:gd name="T8" fmla="*/ 0 w 9"/>
                <a:gd name="T9" fmla="*/ 0 h 6"/>
                <a:gd name="T10" fmla="*/ 2 w 9"/>
                <a:gd name="T11" fmla="*/ 1 h 6"/>
                <a:gd name="T12" fmla="*/ 9 w 9"/>
                <a:gd name="T13" fmla="*/ 1 h 6"/>
                <a:gd name="T14" fmla="*/ 9 w 9"/>
                <a:gd name="T15" fmla="*/ 6 h 6"/>
                <a:gd name="T16" fmla="*/ 2 w 9"/>
                <a:gd name="T17" fmla="*/ 6 h 6"/>
                <a:gd name="T18" fmla="*/ 2 w 9"/>
                <a:gd name="T19" fmla="*/ 1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9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9" y="1"/>
                  </a:lnTo>
                  <a:lnTo>
                    <a:pt x="9" y="6"/>
                  </a:lnTo>
                  <a:lnTo>
                    <a:pt x="2" y="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91" name="Freeform 669">
              <a:extLst>
                <a:ext uri="{FF2B5EF4-FFF2-40B4-BE49-F238E27FC236}">
                  <a16:creationId xmlns:a16="http://schemas.microsoft.com/office/drawing/2014/main" id="{C8743EA2-7406-6B4C-809D-A9F97586F1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3" y="3597"/>
              <a:ext cx="7" cy="5"/>
            </a:xfrm>
            <a:custGeom>
              <a:avLst/>
              <a:gdLst>
                <a:gd name="T0" fmla="*/ 0 w 7"/>
                <a:gd name="T1" fmla="*/ 0 h 5"/>
                <a:gd name="T2" fmla="*/ 7 w 7"/>
                <a:gd name="T3" fmla="*/ 0 h 5"/>
                <a:gd name="T4" fmla="*/ 7 w 7"/>
                <a:gd name="T5" fmla="*/ 5 h 5"/>
                <a:gd name="T6" fmla="*/ 0 w 7"/>
                <a:gd name="T7" fmla="*/ 5 h 5"/>
                <a:gd name="T8" fmla="*/ 0 w 7"/>
                <a:gd name="T9" fmla="*/ 0 h 5"/>
                <a:gd name="T10" fmla="*/ 2 w 7"/>
                <a:gd name="T11" fmla="*/ 1 h 5"/>
                <a:gd name="T12" fmla="*/ 7 w 7"/>
                <a:gd name="T13" fmla="*/ 1 h 5"/>
                <a:gd name="T14" fmla="*/ 7 w 7"/>
                <a:gd name="T15" fmla="*/ 5 h 5"/>
                <a:gd name="T16" fmla="*/ 2 w 7"/>
                <a:gd name="T17" fmla="*/ 5 h 5"/>
                <a:gd name="T18" fmla="*/ 2 w 7"/>
                <a:gd name="T19" fmla="*/ 1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7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2" y="1"/>
                  </a:moveTo>
                  <a:lnTo>
                    <a:pt x="7" y="1"/>
                  </a:lnTo>
                  <a:lnTo>
                    <a:pt x="7" y="5"/>
                  </a:lnTo>
                  <a:lnTo>
                    <a:pt x="2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92" name="Freeform 670">
              <a:extLst>
                <a:ext uri="{FF2B5EF4-FFF2-40B4-BE49-F238E27FC236}">
                  <a16:creationId xmlns:a16="http://schemas.microsoft.com/office/drawing/2014/main" id="{27DE171A-CD93-2243-9FAE-030F6CBB7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" y="3598"/>
              <a:ext cx="5" cy="4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0 h 4"/>
                <a:gd name="T4" fmla="*/ 5 w 5"/>
                <a:gd name="T5" fmla="*/ 4 h 4"/>
                <a:gd name="T6" fmla="*/ 0 w 5"/>
                <a:gd name="T7" fmla="*/ 4 h 4"/>
                <a:gd name="T8" fmla="*/ 0 w 5"/>
                <a:gd name="T9" fmla="*/ 0 h 4"/>
                <a:gd name="T10" fmla="*/ 2 w 5"/>
                <a:gd name="T11" fmla="*/ 2 h 4"/>
                <a:gd name="T12" fmla="*/ 5 w 5"/>
                <a:gd name="T13" fmla="*/ 2 h 4"/>
                <a:gd name="T14" fmla="*/ 5 w 5"/>
                <a:gd name="T15" fmla="*/ 4 h 4"/>
                <a:gd name="T16" fmla="*/ 2 w 5"/>
                <a:gd name="T17" fmla="*/ 4 h 4"/>
                <a:gd name="T18" fmla="*/ 2 w 5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2" y="2"/>
                  </a:moveTo>
                  <a:lnTo>
                    <a:pt x="5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93" name="Freeform 671">
              <a:extLst>
                <a:ext uri="{FF2B5EF4-FFF2-40B4-BE49-F238E27FC236}">
                  <a16:creationId xmlns:a16="http://schemas.microsoft.com/office/drawing/2014/main" id="{90357B54-0E13-3144-A41C-42E167D20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" y="3600"/>
              <a:ext cx="3" cy="2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2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3 w 3"/>
                <a:gd name="T17" fmla="*/ 2 h 2"/>
                <a:gd name="T18" fmla="*/ 3 w 3"/>
                <a:gd name="T19" fmla="*/ 2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3" y="2"/>
                  </a:moveTo>
                  <a:lnTo>
                    <a:pt x="3" y="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94" name="Line 672">
              <a:extLst>
                <a:ext uri="{FF2B5EF4-FFF2-40B4-BE49-F238E27FC236}">
                  <a16:creationId xmlns:a16="http://schemas.microsoft.com/office/drawing/2014/main" id="{F6963289-D1D9-084B-8440-5ADF032D6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1" y="3618"/>
              <a:ext cx="1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95" name="Line 673">
              <a:extLst>
                <a:ext uri="{FF2B5EF4-FFF2-40B4-BE49-F238E27FC236}">
                  <a16:creationId xmlns:a16="http://schemas.microsoft.com/office/drawing/2014/main" id="{A504A7F2-0192-9B4F-B861-1D17C80A07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" y="3618"/>
              <a:ext cx="1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96" name="Line 674">
              <a:extLst>
                <a:ext uri="{FF2B5EF4-FFF2-40B4-BE49-F238E27FC236}">
                  <a16:creationId xmlns:a16="http://schemas.microsoft.com/office/drawing/2014/main" id="{183F8116-9EA5-2F41-8E70-A19CC2DA2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3618"/>
              <a:ext cx="20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97" name="Freeform 675">
              <a:extLst>
                <a:ext uri="{FF2B5EF4-FFF2-40B4-BE49-F238E27FC236}">
                  <a16:creationId xmlns:a16="http://schemas.microsoft.com/office/drawing/2014/main" id="{93FEA545-DE79-C64E-BE88-86CE228A1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3429"/>
              <a:ext cx="245" cy="250"/>
            </a:xfrm>
            <a:custGeom>
              <a:avLst/>
              <a:gdLst>
                <a:gd name="T0" fmla="*/ 0 w 245"/>
                <a:gd name="T1" fmla="*/ 250 h 250"/>
                <a:gd name="T2" fmla="*/ 0 w 245"/>
                <a:gd name="T3" fmla="*/ 209 h 250"/>
                <a:gd name="T4" fmla="*/ 10 w 245"/>
                <a:gd name="T5" fmla="*/ 199 h 250"/>
                <a:gd name="T6" fmla="*/ 7 w 245"/>
                <a:gd name="T7" fmla="*/ 199 h 250"/>
                <a:gd name="T8" fmla="*/ 7 w 245"/>
                <a:gd name="T9" fmla="*/ 34 h 250"/>
                <a:gd name="T10" fmla="*/ 41 w 245"/>
                <a:gd name="T11" fmla="*/ 0 h 250"/>
                <a:gd name="T12" fmla="*/ 245 w 245"/>
                <a:gd name="T13" fmla="*/ 0 h 250"/>
                <a:gd name="T14" fmla="*/ 245 w 245"/>
                <a:gd name="T15" fmla="*/ 103 h 250"/>
                <a:gd name="T16" fmla="*/ 236 w 245"/>
                <a:gd name="T17" fmla="*/ 127 h 250"/>
                <a:gd name="T18" fmla="*/ 236 w 245"/>
                <a:gd name="T19" fmla="*/ 172 h 250"/>
                <a:gd name="T20" fmla="*/ 228 w 245"/>
                <a:gd name="T21" fmla="*/ 182 h 250"/>
                <a:gd name="T22" fmla="*/ 245 w 245"/>
                <a:gd name="T23" fmla="*/ 182 h 250"/>
                <a:gd name="T24" fmla="*/ 245 w 245"/>
                <a:gd name="T25" fmla="*/ 223 h 250"/>
                <a:gd name="T26" fmla="*/ 218 w 245"/>
                <a:gd name="T27" fmla="*/ 250 h 250"/>
                <a:gd name="T28" fmla="*/ 0 w 245"/>
                <a:gd name="T29" fmla="*/ 250 h 2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5" h="250">
                  <a:moveTo>
                    <a:pt x="0" y="250"/>
                  </a:moveTo>
                  <a:lnTo>
                    <a:pt x="0" y="209"/>
                  </a:lnTo>
                  <a:lnTo>
                    <a:pt x="10" y="199"/>
                  </a:lnTo>
                  <a:lnTo>
                    <a:pt x="7" y="199"/>
                  </a:lnTo>
                  <a:lnTo>
                    <a:pt x="7" y="34"/>
                  </a:lnTo>
                  <a:lnTo>
                    <a:pt x="41" y="0"/>
                  </a:lnTo>
                  <a:lnTo>
                    <a:pt x="245" y="0"/>
                  </a:lnTo>
                  <a:lnTo>
                    <a:pt x="245" y="103"/>
                  </a:lnTo>
                  <a:lnTo>
                    <a:pt x="236" y="127"/>
                  </a:lnTo>
                  <a:lnTo>
                    <a:pt x="236" y="172"/>
                  </a:lnTo>
                  <a:lnTo>
                    <a:pt x="228" y="182"/>
                  </a:lnTo>
                  <a:lnTo>
                    <a:pt x="245" y="182"/>
                  </a:lnTo>
                  <a:lnTo>
                    <a:pt x="245" y="223"/>
                  </a:lnTo>
                  <a:lnTo>
                    <a:pt x="218" y="250"/>
                  </a:lnTo>
                  <a:lnTo>
                    <a:pt x="0" y="25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98" name="Line 676">
              <a:extLst>
                <a:ext uri="{FF2B5EF4-FFF2-40B4-BE49-F238E27FC236}">
                  <a16:creationId xmlns:a16="http://schemas.microsoft.com/office/drawing/2014/main" id="{96B26FB7-14FF-4041-A7B5-A51FF51671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" y="1941"/>
              <a:ext cx="1196" cy="8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99" name="Freeform 677">
              <a:extLst>
                <a:ext uri="{FF2B5EF4-FFF2-40B4-BE49-F238E27FC236}">
                  <a16:creationId xmlns:a16="http://schemas.microsoft.com/office/drawing/2014/main" id="{72D84AF2-76D0-8C4A-82BA-2B262D008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702"/>
              <a:ext cx="99" cy="87"/>
            </a:xfrm>
            <a:custGeom>
              <a:avLst/>
              <a:gdLst>
                <a:gd name="T0" fmla="*/ 99 w 99"/>
                <a:gd name="T1" fmla="*/ 74 h 87"/>
                <a:gd name="T2" fmla="*/ 0 w 99"/>
                <a:gd name="T3" fmla="*/ 87 h 87"/>
                <a:gd name="T4" fmla="*/ 49 w 99"/>
                <a:gd name="T5" fmla="*/ 0 h 87"/>
                <a:gd name="T6" fmla="*/ 99 w 99"/>
                <a:gd name="T7" fmla="*/ 74 h 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" h="87">
                  <a:moveTo>
                    <a:pt x="99" y="74"/>
                  </a:moveTo>
                  <a:lnTo>
                    <a:pt x="0" y="87"/>
                  </a:lnTo>
                  <a:lnTo>
                    <a:pt x="49" y="0"/>
                  </a:lnTo>
                  <a:lnTo>
                    <a:pt x="99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00" name="Freeform 678">
              <a:extLst>
                <a:ext uri="{FF2B5EF4-FFF2-40B4-BE49-F238E27FC236}">
                  <a16:creationId xmlns:a16="http://schemas.microsoft.com/office/drawing/2014/main" id="{F1D75007-4645-4B4D-A891-5F22038E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" y="1986"/>
              <a:ext cx="664" cy="535"/>
            </a:xfrm>
            <a:custGeom>
              <a:avLst/>
              <a:gdLst>
                <a:gd name="T0" fmla="*/ 107 w 664"/>
                <a:gd name="T1" fmla="*/ 422 h 535"/>
                <a:gd name="T2" fmla="*/ 129 w 664"/>
                <a:gd name="T3" fmla="*/ 466 h 535"/>
                <a:gd name="T4" fmla="*/ 157 w 664"/>
                <a:gd name="T5" fmla="*/ 500 h 535"/>
                <a:gd name="T6" fmla="*/ 188 w 664"/>
                <a:gd name="T7" fmla="*/ 523 h 535"/>
                <a:gd name="T8" fmla="*/ 221 w 664"/>
                <a:gd name="T9" fmla="*/ 535 h 535"/>
                <a:gd name="T10" fmla="*/ 254 w 664"/>
                <a:gd name="T11" fmla="*/ 533 h 535"/>
                <a:gd name="T12" fmla="*/ 288 w 664"/>
                <a:gd name="T13" fmla="*/ 519 h 535"/>
                <a:gd name="T14" fmla="*/ 319 w 664"/>
                <a:gd name="T15" fmla="*/ 494 h 535"/>
                <a:gd name="T16" fmla="*/ 346 w 664"/>
                <a:gd name="T17" fmla="*/ 494 h 535"/>
                <a:gd name="T18" fmla="*/ 376 w 664"/>
                <a:gd name="T19" fmla="*/ 519 h 535"/>
                <a:gd name="T20" fmla="*/ 409 w 664"/>
                <a:gd name="T21" fmla="*/ 533 h 535"/>
                <a:gd name="T22" fmla="*/ 443 w 664"/>
                <a:gd name="T23" fmla="*/ 535 h 535"/>
                <a:gd name="T24" fmla="*/ 477 w 664"/>
                <a:gd name="T25" fmla="*/ 523 h 535"/>
                <a:gd name="T26" fmla="*/ 507 w 664"/>
                <a:gd name="T27" fmla="*/ 500 h 535"/>
                <a:gd name="T28" fmla="*/ 535 w 664"/>
                <a:gd name="T29" fmla="*/ 466 h 535"/>
                <a:gd name="T30" fmla="*/ 557 w 664"/>
                <a:gd name="T31" fmla="*/ 422 h 535"/>
                <a:gd name="T32" fmla="*/ 578 w 664"/>
                <a:gd name="T33" fmla="*/ 400 h 535"/>
                <a:gd name="T34" fmla="*/ 601 w 664"/>
                <a:gd name="T35" fmla="*/ 399 h 535"/>
                <a:gd name="T36" fmla="*/ 624 w 664"/>
                <a:gd name="T37" fmla="*/ 385 h 535"/>
                <a:gd name="T38" fmla="*/ 643 w 664"/>
                <a:gd name="T39" fmla="*/ 359 h 535"/>
                <a:gd name="T40" fmla="*/ 656 w 664"/>
                <a:gd name="T41" fmla="*/ 326 h 535"/>
                <a:gd name="T42" fmla="*/ 663 w 664"/>
                <a:gd name="T43" fmla="*/ 288 h 535"/>
                <a:gd name="T44" fmla="*/ 663 w 664"/>
                <a:gd name="T45" fmla="*/ 247 h 535"/>
                <a:gd name="T46" fmla="*/ 656 w 664"/>
                <a:gd name="T47" fmla="*/ 209 h 535"/>
                <a:gd name="T48" fmla="*/ 643 w 664"/>
                <a:gd name="T49" fmla="*/ 176 h 535"/>
                <a:gd name="T50" fmla="*/ 624 w 664"/>
                <a:gd name="T51" fmla="*/ 150 h 535"/>
                <a:gd name="T52" fmla="*/ 601 w 664"/>
                <a:gd name="T53" fmla="*/ 136 h 535"/>
                <a:gd name="T54" fmla="*/ 578 w 664"/>
                <a:gd name="T55" fmla="*/ 135 h 535"/>
                <a:gd name="T56" fmla="*/ 557 w 664"/>
                <a:gd name="T57" fmla="*/ 114 h 535"/>
                <a:gd name="T58" fmla="*/ 535 w 664"/>
                <a:gd name="T59" fmla="*/ 70 h 535"/>
                <a:gd name="T60" fmla="*/ 507 w 664"/>
                <a:gd name="T61" fmla="*/ 35 h 535"/>
                <a:gd name="T62" fmla="*/ 477 w 664"/>
                <a:gd name="T63" fmla="*/ 13 h 535"/>
                <a:gd name="T64" fmla="*/ 443 w 664"/>
                <a:gd name="T65" fmla="*/ 1 h 535"/>
                <a:gd name="T66" fmla="*/ 409 w 664"/>
                <a:gd name="T67" fmla="*/ 2 h 535"/>
                <a:gd name="T68" fmla="*/ 376 w 664"/>
                <a:gd name="T69" fmla="*/ 16 h 535"/>
                <a:gd name="T70" fmla="*/ 346 w 664"/>
                <a:gd name="T71" fmla="*/ 42 h 535"/>
                <a:gd name="T72" fmla="*/ 319 w 664"/>
                <a:gd name="T73" fmla="*/ 42 h 535"/>
                <a:gd name="T74" fmla="*/ 288 w 664"/>
                <a:gd name="T75" fmla="*/ 16 h 535"/>
                <a:gd name="T76" fmla="*/ 254 w 664"/>
                <a:gd name="T77" fmla="*/ 2 h 535"/>
                <a:gd name="T78" fmla="*/ 221 w 664"/>
                <a:gd name="T79" fmla="*/ 1 h 535"/>
                <a:gd name="T80" fmla="*/ 188 w 664"/>
                <a:gd name="T81" fmla="*/ 13 h 535"/>
                <a:gd name="T82" fmla="*/ 157 w 664"/>
                <a:gd name="T83" fmla="*/ 35 h 535"/>
                <a:gd name="T84" fmla="*/ 129 w 664"/>
                <a:gd name="T85" fmla="*/ 70 h 535"/>
                <a:gd name="T86" fmla="*/ 107 w 664"/>
                <a:gd name="T87" fmla="*/ 114 h 535"/>
                <a:gd name="T88" fmla="*/ 86 w 664"/>
                <a:gd name="T89" fmla="*/ 135 h 535"/>
                <a:gd name="T90" fmla="*/ 62 w 664"/>
                <a:gd name="T91" fmla="*/ 136 h 535"/>
                <a:gd name="T92" fmla="*/ 40 w 664"/>
                <a:gd name="T93" fmla="*/ 150 h 535"/>
                <a:gd name="T94" fmla="*/ 22 w 664"/>
                <a:gd name="T95" fmla="*/ 176 h 535"/>
                <a:gd name="T96" fmla="*/ 8 w 664"/>
                <a:gd name="T97" fmla="*/ 209 h 535"/>
                <a:gd name="T98" fmla="*/ 1 w 664"/>
                <a:gd name="T99" fmla="*/ 247 h 535"/>
                <a:gd name="T100" fmla="*/ 1 w 664"/>
                <a:gd name="T101" fmla="*/ 288 h 535"/>
                <a:gd name="T102" fmla="*/ 8 w 664"/>
                <a:gd name="T103" fmla="*/ 326 h 535"/>
                <a:gd name="T104" fmla="*/ 22 w 664"/>
                <a:gd name="T105" fmla="*/ 359 h 535"/>
                <a:gd name="T106" fmla="*/ 40 w 664"/>
                <a:gd name="T107" fmla="*/ 385 h 535"/>
                <a:gd name="T108" fmla="*/ 62 w 664"/>
                <a:gd name="T109" fmla="*/ 399 h 535"/>
                <a:gd name="T110" fmla="*/ 86 w 664"/>
                <a:gd name="T111" fmla="*/ 400 h 5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64" h="535">
                  <a:moveTo>
                    <a:pt x="98" y="397"/>
                  </a:moveTo>
                  <a:lnTo>
                    <a:pt x="107" y="422"/>
                  </a:lnTo>
                  <a:lnTo>
                    <a:pt x="117" y="445"/>
                  </a:lnTo>
                  <a:lnTo>
                    <a:pt x="129" y="466"/>
                  </a:lnTo>
                  <a:lnTo>
                    <a:pt x="142" y="484"/>
                  </a:lnTo>
                  <a:lnTo>
                    <a:pt x="157" y="500"/>
                  </a:lnTo>
                  <a:lnTo>
                    <a:pt x="172" y="513"/>
                  </a:lnTo>
                  <a:lnTo>
                    <a:pt x="188" y="523"/>
                  </a:lnTo>
                  <a:lnTo>
                    <a:pt x="204" y="530"/>
                  </a:lnTo>
                  <a:lnTo>
                    <a:pt x="221" y="535"/>
                  </a:lnTo>
                  <a:lnTo>
                    <a:pt x="238" y="535"/>
                  </a:lnTo>
                  <a:lnTo>
                    <a:pt x="254" y="533"/>
                  </a:lnTo>
                  <a:lnTo>
                    <a:pt x="271" y="528"/>
                  </a:lnTo>
                  <a:lnTo>
                    <a:pt x="288" y="519"/>
                  </a:lnTo>
                  <a:lnTo>
                    <a:pt x="304" y="508"/>
                  </a:lnTo>
                  <a:lnTo>
                    <a:pt x="319" y="494"/>
                  </a:lnTo>
                  <a:lnTo>
                    <a:pt x="332" y="476"/>
                  </a:lnTo>
                  <a:lnTo>
                    <a:pt x="346" y="494"/>
                  </a:lnTo>
                  <a:lnTo>
                    <a:pt x="361" y="508"/>
                  </a:lnTo>
                  <a:lnTo>
                    <a:pt x="376" y="519"/>
                  </a:lnTo>
                  <a:lnTo>
                    <a:pt x="392" y="528"/>
                  </a:lnTo>
                  <a:lnTo>
                    <a:pt x="409" y="533"/>
                  </a:lnTo>
                  <a:lnTo>
                    <a:pt x="426" y="535"/>
                  </a:lnTo>
                  <a:lnTo>
                    <a:pt x="443" y="535"/>
                  </a:lnTo>
                  <a:lnTo>
                    <a:pt x="460" y="530"/>
                  </a:lnTo>
                  <a:lnTo>
                    <a:pt x="477" y="523"/>
                  </a:lnTo>
                  <a:lnTo>
                    <a:pt x="492" y="513"/>
                  </a:lnTo>
                  <a:lnTo>
                    <a:pt x="507" y="500"/>
                  </a:lnTo>
                  <a:lnTo>
                    <a:pt x="521" y="484"/>
                  </a:lnTo>
                  <a:lnTo>
                    <a:pt x="535" y="466"/>
                  </a:lnTo>
                  <a:lnTo>
                    <a:pt x="547" y="445"/>
                  </a:lnTo>
                  <a:lnTo>
                    <a:pt x="557" y="422"/>
                  </a:lnTo>
                  <a:lnTo>
                    <a:pt x="566" y="397"/>
                  </a:lnTo>
                  <a:lnTo>
                    <a:pt x="578" y="400"/>
                  </a:lnTo>
                  <a:lnTo>
                    <a:pt x="590" y="401"/>
                  </a:lnTo>
                  <a:lnTo>
                    <a:pt x="601" y="399"/>
                  </a:lnTo>
                  <a:lnTo>
                    <a:pt x="613" y="393"/>
                  </a:lnTo>
                  <a:lnTo>
                    <a:pt x="624" y="385"/>
                  </a:lnTo>
                  <a:lnTo>
                    <a:pt x="634" y="373"/>
                  </a:lnTo>
                  <a:lnTo>
                    <a:pt x="643" y="359"/>
                  </a:lnTo>
                  <a:lnTo>
                    <a:pt x="650" y="344"/>
                  </a:lnTo>
                  <a:lnTo>
                    <a:pt x="656" y="326"/>
                  </a:lnTo>
                  <a:lnTo>
                    <a:pt x="660" y="308"/>
                  </a:lnTo>
                  <a:lnTo>
                    <a:pt x="663" y="288"/>
                  </a:lnTo>
                  <a:lnTo>
                    <a:pt x="664" y="268"/>
                  </a:lnTo>
                  <a:lnTo>
                    <a:pt x="663" y="247"/>
                  </a:lnTo>
                  <a:lnTo>
                    <a:pt x="660" y="228"/>
                  </a:lnTo>
                  <a:lnTo>
                    <a:pt x="656" y="209"/>
                  </a:lnTo>
                  <a:lnTo>
                    <a:pt x="650" y="191"/>
                  </a:lnTo>
                  <a:lnTo>
                    <a:pt x="643" y="176"/>
                  </a:lnTo>
                  <a:lnTo>
                    <a:pt x="634" y="162"/>
                  </a:lnTo>
                  <a:lnTo>
                    <a:pt x="624" y="150"/>
                  </a:lnTo>
                  <a:lnTo>
                    <a:pt x="613" y="142"/>
                  </a:lnTo>
                  <a:lnTo>
                    <a:pt x="601" y="136"/>
                  </a:lnTo>
                  <a:lnTo>
                    <a:pt x="590" y="134"/>
                  </a:lnTo>
                  <a:lnTo>
                    <a:pt x="578" y="135"/>
                  </a:lnTo>
                  <a:lnTo>
                    <a:pt x="566" y="138"/>
                  </a:lnTo>
                  <a:lnTo>
                    <a:pt x="557" y="114"/>
                  </a:lnTo>
                  <a:lnTo>
                    <a:pt x="547" y="91"/>
                  </a:lnTo>
                  <a:lnTo>
                    <a:pt x="535" y="70"/>
                  </a:lnTo>
                  <a:lnTo>
                    <a:pt x="521" y="52"/>
                  </a:lnTo>
                  <a:lnTo>
                    <a:pt x="507" y="35"/>
                  </a:lnTo>
                  <a:lnTo>
                    <a:pt x="492" y="22"/>
                  </a:lnTo>
                  <a:lnTo>
                    <a:pt x="477" y="13"/>
                  </a:lnTo>
                  <a:lnTo>
                    <a:pt x="460" y="5"/>
                  </a:lnTo>
                  <a:lnTo>
                    <a:pt x="443" y="1"/>
                  </a:lnTo>
                  <a:lnTo>
                    <a:pt x="426" y="0"/>
                  </a:lnTo>
                  <a:lnTo>
                    <a:pt x="409" y="2"/>
                  </a:lnTo>
                  <a:lnTo>
                    <a:pt x="392" y="7"/>
                  </a:lnTo>
                  <a:lnTo>
                    <a:pt x="376" y="16"/>
                  </a:lnTo>
                  <a:lnTo>
                    <a:pt x="361" y="27"/>
                  </a:lnTo>
                  <a:lnTo>
                    <a:pt x="346" y="42"/>
                  </a:lnTo>
                  <a:lnTo>
                    <a:pt x="332" y="59"/>
                  </a:lnTo>
                  <a:lnTo>
                    <a:pt x="319" y="42"/>
                  </a:lnTo>
                  <a:lnTo>
                    <a:pt x="304" y="27"/>
                  </a:lnTo>
                  <a:lnTo>
                    <a:pt x="288" y="16"/>
                  </a:lnTo>
                  <a:lnTo>
                    <a:pt x="271" y="7"/>
                  </a:lnTo>
                  <a:lnTo>
                    <a:pt x="254" y="2"/>
                  </a:lnTo>
                  <a:lnTo>
                    <a:pt x="238" y="0"/>
                  </a:lnTo>
                  <a:lnTo>
                    <a:pt x="221" y="1"/>
                  </a:lnTo>
                  <a:lnTo>
                    <a:pt x="204" y="5"/>
                  </a:lnTo>
                  <a:lnTo>
                    <a:pt x="188" y="13"/>
                  </a:lnTo>
                  <a:lnTo>
                    <a:pt x="172" y="22"/>
                  </a:lnTo>
                  <a:lnTo>
                    <a:pt x="157" y="35"/>
                  </a:lnTo>
                  <a:lnTo>
                    <a:pt x="142" y="52"/>
                  </a:lnTo>
                  <a:lnTo>
                    <a:pt x="129" y="70"/>
                  </a:lnTo>
                  <a:lnTo>
                    <a:pt x="117" y="91"/>
                  </a:lnTo>
                  <a:lnTo>
                    <a:pt x="107" y="114"/>
                  </a:lnTo>
                  <a:lnTo>
                    <a:pt x="98" y="138"/>
                  </a:lnTo>
                  <a:lnTo>
                    <a:pt x="86" y="135"/>
                  </a:lnTo>
                  <a:lnTo>
                    <a:pt x="74" y="134"/>
                  </a:lnTo>
                  <a:lnTo>
                    <a:pt x="62" y="136"/>
                  </a:lnTo>
                  <a:lnTo>
                    <a:pt x="51" y="142"/>
                  </a:lnTo>
                  <a:lnTo>
                    <a:pt x="40" y="150"/>
                  </a:lnTo>
                  <a:lnTo>
                    <a:pt x="31" y="162"/>
                  </a:lnTo>
                  <a:lnTo>
                    <a:pt x="22" y="176"/>
                  </a:lnTo>
                  <a:lnTo>
                    <a:pt x="14" y="191"/>
                  </a:lnTo>
                  <a:lnTo>
                    <a:pt x="8" y="209"/>
                  </a:lnTo>
                  <a:lnTo>
                    <a:pt x="3" y="228"/>
                  </a:lnTo>
                  <a:lnTo>
                    <a:pt x="1" y="247"/>
                  </a:lnTo>
                  <a:lnTo>
                    <a:pt x="0" y="268"/>
                  </a:lnTo>
                  <a:lnTo>
                    <a:pt x="1" y="288"/>
                  </a:lnTo>
                  <a:lnTo>
                    <a:pt x="3" y="308"/>
                  </a:lnTo>
                  <a:lnTo>
                    <a:pt x="8" y="326"/>
                  </a:lnTo>
                  <a:lnTo>
                    <a:pt x="14" y="344"/>
                  </a:lnTo>
                  <a:lnTo>
                    <a:pt x="22" y="359"/>
                  </a:lnTo>
                  <a:lnTo>
                    <a:pt x="31" y="373"/>
                  </a:lnTo>
                  <a:lnTo>
                    <a:pt x="40" y="385"/>
                  </a:lnTo>
                  <a:lnTo>
                    <a:pt x="51" y="393"/>
                  </a:lnTo>
                  <a:lnTo>
                    <a:pt x="62" y="399"/>
                  </a:lnTo>
                  <a:lnTo>
                    <a:pt x="74" y="401"/>
                  </a:lnTo>
                  <a:lnTo>
                    <a:pt x="86" y="400"/>
                  </a:lnTo>
                  <a:lnTo>
                    <a:pt x="98" y="397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01" name="Rectangle 679">
              <a:extLst>
                <a:ext uri="{FF2B5EF4-FFF2-40B4-BE49-F238E27FC236}">
                  <a16:creationId xmlns:a16="http://schemas.microsoft.com/office/drawing/2014/main" id="{207C0AFF-35FF-1A4B-B27B-5C19E6C0C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" y="2051"/>
              <a:ext cx="13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VM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4602" name="Rectangle 680">
              <a:extLst>
                <a:ext uri="{FF2B5EF4-FFF2-40B4-BE49-F238E27FC236}">
                  <a16:creationId xmlns:a16="http://schemas.microsoft.com/office/drawing/2014/main" id="{1CC622CF-873E-A64E-A015-2CCE9B7D2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" y="2156"/>
              <a:ext cx="59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implementation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4603" name="Rectangle 681">
              <a:extLst>
                <a:ext uri="{FF2B5EF4-FFF2-40B4-BE49-F238E27FC236}">
                  <a16:creationId xmlns:a16="http://schemas.microsoft.com/office/drawing/2014/main" id="{4DD0F218-C076-A449-B792-D97EBA904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2260"/>
              <a:ext cx="4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over CISC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4604" name="Rectangle 682">
              <a:extLst>
                <a:ext uri="{FF2B5EF4-FFF2-40B4-BE49-F238E27FC236}">
                  <a16:creationId xmlns:a16="http://schemas.microsoft.com/office/drawing/2014/main" id="{4F004C95-749B-C24E-B819-7FA017541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2365"/>
              <a:ext cx="36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platforms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4605" name="Line 683">
              <a:extLst>
                <a:ext uri="{FF2B5EF4-FFF2-40B4-BE49-F238E27FC236}">
                  <a16:creationId xmlns:a16="http://schemas.microsoft.com/office/drawing/2014/main" id="{F64B8F9F-CFEE-D440-938E-286FB9B99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80" y="1954"/>
              <a:ext cx="638" cy="7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06" name="Freeform 684">
              <a:extLst>
                <a:ext uri="{FF2B5EF4-FFF2-40B4-BE49-F238E27FC236}">
                  <a16:creationId xmlns:a16="http://schemas.microsoft.com/office/drawing/2014/main" id="{36816273-B404-7944-B233-D573CDE48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" y="2692"/>
              <a:ext cx="91" cy="97"/>
            </a:xfrm>
            <a:custGeom>
              <a:avLst/>
              <a:gdLst>
                <a:gd name="T0" fmla="*/ 91 w 91"/>
                <a:gd name="T1" fmla="*/ 56 h 97"/>
                <a:gd name="T2" fmla="*/ 0 w 91"/>
                <a:gd name="T3" fmla="*/ 97 h 97"/>
                <a:gd name="T4" fmla="*/ 22 w 91"/>
                <a:gd name="T5" fmla="*/ 0 h 97"/>
                <a:gd name="T6" fmla="*/ 91 w 91"/>
                <a:gd name="T7" fmla="*/ 56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97">
                  <a:moveTo>
                    <a:pt x="91" y="56"/>
                  </a:moveTo>
                  <a:lnTo>
                    <a:pt x="0" y="97"/>
                  </a:lnTo>
                  <a:lnTo>
                    <a:pt x="22" y="0"/>
                  </a:lnTo>
                  <a:lnTo>
                    <a:pt x="91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07" name="Line 685">
              <a:extLst>
                <a:ext uri="{FF2B5EF4-FFF2-40B4-BE49-F238E27FC236}">
                  <a16:creationId xmlns:a16="http://schemas.microsoft.com/office/drawing/2014/main" id="{B938B02D-D2D4-304C-A7CA-F7A2C22D9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4" y="1950"/>
              <a:ext cx="661" cy="7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08" name="Freeform 686">
              <a:extLst>
                <a:ext uri="{FF2B5EF4-FFF2-40B4-BE49-F238E27FC236}">
                  <a16:creationId xmlns:a16="http://schemas.microsoft.com/office/drawing/2014/main" id="{0F8CEF60-243B-B447-B2D5-48B737500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2692"/>
              <a:ext cx="92" cy="97"/>
            </a:xfrm>
            <a:custGeom>
              <a:avLst/>
              <a:gdLst>
                <a:gd name="T0" fmla="*/ 69 w 92"/>
                <a:gd name="T1" fmla="*/ 0 h 97"/>
                <a:gd name="T2" fmla="*/ 92 w 92"/>
                <a:gd name="T3" fmla="*/ 97 h 97"/>
                <a:gd name="T4" fmla="*/ 0 w 92"/>
                <a:gd name="T5" fmla="*/ 58 h 97"/>
                <a:gd name="T6" fmla="*/ 69 w 92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97">
                  <a:moveTo>
                    <a:pt x="69" y="0"/>
                  </a:moveTo>
                  <a:lnTo>
                    <a:pt x="92" y="97"/>
                  </a:lnTo>
                  <a:lnTo>
                    <a:pt x="0" y="5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09" name="Line 687">
              <a:extLst>
                <a:ext uri="{FF2B5EF4-FFF2-40B4-BE49-F238E27FC236}">
                  <a16:creationId xmlns:a16="http://schemas.microsoft.com/office/drawing/2014/main" id="{B416D4DE-1563-154B-A688-FFF1B095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6" y="1939"/>
              <a:ext cx="1105" cy="8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10" name="Freeform 688">
              <a:extLst>
                <a:ext uri="{FF2B5EF4-FFF2-40B4-BE49-F238E27FC236}">
                  <a16:creationId xmlns:a16="http://schemas.microsoft.com/office/drawing/2014/main" id="{4F5D8E67-6A59-F140-8B69-2D1240B62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2700"/>
              <a:ext cx="99" cy="89"/>
            </a:xfrm>
            <a:custGeom>
              <a:avLst/>
              <a:gdLst>
                <a:gd name="T0" fmla="*/ 53 w 99"/>
                <a:gd name="T1" fmla="*/ 0 h 89"/>
                <a:gd name="T2" fmla="*/ 99 w 99"/>
                <a:gd name="T3" fmla="*/ 89 h 89"/>
                <a:gd name="T4" fmla="*/ 0 w 99"/>
                <a:gd name="T5" fmla="*/ 72 h 89"/>
                <a:gd name="T6" fmla="*/ 53 w 99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" h="89">
                  <a:moveTo>
                    <a:pt x="53" y="0"/>
                  </a:moveTo>
                  <a:lnTo>
                    <a:pt x="99" y="89"/>
                  </a:lnTo>
                  <a:lnTo>
                    <a:pt x="0" y="7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11" name="Freeform 689">
              <a:extLst>
                <a:ext uri="{FF2B5EF4-FFF2-40B4-BE49-F238E27FC236}">
                  <a16:creationId xmlns:a16="http://schemas.microsoft.com/office/drawing/2014/main" id="{31230D93-A7C8-C64B-AB56-51787BC12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2092"/>
              <a:ext cx="695" cy="429"/>
            </a:xfrm>
            <a:custGeom>
              <a:avLst/>
              <a:gdLst>
                <a:gd name="T0" fmla="*/ 113 w 695"/>
                <a:gd name="T1" fmla="*/ 341 h 429"/>
                <a:gd name="T2" fmla="*/ 141 w 695"/>
                <a:gd name="T3" fmla="*/ 380 h 429"/>
                <a:gd name="T4" fmla="*/ 175 w 695"/>
                <a:gd name="T5" fmla="*/ 409 h 429"/>
                <a:gd name="T6" fmla="*/ 213 w 695"/>
                <a:gd name="T7" fmla="*/ 425 h 429"/>
                <a:gd name="T8" fmla="*/ 254 w 695"/>
                <a:gd name="T9" fmla="*/ 429 h 429"/>
                <a:gd name="T10" fmla="*/ 294 w 695"/>
                <a:gd name="T11" fmla="*/ 420 h 429"/>
                <a:gd name="T12" fmla="*/ 331 w 695"/>
                <a:gd name="T13" fmla="*/ 397 h 429"/>
                <a:gd name="T14" fmla="*/ 364 w 695"/>
                <a:gd name="T15" fmla="*/ 397 h 429"/>
                <a:gd name="T16" fmla="*/ 401 w 695"/>
                <a:gd name="T17" fmla="*/ 420 h 429"/>
                <a:gd name="T18" fmla="*/ 441 w 695"/>
                <a:gd name="T19" fmla="*/ 429 h 429"/>
                <a:gd name="T20" fmla="*/ 481 w 695"/>
                <a:gd name="T21" fmla="*/ 425 h 429"/>
                <a:gd name="T22" fmla="*/ 520 w 695"/>
                <a:gd name="T23" fmla="*/ 409 h 429"/>
                <a:gd name="T24" fmla="*/ 554 w 695"/>
                <a:gd name="T25" fmla="*/ 380 h 429"/>
                <a:gd name="T26" fmla="*/ 582 w 695"/>
                <a:gd name="T27" fmla="*/ 341 h 429"/>
                <a:gd name="T28" fmla="*/ 606 w 695"/>
                <a:gd name="T29" fmla="*/ 321 h 429"/>
                <a:gd name="T30" fmla="*/ 633 w 695"/>
                <a:gd name="T31" fmla="*/ 319 h 429"/>
                <a:gd name="T32" fmla="*/ 658 w 695"/>
                <a:gd name="T33" fmla="*/ 305 h 429"/>
                <a:gd name="T34" fmla="*/ 678 w 695"/>
                <a:gd name="T35" fmla="*/ 280 h 429"/>
                <a:gd name="T36" fmla="*/ 690 w 695"/>
                <a:gd name="T37" fmla="*/ 249 h 429"/>
                <a:gd name="T38" fmla="*/ 695 w 695"/>
                <a:gd name="T39" fmla="*/ 214 h 429"/>
                <a:gd name="T40" fmla="*/ 690 w 695"/>
                <a:gd name="T41" fmla="*/ 179 h 429"/>
                <a:gd name="T42" fmla="*/ 678 w 695"/>
                <a:gd name="T43" fmla="*/ 148 h 429"/>
                <a:gd name="T44" fmla="*/ 658 w 695"/>
                <a:gd name="T45" fmla="*/ 124 h 429"/>
                <a:gd name="T46" fmla="*/ 633 w 695"/>
                <a:gd name="T47" fmla="*/ 111 h 429"/>
                <a:gd name="T48" fmla="*/ 606 w 695"/>
                <a:gd name="T49" fmla="*/ 107 h 429"/>
                <a:gd name="T50" fmla="*/ 582 w 695"/>
                <a:gd name="T51" fmla="*/ 88 h 429"/>
                <a:gd name="T52" fmla="*/ 554 w 695"/>
                <a:gd name="T53" fmla="*/ 49 h 429"/>
                <a:gd name="T54" fmla="*/ 520 w 695"/>
                <a:gd name="T55" fmla="*/ 21 h 429"/>
                <a:gd name="T56" fmla="*/ 481 w 695"/>
                <a:gd name="T57" fmla="*/ 3 h 429"/>
                <a:gd name="T58" fmla="*/ 441 w 695"/>
                <a:gd name="T59" fmla="*/ 0 h 429"/>
                <a:gd name="T60" fmla="*/ 401 w 695"/>
                <a:gd name="T61" fmla="*/ 9 h 429"/>
                <a:gd name="T62" fmla="*/ 364 w 695"/>
                <a:gd name="T63" fmla="*/ 31 h 429"/>
                <a:gd name="T64" fmla="*/ 331 w 695"/>
                <a:gd name="T65" fmla="*/ 31 h 429"/>
                <a:gd name="T66" fmla="*/ 294 w 695"/>
                <a:gd name="T67" fmla="*/ 9 h 429"/>
                <a:gd name="T68" fmla="*/ 254 w 695"/>
                <a:gd name="T69" fmla="*/ 0 h 429"/>
                <a:gd name="T70" fmla="*/ 213 w 695"/>
                <a:gd name="T71" fmla="*/ 3 h 429"/>
                <a:gd name="T72" fmla="*/ 175 w 695"/>
                <a:gd name="T73" fmla="*/ 21 h 429"/>
                <a:gd name="T74" fmla="*/ 141 w 695"/>
                <a:gd name="T75" fmla="*/ 49 h 429"/>
                <a:gd name="T76" fmla="*/ 113 w 695"/>
                <a:gd name="T77" fmla="*/ 88 h 429"/>
                <a:gd name="T78" fmla="*/ 89 w 695"/>
                <a:gd name="T79" fmla="*/ 107 h 429"/>
                <a:gd name="T80" fmla="*/ 62 w 695"/>
                <a:gd name="T81" fmla="*/ 111 h 429"/>
                <a:gd name="T82" fmla="*/ 37 w 695"/>
                <a:gd name="T83" fmla="*/ 124 h 429"/>
                <a:gd name="T84" fmla="*/ 17 w 695"/>
                <a:gd name="T85" fmla="*/ 148 h 429"/>
                <a:gd name="T86" fmla="*/ 4 w 695"/>
                <a:gd name="T87" fmla="*/ 179 h 429"/>
                <a:gd name="T88" fmla="*/ 0 w 695"/>
                <a:gd name="T89" fmla="*/ 214 h 429"/>
                <a:gd name="T90" fmla="*/ 4 w 695"/>
                <a:gd name="T91" fmla="*/ 249 h 429"/>
                <a:gd name="T92" fmla="*/ 17 w 695"/>
                <a:gd name="T93" fmla="*/ 280 h 429"/>
                <a:gd name="T94" fmla="*/ 37 w 695"/>
                <a:gd name="T95" fmla="*/ 305 h 429"/>
                <a:gd name="T96" fmla="*/ 62 w 695"/>
                <a:gd name="T97" fmla="*/ 319 h 429"/>
                <a:gd name="T98" fmla="*/ 89 w 695"/>
                <a:gd name="T99" fmla="*/ 321 h 4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95" h="429">
                  <a:moveTo>
                    <a:pt x="102" y="319"/>
                  </a:moveTo>
                  <a:lnTo>
                    <a:pt x="113" y="341"/>
                  </a:lnTo>
                  <a:lnTo>
                    <a:pt x="126" y="361"/>
                  </a:lnTo>
                  <a:lnTo>
                    <a:pt x="141" y="380"/>
                  </a:lnTo>
                  <a:lnTo>
                    <a:pt x="157" y="395"/>
                  </a:lnTo>
                  <a:lnTo>
                    <a:pt x="175" y="409"/>
                  </a:lnTo>
                  <a:lnTo>
                    <a:pt x="194" y="418"/>
                  </a:lnTo>
                  <a:lnTo>
                    <a:pt x="213" y="425"/>
                  </a:lnTo>
                  <a:lnTo>
                    <a:pt x="234" y="429"/>
                  </a:lnTo>
                  <a:lnTo>
                    <a:pt x="254" y="429"/>
                  </a:lnTo>
                  <a:lnTo>
                    <a:pt x="274" y="426"/>
                  </a:lnTo>
                  <a:lnTo>
                    <a:pt x="294" y="420"/>
                  </a:lnTo>
                  <a:lnTo>
                    <a:pt x="313" y="410"/>
                  </a:lnTo>
                  <a:lnTo>
                    <a:pt x="331" y="397"/>
                  </a:lnTo>
                  <a:lnTo>
                    <a:pt x="348" y="382"/>
                  </a:lnTo>
                  <a:lnTo>
                    <a:pt x="364" y="397"/>
                  </a:lnTo>
                  <a:lnTo>
                    <a:pt x="382" y="410"/>
                  </a:lnTo>
                  <a:lnTo>
                    <a:pt x="401" y="420"/>
                  </a:lnTo>
                  <a:lnTo>
                    <a:pt x="421" y="426"/>
                  </a:lnTo>
                  <a:lnTo>
                    <a:pt x="441" y="429"/>
                  </a:lnTo>
                  <a:lnTo>
                    <a:pt x="461" y="429"/>
                  </a:lnTo>
                  <a:lnTo>
                    <a:pt x="481" y="425"/>
                  </a:lnTo>
                  <a:lnTo>
                    <a:pt x="501" y="418"/>
                  </a:lnTo>
                  <a:lnTo>
                    <a:pt x="520" y="409"/>
                  </a:lnTo>
                  <a:lnTo>
                    <a:pt x="537" y="395"/>
                  </a:lnTo>
                  <a:lnTo>
                    <a:pt x="554" y="380"/>
                  </a:lnTo>
                  <a:lnTo>
                    <a:pt x="569" y="361"/>
                  </a:lnTo>
                  <a:lnTo>
                    <a:pt x="582" y="341"/>
                  </a:lnTo>
                  <a:lnTo>
                    <a:pt x="593" y="319"/>
                  </a:lnTo>
                  <a:lnTo>
                    <a:pt x="606" y="321"/>
                  </a:lnTo>
                  <a:lnTo>
                    <a:pt x="620" y="321"/>
                  </a:lnTo>
                  <a:lnTo>
                    <a:pt x="633" y="319"/>
                  </a:lnTo>
                  <a:lnTo>
                    <a:pt x="645" y="313"/>
                  </a:lnTo>
                  <a:lnTo>
                    <a:pt x="658" y="305"/>
                  </a:lnTo>
                  <a:lnTo>
                    <a:pt x="668" y="293"/>
                  </a:lnTo>
                  <a:lnTo>
                    <a:pt x="678" y="280"/>
                  </a:lnTo>
                  <a:lnTo>
                    <a:pt x="685" y="266"/>
                  </a:lnTo>
                  <a:lnTo>
                    <a:pt x="690" y="249"/>
                  </a:lnTo>
                  <a:lnTo>
                    <a:pt x="694" y="233"/>
                  </a:lnTo>
                  <a:lnTo>
                    <a:pt x="695" y="214"/>
                  </a:lnTo>
                  <a:lnTo>
                    <a:pt x="694" y="197"/>
                  </a:lnTo>
                  <a:lnTo>
                    <a:pt x="690" y="179"/>
                  </a:lnTo>
                  <a:lnTo>
                    <a:pt x="685" y="163"/>
                  </a:lnTo>
                  <a:lnTo>
                    <a:pt x="678" y="148"/>
                  </a:lnTo>
                  <a:lnTo>
                    <a:pt x="668" y="135"/>
                  </a:lnTo>
                  <a:lnTo>
                    <a:pt x="658" y="124"/>
                  </a:lnTo>
                  <a:lnTo>
                    <a:pt x="645" y="116"/>
                  </a:lnTo>
                  <a:lnTo>
                    <a:pt x="633" y="111"/>
                  </a:lnTo>
                  <a:lnTo>
                    <a:pt x="620" y="107"/>
                  </a:lnTo>
                  <a:lnTo>
                    <a:pt x="606" y="107"/>
                  </a:lnTo>
                  <a:lnTo>
                    <a:pt x="593" y="111"/>
                  </a:lnTo>
                  <a:lnTo>
                    <a:pt x="582" y="88"/>
                  </a:lnTo>
                  <a:lnTo>
                    <a:pt x="569" y="67"/>
                  </a:lnTo>
                  <a:lnTo>
                    <a:pt x="554" y="49"/>
                  </a:lnTo>
                  <a:lnTo>
                    <a:pt x="537" y="33"/>
                  </a:lnTo>
                  <a:lnTo>
                    <a:pt x="520" y="21"/>
                  </a:lnTo>
                  <a:lnTo>
                    <a:pt x="501" y="10"/>
                  </a:lnTo>
                  <a:lnTo>
                    <a:pt x="481" y="3"/>
                  </a:lnTo>
                  <a:lnTo>
                    <a:pt x="461" y="0"/>
                  </a:lnTo>
                  <a:lnTo>
                    <a:pt x="441" y="0"/>
                  </a:lnTo>
                  <a:lnTo>
                    <a:pt x="421" y="3"/>
                  </a:lnTo>
                  <a:lnTo>
                    <a:pt x="401" y="9"/>
                  </a:lnTo>
                  <a:lnTo>
                    <a:pt x="382" y="19"/>
                  </a:lnTo>
                  <a:lnTo>
                    <a:pt x="364" y="31"/>
                  </a:lnTo>
                  <a:lnTo>
                    <a:pt x="348" y="47"/>
                  </a:lnTo>
                  <a:lnTo>
                    <a:pt x="331" y="31"/>
                  </a:lnTo>
                  <a:lnTo>
                    <a:pt x="313" y="19"/>
                  </a:lnTo>
                  <a:lnTo>
                    <a:pt x="294" y="9"/>
                  </a:lnTo>
                  <a:lnTo>
                    <a:pt x="274" y="3"/>
                  </a:lnTo>
                  <a:lnTo>
                    <a:pt x="254" y="0"/>
                  </a:lnTo>
                  <a:lnTo>
                    <a:pt x="234" y="0"/>
                  </a:lnTo>
                  <a:lnTo>
                    <a:pt x="213" y="3"/>
                  </a:lnTo>
                  <a:lnTo>
                    <a:pt x="194" y="10"/>
                  </a:lnTo>
                  <a:lnTo>
                    <a:pt x="175" y="21"/>
                  </a:lnTo>
                  <a:lnTo>
                    <a:pt x="157" y="33"/>
                  </a:lnTo>
                  <a:lnTo>
                    <a:pt x="141" y="49"/>
                  </a:lnTo>
                  <a:lnTo>
                    <a:pt x="126" y="67"/>
                  </a:lnTo>
                  <a:lnTo>
                    <a:pt x="113" y="88"/>
                  </a:lnTo>
                  <a:lnTo>
                    <a:pt x="102" y="111"/>
                  </a:lnTo>
                  <a:lnTo>
                    <a:pt x="89" y="107"/>
                  </a:lnTo>
                  <a:lnTo>
                    <a:pt x="75" y="107"/>
                  </a:lnTo>
                  <a:lnTo>
                    <a:pt x="62" y="111"/>
                  </a:lnTo>
                  <a:lnTo>
                    <a:pt x="49" y="116"/>
                  </a:lnTo>
                  <a:lnTo>
                    <a:pt x="37" y="124"/>
                  </a:lnTo>
                  <a:lnTo>
                    <a:pt x="26" y="135"/>
                  </a:lnTo>
                  <a:lnTo>
                    <a:pt x="17" y="148"/>
                  </a:lnTo>
                  <a:lnTo>
                    <a:pt x="10" y="163"/>
                  </a:lnTo>
                  <a:lnTo>
                    <a:pt x="4" y="179"/>
                  </a:lnTo>
                  <a:lnTo>
                    <a:pt x="1" y="197"/>
                  </a:lnTo>
                  <a:lnTo>
                    <a:pt x="0" y="214"/>
                  </a:lnTo>
                  <a:lnTo>
                    <a:pt x="1" y="233"/>
                  </a:lnTo>
                  <a:lnTo>
                    <a:pt x="4" y="249"/>
                  </a:lnTo>
                  <a:lnTo>
                    <a:pt x="10" y="266"/>
                  </a:lnTo>
                  <a:lnTo>
                    <a:pt x="17" y="280"/>
                  </a:lnTo>
                  <a:lnTo>
                    <a:pt x="26" y="293"/>
                  </a:lnTo>
                  <a:lnTo>
                    <a:pt x="37" y="305"/>
                  </a:lnTo>
                  <a:lnTo>
                    <a:pt x="49" y="313"/>
                  </a:lnTo>
                  <a:lnTo>
                    <a:pt x="62" y="319"/>
                  </a:lnTo>
                  <a:lnTo>
                    <a:pt x="75" y="321"/>
                  </a:lnTo>
                  <a:lnTo>
                    <a:pt x="89" y="321"/>
                  </a:lnTo>
                  <a:lnTo>
                    <a:pt x="102" y="319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12" name="Rectangle 690">
              <a:extLst>
                <a:ext uri="{FF2B5EF4-FFF2-40B4-BE49-F238E27FC236}">
                  <a16:creationId xmlns:a16="http://schemas.microsoft.com/office/drawing/2014/main" id="{7785F4AA-9107-8141-9626-3B00071C4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156"/>
              <a:ext cx="3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VM imp.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4613" name="Rectangle 691">
              <a:extLst>
                <a:ext uri="{FF2B5EF4-FFF2-40B4-BE49-F238E27FC236}">
                  <a16:creationId xmlns:a16="http://schemas.microsoft.com/office/drawing/2014/main" id="{1D2C3777-4D74-4F4A-8896-56302F2FF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260"/>
              <a:ext cx="4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over RISC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4614" name="Rectangle 692">
              <a:extLst>
                <a:ext uri="{FF2B5EF4-FFF2-40B4-BE49-F238E27FC236}">
                  <a16:creationId xmlns:a16="http://schemas.microsoft.com/office/drawing/2014/main" id="{1481BA3B-1A92-5D45-AD15-0706B2E58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1" y="2365"/>
              <a:ext cx="36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platforms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4615" name="Freeform 693">
              <a:extLst>
                <a:ext uri="{FF2B5EF4-FFF2-40B4-BE49-F238E27FC236}">
                  <a16:creationId xmlns:a16="http://schemas.microsoft.com/office/drawing/2014/main" id="{6C357CC5-85EC-CD40-975B-E1230932B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2048"/>
              <a:ext cx="767" cy="471"/>
            </a:xfrm>
            <a:custGeom>
              <a:avLst/>
              <a:gdLst>
                <a:gd name="T0" fmla="*/ 123 w 767"/>
                <a:gd name="T1" fmla="*/ 372 h 471"/>
                <a:gd name="T2" fmla="*/ 152 w 767"/>
                <a:gd name="T3" fmla="*/ 412 h 471"/>
                <a:gd name="T4" fmla="*/ 187 w 767"/>
                <a:gd name="T5" fmla="*/ 444 h 471"/>
                <a:gd name="T6" fmla="*/ 225 w 767"/>
                <a:gd name="T7" fmla="*/ 463 h 471"/>
                <a:gd name="T8" fmla="*/ 267 w 767"/>
                <a:gd name="T9" fmla="*/ 471 h 471"/>
                <a:gd name="T10" fmla="*/ 309 w 767"/>
                <a:gd name="T11" fmla="*/ 466 h 471"/>
                <a:gd name="T12" fmla="*/ 348 w 767"/>
                <a:gd name="T13" fmla="*/ 448 h 471"/>
                <a:gd name="T14" fmla="*/ 383 w 767"/>
                <a:gd name="T15" fmla="*/ 419 h 471"/>
                <a:gd name="T16" fmla="*/ 418 w 767"/>
                <a:gd name="T17" fmla="*/ 448 h 471"/>
                <a:gd name="T18" fmla="*/ 458 w 767"/>
                <a:gd name="T19" fmla="*/ 466 h 471"/>
                <a:gd name="T20" fmla="*/ 500 w 767"/>
                <a:gd name="T21" fmla="*/ 471 h 471"/>
                <a:gd name="T22" fmla="*/ 541 w 767"/>
                <a:gd name="T23" fmla="*/ 463 h 471"/>
                <a:gd name="T24" fmla="*/ 580 w 767"/>
                <a:gd name="T25" fmla="*/ 444 h 471"/>
                <a:gd name="T26" fmla="*/ 615 w 767"/>
                <a:gd name="T27" fmla="*/ 412 h 471"/>
                <a:gd name="T28" fmla="*/ 643 w 767"/>
                <a:gd name="T29" fmla="*/ 372 h 471"/>
                <a:gd name="T30" fmla="*/ 669 w 767"/>
                <a:gd name="T31" fmla="*/ 352 h 471"/>
                <a:gd name="T32" fmla="*/ 699 w 767"/>
                <a:gd name="T33" fmla="*/ 350 h 471"/>
                <a:gd name="T34" fmla="*/ 726 w 767"/>
                <a:gd name="T35" fmla="*/ 334 h 471"/>
                <a:gd name="T36" fmla="*/ 748 w 767"/>
                <a:gd name="T37" fmla="*/ 308 h 471"/>
                <a:gd name="T38" fmla="*/ 762 w 767"/>
                <a:gd name="T39" fmla="*/ 274 h 471"/>
                <a:gd name="T40" fmla="*/ 767 w 767"/>
                <a:gd name="T41" fmla="*/ 236 h 471"/>
                <a:gd name="T42" fmla="*/ 762 w 767"/>
                <a:gd name="T43" fmla="*/ 197 h 471"/>
                <a:gd name="T44" fmla="*/ 748 w 767"/>
                <a:gd name="T45" fmla="*/ 162 h 471"/>
                <a:gd name="T46" fmla="*/ 726 w 767"/>
                <a:gd name="T47" fmla="*/ 136 h 471"/>
                <a:gd name="T48" fmla="*/ 699 w 767"/>
                <a:gd name="T49" fmla="*/ 121 h 471"/>
                <a:gd name="T50" fmla="*/ 669 w 767"/>
                <a:gd name="T51" fmla="*/ 118 h 471"/>
                <a:gd name="T52" fmla="*/ 643 w 767"/>
                <a:gd name="T53" fmla="*/ 98 h 471"/>
                <a:gd name="T54" fmla="*/ 615 w 767"/>
                <a:gd name="T55" fmla="*/ 58 h 471"/>
                <a:gd name="T56" fmla="*/ 580 w 767"/>
                <a:gd name="T57" fmla="*/ 27 h 471"/>
                <a:gd name="T58" fmla="*/ 541 w 767"/>
                <a:gd name="T59" fmla="*/ 7 h 471"/>
                <a:gd name="T60" fmla="*/ 500 w 767"/>
                <a:gd name="T61" fmla="*/ 0 h 471"/>
                <a:gd name="T62" fmla="*/ 458 w 767"/>
                <a:gd name="T63" fmla="*/ 5 h 471"/>
                <a:gd name="T64" fmla="*/ 418 w 767"/>
                <a:gd name="T65" fmla="*/ 23 h 471"/>
                <a:gd name="T66" fmla="*/ 383 w 767"/>
                <a:gd name="T67" fmla="*/ 52 h 471"/>
                <a:gd name="T68" fmla="*/ 348 w 767"/>
                <a:gd name="T69" fmla="*/ 23 h 471"/>
                <a:gd name="T70" fmla="*/ 309 w 767"/>
                <a:gd name="T71" fmla="*/ 5 h 471"/>
                <a:gd name="T72" fmla="*/ 267 w 767"/>
                <a:gd name="T73" fmla="*/ 0 h 471"/>
                <a:gd name="T74" fmla="*/ 225 w 767"/>
                <a:gd name="T75" fmla="*/ 7 h 471"/>
                <a:gd name="T76" fmla="*/ 187 w 767"/>
                <a:gd name="T77" fmla="*/ 27 h 471"/>
                <a:gd name="T78" fmla="*/ 152 w 767"/>
                <a:gd name="T79" fmla="*/ 58 h 471"/>
                <a:gd name="T80" fmla="*/ 123 w 767"/>
                <a:gd name="T81" fmla="*/ 98 h 471"/>
                <a:gd name="T82" fmla="*/ 98 w 767"/>
                <a:gd name="T83" fmla="*/ 118 h 471"/>
                <a:gd name="T84" fmla="*/ 68 w 767"/>
                <a:gd name="T85" fmla="*/ 121 h 471"/>
                <a:gd name="T86" fmla="*/ 41 w 767"/>
                <a:gd name="T87" fmla="*/ 136 h 471"/>
                <a:gd name="T88" fmla="*/ 19 w 767"/>
                <a:gd name="T89" fmla="*/ 162 h 471"/>
                <a:gd name="T90" fmla="*/ 5 w 767"/>
                <a:gd name="T91" fmla="*/ 197 h 471"/>
                <a:gd name="T92" fmla="*/ 0 w 767"/>
                <a:gd name="T93" fmla="*/ 236 h 471"/>
                <a:gd name="T94" fmla="*/ 5 w 767"/>
                <a:gd name="T95" fmla="*/ 274 h 471"/>
                <a:gd name="T96" fmla="*/ 19 w 767"/>
                <a:gd name="T97" fmla="*/ 308 h 471"/>
                <a:gd name="T98" fmla="*/ 41 w 767"/>
                <a:gd name="T99" fmla="*/ 334 h 471"/>
                <a:gd name="T100" fmla="*/ 68 w 767"/>
                <a:gd name="T101" fmla="*/ 350 h 471"/>
                <a:gd name="T102" fmla="*/ 98 w 767"/>
                <a:gd name="T103" fmla="*/ 352 h 4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67" h="471">
                  <a:moveTo>
                    <a:pt x="113" y="349"/>
                  </a:moveTo>
                  <a:lnTo>
                    <a:pt x="123" y="372"/>
                  </a:lnTo>
                  <a:lnTo>
                    <a:pt x="137" y="393"/>
                  </a:lnTo>
                  <a:lnTo>
                    <a:pt x="152" y="412"/>
                  </a:lnTo>
                  <a:lnTo>
                    <a:pt x="168" y="429"/>
                  </a:lnTo>
                  <a:lnTo>
                    <a:pt x="187" y="444"/>
                  </a:lnTo>
                  <a:lnTo>
                    <a:pt x="205" y="455"/>
                  </a:lnTo>
                  <a:lnTo>
                    <a:pt x="225" y="463"/>
                  </a:lnTo>
                  <a:lnTo>
                    <a:pt x="245" y="468"/>
                  </a:lnTo>
                  <a:lnTo>
                    <a:pt x="267" y="471"/>
                  </a:lnTo>
                  <a:lnTo>
                    <a:pt x="288" y="470"/>
                  </a:lnTo>
                  <a:lnTo>
                    <a:pt x="309" y="466"/>
                  </a:lnTo>
                  <a:lnTo>
                    <a:pt x="329" y="459"/>
                  </a:lnTo>
                  <a:lnTo>
                    <a:pt x="348" y="448"/>
                  </a:lnTo>
                  <a:lnTo>
                    <a:pt x="367" y="435"/>
                  </a:lnTo>
                  <a:lnTo>
                    <a:pt x="383" y="419"/>
                  </a:lnTo>
                  <a:lnTo>
                    <a:pt x="400" y="435"/>
                  </a:lnTo>
                  <a:lnTo>
                    <a:pt x="418" y="448"/>
                  </a:lnTo>
                  <a:lnTo>
                    <a:pt x="438" y="459"/>
                  </a:lnTo>
                  <a:lnTo>
                    <a:pt x="458" y="466"/>
                  </a:lnTo>
                  <a:lnTo>
                    <a:pt x="479" y="470"/>
                  </a:lnTo>
                  <a:lnTo>
                    <a:pt x="500" y="471"/>
                  </a:lnTo>
                  <a:lnTo>
                    <a:pt x="521" y="468"/>
                  </a:lnTo>
                  <a:lnTo>
                    <a:pt x="541" y="463"/>
                  </a:lnTo>
                  <a:lnTo>
                    <a:pt x="562" y="455"/>
                  </a:lnTo>
                  <a:lnTo>
                    <a:pt x="580" y="444"/>
                  </a:lnTo>
                  <a:lnTo>
                    <a:pt x="598" y="429"/>
                  </a:lnTo>
                  <a:lnTo>
                    <a:pt x="615" y="412"/>
                  </a:lnTo>
                  <a:lnTo>
                    <a:pt x="630" y="393"/>
                  </a:lnTo>
                  <a:lnTo>
                    <a:pt x="643" y="372"/>
                  </a:lnTo>
                  <a:lnTo>
                    <a:pt x="654" y="349"/>
                  </a:lnTo>
                  <a:lnTo>
                    <a:pt x="669" y="352"/>
                  </a:lnTo>
                  <a:lnTo>
                    <a:pt x="684" y="352"/>
                  </a:lnTo>
                  <a:lnTo>
                    <a:pt x="699" y="350"/>
                  </a:lnTo>
                  <a:lnTo>
                    <a:pt x="713" y="344"/>
                  </a:lnTo>
                  <a:lnTo>
                    <a:pt x="726" y="334"/>
                  </a:lnTo>
                  <a:lnTo>
                    <a:pt x="738" y="322"/>
                  </a:lnTo>
                  <a:lnTo>
                    <a:pt x="748" y="308"/>
                  </a:lnTo>
                  <a:lnTo>
                    <a:pt x="757" y="291"/>
                  </a:lnTo>
                  <a:lnTo>
                    <a:pt x="762" y="274"/>
                  </a:lnTo>
                  <a:lnTo>
                    <a:pt x="766" y="255"/>
                  </a:lnTo>
                  <a:lnTo>
                    <a:pt x="767" y="236"/>
                  </a:lnTo>
                  <a:lnTo>
                    <a:pt x="766" y="216"/>
                  </a:lnTo>
                  <a:lnTo>
                    <a:pt x="762" y="197"/>
                  </a:lnTo>
                  <a:lnTo>
                    <a:pt x="757" y="179"/>
                  </a:lnTo>
                  <a:lnTo>
                    <a:pt x="748" y="162"/>
                  </a:lnTo>
                  <a:lnTo>
                    <a:pt x="738" y="148"/>
                  </a:lnTo>
                  <a:lnTo>
                    <a:pt x="726" y="136"/>
                  </a:lnTo>
                  <a:lnTo>
                    <a:pt x="713" y="128"/>
                  </a:lnTo>
                  <a:lnTo>
                    <a:pt x="699" y="121"/>
                  </a:lnTo>
                  <a:lnTo>
                    <a:pt x="684" y="118"/>
                  </a:lnTo>
                  <a:lnTo>
                    <a:pt x="669" y="118"/>
                  </a:lnTo>
                  <a:lnTo>
                    <a:pt x="654" y="121"/>
                  </a:lnTo>
                  <a:lnTo>
                    <a:pt x="643" y="98"/>
                  </a:lnTo>
                  <a:lnTo>
                    <a:pt x="630" y="77"/>
                  </a:lnTo>
                  <a:lnTo>
                    <a:pt x="615" y="58"/>
                  </a:lnTo>
                  <a:lnTo>
                    <a:pt x="598" y="41"/>
                  </a:lnTo>
                  <a:lnTo>
                    <a:pt x="580" y="27"/>
                  </a:lnTo>
                  <a:lnTo>
                    <a:pt x="562" y="16"/>
                  </a:lnTo>
                  <a:lnTo>
                    <a:pt x="541" y="7"/>
                  </a:lnTo>
                  <a:lnTo>
                    <a:pt x="521" y="2"/>
                  </a:lnTo>
                  <a:lnTo>
                    <a:pt x="500" y="0"/>
                  </a:lnTo>
                  <a:lnTo>
                    <a:pt x="479" y="1"/>
                  </a:lnTo>
                  <a:lnTo>
                    <a:pt x="458" y="5"/>
                  </a:lnTo>
                  <a:lnTo>
                    <a:pt x="438" y="12"/>
                  </a:lnTo>
                  <a:lnTo>
                    <a:pt x="418" y="23"/>
                  </a:lnTo>
                  <a:lnTo>
                    <a:pt x="400" y="36"/>
                  </a:lnTo>
                  <a:lnTo>
                    <a:pt x="383" y="52"/>
                  </a:lnTo>
                  <a:lnTo>
                    <a:pt x="367" y="36"/>
                  </a:lnTo>
                  <a:lnTo>
                    <a:pt x="348" y="23"/>
                  </a:lnTo>
                  <a:lnTo>
                    <a:pt x="329" y="12"/>
                  </a:lnTo>
                  <a:lnTo>
                    <a:pt x="309" y="5"/>
                  </a:lnTo>
                  <a:lnTo>
                    <a:pt x="288" y="1"/>
                  </a:lnTo>
                  <a:lnTo>
                    <a:pt x="267" y="0"/>
                  </a:lnTo>
                  <a:lnTo>
                    <a:pt x="245" y="2"/>
                  </a:lnTo>
                  <a:lnTo>
                    <a:pt x="225" y="7"/>
                  </a:lnTo>
                  <a:lnTo>
                    <a:pt x="205" y="16"/>
                  </a:lnTo>
                  <a:lnTo>
                    <a:pt x="187" y="27"/>
                  </a:lnTo>
                  <a:lnTo>
                    <a:pt x="168" y="41"/>
                  </a:lnTo>
                  <a:lnTo>
                    <a:pt x="152" y="58"/>
                  </a:lnTo>
                  <a:lnTo>
                    <a:pt x="137" y="77"/>
                  </a:lnTo>
                  <a:lnTo>
                    <a:pt x="123" y="98"/>
                  </a:lnTo>
                  <a:lnTo>
                    <a:pt x="113" y="121"/>
                  </a:lnTo>
                  <a:lnTo>
                    <a:pt x="98" y="118"/>
                  </a:lnTo>
                  <a:lnTo>
                    <a:pt x="83" y="118"/>
                  </a:lnTo>
                  <a:lnTo>
                    <a:pt x="68" y="121"/>
                  </a:lnTo>
                  <a:lnTo>
                    <a:pt x="54" y="128"/>
                  </a:lnTo>
                  <a:lnTo>
                    <a:pt x="41" y="136"/>
                  </a:lnTo>
                  <a:lnTo>
                    <a:pt x="29" y="148"/>
                  </a:lnTo>
                  <a:lnTo>
                    <a:pt x="19" y="162"/>
                  </a:lnTo>
                  <a:lnTo>
                    <a:pt x="10" y="179"/>
                  </a:lnTo>
                  <a:lnTo>
                    <a:pt x="5" y="197"/>
                  </a:lnTo>
                  <a:lnTo>
                    <a:pt x="1" y="216"/>
                  </a:lnTo>
                  <a:lnTo>
                    <a:pt x="0" y="236"/>
                  </a:lnTo>
                  <a:lnTo>
                    <a:pt x="1" y="255"/>
                  </a:lnTo>
                  <a:lnTo>
                    <a:pt x="5" y="274"/>
                  </a:lnTo>
                  <a:lnTo>
                    <a:pt x="10" y="291"/>
                  </a:lnTo>
                  <a:lnTo>
                    <a:pt x="19" y="308"/>
                  </a:lnTo>
                  <a:lnTo>
                    <a:pt x="29" y="322"/>
                  </a:lnTo>
                  <a:lnTo>
                    <a:pt x="41" y="334"/>
                  </a:lnTo>
                  <a:lnTo>
                    <a:pt x="54" y="344"/>
                  </a:lnTo>
                  <a:lnTo>
                    <a:pt x="68" y="350"/>
                  </a:lnTo>
                  <a:lnTo>
                    <a:pt x="83" y="352"/>
                  </a:lnTo>
                  <a:lnTo>
                    <a:pt x="98" y="352"/>
                  </a:lnTo>
                  <a:lnTo>
                    <a:pt x="113" y="349"/>
                  </a:lnTo>
                  <a:close/>
                </a:path>
              </a:pathLst>
            </a:custGeom>
            <a:solidFill>
              <a:srgbClr val="FFFF8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16" name="Rectangle 694">
              <a:extLst>
                <a:ext uri="{FF2B5EF4-FFF2-40B4-BE49-F238E27FC236}">
                  <a16:creationId xmlns:a16="http://schemas.microsoft.com/office/drawing/2014/main" id="{8AE4FBB1-8FAC-7648-8178-33531FE77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" y="2124"/>
              <a:ext cx="33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 b="1">
                  <a:solidFill>
                    <a:srgbClr val="8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VM imp.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4617" name="Rectangle 695">
              <a:extLst>
                <a:ext uri="{FF2B5EF4-FFF2-40B4-BE49-F238E27FC236}">
                  <a16:creationId xmlns:a16="http://schemas.microsoft.com/office/drawing/2014/main" id="{1C716F7C-B07A-1141-A521-AF22FD2B5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" y="2229"/>
              <a:ext cx="57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 b="1">
                  <a:solidFill>
                    <a:srgbClr val="8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over the Hack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4618" name="Rectangle 696">
              <a:extLst>
                <a:ext uri="{FF2B5EF4-FFF2-40B4-BE49-F238E27FC236}">
                  <a16:creationId xmlns:a16="http://schemas.microsoft.com/office/drawing/2014/main" id="{A311C220-8E72-8741-B6A9-3C7907B54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2333"/>
              <a:ext cx="3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 b="1">
                  <a:solidFill>
                    <a:srgbClr val="8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platform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4619" name="Freeform 697">
              <a:extLst>
                <a:ext uri="{FF2B5EF4-FFF2-40B4-BE49-F238E27FC236}">
                  <a16:creationId xmlns:a16="http://schemas.microsoft.com/office/drawing/2014/main" id="{A7F5BF87-62BB-6D42-9D09-596370D94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" y="2089"/>
              <a:ext cx="696" cy="429"/>
            </a:xfrm>
            <a:custGeom>
              <a:avLst/>
              <a:gdLst>
                <a:gd name="T0" fmla="*/ 113 w 696"/>
                <a:gd name="T1" fmla="*/ 341 h 429"/>
                <a:gd name="T2" fmla="*/ 141 w 696"/>
                <a:gd name="T3" fmla="*/ 380 h 429"/>
                <a:gd name="T4" fmla="*/ 175 w 696"/>
                <a:gd name="T5" fmla="*/ 409 h 429"/>
                <a:gd name="T6" fmla="*/ 214 w 696"/>
                <a:gd name="T7" fmla="*/ 425 h 429"/>
                <a:gd name="T8" fmla="*/ 254 w 696"/>
                <a:gd name="T9" fmla="*/ 429 h 429"/>
                <a:gd name="T10" fmla="*/ 294 w 696"/>
                <a:gd name="T11" fmla="*/ 420 h 429"/>
                <a:gd name="T12" fmla="*/ 331 w 696"/>
                <a:gd name="T13" fmla="*/ 398 h 429"/>
                <a:gd name="T14" fmla="*/ 365 w 696"/>
                <a:gd name="T15" fmla="*/ 398 h 429"/>
                <a:gd name="T16" fmla="*/ 401 w 696"/>
                <a:gd name="T17" fmla="*/ 420 h 429"/>
                <a:gd name="T18" fmla="*/ 441 w 696"/>
                <a:gd name="T19" fmla="*/ 429 h 429"/>
                <a:gd name="T20" fmla="*/ 481 w 696"/>
                <a:gd name="T21" fmla="*/ 425 h 429"/>
                <a:gd name="T22" fmla="*/ 520 w 696"/>
                <a:gd name="T23" fmla="*/ 409 h 429"/>
                <a:gd name="T24" fmla="*/ 554 w 696"/>
                <a:gd name="T25" fmla="*/ 380 h 429"/>
                <a:gd name="T26" fmla="*/ 582 w 696"/>
                <a:gd name="T27" fmla="*/ 341 h 429"/>
                <a:gd name="T28" fmla="*/ 606 w 696"/>
                <a:gd name="T29" fmla="*/ 322 h 429"/>
                <a:gd name="T30" fmla="*/ 633 w 696"/>
                <a:gd name="T31" fmla="*/ 319 h 429"/>
                <a:gd name="T32" fmla="*/ 658 w 696"/>
                <a:gd name="T33" fmla="*/ 305 h 429"/>
                <a:gd name="T34" fmla="*/ 678 w 696"/>
                <a:gd name="T35" fmla="*/ 281 h 429"/>
                <a:gd name="T36" fmla="*/ 691 w 696"/>
                <a:gd name="T37" fmla="*/ 249 h 429"/>
                <a:gd name="T38" fmla="*/ 696 w 696"/>
                <a:gd name="T39" fmla="*/ 215 h 429"/>
                <a:gd name="T40" fmla="*/ 691 w 696"/>
                <a:gd name="T41" fmla="*/ 180 h 429"/>
                <a:gd name="T42" fmla="*/ 678 w 696"/>
                <a:gd name="T43" fmla="*/ 148 h 429"/>
                <a:gd name="T44" fmla="*/ 658 w 696"/>
                <a:gd name="T45" fmla="*/ 125 h 429"/>
                <a:gd name="T46" fmla="*/ 633 w 696"/>
                <a:gd name="T47" fmla="*/ 111 h 429"/>
                <a:gd name="T48" fmla="*/ 606 w 696"/>
                <a:gd name="T49" fmla="*/ 107 h 429"/>
                <a:gd name="T50" fmla="*/ 582 w 696"/>
                <a:gd name="T51" fmla="*/ 88 h 429"/>
                <a:gd name="T52" fmla="*/ 554 w 696"/>
                <a:gd name="T53" fmla="*/ 49 h 429"/>
                <a:gd name="T54" fmla="*/ 520 w 696"/>
                <a:gd name="T55" fmla="*/ 21 h 429"/>
                <a:gd name="T56" fmla="*/ 481 w 696"/>
                <a:gd name="T57" fmla="*/ 4 h 429"/>
                <a:gd name="T58" fmla="*/ 441 w 696"/>
                <a:gd name="T59" fmla="*/ 0 h 429"/>
                <a:gd name="T60" fmla="*/ 401 w 696"/>
                <a:gd name="T61" fmla="*/ 10 h 429"/>
                <a:gd name="T62" fmla="*/ 365 w 696"/>
                <a:gd name="T63" fmla="*/ 32 h 429"/>
                <a:gd name="T64" fmla="*/ 331 w 696"/>
                <a:gd name="T65" fmla="*/ 32 h 429"/>
                <a:gd name="T66" fmla="*/ 294 w 696"/>
                <a:gd name="T67" fmla="*/ 10 h 429"/>
                <a:gd name="T68" fmla="*/ 254 w 696"/>
                <a:gd name="T69" fmla="*/ 0 h 429"/>
                <a:gd name="T70" fmla="*/ 214 w 696"/>
                <a:gd name="T71" fmla="*/ 4 h 429"/>
                <a:gd name="T72" fmla="*/ 175 w 696"/>
                <a:gd name="T73" fmla="*/ 21 h 429"/>
                <a:gd name="T74" fmla="*/ 141 w 696"/>
                <a:gd name="T75" fmla="*/ 49 h 429"/>
                <a:gd name="T76" fmla="*/ 113 w 696"/>
                <a:gd name="T77" fmla="*/ 88 h 429"/>
                <a:gd name="T78" fmla="*/ 89 w 696"/>
                <a:gd name="T79" fmla="*/ 107 h 429"/>
                <a:gd name="T80" fmla="*/ 62 w 696"/>
                <a:gd name="T81" fmla="*/ 111 h 429"/>
                <a:gd name="T82" fmla="*/ 37 w 696"/>
                <a:gd name="T83" fmla="*/ 125 h 429"/>
                <a:gd name="T84" fmla="*/ 18 w 696"/>
                <a:gd name="T85" fmla="*/ 148 h 429"/>
                <a:gd name="T86" fmla="*/ 5 w 696"/>
                <a:gd name="T87" fmla="*/ 180 h 429"/>
                <a:gd name="T88" fmla="*/ 0 w 696"/>
                <a:gd name="T89" fmla="*/ 215 h 429"/>
                <a:gd name="T90" fmla="*/ 5 w 696"/>
                <a:gd name="T91" fmla="*/ 249 h 429"/>
                <a:gd name="T92" fmla="*/ 18 w 696"/>
                <a:gd name="T93" fmla="*/ 281 h 429"/>
                <a:gd name="T94" fmla="*/ 37 w 696"/>
                <a:gd name="T95" fmla="*/ 305 h 429"/>
                <a:gd name="T96" fmla="*/ 62 w 696"/>
                <a:gd name="T97" fmla="*/ 319 h 429"/>
                <a:gd name="T98" fmla="*/ 89 w 696"/>
                <a:gd name="T99" fmla="*/ 322 h 4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96" h="429">
                  <a:moveTo>
                    <a:pt x="102" y="319"/>
                  </a:moveTo>
                  <a:lnTo>
                    <a:pt x="113" y="341"/>
                  </a:lnTo>
                  <a:lnTo>
                    <a:pt x="127" y="362"/>
                  </a:lnTo>
                  <a:lnTo>
                    <a:pt x="141" y="380"/>
                  </a:lnTo>
                  <a:lnTo>
                    <a:pt x="157" y="396"/>
                  </a:lnTo>
                  <a:lnTo>
                    <a:pt x="175" y="409"/>
                  </a:lnTo>
                  <a:lnTo>
                    <a:pt x="194" y="418"/>
                  </a:lnTo>
                  <a:lnTo>
                    <a:pt x="214" y="425"/>
                  </a:lnTo>
                  <a:lnTo>
                    <a:pt x="234" y="429"/>
                  </a:lnTo>
                  <a:lnTo>
                    <a:pt x="254" y="429"/>
                  </a:lnTo>
                  <a:lnTo>
                    <a:pt x="274" y="426"/>
                  </a:lnTo>
                  <a:lnTo>
                    <a:pt x="294" y="420"/>
                  </a:lnTo>
                  <a:lnTo>
                    <a:pt x="313" y="411"/>
                  </a:lnTo>
                  <a:lnTo>
                    <a:pt x="331" y="398"/>
                  </a:lnTo>
                  <a:lnTo>
                    <a:pt x="348" y="383"/>
                  </a:lnTo>
                  <a:lnTo>
                    <a:pt x="365" y="398"/>
                  </a:lnTo>
                  <a:lnTo>
                    <a:pt x="382" y="411"/>
                  </a:lnTo>
                  <a:lnTo>
                    <a:pt x="401" y="420"/>
                  </a:lnTo>
                  <a:lnTo>
                    <a:pt x="421" y="426"/>
                  </a:lnTo>
                  <a:lnTo>
                    <a:pt x="441" y="429"/>
                  </a:lnTo>
                  <a:lnTo>
                    <a:pt x="461" y="429"/>
                  </a:lnTo>
                  <a:lnTo>
                    <a:pt x="481" y="425"/>
                  </a:lnTo>
                  <a:lnTo>
                    <a:pt x="502" y="418"/>
                  </a:lnTo>
                  <a:lnTo>
                    <a:pt x="520" y="409"/>
                  </a:lnTo>
                  <a:lnTo>
                    <a:pt x="538" y="396"/>
                  </a:lnTo>
                  <a:lnTo>
                    <a:pt x="554" y="380"/>
                  </a:lnTo>
                  <a:lnTo>
                    <a:pt x="569" y="362"/>
                  </a:lnTo>
                  <a:lnTo>
                    <a:pt x="582" y="341"/>
                  </a:lnTo>
                  <a:lnTo>
                    <a:pt x="593" y="319"/>
                  </a:lnTo>
                  <a:lnTo>
                    <a:pt x="606" y="322"/>
                  </a:lnTo>
                  <a:lnTo>
                    <a:pt x="620" y="322"/>
                  </a:lnTo>
                  <a:lnTo>
                    <a:pt x="633" y="319"/>
                  </a:lnTo>
                  <a:lnTo>
                    <a:pt x="646" y="313"/>
                  </a:lnTo>
                  <a:lnTo>
                    <a:pt x="658" y="305"/>
                  </a:lnTo>
                  <a:lnTo>
                    <a:pt x="668" y="294"/>
                  </a:lnTo>
                  <a:lnTo>
                    <a:pt x="678" y="281"/>
                  </a:lnTo>
                  <a:lnTo>
                    <a:pt x="685" y="266"/>
                  </a:lnTo>
                  <a:lnTo>
                    <a:pt x="691" y="249"/>
                  </a:lnTo>
                  <a:lnTo>
                    <a:pt x="694" y="233"/>
                  </a:lnTo>
                  <a:lnTo>
                    <a:pt x="696" y="215"/>
                  </a:lnTo>
                  <a:lnTo>
                    <a:pt x="694" y="197"/>
                  </a:lnTo>
                  <a:lnTo>
                    <a:pt x="691" y="180"/>
                  </a:lnTo>
                  <a:lnTo>
                    <a:pt x="685" y="163"/>
                  </a:lnTo>
                  <a:lnTo>
                    <a:pt x="678" y="148"/>
                  </a:lnTo>
                  <a:lnTo>
                    <a:pt x="668" y="135"/>
                  </a:lnTo>
                  <a:lnTo>
                    <a:pt x="658" y="125"/>
                  </a:lnTo>
                  <a:lnTo>
                    <a:pt x="646" y="116"/>
                  </a:lnTo>
                  <a:lnTo>
                    <a:pt x="633" y="111"/>
                  </a:lnTo>
                  <a:lnTo>
                    <a:pt x="620" y="107"/>
                  </a:lnTo>
                  <a:lnTo>
                    <a:pt x="606" y="107"/>
                  </a:lnTo>
                  <a:lnTo>
                    <a:pt x="593" y="111"/>
                  </a:lnTo>
                  <a:lnTo>
                    <a:pt x="582" y="88"/>
                  </a:lnTo>
                  <a:lnTo>
                    <a:pt x="569" y="67"/>
                  </a:lnTo>
                  <a:lnTo>
                    <a:pt x="554" y="49"/>
                  </a:lnTo>
                  <a:lnTo>
                    <a:pt x="538" y="33"/>
                  </a:lnTo>
                  <a:lnTo>
                    <a:pt x="520" y="21"/>
                  </a:lnTo>
                  <a:lnTo>
                    <a:pt x="502" y="11"/>
                  </a:lnTo>
                  <a:lnTo>
                    <a:pt x="481" y="4"/>
                  </a:lnTo>
                  <a:lnTo>
                    <a:pt x="461" y="0"/>
                  </a:lnTo>
                  <a:lnTo>
                    <a:pt x="441" y="0"/>
                  </a:lnTo>
                  <a:lnTo>
                    <a:pt x="421" y="4"/>
                  </a:lnTo>
                  <a:lnTo>
                    <a:pt x="401" y="10"/>
                  </a:lnTo>
                  <a:lnTo>
                    <a:pt x="382" y="19"/>
                  </a:lnTo>
                  <a:lnTo>
                    <a:pt x="365" y="32"/>
                  </a:lnTo>
                  <a:lnTo>
                    <a:pt x="348" y="47"/>
                  </a:lnTo>
                  <a:lnTo>
                    <a:pt x="331" y="32"/>
                  </a:lnTo>
                  <a:lnTo>
                    <a:pt x="313" y="19"/>
                  </a:lnTo>
                  <a:lnTo>
                    <a:pt x="294" y="10"/>
                  </a:lnTo>
                  <a:lnTo>
                    <a:pt x="274" y="4"/>
                  </a:lnTo>
                  <a:lnTo>
                    <a:pt x="254" y="0"/>
                  </a:lnTo>
                  <a:lnTo>
                    <a:pt x="234" y="0"/>
                  </a:lnTo>
                  <a:lnTo>
                    <a:pt x="214" y="4"/>
                  </a:lnTo>
                  <a:lnTo>
                    <a:pt x="194" y="11"/>
                  </a:lnTo>
                  <a:lnTo>
                    <a:pt x="175" y="21"/>
                  </a:lnTo>
                  <a:lnTo>
                    <a:pt x="157" y="33"/>
                  </a:lnTo>
                  <a:lnTo>
                    <a:pt x="141" y="49"/>
                  </a:lnTo>
                  <a:lnTo>
                    <a:pt x="127" y="67"/>
                  </a:lnTo>
                  <a:lnTo>
                    <a:pt x="113" y="88"/>
                  </a:lnTo>
                  <a:lnTo>
                    <a:pt x="102" y="111"/>
                  </a:lnTo>
                  <a:lnTo>
                    <a:pt x="89" y="107"/>
                  </a:lnTo>
                  <a:lnTo>
                    <a:pt x="76" y="107"/>
                  </a:lnTo>
                  <a:lnTo>
                    <a:pt x="62" y="111"/>
                  </a:lnTo>
                  <a:lnTo>
                    <a:pt x="49" y="116"/>
                  </a:lnTo>
                  <a:lnTo>
                    <a:pt x="37" y="125"/>
                  </a:lnTo>
                  <a:lnTo>
                    <a:pt x="26" y="135"/>
                  </a:lnTo>
                  <a:lnTo>
                    <a:pt x="18" y="148"/>
                  </a:lnTo>
                  <a:lnTo>
                    <a:pt x="10" y="163"/>
                  </a:lnTo>
                  <a:lnTo>
                    <a:pt x="5" y="180"/>
                  </a:lnTo>
                  <a:lnTo>
                    <a:pt x="1" y="197"/>
                  </a:lnTo>
                  <a:lnTo>
                    <a:pt x="0" y="215"/>
                  </a:lnTo>
                  <a:lnTo>
                    <a:pt x="1" y="233"/>
                  </a:lnTo>
                  <a:lnTo>
                    <a:pt x="5" y="249"/>
                  </a:lnTo>
                  <a:lnTo>
                    <a:pt x="10" y="266"/>
                  </a:lnTo>
                  <a:lnTo>
                    <a:pt x="18" y="281"/>
                  </a:lnTo>
                  <a:lnTo>
                    <a:pt x="26" y="294"/>
                  </a:lnTo>
                  <a:lnTo>
                    <a:pt x="37" y="305"/>
                  </a:lnTo>
                  <a:lnTo>
                    <a:pt x="49" y="313"/>
                  </a:lnTo>
                  <a:lnTo>
                    <a:pt x="62" y="319"/>
                  </a:lnTo>
                  <a:lnTo>
                    <a:pt x="76" y="322"/>
                  </a:lnTo>
                  <a:lnTo>
                    <a:pt x="89" y="322"/>
                  </a:lnTo>
                  <a:lnTo>
                    <a:pt x="102" y="319"/>
                  </a:lnTo>
                  <a:close/>
                </a:path>
              </a:pathLst>
            </a:custGeom>
            <a:solidFill>
              <a:srgbClr val="FFFF8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20" name="Rectangle 698">
              <a:extLst>
                <a:ext uri="{FF2B5EF4-FFF2-40B4-BE49-F238E27FC236}">
                  <a16:creationId xmlns:a16="http://schemas.microsoft.com/office/drawing/2014/main" id="{2ED06992-2361-D744-901C-DF075E47E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" y="2196"/>
              <a:ext cx="13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 b="1">
                  <a:solidFill>
                    <a:srgbClr val="8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VM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4621" name="Rectangle 699">
              <a:extLst>
                <a:ext uri="{FF2B5EF4-FFF2-40B4-BE49-F238E27FC236}">
                  <a16:creationId xmlns:a16="http://schemas.microsoft.com/office/drawing/2014/main" id="{851FE4D0-E47C-6141-85FD-EEB114499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" y="2301"/>
              <a:ext cx="3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100" b="1">
                  <a:solidFill>
                    <a:srgbClr val="800000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emulator</a:t>
              </a:r>
              <a:endParaRPr lang="en-US" altLang="zh-TW" sz="2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4622" name="Freeform 700">
              <a:extLst>
                <a:ext uri="{FF2B5EF4-FFF2-40B4-BE49-F238E27FC236}">
                  <a16:creationId xmlns:a16="http://schemas.microsoft.com/office/drawing/2014/main" id="{60A03B43-D676-1F4F-8C43-E6E82F914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3578"/>
              <a:ext cx="38" cy="16"/>
            </a:xfrm>
            <a:custGeom>
              <a:avLst/>
              <a:gdLst>
                <a:gd name="T0" fmla="*/ 22 w 38"/>
                <a:gd name="T1" fmla="*/ 16 h 16"/>
                <a:gd name="T2" fmla="*/ 38 w 38"/>
                <a:gd name="T3" fmla="*/ 0 h 16"/>
                <a:gd name="T4" fmla="*/ 0 w 38"/>
                <a:gd name="T5" fmla="*/ 0 h 16"/>
                <a:gd name="T6" fmla="*/ 22 w 38"/>
                <a:gd name="T7" fmla="*/ 16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6">
                  <a:moveTo>
                    <a:pt x="22" y="16"/>
                  </a:moveTo>
                  <a:lnTo>
                    <a:pt x="38" y="0"/>
                  </a:lnTo>
                  <a:lnTo>
                    <a:pt x="0" y="0"/>
                  </a:lnTo>
                  <a:lnTo>
                    <a:pt x="22" y="1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23" name="Freeform 701">
              <a:extLst>
                <a:ext uri="{FF2B5EF4-FFF2-40B4-BE49-F238E27FC236}">
                  <a16:creationId xmlns:a16="http://schemas.microsoft.com/office/drawing/2014/main" id="{F5B27E4A-7BA4-C943-8BB2-5529A01F0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3581"/>
              <a:ext cx="62" cy="29"/>
            </a:xfrm>
            <a:custGeom>
              <a:avLst/>
              <a:gdLst>
                <a:gd name="T0" fmla="*/ 62 w 62"/>
                <a:gd name="T1" fmla="*/ 29 h 29"/>
                <a:gd name="T2" fmla="*/ 29 w 62"/>
                <a:gd name="T3" fmla="*/ 0 h 29"/>
                <a:gd name="T4" fmla="*/ 0 w 62"/>
                <a:gd name="T5" fmla="*/ 29 h 29"/>
                <a:gd name="T6" fmla="*/ 62 w 62"/>
                <a:gd name="T7" fmla="*/ 29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29">
                  <a:moveTo>
                    <a:pt x="62" y="29"/>
                  </a:moveTo>
                  <a:lnTo>
                    <a:pt x="29" y="0"/>
                  </a:lnTo>
                  <a:lnTo>
                    <a:pt x="0" y="29"/>
                  </a:lnTo>
                  <a:lnTo>
                    <a:pt x="62" y="2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24" name="Freeform 702">
              <a:extLst>
                <a:ext uri="{FF2B5EF4-FFF2-40B4-BE49-F238E27FC236}">
                  <a16:creationId xmlns:a16="http://schemas.microsoft.com/office/drawing/2014/main" id="{A45A99EC-74E6-C042-9104-691D420F9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3578"/>
              <a:ext cx="238" cy="32"/>
            </a:xfrm>
            <a:custGeom>
              <a:avLst/>
              <a:gdLst>
                <a:gd name="T0" fmla="*/ 238 w 238"/>
                <a:gd name="T1" fmla="*/ 13 h 32"/>
                <a:gd name="T2" fmla="*/ 214 w 238"/>
                <a:gd name="T3" fmla="*/ 0 h 32"/>
                <a:gd name="T4" fmla="*/ 31 w 238"/>
                <a:gd name="T5" fmla="*/ 0 h 32"/>
                <a:gd name="T6" fmla="*/ 0 w 238"/>
                <a:gd name="T7" fmla="*/ 16 h 32"/>
                <a:gd name="T8" fmla="*/ 31 w 238"/>
                <a:gd name="T9" fmla="*/ 32 h 32"/>
                <a:gd name="T10" fmla="*/ 218 w 238"/>
                <a:gd name="T11" fmla="*/ 32 h 32"/>
                <a:gd name="T12" fmla="*/ 238 w 238"/>
                <a:gd name="T13" fmla="*/ 13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8" h="32">
                  <a:moveTo>
                    <a:pt x="238" y="13"/>
                  </a:moveTo>
                  <a:lnTo>
                    <a:pt x="214" y="0"/>
                  </a:lnTo>
                  <a:lnTo>
                    <a:pt x="31" y="0"/>
                  </a:lnTo>
                  <a:lnTo>
                    <a:pt x="0" y="16"/>
                  </a:lnTo>
                  <a:lnTo>
                    <a:pt x="31" y="32"/>
                  </a:lnTo>
                  <a:lnTo>
                    <a:pt x="218" y="32"/>
                  </a:lnTo>
                  <a:lnTo>
                    <a:pt x="238" y="13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25" name="Freeform 703">
              <a:extLst>
                <a:ext uri="{FF2B5EF4-FFF2-40B4-BE49-F238E27FC236}">
                  <a16:creationId xmlns:a16="http://schemas.microsoft.com/office/drawing/2014/main" id="{C499807F-385C-5A43-913C-51804B05E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40" cy="10"/>
            </a:xfrm>
            <a:custGeom>
              <a:avLst/>
              <a:gdLst>
                <a:gd name="T0" fmla="*/ 0 w 140"/>
                <a:gd name="T1" fmla="*/ 10 h 10"/>
                <a:gd name="T2" fmla="*/ 14 w 140"/>
                <a:gd name="T3" fmla="*/ 10 h 10"/>
                <a:gd name="T4" fmla="*/ 29 w 140"/>
                <a:gd name="T5" fmla="*/ 9 h 10"/>
                <a:gd name="T6" fmla="*/ 43 w 140"/>
                <a:gd name="T7" fmla="*/ 9 h 10"/>
                <a:gd name="T8" fmla="*/ 57 w 140"/>
                <a:gd name="T9" fmla="*/ 9 h 10"/>
                <a:gd name="T10" fmla="*/ 70 w 140"/>
                <a:gd name="T11" fmla="*/ 8 h 10"/>
                <a:gd name="T12" fmla="*/ 82 w 140"/>
                <a:gd name="T13" fmla="*/ 8 h 10"/>
                <a:gd name="T14" fmla="*/ 93 w 140"/>
                <a:gd name="T15" fmla="*/ 7 h 10"/>
                <a:gd name="T16" fmla="*/ 104 w 140"/>
                <a:gd name="T17" fmla="*/ 6 h 10"/>
                <a:gd name="T18" fmla="*/ 114 w 140"/>
                <a:gd name="T19" fmla="*/ 6 h 10"/>
                <a:gd name="T20" fmla="*/ 122 w 140"/>
                <a:gd name="T21" fmla="*/ 5 h 10"/>
                <a:gd name="T22" fmla="*/ 128 w 140"/>
                <a:gd name="T23" fmla="*/ 4 h 10"/>
                <a:gd name="T24" fmla="*/ 133 w 140"/>
                <a:gd name="T25" fmla="*/ 3 h 10"/>
                <a:gd name="T26" fmla="*/ 137 w 140"/>
                <a:gd name="T27" fmla="*/ 2 h 10"/>
                <a:gd name="T28" fmla="*/ 139 w 140"/>
                <a:gd name="T29" fmla="*/ 1 h 10"/>
                <a:gd name="T30" fmla="*/ 140 w 140"/>
                <a:gd name="T31" fmla="*/ 0 h 10"/>
                <a:gd name="T32" fmla="*/ 140 w 140"/>
                <a:gd name="T33" fmla="*/ 10 h 10"/>
                <a:gd name="T34" fmla="*/ 0 w 140"/>
                <a:gd name="T35" fmla="*/ 10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0" h="10">
                  <a:moveTo>
                    <a:pt x="0" y="10"/>
                  </a:moveTo>
                  <a:lnTo>
                    <a:pt x="14" y="10"/>
                  </a:lnTo>
                  <a:lnTo>
                    <a:pt x="29" y="9"/>
                  </a:lnTo>
                  <a:lnTo>
                    <a:pt x="43" y="9"/>
                  </a:lnTo>
                  <a:lnTo>
                    <a:pt x="57" y="9"/>
                  </a:lnTo>
                  <a:lnTo>
                    <a:pt x="70" y="8"/>
                  </a:lnTo>
                  <a:lnTo>
                    <a:pt x="82" y="8"/>
                  </a:lnTo>
                  <a:lnTo>
                    <a:pt x="93" y="7"/>
                  </a:lnTo>
                  <a:lnTo>
                    <a:pt x="104" y="6"/>
                  </a:lnTo>
                  <a:lnTo>
                    <a:pt x="114" y="6"/>
                  </a:lnTo>
                  <a:lnTo>
                    <a:pt x="122" y="5"/>
                  </a:lnTo>
                  <a:lnTo>
                    <a:pt x="128" y="4"/>
                  </a:lnTo>
                  <a:lnTo>
                    <a:pt x="133" y="3"/>
                  </a:lnTo>
                  <a:lnTo>
                    <a:pt x="137" y="2"/>
                  </a:lnTo>
                  <a:lnTo>
                    <a:pt x="139" y="1"/>
                  </a:lnTo>
                  <a:lnTo>
                    <a:pt x="140" y="0"/>
                  </a:lnTo>
                  <a:lnTo>
                    <a:pt x="14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26" name="Freeform 704">
              <a:extLst>
                <a:ext uri="{FF2B5EF4-FFF2-40B4-BE49-F238E27FC236}">
                  <a16:creationId xmlns:a16="http://schemas.microsoft.com/office/drawing/2014/main" id="{F3622C0C-63E4-9B4D-8968-21E63C055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40" cy="10"/>
            </a:xfrm>
            <a:custGeom>
              <a:avLst/>
              <a:gdLst>
                <a:gd name="T0" fmla="*/ 0 w 140"/>
                <a:gd name="T1" fmla="*/ 10 h 10"/>
                <a:gd name="T2" fmla="*/ 14 w 140"/>
                <a:gd name="T3" fmla="*/ 10 h 10"/>
                <a:gd name="T4" fmla="*/ 29 w 140"/>
                <a:gd name="T5" fmla="*/ 9 h 10"/>
                <a:gd name="T6" fmla="*/ 43 w 140"/>
                <a:gd name="T7" fmla="*/ 9 h 10"/>
                <a:gd name="T8" fmla="*/ 57 w 140"/>
                <a:gd name="T9" fmla="*/ 9 h 10"/>
                <a:gd name="T10" fmla="*/ 70 w 140"/>
                <a:gd name="T11" fmla="*/ 8 h 10"/>
                <a:gd name="T12" fmla="*/ 82 w 140"/>
                <a:gd name="T13" fmla="*/ 8 h 10"/>
                <a:gd name="T14" fmla="*/ 93 w 140"/>
                <a:gd name="T15" fmla="*/ 7 h 10"/>
                <a:gd name="T16" fmla="*/ 104 w 140"/>
                <a:gd name="T17" fmla="*/ 6 h 10"/>
                <a:gd name="T18" fmla="*/ 114 w 140"/>
                <a:gd name="T19" fmla="*/ 6 h 10"/>
                <a:gd name="T20" fmla="*/ 122 w 140"/>
                <a:gd name="T21" fmla="*/ 5 h 10"/>
                <a:gd name="T22" fmla="*/ 128 w 140"/>
                <a:gd name="T23" fmla="*/ 4 h 10"/>
                <a:gd name="T24" fmla="*/ 133 w 140"/>
                <a:gd name="T25" fmla="*/ 3 h 10"/>
                <a:gd name="T26" fmla="*/ 137 w 140"/>
                <a:gd name="T27" fmla="*/ 2 h 10"/>
                <a:gd name="T28" fmla="*/ 139 w 140"/>
                <a:gd name="T29" fmla="*/ 1 h 10"/>
                <a:gd name="T30" fmla="*/ 140 w 140"/>
                <a:gd name="T31" fmla="*/ 0 h 10"/>
                <a:gd name="T32" fmla="*/ 137 w 140"/>
                <a:gd name="T33" fmla="*/ 0 h 10"/>
                <a:gd name="T34" fmla="*/ 136 w 140"/>
                <a:gd name="T35" fmla="*/ 1 h 10"/>
                <a:gd name="T36" fmla="*/ 134 w 140"/>
                <a:gd name="T37" fmla="*/ 2 h 10"/>
                <a:gd name="T38" fmla="*/ 129 w 140"/>
                <a:gd name="T39" fmla="*/ 3 h 10"/>
                <a:gd name="T40" fmla="*/ 124 w 140"/>
                <a:gd name="T41" fmla="*/ 4 h 10"/>
                <a:gd name="T42" fmla="*/ 116 w 140"/>
                <a:gd name="T43" fmla="*/ 5 h 10"/>
                <a:gd name="T44" fmla="*/ 108 w 140"/>
                <a:gd name="T45" fmla="*/ 6 h 10"/>
                <a:gd name="T46" fmla="*/ 97 w 140"/>
                <a:gd name="T47" fmla="*/ 6 h 10"/>
                <a:gd name="T48" fmla="*/ 86 w 140"/>
                <a:gd name="T49" fmla="*/ 7 h 10"/>
                <a:gd name="T50" fmla="*/ 73 w 140"/>
                <a:gd name="T51" fmla="*/ 8 h 10"/>
                <a:gd name="T52" fmla="*/ 60 w 140"/>
                <a:gd name="T53" fmla="*/ 8 h 10"/>
                <a:gd name="T54" fmla="*/ 45 w 140"/>
                <a:gd name="T55" fmla="*/ 9 h 10"/>
                <a:gd name="T56" fmla="*/ 30 w 140"/>
                <a:gd name="T57" fmla="*/ 9 h 10"/>
                <a:gd name="T58" fmla="*/ 15 w 140"/>
                <a:gd name="T59" fmla="*/ 9 h 10"/>
                <a:gd name="T60" fmla="*/ 0 w 140"/>
                <a:gd name="T61" fmla="*/ 9 h 10"/>
                <a:gd name="T62" fmla="*/ 0 w 140"/>
                <a:gd name="T63" fmla="*/ 10 h 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0" h="10">
                  <a:moveTo>
                    <a:pt x="0" y="10"/>
                  </a:moveTo>
                  <a:lnTo>
                    <a:pt x="14" y="10"/>
                  </a:lnTo>
                  <a:lnTo>
                    <a:pt x="29" y="9"/>
                  </a:lnTo>
                  <a:lnTo>
                    <a:pt x="43" y="9"/>
                  </a:lnTo>
                  <a:lnTo>
                    <a:pt x="57" y="9"/>
                  </a:lnTo>
                  <a:lnTo>
                    <a:pt x="70" y="8"/>
                  </a:lnTo>
                  <a:lnTo>
                    <a:pt x="82" y="8"/>
                  </a:lnTo>
                  <a:lnTo>
                    <a:pt x="93" y="7"/>
                  </a:lnTo>
                  <a:lnTo>
                    <a:pt x="104" y="6"/>
                  </a:lnTo>
                  <a:lnTo>
                    <a:pt x="114" y="6"/>
                  </a:lnTo>
                  <a:lnTo>
                    <a:pt x="122" y="5"/>
                  </a:lnTo>
                  <a:lnTo>
                    <a:pt x="128" y="4"/>
                  </a:lnTo>
                  <a:lnTo>
                    <a:pt x="133" y="3"/>
                  </a:lnTo>
                  <a:lnTo>
                    <a:pt x="137" y="2"/>
                  </a:lnTo>
                  <a:lnTo>
                    <a:pt x="139" y="1"/>
                  </a:lnTo>
                  <a:lnTo>
                    <a:pt x="140" y="0"/>
                  </a:lnTo>
                  <a:lnTo>
                    <a:pt x="137" y="0"/>
                  </a:lnTo>
                  <a:lnTo>
                    <a:pt x="136" y="1"/>
                  </a:lnTo>
                  <a:lnTo>
                    <a:pt x="134" y="2"/>
                  </a:lnTo>
                  <a:lnTo>
                    <a:pt x="129" y="3"/>
                  </a:lnTo>
                  <a:lnTo>
                    <a:pt x="124" y="4"/>
                  </a:lnTo>
                  <a:lnTo>
                    <a:pt x="116" y="5"/>
                  </a:lnTo>
                  <a:lnTo>
                    <a:pt x="108" y="6"/>
                  </a:lnTo>
                  <a:lnTo>
                    <a:pt x="97" y="6"/>
                  </a:lnTo>
                  <a:lnTo>
                    <a:pt x="86" y="7"/>
                  </a:lnTo>
                  <a:lnTo>
                    <a:pt x="73" y="8"/>
                  </a:lnTo>
                  <a:lnTo>
                    <a:pt x="60" y="8"/>
                  </a:lnTo>
                  <a:lnTo>
                    <a:pt x="45" y="9"/>
                  </a:lnTo>
                  <a:lnTo>
                    <a:pt x="30" y="9"/>
                  </a:lnTo>
                  <a:lnTo>
                    <a:pt x="15" y="9"/>
                  </a:lnTo>
                  <a:lnTo>
                    <a:pt x="0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27" name="Freeform 705">
              <a:extLst>
                <a:ext uri="{FF2B5EF4-FFF2-40B4-BE49-F238E27FC236}">
                  <a16:creationId xmlns:a16="http://schemas.microsoft.com/office/drawing/2014/main" id="{C2C9628D-FBA9-BD42-83B8-BB55CDEFB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37" cy="9"/>
            </a:xfrm>
            <a:custGeom>
              <a:avLst/>
              <a:gdLst>
                <a:gd name="T0" fmla="*/ 0 w 137"/>
                <a:gd name="T1" fmla="*/ 9 h 9"/>
                <a:gd name="T2" fmla="*/ 15 w 137"/>
                <a:gd name="T3" fmla="*/ 9 h 9"/>
                <a:gd name="T4" fmla="*/ 30 w 137"/>
                <a:gd name="T5" fmla="*/ 9 h 9"/>
                <a:gd name="T6" fmla="*/ 45 w 137"/>
                <a:gd name="T7" fmla="*/ 9 h 9"/>
                <a:gd name="T8" fmla="*/ 60 w 137"/>
                <a:gd name="T9" fmla="*/ 8 h 9"/>
                <a:gd name="T10" fmla="*/ 73 w 137"/>
                <a:gd name="T11" fmla="*/ 8 h 9"/>
                <a:gd name="T12" fmla="*/ 86 w 137"/>
                <a:gd name="T13" fmla="*/ 7 h 9"/>
                <a:gd name="T14" fmla="*/ 97 w 137"/>
                <a:gd name="T15" fmla="*/ 6 h 9"/>
                <a:gd name="T16" fmla="*/ 108 w 137"/>
                <a:gd name="T17" fmla="*/ 6 h 9"/>
                <a:gd name="T18" fmla="*/ 116 w 137"/>
                <a:gd name="T19" fmla="*/ 5 h 9"/>
                <a:gd name="T20" fmla="*/ 124 w 137"/>
                <a:gd name="T21" fmla="*/ 4 h 9"/>
                <a:gd name="T22" fmla="*/ 129 w 137"/>
                <a:gd name="T23" fmla="*/ 3 h 9"/>
                <a:gd name="T24" fmla="*/ 134 w 137"/>
                <a:gd name="T25" fmla="*/ 2 h 9"/>
                <a:gd name="T26" fmla="*/ 136 w 137"/>
                <a:gd name="T27" fmla="*/ 1 h 9"/>
                <a:gd name="T28" fmla="*/ 137 w 137"/>
                <a:gd name="T29" fmla="*/ 0 h 9"/>
                <a:gd name="T30" fmla="*/ 135 w 137"/>
                <a:gd name="T31" fmla="*/ 0 h 9"/>
                <a:gd name="T32" fmla="*/ 134 w 137"/>
                <a:gd name="T33" fmla="*/ 1 h 9"/>
                <a:gd name="T34" fmla="*/ 131 w 137"/>
                <a:gd name="T35" fmla="*/ 2 h 9"/>
                <a:gd name="T36" fmla="*/ 128 w 137"/>
                <a:gd name="T37" fmla="*/ 3 h 9"/>
                <a:gd name="T38" fmla="*/ 122 w 137"/>
                <a:gd name="T39" fmla="*/ 4 h 9"/>
                <a:gd name="T40" fmla="*/ 115 w 137"/>
                <a:gd name="T41" fmla="*/ 5 h 9"/>
                <a:gd name="T42" fmla="*/ 106 w 137"/>
                <a:gd name="T43" fmla="*/ 6 h 9"/>
                <a:gd name="T44" fmla="*/ 95 w 137"/>
                <a:gd name="T45" fmla="*/ 6 h 9"/>
                <a:gd name="T46" fmla="*/ 84 w 137"/>
                <a:gd name="T47" fmla="*/ 7 h 9"/>
                <a:gd name="T48" fmla="*/ 72 w 137"/>
                <a:gd name="T49" fmla="*/ 8 h 9"/>
                <a:gd name="T50" fmla="*/ 58 w 137"/>
                <a:gd name="T51" fmla="*/ 8 h 9"/>
                <a:gd name="T52" fmla="*/ 44 w 137"/>
                <a:gd name="T53" fmla="*/ 9 h 9"/>
                <a:gd name="T54" fmla="*/ 30 w 137"/>
                <a:gd name="T55" fmla="*/ 9 h 9"/>
                <a:gd name="T56" fmla="*/ 15 w 137"/>
                <a:gd name="T57" fmla="*/ 9 h 9"/>
                <a:gd name="T58" fmla="*/ 0 w 137"/>
                <a:gd name="T59" fmla="*/ 9 h 9"/>
                <a:gd name="T60" fmla="*/ 0 w 137"/>
                <a:gd name="T61" fmla="*/ 9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7" h="9">
                  <a:moveTo>
                    <a:pt x="0" y="9"/>
                  </a:moveTo>
                  <a:lnTo>
                    <a:pt x="15" y="9"/>
                  </a:lnTo>
                  <a:lnTo>
                    <a:pt x="30" y="9"/>
                  </a:lnTo>
                  <a:lnTo>
                    <a:pt x="45" y="9"/>
                  </a:lnTo>
                  <a:lnTo>
                    <a:pt x="60" y="8"/>
                  </a:lnTo>
                  <a:lnTo>
                    <a:pt x="73" y="8"/>
                  </a:lnTo>
                  <a:lnTo>
                    <a:pt x="86" y="7"/>
                  </a:lnTo>
                  <a:lnTo>
                    <a:pt x="97" y="6"/>
                  </a:lnTo>
                  <a:lnTo>
                    <a:pt x="108" y="6"/>
                  </a:lnTo>
                  <a:lnTo>
                    <a:pt x="116" y="5"/>
                  </a:lnTo>
                  <a:lnTo>
                    <a:pt x="124" y="4"/>
                  </a:lnTo>
                  <a:lnTo>
                    <a:pt x="129" y="3"/>
                  </a:lnTo>
                  <a:lnTo>
                    <a:pt x="134" y="2"/>
                  </a:lnTo>
                  <a:lnTo>
                    <a:pt x="136" y="1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34" y="1"/>
                  </a:lnTo>
                  <a:lnTo>
                    <a:pt x="131" y="2"/>
                  </a:lnTo>
                  <a:lnTo>
                    <a:pt x="128" y="3"/>
                  </a:lnTo>
                  <a:lnTo>
                    <a:pt x="122" y="4"/>
                  </a:lnTo>
                  <a:lnTo>
                    <a:pt x="115" y="5"/>
                  </a:lnTo>
                  <a:lnTo>
                    <a:pt x="106" y="6"/>
                  </a:lnTo>
                  <a:lnTo>
                    <a:pt x="95" y="6"/>
                  </a:lnTo>
                  <a:lnTo>
                    <a:pt x="84" y="7"/>
                  </a:lnTo>
                  <a:lnTo>
                    <a:pt x="72" y="8"/>
                  </a:lnTo>
                  <a:lnTo>
                    <a:pt x="58" y="8"/>
                  </a:lnTo>
                  <a:lnTo>
                    <a:pt x="44" y="9"/>
                  </a:lnTo>
                  <a:lnTo>
                    <a:pt x="30" y="9"/>
                  </a:lnTo>
                  <a:lnTo>
                    <a:pt x="15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28" name="Freeform 706">
              <a:extLst>
                <a:ext uri="{FF2B5EF4-FFF2-40B4-BE49-F238E27FC236}">
                  <a16:creationId xmlns:a16="http://schemas.microsoft.com/office/drawing/2014/main" id="{53A593DD-932F-A244-809A-A0BD69EAD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35" cy="9"/>
            </a:xfrm>
            <a:custGeom>
              <a:avLst/>
              <a:gdLst>
                <a:gd name="T0" fmla="*/ 0 w 135"/>
                <a:gd name="T1" fmla="*/ 9 h 9"/>
                <a:gd name="T2" fmla="*/ 15 w 135"/>
                <a:gd name="T3" fmla="*/ 9 h 9"/>
                <a:gd name="T4" fmla="*/ 30 w 135"/>
                <a:gd name="T5" fmla="*/ 9 h 9"/>
                <a:gd name="T6" fmla="*/ 44 w 135"/>
                <a:gd name="T7" fmla="*/ 9 h 9"/>
                <a:gd name="T8" fmla="*/ 58 w 135"/>
                <a:gd name="T9" fmla="*/ 8 h 9"/>
                <a:gd name="T10" fmla="*/ 72 w 135"/>
                <a:gd name="T11" fmla="*/ 8 h 9"/>
                <a:gd name="T12" fmla="*/ 84 w 135"/>
                <a:gd name="T13" fmla="*/ 7 h 9"/>
                <a:gd name="T14" fmla="*/ 95 w 135"/>
                <a:gd name="T15" fmla="*/ 6 h 9"/>
                <a:gd name="T16" fmla="*/ 106 w 135"/>
                <a:gd name="T17" fmla="*/ 6 h 9"/>
                <a:gd name="T18" fmla="*/ 115 w 135"/>
                <a:gd name="T19" fmla="*/ 5 h 9"/>
                <a:gd name="T20" fmla="*/ 122 w 135"/>
                <a:gd name="T21" fmla="*/ 4 h 9"/>
                <a:gd name="T22" fmla="*/ 128 w 135"/>
                <a:gd name="T23" fmla="*/ 3 h 9"/>
                <a:gd name="T24" fmla="*/ 131 w 135"/>
                <a:gd name="T25" fmla="*/ 2 h 9"/>
                <a:gd name="T26" fmla="*/ 134 w 135"/>
                <a:gd name="T27" fmla="*/ 1 h 9"/>
                <a:gd name="T28" fmla="*/ 135 w 135"/>
                <a:gd name="T29" fmla="*/ 0 h 9"/>
                <a:gd name="T30" fmla="*/ 132 w 135"/>
                <a:gd name="T31" fmla="*/ 0 h 9"/>
                <a:gd name="T32" fmla="*/ 131 w 135"/>
                <a:gd name="T33" fmla="*/ 1 h 9"/>
                <a:gd name="T34" fmla="*/ 129 w 135"/>
                <a:gd name="T35" fmla="*/ 2 h 9"/>
                <a:gd name="T36" fmla="*/ 125 w 135"/>
                <a:gd name="T37" fmla="*/ 3 h 9"/>
                <a:gd name="T38" fmla="*/ 119 w 135"/>
                <a:gd name="T39" fmla="*/ 4 h 9"/>
                <a:gd name="T40" fmla="*/ 112 w 135"/>
                <a:gd name="T41" fmla="*/ 5 h 9"/>
                <a:gd name="T42" fmla="*/ 103 w 135"/>
                <a:gd name="T43" fmla="*/ 6 h 9"/>
                <a:gd name="T44" fmla="*/ 93 w 135"/>
                <a:gd name="T45" fmla="*/ 6 h 9"/>
                <a:gd name="T46" fmla="*/ 82 w 135"/>
                <a:gd name="T47" fmla="*/ 7 h 9"/>
                <a:gd name="T48" fmla="*/ 71 w 135"/>
                <a:gd name="T49" fmla="*/ 7 h 9"/>
                <a:gd name="T50" fmla="*/ 57 w 135"/>
                <a:gd name="T51" fmla="*/ 8 h 9"/>
                <a:gd name="T52" fmla="*/ 43 w 135"/>
                <a:gd name="T53" fmla="*/ 8 h 9"/>
                <a:gd name="T54" fmla="*/ 29 w 135"/>
                <a:gd name="T55" fmla="*/ 9 h 9"/>
                <a:gd name="T56" fmla="*/ 15 w 135"/>
                <a:gd name="T57" fmla="*/ 9 h 9"/>
                <a:gd name="T58" fmla="*/ 0 w 135"/>
                <a:gd name="T59" fmla="*/ 9 h 9"/>
                <a:gd name="T60" fmla="*/ 0 w 135"/>
                <a:gd name="T61" fmla="*/ 9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5" h="9">
                  <a:moveTo>
                    <a:pt x="0" y="9"/>
                  </a:moveTo>
                  <a:lnTo>
                    <a:pt x="15" y="9"/>
                  </a:lnTo>
                  <a:lnTo>
                    <a:pt x="30" y="9"/>
                  </a:lnTo>
                  <a:lnTo>
                    <a:pt x="44" y="9"/>
                  </a:lnTo>
                  <a:lnTo>
                    <a:pt x="58" y="8"/>
                  </a:lnTo>
                  <a:lnTo>
                    <a:pt x="72" y="8"/>
                  </a:lnTo>
                  <a:lnTo>
                    <a:pt x="84" y="7"/>
                  </a:lnTo>
                  <a:lnTo>
                    <a:pt x="95" y="6"/>
                  </a:lnTo>
                  <a:lnTo>
                    <a:pt x="106" y="6"/>
                  </a:lnTo>
                  <a:lnTo>
                    <a:pt x="115" y="5"/>
                  </a:lnTo>
                  <a:lnTo>
                    <a:pt x="122" y="4"/>
                  </a:lnTo>
                  <a:lnTo>
                    <a:pt x="128" y="3"/>
                  </a:lnTo>
                  <a:lnTo>
                    <a:pt x="131" y="2"/>
                  </a:lnTo>
                  <a:lnTo>
                    <a:pt x="134" y="1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31" y="1"/>
                  </a:lnTo>
                  <a:lnTo>
                    <a:pt x="129" y="2"/>
                  </a:lnTo>
                  <a:lnTo>
                    <a:pt x="125" y="3"/>
                  </a:lnTo>
                  <a:lnTo>
                    <a:pt x="119" y="4"/>
                  </a:lnTo>
                  <a:lnTo>
                    <a:pt x="112" y="5"/>
                  </a:lnTo>
                  <a:lnTo>
                    <a:pt x="103" y="6"/>
                  </a:lnTo>
                  <a:lnTo>
                    <a:pt x="93" y="6"/>
                  </a:lnTo>
                  <a:lnTo>
                    <a:pt x="82" y="7"/>
                  </a:lnTo>
                  <a:lnTo>
                    <a:pt x="71" y="7"/>
                  </a:lnTo>
                  <a:lnTo>
                    <a:pt x="57" y="8"/>
                  </a:lnTo>
                  <a:lnTo>
                    <a:pt x="43" y="8"/>
                  </a:lnTo>
                  <a:lnTo>
                    <a:pt x="29" y="9"/>
                  </a:lnTo>
                  <a:lnTo>
                    <a:pt x="15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29" name="Freeform 707">
              <a:extLst>
                <a:ext uri="{FF2B5EF4-FFF2-40B4-BE49-F238E27FC236}">
                  <a16:creationId xmlns:a16="http://schemas.microsoft.com/office/drawing/2014/main" id="{03A8922F-2546-964A-8D0D-4BC63EE60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32" cy="9"/>
            </a:xfrm>
            <a:custGeom>
              <a:avLst/>
              <a:gdLst>
                <a:gd name="T0" fmla="*/ 0 w 132"/>
                <a:gd name="T1" fmla="*/ 9 h 9"/>
                <a:gd name="T2" fmla="*/ 15 w 132"/>
                <a:gd name="T3" fmla="*/ 9 h 9"/>
                <a:gd name="T4" fmla="*/ 29 w 132"/>
                <a:gd name="T5" fmla="*/ 9 h 9"/>
                <a:gd name="T6" fmla="*/ 43 w 132"/>
                <a:gd name="T7" fmla="*/ 8 h 9"/>
                <a:gd name="T8" fmla="*/ 57 w 132"/>
                <a:gd name="T9" fmla="*/ 8 h 9"/>
                <a:gd name="T10" fmla="*/ 71 w 132"/>
                <a:gd name="T11" fmla="*/ 7 h 9"/>
                <a:gd name="T12" fmla="*/ 82 w 132"/>
                <a:gd name="T13" fmla="*/ 7 h 9"/>
                <a:gd name="T14" fmla="*/ 93 w 132"/>
                <a:gd name="T15" fmla="*/ 6 h 9"/>
                <a:gd name="T16" fmla="*/ 103 w 132"/>
                <a:gd name="T17" fmla="*/ 6 h 9"/>
                <a:gd name="T18" fmla="*/ 112 w 132"/>
                <a:gd name="T19" fmla="*/ 5 h 9"/>
                <a:gd name="T20" fmla="*/ 119 w 132"/>
                <a:gd name="T21" fmla="*/ 4 h 9"/>
                <a:gd name="T22" fmla="*/ 125 w 132"/>
                <a:gd name="T23" fmla="*/ 3 h 9"/>
                <a:gd name="T24" fmla="*/ 129 w 132"/>
                <a:gd name="T25" fmla="*/ 2 h 9"/>
                <a:gd name="T26" fmla="*/ 131 w 132"/>
                <a:gd name="T27" fmla="*/ 1 h 9"/>
                <a:gd name="T28" fmla="*/ 132 w 132"/>
                <a:gd name="T29" fmla="*/ 0 h 9"/>
                <a:gd name="T30" fmla="*/ 129 w 132"/>
                <a:gd name="T31" fmla="*/ 0 h 9"/>
                <a:gd name="T32" fmla="*/ 129 w 132"/>
                <a:gd name="T33" fmla="*/ 1 h 9"/>
                <a:gd name="T34" fmla="*/ 126 w 132"/>
                <a:gd name="T35" fmla="*/ 2 h 9"/>
                <a:gd name="T36" fmla="*/ 122 w 132"/>
                <a:gd name="T37" fmla="*/ 3 h 9"/>
                <a:gd name="T38" fmla="*/ 117 w 132"/>
                <a:gd name="T39" fmla="*/ 4 h 9"/>
                <a:gd name="T40" fmla="*/ 110 w 132"/>
                <a:gd name="T41" fmla="*/ 5 h 9"/>
                <a:gd name="T42" fmla="*/ 101 w 132"/>
                <a:gd name="T43" fmla="*/ 6 h 9"/>
                <a:gd name="T44" fmla="*/ 92 w 132"/>
                <a:gd name="T45" fmla="*/ 6 h 9"/>
                <a:gd name="T46" fmla="*/ 81 w 132"/>
                <a:gd name="T47" fmla="*/ 7 h 9"/>
                <a:gd name="T48" fmla="*/ 69 w 132"/>
                <a:gd name="T49" fmla="*/ 7 h 9"/>
                <a:gd name="T50" fmla="*/ 57 w 132"/>
                <a:gd name="T51" fmla="*/ 8 h 9"/>
                <a:gd name="T52" fmla="*/ 43 w 132"/>
                <a:gd name="T53" fmla="*/ 8 h 9"/>
                <a:gd name="T54" fmla="*/ 28 w 132"/>
                <a:gd name="T55" fmla="*/ 9 h 9"/>
                <a:gd name="T56" fmla="*/ 14 w 132"/>
                <a:gd name="T57" fmla="*/ 9 h 9"/>
                <a:gd name="T58" fmla="*/ 0 w 132"/>
                <a:gd name="T59" fmla="*/ 9 h 9"/>
                <a:gd name="T60" fmla="*/ 0 w 132"/>
                <a:gd name="T61" fmla="*/ 9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2" h="9">
                  <a:moveTo>
                    <a:pt x="0" y="9"/>
                  </a:moveTo>
                  <a:lnTo>
                    <a:pt x="15" y="9"/>
                  </a:lnTo>
                  <a:lnTo>
                    <a:pt x="29" y="9"/>
                  </a:lnTo>
                  <a:lnTo>
                    <a:pt x="43" y="8"/>
                  </a:lnTo>
                  <a:lnTo>
                    <a:pt x="57" y="8"/>
                  </a:lnTo>
                  <a:lnTo>
                    <a:pt x="71" y="7"/>
                  </a:lnTo>
                  <a:lnTo>
                    <a:pt x="82" y="7"/>
                  </a:lnTo>
                  <a:lnTo>
                    <a:pt x="93" y="6"/>
                  </a:lnTo>
                  <a:lnTo>
                    <a:pt x="103" y="6"/>
                  </a:lnTo>
                  <a:lnTo>
                    <a:pt x="112" y="5"/>
                  </a:lnTo>
                  <a:lnTo>
                    <a:pt x="119" y="4"/>
                  </a:lnTo>
                  <a:lnTo>
                    <a:pt x="125" y="3"/>
                  </a:lnTo>
                  <a:lnTo>
                    <a:pt x="129" y="2"/>
                  </a:lnTo>
                  <a:lnTo>
                    <a:pt x="131" y="1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29" y="1"/>
                  </a:lnTo>
                  <a:lnTo>
                    <a:pt x="126" y="2"/>
                  </a:lnTo>
                  <a:lnTo>
                    <a:pt x="122" y="3"/>
                  </a:lnTo>
                  <a:lnTo>
                    <a:pt x="117" y="4"/>
                  </a:lnTo>
                  <a:lnTo>
                    <a:pt x="110" y="5"/>
                  </a:lnTo>
                  <a:lnTo>
                    <a:pt x="101" y="6"/>
                  </a:lnTo>
                  <a:lnTo>
                    <a:pt x="92" y="6"/>
                  </a:lnTo>
                  <a:lnTo>
                    <a:pt x="81" y="7"/>
                  </a:lnTo>
                  <a:lnTo>
                    <a:pt x="69" y="7"/>
                  </a:lnTo>
                  <a:lnTo>
                    <a:pt x="57" y="8"/>
                  </a:lnTo>
                  <a:lnTo>
                    <a:pt x="43" y="8"/>
                  </a:lnTo>
                  <a:lnTo>
                    <a:pt x="28" y="9"/>
                  </a:lnTo>
                  <a:lnTo>
                    <a:pt x="14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0" name="Freeform 708">
              <a:extLst>
                <a:ext uri="{FF2B5EF4-FFF2-40B4-BE49-F238E27FC236}">
                  <a16:creationId xmlns:a16="http://schemas.microsoft.com/office/drawing/2014/main" id="{5BCE6AD8-1F34-6846-9EBB-0EDBAFFE8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29" cy="9"/>
            </a:xfrm>
            <a:custGeom>
              <a:avLst/>
              <a:gdLst>
                <a:gd name="T0" fmla="*/ 0 w 129"/>
                <a:gd name="T1" fmla="*/ 9 h 9"/>
                <a:gd name="T2" fmla="*/ 14 w 129"/>
                <a:gd name="T3" fmla="*/ 9 h 9"/>
                <a:gd name="T4" fmla="*/ 28 w 129"/>
                <a:gd name="T5" fmla="*/ 9 h 9"/>
                <a:gd name="T6" fmla="*/ 43 w 129"/>
                <a:gd name="T7" fmla="*/ 8 h 9"/>
                <a:gd name="T8" fmla="*/ 57 w 129"/>
                <a:gd name="T9" fmla="*/ 8 h 9"/>
                <a:gd name="T10" fmla="*/ 69 w 129"/>
                <a:gd name="T11" fmla="*/ 7 h 9"/>
                <a:gd name="T12" fmla="*/ 81 w 129"/>
                <a:gd name="T13" fmla="*/ 7 h 9"/>
                <a:gd name="T14" fmla="*/ 92 w 129"/>
                <a:gd name="T15" fmla="*/ 6 h 9"/>
                <a:gd name="T16" fmla="*/ 101 w 129"/>
                <a:gd name="T17" fmla="*/ 6 h 9"/>
                <a:gd name="T18" fmla="*/ 110 w 129"/>
                <a:gd name="T19" fmla="*/ 5 h 9"/>
                <a:gd name="T20" fmla="*/ 117 w 129"/>
                <a:gd name="T21" fmla="*/ 4 h 9"/>
                <a:gd name="T22" fmla="*/ 122 w 129"/>
                <a:gd name="T23" fmla="*/ 3 h 9"/>
                <a:gd name="T24" fmla="*/ 126 w 129"/>
                <a:gd name="T25" fmla="*/ 2 h 9"/>
                <a:gd name="T26" fmla="*/ 129 w 129"/>
                <a:gd name="T27" fmla="*/ 1 h 9"/>
                <a:gd name="T28" fmla="*/ 129 w 129"/>
                <a:gd name="T29" fmla="*/ 0 h 9"/>
                <a:gd name="T30" fmla="*/ 127 w 129"/>
                <a:gd name="T31" fmla="*/ 0 h 9"/>
                <a:gd name="T32" fmla="*/ 126 w 129"/>
                <a:gd name="T33" fmla="*/ 1 h 9"/>
                <a:gd name="T34" fmla="*/ 123 w 129"/>
                <a:gd name="T35" fmla="*/ 2 h 9"/>
                <a:gd name="T36" fmla="*/ 120 w 129"/>
                <a:gd name="T37" fmla="*/ 3 h 9"/>
                <a:gd name="T38" fmla="*/ 115 w 129"/>
                <a:gd name="T39" fmla="*/ 4 h 9"/>
                <a:gd name="T40" fmla="*/ 108 w 129"/>
                <a:gd name="T41" fmla="*/ 5 h 9"/>
                <a:gd name="T42" fmla="*/ 100 w 129"/>
                <a:gd name="T43" fmla="*/ 6 h 9"/>
                <a:gd name="T44" fmla="*/ 90 w 129"/>
                <a:gd name="T45" fmla="*/ 6 h 9"/>
                <a:gd name="T46" fmla="*/ 79 w 129"/>
                <a:gd name="T47" fmla="*/ 6 h 9"/>
                <a:gd name="T48" fmla="*/ 68 w 129"/>
                <a:gd name="T49" fmla="*/ 7 h 9"/>
                <a:gd name="T50" fmla="*/ 55 w 129"/>
                <a:gd name="T51" fmla="*/ 8 h 9"/>
                <a:gd name="T52" fmla="*/ 42 w 129"/>
                <a:gd name="T53" fmla="*/ 8 h 9"/>
                <a:gd name="T54" fmla="*/ 28 w 129"/>
                <a:gd name="T55" fmla="*/ 8 h 9"/>
                <a:gd name="T56" fmla="*/ 14 w 129"/>
                <a:gd name="T57" fmla="*/ 9 h 9"/>
                <a:gd name="T58" fmla="*/ 0 w 129"/>
                <a:gd name="T59" fmla="*/ 9 h 9"/>
                <a:gd name="T60" fmla="*/ 0 w 129"/>
                <a:gd name="T61" fmla="*/ 9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9" h="9">
                  <a:moveTo>
                    <a:pt x="0" y="9"/>
                  </a:moveTo>
                  <a:lnTo>
                    <a:pt x="14" y="9"/>
                  </a:lnTo>
                  <a:lnTo>
                    <a:pt x="28" y="9"/>
                  </a:lnTo>
                  <a:lnTo>
                    <a:pt x="43" y="8"/>
                  </a:lnTo>
                  <a:lnTo>
                    <a:pt x="57" y="8"/>
                  </a:lnTo>
                  <a:lnTo>
                    <a:pt x="69" y="7"/>
                  </a:lnTo>
                  <a:lnTo>
                    <a:pt x="81" y="7"/>
                  </a:lnTo>
                  <a:lnTo>
                    <a:pt x="92" y="6"/>
                  </a:lnTo>
                  <a:lnTo>
                    <a:pt x="101" y="6"/>
                  </a:lnTo>
                  <a:lnTo>
                    <a:pt x="110" y="5"/>
                  </a:lnTo>
                  <a:lnTo>
                    <a:pt x="117" y="4"/>
                  </a:lnTo>
                  <a:lnTo>
                    <a:pt x="122" y="3"/>
                  </a:lnTo>
                  <a:lnTo>
                    <a:pt x="126" y="2"/>
                  </a:lnTo>
                  <a:lnTo>
                    <a:pt x="129" y="1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6" y="1"/>
                  </a:lnTo>
                  <a:lnTo>
                    <a:pt x="123" y="2"/>
                  </a:lnTo>
                  <a:lnTo>
                    <a:pt x="120" y="3"/>
                  </a:lnTo>
                  <a:lnTo>
                    <a:pt x="115" y="4"/>
                  </a:lnTo>
                  <a:lnTo>
                    <a:pt x="108" y="5"/>
                  </a:lnTo>
                  <a:lnTo>
                    <a:pt x="100" y="6"/>
                  </a:lnTo>
                  <a:lnTo>
                    <a:pt x="90" y="6"/>
                  </a:lnTo>
                  <a:lnTo>
                    <a:pt x="79" y="6"/>
                  </a:lnTo>
                  <a:lnTo>
                    <a:pt x="68" y="7"/>
                  </a:lnTo>
                  <a:lnTo>
                    <a:pt x="55" y="8"/>
                  </a:lnTo>
                  <a:lnTo>
                    <a:pt x="42" y="8"/>
                  </a:lnTo>
                  <a:lnTo>
                    <a:pt x="28" y="8"/>
                  </a:lnTo>
                  <a:lnTo>
                    <a:pt x="14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1" name="Freeform 709">
              <a:extLst>
                <a:ext uri="{FF2B5EF4-FFF2-40B4-BE49-F238E27FC236}">
                  <a16:creationId xmlns:a16="http://schemas.microsoft.com/office/drawing/2014/main" id="{2AC37DA4-24D8-CF47-86BF-15F1A2C87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27" cy="9"/>
            </a:xfrm>
            <a:custGeom>
              <a:avLst/>
              <a:gdLst>
                <a:gd name="T0" fmla="*/ 0 w 127"/>
                <a:gd name="T1" fmla="*/ 9 h 9"/>
                <a:gd name="T2" fmla="*/ 14 w 127"/>
                <a:gd name="T3" fmla="*/ 9 h 9"/>
                <a:gd name="T4" fmla="*/ 28 w 127"/>
                <a:gd name="T5" fmla="*/ 8 h 9"/>
                <a:gd name="T6" fmla="*/ 42 w 127"/>
                <a:gd name="T7" fmla="*/ 8 h 9"/>
                <a:gd name="T8" fmla="*/ 55 w 127"/>
                <a:gd name="T9" fmla="*/ 8 h 9"/>
                <a:gd name="T10" fmla="*/ 68 w 127"/>
                <a:gd name="T11" fmla="*/ 7 h 9"/>
                <a:gd name="T12" fmla="*/ 79 w 127"/>
                <a:gd name="T13" fmla="*/ 6 h 9"/>
                <a:gd name="T14" fmla="*/ 90 w 127"/>
                <a:gd name="T15" fmla="*/ 6 h 9"/>
                <a:gd name="T16" fmla="*/ 100 w 127"/>
                <a:gd name="T17" fmla="*/ 6 h 9"/>
                <a:gd name="T18" fmla="*/ 108 w 127"/>
                <a:gd name="T19" fmla="*/ 5 h 9"/>
                <a:gd name="T20" fmla="*/ 115 w 127"/>
                <a:gd name="T21" fmla="*/ 4 h 9"/>
                <a:gd name="T22" fmla="*/ 120 w 127"/>
                <a:gd name="T23" fmla="*/ 3 h 9"/>
                <a:gd name="T24" fmla="*/ 123 w 127"/>
                <a:gd name="T25" fmla="*/ 2 h 9"/>
                <a:gd name="T26" fmla="*/ 126 w 127"/>
                <a:gd name="T27" fmla="*/ 1 h 9"/>
                <a:gd name="T28" fmla="*/ 127 w 127"/>
                <a:gd name="T29" fmla="*/ 0 h 9"/>
                <a:gd name="T30" fmla="*/ 124 w 127"/>
                <a:gd name="T31" fmla="*/ 0 h 9"/>
                <a:gd name="T32" fmla="*/ 123 w 127"/>
                <a:gd name="T33" fmla="*/ 1 h 9"/>
                <a:gd name="T34" fmla="*/ 122 w 127"/>
                <a:gd name="T35" fmla="*/ 2 h 9"/>
                <a:gd name="T36" fmla="*/ 117 w 127"/>
                <a:gd name="T37" fmla="*/ 3 h 9"/>
                <a:gd name="T38" fmla="*/ 112 w 127"/>
                <a:gd name="T39" fmla="*/ 4 h 9"/>
                <a:gd name="T40" fmla="*/ 105 w 127"/>
                <a:gd name="T41" fmla="*/ 5 h 9"/>
                <a:gd name="T42" fmla="*/ 97 w 127"/>
                <a:gd name="T43" fmla="*/ 6 h 9"/>
                <a:gd name="T44" fmla="*/ 88 w 127"/>
                <a:gd name="T45" fmla="*/ 6 h 9"/>
                <a:gd name="T46" fmla="*/ 78 w 127"/>
                <a:gd name="T47" fmla="*/ 6 h 9"/>
                <a:gd name="T48" fmla="*/ 66 w 127"/>
                <a:gd name="T49" fmla="*/ 7 h 9"/>
                <a:gd name="T50" fmla="*/ 54 w 127"/>
                <a:gd name="T51" fmla="*/ 7 h 9"/>
                <a:gd name="T52" fmla="*/ 41 w 127"/>
                <a:gd name="T53" fmla="*/ 8 h 9"/>
                <a:gd name="T54" fmla="*/ 28 w 127"/>
                <a:gd name="T55" fmla="*/ 8 h 9"/>
                <a:gd name="T56" fmla="*/ 14 w 127"/>
                <a:gd name="T57" fmla="*/ 8 h 9"/>
                <a:gd name="T58" fmla="*/ 0 w 127"/>
                <a:gd name="T59" fmla="*/ 8 h 9"/>
                <a:gd name="T60" fmla="*/ 0 w 127"/>
                <a:gd name="T61" fmla="*/ 9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7" h="9">
                  <a:moveTo>
                    <a:pt x="0" y="9"/>
                  </a:moveTo>
                  <a:lnTo>
                    <a:pt x="14" y="9"/>
                  </a:lnTo>
                  <a:lnTo>
                    <a:pt x="28" y="8"/>
                  </a:lnTo>
                  <a:lnTo>
                    <a:pt x="42" y="8"/>
                  </a:lnTo>
                  <a:lnTo>
                    <a:pt x="55" y="8"/>
                  </a:lnTo>
                  <a:lnTo>
                    <a:pt x="68" y="7"/>
                  </a:lnTo>
                  <a:lnTo>
                    <a:pt x="79" y="6"/>
                  </a:lnTo>
                  <a:lnTo>
                    <a:pt x="90" y="6"/>
                  </a:lnTo>
                  <a:lnTo>
                    <a:pt x="100" y="6"/>
                  </a:lnTo>
                  <a:lnTo>
                    <a:pt x="108" y="5"/>
                  </a:lnTo>
                  <a:lnTo>
                    <a:pt x="115" y="4"/>
                  </a:lnTo>
                  <a:lnTo>
                    <a:pt x="120" y="3"/>
                  </a:lnTo>
                  <a:lnTo>
                    <a:pt x="123" y="2"/>
                  </a:lnTo>
                  <a:lnTo>
                    <a:pt x="126" y="1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1"/>
                  </a:lnTo>
                  <a:lnTo>
                    <a:pt x="122" y="2"/>
                  </a:lnTo>
                  <a:lnTo>
                    <a:pt x="117" y="3"/>
                  </a:lnTo>
                  <a:lnTo>
                    <a:pt x="112" y="4"/>
                  </a:lnTo>
                  <a:lnTo>
                    <a:pt x="105" y="5"/>
                  </a:lnTo>
                  <a:lnTo>
                    <a:pt x="97" y="6"/>
                  </a:lnTo>
                  <a:lnTo>
                    <a:pt x="88" y="6"/>
                  </a:lnTo>
                  <a:lnTo>
                    <a:pt x="78" y="6"/>
                  </a:lnTo>
                  <a:lnTo>
                    <a:pt x="66" y="7"/>
                  </a:lnTo>
                  <a:lnTo>
                    <a:pt x="54" y="7"/>
                  </a:lnTo>
                  <a:lnTo>
                    <a:pt x="41" y="8"/>
                  </a:lnTo>
                  <a:lnTo>
                    <a:pt x="28" y="8"/>
                  </a:lnTo>
                  <a:lnTo>
                    <a:pt x="14" y="8"/>
                  </a:lnTo>
                  <a:lnTo>
                    <a:pt x="0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2" name="Freeform 710">
              <a:extLst>
                <a:ext uri="{FF2B5EF4-FFF2-40B4-BE49-F238E27FC236}">
                  <a16:creationId xmlns:a16="http://schemas.microsoft.com/office/drawing/2014/main" id="{ABFB0E2E-0ED3-EF49-83E5-4AED2B11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24" cy="8"/>
            </a:xfrm>
            <a:custGeom>
              <a:avLst/>
              <a:gdLst>
                <a:gd name="T0" fmla="*/ 0 w 124"/>
                <a:gd name="T1" fmla="*/ 8 h 8"/>
                <a:gd name="T2" fmla="*/ 14 w 124"/>
                <a:gd name="T3" fmla="*/ 8 h 8"/>
                <a:gd name="T4" fmla="*/ 28 w 124"/>
                <a:gd name="T5" fmla="*/ 8 h 8"/>
                <a:gd name="T6" fmla="*/ 41 w 124"/>
                <a:gd name="T7" fmla="*/ 8 h 8"/>
                <a:gd name="T8" fmla="*/ 54 w 124"/>
                <a:gd name="T9" fmla="*/ 7 h 8"/>
                <a:gd name="T10" fmla="*/ 66 w 124"/>
                <a:gd name="T11" fmla="*/ 7 h 8"/>
                <a:gd name="T12" fmla="*/ 78 w 124"/>
                <a:gd name="T13" fmla="*/ 6 h 8"/>
                <a:gd name="T14" fmla="*/ 88 w 124"/>
                <a:gd name="T15" fmla="*/ 6 h 8"/>
                <a:gd name="T16" fmla="*/ 97 w 124"/>
                <a:gd name="T17" fmla="*/ 6 h 8"/>
                <a:gd name="T18" fmla="*/ 105 w 124"/>
                <a:gd name="T19" fmla="*/ 5 h 8"/>
                <a:gd name="T20" fmla="*/ 112 w 124"/>
                <a:gd name="T21" fmla="*/ 4 h 8"/>
                <a:gd name="T22" fmla="*/ 117 w 124"/>
                <a:gd name="T23" fmla="*/ 3 h 8"/>
                <a:gd name="T24" fmla="*/ 122 w 124"/>
                <a:gd name="T25" fmla="*/ 2 h 8"/>
                <a:gd name="T26" fmla="*/ 123 w 124"/>
                <a:gd name="T27" fmla="*/ 1 h 8"/>
                <a:gd name="T28" fmla="*/ 124 w 124"/>
                <a:gd name="T29" fmla="*/ 0 h 8"/>
                <a:gd name="T30" fmla="*/ 122 w 124"/>
                <a:gd name="T31" fmla="*/ 0 h 8"/>
                <a:gd name="T32" fmla="*/ 121 w 124"/>
                <a:gd name="T33" fmla="*/ 1 h 8"/>
                <a:gd name="T34" fmla="*/ 119 w 124"/>
                <a:gd name="T35" fmla="*/ 2 h 8"/>
                <a:gd name="T36" fmla="*/ 115 w 124"/>
                <a:gd name="T37" fmla="*/ 3 h 8"/>
                <a:gd name="T38" fmla="*/ 109 w 124"/>
                <a:gd name="T39" fmla="*/ 4 h 8"/>
                <a:gd name="T40" fmla="*/ 103 w 124"/>
                <a:gd name="T41" fmla="*/ 5 h 8"/>
                <a:gd name="T42" fmla="*/ 95 w 124"/>
                <a:gd name="T43" fmla="*/ 6 h 8"/>
                <a:gd name="T44" fmla="*/ 86 w 124"/>
                <a:gd name="T45" fmla="*/ 6 h 8"/>
                <a:gd name="T46" fmla="*/ 76 w 124"/>
                <a:gd name="T47" fmla="*/ 6 h 8"/>
                <a:gd name="T48" fmla="*/ 64 w 124"/>
                <a:gd name="T49" fmla="*/ 7 h 8"/>
                <a:gd name="T50" fmla="*/ 53 w 124"/>
                <a:gd name="T51" fmla="*/ 7 h 8"/>
                <a:gd name="T52" fmla="*/ 40 w 124"/>
                <a:gd name="T53" fmla="*/ 8 h 8"/>
                <a:gd name="T54" fmla="*/ 27 w 124"/>
                <a:gd name="T55" fmla="*/ 8 h 8"/>
                <a:gd name="T56" fmla="*/ 14 w 124"/>
                <a:gd name="T57" fmla="*/ 8 h 8"/>
                <a:gd name="T58" fmla="*/ 0 w 124"/>
                <a:gd name="T59" fmla="*/ 8 h 8"/>
                <a:gd name="T60" fmla="*/ 0 w 124"/>
                <a:gd name="T61" fmla="*/ 8 h 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4" h="8">
                  <a:moveTo>
                    <a:pt x="0" y="8"/>
                  </a:moveTo>
                  <a:lnTo>
                    <a:pt x="14" y="8"/>
                  </a:lnTo>
                  <a:lnTo>
                    <a:pt x="28" y="8"/>
                  </a:lnTo>
                  <a:lnTo>
                    <a:pt x="41" y="8"/>
                  </a:lnTo>
                  <a:lnTo>
                    <a:pt x="54" y="7"/>
                  </a:lnTo>
                  <a:lnTo>
                    <a:pt x="66" y="7"/>
                  </a:lnTo>
                  <a:lnTo>
                    <a:pt x="78" y="6"/>
                  </a:lnTo>
                  <a:lnTo>
                    <a:pt x="88" y="6"/>
                  </a:lnTo>
                  <a:lnTo>
                    <a:pt x="97" y="6"/>
                  </a:lnTo>
                  <a:lnTo>
                    <a:pt x="105" y="5"/>
                  </a:lnTo>
                  <a:lnTo>
                    <a:pt x="112" y="4"/>
                  </a:lnTo>
                  <a:lnTo>
                    <a:pt x="117" y="3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21" y="1"/>
                  </a:lnTo>
                  <a:lnTo>
                    <a:pt x="119" y="2"/>
                  </a:lnTo>
                  <a:lnTo>
                    <a:pt x="115" y="3"/>
                  </a:lnTo>
                  <a:lnTo>
                    <a:pt x="109" y="4"/>
                  </a:lnTo>
                  <a:lnTo>
                    <a:pt x="103" y="5"/>
                  </a:lnTo>
                  <a:lnTo>
                    <a:pt x="95" y="6"/>
                  </a:lnTo>
                  <a:lnTo>
                    <a:pt x="86" y="6"/>
                  </a:lnTo>
                  <a:lnTo>
                    <a:pt x="76" y="6"/>
                  </a:lnTo>
                  <a:lnTo>
                    <a:pt x="64" y="7"/>
                  </a:lnTo>
                  <a:lnTo>
                    <a:pt x="53" y="7"/>
                  </a:lnTo>
                  <a:lnTo>
                    <a:pt x="40" y="8"/>
                  </a:lnTo>
                  <a:lnTo>
                    <a:pt x="27" y="8"/>
                  </a:lnTo>
                  <a:lnTo>
                    <a:pt x="1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" name="Freeform 711">
              <a:extLst>
                <a:ext uri="{FF2B5EF4-FFF2-40B4-BE49-F238E27FC236}">
                  <a16:creationId xmlns:a16="http://schemas.microsoft.com/office/drawing/2014/main" id="{5F5A8736-5B4A-C344-957A-BE0F8E086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22" cy="8"/>
            </a:xfrm>
            <a:custGeom>
              <a:avLst/>
              <a:gdLst>
                <a:gd name="T0" fmla="*/ 0 w 122"/>
                <a:gd name="T1" fmla="*/ 8 h 8"/>
                <a:gd name="T2" fmla="*/ 14 w 122"/>
                <a:gd name="T3" fmla="*/ 8 h 8"/>
                <a:gd name="T4" fmla="*/ 27 w 122"/>
                <a:gd name="T5" fmla="*/ 8 h 8"/>
                <a:gd name="T6" fmla="*/ 40 w 122"/>
                <a:gd name="T7" fmla="*/ 8 h 8"/>
                <a:gd name="T8" fmla="*/ 53 w 122"/>
                <a:gd name="T9" fmla="*/ 7 h 8"/>
                <a:gd name="T10" fmla="*/ 64 w 122"/>
                <a:gd name="T11" fmla="*/ 7 h 8"/>
                <a:gd name="T12" fmla="*/ 76 w 122"/>
                <a:gd name="T13" fmla="*/ 6 h 8"/>
                <a:gd name="T14" fmla="*/ 86 w 122"/>
                <a:gd name="T15" fmla="*/ 6 h 8"/>
                <a:gd name="T16" fmla="*/ 95 w 122"/>
                <a:gd name="T17" fmla="*/ 6 h 8"/>
                <a:gd name="T18" fmla="*/ 103 w 122"/>
                <a:gd name="T19" fmla="*/ 5 h 8"/>
                <a:gd name="T20" fmla="*/ 109 w 122"/>
                <a:gd name="T21" fmla="*/ 4 h 8"/>
                <a:gd name="T22" fmla="*/ 115 w 122"/>
                <a:gd name="T23" fmla="*/ 3 h 8"/>
                <a:gd name="T24" fmla="*/ 119 w 122"/>
                <a:gd name="T25" fmla="*/ 2 h 8"/>
                <a:gd name="T26" fmla="*/ 121 w 122"/>
                <a:gd name="T27" fmla="*/ 1 h 8"/>
                <a:gd name="T28" fmla="*/ 122 w 122"/>
                <a:gd name="T29" fmla="*/ 0 h 8"/>
                <a:gd name="T30" fmla="*/ 119 w 122"/>
                <a:gd name="T31" fmla="*/ 0 h 8"/>
                <a:gd name="T32" fmla="*/ 118 w 122"/>
                <a:gd name="T33" fmla="*/ 1 h 8"/>
                <a:gd name="T34" fmla="*/ 115 w 122"/>
                <a:gd name="T35" fmla="*/ 2 h 8"/>
                <a:gd name="T36" fmla="*/ 111 w 122"/>
                <a:gd name="T37" fmla="*/ 3 h 8"/>
                <a:gd name="T38" fmla="*/ 106 w 122"/>
                <a:gd name="T39" fmla="*/ 4 h 8"/>
                <a:gd name="T40" fmla="*/ 98 w 122"/>
                <a:gd name="T41" fmla="*/ 5 h 8"/>
                <a:gd name="T42" fmla="*/ 89 w 122"/>
                <a:gd name="T43" fmla="*/ 6 h 8"/>
                <a:gd name="T44" fmla="*/ 79 w 122"/>
                <a:gd name="T45" fmla="*/ 6 h 8"/>
                <a:gd name="T46" fmla="*/ 68 w 122"/>
                <a:gd name="T47" fmla="*/ 6 h 8"/>
                <a:gd name="T48" fmla="*/ 56 w 122"/>
                <a:gd name="T49" fmla="*/ 7 h 8"/>
                <a:gd name="T50" fmla="*/ 43 w 122"/>
                <a:gd name="T51" fmla="*/ 7 h 8"/>
                <a:gd name="T52" fmla="*/ 28 w 122"/>
                <a:gd name="T53" fmla="*/ 8 h 8"/>
                <a:gd name="T54" fmla="*/ 14 w 122"/>
                <a:gd name="T55" fmla="*/ 8 h 8"/>
                <a:gd name="T56" fmla="*/ 0 w 122"/>
                <a:gd name="T57" fmla="*/ 8 h 8"/>
                <a:gd name="T58" fmla="*/ 0 w 122"/>
                <a:gd name="T59" fmla="*/ 8 h 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2" h="8">
                  <a:moveTo>
                    <a:pt x="0" y="8"/>
                  </a:moveTo>
                  <a:lnTo>
                    <a:pt x="14" y="8"/>
                  </a:lnTo>
                  <a:lnTo>
                    <a:pt x="27" y="8"/>
                  </a:lnTo>
                  <a:lnTo>
                    <a:pt x="40" y="8"/>
                  </a:lnTo>
                  <a:lnTo>
                    <a:pt x="53" y="7"/>
                  </a:lnTo>
                  <a:lnTo>
                    <a:pt x="64" y="7"/>
                  </a:lnTo>
                  <a:lnTo>
                    <a:pt x="76" y="6"/>
                  </a:lnTo>
                  <a:lnTo>
                    <a:pt x="86" y="6"/>
                  </a:lnTo>
                  <a:lnTo>
                    <a:pt x="95" y="6"/>
                  </a:lnTo>
                  <a:lnTo>
                    <a:pt x="103" y="5"/>
                  </a:lnTo>
                  <a:lnTo>
                    <a:pt x="109" y="4"/>
                  </a:lnTo>
                  <a:lnTo>
                    <a:pt x="115" y="3"/>
                  </a:lnTo>
                  <a:lnTo>
                    <a:pt x="119" y="2"/>
                  </a:lnTo>
                  <a:lnTo>
                    <a:pt x="121" y="1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8" y="1"/>
                  </a:lnTo>
                  <a:lnTo>
                    <a:pt x="115" y="2"/>
                  </a:lnTo>
                  <a:lnTo>
                    <a:pt x="111" y="3"/>
                  </a:lnTo>
                  <a:lnTo>
                    <a:pt x="106" y="4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6"/>
                  </a:lnTo>
                  <a:lnTo>
                    <a:pt x="68" y="6"/>
                  </a:lnTo>
                  <a:lnTo>
                    <a:pt x="56" y="7"/>
                  </a:lnTo>
                  <a:lnTo>
                    <a:pt x="43" y="7"/>
                  </a:lnTo>
                  <a:lnTo>
                    <a:pt x="28" y="8"/>
                  </a:lnTo>
                  <a:lnTo>
                    <a:pt x="1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4" name="Freeform 712">
              <a:extLst>
                <a:ext uri="{FF2B5EF4-FFF2-40B4-BE49-F238E27FC236}">
                  <a16:creationId xmlns:a16="http://schemas.microsoft.com/office/drawing/2014/main" id="{993573E0-F963-0340-B083-4A57BB8D9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19" cy="8"/>
            </a:xfrm>
            <a:custGeom>
              <a:avLst/>
              <a:gdLst>
                <a:gd name="T0" fmla="*/ 0 w 119"/>
                <a:gd name="T1" fmla="*/ 8 h 8"/>
                <a:gd name="T2" fmla="*/ 14 w 119"/>
                <a:gd name="T3" fmla="*/ 8 h 8"/>
                <a:gd name="T4" fmla="*/ 28 w 119"/>
                <a:gd name="T5" fmla="*/ 8 h 8"/>
                <a:gd name="T6" fmla="*/ 43 w 119"/>
                <a:gd name="T7" fmla="*/ 7 h 8"/>
                <a:gd name="T8" fmla="*/ 56 w 119"/>
                <a:gd name="T9" fmla="*/ 7 h 8"/>
                <a:gd name="T10" fmla="*/ 68 w 119"/>
                <a:gd name="T11" fmla="*/ 6 h 8"/>
                <a:gd name="T12" fmla="*/ 79 w 119"/>
                <a:gd name="T13" fmla="*/ 6 h 8"/>
                <a:gd name="T14" fmla="*/ 89 w 119"/>
                <a:gd name="T15" fmla="*/ 6 h 8"/>
                <a:gd name="T16" fmla="*/ 98 w 119"/>
                <a:gd name="T17" fmla="*/ 5 h 8"/>
                <a:gd name="T18" fmla="*/ 106 w 119"/>
                <a:gd name="T19" fmla="*/ 4 h 8"/>
                <a:gd name="T20" fmla="*/ 111 w 119"/>
                <a:gd name="T21" fmla="*/ 3 h 8"/>
                <a:gd name="T22" fmla="*/ 115 w 119"/>
                <a:gd name="T23" fmla="*/ 2 h 8"/>
                <a:gd name="T24" fmla="*/ 118 w 119"/>
                <a:gd name="T25" fmla="*/ 1 h 8"/>
                <a:gd name="T26" fmla="*/ 119 w 119"/>
                <a:gd name="T27" fmla="*/ 0 h 8"/>
                <a:gd name="T28" fmla="*/ 116 w 119"/>
                <a:gd name="T29" fmla="*/ 0 h 8"/>
                <a:gd name="T30" fmla="*/ 115 w 119"/>
                <a:gd name="T31" fmla="*/ 1 h 8"/>
                <a:gd name="T32" fmla="*/ 113 w 119"/>
                <a:gd name="T33" fmla="*/ 2 h 8"/>
                <a:gd name="T34" fmla="*/ 108 w 119"/>
                <a:gd name="T35" fmla="*/ 3 h 8"/>
                <a:gd name="T36" fmla="*/ 103 w 119"/>
                <a:gd name="T37" fmla="*/ 4 h 8"/>
                <a:gd name="T38" fmla="*/ 96 w 119"/>
                <a:gd name="T39" fmla="*/ 5 h 8"/>
                <a:gd name="T40" fmla="*/ 87 w 119"/>
                <a:gd name="T41" fmla="*/ 6 h 8"/>
                <a:gd name="T42" fmla="*/ 77 w 119"/>
                <a:gd name="T43" fmla="*/ 6 h 8"/>
                <a:gd name="T44" fmla="*/ 66 w 119"/>
                <a:gd name="T45" fmla="*/ 6 h 8"/>
                <a:gd name="T46" fmla="*/ 54 w 119"/>
                <a:gd name="T47" fmla="*/ 7 h 8"/>
                <a:gd name="T48" fmla="*/ 42 w 119"/>
                <a:gd name="T49" fmla="*/ 7 h 8"/>
                <a:gd name="T50" fmla="*/ 28 w 119"/>
                <a:gd name="T51" fmla="*/ 8 h 8"/>
                <a:gd name="T52" fmla="*/ 14 w 119"/>
                <a:gd name="T53" fmla="*/ 8 h 8"/>
                <a:gd name="T54" fmla="*/ 0 w 119"/>
                <a:gd name="T55" fmla="*/ 8 h 8"/>
                <a:gd name="T56" fmla="*/ 0 w 119"/>
                <a:gd name="T57" fmla="*/ 8 h 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9" h="8">
                  <a:moveTo>
                    <a:pt x="0" y="8"/>
                  </a:moveTo>
                  <a:lnTo>
                    <a:pt x="14" y="8"/>
                  </a:lnTo>
                  <a:lnTo>
                    <a:pt x="28" y="8"/>
                  </a:lnTo>
                  <a:lnTo>
                    <a:pt x="43" y="7"/>
                  </a:lnTo>
                  <a:lnTo>
                    <a:pt x="56" y="7"/>
                  </a:lnTo>
                  <a:lnTo>
                    <a:pt x="68" y="6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98" y="5"/>
                  </a:lnTo>
                  <a:lnTo>
                    <a:pt x="106" y="4"/>
                  </a:lnTo>
                  <a:lnTo>
                    <a:pt x="111" y="3"/>
                  </a:lnTo>
                  <a:lnTo>
                    <a:pt x="115" y="2"/>
                  </a:lnTo>
                  <a:lnTo>
                    <a:pt x="118" y="1"/>
                  </a:lnTo>
                  <a:lnTo>
                    <a:pt x="119" y="0"/>
                  </a:lnTo>
                  <a:lnTo>
                    <a:pt x="116" y="0"/>
                  </a:lnTo>
                  <a:lnTo>
                    <a:pt x="115" y="1"/>
                  </a:lnTo>
                  <a:lnTo>
                    <a:pt x="113" y="2"/>
                  </a:lnTo>
                  <a:lnTo>
                    <a:pt x="108" y="3"/>
                  </a:lnTo>
                  <a:lnTo>
                    <a:pt x="103" y="4"/>
                  </a:lnTo>
                  <a:lnTo>
                    <a:pt x="96" y="5"/>
                  </a:lnTo>
                  <a:lnTo>
                    <a:pt x="87" y="6"/>
                  </a:lnTo>
                  <a:lnTo>
                    <a:pt x="77" y="6"/>
                  </a:lnTo>
                  <a:lnTo>
                    <a:pt x="66" y="6"/>
                  </a:lnTo>
                  <a:lnTo>
                    <a:pt x="54" y="7"/>
                  </a:lnTo>
                  <a:lnTo>
                    <a:pt x="42" y="7"/>
                  </a:lnTo>
                  <a:lnTo>
                    <a:pt x="28" y="8"/>
                  </a:lnTo>
                  <a:lnTo>
                    <a:pt x="1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5" name="Freeform 713">
              <a:extLst>
                <a:ext uri="{FF2B5EF4-FFF2-40B4-BE49-F238E27FC236}">
                  <a16:creationId xmlns:a16="http://schemas.microsoft.com/office/drawing/2014/main" id="{BC167E31-2CAE-DC41-8B32-3AB5E9F74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16" cy="8"/>
            </a:xfrm>
            <a:custGeom>
              <a:avLst/>
              <a:gdLst>
                <a:gd name="T0" fmla="*/ 0 w 116"/>
                <a:gd name="T1" fmla="*/ 8 h 8"/>
                <a:gd name="T2" fmla="*/ 14 w 116"/>
                <a:gd name="T3" fmla="*/ 8 h 8"/>
                <a:gd name="T4" fmla="*/ 28 w 116"/>
                <a:gd name="T5" fmla="*/ 8 h 8"/>
                <a:gd name="T6" fmla="*/ 42 w 116"/>
                <a:gd name="T7" fmla="*/ 7 h 8"/>
                <a:gd name="T8" fmla="*/ 54 w 116"/>
                <a:gd name="T9" fmla="*/ 7 h 8"/>
                <a:gd name="T10" fmla="*/ 66 w 116"/>
                <a:gd name="T11" fmla="*/ 6 h 8"/>
                <a:gd name="T12" fmla="*/ 77 w 116"/>
                <a:gd name="T13" fmla="*/ 6 h 8"/>
                <a:gd name="T14" fmla="*/ 87 w 116"/>
                <a:gd name="T15" fmla="*/ 6 h 8"/>
                <a:gd name="T16" fmla="*/ 96 w 116"/>
                <a:gd name="T17" fmla="*/ 5 h 8"/>
                <a:gd name="T18" fmla="*/ 103 w 116"/>
                <a:gd name="T19" fmla="*/ 4 h 8"/>
                <a:gd name="T20" fmla="*/ 108 w 116"/>
                <a:gd name="T21" fmla="*/ 3 h 8"/>
                <a:gd name="T22" fmla="*/ 113 w 116"/>
                <a:gd name="T23" fmla="*/ 2 h 8"/>
                <a:gd name="T24" fmla="*/ 115 w 116"/>
                <a:gd name="T25" fmla="*/ 1 h 8"/>
                <a:gd name="T26" fmla="*/ 116 w 116"/>
                <a:gd name="T27" fmla="*/ 0 h 8"/>
                <a:gd name="T28" fmla="*/ 114 w 116"/>
                <a:gd name="T29" fmla="*/ 0 h 8"/>
                <a:gd name="T30" fmla="*/ 113 w 116"/>
                <a:gd name="T31" fmla="*/ 1 h 8"/>
                <a:gd name="T32" fmla="*/ 110 w 116"/>
                <a:gd name="T33" fmla="*/ 2 h 8"/>
                <a:gd name="T34" fmla="*/ 107 w 116"/>
                <a:gd name="T35" fmla="*/ 3 h 8"/>
                <a:gd name="T36" fmla="*/ 100 w 116"/>
                <a:gd name="T37" fmla="*/ 4 h 8"/>
                <a:gd name="T38" fmla="*/ 93 w 116"/>
                <a:gd name="T39" fmla="*/ 5 h 8"/>
                <a:gd name="T40" fmla="*/ 86 w 116"/>
                <a:gd name="T41" fmla="*/ 6 h 8"/>
                <a:gd name="T42" fmla="*/ 75 w 116"/>
                <a:gd name="T43" fmla="*/ 6 h 8"/>
                <a:gd name="T44" fmla="*/ 64 w 116"/>
                <a:gd name="T45" fmla="*/ 6 h 8"/>
                <a:gd name="T46" fmla="*/ 53 w 116"/>
                <a:gd name="T47" fmla="*/ 7 h 8"/>
                <a:gd name="T48" fmla="*/ 41 w 116"/>
                <a:gd name="T49" fmla="*/ 7 h 8"/>
                <a:gd name="T50" fmla="*/ 28 w 116"/>
                <a:gd name="T51" fmla="*/ 7 h 8"/>
                <a:gd name="T52" fmla="*/ 14 w 116"/>
                <a:gd name="T53" fmla="*/ 8 h 8"/>
                <a:gd name="T54" fmla="*/ 0 w 116"/>
                <a:gd name="T55" fmla="*/ 8 h 8"/>
                <a:gd name="T56" fmla="*/ 0 w 116"/>
                <a:gd name="T57" fmla="*/ 8 h 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6" h="8">
                  <a:moveTo>
                    <a:pt x="0" y="8"/>
                  </a:moveTo>
                  <a:lnTo>
                    <a:pt x="14" y="8"/>
                  </a:lnTo>
                  <a:lnTo>
                    <a:pt x="28" y="8"/>
                  </a:lnTo>
                  <a:lnTo>
                    <a:pt x="42" y="7"/>
                  </a:lnTo>
                  <a:lnTo>
                    <a:pt x="54" y="7"/>
                  </a:lnTo>
                  <a:lnTo>
                    <a:pt x="66" y="6"/>
                  </a:lnTo>
                  <a:lnTo>
                    <a:pt x="77" y="6"/>
                  </a:lnTo>
                  <a:lnTo>
                    <a:pt x="87" y="6"/>
                  </a:lnTo>
                  <a:lnTo>
                    <a:pt x="96" y="5"/>
                  </a:lnTo>
                  <a:lnTo>
                    <a:pt x="103" y="4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15" y="1"/>
                  </a:lnTo>
                  <a:lnTo>
                    <a:pt x="116" y="0"/>
                  </a:lnTo>
                  <a:lnTo>
                    <a:pt x="114" y="0"/>
                  </a:lnTo>
                  <a:lnTo>
                    <a:pt x="113" y="1"/>
                  </a:lnTo>
                  <a:lnTo>
                    <a:pt x="110" y="2"/>
                  </a:lnTo>
                  <a:lnTo>
                    <a:pt x="107" y="3"/>
                  </a:lnTo>
                  <a:lnTo>
                    <a:pt x="100" y="4"/>
                  </a:lnTo>
                  <a:lnTo>
                    <a:pt x="93" y="5"/>
                  </a:lnTo>
                  <a:lnTo>
                    <a:pt x="86" y="6"/>
                  </a:lnTo>
                  <a:lnTo>
                    <a:pt x="75" y="6"/>
                  </a:lnTo>
                  <a:lnTo>
                    <a:pt x="64" y="6"/>
                  </a:lnTo>
                  <a:lnTo>
                    <a:pt x="53" y="7"/>
                  </a:lnTo>
                  <a:lnTo>
                    <a:pt x="41" y="7"/>
                  </a:lnTo>
                  <a:lnTo>
                    <a:pt x="28" y="7"/>
                  </a:lnTo>
                  <a:lnTo>
                    <a:pt x="1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6" name="Freeform 714">
              <a:extLst>
                <a:ext uri="{FF2B5EF4-FFF2-40B4-BE49-F238E27FC236}">
                  <a16:creationId xmlns:a16="http://schemas.microsoft.com/office/drawing/2014/main" id="{0B9F27CF-F6ED-3A49-96F8-7D98F7A07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14" cy="8"/>
            </a:xfrm>
            <a:custGeom>
              <a:avLst/>
              <a:gdLst>
                <a:gd name="T0" fmla="*/ 0 w 114"/>
                <a:gd name="T1" fmla="*/ 8 h 8"/>
                <a:gd name="T2" fmla="*/ 14 w 114"/>
                <a:gd name="T3" fmla="*/ 8 h 8"/>
                <a:gd name="T4" fmla="*/ 28 w 114"/>
                <a:gd name="T5" fmla="*/ 7 h 8"/>
                <a:gd name="T6" fmla="*/ 41 w 114"/>
                <a:gd name="T7" fmla="*/ 7 h 8"/>
                <a:gd name="T8" fmla="*/ 53 w 114"/>
                <a:gd name="T9" fmla="*/ 7 h 8"/>
                <a:gd name="T10" fmla="*/ 64 w 114"/>
                <a:gd name="T11" fmla="*/ 6 h 8"/>
                <a:gd name="T12" fmla="*/ 75 w 114"/>
                <a:gd name="T13" fmla="*/ 6 h 8"/>
                <a:gd name="T14" fmla="*/ 86 w 114"/>
                <a:gd name="T15" fmla="*/ 6 h 8"/>
                <a:gd name="T16" fmla="*/ 93 w 114"/>
                <a:gd name="T17" fmla="*/ 5 h 8"/>
                <a:gd name="T18" fmla="*/ 100 w 114"/>
                <a:gd name="T19" fmla="*/ 4 h 8"/>
                <a:gd name="T20" fmla="*/ 107 w 114"/>
                <a:gd name="T21" fmla="*/ 3 h 8"/>
                <a:gd name="T22" fmla="*/ 110 w 114"/>
                <a:gd name="T23" fmla="*/ 2 h 8"/>
                <a:gd name="T24" fmla="*/ 113 w 114"/>
                <a:gd name="T25" fmla="*/ 1 h 8"/>
                <a:gd name="T26" fmla="*/ 114 w 114"/>
                <a:gd name="T27" fmla="*/ 0 h 8"/>
                <a:gd name="T28" fmla="*/ 111 w 114"/>
                <a:gd name="T29" fmla="*/ 0 h 8"/>
                <a:gd name="T30" fmla="*/ 110 w 114"/>
                <a:gd name="T31" fmla="*/ 1 h 8"/>
                <a:gd name="T32" fmla="*/ 108 w 114"/>
                <a:gd name="T33" fmla="*/ 2 h 8"/>
                <a:gd name="T34" fmla="*/ 104 w 114"/>
                <a:gd name="T35" fmla="*/ 3 h 8"/>
                <a:gd name="T36" fmla="*/ 99 w 114"/>
                <a:gd name="T37" fmla="*/ 4 h 8"/>
                <a:gd name="T38" fmla="*/ 92 w 114"/>
                <a:gd name="T39" fmla="*/ 5 h 8"/>
                <a:gd name="T40" fmla="*/ 83 w 114"/>
                <a:gd name="T41" fmla="*/ 5 h 8"/>
                <a:gd name="T42" fmla="*/ 73 w 114"/>
                <a:gd name="T43" fmla="*/ 6 h 8"/>
                <a:gd name="T44" fmla="*/ 63 w 114"/>
                <a:gd name="T45" fmla="*/ 6 h 8"/>
                <a:gd name="T46" fmla="*/ 51 w 114"/>
                <a:gd name="T47" fmla="*/ 6 h 8"/>
                <a:gd name="T48" fmla="*/ 39 w 114"/>
                <a:gd name="T49" fmla="*/ 7 h 8"/>
                <a:gd name="T50" fmla="*/ 27 w 114"/>
                <a:gd name="T51" fmla="*/ 7 h 8"/>
                <a:gd name="T52" fmla="*/ 14 w 114"/>
                <a:gd name="T53" fmla="*/ 7 h 8"/>
                <a:gd name="T54" fmla="*/ 0 w 114"/>
                <a:gd name="T55" fmla="*/ 7 h 8"/>
                <a:gd name="T56" fmla="*/ 0 w 114"/>
                <a:gd name="T57" fmla="*/ 8 h 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4" h="8">
                  <a:moveTo>
                    <a:pt x="0" y="8"/>
                  </a:moveTo>
                  <a:lnTo>
                    <a:pt x="14" y="8"/>
                  </a:lnTo>
                  <a:lnTo>
                    <a:pt x="28" y="7"/>
                  </a:lnTo>
                  <a:lnTo>
                    <a:pt x="41" y="7"/>
                  </a:lnTo>
                  <a:lnTo>
                    <a:pt x="53" y="7"/>
                  </a:lnTo>
                  <a:lnTo>
                    <a:pt x="64" y="6"/>
                  </a:lnTo>
                  <a:lnTo>
                    <a:pt x="75" y="6"/>
                  </a:lnTo>
                  <a:lnTo>
                    <a:pt x="86" y="6"/>
                  </a:lnTo>
                  <a:lnTo>
                    <a:pt x="93" y="5"/>
                  </a:lnTo>
                  <a:lnTo>
                    <a:pt x="100" y="4"/>
                  </a:lnTo>
                  <a:lnTo>
                    <a:pt x="107" y="3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10" y="1"/>
                  </a:lnTo>
                  <a:lnTo>
                    <a:pt x="108" y="2"/>
                  </a:lnTo>
                  <a:lnTo>
                    <a:pt x="104" y="3"/>
                  </a:lnTo>
                  <a:lnTo>
                    <a:pt x="99" y="4"/>
                  </a:lnTo>
                  <a:lnTo>
                    <a:pt x="92" y="5"/>
                  </a:lnTo>
                  <a:lnTo>
                    <a:pt x="83" y="5"/>
                  </a:lnTo>
                  <a:lnTo>
                    <a:pt x="73" y="6"/>
                  </a:lnTo>
                  <a:lnTo>
                    <a:pt x="63" y="6"/>
                  </a:lnTo>
                  <a:lnTo>
                    <a:pt x="51" y="6"/>
                  </a:lnTo>
                  <a:lnTo>
                    <a:pt x="39" y="7"/>
                  </a:lnTo>
                  <a:lnTo>
                    <a:pt x="27" y="7"/>
                  </a:lnTo>
                  <a:lnTo>
                    <a:pt x="14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7" name="Freeform 715">
              <a:extLst>
                <a:ext uri="{FF2B5EF4-FFF2-40B4-BE49-F238E27FC236}">
                  <a16:creationId xmlns:a16="http://schemas.microsoft.com/office/drawing/2014/main" id="{2A4A016F-B414-6C4F-9172-6DBC9D1A2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11" cy="7"/>
            </a:xfrm>
            <a:custGeom>
              <a:avLst/>
              <a:gdLst>
                <a:gd name="T0" fmla="*/ 0 w 111"/>
                <a:gd name="T1" fmla="*/ 7 h 7"/>
                <a:gd name="T2" fmla="*/ 14 w 111"/>
                <a:gd name="T3" fmla="*/ 7 h 7"/>
                <a:gd name="T4" fmla="*/ 27 w 111"/>
                <a:gd name="T5" fmla="*/ 7 h 7"/>
                <a:gd name="T6" fmla="*/ 39 w 111"/>
                <a:gd name="T7" fmla="*/ 7 h 7"/>
                <a:gd name="T8" fmla="*/ 51 w 111"/>
                <a:gd name="T9" fmla="*/ 6 h 7"/>
                <a:gd name="T10" fmla="*/ 63 w 111"/>
                <a:gd name="T11" fmla="*/ 6 h 7"/>
                <a:gd name="T12" fmla="*/ 73 w 111"/>
                <a:gd name="T13" fmla="*/ 6 h 7"/>
                <a:gd name="T14" fmla="*/ 83 w 111"/>
                <a:gd name="T15" fmla="*/ 5 h 7"/>
                <a:gd name="T16" fmla="*/ 92 w 111"/>
                <a:gd name="T17" fmla="*/ 5 h 7"/>
                <a:gd name="T18" fmla="*/ 99 w 111"/>
                <a:gd name="T19" fmla="*/ 4 h 7"/>
                <a:gd name="T20" fmla="*/ 104 w 111"/>
                <a:gd name="T21" fmla="*/ 3 h 7"/>
                <a:gd name="T22" fmla="*/ 108 w 111"/>
                <a:gd name="T23" fmla="*/ 2 h 7"/>
                <a:gd name="T24" fmla="*/ 110 w 111"/>
                <a:gd name="T25" fmla="*/ 1 h 7"/>
                <a:gd name="T26" fmla="*/ 111 w 111"/>
                <a:gd name="T27" fmla="*/ 0 h 7"/>
                <a:gd name="T28" fmla="*/ 108 w 111"/>
                <a:gd name="T29" fmla="*/ 0 h 7"/>
                <a:gd name="T30" fmla="*/ 108 w 111"/>
                <a:gd name="T31" fmla="*/ 1 h 7"/>
                <a:gd name="T32" fmla="*/ 105 w 111"/>
                <a:gd name="T33" fmla="*/ 2 h 7"/>
                <a:gd name="T34" fmla="*/ 101 w 111"/>
                <a:gd name="T35" fmla="*/ 3 h 7"/>
                <a:gd name="T36" fmla="*/ 96 w 111"/>
                <a:gd name="T37" fmla="*/ 4 h 7"/>
                <a:gd name="T38" fmla="*/ 89 w 111"/>
                <a:gd name="T39" fmla="*/ 4 h 7"/>
                <a:gd name="T40" fmla="*/ 81 w 111"/>
                <a:gd name="T41" fmla="*/ 5 h 7"/>
                <a:gd name="T42" fmla="*/ 72 w 111"/>
                <a:gd name="T43" fmla="*/ 6 h 7"/>
                <a:gd name="T44" fmla="*/ 62 w 111"/>
                <a:gd name="T45" fmla="*/ 6 h 7"/>
                <a:gd name="T46" fmla="*/ 50 w 111"/>
                <a:gd name="T47" fmla="*/ 6 h 7"/>
                <a:gd name="T48" fmla="*/ 38 w 111"/>
                <a:gd name="T49" fmla="*/ 7 h 7"/>
                <a:gd name="T50" fmla="*/ 26 w 111"/>
                <a:gd name="T51" fmla="*/ 7 h 7"/>
                <a:gd name="T52" fmla="*/ 14 w 111"/>
                <a:gd name="T53" fmla="*/ 7 h 7"/>
                <a:gd name="T54" fmla="*/ 0 w 111"/>
                <a:gd name="T55" fmla="*/ 7 h 7"/>
                <a:gd name="T56" fmla="*/ 0 w 111"/>
                <a:gd name="T57" fmla="*/ 7 h 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1" h="7">
                  <a:moveTo>
                    <a:pt x="0" y="7"/>
                  </a:moveTo>
                  <a:lnTo>
                    <a:pt x="14" y="7"/>
                  </a:lnTo>
                  <a:lnTo>
                    <a:pt x="27" y="7"/>
                  </a:lnTo>
                  <a:lnTo>
                    <a:pt x="39" y="7"/>
                  </a:lnTo>
                  <a:lnTo>
                    <a:pt x="51" y="6"/>
                  </a:lnTo>
                  <a:lnTo>
                    <a:pt x="63" y="6"/>
                  </a:lnTo>
                  <a:lnTo>
                    <a:pt x="73" y="6"/>
                  </a:lnTo>
                  <a:lnTo>
                    <a:pt x="83" y="5"/>
                  </a:lnTo>
                  <a:lnTo>
                    <a:pt x="92" y="5"/>
                  </a:lnTo>
                  <a:lnTo>
                    <a:pt x="99" y="4"/>
                  </a:lnTo>
                  <a:lnTo>
                    <a:pt x="104" y="3"/>
                  </a:lnTo>
                  <a:lnTo>
                    <a:pt x="108" y="2"/>
                  </a:lnTo>
                  <a:lnTo>
                    <a:pt x="110" y="1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8" y="1"/>
                  </a:lnTo>
                  <a:lnTo>
                    <a:pt x="105" y="2"/>
                  </a:lnTo>
                  <a:lnTo>
                    <a:pt x="101" y="3"/>
                  </a:lnTo>
                  <a:lnTo>
                    <a:pt x="96" y="4"/>
                  </a:lnTo>
                  <a:lnTo>
                    <a:pt x="89" y="4"/>
                  </a:lnTo>
                  <a:lnTo>
                    <a:pt x="81" y="5"/>
                  </a:lnTo>
                  <a:lnTo>
                    <a:pt x="72" y="6"/>
                  </a:lnTo>
                  <a:lnTo>
                    <a:pt x="62" y="6"/>
                  </a:lnTo>
                  <a:lnTo>
                    <a:pt x="50" y="6"/>
                  </a:lnTo>
                  <a:lnTo>
                    <a:pt x="38" y="7"/>
                  </a:lnTo>
                  <a:lnTo>
                    <a:pt x="26" y="7"/>
                  </a:lnTo>
                  <a:lnTo>
                    <a:pt x="1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8" name="Freeform 716">
              <a:extLst>
                <a:ext uri="{FF2B5EF4-FFF2-40B4-BE49-F238E27FC236}">
                  <a16:creationId xmlns:a16="http://schemas.microsoft.com/office/drawing/2014/main" id="{65D87387-AF8D-574C-85D2-B538EFA85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08" cy="7"/>
            </a:xfrm>
            <a:custGeom>
              <a:avLst/>
              <a:gdLst>
                <a:gd name="T0" fmla="*/ 0 w 108"/>
                <a:gd name="T1" fmla="*/ 7 h 7"/>
                <a:gd name="T2" fmla="*/ 14 w 108"/>
                <a:gd name="T3" fmla="*/ 7 h 7"/>
                <a:gd name="T4" fmla="*/ 26 w 108"/>
                <a:gd name="T5" fmla="*/ 7 h 7"/>
                <a:gd name="T6" fmla="*/ 38 w 108"/>
                <a:gd name="T7" fmla="*/ 7 h 7"/>
                <a:gd name="T8" fmla="*/ 50 w 108"/>
                <a:gd name="T9" fmla="*/ 6 h 7"/>
                <a:gd name="T10" fmla="*/ 62 w 108"/>
                <a:gd name="T11" fmla="*/ 6 h 7"/>
                <a:gd name="T12" fmla="*/ 72 w 108"/>
                <a:gd name="T13" fmla="*/ 6 h 7"/>
                <a:gd name="T14" fmla="*/ 81 w 108"/>
                <a:gd name="T15" fmla="*/ 5 h 7"/>
                <a:gd name="T16" fmla="*/ 89 w 108"/>
                <a:gd name="T17" fmla="*/ 4 h 7"/>
                <a:gd name="T18" fmla="*/ 96 w 108"/>
                <a:gd name="T19" fmla="*/ 4 h 7"/>
                <a:gd name="T20" fmla="*/ 101 w 108"/>
                <a:gd name="T21" fmla="*/ 3 h 7"/>
                <a:gd name="T22" fmla="*/ 105 w 108"/>
                <a:gd name="T23" fmla="*/ 2 h 7"/>
                <a:gd name="T24" fmla="*/ 108 w 108"/>
                <a:gd name="T25" fmla="*/ 1 h 7"/>
                <a:gd name="T26" fmla="*/ 108 w 108"/>
                <a:gd name="T27" fmla="*/ 0 h 7"/>
                <a:gd name="T28" fmla="*/ 106 w 108"/>
                <a:gd name="T29" fmla="*/ 0 h 7"/>
                <a:gd name="T30" fmla="*/ 105 w 108"/>
                <a:gd name="T31" fmla="*/ 1 h 7"/>
                <a:gd name="T32" fmla="*/ 103 w 108"/>
                <a:gd name="T33" fmla="*/ 2 h 7"/>
                <a:gd name="T34" fmla="*/ 99 w 108"/>
                <a:gd name="T35" fmla="*/ 3 h 7"/>
                <a:gd name="T36" fmla="*/ 93 w 108"/>
                <a:gd name="T37" fmla="*/ 3 h 7"/>
                <a:gd name="T38" fmla="*/ 87 w 108"/>
                <a:gd name="T39" fmla="*/ 4 h 7"/>
                <a:gd name="T40" fmla="*/ 79 w 108"/>
                <a:gd name="T41" fmla="*/ 5 h 7"/>
                <a:gd name="T42" fmla="*/ 70 w 108"/>
                <a:gd name="T43" fmla="*/ 6 h 7"/>
                <a:gd name="T44" fmla="*/ 60 w 108"/>
                <a:gd name="T45" fmla="*/ 6 h 7"/>
                <a:gd name="T46" fmla="*/ 50 w 108"/>
                <a:gd name="T47" fmla="*/ 6 h 7"/>
                <a:gd name="T48" fmla="*/ 37 w 108"/>
                <a:gd name="T49" fmla="*/ 6 h 7"/>
                <a:gd name="T50" fmla="*/ 25 w 108"/>
                <a:gd name="T51" fmla="*/ 7 h 7"/>
                <a:gd name="T52" fmla="*/ 13 w 108"/>
                <a:gd name="T53" fmla="*/ 7 h 7"/>
                <a:gd name="T54" fmla="*/ 0 w 108"/>
                <a:gd name="T55" fmla="*/ 7 h 7"/>
                <a:gd name="T56" fmla="*/ 0 w 108"/>
                <a:gd name="T57" fmla="*/ 7 h 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8" h="7">
                  <a:moveTo>
                    <a:pt x="0" y="7"/>
                  </a:moveTo>
                  <a:lnTo>
                    <a:pt x="14" y="7"/>
                  </a:lnTo>
                  <a:lnTo>
                    <a:pt x="26" y="7"/>
                  </a:lnTo>
                  <a:lnTo>
                    <a:pt x="38" y="7"/>
                  </a:lnTo>
                  <a:lnTo>
                    <a:pt x="50" y="6"/>
                  </a:lnTo>
                  <a:lnTo>
                    <a:pt x="62" y="6"/>
                  </a:lnTo>
                  <a:lnTo>
                    <a:pt x="72" y="6"/>
                  </a:lnTo>
                  <a:lnTo>
                    <a:pt x="81" y="5"/>
                  </a:lnTo>
                  <a:lnTo>
                    <a:pt x="89" y="4"/>
                  </a:lnTo>
                  <a:lnTo>
                    <a:pt x="96" y="4"/>
                  </a:lnTo>
                  <a:lnTo>
                    <a:pt x="101" y="3"/>
                  </a:lnTo>
                  <a:lnTo>
                    <a:pt x="105" y="2"/>
                  </a:lnTo>
                  <a:lnTo>
                    <a:pt x="108" y="1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5" y="1"/>
                  </a:lnTo>
                  <a:lnTo>
                    <a:pt x="103" y="2"/>
                  </a:lnTo>
                  <a:lnTo>
                    <a:pt x="99" y="3"/>
                  </a:lnTo>
                  <a:lnTo>
                    <a:pt x="93" y="3"/>
                  </a:lnTo>
                  <a:lnTo>
                    <a:pt x="87" y="4"/>
                  </a:lnTo>
                  <a:lnTo>
                    <a:pt x="79" y="5"/>
                  </a:lnTo>
                  <a:lnTo>
                    <a:pt x="70" y="6"/>
                  </a:lnTo>
                  <a:lnTo>
                    <a:pt x="60" y="6"/>
                  </a:lnTo>
                  <a:lnTo>
                    <a:pt x="50" y="6"/>
                  </a:lnTo>
                  <a:lnTo>
                    <a:pt x="37" y="6"/>
                  </a:lnTo>
                  <a:lnTo>
                    <a:pt x="25" y="7"/>
                  </a:lnTo>
                  <a:lnTo>
                    <a:pt x="1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9" name="Freeform 717">
              <a:extLst>
                <a:ext uri="{FF2B5EF4-FFF2-40B4-BE49-F238E27FC236}">
                  <a16:creationId xmlns:a16="http://schemas.microsoft.com/office/drawing/2014/main" id="{927853C5-05DA-6A4B-BCC0-05712AD48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06" cy="7"/>
            </a:xfrm>
            <a:custGeom>
              <a:avLst/>
              <a:gdLst>
                <a:gd name="T0" fmla="*/ 0 w 106"/>
                <a:gd name="T1" fmla="*/ 7 h 7"/>
                <a:gd name="T2" fmla="*/ 13 w 106"/>
                <a:gd name="T3" fmla="*/ 7 h 7"/>
                <a:gd name="T4" fmla="*/ 25 w 106"/>
                <a:gd name="T5" fmla="*/ 7 h 7"/>
                <a:gd name="T6" fmla="*/ 37 w 106"/>
                <a:gd name="T7" fmla="*/ 6 h 7"/>
                <a:gd name="T8" fmla="*/ 50 w 106"/>
                <a:gd name="T9" fmla="*/ 6 h 7"/>
                <a:gd name="T10" fmla="*/ 60 w 106"/>
                <a:gd name="T11" fmla="*/ 6 h 7"/>
                <a:gd name="T12" fmla="*/ 70 w 106"/>
                <a:gd name="T13" fmla="*/ 6 h 7"/>
                <a:gd name="T14" fmla="*/ 79 w 106"/>
                <a:gd name="T15" fmla="*/ 5 h 7"/>
                <a:gd name="T16" fmla="*/ 87 w 106"/>
                <a:gd name="T17" fmla="*/ 4 h 7"/>
                <a:gd name="T18" fmla="*/ 93 w 106"/>
                <a:gd name="T19" fmla="*/ 3 h 7"/>
                <a:gd name="T20" fmla="*/ 99 w 106"/>
                <a:gd name="T21" fmla="*/ 3 h 7"/>
                <a:gd name="T22" fmla="*/ 103 w 106"/>
                <a:gd name="T23" fmla="*/ 2 h 7"/>
                <a:gd name="T24" fmla="*/ 105 w 106"/>
                <a:gd name="T25" fmla="*/ 1 h 7"/>
                <a:gd name="T26" fmla="*/ 106 w 106"/>
                <a:gd name="T27" fmla="*/ 0 h 7"/>
                <a:gd name="T28" fmla="*/ 103 w 106"/>
                <a:gd name="T29" fmla="*/ 0 h 7"/>
                <a:gd name="T30" fmla="*/ 102 w 106"/>
                <a:gd name="T31" fmla="*/ 1 h 7"/>
                <a:gd name="T32" fmla="*/ 100 w 106"/>
                <a:gd name="T33" fmla="*/ 2 h 7"/>
                <a:gd name="T34" fmla="*/ 96 w 106"/>
                <a:gd name="T35" fmla="*/ 2 h 7"/>
                <a:gd name="T36" fmla="*/ 92 w 106"/>
                <a:gd name="T37" fmla="*/ 3 h 7"/>
                <a:gd name="T38" fmla="*/ 85 w 106"/>
                <a:gd name="T39" fmla="*/ 4 h 7"/>
                <a:gd name="T40" fmla="*/ 78 w 106"/>
                <a:gd name="T41" fmla="*/ 5 h 7"/>
                <a:gd name="T42" fmla="*/ 68 w 106"/>
                <a:gd name="T43" fmla="*/ 6 h 7"/>
                <a:gd name="T44" fmla="*/ 58 w 106"/>
                <a:gd name="T45" fmla="*/ 6 h 7"/>
                <a:gd name="T46" fmla="*/ 48 w 106"/>
                <a:gd name="T47" fmla="*/ 6 h 7"/>
                <a:gd name="T48" fmla="*/ 36 w 106"/>
                <a:gd name="T49" fmla="*/ 6 h 7"/>
                <a:gd name="T50" fmla="*/ 25 w 106"/>
                <a:gd name="T51" fmla="*/ 7 h 7"/>
                <a:gd name="T52" fmla="*/ 13 w 106"/>
                <a:gd name="T53" fmla="*/ 7 h 7"/>
                <a:gd name="T54" fmla="*/ 0 w 106"/>
                <a:gd name="T55" fmla="*/ 7 h 7"/>
                <a:gd name="T56" fmla="*/ 0 w 106"/>
                <a:gd name="T57" fmla="*/ 7 h 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6" h="7">
                  <a:moveTo>
                    <a:pt x="0" y="7"/>
                  </a:moveTo>
                  <a:lnTo>
                    <a:pt x="13" y="7"/>
                  </a:lnTo>
                  <a:lnTo>
                    <a:pt x="25" y="7"/>
                  </a:lnTo>
                  <a:lnTo>
                    <a:pt x="37" y="6"/>
                  </a:lnTo>
                  <a:lnTo>
                    <a:pt x="50" y="6"/>
                  </a:lnTo>
                  <a:lnTo>
                    <a:pt x="60" y="6"/>
                  </a:lnTo>
                  <a:lnTo>
                    <a:pt x="70" y="6"/>
                  </a:lnTo>
                  <a:lnTo>
                    <a:pt x="79" y="5"/>
                  </a:lnTo>
                  <a:lnTo>
                    <a:pt x="87" y="4"/>
                  </a:lnTo>
                  <a:lnTo>
                    <a:pt x="93" y="3"/>
                  </a:lnTo>
                  <a:lnTo>
                    <a:pt x="99" y="3"/>
                  </a:lnTo>
                  <a:lnTo>
                    <a:pt x="103" y="2"/>
                  </a:lnTo>
                  <a:lnTo>
                    <a:pt x="105" y="1"/>
                  </a:lnTo>
                  <a:lnTo>
                    <a:pt x="106" y="0"/>
                  </a:lnTo>
                  <a:lnTo>
                    <a:pt x="103" y="0"/>
                  </a:lnTo>
                  <a:lnTo>
                    <a:pt x="102" y="1"/>
                  </a:lnTo>
                  <a:lnTo>
                    <a:pt x="100" y="2"/>
                  </a:lnTo>
                  <a:lnTo>
                    <a:pt x="96" y="2"/>
                  </a:lnTo>
                  <a:lnTo>
                    <a:pt x="92" y="3"/>
                  </a:lnTo>
                  <a:lnTo>
                    <a:pt x="85" y="4"/>
                  </a:lnTo>
                  <a:lnTo>
                    <a:pt x="78" y="5"/>
                  </a:lnTo>
                  <a:lnTo>
                    <a:pt x="68" y="6"/>
                  </a:lnTo>
                  <a:lnTo>
                    <a:pt x="58" y="6"/>
                  </a:lnTo>
                  <a:lnTo>
                    <a:pt x="48" y="6"/>
                  </a:lnTo>
                  <a:lnTo>
                    <a:pt x="36" y="6"/>
                  </a:lnTo>
                  <a:lnTo>
                    <a:pt x="25" y="7"/>
                  </a:lnTo>
                  <a:lnTo>
                    <a:pt x="1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40" name="Freeform 718">
              <a:extLst>
                <a:ext uri="{FF2B5EF4-FFF2-40B4-BE49-F238E27FC236}">
                  <a16:creationId xmlns:a16="http://schemas.microsoft.com/office/drawing/2014/main" id="{DA325D3C-35C3-724F-B183-24D8353CD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03" cy="7"/>
            </a:xfrm>
            <a:custGeom>
              <a:avLst/>
              <a:gdLst>
                <a:gd name="T0" fmla="*/ 0 w 103"/>
                <a:gd name="T1" fmla="*/ 7 h 7"/>
                <a:gd name="T2" fmla="*/ 13 w 103"/>
                <a:gd name="T3" fmla="*/ 7 h 7"/>
                <a:gd name="T4" fmla="*/ 25 w 103"/>
                <a:gd name="T5" fmla="*/ 7 h 7"/>
                <a:gd name="T6" fmla="*/ 36 w 103"/>
                <a:gd name="T7" fmla="*/ 6 h 7"/>
                <a:gd name="T8" fmla="*/ 48 w 103"/>
                <a:gd name="T9" fmla="*/ 6 h 7"/>
                <a:gd name="T10" fmla="*/ 58 w 103"/>
                <a:gd name="T11" fmla="*/ 6 h 7"/>
                <a:gd name="T12" fmla="*/ 68 w 103"/>
                <a:gd name="T13" fmla="*/ 6 h 7"/>
                <a:gd name="T14" fmla="*/ 78 w 103"/>
                <a:gd name="T15" fmla="*/ 5 h 7"/>
                <a:gd name="T16" fmla="*/ 85 w 103"/>
                <a:gd name="T17" fmla="*/ 4 h 7"/>
                <a:gd name="T18" fmla="*/ 92 w 103"/>
                <a:gd name="T19" fmla="*/ 3 h 7"/>
                <a:gd name="T20" fmla="*/ 96 w 103"/>
                <a:gd name="T21" fmla="*/ 2 h 7"/>
                <a:gd name="T22" fmla="*/ 100 w 103"/>
                <a:gd name="T23" fmla="*/ 2 h 7"/>
                <a:gd name="T24" fmla="*/ 102 w 103"/>
                <a:gd name="T25" fmla="*/ 1 h 7"/>
                <a:gd name="T26" fmla="*/ 103 w 103"/>
                <a:gd name="T27" fmla="*/ 0 h 7"/>
                <a:gd name="T28" fmla="*/ 100 w 103"/>
                <a:gd name="T29" fmla="*/ 0 h 7"/>
                <a:gd name="T30" fmla="*/ 100 w 103"/>
                <a:gd name="T31" fmla="*/ 1 h 7"/>
                <a:gd name="T32" fmla="*/ 97 w 103"/>
                <a:gd name="T33" fmla="*/ 2 h 7"/>
                <a:gd name="T34" fmla="*/ 93 w 103"/>
                <a:gd name="T35" fmla="*/ 3 h 7"/>
                <a:gd name="T36" fmla="*/ 87 w 103"/>
                <a:gd name="T37" fmla="*/ 4 h 7"/>
                <a:gd name="T38" fmla="*/ 79 w 103"/>
                <a:gd name="T39" fmla="*/ 4 h 7"/>
                <a:gd name="T40" fmla="*/ 72 w 103"/>
                <a:gd name="T41" fmla="*/ 5 h 7"/>
                <a:gd name="T42" fmla="*/ 61 w 103"/>
                <a:gd name="T43" fmla="*/ 6 h 7"/>
                <a:gd name="T44" fmla="*/ 50 w 103"/>
                <a:gd name="T45" fmla="*/ 6 h 7"/>
                <a:gd name="T46" fmla="*/ 38 w 103"/>
                <a:gd name="T47" fmla="*/ 6 h 7"/>
                <a:gd name="T48" fmla="*/ 26 w 103"/>
                <a:gd name="T49" fmla="*/ 6 h 7"/>
                <a:gd name="T50" fmla="*/ 14 w 103"/>
                <a:gd name="T51" fmla="*/ 6 h 7"/>
                <a:gd name="T52" fmla="*/ 0 w 103"/>
                <a:gd name="T53" fmla="*/ 7 h 7"/>
                <a:gd name="T54" fmla="*/ 0 w 103"/>
                <a:gd name="T55" fmla="*/ 7 h 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03" h="7">
                  <a:moveTo>
                    <a:pt x="0" y="7"/>
                  </a:moveTo>
                  <a:lnTo>
                    <a:pt x="13" y="7"/>
                  </a:lnTo>
                  <a:lnTo>
                    <a:pt x="25" y="7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8" y="6"/>
                  </a:lnTo>
                  <a:lnTo>
                    <a:pt x="68" y="6"/>
                  </a:lnTo>
                  <a:lnTo>
                    <a:pt x="78" y="5"/>
                  </a:lnTo>
                  <a:lnTo>
                    <a:pt x="85" y="4"/>
                  </a:lnTo>
                  <a:lnTo>
                    <a:pt x="92" y="3"/>
                  </a:lnTo>
                  <a:lnTo>
                    <a:pt x="96" y="2"/>
                  </a:lnTo>
                  <a:lnTo>
                    <a:pt x="100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100" y="1"/>
                  </a:lnTo>
                  <a:lnTo>
                    <a:pt x="97" y="2"/>
                  </a:lnTo>
                  <a:lnTo>
                    <a:pt x="93" y="3"/>
                  </a:lnTo>
                  <a:lnTo>
                    <a:pt x="87" y="4"/>
                  </a:lnTo>
                  <a:lnTo>
                    <a:pt x="79" y="4"/>
                  </a:lnTo>
                  <a:lnTo>
                    <a:pt x="72" y="5"/>
                  </a:lnTo>
                  <a:lnTo>
                    <a:pt x="61" y="6"/>
                  </a:lnTo>
                  <a:lnTo>
                    <a:pt x="50" y="6"/>
                  </a:lnTo>
                  <a:lnTo>
                    <a:pt x="38" y="6"/>
                  </a:lnTo>
                  <a:lnTo>
                    <a:pt x="26" y="6"/>
                  </a:lnTo>
                  <a:lnTo>
                    <a:pt x="14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41" name="Freeform 719">
              <a:extLst>
                <a:ext uri="{FF2B5EF4-FFF2-40B4-BE49-F238E27FC236}">
                  <a16:creationId xmlns:a16="http://schemas.microsoft.com/office/drawing/2014/main" id="{66D25146-A263-004C-A110-FA0229D5D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00" cy="7"/>
            </a:xfrm>
            <a:custGeom>
              <a:avLst/>
              <a:gdLst>
                <a:gd name="T0" fmla="*/ 0 w 100"/>
                <a:gd name="T1" fmla="*/ 7 h 7"/>
                <a:gd name="T2" fmla="*/ 14 w 100"/>
                <a:gd name="T3" fmla="*/ 6 h 7"/>
                <a:gd name="T4" fmla="*/ 26 w 100"/>
                <a:gd name="T5" fmla="*/ 6 h 7"/>
                <a:gd name="T6" fmla="*/ 38 w 100"/>
                <a:gd name="T7" fmla="*/ 6 h 7"/>
                <a:gd name="T8" fmla="*/ 50 w 100"/>
                <a:gd name="T9" fmla="*/ 6 h 7"/>
                <a:gd name="T10" fmla="*/ 61 w 100"/>
                <a:gd name="T11" fmla="*/ 6 h 7"/>
                <a:gd name="T12" fmla="*/ 72 w 100"/>
                <a:gd name="T13" fmla="*/ 5 h 7"/>
                <a:gd name="T14" fmla="*/ 79 w 100"/>
                <a:gd name="T15" fmla="*/ 4 h 7"/>
                <a:gd name="T16" fmla="*/ 87 w 100"/>
                <a:gd name="T17" fmla="*/ 4 h 7"/>
                <a:gd name="T18" fmla="*/ 93 w 100"/>
                <a:gd name="T19" fmla="*/ 3 h 7"/>
                <a:gd name="T20" fmla="*/ 97 w 100"/>
                <a:gd name="T21" fmla="*/ 2 h 7"/>
                <a:gd name="T22" fmla="*/ 100 w 100"/>
                <a:gd name="T23" fmla="*/ 1 h 7"/>
                <a:gd name="T24" fmla="*/ 100 w 100"/>
                <a:gd name="T25" fmla="*/ 0 h 7"/>
                <a:gd name="T26" fmla="*/ 98 w 100"/>
                <a:gd name="T27" fmla="*/ 0 h 7"/>
                <a:gd name="T28" fmla="*/ 97 w 100"/>
                <a:gd name="T29" fmla="*/ 1 h 7"/>
                <a:gd name="T30" fmla="*/ 94 w 100"/>
                <a:gd name="T31" fmla="*/ 2 h 7"/>
                <a:gd name="T32" fmla="*/ 91 w 100"/>
                <a:gd name="T33" fmla="*/ 3 h 7"/>
                <a:gd name="T34" fmla="*/ 85 w 100"/>
                <a:gd name="T35" fmla="*/ 3 h 7"/>
                <a:gd name="T36" fmla="*/ 78 w 100"/>
                <a:gd name="T37" fmla="*/ 4 h 7"/>
                <a:gd name="T38" fmla="*/ 69 w 100"/>
                <a:gd name="T39" fmla="*/ 5 h 7"/>
                <a:gd name="T40" fmla="*/ 59 w 100"/>
                <a:gd name="T41" fmla="*/ 6 h 7"/>
                <a:gd name="T42" fmla="*/ 49 w 100"/>
                <a:gd name="T43" fmla="*/ 6 h 7"/>
                <a:gd name="T44" fmla="*/ 37 w 100"/>
                <a:gd name="T45" fmla="*/ 6 h 7"/>
                <a:gd name="T46" fmla="*/ 25 w 100"/>
                <a:gd name="T47" fmla="*/ 6 h 7"/>
                <a:gd name="T48" fmla="*/ 13 w 100"/>
                <a:gd name="T49" fmla="*/ 6 h 7"/>
                <a:gd name="T50" fmla="*/ 0 w 100"/>
                <a:gd name="T51" fmla="*/ 6 h 7"/>
                <a:gd name="T52" fmla="*/ 0 w 100"/>
                <a:gd name="T53" fmla="*/ 7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7">
                  <a:moveTo>
                    <a:pt x="0" y="7"/>
                  </a:moveTo>
                  <a:lnTo>
                    <a:pt x="14" y="6"/>
                  </a:lnTo>
                  <a:lnTo>
                    <a:pt x="26" y="6"/>
                  </a:lnTo>
                  <a:lnTo>
                    <a:pt x="38" y="6"/>
                  </a:lnTo>
                  <a:lnTo>
                    <a:pt x="50" y="6"/>
                  </a:lnTo>
                  <a:lnTo>
                    <a:pt x="61" y="6"/>
                  </a:lnTo>
                  <a:lnTo>
                    <a:pt x="72" y="5"/>
                  </a:lnTo>
                  <a:lnTo>
                    <a:pt x="79" y="4"/>
                  </a:lnTo>
                  <a:lnTo>
                    <a:pt x="87" y="4"/>
                  </a:lnTo>
                  <a:lnTo>
                    <a:pt x="93" y="3"/>
                  </a:lnTo>
                  <a:lnTo>
                    <a:pt x="97" y="2"/>
                  </a:lnTo>
                  <a:lnTo>
                    <a:pt x="100" y="1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7" y="1"/>
                  </a:lnTo>
                  <a:lnTo>
                    <a:pt x="94" y="2"/>
                  </a:lnTo>
                  <a:lnTo>
                    <a:pt x="91" y="3"/>
                  </a:lnTo>
                  <a:lnTo>
                    <a:pt x="85" y="3"/>
                  </a:lnTo>
                  <a:lnTo>
                    <a:pt x="78" y="4"/>
                  </a:lnTo>
                  <a:lnTo>
                    <a:pt x="69" y="5"/>
                  </a:lnTo>
                  <a:lnTo>
                    <a:pt x="59" y="6"/>
                  </a:lnTo>
                  <a:lnTo>
                    <a:pt x="49" y="6"/>
                  </a:lnTo>
                  <a:lnTo>
                    <a:pt x="37" y="6"/>
                  </a:lnTo>
                  <a:lnTo>
                    <a:pt x="25" y="6"/>
                  </a:lnTo>
                  <a:lnTo>
                    <a:pt x="13" y="6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42" name="Freeform 720">
              <a:extLst>
                <a:ext uri="{FF2B5EF4-FFF2-40B4-BE49-F238E27FC236}">
                  <a16:creationId xmlns:a16="http://schemas.microsoft.com/office/drawing/2014/main" id="{858983B7-5169-494A-9DA8-847BB4589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98" cy="6"/>
            </a:xfrm>
            <a:custGeom>
              <a:avLst/>
              <a:gdLst>
                <a:gd name="T0" fmla="*/ 0 w 98"/>
                <a:gd name="T1" fmla="*/ 6 h 6"/>
                <a:gd name="T2" fmla="*/ 13 w 98"/>
                <a:gd name="T3" fmla="*/ 6 h 6"/>
                <a:gd name="T4" fmla="*/ 25 w 98"/>
                <a:gd name="T5" fmla="*/ 6 h 6"/>
                <a:gd name="T6" fmla="*/ 37 w 98"/>
                <a:gd name="T7" fmla="*/ 6 h 6"/>
                <a:gd name="T8" fmla="*/ 49 w 98"/>
                <a:gd name="T9" fmla="*/ 6 h 6"/>
                <a:gd name="T10" fmla="*/ 59 w 98"/>
                <a:gd name="T11" fmla="*/ 6 h 6"/>
                <a:gd name="T12" fmla="*/ 69 w 98"/>
                <a:gd name="T13" fmla="*/ 5 h 6"/>
                <a:gd name="T14" fmla="*/ 78 w 98"/>
                <a:gd name="T15" fmla="*/ 4 h 6"/>
                <a:gd name="T16" fmla="*/ 85 w 98"/>
                <a:gd name="T17" fmla="*/ 3 h 6"/>
                <a:gd name="T18" fmla="*/ 91 w 98"/>
                <a:gd name="T19" fmla="*/ 3 h 6"/>
                <a:gd name="T20" fmla="*/ 94 w 98"/>
                <a:gd name="T21" fmla="*/ 2 h 6"/>
                <a:gd name="T22" fmla="*/ 97 w 98"/>
                <a:gd name="T23" fmla="*/ 1 h 6"/>
                <a:gd name="T24" fmla="*/ 98 w 98"/>
                <a:gd name="T25" fmla="*/ 0 h 6"/>
                <a:gd name="T26" fmla="*/ 95 w 98"/>
                <a:gd name="T27" fmla="*/ 0 h 6"/>
                <a:gd name="T28" fmla="*/ 94 w 98"/>
                <a:gd name="T29" fmla="*/ 1 h 6"/>
                <a:gd name="T30" fmla="*/ 92 w 98"/>
                <a:gd name="T31" fmla="*/ 2 h 6"/>
                <a:gd name="T32" fmla="*/ 88 w 98"/>
                <a:gd name="T33" fmla="*/ 2 h 6"/>
                <a:gd name="T34" fmla="*/ 82 w 98"/>
                <a:gd name="T35" fmla="*/ 3 h 6"/>
                <a:gd name="T36" fmla="*/ 76 w 98"/>
                <a:gd name="T37" fmla="*/ 4 h 6"/>
                <a:gd name="T38" fmla="*/ 67 w 98"/>
                <a:gd name="T39" fmla="*/ 5 h 6"/>
                <a:gd name="T40" fmla="*/ 58 w 98"/>
                <a:gd name="T41" fmla="*/ 6 h 6"/>
                <a:gd name="T42" fmla="*/ 48 w 98"/>
                <a:gd name="T43" fmla="*/ 6 h 6"/>
                <a:gd name="T44" fmla="*/ 36 w 98"/>
                <a:gd name="T45" fmla="*/ 6 h 6"/>
                <a:gd name="T46" fmla="*/ 25 w 98"/>
                <a:gd name="T47" fmla="*/ 6 h 6"/>
                <a:gd name="T48" fmla="*/ 13 w 98"/>
                <a:gd name="T49" fmla="*/ 6 h 6"/>
                <a:gd name="T50" fmla="*/ 0 w 98"/>
                <a:gd name="T51" fmla="*/ 6 h 6"/>
                <a:gd name="T52" fmla="*/ 0 w 98"/>
                <a:gd name="T53" fmla="*/ 6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8" h="6">
                  <a:moveTo>
                    <a:pt x="0" y="6"/>
                  </a:moveTo>
                  <a:lnTo>
                    <a:pt x="13" y="6"/>
                  </a:lnTo>
                  <a:lnTo>
                    <a:pt x="25" y="6"/>
                  </a:lnTo>
                  <a:lnTo>
                    <a:pt x="37" y="6"/>
                  </a:lnTo>
                  <a:lnTo>
                    <a:pt x="49" y="6"/>
                  </a:lnTo>
                  <a:lnTo>
                    <a:pt x="59" y="6"/>
                  </a:lnTo>
                  <a:lnTo>
                    <a:pt x="69" y="5"/>
                  </a:lnTo>
                  <a:lnTo>
                    <a:pt x="78" y="4"/>
                  </a:lnTo>
                  <a:lnTo>
                    <a:pt x="85" y="3"/>
                  </a:lnTo>
                  <a:lnTo>
                    <a:pt x="91" y="3"/>
                  </a:lnTo>
                  <a:lnTo>
                    <a:pt x="94" y="2"/>
                  </a:lnTo>
                  <a:lnTo>
                    <a:pt x="97" y="1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4" y="1"/>
                  </a:lnTo>
                  <a:lnTo>
                    <a:pt x="92" y="2"/>
                  </a:lnTo>
                  <a:lnTo>
                    <a:pt x="88" y="2"/>
                  </a:lnTo>
                  <a:lnTo>
                    <a:pt x="82" y="3"/>
                  </a:lnTo>
                  <a:lnTo>
                    <a:pt x="76" y="4"/>
                  </a:lnTo>
                  <a:lnTo>
                    <a:pt x="67" y="5"/>
                  </a:lnTo>
                  <a:lnTo>
                    <a:pt x="58" y="6"/>
                  </a:lnTo>
                  <a:lnTo>
                    <a:pt x="48" y="6"/>
                  </a:lnTo>
                  <a:lnTo>
                    <a:pt x="36" y="6"/>
                  </a:lnTo>
                  <a:lnTo>
                    <a:pt x="25" y="6"/>
                  </a:lnTo>
                  <a:lnTo>
                    <a:pt x="13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43" name="Freeform 721">
              <a:extLst>
                <a:ext uri="{FF2B5EF4-FFF2-40B4-BE49-F238E27FC236}">
                  <a16:creationId xmlns:a16="http://schemas.microsoft.com/office/drawing/2014/main" id="{9A1243C8-8FD2-ED45-B474-030291658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95" cy="6"/>
            </a:xfrm>
            <a:custGeom>
              <a:avLst/>
              <a:gdLst>
                <a:gd name="T0" fmla="*/ 0 w 95"/>
                <a:gd name="T1" fmla="*/ 6 h 6"/>
                <a:gd name="T2" fmla="*/ 13 w 95"/>
                <a:gd name="T3" fmla="*/ 6 h 6"/>
                <a:gd name="T4" fmla="*/ 25 w 95"/>
                <a:gd name="T5" fmla="*/ 6 h 6"/>
                <a:gd name="T6" fmla="*/ 36 w 95"/>
                <a:gd name="T7" fmla="*/ 6 h 6"/>
                <a:gd name="T8" fmla="*/ 48 w 95"/>
                <a:gd name="T9" fmla="*/ 6 h 6"/>
                <a:gd name="T10" fmla="*/ 58 w 95"/>
                <a:gd name="T11" fmla="*/ 6 h 6"/>
                <a:gd name="T12" fmla="*/ 67 w 95"/>
                <a:gd name="T13" fmla="*/ 5 h 6"/>
                <a:gd name="T14" fmla="*/ 76 w 95"/>
                <a:gd name="T15" fmla="*/ 4 h 6"/>
                <a:gd name="T16" fmla="*/ 82 w 95"/>
                <a:gd name="T17" fmla="*/ 3 h 6"/>
                <a:gd name="T18" fmla="*/ 88 w 95"/>
                <a:gd name="T19" fmla="*/ 2 h 6"/>
                <a:gd name="T20" fmla="*/ 92 w 95"/>
                <a:gd name="T21" fmla="*/ 2 h 6"/>
                <a:gd name="T22" fmla="*/ 94 w 95"/>
                <a:gd name="T23" fmla="*/ 1 h 6"/>
                <a:gd name="T24" fmla="*/ 95 w 95"/>
                <a:gd name="T25" fmla="*/ 0 h 6"/>
                <a:gd name="T26" fmla="*/ 93 w 95"/>
                <a:gd name="T27" fmla="*/ 0 h 6"/>
                <a:gd name="T28" fmla="*/ 92 w 95"/>
                <a:gd name="T29" fmla="*/ 1 h 6"/>
                <a:gd name="T30" fmla="*/ 89 w 95"/>
                <a:gd name="T31" fmla="*/ 1 h 6"/>
                <a:gd name="T32" fmla="*/ 86 w 95"/>
                <a:gd name="T33" fmla="*/ 2 h 6"/>
                <a:gd name="T34" fmla="*/ 80 w 95"/>
                <a:gd name="T35" fmla="*/ 3 h 6"/>
                <a:gd name="T36" fmla="*/ 73 w 95"/>
                <a:gd name="T37" fmla="*/ 4 h 6"/>
                <a:gd name="T38" fmla="*/ 65 w 95"/>
                <a:gd name="T39" fmla="*/ 5 h 6"/>
                <a:gd name="T40" fmla="*/ 57 w 95"/>
                <a:gd name="T41" fmla="*/ 5 h 6"/>
                <a:gd name="T42" fmla="*/ 46 w 95"/>
                <a:gd name="T43" fmla="*/ 6 h 6"/>
                <a:gd name="T44" fmla="*/ 36 w 95"/>
                <a:gd name="T45" fmla="*/ 6 h 6"/>
                <a:gd name="T46" fmla="*/ 24 w 95"/>
                <a:gd name="T47" fmla="*/ 6 h 6"/>
                <a:gd name="T48" fmla="*/ 12 w 95"/>
                <a:gd name="T49" fmla="*/ 6 h 6"/>
                <a:gd name="T50" fmla="*/ 0 w 95"/>
                <a:gd name="T51" fmla="*/ 6 h 6"/>
                <a:gd name="T52" fmla="*/ 0 w 95"/>
                <a:gd name="T53" fmla="*/ 6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5" h="6">
                  <a:moveTo>
                    <a:pt x="0" y="6"/>
                  </a:moveTo>
                  <a:lnTo>
                    <a:pt x="13" y="6"/>
                  </a:lnTo>
                  <a:lnTo>
                    <a:pt x="25" y="6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8" y="6"/>
                  </a:lnTo>
                  <a:lnTo>
                    <a:pt x="67" y="5"/>
                  </a:lnTo>
                  <a:lnTo>
                    <a:pt x="76" y="4"/>
                  </a:lnTo>
                  <a:lnTo>
                    <a:pt x="82" y="3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4" y="1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1"/>
                  </a:lnTo>
                  <a:lnTo>
                    <a:pt x="89" y="1"/>
                  </a:lnTo>
                  <a:lnTo>
                    <a:pt x="86" y="2"/>
                  </a:lnTo>
                  <a:lnTo>
                    <a:pt x="80" y="3"/>
                  </a:lnTo>
                  <a:lnTo>
                    <a:pt x="73" y="4"/>
                  </a:lnTo>
                  <a:lnTo>
                    <a:pt x="65" y="5"/>
                  </a:lnTo>
                  <a:lnTo>
                    <a:pt x="57" y="5"/>
                  </a:lnTo>
                  <a:lnTo>
                    <a:pt x="46" y="6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44" name="Freeform 722">
              <a:extLst>
                <a:ext uri="{FF2B5EF4-FFF2-40B4-BE49-F238E27FC236}">
                  <a16:creationId xmlns:a16="http://schemas.microsoft.com/office/drawing/2014/main" id="{407E09CE-B724-BD4F-B957-46AAFC40E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93" cy="6"/>
            </a:xfrm>
            <a:custGeom>
              <a:avLst/>
              <a:gdLst>
                <a:gd name="T0" fmla="*/ 0 w 93"/>
                <a:gd name="T1" fmla="*/ 6 h 6"/>
                <a:gd name="T2" fmla="*/ 12 w 93"/>
                <a:gd name="T3" fmla="*/ 6 h 6"/>
                <a:gd name="T4" fmla="*/ 24 w 93"/>
                <a:gd name="T5" fmla="*/ 6 h 6"/>
                <a:gd name="T6" fmla="*/ 36 w 93"/>
                <a:gd name="T7" fmla="*/ 6 h 6"/>
                <a:gd name="T8" fmla="*/ 46 w 93"/>
                <a:gd name="T9" fmla="*/ 6 h 6"/>
                <a:gd name="T10" fmla="*/ 57 w 93"/>
                <a:gd name="T11" fmla="*/ 5 h 6"/>
                <a:gd name="T12" fmla="*/ 65 w 93"/>
                <a:gd name="T13" fmla="*/ 5 h 6"/>
                <a:gd name="T14" fmla="*/ 73 w 93"/>
                <a:gd name="T15" fmla="*/ 4 h 6"/>
                <a:gd name="T16" fmla="*/ 80 w 93"/>
                <a:gd name="T17" fmla="*/ 3 h 6"/>
                <a:gd name="T18" fmla="*/ 86 w 93"/>
                <a:gd name="T19" fmla="*/ 2 h 6"/>
                <a:gd name="T20" fmla="*/ 89 w 93"/>
                <a:gd name="T21" fmla="*/ 1 h 6"/>
                <a:gd name="T22" fmla="*/ 92 w 93"/>
                <a:gd name="T23" fmla="*/ 1 h 6"/>
                <a:gd name="T24" fmla="*/ 93 w 93"/>
                <a:gd name="T25" fmla="*/ 0 h 6"/>
                <a:gd name="T26" fmla="*/ 90 w 93"/>
                <a:gd name="T27" fmla="*/ 0 h 6"/>
                <a:gd name="T28" fmla="*/ 89 w 93"/>
                <a:gd name="T29" fmla="*/ 1 h 6"/>
                <a:gd name="T30" fmla="*/ 86 w 93"/>
                <a:gd name="T31" fmla="*/ 1 h 6"/>
                <a:gd name="T32" fmla="*/ 83 w 93"/>
                <a:gd name="T33" fmla="*/ 2 h 6"/>
                <a:gd name="T34" fmla="*/ 78 w 93"/>
                <a:gd name="T35" fmla="*/ 3 h 6"/>
                <a:gd name="T36" fmla="*/ 72 w 93"/>
                <a:gd name="T37" fmla="*/ 4 h 6"/>
                <a:gd name="T38" fmla="*/ 64 w 93"/>
                <a:gd name="T39" fmla="*/ 5 h 6"/>
                <a:gd name="T40" fmla="*/ 55 w 93"/>
                <a:gd name="T41" fmla="*/ 5 h 6"/>
                <a:gd name="T42" fmla="*/ 45 w 93"/>
                <a:gd name="T43" fmla="*/ 6 h 6"/>
                <a:gd name="T44" fmla="*/ 35 w 93"/>
                <a:gd name="T45" fmla="*/ 6 h 6"/>
                <a:gd name="T46" fmla="*/ 23 w 93"/>
                <a:gd name="T47" fmla="*/ 6 h 6"/>
                <a:gd name="T48" fmla="*/ 12 w 93"/>
                <a:gd name="T49" fmla="*/ 6 h 6"/>
                <a:gd name="T50" fmla="*/ 0 w 93"/>
                <a:gd name="T51" fmla="*/ 6 h 6"/>
                <a:gd name="T52" fmla="*/ 0 w 93"/>
                <a:gd name="T53" fmla="*/ 6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3" h="6">
                  <a:moveTo>
                    <a:pt x="0" y="6"/>
                  </a:moveTo>
                  <a:lnTo>
                    <a:pt x="12" y="6"/>
                  </a:lnTo>
                  <a:lnTo>
                    <a:pt x="24" y="6"/>
                  </a:lnTo>
                  <a:lnTo>
                    <a:pt x="36" y="6"/>
                  </a:lnTo>
                  <a:lnTo>
                    <a:pt x="46" y="6"/>
                  </a:lnTo>
                  <a:lnTo>
                    <a:pt x="57" y="5"/>
                  </a:lnTo>
                  <a:lnTo>
                    <a:pt x="65" y="5"/>
                  </a:lnTo>
                  <a:lnTo>
                    <a:pt x="73" y="4"/>
                  </a:lnTo>
                  <a:lnTo>
                    <a:pt x="80" y="3"/>
                  </a:lnTo>
                  <a:lnTo>
                    <a:pt x="86" y="2"/>
                  </a:lnTo>
                  <a:lnTo>
                    <a:pt x="89" y="1"/>
                  </a:lnTo>
                  <a:lnTo>
                    <a:pt x="92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9" y="1"/>
                  </a:lnTo>
                  <a:lnTo>
                    <a:pt x="86" y="1"/>
                  </a:lnTo>
                  <a:lnTo>
                    <a:pt x="83" y="2"/>
                  </a:lnTo>
                  <a:lnTo>
                    <a:pt x="78" y="3"/>
                  </a:lnTo>
                  <a:lnTo>
                    <a:pt x="72" y="4"/>
                  </a:lnTo>
                  <a:lnTo>
                    <a:pt x="64" y="5"/>
                  </a:lnTo>
                  <a:lnTo>
                    <a:pt x="55" y="5"/>
                  </a:lnTo>
                  <a:lnTo>
                    <a:pt x="45" y="6"/>
                  </a:lnTo>
                  <a:lnTo>
                    <a:pt x="35" y="6"/>
                  </a:lnTo>
                  <a:lnTo>
                    <a:pt x="23" y="6"/>
                  </a:lnTo>
                  <a:lnTo>
                    <a:pt x="1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45" name="Freeform 723">
              <a:extLst>
                <a:ext uri="{FF2B5EF4-FFF2-40B4-BE49-F238E27FC236}">
                  <a16:creationId xmlns:a16="http://schemas.microsoft.com/office/drawing/2014/main" id="{B3159D36-C017-3343-ACF1-24F1AF988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90" cy="6"/>
            </a:xfrm>
            <a:custGeom>
              <a:avLst/>
              <a:gdLst>
                <a:gd name="T0" fmla="*/ 0 w 90"/>
                <a:gd name="T1" fmla="*/ 6 h 6"/>
                <a:gd name="T2" fmla="*/ 12 w 90"/>
                <a:gd name="T3" fmla="*/ 6 h 6"/>
                <a:gd name="T4" fmla="*/ 23 w 90"/>
                <a:gd name="T5" fmla="*/ 6 h 6"/>
                <a:gd name="T6" fmla="*/ 35 w 90"/>
                <a:gd name="T7" fmla="*/ 6 h 6"/>
                <a:gd name="T8" fmla="*/ 45 w 90"/>
                <a:gd name="T9" fmla="*/ 6 h 6"/>
                <a:gd name="T10" fmla="*/ 55 w 90"/>
                <a:gd name="T11" fmla="*/ 5 h 6"/>
                <a:gd name="T12" fmla="*/ 64 w 90"/>
                <a:gd name="T13" fmla="*/ 5 h 6"/>
                <a:gd name="T14" fmla="*/ 72 w 90"/>
                <a:gd name="T15" fmla="*/ 4 h 6"/>
                <a:gd name="T16" fmla="*/ 78 w 90"/>
                <a:gd name="T17" fmla="*/ 3 h 6"/>
                <a:gd name="T18" fmla="*/ 83 w 90"/>
                <a:gd name="T19" fmla="*/ 2 h 6"/>
                <a:gd name="T20" fmla="*/ 86 w 90"/>
                <a:gd name="T21" fmla="*/ 1 h 6"/>
                <a:gd name="T22" fmla="*/ 89 w 90"/>
                <a:gd name="T23" fmla="*/ 1 h 6"/>
                <a:gd name="T24" fmla="*/ 90 w 90"/>
                <a:gd name="T25" fmla="*/ 0 h 6"/>
                <a:gd name="T26" fmla="*/ 87 w 90"/>
                <a:gd name="T27" fmla="*/ 0 h 6"/>
                <a:gd name="T28" fmla="*/ 86 w 90"/>
                <a:gd name="T29" fmla="*/ 0 h 6"/>
                <a:gd name="T30" fmla="*/ 85 w 90"/>
                <a:gd name="T31" fmla="*/ 1 h 6"/>
                <a:gd name="T32" fmla="*/ 80 w 90"/>
                <a:gd name="T33" fmla="*/ 2 h 6"/>
                <a:gd name="T34" fmla="*/ 76 w 90"/>
                <a:gd name="T35" fmla="*/ 3 h 6"/>
                <a:gd name="T36" fmla="*/ 69 w 90"/>
                <a:gd name="T37" fmla="*/ 4 h 6"/>
                <a:gd name="T38" fmla="*/ 62 w 90"/>
                <a:gd name="T39" fmla="*/ 4 h 6"/>
                <a:gd name="T40" fmla="*/ 53 w 90"/>
                <a:gd name="T41" fmla="*/ 5 h 6"/>
                <a:gd name="T42" fmla="*/ 43 w 90"/>
                <a:gd name="T43" fmla="*/ 6 h 6"/>
                <a:gd name="T44" fmla="*/ 34 w 90"/>
                <a:gd name="T45" fmla="*/ 6 h 6"/>
                <a:gd name="T46" fmla="*/ 22 w 90"/>
                <a:gd name="T47" fmla="*/ 6 h 6"/>
                <a:gd name="T48" fmla="*/ 12 w 90"/>
                <a:gd name="T49" fmla="*/ 6 h 6"/>
                <a:gd name="T50" fmla="*/ 0 w 90"/>
                <a:gd name="T51" fmla="*/ 6 h 6"/>
                <a:gd name="T52" fmla="*/ 0 w 90"/>
                <a:gd name="T53" fmla="*/ 6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0" h="6">
                  <a:moveTo>
                    <a:pt x="0" y="6"/>
                  </a:moveTo>
                  <a:lnTo>
                    <a:pt x="12" y="6"/>
                  </a:lnTo>
                  <a:lnTo>
                    <a:pt x="23" y="6"/>
                  </a:lnTo>
                  <a:lnTo>
                    <a:pt x="35" y="6"/>
                  </a:lnTo>
                  <a:lnTo>
                    <a:pt x="45" y="6"/>
                  </a:lnTo>
                  <a:lnTo>
                    <a:pt x="55" y="5"/>
                  </a:lnTo>
                  <a:lnTo>
                    <a:pt x="64" y="5"/>
                  </a:lnTo>
                  <a:lnTo>
                    <a:pt x="72" y="4"/>
                  </a:lnTo>
                  <a:lnTo>
                    <a:pt x="78" y="3"/>
                  </a:lnTo>
                  <a:lnTo>
                    <a:pt x="83" y="2"/>
                  </a:lnTo>
                  <a:lnTo>
                    <a:pt x="86" y="1"/>
                  </a:lnTo>
                  <a:lnTo>
                    <a:pt x="89" y="1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86" y="0"/>
                  </a:lnTo>
                  <a:lnTo>
                    <a:pt x="85" y="1"/>
                  </a:lnTo>
                  <a:lnTo>
                    <a:pt x="80" y="2"/>
                  </a:lnTo>
                  <a:lnTo>
                    <a:pt x="76" y="3"/>
                  </a:lnTo>
                  <a:lnTo>
                    <a:pt x="69" y="4"/>
                  </a:lnTo>
                  <a:lnTo>
                    <a:pt x="62" y="4"/>
                  </a:lnTo>
                  <a:lnTo>
                    <a:pt x="53" y="5"/>
                  </a:lnTo>
                  <a:lnTo>
                    <a:pt x="43" y="6"/>
                  </a:lnTo>
                  <a:lnTo>
                    <a:pt x="34" y="6"/>
                  </a:lnTo>
                  <a:lnTo>
                    <a:pt x="22" y="6"/>
                  </a:lnTo>
                  <a:lnTo>
                    <a:pt x="1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46" name="Freeform 724">
              <a:extLst>
                <a:ext uri="{FF2B5EF4-FFF2-40B4-BE49-F238E27FC236}">
                  <a16:creationId xmlns:a16="http://schemas.microsoft.com/office/drawing/2014/main" id="{562C0E57-D0E4-3841-A151-76C1898BD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87" cy="6"/>
            </a:xfrm>
            <a:custGeom>
              <a:avLst/>
              <a:gdLst>
                <a:gd name="T0" fmla="*/ 0 w 87"/>
                <a:gd name="T1" fmla="*/ 6 h 6"/>
                <a:gd name="T2" fmla="*/ 12 w 87"/>
                <a:gd name="T3" fmla="*/ 6 h 6"/>
                <a:gd name="T4" fmla="*/ 22 w 87"/>
                <a:gd name="T5" fmla="*/ 6 h 6"/>
                <a:gd name="T6" fmla="*/ 34 w 87"/>
                <a:gd name="T7" fmla="*/ 6 h 6"/>
                <a:gd name="T8" fmla="*/ 43 w 87"/>
                <a:gd name="T9" fmla="*/ 6 h 6"/>
                <a:gd name="T10" fmla="*/ 53 w 87"/>
                <a:gd name="T11" fmla="*/ 5 h 6"/>
                <a:gd name="T12" fmla="*/ 62 w 87"/>
                <a:gd name="T13" fmla="*/ 4 h 6"/>
                <a:gd name="T14" fmla="*/ 69 w 87"/>
                <a:gd name="T15" fmla="*/ 4 h 6"/>
                <a:gd name="T16" fmla="*/ 76 w 87"/>
                <a:gd name="T17" fmla="*/ 3 h 6"/>
                <a:gd name="T18" fmla="*/ 80 w 87"/>
                <a:gd name="T19" fmla="*/ 2 h 6"/>
                <a:gd name="T20" fmla="*/ 85 w 87"/>
                <a:gd name="T21" fmla="*/ 1 h 6"/>
                <a:gd name="T22" fmla="*/ 86 w 87"/>
                <a:gd name="T23" fmla="*/ 0 h 6"/>
                <a:gd name="T24" fmla="*/ 87 w 87"/>
                <a:gd name="T25" fmla="*/ 0 h 6"/>
                <a:gd name="T26" fmla="*/ 85 w 87"/>
                <a:gd name="T27" fmla="*/ 0 h 6"/>
                <a:gd name="T28" fmla="*/ 84 w 87"/>
                <a:gd name="T29" fmla="*/ 1 h 6"/>
                <a:gd name="T30" fmla="*/ 81 w 87"/>
                <a:gd name="T31" fmla="*/ 1 h 6"/>
                <a:gd name="T32" fmla="*/ 77 w 87"/>
                <a:gd name="T33" fmla="*/ 2 h 6"/>
                <a:gd name="T34" fmla="*/ 72 w 87"/>
                <a:gd name="T35" fmla="*/ 3 h 6"/>
                <a:gd name="T36" fmla="*/ 64 w 87"/>
                <a:gd name="T37" fmla="*/ 4 h 6"/>
                <a:gd name="T38" fmla="*/ 56 w 87"/>
                <a:gd name="T39" fmla="*/ 5 h 6"/>
                <a:gd name="T40" fmla="*/ 46 w 87"/>
                <a:gd name="T41" fmla="*/ 5 h 6"/>
                <a:gd name="T42" fmla="*/ 36 w 87"/>
                <a:gd name="T43" fmla="*/ 6 h 6"/>
                <a:gd name="T44" fmla="*/ 24 w 87"/>
                <a:gd name="T45" fmla="*/ 6 h 6"/>
                <a:gd name="T46" fmla="*/ 12 w 87"/>
                <a:gd name="T47" fmla="*/ 6 h 6"/>
                <a:gd name="T48" fmla="*/ 0 w 87"/>
                <a:gd name="T49" fmla="*/ 6 h 6"/>
                <a:gd name="T50" fmla="*/ 0 w 87"/>
                <a:gd name="T51" fmla="*/ 6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7" h="6">
                  <a:moveTo>
                    <a:pt x="0" y="6"/>
                  </a:moveTo>
                  <a:lnTo>
                    <a:pt x="12" y="6"/>
                  </a:lnTo>
                  <a:lnTo>
                    <a:pt x="22" y="6"/>
                  </a:lnTo>
                  <a:lnTo>
                    <a:pt x="34" y="6"/>
                  </a:lnTo>
                  <a:lnTo>
                    <a:pt x="43" y="6"/>
                  </a:lnTo>
                  <a:lnTo>
                    <a:pt x="53" y="5"/>
                  </a:lnTo>
                  <a:lnTo>
                    <a:pt x="62" y="4"/>
                  </a:lnTo>
                  <a:lnTo>
                    <a:pt x="69" y="4"/>
                  </a:lnTo>
                  <a:lnTo>
                    <a:pt x="76" y="3"/>
                  </a:lnTo>
                  <a:lnTo>
                    <a:pt x="80" y="2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4" y="1"/>
                  </a:lnTo>
                  <a:lnTo>
                    <a:pt x="81" y="1"/>
                  </a:lnTo>
                  <a:lnTo>
                    <a:pt x="77" y="2"/>
                  </a:lnTo>
                  <a:lnTo>
                    <a:pt x="72" y="3"/>
                  </a:lnTo>
                  <a:lnTo>
                    <a:pt x="64" y="4"/>
                  </a:lnTo>
                  <a:lnTo>
                    <a:pt x="56" y="5"/>
                  </a:lnTo>
                  <a:lnTo>
                    <a:pt x="46" y="5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47" name="Freeform 725">
              <a:extLst>
                <a:ext uri="{FF2B5EF4-FFF2-40B4-BE49-F238E27FC236}">
                  <a16:creationId xmlns:a16="http://schemas.microsoft.com/office/drawing/2014/main" id="{732FD356-6CAA-4846-A750-490CF4A99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85" cy="6"/>
            </a:xfrm>
            <a:custGeom>
              <a:avLst/>
              <a:gdLst>
                <a:gd name="T0" fmla="*/ 0 w 85"/>
                <a:gd name="T1" fmla="*/ 6 h 6"/>
                <a:gd name="T2" fmla="*/ 12 w 85"/>
                <a:gd name="T3" fmla="*/ 6 h 6"/>
                <a:gd name="T4" fmla="*/ 24 w 85"/>
                <a:gd name="T5" fmla="*/ 6 h 6"/>
                <a:gd name="T6" fmla="*/ 36 w 85"/>
                <a:gd name="T7" fmla="*/ 6 h 6"/>
                <a:gd name="T8" fmla="*/ 46 w 85"/>
                <a:gd name="T9" fmla="*/ 5 h 6"/>
                <a:gd name="T10" fmla="*/ 56 w 85"/>
                <a:gd name="T11" fmla="*/ 5 h 6"/>
                <a:gd name="T12" fmla="*/ 64 w 85"/>
                <a:gd name="T13" fmla="*/ 4 h 6"/>
                <a:gd name="T14" fmla="*/ 72 w 85"/>
                <a:gd name="T15" fmla="*/ 3 h 6"/>
                <a:gd name="T16" fmla="*/ 77 w 85"/>
                <a:gd name="T17" fmla="*/ 2 h 6"/>
                <a:gd name="T18" fmla="*/ 81 w 85"/>
                <a:gd name="T19" fmla="*/ 1 h 6"/>
                <a:gd name="T20" fmla="*/ 84 w 85"/>
                <a:gd name="T21" fmla="*/ 1 h 6"/>
                <a:gd name="T22" fmla="*/ 85 w 85"/>
                <a:gd name="T23" fmla="*/ 0 h 6"/>
                <a:gd name="T24" fmla="*/ 82 w 85"/>
                <a:gd name="T25" fmla="*/ 0 h 6"/>
                <a:gd name="T26" fmla="*/ 81 w 85"/>
                <a:gd name="T27" fmla="*/ 1 h 6"/>
                <a:gd name="T28" fmla="*/ 79 w 85"/>
                <a:gd name="T29" fmla="*/ 1 h 6"/>
                <a:gd name="T30" fmla="*/ 75 w 85"/>
                <a:gd name="T31" fmla="*/ 2 h 6"/>
                <a:gd name="T32" fmla="*/ 69 w 85"/>
                <a:gd name="T33" fmla="*/ 3 h 6"/>
                <a:gd name="T34" fmla="*/ 62 w 85"/>
                <a:gd name="T35" fmla="*/ 4 h 6"/>
                <a:gd name="T36" fmla="*/ 54 w 85"/>
                <a:gd name="T37" fmla="*/ 4 h 6"/>
                <a:gd name="T38" fmla="*/ 44 w 85"/>
                <a:gd name="T39" fmla="*/ 5 h 6"/>
                <a:gd name="T40" fmla="*/ 34 w 85"/>
                <a:gd name="T41" fmla="*/ 5 h 6"/>
                <a:gd name="T42" fmla="*/ 23 w 85"/>
                <a:gd name="T43" fmla="*/ 6 h 6"/>
                <a:gd name="T44" fmla="*/ 12 w 85"/>
                <a:gd name="T45" fmla="*/ 6 h 6"/>
                <a:gd name="T46" fmla="*/ 0 w 85"/>
                <a:gd name="T47" fmla="*/ 6 h 6"/>
                <a:gd name="T48" fmla="*/ 0 w 85"/>
                <a:gd name="T49" fmla="*/ 6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5" h="6">
                  <a:moveTo>
                    <a:pt x="0" y="6"/>
                  </a:moveTo>
                  <a:lnTo>
                    <a:pt x="12" y="6"/>
                  </a:lnTo>
                  <a:lnTo>
                    <a:pt x="24" y="6"/>
                  </a:lnTo>
                  <a:lnTo>
                    <a:pt x="36" y="6"/>
                  </a:lnTo>
                  <a:lnTo>
                    <a:pt x="46" y="5"/>
                  </a:lnTo>
                  <a:lnTo>
                    <a:pt x="56" y="5"/>
                  </a:lnTo>
                  <a:lnTo>
                    <a:pt x="64" y="4"/>
                  </a:lnTo>
                  <a:lnTo>
                    <a:pt x="72" y="3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81" y="1"/>
                  </a:lnTo>
                  <a:lnTo>
                    <a:pt x="79" y="1"/>
                  </a:lnTo>
                  <a:lnTo>
                    <a:pt x="75" y="2"/>
                  </a:lnTo>
                  <a:lnTo>
                    <a:pt x="69" y="3"/>
                  </a:lnTo>
                  <a:lnTo>
                    <a:pt x="62" y="4"/>
                  </a:lnTo>
                  <a:lnTo>
                    <a:pt x="54" y="4"/>
                  </a:lnTo>
                  <a:lnTo>
                    <a:pt x="44" y="5"/>
                  </a:lnTo>
                  <a:lnTo>
                    <a:pt x="34" y="5"/>
                  </a:lnTo>
                  <a:lnTo>
                    <a:pt x="23" y="6"/>
                  </a:lnTo>
                  <a:lnTo>
                    <a:pt x="1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48" name="Freeform 726">
              <a:extLst>
                <a:ext uri="{FF2B5EF4-FFF2-40B4-BE49-F238E27FC236}">
                  <a16:creationId xmlns:a16="http://schemas.microsoft.com/office/drawing/2014/main" id="{A64E0E94-00D3-A341-9C79-C8706C797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82" cy="6"/>
            </a:xfrm>
            <a:custGeom>
              <a:avLst/>
              <a:gdLst>
                <a:gd name="T0" fmla="*/ 0 w 82"/>
                <a:gd name="T1" fmla="*/ 6 h 6"/>
                <a:gd name="T2" fmla="*/ 12 w 82"/>
                <a:gd name="T3" fmla="*/ 6 h 6"/>
                <a:gd name="T4" fmla="*/ 23 w 82"/>
                <a:gd name="T5" fmla="*/ 6 h 6"/>
                <a:gd name="T6" fmla="*/ 34 w 82"/>
                <a:gd name="T7" fmla="*/ 5 h 6"/>
                <a:gd name="T8" fmla="*/ 44 w 82"/>
                <a:gd name="T9" fmla="*/ 5 h 6"/>
                <a:gd name="T10" fmla="*/ 54 w 82"/>
                <a:gd name="T11" fmla="*/ 4 h 6"/>
                <a:gd name="T12" fmla="*/ 62 w 82"/>
                <a:gd name="T13" fmla="*/ 4 h 6"/>
                <a:gd name="T14" fmla="*/ 69 w 82"/>
                <a:gd name="T15" fmla="*/ 3 h 6"/>
                <a:gd name="T16" fmla="*/ 75 w 82"/>
                <a:gd name="T17" fmla="*/ 2 h 6"/>
                <a:gd name="T18" fmla="*/ 79 w 82"/>
                <a:gd name="T19" fmla="*/ 1 h 6"/>
                <a:gd name="T20" fmla="*/ 81 w 82"/>
                <a:gd name="T21" fmla="*/ 1 h 6"/>
                <a:gd name="T22" fmla="*/ 82 w 82"/>
                <a:gd name="T23" fmla="*/ 0 h 6"/>
                <a:gd name="T24" fmla="*/ 79 w 82"/>
                <a:gd name="T25" fmla="*/ 0 h 6"/>
                <a:gd name="T26" fmla="*/ 79 w 82"/>
                <a:gd name="T27" fmla="*/ 0 h 6"/>
                <a:gd name="T28" fmla="*/ 76 w 82"/>
                <a:gd name="T29" fmla="*/ 1 h 6"/>
                <a:gd name="T30" fmla="*/ 72 w 82"/>
                <a:gd name="T31" fmla="*/ 2 h 6"/>
                <a:gd name="T32" fmla="*/ 67 w 82"/>
                <a:gd name="T33" fmla="*/ 3 h 6"/>
                <a:gd name="T34" fmla="*/ 60 w 82"/>
                <a:gd name="T35" fmla="*/ 4 h 6"/>
                <a:gd name="T36" fmla="*/ 52 w 82"/>
                <a:gd name="T37" fmla="*/ 4 h 6"/>
                <a:gd name="T38" fmla="*/ 43 w 82"/>
                <a:gd name="T39" fmla="*/ 5 h 6"/>
                <a:gd name="T40" fmla="*/ 33 w 82"/>
                <a:gd name="T41" fmla="*/ 5 h 6"/>
                <a:gd name="T42" fmla="*/ 22 w 82"/>
                <a:gd name="T43" fmla="*/ 6 h 6"/>
                <a:gd name="T44" fmla="*/ 12 w 82"/>
                <a:gd name="T45" fmla="*/ 6 h 6"/>
                <a:gd name="T46" fmla="*/ 0 w 82"/>
                <a:gd name="T47" fmla="*/ 6 h 6"/>
                <a:gd name="T48" fmla="*/ 0 w 82"/>
                <a:gd name="T49" fmla="*/ 6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2" h="6">
                  <a:moveTo>
                    <a:pt x="0" y="6"/>
                  </a:moveTo>
                  <a:lnTo>
                    <a:pt x="12" y="6"/>
                  </a:lnTo>
                  <a:lnTo>
                    <a:pt x="23" y="6"/>
                  </a:lnTo>
                  <a:lnTo>
                    <a:pt x="34" y="5"/>
                  </a:lnTo>
                  <a:lnTo>
                    <a:pt x="44" y="5"/>
                  </a:lnTo>
                  <a:lnTo>
                    <a:pt x="54" y="4"/>
                  </a:lnTo>
                  <a:lnTo>
                    <a:pt x="62" y="4"/>
                  </a:lnTo>
                  <a:lnTo>
                    <a:pt x="69" y="3"/>
                  </a:lnTo>
                  <a:lnTo>
                    <a:pt x="75" y="2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2" y="2"/>
                  </a:lnTo>
                  <a:lnTo>
                    <a:pt x="67" y="3"/>
                  </a:lnTo>
                  <a:lnTo>
                    <a:pt x="60" y="4"/>
                  </a:lnTo>
                  <a:lnTo>
                    <a:pt x="52" y="4"/>
                  </a:lnTo>
                  <a:lnTo>
                    <a:pt x="43" y="5"/>
                  </a:lnTo>
                  <a:lnTo>
                    <a:pt x="33" y="5"/>
                  </a:lnTo>
                  <a:lnTo>
                    <a:pt x="22" y="6"/>
                  </a:lnTo>
                  <a:lnTo>
                    <a:pt x="1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49" name="Freeform 727">
              <a:extLst>
                <a:ext uri="{FF2B5EF4-FFF2-40B4-BE49-F238E27FC236}">
                  <a16:creationId xmlns:a16="http://schemas.microsoft.com/office/drawing/2014/main" id="{F7B87575-84B3-A247-B37B-113809C13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79" cy="6"/>
            </a:xfrm>
            <a:custGeom>
              <a:avLst/>
              <a:gdLst>
                <a:gd name="T0" fmla="*/ 0 w 79"/>
                <a:gd name="T1" fmla="*/ 6 h 6"/>
                <a:gd name="T2" fmla="*/ 12 w 79"/>
                <a:gd name="T3" fmla="*/ 6 h 6"/>
                <a:gd name="T4" fmla="*/ 22 w 79"/>
                <a:gd name="T5" fmla="*/ 6 h 6"/>
                <a:gd name="T6" fmla="*/ 33 w 79"/>
                <a:gd name="T7" fmla="*/ 5 h 6"/>
                <a:gd name="T8" fmla="*/ 43 w 79"/>
                <a:gd name="T9" fmla="*/ 5 h 6"/>
                <a:gd name="T10" fmla="*/ 52 w 79"/>
                <a:gd name="T11" fmla="*/ 4 h 6"/>
                <a:gd name="T12" fmla="*/ 60 w 79"/>
                <a:gd name="T13" fmla="*/ 4 h 6"/>
                <a:gd name="T14" fmla="*/ 67 w 79"/>
                <a:gd name="T15" fmla="*/ 3 h 6"/>
                <a:gd name="T16" fmla="*/ 72 w 79"/>
                <a:gd name="T17" fmla="*/ 2 h 6"/>
                <a:gd name="T18" fmla="*/ 76 w 79"/>
                <a:gd name="T19" fmla="*/ 1 h 6"/>
                <a:gd name="T20" fmla="*/ 79 w 79"/>
                <a:gd name="T21" fmla="*/ 0 h 6"/>
                <a:gd name="T22" fmla="*/ 79 w 79"/>
                <a:gd name="T23" fmla="*/ 0 h 6"/>
                <a:gd name="T24" fmla="*/ 77 w 79"/>
                <a:gd name="T25" fmla="*/ 0 h 6"/>
                <a:gd name="T26" fmla="*/ 76 w 79"/>
                <a:gd name="T27" fmla="*/ 0 h 6"/>
                <a:gd name="T28" fmla="*/ 73 w 79"/>
                <a:gd name="T29" fmla="*/ 1 h 6"/>
                <a:gd name="T30" fmla="*/ 70 w 79"/>
                <a:gd name="T31" fmla="*/ 2 h 6"/>
                <a:gd name="T32" fmla="*/ 64 w 79"/>
                <a:gd name="T33" fmla="*/ 3 h 6"/>
                <a:gd name="T34" fmla="*/ 58 w 79"/>
                <a:gd name="T35" fmla="*/ 4 h 6"/>
                <a:gd name="T36" fmla="*/ 50 w 79"/>
                <a:gd name="T37" fmla="*/ 4 h 6"/>
                <a:gd name="T38" fmla="*/ 42 w 79"/>
                <a:gd name="T39" fmla="*/ 5 h 6"/>
                <a:gd name="T40" fmla="*/ 32 w 79"/>
                <a:gd name="T41" fmla="*/ 5 h 6"/>
                <a:gd name="T42" fmla="*/ 21 w 79"/>
                <a:gd name="T43" fmla="*/ 5 h 6"/>
                <a:gd name="T44" fmla="*/ 11 w 79"/>
                <a:gd name="T45" fmla="*/ 6 h 6"/>
                <a:gd name="T46" fmla="*/ 0 w 79"/>
                <a:gd name="T47" fmla="*/ 6 h 6"/>
                <a:gd name="T48" fmla="*/ 0 w 79"/>
                <a:gd name="T49" fmla="*/ 6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6">
                  <a:moveTo>
                    <a:pt x="0" y="6"/>
                  </a:moveTo>
                  <a:lnTo>
                    <a:pt x="12" y="6"/>
                  </a:lnTo>
                  <a:lnTo>
                    <a:pt x="22" y="6"/>
                  </a:lnTo>
                  <a:lnTo>
                    <a:pt x="33" y="5"/>
                  </a:lnTo>
                  <a:lnTo>
                    <a:pt x="43" y="5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7" y="3"/>
                  </a:lnTo>
                  <a:lnTo>
                    <a:pt x="72" y="2"/>
                  </a:lnTo>
                  <a:lnTo>
                    <a:pt x="76" y="1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6" y="0"/>
                  </a:lnTo>
                  <a:lnTo>
                    <a:pt x="73" y="1"/>
                  </a:lnTo>
                  <a:lnTo>
                    <a:pt x="70" y="2"/>
                  </a:lnTo>
                  <a:lnTo>
                    <a:pt x="64" y="3"/>
                  </a:lnTo>
                  <a:lnTo>
                    <a:pt x="58" y="4"/>
                  </a:lnTo>
                  <a:lnTo>
                    <a:pt x="50" y="4"/>
                  </a:lnTo>
                  <a:lnTo>
                    <a:pt x="42" y="5"/>
                  </a:lnTo>
                  <a:lnTo>
                    <a:pt x="32" y="5"/>
                  </a:lnTo>
                  <a:lnTo>
                    <a:pt x="21" y="5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50" name="Freeform 728">
              <a:extLst>
                <a:ext uri="{FF2B5EF4-FFF2-40B4-BE49-F238E27FC236}">
                  <a16:creationId xmlns:a16="http://schemas.microsoft.com/office/drawing/2014/main" id="{4A1133E1-BBEB-8F49-A36C-859121BB7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77" cy="6"/>
            </a:xfrm>
            <a:custGeom>
              <a:avLst/>
              <a:gdLst>
                <a:gd name="T0" fmla="*/ 0 w 77"/>
                <a:gd name="T1" fmla="*/ 6 h 6"/>
                <a:gd name="T2" fmla="*/ 11 w 77"/>
                <a:gd name="T3" fmla="*/ 6 h 6"/>
                <a:gd name="T4" fmla="*/ 21 w 77"/>
                <a:gd name="T5" fmla="*/ 5 h 6"/>
                <a:gd name="T6" fmla="*/ 32 w 77"/>
                <a:gd name="T7" fmla="*/ 5 h 6"/>
                <a:gd name="T8" fmla="*/ 42 w 77"/>
                <a:gd name="T9" fmla="*/ 5 h 6"/>
                <a:gd name="T10" fmla="*/ 50 w 77"/>
                <a:gd name="T11" fmla="*/ 4 h 6"/>
                <a:gd name="T12" fmla="*/ 58 w 77"/>
                <a:gd name="T13" fmla="*/ 4 h 6"/>
                <a:gd name="T14" fmla="*/ 64 w 77"/>
                <a:gd name="T15" fmla="*/ 3 h 6"/>
                <a:gd name="T16" fmla="*/ 70 w 77"/>
                <a:gd name="T17" fmla="*/ 2 h 6"/>
                <a:gd name="T18" fmla="*/ 73 w 77"/>
                <a:gd name="T19" fmla="*/ 1 h 6"/>
                <a:gd name="T20" fmla="*/ 76 w 77"/>
                <a:gd name="T21" fmla="*/ 0 h 6"/>
                <a:gd name="T22" fmla="*/ 77 w 77"/>
                <a:gd name="T23" fmla="*/ 0 h 6"/>
                <a:gd name="T24" fmla="*/ 74 w 77"/>
                <a:gd name="T25" fmla="*/ 0 h 6"/>
                <a:gd name="T26" fmla="*/ 73 w 77"/>
                <a:gd name="T27" fmla="*/ 0 h 6"/>
                <a:gd name="T28" fmla="*/ 72 w 77"/>
                <a:gd name="T29" fmla="*/ 1 h 6"/>
                <a:gd name="T30" fmla="*/ 67 w 77"/>
                <a:gd name="T31" fmla="*/ 2 h 6"/>
                <a:gd name="T32" fmla="*/ 63 w 77"/>
                <a:gd name="T33" fmla="*/ 3 h 6"/>
                <a:gd name="T34" fmla="*/ 56 w 77"/>
                <a:gd name="T35" fmla="*/ 3 h 6"/>
                <a:gd name="T36" fmla="*/ 49 w 77"/>
                <a:gd name="T37" fmla="*/ 4 h 6"/>
                <a:gd name="T38" fmla="*/ 40 w 77"/>
                <a:gd name="T39" fmla="*/ 5 h 6"/>
                <a:gd name="T40" fmla="*/ 31 w 77"/>
                <a:gd name="T41" fmla="*/ 5 h 6"/>
                <a:gd name="T42" fmla="*/ 21 w 77"/>
                <a:gd name="T43" fmla="*/ 5 h 6"/>
                <a:gd name="T44" fmla="*/ 11 w 77"/>
                <a:gd name="T45" fmla="*/ 5 h 6"/>
                <a:gd name="T46" fmla="*/ 0 w 77"/>
                <a:gd name="T47" fmla="*/ 5 h 6"/>
                <a:gd name="T48" fmla="*/ 0 w 77"/>
                <a:gd name="T49" fmla="*/ 6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6">
                  <a:moveTo>
                    <a:pt x="0" y="6"/>
                  </a:moveTo>
                  <a:lnTo>
                    <a:pt x="11" y="6"/>
                  </a:lnTo>
                  <a:lnTo>
                    <a:pt x="21" y="5"/>
                  </a:lnTo>
                  <a:lnTo>
                    <a:pt x="32" y="5"/>
                  </a:lnTo>
                  <a:lnTo>
                    <a:pt x="42" y="5"/>
                  </a:lnTo>
                  <a:lnTo>
                    <a:pt x="50" y="4"/>
                  </a:lnTo>
                  <a:lnTo>
                    <a:pt x="58" y="4"/>
                  </a:lnTo>
                  <a:lnTo>
                    <a:pt x="64" y="3"/>
                  </a:lnTo>
                  <a:lnTo>
                    <a:pt x="70" y="2"/>
                  </a:lnTo>
                  <a:lnTo>
                    <a:pt x="73" y="1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1"/>
                  </a:lnTo>
                  <a:lnTo>
                    <a:pt x="67" y="2"/>
                  </a:lnTo>
                  <a:lnTo>
                    <a:pt x="63" y="3"/>
                  </a:lnTo>
                  <a:lnTo>
                    <a:pt x="56" y="3"/>
                  </a:lnTo>
                  <a:lnTo>
                    <a:pt x="49" y="4"/>
                  </a:lnTo>
                  <a:lnTo>
                    <a:pt x="40" y="5"/>
                  </a:lnTo>
                  <a:lnTo>
                    <a:pt x="31" y="5"/>
                  </a:lnTo>
                  <a:lnTo>
                    <a:pt x="21" y="5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51" name="Freeform 729">
              <a:extLst>
                <a:ext uri="{FF2B5EF4-FFF2-40B4-BE49-F238E27FC236}">
                  <a16:creationId xmlns:a16="http://schemas.microsoft.com/office/drawing/2014/main" id="{42BACDAB-62C2-B147-A6D7-3AC977E2B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74" cy="5"/>
            </a:xfrm>
            <a:custGeom>
              <a:avLst/>
              <a:gdLst>
                <a:gd name="T0" fmla="*/ 0 w 74"/>
                <a:gd name="T1" fmla="*/ 5 h 5"/>
                <a:gd name="T2" fmla="*/ 11 w 74"/>
                <a:gd name="T3" fmla="*/ 5 h 5"/>
                <a:gd name="T4" fmla="*/ 21 w 74"/>
                <a:gd name="T5" fmla="*/ 5 h 5"/>
                <a:gd name="T6" fmla="*/ 31 w 74"/>
                <a:gd name="T7" fmla="*/ 5 h 5"/>
                <a:gd name="T8" fmla="*/ 40 w 74"/>
                <a:gd name="T9" fmla="*/ 5 h 5"/>
                <a:gd name="T10" fmla="*/ 49 w 74"/>
                <a:gd name="T11" fmla="*/ 4 h 5"/>
                <a:gd name="T12" fmla="*/ 56 w 74"/>
                <a:gd name="T13" fmla="*/ 3 h 5"/>
                <a:gd name="T14" fmla="*/ 63 w 74"/>
                <a:gd name="T15" fmla="*/ 3 h 5"/>
                <a:gd name="T16" fmla="*/ 67 w 74"/>
                <a:gd name="T17" fmla="*/ 2 h 5"/>
                <a:gd name="T18" fmla="*/ 72 w 74"/>
                <a:gd name="T19" fmla="*/ 1 h 5"/>
                <a:gd name="T20" fmla="*/ 73 w 74"/>
                <a:gd name="T21" fmla="*/ 0 h 5"/>
                <a:gd name="T22" fmla="*/ 74 w 74"/>
                <a:gd name="T23" fmla="*/ 0 h 5"/>
                <a:gd name="T24" fmla="*/ 72 w 74"/>
                <a:gd name="T25" fmla="*/ 0 h 5"/>
                <a:gd name="T26" fmla="*/ 71 w 74"/>
                <a:gd name="T27" fmla="*/ 0 h 5"/>
                <a:gd name="T28" fmla="*/ 69 w 74"/>
                <a:gd name="T29" fmla="*/ 1 h 5"/>
                <a:gd name="T30" fmla="*/ 65 w 74"/>
                <a:gd name="T31" fmla="*/ 2 h 5"/>
                <a:gd name="T32" fmla="*/ 60 w 74"/>
                <a:gd name="T33" fmla="*/ 3 h 5"/>
                <a:gd name="T34" fmla="*/ 54 w 74"/>
                <a:gd name="T35" fmla="*/ 3 h 5"/>
                <a:gd name="T36" fmla="*/ 47 w 74"/>
                <a:gd name="T37" fmla="*/ 4 h 5"/>
                <a:gd name="T38" fmla="*/ 39 w 74"/>
                <a:gd name="T39" fmla="*/ 4 h 5"/>
                <a:gd name="T40" fmla="*/ 29 w 74"/>
                <a:gd name="T41" fmla="*/ 5 h 5"/>
                <a:gd name="T42" fmla="*/ 21 w 74"/>
                <a:gd name="T43" fmla="*/ 5 h 5"/>
                <a:gd name="T44" fmla="*/ 10 w 74"/>
                <a:gd name="T45" fmla="*/ 5 h 5"/>
                <a:gd name="T46" fmla="*/ 0 w 74"/>
                <a:gd name="T47" fmla="*/ 5 h 5"/>
                <a:gd name="T48" fmla="*/ 0 w 74"/>
                <a:gd name="T49" fmla="*/ 5 h 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4" h="5">
                  <a:moveTo>
                    <a:pt x="0" y="5"/>
                  </a:moveTo>
                  <a:lnTo>
                    <a:pt x="11" y="5"/>
                  </a:lnTo>
                  <a:lnTo>
                    <a:pt x="21" y="5"/>
                  </a:lnTo>
                  <a:lnTo>
                    <a:pt x="31" y="5"/>
                  </a:lnTo>
                  <a:lnTo>
                    <a:pt x="40" y="5"/>
                  </a:lnTo>
                  <a:lnTo>
                    <a:pt x="49" y="4"/>
                  </a:lnTo>
                  <a:lnTo>
                    <a:pt x="56" y="3"/>
                  </a:lnTo>
                  <a:lnTo>
                    <a:pt x="63" y="3"/>
                  </a:lnTo>
                  <a:lnTo>
                    <a:pt x="67" y="2"/>
                  </a:lnTo>
                  <a:lnTo>
                    <a:pt x="72" y="1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1"/>
                  </a:lnTo>
                  <a:lnTo>
                    <a:pt x="65" y="2"/>
                  </a:lnTo>
                  <a:lnTo>
                    <a:pt x="60" y="3"/>
                  </a:lnTo>
                  <a:lnTo>
                    <a:pt x="54" y="3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29" y="5"/>
                  </a:lnTo>
                  <a:lnTo>
                    <a:pt x="21" y="5"/>
                  </a:lnTo>
                  <a:lnTo>
                    <a:pt x="1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52" name="Freeform 730">
              <a:extLst>
                <a:ext uri="{FF2B5EF4-FFF2-40B4-BE49-F238E27FC236}">
                  <a16:creationId xmlns:a16="http://schemas.microsoft.com/office/drawing/2014/main" id="{9243A67D-0B17-EB41-B366-3ED5B4FE9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72" cy="5"/>
            </a:xfrm>
            <a:custGeom>
              <a:avLst/>
              <a:gdLst>
                <a:gd name="T0" fmla="*/ 0 w 72"/>
                <a:gd name="T1" fmla="*/ 5 h 5"/>
                <a:gd name="T2" fmla="*/ 10 w 72"/>
                <a:gd name="T3" fmla="*/ 5 h 5"/>
                <a:gd name="T4" fmla="*/ 21 w 72"/>
                <a:gd name="T5" fmla="*/ 5 h 5"/>
                <a:gd name="T6" fmla="*/ 29 w 72"/>
                <a:gd name="T7" fmla="*/ 5 h 5"/>
                <a:gd name="T8" fmla="*/ 39 w 72"/>
                <a:gd name="T9" fmla="*/ 4 h 5"/>
                <a:gd name="T10" fmla="*/ 47 w 72"/>
                <a:gd name="T11" fmla="*/ 4 h 5"/>
                <a:gd name="T12" fmla="*/ 54 w 72"/>
                <a:gd name="T13" fmla="*/ 3 h 5"/>
                <a:gd name="T14" fmla="*/ 60 w 72"/>
                <a:gd name="T15" fmla="*/ 3 h 5"/>
                <a:gd name="T16" fmla="*/ 65 w 72"/>
                <a:gd name="T17" fmla="*/ 2 h 5"/>
                <a:gd name="T18" fmla="*/ 69 w 72"/>
                <a:gd name="T19" fmla="*/ 1 h 5"/>
                <a:gd name="T20" fmla="*/ 71 w 72"/>
                <a:gd name="T21" fmla="*/ 0 h 5"/>
                <a:gd name="T22" fmla="*/ 72 w 72"/>
                <a:gd name="T23" fmla="*/ 0 h 5"/>
                <a:gd name="T24" fmla="*/ 69 w 72"/>
                <a:gd name="T25" fmla="*/ 0 h 5"/>
                <a:gd name="T26" fmla="*/ 68 w 72"/>
                <a:gd name="T27" fmla="*/ 0 h 5"/>
                <a:gd name="T28" fmla="*/ 65 w 72"/>
                <a:gd name="T29" fmla="*/ 1 h 5"/>
                <a:gd name="T30" fmla="*/ 61 w 72"/>
                <a:gd name="T31" fmla="*/ 2 h 5"/>
                <a:gd name="T32" fmla="*/ 56 w 72"/>
                <a:gd name="T33" fmla="*/ 3 h 5"/>
                <a:gd name="T34" fmla="*/ 49 w 72"/>
                <a:gd name="T35" fmla="*/ 3 h 5"/>
                <a:gd name="T36" fmla="*/ 41 w 72"/>
                <a:gd name="T37" fmla="*/ 4 h 5"/>
                <a:gd name="T38" fmla="*/ 31 w 72"/>
                <a:gd name="T39" fmla="*/ 4 h 5"/>
                <a:gd name="T40" fmla="*/ 21 w 72"/>
                <a:gd name="T41" fmla="*/ 5 h 5"/>
                <a:gd name="T42" fmla="*/ 11 w 72"/>
                <a:gd name="T43" fmla="*/ 5 h 5"/>
                <a:gd name="T44" fmla="*/ 0 w 72"/>
                <a:gd name="T45" fmla="*/ 5 h 5"/>
                <a:gd name="T46" fmla="*/ 0 w 72"/>
                <a:gd name="T47" fmla="*/ 5 h 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2" h="5">
                  <a:moveTo>
                    <a:pt x="0" y="5"/>
                  </a:moveTo>
                  <a:lnTo>
                    <a:pt x="10" y="5"/>
                  </a:lnTo>
                  <a:lnTo>
                    <a:pt x="21" y="5"/>
                  </a:lnTo>
                  <a:lnTo>
                    <a:pt x="29" y="5"/>
                  </a:lnTo>
                  <a:lnTo>
                    <a:pt x="39" y="4"/>
                  </a:lnTo>
                  <a:lnTo>
                    <a:pt x="47" y="4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5" y="2"/>
                  </a:lnTo>
                  <a:lnTo>
                    <a:pt x="69" y="1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61" y="2"/>
                  </a:lnTo>
                  <a:lnTo>
                    <a:pt x="56" y="3"/>
                  </a:lnTo>
                  <a:lnTo>
                    <a:pt x="49" y="3"/>
                  </a:lnTo>
                  <a:lnTo>
                    <a:pt x="41" y="4"/>
                  </a:lnTo>
                  <a:lnTo>
                    <a:pt x="31" y="4"/>
                  </a:lnTo>
                  <a:lnTo>
                    <a:pt x="21" y="5"/>
                  </a:lnTo>
                  <a:lnTo>
                    <a:pt x="1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53" name="Freeform 731">
              <a:extLst>
                <a:ext uri="{FF2B5EF4-FFF2-40B4-BE49-F238E27FC236}">
                  <a16:creationId xmlns:a16="http://schemas.microsoft.com/office/drawing/2014/main" id="{6D0332DE-8658-294A-A931-838E55F39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69" cy="5"/>
            </a:xfrm>
            <a:custGeom>
              <a:avLst/>
              <a:gdLst>
                <a:gd name="T0" fmla="*/ 0 w 69"/>
                <a:gd name="T1" fmla="*/ 5 h 5"/>
                <a:gd name="T2" fmla="*/ 11 w 69"/>
                <a:gd name="T3" fmla="*/ 5 h 5"/>
                <a:gd name="T4" fmla="*/ 21 w 69"/>
                <a:gd name="T5" fmla="*/ 5 h 5"/>
                <a:gd name="T6" fmla="*/ 31 w 69"/>
                <a:gd name="T7" fmla="*/ 4 h 5"/>
                <a:gd name="T8" fmla="*/ 41 w 69"/>
                <a:gd name="T9" fmla="*/ 4 h 5"/>
                <a:gd name="T10" fmla="*/ 49 w 69"/>
                <a:gd name="T11" fmla="*/ 3 h 5"/>
                <a:gd name="T12" fmla="*/ 56 w 69"/>
                <a:gd name="T13" fmla="*/ 3 h 5"/>
                <a:gd name="T14" fmla="*/ 61 w 69"/>
                <a:gd name="T15" fmla="*/ 2 h 5"/>
                <a:gd name="T16" fmla="*/ 65 w 69"/>
                <a:gd name="T17" fmla="*/ 1 h 5"/>
                <a:gd name="T18" fmla="*/ 68 w 69"/>
                <a:gd name="T19" fmla="*/ 0 h 5"/>
                <a:gd name="T20" fmla="*/ 69 w 69"/>
                <a:gd name="T21" fmla="*/ 0 h 5"/>
                <a:gd name="T22" fmla="*/ 66 w 69"/>
                <a:gd name="T23" fmla="*/ 0 h 5"/>
                <a:gd name="T24" fmla="*/ 65 w 69"/>
                <a:gd name="T25" fmla="*/ 0 h 5"/>
                <a:gd name="T26" fmla="*/ 63 w 69"/>
                <a:gd name="T27" fmla="*/ 1 h 5"/>
                <a:gd name="T28" fmla="*/ 59 w 69"/>
                <a:gd name="T29" fmla="*/ 2 h 5"/>
                <a:gd name="T30" fmla="*/ 54 w 69"/>
                <a:gd name="T31" fmla="*/ 3 h 5"/>
                <a:gd name="T32" fmla="*/ 47 w 69"/>
                <a:gd name="T33" fmla="*/ 3 h 5"/>
                <a:gd name="T34" fmla="*/ 39 w 69"/>
                <a:gd name="T35" fmla="*/ 4 h 5"/>
                <a:gd name="T36" fmla="*/ 30 w 69"/>
                <a:gd name="T37" fmla="*/ 4 h 5"/>
                <a:gd name="T38" fmla="*/ 21 w 69"/>
                <a:gd name="T39" fmla="*/ 5 h 5"/>
                <a:gd name="T40" fmla="*/ 10 w 69"/>
                <a:gd name="T41" fmla="*/ 5 h 5"/>
                <a:gd name="T42" fmla="*/ 0 w 69"/>
                <a:gd name="T43" fmla="*/ 5 h 5"/>
                <a:gd name="T44" fmla="*/ 0 w 69"/>
                <a:gd name="T45" fmla="*/ 5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9" h="5">
                  <a:moveTo>
                    <a:pt x="0" y="5"/>
                  </a:moveTo>
                  <a:lnTo>
                    <a:pt x="11" y="5"/>
                  </a:lnTo>
                  <a:lnTo>
                    <a:pt x="21" y="5"/>
                  </a:lnTo>
                  <a:lnTo>
                    <a:pt x="31" y="4"/>
                  </a:lnTo>
                  <a:lnTo>
                    <a:pt x="41" y="4"/>
                  </a:lnTo>
                  <a:lnTo>
                    <a:pt x="49" y="3"/>
                  </a:lnTo>
                  <a:lnTo>
                    <a:pt x="56" y="3"/>
                  </a:lnTo>
                  <a:lnTo>
                    <a:pt x="61" y="2"/>
                  </a:lnTo>
                  <a:lnTo>
                    <a:pt x="65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3" y="1"/>
                  </a:lnTo>
                  <a:lnTo>
                    <a:pt x="59" y="2"/>
                  </a:lnTo>
                  <a:lnTo>
                    <a:pt x="54" y="3"/>
                  </a:lnTo>
                  <a:lnTo>
                    <a:pt x="47" y="3"/>
                  </a:lnTo>
                  <a:lnTo>
                    <a:pt x="39" y="4"/>
                  </a:lnTo>
                  <a:lnTo>
                    <a:pt x="30" y="4"/>
                  </a:lnTo>
                  <a:lnTo>
                    <a:pt x="21" y="5"/>
                  </a:lnTo>
                  <a:lnTo>
                    <a:pt x="1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54" name="Freeform 732">
              <a:extLst>
                <a:ext uri="{FF2B5EF4-FFF2-40B4-BE49-F238E27FC236}">
                  <a16:creationId xmlns:a16="http://schemas.microsoft.com/office/drawing/2014/main" id="{534AABB3-32CC-1140-81AF-8B53170D0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66" cy="5"/>
            </a:xfrm>
            <a:custGeom>
              <a:avLst/>
              <a:gdLst>
                <a:gd name="T0" fmla="*/ 0 w 66"/>
                <a:gd name="T1" fmla="*/ 5 h 5"/>
                <a:gd name="T2" fmla="*/ 10 w 66"/>
                <a:gd name="T3" fmla="*/ 5 h 5"/>
                <a:gd name="T4" fmla="*/ 21 w 66"/>
                <a:gd name="T5" fmla="*/ 5 h 5"/>
                <a:gd name="T6" fmla="*/ 30 w 66"/>
                <a:gd name="T7" fmla="*/ 4 h 5"/>
                <a:gd name="T8" fmla="*/ 39 w 66"/>
                <a:gd name="T9" fmla="*/ 4 h 5"/>
                <a:gd name="T10" fmla="*/ 47 w 66"/>
                <a:gd name="T11" fmla="*/ 3 h 5"/>
                <a:gd name="T12" fmla="*/ 54 w 66"/>
                <a:gd name="T13" fmla="*/ 3 h 5"/>
                <a:gd name="T14" fmla="*/ 59 w 66"/>
                <a:gd name="T15" fmla="*/ 2 h 5"/>
                <a:gd name="T16" fmla="*/ 63 w 66"/>
                <a:gd name="T17" fmla="*/ 1 h 5"/>
                <a:gd name="T18" fmla="*/ 65 w 66"/>
                <a:gd name="T19" fmla="*/ 0 h 5"/>
                <a:gd name="T20" fmla="*/ 66 w 66"/>
                <a:gd name="T21" fmla="*/ 0 h 5"/>
                <a:gd name="T22" fmla="*/ 64 w 66"/>
                <a:gd name="T23" fmla="*/ 0 h 5"/>
                <a:gd name="T24" fmla="*/ 63 w 66"/>
                <a:gd name="T25" fmla="*/ 0 h 5"/>
                <a:gd name="T26" fmla="*/ 60 w 66"/>
                <a:gd name="T27" fmla="*/ 1 h 5"/>
                <a:gd name="T28" fmla="*/ 57 w 66"/>
                <a:gd name="T29" fmla="*/ 2 h 5"/>
                <a:gd name="T30" fmla="*/ 51 w 66"/>
                <a:gd name="T31" fmla="*/ 3 h 5"/>
                <a:gd name="T32" fmla="*/ 45 w 66"/>
                <a:gd name="T33" fmla="*/ 3 h 5"/>
                <a:gd name="T34" fmla="*/ 37 w 66"/>
                <a:gd name="T35" fmla="*/ 4 h 5"/>
                <a:gd name="T36" fmla="*/ 28 w 66"/>
                <a:gd name="T37" fmla="*/ 4 h 5"/>
                <a:gd name="T38" fmla="*/ 20 w 66"/>
                <a:gd name="T39" fmla="*/ 4 h 5"/>
                <a:gd name="T40" fmla="*/ 10 w 66"/>
                <a:gd name="T41" fmla="*/ 5 h 5"/>
                <a:gd name="T42" fmla="*/ 0 w 66"/>
                <a:gd name="T43" fmla="*/ 5 h 5"/>
                <a:gd name="T44" fmla="*/ 0 w 66"/>
                <a:gd name="T45" fmla="*/ 5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5">
                  <a:moveTo>
                    <a:pt x="0" y="5"/>
                  </a:moveTo>
                  <a:lnTo>
                    <a:pt x="10" y="5"/>
                  </a:lnTo>
                  <a:lnTo>
                    <a:pt x="21" y="5"/>
                  </a:lnTo>
                  <a:lnTo>
                    <a:pt x="30" y="4"/>
                  </a:lnTo>
                  <a:lnTo>
                    <a:pt x="39" y="4"/>
                  </a:lnTo>
                  <a:lnTo>
                    <a:pt x="47" y="3"/>
                  </a:lnTo>
                  <a:lnTo>
                    <a:pt x="54" y="3"/>
                  </a:lnTo>
                  <a:lnTo>
                    <a:pt x="59" y="2"/>
                  </a:lnTo>
                  <a:lnTo>
                    <a:pt x="63" y="1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0" y="1"/>
                  </a:lnTo>
                  <a:lnTo>
                    <a:pt x="57" y="2"/>
                  </a:lnTo>
                  <a:lnTo>
                    <a:pt x="51" y="3"/>
                  </a:lnTo>
                  <a:lnTo>
                    <a:pt x="45" y="3"/>
                  </a:lnTo>
                  <a:lnTo>
                    <a:pt x="37" y="4"/>
                  </a:lnTo>
                  <a:lnTo>
                    <a:pt x="28" y="4"/>
                  </a:lnTo>
                  <a:lnTo>
                    <a:pt x="20" y="4"/>
                  </a:lnTo>
                  <a:lnTo>
                    <a:pt x="1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55" name="Freeform 733">
              <a:extLst>
                <a:ext uri="{FF2B5EF4-FFF2-40B4-BE49-F238E27FC236}">
                  <a16:creationId xmlns:a16="http://schemas.microsoft.com/office/drawing/2014/main" id="{288241E8-043A-584A-9CC4-1D64BD2D3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64" cy="5"/>
            </a:xfrm>
            <a:custGeom>
              <a:avLst/>
              <a:gdLst>
                <a:gd name="T0" fmla="*/ 0 w 64"/>
                <a:gd name="T1" fmla="*/ 5 h 5"/>
                <a:gd name="T2" fmla="*/ 10 w 64"/>
                <a:gd name="T3" fmla="*/ 5 h 5"/>
                <a:gd name="T4" fmla="*/ 20 w 64"/>
                <a:gd name="T5" fmla="*/ 4 h 5"/>
                <a:gd name="T6" fmla="*/ 28 w 64"/>
                <a:gd name="T7" fmla="*/ 4 h 5"/>
                <a:gd name="T8" fmla="*/ 37 w 64"/>
                <a:gd name="T9" fmla="*/ 4 h 5"/>
                <a:gd name="T10" fmla="*/ 45 w 64"/>
                <a:gd name="T11" fmla="*/ 3 h 5"/>
                <a:gd name="T12" fmla="*/ 51 w 64"/>
                <a:gd name="T13" fmla="*/ 3 h 5"/>
                <a:gd name="T14" fmla="*/ 57 w 64"/>
                <a:gd name="T15" fmla="*/ 2 h 5"/>
                <a:gd name="T16" fmla="*/ 60 w 64"/>
                <a:gd name="T17" fmla="*/ 1 h 5"/>
                <a:gd name="T18" fmla="*/ 63 w 64"/>
                <a:gd name="T19" fmla="*/ 0 h 5"/>
                <a:gd name="T20" fmla="*/ 64 w 64"/>
                <a:gd name="T21" fmla="*/ 0 h 5"/>
                <a:gd name="T22" fmla="*/ 61 w 64"/>
                <a:gd name="T23" fmla="*/ 0 h 5"/>
                <a:gd name="T24" fmla="*/ 60 w 64"/>
                <a:gd name="T25" fmla="*/ 0 h 5"/>
                <a:gd name="T26" fmla="*/ 57 w 64"/>
                <a:gd name="T27" fmla="*/ 1 h 5"/>
                <a:gd name="T28" fmla="*/ 54 w 64"/>
                <a:gd name="T29" fmla="*/ 2 h 5"/>
                <a:gd name="T30" fmla="*/ 50 w 64"/>
                <a:gd name="T31" fmla="*/ 2 h 5"/>
                <a:gd name="T32" fmla="*/ 43 w 64"/>
                <a:gd name="T33" fmla="*/ 3 h 5"/>
                <a:gd name="T34" fmla="*/ 36 w 64"/>
                <a:gd name="T35" fmla="*/ 3 h 5"/>
                <a:gd name="T36" fmla="*/ 28 w 64"/>
                <a:gd name="T37" fmla="*/ 4 h 5"/>
                <a:gd name="T38" fmla="*/ 19 w 64"/>
                <a:gd name="T39" fmla="*/ 4 h 5"/>
                <a:gd name="T40" fmla="*/ 10 w 64"/>
                <a:gd name="T41" fmla="*/ 4 h 5"/>
                <a:gd name="T42" fmla="*/ 0 w 64"/>
                <a:gd name="T43" fmla="*/ 4 h 5"/>
                <a:gd name="T44" fmla="*/ 0 w 64"/>
                <a:gd name="T45" fmla="*/ 5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4" h="5">
                  <a:moveTo>
                    <a:pt x="0" y="5"/>
                  </a:moveTo>
                  <a:lnTo>
                    <a:pt x="10" y="5"/>
                  </a:lnTo>
                  <a:lnTo>
                    <a:pt x="20" y="4"/>
                  </a:lnTo>
                  <a:lnTo>
                    <a:pt x="28" y="4"/>
                  </a:lnTo>
                  <a:lnTo>
                    <a:pt x="37" y="4"/>
                  </a:lnTo>
                  <a:lnTo>
                    <a:pt x="45" y="3"/>
                  </a:lnTo>
                  <a:lnTo>
                    <a:pt x="51" y="3"/>
                  </a:lnTo>
                  <a:lnTo>
                    <a:pt x="57" y="2"/>
                  </a:lnTo>
                  <a:lnTo>
                    <a:pt x="60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3" y="3"/>
                  </a:lnTo>
                  <a:lnTo>
                    <a:pt x="36" y="3"/>
                  </a:lnTo>
                  <a:lnTo>
                    <a:pt x="28" y="4"/>
                  </a:lnTo>
                  <a:lnTo>
                    <a:pt x="19" y="4"/>
                  </a:lnTo>
                  <a:lnTo>
                    <a:pt x="10" y="4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56" name="Freeform 734">
              <a:extLst>
                <a:ext uri="{FF2B5EF4-FFF2-40B4-BE49-F238E27FC236}">
                  <a16:creationId xmlns:a16="http://schemas.microsoft.com/office/drawing/2014/main" id="{4A71EA65-4D8F-0441-8733-348CB5CF0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61" cy="4"/>
            </a:xfrm>
            <a:custGeom>
              <a:avLst/>
              <a:gdLst>
                <a:gd name="T0" fmla="*/ 0 w 61"/>
                <a:gd name="T1" fmla="*/ 4 h 4"/>
                <a:gd name="T2" fmla="*/ 10 w 61"/>
                <a:gd name="T3" fmla="*/ 4 h 4"/>
                <a:gd name="T4" fmla="*/ 19 w 61"/>
                <a:gd name="T5" fmla="*/ 4 h 4"/>
                <a:gd name="T6" fmla="*/ 28 w 61"/>
                <a:gd name="T7" fmla="*/ 4 h 4"/>
                <a:gd name="T8" fmla="*/ 36 w 61"/>
                <a:gd name="T9" fmla="*/ 3 h 4"/>
                <a:gd name="T10" fmla="*/ 43 w 61"/>
                <a:gd name="T11" fmla="*/ 3 h 4"/>
                <a:gd name="T12" fmla="*/ 50 w 61"/>
                <a:gd name="T13" fmla="*/ 2 h 4"/>
                <a:gd name="T14" fmla="*/ 54 w 61"/>
                <a:gd name="T15" fmla="*/ 2 h 4"/>
                <a:gd name="T16" fmla="*/ 57 w 61"/>
                <a:gd name="T17" fmla="*/ 1 h 4"/>
                <a:gd name="T18" fmla="*/ 60 w 61"/>
                <a:gd name="T19" fmla="*/ 0 h 4"/>
                <a:gd name="T20" fmla="*/ 61 w 61"/>
                <a:gd name="T21" fmla="*/ 0 h 4"/>
                <a:gd name="T22" fmla="*/ 58 w 61"/>
                <a:gd name="T23" fmla="*/ 0 h 4"/>
                <a:gd name="T24" fmla="*/ 57 w 61"/>
                <a:gd name="T25" fmla="*/ 0 h 4"/>
                <a:gd name="T26" fmla="*/ 56 w 61"/>
                <a:gd name="T27" fmla="*/ 1 h 4"/>
                <a:gd name="T28" fmla="*/ 52 w 61"/>
                <a:gd name="T29" fmla="*/ 2 h 4"/>
                <a:gd name="T30" fmla="*/ 47 w 61"/>
                <a:gd name="T31" fmla="*/ 2 h 4"/>
                <a:gd name="T32" fmla="*/ 41 w 61"/>
                <a:gd name="T33" fmla="*/ 3 h 4"/>
                <a:gd name="T34" fmla="*/ 35 w 61"/>
                <a:gd name="T35" fmla="*/ 3 h 4"/>
                <a:gd name="T36" fmla="*/ 27 w 61"/>
                <a:gd name="T37" fmla="*/ 4 h 4"/>
                <a:gd name="T38" fmla="*/ 18 w 61"/>
                <a:gd name="T39" fmla="*/ 4 h 4"/>
                <a:gd name="T40" fmla="*/ 9 w 61"/>
                <a:gd name="T41" fmla="*/ 4 h 4"/>
                <a:gd name="T42" fmla="*/ 0 w 61"/>
                <a:gd name="T43" fmla="*/ 4 h 4"/>
                <a:gd name="T44" fmla="*/ 0 w 61"/>
                <a:gd name="T45" fmla="*/ 4 h 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1" h="4">
                  <a:moveTo>
                    <a:pt x="0" y="4"/>
                  </a:moveTo>
                  <a:lnTo>
                    <a:pt x="10" y="4"/>
                  </a:lnTo>
                  <a:lnTo>
                    <a:pt x="19" y="4"/>
                  </a:lnTo>
                  <a:lnTo>
                    <a:pt x="28" y="4"/>
                  </a:lnTo>
                  <a:lnTo>
                    <a:pt x="36" y="3"/>
                  </a:lnTo>
                  <a:lnTo>
                    <a:pt x="43" y="3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7" y="1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6" y="1"/>
                  </a:lnTo>
                  <a:lnTo>
                    <a:pt x="52" y="2"/>
                  </a:lnTo>
                  <a:lnTo>
                    <a:pt x="47" y="2"/>
                  </a:lnTo>
                  <a:lnTo>
                    <a:pt x="41" y="3"/>
                  </a:lnTo>
                  <a:lnTo>
                    <a:pt x="35" y="3"/>
                  </a:lnTo>
                  <a:lnTo>
                    <a:pt x="27" y="4"/>
                  </a:lnTo>
                  <a:lnTo>
                    <a:pt x="18" y="4"/>
                  </a:lnTo>
                  <a:lnTo>
                    <a:pt x="9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57" name="Freeform 735">
              <a:extLst>
                <a:ext uri="{FF2B5EF4-FFF2-40B4-BE49-F238E27FC236}">
                  <a16:creationId xmlns:a16="http://schemas.microsoft.com/office/drawing/2014/main" id="{4898F57A-8BC5-404B-8CDC-7DFF57E08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58" cy="4"/>
            </a:xfrm>
            <a:custGeom>
              <a:avLst/>
              <a:gdLst>
                <a:gd name="T0" fmla="*/ 0 w 58"/>
                <a:gd name="T1" fmla="*/ 4 h 4"/>
                <a:gd name="T2" fmla="*/ 9 w 58"/>
                <a:gd name="T3" fmla="*/ 4 h 4"/>
                <a:gd name="T4" fmla="*/ 18 w 58"/>
                <a:gd name="T5" fmla="*/ 4 h 4"/>
                <a:gd name="T6" fmla="*/ 27 w 58"/>
                <a:gd name="T7" fmla="*/ 4 h 4"/>
                <a:gd name="T8" fmla="*/ 35 w 58"/>
                <a:gd name="T9" fmla="*/ 3 h 4"/>
                <a:gd name="T10" fmla="*/ 41 w 58"/>
                <a:gd name="T11" fmla="*/ 3 h 4"/>
                <a:gd name="T12" fmla="*/ 47 w 58"/>
                <a:gd name="T13" fmla="*/ 2 h 4"/>
                <a:gd name="T14" fmla="*/ 52 w 58"/>
                <a:gd name="T15" fmla="*/ 2 h 4"/>
                <a:gd name="T16" fmla="*/ 56 w 58"/>
                <a:gd name="T17" fmla="*/ 1 h 4"/>
                <a:gd name="T18" fmla="*/ 57 w 58"/>
                <a:gd name="T19" fmla="*/ 0 h 4"/>
                <a:gd name="T20" fmla="*/ 58 w 58"/>
                <a:gd name="T21" fmla="*/ 0 h 4"/>
                <a:gd name="T22" fmla="*/ 56 w 58"/>
                <a:gd name="T23" fmla="*/ 0 h 4"/>
                <a:gd name="T24" fmla="*/ 55 w 58"/>
                <a:gd name="T25" fmla="*/ 0 h 4"/>
                <a:gd name="T26" fmla="*/ 52 w 58"/>
                <a:gd name="T27" fmla="*/ 1 h 4"/>
                <a:gd name="T28" fmla="*/ 48 w 58"/>
                <a:gd name="T29" fmla="*/ 2 h 4"/>
                <a:gd name="T30" fmla="*/ 43 w 58"/>
                <a:gd name="T31" fmla="*/ 2 h 4"/>
                <a:gd name="T32" fmla="*/ 36 w 58"/>
                <a:gd name="T33" fmla="*/ 3 h 4"/>
                <a:gd name="T34" fmla="*/ 28 w 58"/>
                <a:gd name="T35" fmla="*/ 3 h 4"/>
                <a:gd name="T36" fmla="*/ 19 w 58"/>
                <a:gd name="T37" fmla="*/ 4 h 4"/>
                <a:gd name="T38" fmla="*/ 10 w 58"/>
                <a:gd name="T39" fmla="*/ 4 h 4"/>
                <a:gd name="T40" fmla="*/ 0 w 58"/>
                <a:gd name="T41" fmla="*/ 4 h 4"/>
                <a:gd name="T42" fmla="*/ 0 w 58"/>
                <a:gd name="T43" fmla="*/ 4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4">
                  <a:moveTo>
                    <a:pt x="0" y="4"/>
                  </a:moveTo>
                  <a:lnTo>
                    <a:pt x="9" y="4"/>
                  </a:lnTo>
                  <a:lnTo>
                    <a:pt x="18" y="4"/>
                  </a:lnTo>
                  <a:lnTo>
                    <a:pt x="27" y="4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56" y="1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2" y="1"/>
                  </a:lnTo>
                  <a:lnTo>
                    <a:pt x="48" y="2"/>
                  </a:lnTo>
                  <a:lnTo>
                    <a:pt x="43" y="2"/>
                  </a:lnTo>
                  <a:lnTo>
                    <a:pt x="36" y="3"/>
                  </a:lnTo>
                  <a:lnTo>
                    <a:pt x="28" y="3"/>
                  </a:lnTo>
                  <a:lnTo>
                    <a:pt x="19" y="4"/>
                  </a:lnTo>
                  <a:lnTo>
                    <a:pt x="1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58" name="Freeform 736">
              <a:extLst>
                <a:ext uri="{FF2B5EF4-FFF2-40B4-BE49-F238E27FC236}">
                  <a16:creationId xmlns:a16="http://schemas.microsoft.com/office/drawing/2014/main" id="{9C9FA95B-2C8F-E844-8CCA-0D84D442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56" cy="4"/>
            </a:xfrm>
            <a:custGeom>
              <a:avLst/>
              <a:gdLst>
                <a:gd name="T0" fmla="*/ 0 w 56"/>
                <a:gd name="T1" fmla="*/ 4 h 4"/>
                <a:gd name="T2" fmla="*/ 10 w 56"/>
                <a:gd name="T3" fmla="*/ 4 h 4"/>
                <a:gd name="T4" fmla="*/ 19 w 56"/>
                <a:gd name="T5" fmla="*/ 4 h 4"/>
                <a:gd name="T6" fmla="*/ 28 w 56"/>
                <a:gd name="T7" fmla="*/ 3 h 4"/>
                <a:gd name="T8" fmla="*/ 36 w 56"/>
                <a:gd name="T9" fmla="*/ 3 h 4"/>
                <a:gd name="T10" fmla="*/ 43 w 56"/>
                <a:gd name="T11" fmla="*/ 2 h 4"/>
                <a:gd name="T12" fmla="*/ 48 w 56"/>
                <a:gd name="T13" fmla="*/ 2 h 4"/>
                <a:gd name="T14" fmla="*/ 52 w 56"/>
                <a:gd name="T15" fmla="*/ 1 h 4"/>
                <a:gd name="T16" fmla="*/ 55 w 56"/>
                <a:gd name="T17" fmla="*/ 0 h 4"/>
                <a:gd name="T18" fmla="*/ 56 w 56"/>
                <a:gd name="T19" fmla="*/ 0 h 4"/>
                <a:gd name="T20" fmla="*/ 53 w 56"/>
                <a:gd name="T21" fmla="*/ 0 h 4"/>
                <a:gd name="T22" fmla="*/ 52 w 56"/>
                <a:gd name="T23" fmla="*/ 0 h 4"/>
                <a:gd name="T24" fmla="*/ 50 w 56"/>
                <a:gd name="T25" fmla="*/ 1 h 4"/>
                <a:gd name="T26" fmla="*/ 46 w 56"/>
                <a:gd name="T27" fmla="*/ 2 h 4"/>
                <a:gd name="T28" fmla="*/ 41 w 56"/>
                <a:gd name="T29" fmla="*/ 2 h 4"/>
                <a:gd name="T30" fmla="*/ 34 w 56"/>
                <a:gd name="T31" fmla="*/ 3 h 4"/>
                <a:gd name="T32" fmla="*/ 27 w 56"/>
                <a:gd name="T33" fmla="*/ 3 h 4"/>
                <a:gd name="T34" fmla="*/ 18 w 56"/>
                <a:gd name="T35" fmla="*/ 4 h 4"/>
                <a:gd name="T36" fmla="*/ 9 w 56"/>
                <a:gd name="T37" fmla="*/ 4 h 4"/>
                <a:gd name="T38" fmla="*/ 0 w 56"/>
                <a:gd name="T39" fmla="*/ 4 h 4"/>
                <a:gd name="T40" fmla="*/ 0 w 56"/>
                <a:gd name="T41" fmla="*/ 4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4">
                  <a:moveTo>
                    <a:pt x="0" y="4"/>
                  </a:moveTo>
                  <a:lnTo>
                    <a:pt x="10" y="4"/>
                  </a:lnTo>
                  <a:lnTo>
                    <a:pt x="19" y="4"/>
                  </a:lnTo>
                  <a:lnTo>
                    <a:pt x="28" y="3"/>
                  </a:lnTo>
                  <a:lnTo>
                    <a:pt x="36" y="3"/>
                  </a:lnTo>
                  <a:lnTo>
                    <a:pt x="43" y="2"/>
                  </a:lnTo>
                  <a:lnTo>
                    <a:pt x="48" y="2"/>
                  </a:lnTo>
                  <a:lnTo>
                    <a:pt x="52" y="1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6" y="2"/>
                  </a:lnTo>
                  <a:lnTo>
                    <a:pt x="41" y="2"/>
                  </a:lnTo>
                  <a:lnTo>
                    <a:pt x="34" y="3"/>
                  </a:lnTo>
                  <a:lnTo>
                    <a:pt x="27" y="3"/>
                  </a:lnTo>
                  <a:lnTo>
                    <a:pt x="18" y="4"/>
                  </a:lnTo>
                  <a:lnTo>
                    <a:pt x="9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59" name="Freeform 737">
              <a:extLst>
                <a:ext uri="{FF2B5EF4-FFF2-40B4-BE49-F238E27FC236}">
                  <a16:creationId xmlns:a16="http://schemas.microsoft.com/office/drawing/2014/main" id="{F1B125AD-21F8-D541-AEF5-4CA59FA27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53" cy="4"/>
            </a:xfrm>
            <a:custGeom>
              <a:avLst/>
              <a:gdLst>
                <a:gd name="T0" fmla="*/ 0 w 53"/>
                <a:gd name="T1" fmla="*/ 4 h 4"/>
                <a:gd name="T2" fmla="*/ 9 w 53"/>
                <a:gd name="T3" fmla="*/ 4 h 4"/>
                <a:gd name="T4" fmla="*/ 18 w 53"/>
                <a:gd name="T5" fmla="*/ 4 h 4"/>
                <a:gd name="T6" fmla="*/ 27 w 53"/>
                <a:gd name="T7" fmla="*/ 3 h 4"/>
                <a:gd name="T8" fmla="*/ 34 w 53"/>
                <a:gd name="T9" fmla="*/ 3 h 4"/>
                <a:gd name="T10" fmla="*/ 41 w 53"/>
                <a:gd name="T11" fmla="*/ 2 h 4"/>
                <a:gd name="T12" fmla="*/ 46 w 53"/>
                <a:gd name="T13" fmla="*/ 2 h 4"/>
                <a:gd name="T14" fmla="*/ 50 w 53"/>
                <a:gd name="T15" fmla="*/ 1 h 4"/>
                <a:gd name="T16" fmla="*/ 52 w 53"/>
                <a:gd name="T17" fmla="*/ 0 h 4"/>
                <a:gd name="T18" fmla="*/ 53 w 53"/>
                <a:gd name="T19" fmla="*/ 0 h 4"/>
                <a:gd name="T20" fmla="*/ 50 w 53"/>
                <a:gd name="T21" fmla="*/ 0 h 4"/>
                <a:gd name="T22" fmla="*/ 50 w 53"/>
                <a:gd name="T23" fmla="*/ 0 h 4"/>
                <a:gd name="T24" fmla="*/ 47 w 53"/>
                <a:gd name="T25" fmla="*/ 1 h 4"/>
                <a:gd name="T26" fmla="*/ 43 w 53"/>
                <a:gd name="T27" fmla="*/ 2 h 4"/>
                <a:gd name="T28" fmla="*/ 38 w 53"/>
                <a:gd name="T29" fmla="*/ 2 h 4"/>
                <a:gd name="T30" fmla="*/ 32 w 53"/>
                <a:gd name="T31" fmla="*/ 3 h 4"/>
                <a:gd name="T32" fmla="*/ 25 w 53"/>
                <a:gd name="T33" fmla="*/ 3 h 4"/>
                <a:gd name="T34" fmla="*/ 17 w 53"/>
                <a:gd name="T35" fmla="*/ 3 h 4"/>
                <a:gd name="T36" fmla="*/ 9 w 53"/>
                <a:gd name="T37" fmla="*/ 4 h 4"/>
                <a:gd name="T38" fmla="*/ 0 w 53"/>
                <a:gd name="T39" fmla="*/ 4 h 4"/>
                <a:gd name="T40" fmla="*/ 0 w 53"/>
                <a:gd name="T41" fmla="*/ 4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3" h="4">
                  <a:moveTo>
                    <a:pt x="0" y="4"/>
                  </a:moveTo>
                  <a:lnTo>
                    <a:pt x="9" y="4"/>
                  </a:lnTo>
                  <a:lnTo>
                    <a:pt x="18" y="4"/>
                  </a:lnTo>
                  <a:lnTo>
                    <a:pt x="27" y="3"/>
                  </a:lnTo>
                  <a:lnTo>
                    <a:pt x="34" y="3"/>
                  </a:lnTo>
                  <a:lnTo>
                    <a:pt x="41" y="2"/>
                  </a:lnTo>
                  <a:lnTo>
                    <a:pt x="46" y="2"/>
                  </a:lnTo>
                  <a:lnTo>
                    <a:pt x="50" y="1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7" y="1"/>
                  </a:lnTo>
                  <a:lnTo>
                    <a:pt x="43" y="2"/>
                  </a:lnTo>
                  <a:lnTo>
                    <a:pt x="38" y="2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17" y="3"/>
                  </a:lnTo>
                  <a:lnTo>
                    <a:pt x="9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60" name="Freeform 738">
              <a:extLst>
                <a:ext uri="{FF2B5EF4-FFF2-40B4-BE49-F238E27FC236}">
                  <a16:creationId xmlns:a16="http://schemas.microsoft.com/office/drawing/2014/main" id="{EE00437B-84F6-EF41-BD4A-E38CAC933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50" cy="4"/>
            </a:xfrm>
            <a:custGeom>
              <a:avLst/>
              <a:gdLst>
                <a:gd name="T0" fmla="*/ 0 w 50"/>
                <a:gd name="T1" fmla="*/ 4 h 4"/>
                <a:gd name="T2" fmla="*/ 9 w 50"/>
                <a:gd name="T3" fmla="*/ 4 h 4"/>
                <a:gd name="T4" fmla="*/ 17 w 50"/>
                <a:gd name="T5" fmla="*/ 3 h 4"/>
                <a:gd name="T6" fmla="*/ 25 w 50"/>
                <a:gd name="T7" fmla="*/ 3 h 4"/>
                <a:gd name="T8" fmla="*/ 32 w 50"/>
                <a:gd name="T9" fmla="*/ 3 h 4"/>
                <a:gd name="T10" fmla="*/ 38 w 50"/>
                <a:gd name="T11" fmla="*/ 2 h 4"/>
                <a:gd name="T12" fmla="*/ 43 w 50"/>
                <a:gd name="T13" fmla="*/ 2 h 4"/>
                <a:gd name="T14" fmla="*/ 47 w 50"/>
                <a:gd name="T15" fmla="*/ 1 h 4"/>
                <a:gd name="T16" fmla="*/ 50 w 50"/>
                <a:gd name="T17" fmla="*/ 0 h 4"/>
                <a:gd name="T18" fmla="*/ 50 w 50"/>
                <a:gd name="T19" fmla="*/ 0 h 4"/>
                <a:gd name="T20" fmla="*/ 48 w 50"/>
                <a:gd name="T21" fmla="*/ 0 h 4"/>
                <a:gd name="T22" fmla="*/ 47 w 50"/>
                <a:gd name="T23" fmla="*/ 0 h 4"/>
                <a:gd name="T24" fmla="*/ 45 w 50"/>
                <a:gd name="T25" fmla="*/ 1 h 4"/>
                <a:gd name="T26" fmla="*/ 42 w 50"/>
                <a:gd name="T27" fmla="*/ 1 h 4"/>
                <a:gd name="T28" fmla="*/ 36 w 50"/>
                <a:gd name="T29" fmla="*/ 2 h 4"/>
                <a:gd name="T30" fmla="*/ 30 w 50"/>
                <a:gd name="T31" fmla="*/ 2 h 4"/>
                <a:gd name="T32" fmla="*/ 24 w 50"/>
                <a:gd name="T33" fmla="*/ 3 h 4"/>
                <a:gd name="T34" fmla="*/ 16 w 50"/>
                <a:gd name="T35" fmla="*/ 3 h 4"/>
                <a:gd name="T36" fmla="*/ 8 w 50"/>
                <a:gd name="T37" fmla="*/ 3 h 4"/>
                <a:gd name="T38" fmla="*/ 0 w 50"/>
                <a:gd name="T39" fmla="*/ 3 h 4"/>
                <a:gd name="T40" fmla="*/ 0 w 50"/>
                <a:gd name="T41" fmla="*/ 4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0" h="4">
                  <a:moveTo>
                    <a:pt x="0" y="4"/>
                  </a:moveTo>
                  <a:lnTo>
                    <a:pt x="9" y="4"/>
                  </a:lnTo>
                  <a:lnTo>
                    <a:pt x="17" y="3"/>
                  </a:lnTo>
                  <a:lnTo>
                    <a:pt x="25" y="3"/>
                  </a:lnTo>
                  <a:lnTo>
                    <a:pt x="32" y="3"/>
                  </a:lnTo>
                  <a:lnTo>
                    <a:pt x="38" y="2"/>
                  </a:lnTo>
                  <a:lnTo>
                    <a:pt x="43" y="2"/>
                  </a:lnTo>
                  <a:lnTo>
                    <a:pt x="47" y="1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2" y="1"/>
                  </a:lnTo>
                  <a:lnTo>
                    <a:pt x="36" y="2"/>
                  </a:lnTo>
                  <a:lnTo>
                    <a:pt x="30" y="2"/>
                  </a:lnTo>
                  <a:lnTo>
                    <a:pt x="24" y="3"/>
                  </a:lnTo>
                  <a:lnTo>
                    <a:pt x="16" y="3"/>
                  </a:lnTo>
                  <a:lnTo>
                    <a:pt x="8" y="3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61" name="Freeform 739">
              <a:extLst>
                <a:ext uri="{FF2B5EF4-FFF2-40B4-BE49-F238E27FC236}">
                  <a16:creationId xmlns:a16="http://schemas.microsoft.com/office/drawing/2014/main" id="{0D6D518F-68DB-7741-A558-08FADD2ED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48" cy="3"/>
            </a:xfrm>
            <a:custGeom>
              <a:avLst/>
              <a:gdLst>
                <a:gd name="T0" fmla="*/ 0 w 48"/>
                <a:gd name="T1" fmla="*/ 3 h 3"/>
                <a:gd name="T2" fmla="*/ 8 w 48"/>
                <a:gd name="T3" fmla="*/ 3 h 3"/>
                <a:gd name="T4" fmla="*/ 16 w 48"/>
                <a:gd name="T5" fmla="*/ 3 h 3"/>
                <a:gd name="T6" fmla="*/ 24 w 48"/>
                <a:gd name="T7" fmla="*/ 3 h 3"/>
                <a:gd name="T8" fmla="*/ 30 w 48"/>
                <a:gd name="T9" fmla="*/ 2 h 3"/>
                <a:gd name="T10" fmla="*/ 36 w 48"/>
                <a:gd name="T11" fmla="*/ 2 h 3"/>
                <a:gd name="T12" fmla="*/ 42 w 48"/>
                <a:gd name="T13" fmla="*/ 1 h 3"/>
                <a:gd name="T14" fmla="*/ 45 w 48"/>
                <a:gd name="T15" fmla="*/ 1 h 3"/>
                <a:gd name="T16" fmla="*/ 47 w 48"/>
                <a:gd name="T17" fmla="*/ 0 h 3"/>
                <a:gd name="T18" fmla="*/ 48 w 48"/>
                <a:gd name="T19" fmla="*/ 0 h 3"/>
                <a:gd name="T20" fmla="*/ 45 w 48"/>
                <a:gd name="T21" fmla="*/ 0 h 3"/>
                <a:gd name="T22" fmla="*/ 44 w 48"/>
                <a:gd name="T23" fmla="*/ 0 h 3"/>
                <a:gd name="T24" fmla="*/ 42 w 48"/>
                <a:gd name="T25" fmla="*/ 1 h 3"/>
                <a:gd name="T26" fmla="*/ 37 w 48"/>
                <a:gd name="T27" fmla="*/ 2 h 3"/>
                <a:gd name="T28" fmla="*/ 32 w 48"/>
                <a:gd name="T29" fmla="*/ 2 h 3"/>
                <a:gd name="T30" fmla="*/ 25 w 48"/>
                <a:gd name="T31" fmla="*/ 3 h 3"/>
                <a:gd name="T32" fmla="*/ 17 w 48"/>
                <a:gd name="T33" fmla="*/ 3 h 3"/>
                <a:gd name="T34" fmla="*/ 9 w 48"/>
                <a:gd name="T35" fmla="*/ 3 h 3"/>
                <a:gd name="T36" fmla="*/ 0 w 48"/>
                <a:gd name="T37" fmla="*/ 3 h 3"/>
                <a:gd name="T38" fmla="*/ 0 w 48"/>
                <a:gd name="T39" fmla="*/ 3 h 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8" h="3">
                  <a:moveTo>
                    <a:pt x="0" y="3"/>
                  </a:moveTo>
                  <a:lnTo>
                    <a:pt x="8" y="3"/>
                  </a:lnTo>
                  <a:lnTo>
                    <a:pt x="16" y="3"/>
                  </a:lnTo>
                  <a:lnTo>
                    <a:pt x="24" y="3"/>
                  </a:lnTo>
                  <a:lnTo>
                    <a:pt x="30" y="2"/>
                  </a:lnTo>
                  <a:lnTo>
                    <a:pt x="36" y="2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37" y="2"/>
                  </a:lnTo>
                  <a:lnTo>
                    <a:pt x="32" y="2"/>
                  </a:lnTo>
                  <a:lnTo>
                    <a:pt x="25" y="3"/>
                  </a:lnTo>
                  <a:lnTo>
                    <a:pt x="17" y="3"/>
                  </a:lnTo>
                  <a:lnTo>
                    <a:pt x="9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62" name="Freeform 740">
              <a:extLst>
                <a:ext uri="{FF2B5EF4-FFF2-40B4-BE49-F238E27FC236}">
                  <a16:creationId xmlns:a16="http://schemas.microsoft.com/office/drawing/2014/main" id="{194F2A2C-2E10-B244-9DEE-749087089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45" cy="3"/>
            </a:xfrm>
            <a:custGeom>
              <a:avLst/>
              <a:gdLst>
                <a:gd name="T0" fmla="*/ 0 w 45"/>
                <a:gd name="T1" fmla="*/ 3 h 3"/>
                <a:gd name="T2" fmla="*/ 9 w 45"/>
                <a:gd name="T3" fmla="*/ 3 h 3"/>
                <a:gd name="T4" fmla="*/ 17 w 45"/>
                <a:gd name="T5" fmla="*/ 3 h 3"/>
                <a:gd name="T6" fmla="*/ 25 w 45"/>
                <a:gd name="T7" fmla="*/ 3 h 3"/>
                <a:gd name="T8" fmla="*/ 32 w 45"/>
                <a:gd name="T9" fmla="*/ 2 h 3"/>
                <a:gd name="T10" fmla="*/ 37 w 45"/>
                <a:gd name="T11" fmla="*/ 2 h 3"/>
                <a:gd name="T12" fmla="*/ 42 w 45"/>
                <a:gd name="T13" fmla="*/ 1 h 3"/>
                <a:gd name="T14" fmla="*/ 44 w 45"/>
                <a:gd name="T15" fmla="*/ 0 h 3"/>
                <a:gd name="T16" fmla="*/ 45 w 45"/>
                <a:gd name="T17" fmla="*/ 0 h 3"/>
                <a:gd name="T18" fmla="*/ 43 w 45"/>
                <a:gd name="T19" fmla="*/ 0 h 3"/>
                <a:gd name="T20" fmla="*/ 42 w 45"/>
                <a:gd name="T21" fmla="*/ 0 h 3"/>
                <a:gd name="T22" fmla="*/ 39 w 45"/>
                <a:gd name="T23" fmla="*/ 1 h 3"/>
                <a:gd name="T24" fmla="*/ 36 w 45"/>
                <a:gd name="T25" fmla="*/ 1 h 3"/>
                <a:gd name="T26" fmla="*/ 30 w 45"/>
                <a:gd name="T27" fmla="*/ 2 h 3"/>
                <a:gd name="T28" fmla="*/ 23 w 45"/>
                <a:gd name="T29" fmla="*/ 2 h 3"/>
                <a:gd name="T30" fmla="*/ 16 w 45"/>
                <a:gd name="T31" fmla="*/ 3 h 3"/>
                <a:gd name="T32" fmla="*/ 8 w 45"/>
                <a:gd name="T33" fmla="*/ 3 h 3"/>
                <a:gd name="T34" fmla="*/ 0 w 45"/>
                <a:gd name="T35" fmla="*/ 3 h 3"/>
                <a:gd name="T36" fmla="*/ 0 w 45"/>
                <a:gd name="T37" fmla="*/ 3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3">
                  <a:moveTo>
                    <a:pt x="0" y="3"/>
                  </a:moveTo>
                  <a:lnTo>
                    <a:pt x="9" y="3"/>
                  </a:lnTo>
                  <a:lnTo>
                    <a:pt x="17" y="3"/>
                  </a:lnTo>
                  <a:lnTo>
                    <a:pt x="25" y="3"/>
                  </a:lnTo>
                  <a:lnTo>
                    <a:pt x="32" y="2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0" y="2"/>
                  </a:lnTo>
                  <a:lnTo>
                    <a:pt x="23" y="2"/>
                  </a:lnTo>
                  <a:lnTo>
                    <a:pt x="16" y="3"/>
                  </a:lnTo>
                  <a:lnTo>
                    <a:pt x="8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63" name="Freeform 741">
              <a:extLst>
                <a:ext uri="{FF2B5EF4-FFF2-40B4-BE49-F238E27FC236}">
                  <a16:creationId xmlns:a16="http://schemas.microsoft.com/office/drawing/2014/main" id="{BD2ACF09-377D-0E49-BF74-B637DF7B7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43" cy="3"/>
            </a:xfrm>
            <a:custGeom>
              <a:avLst/>
              <a:gdLst>
                <a:gd name="T0" fmla="*/ 0 w 43"/>
                <a:gd name="T1" fmla="*/ 3 h 3"/>
                <a:gd name="T2" fmla="*/ 8 w 43"/>
                <a:gd name="T3" fmla="*/ 3 h 3"/>
                <a:gd name="T4" fmla="*/ 16 w 43"/>
                <a:gd name="T5" fmla="*/ 3 h 3"/>
                <a:gd name="T6" fmla="*/ 23 w 43"/>
                <a:gd name="T7" fmla="*/ 2 h 3"/>
                <a:gd name="T8" fmla="*/ 30 w 43"/>
                <a:gd name="T9" fmla="*/ 2 h 3"/>
                <a:gd name="T10" fmla="*/ 36 w 43"/>
                <a:gd name="T11" fmla="*/ 1 h 3"/>
                <a:gd name="T12" fmla="*/ 39 w 43"/>
                <a:gd name="T13" fmla="*/ 1 h 3"/>
                <a:gd name="T14" fmla="*/ 42 w 43"/>
                <a:gd name="T15" fmla="*/ 0 h 3"/>
                <a:gd name="T16" fmla="*/ 43 w 43"/>
                <a:gd name="T17" fmla="*/ 0 h 3"/>
                <a:gd name="T18" fmla="*/ 40 w 43"/>
                <a:gd name="T19" fmla="*/ 0 h 3"/>
                <a:gd name="T20" fmla="*/ 39 w 43"/>
                <a:gd name="T21" fmla="*/ 0 h 3"/>
                <a:gd name="T22" fmla="*/ 36 w 43"/>
                <a:gd name="T23" fmla="*/ 1 h 3"/>
                <a:gd name="T24" fmla="*/ 33 w 43"/>
                <a:gd name="T25" fmla="*/ 1 h 3"/>
                <a:gd name="T26" fmla="*/ 28 w 43"/>
                <a:gd name="T27" fmla="*/ 2 h 3"/>
                <a:gd name="T28" fmla="*/ 22 w 43"/>
                <a:gd name="T29" fmla="*/ 2 h 3"/>
                <a:gd name="T30" fmla="*/ 15 w 43"/>
                <a:gd name="T31" fmla="*/ 2 h 3"/>
                <a:gd name="T32" fmla="*/ 7 w 43"/>
                <a:gd name="T33" fmla="*/ 3 h 3"/>
                <a:gd name="T34" fmla="*/ 0 w 43"/>
                <a:gd name="T35" fmla="*/ 3 h 3"/>
                <a:gd name="T36" fmla="*/ 0 w 43"/>
                <a:gd name="T37" fmla="*/ 3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" h="3">
                  <a:moveTo>
                    <a:pt x="0" y="3"/>
                  </a:moveTo>
                  <a:lnTo>
                    <a:pt x="8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0" y="2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5" y="2"/>
                  </a:lnTo>
                  <a:lnTo>
                    <a:pt x="7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64" name="Freeform 742">
              <a:extLst>
                <a:ext uri="{FF2B5EF4-FFF2-40B4-BE49-F238E27FC236}">
                  <a16:creationId xmlns:a16="http://schemas.microsoft.com/office/drawing/2014/main" id="{38F6B3D7-F658-B140-A28E-435F278D5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40" cy="3"/>
            </a:xfrm>
            <a:custGeom>
              <a:avLst/>
              <a:gdLst>
                <a:gd name="T0" fmla="*/ 0 w 40"/>
                <a:gd name="T1" fmla="*/ 3 h 3"/>
                <a:gd name="T2" fmla="*/ 7 w 40"/>
                <a:gd name="T3" fmla="*/ 3 h 3"/>
                <a:gd name="T4" fmla="*/ 15 w 40"/>
                <a:gd name="T5" fmla="*/ 2 h 3"/>
                <a:gd name="T6" fmla="*/ 22 w 40"/>
                <a:gd name="T7" fmla="*/ 2 h 3"/>
                <a:gd name="T8" fmla="*/ 28 w 40"/>
                <a:gd name="T9" fmla="*/ 2 h 3"/>
                <a:gd name="T10" fmla="*/ 33 w 40"/>
                <a:gd name="T11" fmla="*/ 1 h 3"/>
                <a:gd name="T12" fmla="*/ 36 w 40"/>
                <a:gd name="T13" fmla="*/ 1 h 3"/>
                <a:gd name="T14" fmla="*/ 39 w 40"/>
                <a:gd name="T15" fmla="*/ 0 h 3"/>
                <a:gd name="T16" fmla="*/ 40 w 40"/>
                <a:gd name="T17" fmla="*/ 0 h 3"/>
                <a:gd name="T18" fmla="*/ 37 w 40"/>
                <a:gd name="T19" fmla="*/ 0 h 3"/>
                <a:gd name="T20" fmla="*/ 36 w 40"/>
                <a:gd name="T21" fmla="*/ 0 h 3"/>
                <a:gd name="T22" fmla="*/ 35 w 40"/>
                <a:gd name="T23" fmla="*/ 1 h 3"/>
                <a:gd name="T24" fmla="*/ 31 w 40"/>
                <a:gd name="T25" fmla="*/ 1 h 3"/>
                <a:gd name="T26" fmla="*/ 26 w 40"/>
                <a:gd name="T27" fmla="*/ 2 h 3"/>
                <a:gd name="T28" fmla="*/ 21 w 40"/>
                <a:gd name="T29" fmla="*/ 2 h 3"/>
                <a:gd name="T30" fmla="*/ 14 w 40"/>
                <a:gd name="T31" fmla="*/ 2 h 3"/>
                <a:gd name="T32" fmla="*/ 7 w 40"/>
                <a:gd name="T33" fmla="*/ 2 h 3"/>
                <a:gd name="T34" fmla="*/ 0 w 40"/>
                <a:gd name="T35" fmla="*/ 3 h 3"/>
                <a:gd name="T36" fmla="*/ 0 w 40"/>
                <a:gd name="T37" fmla="*/ 3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3">
                  <a:moveTo>
                    <a:pt x="0" y="3"/>
                  </a:moveTo>
                  <a:lnTo>
                    <a:pt x="7" y="3"/>
                  </a:lnTo>
                  <a:lnTo>
                    <a:pt x="15" y="2"/>
                  </a:lnTo>
                  <a:lnTo>
                    <a:pt x="22" y="2"/>
                  </a:lnTo>
                  <a:lnTo>
                    <a:pt x="28" y="2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1" y="1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14" y="2"/>
                  </a:lnTo>
                  <a:lnTo>
                    <a:pt x="7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65" name="Freeform 743">
              <a:extLst>
                <a:ext uri="{FF2B5EF4-FFF2-40B4-BE49-F238E27FC236}">
                  <a16:creationId xmlns:a16="http://schemas.microsoft.com/office/drawing/2014/main" id="{A147FB03-ABD3-734F-BE7F-B66CB1B60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37" cy="3"/>
            </a:xfrm>
            <a:custGeom>
              <a:avLst/>
              <a:gdLst>
                <a:gd name="T0" fmla="*/ 0 w 37"/>
                <a:gd name="T1" fmla="*/ 3 h 3"/>
                <a:gd name="T2" fmla="*/ 7 w 37"/>
                <a:gd name="T3" fmla="*/ 2 h 3"/>
                <a:gd name="T4" fmla="*/ 14 w 37"/>
                <a:gd name="T5" fmla="*/ 2 h 3"/>
                <a:gd name="T6" fmla="*/ 21 w 37"/>
                <a:gd name="T7" fmla="*/ 2 h 3"/>
                <a:gd name="T8" fmla="*/ 26 w 37"/>
                <a:gd name="T9" fmla="*/ 2 h 3"/>
                <a:gd name="T10" fmla="*/ 31 w 37"/>
                <a:gd name="T11" fmla="*/ 1 h 3"/>
                <a:gd name="T12" fmla="*/ 35 w 37"/>
                <a:gd name="T13" fmla="*/ 1 h 3"/>
                <a:gd name="T14" fmla="*/ 36 w 37"/>
                <a:gd name="T15" fmla="*/ 0 h 3"/>
                <a:gd name="T16" fmla="*/ 37 w 37"/>
                <a:gd name="T17" fmla="*/ 0 h 3"/>
                <a:gd name="T18" fmla="*/ 35 w 37"/>
                <a:gd name="T19" fmla="*/ 0 h 3"/>
                <a:gd name="T20" fmla="*/ 34 w 37"/>
                <a:gd name="T21" fmla="*/ 0 h 3"/>
                <a:gd name="T22" fmla="*/ 31 w 37"/>
                <a:gd name="T23" fmla="*/ 1 h 3"/>
                <a:gd name="T24" fmla="*/ 27 w 37"/>
                <a:gd name="T25" fmla="*/ 1 h 3"/>
                <a:gd name="T26" fmla="*/ 21 w 37"/>
                <a:gd name="T27" fmla="*/ 2 h 3"/>
                <a:gd name="T28" fmla="*/ 15 w 37"/>
                <a:gd name="T29" fmla="*/ 2 h 3"/>
                <a:gd name="T30" fmla="*/ 7 w 37"/>
                <a:gd name="T31" fmla="*/ 2 h 3"/>
                <a:gd name="T32" fmla="*/ 0 w 37"/>
                <a:gd name="T33" fmla="*/ 2 h 3"/>
                <a:gd name="T34" fmla="*/ 0 w 37"/>
                <a:gd name="T35" fmla="*/ 3 h 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3">
                  <a:moveTo>
                    <a:pt x="0" y="3"/>
                  </a:moveTo>
                  <a:lnTo>
                    <a:pt x="7" y="2"/>
                  </a:lnTo>
                  <a:lnTo>
                    <a:pt x="14" y="2"/>
                  </a:lnTo>
                  <a:lnTo>
                    <a:pt x="21" y="2"/>
                  </a:lnTo>
                  <a:lnTo>
                    <a:pt x="26" y="2"/>
                  </a:lnTo>
                  <a:lnTo>
                    <a:pt x="31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1" y="2"/>
                  </a:lnTo>
                  <a:lnTo>
                    <a:pt x="15" y="2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66" name="Freeform 744">
              <a:extLst>
                <a:ext uri="{FF2B5EF4-FFF2-40B4-BE49-F238E27FC236}">
                  <a16:creationId xmlns:a16="http://schemas.microsoft.com/office/drawing/2014/main" id="{39BA4607-B42B-C649-AE95-619287921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35" cy="2"/>
            </a:xfrm>
            <a:custGeom>
              <a:avLst/>
              <a:gdLst>
                <a:gd name="T0" fmla="*/ 0 w 35"/>
                <a:gd name="T1" fmla="*/ 2 h 2"/>
                <a:gd name="T2" fmla="*/ 7 w 35"/>
                <a:gd name="T3" fmla="*/ 2 h 2"/>
                <a:gd name="T4" fmla="*/ 15 w 35"/>
                <a:gd name="T5" fmla="*/ 2 h 2"/>
                <a:gd name="T6" fmla="*/ 21 w 35"/>
                <a:gd name="T7" fmla="*/ 2 h 2"/>
                <a:gd name="T8" fmla="*/ 27 w 35"/>
                <a:gd name="T9" fmla="*/ 1 h 2"/>
                <a:gd name="T10" fmla="*/ 31 w 35"/>
                <a:gd name="T11" fmla="*/ 1 h 2"/>
                <a:gd name="T12" fmla="*/ 34 w 35"/>
                <a:gd name="T13" fmla="*/ 0 h 2"/>
                <a:gd name="T14" fmla="*/ 35 w 35"/>
                <a:gd name="T15" fmla="*/ 0 h 2"/>
                <a:gd name="T16" fmla="*/ 32 w 35"/>
                <a:gd name="T17" fmla="*/ 0 h 2"/>
                <a:gd name="T18" fmla="*/ 31 w 35"/>
                <a:gd name="T19" fmla="*/ 0 h 2"/>
                <a:gd name="T20" fmla="*/ 28 w 35"/>
                <a:gd name="T21" fmla="*/ 1 h 2"/>
                <a:gd name="T22" fmla="*/ 25 w 35"/>
                <a:gd name="T23" fmla="*/ 1 h 2"/>
                <a:gd name="T24" fmla="*/ 20 w 35"/>
                <a:gd name="T25" fmla="*/ 2 h 2"/>
                <a:gd name="T26" fmla="*/ 14 w 35"/>
                <a:gd name="T27" fmla="*/ 2 h 2"/>
                <a:gd name="T28" fmla="*/ 7 w 35"/>
                <a:gd name="T29" fmla="*/ 2 h 2"/>
                <a:gd name="T30" fmla="*/ 0 w 35"/>
                <a:gd name="T31" fmla="*/ 2 h 2"/>
                <a:gd name="T32" fmla="*/ 0 w 35"/>
                <a:gd name="T33" fmla="*/ 2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2">
                  <a:moveTo>
                    <a:pt x="0" y="2"/>
                  </a:moveTo>
                  <a:lnTo>
                    <a:pt x="7" y="2"/>
                  </a:lnTo>
                  <a:lnTo>
                    <a:pt x="15" y="2"/>
                  </a:lnTo>
                  <a:lnTo>
                    <a:pt x="21" y="2"/>
                  </a:lnTo>
                  <a:lnTo>
                    <a:pt x="27" y="1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0" y="2"/>
                  </a:lnTo>
                  <a:lnTo>
                    <a:pt x="14" y="2"/>
                  </a:lnTo>
                  <a:lnTo>
                    <a:pt x="7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67" name="Freeform 745">
              <a:extLst>
                <a:ext uri="{FF2B5EF4-FFF2-40B4-BE49-F238E27FC236}">
                  <a16:creationId xmlns:a16="http://schemas.microsoft.com/office/drawing/2014/main" id="{022CF03E-3B0B-5443-9AE1-E582CFA8B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32" cy="2"/>
            </a:xfrm>
            <a:custGeom>
              <a:avLst/>
              <a:gdLst>
                <a:gd name="T0" fmla="*/ 0 w 32"/>
                <a:gd name="T1" fmla="*/ 2 h 2"/>
                <a:gd name="T2" fmla="*/ 7 w 32"/>
                <a:gd name="T3" fmla="*/ 2 h 2"/>
                <a:gd name="T4" fmla="*/ 14 w 32"/>
                <a:gd name="T5" fmla="*/ 2 h 2"/>
                <a:gd name="T6" fmla="*/ 20 w 32"/>
                <a:gd name="T7" fmla="*/ 2 h 2"/>
                <a:gd name="T8" fmla="*/ 25 w 32"/>
                <a:gd name="T9" fmla="*/ 1 h 2"/>
                <a:gd name="T10" fmla="*/ 28 w 32"/>
                <a:gd name="T11" fmla="*/ 1 h 2"/>
                <a:gd name="T12" fmla="*/ 31 w 32"/>
                <a:gd name="T13" fmla="*/ 0 h 2"/>
                <a:gd name="T14" fmla="*/ 32 w 32"/>
                <a:gd name="T15" fmla="*/ 0 h 2"/>
                <a:gd name="T16" fmla="*/ 29 w 32"/>
                <a:gd name="T17" fmla="*/ 0 h 2"/>
                <a:gd name="T18" fmla="*/ 28 w 32"/>
                <a:gd name="T19" fmla="*/ 0 h 2"/>
                <a:gd name="T20" fmla="*/ 26 w 32"/>
                <a:gd name="T21" fmla="*/ 1 h 2"/>
                <a:gd name="T22" fmla="*/ 23 w 32"/>
                <a:gd name="T23" fmla="*/ 1 h 2"/>
                <a:gd name="T24" fmla="*/ 18 w 32"/>
                <a:gd name="T25" fmla="*/ 1 h 2"/>
                <a:gd name="T26" fmla="*/ 13 w 32"/>
                <a:gd name="T27" fmla="*/ 2 h 2"/>
                <a:gd name="T28" fmla="*/ 7 w 32"/>
                <a:gd name="T29" fmla="*/ 2 h 2"/>
                <a:gd name="T30" fmla="*/ 0 w 32"/>
                <a:gd name="T31" fmla="*/ 2 h 2"/>
                <a:gd name="T32" fmla="*/ 0 w 32"/>
                <a:gd name="T33" fmla="*/ 2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2">
                  <a:moveTo>
                    <a:pt x="0" y="2"/>
                  </a:moveTo>
                  <a:lnTo>
                    <a:pt x="7" y="2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7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68" name="Freeform 746">
              <a:extLst>
                <a:ext uri="{FF2B5EF4-FFF2-40B4-BE49-F238E27FC236}">
                  <a16:creationId xmlns:a16="http://schemas.microsoft.com/office/drawing/2014/main" id="{DCFDC0EB-C192-B24A-90C7-BB0C305A6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29" cy="2"/>
            </a:xfrm>
            <a:custGeom>
              <a:avLst/>
              <a:gdLst>
                <a:gd name="T0" fmla="*/ 0 w 29"/>
                <a:gd name="T1" fmla="*/ 2 h 2"/>
                <a:gd name="T2" fmla="*/ 7 w 29"/>
                <a:gd name="T3" fmla="*/ 2 h 2"/>
                <a:gd name="T4" fmla="*/ 13 w 29"/>
                <a:gd name="T5" fmla="*/ 2 h 2"/>
                <a:gd name="T6" fmla="*/ 18 w 29"/>
                <a:gd name="T7" fmla="*/ 1 h 2"/>
                <a:gd name="T8" fmla="*/ 23 w 29"/>
                <a:gd name="T9" fmla="*/ 1 h 2"/>
                <a:gd name="T10" fmla="*/ 26 w 29"/>
                <a:gd name="T11" fmla="*/ 1 h 2"/>
                <a:gd name="T12" fmla="*/ 28 w 29"/>
                <a:gd name="T13" fmla="*/ 0 h 2"/>
                <a:gd name="T14" fmla="*/ 29 w 29"/>
                <a:gd name="T15" fmla="*/ 0 h 2"/>
                <a:gd name="T16" fmla="*/ 27 w 29"/>
                <a:gd name="T17" fmla="*/ 0 h 2"/>
                <a:gd name="T18" fmla="*/ 26 w 29"/>
                <a:gd name="T19" fmla="*/ 0 h 2"/>
                <a:gd name="T20" fmla="*/ 24 w 29"/>
                <a:gd name="T21" fmla="*/ 0 h 2"/>
                <a:gd name="T22" fmla="*/ 21 w 29"/>
                <a:gd name="T23" fmla="*/ 1 h 2"/>
                <a:gd name="T24" fmla="*/ 16 w 29"/>
                <a:gd name="T25" fmla="*/ 1 h 2"/>
                <a:gd name="T26" fmla="*/ 12 w 29"/>
                <a:gd name="T27" fmla="*/ 1 h 2"/>
                <a:gd name="T28" fmla="*/ 6 w 29"/>
                <a:gd name="T29" fmla="*/ 2 h 2"/>
                <a:gd name="T30" fmla="*/ 0 w 29"/>
                <a:gd name="T31" fmla="*/ 2 h 2"/>
                <a:gd name="T32" fmla="*/ 0 w 29"/>
                <a:gd name="T33" fmla="*/ 2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">
                  <a:moveTo>
                    <a:pt x="0" y="2"/>
                  </a:moveTo>
                  <a:lnTo>
                    <a:pt x="7" y="2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6" y="1"/>
                  </a:lnTo>
                  <a:lnTo>
                    <a:pt x="12" y="1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69" name="Freeform 747">
              <a:extLst>
                <a:ext uri="{FF2B5EF4-FFF2-40B4-BE49-F238E27FC236}">
                  <a16:creationId xmlns:a16="http://schemas.microsoft.com/office/drawing/2014/main" id="{46379D04-67E3-E34A-B6E8-DCCE15F70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27" cy="2"/>
            </a:xfrm>
            <a:custGeom>
              <a:avLst/>
              <a:gdLst>
                <a:gd name="T0" fmla="*/ 0 w 27"/>
                <a:gd name="T1" fmla="*/ 2 h 2"/>
                <a:gd name="T2" fmla="*/ 6 w 27"/>
                <a:gd name="T3" fmla="*/ 2 h 2"/>
                <a:gd name="T4" fmla="*/ 12 w 27"/>
                <a:gd name="T5" fmla="*/ 1 h 2"/>
                <a:gd name="T6" fmla="*/ 16 w 27"/>
                <a:gd name="T7" fmla="*/ 1 h 2"/>
                <a:gd name="T8" fmla="*/ 21 w 27"/>
                <a:gd name="T9" fmla="*/ 1 h 2"/>
                <a:gd name="T10" fmla="*/ 24 w 27"/>
                <a:gd name="T11" fmla="*/ 0 h 2"/>
                <a:gd name="T12" fmla="*/ 26 w 27"/>
                <a:gd name="T13" fmla="*/ 0 h 2"/>
                <a:gd name="T14" fmla="*/ 27 w 27"/>
                <a:gd name="T15" fmla="*/ 0 h 2"/>
                <a:gd name="T16" fmla="*/ 24 w 27"/>
                <a:gd name="T17" fmla="*/ 0 h 2"/>
                <a:gd name="T18" fmla="*/ 23 w 27"/>
                <a:gd name="T19" fmla="*/ 0 h 2"/>
                <a:gd name="T20" fmla="*/ 21 w 27"/>
                <a:gd name="T21" fmla="*/ 1 h 2"/>
                <a:gd name="T22" fmla="*/ 17 w 27"/>
                <a:gd name="T23" fmla="*/ 1 h 2"/>
                <a:gd name="T24" fmla="*/ 12 w 27"/>
                <a:gd name="T25" fmla="*/ 1 h 2"/>
                <a:gd name="T26" fmla="*/ 7 w 27"/>
                <a:gd name="T27" fmla="*/ 1 h 2"/>
                <a:gd name="T28" fmla="*/ 0 w 27"/>
                <a:gd name="T29" fmla="*/ 1 h 2"/>
                <a:gd name="T30" fmla="*/ 0 w 27"/>
                <a:gd name="T31" fmla="*/ 2 h 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" h="2">
                  <a:moveTo>
                    <a:pt x="0" y="2"/>
                  </a:moveTo>
                  <a:lnTo>
                    <a:pt x="6" y="2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2" y="1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70" name="Freeform 748">
              <a:extLst>
                <a:ext uri="{FF2B5EF4-FFF2-40B4-BE49-F238E27FC236}">
                  <a16:creationId xmlns:a16="http://schemas.microsoft.com/office/drawing/2014/main" id="{033F6D1E-43D4-B549-85DC-F98D1CE2F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7 w 24"/>
                <a:gd name="T3" fmla="*/ 1 h 1"/>
                <a:gd name="T4" fmla="*/ 12 w 24"/>
                <a:gd name="T5" fmla="*/ 1 h 1"/>
                <a:gd name="T6" fmla="*/ 17 w 24"/>
                <a:gd name="T7" fmla="*/ 1 h 1"/>
                <a:gd name="T8" fmla="*/ 21 w 24"/>
                <a:gd name="T9" fmla="*/ 1 h 1"/>
                <a:gd name="T10" fmla="*/ 23 w 24"/>
                <a:gd name="T11" fmla="*/ 0 h 1"/>
                <a:gd name="T12" fmla="*/ 24 w 24"/>
                <a:gd name="T13" fmla="*/ 0 h 1"/>
                <a:gd name="T14" fmla="*/ 21 w 24"/>
                <a:gd name="T15" fmla="*/ 0 h 1"/>
                <a:gd name="T16" fmla="*/ 21 w 24"/>
                <a:gd name="T17" fmla="*/ 0 h 1"/>
                <a:gd name="T18" fmla="*/ 19 w 24"/>
                <a:gd name="T19" fmla="*/ 0 h 1"/>
                <a:gd name="T20" fmla="*/ 15 w 24"/>
                <a:gd name="T21" fmla="*/ 1 h 1"/>
                <a:gd name="T22" fmla="*/ 11 w 24"/>
                <a:gd name="T23" fmla="*/ 1 h 1"/>
                <a:gd name="T24" fmla="*/ 6 w 24"/>
                <a:gd name="T25" fmla="*/ 1 h 1"/>
                <a:gd name="T26" fmla="*/ 0 w 24"/>
                <a:gd name="T27" fmla="*/ 1 h 1"/>
                <a:gd name="T28" fmla="*/ 0 w 24"/>
                <a:gd name="T29" fmla="*/ 1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7" y="1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71" name="Freeform 749">
              <a:extLst>
                <a:ext uri="{FF2B5EF4-FFF2-40B4-BE49-F238E27FC236}">
                  <a16:creationId xmlns:a16="http://schemas.microsoft.com/office/drawing/2014/main" id="{7D053BE7-D1FD-6645-8A44-0FF4C5AF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21" cy="1"/>
            </a:xfrm>
            <a:custGeom>
              <a:avLst/>
              <a:gdLst>
                <a:gd name="T0" fmla="*/ 0 w 21"/>
                <a:gd name="T1" fmla="*/ 1 h 1"/>
                <a:gd name="T2" fmla="*/ 6 w 21"/>
                <a:gd name="T3" fmla="*/ 1 h 1"/>
                <a:gd name="T4" fmla="*/ 11 w 21"/>
                <a:gd name="T5" fmla="*/ 1 h 1"/>
                <a:gd name="T6" fmla="*/ 15 w 21"/>
                <a:gd name="T7" fmla="*/ 1 h 1"/>
                <a:gd name="T8" fmla="*/ 19 w 21"/>
                <a:gd name="T9" fmla="*/ 0 h 1"/>
                <a:gd name="T10" fmla="*/ 21 w 21"/>
                <a:gd name="T11" fmla="*/ 0 h 1"/>
                <a:gd name="T12" fmla="*/ 21 w 21"/>
                <a:gd name="T13" fmla="*/ 0 h 1"/>
                <a:gd name="T14" fmla="*/ 19 w 21"/>
                <a:gd name="T15" fmla="*/ 0 h 1"/>
                <a:gd name="T16" fmla="*/ 18 w 21"/>
                <a:gd name="T17" fmla="*/ 0 h 1"/>
                <a:gd name="T18" fmla="*/ 16 w 21"/>
                <a:gd name="T19" fmla="*/ 0 h 1"/>
                <a:gd name="T20" fmla="*/ 14 w 21"/>
                <a:gd name="T21" fmla="*/ 1 h 1"/>
                <a:gd name="T22" fmla="*/ 9 w 21"/>
                <a:gd name="T23" fmla="*/ 1 h 1"/>
                <a:gd name="T24" fmla="*/ 5 w 21"/>
                <a:gd name="T25" fmla="*/ 1 h 1"/>
                <a:gd name="T26" fmla="*/ 0 w 21"/>
                <a:gd name="T27" fmla="*/ 1 h 1"/>
                <a:gd name="T28" fmla="*/ 0 w 21"/>
                <a:gd name="T29" fmla="*/ 1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" h="1">
                  <a:moveTo>
                    <a:pt x="0" y="1"/>
                  </a:moveTo>
                  <a:lnTo>
                    <a:pt x="6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9" y="1"/>
                  </a:lnTo>
                  <a:lnTo>
                    <a:pt x="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72" name="Freeform 750">
              <a:extLst>
                <a:ext uri="{FF2B5EF4-FFF2-40B4-BE49-F238E27FC236}">
                  <a16:creationId xmlns:a16="http://schemas.microsoft.com/office/drawing/2014/main" id="{9F32F702-C001-714F-9B5E-A6816C25D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9" cy="1"/>
            </a:xfrm>
            <a:custGeom>
              <a:avLst/>
              <a:gdLst>
                <a:gd name="T0" fmla="*/ 0 w 19"/>
                <a:gd name="T1" fmla="*/ 1 h 1"/>
                <a:gd name="T2" fmla="*/ 5 w 19"/>
                <a:gd name="T3" fmla="*/ 1 h 1"/>
                <a:gd name="T4" fmla="*/ 9 w 19"/>
                <a:gd name="T5" fmla="*/ 1 h 1"/>
                <a:gd name="T6" fmla="*/ 14 w 19"/>
                <a:gd name="T7" fmla="*/ 1 h 1"/>
                <a:gd name="T8" fmla="*/ 16 w 19"/>
                <a:gd name="T9" fmla="*/ 0 h 1"/>
                <a:gd name="T10" fmla="*/ 18 w 19"/>
                <a:gd name="T11" fmla="*/ 0 h 1"/>
                <a:gd name="T12" fmla="*/ 19 w 19"/>
                <a:gd name="T13" fmla="*/ 0 h 1"/>
                <a:gd name="T14" fmla="*/ 16 w 19"/>
                <a:gd name="T15" fmla="*/ 0 h 1"/>
                <a:gd name="T16" fmla="*/ 15 w 19"/>
                <a:gd name="T17" fmla="*/ 0 h 1"/>
                <a:gd name="T18" fmla="*/ 13 w 19"/>
                <a:gd name="T19" fmla="*/ 0 h 1"/>
                <a:gd name="T20" fmla="*/ 9 w 19"/>
                <a:gd name="T21" fmla="*/ 1 h 1"/>
                <a:gd name="T22" fmla="*/ 5 w 19"/>
                <a:gd name="T23" fmla="*/ 1 h 1"/>
                <a:gd name="T24" fmla="*/ 0 w 19"/>
                <a:gd name="T25" fmla="*/ 1 h 1"/>
                <a:gd name="T26" fmla="*/ 0 w 19"/>
                <a:gd name="T27" fmla="*/ 1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1">
                  <a:moveTo>
                    <a:pt x="0" y="1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73" name="Freeform 751">
              <a:extLst>
                <a:ext uri="{FF2B5EF4-FFF2-40B4-BE49-F238E27FC236}">
                  <a16:creationId xmlns:a16="http://schemas.microsoft.com/office/drawing/2014/main" id="{6901A127-4262-364A-900D-C9B986068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6" cy="1"/>
            </a:xfrm>
            <a:custGeom>
              <a:avLst/>
              <a:gdLst>
                <a:gd name="T0" fmla="*/ 0 w 16"/>
                <a:gd name="T1" fmla="*/ 1 h 1"/>
                <a:gd name="T2" fmla="*/ 5 w 16"/>
                <a:gd name="T3" fmla="*/ 1 h 1"/>
                <a:gd name="T4" fmla="*/ 9 w 16"/>
                <a:gd name="T5" fmla="*/ 1 h 1"/>
                <a:gd name="T6" fmla="*/ 13 w 16"/>
                <a:gd name="T7" fmla="*/ 0 h 1"/>
                <a:gd name="T8" fmla="*/ 15 w 16"/>
                <a:gd name="T9" fmla="*/ 0 h 1"/>
                <a:gd name="T10" fmla="*/ 16 w 16"/>
                <a:gd name="T11" fmla="*/ 0 h 1"/>
                <a:gd name="T12" fmla="*/ 14 w 16"/>
                <a:gd name="T13" fmla="*/ 0 h 1"/>
                <a:gd name="T14" fmla="*/ 13 w 16"/>
                <a:gd name="T15" fmla="*/ 0 h 1"/>
                <a:gd name="T16" fmla="*/ 11 w 16"/>
                <a:gd name="T17" fmla="*/ 0 h 1"/>
                <a:gd name="T18" fmla="*/ 8 w 16"/>
                <a:gd name="T19" fmla="*/ 0 h 1"/>
                <a:gd name="T20" fmla="*/ 4 w 16"/>
                <a:gd name="T21" fmla="*/ 1 h 1"/>
                <a:gd name="T22" fmla="*/ 0 w 16"/>
                <a:gd name="T23" fmla="*/ 1 h 1"/>
                <a:gd name="T24" fmla="*/ 0 w 16"/>
                <a:gd name="T25" fmla="*/ 1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74" name="Freeform 752">
              <a:extLst>
                <a:ext uri="{FF2B5EF4-FFF2-40B4-BE49-F238E27FC236}">
                  <a16:creationId xmlns:a16="http://schemas.microsoft.com/office/drawing/2014/main" id="{DCAA150C-9C20-7E40-BCC9-4235005FA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4" cy="1"/>
            </a:xfrm>
            <a:custGeom>
              <a:avLst/>
              <a:gdLst>
                <a:gd name="T0" fmla="*/ 0 w 14"/>
                <a:gd name="T1" fmla="*/ 1 h 1"/>
                <a:gd name="T2" fmla="*/ 4 w 14"/>
                <a:gd name="T3" fmla="*/ 1 h 1"/>
                <a:gd name="T4" fmla="*/ 8 w 14"/>
                <a:gd name="T5" fmla="*/ 0 h 1"/>
                <a:gd name="T6" fmla="*/ 11 w 14"/>
                <a:gd name="T7" fmla="*/ 0 h 1"/>
                <a:gd name="T8" fmla="*/ 13 w 14"/>
                <a:gd name="T9" fmla="*/ 0 h 1"/>
                <a:gd name="T10" fmla="*/ 14 w 14"/>
                <a:gd name="T11" fmla="*/ 0 h 1"/>
                <a:gd name="T12" fmla="*/ 11 w 14"/>
                <a:gd name="T13" fmla="*/ 0 h 1"/>
                <a:gd name="T14" fmla="*/ 10 w 14"/>
                <a:gd name="T15" fmla="*/ 0 h 1"/>
                <a:gd name="T16" fmla="*/ 7 w 14"/>
                <a:gd name="T17" fmla="*/ 0 h 1"/>
                <a:gd name="T18" fmla="*/ 4 w 14"/>
                <a:gd name="T19" fmla="*/ 0 h 1"/>
                <a:gd name="T20" fmla="*/ 0 w 14"/>
                <a:gd name="T21" fmla="*/ 0 h 1"/>
                <a:gd name="T22" fmla="*/ 0 w 14"/>
                <a:gd name="T23" fmla="*/ 1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4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75" name="Freeform 753">
              <a:extLst>
                <a:ext uri="{FF2B5EF4-FFF2-40B4-BE49-F238E27FC236}">
                  <a16:creationId xmlns:a16="http://schemas.microsoft.com/office/drawing/2014/main" id="{E0DD7AE4-2267-9341-A23F-895DED2BF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11" cy="1"/>
            </a:xfrm>
            <a:custGeom>
              <a:avLst/>
              <a:gdLst>
                <a:gd name="T0" fmla="*/ 0 w 11"/>
                <a:gd name="T1" fmla="*/ 0 h 1"/>
                <a:gd name="T2" fmla="*/ 4 w 11"/>
                <a:gd name="T3" fmla="*/ 0 h 1"/>
                <a:gd name="T4" fmla="*/ 7 w 11"/>
                <a:gd name="T5" fmla="*/ 0 h 1"/>
                <a:gd name="T6" fmla="*/ 10 w 11"/>
                <a:gd name="T7" fmla="*/ 0 h 1"/>
                <a:gd name="T8" fmla="*/ 11 w 11"/>
                <a:gd name="T9" fmla="*/ 0 h 1"/>
                <a:gd name="T10" fmla="*/ 8 w 11"/>
                <a:gd name="T11" fmla="*/ 0 h 1"/>
                <a:gd name="T12" fmla="*/ 7 w 11"/>
                <a:gd name="T13" fmla="*/ 0 h 1"/>
                <a:gd name="T14" fmla="*/ 6 w 11"/>
                <a:gd name="T15" fmla="*/ 0 h 1"/>
                <a:gd name="T16" fmla="*/ 3 w 11"/>
                <a:gd name="T17" fmla="*/ 0 h 1"/>
                <a:gd name="T18" fmla="*/ 0 w 11"/>
                <a:gd name="T19" fmla="*/ 0 h 1"/>
                <a:gd name="T20" fmla="*/ 0 w 1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76" name="Freeform 754">
              <a:extLst>
                <a:ext uri="{FF2B5EF4-FFF2-40B4-BE49-F238E27FC236}">
                  <a16:creationId xmlns:a16="http://schemas.microsoft.com/office/drawing/2014/main" id="{C0C54F30-D065-EF45-8002-D0B355BE8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8" cy="1"/>
            </a:xfrm>
            <a:custGeom>
              <a:avLst/>
              <a:gdLst>
                <a:gd name="T0" fmla="*/ 0 w 8"/>
                <a:gd name="T1" fmla="*/ 0 h 1"/>
                <a:gd name="T2" fmla="*/ 3 w 8"/>
                <a:gd name="T3" fmla="*/ 0 h 1"/>
                <a:gd name="T4" fmla="*/ 6 w 8"/>
                <a:gd name="T5" fmla="*/ 0 h 1"/>
                <a:gd name="T6" fmla="*/ 7 w 8"/>
                <a:gd name="T7" fmla="*/ 0 h 1"/>
                <a:gd name="T8" fmla="*/ 8 w 8"/>
                <a:gd name="T9" fmla="*/ 0 h 1"/>
                <a:gd name="T10" fmla="*/ 6 w 8"/>
                <a:gd name="T11" fmla="*/ 0 h 1"/>
                <a:gd name="T12" fmla="*/ 5 w 8"/>
                <a:gd name="T13" fmla="*/ 0 h 1"/>
                <a:gd name="T14" fmla="*/ 3 w 8"/>
                <a:gd name="T15" fmla="*/ 0 h 1"/>
                <a:gd name="T16" fmla="*/ 0 w 8"/>
                <a:gd name="T17" fmla="*/ 0 h 1"/>
                <a:gd name="T18" fmla="*/ 0 w 8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77" name="Freeform 755">
              <a:extLst>
                <a:ext uri="{FF2B5EF4-FFF2-40B4-BE49-F238E27FC236}">
                  <a16:creationId xmlns:a16="http://schemas.microsoft.com/office/drawing/2014/main" id="{812D2D2F-820D-AD40-98B6-FCE0CB05B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6" cy="1"/>
            </a:xfrm>
            <a:custGeom>
              <a:avLst/>
              <a:gdLst>
                <a:gd name="T0" fmla="*/ 0 w 6"/>
                <a:gd name="T1" fmla="*/ 0 h 1"/>
                <a:gd name="T2" fmla="*/ 3 w 6"/>
                <a:gd name="T3" fmla="*/ 0 h 1"/>
                <a:gd name="T4" fmla="*/ 5 w 6"/>
                <a:gd name="T5" fmla="*/ 0 h 1"/>
                <a:gd name="T6" fmla="*/ 6 w 6"/>
                <a:gd name="T7" fmla="*/ 0 h 1"/>
                <a:gd name="T8" fmla="*/ 3 w 6"/>
                <a:gd name="T9" fmla="*/ 0 h 1"/>
                <a:gd name="T10" fmla="*/ 2 w 6"/>
                <a:gd name="T11" fmla="*/ 0 h 1"/>
                <a:gd name="T12" fmla="*/ 0 w 6"/>
                <a:gd name="T13" fmla="*/ 0 h 1"/>
                <a:gd name="T14" fmla="*/ 0 w 6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78" name="Freeform 756">
              <a:extLst>
                <a:ext uri="{FF2B5EF4-FFF2-40B4-BE49-F238E27FC236}">
                  <a16:creationId xmlns:a16="http://schemas.microsoft.com/office/drawing/2014/main" id="{233C71F7-DBD1-A142-8371-A1BE55B74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598"/>
              <a:ext cx="3" cy="1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0 h 1"/>
                <a:gd name="T4" fmla="*/ 3 w 3"/>
                <a:gd name="T5" fmla="*/ 0 h 1"/>
                <a:gd name="T6" fmla="*/ 0 w 3"/>
                <a:gd name="T7" fmla="*/ 0 h 1"/>
                <a:gd name="T8" fmla="*/ 0 w 3"/>
                <a:gd name="T9" fmla="*/ 0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79" name="Rectangle 757">
              <a:extLst>
                <a:ext uri="{FF2B5EF4-FFF2-40B4-BE49-F238E27FC236}">
                  <a16:creationId xmlns:a16="http://schemas.microsoft.com/office/drawing/2014/main" id="{9FFBCBDD-1E2B-874C-8C7E-E3E2F4A8B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3598"/>
              <a:ext cx="1" cy="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4680" name="Freeform 758">
              <a:extLst>
                <a:ext uri="{FF2B5EF4-FFF2-40B4-BE49-F238E27FC236}">
                  <a16:creationId xmlns:a16="http://schemas.microsoft.com/office/drawing/2014/main" id="{8B02B4C9-96CC-6243-8F49-63E5B4422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578"/>
              <a:ext cx="31" cy="116"/>
            </a:xfrm>
            <a:custGeom>
              <a:avLst/>
              <a:gdLst>
                <a:gd name="T0" fmla="*/ 0 w 31"/>
                <a:gd name="T1" fmla="*/ 32 h 116"/>
                <a:gd name="T2" fmla="*/ 31 w 31"/>
                <a:gd name="T3" fmla="*/ 0 h 116"/>
                <a:gd name="T4" fmla="*/ 31 w 31"/>
                <a:gd name="T5" fmla="*/ 86 h 116"/>
                <a:gd name="T6" fmla="*/ 0 w 31"/>
                <a:gd name="T7" fmla="*/ 116 h 116"/>
                <a:gd name="T8" fmla="*/ 0 w 31"/>
                <a:gd name="T9" fmla="*/ 32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116">
                  <a:moveTo>
                    <a:pt x="0" y="32"/>
                  </a:moveTo>
                  <a:lnTo>
                    <a:pt x="31" y="0"/>
                  </a:lnTo>
                  <a:lnTo>
                    <a:pt x="31" y="86"/>
                  </a:lnTo>
                  <a:lnTo>
                    <a:pt x="0" y="11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81" name="Rectangle 759">
              <a:extLst>
                <a:ext uri="{FF2B5EF4-FFF2-40B4-BE49-F238E27FC236}">
                  <a16:creationId xmlns:a16="http://schemas.microsoft.com/office/drawing/2014/main" id="{874563F7-9E6F-EF49-BFD9-2A21E4154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5" y="3610"/>
              <a:ext cx="249" cy="6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4682" name="Rectangle 760">
              <a:extLst>
                <a:ext uri="{FF2B5EF4-FFF2-40B4-BE49-F238E27FC236}">
                  <a16:creationId xmlns:a16="http://schemas.microsoft.com/office/drawing/2014/main" id="{63ED44FD-402F-914A-8BC3-89B4F01D1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5" y="3610"/>
              <a:ext cx="249" cy="6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4683" name="Freeform 761">
              <a:extLst>
                <a:ext uri="{FF2B5EF4-FFF2-40B4-BE49-F238E27FC236}">
                  <a16:creationId xmlns:a16="http://schemas.microsoft.com/office/drawing/2014/main" id="{0306A361-07D8-F447-9F62-C1A6C9B96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" y="3610"/>
              <a:ext cx="4" cy="67"/>
            </a:xfrm>
            <a:custGeom>
              <a:avLst/>
              <a:gdLst>
                <a:gd name="T0" fmla="*/ 4 w 4"/>
                <a:gd name="T1" fmla="*/ 0 h 67"/>
                <a:gd name="T2" fmla="*/ 1 w 4"/>
                <a:gd name="T3" fmla="*/ 16 h 67"/>
                <a:gd name="T4" fmla="*/ 0 w 4"/>
                <a:gd name="T5" fmla="*/ 34 h 67"/>
                <a:gd name="T6" fmla="*/ 1 w 4"/>
                <a:gd name="T7" fmla="*/ 50 h 67"/>
                <a:gd name="T8" fmla="*/ 4 w 4"/>
                <a:gd name="T9" fmla="*/ 6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7">
                  <a:moveTo>
                    <a:pt x="4" y="0"/>
                  </a:moveTo>
                  <a:lnTo>
                    <a:pt x="1" y="16"/>
                  </a:lnTo>
                  <a:lnTo>
                    <a:pt x="0" y="34"/>
                  </a:lnTo>
                  <a:lnTo>
                    <a:pt x="1" y="50"/>
                  </a:lnTo>
                  <a:lnTo>
                    <a:pt x="4" y="6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84" name="Rectangle 762">
              <a:extLst>
                <a:ext uri="{FF2B5EF4-FFF2-40B4-BE49-F238E27FC236}">
                  <a16:creationId xmlns:a16="http://schemas.microsoft.com/office/drawing/2014/main" id="{58FFA6F1-7A05-0744-BCEF-4FD03C782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5" y="3677"/>
              <a:ext cx="249" cy="17"/>
            </a:xfrm>
            <a:prstGeom prst="rect">
              <a:avLst/>
            </a:prstGeom>
            <a:solidFill>
              <a:srgbClr val="9A9A9A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4685" name="Rectangle 763">
              <a:extLst>
                <a:ext uri="{FF2B5EF4-FFF2-40B4-BE49-F238E27FC236}">
                  <a16:creationId xmlns:a16="http://schemas.microsoft.com/office/drawing/2014/main" id="{1A2CBD42-A52A-BE4F-A2AF-BA76F559E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" y="3631"/>
              <a:ext cx="9" cy="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4686" name="Freeform 764">
              <a:extLst>
                <a:ext uri="{FF2B5EF4-FFF2-40B4-BE49-F238E27FC236}">
                  <a16:creationId xmlns:a16="http://schemas.microsoft.com/office/drawing/2014/main" id="{100A523A-F52B-C741-B0D0-E0742B2336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5" y="3625"/>
              <a:ext cx="40" cy="4"/>
            </a:xfrm>
            <a:custGeom>
              <a:avLst/>
              <a:gdLst>
                <a:gd name="T0" fmla="*/ 0 w 40"/>
                <a:gd name="T1" fmla="*/ 4 h 4"/>
                <a:gd name="T2" fmla="*/ 11 w 40"/>
                <a:gd name="T3" fmla="*/ 4 h 4"/>
                <a:gd name="T4" fmla="*/ 11 w 40"/>
                <a:gd name="T5" fmla="*/ 0 h 4"/>
                <a:gd name="T6" fmla="*/ 0 w 40"/>
                <a:gd name="T7" fmla="*/ 0 h 4"/>
                <a:gd name="T8" fmla="*/ 0 w 40"/>
                <a:gd name="T9" fmla="*/ 4 h 4"/>
                <a:gd name="T10" fmla="*/ 17 w 40"/>
                <a:gd name="T11" fmla="*/ 4 h 4"/>
                <a:gd name="T12" fmla="*/ 23 w 40"/>
                <a:gd name="T13" fmla="*/ 4 h 4"/>
                <a:gd name="T14" fmla="*/ 23 w 40"/>
                <a:gd name="T15" fmla="*/ 0 h 4"/>
                <a:gd name="T16" fmla="*/ 17 w 40"/>
                <a:gd name="T17" fmla="*/ 0 h 4"/>
                <a:gd name="T18" fmla="*/ 17 w 40"/>
                <a:gd name="T19" fmla="*/ 4 h 4"/>
                <a:gd name="T20" fmla="*/ 29 w 40"/>
                <a:gd name="T21" fmla="*/ 4 h 4"/>
                <a:gd name="T22" fmla="*/ 40 w 40"/>
                <a:gd name="T23" fmla="*/ 4 h 4"/>
                <a:gd name="T24" fmla="*/ 40 w 40"/>
                <a:gd name="T25" fmla="*/ 0 h 4"/>
                <a:gd name="T26" fmla="*/ 29 w 40"/>
                <a:gd name="T27" fmla="*/ 0 h 4"/>
                <a:gd name="T28" fmla="*/ 29 w 40"/>
                <a:gd name="T29" fmla="*/ 4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4">
                  <a:moveTo>
                    <a:pt x="0" y="4"/>
                  </a:moveTo>
                  <a:lnTo>
                    <a:pt x="11" y="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"/>
                  </a:lnTo>
                  <a:close/>
                  <a:moveTo>
                    <a:pt x="17" y="4"/>
                  </a:moveTo>
                  <a:lnTo>
                    <a:pt x="23" y="4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4"/>
                  </a:lnTo>
                  <a:close/>
                  <a:moveTo>
                    <a:pt x="29" y="4"/>
                  </a:moveTo>
                  <a:lnTo>
                    <a:pt x="40" y="4"/>
                  </a:lnTo>
                  <a:lnTo>
                    <a:pt x="40" y="0"/>
                  </a:lnTo>
                  <a:lnTo>
                    <a:pt x="29" y="0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87" name="Freeform 765">
              <a:extLst>
                <a:ext uri="{FF2B5EF4-FFF2-40B4-BE49-F238E27FC236}">
                  <a16:creationId xmlns:a16="http://schemas.microsoft.com/office/drawing/2014/main" id="{F812863D-4AD5-1B47-81DB-7C4C340ADA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3" y="3617"/>
              <a:ext cx="179" cy="26"/>
            </a:xfrm>
            <a:custGeom>
              <a:avLst/>
              <a:gdLst>
                <a:gd name="T0" fmla="*/ 0 w 179"/>
                <a:gd name="T1" fmla="*/ 26 h 26"/>
                <a:gd name="T2" fmla="*/ 23 w 179"/>
                <a:gd name="T3" fmla="*/ 26 h 26"/>
                <a:gd name="T4" fmla="*/ 23 w 179"/>
                <a:gd name="T5" fmla="*/ 0 h 26"/>
                <a:gd name="T6" fmla="*/ 0 w 179"/>
                <a:gd name="T7" fmla="*/ 0 h 26"/>
                <a:gd name="T8" fmla="*/ 0 w 179"/>
                <a:gd name="T9" fmla="*/ 26 h 26"/>
                <a:gd name="T10" fmla="*/ 159 w 179"/>
                <a:gd name="T11" fmla="*/ 19 h 26"/>
                <a:gd name="T12" fmla="*/ 179 w 179"/>
                <a:gd name="T13" fmla="*/ 19 h 26"/>
                <a:gd name="T14" fmla="*/ 179 w 179"/>
                <a:gd name="T15" fmla="*/ 6 h 26"/>
                <a:gd name="T16" fmla="*/ 159 w 179"/>
                <a:gd name="T17" fmla="*/ 6 h 26"/>
                <a:gd name="T18" fmla="*/ 159 w 179"/>
                <a:gd name="T19" fmla="*/ 19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9" h="26">
                  <a:moveTo>
                    <a:pt x="0" y="26"/>
                  </a:moveTo>
                  <a:lnTo>
                    <a:pt x="23" y="2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6"/>
                  </a:lnTo>
                  <a:close/>
                  <a:moveTo>
                    <a:pt x="159" y="19"/>
                  </a:moveTo>
                  <a:lnTo>
                    <a:pt x="179" y="19"/>
                  </a:lnTo>
                  <a:lnTo>
                    <a:pt x="179" y="6"/>
                  </a:lnTo>
                  <a:lnTo>
                    <a:pt x="159" y="6"/>
                  </a:lnTo>
                  <a:lnTo>
                    <a:pt x="159" y="1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88" name="Freeform 766">
              <a:extLst>
                <a:ext uri="{FF2B5EF4-FFF2-40B4-BE49-F238E27FC236}">
                  <a16:creationId xmlns:a16="http://schemas.microsoft.com/office/drawing/2014/main" id="{E75DCE9E-3EBF-B940-9791-634210A45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3613"/>
              <a:ext cx="245" cy="77"/>
            </a:xfrm>
            <a:custGeom>
              <a:avLst/>
              <a:gdLst>
                <a:gd name="T0" fmla="*/ 85 w 245"/>
                <a:gd name="T1" fmla="*/ 61 h 77"/>
                <a:gd name="T2" fmla="*/ 244 w 245"/>
                <a:gd name="T3" fmla="*/ 61 h 77"/>
                <a:gd name="T4" fmla="*/ 244 w 245"/>
                <a:gd name="T5" fmla="*/ 0 h 77"/>
                <a:gd name="T6" fmla="*/ 85 w 245"/>
                <a:gd name="T7" fmla="*/ 0 h 77"/>
                <a:gd name="T8" fmla="*/ 82 w 245"/>
                <a:gd name="T9" fmla="*/ 15 h 77"/>
                <a:gd name="T10" fmla="*/ 81 w 245"/>
                <a:gd name="T11" fmla="*/ 31 h 77"/>
                <a:gd name="T12" fmla="*/ 82 w 245"/>
                <a:gd name="T13" fmla="*/ 46 h 77"/>
                <a:gd name="T14" fmla="*/ 85 w 245"/>
                <a:gd name="T15" fmla="*/ 61 h 77"/>
                <a:gd name="T16" fmla="*/ 144 w 245"/>
                <a:gd name="T17" fmla="*/ 53 h 77"/>
                <a:gd name="T18" fmla="*/ 235 w 245"/>
                <a:gd name="T19" fmla="*/ 53 h 77"/>
                <a:gd name="T20" fmla="*/ 235 w 245"/>
                <a:gd name="T21" fmla="*/ 8 h 77"/>
                <a:gd name="T22" fmla="*/ 144 w 245"/>
                <a:gd name="T23" fmla="*/ 8 h 77"/>
                <a:gd name="T24" fmla="*/ 144 w 245"/>
                <a:gd name="T25" fmla="*/ 53 h 77"/>
                <a:gd name="T26" fmla="*/ 222 w 245"/>
                <a:gd name="T27" fmla="*/ 77 h 77"/>
                <a:gd name="T28" fmla="*/ 241 w 245"/>
                <a:gd name="T29" fmla="*/ 77 h 77"/>
                <a:gd name="T30" fmla="*/ 244 w 245"/>
                <a:gd name="T31" fmla="*/ 76 h 77"/>
                <a:gd name="T32" fmla="*/ 245 w 245"/>
                <a:gd name="T33" fmla="*/ 73 h 77"/>
                <a:gd name="T34" fmla="*/ 244 w 245"/>
                <a:gd name="T35" fmla="*/ 70 h 77"/>
                <a:gd name="T36" fmla="*/ 241 w 245"/>
                <a:gd name="T37" fmla="*/ 69 h 77"/>
                <a:gd name="T38" fmla="*/ 222 w 245"/>
                <a:gd name="T39" fmla="*/ 69 h 77"/>
                <a:gd name="T40" fmla="*/ 222 w 245"/>
                <a:gd name="T41" fmla="*/ 77 h 77"/>
                <a:gd name="T42" fmla="*/ 24 w 245"/>
                <a:gd name="T43" fmla="*/ 77 h 77"/>
                <a:gd name="T44" fmla="*/ 4 w 245"/>
                <a:gd name="T45" fmla="*/ 77 h 77"/>
                <a:gd name="T46" fmla="*/ 1 w 245"/>
                <a:gd name="T47" fmla="*/ 76 h 77"/>
                <a:gd name="T48" fmla="*/ 0 w 245"/>
                <a:gd name="T49" fmla="*/ 73 h 77"/>
                <a:gd name="T50" fmla="*/ 1 w 245"/>
                <a:gd name="T51" fmla="*/ 70 h 77"/>
                <a:gd name="T52" fmla="*/ 4 w 245"/>
                <a:gd name="T53" fmla="*/ 69 h 77"/>
                <a:gd name="T54" fmla="*/ 24 w 245"/>
                <a:gd name="T55" fmla="*/ 69 h 77"/>
                <a:gd name="T56" fmla="*/ 24 w 245"/>
                <a:gd name="T57" fmla="*/ 77 h 77"/>
                <a:gd name="T58" fmla="*/ 88 w 245"/>
                <a:gd name="T59" fmla="*/ 16 h 77"/>
                <a:gd name="T60" fmla="*/ 128 w 245"/>
                <a:gd name="T61" fmla="*/ 16 h 77"/>
                <a:gd name="T62" fmla="*/ 128 w 245"/>
                <a:gd name="T63" fmla="*/ 12 h 77"/>
                <a:gd name="T64" fmla="*/ 88 w 245"/>
                <a:gd name="T65" fmla="*/ 12 h 77"/>
                <a:gd name="T66" fmla="*/ 88 w 245"/>
                <a:gd name="T67" fmla="*/ 16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45" h="77">
                  <a:moveTo>
                    <a:pt x="85" y="61"/>
                  </a:moveTo>
                  <a:lnTo>
                    <a:pt x="244" y="61"/>
                  </a:lnTo>
                  <a:lnTo>
                    <a:pt x="244" y="0"/>
                  </a:lnTo>
                  <a:lnTo>
                    <a:pt x="85" y="0"/>
                  </a:lnTo>
                  <a:lnTo>
                    <a:pt x="82" y="15"/>
                  </a:lnTo>
                  <a:lnTo>
                    <a:pt x="81" y="31"/>
                  </a:lnTo>
                  <a:lnTo>
                    <a:pt x="82" y="46"/>
                  </a:lnTo>
                  <a:lnTo>
                    <a:pt x="85" y="61"/>
                  </a:lnTo>
                  <a:close/>
                  <a:moveTo>
                    <a:pt x="144" y="53"/>
                  </a:moveTo>
                  <a:lnTo>
                    <a:pt x="235" y="53"/>
                  </a:lnTo>
                  <a:lnTo>
                    <a:pt x="235" y="8"/>
                  </a:lnTo>
                  <a:lnTo>
                    <a:pt x="144" y="8"/>
                  </a:lnTo>
                  <a:lnTo>
                    <a:pt x="144" y="53"/>
                  </a:lnTo>
                  <a:close/>
                  <a:moveTo>
                    <a:pt x="222" y="77"/>
                  </a:moveTo>
                  <a:lnTo>
                    <a:pt x="241" y="77"/>
                  </a:lnTo>
                  <a:lnTo>
                    <a:pt x="244" y="76"/>
                  </a:lnTo>
                  <a:lnTo>
                    <a:pt x="245" y="73"/>
                  </a:lnTo>
                  <a:lnTo>
                    <a:pt x="244" y="70"/>
                  </a:lnTo>
                  <a:lnTo>
                    <a:pt x="241" y="69"/>
                  </a:lnTo>
                  <a:lnTo>
                    <a:pt x="222" y="69"/>
                  </a:lnTo>
                  <a:lnTo>
                    <a:pt x="222" y="77"/>
                  </a:lnTo>
                  <a:close/>
                  <a:moveTo>
                    <a:pt x="24" y="77"/>
                  </a:moveTo>
                  <a:lnTo>
                    <a:pt x="4" y="77"/>
                  </a:lnTo>
                  <a:lnTo>
                    <a:pt x="1" y="76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4" y="69"/>
                  </a:lnTo>
                  <a:lnTo>
                    <a:pt x="24" y="69"/>
                  </a:lnTo>
                  <a:lnTo>
                    <a:pt x="24" y="77"/>
                  </a:lnTo>
                  <a:close/>
                  <a:moveTo>
                    <a:pt x="88" y="16"/>
                  </a:moveTo>
                  <a:lnTo>
                    <a:pt x="128" y="16"/>
                  </a:lnTo>
                  <a:lnTo>
                    <a:pt x="128" y="12"/>
                  </a:lnTo>
                  <a:lnTo>
                    <a:pt x="88" y="12"/>
                  </a:lnTo>
                  <a:lnTo>
                    <a:pt x="88" y="1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89" name="Freeform 767">
              <a:extLst>
                <a:ext uri="{FF2B5EF4-FFF2-40B4-BE49-F238E27FC236}">
                  <a16:creationId xmlns:a16="http://schemas.microsoft.com/office/drawing/2014/main" id="{6B994841-A8D5-A241-B7FA-BBE07FB1F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3613"/>
              <a:ext cx="163" cy="61"/>
            </a:xfrm>
            <a:custGeom>
              <a:avLst/>
              <a:gdLst>
                <a:gd name="T0" fmla="*/ 4 w 163"/>
                <a:gd name="T1" fmla="*/ 61 h 61"/>
                <a:gd name="T2" fmla="*/ 163 w 163"/>
                <a:gd name="T3" fmla="*/ 61 h 61"/>
                <a:gd name="T4" fmla="*/ 163 w 163"/>
                <a:gd name="T5" fmla="*/ 0 h 61"/>
                <a:gd name="T6" fmla="*/ 4 w 163"/>
                <a:gd name="T7" fmla="*/ 0 h 61"/>
                <a:gd name="T8" fmla="*/ 1 w 163"/>
                <a:gd name="T9" fmla="*/ 15 h 61"/>
                <a:gd name="T10" fmla="*/ 0 w 163"/>
                <a:gd name="T11" fmla="*/ 31 h 61"/>
                <a:gd name="T12" fmla="*/ 1 w 163"/>
                <a:gd name="T13" fmla="*/ 46 h 61"/>
                <a:gd name="T14" fmla="*/ 4 w 163"/>
                <a:gd name="T15" fmla="*/ 61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3" h="61">
                  <a:moveTo>
                    <a:pt x="4" y="61"/>
                  </a:moveTo>
                  <a:lnTo>
                    <a:pt x="163" y="61"/>
                  </a:lnTo>
                  <a:lnTo>
                    <a:pt x="163" y="0"/>
                  </a:lnTo>
                  <a:lnTo>
                    <a:pt x="4" y="0"/>
                  </a:lnTo>
                  <a:lnTo>
                    <a:pt x="1" y="15"/>
                  </a:lnTo>
                  <a:lnTo>
                    <a:pt x="0" y="31"/>
                  </a:lnTo>
                  <a:lnTo>
                    <a:pt x="1" y="46"/>
                  </a:lnTo>
                  <a:lnTo>
                    <a:pt x="4" y="6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90" name="Line 768">
              <a:extLst>
                <a:ext uri="{FF2B5EF4-FFF2-40B4-BE49-F238E27FC236}">
                  <a16:creationId xmlns:a16="http://schemas.microsoft.com/office/drawing/2014/main" id="{E3F72EDA-D00B-DB4E-B3F7-D9B4D9D6C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8" y="3613"/>
              <a:ext cx="1" cy="6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91" name="Line 769">
              <a:extLst>
                <a:ext uri="{FF2B5EF4-FFF2-40B4-BE49-F238E27FC236}">
                  <a16:creationId xmlns:a16="http://schemas.microsoft.com/office/drawing/2014/main" id="{DE5713A1-7E7C-4743-AC1B-BB38AAFE8C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9" y="3633"/>
              <a:ext cx="49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92" name="Line 770">
              <a:extLst>
                <a:ext uri="{FF2B5EF4-FFF2-40B4-BE49-F238E27FC236}">
                  <a16:creationId xmlns:a16="http://schemas.microsoft.com/office/drawing/2014/main" id="{98AC3EC2-6B34-2A44-9F1C-1D3CF05CF0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9" y="3654"/>
              <a:ext cx="49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93" name="Rectangle 771">
              <a:extLst>
                <a:ext uri="{FF2B5EF4-FFF2-40B4-BE49-F238E27FC236}">
                  <a16:creationId xmlns:a16="http://schemas.microsoft.com/office/drawing/2014/main" id="{22B856FB-2813-8849-9A70-504167728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3621"/>
              <a:ext cx="91" cy="4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4694" name="Line 772">
              <a:extLst>
                <a:ext uri="{FF2B5EF4-FFF2-40B4-BE49-F238E27FC236}">
                  <a16:creationId xmlns:a16="http://schemas.microsoft.com/office/drawing/2014/main" id="{8BE9DCDB-BFFC-0749-B2A7-CB6663025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3" y="3621"/>
              <a:ext cx="1" cy="1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95" name="Line 773">
              <a:extLst>
                <a:ext uri="{FF2B5EF4-FFF2-40B4-BE49-F238E27FC236}">
                  <a16:creationId xmlns:a16="http://schemas.microsoft.com/office/drawing/2014/main" id="{E898E1B0-260C-294D-9F1C-BF2861905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1" y="3638"/>
              <a:ext cx="9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96" name="Freeform 774">
              <a:extLst>
                <a:ext uri="{FF2B5EF4-FFF2-40B4-BE49-F238E27FC236}">
                  <a16:creationId xmlns:a16="http://schemas.microsoft.com/office/drawing/2014/main" id="{5FA4F4AB-3640-F745-B01D-C018930C6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682"/>
              <a:ext cx="23" cy="8"/>
            </a:xfrm>
            <a:custGeom>
              <a:avLst/>
              <a:gdLst>
                <a:gd name="T0" fmla="*/ 0 w 23"/>
                <a:gd name="T1" fmla="*/ 8 h 8"/>
                <a:gd name="T2" fmla="*/ 19 w 23"/>
                <a:gd name="T3" fmla="*/ 8 h 8"/>
                <a:gd name="T4" fmla="*/ 22 w 23"/>
                <a:gd name="T5" fmla="*/ 7 h 8"/>
                <a:gd name="T6" fmla="*/ 23 w 23"/>
                <a:gd name="T7" fmla="*/ 4 h 8"/>
                <a:gd name="T8" fmla="*/ 22 w 23"/>
                <a:gd name="T9" fmla="*/ 1 h 8"/>
                <a:gd name="T10" fmla="*/ 19 w 23"/>
                <a:gd name="T11" fmla="*/ 0 h 8"/>
                <a:gd name="T12" fmla="*/ 0 w 23"/>
                <a:gd name="T13" fmla="*/ 0 h 8"/>
                <a:gd name="T14" fmla="*/ 0 w 23"/>
                <a:gd name="T15" fmla="*/ 8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8">
                  <a:moveTo>
                    <a:pt x="0" y="8"/>
                  </a:moveTo>
                  <a:lnTo>
                    <a:pt x="19" y="8"/>
                  </a:lnTo>
                  <a:lnTo>
                    <a:pt x="22" y="7"/>
                  </a:lnTo>
                  <a:lnTo>
                    <a:pt x="23" y="4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97" name="Freeform 775">
              <a:extLst>
                <a:ext uri="{FF2B5EF4-FFF2-40B4-BE49-F238E27FC236}">
                  <a16:creationId xmlns:a16="http://schemas.microsoft.com/office/drawing/2014/main" id="{55A2DD80-5FEC-F54C-9160-FA92BCCBA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" y="3682"/>
              <a:ext cx="24" cy="8"/>
            </a:xfrm>
            <a:custGeom>
              <a:avLst/>
              <a:gdLst>
                <a:gd name="T0" fmla="*/ 24 w 24"/>
                <a:gd name="T1" fmla="*/ 8 h 8"/>
                <a:gd name="T2" fmla="*/ 4 w 24"/>
                <a:gd name="T3" fmla="*/ 8 h 8"/>
                <a:gd name="T4" fmla="*/ 1 w 24"/>
                <a:gd name="T5" fmla="*/ 7 h 8"/>
                <a:gd name="T6" fmla="*/ 0 w 24"/>
                <a:gd name="T7" fmla="*/ 4 h 8"/>
                <a:gd name="T8" fmla="*/ 1 w 24"/>
                <a:gd name="T9" fmla="*/ 1 h 8"/>
                <a:gd name="T10" fmla="*/ 4 w 24"/>
                <a:gd name="T11" fmla="*/ 0 h 8"/>
                <a:gd name="T12" fmla="*/ 24 w 24"/>
                <a:gd name="T13" fmla="*/ 0 h 8"/>
                <a:gd name="T14" fmla="*/ 24 w 24"/>
                <a:gd name="T15" fmla="*/ 8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8">
                  <a:moveTo>
                    <a:pt x="24" y="8"/>
                  </a:moveTo>
                  <a:lnTo>
                    <a:pt x="4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24" y="0"/>
                  </a:lnTo>
                  <a:lnTo>
                    <a:pt x="24" y="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98" name="Rectangle 776">
              <a:extLst>
                <a:ext uri="{FF2B5EF4-FFF2-40B4-BE49-F238E27FC236}">
                  <a16:creationId xmlns:a16="http://schemas.microsoft.com/office/drawing/2014/main" id="{8CEB8EDF-49F7-5146-BCDB-57CA7D04B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3625"/>
              <a:ext cx="40" cy="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4699" name="Line 777">
              <a:extLst>
                <a:ext uri="{FF2B5EF4-FFF2-40B4-BE49-F238E27FC236}">
                  <a16:creationId xmlns:a16="http://schemas.microsoft.com/office/drawing/2014/main" id="{B13DACC6-3EDE-1B44-B754-279B9E464F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5" y="3610"/>
              <a:ext cx="1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00" name="Line 778">
              <a:extLst>
                <a:ext uri="{FF2B5EF4-FFF2-40B4-BE49-F238E27FC236}">
                  <a16:creationId xmlns:a16="http://schemas.microsoft.com/office/drawing/2014/main" id="{11A6DD91-910C-2640-AEE0-5FA740CAF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5" y="3674"/>
              <a:ext cx="1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01" name="Line 779">
              <a:extLst>
                <a:ext uri="{FF2B5EF4-FFF2-40B4-BE49-F238E27FC236}">
                  <a16:creationId xmlns:a16="http://schemas.microsoft.com/office/drawing/2014/main" id="{C19C4A34-7B7B-AC4B-8A2F-296676E0E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6" y="3644"/>
              <a:ext cx="4" cy="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02" name="Line 780">
              <a:extLst>
                <a:ext uri="{FF2B5EF4-FFF2-40B4-BE49-F238E27FC236}">
                  <a16:creationId xmlns:a16="http://schemas.microsoft.com/office/drawing/2014/main" id="{84960EA0-F997-4249-9338-2AD6B2112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6" y="3627"/>
              <a:ext cx="4" cy="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03" name="Line 781">
              <a:extLst>
                <a:ext uri="{FF2B5EF4-FFF2-40B4-BE49-F238E27FC236}">
                  <a16:creationId xmlns:a16="http://schemas.microsoft.com/office/drawing/2014/main" id="{BDC9178A-3726-9744-A24A-ABAF6A588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627"/>
              <a:ext cx="4" cy="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04" name="Line 782">
              <a:extLst>
                <a:ext uri="{FF2B5EF4-FFF2-40B4-BE49-F238E27FC236}">
                  <a16:creationId xmlns:a16="http://schemas.microsoft.com/office/drawing/2014/main" id="{07FB7341-B571-784F-AB0E-0B9E4260C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2" y="3633"/>
              <a:ext cx="5" cy="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05" name="Freeform 783">
              <a:extLst>
                <a:ext uri="{FF2B5EF4-FFF2-40B4-BE49-F238E27FC236}">
                  <a16:creationId xmlns:a16="http://schemas.microsoft.com/office/drawing/2014/main" id="{49FA5363-0A26-A341-8FC8-717C4654B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416"/>
              <a:ext cx="31" cy="182"/>
            </a:xfrm>
            <a:custGeom>
              <a:avLst/>
              <a:gdLst>
                <a:gd name="T0" fmla="*/ 0 w 31"/>
                <a:gd name="T1" fmla="*/ 182 h 182"/>
                <a:gd name="T2" fmla="*/ 24 w 31"/>
                <a:gd name="T3" fmla="*/ 159 h 182"/>
                <a:gd name="T4" fmla="*/ 24 w 31"/>
                <a:gd name="T5" fmla="*/ 116 h 182"/>
                <a:gd name="T6" fmla="*/ 31 w 31"/>
                <a:gd name="T7" fmla="*/ 94 h 182"/>
                <a:gd name="T8" fmla="*/ 31 w 31"/>
                <a:gd name="T9" fmla="*/ 0 h 182"/>
                <a:gd name="T10" fmla="*/ 0 w 31"/>
                <a:gd name="T11" fmla="*/ 32 h 182"/>
                <a:gd name="T12" fmla="*/ 0 w 31"/>
                <a:gd name="T13" fmla="*/ 182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82">
                  <a:moveTo>
                    <a:pt x="0" y="182"/>
                  </a:moveTo>
                  <a:lnTo>
                    <a:pt x="24" y="159"/>
                  </a:lnTo>
                  <a:lnTo>
                    <a:pt x="24" y="116"/>
                  </a:lnTo>
                  <a:lnTo>
                    <a:pt x="31" y="94"/>
                  </a:lnTo>
                  <a:lnTo>
                    <a:pt x="31" y="0"/>
                  </a:lnTo>
                  <a:lnTo>
                    <a:pt x="0" y="3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06" name="Freeform 784">
              <a:extLst>
                <a:ext uri="{FF2B5EF4-FFF2-40B4-BE49-F238E27FC236}">
                  <a16:creationId xmlns:a16="http://schemas.microsoft.com/office/drawing/2014/main" id="{A254C2F9-0455-0A42-9DE0-655EB8181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3416"/>
              <a:ext cx="218" cy="32"/>
            </a:xfrm>
            <a:custGeom>
              <a:avLst/>
              <a:gdLst>
                <a:gd name="T0" fmla="*/ 218 w 218"/>
                <a:gd name="T1" fmla="*/ 0 h 32"/>
                <a:gd name="T2" fmla="*/ 31 w 218"/>
                <a:gd name="T3" fmla="*/ 0 h 32"/>
                <a:gd name="T4" fmla="*/ 0 w 218"/>
                <a:gd name="T5" fmla="*/ 32 h 32"/>
                <a:gd name="T6" fmla="*/ 187 w 218"/>
                <a:gd name="T7" fmla="*/ 32 h 32"/>
                <a:gd name="T8" fmla="*/ 218 w 21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8" h="32">
                  <a:moveTo>
                    <a:pt x="218" y="0"/>
                  </a:moveTo>
                  <a:lnTo>
                    <a:pt x="31" y="0"/>
                  </a:lnTo>
                  <a:lnTo>
                    <a:pt x="0" y="32"/>
                  </a:lnTo>
                  <a:lnTo>
                    <a:pt x="187" y="3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07" name="Rectangle 785">
              <a:extLst>
                <a:ext uri="{FF2B5EF4-FFF2-40B4-BE49-F238E27FC236}">
                  <a16:creationId xmlns:a16="http://schemas.microsoft.com/office/drawing/2014/main" id="{B52CCCE3-E3D5-184A-AD05-1553B9777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3448"/>
              <a:ext cx="187" cy="15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4708" name="Rectangle 786">
              <a:extLst>
                <a:ext uri="{FF2B5EF4-FFF2-40B4-BE49-F238E27FC236}">
                  <a16:creationId xmlns:a16="http://schemas.microsoft.com/office/drawing/2014/main" id="{2E0B60C9-5580-0B4F-A7E4-94F25B2BA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3579"/>
              <a:ext cx="9" cy="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ar-SA" altLang="zh-TW" sz="2400">
                <a:latin typeface="Arial" panose="020B0604020202020204" pitchFamily="34" charset="0"/>
              </a:endParaRPr>
            </a:p>
          </p:txBody>
        </p:sp>
        <p:sp>
          <p:nvSpPr>
            <p:cNvPr id="14709" name="Freeform 787">
              <a:extLst>
                <a:ext uri="{FF2B5EF4-FFF2-40B4-BE49-F238E27FC236}">
                  <a16:creationId xmlns:a16="http://schemas.microsoft.com/office/drawing/2014/main" id="{A72856FE-A335-C741-911F-9B2F3E7E68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33" cy="94"/>
            </a:xfrm>
            <a:custGeom>
              <a:avLst/>
              <a:gdLst>
                <a:gd name="T0" fmla="*/ 0 w 133"/>
                <a:gd name="T1" fmla="*/ 0 h 94"/>
                <a:gd name="T2" fmla="*/ 133 w 133"/>
                <a:gd name="T3" fmla="*/ 0 h 94"/>
                <a:gd name="T4" fmla="*/ 133 w 133"/>
                <a:gd name="T5" fmla="*/ 94 h 94"/>
                <a:gd name="T6" fmla="*/ 0 w 133"/>
                <a:gd name="T7" fmla="*/ 94 h 94"/>
                <a:gd name="T8" fmla="*/ 0 w 133"/>
                <a:gd name="T9" fmla="*/ 0 h 94"/>
                <a:gd name="T10" fmla="*/ 0 w 133"/>
                <a:gd name="T11" fmla="*/ 0 h 94"/>
                <a:gd name="T12" fmla="*/ 131 w 133"/>
                <a:gd name="T13" fmla="*/ 0 h 94"/>
                <a:gd name="T14" fmla="*/ 131 w 133"/>
                <a:gd name="T15" fmla="*/ 92 h 94"/>
                <a:gd name="T16" fmla="*/ 0 w 133"/>
                <a:gd name="T17" fmla="*/ 92 h 94"/>
                <a:gd name="T18" fmla="*/ 0 w 133"/>
                <a:gd name="T19" fmla="*/ 0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3" h="94">
                  <a:moveTo>
                    <a:pt x="0" y="0"/>
                  </a:moveTo>
                  <a:lnTo>
                    <a:pt x="133" y="0"/>
                  </a:lnTo>
                  <a:lnTo>
                    <a:pt x="133" y="94"/>
                  </a:lnTo>
                  <a:lnTo>
                    <a:pt x="0" y="9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31" y="0"/>
                  </a:lnTo>
                  <a:lnTo>
                    <a:pt x="13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10" name="Freeform 788">
              <a:extLst>
                <a:ext uri="{FF2B5EF4-FFF2-40B4-BE49-F238E27FC236}">
                  <a16:creationId xmlns:a16="http://schemas.microsoft.com/office/drawing/2014/main" id="{FE1B9E63-25DF-B641-95AD-303F620C6C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31" cy="92"/>
            </a:xfrm>
            <a:custGeom>
              <a:avLst/>
              <a:gdLst>
                <a:gd name="T0" fmla="*/ 0 w 131"/>
                <a:gd name="T1" fmla="*/ 0 h 92"/>
                <a:gd name="T2" fmla="*/ 131 w 131"/>
                <a:gd name="T3" fmla="*/ 0 h 92"/>
                <a:gd name="T4" fmla="*/ 131 w 131"/>
                <a:gd name="T5" fmla="*/ 92 h 92"/>
                <a:gd name="T6" fmla="*/ 0 w 131"/>
                <a:gd name="T7" fmla="*/ 92 h 92"/>
                <a:gd name="T8" fmla="*/ 0 w 131"/>
                <a:gd name="T9" fmla="*/ 0 h 92"/>
                <a:gd name="T10" fmla="*/ 0 w 131"/>
                <a:gd name="T11" fmla="*/ 0 h 92"/>
                <a:gd name="T12" fmla="*/ 129 w 131"/>
                <a:gd name="T13" fmla="*/ 0 h 92"/>
                <a:gd name="T14" fmla="*/ 129 w 131"/>
                <a:gd name="T15" fmla="*/ 91 h 92"/>
                <a:gd name="T16" fmla="*/ 0 w 131"/>
                <a:gd name="T17" fmla="*/ 91 h 92"/>
                <a:gd name="T18" fmla="*/ 0 w 131"/>
                <a:gd name="T19" fmla="*/ 0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" h="92">
                  <a:moveTo>
                    <a:pt x="0" y="0"/>
                  </a:moveTo>
                  <a:lnTo>
                    <a:pt x="131" y="0"/>
                  </a:lnTo>
                  <a:lnTo>
                    <a:pt x="131" y="92"/>
                  </a:lnTo>
                  <a:lnTo>
                    <a:pt x="0" y="9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9" y="0"/>
                  </a:lnTo>
                  <a:lnTo>
                    <a:pt x="129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8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11" name="Freeform 789">
              <a:extLst>
                <a:ext uri="{FF2B5EF4-FFF2-40B4-BE49-F238E27FC236}">
                  <a16:creationId xmlns:a16="http://schemas.microsoft.com/office/drawing/2014/main" id="{56CBA791-4AFA-654F-B9C2-883840E70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29" cy="91"/>
            </a:xfrm>
            <a:custGeom>
              <a:avLst/>
              <a:gdLst>
                <a:gd name="T0" fmla="*/ 0 w 129"/>
                <a:gd name="T1" fmla="*/ 0 h 91"/>
                <a:gd name="T2" fmla="*/ 129 w 129"/>
                <a:gd name="T3" fmla="*/ 0 h 91"/>
                <a:gd name="T4" fmla="*/ 129 w 129"/>
                <a:gd name="T5" fmla="*/ 91 h 91"/>
                <a:gd name="T6" fmla="*/ 0 w 129"/>
                <a:gd name="T7" fmla="*/ 91 h 91"/>
                <a:gd name="T8" fmla="*/ 0 w 129"/>
                <a:gd name="T9" fmla="*/ 0 h 91"/>
                <a:gd name="T10" fmla="*/ 0 w 129"/>
                <a:gd name="T11" fmla="*/ 0 h 91"/>
                <a:gd name="T12" fmla="*/ 127 w 129"/>
                <a:gd name="T13" fmla="*/ 0 h 91"/>
                <a:gd name="T14" fmla="*/ 127 w 129"/>
                <a:gd name="T15" fmla="*/ 89 h 91"/>
                <a:gd name="T16" fmla="*/ 0 w 129"/>
                <a:gd name="T17" fmla="*/ 89 h 91"/>
                <a:gd name="T18" fmla="*/ 0 w 129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" h="91">
                  <a:moveTo>
                    <a:pt x="0" y="0"/>
                  </a:moveTo>
                  <a:lnTo>
                    <a:pt x="129" y="0"/>
                  </a:lnTo>
                  <a:lnTo>
                    <a:pt x="129" y="91"/>
                  </a:lnTo>
                  <a:lnTo>
                    <a:pt x="0" y="9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7" y="0"/>
                  </a:lnTo>
                  <a:lnTo>
                    <a:pt x="12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12" name="Freeform 790">
              <a:extLst>
                <a:ext uri="{FF2B5EF4-FFF2-40B4-BE49-F238E27FC236}">
                  <a16:creationId xmlns:a16="http://schemas.microsoft.com/office/drawing/2014/main" id="{09D501E8-7173-4E4A-83A8-7D3171F58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27" cy="89"/>
            </a:xfrm>
            <a:custGeom>
              <a:avLst/>
              <a:gdLst>
                <a:gd name="T0" fmla="*/ 0 w 127"/>
                <a:gd name="T1" fmla="*/ 0 h 89"/>
                <a:gd name="T2" fmla="*/ 127 w 127"/>
                <a:gd name="T3" fmla="*/ 0 h 89"/>
                <a:gd name="T4" fmla="*/ 127 w 127"/>
                <a:gd name="T5" fmla="*/ 89 h 89"/>
                <a:gd name="T6" fmla="*/ 0 w 127"/>
                <a:gd name="T7" fmla="*/ 89 h 89"/>
                <a:gd name="T8" fmla="*/ 0 w 127"/>
                <a:gd name="T9" fmla="*/ 0 h 89"/>
                <a:gd name="T10" fmla="*/ 0 w 127"/>
                <a:gd name="T11" fmla="*/ 0 h 89"/>
                <a:gd name="T12" fmla="*/ 126 w 127"/>
                <a:gd name="T13" fmla="*/ 0 h 89"/>
                <a:gd name="T14" fmla="*/ 126 w 127"/>
                <a:gd name="T15" fmla="*/ 88 h 89"/>
                <a:gd name="T16" fmla="*/ 0 w 127"/>
                <a:gd name="T17" fmla="*/ 88 h 89"/>
                <a:gd name="T18" fmla="*/ 0 w 127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lnTo>
                    <a:pt x="127" y="0"/>
                  </a:lnTo>
                  <a:lnTo>
                    <a:pt x="127" y="89"/>
                  </a:lnTo>
                  <a:lnTo>
                    <a:pt x="0" y="8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6" y="0"/>
                  </a:lnTo>
                  <a:lnTo>
                    <a:pt x="126" y="88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13" name="Freeform 791">
              <a:extLst>
                <a:ext uri="{FF2B5EF4-FFF2-40B4-BE49-F238E27FC236}">
                  <a16:creationId xmlns:a16="http://schemas.microsoft.com/office/drawing/2014/main" id="{7ED26B49-8563-BA4B-9068-C4AE4521A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26" cy="88"/>
            </a:xfrm>
            <a:custGeom>
              <a:avLst/>
              <a:gdLst>
                <a:gd name="T0" fmla="*/ 0 w 126"/>
                <a:gd name="T1" fmla="*/ 0 h 88"/>
                <a:gd name="T2" fmla="*/ 126 w 126"/>
                <a:gd name="T3" fmla="*/ 0 h 88"/>
                <a:gd name="T4" fmla="*/ 126 w 126"/>
                <a:gd name="T5" fmla="*/ 88 h 88"/>
                <a:gd name="T6" fmla="*/ 0 w 126"/>
                <a:gd name="T7" fmla="*/ 88 h 88"/>
                <a:gd name="T8" fmla="*/ 0 w 126"/>
                <a:gd name="T9" fmla="*/ 0 h 88"/>
                <a:gd name="T10" fmla="*/ 0 w 126"/>
                <a:gd name="T11" fmla="*/ 0 h 88"/>
                <a:gd name="T12" fmla="*/ 124 w 126"/>
                <a:gd name="T13" fmla="*/ 0 h 88"/>
                <a:gd name="T14" fmla="*/ 124 w 126"/>
                <a:gd name="T15" fmla="*/ 87 h 88"/>
                <a:gd name="T16" fmla="*/ 0 w 126"/>
                <a:gd name="T17" fmla="*/ 87 h 88"/>
                <a:gd name="T18" fmla="*/ 0 w 126"/>
                <a:gd name="T19" fmla="*/ 0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88">
                  <a:moveTo>
                    <a:pt x="0" y="0"/>
                  </a:moveTo>
                  <a:lnTo>
                    <a:pt x="126" y="0"/>
                  </a:lnTo>
                  <a:lnTo>
                    <a:pt x="126" y="88"/>
                  </a:lnTo>
                  <a:lnTo>
                    <a:pt x="0" y="8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4" y="0"/>
                  </a:lnTo>
                  <a:lnTo>
                    <a:pt x="124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14" name="Freeform 792">
              <a:extLst>
                <a:ext uri="{FF2B5EF4-FFF2-40B4-BE49-F238E27FC236}">
                  <a16:creationId xmlns:a16="http://schemas.microsoft.com/office/drawing/2014/main" id="{CD89B2CD-3C5C-094D-B2DC-B3EE18E85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24" cy="87"/>
            </a:xfrm>
            <a:custGeom>
              <a:avLst/>
              <a:gdLst>
                <a:gd name="T0" fmla="*/ 0 w 124"/>
                <a:gd name="T1" fmla="*/ 0 h 87"/>
                <a:gd name="T2" fmla="*/ 124 w 124"/>
                <a:gd name="T3" fmla="*/ 0 h 87"/>
                <a:gd name="T4" fmla="*/ 124 w 124"/>
                <a:gd name="T5" fmla="*/ 87 h 87"/>
                <a:gd name="T6" fmla="*/ 0 w 124"/>
                <a:gd name="T7" fmla="*/ 87 h 87"/>
                <a:gd name="T8" fmla="*/ 0 w 124"/>
                <a:gd name="T9" fmla="*/ 0 h 87"/>
                <a:gd name="T10" fmla="*/ 0 w 124"/>
                <a:gd name="T11" fmla="*/ 0 h 87"/>
                <a:gd name="T12" fmla="*/ 122 w 124"/>
                <a:gd name="T13" fmla="*/ 0 h 87"/>
                <a:gd name="T14" fmla="*/ 122 w 124"/>
                <a:gd name="T15" fmla="*/ 86 h 87"/>
                <a:gd name="T16" fmla="*/ 0 w 124"/>
                <a:gd name="T17" fmla="*/ 86 h 87"/>
                <a:gd name="T18" fmla="*/ 0 w 124"/>
                <a:gd name="T19" fmla="*/ 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4" h="87">
                  <a:moveTo>
                    <a:pt x="0" y="0"/>
                  </a:moveTo>
                  <a:lnTo>
                    <a:pt x="124" y="0"/>
                  </a:lnTo>
                  <a:lnTo>
                    <a:pt x="124" y="87"/>
                  </a:lnTo>
                  <a:lnTo>
                    <a:pt x="0" y="8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2" y="0"/>
                  </a:lnTo>
                  <a:lnTo>
                    <a:pt x="122" y="86"/>
                  </a:ln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15" name="Freeform 793">
              <a:extLst>
                <a:ext uri="{FF2B5EF4-FFF2-40B4-BE49-F238E27FC236}">
                  <a16:creationId xmlns:a16="http://schemas.microsoft.com/office/drawing/2014/main" id="{4A019863-66C9-904D-9023-54B8E9582E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22" cy="86"/>
            </a:xfrm>
            <a:custGeom>
              <a:avLst/>
              <a:gdLst>
                <a:gd name="T0" fmla="*/ 0 w 122"/>
                <a:gd name="T1" fmla="*/ 0 h 86"/>
                <a:gd name="T2" fmla="*/ 122 w 122"/>
                <a:gd name="T3" fmla="*/ 0 h 86"/>
                <a:gd name="T4" fmla="*/ 122 w 122"/>
                <a:gd name="T5" fmla="*/ 86 h 86"/>
                <a:gd name="T6" fmla="*/ 0 w 122"/>
                <a:gd name="T7" fmla="*/ 86 h 86"/>
                <a:gd name="T8" fmla="*/ 0 w 122"/>
                <a:gd name="T9" fmla="*/ 0 h 86"/>
                <a:gd name="T10" fmla="*/ 0 w 122"/>
                <a:gd name="T11" fmla="*/ 0 h 86"/>
                <a:gd name="T12" fmla="*/ 120 w 122"/>
                <a:gd name="T13" fmla="*/ 0 h 86"/>
                <a:gd name="T14" fmla="*/ 120 w 122"/>
                <a:gd name="T15" fmla="*/ 85 h 86"/>
                <a:gd name="T16" fmla="*/ 0 w 122"/>
                <a:gd name="T17" fmla="*/ 85 h 86"/>
                <a:gd name="T18" fmla="*/ 0 w 122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" h="86">
                  <a:moveTo>
                    <a:pt x="0" y="0"/>
                  </a:moveTo>
                  <a:lnTo>
                    <a:pt x="122" y="0"/>
                  </a:lnTo>
                  <a:lnTo>
                    <a:pt x="122" y="86"/>
                  </a:lnTo>
                  <a:lnTo>
                    <a:pt x="0" y="8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20" y="0"/>
                  </a:lnTo>
                  <a:lnTo>
                    <a:pt x="120" y="85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16" name="Freeform 794">
              <a:extLst>
                <a:ext uri="{FF2B5EF4-FFF2-40B4-BE49-F238E27FC236}">
                  <a16:creationId xmlns:a16="http://schemas.microsoft.com/office/drawing/2014/main" id="{23944ED8-7BA8-D047-8185-46C6CDA5E4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20" cy="85"/>
            </a:xfrm>
            <a:custGeom>
              <a:avLst/>
              <a:gdLst>
                <a:gd name="T0" fmla="*/ 0 w 120"/>
                <a:gd name="T1" fmla="*/ 0 h 85"/>
                <a:gd name="T2" fmla="*/ 120 w 120"/>
                <a:gd name="T3" fmla="*/ 0 h 85"/>
                <a:gd name="T4" fmla="*/ 120 w 120"/>
                <a:gd name="T5" fmla="*/ 85 h 85"/>
                <a:gd name="T6" fmla="*/ 0 w 120"/>
                <a:gd name="T7" fmla="*/ 85 h 85"/>
                <a:gd name="T8" fmla="*/ 0 w 120"/>
                <a:gd name="T9" fmla="*/ 0 h 85"/>
                <a:gd name="T10" fmla="*/ 0 w 120"/>
                <a:gd name="T11" fmla="*/ 0 h 85"/>
                <a:gd name="T12" fmla="*/ 119 w 120"/>
                <a:gd name="T13" fmla="*/ 0 h 85"/>
                <a:gd name="T14" fmla="*/ 119 w 120"/>
                <a:gd name="T15" fmla="*/ 83 h 85"/>
                <a:gd name="T16" fmla="*/ 0 w 120"/>
                <a:gd name="T17" fmla="*/ 83 h 85"/>
                <a:gd name="T18" fmla="*/ 0 w 120"/>
                <a:gd name="T19" fmla="*/ 0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0" h="85">
                  <a:moveTo>
                    <a:pt x="0" y="0"/>
                  </a:moveTo>
                  <a:lnTo>
                    <a:pt x="120" y="0"/>
                  </a:lnTo>
                  <a:lnTo>
                    <a:pt x="120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9" y="0"/>
                  </a:lnTo>
                  <a:lnTo>
                    <a:pt x="119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17" name="Freeform 795">
              <a:extLst>
                <a:ext uri="{FF2B5EF4-FFF2-40B4-BE49-F238E27FC236}">
                  <a16:creationId xmlns:a16="http://schemas.microsoft.com/office/drawing/2014/main" id="{3E9D5207-259F-F84D-93A3-437031A8F4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19" cy="83"/>
            </a:xfrm>
            <a:custGeom>
              <a:avLst/>
              <a:gdLst>
                <a:gd name="T0" fmla="*/ 0 w 119"/>
                <a:gd name="T1" fmla="*/ 0 h 83"/>
                <a:gd name="T2" fmla="*/ 119 w 119"/>
                <a:gd name="T3" fmla="*/ 0 h 83"/>
                <a:gd name="T4" fmla="*/ 119 w 119"/>
                <a:gd name="T5" fmla="*/ 83 h 83"/>
                <a:gd name="T6" fmla="*/ 0 w 119"/>
                <a:gd name="T7" fmla="*/ 83 h 83"/>
                <a:gd name="T8" fmla="*/ 0 w 119"/>
                <a:gd name="T9" fmla="*/ 0 h 83"/>
                <a:gd name="T10" fmla="*/ 0 w 119"/>
                <a:gd name="T11" fmla="*/ 0 h 83"/>
                <a:gd name="T12" fmla="*/ 117 w 119"/>
                <a:gd name="T13" fmla="*/ 0 h 83"/>
                <a:gd name="T14" fmla="*/ 117 w 119"/>
                <a:gd name="T15" fmla="*/ 82 h 83"/>
                <a:gd name="T16" fmla="*/ 0 w 119"/>
                <a:gd name="T17" fmla="*/ 82 h 83"/>
                <a:gd name="T18" fmla="*/ 0 w 119"/>
                <a:gd name="T19" fmla="*/ 0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9" h="83">
                  <a:moveTo>
                    <a:pt x="0" y="0"/>
                  </a:moveTo>
                  <a:lnTo>
                    <a:pt x="119" y="0"/>
                  </a:lnTo>
                  <a:lnTo>
                    <a:pt x="119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7" y="0"/>
                  </a:lnTo>
                  <a:lnTo>
                    <a:pt x="117" y="82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18" name="Freeform 796">
              <a:extLst>
                <a:ext uri="{FF2B5EF4-FFF2-40B4-BE49-F238E27FC236}">
                  <a16:creationId xmlns:a16="http://schemas.microsoft.com/office/drawing/2014/main" id="{A5C73E98-356D-3844-B85B-A185AB18F7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17" cy="82"/>
            </a:xfrm>
            <a:custGeom>
              <a:avLst/>
              <a:gdLst>
                <a:gd name="T0" fmla="*/ 0 w 117"/>
                <a:gd name="T1" fmla="*/ 0 h 82"/>
                <a:gd name="T2" fmla="*/ 117 w 117"/>
                <a:gd name="T3" fmla="*/ 0 h 82"/>
                <a:gd name="T4" fmla="*/ 117 w 117"/>
                <a:gd name="T5" fmla="*/ 82 h 82"/>
                <a:gd name="T6" fmla="*/ 0 w 117"/>
                <a:gd name="T7" fmla="*/ 82 h 82"/>
                <a:gd name="T8" fmla="*/ 0 w 117"/>
                <a:gd name="T9" fmla="*/ 0 h 82"/>
                <a:gd name="T10" fmla="*/ 0 w 117"/>
                <a:gd name="T11" fmla="*/ 0 h 82"/>
                <a:gd name="T12" fmla="*/ 115 w 117"/>
                <a:gd name="T13" fmla="*/ 0 h 82"/>
                <a:gd name="T14" fmla="*/ 115 w 117"/>
                <a:gd name="T15" fmla="*/ 81 h 82"/>
                <a:gd name="T16" fmla="*/ 0 w 117"/>
                <a:gd name="T17" fmla="*/ 81 h 82"/>
                <a:gd name="T18" fmla="*/ 0 w 117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82">
                  <a:moveTo>
                    <a:pt x="0" y="0"/>
                  </a:moveTo>
                  <a:lnTo>
                    <a:pt x="117" y="0"/>
                  </a:lnTo>
                  <a:lnTo>
                    <a:pt x="117" y="82"/>
                  </a:lnTo>
                  <a:lnTo>
                    <a:pt x="0" y="82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5" y="0"/>
                  </a:lnTo>
                  <a:lnTo>
                    <a:pt x="115" y="8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19" name="Freeform 797">
              <a:extLst>
                <a:ext uri="{FF2B5EF4-FFF2-40B4-BE49-F238E27FC236}">
                  <a16:creationId xmlns:a16="http://schemas.microsoft.com/office/drawing/2014/main" id="{E0BA3954-6442-C142-A6AF-6BC17FC8EF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15" cy="81"/>
            </a:xfrm>
            <a:custGeom>
              <a:avLst/>
              <a:gdLst>
                <a:gd name="T0" fmla="*/ 0 w 115"/>
                <a:gd name="T1" fmla="*/ 0 h 81"/>
                <a:gd name="T2" fmla="*/ 115 w 115"/>
                <a:gd name="T3" fmla="*/ 0 h 81"/>
                <a:gd name="T4" fmla="*/ 115 w 115"/>
                <a:gd name="T5" fmla="*/ 81 h 81"/>
                <a:gd name="T6" fmla="*/ 0 w 115"/>
                <a:gd name="T7" fmla="*/ 81 h 81"/>
                <a:gd name="T8" fmla="*/ 0 w 115"/>
                <a:gd name="T9" fmla="*/ 0 h 81"/>
                <a:gd name="T10" fmla="*/ 0 w 115"/>
                <a:gd name="T11" fmla="*/ 0 h 81"/>
                <a:gd name="T12" fmla="*/ 113 w 115"/>
                <a:gd name="T13" fmla="*/ 0 h 81"/>
                <a:gd name="T14" fmla="*/ 113 w 115"/>
                <a:gd name="T15" fmla="*/ 80 h 81"/>
                <a:gd name="T16" fmla="*/ 0 w 115"/>
                <a:gd name="T17" fmla="*/ 80 h 81"/>
                <a:gd name="T18" fmla="*/ 0 w 115"/>
                <a:gd name="T19" fmla="*/ 0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" h="81">
                  <a:moveTo>
                    <a:pt x="0" y="0"/>
                  </a:moveTo>
                  <a:lnTo>
                    <a:pt x="115" y="0"/>
                  </a:lnTo>
                  <a:lnTo>
                    <a:pt x="115" y="81"/>
                  </a:lnTo>
                  <a:lnTo>
                    <a:pt x="0" y="8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3" y="0"/>
                  </a:lnTo>
                  <a:lnTo>
                    <a:pt x="113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20" name="Freeform 798">
              <a:extLst>
                <a:ext uri="{FF2B5EF4-FFF2-40B4-BE49-F238E27FC236}">
                  <a16:creationId xmlns:a16="http://schemas.microsoft.com/office/drawing/2014/main" id="{BA78BE06-9C79-3F40-8EA0-8B6E9D8756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13" cy="80"/>
            </a:xfrm>
            <a:custGeom>
              <a:avLst/>
              <a:gdLst>
                <a:gd name="T0" fmla="*/ 0 w 113"/>
                <a:gd name="T1" fmla="*/ 0 h 80"/>
                <a:gd name="T2" fmla="*/ 113 w 113"/>
                <a:gd name="T3" fmla="*/ 0 h 80"/>
                <a:gd name="T4" fmla="*/ 113 w 113"/>
                <a:gd name="T5" fmla="*/ 80 h 80"/>
                <a:gd name="T6" fmla="*/ 0 w 113"/>
                <a:gd name="T7" fmla="*/ 80 h 80"/>
                <a:gd name="T8" fmla="*/ 0 w 113"/>
                <a:gd name="T9" fmla="*/ 0 h 80"/>
                <a:gd name="T10" fmla="*/ 0 w 113"/>
                <a:gd name="T11" fmla="*/ 0 h 80"/>
                <a:gd name="T12" fmla="*/ 112 w 113"/>
                <a:gd name="T13" fmla="*/ 0 h 80"/>
                <a:gd name="T14" fmla="*/ 112 w 113"/>
                <a:gd name="T15" fmla="*/ 79 h 80"/>
                <a:gd name="T16" fmla="*/ 0 w 113"/>
                <a:gd name="T17" fmla="*/ 79 h 80"/>
                <a:gd name="T18" fmla="*/ 0 w 113"/>
                <a:gd name="T19" fmla="*/ 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3" h="80">
                  <a:moveTo>
                    <a:pt x="0" y="0"/>
                  </a:moveTo>
                  <a:lnTo>
                    <a:pt x="113" y="0"/>
                  </a:lnTo>
                  <a:lnTo>
                    <a:pt x="113" y="80"/>
                  </a:lnTo>
                  <a:lnTo>
                    <a:pt x="0" y="8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2" y="0"/>
                  </a:lnTo>
                  <a:lnTo>
                    <a:pt x="112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21" name="Freeform 799">
              <a:extLst>
                <a:ext uri="{FF2B5EF4-FFF2-40B4-BE49-F238E27FC236}">
                  <a16:creationId xmlns:a16="http://schemas.microsoft.com/office/drawing/2014/main" id="{E9646E06-10E8-D54A-8086-5825658FF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12" cy="79"/>
            </a:xfrm>
            <a:custGeom>
              <a:avLst/>
              <a:gdLst>
                <a:gd name="T0" fmla="*/ 0 w 112"/>
                <a:gd name="T1" fmla="*/ 0 h 79"/>
                <a:gd name="T2" fmla="*/ 112 w 112"/>
                <a:gd name="T3" fmla="*/ 0 h 79"/>
                <a:gd name="T4" fmla="*/ 112 w 112"/>
                <a:gd name="T5" fmla="*/ 79 h 79"/>
                <a:gd name="T6" fmla="*/ 0 w 112"/>
                <a:gd name="T7" fmla="*/ 79 h 79"/>
                <a:gd name="T8" fmla="*/ 0 w 112"/>
                <a:gd name="T9" fmla="*/ 0 h 79"/>
                <a:gd name="T10" fmla="*/ 0 w 112"/>
                <a:gd name="T11" fmla="*/ 0 h 79"/>
                <a:gd name="T12" fmla="*/ 110 w 112"/>
                <a:gd name="T13" fmla="*/ 0 h 79"/>
                <a:gd name="T14" fmla="*/ 110 w 112"/>
                <a:gd name="T15" fmla="*/ 77 h 79"/>
                <a:gd name="T16" fmla="*/ 0 w 112"/>
                <a:gd name="T17" fmla="*/ 77 h 79"/>
                <a:gd name="T18" fmla="*/ 0 w 112"/>
                <a:gd name="T19" fmla="*/ 0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" h="79">
                  <a:moveTo>
                    <a:pt x="0" y="0"/>
                  </a:moveTo>
                  <a:lnTo>
                    <a:pt x="112" y="0"/>
                  </a:lnTo>
                  <a:lnTo>
                    <a:pt x="112" y="79"/>
                  </a:lnTo>
                  <a:lnTo>
                    <a:pt x="0" y="79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10" y="0"/>
                  </a:lnTo>
                  <a:lnTo>
                    <a:pt x="110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22" name="Freeform 800">
              <a:extLst>
                <a:ext uri="{FF2B5EF4-FFF2-40B4-BE49-F238E27FC236}">
                  <a16:creationId xmlns:a16="http://schemas.microsoft.com/office/drawing/2014/main" id="{AF244529-C80D-FD4F-B26A-0C9A7C0FBA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10" cy="77"/>
            </a:xfrm>
            <a:custGeom>
              <a:avLst/>
              <a:gdLst>
                <a:gd name="T0" fmla="*/ 0 w 110"/>
                <a:gd name="T1" fmla="*/ 0 h 77"/>
                <a:gd name="T2" fmla="*/ 110 w 110"/>
                <a:gd name="T3" fmla="*/ 0 h 77"/>
                <a:gd name="T4" fmla="*/ 110 w 110"/>
                <a:gd name="T5" fmla="*/ 77 h 77"/>
                <a:gd name="T6" fmla="*/ 0 w 110"/>
                <a:gd name="T7" fmla="*/ 77 h 77"/>
                <a:gd name="T8" fmla="*/ 0 w 110"/>
                <a:gd name="T9" fmla="*/ 0 h 77"/>
                <a:gd name="T10" fmla="*/ 0 w 110"/>
                <a:gd name="T11" fmla="*/ 0 h 77"/>
                <a:gd name="T12" fmla="*/ 108 w 110"/>
                <a:gd name="T13" fmla="*/ 0 h 77"/>
                <a:gd name="T14" fmla="*/ 108 w 110"/>
                <a:gd name="T15" fmla="*/ 76 h 77"/>
                <a:gd name="T16" fmla="*/ 0 w 110"/>
                <a:gd name="T17" fmla="*/ 76 h 77"/>
                <a:gd name="T18" fmla="*/ 0 w 110"/>
                <a:gd name="T19" fmla="*/ 0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0" h="77">
                  <a:moveTo>
                    <a:pt x="0" y="0"/>
                  </a:moveTo>
                  <a:lnTo>
                    <a:pt x="110" y="0"/>
                  </a:lnTo>
                  <a:lnTo>
                    <a:pt x="110" y="77"/>
                  </a:lnTo>
                  <a:lnTo>
                    <a:pt x="0" y="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8" y="0"/>
                  </a:lnTo>
                  <a:lnTo>
                    <a:pt x="108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23" name="Freeform 801">
              <a:extLst>
                <a:ext uri="{FF2B5EF4-FFF2-40B4-BE49-F238E27FC236}">
                  <a16:creationId xmlns:a16="http://schemas.microsoft.com/office/drawing/2014/main" id="{CB3741C5-FA5D-3044-8693-42512195C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08" cy="76"/>
            </a:xfrm>
            <a:custGeom>
              <a:avLst/>
              <a:gdLst>
                <a:gd name="T0" fmla="*/ 0 w 108"/>
                <a:gd name="T1" fmla="*/ 0 h 76"/>
                <a:gd name="T2" fmla="*/ 108 w 108"/>
                <a:gd name="T3" fmla="*/ 0 h 76"/>
                <a:gd name="T4" fmla="*/ 108 w 108"/>
                <a:gd name="T5" fmla="*/ 76 h 76"/>
                <a:gd name="T6" fmla="*/ 0 w 108"/>
                <a:gd name="T7" fmla="*/ 76 h 76"/>
                <a:gd name="T8" fmla="*/ 0 w 108"/>
                <a:gd name="T9" fmla="*/ 0 h 76"/>
                <a:gd name="T10" fmla="*/ 0 w 108"/>
                <a:gd name="T11" fmla="*/ 0 h 76"/>
                <a:gd name="T12" fmla="*/ 106 w 108"/>
                <a:gd name="T13" fmla="*/ 0 h 76"/>
                <a:gd name="T14" fmla="*/ 106 w 108"/>
                <a:gd name="T15" fmla="*/ 74 h 76"/>
                <a:gd name="T16" fmla="*/ 0 w 108"/>
                <a:gd name="T17" fmla="*/ 74 h 76"/>
                <a:gd name="T18" fmla="*/ 0 w 108"/>
                <a:gd name="T19" fmla="*/ 0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" h="76">
                  <a:moveTo>
                    <a:pt x="0" y="0"/>
                  </a:moveTo>
                  <a:lnTo>
                    <a:pt x="108" y="0"/>
                  </a:lnTo>
                  <a:lnTo>
                    <a:pt x="108" y="76"/>
                  </a:lnTo>
                  <a:lnTo>
                    <a:pt x="0" y="76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6" y="0"/>
                  </a:lnTo>
                  <a:lnTo>
                    <a:pt x="106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24" name="Freeform 802">
              <a:extLst>
                <a:ext uri="{FF2B5EF4-FFF2-40B4-BE49-F238E27FC236}">
                  <a16:creationId xmlns:a16="http://schemas.microsoft.com/office/drawing/2014/main" id="{BF3238B5-DBC3-D744-9940-5B23F780DA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06" cy="74"/>
            </a:xfrm>
            <a:custGeom>
              <a:avLst/>
              <a:gdLst>
                <a:gd name="T0" fmla="*/ 0 w 106"/>
                <a:gd name="T1" fmla="*/ 0 h 74"/>
                <a:gd name="T2" fmla="*/ 106 w 106"/>
                <a:gd name="T3" fmla="*/ 0 h 74"/>
                <a:gd name="T4" fmla="*/ 106 w 106"/>
                <a:gd name="T5" fmla="*/ 74 h 74"/>
                <a:gd name="T6" fmla="*/ 0 w 106"/>
                <a:gd name="T7" fmla="*/ 74 h 74"/>
                <a:gd name="T8" fmla="*/ 0 w 106"/>
                <a:gd name="T9" fmla="*/ 0 h 74"/>
                <a:gd name="T10" fmla="*/ 0 w 106"/>
                <a:gd name="T11" fmla="*/ 0 h 74"/>
                <a:gd name="T12" fmla="*/ 105 w 106"/>
                <a:gd name="T13" fmla="*/ 0 h 74"/>
                <a:gd name="T14" fmla="*/ 105 w 106"/>
                <a:gd name="T15" fmla="*/ 73 h 74"/>
                <a:gd name="T16" fmla="*/ 0 w 106"/>
                <a:gd name="T17" fmla="*/ 73 h 74"/>
                <a:gd name="T18" fmla="*/ 0 w 106"/>
                <a:gd name="T19" fmla="*/ 0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" h="74">
                  <a:moveTo>
                    <a:pt x="0" y="0"/>
                  </a:moveTo>
                  <a:lnTo>
                    <a:pt x="106" y="0"/>
                  </a:lnTo>
                  <a:lnTo>
                    <a:pt x="106" y="74"/>
                  </a:lnTo>
                  <a:lnTo>
                    <a:pt x="0" y="7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5" y="0"/>
                  </a:lnTo>
                  <a:lnTo>
                    <a:pt x="105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25" name="Freeform 803">
              <a:extLst>
                <a:ext uri="{FF2B5EF4-FFF2-40B4-BE49-F238E27FC236}">
                  <a16:creationId xmlns:a16="http://schemas.microsoft.com/office/drawing/2014/main" id="{5E48F4EF-37B9-1944-912E-D8ED7FAF84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05" cy="73"/>
            </a:xfrm>
            <a:custGeom>
              <a:avLst/>
              <a:gdLst>
                <a:gd name="T0" fmla="*/ 0 w 105"/>
                <a:gd name="T1" fmla="*/ 0 h 73"/>
                <a:gd name="T2" fmla="*/ 105 w 105"/>
                <a:gd name="T3" fmla="*/ 0 h 73"/>
                <a:gd name="T4" fmla="*/ 105 w 105"/>
                <a:gd name="T5" fmla="*/ 73 h 73"/>
                <a:gd name="T6" fmla="*/ 0 w 105"/>
                <a:gd name="T7" fmla="*/ 73 h 73"/>
                <a:gd name="T8" fmla="*/ 0 w 105"/>
                <a:gd name="T9" fmla="*/ 0 h 73"/>
                <a:gd name="T10" fmla="*/ 0 w 105"/>
                <a:gd name="T11" fmla="*/ 0 h 73"/>
                <a:gd name="T12" fmla="*/ 103 w 105"/>
                <a:gd name="T13" fmla="*/ 0 h 73"/>
                <a:gd name="T14" fmla="*/ 103 w 105"/>
                <a:gd name="T15" fmla="*/ 73 h 73"/>
                <a:gd name="T16" fmla="*/ 0 w 105"/>
                <a:gd name="T17" fmla="*/ 73 h 73"/>
                <a:gd name="T18" fmla="*/ 0 w 105"/>
                <a:gd name="T19" fmla="*/ 0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" h="73">
                  <a:moveTo>
                    <a:pt x="0" y="0"/>
                  </a:moveTo>
                  <a:lnTo>
                    <a:pt x="105" y="0"/>
                  </a:lnTo>
                  <a:lnTo>
                    <a:pt x="105" y="73"/>
                  </a:lnTo>
                  <a:lnTo>
                    <a:pt x="0" y="7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3" y="0"/>
                  </a:lnTo>
                  <a:lnTo>
                    <a:pt x="103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26" name="Freeform 804">
              <a:extLst>
                <a:ext uri="{FF2B5EF4-FFF2-40B4-BE49-F238E27FC236}">
                  <a16:creationId xmlns:a16="http://schemas.microsoft.com/office/drawing/2014/main" id="{3EFA3EFB-AFD4-C946-A610-48AE19B0FF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03" cy="73"/>
            </a:xfrm>
            <a:custGeom>
              <a:avLst/>
              <a:gdLst>
                <a:gd name="T0" fmla="*/ 0 w 103"/>
                <a:gd name="T1" fmla="*/ 0 h 73"/>
                <a:gd name="T2" fmla="*/ 103 w 103"/>
                <a:gd name="T3" fmla="*/ 0 h 73"/>
                <a:gd name="T4" fmla="*/ 103 w 103"/>
                <a:gd name="T5" fmla="*/ 73 h 73"/>
                <a:gd name="T6" fmla="*/ 0 w 103"/>
                <a:gd name="T7" fmla="*/ 73 h 73"/>
                <a:gd name="T8" fmla="*/ 0 w 103"/>
                <a:gd name="T9" fmla="*/ 0 h 73"/>
                <a:gd name="T10" fmla="*/ 0 w 103"/>
                <a:gd name="T11" fmla="*/ 0 h 73"/>
                <a:gd name="T12" fmla="*/ 101 w 103"/>
                <a:gd name="T13" fmla="*/ 0 h 73"/>
                <a:gd name="T14" fmla="*/ 101 w 103"/>
                <a:gd name="T15" fmla="*/ 71 h 73"/>
                <a:gd name="T16" fmla="*/ 0 w 103"/>
                <a:gd name="T17" fmla="*/ 71 h 73"/>
                <a:gd name="T18" fmla="*/ 0 w 103"/>
                <a:gd name="T19" fmla="*/ 0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73">
                  <a:moveTo>
                    <a:pt x="0" y="0"/>
                  </a:moveTo>
                  <a:lnTo>
                    <a:pt x="103" y="0"/>
                  </a:lnTo>
                  <a:lnTo>
                    <a:pt x="103" y="73"/>
                  </a:lnTo>
                  <a:lnTo>
                    <a:pt x="0" y="7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01" y="0"/>
                  </a:lnTo>
                  <a:lnTo>
                    <a:pt x="101" y="71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27" name="Freeform 805">
              <a:extLst>
                <a:ext uri="{FF2B5EF4-FFF2-40B4-BE49-F238E27FC236}">
                  <a16:creationId xmlns:a16="http://schemas.microsoft.com/office/drawing/2014/main" id="{FF08DB49-2D28-4641-A870-11D904D39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101" cy="71"/>
            </a:xfrm>
            <a:custGeom>
              <a:avLst/>
              <a:gdLst>
                <a:gd name="T0" fmla="*/ 0 w 101"/>
                <a:gd name="T1" fmla="*/ 0 h 71"/>
                <a:gd name="T2" fmla="*/ 101 w 101"/>
                <a:gd name="T3" fmla="*/ 0 h 71"/>
                <a:gd name="T4" fmla="*/ 101 w 101"/>
                <a:gd name="T5" fmla="*/ 71 h 71"/>
                <a:gd name="T6" fmla="*/ 0 w 101"/>
                <a:gd name="T7" fmla="*/ 71 h 71"/>
                <a:gd name="T8" fmla="*/ 0 w 101"/>
                <a:gd name="T9" fmla="*/ 0 h 71"/>
                <a:gd name="T10" fmla="*/ 0 w 101"/>
                <a:gd name="T11" fmla="*/ 0 h 71"/>
                <a:gd name="T12" fmla="*/ 99 w 101"/>
                <a:gd name="T13" fmla="*/ 0 h 71"/>
                <a:gd name="T14" fmla="*/ 99 w 101"/>
                <a:gd name="T15" fmla="*/ 70 h 71"/>
                <a:gd name="T16" fmla="*/ 0 w 101"/>
                <a:gd name="T17" fmla="*/ 70 h 71"/>
                <a:gd name="T18" fmla="*/ 0 w 101"/>
                <a:gd name="T19" fmla="*/ 0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1" h="71">
                  <a:moveTo>
                    <a:pt x="0" y="0"/>
                  </a:moveTo>
                  <a:lnTo>
                    <a:pt x="101" y="0"/>
                  </a:lnTo>
                  <a:lnTo>
                    <a:pt x="101" y="71"/>
                  </a:lnTo>
                  <a:lnTo>
                    <a:pt x="0" y="7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9" y="0"/>
                  </a:lnTo>
                  <a:lnTo>
                    <a:pt x="99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28" name="Freeform 806">
              <a:extLst>
                <a:ext uri="{FF2B5EF4-FFF2-40B4-BE49-F238E27FC236}">
                  <a16:creationId xmlns:a16="http://schemas.microsoft.com/office/drawing/2014/main" id="{44A21A4D-053E-3A48-A882-F401D513F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99" cy="70"/>
            </a:xfrm>
            <a:custGeom>
              <a:avLst/>
              <a:gdLst>
                <a:gd name="T0" fmla="*/ 0 w 99"/>
                <a:gd name="T1" fmla="*/ 0 h 70"/>
                <a:gd name="T2" fmla="*/ 99 w 99"/>
                <a:gd name="T3" fmla="*/ 0 h 70"/>
                <a:gd name="T4" fmla="*/ 99 w 99"/>
                <a:gd name="T5" fmla="*/ 70 h 70"/>
                <a:gd name="T6" fmla="*/ 0 w 99"/>
                <a:gd name="T7" fmla="*/ 70 h 70"/>
                <a:gd name="T8" fmla="*/ 0 w 99"/>
                <a:gd name="T9" fmla="*/ 0 h 70"/>
                <a:gd name="T10" fmla="*/ 0 w 99"/>
                <a:gd name="T11" fmla="*/ 0 h 70"/>
                <a:gd name="T12" fmla="*/ 98 w 99"/>
                <a:gd name="T13" fmla="*/ 0 h 70"/>
                <a:gd name="T14" fmla="*/ 98 w 99"/>
                <a:gd name="T15" fmla="*/ 68 h 70"/>
                <a:gd name="T16" fmla="*/ 0 w 99"/>
                <a:gd name="T17" fmla="*/ 68 h 70"/>
                <a:gd name="T18" fmla="*/ 0 w 99"/>
                <a:gd name="T19" fmla="*/ 0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70">
                  <a:moveTo>
                    <a:pt x="0" y="0"/>
                  </a:moveTo>
                  <a:lnTo>
                    <a:pt x="99" y="0"/>
                  </a:lnTo>
                  <a:lnTo>
                    <a:pt x="99" y="70"/>
                  </a:lnTo>
                  <a:lnTo>
                    <a:pt x="0" y="7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8" y="0"/>
                  </a:lnTo>
                  <a:lnTo>
                    <a:pt x="98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A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29" name="Freeform 807">
              <a:extLst>
                <a:ext uri="{FF2B5EF4-FFF2-40B4-BE49-F238E27FC236}">
                  <a16:creationId xmlns:a16="http://schemas.microsoft.com/office/drawing/2014/main" id="{8FA77BAA-1589-724E-B128-4DAD135A4B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98" cy="68"/>
            </a:xfrm>
            <a:custGeom>
              <a:avLst/>
              <a:gdLst>
                <a:gd name="T0" fmla="*/ 0 w 98"/>
                <a:gd name="T1" fmla="*/ 0 h 68"/>
                <a:gd name="T2" fmla="*/ 98 w 98"/>
                <a:gd name="T3" fmla="*/ 0 h 68"/>
                <a:gd name="T4" fmla="*/ 98 w 98"/>
                <a:gd name="T5" fmla="*/ 68 h 68"/>
                <a:gd name="T6" fmla="*/ 0 w 98"/>
                <a:gd name="T7" fmla="*/ 68 h 68"/>
                <a:gd name="T8" fmla="*/ 0 w 98"/>
                <a:gd name="T9" fmla="*/ 0 h 68"/>
                <a:gd name="T10" fmla="*/ 0 w 98"/>
                <a:gd name="T11" fmla="*/ 0 h 68"/>
                <a:gd name="T12" fmla="*/ 96 w 98"/>
                <a:gd name="T13" fmla="*/ 0 h 68"/>
                <a:gd name="T14" fmla="*/ 96 w 98"/>
                <a:gd name="T15" fmla="*/ 67 h 68"/>
                <a:gd name="T16" fmla="*/ 0 w 98"/>
                <a:gd name="T17" fmla="*/ 67 h 68"/>
                <a:gd name="T18" fmla="*/ 0 w 98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8" h="68">
                  <a:moveTo>
                    <a:pt x="0" y="0"/>
                  </a:moveTo>
                  <a:lnTo>
                    <a:pt x="98" y="0"/>
                  </a:lnTo>
                  <a:lnTo>
                    <a:pt x="98" y="68"/>
                  </a:lnTo>
                  <a:lnTo>
                    <a:pt x="0" y="6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67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30" name="Freeform 808">
              <a:extLst>
                <a:ext uri="{FF2B5EF4-FFF2-40B4-BE49-F238E27FC236}">
                  <a16:creationId xmlns:a16="http://schemas.microsoft.com/office/drawing/2014/main" id="{EBB1536B-C3F9-F74B-A109-D1B3352A2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3" y="3470"/>
              <a:ext cx="96" cy="67"/>
            </a:xfrm>
            <a:custGeom>
              <a:avLst/>
              <a:gdLst>
                <a:gd name="T0" fmla="*/ 0 w 96"/>
                <a:gd name="T1" fmla="*/ 0 h 67"/>
                <a:gd name="T2" fmla="*/ 96 w 96"/>
                <a:gd name="T3" fmla="*/ 0 h 67"/>
                <a:gd name="T4" fmla="*/ 96 w 96"/>
                <a:gd name="T5" fmla="*/ 67 h 67"/>
                <a:gd name="T6" fmla="*/ 0 w 96"/>
                <a:gd name="T7" fmla="*/ 67 h 67"/>
                <a:gd name="T8" fmla="*/ 0 w 96"/>
                <a:gd name="T9" fmla="*/ 0 h 67"/>
                <a:gd name="T10" fmla="*/ 0 w 96"/>
                <a:gd name="T11" fmla="*/ 0 h 67"/>
                <a:gd name="T12" fmla="*/ 94 w 96"/>
                <a:gd name="T13" fmla="*/ 0 h 67"/>
                <a:gd name="T14" fmla="*/ 94 w 96"/>
                <a:gd name="T15" fmla="*/ 67 h 67"/>
                <a:gd name="T16" fmla="*/ 0 w 96"/>
                <a:gd name="T17" fmla="*/ 67 h 67"/>
                <a:gd name="T18" fmla="*/ 0 w 96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67">
                  <a:moveTo>
                    <a:pt x="0" y="0"/>
                  </a:moveTo>
                  <a:lnTo>
                    <a:pt x="96" y="0"/>
                  </a:lnTo>
                  <a:lnTo>
                    <a:pt x="96" y="67"/>
                  </a:lnTo>
                  <a:lnTo>
                    <a:pt x="0" y="6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94" y="0"/>
                  </a:lnTo>
                  <a:lnTo>
                    <a:pt x="94" y="67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343" name="Freeform 809">
            <a:extLst>
              <a:ext uri="{FF2B5EF4-FFF2-40B4-BE49-F238E27FC236}">
                <a16:creationId xmlns:a16="http://schemas.microsoft.com/office/drawing/2014/main" id="{2CB355BA-2CF0-FB43-B19F-BAA30F0A62CC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49225" cy="106363"/>
          </a:xfrm>
          <a:custGeom>
            <a:avLst/>
            <a:gdLst>
              <a:gd name="T0" fmla="*/ 0 w 94"/>
              <a:gd name="T1" fmla="*/ 0 h 67"/>
              <a:gd name="T2" fmla="*/ 2147483646 w 94"/>
              <a:gd name="T3" fmla="*/ 0 h 67"/>
              <a:gd name="T4" fmla="*/ 2147483646 w 94"/>
              <a:gd name="T5" fmla="*/ 2147483646 h 67"/>
              <a:gd name="T6" fmla="*/ 0 w 94"/>
              <a:gd name="T7" fmla="*/ 2147483646 h 67"/>
              <a:gd name="T8" fmla="*/ 0 w 94"/>
              <a:gd name="T9" fmla="*/ 0 h 67"/>
              <a:gd name="T10" fmla="*/ 0 w 94"/>
              <a:gd name="T11" fmla="*/ 0 h 67"/>
              <a:gd name="T12" fmla="*/ 2147483646 w 94"/>
              <a:gd name="T13" fmla="*/ 0 h 67"/>
              <a:gd name="T14" fmla="*/ 2147483646 w 94"/>
              <a:gd name="T15" fmla="*/ 2147483646 h 67"/>
              <a:gd name="T16" fmla="*/ 0 w 94"/>
              <a:gd name="T17" fmla="*/ 2147483646 h 67"/>
              <a:gd name="T18" fmla="*/ 0 w 94"/>
              <a:gd name="T19" fmla="*/ 0 h 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4" h="67">
                <a:moveTo>
                  <a:pt x="0" y="0"/>
                </a:moveTo>
                <a:lnTo>
                  <a:pt x="94" y="0"/>
                </a:lnTo>
                <a:lnTo>
                  <a:pt x="94" y="67"/>
                </a:lnTo>
                <a:lnTo>
                  <a:pt x="0" y="67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92" y="0"/>
                </a:lnTo>
                <a:lnTo>
                  <a:pt x="92" y="65"/>
                </a:lnTo>
                <a:lnTo>
                  <a:pt x="0" y="65"/>
                </a:lnTo>
                <a:lnTo>
                  <a:pt x="0" y="0"/>
                </a:lnTo>
                <a:close/>
              </a:path>
            </a:pathLst>
          </a:custGeom>
          <a:solidFill>
            <a:srgbClr val="B3B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4" name="Freeform 810">
            <a:extLst>
              <a:ext uri="{FF2B5EF4-FFF2-40B4-BE49-F238E27FC236}">
                <a16:creationId xmlns:a16="http://schemas.microsoft.com/office/drawing/2014/main" id="{FB34755A-F911-1245-A1BA-93D4E30D88B4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46050" cy="103188"/>
          </a:xfrm>
          <a:custGeom>
            <a:avLst/>
            <a:gdLst>
              <a:gd name="T0" fmla="*/ 0 w 92"/>
              <a:gd name="T1" fmla="*/ 0 h 65"/>
              <a:gd name="T2" fmla="*/ 2147483646 w 92"/>
              <a:gd name="T3" fmla="*/ 0 h 65"/>
              <a:gd name="T4" fmla="*/ 2147483646 w 92"/>
              <a:gd name="T5" fmla="*/ 2147483646 h 65"/>
              <a:gd name="T6" fmla="*/ 0 w 92"/>
              <a:gd name="T7" fmla="*/ 2147483646 h 65"/>
              <a:gd name="T8" fmla="*/ 0 w 92"/>
              <a:gd name="T9" fmla="*/ 0 h 65"/>
              <a:gd name="T10" fmla="*/ 0 w 92"/>
              <a:gd name="T11" fmla="*/ 0 h 65"/>
              <a:gd name="T12" fmla="*/ 2147483646 w 92"/>
              <a:gd name="T13" fmla="*/ 0 h 65"/>
              <a:gd name="T14" fmla="*/ 2147483646 w 92"/>
              <a:gd name="T15" fmla="*/ 2147483646 h 65"/>
              <a:gd name="T16" fmla="*/ 0 w 92"/>
              <a:gd name="T17" fmla="*/ 2147483646 h 65"/>
              <a:gd name="T18" fmla="*/ 0 w 92"/>
              <a:gd name="T19" fmla="*/ 0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2" h="65">
                <a:moveTo>
                  <a:pt x="0" y="0"/>
                </a:moveTo>
                <a:lnTo>
                  <a:pt x="92" y="0"/>
                </a:lnTo>
                <a:lnTo>
                  <a:pt x="92" y="65"/>
                </a:lnTo>
                <a:lnTo>
                  <a:pt x="0" y="65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91" y="0"/>
                </a:lnTo>
                <a:lnTo>
                  <a:pt x="91" y="64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B6B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5" name="Freeform 811">
            <a:extLst>
              <a:ext uri="{FF2B5EF4-FFF2-40B4-BE49-F238E27FC236}">
                <a16:creationId xmlns:a16="http://schemas.microsoft.com/office/drawing/2014/main" id="{62327E85-AB2D-EE47-9F70-D8334F06B7C7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44463" cy="101600"/>
          </a:xfrm>
          <a:custGeom>
            <a:avLst/>
            <a:gdLst>
              <a:gd name="T0" fmla="*/ 0 w 91"/>
              <a:gd name="T1" fmla="*/ 0 h 64"/>
              <a:gd name="T2" fmla="*/ 2147483646 w 91"/>
              <a:gd name="T3" fmla="*/ 0 h 64"/>
              <a:gd name="T4" fmla="*/ 2147483646 w 91"/>
              <a:gd name="T5" fmla="*/ 2147483646 h 64"/>
              <a:gd name="T6" fmla="*/ 0 w 91"/>
              <a:gd name="T7" fmla="*/ 2147483646 h 64"/>
              <a:gd name="T8" fmla="*/ 0 w 91"/>
              <a:gd name="T9" fmla="*/ 0 h 64"/>
              <a:gd name="T10" fmla="*/ 0 w 91"/>
              <a:gd name="T11" fmla="*/ 0 h 64"/>
              <a:gd name="T12" fmla="*/ 2147483646 w 91"/>
              <a:gd name="T13" fmla="*/ 0 h 64"/>
              <a:gd name="T14" fmla="*/ 2147483646 w 91"/>
              <a:gd name="T15" fmla="*/ 2147483646 h 64"/>
              <a:gd name="T16" fmla="*/ 0 w 91"/>
              <a:gd name="T17" fmla="*/ 2147483646 h 64"/>
              <a:gd name="T18" fmla="*/ 0 w 91"/>
              <a:gd name="T19" fmla="*/ 0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1" h="64">
                <a:moveTo>
                  <a:pt x="0" y="0"/>
                </a:moveTo>
                <a:lnTo>
                  <a:pt x="91" y="0"/>
                </a:lnTo>
                <a:lnTo>
                  <a:pt x="91" y="64"/>
                </a:lnTo>
                <a:lnTo>
                  <a:pt x="0" y="64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89" y="0"/>
                </a:lnTo>
                <a:lnTo>
                  <a:pt x="89" y="62"/>
                </a:lnTo>
                <a:lnTo>
                  <a:pt x="0" y="62"/>
                </a:lnTo>
                <a:lnTo>
                  <a:pt x="0" y="0"/>
                </a:lnTo>
                <a:close/>
              </a:path>
            </a:pathLst>
          </a:custGeom>
          <a:solidFill>
            <a:srgbClr val="B8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6" name="Freeform 812">
            <a:extLst>
              <a:ext uri="{FF2B5EF4-FFF2-40B4-BE49-F238E27FC236}">
                <a16:creationId xmlns:a16="http://schemas.microsoft.com/office/drawing/2014/main" id="{88C0945E-7AB5-CB4B-980A-8FFDF4144B09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41288" cy="98425"/>
          </a:xfrm>
          <a:custGeom>
            <a:avLst/>
            <a:gdLst>
              <a:gd name="T0" fmla="*/ 0 w 89"/>
              <a:gd name="T1" fmla="*/ 0 h 62"/>
              <a:gd name="T2" fmla="*/ 2147483646 w 89"/>
              <a:gd name="T3" fmla="*/ 0 h 62"/>
              <a:gd name="T4" fmla="*/ 2147483646 w 89"/>
              <a:gd name="T5" fmla="*/ 2147483646 h 62"/>
              <a:gd name="T6" fmla="*/ 0 w 89"/>
              <a:gd name="T7" fmla="*/ 2147483646 h 62"/>
              <a:gd name="T8" fmla="*/ 0 w 89"/>
              <a:gd name="T9" fmla="*/ 0 h 62"/>
              <a:gd name="T10" fmla="*/ 0 w 89"/>
              <a:gd name="T11" fmla="*/ 0 h 62"/>
              <a:gd name="T12" fmla="*/ 2147483646 w 89"/>
              <a:gd name="T13" fmla="*/ 0 h 62"/>
              <a:gd name="T14" fmla="*/ 2147483646 w 89"/>
              <a:gd name="T15" fmla="*/ 2147483646 h 62"/>
              <a:gd name="T16" fmla="*/ 0 w 89"/>
              <a:gd name="T17" fmla="*/ 2147483646 h 62"/>
              <a:gd name="T18" fmla="*/ 0 w 89"/>
              <a:gd name="T19" fmla="*/ 0 h 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9" h="62">
                <a:moveTo>
                  <a:pt x="0" y="0"/>
                </a:moveTo>
                <a:lnTo>
                  <a:pt x="89" y="0"/>
                </a:lnTo>
                <a:lnTo>
                  <a:pt x="89" y="62"/>
                </a:lnTo>
                <a:lnTo>
                  <a:pt x="0" y="62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87" y="0"/>
                </a:lnTo>
                <a:lnTo>
                  <a:pt x="87" y="61"/>
                </a:lnTo>
                <a:lnTo>
                  <a:pt x="0" y="61"/>
                </a:lnTo>
                <a:lnTo>
                  <a:pt x="0" y="0"/>
                </a:lnTo>
                <a:close/>
              </a:path>
            </a:pathLst>
          </a:custGeom>
          <a:solidFill>
            <a:srgbClr val="BAB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7" name="Freeform 813">
            <a:extLst>
              <a:ext uri="{FF2B5EF4-FFF2-40B4-BE49-F238E27FC236}">
                <a16:creationId xmlns:a16="http://schemas.microsoft.com/office/drawing/2014/main" id="{E5D0F48E-771B-064B-8167-0C0393F1ACE4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38113" cy="96838"/>
          </a:xfrm>
          <a:custGeom>
            <a:avLst/>
            <a:gdLst>
              <a:gd name="T0" fmla="*/ 0 w 87"/>
              <a:gd name="T1" fmla="*/ 0 h 61"/>
              <a:gd name="T2" fmla="*/ 2147483646 w 87"/>
              <a:gd name="T3" fmla="*/ 0 h 61"/>
              <a:gd name="T4" fmla="*/ 2147483646 w 87"/>
              <a:gd name="T5" fmla="*/ 2147483646 h 61"/>
              <a:gd name="T6" fmla="*/ 0 w 87"/>
              <a:gd name="T7" fmla="*/ 2147483646 h 61"/>
              <a:gd name="T8" fmla="*/ 0 w 87"/>
              <a:gd name="T9" fmla="*/ 0 h 61"/>
              <a:gd name="T10" fmla="*/ 0 w 87"/>
              <a:gd name="T11" fmla="*/ 0 h 61"/>
              <a:gd name="T12" fmla="*/ 2147483646 w 87"/>
              <a:gd name="T13" fmla="*/ 0 h 61"/>
              <a:gd name="T14" fmla="*/ 2147483646 w 87"/>
              <a:gd name="T15" fmla="*/ 2147483646 h 61"/>
              <a:gd name="T16" fmla="*/ 0 w 87"/>
              <a:gd name="T17" fmla="*/ 2147483646 h 61"/>
              <a:gd name="T18" fmla="*/ 0 w 87"/>
              <a:gd name="T19" fmla="*/ 0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7" h="61">
                <a:moveTo>
                  <a:pt x="0" y="0"/>
                </a:moveTo>
                <a:lnTo>
                  <a:pt x="87" y="0"/>
                </a:lnTo>
                <a:lnTo>
                  <a:pt x="87" y="61"/>
                </a:lnTo>
                <a:lnTo>
                  <a:pt x="0" y="61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85" y="0"/>
                </a:lnTo>
                <a:lnTo>
                  <a:pt x="85" y="60"/>
                </a:lnTo>
                <a:lnTo>
                  <a:pt x="0" y="60"/>
                </a:lnTo>
                <a:lnTo>
                  <a:pt x="0" y="0"/>
                </a:lnTo>
                <a:close/>
              </a:path>
            </a:pathLst>
          </a:custGeom>
          <a:solidFill>
            <a:srgbClr val="BDB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8" name="Freeform 814">
            <a:extLst>
              <a:ext uri="{FF2B5EF4-FFF2-40B4-BE49-F238E27FC236}">
                <a16:creationId xmlns:a16="http://schemas.microsoft.com/office/drawing/2014/main" id="{0E914528-EE3C-FE46-9DED-72FD20D52D7E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34938" cy="95250"/>
          </a:xfrm>
          <a:custGeom>
            <a:avLst/>
            <a:gdLst>
              <a:gd name="T0" fmla="*/ 0 w 85"/>
              <a:gd name="T1" fmla="*/ 0 h 60"/>
              <a:gd name="T2" fmla="*/ 2147483646 w 85"/>
              <a:gd name="T3" fmla="*/ 0 h 60"/>
              <a:gd name="T4" fmla="*/ 2147483646 w 85"/>
              <a:gd name="T5" fmla="*/ 2147483646 h 60"/>
              <a:gd name="T6" fmla="*/ 0 w 85"/>
              <a:gd name="T7" fmla="*/ 2147483646 h 60"/>
              <a:gd name="T8" fmla="*/ 0 w 85"/>
              <a:gd name="T9" fmla="*/ 0 h 60"/>
              <a:gd name="T10" fmla="*/ 0 w 85"/>
              <a:gd name="T11" fmla="*/ 0 h 60"/>
              <a:gd name="T12" fmla="*/ 2147483646 w 85"/>
              <a:gd name="T13" fmla="*/ 0 h 60"/>
              <a:gd name="T14" fmla="*/ 2147483646 w 85"/>
              <a:gd name="T15" fmla="*/ 2147483646 h 60"/>
              <a:gd name="T16" fmla="*/ 0 w 85"/>
              <a:gd name="T17" fmla="*/ 2147483646 h 60"/>
              <a:gd name="T18" fmla="*/ 0 w 85"/>
              <a:gd name="T19" fmla="*/ 0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5" h="60">
                <a:moveTo>
                  <a:pt x="0" y="0"/>
                </a:moveTo>
                <a:lnTo>
                  <a:pt x="85" y="0"/>
                </a:lnTo>
                <a:lnTo>
                  <a:pt x="85" y="60"/>
                </a:lnTo>
                <a:lnTo>
                  <a:pt x="0" y="6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84" y="0"/>
                </a:lnTo>
                <a:lnTo>
                  <a:pt x="84" y="59"/>
                </a:lnTo>
                <a:lnTo>
                  <a:pt x="0" y="59"/>
                </a:lnTo>
                <a:lnTo>
                  <a:pt x="0" y="0"/>
                </a:lnTo>
                <a:close/>
              </a:path>
            </a:pathLst>
          </a:custGeom>
          <a:solidFill>
            <a:srgbClr val="BFB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9" name="Freeform 815">
            <a:extLst>
              <a:ext uri="{FF2B5EF4-FFF2-40B4-BE49-F238E27FC236}">
                <a16:creationId xmlns:a16="http://schemas.microsoft.com/office/drawing/2014/main" id="{DED45276-0B7E-1A45-A1E1-EF06DF0222E2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33350" cy="93663"/>
          </a:xfrm>
          <a:custGeom>
            <a:avLst/>
            <a:gdLst>
              <a:gd name="T0" fmla="*/ 0 w 84"/>
              <a:gd name="T1" fmla="*/ 0 h 59"/>
              <a:gd name="T2" fmla="*/ 2147483646 w 84"/>
              <a:gd name="T3" fmla="*/ 0 h 59"/>
              <a:gd name="T4" fmla="*/ 2147483646 w 84"/>
              <a:gd name="T5" fmla="*/ 2147483646 h 59"/>
              <a:gd name="T6" fmla="*/ 0 w 84"/>
              <a:gd name="T7" fmla="*/ 2147483646 h 59"/>
              <a:gd name="T8" fmla="*/ 0 w 84"/>
              <a:gd name="T9" fmla="*/ 0 h 59"/>
              <a:gd name="T10" fmla="*/ 0 w 84"/>
              <a:gd name="T11" fmla="*/ 0 h 59"/>
              <a:gd name="T12" fmla="*/ 2147483646 w 84"/>
              <a:gd name="T13" fmla="*/ 0 h 59"/>
              <a:gd name="T14" fmla="*/ 2147483646 w 84"/>
              <a:gd name="T15" fmla="*/ 2147483646 h 59"/>
              <a:gd name="T16" fmla="*/ 0 w 84"/>
              <a:gd name="T17" fmla="*/ 2147483646 h 59"/>
              <a:gd name="T18" fmla="*/ 0 w 84"/>
              <a:gd name="T19" fmla="*/ 0 h 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4" h="59">
                <a:moveTo>
                  <a:pt x="0" y="0"/>
                </a:moveTo>
                <a:lnTo>
                  <a:pt x="84" y="0"/>
                </a:lnTo>
                <a:lnTo>
                  <a:pt x="84" y="59"/>
                </a:lnTo>
                <a:lnTo>
                  <a:pt x="0" y="59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82" y="0"/>
                </a:lnTo>
                <a:lnTo>
                  <a:pt x="82" y="58"/>
                </a:lnTo>
                <a:lnTo>
                  <a:pt x="0" y="58"/>
                </a:lnTo>
                <a:lnTo>
                  <a:pt x="0" y="0"/>
                </a:lnTo>
                <a:close/>
              </a:path>
            </a:pathLst>
          </a:custGeom>
          <a:solidFill>
            <a:srgbClr val="C2C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50" name="Freeform 816">
            <a:extLst>
              <a:ext uri="{FF2B5EF4-FFF2-40B4-BE49-F238E27FC236}">
                <a16:creationId xmlns:a16="http://schemas.microsoft.com/office/drawing/2014/main" id="{2A45EA6F-2BE4-8848-9DF4-06CA70660BB2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30175" cy="92075"/>
          </a:xfrm>
          <a:custGeom>
            <a:avLst/>
            <a:gdLst>
              <a:gd name="T0" fmla="*/ 0 w 82"/>
              <a:gd name="T1" fmla="*/ 0 h 58"/>
              <a:gd name="T2" fmla="*/ 2147483646 w 82"/>
              <a:gd name="T3" fmla="*/ 0 h 58"/>
              <a:gd name="T4" fmla="*/ 2147483646 w 82"/>
              <a:gd name="T5" fmla="*/ 2147483646 h 58"/>
              <a:gd name="T6" fmla="*/ 0 w 82"/>
              <a:gd name="T7" fmla="*/ 2147483646 h 58"/>
              <a:gd name="T8" fmla="*/ 0 w 82"/>
              <a:gd name="T9" fmla="*/ 0 h 58"/>
              <a:gd name="T10" fmla="*/ 0 w 82"/>
              <a:gd name="T11" fmla="*/ 0 h 58"/>
              <a:gd name="T12" fmla="*/ 2147483646 w 82"/>
              <a:gd name="T13" fmla="*/ 0 h 58"/>
              <a:gd name="T14" fmla="*/ 2147483646 w 82"/>
              <a:gd name="T15" fmla="*/ 2147483646 h 58"/>
              <a:gd name="T16" fmla="*/ 0 w 82"/>
              <a:gd name="T17" fmla="*/ 2147483646 h 58"/>
              <a:gd name="T18" fmla="*/ 0 w 82"/>
              <a:gd name="T19" fmla="*/ 0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2" h="58">
                <a:moveTo>
                  <a:pt x="0" y="0"/>
                </a:moveTo>
                <a:lnTo>
                  <a:pt x="82" y="0"/>
                </a:lnTo>
                <a:lnTo>
                  <a:pt x="82" y="58"/>
                </a:lnTo>
                <a:lnTo>
                  <a:pt x="0" y="58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80" y="0"/>
                </a:lnTo>
                <a:lnTo>
                  <a:pt x="80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C5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51" name="Freeform 817">
            <a:extLst>
              <a:ext uri="{FF2B5EF4-FFF2-40B4-BE49-F238E27FC236}">
                <a16:creationId xmlns:a16="http://schemas.microsoft.com/office/drawing/2014/main" id="{767E7B7B-3BE7-6341-A1EE-C67CE297EDB6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27000" cy="88900"/>
          </a:xfrm>
          <a:custGeom>
            <a:avLst/>
            <a:gdLst>
              <a:gd name="T0" fmla="*/ 0 w 80"/>
              <a:gd name="T1" fmla="*/ 0 h 56"/>
              <a:gd name="T2" fmla="*/ 2147483646 w 80"/>
              <a:gd name="T3" fmla="*/ 0 h 56"/>
              <a:gd name="T4" fmla="*/ 2147483646 w 80"/>
              <a:gd name="T5" fmla="*/ 2147483646 h 56"/>
              <a:gd name="T6" fmla="*/ 0 w 80"/>
              <a:gd name="T7" fmla="*/ 2147483646 h 56"/>
              <a:gd name="T8" fmla="*/ 0 w 80"/>
              <a:gd name="T9" fmla="*/ 0 h 56"/>
              <a:gd name="T10" fmla="*/ 0 w 80"/>
              <a:gd name="T11" fmla="*/ 0 h 56"/>
              <a:gd name="T12" fmla="*/ 2147483646 w 80"/>
              <a:gd name="T13" fmla="*/ 0 h 56"/>
              <a:gd name="T14" fmla="*/ 2147483646 w 80"/>
              <a:gd name="T15" fmla="*/ 2147483646 h 56"/>
              <a:gd name="T16" fmla="*/ 0 w 80"/>
              <a:gd name="T17" fmla="*/ 2147483646 h 56"/>
              <a:gd name="T18" fmla="*/ 0 w 80"/>
              <a:gd name="T19" fmla="*/ 0 h 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0" h="56">
                <a:moveTo>
                  <a:pt x="0" y="0"/>
                </a:moveTo>
                <a:lnTo>
                  <a:pt x="80" y="0"/>
                </a:lnTo>
                <a:lnTo>
                  <a:pt x="80" y="56"/>
                </a:lnTo>
                <a:lnTo>
                  <a:pt x="0" y="56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78" y="0"/>
                </a:lnTo>
                <a:lnTo>
                  <a:pt x="78" y="55"/>
                </a:lnTo>
                <a:lnTo>
                  <a:pt x="0" y="55"/>
                </a:lnTo>
                <a:lnTo>
                  <a:pt x="0" y="0"/>
                </a:lnTo>
                <a:close/>
              </a:path>
            </a:pathLst>
          </a:custGeom>
          <a:solidFill>
            <a:srgbClr val="C7C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52" name="Freeform 818">
            <a:extLst>
              <a:ext uri="{FF2B5EF4-FFF2-40B4-BE49-F238E27FC236}">
                <a16:creationId xmlns:a16="http://schemas.microsoft.com/office/drawing/2014/main" id="{2618108D-B0F2-A346-9C1B-5183F6E7AC8F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23825" cy="87313"/>
          </a:xfrm>
          <a:custGeom>
            <a:avLst/>
            <a:gdLst>
              <a:gd name="T0" fmla="*/ 0 w 78"/>
              <a:gd name="T1" fmla="*/ 0 h 55"/>
              <a:gd name="T2" fmla="*/ 2147483646 w 78"/>
              <a:gd name="T3" fmla="*/ 0 h 55"/>
              <a:gd name="T4" fmla="*/ 2147483646 w 78"/>
              <a:gd name="T5" fmla="*/ 2147483646 h 55"/>
              <a:gd name="T6" fmla="*/ 0 w 78"/>
              <a:gd name="T7" fmla="*/ 2147483646 h 55"/>
              <a:gd name="T8" fmla="*/ 0 w 78"/>
              <a:gd name="T9" fmla="*/ 0 h 55"/>
              <a:gd name="T10" fmla="*/ 0 w 78"/>
              <a:gd name="T11" fmla="*/ 0 h 55"/>
              <a:gd name="T12" fmla="*/ 2147483646 w 78"/>
              <a:gd name="T13" fmla="*/ 0 h 55"/>
              <a:gd name="T14" fmla="*/ 2147483646 w 78"/>
              <a:gd name="T15" fmla="*/ 2147483646 h 55"/>
              <a:gd name="T16" fmla="*/ 0 w 78"/>
              <a:gd name="T17" fmla="*/ 2147483646 h 55"/>
              <a:gd name="T18" fmla="*/ 0 w 78"/>
              <a:gd name="T19" fmla="*/ 0 h 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8" h="55">
                <a:moveTo>
                  <a:pt x="0" y="0"/>
                </a:moveTo>
                <a:lnTo>
                  <a:pt x="78" y="0"/>
                </a:lnTo>
                <a:lnTo>
                  <a:pt x="78" y="55"/>
                </a:lnTo>
                <a:lnTo>
                  <a:pt x="0" y="55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76" y="0"/>
                </a:lnTo>
                <a:lnTo>
                  <a:pt x="76" y="53"/>
                </a:lnTo>
                <a:lnTo>
                  <a:pt x="0" y="53"/>
                </a:lnTo>
                <a:lnTo>
                  <a:pt x="0" y="0"/>
                </a:lnTo>
                <a:close/>
              </a:path>
            </a:pathLst>
          </a:custGeom>
          <a:solidFill>
            <a:srgbClr val="CAC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53" name="Freeform 819">
            <a:extLst>
              <a:ext uri="{FF2B5EF4-FFF2-40B4-BE49-F238E27FC236}">
                <a16:creationId xmlns:a16="http://schemas.microsoft.com/office/drawing/2014/main" id="{2195750A-2311-0140-A245-E4BC67F24645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20650" cy="84138"/>
          </a:xfrm>
          <a:custGeom>
            <a:avLst/>
            <a:gdLst>
              <a:gd name="T0" fmla="*/ 0 w 76"/>
              <a:gd name="T1" fmla="*/ 0 h 53"/>
              <a:gd name="T2" fmla="*/ 2147483646 w 76"/>
              <a:gd name="T3" fmla="*/ 0 h 53"/>
              <a:gd name="T4" fmla="*/ 2147483646 w 76"/>
              <a:gd name="T5" fmla="*/ 2147483646 h 53"/>
              <a:gd name="T6" fmla="*/ 0 w 76"/>
              <a:gd name="T7" fmla="*/ 2147483646 h 53"/>
              <a:gd name="T8" fmla="*/ 0 w 76"/>
              <a:gd name="T9" fmla="*/ 0 h 53"/>
              <a:gd name="T10" fmla="*/ 0 w 76"/>
              <a:gd name="T11" fmla="*/ 0 h 53"/>
              <a:gd name="T12" fmla="*/ 2147483646 w 76"/>
              <a:gd name="T13" fmla="*/ 0 h 53"/>
              <a:gd name="T14" fmla="*/ 2147483646 w 76"/>
              <a:gd name="T15" fmla="*/ 2147483646 h 53"/>
              <a:gd name="T16" fmla="*/ 0 w 76"/>
              <a:gd name="T17" fmla="*/ 2147483646 h 53"/>
              <a:gd name="T18" fmla="*/ 0 w 76"/>
              <a:gd name="T19" fmla="*/ 0 h 5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6" h="53">
                <a:moveTo>
                  <a:pt x="0" y="0"/>
                </a:moveTo>
                <a:lnTo>
                  <a:pt x="76" y="0"/>
                </a:lnTo>
                <a:lnTo>
                  <a:pt x="76" y="53"/>
                </a:lnTo>
                <a:lnTo>
                  <a:pt x="0" y="53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75" y="0"/>
                </a:lnTo>
                <a:lnTo>
                  <a:pt x="75" y="53"/>
                </a:lnTo>
                <a:lnTo>
                  <a:pt x="0" y="53"/>
                </a:lnTo>
                <a:lnTo>
                  <a:pt x="0" y="0"/>
                </a:lnTo>
                <a:close/>
              </a:path>
            </a:pathLst>
          </a:custGeom>
          <a:solidFill>
            <a:srgbClr val="CDC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54" name="Freeform 820">
            <a:extLst>
              <a:ext uri="{FF2B5EF4-FFF2-40B4-BE49-F238E27FC236}">
                <a16:creationId xmlns:a16="http://schemas.microsoft.com/office/drawing/2014/main" id="{7C0F8DEE-6E7F-9544-A407-2A4F3B160749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19063" cy="84138"/>
          </a:xfrm>
          <a:custGeom>
            <a:avLst/>
            <a:gdLst>
              <a:gd name="T0" fmla="*/ 0 w 75"/>
              <a:gd name="T1" fmla="*/ 0 h 53"/>
              <a:gd name="T2" fmla="*/ 2147483646 w 75"/>
              <a:gd name="T3" fmla="*/ 0 h 53"/>
              <a:gd name="T4" fmla="*/ 2147483646 w 75"/>
              <a:gd name="T5" fmla="*/ 2147483646 h 53"/>
              <a:gd name="T6" fmla="*/ 0 w 75"/>
              <a:gd name="T7" fmla="*/ 2147483646 h 53"/>
              <a:gd name="T8" fmla="*/ 0 w 75"/>
              <a:gd name="T9" fmla="*/ 0 h 53"/>
              <a:gd name="T10" fmla="*/ 0 w 75"/>
              <a:gd name="T11" fmla="*/ 0 h 53"/>
              <a:gd name="T12" fmla="*/ 2147483646 w 75"/>
              <a:gd name="T13" fmla="*/ 0 h 53"/>
              <a:gd name="T14" fmla="*/ 2147483646 w 75"/>
              <a:gd name="T15" fmla="*/ 2147483646 h 53"/>
              <a:gd name="T16" fmla="*/ 0 w 75"/>
              <a:gd name="T17" fmla="*/ 2147483646 h 53"/>
              <a:gd name="T18" fmla="*/ 0 w 75"/>
              <a:gd name="T19" fmla="*/ 0 h 5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5" h="53">
                <a:moveTo>
                  <a:pt x="0" y="0"/>
                </a:moveTo>
                <a:lnTo>
                  <a:pt x="75" y="0"/>
                </a:lnTo>
                <a:lnTo>
                  <a:pt x="75" y="53"/>
                </a:lnTo>
                <a:lnTo>
                  <a:pt x="0" y="53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73" y="0"/>
                </a:lnTo>
                <a:lnTo>
                  <a:pt x="73" y="52"/>
                </a:lnTo>
                <a:lnTo>
                  <a:pt x="0" y="52"/>
                </a:lnTo>
                <a:lnTo>
                  <a:pt x="0" y="0"/>
                </a:lnTo>
                <a:close/>
              </a:path>
            </a:pathLst>
          </a:custGeom>
          <a:solidFill>
            <a:srgbClr val="D0D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55" name="Freeform 821">
            <a:extLst>
              <a:ext uri="{FF2B5EF4-FFF2-40B4-BE49-F238E27FC236}">
                <a16:creationId xmlns:a16="http://schemas.microsoft.com/office/drawing/2014/main" id="{F459BDF1-3645-644F-81C2-5CF127C21BBC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15888" cy="82550"/>
          </a:xfrm>
          <a:custGeom>
            <a:avLst/>
            <a:gdLst>
              <a:gd name="T0" fmla="*/ 0 w 73"/>
              <a:gd name="T1" fmla="*/ 0 h 52"/>
              <a:gd name="T2" fmla="*/ 2147483646 w 73"/>
              <a:gd name="T3" fmla="*/ 0 h 52"/>
              <a:gd name="T4" fmla="*/ 2147483646 w 73"/>
              <a:gd name="T5" fmla="*/ 2147483646 h 52"/>
              <a:gd name="T6" fmla="*/ 0 w 73"/>
              <a:gd name="T7" fmla="*/ 2147483646 h 52"/>
              <a:gd name="T8" fmla="*/ 0 w 73"/>
              <a:gd name="T9" fmla="*/ 0 h 52"/>
              <a:gd name="T10" fmla="*/ 0 w 73"/>
              <a:gd name="T11" fmla="*/ 0 h 52"/>
              <a:gd name="T12" fmla="*/ 2147483646 w 73"/>
              <a:gd name="T13" fmla="*/ 0 h 52"/>
              <a:gd name="T14" fmla="*/ 2147483646 w 73"/>
              <a:gd name="T15" fmla="*/ 2147483646 h 52"/>
              <a:gd name="T16" fmla="*/ 0 w 73"/>
              <a:gd name="T17" fmla="*/ 2147483646 h 52"/>
              <a:gd name="T18" fmla="*/ 0 w 73"/>
              <a:gd name="T19" fmla="*/ 0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3" h="52">
                <a:moveTo>
                  <a:pt x="0" y="0"/>
                </a:moveTo>
                <a:lnTo>
                  <a:pt x="73" y="0"/>
                </a:lnTo>
                <a:lnTo>
                  <a:pt x="73" y="52"/>
                </a:lnTo>
                <a:lnTo>
                  <a:pt x="0" y="52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71" y="0"/>
                </a:lnTo>
                <a:lnTo>
                  <a:pt x="71" y="50"/>
                </a:lnTo>
                <a:lnTo>
                  <a:pt x="0" y="50"/>
                </a:lnTo>
                <a:lnTo>
                  <a:pt x="0" y="0"/>
                </a:lnTo>
                <a:close/>
              </a:path>
            </a:pathLst>
          </a:custGeom>
          <a:solidFill>
            <a:srgbClr val="D3D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56" name="Freeform 822">
            <a:extLst>
              <a:ext uri="{FF2B5EF4-FFF2-40B4-BE49-F238E27FC236}">
                <a16:creationId xmlns:a16="http://schemas.microsoft.com/office/drawing/2014/main" id="{69D494A7-BD86-5B41-B3FC-158B3FC1D0F4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12713" cy="79375"/>
          </a:xfrm>
          <a:custGeom>
            <a:avLst/>
            <a:gdLst>
              <a:gd name="T0" fmla="*/ 0 w 71"/>
              <a:gd name="T1" fmla="*/ 0 h 50"/>
              <a:gd name="T2" fmla="*/ 2147483646 w 71"/>
              <a:gd name="T3" fmla="*/ 0 h 50"/>
              <a:gd name="T4" fmla="*/ 2147483646 w 71"/>
              <a:gd name="T5" fmla="*/ 2147483646 h 50"/>
              <a:gd name="T6" fmla="*/ 0 w 71"/>
              <a:gd name="T7" fmla="*/ 2147483646 h 50"/>
              <a:gd name="T8" fmla="*/ 0 w 71"/>
              <a:gd name="T9" fmla="*/ 0 h 50"/>
              <a:gd name="T10" fmla="*/ 0 w 71"/>
              <a:gd name="T11" fmla="*/ 0 h 50"/>
              <a:gd name="T12" fmla="*/ 2147483646 w 71"/>
              <a:gd name="T13" fmla="*/ 0 h 50"/>
              <a:gd name="T14" fmla="*/ 2147483646 w 71"/>
              <a:gd name="T15" fmla="*/ 2147483646 h 50"/>
              <a:gd name="T16" fmla="*/ 0 w 71"/>
              <a:gd name="T17" fmla="*/ 2147483646 h 50"/>
              <a:gd name="T18" fmla="*/ 0 w 71"/>
              <a:gd name="T19" fmla="*/ 0 h 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1" h="50">
                <a:moveTo>
                  <a:pt x="0" y="0"/>
                </a:moveTo>
                <a:lnTo>
                  <a:pt x="71" y="0"/>
                </a:lnTo>
                <a:lnTo>
                  <a:pt x="71" y="50"/>
                </a:lnTo>
                <a:lnTo>
                  <a:pt x="0" y="5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69" y="0"/>
                </a:lnTo>
                <a:lnTo>
                  <a:pt x="69" y="49"/>
                </a:ln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rgbClr val="D5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57" name="Freeform 823">
            <a:extLst>
              <a:ext uri="{FF2B5EF4-FFF2-40B4-BE49-F238E27FC236}">
                <a16:creationId xmlns:a16="http://schemas.microsoft.com/office/drawing/2014/main" id="{A07BC425-EC03-C640-9581-65F15DB2E01D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09538" cy="77788"/>
          </a:xfrm>
          <a:custGeom>
            <a:avLst/>
            <a:gdLst>
              <a:gd name="T0" fmla="*/ 0 w 69"/>
              <a:gd name="T1" fmla="*/ 0 h 49"/>
              <a:gd name="T2" fmla="*/ 2147483646 w 69"/>
              <a:gd name="T3" fmla="*/ 0 h 49"/>
              <a:gd name="T4" fmla="*/ 2147483646 w 69"/>
              <a:gd name="T5" fmla="*/ 2147483646 h 49"/>
              <a:gd name="T6" fmla="*/ 0 w 69"/>
              <a:gd name="T7" fmla="*/ 2147483646 h 49"/>
              <a:gd name="T8" fmla="*/ 0 w 69"/>
              <a:gd name="T9" fmla="*/ 0 h 49"/>
              <a:gd name="T10" fmla="*/ 0 w 69"/>
              <a:gd name="T11" fmla="*/ 0 h 49"/>
              <a:gd name="T12" fmla="*/ 2147483646 w 69"/>
              <a:gd name="T13" fmla="*/ 0 h 49"/>
              <a:gd name="T14" fmla="*/ 2147483646 w 69"/>
              <a:gd name="T15" fmla="*/ 2147483646 h 49"/>
              <a:gd name="T16" fmla="*/ 0 w 69"/>
              <a:gd name="T17" fmla="*/ 2147483646 h 49"/>
              <a:gd name="T18" fmla="*/ 0 w 69"/>
              <a:gd name="T19" fmla="*/ 0 h 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9" h="49">
                <a:moveTo>
                  <a:pt x="0" y="0"/>
                </a:moveTo>
                <a:lnTo>
                  <a:pt x="69" y="0"/>
                </a:lnTo>
                <a:lnTo>
                  <a:pt x="69" y="49"/>
                </a:lnTo>
                <a:lnTo>
                  <a:pt x="0" y="49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68" y="0"/>
                </a:lnTo>
                <a:lnTo>
                  <a:pt x="68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D8D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58" name="Freeform 824">
            <a:extLst>
              <a:ext uri="{FF2B5EF4-FFF2-40B4-BE49-F238E27FC236}">
                <a16:creationId xmlns:a16="http://schemas.microsoft.com/office/drawing/2014/main" id="{49700E84-9D54-C443-A7D1-6BA48286AA93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07950" cy="74613"/>
          </a:xfrm>
          <a:custGeom>
            <a:avLst/>
            <a:gdLst>
              <a:gd name="T0" fmla="*/ 0 w 68"/>
              <a:gd name="T1" fmla="*/ 0 h 47"/>
              <a:gd name="T2" fmla="*/ 2147483646 w 68"/>
              <a:gd name="T3" fmla="*/ 0 h 47"/>
              <a:gd name="T4" fmla="*/ 2147483646 w 68"/>
              <a:gd name="T5" fmla="*/ 2147483646 h 47"/>
              <a:gd name="T6" fmla="*/ 0 w 68"/>
              <a:gd name="T7" fmla="*/ 2147483646 h 47"/>
              <a:gd name="T8" fmla="*/ 0 w 68"/>
              <a:gd name="T9" fmla="*/ 0 h 47"/>
              <a:gd name="T10" fmla="*/ 0 w 68"/>
              <a:gd name="T11" fmla="*/ 0 h 47"/>
              <a:gd name="T12" fmla="*/ 2147483646 w 68"/>
              <a:gd name="T13" fmla="*/ 0 h 47"/>
              <a:gd name="T14" fmla="*/ 2147483646 w 68"/>
              <a:gd name="T15" fmla="*/ 2147483646 h 47"/>
              <a:gd name="T16" fmla="*/ 0 w 68"/>
              <a:gd name="T17" fmla="*/ 2147483646 h 47"/>
              <a:gd name="T18" fmla="*/ 0 w 68"/>
              <a:gd name="T19" fmla="*/ 0 h 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" h="47">
                <a:moveTo>
                  <a:pt x="0" y="0"/>
                </a:moveTo>
                <a:lnTo>
                  <a:pt x="68" y="0"/>
                </a:lnTo>
                <a:lnTo>
                  <a:pt x="68" y="47"/>
                </a:lnTo>
                <a:lnTo>
                  <a:pt x="0" y="47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66" y="0"/>
                </a:lnTo>
                <a:lnTo>
                  <a:pt x="66" y="46"/>
                </a:lnTo>
                <a:lnTo>
                  <a:pt x="0" y="46"/>
                </a:lnTo>
                <a:lnTo>
                  <a:pt x="0" y="0"/>
                </a:lnTo>
                <a:close/>
              </a:path>
            </a:pathLst>
          </a:custGeom>
          <a:solidFill>
            <a:srgbClr val="DAD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59" name="Freeform 825">
            <a:extLst>
              <a:ext uri="{FF2B5EF4-FFF2-40B4-BE49-F238E27FC236}">
                <a16:creationId xmlns:a16="http://schemas.microsoft.com/office/drawing/2014/main" id="{2ED5B20E-605C-2C4F-B96D-E99624FCB214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04775" cy="73025"/>
          </a:xfrm>
          <a:custGeom>
            <a:avLst/>
            <a:gdLst>
              <a:gd name="T0" fmla="*/ 0 w 66"/>
              <a:gd name="T1" fmla="*/ 0 h 46"/>
              <a:gd name="T2" fmla="*/ 2147483646 w 66"/>
              <a:gd name="T3" fmla="*/ 0 h 46"/>
              <a:gd name="T4" fmla="*/ 2147483646 w 66"/>
              <a:gd name="T5" fmla="*/ 2147483646 h 46"/>
              <a:gd name="T6" fmla="*/ 0 w 66"/>
              <a:gd name="T7" fmla="*/ 2147483646 h 46"/>
              <a:gd name="T8" fmla="*/ 0 w 66"/>
              <a:gd name="T9" fmla="*/ 0 h 46"/>
              <a:gd name="T10" fmla="*/ 0 w 66"/>
              <a:gd name="T11" fmla="*/ 0 h 46"/>
              <a:gd name="T12" fmla="*/ 2147483646 w 66"/>
              <a:gd name="T13" fmla="*/ 0 h 46"/>
              <a:gd name="T14" fmla="*/ 2147483646 w 66"/>
              <a:gd name="T15" fmla="*/ 2147483646 h 46"/>
              <a:gd name="T16" fmla="*/ 0 w 66"/>
              <a:gd name="T17" fmla="*/ 2147483646 h 46"/>
              <a:gd name="T18" fmla="*/ 0 w 66"/>
              <a:gd name="T19" fmla="*/ 0 h 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" h="46">
                <a:moveTo>
                  <a:pt x="0" y="0"/>
                </a:moveTo>
                <a:lnTo>
                  <a:pt x="66" y="0"/>
                </a:lnTo>
                <a:lnTo>
                  <a:pt x="66" y="46"/>
                </a:lnTo>
                <a:lnTo>
                  <a:pt x="0" y="46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64" y="0"/>
                </a:lnTo>
                <a:lnTo>
                  <a:pt x="64" y="45"/>
                </a:lnTo>
                <a:lnTo>
                  <a:pt x="0" y="45"/>
                </a:lnTo>
                <a:lnTo>
                  <a:pt x="0" y="0"/>
                </a:lnTo>
                <a:close/>
              </a:path>
            </a:pathLst>
          </a:custGeom>
          <a:solidFill>
            <a:srgbClr val="DC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60" name="Freeform 826">
            <a:extLst>
              <a:ext uri="{FF2B5EF4-FFF2-40B4-BE49-F238E27FC236}">
                <a16:creationId xmlns:a16="http://schemas.microsoft.com/office/drawing/2014/main" id="{B55FD60B-A321-E34F-A09F-7A7063AF9C7B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01600" cy="71438"/>
          </a:xfrm>
          <a:custGeom>
            <a:avLst/>
            <a:gdLst>
              <a:gd name="T0" fmla="*/ 0 w 64"/>
              <a:gd name="T1" fmla="*/ 0 h 45"/>
              <a:gd name="T2" fmla="*/ 2147483646 w 64"/>
              <a:gd name="T3" fmla="*/ 0 h 45"/>
              <a:gd name="T4" fmla="*/ 2147483646 w 64"/>
              <a:gd name="T5" fmla="*/ 2147483646 h 45"/>
              <a:gd name="T6" fmla="*/ 0 w 64"/>
              <a:gd name="T7" fmla="*/ 2147483646 h 45"/>
              <a:gd name="T8" fmla="*/ 0 w 64"/>
              <a:gd name="T9" fmla="*/ 0 h 45"/>
              <a:gd name="T10" fmla="*/ 0 w 64"/>
              <a:gd name="T11" fmla="*/ 0 h 45"/>
              <a:gd name="T12" fmla="*/ 2147483646 w 64"/>
              <a:gd name="T13" fmla="*/ 0 h 45"/>
              <a:gd name="T14" fmla="*/ 2147483646 w 64"/>
              <a:gd name="T15" fmla="*/ 2147483646 h 45"/>
              <a:gd name="T16" fmla="*/ 0 w 64"/>
              <a:gd name="T17" fmla="*/ 2147483646 h 45"/>
              <a:gd name="T18" fmla="*/ 0 w 64"/>
              <a:gd name="T19" fmla="*/ 0 h 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4" h="45">
                <a:moveTo>
                  <a:pt x="0" y="0"/>
                </a:moveTo>
                <a:lnTo>
                  <a:pt x="64" y="0"/>
                </a:lnTo>
                <a:lnTo>
                  <a:pt x="64" y="45"/>
                </a:lnTo>
                <a:lnTo>
                  <a:pt x="0" y="45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62" y="0"/>
                </a:lnTo>
                <a:lnTo>
                  <a:pt x="62" y="44"/>
                </a:lnTo>
                <a:lnTo>
                  <a:pt x="0" y="44"/>
                </a:lnTo>
                <a:lnTo>
                  <a:pt x="0" y="0"/>
                </a:lnTo>
                <a:close/>
              </a:path>
            </a:pathLst>
          </a:custGeom>
          <a:solidFill>
            <a:srgbClr val="DED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61" name="Freeform 827">
            <a:extLst>
              <a:ext uri="{FF2B5EF4-FFF2-40B4-BE49-F238E27FC236}">
                <a16:creationId xmlns:a16="http://schemas.microsoft.com/office/drawing/2014/main" id="{E2819E0A-464D-E745-ABAD-559C35961406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98425" cy="69850"/>
          </a:xfrm>
          <a:custGeom>
            <a:avLst/>
            <a:gdLst>
              <a:gd name="T0" fmla="*/ 0 w 62"/>
              <a:gd name="T1" fmla="*/ 0 h 44"/>
              <a:gd name="T2" fmla="*/ 2147483646 w 62"/>
              <a:gd name="T3" fmla="*/ 0 h 44"/>
              <a:gd name="T4" fmla="*/ 2147483646 w 62"/>
              <a:gd name="T5" fmla="*/ 2147483646 h 44"/>
              <a:gd name="T6" fmla="*/ 0 w 62"/>
              <a:gd name="T7" fmla="*/ 2147483646 h 44"/>
              <a:gd name="T8" fmla="*/ 0 w 62"/>
              <a:gd name="T9" fmla="*/ 0 h 44"/>
              <a:gd name="T10" fmla="*/ 0 w 62"/>
              <a:gd name="T11" fmla="*/ 0 h 44"/>
              <a:gd name="T12" fmla="*/ 2147483646 w 62"/>
              <a:gd name="T13" fmla="*/ 0 h 44"/>
              <a:gd name="T14" fmla="*/ 2147483646 w 62"/>
              <a:gd name="T15" fmla="*/ 2147483646 h 44"/>
              <a:gd name="T16" fmla="*/ 0 w 62"/>
              <a:gd name="T17" fmla="*/ 2147483646 h 44"/>
              <a:gd name="T18" fmla="*/ 0 w 62"/>
              <a:gd name="T19" fmla="*/ 0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2" h="44">
                <a:moveTo>
                  <a:pt x="0" y="0"/>
                </a:moveTo>
                <a:lnTo>
                  <a:pt x="62" y="0"/>
                </a:lnTo>
                <a:lnTo>
                  <a:pt x="62" y="44"/>
                </a:lnTo>
                <a:lnTo>
                  <a:pt x="0" y="44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61" y="0"/>
                </a:lnTo>
                <a:lnTo>
                  <a:pt x="61" y="43"/>
                </a:lnTo>
                <a:lnTo>
                  <a:pt x="0" y="43"/>
                </a:lnTo>
                <a:lnTo>
                  <a:pt x="0" y="0"/>
                </a:lnTo>
                <a:close/>
              </a:path>
            </a:pathLst>
          </a:custGeom>
          <a:solidFill>
            <a:srgbClr val="E0E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62" name="Freeform 828">
            <a:extLst>
              <a:ext uri="{FF2B5EF4-FFF2-40B4-BE49-F238E27FC236}">
                <a16:creationId xmlns:a16="http://schemas.microsoft.com/office/drawing/2014/main" id="{BCDCDA1D-065C-494A-8098-77893D27E8E9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96838" cy="68263"/>
          </a:xfrm>
          <a:custGeom>
            <a:avLst/>
            <a:gdLst>
              <a:gd name="T0" fmla="*/ 0 w 61"/>
              <a:gd name="T1" fmla="*/ 0 h 43"/>
              <a:gd name="T2" fmla="*/ 2147483646 w 61"/>
              <a:gd name="T3" fmla="*/ 0 h 43"/>
              <a:gd name="T4" fmla="*/ 2147483646 w 61"/>
              <a:gd name="T5" fmla="*/ 2147483646 h 43"/>
              <a:gd name="T6" fmla="*/ 0 w 61"/>
              <a:gd name="T7" fmla="*/ 2147483646 h 43"/>
              <a:gd name="T8" fmla="*/ 0 w 61"/>
              <a:gd name="T9" fmla="*/ 0 h 43"/>
              <a:gd name="T10" fmla="*/ 0 w 61"/>
              <a:gd name="T11" fmla="*/ 0 h 43"/>
              <a:gd name="T12" fmla="*/ 2147483646 w 61"/>
              <a:gd name="T13" fmla="*/ 0 h 43"/>
              <a:gd name="T14" fmla="*/ 2147483646 w 61"/>
              <a:gd name="T15" fmla="*/ 2147483646 h 43"/>
              <a:gd name="T16" fmla="*/ 0 w 61"/>
              <a:gd name="T17" fmla="*/ 2147483646 h 43"/>
              <a:gd name="T18" fmla="*/ 0 w 61"/>
              <a:gd name="T19" fmla="*/ 0 h 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1" h="43">
                <a:moveTo>
                  <a:pt x="0" y="0"/>
                </a:moveTo>
                <a:lnTo>
                  <a:pt x="61" y="0"/>
                </a:lnTo>
                <a:lnTo>
                  <a:pt x="61" y="43"/>
                </a:lnTo>
                <a:lnTo>
                  <a:pt x="0" y="43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59" y="0"/>
                </a:lnTo>
                <a:lnTo>
                  <a:pt x="59" y="41"/>
                </a:lnTo>
                <a:lnTo>
                  <a:pt x="0" y="41"/>
                </a:lnTo>
                <a:lnTo>
                  <a:pt x="0" y="0"/>
                </a:lnTo>
                <a:close/>
              </a:path>
            </a:pathLst>
          </a:custGeom>
          <a:solidFill>
            <a:srgbClr val="E2E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63" name="Freeform 829">
            <a:extLst>
              <a:ext uri="{FF2B5EF4-FFF2-40B4-BE49-F238E27FC236}">
                <a16:creationId xmlns:a16="http://schemas.microsoft.com/office/drawing/2014/main" id="{08BF3F05-9FE1-2C49-B8BB-B0CCAA04961C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93663" cy="65088"/>
          </a:xfrm>
          <a:custGeom>
            <a:avLst/>
            <a:gdLst>
              <a:gd name="T0" fmla="*/ 0 w 59"/>
              <a:gd name="T1" fmla="*/ 0 h 41"/>
              <a:gd name="T2" fmla="*/ 2147483646 w 59"/>
              <a:gd name="T3" fmla="*/ 0 h 41"/>
              <a:gd name="T4" fmla="*/ 2147483646 w 59"/>
              <a:gd name="T5" fmla="*/ 2147483646 h 41"/>
              <a:gd name="T6" fmla="*/ 0 w 59"/>
              <a:gd name="T7" fmla="*/ 2147483646 h 41"/>
              <a:gd name="T8" fmla="*/ 0 w 59"/>
              <a:gd name="T9" fmla="*/ 0 h 41"/>
              <a:gd name="T10" fmla="*/ 0 w 59"/>
              <a:gd name="T11" fmla="*/ 0 h 41"/>
              <a:gd name="T12" fmla="*/ 2147483646 w 59"/>
              <a:gd name="T13" fmla="*/ 0 h 41"/>
              <a:gd name="T14" fmla="*/ 2147483646 w 59"/>
              <a:gd name="T15" fmla="*/ 2147483646 h 41"/>
              <a:gd name="T16" fmla="*/ 0 w 59"/>
              <a:gd name="T17" fmla="*/ 2147483646 h 41"/>
              <a:gd name="T18" fmla="*/ 0 w 59"/>
              <a:gd name="T19" fmla="*/ 0 h 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9" h="41">
                <a:moveTo>
                  <a:pt x="0" y="0"/>
                </a:moveTo>
                <a:lnTo>
                  <a:pt x="59" y="0"/>
                </a:lnTo>
                <a:lnTo>
                  <a:pt x="59" y="41"/>
                </a:lnTo>
                <a:lnTo>
                  <a:pt x="0" y="41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57" y="0"/>
                </a:lnTo>
                <a:lnTo>
                  <a:pt x="57" y="40"/>
                </a:lnTo>
                <a:lnTo>
                  <a:pt x="0" y="40"/>
                </a:lnTo>
                <a:lnTo>
                  <a:pt x="0" y="0"/>
                </a:lnTo>
                <a:close/>
              </a:path>
            </a:pathLst>
          </a:custGeom>
          <a:solidFill>
            <a:srgbClr val="E4E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64" name="Freeform 830">
            <a:extLst>
              <a:ext uri="{FF2B5EF4-FFF2-40B4-BE49-F238E27FC236}">
                <a16:creationId xmlns:a16="http://schemas.microsoft.com/office/drawing/2014/main" id="{DD62F8BE-F868-FB46-BDD2-845F4B1F28FA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90488" cy="63500"/>
          </a:xfrm>
          <a:custGeom>
            <a:avLst/>
            <a:gdLst>
              <a:gd name="T0" fmla="*/ 0 w 57"/>
              <a:gd name="T1" fmla="*/ 0 h 40"/>
              <a:gd name="T2" fmla="*/ 2147483646 w 57"/>
              <a:gd name="T3" fmla="*/ 0 h 40"/>
              <a:gd name="T4" fmla="*/ 2147483646 w 57"/>
              <a:gd name="T5" fmla="*/ 2147483646 h 40"/>
              <a:gd name="T6" fmla="*/ 0 w 57"/>
              <a:gd name="T7" fmla="*/ 2147483646 h 40"/>
              <a:gd name="T8" fmla="*/ 0 w 57"/>
              <a:gd name="T9" fmla="*/ 0 h 40"/>
              <a:gd name="T10" fmla="*/ 0 w 57"/>
              <a:gd name="T11" fmla="*/ 0 h 40"/>
              <a:gd name="T12" fmla="*/ 2147483646 w 57"/>
              <a:gd name="T13" fmla="*/ 0 h 40"/>
              <a:gd name="T14" fmla="*/ 2147483646 w 57"/>
              <a:gd name="T15" fmla="*/ 2147483646 h 40"/>
              <a:gd name="T16" fmla="*/ 0 w 57"/>
              <a:gd name="T17" fmla="*/ 2147483646 h 40"/>
              <a:gd name="T18" fmla="*/ 0 w 57"/>
              <a:gd name="T19" fmla="*/ 0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" h="40">
                <a:moveTo>
                  <a:pt x="0" y="0"/>
                </a:moveTo>
                <a:lnTo>
                  <a:pt x="57" y="0"/>
                </a:lnTo>
                <a:lnTo>
                  <a:pt x="57" y="40"/>
                </a:lnTo>
                <a:lnTo>
                  <a:pt x="0" y="4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55" y="0"/>
                </a:lnTo>
                <a:lnTo>
                  <a:pt x="55" y="39"/>
                </a:lnTo>
                <a:lnTo>
                  <a:pt x="0" y="39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65" name="Freeform 831">
            <a:extLst>
              <a:ext uri="{FF2B5EF4-FFF2-40B4-BE49-F238E27FC236}">
                <a16:creationId xmlns:a16="http://schemas.microsoft.com/office/drawing/2014/main" id="{C736B004-694A-AA40-B79E-D2E0973C9D3A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87313" cy="61913"/>
          </a:xfrm>
          <a:custGeom>
            <a:avLst/>
            <a:gdLst>
              <a:gd name="T0" fmla="*/ 0 w 55"/>
              <a:gd name="T1" fmla="*/ 0 h 39"/>
              <a:gd name="T2" fmla="*/ 2147483646 w 55"/>
              <a:gd name="T3" fmla="*/ 0 h 39"/>
              <a:gd name="T4" fmla="*/ 2147483646 w 55"/>
              <a:gd name="T5" fmla="*/ 2147483646 h 39"/>
              <a:gd name="T6" fmla="*/ 0 w 55"/>
              <a:gd name="T7" fmla="*/ 2147483646 h 39"/>
              <a:gd name="T8" fmla="*/ 0 w 55"/>
              <a:gd name="T9" fmla="*/ 0 h 39"/>
              <a:gd name="T10" fmla="*/ 0 w 55"/>
              <a:gd name="T11" fmla="*/ 0 h 39"/>
              <a:gd name="T12" fmla="*/ 2147483646 w 55"/>
              <a:gd name="T13" fmla="*/ 0 h 39"/>
              <a:gd name="T14" fmla="*/ 2147483646 w 55"/>
              <a:gd name="T15" fmla="*/ 2147483646 h 39"/>
              <a:gd name="T16" fmla="*/ 0 w 55"/>
              <a:gd name="T17" fmla="*/ 2147483646 h 39"/>
              <a:gd name="T18" fmla="*/ 0 w 55"/>
              <a:gd name="T19" fmla="*/ 0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" h="39">
                <a:moveTo>
                  <a:pt x="0" y="0"/>
                </a:moveTo>
                <a:lnTo>
                  <a:pt x="55" y="0"/>
                </a:lnTo>
                <a:lnTo>
                  <a:pt x="55" y="39"/>
                </a:lnTo>
                <a:lnTo>
                  <a:pt x="0" y="39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54" y="0"/>
                </a:lnTo>
                <a:lnTo>
                  <a:pt x="54" y="38"/>
                </a:lnTo>
                <a:lnTo>
                  <a:pt x="0" y="38"/>
                </a:lnTo>
                <a:lnTo>
                  <a:pt x="0" y="0"/>
                </a:lnTo>
                <a:close/>
              </a:path>
            </a:pathLst>
          </a:custGeom>
          <a:solidFill>
            <a:srgbClr val="E7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66" name="Freeform 832">
            <a:extLst>
              <a:ext uri="{FF2B5EF4-FFF2-40B4-BE49-F238E27FC236}">
                <a16:creationId xmlns:a16="http://schemas.microsoft.com/office/drawing/2014/main" id="{023FA830-C994-8E42-B130-99B1E7A33484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85725" cy="60325"/>
          </a:xfrm>
          <a:custGeom>
            <a:avLst/>
            <a:gdLst>
              <a:gd name="T0" fmla="*/ 0 w 54"/>
              <a:gd name="T1" fmla="*/ 0 h 38"/>
              <a:gd name="T2" fmla="*/ 2147483646 w 54"/>
              <a:gd name="T3" fmla="*/ 0 h 38"/>
              <a:gd name="T4" fmla="*/ 2147483646 w 54"/>
              <a:gd name="T5" fmla="*/ 2147483646 h 38"/>
              <a:gd name="T6" fmla="*/ 0 w 54"/>
              <a:gd name="T7" fmla="*/ 2147483646 h 38"/>
              <a:gd name="T8" fmla="*/ 0 w 54"/>
              <a:gd name="T9" fmla="*/ 0 h 38"/>
              <a:gd name="T10" fmla="*/ 0 w 54"/>
              <a:gd name="T11" fmla="*/ 0 h 38"/>
              <a:gd name="T12" fmla="*/ 2147483646 w 54"/>
              <a:gd name="T13" fmla="*/ 0 h 38"/>
              <a:gd name="T14" fmla="*/ 2147483646 w 54"/>
              <a:gd name="T15" fmla="*/ 2147483646 h 38"/>
              <a:gd name="T16" fmla="*/ 0 w 54"/>
              <a:gd name="T17" fmla="*/ 2147483646 h 38"/>
              <a:gd name="T18" fmla="*/ 0 w 54"/>
              <a:gd name="T19" fmla="*/ 0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4" h="38">
                <a:moveTo>
                  <a:pt x="0" y="0"/>
                </a:moveTo>
                <a:lnTo>
                  <a:pt x="54" y="0"/>
                </a:lnTo>
                <a:lnTo>
                  <a:pt x="54" y="38"/>
                </a:lnTo>
                <a:lnTo>
                  <a:pt x="0" y="38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52" y="0"/>
                </a:lnTo>
                <a:lnTo>
                  <a:pt x="52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E9E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67" name="Freeform 833">
            <a:extLst>
              <a:ext uri="{FF2B5EF4-FFF2-40B4-BE49-F238E27FC236}">
                <a16:creationId xmlns:a16="http://schemas.microsoft.com/office/drawing/2014/main" id="{974302B0-0BB9-EF41-8A78-E83851573D1C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82550" cy="58738"/>
          </a:xfrm>
          <a:custGeom>
            <a:avLst/>
            <a:gdLst>
              <a:gd name="T0" fmla="*/ 0 w 52"/>
              <a:gd name="T1" fmla="*/ 0 h 37"/>
              <a:gd name="T2" fmla="*/ 2147483646 w 52"/>
              <a:gd name="T3" fmla="*/ 0 h 37"/>
              <a:gd name="T4" fmla="*/ 2147483646 w 52"/>
              <a:gd name="T5" fmla="*/ 2147483646 h 37"/>
              <a:gd name="T6" fmla="*/ 0 w 52"/>
              <a:gd name="T7" fmla="*/ 2147483646 h 37"/>
              <a:gd name="T8" fmla="*/ 0 w 52"/>
              <a:gd name="T9" fmla="*/ 0 h 37"/>
              <a:gd name="T10" fmla="*/ 0 w 52"/>
              <a:gd name="T11" fmla="*/ 0 h 37"/>
              <a:gd name="T12" fmla="*/ 2147483646 w 52"/>
              <a:gd name="T13" fmla="*/ 0 h 37"/>
              <a:gd name="T14" fmla="*/ 2147483646 w 52"/>
              <a:gd name="T15" fmla="*/ 2147483646 h 37"/>
              <a:gd name="T16" fmla="*/ 0 w 52"/>
              <a:gd name="T17" fmla="*/ 2147483646 h 37"/>
              <a:gd name="T18" fmla="*/ 0 w 52"/>
              <a:gd name="T19" fmla="*/ 0 h 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37">
                <a:moveTo>
                  <a:pt x="0" y="0"/>
                </a:moveTo>
                <a:lnTo>
                  <a:pt x="52" y="0"/>
                </a:lnTo>
                <a:lnTo>
                  <a:pt x="52" y="37"/>
                </a:lnTo>
                <a:lnTo>
                  <a:pt x="0" y="37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50" y="0"/>
                </a:lnTo>
                <a:lnTo>
                  <a:pt x="50" y="35"/>
                </a:lnTo>
                <a:lnTo>
                  <a:pt x="0" y="35"/>
                </a:lnTo>
                <a:lnTo>
                  <a:pt x="0" y="0"/>
                </a:lnTo>
                <a:close/>
              </a:path>
            </a:pathLst>
          </a:custGeom>
          <a:solidFill>
            <a:srgbClr val="EBE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68" name="Freeform 834">
            <a:extLst>
              <a:ext uri="{FF2B5EF4-FFF2-40B4-BE49-F238E27FC236}">
                <a16:creationId xmlns:a16="http://schemas.microsoft.com/office/drawing/2014/main" id="{77C33C57-F754-BE49-9732-267C26FCE488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79375" cy="55563"/>
          </a:xfrm>
          <a:custGeom>
            <a:avLst/>
            <a:gdLst>
              <a:gd name="T0" fmla="*/ 0 w 50"/>
              <a:gd name="T1" fmla="*/ 0 h 35"/>
              <a:gd name="T2" fmla="*/ 2147483646 w 50"/>
              <a:gd name="T3" fmla="*/ 0 h 35"/>
              <a:gd name="T4" fmla="*/ 2147483646 w 50"/>
              <a:gd name="T5" fmla="*/ 2147483646 h 35"/>
              <a:gd name="T6" fmla="*/ 0 w 50"/>
              <a:gd name="T7" fmla="*/ 2147483646 h 35"/>
              <a:gd name="T8" fmla="*/ 0 w 50"/>
              <a:gd name="T9" fmla="*/ 0 h 35"/>
              <a:gd name="T10" fmla="*/ 0 w 50"/>
              <a:gd name="T11" fmla="*/ 0 h 35"/>
              <a:gd name="T12" fmla="*/ 2147483646 w 50"/>
              <a:gd name="T13" fmla="*/ 0 h 35"/>
              <a:gd name="T14" fmla="*/ 2147483646 w 50"/>
              <a:gd name="T15" fmla="*/ 2147483646 h 35"/>
              <a:gd name="T16" fmla="*/ 0 w 50"/>
              <a:gd name="T17" fmla="*/ 2147483646 h 35"/>
              <a:gd name="T18" fmla="*/ 0 w 50"/>
              <a:gd name="T19" fmla="*/ 0 h 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0" h="35">
                <a:moveTo>
                  <a:pt x="0" y="0"/>
                </a:moveTo>
                <a:lnTo>
                  <a:pt x="50" y="0"/>
                </a:lnTo>
                <a:lnTo>
                  <a:pt x="50" y="35"/>
                </a:lnTo>
                <a:lnTo>
                  <a:pt x="0" y="35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48" y="0"/>
                </a:lnTo>
                <a:lnTo>
                  <a:pt x="48" y="34"/>
                </a:lnTo>
                <a:lnTo>
                  <a:pt x="0" y="34"/>
                </a:lnTo>
                <a:lnTo>
                  <a:pt x="0" y="0"/>
                </a:lnTo>
                <a:close/>
              </a:path>
            </a:pathLst>
          </a:custGeom>
          <a:solidFill>
            <a:srgbClr val="E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69" name="Freeform 835">
            <a:extLst>
              <a:ext uri="{FF2B5EF4-FFF2-40B4-BE49-F238E27FC236}">
                <a16:creationId xmlns:a16="http://schemas.microsoft.com/office/drawing/2014/main" id="{2DE63049-8438-FF46-A8F6-44B11E3B6CBA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76200" cy="53975"/>
          </a:xfrm>
          <a:custGeom>
            <a:avLst/>
            <a:gdLst>
              <a:gd name="T0" fmla="*/ 0 w 48"/>
              <a:gd name="T1" fmla="*/ 0 h 34"/>
              <a:gd name="T2" fmla="*/ 2147483646 w 48"/>
              <a:gd name="T3" fmla="*/ 0 h 34"/>
              <a:gd name="T4" fmla="*/ 2147483646 w 48"/>
              <a:gd name="T5" fmla="*/ 2147483646 h 34"/>
              <a:gd name="T6" fmla="*/ 0 w 48"/>
              <a:gd name="T7" fmla="*/ 2147483646 h 34"/>
              <a:gd name="T8" fmla="*/ 0 w 48"/>
              <a:gd name="T9" fmla="*/ 0 h 34"/>
              <a:gd name="T10" fmla="*/ 0 w 48"/>
              <a:gd name="T11" fmla="*/ 0 h 34"/>
              <a:gd name="T12" fmla="*/ 2147483646 w 48"/>
              <a:gd name="T13" fmla="*/ 0 h 34"/>
              <a:gd name="T14" fmla="*/ 2147483646 w 48"/>
              <a:gd name="T15" fmla="*/ 2147483646 h 34"/>
              <a:gd name="T16" fmla="*/ 0 w 48"/>
              <a:gd name="T17" fmla="*/ 2147483646 h 34"/>
              <a:gd name="T18" fmla="*/ 0 w 48"/>
              <a:gd name="T19" fmla="*/ 0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8" h="34">
                <a:moveTo>
                  <a:pt x="0" y="0"/>
                </a:moveTo>
                <a:lnTo>
                  <a:pt x="48" y="0"/>
                </a:lnTo>
                <a:lnTo>
                  <a:pt x="48" y="34"/>
                </a:lnTo>
                <a:lnTo>
                  <a:pt x="0" y="34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47" y="0"/>
                </a:lnTo>
                <a:lnTo>
                  <a:pt x="47" y="33"/>
                </a:lnTo>
                <a:lnTo>
                  <a:pt x="0" y="33"/>
                </a:lnTo>
                <a:lnTo>
                  <a:pt x="0" y="0"/>
                </a:lnTo>
                <a:close/>
              </a:path>
            </a:pathLst>
          </a:custGeom>
          <a:solidFill>
            <a:srgbClr val="EDE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70" name="Freeform 836">
            <a:extLst>
              <a:ext uri="{FF2B5EF4-FFF2-40B4-BE49-F238E27FC236}">
                <a16:creationId xmlns:a16="http://schemas.microsoft.com/office/drawing/2014/main" id="{33ECBA71-2007-3A42-A533-8D7022D8169A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74613" cy="52388"/>
          </a:xfrm>
          <a:custGeom>
            <a:avLst/>
            <a:gdLst>
              <a:gd name="T0" fmla="*/ 0 w 47"/>
              <a:gd name="T1" fmla="*/ 0 h 33"/>
              <a:gd name="T2" fmla="*/ 2147483646 w 47"/>
              <a:gd name="T3" fmla="*/ 0 h 33"/>
              <a:gd name="T4" fmla="*/ 2147483646 w 47"/>
              <a:gd name="T5" fmla="*/ 2147483646 h 33"/>
              <a:gd name="T6" fmla="*/ 0 w 47"/>
              <a:gd name="T7" fmla="*/ 2147483646 h 33"/>
              <a:gd name="T8" fmla="*/ 0 w 47"/>
              <a:gd name="T9" fmla="*/ 0 h 33"/>
              <a:gd name="T10" fmla="*/ 0 w 47"/>
              <a:gd name="T11" fmla="*/ 0 h 33"/>
              <a:gd name="T12" fmla="*/ 2147483646 w 47"/>
              <a:gd name="T13" fmla="*/ 0 h 33"/>
              <a:gd name="T14" fmla="*/ 2147483646 w 47"/>
              <a:gd name="T15" fmla="*/ 2147483646 h 33"/>
              <a:gd name="T16" fmla="*/ 0 w 47"/>
              <a:gd name="T17" fmla="*/ 2147483646 h 33"/>
              <a:gd name="T18" fmla="*/ 0 w 47"/>
              <a:gd name="T19" fmla="*/ 0 h 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7" h="33">
                <a:moveTo>
                  <a:pt x="0" y="0"/>
                </a:moveTo>
                <a:lnTo>
                  <a:pt x="47" y="0"/>
                </a:lnTo>
                <a:lnTo>
                  <a:pt x="47" y="33"/>
                </a:lnTo>
                <a:lnTo>
                  <a:pt x="0" y="33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45" y="0"/>
                </a:lnTo>
                <a:lnTo>
                  <a:pt x="45" y="32"/>
                </a:lnTo>
                <a:lnTo>
                  <a:pt x="0" y="32"/>
                </a:lnTo>
                <a:lnTo>
                  <a:pt x="0" y="0"/>
                </a:lnTo>
                <a:close/>
              </a:path>
            </a:pathLst>
          </a:custGeom>
          <a:solidFill>
            <a:srgbClr val="E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71" name="Freeform 837">
            <a:extLst>
              <a:ext uri="{FF2B5EF4-FFF2-40B4-BE49-F238E27FC236}">
                <a16:creationId xmlns:a16="http://schemas.microsoft.com/office/drawing/2014/main" id="{4DFF3135-9DA7-FF4D-95E3-8D998FC70063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71438" cy="50800"/>
          </a:xfrm>
          <a:custGeom>
            <a:avLst/>
            <a:gdLst>
              <a:gd name="T0" fmla="*/ 0 w 45"/>
              <a:gd name="T1" fmla="*/ 0 h 32"/>
              <a:gd name="T2" fmla="*/ 2147483646 w 45"/>
              <a:gd name="T3" fmla="*/ 0 h 32"/>
              <a:gd name="T4" fmla="*/ 2147483646 w 45"/>
              <a:gd name="T5" fmla="*/ 2147483646 h 32"/>
              <a:gd name="T6" fmla="*/ 0 w 45"/>
              <a:gd name="T7" fmla="*/ 2147483646 h 32"/>
              <a:gd name="T8" fmla="*/ 0 w 45"/>
              <a:gd name="T9" fmla="*/ 0 h 32"/>
              <a:gd name="T10" fmla="*/ 0 w 45"/>
              <a:gd name="T11" fmla="*/ 0 h 32"/>
              <a:gd name="T12" fmla="*/ 2147483646 w 45"/>
              <a:gd name="T13" fmla="*/ 0 h 32"/>
              <a:gd name="T14" fmla="*/ 2147483646 w 45"/>
              <a:gd name="T15" fmla="*/ 2147483646 h 32"/>
              <a:gd name="T16" fmla="*/ 0 w 45"/>
              <a:gd name="T17" fmla="*/ 2147483646 h 32"/>
              <a:gd name="T18" fmla="*/ 0 w 45"/>
              <a:gd name="T19" fmla="*/ 0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" h="32">
                <a:moveTo>
                  <a:pt x="0" y="0"/>
                </a:moveTo>
                <a:lnTo>
                  <a:pt x="45" y="0"/>
                </a:lnTo>
                <a:lnTo>
                  <a:pt x="45" y="32"/>
                </a:lnTo>
                <a:lnTo>
                  <a:pt x="0" y="32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43" y="0"/>
                </a:lnTo>
                <a:lnTo>
                  <a:pt x="43" y="30"/>
                </a:lnTo>
                <a:lnTo>
                  <a:pt x="0" y="30"/>
                </a:lnTo>
                <a:lnTo>
                  <a:pt x="0" y="0"/>
                </a:lnTo>
                <a:close/>
              </a:path>
            </a:pathLst>
          </a:custGeom>
          <a:solidFill>
            <a:srgbClr val="F0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72" name="Freeform 838">
            <a:extLst>
              <a:ext uri="{FF2B5EF4-FFF2-40B4-BE49-F238E27FC236}">
                <a16:creationId xmlns:a16="http://schemas.microsoft.com/office/drawing/2014/main" id="{8C74BA2B-19C3-674A-851D-8F2E7B864878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68263" cy="47625"/>
          </a:xfrm>
          <a:custGeom>
            <a:avLst/>
            <a:gdLst>
              <a:gd name="T0" fmla="*/ 0 w 43"/>
              <a:gd name="T1" fmla="*/ 0 h 30"/>
              <a:gd name="T2" fmla="*/ 2147483646 w 43"/>
              <a:gd name="T3" fmla="*/ 0 h 30"/>
              <a:gd name="T4" fmla="*/ 2147483646 w 43"/>
              <a:gd name="T5" fmla="*/ 2147483646 h 30"/>
              <a:gd name="T6" fmla="*/ 0 w 43"/>
              <a:gd name="T7" fmla="*/ 2147483646 h 30"/>
              <a:gd name="T8" fmla="*/ 0 w 43"/>
              <a:gd name="T9" fmla="*/ 0 h 30"/>
              <a:gd name="T10" fmla="*/ 0 w 43"/>
              <a:gd name="T11" fmla="*/ 0 h 30"/>
              <a:gd name="T12" fmla="*/ 2147483646 w 43"/>
              <a:gd name="T13" fmla="*/ 0 h 30"/>
              <a:gd name="T14" fmla="*/ 2147483646 w 43"/>
              <a:gd name="T15" fmla="*/ 2147483646 h 30"/>
              <a:gd name="T16" fmla="*/ 0 w 43"/>
              <a:gd name="T17" fmla="*/ 2147483646 h 30"/>
              <a:gd name="T18" fmla="*/ 0 w 43"/>
              <a:gd name="T19" fmla="*/ 0 h 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" h="30">
                <a:moveTo>
                  <a:pt x="0" y="0"/>
                </a:moveTo>
                <a:lnTo>
                  <a:pt x="43" y="0"/>
                </a:lnTo>
                <a:lnTo>
                  <a:pt x="43" y="30"/>
                </a:lnTo>
                <a:lnTo>
                  <a:pt x="0" y="3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41" y="0"/>
                </a:lnTo>
                <a:lnTo>
                  <a:pt x="41" y="29"/>
                </a:ln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F1F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73" name="Freeform 839">
            <a:extLst>
              <a:ext uri="{FF2B5EF4-FFF2-40B4-BE49-F238E27FC236}">
                <a16:creationId xmlns:a16="http://schemas.microsoft.com/office/drawing/2014/main" id="{737C87EB-E30C-6649-9B89-B4401E76FE28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65088" cy="46038"/>
          </a:xfrm>
          <a:custGeom>
            <a:avLst/>
            <a:gdLst>
              <a:gd name="T0" fmla="*/ 0 w 41"/>
              <a:gd name="T1" fmla="*/ 0 h 29"/>
              <a:gd name="T2" fmla="*/ 2147483646 w 41"/>
              <a:gd name="T3" fmla="*/ 0 h 29"/>
              <a:gd name="T4" fmla="*/ 2147483646 w 41"/>
              <a:gd name="T5" fmla="*/ 2147483646 h 29"/>
              <a:gd name="T6" fmla="*/ 0 w 41"/>
              <a:gd name="T7" fmla="*/ 2147483646 h 29"/>
              <a:gd name="T8" fmla="*/ 0 w 41"/>
              <a:gd name="T9" fmla="*/ 0 h 29"/>
              <a:gd name="T10" fmla="*/ 0 w 41"/>
              <a:gd name="T11" fmla="*/ 0 h 29"/>
              <a:gd name="T12" fmla="*/ 2147483646 w 41"/>
              <a:gd name="T13" fmla="*/ 0 h 29"/>
              <a:gd name="T14" fmla="*/ 2147483646 w 41"/>
              <a:gd name="T15" fmla="*/ 2147483646 h 29"/>
              <a:gd name="T16" fmla="*/ 0 w 41"/>
              <a:gd name="T17" fmla="*/ 2147483646 h 29"/>
              <a:gd name="T18" fmla="*/ 0 w 41"/>
              <a:gd name="T19" fmla="*/ 0 h 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" h="29">
                <a:moveTo>
                  <a:pt x="0" y="0"/>
                </a:moveTo>
                <a:lnTo>
                  <a:pt x="41" y="0"/>
                </a:lnTo>
                <a:lnTo>
                  <a:pt x="41" y="29"/>
                </a:lnTo>
                <a:lnTo>
                  <a:pt x="0" y="29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40" y="0"/>
                </a:lnTo>
                <a:lnTo>
                  <a:pt x="40" y="28"/>
                </a:lnTo>
                <a:lnTo>
                  <a:pt x="0" y="28"/>
                </a:lnTo>
                <a:lnTo>
                  <a:pt x="0" y="0"/>
                </a:lnTo>
                <a:close/>
              </a:path>
            </a:pathLst>
          </a:custGeom>
          <a:solidFill>
            <a:srgbClr val="F3F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74" name="Freeform 840">
            <a:extLst>
              <a:ext uri="{FF2B5EF4-FFF2-40B4-BE49-F238E27FC236}">
                <a16:creationId xmlns:a16="http://schemas.microsoft.com/office/drawing/2014/main" id="{32D7D0E1-CBF3-0F42-864A-E2B6CAF5910D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63500" cy="44450"/>
          </a:xfrm>
          <a:custGeom>
            <a:avLst/>
            <a:gdLst>
              <a:gd name="T0" fmla="*/ 0 w 40"/>
              <a:gd name="T1" fmla="*/ 0 h 28"/>
              <a:gd name="T2" fmla="*/ 2147483646 w 40"/>
              <a:gd name="T3" fmla="*/ 0 h 28"/>
              <a:gd name="T4" fmla="*/ 2147483646 w 40"/>
              <a:gd name="T5" fmla="*/ 2147483646 h 28"/>
              <a:gd name="T6" fmla="*/ 0 w 40"/>
              <a:gd name="T7" fmla="*/ 2147483646 h 28"/>
              <a:gd name="T8" fmla="*/ 0 w 40"/>
              <a:gd name="T9" fmla="*/ 0 h 28"/>
              <a:gd name="T10" fmla="*/ 0 w 40"/>
              <a:gd name="T11" fmla="*/ 0 h 28"/>
              <a:gd name="T12" fmla="*/ 2147483646 w 40"/>
              <a:gd name="T13" fmla="*/ 0 h 28"/>
              <a:gd name="T14" fmla="*/ 2147483646 w 40"/>
              <a:gd name="T15" fmla="*/ 2147483646 h 28"/>
              <a:gd name="T16" fmla="*/ 0 w 40"/>
              <a:gd name="T17" fmla="*/ 2147483646 h 28"/>
              <a:gd name="T18" fmla="*/ 0 w 40"/>
              <a:gd name="T19" fmla="*/ 0 h 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" h="28">
                <a:moveTo>
                  <a:pt x="0" y="0"/>
                </a:moveTo>
                <a:lnTo>
                  <a:pt x="40" y="0"/>
                </a:lnTo>
                <a:lnTo>
                  <a:pt x="40" y="28"/>
                </a:lnTo>
                <a:lnTo>
                  <a:pt x="0" y="28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38" y="0"/>
                </a:lnTo>
                <a:lnTo>
                  <a:pt x="38" y="26"/>
                </a:ln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rgbClr val="F4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75" name="Freeform 841">
            <a:extLst>
              <a:ext uri="{FF2B5EF4-FFF2-40B4-BE49-F238E27FC236}">
                <a16:creationId xmlns:a16="http://schemas.microsoft.com/office/drawing/2014/main" id="{9C1DE5F6-7B3F-2B4D-972F-DC4B8BBE7418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60325" cy="41275"/>
          </a:xfrm>
          <a:custGeom>
            <a:avLst/>
            <a:gdLst>
              <a:gd name="T0" fmla="*/ 0 w 38"/>
              <a:gd name="T1" fmla="*/ 0 h 26"/>
              <a:gd name="T2" fmla="*/ 2147483646 w 38"/>
              <a:gd name="T3" fmla="*/ 0 h 26"/>
              <a:gd name="T4" fmla="*/ 2147483646 w 38"/>
              <a:gd name="T5" fmla="*/ 2147483646 h 26"/>
              <a:gd name="T6" fmla="*/ 0 w 38"/>
              <a:gd name="T7" fmla="*/ 2147483646 h 26"/>
              <a:gd name="T8" fmla="*/ 0 w 38"/>
              <a:gd name="T9" fmla="*/ 0 h 26"/>
              <a:gd name="T10" fmla="*/ 0 w 38"/>
              <a:gd name="T11" fmla="*/ 0 h 26"/>
              <a:gd name="T12" fmla="*/ 2147483646 w 38"/>
              <a:gd name="T13" fmla="*/ 0 h 26"/>
              <a:gd name="T14" fmla="*/ 2147483646 w 38"/>
              <a:gd name="T15" fmla="*/ 2147483646 h 26"/>
              <a:gd name="T16" fmla="*/ 0 w 38"/>
              <a:gd name="T17" fmla="*/ 2147483646 h 26"/>
              <a:gd name="T18" fmla="*/ 0 w 38"/>
              <a:gd name="T19" fmla="*/ 0 h 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8" h="26">
                <a:moveTo>
                  <a:pt x="0" y="0"/>
                </a:moveTo>
                <a:lnTo>
                  <a:pt x="38" y="0"/>
                </a:lnTo>
                <a:lnTo>
                  <a:pt x="38" y="26"/>
                </a:lnTo>
                <a:lnTo>
                  <a:pt x="0" y="26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36" y="26"/>
                </a:ln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rgbClr val="F5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76" name="Freeform 842">
            <a:extLst>
              <a:ext uri="{FF2B5EF4-FFF2-40B4-BE49-F238E27FC236}">
                <a16:creationId xmlns:a16="http://schemas.microsoft.com/office/drawing/2014/main" id="{7A4F20F0-D3A1-1246-816A-18533C339EB8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57150" cy="41275"/>
          </a:xfrm>
          <a:custGeom>
            <a:avLst/>
            <a:gdLst>
              <a:gd name="T0" fmla="*/ 0 w 36"/>
              <a:gd name="T1" fmla="*/ 0 h 26"/>
              <a:gd name="T2" fmla="*/ 2147483646 w 36"/>
              <a:gd name="T3" fmla="*/ 0 h 26"/>
              <a:gd name="T4" fmla="*/ 2147483646 w 36"/>
              <a:gd name="T5" fmla="*/ 2147483646 h 26"/>
              <a:gd name="T6" fmla="*/ 0 w 36"/>
              <a:gd name="T7" fmla="*/ 2147483646 h 26"/>
              <a:gd name="T8" fmla="*/ 0 w 36"/>
              <a:gd name="T9" fmla="*/ 0 h 26"/>
              <a:gd name="T10" fmla="*/ 0 w 36"/>
              <a:gd name="T11" fmla="*/ 0 h 26"/>
              <a:gd name="T12" fmla="*/ 2147483646 w 36"/>
              <a:gd name="T13" fmla="*/ 0 h 26"/>
              <a:gd name="T14" fmla="*/ 2147483646 w 36"/>
              <a:gd name="T15" fmla="*/ 2147483646 h 26"/>
              <a:gd name="T16" fmla="*/ 0 w 36"/>
              <a:gd name="T17" fmla="*/ 2147483646 h 26"/>
              <a:gd name="T18" fmla="*/ 0 w 36"/>
              <a:gd name="T19" fmla="*/ 0 h 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6" h="26">
                <a:moveTo>
                  <a:pt x="0" y="0"/>
                </a:moveTo>
                <a:lnTo>
                  <a:pt x="36" y="0"/>
                </a:lnTo>
                <a:lnTo>
                  <a:pt x="36" y="26"/>
                </a:lnTo>
                <a:lnTo>
                  <a:pt x="0" y="26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34" y="0"/>
                </a:lnTo>
                <a:lnTo>
                  <a:pt x="34" y="24"/>
                </a:lnTo>
                <a:lnTo>
                  <a:pt x="0" y="24"/>
                </a:lnTo>
                <a:lnTo>
                  <a:pt x="0" y="0"/>
                </a:lnTo>
                <a:close/>
              </a:path>
            </a:pathLst>
          </a:custGeom>
          <a:solidFill>
            <a:srgbClr val="F6F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77" name="Freeform 843">
            <a:extLst>
              <a:ext uri="{FF2B5EF4-FFF2-40B4-BE49-F238E27FC236}">
                <a16:creationId xmlns:a16="http://schemas.microsoft.com/office/drawing/2014/main" id="{3DDD7F9B-CB15-6B4D-A490-20A57C10E976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53975" cy="38100"/>
          </a:xfrm>
          <a:custGeom>
            <a:avLst/>
            <a:gdLst>
              <a:gd name="T0" fmla="*/ 0 w 34"/>
              <a:gd name="T1" fmla="*/ 0 h 24"/>
              <a:gd name="T2" fmla="*/ 2147483646 w 34"/>
              <a:gd name="T3" fmla="*/ 0 h 24"/>
              <a:gd name="T4" fmla="*/ 2147483646 w 34"/>
              <a:gd name="T5" fmla="*/ 2147483646 h 24"/>
              <a:gd name="T6" fmla="*/ 0 w 34"/>
              <a:gd name="T7" fmla="*/ 2147483646 h 24"/>
              <a:gd name="T8" fmla="*/ 0 w 34"/>
              <a:gd name="T9" fmla="*/ 0 h 24"/>
              <a:gd name="T10" fmla="*/ 0 w 34"/>
              <a:gd name="T11" fmla="*/ 0 h 24"/>
              <a:gd name="T12" fmla="*/ 2147483646 w 34"/>
              <a:gd name="T13" fmla="*/ 0 h 24"/>
              <a:gd name="T14" fmla="*/ 2147483646 w 34"/>
              <a:gd name="T15" fmla="*/ 2147483646 h 24"/>
              <a:gd name="T16" fmla="*/ 0 w 34"/>
              <a:gd name="T17" fmla="*/ 2147483646 h 24"/>
              <a:gd name="T18" fmla="*/ 0 w 34"/>
              <a:gd name="T19" fmla="*/ 0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" h="24">
                <a:moveTo>
                  <a:pt x="0" y="0"/>
                </a:moveTo>
                <a:lnTo>
                  <a:pt x="34" y="0"/>
                </a:lnTo>
                <a:lnTo>
                  <a:pt x="34" y="24"/>
                </a:lnTo>
                <a:lnTo>
                  <a:pt x="0" y="24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33" y="0"/>
                </a:lnTo>
                <a:lnTo>
                  <a:pt x="33" y="23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F7F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78" name="Freeform 844">
            <a:extLst>
              <a:ext uri="{FF2B5EF4-FFF2-40B4-BE49-F238E27FC236}">
                <a16:creationId xmlns:a16="http://schemas.microsoft.com/office/drawing/2014/main" id="{358016DE-0BD8-A44C-A884-DDE9D50F5D60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52388" cy="36513"/>
          </a:xfrm>
          <a:custGeom>
            <a:avLst/>
            <a:gdLst>
              <a:gd name="T0" fmla="*/ 0 w 33"/>
              <a:gd name="T1" fmla="*/ 0 h 23"/>
              <a:gd name="T2" fmla="*/ 2147483646 w 33"/>
              <a:gd name="T3" fmla="*/ 0 h 23"/>
              <a:gd name="T4" fmla="*/ 2147483646 w 33"/>
              <a:gd name="T5" fmla="*/ 2147483646 h 23"/>
              <a:gd name="T6" fmla="*/ 0 w 33"/>
              <a:gd name="T7" fmla="*/ 2147483646 h 23"/>
              <a:gd name="T8" fmla="*/ 0 w 33"/>
              <a:gd name="T9" fmla="*/ 0 h 23"/>
              <a:gd name="T10" fmla="*/ 0 w 33"/>
              <a:gd name="T11" fmla="*/ 0 h 23"/>
              <a:gd name="T12" fmla="*/ 2147483646 w 33"/>
              <a:gd name="T13" fmla="*/ 0 h 23"/>
              <a:gd name="T14" fmla="*/ 2147483646 w 33"/>
              <a:gd name="T15" fmla="*/ 2147483646 h 23"/>
              <a:gd name="T16" fmla="*/ 0 w 33"/>
              <a:gd name="T17" fmla="*/ 2147483646 h 23"/>
              <a:gd name="T18" fmla="*/ 0 w 33"/>
              <a:gd name="T19" fmla="*/ 0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" h="23">
                <a:moveTo>
                  <a:pt x="0" y="0"/>
                </a:moveTo>
                <a:lnTo>
                  <a:pt x="33" y="0"/>
                </a:lnTo>
                <a:lnTo>
                  <a:pt x="33" y="23"/>
                </a:lnTo>
                <a:lnTo>
                  <a:pt x="0" y="23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31" y="0"/>
                </a:lnTo>
                <a:lnTo>
                  <a:pt x="31" y="22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F8F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79" name="Freeform 845">
            <a:extLst>
              <a:ext uri="{FF2B5EF4-FFF2-40B4-BE49-F238E27FC236}">
                <a16:creationId xmlns:a16="http://schemas.microsoft.com/office/drawing/2014/main" id="{97C7588C-C7B2-A641-A2E4-ADBA030F696F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49213" cy="34925"/>
          </a:xfrm>
          <a:custGeom>
            <a:avLst/>
            <a:gdLst>
              <a:gd name="T0" fmla="*/ 0 w 31"/>
              <a:gd name="T1" fmla="*/ 0 h 22"/>
              <a:gd name="T2" fmla="*/ 2147483646 w 31"/>
              <a:gd name="T3" fmla="*/ 0 h 22"/>
              <a:gd name="T4" fmla="*/ 2147483646 w 31"/>
              <a:gd name="T5" fmla="*/ 2147483646 h 22"/>
              <a:gd name="T6" fmla="*/ 0 w 31"/>
              <a:gd name="T7" fmla="*/ 2147483646 h 22"/>
              <a:gd name="T8" fmla="*/ 0 w 31"/>
              <a:gd name="T9" fmla="*/ 0 h 22"/>
              <a:gd name="T10" fmla="*/ 0 w 31"/>
              <a:gd name="T11" fmla="*/ 0 h 22"/>
              <a:gd name="T12" fmla="*/ 2147483646 w 31"/>
              <a:gd name="T13" fmla="*/ 0 h 22"/>
              <a:gd name="T14" fmla="*/ 2147483646 w 31"/>
              <a:gd name="T15" fmla="*/ 2147483646 h 22"/>
              <a:gd name="T16" fmla="*/ 0 w 31"/>
              <a:gd name="T17" fmla="*/ 2147483646 h 22"/>
              <a:gd name="T18" fmla="*/ 0 w 31"/>
              <a:gd name="T19" fmla="*/ 0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1" h="22">
                <a:moveTo>
                  <a:pt x="0" y="0"/>
                </a:moveTo>
                <a:lnTo>
                  <a:pt x="31" y="0"/>
                </a:lnTo>
                <a:lnTo>
                  <a:pt x="31" y="22"/>
                </a:lnTo>
                <a:lnTo>
                  <a:pt x="0" y="22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29" y="0"/>
                </a:lnTo>
                <a:lnTo>
                  <a:pt x="29" y="20"/>
                </a:lnTo>
                <a:lnTo>
                  <a:pt x="0" y="20"/>
                </a:lnTo>
                <a:lnTo>
                  <a:pt x="0" y="0"/>
                </a:lnTo>
                <a:close/>
              </a:path>
            </a:pathLst>
          </a:custGeom>
          <a:solidFill>
            <a:srgbClr val="F9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80" name="Freeform 846">
            <a:extLst>
              <a:ext uri="{FF2B5EF4-FFF2-40B4-BE49-F238E27FC236}">
                <a16:creationId xmlns:a16="http://schemas.microsoft.com/office/drawing/2014/main" id="{1BADCF69-024E-2448-BD3A-267F9717D8A9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46038" cy="31750"/>
          </a:xfrm>
          <a:custGeom>
            <a:avLst/>
            <a:gdLst>
              <a:gd name="T0" fmla="*/ 0 w 29"/>
              <a:gd name="T1" fmla="*/ 0 h 20"/>
              <a:gd name="T2" fmla="*/ 2147483646 w 29"/>
              <a:gd name="T3" fmla="*/ 0 h 20"/>
              <a:gd name="T4" fmla="*/ 2147483646 w 29"/>
              <a:gd name="T5" fmla="*/ 2147483646 h 20"/>
              <a:gd name="T6" fmla="*/ 0 w 29"/>
              <a:gd name="T7" fmla="*/ 2147483646 h 20"/>
              <a:gd name="T8" fmla="*/ 0 w 29"/>
              <a:gd name="T9" fmla="*/ 0 h 20"/>
              <a:gd name="T10" fmla="*/ 0 w 29"/>
              <a:gd name="T11" fmla="*/ 0 h 20"/>
              <a:gd name="T12" fmla="*/ 2147483646 w 29"/>
              <a:gd name="T13" fmla="*/ 0 h 20"/>
              <a:gd name="T14" fmla="*/ 2147483646 w 29"/>
              <a:gd name="T15" fmla="*/ 2147483646 h 20"/>
              <a:gd name="T16" fmla="*/ 0 w 29"/>
              <a:gd name="T17" fmla="*/ 2147483646 h 20"/>
              <a:gd name="T18" fmla="*/ 0 w 29"/>
              <a:gd name="T19" fmla="*/ 0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" h="20">
                <a:moveTo>
                  <a:pt x="0" y="0"/>
                </a:moveTo>
                <a:lnTo>
                  <a:pt x="29" y="0"/>
                </a:lnTo>
                <a:lnTo>
                  <a:pt x="29" y="20"/>
                </a:lnTo>
                <a:lnTo>
                  <a:pt x="0" y="2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27" y="0"/>
                </a:lnTo>
                <a:lnTo>
                  <a:pt x="27" y="19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solidFill>
            <a:srgbClr val="FA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81" name="Freeform 847">
            <a:extLst>
              <a:ext uri="{FF2B5EF4-FFF2-40B4-BE49-F238E27FC236}">
                <a16:creationId xmlns:a16="http://schemas.microsoft.com/office/drawing/2014/main" id="{95E0D4E5-46D9-4744-A003-F16E1360B2AF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42863" cy="30163"/>
          </a:xfrm>
          <a:custGeom>
            <a:avLst/>
            <a:gdLst>
              <a:gd name="T0" fmla="*/ 0 w 27"/>
              <a:gd name="T1" fmla="*/ 0 h 19"/>
              <a:gd name="T2" fmla="*/ 2147483646 w 27"/>
              <a:gd name="T3" fmla="*/ 0 h 19"/>
              <a:gd name="T4" fmla="*/ 2147483646 w 27"/>
              <a:gd name="T5" fmla="*/ 2147483646 h 19"/>
              <a:gd name="T6" fmla="*/ 0 w 27"/>
              <a:gd name="T7" fmla="*/ 2147483646 h 19"/>
              <a:gd name="T8" fmla="*/ 0 w 27"/>
              <a:gd name="T9" fmla="*/ 0 h 19"/>
              <a:gd name="T10" fmla="*/ 0 w 27"/>
              <a:gd name="T11" fmla="*/ 0 h 19"/>
              <a:gd name="T12" fmla="*/ 2147483646 w 27"/>
              <a:gd name="T13" fmla="*/ 0 h 19"/>
              <a:gd name="T14" fmla="*/ 2147483646 w 27"/>
              <a:gd name="T15" fmla="*/ 2147483646 h 19"/>
              <a:gd name="T16" fmla="*/ 0 w 27"/>
              <a:gd name="T17" fmla="*/ 2147483646 h 19"/>
              <a:gd name="T18" fmla="*/ 0 w 27"/>
              <a:gd name="T19" fmla="*/ 0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19">
                <a:moveTo>
                  <a:pt x="0" y="0"/>
                </a:moveTo>
                <a:lnTo>
                  <a:pt x="27" y="0"/>
                </a:lnTo>
                <a:lnTo>
                  <a:pt x="27" y="19"/>
                </a:lnTo>
                <a:lnTo>
                  <a:pt x="0" y="19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25" y="0"/>
                </a:lnTo>
                <a:lnTo>
                  <a:pt x="25" y="18"/>
                </a:lnTo>
                <a:lnTo>
                  <a:pt x="0" y="18"/>
                </a:lnTo>
                <a:lnTo>
                  <a:pt x="0" y="0"/>
                </a:lnTo>
                <a:close/>
              </a:path>
            </a:pathLst>
          </a:custGeom>
          <a:solidFill>
            <a:srgbClr val="FBF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82" name="Freeform 848">
            <a:extLst>
              <a:ext uri="{FF2B5EF4-FFF2-40B4-BE49-F238E27FC236}">
                <a16:creationId xmlns:a16="http://schemas.microsoft.com/office/drawing/2014/main" id="{8CE5C6BD-E0D9-284F-9A5F-B747C81FEDE1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39688" cy="28575"/>
          </a:xfrm>
          <a:custGeom>
            <a:avLst/>
            <a:gdLst>
              <a:gd name="T0" fmla="*/ 0 w 25"/>
              <a:gd name="T1" fmla="*/ 0 h 18"/>
              <a:gd name="T2" fmla="*/ 2147483646 w 25"/>
              <a:gd name="T3" fmla="*/ 0 h 18"/>
              <a:gd name="T4" fmla="*/ 2147483646 w 25"/>
              <a:gd name="T5" fmla="*/ 2147483646 h 18"/>
              <a:gd name="T6" fmla="*/ 0 w 25"/>
              <a:gd name="T7" fmla="*/ 2147483646 h 18"/>
              <a:gd name="T8" fmla="*/ 0 w 25"/>
              <a:gd name="T9" fmla="*/ 0 h 18"/>
              <a:gd name="T10" fmla="*/ 0 w 25"/>
              <a:gd name="T11" fmla="*/ 0 h 18"/>
              <a:gd name="T12" fmla="*/ 2147483646 w 25"/>
              <a:gd name="T13" fmla="*/ 0 h 18"/>
              <a:gd name="T14" fmla="*/ 2147483646 w 25"/>
              <a:gd name="T15" fmla="*/ 2147483646 h 18"/>
              <a:gd name="T16" fmla="*/ 0 w 25"/>
              <a:gd name="T17" fmla="*/ 2147483646 h 18"/>
              <a:gd name="T18" fmla="*/ 0 w 25"/>
              <a:gd name="T19" fmla="*/ 0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5" h="18">
                <a:moveTo>
                  <a:pt x="0" y="0"/>
                </a:moveTo>
                <a:lnTo>
                  <a:pt x="25" y="0"/>
                </a:lnTo>
                <a:lnTo>
                  <a:pt x="25" y="18"/>
                </a:lnTo>
                <a:lnTo>
                  <a:pt x="0" y="18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23" y="0"/>
                </a:lnTo>
                <a:lnTo>
                  <a:pt x="23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FCF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83" name="Freeform 849">
            <a:extLst>
              <a:ext uri="{FF2B5EF4-FFF2-40B4-BE49-F238E27FC236}">
                <a16:creationId xmlns:a16="http://schemas.microsoft.com/office/drawing/2014/main" id="{E52B57D8-964E-8F4F-9361-6B2FA7EB25FB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36513" cy="26988"/>
          </a:xfrm>
          <a:custGeom>
            <a:avLst/>
            <a:gdLst>
              <a:gd name="T0" fmla="*/ 0 w 23"/>
              <a:gd name="T1" fmla="*/ 0 h 17"/>
              <a:gd name="T2" fmla="*/ 2147483646 w 23"/>
              <a:gd name="T3" fmla="*/ 0 h 17"/>
              <a:gd name="T4" fmla="*/ 2147483646 w 23"/>
              <a:gd name="T5" fmla="*/ 2147483646 h 17"/>
              <a:gd name="T6" fmla="*/ 0 w 23"/>
              <a:gd name="T7" fmla="*/ 2147483646 h 17"/>
              <a:gd name="T8" fmla="*/ 0 w 23"/>
              <a:gd name="T9" fmla="*/ 0 h 17"/>
              <a:gd name="T10" fmla="*/ 0 w 23"/>
              <a:gd name="T11" fmla="*/ 0 h 17"/>
              <a:gd name="T12" fmla="*/ 2147483646 w 23"/>
              <a:gd name="T13" fmla="*/ 0 h 17"/>
              <a:gd name="T14" fmla="*/ 2147483646 w 23"/>
              <a:gd name="T15" fmla="*/ 2147483646 h 17"/>
              <a:gd name="T16" fmla="*/ 0 w 23"/>
              <a:gd name="T17" fmla="*/ 2147483646 h 17"/>
              <a:gd name="T18" fmla="*/ 0 w 23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" h="17">
                <a:moveTo>
                  <a:pt x="0" y="0"/>
                </a:moveTo>
                <a:lnTo>
                  <a:pt x="23" y="0"/>
                </a:lnTo>
                <a:lnTo>
                  <a:pt x="23" y="17"/>
                </a:lnTo>
                <a:lnTo>
                  <a:pt x="0" y="17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21" y="0"/>
                </a:lnTo>
                <a:lnTo>
                  <a:pt x="21" y="15"/>
                </a:lnTo>
                <a:lnTo>
                  <a:pt x="0" y="15"/>
                </a:lnTo>
                <a:lnTo>
                  <a:pt x="0" y="0"/>
                </a:lnTo>
                <a:close/>
              </a:path>
            </a:pathLst>
          </a:custGeom>
          <a:solidFill>
            <a:srgbClr val="FCF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84" name="Freeform 850">
            <a:extLst>
              <a:ext uri="{FF2B5EF4-FFF2-40B4-BE49-F238E27FC236}">
                <a16:creationId xmlns:a16="http://schemas.microsoft.com/office/drawing/2014/main" id="{B23D4D98-BE69-CF4C-ABFA-7D7EB14E36B6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33338" cy="23813"/>
          </a:xfrm>
          <a:custGeom>
            <a:avLst/>
            <a:gdLst>
              <a:gd name="T0" fmla="*/ 0 w 21"/>
              <a:gd name="T1" fmla="*/ 0 h 15"/>
              <a:gd name="T2" fmla="*/ 2147483646 w 21"/>
              <a:gd name="T3" fmla="*/ 0 h 15"/>
              <a:gd name="T4" fmla="*/ 2147483646 w 21"/>
              <a:gd name="T5" fmla="*/ 2147483646 h 15"/>
              <a:gd name="T6" fmla="*/ 0 w 21"/>
              <a:gd name="T7" fmla="*/ 2147483646 h 15"/>
              <a:gd name="T8" fmla="*/ 0 w 21"/>
              <a:gd name="T9" fmla="*/ 0 h 15"/>
              <a:gd name="T10" fmla="*/ 0 w 21"/>
              <a:gd name="T11" fmla="*/ 0 h 15"/>
              <a:gd name="T12" fmla="*/ 2147483646 w 21"/>
              <a:gd name="T13" fmla="*/ 0 h 15"/>
              <a:gd name="T14" fmla="*/ 2147483646 w 21"/>
              <a:gd name="T15" fmla="*/ 2147483646 h 15"/>
              <a:gd name="T16" fmla="*/ 0 w 21"/>
              <a:gd name="T17" fmla="*/ 2147483646 h 15"/>
              <a:gd name="T18" fmla="*/ 0 w 21"/>
              <a:gd name="T19" fmla="*/ 0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15">
                <a:moveTo>
                  <a:pt x="0" y="0"/>
                </a:moveTo>
                <a:lnTo>
                  <a:pt x="21" y="0"/>
                </a:lnTo>
                <a:lnTo>
                  <a:pt x="21" y="15"/>
                </a:lnTo>
                <a:lnTo>
                  <a:pt x="0" y="15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9" y="0"/>
                </a:lnTo>
                <a:lnTo>
                  <a:pt x="19" y="14"/>
                </a:lnTo>
                <a:lnTo>
                  <a:pt x="0" y="14"/>
                </a:lnTo>
                <a:lnTo>
                  <a:pt x="0" y="0"/>
                </a:lnTo>
                <a:close/>
              </a:path>
            </a:pathLst>
          </a:custGeom>
          <a:solidFill>
            <a:srgbClr val="FDF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85" name="Freeform 851">
            <a:extLst>
              <a:ext uri="{FF2B5EF4-FFF2-40B4-BE49-F238E27FC236}">
                <a16:creationId xmlns:a16="http://schemas.microsoft.com/office/drawing/2014/main" id="{6F917F34-7CA0-9C45-BC6D-FF7F70799534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30163" cy="22225"/>
          </a:xfrm>
          <a:custGeom>
            <a:avLst/>
            <a:gdLst>
              <a:gd name="T0" fmla="*/ 0 w 19"/>
              <a:gd name="T1" fmla="*/ 0 h 14"/>
              <a:gd name="T2" fmla="*/ 2147483646 w 19"/>
              <a:gd name="T3" fmla="*/ 0 h 14"/>
              <a:gd name="T4" fmla="*/ 2147483646 w 19"/>
              <a:gd name="T5" fmla="*/ 2147483646 h 14"/>
              <a:gd name="T6" fmla="*/ 0 w 19"/>
              <a:gd name="T7" fmla="*/ 2147483646 h 14"/>
              <a:gd name="T8" fmla="*/ 0 w 19"/>
              <a:gd name="T9" fmla="*/ 0 h 14"/>
              <a:gd name="T10" fmla="*/ 0 w 19"/>
              <a:gd name="T11" fmla="*/ 0 h 14"/>
              <a:gd name="T12" fmla="*/ 2147483646 w 19"/>
              <a:gd name="T13" fmla="*/ 0 h 14"/>
              <a:gd name="T14" fmla="*/ 2147483646 w 19"/>
              <a:gd name="T15" fmla="*/ 2147483646 h 14"/>
              <a:gd name="T16" fmla="*/ 0 w 19"/>
              <a:gd name="T17" fmla="*/ 2147483646 h 14"/>
              <a:gd name="T18" fmla="*/ 0 w 19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14">
                <a:moveTo>
                  <a:pt x="0" y="0"/>
                </a:moveTo>
                <a:lnTo>
                  <a:pt x="19" y="0"/>
                </a:lnTo>
                <a:lnTo>
                  <a:pt x="19" y="14"/>
                </a:lnTo>
                <a:lnTo>
                  <a:pt x="0" y="14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8" y="0"/>
                </a:lnTo>
                <a:lnTo>
                  <a:pt x="18" y="13"/>
                </a:lnTo>
                <a:lnTo>
                  <a:pt x="0" y="13"/>
                </a:lnTo>
                <a:lnTo>
                  <a:pt x="0" y="0"/>
                </a:lnTo>
                <a:close/>
              </a:path>
            </a:pathLst>
          </a:custGeom>
          <a:solidFill>
            <a:srgbClr val="FEF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86" name="Freeform 852">
            <a:extLst>
              <a:ext uri="{FF2B5EF4-FFF2-40B4-BE49-F238E27FC236}">
                <a16:creationId xmlns:a16="http://schemas.microsoft.com/office/drawing/2014/main" id="{D716A215-38AA-3740-9688-1F558E3757A9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28575" cy="20638"/>
          </a:xfrm>
          <a:custGeom>
            <a:avLst/>
            <a:gdLst>
              <a:gd name="T0" fmla="*/ 0 w 18"/>
              <a:gd name="T1" fmla="*/ 0 h 13"/>
              <a:gd name="T2" fmla="*/ 2147483646 w 18"/>
              <a:gd name="T3" fmla="*/ 0 h 13"/>
              <a:gd name="T4" fmla="*/ 2147483646 w 18"/>
              <a:gd name="T5" fmla="*/ 2147483646 h 13"/>
              <a:gd name="T6" fmla="*/ 0 w 18"/>
              <a:gd name="T7" fmla="*/ 2147483646 h 13"/>
              <a:gd name="T8" fmla="*/ 0 w 18"/>
              <a:gd name="T9" fmla="*/ 0 h 13"/>
              <a:gd name="T10" fmla="*/ 0 w 18"/>
              <a:gd name="T11" fmla="*/ 0 h 13"/>
              <a:gd name="T12" fmla="*/ 2147483646 w 18"/>
              <a:gd name="T13" fmla="*/ 0 h 13"/>
              <a:gd name="T14" fmla="*/ 2147483646 w 18"/>
              <a:gd name="T15" fmla="*/ 2147483646 h 13"/>
              <a:gd name="T16" fmla="*/ 0 w 18"/>
              <a:gd name="T17" fmla="*/ 2147483646 h 13"/>
              <a:gd name="T18" fmla="*/ 0 w 18"/>
              <a:gd name="T19" fmla="*/ 0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13">
                <a:moveTo>
                  <a:pt x="0" y="0"/>
                </a:moveTo>
                <a:lnTo>
                  <a:pt x="18" y="0"/>
                </a:lnTo>
                <a:lnTo>
                  <a:pt x="18" y="13"/>
                </a:lnTo>
                <a:lnTo>
                  <a:pt x="0" y="13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6" y="0"/>
                </a:lnTo>
                <a:lnTo>
                  <a:pt x="16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87" name="Freeform 853">
            <a:extLst>
              <a:ext uri="{FF2B5EF4-FFF2-40B4-BE49-F238E27FC236}">
                <a16:creationId xmlns:a16="http://schemas.microsoft.com/office/drawing/2014/main" id="{8E12DD99-284E-4045-841D-B58A6319E914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25400" cy="19050"/>
          </a:xfrm>
          <a:custGeom>
            <a:avLst/>
            <a:gdLst>
              <a:gd name="T0" fmla="*/ 0 w 16"/>
              <a:gd name="T1" fmla="*/ 0 h 12"/>
              <a:gd name="T2" fmla="*/ 2147483646 w 16"/>
              <a:gd name="T3" fmla="*/ 0 h 12"/>
              <a:gd name="T4" fmla="*/ 2147483646 w 16"/>
              <a:gd name="T5" fmla="*/ 2147483646 h 12"/>
              <a:gd name="T6" fmla="*/ 0 w 16"/>
              <a:gd name="T7" fmla="*/ 2147483646 h 12"/>
              <a:gd name="T8" fmla="*/ 0 w 16"/>
              <a:gd name="T9" fmla="*/ 0 h 12"/>
              <a:gd name="T10" fmla="*/ 0 w 16"/>
              <a:gd name="T11" fmla="*/ 0 h 12"/>
              <a:gd name="T12" fmla="*/ 2147483646 w 16"/>
              <a:gd name="T13" fmla="*/ 0 h 12"/>
              <a:gd name="T14" fmla="*/ 2147483646 w 16"/>
              <a:gd name="T15" fmla="*/ 2147483646 h 12"/>
              <a:gd name="T16" fmla="*/ 0 w 16"/>
              <a:gd name="T17" fmla="*/ 2147483646 h 12"/>
              <a:gd name="T18" fmla="*/ 0 w 16"/>
              <a:gd name="T19" fmla="*/ 0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" h="12">
                <a:moveTo>
                  <a:pt x="0" y="0"/>
                </a:moveTo>
                <a:lnTo>
                  <a:pt x="16" y="0"/>
                </a:lnTo>
                <a:lnTo>
                  <a:pt x="16" y="12"/>
                </a:lnTo>
                <a:lnTo>
                  <a:pt x="0" y="12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4" y="0"/>
                </a:lnTo>
                <a:lnTo>
                  <a:pt x="14" y="1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88" name="Freeform 854">
            <a:extLst>
              <a:ext uri="{FF2B5EF4-FFF2-40B4-BE49-F238E27FC236}">
                <a16:creationId xmlns:a16="http://schemas.microsoft.com/office/drawing/2014/main" id="{BA527EDF-8E4C-E745-B3BA-B8693B44DD36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22225" cy="17463"/>
          </a:xfrm>
          <a:custGeom>
            <a:avLst/>
            <a:gdLst>
              <a:gd name="T0" fmla="*/ 0 w 14"/>
              <a:gd name="T1" fmla="*/ 0 h 11"/>
              <a:gd name="T2" fmla="*/ 2147483646 w 14"/>
              <a:gd name="T3" fmla="*/ 0 h 11"/>
              <a:gd name="T4" fmla="*/ 2147483646 w 14"/>
              <a:gd name="T5" fmla="*/ 2147483646 h 11"/>
              <a:gd name="T6" fmla="*/ 0 w 14"/>
              <a:gd name="T7" fmla="*/ 2147483646 h 11"/>
              <a:gd name="T8" fmla="*/ 0 w 14"/>
              <a:gd name="T9" fmla="*/ 0 h 11"/>
              <a:gd name="T10" fmla="*/ 0 w 14"/>
              <a:gd name="T11" fmla="*/ 0 h 11"/>
              <a:gd name="T12" fmla="*/ 2147483646 w 14"/>
              <a:gd name="T13" fmla="*/ 0 h 11"/>
              <a:gd name="T14" fmla="*/ 2147483646 w 14"/>
              <a:gd name="T15" fmla="*/ 2147483646 h 11"/>
              <a:gd name="T16" fmla="*/ 0 w 14"/>
              <a:gd name="T17" fmla="*/ 2147483646 h 11"/>
              <a:gd name="T18" fmla="*/ 0 w 14"/>
              <a:gd name="T19" fmla="*/ 0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" h="11">
                <a:moveTo>
                  <a:pt x="0" y="0"/>
                </a:moveTo>
                <a:lnTo>
                  <a:pt x="14" y="0"/>
                </a:lnTo>
                <a:lnTo>
                  <a:pt x="14" y="11"/>
                </a:lnTo>
                <a:lnTo>
                  <a:pt x="0" y="11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2" y="0"/>
                </a:lnTo>
                <a:lnTo>
                  <a:pt x="12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89" name="Freeform 855">
            <a:extLst>
              <a:ext uri="{FF2B5EF4-FFF2-40B4-BE49-F238E27FC236}">
                <a16:creationId xmlns:a16="http://schemas.microsoft.com/office/drawing/2014/main" id="{A3F226FC-38EB-1F4A-A2FA-C7D23D712E9C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9050" cy="14288"/>
          </a:xfrm>
          <a:custGeom>
            <a:avLst/>
            <a:gdLst>
              <a:gd name="T0" fmla="*/ 0 w 12"/>
              <a:gd name="T1" fmla="*/ 0 h 9"/>
              <a:gd name="T2" fmla="*/ 2147483646 w 12"/>
              <a:gd name="T3" fmla="*/ 0 h 9"/>
              <a:gd name="T4" fmla="*/ 2147483646 w 12"/>
              <a:gd name="T5" fmla="*/ 2147483646 h 9"/>
              <a:gd name="T6" fmla="*/ 0 w 12"/>
              <a:gd name="T7" fmla="*/ 2147483646 h 9"/>
              <a:gd name="T8" fmla="*/ 0 w 12"/>
              <a:gd name="T9" fmla="*/ 0 h 9"/>
              <a:gd name="T10" fmla="*/ 0 w 12"/>
              <a:gd name="T11" fmla="*/ 0 h 9"/>
              <a:gd name="T12" fmla="*/ 2147483646 w 12"/>
              <a:gd name="T13" fmla="*/ 0 h 9"/>
              <a:gd name="T14" fmla="*/ 2147483646 w 12"/>
              <a:gd name="T15" fmla="*/ 2147483646 h 9"/>
              <a:gd name="T16" fmla="*/ 0 w 12"/>
              <a:gd name="T17" fmla="*/ 2147483646 h 9"/>
              <a:gd name="T18" fmla="*/ 0 w 12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9">
                <a:moveTo>
                  <a:pt x="0" y="0"/>
                </a:moveTo>
                <a:lnTo>
                  <a:pt x="12" y="0"/>
                </a:lnTo>
                <a:lnTo>
                  <a:pt x="12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1" y="0"/>
                </a:lnTo>
                <a:lnTo>
                  <a:pt x="11" y="8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90" name="Freeform 856">
            <a:extLst>
              <a:ext uri="{FF2B5EF4-FFF2-40B4-BE49-F238E27FC236}">
                <a16:creationId xmlns:a16="http://schemas.microsoft.com/office/drawing/2014/main" id="{44093F27-6FFF-2940-9BD2-BC564C4AD77E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7463" cy="12700"/>
          </a:xfrm>
          <a:custGeom>
            <a:avLst/>
            <a:gdLst>
              <a:gd name="T0" fmla="*/ 0 w 11"/>
              <a:gd name="T1" fmla="*/ 0 h 8"/>
              <a:gd name="T2" fmla="*/ 2147483646 w 11"/>
              <a:gd name="T3" fmla="*/ 0 h 8"/>
              <a:gd name="T4" fmla="*/ 2147483646 w 11"/>
              <a:gd name="T5" fmla="*/ 2147483646 h 8"/>
              <a:gd name="T6" fmla="*/ 0 w 11"/>
              <a:gd name="T7" fmla="*/ 2147483646 h 8"/>
              <a:gd name="T8" fmla="*/ 0 w 11"/>
              <a:gd name="T9" fmla="*/ 0 h 8"/>
              <a:gd name="T10" fmla="*/ 0 w 11"/>
              <a:gd name="T11" fmla="*/ 0 h 8"/>
              <a:gd name="T12" fmla="*/ 2147483646 w 11"/>
              <a:gd name="T13" fmla="*/ 0 h 8"/>
              <a:gd name="T14" fmla="*/ 2147483646 w 11"/>
              <a:gd name="T15" fmla="*/ 2147483646 h 8"/>
              <a:gd name="T16" fmla="*/ 0 w 11"/>
              <a:gd name="T17" fmla="*/ 2147483646 h 8"/>
              <a:gd name="T18" fmla="*/ 0 w 11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8">
                <a:moveTo>
                  <a:pt x="0" y="0"/>
                </a:moveTo>
                <a:lnTo>
                  <a:pt x="11" y="0"/>
                </a:lnTo>
                <a:lnTo>
                  <a:pt x="11" y="8"/>
                </a:lnTo>
                <a:lnTo>
                  <a:pt x="0" y="8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9" y="0"/>
                </a:lnTo>
                <a:lnTo>
                  <a:pt x="9" y="7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91" name="Freeform 857">
            <a:extLst>
              <a:ext uri="{FF2B5EF4-FFF2-40B4-BE49-F238E27FC236}">
                <a16:creationId xmlns:a16="http://schemas.microsoft.com/office/drawing/2014/main" id="{567F177B-AD35-8240-9963-7E980C0B7B86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4288" cy="11113"/>
          </a:xfrm>
          <a:custGeom>
            <a:avLst/>
            <a:gdLst>
              <a:gd name="T0" fmla="*/ 0 w 9"/>
              <a:gd name="T1" fmla="*/ 0 h 7"/>
              <a:gd name="T2" fmla="*/ 2147483646 w 9"/>
              <a:gd name="T3" fmla="*/ 0 h 7"/>
              <a:gd name="T4" fmla="*/ 2147483646 w 9"/>
              <a:gd name="T5" fmla="*/ 2147483646 h 7"/>
              <a:gd name="T6" fmla="*/ 0 w 9"/>
              <a:gd name="T7" fmla="*/ 2147483646 h 7"/>
              <a:gd name="T8" fmla="*/ 0 w 9"/>
              <a:gd name="T9" fmla="*/ 0 h 7"/>
              <a:gd name="T10" fmla="*/ 0 w 9"/>
              <a:gd name="T11" fmla="*/ 0 h 7"/>
              <a:gd name="T12" fmla="*/ 2147483646 w 9"/>
              <a:gd name="T13" fmla="*/ 0 h 7"/>
              <a:gd name="T14" fmla="*/ 2147483646 w 9"/>
              <a:gd name="T15" fmla="*/ 2147483646 h 7"/>
              <a:gd name="T16" fmla="*/ 0 w 9"/>
              <a:gd name="T17" fmla="*/ 2147483646 h 7"/>
              <a:gd name="T18" fmla="*/ 0 w 9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7">
                <a:moveTo>
                  <a:pt x="0" y="0"/>
                </a:moveTo>
                <a:lnTo>
                  <a:pt x="9" y="0"/>
                </a:lnTo>
                <a:lnTo>
                  <a:pt x="9" y="7"/>
                </a:lnTo>
                <a:lnTo>
                  <a:pt x="0" y="7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7" y="0"/>
                </a:lnTo>
                <a:lnTo>
                  <a:pt x="7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92" name="Freeform 858">
            <a:extLst>
              <a:ext uri="{FF2B5EF4-FFF2-40B4-BE49-F238E27FC236}">
                <a16:creationId xmlns:a16="http://schemas.microsoft.com/office/drawing/2014/main" id="{6EEEB857-A27C-4444-A129-95D870861DD1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1113" cy="9525"/>
          </a:xfrm>
          <a:custGeom>
            <a:avLst/>
            <a:gdLst>
              <a:gd name="T0" fmla="*/ 0 w 7"/>
              <a:gd name="T1" fmla="*/ 0 h 6"/>
              <a:gd name="T2" fmla="*/ 2147483646 w 7"/>
              <a:gd name="T3" fmla="*/ 0 h 6"/>
              <a:gd name="T4" fmla="*/ 2147483646 w 7"/>
              <a:gd name="T5" fmla="*/ 2147483646 h 6"/>
              <a:gd name="T6" fmla="*/ 0 w 7"/>
              <a:gd name="T7" fmla="*/ 2147483646 h 6"/>
              <a:gd name="T8" fmla="*/ 0 w 7"/>
              <a:gd name="T9" fmla="*/ 0 h 6"/>
              <a:gd name="T10" fmla="*/ 0 w 7"/>
              <a:gd name="T11" fmla="*/ 0 h 6"/>
              <a:gd name="T12" fmla="*/ 2147483646 w 7"/>
              <a:gd name="T13" fmla="*/ 0 h 6"/>
              <a:gd name="T14" fmla="*/ 2147483646 w 7"/>
              <a:gd name="T15" fmla="*/ 2147483646 h 6"/>
              <a:gd name="T16" fmla="*/ 0 w 7"/>
              <a:gd name="T17" fmla="*/ 2147483646 h 6"/>
              <a:gd name="T18" fmla="*/ 0 w 7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" h="6">
                <a:moveTo>
                  <a:pt x="0" y="0"/>
                </a:moveTo>
                <a:lnTo>
                  <a:pt x="7" y="0"/>
                </a:lnTo>
                <a:lnTo>
                  <a:pt x="7" y="6"/>
                </a:lnTo>
                <a:lnTo>
                  <a:pt x="0" y="6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5" y="0"/>
                </a:lnTo>
                <a:lnTo>
                  <a:pt x="5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93" name="Freeform 859">
            <a:extLst>
              <a:ext uri="{FF2B5EF4-FFF2-40B4-BE49-F238E27FC236}">
                <a16:creationId xmlns:a16="http://schemas.microsoft.com/office/drawing/2014/main" id="{87F0393D-B44A-8841-81FD-2299F16B6DDA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7938" cy="7938"/>
          </a:xfrm>
          <a:custGeom>
            <a:avLst/>
            <a:gdLst>
              <a:gd name="T0" fmla="*/ 0 w 5"/>
              <a:gd name="T1" fmla="*/ 0 h 5"/>
              <a:gd name="T2" fmla="*/ 2147483646 w 5"/>
              <a:gd name="T3" fmla="*/ 0 h 5"/>
              <a:gd name="T4" fmla="*/ 2147483646 w 5"/>
              <a:gd name="T5" fmla="*/ 2147483646 h 5"/>
              <a:gd name="T6" fmla="*/ 0 w 5"/>
              <a:gd name="T7" fmla="*/ 2147483646 h 5"/>
              <a:gd name="T8" fmla="*/ 0 w 5"/>
              <a:gd name="T9" fmla="*/ 0 h 5"/>
              <a:gd name="T10" fmla="*/ 0 w 5"/>
              <a:gd name="T11" fmla="*/ 0 h 5"/>
              <a:gd name="T12" fmla="*/ 2147483646 w 5"/>
              <a:gd name="T13" fmla="*/ 0 h 5"/>
              <a:gd name="T14" fmla="*/ 2147483646 w 5"/>
              <a:gd name="T15" fmla="*/ 2147483646 h 5"/>
              <a:gd name="T16" fmla="*/ 0 w 5"/>
              <a:gd name="T17" fmla="*/ 2147483646 h 5"/>
              <a:gd name="T18" fmla="*/ 0 w 5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" h="5">
                <a:moveTo>
                  <a:pt x="0" y="0"/>
                </a:moveTo>
                <a:lnTo>
                  <a:pt x="5" y="0"/>
                </a:lnTo>
                <a:lnTo>
                  <a:pt x="5" y="5"/>
                </a:lnTo>
                <a:lnTo>
                  <a:pt x="0" y="5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4" y="0"/>
                </a:lnTo>
                <a:lnTo>
                  <a:pt x="4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94" name="Freeform 860">
            <a:extLst>
              <a:ext uri="{FF2B5EF4-FFF2-40B4-BE49-F238E27FC236}">
                <a16:creationId xmlns:a16="http://schemas.microsoft.com/office/drawing/2014/main" id="{6B0D5E1E-412A-DA42-985E-FB9C16358033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6350" cy="4763"/>
          </a:xfrm>
          <a:custGeom>
            <a:avLst/>
            <a:gdLst>
              <a:gd name="T0" fmla="*/ 0 w 4"/>
              <a:gd name="T1" fmla="*/ 0 h 3"/>
              <a:gd name="T2" fmla="*/ 2147483646 w 4"/>
              <a:gd name="T3" fmla="*/ 0 h 3"/>
              <a:gd name="T4" fmla="*/ 2147483646 w 4"/>
              <a:gd name="T5" fmla="*/ 2147483646 h 3"/>
              <a:gd name="T6" fmla="*/ 0 w 4"/>
              <a:gd name="T7" fmla="*/ 2147483646 h 3"/>
              <a:gd name="T8" fmla="*/ 0 w 4"/>
              <a:gd name="T9" fmla="*/ 0 h 3"/>
              <a:gd name="T10" fmla="*/ 0 w 4"/>
              <a:gd name="T11" fmla="*/ 0 h 3"/>
              <a:gd name="T12" fmla="*/ 2147483646 w 4"/>
              <a:gd name="T13" fmla="*/ 0 h 3"/>
              <a:gd name="T14" fmla="*/ 2147483646 w 4"/>
              <a:gd name="T15" fmla="*/ 2147483646 h 3"/>
              <a:gd name="T16" fmla="*/ 0 w 4"/>
              <a:gd name="T17" fmla="*/ 2147483646 h 3"/>
              <a:gd name="T18" fmla="*/ 0 w 4"/>
              <a:gd name="T19" fmla="*/ 0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" h="3">
                <a:moveTo>
                  <a:pt x="0" y="0"/>
                </a:moveTo>
                <a:lnTo>
                  <a:pt x="4" y="0"/>
                </a:lnTo>
                <a:lnTo>
                  <a:pt x="4" y="3"/>
                </a:lnTo>
                <a:lnTo>
                  <a:pt x="0" y="3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95" name="Freeform 861">
            <a:extLst>
              <a:ext uri="{FF2B5EF4-FFF2-40B4-BE49-F238E27FC236}">
                <a16:creationId xmlns:a16="http://schemas.microsoft.com/office/drawing/2014/main" id="{DA14410E-36C0-8C48-821F-1A533D6CC7A5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3175" cy="3175"/>
          </a:xfrm>
          <a:custGeom>
            <a:avLst/>
            <a:gdLst>
              <a:gd name="T0" fmla="*/ 0 w 2"/>
              <a:gd name="T1" fmla="*/ 0 h 2"/>
              <a:gd name="T2" fmla="*/ 2147483646 w 2"/>
              <a:gd name="T3" fmla="*/ 0 h 2"/>
              <a:gd name="T4" fmla="*/ 2147483646 w 2"/>
              <a:gd name="T5" fmla="*/ 2147483646 h 2"/>
              <a:gd name="T6" fmla="*/ 0 w 2"/>
              <a:gd name="T7" fmla="*/ 2147483646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96" name="Freeform 862">
            <a:extLst>
              <a:ext uri="{FF2B5EF4-FFF2-40B4-BE49-F238E27FC236}">
                <a16:creationId xmlns:a16="http://schemas.microsoft.com/office/drawing/2014/main" id="{62CDFFF4-AA0E-1A49-A766-D7FC277A54FD}"/>
              </a:ext>
            </a:extLst>
          </p:cNvPr>
          <p:cNvSpPr>
            <a:spLocks noEditPoints="1"/>
          </p:cNvSpPr>
          <p:nvPr/>
        </p:nvSpPr>
        <p:spPr bwMode="auto">
          <a:xfrm>
            <a:off x="5165725" y="5508625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97" name="Freeform 863">
            <a:extLst>
              <a:ext uri="{FF2B5EF4-FFF2-40B4-BE49-F238E27FC236}">
                <a16:creationId xmlns:a16="http://schemas.microsoft.com/office/drawing/2014/main" id="{EC3B1231-400E-F645-BDA7-E63A8E594576}"/>
              </a:ext>
            </a:extLst>
          </p:cNvPr>
          <p:cNvSpPr>
            <a:spLocks noEditPoints="1"/>
          </p:cNvSpPr>
          <p:nvPr/>
        </p:nvSpPr>
        <p:spPr bwMode="auto">
          <a:xfrm>
            <a:off x="5149850" y="5495925"/>
            <a:ext cx="241300" cy="177800"/>
          </a:xfrm>
          <a:custGeom>
            <a:avLst/>
            <a:gdLst>
              <a:gd name="T0" fmla="*/ 0 w 152"/>
              <a:gd name="T1" fmla="*/ 0 h 112"/>
              <a:gd name="T2" fmla="*/ 2147483646 w 152"/>
              <a:gd name="T3" fmla="*/ 0 h 112"/>
              <a:gd name="T4" fmla="*/ 2147483646 w 152"/>
              <a:gd name="T5" fmla="*/ 2147483646 h 112"/>
              <a:gd name="T6" fmla="*/ 0 w 152"/>
              <a:gd name="T7" fmla="*/ 2147483646 h 112"/>
              <a:gd name="T8" fmla="*/ 0 w 152"/>
              <a:gd name="T9" fmla="*/ 0 h 112"/>
              <a:gd name="T10" fmla="*/ 2147483646 w 152"/>
              <a:gd name="T11" fmla="*/ 2147483646 h 112"/>
              <a:gd name="T12" fmla="*/ 2147483646 w 152"/>
              <a:gd name="T13" fmla="*/ 2147483646 h 112"/>
              <a:gd name="T14" fmla="*/ 2147483646 w 152"/>
              <a:gd name="T15" fmla="*/ 2147483646 h 112"/>
              <a:gd name="T16" fmla="*/ 2147483646 w 152"/>
              <a:gd name="T17" fmla="*/ 2147483646 h 112"/>
              <a:gd name="T18" fmla="*/ 2147483646 w 152"/>
              <a:gd name="T19" fmla="*/ 2147483646 h 1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2" h="112">
                <a:moveTo>
                  <a:pt x="0" y="0"/>
                </a:moveTo>
                <a:lnTo>
                  <a:pt x="152" y="0"/>
                </a:lnTo>
                <a:lnTo>
                  <a:pt x="152" y="112"/>
                </a:lnTo>
                <a:lnTo>
                  <a:pt x="0" y="112"/>
                </a:lnTo>
                <a:lnTo>
                  <a:pt x="0" y="0"/>
                </a:lnTo>
                <a:close/>
                <a:moveTo>
                  <a:pt x="3" y="1"/>
                </a:moveTo>
                <a:lnTo>
                  <a:pt x="152" y="1"/>
                </a:lnTo>
                <a:lnTo>
                  <a:pt x="152" y="112"/>
                </a:lnTo>
                <a:lnTo>
                  <a:pt x="3" y="112"/>
                </a:lnTo>
                <a:lnTo>
                  <a:pt x="3" y="1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98" name="Freeform 864">
            <a:extLst>
              <a:ext uri="{FF2B5EF4-FFF2-40B4-BE49-F238E27FC236}">
                <a16:creationId xmlns:a16="http://schemas.microsoft.com/office/drawing/2014/main" id="{432C93BA-EE77-2E4A-A595-A9ED4658DEE8}"/>
              </a:ext>
            </a:extLst>
          </p:cNvPr>
          <p:cNvSpPr>
            <a:spLocks noEditPoints="1"/>
          </p:cNvSpPr>
          <p:nvPr/>
        </p:nvSpPr>
        <p:spPr bwMode="auto">
          <a:xfrm>
            <a:off x="5154613" y="5497513"/>
            <a:ext cx="236537" cy="176212"/>
          </a:xfrm>
          <a:custGeom>
            <a:avLst/>
            <a:gdLst>
              <a:gd name="T0" fmla="*/ 0 w 149"/>
              <a:gd name="T1" fmla="*/ 0 h 111"/>
              <a:gd name="T2" fmla="*/ 2147483646 w 149"/>
              <a:gd name="T3" fmla="*/ 0 h 111"/>
              <a:gd name="T4" fmla="*/ 2147483646 w 149"/>
              <a:gd name="T5" fmla="*/ 2147483646 h 111"/>
              <a:gd name="T6" fmla="*/ 0 w 149"/>
              <a:gd name="T7" fmla="*/ 2147483646 h 111"/>
              <a:gd name="T8" fmla="*/ 0 w 149"/>
              <a:gd name="T9" fmla="*/ 0 h 111"/>
              <a:gd name="T10" fmla="*/ 2147483646 w 149"/>
              <a:gd name="T11" fmla="*/ 2147483646 h 111"/>
              <a:gd name="T12" fmla="*/ 2147483646 w 149"/>
              <a:gd name="T13" fmla="*/ 2147483646 h 111"/>
              <a:gd name="T14" fmla="*/ 2147483646 w 149"/>
              <a:gd name="T15" fmla="*/ 2147483646 h 111"/>
              <a:gd name="T16" fmla="*/ 2147483646 w 149"/>
              <a:gd name="T17" fmla="*/ 2147483646 h 111"/>
              <a:gd name="T18" fmla="*/ 2147483646 w 149"/>
              <a:gd name="T19" fmla="*/ 2147483646 h 1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9" h="111">
                <a:moveTo>
                  <a:pt x="0" y="0"/>
                </a:moveTo>
                <a:lnTo>
                  <a:pt x="149" y="0"/>
                </a:lnTo>
                <a:lnTo>
                  <a:pt x="149" y="111"/>
                </a:lnTo>
                <a:lnTo>
                  <a:pt x="0" y="111"/>
                </a:lnTo>
                <a:lnTo>
                  <a:pt x="0" y="0"/>
                </a:lnTo>
                <a:close/>
                <a:moveTo>
                  <a:pt x="2" y="2"/>
                </a:moveTo>
                <a:lnTo>
                  <a:pt x="149" y="2"/>
                </a:lnTo>
                <a:lnTo>
                  <a:pt x="149" y="111"/>
                </a:lnTo>
                <a:lnTo>
                  <a:pt x="2" y="111"/>
                </a:lnTo>
                <a:lnTo>
                  <a:pt x="2" y="2"/>
                </a:lnTo>
                <a:close/>
              </a:path>
            </a:pathLst>
          </a:custGeom>
          <a:solidFill>
            <a:srgbClr val="9B9B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99" name="Freeform 865">
            <a:extLst>
              <a:ext uri="{FF2B5EF4-FFF2-40B4-BE49-F238E27FC236}">
                <a16:creationId xmlns:a16="http://schemas.microsoft.com/office/drawing/2014/main" id="{B63FA93B-AA47-2449-A207-4D5A5D98CC6B}"/>
              </a:ext>
            </a:extLst>
          </p:cNvPr>
          <p:cNvSpPr>
            <a:spLocks noEditPoints="1"/>
          </p:cNvSpPr>
          <p:nvPr/>
        </p:nvSpPr>
        <p:spPr bwMode="auto">
          <a:xfrm>
            <a:off x="5157788" y="5500688"/>
            <a:ext cx="233362" cy="173037"/>
          </a:xfrm>
          <a:custGeom>
            <a:avLst/>
            <a:gdLst>
              <a:gd name="T0" fmla="*/ 0 w 147"/>
              <a:gd name="T1" fmla="*/ 0 h 109"/>
              <a:gd name="T2" fmla="*/ 2147483646 w 147"/>
              <a:gd name="T3" fmla="*/ 0 h 109"/>
              <a:gd name="T4" fmla="*/ 2147483646 w 147"/>
              <a:gd name="T5" fmla="*/ 2147483646 h 109"/>
              <a:gd name="T6" fmla="*/ 0 w 147"/>
              <a:gd name="T7" fmla="*/ 2147483646 h 109"/>
              <a:gd name="T8" fmla="*/ 0 w 147"/>
              <a:gd name="T9" fmla="*/ 0 h 109"/>
              <a:gd name="T10" fmla="*/ 2147483646 w 147"/>
              <a:gd name="T11" fmla="*/ 2147483646 h 109"/>
              <a:gd name="T12" fmla="*/ 2147483646 w 147"/>
              <a:gd name="T13" fmla="*/ 2147483646 h 109"/>
              <a:gd name="T14" fmla="*/ 2147483646 w 147"/>
              <a:gd name="T15" fmla="*/ 2147483646 h 109"/>
              <a:gd name="T16" fmla="*/ 2147483646 w 147"/>
              <a:gd name="T17" fmla="*/ 2147483646 h 109"/>
              <a:gd name="T18" fmla="*/ 2147483646 w 147"/>
              <a:gd name="T19" fmla="*/ 2147483646 h 1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7" h="109">
                <a:moveTo>
                  <a:pt x="0" y="0"/>
                </a:moveTo>
                <a:lnTo>
                  <a:pt x="147" y="0"/>
                </a:lnTo>
                <a:lnTo>
                  <a:pt x="147" y="109"/>
                </a:lnTo>
                <a:lnTo>
                  <a:pt x="0" y="109"/>
                </a:lnTo>
                <a:lnTo>
                  <a:pt x="0" y="0"/>
                </a:lnTo>
                <a:close/>
                <a:moveTo>
                  <a:pt x="2" y="2"/>
                </a:moveTo>
                <a:lnTo>
                  <a:pt x="147" y="2"/>
                </a:lnTo>
                <a:lnTo>
                  <a:pt x="147" y="109"/>
                </a:lnTo>
                <a:lnTo>
                  <a:pt x="2" y="109"/>
                </a:lnTo>
                <a:lnTo>
                  <a:pt x="2" y="2"/>
                </a:lnTo>
                <a:close/>
              </a:path>
            </a:pathLst>
          </a:cu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00" name="Freeform 866">
            <a:extLst>
              <a:ext uri="{FF2B5EF4-FFF2-40B4-BE49-F238E27FC236}">
                <a16:creationId xmlns:a16="http://schemas.microsoft.com/office/drawing/2014/main" id="{9FADAFC0-F47F-D846-8337-CC0E6F704D56}"/>
              </a:ext>
            </a:extLst>
          </p:cNvPr>
          <p:cNvSpPr>
            <a:spLocks noEditPoints="1"/>
          </p:cNvSpPr>
          <p:nvPr/>
        </p:nvSpPr>
        <p:spPr bwMode="auto">
          <a:xfrm>
            <a:off x="5160963" y="5503863"/>
            <a:ext cx="230187" cy="169862"/>
          </a:xfrm>
          <a:custGeom>
            <a:avLst/>
            <a:gdLst>
              <a:gd name="T0" fmla="*/ 0 w 145"/>
              <a:gd name="T1" fmla="*/ 0 h 107"/>
              <a:gd name="T2" fmla="*/ 2147483646 w 145"/>
              <a:gd name="T3" fmla="*/ 0 h 107"/>
              <a:gd name="T4" fmla="*/ 2147483646 w 145"/>
              <a:gd name="T5" fmla="*/ 2147483646 h 107"/>
              <a:gd name="T6" fmla="*/ 0 w 145"/>
              <a:gd name="T7" fmla="*/ 2147483646 h 107"/>
              <a:gd name="T8" fmla="*/ 0 w 145"/>
              <a:gd name="T9" fmla="*/ 0 h 107"/>
              <a:gd name="T10" fmla="*/ 2147483646 w 145"/>
              <a:gd name="T11" fmla="*/ 2147483646 h 107"/>
              <a:gd name="T12" fmla="*/ 2147483646 w 145"/>
              <a:gd name="T13" fmla="*/ 2147483646 h 107"/>
              <a:gd name="T14" fmla="*/ 2147483646 w 145"/>
              <a:gd name="T15" fmla="*/ 2147483646 h 107"/>
              <a:gd name="T16" fmla="*/ 2147483646 w 145"/>
              <a:gd name="T17" fmla="*/ 2147483646 h 107"/>
              <a:gd name="T18" fmla="*/ 2147483646 w 145"/>
              <a:gd name="T19" fmla="*/ 2147483646 h 1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5" h="107">
                <a:moveTo>
                  <a:pt x="0" y="0"/>
                </a:moveTo>
                <a:lnTo>
                  <a:pt x="145" y="0"/>
                </a:lnTo>
                <a:lnTo>
                  <a:pt x="145" y="107"/>
                </a:lnTo>
                <a:lnTo>
                  <a:pt x="0" y="107"/>
                </a:lnTo>
                <a:lnTo>
                  <a:pt x="0" y="0"/>
                </a:lnTo>
                <a:close/>
                <a:moveTo>
                  <a:pt x="1" y="1"/>
                </a:moveTo>
                <a:lnTo>
                  <a:pt x="145" y="1"/>
                </a:lnTo>
                <a:lnTo>
                  <a:pt x="145" y="107"/>
                </a:lnTo>
                <a:lnTo>
                  <a:pt x="1" y="107"/>
                </a:lnTo>
                <a:lnTo>
                  <a:pt x="1" y="1"/>
                </a:lnTo>
                <a:close/>
              </a:path>
            </a:pathLst>
          </a:custGeom>
          <a:solidFill>
            <a:srgbClr val="9D9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01" name="Freeform 867">
            <a:extLst>
              <a:ext uri="{FF2B5EF4-FFF2-40B4-BE49-F238E27FC236}">
                <a16:creationId xmlns:a16="http://schemas.microsoft.com/office/drawing/2014/main" id="{7CE46E37-6D3A-214A-B40D-6DA7EFA5529E}"/>
              </a:ext>
            </a:extLst>
          </p:cNvPr>
          <p:cNvSpPr>
            <a:spLocks noEditPoints="1"/>
          </p:cNvSpPr>
          <p:nvPr/>
        </p:nvSpPr>
        <p:spPr bwMode="auto">
          <a:xfrm>
            <a:off x="5162550" y="5505450"/>
            <a:ext cx="228600" cy="168275"/>
          </a:xfrm>
          <a:custGeom>
            <a:avLst/>
            <a:gdLst>
              <a:gd name="T0" fmla="*/ 0 w 144"/>
              <a:gd name="T1" fmla="*/ 0 h 106"/>
              <a:gd name="T2" fmla="*/ 2147483646 w 144"/>
              <a:gd name="T3" fmla="*/ 0 h 106"/>
              <a:gd name="T4" fmla="*/ 2147483646 w 144"/>
              <a:gd name="T5" fmla="*/ 2147483646 h 106"/>
              <a:gd name="T6" fmla="*/ 0 w 144"/>
              <a:gd name="T7" fmla="*/ 2147483646 h 106"/>
              <a:gd name="T8" fmla="*/ 0 w 144"/>
              <a:gd name="T9" fmla="*/ 0 h 106"/>
              <a:gd name="T10" fmla="*/ 2147483646 w 144"/>
              <a:gd name="T11" fmla="*/ 2147483646 h 106"/>
              <a:gd name="T12" fmla="*/ 2147483646 w 144"/>
              <a:gd name="T13" fmla="*/ 2147483646 h 106"/>
              <a:gd name="T14" fmla="*/ 2147483646 w 144"/>
              <a:gd name="T15" fmla="*/ 2147483646 h 106"/>
              <a:gd name="T16" fmla="*/ 2147483646 w 144"/>
              <a:gd name="T17" fmla="*/ 2147483646 h 106"/>
              <a:gd name="T18" fmla="*/ 2147483646 w 144"/>
              <a:gd name="T19" fmla="*/ 2147483646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4" h="106">
                <a:moveTo>
                  <a:pt x="0" y="0"/>
                </a:moveTo>
                <a:lnTo>
                  <a:pt x="144" y="0"/>
                </a:lnTo>
                <a:lnTo>
                  <a:pt x="144" y="106"/>
                </a:lnTo>
                <a:lnTo>
                  <a:pt x="0" y="106"/>
                </a:lnTo>
                <a:lnTo>
                  <a:pt x="0" y="0"/>
                </a:lnTo>
                <a:close/>
                <a:moveTo>
                  <a:pt x="3" y="1"/>
                </a:moveTo>
                <a:lnTo>
                  <a:pt x="144" y="1"/>
                </a:lnTo>
                <a:lnTo>
                  <a:pt x="144" y="106"/>
                </a:lnTo>
                <a:lnTo>
                  <a:pt x="3" y="106"/>
                </a:lnTo>
                <a:lnTo>
                  <a:pt x="3" y="1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02" name="Freeform 868">
            <a:extLst>
              <a:ext uri="{FF2B5EF4-FFF2-40B4-BE49-F238E27FC236}">
                <a16:creationId xmlns:a16="http://schemas.microsoft.com/office/drawing/2014/main" id="{C9BFEC1F-DB08-0241-8285-6A3429C75FB0}"/>
              </a:ext>
            </a:extLst>
          </p:cNvPr>
          <p:cNvSpPr>
            <a:spLocks noEditPoints="1"/>
          </p:cNvSpPr>
          <p:nvPr/>
        </p:nvSpPr>
        <p:spPr bwMode="auto">
          <a:xfrm>
            <a:off x="5167313" y="5507038"/>
            <a:ext cx="223837" cy="166687"/>
          </a:xfrm>
          <a:custGeom>
            <a:avLst/>
            <a:gdLst>
              <a:gd name="T0" fmla="*/ 0 w 141"/>
              <a:gd name="T1" fmla="*/ 0 h 105"/>
              <a:gd name="T2" fmla="*/ 2147483646 w 141"/>
              <a:gd name="T3" fmla="*/ 0 h 105"/>
              <a:gd name="T4" fmla="*/ 2147483646 w 141"/>
              <a:gd name="T5" fmla="*/ 2147483646 h 105"/>
              <a:gd name="T6" fmla="*/ 0 w 141"/>
              <a:gd name="T7" fmla="*/ 2147483646 h 105"/>
              <a:gd name="T8" fmla="*/ 0 w 141"/>
              <a:gd name="T9" fmla="*/ 0 h 105"/>
              <a:gd name="T10" fmla="*/ 2147483646 w 141"/>
              <a:gd name="T11" fmla="*/ 2147483646 h 105"/>
              <a:gd name="T12" fmla="*/ 2147483646 w 141"/>
              <a:gd name="T13" fmla="*/ 2147483646 h 105"/>
              <a:gd name="T14" fmla="*/ 2147483646 w 141"/>
              <a:gd name="T15" fmla="*/ 2147483646 h 105"/>
              <a:gd name="T16" fmla="*/ 2147483646 w 141"/>
              <a:gd name="T17" fmla="*/ 2147483646 h 105"/>
              <a:gd name="T18" fmla="*/ 2147483646 w 141"/>
              <a:gd name="T19" fmla="*/ 2147483646 h 1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1" h="105">
                <a:moveTo>
                  <a:pt x="0" y="0"/>
                </a:moveTo>
                <a:lnTo>
                  <a:pt x="141" y="0"/>
                </a:lnTo>
                <a:lnTo>
                  <a:pt x="141" y="105"/>
                </a:lnTo>
                <a:lnTo>
                  <a:pt x="0" y="105"/>
                </a:lnTo>
                <a:lnTo>
                  <a:pt x="0" y="0"/>
                </a:lnTo>
                <a:close/>
                <a:moveTo>
                  <a:pt x="2" y="2"/>
                </a:moveTo>
                <a:lnTo>
                  <a:pt x="141" y="2"/>
                </a:lnTo>
                <a:lnTo>
                  <a:pt x="141" y="105"/>
                </a:lnTo>
                <a:lnTo>
                  <a:pt x="2" y="105"/>
                </a:lnTo>
                <a:lnTo>
                  <a:pt x="2" y="2"/>
                </a:lnTo>
                <a:close/>
              </a:path>
            </a:pathLst>
          </a:custGeom>
          <a:solidFill>
            <a:srgbClr val="9F9F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03" name="Freeform 869">
            <a:extLst>
              <a:ext uri="{FF2B5EF4-FFF2-40B4-BE49-F238E27FC236}">
                <a16:creationId xmlns:a16="http://schemas.microsoft.com/office/drawing/2014/main" id="{4A95C376-B266-1E46-8DB4-1321477BE9A3}"/>
              </a:ext>
            </a:extLst>
          </p:cNvPr>
          <p:cNvSpPr>
            <a:spLocks noEditPoints="1"/>
          </p:cNvSpPr>
          <p:nvPr/>
        </p:nvSpPr>
        <p:spPr bwMode="auto">
          <a:xfrm>
            <a:off x="5170488" y="5510213"/>
            <a:ext cx="220662" cy="163512"/>
          </a:xfrm>
          <a:custGeom>
            <a:avLst/>
            <a:gdLst>
              <a:gd name="T0" fmla="*/ 0 w 139"/>
              <a:gd name="T1" fmla="*/ 0 h 103"/>
              <a:gd name="T2" fmla="*/ 2147483646 w 139"/>
              <a:gd name="T3" fmla="*/ 0 h 103"/>
              <a:gd name="T4" fmla="*/ 2147483646 w 139"/>
              <a:gd name="T5" fmla="*/ 2147483646 h 103"/>
              <a:gd name="T6" fmla="*/ 0 w 139"/>
              <a:gd name="T7" fmla="*/ 2147483646 h 103"/>
              <a:gd name="T8" fmla="*/ 0 w 139"/>
              <a:gd name="T9" fmla="*/ 0 h 103"/>
              <a:gd name="T10" fmla="*/ 2147483646 w 139"/>
              <a:gd name="T11" fmla="*/ 2147483646 h 103"/>
              <a:gd name="T12" fmla="*/ 2147483646 w 139"/>
              <a:gd name="T13" fmla="*/ 2147483646 h 103"/>
              <a:gd name="T14" fmla="*/ 2147483646 w 139"/>
              <a:gd name="T15" fmla="*/ 2147483646 h 103"/>
              <a:gd name="T16" fmla="*/ 2147483646 w 139"/>
              <a:gd name="T17" fmla="*/ 2147483646 h 103"/>
              <a:gd name="T18" fmla="*/ 2147483646 w 139"/>
              <a:gd name="T19" fmla="*/ 2147483646 h 1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9" h="103">
                <a:moveTo>
                  <a:pt x="0" y="0"/>
                </a:moveTo>
                <a:lnTo>
                  <a:pt x="139" y="0"/>
                </a:lnTo>
                <a:lnTo>
                  <a:pt x="139" y="103"/>
                </a:lnTo>
                <a:lnTo>
                  <a:pt x="0" y="103"/>
                </a:lnTo>
                <a:lnTo>
                  <a:pt x="0" y="0"/>
                </a:lnTo>
                <a:close/>
                <a:moveTo>
                  <a:pt x="1" y="2"/>
                </a:moveTo>
                <a:lnTo>
                  <a:pt x="139" y="2"/>
                </a:lnTo>
                <a:lnTo>
                  <a:pt x="139" y="103"/>
                </a:lnTo>
                <a:lnTo>
                  <a:pt x="1" y="103"/>
                </a:lnTo>
                <a:lnTo>
                  <a:pt x="1" y="2"/>
                </a:lnTo>
                <a:close/>
              </a:path>
            </a:pathLst>
          </a:cu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04" name="Freeform 870">
            <a:extLst>
              <a:ext uri="{FF2B5EF4-FFF2-40B4-BE49-F238E27FC236}">
                <a16:creationId xmlns:a16="http://schemas.microsoft.com/office/drawing/2014/main" id="{9051B5AD-EA74-3040-80BA-64DC82C7B00B}"/>
              </a:ext>
            </a:extLst>
          </p:cNvPr>
          <p:cNvSpPr>
            <a:spLocks noEditPoints="1"/>
          </p:cNvSpPr>
          <p:nvPr/>
        </p:nvSpPr>
        <p:spPr bwMode="auto">
          <a:xfrm>
            <a:off x="5172075" y="5513388"/>
            <a:ext cx="219075" cy="160337"/>
          </a:xfrm>
          <a:custGeom>
            <a:avLst/>
            <a:gdLst>
              <a:gd name="T0" fmla="*/ 0 w 138"/>
              <a:gd name="T1" fmla="*/ 0 h 101"/>
              <a:gd name="T2" fmla="*/ 2147483646 w 138"/>
              <a:gd name="T3" fmla="*/ 0 h 101"/>
              <a:gd name="T4" fmla="*/ 2147483646 w 138"/>
              <a:gd name="T5" fmla="*/ 2147483646 h 101"/>
              <a:gd name="T6" fmla="*/ 0 w 138"/>
              <a:gd name="T7" fmla="*/ 2147483646 h 101"/>
              <a:gd name="T8" fmla="*/ 0 w 138"/>
              <a:gd name="T9" fmla="*/ 0 h 101"/>
              <a:gd name="T10" fmla="*/ 2147483646 w 138"/>
              <a:gd name="T11" fmla="*/ 2147483646 h 101"/>
              <a:gd name="T12" fmla="*/ 2147483646 w 138"/>
              <a:gd name="T13" fmla="*/ 2147483646 h 101"/>
              <a:gd name="T14" fmla="*/ 2147483646 w 138"/>
              <a:gd name="T15" fmla="*/ 2147483646 h 101"/>
              <a:gd name="T16" fmla="*/ 2147483646 w 138"/>
              <a:gd name="T17" fmla="*/ 2147483646 h 101"/>
              <a:gd name="T18" fmla="*/ 2147483646 w 138"/>
              <a:gd name="T19" fmla="*/ 2147483646 h 1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8" h="101">
                <a:moveTo>
                  <a:pt x="0" y="0"/>
                </a:moveTo>
                <a:lnTo>
                  <a:pt x="138" y="0"/>
                </a:lnTo>
                <a:lnTo>
                  <a:pt x="138" y="101"/>
                </a:lnTo>
                <a:lnTo>
                  <a:pt x="0" y="101"/>
                </a:lnTo>
                <a:lnTo>
                  <a:pt x="0" y="0"/>
                </a:lnTo>
                <a:close/>
                <a:moveTo>
                  <a:pt x="2" y="1"/>
                </a:moveTo>
                <a:lnTo>
                  <a:pt x="138" y="1"/>
                </a:lnTo>
                <a:lnTo>
                  <a:pt x="138" y="101"/>
                </a:lnTo>
                <a:lnTo>
                  <a:pt x="2" y="101"/>
                </a:lnTo>
                <a:lnTo>
                  <a:pt x="2" y="1"/>
                </a:lnTo>
                <a:close/>
              </a:path>
            </a:pathLst>
          </a:cu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05" name="Freeform 871">
            <a:extLst>
              <a:ext uri="{FF2B5EF4-FFF2-40B4-BE49-F238E27FC236}">
                <a16:creationId xmlns:a16="http://schemas.microsoft.com/office/drawing/2014/main" id="{8C12EF39-1CB9-294C-B21C-65EC73AA0988}"/>
              </a:ext>
            </a:extLst>
          </p:cNvPr>
          <p:cNvSpPr>
            <a:spLocks noEditPoints="1"/>
          </p:cNvSpPr>
          <p:nvPr/>
        </p:nvSpPr>
        <p:spPr bwMode="auto">
          <a:xfrm>
            <a:off x="5175250" y="5514975"/>
            <a:ext cx="215900" cy="158750"/>
          </a:xfrm>
          <a:custGeom>
            <a:avLst/>
            <a:gdLst>
              <a:gd name="T0" fmla="*/ 0 w 136"/>
              <a:gd name="T1" fmla="*/ 0 h 100"/>
              <a:gd name="T2" fmla="*/ 2147483646 w 136"/>
              <a:gd name="T3" fmla="*/ 0 h 100"/>
              <a:gd name="T4" fmla="*/ 2147483646 w 136"/>
              <a:gd name="T5" fmla="*/ 2147483646 h 100"/>
              <a:gd name="T6" fmla="*/ 0 w 136"/>
              <a:gd name="T7" fmla="*/ 2147483646 h 100"/>
              <a:gd name="T8" fmla="*/ 0 w 136"/>
              <a:gd name="T9" fmla="*/ 0 h 100"/>
              <a:gd name="T10" fmla="*/ 2147483646 w 136"/>
              <a:gd name="T11" fmla="*/ 2147483646 h 100"/>
              <a:gd name="T12" fmla="*/ 2147483646 w 136"/>
              <a:gd name="T13" fmla="*/ 2147483646 h 100"/>
              <a:gd name="T14" fmla="*/ 2147483646 w 136"/>
              <a:gd name="T15" fmla="*/ 2147483646 h 100"/>
              <a:gd name="T16" fmla="*/ 2147483646 w 136"/>
              <a:gd name="T17" fmla="*/ 2147483646 h 100"/>
              <a:gd name="T18" fmla="*/ 2147483646 w 136"/>
              <a:gd name="T19" fmla="*/ 2147483646 h 1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6" h="100">
                <a:moveTo>
                  <a:pt x="0" y="0"/>
                </a:moveTo>
                <a:lnTo>
                  <a:pt x="136" y="0"/>
                </a:lnTo>
                <a:lnTo>
                  <a:pt x="136" y="100"/>
                </a:lnTo>
                <a:lnTo>
                  <a:pt x="0" y="100"/>
                </a:lnTo>
                <a:lnTo>
                  <a:pt x="0" y="0"/>
                </a:lnTo>
                <a:close/>
                <a:moveTo>
                  <a:pt x="3" y="2"/>
                </a:moveTo>
                <a:lnTo>
                  <a:pt x="136" y="2"/>
                </a:lnTo>
                <a:lnTo>
                  <a:pt x="136" y="100"/>
                </a:lnTo>
                <a:lnTo>
                  <a:pt x="3" y="100"/>
                </a:lnTo>
                <a:lnTo>
                  <a:pt x="3" y="2"/>
                </a:lnTo>
                <a:close/>
              </a:path>
            </a:pathLst>
          </a:cu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06" name="Freeform 872">
            <a:extLst>
              <a:ext uri="{FF2B5EF4-FFF2-40B4-BE49-F238E27FC236}">
                <a16:creationId xmlns:a16="http://schemas.microsoft.com/office/drawing/2014/main" id="{F9EF4289-F7A7-7E4B-B1A0-A56E2A8A1EBA}"/>
              </a:ext>
            </a:extLst>
          </p:cNvPr>
          <p:cNvSpPr>
            <a:spLocks noEditPoints="1"/>
          </p:cNvSpPr>
          <p:nvPr/>
        </p:nvSpPr>
        <p:spPr bwMode="auto">
          <a:xfrm>
            <a:off x="5180013" y="5518150"/>
            <a:ext cx="211137" cy="155575"/>
          </a:xfrm>
          <a:custGeom>
            <a:avLst/>
            <a:gdLst>
              <a:gd name="T0" fmla="*/ 0 w 133"/>
              <a:gd name="T1" fmla="*/ 0 h 98"/>
              <a:gd name="T2" fmla="*/ 2147483646 w 133"/>
              <a:gd name="T3" fmla="*/ 0 h 98"/>
              <a:gd name="T4" fmla="*/ 2147483646 w 133"/>
              <a:gd name="T5" fmla="*/ 2147483646 h 98"/>
              <a:gd name="T6" fmla="*/ 0 w 133"/>
              <a:gd name="T7" fmla="*/ 2147483646 h 98"/>
              <a:gd name="T8" fmla="*/ 0 w 133"/>
              <a:gd name="T9" fmla="*/ 0 h 98"/>
              <a:gd name="T10" fmla="*/ 2147483646 w 133"/>
              <a:gd name="T11" fmla="*/ 2147483646 h 98"/>
              <a:gd name="T12" fmla="*/ 2147483646 w 133"/>
              <a:gd name="T13" fmla="*/ 2147483646 h 98"/>
              <a:gd name="T14" fmla="*/ 2147483646 w 133"/>
              <a:gd name="T15" fmla="*/ 2147483646 h 98"/>
              <a:gd name="T16" fmla="*/ 2147483646 w 133"/>
              <a:gd name="T17" fmla="*/ 2147483646 h 98"/>
              <a:gd name="T18" fmla="*/ 2147483646 w 133"/>
              <a:gd name="T19" fmla="*/ 2147483646 h 9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3" h="98">
                <a:moveTo>
                  <a:pt x="0" y="0"/>
                </a:moveTo>
                <a:lnTo>
                  <a:pt x="133" y="0"/>
                </a:lnTo>
                <a:lnTo>
                  <a:pt x="133" y="98"/>
                </a:lnTo>
                <a:lnTo>
                  <a:pt x="0" y="98"/>
                </a:lnTo>
                <a:lnTo>
                  <a:pt x="0" y="0"/>
                </a:lnTo>
                <a:close/>
                <a:moveTo>
                  <a:pt x="2" y="1"/>
                </a:moveTo>
                <a:lnTo>
                  <a:pt x="133" y="1"/>
                </a:lnTo>
                <a:lnTo>
                  <a:pt x="133" y="98"/>
                </a:lnTo>
                <a:lnTo>
                  <a:pt x="2" y="98"/>
                </a:lnTo>
                <a:lnTo>
                  <a:pt x="2" y="1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07" name="Freeform 873">
            <a:extLst>
              <a:ext uri="{FF2B5EF4-FFF2-40B4-BE49-F238E27FC236}">
                <a16:creationId xmlns:a16="http://schemas.microsoft.com/office/drawing/2014/main" id="{11950335-DEE9-9F43-8621-8EBEAEF93C3D}"/>
              </a:ext>
            </a:extLst>
          </p:cNvPr>
          <p:cNvSpPr>
            <a:spLocks noEditPoints="1"/>
          </p:cNvSpPr>
          <p:nvPr/>
        </p:nvSpPr>
        <p:spPr bwMode="auto">
          <a:xfrm>
            <a:off x="5183188" y="5519738"/>
            <a:ext cx="207962" cy="153987"/>
          </a:xfrm>
          <a:custGeom>
            <a:avLst/>
            <a:gdLst>
              <a:gd name="T0" fmla="*/ 0 w 131"/>
              <a:gd name="T1" fmla="*/ 0 h 97"/>
              <a:gd name="T2" fmla="*/ 2147483646 w 131"/>
              <a:gd name="T3" fmla="*/ 0 h 97"/>
              <a:gd name="T4" fmla="*/ 2147483646 w 131"/>
              <a:gd name="T5" fmla="*/ 2147483646 h 97"/>
              <a:gd name="T6" fmla="*/ 0 w 131"/>
              <a:gd name="T7" fmla="*/ 2147483646 h 97"/>
              <a:gd name="T8" fmla="*/ 0 w 131"/>
              <a:gd name="T9" fmla="*/ 0 h 97"/>
              <a:gd name="T10" fmla="*/ 2147483646 w 131"/>
              <a:gd name="T11" fmla="*/ 2147483646 h 97"/>
              <a:gd name="T12" fmla="*/ 2147483646 w 131"/>
              <a:gd name="T13" fmla="*/ 2147483646 h 97"/>
              <a:gd name="T14" fmla="*/ 2147483646 w 131"/>
              <a:gd name="T15" fmla="*/ 2147483646 h 97"/>
              <a:gd name="T16" fmla="*/ 2147483646 w 131"/>
              <a:gd name="T17" fmla="*/ 2147483646 h 97"/>
              <a:gd name="T18" fmla="*/ 2147483646 w 131"/>
              <a:gd name="T19" fmla="*/ 2147483646 h 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1" h="97">
                <a:moveTo>
                  <a:pt x="0" y="0"/>
                </a:moveTo>
                <a:lnTo>
                  <a:pt x="131" y="0"/>
                </a:lnTo>
                <a:lnTo>
                  <a:pt x="131" y="97"/>
                </a:lnTo>
                <a:lnTo>
                  <a:pt x="0" y="97"/>
                </a:lnTo>
                <a:lnTo>
                  <a:pt x="0" y="0"/>
                </a:lnTo>
                <a:close/>
                <a:moveTo>
                  <a:pt x="1" y="1"/>
                </a:moveTo>
                <a:lnTo>
                  <a:pt x="131" y="1"/>
                </a:lnTo>
                <a:lnTo>
                  <a:pt x="131" y="97"/>
                </a:lnTo>
                <a:lnTo>
                  <a:pt x="1" y="97"/>
                </a:lnTo>
                <a:lnTo>
                  <a:pt x="1" y="1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08" name="Freeform 874">
            <a:extLst>
              <a:ext uri="{FF2B5EF4-FFF2-40B4-BE49-F238E27FC236}">
                <a16:creationId xmlns:a16="http://schemas.microsoft.com/office/drawing/2014/main" id="{C1F66BE9-488E-074F-B2B8-88A14A152290}"/>
              </a:ext>
            </a:extLst>
          </p:cNvPr>
          <p:cNvSpPr>
            <a:spLocks noEditPoints="1"/>
          </p:cNvSpPr>
          <p:nvPr/>
        </p:nvSpPr>
        <p:spPr bwMode="auto">
          <a:xfrm>
            <a:off x="5184775" y="5521325"/>
            <a:ext cx="206375" cy="152400"/>
          </a:xfrm>
          <a:custGeom>
            <a:avLst/>
            <a:gdLst>
              <a:gd name="T0" fmla="*/ 0 w 130"/>
              <a:gd name="T1" fmla="*/ 0 h 96"/>
              <a:gd name="T2" fmla="*/ 2147483646 w 130"/>
              <a:gd name="T3" fmla="*/ 0 h 96"/>
              <a:gd name="T4" fmla="*/ 2147483646 w 130"/>
              <a:gd name="T5" fmla="*/ 2147483646 h 96"/>
              <a:gd name="T6" fmla="*/ 0 w 130"/>
              <a:gd name="T7" fmla="*/ 2147483646 h 96"/>
              <a:gd name="T8" fmla="*/ 0 w 130"/>
              <a:gd name="T9" fmla="*/ 0 h 96"/>
              <a:gd name="T10" fmla="*/ 2147483646 w 130"/>
              <a:gd name="T11" fmla="*/ 2147483646 h 96"/>
              <a:gd name="T12" fmla="*/ 2147483646 w 130"/>
              <a:gd name="T13" fmla="*/ 2147483646 h 96"/>
              <a:gd name="T14" fmla="*/ 2147483646 w 130"/>
              <a:gd name="T15" fmla="*/ 2147483646 h 96"/>
              <a:gd name="T16" fmla="*/ 2147483646 w 130"/>
              <a:gd name="T17" fmla="*/ 2147483646 h 96"/>
              <a:gd name="T18" fmla="*/ 2147483646 w 130"/>
              <a:gd name="T19" fmla="*/ 2147483646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0" h="96">
                <a:moveTo>
                  <a:pt x="0" y="0"/>
                </a:moveTo>
                <a:lnTo>
                  <a:pt x="130" y="0"/>
                </a:lnTo>
                <a:lnTo>
                  <a:pt x="130" y="96"/>
                </a:lnTo>
                <a:lnTo>
                  <a:pt x="0" y="96"/>
                </a:lnTo>
                <a:lnTo>
                  <a:pt x="0" y="0"/>
                </a:lnTo>
                <a:close/>
                <a:moveTo>
                  <a:pt x="3" y="2"/>
                </a:moveTo>
                <a:lnTo>
                  <a:pt x="130" y="2"/>
                </a:lnTo>
                <a:lnTo>
                  <a:pt x="130" y="96"/>
                </a:lnTo>
                <a:lnTo>
                  <a:pt x="3" y="96"/>
                </a:lnTo>
                <a:lnTo>
                  <a:pt x="3" y="2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09" name="Freeform 875">
            <a:extLst>
              <a:ext uri="{FF2B5EF4-FFF2-40B4-BE49-F238E27FC236}">
                <a16:creationId xmlns:a16="http://schemas.microsoft.com/office/drawing/2014/main" id="{CDC146E8-B328-7743-AAE1-84B6A956723E}"/>
              </a:ext>
            </a:extLst>
          </p:cNvPr>
          <p:cNvSpPr>
            <a:spLocks noEditPoints="1"/>
          </p:cNvSpPr>
          <p:nvPr/>
        </p:nvSpPr>
        <p:spPr bwMode="auto">
          <a:xfrm>
            <a:off x="5189538" y="5524500"/>
            <a:ext cx="201612" cy="149225"/>
          </a:xfrm>
          <a:custGeom>
            <a:avLst/>
            <a:gdLst>
              <a:gd name="T0" fmla="*/ 0 w 127"/>
              <a:gd name="T1" fmla="*/ 0 h 94"/>
              <a:gd name="T2" fmla="*/ 2147483646 w 127"/>
              <a:gd name="T3" fmla="*/ 0 h 94"/>
              <a:gd name="T4" fmla="*/ 2147483646 w 127"/>
              <a:gd name="T5" fmla="*/ 2147483646 h 94"/>
              <a:gd name="T6" fmla="*/ 0 w 127"/>
              <a:gd name="T7" fmla="*/ 2147483646 h 94"/>
              <a:gd name="T8" fmla="*/ 0 w 127"/>
              <a:gd name="T9" fmla="*/ 0 h 94"/>
              <a:gd name="T10" fmla="*/ 2147483646 w 127"/>
              <a:gd name="T11" fmla="*/ 2147483646 h 94"/>
              <a:gd name="T12" fmla="*/ 2147483646 w 127"/>
              <a:gd name="T13" fmla="*/ 2147483646 h 94"/>
              <a:gd name="T14" fmla="*/ 2147483646 w 127"/>
              <a:gd name="T15" fmla="*/ 2147483646 h 94"/>
              <a:gd name="T16" fmla="*/ 2147483646 w 127"/>
              <a:gd name="T17" fmla="*/ 2147483646 h 94"/>
              <a:gd name="T18" fmla="*/ 2147483646 w 127"/>
              <a:gd name="T19" fmla="*/ 2147483646 h 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7" h="94">
                <a:moveTo>
                  <a:pt x="0" y="0"/>
                </a:moveTo>
                <a:lnTo>
                  <a:pt x="127" y="0"/>
                </a:lnTo>
                <a:lnTo>
                  <a:pt x="127" y="94"/>
                </a:lnTo>
                <a:lnTo>
                  <a:pt x="0" y="94"/>
                </a:lnTo>
                <a:lnTo>
                  <a:pt x="0" y="0"/>
                </a:lnTo>
                <a:close/>
                <a:moveTo>
                  <a:pt x="2" y="2"/>
                </a:moveTo>
                <a:lnTo>
                  <a:pt x="127" y="2"/>
                </a:lnTo>
                <a:lnTo>
                  <a:pt x="127" y="94"/>
                </a:lnTo>
                <a:lnTo>
                  <a:pt x="2" y="94"/>
                </a:lnTo>
                <a:lnTo>
                  <a:pt x="2" y="2"/>
                </a:lnTo>
                <a:close/>
              </a:path>
            </a:pathLst>
          </a:custGeom>
          <a:solidFill>
            <a:srgbClr val="A7A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10" name="Freeform 876">
            <a:extLst>
              <a:ext uri="{FF2B5EF4-FFF2-40B4-BE49-F238E27FC236}">
                <a16:creationId xmlns:a16="http://schemas.microsoft.com/office/drawing/2014/main" id="{5A9A3F64-068C-D34D-8E77-A64840B4497F}"/>
              </a:ext>
            </a:extLst>
          </p:cNvPr>
          <p:cNvSpPr>
            <a:spLocks noEditPoints="1"/>
          </p:cNvSpPr>
          <p:nvPr/>
        </p:nvSpPr>
        <p:spPr bwMode="auto">
          <a:xfrm>
            <a:off x="5192713" y="5527675"/>
            <a:ext cx="198437" cy="146050"/>
          </a:xfrm>
          <a:custGeom>
            <a:avLst/>
            <a:gdLst>
              <a:gd name="T0" fmla="*/ 0 w 125"/>
              <a:gd name="T1" fmla="*/ 0 h 92"/>
              <a:gd name="T2" fmla="*/ 2147483646 w 125"/>
              <a:gd name="T3" fmla="*/ 0 h 92"/>
              <a:gd name="T4" fmla="*/ 2147483646 w 125"/>
              <a:gd name="T5" fmla="*/ 2147483646 h 92"/>
              <a:gd name="T6" fmla="*/ 0 w 125"/>
              <a:gd name="T7" fmla="*/ 2147483646 h 92"/>
              <a:gd name="T8" fmla="*/ 0 w 125"/>
              <a:gd name="T9" fmla="*/ 0 h 92"/>
              <a:gd name="T10" fmla="*/ 2147483646 w 125"/>
              <a:gd name="T11" fmla="*/ 0 h 92"/>
              <a:gd name="T12" fmla="*/ 2147483646 w 125"/>
              <a:gd name="T13" fmla="*/ 0 h 92"/>
              <a:gd name="T14" fmla="*/ 2147483646 w 125"/>
              <a:gd name="T15" fmla="*/ 2147483646 h 92"/>
              <a:gd name="T16" fmla="*/ 2147483646 w 125"/>
              <a:gd name="T17" fmla="*/ 2147483646 h 92"/>
              <a:gd name="T18" fmla="*/ 2147483646 w 125"/>
              <a:gd name="T19" fmla="*/ 0 h 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5" h="92">
                <a:moveTo>
                  <a:pt x="0" y="0"/>
                </a:moveTo>
                <a:lnTo>
                  <a:pt x="125" y="0"/>
                </a:lnTo>
                <a:lnTo>
                  <a:pt x="125" y="92"/>
                </a:lnTo>
                <a:lnTo>
                  <a:pt x="0" y="92"/>
                </a:lnTo>
                <a:lnTo>
                  <a:pt x="0" y="0"/>
                </a:lnTo>
                <a:close/>
                <a:moveTo>
                  <a:pt x="2" y="0"/>
                </a:moveTo>
                <a:lnTo>
                  <a:pt x="125" y="0"/>
                </a:lnTo>
                <a:lnTo>
                  <a:pt x="125" y="92"/>
                </a:lnTo>
                <a:lnTo>
                  <a:pt x="2" y="92"/>
                </a:lnTo>
                <a:lnTo>
                  <a:pt x="2" y="0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11" name="Freeform 877">
            <a:extLst>
              <a:ext uri="{FF2B5EF4-FFF2-40B4-BE49-F238E27FC236}">
                <a16:creationId xmlns:a16="http://schemas.microsoft.com/office/drawing/2014/main" id="{A166A108-606D-554A-8118-DC26FA1851BB}"/>
              </a:ext>
            </a:extLst>
          </p:cNvPr>
          <p:cNvSpPr>
            <a:spLocks noEditPoints="1"/>
          </p:cNvSpPr>
          <p:nvPr/>
        </p:nvSpPr>
        <p:spPr bwMode="auto">
          <a:xfrm>
            <a:off x="5195888" y="5527675"/>
            <a:ext cx="195262" cy="146050"/>
          </a:xfrm>
          <a:custGeom>
            <a:avLst/>
            <a:gdLst>
              <a:gd name="T0" fmla="*/ 0 w 123"/>
              <a:gd name="T1" fmla="*/ 0 h 92"/>
              <a:gd name="T2" fmla="*/ 2147483646 w 123"/>
              <a:gd name="T3" fmla="*/ 0 h 92"/>
              <a:gd name="T4" fmla="*/ 2147483646 w 123"/>
              <a:gd name="T5" fmla="*/ 2147483646 h 92"/>
              <a:gd name="T6" fmla="*/ 0 w 123"/>
              <a:gd name="T7" fmla="*/ 2147483646 h 92"/>
              <a:gd name="T8" fmla="*/ 0 w 123"/>
              <a:gd name="T9" fmla="*/ 0 h 92"/>
              <a:gd name="T10" fmla="*/ 2147483646 w 123"/>
              <a:gd name="T11" fmla="*/ 2147483646 h 92"/>
              <a:gd name="T12" fmla="*/ 2147483646 w 123"/>
              <a:gd name="T13" fmla="*/ 2147483646 h 92"/>
              <a:gd name="T14" fmla="*/ 2147483646 w 123"/>
              <a:gd name="T15" fmla="*/ 2147483646 h 92"/>
              <a:gd name="T16" fmla="*/ 2147483646 w 123"/>
              <a:gd name="T17" fmla="*/ 2147483646 h 92"/>
              <a:gd name="T18" fmla="*/ 2147483646 w 123"/>
              <a:gd name="T19" fmla="*/ 2147483646 h 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3" h="92">
                <a:moveTo>
                  <a:pt x="0" y="0"/>
                </a:moveTo>
                <a:lnTo>
                  <a:pt x="123" y="0"/>
                </a:lnTo>
                <a:lnTo>
                  <a:pt x="123" y="92"/>
                </a:lnTo>
                <a:lnTo>
                  <a:pt x="0" y="92"/>
                </a:lnTo>
                <a:lnTo>
                  <a:pt x="0" y="0"/>
                </a:lnTo>
                <a:close/>
                <a:moveTo>
                  <a:pt x="1" y="2"/>
                </a:moveTo>
                <a:lnTo>
                  <a:pt x="123" y="2"/>
                </a:lnTo>
                <a:lnTo>
                  <a:pt x="123" y="92"/>
                </a:lnTo>
                <a:lnTo>
                  <a:pt x="1" y="92"/>
                </a:lnTo>
                <a:lnTo>
                  <a:pt x="1" y="2"/>
                </a:lnTo>
                <a:close/>
              </a:path>
            </a:pathLst>
          </a:custGeom>
          <a:solidFill>
            <a:srgbClr val="A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12" name="Freeform 878">
            <a:extLst>
              <a:ext uri="{FF2B5EF4-FFF2-40B4-BE49-F238E27FC236}">
                <a16:creationId xmlns:a16="http://schemas.microsoft.com/office/drawing/2014/main" id="{D29980EC-B0AB-C344-8D86-C9BE29C3AA0F}"/>
              </a:ext>
            </a:extLst>
          </p:cNvPr>
          <p:cNvSpPr>
            <a:spLocks noEditPoints="1"/>
          </p:cNvSpPr>
          <p:nvPr/>
        </p:nvSpPr>
        <p:spPr bwMode="auto">
          <a:xfrm>
            <a:off x="5197475" y="5530850"/>
            <a:ext cx="193675" cy="142875"/>
          </a:xfrm>
          <a:custGeom>
            <a:avLst/>
            <a:gdLst>
              <a:gd name="T0" fmla="*/ 0 w 122"/>
              <a:gd name="T1" fmla="*/ 0 h 90"/>
              <a:gd name="T2" fmla="*/ 2147483646 w 122"/>
              <a:gd name="T3" fmla="*/ 0 h 90"/>
              <a:gd name="T4" fmla="*/ 2147483646 w 122"/>
              <a:gd name="T5" fmla="*/ 2147483646 h 90"/>
              <a:gd name="T6" fmla="*/ 0 w 122"/>
              <a:gd name="T7" fmla="*/ 2147483646 h 90"/>
              <a:gd name="T8" fmla="*/ 0 w 122"/>
              <a:gd name="T9" fmla="*/ 0 h 90"/>
              <a:gd name="T10" fmla="*/ 2147483646 w 122"/>
              <a:gd name="T11" fmla="*/ 2147483646 h 90"/>
              <a:gd name="T12" fmla="*/ 2147483646 w 122"/>
              <a:gd name="T13" fmla="*/ 2147483646 h 90"/>
              <a:gd name="T14" fmla="*/ 2147483646 w 122"/>
              <a:gd name="T15" fmla="*/ 2147483646 h 90"/>
              <a:gd name="T16" fmla="*/ 2147483646 w 122"/>
              <a:gd name="T17" fmla="*/ 2147483646 h 90"/>
              <a:gd name="T18" fmla="*/ 2147483646 w 122"/>
              <a:gd name="T19" fmla="*/ 2147483646 h 9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2" h="90">
                <a:moveTo>
                  <a:pt x="0" y="0"/>
                </a:moveTo>
                <a:lnTo>
                  <a:pt x="122" y="0"/>
                </a:lnTo>
                <a:lnTo>
                  <a:pt x="122" y="90"/>
                </a:lnTo>
                <a:lnTo>
                  <a:pt x="0" y="90"/>
                </a:lnTo>
                <a:lnTo>
                  <a:pt x="0" y="0"/>
                </a:lnTo>
                <a:close/>
                <a:moveTo>
                  <a:pt x="3" y="2"/>
                </a:moveTo>
                <a:lnTo>
                  <a:pt x="122" y="2"/>
                </a:lnTo>
                <a:lnTo>
                  <a:pt x="122" y="90"/>
                </a:lnTo>
                <a:lnTo>
                  <a:pt x="3" y="90"/>
                </a:lnTo>
                <a:lnTo>
                  <a:pt x="3" y="2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13" name="Freeform 879">
            <a:extLst>
              <a:ext uri="{FF2B5EF4-FFF2-40B4-BE49-F238E27FC236}">
                <a16:creationId xmlns:a16="http://schemas.microsoft.com/office/drawing/2014/main" id="{9CC388E2-7286-2D43-AD84-5E69D6101374}"/>
              </a:ext>
            </a:extLst>
          </p:cNvPr>
          <p:cNvSpPr>
            <a:spLocks noEditPoints="1"/>
          </p:cNvSpPr>
          <p:nvPr/>
        </p:nvSpPr>
        <p:spPr bwMode="auto">
          <a:xfrm>
            <a:off x="5202238" y="5534025"/>
            <a:ext cx="188912" cy="139700"/>
          </a:xfrm>
          <a:custGeom>
            <a:avLst/>
            <a:gdLst>
              <a:gd name="T0" fmla="*/ 0 w 119"/>
              <a:gd name="T1" fmla="*/ 0 h 88"/>
              <a:gd name="T2" fmla="*/ 2147483646 w 119"/>
              <a:gd name="T3" fmla="*/ 0 h 88"/>
              <a:gd name="T4" fmla="*/ 2147483646 w 119"/>
              <a:gd name="T5" fmla="*/ 2147483646 h 88"/>
              <a:gd name="T6" fmla="*/ 0 w 119"/>
              <a:gd name="T7" fmla="*/ 2147483646 h 88"/>
              <a:gd name="T8" fmla="*/ 0 w 119"/>
              <a:gd name="T9" fmla="*/ 0 h 88"/>
              <a:gd name="T10" fmla="*/ 2147483646 w 119"/>
              <a:gd name="T11" fmla="*/ 2147483646 h 88"/>
              <a:gd name="T12" fmla="*/ 2147483646 w 119"/>
              <a:gd name="T13" fmla="*/ 2147483646 h 88"/>
              <a:gd name="T14" fmla="*/ 2147483646 w 119"/>
              <a:gd name="T15" fmla="*/ 2147483646 h 88"/>
              <a:gd name="T16" fmla="*/ 2147483646 w 119"/>
              <a:gd name="T17" fmla="*/ 2147483646 h 88"/>
              <a:gd name="T18" fmla="*/ 2147483646 w 119"/>
              <a:gd name="T19" fmla="*/ 2147483646 h 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9" h="88">
                <a:moveTo>
                  <a:pt x="0" y="0"/>
                </a:moveTo>
                <a:lnTo>
                  <a:pt x="119" y="0"/>
                </a:lnTo>
                <a:lnTo>
                  <a:pt x="119" y="88"/>
                </a:lnTo>
                <a:lnTo>
                  <a:pt x="0" y="88"/>
                </a:lnTo>
                <a:lnTo>
                  <a:pt x="0" y="0"/>
                </a:lnTo>
                <a:close/>
                <a:moveTo>
                  <a:pt x="2" y="1"/>
                </a:moveTo>
                <a:lnTo>
                  <a:pt x="119" y="1"/>
                </a:lnTo>
                <a:lnTo>
                  <a:pt x="119" y="88"/>
                </a:lnTo>
                <a:lnTo>
                  <a:pt x="2" y="88"/>
                </a:lnTo>
                <a:lnTo>
                  <a:pt x="2" y="1"/>
                </a:lnTo>
                <a:close/>
              </a:path>
            </a:pathLst>
          </a:custGeom>
          <a:solidFill>
            <a:srgbClr val="ACA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14" name="Freeform 880">
            <a:extLst>
              <a:ext uri="{FF2B5EF4-FFF2-40B4-BE49-F238E27FC236}">
                <a16:creationId xmlns:a16="http://schemas.microsoft.com/office/drawing/2014/main" id="{C6131410-D74A-FA47-BA27-64A986C2E58F}"/>
              </a:ext>
            </a:extLst>
          </p:cNvPr>
          <p:cNvSpPr>
            <a:spLocks noEditPoints="1"/>
          </p:cNvSpPr>
          <p:nvPr/>
        </p:nvSpPr>
        <p:spPr bwMode="auto">
          <a:xfrm>
            <a:off x="5205413" y="5535613"/>
            <a:ext cx="185737" cy="138112"/>
          </a:xfrm>
          <a:custGeom>
            <a:avLst/>
            <a:gdLst>
              <a:gd name="T0" fmla="*/ 0 w 117"/>
              <a:gd name="T1" fmla="*/ 0 h 87"/>
              <a:gd name="T2" fmla="*/ 2147483646 w 117"/>
              <a:gd name="T3" fmla="*/ 0 h 87"/>
              <a:gd name="T4" fmla="*/ 2147483646 w 117"/>
              <a:gd name="T5" fmla="*/ 2147483646 h 87"/>
              <a:gd name="T6" fmla="*/ 0 w 117"/>
              <a:gd name="T7" fmla="*/ 2147483646 h 87"/>
              <a:gd name="T8" fmla="*/ 0 w 117"/>
              <a:gd name="T9" fmla="*/ 0 h 87"/>
              <a:gd name="T10" fmla="*/ 2147483646 w 117"/>
              <a:gd name="T11" fmla="*/ 2147483646 h 87"/>
              <a:gd name="T12" fmla="*/ 2147483646 w 117"/>
              <a:gd name="T13" fmla="*/ 2147483646 h 87"/>
              <a:gd name="T14" fmla="*/ 2147483646 w 117"/>
              <a:gd name="T15" fmla="*/ 2147483646 h 87"/>
              <a:gd name="T16" fmla="*/ 2147483646 w 117"/>
              <a:gd name="T17" fmla="*/ 2147483646 h 87"/>
              <a:gd name="T18" fmla="*/ 2147483646 w 117"/>
              <a:gd name="T19" fmla="*/ 2147483646 h 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7" h="87">
                <a:moveTo>
                  <a:pt x="0" y="0"/>
                </a:moveTo>
                <a:lnTo>
                  <a:pt x="117" y="0"/>
                </a:lnTo>
                <a:lnTo>
                  <a:pt x="117" y="87"/>
                </a:lnTo>
                <a:lnTo>
                  <a:pt x="0" y="87"/>
                </a:lnTo>
                <a:lnTo>
                  <a:pt x="0" y="0"/>
                </a:lnTo>
                <a:close/>
                <a:moveTo>
                  <a:pt x="1" y="2"/>
                </a:moveTo>
                <a:lnTo>
                  <a:pt x="117" y="2"/>
                </a:lnTo>
                <a:lnTo>
                  <a:pt x="117" y="87"/>
                </a:lnTo>
                <a:lnTo>
                  <a:pt x="1" y="87"/>
                </a:lnTo>
                <a:lnTo>
                  <a:pt x="1" y="2"/>
                </a:lnTo>
                <a:close/>
              </a:path>
            </a:pathLst>
          </a:custGeom>
          <a:solidFill>
            <a:srgbClr val="AD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15" name="Freeform 881">
            <a:extLst>
              <a:ext uri="{FF2B5EF4-FFF2-40B4-BE49-F238E27FC236}">
                <a16:creationId xmlns:a16="http://schemas.microsoft.com/office/drawing/2014/main" id="{FE385989-1DE1-2542-A78B-C901D6802E75}"/>
              </a:ext>
            </a:extLst>
          </p:cNvPr>
          <p:cNvSpPr>
            <a:spLocks noEditPoints="1"/>
          </p:cNvSpPr>
          <p:nvPr/>
        </p:nvSpPr>
        <p:spPr bwMode="auto">
          <a:xfrm>
            <a:off x="5207000" y="5538788"/>
            <a:ext cx="184150" cy="134937"/>
          </a:xfrm>
          <a:custGeom>
            <a:avLst/>
            <a:gdLst>
              <a:gd name="T0" fmla="*/ 0 w 116"/>
              <a:gd name="T1" fmla="*/ 0 h 85"/>
              <a:gd name="T2" fmla="*/ 2147483646 w 116"/>
              <a:gd name="T3" fmla="*/ 0 h 85"/>
              <a:gd name="T4" fmla="*/ 2147483646 w 116"/>
              <a:gd name="T5" fmla="*/ 2147483646 h 85"/>
              <a:gd name="T6" fmla="*/ 0 w 116"/>
              <a:gd name="T7" fmla="*/ 2147483646 h 85"/>
              <a:gd name="T8" fmla="*/ 0 w 116"/>
              <a:gd name="T9" fmla="*/ 0 h 85"/>
              <a:gd name="T10" fmla="*/ 2147483646 w 116"/>
              <a:gd name="T11" fmla="*/ 2147483646 h 85"/>
              <a:gd name="T12" fmla="*/ 2147483646 w 116"/>
              <a:gd name="T13" fmla="*/ 2147483646 h 85"/>
              <a:gd name="T14" fmla="*/ 2147483646 w 116"/>
              <a:gd name="T15" fmla="*/ 2147483646 h 85"/>
              <a:gd name="T16" fmla="*/ 2147483646 w 116"/>
              <a:gd name="T17" fmla="*/ 2147483646 h 85"/>
              <a:gd name="T18" fmla="*/ 2147483646 w 116"/>
              <a:gd name="T19" fmla="*/ 2147483646 h 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6" h="85">
                <a:moveTo>
                  <a:pt x="0" y="0"/>
                </a:moveTo>
                <a:lnTo>
                  <a:pt x="116" y="0"/>
                </a:lnTo>
                <a:lnTo>
                  <a:pt x="116" y="85"/>
                </a:lnTo>
                <a:lnTo>
                  <a:pt x="0" y="85"/>
                </a:lnTo>
                <a:lnTo>
                  <a:pt x="0" y="0"/>
                </a:lnTo>
                <a:close/>
                <a:moveTo>
                  <a:pt x="3" y="1"/>
                </a:moveTo>
                <a:lnTo>
                  <a:pt x="116" y="1"/>
                </a:lnTo>
                <a:lnTo>
                  <a:pt x="116" y="85"/>
                </a:lnTo>
                <a:lnTo>
                  <a:pt x="3" y="85"/>
                </a:lnTo>
                <a:lnTo>
                  <a:pt x="3" y="1"/>
                </a:lnTo>
                <a:close/>
              </a:path>
            </a:pathLst>
          </a:cu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16" name="Freeform 882">
            <a:extLst>
              <a:ext uri="{FF2B5EF4-FFF2-40B4-BE49-F238E27FC236}">
                <a16:creationId xmlns:a16="http://schemas.microsoft.com/office/drawing/2014/main" id="{9DE7B468-E3C1-7E4D-8A96-5219871F5E34}"/>
              </a:ext>
            </a:extLst>
          </p:cNvPr>
          <p:cNvSpPr>
            <a:spLocks noEditPoints="1"/>
          </p:cNvSpPr>
          <p:nvPr/>
        </p:nvSpPr>
        <p:spPr bwMode="auto">
          <a:xfrm>
            <a:off x="5211763" y="5540375"/>
            <a:ext cx="179387" cy="133350"/>
          </a:xfrm>
          <a:custGeom>
            <a:avLst/>
            <a:gdLst>
              <a:gd name="T0" fmla="*/ 0 w 113"/>
              <a:gd name="T1" fmla="*/ 0 h 84"/>
              <a:gd name="T2" fmla="*/ 2147483646 w 113"/>
              <a:gd name="T3" fmla="*/ 0 h 84"/>
              <a:gd name="T4" fmla="*/ 2147483646 w 113"/>
              <a:gd name="T5" fmla="*/ 2147483646 h 84"/>
              <a:gd name="T6" fmla="*/ 0 w 113"/>
              <a:gd name="T7" fmla="*/ 2147483646 h 84"/>
              <a:gd name="T8" fmla="*/ 0 w 113"/>
              <a:gd name="T9" fmla="*/ 0 h 84"/>
              <a:gd name="T10" fmla="*/ 2147483646 w 113"/>
              <a:gd name="T11" fmla="*/ 2147483646 h 84"/>
              <a:gd name="T12" fmla="*/ 2147483646 w 113"/>
              <a:gd name="T13" fmla="*/ 2147483646 h 84"/>
              <a:gd name="T14" fmla="*/ 2147483646 w 113"/>
              <a:gd name="T15" fmla="*/ 2147483646 h 84"/>
              <a:gd name="T16" fmla="*/ 2147483646 w 113"/>
              <a:gd name="T17" fmla="*/ 2147483646 h 84"/>
              <a:gd name="T18" fmla="*/ 2147483646 w 113"/>
              <a:gd name="T19" fmla="*/ 2147483646 h 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3" h="84">
                <a:moveTo>
                  <a:pt x="0" y="0"/>
                </a:moveTo>
                <a:lnTo>
                  <a:pt x="113" y="0"/>
                </a:lnTo>
                <a:lnTo>
                  <a:pt x="113" y="84"/>
                </a:lnTo>
                <a:lnTo>
                  <a:pt x="0" y="84"/>
                </a:lnTo>
                <a:lnTo>
                  <a:pt x="0" y="0"/>
                </a:lnTo>
                <a:close/>
                <a:moveTo>
                  <a:pt x="2" y="2"/>
                </a:moveTo>
                <a:lnTo>
                  <a:pt x="113" y="2"/>
                </a:lnTo>
                <a:lnTo>
                  <a:pt x="113" y="84"/>
                </a:lnTo>
                <a:lnTo>
                  <a:pt x="2" y="84"/>
                </a:lnTo>
                <a:lnTo>
                  <a:pt x="2" y="2"/>
                </a:lnTo>
                <a:close/>
              </a:path>
            </a:pathLst>
          </a:cu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17" name="Freeform 883">
            <a:extLst>
              <a:ext uri="{FF2B5EF4-FFF2-40B4-BE49-F238E27FC236}">
                <a16:creationId xmlns:a16="http://schemas.microsoft.com/office/drawing/2014/main" id="{D64D180D-3B42-364E-A538-38D3F6A7FFC3}"/>
              </a:ext>
            </a:extLst>
          </p:cNvPr>
          <p:cNvSpPr>
            <a:spLocks noEditPoints="1"/>
          </p:cNvSpPr>
          <p:nvPr/>
        </p:nvSpPr>
        <p:spPr bwMode="auto">
          <a:xfrm>
            <a:off x="5214938" y="5543550"/>
            <a:ext cx="176212" cy="130175"/>
          </a:xfrm>
          <a:custGeom>
            <a:avLst/>
            <a:gdLst>
              <a:gd name="T0" fmla="*/ 0 w 111"/>
              <a:gd name="T1" fmla="*/ 0 h 82"/>
              <a:gd name="T2" fmla="*/ 2147483646 w 111"/>
              <a:gd name="T3" fmla="*/ 0 h 82"/>
              <a:gd name="T4" fmla="*/ 2147483646 w 111"/>
              <a:gd name="T5" fmla="*/ 2147483646 h 82"/>
              <a:gd name="T6" fmla="*/ 0 w 111"/>
              <a:gd name="T7" fmla="*/ 2147483646 h 82"/>
              <a:gd name="T8" fmla="*/ 0 w 111"/>
              <a:gd name="T9" fmla="*/ 0 h 82"/>
              <a:gd name="T10" fmla="*/ 2147483646 w 111"/>
              <a:gd name="T11" fmla="*/ 2147483646 h 82"/>
              <a:gd name="T12" fmla="*/ 2147483646 w 111"/>
              <a:gd name="T13" fmla="*/ 2147483646 h 82"/>
              <a:gd name="T14" fmla="*/ 2147483646 w 111"/>
              <a:gd name="T15" fmla="*/ 2147483646 h 82"/>
              <a:gd name="T16" fmla="*/ 2147483646 w 111"/>
              <a:gd name="T17" fmla="*/ 2147483646 h 82"/>
              <a:gd name="T18" fmla="*/ 2147483646 w 111"/>
              <a:gd name="T19" fmla="*/ 2147483646 h 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1" h="82">
                <a:moveTo>
                  <a:pt x="0" y="0"/>
                </a:moveTo>
                <a:lnTo>
                  <a:pt x="111" y="0"/>
                </a:lnTo>
                <a:lnTo>
                  <a:pt x="111" y="82"/>
                </a:lnTo>
                <a:lnTo>
                  <a:pt x="0" y="82"/>
                </a:lnTo>
                <a:lnTo>
                  <a:pt x="0" y="0"/>
                </a:lnTo>
                <a:close/>
                <a:moveTo>
                  <a:pt x="2" y="1"/>
                </a:moveTo>
                <a:lnTo>
                  <a:pt x="111" y="1"/>
                </a:lnTo>
                <a:lnTo>
                  <a:pt x="111" y="82"/>
                </a:lnTo>
                <a:lnTo>
                  <a:pt x="2" y="82"/>
                </a:lnTo>
                <a:lnTo>
                  <a:pt x="2" y="1"/>
                </a:ln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18" name="Freeform 884">
            <a:extLst>
              <a:ext uri="{FF2B5EF4-FFF2-40B4-BE49-F238E27FC236}">
                <a16:creationId xmlns:a16="http://schemas.microsoft.com/office/drawing/2014/main" id="{EB66B095-A075-694A-9B0A-32527EE02C6D}"/>
              </a:ext>
            </a:extLst>
          </p:cNvPr>
          <p:cNvSpPr>
            <a:spLocks noEditPoints="1"/>
          </p:cNvSpPr>
          <p:nvPr/>
        </p:nvSpPr>
        <p:spPr bwMode="auto">
          <a:xfrm>
            <a:off x="5218113" y="5545138"/>
            <a:ext cx="173037" cy="128587"/>
          </a:xfrm>
          <a:custGeom>
            <a:avLst/>
            <a:gdLst>
              <a:gd name="T0" fmla="*/ 0 w 109"/>
              <a:gd name="T1" fmla="*/ 0 h 81"/>
              <a:gd name="T2" fmla="*/ 2147483646 w 109"/>
              <a:gd name="T3" fmla="*/ 0 h 81"/>
              <a:gd name="T4" fmla="*/ 2147483646 w 109"/>
              <a:gd name="T5" fmla="*/ 2147483646 h 81"/>
              <a:gd name="T6" fmla="*/ 0 w 109"/>
              <a:gd name="T7" fmla="*/ 2147483646 h 81"/>
              <a:gd name="T8" fmla="*/ 0 w 109"/>
              <a:gd name="T9" fmla="*/ 0 h 81"/>
              <a:gd name="T10" fmla="*/ 2147483646 w 109"/>
              <a:gd name="T11" fmla="*/ 2147483646 h 81"/>
              <a:gd name="T12" fmla="*/ 2147483646 w 109"/>
              <a:gd name="T13" fmla="*/ 2147483646 h 81"/>
              <a:gd name="T14" fmla="*/ 2147483646 w 109"/>
              <a:gd name="T15" fmla="*/ 2147483646 h 81"/>
              <a:gd name="T16" fmla="*/ 2147483646 w 109"/>
              <a:gd name="T17" fmla="*/ 2147483646 h 81"/>
              <a:gd name="T18" fmla="*/ 2147483646 w 109"/>
              <a:gd name="T19" fmla="*/ 2147483646 h 8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9" h="81">
                <a:moveTo>
                  <a:pt x="0" y="0"/>
                </a:moveTo>
                <a:lnTo>
                  <a:pt x="109" y="0"/>
                </a:lnTo>
                <a:lnTo>
                  <a:pt x="109" y="81"/>
                </a:lnTo>
                <a:lnTo>
                  <a:pt x="0" y="81"/>
                </a:lnTo>
                <a:lnTo>
                  <a:pt x="0" y="0"/>
                </a:lnTo>
                <a:close/>
                <a:moveTo>
                  <a:pt x="1" y="2"/>
                </a:moveTo>
                <a:lnTo>
                  <a:pt x="109" y="2"/>
                </a:lnTo>
                <a:lnTo>
                  <a:pt x="109" y="81"/>
                </a:lnTo>
                <a:lnTo>
                  <a:pt x="1" y="81"/>
                </a:lnTo>
                <a:lnTo>
                  <a:pt x="1" y="2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19" name="Freeform 885">
            <a:extLst>
              <a:ext uri="{FF2B5EF4-FFF2-40B4-BE49-F238E27FC236}">
                <a16:creationId xmlns:a16="http://schemas.microsoft.com/office/drawing/2014/main" id="{5C5810B0-1C83-4F4D-B51F-4D58264A9853}"/>
              </a:ext>
            </a:extLst>
          </p:cNvPr>
          <p:cNvSpPr>
            <a:spLocks noEditPoints="1"/>
          </p:cNvSpPr>
          <p:nvPr/>
        </p:nvSpPr>
        <p:spPr bwMode="auto">
          <a:xfrm>
            <a:off x="5219700" y="5548313"/>
            <a:ext cx="171450" cy="125412"/>
          </a:xfrm>
          <a:custGeom>
            <a:avLst/>
            <a:gdLst>
              <a:gd name="T0" fmla="*/ 0 w 108"/>
              <a:gd name="T1" fmla="*/ 0 h 79"/>
              <a:gd name="T2" fmla="*/ 2147483646 w 108"/>
              <a:gd name="T3" fmla="*/ 0 h 79"/>
              <a:gd name="T4" fmla="*/ 2147483646 w 108"/>
              <a:gd name="T5" fmla="*/ 2147483646 h 79"/>
              <a:gd name="T6" fmla="*/ 0 w 108"/>
              <a:gd name="T7" fmla="*/ 2147483646 h 79"/>
              <a:gd name="T8" fmla="*/ 0 w 108"/>
              <a:gd name="T9" fmla="*/ 0 h 79"/>
              <a:gd name="T10" fmla="*/ 2147483646 w 108"/>
              <a:gd name="T11" fmla="*/ 2147483646 h 79"/>
              <a:gd name="T12" fmla="*/ 2147483646 w 108"/>
              <a:gd name="T13" fmla="*/ 2147483646 h 79"/>
              <a:gd name="T14" fmla="*/ 2147483646 w 108"/>
              <a:gd name="T15" fmla="*/ 2147483646 h 79"/>
              <a:gd name="T16" fmla="*/ 2147483646 w 108"/>
              <a:gd name="T17" fmla="*/ 2147483646 h 79"/>
              <a:gd name="T18" fmla="*/ 2147483646 w 108"/>
              <a:gd name="T19" fmla="*/ 2147483646 h 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8" h="79">
                <a:moveTo>
                  <a:pt x="0" y="0"/>
                </a:moveTo>
                <a:lnTo>
                  <a:pt x="108" y="0"/>
                </a:lnTo>
                <a:lnTo>
                  <a:pt x="108" y="79"/>
                </a:lnTo>
                <a:lnTo>
                  <a:pt x="0" y="79"/>
                </a:lnTo>
                <a:lnTo>
                  <a:pt x="0" y="0"/>
                </a:lnTo>
                <a:close/>
                <a:moveTo>
                  <a:pt x="3" y="1"/>
                </a:moveTo>
                <a:lnTo>
                  <a:pt x="108" y="1"/>
                </a:lnTo>
                <a:lnTo>
                  <a:pt x="108" y="79"/>
                </a:lnTo>
                <a:lnTo>
                  <a:pt x="3" y="79"/>
                </a:lnTo>
                <a:lnTo>
                  <a:pt x="3" y="1"/>
                </a:lnTo>
                <a:close/>
              </a:path>
            </a:pathLst>
          </a:cu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20" name="Freeform 886">
            <a:extLst>
              <a:ext uri="{FF2B5EF4-FFF2-40B4-BE49-F238E27FC236}">
                <a16:creationId xmlns:a16="http://schemas.microsoft.com/office/drawing/2014/main" id="{771D2B89-54F5-6F4E-AC22-6CA851FB0AF3}"/>
              </a:ext>
            </a:extLst>
          </p:cNvPr>
          <p:cNvSpPr>
            <a:spLocks noEditPoints="1"/>
          </p:cNvSpPr>
          <p:nvPr/>
        </p:nvSpPr>
        <p:spPr bwMode="auto">
          <a:xfrm>
            <a:off x="5224463" y="5549900"/>
            <a:ext cx="166687" cy="123825"/>
          </a:xfrm>
          <a:custGeom>
            <a:avLst/>
            <a:gdLst>
              <a:gd name="T0" fmla="*/ 0 w 105"/>
              <a:gd name="T1" fmla="*/ 0 h 78"/>
              <a:gd name="T2" fmla="*/ 2147483646 w 105"/>
              <a:gd name="T3" fmla="*/ 0 h 78"/>
              <a:gd name="T4" fmla="*/ 2147483646 w 105"/>
              <a:gd name="T5" fmla="*/ 2147483646 h 78"/>
              <a:gd name="T6" fmla="*/ 0 w 105"/>
              <a:gd name="T7" fmla="*/ 2147483646 h 78"/>
              <a:gd name="T8" fmla="*/ 0 w 105"/>
              <a:gd name="T9" fmla="*/ 0 h 78"/>
              <a:gd name="T10" fmla="*/ 2147483646 w 105"/>
              <a:gd name="T11" fmla="*/ 2147483646 h 78"/>
              <a:gd name="T12" fmla="*/ 2147483646 w 105"/>
              <a:gd name="T13" fmla="*/ 2147483646 h 78"/>
              <a:gd name="T14" fmla="*/ 2147483646 w 105"/>
              <a:gd name="T15" fmla="*/ 2147483646 h 78"/>
              <a:gd name="T16" fmla="*/ 2147483646 w 105"/>
              <a:gd name="T17" fmla="*/ 2147483646 h 78"/>
              <a:gd name="T18" fmla="*/ 2147483646 w 105"/>
              <a:gd name="T19" fmla="*/ 2147483646 h 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5" h="78">
                <a:moveTo>
                  <a:pt x="0" y="0"/>
                </a:moveTo>
                <a:lnTo>
                  <a:pt x="105" y="0"/>
                </a:lnTo>
                <a:lnTo>
                  <a:pt x="105" y="78"/>
                </a:lnTo>
                <a:lnTo>
                  <a:pt x="0" y="78"/>
                </a:lnTo>
                <a:lnTo>
                  <a:pt x="0" y="0"/>
                </a:lnTo>
                <a:close/>
                <a:moveTo>
                  <a:pt x="2" y="1"/>
                </a:moveTo>
                <a:lnTo>
                  <a:pt x="105" y="1"/>
                </a:lnTo>
                <a:lnTo>
                  <a:pt x="105" y="78"/>
                </a:lnTo>
                <a:lnTo>
                  <a:pt x="2" y="78"/>
                </a:lnTo>
                <a:lnTo>
                  <a:pt x="2" y="1"/>
                </a:lnTo>
                <a:close/>
              </a:path>
            </a:pathLst>
          </a:custGeom>
          <a:solidFill>
            <a:srgbClr val="B6B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21" name="Freeform 887">
            <a:extLst>
              <a:ext uri="{FF2B5EF4-FFF2-40B4-BE49-F238E27FC236}">
                <a16:creationId xmlns:a16="http://schemas.microsoft.com/office/drawing/2014/main" id="{77CD69EE-6EAC-F341-B6AE-2C91E0C4DA32}"/>
              </a:ext>
            </a:extLst>
          </p:cNvPr>
          <p:cNvSpPr>
            <a:spLocks noEditPoints="1"/>
          </p:cNvSpPr>
          <p:nvPr/>
        </p:nvSpPr>
        <p:spPr bwMode="auto">
          <a:xfrm>
            <a:off x="5227638" y="5551488"/>
            <a:ext cx="163512" cy="122237"/>
          </a:xfrm>
          <a:custGeom>
            <a:avLst/>
            <a:gdLst>
              <a:gd name="T0" fmla="*/ 0 w 103"/>
              <a:gd name="T1" fmla="*/ 0 h 77"/>
              <a:gd name="T2" fmla="*/ 2147483646 w 103"/>
              <a:gd name="T3" fmla="*/ 0 h 77"/>
              <a:gd name="T4" fmla="*/ 2147483646 w 103"/>
              <a:gd name="T5" fmla="*/ 2147483646 h 77"/>
              <a:gd name="T6" fmla="*/ 0 w 103"/>
              <a:gd name="T7" fmla="*/ 2147483646 h 77"/>
              <a:gd name="T8" fmla="*/ 0 w 103"/>
              <a:gd name="T9" fmla="*/ 0 h 77"/>
              <a:gd name="T10" fmla="*/ 2147483646 w 103"/>
              <a:gd name="T11" fmla="*/ 2147483646 h 77"/>
              <a:gd name="T12" fmla="*/ 2147483646 w 103"/>
              <a:gd name="T13" fmla="*/ 2147483646 h 77"/>
              <a:gd name="T14" fmla="*/ 2147483646 w 103"/>
              <a:gd name="T15" fmla="*/ 2147483646 h 77"/>
              <a:gd name="T16" fmla="*/ 2147483646 w 103"/>
              <a:gd name="T17" fmla="*/ 2147483646 h 77"/>
              <a:gd name="T18" fmla="*/ 2147483646 w 103"/>
              <a:gd name="T19" fmla="*/ 2147483646 h 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3" h="77">
                <a:moveTo>
                  <a:pt x="0" y="0"/>
                </a:moveTo>
                <a:lnTo>
                  <a:pt x="103" y="0"/>
                </a:lnTo>
                <a:lnTo>
                  <a:pt x="103" y="77"/>
                </a:lnTo>
                <a:lnTo>
                  <a:pt x="0" y="77"/>
                </a:lnTo>
                <a:lnTo>
                  <a:pt x="0" y="0"/>
                </a:lnTo>
                <a:close/>
                <a:moveTo>
                  <a:pt x="1" y="2"/>
                </a:moveTo>
                <a:lnTo>
                  <a:pt x="103" y="2"/>
                </a:lnTo>
                <a:lnTo>
                  <a:pt x="103" y="77"/>
                </a:lnTo>
                <a:lnTo>
                  <a:pt x="1" y="77"/>
                </a:lnTo>
                <a:lnTo>
                  <a:pt x="1" y="2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22" name="Freeform 888">
            <a:extLst>
              <a:ext uri="{FF2B5EF4-FFF2-40B4-BE49-F238E27FC236}">
                <a16:creationId xmlns:a16="http://schemas.microsoft.com/office/drawing/2014/main" id="{85ADF6D3-7713-874D-B254-DB30A179BC23}"/>
              </a:ext>
            </a:extLst>
          </p:cNvPr>
          <p:cNvSpPr>
            <a:spLocks noEditPoints="1"/>
          </p:cNvSpPr>
          <p:nvPr/>
        </p:nvSpPr>
        <p:spPr bwMode="auto">
          <a:xfrm>
            <a:off x="5229225" y="5554663"/>
            <a:ext cx="161925" cy="119062"/>
          </a:xfrm>
          <a:custGeom>
            <a:avLst/>
            <a:gdLst>
              <a:gd name="T0" fmla="*/ 0 w 102"/>
              <a:gd name="T1" fmla="*/ 0 h 75"/>
              <a:gd name="T2" fmla="*/ 2147483646 w 102"/>
              <a:gd name="T3" fmla="*/ 0 h 75"/>
              <a:gd name="T4" fmla="*/ 2147483646 w 102"/>
              <a:gd name="T5" fmla="*/ 2147483646 h 75"/>
              <a:gd name="T6" fmla="*/ 0 w 102"/>
              <a:gd name="T7" fmla="*/ 2147483646 h 75"/>
              <a:gd name="T8" fmla="*/ 0 w 102"/>
              <a:gd name="T9" fmla="*/ 0 h 75"/>
              <a:gd name="T10" fmla="*/ 2147483646 w 102"/>
              <a:gd name="T11" fmla="*/ 2147483646 h 75"/>
              <a:gd name="T12" fmla="*/ 2147483646 w 102"/>
              <a:gd name="T13" fmla="*/ 2147483646 h 75"/>
              <a:gd name="T14" fmla="*/ 2147483646 w 102"/>
              <a:gd name="T15" fmla="*/ 2147483646 h 75"/>
              <a:gd name="T16" fmla="*/ 2147483646 w 102"/>
              <a:gd name="T17" fmla="*/ 2147483646 h 75"/>
              <a:gd name="T18" fmla="*/ 2147483646 w 102"/>
              <a:gd name="T19" fmla="*/ 2147483646 h 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2" h="75">
                <a:moveTo>
                  <a:pt x="0" y="0"/>
                </a:moveTo>
                <a:lnTo>
                  <a:pt x="102" y="0"/>
                </a:lnTo>
                <a:lnTo>
                  <a:pt x="102" y="75"/>
                </a:lnTo>
                <a:lnTo>
                  <a:pt x="0" y="75"/>
                </a:lnTo>
                <a:lnTo>
                  <a:pt x="0" y="0"/>
                </a:lnTo>
                <a:close/>
                <a:moveTo>
                  <a:pt x="2" y="2"/>
                </a:moveTo>
                <a:lnTo>
                  <a:pt x="102" y="2"/>
                </a:lnTo>
                <a:lnTo>
                  <a:pt x="102" y="75"/>
                </a:lnTo>
                <a:lnTo>
                  <a:pt x="2" y="75"/>
                </a:lnTo>
                <a:lnTo>
                  <a:pt x="2" y="2"/>
                </a:lnTo>
                <a:close/>
              </a:path>
            </a:pathLst>
          </a:cu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23" name="Freeform 889">
            <a:extLst>
              <a:ext uri="{FF2B5EF4-FFF2-40B4-BE49-F238E27FC236}">
                <a16:creationId xmlns:a16="http://schemas.microsoft.com/office/drawing/2014/main" id="{F3D675AF-A1E3-DD40-BEE7-52E9862F0D89}"/>
              </a:ext>
            </a:extLst>
          </p:cNvPr>
          <p:cNvSpPr>
            <a:spLocks noEditPoints="1"/>
          </p:cNvSpPr>
          <p:nvPr/>
        </p:nvSpPr>
        <p:spPr bwMode="auto">
          <a:xfrm>
            <a:off x="5232400" y="5557838"/>
            <a:ext cx="158750" cy="115887"/>
          </a:xfrm>
          <a:custGeom>
            <a:avLst/>
            <a:gdLst>
              <a:gd name="T0" fmla="*/ 0 w 100"/>
              <a:gd name="T1" fmla="*/ 0 h 73"/>
              <a:gd name="T2" fmla="*/ 2147483646 w 100"/>
              <a:gd name="T3" fmla="*/ 0 h 73"/>
              <a:gd name="T4" fmla="*/ 2147483646 w 100"/>
              <a:gd name="T5" fmla="*/ 2147483646 h 73"/>
              <a:gd name="T6" fmla="*/ 0 w 100"/>
              <a:gd name="T7" fmla="*/ 2147483646 h 73"/>
              <a:gd name="T8" fmla="*/ 0 w 100"/>
              <a:gd name="T9" fmla="*/ 0 h 73"/>
              <a:gd name="T10" fmla="*/ 2147483646 w 100"/>
              <a:gd name="T11" fmla="*/ 2147483646 h 73"/>
              <a:gd name="T12" fmla="*/ 2147483646 w 100"/>
              <a:gd name="T13" fmla="*/ 2147483646 h 73"/>
              <a:gd name="T14" fmla="*/ 2147483646 w 100"/>
              <a:gd name="T15" fmla="*/ 2147483646 h 73"/>
              <a:gd name="T16" fmla="*/ 2147483646 w 100"/>
              <a:gd name="T17" fmla="*/ 2147483646 h 73"/>
              <a:gd name="T18" fmla="*/ 2147483646 w 100"/>
              <a:gd name="T19" fmla="*/ 2147483646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0" h="73">
                <a:moveTo>
                  <a:pt x="0" y="0"/>
                </a:moveTo>
                <a:lnTo>
                  <a:pt x="100" y="0"/>
                </a:lnTo>
                <a:lnTo>
                  <a:pt x="100" y="73"/>
                </a:lnTo>
                <a:lnTo>
                  <a:pt x="0" y="73"/>
                </a:lnTo>
                <a:lnTo>
                  <a:pt x="0" y="0"/>
                </a:lnTo>
                <a:close/>
                <a:moveTo>
                  <a:pt x="3" y="1"/>
                </a:moveTo>
                <a:lnTo>
                  <a:pt x="100" y="1"/>
                </a:lnTo>
                <a:lnTo>
                  <a:pt x="100" y="73"/>
                </a:lnTo>
                <a:lnTo>
                  <a:pt x="3" y="73"/>
                </a:lnTo>
                <a:lnTo>
                  <a:pt x="3" y="1"/>
                </a:lnTo>
                <a:close/>
              </a:path>
            </a:pathLst>
          </a:cu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24" name="Freeform 890">
            <a:extLst>
              <a:ext uri="{FF2B5EF4-FFF2-40B4-BE49-F238E27FC236}">
                <a16:creationId xmlns:a16="http://schemas.microsoft.com/office/drawing/2014/main" id="{34A6938D-578A-C547-BFE0-3D6335C9E474}"/>
              </a:ext>
            </a:extLst>
          </p:cNvPr>
          <p:cNvSpPr>
            <a:spLocks noEditPoints="1"/>
          </p:cNvSpPr>
          <p:nvPr/>
        </p:nvSpPr>
        <p:spPr bwMode="auto">
          <a:xfrm>
            <a:off x="5237163" y="5559425"/>
            <a:ext cx="153987" cy="114300"/>
          </a:xfrm>
          <a:custGeom>
            <a:avLst/>
            <a:gdLst>
              <a:gd name="T0" fmla="*/ 0 w 97"/>
              <a:gd name="T1" fmla="*/ 0 h 72"/>
              <a:gd name="T2" fmla="*/ 2147483646 w 97"/>
              <a:gd name="T3" fmla="*/ 0 h 72"/>
              <a:gd name="T4" fmla="*/ 2147483646 w 97"/>
              <a:gd name="T5" fmla="*/ 2147483646 h 72"/>
              <a:gd name="T6" fmla="*/ 0 w 97"/>
              <a:gd name="T7" fmla="*/ 2147483646 h 72"/>
              <a:gd name="T8" fmla="*/ 0 w 97"/>
              <a:gd name="T9" fmla="*/ 0 h 72"/>
              <a:gd name="T10" fmla="*/ 2147483646 w 97"/>
              <a:gd name="T11" fmla="*/ 2147483646 h 72"/>
              <a:gd name="T12" fmla="*/ 2147483646 w 97"/>
              <a:gd name="T13" fmla="*/ 2147483646 h 72"/>
              <a:gd name="T14" fmla="*/ 2147483646 w 97"/>
              <a:gd name="T15" fmla="*/ 2147483646 h 72"/>
              <a:gd name="T16" fmla="*/ 2147483646 w 97"/>
              <a:gd name="T17" fmla="*/ 2147483646 h 72"/>
              <a:gd name="T18" fmla="*/ 2147483646 w 97"/>
              <a:gd name="T19" fmla="*/ 2147483646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7" h="72">
                <a:moveTo>
                  <a:pt x="0" y="0"/>
                </a:moveTo>
                <a:lnTo>
                  <a:pt x="97" y="0"/>
                </a:lnTo>
                <a:lnTo>
                  <a:pt x="97" y="72"/>
                </a:lnTo>
                <a:lnTo>
                  <a:pt x="0" y="72"/>
                </a:lnTo>
                <a:lnTo>
                  <a:pt x="0" y="0"/>
                </a:lnTo>
                <a:close/>
                <a:moveTo>
                  <a:pt x="2" y="1"/>
                </a:moveTo>
                <a:lnTo>
                  <a:pt x="97" y="1"/>
                </a:lnTo>
                <a:lnTo>
                  <a:pt x="97" y="72"/>
                </a:lnTo>
                <a:lnTo>
                  <a:pt x="2" y="72"/>
                </a:lnTo>
                <a:lnTo>
                  <a:pt x="2" y="1"/>
                </a:lnTo>
                <a:close/>
              </a:path>
            </a:pathLst>
          </a:cu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25" name="Freeform 891">
            <a:extLst>
              <a:ext uri="{FF2B5EF4-FFF2-40B4-BE49-F238E27FC236}">
                <a16:creationId xmlns:a16="http://schemas.microsoft.com/office/drawing/2014/main" id="{0C199468-CC8A-3043-BF09-2F57EE2E7ABC}"/>
              </a:ext>
            </a:extLst>
          </p:cNvPr>
          <p:cNvSpPr>
            <a:spLocks noEditPoints="1"/>
          </p:cNvSpPr>
          <p:nvPr/>
        </p:nvSpPr>
        <p:spPr bwMode="auto">
          <a:xfrm>
            <a:off x="5240338" y="5561013"/>
            <a:ext cx="150812" cy="112712"/>
          </a:xfrm>
          <a:custGeom>
            <a:avLst/>
            <a:gdLst>
              <a:gd name="T0" fmla="*/ 0 w 95"/>
              <a:gd name="T1" fmla="*/ 0 h 71"/>
              <a:gd name="T2" fmla="*/ 2147483646 w 95"/>
              <a:gd name="T3" fmla="*/ 0 h 71"/>
              <a:gd name="T4" fmla="*/ 2147483646 w 95"/>
              <a:gd name="T5" fmla="*/ 2147483646 h 71"/>
              <a:gd name="T6" fmla="*/ 0 w 95"/>
              <a:gd name="T7" fmla="*/ 2147483646 h 71"/>
              <a:gd name="T8" fmla="*/ 0 w 95"/>
              <a:gd name="T9" fmla="*/ 0 h 71"/>
              <a:gd name="T10" fmla="*/ 2147483646 w 95"/>
              <a:gd name="T11" fmla="*/ 2147483646 h 71"/>
              <a:gd name="T12" fmla="*/ 2147483646 w 95"/>
              <a:gd name="T13" fmla="*/ 2147483646 h 71"/>
              <a:gd name="T14" fmla="*/ 2147483646 w 95"/>
              <a:gd name="T15" fmla="*/ 2147483646 h 71"/>
              <a:gd name="T16" fmla="*/ 2147483646 w 95"/>
              <a:gd name="T17" fmla="*/ 2147483646 h 71"/>
              <a:gd name="T18" fmla="*/ 2147483646 w 95"/>
              <a:gd name="T19" fmla="*/ 2147483646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5" h="71">
                <a:moveTo>
                  <a:pt x="0" y="0"/>
                </a:moveTo>
                <a:lnTo>
                  <a:pt x="95" y="0"/>
                </a:lnTo>
                <a:lnTo>
                  <a:pt x="95" y="71"/>
                </a:lnTo>
                <a:lnTo>
                  <a:pt x="0" y="71"/>
                </a:lnTo>
                <a:lnTo>
                  <a:pt x="0" y="0"/>
                </a:lnTo>
                <a:close/>
                <a:moveTo>
                  <a:pt x="1" y="2"/>
                </a:moveTo>
                <a:lnTo>
                  <a:pt x="95" y="2"/>
                </a:lnTo>
                <a:lnTo>
                  <a:pt x="95" y="71"/>
                </a:lnTo>
                <a:lnTo>
                  <a:pt x="1" y="71"/>
                </a:lnTo>
                <a:lnTo>
                  <a:pt x="1" y="2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26" name="Freeform 892">
            <a:extLst>
              <a:ext uri="{FF2B5EF4-FFF2-40B4-BE49-F238E27FC236}">
                <a16:creationId xmlns:a16="http://schemas.microsoft.com/office/drawing/2014/main" id="{6D0C5EFE-D6BA-EE49-87BA-DDAC986088FC}"/>
              </a:ext>
            </a:extLst>
          </p:cNvPr>
          <p:cNvSpPr>
            <a:spLocks noEditPoints="1"/>
          </p:cNvSpPr>
          <p:nvPr/>
        </p:nvSpPr>
        <p:spPr bwMode="auto">
          <a:xfrm>
            <a:off x="5241925" y="5564188"/>
            <a:ext cx="149225" cy="109537"/>
          </a:xfrm>
          <a:custGeom>
            <a:avLst/>
            <a:gdLst>
              <a:gd name="T0" fmla="*/ 0 w 94"/>
              <a:gd name="T1" fmla="*/ 0 h 69"/>
              <a:gd name="T2" fmla="*/ 2147483646 w 94"/>
              <a:gd name="T3" fmla="*/ 0 h 69"/>
              <a:gd name="T4" fmla="*/ 2147483646 w 94"/>
              <a:gd name="T5" fmla="*/ 2147483646 h 69"/>
              <a:gd name="T6" fmla="*/ 0 w 94"/>
              <a:gd name="T7" fmla="*/ 2147483646 h 69"/>
              <a:gd name="T8" fmla="*/ 0 w 94"/>
              <a:gd name="T9" fmla="*/ 0 h 69"/>
              <a:gd name="T10" fmla="*/ 2147483646 w 94"/>
              <a:gd name="T11" fmla="*/ 2147483646 h 69"/>
              <a:gd name="T12" fmla="*/ 2147483646 w 94"/>
              <a:gd name="T13" fmla="*/ 2147483646 h 69"/>
              <a:gd name="T14" fmla="*/ 2147483646 w 94"/>
              <a:gd name="T15" fmla="*/ 2147483646 h 69"/>
              <a:gd name="T16" fmla="*/ 2147483646 w 94"/>
              <a:gd name="T17" fmla="*/ 2147483646 h 69"/>
              <a:gd name="T18" fmla="*/ 2147483646 w 94"/>
              <a:gd name="T19" fmla="*/ 2147483646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4" h="69">
                <a:moveTo>
                  <a:pt x="0" y="0"/>
                </a:moveTo>
                <a:lnTo>
                  <a:pt x="94" y="0"/>
                </a:lnTo>
                <a:lnTo>
                  <a:pt x="94" y="69"/>
                </a:lnTo>
                <a:lnTo>
                  <a:pt x="0" y="69"/>
                </a:lnTo>
                <a:lnTo>
                  <a:pt x="0" y="0"/>
                </a:lnTo>
                <a:close/>
                <a:moveTo>
                  <a:pt x="3" y="1"/>
                </a:moveTo>
                <a:lnTo>
                  <a:pt x="94" y="1"/>
                </a:lnTo>
                <a:lnTo>
                  <a:pt x="94" y="69"/>
                </a:lnTo>
                <a:lnTo>
                  <a:pt x="3" y="69"/>
                </a:lnTo>
                <a:lnTo>
                  <a:pt x="3" y="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27" name="Freeform 893">
            <a:extLst>
              <a:ext uri="{FF2B5EF4-FFF2-40B4-BE49-F238E27FC236}">
                <a16:creationId xmlns:a16="http://schemas.microsoft.com/office/drawing/2014/main" id="{36C1EE70-9390-9A41-A9BE-B157BDA3FAA7}"/>
              </a:ext>
            </a:extLst>
          </p:cNvPr>
          <p:cNvSpPr>
            <a:spLocks noEditPoints="1"/>
          </p:cNvSpPr>
          <p:nvPr/>
        </p:nvSpPr>
        <p:spPr bwMode="auto">
          <a:xfrm>
            <a:off x="5246688" y="5565775"/>
            <a:ext cx="144462" cy="107950"/>
          </a:xfrm>
          <a:custGeom>
            <a:avLst/>
            <a:gdLst>
              <a:gd name="T0" fmla="*/ 0 w 91"/>
              <a:gd name="T1" fmla="*/ 0 h 68"/>
              <a:gd name="T2" fmla="*/ 2147483646 w 91"/>
              <a:gd name="T3" fmla="*/ 0 h 68"/>
              <a:gd name="T4" fmla="*/ 2147483646 w 91"/>
              <a:gd name="T5" fmla="*/ 2147483646 h 68"/>
              <a:gd name="T6" fmla="*/ 0 w 91"/>
              <a:gd name="T7" fmla="*/ 2147483646 h 68"/>
              <a:gd name="T8" fmla="*/ 0 w 91"/>
              <a:gd name="T9" fmla="*/ 0 h 68"/>
              <a:gd name="T10" fmla="*/ 2147483646 w 91"/>
              <a:gd name="T11" fmla="*/ 2147483646 h 68"/>
              <a:gd name="T12" fmla="*/ 2147483646 w 91"/>
              <a:gd name="T13" fmla="*/ 2147483646 h 68"/>
              <a:gd name="T14" fmla="*/ 2147483646 w 91"/>
              <a:gd name="T15" fmla="*/ 2147483646 h 68"/>
              <a:gd name="T16" fmla="*/ 2147483646 w 91"/>
              <a:gd name="T17" fmla="*/ 2147483646 h 68"/>
              <a:gd name="T18" fmla="*/ 2147483646 w 91"/>
              <a:gd name="T19" fmla="*/ 2147483646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1" h="68">
                <a:moveTo>
                  <a:pt x="0" y="0"/>
                </a:moveTo>
                <a:lnTo>
                  <a:pt x="91" y="0"/>
                </a:lnTo>
                <a:lnTo>
                  <a:pt x="91" y="68"/>
                </a:lnTo>
                <a:lnTo>
                  <a:pt x="0" y="68"/>
                </a:lnTo>
                <a:lnTo>
                  <a:pt x="0" y="0"/>
                </a:lnTo>
                <a:close/>
                <a:moveTo>
                  <a:pt x="2" y="2"/>
                </a:moveTo>
                <a:lnTo>
                  <a:pt x="91" y="2"/>
                </a:lnTo>
                <a:lnTo>
                  <a:pt x="91" y="68"/>
                </a:lnTo>
                <a:lnTo>
                  <a:pt x="2" y="68"/>
                </a:lnTo>
                <a:lnTo>
                  <a:pt x="2" y="2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28" name="Freeform 894">
            <a:extLst>
              <a:ext uri="{FF2B5EF4-FFF2-40B4-BE49-F238E27FC236}">
                <a16:creationId xmlns:a16="http://schemas.microsoft.com/office/drawing/2014/main" id="{C54E5FD9-BD6B-5846-8E6B-2ECAB2041BF0}"/>
              </a:ext>
            </a:extLst>
          </p:cNvPr>
          <p:cNvSpPr>
            <a:spLocks noEditPoints="1"/>
          </p:cNvSpPr>
          <p:nvPr/>
        </p:nvSpPr>
        <p:spPr bwMode="auto">
          <a:xfrm>
            <a:off x="5249863" y="5568950"/>
            <a:ext cx="141287" cy="104775"/>
          </a:xfrm>
          <a:custGeom>
            <a:avLst/>
            <a:gdLst>
              <a:gd name="T0" fmla="*/ 0 w 89"/>
              <a:gd name="T1" fmla="*/ 0 h 66"/>
              <a:gd name="T2" fmla="*/ 2147483646 w 89"/>
              <a:gd name="T3" fmla="*/ 0 h 66"/>
              <a:gd name="T4" fmla="*/ 2147483646 w 89"/>
              <a:gd name="T5" fmla="*/ 2147483646 h 66"/>
              <a:gd name="T6" fmla="*/ 0 w 89"/>
              <a:gd name="T7" fmla="*/ 2147483646 h 66"/>
              <a:gd name="T8" fmla="*/ 0 w 89"/>
              <a:gd name="T9" fmla="*/ 0 h 66"/>
              <a:gd name="T10" fmla="*/ 2147483646 w 89"/>
              <a:gd name="T11" fmla="*/ 2147483646 h 66"/>
              <a:gd name="T12" fmla="*/ 2147483646 w 89"/>
              <a:gd name="T13" fmla="*/ 2147483646 h 66"/>
              <a:gd name="T14" fmla="*/ 2147483646 w 89"/>
              <a:gd name="T15" fmla="*/ 2147483646 h 66"/>
              <a:gd name="T16" fmla="*/ 2147483646 w 89"/>
              <a:gd name="T17" fmla="*/ 2147483646 h 66"/>
              <a:gd name="T18" fmla="*/ 2147483646 w 89"/>
              <a:gd name="T19" fmla="*/ 2147483646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9" h="66">
                <a:moveTo>
                  <a:pt x="0" y="0"/>
                </a:moveTo>
                <a:lnTo>
                  <a:pt x="89" y="0"/>
                </a:lnTo>
                <a:lnTo>
                  <a:pt x="89" y="66"/>
                </a:lnTo>
                <a:lnTo>
                  <a:pt x="0" y="66"/>
                </a:lnTo>
                <a:lnTo>
                  <a:pt x="0" y="0"/>
                </a:lnTo>
                <a:close/>
                <a:moveTo>
                  <a:pt x="2" y="2"/>
                </a:moveTo>
                <a:lnTo>
                  <a:pt x="89" y="2"/>
                </a:lnTo>
                <a:lnTo>
                  <a:pt x="89" y="66"/>
                </a:lnTo>
                <a:lnTo>
                  <a:pt x="2" y="66"/>
                </a:lnTo>
                <a:lnTo>
                  <a:pt x="2" y="2"/>
                </a:lnTo>
                <a:close/>
              </a:path>
            </a:pathLst>
          </a:custGeom>
          <a:solidFill>
            <a:srgbClr val="C3C3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29" name="Freeform 895">
            <a:extLst>
              <a:ext uri="{FF2B5EF4-FFF2-40B4-BE49-F238E27FC236}">
                <a16:creationId xmlns:a16="http://schemas.microsoft.com/office/drawing/2014/main" id="{9C802DCD-570E-8D4E-B468-ECDFE423E8E4}"/>
              </a:ext>
            </a:extLst>
          </p:cNvPr>
          <p:cNvSpPr>
            <a:spLocks noEditPoints="1"/>
          </p:cNvSpPr>
          <p:nvPr/>
        </p:nvSpPr>
        <p:spPr bwMode="auto">
          <a:xfrm>
            <a:off x="5253038" y="5572125"/>
            <a:ext cx="138112" cy="101600"/>
          </a:xfrm>
          <a:custGeom>
            <a:avLst/>
            <a:gdLst>
              <a:gd name="T0" fmla="*/ 0 w 87"/>
              <a:gd name="T1" fmla="*/ 0 h 64"/>
              <a:gd name="T2" fmla="*/ 2147483646 w 87"/>
              <a:gd name="T3" fmla="*/ 0 h 64"/>
              <a:gd name="T4" fmla="*/ 2147483646 w 87"/>
              <a:gd name="T5" fmla="*/ 2147483646 h 64"/>
              <a:gd name="T6" fmla="*/ 0 w 87"/>
              <a:gd name="T7" fmla="*/ 2147483646 h 64"/>
              <a:gd name="T8" fmla="*/ 0 w 87"/>
              <a:gd name="T9" fmla="*/ 0 h 64"/>
              <a:gd name="T10" fmla="*/ 2147483646 w 87"/>
              <a:gd name="T11" fmla="*/ 0 h 64"/>
              <a:gd name="T12" fmla="*/ 2147483646 w 87"/>
              <a:gd name="T13" fmla="*/ 0 h 64"/>
              <a:gd name="T14" fmla="*/ 2147483646 w 87"/>
              <a:gd name="T15" fmla="*/ 2147483646 h 64"/>
              <a:gd name="T16" fmla="*/ 2147483646 w 87"/>
              <a:gd name="T17" fmla="*/ 2147483646 h 64"/>
              <a:gd name="T18" fmla="*/ 2147483646 w 87"/>
              <a:gd name="T19" fmla="*/ 0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7" h="64">
                <a:moveTo>
                  <a:pt x="0" y="0"/>
                </a:moveTo>
                <a:lnTo>
                  <a:pt x="87" y="0"/>
                </a:lnTo>
                <a:lnTo>
                  <a:pt x="87" y="64"/>
                </a:lnTo>
                <a:lnTo>
                  <a:pt x="0" y="64"/>
                </a:lnTo>
                <a:lnTo>
                  <a:pt x="0" y="0"/>
                </a:lnTo>
                <a:close/>
                <a:moveTo>
                  <a:pt x="1" y="0"/>
                </a:moveTo>
                <a:lnTo>
                  <a:pt x="87" y="0"/>
                </a:lnTo>
                <a:lnTo>
                  <a:pt x="87" y="64"/>
                </a:lnTo>
                <a:lnTo>
                  <a:pt x="1" y="64"/>
                </a:lnTo>
                <a:lnTo>
                  <a:pt x="1" y="0"/>
                </a:lnTo>
                <a:close/>
              </a:path>
            </a:pathLst>
          </a:custGeom>
          <a:solidFill>
            <a:srgbClr val="C5C5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30" name="Freeform 896">
            <a:extLst>
              <a:ext uri="{FF2B5EF4-FFF2-40B4-BE49-F238E27FC236}">
                <a16:creationId xmlns:a16="http://schemas.microsoft.com/office/drawing/2014/main" id="{DB07BAD1-9917-B24B-A378-E6CFD5E9F517}"/>
              </a:ext>
            </a:extLst>
          </p:cNvPr>
          <p:cNvSpPr>
            <a:spLocks noEditPoints="1"/>
          </p:cNvSpPr>
          <p:nvPr/>
        </p:nvSpPr>
        <p:spPr bwMode="auto">
          <a:xfrm>
            <a:off x="5254625" y="5572125"/>
            <a:ext cx="136525" cy="101600"/>
          </a:xfrm>
          <a:custGeom>
            <a:avLst/>
            <a:gdLst>
              <a:gd name="T0" fmla="*/ 0 w 86"/>
              <a:gd name="T1" fmla="*/ 0 h 64"/>
              <a:gd name="T2" fmla="*/ 2147483646 w 86"/>
              <a:gd name="T3" fmla="*/ 0 h 64"/>
              <a:gd name="T4" fmla="*/ 2147483646 w 86"/>
              <a:gd name="T5" fmla="*/ 2147483646 h 64"/>
              <a:gd name="T6" fmla="*/ 0 w 86"/>
              <a:gd name="T7" fmla="*/ 2147483646 h 64"/>
              <a:gd name="T8" fmla="*/ 0 w 86"/>
              <a:gd name="T9" fmla="*/ 0 h 64"/>
              <a:gd name="T10" fmla="*/ 2147483646 w 86"/>
              <a:gd name="T11" fmla="*/ 2147483646 h 64"/>
              <a:gd name="T12" fmla="*/ 2147483646 w 86"/>
              <a:gd name="T13" fmla="*/ 2147483646 h 64"/>
              <a:gd name="T14" fmla="*/ 2147483646 w 86"/>
              <a:gd name="T15" fmla="*/ 2147483646 h 64"/>
              <a:gd name="T16" fmla="*/ 2147483646 w 86"/>
              <a:gd name="T17" fmla="*/ 2147483646 h 64"/>
              <a:gd name="T18" fmla="*/ 2147483646 w 86"/>
              <a:gd name="T19" fmla="*/ 2147483646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6" h="64">
                <a:moveTo>
                  <a:pt x="0" y="0"/>
                </a:moveTo>
                <a:lnTo>
                  <a:pt x="86" y="0"/>
                </a:lnTo>
                <a:lnTo>
                  <a:pt x="86" y="64"/>
                </a:lnTo>
                <a:lnTo>
                  <a:pt x="0" y="64"/>
                </a:lnTo>
                <a:lnTo>
                  <a:pt x="0" y="0"/>
                </a:lnTo>
                <a:close/>
                <a:moveTo>
                  <a:pt x="3" y="2"/>
                </a:moveTo>
                <a:lnTo>
                  <a:pt x="86" y="2"/>
                </a:lnTo>
                <a:lnTo>
                  <a:pt x="86" y="64"/>
                </a:lnTo>
                <a:lnTo>
                  <a:pt x="3" y="64"/>
                </a:lnTo>
                <a:lnTo>
                  <a:pt x="3" y="2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31" name="Freeform 897">
            <a:extLst>
              <a:ext uri="{FF2B5EF4-FFF2-40B4-BE49-F238E27FC236}">
                <a16:creationId xmlns:a16="http://schemas.microsoft.com/office/drawing/2014/main" id="{F471AC4A-07BB-A84D-8661-A91A8B7D0CFE}"/>
              </a:ext>
            </a:extLst>
          </p:cNvPr>
          <p:cNvSpPr>
            <a:spLocks noEditPoints="1"/>
          </p:cNvSpPr>
          <p:nvPr/>
        </p:nvSpPr>
        <p:spPr bwMode="auto">
          <a:xfrm>
            <a:off x="5259388" y="5575300"/>
            <a:ext cx="131762" cy="98425"/>
          </a:xfrm>
          <a:custGeom>
            <a:avLst/>
            <a:gdLst>
              <a:gd name="T0" fmla="*/ 0 w 83"/>
              <a:gd name="T1" fmla="*/ 0 h 62"/>
              <a:gd name="T2" fmla="*/ 2147483646 w 83"/>
              <a:gd name="T3" fmla="*/ 0 h 62"/>
              <a:gd name="T4" fmla="*/ 2147483646 w 83"/>
              <a:gd name="T5" fmla="*/ 2147483646 h 62"/>
              <a:gd name="T6" fmla="*/ 0 w 83"/>
              <a:gd name="T7" fmla="*/ 2147483646 h 62"/>
              <a:gd name="T8" fmla="*/ 0 w 83"/>
              <a:gd name="T9" fmla="*/ 0 h 62"/>
              <a:gd name="T10" fmla="*/ 2147483646 w 83"/>
              <a:gd name="T11" fmla="*/ 2147483646 h 62"/>
              <a:gd name="T12" fmla="*/ 2147483646 w 83"/>
              <a:gd name="T13" fmla="*/ 2147483646 h 62"/>
              <a:gd name="T14" fmla="*/ 2147483646 w 83"/>
              <a:gd name="T15" fmla="*/ 2147483646 h 62"/>
              <a:gd name="T16" fmla="*/ 2147483646 w 83"/>
              <a:gd name="T17" fmla="*/ 2147483646 h 62"/>
              <a:gd name="T18" fmla="*/ 2147483646 w 83"/>
              <a:gd name="T19" fmla="*/ 2147483646 h 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3" h="62">
                <a:moveTo>
                  <a:pt x="0" y="0"/>
                </a:moveTo>
                <a:lnTo>
                  <a:pt x="83" y="0"/>
                </a:lnTo>
                <a:lnTo>
                  <a:pt x="83" y="62"/>
                </a:lnTo>
                <a:lnTo>
                  <a:pt x="0" y="62"/>
                </a:lnTo>
                <a:lnTo>
                  <a:pt x="0" y="0"/>
                </a:lnTo>
                <a:close/>
                <a:moveTo>
                  <a:pt x="2" y="2"/>
                </a:moveTo>
                <a:lnTo>
                  <a:pt x="83" y="2"/>
                </a:lnTo>
                <a:lnTo>
                  <a:pt x="83" y="62"/>
                </a:lnTo>
                <a:lnTo>
                  <a:pt x="2" y="62"/>
                </a:lnTo>
                <a:lnTo>
                  <a:pt x="2" y="2"/>
                </a:lnTo>
                <a:close/>
              </a:path>
            </a:pathLst>
          </a:cu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32" name="Freeform 898">
            <a:extLst>
              <a:ext uri="{FF2B5EF4-FFF2-40B4-BE49-F238E27FC236}">
                <a16:creationId xmlns:a16="http://schemas.microsoft.com/office/drawing/2014/main" id="{85F03F4B-87F9-6E4C-8635-C14ED69131D8}"/>
              </a:ext>
            </a:extLst>
          </p:cNvPr>
          <p:cNvSpPr>
            <a:spLocks noEditPoints="1"/>
          </p:cNvSpPr>
          <p:nvPr/>
        </p:nvSpPr>
        <p:spPr bwMode="auto">
          <a:xfrm>
            <a:off x="5262563" y="5578475"/>
            <a:ext cx="128587" cy="95250"/>
          </a:xfrm>
          <a:custGeom>
            <a:avLst/>
            <a:gdLst>
              <a:gd name="T0" fmla="*/ 0 w 81"/>
              <a:gd name="T1" fmla="*/ 0 h 60"/>
              <a:gd name="T2" fmla="*/ 2147483646 w 81"/>
              <a:gd name="T3" fmla="*/ 0 h 60"/>
              <a:gd name="T4" fmla="*/ 2147483646 w 81"/>
              <a:gd name="T5" fmla="*/ 2147483646 h 60"/>
              <a:gd name="T6" fmla="*/ 0 w 81"/>
              <a:gd name="T7" fmla="*/ 2147483646 h 60"/>
              <a:gd name="T8" fmla="*/ 0 w 81"/>
              <a:gd name="T9" fmla="*/ 0 h 60"/>
              <a:gd name="T10" fmla="*/ 2147483646 w 81"/>
              <a:gd name="T11" fmla="*/ 2147483646 h 60"/>
              <a:gd name="T12" fmla="*/ 2147483646 w 81"/>
              <a:gd name="T13" fmla="*/ 2147483646 h 60"/>
              <a:gd name="T14" fmla="*/ 2147483646 w 81"/>
              <a:gd name="T15" fmla="*/ 2147483646 h 60"/>
              <a:gd name="T16" fmla="*/ 2147483646 w 81"/>
              <a:gd name="T17" fmla="*/ 2147483646 h 60"/>
              <a:gd name="T18" fmla="*/ 2147483646 w 81"/>
              <a:gd name="T19" fmla="*/ 2147483646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" h="60">
                <a:moveTo>
                  <a:pt x="0" y="0"/>
                </a:moveTo>
                <a:lnTo>
                  <a:pt x="81" y="0"/>
                </a:lnTo>
                <a:lnTo>
                  <a:pt x="81" y="60"/>
                </a:lnTo>
                <a:lnTo>
                  <a:pt x="0" y="60"/>
                </a:lnTo>
                <a:lnTo>
                  <a:pt x="0" y="0"/>
                </a:lnTo>
                <a:close/>
                <a:moveTo>
                  <a:pt x="1" y="2"/>
                </a:moveTo>
                <a:lnTo>
                  <a:pt x="81" y="2"/>
                </a:lnTo>
                <a:lnTo>
                  <a:pt x="81" y="60"/>
                </a:lnTo>
                <a:lnTo>
                  <a:pt x="1" y="60"/>
                </a:lnTo>
                <a:lnTo>
                  <a:pt x="1" y="2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33" name="Freeform 899">
            <a:extLst>
              <a:ext uri="{FF2B5EF4-FFF2-40B4-BE49-F238E27FC236}">
                <a16:creationId xmlns:a16="http://schemas.microsoft.com/office/drawing/2014/main" id="{BBF8DC78-D949-A24A-AB8B-5E1DB9F81B8E}"/>
              </a:ext>
            </a:extLst>
          </p:cNvPr>
          <p:cNvSpPr>
            <a:spLocks noEditPoints="1"/>
          </p:cNvSpPr>
          <p:nvPr/>
        </p:nvSpPr>
        <p:spPr bwMode="auto">
          <a:xfrm>
            <a:off x="5264150" y="5581650"/>
            <a:ext cx="127000" cy="92075"/>
          </a:xfrm>
          <a:custGeom>
            <a:avLst/>
            <a:gdLst>
              <a:gd name="T0" fmla="*/ 0 w 80"/>
              <a:gd name="T1" fmla="*/ 0 h 58"/>
              <a:gd name="T2" fmla="*/ 2147483646 w 80"/>
              <a:gd name="T3" fmla="*/ 0 h 58"/>
              <a:gd name="T4" fmla="*/ 2147483646 w 80"/>
              <a:gd name="T5" fmla="*/ 2147483646 h 58"/>
              <a:gd name="T6" fmla="*/ 0 w 80"/>
              <a:gd name="T7" fmla="*/ 2147483646 h 58"/>
              <a:gd name="T8" fmla="*/ 0 w 80"/>
              <a:gd name="T9" fmla="*/ 0 h 58"/>
              <a:gd name="T10" fmla="*/ 2147483646 w 80"/>
              <a:gd name="T11" fmla="*/ 0 h 58"/>
              <a:gd name="T12" fmla="*/ 2147483646 w 80"/>
              <a:gd name="T13" fmla="*/ 0 h 58"/>
              <a:gd name="T14" fmla="*/ 2147483646 w 80"/>
              <a:gd name="T15" fmla="*/ 2147483646 h 58"/>
              <a:gd name="T16" fmla="*/ 2147483646 w 80"/>
              <a:gd name="T17" fmla="*/ 2147483646 h 58"/>
              <a:gd name="T18" fmla="*/ 2147483646 w 80"/>
              <a:gd name="T19" fmla="*/ 0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0" h="58">
                <a:moveTo>
                  <a:pt x="0" y="0"/>
                </a:moveTo>
                <a:lnTo>
                  <a:pt x="80" y="0"/>
                </a:lnTo>
                <a:lnTo>
                  <a:pt x="80" y="58"/>
                </a:lnTo>
                <a:lnTo>
                  <a:pt x="0" y="58"/>
                </a:lnTo>
                <a:lnTo>
                  <a:pt x="0" y="0"/>
                </a:lnTo>
                <a:close/>
                <a:moveTo>
                  <a:pt x="2" y="0"/>
                </a:moveTo>
                <a:lnTo>
                  <a:pt x="80" y="0"/>
                </a:lnTo>
                <a:lnTo>
                  <a:pt x="80" y="58"/>
                </a:lnTo>
                <a:lnTo>
                  <a:pt x="2" y="58"/>
                </a:lnTo>
                <a:lnTo>
                  <a:pt x="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34" name="Freeform 900">
            <a:extLst>
              <a:ext uri="{FF2B5EF4-FFF2-40B4-BE49-F238E27FC236}">
                <a16:creationId xmlns:a16="http://schemas.microsoft.com/office/drawing/2014/main" id="{7A50E5E5-CCEB-C849-BA31-556A11B6A6EB}"/>
              </a:ext>
            </a:extLst>
          </p:cNvPr>
          <p:cNvSpPr>
            <a:spLocks noEditPoints="1"/>
          </p:cNvSpPr>
          <p:nvPr/>
        </p:nvSpPr>
        <p:spPr bwMode="auto">
          <a:xfrm>
            <a:off x="5267325" y="5581650"/>
            <a:ext cx="123825" cy="92075"/>
          </a:xfrm>
          <a:custGeom>
            <a:avLst/>
            <a:gdLst>
              <a:gd name="T0" fmla="*/ 0 w 78"/>
              <a:gd name="T1" fmla="*/ 0 h 58"/>
              <a:gd name="T2" fmla="*/ 2147483646 w 78"/>
              <a:gd name="T3" fmla="*/ 0 h 58"/>
              <a:gd name="T4" fmla="*/ 2147483646 w 78"/>
              <a:gd name="T5" fmla="*/ 2147483646 h 58"/>
              <a:gd name="T6" fmla="*/ 0 w 78"/>
              <a:gd name="T7" fmla="*/ 2147483646 h 58"/>
              <a:gd name="T8" fmla="*/ 0 w 78"/>
              <a:gd name="T9" fmla="*/ 0 h 58"/>
              <a:gd name="T10" fmla="*/ 2147483646 w 78"/>
              <a:gd name="T11" fmla="*/ 2147483646 h 58"/>
              <a:gd name="T12" fmla="*/ 2147483646 w 78"/>
              <a:gd name="T13" fmla="*/ 2147483646 h 58"/>
              <a:gd name="T14" fmla="*/ 2147483646 w 78"/>
              <a:gd name="T15" fmla="*/ 2147483646 h 58"/>
              <a:gd name="T16" fmla="*/ 2147483646 w 78"/>
              <a:gd name="T17" fmla="*/ 2147483646 h 58"/>
              <a:gd name="T18" fmla="*/ 2147483646 w 78"/>
              <a:gd name="T19" fmla="*/ 2147483646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8" h="58">
                <a:moveTo>
                  <a:pt x="0" y="0"/>
                </a:moveTo>
                <a:lnTo>
                  <a:pt x="78" y="0"/>
                </a:lnTo>
                <a:lnTo>
                  <a:pt x="78" y="58"/>
                </a:lnTo>
                <a:lnTo>
                  <a:pt x="0" y="58"/>
                </a:lnTo>
                <a:lnTo>
                  <a:pt x="0" y="0"/>
                </a:lnTo>
                <a:close/>
                <a:moveTo>
                  <a:pt x="3" y="2"/>
                </a:moveTo>
                <a:lnTo>
                  <a:pt x="78" y="2"/>
                </a:lnTo>
                <a:lnTo>
                  <a:pt x="78" y="58"/>
                </a:lnTo>
                <a:lnTo>
                  <a:pt x="3" y="58"/>
                </a:lnTo>
                <a:lnTo>
                  <a:pt x="3" y="2"/>
                </a:lnTo>
                <a:close/>
              </a:path>
            </a:pathLst>
          </a:cu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35" name="Freeform 901">
            <a:extLst>
              <a:ext uri="{FF2B5EF4-FFF2-40B4-BE49-F238E27FC236}">
                <a16:creationId xmlns:a16="http://schemas.microsoft.com/office/drawing/2014/main" id="{EB27406A-86FB-0F4F-88FD-BBAC1FD0A533}"/>
              </a:ext>
            </a:extLst>
          </p:cNvPr>
          <p:cNvSpPr>
            <a:spLocks noEditPoints="1"/>
          </p:cNvSpPr>
          <p:nvPr/>
        </p:nvSpPr>
        <p:spPr bwMode="auto">
          <a:xfrm>
            <a:off x="5272088" y="5584825"/>
            <a:ext cx="119062" cy="88900"/>
          </a:xfrm>
          <a:custGeom>
            <a:avLst/>
            <a:gdLst>
              <a:gd name="T0" fmla="*/ 0 w 75"/>
              <a:gd name="T1" fmla="*/ 0 h 56"/>
              <a:gd name="T2" fmla="*/ 2147483646 w 75"/>
              <a:gd name="T3" fmla="*/ 0 h 56"/>
              <a:gd name="T4" fmla="*/ 2147483646 w 75"/>
              <a:gd name="T5" fmla="*/ 2147483646 h 56"/>
              <a:gd name="T6" fmla="*/ 0 w 75"/>
              <a:gd name="T7" fmla="*/ 2147483646 h 56"/>
              <a:gd name="T8" fmla="*/ 0 w 75"/>
              <a:gd name="T9" fmla="*/ 0 h 56"/>
              <a:gd name="T10" fmla="*/ 2147483646 w 75"/>
              <a:gd name="T11" fmla="*/ 2147483646 h 56"/>
              <a:gd name="T12" fmla="*/ 2147483646 w 75"/>
              <a:gd name="T13" fmla="*/ 2147483646 h 56"/>
              <a:gd name="T14" fmla="*/ 2147483646 w 75"/>
              <a:gd name="T15" fmla="*/ 2147483646 h 56"/>
              <a:gd name="T16" fmla="*/ 2147483646 w 75"/>
              <a:gd name="T17" fmla="*/ 2147483646 h 56"/>
              <a:gd name="T18" fmla="*/ 2147483646 w 75"/>
              <a:gd name="T19" fmla="*/ 2147483646 h 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5" h="56">
                <a:moveTo>
                  <a:pt x="0" y="0"/>
                </a:moveTo>
                <a:lnTo>
                  <a:pt x="75" y="0"/>
                </a:lnTo>
                <a:lnTo>
                  <a:pt x="75" y="56"/>
                </a:lnTo>
                <a:lnTo>
                  <a:pt x="0" y="56"/>
                </a:lnTo>
                <a:lnTo>
                  <a:pt x="0" y="0"/>
                </a:lnTo>
                <a:close/>
                <a:moveTo>
                  <a:pt x="2" y="2"/>
                </a:moveTo>
                <a:lnTo>
                  <a:pt x="75" y="2"/>
                </a:lnTo>
                <a:lnTo>
                  <a:pt x="75" y="56"/>
                </a:lnTo>
                <a:lnTo>
                  <a:pt x="2" y="56"/>
                </a:lnTo>
                <a:lnTo>
                  <a:pt x="2" y="2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36" name="Freeform 902">
            <a:extLst>
              <a:ext uri="{FF2B5EF4-FFF2-40B4-BE49-F238E27FC236}">
                <a16:creationId xmlns:a16="http://schemas.microsoft.com/office/drawing/2014/main" id="{F2BB1F84-8A39-E74D-BF77-B0B5E405DCF7}"/>
              </a:ext>
            </a:extLst>
          </p:cNvPr>
          <p:cNvSpPr>
            <a:spLocks noEditPoints="1"/>
          </p:cNvSpPr>
          <p:nvPr/>
        </p:nvSpPr>
        <p:spPr bwMode="auto">
          <a:xfrm>
            <a:off x="5275263" y="5588000"/>
            <a:ext cx="115887" cy="85725"/>
          </a:xfrm>
          <a:custGeom>
            <a:avLst/>
            <a:gdLst>
              <a:gd name="T0" fmla="*/ 0 w 73"/>
              <a:gd name="T1" fmla="*/ 0 h 54"/>
              <a:gd name="T2" fmla="*/ 2147483646 w 73"/>
              <a:gd name="T3" fmla="*/ 0 h 54"/>
              <a:gd name="T4" fmla="*/ 2147483646 w 73"/>
              <a:gd name="T5" fmla="*/ 2147483646 h 54"/>
              <a:gd name="T6" fmla="*/ 0 w 73"/>
              <a:gd name="T7" fmla="*/ 2147483646 h 54"/>
              <a:gd name="T8" fmla="*/ 0 w 73"/>
              <a:gd name="T9" fmla="*/ 0 h 54"/>
              <a:gd name="T10" fmla="*/ 2147483646 w 73"/>
              <a:gd name="T11" fmla="*/ 2147483646 h 54"/>
              <a:gd name="T12" fmla="*/ 2147483646 w 73"/>
              <a:gd name="T13" fmla="*/ 2147483646 h 54"/>
              <a:gd name="T14" fmla="*/ 2147483646 w 73"/>
              <a:gd name="T15" fmla="*/ 2147483646 h 54"/>
              <a:gd name="T16" fmla="*/ 2147483646 w 73"/>
              <a:gd name="T17" fmla="*/ 2147483646 h 54"/>
              <a:gd name="T18" fmla="*/ 2147483646 w 73"/>
              <a:gd name="T19" fmla="*/ 2147483646 h 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3" h="54">
                <a:moveTo>
                  <a:pt x="0" y="0"/>
                </a:moveTo>
                <a:lnTo>
                  <a:pt x="73" y="0"/>
                </a:lnTo>
                <a:lnTo>
                  <a:pt x="73" y="54"/>
                </a:lnTo>
                <a:lnTo>
                  <a:pt x="0" y="54"/>
                </a:lnTo>
                <a:lnTo>
                  <a:pt x="0" y="0"/>
                </a:lnTo>
                <a:close/>
                <a:moveTo>
                  <a:pt x="1" y="1"/>
                </a:moveTo>
                <a:lnTo>
                  <a:pt x="73" y="1"/>
                </a:lnTo>
                <a:lnTo>
                  <a:pt x="73" y="54"/>
                </a:lnTo>
                <a:lnTo>
                  <a:pt x="1" y="54"/>
                </a:lnTo>
                <a:lnTo>
                  <a:pt x="1" y="1"/>
                </a:lnTo>
                <a:close/>
              </a:path>
            </a:pathLst>
          </a:cu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37" name="Freeform 903">
            <a:extLst>
              <a:ext uri="{FF2B5EF4-FFF2-40B4-BE49-F238E27FC236}">
                <a16:creationId xmlns:a16="http://schemas.microsoft.com/office/drawing/2014/main" id="{F49C0C3C-CFF2-6B4C-A8C1-CC8C0BD13B95}"/>
              </a:ext>
            </a:extLst>
          </p:cNvPr>
          <p:cNvSpPr>
            <a:spLocks noEditPoints="1"/>
          </p:cNvSpPr>
          <p:nvPr/>
        </p:nvSpPr>
        <p:spPr bwMode="auto">
          <a:xfrm>
            <a:off x="5276850" y="5589588"/>
            <a:ext cx="114300" cy="84137"/>
          </a:xfrm>
          <a:custGeom>
            <a:avLst/>
            <a:gdLst>
              <a:gd name="T0" fmla="*/ 0 w 72"/>
              <a:gd name="T1" fmla="*/ 0 h 53"/>
              <a:gd name="T2" fmla="*/ 2147483646 w 72"/>
              <a:gd name="T3" fmla="*/ 0 h 53"/>
              <a:gd name="T4" fmla="*/ 2147483646 w 72"/>
              <a:gd name="T5" fmla="*/ 2147483646 h 53"/>
              <a:gd name="T6" fmla="*/ 0 w 72"/>
              <a:gd name="T7" fmla="*/ 2147483646 h 53"/>
              <a:gd name="T8" fmla="*/ 0 w 72"/>
              <a:gd name="T9" fmla="*/ 0 h 53"/>
              <a:gd name="T10" fmla="*/ 2147483646 w 72"/>
              <a:gd name="T11" fmla="*/ 2147483646 h 53"/>
              <a:gd name="T12" fmla="*/ 2147483646 w 72"/>
              <a:gd name="T13" fmla="*/ 2147483646 h 53"/>
              <a:gd name="T14" fmla="*/ 2147483646 w 72"/>
              <a:gd name="T15" fmla="*/ 2147483646 h 53"/>
              <a:gd name="T16" fmla="*/ 2147483646 w 72"/>
              <a:gd name="T17" fmla="*/ 2147483646 h 53"/>
              <a:gd name="T18" fmla="*/ 2147483646 w 72"/>
              <a:gd name="T19" fmla="*/ 2147483646 h 5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" h="53">
                <a:moveTo>
                  <a:pt x="0" y="0"/>
                </a:moveTo>
                <a:lnTo>
                  <a:pt x="72" y="0"/>
                </a:lnTo>
                <a:lnTo>
                  <a:pt x="72" y="53"/>
                </a:lnTo>
                <a:lnTo>
                  <a:pt x="0" y="53"/>
                </a:lnTo>
                <a:lnTo>
                  <a:pt x="0" y="0"/>
                </a:lnTo>
                <a:close/>
                <a:moveTo>
                  <a:pt x="3" y="2"/>
                </a:moveTo>
                <a:lnTo>
                  <a:pt x="72" y="2"/>
                </a:lnTo>
                <a:lnTo>
                  <a:pt x="72" y="53"/>
                </a:lnTo>
                <a:lnTo>
                  <a:pt x="3" y="53"/>
                </a:lnTo>
                <a:lnTo>
                  <a:pt x="3" y="2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38" name="Freeform 904">
            <a:extLst>
              <a:ext uri="{FF2B5EF4-FFF2-40B4-BE49-F238E27FC236}">
                <a16:creationId xmlns:a16="http://schemas.microsoft.com/office/drawing/2014/main" id="{642BBD6B-C097-7240-83E5-E6ED62D4700E}"/>
              </a:ext>
            </a:extLst>
          </p:cNvPr>
          <p:cNvSpPr>
            <a:spLocks noEditPoints="1"/>
          </p:cNvSpPr>
          <p:nvPr/>
        </p:nvSpPr>
        <p:spPr bwMode="auto">
          <a:xfrm>
            <a:off x="5281613" y="5592763"/>
            <a:ext cx="109537" cy="80962"/>
          </a:xfrm>
          <a:custGeom>
            <a:avLst/>
            <a:gdLst>
              <a:gd name="T0" fmla="*/ 0 w 69"/>
              <a:gd name="T1" fmla="*/ 0 h 51"/>
              <a:gd name="T2" fmla="*/ 2147483646 w 69"/>
              <a:gd name="T3" fmla="*/ 0 h 51"/>
              <a:gd name="T4" fmla="*/ 2147483646 w 69"/>
              <a:gd name="T5" fmla="*/ 2147483646 h 51"/>
              <a:gd name="T6" fmla="*/ 0 w 69"/>
              <a:gd name="T7" fmla="*/ 2147483646 h 51"/>
              <a:gd name="T8" fmla="*/ 0 w 69"/>
              <a:gd name="T9" fmla="*/ 0 h 51"/>
              <a:gd name="T10" fmla="*/ 2147483646 w 69"/>
              <a:gd name="T11" fmla="*/ 2147483646 h 51"/>
              <a:gd name="T12" fmla="*/ 2147483646 w 69"/>
              <a:gd name="T13" fmla="*/ 2147483646 h 51"/>
              <a:gd name="T14" fmla="*/ 2147483646 w 69"/>
              <a:gd name="T15" fmla="*/ 2147483646 h 51"/>
              <a:gd name="T16" fmla="*/ 2147483646 w 69"/>
              <a:gd name="T17" fmla="*/ 2147483646 h 51"/>
              <a:gd name="T18" fmla="*/ 2147483646 w 69"/>
              <a:gd name="T19" fmla="*/ 2147483646 h 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9" h="51">
                <a:moveTo>
                  <a:pt x="0" y="0"/>
                </a:moveTo>
                <a:lnTo>
                  <a:pt x="69" y="0"/>
                </a:lnTo>
                <a:lnTo>
                  <a:pt x="69" y="51"/>
                </a:lnTo>
                <a:lnTo>
                  <a:pt x="0" y="51"/>
                </a:lnTo>
                <a:lnTo>
                  <a:pt x="0" y="0"/>
                </a:lnTo>
                <a:close/>
                <a:moveTo>
                  <a:pt x="2" y="1"/>
                </a:moveTo>
                <a:lnTo>
                  <a:pt x="69" y="1"/>
                </a:lnTo>
                <a:lnTo>
                  <a:pt x="69" y="51"/>
                </a:lnTo>
                <a:lnTo>
                  <a:pt x="2" y="51"/>
                </a:lnTo>
                <a:lnTo>
                  <a:pt x="2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39" name="Freeform 905">
            <a:extLst>
              <a:ext uri="{FF2B5EF4-FFF2-40B4-BE49-F238E27FC236}">
                <a16:creationId xmlns:a16="http://schemas.microsoft.com/office/drawing/2014/main" id="{AD26A299-CA6B-1141-84BB-5E486867E512}"/>
              </a:ext>
            </a:extLst>
          </p:cNvPr>
          <p:cNvSpPr>
            <a:spLocks noEditPoints="1"/>
          </p:cNvSpPr>
          <p:nvPr/>
        </p:nvSpPr>
        <p:spPr bwMode="auto">
          <a:xfrm>
            <a:off x="5284788" y="5594350"/>
            <a:ext cx="106362" cy="79375"/>
          </a:xfrm>
          <a:custGeom>
            <a:avLst/>
            <a:gdLst>
              <a:gd name="T0" fmla="*/ 0 w 67"/>
              <a:gd name="T1" fmla="*/ 0 h 50"/>
              <a:gd name="T2" fmla="*/ 2147483646 w 67"/>
              <a:gd name="T3" fmla="*/ 0 h 50"/>
              <a:gd name="T4" fmla="*/ 2147483646 w 67"/>
              <a:gd name="T5" fmla="*/ 2147483646 h 50"/>
              <a:gd name="T6" fmla="*/ 0 w 67"/>
              <a:gd name="T7" fmla="*/ 2147483646 h 50"/>
              <a:gd name="T8" fmla="*/ 0 w 67"/>
              <a:gd name="T9" fmla="*/ 0 h 50"/>
              <a:gd name="T10" fmla="*/ 2147483646 w 67"/>
              <a:gd name="T11" fmla="*/ 2147483646 h 50"/>
              <a:gd name="T12" fmla="*/ 2147483646 w 67"/>
              <a:gd name="T13" fmla="*/ 2147483646 h 50"/>
              <a:gd name="T14" fmla="*/ 2147483646 w 67"/>
              <a:gd name="T15" fmla="*/ 2147483646 h 50"/>
              <a:gd name="T16" fmla="*/ 2147483646 w 67"/>
              <a:gd name="T17" fmla="*/ 2147483646 h 50"/>
              <a:gd name="T18" fmla="*/ 2147483646 w 67"/>
              <a:gd name="T19" fmla="*/ 2147483646 h 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7" h="50">
                <a:moveTo>
                  <a:pt x="0" y="0"/>
                </a:moveTo>
                <a:lnTo>
                  <a:pt x="67" y="0"/>
                </a:lnTo>
                <a:lnTo>
                  <a:pt x="67" y="50"/>
                </a:lnTo>
                <a:lnTo>
                  <a:pt x="0" y="50"/>
                </a:lnTo>
                <a:lnTo>
                  <a:pt x="0" y="0"/>
                </a:lnTo>
                <a:close/>
                <a:moveTo>
                  <a:pt x="1" y="1"/>
                </a:moveTo>
                <a:lnTo>
                  <a:pt x="67" y="1"/>
                </a:lnTo>
                <a:lnTo>
                  <a:pt x="67" y="50"/>
                </a:lnTo>
                <a:lnTo>
                  <a:pt x="1" y="50"/>
                </a:lnTo>
                <a:lnTo>
                  <a:pt x="1" y="1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40" name="Freeform 906">
            <a:extLst>
              <a:ext uri="{FF2B5EF4-FFF2-40B4-BE49-F238E27FC236}">
                <a16:creationId xmlns:a16="http://schemas.microsoft.com/office/drawing/2014/main" id="{EAEB706B-DC1A-0948-BFD4-12D8291DF098}"/>
              </a:ext>
            </a:extLst>
          </p:cNvPr>
          <p:cNvSpPr>
            <a:spLocks noEditPoints="1"/>
          </p:cNvSpPr>
          <p:nvPr/>
        </p:nvSpPr>
        <p:spPr bwMode="auto">
          <a:xfrm>
            <a:off x="5286375" y="5595938"/>
            <a:ext cx="104775" cy="77787"/>
          </a:xfrm>
          <a:custGeom>
            <a:avLst/>
            <a:gdLst>
              <a:gd name="T0" fmla="*/ 0 w 66"/>
              <a:gd name="T1" fmla="*/ 0 h 49"/>
              <a:gd name="T2" fmla="*/ 2147483646 w 66"/>
              <a:gd name="T3" fmla="*/ 0 h 49"/>
              <a:gd name="T4" fmla="*/ 2147483646 w 66"/>
              <a:gd name="T5" fmla="*/ 2147483646 h 49"/>
              <a:gd name="T6" fmla="*/ 0 w 66"/>
              <a:gd name="T7" fmla="*/ 2147483646 h 49"/>
              <a:gd name="T8" fmla="*/ 0 w 66"/>
              <a:gd name="T9" fmla="*/ 0 h 49"/>
              <a:gd name="T10" fmla="*/ 2147483646 w 66"/>
              <a:gd name="T11" fmla="*/ 2147483646 h 49"/>
              <a:gd name="T12" fmla="*/ 2147483646 w 66"/>
              <a:gd name="T13" fmla="*/ 2147483646 h 49"/>
              <a:gd name="T14" fmla="*/ 2147483646 w 66"/>
              <a:gd name="T15" fmla="*/ 2147483646 h 49"/>
              <a:gd name="T16" fmla="*/ 2147483646 w 66"/>
              <a:gd name="T17" fmla="*/ 2147483646 h 49"/>
              <a:gd name="T18" fmla="*/ 2147483646 w 66"/>
              <a:gd name="T19" fmla="*/ 2147483646 h 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" h="49">
                <a:moveTo>
                  <a:pt x="0" y="0"/>
                </a:moveTo>
                <a:lnTo>
                  <a:pt x="66" y="0"/>
                </a:lnTo>
                <a:lnTo>
                  <a:pt x="66" y="49"/>
                </a:lnTo>
                <a:lnTo>
                  <a:pt x="0" y="49"/>
                </a:lnTo>
                <a:lnTo>
                  <a:pt x="0" y="0"/>
                </a:lnTo>
                <a:close/>
                <a:moveTo>
                  <a:pt x="2" y="2"/>
                </a:moveTo>
                <a:lnTo>
                  <a:pt x="66" y="2"/>
                </a:lnTo>
                <a:lnTo>
                  <a:pt x="66" y="49"/>
                </a:lnTo>
                <a:lnTo>
                  <a:pt x="2" y="49"/>
                </a:lnTo>
                <a:lnTo>
                  <a:pt x="2" y="2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41" name="Freeform 907">
            <a:extLst>
              <a:ext uri="{FF2B5EF4-FFF2-40B4-BE49-F238E27FC236}">
                <a16:creationId xmlns:a16="http://schemas.microsoft.com/office/drawing/2014/main" id="{BA939AB2-360A-2B4D-BF68-5BBDB84DDE03}"/>
              </a:ext>
            </a:extLst>
          </p:cNvPr>
          <p:cNvSpPr>
            <a:spLocks noEditPoints="1"/>
          </p:cNvSpPr>
          <p:nvPr/>
        </p:nvSpPr>
        <p:spPr bwMode="auto">
          <a:xfrm>
            <a:off x="5289550" y="5599113"/>
            <a:ext cx="101600" cy="74612"/>
          </a:xfrm>
          <a:custGeom>
            <a:avLst/>
            <a:gdLst>
              <a:gd name="T0" fmla="*/ 0 w 64"/>
              <a:gd name="T1" fmla="*/ 0 h 47"/>
              <a:gd name="T2" fmla="*/ 2147483646 w 64"/>
              <a:gd name="T3" fmla="*/ 0 h 47"/>
              <a:gd name="T4" fmla="*/ 2147483646 w 64"/>
              <a:gd name="T5" fmla="*/ 2147483646 h 47"/>
              <a:gd name="T6" fmla="*/ 0 w 64"/>
              <a:gd name="T7" fmla="*/ 2147483646 h 47"/>
              <a:gd name="T8" fmla="*/ 0 w 64"/>
              <a:gd name="T9" fmla="*/ 0 h 47"/>
              <a:gd name="T10" fmla="*/ 2147483646 w 64"/>
              <a:gd name="T11" fmla="*/ 2147483646 h 47"/>
              <a:gd name="T12" fmla="*/ 2147483646 w 64"/>
              <a:gd name="T13" fmla="*/ 2147483646 h 47"/>
              <a:gd name="T14" fmla="*/ 2147483646 w 64"/>
              <a:gd name="T15" fmla="*/ 2147483646 h 47"/>
              <a:gd name="T16" fmla="*/ 2147483646 w 64"/>
              <a:gd name="T17" fmla="*/ 2147483646 h 47"/>
              <a:gd name="T18" fmla="*/ 2147483646 w 64"/>
              <a:gd name="T19" fmla="*/ 2147483646 h 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4" h="47">
                <a:moveTo>
                  <a:pt x="0" y="0"/>
                </a:moveTo>
                <a:lnTo>
                  <a:pt x="64" y="0"/>
                </a:lnTo>
                <a:lnTo>
                  <a:pt x="64" y="47"/>
                </a:lnTo>
                <a:lnTo>
                  <a:pt x="0" y="47"/>
                </a:lnTo>
                <a:lnTo>
                  <a:pt x="0" y="0"/>
                </a:lnTo>
                <a:close/>
                <a:moveTo>
                  <a:pt x="3" y="2"/>
                </a:moveTo>
                <a:lnTo>
                  <a:pt x="64" y="2"/>
                </a:lnTo>
                <a:lnTo>
                  <a:pt x="64" y="47"/>
                </a:lnTo>
                <a:lnTo>
                  <a:pt x="3" y="47"/>
                </a:lnTo>
                <a:lnTo>
                  <a:pt x="3" y="2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42" name="Freeform 908">
            <a:extLst>
              <a:ext uri="{FF2B5EF4-FFF2-40B4-BE49-F238E27FC236}">
                <a16:creationId xmlns:a16="http://schemas.microsoft.com/office/drawing/2014/main" id="{06600AC2-D16C-C340-ABD5-239EDCDC9E59}"/>
              </a:ext>
            </a:extLst>
          </p:cNvPr>
          <p:cNvSpPr>
            <a:spLocks noEditPoints="1"/>
          </p:cNvSpPr>
          <p:nvPr/>
        </p:nvSpPr>
        <p:spPr bwMode="auto">
          <a:xfrm>
            <a:off x="5294313" y="5602288"/>
            <a:ext cx="96837" cy="71437"/>
          </a:xfrm>
          <a:custGeom>
            <a:avLst/>
            <a:gdLst>
              <a:gd name="T0" fmla="*/ 0 w 61"/>
              <a:gd name="T1" fmla="*/ 0 h 45"/>
              <a:gd name="T2" fmla="*/ 2147483646 w 61"/>
              <a:gd name="T3" fmla="*/ 0 h 45"/>
              <a:gd name="T4" fmla="*/ 2147483646 w 61"/>
              <a:gd name="T5" fmla="*/ 2147483646 h 45"/>
              <a:gd name="T6" fmla="*/ 0 w 61"/>
              <a:gd name="T7" fmla="*/ 2147483646 h 45"/>
              <a:gd name="T8" fmla="*/ 0 w 61"/>
              <a:gd name="T9" fmla="*/ 0 h 45"/>
              <a:gd name="T10" fmla="*/ 2147483646 w 61"/>
              <a:gd name="T11" fmla="*/ 2147483646 h 45"/>
              <a:gd name="T12" fmla="*/ 2147483646 w 61"/>
              <a:gd name="T13" fmla="*/ 2147483646 h 45"/>
              <a:gd name="T14" fmla="*/ 2147483646 w 61"/>
              <a:gd name="T15" fmla="*/ 2147483646 h 45"/>
              <a:gd name="T16" fmla="*/ 2147483646 w 61"/>
              <a:gd name="T17" fmla="*/ 2147483646 h 45"/>
              <a:gd name="T18" fmla="*/ 2147483646 w 61"/>
              <a:gd name="T19" fmla="*/ 2147483646 h 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1" h="45">
                <a:moveTo>
                  <a:pt x="0" y="0"/>
                </a:moveTo>
                <a:lnTo>
                  <a:pt x="61" y="0"/>
                </a:lnTo>
                <a:lnTo>
                  <a:pt x="61" y="45"/>
                </a:lnTo>
                <a:lnTo>
                  <a:pt x="0" y="45"/>
                </a:lnTo>
                <a:lnTo>
                  <a:pt x="0" y="0"/>
                </a:lnTo>
                <a:close/>
                <a:moveTo>
                  <a:pt x="2" y="1"/>
                </a:moveTo>
                <a:lnTo>
                  <a:pt x="61" y="1"/>
                </a:lnTo>
                <a:lnTo>
                  <a:pt x="61" y="45"/>
                </a:lnTo>
                <a:lnTo>
                  <a:pt x="2" y="45"/>
                </a:lnTo>
                <a:lnTo>
                  <a:pt x="2" y="1"/>
                </a:lnTo>
                <a:close/>
              </a:path>
            </a:pathLst>
          </a:cu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43" name="Freeform 909">
            <a:extLst>
              <a:ext uri="{FF2B5EF4-FFF2-40B4-BE49-F238E27FC236}">
                <a16:creationId xmlns:a16="http://schemas.microsoft.com/office/drawing/2014/main" id="{4EFEF52A-93D1-3A47-9C23-F92FFC253610}"/>
              </a:ext>
            </a:extLst>
          </p:cNvPr>
          <p:cNvSpPr>
            <a:spLocks noEditPoints="1"/>
          </p:cNvSpPr>
          <p:nvPr/>
        </p:nvSpPr>
        <p:spPr bwMode="auto">
          <a:xfrm>
            <a:off x="5297488" y="5603875"/>
            <a:ext cx="93662" cy="69850"/>
          </a:xfrm>
          <a:custGeom>
            <a:avLst/>
            <a:gdLst>
              <a:gd name="T0" fmla="*/ 0 w 59"/>
              <a:gd name="T1" fmla="*/ 0 h 44"/>
              <a:gd name="T2" fmla="*/ 2147483646 w 59"/>
              <a:gd name="T3" fmla="*/ 0 h 44"/>
              <a:gd name="T4" fmla="*/ 2147483646 w 59"/>
              <a:gd name="T5" fmla="*/ 2147483646 h 44"/>
              <a:gd name="T6" fmla="*/ 0 w 59"/>
              <a:gd name="T7" fmla="*/ 2147483646 h 44"/>
              <a:gd name="T8" fmla="*/ 0 w 59"/>
              <a:gd name="T9" fmla="*/ 0 h 44"/>
              <a:gd name="T10" fmla="*/ 2147483646 w 59"/>
              <a:gd name="T11" fmla="*/ 2147483646 h 44"/>
              <a:gd name="T12" fmla="*/ 2147483646 w 59"/>
              <a:gd name="T13" fmla="*/ 2147483646 h 44"/>
              <a:gd name="T14" fmla="*/ 2147483646 w 59"/>
              <a:gd name="T15" fmla="*/ 2147483646 h 44"/>
              <a:gd name="T16" fmla="*/ 2147483646 w 59"/>
              <a:gd name="T17" fmla="*/ 2147483646 h 44"/>
              <a:gd name="T18" fmla="*/ 2147483646 w 59"/>
              <a:gd name="T19" fmla="*/ 2147483646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9" h="44">
                <a:moveTo>
                  <a:pt x="0" y="0"/>
                </a:moveTo>
                <a:lnTo>
                  <a:pt x="59" y="0"/>
                </a:lnTo>
                <a:lnTo>
                  <a:pt x="59" y="44"/>
                </a:lnTo>
                <a:lnTo>
                  <a:pt x="0" y="44"/>
                </a:lnTo>
                <a:lnTo>
                  <a:pt x="0" y="0"/>
                </a:lnTo>
                <a:close/>
                <a:moveTo>
                  <a:pt x="1" y="1"/>
                </a:moveTo>
                <a:lnTo>
                  <a:pt x="59" y="1"/>
                </a:lnTo>
                <a:lnTo>
                  <a:pt x="59" y="44"/>
                </a:lnTo>
                <a:lnTo>
                  <a:pt x="1" y="44"/>
                </a:lnTo>
                <a:lnTo>
                  <a:pt x="1" y="1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44" name="Freeform 910">
            <a:extLst>
              <a:ext uri="{FF2B5EF4-FFF2-40B4-BE49-F238E27FC236}">
                <a16:creationId xmlns:a16="http://schemas.microsoft.com/office/drawing/2014/main" id="{49B7B5BE-F708-9845-9302-7387098CF170}"/>
              </a:ext>
            </a:extLst>
          </p:cNvPr>
          <p:cNvSpPr>
            <a:spLocks noEditPoints="1"/>
          </p:cNvSpPr>
          <p:nvPr/>
        </p:nvSpPr>
        <p:spPr bwMode="auto">
          <a:xfrm>
            <a:off x="5299075" y="5605463"/>
            <a:ext cx="92075" cy="68262"/>
          </a:xfrm>
          <a:custGeom>
            <a:avLst/>
            <a:gdLst>
              <a:gd name="T0" fmla="*/ 0 w 58"/>
              <a:gd name="T1" fmla="*/ 0 h 43"/>
              <a:gd name="T2" fmla="*/ 2147483646 w 58"/>
              <a:gd name="T3" fmla="*/ 0 h 43"/>
              <a:gd name="T4" fmla="*/ 2147483646 w 58"/>
              <a:gd name="T5" fmla="*/ 2147483646 h 43"/>
              <a:gd name="T6" fmla="*/ 0 w 58"/>
              <a:gd name="T7" fmla="*/ 2147483646 h 43"/>
              <a:gd name="T8" fmla="*/ 0 w 58"/>
              <a:gd name="T9" fmla="*/ 0 h 43"/>
              <a:gd name="T10" fmla="*/ 2147483646 w 58"/>
              <a:gd name="T11" fmla="*/ 2147483646 h 43"/>
              <a:gd name="T12" fmla="*/ 2147483646 w 58"/>
              <a:gd name="T13" fmla="*/ 2147483646 h 43"/>
              <a:gd name="T14" fmla="*/ 2147483646 w 58"/>
              <a:gd name="T15" fmla="*/ 2147483646 h 43"/>
              <a:gd name="T16" fmla="*/ 2147483646 w 58"/>
              <a:gd name="T17" fmla="*/ 2147483646 h 43"/>
              <a:gd name="T18" fmla="*/ 2147483646 w 58"/>
              <a:gd name="T19" fmla="*/ 2147483646 h 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8" h="43">
                <a:moveTo>
                  <a:pt x="0" y="0"/>
                </a:moveTo>
                <a:lnTo>
                  <a:pt x="58" y="0"/>
                </a:lnTo>
                <a:lnTo>
                  <a:pt x="58" y="43"/>
                </a:lnTo>
                <a:lnTo>
                  <a:pt x="0" y="43"/>
                </a:lnTo>
                <a:lnTo>
                  <a:pt x="0" y="0"/>
                </a:lnTo>
                <a:close/>
                <a:moveTo>
                  <a:pt x="2" y="2"/>
                </a:moveTo>
                <a:lnTo>
                  <a:pt x="58" y="2"/>
                </a:lnTo>
                <a:lnTo>
                  <a:pt x="58" y="43"/>
                </a:lnTo>
                <a:lnTo>
                  <a:pt x="2" y="43"/>
                </a:lnTo>
                <a:lnTo>
                  <a:pt x="2" y="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45" name="Freeform 911">
            <a:extLst>
              <a:ext uri="{FF2B5EF4-FFF2-40B4-BE49-F238E27FC236}">
                <a16:creationId xmlns:a16="http://schemas.microsoft.com/office/drawing/2014/main" id="{63EBF7BE-15D7-EB43-9FC5-C04471D05EC5}"/>
              </a:ext>
            </a:extLst>
          </p:cNvPr>
          <p:cNvSpPr>
            <a:spLocks noEditPoints="1"/>
          </p:cNvSpPr>
          <p:nvPr/>
        </p:nvSpPr>
        <p:spPr bwMode="auto">
          <a:xfrm>
            <a:off x="5302250" y="5608638"/>
            <a:ext cx="88900" cy="65087"/>
          </a:xfrm>
          <a:custGeom>
            <a:avLst/>
            <a:gdLst>
              <a:gd name="T0" fmla="*/ 0 w 56"/>
              <a:gd name="T1" fmla="*/ 0 h 41"/>
              <a:gd name="T2" fmla="*/ 2147483646 w 56"/>
              <a:gd name="T3" fmla="*/ 0 h 41"/>
              <a:gd name="T4" fmla="*/ 2147483646 w 56"/>
              <a:gd name="T5" fmla="*/ 2147483646 h 41"/>
              <a:gd name="T6" fmla="*/ 0 w 56"/>
              <a:gd name="T7" fmla="*/ 2147483646 h 41"/>
              <a:gd name="T8" fmla="*/ 0 w 56"/>
              <a:gd name="T9" fmla="*/ 0 h 41"/>
              <a:gd name="T10" fmla="*/ 2147483646 w 56"/>
              <a:gd name="T11" fmla="*/ 2147483646 h 41"/>
              <a:gd name="T12" fmla="*/ 2147483646 w 56"/>
              <a:gd name="T13" fmla="*/ 2147483646 h 41"/>
              <a:gd name="T14" fmla="*/ 2147483646 w 56"/>
              <a:gd name="T15" fmla="*/ 2147483646 h 41"/>
              <a:gd name="T16" fmla="*/ 2147483646 w 56"/>
              <a:gd name="T17" fmla="*/ 2147483646 h 41"/>
              <a:gd name="T18" fmla="*/ 2147483646 w 56"/>
              <a:gd name="T19" fmla="*/ 2147483646 h 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41">
                <a:moveTo>
                  <a:pt x="0" y="0"/>
                </a:moveTo>
                <a:lnTo>
                  <a:pt x="56" y="0"/>
                </a:lnTo>
                <a:lnTo>
                  <a:pt x="56" y="41"/>
                </a:lnTo>
                <a:lnTo>
                  <a:pt x="0" y="41"/>
                </a:lnTo>
                <a:lnTo>
                  <a:pt x="0" y="0"/>
                </a:lnTo>
                <a:close/>
                <a:moveTo>
                  <a:pt x="3" y="2"/>
                </a:moveTo>
                <a:lnTo>
                  <a:pt x="56" y="2"/>
                </a:lnTo>
                <a:lnTo>
                  <a:pt x="56" y="41"/>
                </a:lnTo>
                <a:lnTo>
                  <a:pt x="3" y="41"/>
                </a:lnTo>
                <a:lnTo>
                  <a:pt x="3" y="2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46" name="Freeform 912">
            <a:extLst>
              <a:ext uri="{FF2B5EF4-FFF2-40B4-BE49-F238E27FC236}">
                <a16:creationId xmlns:a16="http://schemas.microsoft.com/office/drawing/2014/main" id="{7BD2085A-BDFB-7B4A-A1AF-D755C4BE1678}"/>
              </a:ext>
            </a:extLst>
          </p:cNvPr>
          <p:cNvSpPr>
            <a:spLocks noEditPoints="1"/>
          </p:cNvSpPr>
          <p:nvPr/>
        </p:nvSpPr>
        <p:spPr bwMode="auto">
          <a:xfrm>
            <a:off x="5307013" y="5611813"/>
            <a:ext cx="84137" cy="61912"/>
          </a:xfrm>
          <a:custGeom>
            <a:avLst/>
            <a:gdLst>
              <a:gd name="T0" fmla="*/ 0 w 53"/>
              <a:gd name="T1" fmla="*/ 0 h 39"/>
              <a:gd name="T2" fmla="*/ 2147483646 w 53"/>
              <a:gd name="T3" fmla="*/ 0 h 39"/>
              <a:gd name="T4" fmla="*/ 2147483646 w 53"/>
              <a:gd name="T5" fmla="*/ 2147483646 h 39"/>
              <a:gd name="T6" fmla="*/ 0 w 53"/>
              <a:gd name="T7" fmla="*/ 2147483646 h 39"/>
              <a:gd name="T8" fmla="*/ 0 w 53"/>
              <a:gd name="T9" fmla="*/ 0 h 39"/>
              <a:gd name="T10" fmla="*/ 2147483646 w 53"/>
              <a:gd name="T11" fmla="*/ 2147483646 h 39"/>
              <a:gd name="T12" fmla="*/ 2147483646 w 53"/>
              <a:gd name="T13" fmla="*/ 2147483646 h 39"/>
              <a:gd name="T14" fmla="*/ 2147483646 w 53"/>
              <a:gd name="T15" fmla="*/ 2147483646 h 39"/>
              <a:gd name="T16" fmla="*/ 2147483646 w 53"/>
              <a:gd name="T17" fmla="*/ 2147483646 h 39"/>
              <a:gd name="T18" fmla="*/ 2147483646 w 53"/>
              <a:gd name="T19" fmla="*/ 2147483646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39">
                <a:moveTo>
                  <a:pt x="0" y="0"/>
                </a:moveTo>
                <a:lnTo>
                  <a:pt x="53" y="0"/>
                </a:lnTo>
                <a:lnTo>
                  <a:pt x="53" y="39"/>
                </a:lnTo>
                <a:lnTo>
                  <a:pt x="0" y="39"/>
                </a:lnTo>
                <a:lnTo>
                  <a:pt x="0" y="0"/>
                </a:lnTo>
                <a:close/>
                <a:moveTo>
                  <a:pt x="2" y="1"/>
                </a:moveTo>
                <a:lnTo>
                  <a:pt x="53" y="1"/>
                </a:lnTo>
                <a:lnTo>
                  <a:pt x="53" y="39"/>
                </a:lnTo>
                <a:lnTo>
                  <a:pt x="2" y="39"/>
                </a:lnTo>
                <a:lnTo>
                  <a:pt x="2" y="1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47" name="Freeform 913">
            <a:extLst>
              <a:ext uri="{FF2B5EF4-FFF2-40B4-BE49-F238E27FC236}">
                <a16:creationId xmlns:a16="http://schemas.microsoft.com/office/drawing/2014/main" id="{34E6203B-7916-F14F-AEA2-49DD2E205ABA}"/>
              </a:ext>
            </a:extLst>
          </p:cNvPr>
          <p:cNvSpPr>
            <a:spLocks noEditPoints="1"/>
          </p:cNvSpPr>
          <p:nvPr/>
        </p:nvSpPr>
        <p:spPr bwMode="auto">
          <a:xfrm>
            <a:off x="5310188" y="5613400"/>
            <a:ext cx="80962" cy="60325"/>
          </a:xfrm>
          <a:custGeom>
            <a:avLst/>
            <a:gdLst>
              <a:gd name="T0" fmla="*/ 0 w 51"/>
              <a:gd name="T1" fmla="*/ 0 h 38"/>
              <a:gd name="T2" fmla="*/ 2147483646 w 51"/>
              <a:gd name="T3" fmla="*/ 0 h 38"/>
              <a:gd name="T4" fmla="*/ 2147483646 w 51"/>
              <a:gd name="T5" fmla="*/ 2147483646 h 38"/>
              <a:gd name="T6" fmla="*/ 0 w 51"/>
              <a:gd name="T7" fmla="*/ 2147483646 h 38"/>
              <a:gd name="T8" fmla="*/ 0 w 51"/>
              <a:gd name="T9" fmla="*/ 0 h 38"/>
              <a:gd name="T10" fmla="*/ 2147483646 w 51"/>
              <a:gd name="T11" fmla="*/ 2147483646 h 38"/>
              <a:gd name="T12" fmla="*/ 2147483646 w 51"/>
              <a:gd name="T13" fmla="*/ 2147483646 h 38"/>
              <a:gd name="T14" fmla="*/ 2147483646 w 51"/>
              <a:gd name="T15" fmla="*/ 2147483646 h 38"/>
              <a:gd name="T16" fmla="*/ 2147483646 w 51"/>
              <a:gd name="T17" fmla="*/ 2147483646 h 38"/>
              <a:gd name="T18" fmla="*/ 2147483646 w 51"/>
              <a:gd name="T19" fmla="*/ 2147483646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" h="38">
                <a:moveTo>
                  <a:pt x="0" y="0"/>
                </a:moveTo>
                <a:lnTo>
                  <a:pt x="51" y="0"/>
                </a:lnTo>
                <a:lnTo>
                  <a:pt x="51" y="38"/>
                </a:lnTo>
                <a:lnTo>
                  <a:pt x="0" y="38"/>
                </a:lnTo>
                <a:lnTo>
                  <a:pt x="0" y="0"/>
                </a:lnTo>
                <a:close/>
                <a:moveTo>
                  <a:pt x="1" y="1"/>
                </a:moveTo>
                <a:lnTo>
                  <a:pt x="51" y="1"/>
                </a:lnTo>
                <a:lnTo>
                  <a:pt x="5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48" name="Freeform 914">
            <a:extLst>
              <a:ext uri="{FF2B5EF4-FFF2-40B4-BE49-F238E27FC236}">
                <a16:creationId xmlns:a16="http://schemas.microsoft.com/office/drawing/2014/main" id="{48DC30AD-EB21-1144-A0CF-0D5C11E86F0A}"/>
              </a:ext>
            </a:extLst>
          </p:cNvPr>
          <p:cNvSpPr>
            <a:spLocks noEditPoints="1"/>
          </p:cNvSpPr>
          <p:nvPr/>
        </p:nvSpPr>
        <p:spPr bwMode="auto">
          <a:xfrm>
            <a:off x="5311775" y="5614988"/>
            <a:ext cx="79375" cy="58737"/>
          </a:xfrm>
          <a:custGeom>
            <a:avLst/>
            <a:gdLst>
              <a:gd name="T0" fmla="*/ 0 w 50"/>
              <a:gd name="T1" fmla="*/ 0 h 37"/>
              <a:gd name="T2" fmla="*/ 2147483646 w 50"/>
              <a:gd name="T3" fmla="*/ 0 h 37"/>
              <a:gd name="T4" fmla="*/ 2147483646 w 50"/>
              <a:gd name="T5" fmla="*/ 2147483646 h 37"/>
              <a:gd name="T6" fmla="*/ 0 w 50"/>
              <a:gd name="T7" fmla="*/ 2147483646 h 37"/>
              <a:gd name="T8" fmla="*/ 0 w 50"/>
              <a:gd name="T9" fmla="*/ 0 h 37"/>
              <a:gd name="T10" fmla="*/ 2147483646 w 50"/>
              <a:gd name="T11" fmla="*/ 2147483646 h 37"/>
              <a:gd name="T12" fmla="*/ 2147483646 w 50"/>
              <a:gd name="T13" fmla="*/ 2147483646 h 37"/>
              <a:gd name="T14" fmla="*/ 2147483646 w 50"/>
              <a:gd name="T15" fmla="*/ 2147483646 h 37"/>
              <a:gd name="T16" fmla="*/ 2147483646 w 50"/>
              <a:gd name="T17" fmla="*/ 2147483646 h 37"/>
              <a:gd name="T18" fmla="*/ 2147483646 w 50"/>
              <a:gd name="T19" fmla="*/ 2147483646 h 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0" h="37">
                <a:moveTo>
                  <a:pt x="0" y="0"/>
                </a:moveTo>
                <a:lnTo>
                  <a:pt x="50" y="0"/>
                </a:lnTo>
                <a:lnTo>
                  <a:pt x="50" y="37"/>
                </a:lnTo>
                <a:lnTo>
                  <a:pt x="0" y="37"/>
                </a:lnTo>
                <a:lnTo>
                  <a:pt x="0" y="0"/>
                </a:lnTo>
                <a:close/>
                <a:moveTo>
                  <a:pt x="3" y="2"/>
                </a:moveTo>
                <a:lnTo>
                  <a:pt x="50" y="2"/>
                </a:lnTo>
                <a:lnTo>
                  <a:pt x="50" y="37"/>
                </a:lnTo>
                <a:lnTo>
                  <a:pt x="3" y="37"/>
                </a:lnTo>
                <a:lnTo>
                  <a:pt x="3" y="2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49" name="Freeform 915">
            <a:extLst>
              <a:ext uri="{FF2B5EF4-FFF2-40B4-BE49-F238E27FC236}">
                <a16:creationId xmlns:a16="http://schemas.microsoft.com/office/drawing/2014/main" id="{8CB3EC0C-3650-F84C-9B9E-3150ED62FCBC}"/>
              </a:ext>
            </a:extLst>
          </p:cNvPr>
          <p:cNvSpPr>
            <a:spLocks noEditPoints="1"/>
          </p:cNvSpPr>
          <p:nvPr/>
        </p:nvSpPr>
        <p:spPr bwMode="auto">
          <a:xfrm>
            <a:off x="5316538" y="5618163"/>
            <a:ext cx="74612" cy="55562"/>
          </a:xfrm>
          <a:custGeom>
            <a:avLst/>
            <a:gdLst>
              <a:gd name="T0" fmla="*/ 0 w 47"/>
              <a:gd name="T1" fmla="*/ 0 h 35"/>
              <a:gd name="T2" fmla="*/ 2147483646 w 47"/>
              <a:gd name="T3" fmla="*/ 0 h 35"/>
              <a:gd name="T4" fmla="*/ 2147483646 w 47"/>
              <a:gd name="T5" fmla="*/ 2147483646 h 35"/>
              <a:gd name="T6" fmla="*/ 0 w 47"/>
              <a:gd name="T7" fmla="*/ 2147483646 h 35"/>
              <a:gd name="T8" fmla="*/ 0 w 47"/>
              <a:gd name="T9" fmla="*/ 0 h 35"/>
              <a:gd name="T10" fmla="*/ 2147483646 w 47"/>
              <a:gd name="T11" fmla="*/ 2147483646 h 35"/>
              <a:gd name="T12" fmla="*/ 2147483646 w 47"/>
              <a:gd name="T13" fmla="*/ 2147483646 h 35"/>
              <a:gd name="T14" fmla="*/ 2147483646 w 47"/>
              <a:gd name="T15" fmla="*/ 2147483646 h 35"/>
              <a:gd name="T16" fmla="*/ 2147483646 w 47"/>
              <a:gd name="T17" fmla="*/ 2147483646 h 35"/>
              <a:gd name="T18" fmla="*/ 2147483646 w 47"/>
              <a:gd name="T19" fmla="*/ 2147483646 h 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7" h="35">
                <a:moveTo>
                  <a:pt x="0" y="0"/>
                </a:moveTo>
                <a:lnTo>
                  <a:pt x="47" y="0"/>
                </a:lnTo>
                <a:lnTo>
                  <a:pt x="47" y="35"/>
                </a:lnTo>
                <a:lnTo>
                  <a:pt x="0" y="35"/>
                </a:lnTo>
                <a:lnTo>
                  <a:pt x="0" y="0"/>
                </a:lnTo>
                <a:close/>
                <a:moveTo>
                  <a:pt x="2" y="1"/>
                </a:moveTo>
                <a:lnTo>
                  <a:pt x="47" y="1"/>
                </a:lnTo>
                <a:lnTo>
                  <a:pt x="47" y="35"/>
                </a:lnTo>
                <a:lnTo>
                  <a:pt x="2" y="35"/>
                </a:lnTo>
                <a:lnTo>
                  <a:pt x="2" y="1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50" name="Freeform 916">
            <a:extLst>
              <a:ext uri="{FF2B5EF4-FFF2-40B4-BE49-F238E27FC236}">
                <a16:creationId xmlns:a16="http://schemas.microsoft.com/office/drawing/2014/main" id="{9F21EADB-39AD-6449-9B41-C8A65E59014E}"/>
              </a:ext>
            </a:extLst>
          </p:cNvPr>
          <p:cNvSpPr>
            <a:spLocks noEditPoints="1"/>
          </p:cNvSpPr>
          <p:nvPr/>
        </p:nvSpPr>
        <p:spPr bwMode="auto">
          <a:xfrm>
            <a:off x="5319713" y="5619750"/>
            <a:ext cx="71437" cy="53975"/>
          </a:xfrm>
          <a:custGeom>
            <a:avLst/>
            <a:gdLst>
              <a:gd name="T0" fmla="*/ 0 w 45"/>
              <a:gd name="T1" fmla="*/ 0 h 34"/>
              <a:gd name="T2" fmla="*/ 2147483646 w 45"/>
              <a:gd name="T3" fmla="*/ 0 h 34"/>
              <a:gd name="T4" fmla="*/ 2147483646 w 45"/>
              <a:gd name="T5" fmla="*/ 2147483646 h 34"/>
              <a:gd name="T6" fmla="*/ 0 w 45"/>
              <a:gd name="T7" fmla="*/ 2147483646 h 34"/>
              <a:gd name="T8" fmla="*/ 0 w 45"/>
              <a:gd name="T9" fmla="*/ 0 h 34"/>
              <a:gd name="T10" fmla="*/ 2147483646 w 45"/>
              <a:gd name="T11" fmla="*/ 2147483646 h 34"/>
              <a:gd name="T12" fmla="*/ 2147483646 w 45"/>
              <a:gd name="T13" fmla="*/ 2147483646 h 34"/>
              <a:gd name="T14" fmla="*/ 2147483646 w 45"/>
              <a:gd name="T15" fmla="*/ 2147483646 h 34"/>
              <a:gd name="T16" fmla="*/ 2147483646 w 45"/>
              <a:gd name="T17" fmla="*/ 2147483646 h 34"/>
              <a:gd name="T18" fmla="*/ 2147483646 w 45"/>
              <a:gd name="T19" fmla="*/ 2147483646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" h="34">
                <a:moveTo>
                  <a:pt x="0" y="0"/>
                </a:moveTo>
                <a:lnTo>
                  <a:pt x="45" y="0"/>
                </a:lnTo>
                <a:lnTo>
                  <a:pt x="45" y="34"/>
                </a:lnTo>
                <a:lnTo>
                  <a:pt x="0" y="34"/>
                </a:lnTo>
                <a:lnTo>
                  <a:pt x="0" y="0"/>
                </a:lnTo>
                <a:close/>
                <a:moveTo>
                  <a:pt x="1" y="2"/>
                </a:moveTo>
                <a:lnTo>
                  <a:pt x="45" y="2"/>
                </a:lnTo>
                <a:lnTo>
                  <a:pt x="45" y="34"/>
                </a:lnTo>
                <a:lnTo>
                  <a:pt x="1" y="34"/>
                </a:lnTo>
                <a:lnTo>
                  <a:pt x="1" y="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51" name="Freeform 917">
            <a:extLst>
              <a:ext uri="{FF2B5EF4-FFF2-40B4-BE49-F238E27FC236}">
                <a16:creationId xmlns:a16="http://schemas.microsoft.com/office/drawing/2014/main" id="{CE151198-23FF-4849-BDFF-1E6EE24F401C}"/>
              </a:ext>
            </a:extLst>
          </p:cNvPr>
          <p:cNvSpPr>
            <a:spLocks noEditPoints="1"/>
          </p:cNvSpPr>
          <p:nvPr/>
        </p:nvSpPr>
        <p:spPr bwMode="auto">
          <a:xfrm>
            <a:off x="5321300" y="5622925"/>
            <a:ext cx="69850" cy="50800"/>
          </a:xfrm>
          <a:custGeom>
            <a:avLst/>
            <a:gdLst>
              <a:gd name="T0" fmla="*/ 0 w 44"/>
              <a:gd name="T1" fmla="*/ 0 h 32"/>
              <a:gd name="T2" fmla="*/ 2147483646 w 44"/>
              <a:gd name="T3" fmla="*/ 0 h 32"/>
              <a:gd name="T4" fmla="*/ 2147483646 w 44"/>
              <a:gd name="T5" fmla="*/ 2147483646 h 32"/>
              <a:gd name="T6" fmla="*/ 0 w 44"/>
              <a:gd name="T7" fmla="*/ 2147483646 h 32"/>
              <a:gd name="T8" fmla="*/ 0 w 44"/>
              <a:gd name="T9" fmla="*/ 0 h 32"/>
              <a:gd name="T10" fmla="*/ 2147483646 w 44"/>
              <a:gd name="T11" fmla="*/ 2147483646 h 32"/>
              <a:gd name="T12" fmla="*/ 2147483646 w 44"/>
              <a:gd name="T13" fmla="*/ 2147483646 h 32"/>
              <a:gd name="T14" fmla="*/ 2147483646 w 44"/>
              <a:gd name="T15" fmla="*/ 2147483646 h 32"/>
              <a:gd name="T16" fmla="*/ 2147483646 w 44"/>
              <a:gd name="T17" fmla="*/ 2147483646 h 32"/>
              <a:gd name="T18" fmla="*/ 2147483646 w 44"/>
              <a:gd name="T19" fmla="*/ 2147483646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" h="32">
                <a:moveTo>
                  <a:pt x="0" y="0"/>
                </a:moveTo>
                <a:lnTo>
                  <a:pt x="44" y="0"/>
                </a:lnTo>
                <a:lnTo>
                  <a:pt x="44" y="32"/>
                </a:lnTo>
                <a:lnTo>
                  <a:pt x="0" y="32"/>
                </a:lnTo>
                <a:lnTo>
                  <a:pt x="0" y="0"/>
                </a:lnTo>
                <a:close/>
                <a:moveTo>
                  <a:pt x="2" y="1"/>
                </a:moveTo>
                <a:lnTo>
                  <a:pt x="44" y="1"/>
                </a:lnTo>
                <a:lnTo>
                  <a:pt x="44" y="32"/>
                </a:lnTo>
                <a:lnTo>
                  <a:pt x="2" y="32"/>
                </a:lnTo>
                <a:lnTo>
                  <a:pt x="2" y="1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52" name="Freeform 918">
            <a:extLst>
              <a:ext uri="{FF2B5EF4-FFF2-40B4-BE49-F238E27FC236}">
                <a16:creationId xmlns:a16="http://schemas.microsoft.com/office/drawing/2014/main" id="{ED8E8F79-97E4-084F-81C5-DE1E58F44E07}"/>
              </a:ext>
            </a:extLst>
          </p:cNvPr>
          <p:cNvSpPr>
            <a:spLocks noEditPoints="1"/>
          </p:cNvSpPr>
          <p:nvPr/>
        </p:nvSpPr>
        <p:spPr bwMode="auto">
          <a:xfrm>
            <a:off x="5324475" y="5624513"/>
            <a:ext cx="66675" cy="49212"/>
          </a:xfrm>
          <a:custGeom>
            <a:avLst/>
            <a:gdLst>
              <a:gd name="T0" fmla="*/ 0 w 42"/>
              <a:gd name="T1" fmla="*/ 0 h 31"/>
              <a:gd name="T2" fmla="*/ 2147483646 w 42"/>
              <a:gd name="T3" fmla="*/ 0 h 31"/>
              <a:gd name="T4" fmla="*/ 2147483646 w 42"/>
              <a:gd name="T5" fmla="*/ 2147483646 h 31"/>
              <a:gd name="T6" fmla="*/ 0 w 42"/>
              <a:gd name="T7" fmla="*/ 2147483646 h 31"/>
              <a:gd name="T8" fmla="*/ 0 w 42"/>
              <a:gd name="T9" fmla="*/ 0 h 31"/>
              <a:gd name="T10" fmla="*/ 2147483646 w 42"/>
              <a:gd name="T11" fmla="*/ 2147483646 h 31"/>
              <a:gd name="T12" fmla="*/ 2147483646 w 42"/>
              <a:gd name="T13" fmla="*/ 2147483646 h 31"/>
              <a:gd name="T14" fmla="*/ 2147483646 w 42"/>
              <a:gd name="T15" fmla="*/ 2147483646 h 31"/>
              <a:gd name="T16" fmla="*/ 2147483646 w 42"/>
              <a:gd name="T17" fmla="*/ 2147483646 h 31"/>
              <a:gd name="T18" fmla="*/ 2147483646 w 42"/>
              <a:gd name="T19" fmla="*/ 2147483646 h 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" h="31">
                <a:moveTo>
                  <a:pt x="0" y="0"/>
                </a:moveTo>
                <a:lnTo>
                  <a:pt x="42" y="0"/>
                </a:lnTo>
                <a:lnTo>
                  <a:pt x="42" y="31"/>
                </a:lnTo>
                <a:lnTo>
                  <a:pt x="0" y="31"/>
                </a:lnTo>
                <a:lnTo>
                  <a:pt x="0" y="0"/>
                </a:lnTo>
                <a:close/>
                <a:moveTo>
                  <a:pt x="3" y="1"/>
                </a:moveTo>
                <a:lnTo>
                  <a:pt x="42" y="1"/>
                </a:lnTo>
                <a:lnTo>
                  <a:pt x="42" y="31"/>
                </a:lnTo>
                <a:lnTo>
                  <a:pt x="3" y="31"/>
                </a:lnTo>
                <a:lnTo>
                  <a:pt x="3" y="1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53" name="Freeform 919">
            <a:extLst>
              <a:ext uri="{FF2B5EF4-FFF2-40B4-BE49-F238E27FC236}">
                <a16:creationId xmlns:a16="http://schemas.microsoft.com/office/drawing/2014/main" id="{DC50AE59-3819-6D4A-A30D-EDF333633316}"/>
              </a:ext>
            </a:extLst>
          </p:cNvPr>
          <p:cNvSpPr>
            <a:spLocks noEditPoints="1"/>
          </p:cNvSpPr>
          <p:nvPr/>
        </p:nvSpPr>
        <p:spPr bwMode="auto">
          <a:xfrm>
            <a:off x="5329238" y="5626100"/>
            <a:ext cx="61912" cy="47625"/>
          </a:xfrm>
          <a:custGeom>
            <a:avLst/>
            <a:gdLst>
              <a:gd name="T0" fmla="*/ 0 w 39"/>
              <a:gd name="T1" fmla="*/ 0 h 30"/>
              <a:gd name="T2" fmla="*/ 2147483646 w 39"/>
              <a:gd name="T3" fmla="*/ 0 h 30"/>
              <a:gd name="T4" fmla="*/ 2147483646 w 39"/>
              <a:gd name="T5" fmla="*/ 2147483646 h 30"/>
              <a:gd name="T6" fmla="*/ 0 w 39"/>
              <a:gd name="T7" fmla="*/ 2147483646 h 30"/>
              <a:gd name="T8" fmla="*/ 0 w 39"/>
              <a:gd name="T9" fmla="*/ 0 h 30"/>
              <a:gd name="T10" fmla="*/ 2147483646 w 39"/>
              <a:gd name="T11" fmla="*/ 2147483646 h 30"/>
              <a:gd name="T12" fmla="*/ 2147483646 w 39"/>
              <a:gd name="T13" fmla="*/ 2147483646 h 30"/>
              <a:gd name="T14" fmla="*/ 2147483646 w 39"/>
              <a:gd name="T15" fmla="*/ 2147483646 h 30"/>
              <a:gd name="T16" fmla="*/ 2147483646 w 39"/>
              <a:gd name="T17" fmla="*/ 2147483646 h 30"/>
              <a:gd name="T18" fmla="*/ 2147483646 w 39"/>
              <a:gd name="T19" fmla="*/ 2147483646 h 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" h="30">
                <a:moveTo>
                  <a:pt x="0" y="0"/>
                </a:moveTo>
                <a:lnTo>
                  <a:pt x="39" y="0"/>
                </a:lnTo>
                <a:lnTo>
                  <a:pt x="39" y="30"/>
                </a:lnTo>
                <a:lnTo>
                  <a:pt x="0" y="30"/>
                </a:lnTo>
                <a:lnTo>
                  <a:pt x="0" y="0"/>
                </a:lnTo>
                <a:close/>
                <a:moveTo>
                  <a:pt x="2" y="2"/>
                </a:moveTo>
                <a:lnTo>
                  <a:pt x="39" y="2"/>
                </a:lnTo>
                <a:lnTo>
                  <a:pt x="39" y="30"/>
                </a:lnTo>
                <a:lnTo>
                  <a:pt x="2" y="30"/>
                </a:lnTo>
                <a:lnTo>
                  <a:pt x="2" y="2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54" name="Freeform 920">
            <a:extLst>
              <a:ext uri="{FF2B5EF4-FFF2-40B4-BE49-F238E27FC236}">
                <a16:creationId xmlns:a16="http://schemas.microsoft.com/office/drawing/2014/main" id="{E43402B5-9B10-574A-A896-09BDEF5759BA}"/>
              </a:ext>
            </a:extLst>
          </p:cNvPr>
          <p:cNvSpPr>
            <a:spLocks noEditPoints="1"/>
          </p:cNvSpPr>
          <p:nvPr/>
        </p:nvSpPr>
        <p:spPr bwMode="auto">
          <a:xfrm>
            <a:off x="5332413" y="5629275"/>
            <a:ext cx="58737" cy="44450"/>
          </a:xfrm>
          <a:custGeom>
            <a:avLst/>
            <a:gdLst>
              <a:gd name="T0" fmla="*/ 0 w 37"/>
              <a:gd name="T1" fmla="*/ 0 h 28"/>
              <a:gd name="T2" fmla="*/ 2147483646 w 37"/>
              <a:gd name="T3" fmla="*/ 0 h 28"/>
              <a:gd name="T4" fmla="*/ 2147483646 w 37"/>
              <a:gd name="T5" fmla="*/ 2147483646 h 28"/>
              <a:gd name="T6" fmla="*/ 0 w 37"/>
              <a:gd name="T7" fmla="*/ 2147483646 h 28"/>
              <a:gd name="T8" fmla="*/ 0 w 37"/>
              <a:gd name="T9" fmla="*/ 0 h 28"/>
              <a:gd name="T10" fmla="*/ 2147483646 w 37"/>
              <a:gd name="T11" fmla="*/ 2147483646 h 28"/>
              <a:gd name="T12" fmla="*/ 2147483646 w 37"/>
              <a:gd name="T13" fmla="*/ 2147483646 h 28"/>
              <a:gd name="T14" fmla="*/ 2147483646 w 37"/>
              <a:gd name="T15" fmla="*/ 2147483646 h 28"/>
              <a:gd name="T16" fmla="*/ 2147483646 w 37"/>
              <a:gd name="T17" fmla="*/ 2147483646 h 28"/>
              <a:gd name="T18" fmla="*/ 2147483646 w 37"/>
              <a:gd name="T19" fmla="*/ 2147483646 h 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" h="28">
                <a:moveTo>
                  <a:pt x="0" y="0"/>
                </a:moveTo>
                <a:lnTo>
                  <a:pt x="37" y="0"/>
                </a:lnTo>
                <a:lnTo>
                  <a:pt x="37" y="28"/>
                </a:lnTo>
                <a:lnTo>
                  <a:pt x="0" y="28"/>
                </a:lnTo>
                <a:lnTo>
                  <a:pt x="0" y="0"/>
                </a:lnTo>
                <a:close/>
                <a:moveTo>
                  <a:pt x="1" y="2"/>
                </a:moveTo>
                <a:lnTo>
                  <a:pt x="37" y="2"/>
                </a:lnTo>
                <a:lnTo>
                  <a:pt x="37" y="28"/>
                </a:lnTo>
                <a:lnTo>
                  <a:pt x="1" y="28"/>
                </a:lnTo>
                <a:lnTo>
                  <a:pt x="1" y="2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55" name="Freeform 921">
            <a:extLst>
              <a:ext uri="{FF2B5EF4-FFF2-40B4-BE49-F238E27FC236}">
                <a16:creationId xmlns:a16="http://schemas.microsoft.com/office/drawing/2014/main" id="{8A28F6B3-F8D1-214C-8D41-8AC367ABB43B}"/>
              </a:ext>
            </a:extLst>
          </p:cNvPr>
          <p:cNvSpPr>
            <a:spLocks noEditPoints="1"/>
          </p:cNvSpPr>
          <p:nvPr/>
        </p:nvSpPr>
        <p:spPr bwMode="auto">
          <a:xfrm>
            <a:off x="5334000" y="5632450"/>
            <a:ext cx="57150" cy="41275"/>
          </a:xfrm>
          <a:custGeom>
            <a:avLst/>
            <a:gdLst>
              <a:gd name="T0" fmla="*/ 0 w 36"/>
              <a:gd name="T1" fmla="*/ 0 h 26"/>
              <a:gd name="T2" fmla="*/ 2147483646 w 36"/>
              <a:gd name="T3" fmla="*/ 0 h 26"/>
              <a:gd name="T4" fmla="*/ 2147483646 w 36"/>
              <a:gd name="T5" fmla="*/ 2147483646 h 26"/>
              <a:gd name="T6" fmla="*/ 0 w 36"/>
              <a:gd name="T7" fmla="*/ 2147483646 h 26"/>
              <a:gd name="T8" fmla="*/ 0 w 36"/>
              <a:gd name="T9" fmla="*/ 0 h 26"/>
              <a:gd name="T10" fmla="*/ 2147483646 w 36"/>
              <a:gd name="T11" fmla="*/ 2147483646 h 26"/>
              <a:gd name="T12" fmla="*/ 2147483646 w 36"/>
              <a:gd name="T13" fmla="*/ 2147483646 h 26"/>
              <a:gd name="T14" fmla="*/ 2147483646 w 36"/>
              <a:gd name="T15" fmla="*/ 2147483646 h 26"/>
              <a:gd name="T16" fmla="*/ 2147483646 w 36"/>
              <a:gd name="T17" fmla="*/ 2147483646 h 26"/>
              <a:gd name="T18" fmla="*/ 2147483646 w 36"/>
              <a:gd name="T19" fmla="*/ 2147483646 h 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6" h="26">
                <a:moveTo>
                  <a:pt x="0" y="0"/>
                </a:moveTo>
                <a:lnTo>
                  <a:pt x="36" y="0"/>
                </a:lnTo>
                <a:lnTo>
                  <a:pt x="36" y="26"/>
                </a:lnTo>
                <a:lnTo>
                  <a:pt x="0" y="26"/>
                </a:lnTo>
                <a:lnTo>
                  <a:pt x="0" y="0"/>
                </a:lnTo>
                <a:close/>
                <a:moveTo>
                  <a:pt x="2" y="1"/>
                </a:moveTo>
                <a:lnTo>
                  <a:pt x="36" y="1"/>
                </a:lnTo>
                <a:lnTo>
                  <a:pt x="36" y="26"/>
                </a:lnTo>
                <a:lnTo>
                  <a:pt x="2" y="26"/>
                </a:lnTo>
                <a:lnTo>
                  <a:pt x="2" y="1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56" name="Freeform 922">
            <a:extLst>
              <a:ext uri="{FF2B5EF4-FFF2-40B4-BE49-F238E27FC236}">
                <a16:creationId xmlns:a16="http://schemas.microsoft.com/office/drawing/2014/main" id="{A36B34A4-645D-F341-AEB5-AF3234F5A76A}"/>
              </a:ext>
            </a:extLst>
          </p:cNvPr>
          <p:cNvSpPr>
            <a:spLocks noEditPoints="1"/>
          </p:cNvSpPr>
          <p:nvPr/>
        </p:nvSpPr>
        <p:spPr bwMode="auto">
          <a:xfrm>
            <a:off x="5337175" y="5634038"/>
            <a:ext cx="53975" cy="39687"/>
          </a:xfrm>
          <a:custGeom>
            <a:avLst/>
            <a:gdLst>
              <a:gd name="T0" fmla="*/ 0 w 34"/>
              <a:gd name="T1" fmla="*/ 0 h 25"/>
              <a:gd name="T2" fmla="*/ 2147483646 w 34"/>
              <a:gd name="T3" fmla="*/ 0 h 25"/>
              <a:gd name="T4" fmla="*/ 2147483646 w 34"/>
              <a:gd name="T5" fmla="*/ 2147483646 h 25"/>
              <a:gd name="T6" fmla="*/ 0 w 34"/>
              <a:gd name="T7" fmla="*/ 2147483646 h 25"/>
              <a:gd name="T8" fmla="*/ 0 w 34"/>
              <a:gd name="T9" fmla="*/ 0 h 25"/>
              <a:gd name="T10" fmla="*/ 2147483646 w 34"/>
              <a:gd name="T11" fmla="*/ 2147483646 h 25"/>
              <a:gd name="T12" fmla="*/ 2147483646 w 34"/>
              <a:gd name="T13" fmla="*/ 2147483646 h 25"/>
              <a:gd name="T14" fmla="*/ 2147483646 w 34"/>
              <a:gd name="T15" fmla="*/ 2147483646 h 25"/>
              <a:gd name="T16" fmla="*/ 2147483646 w 34"/>
              <a:gd name="T17" fmla="*/ 2147483646 h 25"/>
              <a:gd name="T18" fmla="*/ 2147483646 w 34"/>
              <a:gd name="T19" fmla="*/ 2147483646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" h="25">
                <a:moveTo>
                  <a:pt x="0" y="0"/>
                </a:moveTo>
                <a:lnTo>
                  <a:pt x="34" y="0"/>
                </a:lnTo>
                <a:lnTo>
                  <a:pt x="34" y="25"/>
                </a:lnTo>
                <a:lnTo>
                  <a:pt x="0" y="25"/>
                </a:lnTo>
                <a:lnTo>
                  <a:pt x="0" y="0"/>
                </a:lnTo>
                <a:close/>
                <a:moveTo>
                  <a:pt x="3" y="1"/>
                </a:moveTo>
                <a:lnTo>
                  <a:pt x="34" y="1"/>
                </a:lnTo>
                <a:lnTo>
                  <a:pt x="34" y="25"/>
                </a:lnTo>
                <a:lnTo>
                  <a:pt x="3" y="25"/>
                </a:lnTo>
                <a:lnTo>
                  <a:pt x="3" y="1"/>
                </a:lnTo>
                <a:close/>
              </a:path>
            </a:pathLst>
          </a:cu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57" name="Freeform 923">
            <a:extLst>
              <a:ext uri="{FF2B5EF4-FFF2-40B4-BE49-F238E27FC236}">
                <a16:creationId xmlns:a16="http://schemas.microsoft.com/office/drawing/2014/main" id="{221CCF36-1ED6-E24C-BC43-7890CE3FE687}"/>
              </a:ext>
            </a:extLst>
          </p:cNvPr>
          <p:cNvSpPr>
            <a:spLocks noEditPoints="1"/>
          </p:cNvSpPr>
          <p:nvPr/>
        </p:nvSpPr>
        <p:spPr bwMode="auto">
          <a:xfrm>
            <a:off x="5341938" y="5635625"/>
            <a:ext cx="49212" cy="38100"/>
          </a:xfrm>
          <a:custGeom>
            <a:avLst/>
            <a:gdLst>
              <a:gd name="T0" fmla="*/ 0 w 31"/>
              <a:gd name="T1" fmla="*/ 0 h 24"/>
              <a:gd name="T2" fmla="*/ 2147483646 w 31"/>
              <a:gd name="T3" fmla="*/ 0 h 24"/>
              <a:gd name="T4" fmla="*/ 2147483646 w 31"/>
              <a:gd name="T5" fmla="*/ 2147483646 h 24"/>
              <a:gd name="T6" fmla="*/ 0 w 31"/>
              <a:gd name="T7" fmla="*/ 2147483646 h 24"/>
              <a:gd name="T8" fmla="*/ 0 w 31"/>
              <a:gd name="T9" fmla="*/ 0 h 24"/>
              <a:gd name="T10" fmla="*/ 2147483646 w 31"/>
              <a:gd name="T11" fmla="*/ 2147483646 h 24"/>
              <a:gd name="T12" fmla="*/ 2147483646 w 31"/>
              <a:gd name="T13" fmla="*/ 2147483646 h 24"/>
              <a:gd name="T14" fmla="*/ 2147483646 w 31"/>
              <a:gd name="T15" fmla="*/ 2147483646 h 24"/>
              <a:gd name="T16" fmla="*/ 2147483646 w 31"/>
              <a:gd name="T17" fmla="*/ 2147483646 h 24"/>
              <a:gd name="T18" fmla="*/ 2147483646 w 31"/>
              <a:gd name="T19" fmla="*/ 2147483646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1" h="24">
                <a:moveTo>
                  <a:pt x="0" y="0"/>
                </a:moveTo>
                <a:lnTo>
                  <a:pt x="31" y="0"/>
                </a:lnTo>
                <a:lnTo>
                  <a:pt x="31" y="24"/>
                </a:lnTo>
                <a:lnTo>
                  <a:pt x="0" y="24"/>
                </a:lnTo>
                <a:lnTo>
                  <a:pt x="0" y="0"/>
                </a:lnTo>
                <a:close/>
                <a:moveTo>
                  <a:pt x="1" y="2"/>
                </a:moveTo>
                <a:lnTo>
                  <a:pt x="31" y="2"/>
                </a:lnTo>
                <a:lnTo>
                  <a:pt x="31" y="24"/>
                </a:lnTo>
                <a:lnTo>
                  <a:pt x="1" y="24"/>
                </a:lnTo>
                <a:lnTo>
                  <a:pt x="1" y="2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58" name="Freeform 924">
            <a:extLst>
              <a:ext uri="{FF2B5EF4-FFF2-40B4-BE49-F238E27FC236}">
                <a16:creationId xmlns:a16="http://schemas.microsoft.com/office/drawing/2014/main" id="{41CD1ADD-478C-EB47-B659-7B95108C12E4}"/>
              </a:ext>
            </a:extLst>
          </p:cNvPr>
          <p:cNvSpPr>
            <a:spLocks noEditPoints="1"/>
          </p:cNvSpPr>
          <p:nvPr/>
        </p:nvSpPr>
        <p:spPr bwMode="auto">
          <a:xfrm>
            <a:off x="5343525" y="5638800"/>
            <a:ext cx="47625" cy="34925"/>
          </a:xfrm>
          <a:custGeom>
            <a:avLst/>
            <a:gdLst>
              <a:gd name="T0" fmla="*/ 0 w 30"/>
              <a:gd name="T1" fmla="*/ 0 h 22"/>
              <a:gd name="T2" fmla="*/ 2147483646 w 30"/>
              <a:gd name="T3" fmla="*/ 0 h 22"/>
              <a:gd name="T4" fmla="*/ 2147483646 w 30"/>
              <a:gd name="T5" fmla="*/ 2147483646 h 22"/>
              <a:gd name="T6" fmla="*/ 0 w 30"/>
              <a:gd name="T7" fmla="*/ 2147483646 h 22"/>
              <a:gd name="T8" fmla="*/ 0 w 30"/>
              <a:gd name="T9" fmla="*/ 0 h 22"/>
              <a:gd name="T10" fmla="*/ 2147483646 w 30"/>
              <a:gd name="T11" fmla="*/ 2147483646 h 22"/>
              <a:gd name="T12" fmla="*/ 2147483646 w 30"/>
              <a:gd name="T13" fmla="*/ 2147483646 h 22"/>
              <a:gd name="T14" fmla="*/ 2147483646 w 30"/>
              <a:gd name="T15" fmla="*/ 2147483646 h 22"/>
              <a:gd name="T16" fmla="*/ 2147483646 w 30"/>
              <a:gd name="T17" fmla="*/ 2147483646 h 22"/>
              <a:gd name="T18" fmla="*/ 2147483646 w 30"/>
              <a:gd name="T19" fmla="*/ 2147483646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22">
                <a:moveTo>
                  <a:pt x="0" y="0"/>
                </a:moveTo>
                <a:lnTo>
                  <a:pt x="30" y="0"/>
                </a:lnTo>
                <a:lnTo>
                  <a:pt x="30" y="22"/>
                </a:lnTo>
                <a:lnTo>
                  <a:pt x="0" y="22"/>
                </a:lnTo>
                <a:lnTo>
                  <a:pt x="0" y="0"/>
                </a:lnTo>
                <a:close/>
                <a:moveTo>
                  <a:pt x="2" y="2"/>
                </a:moveTo>
                <a:lnTo>
                  <a:pt x="30" y="2"/>
                </a:lnTo>
                <a:lnTo>
                  <a:pt x="30" y="22"/>
                </a:lnTo>
                <a:lnTo>
                  <a:pt x="2" y="22"/>
                </a:lnTo>
                <a:lnTo>
                  <a:pt x="2" y="2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59" name="Freeform 925">
            <a:extLst>
              <a:ext uri="{FF2B5EF4-FFF2-40B4-BE49-F238E27FC236}">
                <a16:creationId xmlns:a16="http://schemas.microsoft.com/office/drawing/2014/main" id="{CDD454C3-31F0-2649-9F35-CBDFD0D94230}"/>
              </a:ext>
            </a:extLst>
          </p:cNvPr>
          <p:cNvSpPr>
            <a:spLocks noEditPoints="1"/>
          </p:cNvSpPr>
          <p:nvPr/>
        </p:nvSpPr>
        <p:spPr bwMode="auto">
          <a:xfrm>
            <a:off x="5346700" y="5641975"/>
            <a:ext cx="44450" cy="31750"/>
          </a:xfrm>
          <a:custGeom>
            <a:avLst/>
            <a:gdLst>
              <a:gd name="T0" fmla="*/ 0 w 28"/>
              <a:gd name="T1" fmla="*/ 0 h 20"/>
              <a:gd name="T2" fmla="*/ 2147483646 w 28"/>
              <a:gd name="T3" fmla="*/ 0 h 20"/>
              <a:gd name="T4" fmla="*/ 2147483646 w 28"/>
              <a:gd name="T5" fmla="*/ 2147483646 h 20"/>
              <a:gd name="T6" fmla="*/ 0 w 28"/>
              <a:gd name="T7" fmla="*/ 2147483646 h 20"/>
              <a:gd name="T8" fmla="*/ 0 w 28"/>
              <a:gd name="T9" fmla="*/ 0 h 20"/>
              <a:gd name="T10" fmla="*/ 2147483646 w 28"/>
              <a:gd name="T11" fmla="*/ 2147483646 h 20"/>
              <a:gd name="T12" fmla="*/ 2147483646 w 28"/>
              <a:gd name="T13" fmla="*/ 2147483646 h 20"/>
              <a:gd name="T14" fmla="*/ 2147483646 w 28"/>
              <a:gd name="T15" fmla="*/ 2147483646 h 20"/>
              <a:gd name="T16" fmla="*/ 2147483646 w 28"/>
              <a:gd name="T17" fmla="*/ 2147483646 h 20"/>
              <a:gd name="T18" fmla="*/ 2147483646 w 28"/>
              <a:gd name="T19" fmla="*/ 2147483646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" h="20">
                <a:moveTo>
                  <a:pt x="0" y="0"/>
                </a:moveTo>
                <a:lnTo>
                  <a:pt x="28" y="0"/>
                </a:lnTo>
                <a:lnTo>
                  <a:pt x="28" y="20"/>
                </a:lnTo>
                <a:lnTo>
                  <a:pt x="0" y="20"/>
                </a:lnTo>
                <a:lnTo>
                  <a:pt x="0" y="0"/>
                </a:lnTo>
                <a:close/>
                <a:moveTo>
                  <a:pt x="3" y="1"/>
                </a:moveTo>
                <a:lnTo>
                  <a:pt x="28" y="1"/>
                </a:lnTo>
                <a:lnTo>
                  <a:pt x="28" y="20"/>
                </a:lnTo>
                <a:lnTo>
                  <a:pt x="3" y="20"/>
                </a:lnTo>
                <a:lnTo>
                  <a:pt x="3" y="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60" name="Freeform 926">
            <a:extLst>
              <a:ext uri="{FF2B5EF4-FFF2-40B4-BE49-F238E27FC236}">
                <a16:creationId xmlns:a16="http://schemas.microsoft.com/office/drawing/2014/main" id="{9E10AB15-1FEB-FE46-BB87-23ECEB805813}"/>
              </a:ext>
            </a:extLst>
          </p:cNvPr>
          <p:cNvSpPr>
            <a:spLocks noEditPoints="1"/>
          </p:cNvSpPr>
          <p:nvPr/>
        </p:nvSpPr>
        <p:spPr bwMode="auto">
          <a:xfrm>
            <a:off x="5351463" y="5643563"/>
            <a:ext cx="39687" cy="30162"/>
          </a:xfrm>
          <a:custGeom>
            <a:avLst/>
            <a:gdLst>
              <a:gd name="T0" fmla="*/ 0 w 25"/>
              <a:gd name="T1" fmla="*/ 0 h 19"/>
              <a:gd name="T2" fmla="*/ 2147483646 w 25"/>
              <a:gd name="T3" fmla="*/ 0 h 19"/>
              <a:gd name="T4" fmla="*/ 2147483646 w 25"/>
              <a:gd name="T5" fmla="*/ 2147483646 h 19"/>
              <a:gd name="T6" fmla="*/ 0 w 25"/>
              <a:gd name="T7" fmla="*/ 2147483646 h 19"/>
              <a:gd name="T8" fmla="*/ 0 w 25"/>
              <a:gd name="T9" fmla="*/ 0 h 19"/>
              <a:gd name="T10" fmla="*/ 2147483646 w 25"/>
              <a:gd name="T11" fmla="*/ 2147483646 h 19"/>
              <a:gd name="T12" fmla="*/ 2147483646 w 25"/>
              <a:gd name="T13" fmla="*/ 2147483646 h 19"/>
              <a:gd name="T14" fmla="*/ 2147483646 w 25"/>
              <a:gd name="T15" fmla="*/ 2147483646 h 19"/>
              <a:gd name="T16" fmla="*/ 2147483646 w 25"/>
              <a:gd name="T17" fmla="*/ 2147483646 h 19"/>
              <a:gd name="T18" fmla="*/ 2147483646 w 25"/>
              <a:gd name="T19" fmla="*/ 2147483646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5" h="19">
                <a:moveTo>
                  <a:pt x="0" y="0"/>
                </a:moveTo>
                <a:lnTo>
                  <a:pt x="25" y="0"/>
                </a:lnTo>
                <a:lnTo>
                  <a:pt x="25" y="19"/>
                </a:lnTo>
                <a:lnTo>
                  <a:pt x="0" y="19"/>
                </a:lnTo>
                <a:lnTo>
                  <a:pt x="0" y="0"/>
                </a:lnTo>
                <a:close/>
                <a:moveTo>
                  <a:pt x="2" y="2"/>
                </a:moveTo>
                <a:lnTo>
                  <a:pt x="25" y="2"/>
                </a:lnTo>
                <a:lnTo>
                  <a:pt x="25" y="19"/>
                </a:lnTo>
                <a:lnTo>
                  <a:pt x="2" y="19"/>
                </a:lnTo>
                <a:lnTo>
                  <a:pt x="2" y="2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61" name="Freeform 927">
            <a:extLst>
              <a:ext uri="{FF2B5EF4-FFF2-40B4-BE49-F238E27FC236}">
                <a16:creationId xmlns:a16="http://schemas.microsoft.com/office/drawing/2014/main" id="{CB89CF32-D0BD-3F4E-A20A-3886DCB6FA14}"/>
              </a:ext>
            </a:extLst>
          </p:cNvPr>
          <p:cNvSpPr>
            <a:spLocks noEditPoints="1"/>
          </p:cNvSpPr>
          <p:nvPr/>
        </p:nvSpPr>
        <p:spPr bwMode="auto">
          <a:xfrm>
            <a:off x="5354638" y="5646738"/>
            <a:ext cx="36512" cy="26987"/>
          </a:xfrm>
          <a:custGeom>
            <a:avLst/>
            <a:gdLst>
              <a:gd name="T0" fmla="*/ 0 w 23"/>
              <a:gd name="T1" fmla="*/ 0 h 17"/>
              <a:gd name="T2" fmla="*/ 2147483646 w 23"/>
              <a:gd name="T3" fmla="*/ 0 h 17"/>
              <a:gd name="T4" fmla="*/ 2147483646 w 23"/>
              <a:gd name="T5" fmla="*/ 2147483646 h 17"/>
              <a:gd name="T6" fmla="*/ 0 w 23"/>
              <a:gd name="T7" fmla="*/ 2147483646 h 17"/>
              <a:gd name="T8" fmla="*/ 0 w 23"/>
              <a:gd name="T9" fmla="*/ 0 h 17"/>
              <a:gd name="T10" fmla="*/ 2147483646 w 23"/>
              <a:gd name="T11" fmla="*/ 2147483646 h 17"/>
              <a:gd name="T12" fmla="*/ 2147483646 w 23"/>
              <a:gd name="T13" fmla="*/ 2147483646 h 17"/>
              <a:gd name="T14" fmla="*/ 2147483646 w 23"/>
              <a:gd name="T15" fmla="*/ 2147483646 h 17"/>
              <a:gd name="T16" fmla="*/ 2147483646 w 23"/>
              <a:gd name="T17" fmla="*/ 2147483646 h 17"/>
              <a:gd name="T18" fmla="*/ 2147483646 w 23"/>
              <a:gd name="T19" fmla="*/ 2147483646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" h="17">
                <a:moveTo>
                  <a:pt x="0" y="0"/>
                </a:moveTo>
                <a:lnTo>
                  <a:pt x="23" y="0"/>
                </a:lnTo>
                <a:lnTo>
                  <a:pt x="23" y="17"/>
                </a:lnTo>
                <a:lnTo>
                  <a:pt x="0" y="17"/>
                </a:lnTo>
                <a:lnTo>
                  <a:pt x="0" y="0"/>
                </a:lnTo>
                <a:close/>
                <a:moveTo>
                  <a:pt x="1" y="1"/>
                </a:moveTo>
                <a:lnTo>
                  <a:pt x="23" y="1"/>
                </a:lnTo>
                <a:lnTo>
                  <a:pt x="23" y="17"/>
                </a:lnTo>
                <a:lnTo>
                  <a:pt x="1" y="17"/>
                </a:lnTo>
                <a:lnTo>
                  <a:pt x="1" y="1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62" name="Freeform 928">
            <a:extLst>
              <a:ext uri="{FF2B5EF4-FFF2-40B4-BE49-F238E27FC236}">
                <a16:creationId xmlns:a16="http://schemas.microsoft.com/office/drawing/2014/main" id="{7F866737-4914-434E-9D0F-5F4999E4955D}"/>
              </a:ext>
            </a:extLst>
          </p:cNvPr>
          <p:cNvSpPr>
            <a:spLocks noEditPoints="1"/>
          </p:cNvSpPr>
          <p:nvPr/>
        </p:nvSpPr>
        <p:spPr bwMode="auto">
          <a:xfrm>
            <a:off x="5356225" y="5648325"/>
            <a:ext cx="34925" cy="25400"/>
          </a:xfrm>
          <a:custGeom>
            <a:avLst/>
            <a:gdLst>
              <a:gd name="T0" fmla="*/ 0 w 22"/>
              <a:gd name="T1" fmla="*/ 0 h 16"/>
              <a:gd name="T2" fmla="*/ 2147483646 w 22"/>
              <a:gd name="T3" fmla="*/ 0 h 16"/>
              <a:gd name="T4" fmla="*/ 2147483646 w 22"/>
              <a:gd name="T5" fmla="*/ 2147483646 h 16"/>
              <a:gd name="T6" fmla="*/ 0 w 22"/>
              <a:gd name="T7" fmla="*/ 2147483646 h 16"/>
              <a:gd name="T8" fmla="*/ 0 w 22"/>
              <a:gd name="T9" fmla="*/ 0 h 16"/>
              <a:gd name="T10" fmla="*/ 2147483646 w 22"/>
              <a:gd name="T11" fmla="*/ 2147483646 h 16"/>
              <a:gd name="T12" fmla="*/ 2147483646 w 22"/>
              <a:gd name="T13" fmla="*/ 2147483646 h 16"/>
              <a:gd name="T14" fmla="*/ 2147483646 w 22"/>
              <a:gd name="T15" fmla="*/ 2147483646 h 16"/>
              <a:gd name="T16" fmla="*/ 2147483646 w 22"/>
              <a:gd name="T17" fmla="*/ 2147483646 h 16"/>
              <a:gd name="T18" fmla="*/ 2147483646 w 22"/>
              <a:gd name="T19" fmla="*/ 2147483646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16">
                <a:moveTo>
                  <a:pt x="0" y="0"/>
                </a:moveTo>
                <a:lnTo>
                  <a:pt x="22" y="0"/>
                </a:lnTo>
                <a:lnTo>
                  <a:pt x="22" y="16"/>
                </a:lnTo>
                <a:lnTo>
                  <a:pt x="0" y="16"/>
                </a:lnTo>
                <a:lnTo>
                  <a:pt x="0" y="0"/>
                </a:lnTo>
                <a:close/>
                <a:moveTo>
                  <a:pt x="2" y="1"/>
                </a:moveTo>
                <a:lnTo>
                  <a:pt x="22" y="1"/>
                </a:lnTo>
                <a:lnTo>
                  <a:pt x="22" y="16"/>
                </a:lnTo>
                <a:lnTo>
                  <a:pt x="2" y="16"/>
                </a:lnTo>
                <a:lnTo>
                  <a:pt x="2" y="1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63" name="Freeform 929">
            <a:extLst>
              <a:ext uri="{FF2B5EF4-FFF2-40B4-BE49-F238E27FC236}">
                <a16:creationId xmlns:a16="http://schemas.microsoft.com/office/drawing/2014/main" id="{117D51F7-557D-9243-B24B-BBAB0BDC702F}"/>
              </a:ext>
            </a:extLst>
          </p:cNvPr>
          <p:cNvSpPr>
            <a:spLocks noEditPoints="1"/>
          </p:cNvSpPr>
          <p:nvPr/>
        </p:nvSpPr>
        <p:spPr bwMode="auto">
          <a:xfrm>
            <a:off x="5359400" y="5649913"/>
            <a:ext cx="31750" cy="23812"/>
          </a:xfrm>
          <a:custGeom>
            <a:avLst/>
            <a:gdLst>
              <a:gd name="T0" fmla="*/ 0 w 20"/>
              <a:gd name="T1" fmla="*/ 0 h 15"/>
              <a:gd name="T2" fmla="*/ 2147483646 w 20"/>
              <a:gd name="T3" fmla="*/ 0 h 15"/>
              <a:gd name="T4" fmla="*/ 2147483646 w 20"/>
              <a:gd name="T5" fmla="*/ 2147483646 h 15"/>
              <a:gd name="T6" fmla="*/ 0 w 20"/>
              <a:gd name="T7" fmla="*/ 2147483646 h 15"/>
              <a:gd name="T8" fmla="*/ 0 w 20"/>
              <a:gd name="T9" fmla="*/ 0 h 15"/>
              <a:gd name="T10" fmla="*/ 2147483646 w 20"/>
              <a:gd name="T11" fmla="*/ 2147483646 h 15"/>
              <a:gd name="T12" fmla="*/ 2147483646 w 20"/>
              <a:gd name="T13" fmla="*/ 2147483646 h 15"/>
              <a:gd name="T14" fmla="*/ 2147483646 w 20"/>
              <a:gd name="T15" fmla="*/ 2147483646 h 15"/>
              <a:gd name="T16" fmla="*/ 2147483646 w 20"/>
              <a:gd name="T17" fmla="*/ 2147483646 h 15"/>
              <a:gd name="T18" fmla="*/ 2147483646 w 20"/>
              <a:gd name="T19" fmla="*/ 2147483646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15">
                <a:moveTo>
                  <a:pt x="0" y="0"/>
                </a:moveTo>
                <a:lnTo>
                  <a:pt x="20" y="0"/>
                </a:lnTo>
                <a:lnTo>
                  <a:pt x="20" y="15"/>
                </a:lnTo>
                <a:lnTo>
                  <a:pt x="0" y="15"/>
                </a:lnTo>
                <a:lnTo>
                  <a:pt x="0" y="0"/>
                </a:lnTo>
                <a:close/>
                <a:moveTo>
                  <a:pt x="3" y="2"/>
                </a:moveTo>
                <a:lnTo>
                  <a:pt x="20" y="2"/>
                </a:lnTo>
                <a:lnTo>
                  <a:pt x="20" y="15"/>
                </a:lnTo>
                <a:lnTo>
                  <a:pt x="3" y="15"/>
                </a:lnTo>
                <a:lnTo>
                  <a:pt x="3" y="2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64" name="Freeform 930">
            <a:extLst>
              <a:ext uri="{FF2B5EF4-FFF2-40B4-BE49-F238E27FC236}">
                <a16:creationId xmlns:a16="http://schemas.microsoft.com/office/drawing/2014/main" id="{7EAD5A99-C2A0-A04A-8D29-1EC5029F1675}"/>
              </a:ext>
            </a:extLst>
          </p:cNvPr>
          <p:cNvSpPr>
            <a:spLocks noEditPoints="1"/>
          </p:cNvSpPr>
          <p:nvPr/>
        </p:nvSpPr>
        <p:spPr bwMode="auto">
          <a:xfrm>
            <a:off x="5364163" y="5653088"/>
            <a:ext cx="26987" cy="20637"/>
          </a:xfrm>
          <a:custGeom>
            <a:avLst/>
            <a:gdLst>
              <a:gd name="T0" fmla="*/ 0 w 17"/>
              <a:gd name="T1" fmla="*/ 0 h 13"/>
              <a:gd name="T2" fmla="*/ 2147483646 w 17"/>
              <a:gd name="T3" fmla="*/ 0 h 13"/>
              <a:gd name="T4" fmla="*/ 2147483646 w 17"/>
              <a:gd name="T5" fmla="*/ 2147483646 h 13"/>
              <a:gd name="T6" fmla="*/ 0 w 17"/>
              <a:gd name="T7" fmla="*/ 2147483646 h 13"/>
              <a:gd name="T8" fmla="*/ 0 w 17"/>
              <a:gd name="T9" fmla="*/ 0 h 13"/>
              <a:gd name="T10" fmla="*/ 2147483646 w 17"/>
              <a:gd name="T11" fmla="*/ 2147483646 h 13"/>
              <a:gd name="T12" fmla="*/ 2147483646 w 17"/>
              <a:gd name="T13" fmla="*/ 2147483646 h 13"/>
              <a:gd name="T14" fmla="*/ 2147483646 w 17"/>
              <a:gd name="T15" fmla="*/ 2147483646 h 13"/>
              <a:gd name="T16" fmla="*/ 2147483646 w 17"/>
              <a:gd name="T17" fmla="*/ 2147483646 h 13"/>
              <a:gd name="T18" fmla="*/ 2147483646 w 17"/>
              <a:gd name="T19" fmla="*/ 2147483646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" h="13">
                <a:moveTo>
                  <a:pt x="0" y="0"/>
                </a:moveTo>
                <a:lnTo>
                  <a:pt x="17" y="0"/>
                </a:lnTo>
                <a:lnTo>
                  <a:pt x="17" y="13"/>
                </a:lnTo>
                <a:lnTo>
                  <a:pt x="0" y="13"/>
                </a:lnTo>
                <a:lnTo>
                  <a:pt x="0" y="0"/>
                </a:lnTo>
                <a:close/>
                <a:moveTo>
                  <a:pt x="2" y="2"/>
                </a:moveTo>
                <a:lnTo>
                  <a:pt x="17" y="2"/>
                </a:lnTo>
                <a:lnTo>
                  <a:pt x="17" y="13"/>
                </a:lnTo>
                <a:lnTo>
                  <a:pt x="2" y="13"/>
                </a:lnTo>
                <a:lnTo>
                  <a:pt x="2" y="2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65" name="Freeform 931">
            <a:extLst>
              <a:ext uri="{FF2B5EF4-FFF2-40B4-BE49-F238E27FC236}">
                <a16:creationId xmlns:a16="http://schemas.microsoft.com/office/drawing/2014/main" id="{928741FC-B575-734D-9568-24A77D6DBCAE}"/>
              </a:ext>
            </a:extLst>
          </p:cNvPr>
          <p:cNvSpPr>
            <a:spLocks noEditPoints="1"/>
          </p:cNvSpPr>
          <p:nvPr/>
        </p:nvSpPr>
        <p:spPr bwMode="auto">
          <a:xfrm>
            <a:off x="5367338" y="5656263"/>
            <a:ext cx="23812" cy="17462"/>
          </a:xfrm>
          <a:custGeom>
            <a:avLst/>
            <a:gdLst>
              <a:gd name="T0" fmla="*/ 0 w 15"/>
              <a:gd name="T1" fmla="*/ 0 h 11"/>
              <a:gd name="T2" fmla="*/ 2147483646 w 15"/>
              <a:gd name="T3" fmla="*/ 0 h 11"/>
              <a:gd name="T4" fmla="*/ 2147483646 w 15"/>
              <a:gd name="T5" fmla="*/ 2147483646 h 11"/>
              <a:gd name="T6" fmla="*/ 0 w 15"/>
              <a:gd name="T7" fmla="*/ 2147483646 h 11"/>
              <a:gd name="T8" fmla="*/ 0 w 15"/>
              <a:gd name="T9" fmla="*/ 0 h 11"/>
              <a:gd name="T10" fmla="*/ 2147483646 w 15"/>
              <a:gd name="T11" fmla="*/ 2147483646 h 11"/>
              <a:gd name="T12" fmla="*/ 2147483646 w 15"/>
              <a:gd name="T13" fmla="*/ 2147483646 h 11"/>
              <a:gd name="T14" fmla="*/ 2147483646 w 15"/>
              <a:gd name="T15" fmla="*/ 2147483646 h 11"/>
              <a:gd name="T16" fmla="*/ 2147483646 w 15"/>
              <a:gd name="T17" fmla="*/ 2147483646 h 11"/>
              <a:gd name="T18" fmla="*/ 2147483646 w 15"/>
              <a:gd name="T19" fmla="*/ 2147483646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" h="11">
                <a:moveTo>
                  <a:pt x="0" y="0"/>
                </a:moveTo>
                <a:lnTo>
                  <a:pt x="15" y="0"/>
                </a:lnTo>
                <a:lnTo>
                  <a:pt x="15" y="11"/>
                </a:lnTo>
                <a:lnTo>
                  <a:pt x="0" y="11"/>
                </a:lnTo>
                <a:lnTo>
                  <a:pt x="0" y="0"/>
                </a:lnTo>
                <a:close/>
                <a:moveTo>
                  <a:pt x="1" y="1"/>
                </a:moveTo>
                <a:lnTo>
                  <a:pt x="15" y="1"/>
                </a:lnTo>
                <a:lnTo>
                  <a:pt x="15" y="11"/>
                </a:lnTo>
                <a:lnTo>
                  <a:pt x="1" y="11"/>
                </a:lnTo>
                <a:lnTo>
                  <a:pt x="1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66" name="Freeform 932">
            <a:extLst>
              <a:ext uri="{FF2B5EF4-FFF2-40B4-BE49-F238E27FC236}">
                <a16:creationId xmlns:a16="http://schemas.microsoft.com/office/drawing/2014/main" id="{D0B9AD66-3167-6D42-8E0C-9D06F589633A}"/>
              </a:ext>
            </a:extLst>
          </p:cNvPr>
          <p:cNvSpPr>
            <a:spLocks noEditPoints="1"/>
          </p:cNvSpPr>
          <p:nvPr/>
        </p:nvSpPr>
        <p:spPr bwMode="auto">
          <a:xfrm>
            <a:off x="5368925" y="5657850"/>
            <a:ext cx="22225" cy="15875"/>
          </a:xfrm>
          <a:custGeom>
            <a:avLst/>
            <a:gdLst>
              <a:gd name="T0" fmla="*/ 0 w 14"/>
              <a:gd name="T1" fmla="*/ 0 h 10"/>
              <a:gd name="T2" fmla="*/ 2147483646 w 14"/>
              <a:gd name="T3" fmla="*/ 0 h 10"/>
              <a:gd name="T4" fmla="*/ 2147483646 w 14"/>
              <a:gd name="T5" fmla="*/ 2147483646 h 10"/>
              <a:gd name="T6" fmla="*/ 0 w 14"/>
              <a:gd name="T7" fmla="*/ 2147483646 h 10"/>
              <a:gd name="T8" fmla="*/ 0 w 14"/>
              <a:gd name="T9" fmla="*/ 0 h 10"/>
              <a:gd name="T10" fmla="*/ 2147483646 w 14"/>
              <a:gd name="T11" fmla="*/ 2147483646 h 10"/>
              <a:gd name="T12" fmla="*/ 2147483646 w 14"/>
              <a:gd name="T13" fmla="*/ 2147483646 h 10"/>
              <a:gd name="T14" fmla="*/ 2147483646 w 14"/>
              <a:gd name="T15" fmla="*/ 2147483646 h 10"/>
              <a:gd name="T16" fmla="*/ 2147483646 w 14"/>
              <a:gd name="T17" fmla="*/ 2147483646 h 10"/>
              <a:gd name="T18" fmla="*/ 2147483646 w 14"/>
              <a:gd name="T19" fmla="*/ 2147483646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" h="10">
                <a:moveTo>
                  <a:pt x="0" y="0"/>
                </a:moveTo>
                <a:lnTo>
                  <a:pt x="14" y="0"/>
                </a:lnTo>
                <a:lnTo>
                  <a:pt x="14" y="10"/>
                </a:lnTo>
                <a:lnTo>
                  <a:pt x="0" y="10"/>
                </a:lnTo>
                <a:lnTo>
                  <a:pt x="0" y="0"/>
                </a:lnTo>
                <a:close/>
                <a:moveTo>
                  <a:pt x="2" y="1"/>
                </a:moveTo>
                <a:lnTo>
                  <a:pt x="14" y="1"/>
                </a:lnTo>
                <a:lnTo>
                  <a:pt x="14" y="10"/>
                </a:lnTo>
                <a:lnTo>
                  <a:pt x="2" y="10"/>
                </a:lnTo>
                <a:lnTo>
                  <a:pt x="2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67" name="Freeform 933">
            <a:extLst>
              <a:ext uri="{FF2B5EF4-FFF2-40B4-BE49-F238E27FC236}">
                <a16:creationId xmlns:a16="http://schemas.microsoft.com/office/drawing/2014/main" id="{0A85BB2B-12DC-594B-8CB2-8BB3ECF0618D}"/>
              </a:ext>
            </a:extLst>
          </p:cNvPr>
          <p:cNvSpPr>
            <a:spLocks noEditPoints="1"/>
          </p:cNvSpPr>
          <p:nvPr/>
        </p:nvSpPr>
        <p:spPr bwMode="auto">
          <a:xfrm>
            <a:off x="5372100" y="5659438"/>
            <a:ext cx="19050" cy="14287"/>
          </a:xfrm>
          <a:custGeom>
            <a:avLst/>
            <a:gdLst>
              <a:gd name="T0" fmla="*/ 0 w 12"/>
              <a:gd name="T1" fmla="*/ 0 h 9"/>
              <a:gd name="T2" fmla="*/ 2147483646 w 12"/>
              <a:gd name="T3" fmla="*/ 0 h 9"/>
              <a:gd name="T4" fmla="*/ 2147483646 w 12"/>
              <a:gd name="T5" fmla="*/ 2147483646 h 9"/>
              <a:gd name="T6" fmla="*/ 0 w 12"/>
              <a:gd name="T7" fmla="*/ 2147483646 h 9"/>
              <a:gd name="T8" fmla="*/ 0 w 12"/>
              <a:gd name="T9" fmla="*/ 0 h 9"/>
              <a:gd name="T10" fmla="*/ 2147483646 w 12"/>
              <a:gd name="T11" fmla="*/ 2147483646 h 9"/>
              <a:gd name="T12" fmla="*/ 2147483646 w 12"/>
              <a:gd name="T13" fmla="*/ 2147483646 h 9"/>
              <a:gd name="T14" fmla="*/ 2147483646 w 12"/>
              <a:gd name="T15" fmla="*/ 2147483646 h 9"/>
              <a:gd name="T16" fmla="*/ 2147483646 w 12"/>
              <a:gd name="T17" fmla="*/ 2147483646 h 9"/>
              <a:gd name="T18" fmla="*/ 2147483646 w 12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9">
                <a:moveTo>
                  <a:pt x="0" y="0"/>
                </a:moveTo>
                <a:lnTo>
                  <a:pt x="12" y="0"/>
                </a:lnTo>
                <a:lnTo>
                  <a:pt x="12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3" y="2"/>
                </a:moveTo>
                <a:lnTo>
                  <a:pt x="12" y="2"/>
                </a:lnTo>
                <a:lnTo>
                  <a:pt x="12" y="9"/>
                </a:lnTo>
                <a:lnTo>
                  <a:pt x="3" y="9"/>
                </a:lnTo>
                <a:lnTo>
                  <a:pt x="3" y="2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68" name="Freeform 934">
            <a:extLst>
              <a:ext uri="{FF2B5EF4-FFF2-40B4-BE49-F238E27FC236}">
                <a16:creationId xmlns:a16="http://schemas.microsoft.com/office/drawing/2014/main" id="{7E58195C-4BB8-204B-AD09-BEF53B8DA4BD}"/>
              </a:ext>
            </a:extLst>
          </p:cNvPr>
          <p:cNvSpPr>
            <a:spLocks noEditPoints="1"/>
          </p:cNvSpPr>
          <p:nvPr/>
        </p:nvSpPr>
        <p:spPr bwMode="auto">
          <a:xfrm>
            <a:off x="5376863" y="5662613"/>
            <a:ext cx="14287" cy="11112"/>
          </a:xfrm>
          <a:custGeom>
            <a:avLst/>
            <a:gdLst>
              <a:gd name="T0" fmla="*/ 0 w 9"/>
              <a:gd name="T1" fmla="*/ 0 h 7"/>
              <a:gd name="T2" fmla="*/ 2147483646 w 9"/>
              <a:gd name="T3" fmla="*/ 0 h 7"/>
              <a:gd name="T4" fmla="*/ 2147483646 w 9"/>
              <a:gd name="T5" fmla="*/ 2147483646 h 7"/>
              <a:gd name="T6" fmla="*/ 0 w 9"/>
              <a:gd name="T7" fmla="*/ 2147483646 h 7"/>
              <a:gd name="T8" fmla="*/ 0 w 9"/>
              <a:gd name="T9" fmla="*/ 0 h 7"/>
              <a:gd name="T10" fmla="*/ 2147483646 w 9"/>
              <a:gd name="T11" fmla="*/ 2147483646 h 7"/>
              <a:gd name="T12" fmla="*/ 2147483646 w 9"/>
              <a:gd name="T13" fmla="*/ 2147483646 h 7"/>
              <a:gd name="T14" fmla="*/ 2147483646 w 9"/>
              <a:gd name="T15" fmla="*/ 2147483646 h 7"/>
              <a:gd name="T16" fmla="*/ 2147483646 w 9"/>
              <a:gd name="T17" fmla="*/ 2147483646 h 7"/>
              <a:gd name="T18" fmla="*/ 2147483646 w 9"/>
              <a:gd name="T19" fmla="*/ 2147483646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7">
                <a:moveTo>
                  <a:pt x="0" y="0"/>
                </a:moveTo>
                <a:lnTo>
                  <a:pt x="9" y="0"/>
                </a:lnTo>
                <a:lnTo>
                  <a:pt x="9" y="7"/>
                </a:lnTo>
                <a:lnTo>
                  <a:pt x="0" y="7"/>
                </a:lnTo>
                <a:lnTo>
                  <a:pt x="0" y="0"/>
                </a:lnTo>
                <a:close/>
                <a:moveTo>
                  <a:pt x="1" y="1"/>
                </a:moveTo>
                <a:lnTo>
                  <a:pt x="9" y="1"/>
                </a:lnTo>
                <a:lnTo>
                  <a:pt x="9" y="7"/>
                </a:lnTo>
                <a:lnTo>
                  <a:pt x="1" y="7"/>
                </a:lnTo>
                <a:lnTo>
                  <a:pt x="1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69" name="Freeform 935">
            <a:extLst>
              <a:ext uri="{FF2B5EF4-FFF2-40B4-BE49-F238E27FC236}">
                <a16:creationId xmlns:a16="http://schemas.microsoft.com/office/drawing/2014/main" id="{847D67DD-998C-9C46-88A0-BB85668E2407}"/>
              </a:ext>
            </a:extLst>
          </p:cNvPr>
          <p:cNvSpPr>
            <a:spLocks noEditPoints="1"/>
          </p:cNvSpPr>
          <p:nvPr/>
        </p:nvSpPr>
        <p:spPr bwMode="auto">
          <a:xfrm>
            <a:off x="5378450" y="5664200"/>
            <a:ext cx="12700" cy="9525"/>
          </a:xfrm>
          <a:custGeom>
            <a:avLst/>
            <a:gdLst>
              <a:gd name="T0" fmla="*/ 0 w 8"/>
              <a:gd name="T1" fmla="*/ 0 h 6"/>
              <a:gd name="T2" fmla="*/ 2147483646 w 8"/>
              <a:gd name="T3" fmla="*/ 0 h 6"/>
              <a:gd name="T4" fmla="*/ 2147483646 w 8"/>
              <a:gd name="T5" fmla="*/ 2147483646 h 6"/>
              <a:gd name="T6" fmla="*/ 0 w 8"/>
              <a:gd name="T7" fmla="*/ 2147483646 h 6"/>
              <a:gd name="T8" fmla="*/ 0 w 8"/>
              <a:gd name="T9" fmla="*/ 0 h 6"/>
              <a:gd name="T10" fmla="*/ 2147483646 w 8"/>
              <a:gd name="T11" fmla="*/ 2147483646 h 6"/>
              <a:gd name="T12" fmla="*/ 2147483646 w 8"/>
              <a:gd name="T13" fmla="*/ 2147483646 h 6"/>
              <a:gd name="T14" fmla="*/ 2147483646 w 8"/>
              <a:gd name="T15" fmla="*/ 2147483646 h 6"/>
              <a:gd name="T16" fmla="*/ 2147483646 w 8"/>
              <a:gd name="T17" fmla="*/ 2147483646 h 6"/>
              <a:gd name="T18" fmla="*/ 2147483646 w 8"/>
              <a:gd name="T19" fmla="*/ 2147483646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6">
                <a:moveTo>
                  <a:pt x="0" y="0"/>
                </a:moveTo>
                <a:lnTo>
                  <a:pt x="8" y="0"/>
                </a:lnTo>
                <a:lnTo>
                  <a:pt x="8" y="6"/>
                </a:lnTo>
                <a:lnTo>
                  <a:pt x="0" y="6"/>
                </a:lnTo>
                <a:lnTo>
                  <a:pt x="0" y="0"/>
                </a:lnTo>
                <a:close/>
                <a:moveTo>
                  <a:pt x="2" y="2"/>
                </a:moveTo>
                <a:lnTo>
                  <a:pt x="8" y="2"/>
                </a:lnTo>
                <a:lnTo>
                  <a:pt x="8" y="6"/>
                </a:lnTo>
                <a:lnTo>
                  <a:pt x="2" y="6"/>
                </a:lnTo>
                <a:lnTo>
                  <a:pt x="2" y="2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70" name="Freeform 936">
            <a:extLst>
              <a:ext uri="{FF2B5EF4-FFF2-40B4-BE49-F238E27FC236}">
                <a16:creationId xmlns:a16="http://schemas.microsoft.com/office/drawing/2014/main" id="{2C9D9C1A-30B0-2445-8FF6-01EB054786F9}"/>
              </a:ext>
            </a:extLst>
          </p:cNvPr>
          <p:cNvSpPr>
            <a:spLocks noEditPoints="1"/>
          </p:cNvSpPr>
          <p:nvPr/>
        </p:nvSpPr>
        <p:spPr bwMode="auto">
          <a:xfrm>
            <a:off x="5381625" y="5667375"/>
            <a:ext cx="9525" cy="6350"/>
          </a:xfrm>
          <a:custGeom>
            <a:avLst/>
            <a:gdLst>
              <a:gd name="T0" fmla="*/ 0 w 6"/>
              <a:gd name="T1" fmla="*/ 0 h 4"/>
              <a:gd name="T2" fmla="*/ 2147483646 w 6"/>
              <a:gd name="T3" fmla="*/ 0 h 4"/>
              <a:gd name="T4" fmla="*/ 2147483646 w 6"/>
              <a:gd name="T5" fmla="*/ 2147483646 h 4"/>
              <a:gd name="T6" fmla="*/ 0 w 6"/>
              <a:gd name="T7" fmla="*/ 2147483646 h 4"/>
              <a:gd name="T8" fmla="*/ 0 w 6"/>
              <a:gd name="T9" fmla="*/ 0 h 4"/>
              <a:gd name="T10" fmla="*/ 2147483646 w 6"/>
              <a:gd name="T11" fmla="*/ 2147483646 h 4"/>
              <a:gd name="T12" fmla="*/ 2147483646 w 6"/>
              <a:gd name="T13" fmla="*/ 2147483646 h 4"/>
              <a:gd name="T14" fmla="*/ 2147483646 w 6"/>
              <a:gd name="T15" fmla="*/ 2147483646 h 4"/>
              <a:gd name="T16" fmla="*/ 2147483646 w 6"/>
              <a:gd name="T17" fmla="*/ 2147483646 h 4"/>
              <a:gd name="T18" fmla="*/ 2147483646 w 6"/>
              <a:gd name="T19" fmla="*/ 2147483646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" h="4">
                <a:moveTo>
                  <a:pt x="0" y="0"/>
                </a:moveTo>
                <a:lnTo>
                  <a:pt x="6" y="0"/>
                </a:lnTo>
                <a:lnTo>
                  <a:pt x="6" y="4"/>
                </a:lnTo>
                <a:lnTo>
                  <a:pt x="0" y="4"/>
                </a:lnTo>
                <a:lnTo>
                  <a:pt x="0" y="0"/>
                </a:lnTo>
                <a:close/>
                <a:moveTo>
                  <a:pt x="3" y="1"/>
                </a:moveTo>
                <a:lnTo>
                  <a:pt x="6" y="1"/>
                </a:lnTo>
                <a:lnTo>
                  <a:pt x="6" y="4"/>
                </a:lnTo>
                <a:lnTo>
                  <a:pt x="3" y="4"/>
                </a:lnTo>
                <a:lnTo>
                  <a:pt x="3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71" name="Freeform 937">
            <a:extLst>
              <a:ext uri="{FF2B5EF4-FFF2-40B4-BE49-F238E27FC236}">
                <a16:creationId xmlns:a16="http://schemas.microsoft.com/office/drawing/2014/main" id="{F6273367-8082-974F-9FCF-BB8CCE2392F1}"/>
              </a:ext>
            </a:extLst>
          </p:cNvPr>
          <p:cNvSpPr>
            <a:spLocks noEditPoints="1"/>
          </p:cNvSpPr>
          <p:nvPr/>
        </p:nvSpPr>
        <p:spPr bwMode="auto">
          <a:xfrm>
            <a:off x="5386388" y="5668963"/>
            <a:ext cx="4762" cy="4762"/>
          </a:xfrm>
          <a:custGeom>
            <a:avLst/>
            <a:gdLst>
              <a:gd name="T0" fmla="*/ 0 w 3"/>
              <a:gd name="T1" fmla="*/ 0 h 3"/>
              <a:gd name="T2" fmla="*/ 2147483646 w 3"/>
              <a:gd name="T3" fmla="*/ 0 h 3"/>
              <a:gd name="T4" fmla="*/ 2147483646 w 3"/>
              <a:gd name="T5" fmla="*/ 2147483646 h 3"/>
              <a:gd name="T6" fmla="*/ 0 w 3"/>
              <a:gd name="T7" fmla="*/ 2147483646 h 3"/>
              <a:gd name="T8" fmla="*/ 0 w 3"/>
              <a:gd name="T9" fmla="*/ 0 h 3"/>
              <a:gd name="T10" fmla="*/ 2147483646 w 3"/>
              <a:gd name="T11" fmla="*/ 2147483646 h 3"/>
              <a:gd name="T12" fmla="*/ 2147483646 w 3"/>
              <a:gd name="T13" fmla="*/ 2147483646 h 3"/>
              <a:gd name="T14" fmla="*/ 2147483646 w 3"/>
              <a:gd name="T15" fmla="*/ 2147483646 h 3"/>
              <a:gd name="T16" fmla="*/ 2147483646 w 3"/>
              <a:gd name="T17" fmla="*/ 2147483646 h 3"/>
              <a:gd name="T18" fmla="*/ 2147483646 w 3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0" y="0"/>
                </a:lnTo>
                <a:close/>
                <a:moveTo>
                  <a:pt x="2" y="1"/>
                </a:moveTo>
                <a:lnTo>
                  <a:pt x="3" y="1"/>
                </a:lnTo>
                <a:lnTo>
                  <a:pt x="3" y="3"/>
                </a:lnTo>
                <a:lnTo>
                  <a:pt x="2" y="3"/>
                </a:lnTo>
                <a:lnTo>
                  <a:pt x="2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72" name="Freeform 938">
            <a:extLst>
              <a:ext uri="{FF2B5EF4-FFF2-40B4-BE49-F238E27FC236}">
                <a16:creationId xmlns:a16="http://schemas.microsoft.com/office/drawing/2014/main" id="{A1B480B4-F3DF-B34D-92AF-04F773FDE2BF}"/>
              </a:ext>
            </a:extLst>
          </p:cNvPr>
          <p:cNvSpPr>
            <a:spLocks noEditPoints="1"/>
          </p:cNvSpPr>
          <p:nvPr/>
        </p:nvSpPr>
        <p:spPr bwMode="auto">
          <a:xfrm>
            <a:off x="5389563" y="5670550"/>
            <a:ext cx="1587" cy="3175"/>
          </a:xfrm>
          <a:custGeom>
            <a:avLst/>
            <a:gdLst>
              <a:gd name="T0" fmla="*/ 0 w 1"/>
              <a:gd name="T1" fmla="*/ 0 h 2"/>
              <a:gd name="T2" fmla="*/ 2147483646 w 1"/>
              <a:gd name="T3" fmla="*/ 0 h 2"/>
              <a:gd name="T4" fmla="*/ 2147483646 w 1"/>
              <a:gd name="T5" fmla="*/ 2147483646 h 2"/>
              <a:gd name="T6" fmla="*/ 0 w 1"/>
              <a:gd name="T7" fmla="*/ 2147483646 h 2"/>
              <a:gd name="T8" fmla="*/ 0 w 1"/>
              <a:gd name="T9" fmla="*/ 0 h 2"/>
              <a:gd name="T10" fmla="*/ 2147483646 w 1"/>
              <a:gd name="T11" fmla="*/ 2147483646 h 2"/>
              <a:gd name="T12" fmla="*/ 2147483646 w 1"/>
              <a:gd name="T13" fmla="*/ 2147483646 h 2"/>
              <a:gd name="T14" fmla="*/ 2147483646 w 1"/>
              <a:gd name="T15" fmla="*/ 2147483646 h 2"/>
              <a:gd name="T16" fmla="*/ 2147483646 w 1"/>
              <a:gd name="T17" fmla="*/ 2147483646 h 2"/>
              <a:gd name="T18" fmla="*/ 2147483646 w 1"/>
              <a:gd name="T19" fmla="*/ 2147483646 h 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1" y="0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  <a:moveTo>
                  <a:pt x="1" y="2"/>
                </a:moveTo>
                <a:lnTo>
                  <a:pt x="1" y="2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73" name="Line 939">
            <a:extLst>
              <a:ext uri="{FF2B5EF4-FFF2-40B4-BE49-F238E27FC236}">
                <a16:creationId xmlns:a16="http://schemas.microsoft.com/office/drawing/2014/main" id="{38728264-9D79-814D-A63C-2382BC893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5413" y="5695950"/>
            <a:ext cx="1587" cy="158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74" name="Line 940">
            <a:extLst>
              <a:ext uri="{FF2B5EF4-FFF2-40B4-BE49-F238E27FC236}">
                <a16:creationId xmlns:a16="http://schemas.microsoft.com/office/drawing/2014/main" id="{0997C694-6CD0-1E40-838A-BA053D227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7313" y="5695950"/>
            <a:ext cx="1587" cy="158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75" name="Line 941">
            <a:extLst>
              <a:ext uri="{FF2B5EF4-FFF2-40B4-BE49-F238E27FC236}">
                <a16:creationId xmlns:a16="http://schemas.microsoft.com/office/drawing/2014/main" id="{954B4DA6-DC0C-4242-9D83-5D099192E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863" y="5695950"/>
            <a:ext cx="296862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76" name="Freeform 942">
            <a:extLst>
              <a:ext uri="{FF2B5EF4-FFF2-40B4-BE49-F238E27FC236}">
                <a16:creationId xmlns:a16="http://schemas.microsoft.com/office/drawing/2014/main" id="{34470E4E-1EAB-7F4E-A850-6B9CD7303DA2}"/>
              </a:ext>
            </a:extLst>
          </p:cNvPr>
          <p:cNvSpPr>
            <a:spLocks noEditPoints="1"/>
          </p:cNvSpPr>
          <p:nvPr/>
        </p:nvSpPr>
        <p:spPr bwMode="auto">
          <a:xfrm>
            <a:off x="5348288" y="5751513"/>
            <a:ext cx="38100" cy="12700"/>
          </a:xfrm>
          <a:custGeom>
            <a:avLst/>
            <a:gdLst>
              <a:gd name="T0" fmla="*/ 0 w 24"/>
              <a:gd name="T1" fmla="*/ 0 h 8"/>
              <a:gd name="T2" fmla="*/ 2147483646 w 24"/>
              <a:gd name="T3" fmla="*/ 0 h 8"/>
              <a:gd name="T4" fmla="*/ 2147483646 w 24"/>
              <a:gd name="T5" fmla="*/ 2147483646 h 8"/>
              <a:gd name="T6" fmla="*/ 0 w 24"/>
              <a:gd name="T7" fmla="*/ 2147483646 h 8"/>
              <a:gd name="T8" fmla="*/ 0 w 24"/>
              <a:gd name="T9" fmla="*/ 0 h 8"/>
              <a:gd name="T10" fmla="*/ 0 w 24"/>
              <a:gd name="T11" fmla="*/ 0 h 8"/>
              <a:gd name="T12" fmla="*/ 2147483646 w 24"/>
              <a:gd name="T13" fmla="*/ 0 h 8"/>
              <a:gd name="T14" fmla="*/ 2147483646 w 24"/>
              <a:gd name="T15" fmla="*/ 2147483646 h 8"/>
              <a:gd name="T16" fmla="*/ 0 w 24"/>
              <a:gd name="T17" fmla="*/ 2147483646 h 8"/>
              <a:gd name="T18" fmla="*/ 0 w 24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" h="8">
                <a:moveTo>
                  <a:pt x="0" y="0"/>
                </a:moveTo>
                <a:lnTo>
                  <a:pt x="24" y="0"/>
                </a:lnTo>
                <a:lnTo>
                  <a:pt x="24" y="8"/>
                </a:lnTo>
                <a:lnTo>
                  <a:pt x="0" y="8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24" y="0"/>
                </a:lnTo>
                <a:lnTo>
                  <a:pt x="24" y="7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77" name="Freeform 943">
            <a:extLst>
              <a:ext uri="{FF2B5EF4-FFF2-40B4-BE49-F238E27FC236}">
                <a16:creationId xmlns:a16="http://schemas.microsoft.com/office/drawing/2014/main" id="{16B38A14-9A83-2A47-997E-CFDFDED554BA}"/>
              </a:ext>
            </a:extLst>
          </p:cNvPr>
          <p:cNvSpPr>
            <a:spLocks noEditPoints="1"/>
          </p:cNvSpPr>
          <p:nvPr/>
        </p:nvSpPr>
        <p:spPr bwMode="auto">
          <a:xfrm>
            <a:off x="5348288" y="5751513"/>
            <a:ext cx="38100" cy="11112"/>
          </a:xfrm>
          <a:custGeom>
            <a:avLst/>
            <a:gdLst>
              <a:gd name="T0" fmla="*/ 0 w 24"/>
              <a:gd name="T1" fmla="*/ 0 h 7"/>
              <a:gd name="T2" fmla="*/ 2147483646 w 24"/>
              <a:gd name="T3" fmla="*/ 0 h 7"/>
              <a:gd name="T4" fmla="*/ 2147483646 w 24"/>
              <a:gd name="T5" fmla="*/ 2147483646 h 7"/>
              <a:gd name="T6" fmla="*/ 0 w 24"/>
              <a:gd name="T7" fmla="*/ 2147483646 h 7"/>
              <a:gd name="T8" fmla="*/ 0 w 24"/>
              <a:gd name="T9" fmla="*/ 0 h 7"/>
              <a:gd name="T10" fmla="*/ 0 w 24"/>
              <a:gd name="T11" fmla="*/ 0 h 7"/>
              <a:gd name="T12" fmla="*/ 2147483646 w 24"/>
              <a:gd name="T13" fmla="*/ 0 h 7"/>
              <a:gd name="T14" fmla="*/ 2147483646 w 24"/>
              <a:gd name="T15" fmla="*/ 2147483646 h 7"/>
              <a:gd name="T16" fmla="*/ 0 w 24"/>
              <a:gd name="T17" fmla="*/ 2147483646 h 7"/>
              <a:gd name="T18" fmla="*/ 0 w 24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" h="7">
                <a:moveTo>
                  <a:pt x="0" y="0"/>
                </a:moveTo>
                <a:lnTo>
                  <a:pt x="24" y="0"/>
                </a:lnTo>
                <a:lnTo>
                  <a:pt x="24" y="7"/>
                </a:lnTo>
                <a:lnTo>
                  <a:pt x="0" y="7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24" y="0"/>
                </a:lnTo>
                <a:lnTo>
                  <a:pt x="24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78" name="Freeform 944">
            <a:extLst>
              <a:ext uri="{FF2B5EF4-FFF2-40B4-BE49-F238E27FC236}">
                <a16:creationId xmlns:a16="http://schemas.microsoft.com/office/drawing/2014/main" id="{97521900-67E1-574E-A422-2472F4C138D4}"/>
              </a:ext>
            </a:extLst>
          </p:cNvPr>
          <p:cNvSpPr>
            <a:spLocks noEditPoints="1"/>
          </p:cNvSpPr>
          <p:nvPr/>
        </p:nvSpPr>
        <p:spPr bwMode="auto">
          <a:xfrm>
            <a:off x="5348288" y="5751513"/>
            <a:ext cx="38100" cy="7937"/>
          </a:xfrm>
          <a:custGeom>
            <a:avLst/>
            <a:gdLst>
              <a:gd name="T0" fmla="*/ 0 w 24"/>
              <a:gd name="T1" fmla="*/ 0 h 5"/>
              <a:gd name="T2" fmla="*/ 2147483646 w 24"/>
              <a:gd name="T3" fmla="*/ 0 h 5"/>
              <a:gd name="T4" fmla="*/ 2147483646 w 24"/>
              <a:gd name="T5" fmla="*/ 2147483646 h 5"/>
              <a:gd name="T6" fmla="*/ 0 w 24"/>
              <a:gd name="T7" fmla="*/ 2147483646 h 5"/>
              <a:gd name="T8" fmla="*/ 0 w 24"/>
              <a:gd name="T9" fmla="*/ 0 h 5"/>
              <a:gd name="T10" fmla="*/ 0 w 24"/>
              <a:gd name="T11" fmla="*/ 0 h 5"/>
              <a:gd name="T12" fmla="*/ 2147483646 w 24"/>
              <a:gd name="T13" fmla="*/ 0 h 5"/>
              <a:gd name="T14" fmla="*/ 2147483646 w 24"/>
              <a:gd name="T15" fmla="*/ 2147483646 h 5"/>
              <a:gd name="T16" fmla="*/ 0 w 24"/>
              <a:gd name="T17" fmla="*/ 2147483646 h 5"/>
              <a:gd name="T18" fmla="*/ 0 w 24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" h="5">
                <a:moveTo>
                  <a:pt x="0" y="0"/>
                </a:moveTo>
                <a:lnTo>
                  <a:pt x="24" y="0"/>
                </a:lnTo>
                <a:lnTo>
                  <a:pt x="24" y="5"/>
                </a:lnTo>
                <a:lnTo>
                  <a:pt x="0" y="5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24" y="0"/>
                </a:lnTo>
                <a:lnTo>
                  <a:pt x="24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79" name="Freeform 945">
            <a:extLst>
              <a:ext uri="{FF2B5EF4-FFF2-40B4-BE49-F238E27FC236}">
                <a16:creationId xmlns:a16="http://schemas.microsoft.com/office/drawing/2014/main" id="{6BF9397C-56ED-1845-84D9-EB3A9F77BBAE}"/>
              </a:ext>
            </a:extLst>
          </p:cNvPr>
          <p:cNvSpPr>
            <a:spLocks noEditPoints="1"/>
          </p:cNvSpPr>
          <p:nvPr/>
        </p:nvSpPr>
        <p:spPr bwMode="auto">
          <a:xfrm>
            <a:off x="5348288" y="5751513"/>
            <a:ext cx="38100" cy="4762"/>
          </a:xfrm>
          <a:custGeom>
            <a:avLst/>
            <a:gdLst>
              <a:gd name="T0" fmla="*/ 0 w 24"/>
              <a:gd name="T1" fmla="*/ 0 h 3"/>
              <a:gd name="T2" fmla="*/ 2147483646 w 24"/>
              <a:gd name="T3" fmla="*/ 0 h 3"/>
              <a:gd name="T4" fmla="*/ 2147483646 w 24"/>
              <a:gd name="T5" fmla="*/ 2147483646 h 3"/>
              <a:gd name="T6" fmla="*/ 0 w 24"/>
              <a:gd name="T7" fmla="*/ 2147483646 h 3"/>
              <a:gd name="T8" fmla="*/ 0 w 24"/>
              <a:gd name="T9" fmla="*/ 0 h 3"/>
              <a:gd name="T10" fmla="*/ 0 w 24"/>
              <a:gd name="T11" fmla="*/ 0 h 3"/>
              <a:gd name="T12" fmla="*/ 2147483646 w 24"/>
              <a:gd name="T13" fmla="*/ 0 h 3"/>
              <a:gd name="T14" fmla="*/ 2147483646 w 24"/>
              <a:gd name="T15" fmla="*/ 2147483646 h 3"/>
              <a:gd name="T16" fmla="*/ 0 w 24"/>
              <a:gd name="T17" fmla="*/ 2147483646 h 3"/>
              <a:gd name="T18" fmla="*/ 0 w 24"/>
              <a:gd name="T19" fmla="*/ 0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" h="3">
                <a:moveTo>
                  <a:pt x="0" y="0"/>
                </a:moveTo>
                <a:lnTo>
                  <a:pt x="24" y="0"/>
                </a:lnTo>
                <a:lnTo>
                  <a:pt x="24" y="3"/>
                </a:lnTo>
                <a:lnTo>
                  <a:pt x="0" y="3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24" y="0"/>
                </a:lnTo>
                <a:lnTo>
                  <a:pt x="24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80" name="Freeform 946">
            <a:extLst>
              <a:ext uri="{FF2B5EF4-FFF2-40B4-BE49-F238E27FC236}">
                <a16:creationId xmlns:a16="http://schemas.microsoft.com/office/drawing/2014/main" id="{7BE19AA6-7FA2-244E-B6A5-8473FDC3D498}"/>
              </a:ext>
            </a:extLst>
          </p:cNvPr>
          <p:cNvSpPr>
            <a:spLocks noEditPoints="1"/>
          </p:cNvSpPr>
          <p:nvPr/>
        </p:nvSpPr>
        <p:spPr bwMode="auto">
          <a:xfrm>
            <a:off x="5348288" y="5751513"/>
            <a:ext cx="38100" cy="3175"/>
          </a:xfrm>
          <a:custGeom>
            <a:avLst/>
            <a:gdLst>
              <a:gd name="T0" fmla="*/ 0 w 24"/>
              <a:gd name="T1" fmla="*/ 0 h 2"/>
              <a:gd name="T2" fmla="*/ 2147483646 w 24"/>
              <a:gd name="T3" fmla="*/ 0 h 2"/>
              <a:gd name="T4" fmla="*/ 2147483646 w 24"/>
              <a:gd name="T5" fmla="*/ 2147483646 h 2"/>
              <a:gd name="T6" fmla="*/ 0 w 24"/>
              <a:gd name="T7" fmla="*/ 2147483646 h 2"/>
              <a:gd name="T8" fmla="*/ 0 w 24"/>
              <a:gd name="T9" fmla="*/ 0 h 2"/>
              <a:gd name="T10" fmla="*/ 0 w 24"/>
              <a:gd name="T11" fmla="*/ 0 h 2"/>
              <a:gd name="T12" fmla="*/ 2147483646 w 24"/>
              <a:gd name="T13" fmla="*/ 0 h 2"/>
              <a:gd name="T14" fmla="*/ 2147483646 w 24"/>
              <a:gd name="T15" fmla="*/ 0 h 2"/>
              <a:gd name="T16" fmla="*/ 0 w 24"/>
              <a:gd name="T17" fmla="*/ 0 h 2"/>
              <a:gd name="T18" fmla="*/ 0 w 24"/>
              <a:gd name="T19" fmla="*/ 0 h 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" h="2">
                <a:moveTo>
                  <a:pt x="0" y="0"/>
                </a:moveTo>
                <a:lnTo>
                  <a:pt x="24" y="0"/>
                </a:lnTo>
                <a:lnTo>
                  <a:pt x="24" y="2"/>
                </a:lnTo>
                <a:lnTo>
                  <a:pt x="0" y="2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81" name="Freeform 947">
            <a:extLst>
              <a:ext uri="{FF2B5EF4-FFF2-40B4-BE49-F238E27FC236}">
                <a16:creationId xmlns:a16="http://schemas.microsoft.com/office/drawing/2014/main" id="{44DC0367-3584-E844-9D43-66D893715908}"/>
              </a:ext>
            </a:extLst>
          </p:cNvPr>
          <p:cNvSpPr>
            <a:spLocks noEditPoints="1"/>
          </p:cNvSpPr>
          <p:nvPr/>
        </p:nvSpPr>
        <p:spPr bwMode="auto">
          <a:xfrm>
            <a:off x="5348288" y="5751513"/>
            <a:ext cx="38100" cy="1587"/>
          </a:xfrm>
          <a:custGeom>
            <a:avLst/>
            <a:gdLst>
              <a:gd name="T0" fmla="*/ 0 w 24"/>
              <a:gd name="T1" fmla="*/ 0 h 1"/>
              <a:gd name="T2" fmla="*/ 2147483646 w 24"/>
              <a:gd name="T3" fmla="*/ 0 h 1"/>
              <a:gd name="T4" fmla="*/ 2147483646 w 24"/>
              <a:gd name="T5" fmla="*/ 0 h 1"/>
              <a:gd name="T6" fmla="*/ 0 w 24"/>
              <a:gd name="T7" fmla="*/ 0 h 1"/>
              <a:gd name="T8" fmla="*/ 0 w 24"/>
              <a:gd name="T9" fmla="*/ 0 h 1"/>
              <a:gd name="T10" fmla="*/ 0 w 24"/>
              <a:gd name="T11" fmla="*/ 0 h 1"/>
              <a:gd name="T12" fmla="*/ 2147483646 w 24"/>
              <a:gd name="T13" fmla="*/ 0 h 1"/>
              <a:gd name="T14" fmla="*/ 2147483646 w 24"/>
              <a:gd name="T15" fmla="*/ 0 h 1"/>
              <a:gd name="T16" fmla="*/ 0 w 24"/>
              <a:gd name="T17" fmla="*/ 0 h 1"/>
              <a:gd name="T18" fmla="*/ 0 w 24"/>
              <a:gd name="T19" fmla="*/ 0 h 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" h="1">
                <a:moveTo>
                  <a:pt x="0" y="0"/>
                </a:moveTo>
                <a:lnTo>
                  <a:pt x="24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82" name="Rectangle 948">
            <a:extLst>
              <a:ext uri="{FF2B5EF4-FFF2-40B4-BE49-F238E27FC236}">
                <a16:creationId xmlns:a16="http://schemas.microsoft.com/office/drawing/2014/main" id="{ACEF2DFF-6467-9649-86DD-566574D92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950" y="5754688"/>
            <a:ext cx="85725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ar-SA" altLang="zh-TW" sz="2400">
              <a:latin typeface="Arial" panose="020B0604020202020204" pitchFamily="34" charset="0"/>
            </a:endParaRPr>
          </a:p>
        </p:txBody>
      </p:sp>
      <p:sp>
        <p:nvSpPr>
          <p:cNvPr id="14483" name="Freeform 949">
            <a:extLst>
              <a:ext uri="{FF2B5EF4-FFF2-40B4-BE49-F238E27FC236}">
                <a16:creationId xmlns:a16="http://schemas.microsoft.com/office/drawing/2014/main" id="{E8E96D6F-3CD7-CB41-A46B-A941B83E030A}"/>
              </a:ext>
            </a:extLst>
          </p:cNvPr>
          <p:cNvSpPr>
            <a:spLocks noEditPoints="1"/>
          </p:cNvSpPr>
          <p:nvPr/>
        </p:nvSpPr>
        <p:spPr bwMode="auto">
          <a:xfrm>
            <a:off x="5086350" y="5743575"/>
            <a:ext cx="46038" cy="22225"/>
          </a:xfrm>
          <a:custGeom>
            <a:avLst/>
            <a:gdLst>
              <a:gd name="T0" fmla="*/ 0 w 29"/>
              <a:gd name="T1" fmla="*/ 0 h 14"/>
              <a:gd name="T2" fmla="*/ 2147483646 w 29"/>
              <a:gd name="T3" fmla="*/ 0 h 14"/>
              <a:gd name="T4" fmla="*/ 2147483646 w 29"/>
              <a:gd name="T5" fmla="*/ 2147483646 h 14"/>
              <a:gd name="T6" fmla="*/ 0 w 29"/>
              <a:gd name="T7" fmla="*/ 2147483646 h 14"/>
              <a:gd name="T8" fmla="*/ 0 w 29"/>
              <a:gd name="T9" fmla="*/ 0 h 14"/>
              <a:gd name="T10" fmla="*/ 2147483646 w 29"/>
              <a:gd name="T11" fmla="*/ 0 h 14"/>
              <a:gd name="T12" fmla="*/ 2147483646 w 29"/>
              <a:gd name="T13" fmla="*/ 0 h 14"/>
              <a:gd name="T14" fmla="*/ 2147483646 w 29"/>
              <a:gd name="T15" fmla="*/ 2147483646 h 14"/>
              <a:gd name="T16" fmla="*/ 2147483646 w 29"/>
              <a:gd name="T17" fmla="*/ 2147483646 h 14"/>
              <a:gd name="T18" fmla="*/ 2147483646 w 29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" h="14">
                <a:moveTo>
                  <a:pt x="0" y="0"/>
                </a:moveTo>
                <a:lnTo>
                  <a:pt x="29" y="0"/>
                </a:lnTo>
                <a:lnTo>
                  <a:pt x="29" y="14"/>
                </a:lnTo>
                <a:lnTo>
                  <a:pt x="0" y="14"/>
                </a:lnTo>
                <a:lnTo>
                  <a:pt x="0" y="0"/>
                </a:lnTo>
                <a:close/>
                <a:moveTo>
                  <a:pt x="2" y="0"/>
                </a:moveTo>
                <a:lnTo>
                  <a:pt x="27" y="0"/>
                </a:lnTo>
                <a:lnTo>
                  <a:pt x="27" y="14"/>
                </a:lnTo>
                <a:lnTo>
                  <a:pt x="2" y="14"/>
                </a:lnTo>
                <a:lnTo>
                  <a:pt x="2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84" name="Freeform 950">
            <a:extLst>
              <a:ext uri="{FF2B5EF4-FFF2-40B4-BE49-F238E27FC236}">
                <a16:creationId xmlns:a16="http://schemas.microsoft.com/office/drawing/2014/main" id="{7A77E44C-DDE9-A446-948A-9DE934B53ABD}"/>
              </a:ext>
            </a:extLst>
          </p:cNvPr>
          <p:cNvSpPr>
            <a:spLocks noEditPoints="1"/>
          </p:cNvSpPr>
          <p:nvPr/>
        </p:nvSpPr>
        <p:spPr bwMode="auto">
          <a:xfrm>
            <a:off x="5089525" y="5743575"/>
            <a:ext cx="39688" cy="22225"/>
          </a:xfrm>
          <a:custGeom>
            <a:avLst/>
            <a:gdLst>
              <a:gd name="T0" fmla="*/ 0 w 25"/>
              <a:gd name="T1" fmla="*/ 0 h 14"/>
              <a:gd name="T2" fmla="*/ 2147483646 w 25"/>
              <a:gd name="T3" fmla="*/ 0 h 14"/>
              <a:gd name="T4" fmla="*/ 2147483646 w 25"/>
              <a:gd name="T5" fmla="*/ 2147483646 h 14"/>
              <a:gd name="T6" fmla="*/ 0 w 25"/>
              <a:gd name="T7" fmla="*/ 2147483646 h 14"/>
              <a:gd name="T8" fmla="*/ 0 w 25"/>
              <a:gd name="T9" fmla="*/ 0 h 14"/>
              <a:gd name="T10" fmla="*/ 2147483646 w 25"/>
              <a:gd name="T11" fmla="*/ 0 h 14"/>
              <a:gd name="T12" fmla="*/ 2147483646 w 25"/>
              <a:gd name="T13" fmla="*/ 0 h 14"/>
              <a:gd name="T14" fmla="*/ 2147483646 w 25"/>
              <a:gd name="T15" fmla="*/ 2147483646 h 14"/>
              <a:gd name="T16" fmla="*/ 2147483646 w 25"/>
              <a:gd name="T17" fmla="*/ 2147483646 h 14"/>
              <a:gd name="T18" fmla="*/ 2147483646 w 25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5" h="14">
                <a:moveTo>
                  <a:pt x="0" y="0"/>
                </a:moveTo>
                <a:lnTo>
                  <a:pt x="25" y="0"/>
                </a:lnTo>
                <a:lnTo>
                  <a:pt x="25" y="14"/>
                </a:lnTo>
                <a:lnTo>
                  <a:pt x="0" y="14"/>
                </a:lnTo>
                <a:lnTo>
                  <a:pt x="0" y="0"/>
                </a:lnTo>
                <a:close/>
                <a:moveTo>
                  <a:pt x="2" y="0"/>
                </a:moveTo>
                <a:lnTo>
                  <a:pt x="24" y="0"/>
                </a:lnTo>
                <a:lnTo>
                  <a:pt x="24" y="14"/>
                </a:lnTo>
                <a:lnTo>
                  <a:pt x="2" y="14"/>
                </a:lnTo>
                <a:lnTo>
                  <a:pt x="2" y="0"/>
                </a:lnTo>
                <a:close/>
              </a:path>
            </a:pathLst>
          </a:custGeom>
          <a:solidFill>
            <a:srgbClr val="C7A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85" name="Freeform 951">
            <a:extLst>
              <a:ext uri="{FF2B5EF4-FFF2-40B4-BE49-F238E27FC236}">
                <a16:creationId xmlns:a16="http://schemas.microsoft.com/office/drawing/2014/main" id="{75DCB97F-197F-4242-90A2-A6C0E390604D}"/>
              </a:ext>
            </a:extLst>
          </p:cNvPr>
          <p:cNvSpPr>
            <a:spLocks noEditPoints="1"/>
          </p:cNvSpPr>
          <p:nvPr/>
        </p:nvSpPr>
        <p:spPr bwMode="auto">
          <a:xfrm>
            <a:off x="5092700" y="5743575"/>
            <a:ext cx="34925" cy="22225"/>
          </a:xfrm>
          <a:custGeom>
            <a:avLst/>
            <a:gdLst>
              <a:gd name="T0" fmla="*/ 0 w 22"/>
              <a:gd name="T1" fmla="*/ 0 h 14"/>
              <a:gd name="T2" fmla="*/ 2147483646 w 22"/>
              <a:gd name="T3" fmla="*/ 0 h 14"/>
              <a:gd name="T4" fmla="*/ 2147483646 w 22"/>
              <a:gd name="T5" fmla="*/ 2147483646 h 14"/>
              <a:gd name="T6" fmla="*/ 0 w 22"/>
              <a:gd name="T7" fmla="*/ 2147483646 h 14"/>
              <a:gd name="T8" fmla="*/ 0 w 22"/>
              <a:gd name="T9" fmla="*/ 0 h 14"/>
              <a:gd name="T10" fmla="*/ 2147483646 w 22"/>
              <a:gd name="T11" fmla="*/ 0 h 14"/>
              <a:gd name="T12" fmla="*/ 2147483646 w 22"/>
              <a:gd name="T13" fmla="*/ 0 h 14"/>
              <a:gd name="T14" fmla="*/ 2147483646 w 22"/>
              <a:gd name="T15" fmla="*/ 2147483646 h 14"/>
              <a:gd name="T16" fmla="*/ 2147483646 w 22"/>
              <a:gd name="T17" fmla="*/ 2147483646 h 14"/>
              <a:gd name="T18" fmla="*/ 2147483646 w 22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14">
                <a:moveTo>
                  <a:pt x="0" y="0"/>
                </a:moveTo>
                <a:lnTo>
                  <a:pt x="22" y="0"/>
                </a:lnTo>
                <a:lnTo>
                  <a:pt x="22" y="14"/>
                </a:lnTo>
                <a:lnTo>
                  <a:pt x="0" y="14"/>
                </a:lnTo>
                <a:lnTo>
                  <a:pt x="0" y="0"/>
                </a:lnTo>
                <a:close/>
                <a:moveTo>
                  <a:pt x="1" y="0"/>
                </a:moveTo>
                <a:lnTo>
                  <a:pt x="20" y="0"/>
                </a:lnTo>
                <a:lnTo>
                  <a:pt x="20" y="14"/>
                </a:lnTo>
                <a:lnTo>
                  <a:pt x="1" y="14"/>
                </a:lnTo>
                <a:lnTo>
                  <a:pt x="1" y="0"/>
                </a:lnTo>
                <a:close/>
              </a:path>
            </a:pathLst>
          </a:custGeom>
          <a:solidFill>
            <a:srgbClr val="D08D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86" name="Freeform 952">
            <a:extLst>
              <a:ext uri="{FF2B5EF4-FFF2-40B4-BE49-F238E27FC236}">
                <a16:creationId xmlns:a16="http://schemas.microsoft.com/office/drawing/2014/main" id="{49FE5006-3F48-9C4F-B078-50B97F45C56A}"/>
              </a:ext>
            </a:extLst>
          </p:cNvPr>
          <p:cNvSpPr>
            <a:spLocks noEditPoints="1"/>
          </p:cNvSpPr>
          <p:nvPr/>
        </p:nvSpPr>
        <p:spPr bwMode="auto">
          <a:xfrm>
            <a:off x="5094288" y="5743575"/>
            <a:ext cx="30162" cy="22225"/>
          </a:xfrm>
          <a:custGeom>
            <a:avLst/>
            <a:gdLst>
              <a:gd name="T0" fmla="*/ 0 w 19"/>
              <a:gd name="T1" fmla="*/ 0 h 14"/>
              <a:gd name="T2" fmla="*/ 2147483646 w 19"/>
              <a:gd name="T3" fmla="*/ 0 h 14"/>
              <a:gd name="T4" fmla="*/ 2147483646 w 19"/>
              <a:gd name="T5" fmla="*/ 2147483646 h 14"/>
              <a:gd name="T6" fmla="*/ 0 w 19"/>
              <a:gd name="T7" fmla="*/ 2147483646 h 14"/>
              <a:gd name="T8" fmla="*/ 0 w 19"/>
              <a:gd name="T9" fmla="*/ 0 h 14"/>
              <a:gd name="T10" fmla="*/ 2147483646 w 19"/>
              <a:gd name="T11" fmla="*/ 0 h 14"/>
              <a:gd name="T12" fmla="*/ 2147483646 w 19"/>
              <a:gd name="T13" fmla="*/ 0 h 14"/>
              <a:gd name="T14" fmla="*/ 2147483646 w 19"/>
              <a:gd name="T15" fmla="*/ 2147483646 h 14"/>
              <a:gd name="T16" fmla="*/ 2147483646 w 19"/>
              <a:gd name="T17" fmla="*/ 2147483646 h 14"/>
              <a:gd name="T18" fmla="*/ 2147483646 w 19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14">
                <a:moveTo>
                  <a:pt x="0" y="0"/>
                </a:moveTo>
                <a:lnTo>
                  <a:pt x="19" y="0"/>
                </a:lnTo>
                <a:lnTo>
                  <a:pt x="19" y="14"/>
                </a:lnTo>
                <a:lnTo>
                  <a:pt x="0" y="14"/>
                </a:lnTo>
                <a:lnTo>
                  <a:pt x="0" y="0"/>
                </a:lnTo>
                <a:close/>
                <a:moveTo>
                  <a:pt x="2" y="0"/>
                </a:moveTo>
                <a:lnTo>
                  <a:pt x="17" y="0"/>
                </a:lnTo>
                <a:lnTo>
                  <a:pt x="17" y="14"/>
                </a:lnTo>
                <a:lnTo>
                  <a:pt x="2" y="14"/>
                </a:lnTo>
                <a:lnTo>
                  <a:pt x="2" y="0"/>
                </a:lnTo>
                <a:close/>
              </a:path>
            </a:pathLst>
          </a:custGeom>
          <a:solidFill>
            <a:srgbClr val="DB6D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87" name="Freeform 953">
            <a:extLst>
              <a:ext uri="{FF2B5EF4-FFF2-40B4-BE49-F238E27FC236}">
                <a16:creationId xmlns:a16="http://schemas.microsoft.com/office/drawing/2014/main" id="{0DE2EA0C-4C26-C340-8002-2BFE65460048}"/>
              </a:ext>
            </a:extLst>
          </p:cNvPr>
          <p:cNvSpPr>
            <a:spLocks noEditPoints="1"/>
          </p:cNvSpPr>
          <p:nvPr/>
        </p:nvSpPr>
        <p:spPr bwMode="auto">
          <a:xfrm>
            <a:off x="5097463" y="5743575"/>
            <a:ext cx="23812" cy="22225"/>
          </a:xfrm>
          <a:custGeom>
            <a:avLst/>
            <a:gdLst>
              <a:gd name="T0" fmla="*/ 0 w 15"/>
              <a:gd name="T1" fmla="*/ 0 h 14"/>
              <a:gd name="T2" fmla="*/ 2147483646 w 15"/>
              <a:gd name="T3" fmla="*/ 0 h 14"/>
              <a:gd name="T4" fmla="*/ 2147483646 w 15"/>
              <a:gd name="T5" fmla="*/ 2147483646 h 14"/>
              <a:gd name="T6" fmla="*/ 0 w 15"/>
              <a:gd name="T7" fmla="*/ 2147483646 h 14"/>
              <a:gd name="T8" fmla="*/ 0 w 15"/>
              <a:gd name="T9" fmla="*/ 0 h 14"/>
              <a:gd name="T10" fmla="*/ 2147483646 w 15"/>
              <a:gd name="T11" fmla="*/ 0 h 14"/>
              <a:gd name="T12" fmla="*/ 2147483646 w 15"/>
              <a:gd name="T13" fmla="*/ 0 h 14"/>
              <a:gd name="T14" fmla="*/ 2147483646 w 15"/>
              <a:gd name="T15" fmla="*/ 2147483646 h 14"/>
              <a:gd name="T16" fmla="*/ 2147483646 w 15"/>
              <a:gd name="T17" fmla="*/ 2147483646 h 14"/>
              <a:gd name="T18" fmla="*/ 2147483646 w 15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" h="14">
                <a:moveTo>
                  <a:pt x="0" y="0"/>
                </a:moveTo>
                <a:lnTo>
                  <a:pt x="15" y="0"/>
                </a:lnTo>
                <a:lnTo>
                  <a:pt x="15" y="14"/>
                </a:lnTo>
                <a:lnTo>
                  <a:pt x="0" y="14"/>
                </a:lnTo>
                <a:lnTo>
                  <a:pt x="0" y="0"/>
                </a:lnTo>
                <a:close/>
                <a:moveTo>
                  <a:pt x="2" y="0"/>
                </a:moveTo>
                <a:lnTo>
                  <a:pt x="13" y="0"/>
                </a:lnTo>
                <a:lnTo>
                  <a:pt x="13" y="14"/>
                </a:lnTo>
                <a:lnTo>
                  <a:pt x="2" y="14"/>
                </a:lnTo>
                <a:lnTo>
                  <a:pt x="2" y="0"/>
                </a:lnTo>
                <a:close/>
              </a:path>
            </a:pathLst>
          </a:custGeom>
          <a:solidFill>
            <a:srgbClr val="E74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88" name="Freeform 954">
            <a:extLst>
              <a:ext uri="{FF2B5EF4-FFF2-40B4-BE49-F238E27FC236}">
                <a16:creationId xmlns:a16="http://schemas.microsoft.com/office/drawing/2014/main" id="{EB06E106-2B81-3945-BEA7-7B4F43370BAD}"/>
              </a:ext>
            </a:extLst>
          </p:cNvPr>
          <p:cNvSpPr>
            <a:spLocks noEditPoints="1"/>
          </p:cNvSpPr>
          <p:nvPr/>
        </p:nvSpPr>
        <p:spPr bwMode="auto">
          <a:xfrm>
            <a:off x="5100638" y="5743575"/>
            <a:ext cx="17462" cy="22225"/>
          </a:xfrm>
          <a:custGeom>
            <a:avLst/>
            <a:gdLst>
              <a:gd name="T0" fmla="*/ 0 w 11"/>
              <a:gd name="T1" fmla="*/ 0 h 14"/>
              <a:gd name="T2" fmla="*/ 2147483646 w 11"/>
              <a:gd name="T3" fmla="*/ 0 h 14"/>
              <a:gd name="T4" fmla="*/ 2147483646 w 11"/>
              <a:gd name="T5" fmla="*/ 2147483646 h 14"/>
              <a:gd name="T6" fmla="*/ 0 w 11"/>
              <a:gd name="T7" fmla="*/ 2147483646 h 14"/>
              <a:gd name="T8" fmla="*/ 0 w 11"/>
              <a:gd name="T9" fmla="*/ 0 h 14"/>
              <a:gd name="T10" fmla="*/ 2147483646 w 11"/>
              <a:gd name="T11" fmla="*/ 0 h 14"/>
              <a:gd name="T12" fmla="*/ 2147483646 w 11"/>
              <a:gd name="T13" fmla="*/ 0 h 14"/>
              <a:gd name="T14" fmla="*/ 2147483646 w 11"/>
              <a:gd name="T15" fmla="*/ 2147483646 h 14"/>
              <a:gd name="T16" fmla="*/ 2147483646 w 11"/>
              <a:gd name="T17" fmla="*/ 2147483646 h 14"/>
              <a:gd name="T18" fmla="*/ 2147483646 w 11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14">
                <a:moveTo>
                  <a:pt x="0" y="0"/>
                </a:moveTo>
                <a:lnTo>
                  <a:pt x="11" y="0"/>
                </a:lnTo>
                <a:lnTo>
                  <a:pt x="11" y="14"/>
                </a:lnTo>
                <a:lnTo>
                  <a:pt x="0" y="14"/>
                </a:lnTo>
                <a:lnTo>
                  <a:pt x="0" y="0"/>
                </a:lnTo>
                <a:close/>
                <a:moveTo>
                  <a:pt x="2" y="0"/>
                </a:moveTo>
                <a:lnTo>
                  <a:pt x="9" y="0"/>
                </a:lnTo>
                <a:lnTo>
                  <a:pt x="9" y="14"/>
                </a:lnTo>
                <a:lnTo>
                  <a:pt x="2" y="14"/>
                </a:lnTo>
                <a:lnTo>
                  <a:pt x="2" y="0"/>
                </a:lnTo>
                <a:close/>
              </a:path>
            </a:pathLst>
          </a:custGeom>
          <a:solidFill>
            <a:srgbClr val="F02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89" name="Freeform 955">
            <a:extLst>
              <a:ext uri="{FF2B5EF4-FFF2-40B4-BE49-F238E27FC236}">
                <a16:creationId xmlns:a16="http://schemas.microsoft.com/office/drawing/2014/main" id="{B50CE665-18EF-2943-B2AC-380A287401A2}"/>
              </a:ext>
            </a:extLst>
          </p:cNvPr>
          <p:cNvSpPr>
            <a:spLocks noEditPoints="1"/>
          </p:cNvSpPr>
          <p:nvPr/>
        </p:nvSpPr>
        <p:spPr bwMode="auto">
          <a:xfrm>
            <a:off x="5103813" y="5743575"/>
            <a:ext cx="11112" cy="22225"/>
          </a:xfrm>
          <a:custGeom>
            <a:avLst/>
            <a:gdLst>
              <a:gd name="T0" fmla="*/ 0 w 7"/>
              <a:gd name="T1" fmla="*/ 0 h 14"/>
              <a:gd name="T2" fmla="*/ 2147483646 w 7"/>
              <a:gd name="T3" fmla="*/ 0 h 14"/>
              <a:gd name="T4" fmla="*/ 2147483646 w 7"/>
              <a:gd name="T5" fmla="*/ 2147483646 h 14"/>
              <a:gd name="T6" fmla="*/ 0 w 7"/>
              <a:gd name="T7" fmla="*/ 2147483646 h 14"/>
              <a:gd name="T8" fmla="*/ 0 w 7"/>
              <a:gd name="T9" fmla="*/ 0 h 14"/>
              <a:gd name="T10" fmla="*/ 2147483646 w 7"/>
              <a:gd name="T11" fmla="*/ 0 h 14"/>
              <a:gd name="T12" fmla="*/ 2147483646 w 7"/>
              <a:gd name="T13" fmla="*/ 0 h 14"/>
              <a:gd name="T14" fmla="*/ 2147483646 w 7"/>
              <a:gd name="T15" fmla="*/ 2147483646 h 14"/>
              <a:gd name="T16" fmla="*/ 2147483646 w 7"/>
              <a:gd name="T17" fmla="*/ 2147483646 h 14"/>
              <a:gd name="T18" fmla="*/ 2147483646 w 7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" h="14">
                <a:moveTo>
                  <a:pt x="0" y="0"/>
                </a:moveTo>
                <a:lnTo>
                  <a:pt x="7" y="0"/>
                </a:lnTo>
                <a:lnTo>
                  <a:pt x="7" y="14"/>
                </a:lnTo>
                <a:lnTo>
                  <a:pt x="0" y="14"/>
                </a:lnTo>
                <a:lnTo>
                  <a:pt x="0" y="0"/>
                </a:lnTo>
                <a:close/>
                <a:moveTo>
                  <a:pt x="1" y="0"/>
                </a:moveTo>
                <a:lnTo>
                  <a:pt x="5" y="0"/>
                </a:lnTo>
                <a:lnTo>
                  <a:pt x="5" y="14"/>
                </a:lnTo>
                <a:lnTo>
                  <a:pt x="1" y="14"/>
                </a:lnTo>
                <a:lnTo>
                  <a:pt x="1" y="0"/>
                </a:lnTo>
                <a:close/>
              </a:path>
            </a:pathLst>
          </a:custGeom>
          <a:solidFill>
            <a:srgbClr val="F716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90" name="Freeform 956">
            <a:extLst>
              <a:ext uri="{FF2B5EF4-FFF2-40B4-BE49-F238E27FC236}">
                <a16:creationId xmlns:a16="http://schemas.microsoft.com/office/drawing/2014/main" id="{C83DB396-707A-F74C-ACBF-F901750AC573}"/>
              </a:ext>
            </a:extLst>
          </p:cNvPr>
          <p:cNvSpPr>
            <a:spLocks noEditPoints="1"/>
          </p:cNvSpPr>
          <p:nvPr/>
        </p:nvSpPr>
        <p:spPr bwMode="auto">
          <a:xfrm>
            <a:off x="5105400" y="5743575"/>
            <a:ext cx="6350" cy="22225"/>
          </a:xfrm>
          <a:custGeom>
            <a:avLst/>
            <a:gdLst>
              <a:gd name="T0" fmla="*/ 0 w 4"/>
              <a:gd name="T1" fmla="*/ 0 h 14"/>
              <a:gd name="T2" fmla="*/ 2147483646 w 4"/>
              <a:gd name="T3" fmla="*/ 0 h 14"/>
              <a:gd name="T4" fmla="*/ 2147483646 w 4"/>
              <a:gd name="T5" fmla="*/ 2147483646 h 14"/>
              <a:gd name="T6" fmla="*/ 0 w 4"/>
              <a:gd name="T7" fmla="*/ 2147483646 h 14"/>
              <a:gd name="T8" fmla="*/ 0 w 4"/>
              <a:gd name="T9" fmla="*/ 0 h 14"/>
              <a:gd name="T10" fmla="*/ 2147483646 w 4"/>
              <a:gd name="T11" fmla="*/ 0 h 14"/>
              <a:gd name="T12" fmla="*/ 2147483646 w 4"/>
              <a:gd name="T13" fmla="*/ 0 h 14"/>
              <a:gd name="T14" fmla="*/ 2147483646 w 4"/>
              <a:gd name="T15" fmla="*/ 2147483646 h 14"/>
              <a:gd name="T16" fmla="*/ 2147483646 w 4"/>
              <a:gd name="T17" fmla="*/ 2147483646 h 14"/>
              <a:gd name="T18" fmla="*/ 2147483646 w 4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" h="14">
                <a:moveTo>
                  <a:pt x="0" y="0"/>
                </a:moveTo>
                <a:lnTo>
                  <a:pt x="4" y="0"/>
                </a:lnTo>
                <a:lnTo>
                  <a:pt x="4" y="14"/>
                </a:lnTo>
                <a:lnTo>
                  <a:pt x="0" y="14"/>
                </a:lnTo>
                <a:lnTo>
                  <a:pt x="0" y="0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2" y="14"/>
                </a:lnTo>
                <a:lnTo>
                  <a:pt x="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91" name="Freeform 957">
            <a:extLst>
              <a:ext uri="{FF2B5EF4-FFF2-40B4-BE49-F238E27FC236}">
                <a16:creationId xmlns:a16="http://schemas.microsoft.com/office/drawing/2014/main" id="{DE7C07AA-B65C-4E4F-A810-71D272691415}"/>
              </a:ext>
            </a:extLst>
          </p:cNvPr>
          <p:cNvSpPr>
            <a:spLocks/>
          </p:cNvSpPr>
          <p:nvPr/>
        </p:nvSpPr>
        <p:spPr bwMode="auto">
          <a:xfrm>
            <a:off x="5073650" y="5422900"/>
            <a:ext cx="444500" cy="441325"/>
          </a:xfrm>
          <a:custGeom>
            <a:avLst/>
            <a:gdLst>
              <a:gd name="T0" fmla="*/ 0 w 280"/>
              <a:gd name="T1" fmla="*/ 2147483646 h 278"/>
              <a:gd name="T2" fmla="*/ 0 w 280"/>
              <a:gd name="T3" fmla="*/ 2147483646 h 278"/>
              <a:gd name="T4" fmla="*/ 2147483646 w 280"/>
              <a:gd name="T5" fmla="*/ 2147483646 h 278"/>
              <a:gd name="T6" fmla="*/ 2147483646 w 280"/>
              <a:gd name="T7" fmla="*/ 2147483646 h 278"/>
              <a:gd name="T8" fmla="*/ 2147483646 w 280"/>
              <a:gd name="T9" fmla="*/ 2147483646 h 278"/>
              <a:gd name="T10" fmla="*/ 2147483646 w 280"/>
              <a:gd name="T11" fmla="*/ 0 h 278"/>
              <a:gd name="T12" fmla="*/ 2147483646 w 280"/>
              <a:gd name="T13" fmla="*/ 0 h 278"/>
              <a:gd name="T14" fmla="*/ 2147483646 w 280"/>
              <a:gd name="T15" fmla="*/ 2147483646 h 278"/>
              <a:gd name="T16" fmla="*/ 2147483646 w 280"/>
              <a:gd name="T17" fmla="*/ 2147483646 h 278"/>
              <a:gd name="T18" fmla="*/ 2147483646 w 280"/>
              <a:gd name="T19" fmla="*/ 2147483646 h 278"/>
              <a:gd name="T20" fmla="*/ 2147483646 w 280"/>
              <a:gd name="T21" fmla="*/ 2147483646 h 278"/>
              <a:gd name="T22" fmla="*/ 2147483646 w 280"/>
              <a:gd name="T23" fmla="*/ 2147483646 h 278"/>
              <a:gd name="T24" fmla="*/ 2147483646 w 280"/>
              <a:gd name="T25" fmla="*/ 2147483646 h 278"/>
              <a:gd name="T26" fmla="*/ 2147483646 w 280"/>
              <a:gd name="T27" fmla="*/ 2147483646 h 278"/>
              <a:gd name="T28" fmla="*/ 0 w 280"/>
              <a:gd name="T29" fmla="*/ 2147483646 h 2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0" h="278">
                <a:moveTo>
                  <a:pt x="0" y="278"/>
                </a:moveTo>
                <a:lnTo>
                  <a:pt x="0" y="194"/>
                </a:lnTo>
                <a:lnTo>
                  <a:pt x="29" y="165"/>
                </a:lnTo>
                <a:lnTo>
                  <a:pt x="31" y="165"/>
                </a:lnTo>
                <a:lnTo>
                  <a:pt x="31" y="32"/>
                </a:lnTo>
                <a:lnTo>
                  <a:pt x="62" y="0"/>
                </a:lnTo>
                <a:lnTo>
                  <a:pt x="249" y="0"/>
                </a:lnTo>
                <a:lnTo>
                  <a:pt x="249" y="94"/>
                </a:lnTo>
                <a:lnTo>
                  <a:pt x="242" y="116"/>
                </a:lnTo>
                <a:lnTo>
                  <a:pt x="242" y="159"/>
                </a:lnTo>
                <a:lnTo>
                  <a:pt x="237" y="162"/>
                </a:lnTo>
                <a:lnTo>
                  <a:pt x="280" y="162"/>
                </a:lnTo>
                <a:lnTo>
                  <a:pt x="280" y="248"/>
                </a:lnTo>
                <a:lnTo>
                  <a:pt x="249" y="278"/>
                </a:lnTo>
                <a:lnTo>
                  <a:pt x="0" y="278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92" name="Freeform 958">
            <a:extLst>
              <a:ext uri="{FF2B5EF4-FFF2-40B4-BE49-F238E27FC236}">
                <a16:creationId xmlns:a16="http://schemas.microsoft.com/office/drawing/2014/main" id="{2E99A178-FBFC-E24D-8C7D-9100FAFDA6D3}"/>
              </a:ext>
            </a:extLst>
          </p:cNvPr>
          <p:cNvSpPr>
            <a:spLocks/>
          </p:cNvSpPr>
          <p:nvPr/>
        </p:nvSpPr>
        <p:spPr bwMode="auto">
          <a:xfrm>
            <a:off x="3043238" y="815975"/>
            <a:ext cx="908050" cy="490538"/>
          </a:xfrm>
          <a:custGeom>
            <a:avLst/>
            <a:gdLst>
              <a:gd name="T0" fmla="*/ 2147483646 w 572"/>
              <a:gd name="T1" fmla="*/ 2147483646 h 309"/>
              <a:gd name="T2" fmla="*/ 2147483646 w 572"/>
              <a:gd name="T3" fmla="*/ 2147483646 h 309"/>
              <a:gd name="T4" fmla="*/ 2147483646 w 572"/>
              <a:gd name="T5" fmla="*/ 2147483646 h 309"/>
              <a:gd name="T6" fmla="*/ 2147483646 w 572"/>
              <a:gd name="T7" fmla="*/ 2147483646 h 309"/>
              <a:gd name="T8" fmla="*/ 2147483646 w 572"/>
              <a:gd name="T9" fmla="*/ 2147483646 h 309"/>
              <a:gd name="T10" fmla="*/ 2147483646 w 572"/>
              <a:gd name="T11" fmla="*/ 2147483646 h 309"/>
              <a:gd name="T12" fmla="*/ 2147483646 w 572"/>
              <a:gd name="T13" fmla="*/ 2147483646 h 309"/>
              <a:gd name="T14" fmla="*/ 2147483646 w 572"/>
              <a:gd name="T15" fmla="*/ 2147483646 h 309"/>
              <a:gd name="T16" fmla="*/ 2147483646 w 572"/>
              <a:gd name="T17" fmla="*/ 2147483646 h 309"/>
              <a:gd name="T18" fmla="*/ 2147483646 w 572"/>
              <a:gd name="T19" fmla="*/ 2147483646 h 309"/>
              <a:gd name="T20" fmla="*/ 2147483646 w 572"/>
              <a:gd name="T21" fmla="*/ 2147483646 h 309"/>
              <a:gd name="T22" fmla="*/ 2147483646 w 572"/>
              <a:gd name="T23" fmla="*/ 2147483646 h 309"/>
              <a:gd name="T24" fmla="*/ 2147483646 w 572"/>
              <a:gd name="T25" fmla="*/ 2147483646 h 309"/>
              <a:gd name="T26" fmla="*/ 2147483646 w 572"/>
              <a:gd name="T27" fmla="*/ 2147483646 h 309"/>
              <a:gd name="T28" fmla="*/ 2147483646 w 572"/>
              <a:gd name="T29" fmla="*/ 2147483646 h 309"/>
              <a:gd name="T30" fmla="*/ 2147483646 w 572"/>
              <a:gd name="T31" fmla="*/ 2147483646 h 309"/>
              <a:gd name="T32" fmla="*/ 2147483646 w 572"/>
              <a:gd name="T33" fmla="*/ 2147483646 h 309"/>
              <a:gd name="T34" fmla="*/ 2147483646 w 572"/>
              <a:gd name="T35" fmla="*/ 2147483646 h 309"/>
              <a:gd name="T36" fmla="*/ 2147483646 w 572"/>
              <a:gd name="T37" fmla="*/ 2147483646 h 309"/>
              <a:gd name="T38" fmla="*/ 2147483646 w 572"/>
              <a:gd name="T39" fmla="*/ 2147483646 h 309"/>
              <a:gd name="T40" fmla="*/ 2147483646 w 572"/>
              <a:gd name="T41" fmla="*/ 2147483646 h 309"/>
              <a:gd name="T42" fmla="*/ 2147483646 w 572"/>
              <a:gd name="T43" fmla="*/ 2147483646 h 309"/>
              <a:gd name="T44" fmla="*/ 2147483646 w 572"/>
              <a:gd name="T45" fmla="*/ 0 h 309"/>
              <a:gd name="T46" fmla="*/ 2147483646 w 572"/>
              <a:gd name="T47" fmla="*/ 0 h 309"/>
              <a:gd name="T48" fmla="*/ 2147483646 w 572"/>
              <a:gd name="T49" fmla="*/ 2147483646 h 309"/>
              <a:gd name="T50" fmla="*/ 2147483646 w 572"/>
              <a:gd name="T51" fmla="*/ 2147483646 h 309"/>
              <a:gd name="T52" fmla="*/ 2147483646 w 572"/>
              <a:gd name="T53" fmla="*/ 2147483646 h 309"/>
              <a:gd name="T54" fmla="*/ 2147483646 w 572"/>
              <a:gd name="T55" fmla="*/ 2147483646 h 309"/>
              <a:gd name="T56" fmla="*/ 2147483646 w 572"/>
              <a:gd name="T57" fmla="*/ 2147483646 h 309"/>
              <a:gd name="T58" fmla="*/ 2147483646 w 572"/>
              <a:gd name="T59" fmla="*/ 2147483646 h 309"/>
              <a:gd name="T60" fmla="*/ 2147483646 w 572"/>
              <a:gd name="T61" fmla="*/ 2147483646 h 309"/>
              <a:gd name="T62" fmla="*/ 2147483646 w 572"/>
              <a:gd name="T63" fmla="*/ 2147483646 h 309"/>
              <a:gd name="T64" fmla="*/ 2147483646 w 572"/>
              <a:gd name="T65" fmla="*/ 2147483646 h 309"/>
              <a:gd name="T66" fmla="*/ 0 w 572"/>
              <a:gd name="T67" fmla="*/ 2147483646 h 309"/>
              <a:gd name="T68" fmla="*/ 0 w 572"/>
              <a:gd name="T69" fmla="*/ 2147483646 h 309"/>
              <a:gd name="T70" fmla="*/ 2147483646 w 572"/>
              <a:gd name="T71" fmla="*/ 2147483646 h 309"/>
              <a:gd name="T72" fmla="*/ 2147483646 w 572"/>
              <a:gd name="T73" fmla="*/ 2147483646 h 309"/>
              <a:gd name="T74" fmla="*/ 2147483646 w 572"/>
              <a:gd name="T75" fmla="*/ 2147483646 h 309"/>
              <a:gd name="T76" fmla="*/ 2147483646 w 572"/>
              <a:gd name="T77" fmla="*/ 2147483646 h 309"/>
              <a:gd name="T78" fmla="*/ 2147483646 w 572"/>
              <a:gd name="T79" fmla="*/ 2147483646 h 309"/>
              <a:gd name="T80" fmla="*/ 2147483646 w 572"/>
              <a:gd name="T81" fmla="*/ 2147483646 h 309"/>
              <a:gd name="T82" fmla="*/ 2147483646 w 572"/>
              <a:gd name="T83" fmla="*/ 2147483646 h 309"/>
              <a:gd name="T84" fmla="*/ 2147483646 w 572"/>
              <a:gd name="T85" fmla="*/ 2147483646 h 309"/>
              <a:gd name="T86" fmla="*/ 2147483646 w 572"/>
              <a:gd name="T87" fmla="*/ 2147483646 h 309"/>
              <a:gd name="T88" fmla="*/ 2147483646 w 572"/>
              <a:gd name="T89" fmla="*/ 2147483646 h 30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72" h="309">
                <a:moveTo>
                  <a:pt x="132" y="309"/>
                </a:moveTo>
                <a:lnTo>
                  <a:pt x="441" y="309"/>
                </a:lnTo>
                <a:lnTo>
                  <a:pt x="462" y="307"/>
                </a:lnTo>
                <a:lnTo>
                  <a:pt x="482" y="303"/>
                </a:lnTo>
                <a:lnTo>
                  <a:pt x="500" y="295"/>
                </a:lnTo>
                <a:lnTo>
                  <a:pt x="518" y="285"/>
                </a:lnTo>
                <a:lnTo>
                  <a:pt x="534" y="271"/>
                </a:lnTo>
                <a:lnTo>
                  <a:pt x="548" y="255"/>
                </a:lnTo>
                <a:lnTo>
                  <a:pt x="558" y="238"/>
                </a:lnTo>
                <a:lnTo>
                  <a:pt x="566" y="219"/>
                </a:lnTo>
                <a:lnTo>
                  <a:pt x="571" y="199"/>
                </a:lnTo>
                <a:lnTo>
                  <a:pt x="572" y="179"/>
                </a:lnTo>
                <a:lnTo>
                  <a:pt x="572" y="131"/>
                </a:lnTo>
                <a:lnTo>
                  <a:pt x="571" y="111"/>
                </a:lnTo>
                <a:lnTo>
                  <a:pt x="566" y="90"/>
                </a:lnTo>
                <a:lnTo>
                  <a:pt x="558" y="71"/>
                </a:lnTo>
                <a:lnTo>
                  <a:pt x="548" y="54"/>
                </a:lnTo>
                <a:lnTo>
                  <a:pt x="534" y="38"/>
                </a:lnTo>
                <a:lnTo>
                  <a:pt x="518" y="25"/>
                </a:lnTo>
                <a:lnTo>
                  <a:pt x="500" y="14"/>
                </a:lnTo>
                <a:lnTo>
                  <a:pt x="482" y="6"/>
                </a:lnTo>
                <a:lnTo>
                  <a:pt x="462" y="2"/>
                </a:lnTo>
                <a:lnTo>
                  <a:pt x="441" y="0"/>
                </a:lnTo>
                <a:lnTo>
                  <a:pt x="132" y="0"/>
                </a:lnTo>
                <a:lnTo>
                  <a:pt x="110" y="2"/>
                </a:lnTo>
                <a:lnTo>
                  <a:pt x="90" y="6"/>
                </a:lnTo>
                <a:lnTo>
                  <a:pt x="72" y="14"/>
                </a:lnTo>
                <a:lnTo>
                  <a:pt x="54" y="25"/>
                </a:lnTo>
                <a:lnTo>
                  <a:pt x="38" y="38"/>
                </a:lnTo>
                <a:lnTo>
                  <a:pt x="24" y="54"/>
                </a:lnTo>
                <a:lnTo>
                  <a:pt x="14" y="71"/>
                </a:lnTo>
                <a:lnTo>
                  <a:pt x="6" y="90"/>
                </a:lnTo>
                <a:lnTo>
                  <a:pt x="2" y="111"/>
                </a:lnTo>
                <a:lnTo>
                  <a:pt x="0" y="131"/>
                </a:lnTo>
                <a:lnTo>
                  <a:pt x="0" y="179"/>
                </a:lnTo>
                <a:lnTo>
                  <a:pt x="2" y="199"/>
                </a:lnTo>
                <a:lnTo>
                  <a:pt x="6" y="219"/>
                </a:lnTo>
                <a:lnTo>
                  <a:pt x="14" y="238"/>
                </a:lnTo>
                <a:lnTo>
                  <a:pt x="24" y="255"/>
                </a:lnTo>
                <a:lnTo>
                  <a:pt x="38" y="271"/>
                </a:lnTo>
                <a:lnTo>
                  <a:pt x="54" y="285"/>
                </a:lnTo>
                <a:lnTo>
                  <a:pt x="72" y="295"/>
                </a:lnTo>
                <a:lnTo>
                  <a:pt x="90" y="303"/>
                </a:lnTo>
                <a:lnTo>
                  <a:pt x="110" y="307"/>
                </a:lnTo>
                <a:lnTo>
                  <a:pt x="132" y="309"/>
                </a:lnTo>
                <a:close/>
              </a:path>
            </a:pathLst>
          </a:custGeom>
          <a:solidFill>
            <a:srgbClr val="E6E6E6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493" name="Rectangle 959">
            <a:extLst>
              <a:ext uri="{FF2B5EF4-FFF2-40B4-BE49-F238E27FC236}">
                <a16:creationId xmlns:a16="http://schemas.microsoft.com/office/drawing/2014/main" id="{5FEBADCC-FDF7-D842-ACC4-548C57553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896938"/>
            <a:ext cx="7508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1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Some Other</a:t>
            </a:r>
            <a:endParaRPr lang="en-US" altLang="zh-TW" sz="2400" b="1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4494" name="Rectangle 960">
            <a:extLst>
              <a:ext uri="{FF2B5EF4-FFF2-40B4-BE49-F238E27FC236}">
                <a16:creationId xmlns:a16="http://schemas.microsoft.com/office/drawing/2014/main" id="{32271649-D1E5-AE46-951A-D12540576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088" y="1062038"/>
            <a:ext cx="5762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1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language</a:t>
            </a:r>
            <a:endParaRPr lang="en-US" altLang="zh-TW" sz="2400" b="1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4495" name="Freeform 961">
            <a:extLst>
              <a:ext uri="{FF2B5EF4-FFF2-40B4-BE49-F238E27FC236}">
                <a16:creationId xmlns:a16="http://schemas.microsoft.com/office/drawing/2014/main" id="{49C0EC35-95B0-2543-8F2C-78F44A8E2F1E}"/>
              </a:ext>
            </a:extLst>
          </p:cNvPr>
          <p:cNvSpPr>
            <a:spLocks/>
          </p:cNvSpPr>
          <p:nvPr/>
        </p:nvSpPr>
        <p:spPr bwMode="auto">
          <a:xfrm>
            <a:off x="4749800" y="815975"/>
            <a:ext cx="908050" cy="490538"/>
          </a:xfrm>
          <a:custGeom>
            <a:avLst/>
            <a:gdLst>
              <a:gd name="T0" fmla="*/ 2147483646 w 572"/>
              <a:gd name="T1" fmla="*/ 2147483646 h 309"/>
              <a:gd name="T2" fmla="*/ 2147483646 w 572"/>
              <a:gd name="T3" fmla="*/ 2147483646 h 309"/>
              <a:gd name="T4" fmla="*/ 2147483646 w 572"/>
              <a:gd name="T5" fmla="*/ 2147483646 h 309"/>
              <a:gd name="T6" fmla="*/ 2147483646 w 572"/>
              <a:gd name="T7" fmla="*/ 2147483646 h 309"/>
              <a:gd name="T8" fmla="*/ 2147483646 w 572"/>
              <a:gd name="T9" fmla="*/ 2147483646 h 309"/>
              <a:gd name="T10" fmla="*/ 2147483646 w 572"/>
              <a:gd name="T11" fmla="*/ 2147483646 h 309"/>
              <a:gd name="T12" fmla="*/ 2147483646 w 572"/>
              <a:gd name="T13" fmla="*/ 2147483646 h 309"/>
              <a:gd name="T14" fmla="*/ 2147483646 w 572"/>
              <a:gd name="T15" fmla="*/ 2147483646 h 309"/>
              <a:gd name="T16" fmla="*/ 2147483646 w 572"/>
              <a:gd name="T17" fmla="*/ 2147483646 h 309"/>
              <a:gd name="T18" fmla="*/ 2147483646 w 572"/>
              <a:gd name="T19" fmla="*/ 2147483646 h 309"/>
              <a:gd name="T20" fmla="*/ 2147483646 w 572"/>
              <a:gd name="T21" fmla="*/ 2147483646 h 309"/>
              <a:gd name="T22" fmla="*/ 2147483646 w 572"/>
              <a:gd name="T23" fmla="*/ 2147483646 h 309"/>
              <a:gd name="T24" fmla="*/ 2147483646 w 572"/>
              <a:gd name="T25" fmla="*/ 2147483646 h 309"/>
              <a:gd name="T26" fmla="*/ 2147483646 w 572"/>
              <a:gd name="T27" fmla="*/ 2147483646 h 309"/>
              <a:gd name="T28" fmla="*/ 2147483646 w 572"/>
              <a:gd name="T29" fmla="*/ 2147483646 h 309"/>
              <a:gd name="T30" fmla="*/ 2147483646 w 572"/>
              <a:gd name="T31" fmla="*/ 2147483646 h 309"/>
              <a:gd name="T32" fmla="*/ 2147483646 w 572"/>
              <a:gd name="T33" fmla="*/ 2147483646 h 309"/>
              <a:gd name="T34" fmla="*/ 2147483646 w 572"/>
              <a:gd name="T35" fmla="*/ 2147483646 h 309"/>
              <a:gd name="T36" fmla="*/ 2147483646 w 572"/>
              <a:gd name="T37" fmla="*/ 2147483646 h 309"/>
              <a:gd name="T38" fmla="*/ 2147483646 w 572"/>
              <a:gd name="T39" fmla="*/ 2147483646 h 309"/>
              <a:gd name="T40" fmla="*/ 2147483646 w 572"/>
              <a:gd name="T41" fmla="*/ 2147483646 h 309"/>
              <a:gd name="T42" fmla="*/ 2147483646 w 572"/>
              <a:gd name="T43" fmla="*/ 2147483646 h 309"/>
              <a:gd name="T44" fmla="*/ 2147483646 w 572"/>
              <a:gd name="T45" fmla="*/ 0 h 309"/>
              <a:gd name="T46" fmla="*/ 2147483646 w 572"/>
              <a:gd name="T47" fmla="*/ 0 h 309"/>
              <a:gd name="T48" fmla="*/ 2147483646 w 572"/>
              <a:gd name="T49" fmla="*/ 2147483646 h 309"/>
              <a:gd name="T50" fmla="*/ 2147483646 w 572"/>
              <a:gd name="T51" fmla="*/ 2147483646 h 309"/>
              <a:gd name="T52" fmla="*/ 2147483646 w 572"/>
              <a:gd name="T53" fmla="*/ 2147483646 h 309"/>
              <a:gd name="T54" fmla="*/ 2147483646 w 572"/>
              <a:gd name="T55" fmla="*/ 2147483646 h 309"/>
              <a:gd name="T56" fmla="*/ 2147483646 w 572"/>
              <a:gd name="T57" fmla="*/ 2147483646 h 309"/>
              <a:gd name="T58" fmla="*/ 2147483646 w 572"/>
              <a:gd name="T59" fmla="*/ 2147483646 h 309"/>
              <a:gd name="T60" fmla="*/ 2147483646 w 572"/>
              <a:gd name="T61" fmla="*/ 2147483646 h 309"/>
              <a:gd name="T62" fmla="*/ 2147483646 w 572"/>
              <a:gd name="T63" fmla="*/ 2147483646 h 309"/>
              <a:gd name="T64" fmla="*/ 2147483646 w 572"/>
              <a:gd name="T65" fmla="*/ 2147483646 h 309"/>
              <a:gd name="T66" fmla="*/ 0 w 572"/>
              <a:gd name="T67" fmla="*/ 2147483646 h 309"/>
              <a:gd name="T68" fmla="*/ 0 w 572"/>
              <a:gd name="T69" fmla="*/ 2147483646 h 309"/>
              <a:gd name="T70" fmla="*/ 2147483646 w 572"/>
              <a:gd name="T71" fmla="*/ 2147483646 h 309"/>
              <a:gd name="T72" fmla="*/ 2147483646 w 572"/>
              <a:gd name="T73" fmla="*/ 2147483646 h 309"/>
              <a:gd name="T74" fmla="*/ 2147483646 w 572"/>
              <a:gd name="T75" fmla="*/ 2147483646 h 309"/>
              <a:gd name="T76" fmla="*/ 2147483646 w 572"/>
              <a:gd name="T77" fmla="*/ 2147483646 h 309"/>
              <a:gd name="T78" fmla="*/ 2147483646 w 572"/>
              <a:gd name="T79" fmla="*/ 2147483646 h 309"/>
              <a:gd name="T80" fmla="*/ 2147483646 w 572"/>
              <a:gd name="T81" fmla="*/ 2147483646 h 309"/>
              <a:gd name="T82" fmla="*/ 2147483646 w 572"/>
              <a:gd name="T83" fmla="*/ 2147483646 h 309"/>
              <a:gd name="T84" fmla="*/ 2147483646 w 572"/>
              <a:gd name="T85" fmla="*/ 2147483646 h 309"/>
              <a:gd name="T86" fmla="*/ 2147483646 w 572"/>
              <a:gd name="T87" fmla="*/ 2147483646 h 309"/>
              <a:gd name="T88" fmla="*/ 2147483646 w 572"/>
              <a:gd name="T89" fmla="*/ 2147483646 h 30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72" h="309">
                <a:moveTo>
                  <a:pt x="131" y="309"/>
                </a:moveTo>
                <a:lnTo>
                  <a:pt x="440" y="309"/>
                </a:lnTo>
                <a:lnTo>
                  <a:pt x="461" y="307"/>
                </a:lnTo>
                <a:lnTo>
                  <a:pt x="482" y="303"/>
                </a:lnTo>
                <a:lnTo>
                  <a:pt x="500" y="295"/>
                </a:lnTo>
                <a:lnTo>
                  <a:pt x="518" y="285"/>
                </a:lnTo>
                <a:lnTo>
                  <a:pt x="533" y="271"/>
                </a:lnTo>
                <a:lnTo>
                  <a:pt x="547" y="255"/>
                </a:lnTo>
                <a:lnTo>
                  <a:pt x="558" y="238"/>
                </a:lnTo>
                <a:lnTo>
                  <a:pt x="566" y="219"/>
                </a:lnTo>
                <a:lnTo>
                  <a:pt x="570" y="199"/>
                </a:lnTo>
                <a:lnTo>
                  <a:pt x="572" y="179"/>
                </a:lnTo>
                <a:lnTo>
                  <a:pt x="572" y="131"/>
                </a:lnTo>
                <a:lnTo>
                  <a:pt x="570" y="111"/>
                </a:lnTo>
                <a:lnTo>
                  <a:pt x="566" y="90"/>
                </a:lnTo>
                <a:lnTo>
                  <a:pt x="558" y="71"/>
                </a:lnTo>
                <a:lnTo>
                  <a:pt x="547" y="54"/>
                </a:lnTo>
                <a:lnTo>
                  <a:pt x="533" y="38"/>
                </a:lnTo>
                <a:lnTo>
                  <a:pt x="518" y="25"/>
                </a:lnTo>
                <a:lnTo>
                  <a:pt x="500" y="14"/>
                </a:lnTo>
                <a:lnTo>
                  <a:pt x="482" y="6"/>
                </a:lnTo>
                <a:lnTo>
                  <a:pt x="461" y="2"/>
                </a:lnTo>
                <a:lnTo>
                  <a:pt x="440" y="0"/>
                </a:lnTo>
                <a:lnTo>
                  <a:pt x="131" y="0"/>
                </a:lnTo>
                <a:lnTo>
                  <a:pt x="110" y="2"/>
                </a:lnTo>
                <a:lnTo>
                  <a:pt x="90" y="6"/>
                </a:lnTo>
                <a:lnTo>
                  <a:pt x="72" y="14"/>
                </a:lnTo>
                <a:lnTo>
                  <a:pt x="54" y="25"/>
                </a:lnTo>
                <a:lnTo>
                  <a:pt x="38" y="38"/>
                </a:lnTo>
                <a:lnTo>
                  <a:pt x="24" y="54"/>
                </a:lnTo>
                <a:lnTo>
                  <a:pt x="14" y="71"/>
                </a:lnTo>
                <a:lnTo>
                  <a:pt x="6" y="90"/>
                </a:lnTo>
                <a:lnTo>
                  <a:pt x="1" y="111"/>
                </a:lnTo>
                <a:lnTo>
                  <a:pt x="0" y="131"/>
                </a:lnTo>
                <a:lnTo>
                  <a:pt x="0" y="179"/>
                </a:lnTo>
                <a:lnTo>
                  <a:pt x="1" y="199"/>
                </a:lnTo>
                <a:lnTo>
                  <a:pt x="6" y="219"/>
                </a:lnTo>
                <a:lnTo>
                  <a:pt x="14" y="238"/>
                </a:lnTo>
                <a:lnTo>
                  <a:pt x="24" y="255"/>
                </a:lnTo>
                <a:lnTo>
                  <a:pt x="38" y="271"/>
                </a:lnTo>
                <a:lnTo>
                  <a:pt x="54" y="285"/>
                </a:lnTo>
                <a:lnTo>
                  <a:pt x="72" y="295"/>
                </a:lnTo>
                <a:lnTo>
                  <a:pt x="90" y="303"/>
                </a:lnTo>
                <a:lnTo>
                  <a:pt x="110" y="307"/>
                </a:lnTo>
                <a:lnTo>
                  <a:pt x="131" y="309"/>
                </a:lnTo>
                <a:close/>
              </a:path>
            </a:pathLst>
          </a:custGeom>
          <a:solidFill>
            <a:srgbClr val="E6E6E6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496" name="Rectangle 962">
            <a:extLst>
              <a:ext uri="{FF2B5EF4-FFF2-40B4-BE49-F238E27FC236}">
                <a16:creationId xmlns:a16="http://schemas.microsoft.com/office/drawing/2014/main" id="{24B15660-ECEA-DD42-8330-9EC5B63A1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862013"/>
            <a:ext cx="3683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300" b="1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Jack</a:t>
            </a:r>
            <a:endParaRPr lang="en-US" altLang="zh-TW" sz="2400" b="1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4497" name="Rectangle 963">
            <a:extLst>
              <a:ext uri="{FF2B5EF4-FFF2-40B4-BE49-F238E27FC236}">
                <a16:creationId xmlns:a16="http://schemas.microsoft.com/office/drawing/2014/main" id="{67A5146C-8361-154C-9E9A-31579A70F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1055688"/>
            <a:ext cx="7286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300" b="1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language</a:t>
            </a:r>
            <a:endParaRPr lang="en-US" altLang="zh-TW" sz="2400" b="1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4498" name="Line 964">
            <a:extLst>
              <a:ext uri="{FF2B5EF4-FFF2-40B4-BE49-F238E27FC236}">
                <a16:creationId xmlns:a16="http://schemas.microsoft.com/office/drawing/2014/main" id="{E263E380-0B04-D24D-BB57-264810C68D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2438" y="1306513"/>
            <a:ext cx="941387" cy="1155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99" name="Freeform 965">
            <a:extLst>
              <a:ext uri="{FF2B5EF4-FFF2-40B4-BE49-F238E27FC236}">
                <a16:creationId xmlns:a16="http://schemas.microsoft.com/office/drawing/2014/main" id="{D698D9A5-3026-9B4A-B1C0-96AEF91890F4}"/>
              </a:ext>
            </a:extLst>
          </p:cNvPr>
          <p:cNvSpPr>
            <a:spLocks/>
          </p:cNvSpPr>
          <p:nvPr/>
        </p:nvSpPr>
        <p:spPr bwMode="auto">
          <a:xfrm>
            <a:off x="4184650" y="2403475"/>
            <a:ext cx="142875" cy="155575"/>
          </a:xfrm>
          <a:custGeom>
            <a:avLst/>
            <a:gdLst>
              <a:gd name="T0" fmla="*/ 2147483646 w 90"/>
              <a:gd name="T1" fmla="*/ 2147483646 h 98"/>
              <a:gd name="T2" fmla="*/ 0 w 90"/>
              <a:gd name="T3" fmla="*/ 2147483646 h 98"/>
              <a:gd name="T4" fmla="*/ 2147483646 w 90"/>
              <a:gd name="T5" fmla="*/ 0 h 98"/>
              <a:gd name="T6" fmla="*/ 2147483646 w 90"/>
              <a:gd name="T7" fmla="*/ 2147483646 h 9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0" h="98">
                <a:moveTo>
                  <a:pt x="90" y="56"/>
                </a:moveTo>
                <a:lnTo>
                  <a:pt x="0" y="98"/>
                </a:lnTo>
                <a:lnTo>
                  <a:pt x="21" y="0"/>
                </a:lnTo>
                <a:lnTo>
                  <a:pt x="90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500" name="Line 966">
            <a:extLst>
              <a:ext uri="{FF2B5EF4-FFF2-40B4-BE49-F238E27FC236}">
                <a16:creationId xmlns:a16="http://schemas.microsoft.com/office/drawing/2014/main" id="{F61F9BF6-E4B5-2F41-AFE7-559BF02FE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7263" y="1306513"/>
            <a:ext cx="19050" cy="1092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501" name="Freeform 967">
            <a:extLst>
              <a:ext uri="{FF2B5EF4-FFF2-40B4-BE49-F238E27FC236}">
                <a16:creationId xmlns:a16="http://schemas.microsoft.com/office/drawing/2014/main" id="{2F62013E-0D87-324D-AB91-E11B9AD83164}"/>
              </a:ext>
            </a:extLst>
          </p:cNvPr>
          <p:cNvSpPr>
            <a:spLocks/>
          </p:cNvSpPr>
          <p:nvPr/>
        </p:nvSpPr>
        <p:spPr bwMode="auto">
          <a:xfrm>
            <a:off x="3446463" y="2378075"/>
            <a:ext cx="141287" cy="142875"/>
          </a:xfrm>
          <a:custGeom>
            <a:avLst/>
            <a:gdLst>
              <a:gd name="T0" fmla="*/ 2147483646 w 89"/>
              <a:gd name="T1" fmla="*/ 0 h 90"/>
              <a:gd name="T2" fmla="*/ 2147483646 w 89"/>
              <a:gd name="T3" fmla="*/ 2147483646 h 90"/>
              <a:gd name="T4" fmla="*/ 0 w 89"/>
              <a:gd name="T5" fmla="*/ 2147483646 h 90"/>
              <a:gd name="T6" fmla="*/ 2147483646 w 89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" h="90">
                <a:moveTo>
                  <a:pt x="89" y="0"/>
                </a:moveTo>
                <a:lnTo>
                  <a:pt x="46" y="90"/>
                </a:lnTo>
                <a:lnTo>
                  <a:pt x="0" y="2"/>
                </a:lnTo>
                <a:lnTo>
                  <a:pt x="8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502" name="Line 968">
            <a:extLst>
              <a:ext uri="{FF2B5EF4-FFF2-40B4-BE49-F238E27FC236}">
                <a16:creationId xmlns:a16="http://schemas.microsoft.com/office/drawing/2014/main" id="{0FD551AB-C4DF-B34E-BBEC-494CE8377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0388" y="1292225"/>
            <a:ext cx="930275" cy="1152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503" name="Freeform 969">
            <a:extLst>
              <a:ext uri="{FF2B5EF4-FFF2-40B4-BE49-F238E27FC236}">
                <a16:creationId xmlns:a16="http://schemas.microsoft.com/office/drawing/2014/main" id="{13724D2D-BCEF-6844-9917-CA8FE1646F21}"/>
              </a:ext>
            </a:extLst>
          </p:cNvPr>
          <p:cNvSpPr>
            <a:spLocks/>
          </p:cNvSpPr>
          <p:nvPr/>
        </p:nvSpPr>
        <p:spPr bwMode="auto">
          <a:xfrm>
            <a:off x="2695575" y="2389188"/>
            <a:ext cx="144463" cy="152400"/>
          </a:xfrm>
          <a:custGeom>
            <a:avLst/>
            <a:gdLst>
              <a:gd name="T0" fmla="*/ 2147483646 w 91"/>
              <a:gd name="T1" fmla="*/ 0 h 96"/>
              <a:gd name="T2" fmla="*/ 2147483646 w 91"/>
              <a:gd name="T3" fmla="*/ 2147483646 h 96"/>
              <a:gd name="T4" fmla="*/ 0 w 91"/>
              <a:gd name="T5" fmla="*/ 2147483646 h 96"/>
              <a:gd name="T6" fmla="*/ 2147483646 w 91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" h="96">
                <a:moveTo>
                  <a:pt x="70" y="0"/>
                </a:moveTo>
                <a:lnTo>
                  <a:pt x="91" y="96"/>
                </a:lnTo>
                <a:lnTo>
                  <a:pt x="0" y="54"/>
                </a:lnTo>
                <a:lnTo>
                  <a:pt x="7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504" name="Freeform 970">
            <a:extLst>
              <a:ext uri="{FF2B5EF4-FFF2-40B4-BE49-F238E27FC236}">
                <a16:creationId xmlns:a16="http://schemas.microsoft.com/office/drawing/2014/main" id="{0323AF84-2136-B445-895E-85649F86C179}"/>
              </a:ext>
            </a:extLst>
          </p:cNvPr>
          <p:cNvSpPr>
            <a:spLocks/>
          </p:cNvSpPr>
          <p:nvPr/>
        </p:nvSpPr>
        <p:spPr bwMode="auto">
          <a:xfrm>
            <a:off x="1604963" y="1649413"/>
            <a:ext cx="1101725" cy="555625"/>
          </a:xfrm>
          <a:custGeom>
            <a:avLst/>
            <a:gdLst>
              <a:gd name="T0" fmla="*/ 2147483646 w 694"/>
              <a:gd name="T1" fmla="*/ 2147483646 h 350"/>
              <a:gd name="T2" fmla="*/ 2147483646 w 694"/>
              <a:gd name="T3" fmla="*/ 2147483646 h 350"/>
              <a:gd name="T4" fmla="*/ 2147483646 w 694"/>
              <a:gd name="T5" fmla="*/ 2147483646 h 350"/>
              <a:gd name="T6" fmla="*/ 2147483646 w 694"/>
              <a:gd name="T7" fmla="*/ 2147483646 h 350"/>
              <a:gd name="T8" fmla="*/ 2147483646 w 694"/>
              <a:gd name="T9" fmla="*/ 2147483646 h 350"/>
              <a:gd name="T10" fmla="*/ 2147483646 w 694"/>
              <a:gd name="T11" fmla="*/ 2147483646 h 350"/>
              <a:gd name="T12" fmla="*/ 2147483646 w 694"/>
              <a:gd name="T13" fmla="*/ 2147483646 h 350"/>
              <a:gd name="T14" fmla="*/ 2147483646 w 694"/>
              <a:gd name="T15" fmla="*/ 2147483646 h 350"/>
              <a:gd name="T16" fmla="*/ 2147483646 w 694"/>
              <a:gd name="T17" fmla="*/ 2147483646 h 350"/>
              <a:gd name="T18" fmla="*/ 2147483646 w 694"/>
              <a:gd name="T19" fmla="*/ 2147483646 h 350"/>
              <a:gd name="T20" fmla="*/ 2147483646 w 694"/>
              <a:gd name="T21" fmla="*/ 2147483646 h 350"/>
              <a:gd name="T22" fmla="*/ 2147483646 w 694"/>
              <a:gd name="T23" fmla="*/ 2147483646 h 350"/>
              <a:gd name="T24" fmla="*/ 2147483646 w 694"/>
              <a:gd name="T25" fmla="*/ 2147483646 h 350"/>
              <a:gd name="T26" fmla="*/ 2147483646 w 694"/>
              <a:gd name="T27" fmla="*/ 2147483646 h 350"/>
              <a:gd name="T28" fmla="*/ 2147483646 w 694"/>
              <a:gd name="T29" fmla="*/ 2147483646 h 350"/>
              <a:gd name="T30" fmla="*/ 2147483646 w 694"/>
              <a:gd name="T31" fmla="*/ 2147483646 h 350"/>
              <a:gd name="T32" fmla="*/ 2147483646 w 694"/>
              <a:gd name="T33" fmla="*/ 2147483646 h 350"/>
              <a:gd name="T34" fmla="*/ 2147483646 w 694"/>
              <a:gd name="T35" fmla="*/ 2147483646 h 350"/>
              <a:gd name="T36" fmla="*/ 2147483646 w 694"/>
              <a:gd name="T37" fmla="*/ 2147483646 h 350"/>
              <a:gd name="T38" fmla="*/ 2147483646 w 694"/>
              <a:gd name="T39" fmla="*/ 2147483646 h 350"/>
              <a:gd name="T40" fmla="*/ 2147483646 w 694"/>
              <a:gd name="T41" fmla="*/ 2147483646 h 350"/>
              <a:gd name="T42" fmla="*/ 2147483646 w 694"/>
              <a:gd name="T43" fmla="*/ 2147483646 h 350"/>
              <a:gd name="T44" fmla="*/ 2147483646 w 694"/>
              <a:gd name="T45" fmla="*/ 2147483646 h 350"/>
              <a:gd name="T46" fmla="*/ 2147483646 w 694"/>
              <a:gd name="T47" fmla="*/ 2147483646 h 350"/>
              <a:gd name="T48" fmla="*/ 2147483646 w 694"/>
              <a:gd name="T49" fmla="*/ 2147483646 h 350"/>
              <a:gd name="T50" fmla="*/ 2147483646 w 694"/>
              <a:gd name="T51" fmla="*/ 2147483646 h 350"/>
              <a:gd name="T52" fmla="*/ 2147483646 w 694"/>
              <a:gd name="T53" fmla="*/ 2147483646 h 350"/>
              <a:gd name="T54" fmla="*/ 2147483646 w 694"/>
              <a:gd name="T55" fmla="*/ 2147483646 h 350"/>
              <a:gd name="T56" fmla="*/ 2147483646 w 694"/>
              <a:gd name="T57" fmla="*/ 2147483646 h 350"/>
              <a:gd name="T58" fmla="*/ 2147483646 w 694"/>
              <a:gd name="T59" fmla="*/ 2147483646 h 350"/>
              <a:gd name="T60" fmla="*/ 2147483646 w 694"/>
              <a:gd name="T61" fmla="*/ 2147483646 h 350"/>
              <a:gd name="T62" fmla="*/ 2147483646 w 694"/>
              <a:gd name="T63" fmla="*/ 2147483646 h 350"/>
              <a:gd name="T64" fmla="*/ 2147483646 w 694"/>
              <a:gd name="T65" fmla="*/ 2147483646 h 350"/>
              <a:gd name="T66" fmla="*/ 2147483646 w 694"/>
              <a:gd name="T67" fmla="*/ 2147483646 h 350"/>
              <a:gd name="T68" fmla="*/ 2147483646 w 694"/>
              <a:gd name="T69" fmla="*/ 2147483646 h 350"/>
              <a:gd name="T70" fmla="*/ 2147483646 w 694"/>
              <a:gd name="T71" fmla="*/ 2147483646 h 350"/>
              <a:gd name="T72" fmla="*/ 2147483646 w 694"/>
              <a:gd name="T73" fmla="*/ 2147483646 h 350"/>
              <a:gd name="T74" fmla="*/ 2147483646 w 694"/>
              <a:gd name="T75" fmla="*/ 2147483646 h 350"/>
              <a:gd name="T76" fmla="*/ 2147483646 w 694"/>
              <a:gd name="T77" fmla="*/ 2147483646 h 350"/>
              <a:gd name="T78" fmla="*/ 2147483646 w 694"/>
              <a:gd name="T79" fmla="*/ 2147483646 h 350"/>
              <a:gd name="T80" fmla="*/ 2147483646 w 694"/>
              <a:gd name="T81" fmla="*/ 2147483646 h 350"/>
              <a:gd name="T82" fmla="*/ 2147483646 w 694"/>
              <a:gd name="T83" fmla="*/ 2147483646 h 350"/>
              <a:gd name="T84" fmla="*/ 2147483646 w 694"/>
              <a:gd name="T85" fmla="*/ 2147483646 h 350"/>
              <a:gd name="T86" fmla="*/ 2147483646 w 694"/>
              <a:gd name="T87" fmla="*/ 2147483646 h 350"/>
              <a:gd name="T88" fmla="*/ 2147483646 w 694"/>
              <a:gd name="T89" fmla="*/ 2147483646 h 350"/>
              <a:gd name="T90" fmla="*/ 2147483646 w 694"/>
              <a:gd name="T91" fmla="*/ 2147483646 h 3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94" h="350">
                <a:moveTo>
                  <a:pt x="101" y="260"/>
                </a:moveTo>
                <a:lnTo>
                  <a:pt x="113" y="279"/>
                </a:lnTo>
                <a:lnTo>
                  <a:pt x="128" y="297"/>
                </a:lnTo>
                <a:lnTo>
                  <a:pt x="144" y="313"/>
                </a:lnTo>
                <a:lnTo>
                  <a:pt x="162" y="326"/>
                </a:lnTo>
                <a:lnTo>
                  <a:pt x="181" y="337"/>
                </a:lnTo>
                <a:lnTo>
                  <a:pt x="202" y="344"/>
                </a:lnTo>
                <a:lnTo>
                  <a:pt x="224" y="349"/>
                </a:lnTo>
                <a:lnTo>
                  <a:pt x="245" y="350"/>
                </a:lnTo>
                <a:lnTo>
                  <a:pt x="267" y="349"/>
                </a:lnTo>
                <a:lnTo>
                  <a:pt x="289" y="344"/>
                </a:lnTo>
                <a:lnTo>
                  <a:pt x="310" y="336"/>
                </a:lnTo>
                <a:lnTo>
                  <a:pt x="329" y="325"/>
                </a:lnTo>
                <a:lnTo>
                  <a:pt x="346" y="311"/>
                </a:lnTo>
                <a:lnTo>
                  <a:pt x="365" y="325"/>
                </a:lnTo>
                <a:lnTo>
                  <a:pt x="384" y="336"/>
                </a:lnTo>
                <a:lnTo>
                  <a:pt x="404" y="344"/>
                </a:lnTo>
                <a:lnTo>
                  <a:pt x="426" y="349"/>
                </a:lnTo>
                <a:lnTo>
                  <a:pt x="448" y="350"/>
                </a:lnTo>
                <a:lnTo>
                  <a:pt x="470" y="349"/>
                </a:lnTo>
                <a:lnTo>
                  <a:pt x="491" y="344"/>
                </a:lnTo>
                <a:lnTo>
                  <a:pt x="512" y="337"/>
                </a:lnTo>
                <a:lnTo>
                  <a:pt x="532" y="326"/>
                </a:lnTo>
                <a:lnTo>
                  <a:pt x="549" y="313"/>
                </a:lnTo>
                <a:lnTo>
                  <a:pt x="566" y="297"/>
                </a:lnTo>
                <a:lnTo>
                  <a:pt x="580" y="279"/>
                </a:lnTo>
                <a:lnTo>
                  <a:pt x="592" y="260"/>
                </a:lnTo>
                <a:lnTo>
                  <a:pt x="606" y="263"/>
                </a:lnTo>
                <a:lnTo>
                  <a:pt x="621" y="262"/>
                </a:lnTo>
                <a:lnTo>
                  <a:pt x="636" y="259"/>
                </a:lnTo>
                <a:lnTo>
                  <a:pt x="650" y="253"/>
                </a:lnTo>
                <a:lnTo>
                  <a:pt x="663" y="244"/>
                </a:lnTo>
                <a:lnTo>
                  <a:pt x="673" y="234"/>
                </a:lnTo>
                <a:lnTo>
                  <a:pt x="682" y="221"/>
                </a:lnTo>
                <a:lnTo>
                  <a:pt x="689" y="207"/>
                </a:lnTo>
                <a:lnTo>
                  <a:pt x="692" y="191"/>
                </a:lnTo>
                <a:lnTo>
                  <a:pt x="694" y="175"/>
                </a:lnTo>
                <a:lnTo>
                  <a:pt x="692" y="159"/>
                </a:lnTo>
                <a:lnTo>
                  <a:pt x="689" y="144"/>
                </a:lnTo>
                <a:lnTo>
                  <a:pt x="682" y="129"/>
                </a:lnTo>
                <a:lnTo>
                  <a:pt x="673" y="117"/>
                </a:lnTo>
                <a:lnTo>
                  <a:pt x="663" y="106"/>
                </a:lnTo>
                <a:lnTo>
                  <a:pt x="650" y="97"/>
                </a:lnTo>
                <a:lnTo>
                  <a:pt x="636" y="92"/>
                </a:lnTo>
                <a:lnTo>
                  <a:pt x="621" y="88"/>
                </a:lnTo>
                <a:lnTo>
                  <a:pt x="606" y="88"/>
                </a:lnTo>
                <a:lnTo>
                  <a:pt x="592" y="90"/>
                </a:lnTo>
                <a:lnTo>
                  <a:pt x="580" y="71"/>
                </a:lnTo>
                <a:lnTo>
                  <a:pt x="566" y="53"/>
                </a:lnTo>
                <a:lnTo>
                  <a:pt x="549" y="38"/>
                </a:lnTo>
                <a:lnTo>
                  <a:pt x="532" y="24"/>
                </a:lnTo>
                <a:lnTo>
                  <a:pt x="512" y="13"/>
                </a:lnTo>
                <a:lnTo>
                  <a:pt x="491" y="6"/>
                </a:lnTo>
                <a:lnTo>
                  <a:pt x="470" y="2"/>
                </a:lnTo>
                <a:lnTo>
                  <a:pt x="448" y="0"/>
                </a:lnTo>
                <a:lnTo>
                  <a:pt x="426" y="2"/>
                </a:lnTo>
                <a:lnTo>
                  <a:pt x="404" y="6"/>
                </a:lnTo>
                <a:lnTo>
                  <a:pt x="384" y="14"/>
                </a:lnTo>
                <a:lnTo>
                  <a:pt x="365" y="26"/>
                </a:lnTo>
                <a:lnTo>
                  <a:pt x="346" y="39"/>
                </a:lnTo>
                <a:lnTo>
                  <a:pt x="329" y="26"/>
                </a:lnTo>
                <a:lnTo>
                  <a:pt x="310" y="14"/>
                </a:lnTo>
                <a:lnTo>
                  <a:pt x="289" y="6"/>
                </a:lnTo>
                <a:lnTo>
                  <a:pt x="267" y="2"/>
                </a:lnTo>
                <a:lnTo>
                  <a:pt x="245" y="0"/>
                </a:lnTo>
                <a:lnTo>
                  <a:pt x="224" y="2"/>
                </a:lnTo>
                <a:lnTo>
                  <a:pt x="202" y="6"/>
                </a:lnTo>
                <a:lnTo>
                  <a:pt x="181" y="13"/>
                </a:lnTo>
                <a:lnTo>
                  <a:pt x="162" y="24"/>
                </a:lnTo>
                <a:lnTo>
                  <a:pt x="144" y="38"/>
                </a:lnTo>
                <a:lnTo>
                  <a:pt x="128" y="53"/>
                </a:lnTo>
                <a:lnTo>
                  <a:pt x="113" y="71"/>
                </a:lnTo>
                <a:lnTo>
                  <a:pt x="101" y="90"/>
                </a:lnTo>
                <a:lnTo>
                  <a:pt x="87" y="88"/>
                </a:lnTo>
                <a:lnTo>
                  <a:pt x="72" y="88"/>
                </a:lnTo>
                <a:lnTo>
                  <a:pt x="58" y="92"/>
                </a:lnTo>
                <a:lnTo>
                  <a:pt x="44" y="97"/>
                </a:lnTo>
                <a:lnTo>
                  <a:pt x="31" y="106"/>
                </a:lnTo>
                <a:lnTo>
                  <a:pt x="20" y="117"/>
                </a:lnTo>
                <a:lnTo>
                  <a:pt x="11" y="129"/>
                </a:lnTo>
                <a:lnTo>
                  <a:pt x="5" y="144"/>
                </a:lnTo>
                <a:lnTo>
                  <a:pt x="1" y="159"/>
                </a:lnTo>
                <a:lnTo>
                  <a:pt x="0" y="175"/>
                </a:lnTo>
                <a:lnTo>
                  <a:pt x="1" y="191"/>
                </a:lnTo>
                <a:lnTo>
                  <a:pt x="5" y="207"/>
                </a:lnTo>
                <a:lnTo>
                  <a:pt x="11" y="221"/>
                </a:lnTo>
                <a:lnTo>
                  <a:pt x="20" y="234"/>
                </a:lnTo>
                <a:lnTo>
                  <a:pt x="31" y="244"/>
                </a:lnTo>
                <a:lnTo>
                  <a:pt x="44" y="253"/>
                </a:lnTo>
                <a:lnTo>
                  <a:pt x="58" y="259"/>
                </a:lnTo>
                <a:lnTo>
                  <a:pt x="72" y="262"/>
                </a:lnTo>
                <a:lnTo>
                  <a:pt x="87" y="263"/>
                </a:lnTo>
                <a:lnTo>
                  <a:pt x="101" y="260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505" name="Rectangle 971">
            <a:extLst>
              <a:ext uri="{FF2B5EF4-FFF2-40B4-BE49-F238E27FC236}">
                <a16:creationId xmlns:a16="http://schemas.microsoft.com/office/drawing/2014/main" id="{F31162EE-B15C-A44D-B9C2-B2F230A4B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770063"/>
            <a:ext cx="365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1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Some</a:t>
            </a:r>
            <a:endParaRPr lang="en-US" altLang="zh-TW" sz="2400" b="1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4506" name="Rectangle 972">
            <a:extLst>
              <a:ext uri="{FF2B5EF4-FFF2-40B4-BE49-F238E27FC236}">
                <a16:creationId xmlns:a16="http://schemas.microsoft.com/office/drawing/2014/main" id="{DB16992B-D686-7741-A9EC-82A2FC5ED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908175"/>
            <a:ext cx="5286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1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compiler</a:t>
            </a:r>
            <a:endParaRPr lang="en-US" altLang="zh-TW" sz="2400" b="1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4507" name="Freeform 973">
            <a:extLst>
              <a:ext uri="{FF2B5EF4-FFF2-40B4-BE49-F238E27FC236}">
                <a16:creationId xmlns:a16="http://schemas.microsoft.com/office/drawing/2014/main" id="{4F623D6D-6CD5-8446-AC94-A62D9D52E707}"/>
              </a:ext>
            </a:extLst>
          </p:cNvPr>
          <p:cNvSpPr>
            <a:spLocks/>
          </p:cNvSpPr>
          <p:nvPr/>
        </p:nvSpPr>
        <p:spPr bwMode="auto">
          <a:xfrm>
            <a:off x="2944813" y="1666875"/>
            <a:ext cx="1104900" cy="554038"/>
          </a:xfrm>
          <a:custGeom>
            <a:avLst/>
            <a:gdLst>
              <a:gd name="T0" fmla="*/ 2147483646 w 696"/>
              <a:gd name="T1" fmla="*/ 2147483646 h 349"/>
              <a:gd name="T2" fmla="*/ 2147483646 w 696"/>
              <a:gd name="T3" fmla="*/ 2147483646 h 349"/>
              <a:gd name="T4" fmla="*/ 2147483646 w 696"/>
              <a:gd name="T5" fmla="*/ 2147483646 h 349"/>
              <a:gd name="T6" fmla="*/ 2147483646 w 696"/>
              <a:gd name="T7" fmla="*/ 2147483646 h 349"/>
              <a:gd name="T8" fmla="*/ 2147483646 w 696"/>
              <a:gd name="T9" fmla="*/ 2147483646 h 349"/>
              <a:gd name="T10" fmla="*/ 2147483646 w 696"/>
              <a:gd name="T11" fmla="*/ 2147483646 h 349"/>
              <a:gd name="T12" fmla="*/ 2147483646 w 696"/>
              <a:gd name="T13" fmla="*/ 2147483646 h 349"/>
              <a:gd name="T14" fmla="*/ 2147483646 w 696"/>
              <a:gd name="T15" fmla="*/ 2147483646 h 349"/>
              <a:gd name="T16" fmla="*/ 2147483646 w 696"/>
              <a:gd name="T17" fmla="*/ 2147483646 h 349"/>
              <a:gd name="T18" fmla="*/ 2147483646 w 696"/>
              <a:gd name="T19" fmla="*/ 2147483646 h 349"/>
              <a:gd name="T20" fmla="*/ 2147483646 w 696"/>
              <a:gd name="T21" fmla="*/ 2147483646 h 349"/>
              <a:gd name="T22" fmla="*/ 2147483646 w 696"/>
              <a:gd name="T23" fmla="*/ 2147483646 h 349"/>
              <a:gd name="T24" fmla="*/ 2147483646 w 696"/>
              <a:gd name="T25" fmla="*/ 2147483646 h 349"/>
              <a:gd name="T26" fmla="*/ 2147483646 w 696"/>
              <a:gd name="T27" fmla="*/ 2147483646 h 349"/>
              <a:gd name="T28" fmla="*/ 2147483646 w 696"/>
              <a:gd name="T29" fmla="*/ 2147483646 h 349"/>
              <a:gd name="T30" fmla="*/ 2147483646 w 696"/>
              <a:gd name="T31" fmla="*/ 2147483646 h 349"/>
              <a:gd name="T32" fmla="*/ 2147483646 w 696"/>
              <a:gd name="T33" fmla="*/ 2147483646 h 349"/>
              <a:gd name="T34" fmla="*/ 2147483646 w 696"/>
              <a:gd name="T35" fmla="*/ 2147483646 h 349"/>
              <a:gd name="T36" fmla="*/ 2147483646 w 696"/>
              <a:gd name="T37" fmla="*/ 2147483646 h 349"/>
              <a:gd name="T38" fmla="*/ 2147483646 w 696"/>
              <a:gd name="T39" fmla="*/ 2147483646 h 349"/>
              <a:gd name="T40" fmla="*/ 2147483646 w 696"/>
              <a:gd name="T41" fmla="*/ 2147483646 h 349"/>
              <a:gd name="T42" fmla="*/ 2147483646 w 696"/>
              <a:gd name="T43" fmla="*/ 2147483646 h 349"/>
              <a:gd name="T44" fmla="*/ 2147483646 w 696"/>
              <a:gd name="T45" fmla="*/ 2147483646 h 349"/>
              <a:gd name="T46" fmla="*/ 2147483646 w 696"/>
              <a:gd name="T47" fmla="*/ 2147483646 h 349"/>
              <a:gd name="T48" fmla="*/ 2147483646 w 696"/>
              <a:gd name="T49" fmla="*/ 2147483646 h 349"/>
              <a:gd name="T50" fmla="*/ 2147483646 w 696"/>
              <a:gd name="T51" fmla="*/ 2147483646 h 349"/>
              <a:gd name="T52" fmla="*/ 2147483646 w 696"/>
              <a:gd name="T53" fmla="*/ 2147483646 h 349"/>
              <a:gd name="T54" fmla="*/ 2147483646 w 696"/>
              <a:gd name="T55" fmla="*/ 2147483646 h 349"/>
              <a:gd name="T56" fmla="*/ 2147483646 w 696"/>
              <a:gd name="T57" fmla="*/ 2147483646 h 349"/>
              <a:gd name="T58" fmla="*/ 2147483646 w 696"/>
              <a:gd name="T59" fmla="*/ 2147483646 h 349"/>
              <a:gd name="T60" fmla="*/ 2147483646 w 696"/>
              <a:gd name="T61" fmla="*/ 2147483646 h 349"/>
              <a:gd name="T62" fmla="*/ 2147483646 w 696"/>
              <a:gd name="T63" fmla="*/ 2147483646 h 349"/>
              <a:gd name="T64" fmla="*/ 2147483646 w 696"/>
              <a:gd name="T65" fmla="*/ 2147483646 h 349"/>
              <a:gd name="T66" fmla="*/ 2147483646 w 696"/>
              <a:gd name="T67" fmla="*/ 2147483646 h 349"/>
              <a:gd name="T68" fmla="*/ 2147483646 w 696"/>
              <a:gd name="T69" fmla="*/ 2147483646 h 349"/>
              <a:gd name="T70" fmla="*/ 2147483646 w 696"/>
              <a:gd name="T71" fmla="*/ 2147483646 h 349"/>
              <a:gd name="T72" fmla="*/ 2147483646 w 696"/>
              <a:gd name="T73" fmla="*/ 2147483646 h 349"/>
              <a:gd name="T74" fmla="*/ 2147483646 w 696"/>
              <a:gd name="T75" fmla="*/ 2147483646 h 349"/>
              <a:gd name="T76" fmla="*/ 2147483646 w 696"/>
              <a:gd name="T77" fmla="*/ 2147483646 h 349"/>
              <a:gd name="T78" fmla="*/ 2147483646 w 696"/>
              <a:gd name="T79" fmla="*/ 2147483646 h 349"/>
              <a:gd name="T80" fmla="*/ 2147483646 w 696"/>
              <a:gd name="T81" fmla="*/ 2147483646 h 349"/>
              <a:gd name="T82" fmla="*/ 2147483646 w 696"/>
              <a:gd name="T83" fmla="*/ 2147483646 h 349"/>
              <a:gd name="T84" fmla="*/ 2147483646 w 696"/>
              <a:gd name="T85" fmla="*/ 2147483646 h 349"/>
              <a:gd name="T86" fmla="*/ 2147483646 w 696"/>
              <a:gd name="T87" fmla="*/ 2147483646 h 349"/>
              <a:gd name="T88" fmla="*/ 2147483646 w 696"/>
              <a:gd name="T89" fmla="*/ 2147483646 h 349"/>
              <a:gd name="T90" fmla="*/ 2147483646 w 696"/>
              <a:gd name="T91" fmla="*/ 2147483646 h 34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96" h="349">
                <a:moveTo>
                  <a:pt x="103" y="259"/>
                </a:moveTo>
                <a:lnTo>
                  <a:pt x="114" y="279"/>
                </a:lnTo>
                <a:lnTo>
                  <a:pt x="129" y="297"/>
                </a:lnTo>
                <a:lnTo>
                  <a:pt x="145" y="313"/>
                </a:lnTo>
                <a:lnTo>
                  <a:pt x="163" y="326"/>
                </a:lnTo>
                <a:lnTo>
                  <a:pt x="183" y="336"/>
                </a:lnTo>
                <a:lnTo>
                  <a:pt x="203" y="343"/>
                </a:lnTo>
                <a:lnTo>
                  <a:pt x="225" y="348"/>
                </a:lnTo>
                <a:lnTo>
                  <a:pt x="247" y="349"/>
                </a:lnTo>
                <a:lnTo>
                  <a:pt x="268" y="347"/>
                </a:lnTo>
                <a:lnTo>
                  <a:pt x="290" y="343"/>
                </a:lnTo>
                <a:lnTo>
                  <a:pt x="310" y="335"/>
                </a:lnTo>
                <a:lnTo>
                  <a:pt x="330" y="325"/>
                </a:lnTo>
                <a:lnTo>
                  <a:pt x="348" y="311"/>
                </a:lnTo>
                <a:lnTo>
                  <a:pt x="366" y="325"/>
                </a:lnTo>
                <a:lnTo>
                  <a:pt x="386" y="335"/>
                </a:lnTo>
                <a:lnTo>
                  <a:pt x="406" y="343"/>
                </a:lnTo>
                <a:lnTo>
                  <a:pt x="427" y="347"/>
                </a:lnTo>
                <a:lnTo>
                  <a:pt x="449" y="349"/>
                </a:lnTo>
                <a:lnTo>
                  <a:pt x="471" y="348"/>
                </a:lnTo>
                <a:lnTo>
                  <a:pt x="493" y="343"/>
                </a:lnTo>
                <a:lnTo>
                  <a:pt x="513" y="336"/>
                </a:lnTo>
                <a:lnTo>
                  <a:pt x="532" y="326"/>
                </a:lnTo>
                <a:lnTo>
                  <a:pt x="551" y="313"/>
                </a:lnTo>
                <a:lnTo>
                  <a:pt x="568" y="297"/>
                </a:lnTo>
                <a:lnTo>
                  <a:pt x="582" y="279"/>
                </a:lnTo>
                <a:lnTo>
                  <a:pt x="593" y="259"/>
                </a:lnTo>
                <a:lnTo>
                  <a:pt x="608" y="262"/>
                </a:lnTo>
                <a:lnTo>
                  <a:pt x="623" y="261"/>
                </a:lnTo>
                <a:lnTo>
                  <a:pt x="638" y="259"/>
                </a:lnTo>
                <a:lnTo>
                  <a:pt x="651" y="252"/>
                </a:lnTo>
                <a:lnTo>
                  <a:pt x="664" y="244"/>
                </a:lnTo>
                <a:lnTo>
                  <a:pt x="675" y="232"/>
                </a:lnTo>
                <a:lnTo>
                  <a:pt x="683" y="220"/>
                </a:lnTo>
                <a:lnTo>
                  <a:pt x="691" y="205"/>
                </a:lnTo>
                <a:lnTo>
                  <a:pt x="694" y="191"/>
                </a:lnTo>
                <a:lnTo>
                  <a:pt x="696" y="175"/>
                </a:lnTo>
                <a:lnTo>
                  <a:pt x="694" y="158"/>
                </a:lnTo>
                <a:lnTo>
                  <a:pt x="691" y="144"/>
                </a:lnTo>
                <a:lnTo>
                  <a:pt x="683" y="129"/>
                </a:lnTo>
                <a:lnTo>
                  <a:pt x="675" y="117"/>
                </a:lnTo>
                <a:lnTo>
                  <a:pt x="664" y="105"/>
                </a:lnTo>
                <a:lnTo>
                  <a:pt x="651" y="96"/>
                </a:lnTo>
                <a:lnTo>
                  <a:pt x="638" y="90"/>
                </a:lnTo>
                <a:lnTo>
                  <a:pt x="623" y="88"/>
                </a:lnTo>
                <a:lnTo>
                  <a:pt x="608" y="87"/>
                </a:lnTo>
                <a:lnTo>
                  <a:pt x="593" y="89"/>
                </a:lnTo>
                <a:lnTo>
                  <a:pt x="582" y="70"/>
                </a:lnTo>
                <a:lnTo>
                  <a:pt x="568" y="52"/>
                </a:lnTo>
                <a:lnTo>
                  <a:pt x="551" y="36"/>
                </a:lnTo>
                <a:lnTo>
                  <a:pt x="532" y="23"/>
                </a:lnTo>
                <a:lnTo>
                  <a:pt x="513" y="13"/>
                </a:lnTo>
                <a:lnTo>
                  <a:pt x="493" y="6"/>
                </a:lnTo>
                <a:lnTo>
                  <a:pt x="471" y="1"/>
                </a:lnTo>
                <a:lnTo>
                  <a:pt x="449" y="0"/>
                </a:lnTo>
                <a:lnTo>
                  <a:pt x="427" y="1"/>
                </a:lnTo>
                <a:lnTo>
                  <a:pt x="406" y="6"/>
                </a:lnTo>
                <a:lnTo>
                  <a:pt x="386" y="14"/>
                </a:lnTo>
                <a:lnTo>
                  <a:pt x="366" y="24"/>
                </a:lnTo>
                <a:lnTo>
                  <a:pt x="348" y="38"/>
                </a:lnTo>
                <a:lnTo>
                  <a:pt x="330" y="24"/>
                </a:lnTo>
                <a:lnTo>
                  <a:pt x="310" y="14"/>
                </a:lnTo>
                <a:lnTo>
                  <a:pt x="290" y="6"/>
                </a:lnTo>
                <a:lnTo>
                  <a:pt x="268" y="1"/>
                </a:lnTo>
                <a:lnTo>
                  <a:pt x="247" y="0"/>
                </a:lnTo>
                <a:lnTo>
                  <a:pt x="225" y="1"/>
                </a:lnTo>
                <a:lnTo>
                  <a:pt x="203" y="6"/>
                </a:lnTo>
                <a:lnTo>
                  <a:pt x="183" y="13"/>
                </a:lnTo>
                <a:lnTo>
                  <a:pt x="163" y="23"/>
                </a:lnTo>
                <a:lnTo>
                  <a:pt x="145" y="36"/>
                </a:lnTo>
                <a:lnTo>
                  <a:pt x="129" y="52"/>
                </a:lnTo>
                <a:lnTo>
                  <a:pt x="114" y="70"/>
                </a:lnTo>
                <a:lnTo>
                  <a:pt x="103" y="89"/>
                </a:lnTo>
                <a:lnTo>
                  <a:pt x="88" y="87"/>
                </a:lnTo>
                <a:lnTo>
                  <a:pt x="73" y="88"/>
                </a:lnTo>
                <a:lnTo>
                  <a:pt x="58" y="90"/>
                </a:lnTo>
                <a:lnTo>
                  <a:pt x="45" y="96"/>
                </a:lnTo>
                <a:lnTo>
                  <a:pt x="32" y="105"/>
                </a:lnTo>
                <a:lnTo>
                  <a:pt x="21" y="117"/>
                </a:lnTo>
                <a:lnTo>
                  <a:pt x="13" y="129"/>
                </a:lnTo>
                <a:lnTo>
                  <a:pt x="6" y="144"/>
                </a:lnTo>
                <a:lnTo>
                  <a:pt x="2" y="158"/>
                </a:lnTo>
                <a:lnTo>
                  <a:pt x="0" y="175"/>
                </a:lnTo>
                <a:lnTo>
                  <a:pt x="2" y="191"/>
                </a:lnTo>
                <a:lnTo>
                  <a:pt x="6" y="205"/>
                </a:lnTo>
                <a:lnTo>
                  <a:pt x="13" y="220"/>
                </a:lnTo>
                <a:lnTo>
                  <a:pt x="21" y="232"/>
                </a:lnTo>
                <a:lnTo>
                  <a:pt x="32" y="244"/>
                </a:lnTo>
                <a:lnTo>
                  <a:pt x="45" y="252"/>
                </a:lnTo>
                <a:lnTo>
                  <a:pt x="58" y="259"/>
                </a:lnTo>
                <a:lnTo>
                  <a:pt x="73" y="261"/>
                </a:lnTo>
                <a:lnTo>
                  <a:pt x="88" y="262"/>
                </a:lnTo>
                <a:lnTo>
                  <a:pt x="103" y="259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508" name="Rectangle 974">
            <a:extLst>
              <a:ext uri="{FF2B5EF4-FFF2-40B4-BE49-F238E27FC236}">
                <a16:creationId xmlns:a16="http://schemas.microsoft.com/office/drawing/2014/main" id="{BDB0B6CB-CA42-C642-9D31-8693C77E0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844675"/>
            <a:ext cx="7508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1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Some Other</a:t>
            </a:r>
            <a:endParaRPr lang="en-US" altLang="zh-TW" sz="2400" b="1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4509" name="Rectangle 975">
            <a:extLst>
              <a:ext uri="{FF2B5EF4-FFF2-40B4-BE49-F238E27FC236}">
                <a16:creationId xmlns:a16="http://schemas.microsoft.com/office/drawing/2014/main" id="{9F9C44B2-AD64-B640-8A3B-FCD58B73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1982788"/>
            <a:ext cx="5286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1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compiler</a:t>
            </a:r>
            <a:endParaRPr lang="en-US" altLang="zh-TW" sz="2400" b="1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4510" name="Freeform 976">
            <a:extLst>
              <a:ext uri="{FF2B5EF4-FFF2-40B4-BE49-F238E27FC236}">
                <a16:creationId xmlns:a16="http://schemas.microsoft.com/office/drawing/2014/main" id="{D16006F0-B276-BF49-81A8-24EA94F1638D}"/>
              </a:ext>
            </a:extLst>
          </p:cNvPr>
          <p:cNvSpPr>
            <a:spLocks/>
          </p:cNvSpPr>
          <p:nvPr/>
        </p:nvSpPr>
        <p:spPr bwMode="auto">
          <a:xfrm>
            <a:off x="4287838" y="1649413"/>
            <a:ext cx="1101725" cy="555625"/>
          </a:xfrm>
          <a:custGeom>
            <a:avLst/>
            <a:gdLst>
              <a:gd name="T0" fmla="*/ 2147483646 w 694"/>
              <a:gd name="T1" fmla="*/ 2147483646 h 350"/>
              <a:gd name="T2" fmla="*/ 2147483646 w 694"/>
              <a:gd name="T3" fmla="*/ 2147483646 h 350"/>
              <a:gd name="T4" fmla="*/ 2147483646 w 694"/>
              <a:gd name="T5" fmla="*/ 2147483646 h 350"/>
              <a:gd name="T6" fmla="*/ 2147483646 w 694"/>
              <a:gd name="T7" fmla="*/ 2147483646 h 350"/>
              <a:gd name="T8" fmla="*/ 2147483646 w 694"/>
              <a:gd name="T9" fmla="*/ 2147483646 h 350"/>
              <a:gd name="T10" fmla="*/ 2147483646 w 694"/>
              <a:gd name="T11" fmla="*/ 2147483646 h 350"/>
              <a:gd name="T12" fmla="*/ 2147483646 w 694"/>
              <a:gd name="T13" fmla="*/ 2147483646 h 350"/>
              <a:gd name="T14" fmla="*/ 2147483646 w 694"/>
              <a:gd name="T15" fmla="*/ 2147483646 h 350"/>
              <a:gd name="T16" fmla="*/ 2147483646 w 694"/>
              <a:gd name="T17" fmla="*/ 2147483646 h 350"/>
              <a:gd name="T18" fmla="*/ 2147483646 w 694"/>
              <a:gd name="T19" fmla="*/ 2147483646 h 350"/>
              <a:gd name="T20" fmla="*/ 2147483646 w 694"/>
              <a:gd name="T21" fmla="*/ 2147483646 h 350"/>
              <a:gd name="T22" fmla="*/ 2147483646 w 694"/>
              <a:gd name="T23" fmla="*/ 2147483646 h 350"/>
              <a:gd name="T24" fmla="*/ 2147483646 w 694"/>
              <a:gd name="T25" fmla="*/ 2147483646 h 350"/>
              <a:gd name="T26" fmla="*/ 2147483646 w 694"/>
              <a:gd name="T27" fmla="*/ 2147483646 h 350"/>
              <a:gd name="T28" fmla="*/ 2147483646 w 694"/>
              <a:gd name="T29" fmla="*/ 2147483646 h 350"/>
              <a:gd name="T30" fmla="*/ 2147483646 w 694"/>
              <a:gd name="T31" fmla="*/ 2147483646 h 350"/>
              <a:gd name="T32" fmla="*/ 2147483646 w 694"/>
              <a:gd name="T33" fmla="*/ 2147483646 h 350"/>
              <a:gd name="T34" fmla="*/ 2147483646 w 694"/>
              <a:gd name="T35" fmla="*/ 2147483646 h 350"/>
              <a:gd name="T36" fmla="*/ 2147483646 w 694"/>
              <a:gd name="T37" fmla="*/ 2147483646 h 350"/>
              <a:gd name="T38" fmla="*/ 2147483646 w 694"/>
              <a:gd name="T39" fmla="*/ 2147483646 h 350"/>
              <a:gd name="T40" fmla="*/ 2147483646 w 694"/>
              <a:gd name="T41" fmla="*/ 2147483646 h 350"/>
              <a:gd name="T42" fmla="*/ 2147483646 w 694"/>
              <a:gd name="T43" fmla="*/ 2147483646 h 350"/>
              <a:gd name="T44" fmla="*/ 2147483646 w 694"/>
              <a:gd name="T45" fmla="*/ 2147483646 h 350"/>
              <a:gd name="T46" fmla="*/ 2147483646 w 694"/>
              <a:gd name="T47" fmla="*/ 2147483646 h 350"/>
              <a:gd name="T48" fmla="*/ 2147483646 w 694"/>
              <a:gd name="T49" fmla="*/ 2147483646 h 350"/>
              <a:gd name="T50" fmla="*/ 2147483646 w 694"/>
              <a:gd name="T51" fmla="*/ 2147483646 h 350"/>
              <a:gd name="T52" fmla="*/ 2147483646 w 694"/>
              <a:gd name="T53" fmla="*/ 2147483646 h 350"/>
              <a:gd name="T54" fmla="*/ 2147483646 w 694"/>
              <a:gd name="T55" fmla="*/ 2147483646 h 350"/>
              <a:gd name="T56" fmla="*/ 2147483646 w 694"/>
              <a:gd name="T57" fmla="*/ 2147483646 h 350"/>
              <a:gd name="T58" fmla="*/ 2147483646 w 694"/>
              <a:gd name="T59" fmla="*/ 2147483646 h 350"/>
              <a:gd name="T60" fmla="*/ 2147483646 w 694"/>
              <a:gd name="T61" fmla="*/ 2147483646 h 350"/>
              <a:gd name="T62" fmla="*/ 2147483646 w 694"/>
              <a:gd name="T63" fmla="*/ 2147483646 h 350"/>
              <a:gd name="T64" fmla="*/ 2147483646 w 694"/>
              <a:gd name="T65" fmla="*/ 2147483646 h 350"/>
              <a:gd name="T66" fmla="*/ 2147483646 w 694"/>
              <a:gd name="T67" fmla="*/ 2147483646 h 350"/>
              <a:gd name="T68" fmla="*/ 2147483646 w 694"/>
              <a:gd name="T69" fmla="*/ 2147483646 h 350"/>
              <a:gd name="T70" fmla="*/ 2147483646 w 694"/>
              <a:gd name="T71" fmla="*/ 2147483646 h 350"/>
              <a:gd name="T72" fmla="*/ 2147483646 w 694"/>
              <a:gd name="T73" fmla="*/ 2147483646 h 350"/>
              <a:gd name="T74" fmla="*/ 2147483646 w 694"/>
              <a:gd name="T75" fmla="*/ 2147483646 h 350"/>
              <a:gd name="T76" fmla="*/ 2147483646 w 694"/>
              <a:gd name="T77" fmla="*/ 2147483646 h 350"/>
              <a:gd name="T78" fmla="*/ 2147483646 w 694"/>
              <a:gd name="T79" fmla="*/ 2147483646 h 350"/>
              <a:gd name="T80" fmla="*/ 2147483646 w 694"/>
              <a:gd name="T81" fmla="*/ 2147483646 h 350"/>
              <a:gd name="T82" fmla="*/ 2147483646 w 694"/>
              <a:gd name="T83" fmla="*/ 2147483646 h 350"/>
              <a:gd name="T84" fmla="*/ 2147483646 w 694"/>
              <a:gd name="T85" fmla="*/ 2147483646 h 350"/>
              <a:gd name="T86" fmla="*/ 2147483646 w 694"/>
              <a:gd name="T87" fmla="*/ 2147483646 h 350"/>
              <a:gd name="T88" fmla="*/ 2147483646 w 694"/>
              <a:gd name="T89" fmla="*/ 2147483646 h 350"/>
              <a:gd name="T90" fmla="*/ 2147483646 w 694"/>
              <a:gd name="T91" fmla="*/ 2147483646 h 3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94" h="350">
                <a:moveTo>
                  <a:pt x="102" y="260"/>
                </a:moveTo>
                <a:lnTo>
                  <a:pt x="114" y="279"/>
                </a:lnTo>
                <a:lnTo>
                  <a:pt x="128" y="297"/>
                </a:lnTo>
                <a:lnTo>
                  <a:pt x="145" y="313"/>
                </a:lnTo>
                <a:lnTo>
                  <a:pt x="162" y="326"/>
                </a:lnTo>
                <a:lnTo>
                  <a:pt x="182" y="337"/>
                </a:lnTo>
                <a:lnTo>
                  <a:pt x="203" y="344"/>
                </a:lnTo>
                <a:lnTo>
                  <a:pt x="224" y="349"/>
                </a:lnTo>
                <a:lnTo>
                  <a:pt x="246" y="350"/>
                </a:lnTo>
                <a:lnTo>
                  <a:pt x="268" y="349"/>
                </a:lnTo>
                <a:lnTo>
                  <a:pt x="290" y="344"/>
                </a:lnTo>
                <a:lnTo>
                  <a:pt x="310" y="336"/>
                </a:lnTo>
                <a:lnTo>
                  <a:pt x="329" y="325"/>
                </a:lnTo>
                <a:lnTo>
                  <a:pt x="348" y="311"/>
                </a:lnTo>
                <a:lnTo>
                  <a:pt x="365" y="325"/>
                </a:lnTo>
                <a:lnTo>
                  <a:pt x="385" y="336"/>
                </a:lnTo>
                <a:lnTo>
                  <a:pt x="406" y="344"/>
                </a:lnTo>
                <a:lnTo>
                  <a:pt x="427" y="349"/>
                </a:lnTo>
                <a:lnTo>
                  <a:pt x="449" y="350"/>
                </a:lnTo>
                <a:lnTo>
                  <a:pt x="471" y="349"/>
                </a:lnTo>
                <a:lnTo>
                  <a:pt x="492" y="344"/>
                </a:lnTo>
                <a:lnTo>
                  <a:pt x="513" y="337"/>
                </a:lnTo>
                <a:lnTo>
                  <a:pt x="532" y="326"/>
                </a:lnTo>
                <a:lnTo>
                  <a:pt x="550" y="313"/>
                </a:lnTo>
                <a:lnTo>
                  <a:pt x="566" y="297"/>
                </a:lnTo>
                <a:lnTo>
                  <a:pt x="580" y="279"/>
                </a:lnTo>
                <a:lnTo>
                  <a:pt x="593" y="260"/>
                </a:lnTo>
                <a:lnTo>
                  <a:pt x="608" y="263"/>
                </a:lnTo>
                <a:lnTo>
                  <a:pt x="622" y="262"/>
                </a:lnTo>
                <a:lnTo>
                  <a:pt x="637" y="259"/>
                </a:lnTo>
                <a:lnTo>
                  <a:pt x="651" y="253"/>
                </a:lnTo>
                <a:lnTo>
                  <a:pt x="663" y="244"/>
                </a:lnTo>
                <a:lnTo>
                  <a:pt x="674" y="234"/>
                </a:lnTo>
                <a:lnTo>
                  <a:pt x="683" y="221"/>
                </a:lnTo>
                <a:lnTo>
                  <a:pt x="689" y="207"/>
                </a:lnTo>
                <a:lnTo>
                  <a:pt x="694" y="191"/>
                </a:lnTo>
                <a:lnTo>
                  <a:pt x="694" y="175"/>
                </a:lnTo>
                <a:lnTo>
                  <a:pt x="694" y="159"/>
                </a:lnTo>
                <a:lnTo>
                  <a:pt x="689" y="144"/>
                </a:lnTo>
                <a:lnTo>
                  <a:pt x="683" y="129"/>
                </a:lnTo>
                <a:lnTo>
                  <a:pt x="674" y="117"/>
                </a:lnTo>
                <a:lnTo>
                  <a:pt x="663" y="106"/>
                </a:lnTo>
                <a:lnTo>
                  <a:pt x="651" y="97"/>
                </a:lnTo>
                <a:lnTo>
                  <a:pt x="637" y="92"/>
                </a:lnTo>
                <a:lnTo>
                  <a:pt x="622" y="88"/>
                </a:lnTo>
                <a:lnTo>
                  <a:pt x="608" y="88"/>
                </a:lnTo>
                <a:lnTo>
                  <a:pt x="593" y="90"/>
                </a:lnTo>
                <a:lnTo>
                  <a:pt x="580" y="71"/>
                </a:lnTo>
                <a:lnTo>
                  <a:pt x="566" y="53"/>
                </a:lnTo>
                <a:lnTo>
                  <a:pt x="550" y="38"/>
                </a:lnTo>
                <a:lnTo>
                  <a:pt x="532" y="24"/>
                </a:lnTo>
                <a:lnTo>
                  <a:pt x="513" y="13"/>
                </a:lnTo>
                <a:lnTo>
                  <a:pt x="492" y="6"/>
                </a:lnTo>
                <a:lnTo>
                  <a:pt x="471" y="2"/>
                </a:lnTo>
                <a:lnTo>
                  <a:pt x="449" y="0"/>
                </a:lnTo>
                <a:lnTo>
                  <a:pt x="427" y="2"/>
                </a:lnTo>
                <a:lnTo>
                  <a:pt x="406" y="6"/>
                </a:lnTo>
                <a:lnTo>
                  <a:pt x="385" y="14"/>
                </a:lnTo>
                <a:lnTo>
                  <a:pt x="365" y="26"/>
                </a:lnTo>
                <a:lnTo>
                  <a:pt x="348" y="39"/>
                </a:lnTo>
                <a:lnTo>
                  <a:pt x="329" y="26"/>
                </a:lnTo>
                <a:lnTo>
                  <a:pt x="310" y="14"/>
                </a:lnTo>
                <a:lnTo>
                  <a:pt x="290" y="6"/>
                </a:lnTo>
                <a:lnTo>
                  <a:pt x="268" y="2"/>
                </a:lnTo>
                <a:lnTo>
                  <a:pt x="246" y="0"/>
                </a:lnTo>
                <a:lnTo>
                  <a:pt x="224" y="2"/>
                </a:lnTo>
                <a:lnTo>
                  <a:pt x="203" y="6"/>
                </a:lnTo>
                <a:lnTo>
                  <a:pt x="182" y="13"/>
                </a:lnTo>
                <a:lnTo>
                  <a:pt x="162" y="24"/>
                </a:lnTo>
                <a:lnTo>
                  <a:pt x="145" y="38"/>
                </a:lnTo>
                <a:lnTo>
                  <a:pt x="128" y="53"/>
                </a:lnTo>
                <a:lnTo>
                  <a:pt x="114" y="71"/>
                </a:lnTo>
                <a:lnTo>
                  <a:pt x="102" y="90"/>
                </a:lnTo>
                <a:lnTo>
                  <a:pt x="88" y="88"/>
                </a:lnTo>
                <a:lnTo>
                  <a:pt x="73" y="88"/>
                </a:lnTo>
                <a:lnTo>
                  <a:pt x="58" y="92"/>
                </a:lnTo>
                <a:lnTo>
                  <a:pt x="44" y="97"/>
                </a:lnTo>
                <a:lnTo>
                  <a:pt x="32" y="106"/>
                </a:lnTo>
                <a:lnTo>
                  <a:pt x="21" y="117"/>
                </a:lnTo>
                <a:lnTo>
                  <a:pt x="12" y="129"/>
                </a:lnTo>
                <a:lnTo>
                  <a:pt x="5" y="144"/>
                </a:lnTo>
                <a:lnTo>
                  <a:pt x="1" y="159"/>
                </a:lnTo>
                <a:lnTo>
                  <a:pt x="0" y="175"/>
                </a:lnTo>
                <a:lnTo>
                  <a:pt x="1" y="191"/>
                </a:lnTo>
                <a:lnTo>
                  <a:pt x="5" y="207"/>
                </a:lnTo>
                <a:lnTo>
                  <a:pt x="12" y="221"/>
                </a:lnTo>
                <a:lnTo>
                  <a:pt x="21" y="234"/>
                </a:lnTo>
                <a:lnTo>
                  <a:pt x="32" y="244"/>
                </a:lnTo>
                <a:lnTo>
                  <a:pt x="44" y="253"/>
                </a:lnTo>
                <a:lnTo>
                  <a:pt x="58" y="259"/>
                </a:lnTo>
                <a:lnTo>
                  <a:pt x="73" y="262"/>
                </a:lnTo>
                <a:lnTo>
                  <a:pt x="88" y="263"/>
                </a:lnTo>
                <a:lnTo>
                  <a:pt x="102" y="260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511" name="Rectangle 977">
            <a:extLst>
              <a:ext uri="{FF2B5EF4-FFF2-40B4-BE49-F238E27FC236}">
                <a16:creationId xmlns:a16="http://schemas.microsoft.com/office/drawing/2014/main" id="{CEA9548D-2CF5-5E42-9CC1-6F4E0B724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413" y="1736725"/>
            <a:ext cx="368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300" b="1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Jack</a:t>
            </a:r>
            <a:endParaRPr lang="en-US" altLang="zh-TW" sz="2400" b="1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4512" name="Rectangle 978">
            <a:extLst>
              <a:ext uri="{FF2B5EF4-FFF2-40B4-BE49-F238E27FC236}">
                <a16:creationId xmlns:a16="http://schemas.microsoft.com/office/drawing/2014/main" id="{E66819E3-27CF-9647-A792-491C49487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663" y="1897063"/>
            <a:ext cx="6889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300" b="1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compiler</a:t>
            </a:r>
            <a:endParaRPr lang="en-US" altLang="zh-TW" sz="2400" b="1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4513" name="Rectangle 979">
            <a:extLst>
              <a:ext uri="{FF2B5EF4-FFF2-40B4-BE49-F238E27FC236}">
                <a16:creationId xmlns:a16="http://schemas.microsoft.com/office/drawing/2014/main" id="{2224CFAB-2E6A-FD43-BFDD-D23E82E19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5" y="815975"/>
            <a:ext cx="625475" cy="246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ar-SA" altLang="zh-TW" sz="2400">
              <a:latin typeface="Arial" panose="020B0604020202020204" pitchFamily="34" charset="0"/>
            </a:endParaRPr>
          </a:p>
        </p:txBody>
      </p:sp>
      <p:sp>
        <p:nvSpPr>
          <p:cNvPr id="14514" name="Rectangle 980">
            <a:extLst>
              <a:ext uri="{FF2B5EF4-FFF2-40B4-BE49-F238E27FC236}">
                <a16:creationId xmlns:a16="http://schemas.microsoft.com/office/drawing/2014/main" id="{924DE013-4CB9-1041-A14B-D426BE17D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0" y="731838"/>
            <a:ext cx="4762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7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. . .</a:t>
            </a:r>
            <a:endParaRPr lang="en-US" altLang="zh-TW" sz="2400" b="1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4515" name="Freeform 981">
            <a:extLst>
              <a:ext uri="{FF2B5EF4-FFF2-40B4-BE49-F238E27FC236}">
                <a16:creationId xmlns:a16="http://schemas.microsoft.com/office/drawing/2014/main" id="{4FBE80C9-AF76-9A44-B984-CE1AE10B7051}"/>
              </a:ext>
            </a:extLst>
          </p:cNvPr>
          <p:cNvSpPr>
            <a:spLocks/>
          </p:cNvSpPr>
          <p:nvPr/>
        </p:nvSpPr>
        <p:spPr bwMode="auto">
          <a:xfrm>
            <a:off x="1417638" y="800100"/>
            <a:ext cx="823912" cy="492125"/>
          </a:xfrm>
          <a:custGeom>
            <a:avLst/>
            <a:gdLst>
              <a:gd name="T0" fmla="*/ 2147483646 w 519"/>
              <a:gd name="T1" fmla="*/ 2147483646 h 310"/>
              <a:gd name="T2" fmla="*/ 2147483646 w 519"/>
              <a:gd name="T3" fmla="*/ 2147483646 h 310"/>
              <a:gd name="T4" fmla="*/ 2147483646 w 519"/>
              <a:gd name="T5" fmla="*/ 2147483646 h 310"/>
              <a:gd name="T6" fmla="*/ 2147483646 w 519"/>
              <a:gd name="T7" fmla="*/ 2147483646 h 310"/>
              <a:gd name="T8" fmla="*/ 2147483646 w 519"/>
              <a:gd name="T9" fmla="*/ 2147483646 h 310"/>
              <a:gd name="T10" fmla="*/ 2147483646 w 519"/>
              <a:gd name="T11" fmla="*/ 2147483646 h 310"/>
              <a:gd name="T12" fmla="*/ 2147483646 w 519"/>
              <a:gd name="T13" fmla="*/ 2147483646 h 310"/>
              <a:gd name="T14" fmla="*/ 2147483646 w 519"/>
              <a:gd name="T15" fmla="*/ 2147483646 h 310"/>
              <a:gd name="T16" fmla="*/ 2147483646 w 519"/>
              <a:gd name="T17" fmla="*/ 2147483646 h 310"/>
              <a:gd name="T18" fmla="*/ 2147483646 w 519"/>
              <a:gd name="T19" fmla="*/ 2147483646 h 310"/>
              <a:gd name="T20" fmla="*/ 2147483646 w 519"/>
              <a:gd name="T21" fmla="*/ 2147483646 h 310"/>
              <a:gd name="T22" fmla="*/ 2147483646 w 519"/>
              <a:gd name="T23" fmla="*/ 2147483646 h 310"/>
              <a:gd name="T24" fmla="*/ 2147483646 w 519"/>
              <a:gd name="T25" fmla="*/ 2147483646 h 310"/>
              <a:gd name="T26" fmla="*/ 2147483646 w 519"/>
              <a:gd name="T27" fmla="*/ 2147483646 h 310"/>
              <a:gd name="T28" fmla="*/ 2147483646 w 519"/>
              <a:gd name="T29" fmla="*/ 2147483646 h 310"/>
              <a:gd name="T30" fmla="*/ 2147483646 w 519"/>
              <a:gd name="T31" fmla="*/ 2147483646 h 310"/>
              <a:gd name="T32" fmla="*/ 2147483646 w 519"/>
              <a:gd name="T33" fmla="*/ 2147483646 h 310"/>
              <a:gd name="T34" fmla="*/ 2147483646 w 519"/>
              <a:gd name="T35" fmla="*/ 2147483646 h 310"/>
              <a:gd name="T36" fmla="*/ 2147483646 w 519"/>
              <a:gd name="T37" fmla="*/ 2147483646 h 310"/>
              <a:gd name="T38" fmla="*/ 2147483646 w 519"/>
              <a:gd name="T39" fmla="*/ 2147483646 h 310"/>
              <a:gd name="T40" fmla="*/ 2147483646 w 519"/>
              <a:gd name="T41" fmla="*/ 2147483646 h 310"/>
              <a:gd name="T42" fmla="*/ 2147483646 w 519"/>
              <a:gd name="T43" fmla="*/ 2147483646 h 310"/>
              <a:gd name="T44" fmla="*/ 2147483646 w 519"/>
              <a:gd name="T45" fmla="*/ 0 h 310"/>
              <a:gd name="T46" fmla="*/ 2147483646 w 519"/>
              <a:gd name="T47" fmla="*/ 0 h 310"/>
              <a:gd name="T48" fmla="*/ 2147483646 w 519"/>
              <a:gd name="T49" fmla="*/ 2147483646 h 310"/>
              <a:gd name="T50" fmla="*/ 2147483646 w 519"/>
              <a:gd name="T51" fmla="*/ 2147483646 h 310"/>
              <a:gd name="T52" fmla="*/ 2147483646 w 519"/>
              <a:gd name="T53" fmla="*/ 2147483646 h 310"/>
              <a:gd name="T54" fmla="*/ 2147483646 w 519"/>
              <a:gd name="T55" fmla="*/ 2147483646 h 310"/>
              <a:gd name="T56" fmla="*/ 2147483646 w 519"/>
              <a:gd name="T57" fmla="*/ 2147483646 h 310"/>
              <a:gd name="T58" fmla="*/ 2147483646 w 519"/>
              <a:gd name="T59" fmla="*/ 2147483646 h 310"/>
              <a:gd name="T60" fmla="*/ 2147483646 w 519"/>
              <a:gd name="T61" fmla="*/ 2147483646 h 310"/>
              <a:gd name="T62" fmla="*/ 2147483646 w 519"/>
              <a:gd name="T63" fmla="*/ 2147483646 h 310"/>
              <a:gd name="T64" fmla="*/ 2147483646 w 519"/>
              <a:gd name="T65" fmla="*/ 2147483646 h 310"/>
              <a:gd name="T66" fmla="*/ 0 w 519"/>
              <a:gd name="T67" fmla="*/ 2147483646 h 310"/>
              <a:gd name="T68" fmla="*/ 0 w 519"/>
              <a:gd name="T69" fmla="*/ 2147483646 h 310"/>
              <a:gd name="T70" fmla="*/ 2147483646 w 519"/>
              <a:gd name="T71" fmla="*/ 2147483646 h 310"/>
              <a:gd name="T72" fmla="*/ 2147483646 w 519"/>
              <a:gd name="T73" fmla="*/ 2147483646 h 310"/>
              <a:gd name="T74" fmla="*/ 2147483646 w 519"/>
              <a:gd name="T75" fmla="*/ 2147483646 h 310"/>
              <a:gd name="T76" fmla="*/ 2147483646 w 519"/>
              <a:gd name="T77" fmla="*/ 2147483646 h 310"/>
              <a:gd name="T78" fmla="*/ 2147483646 w 519"/>
              <a:gd name="T79" fmla="*/ 2147483646 h 310"/>
              <a:gd name="T80" fmla="*/ 2147483646 w 519"/>
              <a:gd name="T81" fmla="*/ 2147483646 h 310"/>
              <a:gd name="T82" fmla="*/ 2147483646 w 519"/>
              <a:gd name="T83" fmla="*/ 2147483646 h 310"/>
              <a:gd name="T84" fmla="*/ 2147483646 w 519"/>
              <a:gd name="T85" fmla="*/ 2147483646 h 310"/>
              <a:gd name="T86" fmla="*/ 2147483646 w 519"/>
              <a:gd name="T87" fmla="*/ 2147483646 h 310"/>
              <a:gd name="T88" fmla="*/ 2147483646 w 519"/>
              <a:gd name="T89" fmla="*/ 2147483646 h 3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19" h="310">
                <a:moveTo>
                  <a:pt x="132" y="310"/>
                </a:moveTo>
                <a:lnTo>
                  <a:pt x="387" y="310"/>
                </a:lnTo>
                <a:lnTo>
                  <a:pt x="407" y="308"/>
                </a:lnTo>
                <a:lnTo>
                  <a:pt x="428" y="303"/>
                </a:lnTo>
                <a:lnTo>
                  <a:pt x="447" y="295"/>
                </a:lnTo>
                <a:lnTo>
                  <a:pt x="464" y="284"/>
                </a:lnTo>
                <a:lnTo>
                  <a:pt x="480" y="271"/>
                </a:lnTo>
                <a:lnTo>
                  <a:pt x="493" y="256"/>
                </a:lnTo>
                <a:lnTo>
                  <a:pt x="504" y="238"/>
                </a:lnTo>
                <a:lnTo>
                  <a:pt x="512" y="219"/>
                </a:lnTo>
                <a:lnTo>
                  <a:pt x="517" y="199"/>
                </a:lnTo>
                <a:lnTo>
                  <a:pt x="519" y="179"/>
                </a:lnTo>
                <a:lnTo>
                  <a:pt x="519" y="131"/>
                </a:lnTo>
                <a:lnTo>
                  <a:pt x="517" y="111"/>
                </a:lnTo>
                <a:lnTo>
                  <a:pt x="512" y="91"/>
                </a:lnTo>
                <a:lnTo>
                  <a:pt x="504" y="72"/>
                </a:lnTo>
                <a:lnTo>
                  <a:pt x="493" y="54"/>
                </a:lnTo>
                <a:lnTo>
                  <a:pt x="480" y="39"/>
                </a:lnTo>
                <a:lnTo>
                  <a:pt x="464" y="26"/>
                </a:lnTo>
                <a:lnTo>
                  <a:pt x="447" y="15"/>
                </a:lnTo>
                <a:lnTo>
                  <a:pt x="428" y="7"/>
                </a:lnTo>
                <a:lnTo>
                  <a:pt x="407" y="2"/>
                </a:lnTo>
                <a:lnTo>
                  <a:pt x="387" y="0"/>
                </a:lnTo>
                <a:lnTo>
                  <a:pt x="132" y="0"/>
                </a:lnTo>
                <a:lnTo>
                  <a:pt x="111" y="2"/>
                </a:lnTo>
                <a:lnTo>
                  <a:pt x="91" y="7"/>
                </a:lnTo>
                <a:lnTo>
                  <a:pt x="72" y="15"/>
                </a:lnTo>
                <a:lnTo>
                  <a:pt x="54" y="26"/>
                </a:lnTo>
                <a:lnTo>
                  <a:pt x="39" y="39"/>
                </a:lnTo>
                <a:lnTo>
                  <a:pt x="25" y="54"/>
                </a:lnTo>
                <a:lnTo>
                  <a:pt x="15" y="72"/>
                </a:lnTo>
                <a:lnTo>
                  <a:pt x="7" y="91"/>
                </a:lnTo>
                <a:lnTo>
                  <a:pt x="2" y="111"/>
                </a:lnTo>
                <a:lnTo>
                  <a:pt x="0" y="131"/>
                </a:lnTo>
                <a:lnTo>
                  <a:pt x="0" y="179"/>
                </a:lnTo>
                <a:lnTo>
                  <a:pt x="2" y="199"/>
                </a:lnTo>
                <a:lnTo>
                  <a:pt x="7" y="219"/>
                </a:lnTo>
                <a:lnTo>
                  <a:pt x="15" y="238"/>
                </a:lnTo>
                <a:lnTo>
                  <a:pt x="25" y="256"/>
                </a:lnTo>
                <a:lnTo>
                  <a:pt x="39" y="271"/>
                </a:lnTo>
                <a:lnTo>
                  <a:pt x="54" y="284"/>
                </a:lnTo>
                <a:lnTo>
                  <a:pt x="72" y="295"/>
                </a:lnTo>
                <a:lnTo>
                  <a:pt x="91" y="303"/>
                </a:lnTo>
                <a:lnTo>
                  <a:pt x="111" y="308"/>
                </a:lnTo>
                <a:lnTo>
                  <a:pt x="132" y="310"/>
                </a:lnTo>
                <a:close/>
              </a:path>
            </a:pathLst>
          </a:custGeom>
          <a:solidFill>
            <a:srgbClr val="E6E6E6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516" name="Rectangle 982">
            <a:extLst>
              <a:ext uri="{FF2B5EF4-FFF2-40B4-BE49-F238E27FC236}">
                <a16:creationId xmlns:a16="http://schemas.microsoft.com/office/drawing/2014/main" id="{31C2EEBA-8A7B-914C-B107-67AE609AE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988" y="881063"/>
            <a:ext cx="365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1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Some</a:t>
            </a:r>
            <a:endParaRPr lang="en-US" altLang="zh-TW" sz="2400" b="1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4517" name="Rectangle 983">
            <a:extLst>
              <a:ext uri="{FF2B5EF4-FFF2-40B4-BE49-F238E27FC236}">
                <a16:creationId xmlns:a16="http://schemas.microsoft.com/office/drawing/2014/main" id="{8840F56E-D45C-AB44-987C-0B24ADD12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1047750"/>
            <a:ext cx="5762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1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language</a:t>
            </a:r>
            <a:endParaRPr lang="en-US" altLang="zh-TW" sz="2400" b="1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4518" name="Rectangle 984">
            <a:extLst>
              <a:ext uri="{FF2B5EF4-FFF2-40B4-BE49-F238E27FC236}">
                <a16:creationId xmlns:a16="http://schemas.microsoft.com/office/drawing/2014/main" id="{893B3AA9-62A9-8B40-BC5B-AB93492FA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815975"/>
            <a:ext cx="625475" cy="246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ar-SA" altLang="zh-TW" sz="2400">
              <a:latin typeface="Arial" panose="020B0604020202020204" pitchFamily="34" charset="0"/>
            </a:endParaRPr>
          </a:p>
        </p:txBody>
      </p:sp>
      <p:sp>
        <p:nvSpPr>
          <p:cNvPr id="14519" name="Rectangle 985">
            <a:extLst>
              <a:ext uri="{FF2B5EF4-FFF2-40B4-BE49-F238E27FC236}">
                <a16:creationId xmlns:a16="http://schemas.microsoft.com/office/drawing/2014/main" id="{A25368F2-569F-0542-8A9E-733CB0EB6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575" y="731838"/>
            <a:ext cx="4762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7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. . .</a:t>
            </a:r>
            <a:endParaRPr lang="en-US" altLang="zh-TW" sz="2400" b="1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4520" name="Freeform 986">
            <a:extLst>
              <a:ext uri="{FF2B5EF4-FFF2-40B4-BE49-F238E27FC236}">
                <a16:creationId xmlns:a16="http://schemas.microsoft.com/office/drawing/2014/main" id="{77395394-7FD9-FF4F-A411-91F07E84EFBB}"/>
              </a:ext>
            </a:extLst>
          </p:cNvPr>
          <p:cNvSpPr>
            <a:spLocks/>
          </p:cNvSpPr>
          <p:nvPr/>
        </p:nvSpPr>
        <p:spPr bwMode="auto">
          <a:xfrm>
            <a:off x="5183188" y="5146675"/>
            <a:ext cx="217487" cy="163513"/>
          </a:xfrm>
          <a:custGeom>
            <a:avLst/>
            <a:gdLst>
              <a:gd name="T0" fmla="*/ 2147483646 w 137"/>
              <a:gd name="T1" fmla="*/ 2147483646 h 103"/>
              <a:gd name="T2" fmla="*/ 2147483646 w 137"/>
              <a:gd name="T3" fmla="*/ 2147483646 h 103"/>
              <a:gd name="T4" fmla="*/ 2147483646 w 137"/>
              <a:gd name="T5" fmla="*/ 2147483646 h 103"/>
              <a:gd name="T6" fmla="*/ 2147483646 w 137"/>
              <a:gd name="T7" fmla="*/ 0 h 103"/>
              <a:gd name="T8" fmla="*/ 2147483646 w 137"/>
              <a:gd name="T9" fmla="*/ 0 h 103"/>
              <a:gd name="T10" fmla="*/ 2147483646 w 137"/>
              <a:gd name="T11" fmla="*/ 2147483646 h 103"/>
              <a:gd name="T12" fmla="*/ 0 w 137"/>
              <a:gd name="T13" fmla="*/ 2147483646 h 103"/>
              <a:gd name="T14" fmla="*/ 2147483646 w 137"/>
              <a:gd name="T15" fmla="*/ 2147483646 h 1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7" h="103">
                <a:moveTo>
                  <a:pt x="68" y="103"/>
                </a:moveTo>
                <a:lnTo>
                  <a:pt x="137" y="63"/>
                </a:lnTo>
                <a:lnTo>
                  <a:pt x="92" y="63"/>
                </a:lnTo>
                <a:lnTo>
                  <a:pt x="92" y="0"/>
                </a:lnTo>
                <a:lnTo>
                  <a:pt x="45" y="0"/>
                </a:lnTo>
                <a:lnTo>
                  <a:pt x="45" y="63"/>
                </a:lnTo>
                <a:lnTo>
                  <a:pt x="0" y="63"/>
                </a:lnTo>
                <a:lnTo>
                  <a:pt x="68" y="103"/>
                </a:lnTo>
                <a:close/>
              </a:path>
            </a:pathLst>
          </a:custGeom>
          <a:solidFill>
            <a:srgbClr val="E6E6E6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521" name="Freeform 987">
            <a:extLst>
              <a:ext uri="{FF2B5EF4-FFF2-40B4-BE49-F238E27FC236}">
                <a16:creationId xmlns:a16="http://schemas.microsoft.com/office/drawing/2014/main" id="{5756E6A9-39D2-2942-938A-77A50369BDB7}"/>
              </a:ext>
            </a:extLst>
          </p:cNvPr>
          <p:cNvSpPr>
            <a:spLocks/>
          </p:cNvSpPr>
          <p:nvPr/>
        </p:nvSpPr>
        <p:spPr bwMode="auto">
          <a:xfrm>
            <a:off x="6988175" y="2760663"/>
            <a:ext cx="184150" cy="1633537"/>
          </a:xfrm>
          <a:custGeom>
            <a:avLst/>
            <a:gdLst>
              <a:gd name="T0" fmla="*/ 0 w 116"/>
              <a:gd name="T1" fmla="*/ 2147483646 h 1029"/>
              <a:gd name="T2" fmla="*/ 2147483646 w 116"/>
              <a:gd name="T3" fmla="*/ 2147483646 h 1029"/>
              <a:gd name="T4" fmla="*/ 2147483646 w 116"/>
              <a:gd name="T5" fmla="*/ 2147483646 h 1029"/>
              <a:gd name="T6" fmla="*/ 2147483646 w 116"/>
              <a:gd name="T7" fmla="*/ 2147483646 h 1029"/>
              <a:gd name="T8" fmla="*/ 2147483646 w 116"/>
              <a:gd name="T9" fmla="*/ 2147483646 h 1029"/>
              <a:gd name="T10" fmla="*/ 2147483646 w 116"/>
              <a:gd name="T11" fmla="*/ 2147483646 h 1029"/>
              <a:gd name="T12" fmla="*/ 2147483646 w 116"/>
              <a:gd name="T13" fmla="*/ 2147483646 h 1029"/>
              <a:gd name="T14" fmla="*/ 2147483646 w 116"/>
              <a:gd name="T15" fmla="*/ 2147483646 h 1029"/>
              <a:gd name="T16" fmla="*/ 2147483646 w 116"/>
              <a:gd name="T17" fmla="*/ 2147483646 h 1029"/>
              <a:gd name="T18" fmla="*/ 2147483646 w 116"/>
              <a:gd name="T19" fmla="*/ 2147483646 h 1029"/>
              <a:gd name="T20" fmla="*/ 2147483646 w 116"/>
              <a:gd name="T21" fmla="*/ 2147483646 h 1029"/>
              <a:gd name="T22" fmla="*/ 2147483646 w 116"/>
              <a:gd name="T23" fmla="*/ 2147483646 h 1029"/>
              <a:gd name="T24" fmla="*/ 2147483646 w 116"/>
              <a:gd name="T25" fmla="*/ 2147483646 h 1029"/>
              <a:gd name="T26" fmla="*/ 2147483646 w 116"/>
              <a:gd name="T27" fmla="*/ 2147483646 h 1029"/>
              <a:gd name="T28" fmla="*/ 2147483646 w 116"/>
              <a:gd name="T29" fmla="*/ 2147483646 h 1029"/>
              <a:gd name="T30" fmla="*/ 2147483646 w 116"/>
              <a:gd name="T31" fmla="*/ 2147483646 h 1029"/>
              <a:gd name="T32" fmla="*/ 2147483646 w 116"/>
              <a:gd name="T33" fmla="*/ 2147483646 h 1029"/>
              <a:gd name="T34" fmla="*/ 2147483646 w 116"/>
              <a:gd name="T35" fmla="*/ 2147483646 h 1029"/>
              <a:gd name="T36" fmla="*/ 2147483646 w 116"/>
              <a:gd name="T37" fmla="*/ 2147483646 h 1029"/>
              <a:gd name="T38" fmla="*/ 2147483646 w 116"/>
              <a:gd name="T39" fmla="*/ 2147483646 h 1029"/>
              <a:gd name="T40" fmla="*/ 2147483646 w 116"/>
              <a:gd name="T41" fmla="*/ 2147483646 h 1029"/>
              <a:gd name="T42" fmla="*/ 2147483646 w 116"/>
              <a:gd name="T43" fmla="*/ 2147483646 h 1029"/>
              <a:gd name="T44" fmla="*/ 2147483646 w 116"/>
              <a:gd name="T45" fmla="*/ 2147483646 h 1029"/>
              <a:gd name="T46" fmla="*/ 2147483646 w 116"/>
              <a:gd name="T47" fmla="*/ 0 h 1029"/>
              <a:gd name="T48" fmla="*/ 0 w 116"/>
              <a:gd name="T49" fmla="*/ 0 h 10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6" h="1029">
                <a:moveTo>
                  <a:pt x="0" y="1029"/>
                </a:moveTo>
                <a:lnTo>
                  <a:pt x="50" y="1029"/>
                </a:lnTo>
                <a:lnTo>
                  <a:pt x="59" y="1027"/>
                </a:lnTo>
                <a:lnTo>
                  <a:pt x="69" y="1023"/>
                </a:lnTo>
                <a:lnTo>
                  <a:pt x="76" y="1016"/>
                </a:lnTo>
                <a:lnTo>
                  <a:pt x="81" y="1006"/>
                </a:lnTo>
                <a:lnTo>
                  <a:pt x="83" y="996"/>
                </a:lnTo>
                <a:lnTo>
                  <a:pt x="83" y="558"/>
                </a:lnTo>
                <a:lnTo>
                  <a:pt x="84" y="548"/>
                </a:lnTo>
                <a:lnTo>
                  <a:pt x="89" y="538"/>
                </a:lnTo>
                <a:lnTo>
                  <a:pt x="96" y="531"/>
                </a:lnTo>
                <a:lnTo>
                  <a:pt x="106" y="526"/>
                </a:lnTo>
                <a:lnTo>
                  <a:pt x="116" y="525"/>
                </a:lnTo>
                <a:lnTo>
                  <a:pt x="106" y="524"/>
                </a:lnTo>
                <a:lnTo>
                  <a:pt x="96" y="518"/>
                </a:lnTo>
                <a:lnTo>
                  <a:pt x="89" y="511"/>
                </a:lnTo>
                <a:lnTo>
                  <a:pt x="84" y="502"/>
                </a:lnTo>
                <a:lnTo>
                  <a:pt x="83" y="492"/>
                </a:lnTo>
                <a:lnTo>
                  <a:pt x="83" y="33"/>
                </a:lnTo>
                <a:lnTo>
                  <a:pt x="81" y="23"/>
                </a:lnTo>
                <a:lnTo>
                  <a:pt x="76" y="14"/>
                </a:lnTo>
                <a:lnTo>
                  <a:pt x="69" y="6"/>
                </a:lnTo>
                <a:lnTo>
                  <a:pt x="59" y="2"/>
                </a:lnTo>
                <a:lnTo>
                  <a:pt x="50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99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522" name="Rectangle 988">
            <a:extLst>
              <a:ext uri="{FF2B5EF4-FFF2-40B4-BE49-F238E27FC236}">
                <a16:creationId xmlns:a16="http://schemas.microsoft.com/office/drawing/2014/main" id="{496CB7BE-6716-0D46-A247-0426D3632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3217863"/>
            <a:ext cx="674687" cy="654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ar-SA" altLang="zh-TW" sz="2400">
              <a:latin typeface="Arial" panose="020B0604020202020204" pitchFamily="34" charset="0"/>
            </a:endParaRPr>
          </a:p>
        </p:txBody>
      </p:sp>
      <p:sp>
        <p:nvSpPr>
          <p:cNvPr id="14523" name="Freeform 989">
            <a:extLst>
              <a:ext uri="{FF2B5EF4-FFF2-40B4-BE49-F238E27FC236}">
                <a16:creationId xmlns:a16="http://schemas.microsoft.com/office/drawing/2014/main" id="{227E4358-9733-B543-AC10-8112F60A3376}"/>
              </a:ext>
            </a:extLst>
          </p:cNvPr>
          <p:cNvSpPr>
            <a:spLocks/>
          </p:cNvSpPr>
          <p:nvPr/>
        </p:nvSpPr>
        <p:spPr bwMode="auto">
          <a:xfrm>
            <a:off x="6988175" y="865188"/>
            <a:ext cx="171450" cy="1830387"/>
          </a:xfrm>
          <a:custGeom>
            <a:avLst/>
            <a:gdLst>
              <a:gd name="T0" fmla="*/ 0 w 108"/>
              <a:gd name="T1" fmla="*/ 2147483646 h 1153"/>
              <a:gd name="T2" fmla="*/ 2147483646 w 108"/>
              <a:gd name="T3" fmla="*/ 2147483646 h 1153"/>
              <a:gd name="T4" fmla="*/ 2147483646 w 108"/>
              <a:gd name="T5" fmla="*/ 2147483646 h 1153"/>
              <a:gd name="T6" fmla="*/ 2147483646 w 108"/>
              <a:gd name="T7" fmla="*/ 2147483646 h 1153"/>
              <a:gd name="T8" fmla="*/ 2147483646 w 108"/>
              <a:gd name="T9" fmla="*/ 2147483646 h 1153"/>
              <a:gd name="T10" fmla="*/ 2147483646 w 108"/>
              <a:gd name="T11" fmla="*/ 2147483646 h 1153"/>
              <a:gd name="T12" fmla="*/ 2147483646 w 108"/>
              <a:gd name="T13" fmla="*/ 2147483646 h 1153"/>
              <a:gd name="T14" fmla="*/ 2147483646 w 108"/>
              <a:gd name="T15" fmla="*/ 2147483646 h 1153"/>
              <a:gd name="T16" fmla="*/ 2147483646 w 108"/>
              <a:gd name="T17" fmla="*/ 2147483646 h 1153"/>
              <a:gd name="T18" fmla="*/ 2147483646 w 108"/>
              <a:gd name="T19" fmla="*/ 2147483646 h 1153"/>
              <a:gd name="T20" fmla="*/ 2147483646 w 108"/>
              <a:gd name="T21" fmla="*/ 2147483646 h 1153"/>
              <a:gd name="T22" fmla="*/ 2147483646 w 108"/>
              <a:gd name="T23" fmla="*/ 2147483646 h 1153"/>
              <a:gd name="T24" fmla="*/ 2147483646 w 108"/>
              <a:gd name="T25" fmla="*/ 2147483646 h 1153"/>
              <a:gd name="T26" fmla="*/ 2147483646 w 108"/>
              <a:gd name="T27" fmla="*/ 2147483646 h 1153"/>
              <a:gd name="T28" fmla="*/ 2147483646 w 108"/>
              <a:gd name="T29" fmla="*/ 2147483646 h 1153"/>
              <a:gd name="T30" fmla="*/ 2147483646 w 108"/>
              <a:gd name="T31" fmla="*/ 2147483646 h 1153"/>
              <a:gd name="T32" fmla="*/ 2147483646 w 108"/>
              <a:gd name="T33" fmla="*/ 2147483646 h 1153"/>
              <a:gd name="T34" fmla="*/ 2147483646 w 108"/>
              <a:gd name="T35" fmla="*/ 2147483646 h 1153"/>
              <a:gd name="T36" fmla="*/ 2147483646 w 108"/>
              <a:gd name="T37" fmla="*/ 2147483646 h 1153"/>
              <a:gd name="T38" fmla="*/ 2147483646 w 108"/>
              <a:gd name="T39" fmla="*/ 2147483646 h 1153"/>
              <a:gd name="T40" fmla="*/ 2147483646 w 108"/>
              <a:gd name="T41" fmla="*/ 2147483646 h 1153"/>
              <a:gd name="T42" fmla="*/ 2147483646 w 108"/>
              <a:gd name="T43" fmla="*/ 2147483646 h 1153"/>
              <a:gd name="T44" fmla="*/ 2147483646 w 108"/>
              <a:gd name="T45" fmla="*/ 2147483646 h 1153"/>
              <a:gd name="T46" fmla="*/ 2147483646 w 108"/>
              <a:gd name="T47" fmla="*/ 0 h 1153"/>
              <a:gd name="T48" fmla="*/ 0 w 108"/>
              <a:gd name="T49" fmla="*/ 0 h 115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8" h="1153">
                <a:moveTo>
                  <a:pt x="0" y="1153"/>
                </a:moveTo>
                <a:lnTo>
                  <a:pt x="41" y="1153"/>
                </a:lnTo>
                <a:lnTo>
                  <a:pt x="52" y="1151"/>
                </a:lnTo>
                <a:lnTo>
                  <a:pt x="61" y="1147"/>
                </a:lnTo>
                <a:lnTo>
                  <a:pt x="68" y="1139"/>
                </a:lnTo>
                <a:lnTo>
                  <a:pt x="73" y="1130"/>
                </a:lnTo>
                <a:lnTo>
                  <a:pt x="74" y="1120"/>
                </a:lnTo>
                <a:lnTo>
                  <a:pt x="74" y="620"/>
                </a:lnTo>
                <a:lnTo>
                  <a:pt x="76" y="609"/>
                </a:lnTo>
                <a:lnTo>
                  <a:pt x="81" y="601"/>
                </a:lnTo>
                <a:lnTo>
                  <a:pt x="88" y="593"/>
                </a:lnTo>
                <a:lnTo>
                  <a:pt x="97" y="588"/>
                </a:lnTo>
                <a:lnTo>
                  <a:pt x="108" y="587"/>
                </a:lnTo>
                <a:lnTo>
                  <a:pt x="97" y="585"/>
                </a:lnTo>
                <a:lnTo>
                  <a:pt x="88" y="581"/>
                </a:lnTo>
                <a:lnTo>
                  <a:pt x="81" y="574"/>
                </a:lnTo>
                <a:lnTo>
                  <a:pt x="76" y="564"/>
                </a:lnTo>
                <a:lnTo>
                  <a:pt x="74" y="554"/>
                </a:lnTo>
                <a:lnTo>
                  <a:pt x="74" y="33"/>
                </a:lnTo>
                <a:lnTo>
                  <a:pt x="73" y="23"/>
                </a:lnTo>
                <a:lnTo>
                  <a:pt x="68" y="14"/>
                </a:lnTo>
                <a:lnTo>
                  <a:pt x="61" y="6"/>
                </a:lnTo>
                <a:lnTo>
                  <a:pt x="52" y="2"/>
                </a:lnTo>
                <a:lnTo>
                  <a:pt x="41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524" name="Rectangle 990">
            <a:extLst>
              <a:ext uri="{FF2B5EF4-FFF2-40B4-BE49-F238E27FC236}">
                <a16:creationId xmlns:a16="http://schemas.microsoft.com/office/drawing/2014/main" id="{64BF432D-42A4-444D-B2F1-7CB2CC239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3" y="1470025"/>
            <a:ext cx="750887" cy="488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ar-SA" altLang="zh-TW" sz="2400">
              <a:latin typeface="Arial" panose="020B0604020202020204" pitchFamily="34" charset="0"/>
            </a:endParaRPr>
          </a:p>
        </p:txBody>
      </p:sp>
      <p:sp>
        <p:nvSpPr>
          <p:cNvPr id="14525" name="Freeform 991">
            <a:extLst>
              <a:ext uri="{FF2B5EF4-FFF2-40B4-BE49-F238E27FC236}">
                <a16:creationId xmlns:a16="http://schemas.microsoft.com/office/drawing/2014/main" id="{EAC27B94-AC86-5D44-82D3-46EEB312C560}"/>
              </a:ext>
            </a:extLst>
          </p:cNvPr>
          <p:cNvSpPr>
            <a:spLocks/>
          </p:cNvSpPr>
          <p:nvPr/>
        </p:nvSpPr>
        <p:spPr bwMode="auto">
          <a:xfrm>
            <a:off x="6988175" y="4492625"/>
            <a:ext cx="184150" cy="1765300"/>
          </a:xfrm>
          <a:custGeom>
            <a:avLst/>
            <a:gdLst>
              <a:gd name="T0" fmla="*/ 0 w 116"/>
              <a:gd name="T1" fmla="*/ 2147483646 h 1112"/>
              <a:gd name="T2" fmla="*/ 2147483646 w 116"/>
              <a:gd name="T3" fmla="*/ 2147483646 h 1112"/>
              <a:gd name="T4" fmla="*/ 2147483646 w 116"/>
              <a:gd name="T5" fmla="*/ 2147483646 h 1112"/>
              <a:gd name="T6" fmla="*/ 2147483646 w 116"/>
              <a:gd name="T7" fmla="*/ 2147483646 h 1112"/>
              <a:gd name="T8" fmla="*/ 2147483646 w 116"/>
              <a:gd name="T9" fmla="*/ 2147483646 h 1112"/>
              <a:gd name="T10" fmla="*/ 2147483646 w 116"/>
              <a:gd name="T11" fmla="*/ 2147483646 h 1112"/>
              <a:gd name="T12" fmla="*/ 2147483646 w 116"/>
              <a:gd name="T13" fmla="*/ 2147483646 h 1112"/>
              <a:gd name="T14" fmla="*/ 2147483646 w 116"/>
              <a:gd name="T15" fmla="*/ 2147483646 h 1112"/>
              <a:gd name="T16" fmla="*/ 2147483646 w 116"/>
              <a:gd name="T17" fmla="*/ 2147483646 h 1112"/>
              <a:gd name="T18" fmla="*/ 2147483646 w 116"/>
              <a:gd name="T19" fmla="*/ 2147483646 h 1112"/>
              <a:gd name="T20" fmla="*/ 2147483646 w 116"/>
              <a:gd name="T21" fmla="*/ 2147483646 h 1112"/>
              <a:gd name="T22" fmla="*/ 2147483646 w 116"/>
              <a:gd name="T23" fmla="*/ 2147483646 h 1112"/>
              <a:gd name="T24" fmla="*/ 2147483646 w 116"/>
              <a:gd name="T25" fmla="*/ 2147483646 h 1112"/>
              <a:gd name="T26" fmla="*/ 2147483646 w 116"/>
              <a:gd name="T27" fmla="*/ 2147483646 h 1112"/>
              <a:gd name="T28" fmla="*/ 2147483646 w 116"/>
              <a:gd name="T29" fmla="*/ 2147483646 h 1112"/>
              <a:gd name="T30" fmla="*/ 2147483646 w 116"/>
              <a:gd name="T31" fmla="*/ 2147483646 h 1112"/>
              <a:gd name="T32" fmla="*/ 2147483646 w 116"/>
              <a:gd name="T33" fmla="*/ 2147483646 h 1112"/>
              <a:gd name="T34" fmla="*/ 2147483646 w 116"/>
              <a:gd name="T35" fmla="*/ 2147483646 h 1112"/>
              <a:gd name="T36" fmla="*/ 2147483646 w 116"/>
              <a:gd name="T37" fmla="*/ 2147483646 h 1112"/>
              <a:gd name="T38" fmla="*/ 2147483646 w 116"/>
              <a:gd name="T39" fmla="*/ 2147483646 h 1112"/>
              <a:gd name="T40" fmla="*/ 2147483646 w 116"/>
              <a:gd name="T41" fmla="*/ 2147483646 h 1112"/>
              <a:gd name="T42" fmla="*/ 2147483646 w 116"/>
              <a:gd name="T43" fmla="*/ 2147483646 h 1112"/>
              <a:gd name="T44" fmla="*/ 2147483646 w 116"/>
              <a:gd name="T45" fmla="*/ 2147483646 h 1112"/>
              <a:gd name="T46" fmla="*/ 2147483646 w 116"/>
              <a:gd name="T47" fmla="*/ 0 h 1112"/>
              <a:gd name="T48" fmla="*/ 0 w 116"/>
              <a:gd name="T49" fmla="*/ 0 h 111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6" h="1112">
                <a:moveTo>
                  <a:pt x="0" y="1112"/>
                </a:moveTo>
                <a:lnTo>
                  <a:pt x="50" y="1112"/>
                </a:lnTo>
                <a:lnTo>
                  <a:pt x="59" y="1110"/>
                </a:lnTo>
                <a:lnTo>
                  <a:pt x="69" y="1106"/>
                </a:lnTo>
                <a:lnTo>
                  <a:pt x="76" y="1098"/>
                </a:lnTo>
                <a:lnTo>
                  <a:pt x="81" y="1089"/>
                </a:lnTo>
                <a:lnTo>
                  <a:pt x="83" y="1079"/>
                </a:lnTo>
                <a:lnTo>
                  <a:pt x="83" y="599"/>
                </a:lnTo>
                <a:lnTo>
                  <a:pt x="84" y="589"/>
                </a:lnTo>
                <a:lnTo>
                  <a:pt x="89" y="579"/>
                </a:lnTo>
                <a:lnTo>
                  <a:pt x="96" y="572"/>
                </a:lnTo>
                <a:lnTo>
                  <a:pt x="106" y="568"/>
                </a:lnTo>
                <a:lnTo>
                  <a:pt x="116" y="566"/>
                </a:lnTo>
                <a:lnTo>
                  <a:pt x="106" y="564"/>
                </a:lnTo>
                <a:lnTo>
                  <a:pt x="96" y="560"/>
                </a:lnTo>
                <a:lnTo>
                  <a:pt x="89" y="552"/>
                </a:lnTo>
                <a:lnTo>
                  <a:pt x="84" y="544"/>
                </a:lnTo>
                <a:lnTo>
                  <a:pt x="83" y="533"/>
                </a:lnTo>
                <a:lnTo>
                  <a:pt x="83" y="33"/>
                </a:lnTo>
                <a:lnTo>
                  <a:pt x="81" y="23"/>
                </a:lnTo>
                <a:lnTo>
                  <a:pt x="76" y="14"/>
                </a:lnTo>
                <a:lnTo>
                  <a:pt x="69" y="6"/>
                </a:lnTo>
                <a:lnTo>
                  <a:pt x="59" y="2"/>
                </a:lnTo>
                <a:lnTo>
                  <a:pt x="50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526" name="Rectangle 993">
            <a:extLst>
              <a:ext uri="{FF2B5EF4-FFF2-40B4-BE49-F238E27FC236}">
                <a16:creationId xmlns:a16="http://schemas.microsoft.com/office/drawing/2014/main" id="{6558B4AD-EE0B-974C-B1F6-A7CCC58DC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8" y="5273675"/>
            <a:ext cx="1370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1, 2, 3, 4, 5, 6</a:t>
            </a:r>
          </a:p>
        </p:txBody>
      </p:sp>
      <p:sp>
        <p:nvSpPr>
          <p:cNvPr id="14527" name="Rectangle 994">
            <a:extLst>
              <a:ext uri="{FF2B5EF4-FFF2-40B4-BE49-F238E27FC236}">
                <a16:creationId xmlns:a16="http://schemas.microsoft.com/office/drawing/2014/main" id="{94482263-CCEE-3849-A141-1AC365622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0" y="3505200"/>
            <a:ext cx="863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7, 8</a:t>
            </a:r>
          </a:p>
        </p:txBody>
      </p:sp>
      <p:sp>
        <p:nvSpPr>
          <p:cNvPr id="14528" name="Rectangle 995">
            <a:extLst>
              <a:ext uri="{FF2B5EF4-FFF2-40B4-BE49-F238E27FC236}">
                <a16:creationId xmlns:a16="http://schemas.microsoft.com/office/drawing/2014/main" id="{47C01EDE-8982-4A4F-A42E-A44455C04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676400"/>
            <a:ext cx="1255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9, 10, 11, 12 </a:t>
            </a:r>
          </a:p>
        </p:txBody>
      </p:sp>
      <p:sp>
        <p:nvSpPr>
          <p:cNvPr id="14529" name="Rectangle 995">
            <a:extLst>
              <a:ext uri="{FF2B5EF4-FFF2-40B4-BE49-F238E27FC236}">
                <a16:creationId xmlns:a16="http://schemas.microsoft.com/office/drawing/2014/main" id="{B604E75D-5768-8D48-ADB6-5337EB9CB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914400"/>
            <a:ext cx="1676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 u="sng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Book chapters</a:t>
            </a:r>
            <a:r>
              <a:rPr lang="en-US" altLang="zh-TW" sz="1400" b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and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b="1" u="sng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Course projects:</a:t>
            </a:r>
          </a:p>
        </p:txBody>
      </p:sp>
      <p:sp>
        <p:nvSpPr>
          <p:cNvPr id="14530" name="Rectangle 995">
            <a:extLst>
              <a:ext uri="{FF2B5EF4-FFF2-40B4-BE49-F238E27FC236}">
                <a16:creationId xmlns:a16="http://schemas.microsoft.com/office/drawing/2014/main" id="{38E028BA-E516-EC43-B274-BEEA1E6B8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429000"/>
            <a:ext cx="1219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ea typeface="新細明體" panose="02020500000000000000" pitchFamily="18" charset="-120"/>
                <a:cs typeface="Arial" panose="020B0604020202020204" pitchFamily="34" charset="0"/>
              </a:rPr>
              <a:t>(this and the</a:t>
            </a:r>
            <a:br>
              <a:rPr lang="en-US" altLang="zh-TW" sz="1400"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lang="en-US" altLang="zh-TW" sz="1400">
                <a:ea typeface="新細明體" panose="02020500000000000000" pitchFamily="18" charset="-120"/>
                <a:cs typeface="Arial" panose="020B0604020202020204" pitchFamily="34" charset="0"/>
              </a:rPr>
              <a:t>next lecture)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FD059A-5236-0146-A9FA-59A09F5B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en-US" altLang="zh-TW">
                <a:ea typeface="新細明體" panose="02020500000000000000" pitchFamily="18" charset="-120"/>
              </a:rPr>
              <a:t>Virtual machines</a:t>
            </a:r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5B092F-8F49-6540-B51B-0D6191DDF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09600"/>
            <a:ext cx="8610600" cy="5562600"/>
          </a:xfrm>
        </p:spPr>
        <p:txBody>
          <a:bodyPr/>
          <a:lstStyle/>
          <a:p>
            <a:pPr>
              <a:defRPr/>
            </a:pPr>
            <a:r>
              <a:rPr lang="en-US" altLang="zh-TW" sz="2000">
                <a:ea typeface="新細明體" panose="02020500000000000000" pitchFamily="18" charset="-120"/>
              </a:rPr>
              <a:t>A </a:t>
            </a:r>
            <a:r>
              <a:rPr lang="en-US" altLang="zh-TW" sz="2000" b="1">
                <a:ea typeface="新細明體" panose="02020500000000000000" pitchFamily="18" charset="-120"/>
              </a:rPr>
              <a:t>virtual machine (VM) </a:t>
            </a:r>
            <a:r>
              <a:rPr lang="en-US" altLang="zh-TW" sz="2000">
                <a:ea typeface="新細明體" panose="02020500000000000000" pitchFamily="18" charset="-120"/>
              </a:rPr>
              <a:t>is an emulation of a particular (real or hypothetical) computer system. </a:t>
            </a:r>
          </a:p>
          <a:p>
            <a:pPr lvl="1">
              <a:defRPr/>
            </a:pPr>
            <a:r>
              <a:rPr kumimoji="1" lang="en-US" altLang="zh-TW" sz="2000">
                <a:ea typeface="新細明體" panose="02020500000000000000" pitchFamily="18" charset="-120"/>
              </a:rPr>
              <a:t>System virtual machine (full virtualization VMs): </a:t>
            </a:r>
            <a:r>
              <a:rPr lang="en-US" altLang="zh-TW" sz="2000">
                <a:ea typeface="新細明體" panose="02020500000000000000" pitchFamily="18" charset="-120"/>
              </a:rPr>
              <a:t>a complete substitute for the targeted real machine and a level of functionality required for the execution of a complete operating system, e.g., VirtualBox.</a:t>
            </a:r>
            <a:endParaRPr kumimoji="1" lang="en-US" altLang="zh-TW" sz="2000">
              <a:ea typeface="新細明體" panose="02020500000000000000" pitchFamily="18" charset="-120"/>
            </a:endParaRPr>
          </a:p>
        </p:txBody>
      </p:sp>
      <p:pic>
        <p:nvPicPr>
          <p:cNvPr id="16387" name="圖片 3">
            <a:extLst>
              <a:ext uri="{FF2B5EF4-FFF2-40B4-BE49-F238E27FC236}">
                <a16:creationId xmlns:a16="http://schemas.microsoft.com/office/drawing/2014/main" id="{4452EBFC-CCB0-4E40-A985-BBCE01F4D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60880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956EB5-1A4B-0C40-A78E-50614A4B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en-US" altLang="zh-TW">
                <a:ea typeface="新細明體" panose="02020500000000000000" pitchFamily="18" charset="-120"/>
              </a:rPr>
              <a:t>Virtual machines</a:t>
            </a:r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F04054-4C11-F44D-9F65-B80ADDBFC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09600"/>
            <a:ext cx="8839200" cy="5562600"/>
          </a:xfrm>
        </p:spPr>
        <p:txBody>
          <a:bodyPr/>
          <a:lstStyle/>
          <a:p>
            <a:pPr>
              <a:defRPr/>
            </a:pPr>
            <a:r>
              <a:rPr lang="en-US" altLang="zh-TW" sz="2000">
                <a:ea typeface="新細明體" panose="02020500000000000000" pitchFamily="18" charset="-120"/>
              </a:rPr>
              <a:t>A </a:t>
            </a:r>
            <a:r>
              <a:rPr lang="en-US" altLang="zh-TW" sz="2000" b="1">
                <a:ea typeface="新細明體" panose="02020500000000000000" pitchFamily="18" charset="-120"/>
              </a:rPr>
              <a:t>virtual machine (VM) </a:t>
            </a:r>
            <a:r>
              <a:rPr lang="en-US" altLang="zh-TW" sz="2000">
                <a:ea typeface="新細明體" panose="02020500000000000000" pitchFamily="18" charset="-120"/>
              </a:rPr>
              <a:t>is an emulation of a particular (real or hypothetical) computer system. </a:t>
            </a:r>
          </a:p>
          <a:p>
            <a:pPr lvl="1">
              <a:defRPr/>
            </a:pPr>
            <a:r>
              <a:rPr kumimoji="1" lang="en-US" altLang="zh-TW" sz="2000">
                <a:ea typeface="新細明體" panose="02020500000000000000" pitchFamily="18" charset="-120"/>
              </a:rPr>
              <a:t>System virtual machine (full virtualization VMs): </a:t>
            </a:r>
            <a:r>
              <a:rPr lang="en-US" altLang="zh-TW" sz="2000">
                <a:ea typeface="新細明體" panose="02020500000000000000" pitchFamily="18" charset="-120"/>
              </a:rPr>
              <a:t>a complete substitute for the targeted real machine and a level of functionality required for the execution of a complete operating system, e.g., VirtualBox.</a:t>
            </a:r>
            <a:endParaRPr kumimoji="1" lang="en-US" altLang="zh-TW" sz="2000">
              <a:ea typeface="新細明體" panose="02020500000000000000" pitchFamily="18" charset="-120"/>
            </a:endParaRPr>
          </a:p>
        </p:txBody>
      </p:sp>
      <p:pic>
        <p:nvPicPr>
          <p:cNvPr id="17411" name="圖片 4">
            <a:extLst>
              <a:ext uri="{FF2B5EF4-FFF2-40B4-BE49-F238E27FC236}">
                <a16:creationId xmlns:a16="http://schemas.microsoft.com/office/drawing/2014/main" id="{02E294E3-2FCF-434D-97AC-616214F76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667000"/>
            <a:ext cx="411480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4390E056-54B6-894E-92AA-DC7C4812F920}"/>
              </a:ext>
            </a:extLst>
          </p:cNvPr>
          <p:cNvSpPr txBox="1">
            <a:spLocks/>
          </p:cNvSpPr>
          <p:nvPr/>
        </p:nvSpPr>
        <p:spPr bwMode="auto">
          <a:xfrm>
            <a:off x="228600" y="2971800"/>
            <a:ext cx="533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>
              <a:defRPr/>
            </a:pPr>
            <a:r>
              <a:rPr kumimoji="1" lang="en-US" altLang="zh-TW" sz="2000">
                <a:ea typeface="新細明體" panose="02020500000000000000" pitchFamily="18" charset="-120"/>
              </a:rPr>
              <a:t>Process virtual machine: </a:t>
            </a:r>
            <a:r>
              <a:rPr lang="en-US" altLang="zh-TW" sz="2000">
                <a:ea typeface="新細明體" panose="02020500000000000000" pitchFamily="18" charset="-120"/>
              </a:rPr>
              <a:t> designed to execute a single computer program by providing an abstracted and platform-independent program execution environment, e.g., Java virtual machine (JVM).</a:t>
            </a:r>
            <a:endParaRPr kumimoji="1" lang="zh-TW" altLang="en-US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257DE08-904B-8542-8053-CB3F07DA7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>
                <a:ea typeface="新細明體" charset="0"/>
              </a:rPr>
              <a:t>The VM model and language </a:t>
            </a:r>
            <a:endParaRPr lang="en-US" altLang="zh-TW" sz="1400">
              <a:ea typeface="新細明體" charset="0"/>
            </a:endParaRPr>
          </a:p>
        </p:txBody>
      </p:sp>
      <p:sp>
        <p:nvSpPr>
          <p:cNvPr id="465924" name="Rectangle 4">
            <a:extLst>
              <a:ext uri="{FF2B5EF4-FFF2-40B4-BE49-F238E27FC236}">
                <a16:creationId xmlns:a16="http://schemas.microsoft.com/office/drawing/2014/main" id="{356A2A59-76DC-A047-AC96-39EFEC097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0"/>
            <a:ext cx="8458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buFont typeface="Wingdings" charset="2"/>
              <a:buNone/>
              <a:defRPr/>
            </a:pPr>
            <a:r>
              <a:rPr lang="en-US" altLang="zh-TW" sz="2000" u="sng" dirty="0">
                <a:ea typeface="新細明體" charset="0"/>
              </a:rPr>
              <a:t>Perspective:</a:t>
            </a:r>
          </a:p>
          <a:p>
            <a:pPr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</a:rPr>
              <a:t>From here till the end of the next lecture we describe the VM model used in the Hack-Jack platform</a:t>
            </a:r>
          </a:p>
          <a:p>
            <a:pPr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</a:rPr>
              <a:t>Other VM models (like Java’s JVM/JRE and .NET’s IL/CLR) are similar in spirit, but differ in scope and details</a:t>
            </a:r>
            <a:r>
              <a:rPr lang="en-US" altLang="zh-TW" dirty="0">
                <a:ea typeface="新細明體" charset="0"/>
              </a:rPr>
              <a:t>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0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barb">
  <a:themeElements>
    <a:clrScheme name="sidebarb 8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000099"/>
      </a:hlink>
      <a:folHlink>
        <a:srgbClr val="000099"/>
      </a:folHlink>
    </a:clrScheme>
    <a:fontScheme name="sidebarb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idebar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8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DADADA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AEAEA"/>
        </a:accent5>
        <a:accent6>
          <a:srgbClr val="3F3F3F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c:\msoffice\powerpnt\template\bwovrhd\sidebarb.ppt</Template>
  <TotalTime>272</TotalTime>
  <Pages>24</Pages>
  <Words>3272</Words>
  <Application>Microsoft Office PowerPoint</Application>
  <PresentationFormat>Letter 紙張 (8.5x11 英吋)</PresentationFormat>
  <Paragraphs>648</Paragraphs>
  <Slides>40</Slides>
  <Notes>31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40</vt:i4>
      </vt:variant>
    </vt:vector>
  </HeadingPairs>
  <TitlesOfParts>
    <vt:vector size="52" baseType="lpstr">
      <vt:lpstr>Arial Unicode MS</vt:lpstr>
      <vt:lpstr>Nixie One</vt:lpstr>
      <vt:lpstr>新細明體</vt:lpstr>
      <vt:lpstr>Arial</vt:lpstr>
      <vt:lpstr>Comic Sans MS</vt:lpstr>
      <vt:lpstr>Consolas</vt:lpstr>
      <vt:lpstr>Courier New</vt:lpstr>
      <vt:lpstr>Times New Roman</vt:lpstr>
      <vt:lpstr>Wingdings</vt:lpstr>
      <vt:lpstr>sidebarb</vt:lpstr>
      <vt:lpstr>Visio</vt:lpstr>
      <vt:lpstr>VISIO</vt:lpstr>
      <vt:lpstr>Virtual Machine Part I: Stack Arithmetic</vt:lpstr>
      <vt:lpstr>Where we are at:</vt:lpstr>
      <vt:lpstr>Motivation</vt:lpstr>
      <vt:lpstr>Compilation models</vt:lpstr>
      <vt:lpstr>The big picture</vt:lpstr>
      <vt:lpstr>Focus of this lecture (yellow):</vt:lpstr>
      <vt:lpstr>Virtual machines</vt:lpstr>
      <vt:lpstr>Virtual machines</vt:lpstr>
      <vt:lpstr>The VM model and language </vt:lpstr>
      <vt:lpstr>Hack virtual machine</vt:lpstr>
      <vt:lpstr>The stack</vt:lpstr>
      <vt:lpstr>The stack</vt:lpstr>
      <vt:lpstr>What is the stack good for?</vt:lpstr>
      <vt:lpstr>Our VM model is stack-oriented</vt:lpstr>
      <vt:lpstr>Data types</vt:lpstr>
      <vt:lpstr>Memory access operations</vt:lpstr>
      <vt:lpstr>Arithmetic and Boolean commands in the VM language (wrap-up)</vt:lpstr>
      <vt:lpstr>Evaluation of arithmetic expressions</vt:lpstr>
      <vt:lpstr>Evaluation of Boolean expressions</vt:lpstr>
      <vt:lpstr>The VM’s Memory segments</vt:lpstr>
      <vt:lpstr>Memory segments and memory access commands</vt:lpstr>
      <vt:lpstr>VM programming </vt:lpstr>
      <vt:lpstr>VM programming </vt:lpstr>
      <vt:lpstr>PowerPoint 簡報</vt:lpstr>
      <vt:lpstr>PowerPoint 簡報</vt:lpstr>
      <vt:lpstr>PowerPoint 簡報</vt:lpstr>
      <vt:lpstr>PowerPoint 簡報</vt:lpstr>
      <vt:lpstr>Lecture plan</vt:lpstr>
      <vt:lpstr>Implementation</vt:lpstr>
      <vt:lpstr>Implementation of VM on Hack</vt:lpstr>
      <vt:lpstr>Software implementation: VM emulator (part of the course software suite)</vt:lpstr>
      <vt:lpstr>VM implementation on the Hack platform (memory)</vt:lpstr>
      <vt:lpstr>VM implementation on the Hack platform (memory)</vt:lpstr>
      <vt:lpstr>VM implementation on the Hack platform (memory)</vt:lpstr>
      <vt:lpstr>VM implementation on the Hack platform (memory)</vt:lpstr>
      <vt:lpstr>Memory Segments</vt:lpstr>
      <vt:lpstr>VM implementation on the Hack platform (translation)</vt:lpstr>
      <vt:lpstr>VM implementation on the Hack platform (translator)</vt:lpstr>
      <vt:lpstr>Perspective</vt:lpstr>
      <vt:lpstr>The big picture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Machine Part I: Stack Arithmetic</dc:title>
  <dc:subject/>
  <dc:creator>Microsoft Office 使用者</dc:creator>
  <cp:keywords/>
  <dc:description/>
  <cp:lastModifiedBy>cyy</cp:lastModifiedBy>
  <cp:revision>13</cp:revision>
  <cp:lastPrinted>1999-02-19T08:49:27Z</cp:lastPrinted>
  <dcterms:created xsi:type="dcterms:W3CDTF">2015-12-22T00:53:34Z</dcterms:created>
  <dcterms:modified xsi:type="dcterms:W3CDTF">2021-12-06T12:37:47Z</dcterms:modified>
</cp:coreProperties>
</file>