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18" r:id="rId2"/>
    <p:sldId id="382" r:id="rId3"/>
    <p:sldId id="383" r:id="rId4"/>
    <p:sldId id="414" r:id="rId5"/>
    <p:sldId id="387" r:id="rId6"/>
    <p:sldId id="425" r:id="rId7"/>
    <p:sldId id="426" r:id="rId8"/>
    <p:sldId id="413" r:id="rId9"/>
    <p:sldId id="427" r:id="rId10"/>
    <p:sldId id="429" r:id="rId11"/>
    <p:sldId id="430" r:id="rId12"/>
    <p:sldId id="431" r:id="rId13"/>
    <p:sldId id="432" r:id="rId14"/>
    <p:sldId id="388" r:id="rId15"/>
    <p:sldId id="389" r:id="rId16"/>
    <p:sldId id="433" r:id="rId17"/>
    <p:sldId id="434" r:id="rId18"/>
    <p:sldId id="390" r:id="rId19"/>
    <p:sldId id="406" r:id="rId20"/>
    <p:sldId id="416" r:id="rId21"/>
    <p:sldId id="407" r:id="rId22"/>
    <p:sldId id="411" r:id="rId23"/>
    <p:sldId id="415" r:id="rId24"/>
    <p:sldId id="437" r:id="rId25"/>
    <p:sldId id="438" r:id="rId26"/>
    <p:sldId id="440" r:id="rId27"/>
    <p:sldId id="397" r:id="rId28"/>
    <p:sldId id="435" r:id="rId29"/>
    <p:sldId id="410" r:id="rId30"/>
    <p:sldId id="393" r:id="rId31"/>
    <p:sldId id="399" r:id="rId32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114FFB"/>
    <a:srgbClr val="FC0128"/>
    <a:srgbClr val="663300"/>
    <a:srgbClr val="006600"/>
    <a:srgbClr val="E9FFFF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5701" autoAdjust="0"/>
  </p:normalViewPr>
  <p:slideViewPr>
    <p:cSldViewPr>
      <p:cViewPr varScale="1">
        <p:scale>
          <a:sx n="86" d="100"/>
          <a:sy n="86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64" y="2606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2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0D70107B-4789-4296-BD00-7AEB585B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241" tIns="48120" rIns="96241" bIns="48120" anchor="ctr">
            <a:spAutoFit/>
          </a:bodyPr>
          <a:lstStyle>
            <a:lvl1pPr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1013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2025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3038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24050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812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84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56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528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r>
              <a:rPr lang="en-US" sz="900" dirty="0">
                <a:latin typeface="Arial" pitchFamily="34" charset="0"/>
              </a:rPr>
              <a:t>Copyright © Shimon Schocken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EBB9CD0-1649-48BA-BAB4-F045C62ADF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EDBD067-4B1D-4999-99AA-66E79C842D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6E1C6D-446D-4E80-8844-4C275B30DF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6D27D2E-D232-4A3F-91F2-766524B3E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8608BC2-1F40-4754-9320-945D703723B7}" type="slidenum">
              <a:rPr lang="he-IL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F17A0AB-217E-45F7-BF17-DDE2B96BEA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F8CDC66-FD9A-4ED9-AAEF-FBCD368515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D51C0405-8CE7-461C-8778-1D7EA970E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9813925"/>
            <a:ext cx="5111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909" tIns="48455" rIns="96909" bIns="48455" anchor="ctr">
            <a:spAutoFit/>
          </a:bodyPr>
          <a:lstStyle>
            <a:lvl1pPr algn="ctr" defTabSz="9620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620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620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620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620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4EB7B1E-5B34-44A0-B563-EE0122DB6D33}" type="slidenum">
              <a:rPr lang="he-IL" altLang="zh-TW" sz="1500" smtClean="0">
                <a:latin typeface="Times New Roman" charset="0"/>
                <a:cs typeface="Times New Roman" charset="0"/>
              </a:rPr>
              <a:pPr algn="r">
                <a:defRPr/>
              </a:pPr>
              <a:t>‹#›</a:t>
            </a:fld>
            <a:endParaRPr lang="en-US" altLang="zh-TW" sz="1500">
              <a:latin typeface="Times New Roman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305FB0F9-14FA-4F68-8F32-BAD8BDA3C1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8" tIns="0" rIns="20048" bIns="0" anchor="b"/>
          <a:lstStyle>
            <a:lvl1pPr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43554DD-E72F-49E9-835C-181842D1430C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E49233-1DCF-449F-864C-97D7C9AB3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900" tIns="48451" rIns="96900" bIns="48451"/>
          <a:lstStyle/>
          <a:p>
            <a:pPr rtl="1"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F3D5F35-9B7F-4383-AEDB-F29129025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6787" cy="35845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57A5649B-58F6-4BEE-9776-F1EAD1DBAF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0EF1BA3-60B9-4075-A9A5-56C29123460A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10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15FFB86-783F-448E-8BEF-4847C7EC2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C1711CA-8618-47FA-8601-4004C51C6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B4569959-2A16-43A3-A45E-C69981BDA4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035F522-57E1-4744-AE19-CB8B4F9DED7A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11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09D07DC-F7EF-4CFE-994D-57BFCB048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E454523-C802-4892-9582-6ADE95DD5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9EEBE417-A142-4EB9-909E-5A2262C50B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20825BD-580A-4479-8450-813FA08AB353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12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696DDE7-A5D7-4F79-9770-B33974E07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02F32A5-1D2A-4F9F-B51D-4530E6292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5BEF7713-CA4D-4BD4-BA4D-1556E878A5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8307335-E280-4B78-B948-91046D4227C5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13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B96C61F-ED6A-4B1A-96B8-3CA5AA1D8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304597D-6DD9-4AF9-A7DB-30E646C75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98788F74-B3E3-4023-933B-9D60680A6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7C88DE33-55D3-40B7-95D4-B5779EE0E91C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14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F2ED68-B600-4222-9ED7-0ADCA96FC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8C0F2EE-FB10-417C-BD08-7383898B5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0339EADD-8BB6-4326-BA2F-E9E8D8DC4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82FF4DC-9D0C-412B-8177-0FB5CB3CE94F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15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8057FB2-527E-4A80-B99E-735869D38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7A3F2FF-BB30-4086-AABB-07F0BD48F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6E36E15E-7C3B-4C26-BEF5-4C44A7A59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265F99B6-D129-467E-87E6-489A86A16C1D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16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9DDA499-EBDD-48FF-998A-60F13132D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102C6C6-AA76-4F75-85DD-0AE21FF09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BD386192-08E9-4E38-A29B-9AE2BA7DF0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5469339-ECFF-4D73-921B-8619F37CB9B4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17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A9C2076-FA9F-4BA2-A090-0FFA81EAB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1B3CBB1-676E-414A-AE34-CFE92350C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7BD17F13-3D47-4AE9-A34F-80755F883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A65FA95-87B0-4DA1-874F-BB9D79960AD3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18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97EEAF4-E977-4AA0-85E0-B51426148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EC511ED-EEAC-4D44-82D3-355A88AD2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3E318D37-70F3-4D07-9834-3A7F04C2CB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35C025F-08AF-45EB-8FC5-FDE2623BAB44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19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1A35B1-AB17-4004-A5AB-03833F19E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9962" cy="35845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F935416-5C9F-4CE9-9954-75AC99E38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24CC2530-6430-41B8-B67E-3ADB1DC88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36971D1C-85E4-4F1E-AEDC-A180A3DC996A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2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B60B39B-5E1E-432D-91A0-149DEBDAB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24A2A2D-D1B9-4067-ADE8-45B1BE37C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F0708180-688F-427A-9C30-F56B9E9399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DEF0D80-30DC-44AD-8C36-CBD34674BC56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20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3A76730-0800-4B82-AA18-BD408C870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9962" cy="358457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F8B2045-3AEF-4218-BF2A-83582DC40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98F9115F-F81A-4A8C-91B7-9DE4E86CCB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59D7EFB-10E7-4224-8D27-C0007DE32B31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CF5D252-823B-4878-8EDF-091591F41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9962" cy="358457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75AB38D-6C42-4CDA-9C47-77330222B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A5A6F98-4994-4DEA-B363-9AD085078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1F4FE3-1C99-4824-8056-8BB1E029D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E1BCC40-917B-4EA1-ACD7-37C635828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F3838D9-76F8-4161-95C6-EDDECF42A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C440C5B-ED22-471E-9FC2-A32B4FB00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E5ACF50-9886-4EC4-8307-CF7114CCE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9762A88-BDD2-4939-B500-7EBD9519E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5699E89-1B97-4E0C-8DF6-D92DAFA1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C4898F-57D0-4074-8146-198DD4A23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2783687-4E9A-4712-85F2-990C4BED1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0337ACC7-1474-4B16-B880-BA52CBBB0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2ECA597E-5F64-4B2A-B7C8-F40E0FE5FFD7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27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B59C600-FD07-406B-BA59-CF7B2BC5C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4AFF933-A54A-4AA4-904D-0BEEAE21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CEDFD96C-E1BC-42F8-9782-0A60DE1FD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F762D93-76DB-4A66-A811-0CEE2BEEC3CE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28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5925673-EB83-42AD-A446-B26CB6906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B1CCA44-A111-42C2-8D08-680CC5B79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F626EE1-A9D4-4E37-8083-296BDBB17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81C596A-2F46-421E-86E6-2FB4A38A6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2CB1A60-D285-49B1-8C38-78F5699BC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532EEE3-EE9A-4839-A8C7-5F9567E879D8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3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9B8E5EF-7642-4204-A876-07FC7182A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2C685CE-A331-4B35-B1E7-DCB5A2A2F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E97FE9A2-7206-4674-B820-E78C6EF59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0097E3F-9818-43D5-B088-ECB421A2EF67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30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9C30418-F5A9-4980-AF5D-90509817B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A8BEFFD-F107-47F0-89D7-46C7DF428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>
            <a:extLst>
              <a:ext uri="{FF2B5EF4-FFF2-40B4-BE49-F238E27FC236}">
                <a16:creationId xmlns:a16="http://schemas.microsoft.com/office/drawing/2014/main" id="{D3AD2540-DA6B-44EE-82C1-399CA4F6E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57D59E5-12D7-437F-A670-2B0D84253C2F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31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75DFB97-958C-4384-B58B-6526741F0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27AC61C-64D6-470E-8B1B-0D4B20C1C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98ACD2A-967F-4929-AD7A-7FA055E96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87B35DF-1D6D-4828-A551-F34B49784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219C14E2-3103-4C63-9F1F-8541807BC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B3304A1-5FD5-4862-B453-C7D3BE1CDE5C}" type="slidenum">
              <a:rPr lang="he-IL" altLang="zh-TW" sz="1100" smtClean="0">
                <a:latin typeface="Times New Roman" charset="0"/>
              </a:rPr>
              <a:pPr algn="r">
                <a:defRPr/>
              </a:pPr>
              <a:t>5</a:t>
            </a:fld>
            <a:endParaRPr lang="en-US" altLang="zh-TW" sz="1100">
              <a:latin typeface="Times New Roman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96FEF81-690D-4C00-ADEC-07748A895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6011B61-01D1-4AEF-BE0D-3CDB4B21D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9A52EDED-57D2-454C-9ACF-71841A7E9F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3FEFE68-E231-4FC5-A953-05AB8A47B97E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6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5E5AB97-CA6F-4184-B715-929DB2846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3942FC6-3B18-41C4-A499-C08787217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62675690-9C8B-4C20-AA29-1AE2E56186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B332C20-6499-4EAD-90CF-7705EC356E83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7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35B6A41-7E8C-461D-8DE6-0F8C279F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40EF17E-F62E-4E62-9028-7E9B8BD35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01001CCB-F8B8-471A-B672-BC1D2FCED0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35563129-B81C-4D9E-944F-9DAF459550E8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8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F2CFBDE-0058-49C8-8FF6-E38632DFD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1966323-270B-48FA-9CF5-2C8DFC698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E33ECD82-EAFC-469D-9162-0737EBA309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algn="ctr"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1D73066-46D8-45A2-8BEF-E3E9A2A885A5}" type="slidenum">
              <a:rPr lang="he-IL" altLang="zh-TW" sz="1100" i="1" smtClean="0">
                <a:latin typeface="Times New Roman" charset="0"/>
                <a:cs typeface="Times New Roman" charset="0"/>
              </a:rPr>
              <a:pPr algn="r">
                <a:defRPr/>
              </a:pPr>
              <a:t>9</a:t>
            </a:fld>
            <a:endParaRPr lang="en-US" altLang="zh-TW" sz="1100" i="1">
              <a:latin typeface="Times New Roman" charset="0"/>
              <a:cs typeface="Times New Roman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45C6D26-4C8C-4198-A627-3B08B45EC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A2E770F-28E0-4CE8-8CB9-78E5FEBA5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54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67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354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80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229100" cy="270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4229100" cy="270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8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948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41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20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6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9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2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nand2tetri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B73312-46B4-4B1A-BE81-DC6C930BE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315483-404B-4C5D-8C21-29B6596A2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FF9CB26A-0FB2-4109-B813-2A8DAA9CF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1D87A32E-4CEA-4557-ABA6-9964A5320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30" name="Text Box 10" descr="Bouquet">
            <a:extLst>
              <a:ext uri="{FF2B5EF4-FFF2-40B4-BE49-F238E27FC236}">
                <a16:creationId xmlns:a16="http://schemas.microsoft.com/office/drawing/2014/main" id="{473ACE9A-51A0-4D7F-B04D-E4A5C09091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613525"/>
            <a:ext cx="868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altLang="zh-TW" sz="1000"/>
              <a:t>Elements of Computing Systems, Nisan &amp; Schocken, MIT Press, </a:t>
            </a:r>
            <a:r>
              <a:rPr lang="en-US" altLang="zh-TW" sz="1000">
                <a:solidFill>
                  <a:srgbClr val="000099"/>
                </a:solidFill>
                <a:hlinkClick r:id="rId16"/>
              </a:rPr>
              <a:t>www.nand2tetris.org</a:t>
            </a:r>
            <a:r>
              <a:rPr lang="en-US" altLang="zh-TW" sz="1000"/>
              <a:t> , Chapter 6: </a:t>
            </a:r>
            <a:r>
              <a:rPr lang="en-US" altLang="zh-TW" sz="1000" i="1"/>
              <a:t>Assembler                                            </a:t>
            </a:r>
            <a:r>
              <a:rPr lang="en-US" altLang="zh-TW" sz="1000"/>
              <a:t>          slide </a:t>
            </a:r>
            <a:fld id="{446C873E-3B8A-4B89-AA0B-26EB8BEE3C2A}" type="slidenum">
              <a:rPr lang="he-IL" altLang="zh-TW" sz="1000" smtClean="0">
                <a:ea typeface="Arial" charset="0"/>
                <a:cs typeface="Arial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r>
              <a:rPr lang="en-US" altLang="zh-TW" sz="1000"/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anose="05000000000000000000" pitchFamily="2" charset="2"/>
        <a:buChar char="q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F74E7D72-2F6A-4D26-A241-379A3A674C39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276475"/>
            <a:ext cx="3384550" cy="1296988"/>
            <a:chOff x="1383" y="1389"/>
            <a:chExt cx="2903" cy="1315"/>
          </a:xfrm>
        </p:grpSpPr>
        <p:sp>
          <p:nvSpPr>
            <p:cNvPr id="4103" name="Rectangle 3">
              <a:extLst>
                <a:ext uri="{FF2B5EF4-FFF2-40B4-BE49-F238E27FC236}">
                  <a16:creationId xmlns:a16="http://schemas.microsoft.com/office/drawing/2014/main" id="{D807F449-6B9F-427B-8E3F-1EC39589B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36"/>
              <a:ext cx="2903" cy="122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4104" name="Picture 4" descr="Banner">
              <a:extLst>
                <a:ext uri="{FF2B5EF4-FFF2-40B4-BE49-F238E27FC236}">
                  <a16:creationId xmlns:a16="http://schemas.microsoft.com/office/drawing/2014/main" id="{4C4A93FF-CF27-4E41-925B-2E9708D90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2"/>
            <a:stretch>
              <a:fillRect/>
            </a:stretch>
          </p:blipFill>
          <p:spPr bwMode="auto">
            <a:xfrm>
              <a:off x="3016" y="1434"/>
              <a:ext cx="126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5" descr="Banner">
              <a:extLst>
                <a:ext uri="{FF2B5EF4-FFF2-40B4-BE49-F238E27FC236}">
                  <a16:creationId xmlns:a16="http://schemas.microsoft.com/office/drawing/2014/main" id="{98442490-2561-4608-8962-5302395D5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85"/>
            <a:stretch>
              <a:fillRect/>
            </a:stretch>
          </p:blipFill>
          <p:spPr bwMode="auto">
            <a:xfrm>
              <a:off x="1474" y="1389"/>
              <a:ext cx="1457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2">
            <a:extLst>
              <a:ext uri="{FF2B5EF4-FFF2-40B4-BE49-F238E27FC236}">
                <a16:creationId xmlns:a16="http://schemas.microsoft.com/office/drawing/2014/main" id="{DE97F596-C75F-4AA5-999A-49D01B7D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03725"/>
            <a:ext cx="3743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www.nand2tetris.org</a:t>
            </a: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16FB667-BAC6-4F0C-ABFB-8247C3AE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Building a Modern Computer From First Principles</a:t>
            </a:r>
          </a:p>
        </p:txBody>
      </p:sp>
      <p:sp>
        <p:nvSpPr>
          <p:cNvPr id="4101" name="Rectangle 8">
            <a:extLst>
              <a:ext uri="{FF2B5EF4-FFF2-40B4-BE49-F238E27FC236}">
                <a16:creationId xmlns:a16="http://schemas.microsoft.com/office/drawing/2014/main" id="{A38C8C70-4B9C-4224-9FBE-292B01925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03605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E9D25147-E380-42F9-A113-8803C80C7EF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44513" y="692150"/>
            <a:ext cx="7772400" cy="681038"/>
          </a:xfrm>
        </p:spPr>
        <p:txBody>
          <a:bodyPr/>
          <a:lstStyle/>
          <a:p>
            <a:pPr algn="ctr">
              <a:defRPr/>
            </a:pPr>
            <a:r>
              <a:rPr lang="en-US" altLang="zh-TW" sz="3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Assembler</a:t>
            </a:r>
            <a:endParaRPr lang="en-US" altLang="zh-TW" sz="360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ACA5B48-03C3-4BD0-AF0D-638D4763A2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The assembler’s view of an assembly program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FF32EF30-F6C9-4C5C-B8CE-391D7F389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16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17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FF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16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if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18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16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sum +=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16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4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FF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FF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22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22532" name="Rectangle 10">
            <a:extLst>
              <a:ext uri="{FF2B5EF4-FFF2-40B4-BE49-F238E27FC236}">
                <a16:creationId xmlns:a16="http://schemas.microsoft.com/office/drawing/2014/main" id="{37C5C0EF-0CFC-45BA-A904-3F344EE0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697AB74C-7221-48FD-B612-59F09A03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In-line comments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Instructions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A-instruction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C-instruction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FF0000"/>
                </a:solidFill>
              </a:rPr>
              <a:t>Symbols 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references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Label declaration </a:t>
            </a:r>
            <a:r>
              <a:rPr lang="en-US" altLang="zh-TW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(XXX)</a:t>
            </a:r>
          </a:p>
        </p:txBody>
      </p:sp>
      <p:sp>
        <p:nvSpPr>
          <p:cNvPr id="22534" name="文字方塊 1">
            <a:extLst>
              <a:ext uri="{FF2B5EF4-FFF2-40B4-BE49-F238E27FC236}">
                <a16:creationId xmlns:a16="http://schemas.microsoft.com/office/drawing/2014/main" id="{49AB580F-A3AB-4488-B496-9E334240E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5207000"/>
            <a:ext cx="2268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Assume that there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no symbol for now!</a:t>
            </a:r>
            <a:endParaRPr lang="zh-TW" altLang="en-US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FAB8AF5-0F58-4CE2-821D-F43A6AB9A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998538"/>
            <a:ext cx="476250" cy="5410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3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000099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4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5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6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8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9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13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14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15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16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000099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18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19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20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21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000099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22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C8A2129-B579-467E-85EA-352004C540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White space 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A3D096BF-24E6-4987-8249-CAFC9852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@16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M=1   // </a:t>
            </a: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 // if </a:t>
            </a: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@18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 // sum += </a:t>
            </a: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 // </a:t>
            </a: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@4 // </a:t>
            </a: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@22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24580" name="Rectangle 10">
            <a:extLst>
              <a:ext uri="{FF2B5EF4-FFF2-40B4-BE49-F238E27FC236}">
                <a16:creationId xmlns:a16="http://schemas.microsoft.com/office/drawing/2014/main" id="{22625B1F-9DFA-4A37-9632-ED3F89FD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13477A0B-8402-4BE0-A22C-6E3D8DBA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C00000"/>
                </a:solidFill>
              </a:rPr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In-line comments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Instructions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A-instruction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C-instruction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Symbols 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references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Label declaration </a:t>
            </a:r>
            <a:r>
              <a:rPr lang="en-US" altLang="zh-TW" dirty="0">
                <a:latin typeface="Consolas" charset="0"/>
                <a:ea typeface="Consolas" charset="0"/>
                <a:cs typeface="Consolas" charset="0"/>
              </a:rPr>
              <a:t>(XXX)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4F130D6-E106-418D-BEB4-B296FA7A59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White space → ignore/remove them 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64A19E46-59D4-433E-BC95-8D532347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	@16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M=1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M=0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@18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@4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M=D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@22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26628" name="Rectangle 10">
            <a:extLst>
              <a:ext uri="{FF2B5EF4-FFF2-40B4-BE49-F238E27FC236}">
                <a16:creationId xmlns:a16="http://schemas.microsoft.com/office/drawing/2014/main" id="{B91AA000-B0CA-4C61-9A5E-75DA38F1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E007B715-CB70-4141-B5B8-608A2DE9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C00000"/>
                </a:solidFill>
              </a:rPr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In-line comments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Instructions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A-instruction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C-instruction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Symbols 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references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Label declaration </a:t>
            </a:r>
            <a:r>
              <a:rPr lang="en-US" altLang="zh-TW" dirty="0">
                <a:latin typeface="Consolas" charset="0"/>
                <a:ea typeface="Consolas" charset="0"/>
                <a:cs typeface="Consolas" charset="0"/>
              </a:rPr>
              <a:t>(XXX)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353E502-2910-4CAC-A0E7-3735AE9736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Instructions → binary encoding 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9E2AD268-202E-411E-99C9-E22DDACD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	@16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M=1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M=0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@18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@16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@4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@17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M=D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@22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28676" name="Rectangle 10">
            <a:extLst>
              <a:ext uri="{FF2B5EF4-FFF2-40B4-BE49-F238E27FC236}">
                <a16:creationId xmlns:a16="http://schemas.microsoft.com/office/drawing/2014/main" id="{C4D083CC-77AF-494F-83B1-A5E6DC58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2C1A6436-06DF-4230-8E6E-EBB969DC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In-line comments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C00000"/>
                </a:solidFill>
              </a:rPr>
              <a:t>Instructions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A-instruction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C00000"/>
                </a:solidFill>
              </a:rPr>
              <a:t>C-instruction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Symbols 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references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Label declaration </a:t>
            </a:r>
            <a:r>
              <a:rPr lang="en-US" altLang="zh-TW" dirty="0">
                <a:latin typeface="Consolas" charset="0"/>
                <a:ea typeface="Consolas" charset="0"/>
                <a:cs typeface="Consolas" charset="0"/>
              </a:rPr>
              <a:t>(XXX)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E8EBBA0-BA11-41E5-BAE4-AB3D38571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Translating / assembling A-instructions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CD5C1705-C9C0-47C9-ABCD-ABBEF8B56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38200"/>
          <a:ext cx="898207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VISIO" r:id="rId4" imgW="6339840" imgH="5919216" progId="Visio.Drawing.6">
                  <p:embed/>
                </p:oleObj>
              </mc:Choice>
              <mc:Fallback>
                <p:oleObj name="VISIO" r:id="rId4" imgW="6339840" imgH="59192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59" t="6052" r="-153" b="72652"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898207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5" name="Rectangle 3">
            <a:extLst>
              <a:ext uri="{FF2B5EF4-FFF2-40B4-BE49-F238E27FC236}">
                <a16:creationId xmlns:a16="http://schemas.microsoft.com/office/drawing/2014/main" id="{AE5402BB-3654-40DE-8EE9-9E6C5896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10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u="sng">
                <a:ea typeface="新細明體" panose="02020500000000000000" pitchFamily="18" charset="-120"/>
              </a:rPr>
              <a:t>Translation to binary:</a:t>
            </a:r>
          </a:p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altLang="zh-TW">
                <a:ea typeface="新細明體" panose="02020500000000000000" pitchFamily="18" charset="-120"/>
              </a:rPr>
              <a:t>If </a:t>
            </a:r>
            <a:r>
              <a:rPr lang="en-US" altLang="zh-TW" i="1">
                <a:ea typeface="新細明體" panose="02020500000000000000" pitchFamily="18" charset="-120"/>
              </a:rPr>
              <a:t>value</a:t>
            </a:r>
            <a:r>
              <a:rPr lang="en-US" altLang="zh-TW">
                <a:ea typeface="新細明體" panose="02020500000000000000" pitchFamily="18" charset="-120"/>
              </a:rPr>
              <a:t> is a non-negative decimal number, simple, e.g. </a:t>
            </a:r>
            <a:r>
              <a:rPr lang="en-US" altLang="zh-TW">
                <a:solidFill>
                  <a:srgbClr val="114FFB"/>
                </a:solidFill>
                <a:ea typeface="新細明體" panose="02020500000000000000" pitchFamily="18" charset="-120"/>
              </a:rPr>
              <a:t>@16</a:t>
            </a:r>
          </a:p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altLang="zh-TW">
                <a:ea typeface="新細明體" panose="02020500000000000000" pitchFamily="18" charset="-120"/>
              </a:rPr>
              <a:t>If </a:t>
            </a:r>
            <a:r>
              <a:rPr lang="en-US" altLang="zh-TW" i="1">
                <a:ea typeface="新細明體" panose="02020500000000000000" pitchFamily="18" charset="-120"/>
              </a:rPr>
              <a:t>value </a:t>
            </a:r>
            <a:r>
              <a:rPr lang="en-US" altLang="zh-TW">
                <a:ea typeface="新細明體" panose="02020500000000000000" pitchFamily="18" charset="-120"/>
              </a:rPr>
              <a:t>is a symbol, later.</a:t>
            </a:r>
            <a:endParaRPr lang="en-US" altLang="zh-TW" b="1">
              <a:solidFill>
                <a:srgbClr val="000099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2110619-6987-4642-9558-D9EF959F2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Translating / assembling C-instructions</a:t>
            </a: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E3354200-1318-4BD6-8721-2E9BB39D8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623888"/>
          <a:ext cx="69342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VISIO" r:id="rId4" imgW="6339840" imgH="5919216" progId="Visio.Drawing.6">
                  <p:embed/>
                </p:oleObj>
              </mc:Choice>
              <mc:Fallback>
                <p:oleObj name="VISIO" r:id="rId4" imgW="6339840" imgH="59192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80" t="14563" r="-153" b="60727"/>
                      <a:stretch>
                        <a:fillRect/>
                      </a:stretch>
                    </p:blipFill>
                    <p:spPr bwMode="auto">
                      <a:xfrm>
                        <a:off x="1143000" y="623888"/>
                        <a:ext cx="693420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2" name="Picture 4" descr="Bouquet">
            <a:extLst>
              <a:ext uri="{FF2B5EF4-FFF2-40B4-BE49-F238E27FC236}">
                <a16:creationId xmlns:a16="http://schemas.microsoft.com/office/drawing/2014/main" id="{525CCD02-281C-4370-B977-C30532EB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5000" t="27957" r="25000" b="41936"/>
          <a:stretch>
            <a:fillRect/>
          </a:stretch>
        </p:blipFill>
        <p:spPr bwMode="auto">
          <a:xfrm>
            <a:off x="4191000" y="2438400"/>
            <a:ext cx="487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5000" t="27957" r="25000" b="41936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6773" name="Picture 5" descr="Bouquet">
            <a:extLst>
              <a:ext uri="{FF2B5EF4-FFF2-40B4-BE49-F238E27FC236}">
                <a16:creationId xmlns:a16="http://schemas.microsoft.com/office/drawing/2014/main" id="{5D28F46B-6DA2-4C0B-A505-1FBFEF7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9678" t="23117" r="28903" b="20982"/>
          <a:stretch>
            <a:fillRect/>
          </a:stretch>
        </p:blipFill>
        <p:spPr bwMode="auto">
          <a:xfrm>
            <a:off x="74613" y="2516188"/>
            <a:ext cx="4040187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9678" t="23117" r="28903" b="20982"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6774" name="Picture 6" descr="Bouquet">
            <a:extLst>
              <a:ext uri="{FF2B5EF4-FFF2-40B4-BE49-F238E27FC236}">
                <a16:creationId xmlns:a16="http://schemas.microsoft.com/office/drawing/2014/main" id="{8B04E6AE-FF3C-4DE4-8FEA-15EF132A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27344" t="28465" r="27344" b="45694"/>
          <a:stretch>
            <a:fillRect/>
          </a:stretch>
        </p:blipFill>
        <p:spPr bwMode="auto">
          <a:xfrm>
            <a:off x="4191000" y="4648200"/>
            <a:ext cx="4648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7344" t="28465" r="27344" b="4569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67A6285-DFC9-456A-9EC4-3AE388E0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CEF9271-34A7-4BC8-9C4A-4ECA60A6B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Translating / assembling C-instructions</a:t>
            </a:r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3BAF583E-27B0-4D64-862A-5239994BF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623888"/>
          <a:ext cx="69342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VISIO" r:id="rId4" imgW="6339840" imgH="5919216" progId="Visio.Drawing.6">
                  <p:embed/>
                </p:oleObj>
              </mc:Choice>
              <mc:Fallback>
                <p:oleObj name="VISIO" r:id="rId4" imgW="6339840" imgH="59192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80" t="14563" r="-153" b="60727"/>
                      <a:stretch>
                        <a:fillRect/>
                      </a:stretch>
                    </p:blipFill>
                    <p:spPr bwMode="auto">
                      <a:xfrm>
                        <a:off x="1143000" y="623888"/>
                        <a:ext cx="693420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2" name="Picture 4" descr="Bouquet">
            <a:extLst>
              <a:ext uri="{FF2B5EF4-FFF2-40B4-BE49-F238E27FC236}">
                <a16:creationId xmlns:a16="http://schemas.microsoft.com/office/drawing/2014/main" id="{9D6353A4-8F87-41BE-BDB9-A2A79C2B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5000" t="27957" r="25000" b="41936"/>
          <a:stretch>
            <a:fillRect/>
          </a:stretch>
        </p:blipFill>
        <p:spPr bwMode="auto">
          <a:xfrm>
            <a:off x="4191000" y="2438400"/>
            <a:ext cx="487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5000" t="27957" r="25000" b="41936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6773" name="Picture 5" descr="Bouquet">
            <a:extLst>
              <a:ext uri="{FF2B5EF4-FFF2-40B4-BE49-F238E27FC236}">
                <a16:creationId xmlns:a16="http://schemas.microsoft.com/office/drawing/2014/main" id="{BBD1D66F-7C98-4854-91E6-521C8611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9678" t="23117" r="28903" b="20982"/>
          <a:stretch>
            <a:fillRect/>
          </a:stretch>
        </p:blipFill>
        <p:spPr bwMode="auto">
          <a:xfrm>
            <a:off x="74613" y="2516188"/>
            <a:ext cx="4040187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9678" t="23117" r="28903" b="20982"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6774" name="Picture 6" descr="Bouquet">
            <a:extLst>
              <a:ext uri="{FF2B5EF4-FFF2-40B4-BE49-F238E27FC236}">
                <a16:creationId xmlns:a16="http://schemas.microsoft.com/office/drawing/2014/main" id="{522026D8-E2F8-4397-958F-0C8BC78A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27344" t="28465" r="27344" b="45694"/>
          <a:stretch>
            <a:fillRect/>
          </a:stretch>
        </p:blipFill>
        <p:spPr bwMode="auto">
          <a:xfrm>
            <a:off x="4191000" y="4648200"/>
            <a:ext cx="4648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7344" t="28465" r="27344" b="4569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7CC94C4-A64E-4302-A463-41F5A5AF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4824" name="文字方塊 2">
            <a:extLst>
              <a:ext uri="{FF2B5EF4-FFF2-40B4-BE49-F238E27FC236}">
                <a16:creationId xmlns:a16="http://schemas.microsoft.com/office/drawing/2014/main" id="{48D4298E-B508-45B2-BBF0-82A824F3D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331913"/>
            <a:ext cx="271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solidFill>
                  <a:srgbClr val="114FFB"/>
                </a:solidFill>
                <a:ea typeface="新細明體" panose="02020500000000000000" pitchFamily="18" charset="-120"/>
              </a:rPr>
              <a:t>Example: MD=D+1</a:t>
            </a:r>
            <a:endParaRPr kumimoji="1" lang="zh-TW" altLang="en-US" sz="2400">
              <a:solidFill>
                <a:srgbClr val="114FFB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41ABE59-1CCD-4ED5-BE1F-2410C46C7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Translating / assembling C-instructions</a:t>
            </a: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28CEEF18-D677-4B6B-A515-2DB1778E6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623888"/>
          <a:ext cx="69342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VISIO" r:id="rId4" imgW="6339840" imgH="5919216" progId="Visio.Drawing.6">
                  <p:embed/>
                </p:oleObj>
              </mc:Choice>
              <mc:Fallback>
                <p:oleObj name="VISIO" r:id="rId4" imgW="6339840" imgH="59192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80" t="14563" r="-153" b="60727"/>
                      <a:stretch>
                        <a:fillRect/>
                      </a:stretch>
                    </p:blipFill>
                    <p:spPr bwMode="auto">
                      <a:xfrm>
                        <a:off x="1143000" y="623888"/>
                        <a:ext cx="693420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2" name="Picture 4" descr="Bouquet">
            <a:extLst>
              <a:ext uri="{FF2B5EF4-FFF2-40B4-BE49-F238E27FC236}">
                <a16:creationId xmlns:a16="http://schemas.microsoft.com/office/drawing/2014/main" id="{EF7DF51C-81AC-4560-9FE5-12FFD6F2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5000" t="27957" r="25000" b="41936"/>
          <a:stretch>
            <a:fillRect/>
          </a:stretch>
        </p:blipFill>
        <p:spPr bwMode="auto">
          <a:xfrm>
            <a:off x="4191000" y="2438400"/>
            <a:ext cx="487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5000" t="27957" r="25000" b="41936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6773" name="Picture 5" descr="Bouquet">
            <a:extLst>
              <a:ext uri="{FF2B5EF4-FFF2-40B4-BE49-F238E27FC236}">
                <a16:creationId xmlns:a16="http://schemas.microsoft.com/office/drawing/2014/main" id="{1807D0B0-D38C-4F6C-AADE-F17961A7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9678" t="23117" r="28903" b="20982"/>
          <a:stretch>
            <a:fillRect/>
          </a:stretch>
        </p:blipFill>
        <p:spPr bwMode="auto">
          <a:xfrm>
            <a:off x="74613" y="2516188"/>
            <a:ext cx="4040187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9678" t="23117" r="28903" b="20982"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6774" name="Picture 6" descr="Bouquet">
            <a:extLst>
              <a:ext uri="{FF2B5EF4-FFF2-40B4-BE49-F238E27FC236}">
                <a16:creationId xmlns:a16="http://schemas.microsoft.com/office/drawing/2014/main" id="{F5528B3D-2D34-43EA-B279-FFD5FBF5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27344" t="28465" r="27344" b="45694"/>
          <a:stretch>
            <a:fillRect/>
          </a:stretch>
        </p:blipFill>
        <p:spPr bwMode="auto">
          <a:xfrm>
            <a:off x="4191000" y="4648200"/>
            <a:ext cx="4648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 l="27344" t="28465" r="27344" b="4569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25B28ED-7723-4D94-B87D-A4ED35ADF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6872" name="文字方塊 2">
            <a:extLst>
              <a:ext uri="{FF2B5EF4-FFF2-40B4-BE49-F238E27FC236}">
                <a16:creationId xmlns:a16="http://schemas.microsoft.com/office/drawing/2014/main" id="{8ECF9EF4-7EBB-46B0-8744-C8BF5C97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331913"/>
            <a:ext cx="2586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solidFill>
                  <a:srgbClr val="114FFB"/>
                </a:solidFill>
                <a:ea typeface="新細明體" panose="02020500000000000000" pitchFamily="18" charset="-120"/>
              </a:rPr>
              <a:t>Example: D; JGT</a:t>
            </a:r>
            <a:endParaRPr kumimoji="1" lang="zh-TW" altLang="en-US" sz="2400">
              <a:solidFill>
                <a:srgbClr val="114FFB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10AD10-37DA-4492-98AF-029E8BDFA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overall assembly logic</a:t>
            </a: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E4737C4F-A4C1-4AD4-BF83-7201A69DA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838200"/>
            <a:ext cx="4191000" cy="5562600"/>
          </a:xfrm>
        </p:spPr>
        <p:txBody>
          <a:bodyPr/>
          <a:lstStyle/>
          <a:p>
            <a:pPr marL="268288" indent="-268288">
              <a:buFont typeface="Wingdings" charset="2"/>
              <a:buNone/>
              <a:defRPr/>
            </a:pPr>
            <a:r>
              <a:rPr lang="en-US" altLang="zh-TW" u="sng">
                <a:solidFill>
                  <a:srgbClr val="000000"/>
                </a:solidFill>
                <a:ea typeface="Arial Unicode MS" charset="0"/>
              </a:rPr>
              <a:t>For each (real) command</a:t>
            </a:r>
          </a:p>
          <a:p>
            <a:pPr marL="268288" indent="-268288">
              <a:buSzPct val="80000"/>
              <a:buFont typeface="Wingdings" charset="2"/>
              <a:buChar char="q"/>
              <a:defRPr/>
            </a:pP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Parse the command,</a:t>
            </a:r>
            <a:br>
              <a:rPr lang="en-US" altLang="zh-TW">
                <a:solidFill>
                  <a:srgbClr val="000000"/>
                </a:solidFill>
                <a:ea typeface="Arial Unicode MS" charset="0"/>
              </a:rPr>
            </a:b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i.e. break it into its underlying fields </a:t>
            </a:r>
          </a:p>
          <a:p>
            <a:pPr marL="268288" indent="-268288">
              <a:buSzPct val="80000"/>
              <a:buFont typeface="Wingdings" charset="2"/>
              <a:buChar char="q"/>
              <a:defRPr/>
            </a:pPr>
            <a:r>
              <a:rPr lang="en-US" altLang="zh-TW">
                <a:latin typeface="Consolas" charset="0"/>
                <a:ea typeface="Arial Unicode MS" charset="0"/>
                <a:cs typeface="Consolas" charset="0"/>
              </a:rPr>
              <a:t>A</a:t>
            </a: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-instruction: replace the symbolic reference (if any) with the corresponding memory address,</a:t>
            </a:r>
            <a:br>
              <a:rPr lang="en-US" altLang="zh-TW">
                <a:solidFill>
                  <a:srgbClr val="000000"/>
                </a:solidFill>
                <a:ea typeface="Arial Unicode MS" charset="0"/>
              </a:rPr>
            </a:b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which is a number</a:t>
            </a:r>
          </a:p>
          <a:p>
            <a:pPr marL="268288" indent="-268288">
              <a:buClr>
                <a:schemeClr val="bg1"/>
              </a:buClr>
              <a:buSzPct val="80000"/>
              <a:buFont typeface="Wingdings" charset="2"/>
              <a:buChar char="q"/>
              <a:defRPr/>
            </a:pP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(how to do it, later)</a:t>
            </a:r>
          </a:p>
          <a:p>
            <a:pPr marL="268288" indent="-268288">
              <a:buSzPct val="80000"/>
              <a:buFont typeface="Wingdings" charset="2"/>
              <a:buChar char="q"/>
              <a:defRPr/>
            </a:pPr>
            <a:r>
              <a:rPr lang="en-US" altLang="zh-TW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-instruction: for each field in the instruction, generate the corresponding binary code</a:t>
            </a:r>
          </a:p>
          <a:p>
            <a:pPr marL="268288" indent="-268288">
              <a:buSzPct val="80000"/>
              <a:buFont typeface="Wingdings" charset="2"/>
              <a:buChar char="q"/>
              <a:defRPr/>
            </a:pP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Assemble the translated binary codes into a complete 16-bit machine instruction</a:t>
            </a:r>
          </a:p>
          <a:p>
            <a:pPr marL="268288" indent="-268288">
              <a:buSzPct val="80000"/>
              <a:buFont typeface="Wingdings" charset="2"/>
              <a:buChar char="q"/>
              <a:defRPr/>
            </a:pPr>
            <a:r>
              <a:rPr lang="en-US" altLang="zh-TW">
                <a:solidFill>
                  <a:srgbClr val="000000"/>
                </a:solidFill>
                <a:ea typeface="Arial Unicode MS" charset="0"/>
              </a:rPr>
              <a:t>Write the 16-bit instruction to the output file.</a:t>
            </a:r>
          </a:p>
        </p:txBody>
      </p: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9B4A9779-0BA2-4237-9B1A-6AABF347CA2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85800"/>
            <a:ext cx="3657600" cy="5715000"/>
            <a:chOff x="192" y="432"/>
            <a:chExt cx="2304" cy="3600"/>
          </a:xfrm>
        </p:grpSpPr>
        <p:sp>
          <p:nvSpPr>
            <p:cNvPr id="20485" name="Text Box 9">
              <a:extLst>
                <a:ext uri="{FF2B5EF4-FFF2-40B4-BE49-F238E27FC236}">
                  <a16:creationId xmlns:a16="http://schemas.microsoft.com/office/drawing/2014/main" id="{61247A17-504C-4ABC-93E3-4A2CB2C0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624"/>
              <a:ext cx="2256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46800" rIns="0" bIns="46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// Computes 1+...+RAM[0]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// And stores the sum in RAM[1].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M=1   // i = 1                                    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M=0   // sum = 0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(LOOP)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// if i&gt;RAM[0] goto WRITE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@0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D=D-M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@WRITE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D;JGT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// sum += i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M=D+M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// i++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M=M+1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@LOOP // goto LOOP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0;JMP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(WRITE)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@1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M=D  // RAM[1] = the sum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(END)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@END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0;JMP</a:t>
              </a:r>
            </a:p>
          </p:txBody>
        </p:sp>
        <p:sp>
          <p:nvSpPr>
            <p:cNvPr id="38918" name="Rectangle 10">
              <a:extLst>
                <a:ext uri="{FF2B5EF4-FFF2-40B4-BE49-F238E27FC236}">
                  <a16:creationId xmlns:a16="http://schemas.microsoft.com/office/drawing/2014/main" id="{EEDD8E0D-C32E-40A1-BB66-7B6B47B64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432"/>
              <a:ext cx="191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Assembly program</a:t>
              </a:r>
              <a:endParaRPr lang="en-US" altLang="zh-TW" sz="1400"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>
            <a:extLst>
              <a:ext uri="{FF2B5EF4-FFF2-40B4-BE49-F238E27FC236}">
                <a16:creationId xmlns:a16="http://schemas.microsoft.com/office/drawing/2014/main" id="{B28E10F2-59FD-44A3-9BAC-6CB89207B9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6705600" cy="3505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Assembly programs typically have many symbols:</a:t>
            </a:r>
          </a:p>
          <a:p>
            <a:pP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Labels that mark destinations of goto commands</a:t>
            </a:r>
          </a:p>
          <a:p>
            <a:pP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Labels that mark special memory locations</a:t>
            </a:r>
          </a:p>
          <a:p>
            <a:pP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Variables</a:t>
            </a:r>
            <a:br>
              <a:rPr lang="en-US" altLang="zh-TW" sz="2000">
                <a:ea typeface="新細明體" panose="02020500000000000000" pitchFamily="18" charset="-120"/>
              </a:rPr>
            </a:br>
            <a:endParaRPr lang="en-US" altLang="zh-TW" sz="200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These symbols fall into two categories:</a:t>
            </a:r>
          </a:p>
          <a:p>
            <a:pP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User–defined symbols (created by programmers)</a:t>
            </a:r>
          </a:p>
          <a:p>
            <a:pPr lvl="1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Variables</a:t>
            </a:r>
          </a:p>
          <a:p>
            <a:pPr lvl="1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Labels (</a:t>
            </a:r>
            <a:r>
              <a:rPr lang="en-US" altLang="zh-TW" sz="2000">
                <a:solidFill>
                  <a:srgbClr val="000099"/>
                </a:solidFill>
                <a:ea typeface="新細明體" panose="02020500000000000000" pitchFamily="18" charset="-120"/>
              </a:rPr>
              <a:t>forward reference could be a problem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Pre-defined symbols (used by the Hack platform).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3D8F8AD-BDCC-487C-8A7F-84750996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(aka </a:t>
            </a:r>
            <a:r>
              <a:rPr lang="en-US" altLang="zh-TW" sz="2000" i="1">
                <a:solidFill>
                  <a:srgbClr val="663300"/>
                </a:solidFill>
                <a:latin typeface="Arial" charset="0"/>
              </a:rPr>
              <a:t>symbol resolution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)</a:t>
            </a:r>
          </a:p>
        </p:txBody>
      </p:sp>
      <p:grpSp>
        <p:nvGrpSpPr>
          <p:cNvPr id="53258" name="Group 10">
            <a:extLst>
              <a:ext uri="{FF2B5EF4-FFF2-40B4-BE49-F238E27FC236}">
                <a16:creationId xmlns:a16="http://schemas.microsoft.com/office/drawing/2014/main" id="{5DCE4903-97D5-4524-AEB8-588D0690477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0"/>
            <a:ext cx="2057400" cy="6324600"/>
            <a:chOff x="4320" y="0"/>
            <a:chExt cx="1296" cy="3984"/>
          </a:xfrm>
        </p:grpSpPr>
        <p:sp>
          <p:nvSpPr>
            <p:cNvPr id="22533" name="Text Box 4">
              <a:extLst>
                <a:ext uri="{FF2B5EF4-FFF2-40B4-BE49-F238E27FC236}">
                  <a16:creationId xmlns:a16="http://schemas.microsoft.com/office/drawing/2014/main" id="{9E965C84-32ED-4496-8860-E23700486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36"/>
              <a:ext cx="960" cy="364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57600" tIns="46800" rIns="0" bIns="46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 b="1">
                  <a:latin typeface="Courier New" charset="0"/>
                  <a:ea typeface="Times New Roman" charset="0"/>
                  <a:cs typeface="Times New Roman" charset="0"/>
                </a:rPr>
                <a:t>    </a:t>
              </a: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R0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rgbClr val="003399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D;JLE 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rgbClr val="003399"/>
                  </a:solidFill>
                  <a:latin typeface="Consolas" charset="0"/>
                  <a:ea typeface="Consolas" charset="0"/>
                  <a:cs typeface="Consolas" charset="0"/>
                </a:rPr>
                <a:t>counter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SCREEN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D=A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LOOP</a:t>
              </a: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A=M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M=-1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@32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D=D+A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counter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MD=M-1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LOOP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D;JGT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0;JMP</a:t>
              </a:r>
            </a:p>
          </p:txBody>
        </p:sp>
        <p:sp>
          <p:nvSpPr>
            <p:cNvPr id="40966" name="Rectangle 8">
              <a:extLst>
                <a:ext uri="{FF2B5EF4-FFF2-40B4-BE49-F238E27FC236}">
                  <a16:creationId xmlns:a16="http://schemas.microsoft.com/office/drawing/2014/main" id="{5ED60C0B-2E7F-4704-8026-A8C4E6A9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0"/>
              <a:ext cx="1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550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3488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41475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Typical symbolic Hack</a:t>
              </a:r>
              <a:b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</a:b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assembly code: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2E714D-A18E-4D48-861C-7AA9C1B32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Where we are at: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956000FD-6489-4C8A-8DC0-4E645C4E7802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6149" name="Group 4">
              <a:extLst>
                <a:ext uri="{FF2B5EF4-FFF2-40B4-BE49-F238E27FC236}">
                  <a16:creationId xmlns:a16="http://schemas.microsoft.com/office/drawing/2014/main" id="{1EF448F2-BC9A-4D7A-BD04-F441D0A54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6247" name="Rectangle 5">
                <a:extLst>
                  <a:ext uri="{FF2B5EF4-FFF2-40B4-BE49-F238E27FC236}">
                    <a16:creationId xmlns:a16="http://schemas.microsoft.com/office/drawing/2014/main" id="{8D9D0633-069D-48E9-A1E7-E39A89FA8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8" name="Rectangle 6">
                <a:extLst>
                  <a:ext uri="{FF2B5EF4-FFF2-40B4-BE49-F238E27FC236}">
                    <a16:creationId xmlns:a16="http://schemas.microsoft.com/office/drawing/2014/main" id="{E0D59487-0025-4A60-994B-3C78AF442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Assembler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9" name="Freeform 7">
                <a:extLst>
                  <a:ext uri="{FF2B5EF4-FFF2-40B4-BE49-F238E27FC236}">
                    <a16:creationId xmlns:a16="http://schemas.microsoft.com/office/drawing/2014/main" id="{E55B9A25-44C6-4009-8A94-FF16F5794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" name="Rectangle 8">
                <a:extLst>
                  <a:ext uri="{FF2B5EF4-FFF2-40B4-BE49-F238E27FC236}">
                    <a16:creationId xmlns:a16="http://schemas.microsoft.com/office/drawing/2014/main" id="{550B6F0D-B024-42AA-8660-7BAB6853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 6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51" name="Freeform 9">
                <a:extLst>
                  <a:ext uri="{FF2B5EF4-FFF2-40B4-BE49-F238E27FC236}">
                    <a16:creationId xmlns:a16="http://schemas.microsoft.com/office/drawing/2014/main" id="{ED3D2764-01A2-4659-83E9-96857CC42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2" name="Freeform 10">
                <a:extLst>
                  <a:ext uri="{FF2B5EF4-FFF2-40B4-BE49-F238E27FC236}">
                    <a16:creationId xmlns:a16="http://schemas.microsoft.com/office/drawing/2014/main" id="{3FB192CE-9BD2-4286-B0A8-6247FB6E6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0" name="Group 11">
              <a:extLst>
                <a:ext uri="{FF2B5EF4-FFF2-40B4-BE49-F238E27FC236}">
                  <a16:creationId xmlns:a16="http://schemas.microsoft.com/office/drawing/2014/main" id="{1D988147-B116-4DE9-A8C9-B8026885A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6241" name="Rectangle 12">
                <a:extLst>
                  <a:ext uri="{FF2B5EF4-FFF2-40B4-BE49-F238E27FC236}">
                    <a16:creationId xmlns:a16="http://schemas.microsoft.com/office/drawing/2014/main" id="{2DCFA600-258D-495A-91D5-3AADA8933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2" name="Rectangle 13">
                <a:extLst>
                  <a:ext uri="{FF2B5EF4-FFF2-40B4-BE49-F238E27FC236}">
                    <a16:creationId xmlns:a16="http://schemas.microsoft.com/office/drawing/2014/main" id="{FBE99194-CF2D-430F-ACE1-7D73E6D37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H.L. Language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3" name="Rectangle 14">
                <a:extLst>
                  <a:ext uri="{FF2B5EF4-FFF2-40B4-BE49-F238E27FC236}">
                    <a16:creationId xmlns:a16="http://schemas.microsoft.com/office/drawing/2014/main" id="{AE4457B6-D775-4AA6-AD41-044661616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4" name="Rectangle 15">
                <a:extLst>
                  <a:ext uri="{FF2B5EF4-FFF2-40B4-BE49-F238E27FC236}">
                    <a16:creationId xmlns:a16="http://schemas.microsoft.com/office/drawing/2014/main" id="{7053A990-FD3A-4868-A7E9-8AF68F16C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Operating Sys.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5" name="Rectangle 16">
                <a:extLst>
                  <a:ext uri="{FF2B5EF4-FFF2-40B4-BE49-F238E27FC236}">
                    <a16:creationId xmlns:a16="http://schemas.microsoft.com/office/drawing/2014/main" id="{633E95B1-3558-4FE4-BBD7-8490756F2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6" name="Rectangle 17">
                <a:extLst>
                  <a:ext uri="{FF2B5EF4-FFF2-40B4-BE49-F238E27FC236}">
                    <a16:creationId xmlns:a16="http://schemas.microsoft.com/office/drawing/2014/main" id="{F6AB2EB7-3A1C-4A50-BB0B-483D24C2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1" name="Group 18">
              <a:extLst>
                <a:ext uri="{FF2B5EF4-FFF2-40B4-BE49-F238E27FC236}">
                  <a16:creationId xmlns:a16="http://schemas.microsoft.com/office/drawing/2014/main" id="{40F4B653-601E-40DC-A228-0D893C47E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6236" name="Rectangle 19">
                <a:extLst>
                  <a:ext uri="{FF2B5EF4-FFF2-40B4-BE49-F238E27FC236}">
                    <a16:creationId xmlns:a16="http://schemas.microsoft.com/office/drawing/2014/main" id="{8D93C423-7B1B-4178-B981-AA3879B8D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7" name="Rectangle 20">
                <a:extLst>
                  <a:ext uri="{FF2B5EF4-FFF2-40B4-BE49-F238E27FC236}">
                    <a16:creationId xmlns:a16="http://schemas.microsoft.com/office/drawing/2014/main" id="{A9C79A07-D5A0-4CD6-BB40-B9D7E3927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8" name="Rectangle 21">
                <a:extLst>
                  <a:ext uri="{FF2B5EF4-FFF2-40B4-BE49-F238E27FC236}">
                    <a16:creationId xmlns:a16="http://schemas.microsoft.com/office/drawing/2014/main" id="{649CBCF1-D0A7-4679-B93A-6F06EB7BD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10 - 11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9" name="Line 22">
                <a:extLst>
                  <a:ext uri="{FF2B5EF4-FFF2-40B4-BE49-F238E27FC236}">
                    <a16:creationId xmlns:a16="http://schemas.microsoft.com/office/drawing/2014/main" id="{E2BDA2DE-BBFD-493F-ABB0-27C21A5DE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0" name="Freeform 23">
                <a:extLst>
                  <a:ext uri="{FF2B5EF4-FFF2-40B4-BE49-F238E27FC236}">
                    <a16:creationId xmlns:a16="http://schemas.microsoft.com/office/drawing/2014/main" id="{DCC37254-B1DF-40BC-A108-36570F3A2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2" name="Group 24">
              <a:extLst>
                <a:ext uri="{FF2B5EF4-FFF2-40B4-BE49-F238E27FC236}">
                  <a16:creationId xmlns:a16="http://schemas.microsoft.com/office/drawing/2014/main" id="{67B8842F-40EA-4B58-9135-BC4825BA9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6230" name="Rectangle 25">
                <a:extLst>
                  <a:ext uri="{FF2B5EF4-FFF2-40B4-BE49-F238E27FC236}">
                    <a16:creationId xmlns:a16="http://schemas.microsoft.com/office/drawing/2014/main" id="{88D14057-041A-4287-A7D5-990D736C4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1" name="Rectangle 26">
                <a:extLst>
                  <a:ext uri="{FF2B5EF4-FFF2-40B4-BE49-F238E27FC236}">
                    <a16:creationId xmlns:a16="http://schemas.microsoft.com/office/drawing/2014/main" id="{FC368908-8CF0-405A-B2BB-E2FD0C97E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7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VM Translator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2" name="Freeform 27">
                <a:extLst>
                  <a:ext uri="{FF2B5EF4-FFF2-40B4-BE49-F238E27FC236}">
                    <a16:creationId xmlns:a16="http://schemas.microsoft.com/office/drawing/2014/main" id="{3C06DF69-27B7-44BE-BCE9-91EF0C902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3" name="Rectangle 28">
                <a:extLst>
                  <a:ext uri="{FF2B5EF4-FFF2-40B4-BE49-F238E27FC236}">
                    <a16:creationId xmlns:a16="http://schemas.microsoft.com/office/drawing/2014/main" id="{3C24E692-D451-48F2-A40F-B0927DF7E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7 - 8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4" name="Line 29">
                <a:extLst>
                  <a:ext uri="{FF2B5EF4-FFF2-40B4-BE49-F238E27FC236}">
                    <a16:creationId xmlns:a16="http://schemas.microsoft.com/office/drawing/2014/main" id="{5C86E3C0-3D6B-4C04-AD32-A60E9C761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5" name="Freeform 30">
                <a:extLst>
                  <a:ext uri="{FF2B5EF4-FFF2-40B4-BE49-F238E27FC236}">
                    <a16:creationId xmlns:a16="http://schemas.microsoft.com/office/drawing/2014/main" id="{7EAF5BF5-FCE3-4925-8C06-65A4BFE03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3" name="Group 31">
              <a:extLst>
                <a:ext uri="{FF2B5EF4-FFF2-40B4-BE49-F238E27FC236}">
                  <a16:creationId xmlns:a16="http://schemas.microsoft.com/office/drawing/2014/main" id="{2035596B-1A7A-4E21-8F31-4846B32D5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6223" name="Rectangle 32">
                <a:extLst>
                  <a:ext uri="{FF2B5EF4-FFF2-40B4-BE49-F238E27FC236}">
                    <a16:creationId xmlns:a16="http://schemas.microsoft.com/office/drawing/2014/main" id="{47D0EC22-C4ED-4678-866C-A848A485B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24" name="Rectangle 33">
                <a:extLst>
                  <a:ext uri="{FF2B5EF4-FFF2-40B4-BE49-F238E27FC236}">
                    <a16:creationId xmlns:a16="http://schemas.microsoft.com/office/drawing/2014/main" id="{574351E7-05A0-4D1A-819E-703EA7FFD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Computer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5" name="Rectangle 34">
                <a:extLst>
                  <a:ext uri="{FF2B5EF4-FFF2-40B4-BE49-F238E27FC236}">
                    <a16:creationId xmlns:a16="http://schemas.microsoft.com/office/drawing/2014/main" id="{B38F4BAB-6ACB-4A83-8C5B-523086FD3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Architecture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6" name="Freeform 35">
                <a:extLst>
                  <a:ext uri="{FF2B5EF4-FFF2-40B4-BE49-F238E27FC236}">
                    <a16:creationId xmlns:a16="http://schemas.microsoft.com/office/drawing/2014/main" id="{CC2591A6-FB7F-4DCA-9EAC-0D69567FD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7" name="Rectangle 36">
                <a:extLst>
                  <a:ext uri="{FF2B5EF4-FFF2-40B4-BE49-F238E27FC236}">
                    <a16:creationId xmlns:a16="http://schemas.microsoft.com/office/drawing/2014/main" id="{EB50217A-B21B-4B12-AACF-66A7EEB18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4 - 5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8" name="Line 37">
                <a:extLst>
                  <a:ext uri="{FF2B5EF4-FFF2-40B4-BE49-F238E27FC236}">
                    <a16:creationId xmlns:a16="http://schemas.microsoft.com/office/drawing/2014/main" id="{5843D030-EEF1-40A9-A292-2FF12DF8F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9" name="Freeform 38">
                <a:extLst>
                  <a:ext uri="{FF2B5EF4-FFF2-40B4-BE49-F238E27FC236}">
                    <a16:creationId xmlns:a16="http://schemas.microsoft.com/office/drawing/2014/main" id="{80B4A618-DC7F-4902-882E-02E9DDC0A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4" name="Group 39">
              <a:extLst>
                <a:ext uri="{FF2B5EF4-FFF2-40B4-BE49-F238E27FC236}">
                  <a16:creationId xmlns:a16="http://schemas.microsoft.com/office/drawing/2014/main" id="{EB2394D4-F9F9-4A96-B942-006D4162B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6217" name="Rectangle 40">
                <a:extLst>
                  <a:ext uri="{FF2B5EF4-FFF2-40B4-BE49-F238E27FC236}">
                    <a16:creationId xmlns:a16="http://schemas.microsoft.com/office/drawing/2014/main" id="{67FD8B79-03B4-4223-93FA-9E3EF8969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18" name="Rectangle 41">
                <a:extLst>
                  <a:ext uri="{FF2B5EF4-FFF2-40B4-BE49-F238E27FC236}">
                    <a16:creationId xmlns:a16="http://schemas.microsoft.com/office/drawing/2014/main" id="{779D0B14-FAD6-4B69-ABAC-30C85871E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Gate Logic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9" name="Freeform 42">
                <a:extLst>
                  <a:ext uri="{FF2B5EF4-FFF2-40B4-BE49-F238E27FC236}">
                    <a16:creationId xmlns:a16="http://schemas.microsoft.com/office/drawing/2014/main" id="{CFFB61F8-0FED-4805-B648-CF79C61DB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0" name="Rectangle 43">
                <a:extLst>
                  <a:ext uri="{FF2B5EF4-FFF2-40B4-BE49-F238E27FC236}">
                    <a16:creationId xmlns:a16="http://schemas.microsoft.com/office/drawing/2014/main" id="{50EAED7E-997B-408C-8D84-EB5DE6E00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1 - 3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1" name="Line 44">
                <a:extLst>
                  <a:ext uri="{FF2B5EF4-FFF2-40B4-BE49-F238E27FC236}">
                    <a16:creationId xmlns:a16="http://schemas.microsoft.com/office/drawing/2014/main" id="{84920FE4-F68A-40FB-B207-8C67AF391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2" name="Freeform 45">
                <a:extLst>
                  <a:ext uri="{FF2B5EF4-FFF2-40B4-BE49-F238E27FC236}">
                    <a16:creationId xmlns:a16="http://schemas.microsoft.com/office/drawing/2014/main" id="{8C3BD234-8459-4E34-9F9A-AEE373197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5" name="Group 46">
              <a:extLst>
                <a:ext uri="{FF2B5EF4-FFF2-40B4-BE49-F238E27FC236}">
                  <a16:creationId xmlns:a16="http://schemas.microsoft.com/office/drawing/2014/main" id="{B3C50E22-5BFF-49DA-86D1-7E5DA912F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6208" name="Rectangle 47">
                <a:extLst>
                  <a:ext uri="{FF2B5EF4-FFF2-40B4-BE49-F238E27FC236}">
                    <a16:creationId xmlns:a16="http://schemas.microsoft.com/office/drawing/2014/main" id="{52CD241C-A156-446A-A438-834D21202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9" name="Rectangle 48">
                <a:extLst>
                  <a:ext uri="{FF2B5EF4-FFF2-40B4-BE49-F238E27FC236}">
                    <a16:creationId xmlns:a16="http://schemas.microsoft.com/office/drawing/2014/main" id="{8CD95579-35A3-43B2-BE23-F325AC4CE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Electrical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0" name="Rectangle 49">
                <a:extLst>
                  <a:ext uri="{FF2B5EF4-FFF2-40B4-BE49-F238E27FC236}">
                    <a16:creationId xmlns:a16="http://schemas.microsoft.com/office/drawing/2014/main" id="{517C0FC9-3684-42F4-9445-069928F7F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Engineering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1" name="Freeform 50">
                <a:extLst>
                  <a:ext uri="{FF2B5EF4-FFF2-40B4-BE49-F238E27FC236}">
                    <a16:creationId xmlns:a16="http://schemas.microsoft.com/office/drawing/2014/main" id="{E99D230B-CE50-480D-854A-5BB20F46C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2" name="Freeform 51">
                <a:extLst>
                  <a:ext uri="{FF2B5EF4-FFF2-40B4-BE49-F238E27FC236}">
                    <a16:creationId xmlns:a16="http://schemas.microsoft.com/office/drawing/2014/main" id="{5A44374A-3EDC-44C1-9459-F4320C210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3" name="Freeform 52">
                <a:extLst>
                  <a:ext uri="{FF2B5EF4-FFF2-40B4-BE49-F238E27FC236}">
                    <a16:creationId xmlns:a16="http://schemas.microsoft.com/office/drawing/2014/main" id="{DC575148-CBF0-4A2B-860C-1A7206861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4" name="Rectangle 53">
                <a:extLst>
                  <a:ext uri="{FF2B5EF4-FFF2-40B4-BE49-F238E27FC236}">
                    <a16:creationId xmlns:a16="http://schemas.microsoft.com/office/drawing/2014/main" id="{DD2CA820-8C43-4C0D-9CEE-1CFF57D32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Physics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5" name="Line 54">
                <a:extLst>
                  <a:ext uri="{FF2B5EF4-FFF2-40B4-BE49-F238E27FC236}">
                    <a16:creationId xmlns:a16="http://schemas.microsoft.com/office/drawing/2014/main" id="{F67AD487-6C38-467D-87EC-9A09B35DD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6" name="Freeform 55">
                <a:extLst>
                  <a:ext uri="{FF2B5EF4-FFF2-40B4-BE49-F238E27FC236}">
                    <a16:creationId xmlns:a16="http://schemas.microsoft.com/office/drawing/2014/main" id="{058E9397-8DEE-4065-B84D-ADCA3379B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6" name="Group 56">
              <a:extLst>
                <a:ext uri="{FF2B5EF4-FFF2-40B4-BE49-F238E27FC236}">
                  <a16:creationId xmlns:a16="http://schemas.microsoft.com/office/drawing/2014/main" id="{4080E886-DBDB-426B-95F8-CE0B176C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6203" name="Rectangle 57">
                <a:extLst>
                  <a:ext uri="{FF2B5EF4-FFF2-40B4-BE49-F238E27FC236}">
                    <a16:creationId xmlns:a16="http://schemas.microsoft.com/office/drawing/2014/main" id="{64E52C73-DB41-42E2-993D-8FD564DE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4" name="Rectangle 58">
                <a:extLst>
                  <a:ext uri="{FF2B5EF4-FFF2-40B4-BE49-F238E27FC236}">
                    <a16:creationId xmlns:a16="http://schemas.microsoft.com/office/drawing/2014/main" id="{019342AE-5E74-4B69-B244-18802BEB3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Virtual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5" name="Rectangle 59">
                <a:extLst>
                  <a:ext uri="{FF2B5EF4-FFF2-40B4-BE49-F238E27FC236}">
                    <a16:creationId xmlns:a16="http://schemas.microsoft.com/office/drawing/2014/main" id="{5A466FFA-F68D-43D1-AF63-C6F5E1542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Machine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6" name="Rectangle 60">
                <a:extLst>
                  <a:ext uri="{FF2B5EF4-FFF2-40B4-BE49-F238E27FC236}">
                    <a16:creationId xmlns:a16="http://schemas.microsoft.com/office/drawing/2014/main" id="{3968D07D-8EE4-4479-A903-25D420ED8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7" name="Rectangle 61">
                <a:extLst>
                  <a:ext uri="{FF2B5EF4-FFF2-40B4-BE49-F238E27FC236}">
                    <a16:creationId xmlns:a16="http://schemas.microsoft.com/office/drawing/2014/main" id="{A2E98E82-E86E-4AE7-9A35-2C6257B13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7" name="Group 62">
              <a:extLst>
                <a:ext uri="{FF2B5EF4-FFF2-40B4-BE49-F238E27FC236}">
                  <a16:creationId xmlns:a16="http://schemas.microsoft.com/office/drawing/2014/main" id="{84518529-D8BE-4119-A57F-8F79519F0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6193" name="Group 63">
                <a:extLst>
                  <a:ext uri="{FF2B5EF4-FFF2-40B4-BE49-F238E27FC236}">
                    <a16:creationId xmlns:a16="http://schemas.microsoft.com/office/drawing/2014/main" id="{342C47D2-FEDB-49A4-A0F3-5CBF1FFE20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6200" name="Rectangle 64">
                  <a:extLst>
                    <a:ext uri="{FF2B5EF4-FFF2-40B4-BE49-F238E27FC236}">
                      <a16:creationId xmlns:a16="http://schemas.microsoft.com/office/drawing/2014/main" id="{E37DD5EB-8193-46E6-9C97-34C98B741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01" name="Rectangle 65">
                  <a:extLst>
                    <a:ext uri="{FF2B5EF4-FFF2-40B4-BE49-F238E27FC236}">
                      <a16:creationId xmlns:a16="http://schemas.microsoft.com/office/drawing/2014/main" id="{D5AA15C5-0FD9-4EDC-A1A6-B202BFA62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Software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2" name="Rectangle 66">
                  <a:extLst>
                    <a:ext uri="{FF2B5EF4-FFF2-40B4-BE49-F238E27FC236}">
                      <a16:creationId xmlns:a16="http://schemas.microsoft.com/office/drawing/2014/main" id="{B2C14B58-0305-42AB-9EDC-1166B4F3C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94" name="Group 67">
                <a:extLst>
                  <a:ext uri="{FF2B5EF4-FFF2-40B4-BE49-F238E27FC236}">
                    <a16:creationId xmlns:a16="http://schemas.microsoft.com/office/drawing/2014/main" id="{24C007BA-1841-45F6-AAE2-FE3F77018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6195" name="Rectangle 68">
                  <a:extLst>
                    <a:ext uri="{FF2B5EF4-FFF2-40B4-BE49-F238E27FC236}">
                      <a16:creationId xmlns:a16="http://schemas.microsoft.com/office/drawing/2014/main" id="{DFA298C5-B92F-47C8-9509-674A8F53A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6" name="Rectangle 69">
                  <a:extLst>
                    <a:ext uri="{FF2B5EF4-FFF2-40B4-BE49-F238E27FC236}">
                      <a16:creationId xmlns:a16="http://schemas.microsoft.com/office/drawing/2014/main" id="{02C52C9C-8402-4119-B3B2-AE8CDCC89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Assembly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7" name="Rectangle 70">
                  <a:extLst>
                    <a:ext uri="{FF2B5EF4-FFF2-40B4-BE49-F238E27FC236}">
                      <a16:creationId xmlns:a16="http://schemas.microsoft.com/office/drawing/2014/main" id="{3B3AB431-EB57-44EE-A8A1-0F30583AA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8" name="Rectangle 71">
                  <a:extLst>
                    <a:ext uri="{FF2B5EF4-FFF2-40B4-BE49-F238E27FC236}">
                      <a16:creationId xmlns:a16="http://schemas.microsoft.com/office/drawing/2014/main" id="{0937FFD8-054D-4E41-B2C7-F41E84B453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9" name="Rectangle 72">
                  <a:extLst>
                    <a:ext uri="{FF2B5EF4-FFF2-40B4-BE49-F238E27FC236}">
                      <a16:creationId xmlns:a16="http://schemas.microsoft.com/office/drawing/2014/main" id="{04CE0F68-5455-42AC-89AD-D3E94AC67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8" name="Group 73">
              <a:extLst>
                <a:ext uri="{FF2B5EF4-FFF2-40B4-BE49-F238E27FC236}">
                  <a16:creationId xmlns:a16="http://schemas.microsoft.com/office/drawing/2014/main" id="{C70CA5D8-4E97-4872-9E83-A1DC29C5B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6183" name="Group 74">
                <a:extLst>
                  <a:ext uri="{FF2B5EF4-FFF2-40B4-BE49-F238E27FC236}">
                    <a16:creationId xmlns:a16="http://schemas.microsoft.com/office/drawing/2014/main" id="{8E63B837-9FD1-43AD-9AF3-12C331FDE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6190" name="Rectangle 75">
                  <a:extLst>
                    <a:ext uri="{FF2B5EF4-FFF2-40B4-BE49-F238E27FC236}">
                      <a16:creationId xmlns:a16="http://schemas.microsoft.com/office/drawing/2014/main" id="{1A8CF0E1-18A5-46AE-A900-121B74238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1" name="Rectangle 76">
                  <a:extLst>
                    <a:ext uri="{FF2B5EF4-FFF2-40B4-BE49-F238E27FC236}">
                      <a16:creationId xmlns:a16="http://schemas.microsoft.com/office/drawing/2014/main" id="{D8A24270-7F80-47BC-B04D-6840F9F1D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Hardware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2" name="Rectangle 77">
                  <a:extLst>
                    <a:ext uri="{FF2B5EF4-FFF2-40B4-BE49-F238E27FC236}">
                      <a16:creationId xmlns:a16="http://schemas.microsoft.com/office/drawing/2014/main" id="{ABB1FC4C-259F-4FF4-A60F-B768A4374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84" name="Group 78">
                <a:extLst>
                  <a:ext uri="{FF2B5EF4-FFF2-40B4-BE49-F238E27FC236}">
                    <a16:creationId xmlns:a16="http://schemas.microsoft.com/office/drawing/2014/main" id="{6A713893-74AE-45D8-91FF-C9F8CD0F1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6185" name="Rectangle 79">
                  <a:extLst>
                    <a:ext uri="{FF2B5EF4-FFF2-40B4-BE49-F238E27FC236}">
                      <a16:creationId xmlns:a16="http://schemas.microsoft.com/office/drawing/2014/main" id="{889C45D9-7D1F-4A49-A4F6-32ADC01E5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6" name="Rectangle 80">
                  <a:extLst>
                    <a:ext uri="{FF2B5EF4-FFF2-40B4-BE49-F238E27FC236}">
                      <a16:creationId xmlns:a16="http://schemas.microsoft.com/office/drawing/2014/main" id="{4395DD61-B3B0-412B-8930-E63EC5857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Machine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7" name="Rectangle 81">
                  <a:extLst>
                    <a:ext uri="{FF2B5EF4-FFF2-40B4-BE49-F238E27FC236}">
                      <a16:creationId xmlns:a16="http://schemas.microsoft.com/office/drawing/2014/main" id="{928B1C74-944C-4ECE-8390-10E01088F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8" name="Rectangle 82">
                  <a:extLst>
                    <a:ext uri="{FF2B5EF4-FFF2-40B4-BE49-F238E27FC236}">
                      <a16:creationId xmlns:a16="http://schemas.microsoft.com/office/drawing/2014/main" id="{1F39ABA5-740B-4BFD-A9BE-C38ECDDBC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9" name="Rectangle 83">
                  <a:extLst>
                    <a:ext uri="{FF2B5EF4-FFF2-40B4-BE49-F238E27FC236}">
                      <a16:creationId xmlns:a16="http://schemas.microsoft.com/office/drawing/2014/main" id="{39954570-AC65-49CB-A4E2-B87B15071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9" name="Group 84">
              <a:extLst>
                <a:ext uri="{FF2B5EF4-FFF2-40B4-BE49-F238E27FC236}">
                  <a16:creationId xmlns:a16="http://schemas.microsoft.com/office/drawing/2014/main" id="{234908A2-C174-47C3-ACFB-F821F0F8B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6178" name="Rectangle 85">
                <a:extLst>
                  <a:ext uri="{FF2B5EF4-FFF2-40B4-BE49-F238E27FC236}">
                    <a16:creationId xmlns:a16="http://schemas.microsoft.com/office/drawing/2014/main" id="{AA95539A-1683-4563-8BC7-B26EB657A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9" name="Rectangle 86">
                <a:extLst>
                  <a:ext uri="{FF2B5EF4-FFF2-40B4-BE49-F238E27FC236}">
                    <a16:creationId xmlns:a16="http://schemas.microsoft.com/office/drawing/2014/main" id="{19B92FE6-0138-428B-836B-97C81820F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Hardware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0" name="Rectangle 87">
                <a:extLst>
                  <a:ext uri="{FF2B5EF4-FFF2-40B4-BE49-F238E27FC236}">
                    <a16:creationId xmlns:a16="http://schemas.microsoft.com/office/drawing/2014/main" id="{D7242326-A1FD-4C23-9144-DD352AF93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Platform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1" name="Rectangle 88">
                <a:extLst>
                  <a:ext uri="{FF2B5EF4-FFF2-40B4-BE49-F238E27FC236}">
                    <a16:creationId xmlns:a16="http://schemas.microsoft.com/office/drawing/2014/main" id="{CCB112C5-B1A7-45F6-B1A0-44940B328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82" name="Rectangle 89">
                <a:extLst>
                  <a:ext uri="{FF2B5EF4-FFF2-40B4-BE49-F238E27FC236}">
                    <a16:creationId xmlns:a16="http://schemas.microsoft.com/office/drawing/2014/main" id="{775E5A43-C41E-4500-93A5-77D18B835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0" name="Group 90">
              <a:extLst>
                <a:ext uri="{FF2B5EF4-FFF2-40B4-BE49-F238E27FC236}">
                  <a16:creationId xmlns:a16="http://schemas.microsoft.com/office/drawing/2014/main" id="{285C7035-EB05-4D7F-9AFE-5AF4FBE3E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6173" name="Rectangle 91">
                <a:extLst>
                  <a:ext uri="{FF2B5EF4-FFF2-40B4-BE49-F238E27FC236}">
                    <a16:creationId xmlns:a16="http://schemas.microsoft.com/office/drawing/2014/main" id="{827664B1-9661-4B00-8DCF-DCD427522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4" name="Rectangle 92">
                <a:extLst>
                  <a:ext uri="{FF2B5EF4-FFF2-40B4-BE49-F238E27FC236}">
                    <a16:creationId xmlns:a16="http://schemas.microsoft.com/office/drawing/2014/main" id="{963DD9DD-9663-4BF0-96F0-24B1D5CE1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Chips 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5" name="Rectangle 93">
                <a:extLst>
                  <a:ext uri="{FF2B5EF4-FFF2-40B4-BE49-F238E27FC236}">
                    <a16:creationId xmlns:a16="http://schemas.microsoft.com/office/drawing/2014/main" id="{CC02AA98-1A59-43FD-B70A-2CB13B16D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Logic Gates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6" name="Rectangle 94">
                <a:extLst>
                  <a:ext uri="{FF2B5EF4-FFF2-40B4-BE49-F238E27FC236}">
                    <a16:creationId xmlns:a16="http://schemas.microsoft.com/office/drawing/2014/main" id="{5A31956D-57BE-4212-9D16-E2EF26E03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7" name="Rectangle 95">
                <a:extLst>
                  <a:ext uri="{FF2B5EF4-FFF2-40B4-BE49-F238E27FC236}">
                    <a16:creationId xmlns:a16="http://schemas.microsoft.com/office/drawing/2014/main" id="{01126975-684A-4857-9174-9B856398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1" name="Group 96">
              <a:extLst>
                <a:ext uri="{FF2B5EF4-FFF2-40B4-BE49-F238E27FC236}">
                  <a16:creationId xmlns:a16="http://schemas.microsoft.com/office/drawing/2014/main" id="{2CA2830D-57F0-4E3B-BF1C-4B5C7B802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6162" name="Freeform 97">
                <a:extLst>
                  <a:ext uri="{FF2B5EF4-FFF2-40B4-BE49-F238E27FC236}">
                    <a16:creationId xmlns:a16="http://schemas.microsoft.com/office/drawing/2014/main" id="{98016FDC-87BA-44EB-94F6-09BE617E7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98">
                <a:extLst>
                  <a:ext uri="{FF2B5EF4-FFF2-40B4-BE49-F238E27FC236}">
                    <a16:creationId xmlns:a16="http://schemas.microsoft.com/office/drawing/2014/main" id="{5CCBBDFE-6CC8-4AA6-9B7C-C1E50305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Freeform 99">
                <a:extLst>
                  <a:ext uri="{FF2B5EF4-FFF2-40B4-BE49-F238E27FC236}">
                    <a16:creationId xmlns:a16="http://schemas.microsoft.com/office/drawing/2014/main" id="{AEC923EA-FAA9-4152-8160-934E66A4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5" name="Rectangle 100">
                <a:extLst>
                  <a:ext uri="{FF2B5EF4-FFF2-40B4-BE49-F238E27FC236}">
                    <a16:creationId xmlns:a16="http://schemas.microsoft.com/office/drawing/2014/main" id="{E2232D5A-978A-4877-8601-CF512513C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Human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6" name="Rectangle 101">
                <a:extLst>
                  <a:ext uri="{FF2B5EF4-FFF2-40B4-BE49-F238E27FC236}">
                    <a16:creationId xmlns:a16="http://schemas.microsoft.com/office/drawing/2014/main" id="{8D375186-BBE3-4420-88AA-2C1B23527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Thought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7" name="Rectangle 102">
                <a:extLst>
                  <a:ext uri="{FF2B5EF4-FFF2-40B4-BE49-F238E27FC236}">
                    <a16:creationId xmlns:a16="http://schemas.microsoft.com/office/drawing/2014/main" id="{A99E6A3D-E4E3-4E01-8BA7-A1C87601C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68" name="Rectangle 103">
                <a:extLst>
                  <a:ext uri="{FF2B5EF4-FFF2-40B4-BE49-F238E27FC236}">
                    <a16:creationId xmlns:a16="http://schemas.microsoft.com/office/drawing/2014/main" id="{8A441F10-A7A0-437D-809E-3F123D3C7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design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9" name="Freeform 104">
                <a:extLst>
                  <a:ext uri="{FF2B5EF4-FFF2-40B4-BE49-F238E27FC236}">
                    <a16:creationId xmlns:a16="http://schemas.microsoft.com/office/drawing/2014/main" id="{49A73A36-B3E3-4399-833D-584B05606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0" name="Rectangle 105">
                <a:extLst>
                  <a:ext uri="{FF2B5EF4-FFF2-40B4-BE49-F238E27FC236}">
                    <a16:creationId xmlns:a16="http://schemas.microsoft.com/office/drawing/2014/main" id="{DC739E3B-0BEC-4CF3-957D-AAD9F6DA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9, 12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1" name="Line 106">
                <a:extLst>
                  <a:ext uri="{FF2B5EF4-FFF2-40B4-BE49-F238E27FC236}">
                    <a16:creationId xmlns:a16="http://schemas.microsoft.com/office/drawing/2014/main" id="{DFB711D6-13B9-4272-A0B4-488C84F10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Freeform 107">
                <a:extLst>
                  <a:ext uri="{FF2B5EF4-FFF2-40B4-BE49-F238E27FC236}">
                    <a16:creationId xmlns:a16="http://schemas.microsoft.com/office/drawing/2014/main" id="{9F4C4142-998F-4DB4-BD6E-9704AC7A3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02540" name="AutoShape 108">
            <a:extLst>
              <a:ext uri="{FF2B5EF4-FFF2-40B4-BE49-F238E27FC236}">
                <a16:creationId xmlns:a16="http://schemas.microsoft.com/office/drawing/2014/main" id="{310C2D3C-3AD9-4DEA-80EF-2A6EB20EC6F6}"/>
              </a:ext>
            </a:extLst>
          </p:cNvPr>
          <p:cNvSpPr>
            <a:spLocks noChangeArrowheads="1"/>
          </p:cNvSpPr>
          <p:nvPr/>
        </p:nvSpPr>
        <p:spPr bwMode="auto">
          <a:xfrm rot="2644691">
            <a:off x="3562350" y="2636838"/>
            <a:ext cx="649288" cy="503237"/>
          </a:xfrm>
          <a:prstGeom prst="rightArrow">
            <a:avLst>
              <a:gd name="adj1" fmla="val 50000"/>
              <a:gd name="adj2" fmla="val 32256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5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>
            <a:extLst>
              <a:ext uri="{FF2B5EF4-FFF2-40B4-BE49-F238E27FC236}">
                <a16:creationId xmlns:a16="http://schemas.microsoft.com/office/drawing/2014/main" id="{B831E249-68CD-4DF0-8F2A-1838B7130B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6477000" cy="5562600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altLang="zh-TW" sz="2000" u="sng" dirty="0">
                <a:solidFill>
                  <a:srgbClr val="990000"/>
                </a:solidFill>
              </a:rPr>
              <a:t>Label symbols</a:t>
            </a:r>
            <a:r>
              <a:rPr lang="en-US" altLang="zh-TW" sz="2000" dirty="0"/>
              <a:t>:  Used to label destinations of </a:t>
            </a:r>
            <a:r>
              <a:rPr lang="en-US" altLang="zh-TW" sz="2000" dirty="0" err="1"/>
              <a:t>goto</a:t>
            </a:r>
            <a:r>
              <a:rPr lang="en-US" altLang="zh-TW" sz="2000" dirty="0"/>
              <a:t> commands. Declared by the pseudo-command 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Consolas" charset="0"/>
                <a:cs typeface="Consolas" charset="0"/>
              </a:rPr>
              <a:t>(XXX)</a:t>
            </a:r>
            <a:r>
              <a:rPr lang="en-US" altLang="zh-TW" sz="2000" dirty="0"/>
              <a:t>. This directive defines the symbol 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Consolas" charset="0"/>
                <a:cs typeface="Consolas" charset="0"/>
              </a:rPr>
              <a:t>XXX </a:t>
            </a:r>
            <a:r>
              <a:rPr lang="en-US" altLang="zh-TW" sz="2000" dirty="0"/>
              <a:t>to refer to the instruction memory location holding the next command in the program. </a:t>
            </a:r>
            <a:r>
              <a:rPr lang="en-US" altLang="zh-TW" sz="2000" dirty="0">
                <a:solidFill>
                  <a:srgbClr val="114FFB"/>
                </a:solidFill>
              </a:rPr>
              <a:t>(the assembler needs to maintain </a:t>
            </a:r>
            <a:r>
              <a:rPr lang="en-US" altLang="zh-TW" sz="2000" dirty="0" err="1">
                <a:solidFill>
                  <a:srgbClr val="114FFB"/>
                </a:solidFill>
              </a:rPr>
              <a:t>instrCtr</a:t>
            </a:r>
            <a:r>
              <a:rPr lang="en-US" altLang="zh-TW" sz="2000" dirty="0">
                <a:solidFill>
                  <a:srgbClr val="114FFB"/>
                </a:solidFill>
              </a:rPr>
              <a:t>)</a:t>
            </a:r>
          </a:p>
          <a:p>
            <a:pPr>
              <a:buFont typeface="Wingdings" charset="2"/>
              <a:buNone/>
              <a:defRPr/>
            </a:pPr>
            <a:r>
              <a:rPr lang="en-US" altLang="zh-TW" sz="2000" u="sng" dirty="0">
                <a:solidFill>
                  <a:srgbClr val="990000"/>
                </a:solidFill>
              </a:rPr>
              <a:t>Variable symbols</a:t>
            </a:r>
            <a:r>
              <a:rPr lang="en-US" altLang="zh-TW" sz="2000" dirty="0"/>
              <a:t>: Any user-defined symbol 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Consolas" charset="0"/>
                <a:cs typeface="Consolas" charset="0"/>
              </a:rPr>
              <a:t>xxx</a:t>
            </a:r>
            <a:r>
              <a:rPr lang="en-US" altLang="zh-TW" sz="2000" dirty="0"/>
              <a:t> appearing in an assembly program that is not defined elsewhere using the </a:t>
            </a:r>
            <a:r>
              <a:rPr lang="en-US" altLang="zh-TW" sz="2000" b="1" dirty="0">
                <a:solidFill>
                  <a:srgbClr val="000099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Consolas" charset="0"/>
                <a:cs typeface="Consolas" charset="0"/>
              </a:rPr>
              <a:t>xxx)</a:t>
            </a:r>
            <a:r>
              <a:rPr lang="en-US" altLang="zh-TW" sz="2000" b="1" dirty="0">
                <a:solidFill>
                  <a:srgbClr val="000099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zh-TW" sz="2000" dirty="0"/>
              <a:t>directive is treated as a variable, and is automatically assigned a unique RAM address, starting at RAM address 16 </a:t>
            </a:r>
            <a:r>
              <a:rPr lang="en-US" altLang="zh-TW" sz="2000" dirty="0">
                <a:solidFill>
                  <a:srgbClr val="114FFB"/>
                </a:solidFill>
              </a:rPr>
              <a:t>(the assembler needs to maintain </a:t>
            </a:r>
            <a:r>
              <a:rPr lang="en-US" altLang="zh-TW" sz="2000" dirty="0" err="1">
                <a:solidFill>
                  <a:srgbClr val="114FFB"/>
                </a:solidFill>
              </a:rPr>
              <a:t>nextAddr</a:t>
            </a:r>
            <a:r>
              <a:rPr lang="en-US" altLang="zh-TW" sz="2000" dirty="0">
                <a:solidFill>
                  <a:srgbClr val="114FFB"/>
                </a:solidFill>
              </a:rPr>
              <a:t>)</a:t>
            </a:r>
          </a:p>
          <a:p>
            <a:pPr>
              <a:buFont typeface="Wingdings" charset="2"/>
              <a:buNone/>
              <a:defRPr/>
            </a:pPr>
            <a:r>
              <a:rPr lang="en-US" altLang="zh-TW" sz="2000" dirty="0"/>
              <a:t>     (why start at 16?  Later.)</a:t>
            </a:r>
          </a:p>
          <a:p>
            <a:pPr>
              <a:buFont typeface="Wingdings" charset="2"/>
              <a:buNone/>
              <a:defRPr/>
            </a:pPr>
            <a:r>
              <a:rPr lang="en-US" altLang="zh-TW" sz="2000" dirty="0"/>
              <a:t>     By convention, Hack programmers use lower-case and upper-case to represent variable and label names, respectively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61C1C530-DC54-4E61-A459-DBAED6608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user-defined symbols</a:t>
            </a:r>
          </a:p>
        </p:txBody>
      </p:sp>
      <p:grpSp>
        <p:nvGrpSpPr>
          <p:cNvPr id="43012" name="Group 8">
            <a:extLst>
              <a:ext uri="{FF2B5EF4-FFF2-40B4-BE49-F238E27FC236}">
                <a16:creationId xmlns:a16="http://schemas.microsoft.com/office/drawing/2014/main" id="{6FB722D4-32C2-4D20-B510-A832CB6CCC8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0"/>
            <a:ext cx="2057400" cy="6324600"/>
            <a:chOff x="4320" y="0"/>
            <a:chExt cx="1296" cy="3984"/>
          </a:xfrm>
        </p:grpSpPr>
        <p:sp>
          <p:nvSpPr>
            <p:cNvPr id="24582" name="Text Box 4">
              <a:extLst>
                <a:ext uri="{FF2B5EF4-FFF2-40B4-BE49-F238E27FC236}">
                  <a16:creationId xmlns:a16="http://schemas.microsoft.com/office/drawing/2014/main" id="{9BDE27E0-2FC5-4166-A3AB-2F212D1AA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36"/>
              <a:ext cx="960" cy="364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57600" tIns="46800" rIns="0" bIns="46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 b="1">
                  <a:latin typeface="Courier New" charset="0"/>
                  <a:ea typeface="Times New Roman" charset="0"/>
                  <a:cs typeface="Times New Roman" charset="0"/>
                </a:rPr>
                <a:t>    </a:t>
              </a: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R0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rgbClr val="003399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D;JLE 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rgbClr val="003399"/>
                  </a:solidFill>
                  <a:latin typeface="Consolas" charset="0"/>
                  <a:ea typeface="Consolas" charset="0"/>
                  <a:cs typeface="Consolas" charset="0"/>
                </a:rPr>
                <a:t>counter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SCREEN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D=A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LOOP</a:t>
              </a: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A=M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M=-1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@32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D=D+A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counter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MD=M-1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LOOP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D;JGT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0;JMP</a:t>
              </a:r>
            </a:p>
          </p:txBody>
        </p:sp>
        <p:sp>
          <p:nvSpPr>
            <p:cNvPr id="43014" name="Rectangle 8">
              <a:extLst>
                <a:ext uri="{FF2B5EF4-FFF2-40B4-BE49-F238E27FC236}">
                  <a16:creationId xmlns:a16="http://schemas.microsoft.com/office/drawing/2014/main" id="{C2D16347-5A9E-4BA6-921A-C0E1ABFDF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0"/>
              <a:ext cx="1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550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3488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41475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Typical symbolic Hack</a:t>
              </a:r>
              <a:b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</a:b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assembly code: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>
            <a:extLst>
              <a:ext uri="{FF2B5EF4-FFF2-40B4-BE49-F238E27FC236}">
                <a16:creationId xmlns:a16="http://schemas.microsoft.com/office/drawing/2014/main" id="{A95B484E-9E95-4BA4-AC77-CB95C6F0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609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solidFill>
                  <a:srgbClr val="990000"/>
                </a:solidFill>
                <a:ea typeface="新細明體" panose="02020500000000000000" pitchFamily="18" charset="-120"/>
              </a:rPr>
              <a:t>Virtual registers</a:t>
            </a:r>
            <a:r>
              <a:rPr lang="en-US" altLang="zh-TW" sz="2000">
                <a:ea typeface="新細明體" panose="02020500000000000000" pitchFamily="18" charset="-120"/>
              </a:rPr>
              <a:t>:</a:t>
            </a:r>
            <a:br>
              <a:rPr lang="en-US" altLang="zh-TW" sz="2000">
                <a:ea typeface="新細明體" panose="02020500000000000000" pitchFamily="18" charset="-120"/>
              </a:rPr>
            </a:br>
            <a:r>
              <a:rPr lang="en-US" altLang="zh-TW" sz="2000">
                <a:ea typeface="新細明體" panose="02020500000000000000" pitchFamily="18" charset="-120"/>
              </a:rPr>
              <a:t>The symbols 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R0</a:t>
            </a:r>
            <a:r>
              <a:rPr lang="en-US" altLang="zh-TW" sz="2000">
                <a:ea typeface="新細明體" panose="02020500000000000000" pitchFamily="18" charset="-120"/>
              </a:rPr>
              <a:t>,…,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R15</a:t>
            </a:r>
            <a:r>
              <a:rPr lang="en-US" altLang="zh-TW" sz="2000">
                <a:ea typeface="新細明體" panose="02020500000000000000" pitchFamily="18" charset="-120"/>
              </a:rPr>
              <a:t> are automatically predefined to refer to RAM addresses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0</a:t>
            </a:r>
            <a:r>
              <a:rPr lang="en-US" altLang="zh-TW" sz="2000">
                <a:ea typeface="新細明體" panose="02020500000000000000" pitchFamily="18" charset="-120"/>
              </a:rPr>
              <a:t>,…,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15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solidFill>
                  <a:srgbClr val="990000"/>
                </a:solidFill>
                <a:ea typeface="新細明體" panose="02020500000000000000" pitchFamily="18" charset="-120"/>
              </a:rPr>
              <a:t>I/O pointers:</a:t>
            </a:r>
            <a:r>
              <a:rPr lang="en-US" altLang="zh-TW" sz="2000">
                <a:ea typeface="新細明體" panose="02020500000000000000" pitchFamily="18" charset="-120"/>
              </a:rPr>
              <a:t> The symbols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SCREEN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KBD</a:t>
            </a:r>
            <a:r>
              <a:rPr lang="en-US" altLang="zh-TW" sz="2000">
                <a:ea typeface="新細明體" panose="02020500000000000000" pitchFamily="18" charset="-120"/>
              </a:rPr>
              <a:t> are automatically predefined to refer to RAM addresses 16384 and 24576, respectively (base addresses of the </a:t>
            </a:r>
            <a:r>
              <a:rPr lang="en-US" altLang="zh-TW" sz="2000" i="1">
                <a:ea typeface="新細明體" panose="02020500000000000000" pitchFamily="18" charset="-120"/>
              </a:rPr>
              <a:t>screen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 i="1">
                <a:ea typeface="新細明體" panose="02020500000000000000" pitchFamily="18" charset="-120"/>
              </a:rPr>
              <a:t>keyboard</a:t>
            </a:r>
            <a:r>
              <a:rPr lang="en-US" altLang="zh-TW" sz="2000">
                <a:ea typeface="新細明體" panose="02020500000000000000" pitchFamily="18" charset="-120"/>
              </a:rPr>
              <a:t> memory maps)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solidFill>
                  <a:srgbClr val="990000"/>
                </a:solidFill>
                <a:ea typeface="新細明體" panose="02020500000000000000" pitchFamily="18" charset="-120"/>
              </a:rPr>
              <a:t>VM control pointers</a:t>
            </a:r>
            <a:r>
              <a:rPr lang="en-US" altLang="zh-TW" sz="2000">
                <a:ea typeface="新細明體" panose="02020500000000000000" pitchFamily="18" charset="-120"/>
              </a:rPr>
              <a:t>: the symbols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LCL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ARG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r>
              <a:rPr lang="en-US" altLang="zh-TW" sz="2000">
                <a:ea typeface="新細明體" panose="02020500000000000000" pitchFamily="18" charset="-120"/>
              </a:rPr>
              <a:t>, and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THAT </a:t>
            </a:r>
            <a:r>
              <a:rPr lang="en-US" altLang="zh-TW" sz="2000">
                <a:ea typeface="新細明體" panose="02020500000000000000" pitchFamily="18" charset="-120"/>
              </a:rPr>
              <a:t>(that don’t appear in the code example on the right)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are automatically predefined to refer to RAM addresses 0 to 4, respectively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(The VM control pointers, which overlap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R0</a:t>
            </a:r>
            <a:r>
              <a:rPr lang="en-US" altLang="zh-TW" sz="2000">
                <a:ea typeface="新細明體" panose="02020500000000000000" pitchFamily="18" charset="-120"/>
              </a:rPr>
              <a:t>,…, </a:t>
            </a:r>
            <a:r>
              <a:rPr lang="en-US" altLang="zh-TW" sz="20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R4</a:t>
            </a:r>
            <a:r>
              <a:rPr lang="en-US" altLang="zh-TW" sz="2000">
                <a:ea typeface="新細明體" panose="02020500000000000000" pitchFamily="18" charset="-120"/>
              </a:rPr>
              <a:t> will come to play in the virtual machine implementation, covered in the next lecture)</a:t>
            </a:r>
          </a:p>
          <a:p>
            <a:pPr lvl="1">
              <a:spcBef>
                <a:spcPct val="100000"/>
              </a:spcBef>
              <a:buFont typeface="Wingdings" panose="05000000000000000000" pitchFamily="2" charset="2"/>
              <a:buNone/>
            </a:pPr>
            <a:endParaRPr lang="en-US" altLang="zh-TW">
              <a:ea typeface="新細明體" panose="02020500000000000000" pitchFamily="18" charset="-120"/>
            </a:endParaRPr>
          </a:p>
        </p:txBody>
      </p:sp>
      <p:grpSp>
        <p:nvGrpSpPr>
          <p:cNvPr id="45059" name="Group 13">
            <a:extLst>
              <a:ext uri="{FF2B5EF4-FFF2-40B4-BE49-F238E27FC236}">
                <a16:creationId xmlns:a16="http://schemas.microsoft.com/office/drawing/2014/main" id="{451B5712-AC9F-4CD3-9D51-27372D3B594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0"/>
            <a:ext cx="2057400" cy="6324600"/>
            <a:chOff x="4320" y="0"/>
            <a:chExt cx="1296" cy="3984"/>
          </a:xfrm>
        </p:grpSpPr>
        <p:sp>
          <p:nvSpPr>
            <p:cNvPr id="26630" name="Text Box 4">
              <a:extLst>
                <a:ext uri="{FF2B5EF4-FFF2-40B4-BE49-F238E27FC236}">
                  <a16:creationId xmlns:a16="http://schemas.microsoft.com/office/drawing/2014/main" id="{32A1EBC8-B4E9-418B-B461-52BC12FA8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36"/>
              <a:ext cx="960" cy="364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57600" tIns="46800" rIns="0" bIns="46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 b="1">
                  <a:latin typeface="Courier New" charset="0"/>
                  <a:ea typeface="Times New Roman" charset="0"/>
                  <a:cs typeface="Times New Roman" charset="0"/>
                </a:rPr>
                <a:t>    </a:t>
              </a: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R0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rgbClr val="003399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D;JLE 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rgbClr val="003399"/>
                  </a:solidFill>
                  <a:latin typeface="Consolas" charset="0"/>
                  <a:ea typeface="Consolas" charset="0"/>
                  <a:cs typeface="Consolas" charset="0"/>
                </a:rPr>
                <a:t>counter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SCREEN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D=A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LOOP</a:t>
              </a: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A=M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M=-1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D=M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@32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D=D+A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x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M=D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counter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MD=M-1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LOOP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D;JGT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@</a:t>
              </a:r>
              <a:r>
                <a:rPr lang="en-US" altLang="zh-TW" sz="1400">
                  <a:solidFill>
                    <a:schemeClr val="folHlink"/>
                  </a:solidFill>
                  <a:latin typeface="Consolas" charset="0"/>
                  <a:ea typeface="Consolas" charset="0"/>
                  <a:cs typeface="Consolas" charset="0"/>
                </a:rPr>
                <a:t>END</a:t>
              </a:r>
            </a:p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>
                  <a:solidFill>
                    <a:srgbClr val="000000"/>
                  </a:solidFill>
                  <a:latin typeface="Consolas" charset="0"/>
                  <a:ea typeface="Consolas" charset="0"/>
                  <a:cs typeface="Consolas" charset="0"/>
                </a:rPr>
                <a:t>    0;JMP</a:t>
              </a:r>
            </a:p>
          </p:txBody>
        </p:sp>
        <p:sp>
          <p:nvSpPr>
            <p:cNvPr id="45062" name="Rectangle 8">
              <a:extLst>
                <a:ext uri="{FF2B5EF4-FFF2-40B4-BE49-F238E27FC236}">
                  <a16:creationId xmlns:a16="http://schemas.microsoft.com/office/drawing/2014/main" id="{B9386302-3A68-489B-9C0B-83E3A6A8F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0"/>
              <a:ext cx="1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550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3488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41475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Typical symbolic Hack</a:t>
              </a:r>
              <a:b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</a:b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assembly code:</a:t>
              </a:r>
            </a:p>
          </p:txBody>
        </p:sp>
      </p:grpSp>
      <p:sp>
        <p:nvSpPr>
          <p:cNvPr id="26629" name="Rectangle 2">
            <a:extLst>
              <a:ext uri="{FF2B5EF4-FFF2-40B4-BE49-F238E27FC236}">
                <a16:creationId xmlns:a16="http://schemas.microsoft.com/office/drawing/2014/main" id="{C7D80CDA-35A9-4936-BCDC-C51AB759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pre-defined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1">
            <a:extLst>
              <a:ext uri="{FF2B5EF4-FFF2-40B4-BE49-F238E27FC236}">
                <a16:creationId xmlns:a16="http://schemas.microsoft.com/office/drawing/2014/main" id="{BBA6CCD6-8026-47C3-83C4-84C1ECADF8B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85800"/>
            <a:ext cx="3657600" cy="5715000"/>
            <a:chOff x="192" y="432"/>
            <a:chExt cx="2304" cy="3600"/>
          </a:xfrm>
        </p:grpSpPr>
        <p:sp>
          <p:nvSpPr>
            <p:cNvPr id="28680" name="Text Box 9">
              <a:extLst>
                <a:ext uri="{FF2B5EF4-FFF2-40B4-BE49-F238E27FC236}">
                  <a16:creationId xmlns:a16="http://schemas.microsoft.com/office/drawing/2014/main" id="{60ACD281-BC46-430E-A6D2-A883472F0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624"/>
              <a:ext cx="2256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46800" rIns="0" bIns="46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// Computes 1+...+RAM[0]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// And stored the sum in RAM[1]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M=1   // i = 1                                    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M=0   // sum = 0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(LOOP)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// if i&gt;RAM[0] goto WRITE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@R0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D=D-M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@WRITE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D;JGT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// sum += i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M=D+M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// i++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M=M+1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@LOOP // goto LOOP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0;JMP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(WRITE)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@R1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M=D  // RAM[1] = the sum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(END)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@END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0;JMP</a:t>
              </a:r>
            </a:p>
          </p:txBody>
        </p:sp>
        <p:sp>
          <p:nvSpPr>
            <p:cNvPr id="47113" name="Rectangle 10">
              <a:extLst>
                <a:ext uri="{FF2B5EF4-FFF2-40B4-BE49-F238E27FC236}">
                  <a16:creationId xmlns:a16="http://schemas.microsoft.com/office/drawing/2014/main" id="{1513D7D9-1EA6-4490-95D8-3CB1711BA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432"/>
              <a:ext cx="191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Source code </a:t>
              </a:r>
              <a:r>
                <a:rPr lang="en-US" altLang="zh-TW" sz="1400">
                  <a:ea typeface="新細明體" panose="02020500000000000000" pitchFamily="18" charset="-120"/>
                </a:rPr>
                <a:t>(example)</a:t>
              </a:r>
            </a:p>
          </p:txBody>
        </p:sp>
      </p:grpSp>
      <p:sp>
        <p:nvSpPr>
          <p:cNvPr id="63494" name="Rectangle 10">
            <a:extLst>
              <a:ext uri="{FF2B5EF4-FFF2-40B4-BE49-F238E27FC236}">
                <a16:creationId xmlns:a16="http://schemas.microsoft.com/office/drawing/2014/main" id="{122F7073-E47E-4770-8B8B-FD4186F5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9530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This symbol table is generated by the assembler, and used to translate the symbolic code into binary code.</a:t>
            </a:r>
          </a:p>
        </p:txBody>
      </p:sp>
      <p:sp>
        <p:nvSpPr>
          <p:cNvPr id="63496" name="AutoShape 8">
            <a:extLst>
              <a:ext uri="{FF2B5EF4-FFF2-40B4-BE49-F238E27FC236}">
                <a16:creationId xmlns:a16="http://schemas.microsoft.com/office/drawing/2014/main" id="{AF19903E-CCF2-4A6E-9D3E-759A6D95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0263D318-8955-4519-AEA6-67FFC1E3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symbol table</a:t>
            </a:r>
          </a:p>
        </p:txBody>
      </p:sp>
      <p:sp>
        <p:nvSpPr>
          <p:cNvPr id="63503" name="Text Box 9">
            <a:extLst>
              <a:ext uri="{FF2B5EF4-FFF2-40B4-BE49-F238E27FC236}">
                <a16:creationId xmlns:a16="http://schemas.microsoft.com/office/drawing/2014/main" id="{586D972E-C62F-4AD1-9E8E-6844134B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90600"/>
            <a:ext cx="2133600" cy="3352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R0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 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R2 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...              ...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R15               15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SCREEN         16384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KBD            24576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SP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LCL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ARG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THIS               3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THAT               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LOOP               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WRITE             18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END               22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 err="1"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                 16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sum               17</a:t>
            </a:r>
          </a:p>
        </p:txBody>
      </p:sp>
      <p:sp>
        <p:nvSpPr>
          <p:cNvPr id="63504" name="Rectangle 10">
            <a:extLst>
              <a:ext uri="{FF2B5EF4-FFF2-40B4-BE49-F238E27FC236}">
                <a16:creationId xmlns:a16="http://schemas.microsoft.com/office/drawing/2014/main" id="{4AF82923-7AA4-40F7-B4C5-86D03565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89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Symbol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6" grpId="0" animBg="1"/>
      <p:bldP spid="635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>
            <a:extLst>
              <a:ext uri="{FF2B5EF4-FFF2-40B4-BE49-F238E27FC236}">
                <a16:creationId xmlns:a16="http://schemas.microsoft.com/office/drawing/2014/main" id="{55A57075-000A-4089-9CFB-C02E1EFC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90600"/>
            <a:ext cx="2133600" cy="3276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R0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R1 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R2 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...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R15               15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SCREEN         16384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KBD            24576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SP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LCL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ARG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THIS               3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THAT               4</a:t>
            </a: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1360EE3-54DF-43EA-AE30-B9041A4F2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89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Symbol table</a:t>
            </a:r>
          </a:p>
        </p:txBody>
      </p:sp>
      <p:sp>
        <p:nvSpPr>
          <p:cNvPr id="30724" name="Text Box 9">
            <a:extLst>
              <a:ext uri="{FF2B5EF4-FFF2-40B4-BE49-F238E27FC236}">
                <a16:creationId xmlns:a16="http://schemas.microsoft.com/office/drawing/2014/main" id="{E34F7123-2D10-4EF4-8503-C743585D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stored the sum in RAM[1]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i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if i&gt;RAM[0] goto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sum += i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goto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49157" name="Rectangle 10">
            <a:extLst>
              <a:ext uri="{FF2B5EF4-FFF2-40B4-BE49-F238E27FC236}">
                <a16:creationId xmlns:a16="http://schemas.microsoft.com/office/drawing/2014/main" id="{7CD548C8-53F1-440C-8345-A8F41043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Source code </a:t>
            </a:r>
            <a:r>
              <a:rPr lang="en-US" altLang="zh-TW" sz="1400">
                <a:ea typeface="新細明體" panose="02020500000000000000" pitchFamily="18" charset="-120"/>
              </a:rPr>
              <a:t>(example)</a:t>
            </a:r>
          </a:p>
        </p:txBody>
      </p:sp>
      <p:sp>
        <p:nvSpPr>
          <p:cNvPr id="75782" name="Rectangle 10">
            <a:extLst>
              <a:ext uri="{FF2B5EF4-FFF2-40B4-BE49-F238E27FC236}">
                <a16:creationId xmlns:a16="http://schemas.microsoft.com/office/drawing/2014/main" id="{F43A354D-C418-40CE-8DFB-F5DFF074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480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u="sng">
                <a:solidFill>
                  <a:srgbClr val="000099"/>
                </a:solidFill>
                <a:ea typeface="新細明體" panose="02020500000000000000" pitchFamily="18" charset="-120"/>
              </a:rPr>
              <a:t>Initialization:</a:t>
            </a:r>
            <a:r>
              <a:rPr lang="en-US" altLang="zh-TW">
                <a:solidFill>
                  <a:srgbClr val="000099"/>
                </a:solidFill>
                <a:ea typeface="新細明體" panose="02020500000000000000" pitchFamily="18" charset="-120"/>
              </a:rPr>
              <a:t> create an empty symbol table and populate it with all the pre-defined symbols </a:t>
            </a:r>
          </a:p>
        </p:txBody>
      </p:sp>
      <p:sp>
        <p:nvSpPr>
          <p:cNvPr id="30727" name="AutoShape 9">
            <a:extLst>
              <a:ext uri="{FF2B5EF4-FFF2-40B4-BE49-F238E27FC236}">
                <a16:creationId xmlns:a16="http://schemas.microsoft.com/office/drawing/2014/main" id="{36270623-B443-4EAF-9A33-E1BD013D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AC6FE077-5954-4566-AE0A-C58600072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constructing the symbol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>
            <a:extLst>
              <a:ext uri="{FF2B5EF4-FFF2-40B4-BE49-F238E27FC236}">
                <a16:creationId xmlns:a16="http://schemas.microsoft.com/office/drawing/2014/main" id="{6AC80535-9A23-4015-90A6-0C3BE69F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90600"/>
            <a:ext cx="2133600" cy="3276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R0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 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R2 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...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R15               15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SCREEN         16384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KBD            24576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SP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LCL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ARG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THIS               3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THAT               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LOOP               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WRITE             18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END               22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endParaRPr lang="en-US" altLang="zh-TW" sz="1200" dirty="0">
              <a:solidFill>
                <a:srgbClr val="000099"/>
              </a:solidFill>
              <a:latin typeface="Consolas" charset="0"/>
              <a:ea typeface="Arial Unicode MS" charset="0"/>
              <a:cs typeface="Consolas" charset="0"/>
            </a:endParaRPr>
          </a:p>
        </p:txBody>
      </p:sp>
      <p:sp>
        <p:nvSpPr>
          <p:cNvPr id="51203" name="Rectangle 10">
            <a:extLst>
              <a:ext uri="{FF2B5EF4-FFF2-40B4-BE49-F238E27FC236}">
                <a16:creationId xmlns:a16="http://schemas.microsoft.com/office/drawing/2014/main" id="{C4BF7316-8A7E-4FCF-B3F0-05D8A1FC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89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Symbol table</a:t>
            </a:r>
          </a:p>
        </p:txBody>
      </p:sp>
      <p:sp>
        <p:nvSpPr>
          <p:cNvPr id="30724" name="Text Box 9">
            <a:extLst>
              <a:ext uri="{FF2B5EF4-FFF2-40B4-BE49-F238E27FC236}">
                <a16:creationId xmlns:a16="http://schemas.microsoft.com/office/drawing/2014/main" id="{3D53ACF4-2759-4F6A-99AC-2FB91BC7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stored the sum in RAM[1]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i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if i&gt;RAM[0] goto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sum += i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goto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51205" name="Rectangle 10">
            <a:extLst>
              <a:ext uri="{FF2B5EF4-FFF2-40B4-BE49-F238E27FC236}">
                <a16:creationId xmlns:a16="http://schemas.microsoft.com/office/drawing/2014/main" id="{07ACDF1D-4EEE-4FBB-8FF1-458F7828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Source code </a:t>
            </a:r>
            <a:r>
              <a:rPr lang="en-US" altLang="zh-TW" sz="1400">
                <a:ea typeface="新細明體" panose="02020500000000000000" pitchFamily="18" charset="-120"/>
              </a:rPr>
              <a:t>(example)</a:t>
            </a:r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E89BBF07-7EED-413B-9690-D5DDE646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480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Initialization:</a:t>
            </a:r>
            <a:r>
              <a:rPr lang="en-US" altLang="zh-TW">
                <a:ea typeface="新細明體" panose="02020500000000000000" pitchFamily="18" charset="-120"/>
              </a:rPr>
              <a:t> create an empty symbol table and populate it with all the pre-defined symbols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u="sng">
                <a:solidFill>
                  <a:srgbClr val="000099"/>
                </a:solidFill>
                <a:ea typeface="新細明體" panose="02020500000000000000" pitchFamily="18" charset="-120"/>
              </a:rPr>
              <a:t>First pass:</a:t>
            </a:r>
            <a:r>
              <a:rPr lang="en-US" altLang="zh-TW">
                <a:solidFill>
                  <a:srgbClr val="000099"/>
                </a:solidFill>
                <a:ea typeface="新細明體" panose="02020500000000000000" pitchFamily="18" charset="-120"/>
              </a:rPr>
              <a:t> go through the entire source code, and add all the user-defined label symbols to the symbol table (without generating any code)</a:t>
            </a:r>
          </a:p>
        </p:txBody>
      </p:sp>
      <p:sp>
        <p:nvSpPr>
          <p:cNvPr id="30727" name="AutoShape 9">
            <a:extLst>
              <a:ext uri="{FF2B5EF4-FFF2-40B4-BE49-F238E27FC236}">
                <a16:creationId xmlns:a16="http://schemas.microsoft.com/office/drawing/2014/main" id="{25F3922A-C787-4914-8BB5-49D60334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B854247C-2373-4A7F-911E-EDA14E70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constructing the symbol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>
            <a:extLst>
              <a:ext uri="{FF2B5EF4-FFF2-40B4-BE49-F238E27FC236}">
                <a16:creationId xmlns:a16="http://schemas.microsoft.com/office/drawing/2014/main" id="{FD368E42-A238-4E45-A2B4-ACD07B4C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90600"/>
            <a:ext cx="2133600" cy="3276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R0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 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R2 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...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R15               15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SCREEN         16384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KBD            24576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SP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LCL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ARG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THIS               3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THAT               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LOOP               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WRITE             18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END               22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 err="1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                 16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99"/>
                </a:solidFill>
                <a:latin typeface="Consolas" charset="0"/>
                <a:ea typeface="Arial Unicode MS" charset="0"/>
                <a:cs typeface="Consolas" charset="0"/>
              </a:rPr>
              <a:t>sum               17</a:t>
            </a:r>
          </a:p>
        </p:txBody>
      </p:sp>
      <p:sp>
        <p:nvSpPr>
          <p:cNvPr id="53251" name="Rectangle 10">
            <a:extLst>
              <a:ext uri="{FF2B5EF4-FFF2-40B4-BE49-F238E27FC236}">
                <a16:creationId xmlns:a16="http://schemas.microsoft.com/office/drawing/2014/main" id="{10213538-60CE-4699-A796-BBB93F08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89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Symbol table</a:t>
            </a:r>
          </a:p>
        </p:txBody>
      </p:sp>
      <p:sp>
        <p:nvSpPr>
          <p:cNvPr id="30724" name="Text Box 9">
            <a:extLst>
              <a:ext uri="{FF2B5EF4-FFF2-40B4-BE49-F238E27FC236}">
                <a16:creationId xmlns:a16="http://schemas.microsoft.com/office/drawing/2014/main" id="{60C1CCCF-168F-41A7-AE81-02739A32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stored the sum in RAM[1]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i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if i&gt;RAM[0] goto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sum += i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goto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53253" name="Rectangle 10">
            <a:extLst>
              <a:ext uri="{FF2B5EF4-FFF2-40B4-BE49-F238E27FC236}">
                <a16:creationId xmlns:a16="http://schemas.microsoft.com/office/drawing/2014/main" id="{36AF4480-4FB0-4C69-9993-FFFB63520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Source code </a:t>
            </a:r>
            <a:r>
              <a:rPr lang="en-US" altLang="zh-TW" sz="1400">
                <a:ea typeface="新細明體" panose="02020500000000000000" pitchFamily="18" charset="-120"/>
              </a:rPr>
              <a:t>(example)</a:t>
            </a:r>
          </a:p>
        </p:txBody>
      </p:sp>
      <p:sp>
        <p:nvSpPr>
          <p:cNvPr id="53254" name="Rectangle 10">
            <a:extLst>
              <a:ext uri="{FF2B5EF4-FFF2-40B4-BE49-F238E27FC236}">
                <a16:creationId xmlns:a16="http://schemas.microsoft.com/office/drawing/2014/main" id="{8E9FEB23-B2B5-4AE6-AFFB-26B332DA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480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Initialization:</a:t>
            </a:r>
            <a:r>
              <a:rPr lang="en-US" altLang="zh-TW">
                <a:ea typeface="新細明體" panose="02020500000000000000" pitchFamily="18" charset="-120"/>
              </a:rPr>
              <a:t> create an empty symbol table and populate it with all the pre-defined symbols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First pass:</a:t>
            </a:r>
            <a:r>
              <a:rPr lang="en-US" altLang="zh-TW">
                <a:ea typeface="新細明體" panose="02020500000000000000" pitchFamily="18" charset="-120"/>
              </a:rPr>
              <a:t> go through the entire source code, and add all the user-defined label symbols to the symbol table (without generating any code)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u="sng">
                <a:solidFill>
                  <a:srgbClr val="000099"/>
                </a:solidFill>
                <a:ea typeface="新細明體" panose="02020500000000000000" pitchFamily="18" charset="-120"/>
              </a:rPr>
              <a:t>Second pass:</a:t>
            </a:r>
            <a:r>
              <a:rPr lang="en-US" altLang="zh-TW">
                <a:solidFill>
                  <a:srgbClr val="000099"/>
                </a:solidFill>
                <a:ea typeface="新細明體" panose="02020500000000000000" pitchFamily="18" charset="-120"/>
              </a:rPr>
              <a:t> go again through the source code, and use the symbol table to translate all the commands. In the process, handle all the user-defined variable symbols.</a:t>
            </a:r>
          </a:p>
        </p:txBody>
      </p:sp>
      <p:sp>
        <p:nvSpPr>
          <p:cNvPr id="30727" name="AutoShape 9">
            <a:extLst>
              <a:ext uri="{FF2B5EF4-FFF2-40B4-BE49-F238E27FC236}">
                <a16:creationId xmlns:a16="http://schemas.microsoft.com/office/drawing/2014/main" id="{37A040B8-E20A-4FD9-B446-0AA39661A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597A5250-8013-49CF-8FE9-8F9D53CC8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>
                <a:solidFill>
                  <a:srgbClr val="663300"/>
                </a:solidFill>
                <a:latin typeface="Arial" charset="0"/>
              </a:rPr>
              <a:t>constructing the symbol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>
            <a:extLst>
              <a:ext uri="{FF2B5EF4-FFF2-40B4-BE49-F238E27FC236}">
                <a16:creationId xmlns:a16="http://schemas.microsoft.com/office/drawing/2014/main" id="{3164370B-5A64-41AC-B0EB-0AE5E4A2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90600"/>
            <a:ext cx="2133600" cy="3276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R0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 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R2 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...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R15               15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SCREEN         16384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KBD            24576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SP                 0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LCL                1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ARG                2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THIS               3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latin typeface="Consolas" charset="0"/>
                <a:ea typeface="Arial Unicode MS" charset="0"/>
                <a:cs typeface="Consolas" charset="0"/>
              </a:rPr>
              <a:t>THAT               4</a:t>
            </a:r>
          </a:p>
        </p:txBody>
      </p:sp>
      <p:sp>
        <p:nvSpPr>
          <p:cNvPr id="55299" name="Rectangle 10">
            <a:extLst>
              <a:ext uri="{FF2B5EF4-FFF2-40B4-BE49-F238E27FC236}">
                <a16:creationId xmlns:a16="http://schemas.microsoft.com/office/drawing/2014/main" id="{2F79B03A-0D02-4EA9-A458-D48CD0F8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800"/>
            <a:ext cx="189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Symbol table</a:t>
            </a:r>
          </a:p>
        </p:txBody>
      </p:sp>
      <p:sp>
        <p:nvSpPr>
          <p:cNvPr id="30724" name="Text Box 9">
            <a:extLst>
              <a:ext uri="{FF2B5EF4-FFF2-40B4-BE49-F238E27FC236}">
                <a16:creationId xmlns:a16="http://schemas.microsoft.com/office/drawing/2014/main" id="{EC21E240-4BBD-461A-A2B7-FAAC298E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stored the sum in RAM[1]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i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if i&gt;RAM[0] goto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sum += i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goto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55301" name="Rectangle 10">
            <a:extLst>
              <a:ext uri="{FF2B5EF4-FFF2-40B4-BE49-F238E27FC236}">
                <a16:creationId xmlns:a16="http://schemas.microsoft.com/office/drawing/2014/main" id="{7F7FE8A4-A840-4985-A94A-B9B7FA7D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Source code </a:t>
            </a:r>
            <a:r>
              <a:rPr lang="en-US" altLang="zh-TW" sz="1400">
                <a:ea typeface="新細明體" panose="02020500000000000000" pitchFamily="18" charset="-120"/>
              </a:rPr>
              <a:t>(example)</a:t>
            </a:r>
          </a:p>
        </p:txBody>
      </p:sp>
      <p:sp>
        <p:nvSpPr>
          <p:cNvPr id="30727" name="AutoShape 9">
            <a:extLst>
              <a:ext uri="{FF2B5EF4-FFF2-40B4-BE49-F238E27FC236}">
                <a16:creationId xmlns:a16="http://schemas.microsoft.com/office/drawing/2014/main" id="{F907786A-43A8-40EA-B34D-D49EDD445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5D856FE4-462D-4E87-B564-4BC58A97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solidFill>
                  <a:srgbClr val="663300"/>
                </a:solidFill>
                <a:latin typeface="Arial" charset="0"/>
              </a:rPr>
              <a:t>Handling symbols: </a:t>
            </a:r>
            <a:r>
              <a:rPr lang="en-US" altLang="zh-TW" sz="2000" dirty="0">
                <a:solidFill>
                  <a:srgbClr val="663300"/>
                </a:solidFill>
                <a:latin typeface="Arial" charset="0"/>
              </a:rPr>
              <a:t>constructing the symbol table (one-pass solution?)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8200889-9EB0-4E67-B749-36DE3E385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assembly process </a:t>
            </a:r>
            <a:r>
              <a:rPr lang="en-US" altLang="zh-TW" sz="2000"/>
              <a:t>(detailed)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B2DA1A6B-3C30-4C7A-90C7-7AB488BEF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85800"/>
            <a:ext cx="8736012" cy="56515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zh-TW" sz="2000" u="sng">
                <a:ea typeface="新細明體" panose="02020500000000000000" pitchFamily="18" charset="-120"/>
              </a:rPr>
              <a:t>Initialization:</a:t>
            </a:r>
            <a:r>
              <a:rPr lang="en-US" altLang="zh-TW" sz="2000">
                <a:ea typeface="新細明體" panose="02020500000000000000" pitchFamily="18" charset="-120"/>
              </a:rPr>
              <a:t> create the symbol table and initialize it with the pre-defined symbols</a:t>
            </a:r>
          </a:p>
          <a:p>
            <a:pPr>
              <a:spcBef>
                <a:spcPct val="80000"/>
              </a:spcBef>
            </a:pPr>
            <a:r>
              <a:rPr lang="en-US" altLang="zh-TW" sz="2000" u="sng">
                <a:ea typeface="新細明體" panose="02020500000000000000" pitchFamily="18" charset="-120"/>
              </a:rPr>
              <a:t>First pass:</a:t>
            </a:r>
            <a:r>
              <a:rPr lang="en-US" altLang="zh-TW" sz="2000">
                <a:ea typeface="新細明體" panose="02020500000000000000" pitchFamily="18" charset="-120"/>
              </a:rPr>
              <a:t> march through the source code without generating any code.</a:t>
            </a:r>
            <a:br>
              <a:rPr lang="en-US" altLang="zh-TW" sz="2000">
                <a:ea typeface="新細明體" panose="02020500000000000000" pitchFamily="18" charset="-120"/>
              </a:rPr>
            </a:br>
            <a:r>
              <a:rPr lang="en-US" altLang="zh-TW" sz="2000">
                <a:ea typeface="新細明體" panose="02020500000000000000" pitchFamily="18" charset="-120"/>
              </a:rPr>
              <a:t>For each label declaration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(LABEL)</a:t>
            </a:r>
            <a:r>
              <a:rPr lang="en-US" altLang="zh-TW" sz="2000">
                <a:ea typeface="新細明體" panose="02020500000000000000" pitchFamily="18" charset="-120"/>
              </a:rPr>
              <a:t> that appears in the source code,</a:t>
            </a:r>
            <a:br>
              <a:rPr lang="en-US" altLang="zh-TW" sz="2000">
                <a:ea typeface="新細明體" panose="02020500000000000000" pitchFamily="18" charset="-120"/>
              </a:rPr>
            </a:br>
            <a:r>
              <a:rPr lang="en-US" altLang="zh-TW" sz="2000">
                <a:ea typeface="新細明體" panose="02020500000000000000" pitchFamily="18" charset="-120"/>
              </a:rPr>
              <a:t>add the pair &lt;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LABEL</a:t>
            </a:r>
            <a:r>
              <a:rPr lang="en-US" altLang="zh-TW" sz="2000">
                <a:ea typeface="新細明體" panose="02020500000000000000" pitchFamily="18" charset="-120"/>
              </a:rPr>
              <a:t> , </a:t>
            </a:r>
            <a:r>
              <a:rPr lang="en-US" altLang="zh-TW" sz="2000" i="1">
                <a:ea typeface="新細明體" panose="02020500000000000000" pitchFamily="18" charset="-120"/>
              </a:rPr>
              <a:t>n </a:t>
            </a:r>
            <a:r>
              <a:rPr lang="en-US" altLang="zh-TW" sz="2000">
                <a:ea typeface="新細明體" panose="02020500000000000000" pitchFamily="18" charset="-120"/>
              </a:rPr>
              <a:t>&gt; to the symbol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4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CC508F-E1A6-4039-8D79-5287B97D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assembly process </a:t>
            </a:r>
            <a:r>
              <a:rPr lang="en-US" altLang="zh-TW" sz="2000"/>
              <a:t>(detailed)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E3E13A18-2372-4A10-B450-EFBDDE389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736012" cy="56515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zh-TW" sz="2000" u="sng">
                <a:ea typeface="新細明體" panose="02020500000000000000" pitchFamily="18" charset="-120"/>
              </a:rPr>
              <a:t>Second pass:</a:t>
            </a:r>
            <a:r>
              <a:rPr lang="en-US" altLang="zh-TW" sz="2000">
                <a:ea typeface="新細明體" panose="02020500000000000000" pitchFamily="18" charset="-120"/>
              </a:rPr>
              <a:t> march again through the source, and process each line:</a:t>
            </a:r>
          </a:p>
          <a:p>
            <a:pPr lvl="1">
              <a:spcBef>
                <a:spcPct val="8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If the line is a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</a:t>
            </a:r>
            <a:r>
              <a:rPr lang="en-US" altLang="zh-TW" sz="2000">
                <a:ea typeface="新細明體" panose="02020500000000000000" pitchFamily="18" charset="-120"/>
              </a:rPr>
              <a:t>-instruction, simple</a:t>
            </a:r>
          </a:p>
          <a:p>
            <a:pPr lvl="1">
              <a:spcBef>
                <a:spcPct val="8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If the line is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@xxx</a:t>
            </a:r>
            <a:r>
              <a:rPr lang="en-US" altLang="zh-TW" sz="2000">
                <a:ea typeface="新細明體" panose="02020500000000000000" pitchFamily="18" charset="-120"/>
              </a:rPr>
              <a:t> where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xxx</a:t>
            </a:r>
            <a:r>
              <a:rPr lang="en-US" altLang="zh-TW" sz="2000">
                <a:ea typeface="新細明體" panose="02020500000000000000" pitchFamily="18" charset="-120"/>
              </a:rPr>
              <a:t> is a number, simple</a:t>
            </a:r>
          </a:p>
          <a:p>
            <a:pPr lvl="1">
              <a:spcBef>
                <a:spcPct val="8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If the line is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@xxx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xxx</a:t>
            </a:r>
            <a:r>
              <a:rPr lang="en-US" altLang="zh-TW" sz="2000">
                <a:ea typeface="新細明體" panose="02020500000000000000" pitchFamily="18" charset="-120"/>
              </a:rPr>
              <a:t> is a symbol, look it up in the symbol table and proceed as follows:</a:t>
            </a:r>
          </a:p>
          <a:p>
            <a:pPr lvl="2">
              <a:spcBef>
                <a:spcPct val="8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If the symbol is found, replace it with its numeric value and complete the command’s translation</a:t>
            </a:r>
          </a:p>
          <a:p>
            <a:pPr lvl="2">
              <a:spcBef>
                <a:spcPct val="8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If the symbol is not found, then it must represent a new variable:</a:t>
            </a:r>
            <a:br>
              <a:rPr lang="en-US" altLang="zh-TW" sz="2000">
                <a:ea typeface="新細明體" panose="02020500000000000000" pitchFamily="18" charset="-120"/>
              </a:rPr>
            </a:br>
            <a:r>
              <a:rPr lang="en-US" altLang="zh-TW" sz="2000">
                <a:ea typeface="新細明體" panose="02020500000000000000" pitchFamily="18" charset="-120"/>
              </a:rPr>
              <a:t>add the pair &lt;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xxx</a:t>
            </a:r>
            <a:r>
              <a:rPr lang="en-US" altLang="zh-TW" sz="2000">
                <a:ea typeface="新細明體" panose="02020500000000000000" pitchFamily="18" charset="-120"/>
              </a:rPr>
              <a:t> , </a:t>
            </a:r>
            <a:r>
              <a:rPr lang="en-US" altLang="zh-TW" sz="2000" i="1">
                <a:ea typeface="新細明體" panose="02020500000000000000" pitchFamily="18" charset="-120"/>
              </a:rPr>
              <a:t>n </a:t>
            </a:r>
            <a:r>
              <a:rPr lang="en-US" altLang="zh-TW" sz="2000">
                <a:ea typeface="新細明體" panose="02020500000000000000" pitchFamily="18" charset="-120"/>
              </a:rPr>
              <a:t>&gt; to the symbol table, where </a:t>
            </a:r>
            <a:r>
              <a:rPr lang="en-US" altLang="zh-TW" sz="2000" i="1">
                <a:ea typeface="新細明體" panose="02020500000000000000" pitchFamily="18" charset="-120"/>
              </a:rPr>
              <a:t>n</a:t>
            </a:r>
            <a:r>
              <a:rPr lang="en-US" altLang="zh-TW" sz="2000">
                <a:ea typeface="新細明體" panose="02020500000000000000" pitchFamily="18" charset="-120"/>
              </a:rPr>
              <a:t> is the next available RAM address, and complete the command’s translation.</a:t>
            </a:r>
          </a:p>
          <a:p>
            <a:pPr lvl="2">
              <a:spcBef>
                <a:spcPct val="80000"/>
              </a:spcBef>
              <a:buClr>
                <a:schemeClr val="bg1"/>
              </a:buClr>
            </a:pPr>
            <a:r>
              <a:rPr lang="en-US" altLang="zh-TW" sz="2000">
                <a:ea typeface="新細明體" panose="02020500000000000000" pitchFamily="18" charset="-120"/>
              </a:rPr>
              <a:t>(Platform design decision: the allocated RAM addresses are running, starting at address 16).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uiExpand="1" build="p" bldLvl="4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>
            <a:extLst>
              <a:ext uri="{FF2B5EF4-FFF2-40B4-BE49-F238E27FC236}">
                <a16:creationId xmlns:a16="http://schemas.microsoft.com/office/drawing/2014/main" id="{F1DFB6F5-8ADD-4A8A-8EA5-943D846B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791200"/>
            <a:ext cx="472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Note that comment lines and pseudo-commands (label declarations) generate no code.</a:t>
            </a:r>
          </a:p>
        </p:txBody>
      </p:sp>
      <p:sp>
        <p:nvSpPr>
          <p:cNvPr id="34819" name="Text Box 9">
            <a:extLst>
              <a:ext uri="{FF2B5EF4-FFF2-40B4-BE49-F238E27FC236}">
                <a16:creationId xmlns:a16="http://schemas.microsoft.com/office/drawing/2014/main" id="{20FB43FA-054A-4666-A48C-A037B812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90600"/>
            <a:ext cx="1752600" cy="4572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57600" tIns="82800" rIns="57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1110111111001000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0000000000010001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1110101010001000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1111110000010000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0000000000000000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1111010011010000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0000000000010010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1110001100000001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1111110000010000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0000000000010001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1111000010001000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1111110111001000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0000000000000100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1110101010000111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0000000000010001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1111110000010000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0000000000000001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1110001100001000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0000000000010110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latin typeface="Consolas" charset="0"/>
                <a:ea typeface="Arial Unicode MS" charset="0"/>
                <a:cs typeface="Consolas" charset="0"/>
              </a:rPr>
              <a:t>1110101010000111</a:t>
            </a:r>
          </a:p>
        </p:txBody>
      </p:sp>
      <p:sp>
        <p:nvSpPr>
          <p:cNvPr id="61444" name="Rectangle 10">
            <a:extLst>
              <a:ext uri="{FF2B5EF4-FFF2-40B4-BE49-F238E27FC236}">
                <a16:creationId xmlns:a16="http://schemas.microsoft.com/office/drawing/2014/main" id="{72BDF88F-B8D7-4050-AE12-ADD254BF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85800"/>
            <a:ext cx="1363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Target code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34821" name="AutoShape 10">
            <a:extLst>
              <a:ext uri="{FF2B5EF4-FFF2-40B4-BE49-F238E27FC236}">
                <a16:creationId xmlns:a16="http://schemas.microsoft.com/office/drawing/2014/main" id="{89F7CFE4-E756-4273-A603-33C424A6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43200"/>
            <a:ext cx="1447800" cy="9144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2000"/>
              <a:t>assemble</a:t>
            </a:r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ADFC0657-8748-417E-A8F8-5F0F3217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The result ...</a:t>
            </a:r>
          </a:p>
        </p:txBody>
      </p:sp>
      <p:sp>
        <p:nvSpPr>
          <p:cNvPr id="34823" name="Text Box 9">
            <a:extLst>
              <a:ext uri="{FF2B5EF4-FFF2-40B4-BE49-F238E27FC236}">
                <a16:creationId xmlns:a16="http://schemas.microsoft.com/office/drawing/2014/main" id="{54B166B6-DA39-4228-AA5B-8F14DD4F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stored the sum in RAM[1]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i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if i&gt;RAM[0] goto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sum += i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@i    // i++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goto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61448" name="Rectangle 10">
            <a:extLst>
              <a:ext uri="{FF2B5EF4-FFF2-40B4-BE49-F238E27FC236}">
                <a16:creationId xmlns:a16="http://schemas.microsoft.com/office/drawing/2014/main" id="{35724993-A723-4717-92D7-8B22A305D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Source code </a:t>
            </a:r>
            <a:r>
              <a:rPr lang="en-US" altLang="zh-TW" sz="1400">
                <a:ea typeface="新細明體" panose="02020500000000000000" pitchFamily="18" charset="-120"/>
              </a:rPr>
              <a:t>(example)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201A26E-56FB-409A-98DE-6E7DBB0E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Why care about assemblers?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5AE5228-BAB6-48B0-B862-1C9FD8E10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5626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charset="2"/>
              <a:buChar char="n"/>
              <a:defRPr/>
            </a:pPr>
            <a:r>
              <a:rPr lang="en-US" altLang="zh-TW" sz="2000" dirty="0"/>
              <a:t>Assemblers employ nifty programming tricks</a:t>
            </a:r>
          </a:p>
          <a:p>
            <a:pPr>
              <a:spcBef>
                <a:spcPct val="100000"/>
              </a:spcBef>
              <a:buFont typeface="Wingdings" charset="2"/>
              <a:buChar char="n"/>
              <a:defRPr/>
            </a:pPr>
            <a:r>
              <a:rPr lang="en-US" altLang="zh-TW" sz="2000" dirty="0"/>
              <a:t>Assemblers are the first rung up the software hierarchy ladder</a:t>
            </a:r>
          </a:p>
          <a:p>
            <a:pPr>
              <a:spcBef>
                <a:spcPct val="100000"/>
              </a:spcBef>
              <a:buFont typeface="Wingdings" charset="2"/>
              <a:buChar char="n"/>
              <a:defRPr/>
            </a:pPr>
            <a:r>
              <a:rPr lang="en-US" altLang="zh-TW" sz="2000" dirty="0"/>
              <a:t>An assembler is a translator of a simple language</a:t>
            </a:r>
          </a:p>
          <a:p>
            <a:pPr>
              <a:spcBef>
                <a:spcPct val="100000"/>
              </a:spcBef>
              <a:buFont typeface="Wingdings" charset="2"/>
              <a:buChar char="n"/>
              <a:defRPr/>
            </a:pPr>
            <a:r>
              <a:rPr lang="en-US" altLang="zh-TW" sz="2000" dirty="0"/>
              <a:t>Writing an assembler = low-impact practice for writing compilers.</a:t>
            </a:r>
          </a:p>
        </p:txBody>
      </p:sp>
      <p:pic>
        <p:nvPicPr>
          <p:cNvPr id="8196" name="圖片 1">
            <a:extLst>
              <a:ext uri="{FF2B5EF4-FFF2-40B4-BE49-F238E27FC236}">
                <a16:creationId xmlns:a16="http://schemas.microsoft.com/office/drawing/2014/main" id="{8718967E-7FC4-4FBC-B2E2-9865C072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029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字方塊 2">
            <a:extLst>
              <a:ext uri="{FF2B5EF4-FFF2-40B4-BE49-F238E27FC236}">
                <a16:creationId xmlns:a16="http://schemas.microsoft.com/office/drawing/2014/main" id="{50950EE8-60B5-45A6-83F6-733C8AE4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46713"/>
            <a:ext cx="2335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ea typeface="新細明體" panose="02020500000000000000" pitchFamily="18" charset="-120"/>
              </a:rPr>
              <a:t>cross-platform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ea typeface="新細明體" panose="02020500000000000000" pitchFamily="18" charset="-120"/>
              </a:rPr>
              <a:t>compiling</a:t>
            </a:r>
            <a:endParaRPr kumimoji="1"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88ADED-C55B-412B-92AC-A084F304F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Proposed assembler implementation</a:t>
            </a: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BE1F76D7-7D15-44C6-BA62-150095D37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3359150"/>
          </a:xfrm>
        </p:spPr>
        <p:txBody>
          <a:bodyPr/>
          <a:lstStyle/>
          <a:p>
            <a:pPr marL="268288" indent="-268288">
              <a:lnSpc>
                <a:spcPct val="90000"/>
              </a:lnSpc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dirty="0"/>
              <a:t>An assembler program can be written in any high-level language. (and could be run in the other platforms, </a:t>
            </a:r>
            <a:r>
              <a:rPr lang="en-US" altLang="zh-TW" sz="2000" dirty="0">
                <a:solidFill>
                  <a:srgbClr val="114FFB"/>
                </a:solidFill>
              </a:rPr>
              <a:t>cross-platform compiling</a:t>
            </a:r>
            <a:r>
              <a:rPr lang="en-US" altLang="zh-TW" sz="2000" dirty="0"/>
              <a:t>)</a:t>
            </a:r>
          </a:p>
          <a:p>
            <a:pPr marL="268288" indent="-268288">
              <a:lnSpc>
                <a:spcPct val="90000"/>
              </a:lnSpc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dirty="0"/>
              <a:t>The book proposes a language-independent design, as follows. </a:t>
            </a:r>
          </a:p>
          <a:p>
            <a:pPr marL="268288" indent="-268288">
              <a:lnSpc>
                <a:spcPct val="90000"/>
              </a:lnSpc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u="sng" dirty="0"/>
              <a:t>Software modules:</a:t>
            </a:r>
          </a:p>
          <a:p>
            <a:pPr marL="268288" indent="-268288">
              <a:lnSpc>
                <a:spcPct val="90000"/>
              </a:lnSpc>
              <a:spcBef>
                <a:spcPct val="10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2000" b="1" dirty="0">
                <a:solidFill>
                  <a:srgbClr val="000099"/>
                </a:solidFill>
                <a:latin typeface="Courier New" charset="0"/>
              </a:rPr>
              <a:t>Parser:</a:t>
            </a:r>
            <a:r>
              <a:rPr lang="en-US" altLang="zh-TW" sz="2000" dirty="0"/>
              <a:t> Unpacks each command into its underlying fields</a:t>
            </a:r>
          </a:p>
          <a:p>
            <a:pPr marL="268288" indent="-268288">
              <a:lnSpc>
                <a:spcPct val="90000"/>
              </a:lnSpc>
              <a:spcBef>
                <a:spcPct val="10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2000" b="1" dirty="0">
                <a:solidFill>
                  <a:srgbClr val="000099"/>
                </a:solidFill>
                <a:latin typeface="Courier New" charset="0"/>
              </a:rPr>
              <a:t>Code:</a:t>
            </a:r>
            <a:r>
              <a:rPr lang="en-US" altLang="zh-TW" sz="2000" dirty="0"/>
              <a:t> Translates each field into its corresponding binary value, </a:t>
            </a:r>
            <a:br>
              <a:rPr lang="en-US" altLang="zh-TW" sz="2000" dirty="0"/>
            </a:br>
            <a:r>
              <a:rPr lang="en-US" altLang="zh-TW" sz="2000" dirty="0"/>
              <a:t>            and assembles the resulting values</a:t>
            </a:r>
          </a:p>
          <a:p>
            <a:pPr marL="268288" indent="-268288">
              <a:lnSpc>
                <a:spcPct val="90000"/>
              </a:lnSpc>
              <a:spcBef>
                <a:spcPct val="10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2000" b="1" dirty="0" err="1">
                <a:solidFill>
                  <a:srgbClr val="000099"/>
                </a:solidFill>
                <a:latin typeface="Courier New" charset="0"/>
              </a:rPr>
              <a:t>SymbolTable</a:t>
            </a:r>
            <a:r>
              <a:rPr lang="en-US" altLang="zh-TW" sz="2000" b="1" dirty="0">
                <a:solidFill>
                  <a:srgbClr val="000099"/>
                </a:solidFill>
                <a:latin typeface="Courier New" charset="0"/>
              </a:rPr>
              <a:t>:</a:t>
            </a:r>
            <a:r>
              <a:rPr lang="en-US" altLang="zh-TW" sz="2000" dirty="0"/>
              <a:t> Manages the symbol table</a:t>
            </a:r>
          </a:p>
          <a:p>
            <a:pPr marL="268288" indent="-268288">
              <a:lnSpc>
                <a:spcPct val="90000"/>
              </a:lnSpc>
              <a:spcBef>
                <a:spcPct val="10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2000" b="1" dirty="0">
                <a:solidFill>
                  <a:srgbClr val="000099"/>
                </a:solidFill>
                <a:latin typeface="Courier New" charset="0"/>
              </a:rPr>
              <a:t>Main:</a:t>
            </a:r>
            <a:r>
              <a:rPr lang="en-US" altLang="zh-TW" sz="2000" dirty="0"/>
              <a:t> Initializes I/O files and drives the show.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590594F-A311-49B8-851A-CDE86265A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Perspective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B8ED30CA-8D12-4079-BE7E-60E5282A8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4191000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zh-TW" sz="2000" dirty="0"/>
              <a:t>Simple machine language, simple assembler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/>
              <a:t>Most assemblers are not stand-alone, but rather encapsulated in a translator of a higher order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/>
              <a:t>C programmers that understand the code generated by a C compiler can improve their code considerably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/>
              <a:t>C programming (e.g. for real-time systems) may involve re-writing critical segments in assembly, for optimization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/>
              <a:t>Writing an assembler is an excellent practice for writing more challenging translators, e.g. a VM Translator and a compiler, as we will do in the next lectures.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2" name="Group 12">
            <a:extLst>
              <a:ext uri="{FF2B5EF4-FFF2-40B4-BE49-F238E27FC236}">
                <a16:creationId xmlns:a16="http://schemas.microsoft.com/office/drawing/2014/main" id="{84905FF7-4F1F-43FD-B159-9A6D7635A34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93725"/>
            <a:ext cx="3894138" cy="3349625"/>
            <a:chOff x="2640" y="374"/>
            <a:chExt cx="2453" cy="2110"/>
          </a:xfrm>
        </p:grpSpPr>
        <p:sp>
          <p:nvSpPr>
            <p:cNvPr id="10250" name="Text Box 9">
              <a:extLst>
                <a:ext uri="{FF2B5EF4-FFF2-40B4-BE49-F238E27FC236}">
                  <a16:creationId xmlns:a16="http://schemas.microsoft.com/office/drawing/2014/main" id="{FD26237B-0B19-4C1A-BB9E-DDE1F5161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708"/>
              <a:ext cx="1104" cy="177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57600" tIns="82800" rIns="57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dirty="0">
                  <a:latin typeface="Consolas" charset="0"/>
                  <a:ea typeface="Arial Unicode MS" charset="0"/>
                  <a:cs typeface="Consolas" charset="0"/>
                </a:rPr>
                <a:t>  ...</a:t>
              </a: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64560BDA-939D-4EF8-ADD6-C9F0FFDF2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74"/>
              <a:ext cx="178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Target code (a text file of binary Hack code)</a:t>
              </a:r>
              <a:endParaRPr lang="en-US" altLang="zh-TW" sz="1400">
                <a:ea typeface="新細明體" panose="02020500000000000000" pitchFamily="18" charset="-120"/>
              </a:endParaRPr>
            </a:p>
          </p:txBody>
        </p:sp>
        <p:sp>
          <p:nvSpPr>
            <p:cNvPr id="10252" name="AutoShape 5">
              <a:extLst>
                <a:ext uri="{FF2B5EF4-FFF2-40B4-BE49-F238E27FC236}">
                  <a16:creationId xmlns:a16="http://schemas.microsoft.com/office/drawing/2014/main" id="{68E709E7-1430-4B9B-91BB-B90B38D69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104"/>
              <a:ext cx="768" cy="48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zh-TW" sz="1800"/>
                <a:t>assemble</a:t>
              </a:r>
            </a:p>
          </p:txBody>
        </p:sp>
      </p:grp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E50FA20-8233-4649-B7EF-F3C202800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</a:rPr>
              <a:t>Assembly example</a:t>
            </a:r>
          </a:p>
        </p:txBody>
      </p:sp>
      <p:grpSp>
        <p:nvGrpSpPr>
          <p:cNvPr id="10244" name="Group 13">
            <a:extLst>
              <a:ext uri="{FF2B5EF4-FFF2-40B4-BE49-F238E27FC236}">
                <a16:creationId xmlns:a16="http://schemas.microsoft.com/office/drawing/2014/main" id="{7D2702DB-4301-43FC-84CC-472354CF0BC4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831850"/>
            <a:ext cx="3587750" cy="3111500"/>
            <a:chOff x="236" y="392"/>
            <a:chExt cx="2260" cy="1960"/>
          </a:xfrm>
        </p:grpSpPr>
        <p:sp>
          <p:nvSpPr>
            <p:cNvPr id="10248" name="Text Box 9">
              <a:extLst>
                <a:ext uri="{FF2B5EF4-FFF2-40B4-BE49-F238E27FC236}">
                  <a16:creationId xmlns:a16="http://schemas.microsoft.com/office/drawing/2014/main" id="{0A93E45F-CFA4-4607-977F-302D2B6B6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624"/>
              <a:ext cx="2256" cy="172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46800" rIns="0" bIns="46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// Computes 1+...+RAM[0]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// And stored the sum in RAM[1]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M=1    // i = 1                                      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@sum 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M=0    // sum = 0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(LOOP)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@i     // if i&gt;RAM[0] goto WRITE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@R0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D=D-M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@WRITE 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D;JGT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solidFill>
                    <a:srgbClr val="000000"/>
                  </a:solidFill>
                  <a:latin typeface="Consolas" charset="0"/>
                  <a:ea typeface="Arial Unicode MS" charset="0"/>
                  <a:cs typeface="Consolas" charset="0"/>
                </a:rPr>
                <a:t>    ...    // Etc.</a:t>
              </a:r>
            </a:p>
          </p:txBody>
        </p: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3B01311D-CF53-4AF2-BBAE-51CE209BC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392"/>
              <a:ext cx="191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Source code </a:t>
              </a:r>
              <a:r>
                <a:rPr lang="en-US" altLang="zh-TW" sz="1400">
                  <a:ea typeface="新細明體" panose="02020500000000000000" pitchFamily="18" charset="-120"/>
                </a:rPr>
                <a:t>(example)</a:t>
              </a:r>
            </a:p>
          </p:txBody>
        </p:sp>
      </p:grp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58550B33-FEA4-406D-B973-7459C5EED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33838"/>
            <a:ext cx="8497888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u="sng">
                <a:ea typeface="新細明體" panose="02020500000000000000" pitchFamily="18" charset="-120"/>
              </a:rPr>
              <a:t>The program translation challenge</a:t>
            </a:r>
          </a:p>
          <a:p>
            <a:pPr>
              <a:spcBef>
                <a:spcPct val="40000"/>
              </a:spcBef>
              <a:defRPr/>
            </a:pPr>
            <a:r>
              <a:rPr lang="en-US" altLang="zh-TW">
                <a:ea typeface="新細明體" panose="02020500000000000000" pitchFamily="18" charset="-120"/>
              </a:rPr>
              <a:t>Extract the program’s semantics from the source program, 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using the syntax rules of the source language</a:t>
            </a:r>
          </a:p>
          <a:p>
            <a:pPr>
              <a:spcBef>
                <a:spcPct val="40000"/>
              </a:spcBef>
              <a:defRPr/>
            </a:pPr>
            <a:r>
              <a:rPr lang="en-US" altLang="zh-TW">
                <a:ea typeface="新細明體" panose="02020500000000000000" pitchFamily="18" charset="-120"/>
              </a:rPr>
              <a:t>Re-express the program’s semantics in the target language,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using the syntax rules of the target language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u="sng">
                <a:ea typeface="新細明體" panose="02020500000000000000" pitchFamily="18" charset="-120"/>
              </a:rPr>
              <a:t>Assembler = simple translator</a:t>
            </a:r>
          </a:p>
          <a:p>
            <a:pPr>
              <a:spcBef>
                <a:spcPct val="40000"/>
              </a:spcBef>
              <a:defRPr/>
            </a:pPr>
            <a:r>
              <a:rPr lang="en-US" altLang="zh-TW">
                <a:ea typeface="新細明體" panose="02020500000000000000" pitchFamily="18" charset="-120"/>
              </a:rPr>
              <a:t>Translates each assembly command into one or more binary machine instructions</a:t>
            </a:r>
          </a:p>
          <a:p>
            <a:pPr>
              <a:spcBef>
                <a:spcPct val="40000"/>
              </a:spcBef>
              <a:defRPr/>
            </a:pPr>
            <a:r>
              <a:rPr lang="en-US" altLang="zh-TW">
                <a:ea typeface="新細明體" panose="02020500000000000000" pitchFamily="18" charset="-120"/>
              </a:rPr>
              <a:t>Handles symbols (e.g. </a:t>
            </a:r>
            <a:r>
              <a:rPr lang="en-US" altLang="zh-TW" sz="1400">
                <a:solidFill>
                  <a:srgbClr val="000000"/>
                </a:solidFill>
                <a:latin typeface="Consolas" panose="020B0609020204030204" pitchFamily="49" charset="0"/>
                <a:ea typeface="Arial Unicode MS" pitchFamily="34" charset="-128"/>
                <a:cs typeface="Consolas" panose="020B0609020204030204" pitchFamily="49" charset="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 sz="1400">
                <a:solidFill>
                  <a:srgbClr val="000000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sum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 sz="1400">
                <a:solidFill>
                  <a:srgbClr val="000000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LOOP</a:t>
            </a:r>
            <a:r>
              <a:rPr lang="en-US" altLang="zh-TW">
                <a:ea typeface="新細明體" panose="02020500000000000000" pitchFamily="18" charset="-120"/>
              </a:rPr>
              <a:t>, …).</a:t>
            </a:r>
          </a:p>
          <a:p>
            <a:pPr>
              <a:defRPr/>
            </a:pP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EAB95115-74DD-4E9D-A375-B60F1111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7526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800"/>
              <a:t>execute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  <p:bldP spid="716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2B8D423-A423-4A97-83BB-0A44D5D57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Revisiting Hack low-level programming: </a:t>
            </a:r>
            <a:r>
              <a:rPr lang="en-US" altLang="zh-TW" sz="2000"/>
              <a:t>an example</a:t>
            </a: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096DA649-6702-4A68-A924-53CA9FAE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if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sum +=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7177" name="Rectangle 10">
            <a:extLst>
              <a:ext uri="{FF2B5EF4-FFF2-40B4-BE49-F238E27FC236}">
                <a16:creationId xmlns:a16="http://schemas.microsoft.com/office/drawing/2014/main" id="{405B02B7-43FA-48A5-9EC5-3084D0D8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 </a:t>
            </a:r>
            <a:r>
              <a:rPr lang="en-US" altLang="zh-TW" sz="1200">
                <a:ea typeface="新細明體" panose="02020500000000000000" pitchFamily="18" charset="-120"/>
              </a:rPr>
              <a:t>(</a:t>
            </a:r>
            <a:r>
              <a:rPr lang="en-US" altLang="zh-TW" sz="1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sum.asm</a:t>
            </a:r>
            <a:r>
              <a:rPr lang="en-US" altLang="zh-TW" sz="1200">
                <a:ea typeface="新細明體" panose="02020500000000000000" pitchFamily="18" charset="-120"/>
              </a:rPr>
              <a:t>)</a:t>
            </a:r>
            <a:endParaRPr lang="en-US" altLang="zh-TW" sz="1000">
              <a:ea typeface="新細明體" panose="02020500000000000000" pitchFamily="18" charset="-120"/>
            </a:endParaRPr>
          </a:p>
        </p:txBody>
      </p:sp>
      <p:grpSp>
        <p:nvGrpSpPr>
          <p:cNvPr id="7198" name="Group 30">
            <a:extLst>
              <a:ext uri="{FF2B5EF4-FFF2-40B4-BE49-F238E27FC236}">
                <a16:creationId xmlns:a16="http://schemas.microsoft.com/office/drawing/2014/main" id="{2EA1BF51-66DA-40D9-A9CF-DE580664B76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685800"/>
            <a:ext cx="3505200" cy="5029200"/>
            <a:chOff x="2784" y="433"/>
            <a:chExt cx="2208" cy="3168"/>
          </a:xfrm>
        </p:grpSpPr>
        <p:pic>
          <p:nvPicPr>
            <p:cNvPr id="12304" name="Picture 10">
              <a:extLst>
                <a:ext uri="{FF2B5EF4-FFF2-40B4-BE49-F238E27FC236}">
                  <a16:creationId xmlns:a16="http://schemas.microsoft.com/office/drawing/2014/main" id="{A6F8C559-7D1D-4DE1-957D-794E90B9A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074" r="4581" b="15659"/>
            <a:stretch>
              <a:fillRect/>
            </a:stretch>
          </p:blipFill>
          <p:spPr bwMode="auto">
            <a:xfrm>
              <a:off x="2832" y="816"/>
              <a:ext cx="2160" cy="27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305" name="Rectangle 10">
              <a:extLst>
                <a:ext uri="{FF2B5EF4-FFF2-40B4-BE49-F238E27FC236}">
                  <a16:creationId xmlns:a16="http://schemas.microsoft.com/office/drawing/2014/main" id="{C97B5E0E-31E6-4DDF-930F-216B93D82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433"/>
              <a:ext cx="19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anose="05000000000000000000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CPU emulator screen shot</a:t>
              </a:r>
              <a:br>
                <a:rPr lang="en-US" altLang="zh-TW">
                  <a:ea typeface="新細明體" panose="02020500000000000000" pitchFamily="18" charset="-120"/>
                </a:rPr>
              </a:br>
              <a:r>
                <a:rPr lang="en-US" altLang="zh-TW">
                  <a:ea typeface="新細明體" panose="02020500000000000000" pitchFamily="18" charset="-120"/>
                </a:rPr>
                <a:t>after running this program</a:t>
              </a:r>
              <a:endParaRPr lang="en-US" altLang="zh-TW" sz="1400">
                <a:ea typeface="新細明體" panose="02020500000000000000" pitchFamily="18" charset="-120"/>
              </a:endParaRPr>
            </a:p>
          </p:txBody>
        </p:sp>
      </p:grpSp>
      <p:sp>
        <p:nvSpPr>
          <p:cNvPr id="7180" name="Rectangle 10">
            <a:extLst>
              <a:ext uri="{FF2B5EF4-FFF2-40B4-BE49-F238E27FC236}">
                <a16:creationId xmlns:a16="http://schemas.microsoft.com/office/drawing/2014/main" id="{2AD738DB-FE32-425E-B4F6-AA57FF340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91200"/>
            <a:ext cx="472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The CPU emulator allows loading and executing symbolic Hack code. It resolves all the symbolic symbols to memory locations, and executes the code. </a:t>
            </a:r>
            <a:endParaRPr lang="en-US" altLang="zh-TW" sz="140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</p:txBody>
      </p:sp>
      <p:grpSp>
        <p:nvGrpSpPr>
          <p:cNvPr id="7197" name="Group 29">
            <a:extLst>
              <a:ext uri="{FF2B5EF4-FFF2-40B4-BE49-F238E27FC236}">
                <a16:creationId xmlns:a16="http://schemas.microsoft.com/office/drawing/2014/main" id="{0C3D002E-5027-49CB-A812-07CFE9756B5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667000"/>
            <a:ext cx="1295400" cy="685800"/>
            <a:chOff x="4848" y="1680"/>
            <a:chExt cx="816" cy="432"/>
          </a:xfrm>
        </p:grpSpPr>
        <p:cxnSp>
          <p:nvCxnSpPr>
            <p:cNvPr id="12301" name="AutoShape 21">
              <a:extLst>
                <a:ext uri="{FF2B5EF4-FFF2-40B4-BE49-F238E27FC236}">
                  <a16:creationId xmlns:a16="http://schemas.microsoft.com/office/drawing/2014/main" id="{D64A2FA3-76C0-4587-B6B9-DD7AE19C20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944" y="1728"/>
              <a:ext cx="288" cy="192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302" name="Rectangle 22">
              <a:extLst>
                <a:ext uri="{FF2B5EF4-FFF2-40B4-BE49-F238E27FC236}">
                  <a16:creationId xmlns:a16="http://schemas.microsoft.com/office/drawing/2014/main" id="{D3785B97-2F9C-4970-9D8F-0EBE2BA2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680"/>
              <a:ext cx="20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2303" name="AutoShape 20">
              <a:extLst>
                <a:ext uri="{FF2B5EF4-FFF2-40B4-BE49-F238E27FC236}">
                  <a16:creationId xmlns:a16="http://schemas.microsoft.com/office/drawing/2014/main" id="{C95E3353-BD2B-4758-8C3B-BA5008A6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728"/>
              <a:ext cx="528" cy="384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rIns="18000"/>
            <a:lstStyle>
              <a:lvl1pPr algn="ctr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00000"/>
                </a:spcBef>
                <a:buClr>
                  <a:srgbClr val="006600"/>
                </a:buClr>
                <a:buSzPct val="100000"/>
                <a:buFont typeface="Wingdings" charset="2"/>
                <a:buNone/>
                <a:defRPr/>
              </a:pPr>
              <a:r>
                <a:rPr lang="en-US" altLang="zh-TW" sz="1200">
                  <a:latin typeface="Comic Sans MS" charset="0"/>
                </a:rPr>
                <a:t>program  generated output</a:t>
              </a:r>
            </a:p>
          </p:txBody>
        </p:sp>
      </p:grpSp>
      <p:grpSp>
        <p:nvGrpSpPr>
          <p:cNvPr id="7196" name="Group 28">
            <a:extLst>
              <a:ext uri="{FF2B5EF4-FFF2-40B4-BE49-F238E27FC236}">
                <a16:creationId xmlns:a16="http://schemas.microsoft.com/office/drawing/2014/main" id="{9190CD48-F3E2-4043-B16B-0BA2BACF4702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1311275" cy="609600"/>
            <a:chOff x="4838" y="1248"/>
            <a:chExt cx="826" cy="384"/>
          </a:xfrm>
        </p:grpSpPr>
        <p:sp>
          <p:nvSpPr>
            <p:cNvPr id="12297" name="AutoShape 24">
              <a:extLst>
                <a:ext uri="{FF2B5EF4-FFF2-40B4-BE49-F238E27FC236}">
                  <a16:creationId xmlns:a16="http://schemas.microsoft.com/office/drawing/2014/main" id="{5933BD59-8188-4A3F-893C-A10609BCC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48"/>
              <a:ext cx="528" cy="384"/>
            </a:xfrm>
            <a:prstGeom prst="roundRect">
              <a:avLst>
                <a:gd name="adj" fmla="val 1666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00000"/>
                </a:spcBef>
                <a:buClr>
                  <a:srgbClr val="006600"/>
                </a:buClr>
                <a:buSzPct val="100000"/>
                <a:buFont typeface="Wingdings" charset="2"/>
                <a:buNone/>
                <a:defRPr/>
              </a:pPr>
              <a:r>
                <a:rPr lang="en-US" altLang="zh-TW" sz="1200">
                  <a:latin typeface="Comic Sans MS" charset="0"/>
                </a:rPr>
                <a:t>user supplied input</a:t>
              </a:r>
            </a:p>
          </p:txBody>
        </p:sp>
        <p:cxnSp>
          <p:nvCxnSpPr>
            <p:cNvPr id="12298" name="AutoShape 25">
              <a:extLst>
                <a:ext uri="{FF2B5EF4-FFF2-40B4-BE49-F238E27FC236}">
                  <a16:creationId xmlns:a16="http://schemas.microsoft.com/office/drawing/2014/main" id="{82B9A761-83C0-494F-9849-6252E4F6B1B1}"/>
                </a:ext>
              </a:extLst>
            </p:cNvPr>
            <p:cNvCxnSpPr>
              <a:cxnSpLocks noChangeShapeType="1"/>
              <a:stCxn id="12297" idx="1"/>
            </p:cNvCxnSpPr>
            <p:nvPr/>
          </p:nvCxnSpPr>
          <p:spPr bwMode="auto">
            <a:xfrm flipH="1">
              <a:off x="4944" y="1440"/>
              <a:ext cx="192" cy="192"/>
            </a:xfrm>
            <a:prstGeom prst="straightConnector1">
              <a:avLst/>
            </a:prstGeom>
            <a:noFill/>
            <a:ln w="19050">
              <a:solidFill>
                <a:srgbClr val="BD520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299" name="Rectangle 26">
              <a:extLst>
                <a:ext uri="{FF2B5EF4-FFF2-40B4-BE49-F238E27FC236}">
                  <a16:creationId xmlns:a16="http://schemas.microsoft.com/office/drawing/2014/main" id="{88BA8342-A395-48BF-8751-3972F8C1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1488"/>
              <a:ext cx="20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2300" name="Rectangle 27">
              <a:extLst>
                <a:ext uri="{FF2B5EF4-FFF2-40B4-BE49-F238E27FC236}">
                  <a16:creationId xmlns:a16="http://schemas.microsoft.com/office/drawing/2014/main" id="{21C75E9C-3529-4D7D-BC88-1920BAD28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1344"/>
              <a:ext cx="20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947734A-6818-462F-9984-0CCFB337F9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assembler’s view of an assembly program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FED86DA3-325A-43D3-9CC0-44FE7177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if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sum +=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14340" name="Rectangle 10">
            <a:extLst>
              <a:ext uri="{FF2B5EF4-FFF2-40B4-BE49-F238E27FC236}">
                <a16:creationId xmlns:a16="http://schemas.microsoft.com/office/drawing/2014/main" id="{69306C40-4B0D-49F0-9BB7-1CD217763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0920F1B8-10FC-4691-9AD0-493F4EA6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2A6048C-04F5-487E-92A3-3D537BD431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assembler’s view of an assembly program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5B70EA3A-5A95-4A79-8DA3-8FE3FFB5B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 = 1 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if 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sum += 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solidFill>
                <a:srgbClr val="FF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0642E012-F2E6-42ED-A943-FECEAC94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3EC9C33F-E11B-4357-AFAE-D4116ABEB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FF0000"/>
                </a:solidFill>
              </a:rPr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In-line comments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8A6961-BB51-4CBE-8210-8C7C6403CB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assembler’s view of an assembly program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8AD8A45A-E3DF-4C8C-AAD6-92427024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if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@WRITE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sum +=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@LOOP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18436" name="Rectangle 10">
            <a:extLst>
              <a:ext uri="{FF2B5EF4-FFF2-40B4-BE49-F238E27FC236}">
                <a16:creationId xmlns:a16="http://schemas.microsoft.com/office/drawing/2014/main" id="{DB73D619-3B39-4627-B14A-2EF5AFE9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A6230FE8-A164-40D5-8EB4-1B9C0397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In-line comments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FF0000"/>
                </a:solidFill>
              </a:rPr>
              <a:t>Instructions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A-instruction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C-instruction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9ED6E02-987A-4DB9-B3B0-FA87C55F64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The assembler’s view of an assembly program</a:t>
            </a:r>
          </a:p>
        </p:txBody>
      </p:sp>
      <p:sp>
        <p:nvSpPr>
          <p:cNvPr id="14339" name="Text Box 9">
            <a:extLst>
              <a:ext uri="{FF2B5EF4-FFF2-40B4-BE49-F238E27FC236}">
                <a16:creationId xmlns:a16="http://schemas.microsoft.com/office/drawing/2014/main" id="{8748EFB9-43CE-4C34-99E3-423235B46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581400" cy="5410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46800" rIns="0" bIns="46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Computes 1+...+RAM[0]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// And stores the sum in RAM[1].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M=1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= 1                                 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sum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M=0   // sum =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(LOOP)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if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&gt;RAM[0]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R0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D=D-M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WRITE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D;JGT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sum +=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endParaRPr lang="en-US" altLang="zh-TW" sz="12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M=D+M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 err="1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++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M=M+1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LOOP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// </a:t>
            </a:r>
            <a:r>
              <a:rPr lang="en-US" altLang="zh-TW" sz="1200" dirty="0" err="1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goto</a:t>
            </a: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(WRITE)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D=M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R1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M=D  // RAM[1] = the sum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(END)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@</a:t>
            </a:r>
            <a:r>
              <a:rPr lang="en-US" altLang="zh-TW" sz="1200" dirty="0">
                <a:solidFill>
                  <a:srgbClr val="FF0000"/>
                </a:solidFill>
                <a:latin typeface="Consolas" charset="0"/>
                <a:ea typeface="Arial Unicode MS" charset="0"/>
                <a:cs typeface="Consolas" charset="0"/>
              </a:rPr>
              <a:t>END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sz="12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   0;JMP</a:t>
            </a:r>
          </a:p>
        </p:txBody>
      </p:sp>
      <p:sp>
        <p:nvSpPr>
          <p:cNvPr id="20484" name="Rectangle 10">
            <a:extLst>
              <a:ext uri="{FF2B5EF4-FFF2-40B4-BE49-F238E27FC236}">
                <a16:creationId xmlns:a16="http://schemas.microsoft.com/office/drawing/2014/main" id="{AC6E99D4-6A73-45C0-AC9F-37FE1020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3040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Assembly program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4AA56ADC-8C36-4240-B14B-35561934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/>
              <a:t>Assembly program = </a:t>
            </a:r>
            <a:br>
              <a:rPr lang="en-US" altLang="zh-TW" u="sng" dirty="0"/>
            </a:br>
            <a:r>
              <a:rPr lang="en-US" altLang="zh-TW" dirty="0"/>
              <a:t>a stream of text lines, each being one of the following: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White space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Empty lines/indentation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Line comments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In-line comments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/>
              <a:t>Instructions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A-instruction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/>
              <a:t>C-instruction</a:t>
            </a:r>
          </a:p>
          <a:p>
            <a:pPr>
              <a:buSzPct val="75000"/>
              <a:buFont typeface="Wingdings" charset="2"/>
              <a:buChar char="q"/>
              <a:defRPr/>
            </a:pPr>
            <a:r>
              <a:rPr lang="en-US" altLang="zh-TW" dirty="0">
                <a:solidFill>
                  <a:srgbClr val="FF0000"/>
                </a:solidFill>
              </a:rPr>
              <a:t>Symbols 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references</a:t>
            </a:r>
          </a:p>
          <a:p>
            <a:pPr marL="676275" lvl="2" indent="-268288">
              <a:buClr>
                <a:srgbClr val="006600"/>
              </a:buClr>
              <a:defRPr/>
            </a:pPr>
            <a:r>
              <a:rPr lang="en-US" altLang="zh-TW" dirty="0">
                <a:solidFill>
                  <a:srgbClr val="FF0000"/>
                </a:solidFill>
              </a:rPr>
              <a:t>Label declaration </a:t>
            </a:r>
            <a:r>
              <a:rPr lang="en-US" altLang="zh-TW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(XXX)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1039</TotalTime>
  <Pages>24</Pages>
  <Words>4605</Words>
  <Application>Microsoft Office PowerPoint</Application>
  <PresentationFormat>Letter 紙張 (8.5x11 英吋)</PresentationFormat>
  <Paragraphs>962</Paragraphs>
  <Slides>31</Slides>
  <Notes>31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Arial Unicode MS</vt:lpstr>
      <vt:lpstr>新細明體</vt:lpstr>
      <vt:lpstr>Arial</vt:lpstr>
      <vt:lpstr>Comic Sans MS</vt:lpstr>
      <vt:lpstr>Consolas</vt:lpstr>
      <vt:lpstr>Courier New</vt:lpstr>
      <vt:lpstr>Times New Roman</vt:lpstr>
      <vt:lpstr>Wingdings</vt:lpstr>
      <vt:lpstr>sidebarb</vt:lpstr>
      <vt:lpstr>VISIO</vt:lpstr>
      <vt:lpstr>Assembler</vt:lpstr>
      <vt:lpstr>Where we are at:</vt:lpstr>
      <vt:lpstr>Why care about assemblers?</vt:lpstr>
      <vt:lpstr>PowerPoint 簡報</vt:lpstr>
      <vt:lpstr>Revisiting Hack low-level programming: an example</vt:lpstr>
      <vt:lpstr>The assembler’s view of an assembly program</vt:lpstr>
      <vt:lpstr>The assembler’s view of an assembly program</vt:lpstr>
      <vt:lpstr>The assembler’s view of an assembly program</vt:lpstr>
      <vt:lpstr>The assembler’s view of an assembly program</vt:lpstr>
      <vt:lpstr>The assembler’s view of an assembly program</vt:lpstr>
      <vt:lpstr>White space </vt:lpstr>
      <vt:lpstr>White space → ignore/remove them </vt:lpstr>
      <vt:lpstr>Instructions → binary encoding </vt:lpstr>
      <vt:lpstr>Translating / assembling A-instructions</vt:lpstr>
      <vt:lpstr>Translating / assembling C-instructions</vt:lpstr>
      <vt:lpstr>Translating / assembling C-instructions</vt:lpstr>
      <vt:lpstr>Translating / assembling C-instructions</vt:lpstr>
      <vt:lpstr>The overall assembly logic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assembly process (detailed)</vt:lpstr>
      <vt:lpstr>The assembly process (detailed)</vt:lpstr>
      <vt:lpstr>PowerPoint 簡報</vt:lpstr>
      <vt:lpstr>Proposed assembler implementation</vt:lpstr>
      <vt:lpstr>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Assembler</dc:title>
  <dc:subject/>
  <dc:creator>Microsoft Office 使用者</dc:creator>
  <cp:keywords/>
  <dc:description/>
  <cp:lastModifiedBy>cyy</cp:lastModifiedBy>
  <cp:revision>27</cp:revision>
  <cp:lastPrinted>1999-02-19T08:49:27Z</cp:lastPrinted>
  <dcterms:created xsi:type="dcterms:W3CDTF">2015-11-29T09:32:55Z</dcterms:created>
  <dcterms:modified xsi:type="dcterms:W3CDTF">2021-11-28T11:24:50Z</dcterms:modified>
</cp:coreProperties>
</file>