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4" r:id="rId2"/>
  </p:sldMasterIdLst>
  <p:notesMasterIdLst>
    <p:notesMasterId r:id="rId74"/>
  </p:notesMasterIdLst>
  <p:handoutMasterIdLst>
    <p:handoutMasterId r:id="rId75"/>
  </p:handoutMasterIdLst>
  <p:sldIdLst>
    <p:sldId id="256" r:id="rId3"/>
    <p:sldId id="257" r:id="rId4"/>
    <p:sldId id="314" r:id="rId5"/>
    <p:sldId id="258" r:id="rId6"/>
    <p:sldId id="313" r:id="rId7"/>
    <p:sldId id="315" r:id="rId8"/>
    <p:sldId id="316" r:id="rId9"/>
    <p:sldId id="317" r:id="rId10"/>
    <p:sldId id="318" r:id="rId11"/>
    <p:sldId id="319" r:id="rId12"/>
    <p:sldId id="320" r:id="rId13"/>
    <p:sldId id="321" r:id="rId14"/>
    <p:sldId id="322" r:id="rId15"/>
    <p:sldId id="323" r:id="rId16"/>
    <p:sldId id="265" r:id="rId17"/>
    <p:sldId id="266" r:id="rId18"/>
    <p:sldId id="259" r:id="rId19"/>
    <p:sldId id="260" r:id="rId20"/>
    <p:sldId id="334" r:id="rId21"/>
    <p:sldId id="261" r:id="rId22"/>
    <p:sldId id="262" r:id="rId23"/>
    <p:sldId id="263" r:id="rId24"/>
    <p:sldId id="264" r:id="rId25"/>
    <p:sldId id="335"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333" r:id="rId54"/>
    <p:sldId id="329" r:id="rId55"/>
    <p:sldId id="346" r:id="rId56"/>
    <p:sldId id="354" r:id="rId57"/>
    <p:sldId id="347" r:id="rId58"/>
    <p:sldId id="348" r:id="rId59"/>
    <p:sldId id="349" r:id="rId60"/>
    <p:sldId id="350" r:id="rId61"/>
    <p:sldId id="330" r:id="rId62"/>
    <p:sldId id="331" r:id="rId63"/>
    <p:sldId id="351" r:id="rId64"/>
    <p:sldId id="352" r:id="rId65"/>
    <p:sldId id="353" r:id="rId66"/>
    <p:sldId id="332" r:id="rId67"/>
    <p:sldId id="340" r:id="rId68"/>
    <p:sldId id="341" r:id="rId69"/>
    <p:sldId id="343" r:id="rId70"/>
    <p:sldId id="344" r:id="rId71"/>
    <p:sldId id="328" r:id="rId72"/>
    <p:sldId id="345" r:id="rId73"/>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3C5"/>
    <a:srgbClr val="F2E1A5"/>
    <a:srgbClr val="FF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autoAdjust="0"/>
    <p:restoredTop sz="94773"/>
  </p:normalViewPr>
  <p:slideViewPr>
    <p:cSldViewPr>
      <p:cViewPr varScale="1">
        <p:scale>
          <a:sx n="108" d="100"/>
          <a:sy n="108" d="100"/>
        </p:scale>
        <p:origin x="175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8"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B7A9421-89F2-4B28-98DC-922B7AEDCE31}"/>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ea typeface="新細明體" panose="02020500000000000000" pitchFamily="18" charset="-120"/>
              </a:defRPr>
            </a:lvl1pPr>
          </a:lstStyle>
          <a:p>
            <a:pPr>
              <a:defRPr/>
            </a:pPr>
            <a:endParaRPr lang="en-US" altLang="zh-TW"/>
          </a:p>
        </p:txBody>
      </p:sp>
      <p:sp>
        <p:nvSpPr>
          <p:cNvPr id="20483" name="Rectangle 3">
            <a:extLst>
              <a:ext uri="{FF2B5EF4-FFF2-40B4-BE49-F238E27FC236}">
                <a16:creationId xmlns:a16="http://schemas.microsoft.com/office/drawing/2014/main" id="{9AE84704-2691-45FA-A4D7-8CCA3BFA25A6}"/>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ea typeface="新細明體" panose="02020500000000000000" pitchFamily="18" charset="-120"/>
              </a:defRPr>
            </a:lvl1pPr>
          </a:lstStyle>
          <a:p>
            <a:pPr>
              <a:defRPr/>
            </a:pPr>
            <a:endParaRPr lang="en-US" altLang="zh-TW"/>
          </a:p>
        </p:txBody>
      </p:sp>
      <p:sp>
        <p:nvSpPr>
          <p:cNvPr id="20484" name="Rectangle 4">
            <a:extLst>
              <a:ext uri="{FF2B5EF4-FFF2-40B4-BE49-F238E27FC236}">
                <a16:creationId xmlns:a16="http://schemas.microsoft.com/office/drawing/2014/main" id="{FD69FCBA-3BDD-4920-BC44-A24848F57E92}"/>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ea typeface="新細明體" panose="02020500000000000000" pitchFamily="18" charset="-120"/>
              </a:defRPr>
            </a:lvl1pPr>
          </a:lstStyle>
          <a:p>
            <a:pPr>
              <a:defRPr/>
            </a:pPr>
            <a:endParaRPr lang="en-US" altLang="zh-TW"/>
          </a:p>
        </p:txBody>
      </p:sp>
      <p:sp>
        <p:nvSpPr>
          <p:cNvPr id="20485" name="Rectangle 5">
            <a:extLst>
              <a:ext uri="{FF2B5EF4-FFF2-40B4-BE49-F238E27FC236}">
                <a16:creationId xmlns:a16="http://schemas.microsoft.com/office/drawing/2014/main" id="{967F0EF7-54E4-4C19-A97E-2AF58698E744}"/>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ea typeface="新細明體" panose="02020500000000000000" pitchFamily="18" charset="-120"/>
              </a:defRPr>
            </a:lvl1pPr>
          </a:lstStyle>
          <a:p>
            <a:pPr>
              <a:defRPr/>
            </a:pPr>
            <a:fld id="{B12E66D3-8005-412E-9B77-703036EDD3A6}"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748926B-F417-4AFF-8CE5-F7FC8EBFB26C}"/>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ea typeface="新細明體" panose="02020500000000000000" pitchFamily="18" charset="-120"/>
              </a:defRPr>
            </a:lvl1pPr>
          </a:lstStyle>
          <a:p>
            <a:pPr>
              <a:defRPr/>
            </a:pPr>
            <a:endParaRPr lang="en-US" altLang="zh-TW"/>
          </a:p>
        </p:txBody>
      </p:sp>
      <p:sp>
        <p:nvSpPr>
          <p:cNvPr id="137219" name="Rectangle 3">
            <a:extLst>
              <a:ext uri="{FF2B5EF4-FFF2-40B4-BE49-F238E27FC236}">
                <a16:creationId xmlns:a16="http://schemas.microsoft.com/office/drawing/2014/main" id="{4D365A93-69C7-4740-9C44-5835E95E3787}"/>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ea typeface="新細明體" panose="02020500000000000000" pitchFamily="18" charset="-120"/>
              </a:defRPr>
            </a:lvl1pPr>
          </a:lstStyle>
          <a:p>
            <a:pPr>
              <a:defRPr/>
            </a:pPr>
            <a:endParaRPr lang="en-US" altLang="zh-TW"/>
          </a:p>
        </p:txBody>
      </p:sp>
      <p:sp>
        <p:nvSpPr>
          <p:cNvPr id="16388" name="Rectangle 4">
            <a:extLst>
              <a:ext uri="{FF2B5EF4-FFF2-40B4-BE49-F238E27FC236}">
                <a16:creationId xmlns:a16="http://schemas.microsoft.com/office/drawing/2014/main" id="{B173EB4F-0884-4CDD-B01A-8A7FD7BCF3CE}"/>
              </a:ext>
            </a:extLst>
          </p:cNvPr>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a:extLst>
              <a:ext uri="{FF2B5EF4-FFF2-40B4-BE49-F238E27FC236}">
                <a16:creationId xmlns:a16="http://schemas.microsoft.com/office/drawing/2014/main" id="{ECB57692-9D73-43F9-8562-D887996E3A5B}"/>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37222" name="Rectangle 6">
            <a:extLst>
              <a:ext uri="{FF2B5EF4-FFF2-40B4-BE49-F238E27FC236}">
                <a16:creationId xmlns:a16="http://schemas.microsoft.com/office/drawing/2014/main" id="{B4394D3D-AC0F-4AD3-B05C-E46D7B0CAF7F}"/>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ea typeface="新細明體" panose="02020500000000000000" pitchFamily="18" charset="-120"/>
              </a:defRPr>
            </a:lvl1pPr>
          </a:lstStyle>
          <a:p>
            <a:pPr>
              <a:defRPr/>
            </a:pPr>
            <a:endParaRPr lang="en-US" altLang="zh-TW"/>
          </a:p>
        </p:txBody>
      </p:sp>
      <p:sp>
        <p:nvSpPr>
          <p:cNvPr id="137223" name="Rectangle 7">
            <a:extLst>
              <a:ext uri="{FF2B5EF4-FFF2-40B4-BE49-F238E27FC236}">
                <a16:creationId xmlns:a16="http://schemas.microsoft.com/office/drawing/2014/main" id="{36F16FDF-DDFD-487A-9AD5-B0FBAF0E4BD0}"/>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ea typeface="新細明體" panose="02020500000000000000" pitchFamily="18" charset="-120"/>
              </a:defRPr>
            </a:lvl1pPr>
          </a:lstStyle>
          <a:p>
            <a:pPr>
              <a:defRPr/>
            </a:pPr>
            <a:fld id="{D12C4C1D-699C-4DE2-ACB5-F412A22AB4B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8100278-A7BB-40FE-80E7-02842DB34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21523C2-FCC9-4705-AC6F-0A26166F1CE8}" type="slidenum">
              <a:rPr lang="en-US" altLang="zh-TW" sz="1300" smtClean="0"/>
              <a:pPr>
                <a:spcBef>
                  <a:spcPct val="0"/>
                </a:spcBef>
              </a:pPr>
              <a:t>1</a:t>
            </a:fld>
            <a:endParaRPr lang="en-US" altLang="zh-TW" sz="1300"/>
          </a:p>
        </p:txBody>
      </p:sp>
      <p:sp>
        <p:nvSpPr>
          <p:cNvPr id="19459" name="Rectangle 2">
            <a:extLst>
              <a:ext uri="{FF2B5EF4-FFF2-40B4-BE49-F238E27FC236}">
                <a16:creationId xmlns:a16="http://schemas.microsoft.com/office/drawing/2014/main" id="{D951AD13-BD83-4AC4-9EFA-5E58E2A7D5E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A3CF1E1-54A9-41FC-AD2C-A059D6B98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382904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230069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310621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341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505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1BDC3DE-6EEA-497B-9067-45C0C54B7DD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7309A3C-53D7-44FD-B0BB-93FDED06B6E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Clock is outside Boolean/digital logic framework. Need external source. Can wire up minute hand of Big Ben to computer. In real </a:t>
            </a:r>
          </a:p>
          <a:p>
            <a:r>
              <a:rPr lang="en-US" altLang="zh-TW">
                <a:latin typeface="Arial" panose="020B0604020202020204" pitchFamily="34" charset="0"/>
              </a:rPr>
              <a:t>computer, clock abstraction implemented using electric phenomenon like a crystal oscillator, a piezoelectric device that generates oscillating voltage</a:t>
            </a:r>
          </a:p>
          <a:p>
            <a:endParaRPr lang="en-US" altLang="zh-TW">
              <a:latin typeface="Arial" panose="020B0604020202020204" pitchFamily="34" charset="0"/>
            </a:endParaRPr>
          </a:p>
          <a:p>
            <a:r>
              <a:rPr lang="en-US" altLang="zh-TW">
                <a:latin typeface="Arial" panose="020B0604020202020204" pitchFamily="34"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endParaRPr lang="en-US" altLang="zh-TW">
              <a:latin typeface="Arial" panose="020B0604020202020204" pitchFamily="34" charset="0"/>
            </a:endParaRPr>
          </a:p>
          <a:p>
            <a:r>
              <a:rPr lang="en-US" altLang="zh-TW">
                <a:latin typeface="Arial" panose="020B0604020202020204" pitchFamily="34"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extLst>
      <p:ext uri="{BB962C8B-B14F-4D97-AF65-F5344CB8AC3E}">
        <p14:creationId xmlns:p14="http://schemas.microsoft.com/office/powerpoint/2010/main" val="279310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CA0B3B3-84B7-4B88-98B4-CA6AD6EA05F8}"/>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D47BBC3-EBE4-439E-9FAD-F8891ACDD58B}"/>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unit named in honor of Heinrich Rudolf Hertz. </a:t>
            </a:r>
          </a:p>
          <a:p>
            <a:r>
              <a:rPr lang="en-US" altLang="zh-TW">
                <a:latin typeface="Arial" panose="020B0604020202020204" pitchFamily="34" charset="0"/>
              </a:rPr>
              <a:t>BTW, no such thing as 1 "hert". This comes as a surprise to a recent graduate of my department, now a PhD candidate at Stanford</a:t>
            </a:r>
          </a:p>
          <a:p>
            <a:r>
              <a:rPr lang="en-US" altLang="zh-TW">
                <a:latin typeface="Arial" panose="020B0604020202020204" pitchFamily="34" charset="0"/>
              </a:rPr>
              <a:t>THz clock: to compare, it would take an average person more than 15,000 years to turn a light switch on and off a trillion times.</a:t>
            </a:r>
          </a:p>
          <a:p>
            <a:endParaRPr lang="en-US" altLang="zh-TW">
              <a:latin typeface="Arial" panose="020B0604020202020204" pitchFamily="34" charset="0"/>
            </a:endParaRPr>
          </a:p>
        </p:txBody>
      </p:sp>
    </p:spTree>
    <p:extLst>
      <p:ext uri="{BB962C8B-B14F-4D97-AF65-F5344CB8AC3E}">
        <p14:creationId xmlns:p14="http://schemas.microsoft.com/office/powerpoint/2010/main" val="281832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F5C82DB-186A-4FA5-8BBD-B3F513BBBEF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EAED041-BF99-404B-B908-2E55788CC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B8B0C4A-FCF7-47CB-AC23-452C4300A591}"/>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2970569-7854-4DA8-AF98-A1F7AA42E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B8B0C4A-FCF7-47CB-AC23-452C4300A591}"/>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2970569-7854-4DA8-AF98-A1F7AA42E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extLst>
      <p:ext uri="{BB962C8B-B14F-4D97-AF65-F5344CB8AC3E}">
        <p14:creationId xmlns:p14="http://schemas.microsoft.com/office/powerpoint/2010/main" val="233575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EE4B71C-DE35-4DA3-9345-D1397AD69B5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0C4FA542-F5A3-48D0-B92A-3BDB9588935F}"/>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5354199-CD8E-46AD-9C54-1683917DB95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06B49E3-0D9C-459F-9CED-16F9B4724296}"/>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4B0A0A4-E288-4C18-8058-B0AA21651D5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D167F8C-9555-41AE-A750-C3AE268981B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RS flip-flop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14E145A-A7C5-43EA-B0D2-3555491E5A78}"/>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7CA565A-D83C-49CE-B092-38720175EA5B}"/>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Can break down truth table into 4 regions (remember, reset, set, excluded for technical reasons)</a:t>
            </a:r>
          </a:p>
          <a:p>
            <a:r>
              <a:rPr lang="en-US" altLang="zh-TW">
                <a:latin typeface="Arial" panose="020B0604020202020204" pitchFamily="34" charset="0"/>
              </a:rPr>
              <a:t>Need to introduce time into equation with sequential circuits.</a:t>
            </a:r>
          </a:p>
          <a:p>
            <a:r>
              <a:rPr lang="en-US" altLang="zh-TW">
                <a:latin typeface="Arial" panose="020B0604020202020204" pitchFamily="34" charset="0"/>
              </a:rPr>
              <a:t>Note Q(t+e) becomes input at next time quantum.</a:t>
            </a:r>
          </a:p>
          <a:p>
            <a:r>
              <a:rPr lang="en-US" altLang="zh-TW">
                <a:latin typeface="Arial" panose="020B0604020202020204" pitchFamily="34" charset="0"/>
              </a:rPr>
              <a:t>epsilon exaggerated for effect – it is very small relative to other signals: we'll ignore timing delays in future slides.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1BDC3DE-6EEA-497B-9067-45C0C54B7DD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7309A3C-53D7-44FD-B0BB-93FDED06B6E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Clock is outside Boolean/digital logic framework. Need external source. Can wire up minute hand of Big Ben to computer. In real </a:t>
            </a:r>
          </a:p>
          <a:p>
            <a:r>
              <a:rPr lang="en-US" altLang="zh-TW">
                <a:latin typeface="Arial" panose="020B0604020202020204" pitchFamily="34" charset="0"/>
              </a:rPr>
              <a:t>computer, clock abstraction implemented using electric phenomenon like a crystal oscillator, a piezoelectric device that generates oscillating voltage</a:t>
            </a:r>
          </a:p>
          <a:p>
            <a:endParaRPr lang="en-US" altLang="zh-TW">
              <a:latin typeface="Arial" panose="020B0604020202020204" pitchFamily="34" charset="0"/>
            </a:endParaRPr>
          </a:p>
          <a:p>
            <a:r>
              <a:rPr lang="en-US" altLang="zh-TW">
                <a:latin typeface="Arial" panose="020B0604020202020204" pitchFamily="34"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endParaRPr lang="en-US" altLang="zh-TW">
              <a:latin typeface="Arial" panose="020B0604020202020204" pitchFamily="34" charset="0"/>
            </a:endParaRPr>
          </a:p>
          <a:p>
            <a:r>
              <a:rPr lang="en-US" altLang="zh-TW">
                <a:latin typeface="Arial" panose="020B0604020202020204" pitchFamily="34"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extLst>
      <p:ext uri="{BB962C8B-B14F-4D97-AF65-F5344CB8AC3E}">
        <p14:creationId xmlns:p14="http://schemas.microsoft.com/office/powerpoint/2010/main" val="49863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933C7F9-0C72-44D2-8C19-A2A4CC74A18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09B1667D-C6C1-4016-A610-B40F68C6E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F579A36-8782-4C1B-821A-2F06B8E743B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45ABB3A-C38B-4E06-8414-1278BD8B6B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22890CE-D5B6-4ED6-B499-F41EC39BC70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59380400-21A7-4A6B-901E-D3DA2646D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D229CC-17EB-46F9-8994-65808280342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0576FB1-6683-4B43-9AFC-20D9F377E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B5A7913-F123-4EDD-BDF1-DACCEB8F1CB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466559D2-C46D-4D5A-8C99-83DD67FBF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2558346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7B67C88-A75C-4ABC-8CF9-5742759A4A24}"/>
              </a:ext>
            </a:extLst>
          </p:cNvPr>
          <p:cNvSpPr>
            <a:spLocks noGrp="1" noRot="1" noChangeAspect="1" noChangeArrowheads="1" noTextEdit="1"/>
          </p:cNvSpPr>
          <p:nvPr>
            <p:ph type="sldImg"/>
          </p:nvPr>
        </p:nvSpPr>
        <p:spPr>
          <a:xfrm>
            <a:off x="3344863" y="533400"/>
            <a:ext cx="3549650" cy="2662238"/>
          </a:xfrm>
          <a:ln/>
        </p:spPr>
      </p:sp>
      <p:sp>
        <p:nvSpPr>
          <p:cNvPr id="52227" name="Rectangle 3">
            <a:extLst>
              <a:ext uri="{FF2B5EF4-FFF2-40B4-BE49-F238E27FC236}">
                <a16:creationId xmlns:a16="http://schemas.microsoft.com/office/drawing/2014/main" id="{325C7A5C-D614-41B3-BB14-1C7AC146BBCB}"/>
              </a:ext>
            </a:extLst>
          </p:cNvPr>
          <p:cNvSpPr>
            <a:spLocks noGrp="1" noChangeArrowheads="1"/>
          </p:cNvSpPr>
          <p:nvPr>
            <p:ph type="body" idx="1"/>
          </p:nvPr>
        </p:nvSpPr>
        <p:spPr>
          <a:xfrm>
            <a:off x="1363663" y="3371850"/>
            <a:ext cx="750728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A5B376B-A85A-4CAA-80A6-D7151C60FDB4}"/>
              </a:ext>
            </a:extLst>
          </p:cNvPr>
          <p:cNvSpPr>
            <a:spLocks noGrp="1" noRot="1" noChangeAspect="1" noChangeArrowheads="1" noTextEdit="1"/>
          </p:cNvSpPr>
          <p:nvPr>
            <p:ph type="sldImg"/>
          </p:nvPr>
        </p:nvSpPr>
        <p:spPr>
          <a:xfrm>
            <a:off x="3343275" y="533400"/>
            <a:ext cx="3549650" cy="2662238"/>
          </a:xfrm>
          <a:ln/>
        </p:spPr>
      </p:sp>
      <p:sp>
        <p:nvSpPr>
          <p:cNvPr id="54275" name="Rectangle 3">
            <a:extLst>
              <a:ext uri="{FF2B5EF4-FFF2-40B4-BE49-F238E27FC236}">
                <a16:creationId xmlns:a16="http://schemas.microsoft.com/office/drawing/2014/main" id="{0BDC2BE3-1964-47AB-A927-400CB3F6FE00}"/>
              </a:ext>
            </a:extLst>
          </p:cNvPr>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D818836-9D26-4CF9-A0B8-156C7A6345AE}"/>
              </a:ext>
            </a:extLst>
          </p:cNvPr>
          <p:cNvSpPr>
            <a:spLocks noGrp="1" noRot="1" noChangeAspect="1" noChangeArrowheads="1" noTextEdit="1"/>
          </p:cNvSpPr>
          <p:nvPr>
            <p:ph type="sldImg"/>
          </p:nvPr>
        </p:nvSpPr>
        <p:spPr>
          <a:xfrm>
            <a:off x="3343275" y="533400"/>
            <a:ext cx="3549650" cy="2662238"/>
          </a:xfrm>
          <a:ln/>
        </p:spPr>
      </p:sp>
      <p:sp>
        <p:nvSpPr>
          <p:cNvPr id="56323" name="Rectangle 3">
            <a:extLst>
              <a:ext uri="{FF2B5EF4-FFF2-40B4-BE49-F238E27FC236}">
                <a16:creationId xmlns:a16="http://schemas.microsoft.com/office/drawing/2014/main" id="{01100B3F-7A71-4FC8-BAD3-40A104FC4690}"/>
              </a:ext>
            </a:extLst>
          </p:cNvPr>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91B9727-D787-4F09-892E-749B6582837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5FA26A6-A241-46F1-B2C1-F27841C11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FEDF15A-AEB1-4C89-868B-90986FB88877}"/>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931FC75E-8C2F-46ED-AFAC-6B6155893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EE6FF01-3D7F-46C8-ACD2-ADA95DFF89DC}"/>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E7E4D8-F5F5-4555-A830-37C24BF85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C2F9CF6-9263-45B8-8003-AA2F8E1D4E2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1D289E80-01C1-44EA-8BF6-CC1104035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5DAF8E0-0C85-47E8-A69F-2ADC3E402DAB}"/>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BC8A642E-D163-4EE1-B90B-928BB4D927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B370633-52E8-4523-9B67-7D0A47B13AEF}"/>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EAA3D7CA-D9F0-4B59-BB57-60A60F1D6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2BECB40-DFE4-4D27-B2AD-AFAF89DCEB1F}"/>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7A8EC49F-C814-482E-A89B-66DC6FD39475}"/>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61" tIns="47531" rIns="95061" bIns="47531"/>
          <a:lstStyle/>
          <a:p>
            <a:r>
              <a:rPr lang="en-US" altLang="zh-TW">
                <a:latin typeface="Arial" panose="020B0604020202020204" pitchFamily="34" charset="0"/>
              </a:rPr>
              <a:t>memory is abstraction: we use flip-flops</a:t>
            </a:r>
          </a:p>
          <a:p>
            <a:pPr lvl="1"/>
            <a:r>
              <a:rPr lang="en-US" altLang="zh-TW">
                <a:latin typeface="Arial" panose="020B0604020202020204" pitchFamily="34" charset="0"/>
              </a:rPr>
              <a:t>TOY has 16-bit words.</a:t>
            </a:r>
          </a:p>
          <a:p>
            <a:pPr lvl="1"/>
            <a:r>
              <a:rPr lang="en-US" altLang="zh-TW">
                <a:latin typeface="Arial" panose="020B0604020202020204" pitchFamily="34" charset="0"/>
              </a:rPr>
              <a:t>Memory hierarchy makes architecture manageable.</a:t>
            </a:r>
          </a:p>
          <a:p>
            <a:r>
              <a:rPr lang="en-US" altLang="zh-TW">
                <a:latin typeface="Arial" panose="020B0604020202020204" pitchFamily="34" charset="0"/>
              </a:rPr>
              <a:t>It wasn't always this way. First computer memory implemented with vacuum tubes. Big advance in 1960's was "core memory." Used magnetism. Human still had to wire each bit individually. Nowadays, this is done my machine and cost/bit has decreased dramatically.</a:t>
            </a:r>
          </a:p>
          <a:p>
            <a:endParaRPr lang="en-US" altLang="zh-TW">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CECC77-F511-40E5-B91B-82969846312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075B9C0F-932D-43AD-BC53-DE8BBDB16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extLst>
      <p:ext uri="{BB962C8B-B14F-4D97-AF65-F5344CB8AC3E}">
        <p14:creationId xmlns:p14="http://schemas.microsoft.com/office/powerpoint/2010/main" val="229358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0670B15-E4A5-4E50-B499-5F496AD4C86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834C3A33-80E4-4069-8CCE-BEEE9A32FC2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0126D9F-7302-4511-8281-8EE13225D75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0553C27-220C-444E-AE52-4C273248186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52308E4-B0D2-437D-90FB-47C329FDD489}"/>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380E4A55-150A-419F-ABF5-04C86886CA4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0BD8AB3-F507-49E9-AE9C-6F000FDD9F0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17C4BC6D-4D13-447C-A054-B90D2ACF1B5D}"/>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redownload figures from book when Bob fixes (there is a ppt hack in the last two)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D031BD3-463E-4507-83B5-7F9D177A85F4}"/>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76513F2-14A4-4AE3-88F2-43F368E764DD}"/>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FBB9896-91FD-404D-9F4B-648CEE8BC4F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DB329B5D-E8F1-4994-A2D8-B84B200CE78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B4D66CC-CA47-40C9-881D-772A382D2794}"/>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52688F19-FC44-4951-8022-E7D07DDC80D0}"/>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0E5A889-3522-47F9-8AA4-C7EB105F31E0}"/>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CA11F1E2-51F5-445E-A54E-FABE182CE6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C8002B2-8071-49D5-935F-1447B9C76E03}"/>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C8C821B5-C059-463E-9DB3-2A19478AA925}"/>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73ED73B-D10B-45E8-AE03-31EC909425C2}"/>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450CBB49-52D4-4AF3-A0BB-D85B5490541E}"/>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3094468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B4251CE-C899-475F-9D6E-CAB4B95BBDA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E420DBCA-A528-4368-B0A1-7AD2F1B94627}"/>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E06BC6D-DA20-495E-B955-594BFB3DF193}"/>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5C197791-F7B6-4A51-A704-59FA9C47D786}"/>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212075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229783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115033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AA63C8-79ED-4373-92B7-5EE473F35A8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3161C8-6DE9-4E69-909A-0FC60AAA3F04}"/>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The same principle as we design adder</a:t>
            </a:r>
          </a:p>
          <a:p>
            <a:r>
              <a:rPr lang="en-US" altLang="zh-TW">
                <a:latin typeface="Arial" panose="020B0604020202020204" pitchFamily="34" charset="0"/>
              </a:rPr>
              <a:t>We can only compute functions which can be described by rules (computable). For the functions which can not be described compactly, they are not computable.  </a:t>
            </a:r>
          </a:p>
        </p:txBody>
      </p:sp>
    </p:spTree>
    <p:extLst>
      <p:ext uri="{BB962C8B-B14F-4D97-AF65-F5344CB8AC3E}">
        <p14:creationId xmlns:p14="http://schemas.microsoft.com/office/powerpoint/2010/main" val="255213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p:spPr>
        <p:txBody>
          <a:bodyPr/>
          <a:lstStyle>
            <a:lvl1pPr>
              <a:defRPr sz="4000">
                <a:latin typeface="Garamond" pitchFamily="18" charset="0"/>
              </a:defRPr>
            </a:lvl1pPr>
          </a:lstStyle>
          <a:p>
            <a:r>
              <a:rPr lang="en-US" altLang="zh-TW"/>
              <a:t>Course Title</a:t>
            </a:r>
          </a:p>
        </p:txBody>
      </p:sp>
      <p:sp>
        <p:nvSpPr>
          <p:cNvPr id="18435" name="Rectangle 3"/>
          <p:cNvSpPr>
            <a:spLocks noGrp="1" noChangeArrowheads="1"/>
          </p:cNvSpPr>
          <p:nvPr>
            <p:ph type="subTitle" idx="1"/>
          </p:nvPr>
        </p:nvSpPr>
        <p:spPr>
          <a:xfrm>
            <a:off x="684213" y="3886200"/>
            <a:ext cx="7775575" cy="1752600"/>
          </a:xfrm>
        </p:spPr>
        <p:txBody>
          <a:bodyPr/>
          <a:lstStyle>
            <a:lvl1pPr marL="0" indent="0">
              <a:buFontTx/>
              <a:buNone/>
              <a:defRPr>
                <a:latin typeface="Garamond" pitchFamily="18" charset="0"/>
              </a:defRPr>
            </a:lvl1pPr>
          </a:lstStyle>
          <a:p>
            <a:r>
              <a:rPr lang="en-US" altLang="zh-TW"/>
              <a:t>Who teach this course</a:t>
            </a:r>
          </a:p>
        </p:txBody>
      </p:sp>
    </p:spTree>
    <p:extLst>
      <p:ext uri="{BB962C8B-B14F-4D97-AF65-F5344CB8AC3E}">
        <p14:creationId xmlns:p14="http://schemas.microsoft.com/office/powerpoint/2010/main" val="14163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8620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2499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62499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30981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6FD37840-265C-4EE1-A946-60BF3A500AB5}"/>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483B5150-F0A1-4E71-8349-7A7EAE7325EA}"/>
              </a:ext>
            </a:extLst>
          </p:cNvPr>
          <p:cNvSpPr txBox="1">
            <a:spLocks noChangeArrowheads="1"/>
          </p:cNvSpPr>
          <p:nvPr/>
        </p:nvSpPr>
        <p:spPr bwMode="auto">
          <a:xfrm>
            <a:off x="0" y="6613525"/>
            <a:ext cx="914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50000"/>
              </a:spcBef>
              <a:defRPr/>
            </a:pPr>
            <a:r>
              <a:rPr lang="en-US" altLang="zh-TW" sz="1000">
                <a:solidFill>
                  <a:srgbClr val="000000"/>
                </a:solidFill>
                <a:latin typeface="Comic Sans MS" panose="030F0702030302020204" pitchFamily="66" charset="0"/>
              </a:rPr>
              <a:t>Introduction to Computer Science   •   Robert Sedgewick and Kevin Wayne   •   Copyright © 2005   •   http://www.cs.Princeton.EDU/IntroCS</a:t>
            </a:r>
          </a:p>
        </p:txBody>
      </p:sp>
      <p:sp>
        <p:nvSpPr>
          <p:cNvPr id="675843" name="Rectangle 3"/>
          <p:cNvSpPr>
            <a:spLocks noGrp="1" noChangeArrowheads="1"/>
          </p:cNvSpPr>
          <p:nvPr>
            <p:ph type="ctrTitle" sz="quarter"/>
          </p:nvPr>
        </p:nvSpPr>
        <p:spPr>
          <a:xfrm>
            <a:off x="0" y="0"/>
            <a:ext cx="9144000" cy="1524000"/>
          </a:xfrm>
        </p:spPr>
        <p:txBody>
          <a:bodyPr anchor="b"/>
          <a:lstStyle>
            <a:lvl1pPr>
              <a:lnSpc>
                <a:spcPct val="80000"/>
              </a:lnSpc>
              <a:defRPr sz="4800">
                <a:solidFill>
                  <a:schemeClr val="folHlink"/>
                </a:solidFill>
              </a:defRPr>
            </a:lvl1pPr>
          </a:lstStyle>
          <a:p>
            <a:r>
              <a:rPr lang="en-US" altLang="zh-TW"/>
              <a:t>Click to edit Master title style</a:t>
            </a:r>
          </a:p>
        </p:txBody>
      </p:sp>
      <p:sp>
        <p:nvSpPr>
          <p:cNvPr id="675845"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2400"/>
            </a:lvl1pPr>
          </a:lstStyle>
          <a:p>
            <a:r>
              <a:rPr lang="en-US" altLang="zh-TW"/>
              <a:t>Click to edit Master subtitle style</a:t>
            </a:r>
          </a:p>
        </p:txBody>
      </p:sp>
    </p:spTree>
    <p:extLst>
      <p:ext uri="{BB962C8B-B14F-4D97-AF65-F5344CB8AC3E}">
        <p14:creationId xmlns:p14="http://schemas.microsoft.com/office/powerpoint/2010/main" val="312484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64CD1D77-A88B-43C7-9778-64CE6520DEA2}"/>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27589A5A-C0A1-4C44-8A37-DDA86A1044AA}" type="slidenum">
              <a:rPr lang="zh-TW" altLang="en-US"/>
              <a:pPr>
                <a:defRPr/>
              </a:pPr>
              <a:t>‹#›</a:t>
            </a:fld>
            <a:endParaRPr lang="en-US" altLang="zh-TW" sz="1400"/>
          </a:p>
        </p:txBody>
      </p:sp>
    </p:spTree>
    <p:extLst>
      <p:ext uri="{BB962C8B-B14F-4D97-AF65-F5344CB8AC3E}">
        <p14:creationId xmlns:p14="http://schemas.microsoft.com/office/powerpoint/2010/main" val="4736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C06163A7-0294-4BC5-9A3A-C5ED3A874CF6}"/>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FA5BAED1-4730-4640-AB52-39E75ACEA06C}" type="slidenum">
              <a:rPr lang="zh-TW" altLang="en-US"/>
              <a:pPr>
                <a:defRPr/>
              </a:pPr>
              <a:t>‹#›</a:t>
            </a:fld>
            <a:endParaRPr lang="en-US" altLang="zh-TW" sz="1400"/>
          </a:p>
        </p:txBody>
      </p:sp>
    </p:spTree>
    <p:extLst>
      <p:ext uri="{BB962C8B-B14F-4D97-AF65-F5344CB8AC3E}">
        <p14:creationId xmlns:p14="http://schemas.microsoft.com/office/powerpoint/2010/main" val="204577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700143F0-F9D6-48C6-8AC8-44A80D424E4F}"/>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384482CE-16DB-41DE-8303-F7DD737D793B}" type="slidenum">
              <a:rPr lang="zh-TW" altLang="en-US"/>
              <a:pPr>
                <a:defRPr/>
              </a:pPr>
              <a:t>‹#›</a:t>
            </a:fld>
            <a:endParaRPr lang="en-US" altLang="zh-TW" sz="1400"/>
          </a:p>
        </p:txBody>
      </p:sp>
    </p:spTree>
    <p:extLst>
      <p:ext uri="{BB962C8B-B14F-4D97-AF65-F5344CB8AC3E}">
        <p14:creationId xmlns:p14="http://schemas.microsoft.com/office/powerpoint/2010/main" val="88274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FA1F31CD-5934-439F-9B99-5F2516892F3C}"/>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49E28BF4-61C0-4CDD-9A30-80D42D587D6A}" type="slidenum">
              <a:rPr lang="zh-TW" altLang="en-US"/>
              <a:pPr>
                <a:defRPr/>
              </a:pPr>
              <a:t>‹#›</a:t>
            </a:fld>
            <a:endParaRPr lang="en-US" altLang="zh-TW" sz="1400"/>
          </a:p>
        </p:txBody>
      </p:sp>
    </p:spTree>
    <p:extLst>
      <p:ext uri="{BB962C8B-B14F-4D97-AF65-F5344CB8AC3E}">
        <p14:creationId xmlns:p14="http://schemas.microsoft.com/office/powerpoint/2010/main" val="260688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473D2A10-33C8-428B-B734-5C2C256D5DDE}"/>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F1797216-627D-49CF-8567-6705463E9777}" type="slidenum">
              <a:rPr lang="zh-TW" altLang="en-US"/>
              <a:pPr>
                <a:defRPr/>
              </a:pPr>
              <a:t>‹#›</a:t>
            </a:fld>
            <a:endParaRPr lang="en-US" altLang="zh-TW" sz="1400"/>
          </a:p>
        </p:txBody>
      </p:sp>
    </p:spTree>
    <p:extLst>
      <p:ext uri="{BB962C8B-B14F-4D97-AF65-F5344CB8AC3E}">
        <p14:creationId xmlns:p14="http://schemas.microsoft.com/office/powerpoint/2010/main" val="214054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53E320-21C1-4BE4-8027-821A37BD7108}"/>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5B4342B7-64F7-416D-964B-80439F4BA4FF}" type="slidenum">
              <a:rPr lang="zh-TW" altLang="en-US"/>
              <a:pPr>
                <a:defRPr/>
              </a:pPr>
              <a:t>‹#›</a:t>
            </a:fld>
            <a:endParaRPr lang="en-US" altLang="zh-TW" sz="1400"/>
          </a:p>
        </p:txBody>
      </p:sp>
    </p:spTree>
    <p:extLst>
      <p:ext uri="{BB962C8B-B14F-4D97-AF65-F5344CB8AC3E}">
        <p14:creationId xmlns:p14="http://schemas.microsoft.com/office/powerpoint/2010/main" val="143056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08D5A40E-2F03-41D9-9040-D33145E95B40}"/>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10FCABCB-3F64-458B-91CF-CA35105F8E66}" type="slidenum">
              <a:rPr lang="zh-TW" altLang="en-US"/>
              <a:pPr>
                <a:defRPr/>
              </a:pPr>
              <a:t>‹#›</a:t>
            </a:fld>
            <a:endParaRPr lang="en-US" altLang="zh-TW" sz="1400"/>
          </a:p>
        </p:txBody>
      </p:sp>
    </p:spTree>
    <p:extLst>
      <p:ext uri="{BB962C8B-B14F-4D97-AF65-F5344CB8AC3E}">
        <p14:creationId xmlns:p14="http://schemas.microsoft.com/office/powerpoint/2010/main" val="19269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239066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A434A8C2-F1A5-41EA-A602-35D497184D17}"/>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11510664-F1E7-41C1-8527-F677FC466F0C}" type="slidenum">
              <a:rPr lang="zh-TW" altLang="en-US"/>
              <a:pPr>
                <a:defRPr/>
              </a:pPr>
              <a:t>‹#›</a:t>
            </a:fld>
            <a:endParaRPr lang="en-US" altLang="zh-TW" sz="1400"/>
          </a:p>
        </p:txBody>
      </p:sp>
    </p:spTree>
    <p:extLst>
      <p:ext uri="{BB962C8B-B14F-4D97-AF65-F5344CB8AC3E}">
        <p14:creationId xmlns:p14="http://schemas.microsoft.com/office/powerpoint/2010/main" val="491894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602D075D-B1C4-4ED0-9C22-2FBB8F745132}"/>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2C1E1611-3F4D-4381-94DD-F791672D1A9E}" type="slidenum">
              <a:rPr lang="zh-TW" altLang="en-US"/>
              <a:pPr>
                <a:defRPr/>
              </a:pPr>
              <a:t>‹#›</a:t>
            </a:fld>
            <a:endParaRPr lang="en-US" altLang="zh-TW" sz="1400"/>
          </a:p>
        </p:txBody>
      </p:sp>
    </p:spTree>
    <p:extLst>
      <p:ext uri="{BB962C8B-B14F-4D97-AF65-F5344CB8AC3E}">
        <p14:creationId xmlns:p14="http://schemas.microsoft.com/office/powerpoint/2010/main" val="149024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07975"/>
            <a:ext cx="2286000" cy="60166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07975"/>
            <a:ext cx="6705600" cy="60166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4AF970F-C917-4E80-80DF-5E0815681F07}"/>
              </a:ext>
            </a:extLst>
          </p:cNvPr>
          <p:cNvSpPr>
            <a:spLocks noGrp="1" noChangeArrowheads="1"/>
          </p:cNvSpPr>
          <p:nvPr>
            <p:ph type="sldNum" sz="quarter" idx="10"/>
          </p:nvPr>
        </p:nvSpPr>
        <p:spPr/>
        <p:txBody>
          <a:bodyPr/>
          <a:lstStyle>
            <a:lvl1pPr eaLnBrk="1" hangingPunct="1">
              <a:defRPr>
                <a:latin typeface="Arial" panose="020B0604020202020204" pitchFamily="34" charset="0"/>
              </a:defRPr>
            </a:lvl1pPr>
          </a:lstStyle>
          <a:p>
            <a:pPr>
              <a:defRPr/>
            </a:pPr>
            <a:fld id="{9C8FA404-EAAD-4F6D-A155-1E753EA51736}" type="slidenum">
              <a:rPr lang="zh-TW" altLang="en-US"/>
              <a:pPr>
                <a:defRPr/>
              </a:pPr>
              <a:t>‹#›</a:t>
            </a:fld>
            <a:endParaRPr lang="en-US" altLang="zh-TW" sz="1400"/>
          </a:p>
        </p:txBody>
      </p:sp>
    </p:spTree>
    <p:extLst>
      <p:ext uri="{BB962C8B-B14F-4D97-AF65-F5344CB8AC3E}">
        <p14:creationId xmlns:p14="http://schemas.microsoft.com/office/powerpoint/2010/main" val="106150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7879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0525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0525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4636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8967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34373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11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7335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2384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668F95-2541-4D83-9F34-CDDDAB6FFE15}"/>
              </a:ext>
            </a:extLst>
          </p:cNvPr>
          <p:cNvSpPr>
            <a:spLocks noGrp="1" noChangeArrowheads="1"/>
          </p:cNvSpPr>
          <p:nvPr>
            <p:ph type="title"/>
          </p:nvPr>
        </p:nvSpPr>
        <p:spPr bwMode="auto">
          <a:xfrm>
            <a:off x="457200" y="274638"/>
            <a:ext cx="74279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Title</a:t>
            </a:r>
          </a:p>
        </p:txBody>
      </p:sp>
      <p:sp>
        <p:nvSpPr>
          <p:cNvPr id="1027" name="Rectangle 3">
            <a:extLst>
              <a:ext uri="{FF2B5EF4-FFF2-40B4-BE49-F238E27FC236}">
                <a16:creationId xmlns:a16="http://schemas.microsoft.com/office/drawing/2014/main" id="{8949220F-1C14-445C-BBF0-D72D1FEE7252}"/>
              </a:ext>
            </a:extLst>
          </p:cNvPr>
          <p:cNvSpPr>
            <a:spLocks noGrp="1" noChangeArrowheads="1"/>
          </p:cNvSpPr>
          <p:nvPr>
            <p:ph type="body" idx="1"/>
          </p:nvPr>
        </p:nvSpPr>
        <p:spPr bwMode="auto">
          <a:xfrm>
            <a:off x="457200" y="1052513"/>
            <a:ext cx="82296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Level 1</a:t>
            </a:r>
          </a:p>
          <a:p>
            <a:pPr lvl="1"/>
            <a:r>
              <a:rPr lang="en-US" altLang="zh-TW"/>
              <a:t>Level 2</a:t>
            </a:r>
          </a:p>
          <a:p>
            <a:pPr lvl="2"/>
            <a:r>
              <a:rPr lang="en-US" altLang="zh-TW"/>
              <a:t>Level 3</a:t>
            </a:r>
          </a:p>
          <a:p>
            <a:pPr lvl="3"/>
            <a:r>
              <a:rPr lang="en-US" altLang="zh-TW"/>
              <a:t>Level4 </a:t>
            </a:r>
          </a:p>
          <a:p>
            <a:pPr lvl="4"/>
            <a:r>
              <a:rPr lang="en-US" altLang="zh-TW"/>
              <a:t>level5</a:t>
            </a:r>
          </a:p>
        </p:txBody>
      </p:sp>
      <p:sp>
        <p:nvSpPr>
          <p:cNvPr id="1028" name="Line 7">
            <a:extLst>
              <a:ext uri="{FF2B5EF4-FFF2-40B4-BE49-F238E27FC236}">
                <a16:creationId xmlns:a16="http://schemas.microsoft.com/office/drawing/2014/main" id="{5411FFC9-27A0-4486-98D4-86C9DB3E1A01}"/>
              </a:ext>
            </a:extLst>
          </p:cNvPr>
          <p:cNvSpPr>
            <a:spLocks noChangeShapeType="1"/>
          </p:cNvSpPr>
          <p:nvPr userDrawn="1"/>
        </p:nvSpPr>
        <p:spPr bwMode="auto">
          <a:xfrm>
            <a:off x="468313" y="981075"/>
            <a:ext cx="8207375" cy="0"/>
          </a:xfrm>
          <a:prstGeom prst="line">
            <a:avLst/>
          </a:prstGeom>
          <a:noFill/>
          <a:ln w="38100">
            <a:solidFill>
              <a:srgbClr val="4D4D4D"/>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029" name="Picture 7">
            <a:extLst>
              <a:ext uri="{FF2B5EF4-FFF2-40B4-BE49-F238E27FC236}">
                <a16:creationId xmlns:a16="http://schemas.microsoft.com/office/drawing/2014/main" id="{54BA65E0-D17A-4206-B7C4-06678D04DE7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56550" y="261938"/>
            <a:ext cx="7191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8"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Trebuchet MS" pitchFamily="34" charset="0"/>
          <a:ea typeface="新細明體" pitchFamily="18" charset="-120"/>
        </a:defRPr>
      </a:lvl2pPr>
      <a:lvl3pPr algn="l" rtl="0" eaLnBrk="0" fontAlgn="base" hangingPunct="0">
        <a:spcBef>
          <a:spcPct val="0"/>
        </a:spcBef>
        <a:spcAft>
          <a:spcPct val="0"/>
        </a:spcAft>
        <a:defRPr kumimoji="1" sz="3200" b="1">
          <a:solidFill>
            <a:schemeClr val="tx2"/>
          </a:solidFill>
          <a:latin typeface="Trebuchet MS" pitchFamily="34" charset="0"/>
          <a:ea typeface="新細明體" pitchFamily="18" charset="-120"/>
        </a:defRPr>
      </a:lvl3pPr>
      <a:lvl4pPr algn="l" rtl="0" eaLnBrk="0" fontAlgn="base" hangingPunct="0">
        <a:spcBef>
          <a:spcPct val="0"/>
        </a:spcBef>
        <a:spcAft>
          <a:spcPct val="0"/>
        </a:spcAft>
        <a:defRPr kumimoji="1" sz="3200" b="1">
          <a:solidFill>
            <a:schemeClr val="tx2"/>
          </a:solidFill>
          <a:latin typeface="Trebuchet MS" pitchFamily="34" charset="0"/>
          <a:ea typeface="新細明體" pitchFamily="18" charset="-120"/>
        </a:defRPr>
      </a:lvl4pPr>
      <a:lvl5pPr algn="l" rtl="0" eaLnBrk="0" fontAlgn="base" hangingPunct="0">
        <a:spcBef>
          <a:spcPct val="0"/>
        </a:spcBef>
        <a:spcAft>
          <a:spcPct val="0"/>
        </a:spcAft>
        <a:defRPr kumimoji="1" sz="3200" b="1">
          <a:solidFill>
            <a:schemeClr val="tx2"/>
          </a:solidFill>
          <a:latin typeface="Trebuchet MS" pitchFamily="34" charset="0"/>
          <a:ea typeface="新細明體" pitchFamily="18" charset="-120"/>
        </a:defRPr>
      </a:lvl5pPr>
      <a:lvl6pPr marL="457200" algn="l" rtl="0" fontAlgn="base">
        <a:spcBef>
          <a:spcPct val="0"/>
        </a:spcBef>
        <a:spcAft>
          <a:spcPct val="0"/>
        </a:spcAft>
        <a:defRPr kumimoji="1" sz="3200" b="1">
          <a:solidFill>
            <a:schemeClr val="tx2"/>
          </a:solidFill>
          <a:latin typeface="Trebuchet MS" pitchFamily="34" charset="0"/>
          <a:ea typeface="新細明體" pitchFamily="18" charset="-120"/>
        </a:defRPr>
      </a:lvl6pPr>
      <a:lvl7pPr marL="914400" algn="l" rtl="0" fontAlgn="base">
        <a:spcBef>
          <a:spcPct val="0"/>
        </a:spcBef>
        <a:spcAft>
          <a:spcPct val="0"/>
        </a:spcAft>
        <a:defRPr kumimoji="1" sz="3200" b="1">
          <a:solidFill>
            <a:schemeClr val="tx2"/>
          </a:solidFill>
          <a:latin typeface="Trebuchet MS" pitchFamily="34" charset="0"/>
          <a:ea typeface="新細明體" pitchFamily="18" charset="-120"/>
        </a:defRPr>
      </a:lvl7pPr>
      <a:lvl8pPr marL="1371600" algn="l" rtl="0" fontAlgn="base">
        <a:spcBef>
          <a:spcPct val="0"/>
        </a:spcBef>
        <a:spcAft>
          <a:spcPct val="0"/>
        </a:spcAft>
        <a:defRPr kumimoji="1" sz="3200" b="1">
          <a:solidFill>
            <a:schemeClr val="tx2"/>
          </a:solidFill>
          <a:latin typeface="Trebuchet MS" pitchFamily="34" charset="0"/>
          <a:ea typeface="新細明體" pitchFamily="18" charset="-120"/>
        </a:defRPr>
      </a:lvl8pPr>
      <a:lvl9pPr marL="1828800" algn="l" rtl="0" fontAlgn="base">
        <a:spcBef>
          <a:spcPct val="0"/>
        </a:spcBef>
        <a:spcAft>
          <a:spcPct val="0"/>
        </a:spcAft>
        <a:defRPr kumimoji="1" sz="3200" b="1">
          <a:solidFill>
            <a:schemeClr val="tx2"/>
          </a:solidFill>
          <a:latin typeface="Trebuchet MS"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BC69BD-E95B-47E8-B9BA-08D39E751FE8}"/>
              </a:ext>
            </a:extLst>
          </p:cNvPr>
          <p:cNvSpPr>
            <a:spLocks noGrp="1" noChangeArrowheads="1"/>
          </p:cNvSpPr>
          <p:nvPr>
            <p:ph type="title"/>
          </p:nvPr>
        </p:nvSpPr>
        <p:spPr bwMode="auto">
          <a:xfrm>
            <a:off x="0" y="3079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2051" name="Rectangle 3">
            <a:extLst>
              <a:ext uri="{FF2B5EF4-FFF2-40B4-BE49-F238E27FC236}">
                <a16:creationId xmlns:a16="http://schemas.microsoft.com/office/drawing/2014/main" id="{4974FE7B-5512-4E2F-B5AD-635869AA9DD5}"/>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74820" name="Rectangle 4">
            <a:extLst>
              <a:ext uri="{FF2B5EF4-FFF2-40B4-BE49-F238E27FC236}">
                <a16:creationId xmlns:a16="http://schemas.microsoft.com/office/drawing/2014/main" id="{4F8A84CD-F4D8-4E5A-B80D-E67A46FC35C2}"/>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solidFill>
                  <a:srgbClr val="000000"/>
                </a:solidFill>
                <a:latin typeface="Comic Sans MS" panose="030F0702030302020204" pitchFamily="66" charset="0"/>
                <a:ea typeface="新細明體" panose="02020500000000000000" pitchFamily="18" charset="-120"/>
              </a:defRPr>
            </a:lvl1pPr>
          </a:lstStyle>
          <a:p>
            <a:pPr>
              <a:defRPr/>
            </a:pPr>
            <a:fld id="{C3913D36-6725-4C05-AB79-81D14A455A25}" type="slidenum">
              <a:rPr lang="zh-TW" altLang="en-US"/>
              <a:pPr>
                <a:defRPr/>
              </a:pPr>
              <a:t>‹#›</a:t>
            </a:fld>
            <a:endParaRPr lang="en-US" altLang="zh-TW" sz="1400"/>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110"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anose="05000000000000000000" pitchFamily="2" charset="2"/>
        <a:buChar char="l"/>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anose="05000000000000000000"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nd2tetri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F9C197F-1C16-4B8E-9B55-11EF22E3FD38}"/>
              </a:ext>
            </a:extLst>
          </p:cNvPr>
          <p:cNvSpPr>
            <a:spLocks noGrp="1" noChangeArrowheads="1"/>
          </p:cNvSpPr>
          <p:nvPr>
            <p:ph type="ctrTitle"/>
          </p:nvPr>
        </p:nvSpPr>
        <p:spPr/>
        <p:txBody>
          <a:bodyPr/>
          <a:lstStyle/>
          <a:p>
            <a:pPr eaLnBrk="1" hangingPunct="1"/>
            <a:r>
              <a:rPr lang="en-US" altLang="zh-TW" b="0"/>
              <a:t>Sequential Logic</a:t>
            </a:r>
            <a:endParaRPr lang="en-US" altLang="zh-TW" b="0">
              <a:latin typeface="新細明體" panose="02020500000000000000" pitchFamily="18" charset="-120"/>
            </a:endParaRPr>
          </a:p>
        </p:txBody>
      </p:sp>
      <p:sp>
        <p:nvSpPr>
          <p:cNvPr id="18435" name="Rectangle 3">
            <a:extLst>
              <a:ext uri="{FF2B5EF4-FFF2-40B4-BE49-F238E27FC236}">
                <a16:creationId xmlns:a16="http://schemas.microsoft.com/office/drawing/2014/main" id="{52BC4157-D198-42CF-A6EC-6BA0CF7799F7}"/>
              </a:ext>
            </a:extLst>
          </p:cNvPr>
          <p:cNvSpPr>
            <a:spLocks noGrp="1" noChangeArrowheads="1"/>
          </p:cNvSpPr>
          <p:nvPr>
            <p:ph type="subTitle" idx="1"/>
          </p:nvPr>
        </p:nvSpPr>
        <p:spPr/>
        <p:txBody>
          <a:bodyPr/>
          <a:lstStyle/>
          <a:p>
            <a:pPr eaLnBrk="1" hangingPunct="1"/>
            <a:r>
              <a:rPr lang="en-US" altLang="zh-TW" i="1"/>
              <a:t>Introduction to Computer</a:t>
            </a:r>
          </a:p>
          <a:p>
            <a:pPr eaLnBrk="1" hangingPunct="1"/>
            <a:r>
              <a:rPr lang="en-US" altLang="zh-TW" i="1"/>
              <a:t>Yung-Yu Chuang </a:t>
            </a:r>
          </a:p>
        </p:txBody>
      </p:sp>
      <p:sp>
        <p:nvSpPr>
          <p:cNvPr id="18436" name="Rectangle 4">
            <a:extLst>
              <a:ext uri="{FF2B5EF4-FFF2-40B4-BE49-F238E27FC236}">
                <a16:creationId xmlns:a16="http://schemas.microsoft.com/office/drawing/2014/main" id="{8602DD53-77FA-400D-81FC-66D2C9944968}"/>
              </a:ext>
            </a:extLst>
          </p:cNvPr>
          <p:cNvSpPr>
            <a:spLocks noChangeArrowheads="1"/>
          </p:cNvSpPr>
          <p:nvPr/>
        </p:nvSpPr>
        <p:spPr bwMode="auto">
          <a:xfrm>
            <a:off x="685800" y="6021388"/>
            <a:ext cx="77724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800">
                <a:solidFill>
                  <a:schemeClr val="tx1"/>
                </a:solidFill>
                <a:latin typeface="Trebuchet MS" panose="020B0603020202020204" pitchFamily="34" charset="0"/>
                <a:ea typeface="新細明體" panose="02020500000000000000" pitchFamily="18" charset="-120"/>
              </a:defRPr>
            </a:lvl1pPr>
            <a:lvl2pPr marL="742950" indent="-285750">
              <a:spcBef>
                <a:spcPct val="20000"/>
              </a:spcBef>
              <a:buChar char="–"/>
              <a:defRPr kumimoji="1" sz="2400">
                <a:solidFill>
                  <a:schemeClr val="tx1"/>
                </a:solidFill>
                <a:latin typeface="Trebuchet MS" panose="020B0603020202020204" pitchFamily="34" charset="0"/>
                <a:ea typeface="新細明體" panose="02020500000000000000" pitchFamily="18" charset="-120"/>
              </a:defRPr>
            </a:lvl2pPr>
            <a:lvl3pPr marL="1143000" indent="-228600">
              <a:spcBef>
                <a:spcPct val="20000"/>
              </a:spcBef>
              <a:buChar char="•"/>
              <a:defRPr kumimoji="1" sz="2000">
                <a:solidFill>
                  <a:schemeClr val="tx1"/>
                </a:solidFill>
                <a:latin typeface="Trebuchet MS" panose="020B0603020202020204" pitchFamily="34" charset="0"/>
                <a:ea typeface="新細明體" panose="02020500000000000000" pitchFamily="18" charset="-120"/>
              </a:defRPr>
            </a:lvl3pPr>
            <a:lvl4pPr marL="1600200" indent="-228600">
              <a:spcBef>
                <a:spcPct val="20000"/>
              </a:spcBef>
              <a:buChar char="–"/>
              <a:defRPr kumimoji="1">
                <a:solidFill>
                  <a:schemeClr val="tx1"/>
                </a:solidFill>
                <a:latin typeface="Trebuchet MS" panose="020B0603020202020204" pitchFamily="34" charset="0"/>
                <a:ea typeface="新細明體" panose="02020500000000000000" pitchFamily="18" charset="-120"/>
              </a:defRPr>
            </a:lvl4pPr>
            <a:lvl5pPr marL="2057400" indent="-228600">
              <a:spcBef>
                <a:spcPct val="20000"/>
              </a:spcBef>
              <a:buChar char="»"/>
              <a:defRPr kumimoji="1" sz="1600">
                <a:solidFill>
                  <a:schemeClr val="tx1"/>
                </a:solidFill>
                <a:latin typeface="Trebuchet MS" panose="020B0603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1600">
                <a:solidFill>
                  <a:schemeClr val="tx1"/>
                </a:solidFill>
                <a:latin typeface="Trebuchet MS" panose="020B0603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1600">
                <a:solidFill>
                  <a:schemeClr val="tx1"/>
                </a:solidFill>
                <a:latin typeface="Trebuchet MS" panose="020B0603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1600">
                <a:solidFill>
                  <a:schemeClr val="tx1"/>
                </a:solidFill>
                <a:latin typeface="Trebuchet MS" panose="020B0603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1600">
                <a:solidFill>
                  <a:schemeClr val="tx1"/>
                </a:solidFill>
                <a:latin typeface="Trebuchet MS" panose="020B0603020202020204" pitchFamily="34" charset="0"/>
                <a:ea typeface="新細明體" panose="02020500000000000000" pitchFamily="18" charset="-120"/>
              </a:defRPr>
            </a:lvl9pPr>
          </a:lstStyle>
          <a:p>
            <a:pPr eaLnBrk="1" fontAlgn="ctr" hangingPunct="1">
              <a:spcBef>
                <a:spcPct val="0"/>
              </a:spcBef>
              <a:buFontTx/>
              <a:buNone/>
            </a:pPr>
            <a:r>
              <a:rPr lang="en-US" altLang="zh-TW" sz="1800" i="1">
                <a:latin typeface="Garamond" panose="02020404030301010803" pitchFamily="18" charset="0"/>
              </a:rPr>
              <a:t>with slides by Sedgewick &amp; Wayne (</a:t>
            </a:r>
            <a:r>
              <a:rPr lang="en-US" altLang="zh-TW" sz="1800">
                <a:latin typeface="Arial" panose="020B0604020202020204" pitchFamily="34" charset="0"/>
                <a:hlinkClick r:id="rId3"/>
              </a:rPr>
              <a:t>introcs.cs.princeton.edu</a:t>
            </a:r>
            <a:r>
              <a:rPr lang="en-US" altLang="zh-TW" sz="1800" i="1">
                <a:latin typeface="Garamond" panose="02020404030301010803" pitchFamily="18" charset="0"/>
              </a:rPr>
              <a:t>), Nisan &amp; Schocken (</a:t>
            </a:r>
            <a:r>
              <a:rPr lang="en-US" altLang="zh-TW" sz="1800">
                <a:latin typeface="Arial" panose="020B0604020202020204" pitchFamily="34" charset="0"/>
                <a:hlinkClick r:id="rId3"/>
              </a:rPr>
              <a:t>www.nand2tetris.org</a:t>
            </a:r>
            <a:r>
              <a:rPr lang="en-US" altLang="zh-TW" sz="1800" i="1">
                <a:latin typeface="Garamond" panose="02020404030301010803" pitchFamily="18" charset="0"/>
              </a:rPr>
              <a:t>) and Harris &amp; Harris (DDCA)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10</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54" name="Elbow Connector 8">
            <a:extLst>
              <a:ext uri="{FF2B5EF4-FFF2-40B4-BE49-F238E27FC236}">
                <a16:creationId xmlns:a16="http://schemas.microsoft.com/office/drawing/2014/main" id="{20DD6106-5ADD-4F39-952C-A4EBD4E05BDB}"/>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10">
            <a:extLst>
              <a:ext uri="{FF2B5EF4-FFF2-40B4-BE49-F238E27FC236}">
                <a16:creationId xmlns:a16="http://schemas.microsoft.com/office/drawing/2014/main" id="{B852A623-A3BC-462D-991A-9C3AFF07D6FA}"/>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Elbow Connector 12">
            <a:extLst>
              <a:ext uri="{FF2B5EF4-FFF2-40B4-BE49-F238E27FC236}">
                <a16:creationId xmlns:a16="http://schemas.microsoft.com/office/drawing/2014/main" id="{1DF8ED03-EBD8-46F9-A05F-D1DDEF00B4F2}"/>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13">
            <a:extLst>
              <a:ext uri="{FF2B5EF4-FFF2-40B4-BE49-F238E27FC236}">
                <a16:creationId xmlns:a16="http://schemas.microsoft.com/office/drawing/2014/main" id="{C2CA7BEB-710A-4AB9-8DD7-8008E3BC5318}"/>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Elbow Connector 16">
            <a:extLst>
              <a:ext uri="{FF2B5EF4-FFF2-40B4-BE49-F238E27FC236}">
                <a16:creationId xmlns:a16="http://schemas.microsoft.com/office/drawing/2014/main" id="{B38B8F46-5EC7-4F06-9064-59403BA543FF}"/>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17">
            <a:extLst>
              <a:ext uri="{FF2B5EF4-FFF2-40B4-BE49-F238E27FC236}">
                <a16:creationId xmlns:a16="http://schemas.microsoft.com/office/drawing/2014/main" id="{F5AFA580-1F23-4E3F-836D-18217965DFD5}"/>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Elbow Connector 18">
            <a:extLst>
              <a:ext uri="{FF2B5EF4-FFF2-40B4-BE49-F238E27FC236}">
                <a16:creationId xmlns:a16="http://schemas.microsoft.com/office/drawing/2014/main" id="{B1E291C6-C3A5-47AC-8F72-8A1E6ED4A0EE}"/>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19">
            <a:extLst>
              <a:ext uri="{FF2B5EF4-FFF2-40B4-BE49-F238E27FC236}">
                <a16:creationId xmlns:a16="http://schemas.microsoft.com/office/drawing/2014/main" id="{3FC169BB-E65C-4821-BACA-42793541A5C4}"/>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Elbow Connector 20">
            <a:extLst>
              <a:ext uri="{FF2B5EF4-FFF2-40B4-BE49-F238E27FC236}">
                <a16:creationId xmlns:a16="http://schemas.microsoft.com/office/drawing/2014/main" id="{8550CFBE-F107-4AAD-860E-8B8BEFC3BF81}"/>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21">
            <a:extLst>
              <a:ext uri="{FF2B5EF4-FFF2-40B4-BE49-F238E27FC236}">
                <a16:creationId xmlns:a16="http://schemas.microsoft.com/office/drawing/2014/main" id="{F9AEBC3C-53DD-4372-8CC5-A7C8D0B7A958}"/>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Elbow Connector 22">
            <a:extLst>
              <a:ext uri="{FF2B5EF4-FFF2-40B4-BE49-F238E27FC236}">
                <a16:creationId xmlns:a16="http://schemas.microsoft.com/office/drawing/2014/main" id="{4B8122FF-DE3A-4972-AA03-33EE154A6F1B}"/>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3">
            <a:extLst>
              <a:ext uri="{FF2B5EF4-FFF2-40B4-BE49-F238E27FC236}">
                <a16:creationId xmlns:a16="http://schemas.microsoft.com/office/drawing/2014/main" id="{B825753D-B3E5-4809-ACCF-97DD3D8D8A81}"/>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32">
            <a:extLst>
              <a:ext uri="{FF2B5EF4-FFF2-40B4-BE49-F238E27FC236}">
                <a16:creationId xmlns:a16="http://schemas.microsoft.com/office/drawing/2014/main" id="{E280A0DE-3E38-42EE-88F8-62A91A9D96BD}"/>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7" name="TextBox 36">
            <a:extLst>
              <a:ext uri="{FF2B5EF4-FFF2-40B4-BE49-F238E27FC236}">
                <a16:creationId xmlns:a16="http://schemas.microsoft.com/office/drawing/2014/main" id="{09521127-3065-4F1A-8B65-E0408BDFDAFC}"/>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68" name="TextBox 37">
            <a:extLst>
              <a:ext uri="{FF2B5EF4-FFF2-40B4-BE49-F238E27FC236}">
                <a16:creationId xmlns:a16="http://schemas.microsoft.com/office/drawing/2014/main" id="{F7361B60-134A-4FB0-8DD3-21FF64165778}"/>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69" name="Rectangle 39">
            <a:extLst>
              <a:ext uri="{FF2B5EF4-FFF2-40B4-BE49-F238E27FC236}">
                <a16:creationId xmlns:a16="http://schemas.microsoft.com/office/drawing/2014/main" id="{6604E69C-91A1-445E-AB58-E773BB9CC351}"/>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70" name="Rectangle 41">
            <a:extLst>
              <a:ext uri="{FF2B5EF4-FFF2-40B4-BE49-F238E27FC236}">
                <a16:creationId xmlns:a16="http://schemas.microsoft.com/office/drawing/2014/main" id="{366A824E-74F4-4BF8-9E15-10CC45D005B4}"/>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cxnSp>
        <p:nvCxnSpPr>
          <p:cNvPr id="71" name="Straight Arrow Connector 55">
            <a:extLst>
              <a:ext uri="{FF2B5EF4-FFF2-40B4-BE49-F238E27FC236}">
                <a16:creationId xmlns:a16="http://schemas.microsoft.com/office/drawing/2014/main" id="{98ED4271-ACD7-47D3-9A96-732F35FD42E1}"/>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57">
            <a:extLst>
              <a:ext uri="{FF2B5EF4-FFF2-40B4-BE49-F238E27FC236}">
                <a16:creationId xmlns:a16="http://schemas.microsoft.com/office/drawing/2014/main" id="{5211A056-74E2-40B0-8352-B74EE3B126B7}"/>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grpSp>
        <p:nvGrpSpPr>
          <p:cNvPr id="73" name="Group 2">
            <a:extLst>
              <a:ext uri="{FF2B5EF4-FFF2-40B4-BE49-F238E27FC236}">
                <a16:creationId xmlns:a16="http://schemas.microsoft.com/office/drawing/2014/main" id="{0CA92114-E8DC-4D38-BED3-ECBA82FEDDDE}"/>
              </a:ext>
            </a:extLst>
          </p:cNvPr>
          <p:cNvGrpSpPr/>
          <p:nvPr/>
        </p:nvGrpSpPr>
        <p:grpSpPr>
          <a:xfrm>
            <a:off x="5879450" y="3776953"/>
            <a:ext cx="2352398" cy="1546656"/>
            <a:chOff x="5879450" y="3776953"/>
            <a:chExt cx="2352398" cy="1546656"/>
          </a:xfrm>
        </p:grpSpPr>
        <p:pic>
          <p:nvPicPr>
            <p:cNvPr id="74" name="Picture 34">
              <a:extLst>
                <a:ext uri="{FF2B5EF4-FFF2-40B4-BE49-F238E27FC236}">
                  <a16:creationId xmlns:a16="http://schemas.microsoft.com/office/drawing/2014/main" id="{6790C56A-DAAE-47F8-A2FC-8B31E0CD713A}"/>
                </a:ext>
              </a:extLst>
            </p:cNvPr>
            <p:cNvPicPr>
              <a:picLocks noChangeAspect="1"/>
            </p:cNvPicPr>
            <p:nvPr/>
          </p:nvPicPr>
          <p:blipFill rotWithShape="1">
            <a:blip r:embed="rId3"/>
            <a:srcRect b="6348"/>
            <a:stretch/>
          </p:blipFill>
          <p:spPr>
            <a:xfrm>
              <a:off x="5879450" y="3776953"/>
              <a:ext cx="2352398" cy="979609"/>
            </a:xfrm>
            <a:prstGeom prst="rect">
              <a:avLst/>
            </a:prstGeom>
          </p:spPr>
        </p:pic>
        <p:sp>
          <p:nvSpPr>
            <p:cNvPr id="75" name="Rectangle 81">
              <a:extLst>
                <a:ext uri="{FF2B5EF4-FFF2-40B4-BE49-F238E27FC236}">
                  <a16:creationId xmlns:a16="http://schemas.microsoft.com/office/drawing/2014/main" id="{D275E530-A82F-4EA7-BF11-68FC6696699A}"/>
                </a:ext>
              </a:extLst>
            </p:cNvPr>
            <p:cNvSpPr/>
            <p:nvPr/>
          </p:nvSpPr>
          <p:spPr>
            <a:xfrm>
              <a:off x="6537415" y="4705467"/>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Times"/>
                  <a:cs typeface="Times"/>
                </a:rPr>
                <a:t>(example)</a:t>
              </a:r>
            </a:p>
          </p:txBody>
        </p:sp>
      </p:grpSp>
      <p:cxnSp>
        <p:nvCxnSpPr>
          <p:cNvPr id="76" name="Straight Connector 82">
            <a:extLst>
              <a:ext uri="{FF2B5EF4-FFF2-40B4-BE49-F238E27FC236}">
                <a16:creationId xmlns:a16="http://schemas.microsoft.com/office/drawing/2014/main" id="{2A166E71-CCA1-48B7-B10D-1FA83B369C81}"/>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83">
            <a:extLst>
              <a:ext uri="{FF2B5EF4-FFF2-40B4-BE49-F238E27FC236}">
                <a16:creationId xmlns:a16="http://schemas.microsoft.com/office/drawing/2014/main" id="{798E13A5-756F-4552-AD4B-F5CB44017F12}"/>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84">
            <a:extLst>
              <a:ext uri="{FF2B5EF4-FFF2-40B4-BE49-F238E27FC236}">
                <a16:creationId xmlns:a16="http://schemas.microsoft.com/office/drawing/2014/main" id="{6F49B081-B900-4859-95DE-121DB85A3311}"/>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85">
            <a:extLst>
              <a:ext uri="{FF2B5EF4-FFF2-40B4-BE49-F238E27FC236}">
                <a16:creationId xmlns:a16="http://schemas.microsoft.com/office/drawing/2014/main" id="{19F8BDB9-50DD-4A8A-9BCA-6B9980050A64}"/>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86">
            <a:extLst>
              <a:ext uri="{FF2B5EF4-FFF2-40B4-BE49-F238E27FC236}">
                <a16:creationId xmlns:a16="http://schemas.microsoft.com/office/drawing/2014/main" id="{8E26BCFA-556F-41E2-A569-3BD770844C18}"/>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7">
            <a:extLst>
              <a:ext uri="{FF2B5EF4-FFF2-40B4-BE49-F238E27FC236}">
                <a16:creationId xmlns:a16="http://schemas.microsoft.com/office/drawing/2014/main" id="{629B8E89-1A4C-4DB3-886A-48AF938A3C3D}"/>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grpSp>
        <p:nvGrpSpPr>
          <p:cNvPr id="82" name="Group 3">
            <a:extLst>
              <a:ext uri="{FF2B5EF4-FFF2-40B4-BE49-F238E27FC236}">
                <a16:creationId xmlns:a16="http://schemas.microsoft.com/office/drawing/2014/main" id="{8564B951-A62D-43D0-BB3B-F208FABA4161}"/>
              </a:ext>
            </a:extLst>
          </p:cNvPr>
          <p:cNvGrpSpPr/>
          <p:nvPr/>
        </p:nvGrpSpPr>
        <p:grpSpPr>
          <a:xfrm>
            <a:off x="455192" y="3502380"/>
            <a:ext cx="1198242" cy="1463290"/>
            <a:chOff x="455192" y="3502380"/>
            <a:chExt cx="1198242" cy="1463290"/>
          </a:xfrm>
        </p:grpSpPr>
        <p:grpSp>
          <p:nvGrpSpPr>
            <p:cNvPr id="83" name="Group 4">
              <a:extLst>
                <a:ext uri="{FF2B5EF4-FFF2-40B4-BE49-F238E27FC236}">
                  <a16:creationId xmlns:a16="http://schemas.microsoft.com/office/drawing/2014/main" id="{98D0BC1A-9D22-4482-8346-D67CC968A6A4}"/>
                </a:ext>
              </a:extLst>
            </p:cNvPr>
            <p:cNvGrpSpPr/>
            <p:nvPr/>
          </p:nvGrpSpPr>
          <p:grpSpPr>
            <a:xfrm>
              <a:off x="455192" y="3502380"/>
              <a:ext cx="1185912" cy="685211"/>
              <a:chOff x="455192" y="3502380"/>
              <a:chExt cx="1185912" cy="685211"/>
            </a:xfrm>
          </p:grpSpPr>
          <p:sp>
            <p:nvSpPr>
              <p:cNvPr id="88" name="Rectangle 80">
                <a:extLst>
                  <a:ext uri="{FF2B5EF4-FFF2-40B4-BE49-F238E27FC236}">
                    <a16:creationId xmlns:a16="http://schemas.microsoft.com/office/drawing/2014/main" id="{06CFE8B9-85C0-4808-9C17-4F2C5833BDE2}"/>
                  </a:ext>
                </a:extLst>
              </p:cNvPr>
              <p:cNvSpPr/>
              <p:nvPr/>
            </p:nvSpPr>
            <p:spPr>
              <a:xfrm>
                <a:off x="455192" y="350238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p:txBody>
          </p:sp>
          <p:sp>
            <p:nvSpPr>
              <p:cNvPr id="89" name="TextBox 44">
                <a:extLst>
                  <a:ext uri="{FF2B5EF4-FFF2-40B4-BE49-F238E27FC236}">
                    <a16:creationId xmlns:a16="http://schemas.microsoft.com/office/drawing/2014/main" id="{6479A795-68BA-44C2-8FAB-EE51AA26BA4B}"/>
                  </a:ext>
                </a:extLst>
              </p:cNvPr>
              <p:cNvSpPr txBox="1"/>
              <p:nvPr/>
            </p:nvSpPr>
            <p:spPr>
              <a:xfrm>
                <a:off x="1357728" y="3879814"/>
                <a:ext cx="283376" cy="307777"/>
              </a:xfrm>
              <a:prstGeom prst="rect">
                <a:avLst/>
              </a:prstGeom>
              <a:noFill/>
            </p:spPr>
            <p:txBody>
              <a:bodyPr wrap="none" rtlCol="0">
                <a:spAutoFit/>
              </a:bodyPr>
              <a:lstStyle/>
              <a:p>
                <a:r>
                  <a:rPr lang="en-US" sz="1400" dirty="0">
                    <a:latin typeface="Consolas"/>
                    <a:cs typeface="Consolas"/>
                  </a:rPr>
                  <a:t>0</a:t>
                </a:r>
              </a:p>
            </p:txBody>
          </p:sp>
          <p:sp>
            <p:nvSpPr>
              <p:cNvPr id="90" name="TextBox 47">
                <a:extLst>
                  <a:ext uri="{FF2B5EF4-FFF2-40B4-BE49-F238E27FC236}">
                    <a16:creationId xmlns:a16="http://schemas.microsoft.com/office/drawing/2014/main" id="{9FC694FF-BF93-472F-93E8-A1BC055B4754}"/>
                  </a:ext>
                </a:extLst>
              </p:cNvPr>
              <p:cNvSpPr txBox="1"/>
              <p:nvPr/>
            </p:nvSpPr>
            <p:spPr>
              <a:xfrm>
                <a:off x="1357728" y="3543758"/>
                <a:ext cx="283376" cy="307777"/>
              </a:xfrm>
              <a:prstGeom prst="rect">
                <a:avLst/>
              </a:prstGeom>
              <a:noFill/>
            </p:spPr>
            <p:txBody>
              <a:bodyPr wrap="none" rtlCol="0">
                <a:spAutoFit/>
              </a:bodyPr>
              <a:lstStyle/>
              <a:p>
                <a:r>
                  <a:rPr lang="en-US" sz="1400" dirty="0">
                    <a:latin typeface="Consolas"/>
                    <a:cs typeface="Consolas"/>
                  </a:rPr>
                  <a:t>1</a:t>
                </a:r>
              </a:p>
            </p:txBody>
          </p:sp>
        </p:grpSp>
        <p:grpSp>
          <p:nvGrpSpPr>
            <p:cNvPr id="84" name="Group 40">
              <a:extLst>
                <a:ext uri="{FF2B5EF4-FFF2-40B4-BE49-F238E27FC236}">
                  <a16:creationId xmlns:a16="http://schemas.microsoft.com/office/drawing/2014/main" id="{B89D5955-160C-49BB-A042-58D224ABA8C6}"/>
                </a:ext>
              </a:extLst>
            </p:cNvPr>
            <p:cNvGrpSpPr/>
            <p:nvPr/>
          </p:nvGrpSpPr>
          <p:grpSpPr>
            <a:xfrm>
              <a:off x="1370058" y="4321837"/>
              <a:ext cx="283376" cy="643833"/>
              <a:chOff x="1370058" y="4321837"/>
              <a:chExt cx="283376" cy="643833"/>
            </a:xfrm>
          </p:grpSpPr>
          <p:sp>
            <p:nvSpPr>
              <p:cNvPr id="86" name="TextBox 43">
                <a:extLst>
                  <a:ext uri="{FF2B5EF4-FFF2-40B4-BE49-F238E27FC236}">
                    <a16:creationId xmlns:a16="http://schemas.microsoft.com/office/drawing/2014/main" id="{36043459-32EF-42F1-A2A6-9D1E11E94E93}"/>
                  </a:ext>
                </a:extLst>
              </p:cNvPr>
              <p:cNvSpPr txBox="1"/>
              <p:nvPr/>
            </p:nvSpPr>
            <p:spPr>
              <a:xfrm>
                <a:off x="1370058" y="4657893"/>
                <a:ext cx="283376" cy="307777"/>
              </a:xfrm>
              <a:prstGeom prst="rect">
                <a:avLst/>
              </a:prstGeom>
              <a:noFill/>
            </p:spPr>
            <p:txBody>
              <a:bodyPr wrap="none" rtlCol="0">
                <a:spAutoFit/>
              </a:bodyPr>
              <a:lstStyle/>
              <a:p>
                <a:r>
                  <a:rPr lang="en-US" sz="1400" dirty="0">
                    <a:latin typeface="Consolas"/>
                    <a:cs typeface="Consolas"/>
                  </a:rPr>
                  <a:t>0</a:t>
                </a:r>
              </a:p>
            </p:txBody>
          </p:sp>
          <p:sp>
            <p:nvSpPr>
              <p:cNvPr id="87" name="TextBox 45">
                <a:extLst>
                  <a:ext uri="{FF2B5EF4-FFF2-40B4-BE49-F238E27FC236}">
                    <a16:creationId xmlns:a16="http://schemas.microsoft.com/office/drawing/2014/main" id="{9B34E0B8-EE7D-4CBE-BA1F-CAE61A09E312}"/>
                  </a:ext>
                </a:extLst>
              </p:cNvPr>
              <p:cNvSpPr txBox="1"/>
              <p:nvPr/>
            </p:nvSpPr>
            <p:spPr>
              <a:xfrm>
                <a:off x="1370058" y="4321837"/>
                <a:ext cx="283376" cy="307777"/>
              </a:xfrm>
              <a:prstGeom prst="rect">
                <a:avLst/>
              </a:prstGeom>
              <a:noFill/>
            </p:spPr>
            <p:txBody>
              <a:bodyPr wrap="none" rtlCol="0">
                <a:spAutoFit/>
              </a:bodyPr>
              <a:lstStyle/>
              <a:p>
                <a:r>
                  <a:rPr lang="en-US" sz="1400" dirty="0">
                    <a:latin typeface="Consolas"/>
                    <a:cs typeface="Consolas"/>
                  </a:rPr>
                  <a:t>1</a:t>
                </a:r>
              </a:p>
            </p:txBody>
          </p:sp>
        </p:grpSp>
        <p:sp>
          <p:nvSpPr>
            <p:cNvPr id="85" name="Rectangle 46">
              <a:extLst>
                <a:ext uri="{FF2B5EF4-FFF2-40B4-BE49-F238E27FC236}">
                  <a16:creationId xmlns:a16="http://schemas.microsoft.com/office/drawing/2014/main" id="{76275DC3-E416-480C-A1E6-B9EB8588069E}"/>
                </a:ext>
              </a:extLst>
            </p:cNvPr>
            <p:cNvSpPr/>
            <p:nvPr/>
          </p:nvSpPr>
          <p:spPr>
            <a:xfrm>
              <a:off x="478006" y="429414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out:</a:t>
              </a:r>
            </a:p>
            <a:p>
              <a:pPr>
                <a:spcBef>
                  <a:spcPts val="600"/>
                </a:spcBef>
                <a:buClr>
                  <a:srgbClr val="006600"/>
                </a:buClr>
                <a:buSzPct val="85000"/>
              </a:pP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Not</a:t>
              </a: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in</a:t>
              </a:r>
              <a:r>
                <a:rPr lang="en-US" sz="1200" dirty="0">
                  <a:solidFill>
                    <a:srgbClr val="000000"/>
                  </a:solidFill>
                  <a:latin typeface="Times"/>
                  <a:cs typeface="Times"/>
                </a:rPr>
                <a:t>))</a:t>
              </a:r>
            </a:p>
          </p:txBody>
        </p:sp>
      </p:grpSp>
      <p:sp>
        <p:nvSpPr>
          <p:cNvPr id="91" name="Rounded Rectangular Callout 49">
            <a:extLst>
              <a:ext uri="{FF2B5EF4-FFF2-40B4-BE49-F238E27FC236}">
                <a16:creationId xmlns:a16="http://schemas.microsoft.com/office/drawing/2014/main" id="{D21E43CE-493E-477A-A5E5-369498C1896F}"/>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
        <p:nvSpPr>
          <p:cNvPr id="92" name="Rectangle 42">
            <a:extLst>
              <a:ext uri="{FF2B5EF4-FFF2-40B4-BE49-F238E27FC236}">
                <a16:creationId xmlns:a16="http://schemas.microsoft.com/office/drawing/2014/main" id="{096D0565-CBEB-4828-81AF-B58A54598C58}"/>
              </a:ext>
            </a:extLst>
          </p:cNvPr>
          <p:cNvSpPr/>
          <p:nvPr/>
        </p:nvSpPr>
        <p:spPr>
          <a:xfrm>
            <a:off x="455192" y="3502379"/>
            <a:ext cx="1143757" cy="93705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a:p>
            <a:pPr>
              <a:spcBef>
                <a:spcPts val="300"/>
              </a:spcBef>
              <a:buClr>
                <a:srgbClr val="006600"/>
              </a:buClr>
              <a:buSzPct val="85000"/>
            </a:pPr>
            <a:r>
              <a:rPr lang="en-US" sz="1200" dirty="0">
                <a:solidFill>
                  <a:srgbClr val="000000"/>
                </a:solidFill>
                <a:latin typeface="Times"/>
                <a:cs typeface="Times"/>
              </a:rPr>
              <a:t>(arbitrary values)</a:t>
            </a:r>
          </a:p>
        </p:txBody>
      </p:sp>
      <p:sp>
        <p:nvSpPr>
          <p:cNvPr id="93" name="Rounded Rectangular Callout 48">
            <a:extLst>
              <a:ext uri="{FF2B5EF4-FFF2-40B4-BE49-F238E27FC236}">
                <a16:creationId xmlns:a16="http://schemas.microsoft.com/office/drawing/2014/main" id="{08005D1B-2403-499F-A667-0812FEECEAC7}"/>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spTree>
    <p:extLst>
      <p:ext uri="{BB962C8B-B14F-4D97-AF65-F5344CB8AC3E}">
        <p14:creationId xmlns:p14="http://schemas.microsoft.com/office/powerpoint/2010/main" val="152827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11</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a:xfrm>
            <a:off x="0" y="307975"/>
            <a:ext cx="9144000" cy="457200"/>
          </a:xfrm>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44" name="Elbow Connector 8">
            <a:extLst>
              <a:ext uri="{FF2B5EF4-FFF2-40B4-BE49-F238E27FC236}">
                <a16:creationId xmlns:a16="http://schemas.microsoft.com/office/drawing/2014/main" id="{0937A303-9BAD-4BE5-BE15-0B4E535AC3EF}"/>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10">
            <a:extLst>
              <a:ext uri="{FF2B5EF4-FFF2-40B4-BE49-F238E27FC236}">
                <a16:creationId xmlns:a16="http://schemas.microsoft.com/office/drawing/2014/main" id="{78502737-6153-4639-B1A3-14E5681DC9CB}"/>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Elbow Connector 12">
            <a:extLst>
              <a:ext uri="{FF2B5EF4-FFF2-40B4-BE49-F238E27FC236}">
                <a16:creationId xmlns:a16="http://schemas.microsoft.com/office/drawing/2014/main" id="{42E8E25E-7F33-4CFB-9D53-0807E8AA541F}"/>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13">
            <a:extLst>
              <a:ext uri="{FF2B5EF4-FFF2-40B4-BE49-F238E27FC236}">
                <a16:creationId xmlns:a16="http://schemas.microsoft.com/office/drawing/2014/main" id="{603A6B49-B6A8-41A3-AF94-BBB022D732A6}"/>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Elbow Connector 16">
            <a:extLst>
              <a:ext uri="{FF2B5EF4-FFF2-40B4-BE49-F238E27FC236}">
                <a16:creationId xmlns:a16="http://schemas.microsoft.com/office/drawing/2014/main" id="{E77FC85F-EB28-427A-9912-4FA9484A8984}"/>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17">
            <a:extLst>
              <a:ext uri="{FF2B5EF4-FFF2-40B4-BE49-F238E27FC236}">
                <a16:creationId xmlns:a16="http://schemas.microsoft.com/office/drawing/2014/main" id="{8FA90D43-53F9-409B-982C-57B5AB5443C8}"/>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Elbow Connector 18">
            <a:extLst>
              <a:ext uri="{FF2B5EF4-FFF2-40B4-BE49-F238E27FC236}">
                <a16:creationId xmlns:a16="http://schemas.microsoft.com/office/drawing/2014/main" id="{8B0522BF-24E6-4515-9E13-2B9EBEC531A8}"/>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19">
            <a:extLst>
              <a:ext uri="{FF2B5EF4-FFF2-40B4-BE49-F238E27FC236}">
                <a16:creationId xmlns:a16="http://schemas.microsoft.com/office/drawing/2014/main" id="{0AA23712-CAE3-473D-9867-F74B4656D4DA}"/>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Elbow Connector 20">
            <a:extLst>
              <a:ext uri="{FF2B5EF4-FFF2-40B4-BE49-F238E27FC236}">
                <a16:creationId xmlns:a16="http://schemas.microsoft.com/office/drawing/2014/main" id="{2DE63B46-11E3-4756-8C01-DEAAF6D0B8BD}"/>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21">
            <a:extLst>
              <a:ext uri="{FF2B5EF4-FFF2-40B4-BE49-F238E27FC236}">
                <a16:creationId xmlns:a16="http://schemas.microsoft.com/office/drawing/2014/main" id="{A72ABE5A-3AE1-4AC3-959E-7EF36A5DF47C}"/>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Elbow Connector 22">
            <a:extLst>
              <a:ext uri="{FF2B5EF4-FFF2-40B4-BE49-F238E27FC236}">
                <a16:creationId xmlns:a16="http://schemas.microsoft.com/office/drawing/2014/main" id="{E619908F-63DF-49D6-9DD7-2631182F7B54}"/>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23">
            <a:extLst>
              <a:ext uri="{FF2B5EF4-FFF2-40B4-BE49-F238E27FC236}">
                <a16:creationId xmlns:a16="http://schemas.microsoft.com/office/drawing/2014/main" id="{1C3F75CE-012F-44AD-987E-B94742405CBA}"/>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32">
            <a:extLst>
              <a:ext uri="{FF2B5EF4-FFF2-40B4-BE49-F238E27FC236}">
                <a16:creationId xmlns:a16="http://schemas.microsoft.com/office/drawing/2014/main" id="{DC652201-B12B-4FE0-8EA6-02C2975F7EB8}"/>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7" name="Picture 34">
            <a:extLst>
              <a:ext uri="{FF2B5EF4-FFF2-40B4-BE49-F238E27FC236}">
                <a16:creationId xmlns:a16="http://schemas.microsoft.com/office/drawing/2014/main" id="{C3849656-7743-4E1F-B077-04538BD08EE3}"/>
              </a:ext>
            </a:extLst>
          </p:cNvPr>
          <p:cNvPicPr>
            <a:picLocks noChangeAspect="1"/>
          </p:cNvPicPr>
          <p:nvPr/>
        </p:nvPicPr>
        <p:blipFill rotWithShape="1">
          <a:blip r:embed="rId3"/>
          <a:srcRect b="6348"/>
          <a:stretch/>
        </p:blipFill>
        <p:spPr>
          <a:xfrm>
            <a:off x="5879450" y="3776953"/>
            <a:ext cx="2352398" cy="979609"/>
          </a:xfrm>
          <a:prstGeom prst="rect">
            <a:avLst/>
          </a:prstGeom>
        </p:spPr>
      </p:pic>
      <p:sp>
        <p:nvSpPr>
          <p:cNvPr id="98" name="TextBox 36">
            <a:extLst>
              <a:ext uri="{FF2B5EF4-FFF2-40B4-BE49-F238E27FC236}">
                <a16:creationId xmlns:a16="http://schemas.microsoft.com/office/drawing/2014/main" id="{45903037-FE77-48D2-9333-7167A33F809E}"/>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99" name="TextBox 37">
            <a:extLst>
              <a:ext uri="{FF2B5EF4-FFF2-40B4-BE49-F238E27FC236}">
                <a16:creationId xmlns:a16="http://schemas.microsoft.com/office/drawing/2014/main" id="{B1638681-32BF-4807-93A1-A96FA758F0D8}"/>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100" name="TextBox 45">
            <a:extLst>
              <a:ext uri="{FF2B5EF4-FFF2-40B4-BE49-F238E27FC236}">
                <a16:creationId xmlns:a16="http://schemas.microsoft.com/office/drawing/2014/main" id="{991BC102-C506-4F43-9E1C-3B48855330A0}"/>
              </a:ext>
            </a:extLst>
          </p:cNvPr>
          <p:cNvSpPr txBox="1"/>
          <p:nvPr/>
        </p:nvSpPr>
        <p:spPr>
          <a:xfrm>
            <a:off x="1357728" y="3879814"/>
            <a:ext cx="283376" cy="307777"/>
          </a:xfrm>
          <a:prstGeom prst="rect">
            <a:avLst/>
          </a:prstGeom>
          <a:noFill/>
        </p:spPr>
        <p:txBody>
          <a:bodyPr wrap="none" rtlCol="0">
            <a:spAutoFit/>
          </a:bodyPr>
          <a:lstStyle/>
          <a:p>
            <a:r>
              <a:rPr lang="en-US" sz="1400" dirty="0">
                <a:latin typeface="Consolas"/>
                <a:cs typeface="Consolas"/>
              </a:rPr>
              <a:t>0</a:t>
            </a:r>
          </a:p>
        </p:txBody>
      </p:sp>
      <p:sp>
        <p:nvSpPr>
          <p:cNvPr id="101" name="TextBox 46">
            <a:extLst>
              <a:ext uri="{FF2B5EF4-FFF2-40B4-BE49-F238E27FC236}">
                <a16:creationId xmlns:a16="http://schemas.microsoft.com/office/drawing/2014/main" id="{F702C8DA-1D3C-443E-A974-002ABC41E0C8}"/>
              </a:ext>
            </a:extLst>
          </p:cNvPr>
          <p:cNvSpPr txBox="1"/>
          <p:nvPr/>
        </p:nvSpPr>
        <p:spPr>
          <a:xfrm>
            <a:off x="1357728" y="3543758"/>
            <a:ext cx="283376" cy="307777"/>
          </a:xfrm>
          <a:prstGeom prst="rect">
            <a:avLst/>
          </a:prstGeom>
          <a:noFill/>
        </p:spPr>
        <p:txBody>
          <a:bodyPr wrap="none" rtlCol="0">
            <a:spAutoFit/>
          </a:bodyPr>
          <a:lstStyle/>
          <a:p>
            <a:r>
              <a:rPr lang="en-US" sz="1400" dirty="0">
                <a:latin typeface="Consolas"/>
                <a:cs typeface="Consolas"/>
              </a:rPr>
              <a:t>1</a:t>
            </a:r>
          </a:p>
        </p:txBody>
      </p:sp>
      <p:sp>
        <p:nvSpPr>
          <p:cNvPr id="102" name="Rectangle 39">
            <a:extLst>
              <a:ext uri="{FF2B5EF4-FFF2-40B4-BE49-F238E27FC236}">
                <a16:creationId xmlns:a16="http://schemas.microsoft.com/office/drawing/2014/main" id="{3D627132-A697-4E94-8BF9-9F77AED335CF}"/>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103" name="Rectangle 41">
            <a:extLst>
              <a:ext uri="{FF2B5EF4-FFF2-40B4-BE49-F238E27FC236}">
                <a16:creationId xmlns:a16="http://schemas.microsoft.com/office/drawing/2014/main" id="{6574EF76-39F5-4DD6-B910-8C18840FA9DE}"/>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grpSp>
        <p:nvGrpSpPr>
          <p:cNvPr id="104" name="Group 6">
            <a:extLst>
              <a:ext uri="{FF2B5EF4-FFF2-40B4-BE49-F238E27FC236}">
                <a16:creationId xmlns:a16="http://schemas.microsoft.com/office/drawing/2014/main" id="{6AAFB09D-3FBE-4355-9049-C68FB3C0CF33}"/>
              </a:ext>
            </a:extLst>
          </p:cNvPr>
          <p:cNvGrpSpPr/>
          <p:nvPr/>
        </p:nvGrpSpPr>
        <p:grpSpPr>
          <a:xfrm>
            <a:off x="1370058" y="4321837"/>
            <a:ext cx="283376" cy="643833"/>
            <a:chOff x="1370058" y="4321837"/>
            <a:chExt cx="283376" cy="643833"/>
          </a:xfrm>
        </p:grpSpPr>
        <p:sp>
          <p:nvSpPr>
            <p:cNvPr id="105" name="TextBox 50">
              <a:extLst>
                <a:ext uri="{FF2B5EF4-FFF2-40B4-BE49-F238E27FC236}">
                  <a16:creationId xmlns:a16="http://schemas.microsoft.com/office/drawing/2014/main" id="{263ACB0C-833C-4006-A65E-A72DF89F362A}"/>
                </a:ext>
              </a:extLst>
            </p:cNvPr>
            <p:cNvSpPr txBox="1"/>
            <p:nvPr/>
          </p:nvSpPr>
          <p:spPr>
            <a:xfrm>
              <a:off x="1370058" y="4657893"/>
              <a:ext cx="283376" cy="307777"/>
            </a:xfrm>
            <a:prstGeom prst="rect">
              <a:avLst/>
            </a:prstGeom>
            <a:noFill/>
          </p:spPr>
          <p:txBody>
            <a:bodyPr wrap="none" rtlCol="0">
              <a:spAutoFit/>
            </a:bodyPr>
            <a:lstStyle/>
            <a:p>
              <a:r>
                <a:rPr lang="en-US" sz="1400" dirty="0">
                  <a:latin typeface="Consolas"/>
                  <a:cs typeface="Consolas"/>
                </a:rPr>
                <a:t>0</a:t>
              </a:r>
            </a:p>
          </p:txBody>
        </p:sp>
        <p:sp>
          <p:nvSpPr>
            <p:cNvPr id="106" name="TextBox 56">
              <a:extLst>
                <a:ext uri="{FF2B5EF4-FFF2-40B4-BE49-F238E27FC236}">
                  <a16:creationId xmlns:a16="http://schemas.microsoft.com/office/drawing/2014/main" id="{7A6CD4AB-D2A2-4341-98B3-75DF6364C867}"/>
                </a:ext>
              </a:extLst>
            </p:cNvPr>
            <p:cNvSpPr txBox="1"/>
            <p:nvPr/>
          </p:nvSpPr>
          <p:spPr>
            <a:xfrm>
              <a:off x="1370058" y="4321837"/>
              <a:ext cx="283376" cy="307777"/>
            </a:xfrm>
            <a:prstGeom prst="rect">
              <a:avLst/>
            </a:prstGeom>
            <a:noFill/>
          </p:spPr>
          <p:txBody>
            <a:bodyPr wrap="none" rtlCol="0">
              <a:spAutoFit/>
            </a:bodyPr>
            <a:lstStyle/>
            <a:p>
              <a:r>
                <a:rPr lang="en-US" sz="1400" dirty="0">
                  <a:latin typeface="Consolas"/>
                  <a:cs typeface="Consolas"/>
                </a:rPr>
                <a:t>1</a:t>
              </a:r>
            </a:p>
          </p:txBody>
        </p:sp>
      </p:grpSp>
      <p:cxnSp>
        <p:nvCxnSpPr>
          <p:cNvPr id="107" name="Straight Arrow Connector 55">
            <a:extLst>
              <a:ext uri="{FF2B5EF4-FFF2-40B4-BE49-F238E27FC236}">
                <a16:creationId xmlns:a16="http://schemas.microsoft.com/office/drawing/2014/main" id="{B5D93F2D-00C1-466B-A1B5-743F3E4E18B9}"/>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80">
            <a:extLst>
              <a:ext uri="{FF2B5EF4-FFF2-40B4-BE49-F238E27FC236}">
                <a16:creationId xmlns:a16="http://schemas.microsoft.com/office/drawing/2014/main" id="{8656E61D-57D8-455F-A76F-0D235F89655F}"/>
              </a:ext>
            </a:extLst>
          </p:cNvPr>
          <p:cNvSpPr/>
          <p:nvPr/>
        </p:nvSpPr>
        <p:spPr>
          <a:xfrm>
            <a:off x="455192" y="3502379"/>
            <a:ext cx="1143757" cy="93705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a:p>
            <a:pPr>
              <a:spcBef>
                <a:spcPts val="300"/>
              </a:spcBef>
              <a:buClr>
                <a:srgbClr val="006600"/>
              </a:buClr>
              <a:buSzPct val="85000"/>
            </a:pPr>
            <a:r>
              <a:rPr lang="en-US" sz="1200" dirty="0">
                <a:solidFill>
                  <a:srgbClr val="000000"/>
                </a:solidFill>
                <a:latin typeface="Times"/>
                <a:cs typeface="Times"/>
              </a:rPr>
              <a:t>(arbitrary values)</a:t>
            </a:r>
          </a:p>
        </p:txBody>
      </p:sp>
      <p:sp>
        <p:nvSpPr>
          <p:cNvPr id="109" name="Rectangle 81">
            <a:extLst>
              <a:ext uri="{FF2B5EF4-FFF2-40B4-BE49-F238E27FC236}">
                <a16:creationId xmlns:a16="http://schemas.microsoft.com/office/drawing/2014/main" id="{5E9AAD7E-437C-47D7-AA6B-24D3EA4085B8}"/>
              </a:ext>
            </a:extLst>
          </p:cNvPr>
          <p:cNvSpPr/>
          <p:nvPr/>
        </p:nvSpPr>
        <p:spPr>
          <a:xfrm>
            <a:off x="6537415" y="4705467"/>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Times"/>
                <a:cs typeface="Times"/>
              </a:rPr>
              <a:t>(example)</a:t>
            </a:r>
          </a:p>
        </p:txBody>
      </p:sp>
      <p:cxnSp>
        <p:nvCxnSpPr>
          <p:cNvPr id="110" name="Straight Connector 82">
            <a:extLst>
              <a:ext uri="{FF2B5EF4-FFF2-40B4-BE49-F238E27FC236}">
                <a16:creationId xmlns:a16="http://schemas.microsoft.com/office/drawing/2014/main" id="{F4DF57E5-91B4-4AF2-B234-F034B1AAF9D1}"/>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83">
            <a:extLst>
              <a:ext uri="{FF2B5EF4-FFF2-40B4-BE49-F238E27FC236}">
                <a16:creationId xmlns:a16="http://schemas.microsoft.com/office/drawing/2014/main" id="{DEE8BA05-BD05-4707-836A-DFA1B7549011}"/>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84">
            <a:extLst>
              <a:ext uri="{FF2B5EF4-FFF2-40B4-BE49-F238E27FC236}">
                <a16:creationId xmlns:a16="http://schemas.microsoft.com/office/drawing/2014/main" id="{FE6061B0-894C-48D6-844B-C8239867F1D9}"/>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85">
            <a:extLst>
              <a:ext uri="{FF2B5EF4-FFF2-40B4-BE49-F238E27FC236}">
                <a16:creationId xmlns:a16="http://schemas.microsoft.com/office/drawing/2014/main" id="{F57ED2EA-C440-4700-B55A-1985DCCB6A06}"/>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86">
            <a:extLst>
              <a:ext uri="{FF2B5EF4-FFF2-40B4-BE49-F238E27FC236}">
                <a16:creationId xmlns:a16="http://schemas.microsoft.com/office/drawing/2014/main" id="{113D3EF5-AE59-4772-B087-ACB3062B06B9}"/>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87">
            <a:extLst>
              <a:ext uri="{FF2B5EF4-FFF2-40B4-BE49-F238E27FC236}">
                <a16:creationId xmlns:a16="http://schemas.microsoft.com/office/drawing/2014/main" id="{1810D634-E6E4-4D42-8607-914B75267087}"/>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116" name="Rectangle 48">
            <a:extLst>
              <a:ext uri="{FF2B5EF4-FFF2-40B4-BE49-F238E27FC236}">
                <a16:creationId xmlns:a16="http://schemas.microsoft.com/office/drawing/2014/main" id="{D92B5C4E-7F7B-47DE-874F-AF9A96E32C43}"/>
              </a:ext>
            </a:extLst>
          </p:cNvPr>
          <p:cNvSpPr/>
          <p:nvPr/>
        </p:nvSpPr>
        <p:spPr>
          <a:xfrm>
            <a:off x="478006" y="429414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out:</a:t>
            </a:r>
          </a:p>
          <a:p>
            <a:pPr>
              <a:spcBef>
                <a:spcPts val="600"/>
              </a:spcBef>
              <a:buClr>
                <a:srgbClr val="006600"/>
              </a:buClr>
              <a:buSzPct val="85000"/>
            </a:pP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Not</a:t>
            </a: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in</a:t>
            </a:r>
            <a:r>
              <a:rPr lang="en-US" sz="1200" dirty="0">
                <a:solidFill>
                  <a:srgbClr val="000000"/>
                </a:solidFill>
                <a:latin typeface="Times"/>
                <a:cs typeface="Times"/>
              </a:rPr>
              <a:t>))</a:t>
            </a:r>
          </a:p>
        </p:txBody>
      </p:sp>
      <p:sp>
        <p:nvSpPr>
          <p:cNvPr id="117" name="Rounded Rectangular Callout 54">
            <a:extLst>
              <a:ext uri="{FF2B5EF4-FFF2-40B4-BE49-F238E27FC236}">
                <a16:creationId xmlns:a16="http://schemas.microsoft.com/office/drawing/2014/main" id="{B19E6646-884A-4E14-9FA5-5B38F89157AD}"/>
              </a:ext>
            </a:extLst>
          </p:cNvPr>
          <p:cNvSpPr/>
          <p:nvPr/>
        </p:nvSpPr>
        <p:spPr>
          <a:xfrm>
            <a:off x="1122270" y="5284057"/>
            <a:ext cx="5415145" cy="771700"/>
          </a:xfrm>
          <a:prstGeom prst="wedgeRoundRectCallout">
            <a:avLst>
              <a:gd name="adj1" fmla="val -24113"/>
              <a:gd name="adj2" fmla="val -109540"/>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lgn="ctr">
              <a:spcBef>
                <a:spcPts val="600"/>
              </a:spcBef>
            </a:pPr>
            <a:r>
              <a:rPr lang="en-US" u="sng" dirty="0">
                <a:solidFill>
                  <a:schemeClr val="tx1"/>
                </a:solidFill>
                <a:latin typeface="Times New Roman"/>
                <a:cs typeface="Times New Roman"/>
              </a:rPr>
              <a:t>Desired / idealized behavior of the </a:t>
            </a:r>
            <a:r>
              <a:rPr lang="en-US" sz="1400" u="sng" dirty="0">
                <a:solidFill>
                  <a:schemeClr val="tx1"/>
                </a:solidFill>
                <a:latin typeface="Consolas"/>
                <a:cs typeface="Consolas"/>
              </a:rPr>
              <a:t>in</a:t>
            </a:r>
            <a:r>
              <a:rPr lang="en-US" u="sng" dirty="0">
                <a:solidFill>
                  <a:schemeClr val="tx1"/>
                </a:solidFill>
                <a:latin typeface="Times New Roman"/>
                <a:cs typeface="Times New Roman"/>
              </a:rPr>
              <a:t> and </a:t>
            </a:r>
            <a:r>
              <a:rPr lang="en-US" sz="1400" u="sng" dirty="0">
                <a:solidFill>
                  <a:schemeClr val="tx1"/>
                </a:solidFill>
                <a:latin typeface="Consolas"/>
                <a:cs typeface="Consolas"/>
              </a:rPr>
              <a:t>out</a:t>
            </a:r>
            <a:r>
              <a:rPr lang="en-US" u="sng" dirty="0">
                <a:solidFill>
                  <a:schemeClr val="tx1"/>
                </a:solidFill>
                <a:latin typeface="Times New Roman"/>
                <a:cs typeface="Times New Roman"/>
              </a:rPr>
              <a:t> signals:</a:t>
            </a:r>
          </a:p>
          <a:p>
            <a:pPr algn="ctr">
              <a:spcBef>
                <a:spcPts val="600"/>
              </a:spcBef>
            </a:pPr>
            <a:r>
              <a:rPr lang="en-US" dirty="0">
                <a:solidFill>
                  <a:schemeClr val="tx1"/>
                </a:solidFill>
                <a:latin typeface="Times New Roman"/>
                <a:cs typeface="Times New Roman"/>
              </a:rPr>
              <a:t>That’s how we </a:t>
            </a:r>
            <a:r>
              <a:rPr lang="en-US" i="1" dirty="0">
                <a:solidFill>
                  <a:schemeClr val="tx1"/>
                </a:solidFill>
                <a:latin typeface="Times New Roman"/>
                <a:cs typeface="Times New Roman"/>
              </a:rPr>
              <a:t>want</a:t>
            </a:r>
            <a:r>
              <a:rPr lang="en-US" dirty="0">
                <a:solidFill>
                  <a:schemeClr val="tx1"/>
                </a:solidFill>
                <a:latin typeface="Times New Roman"/>
                <a:cs typeface="Times New Roman"/>
              </a:rPr>
              <a:t> the hardware to behave</a:t>
            </a:r>
          </a:p>
        </p:txBody>
      </p:sp>
      <p:cxnSp>
        <p:nvCxnSpPr>
          <p:cNvPr id="118" name="Straight Connector 77">
            <a:extLst>
              <a:ext uri="{FF2B5EF4-FFF2-40B4-BE49-F238E27FC236}">
                <a16:creationId xmlns:a16="http://schemas.microsoft.com/office/drawing/2014/main" id="{66A26127-4550-4960-9905-A356CAD9CB9A}"/>
              </a:ext>
            </a:extLst>
          </p:cNvPr>
          <p:cNvCxnSpPr/>
          <p:nvPr/>
        </p:nvCxnSpPr>
        <p:spPr>
          <a:xfrm flipH="1">
            <a:off x="1973562" y="3661457"/>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78">
            <a:extLst>
              <a:ext uri="{FF2B5EF4-FFF2-40B4-BE49-F238E27FC236}">
                <a16:creationId xmlns:a16="http://schemas.microsoft.com/office/drawing/2014/main" id="{A2506216-22F9-457B-BFA9-E9B40A16390D}"/>
              </a:ext>
            </a:extLst>
          </p:cNvPr>
          <p:cNvCxnSpPr/>
          <p:nvPr/>
        </p:nvCxnSpPr>
        <p:spPr>
          <a:xfrm flipH="1">
            <a:off x="2754339"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79">
            <a:extLst>
              <a:ext uri="{FF2B5EF4-FFF2-40B4-BE49-F238E27FC236}">
                <a16:creationId xmlns:a16="http://schemas.microsoft.com/office/drawing/2014/main" id="{80657964-B4AE-4C89-AE5D-E8846F9A1FEF}"/>
              </a:ext>
            </a:extLst>
          </p:cNvPr>
          <p:cNvCxnSpPr/>
          <p:nvPr/>
        </p:nvCxnSpPr>
        <p:spPr>
          <a:xfrm flipH="1">
            <a:off x="3547167"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88">
            <a:extLst>
              <a:ext uri="{FF2B5EF4-FFF2-40B4-BE49-F238E27FC236}">
                <a16:creationId xmlns:a16="http://schemas.microsoft.com/office/drawing/2014/main" id="{5C73158E-F5B5-4BD8-A9C3-112079247AC2}"/>
              </a:ext>
            </a:extLst>
          </p:cNvPr>
          <p:cNvCxnSpPr/>
          <p:nvPr/>
        </p:nvCxnSpPr>
        <p:spPr>
          <a:xfrm flipH="1">
            <a:off x="4306936" y="3634834"/>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89">
            <a:extLst>
              <a:ext uri="{FF2B5EF4-FFF2-40B4-BE49-F238E27FC236}">
                <a16:creationId xmlns:a16="http://schemas.microsoft.com/office/drawing/2014/main" id="{9280B41D-63E8-4F97-8A3E-89DE02D4F31D}"/>
              </a:ext>
            </a:extLst>
          </p:cNvPr>
          <p:cNvCxnSpPr/>
          <p:nvPr/>
        </p:nvCxnSpPr>
        <p:spPr>
          <a:xfrm flipH="1">
            <a:off x="5106350"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90">
            <a:extLst>
              <a:ext uri="{FF2B5EF4-FFF2-40B4-BE49-F238E27FC236}">
                <a16:creationId xmlns:a16="http://schemas.microsoft.com/office/drawing/2014/main" id="{EA5C1B8D-0047-4A4C-AA83-B47C2393DBB4}"/>
              </a:ext>
            </a:extLst>
          </p:cNvPr>
          <p:cNvCxnSpPr/>
          <p:nvPr/>
        </p:nvCxnSpPr>
        <p:spPr>
          <a:xfrm flipH="1">
            <a:off x="1973562" y="4848903"/>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91">
            <a:extLst>
              <a:ext uri="{FF2B5EF4-FFF2-40B4-BE49-F238E27FC236}">
                <a16:creationId xmlns:a16="http://schemas.microsoft.com/office/drawing/2014/main" id="{E78EF938-8C51-4748-8955-261FF06C09CD}"/>
              </a:ext>
            </a:extLst>
          </p:cNvPr>
          <p:cNvCxnSpPr/>
          <p:nvPr/>
        </p:nvCxnSpPr>
        <p:spPr>
          <a:xfrm flipH="1">
            <a:off x="2754339" y="450256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92">
            <a:extLst>
              <a:ext uri="{FF2B5EF4-FFF2-40B4-BE49-F238E27FC236}">
                <a16:creationId xmlns:a16="http://schemas.microsoft.com/office/drawing/2014/main" id="{BEFE5CB7-A986-4B84-9E64-AA1ED64AC640}"/>
              </a:ext>
            </a:extLst>
          </p:cNvPr>
          <p:cNvCxnSpPr/>
          <p:nvPr/>
        </p:nvCxnSpPr>
        <p:spPr>
          <a:xfrm flipH="1">
            <a:off x="3547167" y="450256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93">
            <a:extLst>
              <a:ext uri="{FF2B5EF4-FFF2-40B4-BE49-F238E27FC236}">
                <a16:creationId xmlns:a16="http://schemas.microsoft.com/office/drawing/2014/main" id="{40F8BA8B-198A-4719-A4B2-6E21123FF3F4}"/>
              </a:ext>
            </a:extLst>
          </p:cNvPr>
          <p:cNvCxnSpPr/>
          <p:nvPr/>
        </p:nvCxnSpPr>
        <p:spPr>
          <a:xfrm flipH="1">
            <a:off x="4306936" y="4852760"/>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94">
            <a:extLst>
              <a:ext uri="{FF2B5EF4-FFF2-40B4-BE49-F238E27FC236}">
                <a16:creationId xmlns:a16="http://schemas.microsoft.com/office/drawing/2014/main" id="{CF018611-A7E0-40AD-BD70-14B7AF16E3D3}"/>
              </a:ext>
            </a:extLst>
          </p:cNvPr>
          <p:cNvCxnSpPr/>
          <p:nvPr/>
        </p:nvCxnSpPr>
        <p:spPr>
          <a:xfrm flipH="1">
            <a:off x="5106350" y="447208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ounded Rectangular Callout 49">
            <a:extLst>
              <a:ext uri="{FF2B5EF4-FFF2-40B4-BE49-F238E27FC236}">
                <a16:creationId xmlns:a16="http://schemas.microsoft.com/office/drawing/2014/main" id="{14D03107-B612-4740-A5F7-78DFCCE9795D}"/>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spTree>
    <p:extLst>
      <p:ext uri="{BB962C8B-B14F-4D97-AF65-F5344CB8AC3E}">
        <p14:creationId xmlns:p14="http://schemas.microsoft.com/office/powerpoint/2010/main" val="39533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12</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a:xfrm>
            <a:off x="0" y="307975"/>
            <a:ext cx="9144000" cy="457200"/>
          </a:xfrm>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54" name="Elbow Connector 8">
            <a:extLst>
              <a:ext uri="{FF2B5EF4-FFF2-40B4-BE49-F238E27FC236}">
                <a16:creationId xmlns:a16="http://schemas.microsoft.com/office/drawing/2014/main" id="{9669D8B8-61AB-4439-8443-94EA66E49BE1}"/>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10">
            <a:extLst>
              <a:ext uri="{FF2B5EF4-FFF2-40B4-BE49-F238E27FC236}">
                <a16:creationId xmlns:a16="http://schemas.microsoft.com/office/drawing/2014/main" id="{8FD7A97E-F4D6-4CEC-90AB-533067565999}"/>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Elbow Connector 12">
            <a:extLst>
              <a:ext uri="{FF2B5EF4-FFF2-40B4-BE49-F238E27FC236}">
                <a16:creationId xmlns:a16="http://schemas.microsoft.com/office/drawing/2014/main" id="{C455A2B3-3D09-494E-BD34-3A4211423C97}"/>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13">
            <a:extLst>
              <a:ext uri="{FF2B5EF4-FFF2-40B4-BE49-F238E27FC236}">
                <a16:creationId xmlns:a16="http://schemas.microsoft.com/office/drawing/2014/main" id="{4DB11CB5-E475-4D12-8BB5-312A0BD6083C}"/>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Elbow Connector 16">
            <a:extLst>
              <a:ext uri="{FF2B5EF4-FFF2-40B4-BE49-F238E27FC236}">
                <a16:creationId xmlns:a16="http://schemas.microsoft.com/office/drawing/2014/main" id="{668C6F6C-F5F3-454C-83C4-5AD5C2DDA1C3}"/>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17">
            <a:extLst>
              <a:ext uri="{FF2B5EF4-FFF2-40B4-BE49-F238E27FC236}">
                <a16:creationId xmlns:a16="http://schemas.microsoft.com/office/drawing/2014/main" id="{FDE92CE1-4E76-4B7F-A82A-1014E1ABCC2F}"/>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Elbow Connector 18">
            <a:extLst>
              <a:ext uri="{FF2B5EF4-FFF2-40B4-BE49-F238E27FC236}">
                <a16:creationId xmlns:a16="http://schemas.microsoft.com/office/drawing/2014/main" id="{8E5F27E3-7DEF-4832-A47D-9D3BED200728}"/>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19">
            <a:extLst>
              <a:ext uri="{FF2B5EF4-FFF2-40B4-BE49-F238E27FC236}">
                <a16:creationId xmlns:a16="http://schemas.microsoft.com/office/drawing/2014/main" id="{9F4C01F4-9EE2-43C3-8219-6B5AEDAE2C1C}"/>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Elbow Connector 20">
            <a:extLst>
              <a:ext uri="{FF2B5EF4-FFF2-40B4-BE49-F238E27FC236}">
                <a16:creationId xmlns:a16="http://schemas.microsoft.com/office/drawing/2014/main" id="{2659C491-3447-4352-83C3-FA034FF9FA07}"/>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21">
            <a:extLst>
              <a:ext uri="{FF2B5EF4-FFF2-40B4-BE49-F238E27FC236}">
                <a16:creationId xmlns:a16="http://schemas.microsoft.com/office/drawing/2014/main" id="{71651230-D8D0-4763-9FBE-C7053C440D0C}"/>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Elbow Connector 22">
            <a:extLst>
              <a:ext uri="{FF2B5EF4-FFF2-40B4-BE49-F238E27FC236}">
                <a16:creationId xmlns:a16="http://schemas.microsoft.com/office/drawing/2014/main" id="{D877D2C6-DD61-46FA-A32C-83662D4FF80C}"/>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3">
            <a:extLst>
              <a:ext uri="{FF2B5EF4-FFF2-40B4-BE49-F238E27FC236}">
                <a16:creationId xmlns:a16="http://schemas.microsoft.com/office/drawing/2014/main" id="{14EB82EF-4E2E-43AF-BF43-0D3FB7E79465}"/>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32">
            <a:extLst>
              <a:ext uri="{FF2B5EF4-FFF2-40B4-BE49-F238E27FC236}">
                <a16:creationId xmlns:a16="http://schemas.microsoft.com/office/drawing/2014/main" id="{795FE151-5938-4AC8-86A5-64E4446F8CDB}"/>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7" name="Picture 34">
            <a:extLst>
              <a:ext uri="{FF2B5EF4-FFF2-40B4-BE49-F238E27FC236}">
                <a16:creationId xmlns:a16="http://schemas.microsoft.com/office/drawing/2014/main" id="{1D427632-CCB9-4367-BB53-DE26731B8D8B}"/>
              </a:ext>
            </a:extLst>
          </p:cNvPr>
          <p:cNvPicPr>
            <a:picLocks noChangeAspect="1"/>
          </p:cNvPicPr>
          <p:nvPr/>
        </p:nvPicPr>
        <p:blipFill rotWithShape="1">
          <a:blip r:embed="rId3"/>
          <a:srcRect b="6348"/>
          <a:stretch/>
        </p:blipFill>
        <p:spPr>
          <a:xfrm>
            <a:off x="5873255" y="3776953"/>
            <a:ext cx="2352398" cy="979609"/>
          </a:xfrm>
          <a:prstGeom prst="rect">
            <a:avLst/>
          </a:prstGeom>
        </p:spPr>
      </p:pic>
      <p:sp>
        <p:nvSpPr>
          <p:cNvPr id="68" name="TextBox 36">
            <a:extLst>
              <a:ext uri="{FF2B5EF4-FFF2-40B4-BE49-F238E27FC236}">
                <a16:creationId xmlns:a16="http://schemas.microsoft.com/office/drawing/2014/main" id="{A5203BFD-3B87-4053-B368-10754E3C39A2}"/>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69" name="TextBox 37">
            <a:extLst>
              <a:ext uri="{FF2B5EF4-FFF2-40B4-BE49-F238E27FC236}">
                <a16:creationId xmlns:a16="http://schemas.microsoft.com/office/drawing/2014/main" id="{A30E0C04-1EC2-432B-8BDD-BF1688B7B205}"/>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70" name="TextBox 45">
            <a:extLst>
              <a:ext uri="{FF2B5EF4-FFF2-40B4-BE49-F238E27FC236}">
                <a16:creationId xmlns:a16="http://schemas.microsoft.com/office/drawing/2014/main" id="{9DAF87FD-3CB6-47CA-8DC5-013237CD9732}"/>
              </a:ext>
            </a:extLst>
          </p:cNvPr>
          <p:cNvSpPr txBox="1"/>
          <p:nvPr/>
        </p:nvSpPr>
        <p:spPr>
          <a:xfrm>
            <a:off x="1357728" y="3879814"/>
            <a:ext cx="283376" cy="307777"/>
          </a:xfrm>
          <a:prstGeom prst="rect">
            <a:avLst/>
          </a:prstGeom>
          <a:noFill/>
        </p:spPr>
        <p:txBody>
          <a:bodyPr wrap="none" rtlCol="0">
            <a:spAutoFit/>
          </a:bodyPr>
          <a:lstStyle/>
          <a:p>
            <a:r>
              <a:rPr lang="en-US" sz="1400" dirty="0">
                <a:latin typeface="Consolas"/>
                <a:cs typeface="Consolas"/>
              </a:rPr>
              <a:t>0</a:t>
            </a:r>
          </a:p>
        </p:txBody>
      </p:sp>
      <p:sp>
        <p:nvSpPr>
          <p:cNvPr id="71" name="TextBox 46">
            <a:extLst>
              <a:ext uri="{FF2B5EF4-FFF2-40B4-BE49-F238E27FC236}">
                <a16:creationId xmlns:a16="http://schemas.microsoft.com/office/drawing/2014/main" id="{4F12DE9E-EEBC-4BB4-B16E-E2FD5F46EF68}"/>
              </a:ext>
            </a:extLst>
          </p:cNvPr>
          <p:cNvSpPr txBox="1"/>
          <p:nvPr/>
        </p:nvSpPr>
        <p:spPr>
          <a:xfrm>
            <a:off x="1357728" y="3543758"/>
            <a:ext cx="283376" cy="307777"/>
          </a:xfrm>
          <a:prstGeom prst="rect">
            <a:avLst/>
          </a:prstGeom>
          <a:noFill/>
        </p:spPr>
        <p:txBody>
          <a:bodyPr wrap="none" rtlCol="0">
            <a:spAutoFit/>
          </a:bodyPr>
          <a:lstStyle/>
          <a:p>
            <a:r>
              <a:rPr lang="en-US" sz="1400" dirty="0">
                <a:latin typeface="Consolas"/>
                <a:cs typeface="Consolas"/>
              </a:rPr>
              <a:t>1</a:t>
            </a:r>
          </a:p>
        </p:txBody>
      </p:sp>
      <p:sp>
        <p:nvSpPr>
          <p:cNvPr id="72" name="Rectangle 39">
            <a:extLst>
              <a:ext uri="{FF2B5EF4-FFF2-40B4-BE49-F238E27FC236}">
                <a16:creationId xmlns:a16="http://schemas.microsoft.com/office/drawing/2014/main" id="{21245E16-E96E-4368-9772-C2843A26B20A}"/>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73" name="Rectangle 41">
            <a:extLst>
              <a:ext uri="{FF2B5EF4-FFF2-40B4-BE49-F238E27FC236}">
                <a16:creationId xmlns:a16="http://schemas.microsoft.com/office/drawing/2014/main" id="{B819C4BF-902D-43A2-916B-70ABC7EE9CF0}"/>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sp>
        <p:nvSpPr>
          <p:cNvPr id="74" name="TextBox 50">
            <a:extLst>
              <a:ext uri="{FF2B5EF4-FFF2-40B4-BE49-F238E27FC236}">
                <a16:creationId xmlns:a16="http://schemas.microsoft.com/office/drawing/2014/main" id="{7454CA45-1D0D-4948-BF0A-517E561F62B8}"/>
              </a:ext>
            </a:extLst>
          </p:cNvPr>
          <p:cNvSpPr txBox="1"/>
          <p:nvPr/>
        </p:nvSpPr>
        <p:spPr>
          <a:xfrm>
            <a:off x="1370058" y="4657893"/>
            <a:ext cx="283376" cy="307777"/>
          </a:xfrm>
          <a:prstGeom prst="rect">
            <a:avLst/>
          </a:prstGeom>
          <a:noFill/>
        </p:spPr>
        <p:txBody>
          <a:bodyPr wrap="none" rtlCol="0">
            <a:spAutoFit/>
          </a:bodyPr>
          <a:lstStyle/>
          <a:p>
            <a:r>
              <a:rPr lang="en-US" sz="1400" dirty="0">
                <a:latin typeface="Consolas"/>
                <a:cs typeface="Consolas"/>
              </a:rPr>
              <a:t>0</a:t>
            </a:r>
          </a:p>
        </p:txBody>
      </p:sp>
      <p:sp>
        <p:nvSpPr>
          <p:cNvPr id="75" name="TextBox 56">
            <a:extLst>
              <a:ext uri="{FF2B5EF4-FFF2-40B4-BE49-F238E27FC236}">
                <a16:creationId xmlns:a16="http://schemas.microsoft.com/office/drawing/2014/main" id="{844E631D-72A7-44ED-BC27-B4AEC31FEC09}"/>
              </a:ext>
            </a:extLst>
          </p:cNvPr>
          <p:cNvSpPr txBox="1"/>
          <p:nvPr/>
        </p:nvSpPr>
        <p:spPr>
          <a:xfrm>
            <a:off x="1370058" y="4321837"/>
            <a:ext cx="283376" cy="307777"/>
          </a:xfrm>
          <a:prstGeom prst="rect">
            <a:avLst/>
          </a:prstGeom>
          <a:noFill/>
        </p:spPr>
        <p:txBody>
          <a:bodyPr wrap="none" rtlCol="0">
            <a:spAutoFit/>
          </a:bodyPr>
          <a:lstStyle/>
          <a:p>
            <a:r>
              <a:rPr lang="en-US" sz="1400" dirty="0">
                <a:latin typeface="Consolas"/>
                <a:cs typeface="Consolas"/>
              </a:rPr>
              <a:t>1</a:t>
            </a:r>
          </a:p>
        </p:txBody>
      </p:sp>
      <p:cxnSp>
        <p:nvCxnSpPr>
          <p:cNvPr id="76" name="Straight Arrow Connector 55">
            <a:extLst>
              <a:ext uri="{FF2B5EF4-FFF2-40B4-BE49-F238E27FC236}">
                <a16:creationId xmlns:a16="http://schemas.microsoft.com/office/drawing/2014/main" id="{75B513AD-E5A7-447D-B450-36E0A524A4BD}"/>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57">
            <a:extLst>
              <a:ext uri="{FF2B5EF4-FFF2-40B4-BE49-F238E27FC236}">
                <a16:creationId xmlns:a16="http://schemas.microsoft.com/office/drawing/2014/main" id="{5BC232C9-C7C1-4B05-9338-DFC837FE3336}"/>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sp>
        <p:nvSpPr>
          <p:cNvPr id="78" name="Rectangle 81">
            <a:extLst>
              <a:ext uri="{FF2B5EF4-FFF2-40B4-BE49-F238E27FC236}">
                <a16:creationId xmlns:a16="http://schemas.microsoft.com/office/drawing/2014/main" id="{125FB98C-7C2E-4777-A816-E0F3131EFCCF}"/>
              </a:ext>
            </a:extLst>
          </p:cNvPr>
          <p:cNvSpPr/>
          <p:nvPr/>
        </p:nvSpPr>
        <p:spPr>
          <a:xfrm>
            <a:off x="6537415" y="4705467"/>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Times"/>
                <a:cs typeface="Times"/>
              </a:rPr>
              <a:t>(example)</a:t>
            </a:r>
          </a:p>
        </p:txBody>
      </p:sp>
      <p:cxnSp>
        <p:nvCxnSpPr>
          <p:cNvPr id="79" name="Straight Connector 82">
            <a:extLst>
              <a:ext uri="{FF2B5EF4-FFF2-40B4-BE49-F238E27FC236}">
                <a16:creationId xmlns:a16="http://schemas.microsoft.com/office/drawing/2014/main" id="{033CC36E-B830-4718-910D-27BC35402743}"/>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83">
            <a:extLst>
              <a:ext uri="{FF2B5EF4-FFF2-40B4-BE49-F238E27FC236}">
                <a16:creationId xmlns:a16="http://schemas.microsoft.com/office/drawing/2014/main" id="{21F3FB66-7F59-427D-9216-EE4AED7FD2E3}"/>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4">
            <a:extLst>
              <a:ext uri="{FF2B5EF4-FFF2-40B4-BE49-F238E27FC236}">
                <a16:creationId xmlns:a16="http://schemas.microsoft.com/office/drawing/2014/main" id="{1177A491-1FE9-4004-B8F3-19DFCEC15BF0}"/>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5">
            <a:extLst>
              <a:ext uri="{FF2B5EF4-FFF2-40B4-BE49-F238E27FC236}">
                <a16:creationId xmlns:a16="http://schemas.microsoft.com/office/drawing/2014/main" id="{67DA25F3-2CE8-4658-8FCD-6AA213EE6AB9}"/>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6">
            <a:extLst>
              <a:ext uri="{FF2B5EF4-FFF2-40B4-BE49-F238E27FC236}">
                <a16:creationId xmlns:a16="http://schemas.microsoft.com/office/drawing/2014/main" id="{CE2CC95C-07D3-451D-B340-3F073B346B8E}"/>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7">
            <a:extLst>
              <a:ext uri="{FF2B5EF4-FFF2-40B4-BE49-F238E27FC236}">
                <a16:creationId xmlns:a16="http://schemas.microsoft.com/office/drawing/2014/main" id="{A922E8FA-2E6C-4573-A45E-316D3AAE453A}"/>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grpSp>
        <p:nvGrpSpPr>
          <p:cNvPr id="85" name="Group 4">
            <a:extLst>
              <a:ext uri="{FF2B5EF4-FFF2-40B4-BE49-F238E27FC236}">
                <a16:creationId xmlns:a16="http://schemas.microsoft.com/office/drawing/2014/main" id="{0983A219-640A-4FD1-BCA7-4DB95F5C3223}"/>
              </a:ext>
            </a:extLst>
          </p:cNvPr>
          <p:cNvGrpSpPr/>
          <p:nvPr/>
        </p:nvGrpSpPr>
        <p:grpSpPr>
          <a:xfrm>
            <a:off x="1714119" y="3611419"/>
            <a:ext cx="4259476" cy="1800267"/>
            <a:chOff x="1714119" y="3611419"/>
            <a:chExt cx="4259476" cy="1800267"/>
          </a:xfrm>
        </p:grpSpPr>
        <p:sp>
          <p:nvSpPr>
            <p:cNvPr id="86" name="Arc 65">
              <a:extLst>
                <a:ext uri="{FF2B5EF4-FFF2-40B4-BE49-F238E27FC236}">
                  <a16:creationId xmlns:a16="http://schemas.microsoft.com/office/drawing/2014/main" id="{0179A6B0-5E97-4650-81F5-AC53DE5C2804}"/>
                </a:ext>
              </a:extLst>
            </p:cNvPr>
            <p:cNvSpPr/>
            <p:nvPr/>
          </p:nvSpPr>
          <p:spPr>
            <a:xfrm>
              <a:off x="1714119" y="4528532"/>
              <a:ext cx="468342" cy="750368"/>
            </a:xfrm>
            <a:prstGeom prst="arc">
              <a:avLst>
                <a:gd name="adj1" fmla="val 16250943"/>
                <a:gd name="adj2" fmla="val 18559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Arc 59">
              <a:extLst>
                <a:ext uri="{FF2B5EF4-FFF2-40B4-BE49-F238E27FC236}">
                  <a16:creationId xmlns:a16="http://schemas.microsoft.com/office/drawing/2014/main" id="{E7067B5D-1ACE-4B9F-8E1B-1A8C4ABC9D17}"/>
                </a:ext>
              </a:extLst>
            </p:cNvPr>
            <p:cNvSpPr/>
            <p:nvPr/>
          </p:nvSpPr>
          <p:spPr>
            <a:xfrm rot="16200000">
              <a:off x="2687878" y="4481614"/>
              <a:ext cx="994565" cy="865580"/>
            </a:xfrm>
            <a:prstGeom prst="arc">
              <a:avLst>
                <a:gd name="adj1" fmla="val 16200000"/>
                <a:gd name="adj2" fmla="val 1960487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Arc 72">
              <a:extLst>
                <a:ext uri="{FF2B5EF4-FFF2-40B4-BE49-F238E27FC236}">
                  <a16:creationId xmlns:a16="http://schemas.microsoft.com/office/drawing/2014/main" id="{BC533E25-C39C-48E4-8E8A-6920522617E4}"/>
                </a:ext>
              </a:extLst>
            </p:cNvPr>
            <p:cNvSpPr/>
            <p:nvPr/>
          </p:nvSpPr>
          <p:spPr>
            <a:xfrm>
              <a:off x="4090567" y="4532249"/>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75">
              <a:extLst>
                <a:ext uri="{FF2B5EF4-FFF2-40B4-BE49-F238E27FC236}">
                  <a16:creationId xmlns:a16="http://schemas.microsoft.com/office/drawing/2014/main" id="{6EE958D0-BF2C-4573-A2C3-C64CFD64D661}"/>
                </a:ext>
              </a:extLst>
            </p:cNvPr>
            <p:cNvSpPr/>
            <p:nvPr/>
          </p:nvSpPr>
          <p:spPr>
            <a:xfrm rot="16200000">
              <a:off x="5043522" y="4476866"/>
              <a:ext cx="994565" cy="865580"/>
            </a:xfrm>
            <a:prstGeom prst="arc">
              <a:avLst>
                <a:gd name="adj1" fmla="val 16200000"/>
                <a:gd name="adj2" fmla="val 1960487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0" name="Straight Connector 51">
              <a:extLst>
                <a:ext uri="{FF2B5EF4-FFF2-40B4-BE49-F238E27FC236}">
                  <a16:creationId xmlns:a16="http://schemas.microsoft.com/office/drawing/2014/main" id="{90142706-B9A4-437D-96D3-2FEB2489F8CF}"/>
                </a:ext>
              </a:extLst>
            </p:cNvPr>
            <p:cNvCxnSpPr/>
            <p:nvPr/>
          </p:nvCxnSpPr>
          <p:spPr>
            <a:xfrm flipH="1" flipV="1">
              <a:off x="2181412" y="4910461"/>
              <a:ext cx="567030" cy="92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53">
              <a:extLst>
                <a:ext uri="{FF2B5EF4-FFF2-40B4-BE49-F238E27FC236}">
                  <a16:creationId xmlns:a16="http://schemas.microsoft.com/office/drawing/2014/main" id="{236D6C43-3CB5-4154-8A45-F63DF8F15987}"/>
                </a:ext>
              </a:extLst>
            </p:cNvPr>
            <p:cNvCxnSpPr/>
            <p:nvPr/>
          </p:nvCxnSpPr>
          <p:spPr>
            <a:xfrm flipH="1" flipV="1">
              <a:off x="5275597" y="4509194"/>
              <a:ext cx="609462" cy="72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Arc 62">
              <a:extLst>
                <a:ext uri="{FF2B5EF4-FFF2-40B4-BE49-F238E27FC236}">
                  <a16:creationId xmlns:a16="http://schemas.microsoft.com/office/drawing/2014/main" id="{6B472C57-EB51-496A-A345-CE7A85FD8FAB}"/>
                </a:ext>
              </a:extLst>
            </p:cNvPr>
            <p:cNvSpPr/>
            <p:nvPr/>
          </p:nvSpPr>
          <p:spPr>
            <a:xfrm rot="16200000">
              <a:off x="1758957" y="3834093"/>
              <a:ext cx="1053277" cy="607930"/>
            </a:xfrm>
            <a:prstGeom prst="arc">
              <a:avLst>
                <a:gd name="adj1" fmla="val 16200000"/>
                <a:gd name="adj2" fmla="val 20355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3" name="Straight Connector 73">
              <a:extLst>
                <a:ext uri="{FF2B5EF4-FFF2-40B4-BE49-F238E27FC236}">
                  <a16:creationId xmlns:a16="http://schemas.microsoft.com/office/drawing/2014/main" id="{446D5F46-8978-4EC9-A150-49A323E8038A}"/>
                </a:ext>
              </a:extLst>
            </p:cNvPr>
            <p:cNvCxnSpPr>
              <a:stCxn id="88" idx="0"/>
            </p:cNvCxnSpPr>
            <p:nvPr/>
          </p:nvCxnSpPr>
          <p:spPr>
            <a:xfrm flipH="1" flipV="1">
              <a:off x="2922348" y="4517690"/>
              <a:ext cx="1407823" cy="14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74">
              <a:extLst>
                <a:ext uri="{FF2B5EF4-FFF2-40B4-BE49-F238E27FC236}">
                  <a16:creationId xmlns:a16="http://schemas.microsoft.com/office/drawing/2014/main" id="{4ADCFA3C-C3F2-42F5-AABF-0A7F0CDB9591}"/>
                </a:ext>
              </a:extLst>
            </p:cNvPr>
            <p:cNvCxnSpPr/>
            <p:nvPr/>
          </p:nvCxnSpPr>
          <p:spPr>
            <a:xfrm flipH="1" flipV="1">
              <a:off x="4546785" y="4904209"/>
              <a:ext cx="555631" cy="26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Arc 76">
              <a:extLst>
                <a:ext uri="{FF2B5EF4-FFF2-40B4-BE49-F238E27FC236}">
                  <a16:creationId xmlns:a16="http://schemas.microsoft.com/office/drawing/2014/main" id="{D5A6AEFF-647C-4BA5-89FD-A0E61A9D09E5}"/>
                </a:ext>
              </a:extLst>
            </p:cNvPr>
            <p:cNvSpPr/>
            <p:nvPr/>
          </p:nvSpPr>
          <p:spPr>
            <a:xfrm>
              <a:off x="2520413" y="3706629"/>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1" name="Straight Connector 88">
              <a:extLst>
                <a:ext uri="{FF2B5EF4-FFF2-40B4-BE49-F238E27FC236}">
                  <a16:creationId xmlns:a16="http://schemas.microsoft.com/office/drawing/2014/main" id="{2509F16A-706C-4A11-8318-8587385D9537}"/>
                </a:ext>
              </a:extLst>
            </p:cNvPr>
            <p:cNvCxnSpPr>
              <a:stCxn id="130" idx="0"/>
              <a:endCxn id="92" idx="2"/>
            </p:cNvCxnSpPr>
            <p:nvPr/>
          </p:nvCxnSpPr>
          <p:spPr>
            <a:xfrm flipH="1" flipV="1">
              <a:off x="2118829" y="3697757"/>
              <a:ext cx="641188" cy="8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89">
              <a:extLst>
                <a:ext uri="{FF2B5EF4-FFF2-40B4-BE49-F238E27FC236}">
                  <a16:creationId xmlns:a16="http://schemas.microsoft.com/office/drawing/2014/main" id="{1F535A2E-8F0F-4A6C-9D3C-E3667297B45B}"/>
                </a:ext>
              </a:extLst>
            </p:cNvPr>
            <p:cNvCxnSpPr/>
            <p:nvPr/>
          </p:nvCxnSpPr>
          <p:spPr>
            <a:xfrm flipH="1" flipV="1">
              <a:off x="2978745" y="4083062"/>
              <a:ext cx="1154047" cy="12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Arc 90">
              <a:extLst>
                <a:ext uri="{FF2B5EF4-FFF2-40B4-BE49-F238E27FC236}">
                  <a16:creationId xmlns:a16="http://schemas.microsoft.com/office/drawing/2014/main" id="{3895826C-79CB-4215-BCD1-8CF2D866F95A}"/>
                </a:ext>
              </a:extLst>
            </p:cNvPr>
            <p:cNvSpPr/>
            <p:nvPr/>
          </p:nvSpPr>
          <p:spPr>
            <a:xfrm rot="16200000">
              <a:off x="4097133" y="3660146"/>
              <a:ext cx="915794" cy="865580"/>
            </a:xfrm>
            <a:prstGeom prst="arc">
              <a:avLst>
                <a:gd name="adj1" fmla="val 16200000"/>
                <a:gd name="adj2" fmla="val 1971819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4" name="Straight Connector 91">
              <a:extLst>
                <a:ext uri="{FF2B5EF4-FFF2-40B4-BE49-F238E27FC236}">
                  <a16:creationId xmlns:a16="http://schemas.microsoft.com/office/drawing/2014/main" id="{45EC82B4-CE96-4A7D-8DD6-CCB5200B1FF6}"/>
                </a:ext>
              </a:extLst>
            </p:cNvPr>
            <p:cNvCxnSpPr/>
            <p:nvPr/>
          </p:nvCxnSpPr>
          <p:spPr>
            <a:xfrm flipH="1" flipV="1">
              <a:off x="4327856" y="3718326"/>
              <a:ext cx="782951" cy="12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Arc 92">
              <a:extLst>
                <a:ext uri="{FF2B5EF4-FFF2-40B4-BE49-F238E27FC236}">
                  <a16:creationId xmlns:a16="http://schemas.microsoft.com/office/drawing/2014/main" id="{DFD7FF01-24C2-4AA5-BF85-64578DECD3B4}"/>
                </a:ext>
              </a:extLst>
            </p:cNvPr>
            <p:cNvSpPr/>
            <p:nvPr/>
          </p:nvSpPr>
          <p:spPr>
            <a:xfrm>
              <a:off x="4872675" y="3737440"/>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6" name="Straight Connector 93">
              <a:extLst>
                <a:ext uri="{FF2B5EF4-FFF2-40B4-BE49-F238E27FC236}">
                  <a16:creationId xmlns:a16="http://schemas.microsoft.com/office/drawing/2014/main" id="{9C09D13F-F65C-479E-BF40-40A4C0A12AD3}"/>
                </a:ext>
              </a:extLst>
            </p:cNvPr>
            <p:cNvCxnSpPr>
              <a:cxnSpLocks/>
            </p:cNvCxnSpPr>
            <p:nvPr/>
          </p:nvCxnSpPr>
          <p:spPr>
            <a:xfrm flipH="1" flipV="1">
              <a:off x="5327455" y="4111262"/>
              <a:ext cx="553240" cy="92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Rounded Rectangular Callout 61">
            <a:extLst>
              <a:ext uri="{FF2B5EF4-FFF2-40B4-BE49-F238E27FC236}">
                <a16:creationId xmlns:a16="http://schemas.microsoft.com/office/drawing/2014/main" id="{C8846D0B-2AB6-4874-AD5B-20850002DE31}"/>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
        <p:nvSpPr>
          <p:cNvPr id="138" name="Rectangle 63">
            <a:extLst>
              <a:ext uri="{FF2B5EF4-FFF2-40B4-BE49-F238E27FC236}">
                <a16:creationId xmlns:a16="http://schemas.microsoft.com/office/drawing/2014/main" id="{D63E6DD2-E261-40B7-959B-EA0A16028860}"/>
              </a:ext>
            </a:extLst>
          </p:cNvPr>
          <p:cNvSpPr/>
          <p:nvPr/>
        </p:nvSpPr>
        <p:spPr>
          <a:xfrm>
            <a:off x="478006" y="429414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out:</a:t>
            </a:r>
          </a:p>
          <a:p>
            <a:pPr>
              <a:spcBef>
                <a:spcPts val="600"/>
              </a:spcBef>
              <a:buClr>
                <a:srgbClr val="006600"/>
              </a:buClr>
              <a:buSzPct val="85000"/>
            </a:pP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Not</a:t>
            </a: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in</a:t>
            </a:r>
            <a:r>
              <a:rPr lang="en-US" sz="1200" dirty="0">
                <a:solidFill>
                  <a:srgbClr val="000000"/>
                </a:solidFill>
                <a:latin typeface="Times"/>
                <a:cs typeface="Times"/>
              </a:rPr>
              <a:t>))</a:t>
            </a:r>
          </a:p>
        </p:txBody>
      </p:sp>
      <p:sp>
        <p:nvSpPr>
          <p:cNvPr id="139" name="Rectangle 60">
            <a:extLst>
              <a:ext uri="{FF2B5EF4-FFF2-40B4-BE49-F238E27FC236}">
                <a16:creationId xmlns:a16="http://schemas.microsoft.com/office/drawing/2014/main" id="{EC2111AD-A094-4602-9BAF-AF4C0422ED01}"/>
              </a:ext>
            </a:extLst>
          </p:cNvPr>
          <p:cNvSpPr/>
          <p:nvPr/>
        </p:nvSpPr>
        <p:spPr>
          <a:xfrm>
            <a:off x="455192" y="3502379"/>
            <a:ext cx="1143757" cy="93705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a:p>
            <a:pPr>
              <a:spcBef>
                <a:spcPts val="300"/>
              </a:spcBef>
              <a:buClr>
                <a:srgbClr val="006600"/>
              </a:buClr>
              <a:buSzPct val="85000"/>
            </a:pPr>
            <a:r>
              <a:rPr lang="en-US" sz="1200" dirty="0">
                <a:solidFill>
                  <a:srgbClr val="000000"/>
                </a:solidFill>
                <a:latin typeface="Times"/>
                <a:cs typeface="Times"/>
              </a:rPr>
              <a:t>(arbitrary values)</a:t>
            </a:r>
          </a:p>
        </p:txBody>
      </p:sp>
      <p:sp>
        <p:nvSpPr>
          <p:cNvPr id="140" name="Rounded Rectangular Callout 66">
            <a:extLst>
              <a:ext uri="{FF2B5EF4-FFF2-40B4-BE49-F238E27FC236}">
                <a16:creationId xmlns:a16="http://schemas.microsoft.com/office/drawing/2014/main" id="{BFA062F3-7035-40DB-951F-8F94E5B1847B}"/>
              </a:ext>
            </a:extLst>
          </p:cNvPr>
          <p:cNvSpPr/>
          <p:nvPr/>
        </p:nvSpPr>
        <p:spPr>
          <a:xfrm>
            <a:off x="1122270" y="5284057"/>
            <a:ext cx="5415145" cy="771700"/>
          </a:xfrm>
          <a:prstGeom prst="wedgeRoundRectCallout">
            <a:avLst>
              <a:gd name="adj1" fmla="val -24113"/>
              <a:gd name="adj2" fmla="val -109540"/>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lgn="ctr">
              <a:spcBef>
                <a:spcPts val="600"/>
              </a:spcBef>
            </a:pPr>
            <a:r>
              <a:rPr lang="en-US" u="sng" dirty="0">
                <a:solidFill>
                  <a:schemeClr val="tx1"/>
                </a:solidFill>
                <a:latin typeface="Times New Roman"/>
                <a:cs typeface="Times New Roman"/>
              </a:rPr>
              <a:t>Actual behavior of the </a:t>
            </a:r>
            <a:r>
              <a:rPr lang="en-US" sz="1400" u="sng" dirty="0">
                <a:solidFill>
                  <a:schemeClr val="tx1"/>
                </a:solidFill>
                <a:latin typeface="Consolas"/>
                <a:cs typeface="Consolas"/>
              </a:rPr>
              <a:t>in</a:t>
            </a:r>
            <a:r>
              <a:rPr lang="en-US" u="sng" dirty="0">
                <a:solidFill>
                  <a:schemeClr val="tx1"/>
                </a:solidFill>
                <a:latin typeface="Times New Roman"/>
                <a:cs typeface="Times New Roman"/>
              </a:rPr>
              <a:t> and </a:t>
            </a:r>
            <a:r>
              <a:rPr lang="en-US" sz="1400" u="sng" dirty="0">
                <a:solidFill>
                  <a:schemeClr val="tx1"/>
                </a:solidFill>
                <a:latin typeface="Consolas"/>
                <a:cs typeface="Consolas"/>
              </a:rPr>
              <a:t>out</a:t>
            </a:r>
            <a:r>
              <a:rPr lang="en-US" u="sng" dirty="0">
                <a:solidFill>
                  <a:schemeClr val="tx1"/>
                </a:solidFill>
                <a:latin typeface="Times New Roman"/>
                <a:cs typeface="Times New Roman"/>
              </a:rPr>
              <a:t> signals:</a:t>
            </a:r>
          </a:p>
          <a:p>
            <a:pPr algn="ctr">
              <a:spcBef>
                <a:spcPts val="600"/>
              </a:spcBef>
            </a:pPr>
            <a:r>
              <a:rPr lang="en-US" dirty="0">
                <a:solidFill>
                  <a:schemeClr val="tx1"/>
                </a:solidFill>
                <a:latin typeface="Times New Roman"/>
                <a:cs typeface="Times New Roman"/>
              </a:rPr>
              <a:t>Influenced by physical time delays</a:t>
            </a:r>
          </a:p>
        </p:txBody>
      </p:sp>
      <p:sp>
        <p:nvSpPr>
          <p:cNvPr id="141" name="Rounded Rectangular Callout 64">
            <a:extLst>
              <a:ext uri="{FF2B5EF4-FFF2-40B4-BE49-F238E27FC236}">
                <a16:creationId xmlns:a16="http://schemas.microsoft.com/office/drawing/2014/main" id="{CDA71517-5CD3-4E86-BE13-07319F299202}"/>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spTree>
    <p:extLst>
      <p:ext uri="{BB962C8B-B14F-4D97-AF65-F5344CB8AC3E}">
        <p14:creationId xmlns:p14="http://schemas.microsoft.com/office/powerpoint/2010/main" val="91801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13</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a:xfrm>
            <a:off x="0" y="307975"/>
            <a:ext cx="9144000" cy="457200"/>
          </a:xfrm>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94" name="Elbow Connector 8">
            <a:extLst>
              <a:ext uri="{FF2B5EF4-FFF2-40B4-BE49-F238E27FC236}">
                <a16:creationId xmlns:a16="http://schemas.microsoft.com/office/drawing/2014/main" id="{FDFDD5D2-239B-408A-9F68-9A0E69D12C1D}"/>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10">
            <a:extLst>
              <a:ext uri="{FF2B5EF4-FFF2-40B4-BE49-F238E27FC236}">
                <a16:creationId xmlns:a16="http://schemas.microsoft.com/office/drawing/2014/main" id="{66A8594A-75F8-48BF-BD41-C60A29D4480B}"/>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Elbow Connector 12">
            <a:extLst>
              <a:ext uri="{FF2B5EF4-FFF2-40B4-BE49-F238E27FC236}">
                <a16:creationId xmlns:a16="http://schemas.microsoft.com/office/drawing/2014/main" id="{0951C68C-FFDD-4AED-8E26-7B895F7F240D}"/>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13">
            <a:extLst>
              <a:ext uri="{FF2B5EF4-FFF2-40B4-BE49-F238E27FC236}">
                <a16:creationId xmlns:a16="http://schemas.microsoft.com/office/drawing/2014/main" id="{96118C63-E3D1-490D-8BF0-FA0BAF16E3A5}"/>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Elbow Connector 16">
            <a:extLst>
              <a:ext uri="{FF2B5EF4-FFF2-40B4-BE49-F238E27FC236}">
                <a16:creationId xmlns:a16="http://schemas.microsoft.com/office/drawing/2014/main" id="{C96F0199-F1EB-45F9-AAE6-3CAD18FCD501}"/>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17">
            <a:extLst>
              <a:ext uri="{FF2B5EF4-FFF2-40B4-BE49-F238E27FC236}">
                <a16:creationId xmlns:a16="http://schemas.microsoft.com/office/drawing/2014/main" id="{F6DC456A-CEA4-4208-A2B7-7802A0933EF4}"/>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Elbow Connector 18">
            <a:extLst>
              <a:ext uri="{FF2B5EF4-FFF2-40B4-BE49-F238E27FC236}">
                <a16:creationId xmlns:a16="http://schemas.microsoft.com/office/drawing/2014/main" id="{FD05A07C-BA1E-4738-BBA3-D101D9A4DC51}"/>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9">
            <a:extLst>
              <a:ext uri="{FF2B5EF4-FFF2-40B4-BE49-F238E27FC236}">
                <a16:creationId xmlns:a16="http://schemas.microsoft.com/office/drawing/2014/main" id="{9D31D8DA-76BA-4766-9AE1-262EBDF7981B}"/>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Elbow Connector 20">
            <a:extLst>
              <a:ext uri="{FF2B5EF4-FFF2-40B4-BE49-F238E27FC236}">
                <a16:creationId xmlns:a16="http://schemas.microsoft.com/office/drawing/2014/main" id="{ACEE3FC1-D584-43E0-8963-A6E19EF52418}"/>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21">
            <a:extLst>
              <a:ext uri="{FF2B5EF4-FFF2-40B4-BE49-F238E27FC236}">
                <a16:creationId xmlns:a16="http://schemas.microsoft.com/office/drawing/2014/main" id="{5E00B89B-D437-485E-A7CB-38684BBABF98}"/>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Elbow Connector 22">
            <a:extLst>
              <a:ext uri="{FF2B5EF4-FFF2-40B4-BE49-F238E27FC236}">
                <a16:creationId xmlns:a16="http://schemas.microsoft.com/office/drawing/2014/main" id="{8D5947AE-AA53-4539-9F45-42FB37381EF6}"/>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23">
            <a:extLst>
              <a:ext uri="{FF2B5EF4-FFF2-40B4-BE49-F238E27FC236}">
                <a16:creationId xmlns:a16="http://schemas.microsoft.com/office/drawing/2014/main" id="{E670FE36-65E3-424E-8E97-17631A2438DC}"/>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32">
            <a:extLst>
              <a:ext uri="{FF2B5EF4-FFF2-40B4-BE49-F238E27FC236}">
                <a16:creationId xmlns:a16="http://schemas.microsoft.com/office/drawing/2014/main" id="{E0E1D9E7-105E-4467-ABAF-586A059F31C2}"/>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7" name="Picture 34">
            <a:extLst>
              <a:ext uri="{FF2B5EF4-FFF2-40B4-BE49-F238E27FC236}">
                <a16:creationId xmlns:a16="http://schemas.microsoft.com/office/drawing/2014/main" id="{E36AC71F-5B12-49F3-BF9B-823EC44470B1}"/>
              </a:ext>
            </a:extLst>
          </p:cNvPr>
          <p:cNvPicPr>
            <a:picLocks noChangeAspect="1"/>
          </p:cNvPicPr>
          <p:nvPr/>
        </p:nvPicPr>
        <p:blipFill rotWithShape="1">
          <a:blip r:embed="rId3"/>
          <a:srcRect b="6348"/>
          <a:stretch/>
        </p:blipFill>
        <p:spPr>
          <a:xfrm>
            <a:off x="5873255" y="3776953"/>
            <a:ext cx="2352398" cy="979609"/>
          </a:xfrm>
          <a:prstGeom prst="rect">
            <a:avLst/>
          </a:prstGeom>
        </p:spPr>
      </p:pic>
      <p:sp>
        <p:nvSpPr>
          <p:cNvPr id="108" name="TextBox 36">
            <a:extLst>
              <a:ext uri="{FF2B5EF4-FFF2-40B4-BE49-F238E27FC236}">
                <a16:creationId xmlns:a16="http://schemas.microsoft.com/office/drawing/2014/main" id="{0E4DCF58-9ADB-4240-A262-12B7A9B746AA}"/>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109" name="TextBox 37">
            <a:extLst>
              <a:ext uri="{FF2B5EF4-FFF2-40B4-BE49-F238E27FC236}">
                <a16:creationId xmlns:a16="http://schemas.microsoft.com/office/drawing/2014/main" id="{B2F1C061-D898-4D2A-9582-522D4EE0110F}"/>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110" name="TextBox 45">
            <a:extLst>
              <a:ext uri="{FF2B5EF4-FFF2-40B4-BE49-F238E27FC236}">
                <a16:creationId xmlns:a16="http://schemas.microsoft.com/office/drawing/2014/main" id="{79157499-2E52-4466-BC86-DBB4EB469D6B}"/>
              </a:ext>
            </a:extLst>
          </p:cNvPr>
          <p:cNvSpPr txBox="1"/>
          <p:nvPr/>
        </p:nvSpPr>
        <p:spPr>
          <a:xfrm>
            <a:off x="1357728" y="3879814"/>
            <a:ext cx="283376" cy="307777"/>
          </a:xfrm>
          <a:prstGeom prst="rect">
            <a:avLst/>
          </a:prstGeom>
          <a:noFill/>
        </p:spPr>
        <p:txBody>
          <a:bodyPr wrap="none" rtlCol="0">
            <a:spAutoFit/>
          </a:bodyPr>
          <a:lstStyle/>
          <a:p>
            <a:r>
              <a:rPr lang="en-US" sz="1400" dirty="0">
                <a:latin typeface="Consolas"/>
                <a:cs typeface="Consolas"/>
              </a:rPr>
              <a:t>0</a:t>
            </a:r>
          </a:p>
        </p:txBody>
      </p:sp>
      <p:sp>
        <p:nvSpPr>
          <p:cNvPr id="111" name="TextBox 46">
            <a:extLst>
              <a:ext uri="{FF2B5EF4-FFF2-40B4-BE49-F238E27FC236}">
                <a16:creationId xmlns:a16="http://schemas.microsoft.com/office/drawing/2014/main" id="{22DB9BF8-8C4B-4E88-8862-6FDECDB925DC}"/>
              </a:ext>
            </a:extLst>
          </p:cNvPr>
          <p:cNvSpPr txBox="1"/>
          <p:nvPr/>
        </p:nvSpPr>
        <p:spPr>
          <a:xfrm>
            <a:off x="1357728" y="3543758"/>
            <a:ext cx="283376" cy="307777"/>
          </a:xfrm>
          <a:prstGeom prst="rect">
            <a:avLst/>
          </a:prstGeom>
          <a:noFill/>
        </p:spPr>
        <p:txBody>
          <a:bodyPr wrap="none" rtlCol="0">
            <a:spAutoFit/>
          </a:bodyPr>
          <a:lstStyle/>
          <a:p>
            <a:r>
              <a:rPr lang="en-US" sz="1400" dirty="0">
                <a:latin typeface="Consolas"/>
                <a:cs typeface="Consolas"/>
              </a:rPr>
              <a:t>1</a:t>
            </a:r>
          </a:p>
        </p:txBody>
      </p:sp>
      <p:sp>
        <p:nvSpPr>
          <p:cNvPr id="112" name="Rectangle 39">
            <a:extLst>
              <a:ext uri="{FF2B5EF4-FFF2-40B4-BE49-F238E27FC236}">
                <a16:creationId xmlns:a16="http://schemas.microsoft.com/office/drawing/2014/main" id="{C0E05F73-E900-4F6F-906E-90A758CCB193}"/>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113" name="Rectangle 41">
            <a:extLst>
              <a:ext uri="{FF2B5EF4-FFF2-40B4-BE49-F238E27FC236}">
                <a16:creationId xmlns:a16="http://schemas.microsoft.com/office/drawing/2014/main" id="{7EEF9AC6-F908-4C36-974C-918090354AD0}"/>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sp>
        <p:nvSpPr>
          <p:cNvPr id="114" name="TextBox 50">
            <a:extLst>
              <a:ext uri="{FF2B5EF4-FFF2-40B4-BE49-F238E27FC236}">
                <a16:creationId xmlns:a16="http://schemas.microsoft.com/office/drawing/2014/main" id="{2E2B3114-5C8C-487D-A8D5-968554434B97}"/>
              </a:ext>
            </a:extLst>
          </p:cNvPr>
          <p:cNvSpPr txBox="1"/>
          <p:nvPr/>
        </p:nvSpPr>
        <p:spPr>
          <a:xfrm>
            <a:off x="1370058" y="4657893"/>
            <a:ext cx="283376" cy="307777"/>
          </a:xfrm>
          <a:prstGeom prst="rect">
            <a:avLst/>
          </a:prstGeom>
          <a:noFill/>
        </p:spPr>
        <p:txBody>
          <a:bodyPr wrap="none" rtlCol="0">
            <a:spAutoFit/>
          </a:bodyPr>
          <a:lstStyle/>
          <a:p>
            <a:r>
              <a:rPr lang="en-US" sz="1400" dirty="0">
                <a:latin typeface="Consolas"/>
                <a:cs typeface="Consolas"/>
              </a:rPr>
              <a:t>0</a:t>
            </a:r>
          </a:p>
        </p:txBody>
      </p:sp>
      <p:sp>
        <p:nvSpPr>
          <p:cNvPr id="115" name="TextBox 56">
            <a:extLst>
              <a:ext uri="{FF2B5EF4-FFF2-40B4-BE49-F238E27FC236}">
                <a16:creationId xmlns:a16="http://schemas.microsoft.com/office/drawing/2014/main" id="{D9619D8F-BD3D-4A2B-8DAB-4B0FC6F3F6E6}"/>
              </a:ext>
            </a:extLst>
          </p:cNvPr>
          <p:cNvSpPr txBox="1"/>
          <p:nvPr/>
        </p:nvSpPr>
        <p:spPr>
          <a:xfrm>
            <a:off x="1370058" y="4321837"/>
            <a:ext cx="283376" cy="307777"/>
          </a:xfrm>
          <a:prstGeom prst="rect">
            <a:avLst/>
          </a:prstGeom>
          <a:noFill/>
        </p:spPr>
        <p:txBody>
          <a:bodyPr wrap="none" rtlCol="0">
            <a:spAutoFit/>
          </a:bodyPr>
          <a:lstStyle/>
          <a:p>
            <a:r>
              <a:rPr lang="en-US" sz="1400" dirty="0">
                <a:latin typeface="Consolas"/>
                <a:cs typeface="Consolas"/>
              </a:rPr>
              <a:t>1</a:t>
            </a:r>
          </a:p>
        </p:txBody>
      </p:sp>
      <p:cxnSp>
        <p:nvCxnSpPr>
          <p:cNvPr id="116" name="Straight Arrow Connector 55">
            <a:extLst>
              <a:ext uri="{FF2B5EF4-FFF2-40B4-BE49-F238E27FC236}">
                <a16:creationId xmlns:a16="http://schemas.microsoft.com/office/drawing/2014/main" id="{D5680869-ECFE-4715-A9A8-A31197F6960E}"/>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57">
            <a:extLst>
              <a:ext uri="{FF2B5EF4-FFF2-40B4-BE49-F238E27FC236}">
                <a16:creationId xmlns:a16="http://schemas.microsoft.com/office/drawing/2014/main" id="{4406B232-173A-4D70-8639-98776BE268EC}"/>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sp>
        <p:nvSpPr>
          <p:cNvPr id="118" name="Rectangle 81">
            <a:extLst>
              <a:ext uri="{FF2B5EF4-FFF2-40B4-BE49-F238E27FC236}">
                <a16:creationId xmlns:a16="http://schemas.microsoft.com/office/drawing/2014/main" id="{7C09127A-C775-40C0-BB8D-1EF7BCAAD7DD}"/>
              </a:ext>
            </a:extLst>
          </p:cNvPr>
          <p:cNvSpPr/>
          <p:nvPr/>
        </p:nvSpPr>
        <p:spPr>
          <a:xfrm>
            <a:off x="6537415" y="4705467"/>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Times"/>
                <a:cs typeface="Times"/>
              </a:rPr>
              <a:t>(example)</a:t>
            </a:r>
          </a:p>
        </p:txBody>
      </p:sp>
      <p:cxnSp>
        <p:nvCxnSpPr>
          <p:cNvPr id="119" name="Straight Connector 82">
            <a:extLst>
              <a:ext uri="{FF2B5EF4-FFF2-40B4-BE49-F238E27FC236}">
                <a16:creationId xmlns:a16="http://schemas.microsoft.com/office/drawing/2014/main" id="{809E655A-BF77-4DD7-A70E-BF09070BE28E}"/>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83">
            <a:extLst>
              <a:ext uri="{FF2B5EF4-FFF2-40B4-BE49-F238E27FC236}">
                <a16:creationId xmlns:a16="http://schemas.microsoft.com/office/drawing/2014/main" id="{3CFD1AA7-4D8C-4F31-B445-AB14C2C02795}"/>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84">
            <a:extLst>
              <a:ext uri="{FF2B5EF4-FFF2-40B4-BE49-F238E27FC236}">
                <a16:creationId xmlns:a16="http://schemas.microsoft.com/office/drawing/2014/main" id="{47756CA5-7178-4B14-B0EE-AA6A871F9F69}"/>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85">
            <a:extLst>
              <a:ext uri="{FF2B5EF4-FFF2-40B4-BE49-F238E27FC236}">
                <a16:creationId xmlns:a16="http://schemas.microsoft.com/office/drawing/2014/main" id="{6EA9C40B-771A-42DE-9C59-0388CCD9235D}"/>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86">
            <a:extLst>
              <a:ext uri="{FF2B5EF4-FFF2-40B4-BE49-F238E27FC236}">
                <a16:creationId xmlns:a16="http://schemas.microsoft.com/office/drawing/2014/main" id="{C826F195-4EA8-4268-B7B1-027BA0FF06E6}"/>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87">
            <a:extLst>
              <a:ext uri="{FF2B5EF4-FFF2-40B4-BE49-F238E27FC236}">
                <a16:creationId xmlns:a16="http://schemas.microsoft.com/office/drawing/2014/main" id="{9A1A75F3-A9B3-415B-AF6D-8620D573947E}"/>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grpSp>
        <p:nvGrpSpPr>
          <p:cNvPr id="125" name="Group 35">
            <a:extLst>
              <a:ext uri="{FF2B5EF4-FFF2-40B4-BE49-F238E27FC236}">
                <a16:creationId xmlns:a16="http://schemas.microsoft.com/office/drawing/2014/main" id="{772AC8E0-897C-4686-BB51-7486CAF18193}"/>
              </a:ext>
            </a:extLst>
          </p:cNvPr>
          <p:cNvGrpSpPr/>
          <p:nvPr/>
        </p:nvGrpSpPr>
        <p:grpSpPr>
          <a:xfrm>
            <a:off x="1705394" y="3404850"/>
            <a:ext cx="1867119" cy="3109392"/>
            <a:chOff x="1705394" y="3404850"/>
            <a:chExt cx="1867119" cy="3109392"/>
          </a:xfrm>
        </p:grpSpPr>
        <p:sp>
          <p:nvSpPr>
            <p:cNvPr id="126" name="Rounded Rectangular Callout 79">
              <a:extLst>
                <a:ext uri="{FF2B5EF4-FFF2-40B4-BE49-F238E27FC236}">
                  <a16:creationId xmlns:a16="http://schemas.microsoft.com/office/drawing/2014/main" id="{D2F9BB10-B4B5-4939-A6A5-9CC5F65E2BD5}"/>
                </a:ext>
              </a:extLst>
            </p:cNvPr>
            <p:cNvSpPr/>
            <p:nvPr/>
          </p:nvSpPr>
          <p:spPr>
            <a:xfrm>
              <a:off x="1705394" y="5664573"/>
              <a:ext cx="1867119" cy="849669"/>
            </a:xfrm>
            <a:prstGeom prst="wedgeRoundRectCallout">
              <a:avLst>
                <a:gd name="adj1" fmla="val -22487"/>
                <a:gd name="adj2" fmla="val -108887"/>
                <a:gd name="adj3" fmla="val 16667"/>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300"/>
                </a:spcBef>
              </a:pPr>
              <a:r>
                <a:rPr lang="en-US" sz="1600" u="sng" dirty="0">
                  <a:solidFill>
                    <a:schemeClr val="tx1"/>
                  </a:solidFill>
                  <a:latin typeface="Times New Roman"/>
                  <a:cs typeface="Times New Roman"/>
                </a:rPr>
                <a:t>Time delays</a:t>
              </a:r>
            </a:p>
            <a:p>
              <a:pPr marL="138113" indent="-138113">
                <a:spcBef>
                  <a:spcPts val="300"/>
                </a:spcBef>
                <a:buFont typeface="Arial"/>
                <a:buChar char="•"/>
              </a:pPr>
              <a:r>
                <a:rPr lang="en-US" sz="1400" dirty="0">
                  <a:solidFill>
                    <a:schemeClr val="tx1"/>
                  </a:solidFill>
                  <a:latin typeface="Times New Roman"/>
                  <a:cs typeface="Times New Roman"/>
                </a:rPr>
                <a:t>Propagation delays</a:t>
              </a:r>
            </a:p>
            <a:p>
              <a:pPr marL="138113" indent="-138113">
                <a:spcBef>
                  <a:spcPts val="300"/>
                </a:spcBef>
                <a:buFont typeface="Arial"/>
                <a:buChar char="•"/>
              </a:pPr>
              <a:r>
                <a:rPr lang="en-US" sz="1400" dirty="0">
                  <a:solidFill>
                    <a:schemeClr val="tx1"/>
                  </a:solidFill>
                  <a:latin typeface="Times New Roman"/>
                  <a:cs typeface="Times New Roman"/>
                </a:rPr>
                <a:t>Computation delays</a:t>
              </a:r>
            </a:p>
          </p:txBody>
        </p:sp>
        <p:sp>
          <p:nvSpPr>
            <p:cNvPr id="127" name="Rectangle 94">
              <a:extLst>
                <a:ext uri="{FF2B5EF4-FFF2-40B4-BE49-F238E27FC236}">
                  <a16:creationId xmlns:a16="http://schemas.microsoft.com/office/drawing/2014/main" id="{881861D9-DFD2-43C7-B5B6-B2EF409B2370}"/>
                </a:ext>
              </a:extLst>
            </p:cNvPr>
            <p:cNvSpPr/>
            <p:nvPr/>
          </p:nvSpPr>
          <p:spPr>
            <a:xfrm>
              <a:off x="1970985" y="3404850"/>
              <a:ext cx="266556" cy="1680308"/>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8" name="Rectangle 60">
            <a:extLst>
              <a:ext uri="{FF2B5EF4-FFF2-40B4-BE49-F238E27FC236}">
                <a16:creationId xmlns:a16="http://schemas.microsoft.com/office/drawing/2014/main" id="{CF14185C-37BF-4528-853C-2052CBDCB225}"/>
              </a:ext>
            </a:extLst>
          </p:cNvPr>
          <p:cNvSpPr/>
          <p:nvPr/>
        </p:nvSpPr>
        <p:spPr>
          <a:xfrm>
            <a:off x="478006" y="429414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out:</a:t>
            </a:r>
          </a:p>
          <a:p>
            <a:pPr>
              <a:spcBef>
                <a:spcPts val="600"/>
              </a:spcBef>
              <a:buClr>
                <a:srgbClr val="006600"/>
              </a:buClr>
              <a:buSzPct val="85000"/>
            </a:pP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Not</a:t>
            </a: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in</a:t>
            </a:r>
            <a:r>
              <a:rPr lang="en-US" sz="1200" dirty="0">
                <a:solidFill>
                  <a:srgbClr val="000000"/>
                </a:solidFill>
                <a:latin typeface="Times"/>
                <a:cs typeface="Times"/>
              </a:rPr>
              <a:t>))</a:t>
            </a:r>
          </a:p>
        </p:txBody>
      </p:sp>
      <p:grpSp>
        <p:nvGrpSpPr>
          <p:cNvPr id="142" name="Group 66">
            <a:extLst>
              <a:ext uri="{FF2B5EF4-FFF2-40B4-BE49-F238E27FC236}">
                <a16:creationId xmlns:a16="http://schemas.microsoft.com/office/drawing/2014/main" id="{316DF094-C6B0-4BF1-98FA-28C3DD6EF4E2}"/>
              </a:ext>
            </a:extLst>
          </p:cNvPr>
          <p:cNvGrpSpPr/>
          <p:nvPr/>
        </p:nvGrpSpPr>
        <p:grpSpPr>
          <a:xfrm>
            <a:off x="1714119" y="3611419"/>
            <a:ext cx="4259476" cy="1800267"/>
            <a:chOff x="1714119" y="3611419"/>
            <a:chExt cx="4259476" cy="1800267"/>
          </a:xfrm>
        </p:grpSpPr>
        <p:sp>
          <p:nvSpPr>
            <p:cNvPr id="143" name="Arc 67">
              <a:extLst>
                <a:ext uri="{FF2B5EF4-FFF2-40B4-BE49-F238E27FC236}">
                  <a16:creationId xmlns:a16="http://schemas.microsoft.com/office/drawing/2014/main" id="{1BBA1022-6C58-4E2A-94DB-EB2A2E755700}"/>
                </a:ext>
              </a:extLst>
            </p:cNvPr>
            <p:cNvSpPr/>
            <p:nvPr/>
          </p:nvSpPr>
          <p:spPr>
            <a:xfrm>
              <a:off x="1714119" y="4528532"/>
              <a:ext cx="468342" cy="750368"/>
            </a:xfrm>
            <a:prstGeom prst="arc">
              <a:avLst>
                <a:gd name="adj1" fmla="val 16250943"/>
                <a:gd name="adj2" fmla="val 18559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4" name="Arc 68">
              <a:extLst>
                <a:ext uri="{FF2B5EF4-FFF2-40B4-BE49-F238E27FC236}">
                  <a16:creationId xmlns:a16="http://schemas.microsoft.com/office/drawing/2014/main" id="{20E6B6E4-11C1-4DBE-8E27-C7C90D822495}"/>
                </a:ext>
              </a:extLst>
            </p:cNvPr>
            <p:cNvSpPr/>
            <p:nvPr/>
          </p:nvSpPr>
          <p:spPr>
            <a:xfrm rot="16200000">
              <a:off x="2687878" y="4481614"/>
              <a:ext cx="994565" cy="865580"/>
            </a:xfrm>
            <a:prstGeom prst="arc">
              <a:avLst>
                <a:gd name="adj1" fmla="val 16200000"/>
                <a:gd name="adj2" fmla="val 1960487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 name="Arc 69">
              <a:extLst>
                <a:ext uri="{FF2B5EF4-FFF2-40B4-BE49-F238E27FC236}">
                  <a16:creationId xmlns:a16="http://schemas.microsoft.com/office/drawing/2014/main" id="{80468BE9-C138-4195-B610-D05692B0E144}"/>
                </a:ext>
              </a:extLst>
            </p:cNvPr>
            <p:cNvSpPr/>
            <p:nvPr/>
          </p:nvSpPr>
          <p:spPr>
            <a:xfrm>
              <a:off x="4090567" y="4532249"/>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6" name="Arc 70">
              <a:extLst>
                <a:ext uri="{FF2B5EF4-FFF2-40B4-BE49-F238E27FC236}">
                  <a16:creationId xmlns:a16="http://schemas.microsoft.com/office/drawing/2014/main" id="{BBF4B463-950B-434C-931E-01036AFAE0AB}"/>
                </a:ext>
              </a:extLst>
            </p:cNvPr>
            <p:cNvSpPr/>
            <p:nvPr/>
          </p:nvSpPr>
          <p:spPr>
            <a:xfrm rot="16200000">
              <a:off x="5043522" y="4476866"/>
              <a:ext cx="994565" cy="865580"/>
            </a:xfrm>
            <a:prstGeom prst="arc">
              <a:avLst>
                <a:gd name="adj1" fmla="val 16200000"/>
                <a:gd name="adj2" fmla="val 1960487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7" name="Straight Connector 71">
              <a:extLst>
                <a:ext uri="{FF2B5EF4-FFF2-40B4-BE49-F238E27FC236}">
                  <a16:creationId xmlns:a16="http://schemas.microsoft.com/office/drawing/2014/main" id="{F25D3168-2094-4DBD-87E0-9080D8972B0E}"/>
                </a:ext>
              </a:extLst>
            </p:cNvPr>
            <p:cNvCxnSpPr/>
            <p:nvPr/>
          </p:nvCxnSpPr>
          <p:spPr>
            <a:xfrm flipH="1" flipV="1">
              <a:off x="2181412" y="4910461"/>
              <a:ext cx="567030" cy="92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77">
              <a:extLst>
                <a:ext uri="{FF2B5EF4-FFF2-40B4-BE49-F238E27FC236}">
                  <a16:creationId xmlns:a16="http://schemas.microsoft.com/office/drawing/2014/main" id="{5B442D8B-86BD-46D8-BF84-1F710E5EAFC3}"/>
                </a:ext>
              </a:extLst>
            </p:cNvPr>
            <p:cNvCxnSpPr/>
            <p:nvPr/>
          </p:nvCxnSpPr>
          <p:spPr>
            <a:xfrm flipH="1" flipV="1">
              <a:off x="5275597" y="4509194"/>
              <a:ext cx="609462" cy="72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95">
              <a:extLst>
                <a:ext uri="{FF2B5EF4-FFF2-40B4-BE49-F238E27FC236}">
                  <a16:creationId xmlns:a16="http://schemas.microsoft.com/office/drawing/2014/main" id="{1B448B05-758E-4379-BFCC-B6D9CF39857C}"/>
                </a:ext>
              </a:extLst>
            </p:cNvPr>
            <p:cNvSpPr/>
            <p:nvPr/>
          </p:nvSpPr>
          <p:spPr>
            <a:xfrm rot="16200000">
              <a:off x="1758957" y="3834093"/>
              <a:ext cx="1053277" cy="607930"/>
            </a:xfrm>
            <a:prstGeom prst="arc">
              <a:avLst>
                <a:gd name="adj1" fmla="val 16200000"/>
                <a:gd name="adj2" fmla="val 20355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0" name="Straight Connector 96">
              <a:extLst>
                <a:ext uri="{FF2B5EF4-FFF2-40B4-BE49-F238E27FC236}">
                  <a16:creationId xmlns:a16="http://schemas.microsoft.com/office/drawing/2014/main" id="{2321A045-DE61-45B6-94CF-4475F04A90A5}"/>
                </a:ext>
              </a:extLst>
            </p:cNvPr>
            <p:cNvCxnSpPr>
              <a:stCxn id="145" idx="0"/>
            </p:cNvCxnSpPr>
            <p:nvPr/>
          </p:nvCxnSpPr>
          <p:spPr>
            <a:xfrm flipH="1" flipV="1">
              <a:off x="2922348" y="4517690"/>
              <a:ext cx="1407823" cy="14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97">
              <a:extLst>
                <a:ext uri="{FF2B5EF4-FFF2-40B4-BE49-F238E27FC236}">
                  <a16:creationId xmlns:a16="http://schemas.microsoft.com/office/drawing/2014/main" id="{DB285288-1450-476B-BB71-321711B5AE5F}"/>
                </a:ext>
              </a:extLst>
            </p:cNvPr>
            <p:cNvCxnSpPr/>
            <p:nvPr/>
          </p:nvCxnSpPr>
          <p:spPr>
            <a:xfrm flipH="1" flipV="1">
              <a:off x="4546785" y="4904209"/>
              <a:ext cx="555631" cy="26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98">
              <a:extLst>
                <a:ext uri="{FF2B5EF4-FFF2-40B4-BE49-F238E27FC236}">
                  <a16:creationId xmlns:a16="http://schemas.microsoft.com/office/drawing/2014/main" id="{BE7A2427-2AF5-4155-8905-00F7ED2D608B}"/>
                </a:ext>
              </a:extLst>
            </p:cNvPr>
            <p:cNvSpPr/>
            <p:nvPr/>
          </p:nvSpPr>
          <p:spPr>
            <a:xfrm>
              <a:off x="2520413" y="3706629"/>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3" name="Straight Connector 99">
              <a:extLst>
                <a:ext uri="{FF2B5EF4-FFF2-40B4-BE49-F238E27FC236}">
                  <a16:creationId xmlns:a16="http://schemas.microsoft.com/office/drawing/2014/main" id="{4A2A1ABF-1552-4886-A25A-789FB689EE23}"/>
                </a:ext>
              </a:extLst>
            </p:cNvPr>
            <p:cNvCxnSpPr>
              <a:stCxn id="152" idx="0"/>
              <a:endCxn id="149" idx="2"/>
            </p:cNvCxnSpPr>
            <p:nvPr/>
          </p:nvCxnSpPr>
          <p:spPr>
            <a:xfrm flipH="1" flipV="1">
              <a:off x="2118829" y="3697757"/>
              <a:ext cx="641188" cy="8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00">
              <a:extLst>
                <a:ext uri="{FF2B5EF4-FFF2-40B4-BE49-F238E27FC236}">
                  <a16:creationId xmlns:a16="http://schemas.microsoft.com/office/drawing/2014/main" id="{66EF2FC0-B803-42E7-8CC8-0C3F0CAECFE7}"/>
                </a:ext>
              </a:extLst>
            </p:cNvPr>
            <p:cNvCxnSpPr/>
            <p:nvPr/>
          </p:nvCxnSpPr>
          <p:spPr>
            <a:xfrm flipH="1" flipV="1">
              <a:off x="2978745" y="4083062"/>
              <a:ext cx="1154047" cy="12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Arc 101">
              <a:extLst>
                <a:ext uri="{FF2B5EF4-FFF2-40B4-BE49-F238E27FC236}">
                  <a16:creationId xmlns:a16="http://schemas.microsoft.com/office/drawing/2014/main" id="{AA91B75D-B618-4704-B477-D63FFB4E39DB}"/>
                </a:ext>
              </a:extLst>
            </p:cNvPr>
            <p:cNvSpPr/>
            <p:nvPr/>
          </p:nvSpPr>
          <p:spPr>
            <a:xfrm rot="16200000">
              <a:off x="4097133" y="3660146"/>
              <a:ext cx="915794" cy="865580"/>
            </a:xfrm>
            <a:prstGeom prst="arc">
              <a:avLst>
                <a:gd name="adj1" fmla="val 16200000"/>
                <a:gd name="adj2" fmla="val 1971819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6" name="Straight Connector 102">
              <a:extLst>
                <a:ext uri="{FF2B5EF4-FFF2-40B4-BE49-F238E27FC236}">
                  <a16:creationId xmlns:a16="http://schemas.microsoft.com/office/drawing/2014/main" id="{65FBF93C-D154-4C82-ACF9-7B5FD6938B15}"/>
                </a:ext>
              </a:extLst>
            </p:cNvPr>
            <p:cNvCxnSpPr/>
            <p:nvPr/>
          </p:nvCxnSpPr>
          <p:spPr>
            <a:xfrm flipH="1" flipV="1">
              <a:off x="4327856" y="3718326"/>
              <a:ext cx="782951" cy="12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Arc 103">
              <a:extLst>
                <a:ext uri="{FF2B5EF4-FFF2-40B4-BE49-F238E27FC236}">
                  <a16:creationId xmlns:a16="http://schemas.microsoft.com/office/drawing/2014/main" id="{690B8FD5-92C0-4F46-8E5D-2AE670CA0116}"/>
                </a:ext>
              </a:extLst>
            </p:cNvPr>
            <p:cNvSpPr/>
            <p:nvPr/>
          </p:nvSpPr>
          <p:spPr>
            <a:xfrm>
              <a:off x="4872675" y="3737440"/>
              <a:ext cx="468342" cy="733422"/>
            </a:xfrm>
            <a:prstGeom prst="arc">
              <a:avLst>
                <a:gd name="adj1" fmla="val 16250943"/>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8" name="Straight Connector 104">
              <a:extLst>
                <a:ext uri="{FF2B5EF4-FFF2-40B4-BE49-F238E27FC236}">
                  <a16:creationId xmlns:a16="http://schemas.microsoft.com/office/drawing/2014/main" id="{D9A33CF4-6A89-4392-B0E9-C03FCD96FC38}"/>
                </a:ext>
              </a:extLst>
            </p:cNvPr>
            <p:cNvCxnSpPr>
              <a:cxnSpLocks/>
            </p:cNvCxnSpPr>
            <p:nvPr/>
          </p:nvCxnSpPr>
          <p:spPr>
            <a:xfrm flipH="1" flipV="1">
              <a:off x="5327455" y="4111262"/>
              <a:ext cx="553240" cy="92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Rectangle 65">
            <a:extLst>
              <a:ext uri="{FF2B5EF4-FFF2-40B4-BE49-F238E27FC236}">
                <a16:creationId xmlns:a16="http://schemas.microsoft.com/office/drawing/2014/main" id="{64832F85-EFB9-46B5-A9D2-8DB02D767BAB}"/>
              </a:ext>
            </a:extLst>
          </p:cNvPr>
          <p:cNvSpPr/>
          <p:nvPr/>
        </p:nvSpPr>
        <p:spPr>
          <a:xfrm>
            <a:off x="455192" y="3502379"/>
            <a:ext cx="1143757" cy="93705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a:p>
            <a:pPr>
              <a:spcBef>
                <a:spcPts val="300"/>
              </a:spcBef>
              <a:buClr>
                <a:srgbClr val="006600"/>
              </a:buClr>
              <a:buSzPct val="85000"/>
            </a:pPr>
            <a:r>
              <a:rPr lang="en-US" sz="1200" dirty="0">
                <a:solidFill>
                  <a:srgbClr val="000000"/>
                </a:solidFill>
                <a:latin typeface="Times"/>
                <a:cs typeface="Times"/>
              </a:rPr>
              <a:t>(arbitrary values)</a:t>
            </a:r>
          </a:p>
        </p:txBody>
      </p:sp>
      <p:sp>
        <p:nvSpPr>
          <p:cNvPr id="160" name="Rounded Rectangular Callout 72">
            <a:extLst>
              <a:ext uri="{FF2B5EF4-FFF2-40B4-BE49-F238E27FC236}">
                <a16:creationId xmlns:a16="http://schemas.microsoft.com/office/drawing/2014/main" id="{33D514B4-EAD1-4417-8D5A-6C2F323BB142}"/>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
        <p:nvSpPr>
          <p:cNvPr id="161" name="Rounded Rectangular Callout 63">
            <a:extLst>
              <a:ext uri="{FF2B5EF4-FFF2-40B4-BE49-F238E27FC236}">
                <a16:creationId xmlns:a16="http://schemas.microsoft.com/office/drawing/2014/main" id="{0A4B2FF2-4353-4CA1-90EF-AED11D793928}"/>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grpSp>
        <p:nvGrpSpPr>
          <p:cNvPr id="162" name="Group 3">
            <a:extLst>
              <a:ext uri="{FF2B5EF4-FFF2-40B4-BE49-F238E27FC236}">
                <a16:creationId xmlns:a16="http://schemas.microsoft.com/office/drawing/2014/main" id="{08CE1AA3-1AD7-4378-A501-418493DE95BE}"/>
              </a:ext>
            </a:extLst>
          </p:cNvPr>
          <p:cNvGrpSpPr/>
          <p:nvPr/>
        </p:nvGrpSpPr>
        <p:grpSpPr>
          <a:xfrm>
            <a:off x="4139630" y="5081010"/>
            <a:ext cx="3142914" cy="1536610"/>
            <a:chOff x="4139630" y="5081010"/>
            <a:chExt cx="3142914" cy="1536610"/>
          </a:xfrm>
        </p:grpSpPr>
        <p:sp>
          <p:nvSpPr>
            <p:cNvPr id="163" name="Right Brace 64">
              <a:extLst>
                <a:ext uri="{FF2B5EF4-FFF2-40B4-BE49-F238E27FC236}">
                  <a16:creationId xmlns:a16="http://schemas.microsoft.com/office/drawing/2014/main" id="{CD139729-61C3-4DAF-92AF-5CB352F876EC}"/>
                </a:ext>
              </a:extLst>
            </p:cNvPr>
            <p:cNvSpPr/>
            <p:nvPr/>
          </p:nvSpPr>
          <p:spPr>
            <a:xfrm rot="5400000">
              <a:off x="4632523" y="4789858"/>
              <a:ext cx="190702" cy="773006"/>
            </a:xfrm>
            <a:prstGeom prst="rightBrace">
              <a:avLst>
                <a:gd name="adj1" fmla="val 59209"/>
                <a:gd name="adj2" fmla="val 492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64" name="Rounded Rectangular Callout 62">
              <a:extLst>
                <a:ext uri="{FF2B5EF4-FFF2-40B4-BE49-F238E27FC236}">
                  <a16:creationId xmlns:a16="http://schemas.microsoft.com/office/drawing/2014/main" id="{E7B345B9-DFE2-49F9-A7CA-1F973AE7BC62}"/>
                </a:ext>
              </a:extLst>
            </p:cNvPr>
            <p:cNvSpPr/>
            <p:nvPr/>
          </p:nvSpPr>
          <p:spPr>
            <a:xfrm>
              <a:off x="4139630" y="5712561"/>
              <a:ext cx="3142914" cy="905059"/>
            </a:xfrm>
            <a:prstGeom prst="wedgeRoundRectCallout">
              <a:avLst>
                <a:gd name="adj1" fmla="val -30483"/>
                <a:gd name="adj2" fmla="val -88991"/>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44000" tIns="0" rIns="0" bIns="0" rtlCol="0" anchor="t" anchorCtr="0"/>
            <a:lstStyle/>
            <a:p>
              <a:pPr>
                <a:spcBef>
                  <a:spcPts val="300"/>
                </a:spcBef>
              </a:pPr>
              <a:r>
                <a:rPr lang="en-US" sz="1600" u="sng" dirty="0">
                  <a:solidFill>
                    <a:schemeClr val="tx1"/>
                  </a:solidFill>
                  <a:latin typeface="Times New Roman"/>
                  <a:cs typeface="Times New Roman"/>
                </a:rPr>
                <a:t>Cycle length</a:t>
              </a:r>
            </a:p>
            <a:p>
              <a:pPr marL="182563" indent="-182563">
                <a:spcBef>
                  <a:spcPts val="300"/>
                </a:spcBef>
                <a:buFont typeface="Arial"/>
                <a:buChar char="•"/>
              </a:pPr>
              <a:r>
                <a:rPr lang="en-US" altLang="zh-TW" sz="1400" dirty="0">
                  <a:solidFill>
                    <a:schemeClr val="tx1"/>
                  </a:solidFill>
                  <a:latin typeface="Times New Roman"/>
                  <a:cs typeface="Times New Roman"/>
                </a:rPr>
                <a:t>Design parameter</a:t>
              </a:r>
            </a:p>
            <a:p>
              <a:pPr marL="182563" indent="-182563">
                <a:spcBef>
                  <a:spcPts val="300"/>
                </a:spcBef>
                <a:buFont typeface="Arial"/>
                <a:buChar char="•"/>
              </a:pPr>
              <a:r>
                <a:rPr lang="en-US" altLang="zh-TW" sz="1400" dirty="0">
                  <a:solidFill>
                    <a:schemeClr val="tx1"/>
                  </a:solidFill>
                  <a:latin typeface="Times New Roman"/>
                  <a:cs typeface="Times New Roman"/>
                </a:rPr>
                <a:t>Set to be slightly &gt; max(time delays)</a:t>
              </a:r>
            </a:p>
            <a:p>
              <a:pPr>
                <a:spcBef>
                  <a:spcPts val="300"/>
                </a:spcBef>
              </a:pPr>
              <a:r>
                <a:rPr lang="en-US" sz="1600" dirty="0">
                  <a:solidFill>
                    <a:schemeClr val="tx1"/>
                  </a:solidFill>
                  <a:latin typeface="Times New Roman"/>
                  <a:cs typeface="Times New Roman"/>
                </a:rPr>
                <a:t> </a:t>
              </a:r>
            </a:p>
          </p:txBody>
        </p:sp>
      </p:grpSp>
      <p:sp>
        <p:nvSpPr>
          <p:cNvPr id="165" name="Rounded Rectangle 2">
            <a:extLst>
              <a:ext uri="{FF2B5EF4-FFF2-40B4-BE49-F238E27FC236}">
                <a16:creationId xmlns:a16="http://schemas.microsoft.com/office/drawing/2014/main" id="{AE9D18AB-4CC6-4CCE-BA9E-76186CBDA2F3}"/>
              </a:ext>
            </a:extLst>
          </p:cNvPr>
          <p:cNvSpPr/>
          <p:nvPr/>
        </p:nvSpPr>
        <p:spPr>
          <a:xfrm>
            <a:off x="6866077" y="1722373"/>
            <a:ext cx="2196280" cy="134957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960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a:xfrm>
            <a:off x="0" y="307975"/>
            <a:ext cx="9144000" cy="457200"/>
          </a:xfrm>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178" name="Elbow Connector 8">
            <a:extLst>
              <a:ext uri="{FF2B5EF4-FFF2-40B4-BE49-F238E27FC236}">
                <a16:creationId xmlns:a16="http://schemas.microsoft.com/office/drawing/2014/main" id="{650B4D69-10A5-4D69-82EE-A30FA576F69B}"/>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79" name="Straight Connector 10">
            <a:extLst>
              <a:ext uri="{FF2B5EF4-FFF2-40B4-BE49-F238E27FC236}">
                <a16:creationId xmlns:a16="http://schemas.microsoft.com/office/drawing/2014/main" id="{AF5E52B7-BE38-4875-B159-22E6804AA9CE}"/>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0" name="Elbow Connector 12">
            <a:extLst>
              <a:ext uri="{FF2B5EF4-FFF2-40B4-BE49-F238E27FC236}">
                <a16:creationId xmlns:a16="http://schemas.microsoft.com/office/drawing/2014/main" id="{F2CA27B0-5670-40FA-AC1D-B3A751663AF3}"/>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81" name="Straight Connector 13">
            <a:extLst>
              <a:ext uri="{FF2B5EF4-FFF2-40B4-BE49-F238E27FC236}">
                <a16:creationId xmlns:a16="http://schemas.microsoft.com/office/drawing/2014/main" id="{70741119-3B4A-4517-99BC-A0E681824788}"/>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2" name="Elbow Connector 16">
            <a:extLst>
              <a:ext uri="{FF2B5EF4-FFF2-40B4-BE49-F238E27FC236}">
                <a16:creationId xmlns:a16="http://schemas.microsoft.com/office/drawing/2014/main" id="{F55F0608-0ACA-4247-8059-B6B510587654}"/>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83" name="Straight Connector 17">
            <a:extLst>
              <a:ext uri="{FF2B5EF4-FFF2-40B4-BE49-F238E27FC236}">
                <a16:creationId xmlns:a16="http://schemas.microsoft.com/office/drawing/2014/main" id="{8210834B-635F-4659-83D3-9514A4AEF712}"/>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Elbow Connector 18">
            <a:extLst>
              <a:ext uri="{FF2B5EF4-FFF2-40B4-BE49-F238E27FC236}">
                <a16:creationId xmlns:a16="http://schemas.microsoft.com/office/drawing/2014/main" id="{CACE59DF-5B13-487A-9761-A7B75A4A49CF}"/>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85" name="Straight Connector 19">
            <a:extLst>
              <a:ext uri="{FF2B5EF4-FFF2-40B4-BE49-F238E27FC236}">
                <a16:creationId xmlns:a16="http://schemas.microsoft.com/office/drawing/2014/main" id="{F9DBA068-6C60-4A58-B138-00E2AD8384B1}"/>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Elbow Connector 20">
            <a:extLst>
              <a:ext uri="{FF2B5EF4-FFF2-40B4-BE49-F238E27FC236}">
                <a16:creationId xmlns:a16="http://schemas.microsoft.com/office/drawing/2014/main" id="{878F5E8C-3774-4A53-8A2C-1ECB8237A414}"/>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21">
            <a:extLst>
              <a:ext uri="{FF2B5EF4-FFF2-40B4-BE49-F238E27FC236}">
                <a16:creationId xmlns:a16="http://schemas.microsoft.com/office/drawing/2014/main" id="{C9D4E8A5-4BD0-4EBF-ACDB-B209879180B1}"/>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 name="Elbow Connector 22">
            <a:extLst>
              <a:ext uri="{FF2B5EF4-FFF2-40B4-BE49-F238E27FC236}">
                <a16:creationId xmlns:a16="http://schemas.microsoft.com/office/drawing/2014/main" id="{A7762D8F-3C43-47AD-870B-6749DCF9ADEB}"/>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89" name="Straight Connector 23">
            <a:extLst>
              <a:ext uri="{FF2B5EF4-FFF2-40B4-BE49-F238E27FC236}">
                <a16:creationId xmlns:a16="http://schemas.microsoft.com/office/drawing/2014/main" id="{F0A62499-63F9-4ED6-9263-C626EE166CA8}"/>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0" name="Straight Connector 32">
            <a:extLst>
              <a:ext uri="{FF2B5EF4-FFF2-40B4-BE49-F238E27FC236}">
                <a16:creationId xmlns:a16="http://schemas.microsoft.com/office/drawing/2014/main" id="{4A8CFB6F-4828-427B-B8A7-C6F0B41FC36B}"/>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1" name="TextBox 36">
            <a:extLst>
              <a:ext uri="{FF2B5EF4-FFF2-40B4-BE49-F238E27FC236}">
                <a16:creationId xmlns:a16="http://schemas.microsoft.com/office/drawing/2014/main" id="{7E820267-9452-4380-B290-E1CBB0CCC4DF}"/>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192" name="TextBox 37">
            <a:extLst>
              <a:ext uri="{FF2B5EF4-FFF2-40B4-BE49-F238E27FC236}">
                <a16:creationId xmlns:a16="http://schemas.microsoft.com/office/drawing/2014/main" id="{E667A22C-8BC1-47CF-9DD0-75D9EB179848}"/>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193" name="TextBox 45">
            <a:extLst>
              <a:ext uri="{FF2B5EF4-FFF2-40B4-BE49-F238E27FC236}">
                <a16:creationId xmlns:a16="http://schemas.microsoft.com/office/drawing/2014/main" id="{64371FAE-207C-474F-B92D-1DADD034FEC4}"/>
              </a:ext>
            </a:extLst>
          </p:cNvPr>
          <p:cNvSpPr txBox="1"/>
          <p:nvPr/>
        </p:nvSpPr>
        <p:spPr>
          <a:xfrm>
            <a:off x="1357728" y="3879814"/>
            <a:ext cx="283376" cy="307777"/>
          </a:xfrm>
          <a:prstGeom prst="rect">
            <a:avLst/>
          </a:prstGeom>
          <a:noFill/>
        </p:spPr>
        <p:txBody>
          <a:bodyPr wrap="none" rtlCol="0">
            <a:spAutoFit/>
          </a:bodyPr>
          <a:lstStyle/>
          <a:p>
            <a:r>
              <a:rPr lang="en-US" sz="1400" dirty="0">
                <a:latin typeface="Consolas"/>
                <a:cs typeface="Consolas"/>
              </a:rPr>
              <a:t>0</a:t>
            </a:r>
          </a:p>
        </p:txBody>
      </p:sp>
      <p:sp>
        <p:nvSpPr>
          <p:cNvPr id="194" name="TextBox 46">
            <a:extLst>
              <a:ext uri="{FF2B5EF4-FFF2-40B4-BE49-F238E27FC236}">
                <a16:creationId xmlns:a16="http://schemas.microsoft.com/office/drawing/2014/main" id="{E95E603F-B98D-4B4B-8DD5-550AFBAF2101}"/>
              </a:ext>
            </a:extLst>
          </p:cNvPr>
          <p:cNvSpPr txBox="1"/>
          <p:nvPr/>
        </p:nvSpPr>
        <p:spPr>
          <a:xfrm>
            <a:off x="1357728" y="3543758"/>
            <a:ext cx="283376" cy="307777"/>
          </a:xfrm>
          <a:prstGeom prst="rect">
            <a:avLst/>
          </a:prstGeom>
          <a:noFill/>
        </p:spPr>
        <p:txBody>
          <a:bodyPr wrap="none" rtlCol="0">
            <a:spAutoFit/>
          </a:bodyPr>
          <a:lstStyle/>
          <a:p>
            <a:r>
              <a:rPr lang="en-US" sz="1400" dirty="0">
                <a:latin typeface="Consolas"/>
                <a:cs typeface="Consolas"/>
              </a:rPr>
              <a:t>1</a:t>
            </a:r>
          </a:p>
        </p:txBody>
      </p:sp>
      <p:sp>
        <p:nvSpPr>
          <p:cNvPr id="195" name="Rectangle 39">
            <a:extLst>
              <a:ext uri="{FF2B5EF4-FFF2-40B4-BE49-F238E27FC236}">
                <a16:creationId xmlns:a16="http://schemas.microsoft.com/office/drawing/2014/main" id="{360A4B6C-B56E-435A-87DB-5753BFD98659}"/>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196" name="Rectangle 41">
            <a:extLst>
              <a:ext uri="{FF2B5EF4-FFF2-40B4-BE49-F238E27FC236}">
                <a16:creationId xmlns:a16="http://schemas.microsoft.com/office/drawing/2014/main" id="{9DAEE084-511B-4B96-A1AC-0C52EBEA7770}"/>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grpSp>
        <p:nvGrpSpPr>
          <p:cNvPr id="197" name="Group 6">
            <a:extLst>
              <a:ext uri="{FF2B5EF4-FFF2-40B4-BE49-F238E27FC236}">
                <a16:creationId xmlns:a16="http://schemas.microsoft.com/office/drawing/2014/main" id="{0A6DEFCE-3D37-4D5E-892B-4734F8CAC057}"/>
              </a:ext>
            </a:extLst>
          </p:cNvPr>
          <p:cNvGrpSpPr/>
          <p:nvPr/>
        </p:nvGrpSpPr>
        <p:grpSpPr>
          <a:xfrm>
            <a:off x="1370058" y="4321837"/>
            <a:ext cx="283376" cy="643833"/>
            <a:chOff x="1370058" y="4321837"/>
            <a:chExt cx="283376" cy="643833"/>
          </a:xfrm>
        </p:grpSpPr>
        <p:sp>
          <p:nvSpPr>
            <p:cNvPr id="198" name="TextBox 50">
              <a:extLst>
                <a:ext uri="{FF2B5EF4-FFF2-40B4-BE49-F238E27FC236}">
                  <a16:creationId xmlns:a16="http://schemas.microsoft.com/office/drawing/2014/main" id="{EDF0B265-73F1-4DCC-B0ED-8194F543AA4B}"/>
                </a:ext>
              </a:extLst>
            </p:cNvPr>
            <p:cNvSpPr txBox="1"/>
            <p:nvPr/>
          </p:nvSpPr>
          <p:spPr>
            <a:xfrm>
              <a:off x="1370058" y="4657893"/>
              <a:ext cx="283376" cy="307777"/>
            </a:xfrm>
            <a:prstGeom prst="rect">
              <a:avLst/>
            </a:prstGeom>
            <a:noFill/>
          </p:spPr>
          <p:txBody>
            <a:bodyPr wrap="none" rtlCol="0">
              <a:spAutoFit/>
            </a:bodyPr>
            <a:lstStyle/>
            <a:p>
              <a:r>
                <a:rPr lang="en-US" sz="1400" dirty="0">
                  <a:latin typeface="Consolas"/>
                  <a:cs typeface="Consolas"/>
                </a:rPr>
                <a:t>0</a:t>
              </a:r>
            </a:p>
          </p:txBody>
        </p:sp>
        <p:sp>
          <p:nvSpPr>
            <p:cNvPr id="199" name="TextBox 56">
              <a:extLst>
                <a:ext uri="{FF2B5EF4-FFF2-40B4-BE49-F238E27FC236}">
                  <a16:creationId xmlns:a16="http://schemas.microsoft.com/office/drawing/2014/main" id="{0A0B4860-7154-4BF6-9049-610927BAAFCC}"/>
                </a:ext>
              </a:extLst>
            </p:cNvPr>
            <p:cNvSpPr txBox="1"/>
            <p:nvPr/>
          </p:nvSpPr>
          <p:spPr>
            <a:xfrm>
              <a:off x="1370058" y="4321837"/>
              <a:ext cx="283376" cy="307777"/>
            </a:xfrm>
            <a:prstGeom prst="rect">
              <a:avLst/>
            </a:prstGeom>
            <a:noFill/>
          </p:spPr>
          <p:txBody>
            <a:bodyPr wrap="none" rtlCol="0">
              <a:spAutoFit/>
            </a:bodyPr>
            <a:lstStyle/>
            <a:p>
              <a:r>
                <a:rPr lang="en-US" sz="1400" dirty="0">
                  <a:latin typeface="Consolas"/>
                  <a:cs typeface="Consolas"/>
                </a:rPr>
                <a:t>1</a:t>
              </a:r>
            </a:p>
          </p:txBody>
        </p:sp>
      </p:grpSp>
      <p:cxnSp>
        <p:nvCxnSpPr>
          <p:cNvPr id="200" name="Straight Arrow Connector 55">
            <a:extLst>
              <a:ext uri="{FF2B5EF4-FFF2-40B4-BE49-F238E27FC236}">
                <a16:creationId xmlns:a16="http://schemas.microsoft.com/office/drawing/2014/main" id="{4197743F-F783-4FE1-BE09-9969464C24DD}"/>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57">
            <a:extLst>
              <a:ext uri="{FF2B5EF4-FFF2-40B4-BE49-F238E27FC236}">
                <a16:creationId xmlns:a16="http://schemas.microsoft.com/office/drawing/2014/main" id="{AE1A2B04-81DB-485F-A427-B8B605865573}"/>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cxnSp>
        <p:nvCxnSpPr>
          <p:cNvPr id="202" name="Straight Connector 82">
            <a:extLst>
              <a:ext uri="{FF2B5EF4-FFF2-40B4-BE49-F238E27FC236}">
                <a16:creationId xmlns:a16="http://schemas.microsoft.com/office/drawing/2014/main" id="{8A01E67E-6ECB-4C12-BD5A-84533CDA41C9}"/>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84">
            <a:extLst>
              <a:ext uri="{FF2B5EF4-FFF2-40B4-BE49-F238E27FC236}">
                <a16:creationId xmlns:a16="http://schemas.microsoft.com/office/drawing/2014/main" id="{F499D05E-3FF4-4706-8956-9167AC979C77}"/>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85">
            <a:extLst>
              <a:ext uri="{FF2B5EF4-FFF2-40B4-BE49-F238E27FC236}">
                <a16:creationId xmlns:a16="http://schemas.microsoft.com/office/drawing/2014/main" id="{00AD2ECE-052A-4AA5-976F-A6602F79AE79}"/>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86">
            <a:extLst>
              <a:ext uri="{FF2B5EF4-FFF2-40B4-BE49-F238E27FC236}">
                <a16:creationId xmlns:a16="http://schemas.microsoft.com/office/drawing/2014/main" id="{32DD6E1E-73C7-4681-9856-CD863592BB94}"/>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87">
            <a:extLst>
              <a:ext uri="{FF2B5EF4-FFF2-40B4-BE49-F238E27FC236}">
                <a16:creationId xmlns:a16="http://schemas.microsoft.com/office/drawing/2014/main" id="{8B3BBC79-93BB-479D-A2AC-1C4473021842}"/>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207" name="Content Placeholder 2">
            <a:extLst>
              <a:ext uri="{FF2B5EF4-FFF2-40B4-BE49-F238E27FC236}">
                <a16:creationId xmlns:a16="http://schemas.microsoft.com/office/drawing/2014/main" id="{1B4B2E8E-EFCA-43DE-8765-F8D0C75915EA}"/>
              </a:ext>
            </a:extLst>
          </p:cNvPr>
          <p:cNvSpPr>
            <a:spLocks noGrp="1"/>
          </p:cNvSpPr>
          <p:nvPr>
            <p:ph idx="1"/>
          </p:nvPr>
        </p:nvSpPr>
        <p:spPr>
          <a:xfrm>
            <a:off x="642549" y="5278683"/>
            <a:ext cx="8419808" cy="966863"/>
          </a:xfrm>
        </p:spPr>
        <p:txBody>
          <a:bodyPr>
            <a:noAutofit/>
          </a:bodyPr>
          <a:lstStyle/>
          <a:p>
            <a:pPr marL="0" indent="0">
              <a:lnSpc>
                <a:spcPct val="100000"/>
              </a:lnSpc>
              <a:spcBef>
                <a:spcPts val="600"/>
              </a:spcBef>
              <a:buNone/>
            </a:pPr>
            <a:r>
              <a:rPr lang="en-US" sz="2000" u="sng" dirty="0"/>
              <a:t>Resulting effect:</a:t>
            </a:r>
          </a:p>
          <a:p>
            <a:pPr>
              <a:lnSpc>
                <a:spcPct val="100000"/>
              </a:lnSpc>
              <a:spcBef>
                <a:spcPts val="600"/>
              </a:spcBef>
            </a:pPr>
            <a:r>
              <a:rPr lang="en-US" sz="2000" dirty="0"/>
              <a:t>Combinational chips react “immediately” to their inputs</a:t>
            </a:r>
          </a:p>
          <a:p>
            <a:pPr>
              <a:lnSpc>
                <a:spcPct val="100000"/>
              </a:lnSpc>
              <a:spcBef>
                <a:spcPts val="600"/>
              </a:spcBef>
            </a:pPr>
            <a:r>
              <a:rPr lang="en-US" sz="2000" dirty="0"/>
              <a:t>Facilitated by the decision to track changes only at cycle ends</a:t>
            </a:r>
            <a:endParaRPr lang="he-IL" sz="2000" dirty="0"/>
          </a:p>
        </p:txBody>
      </p:sp>
      <p:sp>
        <p:nvSpPr>
          <p:cNvPr id="208" name="Rectangle 60">
            <a:extLst>
              <a:ext uri="{FF2B5EF4-FFF2-40B4-BE49-F238E27FC236}">
                <a16:creationId xmlns:a16="http://schemas.microsoft.com/office/drawing/2014/main" id="{B12871D0-4ECD-4F47-8143-BB5AAA848E95}"/>
              </a:ext>
            </a:extLst>
          </p:cNvPr>
          <p:cNvSpPr/>
          <p:nvPr/>
        </p:nvSpPr>
        <p:spPr>
          <a:xfrm>
            <a:off x="478006" y="4294140"/>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out:</a:t>
            </a:r>
          </a:p>
          <a:p>
            <a:pPr>
              <a:spcBef>
                <a:spcPts val="600"/>
              </a:spcBef>
              <a:buClr>
                <a:srgbClr val="006600"/>
              </a:buClr>
              <a:buSzPct val="85000"/>
            </a:pP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Not</a:t>
            </a:r>
            <a:r>
              <a:rPr lang="en-US" sz="1200" dirty="0">
                <a:solidFill>
                  <a:srgbClr val="000000"/>
                </a:solidFill>
                <a:latin typeface="Times"/>
                <a:cs typeface="Times"/>
              </a:rPr>
              <a:t>(</a:t>
            </a:r>
            <a:r>
              <a:rPr lang="en-US" sz="1200" dirty="0">
                <a:solidFill>
                  <a:srgbClr val="000000"/>
                </a:solidFill>
                <a:latin typeface="Consolas" panose="020B0609020204030204" pitchFamily="49" charset="0"/>
                <a:cs typeface="Consolas" panose="020B0609020204030204" pitchFamily="49" charset="0"/>
              </a:rPr>
              <a:t>in</a:t>
            </a:r>
            <a:r>
              <a:rPr lang="en-US" sz="1200" dirty="0">
                <a:solidFill>
                  <a:srgbClr val="000000"/>
                </a:solidFill>
                <a:latin typeface="Times"/>
                <a:cs typeface="Times"/>
              </a:rPr>
              <a:t>))</a:t>
            </a:r>
          </a:p>
        </p:txBody>
      </p:sp>
      <p:pic>
        <p:nvPicPr>
          <p:cNvPr id="209" name="Picture 51">
            <a:extLst>
              <a:ext uri="{FF2B5EF4-FFF2-40B4-BE49-F238E27FC236}">
                <a16:creationId xmlns:a16="http://schemas.microsoft.com/office/drawing/2014/main" id="{1D01C911-E502-41C0-858C-BCE716964632}"/>
              </a:ext>
            </a:extLst>
          </p:cNvPr>
          <p:cNvPicPr>
            <a:picLocks noChangeAspect="1"/>
          </p:cNvPicPr>
          <p:nvPr/>
        </p:nvPicPr>
        <p:blipFill rotWithShape="1">
          <a:blip r:embed="rId3"/>
          <a:srcRect b="6348"/>
          <a:stretch/>
        </p:blipFill>
        <p:spPr>
          <a:xfrm>
            <a:off x="5879450" y="3776953"/>
            <a:ext cx="2352398" cy="979609"/>
          </a:xfrm>
          <a:prstGeom prst="rect">
            <a:avLst/>
          </a:prstGeom>
        </p:spPr>
      </p:pic>
      <p:sp>
        <p:nvSpPr>
          <p:cNvPr id="210" name="Rectangle 52">
            <a:extLst>
              <a:ext uri="{FF2B5EF4-FFF2-40B4-BE49-F238E27FC236}">
                <a16:creationId xmlns:a16="http://schemas.microsoft.com/office/drawing/2014/main" id="{AE35CBB6-7444-4CF7-A7E2-8C70298C59AB}"/>
              </a:ext>
            </a:extLst>
          </p:cNvPr>
          <p:cNvSpPr/>
          <p:nvPr/>
        </p:nvSpPr>
        <p:spPr>
          <a:xfrm>
            <a:off x="6537415" y="4705467"/>
            <a:ext cx="1143757" cy="618142"/>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Times"/>
                <a:cs typeface="Times"/>
              </a:rPr>
              <a:t>(example)</a:t>
            </a:r>
          </a:p>
        </p:txBody>
      </p:sp>
      <p:cxnSp>
        <p:nvCxnSpPr>
          <p:cNvPr id="211" name="Straight Connector 58">
            <a:extLst>
              <a:ext uri="{FF2B5EF4-FFF2-40B4-BE49-F238E27FC236}">
                <a16:creationId xmlns:a16="http://schemas.microsoft.com/office/drawing/2014/main" id="{F8F03668-3298-42B9-9260-AC1338ACC631}"/>
              </a:ext>
            </a:extLst>
          </p:cNvPr>
          <p:cNvCxnSpPr/>
          <p:nvPr/>
        </p:nvCxnSpPr>
        <p:spPr>
          <a:xfrm flipH="1">
            <a:off x="1973562" y="3661457"/>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61">
            <a:extLst>
              <a:ext uri="{FF2B5EF4-FFF2-40B4-BE49-F238E27FC236}">
                <a16:creationId xmlns:a16="http://schemas.microsoft.com/office/drawing/2014/main" id="{0E41CA81-4847-47E1-BDAC-268D602E4A1A}"/>
              </a:ext>
            </a:extLst>
          </p:cNvPr>
          <p:cNvCxnSpPr/>
          <p:nvPr/>
        </p:nvCxnSpPr>
        <p:spPr>
          <a:xfrm flipH="1">
            <a:off x="2754339"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73">
            <a:extLst>
              <a:ext uri="{FF2B5EF4-FFF2-40B4-BE49-F238E27FC236}">
                <a16:creationId xmlns:a16="http://schemas.microsoft.com/office/drawing/2014/main" id="{0FFFDA7B-AE89-4C30-8B8E-FBFE3361F937}"/>
              </a:ext>
            </a:extLst>
          </p:cNvPr>
          <p:cNvCxnSpPr/>
          <p:nvPr/>
        </p:nvCxnSpPr>
        <p:spPr>
          <a:xfrm flipH="1">
            <a:off x="3547167"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74">
            <a:extLst>
              <a:ext uri="{FF2B5EF4-FFF2-40B4-BE49-F238E27FC236}">
                <a16:creationId xmlns:a16="http://schemas.microsoft.com/office/drawing/2014/main" id="{C3976E4E-B773-42A5-BE77-9DF9CFD44BDC}"/>
              </a:ext>
            </a:extLst>
          </p:cNvPr>
          <p:cNvCxnSpPr/>
          <p:nvPr/>
        </p:nvCxnSpPr>
        <p:spPr>
          <a:xfrm flipH="1">
            <a:off x="4306936" y="3634834"/>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75">
            <a:extLst>
              <a:ext uri="{FF2B5EF4-FFF2-40B4-BE49-F238E27FC236}">
                <a16:creationId xmlns:a16="http://schemas.microsoft.com/office/drawing/2014/main" id="{B3BAB944-007D-413C-9A07-328F54A893B6}"/>
              </a:ext>
            </a:extLst>
          </p:cNvPr>
          <p:cNvCxnSpPr/>
          <p:nvPr/>
        </p:nvCxnSpPr>
        <p:spPr>
          <a:xfrm flipH="1">
            <a:off x="5106350" y="4016156"/>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76">
            <a:extLst>
              <a:ext uri="{FF2B5EF4-FFF2-40B4-BE49-F238E27FC236}">
                <a16:creationId xmlns:a16="http://schemas.microsoft.com/office/drawing/2014/main" id="{B5879C7D-043A-4AD2-9A30-82D722343D71}"/>
              </a:ext>
            </a:extLst>
          </p:cNvPr>
          <p:cNvCxnSpPr/>
          <p:nvPr/>
        </p:nvCxnSpPr>
        <p:spPr>
          <a:xfrm flipH="1">
            <a:off x="1973562" y="4848903"/>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77">
            <a:extLst>
              <a:ext uri="{FF2B5EF4-FFF2-40B4-BE49-F238E27FC236}">
                <a16:creationId xmlns:a16="http://schemas.microsoft.com/office/drawing/2014/main" id="{F0B04C34-2172-4A9E-960C-AD6D244A5464}"/>
              </a:ext>
            </a:extLst>
          </p:cNvPr>
          <p:cNvCxnSpPr/>
          <p:nvPr/>
        </p:nvCxnSpPr>
        <p:spPr>
          <a:xfrm flipH="1">
            <a:off x="2754339" y="450256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78">
            <a:extLst>
              <a:ext uri="{FF2B5EF4-FFF2-40B4-BE49-F238E27FC236}">
                <a16:creationId xmlns:a16="http://schemas.microsoft.com/office/drawing/2014/main" id="{085B7FB8-1E0D-4AB2-A1B3-BECD5AB01026}"/>
              </a:ext>
            </a:extLst>
          </p:cNvPr>
          <p:cNvCxnSpPr/>
          <p:nvPr/>
        </p:nvCxnSpPr>
        <p:spPr>
          <a:xfrm flipH="1">
            <a:off x="3547167" y="450256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79">
            <a:extLst>
              <a:ext uri="{FF2B5EF4-FFF2-40B4-BE49-F238E27FC236}">
                <a16:creationId xmlns:a16="http://schemas.microsoft.com/office/drawing/2014/main" id="{51806483-88AA-4BF5-B8B4-AB1A7A65A61F}"/>
              </a:ext>
            </a:extLst>
          </p:cNvPr>
          <p:cNvCxnSpPr/>
          <p:nvPr/>
        </p:nvCxnSpPr>
        <p:spPr>
          <a:xfrm flipH="1">
            <a:off x="4306936" y="4852760"/>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88">
            <a:extLst>
              <a:ext uri="{FF2B5EF4-FFF2-40B4-BE49-F238E27FC236}">
                <a16:creationId xmlns:a16="http://schemas.microsoft.com/office/drawing/2014/main" id="{5FED42A8-C751-4C93-A004-56560834D210}"/>
              </a:ext>
            </a:extLst>
          </p:cNvPr>
          <p:cNvCxnSpPr/>
          <p:nvPr/>
        </p:nvCxnSpPr>
        <p:spPr>
          <a:xfrm flipH="1">
            <a:off x="5106350" y="4472082"/>
            <a:ext cx="7837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83">
            <a:extLst>
              <a:ext uri="{FF2B5EF4-FFF2-40B4-BE49-F238E27FC236}">
                <a16:creationId xmlns:a16="http://schemas.microsoft.com/office/drawing/2014/main" id="{A33FF906-3620-4CDC-B432-8E02288139BA}"/>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222" name="Rectangle 53">
            <a:extLst>
              <a:ext uri="{FF2B5EF4-FFF2-40B4-BE49-F238E27FC236}">
                <a16:creationId xmlns:a16="http://schemas.microsoft.com/office/drawing/2014/main" id="{6A0AFD26-BADA-4510-9D68-331886B9BD9B}"/>
              </a:ext>
            </a:extLst>
          </p:cNvPr>
          <p:cNvSpPr/>
          <p:nvPr/>
        </p:nvSpPr>
        <p:spPr>
          <a:xfrm>
            <a:off x="455192" y="3502379"/>
            <a:ext cx="1143757" cy="93705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400" dirty="0">
                <a:solidFill>
                  <a:srgbClr val="000000"/>
                </a:solidFill>
                <a:latin typeface="Consolas"/>
                <a:cs typeface="Consolas"/>
              </a:rPr>
              <a:t>in:</a:t>
            </a:r>
          </a:p>
          <a:p>
            <a:pPr>
              <a:spcBef>
                <a:spcPts val="300"/>
              </a:spcBef>
              <a:buClr>
                <a:srgbClr val="006600"/>
              </a:buClr>
              <a:buSzPct val="85000"/>
            </a:pPr>
            <a:r>
              <a:rPr lang="en-US" sz="1200" dirty="0">
                <a:solidFill>
                  <a:srgbClr val="000000"/>
                </a:solidFill>
                <a:latin typeface="Times"/>
                <a:cs typeface="Times"/>
              </a:rPr>
              <a:t>(arbitrary values)</a:t>
            </a:r>
          </a:p>
        </p:txBody>
      </p:sp>
      <p:sp>
        <p:nvSpPr>
          <p:cNvPr id="223" name="Rounded Rectangular Callout 54">
            <a:extLst>
              <a:ext uri="{FF2B5EF4-FFF2-40B4-BE49-F238E27FC236}">
                <a16:creationId xmlns:a16="http://schemas.microsoft.com/office/drawing/2014/main" id="{479FD364-9B0C-429D-ADEB-1099DA84784F}"/>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
        <p:nvSpPr>
          <p:cNvPr id="224" name="Rounded Rectangular Callout 49">
            <a:extLst>
              <a:ext uri="{FF2B5EF4-FFF2-40B4-BE49-F238E27FC236}">
                <a16:creationId xmlns:a16="http://schemas.microsoft.com/office/drawing/2014/main" id="{34CA68B4-4712-43F7-AC9B-705378032ACC}"/>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sp>
        <p:nvSpPr>
          <p:cNvPr id="225" name="Rounded Rectangle 59">
            <a:extLst>
              <a:ext uri="{FF2B5EF4-FFF2-40B4-BE49-F238E27FC236}">
                <a16:creationId xmlns:a16="http://schemas.microsoft.com/office/drawing/2014/main" id="{35A4258D-7FAB-45C3-B553-C0134DBC6D16}"/>
              </a:ext>
            </a:extLst>
          </p:cNvPr>
          <p:cNvSpPr/>
          <p:nvPr/>
        </p:nvSpPr>
        <p:spPr>
          <a:xfrm>
            <a:off x="6866077" y="1722373"/>
            <a:ext cx="2196280" cy="134957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26632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D34628CE-C069-4496-916E-EF3D7791BE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12DCE11-6F82-42F8-BAF1-C290C61CEB99}" type="slidenum">
              <a:rPr lang="zh-TW" altLang="en-US" smtClean="0">
                <a:solidFill>
                  <a:srgbClr val="000000"/>
                </a:solidFill>
                <a:latin typeface="Comic Sans MS" panose="030F0702030302020204" pitchFamily="66" charset="0"/>
              </a:rPr>
              <a:pPr/>
              <a:t>15</a:t>
            </a:fld>
            <a:endParaRPr lang="en-US" altLang="zh-TW" sz="1400">
              <a:solidFill>
                <a:srgbClr val="000000"/>
              </a:solidFill>
              <a:latin typeface="Comic Sans MS" panose="030F0702030302020204" pitchFamily="66" charset="0"/>
            </a:endParaRPr>
          </a:p>
        </p:txBody>
      </p:sp>
      <p:sp>
        <p:nvSpPr>
          <p:cNvPr id="36867" name="Rectangle 2">
            <a:extLst>
              <a:ext uri="{FF2B5EF4-FFF2-40B4-BE49-F238E27FC236}">
                <a16:creationId xmlns:a16="http://schemas.microsoft.com/office/drawing/2014/main" id="{C15D1EF3-D129-4008-BA0F-3C4599589B76}"/>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36868" name="Rectangle 3">
            <a:extLst>
              <a:ext uri="{FF2B5EF4-FFF2-40B4-BE49-F238E27FC236}">
                <a16:creationId xmlns:a16="http://schemas.microsoft.com/office/drawing/2014/main" id="{2EEE5432-CD59-49BA-A243-80BCE9C306AD}"/>
              </a:ext>
            </a:extLst>
          </p:cNvPr>
          <p:cNvSpPr>
            <a:spLocks noGrp="1" noChangeArrowheads="1"/>
          </p:cNvSpPr>
          <p:nvPr>
            <p:ph type="body" idx="1"/>
          </p:nvPr>
        </p:nvSpPr>
        <p:spPr/>
        <p:txBody>
          <a:bodyPr/>
          <a:lstStyle/>
          <a:p>
            <a:pPr marL="0" indent="0"/>
            <a:r>
              <a:rPr lang="en-US" altLang="zh-TW" dirty="0">
                <a:ea typeface="新細明體" panose="02020500000000000000" pitchFamily="18" charset="-120"/>
              </a:rPr>
              <a:t>Clock.</a:t>
            </a:r>
          </a:p>
          <a:p>
            <a:pPr lvl="1"/>
            <a:r>
              <a:rPr lang="en-US" altLang="zh-TW" dirty="0">
                <a:ea typeface="新細明體" panose="02020500000000000000" pitchFamily="18" charset="-120"/>
              </a:rPr>
              <a:t>Fundamental abstraction: regular on-off pulse.</a:t>
            </a:r>
          </a:p>
          <a:p>
            <a:pPr lvl="2"/>
            <a:r>
              <a:rPr lang="en-US" altLang="zh-TW" sz="2400" dirty="0">
                <a:ea typeface="新細明體" panose="02020500000000000000" pitchFamily="18" charset="-120"/>
              </a:rPr>
              <a:t>on:  fetch phase</a:t>
            </a:r>
          </a:p>
          <a:p>
            <a:pPr lvl="2"/>
            <a:r>
              <a:rPr lang="en-US" altLang="zh-TW" sz="2400" dirty="0">
                <a:ea typeface="新細明體" panose="02020500000000000000" pitchFamily="18" charset="-120"/>
              </a:rPr>
              <a:t>off:  execute phase</a:t>
            </a:r>
          </a:p>
          <a:p>
            <a:pPr lvl="1"/>
            <a:r>
              <a:rPr lang="en-US" altLang="zh-TW" dirty="0">
                <a:ea typeface="新細明體" panose="02020500000000000000" pitchFamily="18" charset="-120"/>
              </a:rPr>
              <a:t>External analog device.</a:t>
            </a:r>
          </a:p>
          <a:p>
            <a:pPr lvl="1"/>
            <a:r>
              <a:rPr lang="en-US" altLang="zh-TW" dirty="0">
                <a:ea typeface="新細明體" panose="02020500000000000000" pitchFamily="18" charset="-120"/>
              </a:rPr>
              <a:t>Synchronizes operations of different circuit elements.</a:t>
            </a:r>
          </a:p>
          <a:p>
            <a:pPr lvl="1"/>
            <a:r>
              <a:rPr lang="en-US" altLang="zh-TW" dirty="0">
                <a:ea typeface="新細明體" panose="02020500000000000000" pitchFamily="18" charset="-120"/>
              </a:rPr>
              <a:t>Requirement:  clock cycle longer than max switching time.</a:t>
            </a:r>
          </a:p>
          <a:p>
            <a:pPr lvl="1"/>
            <a:endParaRPr lang="en-US" altLang="zh-TW" dirty="0">
              <a:ea typeface="新細明體" panose="02020500000000000000" pitchFamily="18" charset="-120"/>
            </a:endParaRPr>
          </a:p>
          <a:p>
            <a:pPr lvl="1"/>
            <a:endParaRPr lang="en-US" altLang="zh-TW" dirty="0">
              <a:ea typeface="新細明體" panose="02020500000000000000" pitchFamily="18" charset="-120"/>
            </a:endParaRPr>
          </a:p>
          <a:p>
            <a:pPr marL="0" indent="0"/>
            <a:endParaRPr lang="zh-TW" altLang="en-US" dirty="0">
              <a:ea typeface="新細明體" panose="02020500000000000000" pitchFamily="18" charset="-120"/>
            </a:endParaRPr>
          </a:p>
        </p:txBody>
      </p:sp>
      <p:sp>
        <p:nvSpPr>
          <p:cNvPr id="36869" name="Line 4">
            <a:extLst>
              <a:ext uri="{FF2B5EF4-FFF2-40B4-BE49-F238E27FC236}">
                <a16:creationId xmlns:a16="http://schemas.microsoft.com/office/drawing/2014/main" id="{8A9E9DEA-FE0A-4078-9FE4-1698BEAB661B}"/>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6870" name="Text Box 5">
            <a:extLst>
              <a:ext uri="{FF2B5EF4-FFF2-40B4-BE49-F238E27FC236}">
                <a16:creationId xmlns:a16="http://schemas.microsoft.com/office/drawing/2014/main" id="{789C4A9E-80B2-4D3E-B958-AE5D090C919F}"/>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6600"/>
                </a:solidFill>
                <a:latin typeface="Comic Sans MS" panose="030F0702030302020204" pitchFamily="66" charset="0"/>
              </a:rPr>
              <a:t>cycle time</a:t>
            </a:r>
          </a:p>
        </p:txBody>
      </p:sp>
      <p:sp>
        <p:nvSpPr>
          <p:cNvPr id="36871" name="Text Box 6">
            <a:extLst>
              <a:ext uri="{FF2B5EF4-FFF2-40B4-BE49-F238E27FC236}">
                <a16:creationId xmlns:a16="http://schemas.microsoft.com/office/drawing/2014/main" id="{4ECAAD6F-910C-46BB-A8AE-E9F500D5B8AA}"/>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0000"/>
                </a:solidFill>
                <a:latin typeface="Comic Sans MS" panose="030F0702030302020204" pitchFamily="66" charset="0"/>
              </a:rPr>
              <a:t>Clock</a:t>
            </a:r>
            <a:endParaRPr lang="en-US" altLang="zh-TW" sz="1400">
              <a:solidFill>
                <a:srgbClr val="006600"/>
              </a:solidFill>
              <a:latin typeface="Comic Sans MS" panose="030F0702030302020204" pitchFamily="66" charset="0"/>
            </a:endParaRPr>
          </a:p>
        </p:txBody>
      </p:sp>
      <p:sp>
        <p:nvSpPr>
          <p:cNvPr id="36872" name="Text Box 7">
            <a:extLst>
              <a:ext uri="{FF2B5EF4-FFF2-40B4-BE49-F238E27FC236}">
                <a16:creationId xmlns:a16="http://schemas.microsoft.com/office/drawing/2014/main" id="{CC08B96A-B7D4-4265-8571-7DD285221912}"/>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3399"/>
                </a:solidFill>
                <a:latin typeface="Comic Sans MS" panose="030F0702030302020204" pitchFamily="66" charset="0"/>
              </a:rPr>
              <a:t>on</a:t>
            </a:r>
            <a:endParaRPr lang="en-US" altLang="zh-TW" sz="1600">
              <a:solidFill>
                <a:srgbClr val="006600"/>
              </a:solidFill>
              <a:latin typeface="Comic Sans MS" panose="030F0702030302020204" pitchFamily="66" charset="0"/>
            </a:endParaRPr>
          </a:p>
        </p:txBody>
      </p:sp>
      <p:sp>
        <p:nvSpPr>
          <p:cNvPr id="36873" name="Text Box 8">
            <a:extLst>
              <a:ext uri="{FF2B5EF4-FFF2-40B4-BE49-F238E27FC236}">
                <a16:creationId xmlns:a16="http://schemas.microsoft.com/office/drawing/2014/main" id="{D0D48EBE-0998-4CAC-A758-0E10F700A585}"/>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3399"/>
                </a:solidFill>
                <a:latin typeface="Comic Sans MS" panose="030F0702030302020204" pitchFamily="66" charset="0"/>
              </a:rPr>
              <a:t>off</a:t>
            </a:r>
            <a:endParaRPr lang="en-US" altLang="zh-TW" sz="1600">
              <a:solidFill>
                <a:srgbClr val="006600"/>
              </a:solidFill>
              <a:latin typeface="Comic Sans MS" panose="030F0702030302020204" pitchFamily="66" charset="0"/>
            </a:endParaRPr>
          </a:p>
        </p:txBody>
      </p:sp>
      <p:sp>
        <p:nvSpPr>
          <p:cNvPr id="36874" name="Freeform 9">
            <a:extLst>
              <a:ext uri="{FF2B5EF4-FFF2-40B4-BE49-F238E27FC236}">
                <a16:creationId xmlns:a16="http://schemas.microsoft.com/office/drawing/2014/main" id="{C1243224-2608-4A8A-AF1B-D9013A0085AA}"/>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6875" name="Line 10">
            <a:extLst>
              <a:ext uri="{FF2B5EF4-FFF2-40B4-BE49-F238E27FC236}">
                <a16:creationId xmlns:a16="http://schemas.microsoft.com/office/drawing/2014/main" id="{116DA46C-606D-4B3A-9096-FDE587FA33A0}"/>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36876" name="Line 11">
            <a:extLst>
              <a:ext uri="{FF2B5EF4-FFF2-40B4-BE49-F238E27FC236}">
                <a16:creationId xmlns:a16="http://schemas.microsoft.com/office/drawing/2014/main" id="{42B87D21-2204-40E2-9775-2EFC4D652086}"/>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36877" name="Picture 12" descr="hourglass-slower">
            <a:extLst>
              <a:ext uri="{FF2B5EF4-FFF2-40B4-BE49-F238E27FC236}">
                <a16:creationId xmlns:a16="http://schemas.microsoft.com/office/drawing/2014/main" id="{441422E4-74D9-4A71-8A05-73F2F0258A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3" descr="fetch-execute">
            <a:extLst>
              <a:ext uri="{FF2B5EF4-FFF2-40B4-BE49-F238E27FC236}">
                <a16:creationId xmlns:a16="http://schemas.microsoft.com/office/drawing/2014/main" id="{41882477-D80C-4753-92F4-FC96A4C85C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4" descr="execute-fetch">
            <a:extLst>
              <a:ext uri="{FF2B5EF4-FFF2-40B4-BE49-F238E27FC236}">
                <a16:creationId xmlns:a16="http://schemas.microsoft.com/office/drawing/2014/main" id="{355909D3-36A6-4A2A-BA45-C0FF11667B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3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a:extLst>
              <a:ext uri="{FF2B5EF4-FFF2-40B4-BE49-F238E27FC236}">
                <a16:creationId xmlns:a16="http://schemas.microsoft.com/office/drawing/2014/main" id="{5E81DDC2-7785-4375-9A53-15421135B4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5C5869A-D2B3-4A15-90D7-0E03BF93E16B}" type="slidenum">
              <a:rPr lang="zh-TW" altLang="en-US" smtClean="0">
                <a:solidFill>
                  <a:srgbClr val="000000"/>
                </a:solidFill>
                <a:latin typeface="Comic Sans MS" panose="030F0702030302020204" pitchFamily="66" charset="0"/>
              </a:rPr>
              <a:pPr/>
              <a:t>16</a:t>
            </a:fld>
            <a:endParaRPr lang="en-US" altLang="zh-TW" sz="1400">
              <a:solidFill>
                <a:srgbClr val="000000"/>
              </a:solidFill>
              <a:latin typeface="Comic Sans MS" panose="030F0702030302020204" pitchFamily="66" charset="0"/>
            </a:endParaRPr>
          </a:p>
        </p:txBody>
      </p:sp>
      <p:sp>
        <p:nvSpPr>
          <p:cNvPr id="38915" name="Rectangle 2">
            <a:extLst>
              <a:ext uri="{FF2B5EF4-FFF2-40B4-BE49-F238E27FC236}">
                <a16:creationId xmlns:a16="http://schemas.microsoft.com/office/drawing/2014/main" id="{73A7FBC3-F8CD-4820-A558-954A20FD8198}"/>
              </a:ext>
            </a:extLst>
          </p:cNvPr>
          <p:cNvSpPr>
            <a:spLocks noGrp="1" noChangeArrowheads="1"/>
          </p:cNvSpPr>
          <p:nvPr>
            <p:ph type="title"/>
          </p:nvPr>
        </p:nvSpPr>
        <p:spPr/>
        <p:txBody>
          <a:bodyPr/>
          <a:lstStyle/>
          <a:p>
            <a:r>
              <a:rPr lang="en-US" altLang="zh-TW">
                <a:ea typeface="新細明體" panose="02020500000000000000" pitchFamily="18" charset="-120"/>
              </a:rPr>
              <a:t>How much does it Hert?</a:t>
            </a:r>
          </a:p>
        </p:txBody>
      </p:sp>
      <p:sp>
        <p:nvSpPr>
          <p:cNvPr id="38916" name="Rectangle 3">
            <a:extLst>
              <a:ext uri="{FF2B5EF4-FFF2-40B4-BE49-F238E27FC236}">
                <a16:creationId xmlns:a16="http://schemas.microsoft.com/office/drawing/2014/main" id="{B0B66E36-9D86-4139-828E-93336254B402}"/>
              </a:ext>
            </a:extLst>
          </p:cNvPr>
          <p:cNvSpPr>
            <a:spLocks noGrp="1" noChangeArrowheads="1"/>
          </p:cNvSpPr>
          <p:nvPr>
            <p:ph type="body" idx="1"/>
          </p:nvPr>
        </p:nvSpPr>
        <p:spPr>
          <a:noFill/>
        </p:spPr>
        <p:txBody>
          <a:bodyPr/>
          <a:lstStyle/>
          <a:p>
            <a:pPr marL="0" indent="0"/>
            <a:r>
              <a:rPr lang="en-US" altLang="zh-TW" dirty="0">
                <a:ea typeface="新細明體" panose="02020500000000000000" pitchFamily="18" charset="-120"/>
              </a:rPr>
              <a:t>Frequency is inverse of cycle time.</a:t>
            </a:r>
          </a:p>
          <a:p>
            <a:pPr lvl="1"/>
            <a:r>
              <a:rPr lang="en-US" altLang="zh-TW" dirty="0">
                <a:ea typeface="新細明體" panose="02020500000000000000" pitchFamily="18" charset="-120"/>
              </a:rPr>
              <a:t>Frequency of 1 Hz (Hertz)</a:t>
            </a:r>
            <a:r>
              <a:rPr lang="zh-TW" altLang="en-US" dirty="0">
                <a:ea typeface="新細明體" panose="02020500000000000000" pitchFamily="18" charset="-120"/>
              </a:rPr>
              <a:t> </a:t>
            </a:r>
            <a:r>
              <a:rPr lang="en-US" altLang="zh-TW" dirty="0">
                <a:ea typeface="新細明體" panose="02020500000000000000" pitchFamily="18" charset="-120"/>
              </a:rPr>
              <a:t>means that there is 1 cycle per second.</a:t>
            </a:r>
          </a:p>
          <a:p>
            <a:pPr lvl="2"/>
            <a:r>
              <a:rPr lang="en-US" altLang="zh-TW" dirty="0">
                <a:ea typeface="新細明體" panose="02020500000000000000" pitchFamily="18" charset="-120"/>
              </a:rPr>
              <a:t>1 kilohertz (kHz) means 1000 cycles/sec.</a:t>
            </a:r>
          </a:p>
          <a:p>
            <a:pPr lvl="2"/>
            <a:r>
              <a:rPr lang="en-US" altLang="zh-TW" dirty="0">
                <a:ea typeface="新細明體" panose="02020500000000000000" pitchFamily="18" charset="-120"/>
              </a:rPr>
              <a:t>1 megahertz (MHz) means 1 million cycles/sec.</a:t>
            </a:r>
          </a:p>
          <a:p>
            <a:pPr lvl="2"/>
            <a:r>
              <a:rPr lang="en-US" altLang="zh-TW" dirty="0">
                <a:ea typeface="新細明體" panose="02020500000000000000" pitchFamily="18" charset="-120"/>
              </a:rPr>
              <a:t>1 gigahertz (GHz) means 1 billion cycles/sec.</a:t>
            </a:r>
          </a:p>
          <a:p>
            <a:pPr lvl="2"/>
            <a:r>
              <a:rPr lang="en-US" altLang="zh-TW" dirty="0">
                <a:ea typeface="新細明體" panose="02020500000000000000" pitchFamily="18" charset="-120"/>
              </a:rPr>
              <a:t>1 terahertz (THz) means 1 trillion cycles/sec.</a:t>
            </a:r>
          </a:p>
          <a:p>
            <a:pPr lvl="2">
              <a:buFontTx/>
              <a:buNone/>
            </a:pPr>
            <a:endParaRPr lang="en-US" altLang="zh-TW" dirty="0">
              <a:ea typeface="新細明體" panose="02020500000000000000" pitchFamily="18" charset="-120"/>
            </a:endParaRPr>
          </a:p>
        </p:txBody>
      </p:sp>
      <p:pic>
        <p:nvPicPr>
          <p:cNvPr id="38917" name="Picture 4">
            <a:extLst>
              <a:ext uri="{FF2B5EF4-FFF2-40B4-BE49-F238E27FC236}">
                <a16:creationId xmlns:a16="http://schemas.microsoft.com/office/drawing/2014/main" id="{59B85F55-748B-466B-8D7E-D96FBDF359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75" y="3913188"/>
            <a:ext cx="113506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5">
            <a:extLst>
              <a:ext uri="{FF2B5EF4-FFF2-40B4-BE49-F238E27FC236}">
                <a16:creationId xmlns:a16="http://schemas.microsoft.com/office/drawing/2014/main" id="{E430D196-0965-4CB1-873E-4B1230051CE3}"/>
              </a:ext>
            </a:extLst>
          </p:cNvPr>
          <p:cNvSpPr>
            <a:spLocks noChangeArrowheads="1"/>
          </p:cNvSpPr>
          <p:nvPr/>
        </p:nvSpPr>
        <p:spPr bwMode="auto">
          <a:xfrm>
            <a:off x="6715125" y="5335588"/>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4D4D4D"/>
                </a:solidFill>
                <a:latin typeface="Comic Sans MS" panose="030F0702030302020204" pitchFamily="66" charset="0"/>
              </a:rPr>
              <a:t>Heinrich Rudolf Hertz</a:t>
            </a:r>
            <a:br>
              <a:rPr lang="en-US" altLang="zh-TW" sz="1200">
                <a:solidFill>
                  <a:srgbClr val="4D4D4D"/>
                </a:solidFill>
                <a:latin typeface="Comic Sans MS" panose="030F0702030302020204" pitchFamily="66" charset="0"/>
              </a:rPr>
            </a:br>
            <a:r>
              <a:rPr lang="en-US" altLang="zh-TW" sz="1200">
                <a:solidFill>
                  <a:srgbClr val="4D4D4D"/>
                </a:solidFill>
                <a:latin typeface="Comic Sans MS" panose="030F0702030302020204" pitchFamily="66" charset="0"/>
              </a:rPr>
              <a:t>(1857-1894)</a:t>
            </a:r>
          </a:p>
        </p:txBody>
      </p:sp>
      <p:sp>
        <p:nvSpPr>
          <p:cNvPr id="7" name="Content Placeholder 2">
            <a:extLst>
              <a:ext uri="{FF2B5EF4-FFF2-40B4-BE49-F238E27FC236}">
                <a16:creationId xmlns:a16="http://schemas.microsoft.com/office/drawing/2014/main" id="{BFCB87B8-9B92-4004-8898-6C0171531CD0}"/>
              </a:ext>
            </a:extLst>
          </p:cNvPr>
          <p:cNvSpPr txBox="1">
            <a:spLocks/>
          </p:cNvSpPr>
          <p:nvPr/>
        </p:nvSpPr>
        <p:spPr>
          <a:xfrm>
            <a:off x="397695" y="3467738"/>
            <a:ext cx="6413397" cy="1659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Arial" panose="020B0604020202020204" pitchFamily="34" charset="0"/>
              <a:buNone/>
            </a:pPr>
            <a:r>
              <a:rPr lang="en-US" sz="2800" dirty="0">
                <a:solidFill>
                  <a:srgbClr val="003399"/>
                </a:solidFill>
                <a:latin typeface="+mn-lt"/>
                <a:ea typeface="新細明體" panose="02020500000000000000" pitchFamily="18" charset="-120"/>
                <a:cs typeface="+mn-cs"/>
              </a:rPr>
              <a:t>Physical clock</a:t>
            </a:r>
          </a:p>
          <a:p>
            <a:pPr>
              <a:lnSpc>
                <a:spcPct val="110000"/>
              </a:lnSpc>
              <a:spcBef>
                <a:spcPts val="600"/>
              </a:spcBef>
            </a:pPr>
            <a:r>
              <a:rPr lang="en-US" dirty="0">
                <a:latin typeface="+mn-lt"/>
                <a:ea typeface="新細明體" panose="02020500000000000000" pitchFamily="18" charset="-120"/>
              </a:rPr>
              <a:t>An oscillator is used to deliver an ongoing train of “tick/tock” signals</a:t>
            </a:r>
          </a:p>
        </p:txBody>
      </p:sp>
      <p:pic>
        <p:nvPicPr>
          <p:cNvPr id="8" name="Picture 5">
            <a:extLst>
              <a:ext uri="{FF2B5EF4-FFF2-40B4-BE49-F238E27FC236}">
                <a16:creationId xmlns:a16="http://schemas.microsoft.com/office/drawing/2014/main" id="{21B2D6FA-4BAC-4711-B95E-559DC7BE0508}"/>
              </a:ext>
            </a:extLst>
          </p:cNvPr>
          <p:cNvPicPr>
            <a:picLocks noChangeAspect="1"/>
          </p:cNvPicPr>
          <p:nvPr/>
        </p:nvPicPr>
        <p:blipFill rotWithShape="1">
          <a:blip r:embed="rId4"/>
          <a:srcRect l="9425" t="9576" r="9787" b="42889"/>
          <a:stretch/>
        </p:blipFill>
        <p:spPr>
          <a:xfrm>
            <a:off x="566523" y="5070085"/>
            <a:ext cx="1485900" cy="988205"/>
          </a:xfrm>
          <a:prstGeom prst="rect">
            <a:avLst/>
          </a:prstGeom>
        </p:spPr>
      </p:pic>
      <p:sp>
        <p:nvSpPr>
          <p:cNvPr id="9" name="Content Placeholder 2">
            <a:extLst>
              <a:ext uri="{FF2B5EF4-FFF2-40B4-BE49-F238E27FC236}">
                <a16:creationId xmlns:a16="http://schemas.microsoft.com/office/drawing/2014/main" id="{8A5DC7D2-7332-48C9-A2DB-A066D73DF409}"/>
              </a:ext>
            </a:extLst>
          </p:cNvPr>
          <p:cNvSpPr txBox="1">
            <a:spLocks/>
          </p:cNvSpPr>
          <p:nvPr/>
        </p:nvSpPr>
        <p:spPr>
          <a:xfrm>
            <a:off x="2127694" y="4734030"/>
            <a:ext cx="4608126" cy="601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US" sz="1800" dirty="0">
                <a:latin typeface="+mn-lt"/>
                <a:ea typeface="新細明體" panose="02020500000000000000" pitchFamily="18" charset="-120"/>
              </a:rPr>
              <a:t>“1 MHz electronic oscillator circuit which uses the resonant properties of an internal quartz crystal to control the frequency. Provides the clock signal for digital devices such as computers.” (Wikipedia)</a:t>
            </a:r>
            <a:endParaRPr lang="he-IL" sz="1800" dirty="0">
              <a:latin typeface="+mn-lt"/>
              <a:ea typeface="新細明體" panose="02020500000000000000" pitchFamily="18" charset="-120"/>
            </a:endParaRPr>
          </a:p>
        </p:txBody>
      </p:sp>
    </p:spTree>
    <p:extLst>
      <p:ext uri="{BB962C8B-B14F-4D97-AF65-F5344CB8AC3E}">
        <p14:creationId xmlns:p14="http://schemas.microsoft.com/office/powerpoint/2010/main" val="336014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3">
            <a:extLst>
              <a:ext uri="{FF2B5EF4-FFF2-40B4-BE49-F238E27FC236}">
                <a16:creationId xmlns:a16="http://schemas.microsoft.com/office/drawing/2014/main" id="{295DAD2E-AE35-4D81-BF22-629924A060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1B078B9-66FD-4CFD-B7BB-9479D40B9BDA}" type="slidenum">
              <a:rPr lang="zh-TW" altLang="en-US" smtClean="0">
                <a:solidFill>
                  <a:srgbClr val="000000"/>
                </a:solidFill>
                <a:latin typeface="Comic Sans MS" panose="030F0702030302020204" pitchFamily="66" charset="0"/>
              </a:rPr>
              <a:pPr/>
              <a:t>17</a:t>
            </a:fld>
            <a:endParaRPr lang="en-US" altLang="zh-TW" sz="1400">
              <a:solidFill>
                <a:srgbClr val="000000"/>
              </a:solidFill>
              <a:latin typeface="Comic Sans MS" panose="030F0702030302020204" pitchFamily="66" charset="0"/>
            </a:endParaRPr>
          </a:p>
        </p:txBody>
      </p:sp>
      <p:sp>
        <p:nvSpPr>
          <p:cNvPr id="24579" name="Rectangle 2">
            <a:extLst>
              <a:ext uri="{FF2B5EF4-FFF2-40B4-BE49-F238E27FC236}">
                <a16:creationId xmlns:a16="http://schemas.microsoft.com/office/drawing/2014/main" id="{9266203B-6C3F-45D2-9954-5A2BD6DCAF94}"/>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Flip-Flop</a:t>
            </a:r>
          </a:p>
        </p:txBody>
      </p:sp>
      <p:sp>
        <p:nvSpPr>
          <p:cNvPr id="24580" name="Rectangle 3">
            <a:extLst>
              <a:ext uri="{FF2B5EF4-FFF2-40B4-BE49-F238E27FC236}">
                <a16:creationId xmlns:a16="http://schemas.microsoft.com/office/drawing/2014/main" id="{C499B079-4E6D-4239-B11C-8E2071111700}"/>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Flip-flop</a:t>
            </a:r>
          </a:p>
          <a:p>
            <a:pPr lvl="1"/>
            <a:r>
              <a:rPr lang="en-US" altLang="zh-TW">
                <a:ea typeface="新細明體" panose="02020500000000000000" pitchFamily="18" charset="-120"/>
              </a:rPr>
              <a:t>A small and useful sequential circuit</a:t>
            </a:r>
          </a:p>
          <a:p>
            <a:pPr lvl="1"/>
            <a:r>
              <a:rPr lang="en-US" altLang="zh-TW">
                <a:ea typeface="新細明體" panose="02020500000000000000" pitchFamily="18" charset="-120"/>
              </a:rPr>
              <a:t>Abstraction that remembers one bit</a:t>
            </a:r>
          </a:p>
          <a:p>
            <a:pPr lvl="1"/>
            <a:r>
              <a:rPr lang="en-US" altLang="zh-TW">
                <a:ea typeface="新細明體" panose="02020500000000000000" pitchFamily="18" charset="-120"/>
              </a:rPr>
              <a:t>Basis of important computer components for</a:t>
            </a:r>
          </a:p>
          <a:p>
            <a:pPr lvl="2"/>
            <a:r>
              <a:rPr lang="en-US" altLang="zh-TW">
                <a:ea typeface="新細明體" panose="02020500000000000000" pitchFamily="18" charset="-120"/>
              </a:rPr>
              <a:t>register</a:t>
            </a:r>
          </a:p>
          <a:p>
            <a:pPr lvl="2"/>
            <a:r>
              <a:rPr lang="en-US" altLang="zh-TW">
                <a:ea typeface="新細明體" panose="02020500000000000000" pitchFamily="18" charset="-120"/>
              </a:rPr>
              <a:t>memory</a:t>
            </a:r>
          </a:p>
          <a:p>
            <a:pPr lvl="2"/>
            <a:r>
              <a:rPr lang="en-US" altLang="zh-TW">
                <a:ea typeface="新細明體" panose="02020500000000000000" pitchFamily="18" charset="-120"/>
              </a:rPr>
              <a:t>counter</a:t>
            </a:r>
          </a:p>
          <a:p>
            <a:pPr lvl="1"/>
            <a:r>
              <a:rPr lang="en-US" altLang="zh-TW">
                <a:ea typeface="新細明體" panose="02020500000000000000" pitchFamily="18" charset="-120"/>
              </a:rPr>
              <a:t>There are several flavors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a:extLst>
              <a:ext uri="{FF2B5EF4-FFF2-40B4-BE49-F238E27FC236}">
                <a16:creationId xmlns:a16="http://schemas.microsoft.com/office/drawing/2014/main" id="{F509E214-F917-45E2-A57F-9C9B186864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9A64E-EFCC-436A-8337-C21DA3586BB5}" type="slidenum">
              <a:rPr lang="zh-TW" altLang="en-US" smtClean="0">
                <a:solidFill>
                  <a:srgbClr val="000000"/>
                </a:solidFill>
                <a:latin typeface="Comic Sans MS" panose="030F0702030302020204" pitchFamily="66" charset="0"/>
              </a:rPr>
              <a:pPr/>
              <a:t>18</a:t>
            </a:fld>
            <a:endParaRPr lang="en-US" altLang="zh-TW" sz="1400">
              <a:solidFill>
                <a:srgbClr val="000000"/>
              </a:solidFill>
              <a:latin typeface="Comic Sans MS" panose="030F0702030302020204" pitchFamily="66" charset="0"/>
            </a:endParaRPr>
          </a:p>
        </p:txBody>
      </p:sp>
      <p:sp>
        <p:nvSpPr>
          <p:cNvPr id="26627" name="Rectangle 2">
            <a:extLst>
              <a:ext uri="{FF2B5EF4-FFF2-40B4-BE49-F238E27FC236}">
                <a16:creationId xmlns:a16="http://schemas.microsoft.com/office/drawing/2014/main" id="{15812E28-DF10-4BF0-B23E-09BFA58EEBB7}"/>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S-R flip flop</a:t>
            </a:r>
          </a:p>
        </p:txBody>
      </p:sp>
      <p:sp>
        <p:nvSpPr>
          <p:cNvPr id="26628" name="Rectangle 3">
            <a:extLst>
              <a:ext uri="{FF2B5EF4-FFF2-40B4-BE49-F238E27FC236}">
                <a16:creationId xmlns:a16="http://schemas.microsoft.com/office/drawing/2014/main" id="{1705ACCF-1A74-49E0-8F6A-73228CD2241A}"/>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26629" name="Picture 5">
            <a:extLst>
              <a:ext uri="{FF2B5EF4-FFF2-40B4-BE49-F238E27FC236}">
                <a16:creationId xmlns:a16="http://schemas.microsoft.com/office/drawing/2014/main" id="{5B2593B8-D72F-4766-AEC2-4D8882FD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896938"/>
            <a:ext cx="8586788"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grpSp>
        <p:nvGrpSpPr>
          <p:cNvPr id="26630" name="Group 9">
            <a:extLst>
              <a:ext uri="{FF2B5EF4-FFF2-40B4-BE49-F238E27FC236}">
                <a16:creationId xmlns:a16="http://schemas.microsoft.com/office/drawing/2014/main" id="{749E44A1-8A96-4A59-9491-CFD1F765A433}"/>
              </a:ext>
            </a:extLst>
          </p:cNvPr>
          <p:cNvGrpSpPr>
            <a:grpSpLocks/>
          </p:cNvGrpSpPr>
          <p:nvPr/>
        </p:nvGrpSpPr>
        <p:grpSpPr bwMode="auto">
          <a:xfrm>
            <a:off x="4852988" y="3160713"/>
            <a:ext cx="1422400" cy="457200"/>
            <a:chOff x="3078" y="2045"/>
            <a:chExt cx="896" cy="288"/>
          </a:xfrm>
        </p:grpSpPr>
        <p:sp>
          <p:nvSpPr>
            <p:cNvPr id="26657" name="Text Box 6">
              <a:extLst>
                <a:ext uri="{FF2B5EF4-FFF2-40B4-BE49-F238E27FC236}">
                  <a16:creationId xmlns:a16="http://schemas.microsoft.com/office/drawing/2014/main" id="{F766BC92-1165-43C0-8E65-DCE5B87C0FC6}"/>
                </a:ext>
              </a:extLst>
            </p:cNvPr>
            <p:cNvSpPr txBox="1">
              <a:spLocks noChangeArrowheads="1"/>
            </p:cNvSpPr>
            <p:nvPr/>
          </p:nvSpPr>
          <p:spPr bwMode="auto">
            <a:xfrm>
              <a:off x="3078" y="2045"/>
              <a:ext cx="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Q=S+RQ</a:t>
              </a:r>
            </a:p>
          </p:txBody>
        </p:sp>
        <p:sp>
          <p:nvSpPr>
            <p:cNvPr id="26658" name="Line 8">
              <a:extLst>
                <a:ext uri="{FF2B5EF4-FFF2-40B4-BE49-F238E27FC236}">
                  <a16:creationId xmlns:a16="http://schemas.microsoft.com/office/drawing/2014/main" id="{0CBA10C0-A990-4BCB-B125-10B0E82E13B2}"/>
                </a:ext>
              </a:extLst>
            </p:cNvPr>
            <p:cNvSpPr>
              <a:spLocks noChangeShapeType="1"/>
            </p:cNvSpPr>
            <p:nvPr/>
          </p:nvSpPr>
          <p:spPr bwMode="auto">
            <a:xfrm>
              <a:off x="3619" y="2080"/>
              <a:ext cx="122" cy="0"/>
            </a:xfrm>
            <a:prstGeom prst="line">
              <a:avLst/>
            </a:prstGeom>
            <a:noFill/>
            <a:ln w="28575">
              <a:solidFill>
                <a:srgbClr val="CC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aphicFrame>
        <p:nvGraphicFramePr>
          <p:cNvPr id="857134" name="Group 46">
            <a:extLst>
              <a:ext uri="{FF2B5EF4-FFF2-40B4-BE49-F238E27FC236}">
                <a16:creationId xmlns:a16="http://schemas.microsoft.com/office/drawing/2014/main" id="{70F2EE15-8658-4E9E-AD1C-A394A9238665}"/>
              </a:ext>
            </a:extLst>
          </p:cNvPr>
          <p:cNvGraphicFramePr>
            <a:graphicFrameLocks noGrp="1"/>
          </p:cNvGraphicFramePr>
          <p:nvPr/>
        </p:nvGraphicFramePr>
        <p:xfrm>
          <a:off x="6170613" y="627063"/>
          <a:ext cx="2578100" cy="2406651"/>
        </p:xfrm>
        <a:graphic>
          <a:graphicData uri="http://schemas.openxmlformats.org/drawingml/2006/table">
            <a:tbl>
              <a:tblPr/>
              <a:tblGrid>
                <a:gridCol w="858837">
                  <a:extLst>
                    <a:ext uri="{9D8B030D-6E8A-4147-A177-3AD203B41FA5}">
                      <a16:colId xmlns:a16="http://schemas.microsoft.com/office/drawing/2014/main" val="20000"/>
                    </a:ext>
                  </a:extLst>
                </a:gridCol>
                <a:gridCol w="860425">
                  <a:extLst>
                    <a:ext uri="{9D8B030D-6E8A-4147-A177-3AD203B41FA5}">
                      <a16:colId xmlns:a16="http://schemas.microsoft.com/office/drawing/2014/main" val="20001"/>
                    </a:ext>
                  </a:extLst>
                </a:gridCol>
                <a:gridCol w="858838">
                  <a:extLst>
                    <a:ext uri="{9D8B030D-6E8A-4147-A177-3AD203B41FA5}">
                      <a16:colId xmlns:a16="http://schemas.microsoft.com/office/drawing/2014/main" val="20002"/>
                    </a:ext>
                  </a:extLst>
                </a:gridCol>
              </a:tblGrid>
              <a:tr h="42175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R</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S</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Q</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0"/>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a:extLst>
              <a:ext uri="{FF2B5EF4-FFF2-40B4-BE49-F238E27FC236}">
                <a16:creationId xmlns:a16="http://schemas.microsoft.com/office/drawing/2014/main" id="{5B2593B8-D72F-4766-AEC2-4D8882FD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896938"/>
            <a:ext cx="8586788"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2" name="矩形 1">
            <a:extLst>
              <a:ext uri="{FF2B5EF4-FFF2-40B4-BE49-F238E27FC236}">
                <a16:creationId xmlns:a16="http://schemas.microsoft.com/office/drawing/2014/main" id="{5EDCCC14-1EF2-7B4D-8987-B0101A483487}"/>
              </a:ext>
            </a:extLst>
          </p:cNvPr>
          <p:cNvSpPr/>
          <p:nvPr/>
        </p:nvSpPr>
        <p:spPr bwMode="auto">
          <a:xfrm>
            <a:off x="179512" y="3354389"/>
            <a:ext cx="8712968" cy="2970211"/>
          </a:xfrm>
          <a:prstGeom prst="rect">
            <a:avLst/>
          </a:prstGeom>
          <a:solidFill>
            <a:schemeClr val="bg1"/>
          </a:solidFill>
          <a:ln w="9525" cap="flat" cmpd="sng" algn="ctr">
            <a:noFill/>
            <a:prstDash val="solid"/>
            <a:round/>
            <a:headEnd type="none" w="med" len="med"/>
            <a:tailEnd type="triangl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zh-TW" altLang="en-US" sz="1200" b="0" i="0" u="none" strike="noStrike" cap="none" normalizeH="0" baseline="0" dirty="0">
              <a:ln>
                <a:noFill/>
              </a:ln>
              <a:solidFill>
                <a:schemeClr val="tx1"/>
              </a:solidFill>
              <a:effectLst/>
              <a:latin typeface="Comic Sans MS" pitchFamily="66" charset="0"/>
            </a:endParaRPr>
          </a:p>
        </p:txBody>
      </p:sp>
      <p:sp>
        <p:nvSpPr>
          <p:cNvPr id="26626" name="投影片編號版面配置區 3">
            <a:extLst>
              <a:ext uri="{FF2B5EF4-FFF2-40B4-BE49-F238E27FC236}">
                <a16:creationId xmlns:a16="http://schemas.microsoft.com/office/drawing/2014/main" id="{F509E214-F917-45E2-A57F-9C9B186864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9A64E-EFCC-436A-8337-C21DA3586BB5}" type="slidenum">
              <a:rPr lang="zh-TW" altLang="en-US" smtClean="0">
                <a:solidFill>
                  <a:srgbClr val="000000"/>
                </a:solidFill>
                <a:latin typeface="Comic Sans MS" panose="030F0702030302020204" pitchFamily="66" charset="0"/>
              </a:rPr>
              <a:pPr/>
              <a:t>19</a:t>
            </a:fld>
            <a:endParaRPr lang="en-US" altLang="zh-TW" sz="1400">
              <a:solidFill>
                <a:srgbClr val="000000"/>
              </a:solidFill>
              <a:latin typeface="Comic Sans MS" panose="030F0702030302020204" pitchFamily="66" charset="0"/>
            </a:endParaRPr>
          </a:p>
        </p:txBody>
      </p:sp>
      <p:sp>
        <p:nvSpPr>
          <p:cNvPr id="26627" name="Rectangle 2">
            <a:extLst>
              <a:ext uri="{FF2B5EF4-FFF2-40B4-BE49-F238E27FC236}">
                <a16:creationId xmlns:a16="http://schemas.microsoft.com/office/drawing/2014/main" id="{15812E28-DF10-4BF0-B23E-09BFA58EEBB7}"/>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S-R flip flop</a:t>
            </a:r>
          </a:p>
        </p:txBody>
      </p:sp>
      <p:grpSp>
        <p:nvGrpSpPr>
          <p:cNvPr id="26630" name="Group 9">
            <a:extLst>
              <a:ext uri="{FF2B5EF4-FFF2-40B4-BE49-F238E27FC236}">
                <a16:creationId xmlns:a16="http://schemas.microsoft.com/office/drawing/2014/main" id="{749E44A1-8A96-4A59-9491-CFD1F765A433}"/>
              </a:ext>
            </a:extLst>
          </p:cNvPr>
          <p:cNvGrpSpPr>
            <a:grpSpLocks/>
          </p:cNvGrpSpPr>
          <p:nvPr/>
        </p:nvGrpSpPr>
        <p:grpSpPr bwMode="auto">
          <a:xfrm>
            <a:off x="4852988" y="3160713"/>
            <a:ext cx="1422400" cy="457200"/>
            <a:chOff x="3078" y="2045"/>
            <a:chExt cx="896" cy="288"/>
          </a:xfrm>
        </p:grpSpPr>
        <p:sp>
          <p:nvSpPr>
            <p:cNvPr id="26658" name="Line 8">
              <a:extLst>
                <a:ext uri="{FF2B5EF4-FFF2-40B4-BE49-F238E27FC236}">
                  <a16:creationId xmlns:a16="http://schemas.microsoft.com/office/drawing/2014/main" id="{0CBA10C0-A990-4BCB-B125-10B0E82E13B2}"/>
                </a:ext>
              </a:extLst>
            </p:cNvPr>
            <p:cNvSpPr>
              <a:spLocks noChangeShapeType="1"/>
            </p:cNvSpPr>
            <p:nvPr/>
          </p:nvSpPr>
          <p:spPr bwMode="auto">
            <a:xfrm>
              <a:off x="3619" y="2080"/>
              <a:ext cx="122" cy="0"/>
            </a:xfrm>
            <a:prstGeom prst="line">
              <a:avLst/>
            </a:prstGeom>
            <a:noFill/>
            <a:ln w="28575">
              <a:solidFill>
                <a:srgbClr val="CC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57" name="Text Box 6">
              <a:extLst>
                <a:ext uri="{FF2B5EF4-FFF2-40B4-BE49-F238E27FC236}">
                  <a16:creationId xmlns:a16="http://schemas.microsoft.com/office/drawing/2014/main" id="{F766BC92-1165-43C0-8E65-DCE5B87C0FC6}"/>
                </a:ext>
              </a:extLst>
            </p:cNvPr>
            <p:cNvSpPr txBox="1">
              <a:spLocks noChangeArrowheads="1"/>
            </p:cNvSpPr>
            <p:nvPr/>
          </p:nvSpPr>
          <p:spPr bwMode="auto">
            <a:xfrm>
              <a:off x="3078" y="2045"/>
              <a:ext cx="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dirty="0">
                  <a:solidFill>
                    <a:srgbClr val="CC0000"/>
                  </a:solidFill>
                  <a:latin typeface="Comic Sans MS" panose="030F0702030302020204" pitchFamily="66" charset="0"/>
                </a:rPr>
                <a:t>Q=S+RQ</a:t>
              </a:r>
            </a:p>
          </p:txBody>
        </p:sp>
      </p:grpSp>
      <p:graphicFrame>
        <p:nvGraphicFramePr>
          <p:cNvPr id="857134" name="Group 46">
            <a:extLst>
              <a:ext uri="{FF2B5EF4-FFF2-40B4-BE49-F238E27FC236}">
                <a16:creationId xmlns:a16="http://schemas.microsoft.com/office/drawing/2014/main" id="{70F2EE15-8658-4E9E-AD1C-A394A9238665}"/>
              </a:ext>
            </a:extLst>
          </p:cNvPr>
          <p:cNvGraphicFramePr>
            <a:graphicFrameLocks noGrp="1"/>
          </p:cNvGraphicFramePr>
          <p:nvPr/>
        </p:nvGraphicFramePr>
        <p:xfrm>
          <a:off x="6170613" y="627063"/>
          <a:ext cx="2578100" cy="2406651"/>
        </p:xfrm>
        <a:graphic>
          <a:graphicData uri="http://schemas.openxmlformats.org/drawingml/2006/table">
            <a:tbl>
              <a:tblPr/>
              <a:tblGrid>
                <a:gridCol w="858837">
                  <a:extLst>
                    <a:ext uri="{9D8B030D-6E8A-4147-A177-3AD203B41FA5}">
                      <a16:colId xmlns:a16="http://schemas.microsoft.com/office/drawing/2014/main" val="20000"/>
                    </a:ext>
                  </a:extLst>
                </a:gridCol>
                <a:gridCol w="860425">
                  <a:extLst>
                    <a:ext uri="{9D8B030D-6E8A-4147-A177-3AD203B41FA5}">
                      <a16:colId xmlns:a16="http://schemas.microsoft.com/office/drawing/2014/main" val="20001"/>
                    </a:ext>
                  </a:extLst>
                </a:gridCol>
                <a:gridCol w="858838">
                  <a:extLst>
                    <a:ext uri="{9D8B030D-6E8A-4147-A177-3AD203B41FA5}">
                      <a16:colId xmlns:a16="http://schemas.microsoft.com/office/drawing/2014/main" val="20002"/>
                    </a:ext>
                  </a:extLst>
                </a:gridCol>
              </a:tblGrid>
              <a:tr h="42175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R</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S</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Q</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0"/>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5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2</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Logic gates</a:t>
            </a:r>
          </a:p>
        </p:txBody>
      </p:sp>
      <p:sp>
        <p:nvSpPr>
          <p:cNvPr id="12" name="Content Placeholder 2">
            <a:extLst>
              <a:ext uri="{FF2B5EF4-FFF2-40B4-BE49-F238E27FC236}">
                <a16:creationId xmlns:a16="http://schemas.microsoft.com/office/drawing/2014/main" id="{63A378D6-6CFB-4226-BB14-07ADA07A0236}"/>
              </a:ext>
            </a:extLst>
          </p:cNvPr>
          <p:cNvSpPr>
            <a:spLocks noGrp="1"/>
          </p:cNvSpPr>
          <p:nvPr>
            <p:ph idx="1"/>
          </p:nvPr>
        </p:nvSpPr>
        <p:spPr>
          <a:xfrm>
            <a:off x="323528" y="1018236"/>
            <a:ext cx="8640960" cy="5305072"/>
          </a:xfrm>
        </p:spPr>
        <p:txBody>
          <a:bodyPr>
            <a:noAutofit/>
          </a:bodyPr>
          <a:lstStyle/>
          <a:p>
            <a:pPr marL="0" indent="0">
              <a:lnSpc>
                <a:spcPct val="100000"/>
              </a:lnSpc>
              <a:spcBef>
                <a:spcPts val="1200"/>
              </a:spcBef>
              <a:buNone/>
            </a:pPr>
            <a:r>
              <a:rPr lang="en-US" sz="2400" u="sng" dirty="0"/>
              <a:t>Model</a:t>
            </a:r>
            <a:r>
              <a:rPr lang="en-US" sz="2400" dirty="0"/>
              <a:t>: And, Or, Not, …</a:t>
            </a:r>
          </a:p>
          <a:p>
            <a:pPr>
              <a:lnSpc>
                <a:spcPct val="100000"/>
              </a:lnSpc>
              <a:spcBef>
                <a:spcPts val="0"/>
              </a:spcBef>
            </a:pPr>
            <a:r>
              <a:rPr lang="en-US" sz="2000" dirty="0"/>
              <a:t>Simple, and powerful:</a:t>
            </a:r>
          </a:p>
          <a:p>
            <a:pPr>
              <a:lnSpc>
                <a:spcPct val="100000"/>
              </a:lnSpc>
              <a:spcBef>
                <a:spcPts val="0"/>
              </a:spcBef>
              <a:buClr>
                <a:schemeClr val="bg1"/>
              </a:buClr>
            </a:pPr>
            <a:r>
              <a:rPr lang="en-US" sz="2000" dirty="0"/>
              <a:t>Logic gates can realize any Boolean function, and can be combined to form powerful chips, like an ALU</a:t>
            </a:r>
          </a:p>
          <a:p>
            <a:pPr>
              <a:lnSpc>
                <a:spcPct val="100000"/>
              </a:lnSpc>
              <a:spcBef>
                <a:spcPts val="0"/>
              </a:spcBef>
            </a:pPr>
            <a:r>
              <a:rPr lang="en-US" sz="2000" dirty="0"/>
              <a:t>But, as a </a:t>
            </a:r>
            <a:r>
              <a:rPr lang="en-US" sz="2000" i="1" dirty="0"/>
              <a:t>general model of computation</a:t>
            </a:r>
            <a:r>
              <a:rPr lang="en-US" sz="2000" dirty="0"/>
              <a:t>, logic gates fall short</a:t>
            </a:r>
          </a:p>
          <a:p>
            <a:pPr marL="0" indent="0">
              <a:lnSpc>
                <a:spcPct val="100000"/>
              </a:lnSpc>
              <a:spcBef>
                <a:spcPts val="1800"/>
              </a:spcBef>
              <a:buNone/>
            </a:pPr>
            <a:r>
              <a:rPr lang="en-US" sz="2400" u="sng" dirty="0"/>
              <a:t>Limitations</a:t>
            </a:r>
            <a:endParaRPr lang="en-US" sz="2400" dirty="0"/>
          </a:p>
          <a:p>
            <a:pPr>
              <a:lnSpc>
                <a:spcPct val="100000"/>
              </a:lnSpc>
              <a:spcBef>
                <a:spcPts val="0"/>
              </a:spcBef>
            </a:pPr>
            <a:r>
              <a:rPr lang="en-US" sz="2000" dirty="0"/>
              <a:t>Logic gates cannot store information (bits) over time</a:t>
            </a:r>
          </a:p>
          <a:p>
            <a:pPr>
              <a:lnSpc>
                <a:spcPct val="100000"/>
              </a:lnSpc>
              <a:spcBef>
                <a:spcPts val="0"/>
              </a:spcBef>
            </a:pPr>
            <a:r>
              <a:rPr lang="en-US" sz="2000" dirty="0"/>
              <a:t>Feedback loops are not allowed: A chip’s output cannot serve as its input</a:t>
            </a:r>
          </a:p>
          <a:p>
            <a:pPr>
              <a:lnSpc>
                <a:spcPct val="100000"/>
              </a:lnSpc>
              <a:spcBef>
                <a:spcPts val="0"/>
              </a:spcBef>
            </a:pPr>
            <a:r>
              <a:rPr lang="en-US" sz="2000" dirty="0"/>
              <a:t>Logic gates can handle only inputs of a fixed size.</a:t>
            </a:r>
            <a:br>
              <a:rPr lang="en-US" sz="2000" dirty="0"/>
            </a:br>
            <a:r>
              <a:rPr lang="en-US" sz="2000" dirty="0"/>
              <a:t>For example, we can build an Or3 gate, and an Or4 gate, and so on, but we cannot build a single gate that computes Or for any given number of inputs</a:t>
            </a:r>
          </a:p>
          <a:p>
            <a:pPr marL="0" indent="0">
              <a:lnSpc>
                <a:spcPct val="100000"/>
              </a:lnSpc>
              <a:spcBef>
                <a:spcPts val="1800"/>
              </a:spcBef>
              <a:buNone/>
            </a:pPr>
            <a:r>
              <a:rPr lang="en-US" sz="2400" u="sng" dirty="0"/>
              <a:t>Extension</a:t>
            </a:r>
          </a:p>
          <a:p>
            <a:pPr marL="0" indent="0">
              <a:lnSpc>
                <a:spcPct val="100000"/>
              </a:lnSpc>
              <a:spcBef>
                <a:spcPts val="0"/>
              </a:spcBef>
              <a:buNone/>
            </a:pPr>
            <a:r>
              <a:rPr lang="en-US" sz="2000" dirty="0"/>
              <a:t>Allow logic gates to be sensitive to the progression of </a:t>
            </a:r>
            <a:r>
              <a:rPr lang="en-US" sz="2000" i="1" dirty="0"/>
              <a:t>time</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a:extLst>
              <a:ext uri="{FF2B5EF4-FFF2-40B4-BE49-F238E27FC236}">
                <a16:creationId xmlns:a16="http://schemas.microsoft.com/office/drawing/2014/main" id="{A386CF89-B41C-4EE3-AA4D-0827A3C66A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E3F2B08-3651-429D-AC78-7BDE31A6293B}" type="slidenum">
              <a:rPr lang="zh-TW" altLang="en-US" smtClean="0">
                <a:solidFill>
                  <a:srgbClr val="000000"/>
                </a:solidFill>
                <a:latin typeface="Comic Sans MS" panose="030F0702030302020204" pitchFamily="66" charset="0"/>
              </a:rPr>
              <a:pPr/>
              <a:t>20</a:t>
            </a:fld>
            <a:endParaRPr lang="en-US" altLang="zh-TW" sz="1400">
              <a:solidFill>
                <a:srgbClr val="000000"/>
              </a:solidFill>
              <a:latin typeface="Comic Sans MS" panose="030F0702030302020204" pitchFamily="66" charset="0"/>
            </a:endParaRPr>
          </a:p>
        </p:txBody>
      </p:sp>
      <p:pic>
        <p:nvPicPr>
          <p:cNvPr id="28675" name="Picture 2" descr="FlipFlopLoop">
            <a:extLst>
              <a:ext uri="{FF2B5EF4-FFF2-40B4-BE49-F238E27FC236}">
                <a16:creationId xmlns:a16="http://schemas.microsoft.com/office/drawing/2014/main" id="{A936713E-7028-4BDD-9A72-9373696B4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8837"/>
          <a:stretch>
            <a:fillRect/>
          </a:stretch>
        </p:blipFill>
        <p:spPr bwMode="auto">
          <a:xfrm>
            <a:off x="1181100" y="3430588"/>
            <a:ext cx="27003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FlipFlopLoop">
            <a:extLst>
              <a:ext uri="{FF2B5EF4-FFF2-40B4-BE49-F238E27FC236}">
                <a16:creationId xmlns:a16="http://schemas.microsoft.com/office/drawing/2014/main" id="{8DCEE14C-343C-4553-B315-11EA34CBF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318" b="15193"/>
          <a:stretch>
            <a:fillRect/>
          </a:stretch>
        </p:blipFill>
        <p:spPr bwMode="auto">
          <a:xfrm>
            <a:off x="4225925" y="4351338"/>
            <a:ext cx="3465513"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FlipFlopLoop">
            <a:extLst>
              <a:ext uri="{FF2B5EF4-FFF2-40B4-BE49-F238E27FC236}">
                <a16:creationId xmlns:a16="http://schemas.microsoft.com/office/drawing/2014/main" id="{4EC79364-7900-41B8-8C15-C02682789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345" b="41501"/>
          <a:stretch>
            <a:fillRect/>
          </a:stretch>
        </p:blipFill>
        <p:spPr bwMode="auto">
          <a:xfrm>
            <a:off x="4257675" y="1884363"/>
            <a:ext cx="334962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a:extLst>
              <a:ext uri="{FF2B5EF4-FFF2-40B4-BE49-F238E27FC236}">
                <a16:creationId xmlns:a16="http://schemas.microsoft.com/office/drawing/2014/main" id="{BB3BECE0-E862-4C67-9CA8-951045B0177D}"/>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Relay-based flip-flop</a:t>
            </a:r>
          </a:p>
        </p:txBody>
      </p:sp>
      <p:sp>
        <p:nvSpPr>
          <p:cNvPr id="28679" name="Rectangle 8">
            <a:extLst>
              <a:ext uri="{FF2B5EF4-FFF2-40B4-BE49-F238E27FC236}">
                <a16:creationId xmlns:a16="http://schemas.microsoft.com/office/drawing/2014/main" id="{47643E7F-74CF-4F02-BE70-3CB8A0426402}"/>
              </a:ext>
            </a:extLst>
          </p:cNvPr>
          <p:cNvSpPr>
            <a:spLocks noGrp="1" noChangeArrowheads="1"/>
          </p:cNvSpPr>
          <p:nvPr>
            <p:ph type="body" idx="1"/>
          </p:nvPr>
        </p:nvSpPr>
        <p:spPr/>
        <p:txBody>
          <a:bodyPr/>
          <a:lstStyle/>
          <a:p>
            <a:pPr lvl="1">
              <a:buFont typeface="Wingdings" panose="05000000000000000000" pitchFamily="2" charset="2"/>
              <a:buNone/>
            </a:pPr>
            <a:r>
              <a:rPr lang="en-US" altLang="zh-TW">
                <a:ea typeface="新細明體" panose="02020500000000000000" pitchFamily="18" charset="-120"/>
              </a:rPr>
              <a:t>Ex.  Simplest feedback loop.</a:t>
            </a:r>
          </a:p>
          <a:p>
            <a:pPr lvl="1"/>
            <a:r>
              <a:rPr lang="en-US" altLang="zh-TW">
                <a:ea typeface="新細明體" panose="02020500000000000000" pitchFamily="18" charset="-120"/>
              </a:rPr>
              <a:t>Two relays A and B, both connected</a:t>
            </a:r>
            <a:br>
              <a:rPr lang="en-US" altLang="zh-TW">
                <a:ea typeface="新細明體" panose="02020500000000000000" pitchFamily="18" charset="-120"/>
              </a:rPr>
            </a:br>
            <a:r>
              <a:rPr lang="en-US" altLang="zh-TW">
                <a:ea typeface="新細明體" panose="02020500000000000000" pitchFamily="18" charset="-120"/>
              </a:rPr>
              <a:t>to power, each blocked by the other.</a:t>
            </a:r>
          </a:p>
          <a:p>
            <a:pPr lvl="1"/>
            <a:r>
              <a:rPr lang="en-US" altLang="zh-TW">
                <a:ea typeface="新細明體" panose="02020500000000000000" pitchFamily="18" charset="-120"/>
              </a:rPr>
              <a:t>State determined by whichever switches first. The state is latched.</a:t>
            </a:r>
          </a:p>
          <a:p>
            <a:pPr lvl="1"/>
            <a:r>
              <a:rPr lang="en-US" altLang="zh-TW">
                <a:ea typeface="新細明體" panose="02020500000000000000" pitchFamily="18" charset="-120"/>
              </a:rPr>
              <a:t>Stable.</a:t>
            </a:r>
          </a:p>
        </p:txBody>
      </p:sp>
      <p:sp>
        <p:nvSpPr>
          <p:cNvPr id="28680" name="Text Box 9">
            <a:extLst>
              <a:ext uri="{FF2B5EF4-FFF2-40B4-BE49-F238E27FC236}">
                <a16:creationId xmlns:a16="http://schemas.microsoft.com/office/drawing/2014/main" id="{BB5B5AF5-380D-411F-949C-CA7F8DE5F3CF}"/>
              </a:ext>
            </a:extLst>
          </p:cNvPr>
          <p:cNvSpPr txBox="1">
            <a:spLocks noChangeArrowheads="1"/>
          </p:cNvSpPr>
          <p:nvPr/>
        </p:nvSpPr>
        <p:spPr bwMode="auto">
          <a:xfrm>
            <a:off x="2930525" y="3916363"/>
            <a:ext cx="89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000">
                <a:solidFill>
                  <a:srgbClr val="CC0000"/>
                </a:solidFill>
                <a:latin typeface="Comic Sans MS" panose="030F0702030302020204" pitchFamily="66" charset="0"/>
              </a:rPr>
              <a:t>input1</a:t>
            </a:r>
          </a:p>
        </p:txBody>
      </p:sp>
      <p:sp>
        <p:nvSpPr>
          <p:cNvPr id="28681" name="Text Box 10">
            <a:extLst>
              <a:ext uri="{FF2B5EF4-FFF2-40B4-BE49-F238E27FC236}">
                <a16:creationId xmlns:a16="http://schemas.microsoft.com/office/drawing/2014/main" id="{DE1D5C0E-DA73-4DEA-9D7A-3D2B2C065825}"/>
              </a:ext>
            </a:extLst>
          </p:cNvPr>
          <p:cNvSpPr txBox="1">
            <a:spLocks noChangeArrowheads="1"/>
          </p:cNvSpPr>
          <p:nvPr/>
        </p:nvSpPr>
        <p:spPr bwMode="auto">
          <a:xfrm>
            <a:off x="1885950" y="3133725"/>
            <a:ext cx="106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000">
                <a:solidFill>
                  <a:srgbClr val="CC0000"/>
                </a:solidFill>
                <a:latin typeface="Comic Sans MS" panose="030F0702030302020204" pitchFamily="66" charset="0"/>
              </a:rPr>
              <a:t>output1</a:t>
            </a:r>
          </a:p>
        </p:txBody>
      </p:sp>
      <p:sp>
        <p:nvSpPr>
          <p:cNvPr id="28682" name="Line 11">
            <a:extLst>
              <a:ext uri="{FF2B5EF4-FFF2-40B4-BE49-F238E27FC236}">
                <a16:creationId xmlns:a16="http://schemas.microsoft.com/office/drawing/2014/main" id="{8CF6E117-0A90-4E05-A13F-10049FD27433}"/>
              </a:ext>
            </a:extLst>
          </p:cNvPr>
          <p:cNvSpPr>
            <a:spLocks noChangeShapeType="1"/>
          </p:cNvSpPr>
          <p:nvPr/>
        </p:nvSpPr>
        <p:spPr bwMode="auto">
          <a:xfrm flipH="1">
            <a:off x="2786063" y="4119563"/>
            <a:ext cx="225425" cy="0"/>
          </a:xfrm>
          <a:prstGeom prst="line">
            <a:avLst/>
          </a:prstGeom>
          <a:noFill/>
          <a:ln w="28575">
            <a:solidFill>
              <a:srgbClr val="CC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3" name="Line 12">
            <a:extLst>
              <a:ext uri="{FF2B5EF4-FFF2-40B4-BE49-F238E27FC236}">
                <a16:creationId xmlns:a16="http://schemas.microsoft.com/office/drawing/2014/main" id="{6C745706-F025-4602-A4CC-275D0ABB8272}"/>
              </a:ext>
            </a:extLst>
          </p:cNvPr>
          <p:cNvSpPr>
            <a:spLocks noChangeShapeType="1"/>
          </p:cNvSpPr>
          <p:nvPr/>
        </p:nvSpPr>
        <p:spPr bwMode="auto">
          <a:xfrm>
            <a:off x="2430463" y="3486150"/>
            <a:ext cx="0" cy="279400"/>
          </a:xfrm>
          <a:prstGeom prst="line">
            <a:avLst/>
          </a:prstGeom>
          <a:noFill/>
          <a:ln w="28575">
            <a:solidFill>
              <a:srgbClr val="CC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Text Box 13">
            <a:extLst>
              <a:ext uri="{FF2B5EF4-FFF2-40B4-BE49-F238E27FC236}">
                <a16:creationId xmlns:a16="http://schemas.microsoft.com/office/drawing/2014/main" id="{09E4DCB0-1BB0-4A0F-BC26-ADC2E7DDC4A1}"/>
              </a:ext>
            </a:extLst>
          </p:cNvPr>
          <p:cNvSpPr txBox="1">
            <a:spLocks noChangeArrowheads="1"/>
          </p:cNvSpPr>
          <p:nvPr/>
        </p:nvSpPr>
        <p:spPr bwMode="auto">
          <a:xfrm>
            <a:off x="925513" y="4006850"/>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000">
                <a:solidFill>
                  <a:srgbClr val="CC0000"/>
                </a:solidFill>
                <a:latin typeface="Comic Sans MS" panose="030F0702030302020204" pitchFamily="66" charset="0"/>
              </a:rPr>
              <a:t>input2</a:t>
            </a:r>
          </a:p>
        </p:txBody>
      </p:sp>
      <p:sp>
        <p:nvSpPr>
          <p:cNvPr id="28685" name="Text Box 14">
            <a:extLst>
              <a:ext uri="{FF2B5EF4-FFF2-40B4-BE49-F238E27FC236}">
                <a16:creationId xmlns:a16="http://schemas.microsoft.com/office/drawing/2014/main" id="{192EF9EC-5BF3-4808-ABA4-73F9CBB5B184}"/>
              </a:ext>
            </a:extLst>
          </p:cNvPr>
          <p:cNvSpPr txBox="1">
            <a:spLocks noChangeArrowheads="1"/>
          </p:cNvSpPr>
          <p:nvPr/>
        </p:nvSpPr>
        <p:spPr bwMode="auto">
          <a:xfrm>
            <a:off x="1854200" y="4856163"/>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000">
                <a:solidFill>
                  <a:srgbClr val="CC0000"/>
                </a:solidFill>
                <a:latin typeface="Comic Sans MS" panose="030F0702030302020204" pitchFamily="66" charset="0"/>
              </a:rPr>
              <a:t>output2</a:t>
            </a:r>
          </a:p>
        </p:txBody>
      </p:sp>
      <p:sp>
        <p:nvSpPr>
          <p:cNvPr id="28686" name="Line 15">
            <a:extLst>
              <a:ext uri="{FF2B5EF4-FFF2-40B4-BE49-F238E27FC236}">
                <a16:creationId xmlns:a16="http://schemas.microsoft.com/office/drawing/2014/main" id="{99DA1F2A-89E6-49D1-9F41-90F01E99C6F5}"/>
              </a:ext>
            </a:extLst>
          </p:cNvPr>
          <p:cNvSpPr>
            <a:spLocks noChangeShapeType="1"/>
          </p:cNvSpPr>
          <p:nvPr/>
        </p:nvSpPr>
        <p:spPr bwMode="auto">
          <a:xfrm flipV="1">
            <a:off x="2452688" y="4529138"/>
            <a:ext cx="0" cy="387350"/>
          </a:xfrm>
          <a:prstGeom prst="line">
            <a:avLst/>
          </a:prstGeom>
          <a:noFill/>
          <a:ln w="28575">
            <a:solidFill>
              <a:srgbClr val="CC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7" name="Line 16">
            <a:extLst>
              <a:ext uri="{FF2B5EF4-FFF2-40B4-BE49-F238E27FC236}">
                <a16:creationId xmlns:a16="http://schemas.microsoft.com/office/drawing/2014/main" id="{8DBF580D-1927-457D-AFBC-F7AD59A5D373}"/>
              </a:ext>
            </a:extLst>
          </p:cNvPr>
          <p:cNvSpPr>
            <a:spLocks noChangeShapeType="1"/>
          </p:cNvSpPr>
          <p:nvPr/>
        </p:nvSpPr>
        <p:spPr bwMode="auto">
          <a:xfrm>
            <a:off x="1817688" y="4206875"/>
            <a:ext cx="247650" cy="0"/>
          </a:xfrm>
          <a:prstGeom prst="line">
            <a:avLst/>
          </a:prstGeom>
          <a:noFill/>
          <a:ln w="28575">
            <a:solidFill>
              <a:srgbClr val="CC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3">
            <a:extLst>
              <a:ext uri="{FF2B5EF4-FFF2-40B4-BE49-F238E27FC236}">
                <a16:creationId xmlns:a16="http://schemas.microsoft.com/office/drawing/2014/main" id="{026F88BE-CB11-4C6C-861C-127D0556CB6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3DCCBA-A44E-4B86-8650-0D8696781EDA}" type="slidenum">
              <a:rPr lang="zh-TW" altLang="en-US" smtClean="0">
                <a:solidFill>
                  <a:srgbClr val="000000"/>
                </a:solidFill>
                <a:latin typeface="Comic Sans MS" panose="030F0702030302020204" pitchFamily="66" charset="0"/>
              </a:rPr>
              <a:pPr/>
              <a:t>21</a:t>
            </a:fld>
            <a:endParaRPr lang="en-US" altLang="zh-TW" sz="1400">
              <a:solidFill>
                <a:srgbClr val="000000"/>
              </a:solidFill>
              <a:latin typeface="Comic Sans MS" panose="030F0702030302020204" pitchFamily="66" charset="0"/>
            </a:endParaRPr>
          </a:p>
        </p:txBody>
      </p:sp>
      <p:sp>
        <p:nvSpPr>
          <p:cNvPr id="30723" name="Rectangle 2">
            <a:extLst>
              <a:ext uri="{FF2B5EF4-FFF2-40B4-BE49-F238E27FC236}">
                <a16:creationId xmlns:a16="http://schemas.microsoft.com/office/drawing/2014/main" id="{352B7063-3546-453B-B7B6-BC5B570FF258}"/>
              </a:ext>
            </a:extLst>
          </p:cNvPr>
          <p:cNvSpPr>
            <a:spLocks noGrp="1" noChangeArrowheads="1"/>
          </p:cNvSpPr>
          <p:nvPr>
            <p:ph type="title"/>
          </p:nvPr>
        </p:nvSpPr>
        <p:spPr/>
        <p:txBody>
          <a:bodyPr/>
          <a:lstStyle/>
          <a:p>
            <a:r>
              <a:rPr lang="en-US" altLang="zh-TW">
                <a:ea typeface="新細明體" panose="02020500000000000000" pitchFamily="18" charset="-120"/>
              </a:rPr>
              <a:t>SR Flip Flop</a:t>
            </a:r>
          </a:p>
        </p:txBody>
      </p:sp>
      <p:sp>
        <p:nvSpPr>
          <p:cNvPr id="30724" name="Rectangle 3">
            <a:extLst>
              <a:ext uri="{FF2B5EF4-FFF2-40B4-BE49-F238E27FC236}">
                <a16:creationId xmlns:a16="http://schemas.microsoft.com/office/drawing/2014/main" id="{D9DD0BFE-7539-4391-A3A4-6ADC3855C35F}"/>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SR flip flop.  </a:t>
            </a:r>
            <a:r>
              <a:rPr lang="en-US" altLang="zh-TW">
                <a:solidFill>
                  <a:schemeClr val="tx1"/>
                </a:solidFill>
                <a:ea typeface="新細明體" panose="02020500000000000000" pitchFamily="18" charset="-120"/>
              </a:rPr>
              <a:t>Two cross-coupled NOR gates.</a:t>
            </a:r>
          </a:p>
        </p:txBody>
      </p:sp>
      <p:pic>
        <p:nvPicPr>
          <p:cNvPr id="30725" name="Picture 4" descr="srff">
            <a:extLst>
              <a:ext uri="{FF2B5EF4-FFF2-40B4-BE49-F238E27FC236}">
                <a16:creationId xmlns:a16="http://schemas.microsoft.com/office/drawing/2014/main" id="{1D616347-1445-4CBA-99C4-8DEEF6A9B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847850"/>
            <a:ext cx="41370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FlipFlop">
            <a:extLst>
              <a:ext uri="{FF2B5EF4-FFF2-40B4-BE49-F238E27FC236}">
                <a16:creationId xmlns:a16="http://schemas.microsoft.com/office/drawing/2014/main" id="{86161F48-7474-4947-8ABD-0B7AF46E9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3758" b="13741"/>
          <a:stretch>
            <a:fillRect/>
          </a:stretch>
        </p:blipFill>
        <p:spPr bwMode="auto">
          <a:xfrm>
            <a:off x="677863" y="1690688"/>
            <a:ext cx="30638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9">
            <a:extLst>
              <a:ext uri="{FF2B5EF4-FFF2-40B4-BE49-F238E27FC236}">
                <a16:creationId xmlns:a16="http://schemas.microsoft.com/office/drawing/2014/main" id="{9F47A0FC-49D5-496A-A717-0CBEEE4B2E4B}"/>
              </a:ext>
            </a:extLst>
          </p:cNvPr>
          <p:cNvGrpSpPr>
            <a:grpSpLocks/>
          </p:cNvGrpSpPr>
          <p:nvPr/>
        </p:nvGrpSpPr>
        <p:grpSpPr bwMode="auto">
          <a:xfrm>
            <a:off x="4824413" y="1506538"/>
            <a:ext cx="1644650" cy="457200"/>
            <a:chOff x="3134" y="2026"/>
            <a:chExt cx="1036" cy="288"/>
          </a:xfrm>
        </p:grpSpPr>
        <p:sp>
          <p:nvSpPr>
            <p:cNvPr id="30757" name="Text Box 7">
              <a:extLst>
                <a:ext uri="{FF2B5EF4-FFF2-40B4-BE49-F238E27FC236}">
                  <a16:creationId xmlns:a16="http://schemas.microsoft.com/office/drawing/2014/main" id="{C4BD0B0D-C15D-45AD-909E-87267B61C34F}"/>
                </a:ext>
              </a:extLst>
            </p:cNvPr>
            <p:cNvSpPr txBox="1">
              <a:spLocks noChangeArrowheads="1"/>
            </p:cNvSpPr>
            <p:nvPr/>
          </p:nvSpPr>
          <p:spPr bwMode="auto">
            <a:xfrm>
              <a:off x="3134" y="2026"/>
              <a:ext cx="10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Q=R(S+Q)</a:t>
              </a:r>
            </a:p>
          </p:txBody>
        </p:sp>
        <p:sp>
          <p:nvSpPr>
            <p:cNvPr id="30758" name="Line 8">
              <a:extLst>
                <a:ext uri="{FF2B5EF4-FFF2-40B4-BE49-F238E27FC236}">
                  <a16:creationId xmlns:a16="http://schemas.microsoft.com/office/drawing/2014/main" id="{15B29185-BD89-4D07-8536-57F59F046554}"/>
                </a:ext>
              </a:extLst>
            </p:cNvPr>
            <p:cNvSpPr>
              <a:spLocks noChangeShapeType="1"/>
            </p:cNvSpPr>
            <p:nvPr/>
          </p:nvSpPr>
          <p:spPr bwMode="auto">
            <a:xfrm>
              <a:off x="3465" y="2061"/>
              <a:ext cx="122" cy="0"/>
            </a:xfrm>
            <a:prstGeom prst="line">
              <a:avLst/>
            </a:prstGeom>
            <a:noFill/>
            <a:ln w="28575">
              <a:solidFill>
                <a:srgbClr val="CC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aphicFrame>
        <p:nvGraphicFramePr>
          <p:cNvPr id="966780" name="Group 124">
            <a:extLst>
              <a:ext uri="{FF2B5EF4-FFF2-40B4-BE49-F238E27FC236}">
                <a16:creationId xmlns:a16="http://schemas.microsoft.com/office/drawing/2014/main" id="{E1E6DC42-5DF2-495A-8FF0-734FDD18ACE2}"/>
              </a:ext>
            </a:extLst>
          </p:cNvPr>
          <p:cNvGraphicFramePr>
            <a:graphicFrameLocks noGrp="1"/>
          </p:cNvGraphicFramePr>
          <p:nvPr/>
        </p:nvGraphicFramePr>
        <p:xfrm>
          <a:off x="4879975" y="3629025"/>
          <a:ext cx="2578100" cy="2406651"/>
        </p:xfrm>
        <a:graphic>
          <a:graphicData uri="http://schemas.openxmlformats.org/drawingml/2006/table">
            <a:tbl>
              <a:tblPr/>
              <a:tblGrid>
                <a:gridCol w="858838">
                  <a:extLst>
                    <a:ext uri="{9D8B030D-6E8A-4147-A177-3AD203B41FA5}">
                      <a16:colId xmlns:a16="http://schemas.microsoft.com/office/drawing/2014/main" val="20000"/>
                    </a:ext>
                  </a:extLst>
                </a:gridCol>
                <a:gridCol w="860425">
                  <a:extLst>
                    <a:ext uri="{9D8B030D-6E8A-4147-A177-3AD203B41FA5}">
                      <a16:colId xmlns:a16="http://schemas.microsoft.com/office/drawing/2014/main" val="20001"/>
                    </a:ext>
                  </a:extLst>
                </a:gridCol>
                <a:gridCol w="858837">
                  <a:extLst>
                    <a:ext uri="{9D8B030D-6E8A-4147-A177-3AD203B41FA5}">
                      <a16:colId xmlns:a16="http://schemas.microsoft.com/office/drawing/2014/main" val="20002"/>
                    </a:ext>
                  </a:extLst>
                </a:gridCol>
              </a:tblGrid>
              <a:tr h="42175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R</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S</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Q</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0"/>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495431">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0</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497019">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r>
                        <a:rPr kumimoji="1" lang="en-US" altLang="zh-TW"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rPr>
                        <a:t>1</a:t>
                      </a: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ctr" defTabSz="914400" rtl="0" eaLnBrk="0" fontAlgn="base" latinLnBrk="0" hangingPunct="0">
                        <a:lnSpc>
                          <a:spcPts val="2600"/>
                        </a:lnSpc>
                        <a:spcBef>
                          <a:spcPct val="0"/>
                        </a:spcBef>
                        <a:spcAft>
                          <a:spcPct val="0"/>
                        </a:spcAft>
                        <a:buClr>
                          <a:srgbClr val="003399"/>
                        </a:buClr>
                        <a:buSzPct val="50000"/>
                        <a:buFont typeface="Monotype Sorts" pitchFamily="-110" charset="2"/>
                        <a:buNone/>
                        <a:tabLst/>
                      </a:pPr>
                      <a:endParaRPr kumimoji="1" lang="zh-TW" altLang="en-US" sz="2400" b="0" i="0" u="none" strike="noStrike" cap="none" normalizeH="0" baseline="0">
                        <a:ln>
                          <a:noFill/>
                        </a:ln>
                        <a:solidFill>
                          <a:srgbClr val="003399"/>
                        </a:solidFill>
                        <a:effectLst/>
                        <a:latin typeface="Comic Sans MS" panose="030F0702030302020204" pitchFamily="66" charset="0"/>
                        <a:ea typeface="新細明體" panose="02020500000000000000" pitchFamily="18" charset="-120"/>
                      </a:endParaRPr>
                    </a:p>
                  </a:txBody>
                  <a:tcPr marT="45732" marB="45732"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754" name="Text Box 126">
            <a:extLst>
              <a:ext uri="{FF2B5EF4-FFF2-40B4-BE49-F238E27FC236}">
                <a16:creationId xmlns:a16="http://schemas.microsoft.com/office/drawing/2014/main" id="{0D2F8B75-4477-461C-B239-06E794D0211C}"/>
              </a:ext>
            </a:extLst>
          </p:cNvPr>
          <p:cNvSpPr txBox="1">
            <a:spLocks noChangeArrowheads="1"/>
          </p:cNvSpPr>
          <p:nvPr/>
        </p:nvSpPr>
        <p:spPr bwMode="auto">
          <a:xfrm>
            <a:off x="781050" y="187801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R</a:t>
            </a:r>
          </a:p>
        </p:txBody>
      </p:sp>
      <p:sp>
        <p:nvSpPr>
          <p:cNvPr id="30755" name="Text Box 128">
            <a:extLst>
              <a:ext uri="{FF2B5EF4-FFF2-40B4-BE49-F238E27FC236}">
                <a16:creationId xmlns:a16="http://schemas.microsoft.com/office/drawing/2014/main" id="{C2298A44-40DB-4E55-B5AF-393971A78F1F}"/>
              </a:ext>
            </a:extLst>
          </p:cNvPr>
          <p:cNvSpPr txBox="1">
            <a:spLocks noChangeArrowheads="1"/>
          </p:cNvSpPr>
          <p:nvPr/>
        </p:nvSpPr>
        <p:spPr bwMode="auto">
          <a:xfrm>
            <a:off x="3082925" y="185737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S</a:t>
            </a:r>
          </a:p>
        </p:txBody>
      </p:sp>
      <p:sp>
        <p:nvSpPr>
          <p:cNvPr id="30756" name="Text Box 129">
            <a:extLst>
              <a:ext uri="{FF2B5EF4-FFF2-40B4-BE49-F238E27FC236}">
                <a16:creationId xmlns:a16="http://schemas.microsoft.com/office/drawing/2014/main" id="{448665C7-2D1A-4184-AC7A-81372AD31CF3}"/>
              </a:ext>
            </a:extLst>
          </p:cNvPr>
          <p:cNvSpPr txBox="1">
            <a:spLocks noChangeArrowheads="1"/>
          </p:cNvSpPr>
          <p:nvPr/>
        </p:nvSpPr>
        <p:spPr bwMode="auto">
          <a:xfrm>
            <a:off x="2632075" y="3794125"/>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Q</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a:extLst>
              <a:ext uri="{FF2B5EF4-FFF2-40B4-BE49-F238E27FC236}">
                <a16:creationId xmlns:a16="http://schemas.microsoft.com/office/drawing/2014/main" id="{AB387FEC-564A-4901-B01F-E648D93173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1CE91A3-9B5E-4A4F-BC76-1C83F67A0C5C}" type="slidenum">
              <a:rPr lang="zh-TW" altLang="en-US" smtClean="0">
                <a:solidFill>
                  <a:srgbClr val="000000"/>
                </a:solidFill>
                <a:latin typeface="Comic Sans MS" panose="030F0702030302020204" pitchFamily="66" charset="0"/>
              </a:rPr>
              <a:pPr/>
              <a:t>22</a:t>
            </a:fld>
            <a:endParaRPr lang="en-US" altLang="zh-TW" sz="1400">
              <a:solidFill>
                <a:srgbClr val="000000"/>
              </a:solidFill>
              <a:latin typeface="Comic Sans MS" panose="030F0702030302020204" pitchFamily="66" charset="0"/>
            </a:endParaRPr>
          </a:p>
        </p:txBody>
      </p:sp>
      <p:sp>
        <p:nvSpPr>
          <p:cNvPr id="32771" name="Rectangle 2">
            <a:extLst>
              <a:ext uri="{FF2B5EF4-FFF2-40B4-BE49-F238E27FC236}">
                <a16:creationId xmlns:a16="http://schemas.microsoft.com/office/drawing/2014/main" id="{87EFB030-7E6C-41EC-993C-4A02004D8353}"/>
              </a:ext>
            </a:extLst>
          </p:cNvPr>
          <p:cNvSpPr>
            <a:spLocks noGrp="1" noChangeArrowheads="1"/>
          </p:cNvSpPr>
          <p:nvPr>
            <p:ph type="title"/>
          </p:nvPr>
        </p:nvSpPr>
        <p:spPr/>
        <p:txBody>
          <a:bodyPr/>
          <a:lstStyle/>
          <a:p>
            <a:r>
              <a:rPr lang="en-US" altLang="zh-TW">
                <a:ea typeface="新細明體" panose="02020500000000000000" pitchFamily="18" charset="-120"/>
              </a:rPr>
              <a:t>Flip-Flop</a:t>
            </a:r>
          </a:p>
        </p:txBody>
      </p:sp>
      <p:sp>
        <p:nvSpPr>
          <p:cNvPr id="32772" name="Rectangle 3">
            <a:extLst>
              <a:ext uri="{FF2B5EF4-FFF2-40B4-BE49-F238E27FC236}">
                <a16:creationId xmlns:a16="http://schemas.microsoft.com/office/drawing/2014/main" id="{0CF4FE5E-8802-420B-8FB9-6305D896383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Flip-flop.</a:t>
            </a:r>
          </a:p>
          <a:p>
            <a:pPr lvl="1"/>
            <a:r>
              <a:rPr lang="en-US" altLang="zh-TW">
                <a:ea typeface="新細明體" panose="02020500000000000000" pitchFamily="18" charset="-120"/>
              </a:rPr>
              <a:t>A way to control the feedback loop.</a:t>
            </a:r>
          </a:p>
          <a:p>
            <a:pPr lvl="1"/>
            <a:r>
              <a:rPr lang="en-US" altLang="zh-TW">
                <a:ea typeface="新細明體" panose="02020500000000000000" pitchFamily="18" charset="-120"/>
              </a:rPr>
              <a:t>Abstraction that "remembers" one bit.</a:t>
            </a:r>
          </a:p>
          <a:p>
            <a:pPr lvl="1"/>
            <a:r>
              <a:rPr lang="en-US" altLang="zh-TW">
                <a:ea typeface="新細明體" panose="02020500000000000000" pitchFamily="18" charset="-120"/>
              </a:rPr>
              <a:t>Basic building block for memory and registers.</a:t>
            </a: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marL="0" indent="0"/>
            <a:r>
              <a:rPr lang="en-US" altLang="zh-TW">
                <a:ea typeface="新細明體" panose="02020500000000000000" pitchFamily="18" charset="-120"/>
              </a:rPr>
              <a:t>Caveat.  </a:t>
            </a:r>
            <a:r>
              <a:rPr lang="en-US" altLang="zh-TW">
                <a:solidFill>
                  <a:schemeClr val="tx1"/>
                </a:solidFill>
                <a:ea typeface="新細明體" panose="02020500000000000000" pitchFamily="18" charset="-120"/>
              </a:rPr>
              <a:t>Need to deal with switching delay.</a:t>
            </a:r>
          </a:p>
        </p:txBody>
      </p:sp>
      <p:pic>
        <p:nvPicPr>
          <p:cNvPr id="32773" name="Picture 4" descr="FlipFlop">
            <a:extLst>
              <a:ext uri="{FF2B5EF4-FFF2-40B4-BE49-F238E27FC236}">
                <a16:creationId xmlns:a16="http://schemas.microsoft.com/office/drawing/2014/main" id="{918F7DA1-CD92-46CC-A6F0-9C19D94B0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741"/>
          <a:stretch>
            <a:fillRect/>
          </a:stretch>
        </p:blipFill>
        <p:spPr bwMode="auto">
          <a:xfrm>
            <a:off x="257175" y="2790825"/>
            <a:ext cx="8599488"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a:extLst>
              <a:ext uri="{FF2B5EF4-FFF2-40B4-BE49-F238E27FC236}">
                <a16:creationId xmlns:a16="http://schemas.microsoft.com/office/drawing/2014/main" id="{4AFC5FA3-6C34-47FA-825F-6CBED49AB4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DDF2046-9E9B-4C2A-8990-127D25C17F73}" type="slidenum">
              <a:rPr lang="zh-TW" altLang="en-US" smtClean="0">
                <a:solidFill>
                  <a:srgbClr val="000000"/>
                </a:solidFill>
                <a:latin typeface="Comic Sans MS" panose="030F0702030302020204" pitchFamily="66" charset="0"/>
              </a:rPr>
              <a:pPr/>
              <a:t>23</a:t>
            </a:fld>
            <a:endParaRPr lang="en-US" altLang="zh-TW" sz="1400">
              <a:solidFill>
                <a:srgbClr val="000000"/>
              </a:solidFill>
              <a:latin typeface="Comic Sans MS" panose="030F0702030302020204" pitchFamily="66" charset="0"/>
            </a:endParaRPr>
          </a:p>
        </p:txBody>
      </p:sp>
      <p:sp>
        <p:nvSpPr>
          <p:cNvPr id="34819" name="Rectangle 2">
            <a:extLst>
              <a:ext uri="{FF2B5EF4-FFF2-40B4-BE49-F238E27FC236}">
                <a16:creationId xmlns:a16="http://schemas.microsoft.com/office/drawing/2014/main" id="{E3213421-F8D3-42CE-9249-259212B1DC5E}"/>
              </a:ext>
            </a:extLst>
          </p:cNvPr>
          <p:cNvSpPr>
            <a:spLocks noGrp="1" noChangeArrowheads="1"/>
          </p:cNvSpPr>
          <p:nvPr>
            <p:ph type="title"/>
          </p:nvPr>
        </p:nvSpPr>
        <p:spPr/>
        <p:txBody>
          <a:bodyPr/>
          <a:lstStyle/>
          <a:p>
            <a:r>
              <a:rPr lang="en-US" altLang="zh-TW">
                <a:ea typeface="新細明體" panose="02020500000000000000" pitchFamily="18" charset="-120"/>
              </a:rPr>
              <a:t>Truth Table and Timing Diagram</a:t>
            </a:r>
          </a:p>
        </p:txBody>
      </p:sp>
      <p:sp>
        <p:nvSpPr>
          <p:cNvPr id="34820" name="Rectangle 3">
            <a:extLst>
              <a:ext uri="{FF2B5EF4-FFF2-40B4-BE49-F238E27FC236}">
                <a16:creationId xmlns:a16="http://schemas.microsoft.com/office/drawing/2014/main" id="{B4083E01-5B33-47B4-838D-923251D2727E}"/>
              </a:ext>
            </a:extLst>
          </p:cNvPr>
          <p:cNvSpPr>
            <a:spLocks noGrp="1" noChangeArrowheads="1"/>
          </p:cNvSpPr>
          <p:nvPr>
            <p:ph type="body" idx="1"/>
          </p:nvPr>
        </p:nvSpPr>
        <p:spPr>
          <a:xfrm>
            <a:off x="365125" y="958850"/>
            <a:ext cx="7848600" cy="5410200"/>
          </a:xfrm>
        </p:spPr>
        <p:txBody>
          <a:bodyPr/>
          <a:lstStyle/>
          <a:p>
            <a:pPr marL="0" indent="0"/>
            <a:r>
              <a:rPr lang="en-US" altLang="zh-TW">
                <a:ea typeface="新細明體" panose="02020500000000000000" pitchFamily="18" charset="-120"/>
              </a:rPr>
              <a:t>Truth table.</a:t>
            </a:r>
          </a:p>
          <a:p>
            <a:pPr lvl="1"/>
            <a:r>
              <a:rPr lang="en-US" altLang="zh-TW">
                <a:ea typeface="新細明體" panose="02020500000000000000" pitchFamily="18" charset="-120"/>
              </a:rPr>
              <a:t>Values vary over time.</a:t>
            </a:r>
          </a:p>
          <a:p>
            <a:pPr lvl="1"/>
            <a:r>
              <a:rPr lang="en-US" altLang="zh-TW">
                <a:ea typeface="新細明體" panose="02020500000000000000" pitchFamily="18" charset="-120"/>
              </a:rPr>
              <a:t>S(t), R(t), Q(t) denote value at time t.</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Sample timing diagram for SR flip-flop.</a:t>
            </a:r>
          </a:p>
        </p:txBody>
      </p:sp>
      <p:sp>
        <p:nvSpPr>
          <p:cNvPr id="34821" name="Rectangle 4">
            <a:extLst>
              <a:ext uri="{FF2B5EF4-FFF2-40B4-BE49-F238E27FC236}">
                <a16:creationId xmlns:a16="http://schemas.microsoft.com/office/drawing/2014/main" id="{E8B00217-277C-476D-B66D-34727B5E46C1}"/>
              </a:ext>
            </a:extLst>
          </p:cNvPr>
          <p:cNvSpPr>
            <a:spLocks noChangeArrowheads="1"/>
          </p:cNvSpPr>
          <p:nvPr/>
        </p:nvSpPr>
        <p:spPr bwMode="auto">
          <a:xfrm>
            <a:off x="7754938" y="1011238"/>
            <a:ext cx="898525" cy="3206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FFFFFF"/>
                </a:solidFill>
                <a:latin typeface="Comic Sans MS" panose="030F0702030302020204" pitchFamily="66" charset="0"/>
              </a:rPr>
              <a:t>Q(t+</a:t>
            </a:r>
            <a:r>
              <a:rPr kumimoji="0" lang="en-US" altLang="zh-TW" sz="1400">
                <a:solidFill>
                  <a:srgbClr val="FFFFFF"/>
                </a:solidFill>
                <a:latin typeface="Comic Sans MS" panose="030F0702030302020204" pitchFamily="66" charset="0"/>
                <a:sym typeface="Symbol" panose="05050102010706020507" pitchFamily="18" charset="2"/>
              </a:rPr>
              <a:t></a:t>
            </a:r>
            <a:r>
              <a:rPr kumimoji="0" lang="en-US" altLang="zh-TW" sz="1400">
                <a:solidFill>
                  <a:srgbClr val="FFFFFF"/>
                </a:solidFill>
                <a:latin typeface="Comic Sans MS" panose="030F0702030302020204" pitchFamily="66" charset="0"/>
              </a:rPr>
              <a:t>)</a:t>
            </a:r>
          </a:p>
        </p:txBody>
      </p:sp>
      <p:sp>
        <p:nvSpPr>
          <p:cNvPr id="34822" name="Rectangle 5">
            <a:extLst>
              <a:ext uri="{FF2B5EF4-FFF2-40B4-BE49-F238E27FC236}">
                <a16:creationId xmlns:a16="http://schemas.microsoft.com/office/drawing/2014/main" id="{3E0106C2-2E4C-4A0D-AE17-360331FF0D25}"/>
              </a:ext>
            </a:extLst>
          </p:cNvPr>
          <p:cNvSpPr>
            <a:spLocks noChangeArrowheads="1"/>
          </p:cNvSpPr>
          <p:nvPr/>
        </p:nvSpPr>
        <p:spPr bwMode="auto">
          <a:xfrm>
            <a:off x="6216650" y="735013"/>
            <a:ext cx="2436813" cy="320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SR Flip Flop Truth Table</a:t>
            </a:r>
            <a:endParaRPr kumimoji="0" lang="en-US" altLang="zh-TW" sz="1400">
              <a:solidFill>
                <a:srgbClr val="000000"/>
              </a:solidFill>
              <a:latin typeface="Courier New" panose="02070309020205020404" pitchFamily="49" charset="0"/>
            </a:endParaRPr>
          </a:p>
        </p:txBody>
      </p:sp>
      <p:sp>
        <p:nvSpPr>
          <p:cNvPr id="34823" name="Rectangle 6">
            <a:extLst>
              <a:ext uri="{FF2B5EF4-FFF2-40B4-BE49-F238E27FC236}">
                <a16:creationId xmlns:a16="http://schemas.microsoft.com/office/drawing/2014/main" id="{2C2F5655-5566-48E7-889C-6D73BD913619}"/>
              </a:ext>
            </a:extLst>
          </p:cNvPr>
          <p:cNvSpPr>
            <a:spLocks noChangeArrowheads="1"/>
          </p:cNvSpPr>
          <p:nvPr/>
        </p:nvSpPr>
        <p:spPr bwMode="auto">
          <a:xfrm>
            <a:off x="6216650" y="1011238"/>
            <a:ext cx="512763" cy="3206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FFFFFF"/>
                </a:solidFill>
                <a:latin typeface="Comic Sans MS" panose="030F0702030302020204" pitchFamily="66" charset="0"/>
              </a:rPr>
              <a:t>S(t)</a:t>
            </a:r>
            <a:endParaRPr lang="en-US" altLang="zh-TW" sz="1400">
              <a:solidFill>
                <a:srgbClr val="FFFFFF"/>
              </a:solidFill>
              <a:latin typeface="Courier New" panose="02070309020205020404" pitchFamily="49" charset="0"/>
            </a:endParaRPr>
          </a:p>
        </p:txBody>
      </p:sp>
      <p:sp>
        <p:nvSpPr>
          <p:cNvPr id="34824" name="Rectangle 7">
            <a:extLst>
              <a:ext uri="{FF2B5EF4-FFF2-40B4-BE49-F238E27FC236}">
                <a16:creationId xmlns:a16="http://schemas.microsoft.com/office/drawing/2014/main" id="{F83B8E5A-14CB-49C7-B649-249B8EC12D16}"/>
              </a:ext>
            </a:extLst>
          </p:cNvPr>
          <p:cNvSpPr>
            <a:spLocks noChangeArrowheads="1"/>
          </p:cNvSpPr>
          <p:nvPr/>
        </p:nvSpPr>
        <p:spPr bwMode="auto">
          <a:xfrm>
            <a:off x="7754938" y="1331913"/>
            <a:ext cx="89852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0</a:t>
            </a:r>
          </a:p>
        </p:txBody>
      </p:sp>
      <p:sp>
        <p:nvSpPr>
          <p:cNvPr id="34825" name="Rectangle 8">
            <a:extLst>
              <a:ext uri="{FF2B5EF4-FFF2-40B4-BE49-F238E27FC236}">
                <a16:creationId xmlns:a16="http://schemas.microsoft.com/office/drawing/2014/main" id="{3CFD26C7-DAE6-42B6-A4C8-06B4C2F844B0}"/>
              </a:ext>
            </a:extLst>
          </p:cNvPr>
          <p:cNvSpPr>
            <a:spLocks noChangeArrowheads="1"/>
          </p:cNvSpPr>
          <p:nvPr/>
        </p:nvSpPr>
        <p:spPr bwMode="auto">
          <a:xfrm>
            <a:off x="6216650" y="1331913"/>
            <a:ext cx="512763"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26" name="Rectangle 9">
            <a:extLst>
              <a:ext uri="{FF2B5EF4-FFF2-40B4-BE49-F238E27FC236}">
                <a16:creationId xmlns:a16="http://schemas.microsoft.com/office/drawing/2014/main" id="{3F5238E2-577D-4D91-B45F-9245AA3DA5DD}"/>
              </a:ext>
            </a:extLst>
          </p:cNvPr>
          <p:cNvSpPr>
            <a:spLocks noChangeArrowheads="1"/>
          </p:cNvSpPr>
          <p:nvPr/>
        </p:nvSpPr>
        <p:spPr bwMode="auto">
          <a:xfrm>
            <a:off x="7754938" y="1651000"/>
            <a:ext cx="89852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1</a:t>
            </a:r>
          </a:p>
        </p:txBody>
      </p:sp>
      <p:sp>
        <p:nvSpPr>
          <p:cNvPr id="34827" name="Rectangle 10">
            <a:extLst>
              <a:ext uri="{FF2B5EF4-FFF2-40B4-BE49-F238E27FC236}">
                <a16:creationId xmlns:a16="http://schemas.microsoft.com/office/drawing/2014/main" id="{A8FD83B9-8418-4B99-A66A-5BF8AC8B4D0B}"/>
              </a:ext>
            </a:extLst>
          </p:cNvPr>
          <p:cNvSpPr>
            <a:spLocks noChangeArrowheads="1"/>
          </p:cNvSpPr>
          <p:nvPr/>
        </p:nvSpPr>
        <p:spPr bwMode="auto">
          <a:xfrm>
            <a:off x="6216650" y="1651000"/>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28" name="Rectangle 11">
            <a:extLst>
              <a:ext uri="{FF2B5EF4-FFF2-40B4-BE49-F238E27FC236}">
                <a16:creationId xmlns:a16="http://schemas.microsoft.com/office/drawing/2014/main" id="{E45217A5-2B4B-434D-ACC8-5D660E592FFC}"/>
              </a:ext>
            </a:extLst>
          </p:cNvPr>
          <p:cNvSpPr>
            <a:spLocks noChangeArrowheads="1"/>
          </p:cNvSpPr>
          <p:nvPr/>
        </p:nvSpPr>
        <p:spPr bwMode="auto">
          <a:xfrm>
            <a:off x="7754938" y="1971675"/>
            <a:ext cx="898525" cy="322263"/>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0</a:t>
            </a:r>
          </a:p>
        </p:txBody>
      </p:sp>
      <p:sp>
        <p:nvSpPr>
          <p:cNvPr id="34829" name="Rectangle 12">
            <a:extLst>
              <a:ext uri="{FF2B5EF4-FFF2-40B4-BE49-F238E27FC236}">
                <a16:creationId xmlns:a16="http://schemas.microsoft.com/office/drawing/2014/main" id="{79370287-BA46-4EA2-8F1C-F2847FBEBFE3}"/>
              </a:ext>
            </a:extLst>
          </p:cNvPr>
          <p:cNvSpPr>
            <a:spLocks noChangeArrowheads="1"/>
          </p:cNvSpPr>
          <p:nvPr/>
        </p:nvSpPr>
        <p:spPr bwMode="auto">
          <a:xfrm>
            <a:off x="6216650" y="1971675"/>
            <a:ext cx="512763" cy="322263"/>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30" name="Rectangle 13">
            <a:extLst>
              <a:ext uri="{FF2B5EF4-FFF2-40B4-BE49-F238E27FC236}">
                <a16:creationId xmlns:a16="http://schemas.microsoft.com/office/drawing/2014/main" id="{8311E86E-2FBF-42E8-8C0C-8D56A5D86B5A}"/>
              </a:ext>
            </a:extLst>
          </p:cNvPr>
          <p:cNvSpPr>
            <a:spLocks noChangeArrowheads="1"/>
          </p:cNvSpPr>
          <p:nvPr/>
        </p:nvSpPr>
        <p:spPr bwMode="auto">
          <a:xfrm>
            <a:off x="7754938" y="2293938"/>
            <a:ext cx="89852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0</a:t>
            </a:r>
          </a:p>
        </p:txBody>
      </p:sp>
      <p:sp>
        <p:nvSpPr>
          <p:cNvPr id="34831" name="Rectangle 14">
            <a:extLst>
              <a:ext uri="{FF2B5EF4-FFF2-40B4-BE49-F238E27FC236}">
                <a16:creationId xmlns:a16="http://schemas.microsoft.com/office/drawing/2014/main" id="{773AB6CB-D99D-485E-84CE-C6C94CAF0762}"/>
              </a:ext>
            </a:extLst>
          </p:cNvPr>
          <p:cNvSpPr>
            <a:spLocks noChangeArrowheads="1"/>
          </p:cNvSpPr>
          <p:nvPr/>
        </p:nvSpPr>
        <p:spPr bwMode="auto">
          <a:xfrm>
            <a:off x="6216650" y="2293938"/>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32" name="Rectangle 15">
            <a:extLst>
              <a:ext uri="{FF2B5EF4-FFF2-40B4-BE49-F238E27FC236}">
                <a16:creationId xmlns:a16="http://schemas.microsoft.com/office/drawing/2014/main" id="{DED006CB-7429-408B-AC11-5C8F4B9DD8A0}"/>
              </a:ext>
            </a:extLst>
          </p:cNvPr>
          <p:cNvSpPr>
            <a:spLocks noChangeArrowheads="1"/>
          </p:cNvSpPr>
          <p:nvPr/>
        </p:nvSpPr>
        <p:spPr bwMode="auto">
          <a:xfrm>
            <a:off x="6729413" y="1011238"/>
            <a:ext cx="512762" cy="3206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FFFFFF"/>
                </a:solidFill>
                <a:latin typeface="Comic Sans MS" panose="030F0702030302020204" pitchFamily="66" charset="0"/>
              </a:rPr>
              <a:t>R(t)</a:t>
            </a:r>
            <a:endParaRPr lang="en-US" altLang="zh-TW" sz="1400">
              <a:solidFill>
                <a:srgbClr val="FFFFFF"/>
              </a:solidFill>
              <a:latin typeface="Courier New" panose="02070309020205020404" pitchFamily="49" charset="0"/>
            </a:endParaRPr>
          </a:p>
        </p:txBody>
      </p:sp>
      <p:sp>
        <p:nvSpPr>
          <p:cNvPr id="34833" name="Rectangle 16">
            <a:extLst>
              <a:ext uri="{FF2B5EF4-FFF2-40B4-BE49-F238E27FC236}">
                <a16:creationId xmlns:a16="http://schemas.microsoft.com/office/drawing/2014/main" id="{70347D90-66A9-43E9-BC2C-10499F1E5CB6}"/>
              </a:ext>
            </a:extLst>
          </p:cNvPr>
          <p:cNvSpPr>
            <a:spLocks noChangeArrowheads="1"/>
          </p:cNvSpPr>
          <p:nvPr/>
        </p:nvSpPr>
        <p:spPr bwMode="auto">
          <a:xfrm>
            <a:off x="6729413" y="1331913"/>
            <a:ext cx="512762"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34" name="Rectangle 17">
            <a:extLst>
              <a:ext uri="{FF2B5EF4-FFF2-40B4-BE49-F238E27FC236}">
                <a16:creationId xmlns:a16="http://schemas.microsoft.com/office/drawing/2014/main" id="{31D3F67F-7A56-46E5-AED3-CFADD06B4ED8}"/>
              </a:ext>
            </a:extLst>
          </p:cNvPr>
          <p:cNvSpPr>
            <a:spLocks noChangeArrowheads="1"/>
          </p:cNvSpPr>
          <p:nvPr/>
        </p:nvSpPr>
        <p:spPr bwMode="auto">
          <a:xfrm>
            <a:off x="6729413" y="1651000"/>
            <a:ext cx="5127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35" name="Rectangle 18">
            <a:extLst>
              <a:ext uri="{FF2B5EF4-FFF2-40B4-BE49-F238E27FC236}">
                <a16:creationId xmlns:a16="http://schemas.microsoft.com/office/drawing/2014/main" id="{034F5A27-B118-4962-8E0D-E9BE5125BE14}"/>
              </a:ext>
            </a:extLst>
          </p:cNvPr>
          <p:cNvSpPr>
            <a:spLocks noChangeArrowheads="1"/>
          </p:cNvSpPr>
          <p:nvPr/>
        </p:nvSpPr>
        <p:spPr bwMode="auto">
          <a:xfrm>
            <a:off x="6729413" y="1971675"/>
            <a:ext cx="512762" cy="322263"/>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36" name="Rectangle 19">
            <a:extLst>
              <a:ext uri="{FF2B5EF4-FFF2-40B4-BE49-F238E27FC236}">
                <a16:creationId xmlns:a16="http://schemas.microsoft.com/office/drawing/2014/main" id="{1F6D2C5C-1A7C-4EC8-8BC4-7F4FE8AA3F1D}"/>
              </a:ext>
            </a:extLst>
          </p:cNvPr>
          <p:cNvSpPr>
            <a:spLocks noChangeArrowheads="1"/>
          </p:cNvSpPr>
          <p:nvPr/>
        </p:nvSpPr>
        <p:spPr bwMode="auto">
          <a:xfrm>
            <a:off x="6729413" y="2293938"/>
            <a:ext cx="5127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37" name="Rectangle 20">
            <a:extLst>
              <a:ext uri="{FF2B5EF4-FFF2-40B4-BE49-F238E27FC236}">
                <a16:creationId xmlns:a16="http://schemas.microsoft.com/office/drawing/2014/main" id="{C9607404-93D0-402D-B4B9-341BC2C8D5A7}"/>
              </a:ext>
            </a:extLst>
          </p:cNvPr>
          <p:cNvSpPr>
            <a:spLocks noChangeArrowheads="1"/>
          </p:cNvSpPr>
          <p:nvPr/>
        </p:nvSpPr>
        <p:spPr bwMode="auto">
          <a:xfrm>
            <a:off x="7242175" y="1011238"/>
            <a:ext cx="512763" cy="3206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FFFFFF"/>
                </a:solidFill>
                <a:latin typeface="Comic Sans MS" panose="030F0702030302020204" pitchFamily="66" charset="0"/>
              </a:rPr>
              <a:t>Q(t)</a:t>
            </a:r>
            <a:endParaRPr lang="en-US" altLang="zh-TW" sz="1400">
              <a:solidFill>
                <a:srgbClr val="FFFFFF"/>
              </a:solidFill>
              <a:latin typeface="Courier New" panose="02070309020205020404" pitchFamily="49" charset="0"/>
            </a:endParaRPr>
          </a:p>
        </p:txBody>
      </p:sp>
      <p:sp>
        <p:nvSpPr>
          <p:cNvPr id="34838" name="Rectangle 21">
            <a:extLst>
              <a:ext uri="{FF2B5EF4-FFF2-40B4-BE49-F238E27FC236}">
                <a16:creationId xmlns:a16="http://schemas.microsoft.com/office/drawing/2014/main" id="{B06BDCAE-735A-40CE-9595-F2C444A452B8}"/>
              </a:ext>
            </a:extLst>
          </p:cNvPr>
          <p:cNvSpPr>
            <a:spLocks noChangeArrowheads="1"/>
          </p:cNvSpPr>
          <p:nvPr/>
        </p:nvSpPr>
        <p:spPr bwMode="auto">
          <a:xfrm>
            <a:off x="7242175" y="1331913"/>
            <a:ext cx="512763"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39" name="Rectangle 22">
            <a:extLst>
              <a:ext uri="{FF2B5EF4-FFF2-40B4-BE49-F238E27FC236}">
                <a16:creationId xmlns:a16="http://schemas.microsoft.com/office/drawing/2014/main" id="{6A44D9AB-8E00-48EF-9767-90AC80311BA5}"/>
              </a:ext>
            </a:extLst>
          </p:cNvPr>
          <p:cNvSpPr>
            <a:spLocks noChangeArrowheads="1"/>
          </p:cNvSpPr>
          <p:nvPr/>
        </p:nvSpPr>
        <p:spPr bwMode="auto">
          <a:xfrm>
            <a:off x="7242175" y="1651000"/>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40" name="Rectangle 23">
            <a:extLst>
              <a:ext uri="{FF2B5EF4-FFF2-40B4-BE49-F238E27FC236}">
                <a16:creationId xmlns:a16="http://schemas.microsoft.com/office/drawing/2014/main" id="{EFFB8F81-A70F-4C00-8D7B-61F9BE19D810}"/>
              </a:ext>
            </a:extLst>
          </p:cNvPr>
          <p:cNvSpPr>
            <a:spLocks noChangeArrowheads="1"/>
          </p:cNvSpPr>
          <p:nvPr/>
        </p:nvSpPr>
        <p:spPr bwMode="auto">
          <a:xfrm>
            <a:off x="7242175" y="1971675"/>
            <a:ext cx="512763" cy="322263"/>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41" name="Rectangle 24">
            <a:extLst>
              <a:ext uri="{FF2B5EF4-FFF2-40B4-BE49-F238E27FC236}">
                <a16:creationId xmlns:a16="http://schemas.microsoft.com/office/drawing/2014/main" id="{4399A7D9-652F-46B0-9B7B-22B6919A856E}"/>
              </a:ext>
            </a:extLst>
          </p:cNvPr>
          <p:cNvSpPr>
            <a:spLocks noChangeArrowheads="1"/>
          </p:cNvSpPr>
          <p:nvPr/>
        </p:nvSpPr>
        <p:spPr bwMode="auto">
          <a:xfrm>
            <a:off x="7242175" y="2293938"/>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42" name="Rectangle 25">
            <a:extLst>
              <a:ext uri="{FF2B5EF4-FFF2-40B4-BE49-F238E27FC236}">
                <a16:creationId xmlns:a16="http://schemas.microsoft.com/office/drawing/2014/main" id="{1F4F0658-B9D1-4042-B1E8-BE55B77DC5E6}"/>
              </a:ext>
            </a:extLst>
          </p:cNvPr>
          <p:cNvSpPr>
            <a:spLocks noChangeArrowheads="1"/>
          </p:cNvSpPr>
          <p:nvPr/>
        </p:nvSpPr>
        <p:spPr bwMode="auto">
          <a:xfrm>
            <a:off x="7754938" y="2614613"/>
            <a:ext cx="898525"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1</a:t>
            </a:r>
          </a:p>
        </p:txBody>
      </p:sp>
      <p:sp>
        <p:nvSpPr>
          <p:cNvPr id="34843" name="Rectangle 26">
            <a:extLst>
              <a:ext uri="{FF2B5EF4-FFF2-40B4-BE49-F238E27FC236}">
                <a16:creationId xmlns:a16="http://schemas.microsoft.com/office/drawing/2014/main" id="{C2ACE6DC-AEF7-4ABE-9D5C-B3D027D37EB6}"/>
              </a:ext>
            </a:extLst>
          </p:cNvPr>
          <p:cNvSpPr>
            <a:spLocks noChangeArrowheads="1"/>
          </p:cNvSpPr>
          <p:nvPr/>
        </p:nvSpPr>
        <p:spPr bwMode="auto">
          <a:xfrm>
            <a:off x="6216650" y="2614613"/>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44" name="Rectangle 27">
            <a:extLst>
              <a:ext uri="{FF2B5EF4-FFF2-40B4-BE49-F238E27FC236}">
                <a16:creationId xmlns:a16="http://schemas.microsoft.com/office/drawing/2014/main" id="{B66E38AF-C6BB-4A20-9718-C4F96D05F157}"/>
              </a:ext>
            </a:extLst>
          </p:cNvPr>
          <p:cNvSpPr>
            <a:spLocks noChangeArrowheads="1"/>
          </p:cNvSpPr>
          <p:nvPr/>
        </p:nvSpPr>
        <p:spPr bwMode="auto">
          <a:xfrm>
            <a:off x="7754938" y="2935288"/>
            <a:ext cx="898525"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a:solidFill>
                  <a:srgbClr val="000000"/>
                </a:solidFill>
                <a:latin typeface="Comic Sans MS" panose="030F0702030302020204" pitchFamily="66" charset="0"/>
              </a:rPr>
              <a:t>1</a:t>
            </a:r>
          </a:p>
        </p:txBody>
      </p:sp>
      <p:sp>
        <p:nvSpPr>
          <p:cNvPr id="34845" name="Rectangle 28">
            <a:extLst>
              <a:ext uri="{FF2B5EF4-FFF2-40B4-BE49-F238E27FC236}">
                <a16:creationId xmlns:a16="http://schemas.microsoft.com/office/drawing/2014/main" id="{FB48543F-E98B-4A0D-90A9-CBF873DDE89E}"/>
              </a:ext>
            </a:extLst>
          </p:cNvPr>
          <p:cNvSpPr>
            <a:spLocks noChangeArrowheads="1"/>
          </p:cNvSpPr>
          <p:nvPr/>
        </p:nvSpPr>
        <p:spPr bwMode="auto">
          <a:xfrm>
            <a:off x="6216650" y="2935288"/>
            <a:ext cx="512763"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46" name="Rectangle 29" descr="Outlined diamond">
            <a:extLst>
              <a:ext uri="{FF2B5EF4-FFF2-40B4-BE49-F238E27FC236}">
                <a16:creationId xmlns:a16="http://schemas.microsoft.com/office/drawing/2014/main" id="{00051172-6E69-4F58-865E-09043AED5680}"/>
              </a:ext>
            </a:extLst>
          </p:cNvPr>
          <p:cNvSpPr>
            <a:spLocks noChangeArrowheads="1"/>
          </p:cNvSpPr>
          <p:nvPr/>
        </p:nvSpPr>
        <p:spPr bwMode="auto">
          <a:xfrm>
            <a:off x="7754938" y="3254375"/>
            <a:ext cx="898525" cy="320675"/>
          </a:xfrm>
          <a:prstGeom prst="rect">
            <a:avLst/>
          </a:prstGeom>
          <a:blipFill dpi="0" rotWithShape="0">
            <a:blip r:embed="rId3"/>
            <a:srcRect/>
            <a:tile tx="0" ty="0" sx="100000" sy="100000" flip="none" algn="tl"/>
          </a:blip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zh-TW" altLang="en-US" sz="1400">
              <a:solidFill>
                <a:srgbClr val="000000"/>
              </a:solidFill>
              <a:latin typeface="Comic Sans MS" panose="030F0702030302020204" pitchFamily="66" charset="0"/>
            </a:endParaRPr>
          </a:p>
        </p:txBody>
      </p:sp>
      <p:sp>
        <p:nvSpPr>
          <p:cNvPr id="34847" name="Rectangle 30">
            <a:extLst>
              <a:ext uri="{FF2B5EF4-FFF2-40B4-BE49-F238E27FC236}">
                <a16:creationId xmlns:a16="http://schemas.microsoft.com/office/drawing/2014/main" id="{A60B3107-F2E4-43C2-9618-2C682DD1C4D4}"/>
              </a:ext>
            </a:extLst>
          </p:cNvPr>
          <p:cNvSpPr>
            <a:spLocks noChangeArrowheads="1"/>
          </p:cNvSpPr>
          <p:nvPr/>
        </p:nvSpPr>
        <p:spPr bwMode="auto">
          <a:xfrm>
            <a:off x="6216650" y="3254375"/>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48" name="Rectangle 31" descr="Outlined diamond">
            <a:extLst>
              <a:ext uri="{FF2B5EF4-FFF2-40B4-BE49-F238E27FC236}">
                <a16:creationId xmlns:a16="http://schemas.microsoft.com/office/drawing/2014/main" id="{0C9F9100-B49A-44D3-8287-0FB635CD8D79}"/>
              </a:ext>
            </a:extLst>
          </p:cNvPr>
          <p:cNvSpPr>
            <a:spLocks noChangeArrowheads="1"/>
          </p:cNvSpPr>
          <p:nvPr/>
        </p:nvSpPr>
        <p:spPr bwMode="auto">
          <a:xfrm>
            <a:off x="7754938" y="3575050"/>
            <a:ext cx="898525" cy="320675"/>
          </a:xfrm>
          <a:prstGeom prst="rect">
            <a:avLst/>
          </a:prstGeom>
          <a:blipFill dpi="0" rotWithShape="0">
            <a:blip r:embed="rId3"/>
            <a:srcRect/>
            <a:tile tx="0" ty="0" sx="100000" sy="100000" flip="none" algn="tl"/>
          </a:blip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zh-TW" altLang="en-US" sz="1400">
              <a:solidFill>
                <a:srgbClr val="000000"/>
              </a:solidFill>
              <a:latin typeface="Comic Sans MS" panose="030F0702030302020204" pitchFamily="66" charset="0"/>
            </a:endParaRPr>
          </a:p>
        </p:txBody>
      </p:sp>
      <p:sp>
        <p:nvSpPr>
          <p:cNvPr id="34849" name="Rectangle 32">
            <a:extLst>
              <a:ext uri="{FF2B5EF4-FFF2-40B4-BE49-F238E27FC236}">
                <a16:creationId xmlns:a16="http://schemas.microsoft.com/office/drawing/2014/main" id="{FF8DFDDD-5876-4F6C-8724-F29249D034C9}"/>
              </a:ext>
            </a:extLst>
          </p:cNvPr>
          <p:cNvSpPr>
            <a:spLocks noChangeArrowheads="1"/>
          </p:cNvSpPr>
          <p:nvPr/>
        </p:nvSpPr>
        <p:spPr bwMode="auto">
          <a:xfrm>
            <a:off x="6216650" y="3575050"/>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50" name="Rectangle 33">
            <a:extLst>
              <a:ext uri="{FF2B5EF4-FFF2-40B4-BE49-F238E27FC236}">
                <a16:creationId xmlns:a16="http://schemas.microsoft.com/office/drawing/2014/main" id="{51EF5075-B9B0-49ED-BF15-B87812763A2B}"/>
              </a:ext>
            </a:extLst>
          </p:cNvPr>
          <p:cNvSpPr>
            <a:spLocks noChangeArrowheads="1"/>
          </p:cNvSpPr>
          <p:nvPr/>
        </p:nvSpPr>
        <p:spPr bwMode="auto">
          <a:xfrm>
            <a:off x="6729413" y="2614613"/>
            <a:ext cx="5127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51" name="Rectangle 34">
            <a:extLst>
              <a:ext uri="{FF2B5EF4-FFF2-40B4-BE49-F238E27FC236}">
                <a16:creationId xmlns:a16="http://schemas.microsoft.com/office/drawing/2014/main" id="{8D3E25F7-4EBE-495D-B04F-5BEC8E671829}"/>
              </a:ext>
            </a:extLst>
          </p:cNvPr>
          <p:cNvSpPr>
            <a:spLocks noChangeArrowheads="1"/>
          </p:cNvSpPr>
          <p:nvPr/>
        </p:nvSpPr>
        <p:spPr bwMode="auto">
          <a:xfrm>
            <a:off x="6729413" y="2935288"/>
            <a:ext cx="512762"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52" name="Rectangle 35">
            <a:extLst>
              <a:ext uri="{FF2B5EF4-FFF2-40B4-BE49-F238E27FC236}">
                <a16:creationId xmlns:a16="http://schemas.microsoft.com/office/drawing/2014/main" id="{60C387B1-E947-458E-AB57-B274FD5E24ED}"/>
              </a:ext>
            </a:extLst>
          </p:cNvPr>
          <p:cNvSpPr>
            <a:spLocks noChangeArrowheads="1"/>
          </p:cNvSpPr>
          <p:nvPr/>
        </p:nvSpPr>
        <p:spPr bwMode="auto">
          <a:xfrm>
            <a:off x="6729413" y="3254375"/>
            <a:ext cx="5127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53" name="Rectangle 36">
            <a:extLst>
              <a:ext uri="{FF2B5EF4-FFF2-40B4-BE49-F238E27FC236}">
                <a16:creationId xmlns:a16="http://schemas.microsoft.com/office/drawing/2014/main" id="{74049070-CE21-4FB1-B44A-03D9D84853A5}"/>
              </a:ext>
            </a:extLst>
          </p:cNvPr>
          <p:cNvSpPr>
            <a:spLocks noChangeArrowheads="1"/>
          </p:cNvSpPr>
          <p:nvPr/>
        </p:nvSpPr>
        <p:spPr bwMode="auto">
          <a:xfrm>
            <a:off x="6729413" y="3575050"/>
            <a:ext cx="512762"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54" name="Rectangle 37">
            <a:extLst>
              <a:ext uri="{FF2B5EF4-FFF2-40B4-BE49-F238E27FC236}">
                <a16:creationId xmlns:a16="http://schemas.microsoft.com/office/drawing/2014/main" id="{391221F9-9079-446A-A63F-D38A0E0A22BB}"/>
              </a:ext>
            </a:extLst>
          </p:cNvPr>
          <p:cNvSpPr>
            <a:spLocks noChangeArrowheads="1"/>
          </p:cNvSpPr>
          <p:nvPr/>
        </p:nvSpPr>
        <p:spPr bwMode="auto">
          <a:xfrm>
            <a:off x="7242175" y="2614613"/>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55" name="Rectangle 38">
            <a:extLst>
              <a:ext uri="{FF2B5EF4-FFF2-40B4-BE49-F238E27FC236}">
                <a16:creationId xmlns:a16="http://schemas.microsoft.com/office/drawing/2014/main" id="{3A1D5DEC-FF74-4E1A-AD54-79DC49A0B72D}"/>
              </a:ext>
            </a:extLst>
          </p:cNvPr>
          <p:cNvSpPr>
            <a:spLocks noChangeArrowheads="1"/>
          </p:cNvSpPr>
          <p:nvPr/>
        </p:nvSpPr>
        <p:spPr bwMode="auto">
          <a:xfrm>
            <a:off x="7242175" y="2935288"/>
            <a:ext cx="512763" cy="319087"/>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56" name="Rectangle 39">
            <a:extLst>
              <a:ext uri="{FF2B5EF4-FFF2-40B4-BE49-F238E27FC236}">
                <a16:creationId xmlns:a16="http://schemas.microsoft.com/office/drawing/2014/main" id="{17EC2ADA-904B-4F4F-942A-4884FDA9792E}"/>
              </a:ext>
            </a:extLst>
          </p:cNvPr>
          <p:cNvSpPr>
            <a:spLocks noChangeArrowheads="1"/>
          </p:cNvSpPr>
          <p:nvPr/>
        </p:nvSpPr>
        <p:spPr bwMode="auto">
          <a:xfrm>
            <a:off x="7242175" y="3254375"/>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0</a:t>
            </a:r>
            <a:endParaRPr lang="en-US" altLang="zh-TW" sz="1400">
              <a:solidFill>
                <a:srgbClr val="000000"/>
              </a:solidFill>
              <a:latin typeface="Courier New" panose="02070309020205020404" pitchFamily="49" charset="0"/>
            </a:endParaRPr>
          </a:p>
        </p:txBody>
      </p:sp>
      <p:sp>
        <p:nvSpPr>
          <p:cNvPr id="34857" name="Rectangle 40">
            <a:extLst>
              <a:ext uri="{FF2B5EF4-FFF2-40B4-BE49-F238E27FC236}">
                <a16:creationId xmlns:a16="http://schemas.microsoft.com/office/drawing/2014/main" id="{6200C703-3523-4A9A-BD80-CAC9D77F842A}"/>
              </a:ext>
            </a:extLst>
          </p:cNvPr>
          <p:cNvSpPr>
            <a:spLocks noChangeArrowheads="1"/>
          </p:cNvSpPr>
          <p:nvPr/>
        </p:nvSpPr>
        <p:spPr bwMode="auto">
          <a:xfrm>
            <a:off x="7242175" y="3575050"/>
            <a:ext cx="512763" cy="3206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400">
                <a:solidFill>
                  <a:srgbClr val="000000"/>
                </a:solidFill>
                <a:latin typeface="Comic Sans MS" panose="030F0702030302020204" pitchFamily="66" charset="0"/>
              </a:rPr>
              <a:t>1</a:t>
            </a:r>
            <a:endParaRPr lang="en-US" altLang="zh-TW" sz="1400">
              <a:solidFill>
                <a:srgbClr val="000000"/>
              </a:solidFill>
              <a:latin typeface="Courier New" panose="02070309020205020404" pitchFamily="49" charset="0"/>
            </a:endParaRPr>
          </a:p>
        </p:txBody>
      </p:sp>
      <p:sp>
        <p:nvSpPr>
          <p:cNvPr id="34858" name="Text Box 41">
            <a:extLst>
              <a:ext uri="{FF2B5EF4-FFF2-40B4-BE49-F238E27FC236}">
                <a16:creationId xmlns:a16="http://schemas.microsoft.com/office/drawing/2014/main" id="{9D3E95F2-4024-4A42-B1DB-49CAE2A1066A}"/>
              </a:ext>
            </a:extLst>
          </p:cNvPr>
          <p:cNvSpPr txBox="1">
            <a:spLocks noChangeArrowheads="1"/>
          </p:cNvSpPr>
          <p:nvPr/>
        </p:nvSpPr>
        <p:spPr bwMode="auto">
          <a:xfrm>
            <a:off x="381000" y="4724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a:solidFill>
                  <a:srgbClr val="000000"/>
                </a:solidFill>
                <a:latin typeface="Comic Sans MS" panose="030F0702030302020204" pitchFamily="66" charset="0"/>
              </a:rPr>
              <a:t>Q</a:t>
            </a:r>
            <a:endParaRPr lang="en-US" altLang="zh-TW">
              <a:solidFill>
                <a:srgbClr val="006600"/>
              </a:solidFill>
              <a:latin typeface="Comic Sans MS" panose="030F0702030302020204" pitchFamily="66" charset="0"/>
            </a:endParaRPr>
          </a:p>
        </p:txBody>
      </p:sp>
      <p:sp>
        <p:nvSpPr>
          <p:cNvPr id="34859" name="Text Box 42">
            <a:extLst>
              <a:ext uri="{FF2B5EF4-FFF2-40B4-BE49-F238E27FC236}">
                <a16:creationId xmlns:a16="http://schemas.microsoft.com/office/drawing/2014/main" id="{31BAF908-35C4-4E66-A8EC-9A00007FA003}"/>
              </a:ext>
            </a:extLst>
          </p:cNvPr>
          <p:cNvSpPr txBox="1">
            <a:spLocks noChangeArrowheads="1"/>
          </p:cNvSpPr>
          <p:nvPr/>
        </p:nvSpPr>
        <p:spPr bwMode="auto">
          <a:xfrm>
            <a:off x="381000" y="5424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a:solidFill>
                  <a:srgbClr val="000000"/>
                </a:solidFill>
                <a:latin typeface="Comic Sans MS" panose="030F0702030302020204" pitchFamily="66" charset="0"/>
              </a:rPr>
              <a:t>R</a:t>
            </a:r>
            <a:endParaRPr lang="en-US" altLang="zh-TW">
              <a:solidFill>
                <a:srgbClr val="006600"/>
              </a:solidFill>
              <a:latin typeface="Comic Sans MS" panose="030F0702030302020204" pitchFamily="66" charset="0"/>
            </a:endParaRPr>
          </a:p>
        </p:txBody>
      </p:sp>
      <p:sp>
        <p:nvSpPr>
          <p:cNvPr id="34860" name="Text Box 43">
            <a:extLst>
              <a:ext uri="{FF2B5EF4-FFF2-40B4-BE49-F238E27FC236}">
                <a16:creationId xmlns:a16="http://schemas.microsoft.com/office/drawing/2014/main" id="{08029D72-DF4B-4C6F-B39E-C1817ED035C1}"/>
              </a:ext>
            </a:extLst>
          </p:cNvPr>
          <p:cNvSpPr txBox="1">
            <a:spLocks noChangeArrowheads="1"/>
          </p:cNvSpPr>
          <p:nvPr/>
        </p:nvSpPr>
        <p:spPr bwMode="auto">
          <a:xfrm>
            <a:off x="381000" y="60340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a:solidFill>
                  <a:srgbClr val="000000"/>
                </a:solidFill>
                <a:latin typeface="Comic Sans MS" panose="030F0702030302020204" pitchFamily="66" charset="0"/>
              </a:rPr>
              <a:t>S</a:t>
            </a:r>
            <a:endParaRPr lang="en-US" altLang="zh-TW">
              <a:solidFill>
                <a:srgbClr val="006600"/>
              </a:solidFill>
              <a:latin typeface="Comic Sans MS" panose="030F0702030302020204" pitchFamily="66" charset="0"/>
            </a:endParaRPr>
          </a:p>
        </p:txBody>
      </p:sp>
      <p:sp>
        <p:nvSpPr>
          <p:cNvPr id="34861" name="Text Box 44">
            <a:extLst>
              <a:ext uri="{FF2B5EF4-FFF2-40B4-BE49-F238E27FC236}">
                <a16:creationId xmlns:a16="http://schemas.microsoft.com/office/drawing/2014/main" id="{C81A45BB-2712-4550-A5A8-2F83581FB26C}"/>
              </a:ext>
            </a:extLst>
          </p:cNvPr>
          <p:cNvSpPr txBox="1">
            <a:spLocks noChangeArrowheads="1"/>
          </p:cNvSpPr>
          <p:nvPr/>
        </p:nvSpPr>
        <p:spPr bwMode="auto">
          <a:xfrm>
            <a:off x="3776663" y="6257925"/>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a:solidFill>
                  <a:srgbClr val="000000"/>
                </a:solidFill>
                <a:latin typeface="Comic Sans MS" panose="030F0702030302020204" pitchFamily="66" charset="0"/>
              </a:rPr>
              <a:t>time</a:t>
            </a:r>
            <a:endParaRPr lang="en-US" altLang="zh-TW">
              <a:solidFill>
                <a:srgbClr val="006600"/>
              </a:solidFill>
              <a:latin typeface="Comic Sans MS" panose="030F0702030302020204" pitchFamily="66" charset="0"/>
            </a:endParaRPr>
          </a:p>
        </p:txBody>
      </p:sp>
      <p:sp>
        <p:nvSpPr>
          <p:cNvPr id="34862" name="Text Box 45">
            <a:extLst>
              <a:ext uri="{FF2B5EF4-FFF2-40B4-BE49-F238E27FC236}">
                <a16:creationId xmlns:a16="http://schemas.microsoft.com/office/drawing/2014/main" id="{4C3929C7-9222-4719-ABD3-E4A639E919BC}"/>
              </a:ext>
            </a:extLst>
          </p:cNvPr>
          <p:cNvSpPr txBox="1">
            <a:spLocks noChangeArrowheads="1"/>
          </p:cNvSpPr>
          <p:nvPr/>
        </p:nvSpPr>
        <p:spPr bwMode="auto">
          <a:xfrm>
            <a:off x="8534400" y="4648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1</a:t>
            </a:r>
          </a:p>
        </p:txBody>
      </p:sp>
      <p:sp>
        <p:nvSpPr>
          <p:cNvPr id="34863" name="Text Box 46">
            <a:extLst>
              <a:ext uri="{FF2B5EF4-FFF2-40B4-BE49-F238E27FC236}">
                <a16:creationId xmlns:a16="http://schemas.microsoft.com/office/drawing/2014/main" id="{3C1D44E5-50A0-4077-AC79-ED94D249B1DB}"/>
              </a:ext>
            </a:extLst>
          </p:cNvPr>
          <p:cNvSpPr txBox="1">
            <a:spLocks noChangeArrowheads="1"/>
          </p:cNvSpPr>
          <p:nvPr/>
        </p:nvSpPr>
        <p:spPr bwMode="auto">
          <a:xfrm>
            <a:off x="8534400" y="4953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0</a:t>
            </a:r>
          </a:p>
        </p:txBody>
      </p:sp>
      <p:sp>
        <p:nvSpPr>
          <p:cNvPr id="34864" name="Text Box 47">
            <a:extLst>
              <a:ext uri="{FF2B5EF4-FFF2-40B4-BE49-F238E27FC236}">
                <a16:creationId xmlns:a16="http://schemas.microsoft.com/office/drawing/2014/main" id="{BEC7D6CA-399D-4223-ACB4-49B9E6CF7F8E}"/>
              </a:ext>
            </a:extLst>
          </p:cNvPr>
          <p:cNvSpPr txBox="1">
            <a:spLocks noChangeArrowheads="1"/>
          </p:cNvSpPr>
          <p:nvPr/>
        </p:nvSpPr>
        <p:spPr bwMode="auto">
          <a:xfrm>
            <a:off x="8534400" y="5257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1</a:t>
            </a:r>
          </a:p>
        </p:txBody>
      </p:sp>
      <p:sp>
        <p:nvSpPr>
          <p:cNvPr id="34865" name="Text Box 48">
            <a:extLst>
              <a:ext uri="{FF2B5EF4-FFF2-40B4-BE49-F238E27FC236}">
                <a16:creationId xmlns:a16="http://schemas.microsoft.com/office/drawing/2014/main" id="{FA149985-FB19-423D-9890-63C0C1C65934}"/>
              </a:ext>
            </a:extLst>
          </p:cNvPr>
          <p:cNvSpPr txBox="1">
            <a:spLocks noChangeArrowheads="1"/>
          </p:cNvSpPr>
          <p:nvPr/>
        </p:nvSpPr>
        <p:spPr bwMode="auto">
          <a:xfrm>
            <a:off x="8534400" y="5562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0</a:t>
            </a:r>
          </a:p>
        </p:txBody>
      </p:sp>
      <p:sp>
        <p:nvSpPr>
          <p:cNvPr id="34866" name="Text Box 49">
            <a:extLst>
              <a:ext uri="{FF2B5EF4-FFF2-40B4-BE49-F238E27FC236}">
                <a16:creationId xmlns:a16="http://schemas.microsoft.com/office/drawing/2014/main" id="{20FFCFA7-5AFB-45B6-882A-5F4945BB899E}"/>
              </a:ext>
            </a:extLst>
          </p:cNvPr>
          <p:cNvSpPr txBox="1">
            <a:spLocks noChangeArrowheads="1"/>
          </p:cNvSpPr>
          <p:nvPr/>
        </p:nvSpPr>
        <p:spPr bwMode="auto">
          <a:xfrm>
            <a:off x="8534400" y="5867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1</a:t>
            </a:r>
          </a:p>
        </p:txBody>
      </p:sp>
      <p:sp>
        <p:nvSpPr>
          <p:cNvPr id="34867" name="Text Box 50">
            <a:extLst>
              <a:ext uri="{FF2B5EF4-FFF2-40B4-BE49-F238E27FC236}">
                <a16:creationId xmlns:a16="http://schemas.microsoft.com/office/drawing/2014/main" id="{5187E8D9-56CF-4648-A240-2C53EA1DF2DC}"/>
              </a:ext>
            </a:extLst>
          </p:cNvPr>
          <p:cNvSpPr txBox="1">
            <a:spLocks noChangeArrowheads="1"/>
          </p:cNvSpPr>
          <p:nvPr/>
        </p:nvSpPr>
        <p:spPr bwMode="auto">
          <a:xfrm>
            <a:off x="8534400" y="6172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3399"/>
                </a:solidFill>
                <a:latin typeface="Comic Sans MS" panose="030F0702030302020204" pitchFamily="66" charset="0"/>
              </a:rPr>
              <a:t>0</a:t>
            </a:r>
          </a:p>
        </p:txBody>
      </p:sp>
      <p:sp>
        <p:nvSpPr>
          <p:cNvPr id="34868" name="AutoShape 51">
            <a:extLst>
              <a:ext uri="{FF2B5EF4-FFF2-40B4-BE49-F238E27FC236}">
                <a16:creationId xmlns:a16="http://schemas.microsoft.com/office/drawing/2014/main" id="{1FA3E1A6-2418-49E1-8A8D-17164DC4E8AF}"/>
              </a:ext>
            </a:extLst>
          </p:cNvPr>
          <p:cNvSpPr>
            <a:spLocks/>
          </p:cNvSpPr>
          <p:nvPr/>
        </p:nvSpPr>
        <p:spPr bwMode="auto">
          <a:xfrm rot="5400000" flipH="1" flipV="1">
            <a:off x="1701800" y="4419600"/>
            <a:ext cx="228600" cy="381000"/>
          </a:xfrm>
          <a:prstGeom prst="rightBrace">
            <a:avLst>
              <a:gd name="adj1" fmla="val 1388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34869" name="Text Box 52">
            <a:extLst>
              <a:ext uri="{FF2B5EF4-FFF2-40B4-BE49-F238E27FC236}">
                <a16:creationId xmlns:a16="http://schemas.microsoft.com/office/drawing/2014/main" id="{F8442FCC-ADEF-4CA9-AB58-B93084E1BCA8}"/>
              </a:ext>
            </a:extLst>
          </p:cNvPr>
          <p:cNvSpPr txBox="1">
            <a:spLocks noChangeArrowheads="1"/>
          </p:cNvSpPr>
          <p:nvPr/>
        </p:nvSpPr>
        <p:spPr bwMode="auto">
          <a:xfrm>
            <a:off x="1666875" y="4132263"/>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2000">
                <a:solidFill>
                  <a:srgbClr val="000000"/>
                </a:solidFill>
                <a:latin typeface="Symbol" panose="05050102010706020507" pitchFamily="18" charset="2"/>
              </a:rPr>
              <a:t>e</a:t>
            </a:r>
          </a:p>
        </p:txBody>
      </p:sp>
      <p:sp>
        <p:nvSpPr>
          <p:cNvPr id="34870" name="AutoShape 53">
            <a:extLst>
              <a:ext uri="{FF2B5EF4-FFF2-40B4-BE49-F238E27FC236}">
                <a16:creationId xmlns:a16="http://schemas.microsoft.com/office/drawing/2014/main" id="{826BFF3F-46BF-4998-BE3E-C3FCB48347DC}"/>
              </a:ext>
            </a:extLst>
          </p:cNvPr>
          <p:cNvSpPr>
            <a:spLocks/>
          </p:cNvSpPr>
          <p:nvPr/>
        </p:nvSpPr>
        <p:spPr bwMode="auto">
          <a:xfrm rot="5400000" flipH="1" flipV="1">
            <a:off x="4064000" y="4419600"/>
            <a:ext cx="228600" cy="381000"/>
          </a:xfrm>
          <a:prstGeom prst="rightBrace">
            <a:avLst>
              <a:gd name="adj1" fmla="val 1388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34871" name="Text Box 54">
            <a:extLst>
              <a:ext uri="{FF2B5EF4-FFF2-40B4-BE49-F238E27FC236}">
                <a16:creationId xmlns:a16="http://schemas.microsoft.com/office/drawing/2014/main" id="{38BBF5E1-A5BC-4D68-BB56-E32FA86220B4}"/>
              </a:ext>
            </a:extLst>
          </p:cNvPr>
          <p:cNvSpPr txBox="1">
            <a:spLocks noChangeArrowheads="1"/>
          </p:cNvSpPr>
          <p:nvPr/>
        </p:nvSpPr>
        <p:spPr bwMode="auto">
          <a:xfrm>
            <a:off x="4029075" y="4132263"/>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2000">
                <a:solidFill>
                  <a:srgbClr val="000000"/>
                </a:solidFill>
                <a:latin typeface="Symbol" panose="05050102010706020507" pitchFamily="18" charset="2"/>
              </a:rPr>
              <a:t>e</a:t>
            </a:r>
          </a:p>
        </p:txBody>
      </p:sp>
      <p:sp>
        <p:nvSpPr>
          <p:cNvPr id="34872" name="Line 55">
            <a:extLst>
              <a:ext uri="{FF2B5EF4-FFF2-40B4-BE49-F238E27FC236}">
                <a16:creationId xmlns:a16="http://schemas.microsoft.com/office/drawing/2014/main" id="{FEE4ADFE-9055-4F27-837D-65A874F95063}"/>
              </a:ext>
            </a:extLst>
          </p:cNvPr>
          <p:cNvSpPr>
            <a:spLocks noChangeShapeType="1"/>
          </p:cNvSpPr>
          <p:nvPr/>
        </p:nvSpPr>
        <p:spPr bwMode="auto">
          <a:xfrm rot="-5400000">
            <a:off x="908050" y="5562600"/>
            <a:ext cx="1524000" cy="0"/>
          </a:xfrm>
          <a:prstGeom prst="line">
            <a:avLst/>
          </a:prstGeom>
          <a:noFill/>
          <a:ln w="15875" cap="rnd">
            <a:solidFill>
              <a:srgbClr val="969696"/>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4873" name="Line 56">
            <a:extLst>
              <a:ext uri="{FF2B5EF4-FFF2-40B4-BE49-F238E27FC236}">
                <a16:creationId xmlns:a16="http://schemas.microsoft.com/office/drawing/2014/main" id="{3BDB7EDF-213D-4F69-B719-9DCE73A6E642}"/>
              </a:ext>
            </a:extLst>
          </p:cNvPr>
          <p:cNvSpPr>
            <a:spLocks noChangeShapeType="1"/>
          </p:cNvSpPr>
          <p:nvPr/>
        </p:nvSpPr>
        <p:spPr bwMode="auto">
          <a:xfrm rot="-5400000">
            <a:off x="3271838" y="5549900"/>
            <a:ext cx="1524000" cy="0"/>
          </a:xfrm>
          <a:prstGeom prst="line">
            <a:avLst/>
          </a:prstGeom>
          <a:noFill/>
          <a:ln w="15875" cap="rnd">
            <a:solidFill>
              <a:srgbClr val="969696"/>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4874" name="Line 57">
            <a:extLst>
              <a:ext uri="{FF2B5EF4-FFF2-40B4-BE49-F238E27FC236}">
                <a16:creationId xmlns:a16="http://schemas.microsoft.com/office/drawing/2014/main" id="{88E8BD7B-D58F-4466-9744-BEC7EB4CC046}"/>
              </a:ext>
            </a:extLst>
          </p:cNvPr>
          <p:cNvSpPr>
            <a:spLocks noChangeShapeType="1"/>
          </p:cNvSpPr>
          <p:nvPr/>
        </p:nvSpPr>
        <p:spPr bwMode="auto">
          <a:xfrm rot="-5400000">
            <a:off x="5106988" y="5562600"/>
            <a:ext cx="1524000" cy="0"/>
          </a:xfrm>
          <a:prstGeom prst="line">
            <a:avLst/>
          </a:prstGeom>
          <a:noFill/>
          <a:ln w="15875" cap="rnd">
            <a:solidFill>
              <a:srgbClr val="969696"/>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4875" name="Line 58">
            <a:extLst>
              <a:ext uri="{FF2B5EF4-FFF2-40B4-BE49-F238E27FC236}">
                <a16:creationId xmlns:a16="http://schemas.microsoft.com/office/drawing/2014/main" id="{2AE99093-71A4-4643-B1E8-91D24D1FB7D3}"/>
              </a:ext>
            </a:extLst>
          </p:cNvPr>
          <p:cNvSpPr>
            <a:spLocks noChangeShapeType="1"/>
          </p:cNvSpPr>
          <p:nvPr/>
        </p:nvSpPr>
        <p:spPr bwMode="auto">
          <a:xfrm rot="-5400000">
            <a:off x="6008688" y="5562600"/>
            <a:ext cx="1524000" cy="0"/>
          </a:xfrm>
          <a:prstGeom prst="line">
            <a:avLst/>
          </a:prstGeom>
          <a:noFill/>
          <a:ln w="15875" cap="rnd">
            <a:solidFill>
              <a:srgbClr val="969696"/>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4876" name="Freeform 59">
            <a:extLst>
              <a:ext uri="{FF2B5EF4-FFF2-40B4-BE49-F238E27FC236}">
                <a16:creationId xmlns:a16="http://schemas.microsoft.com/office/drawing/2014/main" id="{6FC829E3-F29E-4ABF-998C-FFE571529CD9}"/>
              </a:ext>
            </a:extLst>
          </p:cNvPr>
          <p:cNvSpPr>
            <a:spLocks/>
          </p:cNvSpPr>
          <p:nvPr/>
        </p:nvSpPr>
        <p:spPr bwMode="auto">
          <a:xfrm>
            <a:off x="822325" y="5989638"/>
            <a:ext cx="7597775" cy="338137"/>
          </a:xfrm>
          <a:custGeom>
            <a:avLst/>
            <a:gdLst>
              <a:gd name="T0" fmla="*/ 0 w 4786"/>
              <a:gd name="T1" fmla="*/ 2147483646 h 213"/>
              <a:gd name="T2" fmla="*/ 2147483646 w 4786"/>
              <a:gd name="T3" fmla="*/ 2147483646 h 213"/>
              <a:gd name="T4" fmla="*/ 2147483646 w 4786"/>
              <a:gd name="T5" fmla="*/ 0 h 213"/>
              <a:gd name="T6" fmla="*/ 2147483646 w 4786"/>
              <a:gd name="T7" fmla="*/ 0 h 213"/>
              <a:gd name="T8" fmla="*/ 2147483646 w 4786"/>
              <a:gd name="T9" fmla="*/ 2147483646 h 213"/>
              <a:gd name="T10" fmla="*/ 2147483646 w 4786"/>
              <a:gd name="T11" fmla="*/ 2147483646 h 213"/>
              <a:gd name="T12" fmla="*/ 2147483646 w 4786"/>
              <a:gd name="T13" fmla="*/ 2147483646 h 213"/>
              <a:gd name="T14" fmla="*/ 2147483646 w 4786"/>
              <a:gd name="T15" fmla="*/ 2147483646 h 213"/>
              <a:gd name="T16" fmla="*/ 2147483646 w 4786"/>
              <a:gd name="T17" fmla="*/ 2147483646 h 213"/>
              <a:gd name="T18" fmla="*/ 2147483646 w 4786"/>
              <a:gd name="T19" fmla="*/ 2147483646 h 213"/>
              <a:gd name="T20" fmla="*/ 2147483646 w 4786"/>
              <a:gd name="T21" fmla="*/ 2147483646 h 213"/>
              <a:gd name="T22" fmla="*/ 2147483646 w 4786"/>
              <a:gd name="T23" fmla="*/ 2147483646 h 213"/>
              <a:gd name="T24" fmla="*/ 2147483646 w 4786"/>
              <a:gd name="T25" fmla="*/ 2147483646 h 213"/>
              <a:gd name="T26" fmla="*/ 2147483646 w 4786"/>
              <a:gd name="T27" fmla="*/ 2147483646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86"/>
              <a:gd name="T43" fmla="*/ 0 h 213"/>
              <a:gd name="T44" fmla="*/ 4786 w 4786"/>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86" h="213">
                <a:moveTo>
                  <a:pt x="0" y="211"/>
                </a:moveTo>
                <a:lnTo>
                  <a:pt x="533" y="211"/>
                </a:lnTo>
                <a:lnTo>
                  <a:pt x="534" y="0"/>
                </a:lnTo>
                <a:lnTo>
                  <a:pt x="867" y="0"/>
                </a:lnTo>
                <a:lnTo>
                  <a:pt x="866" y="211"/>
                </a:lnTo>
                <a:lnTo>
                  <a:pt x="1487" y="211"/>
                </a:lnTo>
                <a:lnTo>
                  <a:pt x="1486" y="3"/>
                </a:lnTo>
                <a:lnTo>
                  <a:pt x="1876" y="3"/>
                </a:lnTo>
                <a:lnTo>
                  <a:pt x="1876" y="213"/>
                </a:lnTo>
                <a:lnTo>
                  <a:pt x="3178" y="213"/>
                </a:lnTo>
                <a:lnTo>
                  <a:pt x="3178" y="1"/>
                </a:lnTo>
                <a:lnTo>
                  <a:pt x="3620" y="1"/>
                </a:lnTo>
                <a:lnTo>
                  <a:pt x="3620" y="213"/>
                </a:lnTo>
                <a:lnTo>
                  <a:pt x="4786" y="213"/>
                </a:lnTo>
              </a:path>
            </a:pathLst>
          </a:cu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4877" name="Freeform 60">
            <a:extLst>
              <a:ext uri="{FF2B5EF4-FFF2-40B4-BE49-F238E27FC236}">
                <a16:creationId xmlns:a16="http://schemas.microsoft.com/office/drawing/2014/main" id="{FB1E9EA0-B1FB-49E9-A511-BD25323A0515}"/>
              </a:ext>
            </a:extLst>
          </p:cNvPr>
          <p:cNvSpPr>
            <a:spLocks/>
          </p:cNvSpPr>
          <p:nvPr/>
        </p:nvSpPr>
        <p:spPr bwMode="auto">
          <a:xfrm>
            <a:off x="828675" y="5416550"/>
            <a:ext cx="7593013" cy="323850"/>
          </a:xfrm>
          <a:custGeom>
            <a:avLst/>
            <a:gdLst>
              <a:gd name="T0" fmla="*/ 0 w 4783"/>
              <a:gd name="T1" fmla="*/ 2147483646 h 204"/>
              <a:gd name="T2" fmla="*/ 2147483646 w 4783"/>
              <a:gd name="T3" fmla="*/ 2147483646 h 204"/>
              <a:gd name="T4" fmla="*/ 2147483646 w 4783"/>
              <a:gd name="T5" fmla="*/ 0 h 204"/>
              <a:gd name="T6" fmla="*/ 2147483646 w 4783"/>
              <a:gd name="T7" fmla="*/ 0 h 204"/>
              <a:gd name="T8" fmla="*/ 2147483646 w 4783"/>
              <a:gd name="T9" fmla="*/ 2147483646 h 204"/>
              <a:gd name="T10" fmla="*/ 2147483646 w 4783"/>
              <a:gd name="T11" fmla="*/ 2147483646 h 204"/>
              <a:gd name="T12" fmla="*/ 2147483646 w 4783"/>
              <a:gd name="T13" fmla="*/ 0 h 204"/>
              <a:gd name="T14" fmla="*/ 2147483646 w 4783"/>
              <a:gd name="T15" fmla="*/ 0 h 204"/>
              <a:gd name="T16" fmla="*/ 2147483646 w 4783"/>
              <a:gd name="T17" fmla="*/ 2147483646 h 204"/>
              <a:gd name="T18" fmla="*/ 2147483646 w 4783"/>
              <a:gd name="T19" fmla="*/ 214748364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83"/>
              <a:gd name="T31" fmla="*/ 0 h 204"/>
              <a:gd name="T32" fmla="*/ 4783 w 4783"/>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83" h="204">
                <a:moveTo>
                  <a:pt x="0" y="204"/>
                </a:moveTo>
                <a:lnTo>
                  <a:pt x="2021" y="204"/>
                </a:lnTo>
                <a:lnTo>
                  <a:pt x="2021" y="0"/>
                </a:lnTo>
                <a:lnTo>
                  <a:pt x="2686" y="0"/>
                </a:lnTo>
                <a:lnTo>
                  <a:pt x="2686" y="204"/>
                </a:lnTo>
                <a:lnTo>
                  <a:pt x="3742" y="204"/>
                </a:lnTo>
                <a:lnTo>
                  <a:pt x="3742" y="0"/>
                </a:lnTo>
                <a:lnTo>
                  <a:pt x="4078" y="0"/>
                </a:lnTo>
                <a:lnTo>
                  <a:pt x="4078" y="204"/>
                </a:lnTo>
                <a:lnTo>
                  <a:pt x="4783" y="204"/>
                </a:lnTo>
              </a:path>
            </a:pathLst>
          </a:cu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4878" name="Freeform 61">
            <a:extLst>
              <a:ext uri="{FF2B5EF4-FFF2-40B4-BE49-F238E27FC236}">
                <a16:creationId xmlns:a16="http://schemas.microsoft.com/office/drawing/2014/main" id="{0F057E22-B08C-47CB-8940-110B6252531B}"/>
              </a:ext>
            </a:extLst>
          </p:cNvPr>
          <p:cNvSpPr>
            <a:spLocks/>
          </p:cNvSpPr>
          <p:nvPr/>
        </p:nvSpPr>
        <p:spPr bwMode="auto">
          <a:xfrm>
            <a:off x="820738" y="4806950"/>
            <a:ext cx="7600950" cy="325438"/>
          </a:xfrm>
          <a:custGeom>
            <a:avLst/>
            <a:gdLst>
              <a:gd name="T0" fmla="*/ 0 w 4788"/>
              <a:gd name="T1" fmla="*/ 2147483646 h 205"/>
              <a:gd name="T2" fmla="*/ 2147483646 w 4788"/>
              <a:gd name="T3" fmla="*/ 2147483646 h 205"/>
              <a:gd name="T4" fmla="*/ 2147483646 w 4788"/>
              <a:gd name="T5" fmla="*/ 0 h 205"/>
              <a:gd name="T6" fmla="*/ 2147483646 w 4788"/>
              <a:gd name="T7" fmla="*/ 0 h 205"/>
              <a:gd name="T8" fmla="*/ 2147483646 w 4788"/>
              <a:gd name="T9" fmla="*/ 2147483646 h 205"/>
              <a:gd name="T10" fmla="*/ 2147483646 w 4788"/>
              <a:gd name="T11" fmla="*/ 2147483646 h 205"/>
              <a:gd name="T12" fmla="*/ 2147483646 w 4788"/>
              <a:gd name="T13" fmla="*/ 2147483646 h 205"/>
              <a:gd name="T14" fmla="*/ 2147483646 w 4788"/>
              <a:gd name="T15" fmla="*/ 2147483646 h 205"/>
              <a:gd name="T16" fmla="*/ 2147483646 w 4788"/>
              <a:gd name="T17" fmla="*/ 2147483646 h 205"/>
              <a:gd name="T18" fmla="*/ 2147483646 w 4788"/>
              <a:gd name="T19" fmla="*/ 2147483646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88"/>
              <a:gd name="T31" fmla="*/ 0 h 205"/>
              <a:gd name="T32" fmla="*/ 4788 w 4788"/>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88" h="205">
                <a:moveTo>
                  <a:pt x="0" y="204"/>
                </a:moveTo>
                <a:lnTo>
                  <a:pt x="730" y="205"/>
                </a:lnTo>
                <a:lnTo>
                  <a:pt x="730" y="0"/>
                </a:lnTo>
                <a:lnTo>
                  <a:pt x="2221" y="0"/>
                </a:lnTo>
                <a:lnTo>
                  <a:pt x="2221" y="205"/>
                </a:lnTo>
                <a:lnTo>
                  <a:pt x="3368" y="205"/>
                </a:lnTo>
                <a:lnTo>
                  <a:pt x="3368" y="1"/>
                </a:lnTo>
                <a:lnTo>
                  <a:pt x="3947" y="1"/>
                </a:lnTo>
                <a:lnTo>
                  <a:pt x="3947" y="204"/>
                </a:lnTo>
                <a:lnTo>
                  <a:pt x="4788" y="204"/>
                </a:lnTo>
              </a:path>
            </a:pathLst>
          </a:cu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4879" name="Line 62">
            <a:extLst>
              <a:ext uri="{FF2B5EF4-FFF2-40B4-BE49-F238E27FC236}">
                <a16:creationId xmlns:a16="http://schemas.microsoft.com/office/drawing/2014/main" id="{6F6D8669-F76D-4C18-AA96-B42650AB1A0B}"/>
              </a:ext>
            </a:extLst>
          </p:cNvPr>
          <p:cNvSpPr>
            <a:spLocks noChangeShapeType="1"/>
          </p:cNvSpPr>
          <p:nvPr/>
        </p:nvSpPr>
        <p:spPr bwMode="auto">
          <a:xfrm>
            <a:off x="4460875" y="6440488"/>
            <a:ext cx="427038"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D34628CE-C069-4496-916E-EF3D7791BE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12DCE11-6F82-42F8-BAF1-C290C61CEB99}" type="slidenum">
              <a:rPr lang="zh-TW" altLang="en-US" smtClean="0">
                <a:solidFill>
                  <a:srgbClr val="000000"/>
                </a:solidFill>
                <a:latin typeface="Comic Sans MS" panose="030F0702030302020204" pitchFamily="66" charset="0"/>
              </a:rPr>
              <a:pPr/>
              <a:t>24</a:t>
            </a:fld>
            <a:endParaRPr lang="en-US" altLang="zh-TW" sz="1400">
              <a:solidFill>
                <a:srgbClr val="000000"/>
              </a:solidFill>
              <a:latin typeface="Comic Sans MS" panose="030F0702030302020204" pitchFamily="66" charset="0"/>
            </a:endParaRPr>
          </a:p>
        </p:txBody>
      </p:sp>
      <p:sp>
        <p:nvSpPr>
          <p:cNvPr id="36867" name="Rectangle 2">
            <a:extLst>
              <a:ext uri="{FF2B5EF4-FFF2-40B4-BE49-F238E27FC236}">
                <a16:creationId xmlns:a16="http://schemas.microsoft.com/office/drawing/2014/main" id="{C15D1EF3-D129-4008-BA0F-3C4599589B76}"/>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36868" name="Rectangle 3">
            <a:extLst>
              <a:ext uri="{FF2B5EF4-FFF2-40B4-BE49-F238E27FC236}">
                <a16:creationId xmlns:a16="http://schemas.microsoft.com/office/drawing/2014/main" id="{2EEE5432-CD59-49BA-A243-80BCE9C306AD}"/>
              </a:ext>
            </a:extLst>
          </p:cNvPr>
          <p:cNvSpPr>
            <a:spLocks noGrp="1" noChangeArrowheads="1"/>
          </p:cNvSpPr>
          <p:nvPr>
            <p:ph type="body" idx="1"/>
          </p:nvPr>
        </p:nvSpPr>
        <p:spPr/>
        <p:txBody>
          <a:bodyPr/>
          <a:lstStyle/>
          <a:p>
            <a:pPr marL="0" indent="0"/>
            <a:r>
              <a:rPr lang="en-US" altLang="zh-TW" dirty="0">
                <a:ea typeface="新細明體" panose="02020500000000000000" pitchFamily="18" charset="-120"/>
              </a:rPr>
              <a:t>Clock.</a:t>
            </a:r>
          </a:p>
          <a:p>
            <a:pPr lvl="1"/>
            <a:r>
              <a:rPr lang="en-US" altLang="zh-TW" dirty="0">
                <a:ea typeface="新細明體" panose="02020500000000000000" pitchFamily="18" charset="-120"/>
              </a:rPr>
              <a:t>Fundamental abstraction: regular on-off pulse.</a:t>
            </a:r>
          </a:p>
          <a:p>
            <a:pPr lvl="2"/>
            <a:r>
              <a:rPr lang="en-US" altLang="zh-TW" sz="2400" dirty="0">
                <a:ea typeface="新細明體" panose="02020500000000000000" pitchFamily="18" charset="-120"/>
              </a:rPr>
              <a:t>on:  fetch phase</a:t>
            </a:r>
          </a:p>
          <a:p>
            <a:pPr lvl="2"/>
            <a:r>
              <a:rPr lang="en-US" altLang="zh-TW" sz="2400" dirty="0">
                <a:ea typeface="新細明體" panose="02020500000000000000" pitchFamily="18" charset="-120"/>
              </a:rPr>
              <a:t>off:  execute phase</a:t>
            </a:r>
          </a:p>
          <a:p>
            <a:pPr lvl="1"/>
            <a:r>
              <a:rPr lang="en-US" altLang="zh-TW" dirty="0">
                <a:ea typeface="新細明體" panose="02020500000000000000" pitchFamily="18" charset="-120"/>
              </a:rPr>
              <a:t>External analog device.</a:t>
            </a:r>
          </a:p>
          <a:p>
            <a:pPr lvl="1"/>
            <a:r>
              <a:rPr lang="en-US" altLang="zh-TW" dirty="0">
                <a:ea typeface="新細明體" panose="02020500000000000000" pitchFamily="18" charset="-120"/>
              </a:rPr>
              <a:t>Synchronizes operations of different circuit elements.</a:t>
            </a:r>
          </a:p>
          <a:p>
            <a:pPr lvl="1"/>
            <a:r>
              <a:rPr lang="en-US" altLang="zh-TW" dirty="0">
                <a:ea typeface="新細明體" panose="02020500000000000000" pitchFamily="18" charset="-120"/>
              </a:rPr>
              <a:t>Requirement:  clock cycle longer than max switching time.</a:t>
            </a:r>
          </a:p>
          <a:p>
            <a:pPr lvl="1"/>
            <a:endParaRPr lang="en-US" altLang="zh-TW" dirty="0">
              <a:ea typeface="新細明體" panose="02020500000000000000" pitchFamily="18" charset="-120"/>
            </a:endParaRPr>
          </a:p>
          <a:p>
            <a:pPr lvl="1"/>
            <a:endParaRPr lang="en-US" altLang="zh-TW" dirty="0">
              <a:ea typeface="新細明體" panose="02020500000000000000" pitchFamily="18" charset="-120"/>
            </a:endParaRPr>
          </a:p>
          <a:p>
            <a:pPr marL="0" indent="0"/>
            <a:endParaRPr lang="zh-TW" altLang="en-US" dirty="0">
              <a:ea typeface="新細明體" panose="02020500000000000000" pitchFamily="18" charset="-120"/>
            </a:endParaRPr>
          </a:p>
        </p:txBody>
      </p:sp>
      <p:sp>
        <p:nvSpPr>
          <p:cNvPr id="36869" name="Line 4">
            <a:extLst>
              <a:ext uri="{FF2B5EF4-FFF2-40B4-BE49-F238E27FC236}">
                <a16:creationId xmlns:a16="http://schemas.microsoft.com/office/drawing/2014/main" id="{8A9E9DEA-FE0A-4078-9FE4-1698BEAB661B}"/>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6870" name="Text Box 5">
            <a:extLst>
              <a:ext uri="{FF2B5EF4-FFF2-40B4-BE49-F238E27FC236}">
                <a16:creationId xmlns:a16="http://schemas.microsoft.com/office/drawing/2014/main" id="{789C4A9E-80B2-4D3E-B958-AE5D090C919F}"/>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6600"/>
                </a:solidFill>
                <a:latin typeface="Comic Sans MS" panose="030F0702030302020204" pitchFamily="66" charset="0"/>
              </a:rPr>
              <a:t>cycle time</a:t>
            </a:r>
          </a:p>
        </p:txBody>
      </p:sp>
      <p:sp>
        <p:nvSpPr>
          <p:cNvPr id="36871" name="Text Box 6">
            <a:extLst>
              <a:ext uri="{FF2B5EF4-FFF2-40B4-BE49-F238E27FC236}">
                <a16:creationId xmlns:a16="http://schemas.microsoft.com/office/drawing/2014/main" id="{4ECAAD6F-910C-46BB-A8AE-E9F500D5B8AA}"/>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400">
                <a:solidFill>
                  <a:srgbClr val="000000"/>
                </a:solidFill>
                <a:latin typeface="Comic Sans MS" panose="030F0702030302020204" pitchFamily="66" charset="0"/>
              </a:rPr>
              <a:t>Clock</a:t>
            </a:r>
            <a:endParaRPr lang="en-US" altLang="zh-TW" sz="1400">
              <a:solidFill>
                <a:srgbClr val="006600"/>
              </a:solidFill>
              <a:latin typeface="Comic Sans MS" panose="030F0702030302020204" pitchFamily="66" charset="0"/>
            </a:endParaRPr>
          </a:p>
        </p:txBody>
      </p:sp>
      <p:sp>
        <p:nvSpPr>
          <p:cNvPr id="36872" name="Text Box 7">
            <a:extLst>
              <a:ext uri="{FF2B5EF4-FFF2-40B4-BE49-F238E27FC236}">
                <a16:creationId xmlns:a16="http://schemas.microsoft.com/office/drawing/2014/main" id="{CC08B96A-B7D4-4265-8571-7DD285221912}"/>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3399"/>
                </a:solidFill>
                <a:latin typeface="Comic Sans MS" panose="030F0702030302020204" pitchFamily="66" charset="0"/>
              </a:rPr>
              <a:t>on</a:t>
            </a:r>
            <a:endParaRPr lang="en-US" altLang="zh-TW" sz="1600">
              <a:solidFill>
                <a:srgbClr val="006600"/>
              </a:solidFill>
              <a:latin typeface="Comic Sans MS" panose="030F0702030302020204" pitchFamily="66" charset="0"/>
            </a:endParaRPr>
          </a:p>
        </p:txBody>
      </p:sp>
      <p:sp>
        <p:nvSpPr>
          <p:cNvPr id="36873" name="Text Box 8">
            <a:extLst>
              <a:ext uri="{FF2B5EF4-FFF2-40B4-BE49-F238E27FC236}">
                <a16:creationId xmlns:a16="http://schemas.microsoft.com/office/drawing/2014/main" id="{D0D48EBE-0998-4CAC-A758-0E10F700A585}"/>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1600">
                <a:solidFill>
                  <a:srgbClr val="003399"/>
                </a:solidFill>
                <a:latin typeface="Comic Sans MS" panose="030F0702030302020204" pitchFamily="66" charset="0"/>
              </a:rPr>
              <a:t>off</a:t>
            </a:r>
            <a:endParaRPr lang="en-US" altLang="zh-TW" sz="1600">
              <a:solidFill>
                <a:srgbClr val="006600"/>
              </a:solidFill>
              <a:latin typeface="Comic Sans MS" panose="030F0702030302020204" pitchFamily="66" charset="0"/>
            </a:endParaRPr>
          </a:p>
        </p:txBody>
      </p:sp>
      <p:sp>
        <p:nvSpPr>
          <p:cNvPr id="36874" name="Freeform 9">
            <a:extLst>
              <a:ext uri="{FF2B5EF4-FFF2-40B4-BE49-F238E27FC236}">
                <a16:creationId xmlns:a16="http://schemas.microsoft.com/office/drawing/2014/main" id="{C1243224-2608-4A8A-AF1B-D9013A0085AA}"/>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6875" name="Line 10">
            <a:extLst>
              <a:ext uri="{FF2B5EF4-FFF2-40B4-BE49-F238E27FC236}">
                <a16:creationId xmlns:a16="http://schemas.microsoft.com/office/drawing/2014/main" id="{116DA46C-606D-4B3A-9096-FDE587FA33A0}"/>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36876" name="Line 11">
            <a:extLst>
              <a:ext uri="{FF2B5EF4-FFF2-40B4-BE49-F238E27FC236}">
                <a16:creationId xmlns:a16="http://schemas.microsoft.com/office/drawing/2014/main" id="{42B87D21-2204-40E2-9775-2EFC4D652086}"/>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36877" name="Picture 12" descr="hourglass-slower">
            <a:extLst>
              <a:ext uri="{FF2B5EF4-FFF2-40B4-BE49-F238E27FC236}">
                <a16:creationId xmlns:a16="http://schemas.microsoft.com/office/drawing/2014/main" id="{441422E4-74D9-4A71-8A05-73F2F0258A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3" descr="fetch-execute">
            <a:extLst>
              <a:ext uri="{FF2B5EF4-FFF2-40B4-BE49-F238E27FC236}">
                <a16:creationId xmlns:a16="http://schemas.microsoft.com/office/drawing/2014/main" id="{41882477-D80C-4753-92F4-FC96A4C85C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4" descr="execute-fetch">
            <a:extLst>
              <a:ext uri="{FF2B5EF4-FFF2-40B4-BE49-F238E27FC236}">
                <a16:creationId xmlns:a16="http://schemas.microsoft.com/office/drawing/2014/main" id="{355909D3-36A6-4A2A-BA45-C0FF11667B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41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112D8FFF-270A-44DA-9222-F11B3480D3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363037E-E24E-4C2D-9D7F-75F4D9BFE69B}" type="slidenum">
              <a:rPr lang="zh-TW" altLang="en-US" smtClean="0">
                <a:solidFill>
                  <a:srgbClr val="000000"/>
                </a:solidFill>
                <a:latin typeface="Comic Sans MS" panose="030F0702030302020204" pitchFamily="66" charset="0"/>
              </a:rPr>
              <a:pPr/>
              <a:t>25</a:t>
            </a:fld>
            <a:endParaRPr lang="en-US" altLang="zh-TW" sz="1400">
              <a:solidFill>
                <a:srgbClr val="000000"/>
              </a:solidFill>
              <a:latin typeface="Comic Sans MS" panose="030F0702030302020204" pitchFamily="66" charset="0"/>
            </a:endParaRPr>
          </a:p>
        </p:txBody>
      </p:sp>
      <p:sp>
        <p:nvSpPr>
          <p:cNvPr id="40963" name="Rectangle 2">
            <a:extLst>
              <a:ext uri="{FF2B5EF4-FFF2-40B4-BE49-F238E27FC236}">
                <a16:creationId xmlns:a16="http://schemas.microsoft.com/office/drawing/2014/main" id="{08FBEB03-A533-4EB1-B2AD-78FFCA0CF1BA}"/>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Clocked S-R flip-flop</a:t>
            </a:r>
          </a:p>
        </p:txBody>
      </p:sp>
      <p:pic>
        <p:nvPicPr>
          <p:cNvPr id="40964" name="Picture 4">
            <a:extLst>
              <a:ext uri="{FF2B5EF4-FFF2-40B4-BE49-F238E27FC236}">
                <a16:creationId xmlns:a16="http://schemas.microsoft.com/office/drawing/2014/main" id="{FEB94678-5012-47D8-9A80-FCCCDA2CF3C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84225" y="914400"/>
            <a:ext cx="7499350" cy="54102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a:extLst>
              <a:ext uri="{FF2B5EF4-FFF2-40B4-BE49-F238E27FC236}">
                <a16:creationId xmlns:a16="http://schemas.microsoft.com/office/drawing/2014/main" id="{9FA0CC41-3082-4824-B77D-64405F3F1F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0F2DDC9-FAFD-4C43-9CFF-A4651E7AFA5C}" type="slidenum">
              <a:rPr lang="zh-TW" altLang="en-US" smtClean="0">
                <a:solidFill>
                  <a:srgbClr val="000000"/>
                </a:solidFill>
                <a:latin typeface="Comic Sans MS" panose="030F0702030302020204" pitchFamily="66" charset="0"/>
              </a:rPr>
              <a:pPr/>
              <a:t>26</a:t>
            </a:fld>
            <a:endParaRPr lang="en-US" altLang="zh-TW" sz="1400">
              <a:solidFill>
                <a:srgbClr val="000000"/>
              </a:solidFill>
              <a:latin typeface="Comic Sans MS" panose="030F0702030302020204" pitchFamily="66" charset="0"/>
            </a:endParaRPr>
          </a:p>
        </p:txBody>
      </p:sp>
      <p:sp>
        <p:nvSpPr>
          <p:cNvPr id="43011" name="Rectangle 2">
            <a:extLst>
              <a:ext uri="{FF2B5EF4-FFF2-40B4-BE49-F238E27FC236}">
                <a16:creationId xmlns:a16="http://schemas.microsoft.com/office/drawing/2014/main" id="{21AF3923-8B95-454C-B34C-23C997A2D8D7}"/>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Clocked D flip-flop</a:t>
            </a:r>
          </a:p>
        </p:txBody>
      </p:sp>
      <p:pic>
        <p:nvPicPr>
          <p:cNvPr id="43012" name="Picture 4">
            <a:extLst>
              <a:ext uri="{FF2B5EF4-FFF2-40B4-BE49-F238E27FC236}">
                <a16:creationId xmlns:a16="http://schemas.microsoft.com/office/drawing/2014/main" id="{FC8B57C8-BC19-401F-977C-7B90BEEA1E6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19138" y="914400"/>
            <a:ext cx="7627937" cy="54102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a:extLst>
              <a:ext uri="{FF2B5EF4-FFF2-40B4-BE49-F238E27FC236}">
                <a16:creationId xmlns:a16="http://schemas.microsoft.com/office/drawing/2014/main" id="{8235F4BD-A527-4D55-AA76-D7E4D39CA4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F3B7018-7B5D-4094-9DA1-AFCFBDCE86DA}" type="slidenum">
              <a:rPr lang="zh-TW" altLang="en-US" smtClean="0">
                <a:solidFill>
                  <a:srgbClr val="000000"/>
                </a:solidFill>
                <a:latin typeface="Comic Sans MS" panose="030F0702030302020204" pitchFamily="66" charset="0"/>
              </a:rPr>
              <a:pPr/>
              <a:t>27</a:t>
            </a:fld>
            <a:endParaRPr lang="en-US" altLang="zh-TW" sz="1400">
              <a:solidFill>
                <a:srgbClr val="000000"/>
              </a:solidFill>
              <a:latin typeface="Comic Sans MS" panose="030F0702030302020204" pitchFamily="66" charset="0"/>
            </a:endParaRPr>
          </a:p>
        </p:txBody>
      </p:sp>
      <p:sp>
        <p:nvSpPr>
          <p:cNvPr id="45059" name="Rectangle 2">
            <a:extLst>
              <a:ext uri="{FF2B5EF4-FFF2-40B4-BE49-F238E27FC236}">
                <a16:creationId xmlns:a16="http://schemas.microsoft.com/office/drawing/2014/main" id="{2F31CCED-EDB0-400B-B659-396D9AE014DF}"/>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Stand-Alone Register</a:t>
            </a:r>
          </a:p>
        </p:txBody>
      </p:sp>
      <p:pic>
        <p:nvPicPr>
          <p:cNvPr id="45060" name="Picture 4">
            <a:extLst>
              <a:ext uri="{FF2B5EF4-FFF2-40B4-BE49-F238E27FC236}">
                <a16:creationId xmlns:a16="http://schemas.microsoft.com/office/drawing/2014/main" id="{5BFE4667-A011-48B1-B862-4BA4BDB5FA2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0413" y="914400"/>
            <a:ext cx="7545387" cy="54102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6AEED3F0-845D-455E-AA38-FDF1321395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6242C99-1745-4D22-935D-702AA226DB1F}" type="slidenum">
              <a:rPr lang="zh-TW" altLang="en-US" smtClean="0">
                <a:solidFill>
                  <a:srgbClr val="000000"/>
                </a:solidFill>
                <a:latin typeface="Comic Sans MS" panose="030F0702030302020204" pitchFamily="66" charset="0"/>
              </a:rPr>
              <a:pPr/>
              <a:t>28</a:t>
            </a:fld>
            <a:endParaRPr lang="en-US" altLang="zh-TW" sz="1400">
              <a:solidFill>
                <a:srgbClr val="000000"/>
              </a:solidFill>
              <a:latin typeface="Comic Sans MS" panose="030F0702030302020204" pitchFamily="66" charset="0"/>
            </a:endParaRPr>
          </a:p>
        </p:txBody>
      </p:sp>
      <p:sp>
        <p:nvSpPr>
          <p:cNvPr id="47107" name="Rectangle 2">
            <a:extLst>
              <a:ext uri="{FF2B5EF4-FFF2-40B4-BE49-F238E27FC236}">
                <a16:creationId xmlns:a16="http://schemas.microsoft.com/office/drawing/2014/main" id="{1DE9564B-DF02-4001-8FFE-73ADC1288E8F}"/>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Register file interface</a:t>
            </a:r>
          </a:p>
        </p:txBody>
      </p:sp>
      <p:pic>
        <p:nvPicPr>
          <p:cNvPr id="47108" name="Picture 4">
            <a:extLst>
              <a:ext uri="{FF2B5EF4-FFF2-40B4-BE49-F238E27FC236}">
                <a16:creationId xmlns:a16="http://schemas.microsoft.com/office/drawing/2014/main" id="{C0C4EB5D-C60D-4396-A840-BE700FE17C3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954088"/>
            <a:ext cx="7848600" cy="532923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a:extLst>
              <a:ext uri="{FF2B5EF4-FFF2-40B4-BE49-F238E27FC236}">
                <a16:creationId xmlns:a16="http://schemas.microsoft.com/office/drawing/2014/main" id="{5CBDFCDD-6398-48FA-9AC4-C4DF6A287E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F63F406-30A6-485F-973F-9F3E5EF7EC4F}" type="slidenum">
              <a:rPr lang="zh-TW" altLang="en-US" smtClean="0">
                <a:solidFill>
                  <a:srgbClr val="000000"/>
                </a:solidFill>
                <a:latin typeface="Comic Sans MS" panose="030F0702030302020204" pitchFamily="66" charset="0"/>
              </a:rPr>
              <a:pPr/>
              <a:t>29</a:t>
            </a:fld>
            <a:endParaRPr lang="en-US" altLang="zh-TW" sz="1400">
              <a:solidFill>
                <a:srgbClr val="000000"/>
              </a:solidFill>
              <a:latin typeface="Comic Sans MS" panose="030F0702030302020204" pitchFamily="66" charset="0"/>
            </a:endParaRPr>
          </a:p>
        </p:txBody>
      </p:sp>
      <p:sp>
        <p:nvSpPr>
          <p:cNvPr id="49155" name="Rectangle 2">
            <a:extLst>
              <a:ext uri="{FF2B5EF4-FFF2-40B4-BE49-F238E27FC236}">
                <a16:creationId xmlns:a16="http://schemas.microsoft.com/office/drawing/2014/main" id="{9A7B20BD-8FF4-4361-A741-E6BB932431D5}"/>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Register file implementation</a:t>
            </a:r>
          </a:p>
        </p:txBody>
      </p:sp>
      <p:pic>
        <p:nvPicPr>
          <p:cNvPr id="49156" name="Picture 4">
            <a:extLst>
              <a:ext uri="{FF2B5EF4-FFF2-40B4-BE49-F238E27FC236}">
                <a16:creationId xmlns:a16="http://schemas.microsoft.com/office/drawing/2014/main" id="{CAC7B908-C4B1-4227-99C9-5FD4018C99F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46113" y="914400"/>
            <a:ext cx="7775575" cy="54102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3</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Time-independent Logic</a:t>
            </a:r>
          </a:p>
        </p:txBody>
      </p:sp>
      <p:sp>
        <p:nvSpPr>
          <p:cNvPr id="7" name="Content Placeholder 2">
            <a:extLst>
              <a:ext uri="{FF2B5EF4-FFF2-40B4-BE49-F238E27FC236}">
                <a16:creationId xmlns:a16="http://schemas.microsoft.com/office/drawing/2014/main" id="{8FD0D771-4B4F-46E8-AC74-6BB58A4F26B4}"/>
              </a:ext>
            </a:extLst>
          </p:cNvPr>
          <p:cNvSpPr>
            <a:spLocks noGrp="1"/>
          </p:cNvSpPr>
          <p:nvPr>
            <p:ph idx="1"/>
          </p:nvPr>
        </p:nvSpPr>
        <p:spPr>
          <a:xfrm>
            <a:off x="395536" y="1080229"/>
            <a:ext cx="8352927" cy="4648285"/>
          </a:xfrm>
        </p:spPr>
        <p:txBody>
          <a:bodyPr>
            <a:noAutofit/>
          </a:bodyPr>
          <a:lstStyle/>
          <a:p>
            <a:pPr>
              <a:lnSpc>
                <a:spcPct val="100000"/>
              </a:lnSpc>
              <a:spcBef>
                <a:spcPts val="1200"/>
              </a:spcBef>
            </a:pPr>
            <a:r>
              <a:rPr lang="en-US" sz="2000" dirty="0"/>
              <a:t>So far we ignored </a:t>
            </a:r>
            <a:r>
              <a:rPr lang="en-US" sz="2000" i="1" dirty="0"/>
              <a:t>time</a:t>
            </a:r>
          </a:p>
          <a:p>
            <a:pPr>
              <a:lnSpc>
                <a:spcPct val="100000"/>
              </a:lnSpc>
              <a:spcBef>
                <a:spcPts val="1200"/>
              </a:spcBef>
            </a:pPr>
            <a:r>
              <a:rPr lang="en-US" sz="2000" dirty="0"/>
              <a:t>The chip’s inputs were just “sitting there” – fixed and unchanging</a:t>
            </a:r>
          </a:p>
          <a:p>
            <a:pPr>
              <a:lnSpc>
                <a:spcPct val="100000"/>
              </a:lnSpc>
              <a:spcBef>
                <a:spcPts val="1200"/>
              </a:spcBef>
            </a:pPr>
            <a:r>
              <a:rPr lang="en-US" sz="2000" dirty="0"/>
              <a:t>The chip’s output was a function (“combination”) of the current inputs, and the current inputs only</a:t>
            </a:r>
          </a:p>
          <a:p>
            <a:pPr>
              <a:lnSpc>
                <a:spcPct val="100000"/>
              </a:lnSpc>
              <a:spcBef>
                <a:spcPts val="1200"/>
              </a:spcBef>
            </a:pPr>
            <a:r>
              <a:rPr lang="en-US" sz="2000" dirty="0"/>
              <a:t>This style of gate logic is sometimes called:</a:t>
            </a:r>
          </a:p>
          <a:p>
            <a:pPr lvl="1">
              <a:lnSpc>
                <a:spcPct val="100000"/>
              </a:lnSpc>
              <a:spcBef>
                <a:spcPts val="1200"/>
              </a:spcBef>
            </a:pPr>
            <a:r>
              <a:rPr lang="en-US" sz="2000" i="1" dirty="0"/>
              <a:t>time-independent logic</a:t>
            </a:r>
          </a:p>
          <a:p>
            <a:pPr lvl="1">
              <a:lnSpc>
                <a:spcPct val="100000"/>
              </a:lnSpc>
              <a:spcBef>
                <a:spcPts val="600"/>
              </a:spcBef>
            </a:pPr>
            <a:r>
              <a:rPr lang="en-US" sz="2000" i="1" dirty="0"/>
              <a:t>combinational logic</a:t>
            </a:r>
            <a:endParaRPr lang="he-IL" sz="2000" i="1" dirty="0"/>
          </a:p>
          <a:p>
            <a:pPr>
              <a:lnSpc>
                <a:spcPct val="100000"/>
              </a:lnSpc>
              <a:spcBef>
                <a:spcPts val="1200"/>
              </a:spcBef>
            </a:pPr>
            <a:r>
              <a:rPr lang="en-US" sz="2000" dirty="0"/>
              <a:t>All the chips that we discussed</a:t>
            </a:r>
            <a:br>
              <a:rPr lang="en-US" sz="2000" dirty="0"/>
            </a:br>
            <a:r>
              <a:rPr lang="en-US" sz="2000" dirty="0"/>
              <a:t>and developed so far were combinational </a:t>
            </a:r>
          </a:p>
        </p:txBody>
      </p:sp>
      <p:sp>
        <p:nvSpPr>
          <p:cNvPr id="8" name="Trapezoid 16">
            <a:extLst>
              <a:ext uri="{FF2B5EF4-FFF2-40B4-BE49-F238E27FC236}">
                <a16:creationId xmlns:a16="http://schemas.microsoft.com/office/drawing/2014/main" id="{5E8AAB2B-CC66-4B17-BBBD-03A4EBCCFCBD}"/>
              </a:ext>
            </a:extLst>
          </p:cNvPr>
          <p:cNvSpPr/>
          <p:nvPr/>
        </p:nvSpPr>
        <p:spPr>
          <a:xfrm rot="5400000">
            <a:off x="6263138" y="3816652"/>
            <a:ext cx="2110165" cy="830390"/>
          </a:xfrm>
          <a:prstGeom prst="trapezoid">
            <a:avLst>
              <a:gd name="adj" fmla="val 86866"/>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17">
            <a:extLst>
              <a:ext uri="{FF2B5EF4-FFF2-40B4-BE49-F238E27FC236}">
                <a16:creationId xmlns:a16="http://schemas.microsoft.com/office/drawing/2014/main" id="{DB6135E4-4B3D-4CE6-901C-D6C073F2504B}"/>
              </a:ext>
            </a:extLst>
          </p:cNvPr>
          <p:cNvSpPr txBox="1"/>
          <p:nvPr/>
        </p:nvSpPr>
        <p:spPr>
          <a:xfrm>
            <a:off x="7168428" y="4041330"/>
            <a:ext cx="640848" cy="369332"/>
          </a:xfrm>
          <a:prstGeom prst="rect">
            <a:avLst/>
          </a:prstGeom>
          <a:noFill/>
        </p:spPr>
        <p:txBody>
          <a:bodyPr wrap="square" rtlCol="0">
            <a:spAutoFit/>
          </a:bodyPr>
          <a:lstStyle/>
          <a:p>
            <a:r>
              <a:rPr lang="en-US" dirty="0"/>
              <a:t>ALU</a:t>
            </a:r>
          </a:p>
        </p:txBody>
      </p:sp>
      <p:sp>
        <p:nvSpPr>
          <p:cNvPr id="10" name="Isosceles Triangle 34">
            <a:extLst>
              <a:ext uri="{FF2B5EF4-FFF2-40B4-BE49-F238E27FC236}">
                <a16:creationId xmlns:a16="http://schemas.microsoft.com/office/drawing/2014/main" id="{9C3740B7-E6F7-4129-BBAB-22115CD27220}"/>
              </a:ext>
            </a:extLst>
          </p:cNvPr>
          <p:cNvSpPr/>
          <p:nvPr/>
        </p:nvSpPr>
        <p:spPr>
          <a:xfrm rot="5400000">
            <a:off x="6765670" y="4084707"/>
            <a:ext cx="547078" cy="294249"/>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t" anchorCtr="0"/>
          <a:lstStyle/>
          <a:p>
            <a:pPr algn="ctr"/>
            <a:endParaRPr lang="en-US" dirty="0">
              <a:solidFill>
                <a:schemeClr val="tx1"/>
              </a:solidFill>
            </a:endParaRPr>
          </a:p>
        </p:txBody>
      </p:sp>
      <p:sp>
        <p:nvSpPr>
          <p:cNvPr id="11" name="Rectangle 19">
            <a:extLst>
              <a:ext uri="{FF2B5EF4-FFF2-40B4-BE49-F238E27FC236}">
                <a16:creationId xmlns:a16="http://schemas.microsoft.com/office/drawing/2014/main" id="{C0FC800B-9396-470D-B856-7D23CDE866F9}"/>
              </a:ext>
            </a:extLst>
          </p:cNvPr>
          <p:cNvSpPr/>
          <p:nvPr/>
        </p:nvSpPr>
        <p:spPr>
          <a:xfrm>
            <a:off x="6783908" y="3961467"/>
            <a:ext cx="115860" cy="527106"/>
          </a:xfrm>
          <a:prstGeom prst="rect">
            <a:avLst/>
          </a:prstGeom>
          <a:solidFill>
            <a:srgbClr val="FFE0BC"/>
          </a:solid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algn="ctr"/>
            <a:endParaRPr lang="en-US" dirty="0">
              <a:solidFill>
                <a:schemeClr val="tx1"/>
              </a:solidFill>
            </a:endParaRPr>
          </a:p>
        </p:txBody>
      </p:sp>
      <p:sp>
        <p:nvSpPr>
          <p:cNvPr id="13" name="Rectangle 20">
            <a:extLst>
              <a:ext uri="{FF2B5EF4-FFF2-40B4-BE49-F238E27FC236}">
                <a16:creationId xmlns:a16="http://schemas.microsoft.com/office/drawing/2014/main" id="{2341D178-67B9-4FA2-9FD6-8613153851E8}"/>
              </a:ext>
            </a:extLst>
          </p:cNvPr>
          <p:cNvSpPr/>
          <p:nvPr/>
        </p:nvSpPr>
        <p:spPr>
          <a:xfrm>
            <a:off x="6780733" y="3729691"/>
            <a:ext cx="115860" cy="847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algn="ctr"/>
            <a:endParaRPr lang="en-US" dirty="0">
              <a:solidFill>
                <a:schemeClr val="tx1"/>
              </a:solidFill>
            </a:endParaRPr>
          </a:p>
        </p:txBody>
      </p:sp>
      <p:cxnSp>
        <p:nvCxnSpPr>
          <p:cNvPr id="14" name="Straight Connector 21">
            <a:extLst>
              <a:ext uri="{FF2B5EF4-FFF2-40B4-BE49-F238E27FC236}">
                <a16:creationId xmlns:a16="http://schemas.microsoft.com/office/drawing/2014/main" id="{CB2340BC-617C-4ECB-96A0-91D10A2DC30E}"/>
              </a:ext>
            </a:extLst>
          </p:cNvPr>
          <p:cNvCxnSpPr>
            <a:cxnSpLocks/>
          </p:cNvCxnSpPr>
          <p:nvPr/>
        </p:nvCxnSpPr>
        <p:spPr>
          <a:xfrm>
            <a:off x="6285523" y="3588770"/>
            <a:ext cx="602762" cy="0"/>
          </a:xfrm>
          <a:prstGeom prst="line">
            <a:avLst/>
          </a:prstGeom>
          <a:ln w="19050">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Connector 22">
            <a:extLst>
              <a:ext uri="{FF2B5EF4-FFF2-40B4-BE49-F238E27FC236}">
                <a16:creationId xmlns:a16="http://schemas.microsoft.com/office/drawing/2014/main" id="{0D0F8232-C6CE-4850-910F-04068E05492B}"/>
              </a:ext>
            </a:extLst>
          </p:cNvPr>
          <p:cNvCxnSpPr>
            <a:cxnSpLocks/>
          </p:cNvCxnSpPr>
          <p:nvPr/>
        </p:nvCxnSpPr>
        <p:spPr>
          <a:xfrm>
            <a:off x="6285523" y="4791359"/>
            <a:ext cx="608624" cy="0"/>
          </a:xfrm>
          <a:prstGeom prst="line">
            <a:avLst/>
          </a:prstGeom>
          <a:ln w="19050">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6" name="Straight Connector 23">
            <a:extLst>
              <a:ext uri="{FF2B5EF4-FFF2-40B4-BE49-F238E27FC236}">
                <a16:creationId xmlns:a16="http://schemas.microsoft.com/office/drawing/2014/main" id="{1966E2D6-B037-4837-B2D5-F1B423015748}"/>
              </a:ext>
            </a:extLst>
          </p:cNvPr>
          <p:cNvCxnSpPr>
            <a:cxnSpLocks/>
          </p:cNvCxnSpPr>
          <p:nvPr/>
        </p:nvCxnSpPr>
        <p:spPr>
          <a:xfrm flipV="1">
            <a:off x="7732660" y="4231831"/>
            <a:ext cx="640851" cy="5956"/>
          </a:xfrm>
          <a:prstGeom prst="line">
            <a:avLst/>
          </a:prstGeom>
          <a:ln w="19050">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17" name="TextBox 24">
            <a:extLst>
              <a:ext uri="{FF2B5EF4-FFF2-40B4-BE49-F238E27FC236}">
                <a16:creationId xmlns:a16="http://schemas.microsoft.com/office/drawing/2014/main" id="{1FF178B5-D166-48E9-81C0-5A8E898E1996}"/>
              </a:ext>
            </a:extLst>
          </p:cNvPr>
          <p:cNvSpPr txBox="1"/>
          <p:nvPr/>
        </p:nvSpPr>
        <p:spPr>
          <a:xfrm>
            <a:off x="7179994" y="2709678"/>
            <a:ext cx="514558" cy="461665"/>
          </a:xfrm>
          <a:prstGeom prst="rect">
            <a:avLst/>
          </a:prstGeom>
          <a:noFill/>
        </p:spPr>
        <p:txBody>
          <a:bodyPr wrap="square" rtlCol="0">
            <a:spAutoFit/>
          </a:bodyPr>
          <a:lstStyle/>
          <a:p>
            <a:r>
              <a:rPr lang="en-US" sz="2400" b="1" i="1" dirty="0">
                <a:latin typeface="Times New Roman"/>
                <a:cs typeface="Times New Roman"/>
              </a:rPr>
              <a:t>+</a:t>
            </a:r>
          </a:p>
        </p:txBody>
      </p:sp>
      <p:cxnSp>
        <p:nvCxnSpPr>
          <p:cNvPr id="18" name="Straight Connector 25">
            <a:extLst>
              <a:ext uri="{FF2B5EF4-FFF2-40B4-BE49-F238E27FC236}">
                <a16:creationId xmlns:a16="http://schemas.microsoft.com/office/drawing/2014/main" id="{AFC930A3-51A4-40D9-9FB1-D0C146001B0E}"/>
              </a:ext>
            </a:extLst>
          </p:cNvPr>
          <p:cNvCxnSpPr>
            <a:cxnSpLocks/>
          </p:cNvCxnSpPr>
          <p:nvPr/>
        </p:nvCxnSpPr>
        <p:spPr>
          <a:xfrm>
            <a:off x="7376738" y="3176764"/>
            <a:ext cx="0" cy="395723"/>
          </a:xfrm>
          <a:prstGeom prst="line">
            <a:avLst/>
          </a:prstGeom>
          <a:ln w="19050">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26">
            <a:extLst>
              <a:ext uri="{FF2B5EF4-FFF2-40B4-BE49-F238E27FC236}">
                <a16:creationId xmlns:a16="http://schemas.microsoft.com/office/drawing/2014/main" id="{F8E0342C-F51A-4915-80CD-658831AFCD4C}"/>
              </a:ext>
            </a:extLst>
          </p:cNvPr>
          <p:cNvCxnSpPr>
            <a:cxnSpLocks/>
          </p:cNvCxnSpPr>
          <p:nvPr/>
        </p:nvCxnSpPr>
        <p:spPr>
          <a:xfrm flipH="1">
            <a:off x="6888285" y="3988302"/>
            <a:ext cx="8308" cy="49203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7">
            <a:extLst>
              <a:ext uri="{FF2B5EF4-FFF2-40B4-BE49-F238E27FC236}">
                <a16:creationId xmlns:a16="http://schemas.microsoft.com/office/drawing/2014/main" id="{B0A36EFF-61BA-443D-9FF9-3CB9E15924F6}"/>
              </a:ext>
            </a:extLst>
          </p:cNvPr>
          <p:cNvSpPr txBox="1"/>
          <p:nvPr/>
        </p:nvSpPr>
        <p:spPr>
          <a:xfrm>
            <a:off x="6102274" y="3246238"/>
            <a:ext cx="879187" cy="341156"/>
          </a:xfrm>
          <a:prstGeom prst="rect">
            <a:avLst/>
          </a:prstGeom>
          <a:noFill/>
        </p:spPr>
        <p:txBody>
          <a:bodyPr wrap="square" rtlCol="0">
            <a:spAutoFit/>
          </a:bodyPr>
          <a:lstStyle/>
          <a:p>
            <a:pPr algn="ctr"/>
            <a:r>
              <a:rPr lang="en-US" sz="1600" dirty="0"/>
              <a:t>0101</a:t>
            </a:r>
          </a:p>
        </p:txBody>
      </p:sp>
      <p:sp>
        <p:nvSpPr>
          <p:cNvPr id="21" name="TextBox 28">
            <a:extLst>
              <a:ext uri="{FF2B5EF4-FFF2-40B4-BE49-F238E27FC236}">
                <a16:creationId xmlns:a16="http://schemas.microsoft.com/office/drawing/2014/main" id="{FF50C60A-DD10-43EA-A9A4-18D495F82657}"/>
              </a:ext>
            </a:extLst>
          </p:cNvPr>
          <p:cNvSpPr txBox="1"/>
          <p:nvPr/>
        </p:nvSpPr>
        <p:spPr>
          <a:xfrm>
            <a:off x="6148585" y="4442891"/>
            <a:ext cx="879187" cy="341156"/>
          </a:xfrm>
          <a:prstGeom prst="rect">
            <a:avLst/>
          </a:prstGeom>
          <a:noFill/>
        </p:spPr>
        <p:txBody>
          <a:bodyPr wrap="square" rtlCol="0">
            <a:spAutoFit/>
          </a:bodyPr>
          <a:lstStyle/>
          <a:p>
            <a:pPr algn="ctr"/>
            <a:r>
              <a:rPr lang="en-US" sz="1600" dirty="0"/>
              <a:t>1000</a:t>
            </a:r>
          </a:p>
        </p:txBody>
      </p:sp>
      <p:sp>
        <p:nvSpPr>
          <p:cNvPr id="22" name="TextBox 30">
            <a:extLst>
              <a:ext uri="{FF2B5EF4-FFF2-40B4-BE49-F238E27FC236}">
                <a16:creationId xmlns:a16="http://schemas.microsoft.com/office/drawing/2014/main" id="{78ADE757-DD10-4D8D-BC61-77EEB54430A9}"/>
              </a:ext>
            </a:extLst>
          </p:cNvPr>
          <p:cNvSpPr txBox="1"/>
          <p:nvPr/>
        </p:nvSpPr>
        <p:spPr>
          <a:xfrm>
            <a:off x="7748156" y="3867108"/>
            <a:ext cx="625355" cy="341156"/>
          </a:xfrm>
          <a:prstGeom prst="rect">
            <a:avLst/>
          </a:prstGeom>
          <a:noFill/>
        </p:spPr>
        <p:txBody>
          <a:bodyPr wrap="square" rtlCol="0">
            <a:spAutoFit/>
          </a:bodyPr>
          <a:lstStyle/>
          <a:p>
            <a:pPr marL="0" defTabSz="914400" rtl="0" eaLnBrk="1" latinLnBrk="0" hangingPunct="1"/>
            <a:r>
              <a:rPr lang="en-US" sz="1600" dirty="0"/>
              <a:t>1101</a:t>
            </a:r>
          </a:p>
        </p:txBody>
      </p:sp>
    </p:spTree>
    <p:extLst>
      <p:ext uri="{BB962C8B-B14F-4D97-AF65-F5344CB8AC3E}">
        <p14:creationId xmlns:p14="http://schemas.microsoft.com/office/powerpoint/2010/main" val="152545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a:extLst>
              <a:ext uri="{FF2B5EF4-FFF2-40B4-BE49-F238E27FC236}">
                <a16:creationId xmlns:a16="http://schemas.microsoft.com/office/drawing/2014/main" id="{1102BFEE-E58E-46C4-A48F-0DDA186A82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5254F4B-BB36-4232-BCDA-8335FBF70F7E}" type="slidenum">
              <a:rPr lang="zh-TW" altLang="en-US" smtClean="0">
                <a:solidFill>
                  <a:srgbClr val="000000"/>
                </a:solidFill>
                <a:latin typeface="Comic Sans MS" panose="030F0702030302020204" pitchFamily="66" charset="0"/>
              </a:rPr>
              <a:pPr/>
              <a:t>30</a:t>
            </a:fld>
            <a:endParaRPr lang="en-US" altLang="zh-TW" sz="1400">
              <a:solidFill>
                <a:srgbClr val="000000"/>
              </a:solidFill>
              <a:latin typeface="Comic Sans MS" panose="030F0702030302020204" pitchFamily="66" charset="0"/>
            </a:endParaRPr>
          </a:p>
        </p:txBody>
      </p:sp>
      <p:sp>
        <p:nvSpPr>
          <p:cNvPr id="51203" name="Rectangle 2">
            <a:extLst>
              <a:ext uri="{FF2B5EF4-FFF2-40B4-BE49-F238E27FC236}">
                <a16:creationId xmlns:a16="http://schemas.microsoft.com/office/drawing/2014/main" id="{DEE18BF1-2359-4D31-B426-06B98AF22A5A}"/>
              </a:ext>
            </a:extLst>
          </p:cNvPr>
          <p:cNvSpPr>
            <a:spLocks noGrp="1" noChangeArrowheads="1"/>
          </p:cNvSpPr>
          <p:nvPr>
            <p:ph type="title"/>
          </p:nvPr>
        </p:nvSpPr>
        <p:spPr/>
        <p:txBody>
          <a:bodyPr/>
          <a:lstStyle/>
          <a:p>
            <a:r>
              <a:rPr lang="en-US" altLang="zh-TW">
                <a:ea typeface="新細明體" panose="02020500000000000000" pitchFamily="18" charset="-120"/>
              </a:rPr>
              <a:t>Multiplexer</a:t>
            </a:r>
            <a:endParaRPr lang="en-US" altLang="zh-TW" sz="2000">
              <a:ea typeface="新細明體" panose="02020500000000000000" pitchFamily="18" charset="-120"/>
            </a:endParaRPr>
          </a:p>
        </p:txBody>
      </p:sp>
      <p:sp>
        <p:nvSpPr>
          <p:cNvPr id="51204" name="Rectangle 3">
            <a:extLst>
              <a:ext uri="{FF2B5EF4-FFF2-40B4-BE49-F238E27FC236}">
                <a16:creationId xmlns:a16="http://schemas.microsoft.com/office/drawing/2014/main" id="{22D45127-BFBF-42E0-AA4B-DC215747D02D}"/>
              </a:ext>
            </a:extLst>
          </p:cNvPr>
          <p:cNvSpPr>
            <a:spLocks noGrp="1" noChangeArrowheads="1"/>
          </p:cNvSpPr>
          <p:nvPr>
            <p:ph type="body" idx="1"/>
          </p:nvPr>
        </p:nvSpPr>
        <p:spPr>
          <a:xfrm>
            <a:off x="595313" y="798513"/>
            <a:ext cx="5868987" cy="557212"/>
          </a:xfrm>
        </p:spPr>
        <p:txBody>
          <a:bodyPr/>
          <a:lstStyle/>
          <a:p>
            <a:pPr marL="0" indent="0">
              <a:spcBef>
                <a:spcPts val="600"/>
              </a:spcBef>
              <a:spcAft>
                <a:spcPts val="600"/>
              </a:spcAft>
            </a:pPr>
            <a:r>
              <a:rPr lang="en-US" altLang="zh-TW">
                <a:ea typeface="新細明體" panose="02020500000000000000" pitchFamily="18" charset="-120"/>
              </a:rPr>
              <a:t>When s=0, return x; otherwise, return y.</a:t>
            </a:r>
          </a:p>
          <a:p>
            <a:pPr marL="0" indent="0">
              <a:spcBef>
                <a:spcPts val="600"/>
              </a:spcBef>
              <a:spcAft>
                <a:spcPts val="600"/>
              </a:spcAft>
            </a:pPr>
            <a:r>
              <a:rPr lang="en-US" altLang="zh-TW">
                <a:ea typeface="新細明體" panose="02020500000000000000" pitchFamily="18" charset="-120"/>
              </a:rPr>
              <a:t>Example: (Y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S)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(X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 </a:t>
            </a:r>
            <a:r>
              <a:rPr lang="en-US" altLang="zh-TW">
                <a:ea typeface="新細明體" panose="02020500000000000000" pitchFamily="18" charset="-120"/>
                <a:sym typeface="Symbol" panose="05050102010706020507" pitchFamily="18" charset="2"/>
              </a:rPr>
              <a:t></a:t>
            </a:r>
            <a:r>
              <a:rPr lang="en-US" altLang="zh-TW">
                <a:ea typeface="新細明體" panose="02020500000000000000" pitchFamily="18" charset="-120"/>
              </a:rPr>
              <a:t>S)</a:t>
            </a:r>
          </a:p>
        </p:txBody>
      </p:sp>
      <p:pic>
        <p:nvPicPr>
          <p:cNvPr id="51205" name="Picture 4">
            <a:extLst>
              <a:ext uri="{FF2B5EF4-FFF2-40B4-BE49-F238E27FC236}">
                <a16:creationId xmlns:a16="http://schemas.microsoft.com/office/drawing/2014/main" id="{9E3BAA7E-C142-45B6-8ECB-CEFE503C5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92375"/>
            <a:ext cx="7561262"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6" name="Group 5">
            <a:extLst>
              <a:ext uri="{FF2B5EF4-FFF2-40B4-BE49-F238E27FC236}">
                <a16:creationId xmlns:a16="http://schemas.microsoft.com/office/drawing/2014/main" id="{EE9D8D14-1F6D-495C-8984-9F39A3952ABB}"/>
              </a:ext>
            </a:extLst>
          </p:cNvPr>
          <p:cNvGrpSpPr>
            <a:grpSpLocks/>
          </p:cNvGrpSpPr>
          <p:nvPr/>
        </p:nvGrpSpPr>
        <p:grpSpPr bwMode="auto">
          <a:xfrm>
            <a:off x="5867400" y="333375"/>
            <a:ext cx="2895600" cy="2057400"/>
            <a:chOff x="3696" y="1488"/>
            <a:chExt cx="1824" cy="1296"/>
          </a:xfrm>
        </p:grpSpPr>
        <p:graphicFrame>
          <p:nvGraphicFramePr>
            <p:cNvPr id="51207" name="Object 6">
              <a:extLst>
                <a:ext uri="{FF2B5EF4-FFF2-40B4-BE49-F238E27FC236}">
                  <a16:creationId xmlns:a16="http://schemas.microsoft.com/office/drawing/2014/main" id="{456A4C65-CB94-4E8E-84FF-C5AB6051A865}"/>
                </a:ext>
              </a:extLst>
            </p:cNvPr>
            <p:cNvGraphicFramePr>
              <a:graphicFrameLocks noChangeAspect="1"/>
            </p:cNvGraphicFramePr>
            <p:nvPr/>
          </p:nvGraphicFramePr>
          <p:xfrm>
            <a:off x="3696" y="1488"/>
            <a:ext cx="1824" cy="960"/>
          </p:xfrm>
          <a:graphic>
            <a:graphicData uri="http://schemas.openxmlformats.org/presentationml/2006/ole">
              <mc:AlternateContent xmlns:mc="http://schemas.openxmlformats.org/markup-compatibility/2006">
                <mc:Choice xmlns:v="urn:schemas-microsoft-com:vml" Requires="v">
                  <p:oleObj spid="_x0000_s51242" name="VISIO" r:id="rId5" imgW="2034540" imgH="1048512" progId="Visio.Drawing.6">
                    <p:embed/>
                  </p:oleObj>
                </mc:Choice>
                <mc:Fallback>
                  <p:oleObj name="VISIO" r:id="rId5" imgW="2034540" imgH="1048512" progId="Visio.Drawing.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b="-2058"/>
                        <a:stretch>
                          <a:fillRect/>
                        </a:stretch>
                      </p:blipFill>
                      <p:spPr bwMode="auto">
                        <a:xfrm>
                          <a:off x="3696" y="1488"/>
                          <a:ext cx="182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08" name="Text Box 7">
              <a:extLst>
                <a:ext uri="{FF2B5EF4-FFF2-40B4-BE49-F238E27FC236}">
                  <a16:creationId xmlns:a16="http://schemas.microsoft.com/office/drawing/2014/main" id="{F0DBD068-0B5E-4B9D-8C2F-F6B3D37C6791}"/>
                </a:ext>
              </a:extLst>
            </p:cNvPr>
            <p:cNvSpPr txBox="1">
              <a:spLocks noChangeArrowheads="1"/>
            </p:cNvSpPr>
            <p:nvPr/>
          </p:nvSpPr>
          <p:spPr bwMode="auto">
            <a:xfrm>
              <a:off x="3840" y="2449"/>
              <a:ext cx="1632"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13716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kumimoji="0" lang="en-US" altLang="zh-TW" sz="1700">
                  <a:solidFill>
                    <a:srgbClr val="000000"/>
                  </a:solidFill>
                </a:rPr>
                <a:t>Two-input multiplexer</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a:extLst>
              <a:ext uri="{FF2B5EF4-FFF2-40B4-BE49-F238E27FC236}">
                <a16:creationId xmlns:a16="http://schemas.microsoft.com/office/drawing/2014/main" id="{EAE4FAA8-9C24-4B68-AA72-0EEF03ECD0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CF6FE9F-F761-4C3C-9760-5C634F6ED424}" type="slidenum">
              <a:rPr lang="zh-TW" altLang="en-US" smtClean="0">
                <a:solidFill>
                  <a:srgbClr val="000000"/>
                </a:solidFill>
                <a:latin typeface="Comic Sans MS" panose="030F0702030302020204" pitchFamily="66" charset="0"/>
              </a:rPr>
              <a:pPr/>
              <a:t>31</a:t>
            </a:fld>
            <a:endParaRPr lang="en-US" altLang="zh-TW" sz="1400">
              <a:solidFill>
                <a:srgbClr val="000000"/>
              </a:solidFill>
              <a:latin typeface="Comic Sans MS" panose="030F0702030302020204" pitchFamily="66" charset="0"/>
            </a:endParaRPr>
          </a:p>
        </p:txBody>
      </p:sp>
      <p:sp>
        <p:nvSpPr>
          <p:cNvPr id="53251" name="Rectangle 2">
            <a:extLst>
              <a:ext uri="{FF2B5EF4-FFF2-40B4-BE49-F238E27FC236}">
                <a16:creationId xmlns:a16="http://schemas.microsoft.com/office/drawing/2014/main" id="{2A6AA3A9-D66E-4989-9E3D-7A00E45D4E5B}"/>
              </a:ext>
            </a:extLst>
          </p:cNvPr>
          <p:cNvSpPr>
            <a:spLocks noGrp="1" noChangeArrowheads="1"/>
          </p:cNvSpPr>
          <p:nvPr>
            <p:ph type="title"/>
          </p:nvPr>
        </p:nvSpPr>
        <p:spPr/>
        <p:txBody>
          <a:bodyPr/>
          <a:lstStyle/>
          <a:p>
            <a:r>
              <a:rPr lang="en-US" altLang="zh-TW">
                <a:ea typeface="新細明體" panose="02020500000000000000" pitchFamily="18" charset="-120"/>
              </a:rPr>
              <a:t>4-to-1 multiplexer</a:t>
            </a:r>
          </a:p>
        </p:txBody>
      </p:sp>
      <p:sp>
        <p:nvSpPr>
          <p:cNvPr id="53252" name="Rectangle 3">
            <a:extLst>
              <a:ext uri="{FF2B5EF4-FFF2-40B4-BE49-F238E27FC236}">
                <a16:creationId xmlns:a16="http://schemas.microsoft.com/office/drawing/2014/main" id="{20EEDDE3-F21C-4C76-9C39-18A118E60F2C}"/>
              </a:ext>
            </a:extLst>
          </p:cNvPr>
          <p:cNvSpPr>
            <a:spLocks noChangeArrowheads="1"/>
          </p:cNvSpPr>
          <p:nvPr/>
        </p:nvSpPr>
        <p:spPr bwMode="auto">
          <a:xfrm>
            <a:off x="1117600" y="2324100"/>
            <a:ext cx="1584325" cy="2087563"/>
          </a:xfrm>
          <a:prstGeom prst="rect">
            <a:avLst/>
          </a:prstGeom>
          <a:solidFill>
            <a:srgbClr val="CCFFFF"/>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000000"/>
                </a:solidFill>
              </a:rPr>
              <a:t>4MUX</a:t>
            </a:r>
          </a:p>
        </p:txBody>
      </p:sp>
      <p:sp>
        <p:nvSpPr>
          <p:cNvPr id="53253" name="Line 4">
            <a:extLst>
              <a:ext uri="{FF2B5EF4-FFF2-40B4-BE49-F238E27FC236}">
                <a16:creationId xmlns:a16="http://schemas.microsoft.com/office/drawing/2014/main" id="{F581CF9C-E1E6-4414-8095-DD79291ADB54}"/>
              </a:ext>
            </a:extLst>
          </p:cNvPr>
          <p:cNvSpPr>
            <a:spLocks noChangeShapeType="1"/>
          </p:cNvSpPr>
          <p:nvPr/>
        </p:nvSpPr>
        <p:spPr bwMode="auto">
          <a:xfrm>
            <a:off x="828675" y="2611438"/>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54" name="Line 5">
            <a:extLst>
              <a:ext uri="{FF2B5EF4-FFF2-40B4-BE49-F238E27FC236}">
                <a16:creationId xmlns:a16="http://schemas.microsoft.com/office/drawing/2014/main" id="{4038D528-FD48-40E2-94E5-C1F3CBCDEBB5}"/>
              </a:ext>
            </a:extLst>
          </p:cNvPr>
          <p:cNvSpPr>
            <a:spLocks noChangeShapeType="1"/>
          </p:cNvSpPr>
          <p:nvPr/>
        </p:nvSpPr>
        <p:spPr bwMode="auto">
          <a:xfrm>
            <a:off x="828675" y="31162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55" name="Line 6">
            <a:extLst>
              <a:ext uri="{FF2B5EF4-FFF2-40B4-BE49-F238E27FC236}">
                <a16:creationId xmlns:a16="http://schemas.microsoft.com/office/drawing/2014/main" id="{235F5DCA-F84F-402E-8B71-835119E17C22}"/>
              </a:ext>
            </a:extLst>
          </p:cNvPr>
          <p:cNvSpPr>
            <a:spLocks noChangeShapeType="1"/>
          </p:cNvSpPr>
          <p:nvPr/>
        </p:nvSpPr>
        <p:spPr bwMode="auto">
          <a:xfrm>
            <a:off x="828675" y="36195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56" name="Line 7">
            <a:extLst>
              <a:ext uri="{FF2B5EF4-FFF2-40B4-BE49-F238E27FC236}">
                <a16:creationId xmlns:a16="http://schemas.microsoft.com/office/drawing/2014/main" id="{71E0BEC8-AEC4-4A2C-B4E8-BB85F2AF75CE}"/>
              </a:ext>
            </a:extLst>
          </p:cNvPr>
          <p:cNvSpPr>
            <a:spLocks noChangeShapeType="1"/>
          </p:cNvSpPr>
          <p:nvPr/>
        </p:nvSpPr>
        <p:spPr bwMode="auto">
          <a:xfrm>
            <a:off x="828675" y="4124325"/>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57" name="Text Box 8">
            <a:extLst>
              <a:ext uri="{FF2B5EF4-FFF2-40B4-BE49-F238E27FC236}">
                <a16:creationId xmlns:a16="http://schemas.microsoft.com/office/drawing/2014/main" id="{0372846E-BC82-4408-B4F3-21E920AA58FD}"/>
              </a:ext>
            </a:extLst>
          </p:cNvPr>
          <p:cNvSpPr txBox="1">
            <a:spLocks noChangeArrowheads="1"/>
          </p:cNvSpPr>
          <p:nvPr/>
        </p:nvSpPr>
        <p:spPr bwMode="auto">
          <a:xfrm>
            <a:off x="468313" y="234315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0</a:t>
            </a:r>
          </a:p>
        </p:txBody>
      </p:sp>
      <p:sp>
        <p:nvSpPr>
          <p:cNvPr id="53258" name="Text Box 9">
            <a:extLst>
              <a:ext uri="{FF2B5EF4-FFF2-40B4-BE49-F238E27FC236}">
                <a16:creationId xmlns:a16="http://schemas.microsoft.com/office/drawing/2014/main" id="{BA52C57A-5A92-49BD-AA37-B5B345B0EBF8}"/>
              </a:ext>
            </a:extLst>
          </p:cNvPr>
          <p:cNvSpPr txBox="1">
            <a:spLocks noChangeArrowheads="1"/>
          </p:cNvSpPr>
          <p:nvPr/>
        </p:nvSpPr>
        <p:spPr bwMode="auto">
          <a:xfrm>
            <a:off x="468313" y="282733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1</a:t>
            </a:r>
          </a:p>
        </p:txBody>
      </p:sp>
      <p:sp>
        <p:nvSpPr>
          <p:cNvPr id="53259" name="Text Box 10">
            <a:extLst>
              <a:ext uri="{FF2B5EF4-FFF2-40B4-BE49-F238E27FC236}">
                <a16:creationId xmlns:a16="http://schemas.microsoft.com/office/drawing/2014/main" id="{D493B7A0-F222-4008-9E36-8CC1D4204A5D}"/>
              </a:ext>
            </a:extLst>
          </p:cNvPr>
          <p:cNvSpPr txBox="1">
            <a:spLocks noChangeArrowheads="1"/>
          </p:cNvSpPr>
          <p:nvPr/>
        </p:nvSpPr>
        <p:spPr bwMode="auto">
          <a:xfrm>
            <a:off x="468313" y="33321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2</a:t>
            </a:r>
          </a:p>
        </p:txBody>
      </p:sp>
      <p:sp>
        <p:nvSpPr>
          <p:cNvPr id="53260" name="Text Box 11">
            <a:extLst>
              <a:ext uri="{FF2B5EF4-FFF2-40B4-BE49-F238E27FC236}">
                <a16:creationId xmlns:a16="http://schemas.microsoft.com/office/drawing/2014/main" id="{928FFD14-17AF-4698-967C-1E236369E441}"/>
              </a:ext>
            </a:extLst>
          </p:cNvPr>
          <p:cNvSpPr txBox="1">
            <a:spLocks noChangeArrowheads="1"/>
          </p:cNvSpPr>
          <p:nvPr/>
        </p:nvSpPr>
        <p:spPr bwMode="auto">
          <a:xfrm>
            <a:off x="468313" y="383540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3</a:t>
            </a:r>
          </a:p>
        </p:txBody>
      </p:sp>
      <p:sp>
        <p:nvSpPr>
          <p:cNvPr id="53261" name="Line 12">
            <a:extLst>
              <a:ext uri="{FF2B5EF4-FFF2-40B4-BE49-F238E27FC236}">
                <a16:creationId xmlns:a16="http://schemas.microsoft.com/office/drawing/2014/main" id="{98429599-B24D-43D8-BF77-413B44B28B81}"/>
              </a:ext>
            </a:extLst>
          </p:cNvPr>
          <p:cNvSpPr>
            <a:spLocks noChangeShapeType="1"/>
          </p:cNvSpPr>
          <p:nvPr/>
        </p:nvSpPr>
        <p:spPr bwMode="auto">
          <a:xfrm>
            <a:off x="2700338" y="33321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62" name="Text Box 13">
            <a:extLst>
              <a:ext uri="{FF2B5EF4-FFF2-40B4-BE49-F238E27FC236}">
                <a16:creationId xmlns:a16="http://schemas.microsoft.com/office/drawing/2014/main" id="{6BA2157F-D8ED-4059-BC49-733602CAC4ED}"/>
              </a:ext>
            </a:extLst>
          </p:cNvPr>
          <p:cNvSpPr txBox="1">
            <a:spLocks noChangeArrowheads="1"/>
          </p:cNvSpPr>
          <p:nvPr/>
        </p:nvSpPr>
        <p:spPr bwMode="auto">
          <a:xfrm>
            <a:off x="2989263" y="30908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z</a:t>
            </a:r>
            <a:endParaRPr lang="en-US" altLang="zh-TW" sz="2400" baseline="-25000">
              <a:solidFill>
                <a:srgbClr val="000000"/>
              </a:solidFill>
            </a:endParaRPr>
          </a:p>
        </p:txBody>
      </p:sp>
      <p:sp>
        <p:nvSpPr>
          <p:cNvPr id="53263" name="Line 14">
            <a:extLst>
              <a:ext uri="{FF2B5EF4-FFF2-40B4-BE49-F238E27FC236}">
                <a16:creationId xmlns:a16="http://schemas.microsoft.com/office/drawing/2014/main" id="{A0474563-8EE6-4EE3-A984-7441F78798A5}"/>
              </a:ext>
            </a:extLst>
          </p:cNvPr>
          <p:cNvSpPr>
            <a:spLocks noChangeShapeType="1"/>
          </p:cNvSpPr>
          <p:nvPr/>
        </p:nvSpPr>
        <p:spPr bwMode="auto">
          <a:xfrm rot="-5400000">
            <a:off x="1476375" y="4556126"/>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64" name="Line 15">
            <a:extLst>
              <a:ext uri="{FF2B5EF4-FFF2-40B4-BE49-F238E27FC236}">
                <a16:creationId xmlns:a16="http://schemas.microsoft.com/office/drawing/2014/main" id="{759D56E8-6B21-4CCD-A607-DB3A8FE42824}"/>
              </a:ext>
            </a:extLst>
          </p:cNvPr>
          <p:cNvSpPr>
            <a:spLocks noChangeShapeType="1"/>
          </p:cNvSpPr>
          <p:nvPr/>
        </p:nvSpPr>
        <p:spPr bwMode="auto">
          <a:xfrm rot="-5400000">
            <a:off x="2052637" y="4556126"/>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265" name="Text Box 16">
            <a:extLst>
              <a:ext uri="{FF2B5EF4-FFF2-40B4-BE49-F238E27FC236}">
                <a16:creationId xmlns:a16="http://schemas.microsoft.com/office/drawing/2014/main" id="{55375BE7-9F01-492D-AC7C-E34B39D0416E}"/>
              </a:ext>
            </a:extLst>
          </p:cNvPr>
          <p:cNvSpPr txBox="1">
            <a:spLocks noChangeArrowheads="1"/>
          </p:cNvSpPr>
          <p:nvPr/>
        </p:nvSpPr>
        <p:spPr bwMode="auto">
          <a:xfrm>
            <a:off x="1333500" y="47720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0</a:t>
            </a:r>
          </a:p>
        </p:txBody>
      </p:sp>
      <p:sp>
        <p:nvSpPr>
          <p:cNvPr id="53266" name="Text Box 17">
            <a:extLst>
              <a:ext uri="{FF2B5EF4-FFF2-40B4-BE49-F238E27FC236}">
                <a16:creationId xmlns:a16="http://schemas.microsoft.com/office/drawing/2014/main" id="{672507E3-CAAB-410D-BC16-E6686991A6E6}"/>
              </a:ext>
            </a:extLst>
          </p:cNvPr>
          <p:cNvSpPr txBox="1">
            <a:spLocks noChangeArrowheads="1"/>
          </p:cNvSpPr>
          <p:nvPr/>
        </p:nvSpPr>
        <p:spPr bwMode="auto">
          <a:xfrm>
            <a:off x="1981200" y="47720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1</a:t>
            </a:r>
          </a:p>
        </p:txBody>
      </p:sp>
      <p:pic>
        <p:nvPicPr>
          <p:cNvPr id="976914" name="Picture 18" descr="mux">
            <a:extLst>
              <a:ext uri="{FF2B5EF4-FFF2-40B4-BE49-F238E27FC236}">
                <a16:creationId xmlns:a16="http://schemas.microsoft.com/office/drawing/2014/main" id="{BAC67B77-051C-4B9C-AAB6-587602011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971675"/>
            <a:ext cx="5308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6914"/>
                                        </p:tgtEl>
                                        <p:attrNameLst>
                                          <p:attrName>style.visibility</p:attrName>
                                        </p:attrNameLst>
                                      </p:cBhvr>
                                      <p:to>
                                        <p:strVal val="visible"/>
                                      </p:to>
                                    </p:set>
                                    <p:animEffect transition="in" filter="fade">
                                      <p:cBhvr>
                                        <p:cTn id="7" dur="1000"/>
                                        <p:tgtEl>
                                          <p:spTgt spid="97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a:extLst>
              <a:ext uri="{FF2B5EF4-FFF2-40B4-BE49-F238E27FC236}">
                <a16:creationId xmlns:a16="http://schemas.microsoft.com/office/drawing/2014/main" id="{DA106C0C-A463-4C5F-8B18-C081C7AF56F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D94F12B-74BC-4216-9E3C-C24C3ABF26AF}" type="slidenum">
              <a:rPr lang="zh-TW" altLang="en-US" smtClean="0">
                <a:solidFill>
                  <a:srgbClr val="000000"/>
                </a:solidFill>
                <a:latin typeface="Comic Sans MS" panose="030F0702030302020204" pitchFamily="66" charset="0"/>
              </a:rPr>
              <a:pPr/>
              <a:t>32</a:t>
            </a:fld>
            <a:endParaRPr lang="en-US" altLang="zh-TW" sz="1400">
              <a:solidFill>
                <a:srgbClr val="000000"/>
              </a:solidFill>
              <a:latin typeface="Comic Sans MS" panose="030F0702030302020204" pitchFamily="66" charset="0"/>
            </a:endParaRPr>
          </a:p>
        </p:txBody>
      </p:sp>
      <p:sp>
        <p:nvSpPr>
          <p:cNvPr id="55299" name="Rectangle 2">
            <a:extLst>
              <a:ext uri="{FF2B5EF4-FFF2-40B4-BE49-F238E27FC236}">
                <a16:creationId xmlns:a16="http://schemas.microsoft.com/office/drawing/2014/main" id="{C07731FA-F010-4399-BC6A-25D21A633D8D}"/>
              </a:ext>
            </a:extLst>
          </p:cNvPr>
          <p:cNvSpPr>
            <a:spLocks noGrp="1" noChangeArrowheads="1"/>
          </p:cNvSpPr>
          <p:nvPr>
            <p:ph type="title"/>
          </p:nvPr>
        </p:nvSpPr>
        <p:spPr/>
        <p:txBody>
          <a:bodyPr/>
          <a:lstStyle/>
          <a:p>
            <a:r>
              <a:rPr lang="en-US" altLang="zh-TW">
                <a:ea typeface="新細明體" panose="02020500000000000000" pitchFamily="18" charset="-120"/>
              </a:rPr>
              <a:t>4-to-1 multiplexer</a:t>
            </a:r>
          </a:p>
        </p:txBody>
      </p:sp>
      <p:sp>
        <p:nvSpPr>
          <p:cNvPr id="55300" name="Rectangle 3">
            <a:extLst>
              <a:ext uri="{FF2B5EF4-FFF2-40B4-BE49-F238E27FC236}">
                <a16:creationId xmlns:a16="http://schemas.microsoft.com/office/drawing/2014/main" id="{040988BB-0D0B-44C0-AD47-81C6D0940156}"/>
              </a:ext>
            </a:extLst>
          </p:cNvPr>
          <p:cNvSpPr>
            <a:spLocks noChangeArrowheads="1"/>
          </p:cNvSpPr>
          <p:nvPr/>
        </p:nvSpPr>
        <p:spPr bwMode="auto">
          <a:xfrm>
            <a:off x="1117600" y="2324100"/>
            <a:ext cx="1584325" cy="2087563"/>
          </a:xfrm>
          <a:prstGeom prst="rect">
            <a:avLst/>
          </a:prstGeom>
          <a:solidFill>
            <a:srgbClr val="CCFFFF"/>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000000"/>
                </a:solidFill>
              </a:rPr>
              <a:t>4MUX</a:t>
            </a:r>
          </a:p>
        </p:txBody>
      </p:sp>
      <p:sp>
        <p:nvSpPr>
          <p:cNvPr id="55301" name="Line 4">
            <a:extLst>
              <a:ext uri="{FF2B5EF4-FFF2-40B4-BE49-F238E27FC236}">
                <a16:creationId xmlns:a16="http://schemas.microsoft.com/office/drawing/2014/main" id="{D81C9C51-2B7D-4645-9021-00D3EDDF85BD}"/>
              </a:ext>
            </a:extLst>
          </p:cNvPr>
          <p:cNvSpPr>
            <a:spLocks noChangeShapeType="1"/>
          </p:cNvSpPr>
          <p:nvPr/>
        </p:nvSpPr>
        <p:spPr bwMode="auto">
          <a:xfrm>
            <a:off x="828675" y="2611438"/>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02" name="Line 5">
            <a:extLst>
              <a:ext uri="{FF2B5EF4-FFF2-40B4-BE49-F238E27FC236}">
                <a16:creationId xmlns:a16="http://schemas.microsoft.com/office/drawing/2014/main" id="{9089277C-135C-41AD-8890-5689EF88F388}"/>
              </a:ext>
            </a:extLst>
          </p:cNvPr>
          <p:cNvSpPr>
            <a:spLocks noChangeShapeType="1"/>
          </p:cNvSpPr>
          <p:nvPr/>
        </p:nvSpPr>
        <p:spPr bwMode="auto">
          <a:xfrm>
            <a:off x="828675" y="31162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03" name="Line 6">
            <a:extLst>
              <a:ext uri="{FF2B5EF4-FFF2-40B4-BE49-F238E27FC236}">
                <a16:creationId xmlns:a16="http://schemas.microsoft.com/office/drawing/2014/main" id="{4B147B24-8BB5-48E3-9806-33EB4BB813DE}"/>
              </a:ext>
            </a:extLst>
          </p:cNvPr>
          <p:cNvSpPr>
            <a:spLocks noChangeShapeType="1"/>
          </p:cNvSpPr>
          <p:nvPr/>
        </p:nvSpPr>
        <p:spPr bwMode="auto">
          <a:xfrm>
            <a:off x="828675" y="36195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04" name="Line 7">
            <a:extLst>
              <a:ext uri="{FF2B5EF4-FFF2-40B4-BE49-F238E27FC236}">
                <a16:creationId xmlns:a16="http://schemas.microsoft.com/office/drawing/2014/main" id="{88BAC5D1-D72B-4F3C-BA68-BEB64EB5160C}"/>
              </a:ext>
            </a:extLst>
          </p:cNvPr>
          <p:cNvSpPr>
            <a:spLocks noChangeShapeType="1"/>
          </p:cNvSpPr>
          <p:nvPr/>
        </p:nvSpPr>
        <p:spPr bwMode="auto">
          <a:xfrm>
            <a:off x="828675" y="4124325"/>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05" name="Text Box 8">
            <a:extLst>
              <a:ext uri="{FF2B5EF4-FFF2-40B4-BE49-F238E27FC236}">
                <a16:creationId xmlns:a16="http://schemas.microsoft.com/office/drawing/2014/main" id="{FEE672C3-7CB3-4C1C-B50F-D5EF0598ADD0}"/>
              </a:ext>
            </a:extLst>
          </p:cNvPr>
          <p:cNvSpPr txBox="1">
            <a:spLocks noChangeArrowheads="1"/>
          </p:cNvSpPr>
          <p:nvPr/>
        </p:nvSpPr>
        <p:spPr bwMode="auto">
          <a:xfrm>
            <a:off x="468313" y="234315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0</a:t>
            </a:r>
          </a:p>
        </p:txBody>
      </p:sp>
      <p:sp>
        <p:nvSpPr>
          <p:cNvPr id="55306" name="Text Box 9">
            <a:extLst>
              <a:ext uri="{FF2B5EF4-FFF2-40B4-BE49-F238E27FC236}">
                <a16:creationId xmlns:a16="http://schemas.microsoft.com/office/drawing/2014/main" id="{857BFD24-A6F9-427C-B711-C5F958F5FA0D}"/>
              </a:ext>
            </a:extLst>
          </p:cNvPr>
          <p:cNvSpPr txBox="1">
            <a:spLocks noChangeArrowheads="1"/>
          </p:cNvSpPr>
          <p:nvPr/>
        </p:nvSpPr>
        <p:spPr bwMode="auto">
          <a:xfrm>
            <a:off x="468313" y="282733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1</a:t>
            </a:r>
          </a:p>
        </p:txBody>
      </p:sp>
      <p:sp>
        <p:nvSpPr>
          <p:cNvPr id="55307" name="Text Box 10">
            <a:extLst>
              <a:ext uri="{FF2B5EF4-FFF2-40B4-BE49-F238E27FC236}">
                <a16:creationId xmlns:a16="http://schemas.microsoft.com/office/drawing/2014/main" id="{2FE2E2C1-3C13-43F6-9E97-4C0647A42869}"/>
              </a:ext>
            </a:extLst>
          </p:cNvPr>
          <p:cNvSpPr txBox="1">
            <a:spLocks noChangeArrowheads="1"/>
          </p:cNvSpPr>
          <p:nvPr/>
        </p:nvSpPr>
        <p:spPr bwMode="auto">
          <a:xfrm>
            <a:off x="468313" y="33321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2</a:t>
            </a:r>
          </a:p>
        </p:txBody>
      </p:sp>
      <p:sp>
        <p:nvSpPr>
          <p:cNvPr id="55308" name="Text Box 11">
            <a:extLst>
              <a:ext uri="{FF2B5EF4-FFF2-40B4-BE49-F238E27FC236}">
                <a16:creationId xmlns:a16="http://schemas.microsoft.com/office/drawing/2014/main" id="{9C164AD6-5F4C-44E3-A7A3-36780FC6821C}"/>
              </a:ext>
            </a:extLst>
          </p:cNvPr>
          <p:cNvSpPr txBox="1">
            <a:spLocks noChangeArrowheads="1"/>
          </p:cNvSpPr>
          <p:nvPr/>
        </p:nvSpPr>
        <p:spPr bwMode="auto">
          <a:xfrm>
            <a:off x="468313" y="383540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3</a:t>
            </a:r>
          </a:p>
        </p:txBody>
      </p:sp>
      <p:sp>
        <p:nvSpPr>
          <p:cNvPr id="55309" name="Line 12">
            <a:extLst>
              <a:ext uri="{FF2B5EF4-FFF2-40B4-BE49-F238E27FC236}">
                <a16:creationId xmlns:a16="http://schemas.microsoft.com/office/drawing/2014/main" id="{E396F369-D862-4EF3-96EA-55F7C5729EBE}"/>
              </a:ext>
            </a:extLst>
          </p:cNvPr>
          <p:cNvSpPr>
            <a:spLocks noChangeShapeType="1"/>
          </p:cNvSpPr>
          <p:nvPr/>
        </p:nvSpPr>
        <p:spPr bwMode="auto">
          <a:xfrm>
            <a:off x="2700338" y="3332163"/>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10" name="Text Box 13">
            <a:extLst>
              <a:ext uri="{FF2B5EF4-FFF2-40B4-BE49-F238E27FC236}">
                <a16:creationId xmlns:a16="http://schemas.microsoft.com/office/drawing/2014/main" id="{278BD507-1763-460E-8488-CB03C5CE60F4}"/>
              </a:ext>
            </a:extLst>
          </p:cNvPr>
          <p:cNvSpPr txBox="1">
            <a:spLocks noChangeArrowheads="1"/>
          </p:cNvSpPr>
          <p:nvPr/>
        </p:nvSpPr>
        <p:spPr bwMode="auto">
          <a:xfrm>
            <a:off x="2989263" y="30908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z</a:t>
            </a:r>
            <a:endParaRPr lang="en-US" altLang="zh-TW" sz="2400" baseline="-25000">
              <a:solidFill>
                <a:srgbClr val="000000"/>
              </a:solidFill>
            </a:endParaRPr>
          </a:p>
        </p:txBody>
      </p:sp>
      <p:sp>
        <p:nvSpPr>
          <p:cNvPr id="55311" name="Line 14">
            <a:extLst>
              <a:ext uri="{FF2B5EF4-FFF2-40B4-BE49-F238E27FC236}">
                <a16:creationId xmlns:a16="http://schemas.microsoft.com/office/drawing/2014/main" id="{4E6B3AB5-4E45-425A-AF37-50F5D8192401}"/>
              </a:ext>
            </a:extLst>
          </p:cNvPr>
          <p:cNvSpPr>
            <a:spLocks noChangeShapeType="1"/>
          </p:cNvSpPr>
          <p:nvPr/>
        </p:nvSpPr>
        <p:spPr bwMode="auto">
          <a:xfrm rot="-5400000">
            <a:off x="1476375" y="4556126"/>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12" name="Line 15">
            <a:extLst>
              <a:ext uri="{FF2B5EF4-FFF2-40B4-BE49-F238E27FC236}">
                <a16:creationId xmlns:a16="http://schemas.microsoft.com/office/drawing/2014/main" id="{F409C13B-862C-4435-998D-24C1FCC3F6DC}"/>
              </a:ext>
            </a:extLst>
          </p:cNvPr>
          <p:cNvSpPr>
            <a:spLocks noChangeShapeType="1"/>
          </p:cNvSpPr>
          <p:nvPr/>
        </p:nvSpPr>
        <p:spPr bwMode="auto">
          <a:xfrm rot="-5400000">
            <a:off x="2052637" y="4556126"/>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13" name="Text Box 16">
            <a:extLst>
              <a:ext uri="{FF2B5EF4-FFF2-40B4-BE49-F238E27FC236}">
                <a16:creationId xmlns:a16="http://schemas.microsoft.com/office/drawing/2014/main" id="{57F26157-311A-4A39-A0F5-211B724D5596}"/>
              </a:ext>
            </a:extLst>
          </p:cNvPr>
          <p:cNvSpPr txBox="1">
            <a:spLocks noChangeArrowheads="1"/>
          </p:cNvSpPr>
          <p:nvPr/>
        </p:nvSpPr>
        <p:spPr bwMode="auto">
          <a:xfrm>
            <a:off x="1333500" y="47720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0</a:t>
            </a:r>
          </a:p>
        </p:txBody>
      </p:sp>
      <p:sp>
        <p:nvSpPr>
          <p:cNvPr id="55314" name="Text Box 17">
            <a:extLst>
              <a:ext uri="{FF2B5EF4-FFF2-40B4-BE49-F238E27FC236}">
                <a16:creationId xmlns:a16="http://schemas.microsoft.com/office/drawing/2014/main" id="{35733812-13F9-468E-B4A3-AA31659902BA}"/>
              </a:ext>
            </a:extLst>
          </p:cNvPr>
          <p:cNvSpPr txBox="1">
            <a:spLocks noChangeArrowheads="1"/>
          </p:cNvSpPr>
          <p:nvPr/>
        </p:nvSpPr>
        <p:spPr bwMode="auto">
          <a:xfrm>
            <a:off x="1981200" y="47720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1</a:t>
            </a:r>
          </a:p>
        </p:txBody>
      </p:sp>
      <p:grpSp>
        <p:nvGrpSpPr>
          <p:cNvPr id="2" name="Group 18">
            <a:extLst>
              <a:ext uri="{FF2B5EF4-FFF2-40B4-BE49-F238E27FC236}">
                <a16:creationId xmlns:a16="http://schemas.microsoft.com/office/drawing/2014/main" id="{3110DD48-82FD-4DBA-BB6F-EB3D0D4287E9}"/>
              </a:ext>
            </a:extLst>
          </p:cNvPr>
          <p:cNvGrpSpPr>
            <a:grpSpLocks/>
          </p:cNvGrpSpPr>
          <p:nvPr/>
        </p:nvGrpSpPr>
        <p:grpSpPr bwMode="auto">
          <a:xfrm>
            <a:off x="3779838" y="2060575"/>
            <a:ext cx="4897437" cy="4105275"/>
            <a:chOff x="2381" y="1298"/>
            <a:chExt cx="3085" cy="2586"/>
          </a:xfrm>
        </p:grpSpPr>
        <p:sp>
          <p:nvSpPr>
            <p:cNvPr id="55316" name="Rectangle 19">
              <a:extLst>
                <a:ext uri="{FF2B5EF4-FFF2-40B4-BE49-F238E27FC236}">
                  <a16:creationId xmlns:a16="http://schemas.microsoft.com/office/drawing/2014/main" id="{B3985BFF-80BB-4461-9658-888180A4A3AE}"/>
                </a:ext>
              </a:extLst>
            </p:cNvPr>
            <p:cNvSpPr>
              <a:spLocks noChangeArrowheads="1"/>
            </p:cNvSpPr>
            <p:nvPr/>
          </p:nvSpPr>
          <p:spPr bwMode="auto">
            <a:xfrm>
              <a:off x="2971" y="1298"/>
              <a:ext cx="816" cy="635"/>
            </a:xfrm>
            <a:prstGeom prst="rect">
              <a:avLst/>
            </a:prstGeom>
            <a:solidFill>
              <a:srgbClr val="CCFFFF"/>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000000"/>
                  </a:solidFill>
                </a:rPr>
                <a:t>2MUX</a:t>
              </a:r>
            </a:p>
          </p:txBody>
        </p:sp>
        <p:sp>
          <p:nvSpPr>
            <p:cNvPr id="55317" name="Rectangle 20">
              <a:extLst>
                <a:ext uri="{FF2B5EF4-FFF2-40B4-BE49-F238E27FC236}">
                  <a16:creationId xmlns:a16="http://schemas.microsoft.com/office/drawing/2014/main" id="{4BB9D705-A569-4808-9536-6DDE9F94295E}"/>
                </a:ext>
              </a:extLst>
            </p:cNvPr>
            <p:cNvSpPr>
              <a:spLocks noChangeArrowheads="1"/>
            </p:cNvSpPr>
            <p:nvPr/>
          </p:nvSpPr>
          <p:spPr bwMode="auto">
            <a:xfrm>
              <a:off x="2971" y="2478"/>
              <a:ext cx="816" cy="635"/>
            </a:xfrm>
            <a:prstGeom prst="rect">
              <a:avLst/>
            </a:prstGeom>
            <a:solidFill>
              <a:srgbClr val="CCFFFF"/>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000000"/>
                  </a:solidFill>
                </a:rPr>
                <a:t>2MUX</a:t>
              </a:r>
            </a:p>
          </p:txBody>
        </p:sp>
        <p:sp>
          <p:nvSpPr>
            <p:cNvPr id="55318" name="Rectangle 21">
              <a:extLst>
                <a:ext uri="{FF2B5EF4-FFF2-40B4-BE49-F238E27FC236}">
                  <a16:creationId xmlns:a16="http://schemas.microsoft.com/office/drawing/2014/main" id="{6C9B5268-F7F9-4547-83A4-F6BA617EAA4A}"/>
                </a:ext>
              </a:extLst>
            </p:cNvPr>
            <p:cNvSpPr>
              <a:spLocks noChangeArrowheads="1"/>
            </p:cNvSpPr>
            <p:nvPr/>
          </p:nvSpPr>
          <p:spPr bwMode="auto">
            <a:xfrm>
              <a:off x="4150" y="1888"/>
              <a:ext cx="816" cy="635"/>
            </a:xfrm>
            <a:prstGeom prst="rect">
              <a:avLst/>
            </a:prstGeom>
            <a:solidFill>
              <a:srgbClr val="CCFFFF"/>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000000"/>
                  </a:solidFill>
                </a:rPr>
                <a:t>2MUX</a:t>
              </a:r>
            </a:p>
          </p:txBody>
        </p:sp>
        <p:sp>
          <p:nvSpPr>
            <p:cNvPr id="55319" name="Freeform 22">
              <a:extLst>
                <a:ext uri="{FF2B5EF4-FFF2-40B4-BE49-F238E27FC236}">
                  <a16:creationId xmlns:a16="http://schemas.microsoft.com/office/drawing/2014/main" id="{0D1B55B8-8DD6-49EE-9ED2-1CE0F6CDA222}"/>
                </a:ext>
              </a:extLst>
            </p:cNvPr>
            <p:cNvSpPr>
              <a:spLocks/>
            </p:cNvSpPr>
            <p:nvPr/>
          </p:nvSpPr>
          <p:spPr bwMode="auto">
            <a:xfrm>
              <a:off x="3787" y="1616"/>
              <a:ext cx="363" cy="453"/>
            </a:xfrm>
            <a:custGeom>
              <a:avLst/>
              <a:gdLst>
                <a:gd name="T0" fmla="*/ 0 w 363"/>
                <a:gd name="T1" fmla="*/ 0 h 453"/>
                <a:gd name="T2" fmla="*/ 182 w 363"/>
                <a:gd name="T3" fmla="*/ 0 h 453"/>
                <a:gd name="T4" fmla="*/ 182 w 363"/>
                <a:gd name="T5" fmla="*/ 453 h 453"/>
                <a:gd name="T6" fmla="*/ 363 w 363"/>
                <a:gd name="T7" fmla="*/ 453 h 453"/>
                <a:gd name="T8" fmla="*/ 0 60000 65536"/>
                <a:gd name="T9" fmla="*/ 0 60000 65536"/>
                <a:gd name="T10" fmla="*/ 0 60000 65536"/>
                <a:gd name="T11" fmla="*/ 0 60000 65536"/>
                <a:gd name="T12" fmla="*/ 0 w 363"/>
                <a:gd name="T13" fmla="*/ 0 h 453"/>
                <a:gd name="T14" fmla="*/ 363 w 363"/>
                <a:gd name="T15" fmla="*/ 453 h 453"/>
              </a:gdLst>
              <a:ahLst/>
              <a:cxnLst>
                <a:cxn ang="T8">
                  <a:pos x="T0" y="T1"/>
                </a:cxn>
                <a:cxn ang="T9">
                  <a:pos x="T2" y="T3"/>
                </a:cxn>
                <a:cxn ang="T10">
                  <a:pos x="T4" y="T5"/>
                </a:cxn>
                <a:cxn ang="T11">
                  <a:pos x="T6" y="T7"/>
                </a:cxn>
              </a:cxnLst>
              <a:rect l="T12" t="T13" r="T14" b="T15"/>
              <a:pathLst>
                <a:path w="363" h="453">
                  <a:moveTo>
                    <a:pt x="0" y="0"/>
                  </a:moveTo>
                  <a:lnTo>
                    <a:pt x="182" y="0"/>
                  </a:lnTo>
                  <a:lnTo>
                    <a:pt x="182" y="453"/>
                  </a:lnTo>
                  <a:lnTo>
                    <a:pt x="363" y="45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20" name="Freeform 23">
              <a:extLst>
                <a:ext uri="{FF2B5EF4-FFF2-40B4-BE49-F238E27FC236}">
                  <a16:creationId xmlns:a16="http://schemas.microsoft.com/office/drawing/2014/main" id="{72F871F1-F2CE-4709-8AD2-03E388FD985A}"/>
                </a:ext>
              </a:extLst>
            </p:cNvPr>
            <p:cNvSpPr>
              <a:spLocks/>
            </p:cNvSpPr>
            <p:nvPr/>
          </p:nvSpPr>
          <p:spPr bwMode="auto">
            <a:xfrm flipV="1">
              <a:off x="3787" y="2341"/>
              <a:ext cx="363" cy="453"/>
            </a:xfrm>
            <a:custGeom>
              <a:avLst/>
              <a:gdLst>
                <a:gd name="T0" fmla="*/ 0 w 363"/>
                <a:gd name="T1" fmla="*/ 0 h 453"/>
                <a:gd name="T2" fmla="*/ 182 w 363"/>
                <a:gd name="T3" fmla="*/ 0 h 453"/>
                <a:gd name="T4" fmla="*/ 182 w 363"/>
                <a:gd name="T5" fmla="*/ 453 h 453"/>
                <a:gd name="T6" fmla="*/ 363 w 363"/>
                <a:gd name="T7" fmla="*/ 453 h 453"/>
                <a:gd name="T8" fmla="*/ 0 60000 65536"/>
                <a:gd name="T9" fmla="*/ 0 60000 65536"/>
                <a:gd name="T10" fmla="*/ 0 60000 65536"/>
                <a:gd name="T11" fmla="*/ 0 60000 65536"/>
                <a:gd name="T12" fmla="*/ 0 w 363"/>
                <a:gd name="T13" fmla="*/ 0 h 453"/>
                <a:gd name="T14" fmla="*/ 363 w 363"/>
                <a:gd name="T15" fmla="*/ 453 h 453"/>
              </a:gdLst>
              <a:ahLst/>
              <a:cxnLst>
                <a:cxn ang="T8">
                  <a:pos x="T0" y="T1"/>
                </a:cxn>
                <a:cxn ang="T9">
                  <a:pos x="T2" y="T3"/>
                </a:cxn>
                <a:cxn ang="T10">
                  <a:pos x="T4" y="T5"/>
                </a:cxn>
                <a:cxn ang="T11">
                  <a:pos x="T6" y="T7"/>
                </a:cxn>
              </a:cxnLst>
              <a:rect l="T12" t="T13" r="T14" b="T15"/>
              <a:pathLst>
                <a:path w="363" h="453">
                  <a:moveTo>
                    <a:pt x="0" y="0"/>
                  </a:moveTo>
                  <a:lnTo>
                    <a:pt x="182" y="0"/>
                  </a:lnTo>
                  <a:lnTo>
                    <a:pt x="182" y="453"/>
                  </a:lnTo>
                  <a:lnTo>
                    <a:pt x="363" y="45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21" name="Text Box 24">
              <a:extLst>
                <a:ext uri="{FF2B5EF4-FFF2-40B4-BE49-F238E27FC236}">
                  <a16:creationId xmlns:a16="http://schemas.microsoft.com/office/drawing/2014/main" id="{B6449042-D206-43D4-89F5-BF74CDAD5B89}"/>
                </a:ext>
              </a:extLst>
            </p:cNvPr>
            <p:cNvSpPr txBox="1">
              <a:spLocks noChangeArrowheads="1"/>
            </p:cNvSpPr>
            <p:nvPr/>
          </p:nvSpPr>
          <p:spPr bwMode="auto">
            <a:xfrm>
              <a:off x="2381" y="1298"/>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0</a:t>
              </a:r>
            </a:p>
          </p:txBody>
        </p:sp>
        <p:sp>
          <p:nvSpPr>
            <p:cNvPr id="55322" name="Text Box 25">
              <a:extLst>
                <a:ext uri="{FF2B5EF4-FFF2-40B4-BE49-F238E27FC236}">
                  <a16:creationId xmlns:a16="http://schemas.microsoft.com/office/drawing/2014/main" id="{948A2B13-C87D-4069-A68B-136F28424522}"/>
                </a:ext>
              </a:extLst>
            </p:cNvPr>
            <p:cNvSpPr txBox="1">
              <a:spLocks noChangeArrowheads="1"/>
            </p:cNvSpPr>
            <p:nvPr/>
          </p:nvSpPr>
          <p:spPr bwMode="auto">
            <a:xfrm>
              <a:off x="2381" y="161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1</a:t>
              </a:r>
            </a:p>
          </p:txBody>
        </p:sp>
        <p:sp>
          <p:nvSpPr>
            <p:cNvPr id="55323" name="Text Box 26">
              <a:extLst>
                <a:ext uri="{FF2B5EF4-FFF2-40B4-BE49-F238E27FC236}">
                  <a16:creationId xmlns:a16="http://schemas.microsoft.com/office/drawing/2014/main" id="{B0B3EFD4-B272-42E8-AE91-E917A15A58DC}"/>
                </a:ext>
              </a:extLst>
            </p:cNvPr>
            <p:cNvSpPr txBox="1">
              <a:spLocks noChangeArrowheads="1"/>
            </p:cNvSpPr>
            <p:nvPr/>
          </p:nvSpPr>
          <p:spPr bwMode="auto">
            <a:xfrm>
              <a:off x="2381" y="2478"/>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2</a:t>
              </a:r>
            </a:p>
          </p:txBody>
        </p:sp>
        <p:sp>
          <p:nvSpPr>
            <p:cNvPr id="55324" name="Line 27">
              <a:extLst>
                <a:ext uri="{FF2B5EF4-FFF2-40B4-BE49-F238E27FC236}">
                  <a16:creationId xmlns:a16="http://schemas.microsoft.com/office/drawing/2014/main" id="{4B42B241-735D-41B8-BADD-F575510C082D}"/>
                </a:ext>
              </a:extLst>
            </p:cNvPr>
            <p:cNvSpPr>
              <a:spLocks noChangeShapeType="1"/>
            </p:cNvSpPr>
            <p:nvPr/>
          </p:nvSpPr>
          <p:spPr bwMode="auto">
            <a:xfrm>
              <a:off x="2653" y="2948"/>
              <a:ext cx="3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25" name="Text Box 28">
              <a:extLst>
                <a:ext uri="{FF2B5EF4-FFF2-40B4-BE49-F238E27FC236}">
                  <a16:creationId xmlns:a16="http://schemas.microsoft.com/office/drawing/2014/main" id="{D058CA3B-DE7E-44B1-A59C-22D06EA3A3E8}"/>
                </a:ext>
              </a:extLst>
            </p:cNvPr>
            <p:cNvSpPr txBox="1">
              <a:spLocks noChangeArrowheads="1"/>
            </p:cNvSpPr>
            <p:nvPr/>
          </p:nvSpPr>
          <p:spPr bwMode="auto">
            <a:xfrm>
              <a:off x="2381" y="2779"/>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x</a:t>
              </a:r>
              <a:r>
                <a:rPr lang="en-US" altLang="zh-TW" sz="2400" baseline="-25000">
                  <a:solidFill>
                    <a:srgbClr val="000000"/>
                  </a:solidFill>
                </a:rPr>
                <a:t>3</a:t>
              </a:r>
            </a:p>
          </p:txBody>
        </p:sp>
        <p:sp>
          <p:nvSpPr>
            <p:cNvPr id="55326" name="Line 29">
              <a:extLst>
                <a:ext uri="{FF2B5EF4-FFF2-40B4-BE49-F238E27FC236}">
                  <a16:creationId xmlns:a16="http://schemas.microsoft.com/office/drawing/2014/main" id="{3CCB05B0-13E1-4756-B0F8-BF56E938DBB0}"/>
                </a:ext>
              </a:extLst>
            </p:cNvPr>
            <p:cNvSpPr>
              <a:spLocks noChangeShapeType="1"/>
            </p:cNvSpPr>
            <p:nvPr/>
          </p:nvSpPr>
          <p:spPr bwMode="auto">
            <a:xfrm>
              <a:off x="4966" y="217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27" name="Text Box 30">
              <a:extLst>
                <a:ext uri="{FF2B5EF4-FFF2-40B4-BE49-F238E27FC236}">
                  <a16:creationId xmlns:a16="http://schemas.microsoft.com/office/drawing/2014/main" id="{6D2C3CA6-2BB6-43E4-9CA9-3A654320D66E}"/>
                </a:ext>
              </a:extLst>
            </p:cNvPr>
            <p:cNvSpPr txBox="1">
              <a:spLocks noChangeArrowheads="1"/>
            </p:cNvSpPr>
            <p:nvPr/>
          </p:nvSpPr>
          <p:spPr bwMode="auto">
            <a:xfrm>
              <a:off x="5148" y="2024"/>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z</a:t>
              </a:r>
              <a:endParaRPr lang="en-US" altLang="zh-TW" sz="2400" baseline="-25000">
                <a:solidFill>
                  <a:srgbClr val="000000"/>
                </a:solidFill>
              </a:endParaRPr>
            </a:p>
          </p:txBody>
        </p:sp>
        <p:sp>
          <p:nvSpPr>
            <p:cNvPr id="55328" name="Line 31">
              <a:extLst>
                <a:ext uri="{FF2B5EF4-FFF2-40B4-BE49-F238E27FC236}">
                  <a16:creationId xmlns:a16="http://schemas.microsoft.com/office/drawing/2014/main" id="{267F716F-1675-45BF-ADDC-BFCEA6AD6008}"/>
                </a:ext>
              </a:extLst>
            </p:cNvPr>
            <p:cNvSpPr>
              <a:spLocks noChangeShapeType="1"/>
            </p:cNvSpPr>
            <p:nvPr/>
          </p:nvSpPr>
          <p:spPr bwMode="auto">
            <a:xfrm>
              <a:off x="4558" y="2523"/>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29" name="Line 32">
              <a:extLst>
                <a:ext uri="{FF2B5EF4-FFF2-40B4-BE49-F238E27FC236}">
                  <a16:creationId xmlns:a16="http://schemas.microsoft.com/office/drawing/2014/main" id="{1062F139-7583-4142-A4A1-C5E1F066AB50}"/>
                </a:ext>
              </a:extLst>
            </p:cNvPr>
            <p:cNvSpPr>
              <a:spLocks noChangeShapeType="1"/>
            </p:cNvSpPr>
            <p:nvPr/>
          </p:nvSpPr>
          <p:spPr bwMode="auto">
            <a:xfrm>
              <a:off x="3379" y="3113"/>
              <a:ext cx="0"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30" name="Freeform 33">
              <a:extLst>
                <a:ext uri="{FF2B5EF4-FFF2-40B4-BE49-F238E27FC236}">
                  <a16:creationId xmlns:a16="http://schemas.microsoft.com/office/drawing/2014/main" id="{507D2768-1F3A-47CF-9F6E-B2A28DA078F3}"/>
                </a:ext>
              </a:extLst>
            </p:cNvPr>
            <p:cNvSpPr>
              <a:spLocks/>
            </p:cNvSpPr>
            <p:nvPr/>
          </p:nvSpPr>
          <p:spPr bwMode="auto">
            <a:xfrm>
              <a:off x="2880" y="1933"/>
              <a:ext cx="499" cy="1452"/>
            </a:xfrm>
            <a:custGeom>
              <a:avLst/>
              <a:gdLst>
                <a:gd name="T0" fmla="*/ 499 w 499"/>
                <a:gd name="T1" fmla="*/ 0 h 1452"/>
                <a:gd name="T2" fmla="*/ 499 w 499"/>
                <a:gd name="T3" fmla="*/ 227 h 1452"/>
                <a:gd name="T4" fmla="*/ 0 w 499"/>
                <a:gd name="T5" fmla="*/ 227 h 1452"/>
                <a:gd name="T6" fmla="*/ 0 w 499"/>
                <a:gd name="T7" fmla="*/ 1452 h 1452"/>
                <a:gd name="T8" fmla="*/ 499 w 499"/>
                <a:gd name="T9" fmla="*/ 1452 h 1452"/>
                <a:gd name="T10" fmla="*/ 0 60000 65536"/>
                <a:gd name="T11" fmla="*/ 0 60000 65536"/>
                <a:gd name="T12" fmla="*/ 0 60000 65536"/>
                <a:gd name="T13" fmla="*/ 0 60000 65536"/>
                <a:gd name="T14" fmla="*/ 0 60000 65536"/>
                <a:gd name="T15" fmla="*/ 0 w 499"/>
                <a:gd name="T16" fmla="*/ 0 h 1452"/>
                <a:gd name="T17" fmla="*/ 499 w 499"/>
                <a:gd name="T18" fmla="*/ 1452 h 1452"/>
              </a:gdLst>
              <a:ahLst/>
              <a:cxnLst>
                <a:cxn ang="T10">
                  <a:pos x="T0" y="T1"/>
                </a:cxn>
                <a:cxn ang="T11">
                  <a:pos x="T2" y="T3"/>
                </a:cxn>
                <a:cxn ang="T12">
                  <a:pos x="T4" y="T5"/>
                </a:cxn>
                <a:cxn ang="T13">
                  <a:pos x="T6" y="T7"/>
                </a:cxn>
                <a:cxn ang="T14">
                  <a:pos x="T8" y="T9"/>
                </a:cxn>
              </a:cxnLst>
              <a:rect l="T15" t="T16" r="T17" b="T18"/>
              <a:pathLst>
                <a:path w="499" h="1452">
                  <a:moveTo>
                    <a:pt x="499" y="0"/>
                  </a:moveTo>
                  <a:lnTo>
                    <a:pt x="499" y="227"/>
                  </a:lnTo>
                  <a:lnTo>
                    <a:pt x="0" y="227"/>
                  </a:lnTo>
                  <a:lnTo>
                    <a:pt x="0" y="1452"/>
                  </a:lnTo>
                  <a:lnTo>
                    <a:pt x="499" y="145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331" name="Line 34">
              <a:extLst>
                <a:ext uri="{FF2B5EF4-FFF2-40B4-BE49-F238E27FC236}">
                  <a16:creationId xmlns:a16="http://schemas.microsoft.com/office/drawing/2014/main" id="{FF80F29D-6DDA-4EF3-8AFB-B662BF9F3235}"/>
                </a:ext>
              </a:extLst>
            </p:cNvPr>
            <p:cNvSpPr>
              <a:spLocks noChangeShapeType="1"/>
            </p:cNvSpPr>
            <p:nvPr/>
          </p:nvSpPr>
          <p:spPr bwMode="auto">
            <a:xfrm>
              <a:off x="2653" y="2659"/>
              <a:ext cx="3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32" name="Line 35">
              <a:extLst>
                <a:ext uri="{FF2B5EF4-FFF2-40B4-BE49-F238E27FC236}">
                  <a16:creationId xmlns:a16="http://schemas.microsoft.com/office/drawing/2014/main" id="{AD5D2591-4B62-49ED-9AE6-0BDCD5CD8B36}"/>
                </a:ext>
              </a:extLst>
            </p:cNvPr>
            <p:cNvSpPr>
              <a:spLocks noChangeShapeType="1"/>
            </p:cNvSpPr>
            <p:nvPr/>
          </p:nvSpPr>
          <p:spPr bwMode="auto">
            <a:xfrm>
              <a:off x="2652" y="1752"/>
              <a:ext cx="3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33" name="Line 36">
              <a:extLst>
                <a:ext uri="{FF2B5EF4-FFF2-40B4-BE49-F238E27FC236}">
                  <a16:creationId xmlns:a16="http://schemas.microsoft.com/office/drawing/2014/main" id="{009AA67F-CB40-443A-94CB-067BE4367FA2}"/>
                </a:ext>
              </a:extLst>
            </p:cNvPr>
            <p:cNvSpPr>
              <a:spLocks noChangeShapeType="1"/>
            </p:cNvSpPr>
            <p:nvPr/>
          </p:nvSpPr>
          <p:spPr bwMode="auto">
            <a:xfrm>
              <a:off x="2653" y="1480"/>
              <a:ext cx="3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334" name="Oval 37">
              <a:extLst>
                <a:ext uri="{FF2B5EF4-FFF2-40B4-BE49-F238E27FC236}">
                  <a16:creationId xmlns:a16="http://schemas.microsoft.com/office/drawing/2014/main" id="{9B8CFABE-7613-47E3-BA8E-F57933A68F1C}"/>
                </a:ext>
              </a:extLst>
            </p:cNvPr>
            <p:cNvSpPr>
              <a:spLocks noChangeAspect="1" noChangeArrowheads="1"/>
            </p:cNvSpPr>
            <p:nvPr/>
          </p:nvSpPr>
          <p:spPr bwMode="auto">
            <a:xfrm>
              <a:off x="3341" y="3346"/>
              <a:ext cx="68" cy="69"/>
            </a:xfrm>
            <a:prstGeom prst="ellipse">
              <a:avLst/>
            </a:prstGeom>
            <a:solidFill>
              <a:schemeClr val="tx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en-US">
                <a:solidFill>
                  <a:srgbClr val="000000"/>
                </a:solidFill>
              </a:endParaRPr>
            </a:p>
          </p:txBody>
        </p:sp>
        <p:sp>
          <p:nvSpPr>
            <p:cNvPr id="55335" name="Text Box 38">
              <a:extLst>
                <a:ext uri="{FF2B5EF4-FFF2-40B4-BE49-F238E27FC236}">
                  <a16:creationId xmlns:a16="http://schemas.microsoft.com/office/drawing/2014/main" id="{26751CED-C5E3-40AB-B8FB-5674A891B3F6}"/>
                </a:ext>
              </a:extLst>
            </p:cNvPr>
            <p:cNvSpPr txBox="1">
              <a:spLocks noChangeArrowheads="1"/>
            </p:cNvSpPr>
            <p:nvPr/>
          </p:nvSpPr>
          <p:spPr bwMode="auto">
            <a:xfrm>
              <a:off x="3243" y="359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0</a:t>
              </a:r>
            </a:p>
          </p:txBody>
        </p:sp>
        <p:sp>
          <p:nvSpPr>
            <p:cNvPr id="55336" name="Text Box 39">
              <a:extLst>
                <a:ext uri="{FF2B5EF4-FFF2-40B4-BE49-F238E27FC236}">
                  <a16:creationId xmlns:a16="http://schemas.microsoft.com/office/drawing/2014/main" id="{B4151991-3BEE-4FE4-A09D-84EEF1039512}"/>
                </a:ext>
              </a:extLst>
            </p:cNvPr>
            <p:cNvSpPr txBox="1">
              <a:spLocks noChangeArrowheads="1"/>
            </p:cNvSpPr>
            <p:nvPr/>
          </p:nvSpPr>
          <p:spPr bwMode="auto">
            <a:xfrm>
              <a:off x="4422" y="359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solidFill>
                    <a:srgbClr val="000000"/>
                  </a:solidFill>
                </a:rPr>
                <a:t>s</a:t>
              </a:r>
              <a:r>
                <a:rPr lang="en-US" altLang="zh-TW" sz="2400" baseline="-25000">
                  <a:solidFill>
                    <a:srgbClr val="000000"/>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a:extLst>
              <a:ext uri="{FF2B5EF4-FFF2-40B4-BE49-F238E27FC236}">
                <a16:creationId xmlns:a16="http://schemas.microsoft.com/office/drawing/2014/main" id="{40F12CCE-06F4-4ED4-8331-F496837A59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FA445C3-BB9B-4B0D-B50C-537F19DDBB02}" type="slidenum">
              <a:rPr lang="zh-TW" altLang="en-US" smtClean="0">
                <a:solidFill>
                  <a:srgbClr val="000000"/>
                </a:solidFill>
                <a:latin typeface="Comic Sans MS" panose="030F0702030302020204" pitchFamily="66" charset="0"/>
              </a:rPr>
              <a:pPr/>
              <a:t>33</a:t>
            </a:fld>
            <a:endParaRPr lang="en-US" altLang="zh-TW" sz="1400">
              <a:solidFill>
                <a:srgbClr val="000000"/>
              </a:solidFill>
              <a:latin typeface="Comic Sans MS" panose="030F0702030302020204" pitchFamily="66" charset="0"/>
            </a:endParaRPr>
          </a:p>
        </p:txBody>
      </p:sp>
      <p:sp>
        <p:nvSpPr>
          <p:cNvPr id="57347" name="Rectangle 2">
            <a:extLst>
              <a:ext uri="{FF2B5EF4-FFF2-40B4-BE49-F238E27FC236}">
                <a16:creationId xmlns:a16="http://schemas.microsoft.com/office/drawing/2014/main" id="{F520505C-7193-4F18-8E20-156F9A5E8A5F}"/>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8-to-1 Multiplexer</a:t>
            </a:r>
          </a:p>
        </p:txBody>
      </p:sp>
      <p:sp>
        <p:nvSpPr>
          <p:cNvPr id="57348" name="Rectangle 3">
            <a:extLst>
              <a:ext uri="{FF2B5EF4-FFF2-40B4-BE49-F238E27FC236}">
                <a16:creationId xmlns:a16="http://schemas.microsoft.com/office/drawing/2014/main" id="{49A2611C-0A0F-4F15-8C84-9AE178CA4335}"/>
              </a:ext>
            </a:extLst>
          </p:cNvPr>
          <p:cNvSpPr>
            <a:spLocks noGrp="1" noChangeArrowheads="1"/>
          </p:cNvSpPr>
          <p:nvPr>
            <p:ph type="body" idx="1"/>
          </p:nvPr>
        </p:nvSpPr>
        <p:spPr>
          <a:xfrm>
            <a:off x="495300" y="914400"/>
            <a:ext cx="7848600" cy="5410200"/>
          </a:xfrm>
        </p:spPr>
        <p:txBody>
          <a:bodyPr/>
          <a:lstStyle/>
          <a:p>
            <a:pPr marL="0" indent="0"/>
            <a:r>
              <a:rPr lang="en-US" altLang="zh-TW">
                <a:ea typeface="新細明體" panose="02020500000000000000" pitchFamily="18" charset="-120"/>
              </a:rPr>
              <a:t>2</a:t>
            </a:r>
            <a:r>
              <a:rPr lang="en-US" altLang="zh-TW" baseline="30000">
                <a:ea typeface="新細明體" panose="02020500000000000000" pitchFamily="18" charset="-120"/>
              </a:rPr>
              <a:t>N</a:t>
            </a:r>
            <a:r>
              <a:rPr lang="en-US" altLang="zh-TW">
                <a:ea typeface="新細明體" panose="02020500000000000000" pitchFamily="18" charset="-120"/>
              </a:rPr>
              <a:t>-to-1 multiplexer</a:t>
            </a:r>
          </a:p>
          <a:p>
            <a:pPr lvl="1"/>
            <a:r>
              <a:rPr lang="en-US" altLang="zh-TW">
                <a:ea typeface="新細明體" panose="02020500000000000000" pitchFamily="18" charset="-120"/>
              </a:rPr>
              <a:t>N select inputs, 2</a:t>
            </a:r>
            <a:r>
              <a:rPr lang="en-US" altLang="zh-TW" baseline="30000">
                <a:ea typeface="新細明體" panose="02020500000000000000" pitchFamily="18" charset="-120"/>
              </a:rPr>
              <a:t>N</a:t>
            </a:r>
            <a:r>
              <a:rPr lang="en-US" altLang="zh-TW">
                <a:ea typeface="新細明體" panose="02020500000000000000" pitchFamily="18" charset="-120"/>
              </a:rPr>
              <a:t> data </a:t>
            </a:r>
          </a:p>
          <a:p>
            <a:pPr lvl="1">
              <a:buFont typeface="Wingdings" panose="05000000000000000000" pitchFamily="2" charset="2"/>
              <a:buNone/>
            </a:pPr>
            <a:r>
              <a:rPr lang="en-US" altLang="zh-TW">
                <a:ea typeface="新細明體" panose="02020500000000000000" pitchFamily="18" charset="-120"/>
              </a:rPr>
              <a:t>   inputs, 1 output</a:t>
            </a:r>
          </a:p>
          <a:p>
            <a:pPr lvl="1"/>
            <a:r>
              <a:rPr lang="en-US" altLang="zh-TW">
                <a:ea typeface="新細明體" panose="02020500000000000000" pitchFamily="18" charset="-120"/>
              </a:rPr>
              <a:t>Copies “selected” data input </a:t>
            </a:r>
          </a:p>
          <a:p>
            <a:pPr lvl="1">
              <a:buFont typeface="Wingdings" panose="05000000000000000000" pitchFamily="2" charset="2"/>
              <a:buNone/>
            </a:pPr>
            <a:r>
              <a:rPr lang="en-US" altLang="zh-TW">
                <a:ea typeface="新細明體" panose="02020500000000000000" pitchFamily="18" charset="-120"/>
              </a:rPr>
              <a:t>   bit to output</a:t>
            </a:r>
          </a:p>
        </p:txBody>
      </p:sp>
      <p:pic>
        <p:nvPicPr>
          <p:cNvPr id="57349" name="Picture 5">
            <a:extLst>
              <a:ext uri="{FF2B5EF4-FFF2-40B4-BE49-F238E27FC236}">
                <a16:creationId xmlns:a16="http://schemas.microsoft.com/office/drawing/2014/main" id="{34251BE8-337E-40DD-ABA7-0CBE47D46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92413"/>
            <a:ext cx="3505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a:extLst>
              <a:ext uri="{FF2B5EF4-FFF2-40B4-BE49-F238E27FC236}">
                <a16:creationId xmlns:a16="http://schemas.microsoft.com/office/drawing/2014/main" id="{0DCD0A5A-DF65-4377-8D94-79D31DFA90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D649196-FD5A-41BD-B1EA-EBB9031864DE}" type="slidenum">
              <a:rPr lang="zh-TW" altLang="en-US" smtClean="0">
                <a:solidFill>
                  <a:srgbClr val="000000"/>
                </a:solidFill>
                <a:latin typeface="Comic Sans MS" panose="030F0702030302020204" pitchFamily="66" charset="0"/>
              </a:rPr>
              <a:pPr/>
              <a:t>34</a:t>
            </a:fld>
            <a:endParaRPr lang="en-US" altLang="zh-TW" sz="1400">
              <a:solidFill>
                <a:srgbClr val="000000"/>
              </a:solidFill>
              <a:latin typeface="Comic Sans MS" panose="030F0702030302020204" pitchFamily="66" charset="0"/>
            </a:endParaRPr>
          </a:p>
        </p:txBody>
      </p:sp>
      <p:sp>
        <p:nvSpPr>
          <p:cNvPr id="59395" name="Rectangle 2">
            <a:extLst>
              <a:ext uri="{FF2B5EF4-FFF2-40B4-BE49-F238E27FC236}">
                <a16:creationId xmlns:a16="http://schemas.microsoft.com/office/drawing/2014/main" id="{FFFBDF3A-08A5-441E-8CD1-720234CE636E}"/>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8-to-1 Multiplexer</a:t>
            </a:r>
          </a:p>
        </p:txBody>
      </p:sp>
      <p:sp>
        <p:nvSpPr>
          <p:cNvPr id="59396" name="Rectangle 3">
            <a:extLst>
              <a:ext uri="{FF2B5EF4-FFF2-40B4-BE49-F238E27FC236}">
                <a16:creationId xmlns:a16="http://schemas.microsoft.com/office/drawing/2014/main" id="{791083F4-5E8A-4C1F-A224-183E8E4DA0F9}"/>
              </a:ext>
            </a:extLst>
          </p:cNvPr>
          <p:cNvSpPr>
            <a:spLocks noGrp="1" noChangeArrowheads="1"/>
          </p:cNvSpPr>
          <p:nvPr>
            <p:ph type="body" idx="1"/>
          </p:nvPr>
        </p:nvSpPr>
        <p:spPr>
          <a:xfrm>
            <a:off x="179388" y="914400"/>
            <a:ext cx="3932237" cy="5410200"/>
          </a:xfrm>
        </p:spPr>
        <p:txBody>
          <a:bodyPr/>
          <a:lstStyle/>
          <a:p>
            <a:pPr marL="0" indent="0"/>
            <a:r>
              <a:rPr lang="en-US" altLang="zh-TW">
                <a:ea typeface="新細明體" panose="02020500000000000000" pitchFamily="18" charset="-120"/>
              </a:rPr>
              <a:t>2</a:t>
            </a:r>
            <a:r>
              <a:rPr lang="en-US" altLang="zh-TW" baseline="30000">
                <a:ea typeface="新細明體" panose="02020500000000000000" pitchFamily="18" charset="-120"/>
              </a:rPr>
              <a:t>N</a:t>
            </a:r>
            <a:r>
              <a:rPr lang="en-US" altLang="zh-TW">
                <a:ea typeface="新細明體" panose="02020500000000000000" pitchFamily="18" charset="-120"/>
              </a:rPr>
              <a:t>-to-1 multiplexer</a:t>
            </a:r>
          </a:p>
          <a:p>
            <a:pPr lvl="1"/>
            <a:r>
              <a:rPr lang="en-US" altLang="zh-TW" sz="2000">
                <a:ea typeface="新細明體" panose="02020500000000000000" pitchFamily="18" charset="-120"/>
              </a:rPr>
              <a:t>N select inputs, 2</a:t>
            </a:r>
            <a:r>
              <a:rPr lang="en-US" altLang="zh-TW" sz="2000" baseline="30000">
                <a:ea typeface="新細明體" panose="02020500000000000000" pitchFamily="18" charset="-120"/>
              </a:rPr>
              <a:t>N</a:t>
            </a:r>
            <a:r>
              <a:rPr lang="en-US" altLang="zh-TW" sz="2000">
                <a:ea typeface="新細明體" panose="02020500000000000000" pitchFamily="18" charset="-120"/>
              </a:rPr>
              <a:t> data </a:t>
            </a:r>
          </a:p>
          <a:p>
            <a:pPr lvl="1">
              <a:buFont typeface="Wingdings" panose="05000000000000000000" pitchFamily="2" charset="2"/>
              <a:buNone/>
            </a:pPr>
            <a:r>
              <a:rPr lang="en-US" altLang="zh-TW" sz="2000">
                <a:ea typeface="新細明體" panose="02020500000000000000" pitchFamily="18" charset="-120"/>
              </a:rPr>
              <a:t>   inputs, 1 output</a:t>
            </a:r>
          </a:p>
          <a:p>
            <a:pPr lvl="1"/>
            <a:r>
              <a:rPr lang="en-US" altLang="zh-TW" sz="2000">
                <a:ea typeface="新細明體" panose="02020500000000000000" pitchFamily="18" charset="-120"/>
              </a:rPr>
              <a:t>Copies “selected” data input </a:t>
            </a:r>
          </a:p>
          <a:p>
            <a:pPr lvl="1">
              <a:buFont typeface="Wingdings" panose="05000000000000000000" pitchFamily="2" charset="2"/>
              <a:buNone/>
            </a:pPr>
            <a:r>
              <a:rPr lang="en-US" altLang="zh-TW" sz="2000">
                <a:ea typeface="新細明體" panose="02020500000000000000" pitchFamily="18" charset="-120"/>
              </a:rPr>
              <a:t>   bit to output</a:t>
            </a:r>
          </a:p>
        </p:txBody>
      </p:sp>
      <p:pic>
        <p:nvPicPr>
          <p:cNvPr id="59397" name="Picture 4">
            <a:extLst>
              <a:ext uri="{FF2B5EF4-FFF2-40B4-BE49-F238E27FC236}">
                <a16:creationId xmlns:a16="http://schemas.microsoft.com/office/drawing/2014/main" id="{89B7ABAE-7195-49BE-8A12-02785C8C7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874713"/>
            <a:ext cx="4600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59398" name="Picture 5">
            <a:extLst>
              <a:ext uri="{FF2B5EF4-FFF2-40B4-BE49-F238E27FC236}">
                <a16:creationId xmlns:a16="http://schemas.microsoft.com/office/drawing/2014/main" id="{F4EC024A-CEB8-444F-BDA2-20F2B1439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792413"/>
            <a:ext cx="3505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3">
            <a:extLst>
              <a:ext uri="{FF2B5EF4-FFF2-40B4-BE49-F238E27FC236}">
                <a16:creationId xmlns:a16="http://schemas.microsoft.com/office/drawing/2014/main" id="{78215560-3795-4596-8385-CFC241961A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1DF1065-A449-40F8-9358-54DE87BED185}" type="slidenum">
              <a:rPr lang="zh-TW" altLang="en-US" smtClean="0">
                <a:solidFill>
                  <a:srgbClr val="000000"/>
                </a:solidFill>
                <a:latin typeface="Comic Sans MS" panose="030F0702030302020204" pitchFamily="66" charset="0"/>
              </a:rPr>
              <a:pPr/>
              <a:t>35</a:t>
            </a:fld>
            <a:endParaRPr lang="en-US" altLang="zh-TW" sz="1400">
              <a:solidFill>
                <a:srgbClr val="000000"/>
              </a:solidFill>
              <a:latin typeface="Comic Sans MS" panose="030F0702030302020204" pitchFamily="66" charset="0"/>
            </a:endParaRPr>
          </a:p>
        </p:txBody>
      </p:sp>
      <p:sp>
        <p:nvSpPr>
          <p:cNvPr id="61443" name="Rectangle 2">
            <a:extLst>
              <a:ext uri="{FF2B5EF4-FFF2-40B4-BE49-F238E27FC236}">
                <a16:creationId xmlns:a16="http://schemas.microsoft.com/office/drawing/2014/main" id="{DEB992D9-8774-45D2-8A83-7C6C0231646F}"/>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4-Wide 2-to-1 Multiplexer</a:t>
            </a:r>
          </a:p>
        </p:txBody>
      </p:sp>
      <p:sp>
        <p:nvSpPr>
          <p:cNvPr id="61444" name="Rectangle 3">
            <a:extLst>
              <a:ext uri="{FF2B5EF4-FFF2-40B4-BE49-F238E27FC236}">
                <a16:creationId xmlns:a16="http://schemas.microsoft.com/office/drawing/2014/main" id="{CA164243-B757-4842-972F-5EE41A36A186}"/>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Goal: select from one of two 4-bit buses</a:t>
            </a:r>
          </a:p>
        </p:txBody>
      </p:sp>
      <p:pic>
        <p:nvPicPr>
          <p:cNvPr id="61445" name="Picture 4">
            <a:extLst>
              <a:ext uri="{FF2B5EF4-FFF2-40B4-BE49-F238E27FC236}">
                <a16:creationId xmlns:a16="http://schemas.microsoft.com/office/drawing/2014/main" id="{A2477733-9BBF-43D3-988E-8FC093387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51113"/>
            <a:ext cx="34480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3">
            <a:extLst>
              <a:ext uri="{FF2B5EF4-FFF2-40B4-BE49-F238E27FC236}">
                <a16:creationId xmlns:a16="http://schemas.microsoft.com/office/drawing/2014/main" id="{EC22E4AA-ED85-41CA-8D88-5E8A06F3D4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9977D71-BE20-441D-889C-0A9E4F03C769}" type="slidenum">
              <a:rPr lang="zh-TW" altLang="en-US" smtClean="0">
                <a:solidFill>
                  <a:srgbClr val="000000"/>
                </a:solidFill>
                <a:latin typeface="Comic Sans MS" panose="030F0702030302020204" pitchFamily="66" charset="0"/>
              </a:rPr>
              <a:pPr/>
              <a:t>36</a:t>
            </a:fld>
            <a:endParaRPr lang="en-US" altLang="zh-TW" sz="1400">
              <a:solidFill>
                <a:srgbClr val="000000"/>
              </a:solidFill>
              <a:latin typeface="Comic Sans MS" panose="030F0702030302020204" pitchFamily="66" charset="0"/>
            </a:endParaRPr>
          </a:p>
        </p:txBody>
      </p:sp>
      <p:sp>
        <p:nvSpPr>
          <p:cNvPr id="63491" name="Rectangle 2">
            <a:extLst>
              <a:ext uri="{FF2B5EF4-FFF2-40B4-BE49-F238E27FC236}">
                <a16:creationId xmlns:a16="http://schemas.microsoft.com/office/drawing/2014/main" id="{A2DF7B09-7C9D-4811-9C92-E3784097FEE3}"/>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4-Wide 2-to-1 Multiplexer</a:t>
            </a:r>
          </a:p>
        </p:txBody>
      </p:sp>
      <p:sp>
        <p:nvSpPr>
          <p:cNvPr id="63492" name="Rectangle 3">
            <a:extLst>
              <a:ext uri="{FF2B5EF4-FFF2-40B4-BE49-F238E27FC236}">
                <a16:creationId xmlns:a16="http://schemas.microsoft.com/office/drawing/2014/main" id="{66BD1E7E-523F-4181-8852-C4608B6B92C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Goal: select from one of two 4-bit buses</a:t>
            </a:r>
          </a:p>
          <a:p>
            <a:pPr lvl="1"/>
            <a:r>
              <a:rPr lang="en-US" altLang="zh-TW">
                <a:ea typeface="新細明體" panose="02020500000000000000" pitchFamily="18" charset="-120"/>
              </a:rPr>
              <a:t>Implemented by layering  4 2-to-1 multiplexer</a:t>
            </a:r>
          </a:p>
        </p:txBody>
      </p:sp>
      <p:pic>
        <p:nvPicPr>
          <p:cNvPr id="63493" name="Picture 4">
            <a:extLst>
              <a:ext uri="{FF2B5EF4-FFF2-40B4-BE49-F238E27FC236}">
                <a16:creationId xmlns:a16="http://schemas.microsoft.com/office/drawing/2014/main" id="{13286109-CD22-4C71-A22F-15575453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51113"/>
            <a:ext cx="34480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63494" name="Picture 5">
            <a:extLst>
              <a:ext uri="{FF2B5EF4-FFF2-40B4-BE49-F238E27FC236}">
                <a16:creationId xmlns:a16="http://schemas.microsoft.com/office/drawing/2014/main" id="{4F4582A5-8931-4302-8CF8-10AAE7078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963" y="1722438"/>
            <a:ext cx="45243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a:extLst>
              <a:ext uri="{FF2B5EF4-FFF2-40B4-BE49-F238E27FC236}">
                <a16:creationId xmlns:a16="http://schemas.microsoft.com/office/drawing/2014/main" id="{6ED6FE01-C14A-47A8-AA0A-3CF059E450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AB11EE2-D876-4EED-8C3E-E57CAC67744D}" type="slidenum">
              <a:rPr lang="zh-TW" altLang="en-US" smtClean="0">
                <a:solidFill>
                  <a:srgbClr val="000000"/>
                </a:solidFill>
                <a:latin typeface="Comic Sans MS" panose="030F0702030302020204" pitchFamily="66" charset="0"/>
              </a:rPr>
              <a:pPr/>
              <a:t>37</a:t>
            </a:fld>
            <a:endParaRPr lang="en-US" altLang="zh-TW" sz="1400">
              <a:solidFill>
                <a:srgbClr val="000000"/>
              </a:solidFill>
              <a:latin typeface="Comic Sans MS" panose="030F0702030302020204" pitchFamily="66" charset="0"/>
            </a:endParaRPr>
          </a:p>
        </p:txBody>
      </p:sp>
      <p:sp>
        <p:nvSpPr>
          <p:cNvPr id="65539" name="Rectangle 2">
            <a:extLst>
              <a:ext uri="{FF2B5EF4-FFF2-40B4-BE49-F238E27FC236}">
                <a16:creationId xmlns:a16="http://schemas.microsoft.com/office/drawing/2014/main" id="{4AE7EEEC-F997-4C6C-AA43-CC3F07D0C0BD}"/>
              </a:ext>
            </a:extLst>
          </p:cNvPr>
          <p:cNvSpPr>
            <a:spLocks noGrp="1" noChangeArrowheads="1"/>
          </p:cNvSpPr>
          <p:nvPr>
            <p:ph type="title"/>
          </p:nvPr>
        </p:nvSpPr>
        <p:spPr>
          <a:xfrm>
            <a:off x="0" y="306388"/>
            <a:ext cx="9144000" cy="457200"/>
          </a:xfrm>
        </p:spPr>
        <p:txBody>
          <a:bodyPr/>
          <a:lstStyle/>
          <a:p>
            <a:r>
              <a:rPr lang="en-US" altLang="zh-TW">
                <a:ea typeface="新細明體" panose="02020500000000000000" pitchFamily="18" charset="-120"/>
              </a:rPr>
              <a:t>k-Wide n-to-1 Multiplexer</a:t>
            </a:r>
          </a:p>
        </p:txBody>
      </p:sp>
      <p:sp>
        <p:nvSpPr>
          <p:cNvPr id="65540" name="Rectangle 3">
            <a:extLst>
              <a:ext uri="{FF2B5EF4-FFF2-40B4-BE49-F238E27FC236}">
                <a16:creationId xmlns:a16="http://schemas.microsoft.com/office/drawing/2014/main" id="{3BE154D3-5E17-467D-8667-A4728F0196A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Goal: select from one of n k-bit buses</a:t>
            </a:r>
          </a:p>
          <a:p>
            <a:pPr lvl="1"/>
            <a:r>
              <a:rPr lang="en-US" altLang="zh-TW">
                <a:ea typeface="新細明體" panose="02020500000000000000" pitchFamily="18" charset="-120"/>
              </a:rPr>
              <a:t>Implemented by layering  k n-to-1 multiplexer</a:t>
            </a:r>
          </a:p>
        </p:txBody>
      </p:sp>
      <p:pic>
        <p:nvPicPr>
          <p:cNvPr id="65541" name="Picture 4">
            <a:extLst>
              <a:ext uri="{FF2B5EF4-FFF2-40B4-BE49-F238E27FC236}">
                <a16:creationId xmlns:a16="http://schemas.microsoft.com/office/drawing/2014/main" id="{65964B48-C31D-40C0-AAB8-2FDBF6E76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895475"/>
            <a:ext cx="4981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a:extLst>
              <a:ext uri="{FF2B5EF4-FFF2-40B4-BE49-F238E27FC236}">
                <a16:creationId xmlns:a16="http://schemas.microsoft.com/office/drawing/2014/main" id="{ED57516A-1629-41A3-B9BA-23FB5CF735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35D64B9-E143-4B55-A9F3-A94AB1011167}" type="slidenum">
              <a:rPr lang="zh-TW" altLang="en-US" smtClean="0">
                <a:solidFill>
                  <a:srgbClr val="000000"/>
                </a:solidFill>
                <a:latin typeface="Comic Sans MS" panose="030F0702030302020204" pitchFamily="66" charset="0"/>
              </a:rPr>
              <a:pPr/>
              <a:t>38</a:t>
            </a:fld>
            <a:endParaRPr lang="en-US" altLang="zh-TW" sz="1400">
              <a:solidFill>
                <a:srgbClr val="000000"/>
              </a:solidFill>
              <a:latin typeface="Comic Sans MS" panose="030F0702030302020204" pitchFamily="66" charset="0"/>
            </a:endParaRPr>
          </a:p>
        </p:txBody>
      </p:sp>
      <p:sp>
        <p:nvSpPr>
          <p:cNvPr id="67587" name="Rectangle 2">
            <a:extLst>
              <a:ext uri="{FF2B5EF4-FFF2-40B4-BE49-F238E27FC236}">
                <a16:creationId xmlns:a16="http://schemas.microsoft.com/office/drawing/2014/main" id="{E420CAE1-291C-4EFE-9686-1095662910B7}"/>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Register file implementation</a:t>
            </a:r>
          </a:p>
        </p:txBody>
      </p:sp>
      <p:pic>
        <p:nvPicPr>
          <p:cNvPr id="67588" name="Picture 3">
            <a:extLst>
              <a:ext uri="{FF2B5EF4-FFF2-40B4-BE49-F238E27FC236}">
                <a16:creationId xmlns:a16="http://schemas.microsoft.com/office/drawing/2014/main" id="{8E6D5636-B005-48A9-B897-0DC215E7EA4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46113" y="914400"/>
            <a:ext cx="7775575" cy="54102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a:extLst>
              <a:ext uri="{FF2B5EF4-FFF2-40B4-BE49-F238E27FC236}">
                <a16:creationId xmlns:a16="http://schemas.microsoft.com/office/drawing/2014/main" id="{1ADF417D-3072-4E27-BA6A-3BC480A7F6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B2E9E53-A5B4-4AFB-B723-A97E0D41F343}" type="slidenum">
              <a:rPr lang="zh-TW" altLang="en-US" smtClean="0">
                <a:solidFill>
                  <a:srgbClr val="000000"/>
                </a:solidFill>
                <a:latin typeface="Comic Sans MS" panose="030F0702030302020204" pitchFamily="66" charset="0"/>
              </a:rPr>
              <a:pPr/>
              <a:t>39</a:t>
            </a:fld>
            <a:endParaRPr lang="en-US" altLang="zh-TW" sz="1400">
              <a:solidFill>
                <a:srgbClr val="000000"/>
              </a:solidFill>
              <a:latin typeface="Comic Sans MS" panose="030F0702030302020204" pitchFamily="66" charset="0"/>
            </a:endParaRPr>
          </a:p>
        </p:txBody>
      </p:sp>
      <p:sp>
        <p:nvSpPr>
          <p:cNvPr id="69635" name="Rectangle 2">
            <a:extLst>
              <a:ext uri="{FF2B5EF4-FFF2-40B4-BE49-F238E27FC236}">
                <a16:creationId xmlns:a16="http://schemas.microsoft.com/office/drawing/2014/main" id="{74769CBA-A493-4B71-90EA-C2208E4D1ED7}"/>
              </a:ext>
            </a:extLst>
          </p:cNvPr>
          <p:cNvSpPr>
            <a:spLocks noGrp="1" noChangeArrowheads="1"/>
          </p:cNvSpPr>
          <p:nvPr>
            <p:ph type="title"/>
          </p:nvPr>
        </p:nvSpPr>
        <p:spPr/>
        <p:txBody>
          <a:bodyPr/>
          <a:lstStyle/>
          <a:p>
            <a:r>
              <a:rPr lang="en-US" altLang="zh-TW">
                <a:ea typeface="新細明體" panose="02020500000000000000" pitchFamily="18" charset="-120"/>
              </a:rPr>
              <a:t>Memory Overview</a:t>
            </a:r>
          </a:p>
        </p:txBody>
      </p:sp>
      <p:sp>
        <p:nvSpPr>
          <p:cNvPr id="69636" name="Rectangle 3">
            <a:extLst>
              <a:ext uri="{FF2B5EF4-FFF2-40B4-BE49-F238E27FC236}">
                <a16:creationId xmlns:a16="http://schemas.microsoft.com/office/drawing/2014/main" id="{CC343B03-85C6-44D5-B456-7D4712432F2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Computers and TOY have several memory components.</a:t>
            </a:r>
          </a:p>
          <a:p>
            <a:pPr lvl="1"/>
            <a:r>
              <a:rPr lang="en-US" altLang="zh-TW">
                <a:ea typeface="新細明體" panose="02020500000000000000" pitchFamily="18" charset="-120"/>
              </a:rPr>
              <a:t>Program counter.</a:t>
            </a:r>
          </a:p>
          <a:p>
            <a:pPr lvl="1"/>
            <a:r>
              <a:rPr lang="en-US" altLang="zh-TW">
                <a:ea typeface="新細明體" panose="02020500000000000000" pitchFamily="18" charset="-120"/>
              </a:rPr>
              <a:t>Registers.</a:t>
            </a:r>
          </a:p>
          <a:p>
            <a:pPr lvl="1"/>
            <a:r>
              <a:rPr lang="en-US" altLang="zh-TW">
                <a:ea typeface="新細明體" panose="02020500000000000000" pitchFamily="18" charset="-120"/>
              </a:rPr>
              <a:t>Main memory.</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Implementation.  </a:t>
            </a:r>
            <a:r>
              <a:rPr lang="en-US" altLang="zh-TW">
                <a:solidFill>
                  <a:schemeClr val="tx1"/>
                </a:solidFill>
                <a:ea typeface="新細明體" panose="02020500000000000000" pitchFamily="18" charset="-120"/>
              </a:rPr>
              <a:t>Use one flip-flop for each bit of memory.</a:t>
            </a: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Access.  </a:t>
            </a:r>
            <a:r>
              <a:rPr lang="en-US" altLang="zh-TW">
                <a:solidFill>
                  <a:schemeClr val="tx1"/>
                </a:solidFill>
                <a:ea typeface="新細明體" panose="02020500000000000000" pitchFamily="18" charset="-120"/>
              </a:rPr>
              <a:t>Memory components have different access mechanisms.</a:t>
            </a:r>
          </a:p>
          <a:p>
            <a:pPr marL="0" indent="0"/>
            <a:endParaRPr lang="en-US" altLang="zh-TW">
              <a:ea typeface="新細明體" panose="02020500000000000000" pitchFamily="18" charset="-120"/>
            </a:endParaRPr>
          </a:p>
          <a:p>
            <a:pPr marL="0" indent="0"/>
            <a:endParaRPr lang="en-US" altLang="zh-TW">
              <a:ea typeface="新細明體" panose="02020500000000000000" pitchFamily="18" charset="-120"/>
            </a:endParaRPr>
          </a:p>
          <a:p>
            <a:pPr marL="0" indent="0"/>
            <a:r>
              <a:rPr lang="en-US" altLang="zh-TW">
                <a:ea typeface="新細明體" panose="02020500000000000000" pitchFamily="18" charset="-120"/>
              </a:rPr>
              <a:t>Organization.  </a:t>
            </a:r>
            <a:r>
              <a:rPr lang="en-US" altLang="zh-TW">
                <a:solidFill>
                  <a:schemeClr val="tx1"/>
                </a:solidFill>
                <a:ea typeface="新細明體" panose="02020500000000000000" pitchFamily="18" charset="-120"/>
              </a:rPr>
              <a:t>Need mechanism to manipulate </a:t>
            </a:r>
            <a:r>
              <a:rPr lang="en-US" altLang="zh-TW">
                <a:solidFill>
                  <a:schemeClr val="accent1"/>
                </a:solidFill>
                <a:ea typeface="新細明體" panose="02020500000000000000" pitchFamily="18" charset="-120"/>
              </a:rPr>
              <a:t>groups</a:t>
            </a:r>
            <a:r>
              <a:rPr lang="en-US" altLang="zh-TW">
                <a:solidFill>
                  <a:schemeClr val="tx1"/>
                </a:solidFill>
                <a:ea typeface="新細明體" panose="02020500000000000000" pitchFamily="18" charset="-120"/>
              </a:rPr>
              <a:t> of related bits. </a:t>
            </a:r>
          </a:p>
          <a:p>
            <a:pPr lvl="1"/>
            <a:endParaRPr lang="en-US" altLang="zh-TW">
              <a:ea typeface="新細明體" panose="02020500000000000000" pitchFamily="18" charset="-120"/>
            </a:endParaRPr>
          </a:p>
        </p:txBody>
      </p:sp>
      <p:sp>
        <p:nvSpPr>
          <p:cNvPr id="69637" name="Rectangle 4">
            <a:extLst>
              <a:ext uri="{FF2B5EF4-FFF2-40B4-BE49-F238E27FC236}">
                <a16:creationId xmlns:a16="http://schemas.microsoft.com/office/drawing/2014/main" id="{F12F7C20-6C2A-4E86-96F7-44C35682D161}"/>
              </a:ext>
            </a:extLst>
          </p:cNvPr>
          <p:cNvSpPr>
            <a:spLocks noChangeArrowheads="1"/>
          </p:cNvSpPr>
          <p:nvPr/>
        </p:nvSpPr>
        <p:spPr bwMode="auto">
          <a:xfrm>
            <a:off x="5943600" y="4572000"/>
            <a:ext cx="22272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4D4D4D"/>
                </a:solidFill>
                <a:latin typeface="Comic Sans MS" panose="030F0702030302020204" pitchFamily="66" charset="0"/>
              </a:rPr>
              <a:t>TOY has 16 bit words,</a:t>
            </a:r>
            <a:br>
              <a:rPr lang="en-US" altLang="zh-TW" sz="1200">
                <a:solidFill>
                  <a:srgbClr val="4D4D4D"/>
                </a:solidFill>
                <a:latin typeface="Comic Sans MS" panose="030F0702030302020204" pitchFamily="66" charset="0"/>
              </a:rPr>
            </a:br>
            <a:r>
              <a:rPr lang="en-US" altLang="zh-TW" sz="1200">
                <a:solidFill>
                  <a:srgbClr val="4D4D4D"/>
                </a:solidFill>
                <a:latin typeface="Comic Sans MS" panose="030F0702030302020204" pitchFamily="66" charset="0"/>
              </a:rPr>
              <a:t>8 bit memory addresses, and</a:t>
            </a:r>
            <a:br>
              <a:rPr lang="en-US" altLang="zh-TW" sz="1200">
                <a:solidFill>
                  <a:srgbClr val="4D4D4D"/>
                </a:solidFill>
                <a:latin typeface="Comic Sans MS" panose="030F0702030302020204" pitchFamily="66" charset="0"/>
              </a:rPr>
            </a:br>
            <a:r>
              <a:rPr lang="en-US" altLang="zh-TW" sz="1200">
                <a:solidFill>
                  <a:srgbClr val="4D4D4D"/>
                </a:solidFill>
                <a:latin typeface="Comic Sans MS" panose="030F0702030302020204" pitchFamily="66" charset="0"/>
              </a:rPr>
              <a:t>4 bit register names.</a:t>
            </a:r>
          </a:p>
        </p:txBody>
      </p:sp>
      <p:sp>
        <p:nvSpPr>
          <p:cNvPr id="69638" name="Line 5">
            <a:extLst>
              <a:ext uri="{FF2B5EF4-FFF2-40B4-BE49-F238E27FC236}">
                <a16:creationId xmlns:a16="http://schemas.microsoft.com/office/drawing/2014/main" id="{C1913343-9E49-4076-B015-3E24BDE42F27}"/>
              </a:ext>
            </a:extLst>
          </p:cNvPr>
          <p:cNvSpPr>
            <a:spLocks noChangeShapeType="1"/>
          </p:cNvSpPr>
          <p:nvPr/>
        </p:nvSpPr>
        <p:spPr bwMode="auto">
          <a:xfrm flipH="1" flipV="1">
            <a:off x="6034088" y="4289425"/>
            <a:ext cx="138112" cy="242888"/>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a:extLst>
              <a:ext uri="{FF2B5EF4-FFF2-40B4-BE49-F238E27FC236}">
                <a16:creationId xmlns:a16="http://schemas.microsoft.com/office/drawing/2014/main" id="{FAEE68DC-51C9-47CF-858B-2835AE6CC3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64FE816-115C-4CBE-8FA5-187B10A76307}" type="slidenum">
              <a:rPr lang="zh-TW" altLang="en-US" smtClean="0">
                <a:solidFill>
                  <a:srgbClr val="000000"/>
                </a:solidFill>
                <a:latin typeface="Comic Sans MS" panose="030F0702030302020204" pitchFamily="66" charset="0"/>
              </a:rPr>
              <a:pPr/>
              <a:t>4</a:t>
            </a:fld>
            <a:endParaRPr lang="en-US" altLang="zh-TW" sz="1400">
              <a:solidFill>
                <a:srgbClr val="000000"/>
              </a:solidFill>
              <a:latin typeface="Comic Sans MS" panose="030F0702030302020204" pitchFamily="66" charset="0"/>
            </a:endParaRPr>
          </a:p>
        </p:txBody>
      </p:sp>
      <p:sp>
        <p:nvSpPr>
          <p:cNvPr id="22531" name="Rectangle 2">
            <a:extLst>
              <a:ext uri="{FF2B5EF4-FFF2-40B4-BE49-F238E27FC236}">
                <a16:creationId xmlns:a16="http://schemas.microsoft.com/office/drawing/2014/main" id="{A4197850-A438-44DC-B1BC-BB0ED27DA5FB}"/>
              </a:ext>
            </a:extLst>
          </p:cNvPr>
          <p:cNvSpPr>
            <a:spLocks noGrp="1" noChangeArrowheads="1"/>
          </p:cNvSpPr>
          <p:nvPr>
            <p:ph type="title"/>
          </p:nvPr>
        </p:nvSpPr>
        <p:spPr>
          <a:xfrm>
            <a:off x="0" y="306388"/>
            <a:ext cx="9144000" cy="457200"/>
          </a:xfrm>
        </p:spPr>
        <p:txBody>
          <a:bodyPr/>
          <a:lstStyle/>
          <a:p>
            <a:r>
              <a:rPr lang="en-US" altLang="zh-TW" dirty="0">
                <a:ea typeface="新細明體" panose="02020500000000000000" pitchFamily="18" charset="-120"/>
              </a:rPr>
              <a:t>Combinational vs. Sequential Circuits</a:t>
            </a:r>
          </a:p>
        </p:txBody>
      </p:sp>
      <p:sp>
        <p:nvSpPr>
          <p:cNvPr id="22532" name="Rectangle 3">
            <a:extLst>
              <a:ext uri="{FF2B5EF4-FFF2-40B4-BE49-F238E27FC236}">
                <a16:creationId xmlns:a16="http://schemas.microsoft.com/office/drawing/2014/main" id="{7F9A9F30-4CAF-4E15-94AF-20AAB4385FCA}"/>
              </a:ext>
            </a:extLst>
          </p:cNvPr>
          <p:cNvSpPr>
            <a:spLocks noGrp="1" noChangeArrowheads="1"/>
          </p:cNvSpPr>
          <p:nvPr>
            <p:ph type="body" idx="1"/>
          </p:nvPr>
        </p:nvSpPr>
        <p:spPr>
          <a:xfrm>
            <a:off x="547688" y="914400"/>
            <a:ext cx="5621337" cy="5410200"/>
          </a:xfrm>
        </p:spPr>
        <p:txBody>
          <a:bodyPr/>
          <a:lstStyle/>
          <a:p>
            <a:pPr marL="0" indent="0"/>
            <a:r>
              <a:rPr lang="en-US" altLang="zh-TW">
                <a:ea typeface="新細明體" panose="02020500000000000000" pitchFamily="18" charset="-120"/>
              </a:rPr>
              <a:t>Combinational circuits.</a:t>
            </a:r>
          </a:p>
          <a:p>
            <a:pPr lvl="1"/>
            <a:r>
              <a:rPr lang="en-US" altLang="zh-TW">
                <a:ea typeface="新細明體" panose="02020500000000000000" pitchFamily="18" charset="-120"/>
              </a:rPr>
              <a:t>Output determined solely by inputs.</a:t>
            </a:r>
          </a:p>
          <a:p>
            <a:pPr lvl="1"/>
            <a:r>
              <a:rPr lang="en-US" altLang="zh-TW">
                <a:ea typeface="新細明體" panose="02020500000000000000" pitchFamily="18" charset="-120"/>
              </a:rPr>
              <a:t>Can draw with no loops.</a:t>
            </a:r>
          </a:p>
          <a:p>
            <a:pPr lvl="1"/>
            <a:r>
              <a:rPr lang="en-US" altLang="zh-TW">
                <a:ea typeface="新細明體" panose="02020500000000000000" pitchFamily="18" charset="-120"/>
              </a:rPr>
              <a:t>Ex:  majority, adder, ALU.</a:t>
            </a: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marL="0" indent="0"/>
            <a:r>
              <a:rPr lang="en-US" altLang="zh-TW">
                <a:ea typeface="新細明體" panose="02020500000000000000" pitchFamily="18" charset="-120"/>
              </a:rPr>
              <a:t>Sequential circuits.</a:t>
            </a:r>
          </a:p>
          <a:p>
            <a:pPr lvl="1"/>
            <a:r>
              <a:rPr lang="en-US" altLang="zh-TW">
                <a:ea typeface="新細明體" panose="02020500000000000000" pitchFamily="18" charset="-120"/>
              </a:rPr>
              <a:t>Output determined by inputs </a:t>
            </a:r>
            <a:r>
              <a:rPr lang="en-US" altLang="zh-TW">
                <a:solidFill>
                  <a:schemeClr val="accent1"/>
                </a:solidFill>
                <a:ea typeface="新細明體" panose="02020500000000000000" pitchFamily="18" charset="-120"/>
              </a:rPr>
              <a:t>and</a:t>
            </a:r>
            <a:r>
              <a:rPr lang="en-US" altLang="zh-TW">
                <a:ea typeface="新細明體" panose="02020500000000000000" pitchFamily="18" charset="-120"/>
              </a:rPr>
              <a:t> previous outputs.</a:t>
            </a:r>
          </a:p>
          <a:p>
            <a:pPr lvl="1"/>
            <a:r>
              <a:rPr lang="en-US" altLang="zh-TW">
                <a:ea typeface="新細明體" panose="02020500000000000000" pitchFamily="18" charset="-120"/>
              </a:rPr>
              <a:t>Ex:  memory, program counter, CPU.</a:t>
            </a:r>
          </a:p>
          <a:p>
            <a:pPr marL="0" indent="0"/>
            <a:endParaRPr lang="zh-TW" altLang="en-US">
              <a:ea typeface="新細明體" panose="02020500000000000000" pitchFamily="18" charset="-120"/>
            </a:endParaRPr>
          </a:p>
        </p:txBody>
      </p:sp>
      <p:pic>
        <p:nvPicPr>
          <p:cNvPr id="22533" name="Picture 5">
            <a:extLst>
              <a:ext uri="{FF2B5EF4-FFF2-40B4-BE49-F238E27FC236}">
                <a16:creationId xmlns:a16="http://schemas.microsoft.com/office/drawing/2014/main" id="{2812C5C9-3DED-4197-9831-4644754E0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325" y="4325938"/>
            <a:ext cx="33385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22534" name="Picture 6">
            <a:extLst>
              <a:ext uri="{FF2B5EF4-FFF2-40B4-BE49-F238E27FC236}">
                <a16:creationId xmlns:a16="http://schemas.microsoft.com/office/drawing/2014/main" id="{1C3EE3EF-CB54-4A19-82A7-18C37246E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0" y="949325"/>
            <a:ext cx="2328863"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extLst>
      <p:ext uri="{BB962C8B-B14F-4D97-AF65-F5344CB8AC3E}">
        <p14:creationId xmlns:p14="http://schemas.microsoft.com/office/powerpoint/2010/main" val="135911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a:extLst>
              <a:ext uri="{FF2B5EF4-FFF2-40B4-BE49-F238E27FC236}">
                <a16:creationId xmlns:a16="http://schemas.microsoft.com/office/drawing/2014/main" id="{C89D8174-2464-490B-9E40-862F8B3B11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23BC6FE-37FE-4988-8B29-CCDC4180C92C}" type="slidenum">
              <a:rPr lang="zh-TW" altLang="en-US" smtClean="0">
                <a:solidFill>
                  <a:srgbClr val="000000"/>
                </a:solidFill>
                <a:latin typeface="Comic Sans MS" panose="030F0702030302020204" pitchFamily="66" charset="0"/>
              </a:rPr>
              <a:pPr/>
              <a:t>40</a:t>
            </a:fld>
            <a:endParaRPr lang="en-US" altLang="zh-TW" sz="1400">
              <a:solidFill>
                <a:srgbClr val="000000"/>
              </a:solidFill>
              <a:latin typeface="Comic Sans MS" panose="030F0702030302020204" pitchFamily="66" charset="0"/>
            </a:endParaRPr>
          </a:p>
        </p:txBody>
      </p:sp>
      <p:sp>
        <p:nvSpPr>
          <p:cNvPr id="71683" name="Rectangle 2">
            <a:extLst>
              <a:ext uri="{FF2B5EF4-FFF2-40B4-BE49-F238E27FC236}">
                <a16:creationId xmlns:a16="http://schemas.microsoft.com/office/drawing/2014/main" id="{AC745844-FF71-4292-B7AE-6CC9CE7B46B4}"/>
              </a:ext>
            </a:extLst>
          </p:cNvPr>
          <p:cNvSpPr>
            <a:spLocks noGrp="1" noChangeArrowheads="1"/>
          </p:cNvSpPr>
          <p:nvPr>
            <p:ph type="title"/>
          </p:nvPr>
        </p:nvSpPr>
        <p:spPr/>
        <p:txBody>
          <a:bodyPr/>
          <a:lstStyle/>
          <a:p>
            <a:r>
              <a:rPr lang="en-US" altLang="zh-TW">
                <a:ea typeface="新細明體" panose="02020500000000000000" pitchFamily="18" charset="-120"/>
              </a:rPr>
              <a:t>Register Bit</a:t>
            </a:r>
          </a:p>
        </p:txBody>
      </p:sp>
      <p:sp>
        <p:nvSpPr>
          <p:cNvPr id="71684" name="Rectangle 3">
            <a:extLst>
              <a:ext uri="{FF2B5EF4-FFF2-40B4-BE49-F238E27FC236}">
                <a16:creationId xmlns:a16="http://schemas.microsoft.com/office/drawing/2014/main" id="{1A4EEEF8-518F-4C01-9494-72E62EC61025}"/>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Register bit.  </a:t>
            </a:r>
            <a:r>
              <a:rPr lang="en-US" altLang="zh-TW">
                <a:solidFill>
                  <a:schemeClr val="tx1"/>
                </a:solidFill>
                <a:ea typeface="新細明體" panose="02020500000000000000" pitchFamily="18" charset="-120"/>
              </a:rPr>
              <a:t>Extend a flip-flop to allow easy access to values.</a:t>
            </a:r>
            <a:endParaRPr lang="en-US" altLang="zh-TW">
              <a:ea typeface="新細明體" panose="02020500000000000000" pitchFamily="18" charset="-120"/>
            </a:endParaRPr>
          </a:p>
        </p:txBody>
      </p:sp>
      <p:pic>
        <p:nvPicPr>
          <p:cNvPr id="71685" name="Picture 4" descr="MemBitsA">
            <a:extLst>
              <a:ext uri="{FF2B5EF4-FFF2-40B4-BE49-F238E27FC236}">
                <a16:creationId xmlns:a16="http://schemas.microsoft.com/office/drawing/2014/main" id="{135EDA0C-02EC-4625-8F42-CE2494D3E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841" b="40665"/>
          <a:stretch>
            <a:fillRect/>
          </a:stretch>
        </p:blipFill>
        <p:spPr bwMode="auto">
          <a:xfrm>
            <a:off x="2159000" y="1654175"/>
            <a:ext cx="514985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a:extLst>
              <a:ext uri="{FF2B5EF4-FFF2-40B4-BE49-F238E27FC236}">
                <a16:creationId xmlns:a16="http://schemas.microsoft.com/office/drawing/2014/main" id="{53E9C8AA-96D7-4C29-83CB-D159FEABF4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81FE35E-4C8E-4598-A582-383F02D1B986}" type="slidenum">
              <a:rPr lang="zh-TW" altLang="en-US" smtClean="0">
                <a:solidFill>
                  <a:srgbClr val="000000"/>
                </a:solidFill>
                <a:latin typeface="Comic Sans MS" panose="030F0702030302020204" pitchFamily="66" charset="0"/>
              </a:rPr>
              <a:pPr/>
              <a:t>41</a:t>
            </a:fld>
            <a:endParaRPr lang="en-US" altLang="zh-TW" sz="1400">
              <a:solidFill>
                <a:srgbClr val="000000"/>
              </a:solidFill>
              <a:latin typeface="Comic Sans MS" panose="030F0702030302020204" pitchFamily="66" charset="0"/>
            </a:endParaRPr>
          </a:p>
        </p:txBody>
      </p:sp>
      <p:sp>
        <p:nvSpPr>
          <p:cNvPr id="73731" name="Rectangle 2">
            <a:extLst>
              <a:ext uri="{FF2B5EF4-FFF2-40B4-BE49-F238E27FC236}">
                <a16:creationId xmlns:a16="http://schemas.microsoft.com/office/drawing/2014/main" id="{13A41EC1-735F-4191-B3BA-77B587F0E4E8}"/>
              </a:ext>
            </a:extLst>
          </p:cNvPr>
          <p:cNvSpPr>
            <a:spLocks noGrp="1" noChangeArrowheads="1"/>
          </p:cNvSpPr>
          <p:nvPr>
            <p:ph type="title"/>
          </p:nvPr>
        </p:nvSpPr>
        <p:spPr/>
        <p:txBody>
          <a:bodyPr/>
          <a:lstStyle/>
          <a:p>
            <a:r>
              <a:rPr lang="en-US" altLang="zh-TW">
                <a:ea typeface="新細明體" panose="02020500000000000000" pitchFamily="18" charset="-120"/>
              </a:rPr>
              <a:t>Register Bit</a:t>
            </a:r>
          </a:p>
        </p:txBody>
      </p:sp>
      <p:sp>
        <p:nvSpPr>
          <p:cNvPr id="73732" name="Rectangle 3">
            <a:extLst>
              <a:ext uri="{FF2B5EF4-FFF2-40B4-BE49-F238E27FC236}">
                <a16:creationId xmlns:a16="http://schemas.microsoft.com/office/drawing/2014/main" id="{071A329A-0DDC-4A92-9D51-433D4CE21CB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Register bit.  </a:t>
            </a:r>
            <a:r>
              <a:rPr lang="en-US" altLang="zh-TW">
                <a:solidFill>
                  <a:schemeClr val="tx1"/>
                </a:solidFill>
                <a:ea typeface="新細明體" panose="02020500000000000000" pitchFamily="18" charset="-120"/>
              </a:rPr>
              <a:t>Extend a flip-flop to allow easy access to values.</a:t>
            </a:r>
            <a:endParaRPr lang="en-US" altLang="zh-TW">
              <a:ea typeface="新細明體" panose="02020500000000000000" pitchFamily="18" charset="-120"/>
            </a:endParaRPr>
          </a:p>
        </p:txBody>
      </p:sp>
      <p:pic>
        <p:nvPicPr>
          <p:cNvPr id="73733" name="Picture 5" descr="MemBitsB">
            <a:extLst>
              <a:ext uri="{FF2B5EF4-FFF2-40B4-BE49-F238E27FC236}">
                <a16:creationId xmlns:a16="http://schemas.microsoft.com/office/drawing/2014/main" id="{5B571A9D-0865-4839-BB81-F5582AAEA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0718" b="41087"/>
          <a:stretch>
            <a:fillRect/>
          </a:stretch>
        </p:blipFill>
        <p:spPr bwMode="auto">
          <a:xfrm>
            <a:off x="2159000" y="1654175"/>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a:extLst>
              <a:ext uri="{FF2B5EF4-FFF2-40B4-BE49-F238E27FC236}">
                <a16:creationId xmlns:a16="http://schemas.microsoft.com/office/drawing/2014/main" id="{E211981C-081C-44A0-88D7-D0991F672600}"/>
              </a:ext>
            </a:extLst>
          </p:cNvPr>
          <p:cNvSpPr txBox="1">
            <a:spLocks noChangeArrowheads="1"/>
          </p:cNvSpPr>
          <p:nvPr/>
        </p:nvSpPr>
        <p:spPr bwMode="auto">
          <a:xfrm>
            <a:off x="4886325" y="3246438"/>
            <a:ext cx="72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DW</a:t>
            </a:r>
          </a:p>
        </p:txBody>
      </p:sp>
      <p:sp>
        <p:nvSpPr>
          <p:cNvPr id="73735" name="Text Box 7">
            <a:extLst>
              <a:ext uri="{FF2B5EF4-FFF2-40B4-BE49-F238E27FC236}">
                <a16:creationId xmlns:a16="http://schemas.microsoft.com/office/drawing/2014/main" id="{CDFDBEFD-E529-4861-9B90-4AA0330FB4F9}"/>
              </a:ext>
            </a:extLst>
          </p:cNvPr>
          <p:cNvSpPr txBox="1">
            <a:spLocks noChangeArrowheads="1"/>
          </p:cNvSpPr>
          <p:nvPr/>
        </p:nvSpPr>
        <p:spPr bwMode="auto">
          <a:xfrm>
            <a:off x="2471738" y="3257550"/>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DW</a:t>
            </a:r>
          </a:p>
        </p:txBody>
      </p:sp>
      <p:sp>
        <p:nvSpPr>
          <p:cNvPr id="73736" name="Line 8">
            <a:extLst>
              <a:ext uri="{FF2B5EF4-FFF2-40B4-BE49-F238E27FC236}">
                <a16:creationId xmlns:a16="http://schemas.microsoft.com/office/drawing/2014/main" id="{76801632-CB46-4E8F-A803-F200532B7E89}"/>
              </a:ext>
            </a:extLst>
          </p:cNvPr>
          <p:cNvSpPr>
            <a:spLocks noChangeShapeType="1"/>
          </p:cNvSpPr>
          <p:nvPr/>
        </p:nvSpPr>
        <p:spPr bwMode="auto">
          <a:xfrm>
            <a:off x="2568575" y="3302000"/>
            <a:ext cx="198438" cy="0"/>
          </a:xfrm>
          <a:prstGeom prst="line">
            <a:avLst/>
          </a:prstGeom>
          <a:noFill/>
          <a:ln w="28575">
            <a:solidFill>
              <a:srgbClr val="CC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3737" name="Text Box 9">
            <a:extLst>
              <a:ext uri="{FF2B5EF4-FFF2-40B4-BE49-F238E27FC236}">
                <a16:creationId xmlns:a16="http://schemas.microsoft.com/office/drawing/2014/main" id="{49A4F603-0B2C-4D51-ACAC-32108B4EE88D}"/>
              </a:ext>
            </a:extLst>
          </p:cNvPr>
          <p:cNvSpPr txBox="1">
            <a:spLocks noChangeArrowheads="1"/>
          </p:cNvSpPr>
          <p:nvPr/>
        </p:nvSpPr>
        <p:spPr bwMode="auto">
          <a:xfrm>
            <a:off x="3236913" y="208121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D</a:t>
            </a:r>
          </a:p>
        </p:txBody>
      </p:sp>
      <p:sp>
        <p:nvSpPr>
          <p:cNvPr id="73738" name="Text Box 10">
            <a:extLst>
              <a:ext uri="{FF2B5EF4-FFF2-40B4-BE49-F238E27FC236}">
                <a16:creationId xmlns:a16="http://schemas.microsoft.com/office/drawing/2014/main" id="{9298BDFD-1284-4F08-AAB2-6D47BE4DD27F}"/>
              </a:ext>
            </a:extLst>
          </p:cNvPr>
          <p:cNvSpPr txBox="1">
            <a:spLocks noChangeArrowheads="1"/>
          </p:cNvSpPr>
          <p:nvPr/>
        </p:nvSpPr>
        <p:spPr bwMode="auto">
          <a:xfrm>
            <a:off x="6292850" y="2522538"/>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solidFill>
                  <a:srgbClr val="CC0000"/>
                </a:solidFill>
                <a:latin typeface="Comic Sans MS" panose="030F0702030302020204" pitchFamily="66" charset="0"/>
              </a:rPr>
              <a:t>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a:extLst>
              <a:ext uri="{FF2B5EF4-FFF2-40B4-BE49-F238E27FC236}">
                <a16:creationId xmlns:a16="http://schemas.microsoft.com/office/drawing/2014/main" id="{489FFC24-2029-4A93-8BF3-B5D0E9E1A6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AB2501F-B5B2-4FCD-A8AC-0E52BEF46619}" type="slidenum">
              <a:rPr lang="zh-TW" altLang="en-US" smtClean="0">
                <a:solidFill>
                  <a:srgbClr val="000000"/>
                </a:solidFill>
                <a:latin typeface="Comic Sans MS" panose="030F0702030302020204" pitchFamily="66" charset="0"/>
              </a:rPr>
              <a:pPr/>
              <a:t>42</a:t>
            </a:fld>
            <a:endParaRPr lang="en-US" altLang="zh-TW" sz="1400">
              <a:solidFill>
                <a:srgbClr val="000000"/>
              </a:solidFill>
              <a:latin typeface="Comic Sans MS" panose="030F0702030302020204" pitchFamily="66" charset="0"/>
            </a:endParaRPr>
          </a:p>
        </p:txBody>
      </p:sp>
      <p:sp>
        <p:nvSpPr>
          <p:cNvPr id="75779" name="Rectangle 2">
            <a:extLst>
              <a:ext uri="{FF2B5EF4-FFF2-40B4-BE49-F238E27FC236}">
                <a16:creationId xmlns:a16="http://schemas.microsoft.com/office/drawing/2014/main" id="{0BFD8825-2D9B-4B13-8FE9-0C1090E99A31}"/>
              </a:ext>
            </a:extLst>
          </p:cNvPr>
          <p:cNvSpPr>
            <a:spLocks noGrp="1" noChangeArrowheads="1"/>
          </p:cNvSpPr>
          <p:nvPr>
            <p:ph type="title"/>
          </p:nvPr>
        </p:nvSpPr>
        <p:spPr/>
        <p:txBody>
          <a:bodyPr/>
          <a:lstStyle/>
          <a:p>
            <a:r>
              <a:rPr lang="en-US" altLang="zh-TW">
                <a:ea typeface="新細明體" panose="02020500000000000000" pitchFamily="18" charset="-120"/>
              </a:rPr>
              <a:t>Memory Bit:  Interface</a:t>
            </a:r>
          </a:p>
        </p:txBody>
      </p:sp>
      <p:sp>
        <p:nvSpPr>
          <p:cNvPr id="75780" name="Rectangle 3">
            <a:extLst>
              <a:ext uri="{FF2B5EF4-FFF2-40B4-BE49-F238E27FC236}">
                <a16:creationId xmlns:a16="http://schemas.microsoft.com/office/drawing/2014/main" id="{603A90AA-E556-4C40-8972-8A959ADA9B2E}"/>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Memory bit.  </a:t>
            </a:r>
            <a:r>
              <a:rPr lang="en-US" altLang="zh-TW">
                <a:solidFill>
                  <a:schemeClr val="tx1"/>
                </a:solidFill>
                <a:ea typeface="新細明體" panose="02020500000000000000" pitchFamily="18" charset="-120"/>
              </a:rPr>
              <a:t>Extend a flip-flop to allow easy access to values.</a:t>
            </a:r>
            <a:endParaRPr lang="en-US" altLang="zh-TW">
              <a:ea typeface="新細明體" panose="02020500000000000000" pitchFamily="18" charset="-120"/>
            </a:endParaRPr>
          </a:p>
        </p:txBody>
      </p:sp>
      <p:pic>
        <p:nvPicPr>
          <p:cNvPr id="75781" name="Picture 4" descr="MemBitsA">
            <a:extLst>
              <a:ext uri="{FF2B5EF4-FFF2-40B4-BE49-F238E27FC236}">
                <a16:creationId xmlns:a16="http://schemas.microsoft.com/office/drawing/2014/main" id="{E2EE3D7E-45A9-4930-9427-A2F397E61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798638"/>
            <a:ext cx="8683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8">
            <a:extLst>
              <a:ext uri="{FF2B5EF4-FFF2-40B4-BE49-F238E27FC236}">
                <a16:creationId xmlns:a16="http://schemas.microsoft.com/office/drawing/2014/main" id="{EEAEFED7-494A-48FF-95AE-32697C6C9FF7}"/>
              </a:ext>
            </a:extLst>
          </p:cNvPr>
          <p:cNvSpPr>
            <a:spLocks noChangeArrowheads="1"/>
          </p:cNvSpPr>
          <p:nvPr/>
        </p:nvSpPr>
        <p:spPr bwMode="auto">
          <a:xfrm>
            <a:off x="727075" y="5791200"/>
            <a:ext cx="135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PC, IR ]</a:t>
            </a:r>
          </a:p>
        </p:txBody>
      </p:sp>
      <p:sp>
        <p:nvSpPr>
          <p:cNvPr id="75783" name="Rectangle 9">
            <a:extLst>
              <a:ext uri="{FF2B5EF4-FFF2-40B4-BE49-F238E27FC236}">
                <a16:creationId xmlns:a16="http://schemas.microsoft.com/office/drawing/2014/main" id="{1EE71718-73F8-4AF1-8C46-9F55CCF5B370}"/>
              </a:ext>
            </a:extLst>
          </p:cNvPr>
          <p:cNvSpPr>
            <a:spLocks noChangeArrowheads="1"/>
          </p:cNvSpPr>
          <p:nvPr/>
        </p:nvSpPr>
        <p:spPr bwMode="auto">
          <a:xfrm>
            <a:off x="3416300" y="5791200"/>
            <a:ext cx="191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main memory ]</a:t>
            </a:r>
          </a:p>
        </p:txBody>
      </p:sp>
      <p:sp>
        <p:nvSpPr>
          <p:cNvPr id="75784" name="Rectangle 10">
            <a:extLst>
              <a:ext uri="{FF2B5EF4-FFF2-40B4-BE49-F238E27FC236}">
                <a16:creationId xmlns:a16="http://schemas.microsoft.com/office/drawing/2014/main" id="{8DFADEB2-180E-452F-AC97-8FDF58A5538D}"/>
              </a:ext>
            </a:extLst>
          </p:cNvPr>
          <p:cNvSpPr>
            <a:spLocks noChangeArrowheads="1"/>
          </p:cNvSpPr>
          <p:nvPr/>
        </p:nvSpPr>
        <p:spPr bwMode="auto">
          <a:xfrm>
            <a:off x="6697663" y="5791200"/>
            <a:ext cx="161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registers ]</a:t>
            </a:r>
          </a:p>
        </p:txBody>
      </p:sp>
      <p:sp>
        <p:nvSpPr>
          <p:cNvPr id="75785" name="Rectangle 11">
            <a:extLst>
              <a:ext uri="{FF2B5EF4-FFF2-40B4-BE49-F238E27FC236}">
                <a16:creationId xmlns:a16="http://schemas.microsoft.com/office/drawing/2014/main" id="{7A5A162D-239E-48F6-8092-26A990478989}"/>
              </a:ext>
            </a:extLst>
          </p:cNvPr>
          <p:cNvSpPr>
            <a:spLocks noChangeArrowheads="1"/>
          </p:cNvSpPr>
          <p:nvPr/>
        </p:nvSpPr>
        <p:spPr bwMode="auto">
          <a:xfrm>
            <a:off x="1635125" y="2112963"/>
            <a:ext cx="609600" cy="373062"/>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75786" name="Rectangle 12">
            <a:extLst>
              <a:ext uri="{FF2B5EF4-FFF2-40B4-BE49-F238E27FC236}">
                <a16:creationId xmlns:a16="http://schemas.microsoft.com/office/drawing/2014/main" id="{CB87E344-15E0-4EBB-AAAE-BA5A2D6B652F}"/>
              </a:ext>
            </a:extLst>
          </p:cNvPr>
          <p:cNvSpPr>
            <a:spLocks noChangeArrowheads="1"/>
          </p:cNvSpPr>
          <p:nvPr/>
        </p:nvSpPr>
        <p:spPr bwMode="auto">
          <a:xfrm>
            <a:off x="4311650" y="2603500"/>
            <a:ext cx="762000" cy="373063"/>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75787" name="Rectangle 13">
            <a:extLst>
              <a:ext uri="{FF2B5EF4-FFF2-40B4-BE49-F238E27FC236}">
                <a16:creationId xmlns:a16="http://schemas.microsoft.com/office/drawing/2014/main" id="{76366D40-58DE-4263-9393-196080AF33EA}"/>
              </a:ext>
            </a:extLst>
          </p:cNvPr>
          <p:cNvSpPr>
            <a:spLocks noChangeArrowheads="1"/>
          </p:cNvSpPr>
          <p:nvPr/>
        </p:nvSpPr>
        <p:spPr bwMode="auto">
          <a:xfrm>
            <a:off x="7942263" y="3036888"/>
            <a:ext cx="762000" cy="373062"/>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a:extLst>
              <a:ext uri="{FF2B5EF4-FFF2-40B4-BE49-F238E27FC236}">
                <a16:creationId xmlns:a16="http://schemas.microsoft.com/office/drawing/2014/main" id="{B2EB97C9-9ED0-4720-81B2-0474217E71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2042B66-0CEB-46D1-97C8-21EE30073395}" type="slidenum">
              <a:rPr lang="zh-TW" altLang="en-US" smtClean="0">
                <a:solidFill>
                  <a:srgbClr val="000000"/>
                </a:solidFill>
                <a:latin typeface="Comic Sans MS" panose="030F0702030302020204" pitchFamily="66" charset="0"/>
              </a:rPr>
              <a:pPr/>
              <a:t>43</a:t>
            </a:fld>
            <a:endParaRPr lang="en-US" altLang="zh-TW" sz="1400">
              <a:solidFill>
                <a:srgbClr val="000000"/>
              </a:solidFill>
              <a:latin typeface="Comic Sans MS" panose="030F0702030302020204" pitchFamily="66" charset="0"/>
            </a:endParaRPr>
          </a:p>
        </p:txBody>
      </p:sp>
      <p:pic>
        <p:nvPicPr>
          <p:cNvPr id="77827" name="Picture 2" descr="MemBitsB">
            <a:extLst>
              <a:ext uri="{FF2B5EF4-FFF2-40B4-BE49-F238E27FC236}">
                <a16:creationId xmlns:a16="http://schemas.microsoft.com/office/drawing/2014/main" id="{24FC3C6E-3F3F-4028-8242-BE1A4FCAD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798638"/>
            <a:ext cx="8686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3">
            <a:extLst>
              <a:ext uri="{FF2B5EF4-FFF2-40B4-BE49-F238E27FC236}">
                <a16:creationId xmlns:a16="http://schemas.microsoft.com/office/drawing/2014/main" id="{AB6D2F05-EE23-4EEF-9E53-440028DED827}"/>
              </a:ext>
            </a:extLst>
          </p:cNvPr>
          <p:cNvSpPr>
            <a:spLocks noGrp="1" noChangeArrowheads="1"/>
          </p:cNvSpPr>
          <p:nvPr>
            <p:ph type="title"/>
          </p:nvPr>
        </p:nvSpPr>
        <p:spPr/>
        <p:txBody>
          <a:bodyPr/>
          <a:lstStyle/>
          <a:p>
            <a:r>
              <a:rPr lang="en-US" altLang="zh-TW">
                <a:ea typeface="新細明體" panose="02020500000000000000" pitchFamily="18" charset="-120"/>
              </a:rPr>
              <a:t>Memory Bit:  Switch Level Implementation</a:t>
            </a:r>
          </a:p>
        </p:txBody>
      </p:sp>
      <p:sp>
        <p:nvSpPr>
          <p:cNvPr id="77829" name="Rectangle 4">
            <a:extLst>
              <a:ext uri="{FF2B5EF4-FFF2-40B4-BE49-F238E27FC236}">
                <a16:creationId xmlns:a16="http://schemas.microsoft.com/office/drawing/2014/main" id="{2717DE7E-DA6B-4106-891E-D8FAB401B9A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Memory bit.  </a:t>
            </a:r>
            <a:r>
              <a:rPr lang="en-US" altLang="zh-TW">
                <a:solidFill>
                  <a:schemeClr val="tx1"/>
                </a:solidFill>
                <a:ea typeface="新細明體" panose="02020500000000000000" pitchFamily="18" charset="-120"/>
              </a:rPr>
              <a:t>Extend a flip-flop to allow easy access to values.</a:t>
            </a:r>
            <a:endParaRPr lang="en-US" altLang="zh-TW">
              <a:ea typeface="新細明體" panose="02020500000000000000" pitchFamily="18" charset="-120"/>
            </a:endParaRPr>
          </a:p>
        </p:txBody>
      </p:sp>
      <p:sp>
        <p:nvSpPr>
          <p:cNvPr id="77830" name="Rectangle 5">
            <a:extLst>
              <a:ext uri="{FF2B5EF4-FFF2-40B4-BE49-F238E27FC236}">
                <a16:creationId xmlns:a16="http://schemas.microsoft.com/office/drawing/2014/main" id="{1A620E88-82B7-4AFB-85AA-ABAC8757E506}"/>
              </a:ext>
            </a:extLst>
          </p:cNvPr>
          <p:cNvSpPr>
            <a:spLocks noChangeArrowheads="1"/>
          </p:cNvSpPr>
          <p:nvPr/>
        </p:nvSpPr>
        <p:spPr bwMode="auto">
          <a:xfrm>
            <a:off x="1635125" y="2112963"/>
            <a:ext cx="609600" cy="373062"/>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77831" name="Rectangle 6">
            <a:extLst>
              <a:ext uri="{FF2B5EF4-FFF2-40B4-BE49-F238E27FC236}">
                <a16:creationId xmlns:a16="http://schemas.microsoft.com/office/drawing/2014/main" id="{3F7D9F23-FD7B-4999-B131-52CF3886A9C0}"/>
              </a:ext>
            </a:extLst>
          </p:cNvPr>
          <p:cNvSpPr>
            <a:spLocks noChangeArrowheads="1"/>
          </p:cNvSpPr>
          <p:nvPr/>
        </p:nvSpPr>
        <p:spPr bwMode="auto">
          <a:xfrm>
            <a:off x="4311650" y="2603500"/>
            <a:ext cx="762000" cy="373063"/>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77832" name="Rectangle 7">
            <a:extLst>
              <a:ext uri="{FF2B5EF4-FFF2-40B4-BE49-F238E27FC236}">
                <a16:creationId xmlns:a16="http://schemas.microsoft.com/office/drawing/2014/main" id="{DD103E03-8E21-4FC0-8956-604C757FB302}"/>
              </a:ext>
            </a:extLst>
          </p:cNvPr>
          <p:cNvSpPr>
            <a:spLocks noChangeArrowheads="1"/>
          </p:cNvSpPr>
          <p:nvPr/>
        </p:nvSpPr>
        <p:spPr bwMode="auto">
          <a:xfrm>
            <a:off x="7942263" y="3036888"/>
            <a:ext cx="762000" cy="373062"/>
          </a:xfrm>
          <a:prstGeom prst="rect">
            <a:avLst/>
          </a:prstGeom>
          <a:solidFill>
            <a:srgbClr val="003399">
              <a:alpha val="16078"/>
            </a:srgbClr>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200">
              <a:solidFill>
                <a:srgbClr val="000000"/>
              </a:solidFill>
              <a:latin typeface="Comic Sans MS" panose="030F0702030302020204" pitchFamily="66" charset="0"/>
            </a:endParaRPr>
          </a:p>
        </p:txBody>
      </p:sp>
      <p:sp>
        <p:nvSpPr>
          <p:cNvPr id="77833" name="Line 11">
            <a:extLst>
              <a:ext uri="{FF2B5EF4-FFF2-40B4-BE49-F238E27FC236}">
                <a16:creationId xmlns:a16="http://schemas.microsoft.com/office/drawing/2014/main" id="{C22D634F-32E5-4366-BE4B-BFAB8EB5B15B}"/>
              </a:ext>
            </a:extLst>
          </p:cNvPr>
          <p:cNvSpPr>
            <a:spLocks noChangeShapeType="1"/>
          </p:cNvSpPr>
          <p:nvPr/>
        </p:nvSpPr>
        <p:spPr bwMode="auto">
          <a:xfrm flipV="1">
            <a:off x="4089400" y="3025775"/>
            <a:ext cx="0" cy="207963"/>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77834" name="Line 12">
            <a:extLst>
              <a:ext uri="{FF2B5EF4-FFF2-40B4-BE49-F238E27FC236}">
                <a16:creationId xmlns:a16="http://schemas.microsoft.com/office/drawing/2014/main" id="{7FC15871-66A4-443B-BDA3-492FE5B9F4FC}"/>
              </a:ext>
            </a:extLst>
          </p:cNvPr>
          <p:cNvSpPr>
            <a:spLocks noChangeShapeType="1"/>
          </p:cNvSpPr>
          <p:nvPr/>
        </p:nvSpPr>
        <p:spPr bwMode="auto">
          <a:xfrm flipV="1">
            <a:off x="7056438" y="3024188"/>
            <a:ext cx="0" cy="207962"/>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77835" name="Rectangle 13">
            <a:extLst>
              <a:ext uri="{FF2B5EF4-FFF2-40B4-BE49-F238E27FC236}">
                <a16:creationId xmlns:a16="http://schemas.microsoft.com/office/drawing/2014/main" id="{DF8EE328-9BAD-4FF4-BA06-710A40026E29}"/>
              </a:ext>
            </a:extLst>
          </p:cNvPr>
          <p:cNvSpPr>
            <a:spLocks noChangeArrowheads="1"/>
          </p:cNvSpPr>
          <p:nvPr/>
        </p:nvSpPr>
        <p:spPr bwMode="auto">
          <a:xfrm>
            <a:off x="727075" y="5791200"/>
            <a:ext cx="135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PC, IR ]</a:t>
            </a:r>
          </a:p>
        </p:txBody>
      </p:sp>
      <p:sp>
        <p:nvSpPr>
          <p:cNvPr id="77836" name="Rectangle 14">
            <a:extLst>
              <a:ext uri="{FF2B5EF4-FFF2-40B4-BE49-F238E27FC236}">
                <a16:creationId xmlns:a16="http://schemas.microsoft.com/office/drawing/2014/main" id="{67C8E05E-4D58-4250-985A-45DAA29A17EF}"/>
              </a:ext>
            </a:extLst>
          </p:cNvPr>
          <p:cNvSpPr>
            <a:spLocks noChangeArrowheads="1"/>
          </p:cNvSpPr>
          <p:nvPr/>
        </p:nvSpPr>
        <p:spPr bwMode="auto">
          <a:xfrm>
            <a:off x="3416300" y="5791200"/>
            <a:ext cx="191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main memory ]</a:t>
            </a:r>
          </a:p>
        </p:txBody>
      </p:sp>
      <p:sp>
        <p:nvSpPr>
          <p:cNvPr id="77837" name="Rectangle 15">
            <a:extLst>
              <a:ext uri="{FF2B5EF4-FFF2-40B4-BE49-F238E27FC236}">
                <a16:creationId xmlns:a16="http://schemas.microsoft.com/office/drawing/2014/main" id="{D18FC078-DCCB-490D-B591-088C866E280C}"/>
              </a:ext>
            </a:extLst>
          </p:cNvPr>
          <p:cNvSpPr>
            <a:spLocks noChangeArrowheads="1"/>
          </p:cNvSpPr>
          <p:nvPr/>
        </p:nvSpPr>
        <p:spPr bwMode="auto">
          <a:xfrm>
            <a:off x="6697663" y="5791200"/>
            <a:ext cx="161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 TOY registers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a:extLst>
              <a:ext uri="{FF2B5EF4-FFF2-40B4-BE49-F238E27FC236}">
                <a16:creationId xmlns:a16="http://schemas.microsoft.com/office/drawing/2014/main" id="{F20B6A27-D32F-4D0E-8286-F774281435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95443AD-3A6B-424B-846C-3D9891EC59FA}" type="slidenum">
              <a:rPr lang="zh-TW" altLang="en-US" smtClean="0">
                <a:solidFill>
                  <a:srgbClr val="000000"/>
                </a:solidFill>
                <a:latin typeface="Comic Sans MS" panose="030F0702030302020204" pitchFamily="66" charset="0"/>
              </a:rPr>
              <a:pPr/>
              <a:t>44</a:t>
            </a:fld>
            <a:endParaRPr lang="en-US" altLang="zh-TW" sz="1400">
              <a:solidFill>
                <a:srgbClr val="000000"/>
              </a:solidFill>
              <a:latin typeface="Comic Sans MS" panose="030F0702030302020204" pitchFamily="66" charset="0"/>
            </a:endParaRPr>
          </a:p>
        </p:txBody>
      </p:sp>
      <p:sp>
        <p:nvSpPr>
          <p:cNvPr id="79875" name="Rectangle 2">
            <a:extLst>
              <a:ext uri="{FF2B5EF4-FFF2-40B4-BE49-F238E27FC236}">
                <a16:creationId xmlns:a16="http://schemas.microsoft.com/office/drawing/2014/main" id="{AD0CC070-284F-43C3-B21C-0251F3809E80}"/>
              </a:ext>
            </a:extLst>
          </p:cNvPr>
          <p:cNvSpPr>
            <a:spLocks noGrp="1" noChangeArrowheads="1"/>
          </p:cNvSpPr>
          <p:nvPr>
            <p:ph type="title"/>
          </p:nvPr>
        </p:nvSpPr>
        <p:spPr/>
        <p:txBody>
          <a:bodyPr/>
          <a:lstStyle/>
          <a:p>
            <a:r>
              <a:rPr lang="en-US" altLang="zh-TW">
                <a:ea typeface="新細明體" panose="02020500000000000000" pitchFamily="18" charset="-120"/>
              </a:rPr>
              <a:t>Processor Register</a:t>
            </a:r>
          </a:p>
        </p:txBody>
      </p:sp>
      <p:sp>
        <p:nvSpPr>
          <p:cNvPr id="79876" name="Rectangle 3">
            <a:extLst>
              <a:ext uri="{FF2B5EF4-FFF2-40B4-BE49-F238E27FC236}">
                <a16:creationId xmlns:a16="http://schemas.microsoft.com/office/drawing/2014/main" id="{14481EDA-6E71-4228-B040-4B6E5D2C0E8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Processor register.</a:t>
            </a:r>
            <a:endParaRPr lang="en-US" altLang="zh-TW">
              <a:solidFill>
                <a:schemeClr val="hlink"/>
              </a:solidFill>
              <a:ea typeface="新細明體" panose="02020500000000000000" pitchFamily="18" charset="-120"/>
            </a:endParaRPr>
          </a:p>
          <a:p>
            <a:pPr lvl="1"/>
            <a:r>
              <a:rPr lang="en-US" altLang="zh-TW">
                <a:ea typeface="新細明體" panose="02020500000000000000" pitchFamily="18" charset="-120"/>
              </a:rPr>
              <a:t>Stores k bits.</a:t>
            </a:r>
          </a:p>
          <a:p>
            <a:pPr lvl="1"/>
            <a:r>
              <a:rPr lang="en-US" altLang="zh-TW">
                <a:ea typeface="新細明體" panose="02020500000000000000" pitchFamily="18" charset="-120"/>
              </a:rPr>
              <a:t>Register contents always available on output bus.</a:t>
            </a:r>
          </a:p>
          <a:p>
            <a:pPr lvl="1"/>
            <a:r>
              <a:rPr lang="en-US" altLang="zh-TW">
                <a:ea typeface="新細明體" panose="02020500000000000000" pitchFamily="18" charset="-120"/>
              </a:rPr>
              <a:t>If enable write is asserted, k input bits get copied into register.</a:t>
            </a:r>
          </a:p>
          <a:p>
            <a:pPr lvl="1"/>
            <a:endParaRPr lang="en-US" altLang="zh-TW">
              <a:ea typeface="新細明體" panose="02020500000000000000" pitchFamily="18" charset="-120"/>
            </a:endParaRPr>
          </a:p>
          <a:p>
            <a:pPr marL="0" indent="0"/>
            <a:r>
              <a:rPr lang="en-US" altLang="zh-TW" sz="2400">
                <a:ea typeface="新細明體" panose="02020500000000000000" pitchFamily="18" charset="-120"/>
              </a:rPr>
              <a:t>Ex 1.  </a:t>
            </a:r>
            <a:r>
              <a:rPr lang="en-US" altLang="zh-TW" sz="2400">
                <a:solidFill>
                  <a:schemeClr val="tx1"/>
                </a:solidFill>
                <a:ea typeface="新細明體" panose="02020500000000000000" pitchFamily="18" charset="-120"/>
              </a:rPr>
              <a:t>TOY program counter (PC) holds 8-bit address.</a:t>
            </a:r>
          </a:p>
          <a:p>
            <a:pPr marL="0" indent="0"/>
            <a:r>
              <a:rPr lang="en-US" altLang="zh-TW" sz="2400">
                <a:ea typeface="新細明體" panose="02020500000000000000" pitchFamily="18" charset="-120"/>
              </a:rPr>
              <a:t>Ex 2.  </a:t>
            </a:r>
            <a:r>
              <a:rPr lang="en-US" altLang="zh-TW" sz="2400">
                <a:solidFill>
                  <a:schemeClr val="tx1"/>
                </a:solidFill>
                <a:ea typeface="新細明體" panose="02020500000000000000" pitchFamily="18" charset="-120"/>
              </a:rPr>
              <a:t>TOY instruction register (IR) holds 16-bit current instruction.</a:t>
            </a:r>
          </a:p>
        </p:txBody>
      </p:sp>
      <p:pic>
        <p:nvPicPr>
          <p:cNvPr id="79877" name="Picture 5" descr="RegisterA">
            <a:extLst>
              <a:ext uri="{FF2B5EF4-FFF2-40B4-BE49-F238E27FC236}">
                <a16:creationId xmlns:a16="http://schemas.microsoft.com/office/drawing/2014/main" id="{7FF1B321-3B2D-4911-BE38-A8E6E14A0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4343400"/>
            <a:ext cx="69564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a:extLst>
              <a:ext uri="{FF2B5EF4-FFF2-40B4-BE49-F238E27FC236}">
                <a16:creationId xmlns:a16="http://schemas.microsoft.com/office/drawing/2014/main" id="{FB3239EB-441A-49F0-BB77-1CE3D7354E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D4E9A21-2A96-4898-802C-3EB4910CC06E}" type="slidenum">
              <a:rPr lang="zh-TW" altLang="en-US" smtClean="0">
                <a:solidFill>
                  <a:srgbClr val="000000"/>
                </a:solidFill>
                <a:latin typeface="Comic Sans MS" panose="030F0702030302020204" pitchFamily="66" charset="0"/>
              </a:rPr>
              <a:pPr/>
              <a:t>45</a:t>
            </a:fld>
            <a:endParaRPr lang="en-US" altLang="zh-TW" sz="1400">
              <a:solidFill>
                <a:srgbClr val="000000"/>
              </a:solidFill>
              <a:latin typeface="Comic Sans MS" panose="030F0702030302020204" pitchFamily="66" charset="0"/>
            </a:endParaRPr>
          </a:p>
        </p:txBody>
      </p:sp>
      <p:sp>
        <p:nvSpPr>
          <p:cNvPr id="81923" name="Rectangle 2">
            <a:extLst>
              <a:ext uri="{FF2B5EF4-FFF2-40B4-BE49-F238E27FC236}">
                <a16:creationId xmlns:a16="http://schemas.microsoft.com/office/drawing/2014/main" id="{E37732B5-3C87-4A78-A4CA-526C2A0FED8D}"/>
              </a:ext>
            </a:extLst>
          </p:cNvPr>
          <p:cNvSpPr>
            <a:spLocks noGrp="1" noChangeArrowheads="1"/>
          </p:cNvSpPr>
          <p:nvPr>
            <p:ph type="title"/>
          </p:nvPr>
        </p:nvSpPr>
        <p:spPr/>
        <p:txBody>
          <a:bodyPr/>
          <a:lstStyle/>
          <a:p>
            <a:r>
              <a:rPr lang="en-US" altLang="zh-TW">
                <a:ea typeface="新細明體" panose="02020500000000000000" pitchFamily="18" charset="-120"/>
              </a:rPr>
              <a:t>Processor Register</a:t>
            </a:r>
          </a:p>
        </p:txBody>
      </p:sp>
      <p:sp>
        <p:nvSpPr>
          <p:cNvPr id="81924" name="Rectangle 3">
            <a:extLst>
              <a:ext uri="{FF2B5EF4-FFF2-40B4-BE49-F238E27FC236}">
                <a16:creationId xmlns:a16="http://schemas.microsoft.com/office/drawing/2014/main" id="{3068611E-7B35-4BE7-A40E-18C13B3F0D9E}"/>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Processor register.</a:t>
            </a:r>
            <a:endParaRPr lang="en-US" altLang="zh-TW">
              <a:solidFill>
                <a:schemeClr val="hlink"/>
              </a:solidFill>
              <a:ea typeface="新細明體" panose="02020500000000000000" pitchFamily="18" charset="-120"/>
            </a:endParaRPr>
          </a:p>
          <a:p>
            <a:pPr lvl="1"/>
            <a:r>
              <a:rPr lang="en-US" altLang="zh-TW">
                <a:ea typeface="新細明體" panose="02020500000000000000" pitchFamily="18" charset="-120"/>
              </a:rPr>
              <a:t>Stores k bits.</a:t>
            </a:r>
          </a:p>
          <a:p>
            <a:pPr lvl="1"/>
            <a:r>
              <a:rPr lang="en-US" altLang="zh-TW">
                <a:ea typeface="新細明體" panose="02020500000000000000" pitchFamily="18" charset="-120"/>
              </a:rPr>
              <a:t>Register contents always available on output bus.</a:t>
            </a:r>
          </a:p>
          <a:p>
            <a:pPr lvl="1"/>
            <a:r>
              <a:rPr lang="en-US" altLang="zh-TW">
                <a:ea typeface="新細明體" panose="02020500000000000000" pitchFamily="18" charset="-120"/>
              </a:rPr>
              <a:t>If enable write is asserted, k input bits get copied into register.</a:t>
            </a:r>
          </a:p>
          <a:p>
            <a:pPr lvl="1"/>
            <a:endParaRPr lang="en-US" altLang="zh-TW">
              <a:ea typeface="新細明體" panose="02020500000000000000" pitchFamily="18" charset="-120"/>
            </a:endParaRPr>
          </a:p>
          <a:p>
            <a:pPr marL="0" indent="0"/>
            <a:r>
              <a:rPr lang="en-US" altLang="zh-TW" sz="2400">
                <a:ea typeface="新細明體" panose="02020500000000000000" pitchFamily="18" charset="-120"/>
              </a:rPr>
              <a:t>Ex 1.  </a:t>
            </a:r>
            <a:r>
              <a:rPr lang="en-US" altLang="zh-TW" sz="2400">
                <a:solidFill>
                  <a:schemeClr val="tx1"/>
                </a:solidFill>
                <a:ea typeface="新細明體" panose="02020500000000000000" pitchFamily="18" charset="-120"/>
              </a:rPr>
              <a:t>TOY program counter (PC) holds 8-bit address.</a:t>
            </a:r>
          </a:p>
          <a:p>
            <a:pPr marL="0" indent="0"/>
            <a:r>
              <a:rPr lang="en-US" altLang="zh-TW" sz="2400">
                <a:ea typeface="新細明體" panose="02020500000000000000" pitchFamily="18" charset="-120"/>
              </a:rPr>
              <a:t>Ex 2.  </a:t>
            </a:r>
            <a:r>
              <a:rPr lang="en-US" altLang="zh-TW" sz="2400">
                <a:solidFill>
                  <a:schemeClr val="tx1"/>
                </a:solidFill>
                <a:ea typeface="新細明體" panose="02020500000000000000" pitchFamily="18" charset="-120"/>
              </a:rPr>
              <a:t>TOY instruction register (IR) holds 16-bit current instruction.</a:t>
            </a:r>
          </a:p>
        </p:txBody>
      </p:sp>
      <p:pic>
        <p:nvPicPr>
          <p:cNvPr id="81925" name="Picture 4" descr="RegisterB">
            <a:extLst>
              <a:ext uri="{FF2B5EF4-FFF2-40B4-BE49-F238E27FC236}">
                <a16:creationId xmlns:a16="http://schemas.microsoft.com/office/drawing/2014/main" id="{7A7012EC-7C25-4A3D-9E97-841C309AF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4514850"/>
            <a:ext cx="805021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3">
            <a:extLst>
              <a:ext uri="{FF2B5EF4-FFF2-40B4-BE49-F238E27FC236}">
                <a16:creationId xmlns:a16="http://schemas.microsoft.com/office/drawing/2014/main" id="{41076C13-E54E-41F0-A4B6-B9785D1B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1AFE51F-7182-4CF5-9AC7-02404D543637}" type="slidenum">
              <a:rPr lang="zh-TW" altLang="en-US" smtClean="0">
                <a:solidFill>
                  <a:srgbClr val="000000"/>
                </a:solidFill>
                <a:latin typeface="Comic Sans MS" panose="030F0702030302020204" pitchFamily="66" charset="0"/>
              </a:rPr>
              <a:pPr/>
              <a:t>46</a:t>
            </a:fld>
            <a:endParaRPr lang="en-US" altLang="zh-TW" sz="1400">
              <a:solidFill>
                <a:srgbClr val="000000"/>
              </a:solidFill>
              <a:latin typeface="Comic Sans MS" panose="030F0702030302020204" pitchFamily="66" charset="0"/>
            </a:endParaRPr>
          </a:p>
        </p:txBody>
      </p:sp>
      <p:sp>
        <p:nvSpPr>
          <p:cNvPr id="83971" name="Rectangle 2">
            <a:extLst>
              <a:ext uri="{FF2B5EF4-FFF2-40B4-BE49-F238E27FC236}">
                <a16:creationId xmlns:a16="http://schemas.microsoft.com/office/drawing/2014/main" id="{7877E0A0-779F-4F26-8655-59C0ABFDBFDB}"/>
              </a:ext>
            </a:extLst>
          </p:cNvPr>
          <p:cNvSpPr>
            <a:spLocks noGrp="1" noChangeArrowheads="1"/>
          </p:cNvSpPr>
          <p:nvPr>
            <p:ph type="title"/>
          </p:nvPr>
        </p:nvSpPr>
        <p:spPr/>
        <p:txBody>
          <a:bodyPr/>
          <a:lstStyle/>
          <a:p>
            <a:r>
              <a:rPr lang="en-US" altLang="zh-TW">
                <a:ea typeface="新細明體" panose="02020500000000000000" pitchFamily="18" charset="-120"/>
              </a:rPr>
              <a:t>Processor Register</a:t>
            </a:r>
          </a:p>
        </p:txBody>
      </p:sp>
      <p:sp>
        <p:nvSpPr>
          <p:cNvPr id="83972" name="Rectangle 3">
            <a:extLst>
              <a:ext uri="{FF2B5EF4-FFF2-40B4-BE49-F238E27FC236}">
                <a16:creationId xmlns:a16="http://schemas.microsoft.com/office/drawing/2014/main" id="{11E13976-EE5A-4123-A858-FAB5EF0E899E}"/>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Processor register.</a:t>
            </a:r>
            <a:endParaRPr lang="en-US" altLang="zh-TW">
              <a:solidFill>
                <a:schemeClr val="hlink"/>
              </a:solidFill>
              <a:ea typeface="新細明體" panose="02020500000000000000" pitchFamily="18" charset="-120"/>
            </a:endParaRPr>
          </a:p>
          <a:p>
            <a:pPr lvl="1"/>
            <a:r>
              <a:rPr lang="en-US" altLang="zh-TW">
                <a:ea typeface="新細明體" panose="02020500000000000000" pitchFamily="18" charset="-120"/>
              </a:rPr>
              <a:t>Stores k bits.</a:t>
            </a:r>
          </a:p>
          <a:p>
            <a:pPr lvl="1"/>
            <a:r>
              <a:rPr lang="en-US" altLang="zh-TW">
                <a:ea typeface="新細明體" panose="02020500000000000000" pitchFamily="18" charset="-120"/>
              </a:rPr>
              <a:t>Register contents always available on output bus.</a:t>
            </a:r>
          </a:p>
          <a:p>
            <a:pPr lvl="1"/>
            <a:r>
              <a:rPr lang="en-US" altLang="zh-TW">
                <a:ea typeface="新細明體" panose="02020500000000000000" pitchFamily="18" charset="-120"/>
              </a:rPr>
              <a:t>If enable write is asserted, k input bits get copied into register.</a:t>
            </a:r>
          </a:p>
          <a:p>
            <a:pPr lvl="1"/>
            <a:endParaRPr lang="en-US" altLang="zh-TW">
              <a:ea typeface="新細明體" panose="02020500000000000000" pitchFamily="18" charset="-120"/>
            </a:endParaRPr>
          </a:p>
          <a:p>
            <a:pPr marL="0" indent="0"/>
            <a:r>
              <a:rPr lang="en-US" altLang="zh-TW" sz="2400">
                <a:ea typeface="新細明體" panose="02020500000000000000" pitchFamily="18" charset="-120"/>
              </a:rPr>
              <a:t>Ex 1.  </a:t>
            </a:r>
            <a:r>
              <a:rPr lang="en-US" altLang="zh-TW" sz="2400">
                <a:solidFill>
                  <a:schemeClr val="tx1"/>
                </a:solidFill>
                <a:ea typeface="新細明體" panose="02020500000000000000" pitchFamily="18" charset="-120"/>
              </a:rPr>
              <a:t>TOY program counter (PC) holds 8-bit address.</a:t>
            </a:r>
          </a:p>
          <a:p>
            <a:pPr marL="0" indent="0"/>
            <a:r>
              <a:rPr lang="en-US" altLang="zh-TW" sz="2400">
                <a:ea typeface="新細明體" panose="02020500000000000000" pitchFamily="18" charset="-120"/>
              </a:rPr>
              <a:t>Ex 2.  </a:t>
            </a:r>
            <a:r>
              <a:rPr lang="en-US" altLang="zh-TW" sz="2400">
                <a:solidFill>
                  <a:schemeClr val="tx1"/>
                </a:solidFill>
                <a:ea typeface="新細明體" panose="02020500000000000000" pitchFamily="18" charset="-120"/>
              </a:rPr>
              <a:t>TOY instruction register (IR) holds 16-bit current instruction.</a:t>
            </a:r>
          </a:p>
        </p:txBody>
      </p:sp>
      <p:pic>
        <p:nvPicPr>
          <p:cNvPr id="83973" name="Picture 7" descr="RegisterC">
            <a:extLst>
              <a:ext uri="{FF2B5EF4-FFF2-40B4-BE49-F238E27FC236}">
                <a16:creationId xmlns:a16="http://schemas.microsoft.com/office/drawing/2014/main" id="{4C1596B7-502B-4F60-8602-9B512985E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4070350"/>
            <a:ext cx="8064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3">
            <a:extLst>
              <a:ext uri="{FF2B5EF4-FFF2-40B4-BE49-F238E27FC236}">
                <a16:creationId xmlns:a16="http://schemas.microsoft.com/office/drawing/2014/main" id="{659B0C0E-6928-4A4F-841B-9EEF4A9346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7A0E4F4-BF90-4CD1-9E48-5713DC260864}" type="slidenum">
              <a:rPr lang="zh-TW" altLang="en-US" smtClean="0">
                <a:solidFill>
                  <a:srgbClr val="000000"/>
                </a:solidFill>
                <a:latin typeface="Comic Sans MS" panose="030F0702030302020204" pitchFamily="66" charset="0"/>
              </a:rPr>
              <a:pPr/>
              <a:t>47</a:t>
            </a:fld>
            <a:endParaRPr lang="en-US" altLang="zh-TW" sz="1400">
              <a:solidFill>
                <a:srgbClr val="000000"/>
              </a:solidFill>
              <a:latin typeface="Comic Sans MS" panose="030F0702030302020204" pitchFamily="66" charset="0"/>
            </a:endParaRPr>
          </a:p>
        </p:txBody>
      </p:sp>
      <p:sp>
        <p:nvSpPr>
          <p:cNvPr id="86019" name="Rectangle 2">
            <a:extLst>
              <a:ext uri="{FF2B5EF4-FFF2-40B4-BE49-F238E27FC236}">
                <a16:creationId xmlns:a16="http://schemas.microsoft.com/office/drawing/2014/main" id="{1BF56DE9-4240-4E40-8886-58D2782DDE0E}"/>
              </a:ext>
            </a:extLst>
          </p:cNvPr>
          <p:cNvSpPr>
            <a:spLocks noGrp="1" noChangeArrowheads="1"/>
          </p:cNvSpPr>
          <p:nvPr>
            <p:ph type="title"/>
          </p:nvPr>
        </p:nvSpPr>
        <p:spPr/>
        <p:txBody>
          <a:bodyPr/>
          <a:lstStyle/>
          <a:p>
            <a:r>
              <a:rPr lang="en-US" altLang="zh-TW">
                <a:ea typeface="新細明體" panose="02020500000000000000" pitchFamily="18" charset="-120"/>
              </a:rPr>
              <a:t>Memory Bank</a:t>
            </a:r>
          </a:p>
        </p:txBody>
      </p:sp>
      <p:sp>
        <p:nvSpPr>
          <p:cNvPr id="86020" name="Rectangle 3">
            <a:extLst>
              <a:ext uri="{FF2B5EF4-FFF2-40B4-BE49-F238E27FC236}">
                <a16:creationId xmlns:a16="http://schemas.microsoft.com/office/drawing/2014/main" id="{D3EECB97-4A17-4482-BA94-B3AF145DC942}"/>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Memory bank.</a:t>
            </a:r>
          </a:p>
          <a:p>
            <a:pPr lvl="1"/>
            <a:r>
              <a:rPr lang="en-US" altLang="zh-TW">
                <a:ea typeface="新細明體" panose="02020500000000000000" pitchFamily="18" charset="-120"/>
              </a:rPr>
              <a:t>Bank of n registers; each stores k bits.</a:t>
            </a:r>
          </a:p>
          <a:p>
            <a:pPr lvl="1"/>
            <a:r>
              <a:rPr lang="en-US" altLang="zh-TW">
                <a:ea typeface="新細明體" panose="02020500000000000000" pitchFamily="18" charset="-120"/>
              </a:rPr>
              <a:t>Read and write information to </a:t>
            </a:r>
            <a:r>
              <a:rPr lang="en-US" altLang="zh-TW" i="1">
                <a:ea typeface="新細明體" panose="02020500000000000000" pitchFamily="18" charset="-120"/>
              </a:rPr>
              <a:t>one</a:t>
            </a:r>
            <a:r>
              <a:rPr lang="en-US" altLang="zh-TW">
                <a:ea typeface="新細明體" panose="02020500000000000000" pitchFamily="18" charset="-120"/>
              </a:rPr>
              <a:t> of n registers.</a:t>
            </a:r>
          </a:p>
          <a:p>
            <a:pPr lvl="1"/>
            <a:r>
              <a:rPr lang="en-US" altLang="zh-TW">
                <a:ea typeface="新細明體" panose="02020500000000000000" pitchFamily="18" charset="-120"/>
              </a:rPr>
              <a:t>Address inputs specify which one.</a:t>
            </a:r>
          </a:p>
          <a:p>
            <a:pPr lvl="1"/>
            <a:r>
              <a:rPr lang="en-US" altLang="zh-TW">
                <a:ea typeface="新細明體" panose="02020500000000000000" pitchFamily="18" charset="-120"/>
              </a:rPr>
              <a:t>Addressed bits always appear on output.</a:t>
            </a:r>
          </a:p>
          <a:p>
            <a:pPr lvl="1"/>
            <a:r>
              <a:rPr lang="en-US" altLang="zh-TW">
                <a:ea typeface="新細明體" panose="02020500000000000000" pitchFamily="18" charset="-120"/>
              </a:rPr>
              <a:t>If write enabled, k input bits are copied into addressed register.</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Ex 1. </a:t>
            </a:r>
            <a:r>
              <a:rPr lang="en-US" altLang="zh-TW">
                <a:solidFill>
                  <a:schemeClr val="tx1"/>
                </a:solidFill>
                <a:ea typeface="新細明體" panose="02020500000000000000" pitchFamily="18" charset="-120"/>
              </a:rPr>
              <a:t>TOY main memory.</a:t>
            </a:r>
          </a:p>
          <a:p>
            <a:pPr lvl="1"/>
            <a:r>
              <a:rPr lang="en-US" altLang="zh-TW">
                <a:ea typeface="新細明體" panose="02020500000000000000" pitchFamily="18" charset="-120"/>
              </a:rPr>
              <a:t>256-by-16 memory bank.</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Ex 2. </a:t>
            </a:r>
            <a:r>
              <a:rPr lang="en-US" altLang="zh-TW">
                <a:solidFill>
                  <a:schemeClr val="tx1"/>
                </a:solidFill>
                <a:ea typeface="新細明體" panose="02020500000000000000" pitchFamily="18" charset="-120"/>
              </a:rPr>
              <a:t>TOY registers.</a:t>
            </a:r>
          </a:p>
          <a:p>
            <a:pPr lvl="1"/>
            <a:r>
              <a:rPr lang="en-US" altLang="zh-TW">
                <a:ea typeface="新細明體" panose="02020500000000000000" pitchFamily="18" charset="-120"/>
              </a:rPr>
              <a:t>16-by-16 memory bank.</a:t>
            </a:r>
          </a:p>
          <a:p>
            <a:pPr lvl="1"/>
            <a:r>
              <a:rPr lang="en-US" altLang="zh-TW">
                <a:ea typeface="新細明體" panose="02020500000000000000" pitchFamily="18" charset="-120"/>
              </a:rPr>
              <a:t>Two output buses.</a:t>
            </a:r>
          </a:p>
        </p:txBody>
      </p:sp>
      <p:pic>
        <p:nvPicPr>
          <p:cNvPr id="86021" name="Picture 4" descr="MemoryA">
            <a:extLst>
              <a:ext uri="{FF2B5EF4-FFF2-40B4-BE49-F238E27FC236}">
                <a16:creationId xmlns:a16="http://schemas.microsoft.com/office/drawing/2014/main" id="{C2FAF096-6CDF-4F9D-82C2-D2236667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3259138"/>
            <a:ext cx="457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5">
            <a:extLst>
              <a:ext uri="{FF2B5EF4-FFF2-40B4-BE49-F238E27FC236}">
                <a16:creationId xmlns:a16="http://schemas.microsoft.com/office/drawing/2014/main" id="{CD847048-C246-4FE8-B81C-8C8A3B8788DB}"/>
              </a:ext>
            </a:extLst>
          </p:cNvPr>
          <p:cNvSpPr>
            <a:spLocks noChangeArrowheads="1"/>
          </p:cNvSpPr>
          <p:nvPr/>
        </p:nvSpPr>
        <p:spPr bwMode="auto">
          <a:xfrm>
            <a:off x="5597525" y="3230563"/>
            <a:ext cx="1479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4D4D4D"/>
                </a:solidFill>
                <a:latin typeface="Comic Sans MS" panose="030F0702030302020204" pitchFamily="66" charset="0"/>
              </a:rPr>
              <a:t>(four 6-bit words)</a:t>
            </a:r>
          </a:p>
        </p:txBody>
      </p:sp>
      <p:sp>
        <p:nvSpPr>
          <p:cNvPr id="86023" name="Line 6">
            <a:extLst>
              <a:ext uri="{FF2B5EF4-FFF2-40B4-BE49-F238E27FC236}">
                <a16:creationId xmlns:a16="http://schemas.microsoft.com/office/drawing/2014/main" id="{9BE681F3-CC09-48D9-BD39-25C3CB37F619}"/>
              </a:ext>
            </a:extLst>
          </p:cNvPr>
          <p:cNvSpPr>
            <a:spLocks noChangeShapeType="1"/>
          </p:cNvSpPr>
          <p:nvPr/>
        </p:nvSpPr>
        <p:spPr bwMode="auto">
          <a:xfrm flipH="1">
            <a:off x="5808663" y="2165350"/>
            <a:ext cx="219075" cy="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86024" name="Rectangle 7">
            <a:extLst>
              <a:ext uri="{FF2B5EF4-FFF2-40B4-BE49-F238E27FC236}">
                <a16:creationId xmlns:a16="http://schemas.microsoft.com/office/drawing/2014/main" id="{3C6CC66D-787D-41E5-98DB-AE442EE9BAE8}"/>
              </a:ext>
            </a:extLst>
          </p:cNvPr>
          <p:cNvSpPr>
            <a:spLocks noChangeArrowheads="1"/>
          </p:cNvSpPr>
          <p:nvPr/>
        </p:nvSpPr>
        <p:spPr bwMode="auto">
          <a:xfrm>
            <a:off x="6064250" y="2020888"/>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CC0000"/>
                </a:solidFill>
                <a:latin typeface="Comic Sans MS" panose="030F0702030302020204" pitchFamily="66" charset="0"/>
              </a:rPr>
              <a:t>log</a:t>
            </a:r>
            <a:r>
              <a:rPr lang="en-US" altLang="zh-TW" sz="1200" baseline="-25000">
                <a:solidFill>
                  <a:srgbClr val="CC0000"/>
                </a:solidFill>
                <a:latin typeface="Comic Sans MS" panose="030F0702030302020204" pitchFamily="66" charset="0"/>
              </a:rPr>
              <a:t>2</a:t>
            </a:r>
            <a:r>
              <a:rPr lang="en-US" altLang="zh-TW" sz="1200">
                <a:solidFill>
                  <a:srgbClr val="CC0000"/>
                </a:solidFill>
                <a:latin typeface="Comic Sans MS" panose="030F0702030302020204" pitchFamily="66" charset="0"/>
              </a:rPr>
              <a:t>n address bits needed</a:t>
            </a:r>
          </a:p>
        </p:txBody>
      </p:sp>
      <p:sp>
        <p:nvSpPr>
          <p:cNvPr id="86025" name="Rectangle 8">
            <a:extLst>
              <a:ext uri="{FF2B5EF4-FFF2-40B4-BE49-F238E27FC236}">
                <a16:creationId xmlns:a16="http://schemas.microsoft.com/office/drawing/2014/main" id="{8958346E-92BD-4711-B0AE-C3B0384659FD}"/>
              </a:ext>
            </a:extLst>
          </p:cNvPr>
          <p:cNvSpPr>
            <a:spLocks noChangeArrowheads="1"/>
          </p:cNvSpPr>
          <p:nvPr/>
        </p:nvSpPr>
        <p:spPr bwMode="auto">
          <a:xfrm>
            <a:off x="3346450" y="5889625"/>
            <a:ext cx="11525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CC0000"/>
                </a:solidFill>
                <a:latin typeface="Comic Sans MS" panose="030F0702030302020204" pitchFamily="66" charset="0"/>
              </a:rPr>
              <a:t>2-bit address</a:t>
            </a:r>
          </a:p>
        </p:txBody>
      </p:sp>
      <p:sp>
        <p:nvSpPr>
          <p:cNvPr id="86026" name="Rectangle 9">
            <a:extLst>
              <a:ext uri="{FF2B5EF4-FFF2-40B4-BE49-F238E27FC236}">
                <a16:creationId xmlns:a16="http://schemas.microsoft.com/office/drawing/2014/main" id="{098AC117-19F3-485C-9016-63C002A0E252}"/>
              </a:ext>
            </a:extLst>
          </p:cNvPr>
          <p:cNvSpPr>
            <a:spLocks noChangeArrowheads="1"/>
          </p:cNvSpPr>
          <p:nvPr/>
        </p:nvSpPr>
        <p:spPr bwMode="auto">
          <a:xfrm>
            <a:off x="7878763" y="3403600"/>
            <a:ext cx="10509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46038" rIns="0"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CC0000"/>
                </a:solidFill>
                <a:latin typeface="Comic Sans MS" panose="030F0702030302020204" pitchFamily="66" charset="0"/>
              </a:rPr>
              <a:t>6-bit input bus</a:t>
            </a:r>
          </a:p>
        </p:txBody>
      </p:sp>
      <p:sp>
        <p:nvSpPr>
          <p:cNvPr id="86027" name="Rectangle 10">
            <a:extLst>
              <a:ext uri="{FF2B5EF4-FFF2-40B4-BE49-F238E27FC236}">
                <a16:creationId xmlns:a16="http://schemas.microsoft.com/office/drawing/2014/main" id="{1855E74F-F880-4A32-9869-2FA182BD3810}"/>
              </a:ext>
            </a:extLst>
          </p:cNvPr>
          <p:cNvSpPr>
            <a:spLocks noChangeArrowheads="1"/>
          </p:cNvSpPr>
          <p:nvPr/>
        </p:nvSpPr>
        <p:spPr bwMode="auto">
          <a:xfrm>
            <a:off x="7937500" y="6259513"/>
            <a:ext cx="1160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46038" rIns="0"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200">
                <a:solidFill>
                  <a:srgbClr val="CC0000"/>
                </a:solidFill>
                <a:latin typeface="Comic Sans MS" panose="030F0702030302020204" pitchFamily="66" charset="0"/>
              </a:rPr>
              <a:t>6-bit output bus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a:extLst>
              <a:ext uri="{FF2B5EF4-FFF2-40B4-BE49-F238E27FC236}">
                <a16:creationId xmlns:a16="http://schemas.microsoft.com/office/drawing/2014/main" id="{75BA01EC-B5CE-41EF-BCF0-90639A368E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5CB53A7-4E43-4D6A-9F66-FB746060B41B}" type="slidenum">
              <a:rPr lang="zh-TW" altLang="en-US" smtClean="0">
                <a:solidFill>
                  <a:srgbClr val="000000"/>
                </a:solidFill>
                <a:latin typeface="Comic Sans MS" panose="030F0702030302020204" pitchFamily="66" charset="0"/>
              </a:rPr>
              <a:pPr/>
              <a:t>48</a:t>
            </a:fld>
            <a:endParaRPr lang="en-US" altLang="zh-TW" sz="1400">
              <a:solidFill>
                <a:srgbClr val="000000"/>
              </a:solidFill>
              <a:latin typeface="Comic Sans MS" panose="030F0702030302020204" pitchFamily="66" charset="0"/>
            </a:endParaRPr>
          </a:p>
        </p:txBody>
      </p:sp>
      <p:pic>
        <p:nvPicPr>
          <p:cNvPr id="88067" name="Picture 2" descr="MemoryA">
            <a:extLst>
              <a:ext uri="{FF2B5EF4-FFF2-40B4-BE49-F238E27FC236}">
                <a16:creationId xmlns:a16="http://schemas.microsoft.com/office/drawing/2014/main" id="{33CCE4D0-36B0-4438-A73D-9D62FCF30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44061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3">
            <a:extLst>
              <a:ext uri="{FF2B5EF4-FFF2-40B4-BE49-F238E27FC236}">
                <a16:creationId xmlns:a16="http://schemas.microsoft.com/office/drawing/2014/main" id="{AC5C2030-B388-4D83-9E27-8FFE8C662F98}"/>
              </a:ext>
            </a:extLst>
          </p:cNvPr>
          <p:cNvSpPr>
            <a:spLocks noGrp="1" noChangeArrowheads="1"/>
          </p:cNvSpPr>
          <p:nvPr>
            <p:ph type="title"/>
          </p:nvPr>
        </p:nvSpPr>
        <p:spPr/>
        <p:txBody>
          <a:bodyPr/>
          <a:lstStyle/>
          <a:p>
            <a:r>
              <a:rPr lang="en-US" altLang="zh-TW">
                <a:ea typeface="新細明體" panose="02020500000000000000" pitchFamily="18" charset="-120"/>
              </a:rPr>
              <a:t>Memory:  Interface</a:t>
            </a:r>
          </a:p>
        </p:txBody>
      </p:sp>
      <p:sp>
        <p:nvSpPr>
          <p:cNvPr id="88069" name="Rectangle 4">
            <a:extLst>
              <a:ext uri="{FF2B5EF4-FFF2-40B4-BE49-F238E27FC236}">
                <a16:creationId xmlns:a16="http://schemas.microsoft.com/office/drawing/2014/main" id="{E20D3DCE-5A39-4A06-A02C-2C821B62F0A1}"/>
              </a:ext>
            </a:extLst>
          </p:cNvPr>
          <p:cNvSpPr>
            <a:spLocks noChangeArrowheads="1"/>
          </p:cNvSpPr>
          <p:nvPr/>
        </p:nvSpPr>
        <p:spPr bwMode="auto">
          <a:xfrm>
            <a:off x="3817938" y="1068388"/>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(four 6-bit words)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a:extLst>
              <a:ext uri="{FF2B5EF4-FFF2-40B4-BE49-F238E27FC236}">
                <a16:creationId xmlns:a16="http://schemas.microsoft.com/office/drawing/2014/main" id="{38179AA1-45FA-442F-902D-E97BB54B59F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ED8AE3A-F492-40DB-AB1C-D52DD6AA5640}" type="slidenum">
              <a:rPr lang="zh-TW" altLang="en-US" smtClean="0">
                <a:solidFill>
                  <a:srgbClr val="000000"/>
                </a:solidFill>
                <a:latin typeface="Comic Sans MS" panose="030F0702030302020204" pitchFamily="66" charset="0"/>
              </a:rPr>
              <a:pPr/>
              <a:t>49</a:t>
            </a:fld>
            <a:endParaRPr lang="en-US" altLang="zh-TW" sz="1400">
              <a:solidFill>
                <a:srgbClr val="000000"/>
              </a:solidFill>
              <a:latin typeface="Comic Sans MS" panose="030F0702030302020204" pitchFamily="66" charset="0"/>
            </a:endParaRPr>
          </a:p>
        </p:txBody>
      </p:sp>
      <p:sp>
        <p:nvSpPr>
          <p:cNvPr id="90115" name="Rectangle 2">
            <a:extLst>
              <a:ext uri="{FF2B5EF4-FFF2-40B4-BE49-F238E27FC236}">
                <a16:creationId xmlns:a16="http://schemas.microsoft.com/office/drawing/2014/main" id="{62D670C4-AE85-44F2-87B1-2413A5F68530}"/>
              </a:ext>
            </a:extLst>
          </p:cNvPr>
          <p:cNvSpPr>
            <a:spLocks noGrp="1" noChangeArrowheads="1"/>
          </p:cNvSpPr>
          <p:nvPr>
            <p:ph type="title"/>
          </p:nvPr>
        </p:nvSpPr>
        <p:spPr/>
        <p:txBody>
          <a:bodyPr/>
          <a:lstStyle/>
          <a:p>
            <a:r>
              <a:rPr lang="en-US" altLang="zh-TW">
                <a:ea typeface="新細明體" panose="02020500000000000000" pitchFamily="18" charset="-120"/>
              </a:rPr>
              <a:t>Memory:  Component Level Implementation</a:t>
            </a:r>
          </a:p>
        </p:txBody>
      </p:sp>
      <p:pic>
        <p:nvPicPr>
          <p:cNvPr id="90116" name="Picture 3" descr="MemoryB">
            <a:extLst>
              <a:ext uri="{FF2B5EF4-FFF2-40B4-BE49-F238E27FC236}">
                <a16:creationId xmlns:a16="http://schemas.microsoft.com/office/drawing/2014/main" id="{4BE6CBC6-3928-4BFC-9ABA-BED0A94B6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09700"/>
            <a:ext cx="7440613"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5</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ea typeface="新細明體" panose="02020500000000000000" pitchFamily="18" charset="-120"/>
              </a:rPr>
              <a:t>Combinational vs. Sequential Circuits</a:t>
            </a:r>
            <a:endParaRPr lang="en-US" altLang="zh-TW" dirty="0">
              <a:solidFill>
                <a:schemeClr val="accent1"/>
              </a:solidFill>
              <a:ea typeface="新細明體" panose="02020500000000000000" pitchFamily="18" charset="-120"/>
            </a:endParaRPr>
          </a:p>
        </p:txBody>
      </p:sp>
      <p:sp>
        <p:nvSpPr>
          <p:cNvPr id="20484" name="Rectangle 3">
            <a:extLst>
              <a:ext uri="{FF2B5EF4-FFF2-40B4-BE49-F238E27FC236}">
                <a16:creationId xmlns:a16="http://schemas.microsoft.com/office/drawing/2014/main" id="{A7D0F096-3219-4B8F-8720-A898FDE9BAF7}"/>
              </a:ext>
            </a:extLst>
          </p:cNvPr>
          <p:cNvSpPr>
            <a:spLocks noGrp="1" noChangeArrowheads="1"/>
          </p:cNvSpPr>
          <p:nvPr>
            <p:ph type="body" idx="1"/>
          </p:nvPr>
        </p:nvSpPr>
        <p:spPr/>
        <p:txBody>
          <a:bodyPr/>
          <a:lstStyle/>
          <a:p>
            <a:pPr marL="0" indent="0"/>
            <a:r>
              <a:rPr lang="en-US" altLang="zh-TW" dirty="0">
                <a:ea typeface="新細明體" panose="02020500000000000000" pitchFamily="18" charset="-120"/>
              </a:rPr>
              <a:t>Combinational circuits.</a:t>
            </a:r>
          </a:p>
          <a:p>
            <a:pPr lvl="1"/>
            <a:r>
              <a:rPr lang="en-US" altLang="zh-TW" dirty="0">
                <a:ea typeface="新細明體" panose="02020500000000000000" pitchFamily="18" charset="-120"/>
              </a:rPr>
              <a:t>Basic abstraction = switch.</a:t>
            </a:r>
          </a:p>
          <a:p>
            <a:pPr lvl="1"/>
            <a:r>
              <a:rPr lang="en-US" altLang="zh-TW" dirty="0">
                <a:ea typeface="新細明體" panose="02020500000000000000" pitchFamily="18" charset="-120"/>
              </a:rPr>
              <a:t>In principle, can build TOY computer with a combinational circuit.</a:t>
            </a:r>
          </a:p>
          <a:p>
            <a:pPr lvl="2"/>
            <a:r>
              <a:rPr lang="en-US" altLang="zh-TW" dirty="0">
                <a:ea typeface="新細明體" panose="02020500000000000000" pitchFamily="18" charset="-120"/>
              </a:rPr>
              <a:t>255 </a:t>
            </a:r>
            <a:r>
              <a:rPr lang="en-US" altLang="zh-TW" dirty="0">
                <a:ea typeface="新細明體" panose="02020500000000000000" pitchFamily="18" charset="-120"/>
                <a:sym typeface="Symbol" panose="05050102010706020507" pitchFamily="18" charset="2"/>
              </a:rPr>
              <a:t></a:t>
            </a:r>
            <a:r>
              <a:rPr lang="en-US" altLang="zh-TW" dirty="0">
                <a:ea typeface="新細明體" panose="02020500000000000000" pitchFamily="18" charset="-120"/>
              </a:rPr>
              <a:t> 16  = 4,080 inputs  </a:t>
            </a:r>
            <a:r>
              <a:rPr lang="en-US" altLang="zh-TW" dirty="0">
                <a:ea typeface="新細明體" panose="02020500000000000000" pitchFamily="18" charset="-120"/>
                <a:sym typeface="Symbol" panose="05050102010706020507" pitchFamily="18" charset="2"/>
              </a:rPr>
              <a:t> </a:t>
            </a:r>
            <a:r>
              <a:rPr lang="en-US" altLang="zh-TW" dirty="0">
                <a:ea typeface="新細明體" panose="02020500000000000000" pitchFamily="18" charset="-120"/>
              </a:rPr>
              <a:t> 2</a:t>
            </a:r>
            <a:r>
              <a:rPr lang="en-US" altLang="zh-TW" baseline="30000" dirty="0">
                <a:ea typeface="新細明體" panose="02020500000000000000" pitchFamily="18" charset="-120"/>
              </a:rPr>
              <a:t>4080</a:t>
            </a:r>
            <a:r>
              <a:rPr lang="en-US" altLang="zh-TW" dirty="0">
                <a:ea typeface="新細明體" panose="02020500000000000000" pitchFamily="18" charset="-120"/>
              </a:rPr>
              <a:t> rows in truth table!</a:t>
            </a:r>
          </a:p>
          <a:p>
            <a:pPr lvl="2"/>
            <a:r>
              <a:rPr lang="en-US" altLang="zh-TW" dirty="0">
                <a:ea typeface="新細明體" panose="02020500000000000000" pitchFamily="18" charset="-120"/>
              </a:rPr>
              <a:t>no simple pattern</a:t>
            </a:r>
          </a:p>
          <a:p>
            <a:pPr lvl="2"/>
            <a:r>
              <a:rPr lang="en-US" altLang="zh-TW" dirty="0">
                <a:ea typeface="新細明體" panose="02020500000000000000" pitchFamily="18" charset="-120"/>
              </a:rPr>
              <a:t>each circuit element used at most once</a:t>
            </a:r>
          </a:p>
          <a:p>
            <a:pPr lvl="1"/>
            <a:endParaRPr lang="en-US" altLang="zh-TW" dirty="0">
              <a:ea typeface="新細明體" panose="02020500000000000000" pitchFamily="18" charset="-120"/>
            </a:endParaRPr>
          </a:p>
          <a:p>
            <a:pPr marL="0" indent="0"/>
            <a:r>
              <a:rPr lang="en-US" altLang="zh-TW" dirty="0">
                <a:ea typeface="新細明體" panose="02020500000000000000" pitchFamily="18" charset="-120"/>
              </a:rPr>
              <a:t>Sequential circuits.  </a:t>
            </a:r>
            <a:r>
              <a:rPr lang="en-US" altLang="zh-TW" dirty="0">
                <a:solidFill>
                  <a:srgbClr val="CC0000"/>
                </a:solidFill>
                <a:ea typeface="新細明體" panose="02020500000000000000" pitchFamily="18" charset="-120"/>
              </a:rPr>
              <a:t>Reuse circuit elements</a:t>
            </a:r>
            <a:r>
              <a:rPr lang="en-US" altLang="zh-TW" dirty="0">
                <a:solidFill>
                  <a:schemeClr val="tx1"/>
                </a:solidFill>
                <a:ea typeface="新細明體" panose="02020500000000000000" pitchFamily="18" charset="-120"/>
              </a:rPr>
              <a:t> by storing bits in "memory."</a:t>
            </a:r>
          </a:p>
          <a:p>
            <a:pPr marL="0" indent="0"/>
            <a:endParaRPr lang="en-US" altLang="zh-TW" dirty="0">
              <a:solidFill>
                <a:schemeClr val="tx1"/>
              </a:solidFill>
              <a:ea typeface="新細明體" panose="02020500000000000000" pitchFamily="18" charset="-120"/>
            </a:endParaRPr>
          </a:p>
          <a:p>
            <a:pPr marL="0" indent="0"/>
            <a:endParaRPr lang="zh-TW" altLang="en-US" dirty="0">
              <a:solidFill>
                <a:schemeClr val="tx1"/>
              </a:solidFill>
              <a:ea typeface="新細明體" panose="02020500000000000000" pitchFamily="18" charset="-120"/>
            </a:endParaRPr>
          </a:p>
        </p:txBody>
      </p:sp>
      <p:grpSp>
        <p:nvGrpSpPr>
          <p:cNvPr id="20485" name="Group 4">
            <a:extLst>
              <a:ext uri="{FF2B5EF4-FFF2-40B4-BE49-F238E27FC236}">
                <a16:creationId xmlns:a16="http://schemas.microsoft.com/office/drawing/2014/main" id="{4BCBE3B2-1656-477A-A1A9-9D8D49036170}"/>
              </a:ext>
            </a:extLst>
          </p:cNvPr>
          <p:cNvGrpSpPr>
            <a:grpSpLocks/>
          </p:cNvGrpSpPr>
          <p:nvPr/>
        </p:nvGrpSpPr>
        <p:grpSpPr bwMode="auto">
          <a:xfrm>
            <a:off x="4121150" y="4414838"/>
            <a:ext cx="1416050" cy="2098675"/>
            <a:chOff x="4266" y="2620"/>
            <a:chExt cx="957" cy="1418"/>
          </a:xfrm>
        </p:grpSpPr>
        <p:cxnSp>
          <p:nvCxnSpPr>
            <p:cNvPr id="20486" name="AutoShape 5">
              <a:extLst>
                <a:ext uri="{FF2B5EF4-FFF2-40B4-BE49-F238E27FC236}">
                  <a16:creationId xmlns:a16="http://schemas.microsoft.com/office/drawing/2014/main" id="{B54D8870-052A-400C-854E-3A7147CB3C3D}"/>
                </a:ext>
              </a:extLst>
            </p:cNvPr>
            <p:cNvCxnSpPr>
              <a:cxnSpLocks noChangeShapeType="1"/>
              <a:stCxn id="20487" idx="3"/>
              <a:endCxn id="20488" idx="3"/>
            </p:cNvCxnSpPr>
            <p:nvPr/>
          </p:nvCxnSpPr>
          <p:spPr bwMode="auto">
            <a:xfrm>
              <a:off x="5201" y="2808"/>
              <a:ext cx="22" cy="1027"/>
            </a:xfrm>
            <a:prstGeom prst="bentConnector3">
              <a:avLst>
                <a:gd name="adj1" fmla="val 1918181"/>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20487" name="AutoShape 6">
              <a:extLst>
                <a:ext uri="{FF2B5EF4-FFF2-40B4-BE49-F238E27FC236}">
                  <a16:creationId xmlns:a16="http://schemas.microsoft.com/office/drawing/2014/main" id="{B329D501-101F-4D35-B7CC-402F1A6A541D}"/>
                </a:ext>
              </a:extLst>
            </p:cNvPr>
            <p:cNvSpPr>
              <a:spLocks noChangeArrowheads="1"/>
            </p:cNvSpPr>
            <p:nvPr/>
          </p:nvSpPr>
          <p:spPr bwMode="auto">
            <a:xfrm>
              <a:off x="4271" y="2620"/>
              <a:ext cx="925" cy="376"/>
            </a:xfrm>
            <a:prstGeom prst="roundRect">
              <a:avLst>
                <a:gd name="adj" fmla="val 16667"/>
              </a:avLst>
            </a:prstGeom>
            <a:solidFill>
              <a:schemeClr val="tx2"/>
            </a:solidFill>
            <a:ln w="9525">
              <a:solidFill>
                <a:schemeClr val="tx1"/>
              </a:solidFill>
              <a:round/>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600">
                  <a:solidFill>
                    <a:srgbClr val="000000"/>
                  </a:solidFill>
                  <a:latin typeface="Comic Sans MS" panose="030F0702030302020204" pitchFamily="66" charset="0"/>
                </a:rPr>
                <a:t>ALU</a:t>
              </a:r>
            </a:p>
            <a:p>
              <a:pPr algn="ctr"/>
              <a:r>
                <a:rPr lang="en-US" altLang="zh-TW" sz="1400">
                  <a:solidFill>
                    <a:srgbClr val="003399"/>
                  </a:solidFill>
                  <a:latin typeface="Comic Sans MS" panose="030F0702030302020204" pitchFamily="66" charset="0"/>
                </a:rPr>
                <a:t>combinational</a:t>
              </a:r>
            </a:p>
          </p:txBody>
        </p:sp>
        <p:sp>
          <p:nvSpPr>
            <p:cNvPr id="20488" name="AutoShape 7">
              <a:extLst>
                <a:ext uri="{FF2B5EF4-FFF2-40B4-BE49-F238E27FC236}">
                  <a16:creationId xmlns:a16="http://schemas.microsoft.com/office/drawing/2014/main" id="{7F308D31-3882-46B0-82E6-DD3FA9BDFF2D}"/>
                </a:ext>
              </a:extLst>
            </p:cNvPr>
            <p:cNvSpPr>
              <a:spLocks noChangeArrowheads="1"/>
            </p:cNvSpPr>
            <p:nvPr/>
          </p:nvSpPr>
          <p:spPr bwMode="auto">
            <a:xfrm>
              <a:off x="4294" y="3632"/>
              <a:ext cx="924" cy="406"/>
            </a:xfrm>
            <a:prstGeom prst="roundRect">
              <a:avLst>
                <a:gd name="adj" fmla="val 16667"/>
              </a:avLst>
            </a:prstGeom>
            <a:solidFill>
              <a:schemeClr val="tx2"/>
            </a:solidFill>
            <a:ln w="9525">
              <a:solidFill>
                <a:schemeClr val="tx1"/>
              </a:solidFill>
              <a:round/>
              <a:headEnd/>
              <a:tailEnd/>
            </a:ln>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1600">
                  <a:solidFill>
                    <a:srgbClr val="000000"/>
                  </a:solidFill>
                  <a:latin typeface="Comic Sans MS" panose="030F0702030302020204" pitchFamily="66" charset="0"/>
                </a:rPr>
                <a:t>Memory</a:t>
              </a:r>
            </a:p>
            <a:p>
              <a:pPr algn="ctr"/>
              <a:r>
                <a:rPr lang="en-US" altLang="zh-TW" sz="1400">
                  <a:solidFill>
                    <a:srgbClr val="003399"/>
                  </a:solidFill>
                  <a:latin typeface="Comic Sans MS" panose="030F0702030302020204" pitchFamily="66" charset="0"/>
                </a:rPr>
                <a:t>state</a:t>
              </a:r>
            </a:p>
          </p:txBody>
        </p:sp>
        <p:cxnSp>
          <p:nvCxnSpPr>
            <p:cNvPr id="20489" name="AutoShape 8">
              <a:extLst>
                <a:ext uri="{FF2B5EF4-FFF2-40B4-BE49-F238E27FC236}">
                  <a16:creationId xmlns:a16="http://schemas.microsoft.com/office/drawing/2014/main" id="{BD8BE912-6C3B-4881-9E3B-4690801D9974}"/>
                </a:ext>
              </a:extLst>
            </p:cNvPr>
            <p:cNvCxnSpPr>
              <a:cxnSpLocks noChangeShapeType="1"/>
              <a:stCxn id="20487" idx="1"/>
              <a:endCxn id="20488" idx="1"/>
            </p:cNvCxnSpPr>
            <p:nvPr/>
          </p:nvCxnSpPr>
          <p:spPr bwMode="auto">
            <a:xfrm rot="10800000" flipH="1" flipV="1">
              <a:off x="4266" y="2808"/>
              <a:ext cx="23" cy="1027"/>
            </a:xfrm>
            <a:prstGeom prst="bentConnector3">
              <a:avLst>
                <a:gd name="adj1" fmla="val -201304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48287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a:extLst>
              <a:ext uri="{FF2B5EF4-FFF2-40B4-BE49-F238E27FC236}">
                <a16:creationId xmlns:a16="http://schemas.microsoft.com/office/drawing/2014/main" id="{9443D413-198A-435D-8168-A6AD29AFEE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CD113DD-2F81-4553-95C0-F1760CBF1A40}" type="slidenum">
              <a:rPr lang="zh-TW" altLang="en-US" smtClean="0">
                <a:solidFill>
                  <a:srgbClr val="000000"/>
                </a:solidFill>
                <a:latin typeface="Comic Sans MS" panose="030F0702030302020204" pitchFamily="66" charset="0"/>
              </a:rPr>
              <a:pPr/>
              <a:t>50</a:t>
            </a:fld>
            <a:endParaRPr lang="en-US" altLang="zh-TW" sz="1400">
              <a:solidFill>
                <a:srgbClr val="000000"/>
              </a:solidFill>
              <a:latin typeface="Comic Sans MS" panose="030F0702030302020204" pitchFamily="66" charset="0"/>
            </a:endParaRPr>
          </a:p>
        </p:txBody>
      </p:sp>
      <p:sp>
        <p:nvSpPr>
          <p:cNvPr id="92163" name="Rectangle 2">
            <a:extLst>
              <a:ext uri="{FF2B5EF4-FFF2-40B4-BE49-F238E27FC236}">
                <a16:creationId xmlns:a16="http://schemas.microsoft.com/office/drawing/2014/main" id="{9DE0DEEE-DF3F-4A17-8ED3-7CB09FF2B6E6}"/>
              </a:ext>
            </a:extLst>
          </p:cNvPr>
          <p:cNvSpPr>
            <a:spLocks noGrp="1" noChangeArrowheads="1"/>
          </p:cNvSpPr>
          <p:nvPr>
            <p:ph type="title"/>
          </p:nvPr>
        </p:nvSpPr>
        <p:spPr/>
        <p:txBody>
          <a:bodyPr/>
          <a:lstStyle/>
          <a:p>
            <a:r>
              <a:rPr lang="en-US" altLang="zh-TW">
                <a:ea typeface="新細明體" panose="02020500000000000000" pitchFamily="18" charset="-120"/>
              </a:rPr>
              <a:t>Memory:  Switch Level Implementation</a:t>
            </a:r>
          </a:p>
        </p:txBody>
      </p:sp>
      <p:pic>
        <p:nvPicPr>
          <p:cNvPr id="92164" name="Picture 3" descr="MemoryC">
            <a:extLst>
              <a:ext uri="{FF2B5EF4-FFF2-40B4-BE49-F238E27FC236}">
                <a16:creationId xmlns:a16="http://schemas.microsoft.com/office/drawing/2014/main" id="{77F5220C-126D-43DF-B2B4-41AD2C1D5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44061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4">
            <a:extLst>
              <a:ext uri="{FF2B5EF4-FFF2-40B4-BE49-F238E27FC236}">
                <a16:creationId xmlns:a16="http://schemas.microsoft.com/office/drawing/2014/main" id="{AB12786B-6B21-4A43-ACAD-AB215A57A0FB}"/>
              </a:ext>
            </a:extLst>
          </p:cNvPr>
          <p:cNvSpPr>
            <a:spLocks noChangeArrowheads="1"/>
          </p:cNvSpPr>
          <p:nvPr/>
        </p:nvSpPr>
        <p:spPr bwMode="auto">
          <a:xfrm>
            <a:off x="3817938" y="1068388"/>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400">
                <a:solidFill>
                  <a:srgbClr val="4D4D4D"/>
                </a:solidFill>
                <a:latin typeface="Comic Sans MS" panose="030F0702030302020204" pitchFamily="66" charset="0"/>
              </a:rPr>
              <a:t>(four 6-bit words)</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a:extLst>
              <a:ext uri="{FF2B5EF4-FFF2-40B4-BE49-F238E27FC236}">
                <a16:creationId xmlns:a16="http://schemas.microsoft.com/office/drawing/2014/main" id="{495D8C48-CF90-4175-AB53-816EFD02CA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AB15E7E-CD0D-4915-8D56-B500963FE432}" type="slidenum">
              <a:rPr lang="zh-TW" altLang="en-US" smtClean="0">
                <a:solidFill>
                  <a:srgbClr val="000000"/>
                </a:solidFill>
                <a:latin typeface="Comic Sans MS" panose="030F0702030302020204" pitchFamily="66" charset="0"/>
              </a:rPr>
              <a:pPr/>
              <a:t>51</a:t>
            </a:fld>
            <a:endParaRPr lang="en-US" altLang="zh-TW" sz="1400">
              <a:solidFill>
                <a:srgbClr val="000000"/>
              </a:solidFill>
              <a:latin typeface="Comic Sans MS" panose="030F0702030302020204" pitchFamily="66" charset="0"/>
            </a:endParaRPr>
          </a:p>
        </p:txBody>
      </p:sp>
      <p:sp>
        <p:nvSpPr>
          <p:cNvPr id="94211" name="Rectangle 2">
            <a:extLst>
              <a:ext uri="{FF2B5EF4-FFF2-40B4-BE49-F238E27FC236}">
                <a16:creationId xmlns:a16="http://schemas.microsoft.com/office/drawing/2014/main" id="{E283E0D0-7978-44F7-9AD4-608429E6930B}"/>
              </a:ext>
            </a:extLst>
          </p:cNvPr>
          <p:cNvSpPr>
            <a:spLocks noGrp="1" noChangeArrowheads="1"/>
          </p:cNvSpPr>
          <p:nvPr>
            <p:ph type="title"/>
          </p:nvPr>
        </p:nvSpPr>
        <p:spPr/>
        <p:txBody>
          <a:bodyPr/>
          <a:lstStyle/>
          <a:p>
            <a:r>
              <a:rPr lang="en-US" altLang="zh-TW" dirty="0">
                <a:ea typeface="新細明體" panose="02020500000000000000" pitchFamily="18" charset="-120"/>
              </a:rPr>
              <a:t>TOY</a:t>
            </a:r>
            <a:r>
              <a:rPr lang="zh-TW" altLang="en-US" dirty="0">
                <a:ea typeface="新細明體" panose="02020500000000000000" pitchFamily="18" charset="-120"/>
              </a:rPr>
              <a:t> </a:t>
            </a:r>
            <a:r>
              <a:rPr lang="en-US" altLang="zh-TW" dirty="0">
                <a:ea typeface="新細明體" panose="02020500000000000000" pitchFamily="18" charset="-120"/>
              </a:rPr>
              <a:t>sequential circuits</a:t>
            </a:r>
          </a:p>
        </p:txBody>
      </p:sp>
      <p:sp>
        <p:nvSpPr>
          <p:cNvPr id="94212" name="Rectangle 3">
            <a:extLst>
              <a:ext uri="{FF2B5EF4-FFF2-40B4-BE49-F238E27FC236}">
                <a16:creationId xmlns:a16="http://schemas.microsoft.com/office/drawing/2014/main" id="{733214C6-69CF-4440-B210-813155F50214}"/>
              </a:ext>
            </a:extLst>
          </p:cNvPr>
          <p:cNvSpPr>
            <a:spLocks noGrp="1" noChangeArrowheads="1"/>
          </p:cNvSpPr>
          <p:nvPr>
            <p:ph type="body" idx="1"/>
          </p:nvPr>
        </p:nvSpPr>
        <p:spPr>
          <a:noFill/>
        </p:spPr>
        <p:txBody>
          <a:bodyPr/>
          <a:lstStyle/>
          <a:p>
            <a:pPr marL="0" indent="0"/>
            <a:r>
              <a:rPr lang="en-US" altLang="zh-TW">
                <a:ea typeface="新細明體" panose="02020500000000000000" pitchFamily="18" charset="-120"/>
              </a:rPr>
              <a:t>Sequential circuits add "state" to digital hardware.</a:t>
            </a:r>
          </a:p>
          <a:p>
            <a:pPr lvl="1"/>
            <a:r>
              <a:rPr lang="en-US" altLang="zh-TW">
                <a:ea typeface="新細明體" panose="02020500000000000000" pitchFamily="18" charset="-120"/>
              </a:rPr>
              <a:t>Flip-flop.			</a:t>
            </a:r>
            <a:r>
              <a:rPr lang="en-US" altLang="zh-TW">
                <a:solidFill>
                  <a:schemeClr val="hlink"/>
                </a:solidFill>
                <a:ea typeface="新細明體" panose="02020500000000000000" pitchFamily="18" charset="-120"/>
              </a:rPr>
              <a:t>[represents 1 bit]</a:t>
            </a:r>
          </a:p>
          <a:p>
            <a:pPr lvl="1"/>
            <a:r>
              <a:rPr lang="en-US" altLang="zh-TW">
                <a:ea typeface="新細明體" panose="02020500000000000000" pitchFamily="18" charset="-120"/>
              </a:rPr>
              <a:t>TOY word.		</a:t>
            </a:r>
            <a:r>
              <a:rPr lang="en-US" altLang="zh-TW">
                <a:solidFill>
                  <a:schemeClr val="hlink"/>
                </a:solidFill>
                <a:ea typeface="新細明體" panose="02020500000000000000" pitchFamily="18" charset="-120"/>
              </a:rPr>
              <a:t>[16 flip-flops]</a:t>
            </a:r>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TOY registers.		</a:t>
            </a:r>
            <a:r>
              <a:rPr lang="en-US" altLang="zh-TW">
                <a:solidFill>
                  <a:schemeClr val="hlink"/>
                </a:solidFill>
                <a:ea typeface="新細明體" panose="02020500000000000000" pitchFamily="18" charset="-120"/>
              </a:rPr>
              <a:t>[16 words]</a:t>
            </a:r>
          </a:p>
          <a:p>
            <a:pPr lvl="1"/>
            <a:r>
              <a:rPr lang="en-US" altLang="zh-TW">
                <a:ea typeface="新細明體" panose="02020500000000000000" pitchFamily="18" charset="-120"/>
              </a:rPr>
              <a:t>TOY main memory.	</a:t>
            </a:r>
            <a:r>
              <a:rPr lang="en-US" altLang="zh-TW">
                <a:solidFill>
                  <a:schemeClr val="hlink"/>
                </a:solidFill>
                <a:ea typeface="新細明體" panose="02020500000000000000" pitchFamily="18" charset="-120"/>
              </a:rPr>
              <a:t>[256 words]</a:t>
            </a:r>
          </a:p>
          <a:p>
            <a:pPr lvl="1"/>
            <a:endParaRPr lang="en-US" altLang="zh-TW">
              <a:solidFill>
                <a:srgbClr val="006600"/>
              </a:solidFill>
              <a:ea typeface="新細明體" panose="02020500000000000000" pitchFamily="18" charset="-120"/>
            </a:endParaRPr>
          </a:p>
          <a:p>
            <a:pPr marL="0" indent="0"/>
            <a:r>
              <a:rPr lang="en-US" altLang="zh-TW">
                <a:ea typeface="新細明體" panose="02020500000000000000" pitchFamily="18" charset="-120"/>
              </a:rPr>
              <a:t>Modern technologies for registers and main memory are different.</a:t>
            </a:r>
          </a:p>
          <a:p>
            <a:pPr lvl="1"/>
            <a:r>
              <a:rPr lang="en-US" altLang="zh-TW">
                <a:ea typeface="新細明體" panose="02020500000000000000" pitchFamily="18" charset="-120"/>
              </a:rPr>
              <a:t>Few registers, easily accessible, high cost per bit.</a:t>
            </a:r>
          </a:p>
          <a:p>
            <a:pPr lvl="1"/>
            <a:r>
              <a:rPr lang="en-US" altLang="zh-TW">
                <a:ea typeface="新細明體" panose="02020500000000000000" pitchFamily="18" charset="-120"/>
              </a:rPr>
              <a:t>Huge main memories, less accessible, low cost per bit.</a:t>
            </a:r>
          </a:p>
          <a:p>
            <a:pPr lvl="1"/>
            <a:r>
              <a:rPr lang="en-US" altLang="zh-TW">
                <a:ea typeface="新細明體" panose="02020500000000000000" pitchFamily="18" charset="-120"/>
              </a:rPr>
              <a:t>Drastic evolution of technology over time.</a:t>
            </a:r>
          </a:p>
          <a:p>
            <a:pPr lvl="1"/>
            <a:endParaRPr lang="en-US" altLang="zh-TW">
              <a:ea typeface="新細明體" panose="02020500000000000000" pitchFamily="18" charset="-120"/>
            </a:endParaRPr>
          </a:p>
          <a:p>
            <a:pPr marL="0" indent="0"/>
            <a:r>
              <a:rPr lang="en-US" altLang="zh-TW">
                <a:ea typeface="新細明體" panose="02020500000000000000" pitchFamily="18" charset="-120"/>
              </a:rPr>
              <a:t>Next.  </a:t>
            </a:r>
            <a:r>
              <a:rPr lang="en-US" altLang="zh-TW">
                <a:solidFill>
                  <a:schemeClr val="tx1"/>
                </a:solidFill>
                <a:ea typeface="新細明體" panose="02020500000000000000" pitchFamily="18" charset="-120"/>
              </a:rPr>
              <a:t>Build a complete TOY computer.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C1708D-A211-4CF0-A0EF-B38CE8BB1436}"/>
              </a:ext>
            </a:extLst>
          </p:cNvPr>
          <p:cNvSpPr>
            <a:spLocks noGrp="1"/>
          </p:cNvSpPr>
          <p:nvPr>
            <p:ph type="title"/>
          </p:nvPr>
        </p:nvSpPr>
        <p:spPr/>
        <p:txBody>
          <a:bodyPr/>
          <a:lstStyle/>
          <a:p>
            <a:r>
              <a:rPr lang="en-US" altLang="zh-TW" dirty="0"/>
              <a:t>Project 3</a:t>
            </a:r>
            <a:endParaRPr lang="zh-TW" altLang="en-US" dirty="0"/>
          </a:p>
        </p:txBody>
      </p:sp>
      <p:sp>
        <p:nvSpPr>
          <p:cNvPr id="3" name="內容版面配置區 2">
            <a:extLst>
              <a:ext uri="{FF2B5EF4-FFF2-40B4-BE49-F238E27FC236}">
                <a16:creationId xmlns:a16="http://schemas.microsoft.com/office/drawing/2014/main" id="{4C03BA70-C700-4EDA-A71A-554BECFF0C5C}"/>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73901AF4-29D3-4667-9FC5-8283DB9AE7BF}"/>
              </a:ext>
            </a:extLst>
          </p:cNvPr>
          <p:cNvSpPr>
            <a:spLocks noGrp="1"/>
          </p:cNvSpPr>
          <p:nvPr>
            <p:ph type="sldNum" sz="quarter" idx="10"/>
          </p:nvPr>
        </p:nvSpPr>
        <p:spPr/>
        <p:txBody>
          <a:bodyPr/>
          <a:lstStyle/>
          <a:p>
            <a:pPr>
              <a:defRPr/>
            </a:pPr>
            <a:fld id="{27589A5A-C0A1-4C44-8A37-DDA86A1044AA}" type="slidenum">
              <a:rPr lang="zh-TW" altLang="en-US" smtClean="0"/>
              <a:pPr>
                <a:defRPr/>
              </a:pPr>
              <a:t>52</a:t>
            </a:fld>
            <a:endParaRPr lang="en-US" altLang="zh-TW" sz="1400"/>
          </a:p>
        </p:txBody>
      </p:sp>
      <p:grpSp>
        <p:nvGrpSpPr>
          <p:cNvPr id="5" name="Group 8">
            <a:extLst>
              <a:ext uri="{FF2B5EF4-FFF2-40B4-BE49-F238E27FC236}">
                <a16:creationId xmlns:a16="http://schemas.microsoft.com/office/drawing/2014/main" id="{34E8B919-788F-433B-86AD-50A03331C990}"/>
              </a:ext>
            </a:extLst>
          </p:cNvPr>
          <p:cNvGrpSpPr/>
          <p:nvPr/>
        </p:nvGrpSpPr>
        <p:grpSpPr>
          <a:xfrm>
            <a:off x="768363" y="1088640"/>
            <a:ext cx="7006871" cy="5375104"/>
            <a:chOff x="857244" y="934467"/>
            <a:chExt cx="7915430" cy="5923533"/>
          </a:xfrm>
        </p:grpSpPr>
        <p:sp>
          <p:nvSpPr>
            <p:cNvPr id="6" name="Rectangle 7">
              <a:extLst>
                <a:ext uri="{FF2B5EF4-FFF2-40B4-BE49-F238E27FC236}">
                  <a16:creationId xmlns:a16="http://schemas.microsoft.com/office/drawing/2014/main" id="{57DA3D6D-7882-472F-A99A-DA7958178659}"/>
                </a:ext>
              </a:extLst>
            </p:cNvPr>
            <p:cNvSpPr/>
            <p:nvPr/>
          </p:nvSpPr>
          <p:spPr>
            <a:xfrm>
              <a:off x="2146844" y="2024509"/>
              <a:ext cx="6450944" cy="48334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4">
              <a:extLst>
                <a:ext uri="{FF2B5EF4-FFF2-40B4-BE49-F238E27FC236}">
                  <a16:creationId xmlns:a16="http://schemas.microsoft.com/office/drawing/2014/main" id="{4CB7A126-031B-418F-94A2-0B1F3D3F46A9}"/>
                </a:ext>
              </a:extLst>
            </p:cNvPr>
            <p:cNvPicPr>
              <a:picLocks noChangeAspect="1"/>
            </p:cNvPicPr>
            <p:nvPr/>
          </p:nvPicPr>
          <p:blipFill rotWithShape="1">
            <a:blip r:embed="rId2"/>
            <a:srcRect b="32555"/>
            <a:stretch/>
          </p:blipFill>
          <p:spPr>
            <a:xfrm>
              <a:off x="857244" y="934467"/>
              <a:ext cx="7766073" cy="4474274"/>
            </a:xfrm>
            <a:prstGeom prst="rect">
              <a:avLst/>
            </a:prstGeom>
          </p:spPr>
        </p:pic>
        <p:sp>
          <p:nvSpPr>
            <p:cNvPr id="8" name="Subtitle 2">
              <a:extLst>
                <a:ext uri="{FF2B5EF4-FFF2-40B4-BE49-F238E27FC236}">
                  <a16:creationId xmlns:a16="http://schemas.microsoft.com/office/drawing/2014/main" id="{64BFC879-2234-4BEE-940A-8927CF4CE7E7}"/>
                </a:ext>
              </a:extLst>
            </p:cNvPr>
            <p:cNvSpPr txBox="1">
              <a:spLocks/>
            </p:cNvSpPr>
            <p:nvPr/>
          </p:nvSpPr>
          <p:spPr>
            <a:xfrm>
              <a:off x="1040655" y="1406313"/>
              <a:ext cx="1920240" cy="490675"/>
            </a:xfrm>
            <a:prstGeom prst="rect">
              <a:avLst/>
            </a:prstGeom>
          </p:spPr>
          <p:txBody>
            <a:bodyPr vert="horz" lIns="91440" tIns="45720" rIns="91440" bIns="45720" rtlCol="0">
              <a:normAutofit fontScale="92500"/>
            </a:bodyPr>
            <a:lstStyle>
              <a:lvl1pPr marL="0" indent="0" algn="ctr" defTabSz="457200" rtl="0" eaLnBrk="1" latinLnBrk="0" hangingPunct="1">
                <a:spcBef>
                  <a:spcPts val="1680"/>
                </a:spcBef>
                <a:buFont typeface="Arial"/>
                <a:buNone/>
                <a:defRPr sz="2000" kern="1200">
                  <a:solidFill>
                    <a:schemeClr val="tx1">
                      <a:tint val="75000"/>
                    </a:schemeClr>
                  </a:solidFill>
                  <a:latin typeface="Comic Sans MS"/>
                  <a:ea typeface="+mn-ea"/>
                  <a:cs typeface="Comic Sans MS"/>
                </a:defRPr>
              </a:lvl1pPr>
              <a:lvl2pPr marL="457200" indent="0" algn="ctr" defTabSz="457200" rtl="0" eaLnBrk="1" latinLnBrk="0" hangingPunct="1">
                <a:spcBef>
                  <a:spcPts val="1680"/>
                </a:spcBef>
                <a:buFont typeface="Arial"/>
                <a:buNone/>
                <a:defRPr sz="1800" kern="1200">
                  <a:solidFill>
                    <a:schemeClr val="tx1">
                      <a:tint val="75000"/>
                    </a:schemeClr>
                  </a:solidFill>
                  <a:latin typeface="Comic Sans MS"/>
                  <a:ea typeface="+mn-ea"/>
                  <a:cs typeface="Comic Sans MS"/>
                </a:defRPr>
              </a:lvl2pPr>
              <a:lvl3pPr marL="914400" indent="0" algn="ctr" defTabSz="457200" rtl="0" eaLnBrk="1" latinLnBrk="0" hangingPunct="1">
                <a:spcBef>
                  <a:spcPts val="1680"/>
                </a:spcBef>
                <a:buFont typeface="Arial"/>
                <a:buNone/>
                <a:defRPr sz="1600" kern="1200">
                  <a:solidFill>
                    <a:schemeClr val="tx1">
                      <a:tint val="75000"/>
                    </a:schemeClr>
                  </a:solidFill>
                  <a:latin typeface="+mn-lt"/>
                  <a:ea typeface="+mn-ea"/>
                  <a:cs typeface="+mn-cs"/>
                </a:defRPr>
              </a:lvl3pPr>
              <a:lvl4pPr marL="1371600" indent="0" algn="ctr" defTabSz="457200" rtl="0" eaLnBrk="1" latinLnBrk="0" hangingPunct="1">
                <a:spcBef>
                  <a:spcPts val="168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168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solidFill>
                    <a:schemeClr val="accent4">
                      <a:lumMod val="60000"/>
                      <a:lumOff val="40000"/>
                    </a:schemeClr>
                  </a:solidFill>
                  <a:latin typeface="Arial"/>
                  <a:cs typeface="Arial"/>
                </a:rPr>
                <a:t>www.nand2tetris.org</a:t>
              </a:r>
              <a:endParaRPr lang="en-US" sz="1400" u="sng" dirty="0">
                <a:solidFill>
                  <a:schemeClr val="accent4">
                    <a:lumMod val="60000"/>
                    <a:lumOff val="40000"/>
                  </a:schemeClr>
                </a:solidFill>
                <a:latin typeface="Arial"/>
                <a:cs typeface="Arial"/>
              </a:endParaRPr>
            </a:p>
          </p:txBody>
        </p:sp>
        <p:pic>
          <p:nvPicPr>
            <p:cNvPr id="9" name="Picture 2">
              <a:extLst>
                <a:ext uri="{FF2B5EF4-FFF2-40B4-BE49-F238E27FC236}">
                  <a16:creationId xmlns:a16="http://schemas.microsoft.com/office/drawing/2014/main" id="{71060FE9-9EE3-4A7B-B287-FD1EBAA47398}"/>
                </a:ext>
              </a:extLst>
            </p:cNvPr>
            <p:cNvPicPr>
              <a:picLocks noChangeAspect="1"/>
            </p:cNvPicPr>
            <p:nvPr/>
          </p:nvPicPr>
          <p:blipFill>
            <a:blip r:embed="rId3"/>
            <a:stretch>
              <a:fillRect/>
            </a:stretch>
          </p:blipFill>
          <p:spPr>
            <a:xfrm>
              <a:off x="2180123" y="1918642"/>
              <a:ext cx="6592551" cy="4674404"/>
            </a:xfrm>
            <a:prstGeom prst="rect">
              <a:avLst/>
            </a:prstGeom>
          </p:spPr>
        </p:pic>
      </p:grpSp>
      <p:sp>
        <p:nvSpPr>
          <p:cNvPr id="10" name="Rounded Rectangular Callout 9">
            <a:extLst>
              <a:ext uri="{FF2B5EF4-FFF2-40B4-BE49-F238E27FC236}">
                <a16:creationId xmlns:a16="http://schemas.microsoft.com/office/drawing/2014/main" id="{D03E3528-87EE-47F4-A74D-3F55D51D17CA}"/>
              </a:ext>
            </a:extLst>
          </p:cNvPr>
          <p:cNvSpPr/>
          <p:nvPr/>
        </p:nvSpPr>
        <p:spPr>
          <a:xfrm>
            <a:off x="6556671" y="4717774"/>
            <a:ext cx="2205326" cy="988304"/>
          </a:xfrm>
          <a:prstGeom prst="wedgeRoundRectCallout">
            <a:avLst>
              <a:gd name="adj1" fmla="val -72818"/>
              <a:gd name="adj2" fmla="val 2304"/>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432"/>
              </a:spcBef>
            </a:pPr>
            <a:r>
              <a:rPr lang="en-US" sz="1400" dirty="0">
                <a:solidFill>
                  <a:schemeClr val="tx1"/>
                </a:solidFill>
                <a:latin typeface="Times New Roman"/>
                <a:cs typeface="Times New Roman"/>
              </a:rPr>
              <a:t>All the necessary project 3 files are available in:</a:t>
            </a:r>
          </a:p>
          <a:p>
            <a:pPr>
              <a:spcBef>
                <a:spcPts val="432"/>
              </a:spcBef>
            </a:pPr>
            <a:r>
              <a:rPr lang="en-US" sz="1400" dirty="0">
                <a:solidFill>
                  <a:schemeClr val="tx1"/>
                </a:solidFill>
                <a:cs typeface="Consolas"/>
              </a:rPr>
              <a:t>nand2tetris</a:t>
            </a:r>
            <a:r>
              <a:rPr lang="en-US" sz="1400" dirty="0">
                <a:solidFill>
                  <a:schemeClr val="tx1"/>
                </a:solidFill>
                <a:cs typeface="Times New Roman"/>
              </a:rPr>
              <a:t> / </a:t>
            </a:r>
            <a:r>
              <a:rPr lang="en-US" sz="1400" dirty="0">
                <a:solidFill>
                  <a:schemeClr val="tx1"/>
                </a:solidFill>
                <a:cs typeface="Consolas"/>
              </a:rPr>
              <a:t>projects</a:t>
            </a:r>
            <a:r>
              <a:rPr lang="en-US" sz="1400" dirty="0">
                <a:solidFill>
                  <a:schemeClr val="tx1"/>
                </a:solidFill>
                <a:cs typeface="Times New Roman"/>
              </a:rPr>
              <a:t> / </a:t>
            </a:r>
            <a:r>
              <a:rPr lang="en-US" sz="1400" dirty="0">
                <a:solidFill>
                  <a:schemeClr val="tx1"/>
                </a:solidFill>
                <a:cs typeface="Consolas"/>
              </a:rPr>
              <a:t>03</a:t>
            </a:r>
            <a:endParaRPr lang="en-US" sz="1400" dirty="0">
              <a:solidFill>
                <a:schemeClr val="tx1"/>
              </a:solidFill>
              <a:cs typeface="Times New Roman"/>
            </a:endParaRPr>
          </a:p>
        </p:txBody>
      </p:sp>
    </p:spTree>
    <p:extLst>
      <p:ext uri="{BB962C8B-B14F-4D97-AF65-F5344CB8AC3E}">
        <p14:creationId xmlns:p14="http://schemas.microsoft.com/office/powerpoint/2010/main" val="372021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4F766C-753B-4AC7-AC87-3BE6501FAB4B}"/>
              </a:ext>
            </a:extLst>
          </p:cNvPr>
          <p:cNvSpPr>
            <a:spLocks noGrp="1"/>
          </p:cNvSpPr>
          <p:nvPr>
            <p:ph type="title"/>
          </p:nvPr>
        </p:nvSpPr>
        <p:spPr/>
        <p:txBody>
          <a:bodyPr/>
          <a:lstStyle/>
          <a:p>
            <a:r>
              <a:rPr lang="en-US" altLang="zh-TW" dirty="0"/>
              <a:t>Project 3</a:t>
            </a:r>
            <a:endParaRPr lang="zh-TW" altLang="en-US" dirty="0"/>
          </a:p>
        </p:txBody>
      </p:sp>
      <p:sp>
        <p:nvSpPr>
          <p:cNvPr id="4" name="投影片編號版面配置區 3">
            <a:extLst>
              <a:ext uri="{FF2B5EF4-FFF2-40B4-BE49-F238E27FC236}">
                <a16:creationId xmlns:a16="http://schemas.microsoft.com/office/drawing/2014/main" id="{15DAAC7D-06AE-47C4-BB92-C87F4286E45B}"/>
              </a:ext>
            </a:extLst>
          </p:cNvPr>
          <p:cNvSpPr>
            <a:spLocks noGrp="1"/>
          </p:cNvSpPr>
          <p:nvPr>
            <p:ph type="sldNum" sz="quarter" idx="10"/>
          </p:nvPr>
        </p:nvSpPr>
        <p:spPr/>
        <p:txBody>
          <a:bodyPr/>
          <a:lstStyle/>
          <a:p>
            <a:pPr>
              <a:defRPr/>
            </a:pPr>
            <a:fld id="{27589A5A-C0A1-4C44-8A37-DDA86A1044AA}" type="slidenum">
              <a:rPr lang="zh-TW" altLang="en-US" smtClean="0"/>
              <a:pPr>
                <a:defRPr/>
              </a:pPr>
              <a:t>53</a:t>
            </a:fld>
            <a:endParaRPr lang="en-US" altLang="zh-TW" sz="1400"/>
          </a:p>
        </p:txBody>
      </p:sp>
      <p:sp>
        <p:nvSpPr>
          <p:cNvPr id="5" name="Content Placeholder 2">
            <a:extLst>
              <a:ext uri="{FF2B5EF4-FFF2-40B4-BE49-F238E27FC236}">
                <a16:creationId xmlns:a16="http://schemas.microsoft.com/office/drawing/2014/main" id="{6DD320FF-9738-4BBC-8417-9FD5F6A64D2C}"/>
              </a:ext>
            </a:extLst>
          </p:cNvPr>
          <p:cNvSpPr txBox="1">
            <a:spLocks/>
          </p:cNvSpPr>
          <p:nvPr/>
        </p:nvSpPr>
        <p:spPr>
          <a:xfrm>
            <a:off x="1070882" y="986966"/>
            <a:ext cx="7051788" cy="12514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Given</a:t>
            </a:r>
            <a:r>
              <a:rPr lang="en-US" sz="2000" dirty="0">
                <a:latin typeface="Times New Roman"/>
                <a:cs typeface="Times New Roman"/>
              </a:rPr>
              <a:t>:</a:t>
            </a:r>
          </a:p>
          <a:p>
            <a:pPr marL="401638" indent="-220663">
              <a:spcBef>
                <a:spcPts val="600"/>
              </a:spcBef>
              <a:buSzPct val="100000"/>
              <a:buFont typeface="Arial" panose="020B0604020202020204" pitchFamily="34" charset="0"/>
              <a:buChar char="•"/>
            </a:pPr>
            <a:r>
              <a:rPr lang="en-US" sz="1800" dirty="0">
                <a:latin typeface="Times New Roman"/>
                <a:cs typeface="Times New Roman"/>
              </a:rPr>
              <a:t>All the chips built in projects 1 and 2</a:t>
            </a:r>
          </a:p>
          <a:p>
            <a:pPr marL="401638" indent="-220663">
              <a:spcBef>
                <a:spcPts val="600"/>
              </a:spcBef>
              <a:buSzPct val="100000"/>
              <a:buFont typeface="Arial" panose="020B0604020202020204" pitchFamily="34" charset="0"/>
              <a:buChar char="•"/>
            </a:pPr>
            <a:r>
              <a:rPr lang="en-US" sz="1800" dirty="0">
                <a:latin typeface="Times New Roman"/>
                <a:cs typeface="Times New Roman"/>
              </a:rPr>
              <a:t>Data Flip-Flop </a:t>
            </a:r>
            <a:r>
              <a:rPr lang="en-US" sz="1600" dirty="0">
                <a:latin typeface="Times New Roman"/>
                <a:cs typeface="Times New Roman"/>
              </a:rPr>
              <a:t>(built-in </a:t>
            </a:r>
            <a:r>
              <a:rPr lang="en-US" sz="1200" dirty="0">
                <a:latin typeface="Consolas"/>
                <a:cs typeface="Consolas"/>
              </a:rPr>
              <a:t>DFF</a:t>
            </a:r>
            <a:r>
              <a:rPr lang="en-US" sz="1600" dirty="0">
                <a:latin typeface="Times New Roman"/>
                <a:cs typeface="Times New Roman"/>
              </a:rPr>
              <a:t> gate)</a:t>
            </a:r>
            <a:endParaRPr lang="en-US" sz="1800" dirty="0">
              <a:latin typeface="Times New Roman"/>
              <a:cs typeface="Times New Roman"/>
            </a:endParaRPr>
          </a:p>
        </p:txBody>
      </p:sp>
      <p:sp>
        <p:nvSpPr>
          <p:cNvPr id="6" name="Content Placeholder 2">
            <a:extLst>
              <a:ext uri="{FF2B5EF4-FFF2-40B4-BE49-F238E27FC236}">
                <a16:creationId xmlns:a16="http://schemas.microsoft.com/office/drawing/2014/main" id="{BD537C83-3FA1-46AA-A6CE-5C3DEC116244}"/>
              </a:ext>
            </a:extLst>
          </p:cNvPr>
          <p:cNvSpPr txBox="1">
            <a:spLocks/>
          </p:cNvSpPr>
          <p:nvPr/>
        </p:nvSpPr>
        <p:spPr>
          <a:xfrm>
            <a:off x="1131914" y="2317959"/>
            <a:ext cx="2840012" cy="4287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Build:</a:t>
            </a:r>
          </a:p>
          <a:p>
            <a:pPr marL="228600" indent="-228600">
              <a:spcBef>
                <a:spcPts val="1200"/>
              </a:spcBef>
              <a:buSzPct val="100000"/>
            </a:pPr>
            <a:r>
              <a:rPr lang="en-US" sz="1400" dirty="0">
                <a:latin typeface="Consolas"/>
                <a:cs typeface="Consolas"/>
              </a:rPr>
              <a:t>Bit</a:t>
            </a:r>
          </a:p>
          <a:p>
            <a:pPr marL="228600" indent="-228600">
              <a:spcBef>
                <a:spcPts val="1200"/>
              </a:spcBef>
              <a:buSzPct val="100000"/>
            </a:pPr>
            <a:r>
              <a:rPr lang="en-US" sz="1400" dirty="0">
                <a:latin typeface="Consolas"/>
                <a:cs typeface="Consolas"/>
              </a:rPr>
              <a:t>Register</a:t>
            </a:r>
          </a:p>
          <a:p>
            <a:pPr marL="228600" indent="-228600">
              <a:spcBef>
                <a:spcPts val="1200"/>
              </a:spcBef>
              <a:buSzPct val="100000"/>
            </a:pPr>
            <a:r>
              <a:rPr lang="en-US" sz="1400" dirty="0">
                <a:latin typeface="Consolas"/>
                <a:cs typeface="Consolas"/>
              </a:rPr>
              <a:t>PC</a:t>
            </a:r>
          </a:p>
          <a:p>
            <a:pPr marL="228600" indent="-228600">
              <a:spcBef>
                <a:spcPts val="1200"/>
              </a:spcBef>
              <a:buSzPct val="100000"/>
            </a:pPr>
            <a:r>
              <a:rPr lang="en-US" sz="1400" dirty="0">
                <a:latin typeface="Consolas"/>
                <a:cs typeface="Consolas"/>
              </a:rPr>
              <a:t>RAM8</a:t>
            </a:r>
          </a:p>
          <a:p>
            <a:pPr marL="228600" indent="-228600">
              <a:spcBef>
                <a:spcPts val="1200"/>
              </a:spcBef>
              <a:buSzPct val="100000"/>
            </a:pPr>
            <a:r>
              <a:rPr lang="en-US" sz="1400" dirty="0">
                <a:latin typeface="Consolas"/>
                <a:cs typeface="Consolas"/>
              </a:rPr>
              <a:t>RAM64</a:t>
            </a:r>
          </a:p>
          <a:p>
            <a:pPr marL="228600" indent="-228600">
              <a:spcBef>
                <a:spcPts val="1200"/>
              </a:spcBef>
              <a:buSzPct val="100000"/>
            </a:pPr>
            <a:r>
              <a:rPr lang="en-US" sz="1400" dirty="0">
                <a:latin typeface="Consolas"/>
                <a:cs typeface="Consolas"/>
              </a:rPr>
              <a:t>RAM512</a:t>
            </a:r>
          </a:p>
          <a:p>
            <a:pPr marL="228600" indent="-228600">
              <a:spcBef>
                <a:spcPts val="1200"/>
              </a:spcBef>
              <a:buSzPct val="100000"/>
            </a:pPr>
            <a:r>
              <a:rPr lang="en-US" sz="1400" dirty="0">
                <a:latin typeface="Consolas"/>
                <a:cs typeface="Consolas"/>
              </a:rPr>
              <a:t>RAM4K</a:t>
            </a:r>
          </a:p>
          <a:p>
            <a:pPr marL="228600" indent="-228600">
              <a:spcBef>
                <a:spcPts val="1200"/>
              </a:spcBef>
              <a:buSzPct val="100000"/>
            </a:pPr>
            <a:r>
              <a:rPr lang="en-US" sz="1400" dirty="0">
                <a:latin typeface="Consolas"/>
                <a:cs typeface="Consolas"/>
              </a:rPr>
              <a:t>RAM16K</a:t>
            </a:r>
          </a:p>
        </p:txBody>
      </p:sp>
    </p:spTree>
    <p:extLst>
      <p:ext uri="{BB962C8B-B14F-4D97-AF65-F5344CB8AC3E}">
        <p14:creationId xmlns:p14="http://schemas.microsoft.com/office/powerpoint/2010/main" val="543922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E642EF-DF9D-4AD5-807D-56F864F3750C}"/>
              </a:ext>
            </a:extLst>
          </p:cNvPr>
          <p:cNvSpPr>
            <a:spLocks noGrp="1"/>
          </p:cNvSpPr>
          <p:nvPr>
            <p:ph type="title"/>
          </p:nvPr>
        </p:nvSpPr>
        <p:spPr/>
        <p:txBody>
          <a:bodyPr/>
          <a:lstStyle/>
          <a:p>
            <a:r>
              <a:rPr lang="en-US" altLang="zh-TW" dirty="0"/>
              <a:t>Registers</a:t>
            </a:r>
            <a:endParaRPr lang="zh-TW" altLang="en-US" dirty="0"/>
          </a:p>
        </p:txBody>
      </p:sp>
      <p:sp>
        <p:nvSpPr>
          <p:cNvPr id="4" name="投影片編號版面配置區 3">
            <a:extLst>
              <a:ext uri="{FF2B5EF4-FFF2-40B4-BE49-F238E27FC236}">
                <a16:creationId xmlns:a16="http://schemas.microsoft.com/office/drawing/2014/main" id="{805952C7-2E53-4620-B097-1DD922AD9C5A}"/>
              </a:ext>
            </a:extLst>
          </p:cNvPr>
          <p:cNvSpPr>
            <a:spLocks noGrp="1"/>
          </p:cNvSpPr>
          <p:nvPr>
            <p:ph type="sldNum" sz="quarter" idx="10"/>
          </p:nvPr>
        </p:nvSpPr>
        <p:spPr/>
        <p:txBody>
          <a:bodyPr/>
          <a:lstStyle/>
          <a:p>
            <a:pPr>
              <a:defRPr/>
            </a:pPr>
            <a:fld id="{27589A5A-C0A1-4C44-8A37-DDA86A1044AA}" type="slidenum">
              <a:rPr lang="zh-TW" altLang="en-US" smtClean="0"/>
              <a:pPr>
                <a:defRPr/>
              </a:pPr>
              <a:t>54</a:t>
            </a:fld>
            <a:endParaRPr lang="en-US" altLang="zh-TW" sz="1400"/>
          </a:p>
        </p:txBody>
      </p:sp>
      <p:sp>
        <p:nvSpPr>
          <p:cNvPr id="5" name="Content Placeholder 2">
            <a:extLst>
              <a:ext uri="{FF2B5EF4-FFF2-40B4-BE49-F238E27FC236}">
                <a16:creationId xmlns:a16="http://schemas.microsoft.com/office/drawing/2014/main" id="{911966DE-50F5-40B6-912B-D61A990EAAD8}"/>
              </a:ext>
            </a:extLst>
          </p:cNvPr>
          <p:cNvSpPr>
            <a:spLocks noGrp="1"/>
          </p:cNvSpPr>
          <p:nvPr>
            <p:ph idx="1"/>
          </p:nvPr>
        </p:nvSpPr>
        <p:spPr>
          <a:xfrm>
            <a:off x="467544" y="2926582"/>
            <a:ext cx="8251359" cy="1297693"/>
          </a:xfrm>
        </p:spPr>
        <p:txBody>
          <a:bodyPr>
            <a:normAutofit fontScale="92500"/>
          </a:bodyPr>
          <a:lstStyle/>
          <a:p>
            <a:pPr marL="0" indent="0">
              <a:lnSpc>
                <a:spcPct val="100000"/>
              </a:lnSpc>
              <a:buNone/>
            </a:pPr>
            <a:r>
              <a:rPr lang="en-US" sz="2400" u="sng" dirty="0"/>
              <a:t>Designed to:</a:t>
            </a:r>
          </a:p>
          <a:p>
            <a:pPr>
              <a:lnSpc>
                <a:spcPct val="100000"/>
              </a:lnSpc>
            </a:pPr>
            <a:r>
              <a:rPr lang="en-US" sz="2400" dirty="0"/>
              <a:t>“Store” / “remember” / “maintain” / “persist” a value , until... </a:t>
            </a:r>
          </a:p>
          <a:p>
            <a:pPr>
              <a:lnSpc>
                <a:spcPct val="100000"/>
              </a:lnSpc>
            </a:pPr>
            <a:r>
              <a:rPr lang="en-US" sz="2400" dirty="0"/>
              <a:t>“Instructed” to “load”, and then “store”, another value.</a:t>
            </a:r>
          </a:p>
        </p:txBody>
      </p:sp>
      <p:grpSp>
        <p:nvGrpSpPr>
          <p:cNvPr id="6" name="Group 4">
            <a:extLst>
              <a:ext uri="{FF2B5EF4-FFF2-40B4-BE49-F238E27FC236}">
                <a16:creationId xmlns:a16="http://schemas.microsoft.com/office/drawing/2014/main" id="{386816B8-A183-4C33-BD26-ED9D35CD36A0}"/>
              </a:ext>
            </a:extLst>
          </p:cNvPr>
          <p:cNvGrpSpPr/>
          <p:nvPr/>
        </p:nvGrpSpPr>
        <p:grpSpPr>
          <a:xfrm>
            <a:off x="2010919" y="1182487"/>
            <a:ext cx="1937422" cy="1623326"/>
            <a:chOff x="2010919" y="1182487"/>
            <a:chExt cx="1937422" cy="1623326"/>
          </a:xfrm>
        </p:grpSpPr>
        <p:grpSp>
          <p:nvGrpSpPr>
            <p:cNvPr id="7" name="Group 16">
              <a:extLst>
                <a:ext uri="{FF2B5EF4-FFF2-40B4-BE49-F238E27FC236}">
                  <a16:creationId xmlns:a16="http://schemas.microsoft.com/office/drawing/2014/main" id="{39AB74CD-6597-48CB-A2A5-5B4F11E5BF7A}"/>
                </a:ext>
              </a:extLst>
            </p:cNvPr>
            <p:cNvGrpSpPr/>
            <p:nvPr/>
          </p:nvGrpSpPr>
          <p:grpSpPr>
            <a:xfrm>
              <a:off x="2010919" y="1182487"/>
              <a:ext cx="1919005" cy="975155"/>
              <a:chOff x="1285818" y="1633759"/>
              <a:chExt cx="1919005" cy="975155"/>
            </a:xfrm>
          </p:grpSpPr>
          <p:sp>
            <p:nvSpPr>
              <p:cNvPr id="9" name="Rectangle 31">
                <a:extLst>
                  <a:ext uri="{FF2B5EF4-FFF2-40B4-BE49-F238E27FC236}">
                    <a16:creationId xmlns:a16="http://schemas.microsoft.com/office/drawing/2014/main" id="{2679C1BB-E3C2-4E55-9046-C10EAD5B9B6B}"/>
                  </a:ext>
                </a:extLst>
              </p:cNvPr>
              <p:cNvSpPr>
                <a:spLocks noChangeArrowheads="1"/>
              </p:cNvSpPr>
              <p:nvPr/>
            </p:nvSpPr>
            <p:spPr bwMode="auto">
              <a:xfrm>
                <a:off x="2726017" y="2061233"/>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10" name="Rectangle 34">
                <a:extLst>
                  <a:ext uri="{FF2B5EF4-FFF2-40B4-BE49-F238E27FC236}">
                    <a16:creationId xmlns:a16="http://schemas.microsoft.com/office/drawing/2014/main" id="{05F68938-EBB3-4248-9E15-4993A272DE20}"/>
                  </a:ext>
                </a:extLst>
              </p:cNvPr>
              <p:cNvSpPr>
                <a:spLocks noChangeArrowheads="1"/>
              </p:cNvSpPr>
              <p:nvPr/>
            </p:nvSpPr>
            <p:spPr bwMode="auto">
              <a:xfrm>
                <a:off x="1448018" y="2070937"/>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sp>
            <p:nvSpPr>
              <p:cNvPr id="11" name="Rectangle 31">
                <a:extLst>
                  <a:ext uri="{FF2B5EF4-FFF2-40B4-BE49-F238E27FC236}">
                    <a16:creationId xmlns:a16="http://schemas.microsoft.com/office/drawing/2014/main" id="{16DC0A9D-8AA0-47BC-AC22-A5373584B27E}"/>
                  </a:ext>
                </a:extLst>
              </p:cNvPr>
              <p:cNvSpPr>
                <a:spLocks noChangeArrowheads="1"/>
              </p:cNvSpPr>
              <p:nvPr/>
            </p:nvSpPr>
            <p:spPr bwMode="auto">
              <a:xfrm>
                <a:off x="2323383" y="1633759"/>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load</a:t>
                </a:r>
                <a:endParaRPr lang="en-US" altLang="en-US" sz="1200" dirty="0">
                  <a:latin typeface="Consolas"/>
                  <a:cs typeface="Consolas"/>
                </a:endParaRPr>
              </a:p>
            </p:txBody>
          </p:sp>
          <p:sp>
            <p:nvSpPr>
              <p:cNvPr id="12" name="Rounded Rectangle 20">
                <a:extLst>
                  <a:ext uri="{FF2B5EF4-FFF2-40B4-BE49-F238E27FC236}">
                    <a16:creationId xmlns:a16="http://schemas.microsoft.com/office/drawing/2014/main" id="{08F8807F-305D-4256-99DD-72086227B561}"/>
                  </a:ext>
                </a:extLst>
              </p:cNvPr>
              <p:cNvSpPr/>
              <p:nvPr/>
            </p:nvSpPr>
            <p:spPr>
              <a:xfrm>
                <a:off x="1843921" y="1998992"/>
                <a:ext cx="789384" cy="609484"/>
              </a:xfrm>
              <a:prstGeom prst="roundRect">
                <a:avLst/>
              </a:prstGeom>
              <a:solidFill>
                <a:schemeClr val="bg1">
                  <a:lumMod val="95000"/>
                </a:schemeClr>
              </a:solidFill>
              <a:ln w="15875">
                <a:solidFill>
                  <a:srgbClr val="000000"/>
                </a:solidFill>
                <a:miter lim="800000"/>
                <a:headEnd/>
                <a:tailEnd/>
              </a:ln>
            </p:spPr>
            <p:txBody>
              <a:bodyPr/>
              <a:lstStyle/>
              <a:p>
                <a:endParaRPr lang="en-US" sz="1200" dirty="0">
                  <a:solidFill>
                    <a:schemeClr val="tx1"/>
                  </a:solidFill>
                  <a:latin typeface="Arial" panose="020B0604020202020204" pitchFamily="34" charset="0"/>
                </a:endParaRPr>
              </a:p>
            </p:txBody>
          </p:sp>
          <p:sp>
            <p:nvSpPr>
              <p:cNvPr id="13" name="Freeform 32">
                <a:extLst>
                  <a:ext uri="{FF2B5EF4-FFF2-40B4-BE49-F238E27FC236}">
                    <a16:creationId xmlns:a16="http://schemas.microsoft.com/office/drawing/2014/main" id="{05E6B9B5-51C5-4DC1-8627-0EDA9774E922}"/>
                  </a:ext>
                </a:extLst>
              </p:cNvPr>
              <p:cNvSpPr>
                <a:spLocks/>
              </p:cNvSpPr>
              <p:nvPr/>
            </p:nvSpPr>
            <p:spPr bwMode="auto">
              <a:xfrm>
                <a:off x="2181395" y="2493450"/>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sz="1200" dirty="0"/>
              </a:p>
            </p:txBody>
          </p:sp>
          <p:sp>
            <p:nvSpPr>
              <p:cNvPr id="14" name="Rectangle 25">
                <a:extLst>
                  <a:ext uri="{FF2B5EF4-FFF2-40B4-BE49-F238E27FC236}">
                    <a16:creationId xmlns:a16="http://schemas.microsoft.com/office/drawing/2014/main" id="{DF783576-DDE5-4F43-8694-CD9D1774924C}"/>
                  </a:ext>
                </a:extLst>
              </p:cNvPr>
              <p:cNvSpPr>
                <a:spLocks noChangeArrowheads="1"/>
              </p:cNvSpPr>
              <p:nvPr/>
            </p:nvSpPr>
            <p:spPr bwMode="auto">
              <a:xfrm>
                <a:off x="2142284" y="2178885"/>
                <a:ext cx="35249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Bit</a:t>
                </a:r>
                <a:endParaRPr lang="en-US" altLang="en-US" sz="1400" dirty="0"/>
              </a:p>
            </p:txBody>
          </p:sp>
          <p:cxnSp>
            <p:nvCxnSpPr>
              <p:cNvPr id="15" name="Straight Arrow Connector 34">
                <a:extLst>
                  <a:ext uri="{FF2B5EF4-FFF2-40B4-BE49-F238E27FC236}">
                    <a16:creationId xmlns:a16="http://schemas.microsoft.com/office/drawing/2014/main" id="{CE4B2124-6AB3-4EDC-95A1-E6C86C6CDF43}"/>
                  </a:ext>
                </a:extLst>
              </p:cNvPr>
              <p:cNvCxnSpPr>
                <a:cxnSpLocks/>
              </p:cNvCxnSpPr>
              <p:nvPr/>
            </p:nvCxnSpPr>
            <p:spPr>
              <a:xfrm>
                <a:off x="2641665" y="2291579"/>
                <a:ext cx="56315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35">
                <a:extLst>
                  <a:ext uri="{FF2B5EF4-FFF2-40B4-BE49-F238E27FC236}">
                    <a16:creationId xmlns:a16="http://schemas.microsoft.com/office/drawing/2014/main" id="{169A62B1-3C4E-4BBE-9481-52B304F4D899}"/>
                  </a:ext>
                </a:extLst>
              </p:cNvPr>
              <p:cNvCxnSpPr>
                <a:cxnSpLocks/>
              </p:cNvCxnSpPr>
              <p:nvPr/>
            </p:nvCxnSpPr>
            <p:spPr>
              <a:xfrm>
                <a:off x="1285818" y="2300457"/>
                <a:ext cx="56315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36">
                <a:extLst>
                  <a:ext uri="{FF2B5EF4-FFF2-40B4-BE49-F238E27FC236}">
                    <a16:creationId xmlns:a16="http://schemas.microsoft.com/office/drawing/2014/main" id="{765AB682-0EC9-4B6F-9866-5D66FE04252D}"/>
                  </a:ext>
                </a:extLst>
              </p:cNvPr>
              <p:cNvCxnSpPr>
                <a:cxnSpLocks/>
              </p:cNvCxnSpPr>
              <p:nvPr/>
            </p:nvCxnSpPr>
            <p:spPr>
              <a:xfrm>
                <a:off x="2238606" y="1633759"/>
                <a:ext cx="0" cy="35800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 name="Content Placeholder 2">
              <a:extLst>
                <a:ext uri="{FF2B5EF4-FFF2-40B4-BE49-F238E27FC236}">
                  <a16:creationId xmlns:a16="http://schemas.microsoft.com/office/drawing/2014/main" id="{C857CACC-9520-4EDF-909F-AA3682616E7C}"/>
                </a:ext>
              </a:extLst>
            </p:cNvPr>
            <p:cNvSpPr txBox="1">
              <a:spLocks/>
            </p:cNvSpPr>
            <p:nvPr/>
          </p:nvSpPr>
          <p:spPr>
            <a:xfrm>
              <a:off x="2309272" y="2303909"/>
              <a:ext cx="1639069" cy="501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t>1-bit register</a:t>
              </a:r>
            </a:p>
          </p:txBody>
        </p:sp>
      </p:grpSp>
      <p:grpSp>
        <p:nvGrpSpPr>
          <p:cNvPr id="18" name="Group 5">
            <a:extLst>
              <a:ext uri="{FF2B5EF4-FFF2-40B4-BE49-F238E27FC236}">
                <a16:creationId xmlns:a16="http://schemas.microsoft.com/office/drawing/2014/main" id="{546F644B-CA3B-4409-9EDE-5E028C824988}"/>
              </a:ext>
            </a:extLst>
          </p:cNvPr>
          <p:cNvGrpSpPr/>
          <p:nvPr/>
        </p:nvGrpSpPr>
        <p:grpSpPr>
          <a:xfrm>
            <a:off x="4982492" y="1130011"/>
            <a:ext cx="2771365" cy="1871923"/>
            <a:chOff x="5686239" y="1108589"/>
            <a:chExt cx="2771365" cy="1871923"/>
          </a:xfrm>
        </p:grpSpPr>
        <p:sp>
          <p:nvSpPr>
            <p:cNvPr id="19" name="Rounded Rectangle 38">
              <a:extLst>
                <a:ext uri="{FF2B5EF4-FFF2-40B4-BE49-F238E27FC236}">
                  <a16:creationId xmlns:a16="http://schemas.microsoft.com/office/drawing/2014/main" id="{78F1F9A2-84F4-4FB2-B3EB-FF18903ECE46}"/>
                </a:ext>
              </a:extLst>
            </p:cNvPr>
            <p:cNvSpPr/>
            <p:nvPr/>
          </p:nvSpPr>
          <p:spPr>
            <a:xfrm>
              <a:off x="6314908" y="1547282"/>
              <a:ext cx="1498326" cy="609484"/>
            </a:xfrm>
            <a:prstGeom prst="roundRect">
              <a:avLst/>
            </a:prstGeom>
            <a:solidFill>
              <a:schemeClr val="bg1">
                <a:lumMod val="95000"/>
              </a:schemeClr>
            </a:solidFill>
            <a:ln w="15875">
              <a:solidFill>
                <a:srgbClr val="000000"/>
              </a:solidFill>
              <a:miter lim="800000"/>
              <a:headEnd/>
              <a:tailEnd/>
            </a:ln>
          </p:spPr>
          <p:txBody>
            <a:bodyPr/>
            <a:lstStyle/>
            <a:p>
              <a:endParaRPr lang="en-US" sz="1400" dirty="0">
                <a:solidFill>
                  <a:schemeClr val="tx1"/>
                </a:solidFill>
                <a:latin typeface="Arial" panose="020B0604020202020204" pitchFamily="34" charset="0"/>
              </a:endParaRPr>
            </a:p>
          </p:txBody>
        </p:sp>
        <p:sp>
          <p:nvSpPr>
            <p:cNvPr id="20" name="Freeform 32">
              <a:extLst>
                <a:ext uri="{FF2B5EF4-FFF2-40B4-BE49-F238E27FC236}">
                  <a16:creationId xmlns:a16="http://schemas.microsoft.com/office/drawing/2014/main" id="{7D7519BE-1EA0-4DD2-BF25-B116054EA45B}"/>
                </a:ext>
              </a:extLst>
            </p:cNvPr>
            <p:cNvSpPr>
              <a:spLocks/>
            </p:cNvSpPr>
            <p:nvPr/>
          </p:nvSpPr>
          <p:spPr bwMode="auto">
            <a:xfrm>
              <a:off x="7000686" y="2010100"/>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sz="1400" dirty="0"/>
            </a:p>
          </p:txBody>
        </p:sp>
        <p:sp>
          <p:nvSpPr>
            <p:cNvPr id="21" name="Rectangle 25">
              <a:extLst>
                <a:ext uri="{FF2B5EF4-FFF2-40B4-BE49-F238E27FC236}">
                  <a16:creationId xmlns:a16="http://schemas.microsoft.com/office/drawing/2014/main" id="{F9AB9E6E-DBE2-4996-B041-794219B8B1C1}"/>
                </a:ext>
              </a:extLst>
            </p:cNvPr>
            <p:cNvSpPr>
              <a:spLocks noChangeArrowheads="1"/>
            </p:cNvSpPr>
            <p:nvPr/>
          </p:nvSpPr>
          <p:spPr bwMode="auto">
            <a:xfrm>
              <a:off x="6732195" y="169684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Register</a:t>
              </a:r>
              <a:endParaRPr lang="en-US" altLang="en-US" sz="1400" dirty="0"/>
            </a:p>
          </p:txBody>
        </p:sp>
        <p:sp>
          <p:nvSpPr>
            <p:cNvPr id="22" name="Rectangle 34">
              <a:extLst>
                <a:ext uri="{FF2B5EF4-FFF2-40B4-BE49-F238E27FC236}">
                  <a16:creationId xmlns:a16="http://schemas.microsoft.com/office/drawing/2014/main" id="{0224EFC7-ABA2-41EA-89C1-483C5B6AB7E9}"/>
                </a:ext>
              </a:extLst>
            </p:cNvPr>
            <p:cNvSpPr>
              <a:spLocks noChangeArrowheads="1"/>
            </p:cNvSpPr>
            <p:nvPr/>
          </p:nvSpPr>
          <p:spPr bwMode="auto">
            <a:xfrm>
              <a:off x="5847053" y="1500588"/>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sp>
          <p:nvSpPr>
            <p:cNvPr id="23" name="Rectangle 31">
              <a:extLst>
                <a:ext uri="{FF2B5EF4-FFF2-40B4-BE49-F238E27FC236}">
                  <a16:creationId xmlns:a16="http://schemas.microsoft.com/office/drawing/2014/main" id="{AB0D19E6-E907-4C81-9A50-06FC94276169}"/>
                </a:ext>
              </a:extLst>
            </p:cNvPr>
            <p:cNvSpPr>
              <a:spLocks noChangeArrowheads="1"/>
            </p:cNvSpPr>
            <p:nvPr/>
          </p:nvSpPr>
          <p:spPr bwMode="auto">
            <a:xfrm>
              <a:off x="5924776" y="1841017"/>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i="1" dirty="0">
                  <a:solidFill>
                    <a:srgbClr val="000000"/>
                  </a:solidFill>
                  <a:latin typeface="Times New Roman" panose="02020603050405020304" pitchFamily="18" charset="0"/>
                  <a:cs typeface="Times New Roman" panose="02020603050405020304" pitchFamily="18" charset="0"/>
                </a:rPr>
                <a:t>w</a:t>
              </a:r>
              <a:endParaRPr lang="en-US" altLang="en-US" sz="1400" i="1" dirty="0">
                <a:latin typeface="Times New Roman" panose="02020603050405020304" pitchFamily="18" charset="0"/>
                <a:cs typeface="Times New Roman" panose="02020603050405020304" pitchFamily="18" charset="0"/>
              </a:endParaRPr>
            </a:p>
          </p:txBody>
        </p:sp>
        <p:sp>
          <p:nvSpPr>
            <p:cNvPr id="24" name="Line 28">
              <a:extLst>
                <a:ext uri="{FF2B5EF4-FFF2-40B4-BE49-F238E27FC236}">
                  <a16:creationId xmlns:a16="http://schemas.microsoft.com/office/drawing/2014/main" id="{9ED1DE1F-9B4A-435B-AB99-55FC97C0947B}"/>
                </a:ext>
              </a:extLst>
            </p:cNvPr>
            <p:cNvSpPr>
              <a:spLocks noChangeShapeType="1"/>
            </p:cNvSpPr>
            <p:nvPr/>
          </p:nvSpPr>
          <p:spPr bwMode="auto">
            <a:xfrm flipV="1">
              <a:off x="5859701" y="1747905"/>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25" name="Line 28">
              <a:extLst>
                <a:ext uri="{FF2B5EF4-FFF2-40B4-BE49-F238E27FC236}">
                  <a16:creationId xmlns:a16="http://schemas.microsoft.com/office/drawing/2014/main" id="{866B3BCC-E541-44F3-9366-95FEC05C87A8}"/>
                </a:ext>
              </a:extLst>
            </p:cNvPr>
            <p:cNvSpPr>
              <a:spLocks noChangeShapeType="1"/>
            </p:cNvSpPr>
            <p:nvPr/>
          </p:nvSpPr>
          <p:spPr bwMode="auto">
            <a:xfrm flipV="1">
              <a:off x="7813234" y="1830993"/>
              <a:ext cx="514709" cy="219"/>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26" name="Rectangle 31">
              <a:extLst>
                <a:ext uri="{FF2B5EF4-FFF2-40B4-BE49-F238E27FC236}">
                  <a16:creationId xmlns:a16="http://schemas.microsoft.com/office/drawing/2014/main" id="{11AD1812-177F-46E7-82CE-86F518E814A3}"/>
                </a:ext>
              </a:extLst>
            </p:cNvPr>
            <p:cNvSpPr>
              <a:spLocks noChangeArrowheads="1"/>
            </p:cNvSpPr>
            <p:nvPr/>
          </p:nvSpPr>
          <p:spPr bwMode="auto">
            <a:xfrm>
              <a:off x="7995990" y="1500588"/>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27" name="Rectangle 31">
              <a:extLst>
                <a:ext uri="{FF2B5EF4-FFF2-40B4-BE49-F238E27FC236}">
                  <a16:creationId xmlns:a16="http://schemas.microsoft.com/office/drawing/2014/main" id="{F5A67662-17B1-4ED0-94C9-D6530FD2FAC9}"/>
                </a:ext>
              </a:extLst>
            </p:cNvPr>
            <p:cNvSpPr>
              <a:spLocks noChangeArrowheads="1"/>
            </p:cNvSpPr>
            <p:nvPr/>
          </p:nvSpPr>
          <p:spPr bwMode="auto">
            <a:xfrm>
              <a:off x="8092422" y="1867421"/>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i="1" dirty="0">
                  <a:solidFill>
                    <a:srgbClr val="000000"/>
                  </a:solidFill>
                  <a:latin typeface="Times New Roman" panose="02020603050405020304" pitchFamily="18" charset="0"/>
                  <a:cs typeface="Times New Roman" panose="02020603050405020304" pitchFamily="18" charset="0"/>
                </a:rPr>
                <a:t>w</a:t>
              </a:r>
              <a:endParaRPr lang="en-US" altLang="en-US" sz="1400" i="1" dirty="0">
                <a:latin typeface="Times New Roman" panose="02020603050405020304" pitchFamily="18" charset="0"/>
                <a:cs typeface="Times New Roman" panose="02020603050405020304" pitchFamily="18" charset="0"/>
              </a:endParaRPr>
            </a:p>
          </p:txBody>
        </p:sp>
        <p:sp>
          <p:nvSpPr>
            <p:cNvPr id="28" name="Line 28">
              <a:extLst>
                <a:ext uri="{FF2B5EF4-FFF2-40B4-BE49-F238E27FC236}">
                  <a16:creationId xmlns:a16="http://schemas.microsoft.com/office/drawing/2014/main" id="{5D8B0F8E-96E1-4873-B752-E3ABCE6FF627}"/>
                </a:ext>
              </a:extLst>
            </p:cNvPr>
            <p:cNvSpPr>
              <a:spLocks noChangeShapeType="1"/>
            </p:cNvSpPr>
            <p:nvPr/>
          </p:nvSpPr>
          <p:spPr bwMode="auto">
            <a:xfrm flipV="1">
              <a:off x="8027347" y="1774309"/>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29" name="Rectangle 31">
              <a:extLst>
                <a:ext uri="{FF2B5EF4-FFF2-40B4-BE49-F238E27FC236}">
                  <a16:creationId xmlns:a16="http://schemas.microsoft.com/office/drawing/2014/main" id="{1B1518AE-5255-4EB7-93EC-00BB1CB9DE6C}"/>
                </a:ext>
              </a:extLst>
            </p:cNvPr>
            <p:cNvSpPr>
              <a:spLocks noChangeArrowheads="1"/>
            </p:cNvSpPr>
            <p:nvPr/>
          </p:nvSpPr>
          <p:spPr bwMode="auto">
            <a:xfrm>
              <a:off x="7142031" y="1164383"/>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load</a:t>
              </a:r>
              <a:endParaRPr lang="en-US" altLang="en-US" sz="1200" dirty="0">
                <a:latin typeface="Consolas"/>
                <a:cs typeface="Consolas"/>
              </a:endParaRPr>
            </a:p>
          </p:txBody>
        </p:sp>
        <p:sp>
          <p:nvSpPr>
            <p:cNvPr id="30" name="Freeform 27">
              <a:extLst>
                <a:ext uri="{FF2B5EF4-FFF2-40B4-BE49-F238E27FC236}">
                  <a16:creationId xmlns:a16="http://schemas.microsoft.com/office/drawing/2014/main" id="{D6F7FADE-66DE-44D4-B6C7-9B393EF4A44C}"/>
                </a:ext>
              </a:extLst>
            </p:cNvPr>
            <p:cNvSpPr>
              <a:spLocks/>
            </p:cNvSpPr>
            <p:nvPr/>
          </p:nvSpPr>
          <p:spPr bwMode="auto">
            <a:xfrm>
              <a:off x="8327943" y="175578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nvGrpSpPr>
            <p:cNvPr id="31" name="Group 50">
              <a:extLst>
                <a:ext uri="{FF2B5EF4-FFF2-40B4-BE49-F238E27FC236}">
                  <a16:creationId xmlns:a16="http://schemas.microsoft.com/office/drawing/2014/main" id="{FE40E24C-54C8-4324-8B41-5D4B3701423C}"/>
                </a:ext>
              </a:extLst>
            </p:cNvPr>
            <p:cNvGrpSpPr/>
            <p:nvPr/>
          </p:nvGrpSpPr>
          <p:grpSpPr>
            <a:xfrm>
              <a:off x="5686239" y="1730262"/>
              <a:ext cx="625933" cy="140722"/>
              <a:chOff x="2243347" y="2830162"/>
              <a:chExt cx="625933" cy="140722"/>
            </a:xfrm>
          </p:grpSpPr>
          <p:sp>
            <p:nvSpPr>
              <p:cNvPr id="36" name="Line 28">
                <a:extLst>
                  <a:ext uri="{FF2B5EF4-FFF2-40B4-BE49-F238E27FC236}">
                    <a16:creationId xmlns:a16="http://schemas.microsoft.com/office/drawing/2014/main" id="{A6F1D6AC-C74B-4F38-97CA-2E8ED0956676}"/>
                  </a:ext>
                </a:extLst>
              </p:cNvPr>
              <p:cNvSpPr>
                <a:spLocks noChangeShapeType="1"/>
              </p:cNvSpPr>
              <p:nvPr/>
            </p:nvSpPr>
            <p:spPr bwMode="auto">
              <a:xfrm flipV="1">
                <a:off x="2243347" y="2905368"/>
                <a:ext cx="514709" cy="219"/>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37" name="Freeform 27">
                <a:extLst>
                  <a:ext uri="{FF2B5EF4-FFF2-40B4-BE49-F238E27FC236}">
                    <a16:creationId xmlns:a16="http://schemas.microsoft.com/office/drawing/2014/main" id="{C4296397-7F69-43B3-8F54-2774E8992E2D}"/>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nvGrpSpPr>
            <p:cNvPr id="32" name="Group 53">
              <a:extLst>
                <a:ext uri="{FF2B5EF4-FFF2-40B4-BE49-F238E27FC236}">
                  <a16:creationId xmlns:a16="http://schemas.microsoft.com/office/drawing/2014/main" id="{4BDA6B42-CAC7-4C3C-A96B-A6454B2E1C40}"/>
                </a:ext>
              </a:extLst>
            </p:cNvPr>
            <p:cNvGrpSpPr/>
            <p:nvPr/>
          </p:nvGrpSpPr>
          <p:grpSpPr>
            <a:xfrm rot="5400000">
              <a:off x="6842931" y="1257356"/>
              <a:ext cx="438256" cy="140722"/>
              <a:chOff x="2431024" y="2830162"/>
              <a:chExt cx="438256" cy="140722"/>
            </a:xfrm>
          </p:grpSpPr>
          <p:sp>
            <p:nvSpPr>
              <p:cNvPr id="34" name="Line 28">
                <a:extLst>
                  <a:ext uri="{FF2B5EF4-FFF2-40B4-BE49-F238E27FC236}">
                    <a16:creationId xmlns:a16="http://schemas.microsoft.com/office/drawing/2014/main" id="{5F98A420-A224-4F51-9C1A-FF836F693AA1}"/>
                  </a:ext>
                </a:extLst>
              </p:cNvPr>
              <p:cNvSpPr>
                <a:spLocks noChangeShapeType="1"/>
              </p:cNvSpPr>
              <p:nvPr/>
            </p:nvSpPr>
            <p:spPr bwMode="auto">
              <a:xfrm flipV="1">
                <a:off x="2431024" y="2905368"/>
                <a:ext cx="327033" cy="79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35" name="Freeform 55">
                <a:extLst>
                  <a:ext uri="{FF2B5EF4-FFF2-40B4-BE49-F238E27FC236}">
                    <a16:creationId xmlns:a16="http://schemas.microsoft.com/office/drawing/2014/main" id="{805F6DF0-A143-4D77-9743-887B67039E4D}"/>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sp>
          <p:nvSpPr>
            <p:cNvPr id="33" name="Content Placeholder 2">
              <a:extLst>
                <a:ext uri="{FF2B5EF4-FFF2-40B4-BE49-F238E27FC236}">
                  <a16:creationId xmlns:a16="http://schemas.microsoft.com/office/drawing/2014/main" id="{C5115291-746F-47BB-90A4-A759433AE075}"/>
                </a:ext>
              </a:extLst>
            </p:cNvPr>
            <p:cNvSpPr txBox="1">
              <a:spLocks/>
            </p:cNvSpPr>
            <p:nvPr/>
          </p:nvSpPr>
          <p:spPr>
            <a:xfrm>
              <a:off x="6208398" y="2328990"/>
              <a:ext cx="2249206" cy="651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t>multi-bit register</a:t>
              </a:r>
            </a:p>
          </p:txBody>
        </p:sp>
      </p:grpSp>
      <p:sp>
        <p:nvSpPr>
          <p:cNvPr id="38" name="Content Placeholder 2">
            <a:extLst>
              <a:ext uri="{FF2B5EF4-FFF2-40B4-BE49-F238E27FC236}">
                <a16:creationId xmlns:a16="http://schemas.microsoft.com/office/drawing/2014/main" id="{B58D1601-7A5C-4497-8670-A3C0E2C060ED}"/>
              </a:ext>
            </a:extLst>
          </p:cNvPr>
          <p:cNvSpPr txBox="1">
            <a:spLocks/>
          </p:cNvSpPr>
          <p:nvPr/>
        </p:nvSpPr>
        <p:spPr>
          <a:xfrm>
            <a:off x="1416064" y="4699479"/>
            <a:ext cx="4612384" cy="447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t>x = 17, 17, 17, 17, 17, 17, 17,  ..., 17</a:t>
            </a:r>
          </a:p>
        </p:txBody>
      </p:sp>
      <p:sp>
        <p:nvSpPr>
          <p:cNvPr id="39" name="Content Placeholder 2">
            <a:extLst>
              <a:ext uri="{FF2B5EF4-FFF2-40B4-BE49-F238E27FC236}">
                <a16:creationId xmlns:a16="http://schemas.microsoft.com/office/drawing/2014/main" id="{18E7C228-7E2A-4A7F-A185-4EBCA258B2A6}"/>
              </a:ext>
            </a:extLst>
          </p:cNvPr>
          <p:cNvSpPr txBox="1">
            <a:spLocks/>
          </p:cNvSpPr>
          <p:nvPr/>
        </p:nvSpPr>
        <p:spPr>
          <a:xfrm>
            <a:off x="4737842" y="5142647"/>
            <a:ext cx="3597775" cy="447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t>x = 21, 21, 21, 21, 21, 21,  ..., 21</a:t>
            </a:r>
          </a:p>
        </p:txBody>
      </p:sp>
      <p:grpSp>
        <p:nvGrpSpPr>
          <p:cNvPr id="40" name="Group 7">
            <a:extLst>
              <a:ext uri="{FF2B5EF4-FFF2-40B4-BE49-F238E27FC236}">
                <a16:creationId xmlns:a16="http://schemas.microsoft.com/office/drawing/2014/main" id="{0445B7A0-F722-433F-898B-0F2B88FA8CCA}"/>
              </a:ext>
            </a:extLst>
          </p:cNvPr>
          <p:cNvGrpSpPr/>
          <p:nvPr/>
        </p:nvGrpSpPr>
        <p:grpSpPr>
          <a:xfrm>
            <a:off x="682566" y="4260292"/>
            <a:ext cx="7071291" cy="431410"/>
            <a:chOff x="682566" y="4419316"/>
            <a:chExt cx="7071291" cy="431410"/>
          </a:xfrm>
        </p:grpSpPr>
        <p:cxnSp>
          <p:nvCxnSpPr>
            <p:cNvPr id="41" name="Straight Arrow Connector 61">
              <a:extLst>
                <a:ext uri="{FF2B5EF4-FFF2-40B4-BE49-F238E27FC236}">
                  <a16:creationId xmlns:a16="http://schemas.microsoft.com/office/drawing/2014/main" id="{68CFAAE0-411A-459C-B49F-1AD8E3B24BB5}"/>
                </a:ext>
              </a:extLst>
            </p:cNvPr>
            <p:cNvCxnSpPr>
              <a:cxnSpLocks/>
            </p:cNvCxnSpPr>
            <p:nvPr/>
          </p:nvCxnSpPr>
          <p:spPr>
            <a:xfrm>
              <a:off x="1444487" y="4702122"/>
              <a:ext cx="6309370" cy="0"/>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62">
              <a:extLst>
                <a:ext uri="{FF2B5EF4-FFF2-40B4-BE49-F238E27FC236}">
                  <a16:creationId xmlns:a16="http://schemas.microsoft.com/office/drawing/2014/main" id="{A016A7B1-118F-4439-99BD-E13F192A099C}"/>
                </a:ext>
              </a:extLst>
            </p:cNvPr>
            <p:cNvSpPr/>
            <p:nvPr/>
          </p:nvSpPr>
          <p:spPr>
            <a:xfrm>
              <a:off x="682566" y="4419316"/>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dirty="0">
                  <a:solidFill>
                    <a:srgbClr val="000000"/>
                  </a:solidFill>
                  <a:latin typeface="Times New Roman"/>
                  <a:cs typeface="Times New Roman"/>
                </a:rPr>
                <a:t>time:</a:t>
              </a:r>
            </a:p>
          </p:txBody>
        </p:sp>
      </p:grpSp>
      <p:sp>
        <p:nvSpPr>
          <p:cNvPr id="43" name="Rounded Rectangular Callout 59">
            <a:extLst>
              <a:ext uri="{FF2B5EF4-FFF2-40B4-BE49-F238E27FC236}">
                <a16:creationId xmlns:a16="http://schemas.microsoft.com/office/drawing/2014/main" id="{0BF7B2F8-F321-4E67-98BD-14970B8DF9F2}"/>
              </a:ext>
            </a:extLst>
          </p:cNvPr>
          <p:cNvSpPr/>
          <p:nvPr/>
        </p:nvSpPr>
        <p:spPr>
          <a:xfrm>
            <a:off x="892641" y="5363334"/>
            <a:ext cx="907695" cy="393186"/>
          </a:xfrm>
          <a:prstGeom prst="wedgeRoundRectCallout">
            <a:avLst>
              <a:gd name="adj1" fmla="val 69598"/>
              <a:gd name="adj2" fmla="val -121227"/>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1200"/>
              </a:spcBef>
            </a:pPr>
            <a:r>
              <a:rPr lang="en-US" sz="1400" dirty="0">
                <a:solidFill>
                  <a:schemeClr val="tx1"/>
                </a:solidFill>
                <a:latin typeface="Times New Roman"/>
                <a:cs typeface="Times New Roman"/>
              </a:rPr>
              <a:t>loading</a:t>
            </a:r>
          </a:p>
        </p:txBody>
      </p:sp>
      <p:sp>
        <p:nvSpPr>
          <p:cNvPr id="44" name="Rounded Rectangular Callout 63">
            <a:extLst>
              <a:ext uri="{FF2B5EF4-FFF2-40B4-BE49-F238E27FC236}">
                <a16:creationId xmlns:a16="http://schemas.microsoft.com/office/drawing/2014/main" id="{914DEEFD-4FBD-4537-98AA-230F32D7237E}"/>
              </a:ext>
            </a:extLst>
          </p:cNvPr>
          <p:cNvSpPr/>
          <p:nvPr/>
        </p:nvSpPr>
        <p:spPr>
          <a:xfrm>
            <a:off x="2127733" y="5422920"/>
            <a:ext cx="1655508" cy="333599"/>
          </a:xfrm>
          <a:prstGeom prst="wedgeRoundRectCallout">
            <a:avLst>
              <a:gd name="adj1" fmla="val -2783"/>
              <a:gd name="adj2" fmla="val -138627"/>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1200"/>
              </a:spcBef>
            </a:pPr>
            <a:r>
              <a:rPr lang="en-US" sz="1400" dirty="0">
                <a:solidFill>
                  <a:schemeClr val="tx1"/>
                </a:solidFill>
                <a:latin typeface="Times New Roman"/>
                <a:cs typeface="Times New Roman"/>
              </a:rPr>
              <a:t>maintaining state</a:t>
            </a:r>
          </a:p>
        </p:txBody>
      </p:sp>
      <p:sp>
        <p:nvSpPr>
          <p:cNvPr id="45" name="Rounded Rectangular Callout 64">
            <a:extLst>
              <a:ext uri="{FF2B5EF4-FFF2-40B4-BE49-F238E27FC236}">
                <a16:creationId xmlns:a16="http://schemas.microsoft.com/office/drawing/2014/main" id="{63164E17-1E04-4D70-8B5D-2EB56858BEA5}"/>
              </a:ext>
            </a:extLst>
          </p:cNvPr>
          <p:cNvSpPr/>
          <p:nvPr/>
        </p:nvSpPr>
        <p:spPr>
          <a:xfrm>
            <a:off x="4206397" y="5795681"/>
            <a:ext cx="907695" cy="393588"/>
          </a:xfrm>
          <a:prstGeom prst="wedgeRoundRectCallout">
            <a:avLst>
              <a:gd name="adj1" fmla="val 69598"/>
              <a:gd name="adj2" fmla="val -121227"/>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1200"/>
              </a:spcBef>
            </a:pPr>
            <a:r>
              <a:rPr lang="en-US" sz="1400" dirty="0">
                <a:solidFill>
                  <a:schemeClr val="tx1"/>
                </a:solidFill>
                <a:latin typeface="Times New Roman"/>
                <a:cs typeface="Times New Roman"/>
              </a:rPr>
              <a:t>loading</a:t>
            </a:r>
          </a:p>
        </p:txBody>
      </p:sp>
      <p:sp>
        <p:nvSpPr>
          <p:cNvPr id="46" name="Rounded Rectangular Callout 65">
            <a:extLst>
              <a:ext uri="{FF2B5EF4-FFF2-40B4-BE49-F238E27FC236}">
                <a16:creationId xmlns:a16="http://schemas.microsoft.com/office/drawing/2014/main" id="{B1D6AFDE-52C7-4EE7-969E-586594114B62}"/>
              </a:ext>
            </a:extLst>
          </p:cNvPr>
          <p:cNvSpPr/>
          <p:nvPr/>
        </p:nvSpPr>
        <p:spPr>
          <a:xfrm>
            <a:off x="5548170" y="5835622"/>
            <a:ext cx="1507017" cy="353646"/>
          </a:xfrm>
          <a:prstGeom prst="wedgeRoundRectCallout">
            <a:avLst>
              <a:gd name="adj1" fmla="val -3899"/>
              <a:gd name="adj2" fmla="val -138627"/>
              <a:gd name="adj3" fmla="val 16667"/>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1200"/>
              </a:spcBef>
            </a:pPr>
            <a:r>
              <a:rPr lang="en-US" sz="1400" dirty="0">
                <a:solidFill>
                  <a:schemeClr val="tx1"/>
                </a:solidFill>
                <a:latin typeface="Times New Roman"/>
                <a:cs typeface="Times New Roman"/>
              </a:rPr>
              <a:t>maintaining state</a:t>
            </a:r>
          </a:p>
        </p:txBody>
      </p:sp>
    </p:spTree>
    <p:extLst>
      <p:ext uri="{BB962C8B-B14F-4D97-AF65-F5344CB8AC3E}">
        <p14:creationId xmlns:p14="http://schemas.microsoft.com/office/powerpoint/2010/main" val="30331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9" grpId="0"/>
      <p:bldP spid="43" grpId="0" animBg="1"/>
      <p:bldP spid="44" grpId="0" animBg="1"/>
      <p:bldP spid="45"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8689E-8E5C-404B-8F47-0252D08C4A89}"/>
              </a:ext>
            </a:extLst>
          </p:cNvPr>
          <p:cNvSpPr>
            <a:spLocks noGrp="1"/>
          </p:cNvSpPr>
          <p:nvPr>
            <p:ph type="title"/>
          </p:nvPr>
        </p:nvSpPr>
        <p:spPr/>
        <p:txBody>
          <a:bodyPr/>
          <a:lstStyle/>
          <a:p>
            <a:r>
              <a:rPr lang="en-US" altLang="zh-TW" dirty="0"/>
              <a:t>Memory hierarchy</a:t>
            </a:r>
            <a:endParaRPr lang="zh-TW" altLang="en-US" dirty="0"/>
          </a:p>
        </p:txBody>
      </p:sp>
      <p:sp>
        <p:nvSpPr>
          <p:cNvPr id="4" name="投影片編號版面配置區 3">
            <a:extLst>
              <a:ext uri="{FF2B5EF4-FFF2-40B4-BE49-F238E27FC236}">
                <a16:creationId xmlns:a16="http://schemas.microsoft.com/office/drawing/2014/main" id="{C7F3193F-4A4D-4F47-B990-21555F6C954E}"/>
              </a:ext>
            </a:extLst>
          </p:cNvPr>
          <p:cNvSpPr>
            <a:spLocks noGrp="1"/>
          </p:cNvSpPr>
          <p:nvPr>
            <p:ph type="sldNum" sz="quarter" idx="10"/>
          </p:nvPr>
        </p:nvSpPr>
        <p:spPr/>
        <p:txBody>
          <a:bodyPr/>
          <a:lstStyle/>
          <a:p>
            <a:pPr>
              <a:defRPr/>
            </a:pPr>
            <a:fld id="{27589A5A-C0A1-4C44-8A37-DDA86A1044AA}" type="slidenum">
              <a:rPr lang="zh-TW" altLang="en-US" smtClean="0"/>
              <a:pPr>
                <a:defRPr/>
              </a:pPr>
              <a:t>55</a:t>
            </a:fld>
            <a:endParaRPr lang="en-US" altLang="zh-TW" sz="1400"/>
          </a:p>
        </p:txBody>
      </p:sp>
      <p:grpSp>
        <p:nvGrpSpPr>
          <p:cNvPr id="5" name="Group 34">
            <a:extLst>
              <a:ext uri="{FF2B5EF4-FFF2-40B4-BE49-F238E27FC236}">
                <a16:creationId xmlns:a16="http://schemas.microsoft.com/office/drawing/2014/main" id="{539F5A4A-2641-4796-99AE-1408BAD2A37D}"/>
              </a:ext>
            </a:extLst>
          </p:cNvPr>
          <p:cNvGrpSpPr/>
          <p:nvPr/>
        </p:nvGrpSpPr>
        <p:grpSpPr>
          <a:xfrm>
            <a:off x="2136307" y="2333653"/>
            <a:ext cx="1531937" cy="1245602"/>
            <a:chOff x="2136307" y="2333653"/>
            <a:chExt cx="1531937" cy="1245602"/>
          </a:xfrm>
        </p:grpSpPr>
        <p:sp>
          <p:nvSpPr>
            <p:cNvPr id="6" name="Rectangle 10">
              <a:extLst>
                <a:ext uri="{FF2B5EF4-FFF2-40B4-BE49-F238E27FC236}">
                  <a16:creationId xmlns:a16="http://schemas.microsoft.com/office/drawing/2014/main" id="{1C73E1D6-EE49-4B74-AA22-33551C700EF9}"/>
                </a:ext>
              </a:extLst>
            </p:cNvPr>
            <p:cNvSpPr>
              <a:spLocks noChangeArrowheads="1"/>
            </p:cNvSpPr>
            <p:nvPr/>
          </p:nvSpPr>
          <p:spPr bwMode="auto">
            <a:xfrm>
              <a:off x="2136307" y="2333653"/>
              <a:ext cx="1531937"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lnSpc>
                  <a:spcPts val="1720"/>
                </a:lnSpc>
              </a:pPr>
              <a:r>
                <a:rPr lang="en-US" altLang="en-US" sz="1600" dirty="0">
                  <a:solidFill>
                    <a:srgbClr val="000000"/>
                  </a:solidFill>
                  <a:latin typeface="Times New Roman" charset="0"/>
                  <a:ea typeface="Times New Roman" charset="0"/>
                  <a:cs typeface="Times New Roman" charset="0"/>
                </a:rPr>
                <a:t>1-bit</a:t>
              </a:r>
            </a:p>
            <a:p>
              <a:pPr algn="ctr">
                <a:lnSpc>
                  <a:spcPts val="1720"/>
                </a:lnSpc>
              </a:pPr>
              <a:r>
                <a:rPr lang="en-US" altLang="en-US" sz="1600" dirty="0">
                  <a:solidFill>
                    <a:srgbClr val="000000"/>
                  </a:solidFill>
                  <a:latin typeface="Times New Roman" charset="0"/>
                  <a:ea typeface="Times New Roman" charset="0"/>
                  <a:cs typeface="Times New Roman" charset="0"/>
                </a:rPr>
                <a:t>register</a:t>
              </a:r>
              <a:endParaRPr lang="en-US" altLang="en-US" sz="1600" i="1" dirty="0">
                <a:latin typeface="Times New Roman" charset="0"/>
                <a:ea typeface="Times New Roman" charset="0"/>
                <a:cs typeface="Times New Roman" charset="0"/>
              </a:endParaRPr>
            </a:p>
          </p:txBody>
        </p:sp>
        <p:grpSp>
          <p:nvGrpSpPr>
            <p:cNvPr id="7" name="Group 33">
              <a:extLst>
                <a:ext uri="{FF2B5EF4-FFF2-40B4-BE49-F238E27FC236}">
                  <a16:creationId xmlns:a16="http://schemas.microsoft.com/office/drawing/2014/main" id="{5EACF8BD-362D-4DB8-AC0D-A93EBCC7BCC4}"/>
                </a:ext>
              </a:extLst>
            </p:cNvPr>
            <p:cNvGrpSpPr/>
            <p:nvPr/>
          </p:nvGrpSpPr>
          <p:grpSpPr>
            <a:xfrm>
              <a:off x="2644016" y="2924105"/>
              <a:ext cx="542281" cy="655150"/>
              <a:chOff x="2644016" y="2924105"/>
              <a:chExt cx="542281" cy="655150"/>
            </a:xfrm>
          </p:grpSpPr>
          <p:sp>
            <p:nvSpPr>
              <p:cNvPr id="8" name="Rounded Rectangle 18">
                <a:extLst>
                  <a:ext uri="{FF2B5EF4-FFF2-40B4-BE49-F238E27FC236}">
                    <a16:creationId xmlns:a16="http://schemas.microsoft.com/office/drawing/2014/main" id="{02352B6F-FB8E-4ECC-ABC0-DC24240B236C}"/>
                  </a:ext>
                </a:extLst>
              </p:cNvPr>
              <p:cNvSpPr/>
              <p:nvPr/>
            </p:nvSpPr>
            <p:spPr>
              <a:xfrm>
                <a:off x="2644016" y="2924105"/>
                <a:ext cx="537867" cy="358198"/>
              </a:xfrm>
              <a:prstGeom prst="roundRect">
                <a:avLst/>
              </a:prstGeom>
              <a:solidFill>
                <a:schemeClr val="bg1"/>
              </a:solidFill>
              <a:ln w="15875">
                <a:solidFill>
                  <a:schemeClr val="tx1"/>
                </a:solidFill>
                <a:miter lim="800000"/>
                <a:headEnd/>
                <a:tailEnd/>
              </a:ln>
            </p:spPr>
            <p:txBody>
              <a:bodyPr/>
              <a:lstStyle/>
              <a:p>
                <a:endParaRPr lang="en-US" sz="2400" dirty="0">
                  <a:latin typeface="Arial" panose="020B0604020202020204" pitchFamily="34" charset="0"/>
                </a:endParaRPr>
              </a:p>
            </p:txBody>
          </p:sp>
          <p:sp>
            <p:nvSpPr>
              <p:cNvPr id="9" name="Rectangle 21">
                <a:extLst>
                  <a:ext uri="{FF2B5EF4-FFF2-40B4-BE49-F238E27FC236}">
                    <a16:creationId xmlns:a16="http://schemas.microsoft.com/office/drawing/2014/main" id="{7CB619F0-3AB5-4374-B495-FB883CA44F90}"/>
                  </a:ext>
                </a:extLst>
              </p:cNvPr>
              <p:cNvSpPr>
                <a:spLocks noChangeArrowheads="1"/>
              </p:cNvSpPr>
              <p:nvPr/>
            </p:nvSpPr>
            <p:spPr bwMode="auto">
              <a:xfrm>
                <a:off x="2659809" y="3363811"/>
                <a:ext cx="52648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dirty="0">
                    <a:solidFill>
                      <a:srgbClr val="000000"/>
                    </a:solidFill>
                    <a:latin typeface="Consolas" charset="0"/>
                    <a:ea typeface="Consolas" charset="0"/>
                    <a:cs typeface="Consolas" charset="0"/>
                  </a:rPr>
                  <a:t>Bit</a:t>
                </a:r>
                <a:endParaRPr lang="en-US" altLang="en-US" sz="1400" i="1" dirty="0">
                  <a:latin typeface="Times New Roman" charset="0"/>
                  <a:ea typeface="Times New Roman" charset="0"/>
                  <a:cs typeface="Times New Roman" charset="0"/>
                </a:endParaRPr>
              </a:p>
            </p:txBody>
          </p:sp>
        </p:grpSp>
      </p:grpSp>
      <p:grpSp>
        <p:nvGrpSpPr>
          <p:cNvPr id="10" name="Group 37">
            <a:extLst>
              <a:ext uri="{FF2B5EF4-FFF2-40B4-BE49-F238E27FC236}">
                <a16:creationId xmlns:a16="http://schemas.microsoft.com/office/drawing/2014/main" id="{98C3162A-36C7-4881-B808-6766BDDAF6D6}"/>
              </a:ext>
            </a:extLst>
          </p:cNvPr>
          <p:cNvGrpSpPr/>
          <p:nvPr/>
        </p:nvGrpSpPr>
        <p:grpSpPr>
          <a:xfrm>
            <a:off x="917068" y="2300419"/>
            <a:ext cx="804461" cy="1273975"/>
            <a:chOff x="917068" y="2300419"/>
            <a:chExt cx="804461" cy="1273975"/>
          </a:xfrm>
        </p:grpSpPr>
        <p:sp>
          <p:nvSpPr>
            <p:cNvPr id="11" name="Rounded Rectangle 14">
              <a:extLst>
                <a:ext uri="{FF2B5EF4-FFF2-40B4-BE49-F238E27FC236}">
                  <a16:creationId xmlns:a16="http://schemas.microsoft.com/office/drawing/2014/main" id="{8F4FCFB3-C663-41C9-973D-55011BFF8833}"/>
                </a:ext>
              </a:extLst>
            </p:cNvPr>
            <p:cNvSpPr/>
            <p:nvPr/>
          </p:nvSpPr>
          <p:spPr>
            <a:xfrm>
              <a:off x="1160776" y="2950930"/>
              <a:ext cx="362339" cy="268360"/>
            </a:xfrm>
            <a:prstGeom prst="roundRect">
              <a:avLst/>
            </a:prstGeom>
            <a:solidFill>
              <a:schemeClr val="bg1">
                <a:lumMod val="95000"/>
              </a:schemeClr>
            </a:solidFill>
            <a:ln w="15875">
              <a:solidFill>
                <a:srgbClr val="000000"/>
              </a:solidFill>
              <a:miter lim="800000"/>
              <a:headEnd/>
              <a:tailEnd/>
            </a:ln>
          </p:spPr>
          <p:txBody>
            <a:bodyPr lIns="0" tIns="0" rIns="0" bIns="0"/>
            <a:lstStyle/>
            <a:p>
              <a:pPr algn="ctr"/>
              <a:endParaRPr lang="en-US" sz="1200" dirty="0">
                <a:solidFill>
                  <a:schemeClr val="tx1"/>
                </a:solidFill>
                <a:latin typeface="Arial" panose="020B0604020202020204" pitchFamily="34" charset="0"/>
              </a:endParaRPr>
            </a:p>
          </p:txBody>
        </p:sp>
        <p:sp>
          <p:nvSpPr>
            <p:cNvPr id="12" name="Rectangle 16">
              <a:extLst>
                <a:ext uri="{FF2B5EF4-FFF2-40B4-BE49-F238E27FC236}">
                  <a16:creationId xmlns:a16="http://schemas.microsoft.com/office/drawing/2014/main" id="{1087F549-9FB5-4BD4-8F56-604058DC6BE1}"/>
                </a:ext>
              </a:extLst>
            </p:cNvPr>
            <p:cNvSpPr>
              <a:spLocks noChangeArrowheads="1"/>
            </p:cNvSpPr>
            <p:nvPr/>
          </p:nvSpPr>
          <p:spPr bwMode="auto">
            <a:xfrm>
              <a:off x="917068" y="2300419"/>
              <a:ext cx="804461"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lnSpc>
                  <a:spcPts val="1720"/>
                </a:lnSpc>
              </a:pPr>
              <a:r>
                <a:rPr lang="en-US" altLang="en-US" sz="1600" dirty="0">
                  <a:solidFill>
                    <a:srgbClr val="000000"/>
                  </a:solidFill>
                  <a:latin typeface="Times New Roman" charset="0"/>
                  <a:ea typeface="Times New Roman" charset="0"/>
                  <a:cs typeface="Times New Roman" charset="0"/>
                </a:rPr>
                <a:t>Data</a:t>
              </a:r>
            </a:p>
            <a:p>
              <a:pPr algn="ctr">
                <a:lnSpc>
                  <a:spcPts val="1720"/>
                </a:lnSpc>
              </a:pPr>
              <a:r>
                <a:rPr lang="en-US" altLang="en-US" sz="1600" dirty="0">
                  <a:solidFill>
                    <a:srgbClr val="000000"/>
                  </a:solidFill>
                  <a:latin typeface="Times New Roman" charset="0"/>
                  <a:ea typeface="Times New Roman" charset="0"/>
                  <a:cs typeface="Times New Roman" charset="0"/>
                </a:rPr>
                <a:t>Flip-Flop</a:t>
              </a:r>
              <a:endParaRPr lang="en-US" altLang="en-US" sz="1600" i="1" dirty="0">
                <a:latin typeface="Times New Roman" charset="0"/>
                <a:ea typeface="Times New Roman" charset="0"/>
                <a:cs typeface="Times New Roman" charset="0"/>
              </a:endParaRPr>
            </a:p>
          </p:txBody>
        </p:sp>
        <p:sp>
          <p:nvSpPr>
            <p:cNvPr id="13" name="Rectangle 24">
              <a:extLst>
                <a:ext uri="{FF2B5EF4-FFF2-40B4-BE49-F238E27FC236}">
                  <a16:creationId xmlns:a16="http://schemas.microsoft.com/office/drawing/2014/main" id="{3A4ABA5D-5830-4F73-A7B5-C0246594C0AE}"/>
                </a:ext>
              </a:extLst>
            </p:cNvPr>
            <p:cNvSpPr>
              <a:spLocks noChangeArrowheads="1"/>
            </p:cNvSpPr>
            <p:nvPr/>
          </p:nvSpPr>
          <p:spPr bwMode="auto">
            <a:xfrm>
              <a:off x="1078701" y="3358950"/>
              <a:ext cx="52648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dirty="0">
                  <a:solidFill>
                    <a:srgbClr val="000000"/>
                  </a:solidFill>
                  <a:latin typeface="Consolas" charset="0"/>
                  <a:ea typeface="Consolas" charset="0"/>
                  <a:cs typeface="Consolas" charset="0"/>
                </a:rPr>
                <a:t>DFF</a:t>
              </a:r>
              <a:endParaRPr lang="en-US" altLang="en-US" sz="1400" i="1" dirty="0">
                <a:latin typeface="Times New Roman" charset="0"/>
                <a:ea typeface="Times New Roman" charset="0"/>
                <a:cs typeface="Times New Roman" charset="0"/>
              </a:endParaRPr>
            </a:p>
          </p:txBody>
        </p:sp>
      </p:grpSp>
      <p:grpSp>
        <p:nvGrpSpPr>
          <p:cNvPr id="14" name="Group 36">
            <a:extLst>
              <a:ext uri="{FF2B5EF4-FFF2-40B4-BE49-F238E27FC236}">
                <a16:creationId xmlns:a16="http://schemas.microsoft.com/office/drawing/2014/main" id="{67DFAA44-F3D5-48F4-879A-D77038A024CC}"/>
              </a:ext>
            </a:extLst>
          </p:cNvPr>
          <p:cNvGrpSpPr/>
          <p:nvPr/>
        </p:nvGrpSpPr>
        <p:grpSpPr>
          <a:xfrm>
            <a:off x="6235264" y="1147548"/>
            <a:ext cx="2479827" cy="2451116"/>
            <a:chOff x="6235264" y="1147548"/>
            <a:chExt cx="2479827" cy="2451116"/>
          </a:xfrm>
        </p:grpSpPr>
        <p:sp>
          <p:nvSpPr>
            <p:cNvPr id="15" name="Rectangle 4">
              <a:extLst>
                <a:ext uri="{FF2B5EF4-FFF2-40B4-BE49-F238E27FC236}">
                  <a16:creationId xmlns:a16="http://schemas.microsoft.com/office/drawing/2014/main" id="{B144C7CF-A628-4882-9120-199DF781A9E5}"/>
                </a:ext>
              </a:extLst>
            </p:cNvPr>
            <p:cNvSpPr/>
            <p:nvPr/>
          </p:nvSpPr>
          <p:spPr>
            <a:xfrm>
              <a:off x="6670234" y="1468236"/>
              <a:ext cx="1628277" cy="1809740"/>
            </a:xfrm>
            <a:prstGeom prst="rect">
              <a:avLst/>
            </a:prstGeom>
            <a:solidFill>
              <a:schemeClr val="bg1"/>
            </a:solidFill>
            <a:ln w="15875">
              <a:solidFill>
                <a:schemeClr val="tx1"/>
              </a:solidFill>
              <a:miter lim="800000"/>
              <a:headEnd/>
              <a:tailEnd/>
            </a:ln>
            <a:effectLst>
              <a:outerShdw blurRad="50800" dist="38100" dir="2700000" algn="tl" rotWithShape="0">
                <a:prstClr val="black">
                  <a:alpha val="40000"/>
                </a:prstClr>
              </a:outerShdw>
            </a:effectLst>
          </p:spPr>
          <p:txBody>
            <a:bodyPr/>
            <a:lstStyle/>
            <a:p>
              <a:endParaRPr lang="en-US" sz="2400" dirty="0">
                <a:solidFill>
                  <a:schemeClr val="tx1"/>
                </a:solidFill>
                <a:latin typeface="Arial" panose="020B0604020202020204" pitchFamily="34" charset="0"/>
              </a:endParaRPr>
            </a:p>
          </p:txBody>
        </p:sp>
        <p:sp>
          <p:nvSpPr>
            <p:cNvPr id="16" name="Rectangle 31">
              <a:extLst>
                <a:ext uri="{FF2B5EF4-FFF2-40B4-BE49-F238E27FC236}">
                  <a16:creationId xmlns:a16="http://schemas.microsoft.com/office/drawing/2014/main" id="{7F87D2E6-02D1-4297-817B-2097308F16A7}"/>
                </a:ext>
              </a:extLst>
            </p:cNvPr>
            <p:cNvSpPr>
              <a:spLocks noChangeArrowheads="1"/>
            </p:cNvSpPr>
            <p:nvPr/>
          </p:nvSpPr>
          <p:spPr bwMode="auto">
            <a:xfrm>
              <a:off x="6887640" y="1722369"/>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charset="0"/>
                  <a:ea typeface="Times New Roman" charset="0"/>
                  <a:cs typeface="Times New Roman" charset="0"/>
                </a:rPr>
                <a:t>0</a:t>
              </a:r>
              <a:endParaRPr lang="en-US" altLang="en-US" sz="1400" dirty="0">
                <a:latin typeface="Times New Roman" charset="0"/>
                <a:ea typeface="Times New Roman" charset="0"/>
                <a:cs typeface="Times New Roman" charset="0"/>
              </a:endParaRPr>
            </a:p>
          </p:txBody>
        </p:sp>
        <p:sp>
          <p:nvSpPr>
            <p:cNvPr id="17" name="Rectangle 31">
              <a:extLst>
                <a:ext uri="{FF2B5EF4-FFF2-40B4-BE49-F238E27FC236}">
                  <a16:creationId xmlns:a16="http://schemas.microsoft.com/office/drawing/2014/main" id="{451C0E45-79FA-41A2-88B8-20C12C6F0A02}"/>
                </a:ext>
              </a:extLst>
            </p:cNvPr>
            <p:cNvSpPr>
              <a:spLocks noChangeArrowheads="1"/>
            </p:cNvSpPr>
            <p:nvPr/>
          </p:nvSpPr>
          <p:spPr bwMode="auto">
            <a:xfrm>
              <a:off x="6888183" y="2173918"/>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charset="0"/>
                  <a:ea typeface="Times New Roman" charset="0"/>
                  <a:cs typeface="Times New Roman" charset="0"/>
                </a:rPr>
                <a:t>1</a:t>
              </a:r>
              <a:endParaRPr lang="en-US" altLang="en-US" sz="1400" dirty="0">
                <a:latin typeface="Times New Roman" charset="0"/>
                <a:ea typeface="Times New Roman" charset="0"/>
                <a:cs typeface="Times New Roman" charset="0"/>
              </a:endParaRPr>
            </a:p>
          </p:txBody>
        </p:sp>
        <p:sp>
          <p:nvSpPr>
            <p:cNvPr id="18" name="Rectangle 31">
              <a:extLst>
                <a:ext uri="{FF2B5EF4-FFF2-40B4-BE49-F238E27FC236}">
                  <a16:creationId xmlns:a16="http://schemas.microsoft.com/office/drawing/2014/main" id="{52A9904E-1C99-4899-B2B9-F00AF0A91AAD}"/>
                </a:ext>
              </a:extLst>
            </p:cNvPr>
            <p:cNvSpPr>
              <a:spLocks noChangeArrowheads="1"/>
            </p:cNvSpPr>
            <p:nvPr/>
          </p:nvSpPr>
          <p:spPr bwMode="auto">
            <a:xfrm>
              <a:off x="6776971" y="2909735"/>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i="1" dirty="0">
                  <a:solidFill>
                    <a:srgbClr val="000000"/>
                  </a:solidFill>
                  <a:latin typeface="Times New Roman" charset="0"/>
                  <a:ea typeface="Times New Roman" charset="0"/>
                  <a:cs typeface="Times New Roman" charset="0"/>
                </a:rPr>
                <a:t>n</a:t>
              </a:r>
              <a:r>
                <a:rPr lang="en-US" altLang="en-US" sz="1400" dirty="0">
                  <a:solidFill>
                    <a:srgbClr val="000000"/>
                  </a:solidFill>
                  <a:latin typeface="Times New Roman" charset="0"/>
                  <a:ea typeface="Times New Roman" charset="0"/>
                  <a:cs typeface="Times New Roman" charset="0"/>
                </a:rPr>
                <a:t>-1</a:t>
              </a:r>
              <a:endParaRPr lang="en-US" altLang="en-US" sz="1400" dirty="0">
                <a:latin typeface="Times New Roman" charset="0"/>
                <a:ea typeface="Times New Roman" charset="0"/>
                <a:cs typeface="Times New Roman" charset="0"/>
              </a:endParaRPr>
            </a:p>
          </p:txBody>
        </p:sp>
        <p:sp>
          <p:nvSpPr>
            <p:cNvPr id="19" name="Rectangle 31">
              <a:extLst>
                <a:ext uri="{FF2B5EF4-FFF2-40B4-BE49-F238E27FC236}">
                  <a16:creationId xmlns:a16="http://schemas.microsoft.com/office/drawing/2014/main" id="{FFF08BA9-3A28-448B-A02F-01666C6713AA}"/>
                </a:ext>
              </a:extLst>
            </p:cNvPr>
            <p:cNvSpPr>
              <a:spLocks noChangeArrowheads="1"/>
            </p:cNvSpPr>
            <p:nvPr/>
          </p:nvSpPr>
          <p:spPr bwMode="auto">
            <a:xfrm>
              <a:off x="7423880" y="2483786"/>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b="1" dirty="0">
                  <a:solidFill>
                    <a:srgbClr val="000000"/>
                  </a:solidFill>
                  <a:latin typeface="Consolas"/>
                  <a:cs typeface="Consolas"/>
                </a:rPr>
                <a:t>...</a:t>
              </a:r>
              <a:endParaRPr lang="en-US" altLang="en-US" sz="1400" b="1" dirty="0">
                <a:latin typeface="Consolas"/>
                <a:cs typeface="Consolas"/>
              </a:endParaRPr>
            </a:p>
          </p:txBody>
        </p:sp>
        <p:sp>
          <p:nvSpPr>
            <p:cNvPr id="20" name="Rounded Rectangle 12">
              <a:extLst>
                <a:ext uri="{FF2B5EF4-FFF2-40B4-BE49-F238E27FC236}">
                  <a16:creationId xmlns:a16="http://schemas.microsoft.com/office/drawing/2014/main" id="{2937D7CE-C014-42C5-9EC7-F1F272B09113}"/>
                </a:ext>
              </a:extLst>
            </p:cNvPr>
            <p:cNvSpPr/>
            <p:nvPr/>
          </p:nvSpPr>
          <p:spPr>
            <a:xfrm>
              <a:off x="7073249" y="1672035"/>
              <a:ext cx="1038581" cy="342962"/>
            </a:xfrm>
            <a:prstGeom prst="roundRect">
              <a:avLst/>
            </a:prstGeom>
            <a:solidFill>
              <a:schemeClr val="bg1">
                <a:lumMod val="95000"/>
              </a:schemeClr>
            </a:solidFill>
            <a:ln w="15875">
              <a:solidFill>
                <a:srgbClr val="000000"/>
              </a:solidFill>
              <a:miter lim="800000"/>
              <a:headEnd/>
              <a:tailEnd/>
            </a:ln>
          </p:spPr>
          <p:txBody>
            <a:bodyPr lIns="0" rIns="0"/>
            <a:lstStyle/>
            <a:p>
              <a:pPr algn="ctr"/>
              <a:r>
                <a:rPr lang="en-US" sz="1400" dirty="0">
                  <a:latin typeface="Consolas" charset="0"/>
                  <a:ea typeface="Consolas" charset="0"/>
                  <a:cs typeface="Consolas" charset="0"/>
                </a:rPr>
                <a:t>Register</a:t>
              </a:r>
              <a:endParaRPr lang="en-US" sz="1400" dirty="0">
                <a:solidFill>
                  <a:schemeClr val="tx1"/>
                </a:solidFill>
                <a:latin typeface="Consolas" charset="0"/>
                <a:ea typeface="Consolas" charset="0"/>
                <a:cs typeface="Consolas" charset="0"/>
              </a:endParaRPr>
            </a:p>
          </p:txBody>
        </p:sp>
        <p:sp>
          <p:nvSpPr>
            <p:cNvPr id="21" name="Rectangle 17">
              <a:extLst>
                <a:ext uri="{FF2B5EF4-FFF2-40B4-BE49-F238E27FC236}">
                  <a16:creationId xmlns:a16="http://schemas.microsoft.com/office/drawing/2014/main" id="{9E021C3F-8BD3-40D0-BE7E-2F82869B7A41}"/>
                </a:ext>
              </a:extLst>
            </p:cNvPr>
            <p:cNvSpPr>
              <a:spLocks noChangeArrowheads="1"/>
            </p:cNvSpPr>
            <p:nvPr/>
          </p:nvSpPr>
          <p:spPr bwMode="auto">
            <a:xfrm>
              <a:off x="6235264" y="1147548"/>
              <a:ext cx="24798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dirty="0">
                  <a:solidFill>
                    <a:srgbClr val="000000"/>
                  </a:solidFill>
                  <a:latin typeface="Times New Roman" charset="0"/>
                  <a:ea typeface="Times New Roman" charset="0"/>
                  <a:cs typeface="Times New Roman" charset="0"/>
                </a:rPr>
                <a:t>Random Access Memory</a:t>
              </a:r>
              <a:endParaRPr lang="en-US" altLang="en-US" sz="1400" i="1" dirty="0">
                <a:latin typeface="Times New Roman" charset="0"/>
                <a:ea typeface="Times New Roman" charset="0"/>
                <a:cs typeface="Times New Roman" charset="0"/>
              </a:endParaRPr>
            </a:p>
          </p:txBody>
        </p:sp>
        <p:sp>
          <p:nvSpPr>
            <p:cNvPr id="22" name="Rectangle 23">
              <a:extLst>
                <a:ext uri="{FF2B5EF4-FFF2-40B4-BE49-F238E27FC236}">
                  <a16:creationId xmlns:a16="http://schemas.microsoft.com/office/drawing/2014/main" id="{30976A6F-B553-40FE-97E8-E4CEEC49040C}"/>
                </a:ext>
              </a:extLst>
            </p:cNvPr>
            <p:cNvSpPr>
              <a:spLocks noChangeArrowheads="1"/>
            </p:cNvSpPr>
            <p:nvPr/>
          </p:nvSpPr>
          <p:spPr bwMode="auto">
            <a:xfrm>
              <a:off x="7029634" y="3383220"/>
              <a:ext cx="102123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dirty="0">
                  <a:solidFill>
                    <a:srgbClr val="000000"/>
                  </a:solidFill>
                  <a:latin typeface="Consolas" charset="0"/>
                  <a:ea typeface="Consolas" charset="0"/>
                  <a:cs typeface="Consolas" charset="0"/>
                </a:rPr>
                <a:t>RAM</a:t>
              </a:r>
              <a:r>
                <a:rPr lang="en-US" altLang="en-US" sz="1400" i="1" dirty="0">
                  <a:solidFill>
                    <a:srgbClr val="000000"/>
                  </a:solidFill>
                  <a:latin typeface="Consolas" charset="0"/>
                  <a:ea typeface="Consolas" charset="0"/>
                  <a:cs typeface="Consolas" charset="0"/>
                </a:rPr>
                <a:t>n</a:t>
              </a:r>
              <a:endParaRPr lang="en-US" altLang="en-US" sz="1400" i="1" dirty="0">
                <a:latin typeface="Times New Roman" charset="0"/>
                <a:ea typeface="Times New Roman" charset="0"/>
                <a:cs typeface="Times New Roman" charset="0"/>
              </a:endParaRPr>
            </a:p>
          </p:txBody>
        </p:sp>
        <p:sp>
          <p:nvSpPr>
            <p:cNvPr id="23" name="Rounded Rectangle 25">
              <a:extLst>
                <a:ext uri="{FF2B5EF4-FFF2-40B4-BE49-F238E27FC236}">
                  <a16:creationId xmlns:a16="http://schemas.microsoft.com/office/drawing/2014/main" id="{267C3783-E1FF-4DA6-AFC0-BC7442D749CF}"/>
                </a:ext>
              </a:extLst>
            </p:cNvPr>
            <p:cNvSpPr/>
            <p:nvPr/>
          </p:nvSpPr>
          <p:spPr>
            <a:xfrm>
              <a:off x="7073249" y="2120241"/>
              <a:ext cx="1038581" cy="342962"/>
            </a:xfrm>
            <a:prstGeom prst="roundRect">
              <a:avLst/>
            </a:prstGeom>
            <a:solidFill>
              <a:schemeClr val="bg1">
                <a:lumMod val="95000"/>
              </a:schemeClr>
            </a:solidFill>
            <a:ln w="15875">
              <a:solidFill>
                <a:srgbClr val="000000"/>
              </a:solidFill>
              <a:miter lim="800000"/>
              <a:headEnd/>
              <a:tailEnd/>
            </a:ln>
          </p:spPr>
          <p:txBody>
            <a:bodyPr lIns="0" rIns="0"/>
            <a:lstStyle/>
            <a:p>
              <a:pPr algn="ctr"/>
              <a:r>
                <a:rPr lang="en-US" sz="1400" dirty="0">
                  <a:latin typeface="Consolas" charset="0"/>
                  <a:ea typeface="Consolas" charset="0"/>
                  <a:cs typeface="Consolas" charset="0"/>
                </a:rPr>
                <a:t>Register</a:t>
              </a:r>
              <a:endParaRPr lang="en-US" sz="1400" dirty="0">
                <a:solidFill>
                  <a:schemeClr val="tx1"/>
                </a:solidFill>
                <a:latin typeface="Consolas" charset="0"/>
                <a:ea typeface="Consolas" charset="0"/>
                <a:cs typeface="Consolas" charset="0"/>
              </a:endParaRPr>
            </a:p>
          </p:txBody>
        </p:sp>
        <p:sp>
          <p:nvSpPr>
            <p:cNvPr id="24" name="Rounded Rectangle 26">
              <a:extLst>
                <a:ext uri="{FF2B5EF4-FFF2-40B4-BE49-F238E27FC236}">
                  <a16:creationId xmlns:a16="http://schemas.microsoft.com/office/drawing/2014/main" id="{23DCFCBE-287D-4F7F-9586-A9B430DB827D}"/>
                </a:ext>
              </a:extLst>
            </p:cNvPr>
            <p:cNvSpPr/>
            <p:nvPr/>
          </p:nvSpPr>
          <p:spPr>
            <a:xfrm>
              <a:off x="7073249" y="2800454"/>
              <a:ext cx="1038581" cy="342962"/>
            </a:xfrm>
            <a:prstGeom prst="roundRect">
              <a:avLst/>
            </a:prstGeom>
            <a:solidFill>
              <a:schemeClr val="bg1">
                <a:lumMod val="95000"/>
              </a:schemeClr>
            </a:solidFill>
            <a:ln w="15875">
              <a:solidFill>
                <a:srgbClr val="000000"/>
              </a:solidFill>
              <a:miter lim="800000"/>
              <a:headEnd/>
              <a:tailEnd/>
            </a:ln>
          </p:spPr>
          <p:txBody>
            <a:bodyPr lIns="0" rIns="0"/>
            <a:lstStyle/>
            <a:p>
              <a:pPr algn="ctr"/>
              <a:r>
                <a:rPr lang="en-US" sz="1400" dirty="0">
                  <a:latin typeface="Consolas" charset="0"/>
                  <a:ea typeface="Consolas" charset="0"/>
                  <a:cs typeface="Consolas" charset="0"/>
                </a:rPr>
                <a:t>Register</a:t>
              </a:r>
              <a:endParaRPr lang="en-US" sz="1400" dirty="0">
                <a:solidFill>
                  <a:schemeClr val="tx1"/>
                </a:solidFill>
                <a:latin typeface="Consolas" charset="0"/>
                <a:ea typeface="Consolas" charset="0"/>
                <a:cs typeface="Consolas" charset="0"/>
              </a:endParaRPr>
            </a:p>
          </p:txBody>
        </p:sp>
      </p:grpSp>
      <p:grpSp>
        <p:nvGrpSpPr>
          <p:cNvPr id="25" name="Group 35">
            <a:extLst>
              <a:ext uri="{FF2B5EF4-FFF2-40B4-BE49-F238E27FC236}">
                <a16:creationId xmlns:a16="http://schemas.microsoft.com/office/drawing/2014/main" id="{651B3AE0-7C87-42DF-8822-F40F1EA324C6}"/>
              </a:ext>
            </a:extLst>
          </p:cNvPr>
          <p:cNvGrpSpPr/>
          <p:nvPr/>
        </p:nvGrpSpPr>
        <p:grpSpPr>
          <a:xfrm>
            <a:off x="3505448" y="2515533"/>
            <a:ext cx="2184637" cy="1077189"/>
            <a:chOff x="3505448" y="2515533"/>
            <a:chExt cx="2184637" cy="1077189"/>
          </a:xfrm>
        </p:grpSpPr>
        <p:sp>
          <p:nvSpPr>
            <p:cNvPr id="26" name="Rounded Rectangle 9">
              <a:extLst>
                <a:ext uri="{FF2B5EF4-FFF2-40B4-BE49-F238E27FC236}">
                  <a16:creationId xmlns:a16="http://schemas.microsoft.com/office/drawing/2014/main" id="{8307E255-5A15-4A13-AF6B-C45823EB7859}"/>
                </a:ext>
              </a:extLst>
            </p:cNvPr>
            <p:cNvSpPr/>
            <p:nvPr/>
          </p:nvSpPr>
          <p:spPr>
            <a:xfrm>
              <a:off x="4117992" y="2906010"/>
              <a:ext cx="1572093" cy="358198"/>
            </a:xfrm>
            <a:prstGeom prst="roundRect">
              <a:avLst/>
            </a:prstGeom>
            <a:solidFill>
              <a:schemeClr val="bg1"/>
            </a:solidFill>
            <a:ln w="15875">
              <a:solidFill>
                <a:schemeClr val="tx1"/>
              </a:solidFill>
              <a:miter lim="800000"/>
              <a:headEnd/>
              <a:tailEnd/>
            </a:ln>
          </p:spPr>
          <p:txBody>
            <a:bodyPr/>
            <a:lstStyle/>
            <a:p>
              <a:endParaRPr lang="en-US" sz="2400" dirty="0">
                <a:latin typeface="Arial" panose="020B0604020202020204" pitchFamily="34" charset="0"/>
              </a:endParaRPr>
            </a:p>
          </p:txBody>
        </p:sp>
        <p:sp>
          <p:nvSpPr>
            <p:cNvPr id="27" name="Rectangle 11">
              <a:extLst>
                <a:ext uri="{FF2B5EF4-FFF2-40B4-BE49-F238E27FC236}">
                  <a16:creationId xmlns:a16="http://schemas.microsoft.com/office/drawing/2014/main" id="{BFDD0E51-F19A-47BF-9A34-6C801412E769}"/>
                </a:ext>
              </a:extLst>
            </p:cNvPr>
            <p:cNvSpPr>
              <a:spLocks noChangeArrowheads="1"/>
            </p:cNvSpPr>
            <p:nvPr/>
          </p:nvSpPr>
          <p:spPr bwMode="auto">
            <a:xfrm>
              <a:off x="4314688" y="2515533"/>
              <a:ext cx="130236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dirty="0">
                  <a:solidFill>
                    <a:srgbClr val="000000"/>
                  </a:solidFill>
                  <a:latin typeface="Times New Roman" charset="0"/>
                  <a:ea typeface="Times New Roman" charset="0"/>
                  <a:cs typeface="Times New Roman" charset="0"/>
                </a:rPr>
                <a:t>16-bit register</a:t>
              </a:r>
              <a:endParaRPr lang="en-US" altLang="en-US" sz="1600" i="1" dirty="0">
                <a:latin typeface="Times New Roman" charset="0"/>
                <a:ea typeface="Times New Roman" charset="0"/>
                <a:cs typeface="Times New Roman" charset="0"/>
              </a:endParaRPr>
            </a:p>
          </p:txBody>
        </p:sp>
        <p:sp>
          <p:nvSpPr>
            <p:cNvPr id="28" name="Rectangle 31">
              <a:extLst>
                <a:ext uri="{FF2B5EF4-FFF2-40B4-BE49-F238E27FC236}">
                  <a16:creationId xmlns:a16="http://schemas.microsoft.com/office/drawing/2014/main" id="{46D2E542-18F5-4BE8-8EF2-ACAE25E7BE13}"/>
                </a:ext>
              </a:extLst>
            </p:cNvPr>
            <p:cNvSpPr>
              <a:spLocks noChangeArrowheads="1"/>
            </p:cNvSpPr>
            <p:nvPr/>
          </p:nvSpPr>
          <p:spPr bwMode="auto">
            <a:xfrm>
              <a:off x="4990103" y="2970261"/>
              <a:ext cx="35466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a:t>
              </a:r>
              <a:endParaRPr lang="en-US" altLang="en-US" sz="1200" dirty="0">
                <a:latin typeface="Consolas"/>
                <a:cs typeface="Consolas"/>
              </a:endParaRPr>
            </a:p>
          </p:txBody>
        </p:sp>
        <p:sp>
          <p:nvSpPr>
            <p:cNvPr id="29" name="Right Arrow 19">
              <a:extLst>
                <a:ext uri="{FF2B5EF4-FFF2-40B4-BE49-F238E27FC236}">
                  <a16:creationId xmlns:a16="http://schemas.microsoft.com/office/drawing/2014/main" id="{69630999-66AF-4D0D-BE37-FEFD4FBA52E3}"/>
                </a:ext>
              </a:extLst>
            </p:cNvPr>
            <p:cNvSpPr/>
            <p:nvPr/>
          </p:nvSpPr>
          <p:spPr>
            <a:xfrm>
              <a:off x="3505448" y="2920528"/>
              <a:ext cx="350853" cy="311981"/>
            </a:xfrm>
            <a:prstGeom prst="rightArrow">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2">
              <a:extLst>
                <a:ext uri="{FF2B5EF4-FFF2-40B4-BE49-F238E27FC236}">
                  <a16:creationId xmlns:a16="http://schemas.microsoft.com/office/drawing/2014/main" id="{D7EF87AA-960F-4A5E-83C7-3A6BB26CC13E}"/>
                </a:ext>
              </a:extLst>
            </p:cNvPr>
            <p:cNvSpPr>
              <a:spLocks noChangeArrowheads="1"/>
            </p:cNvSpPr>
            <p:nvPr/>
          </p:nvSpPr>
          <p:spPr bwMode="auto">
            <a:xfrm>
              <a:off x="4409230" y="3377278"/>
              <a:ext cx="102123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400" dirty="0">
                  <a:solidFill>
                    <a:srgbClr val="000000"/>
                  </a:solidFill>
                  <a:latin typeface="Consolas" charset="0"/>
                  <a:ea typeface="Consolas" charset="0"/>
                  <a:cs typeface="Consolas" charset="0"/>
                </a:rPr>
                <a:t>Register</a:t>
              </a:r>
              <a:endParaRPr lang="en-US" altLang="en-US" sz="1400" i="1" dirty="0">
                <a:latin typeface="Times New Roman" charset="0"/>
                <a:ea typeface="Times New Roman" charset="0"/>
                <a:cs typeface="Times New Roman" charset="0"/>
              </a:endParaRPr>
            </a:p>
          </p:txBody>
        </p:sp>
        <p:sp>
          <p:nvSpPr>
            <p:cNvPr id="31" name="Rounded Rectangle 27">
              <a:extLst>
                <a:ext uri="{FF2B5EF4-FFF2-40B4-BE49-F238E27FC236}">
                  <a16:creationId xmlns:a16="http://schemas.microsoft.com/office/drawing/2014/main" id="{47E2F429-511F-4A62-B4FD-8CFA98D99CBE}"/>
                </a:ext>
              </a:extLst>
            </p:cNvPr>
            <p:cNvSpPr/>
            <p:nvPr/>
          </p:nvSpPr>
          <p:spPr>
            <a:xfrm>
              <a:off x="5260802" y="2960030"/>
              <a:ext cx="365175" cy="232172"/>
            </a:xfrm>
            <a:prstGeom prst="roundRect">
              <a:avLst/>
            </a:prstGeom>
            <a:solidFill>
              <a:schemeClr val="bg1">
                <a:lumMod val="95000"/>
              </a:schemeClr>
            </a:solidFill>
            <a:ln w="15875">
              <a:solidFill>
                <a:srgbClr val="000000"/>
              </a:solidFill>
              <a:miter lim="800000"/>
              <a:headEnd/>
              <a:tailEnd/>
            </a:ln>
          </p:spPr>
          <p:txBody>
            <a:bodyPr lIns="0" rIns="0" anchor="ctr" anchorCtr="0"/>
            <a:lstStyle/>
            <a:p>
              <a:pPr algn="ctr"/>
              <a:r>
                <a:rPr lang="en-US" sz="1400" dirty="0">
                  <a:latin typeface="Consolas" charset="0"/>
                  <a:ea typeface="Consolas" charset="0"/>
                  <a:cs typeface="Consolas" charset="0"/>
                </a:rPr>
                <a:t>Bit</a:t>
              </a:r>
              <a:endParaRPr lang="en-US" sz="1400" dirty="0">
                <a:solidFill>
                  <a:schemeClr val="tx1"/>
                </a:solidFill>
                <a:latin typeface="Consolas" charset="0"/>
                <a:ea typeface="Consolas" charset="0"/>
                <a:cs typeface="Consolas" charset="0"/>
              </a:endParaRPr>
            </a:p>
          </p:txBody>
        </p:sp>
        <p:sp>
          <p:nvSpPr>
            <p:cNvPr id="32" name="Rounded Rectangle 28">
              <a:extLst>
                <a:ext uri="{FF2B5EF4-FFF2-40B4-BE49-F238E27FC236}">
                  <a16:creationId xmlns:a16="http://schemas.microsoft.com/office/drawing/2014/main" id="{74F6704E-C8CB-4B1F-A800-B3A0B5A23C01}"/>
                </a:ext>
              </a:extLst>
            </p:cNvPr>
            <p:cNvSpPr/>
            <p:nvPr/>
          </p:nvSpPr>
          <p:spPr>
            <a:xfrm>
              <a:off x="4600694" y="2968621"/>
              <a:ext cx="365175" cy="232172"/>
            </a:xfrm>
            <a:prstGeom prst="roundRect">
              <a:avLst/>
            </a:prstGeom>
            <a:solidFill>
              <a:schemeClr val="bg1">
                <a:lumMod val="95000"/>
              </a:schemeClr>
            </a:solidFill>
            <a:ln w="15875">
              <a:solidFill>
                <a:srgbClr val="000000"/>
              </a:solidFill>
              <a:miter lim="800000"/>
              <a:headEnd/>
              <a:tailEnd/>
            </a:ln>
          </p:spPr>
          <p:txBody>
            <a:bodyPr lIns="0" rIns="0" anchor="ctr" anchorCtr="0"/>
            <a:lstStyle/>
            <a:p>
              <a:pPr algn="ctr"/>
              <a:r>
                <a:rPr lang="en-US" sz="1400" dirty="0">
                  <a:latin typeface="Consolas" charset="0"/>
                  <a:ea typeface="Consolas" charset="0"/>
                  <a:cs typeface="Consolas" charset="0"/>
                </a:rPr>
                <a:t>Bit</a:t>
              </a:r>
              <a:endParaRPr lang="en-US" sz="1400" dirty="0">
                <a:solidFill>
                  <a:schemeClr val="tx1"/>
                </a:solidFill>
                <a:latin typeface="Consolas" charset="0"/>
                <a:ea typeface="Consolas" charset="0"/>
                <a:cs typeface="Consolas" charset="0"/>
              </a:endParaRPr>
            </a:p>
          </p:txBody>
        </p:sp>
        <p:sp>
          <p:nvSpPr>
            <p:cNvPr id="33" name="Rounded Rectangle 29">
              <a:extLst>
                <a:ext uri="{FF2B5EF4-FFF2-40B4-BE49-F238E27FC236}">
                  <a16:creationId xmlns:a16="http://schemas.microsoft.com/office/drawing/2014/main" id="{E48929AE-C65F-4EAA-8DE9-237061DB66F2}"/>
                </a:ext>
              </a:extLst>
            </p:cNvPr>
            <p:cNvSpPr/>
            <p:nvPr/>
          </p:nvSpPr>
          <p:spPr>
            <a:xfrm>
              <a:off x="4176736" y="2968621"/>
              <a:ext cx="365175" cy="232172"/>
            </a:xfrm>
            <a:prstGeom prst="roundRect">
              <a:avLst/>
            </a:prstGeom>
            <a:solidFill>
              <a:schemeClr val="bg1">
                <a:lumMod val="95000"/>
              </a:schemeClr>
            </a:solidFill>
            <a:ln w="15875">
              <a:solidFill>
                <a:srgbClr val="000000"/>
              </a:solidFill>
              <a:miter lim="800000"/>
              <a:headEnd/>
              <a:tailEnd/>
            </a:ln>
          </p:spPr>
          <p:txBody>
            <a:bodyPr lIns="0" rIns="0" anchor="ctr" anchorCtr="0"/>
            <a:lstStyle/>
            <a:p>
              <a:pPr algn="ctr"/>
              <a:r>
                <a:rPr lang="en-US" sz="1400" dirty="0">
                  <a:latin typeface="Consolas" charset="0"/>
                  <a:ea typeface="Consolas" charset="0"/>
                  <a:cs typeface="Consolas" charset="0"/>
                </a:rPr>
                <a:t>Bit</a:t>
              </a:r>
              <a:endParaRPr lang="en-US" sz="1400" dirty="0">
                <a:solidFill>
                  <a:schemeClr val="tx1"/>
                </a:solidFill>
                <a:latin typeface="Consolas" charset="0"/>
                <a:ea typeface="Consolas" charset="0"/>
                <a:cs typeface="Consolas" charset="0"/>
              </a:endParaRPr>
            </a:p>
          </p:txBody>
        </p:sp>
      </p:grpSp>
      <p:sp>
        <p:nvSpPr>
          <p:cNvPr id="34" name="Rounded Rectangle 39">
            <a:extLst>
              <a:ext uri="{FF2B5EF4-FFF2-40B4-BE49-F238E27FC236}">
                <a16:creationId xmlns:a16="http://schemas.microsoft.com/office/drawing/2014/main" id="{950ABB07-574E-4F74-AD26-27D8DC52B29B}"/>
              </a:ext>
            </a:extLst>
          </p:cNvPr>
          <p:cNvSpPr/>
          <p:nvPr/>
        </p:nvSpPr>
        <p:spPr>
          <a:xfrm>
            <a:off x="2709141" y="2975026"/>
            <a:ext cx="408898" cy="232172"/>
          </a:xfrm>
          <a:prstGeom prst="roundRect">
            <a:avLst/>
          </a:prstGeom>
          <a:solidFill>
            <a:schemeClr val="bg1"/>
          </a:solidFill>
          <a:ln w="15875">
            <a:noFill/>
            <a:miter lim="800000"/>
            <a:headEnd/>
            <a:tailEnd/>
          </a:ln>
        </p:spPr>
        <p:txBody>
          <a:bodyPr lIns="0" rIns="0" anchor="ctr" anchorCtr="0"/>
          <a:lstStyle/>
          <a:p>
            <a:pPr algn="ctr"/>
            <a:r>
              <a:rPr lang="en-US" sz="1600" b="1" dirty="0">
                <a:solidFill>
                  <a:srgbClr val="FF0000"/>
                </a:solidFill>
                <a:latin typeface="Times New Roman" panose="02020603050405020304" pitchFamily="18" charset="0"/>
                <a:ea typeface="Consolas" charset="0"/>
                <a:cs typeface="Times New Roman" panose="02020603050405020304" pitchFamily="18" charset="0"/>
              </a:rPr>
              <a:t>?</a:t>
            </a:r>
          </a:p>
        </p:txBody>
      </p:sp>
      <p:grpSp>
        <p:nvGrpSpPr>
          <p:cNvPr id="35" name="Group 38">
            <a:extLst>
              <a:ext uri="{FF2B5EF4-FFF2-40B4-BE49-F238E27FC236}">
                <a16:creationId xmlns:a16="http://schemas.microsoft.com/office/drawing/2014/main" id="{7C6B5E8C-3506-4A75-9F98-793AF3B02ECF}"/>
              </a:ext>
            </a:extLst>
          </p:cNvPr>
          <p:cNvGrpSpPr/>
          <p:nvPr/>
        </p:nvGrpSpPr>
        <p:grpSpPr>
          <a:xfrm>
            <a:off x="1882199" y="2930213"/>
            <a:ext cx="1235312" cy="311981"/>
            <a:chOff x="1891153" y="2929119"/>
            <a:chExt cx="1235312" cy="311981"/>
          </a:xfrm>
        </p:grpSpPr>
        <p:sp>
          <p:nvSpPr>
            <p:cNvPr id="36" name="Right Arrow 20">
              <a:extLst>
                <a:ext uri="{FF2B5EF4-FFF2-40B4-BE49-F238E27FC236}">
                  <a16:creationId xmlns:a16="http://schemas.microsoft.com/office/drawing/2014/main" id="{1FA80D51-2229-4D5D-A901-3942ACAE3C83}"/>
                </a:ext>
              </a:extLst>
            </p:cNvPr>
            <p:cNvSpPr/>
            <p:nvPr/>
          </p:nvSpPr>
          <p:spPr>
            <a:xfrm>
              <a:off x="1891153" y="2929119"/>
              <a:ext cx="350853" cy="311981"/>
            </a:xfrm>
            <a:prstGeom prst="rightArrow">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0">
              <a:extLst>
                <a:ext uri="{FF2B5EF4-FFF2-40B4-BE49-F238E27FC236}">
                  <a16:creationId xmlns:a16="http://schemas.microsoft.com/office/drawing/2014/main" id="{56934ABA-A226-4663-9400-5117FF2FE06D}"/>
                </a:ext>
              </a:extLst>
            </p:cNvPr>
            <p:cNvSpPr/>
            <p:nvPr/>
          </p:nvSpPr>
          <p:spPr>
            <a:xfrm>
              <a:off x="2717567" y="2987118"/>
              <a:ext cx="408898" cy="232172"/>
            </a:xfrm>
            <a:prstGeom prst="roundRect">
              <a:avLst/>
            </a:prstGeom>
            <a:solidFill>
              <a:schemeClr val="bg1">
                <a:lumMod val="95000"/>
              </a:schemeClr>
            </a:solidFill>
            <a:ln w="15875">
              <a:solidFill>
                <a:srgbClr val="000000"/>
              </a:solidFill>
              <a:miter lim="800000"/>
              <a:headEnd/>
              <a:tailEnd/>
            </a:ln>
          </p:spPr>
          <p:txBody>
            <a:bodyPr lIns="0" rIns="0" anchor="ctr" anchorCtr="0"/>
            <a:lstStyle/>
            <a:p>
              <a:pPr algn="ctr"/>
              <a:r>
                <a:rPr lang="en-US" sz="1400" dirty="0">
                  <a:latin typeface="Consolas" charset="0"/>
                  <a:ea typeface="Consolas" charset="0"/>
                  <a:cs typeface="Consolas" charset="0"/>
                </a:rPr>
                <a:t>DFF</a:t>
              </a:r>
              <a:endParaRPr lang="en-US" sz="1400" dirty="0">
                <a:solidFill>
                  <a:schemeClr val="tx1"/>
                </a:solidFill>
                <a:latin typeface="Consolas" charset="0"/>
                <a:ea typeface="Consolas" charset="0"/>
                <a:cs typeface="Consolas" charset="0"/>
              </a:endParaRPr>
            </a:p>
          </p:txBody>
        </p:sp>
      </p:grpSp>
      <p:sp>
        <p:nvSpPr>
          <p:cNvPr id="38" name="Right Arrow 43">
            <a:extLst>
              <a:ext uri="{FF2B5EF4-FFF2-40B4-BE49-F238E27FC236}">
                <a16:creationId xmlns:a16="http://schemas.microsoft.com/office/drawing/2014/main" id="{C4262BE4-0331-4E72-BC86-02D7EAF2B7D1}"/>
              </a:ext>
            </a:extLst>
          </p:cNvPr>
          <p:cNvSpPr/>
          <p:nvPr/>
        </p:nvSpPr>
        <p:spPr>
          <a:xfrm>
            <a:off x="5960981" y="2909971"/>
            <a:ext cx="350853" cy="311981"/>
          </a:xfrm>
          <a:prstGeom prst="rightArrow">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887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27DF-9990-4D37-80E7-4C0AA5404D50}"/>
              </a:ext>
            </a:extLst>
          </p:cNvPr>
          <p:cNvSpPr>
            <a:spLocks noGrp="1"/>
          </p:cNvSpPr>
          <p:nvPr>
            <p:ph type="title"/>
          </p:nvPr>
        </p:nvSpPr>
        <p:spPr/>
        <p:txBody>
          <a:bodyPr/>
          <a:lstStyle/>
          <a:p>
            <a:r>
              <a:rPr lang="en-US" altLang="zh-TW" dirty="0"/>
              <a:t>DFF</a:t>
            </a:r>
            <a:endParaRPr lang="zh-TW" altLang="en-US" dirty="0"/>
          </a:p>
        </p:txBody>
      </p:sp>
      <p:sp>
        <p:nvSpPr>
          <p:cNvPr id="4" name="投影片編號版面配置區 3">
            <a:extLst>
              <a:ext uri="{FF2B5EF4-FFF2-40B4-BE49-F238E27FC236}">
                <a16:creationId xmlns:a16="http://schemas.microsoft.com/office/drawing/2014/main" id="{1DF8593D-0396-4164-AD03-476B77AFF468}"/>
              </a:ext>
            </a:extLst>
          </p:cNvPr>
          <p:cNvSpPr>
            <a:spLocks noGrp="1"/>
          </p:cNvSpPr>
          <p:nvPr>
            <p:ph type="sldNum" sz="quarter" idx="10"/>
          </p:nvPr>
        </p:nvSpPr>
        <p:spPr/>
        <p:txBody>
          <a:bodyPr/>
          <a:lstStyle/>
          <a:p>
            <a:pPr>
              <a:defRPr/>
            </a:pPr>
            <a:fld id="{27589A5A-C0A1-4C44-8A37-DDA86A1044AA}" type="slidenum">
              <a:rPr lang="zh-TW" altLang="en-US" smtClean="0"/>
              <a:pPr>
                <a:defRPr/>
              </a:pPr>
              <a:t>56</a:t>
            </a:fld>
            <a:endParaRPr lang="en-US" altLang="zh-TW" sz="1400"/>
          </a:p>
        </p:txBody>
      </p:sp>
      <p:sp>
        <p:nvSpPr>
          <p:cNvPr id="56" name="Oval 148">
            <a:extLst>
              <a:ext uri="{FF2B5EF4-FFF2-40B4-BE49-F238E27FC236}">
                <a16:creationId xmlns:a16="http://schemas.microsoft.com/office/drawing/2014/main" id="{C78C0EB9-312E-404F-AF51-A564F5A33479}"/>
              </a:ext>
            </a:extLst>
          </p:cNvPr>
          <p:cNvSpPr/>
          <p:nvPr/>
        </p:nvSpPr>
        <p:spPr>
          <a:xfrm>
            <a:off x="2459873" y="2977723"/>
            <a:ext cx="430316" cy="372978"/>
          </a:xfrm>
          <a:prstGeom prst="ellipse">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57" name="Rectangle 162">
            <a:extLst>
              <a:ext uri="{FF2B5EF4-FFF2-40B4-BE49-F238E27FC236}">
                <a16:creationId xmlns:a16="http://schemas.microsoft.com/office/drawing/2014/main" id="{B644BAF7-7286-48BD-883F-A8EA6075DE8D}"/>
              </a:ext>
            </a:extLst>
          </p:cNvPr>
          <p:cNvSpPr/>
          <p:nvPr/>
        </p:nvSpPr>
        <p:spPr>
          <a:xfrm>
            <a:off x="2278072" y="4512541"/>
            <a:ext cx="791731" cy="2556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2">
            <a:extLst>
              <a:ext uri="{FF2B5EF4-FFF2-40B4-BE49-F238E27FC236}">
                <a16:creationId xmlns:a16="http://schemas.microsoft.com/office/drawing/2014/main" id="{2855BA3A-E4B6-4AC2-88F8-431615D14B12}"/>
              </a:ext>
            </a:extLst>
          </p:cNvPr>
          <p:cNvGrpSpPr/>
          <p:nvPr/>
        </p:nvGrpSpPr>
        <p:grpSpPr>
          <a:xfrm>
            <a:off x="221776" y="2411192"/>
            <a:ext cx="8338088" cy="2746252"/>
            <a:chOff x="221776" y="2411192"/>
            <a:chExt cx="8338088" cy="2746252"/>
          </a:xfrm>
        </p:grpSpPr>
        <p:grpSp>
          <p:nvGrpSpPr>
            <p:cNvPr id="59" name="Group 37">
              <a:extLst>
                <a:ext uri="{FF2B5EF4-FFF2-40B4-BE49-F238E27FC236}">
                  <a16:creationId xmlns:a16="http://schemas.microsoft.com/office/drawing/2014/main" id="{3902F3CA-4CD3-40EC-9D02-569592F2F620}"/>
                </a:ext>
              </a:extLst>
            </p:cNvPr>
            <p:cNvGrpSpPr/>
            <p:nvPr/>
          </p:nvGrpSpPr>
          <p:grpSpPr>
            <a:xfrm>
              <a:off x="221776" y="3338677"/>
              <a:ext cx="7559464" cy="645729"/>
              <a:chOff x="221776" y="3031529"/>
              <a:chExt cx="7559464" cy="645729"/>
            </a:xfrm>
          </p:grpSpPr>
          <p:grpSp>
            <p:nvGrpSpPr>
              <p:cNvPr id="87" name="Group 30">
                <a:extLst>
                  <a:ext uri="{FF2B5EF4-FFF2-40B4-BE49-F238E27FC236}">
                    <a16:creationId xmlns:a16="http://schemas.microsoft.com/office/drawing/2014/main" id="{A4BA2877-FF82-4B10-8709-067E6F4E59A0}"/>
                  </a:ext>
                </a:extLst>
              </p:cNvPr>
              <p:cNvGrpSpPr/>
              <p:nvPr/>
            </p:nvGrpSpPr>
            <p:grpSpPr>
              <a:xfrm>
                <a:off x="2291039" y="3299848"/>
                <a:ext cx="5490201" cy="281613"/>
                <a:chOff x="2273320" y="3299848"/>
                <a:chExt cx="5490201" cy="281613"/>
              </a:xfrm>
            </p:grpSpPr>
            <p:cxnSp>
              <p:nvCxnSpPr>
                <p:cNvPr id="90" name="Straight Connector 60">
                  <a:extLst>
                    <a:ext uri="{FF2B5EF4-FFF2-40B4-BE49-F238E27FC236}">
                      <a16:creationId xmlns:a16="http://schemas.microsoft.com/office/drawing/2014/main" id="{C30127F1-7DB9-4D55-BC41-1DB2F53CF195}"/>
                    </a:ext>
                  </a:extLst>
                </p:cNvPr>
                <p:cNvCxnSpPr>
                  <a:cxnSpLocks/>
                </p:cNvCxnSpPr>
                <p:nvPr/>
              </p:nvCxnSpPr>
              <p:spPr>
                <a:xfrm flipH="1">
                  <a:off x="2273320" y="3309759"/>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61">
                  <a:extLst>
                    <a:ext uri="{FF2B5EF4-FFF2-40B4-BE49-F238E27FC236}">
                      <a16:creationId xmlns:a16="http://schemas.microsoft.com/office/drawing/2014/main" id="{604BF35D-97BA-4FB5-BFBC-313AE42D0C09}"/>
                    </a:ext>
                  </a:extLst>
                </p:cNvPr>
                <p:cNvCxnSpPr>
                  <a:cxnSpLocks/>
                </p:cNvCxnSpPr>
                <p:nvPr/>
              </p:nvCxnSpPr>
              <p:spPr>
                <a:xfrm flipH="1">
                  <a:off x="3065052" y="3555501"/>
                  <a:ext cx="23475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80">
                  <a:extLst>
                    <a:ext uri="{FF2B5EF4-FFF2-40B4-BE49-F238E27FC236}">
                      <a16:creationId xmlns:a16="http://schemas.microsoft.com/office/drawing/2014/main" id="{C194370D-24C8-4FED-B197-031C21B935A7}"/>
                    </a:ext>
                  </a:extLst>
                </p:cNvPr>
                <p:cNvCxnSpPr>
                  <a:cxnSpLocks/>
                </p:cNvCxnSpPr>
                <p:nvPr/>
              </p:nvCxnSpPr>
              <p:spPr>
                <a:xfrm flipH="1">
                  <a:off x="6191180" y="3581461"/>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0">
                  <a:extLst>
                    <a:ext uri="{FF2B5EF4-FFF2-40B4-BE49-F238E27FC236}">
                      <a16:creationId xmlns:a16="http://schemas.microsoft.com/office/drawing/2014/main" id="{4D2088CF-CAC1-4868-B47B-F5524FF36878}"/>
                    </a:ext>
                  </a:extLst>
                </p:cNvPr>
                <p:cNvCxnSpPr>
                  <a:cxnSpLocks/>
                </p:cNvCxnSpPr>
                <p:nvPr/>
              </p:nvCxnSpPr>
              <p:spPr>
                <a:xfrm flipH="1">
                  <a:off x="6978646" y="3299848"/>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133">
                  <a:extLst>
                    <a:ext uri="{FF2B5EF4-FFF2-40B4-BE49-F238E27FC236}">
                      <a16:creationId xmlns:a16="http://schemas.microsoft.com/office/drawing/2014/main" id="{28108843-FF23-4B81-B101-6BAC9CE62AAD}"/>
                    </a:ext>
                  </a:extLst>
                </p:cNvPr>
                <p:cNvCxnSpPr>
                  <a:cxnSpLocks/>
                </p:cNvCxnSpPr>
                <p:nvPr/>
              </p:nvCxnSpPr>
              <p:spPr>
                <a:xfrm flipH="1">
                  <a:off x="5412593" y="3309759"/>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Rectangle 159">
                <a:extLst>
                  <a:ext uri="{FF2B5EF4-FFF2-40B4-BE49-F238E27FC236}">
                    <a16:creationId xmlns:a16="http://schemas.microsoft.com/office/drawing/2014/main" id="{A3815175-98B7-4577-8958-517C97C23959}"/>
                  </a:ext>
                </a:extLst>
              </p:cNvPr>
              <p:cNvSpPr/>
              <p:nvPr/>
            </p:nvSpPr>
            <p:spPr>
              <a:xfrm>
                <a:off x="221776" y="3031529"/>
                <a:ext cx="1142962" cy="618142"/>
              </a:xfrm>
              <a:prstGeom prst="rect">
                <a:avLst/>
              </a:prstGeom>
              <a:noFill/>
              <a:ln>
                <a:noFill/>
              </a:ln>
              <a:effectLst/>
            </p:spPr>
            <p:txBody>
              <a:bodyPr vert="horz" lIns="180000" tIns="140400" rIns="144000" bIns="93600" rtlCol="0" anchor="t" anchorCtr="0">
                <a:noAutofit/>
              </a:bodyPr>
              <a:lstStyle/>
              <a:p>
                <a:pPr algn="r">
                  <a:spcBef>
                    <a:spcPts val="600"/>
                  </a:spcBef>
                  <a:buClr>
                    <a:srgbClr val="006600"/>
                  </a:buClr>
                  <a:buSzPct val="85000"/>
                </a:pPr>
                <a:r>
                  <a:rPr lang="en-US" sz="1200" dirty="0">
                    <a:solidFill>
                      <a:srgbClr val="000000"/>
                    </a:solidFill>
                    <a:latin typeface="Times"/>
                    <a:cs typeface="Times"/>
                  </a:rPr>
                  <a:t>examples</a:t>
                </a:r>
                <a:br>
                  <a:rPr lang="en-US" sz="1200" dirty="0">
                    <a:solidFill>
                      <a:srgbClr val="000000"/>
                    </a:solidFill>
                    <a:latin typeface="Times"/>
                    <a:cs typeface="Times"/>
                  </a:rPr>
                </a:br>
                <a:r>
                  <a:rPr lang="en-US" sz="1200" dirty="0">
                    <a:solidFill>
                      <a:srgbClr val="000000"/>
                    </a:solidFill>
                    <a:latin typeface="Times"/>
                    <a:cs typeface="Times"/>
                  </a:rPr>
                  <a:t> of arbitrary inputs</a:t>
                </a:r>
              </a:p>
            </p:txBody>
          </p:sp>
          <p:sp>
            <p:nvSpPr>
              <p:cNvPr id="89" name="Left Brace 160">
                <a:extLst>
                  <a:ext uri="{FF2B5EF4-FFF2-40B4-BE49-F238E27FC236}">
                    <a16:creationId xmlns:a16="http://schemas.microsoft.com/office/drawing/2014/main" id="{E9CAC0D0-9AB4-4EFF-98DA-BC19BFFFACD2}"/>
                  </a:ext>
                </a:extLst>
              </p:cNvPr>
              <p:cNvSpPr/>
              <p:nvPr/>
            </p:nvSpPr>
            <p:spPr>
              <a:xfrm>
                <a:off x="1327203" y="3180797"/>
                <a:ext cx="227324" cy="496461"/>
              </a:xfrm>
              <a:prstGeom prst="leftBrace">
                <a:avLst>
                  <a:gd name="adj1" fmla="val 3575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60" name="Group 34">
              <a:extLst>
                <a:ext uri="{FF2B5EF4-FFF2-40B4-BE49-F238E27FC236}">
                  <a16:creationId xmlns:a16="http://schemas.microsoft.com/office/drawing/2014/main" id="{4FD8F990-A7A3-4785-8ABE-0F177942ADED}"/>
                </a:ext>
              </a:extLst>
            </p:cNvPr>
            <p:cNvGrpSpPr/>
            <p:nvPr/>
          </p:nvGrpSpPr>
          <p:grpSpPr>
            <a:xfrm>
              <a:off x="1529939" y="3034553"/>
              <a:ext cx="7029925" cy="2122891"/>
              <a:chOff x="1529939" y="2727405"/>
              <a:chExt cx="7029925" cy="2122891"/>
            </a:xfrm>
          </p:grpSpPr>
          <p:cxnSp>
            <p:nvCxnSpPr>
              <p:cNvPr id="70" name="Straight Connector 26">
                <a:extLst>
                  <a:ext uri="{FF2B5EF4-FFF2-40B4-BE49-F238E27FC236}">
                    <a16:creationId xmlns:a16="http://schemas.microsoft.com/office/drawing/2014/main" id="{C1D790DC-A5E1-41EE-A009-A7AC952C3493}"/>
                  </a:ext>
                </a:extLst>
              </p:cNvPr>
              <p:cNvCxnSpPr>
                <a:cxnSpLocks/>
                <a:stCxn id="75" idx="1"/>
              </p:cNvCxnSpPr>
              <p:nvPr/>
            </p:nvCxnSpPr>
            <p:spPr>
              <a:xfrm>
                <a:off x="3065050" y="2860696"/>
                <a:ext cx="8382" cy="195978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27">
                <a:extLst>
                  <a:ext uri="{FF2B5EF4-FFF2-40B4-BE49-F238E27FC236}">
                    <a16:creationId xmlns:a16="http://schemas.microsoft.com/office/drawing/2014/main" id="{D1379BBD-3906-4666-8188-3F0B9D0C1CE4}"/>
                  </a:ext>
                </a:extLst>
              </p:cNvPr>
              <p:cNvCxnSpPr>
                <a:cxnSpLocks/>
                <a:stCxn id="76" idx="1"/>
              </p:cNvCxnSpPr>
              <p:nvPr/>
            </p:nvCxnSpPr>
            <p:spPr>
              <a:xfrm>
                <a:off x="3852516" y="2860696"/>
                <a:ext cx="12647" cy="198960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28">
                <a:extLst>
                  <a:ext uri="{FF2B5EF4-FFF2-40B4-BE49-F238E27FC236}">
                    <a16:creationId xmlns:a16="http://schemas.microsoft.com/office/drawing/2014/main" id="{E666838C-64BE-4E7B-90EC-5C1A09DDABA4}"/>
                  </a:ext>
                </a:extLst>
              </p:cNvPr>
              <p:cNvCxnSpPr>
                <a:cxnSpLocks/>
                <a:stCxn id="80" idx="1"/>
              </p:cNvCxnSpPr>
              <p:nvPr/>
            </p:nvCxnSpPr>
            <p:spPr>
              <a:xfrm>
                <a:off x="6978646" y="2863154"/>
                <a:ext cx="12646" cy="1977203"/>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29">
                <a:extLst>
                  <a:ext uri="{FF2B5EF4-FFF2-40B4-BE49-F238E27FC236}">
                    <a16:creationId xmlns:a16="http://schemas.microsoft.com/office/drawing/2014/main" id="{22E7A6F6-3EE2-42D1-9F2F-02BA646091CE}"/>
                  </a:ext>
                </a:extLst>
              </p:cNvPr>
              <p:cNvCxnSpPr>
                <a:cxnSpLocks/>
                <a:stCxn id="81" idx="1"/>
              </p:cNvCxnSpPr>
              <p:nvPr/>
            </p:nvCxnSpPr>
            <p:spPr>
              <a:xfrm>
                <a:off x="7774989" y="2859474"/>
                <a:ext cx="0" cy="1961004"/>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4" name="Content Placeholder 2">
                <a:extLst>
                  <a:ext uri="{FF2B5EF4-FFF2-40B4-BE49-F238E27FC236}">
                    <a16:creationId xmlns:a16="http://schemas.microsoft.com/office/drawing/2014/main" id="{99692ADF-8969-4C11-9036-CFED326CAB9A}"/>
                  </a:ext>
                </a:extLst>
              </p:cNvPr>
              <p:cNvSpPr txBox="1">
                <a:spLocks/>
              </p:cNvSpPr>
              <p:nvPr/>
            </p:nvSpPr>
            <p:spPr>
              <a:xfrm>
                <a:off x="2277585" y="2745297"/>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1</a:t>
                </a:r>
              </a:p>
            </p:txBody>
          </p:sp>
          <p:sp>
            <p:nvSpPr>
              <p:cNvPr id="75" name="Content Placeholder 2">
                <a:extLst>
                  <a:ext uri="{FF2B5EF4-FFF2-40B4-BE49-F238E27FC236}">
                    <a16:creationId xmlns:a16="http://schemas.microsoft.com/office/drawing/2014/main" id="{2532CAD5-4F25-4810-A9D0-7F812A266447}"/>
                  </a:ext>
                </a:extLst>
              </p:cNvPr>
              <p:cNvSpPr txBox="1">
                <a:spLocks/>
              </p:cNvSpPr>
              <p:nvPr/>
            </p:nvSpPr>
            <p:spPr>
              <a:xfrm>
                <a:off x="3065050" y="2741617"/>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2</a:t>
                </a:r>
              </a:p>
            </p:txBody>
          </p:sp>
          <p:sp>
            <p:nvSpPr>
              <p:cNvPr id="76" name="Content Placeholder 2">
                <a:extLst>
                  <a:ext uri="{FF2B5EF4-FFF2-40B4-BE49-F238E27FC236}">
                    <a16:creationId xmlns:a16="http://schemas.microsoft.com/office/drawing/2014/main" id="{0A06BC0C-974E-46F7-B992-9723D68AB981}"/>
                  </a:ext>
                </a:extLst>
              </p:cNvPr>
              <p:cNvSpPr txBox="1">
                <a:spLocks/>
              </p:cNvSpPr>
              <p:nvPr/>
            </p:nvSpPr>
            <p:spPr>
              <a:xfrm>
                <a:off x="3852516" y="2741617"/>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3</a:t>
                </a:r>
              </a:p>
            </p:txBody>
          </p:sp>
          <p:sp>
            <p:nvSpPr>
              <p:cNvPr id="77" name="Content Placeholder 2">
                <a:extLst>
                  <a:ext uri="{FF2B5EF4-FFF2-40B4-BE49-F238E27FC236}">
                    <a16:creationId xmlns:a16="http://schemas.microsoft.com/office/drawing/2014/main" id="{1D232597-9795-4D5D-BFCF-83EF2AAAF6E0}"/>
                  </a:ext>
                </a:extLst>
              </p:cNvPr>
              <p:cNvSpPr txBox="1">
                <a:spLocks/>
              </p:cNvSpPr>
              <p:nvPr/>
            </p:nvSpPr>
            <p:spPr>
              <a:xfrm>
                <a:off x="4631103" y="274681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4</a:t>
                </a:r>
              </a:p>
            </p:txBody>
          </p:sp>
          <p:sp>
            <p:nvSpPr>
              <p:cNvPr id="78" name="Content Placeholder 2">
                <a:extLst>
                  <a:ext uri="{FF2B5EF4-FFF2-40B4-BE49-F238E27FC236}">
                    <a16:creationId xmlns:a16="http://schemas.microsoft.com/office/drawing/2014/main" id="{5AB3612C-5335-4894-9B77-357FE5B6808D}"/>
                  </a:ext>
                </a:extLst>
              </p:cNvPr>
              <p:cNvSpPr txBox="1">
                <a:spLocks/>
              </p:cNvSpPr>
              <p:nvPr/>
            </p:nvSpPr>
            <p:spPr>
              <a:xfrm>
                <a:off x="5412593" y="274775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5</a:t>
                </a:r>
              </a:p>
            </p:txBody>
          </p:sp>
          <p:sp>
            <p:nvSpPr>
              <p:cNvPr id="79" name="Content Placeholder 2">
                <a:extLst>
                  <a:ext uri="{FF2B5EF4-FFF2-40B4-BE49-F238E27FC236}">
                    <a16:creationId xmlns:a16="http://schemas.microsoft.com/office/drawing/2014/main" id="{FC7F49CC-88F1-4AE0-A85D-F095A6933F68}"/>
                  </a:ext>
                </a:extLst>
              </p:cNvPr>
              <p:cNvSpPr txBox="1">
                <a:spLocks/>
              </p:cNvSpPr>
              <p:nvPr/>
            </p:nvSpPr>
            <p:spPr>
              <a:xfrm>
                <a:off x="6191180" y="274407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6</a:t>
                </a:r>
              </a:p>
            </p:txBody>
          </p:sp>
          <p:sp>
            <p:nvSpPr>
              <p:cNvPr id="80" name="Content Placeholder 2">
                <a:extLst>
                  <a:ext uri="{FF2B5EF4-FFF2-40B4-BE49-F238E27FC236}">
                    <a16:creationId xmlns:a16="http://schemas.microsoft.com/office/drawing/2014/main" id="{89B1E68F-B782-4D0D-BBF5-DE29A101F752}"/>
                  </a:ext>
                </a:extLst>
              </p:cNvPr>
              <p:cNvSpPr txBox="1">
                <a:spLocks/>
              </p:cNvSpPr>
              <p:nvPr/>
            </p:nvSpPr>
            <p:spPr>
              <a:xfrm>
                <a:off x="6978646" y="274407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7</a:t>
                </a:r>
              </a:p>
            </p:txBody>
          </p:sp>
          <p:sp>
            <p:nvSpPr>
              <p:cNvPr id="81" name="Content Placeholder 2">
                <a:extLst>
                  <a:ext uri="{FF2B5EF4-FFF2-40B4-BE49-F238E27FC236}">
                    <a16:creationId xmlns:a16="http://schemas.microsoft.com/office/drawing/2014/main" id="{5141EE9D-1870-4DE8-9D99-3176E77FEEA8}"/>
                  </a:ext>
                </a:extLst>
              </p:cNvPr>
              <p:cNvSpPr txBox="1">
                <a:spLocks/>
              </p:cNvSpPr>
              <p:nvPr/>
            </p:nvSpPr>
            <p:spPr>
              <a:xfrm>
                <a:off x="7774989" y="274039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8</a:t>
                </a:r>
              </a:p>
            </p:txBody>
          </p:sp>
          <p:cxnSp>
            <p:nvCxnSpPr>
              <p:cNvPr id="82" name="Straight Connector 87">
                <a:extLst>
                  <a:ext uri="{FF2B5EF4-FFF2-40B4-BE49-F238E27FC236}">
                    <a16:creationId xmlns:a16="http://schemas.microsoft.com/office/drawing/2014/main" id="{934209AE-9A0D-4F6E-8C92-BC4384A8C325}"/>
                  </a:ext>
                </a:extLst>
              </p:cNvPr>
              <p:cNvCxnSpPr>
                <a:cxnSpLocks/>
                <a:stCxn id="77" idx="1"/>
              </p:cNvCxnSpPr>
              <p:nvPr/>
            </p:nvCxnSpPr>
            <p:spPr>
              <a:xfrm>
                <a:off x="4631103" y="2865894"/>
                <a:ext cx="6288" cy="198440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8">
                <a:extLst>
                  <a:ext uri="{FF2B5EF4-FFF2-40B4-BE49-F238E27FC236}">
                    <a16:creationId xmlns:a16="http://schemas.microsoft.com/office/drawing/2014/main" id="{9561790C-4985-4F0B-A455-B0BB26A910C1}"/>
                  </a:ext>
                </a:extLst>
              </p:cNvPr>
              <p:cNvCxnSpPr>
                <a:cxnSpLocks/>
                <a:stCxn id="78" idx="1"/>
              </p:cNvCxnSpPr>
              <p:nvPr/>
            </p:nvCxnSpPr>
            <p:spPr>
              <a:xfrm>
                <a:off x="5412593" y="2866834"/>
                <a:ext cx="33104" cy="198346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9">
                <a:extLst>
                  <a:ext uri="{FF2B5EF4-FFF2-40B4-BE49-F238E27FC236}">
                    <a16:creationId xmlns:a16="http://schemas.microsoft.com/office/drawing/2014/main" id="{4C2FCED2-8A17-43C9-9935-4DCA4BC0F03B}"/>
                  </a:ext>
                </a:extLst>
              </p:cNvPr>
              <p:cNvCxnSpPr>
                <a:cxnSpLocks/>
                <a:stCxn id="79" idx="1"/>
              </p:cNvCxnSpPr>
              <p:nvPr/>
            </p:nvCxnSpPr>
            <p:spPr>
              <a:xfrm>
                <a:off x="6191180" y="2863154"/>
                <a:ext cx="11034" cy="198714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85" name="Content Placeholder 2">
                <a:extLst>
                  <a:ext uri="{FF2B5EF4-FFF2-40B4-BE49-F238E27FC236}">
                    <a16:creationId xmlns:a16="http://schemas.microsoft.com/office/drawing/2014/main" id="{50E6AFFF-51C5-49C3-AD63-1CBBB14B6745}"/>
                  </a:ext>
                </a:extLst>
              </p:cNvPr>
              <p:cNvSpPr txBox="1">
                <a:spLocks/>
              </p:cNvSpPr>
              <p:nvPr/>
            </p:nvSpPr>
            <p:spPr>
              <a:xfrm>
                <a:off x="1529939" y="2727405"/>
                <a:ext cx="688768" cy="261957"/>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time:</a:t>
                </a:r>
              </a:p>
            </p:txBody>
          </p:sp>
          <p:cxnSp>
            <p:nvCxnSpPr>
              <p:cNvPr id="86" name="Straight Connector 161">
                <a:extLst>
                  <a:ext uri="{FF2B5EF4-FFF2-40B4-BE49-F238E27FC236}">
                    <a16:creationId xmlns:a16="http://schemas.microsoft.com/office/drawing/2014/main" id="{BF28FB49-F1C7-4748-8147-847C25C402C6}"/>
                  </a:ext>
                </a:extLst>
              </p:cNvPr>
              <p:cNvCxnSpPr>
                <a:cxnSpLocks/>
              </p:cNvCxnSpPr>
              <p:nvPr/>
            </p:nvCxnSpPr>
            <p:spPr>
              <a:xfrm>
                <a:off x="2277585" y="2864376"/>
                <a:ext cx="0" cy="198592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grpSp>
          <p:nvGrpSpPr>
            <p:cNvPr id="61" name="Group 36">
              <a:extLst>
                <a:ext uri="{FF2B5EF4-FFF2-40B4-BE49-F238E27FC236}">
                  <a16:creationId xmlns:a16="http://schemas.microsoft.com/office/drawing/2014/main" id="{C7667242-AB5A-48D7-9ED9-62712AA69A8E}"/>
                </a:ext>
              </a:extLst>
            </p:cNvPr>
            <p:cNvGrpSpPr/>
            <p:nvPr/>
          </p:nvGrpSpPr>
          <p:grpSpPr>
            <a:xfrm>
              <a:off x="1384468" y="3454581"/>
              <a:ext cx="795855" cy="1465441"/>
              <a:chOff x="1384468" y="3147433"/>
              <a:chExt cx="795855" cy="1465441"/>
            </a:xfrm>
          </p:grpSpPr>
          <p:sp>
            <p:nvSpPr>
              <p:cNvPr id="63" name="TextBox 154">
                <a:extLst>
                  <a:ext uri="{FF2B5EF4-FFF2-40B4-BE49-F238E27FC236}">
                    <a16:creationId xmlns:a16="http://schemas.microsoft.com/office/drawing/2014/main" id="{BAEF8DF7-D40F-4CD5-AE02-FD56D9E501D6}"/>
                  </a:ext>
                </a:extLst>
              </p:cNvPr>
              <p:cNvSpPr txBox="1"/>
              <p:nvPr/>
            </p:nvSpPr>
            <p:spPr>
              <a:xfrm>
                <a:off x="1875776" y="4301774"/>
                <a:ext cx="269626" cy="276999"/>
              </a:xfrm>
              <a:prstGeom prst="rect">
                <a:avLst/>
              </a:prstGeom>
              <a:noFill/>
            </p:spPr>
            <p:txBody>
              <a:bodyPr wrap="none" rtlCol="0">
                <a:spAutoFit/>
              </a:bodyPr>
              <a:lstStyle/>
              <a:p>
                <a:r>
                  <a:rPr lang="en-US" sz="1200" dirty="0">
                    <a:latin typeface="Consolas"/>
                    <a:cs typeface="Consolas"/>
                  </a:rPr>
                  <a:t>0</a:t>
                </a:r>
              </a:p>
            </p:txBody>
          </p:sp>
          <p:sp>
            <p:nvSpPr>
              <p:cNvPr id="64" name="TextBox 155">
                <a:extLst>
                  <a:ext uri="{FF2B5EF4-FFF2-40B4-BE49-F238E27FC236}">
                    <a16:creationId xmlns:a16="http://schemas.microsoft.com/office/drawing/2014/main" id="{94E21F17-6FE6-40C2-93B4-7DDD0701F442}"/>
                  </a:ext>
                </a:extLst>
              </p:cNvPr>
              <p:cNvSpPr txBox="1"/>
              <p:nvPr/>
            </p:nvSpPr>
            <p:spPr>
              <a:xfrm>
                <a:off x="1875776" y="4057675"/>
                <a:ext cx="269626" cy="276999"/>
              </a:xfrm>
              <a:prstGeom prst="rect">
                <a:avLst/>
              </a:prstGeom>
              <a:noFill/>
            </p:spPr>
            <p:txBody>
              <a:bodyPr wrap="none" rtlCol="0">
                <a:spAutoFit/>
              </a:bodyPr>
              <a:lstStyle/>
              <a:p>
                <a:r>
                  <a:rPr lang="en-US" sz="1200" dirty="0">
                    <a:latin typeface="Consolas"/>
                    <a:cs typeface="Consolas"/>
                  </a:rPr>
                  <a:t>1</a:t>
                </a:r>
              </a:p>
            </p:txBody>
          </p:sp>
          <p:sp>
            <p:nvSpPr>
              <p:cNvPr id="65" name="TextBox 156">
                <a:extLst>
                  <a:ext uri="{FF2B5EF4-FFF2-40B4-BE49-F238E27FC236}">
                    <a16:creationId xmlns:a16="http://schemas.microsoft.com/office/drawing/2014/main" id="{1F6D0BAF-2436-42B9-B5D7-6550DA54073E}"/>
                  </a:ext>
                </a:extLst>
              </p:cNvPr>
              <p:cNvSpPr txBox="1"/>
              <p:nvPr/>
            </p:nvSpPr>
            <p:spPr>
              <a:xfrm>
                <a:off x="1875776" y="3156984"/>
                <a:ext cx="269626" cy="276999"/>
              </a:xfrm>
              <a:prstGeom prst="rect">
                <a:avLst/>
              </a:prstGeom>
              <a:noFill/>
            </p:spPr>
            <p:txBody>
              <a:bodyPr wrap="none" rtlCol="0">
                <a:spAutoFit/>
              </a:bodyPr>
              <a:lstStyle/>
              <a:p>
                <a:r>
                  <a:rPr lang="en-US" sz="1200" dirty="0">
                    <a:latin typeface="Consolas"/>
                    <a:cs typeface="Consolas"/>
                  </a:rPr>
                  <a:t>1</a:t>
                </a:r>
              </a:p>
            </p:txBody>
          </p:sp>
          <p:sp>
            <p:nvSpPr>
              <p:cNvPr id="66" name="TextBox 157">
                <a:extLst>
                  <a:ext uri="{FF2B5EF4-FFF2-40B4-BE49-F238E27FC236}">
                    <a16:creationId xmlns:a16="http://schemas.microsoft.com/office/drawing/2014/main" id="{69DAD2D3-20B6-480A-88E5-574003369E4F}"/>
                  </a:ext>
                </a:extLst>
              </p:cNvPr>
              <p:cNvSpPr txBox="1"/>
              <p:nvPr/>
            </p:nvSpPr>
            <p:spPr>
              <a:xfrm>
                <a:off x="1875776" y="3413797"/>
                <a:ext cx="269626" cy="276999"/>
              </a:xfrm>
              <a:prstGeom prst="rect">
                <a:avLst/>
              </a:prstGeom>
              <a:noFill/>
            </p:spPr>
            <p:txBody>
              <a:bodyPr wrap="none" rtlCol="0">
                <a:spAutoFit/>
              </a:bodyPr>
              <a:lstStyle/>
              <a:p>
                <a:r>
                  <a:rPr lang="en-US" sz="1200" dirty="0">
                    <a:latin typeface="Consolas"/>
                    <a:cs typeface="Consolas"/>
                  </a:rPr>
                  <a:t>0</a:t>
                </a:r>
              </a:p>
            </p:txBody>
          </p:sp>
          <p:grpSp>
            <p:nvGrpSpPr>
              <p:cNvPr id="67" name="Group 35">
                <a:extLst>
                  <a:ext uri="{FF2B5EF4-FFF2-40B4-BE49-F238E27FC236}">
                    <a16:creationId xmlns:a16="http://schemas.microsoft.com/office/drawing/2014/main" id="{7FF37918-34CA-4E6E-ADCF-2CC9B59BE5E2}"/>
                  </a:ext>
                </a:extLst>
              </p:cNvPr>
              <p:cNvGrpSpPr/>
              <p:nvPr/>
            </p:nvGrpSpPr>
            <p:grpSpPr>
              <a:xfrm>
                <a:off x="1384468" y="3147433"/>
                <a:ext cx="795855" cy="1465441"/>
                <a:chOff x="1384468" y="3147433"/>
                <a:chExt cx="795855" cy="1465441"/>
              </a:xfrm>
            </p:grpSpPr>
            <p:sp>
              <p:nvSpPr>
                <p:cNvPr id="68" name="Rectangle 163">
                  <a:extLst>
                    <a:ext uri="{FF2B5EF4-FFF2-40B4-BE49-F238E27FC236}">
                      <a16:creationId xmlns:a16="http://schemas.microsoft.com/office/drawing/2014/main" id="{3169CC46-1713-4F7A-91A6-CAF6B4079D21}"/>
                    </a:ext>
                  </a:extLst>
                </p:cNvPr>
                <p:cNvSpPr/>
                <p:nvPr/>
              </p:nvSpPr>
              <p:spPr>
                <a:xfrm>
                  <a:off x="1462073" y="314743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in:</a:t>
                  </a:r>
                </a:p>
              </p:txBody>
            </p:sp>
            <p:sp>
              <p:nvSpPr>
                <p:cNvPr id="69" name="Rectangle 164">
                  <a:extLst>
                    <a:ext uri="{FF2B5EF4-FFF2-40B4-BE49-F238E27FC236}">
                      <a16:creationId xmlns:a16="http://schemas.microsoft.com/office/drawing/2014/main" id="{256E3967-F73E-4D4F-A515-DF59247D4DE3}"/>
                    </a:ext>
                  </a:extLst>
                </p:cNvPr>
                <p:cNvSpPr/>
                <p:nvPr/>
              </p:nvSpPr>
              <p:spPr>
                <a:xfrm>
                  <a:off x="1384468" y="405355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out:</a:t>
                  </a:r>
                </a:p>
              </p:txBody>
            </p:sp>
          </p:grpSp>
        </p:grpSp>
        <p:sp>
          <p:nvSpPr>
            <p:cNvPr id="62" name="Freeform 32">
              <a:extLst>
                <a:ext uri="{FF2B5EF4-FFF2-40B4-BE49-F238E27FC236}">
                  <a16:creationId xmlns:a16="http://schemas.microsoft.com/office/drawing/2014/main" id="{374D5C94-6740-4FEE-A7FB-CF53E4F495AA}"/>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grpSp>
      <p:sp>
        <p:nvSpPr>
          <p:cNvPr id="95" name="Rectangle 36">
            <a:extLst>
              <a:ext uri="{FF2B5EF4-FFF2-40B4-BE49-F238E27FC236}">
                <a16:creationId xmlns:a16="http://schemas.microsoft.com/office/drawing/2014/main" id="{B0D4266C-6862-4752-B715-4B3D986A8968}"/>
              </a:ext>
            </a:extLst>
          </p:cNvPr>
          <p:cNvSpPr>
            <a:spLocks noChangeArrowheads="1"/>
          </p:cNvSpPr>
          <p:nvPr/>
        </p:nvSpPr>
        <p:spPr bwMode="auto">
          <a:xfrm>
            <a:off x="6614759" y="2012438"/>
            <a:ext cx="3454881" cy="416718"/>
          </a:xfrm>
          <a:prstGeom prst="rect">
            <a:avLst/>
          </a:prstGeom>
          <a:solidFill>
            <a:schemeClr val="bg1"/>
          </a:solidFill>
          <a:ln>
            <a:noFill/>
          </a:ln>
        </p:spPr>
        <p:txBody>
          <a:bodyPr wrap="square" lIns="0" tIns="0" rIns="0" bIns="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r>
              <a:rPr lang="en-US" altLang="en-US" sz="1600" i="1" dirty="0">
                <a:solidFill>
                  <a:srgbClr val="000000"/>
                </a:solidFill>
                <a:latin typeface="Times New Roman"/>
                <a:cs typeface="Times New Roman"/>
              </a:rPr>
              <a:t>t</a:t>
            </a:r>
            <a:r>
              <a:rPr lang="is-IS" altLang="en-US" sz="140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in(</a:t>
            </a:r>
            <a:r>
              <a:rPr lang="en-US" altLang="en-US" sz="1600" i="1" dirty="0">
                <a:solidFill>
                  <a:srgbClr val="000000"/>
                </a:solidFill>
                <a:latin typeface="Times New Roman"/>
                <a:cs typeface="Times New Roman"/>
              </a:rPr>
              <a:t>t</a:t>
            </a:r>
            <a:r>
              <a:rPr lang="en-US" altLang="en-US" sz="800" i="1" dirty="0">
                <a:solidFill>
                  <a:srgbClr val="000000"/>
                </a:solidFill>
                <a:latin typeface="Times New Roman"/>
                <a:cs typeface="Times New Roman"/>
              </a:rPr>
              <a:t> </a:t>
            </a:r>
            <a:r>
              <a:rPr lang="en-US" altLang="en-US" sz="1600" dirty="0">
                <a:solidFill>
                  <a:srgbClr val="000000"/>
                </a:solidFill>
                <a:latin typeface="Times New Roman"/>
                <a:cs typeface="Times New Roman"/>
              </a:rPr>
              <a:t>–</a:t>
            </a:r>
            <a:r>
              <a:rPr lang="en-US" altLang="en-US" sz="800" dirty="0">
                <a:solidFill>
                  <a:srgbClr val="000000"/>
                </a:solidFill>
                <a:latin typeface="Times New Roman"/>
                <a:cs typeface="Times New Roman"/>
              </a:rPr>
              <a:t> </a:t>
            </a:r>
            <a:r>
              <a:rPr lang="en-US" altLang="en-US" sz="1600" dirty="0">
                <a:solidFill>
                  <a:srgbClr val="000000"/>
                </a:solidFill>
                <a:latin typeface="Times New Roman"/>
                <a:cs typeface="Times New Roman"/>
              </a:rPr>
              <a:t>1</a:t>
            </a:r>
            <a:r>
              <a:rPr lang="is-IS" altLang="en-US" sz="1400">
                <a:solidFill>
                  <a:srgbClr val="000000"/>
                </a:solidFill>
                <a:latin typeface="Consolas"/>
                <a:cs typeface="Consolas"/>
              </a:rPr>
              <a:t>)</a:t>
            </a:r>
            <a:endParaRPr lang="en-US" altLang="en-US" sz="1400" dirty="0">
              <a:solidFill>
                <a:srgbClr val="000000"/>
              </a:solidFill>
              <a:latin typeface="Consolas"/>
              <a:cs typeface="Consolas"/>
            </a:endParaRPr>
          </a:p>
        </p:txBody>
      </p:sp>
      <p:grpSp>
        <p:nvGrpSpPr>
          <p:cNvPr id="96" name="Group 66">
            <a:extLst>
              <a:ext uri="{FF2B5EF4-FFF2-40B4-BE49-F238E27FC236}">
                <a16:creationId xmlns:a16="http://schemas.microsoft.com/office/drawing/2014/main" id="{1DE5C46B-21B7-43FE-AB02-8F5C80DD1DE9}"/>
              </a:ext>
            </a:extLst>
          </p:cNvPr>
          <p:cNvGrpSpPr/>
          <p:nvPr/>
        </p:nvGrpSpPr>
        <p:grpSpPr>
          <a:xfrm>
            <a:off x="4144585" y="1795203"/>
            <a:ext cx="2003325" cy="779747"/>
            <a:chOff x="4144585" y="1795203"/>
            <a:chExt cx="2003325" cy="779747"/>
          </a:xfrm>
        </p:grpSpPr>
        <p:sp>
          <p:nvSpPr>
            <p:cNvPr id="97" name="Freeform 32">
              <a:extLst>
                <a:ext uri="{FF2B5EF4-FFF2-40B4-BE49-F238E27FC236}">
                  <a16:creationId xmlns:a16="http://schemas.microsoft.com/office/drawing/2014/main" id="{DFFAE586-0D8B-4AF6-9C6E-9BDA0FB6F2FB}"/>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98" name="Rectangle 68">
              <a:extLst>
                <a:ext uri="{FF2B5EF4-FFF2-40B4-BE49-F238E27FC236}">
                  <a16:creationId xmlns:a16="http://schemas.microsoft.com/office/drawing/2014/main" id="{5A7F9DFF-799B-419E-88FC-A4F2C833B52B}"/>
                </a:ext>
              </a:extLst>
            </p:cNvPr>
            <p:cNvSpPr/>
            <p:nvPr/>
          </p:nvSpPr>
          <p:spPr>
            <a:xfrm>
              <a:off x="4681242" y="1795203"/>
              <a:ext cx="905026" cy="779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9" name="Rectangle 31">
              <a:extLst>
                <a:ext uri="{FF2B5EF4-FFF2-40B4-BE49-F238E27FC236}">
                  <a16:creationId xmlns:a16="http://schemas.microsoft.com/office/drawing/2014/main" id="{E54CB8A8-9B14-4046-9897-BD43441ECFCE}"/>
                </a:ext>
              </a:extLst>
            </p:cNvPr>
            <p:cNvSpPr>
              <a:spLocks noChangeArrowheads="1"/>
            </p:cNvSpPr>
            <p:nvPr/>
          </p:nvSpPr>
          <p:spPr bwMode="auto">
            <a:xfrm>
              <a:off x="5741336" y="1960548"/>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100" name="Rectangle 34">
              <a:extLst>
                <a:ext uri="{FF2B5EF4-FFF2-40B4-BE49-F238E27FC236}">
                  <a16:creationId xmlns:a16="http://schemas.microsoft.com/office/drawing/2014/main" id="{75F50F89-C7C2-4F17-B66F-EDC5F22F5F55}"/>
                </a:ext>
              </a:extLst>
            </p:cNvPr>
            <p:cNvSpPr>
              <a:spLocks noChangeArrowheads="1"/>
            </p:cNvSpPr>
            <p:nvPr/>
          </p:nvSpPr>
          <p:spPr bwMode="auto">
            <a:xfrm>
              <a:off x="4327955" y="196433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cxnSp>
          <p:nvCxnSpPr>
            <p:cNvPr id="101" name="Straight Arrow Connector 73">
              <a:extLst>
                <a:ext uri="{FF2B5EF4-FFF2-40B4-BE49-F238E27FC236}">
                  <a16:creationId xmlns:a16="http://schemas.microsoft.com/office/drawing/2014/main" id="{1335A252-D79D-4297-B44F-D013E467779B}"/>
                </a:ext>
              </a:extLst>
            </p:cNvPr>
            <p:cNvCxnSpPr>
              <a:cxnSpLocks/>
            </p:cNvCxnSpPr>
            <p:nvPr/>
          </p:nvCxnSpPr>
          <p:spPr>
            <a:xfrm>
              <a:off x="5584752" y="2172803"/>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74">
              <a:extLst>
                <a:ext uri="{FF2B5EF4-FFF2-40B4-BE49-F238E27FC236}">
                  <a16:creationId xmlns:a16="http://schemas.microsoft.com/office/drawing/2014/main" id="{F659E5C7-32CF-45B5-80CA-AF076A6396A8}"/>
                </a:ext>
              </a:extLst>
            </p:cNvPr>
            <p:cNvCxnSpPr>
              <a:cxnSpLocks/>
            </p:cNvCxnSpPr>
            <p:nvPr/>
          </p:nvCxnSpPr>
          <p:spPr>
            <a:xfrm>
              <a:off x="4144585" y="2182124"/>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3" name="Rounded Rectangle 75">
              <a:extLst>
                <a:ext uri="{FF2B5EF4-FFF2-40B4-BE49-F238E27FC236}">
                  <a16:creationId xmlns:a16="http://schemas.microsoft.com/office/drawing/2014/main" id="{8B08CFE0-A316-4999-B9AB-1BA54E7A3FAC}"/>
                </a:ext>
              </a:extLst>
            </p:cNvPr>
            <p:cNvSpPr/>
            <p:nvPr/>
          </p:nvSpPr>
          <p:spPr>
            <a:xfrm>
              <a:off x="4677271" y="1844464"/>
              <a:ext cx="900904" cy="681224"/>
            </a:xfrm>
            <a:prstGeom prst="roundRect">
              <a:avLst/>
            </a:prstGeom>
            <a:solidFill>
              <a:schemeClr val="bg1">
                <a:lumMod val="95000"/>
              </a:schemeClr>
            </a:solidFill>
            <a:ln w="15875">
              <a:solidFill>
                <a:srgbClr val="000000"/>
              </a:solidFill>
              <a:miter lim="800000"/>
              <a:headEnd/>
              <a:tailEnd/>
            </a:ln>
          </p:spPr>
          <p:txBody>
            <a:bodyPr/>
            <a:lstStyle/>
            <a:p>
              <a:pPr marL="0" algn="l" defTabSz="914400" rtl="0" eaLnBrk="1" latinLnBrk="0" hangingPunct="1"/>
              <a:endParaRPr lang="en-US" sz="1200" dirty="0">
                <a:solidFill>
                  <a:schemeClr val="tx1"/>
                </a:solidFill>
                <a:latin typeface="Arial" panose="020B0604020202020204" pitchFamily="34" charset="0"/>
              </a:endParaRPr>
            </a:p>
          </p:txBody>
        </p:sp>
        <p:sp>
          <p:nvSpPr>
            <p:cNvPr id="104" name="Freeform 32">
              <a:extLst>
                <a:ext uri="{FF2B5EF4-FFF2-40B4-BE49-F238E27FC236}">
                  <a16:creationId xmlns:a16="http://schemas.microsoft.com/office/drawing/2014/main" id="{CDF4DE09-8AD5-4063-9A5B-B5F15B5E0665}"/>
                </a:ext>
              </a:extLst>
            </p:cNvPr>
            <p:cNvSpPr>
              <a:spLocks/>
            </p:cNvSpPr>
            <p:nvPr/>
          </p:nvSpPr>
          <p:spPr bwMode="auto">
            <a:xfrm>
              <a:off x="5043068" y="2408414"/>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05" name="Rectangle 25">
              <a:extLst>
                <a:ext uri="{FF2B5EF4-FFF2-40B4-BE49-F238E27FC236}">
                  <a16:creationId xmlns:a16="http://schemas.microsoft.com/office/drawing/2014/main" id="{160D8D35-268C-47BE-8FA2-5A15558E3848}"/>
                </a:ext>
              </a:extLst>
            </p:cNvPr>
            <p:cNvSpPr>
              <a:spLocks noChangeArrowheads="1"/>
            </p:cNvSpPr>
            <p:nvPr/>
          </p:nvSpPr>
          <p:spPr bwMode="auto">
            <a:xfrm>
              <a:off x="4979645" y="2080470"/>
              <a:ext cx="35249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cs typeface="Arial" panose="020B0604020202020204" pitchFamily="34" charset="0"/>
                </a:rPr>
                <a:t>DFF</a:t>
              </a:r>
              <a:endParaRPr lang="en-US" altLang="en-US" sz="1200" dirty="0"/>
            </a:p>
          </p:txBody>
        </p:sp>
      </p:grpSp>
      <p:sp>
        <p:nvSpPr>
          <p:cNvPr id="106" name="Content Placeholder 2">
            <a:extLst>
              <a:ext uri="{FF2B5EF4-FFF2-40B4-BE49-F238E27FC236}">
                <a16:creationId xmlns:a16="http://schemas.microsoft.com/office/drawing/2014/main" id="{397F8C2C-6DD3-4DCF-B174-0AE89456216B}"/>
              </a:ext>
            </a:extLst>
          </p:cNvPr>
          <p:cNvSpPr txBox="1">
            <a:spLocks/>
          </p:cNvSpPr>
          <p:nvPr/>
        </p:nvSpPr>
        <p:spPr>
          <a:xfrm>
            <a:off x="895442" y="1445405"/>
            <a:ext cx="3220187" cy="1366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u="sng" dirty="0"/>
              <a:t>Data Flip Flop</a:t>
            </a:r>
            <a:r>
              <a:rPr lang="en-US" sz="1200" dirty="0"/>
              <a:t> (aka </a:t>
            </a:r>
            <a:r>
              <a:rPr lang="en-US" sz="1200" i="1" dirty="0"/>
              <a:t>latch</a:t>
            </a:r>
            <a:r>
              <a:rPr lang="en-US" sz="1200" dirty="0"/>
              <a:t>)</a:t>
            </a:r>
            <a:endParaRPr lang="en-US" sz="1600" dirty="0"/>
          </a:p>
          <a:p>
            <a:pPr marL="0" indent="0">
              <a:lnSpc>
                <a:spcPct val="100000"/>
              </a:lnSpc>
              <a:buFont typeface="Arial" panose="020B0604020202020204" pitchFamily="34" charset="0"/>
              <a:buNone/>
            </a:pPr>
            <a:r>
              <a:rPr lang="en-US" sz="1600" dirty="0"/>
              <a:t>The most elementary sequential gate: Outputs the input in the previous time-step</a:t>
            </a:r>
          </a:p>
        </p:txBody>
      </p:sp>
    </p:spTree>
    <p:extLst>
      <p:ext uri="{BB962C8B-B14F-4D97-AF65-F5344CB8AC3E}">
        <p14:creationId xmlns:p14="http://schemas.microsoft.com/office/powerpoint/2010/main" val="8002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27DF-9990-4D37-80E7-4C0AA5404D50}"/>
              </a:ext>
            </a:extLst>
          </p:cNvPr>
          <p:cNvSpPr>
            <a:spLocks noGrp="1"/>
          </p:cNvSpPr>
          <p:nvPr>
            <p:ph type="title"/>
          </p:nvPr>
        </p:nvSpPr>
        <p:spPr/>
        <p:txBody>
          <a:bodyPr/>
          <a:lstStyle/>
          <a:p>
            <a:r>
              <a:rPr lang="en-US" altLang="zh-TW" dirty="0"/>
              <a:t>DFF</a:t>
            </a:r>
            <a:endParaRPr lang="zh-TW" altLang="en-US" dirty="0"/>
          </a:p>
        </p:txBody>
      </p:sp>
      <p:sp>
        <p:nvSpPr>
          <p:cNvPr id="4" name="投影片編號版面配置區 3">
            <a:extLst>
              <a:ext uri="{FF2B5EF4-FFF2-40B4-BE49-F238E27FC236}">
                <a16:creationId xmlns:a16="http://schemas.microsoft.com/office/drawing/2014/main" id="{1DF8593D-0396-4164-AD03-476B77AFF468}"/>
              </a:ext>
            </a:extLst>
          </p:cNvPr>
          <p:cNvSpPr>
            <a:spLocks noGrp="1"/>
          </p:cNvSpPr>
          <p:nvPr>
            <p:ph type="sldNum" sz="quarter" idx="10"/>
          </p:nvPr>
        </p:nvSpPr>
        <p:spPr/>
        <p:txBody>
          <a:bodyPr/>
          <a:lstStyle/>
          <a:p>
            <a:pPr>
              <a:defRPr/>
            </a:pPr>
            <a:fld id="{27589A5A-C0A1-4C44-8A37-DDA86A1044AA}" type="slidenum">
              <a:rPr lang="zh-TW" altLang="en-US" smtClean="0"/>
              <a:pPr>
                <a:defRPr/>
              </a:pPr>
              <a:t>57</a:t>
            </a:fld>
            <a:endParaRPr lang="en-US" altLang="zh-TW" sz="1400"/>
          </a:p>
        </p:txBody>
      </p:sp>
      <p:cxnSp>
        <p:nvCxnSpPr>
          <p:cNvPr id="55" name="Straight Connector 26">
            <a:extLst>
              <a:ext uri="{FF2B5EF4-FFF2-40B4-BE49-F238E27FC236}">
                <a16:creationId xmlns:a16="http://schemas.microsoft.com/office/drawing/2014/main" id="{CA60BF2C-9188-447D-B07E-AF12E8F9ED46}"/>
              </a:ext>
            </a:extLst>
          </p:cNvPr>
          <p:cNvCxnSpPr>
            <a:cxnSpLocks/>
            <a:stCxn id="111" idx="1"/>
          </p:cNvCxnSpPr>
          <p:nvPr/>
        </p:nvCxnSpPr>
        <p:spPr>
          <a:xfrm>
            <a:off x="3065050" y="3167843"/>
            <a:ext cx="8382" cy="195978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27">
            <a:extLst>
              <a:ext uri="{FF2B5EF4-FFF2-40B4-BE49-F238E27FC236}">
                <a16:creationId xmlns:a16="http://schemas.microsoft.com/office/drawing/2014/main" id="{F93442F9-1216-4DFD-9676-7A7856834980}"/>
              </a:ext>
            </a:extLst>
          </p:cNvPr>
          <p:cNvCxnSpPr>
            <a:cxnSpLocks/>
            <a:stCxn id="112" idx="1"/>
          </p:cNvCxnSpPr>
          <p:nvPr/>
        </p:nvCxnSpPr>
        <p:spPr>
          <a:xfrm>
            <a:off x="3852516" y="3167843"/>
            <a:ext cx="12647" cy="198960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28">
            <a:extLst>
              <a:ext uri="{FF2B5EF4-FFF2-40B4-BE49-F238E27FC236}">
                <a16:creationId xmlns:a16="http://schemas.microsoft.com/office/drawing/2014/main" id="{42199120-FEBA-4C2A-A249-3F8D75300E9D}"/>
              </a:ext>
            </a:extLst>
          </p:cNvPr>
          <p:cNvCxnSpPr>
            <a:cxnSpLocks/>
            <a:stCxn id="116" idx="1"/>
          </p:cNvCxnSpPr>
          <p:nvPr/>
        </p:nvCxnSpPr>
        <p:spPr>
          <a:xfrm>
            <a:off x="6978646" y="3170301"/>
            <a:ext cx="12646" cy="1977203"/>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29">
            <a:extLst>
              <a:ext uri="{FF2B5EF4-FFF2-40B4-BE49-F238E27FC236}">
                <a16:creationId xmlns:a16="http://schemas.microsoft.com/office/drawing/2014/main" id="{B4E2A54D-03EB-4329-BBFD-1438349FD88A}"/>
              </a:ext>
            </a:extLst>
          </p:cNvPr>
          <p:cNvCxnSpPr>
            <a:cxnSpLocks/>
            <a:stCxn id="117" idx="1"/>
          </p:cNvCxnSpPr>
          <p:nvPr/>
        </p:nvCxnSpPr>
        <p:spPr>
          <a:xfrm>
            <a:off x="7774989" y="3166621"/>
            <a:ext cx="0" cy="1961004"/>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0" name="Content Placeholder 2">
            <a:extLst>
              <a:ext uri="{FF2B5EF4-FFF2-40B4-BE49-F238E27FC236}">
                <a16:creationId xmlns:a16="http://schemas.microsoft.com/office/drawing/2014/main" id="{35C614C0-F171-4175-8BBF-A13C9CEFEA69}"/>
              </a:ext>
            </a:extLst>
          </p:cNvPr>
          <p:cNvSpPr txBox="1">
            <a:spLocks/>
          </p:cNvSpPr>
          <p:nvPr/>
        </p:nvSpPr>
        <p:spPr>
          <a:xfrm>
            <a:off x="2277585" y="3052444"/>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1</a:t>
            </a:r>
          </a:p>
        </p:txBody>
      </p:sp>
      <p:sp>
        <p:nvSpPr>
          <p:cNvPr id="111" name="Content Placeholder 2">
            <a:extLst>
              <a:ext uri="{FF2B5EF4-FFF2-40B4-BE49-F238E27FC236}">
                <a16:creationId xmlns:a16="http://schemas.microsoft.com/office/drawing/2014/main" id="{BCF0CA75-0FBB-41E4-B7AD-FB27A16310AB}"/>
              </a:ext>
            </a:extLst>
          </p:cNvPr>
          <p:cNvSpPr txBox="1">
            <a:spLocks/>
          </p:cNvSpPr>
          <p:nvPr/>
        </p:nvSpPr>
        <p:spPr>
          <a:xfrm>
            <a:off x="3065050" y="3048764"/>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2</a:t>
            </a:r>
          </a:p>
        </p:txBody>
      </p:sp>
      <p:sp>
        <p:nvSpPr>
          <p:cNvPr id="112" name="Content Placeholder 2">
            <a:extLst>
              <a:ext uri="{FF2B5EF4-FFF2-40B4-BE49-F238E27FC236}">
                <a16:creationId xmlns:a16="http://schemas.microsoft.com/office/drawing/2014/main" id="{F8534759-AAA6-4BFE-BBF3-B1BE8E1B120C}"/>
              </a:ext>
            </a:extLst>
          </p:cNvPr>
          <p:cNvSpPr txBox="1">
            <a:spLocks/>
          </p:cNvSpPr>
          <p:nvPr/>
        </p:nvSpPr>
        <p:spPr>
          <a:xfrm>
            <a:off x="3852516" y="3048764"/>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3</a:t>
            </a:r>
          </a:p>
        </p:txBody>
      </p:sp>
      <p:sp>
        <p:nvSpPr>
          <p:cNvPr id="113" name="Content Placeholder 2">
            <a:extLst>
              <a:ext uri="{FF2B5EF4-FFF2-40B4-BE49-F238E27FC236}">
                <a16:creationId xmlns:a16="http://schemas.microsoft.com/office/drawing/2014/main" id="{AEAD54D7-DB66-40A3-B1C5-44157408C0B0}"/>
              </a:ext>
            </a:extLst>
          </p:cNvPr>
          <p:cNvSpPr txBox="1">
            <a:spLocks/>
          </p:cNvSpPr>
          <p:nvPr/>
        </p:nvSpPr>
        <p:spPr>
          <a:xfrm>
            <a:off x="4631103" y="3053962"/>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4</a:t>
            </a:r>
          </a:p>
        </p:txBody>
      </p:sp>
      <p:sp>
        <p:nvSpPr>
          <p:cNvPr id="114" name="Content Placeholder 2">
            <a:extLst>
              <a:ext uri="{FF2B5EF4-FFF2-40B4-BE49-F238E27FC236}">
                <a16:creationId xmlns:a16="http://schemas.microsoft.com/office/drawing/2014/main" id="{311D502D-E301-4F8D-AA7C-4CB6C664D9DE}"/>
              </a:ext>
            </a:extLst>
          </p:cNvPr>
          <p:cNvSpPr txBox="1">
            <a:spLocks/>
          </p:cNvSpPr>
          <p:nvPr/>
        </p:nvSpPr>
        <p:spPr>
          <a:xfrm>
            <a:off x="5412593" y="3054902"/>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5</a:t>
            </a:r>
          </a:p>
        </p:txBody>
      </p:sp>
      <p:sp>
        <p:nvSpPr>
          <p:cNvPr id="115" name="Content Placeholder 2">
            <a:extLst>
              <a:ext uri="{FF2B5EF4-FFF2-40B4-BE49-F238E27FC236}">
                <a16:creationId xmlns:a16="http://schemas.microsoft.com/office/drawing/2014/main" id="{8D9C74E0-EDFB-458A-82EC-7A8D9E4F58FD}"/>
              </a:ext>
            </a:extLst>
          </p:cNvPr>
          <p:cNvSpPr txBox="1">
            <a:spLocks/>
          </p:cNvSpPr>
          <p:nvPr/>
        </p:nvSpPr>
        <p:spPr>
          <a:xfrm>
            <a:off x="6191180" y="3051222"/>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6</a:t>
            </a:r>
          </a:p>
        </p:txBody>
      </p:sp>
      <p:sp>
        <p:nvSpPr>
          <p:cNvPr id="116" name="Content Placeholder 2">
            <a:extLst>
              <a:ext uri="{FF2B5EF4-FFF2-40B4-BE49-F238E27FC236}">
                <a16:creationId xmlns:a16="http://schemas.microsoft.com/office/drawing/2014/main" id="{DC9431E2-BCEE-46CC-B704-BD5268A20366}"/>
              </a:ext>
            </a:extLst>
          </p:cNvPr>
          <p:cNvSpPr txBox="1">
            <a:spLocks/>
          </p:cNvSpPr>
          <p:nvPr/>
        </p:nvSpPr>
        <p:spPr>
          <a:xfrm>
            <a:off x="6978646" y="3051222"/>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7</a:t>
            </a:r>
          </a:p>
        </p:txBody>
      </p:sp>
      <p:sp>
        <p:nvSpPr>
          <p:cNvPr id="117" name="Content Placeholder 2">
            <a:extLst>
              <a:ext uri="{FF2B5EF4-FFF2-40B4-BE49-F238E27FC236}">
                <a16:creationId xmlns:a16="http://schemas.microsoft.com/office/drawing/2014/main" id="{AF987FD8-205B-4D04-B199-9DFC02E44E2E}"/>
              </a:ext>
            </a:extLst>
          </p:cNvPr>
          <p:cNvSpPr txBox="1">
            <a:spLocks/>
          </p:cNvSpPr>
          <p:nvPr/>
        </p:nvSpPr>
        <p:spPr>
          <a:xfrm>
            <a:off x="7774989" y="3047542"/>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8</a:t>
            </a:r>
          </a:p>
        </p:txBody>
      </p:sp>
      <p:cxnSp>
        <p:nvCxnSpPr>
          <p:cNvPr id="118" name="Straight Connector 87">
            <a:extLst>
              <a:ext uri="{FF2B5EF4-FFF2-40B4-BE49-F238E27FC236}">
                <a16:creationId xmlns:a16="http://schemas.microsoft.com/office/drawing/2014/main" id="{9B3C245E-0971-4D19-A3B4-8F6D1DE4489B}"/>
              </a:ext>
            </a:extLst>
          </p:cNvPr>
          <p:cNvCxnSpPr>
            <a:cxnSpLocks/>
            <a:stCxn id="113" idx="1"/>
          </p:cNvCxnSpPr>
          <p:nvPr/>
        </p:nvCxnSpPr>
        <p:spPr>
          <a:xfrm>
            <a:off x="4631103" y="3173041"/>
            <a:ext cx="6288" cy="198440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88">
            <a:extLst>
              <a:ext uri="{FF2B5EF4-FFF2-40B4-BE49-F238E27FC236}">
                <a16:creationId xmlns:a16="http://schemas.microsoft.com/office/drawing/2014/main" id="{7E388E02-088B-47C7-9E31-3D12DA8C6138}"/>
              </a:ext>
            </a:extLst>
          </p:cNvPr>
          <p:cNvCxnSpPr>
            <a:cxnSpLocks/>
            <a:stCxn id="114" idx="1"/>
          </p:cNvCxnSpPr>
          <p:nvPr/>
        </p:nvCxnSpPr>
        <p:spPr>
          <a:xfrm>
            <a:off x="5412593" y="3173981"/>
            <a:ext cx="33104" cy="198346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89">
            <a:extLst>
              <a:ext uri="{FF2B5EF4-FFF2-40B4-BE49-F238E27FC236}">
                <a16:creationId xmlns:a16="http://schemas.microsoft.com/office/drawing/2014/main" id="{F6A48A18-E05E-4547-8C0E-26213B6C06EA}"/>
              </a:ext>
            </a:extLst>
          </p:cNvPr>
          <p:cNvCxnSpPr>
            <a:cxnSpLocks/>
            <a:stCxn id="115" idx="1"/>
          </p:cNvCxnSpPr>
          <p:nvPr/>
        </p:nvCxnSpPr>
        <p:spPr>
          <a:xfrm>
            <a:off x="6191180" y="3170301"/>
            <a:ext cx="11034" cy="198714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121" name="Group 30">
            <a:extLst>
              <a:ext uri="{FF2B5EF4-FFF2-40B4-BE49-F238E27FC236}">
                <a16:creationId xmlns:a16="http://schemas.microsoft.com/office/drawing/2014/main" id="{DADEC7FC-9804-4095-BEDC-150C2F317E3E}"/>
              </a:ext>
            </a:extLst>
          </p:cNvPr>
          <p:cNvGrpSpPr/>
          <p:nvPr/>
        </p:nvGrpSpPr>
        <p:grpSpPr>
          <a:xfrm>
            <a:off x="2273320" y="3606995"/>
            <a:ext cx="5490201" cy="281613"/>
            <a:chOff x="2273320" y="3299848"/>
            <a:chExt cx="5490201" cy="281613"/>
          </a:xfrm>
        </p:grpSpPr>
        <p:cxnSp>
          <p:nvCxnSpPr>
            <p:cNvPr id="122" name="Straight Connector 60">
              <a:extLst>
                <a:ext uri="{FF2B5EF4-FFF2-40B4-BE49-F238E27FC236}">
                  <a16:creationId xmlns:a16="http://schemas.microsoft.com/office/drawing/2014/main" id="{B8E6B4D2-F788-4853-A7B5-EF19302DA223}"/>
                </a:ext>
              </a:extLst>
            </p:cNvPr>
            <p:cNvCxnSpPr>
              <a:cxnSpLocks/>
            </p:cNvCxnSpPr>
            <p:nvPr/>
          </p:nvCxnSpPr>
          <p:spPr>
            <a:xfrm flipH="1">
              <a:off x="2273320" y="3309759"/>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61">
              <a:extLst>
                <a:ext uri="{FF2B5EF4-FFF2-40B4-BE49-F238E27FC236}">
                  <a16:creationId xmlns:a16="http://schemas.microsoft.com/office/drawing/2014/main" id="{91B36B56-2366-4426-8F7C-389A67BAE6AC}"/>
                </a:ext>
              </a:extLst>
            </p:cNvPr>
            <p:cNvCxnSpPr>
              <a:cxnSpLocks/>
            </p:cNvCxnSpPr>
            <p:nvPr/>
          </p:nvCxnSpPr>
          <p:spPr>
            <a:xfrm flipH="1">
              <a:off x="3065052" y="3555501"/>
              <a:ext cx="23475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80">
              <a:extLst>
                <a:ext uri="{FF2B5EF4-FFF2-40B4-BE49-F238E27FC236}">
                  <a16:creationId xmlns:a16="http://schemas.microsoft.com/office/drawing/2014/main" id="{8A27CEB8-A9CF-4F97-BA16-21E7D643AFD5}"/>
                </a:ext>
              </a:extLst>
            </p:cNvPr>
            <p:cNvCxnSpPr>
              <a:cxnSpLocks/>
            </p:cNvCxnSpPr>
            <p:nvPr/>
          </p:nvCxnSpPr>
          <p:spPr>
            <a:xfrm flipH="1">
              <a:off x="6191180" y="3581461"/>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90">
              <a:extLst>
                <a:ext uri="{FF2B5EF4-FFF2-40B4-BE49-F238E27FC236}">
                  <a16:creationId xmlns:a16="http://schemas.microsoft.com/office/drawing/2014/main" id="{BD2AE714-C7F6-4A73-8978-4992F025C111}"/>
                </a:ext>
              </a:extLst>
            </p:cNvPr>
            <p:cNvCxnSpPr>
              <a:cxnSpLocks/>
            </p:cNvCxnSpPr>
            <p:nvPr/>
          </p:nvCxnSpPr>
          <p:spPr>
            <a:xfrm flipH="1">
              <a:off x="6978646" y="3299848"/>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33">
              <a:extLst>
                <a:ext uri="{FF2B5EF4-FFF2-40B4-BE49-F238E27FC236}">
                  <a16:creationId xmlns:a16="http://schemas.microsoft.com/office/drawing/2014/main" id="{5F57AB58-2A46-4AD8-AC3C-B4D4547AA4AD}"/>
                </a:ext>
              </a:extLst>
            </p:cNvPr>
            <p:cNvCxnSpPr>
              <a:cxnSpLocks/>
            </p:cNvCxnSpPr>
            <p:nvPr/>
          </p:nvCxnSpPr>
          <p:spPr>
            <a:xfrm flipH="1">
              <a:off x="5412593" y="3309759"/>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Oval 148">
            <a:extLst>
              <a:ext uri="{FF2B5EF4-FFF2-40B4-BE49-F238E27FC236}">
                <a16:creationId xmlns:a16="http://schemas.microsoft.com/office/drawing/2014/main" id="{759DD847-4FE9-4942-B65A-7609EBD5E51C}"/>
              </a:ext>
            </a:extLst>
          </p:cNvPr>
          <p:cNvSpPr/>
          <p:nvPr/>
        </p:nvSpPr>
        <p:spPr>
          <a:xfrm>
            <a:off x="3236625" y="2977722"/>
            <a:ext cx="430316" cy="372978"/>
          </a:xfrm>
          <a:prstGeom prst="ellipse">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grpSp>
        <p:nvGrpSpPr>
          <p:cNvPr id="128" name="Group 149">
            <a:extLst>
              <a:ext uri="{FF2B5EF4-FFF2-40B4-BE49-F238E27FC236}">
                <a16:creationId xmlns:a16="http://schemas.microsoft.com/office/drawing/2014/main" id="{518BF510-D41E-496F-8F98-69019FC37F98}"/>
              </a:ext>
            </a:extLst>
          </p:cNvPr>
          <p:cNvGrpSpPr/>
          <p:nvPr/>
        </p:nvGrpSpPr>
        <p:grpSpPr>
          <a:xfrm>
            <a:off x="2821644" y="3684779"/>
            <a:ext cx="1043519" cy="837662"/>
            <a:chOff x="2821644" y="3377632"/>
            <a:chExt cx="1043519" cy="837662"/>
          </a:xfrm>
        </p:grpSpPr>
        <p:cxnSp>
          <p:nvCxnSpPr>
            <p:cNvPr id="129" name="Straight Arrow Connector 150">
              <a:extLst>
                <a:ext uri="{FF2B5EF4-FFF2-40B4-BE49-F238E27FC236}">
                  <a16:creationId xmlns:a16="http://schemas.microsoft.com/office/drawing/2014/main" id="{E0C35D42-5C2E-4CD0-BDAA-CB64833105A4}"/>
                </a:ext>
              </a:extLst>
            </p:cNvPr>
            <p:cNvCxnSpPr>
              <a:cxnSpLocks/>
            </p:cNvCxnSpPr>
            <p:nvPr/>
          </p:nvCxnSpPr>
          <p:spPr>
            <a:xfrm>
              <a:off x="2821644" y="3377632"/>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traight Connector 151">
              <a:extLst>
                <a:ext uri="{FF2B5EF4-FFF2-40B4-BE49-F238E27FC236}">
                  <a16:creationId xmlns:a16="http://schemas.microsoft.com/office/drawing/2014/main" id="{4AE963A5-D6A2-4A6F-A87A-0E1B6DC5A326}"/>
                </a:ext>
              </a:extLst>
            </p:cNvPr>
            <p:cNvCxnSpPr>
              <a:cxnSpLocks/>
            </p:cNvCxnSpPr>
            <p:nvPr/>
          </p:nvCxnSpPr>
          <p:spPr>
            <a:xfrm flipH="1">
              <a:off x="3073432" y="4215294"/>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Rectangle 59">
            <a:extLst>
              <a:ext uri="{FF2B5EF4-FFF2-40B4-BE49-F238E27FC236}">
                <a16:creationId xmlns:a16="http://schemas.microsoft.com/office/drawing/2014/main" id="{BF1057B0-E2A8-4927-9F12-4716EBC382E3}"/>
              </a:ext>
            </a:extLst>
          </p:cNvPr>
          <p:cNvSpPr/>
          <p:nvPr/>
        </p:nvSpPr>
        <p:spPr>
          <a:xfrm>
            <a:off x="2278072" y="4512540"/>
            <a:ext cx="791731" cy="2556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62">
            <a:extLst>
              <a:ext uri="{FF2B5EF4-FFF2-40B4-BE49-F238E27FC236}">
                <a16:creationId xmlns:a16="http://schemas.microsoft.com/office/drawing/2014/main" id="{DEF2F8F0-3972-4BFD-B9CB-F3AEDA9B7145}"/>
              </a:ext>
            </a:extLst>
          </p:cNvPr>
          <p:cNvSpPr txBox="1"/>
          <p:nvPr/>
        </p:nvSpPr>
        <p:spPr>
          <a:xfrm>
            <a:off x="1875776" y="4608921"/>
            <a:ext cx="269626" cy="276999"/>
          </a:xfrm>
          <a:prstGeom prst="rect">
            <a:avLst/>
          </a:prstGeom>
          <a:noFill/>
        </p:spPr>
        <p:txBody>
          <a:bodyPr wrap="none" rtlCol="0">
            <a:spAutoFit/>
          </a:bodyPr>
          <a:lstStyle/>
          <a:p>
            <a:r>
              <a:rPr lang="en-US" sz="1200" dirty="0">
                <a:latin typeface="Consolas"/>
                <a:cs typeface="Consolas"/>
              </a:rPr>
              <a:t>0</a:t>
            </a:r>
          </a:p>
        </p:txBody>
      </p:sp>
      <p:sp>
        <p:nvSpPr>
          <p:cNvPr id="133" name="TextBox 63">
            <a:extLst>
              <a:ext uri="{FF2B5EF4-FFF2-40B4-BE49-F238E27FC236}">
                <a16:creationId xmlns:a16="http://schemas.microsoft.com/office/drawing/2014/main" id="{C81960C7-7F1D-4BCF-A130-05ECFEC96AC6}"/>
              </a:ext>
            </a:extLst>
          </p:cNvPr>
          <p:cNvSpPr txBox="1"/>
          <p:nvPr/>
        </p:nvSpPr>
        <p:spPr>
          <a:xfrm>
            <a:off x="1875776" y="4364822"/>
            <a:ext cx="269626" cy="276999"/>
          </a:xfrm>
          <a:prstGeom prst="rect">
            <a:avLst/>
          </a:prstGeom>
          <a:noFill/>
        </p:spPr>
        <p:txBody>
          <a:bodyPr wrap="none" rtlCol="0">
            <a:spAutoFit/>
          </a:bodyPr>
          <a:lstStyle/>
          <a:p>
            <a:r>
              <a:rPr lang="en-US" sz="1200" dirty="0">
                <a:latin typeface="Consolas"/>
                <a:cs typeface="Consolas"/>
              </a:rPr>
              <a:t>1</a:t>
            </a:r>
          </a:p>
        </p:txBody>
      </p:sp>
      <p:sp>
        <p:nvSpPr>
          <p:cNvPr id="134" name="TextBox 66">
            <a:extLst>
              <a:ext uri="{FF2B5EF4-FFF2-40B4-BE49-F238E27FC236}">
                <a16:creationId xmlns:a16="http://schemas.microsoft.com/office/drawing/2014/main" id="{6AE1D9CD-476E-41FF-B7C1-B182A93350A9}"/>
              </a:ext>
            </a:extLst>
          </p:cNvPr>
          <p:cNvSpPr txBox="1"/>
          <p:nvPr/>
        </p:nvSpPr>
        <p:spPr>
          <a:xfrm>
            <a:off x="1875776" y="3464131"/>
            <a:ext cx="269626" cy="276999"/>
          </a:xfrm>
          <a:prstGeom prst="rect">
            <a:avLst/>
          </a:prstGeom>
          <a:noFill/>
        </p:spPr>
        <p:txBody>
          <a:bodyPr wrap="none" rtlCol="0">
            <a:spAutoFit/>
          </a:bodyPr>
          <a:lstStyle/>
          <a:p>
            <a:r>
              <a:rPr lang="en-US" sz="1200" dirty="0">
                <a:latin typeface="Consolas"/>
                <a:cs typeface="Consolas"/>
              </a:rPr>
              <a:t>1</a:t>
            </a:r>
          </a:p>
        </p:txBody>
      </p:sp>
      <p:sp>
        <p:nvSpPr>
          <p:cNvPr id="135" name="TextBox 67">
            <a:extLst>
              <a:ext uri="{FF2B5EF4-FFF2-40B4-BE49-F238E27FC236}">
                <a16:creationId xmlns:a16="http://schemas.microsoft.com/office/drawing/2014/main" id="{97B727C3-F95B-499B-9CB7-6BF7A523DC14}"/>
              </a:ext>
            </a:extLst>
          </p:cNvPr>
          <p:cNvSpPr txBox="1"/>
          <p:nvPr/>
        </p:nvSpPr>
        <p:spPr>
          <a:xfrm>
            <a:off x="1875776" y="3720944"/>
            <a:ext cx="269626" cy="276999"/>
          </a:xfrm>
          <a:prstGeom prst="rect">
            <a:avLst/>
          </a:prstGeom>
          <a:noFill/>
        </p:spPr>
        <p:txBody>
          <a:bodyPr wrap="none" rtlCol="0">
            <a:spAutoFit/>
          </a:bodyPr>
          <a:lstStyle/>
          <a:p>
            <a:r>
              <a:rPr lang="en-US" sz="1200" dirty="0">
                <a:latin typeface="Consolas"/>
                <a:cs typeface="Consolas"/>
              </a:rPr>
              <a:t>0</a:t>
            </a:r>
          </a:p>
        </p:txBody>
      </p:sp>
      <p:sp>
        <p:nvSpPr>
          <p:cNvPr id="136" name="Content Placeholder 2">
            <a:extLst>
              <a:ext uri="{FF2B5EF4-FFF2-40B4-BE49-F238E27FC236}">
                <a16:creationId xmlns:a16="http://schemas.microsoft.com/office/drawing/2014/main" id="{24CA84AC-BF34-48F9-9ED3-7C87731CD83A}"/>
              </a:ext>
            </a:extLst>
          </p:cNvPr>
          <p:cNvSpPr txBox="1">
            <a:spLocks/>
          </p:cNvSpPr>
          <p:nvPr/>
        </p:nvSpPr>
        <p:spPr>
          <a:xfrm>
            <a:off x="1529939" y="3034552"/>
            <a:ext cx="688768" cy="261957"/>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time:</a:t>
            </a:r>
          </a:p>
        </p:txBody>
      </p:sp>
      <p:sp>
        <p:nvSpPr>
          <p:cNvPr id="137" name="Rectangle 69">
            <a:extLst>
              <a:ext uri="{FF2B5EF4-FFF2-40B4-BE49-F238E27FC236}">
                <a16:creationId xmlns:a16="http://schemas.microsoft.com/office/drawing/2014/main" id="{9C6C2514-BBC9-4054-8248-0C626F9AB40B}"/>
              </a:ext>
            </a:extLst>
          </p:cNvPr>
          <p:cNvSpPr/>
          <p:nvPr/>
        </p:nvSpPr>
        <p:spPr>
          <a:xfrm>
            <a:off x="221776" y="3338676"/>
            <a:ext cx="1142962" cy="618142"/>
          </a:xfrm>
          <a:prstGeom prst="rect">
            <a:avLst/>
          </a:prstGeom>
          <a:noFill/>
          <a:ln>
            <a:noFill/>
          </a:ln>
          <a:effectLst/>
        </p:spPr>
        <p:txBody>
          <a:bodyPr vert="horz" lIns="180000" tIns="140400" rIns="144000" bIns="93600" rtlCol="0" anchor="t" anchorCtr="0">
            <a:noAutofit/>
          </a:bodyPr>
          <a:lstStyle/>
          <a:p>
            <a:pPr algn="r">
              <a:spcBef>
                <a:spcPts val="600"/>
              </a:spcBef>
              <a:buClr>
                <a:srgbClr val="006600"/>
              </a:buClr>
              <a:buSzPct val="85000"/>
            </a:pPr>
            <a:r>
              <a:rPr lang="en-US" sz="1200" dirty="0">
                <a:solidFill>
                  <a:srgbClr val="000000"/>
                </a:solidFill>
                <a:latin typeface="Times"/>
                <a:cs typeface="Times"/>
              </a:rPr>
              <a:t>examples</a:t>
            </a:r>
            <a:br>
              <a:rPr lang="en-US" sz="1200" dirty="0">
                <a:solidFill>
                  <a:srgbClr val="000000"/>
                </a:solidFill>
                <a:latin typeface="Times"/>
                <a:cs typeface="Times"/>
              </a:rPr>
            </a:br>
            <a:r>
              <a:rPr lang="en-US" sz="1200" dirty="0">
                <a:solidFill>
                  <a:srgbClr val="000000"/>
                </a:solidFill>
                <a:latin typeface="Times"/>
                <a:cs typeface="Times"/>
              </a:rPr>
              <a:t> of arbitrary inputs</a:t>
            </a:r>
          </a:p>
        </p:txBody>
      </p:sp>
      <p:sp>
        <p:nvSpPr>
          <p:cNvPr id="138" name="Left Brace 72">
            <a:extLst>
              <a:ext uri="{FF2B5EF4-FFF2-40B4-BE49-F238E27FC236}">
                <a16:creationId xmlns:a16="http://schemas.microsoft.com/office/drawing/2014/main" id="{F8152E4F-9048-4224-90D1-5A96EBEF7EB2}"/>
              </a:ext>
            </a:extLst>
          </p:cNvPr>
          <p:cNvSpPr/>
          <p:nvPr/>
        </p:nvSpPr>
        <p:spPr>
          <a:xfrm>
            <a:off x="1327203" y="3487944"/>
            <a:ext cx="227324" cy="496461"/>
          </a:xfrm>
          <a:prstGeom prst="leftBrace">
            <a:avLst>
              <a:gd name="adj1" fmla="val 3575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cxnSp>
        <p:nvCxnSpPr>
          <p:cNvPr id="139" name="Straight Connector 73">
            <a:extLst>
              <a:ext uri="{FF2B5EF4-FFF2-40B4-BE49-F238E27FC236}">
                <a16:creationId xmlns:a16="http://schemas.microsoft.com/office/drawing/2014/main" id="{EFA38AD2-55A3-49DD-9C71-D40574C3CA18}"/>
              </a:ext>
            </a:extLst>
          </p:cNvPr>
          <p:cNvCxnSpPr>
            <a:cxnSpLocks/>
          </p:cNvCxnSpPr>
          <p:nvPr/>
        </p:nvCxnSpPr>
        <p:spPr>
          <a:xfrm>
            <a:off x="2277585" y="3171523"/>
            <a:ext cx="0" cy="198592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140" name="Group 74">
            <a:extLst>
              <a:ext uri="{FF2B5EF4-FFF2-40B4-BE49-F238E27FC236}">
                <a16:creationId xmlns:a16="http://schemas.microsoft.com/office/drawing/2014/main" id="{D92CE6F8-B268-4F3A-8E63-9BFA15B140DC}"/>
              </a:ext>
            </a:extLst>
          </p:cNvPr>
          <p:cNvGrpSpPr/>
          <p:nvPr/>
        </p:nvGrpSpPr>
        <p:grpSpPr>
          <a:xfrm>
            <a:off x="1384468" y="3454580"/>
            <a:ext cx="795855" cy="1465441"/>
            <a:chOff x="1384468" y="3147433"/>
            <a:chExt cx="795855" cy="1465441"/>
          </a:xfrm>
        </p:grpSpPr>
        <p:sp>
          <p:nvSpPr>
            <p:cNvPr id="141" name="Rectangle 75">
              <a:extLst>
                <a:ext uri="{FF2B5EF4-FFF2-40B4-BE49-F238E27FC236}">
                  <a16:creationId xmlns:a16="http://schemas.microsoft.com/office/drawing/2014/main" id="{47B87386-9F54-4373-AD1A-9645818AC6AE}"/>
                </a:ext>
              </a:extLst>
            </p:cNvPr>
            <p:cNvSpPr/>
            <p:nvPr/>
          </p:nvSpPr>
          <p:spPr>
            <a:xfrm>
              <a:off x="1462073" y="314743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in:</a:t>
              </a:r>
            </a:p>
          </p:txBody>
        </p:sp>
        <p:sp>
          <p:nvSpPr>
            <p:cNvPr id="142" name="Rectangle 78">
              <a:extLst>
                <a:ext uri="{FF2B5EF4-FFF2-40B4-BE49-F238E27FC236}">
                  <a16:creationId xmlns:a16="http://schemas.microsoft.com/office/drawing/2014/main" id="{3C8E0F3F-9C23-47F4-BC72-29C8556BCBB4}"/>
                </a:ext>
              </a:extLst>
            </p:cNvPr>
            <p:cNvSpPr/>
            <p:nvPr/>
          </p:nvSpPr>
          <p:spPr>
            <a:xfrm>
              <a:off x="1384468" y="405355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out:</a:t>
              </a:r>
            </a:p>
          </p:txBody>
        </p:sp>
      </p:grpSp>
      <p:sp>
        <p:nvSpPr>
          <p:cNvPr id="143" name="Rectangle 36">
            <a:extLst>
              <a:ext uri="{FF2B5EF4-FFF2-40B4-BE49-F238E27FC236}">
                <a16:creationId xmlns:a16="http://schemas.microsoft.com/office/drawing/2014/main" id="{2801A743-AF42-4751-9343-C273F6637676}"/>
              </a:ext>
            </a:extLst>
          </p:cNvPr>
          <p:cNvSpPr>
            <a:spLocks noChangeArrowheads="1"/>
          </p:cNvSpPr>
          <p:nvPr/>
        </p:nvSpPr>
        <p:spPr bwMode="auto">
          <a:xfrm>
            <a:off x="6614759" y="2012438"/>
            <a:ext cx="3454881" cy="416718"/>
          </a:xfrm>
          <a:prstGeom prst="rect">
            <a:avLst/>
          </a:prstGeom>
          <a:solidFill>
            <a:schemeClr val="bg1"/>
          </a:solidFill>
          <a:ln>
            <a:noFill/>
          </a:ln>
        </p:spPr>
        <p:txBody>
          <a:bodyPr wrap="square" lIns="0" tIns="0" rIns="0" bIns="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r>
              <a:rPr lang="en-US" altLang="en-US" sz="1600" i="1" dirty="0">
                <a:solidFill>
                  <a:srgbClr val="000000"/>
                </a:solidFill>
                <a:latin typeface="Times New Roman"/>
                <a:cs typeface="Times New Roman"/>
              </a:rPr>
              <a:t>t</a:t>
            </a:r>
            <a:r>
              <a:rPr lang="is-IS" altLang="en-US" sz="140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in(</a:t>
            </a:r>
            <a:r>
              <a:rPr lang="en-US" altLang="en-US" sz="1600" i="1" dirty="0">
                <a:solidFill>
                  <a:srgbClr val="000000"/>
                </a:solidFill>
                <a:latin typeface="Times New Roman"/>
                <a:cs typeface="Times New Roman"/>
              </a:rPr>
              <a:t>t</a:t>
            </a:r>
            <a:r>
              <a:rPr lang="en-US" altLang="en-US" sz="800" i="1" dirty="0">
                <a:solidFill>
                  <a:srgbClr val="000000"/>
                </a:solidFill>
                <a:latin typeface="Times New Roman"/>
                <a:cs typeface="Times New Roman"/>
              </a:rPr>
              <a:t> </a:t>
            </a:r>
            <a:r>
              <a:rPr lang="en-US" altLang="en-US" sz="1600" dirty="0">
                <a:solidFill>
                  <a:srgbClr val="000000"/>
                </a:solidFill>
                <a:latin typeface="Times New Roman"/>
                <a:cs typeface="Times New Roman"/>
              </a:rPr>
              <a:t>–</a:t>
            </a:r>
            <a:r>
              <a:rPr lang="en-US" altLang="en-US" sz="800" dirty="0">
                <a:solidFill>
                  <a:srgbClr val="000000"/>
                </a:solidFill>
                <a:latin typeface="Times New Roman"/>
                <a:cs typeface="Times New Roman"/>
              </a:rPr>
              <a:t> </a:t>
            </a:r>
            <a:r>
              <a:rPr lang="en-US" altLang="en-US" sz="1600" dirty="0">
                <a:solidFill>
                  <a:srgbClr val="000000"/>
                </a:solidFill>
                <a:latin typeface="Times New Roman"/>
                <a:cs typeface="Times New Roman"/>
              </a:rPr>
              <a:t>1</a:t>
            </a:r>
            <a:r>
              <a:rPr lang="is-IS" altLang="en-US" sz="1400">
                <a:solidFill>
                  <a:srgbClr val="000000"/>
                </a:solidFill>
                <a:latin typeface="Consolas"/>
                <a:cs typeface="Consolas"/>
              </a:rPr>
              <a:t>)</a:t>
            </a:r>
            <a:endParaRPr lang="en-US" altLang="en-US" sz="1400" dirty="0">
              <a:solidFill>
                <a:srgbClr val="000000"/>
              </a:solidFill>
              <a:latin typeface="Consolas"/>
              <a:cs typeface="Consolas"/>
            </a:endParaRPr>
          </a:p>
        </p:txBody>
      </p:sp>
      <p:grpSp>
        <p:nvGrpSpPr>
          <p:cNvPr id="144" name="Group 105">
            <a:extLst>
              <a:ext uri="{FF2B5EF4-FFF2-40B4-BE49-F238E27FC236}">
                <a16:creationId xmlns:a16="http://schemas.microsoft.com/office/drawing/2014/main" id="{98CBC7A5-2062-40B4-9EA5-5152441D94B6}"/>
              </a:ext>
            </a:extLst>
          </p:cNvPr>
          <p:cNvGrpSpPr/>
          <p:nvPr/>
        </p:nvGrpSpPr>
        <p:grpSpPr>
          <a:xfrm>
            <a:off x="4144585" y="1795203"/>
            <a:ext cx="2003325" cy="779747"/>
            <a:chOff x="4144585" y="1795203"/>
            <a:chExt cx="2003325" cy="779747"/>
          </a:xfrm>
        </p:grpSpPr>
        <p:sp>
          <p:nvSpPr>
            <p:cNvPr id="145" name="Freeform 32">
              <a:extLst>
                <a:ext uri="{FF2B5EF4-FFF2-40B4-BE49-F238E27FC236}">
                  <a16:creationId xmlns:a16="http://schemas.microsoft.com/office/drawing/2014/main" id="{A3E2CF04-E13D-4C4A-B892-DAFD49646BB4}"/>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46" name="Rectangle 107">
              <a:extLst>
                <a:ext uri="{FF2B5EF4-FFF2-40B4-BE49-F238E27FC236}">
                  <a16:creationId xmlns:a16="http://schemas.microsoft.com/office/drawing/2014/main" id="{C2182A77-54AE-461F-AADE-8613C984061C}"/>
                </a:ext>
              </a:extLst>
            </p:cNvPr>
            <p:cNvSpPr/>
            <p:nvPr/>
          </p:nvSpPr>
          <p:spPr>
            <a:xfrm>
              <a:off x="4681242" y="1795203"/>
              <a:ext cx="905026" cy="779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47" name="Rectangle 31">
              <a:extLst>
                <a:ext uri="{FF2B5EF4-FFF2-40B4-BE49-F238E27FC236}">
                  <a16:creationId xmlns:a16="http://schemas.microsoft.com/office/drawing/2014/main" id="{A0F3A531-6421-41E9-9226-233AC586296B}"/>
                </a:ext>
              </a:extLst>
            </p:cNvPr>
            <p:cNvSpPr>
              <a:spLocks noChangeArrowheads="1"/>
            </p:cNvSpPr>
            <p:nvPr/>
          </p:nvSpPr>
          <p:spPr bwMode="auto">
            <a:xfrm>
              <a:off x="5741336" y="1960548"/>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148" name="Rectangle 34">
              <a:extLst>
                <a:ext uri="{FF2B5EF4-FFF2-40B4-BE49-F238E27FC236}">
                  <a16:creationId xmlns:a16="http://schemas.microsoft.com/office/drawing/2014/main" id="{0414E677-7D8B-4CD3-AFF6-D10F72CD6509}"/>
                </a:ext>
              </a:extLst>
            </p:cNvPr>
            <p:cNvSpPr>
              <a:spLocks noChangeArrowheads="1"/>
            </p:cNvSpPr>
            <p:nvPr/>
          </p:nvSpPr>
          <p:spPr bwMode="auto">
            <a:xfrm>
              <a:off x="4327955" y="196433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cxnSp>
          <p:nvCxnSpPr>
            <p:cNvPr id="149" name="Straight Arrow Connector 110">
              <a:extLst>
                <a:ext uri="{FF2B5EF4-FFF2-40B4-BE49-F238E27FC236}">
                  <a16:creationId xmlns:a16="http://schemas.microsoft.com/office/drawing/2014/main" id="{4444ECFF-25D5-4E57-90C5-975A94B69442}"/>
                </a:ext>
              </a:extLst>
            </p:cNvPr>
            <p:cNvCxnSpPr>
              <a:cxnSpLocks/>
            </p:cNvCxnSpPr>
            <p:nvPr/>
          </p:nvCxnSpPr>
          <p:spPr>
            <a:xfrm>
              <a:off x="5584752" y="2172803"/>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Arrow Connector 111">
              <a:extLst>
                <a:ext uri="{FF2B5EF4-FFF2-40B4-BE49-F238E27FC236}">
                  <a16:creationId xmlns:a16="http://schemas.microsoft.com/office/drawing/2014/main" id="{24B3283E-11FD-432E-9E7E-57EBC5173CBB}"/>
                </a:ext>
              </a:extLst>
            </p:cNvPr>
            <p:cNvCxnSpPr>
              <a:cxnSpLocks/>
            </p:cNvCxnSpPr>
            <p:nvPr/>
          </p:nvCxnSpPr>
          <p:spPr>
            <a:xfrm>
              <a:off x="4144585" y="2182124"/>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1" name="Rounded Rectangle 112">
              <a:extLst>
                <a:ext uri="{FF2B5EF4-FFF2-40B4-BE49-F238E27FC236}">
                  <a16:creationId xmlns:a16="http://schemas.microsoft.com/office/drawing/2014/main" id="{533403E8-E3E9-42FC-9184-FACA882F35F3}"/>
                </a:ext>
              </a:extLst>
            </p:cNvPr>
            <p:cNvSpPr/>
            <p:nvPr/>
          </p:nvSpPr>
          <p:spPr>
            <a:xfrm>
              <a:off x="4677271" y="1844464"/>
              <a:ext cx="900904" cy="681224"/>
            </a:xfrm>
            <a:prstGeom prst="roundRect">
              <a:avLst/>
            </a:prstGeom>
            <a:solidFill>
              <a:schemeClr val="bg1">
                <a:lumMod val="95000"/>
              </a:schemeClr>
            </a:solidFill>
            <a:ln w="15875">
              <a:solidFill>
                <a:srgbClr val="000000"/>
              </a:solidFill>
              <a:miter lim="800000"/>
              <a:headEnd/>
              <a:tailEnd/>
            </a:ln>
          </p:spPr>
          <p:txBody>
            <a:bodyPr/>
            <a:lstStyle/>
            <a:p>
              <a:pPr marL="0" algn="l" defTabSz="914400" rtl="0" eaLnBrk="1" latinLnBrk="0" hangingPunct="1"/>
              <a:endParaRPr lang="en-US" sz="1200" dirty="0">
                <a:solidFill>
                  <a:schemeClr val="tx1"/>
                </a:solidFill>
                <a:latin typeface="Arial" panose="020B0604020202020204" pitchFamily="34" charset="0"/>
              </a:endParaRPr>
            </a:p>
          </p:txBody>
        </p:sp>
        <p:sp>
          <p:nvSpPr>
            <p:cNvPr id="152" name="Freeform 32">
              <a:extLst>
                <a:ext uri="{FF2B5EF4-FFF2-40B4-BE49-F238E27FC236}">
                  <a16:creationId xmlns:a16="http://schemas.microsoft.com/office/drawing/2014/main" id="{B4FADB3E-3BEA-408A-932E-BC65291C316F}"/>
                </a:ext>
              </a:extLst>
            </p:cNvPr>
            <p:cNvSpPr>
              <a:spLocks/>
            </p:cNvSpPr>
            <p:nvPr/>
          </p:nvSpPr>
          <p:spPr bwMode="auto">
            <a:xfrm>
              <a:off x="5043068" y="2408414"/>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53" name="Rectangle 25">
              <a:extLst>
                <a:ext uri="{FF2B5EF4-FFF2-40B4-BE49-F238E27FC236}">
                  <a16:creationId xmlns:a16="http://schemas.microsoft.com/office/drawing/2014/main" id="{112E8460-F07C-4937-8FAF-85CEAF02D6EE}"/>
                </a:ext>
              </a:extLst>
            </p:cNvPr>
            <p:cNvSpPr>
              <a:spLocks noChangeArrowheads="1"/>
            </p:cNvSpPr>
            <p:nvPr/>
          </p:nvSpPr>
          <p:spPr bwMode="auto">
            <a:xfrm>
              <a:off x="4979645" y="2080470"/>
              <a:ext cx="35249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cs typeface="Arial" panose="020B0604020202020204" pitchFamily="34" charset="0"/>
                </a:rPr>
                <a:t>DFF</a:t>
              </a:r>
              <a:endParaRPr lang="en-US" altLang="en-US" sz="1200" dirty="0"/>
            </a:p>
          </p:txBody>
        </p:sp>
      </p:grpSp>
      <p:sp>
        <p:nvSpPr>
          <p:cNvPr id="154" name="Content Placeholder 2">
            <a:extLst>
              <a:ext uri="{FF2B5EF4-FFF2-40B4-BE49-F238E27FC236}">
                <a16:creationId xmlns:a16="http://schemas.microsoft.com/office/drawing/2014/main" id="{9BD3BDA5-FF6D-4934-B0CF-0565D4611422}"/>
              </a:ext>
            </a:extLst>
          </p:cNvPr>
          <p:cNvSpPr txBox="1">
            <a:spLocks/>
          </p:cNvSpPr>
          <p:nvPr/>
        </p:nvSpPr>
        <p:spPr>
          <a:xfrm>
            <a:off x="895442" y="1445405"/>
            <a:ext cx="3220187" cy="1366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u="sng" dirty="0"/>
              <a:t>Data Flip Flop</a:t>
            </a:r>
            <a:r>
              <a:rPr lang="en-US" sz="1200" dirty="0"/>
              <a:t> (aka </a:t>
            </a:r>
            <a:r>
              <a:rPr lang="en-US" sz="1200" i="1" dirty="0"/>
              <a:t>latch</a:t>
            </a:r>
            <a:r>
              <a:rPr lang="en-US" sz="1200" dirty="0"/>
              <a:t>)</a:t>
            </a:r>
            <a:endParaRPr lang="en-US" sz="1600" dirty="0"/>
          </a:p>
          <a:p>
            <a:pPr marL="0" indent="0">
              <a:lnSpc>
                <a:spcPct val="100000"/>
              </a:lnSpc>
              <a:buFont typeface="Arial" panose="020B0604020202020204" pitchFamily="34" charset="0"/>
              <a:buNone/>
            </a:pPr>
            <a:r>
              <a:rPr lang="en-US" sz="1600" dirty="0"/>
              <a:t>The most elementary sequential gate: Outputs the input in the previous time-step</a:t>
            </a:r>
          </a:p>
        </p:txBody>
      </p:sp>
    </p:spTree>
    <p:extLst>
      <p:ext uri="{BB962C8B-B14F-4D97-AF65-F5344CB8AC3E}">
        <p14:creationId xmlns:p14="http://schemas.microsoft.com/office/powerpoint/2010/main" val="39303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27DF-9990-4D37-80E7-4C0AA5404D50}"/>
              </a:ext>
            </a:extLst>
          </p:cNvPr>
          <p:cNvSpPr>
            <a:spLocks noGrp="1"/>
          </p:cNvSpPr>
          <p:nvPr>
            <p:ph type="title"/>
          </p:nvPr>
        </p:nvSpPr>
        <p:spPr/>
        <p:txBody>
          <a:bodyPr/>
          <a:lstStyle/>
          <a:p>
            <a:r>
              <a:rPr lang="en-US" altLang="zh-TW" dirty="0"/>
              <a:t>DFF</a:t>
            </a:r>
            <a:endParaRPr lang="zh-TW" altLang="en-US" dirty="0"/>
          </a:p>
        </p:txBody>
      </p:sp>
      <p:sp>
        <p:nvSpPr>
          <p:cNvPr id="4" name="投影片編號版面配置區 3">
            <a:extLst>
              <a:ext uri="{FF2B5EF4-FFF2-40B4-BE49-F238E27FC236}">
                <a16:creationId xmlns:a16="http://schemas.microsoft.com/office/drawing/2014/main" id="{1DF8593D-0396-4164-AD03-476B77AFF468}"/>
              </a:ext>
            </a:extLst>
          </p:cNvPr>
          <p:cNvSpPr>
            <a:spLocks noGrp="1"/>
          </p:cNvSpPr>
          <p:nvPr>
            <p:ph type="sldNum" sz="quarter" idx="10"/>
          </p:nvPr>
        </p:nvSpPr>
        <p:spPr/>
        <p:txBody>
          <a:bodyPr/>
          <a:lstStyle/>
          <a:p>
            <a:pPr>
              <a:defRPr/>
            </a:pPr>
            <a:fld id="{27589A5A-C0A1-4C44-8A37-DDA86A1044AA}" type="slidenum">
              <a:rPr lang="zh-TW" altLang="en-US" smtClean="0"/>
              <a:pPr>
                <a:defRPr/>
              </a:pPr>
              <a:t>58</a:t>
            </a:fld>
            <a:endParaRPr lang="en-US" altLang="zh-TW" sz="1400"/>
          </a:p>
        </p:txBody>
      </p:sp>
      <p:cxnSp>
        <p:nvCxnSpPr>
          <p:cNvPr id="53" name="Straight Connector 26">
            <a:extLst>
              <a:ext uri="{FF2B5EF4-FFF2-40B4-BE49-F238E27FC236}">
                <a16:creationId xmlns:a16="http://schemas.microsoft.com/office/drawing/2014/main" id="{6CA8922F-6F41-4521-8DD6-77ECCEADB46F}"/>
              </a:ext>
            </a:extLst>
          </p:cNvPr>
          <p:cNvCxnSpPr>
            <a:cxnSpLocks/>
            <a:stCxn id="59" idx="1"/>
          </p:cNvCxnSpPr>
          <p:nvPr/>
        </p:nvCxnSpPr>
        <p:spPr>
          <a:xfrm>
            <a:off x="3065050" y="3167834"/>
            <a:ext cx="8382" cy="195978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27">
            <a:extLst>
              <a:ext uri="{FF2B5EF4-FFF2-40B4-BE49-F238E27FC236}">
                <a16:creationId xmlns:a16="http://schemas.microsoft.com/office/drawing/2014/main" id="{A2547E43-72D6-4755-98D9-E25A3CFF6779}"/>
              </a:ext>
            </a:extLst>
          </p:cNvPr>
          <p:cNvCxnSpPr>
            <a:cxnSpLocks/>
            <a:stCxn id="60" idx="1"/>
          </p:cNvCxnSpPr>
          <p:nvPr/>
        </p:nvCxnSpPr>
        <p:spPr>
          <a:xfrm>
            <a:off x="3852516" y="3167834"/>
            <a:ext cx="12647" cy="198960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28">
            <a:extLst>
              <a:ext uri="{FF2B5EF4-FFF2-40B4-BE49-F238E27FC236}">
                <a16:creationId xmlns:a16="http://schemas.microsoft.com/office/drawing/2014/main" id="{5C21B581-9F31-4A17-BF93-EC7B2D1BC2C1}"/>
              </a:ext>
            </a:extLst>
          </p:cNvPr>
          <p:cNvCxnSpPr>
            <a:cxnSpLocks/>
            <a:stCxn id="64" idx="1"/>
          </p:cNvCxnSpPr>
          <p:nvPr/>
        </p:nvCxnSpPr>
        <p:spPr>
          <a:xfrm>
            <a:off x="6978646" y="3170292"/>
            <a:ext cx="12646" cy="1977203"/>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29">
            <a:extLst>
              <a:ext uri="{FF2B5EF4-FFF2-40B4-BE49-F238E27FC236}">
                <a16:creationId xmlns:a16="http://schemas.microsoft.com/office/drawing/2014/main" id="{0CFF2C7C-E0DD-4447-B4C0-292224BB0376}"/>
              </a:ext>
            </a:extLst>
          </p:cNvPr>
          <p:cNvCxnSpPr>
            <a:cxnSpLocks/>
            <a:stCxn id="65" idx="1"/>
          </p:cNvCxnSpPr>
          <p:nvPr/>
        </p:nvCxnSpPr>
        <p:spPr>
          <a:xfrm>
            <a:off x="7774989" y="3166612"/>
            <a:ext cx="0" cy="1961004"/>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EB72E266-6FF7-4AD1-AE1C-D4A0C02697BF}"/>
              </a:ext>
            </a:extLst>
          </p:cNvPr>
          <p:cNvSpPr txBox="1">
            <a:spLocks/>
          </p:cNvSpPr>
          <p:nvPr/>
        </p:nvSpPr>
        <p:spPr>
          <a:xfrm>
            <a:off x="2277585" y="305243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1</a:t>
            </a:r>
          </a:p>
        </p:txBody>
      </p:sp>
      <p:sp>
        <p:nvSpPr>
          <p:cNvPr id="59" name="Content Placeholder 2">
            <a:extLst>
              <a:ext uri="{FF2B5EF4-FFF2-40B4-BE49-F238E27FC236}">
                <a16:creationId xmlns:a16="http://schemas.microsoft.com/office/drawing/2014/main" id="{632911FC-8AD5-40D2-8CAC-7836679AB353}"/>
              </a:ext>
            </a:extLst>
          </p:cNvPr>
          <p:cNvSpPr txBox="1">
            <a:spLocks/>
          </p:cNvSpPr>
          <p:nvPr/>
        </p:nvSpPr>
        <p:spPr>
          <a:xfrm>
            <a:off x="3065050" y="304875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2</a:t>
            </a:r>
          </a:p>
        </p:txBody>
      </p:sp>
      <p:sp>
        <p:nvSpPr>
          <p:cNvPr id="60" name="Content Placeholder 2">
            <a:extLst>
              <a:ext uri="{FF2B5EF4-FFF2-40B4-BE49-F238E27FC236}">
                <a16:creationId xmlns:a16="http://schemas.microsoft.com/office/drawing/2014/main" id="{60BDCB65-E2A3-4CBF-A63D-8E73E31E4FD0}"/>
              </a:ext>
            </a:extLst>
          </p:cNvPr>
          <p:cNvSpPr txBox="1">
            <a:spLocks/>
          </p:cNvSpPr>
          <p:nvPr/>
        </p:nvSpPr>
        <p:spPr>
          <a:xfrm>
            <a:off x="3852516" y="3048755"/>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3</a:t>
            </a:r>
          </a:p>
        </p:txBody>
      </p:sp>
      <p:sp>
        <p:nvSpPr>
          <p:cNvPr id="61" name="Content Placeholder 2">
            <a:extLst>
              <a:ext uri="{FF2B5EF4-FFF2-40B4-BE49-F238E27FC236}">
                <a16:creationId xmlns:a16="http://schemas.microsoft.com/office/drawing/2014/main" id="{5B664FEB-DECD-4CEF-87FE-9B15B240FFA0}"/>
              </a:ext>
            </a:extLst>
          </p:cNvPr>
          <p:cNvSpPr txBox="1">
            <a:spLocks/>
          </p:cNvSpPr>
          <p:nvPr/>
        </p:nvSpPr>
        <p:spPr>
          <a:xfrm>
            <a:off x="4631103" y="3053953"/>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4</a:t>
            </a:r>
          </a:p>
        </p:txBody>
      </p:sp>
      <p:sp>
        <p:nvSpPr>
          <p:cNvPr id="62" name="Content Placeholder 2">
            <a:extLst>
              <a:ext uri="{FF2B5EF4-FFF2-40B4-BE49-F238E27FC236}">
                <a16:creationId xmlns:a16="http://schemas.microsoft.com/office/drawing/2014/main" id="{2776FA4C-6BD8-4C98-B534-054BE9A7B279}"/>
              </a:ext>
            </a:extLst>
          </p:cNvPr>
          <p:cNvSpPr txBox="1">
            <a:spLocks/>
          </p:cNvSpPr>
          <p:nvPr/>
        </p:nvSpPr>
        <p:spPr>
          <a:xfrm>
            <a:off x="5412593" y="3054893"/>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5</a:t>
            </a:r>
          </a:p>
        </p:txBody>
      </p:sp>
      <p:sp>
        <p:nvSpPr>
          <p:cNvPr id="63" name="Content Placeholder 2">
            <a:extLst>
              <a:ext uri="{FF2B5EF4-FFF2-40B4-BE49-F238E27FC236}">
                <a16:creationId xmlns:a16="http://schemas.microsoft.com/office/drawing/2014/main" id="{D12F7D55-8F6A-4128-84A1-812F36B4B1E6}"/>
              </a:ext>
            </a:extLst>
          </p:cNvPr>
          <p:cNvSpPr txBox="1">
            <a:spLocks/>
          </p:cNvSpPr>
          <p:nvPr/>
        </p:nvSpPr>
        <p:spPr>
          <a:xfrm>
            <a:off x="6191180" y="3051213"/>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6</a:t>
            </a:r>
          </a:p>
        </p:txBody>
      </p:sp>
      <p:sp>
        <p:nvSpPr>
          <p:cNvPr id="64" name="Content Placeholder 2">
            <a:extLst>
              <a:ext uri="{FF2B5EF4-FFF2-40B4-BE49-F238E27FC236}">
                <a16:creationId xmlns:a16="http://schemas.microsoft.com/office/drawing/2014/main" id="{DE72D883-0E4A-4E2C-A557-784D396B7222}"/>
              </a:ext>
            </a:extLst>
          </p:cNvPr>
          <p:cNvSpPr txBox="1">
            <a:spLocks/>
          </p:cNvSpPr>
          <p:nvPr/>
        </p:nvSpPr>
        <p:spPr>
          <a:xfrm>
            <a:off x="6978646" y="3051213"/>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7</a:t>
            </a:r>
          </a:p>
        </p:txBody>
      </p:sp>
      <p:sp>
        <p:nvSpPr>
          <p:cNvPr id="65" name="Content Placeholder 2">
            <a:extLst>
              <a:ext uri="{FF2B5EF4-FFF2-40B4-BE49-F238E27FC236}">
                <a16:creationId xmlns:a16="http://schemas.microsoft.com/office/drawing/2014/main" id="{F18DFBC4-AE4B-487A-A6A8-0B3542D6B6F1}"/>
              </a:ext>
            </a:extLst>
          </p:cNvPr>
          <p:cNvSpPr txBox="1">
            <a:spLocks/>
          </p:cNvSpPr>
          <p:nvPr/>
        </p:nvSpPr>
        <p:spPr>
          <a:xfrm>
            <a:off x="7774989" y="3047533"/>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8</a:t>
            </a:r>
          </a:p>
        </p:txBody>
      </p:sp>
      <p:cxnSp>
        <p:nvCxnSpPr>
          <p:cNvPr id="66" name="Straight Connector 87">
            <a:extLst>
              <a:ext uri="{FF2B5EF4-FFF2-40B4-BE49-F238E27FC236}">
                <a16:creationId xmlns:a16="http://schemas.microsoft.com/office/drawing/2014/main" id="{138DC35A-8C8D-4C61-BFDB-C8B534589BFC}"/>
              </a:ext>
            </a:extLst>
          </p:cNvPr>
          <p:cNvCxnSpPr>
            <a:cxnSpLocks/>
            <a:stCxn id="61" idx="1"/>
          </p:cNvCxnSpPr>
          <p:nvPr/>
        </p:nvCxnSpPr>
        <p:spPr>
          <a:xfrm>
            <a:off x="4631103" y="3173032"/>
            <a:ext cx="6288" cy="198440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88">
            <a:extLst>
              <a:ext uri="{FF2B5EF4-FFF2-40B4-BE49-F238E27FC236}">
                <a16:creationId xmlns:a16="http://schemas.microsoft.com/office/drawing/2014/main" id="{5037B746-D76B-4B32-9053-5FBFAF034A74}"/>
              </a:ext>
            </a:extLst>
          </p:cNvPr>
          <p:cNvCxnSpPr>
            <a:cxnSpLocks/>
            <a:stCxn id="62" idx="1"/>
          </p:cNvCxnSpPr>
          <p:nvPr/>
        </p:nvCxnSpPr>
        <p:spPr>
          <a:xfrm>
            <a:off x="5412593" y="3173972"/>
            <a:ext cx="33104" cy="198346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89">
            <a:extLst>
              <a:ext uri="{FF2B5EF4-FFF2-40B4-BE49-F238E27FC236}">
                <a16:creationId xmlns:a16="http://schemas.microsoft.com/office/drawing/2014/main" id="{C0C25772-A576-44CC-ADB4-05C8531CC8FF}"/>
              </a:ext>
            </a:extLst>
          </p:cNvPr>
          <p:cNvCxnSpPr>
            <a:cxnSpLocks/>
            <a:stCxn id="63" idx="1"/>
          </p:cNvCxnSpPr>
          <p:nvPr/>
        </p:nvCxnSpPr>
        <p:spPr>
          <a:xfrm>
            <a:off x="6191180" y="3170292"/>
            <a:ext cx="11034" cy="198714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0">
            <a:extLst>
              <a:ext uri="{FF2B5EF4-FFF2-40B4-BE49-F238E27FC236}">
                <a16:creationId xmlns:a16="http://schemas.microsoft.com/office/drawing/2014/main" id="{6B678BC3-4D4C-49B8-A191-4A06EE003E3B}"/>
              </a:ext>
            </a:extLst>
          </p:cNvPr>
          <p:cNvCxnSpPr>
            <a:cxnSpLocks/>
          </p:cNvCxnSpPr>
          <p:nvPr/>
        </p:nvCxnSpPr>
        <p:spPr>
          <a:xfrm flipH="1">
            <a:off x="2273320" y="3616897"/>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80">
            <a:extLst>
              <a:ext uri="{FF2B5EF4-FFF2-40B4-BE49-F238E27FC236}">
                <a16:creationId xmlns:a16="http://schemas.microsoft.com/office/drawing/2014/main" id="{C7C3C52E-00E5-4B75-8F63-6DA2D71DD1BD}"/>
              </a:ext>
            </a:extLst>
          </p:cNvPr>
          <p:cNvCxnSpPr>
            <a:cxnSpLocks/>
          </p:cNvCxnSpPr>
          <p:nvPr/>
        </p:nvCxnSpPr>
        <p:spPr>
          <a:xfrm flipH="1">
            <a:off x="6191180" y="3888599"/>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90">
            <a:extLst>
              <a:ext uri="{FF2B5EF4-FFF2-40B4-BE49-F238E27FC236}">
                <a16:creationId xmlns:a16="http://schemas.microsoft.com/office/drawing/2014/main" id="{251E741D-6B69-467A-A960-77FF71D1C13C}"/>
              </a:ext>
            </a:extLst>
          </p:cNvPr>
          <p:cNvCxnSpPr>
            <a:cxnSpLocks/>
          </p:cNvCxnSpPr>
          <p:nvPr/>
        </p:nvCxnSpPr>
        <p:spPr>
          <a:xfrm flipH="1">
            <a:off x="6978646" y="3606986"/>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2">
            <a:extLst>
              <a:ext uri="{FF2B5EF4-FFF2-40B4-BE49-F238E27FC236}">
                <a16:creationId xmlns:a16="http://schemas.microsoft.com/office/drawing/2014/main" id="{11928C13-2354-4D57-AFB5-C72CE5D687BD}"/>
              </a:ext>
            </a:extLst>
          </p:cNvPr>
          <p:cNvGrpSpPr/>
          <p:nvPr/>
        </p:nvGrpSpPr>
        <p:grpSpPr>
          <a:xfrm>
            <a:off x="2821644" y="3684770"/>
            <a:ext cx="1043519" cy="837662"/>
            <a:chOff x="2821644" y="3377632"/>
            <a:chExt cx="1043519" cy="837662"/>
          </a:xfrm>
        </p:grpSpPr>
        <p:cxnSp>
          <p:nvCxnSpPr>
            <p:cNvPr id="73" name="Straight Arrow Connector 129">
              <a:extLst>
                <a:ext uri="{FF2B5EF4-FFF2-40B4-BE49-F238E27FC236}">
                  <a16:creationId xmlns:a16="http://schemas.microsoft.com/office/drawing/2014/main" id="{36230A21-42D9-4C28-8D45-37E29732D65E}"/>
                </a:ext>
              </a:extLst>
            </p:cNvPr>
            <p:cNvCxnSpPr>
              <a:cxnSpLocks/>
            </p:cNvCxnSpPr>
            <p:nvPr/>
          </p:nvCxnSpPr>
          <p:spPr>
            <a:xfrm>
              <a:off x="2821644" y="3377632"/>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Connector 92">
              <a:extLst>
                <a:ext uri="{FF2B5EF4-FFF2-40B4-BE49-F238E27FC236}">
                  <a16:creationId xmlns:a16="http://schemas.microsoft.com/office/drawing/2014/main" id="{A46D6D48-C278-48A8-BDEF-54E0B94AF8D4}"/>
                </a:ext>
              </a:extLst>
            </p:cNvPr>
            <p:cNvCxnSpPr>
              <a:cxnSpLocks/>
            </p:cNvCxnSpPr>
            <p:nvPr/>
          </p:nvCxnSpPr>
          <p:spPr>
            <a:xfrm flipH="1">
              <a:off x="3073432" y="4215294"/>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3">
            <a:extLst>
              <a:ext uri="{FF2B5EF4-FFF2-40B4-BE49-F238E27FC236}">
                <a16:creationId xmlns:a16="http://schemas.microsoft.com/office/drawing/2014/main" id="{0AC78DF2-64B6-4F4F-A378-8D1117941110}"/>
              </a:ext>
            </a:extLst>
          </p:cNvPr>
          <p:cNvGrpSpPr/>
          <p:nvPr/>
        </p:nvGrpSpPr>
        <p:grpSpPr>
          <a:xfrm>
            <a:off x="3698347" y="3958365"/>
            <a:ext cx="929873" cy="809809"/>
            <a:chOff x="3698347" y="3651227"/>
            <a:chExt cx="929873" cy="809809"/>
          </a:xfrm>
        </p:grpSpPr>
        <p:cxnSp>
          <p:nvCxnSpPr>
            <p:cNvPr id="76" name="Straight Connector 93">
              <a:extLst>
                <a:ext uri="{FF2B5EF4-FFF2-40B4-BE49-F238E27FC236}">
                  <a16:creationId xmlns:a16="http://schemas.microsoft.com/office/drawing/2014/main" id="{9B252D90-0A70-4308-A556-F3F5CE01AD79}"/>
                </a:ext>
              </a:extLst>
            </p:cNvPr>
            <p:cNvCxnSpPr>
              <a:cxnSpLocks/>
            </p:cNvCxnSpPr>
            <p:nvPr/>
          </p:nvCxnSpPr>
          <p:spPr>
            <a:xfrm flipH="1">
              <a:off x="3865164" y="4461036"/>
              <a:ext cx="7630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98">
              <a:extLst>
                <a:ext uri="{FF2B5EF4-FFF2-40B4-BE49-F238E27FC236}">
                  <a16:creationId xmlns:a16="http://schemas.microsoft.com/office/drawing/2014/main" id="{51107F9C-2A63-47CD-AF07-62B3BAA92B0E}"/>
                </a:ext>
              </a:extLst>
            </p:cNvPr>
            <p:cNvCxnSpPr>
              <a:cxnSpLocks/>
            </p:cNvCxnSpPr>
            <p:nvPr/>
          </p:nvCxnSpPr>
          <p:spPr>
            <a:xfrm>
              <a:off x="3698347" y="3651227"/>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78" name="Straight Connector 133">
            <a:extLst>
              <a:ext uri="{FF2B5EF4-FFF2-40B4-BE49-F238E27FC236}">
                <a16:creationId xmlns:a16="http://schemas.microsoft.com/office/drawing/2014/main" id="{C1DA0065-68C4-47F2-8B85-DFB7C1E00993}"/>
              </a:ext>
            </a:extLst>
          </p:cNvPr>
          <p:cNvCxnSpPr>
            <a:cxnSpLocks/>
          </p:cNvCxnSpPr>
          <p:nvPr/>
        </p:nvCxnSpPr>
        <p:spPr>
          <a:xfrm flipH="1">
            <a:off x="5412593" y="3616897"/>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148">
            <a:extLst>
              <a:ext uri="{FF2B5EF4-FFF2-40B4-BE49-F238E27FC236}">
                <a16:creationId xmlns:a16="http://schemas.microsoft.com/office/drawing/2014/main" id="{65C7E804-CDB6-4509-8E5C-07390459B6DC}"/>
              </a:ext>
            </a:extLst>
          </p:cNvPr>
          <p:cNvSpPr/>
          <p:nvPr/>
        </p:nvSpPr>
        <p:spPr>
          <a:xfrm>
            <a:off x="4042700" y="2965689"/>
            <a:ext cx="430316" cy="372978"/>
          </a:xfrm>
          <a:prstGeom prst="ellipse">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80" name="Straight Connector 62">
            <a:extLst>
              <a:ext uri="{FF2B5EF4-FFF2-40B4-BE49-F238E27FC236}">
                <a16:creationId xmlns:a16="http://schemas.microsoft.com/office/drawing/2014/main" id="{421C310E-118E-43AE-8D4D-F8847885D720}"/>
              </a:ext>
            </a:extLst>
          </p:cNvPr>
          <p:cNvCxnSpPr>
            <a:cxnSpLocks/>
          </p:cNvCxnSpPr>
          <p:nvPr/>
        </p:nvCxnSpPr>
        <p:spPr>
          <a:xfrm flipH="1">
            <a:off x="3065052" y="3862639"/>
            <a:ext cx="23475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4">
            <a:extLst>
              <a:ext uri="{FF2B5EF4-FFF2-40B4-BE49-F238E27FC236}">
                <a16:creationId xmlns:a16="http://schemas.microsoft.com/office/drawing/2014/main" id="{91D4E201-C9A1-48CD-8359-F7C621F97810}"/>
              </a:ext>
            </a:extLst>
          </p:cNvPr>
          <p:cNvGrpSpPr/>
          <p:nvPr/>
        </p:nvGrpSpPr>
        <p:grpSpPr>
          <a:xfrm>
            <a:off x="221776" y="3034543"/>
            <a:ext cx="2848027" cy="2122891"/>
            <a:chOff x="221776" y="2727405"/>
            <a:chExt cx="2848027" cy="2122891"/>
          </a:xfrm>
        </p:grpSpPr>
        <p:sp>
          <p:nvSpPr>
            <p:cNvPr id="82" name="TextBox 67">
              <a:extLst>
                <a:ext uri="{FF2B5EF4-FFF2-40B4-BE49-F238E27FC236}">
                  <a16:creationId xmlns:a16="http://schemas.microsoft.com/office/drawing/2014/main" id="{6A9E92E1-B5EE-44F9-A7A9-2DDF428B42D0}"/>
                </a:ext>
              </a:extLst>
            </p:cNvPr>
            <p:cNvSpPr txBox="1"/>
            <p:nvPr/>
          </p:nvSpPr>
          <p:spPr>
            <a:xfrm>
              <a:off x="1875776" y="4301774"/>
              <a:ext cx="269626" cy="276999"/>
            </a:xfrm>
            <a:prstGeom prst="rect">
              <a:avLst/>
            </a:prstGeom>
            <a:noFill/>
          </p:spPr>
          <p:txBody>
            <a:bodyPr wrap="none" rtlCol="0">
              <a:spAutoFit/>
            </a:bodyPr>
            <a:lstStyle/>
            <a:p>
              <a:r>
                <a:rPr lang="en-US" sz="1200" dirty="0">
                  <a:latin typeface="Consolas"/>
                  <a:cs typeface="Consolas"/>
                </a:rPr>
                <a:t>0</a:t>
              </a:r>
            </a:p>
          </p:txBody>
        </p:sp>
        <p:sp>
          <p:nvSpPr>
            <p:cNvPr id="83" name="TextBox 68">
              <a:extLst>
                <a:ext uri="{FF2B5EF4-FFF2-40B4-BE49-F238E27FC236}">
                  <a16:creationId xmlns:a16="http://schemas.microsoft.com/office/drawing/2014/main" id="{6C11B909-C445-4651-ADF1-0A26BF2BB01F}"/>
                </a:ext>
              </a:extLst>
            </p:cNvPr>
            <p:cNvSpPr txBox="1"/>
            <p:nvPr/>
          </p:nvSpPr>
          <p:spPr>
            <a:xfrm>
              <a:off x="1875776" y="4057675"/>
              <a:ext cx="269626" cy="276999"/>
            </a:xfrm>
            <a:prstGeom prst="rect">
              <a:avLst/>
            </a:prstGeom>
            <a:noFill/>
          </p:spPr>
          <p:txBody>
            <a:bodyPr wrap="none" rtlCol="0">
              <a:spAutoFit/>
            </a:bodyPr>
            <a:lstStyle/>
            <a:p>
              <a:r>
                <a:rPr lang="en-US" sz="1200" dirty="0">
                  <a:latin typeface="Consolas"/>
                  <a:cs typeface="Consolas"/>
                </a:rPr>
                <a:t>1</a:t>
              </a:r>
            </a:p>
          </p:txBody>
        </p:sp>
        <p:sp>
          <p:nvSpPr>
            <p:cNvPr id="84" name="TextBox 69">
              <a:extLst>
                <a:ext uri="{FF2B5EF4-FFF2-40B4-BE49-F238E27FC236}">
                  <a16:creationId xmlns:a16="http://schemas.microsoft.com/office/drawing/2014/main" id="{AE44C3B9-F573-4A92-9DC8-747C4C8CACCD}"/>
                </a:ext>
              </a:extLst>
            </p:cNvPr>
            <p:cNvSpPr txBox="1"/>
            <p:nvPr/>
          </p:nvSpPr>
          <p:spPr>
            <a:xfrm>
              <a:off x="1875776" y="3156984"/>
              <a:ext cx="269626" cy="276999"/>
            </a:xfrm>
            <a:prstGeom prst="rect">
              <a:avLst/>
            </a:prstGeom>
            <a:noFill/>
          </p:spPr>
          <p:txBody>
            <a:bodyPr wrap="none" rtlCol="0">
              <a:spAutoFit/>
            </a:bodyPr>
            <a:lstStyle/>
            <a:p>
              <a:r>
                <a:rPr lang="en-US" sz="1200" dirty="0">
                  <a:latin typeface="Consolas"/>
                  <a:cs typeface="Consolas"/>
                </a:rPr>
                <a:t>1</a:t>
              </a:r>
            </a:p>
          </p:txBody>
        </p:sp>
        <p:sp>
          <p:nvSpPr>
            <p:cNvPr id="85" name="TextBox 72">
              <a:extLst>
                <a:ext uri="{FF2B5EF4-FFF2-40B4-BE49-F238E27FC236}">
                  <a16:creationId xmlns:a16="http://schemas.microsoft.com/office/drawing/2014/main" id="{6B86AA92-86DB-439D-A840-C0B999B223EA}"/>
                </a:ext>
              </a:extLst>
            </p:cNvPr>
            <p:cNvSpPr txBox="1"/>
            <p:nvPr/>
          </p:nvSpPr>
          <p:spPr>
            <a:xfrm>
              <a:off x="1875776" y="3413797"/>
              <a:ext cx="269626" cy="276999"/>
            </a:xfrm>
            <a:prstGeom prst="rect">
              <a:avLst/>
            </a:prstGeom>
            <a:noFill/>
          </p:spPr>
          <p:txBody>
            <a:bodyPr wrap="none" rtlCol="0">
              <a:spAutoFit/>
            </a:bodyPr>
            <a:lstStyle/>
            <a:p>
              <a:r>
                <a:rPr lang="en-US" sz="1200" dirty="0">
                  <a:latin typeface="Consolas"/>
                  <a:cs typeface="Consolas"/>
                </a:rPr>
                <a:t>0</a:t>
              </a:r>
            </a:p>
          </p:txBody>
        </p:sp>
        <p:sp>
          <p:nvSpPr>
            <p:cNvPr id="86" name="Content Placeholder 2">
              <a:extLst>
                <a:ext uri="{FF2B5EF4-FFF2-40B4-BE49-F238E27FC236}">
                  <a16:creationId xmlns:a16="http://schemas.microsoft.com/office/drawing/2014/main" id="{7F8866EC-EC47-40D6-8AB4-C5172E39BA08}"/>
                </a:ext>
              </a:extLst>
            </p:cNvPr>
            <p:cNvSpPr txBox="1">
              <a:spLocks/>
            </p:cNvSpPr>
            <p:nvPr/>
          </p:nvSpPr>
          <p:spPr>
            <a:xfrm>
              <a:off x="1529939" y="2727405"/>
              <a:ext cx="688768" cy="261957"/>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time:</a:t>
              </a:r>
            </a:p>
          </p:txBody>
        </p:sp>
        <p:sp>
          <p:nvSpPr>
            <p:cNvPr id="87" name="Rectangle 74">
              <a:extLst>
                <a:ext uri="{FF2B5EF4-FFF2-40B4-BE49-F238E27FC236}">
                  <a16:creationId xmlns:a16="http://schemas.microsoft.com/office/drawing/2014/main" id="{A70BBB14-7302-4B1B-A3DB-F404EC90E9E2}"/>
                </a:ext>
              </a:extLst>
            </p:cNvPr>
            <p:cNvSpPr/>
            <p:nvPr/>
          </p:nvSpPr>
          <p:spPr>
            <a:xfrm>
              <a:off x="221776" y="3031529"/>
              <a:ext cx="1142962" cy="618142"/>
            </a:xfrm>
            <a:prstGeom prst="rect">
              <a:avLst/>
            </a:prstGeom>
            <a:noFill/>
            <a:ln>
              <a:noFill/>
            </a:ln>
            <a:effectLst/>
          </p:spPr>
          <p:txBody>
            <a:bodyPr vert="horz" lIns="180000" tIns="140400" rIns="144000" bIns="93600" rtlCol="0" anchor="t" anchorCtr="0">
              <a:noAutofit/>
            </a:bodyPr>
            <a:lstStyle/>
            <a:p>
              <a:pPr algn="r">
                <a:spcBef>
                  <a:spcPts val="600"/>
                </a:spcBef>
                <a:buClr>
                  <a:srgbClr val="006600"/>
                </a:buClr>
                <a:buSzPct val="85000"/>
              </a:pPr>
              <a:r>
                <a:rPr lang="en-US" sz="1200" dirty="0">
                  <a:solidFill>
                    <a:srgbClr val="000000"/>
                  </a:solidFill>
                  <a:latin typeface="Times"/>
                  <a:cs typeface="Times"/>
                </a:rPr>
                <a:t>examples</a:t>
              </a:r>
              <a:br>
                <a:rPr lang="en-US" sz="1200" dirty="0">
                  <a:solidFill>
                    <a:srgbClr val="000000"/>
                  </a:solidFill>
                  <a:latin typeface="Times"/>
                  <a:cs typeface="Times"/>
                </a:rPr>
              </a:br>
              <a:r>
                <a:rPr lang="en-US" sz="1200" dirty="0">
                  <a:solidFill>
                    <a:srgbClr val="000000"/>
                  </a:solidFill>
                  <a:latin typeface="Times"/>
                  <a:cs typeface="Times"/>
                </a:rPr>
                <a:t> of arbitrary inputs</a:t>
              </a:r>
            </a:p>
          </p:txBody>
        </p:sp>
        <p:sp>
          <p:nvSpPr>
            <p:cNvPr id="88" name="Left Brace 75">
              <a:extLst>
                <a:ext uri="{FF2B5EF4-FFF2-40B4-BE49-F238E27FC236}">
                  <a16:creationId xmlns:a16="http://schemas.microsoft.com/office/drawing/2014/main" id="{5A048AFB-77FA-48E6-8382-B96F35E1338D}"/>
                </a:ext>
              </a:extLst>
            </p:cNvPr>
            <p:cNvSpPr/>
            <p:nvPr/>
          </p:nvSpPr>
          <p:spPr>
            <a:xfrm>
              <a:off x="1327203" y="3180797"/>
              <a:ext cx="227324" cy="496461"/>
            </a:xfrm>
            <a:prstGeom prst="leftBrace">
              <a:avLst>
                <a:gd name="adj1" fmla="val 3575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cxnSp>
          <p:nvCxnSpPr>
            <p:cNvPr id="89" name="Straight Connector 79">
              <a:extLst>
                <a:ext uri="{FF2B5EF4-FFF2-40B4-BE49-F238E27FC236}">
                  <a16:creationId xmlns:a16="http://schemas.microsoft.com/office/drawing/2014/main" id="{1D832EF7-154C-4247-B429-DCDD55F94314}"/>
                </a:ext>
              </a:extLst>
            </p:cNvPr>
            <p:cNvCxnSpPr>
              <a:cxnSpLocks/>
            </p:cNvCxnSpPr>
            <p:nvPr/>
          </p:nvCxnSpPr>
          <p:spPr>
            <a:xfrm>
              <a:off x="2277585" y="2864376"/>
              <a:ext cx="0" cy="198592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0" name="Rectangle 91">
              <a:extLst>
                <a:ext uri="{FF2B5EF4-FFF2-40B4-BE49-F238E27FC236}">
                  <a16:creationId xmlns:a16="http://schemas.microsoft.com/office/drawing/2014/main" id="{D227F74B-5207-46E2-895C-7E0DF14D3432}"/>
                </a:ext>
              </a:extLst>
            </p:cNvPr>
            <p:cNvSpPr/>
            <p:nvPr/>
          </p:nvSpPr>
          <p:spPr>
            <a:xfrm>
              <a:off x="2278072" y="4205393"/>
              <a:ext cx="791731" cy="2556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100">
            <a:extLst>
              <a:ext uri="{FF2B5EF4-FFF2-40B4-BE49-F238E27FC236}">
                <a16:creationId xmlns:a16="http://schemas.microsoft.com/office/drawing/2014/main" id="{C877D5A9-F949-4566-A3B0-EE41318766CC}"/>
              </a:ext>
            </a:extLst>
          </p:cNvPr>
          <p:cNvGrpSpPr/>
          <p:nvPr/>
        </p:nvGrpSpPr>
        <p:grpSpPr>
          <a:xfrm>
            <a:off x="1384468" y="3454571"/>
            <a:ext cx="795855" cy="1465441"/>
            <a:chOff x="1384468" y="3147433"/>
            <a:chExt cx="795855" cy="1465441"/>
          </a:xfrm>
        </p:grpSpPr>
        <p:sp>
          <p:nvSpPr>
            <p:cNvPr id="92" name="Rectangle 101">
              <a:extLst>
                <a:ext uri="{FF2B5EF4-FFF2-40B4-BE49-F238E27FC236}">
                  <a16:creationId xmlns:a16="http://schemas.microsoft.com/office/drawing/2014/main" id="{1E3D2106-E977-4396-9826-11FFDC374FCE}"/>
                </a:ext>
              </a:extLst>
            </p:cNvPr>
            <p:cNvSpPr/>
            <p:nvPr/>
          </p:nvSpPr>
          <p:spPr>
            <a:xfrm>
              <a:off x="1462073" y="314743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in:</a:t>
              </a:r>
            </a:p>
          </p:txBody>
        </p:sp>
        <p:sp>
          <p:nvSpPr>
            <p:cNvPr id="93" name="Rectangle 102">
              <a:extLst>
                <a:ext uri="{FF2B5EF4-FFF2-40B4-BE49-F238E27FC236}">
                  <a16:creationId xmlns:a16="http://schemas.microsoft.com/office/drawing/2014/main" id="{6E923E5D-E728-435D-BFA7-86DC025D9BB4}"/>
                </a:ext>
              </a:extLst>
            </p:cNvPr>
            <p:cNvSpPr/>
            <p:nvPr/>
          </p:nvSpPr>
          <p:spPr>
            <a:xfrm>
              <a:off x="1384468" y="405355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out:</a:t>
              </a:r>
            </a:p>
          </p:txBody>
        </p:sp>
      </p:grpSp>
      <p:sp>
        <p:nvSpPr>
          <p:cNvPr id="94" name="Rectangle 36">
            <a:extLst>
              <a:ext uri="{FF2B5EF4-FFF2-40B4-BE49-F238E27FC236}">
                <a16:creationId xmlns:a16="http://schemas.microsoft.com/office/drawing/2014/main" id="{AC5E9F5B-054F-4E11-9485-CAB0A2F0431C}"/>
              </a:ext>
            </a:extLst>
          </p:cNvPr>
          <p:cNvSpPr>
            <a:spLocks noChangeArrowheads="1"/>
          </p:cNvSpPr>
          <p:nvPr/>
        </p:nvSpPr>
        <p:spPr bwMode="auto">
          <a:xfrm>
            <a:off x="6614759" y="2012438"/>
            <a:ext cx="3454881" cy="416718"/>
          </a:xfrm>
          <a:prstGeom prst="rect">
            <a:avLst/>
          </a:prstGeom>
          <a:solidFill>
            <a:schemeClr val="bg1"/>
          </a:solidFill>
          <a:ln>
            <a:noFill/>
          </a:ln>
        </p:spPr>
        <p:txBody>
          <a:bodyPr wrap="square" lIns="0" tIns="0" rIns="0" bIns="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r>
              <a:rPr lang="en-US" altLang="en-US" sz="1600" i="1" dirty="0">
                <a:solidFill>
                  <a:srgbClr val="000000"/>
                </a:solidFill>
                <a:latin typeface="Times New Roman"/>
                <a:cs typeface="Times New Roman"/>
              </a:rPr>
              <a:t>t</a:t>
            </a:r>
            <a:r>
              <a:rPr lang="is-IS" altLang="en-US" sz="140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in(</a:t>
            </a:r>
            <a:r>
              <a:rPr lang="en-US" altLang="en-US" sz="1600" i="1" dirty="0">
                <a:solidFill>
                  <a:srgbClr val="000000"/>
                </a:solidFill>
                <a:latin typeface="Times New Roman"/>
                <a:cs typeface="Times New Roman"/>
              </a:rPr>
              <a:t>t</a:t>
            </a:r>
            <a:r>
              <a:rPr lang="en-US" altLang="en-US" sz="800" i="1" dirty="0">
                <a:solidFill>
                  <a:srgbClr val="000000"/>
                </a:solidFill>
                <a:latin typeface="Times New Roman"/>
                <a:cs typeface="Times New Roman"/>
              </a:rPr>
              <a:t> </a:t>
            </a:r>
            <a:r>
              <a:rPr lang="en-US" altLang="en-US" sz="1600" dirty="0">
                <a:solidFill>
                  <a:srgbClr val="000000"/>
                </a:solidFill>
                <a:latin typeface="Times New Roman"/>
                <a:cs typeface="Times New Roman"/>
              </a:rPr>
              <a:t>–</a:t>
            </a:r>
            <a:r>
              <a:rPr lang="en-US" altLang="en-US" sz="800" dirty="0">
                <a:solidFill>
                  <a:srgbClr val="000000"/>
                </a:solidFill>
                <a:latin typeface="Times New Roman"/>
                <a:cs typeface="Times New Roman"/>
              </a:rPr>
              <a:t> </a:t>
            </a:r>
            <a:r>
              <a:rPr lang="en-US" altLang="en-US" sz="1600" dirty="0">
                <a:solidFill>
                  <a:srgbClr val="000000"/>
                </a:solidFill>
                <a:latin typeface="Times New Roman"/>
                <a:cs typeface="Times New Roman"/>
              </a:rPr>
              <a:t>1</a:t>
            </a:r>
            <a:r>
              <a:rPr lang="is-IS" altLang="en-US" sz="1400">
                <a:solidFill>
                  <a:srgbClr val="000000"/>
                </a:solidFill>
                <a:latin typeface="Consolas"/>
                <a:cs typeface="Consolas"/>
              </a:rPr>
              <a:t>)</a:t>
            </a:r>
            <a:endParaRPr lang="en-US" altLang="en-US" sz="1400" dirty="0">
              <a:solidFill>
                <a:srgbClr val="000000"/>
              </a:solidFill>
              <a:latin typeface="Consolas"/>
              <a:cs typeface="Consolas"/>
            </a:endParaRPr>
          </a:p>
        </p:txBody>
      </p:sp>
      <p:grpSp>
        <p:nvGrpSpPr>
          <p:cNvPr id="95" name="Group 111">
            <a:extLst>
              <a:ext uri="{FF2B5EF4-FFF2-40B4-BE49-F238E27FC236}">
                <a16:creationId xmlns:a16="http://schemas.microsoft.com/office/drawing/2014/main" id="{430B5A7C-A519-4D10-9240-82F8C6F47B51}"/>
              </a:ext>
            </a:extLst>
          </p:cNvPr>
          <p:cNvGrpSpPr/>
          <p:nvPr/>
        </p:nvGrpSpPr>
        <p:grpSpPr>
          <a:xfrm>
            <a:off x="4144585" y="1795203"/>
            <a:ext cx="2003325" cy="779747"/>
            <a:chOff x="4144585" y="1795203"/>
            <a:chExt cx="2003325" cy="779747"/>
          </a:xfrm>
        </p:grpSpPr>
        <p:sp>
          <p:nvSpPr>
            <p:cNvPr id="96" name="Freeform 32">
              <a:extLst>
                <a:ext uri="{FF2B5EF4-FFF2-40B4-BE49-F238E27FC236}">
                  <a16:creationId xmlns:a16="http://schemas.microsoft.com/office/drawing/2014/main" id="{96478EF8-AB9F-41BA-AC86-07C094141E2C}"/>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97" name="Rectangle 113">
              <a:extLst>
                <a:ext uri="{FF2B5EF4-FFF2-40B4-BE49-F238E27FC236}">
                  <a16:creationId xmlns:a16="http://schemas.microsoft.com/office/drawing/2014/main" id="{8AC322B1-C740-4886-A573-E277CA29C8C4}"/>
                </a:ext>
              </a:extLst>
            </p:cNvPr>
            <p:cNvSpPr/>
            <p:nvPr/>
          </p:nvSpPr>
          <p:spPr>
            <a:xfrm>
              <a:off x="4681242" y="1795203"/>
              <a:ext cx="905026" cy="779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8" name="Rectangle 31">
              <a:extLst>
                <a:ext uri="{FF2B5EF4-FFF2-40B4-BE49-F238E27FC236}">
                  <a16:creationId xmlns:a16="http://schemas.microsoft.com/office/drawing/2014/main" id="{DBBDF618-553F-4B80-8BB5-7CDECFFE62C5}"/>
                </a:ext>
              </a:extLst>
            </p:cNvPr>
            <p:cNvSpPr>
              <a:spLocks noChangeArrowheads="1"/>
            </p:cNvSpPr>
            <p:nvPr/>
          </p:nvSpPr>
          <p:spPr bwMode="auto">
            <a:xfrm>
              <a:off x="5741336" y="1960548"/>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99" name="Rectangle 34">
              <a:extLst>
                <a:ext uri="{FF2B5EF4-FFF2-40B4-BE49-F238E27FC236}">
                  <a16:creationId xmlns:a16="http://schemas.microsoft.com/office/drawing/2014/main" id="{0FB54061-3102-461E-AD1E-2804F4FF2229}"/>
                </a:ext>
              </a:extLst>
            </p:cNvPr>
            <p:cNvSpPr>
              <a:spLocks noChangeArrowheads="1"/>
            </p:cNvSpPr>
            <p:nvPr/>
          </p:nvSpPr>
          <p:spPr bwMode="auto">
            <a:xfrm>
              <a:off x="4327955" y="196433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cxnSp>
          <p:nvCxnSpPr>
            <p:cNvPr id="100" name="Straight Arrow Connector 116">
              <a:extLst>
                <a:ext uri="{FF2B5EF4-FFF2-40B4-BE49-F238E27FC236}">
                  <a16:creationId xmlns:a16="http://schemas.microsoft.com/office/drawing/2014/main" id="{B526B66A-3DB5-4275-B6ED-026ED09819E3}"/>
                </a:ext>
              </a:extLst>
            </p:cNvPr>
            <p:cNvCxnSpPr>
              <a:cxnSpLocks/>
            </p:cNvCxnSpPr>
            <p:nvPr/>
          </p:nvCxnSpPr>
          <p:spPr>
            <a:xfrm>
              <a:off x="5584752" y="2172803"/>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1" name="Straight Arrow Connector 117">
              <a:extLst>
                <a:ext uri="{FF2B5EF4-FFF2-40B4-BE49-F238E27FC236}">
                  <a16:creationId xmlns:a16="http://schemas.microsoft.com/office/drawing/2014/main" id="{6AFCB50A-C978-4332-899F-71C1F5F858BA}"/>
                </a:ext>
              </a:extLst>
            </p:cNvPr>
            <p:cNvCxnSpPr>
              <a:cxnSpLocks/>
            </p:cNvCxnSpPr>
            <p:nvPr/>
          </p:nvCxnSpPr>
          <p:spPr>
            <a:xfrm>
              <a:off x="4144585" y="2182124"/>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2" name="Rounded Rectangle 118">
              <a:extLst>
                <a:ext uri="{FF2B5EF4-FFF2-40B4-BE49-F238E27FC236}">
                  <a16:creationId xmlns:a16="http://schemas.microsoft.com/office/drawing/2014/main" id="{5F60C44D-5D5A-42F3-A43B-F53A04B6E435}"/>
                </a:ext>
              </a:extLst>
            </p:cNvPr>
            <p:cNvSpPr/>
            <p:nvPr/>
          </p:nvSpPr>
          <p:spPr>
            <a:xfrm>
              <a:off x="4677271" y="1844464"/>
              <a:ext cx="900904" cy="681224"/>
            </a:xfrm>
            <a:prstGeom prst="roundRect">
              <a:avLst/>
            </a:prstGeom>
            <a:solidFill>
              <a:schemeClr val="bg1">
                <a:lumMod val="95000"/>
              </a:schemeClr>
            </a:solidFill>
            <a:ln w="15875">
              <a:solidFill>
                <a:srgbClr val="000000"/>
              </a:solidFill>
              <a:miter lim="800000"/>
              <a:headEnd/>
              <a:tailEnd/>
            </a:ln>
          </p:spPr>
          <p:txBody>
            <a:bodyPr/>
            <a:lstStyle/>
            <a:p>
              <a:pPr marL="0" algn="l" defTabSz="914400" rtl="0" eaLnBrk="1" latinLnBrk="0" hangingPunct="1"/>
              <a:endParaRPr lang="en-US" sz="1200" dirty="0">
                <a:solidFill>
                  <a:schemeClr val="tx1"/>
                </a:solidFill>
                <a:latin typeface="Arial" panose="020B0604020202020204" pitchFamily="34" charset="0"/>
              </a:endParaRPr>
            </a:p>
          </p:txBody>
        </p:sp>
        <p:sp>
          <p:nvSpPr>
            <p:cNvPr id="103" name="Freeform 32">
              <a:extLst>
                <a:ext uri="{FF2B5EF4-FFF2-40B4-BE49-F238E27FC236}">
                  <a16:creationId xmlns:a16="http://schemas.microsoft.com/office/drawing/2014/main" id="{1460C3C0-8E21-4F0B-B6B0-A9F3821CB055}"/>
                </a:ext>
              </a:extLst>
            </p:cNvPr>
            <p:cNvSpPr>
              <a:spLocks/>
            </p:cNvSpPr>
            <p:nvPr/>
          </p:nvSpPr>
          <p:spPr bwMode="auto">
            <a:xfrm>
              <a:off x="5043068" y="2408414"/>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04" name="Rectangle 25">
              <a:extLst>
                <a:ext uri="{FF2B5EF4-FFF2-40B4-BE49-F238E27FC236}">
                  <a16:creationId xmlns:a16="http://schemas.microsoft.com/office/drawing/2014/main" id="{4E1B1FCE-B99F-4A34-9F67-3EC33D8E7EF8}"/>
                </a:ext>
              </a:extLst>
            </p:cNvPr>
            <p:cNvSpPr>
              <a:spLocks noChangeArrowheads="1"/>
            </p:cNvSpPr>
            <p:nvPr/>
          </p:nvSpPr>
          <p:spPr bwMode="auto">
            <a:xfrm>
              <a:off x="4979645" y="2080470"/>
              <a:ext cx="35249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cs typeface="Arial" panose="020B0604020202020204" pitchFamily="34" charset="0"/>
                </a:rPr>
                <a:t>DFF</a:t>
              </a:r>
              <a:endParaRPr lang="en-US" altLang="en-US" sz="1200" dirty="0"/>
            </a:p>
          </p:txBody>
        </p:sp>
      </p:grpSp>
      <p:sp>
        <p:nvSpPr>
          <p:cNvPr id="105" name="Content Placeholder 2">
            <a:extLst>
              <a:ext uri="{FF2B5EF4-FFF2-40B4-BE49-F238E27FC236}">
                <a16:creationId xmlns:a16="http://schemas.microsoft.com/office/drawing/2014/main" id="{7F846F0A-D51D-46BD-818E-C3585AED0B04}"/>
              </a:ext>
            </a:extLst>
          </p:cNvPr>
          <p:cNvSpPr txBox="1">
            <a:spLocks/>
          </p:cNvSpPr>
          <p:nvPr/>
        </p:nvSpPr>
        <p:spPr>
          <a:xfrm>
            <a:off x="895442" y="1445405"/>
            <a:ext cx="3220187" cy="1366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u="sng" dirty="0"/>
              <a:t>Data Flip Flop</a:t>
            </a:r>
            <a:r>
              <a:rPr lang="en-US" sz="1200" dirty="0"/>
              <a:t> (aka </a:t>
            </a:r>
            <a:r>
              <a:rPr lang="en-US" sz="1200" i="1" dirty="0"/>
              <a:t>latch</a:t>
            </a:r>
            <a:r>
              <a:rPr lang="en-US" sz="1200" dirty="0"/>
              <a:t>)</a:t>
            </a:r>
            <a:endParaRPr lang="en-US" sz="1600" dirty="0"/>
          </a:p>
          <a:p>
            <a:pPr marL="0" indent="0">
              <a:lnSpc>
                <a:spcPct val="100000"/>
              </a:lnSpc>
              <a:buFont typeface="Arial" panose="020B0604020202020204" pitchFamily="34" charset="0"/>
              <a:buNone/>
            </a:pPr>
            <a:r>
              <a:rPr lang="en-US" sz="1600" dirty="0"/>
              <a:t>The most elementary sequential gate: Outputs the input in the previous time-step</a:t>
            </a:r>
          </a:p>
        </p:txBody>
      </p:sp>
    </p:spTree>
    <p:extLst>
      <p:ext uri="{BB962C8B-B14F-4D97-AF65-F5344CB8AC3E}">
        <p14:creationId xmlns:p14="http://schemas.microsoft.com/office/powerpoint/2010/main" val="38780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27DF-9990-4D37-80E7-4C0AA5404D50}"/>
              </a:ext>
            </a:extLst>
          </p:cNvPr>
          <p:cNvSpPr>
            <a:spLocks noGrp="1"/>
          </p:cNvSpPr>
          <p:nvPr>
            <p:ph type="title"/>
          </p:nvPr>
        </p:nvSpPr>
        <p:spPr/>
        <p:txBody>
          <a:bodyPr/>
          <a:lstStyle/>
          <a:p>
            <a:r>
              <a:rPr lang="en-US" altLang="zh-TW" dirty="0"/>
              <a:t>DFF</a:t>
            </a:r>
            <a:endParaRPr lang="zh-TW" altLang="en-US" dirty="0"/>
          </a:p>
        </p:txBody>
      </p:sp>
      <p:sp>
        <p:nvSpPr>
          <p:cNvPr id="4" name="投影片編號版面配置區 3">
            <a:extLst>
              <a:ext uri="{FF2B5EF4-FFF2-40B4-BE49-F238E27FC236}">
                <a16:creationId xmlns:a16="http://schemas.microsoft.com/office/drawing/2014/main" id="{1DF8593D-0396-4164-AD03-476B77AFF468}"/>
              </a:ext>
            </a:extLst>
          </p:cNvPr>
          <p:cNvSpPr>
            <a:spLocks noGrp="1"/>
          </p:cNvSpPr>
          <p:nvPr>
            <p:ph type="sldNum" sz="quarter" idx="10"/>
          </p:nvPr>
        </p:nvSpPr>
        <p:spPr/>
        <p:txBody>
          <a:bodyPr/>
          <a:lstStyle/>
          <a:p>
            <a:pPr>
              <a:defRPr/>
            </a:pPr>
            <a:fld id="{27589A5A-C0A1-4C44-8A37-DDA86A1044AA}" type="slidenum">
              <a:rPr lang="zh-TW" altLang="en-US" smtClean="0"/>
              <a:pPr>
                <a:defRPr/>
              </a:pPr>
              <a:t>59</a:t>
            </a:fld>
            <a:endParaRPr lang="en-US" altLang="zh-TW" sz="1400"/>
          </a:p>
        </p:txBody>
      </p:sp>
      <p:cxnSp>
        <p:nvCxnSpPr>
          <p:cNvPr id="106" name="Straight Connector 26">
            <a:extLst>
              <a:ext uri="{FF2B5EF4-FFF2-40B4-BE49-F238E27FC236}">
                <a16:creationId xmlns:a16="http://schemas.microsoft.com/office/drawing/2014/main" id="{0F4581CE-1C85-4577-B49B-B2D0D87698E3}"/>
              </a:ext>
            </a:extLst>
          </p:cNvPr>
          <p:cNvCxnSpPr>
            <a:cxnSpLocks/>
            <a:stCxn id="111" idx="1"/>
          </p:cNvCxnSpPr>
          <p:nvPr/>
        </p:nvCxnSpPr>
        <p:spPr>
          <a:xfrm>
            <a:off x="3065050" y="3168229"/>
            <a:ext cx="8382" cy="195978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27">
            <a:extLst>
              <a:ext uri="{FF2B5EF4-FFF2-40B4-BE49-F238E27FC236}">
                <a16:creationId xmlns:a16="http://schemas.microsoft.com/office/drawing/2014/main" id="{DC542CF6-1769-4787-8314-255511424D83}"/>
              </a:ext>
            </a:extLst>
          </p:cNvPr>
          <p:cNvCxnSpPr>
            <a:cxnSpLocks/>
            <a:stCxn id="112" idx="1"/>
          </p:cNvCxnSpPr>
          <p:nvPr/>
        </p:nvCxnSpPr>
        <p:spPr>
          <a:xfrm>
            <a:off x="3852516" y="3168229"/>
            <a:ext cx="12647" cy="198960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28">
            <a:extLst>
              <a:ext uri="{FF2B5EF4-FFF2-40B4-BE49-F238E27FC236}">
                <a16:creationId xmlns:a16="http://schemas.microsoft.com/office/drawing/2014/main" id="{3DC468BE-994D-4C29-A8C0-56198BF8DBE9}"/>
              </a:ext>
            </a:extLst>
          </p:cNvPr>
          <p:cNvCxnSpPr>
            <a:cxnSpLocks/>
            <a:stCxn id="116" idx="1"/>
          </p:cNvCxnSpPr>
          <p:nvPr/>
        </p:nvCxnSpPr>
        <p:spPr>
          <a:xfrm>
            <a:off x="6978646" y="3170687"/>
            <a:ext cx="12646" cy="1977203"/>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29">
            <a:extLst>
              <a:ext uri="{FF2B5EF4-FFF2-40B4-BE49-F238E27FC236}">
                <a16:creationId xmlns:a16="http://schemas.microsoft.com/office/drawing/2014/main" id="{DCC3A2C0-2733-4968-8088-A94ABE2E5CA3}"/>
              </a:ext>
            </a:extLst>
          </p:cNvPr>
          <p:cNvCxnSpPr>
            <a:cxnSpLocks/>
            <a:stCxn id="117" idx="1"/>
          </p:cNvCxnSpPr>
          <p:nvPr/>
        </p:nvCxnSpPr>
        <p:spPr>
          <a:xfrm>
            <a:off x="7774989" y="3167007"/>
            <a:ext cx="0" cy="1961004"/>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0" name="Content Placeholder 2">
            <a:extLst>
              <a:ext uri="{FF2B5EF4-FFF2-40B4-BE49-F238E27FC236}">
                <a16:creationId xmlns:a16="http://schemas.microsoft.com/office/drawing/2014/main" id="{2F2980EA-D587-49F4-9945-511068CAEFBA}"/>
              </a:ext>
            </a:extLst>
          </p:cNvPr>
          <p:cNvSpPr txBox="1">
            <a:spLocks/>
          </p:cNvSpPr>
          <p:nvPr/>
        </p:nvSpPr>
        <p:spPr>
          <a:xfrm>
            <a:off x="2277585" y="3052830"/>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1</a:t>
            </a:r>
          </a:p>
        </p:txBody>
      </p:sp>
      <p:sp>
        <p:nvSpPr>
          <p:cNvPr id="111" name="Content Placeholder 2">
            <a:extLst>
              <a:ext uri="{FF2B5EF4-FFF2-40B4-BE49-F238E27FC236}">
                <a16:creationId xmlns:a16="http://schemas.microsoft.com/office/drawing/2014/main" id="{7141C0A5-9B72-4346-9CEF-F51C1AED89B6}"/>
              </a:ext>
            </a:extLst>
          </p:cNvPr>
          <p:cNvSpPr txBox="1">
            <a:spLocks/>
          </p:cNvSpPr>
          <p:nvPr/>
        </p:nvSpPr>
        <p:spPr>
          <a:xfrm>
            <a:off x="3065050" y="3049150"/>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2</a:t>
            </a:r>
          </a:p>
        </p:txBody>
      </p:sp>
      <p:sp>
        <p:nvSpPr>
          <p:cNvPr id="112" name="Content Placeholder 2">
            <a:extLst>
              <a:ext uri="{FF2B5EF4-FFF2-40B4-BE49-F238E27FC236}">
                <a16:creationId xmlns:a16="http://schemas.microsoft.com/office/drawing/2014/main" id="{07D8F715-FE28-4435-909C-8028869C8BC1}"/>
              </a:ext>
            </a:extLst>
          </p:cNvPr>
          <p:cNvSpPr txBox="1">
            <a:spLocks/>
          </p:cNvSpPr>
          <p:nvPr/>
        </p:nvSpPr>
        <p:spPr>
          <a:xfrm>
            <a:off x="3852516" y="3049150"/>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3</a:t>
            </a:r>
          </a:p>
        </p:txBody>
      </p:sp>
      <p:sp>
        <p:nvSpPr>
          <p:cNvPr id="113" name="Content Placeholder 2">
            <a:extLst>
              <a:ext uri="{FF2B5EF4-FFF2-40B4-BE49-F238E27FC236}">
                <a16:creationId xmlns:a16="http://schemas.microsoft.com/office/drawing/2014/main" id="{C4547810-1EC9-467D-B09D-E477C0DE896B}"/>
              </a:ext>
            </a:extLst>
          </p:cNvPr>
          <p:cNvSpPr txBox="1">
            <a:spLocks/>
          </p:cNvSpPr>
          <p:nvPr/>
        </p:nvSpPr>
        <p:spPr>
          <a:xfrm>
            <a:off x="4631103" y="3054348"/>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4</a:t>
            </a:r>
          </a:p>
        </p:txBody>
      </p:sp>
      <p:sp>
        <p:nvSpPr>
          <p:cNvPr id="114" name="Content Placeholder 2">
            <a:extLst>
              <a:ext uri="{FF2B5EF4-FFF2-40B4-BE49-F238E27FC236}">
                <a16:creationId xmlns:a16="http://schemas.microsoft.com/office/drawing/2014/main" id="{A97E6C33-1189-4F08-87B8-50D108BEB5C5}"/>
              </a:ext>
            </a:extLst>
          </p:cNvPr>
          <p:cNvSpPr txBox="1">
            <a:spLocks/>
          </p:cNvSpPr>
          <p:nvPr/>
        </p:nvSpPr>
        <p:spPr>
          <a:xfrm>
            <a:off x="5412593" y="3055288"/>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5</a:t>
            </a:r>
          </a:p>
        </p:txBody>
      </p:sp>
      <p:sp>
        <p:nvSpPr>
          <p:cNvPr id="115" name="Content Placeholder 2">
            <a:extLst>
              <a:ext uri="{FF2B5EF4-FFF2-40B4-BE49-F238E27FC236}">
                <a16:creationId xmlns:a16="http://schemas.microsoft.com/office/drawing/2014/main" id="{16178967-6D5E-479B-A8D2-D3C52F382A39}"/>
              </a:ext>
            </a:extLst>
          </p:cNvPr>
          <p:cNvSpPr txBox="1">
            <a:spLocks/>
          </p:cNvSpPr>
          <p:nvPr/>
        </p:nvSpPr>
        <p:spPr>
          <a:xfrm>
            <a:off x="6191180" y="3051608"/>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6</a:t>
            </a:r>
          </a:p>
        </p:txBody>
      </p:sp>
      <p:sp>
        <p:nvSpPr>
          <p:cNvPr id="116" name="Content Placeholder 2">
            <a:extLst>
              <a:ext uri="{FF2B5EF4-FFF2-40B4-BE49-F238E27FC236}">
                <a16:creationId xmlns:a16="http://schemas.microsoft.com/office/drawing/2014/main" id="{01D1B8C8-1F8C-49CB-9BC3-B05FA89E0B0A}"/>
              </a:ext>
            </a:extLst>
          </p:cNvPr>
          <p:cNvSpPr txBox="1">
            <a:spLocks/>
          </p:cNvSpPr>
          <p:nvPr/>
        </p:nvSpPr>
        <p:spPr>
          <a:xfrm>
            <a:off x="6978646" y="3051608"/>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7</a:t>
            </a:r>
          </a:p>
        </p:txBody>
      </p:sp>
      <p:sp>
        <p:nvSpPr>
          <p:cNvPr id="117" name="Content Placeholder 2">
            <a:extLst>
              <a:ext uri="{FF2B5EF4-FFF2-40B4-BE49-F238E27FC236}">
                <a16:creationId xmlns:a16="http://schemas.microsoft.com/office/drawing/2014/main" id="{9A690135-1527-4328-9104-1FEC991D1005}"/>
              </a:ext>
            </a:extLst>
          </p:cNvPr>
          <p:cNvSpPr txBox="1">
            <a:spLocks/>
          </p:cNvSpPr>
          <p:nvPr/>
        </p:nvSpPr>
        <p:spPr>
          <a:xfrm>
            <a:off x="7774989" y="3047928"/>
            <a:ext cx="784875" cy="238157"/>
          </a:xfrm>
          <a:prstGeom prst="rect">
            <a:avLst/>
          </a:prstGeom>
          <a:ln>
            <a:noFill/>
          </a:ln>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8</a:t>
            </a:r>
          </a:p>
        </p:txBody>
      </p:sp>
      <p:cxnSp>
        <p:nvCxnSpPr>
          <p:cNvPr id="118" name="Straight Connector 87">
            <a:extLst>
              <a:ext uri="{FF2B5EF4-FFF2-40B4-BE49-F238E27FC236}">
                <a16:creationId xmlns:a16="http://schemas.microsoft.com/office/drawing/2014/main" id="{5B75270F-6348-4A88-8003-C1DE68DA8D24}"/>
              </a:ext>
            </a:extLst>
          </p:cNvPr>
          <p:cNvCxnSpPr>
            <a:cxnSpLocks/>
            <a:stCxn id="113" idx="1"/>
          </p:cNvCxnSpPr>
          <p:nvPr/>
        </p:nvCxnSpPr>
        <p:spPr>
          <a:xfrm>
            <a:off x="4631103" y="3173427"/>
            <a:ext cx="6288" cy="198440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88">
            <a:extLst>
              <a:ext uri="{FF2B5EF4-FFF2-40B4-BE49-F238E27FC236}">
                <a16:creationId xmlns:a16="http://schemas.microsoft.com/office/drawing/2014/main" id="{0FF45748-2953-4A07-8CA7-9E3693570F66}"/>
              </a:ext>
            </a:extLst>
          </p:cNvPr>
          <p:cNvCxnSpPr>
            <a:cxnSpLocks/>
            <a:stCxn id="114" idx="1"/>
          </p:cNvCxnSpPr>
          <p:nvPr/>
        </p:nvCxnSpPr>
        <p:spPr>
          <a:xfrm>
            <a:off x="5412593" y="3174367"/>
            <a:ext cx="33104" cy="198346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89">
            <a:extLst>
              <a:ext uri="{FF2B5EF4-FFF2-40B4-BE49-F238E27FC236}">
                <a16:creationId xmlns:a16="http://schemas.microsoft.com/office/drawing/2014/main" id="{8729BDF5-74FB-4BEF-8624-D097335172F6}"/>
              </a:ext>
            </a:extLst>
          </p:cNvPr>
          <p:cNvCxnSpPr>
            <a:cxnSpLocks/>
            <a:stCxn id="115" idx="1"/>
          </p:cNvCxnSpPr>
          <p:nvPr/>
        </p:nvCxnSpPr>
        <p:spPr>
          <a:xfrm>
            <a:off x="6191180" y="3170687"/>
            <a:ext cx="11034" cy="1987142"/>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60">
            <a:extLst>
              <a:ext uri="{FF2B5EF4-FFF2-40B4-BE49-F238E27FC236}">
                <a16:creationId xmlns:a16="http://schemas.microsoft.com/office/drawing/2014/main" id="{68B693FA-4B7A-4B7F-A137-5FBE32CA6460}"/>
              </a:ext>
            </a:extLst>
          </p:cNvPr>
          <p:cNvCxnSpPr>
            <a:cxnSpLocks/>
          </p:cNvCxnSpPr>
          <p:nvPr/>
        </p:nvCxnSpPr>
        <p:spPr>
          <a:xfrm flipH="1">
            <a:off x="2273320" y="3617292"/>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80">
            <a:extLst>
              <a:ext uri="{FF2B5EF4-FFF2-40B4-BE49-F238E27FC236}">
                <a16:creationId xmlns:a16="http://schemas.microsoft.com/office/drawing/2014/main" id="{EB8F5CE5-3754-44D2-BB9D-F71D29B53091}"/>
              </a:ext>
            </a:extLst>
          </p:cNvPr>
          <p:cNvCxnSpPr>
            <a:cxnSpLocks/>
          </p:cNvCxnSpPr>
          <p:nvPr/>
        </p:nvCxnSpPr>
        <p:spPr>
          <a:xfrm flipH="1">
            <a:off x="6191180" y="3888994"/>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90">
            <a:extLst>
              <a:ext uri="{FF2B5EF4-FFF2-40B4-BE49-F238E27FC236}">
                <a16:creationId xmlns:a16="http://schemas.microsoft.com/office/drawing/2014/main" id="{60B2A7EF-EAE0-4543-9DD4-4CAC433EEE37}"/>
              </a:ext>
            </a:extLst>
          </p:cNvPr>
          <p:cNvCxnSpPr>
            <a:cxnSpLocks/>
          </p:cNvCxnSpPr>
          <p:nvPr/>
        </p:nvCxnSpPr>
        <p:spPr>
          <a:xfrm flipH="1">
            <a:off x="6978646" y="3607381"/>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2">
            <a:extLst>
              <a:ext uri="{FF2B5EF4-FFF2-40B4-BE49-F238E27FC236}">
                <a16:creationId xmlns:a16="http://schemas.microsoft.com/office/drawing/2014/main" id="{44C4C793-0245-4298-A522-60482791B2DA}"/>
              </a:ext>
            </a:extLst>
          </p:cNvPr>
          <p:cNvGrpSpPr/>
          <p:nvPr/>
        </p:nvGrpSpPr>
        <p:grpSpPr>
          <a:xfrm>
            <a:off x="2821644" y="3685165"/>
            <a:ext cx="1043519" cy="837662"/>
            <a:chOff x="2821644" y="3377632"/>
            <a:chExt cx="1043519" cy="837662"/>
          </a:xfrm>
        </p:grpSpPr>
        <p:cxnSp>
          <p:nvCxnSpPr>
            <p:cNvPr id="125" name="Straight Arrow Connector 129">
              <a:extLst>
                <a:ext uri="{FF2B5EF4-FFF2-40B4-BE49-F238E27FC236}">
                  <a16:creationId xmlns:a16="http://schemas.microsoft.com/office/drawing/2014/main" id="{B3B98807-9706-4537-B8D0-EF4C3D302061}"/>
                </a:ext>
              </a:extLst>
            </p:cNvPr>
            <p:cNvCxnSpPr>
              <a:cxnSpLocks/>
            </p:cNvCxnSpPr>
            <p:nvPr/>
          </p:nvCxnSpPr>
          <p:spPr>
            <a:xfrm>
              <a:off x="2821644" y="3377632"/>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Connector 92">
              <a:extLst>
                <a:ext uri="{FF2B5EF4-FFF2-40B4-BE49-F238E27FC236}">
                  <a16:creationId xmlns:a16="http://schemas.microsoft.com/office/drawing/2014/main" id="{F3EF853B-7AC3-4291-A667-74CB8A1B2C48}"/>
                </a:ext>
              </a:extLst>
            </p:cNvPr>
            <p:cNvCxnSpPr>
              <a:cxnSpLocks/>
            </p:cNvCxnSpPr>
            <p:nvPr/>
          </p:nvCxnSpPr>
          <p:spPr>
            <a:xfrm flipH="1">
              <a:off x="3073432" y="4215294"/>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3">
            <a:extLst>
              <a:ext uri="{FF2B5EF4-FFF2-40B4-BE49-F238E27FC236}">
                <a16:creationId xmlns:a16="http://schemas.microsoft.com/office/drawing/2014/main" id="{AF4EE2BD-5182-4F4C-A9BD-39D1F8A1615B}"/>
              </a:ext>
            </a:extLst>
          </p:cNvPr>
          <p:cNvGrpSpPr/>
          <p:nvPr/>
        </p:nvGrpSpPr>
        <p:grpSpPr>
          <a:xfrm>
            <a:off x="3698347" y="3958760"/>
            <a:ext cx="929873" cy="809809"/>
            <a:chOff x="3698347" y="3651227"/>
            <a:chExt cx="929873" cy="809809"/>
          </a:xfrm>
        </p:grpSpPr>
        <p:cxnSp>
          <p:nvCxnSpPr>
            <p:cNvPr id="128" name="Straight Connector 93">
              <a:extLst>
                <a:ext uri="{FF2B5EF4-FFF2-40B4-BE49-F238E27FC236}">
                  <a16:creationId xmlns:a16="http://schemas.microsoft.com/office/drawing/2014/main" id="{DEE4675D-0AFA-41B1-817B-A5FA0C1943D9}"/>
                </a:ext>
              </a:extLst>
            </p:cNvPr>
            <p:cNvCxnSpPr>
              <a:cxnSpLocks/>
            </p:cNvCxnSpPr>
            <p:nvPr/>
          </p:nvCxnSpPr>
          <p:spPr>
            <a:xfrm flipH="1">
              <a:off x="3865164" y="4461036"/>
              <a:ext cx="7630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98">
              <a:extLst>
                <a:ext uri="{FF2B5EF4-FFF2-40B4-BE49-F238E27FC236}">
                  <a16:creationId xmlns:a16="http://schemas.microsoft.com/office/drawing/2014/main" id="{62B6984B-8863-4839-A629-4793DEAD1D1B}"/>
                </a:ext>
              </a:extLst>
            </p:cNvPr>
            <p:cNvCxnSpPr>
              <a:cxnSpLocks/>
            </p:cNvCxnSpPr>
            <p:nvPr/>
          </p:nvCxnSpPr>
          <p:spPr>
            <a:xfrm>
              <a:off x="3698347" y="3651227"/>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0" name="Group 4">
            <a:extLst>
              <a:ext uri="{FF2B5EF4-FFF2-40B4-BE49-F238E27FC236}">
                <a16:creationId xmlns:a16="http://schemas.microsoft.com/office/drawing/2014/main" id="{7533B768-D0B9-4E2C-8D13-BC312547B96C}"/>
              </a:ext>
            </a:extLst>
          </p:cNvPr>
          <p:cNvGrpSpPr/>
          <p:nvPr/>
        </p:nvGrpSpPr>
        <p:grpSpPr>
          <a:xfrm>
            <a:off x="4410061" y="3938164"/>
            <a:ext cx="1035636" cy="830405"/>
            <a:chOff x="4410061" y="3630631"/>
            <a:chExt cx="1035636" cy="830405"/>
          </a:xfrm>
        </p:grpSpPr>
        <p:cxnSp>
          <p:nvCxnSpPr>
            <p:cNvPr id="131" name="Straight Connector 94">
              <a:extLst>
                <a:ext uri="{FF2B5EF4-FFF2-40B4-BE49-F238E27FC236}">
                  <a16:creationId xmlns:a16="http://schemas.microsoft.com/office/drawing/2014/main" id="{427F6081-2287-48FC-80DE-FB8FB840F515}"/>
                </a:ext>
              </a:extLst>
            </p:cNvPr>
            <p:cNvCxnSpPr>
              <a:cxnSpLocks/>
            </p:cNvCxnSpPr>
            <p:nvPr/>
          </p:nvCxnSpPr>
          <p:spPr>
            <a:xfrm flipH="1">
              <a:off x="4640340" y="4461036"/>
              <a:ext cx="8053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Arrow Connector 99">
              <a:extLst>
                <a:ext uri="{FF2B5EF4-FFF2-40B4-BE49-F238E27FC236}">
                  <a16:creationId xmlns:a16="http://schemas.microsoft.com/office/drawing/2014/main" id="{932303FD-84A9-4E91-A5E6-5F7531D59D47}"/>
                </a:ext>
              </a:extLst>
            </p:cNvPr>
            <p:cNvCxnSpPr>
              <a:cxnSpLocks/>
            </p:cNvCxnSpPr>
            <p:nvPr/>
          </p:nvCxnSpPr>
          <p:spPr>
            <a:xfrm>
              <a:off x="4410061" y="3630631"/>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3" name="Group 5">
            <a:extLst>
              <a:ext uri="{FF2B5EF4-FFF2-40B4-BE49-F238E27FC236}">
                <a16:creationId xmlns:a16="http://schemas.microsoft.com/office/drawing/2014/main" id="{4B79B805-A467-4871-85EC-742838726F08}"/>
              </a:ext>
            </a:extLst>
          </p:cNvPr>
          <p:cNvGrpSpPr/>
          <p:nvPr/>
        </p:nvGrpSpPr>
        <p:grpSpPr>
          <a:xfrm>
            <a:off x="5167347" y="3933098"/>
            <a:ext cx="1023833" cy="835471"/>
            <a:chOff x="5167347" y="3625565"/>
            <a:chExt cx="1023833" cy="835471"/>
          </a:xfrm>
        </p:grpSpPr>
        <p:cxnSp>
          <p:nvCxnSpPr>
            <p:cNvPr id="134" name="Straight Connector 95">
              <a:extLst>
                <a:ext uri="{FF2B5EF4-FFF2-40B4-BE49-F238E27FC236}">
                  <a16:creationId xmlns:a16="http://schemas.microsoft.com/office/drawing/2014/main" id="{F692A449-DDA2-4DEA-8D7C-51AFCDB0C03A}"/>
                </a:ext>
              </a:extLst>
            </p:cNvPr>
            <p:cNvCxnSpPr>
              <a:cxnSpLocks/>
            </p:cNvCxnSpPr>
            <p:nvPr/>
          </p:nvCxnSpPr>
          <p:spPr>
            <a:xfrm flipH="1">
              <a:off x="5412593" y="4461036"/>
              <a:ext cx="7785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121">
              <a:extLst>
                <a:ext uri="{FF2B5EF4-FFF2-40B4-BE49-F238E27FC236}">
                  <a16:creationId xmlns:a16="http://schemas.microsoft.com/office/drawing/2014/main" id="{CC90984C-415C-4347-9553-831BFA48B3D5}"/>
                </a:ext>
              </a:extLst>
            </p:cNvPr>
            <p:cNvCxnSpPr>
              <a:cxnSpLocks/>
            </p:cNvCxnSpPr>
            <p:nvPr/>
          </p:nvCxnSpPr>
          <p:spPr>
            <a:xfrm>
              <a:off x="5167347" y="3625565"/>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6" name="Group 7">
            <a:extLst>
              <a:ext uri="{FF2B5EF4-FFF2-40B4-BE49-F238E27FC236}">
                <a16:creationId xmlns:a16="http://schemas.microsoft.com/office/drawing/2014/main" id="{98BBE552-AAEC-4956-98B8-B81D4E450DC7}"/>
              </a:ext>
            </a:extLst>
          </p:cNvPr>
          <p:cNvGrpSpPr/>
          <p:nvPr/>
        </p:nvGrpSpPr>
        <p:grpSpPr>
          <a:xfrm>
            <a:off x="6783712" y="3942181"/>
            <a:ext cx="992455" cy="852348"/>
            <a:chOff x="6783712" y="3634648"/>
            <a:chExt cx="992455" cy="852348"/>
          </a:xfrm>
        </p:grpSpPr>
        <p:cxnSp>
          <p:nvCxnSpPr>
            <p:cNvPr id="137" name="Straight Connector 96">
              <a:extLst>
                <a:ext uri="{FF2B5EF4-FFF2-40B4-BE49-F238E27FC236}">
                  <a16:creationId xmlns:a16="http://schemas.microsoft.com/office/drawing/2014/main" id="{179C2623-735D-4E5D-AFF5-31E3241249BF}"/>
                </a:ext>
              </a:extLst>
            </p:cNvPr>
            <p:cNvCxnSpPr>
              <a:cxnSpLocks/>
            </p:cNvCxnSpPr>
            <p:nvPr/>
          </p:nvCxnSpPr>
          <p:spPr>
            <a:xfrm flipH="1">
              <a:off x="6991292" y="4486996"/>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1">
              <a:extLst>
                <a:ext uri="{FF2B5EF4-FFF2-40B4-BE49-F238E27FC236}">
                  <a16:creationId xmlns:a16="http://schemas.microsoft.com/office/drawing/2014/main" id="{72A361B7-9252-472B-9D6F-65CD09D669CD}"/>
                </a:ext>
              </a:extLst>
            </p:cNvPr>
            <p:cNvCxnSpPr>
              <a:cxnSpLocks/>
            </p:cNvCxnSpPr>
            <p:nvPr/>
          </p:nvCxnSpPr>
          <p:spPr>
            <a:xfrm>
              <a:off x="6783712" y="3634648"/>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9" name="Group 8">
            <a:extLst>
              <a:ext uri="{FF2B5EF4-FFF2-40B4-BE49-F238E27FC236}">
                <a16:creationId xmlns:a16="http://schemas.microsoft.com/office/drawing/2014/main" id="{0057051A-C5FF-465D-9D79-66D806B91213}"/>
              </a:ext>
            </a:extLst>
          </p:cNvPr>
          <p:cNvGrpSpPr/>
          <p:nvPr/>
        </p:nvGrpSpPr>
        <p:grpSpPr>
          <a:xfrm>
            <a:off x="7624691" y="3683564"/>
            <a:ext cx="938942" cy="829352"/>
            <a:chOff x="7624691" y="3376031"/>
            <a:chExt cx="938942" cy="829352"/>
          </a:xfrm>
        </p:grpSpPr>
        <p:cxnSp>
          <p:nvCxnSpPr>
            <p:cNvPr id="140" name="Straight Connector 97">
              <a:extLst>
                <a:ext uri="{FF2B5EF4-FFF2-40B4-BE49-F238E27FC236}">
                  <a16:creationId xmlns:a16="http://schemas.microsoft.com/office/drawing/2014/main" id="{FA226786-2150-44BA-897F-17004D42446D}"/>
                </a:ext>
              </a:extLst>
            </p:cNvPr>
            <p:cNvCxnSpPr>
              <a:cxnSpLocks/>
            </p:cNvCxnSpPr>
            <p:nvPr/>
          </p:nvCxnSpPr>
          <p:spPr>
            <a:xfrm flipH="1">
              <a:off x="7778758" y="4205383"/>
              <a:ext cx="7848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Arrow Connector 132">
              <a:extLst>
                <a:ext uri="{FF2B5EF4-FFF2-40B4-BE49-F238E27FC236}">
                  <a16:creationId xmlns:a16="http://schemas.microsoft.com/office/drawing/2014/main" id="{652C7A29-F672-44EF-B006-C68CFB1DB5B8}"/>
                </a:ext>
              </a:extLst>
            </p:cNvPr>
            <p:cNvCxnSpPr>
              <a:cxnSpLocks/>
            </p:cNvCxnSpPr>
            <p:nvPr/>
          </p:nvCxnSpPr>
          <p:spPr>
            <a:xfrm>
              <a:off x="7624691" y="3376031"/>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42" name="Straight Connector 133">
            <a:extLst>
              <a:ext uri="{FF2B5EF4-FFF2-40B4-BE49-F238E27FC236}">
                <a16:creationId xmlns:a16="http://schemas.microsoft.com/office/drawing/2014/main" id="{8239E144-F4AE-4873-A02F-207D95ADB4C6}"/>
              </a:ext>
            </a:extLst>
          </p:cNvPr>
          <p:cNvCxnSpPr>
            <a:cxnSpLocks/>
          </p:cNvCxnSpPr>
          <p:nvPr/>
        </p:nvCxnSpPr>
        <p:spPr>
          <a:xfrm flipH="1">
            <a:off x="5412593" y="3617292"/>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6">
            <a:extLst>
              <a:ext uri="{FF2B5EF4-FFF2-40B4-BE49-F238E27FC236}">
                <a16:creationId xmlns:a16="http://schemas.microsoft.com/office/drawing/2014/main" id="{0F400712-0AE4-48E3-9F18-2F99EE75BA3E}"/>
              </a:ext>
            </a:extLst>
          </p:cNvPr>
          <p:cNvGrpSpPr/>
          <p:nvPr/>
        </p:nvGrpSpPr>
        <p:grpSpPr>
          <a:xfrm>
            <a:off x="5898259" y="3680965"/>
            <a:ext cx="1095686" cy="831951"/>
            <a:chOff x="5898259" y="3373432"/>
            <a:chExt cx="1095686" cy="831951"/>
          </a:xfrm>
        </p:grpSpPr>
        <p:cxnSp>
          <p:nvCxnSpPr>
            <p:cNvPr id="144" name="Straight Arrow Connector 130">
              <a:extLst>
                <a:ext uri="{FF2B5EF4-FFF2-40B4-BE49-F238E27FC236}">
                  <a16:creationId xmlns:a16="http://schemas.microsoft.com/office/drawing/2014/main" id="{6258AF38-0219-4073-AEA5-6F183413C8D2}"/>
                </a:ext>
              </a:extLst>
            </p:cNvPr>
            <p:cNvCxnSpPr>
              <a:cxnSpLocks/>
            </p:cNvCxnSpPr>
            <p:nvPr/>
          </p:nvCxnSpPr>
          <p:spPr>
            <a:xfrm>
              <a:off x="5898259" y="3373432"/>
              <a:ext cx="478816" cy="755275"/>
            </a:xfrm>
            <a:prstGeom prst="straightConnector1">
              <a:avLst/>
            </a:prstGeom>
            <a:ln w="19050">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5" name="Straight Connector 134">
              <a:extLst>
                <a:ext uri="{FF2B5EF4-FFF2-40B4-BE49-F238E27FC236}">
                  <a16:creationId xmlns:a16="http://schemas.microsoft.com/office/drawing/2014/main" id="{F906607E-8484-42A7-9656-8D94A6F56B62}"/>
                </a:ext>
              </a:extLst>
            </p:cNvPr>
            <p:cNvCxnSpPr>
              <a:cxnSpLocks/>
            </p:cNvCxnSpPr>
            <p:nvPr/>
          </p:nvCxnSpPr>
          <p:spPr>
            <a:xfrm flipH="1">
              <a:off x="6202214" y="4205383"/>
              <a:ext cx="79173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Oval 148">
            <a:extLst>
              <a:ext uri="{FF2B5EF4-FFF2-40B4-BE49-F238E27FC236}">
                <a16:creationId xmlns:a16="http://schemas.microsoft.com/office/drawing/2014/main" id="{F5EEA80B-BAFB-45D6-9C11-88A4138E87E7}"/>
              </a:ext>
            </a:extLst>
          </p:cNvPr>
          <p:cNvSpPr/>
          <p:nvPr/>
        </p:nvSpPr>
        <p:spPr>
          <a:xfrm>
            <a:off x="7952269" y="2977921"/>
            <a:ext cx="430316" cy="372978"/>
          </a:xfrm>
          <a:prstGeom prst="ellipse">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147" name="Straight Connector 62">
            <a:extLst>
              <a:ext uri="{FF2B5EF4-FFF2-40B4-BE49-F238E27FC236}">
                <a16:creationId xmlns:a16="http://schemas.microsoft.com/office/drawing/2014/main" id="{6573E473-4EA9-4839-B964-15BB4E9430B0}"/>
              </a:ext>
            </a:extLst>
          </p:cNvPr>
          <p:cNvCxnSpPr>
            <a:cxnSpLocks/>
          </p:cNvCxnSpPr>
          <p:nvPr/>
        </p:nvCxnSpPr>
        <p:spPr>
          <a:xfrm flipH="1">
            <a:off x="3065052" y="3863034"/>
            <a:ext cx="23475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8" name="Group 66">
            <a:extLst>
              <a:ext uri="{FF2B5EF4-FFF2-40B4-BE49-F238E27FC236}">
                <a16:creationId xmlns:a16="http://schemas.microsoft.com/office/drawing/2014/main" id="{5C19FC3E-956B-494F-98E0-70DBB711AE10}"/>
              </a:ext>
            </a:extLst>
          </p:cNvPr>
          <p:cNvGrpSpPr/>
          <p:nvPr/>
        </p:nvGrpSpPr>
        <p:grpSpPr>
          <a:xfrm>
            <a:off x="221776" y="3034938"/>
            <a:ext cx="2848027" cy="2122891"/>
            <a:chOff x="221776" y="2727405"/>
            <a:chExt cx="2848027" cy="2122891"/>
          </a:xfrm>
        </p:grpSpPr>
        <p:sp>
          <p:nvSpPr>
            <p:cNvPr id="149" name="TextBox 67">
              <a:extLst>
                <a:ext uri="{FF2B5EF4-FFF2-40B4-BE49-F238E27FC236}">
                  <a16:creationId xmlns:a16="http://schemas.microsoft.com/office/drawing/2014/main" id="{6560D054-7EE9-4B0A-B5ED-9CA553E97E72}"/>
                </a:ext>
              </a:extLst>
            </p:cNvPr>
            <p:cNvSpPr txBox="1"/>
            <p:nvPr/>
          </p:nvSpPr>
          <p:spPr>
            <a:xfrm>
              <a:off x="1875776" y="4301774"/>
              <a:ext cx="269626" cy="276999"/>
            </a:xfrm>
            <a:prstGeom prst="rect">
              <a:avLst/>
            </a:prstGeom>
            <a:noFill/>
          </p:spPr>
          <p:txBody>
            <a:bodyPr wrap="none" rtlCol="0">
              <a:spAutoFit/>
            </a:bodyPr>
            <a:lstStyle/>
            <a:p>
              <a:r>
                <a:rPr lang="en-US" sz="1200" dirty="0">
                  <a:latin typeface="Consolas"/>
                  <a:cs typeface="Consolas"/>
                </a:rPr>
                <a:t>0</a:t>
              </a:r>
            </a:p>
          </p:txBody>
        </p:sp>
        <p:sp>
          <p:nvSpPr>
            <p:cNvPr id="150" name="TextBox 68">
              <a:extLst>
                <a:ext uri="{FF2B5EF4-FFF2-40B4-BE49-F238E27FC236}">
                  <a16:creationId xmlns:a16="http://schemas.microsoft.com/office/drawing/2014/main" id="{FCC27A06-92CD-4BE1-A571-1C91ABB8B297}"/>
                </a:ext>
              </a:extLst>
            </p:cNvPr>
            <p:cNvSpPr txBox="1"/>
            <p:nvPr/>
          </p:nvSpPr>
          <p:spPr>
            <a:xfrm>
              <a:off x="1875776" y="4057675"/>
              <a:ext cx="269626" cy="276999"/>
            </a:xfrm>
            <a:prstGeom prst="rect">
              <a:avLst/>
            </a:prstGeom>
            <a:noFill/>
          </p:spPr>
          <p:txBody>
            <a:bodyPr wrap="none" rtlCol="0">
              <a:spAutoFit/>
            </a:bodyPr>
            <a:lstStyle/>
            <a:p>
              <a:r>
                <a:rPr lang="en-US" sz="1200" dirty="0">
                  <a:latin typeface="Consolas"/>
                  <a:cs typeface="Consolas"/>
                </a:rPr>
                <a:t>1</a:t>
              </a:r>
            </a:p>
          </p:txBody>
        </p:sp>
        <p:sp>
          <p:nvSpPr>
            <p:cNvPr id="151" name="TextBox 69">
              <a:extLst>
                <a:ext uri="{FF2B5EF4-FFF2-40B4-BE49-F238E27FC236}">
                  <a16:creationId xmlns:a16="http://schemas.microsoft.com/office/drawing/2014/main" id="{0AD3CCD3-BCA5-41B2-AEF5-2BB8C5801E09}"/>
                </a:ext>
              </a:extLst>
            </p:cNvPr>
            <p:cNvSpPr txBox="1"/>
            <p:nvPr/>
          </p:nvSpPr>
          <p:spPr>
            <a:xfrm>
              <a:off x="1875776" y="3156984"/>
              <a:ext cx="269626" cy="276999"/>
            </a:xfrm>
            <a:prstGeom prst="rect">
              <a:avLst/>
            </a:prstGeom>
            <a:noFill/>
          </p:spPr>
          <p:txBody>
            <a:bodyPr wrap="none" rtlCol="0">
              <a:spAutoFit/>
            </a:bodyPr>
            <a:lstStyle/>
            <a:p>
              <a:r>
                <a:rPr lang="en-US" sz="1200" dirty="0">
                  <a:latin typeface="Consolas"/>
                  <a:cs typeface="Consolas"/>
                </a:rPr>
                <a:t>1</a:t>
              </a:r>
            </a:p>
          </p:txBody>
        </p:sp>
        <p:sp>
          <p:nvSpPr>
            <p:cNvPr id="152" name="TextBox 72">
              <a:extLst>
                <a:ext uri="{FF2B5EF4-FFF2-40B4-BE49-F238E27FC236}">
                  <a16:creationId xmlns:a16="http://schemas.microsoft.com/office/drawing/2014/main" id="{B139EA36-C253-46E5-BFA2-01BB746601C7}"/>
                </a:ext>
              </a:extLst>
            </p:cNvPr>
            <p:cNvSpPr txBox="1"/>
            <p:nvPr/>
          </p:nvSpPr>
          <p:spPr>
            <a:xfrm>
              <a:off x="1875776" y="3413797"/>
              <a:ext cx="269626" cy="276999"/>
            </a:xfrm>
            <a:prstGeom prst="rect">
              <a:avLst/>
            </a:prstGeom>
            <a:noFill/>
          </p:spPr>
          <p:txBody>
            <a:bodyPr wrap="none" rtlCol="0">
              <a:spAutoFit/>
            </a:bodyPr>
            <a:lstStyle/>
            <a:p>
              <a:r>
                <a:rPr lang="en-US" sz="1200" dirty="0">
                  <a:latin typeface="Consolas"/>
                  <a:cs typeface="Consolas"/>
                </a:rPr>
                <a:t>0</a:t>
              </a:r>
            </a:p>
          </p:txBody>
        </p:sp>
        <p:sp>
          <p:nvSpPr>
            <p:cNvPr id="153" name="Content Placeholder 2">
              <a:extLst>
                <a:ext uri="{FF2B5EF4-FFF2-40B4-BE49-F238E27FC236}">
                  <a16:creationId xmlns:a16="http://schemas.microsoft.com/office/drawing/2014/main" id="{2BF0244B-0432-4D42-83F2-A0E2774B8662}"/>
                </a:ext>
              </a:extLst>
            </p:cNvPr>
            <p:cNvSpPr txBox="1">
              <a:spLocks/>
            </p:cNvSpPr>
            <p:nvPr/>
          </p:nvSpPr>
          <p:spPr>
            <a:xfrm>
              <a:off x="1529939" y="2727405"/>
              <a:ext cx="688768" cy="261957"/>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time:</a:t>
              </a:r>
            </a:p>
          </p:txBody>
        </p:sp>
        <p:sp>
          <p:nvSpPr>
            <p:cNvPr id="154" name="Rectangle 74">
              <a:extLst>
                <a:ext uri="{FF2B5EF4-FFF2-40B4-BE49-F238E27FC236}">
                  <a16:creationId xmlns:a16="http://schemas.microsoft.com/office/drawing/2014/main" id="{EC0529BF-5238-4D54-A754-0027B8045BED}"/>
                </a:ext>
              </a:extLst>
            </p:cNvPr>
            <p:cNvSpPr/>
            <p:nvPr/>
          </p:nvSpPr>
          <p:spPr>
            <a:xfrm>
              <a:off x="221776" y="3031529"/>
              <a:ext cx="1142962" cy="618142"/>
            </a:xfrm>
            <a:prstGeom prst="rect">
              <a:avLst/>
            </a:prstGeom>
            <a:noFill/>
            <a:ln>
              <a:noFill/>
            </a:ln>
            <a:effectLst/>
          </p:spPr>
          <p:txBody>
            <a:bodyPr vert="horz" lIns="180000" tIns="140400" rIns="144000" bIns="93600" rtlCol="0" anchor="t" anchorCtr="0">
              <a:noAutofit/>
            </a:bodyPr>
            <a:lstStyle/>
            <a:p>
              <a:pPr algn="r">
                <a:spcBef>
                  <a:spcPts val="600"/>
                </a:spcBef>
                <a:buClr>
                  <a:srgbClr val="006600"/>
                </a:buClr>
                <a:buSzPct val="85000"/>
              </a:pPr>
              <a:r>
                <a:rPr lang="en-US" sz="1200" dirty="0">
                  <a:solidFill>
                    <a:srgbClr val="000000"/>
                  </a:solidFill>
                  <a:latin typeface="Times"/>
                  <a:cs typeface="Times"/>
                </a:rPr>
                <a:t>examples</a:t>
              </a:r>
              <a:br>
                <a:rPr lang="en-US" sz="1200" dirty="0">
                  <a:solidFill>
                    <a:srgbClr val="000000"/>
                  </a:solidFill>
                  <a:latin typeface="Times"/>
                  <a:cs typeface="Times"/>
                </a:rPr>
              </a:br>
              <a:r>
                <a:rPr lang="en-US" sz="1200" dirty="0">
                  <a:solidFill>
                    <a:srgbClr val="000000"/>
                  </a:solidFill>
                  <a:latin typeface="Times"/>
                  <a:cs typeface="Times"/>
                </a:rPr>
                <a:t> of arbitrary inputs</a:t>
              </a:r>
            </a:p>
          </p:txBody>
        </p:sp>
        <p:sp>
          <p:nvSpPr>
            <p:cNvPr id="155" name="Left Brace 75">
              <a:extLst>
                <a:ext uri="{FF2B5EF4-FFF2-40B4-BE49-F238E27FC236}">
                  <a16:creationId xmlns:a16="http://schemas.microsoft.com/office/drawing/2014/main" id="{45B19A45-FBF6-4529-91C9-612820C4D6CB}"/>
                </a:ext>
              </a:extLst>
            </p:cNvPr>
            <p:cNvSpPr/>
            <p:nvPr/>
          </p:nvSpPr>
          <p:spPr>
            <a:xfrm>
              <a:off x="1327203" y="3180797"/>
              <a:ext cx="227324" cy="496461"/>
            </a:xfrm>
            <a:prstGeom prst="leftBrace">
              <a:avLst>
                <a:gd name="adj1" fmla="val 3575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cxnSp>
          <p:nvCxnSpPr>
            <p:cNvPr id="156" name="Straight Connector 78">
              <a:extLst>
                <a:ext uri="{FF2B5EF4-FFF2-40B4-BE49-F238E27FC236}">
                  <a16:creationId xmlns:a16="http://schemas.microsoft.com/office/drawing/2014/main" id="{590DFB4D-A459-49B6-A18B-19B8E0BBA700}"/>
                </a:ext>
              </a:extLst>
            </p:cNvPr>
            <p:cNvCxnSpPr>
              <a:cxnSpLocks/>
            </p:cNvCxnSpPr>
            <p:nvPr/>
          </p:nvCxnSpPr>
          <p:spPr>
            <a:xfrm>
              <a:off x="2277585" y="2864376"/>
              <a:ext cx="0" cy="1985920"/>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57" name="Rectangle 79">
              <a:extLst>
                <a:ext uri="{FF2B5EF4-FFF2-40B4-BE49-F238E27FC236}">
                  <a16:creationId xmlns:a16="http://schemas.microsoft.com/office/drawing/2014/main" id="{B7D23005-2BF9-4B2C-8745-0F5362DE7C5C}"/>
                </a:ext>
              </a:extLst>
            </p:cNvPr>
            <p:cNvSpPr/>
            <p:nvPr/>
          </p:nvSpPr>
          <p:spPr>
            <a:xfrm>
              <a:off x="2278072" y="4205393"/>
              <a:ext cx="791731" cy="2556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8" name="Group 91">
            <a:extLst>
              <a:ext uri="{FF2B5EF4-FFF2-40B4-BE49-F238E27FC236}">
                <a16:creationId xmlns:a16="http://schemas.microsoft.com/office/drawing/2014/main" id="{D56DA4F6-D6C9-4E38-81D8-BA104E27FD0A}"/>
              </a:ext>
            </a:extLst>
          </p:cNvPr>
          <p:cNvGrpSpPr/>
          <p:nvPr/>
        </p:nvGrpSpPr>
        <p:grpSpPr>
          <a:xfrm>
            <a:off x="1384468" y="3454966"/>
            <a:ext cx="795855" cy="1465441"/>
            <a:chOff x="1384468" y="3147433"/>
            <a:chExt cx="795855" cy="1465441"/>
          </a:xfrm>
        </p:grpSpPr>
        <p:sp>
          <p:nvSpPr>
            <p:cNvPr id="159" name="Rectangle 100">
              <a:extLst>
                <a:ext uri="{FF2B5EF4-FFF2-40B4-BE49-F238E27FC236}">
                  <a16:creationId xmlns:a16="http://schemas.microsoft.com/office/drawing/2014/main" id="{EE029062-E463-4E55-9F4E-B031FD91D334}"/>
                </a:ext>
              </a:extLst>
            </p:cNvPr>
            <p:cNvSpPr/>
            <p:nvPr/>
          </p:nvSpPr>
          <p:spPr>
            <a:xfrm>
              <a:off x="1462073" y="314743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in:</a:t>
              </a:r>
            </a:p>
          </p:txBody>
        </p:sp>
        <p:sp>
          <p:nvSpPr>
            <p:cNvPr id="160" name="Rectangle 101">
              <a:extLst>
                <a:ext uri="{FF2B5EF4-FFF2-40B4-BE49-F238E27FC236}">
                  <a16:creationId xmlns:a16="http://schemas.microsoft.com/office/drawing/2014/main" id="{E1C3D1BB-7E1C-4594-85D8-3A7360C09C86}"/>
                </a:ext>
              </a:extLst>
            </p:cNvPr>
            <p:cNvSpPr/>
            <p:nvPr/>
          </p:nvSpPr>
          <p:spPr>
            <a:xfrm>
              <a:off x="1384468" y="4053553"/>
              <a:ext cx="718250" cy="559321"/>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pPr>
              <a:r>
                <a:rPr lang="en-US" sz="1200" dirty="0">
                  <a:solidFill>
                    <a:srgbClr val="000000"/>
                  </a:solidFill>
                  <a:latin typeface="Consolas"/>
                  <a:cs typeface="Consolas"/>
                </a:rPr>
                <a:t>out:</a:t>
              </a:r>
            </a:p>
          </p:txBody>
        </p:sp>
      </p:grpSp>
      <p:sp>
        <p:nvSpPr>
          <p:cNvPr id="161" name="Rectangle 36">
            <a:extLst>
              <a:ext uri="{FF2B5EF4-FFF2-40B4-BE49-F238E27FC236}">
                <a16:creationId xmlns:a16="http://schemas.microsoft.com/office/drawing/2014/main" id="{AEA37E1E-022E-4BB2-95FC-169A42F95EC9}"/>
              </a:ext>
            </a:extLst>
          </p:cNvPr>
          <p:cNvSpPr>
            <a:spLocks noChangeArrowheads="1"/>
          </p:cNvSpPr>
          <p:nvPr/>
        </p:nvSpPr>
        <p:spPr bwMode="auto">
          <a:xfrm>
            <a:off x="6614759" y="2012438"/>
            <a:ext cx="3454881" cy="416718"/>
          </a:xfrm>
          <a:prstGeom prst="rect">
            <a:avLst/>
          </a:prstGeom>
          <a:solidFill>
            <a:schemeClr val="bg1"/>
          </a:solidFill>
          <a:ln>
            <a:noFill/>
          </a:ln>
        </p:spPr>
        <p:txBody>
          <a:bodyPr wrap="square" lIns="0" tIns="0" rIns="0" bIns="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r>
              <a:rPr lang="en-US" altLang="en-US" sz="1600" i="1" dirty="0">
                <a:solidFill>
                  <a:srgbClr val="000000"/>
                </a:solidFill>
                <a:latin typeface="Times New Roman"/>
                <a:cs typeface="Times New Roman"/>
              </a:rPr>
              <a:t>t</a:t>
            </a:r>
            <a:r>
              <a:rPr lang="is-IS" altLang="en-US" sz="140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a:t>
            </a:r>
            <a:r>
              <a:rPr lang="en-US" altLang="en-US" sz="1200" dirty="0">
                <a:solidFill>
                  <a:srgbClr val="000000"/>
                </a:solidFill>
                <a:latin typeface="Times New Roman"/>
                <a:cs typeface="Times New Roman"/>
              </a:rPr>
              <a:t> </a:t>
            </a:r>
            <a:r>
              <a:rPr lang="en-US" altLang="en-US" sz="1400" dirty="0">
                <a:solidFill>
                  <a:srgbClr val="000000"/>
                </a:solidFill>
                <a:latin typeface="Consolas"/>
                <a:cs typeface="Consolas"/>
              </a:rPr>
              <a:t>in(</a:t>
            </a:r>
            <a:r>
              <a:rPr lang="en-US" altLang="en-US" sz="1600" i="1" dirty="0">
                <a:solidFill>
                  <a:srgbClr val="000000"/>
                </a:solidFill>
                <a:latin typeface="Times New Roman"/>
                <a:cs typeface="Times New Roman"/>
              </a:rPr>
              <a:t>t</a:t>
            </a:r>
            <a:r>
              <a:rPr lang="en-US" altLang="en-US" sz="800" i="1" dirty="0">
                <a:solidFill>
                  <a:srgbClr val="000000"/>
                </a:solidFill>
                <a:latin typeface="Times New Roman"/>
                <a:cs typeface="Times New Roman"/>
              </a:rPr>
              <a:t> </a:t>
            </a:r>
            <a:r>
              <a:rPr lang="en-US" altLang="en-US" sz="1600" dirty="0">
                <a:solidFill>
                  <a:srgbClr val="000000"/>
                </a:solidFill>
                <a:latin typeface="Times New Roman"/>
                <a:cs typeface="Times New Roman"/>
              </a:rPr>
              <a:t>–</a:t>
            </a:r>
            <a:r>
              <a:rPr lang="en-US" altLang="en-US" sz="800" dirty="0">
                <a:solidFill>
                  <a:srgbClr val="000000"/>
                </a:solidFill>
                <a:latin typeface="Times New Roman"/>
                <a:cs typeface="Times New Roman"/>
              </a:rPr>
              <a:t> </a:t>
            </a:r>
            <a:r>
              <a:rPr lang="en-US" altLang="en-US" sz="1600" dirty="0">
                <a:solidFill>
                  <a:srgbClr val="000000"/>
                </a:solidFill>
                <a:latin typeface="Times New Roman"/>
                <a:cs typeface="Times New Roman"/>
              </a:rPr>
              <a:t>1</a:t>
            </a:r>
            <a:r>
              <a:rPr lang="is-IS" altLang="en-US" sz="1400">
                <a:solidFill>
                  <a:srgbClr val="000000"/>
                </a:solidFill>
                <a:latin typeface="Consolas"/>
                <a:cs typeface="Consolas"/>
              </a:rPr>
              <a:t>)</a:t>
            </a:r>
            <a:endParaRPr lang="en-US" altLang="en-US" sz="1400" dirty="0">
              <a:solidFill>
                <a:srgbClr val="000000"/>
              </a:solidFill>
              <a:latin typeface="Consolas"/>
              <a:cs typeface="Consolas"/>
            </a:endParaRPr>
          </a:p>
        </p:txBody>
      </p:sp>
      <p:grpSp>
        <p:nvGrpSpPr>
          <p:cNvPr id="162" name="Group 154">
            <a:extLst>
              <a:ext uri="{FF2B5EF4-FFF2-40B4-BE49-F238E27FC236}">
                <a16:creationId xmlns:a16="http://schemas.microsoft.com/office/drawing/2014/main" id="{86D61023-313F-406C-ACB6-D490A4031A03}"/>
              </a:ext>
            </a:extLst>
          </p:cNvPr>
          <p:cNvGrpSpPr/>
          <p:nvPr/>
        </p:nvGrpSpPr>
        <p:grpSpPr>
          <a:xfrm>
            <a:off x="4144585" y="1795203"/>
            <a:ext cx="2003325" cy="779747"/>
            <a:chOff x="4144585" y="1795203"/>
            <a:chExt cx="2003325" cy="779747"/>
          </a:xfrm>
        </p:grpSpPr>
        <p:sp>
          <p:nvSpPr>
            <p:cNvPr id="163" name="Freeform 32">
              <a:extLst>
                <a:ext uri="{FF2B5EF4-FFF2-40B4-BE49-F238E27FC236}">
                  <a16:creationId xmlns:a16="http://schemas.microsoft.com/office/drawing/2014/main" id="{46662FB0-4271-4C02-8B00-CC3BCC3AF70E}"/>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64" name="Rectangle 156">
              <a:extLst>
                <a:ext uri="{FF2B5EF4-FFF2-40B4-BE49-F238E27FC236}">
                  <a16:creationId xmlns:a16="http://schemas.microsoft.com/office/drawing/2014/main" id="{586B8373-B631-4A4D-815D-14939AC1E8A4}"/>
                </a:ext>
              </a:extLst>
            </p:cNvPr>
            <p:cNvSpPr/>
            <p:nvPr/>
          </p:nvSpPr>
          <p:spPr>
            <a:xfrm>
              <a:off x="4681242" y="1795203"/>
              <a:ext cx="905026" cy="779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65" name="Rectangle 31">
              <a:extLst>
                <a:ext uri="{FF2B5EF4-FFF2-40B4-BE49-F238E27FC236}">
                  <a16:creationId xmlns:a16="http://schemas.microsoft.com/office/drawing/2014/main" id="{01C1CCF9-BEEB-46BC-BD70-88E9FA31A3D4}"/>
                </a:ext>
              </a:extLst>
            </p:cNvPr>
            <p:cNvSpPr>
              <a:spLocks noChangeArrowheads="1"/>
            </p:cNvSpPr>
            <p:nvPr/>
          </p:nvSpPr>
          <p:spPr bwMode="auto">
            <a:xfrm>
              <a:off x="5741336" y="1960548"/>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166" name="Rectangle 34">
              <a:extLst>
                <a:ext uri="{FF2B5EF4-FFF2-40B4-BE49-F238E27FC236}">
                  <a16:creationId xmlns:a16="http://schemas.microsoft.com/office/drawing/2014/main" id="{3A29280B-69D6-4FDC-B1A6-F54EB5434960}"/>
                </a:ext>
              </a:extLst>
            </p:cNvPr>
            <p:cNvSpPr>
              <a:spLocks noChangeArrowheads="1"/>
            </p:cNvSpPr>
            <p:nvPr/>
          </p:nvSpPr>
          <p:spPr bwMode="auto">
            <a:xfrm>
              <a:off x="4327955" y="196433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cxnSp>
          <p:nvCxnSpPr>
            <p:cNvPr id="167" name="Straight Arrow Connector 159">
              <a:extLst>
                <a:ext uri="{FF2B5EF4-FFF2-40B4-BE49-F238E27FC236}">
                  <a16:creationId xmlns:a16="http://schemas.microsoft.com/office/drawing/2014/main" id="{017E6C2A-2DF1-4029-B8CD-AF3537B78C6C}"/>
                </a:ext>
              </a:extLst>
            </p:cNvPr>
            <p:cNvCxnSpPr>
              <a:cxnSpLocks/>
            </p:cNvCxnSpPr>
            <p:nvPr/>
          </p:nvCxnSpPr>
          <p:spPr>
            <a:xfrm>
              <a:off x="5584752" y="2172803"/>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0">
              <a:extLst>
                <a:ext uri="{FF2B5EF4-FFF2-40B4-BE49-F238E27FC236}">
                  <a16:creationId xmlns:a16="http://schemas.microsoft.com/office/drawing/2014/main" id="{A5B85C43-389F-481E-B6F6-7FF1B026EDB2}"/>
                </a:ext>
              </a:extLst>
            </p:cNvPr>
            <p:cNvCxnSpPr>
              <a:cxnSpLocks/>
            </p:cNvCxnSpPr>
            <p:nvPr/>
          </p:nvCxnSpPr>
          <p:spPr>
            <a:xfrm>
              <a:off x="4144585" y="2182124"/>
              <a:ext cx="56315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9" name="Rounded Rectangle 161">
              <a:extLst>
                <a:ext uri="{FF2B5EF4-FFF2-40B4-BE49-F238E27FC236}">
                  <a16:creationId xmlns:a16="http://schemas.microsoft.com/office/drawing/2014/main" id="{3A7EAC35-39E6-4E90-9FC7-A8B52BBD9B50}"/>
                </a:ext>
              </a:extLst>
            </p:cNvPr>
            <p:cNvSpPr/>
            <p:nvPr/>
          </p:nvSpPr>
          <p:spPr>
            <a:xfrm>
              <a:off x="4677271" y="1844464"/>
              <a:ext cx="900904" cy="681224"/>
            </a:xfrm>
            <a:prstGeom prst="roundRect">
              <a:avLst/>
            </a:prstGeom>
            <a:solidFill>
              <a:schemeClr val="bg1">
                <a:lumMod val="95000"/>
              </a:schemeClr>
            </a:solidFill>
            <a:ln w="15875">
              <a:solidFill>
                <a:srgbClr val="000000"/>
              </a:solidFill>
              <a:miter lim="800000"/>
              <a:headEnd/>
              <a:tailEnd/>
            </a:ln>
          </p:spPr>
          <p:txBody>
            <a:bodyPr/>
            <a:lstStyle/>
            <a:p>
              <a:pPr marL="0" algn="l" defTabSz="914400" rtl="0" eaLnBrk="1" latinLnBrk="0" hangingPunct="1"/>
              <a:endParaRPr lang="en-US" sz="1200" dirty="0">
                <a:solidFill>
                  <a:schemeClr val="tx1"/>
                </a:solidFill>
                <a:latin typeface="Arial" panose="020B0604020202020204" pitchFamily="34" charset="0"/>
              </a:endParaRPr>
            </a:p>
          </p:txBody>
        </p:sp>
        <p:sp>
          <p:nvSpPr>
            <p:cNvPr id="170" name="Freeform 32">
              <a:extLst>
                <a:ext uri="{FF2B5EF4-FFF2-40B4-BE49-F238E27FC236}">
                  <a16:creationId xmlns:a16="http://schemas.microsoft.com/office/drawing/2014/main" id="{DF19CF15-F756-4CF3-A744-6B6B392059F6}"/>
                </a:ext>
              </a:extLst>
            </p:cNvPr>
            <p:cNvSpPr>
              <a:spLocks/>
            </p:cNvSpPr>
            <p:nvPr/>
          </p:nvSpPr>
          <p:spPr bwMode="auto">
            <a:xfrm>
              <a:off x="5043068" y="2408414"/>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r" defTabSz="914400" rtl="1" eaLnBrk="1" latinLnBrk="0" hangingPunct="1"/>
              <a:endParaRPr lang="en-US" sz="1200" dirty="0"/>
            </a:p>
          </p:txBody>
        </p:sp>
        <p:sp>
          <p:nvSpPr>
            <p:cNvPr id="171" name="Rectangle 25">
              <a:extLst>
                <a:ext uri="{FF2B5EF4-FFF2-40B4-BE49-F238E27FC236}">
                  <a16:creationId xmlns:a16="http://schemas.microsoft.com/office/drawing/2014/main" id="{FE8ADF9B-BD79-4B19-A4BB-A641F97D1FEA}"/>
                </a:ext>
              </a:extLst>
            </p:cNvPr>
            <p:cNvSpPr>
              <a:spLocks noChangeArrowheads="1"/>
            </p:cNvSpPr>
            <p:nvPr/>
          </p:nvSpPr>
          <p:spPr bwMode="auto">
            <a:xfrm>
              <a:off x="4979645" y="2080470"/>
              <a:ext cx="35249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cs typeface="Arial" panose="020B0604020202020204" pitchFamily="34" charset="0"/>
                </a:rPr>
                <a:t>DFF</a:t>
              </a:r>
              <a:endParaRPr lang="en-US" altLang="en-US" sz="1200" dirty="0"/>
            </a:p>
          </p:txBody>
        </p:sp>
      </p:grpSp>
      <p:sp>
        <p:nvSpPr>
          <p:cNvPr id="172" name="Content Placeholder 2">
            <a:extLst>
              <a:ext uri="{FF2B5EF4-FFF2-40B4-BE49-F238E27FC236}">
                <a16:creationId xmlns:a16="http://schemas.microsoft.com/office/drawing/2014/main" id="{F2CC6939-2E98-496A-A3E9-0480CDDF490F}"/>
              </a:ext>
            </a:extLst>
          </p:cNvPr>
          <p:cNvSpPr txBox="1">
            <a:spLocks/>
          </p:cNvSpPr>
          <p:nvPr/>
        </p:nvSpPr>
        <p:spPr>
          <a:xfrm>
            <a:off x="895442" y="1445405"/>
            <a:ext cx="3220187" cy="1366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u="sng" dirty="0"/>
              <a:t>Data Flip Flop</a:t>
            </a:r>
            <a:r>
              <a:rPr lang="en-US" sz="1200" dirty="0"/>
              <a:t> (aka </a:t>
            </a:r>
            <a:r>
              <a:rPr lang="en-US" sz="1200" i="1" dirty="0"/>
              <a:t>latch</a:t>
            </a:r>
            <a:r>
              <a:rPr lang="en-US" sz="1200" dirty="0"/>
              <a:t>)</a:t>
            </a:r>
            <a:endParaRPr lang="en-US" sz="1600" dirty="0"/>
          </a:p>
          <a:p>
            <a:pPr marL="0" indent="0">
              <a:lnSpc>
                <a:spcPct val="100000"/>
              </a:lnSpc>
              <a:buFont typeface="Arial" panose="020B0604020202020204" pitchFamily="34" charset="0"/>
              <a:buNone/>
            </a:pPr>
            <a:r>
              <a:rPr lang="en-US" sz="1600" dirty="0"/>
              <a:t>The most elementary sequential gate: Outputs the input in the previous time-step</a:t>
            </a:r>
          </a:p>
        </p:txBody>
      </p:sp>
    </p:spTree>
    <p:extLst>
      <p:ext uri="{BB962C8B-B14F-4D97-AF65-F5344CB8AC3E}">
        <p14:creationId xmlns:p14="http://schemas.microsoft.com/office/powerpoint/2010/main" val="39071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6</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Time</a:t>
            </a:r>
          </a:p>
        </p:txBody>
      </p:sp>
      <p:sp>
        <p:nvSpPr>
          <p:cNvPr id="23" name="Content Placeholder 2">
            <a:extLst>
              <a:ext uri="{FF2B5EF4-FFF2-40B4-BE49-F238E27FC236}">
                <a16:creationId xmlns:a16="http://schemas.microsoft.com/office/drawing/2014/main" id="{6AD0212B-4801-4687-A6EB-C49D107A7033}"/>
              </a:ext>
            </a:extLst>
          </p:cNvPr>
          <p:cNvSpPr txBox="1">
            <a:spLocks/>
          </p:cNvSpPr>
          <p:nvPr/>
        </p:nvSpPr>
        <p:spPr>
          <a:xfrm>
            <a:off x="821768" y="1055960"/>
            <a:ext cx="2504305" cy="39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3399"/>
                </a:solidFill>
                <a:latin typeface="+mn-lt"/>
                <a:cs typeface="+mn-cs"/>
              </a:rPr>
              <a:t>Software needs:</a:t>
            </a:r>
          </a:p>
        </p:txBody>
      </p:sp>
      <p:grpSp>
        <p:nvGrpSpPr>
          <p:cNvPr id="24" name="Group 27">
            <a:extLst>
              <a:ext uri="{FF2B5EF4-FFF2-40B4-BE49-F238E27FC236}">
                <a16:creationId xmlns:a16="http://schemas.microsoft.com/office/drawing/2014/main" id="{5E966260-FEE9-4C05-B905-C4C4CE78299D}"/>
              </a:ext>
            </a:extLst>
          </p:cNvPr>
          <p:cNvGrpSpPr/>
          <p:nvPr/>
        </p:nvGrpSpPr>
        <p:grpSpPr>
          <a:xfrm>
            <a:off x="4839407" y="1276622"/>
            <a:ext cx="2342178" cy="809217"/>
            <a:chOff x="5306600" y="1240703"/>
            <a:chExt cx="2342178" cy="809217"/>
          </a:xfrm>
        </p:grpSpPr>
        <p:sp>
          <p:nvSpPr>
            <p:cNvPr id="25" name="Rectangle 28">
              <a:extLst>
                <a:ext uri="{FF2B5EF4-FFF2-40B4-BE49-F238E27FC236}">
                  <a16:creationId xmlns:a16="http://schemas.microsoft.com/office/drawing/2014/main" id="{88D13188-6810-4B96-8E9C-1F526F140B3C}"/>
                </a:ext>
              </a:extLst>
            </p:cNvPr>
            <p:cNvSpPr/>
            <p:nvPr/>
          </p:nvSpPr>
          <p:spPr>
            <a:xfrm>
              <a:off x="5497609" y="1645808"/>
              <a:ext cx="2151169" cy="4041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vert="horz" lIns="108000" tIns="0" rIns="0" bIns="0" rtlCol="0" anchor="ctr" anchorCtr="0">
              <a:normAutofit/>
            </a:bodyPr>
            <a:lstStyle/>
            <a:p>
              <a:pPr>
                <a:spcBef>
                  <a:spcPts val="600"/>
                </a:spcBef>
                <a:buClr>
                  <a:srgbClr val="006600"/>
                </a:buClr>
                <a:buSzPct val="85000"/>
                <a:buFont typeface="Arial" panose="020B0604020202020204" pitchFamily="34" charset="0"/>
                <a:buNone/>
              </a:pPr>
              <a:r>
                <a:rPr lang="en-US" sz="1300" dirty="0">
                  <a:solidFill>
                    <a:srgbClr val="000000"/>
                  </a:solidFill>
                  <a:latin typeface="Consolas"/>
                  <a:cs typeface="Consolas"/>
                </a:rPr>
                <a:t>x = 17</a:t>
              </a:r>
            </a:p>
          </p:txBody>
        </p:sp>
        <p:sp>
          <p:nvSpPr>
            <p:cNvPr id="26" name="Rectangle 29">
              <a:extLst>
                <a:ext uri="{FF2B5EF4-FFF2-40B4-BE49-F238E27FC236}">
                  <a16:creationId xmlns:a16="http://schemas.microsoft.com/office/drawing/2014/main" id="{71314CDF-83B6-4D8A-ACCA-060A1480E192}"/>
                </a:ext>
              </a:extLst>
            </p:cNvPr>
            <p:cNvSpPr/>
            <p:nvPr/>
          </p:nvSpPr>
          <p:spPr>
            <a:xfrm>
              <a:off x="5306600" y="1240703"/>
              <a:ext cx="2028865"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400" dirty="0">
                  <a:solidFill>
                    <a:srgbClr val="000000"/>
                  </a:solidFill>
                  <a:latin typeface="Times New Roman"/>
                  <a:cs typeface="Times New Roman"/>
                </a:rPr>
                <a:t>Example (variables): </a:t>
              </a:r>
            </a:p>
          </p:txBody>
        </p:sp>
      </p:grpSp>
      <p:grpSp>
        <p:nvGrpSpPr>
          <p:cNvPr id="27" name="Group 30">
            <a:extLst>
              <a:ext uri="{FF2B5EF4-FFF2-40B4-BE49-F238E27FC236}">
                <a16:creationId xmlns:a16="http://schemas.microsoft.com/office/drawing/2014/main" id="{B3A8ED41-34AF-4039-A90C-4E1349B318E5}"/>
              </a:ext>
            </a:extLst>
          </p:cNvPr>
          <p:cNvGrpSpPr/>
          <p:nvPr/>
        </p:nvGrpSpPr>
        <p:grpSpPr>
          <a:xfrm>
            <a:off x="4861814" y="2328433"/>
            <a:ext cx="2319771" cy="1028813"/>
            <a:chOff x="3870133" y="2975217"/>
            <a:chExt cx="2319771" cy="1028813"/>
          </a:xfrm>
        </p:grpSpPr>
        <p:sp>
          <p:nvSpPr>
            <p:cNvPr id="28" name="Rectangle 31">
              <a:extLst>
                <a:ext uri="{FF2B5EF4-FFF2-40B4-BE49-F238E27FC236}">
                  <a16:creationId xmlns:a16="http://schemas.microsoft.com/office/drawing/2014/main" id="{8A36EF31-DAF0-4F2B-BF63-1EBF3A790A48}"/>
                </a:ext>
              </a:extLst>
            </p:cNvPr>
            <p:cNvSpPr/>
            <p:nvPr/>
          </p:nvSpPr>
          <p:spPr>
            <a:xfrm>
              <a:off x="4039615" y="3353023"/>
              <a:ext cx="2150289" cy="65100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vert="horz" lIns="108000" tIns="36000" rIns="0" bIns="0" rtlCol="0" anchor="t" anchorCtr="0">
              <a:normAutofit/>
            </a:bodyPr>
            <a:lstStyle/>
            <a:p>
              <a:pPr>
                <a:spcBef>
                  <a:spcPts val="300"/>
                </a:spcBef>
                <a:buClr>
                  <a:srgbClr val="006600"/>
                </a:buClr>
                <a:buSzPct val="85000"/>
                <a:buFont typeface="Arial" panose="020B0604020202020204" pitchFamily="34" charset="0"/>
                <a:buNone/>
              </a:pPr>
              <a:r>
                <a:rPr lang="en-US" sz="1300" dirty="0">
                  <a:latin typeface="Consolas" panose="020B0609020204030204" pitchFamily="49" charset="0"/>
                  <a:cs typeface="Consolas" panose="020B0609020204030204" pitchFamily="49" charset="0"/>
                </a:rPr>
                <a:t>for</a:t>
              </a:r>
              <a:r>
                <a:rPr lang="en-US" dirty="0">
                  <a:latin typeface="Times New Roman" panose="02020603050405020304" pitchFamily="18" charset="0"/>
                  <a:cs typeface="Times New Roman" panose="02020603050405020304" pitchFamily="18" charset="0"/>
                </a:rPr>
                <a:t> </a:t>
              </a:r>
              <a:r>
                <a:rPr lang="en-US" sz="1300" dirty="0" err="1">
                  <a:latin typeface="Consolas" panose="020B0609020204030204" pitchFamily="49" charset="0"/>
                  <a:cs typeface="Consolas" panose="020B0609020204030204" pitchFamily="49" charset="0"/>
                </a:rPr>
                <a:t>i</a:t>
              </a:r>
              <a:r>
                <a:rPr lang="en-US" dirty="0">
                  <a:latin typeface="Times New Roman" panose="02020603050405020304" pitchFamily="18" charset="0"/>
                  <a:cs typeface="Times New Roman" panose="02020603050405020304" pitchFamily="18" charset="0"/>
                </a:rPr>
                <a:t> </a:t>
              </a:r>
              <a:r>
                <a:rPr lang="en-US" sz="1300" dirty="0">
                  <a:latin typeface="Consolas" panose="020B0609020204030204" pitchFamily="49" charset="0"/>
                  <a:cs typeface="Consolas" panose="020B0609020204030204" pitchFamily="49" charset="0"/>
                </a:rPr>
                <a:t>in</a:t>
              </a:r>
              <a:r>
                <a:rPr lang="en-US" dirty="0">
                  <a:latin typeface="Times New Roman" panose="02020603050405020304" pitchFamily="18" charset="0"/>
                  <a:cs typeface="Times New Roman" panose="02020603050405020304" pitchFamily="18" charset="0"/>
                </a:rPr>
                <a:t> </a:t>
              </a:r>
              <a:r>
                <a:rPr lang="en-US" sz="1300" dirty="0">
                  <a:latin typeface="Consolas" panose="020B0609020204030204" pitchFamily="49" charset="0"/>
                  <a:cs typeface="Consolas" panose="020B0609020204030204" pitchFamily="49" charset="0"/>
                </a:rPr>
                <a:t>range(0,</a:t>
              </a:r>
              <a:r>
                <a:rPr lang="en-US" sz="1300" dirty="0">
                  <a:latin typeface="Times New Roman" panose="02020603050405020304" pitchFamily="18" charset="0"/>
                  <a:cs typeface="Times New Roman" panose="02020603050405020304" pitchFamily="18" charset="0"/>
                </a:rPr>
                <a:t> </a:t>
              </a:r>
              <a:r>
                <a:rPr lang="en-US" sz="1300" dirty="0">
                  <a:latin typeface="Consolas" panose="020B0609020204030204" pitchFamily="49" charset="0"/>
                  <a:cs typeface="Consolas" panose="020B0609020204030204" pitchFamily="49" charset="0"/>
                </a:rPr>
                <a:t>10):</a:t>
              </a:r>
              <a:endParaRPr lang="en-US" sz="1300" dirty="0">
                <a:latin typeface="Times New Roman" panose="02020603050405020304" pitchFamily="18" charset="0"/>
                <a:cs typeface="Times New Roman" panose="02020603050405020304" pitchFamily="18" charset="0"/>
              </a:endParaRPr>
            </a:p>
            <a:p>
              <a:pPr>
                <a:spcBef>
                  <a:spcPts val="300"/>
                </a:spcBef>
                <a:buClr>
                  <a:srgbClr val="006600"/>
                </a:buClr>
                <a:buSzPct val="85000"/>
                <a:buFont typeface="Arial" panose="020B0604020202020204" pitchFamily="34" charset="0"/>
                <a:buNone/>
              </a:pPr>
              <a:r>
                <a:rPr lang="en-US" sz="1300" dirty="0">
                  <a:latin typeface="Times New Roman" panose="02020603050405020304" pitchFamily="18" charset="0"/>
                  <a:cs typeface="Times New Roman" panose="02020603050405020304" pitchFamily="18" charset="0"/>
                </a:rPr>
                <a:t>        </a:t>
              </a:r>
              <a:r>
                <a:rPr lang="en-US" sz="1300" dirty="0">
                  <a:latin typeface="Consolas" panose="020B0609020204030204" pitchFamily="49" charset="0"/>
                  <a:cs typeface="Consolas" panose="020B0609020204030204" pitchFamily="49" charset="0"/>
                </a:rPr>
                <a:t>print(</a:t>
              </a:r>
              <a:r>
                <a:rPr lang="en-US" sz="1300" dirty="0" err="1">
                  <a:latin typeface="Consolas" panose="020B0609020204030204" pitchFamily="49" charset="0"/>
                  <a:cs typeface="Consolas" panose="020B0609020204030204" pitchFamily="49" charset="0"/>
                </a:rPr>
                <a:t>i</a:t>
              </a:r>
              <a:r>
                <a:rPr lang="en-US" sz="1300" dirty="0">
                  <a:latin typeface="Consolas" panose="020B0609020204030204" pitchFamily="49" charset="0"/>
                  <a:cs typeface="Consolas" panose="020B0609020204030204" pitchFamily="49" charset="0"/>
                </a:rPr>
                <a:t>)</a:t>
              </a:r>
              <a:endParaRPr lang="en-US" sz="1300" dirty="0">
                <a:solidFill>
                  <a:srgbClr val="000000"/>
                </a:solidFill>
                <a:latin typeface="Consolas" panose="020B0609020204030204" pitchFamily="49" charset="0"/>
                <a:cs typeface="Consolas" panose="020B0609020204030204" pitchFamily="49" charset="0"/>
              </a:endParaRPr>
            </a:p>
          </p:txBody>
        </p:sp>
        <p:sp>
          <p:nvSpPr>
            <p:cNvPr id="29" name="Rectangle 32">
              <a:extLst>
                <a:ext uri="{FF2B5EF4-FFF2-40B4-BE49-F238E27FC236}">
                  <a16:creationId xmlns:a16="http://schemas.microsoft.com/office/drawing/2014/main" id="{6392D301-9454-411D-A981-4D32E586B12D}"/>
                </a:ext>
              </a:extLst>
            </p:cNvPr>
            <p:cNvSpPr/>
            <p:nvPr/>
          </p:nvSpPr>
          <p:spPr>
            <a:xfrm>
              <a:off x="3870133" y="2975217"/>
              <a:ext cx="2028865"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400" dirty="0">
                  <a:solidFill>
                    <a:srgbClr val="000000"/>
                  </a:solidFill>
                  <a:latin typeface="Times New Roman"/>
                  <a:cs typeface="Times New Roman"/>
                </a:rPr>
                <a:t>Example (iteration): </a:t>
              </a:r>
            </a:p>
          </p:txBody>
        </p:sp>
      </p:grpSp>
      <p:grpSp>
        <p:nvGrpSpPr>
          <p:cNvPr id="30" name="Group 2">
            <a:extLst>
              <a:ext uri="{FF2B5EF4-FFF2-40B4-BE49-F238E27FC236}">
                <a16:creationId xmlns:a16="http://schemas.microsoft.com/office/drawing/2014/main" id="{C100B38D-DDEA-4FD2-8733-2BB0D2286892}"/>
              </a:ext>
            </a:extLst>
          </p:cNvPr>
          <p:cNvGrpSpPr/>
          <p:nvPr/>
        </p:nvGrpSpPr>
        <p:grpSpPr>
          <a:xfrm>
            <a:off x="821768" y="3906087"/>
            <a:ext cx="6720489" cy="2046583"/>
            <a:chOff x="821768" y="3445694"/>
            <a:chExt cx="6720489" cy="2046583"/>
          </a:xfrm>
        </p:grpSpPr>
        <p:pic>
          <p:nvPicPr>
            <p:cNvPr id="31" name="Picture 12">
              <a:extLst>
                <a:ext uri="{FF2B5EF4-FFF2-40B4-BE49-F238E27FC236}">
                  <a16:creationId xmlns:a16="http://schemas.microsoft.com/office/drawing/2014/main" id="{D8685943-0F35-402D-8B5C-8F3D70778A08}"/>
                </a:ext>
              </a:extLst>
            </p:cNvPr>
            <p:cNvPicPr>
              <a:picLocks noChangeAspect="1"/>
            </p:cNvPicPr>
            <p:nvPr/>
          </p:nvPicPr>
          <p:blipFill>
            <a:blip r:embed="rId3"/>
            <a:stretch>
              <a:fillRect/>
            </a:stretch>
          </p:blipFill>
          <p:spPr>
            <a:xfrm>
              <a:off x="5041459" y="3616679"/>
              <a:ext cx="2500798" cy="1875598"/>
            </a:xfrm>
            <a:prstGeom prst="rect">
              <a:avLst/>
            </a:prstGeom>
          </p:spPr>
        </p:pic>
        <p:sp>
          <p:nvSpPr>
            <p:cNvPr id="32" name="Content Placeholder 2">
              <a:extLst>
                <a:ext uri="{FF2B5EF4-FFF2-40B4-BE49-F238E27FC236}">
                  <a16:creationId xmlns:a16="http://schemas.microsoft.com/office/drawing/2014/main" id="{F6A0E192-FB0C-4FA2-B670-2A76200C76E5}"/>
                </a:ext>
              </a:extLst>
            </p:cNvPr>
            <p:cNvSpPr txBox="1">
              <a:spLocks/>
            </p:cNvSpPr>
            <p:nvPr/>
          </p:nvSpPr>
          <p:spPr>
            <a:xfrm>
              <a:off x="821768" y="3946522"/>
              <a:ext cx="3356443" cy="1409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mn-cs"/>
                </a:rPr>
                <a:t>The hardware must handle the physical time delays associated with computing and moving data from one chip to another.</a:t>
              </a:r>
            </a:p>
          </p:txBody>
        </p:sp>
        <p:sp>
          <p:nvSpPr>
            <p:cNvPr id="33" name="Content Placeholder 2">
              <a:extLst>
                <a:ext uri="{FF2B5EF4-FFF2-40B4-BE49-F238E27FC236}">
                  <a16:creationId xmlns:a16="http://schemas.microsoft.com/office/drawing/2014/main" id="{E4CF7C53-BDD0-4298-84FC-C25C6B6E4CDF}"/>
                </a:ext>
              </a:extLst>
            </p:cNvPr>
            <p:cNvSpPr txBox="1">
              <a:spLocks/>
            </p:cNvSpPr>
            <p:nvPr/>
          </p:nvSpPr>
          <p:spPr>
            <a:xfrm>
              <a:off x="832896" y="3445694"/>
              <a:ext cx="2835696" cy="39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3399"/>
                  </a:solidFill>
                  <a:latin typeface="+mn-lt"/>
                  <a:cs typeface="+mn-cs"/>
                </a:rPr>
                <a:t>Hardware needs:</a:t>
              </a:r>
            </a:p>
          </p:txBody>
        </p:sp>
      </p:grpSp>
      <p:sp>
        <p:nvSpPr>
          <p:cNvPr id="34" name="Content Placeholder 2">
            <a:extLst>
              <a:ext uri="{FF2B5EF4-FFF2-40B4-BE49-F238E27FC236}">
                <a16:creationId xmlns:a16="http://schemas.microsoft.com/office/drawing/2014/main" id="{E18D6034-2189-4E93-A8C4-84348AD0FD99}"/>
              </a:ext>
            </a:extLst>
          </p:cNvPr>
          <p:cNvSpPr>
            <a:spLocks noGrp="1"/>
          </p:cNvSpPr>
          <p:nvPr>
            <p:ph idx="1"/>
          </p:nvPr>
        </p:nvSpPr>
        <p:spPr>
          <a:xfrm>
            <a:off x="798954" y="1534280"/>
            <a:ext cx="3773045" cy="758356"/>
          </a:xfrm>
        </p:spPr>
        <p:txBody>
          <a:bodyPr>
            <a:noAutofit/>
          </a:bodyPr>
          <a:lstStyle/>
          <a:p>
            <a:pPr marL="228600" indent="-228600" eaLnBrk="1" hangingPunct="1">
              <a:lnSpc>
                <a:spcPct val="80000"/>
              </a:lnSpc>
              <a:spcBef>
                <a:spcPts val="1000"/>
              </a:spcBef>
              <a:buFont typeface="Arial" panose="020B0604020202020204" pitchFamily="34" charset="0"/>
              <a:buChar char="•"/>
            </a:pPr>
            <a:r>
              <a:rPr lang="en-US" sz="1800" kern="1200" dirty="0">
                <a:solidFill>
                  <a:schemeClr val="tx1"/>
                </a:solidFill>
              </a:rPr>
              <a:t>The hardware must be able to remember things, over time:</a:t>
            </a:r>
          </a:p>
        </p:txBody>
      </p:sp>
      <p:sp>
        <p:nvSpPr>
          <p:cNvPr id="35" name="Content Placeholder 2">
            <a:extLst>
              <a:ext uri="{FF2B5EF4-FFF2-40B4-BE49-F238E27FC236}">
                <a16:creationId xmlns:a16="http://schemas.microsoft.com/office/drawing/2014/main" id="{A72C151E-E2C6-40A8-95CA-CD38C5876292}"/>
              </a:ext>
            </a:extLst>
          </p:cNvPr>
          <p:cNvSpPr txBox="1">
            <a:spLocks/>
          </p:cNvSpPr>
          <p:nvPr/>
        </p:nvSpPr>
        <p:spPr>
          <a:xfrm>
            <a:off x="807311" y="2549058"/>
            <a:ext cx="3917231" cy="8081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a:ea typeface="+mn-ea"/>
                <a:cs typeface="Times New Roman"/>
              </a:defRPr>
            </a:lvl1pPr>
            <a:lvl2pPr marL="717550" indent="-260350" algn="l" defTabSz="914400" rtl="0" eaLnBrk="1" latinLnBrk="0" hangingPunct="1">
              <a:lnSpc>
                <a:spcPct val="90000"/>
              </a:lnSpc>
              <a:spcBef>
                <a:spcPts val="1000"/>
              </a:spcBef>
              <a:buSzPct val="50000"/>
              <a:buFont typeface="Wingdings" charset="2"/>
              <a:buChar char="q"/>
              <a:defRPr sz="20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mn-cs"/>
              </a:rPr>
              <a:t>The hardware must be able to do things, one at a time (sequentially):</a:t>
            </a:r>
          </a:p>
        </p:txBody>
      </p:sp>
    </p:spTree>
    <p:extLst>
      <p:ext uri="{BB962C8B-B14F-4D97-AF65-F5344CB8AC3E}">
        <p14:creationId xmlns:p14="http://schemas.microsoft.com/office/powerpoint/2010/main" val="14581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01D51-AE07-4341-8656-D40991FDC345}"/>
              </a:ext>
            </a:extLst>
          </p:cNvPr>
          <p:cNvSpPr>
            <a:spLocks noGrp="1"/>
          </p:cNvSpPr>
          <p:nvPr>
            <p:ph type="title"/>
          </p:nvPr>
        </p:nvSpPr>
        <p:spPr/>
        <p:txBody>
          <a:bodyPr/>
          <a:lstStyle/>
          <a:p>
            <a:r>
              <a:rPr lang="en-US" altLang="zh-TW" dirty="0"/>
              <a:t>1-bit register</a:t>
            </a:r>
            <a:endParaRPr lang="zh-TW" altLang="en-US" dirty="0"/>
          </a:p>
        </p:txBody>
      </p:sp>
      <p:sp>
        <p:nvSpPr>
          <p:cNvPr id="4" name="投影片編號版面配置區 3">
            <a:extLst>
              <a:ext uri="{FF2B5EF4-FFF2-40B4-BE49-F238E27FC236}">
                <a16:creationId xmlns:a16="http://schemas.microsoft.com/office/drawing/2014/main" id="{A5FC24AA-D6BF-4F41-AFDA-3093FDEBB3D6}"/>
              </a:ext>
            </a:extLst>
          </p:cNvPr>
          <p:cNvSpPr>
            <a:spLocks noGrp="1"/>
          </p:cNvSpPr>
          <p:nvPr>
            <p:ph type="sldNum" sz="quarter" idx="10"/>
          </p:nvPr>
        </p:nvSpPr>
        <p:spPr/>
        <p:txBody>
          <a:bodyPr/>
          <a:lstStyle/>
          <a:p>
            <a:pPr>
              <a:defRPr/>
            </a:pPr>
            <a:fld id="{27589A5A-C0A1-4C44-8A37-DDA86A1044AA}" type="slidenum">
              <a:rPr lang="zh-TW" altLang="en-US" smtClean="0"/>
              <a:pPr>
                <a:defRPr/>
              </a:pPr>
              <a:t>60</a:t>
            </a:fld>
            <a:endParaRPr lang="en-US" altLang="zh-TW" sz="1400"/>
          </a:p>
        </p:txBody>
      </p:sp>
      <p:grpSp>
        <p:nvGrpSpPr>
          <p:cNvPr id="5" name="Group 7">
            <a:extLst>
              <a:ext uri="{FF2B5EF4-FFF2-40B4-BE49-F238E27FC236}">
                <a16:creationId xmlns:a16="http://schemas.microsoft.com/office/drawing/2014/main" id="{CF0740BF-2AC9-4533-A67B-846FE95634BF}"/>
              </a:ext>
            </a:extLst>
          </p:cNvPr>
          <p:cNvGrpSpPr/>
          <p:nvPr/>
        </p:nvGrpSpPr>
        <p:grpSpPr>
          <a:xfrm>
            <a:off x="1526618" y="1542278"/>
            <a:ext cx="2013910" cy="1087258"/>
            <a:chOff x="1285818" y="1633759"/>
            <a:chExt cx="1919005" cy="975155"/>
          </a:xfrm>
        </p:grpSpPr>
        <p:sp>
          <p:nvSpPr>
            <p:cNvPr id="6" name="Rectangle 31">
              <a:extLst>
                <a:ext uri="{FF2B5EF4-FFF2-40B4-BE49-F238E27FC236}">
                  <a16:creationId xmlns:a16="http://schemas.microsoft.com/office/drawing/2014/main" id="{66E6FD5D-E1AD-40E4-A005-93D17BA7FB28}"/>
                </a:ext>
              </a:extLst>
            </p:cNvPr>
            <p:cNvSpPr>
              <a:spLocks noChangeArrowheads="1"/>
            </p:cNvSpPr>
            <p:nvPr/>
          </p:nvSpPr>
          <p:spPr bwMode="auto">
            <a:xfrm>
              <a:off x="2726017" y="2061233"/>
              <a:ext cx="3546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sp>
          <p:nvSpPr>
            <p:cNvPr id="7" name="Rectangle 34">
              <a:extLst>
                <a:ext uri="{FF2B5EF4-FFF2-40B4-BE49-F238E27FC236}">
                  <a16:creationId xmlns:a16="http://schemas.microsoft.com/office/drawing/2014/main" id="{68F74A9E-DAC4-4243-A11D-41A9042A3111}"/>
                </a:ext>
              </a:extLst>
            </p:cNvPr>
            <p:cNvSpPr>
              <a:spLocks noChangeArrowheads="1"/>
            </p:cNvSpPr>
            <p:nvPr/>
          </p:nvSpPr>
          <p:spPr bwMode="auto">
            <a:xfrm>
              <a:off x="1448018" y="2070937"/>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sp>
          <p:nvSpPr>
            <p:cNvPr id="8" name="Rectangle 31">
              <a:extLst>
                <a:ext uri="{FF2B5EF4-FFF2-40B4-BE49-F238E27FC236}">
                  <a16:creationId xmlns:a16="http://schemas.microsoft.com/office/drawing/2014/main" id="{A67F7C18-E384-4B92-8816-A9E7BBAE5918}"/>
                </a:ext>
              </a:extLst>
            </p:cNvPr>
            <p:cNvSpPr>
              <a:spLocks noChangeArrowheads="1"/>
            </p:cNvSpPr>
            <p:nvPr/>
          </p:nvSpPr>
          <p:spPr bwMode="auto">
            <a:xfrm>
              <a:off x="2323383" y="1633759"/>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load</a:t>
              </a:r>
              <a:endParaRPr lang="en-US" altLang="en-US" sz="1200" dirty="0">
                <a:latin typeface="Consolas"/>
                <a:cs typeface="Consolas"/>
              </a:endParaRPr>
            </a:p>
          </p:txBody>
        </p:sp>
        <p:sp>
          <p:nvSpPr>
            <p:cNvPr id="9" name="Rounded Rectangle 14">
              <a:extLst>
                <a:ext uri="{FF2B5EF4-FFF2-40B4-BE49-F238E27FC236}">
                  <a16:creationId xmlns:a16="http://schemas.microsoft.com/office/drawing/2014/main" id="{E289353D-956E-41F5-96ED-EBDE8E9C040C}"/>
                </a:ext>
              </a:extLst>
            </p:cNvPr>
            <p:cNvSpPr/>
            <p:nvPr/>
          </p:nvSpPr>
          <p:spPr>
            <a:xfrm>
              <a:off x="1843921" y="1998992"/>
              <a:ext cx="789384" cy="609484"/>
            </a:xfrm>
            <a:prstGeom prst="roundRect">
              <a:avLst/>
            </a:prstGeom>
            <a:solidFill>
              <a:schemeClr val="bg1">
                <a:lumMod val="95000"/>
              </a:schemeClr>
            </a:solidFill>
            <a:ln w="15875">
              <a:solidFill>
                <a:srgbClr val="000000"/>
              </a:solidFill>
              <a:miter lim="800000"/>
              <a:headEnd/>
              <a:tailEnd/>
            </a:ln>
          </p:spPr>
          <p:txBody>
            <a:bodyPr/>
            <a:lstStyle/>
            <a:p>
              <a:endParaRPr lang="en-US" sz="1200" dirty="0">
                <a:solidFill>
                  <a:schemeClr val="tx1"/>
                </a:solidFill>
                <a:latin typeface="Arial" panose="020B0604020202020204" pitchFamily="34" charset="0"/>
              </a:endParaRPr>
            </a:p>
          </p:txBody>
        </p:sp>
        <p:sp>
          <p:nvSpPr>
            <p:cNvPr id="10" name="Freeform 32">
              <a:extLst>
                <a:ext uri="{FF2B5EF4-FFF2-40B4-BE49-F238E27FC236}">
                  <a16:creationId xmlns:a16="http://schemas.microsoft.com/office/drawing/2014/main" id="{B350B61D-EA4D-4F42-A9AA-9935507B9058}"/>
                </a:ext>
              </a:extLst>
            </p:cNvPr>
            <p:cNvSpPr>
              <a:spLocks/>
            </p:cNvSpPr>
            <p:nvPr/>
          </p:nvSpPr>
          <p:spPr bwMode="auto">
            <a:xfrm>
              <a:off x="2181395" y="2493450"/>
              <a:ext cx="141345" cy="11546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sz="1200" dirty="0"/>
            </a:p>
          </p:txBody>
        </p:sp>
        <p:sp>
          <p:nvSpPr>
            <p:cNvPr id="11" name="Rectangle 25">
              <a:extLst>
                <a:ext uri="{FF2B5EF4-FFF2-40B4-BE49-F238E27FC236}">
                  <a16:creationId xmlns:a16="http://schemas.microsoft.com/office/drawing/2014/main" id="{BF5E21EB-D1B8-4D40-B0B9-095347E0EF65}"/>
                </a:ext>
              </a:extLst>
            </p:cNvPr>
            <p:cNvSpPr>
              <a:spLocks noChangeArrowheads="1"/>
            </p:cNvSpPr>
            <p:nvPr/>
          </p:nvSpPr>
          <p:spPr bwMode="auto">
            <a:xfrm>
              <a:off x="2142284" y="2178885"/>
              <a:ext cx="35249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Bit</a:t>
              </a:r>
              <a:endParaRPr lang="en-US" altLang="en-US" sz="1400" dirty="0"/>
            </a:p>
          </p:txBody>
        </p:sp>
        <p:cxnSp>
          <p:nvCxnSpPr>
            <p:cNvPr id="12" name="Straight Arrow Connector 18">
              <a:extLst>
                <a:ext uri="{FF2B5EF4-FFF2-40B4-BE49-F238E27FC236}">
                  <a16:creationId xmlns:a16="http://schemas.microsoft.com/office/drawing/2014/main" id="{34E13D08-3163-4DAE-B116-2492ACA76E2B}"/>
                </a:ext>
              </a:extLst>
            </p:cNvPr>
            <p:cNvCxnSpPr>
              <a:cxnSpLocks/>
            </p:cNvCxnSpPr>
            <p:nvPr/>
          </p:nvCxnSpPr>
          <p:spPr>
            <a:xfrm>
              <a:off x="2641665" y="2291579"/>
              <a:ext cx="56315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9">
              <a:extLst>
                <a:ext uri="{FF2B5EF4-FFF2-40B4-BE49-F238E27FC236}">
                  <a16:creationId xmlns:a16="http://schemas.microsoft.com/office/drawing/2014/main" id="{0560887F-32BB-4CED-A183-B251D5A2A899}"/>
                </a:ext>
              </a:extLst>
            </p:cNvPr>
            <p:cNvCxnSpPr>
              <a:cxnSpLocks/>
            </p:cNvCxnSpPr>
            <p:nvPr/>
          </p:nvCxnSpPr>
          <p:spPr>
            <a:xfrm>
              <a:off x="1285818" y="2300457"/>
              <a:ext cx="56315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20">
              <a:extLst>
                <a:ext uri="{FF2B5EF4-FFF2-40B4-BE49-F238E27FC236}">
                  <a16:creationId xmlns:a16="http://schemas.microsoft.com/office/drawing/2014/main" id="{FBB163DA-5858-464F-8106-93419281C956}"/>
                </a:ext>
              </a:extLst>
            </p:cNvPr>
            <p:cNvCxnSpPr>
              <a:cxnSpLocks/>
            </p:cNvCxnSpPr>
            <p:nvPr/>
          </p:nvCxnSpPr>
          <p:spPr>
            <a:xfrm>
              <a:off x="2238606" y="1633759"/>
              <a:ext cx="0" cy="35800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2">
            <a:extLst>
              <a:ext uri="{FF2B5EF4-FFF2-40B4-BE49-F238E27FC236}">
                <a16:creationId xmlns:a16="http://schemas.microsoft.com/office/drawing/2014/main" id="{436C20AD-DCAA-4277-BBA1-BB6A43CF0EDC}"/>
              </a:ext>
            </a:extLst>
          </p:cNvPr>
          <p:cNvGrpSpPr/>
          <p:nvPr/>
        </p:nvGrpSpPr>
        <p:grpSpPr>
          <a:xfrm>
            <a:off x="4422879" y="1042486"/>
            <a:ext cx="3479681" cy="2716853"/>
            <a:chOff x="5477990" y="867612"/>
            <a:chExt cx="3479681" cy="2716853"/>
          </a:xfrm>
        </p:grpSpPr>
        <p:sp>
          <p:nvSpPr>
            <p:cNvPr id="16" name="TextBox 10">
              <a:extLst>
                <a:ext uri="{FF2B5EF4-FFF2-40B4-BE49-F238E27FC236}">
                  <a16:creationId xmlns:a16="http://schemas.microsoft.com/office/drawing/2014/main" id="{DDA99D20-F78B-4D0F-86A1-0DA5C7CE94D5}"/>
                </a:ext>
              </a:extLst>
            </p:cNvPr>
            <p:cNvSpPr txBox="1"/>
            <p:nvPr/>
          </p:nvSpPr>
          <p:spPr>
            <a:xfrm>
              <a:off x="5524917" y="1174666"/>
              <a:ext cx="3432754" cy="2409799"/>
            </a:xfrm>
            <a:prstGeom prst="rect">
              <a:avLst/>
            </a:prstGeom>
            <a:solidFill>
              <a:schemeClr val="bg1"/>
            </a:solidFill>
            <a:ln>
              <a:solidFill>
                <a:schemeClr val="tx1">
                  <a:lumMod val="50000"/>
                  <a:lumOff val="50000"/>
                </a:schemeClr>
              </a:solidFill>
            </a:ln>
            <a:effectLst>
              <a:outerShdw blurRad="50800" dist="38100" dir="2700000" algn="tl" rotWithShape="0">
                <a:srgbClr val="000000">
                  <a:alpha val="43000"/>
                </a:srgbClr>
              </a:outerShdw>
            </a:effectLst>
          </p:spPr>
          <p:txBody>
            <a:bodyPr vert="horz" lIns="144000" tIns="108000" rIns="144000" bIns="0" rtlCol="0" anchor="t" anchorCtr="0">
              <a:normAutofit/>
            </a:bodyPr>
            <a:lstStyle>
              <a:lvl1pPr indent="0">
                <a:lnSpc>
                  <a:spcPct val="90000"/>
                </a:lnSpc>
                <a:spcBef>
                  <a:spcPct val="20000"/>
                </a:spcBef>
                <a:buClr>
                  <a:srgbClr val="006600"/>
                </a:buClr>
                <a:buSzPct val="85000"/>
                <a:buFont typeface="Arial" panose="020B0604020202020204" pitchFamily="34" charset="0"/>
                <a:buNone/>
                <a:defRPr sz="1400">
                  <a:solidFill>
                    <a:srgbClr val="000000"/>
                  </a:solidFill>
                  <a:latin typeface="Consolas"/>
                  <a:cs typeface="Consolas"/>
                </a:defRPr>
              </a:lvl1pPr>
              <a:lvl2pPr indent="0">
                <a:lnSpc>
                  <a:spcPct val="90000"/>
                </a:lnSpc>
                <a:spcBef>
                  <a:spcPts val="1000"/>
                </a:spcBef>
                <a:buSzPct val="50000"/>
                <a:buFont typeface="Wingdings" charset="2"/>
                <a:buNone/>
                <a:defRPr sz="2000">
                  <a:latin typeface="Times New Roman"/>
                  <a:cs typeface="Times New Roman"/>
                </a:defRPr>
              </a:lvl2pPr>
              <a:lvl3pPr indent="0">
                <a:lnSpc>
                  <a:spcPct val="90000"/>
                </a:lnSpc>
                <a:spcBef>
                  <a:spcPts val="500"/>
                </a:spcBef>
                <a:buFont typeface="Arial" panose="020B0604020202020204" pitchFamily="34" charset="0"/>
                <a:buNone/>
                <a:defRPr>
                  <a:latin typeface="Times New Roman"/>
                  <a:cs typeface="Times New Roman"/>
                </a:defRPr>
              </a:lvl3pPr>
              <a:lvl4pPr indent="0">
                <a:lnSpc>
                  <a:spcPct val="90000"/>
                </a:lnSpc>
                <a:spcBef>
                  <a:spcPts val="500"/>
                </a:spcBef>
                <a:buFont typeface="Arial" panose="020B0604020202020204" pitchFamily="34" charset="0"/>
                <a:buNone/>
                <a:defRPr sz="1600">
                  <a:latin typeface="Times New Roman"/>
                  <a:cs typeface="Times New Roman"/>
                </a:defRPr>
              </a:lvl4pPr>
              <a:lvl5pPr indent="0">
                <a:lnSpc>
                  <a:spcPct val="90000"/>
                </a:lnSpc>
                <a:spcBef>
                  <a:spcPts val="500"/>
                </a:spcBef>
                <a:buFont typeface="Arial" panose="020B0604020202020204" pitchFamily="34" charset="0"/>
                <a:buNone/>
                <a:defRPr sz="1600">
                  <a:latin typeface="Times New Roman"/>
                  <a:cs typeface="Times New Roman"/>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1-bit register:</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if  load</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then out(t</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in(t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endParaRPr lang="en-US" dirty="0">
                <a:solidFill>
                  <a:srgbClr val="008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else                       out(t</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out(t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a:t>
              </a:r>
            </a:p>
            <a:p>
              <a:pPr>
                <a:lnSpc>
                  <a:spcPct val="100000"/>
                </a:lnSpc>
                <a:spcBef>
                  <a:spcPts val="0"/>
                </a:spcBef>
              </a:pPr>
              <a:endParaRPr lang="en-US" sz="1200" dirty="0">
                <a:solidFill>
                  <a:srgbClr val="008000"/>
                </a:solidFill>
              </a:endParaRPr>
            </a:p>
            <a:p>
              <a:pPr>
                <a:lnSpc>
                  <a:spcPct val="100000"/>
                </a:lnSpc>
                <a:spcBef>
                  <a:spcPts val="0"/>
                </a:spcBef>
              </a:pPr>
              <a:r>
                <a:rPr lang="en-US" sz="1200" dirty="0">
                  <a:solidFill>
                    <a:schemeClr val="tx1"/>
                  </a:solidFill>
                </a:rPr>
                <a:t>CHIP Bit {</a:t>
              </a:r>
            </a:p>
            <a:p>
              <a:pPr>
                <a:lnSpc>
                  <a:spcPct val="100000"/>
                </a:lnSpc>
                <a:spcBef>
                  <a:spcPts val="0"/>
                </a:spcBef>
              </a:pPr>
              <a:r>
                <a:rPr lang="en-US" sz="1200" dirty="0">
                  <a:solidFill>
                    <a:schemeClr val="tx1"/>
                  </a:solidFill>
                </a:rPr>
                <a:t>    IN in, load;</a:t>
              </a:r>
            </a:p>
            <a:p>
              <a:pPr>
                <a:lnSpc>
                  <a:spcPct val="100000"/>
                </a:lnSpc>
                <a:spcBef>
                  <a:spcPts val="0"/>
                </a:spcBef>
              </a:pPr>
              <a:r>
                <a:rPr lang="en-US" sz="1200" dirty="0">
                  <a:solidFill>
                    <a:schemeClr val="tx1"/>
                  </a:solidFill>
                </a:rPr>
                <a:t>    OUT out;</a:t>
              </a:r>
            </a:p>
            <a:p>
              <a:pPr>
                <a:lnSpc>
                  <a:spcPct val="100000"/>
                </a:lnSpc>
                <a:spcBef>
                  <a:spcPts val="0"/>
                </a:spcBef>
              </a:pPr>
              <a:endParaRPr lang="en-US" sz="1200" dirty="0">
                <a:solidFill>
                  <a:schemeClr val="tx1"/>
                </a:solidFill>
              </a:endParaRPr>
            </a:p>
            <a:p>
              <a:pPr>
                <a:lnSpc>
                  <a:spcPct val="100000"/>
                </a:lnSpc>
                <a:spcBef>
                  <a:spcPts val="0"/>
                </a:spcBef>
              </a:pPr>
              <a:r>
                <a:rPr lang="en-US" sz="1200" dirty="0">
                  <a:solidFill>
                    <a:schemeClr val="tx1"/>
                  </a:solidFill>
                </a:rPr>
                <a:t>    PARTS:</a:t>
              </a:r>
            </a:p>
            <a:p>
              <a:pPr>
                <a:lnSpc>
                  <a:spcPct val="100000"/>
                </a:lnSpc>
                <a:spcBef>
                  <a:spcPts val="0"/>
                </a:spcBef>
              </a:pPr>
              <a:r>
                <a:rPr lang="en-US" sz="1200" dirty="0">
                  <a:solidFill>
                    <a:srgbClr val="008000"/>
                  </a:solidFill>
                </a:rPr>
                <a:t>    </a:t>
              </a:r>
              <a:r>
                <a:rPr lang="en-US" dirty="0">
                  <a:solidFill>
                    <a:srgbClr val="008000"/>
                  </a:solidFill>
                  <a:latin typeface="Times New Roman" panose="02020603050405020304" pitchFamily="18" charset="0"/>
                  <a:cs typeface="Times New Roman" panose="02020603050405020304" pitchFamily="18" charset="0"/>
                </a:rPr>
                <a:t>// Put your code here:</a:t>
              </a:r>
            </a:p>
            <a:p>
              <a:pPr>
                <a:lnSpc>
                  <a:spcPct val="100000"/>
                </a:lnSpc>
                <a:spcBef>
                  <a:spcPts val="0"/>
                </a:spcBef>
              </a:pPr>
              <a:r>
                <a:rPr lang="en-US" sz="1200" dirty="0"/>
                <a:t>}</a:t>
              </a:r>
            </a:p>
          </p:txBody>
        </p:sp>
        <p:sp>
          <p:nvSpPr>
            <p:cNvPr id="17" name="Content Placeholder 2">
              <a:extLst>
                <a:ext uri="{FF2B5EF4-FFF2-40B4-BE49-F238E27FC236}">
                  <a16:creationId xmlns:a16="http://schemas.microsoft.com/office/drawing/2014/main" id="{428BECD8-6AE5-4A40-AE3A-65293DB864CA}"/>
                </a:ext>
              </a:extLst>
            </p:cNvPr>
            <p:cNvSpPr txBox="1">
              <a:spLocks/>
            </p:cNvSpPr>
            <p:nvPr/>
          </p:nvSpPr>
          <p:spPr>
            <a:xfrm>
              <a:off x="5477990" y="867612"/>
              <a:ext cx="2192792" cy="4155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latin typeface="Consolas"/>
                  <a:cs typeface="Consolas"/>
                </a:rPr>
                <a:t>Bit.hdl</a:t>
              </a:r>
              <a:endParaRPr lang="en-US" sz="1400" dirty="0">
                <a:latin typeface="Times New Roman"/>
                <a:cs typeface="Times New Roman"/>
              </a:endParaRPr>
            </a:p>
          </p:txBody>
        </p:sp>
      </p:grpSp>
      <p:grpSp>
        <p:nvGrpSpPr>
          <p:cNvPr id="18" name="Group 12">
            <a:extLst>
              <a:ext uri="{FF2B5EF4-FFF2-40B4-BE49-F238E27FC236}">
                <a16:creationId xmlns:a16="http://schemas.microsoft.com/office/drawing/2014/main" id="{60E4C1C7-C301-4377-90F2-C657F4832122}"/>
              </a:ext>
            </a:extLst>
          </p:cNvPr>
          <p:cNvGrpSpPr/>
          <p:nvPr/>
        </p:nvGrpSpPr>
        <p:grpSpPr>
          <a:xfrm>
            <a:off x="658913" y="4190848"/>
            <a:ext cx="7395758" cy="2148792"/>
            <a:chOff x="658913" y="4190848"/>
            <a:chExt cx="7395758" cy="2148792"/>
          </a:xfrm>
        </p:grpSpPr>
        <p:grpSp>
          <p:nvGrpSpPr>
            <p:cNvPr id="19" name="Group 22">
              <a:extLst>
                <a:ext uri="{FF2B5EF4-FFF2-40B4-BE49-F238E27FC236}">
                  <a16:creationId xmlns:a16="http://schemas.microsoft.com/office/drawing/2014/main" id="{FFFF4852-3BA4-47EB-8260-5C3E08B7F507}"/>
                </a:ext>
              </a:extLst>
            </p:cNvPr>
            <p:cNvGrpSpPr/>
            <p:nvPr/>
          </p:nvGrpSpPr>
          <p:grpSpPr>
            <a:xfrm>
              <a:off x="658913" y="4190848"/>
              <a:ext cx="4508781" cy="1707796"/>
              <a:chOff x="2130644" y="858287"/>
              <a:chExt cx="4874042" cy="1995795"/>
            </a:xfrm>
          </p:grpSpPr>
          <p:pic>
            <p:nvPicPr>
              <p:cNvPr id="21" name="Picture 23">
                <a:extLst>
                  <a:ext uri="{FF2B5EF4-FFF2-40B4-BE49-F238E27FC236}">
                    <a16:creationId xmlns:a16="http://schemas.microsoft.com/office/drawing/2014/main" id="{8E5953D3-49AA-497C-A1D4-0860F9C99F09}"/>
                  </a:ext>
                </a:extLst>
              </p:cNvPr>
              <p:cNvPicPr>
                <a:picLocks noChangeAspect="1"/>
              </p:cNvPicPr>
              <p:nvPr/>
            </p:nvPicPr>
            <p:blipFill>
              <a:blip r:embed="rId2"/>
              <a:stretch>
                <a:fillRect/>
              </a:stretch>
            </p:blipFill>
            <p:spPr>
              <a:xfrm>
                <a:off x="2130644" y="902246"/>
                <a:ext cx="4874042" cy="1951836"/>
              </a:xfrm>
              <a:prstGeom prst="rect">
                <a:avLst/>
              </a:prstGeom>
            </p:spPr>
          </p:pic>
          <p:sp>
            <p:nvSpPr>
              <p:cNvPr id="22" name="Rectangle 24">
                <a:extLst>
                  <a:ext uri="{FF2B5EF4-FFF2-40B4-BE49-F238E27FC236}">
                    <a16:creationId xmlns:a16="http://schemas.microsoft.com/office/drawing/2014/main" id="{945065CD-5077-44AB-810D-9AD769F404F7}"/>
                  </a:ext>
                </a:extLst>
              </p:cNvPr>
              <p:cNvSpPr>
                <a:spLocks noChangeArrowheads="1"/>
              </p:cNvSpPr>
              <p:nvPr/>
            </p:nvSpPr>
            <p:spPr bwMode="auto">
              <a:xfrm>
                <a:off x="2352745" y="2152661"/>
                <a:ext cx="46231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in</a:t>
                </a:r>
                <a:endParaRPr lang="en-US" altLang="en-US" sz="1200" dirty="0">
                  <a:latin typeface="Consolas"/>
                  <a:cs typeface="Consolas"/>
                </a:endParaRPr>
              </a:p>
            </p:txBody>
          </p:sp>
          <p:sp>
            <p:nvSpPr>
              <p:cNvPr id="23" name="Rectangle 25">
                <a:extLst>
                  <a:ext uri="{FF2B5EF4-FFF2-40B4-BE49-F238E27FC236}">
                    <a16:creationId xmlns:a16="http://schemas.microsoft.com/office/drawing/2014/main" id="{8B66CCCC-DCE1-449E-90BE-8164D7F5A8F5}"/>
                  </a:ext>
                </a:extLst>
              </p:cNvPr>
              <p:cNvSpPr>
                <a:spLocks noChangeArrowheads="1"/>
              </p:cNvSpPr>
              <p:nvPr/>
            </p:nvSpPr>
            <p:spPr bwMode="auto">
              <a:xfrm>
                <a:off x="3358470" y="858287"/>
                <a:ext cx="709209" cy="28799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36000" rIns="0" bIns="36000" anchor="b" anchorCtr="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dirty="0">
                    <a:solidFill>
                      <a:srgbClr val="000000"/>
                    </a:solidFill>
                    <a:latin typeface="Consolas"/>
                    <a:cs typeface="Consolas"/>
                  </a:rPr>
                  <a:t>load</a:t>
                </a:r>
                <a:endParaRPr lang="en-US" altLang="en-US" sz="1200" dirty="0">
                  <a:latin typeface="Consolas"/>
                  <a:cs typeface="Consolas"/>
                </a:endParaRPr>
              </a:p>
            </p:txBody>
          </p:sp>
          <p:sp>
            <p:nvSpPr>
              <p:cNvPr id="24" name="Freeform 32">
                <a:extLst>
                  <a:ext uri="{FF2B5EF4-FFF2-40B4-BE49-F238E27FC236}">
                    <a16:creationId xmlns:a16="http://schemas.microsoft.com/office/drawing/2014/main" id="{D1A9FAE2-C176-46CC-98DB-A7042C606DE2}"/>
                  </a:ext>
                </a:extLst>
              </p:cNvPr>
              <p:cNvSpPr>
                <a:spLocks/>
              </p:cNvSpPr>
              <p:nvPr/>
            </p:nvSpPr>
            <p:spPr bwMode="auto">
              <a:xfrm>
                <a:off x="5053584" y="2411192"/>
                <a:ext cx="141345" cy="92456"/>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algn="l" defTabSz="914400" rtl="0" eaLnBrk="1" latinLnBrk="0" hangingPunct="1"/>
                <a:endParaRPr lang="en-US" sz="1200" dirty="0"/>
              </a:p>
            </p:txBody>
          </p:sp>
          <p:sp>
            <p:nvSpPr>
              <p:cNvPr id="25" name="Rectangle 27">
                <a:extLst>
                  <a:ext uri="{FF2B5EF4-FFF2-40B4-BE49-F238E27FC236}">
                    <a16:creationId xmlns:a16="http://schemas.microsoft.com/office/drawing/2014/main" id="{60ACF036-93B6-4C04-B813-B598A85F3102}"/>
                  </a:ext>
                </a:extLst>
              </p:cNvPr>
              <p:cNvSpPr>
                <a:spLocks noChangeArrowheads="1"/>
              </p:cNvSpPr>
              <p:nvPr/>
            </p:nvSpPr>
            <p:spPr bwMode="auto">
              <a:xfrm>
                <a:off x="6457290" y="2217893"/>
                <a:ext cx="46231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out</a:t>
                </a:r>
                <a:endParaRPr lang="en-US" altLang="en-US" sz="1200" dirty="0">
                  <a:latin typeface="Consolas"/>
                  <a:cs typeface="Consolas"/>
                </a:endParaRPr>
              </a:p>
            </p:txBody>
          </p:sp>
        </p:grpSp>
        <p:sp>
          <p:nvSpPr>
            <p:cNvPr id="20" name="Content Placeholder 2">
              <a:extLst>
                <a:ext uri="{FF2B5EF4-FFF2-40B4-BE49-F238E27FC236}">
                  <a16:creationId xmlns:a16="http://schemas.microsoft.com/office/drawing/2014/main" id="{B7873D6F-0F28-4E57-AFE1-354D6493F0D7}"/>
                </a:ext>
              </a:extLst>
            </p:cNvPr>
            <p:cNvSpPr txBox="1">
              <a:spLocks/>
            </p:cNvSpPr>
            <p:nvPr/>
          </p:nvSpPr>
          <p:spPr>
            <a:xfrm>
              <a:off x="5396469" y="4857916"/>
              <a:ext cx="2658202" cy="1481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800" u="sng" dirty="0">
                  <a:latin typeface="Times New Roman"/>
                  <a:cs typeface="Times New Roman"/>
                </a:rPr>
                <a:t>Implementation tip:</a:t>
              </a:r>
            </a:p>
            <a:p>
              <a:pPr marL="0" indent="0">
                <a:spcBef>
                  <a:spcPts val="600"/>
                </a:spcBef>
                <a:buNone/>
              </a:pPr>
              <a:r>
                <a:rPr lang="en-US" sz="1800" dirty="0">
                  <a:latin typeface="Times New Roman"/>
                  <a:cs typeface="Times New Roman"/>
                </a:rPr>
                <a:t>Follow the chip diagram</a:t>
              </a:r>
              <a:endParaRPr lang="en-US" sz="1600" dirty="0">
                <a:latin typeface="Times New Roman"/>
                <a:cs typeface="Times New Roman"/>
              </a:endParaRPr>
            </a:p>
          </p:txBody>
        </p:sp>
      </p:grpSp>
    </p:spTree>
    <p:extLst>
      <p:ext uri="{BB962C8B-B14F-4D97-AF65-F5344CB8AC3E}">
        <p14:creationId xmlns:p14="http://schemas.microsoft.com/office/powerpoint/2010/main" val="11862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6AC8AD-F29E-4CDE-BE0A-14BE691F723B}"/>
              </a:ext>
            </a:extLst>
          </p:cNvPr>
          <p:cNvSpPr>
            <a:spLocks noGrp="1"/>
          </p:cNvSpPr>
          <p:nvPr>
            <p:ph type="title"/>
          </p:nvPr>
        </p:nvSpPr>
        <p:spPr/>
        <p:txBody>
          <a:bodyPr/>
          <a:lstStyle/>
          <a:p>
            <a:r>
              <a:rPr lang="en-US" altLang="zh-TW" dirty="0"/>
              <a:t>16-bit register</a:t>
            </a:r>
            <a:endParaRPr lang="zh-TW" altLang="en-US" dirty="0"/>
          </a:p>
        </p:txBody>
      </p:sp>
      <p:sp>
        <p:nvSpPr>
          <p:cNvPr id="4" name="投影片編號版面配置區 3">
            <a:extLst>
              <a:ext uri="{FF2B5EF4-FFF2-40B4-BE49-F238E27FC236}">
                <a16:creationId xmlns:a16="http://schemas.microsoft.com/office/drawing/2014/main" id="{FB3FDF0E-B877-433B-A365-88A757B468CA}"/>
              </a:ext>
            </a:extLst>
          </p:cNvPr>
          <p:cNvSpPr>
            <a:spLocks noGrp="1"/>
          </p:cNvSpPr>
          <p:nvPr>
            <p:ph type="sldNum" sz="quarter" idx="10"/>
          </p:nvPr>
        </p:nvSpPr>
        <p:spPr/>
        <p:txBody>
          <a:bodyPr/>
          <a:lstStyle/>
          <a:p>
            <a:pPr>
              <a:defRPr/>
            </a:pPr>
            <a:fld id="{27589A5A-C0A1-4C44-8A37-DDA86A1044AA}" type="slidenum">
              <a:rPr lang="zh-TW" altLang="en-US" smtClean="0"/>
              <a:pPr>
                <a:defRPr/>
              </a:pPr>
              <a:t>61</a:t>
            </a:fld>
            <a:endParaRPr lang="en-US" altLang="zh-TW" sz="1400"/>
          </a:p>
        </p:txBody>
      </p:sp>
      <p:sp>
        <p:nvSpPr>
          <p:cNvPr id="5" name="Content Placeholder 2">
            <a:extLst>
              <a:ext uri="{FF2B5EF4-FFF2-40B4-BE49-F238E27FC236}">
                <a16:creationId xmlns:a16="http://schemas.microsoft.com/office/drawing/2014/main" id="{84C3E673-E09B-4BB8-B372-FE25CE83C77A}"/>
              </a:ext>
            </a:extLst>
          </p:cNvPr>
          <p:cNvSpPr txBox="1">
            <a:spLocks/>
          </p:cNvSpPr>
          <p:nvPr/>
        </p:nvSpPr>
        <p:spPr>
          <a:xfrm>
            <a:off x="4390171" y="995261"/>
            <a:ext cx="2192792" cy="4155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latin typeface="Consolas"/>
                <a:cs typeface="Consolas"/>
              </a:rPr>
              <a:t>Register.hdl</a:t>
            </a:r>
            <a:endParaRPr lang="en-US" sz="1400" dirty="0">
              <a:latin typeface="Times New Roman"/>
              <a:cs typeface="Times New Roman"/>
            </a:endParaRPr>
          </a:p>
        </p:txBody>
      </p:sp>
      <p:grpSp>
        <p:nvGrpSpPr>
          <p:cNvPr id="6" name="Group 8">
            <a:extLst>
              <a:ext uri="{FF2B5EF4-FFF2-40B4-BE49-F238E27FC236}">
                <a16:creationId xmlns:a16="http://schemas.microsoft.com/office/drawing/2014/main" id="{E2DE9B1C-3849-47F8-9567-D8E4FC321F30}"/>
              </a:ext>
            </a:extLst>
          </p:cNvPr>
          <p:cNvGrpSpPr/>
          <p:nvPr/>
        </p:nvGrpSpPr>
        <p:grpSpPr>
          <a:xfrm>
            <a:off x="867573" y="1513219"/>
            <a:ext cx="2752928" cy="1048615"/>
            <a:chOff x="1221816" y="1118082"/>
            <a:chExt cx="2752928" cy="1048615"/>
          </a:xfrm>
        </p:grpSpPr>
        <p:sp>
          <p:nvSpPr>
            <p:cNvPr id="7" name="Rounded Rectangle 9">
              <a:extLst>
                <a:ext uri="{FF2B5EF4-FFF2-40B4-BE49-F238E27FC236}">
                  <a16:creationId xmlns:a16="http://schemas.microsoft.com/office/drawing/2014/main" id="{942A9D30-CC30-4DBD-9B82-D60AE0B8960A}"/>
                </a:ext>
              </a:extLst>
            </p:cNvPr>
            <p:cNvSpPr/>
            <p:nvPr/>
          </p:nvSpPr>
          <p:spPr>
            <a:xfrm>
              <a:off x="1850485" y="1556775"/>
              <a:ext cx="1498326" cy="609484"/>
            </a:xfrm>
            <a:prstGeom prst="roundRect">
              <a:avLst/>
            </a:prstGeom>
            <a:solidFill>
              <a:schemeClr val="bg1">
                <a:lumMod val="95000"/>
              </a:schemeClr>
            </a:solidFill>
            <a:ln w="15875">
              <a:solidFill>
                <a:srgbClr val="000000"/>
              </a:solidFill>
              <a:miter lim="800000"/>
              <a:headEnd/>
              <a:tailEnd/>
            </a:ln>
          </p:spPr>
          <p:txBody>
            <a:bodyPr/>
            <a:lstStyle/>
            <a:p>
              <a:endParaRPr lang="en-US" sz="1400" dirty="0">
                <a:solidFill>
                  <a:schemeClr val="tx1"/>
                </a:solidFill>
                <a:latin typeface="Arial" panose="020B0604020202020204" pitchFamily="34" charset="0"/>
              </a:endParaRPr>
            </a:p>
          </p:txBody>
        </p:sp>
        <p:sp>
          <p:nvSpPr>
            <p:cNvPr id="8" name="Freeform 32">
              <a:extLst>
                <a:ext uri="{FF2B5EF4-FFF2-40B4-BE49-F238E27FC236}">
                  <a16:creationId xmlns:a16="http://schemas.microsoft.com/office/drawing/2014/main" id="{32A7BD9D-03CE-4A80-B488-374FA530CD95}"/>
                </a:ext>
              </a:extLst>
            </p:cNvPr>
            <p:cNvSpPr>
              <a:spLocks/>
            </p:cNvSpPr>
            <p:nvPr/>
          </p:nvSpPr>
          <p:spPr bwMode="auto">
            <a:xfrm>
              <a:off x="2536263" y="2019593"/>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sz="1400" dirty="0"/>
            </a:p>
          </p:txBody>
        </p:sp>
        <p:sp>
          <p:nvSpPr>
            <p:cNvPr id="9" name="Rectangle 25">
              <a:extLst>
                <a:ext uri="{FF2B5EF4-FFF2-40B4-BE49-F238E27FC236}">
                  <a16:creationId xmlns:a16="http://schemas.microsoft.com/office/drawing/2014/main" id="{6D1106D3-5C34-4977-8E51-9107DE7DE366}"/>
                </a:ext>
              </a:extLst>
            </p:cNvPr>
            <p:cNvSpPr>
              <a:spLocks noChangeArrowheads="1"/>
            </p:cNvSpPr>
            <p:nvPr/>
          </p:nvSpPr>
          <p:spPr bwMode="auto">
            <a:xfrm>
              <a:off x="2267772" y="1706335"/>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Register</a:t>
              </a:r>
              <a:endParaRPr lang="en-US" altLang="en-US" sz="1400" dirty="0"/>
            </a:p>
          </p:txBody>
        </p:sp>
        <p:sp>
          <p:nvSpPr>
            <p:cNvPr id="10" name="Rectangle 34">
              <a:extLst>
                <a:ext uri="{FF2B5EF4-FFF2-40B4-BE49-F238E27FC236}">
                  <a16:creationId xmlns:a16="http://schemas.microsoft.com/office/drawing/2014/main" id="{6B7D6CC1-B93D-4FB1-8BF0-7F31343295C0}"/>
                </a:ext>
              </a:extLst>
            </p:cNvPr>
            <p:cNvSpPr>
              <a:spLocks noChangeArrowheads="1"/>
            </p:cNvSpPr>
            <p:nvPr/>
          </p:nvSpPr>
          <p:spPr bwMode="auto">
            <a:xfrm>
              <a:off x="1382630" y="1510081"/>
              <a:ext cx="3655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a:t>
              </a:r>
              <a:endParaRPr lang="en-US" altLang="en-US" sz="1400" dirty="0">
                <a:latin typeface="Consolas"/>
                <a:cs typeface="Consolas"/>
              </a:endParaRPr>
            </a:p>
          </p:txBody>
        </p:sp>
        <p:sp>
          <p:nvSpPr>
            <p:cNvPr id="11" name="Rectangle 31">
              <a:extLst>
                <a:ext uri="{FF2B5EF4-FFF2-40B4-BE49-F238E27FC236}">
                  <a16:creationId xmlns:a16="http://schemas.microsoft.com/office/drawing/2014/main" id="{056899B3-0615-4505-A19B-09F97B1767B1}"/>
                </a:ext>
              </a:extLst>
            </p:cNvPr>
            <p:cNvSpPr>
              <a:spLocks noChangeArrowheads="1"/>
            </p:cNvSpPr>
            <p:nvPr/>
          </p:nvSpPr>
          <p:spPr bwMode="auto">
            <a:xfrm>
              <a:off x="1460353" y="1875910"/>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panose="02020603050405020304" pitchFamily="18" charset="0"/>
                  <a:cs typeface="Times New Roman" panose="02020603050405020304" pitchFamily="18" charset="0"/>
                </a:rPr>
                <a:t>16</a:t>
              </a:r>
              <a:endParaRPr lang="en-US" altLang="en-US" sz="1400" dirty="0">
                <a:latin typeface="Times New Roman" panose="02020603050405020304" pitchFamily="18" charset="0"/>
                <a:cs typeface="Times New Roman" panose="02020603050405020304" pitchFamily="18" charset="0"/>
              </a:endParaRPr>
            </a:p>
          </p:txBody>
        </p:sp>
        <p:sp>
          <p:nvSpPr>
            <p:cNvPr id="12" name="Line 28">
              <a:extLst>
                <a:ext uri="{FF2B5EF4-FFF2-40B4-BE49-F238E27FC236}">
                  <a16:creationId xmlns:a16="http://schemas.microsoft.com/office/drawing/2014/main" id="{0F184C73-4275-4773-B1D5-75C40CB0FD92}"/>
                </a:ext>
              </a:extLst>
            </p:cNvPr>
            <p:cNvSpPr>
              <a:spLocks noChangeShapeType="1"/>
            </p:cNvSpPr>
            <p:nvPr/>
          </p:nvSpPr>
          <p:spPr bwMode="auto">
            <a:xfrm flipV="1">
              <a:off x="1395278" y="1757398"/>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13" name="Line 28">
              <a:extLst>
                <a:ext uri="{FF2B5EF4-FFF2-40B4-BE49-F238E27FC236}">
                  <a16:creationId xmlns:a16="http://schemas.microsoft.com/office/drawing/2014/main" id="{D293931C-C7FE-4EFB-8143-07BB7E217E2D}"/>
                </a:ext>
              </a:extLst>
            </p:cNvPr>
            <p:cNvSpPr>
              <a:spLocks noChangeShapeType="1"/>
            </p:cNvSpPr>
            <p:nvPr/>
          </p:nvSpPr>
          <p:spPr bwMode="auto">
            <a:xfrm flipV="1">
              <a:off x="3348811" y="1840486"/>
              <a:ext cx="514709" cy="219"/>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14" name="Rectangle 31">
              <a:extLst>
                <a:ext uri="{FF2B5EF4-FFF2-40B4-BE49-F238E27FC236}">
                  <a16:creationId xmlns:a16="http://schemas.microsoft.com/office/drawing/2014/main" id="{4F0EE349-FED2-43E8-896F-0BF1C547AF1A}"/>
                </a:ext>
              </a:extLst>
            </p:cNvPr>
            <p:cNvSpPr>
              <a:spLocks noChangeArrowheads="1"/>
            </p:cNvSpPr>
            <p:nvPr/>
          </p:nvSpPr>
          <p:spPr bwMode="auto">
            <a:xfrm>
              <a:off x="3531567" y="1510081"/>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endParaRPr lang="en-US" altLang="en-US" sz="1400" dirty="0">
                <a:latin typeface="Consolas"/>
                <a:cs typeface="Consolas"/>
              </a:endParaRPr>
            </a:p>
          </p:txBody>
        </p:sp>
        <p:sp>
          <p:nvSpPr>
            <p:cNvPr id="15" name="Rectangle 31">
              <a:extLst>
                <a:ext uri="{FF2B5EF4-FFF2-40B4-BE49-F238E27FC236}">
                  <a16:creationId xmlns:a16="http://schemas.microsoft.com/office/drawing/2014/main" id="{2C73CBB7-E393-46A8-9831-6284F612C4F5}"/>
                </a:ext>
              </a:extLst>
            </p:cNvPr>
            <p:cNvSpPr>
              <a:spLocks noChangeArrowheads="1"/>
            </p:cNvSpPr>
            <p:nvPr/>
          </p:nvSpPr>
          <p:spPr bwMode="auto">
            <a:xfrm>
              <a:off x="3627999" y="1902314"/>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panose="02020603050405020304" pitchFamily="18" charset="0"/>
                  <a:cs typeface="Times New Roman" panose="02020603050405020304" pitchFamily="18" charset="0"/>
                </a:rPr>
                <a:t>16</a:t>
              </a:r>
              <a:endParaRPr lang="en-US" altLang="en-US" sz="1400" dirty="0">
                <a:latin typeface="Times New Roman" panose="02020603050405020304" pitchFamily="18" charset="0"/>
                <a:cs typeface="Times New Roman" panose="02020603050405020304" pitchFamily="18" charset="0"/>
              </a:endParaRPr>
            </a:p>
          </p:txBody>
        </p:sp>
        <p:sp>
          <p:nvSpPr>
            <p:cNvPr id="16" name="Line 28">
              <a:extLst>
                <a:ext uri="{FF2B5EF4-FFF2-40B4-BE49-F238E27FC236}">
                  <a16:creationId xmlns:a16="http://schemas.microsoft.com/office/drawing/2014/main" id="{06971175-F93C-4422-95C4-5F7470B4E689}"/>
                </a:ext>
              </a:extLst>
            </p:cNvPr>
            <p:cNvSpPr>
              <a:spLocks noChangeShapeType="1"/>
            </p:cNvSpPr>
            <p:nvPr/>
          </p:nvSpPr>
          <p:spPr bwMode="auto">
            <a:xfrm flipV="1">
              <a:off x="3562924" y="1783802"/>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17" name="Rectangle 31">
              <a:extLst>
                <a:ext uri="{FF2B5EF4-FFF2-40B4-BE49-F238E27FC236}">
                  <a16:creationId xmlns:a16="http://schemas.microsoft.com/office/drawing/2014/main" id="{C4BB620F-758A-452C-A815-32D817310908}"/>
                </a:ext>
              </a:extLst>
            </p:cNvPr>
            <p:cNvSpPr>
              <a:spLocks noChangeArrowheads="1"/>
            </p:cNvSpPr>
            <p:nvPr/>
          </p:nvSpPr>
          <p:spPr bwMode="auto">
            <a:xfrm>
              <a:off x="2677608" y="1173876"/>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load</a:t>
              </a:r>
              <a:endParaRPr lang="en-US" altLang="en-US" sz="1400" dirty="0">
                <a:latin typeface="Consolas"/>
                <a:cs typeface="Consolas"/>
              </a:endParaRPr>
            </a:p>
          </p:txBody>
        </p:sp>
        <p:sp>
          <p:nvSpPr>
            <p:cNvPr id="18" name="Freeform 27">
              <a:extLst>
                <a:ext uri="{FF2B5EF4-FFF2-40B4-BE49-F238E27FC236}">
                  <a16:creationId xmlns:a16="http://schemas.microsoft.com/office/drawing/2014/main" id="{B90546CC-E8BB-4283-8CB5-0047F358C5F6}"/>
                </a:ext>
              </a:extLst>
            </p:cNvPr>
            <p:cNvSpPr>
              <a:spLocks/>
            </p:cNvSpPr>
            <p:nvPr/>
          </p:nvSpPr>
          <p:spPr bwMode="auto">
            <a:xfrm>
              <a:off x="3863520" y="1765280"/>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nvGrpSpPr>
            <p:cNvPr id="19" name="Group 24">
              <a:extLst>
                <a:ext uri="{FF2B5EF4-FFF2-40B4-BE49-F238E27FC236}">
                  <a16:creationId xmlns:a16="http://schemas.microsoft.com/office/drawing/2014/main" id="{AC12F9D2-73A9-4CCD-ADE1-3BFF13C66323}"/>
                </a:ext>
              </a:extLst>
            </p:cNvPr>
            <p:cNvGrpSpPr/>
            <p:nvPr/>
          </p:nvGrpSpPr>
          <p:grpSpPr>
            <a:xfrm>
              <a:off x="1221816" y="1739755"/>
              <a:ext cx="625933" cy="140722"/>
              <a:chOff x="2243347" y="2830162"/>
              <a:chExt cx="625933" cy="140722"/>
            </a:xfrm>
          </p:grpSpPr>
          <p:sp>
            <p:nvSpPr>
              <p:cNvPr id="23" name="Line 28">
                <a:extLst>
                  <a:ext uri="{FF2B5EF4-FFF2-40B4-BE49-F238E27FC236}">
                    <a16:creationId xmlns:a16="http://schemas.microsoft.com/office/drawing/2014/main" id="{2FEB6648-C673-4F83-BCFE-FCB3446D6B8B}"/>
                  </a:ext>
                </a:extLst>
              </p:cNvPr>
              <p:cNvSpPr>
                <a:spLocks noChangeShapeType="1"/>
              </p:cNvSpPr>
              <p:nvPr/>
            </p:nvSpPr>
            <p:spPr bwMode="auto">
              <a:xfrm flipV="1">
                <a:off x="2243347" y="2905368"/>
                <a:ext cx="514709" cy="219"/>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24" name="Freeform 27">
                <a:extLst>
                  <a:ext uri="{FF2B5EF4-FFF2-40B4-BE49-F238E27FC236}">
                    <a16:creationId xmlns:a16="http://schemas.microsoft.com/office/drawing/2014/main" id="{69391230-F1E9-40B7-8DB6-1B0FADA3F3D1}"/>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nvGrpSpPr>
            <p:cNvPr id="20" name="Group 25">
              <a:extLst>
                <a:ext uri="{FF2B5EF4-FFF2-40B4-BE49-F238E27FC236}">
                  <a16:creationId xmlns:a16="http://schemas.microsoft.com/office/drawing/2014/main" id="{9F066F8E-0276-4BB8-A763-04058510EB70}"/>
                </a:ext>
              </a:extLst>
            </p:cNvPr>
            <p:cNvGrpSpPr/>
            <p:nvPr/>
          </p:nvGrpSpPr>
          <p:grpSpPr>
            <a:xfrm rot="5400000">
              <a:off x="2378508" y="1266849"/>
              <a:ext cx="438256" cy="140722"/>
              <a:chOff x="2431024" y="2830162"/>
              <a:chExt cx="438256" cy="140722"/>
            </a:xfrm>
          </p:grpSpPr>
          <p:sp>
            <p:nvSpPr>
              <p:cNvPr id="21" name="Line 28">
                <a:extLst>
                  <a:ext uri="{FF2B5EF4-FFF2-40B4-BE49-F238E27FC236}">
                    <a16:creationId xmlns:a16="http://schemas.microsoft.com/office/drawing/2014/main" id="{FD308EF0-F513-409F-8B02-0FCDC0455BCE}"/>
                  </a:ext>
                </a:extLst>
              </p:cNvPr>
              <p:cNvSpPr>
                <a:spLocks noChangeShapeType="1"/>
              </p:cNvSpPr>
              <p:nvPr/>
            </p:nvSpPr>
            <p:spPr bwMode="auto">
              <a:xfrm flipV="1">
                <a:off x="2431024" y="2905368"/>
                <a:ext cx="327033" cy="79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dirty="0"/>
              </a:p>
            </p:txBody>
          </p:sp>
          <p:sp>
            <p:nvSpPr>
              <p:cNvPr id="22" name="Freeform 27">
                <a:extLst>
                  <a:ext uri="{FF2B5EF4-FFF2-40B4-BE49-F238E27FC236}">
                    <a16:creationId xmlns:a16="http://schemas.microsoft.com/office/drawing/2014/main" id="{F0350584-4F5E-458E-910D-1723EE9EBFFD}"/>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dirty="0"/>
              </a:p>
            </p:txBody>
          </p:sp>
        </p:grpSp>
      </p:grpSp>
      <p:sp>
        <p:nvSpPr>
          <p:cNvPr id="25" name="TextBox 51">
            <a:extLst>
              <a:ext uri="{FF2B5EF4-FFF2-40B4-BE49-F238E27FC236}">
                <a16:creationId xmlns:a16="http://schemas.microsoft.com/office/drawing/2014/main" id="{A1B37254-600D-4B99-9F7D-2963031EDB1C}"/>
              </a:ext>
            </a:extLst>
          </p:cNvPr>
          <p:cNvSpPr txBox="1"/>
          <p:nvPr/>
        </p:nvSpPr>
        <p:spPr>
          <a:xfrm>
            <a:off x="4470313" y="1346340"/>
            <a:ext cx="3432754" cy="2409799"/>
          </a:xfrm>
          <a:prstGeom prst="rect">
            <a:avLst/>
          </a:prstGeom>
          <a:solidFill>
            <a:schemeClr val="bg1"/>
          </a:solidFill>
          <a:ln>
            <a:solidFill>
              <a:schemeClr val="tx1">
                <a:lumMod val="50000"/>
                <a:lumOff val="50000"/>
              </a:schemeClr>
            </a:solidFill>
          </a:ln>
          <a:effectLst>
            <a:outerShdw blurRad="50800" dist="38100" dir="2700000" algn="tl" rotWithShape="0">
              <a:srgbClr val="000000">
                <a:alpha val="43000"/>
              </a:srgbClr>
            </a:outerShdw>
          </a:effectLst>
        </p:spPr>
        <p:txBody>
          <a:bodyPr vert="horz" lIns="144000" tIns="108000" rIns="144000" bIns="0" rtlCol="0" anchor="t" anchorCtr="0">
            <a:normAutofit/>
          </a:bodyPr>
          <a:lstStyle>
            <a:lvl1pPr indent="0">
              <a:lnSpc>
                <a:spcPct val="90000"/>
              </a:lnSpc>
              <a:spcBef>
                <a:spcPct val="20000"/>
              </a:spcBef>
              <a:buClr>
                <a:srgbClr val="006600"/>
              </a:buClr>
              <a:buSzPct val="85000"/>
              <a:buFont typeface="Arial" panose="020B0604020202020204" pitchFamily="34" charset="0"/>
              <a:buNone/>
              <a:defRPr sz="1400">
                <a:solidFill>
                  <a:srgbClr val="000000"/>
                </a:solidFill>
                <a:latin typeface="Consolas"/>
                <a:cs typeface="Consolas"/>
              </a:defRPr>
            </a:lvl1pPr>
            <a:lvl2pPr indent="0">
              <a:lnSpc>
                <a:spcPct val="90000"/>
              </a:lnSpc>
              <a:spcBef>
                <a:spcPts val="1000"/>
              </a:spcBef>
              <a:buSzPct val="50000"/>
              <a:buFont typeface="Wingdings" charset="2"/>
              <a:buNone/>
              <a:defRPr sz="2000">
                <a:latin typeface="Times New Roman"/>
                <a:cs typeface="Times New Roman"/>
              </a:defRPr>
            </a:lvl2pPr>
            <a:lvl3pPr indent="0">
              <a:lnSpc>
                <a:spcPct val="90000"/>
              </a:lnSpc>
              <a:spcBef>
                <a:spcPts val="500"/>
              </a:spcBef>
              <a:buFont typeface="Arial" panose="020B0604020202020204" pitchFamily="34" charset="0"/>
              <a:buNone/>
              <a:defRPr>
                <a:latin typeface="Times New Roman"/>
                <a:cs typeface="Times New Roman"/>
              </a:defRPr>
            </a:lvl3pPr>
            <a:lvl4pPr indent="0">
              <a:lnSpc>
                <a:spcPct val="90000"/>
              </a:lnSpc>
              <a:spcBef>
                <a:spcPts val="500"/>
              </a:spcBef>
              <a:buFont typeface="Arial" panose="020B0604020202020204" pitchFamily="34" charset="0"/>
              <a:buNone/>
              <a:defRPr sz="1600">
                <a:latin typeface="Times New Roman"/>
                <a:cs typeface="Times New Roman"/>
              </a:defRPr>
            </a:lvl4pPr>
            <a:lvl5pPr indent="0">
              <a:lnSpc>
                <a:spcPct val="90000"/>
              </a:lnSpc>
              <a:spcBef>
                <a:spcPts val="500"/>
              </a:spcBef>
              <a:buFont typeface="Arial" panose="020B0604020202020204" pitchFamily="34" charset="0"/>
              <a:buNone/>
              <a:defRPr sz="1600">
                <a:latin typeface="Times New Roman"/>
                <a:cs typeface="Times New Roman"/>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1-bit register:</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if  load</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then out(t</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in(t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endParaRPr lang="en-US" dirty="0">
              <a:solidFill>
                <a:srgbClr val="008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else                       out(t</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out(t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a:t>
            </a:r>
            <a:r>
              <a:rPr lang="en-US" sz="800" dirty="0">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a:t>
            </a:r>
          </a:p>
          <a:p>
            <a:pPr>
              <a:lnSpc>
                <a:spcPct val="100000"/>
              </a:lnSpc>
              <a:spcBef>
                <a:spcPts val="0"/>
              </a:spcBef>
            </a:pPr>
            <a:endParaRPr lang="en-US" sz="1200" dirty="0">
              <a:solidFill>
                <a:srgbClr val="008000"/>
              </a:solidFill>
            </a:endParaRPr>
          </a:p>
          <a:p>
            <a:pPr>
              <a:lnSpc>
                <a:spcPct val="100000"/>
              </a:lnSpc>
              <a:spcBef>
                <a:spcPts val="0"/>
              </a:spcBef>
            </a:pPr>
            <a:r>
              <a:rPr lang="en-US" sz="1200" dirty="0">
                <a:solidFill>
                  <a:schemeClr val="tx1"/>
                </a:solidFill>
              </a:rPr>
              <a:t>CHIP Bit {</a:t>
            </a:r>
          </a:p>
          <a:p>
            <a:pPr>
              <a:lnSpc>
                <a:spcPct val="100000"/>
              </a:lnSpc>
              <a:spcBef>
                <a:spcPts val="0"/>
              </a:spcBef>
            </a:pPr>
            <a:r>
              <a:rPr lang="en-US" sz="1200" dirty="0">
                <a:solidFill>
                  <a:schemeClr val="tx1"/>
                </a:solidFill>
              </a:rPr>
              <a:t>    IN in[16], load;</a:t>
            </a:r>
          </a:p>
          <a:p>
            <a:pPr>
              <a:lnSpc>
                <a:spcPct val="100000"/>
              </a:lnSpc>
              <a:spcBef>
                <a:spcPts val="0"/>
              </a:spcBef>
            </a:pPr>
            <a:r>
              <a:rPr lang="en-US" sz="1200" dirty="0">
                <a:solidFill>
                  <a:schemeClr val="tx1"/>
                </a:solidFill>
              </a:rPr>
              <a:t>    OUT out[16];</a:t>
            </a:r>
          </a:p>
          <a:p>
            <a:pPr>
              <a:lnSpc>
                <a:spcPct val="100000"/>
              </a:lnSpc>
              <a:spcBef>
                <a:spcPts val="0"/>
              </a:spcBef>
            </a:pPr>
            <a:endParaRPr lang="en-US" sz="1200" dirty="0">
              <a:solidFill>
                <a:schemeClr val="tx1"/>
              </a:solidFill>
            </a:endParaRPr>
          </a:p>
          <a:p>
            <a:pPr>
              <a:lnSpc>
                <a:spcPct val="100000"/>
              </a:lnSpc>
              <a:spcBef>
                <a:spcPts val="0"/>
              </a:spcBef>
            </a:pPr>
            <a:r>
              <a:rPr lang="en-US" sz="1200" dirty="0">
                <a:solidFill>
                  <a:schemeClr val="tx1"/>
                </a:solidFill>
              </a:rPr>
              <a:t>    PARTS:</a:t>
            </a:r>
          </a:p>
          <a:p>
            <a:pPr>
              <a:lnSpc>
                <a:spcPct val="100000"/>
              </a:lnSpc>
              <a:spcBef>
                <a:spcPts val="0"/>
              </a:spcBef>
            </a:pPr>
            <a:r>
              <a:rPr lang="en-US" sz="1200" dirty="0">
                <a:solidFill>
                  <a:srgbClr val="008000"/>
                </a:solidFill>
              </a:rPr>
              <a:t>    </a:t>
            </a:r>
            <a:r>
              <a:rPr lang="en-US" dirty="0">
                <a:solidFill>
                  <a:srgbClr val="008000"/>
                </a:solidFill>
                <a:latin typeface="Times New Roman" panose="02020603050405020304" pitchFamily="18" charset="0"/>
                <a:cs typeface="Times New Roman" panose="02020603050405020304" pitchFamily="18" charset="0"/>
              </a:rPr>
              <a:t>// Put your code here:</a:t>
            </a:r>
          </a:p>
          <a:p>
            <a:pPr>
              <a:lnSpc>
                <a:spcPct val="100000"/>
              </a:lnSpc>
              <a:spcBef>
                <a:spcPts val="0"/>
              </a:spcBef>
            </a:pPr>
            <a:r>
              <a:rPr lang="en-US" sz="1200" dirty="0"/>
              <a:t>}</a:t>
            </a:r>
          </a:p>
        </p:txBody>
      </p:sp>
      <p:grpSp>
        <p:nvGrpSpPr>
          <p:cNvPr id="26" name="Group 4">
            <a:extLst>
              <a:ext uri="{FF2B5EF4-FFF2-40B4-BE49-F238E27FC236}">
                <a16:creationId xmlns:a16="http://schemas.microsoft.com/office/drawing/2014/main" id="{D49914D6-7F89-4CC0-A233-057B48F775E0}"/>
              </a:ext>
            </a:extLst>
          </p:cNvPr>
          <p:cNvGrpSpPr/>
          <p:nvPr/>
        </p:nvGrpSpPr>
        <p:grpSpPr>
          <a:xfrm>
            <a:off x="970381" y="4168684"/>
            <a:ext cx="7513660" cy="2016962"/>
            <a:chOff x="970381" y="4423125"/>
            <a:chExt cx="7513660" cy="2016962"/>
          </a:xfrm>
        </p:grpSpPr>
        <p:grpSp>
          <p:nvGrpSpPr>
            <p:cNvPr id="27" name="Group 80">
              <a:extLst>
                <a:ext uri="{FF2B5EF4-FFF2-40B4-BE49-F238E27FC236}">
                  <a16:creationId xmlns:a16="http://schemas.microsoft.com/office/drawing/2014/main" id="{FE5C5379-58B4-41A6-A104-2CF31AFFC822}"/>
                </a:ext>
              </a:extLst>
            </p:cNvPr>
            <p:cNvGrpSpPr/>
            <p:nvPr/>
          </p:nvGrpSpPr>
          <p:grpSpPr>
            <a:xfrm>
              <a:off x="970381" y="4423125"/>
              <a:ext cx="4476600" cy="1309654"/>
              <a:chOff x="3975920" y="1084316"/>
              <a:chExt cx="4476600" cy="1309654"/>
            </a:xfrm>
          </p:grpSpPr>
          <p:sp>
            <p:nvSpPr>
              <p:cNvPr id="35" name="Freeform 32">
                <a:extLst>
                  <a:ext uri="{FF2B5EF4-FFF2-40B4-BE49-F238E27FC236}">
                    <a16:creationId xmlns:a16="http://schemas.microsoft.com/office/drawing/2014/main" id="{C3399D51-00D8-486E-A6BD-291CA33408A0}"/>
                  </a:ext>
                </a:extLst>
              </p:cNvPr>
              <p:cNvSpPr>
                <a:spLocks/>
              </p:cNvSpPr>
              <p:nvPr/>
            </p:nvSpPr>
            <p:spPr bwMode="auto">
              <a:xfrm>
                <a:off x="5988364" y="2295843"/>
                <a:ext cx="107596" cy="87973"/>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sz="1400" b="1" dirty="0"/>
              </a:p>
            </p:txBody>
          </p:sp>
          <p:sp>
            <p:nvSpPr>
              <p:cNvPr id="36" name="Rectangle 31">
                <a:extLst>
                  <a:ext uri="{FF2B5EF4-FFF2-40B4-BE49-F238E27FC236}">
                    <a16:creationId xmlns:a16="http://schemas.microsoft.com/office/drawing/2014/main" id="{8E83ABFB-34E2-4251-8291-6A2D9C6B2241}"/>
                  </a:ext>
                </a:extLst>
              </p:cNvPr>
              <p:cNvSpPr>
                <a:spLocks noChangeArrowheads="1"/>
              </p:cNvSpPr>
              <p:nvPr/>
            </p:nvSpPr>
            <p:spPr bwMode="auto">
              <a:xfrm>
                <a:off x="8084038" y="2070181"/>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panose="02020603050405020304" pitchFamily="18" charset="0"/>
                    <a:cs typeface="Times New Roman" panose="02020603050405020304" pitchFamily="18" charset="0"/>
                  </a:rPr>
                  <a:t>16</a:t>
                </a:r>
                <a:endParaRPr lang="en-US" altLang="en-US" sz="1400" dirty="0">
                  <a:latin typeface="Times New Roman" panose="02020603050405020304" pitchFamily="18" charset="0"/>
                  <a:cs typeface="Times New Roman" panose="02020603050405020304" pitchFamily="18" charset="0"/>
                </a:endParaRPr>
              </a:p>
            </p:txBody>
          </p:sp>
          <p:sp>
            <p:nvSpPr>
              <p:cNvPr id="37" name="Line 28">
                <a:extLst>
                  <a:ext uri="{FF2B5EF4-FFF2-40B4-BE49-F238E27FC236}">
                    <a16:creationId xmlns:a16="http://schemas.microsoft.com/office/drawing/2014/main" id="{A1F48B98-EFE5-410D-997E-03207FC07936}"/>
                  </a:ext>
                </a:extLst>
              </p:cNvPr>
              <p:cNvSpPr>
                <a:spLocks noChangeShapeType="1"/>
              </p:cNvSpPr>
              <p:nvPr/>
            </p:nvSpPr>
            <p:spPr bwMode="auto">
              <a:xfrm flipV="1">
                <a:off x="8096456" y="1952767"/>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b="1" dirty="0"/>
              </a:p>
            </p:txBody>
          </p:sp>
          <p:sp>
            <p:nvSpPr>
              <p:cNvPr id="38" name="Rectangle 31">
                <a:extLst>
                  <a:ext uri="{FF2B5EF4-FFF2-40B4-BE49-F238E27FC236}">
                    <a16:creationId xmlns:a16="http://schemas.microsoft.com/office/drawing/2014/main" id="{48C25234-CB21-4DED-BD9D-6200B67A9AE3}"/>
                  </a:ext>
                </a:extLst>
              </p:cNvPr>
              <p:cNvSpPr>
                <a:spLocks noChangeArrowheads="1"/>
              </p:cNvSpPr>
              <p:nvPr/>
            </p:nvSpPr>
            <p:spPr bwMode="auto">
              <a:xfrm>
                <a:off x="8055829" y="1705989"/>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endParaRPr lang="en-US" altLang="en-US" sz="1400" dirty="0">
                  <a:latin typeface="Consolas"/>
                  <a:cs typeface="Consolas"/>
                </a:endParaRPr>
              </a:p>
            </p:txBody>
          </p:sp>
          <p:sp>
            <p:nvSpPr>
              <p:cNvPr id="39" name="Rectangle 31">
                <a:extLst>
                  <a:ext uri="{FF2B5EF4-FFF2-40B4-BE49-F238E27FC236}">
                    <a16:creationId xmlns:a16="http://schemas.microsoft.com/office/drawing/2014/main" id="{E9172D57-60BA-4DE2-9143-1E94825123D3}"/>
                  </a:ext>
                </a:extLst>
              </p:cNvPr>
              <p:cNvSpPr>
                <a:spLocks noChangeArrowheads="1"/>
              </p:cNvSpPr>
              <p:nvPr/>
            </p:nvSpPr>
            <p:spPr bwMode="auto">
              <a:xfrm>
                <a:off x="6089814" y="1161844"/>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load</a:t>
                </a:r>
                <a:endParaRPr lang="en-US" altLang="en-US" sz="1400" dirty="0">
                  <a:latin typeface="Consolas"/>
                  <a:cs typeface="Consolas"/>
                </a:endParaRPr>
              </a:p>
            </p:txBody>
          </p:sp>
          <p:grpSp>
            <p:nvGrpSpPr>
              <p:cNvPr id="40" name="Group 62">
                <a:extLst>
                  <a:ext uri="{FF2B5EF4-FFF2-40B4-BE49-F238E27FC236}">
                    <a16:creationId xmlns:a16="http://schemas.microsoft.com/office/drawing/2014/main" id="{9965C4AA-CC46-4E60-9198-1970E5F499D3}"/>
                  </a:ext>
                </a:extLst>
              </p:cNvPr>
              <p:cNvGrpSpPr/>
              <p:nvPr/>
            </p:nvGrpSpPr>
            <p:grpSpPr>
              <a:xfrm rot="5400000">
                <a:off x="5810814" y="1233083"/>
                <a:ext cx="438256" cy="140722"/>
                <a:chOff x="2431024" y="2830162"/>
                <a:chExt cx="438256" cy="140722"/>
              </a:xfrm>
            </p:grpSpPr>
            <p:sp>
              <p:nvSpPr>
                <p:cNvPr id="47" name="Line 28">
                  <a:extLst>
                    <a:ext uri="{FF2B5EF4-FFF2-40B4-BE49-F238E27FC236}">
                      <a16:creationId xmlns:a16="http://schemas.microsoft.com/office/drawing/2014/main" id="{24FC1321-111F-40AE-81A5-2CFFE29817D0}"/>
                    </a:ext>
                  </a:extLst>
                </p:cNvPr>
                <p:cNvSpPr>
                  <a:spLocks noChangeShapeType="1"/>
                </p:cNvSpPr>
                <p:nvPr/>
              </p:nvSpPr>
              <p:spPr bwMode="auto">
                <a:xfrm flipV="1">
                  <a:off x="2431024" y="2905369"/>
                  <a:ext cx="327033" cy="79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b="1" dirty="0"/>
                </a:p>
              </p:txBody>
            </p:sp>
            <p:sp>
              <p:nvSpPr>
                <p:cNvPr id="48" name="Freeform 64">
                  <a:extLst>
                    <a:ext uri="{FF2B5EF4-FFF2-40B4-BE49-F238E27FC236}">
                      <a16:creationId xmlns:a16="http://schemas.microsoft.com/office/drawing/2014/main" id="{47CDB1E4-CFFF-486D-9CB7-CEAAA57DC05D}"/>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400" b="1" dirty="0"/>
                </a:p>
              </p:txBody>
            </p:sp>
          </p:grpSp>
          <p:cxnSp>
            <p:nvCxnSpPr>
              <p:cNvPr id="41" name="Straight Arrow Connector 68">
                <a:extLst>
                  <a:ext uri="{FF2B5EF4-FFF2-40B4-BE49-F238E27FC236}">
                    <a16:creationId xmlns:a16="http://schemas.microsoft.com/office/drawing/2014/main" id="{5B8BE098-917A-4754-879C-AA90A6B0D73F}"/>
                  </a:ext>
                </a:extLst>
              </p:cNvPr>
              <p:cNvCxnSpPr>
                <a:cxnSpLocks/>
              </p:cNvCxnSpPr>
              <p:nvPr/>
            </p:nvCxnSpPr>
            <p:spPr>
              <a:xfrm>
                <a:off x="7979151" y="2012212"/>
                <a:ext cx="47336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31">
                <a:extLst>
                  <a:ext uri="{FF2B5EF4-FFF2-40B4-BE49-F238E27FC236}">
                    <a16:creationId xmlns:a16="http://schemas.microsoft.com/office/drawing/2014/main" id="{C61DE601-8CED-42C3-8863-7928F3134B35}"/>
                  </a:ext>
                </a:extLst>
              </p:cNvPr>
              <p:cNvSpPr>
                <a:spLocks noChangeArrowheads="1"/>
              </p:cNvSpPr>
              <p:nvPr/>
            </p:nvSpPr>
            <p:spPr bwMode="auto">
              <a:xfrm>
                <a:off x="4080807" y="2058968"/>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Times New Roman" panose="02020603050405020304" pitchFamily="18" charset="0"/>
                    <a:cs typeface="Times New Roman" panose="02020603050405020304" pitchFamily="18" charset="0"/>
                  </a:rPr>
                  <a:t>16</a:t>
                </a:r>
                <a:endParaRPr lang="en-US" altLang="en-US" sz="1400" dirty="0">
                  <a:latin typeface="Times New Roman" panose="02020603050405020304" pitchFamily="18" charset="0"/>
                  <a:cs typeface="Times New Roman" panose="02020603050405020304" pitchFamily="18" charset="0"/>
                </a:endParaRPr>
              </a:p>
            </p:txBody>
          </p:sp>
          <p:sp>
            <p:nvSpPr>
              <p:cNvPr id="43" name="Line 28">
                <a:extLst>
                  <a:ext uri="{FF2B5EF4-FFF2-40B4-BE49-F238E27FC236}">
                    <a16:creationId xmlns:a16="http://schemas.microsoft.com/office/drawing/2014/main" id="{95BC5537-8E72-4132-ACC7-62B92600635E}"/>
                  </a:ext>
                </a:extLst>
              </p:cNvPr>
              <p:cNvSpPr>
                <a:spLocks noChangeShapeType="1"/>
              </p:cNvSpPr>
              <p:nvPr/>
            </p:nvSpPr>
            <p:spPr bwMode="auto">
              <a:xfrm flipV="1">
                <a:off x="4093225" y="1941554"/>
                <a:ext cx="119379" cy="100192"/>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400" b="1" dirty="0"/>
              </a:p>
            </p:txBody>
          </p:sp>
          <p:sp>
            <p:nvSpPr>
              <p:cNvPr id="44" name="Rectangle 31">
                <a:extLst>
                  <a:ext uri="{FF2B5EF4-FFF2-40B4-BE49-F238E27FC236}">
                    <a16:creationId xmlns:a16="http://schemas.microsoft.com/office/drawing/2014/main" id="{25D668CE-9CB9-453F-8451-241D64E3341B}"/>
                  </a:ext>
                </a:extLst>
              </p:cNvPr>
              <p:cNvSpPr>
                <a:spLocks noChangeArrowheads="1"/>
              </p:cNvSpPr>
              <p:nvPr/>
            </p:nvSpPr>
            <p:spPr bwMode="auto">
              <a:xfrm>
                <a:off x="4052598" y="1680600"/>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a:t>
                </a:r>
                <a:endParaRPr lang="en-US" altLang="en-US" sz="1400" dirty="0">
                  <a:latin typeface="Consolas"/>
                  <a:cs typeface="Consolas"/>
                </a:endParaRPr>
              </a:p>
            </p:txBody>
          </p:sp>
          <p:cxnSp>
            <p:nvCxnSpPr>
              <p:cNvPr id="45" name="Straight Arrow Connector 74">
                <a:extLst>
                  <a:ext uri="{FF2B5EF4-FFF2-40B4-BE49-F238E27FC236}">
                    <a16:creationId xmlns:a16="http://schemas.microsoft.com/office/drawing/2014/main" id="{AB466816-5E00-434F-A786-986F96A7AF23}"/>
                  </a:ext>
                </a:extLst>
              </p:cNvPr>
              <p:cNvCxnSpPr>
                <a:cxnSpLocks/>
              </p:cNvCxnSpPr>
              <p:nvPr/>
            </p:nvCxnSpPr>
            <p:spPr>
              <a:xfrm>
                <a:off x="3975920" y="2000999"/>
                <a:ext cx="47336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ounded Rectangle 49">
                <a:extLst>
                  <a:ext uri="{FF2B5EF4-FFF2-40B4-BE49-F238E27FC236}">
                    <a16:creationId xmlns:a16="http://schemas.microsoft.com/office/drawing/2014/main" id="{CCD1B191-B31F-4FFF-B9CB-72B78D37BF24}"/>
                  </a:ext>
                </a:extLst>
              </p:cNvPr>
              <p:cNvSpPr/>
              <p:nvPr/>
            </p:nvSpPr>
            <p:spPr>
              <a:xfrm flipV="1">
                <a:off x="4454284" y="1544561"/>
                <a:ext cx="3531935" cy="849409"/>
              </a:xfrm>
              <a:prstGeom prst="roundRect">
                <a:avLst/>
              </a:prstGeom>
              <a:noFill/>
              <a:ln w="15875">
                <a:solidFill>
                  <a:srgbClr val="000000"/>
                </a:solidFill>
                <a:miter lim="800000"/>
                <a:headEnd/>
                <a:tailEnd/>
              </a:ln>
            </p:spPr>
            <p:txBody>
              <a:bodyPr/>
              <a:lstStyle/>
              <a:p>
                <a:endParaRPr lang="en-US" sz="1400" b="1" dirty="0">
                  <a:solidFill>
                    <a:schemeClr val="tx1"/>
                  </a:solidFill>
                  <a:latin typeface="Arial" panose="020B0604020202020204" pitchFamily="34" charset="0"/>
                </a:endParaRPr>
              </a:p>
            </p:txBody>
          </p:sp>
        </p:grpSp>
        <p:grpSp>
          <p:nvGrpSpPr>
            <p:cNvPr id="28" name="Group 79">
              <a:extLst>
                <a:ext uri="{FF2B5EF4-FFF2-40B4-BE49-F238E27FC236}">
                  <a16:creationId xmlns:a16="http://schemas.microsoft.com/office/drawing/2014/main" id="{9CC3C21C-EF8C-4A05-9D7E-5D28BD4CCFE7}"/>
                </a:ext>
              </a:extLst>
            </p:cNvPr>
            <p:cNvGrpSpPr/>
            <p:nvPr/>
          </p:nvGrpSpPr>
          <p:grpSpPr>
            <a:xfrm>
              <a:off x="1507024" y="4924586"/>
              <a:ext cx="3409626" cy="705849"/>
              <a:chOff x="4487762" y="1598828"/>
              <a:chExt cx="3409626" cy="705849"/>
            </a:xfrm>
          </p:grpSpPr>
          <p:pic>
            <p:nvPicPr>
              <p:cNvPr id="31" name="Picture 47">
                <a:extLst>
                  <a:ext uri="{FF2B5EF4-FFF2-40B4-BE49-F238E27FC236}">
                    <a16:creationId xmlns:a16="http://schemas.microsoft.com/office/drawing/2014/main" id="{208FA9CB-2AC1-4338-B917-486EE37F731F}"/>
                  </a:ext>
                </a:extLst>
              </p:cNvPr>
              <p:cNvPicPr>
                <a:picLocks noChangeAspect="1"/>
              </p:cNvPicPr>
              <p:nvPr/>
            </p:nvPicPr>
            <p:blipFill rotWithShape="1">
              <a:blip r:embed="rId2"/>
              <a:srcRect r="7263"/>
              <a:stretch/>
            </p:blipFill>
            <p:spPr>
              <a:xfrm>
                <a:off x="6918321" y="1612528"/>
                <a:ext cx="979067" cy="692149"/>
              </a:xfrm>
              <a:prstGeom prst="rect">
                <a:avLst/>
              </a:prstGeom>
            </p:spPr>
          </p:pic>
          <p:pic>
            <p:nvPicPr>
              <p:cNvPr id="32" name="Picture 45">
                <a:extLst>
                  <a:ext uri="{FF2B5EF4-FFF2-40B4-BE49-F238E27FC236}">
                    <a16:creationId xmlns:a16="http://schemas.microsoft.com/office/drawing/2014/main" id="{FF27F351-8F45-4432-8870-3ECAD787B9FD}"/>
                  </a:ext>
                </a:extLst>
              </p:cNvPr>
              <p:cNvPicPr>
                <a:picLocks noChangeAspect="1"/>
              </p:cNvPicPr>
              <p:nvPr/>
            </p:nvPicPr>
            <p:blipFill>
              <a:blip r:embed="rId2"/>
              <a:stretch>
                <a:fillRect/>
              </a:stretch>
            </p:blipFill>
            <p:spPr>
              <a:xfrm>
                <a:off x="4487762" y="1598828"/>
                <a:ext cx="1055746" cy="692149"/>
              </a:xfrm>
              <a:prstGeom prst="rect">
                <a:avLst/>
              </a:prstGeom>
            </p:spPr>
          </p:pic>
          <p:pic>
            <p:nvPicPr>
              <p:cNvPr id="33" name="Picture 46">
                <a:extLst>
                  <a:ext uri="{FF2B5EF4-FFF2-40B4-BE49-F238E27FC236}">
                    <a16:creationId xmlns:a16="http://schemas.microsoft.com/office/drawing/2014/main" id="{DFB1DBBC-24A6-466B-8BC5-2C0E7FCE4385}"/>
                  </a:ext>
                </a:extLst>
              </p:cNvPr>
              <p:cNvPicPr>
                <a:picLocks noChangeAspect="1"/>
              </p:cNvPicPr>
              <p:nvPr/>
            </p:nvPicPr>
            <p:blipFill>
              <a:blip r:embed="rId2"/>
              <a:stretch>
                <a:fillRect/>
              </a:stretch>
            </p:blipFill>
            <p:spPr>
              <a:xfrm>
                <a:off x="5524398" y="1605007"/>
                <a:ext cx="1055746" cy="692149"/>
              </a:xfrm>
              <a:prstGeom prst="rect">
                <a:avLst/>
              </a:prstGeom>
            </p:spPr>
          </p:pic>
          <p:sp>
            <p:nvSpPr>
              <p:cNvPr id="34" name="Rectangle 31">
                <a:extLst>
                  <a:ext uri="{FF2B5EF4-FFF2-40B4-BE49-F238E27FC236}">
                    <a16:creationId xmlns:a16="http://schemas.microsoft.com/office/drawing/2014/main" id="{468A4698-A960-4097-9C45-F05D368AE033}"/>
                  </a:ext>
                </a:extLst>
              </p:cNvPr>
              <p:cNvSpPr>
                <a:spLocks noChangeArrowheads="1"/>
              </p:cNvSpPr>
              <p:nvPr/>
            </p:nvSpPr>
            <p:spPr bwMode="auto">
              <a:xfrm>
                <a:off x="6589587" y="1880576"/>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b="1" dirty="0">
                    <a:solidFill>
                      <a:srgbClr val="000000"/>
                    </a:solidFill>
                    <a:latin typeface="Consolas"/>
                    <a:cs typeface="Consolas"/>
                  </a:rPr>
                  <a:t>...</a:t>
                </a:r>
                <a:endParaRPr lang="en-US" altLang="en-US" sz="1400" b="1" dirty="0">
                  <a:latin typeface="Consolas"/>
                  <a:cs typeface="Consolas"/>
                </a:endParaRPr>
              </a:p>
            </p:txBody>
          </p:sp>
        </p:grpSp>
        <p:sp>
          <p:nvSpPr>
            <p:cNvPr id="29" name="Content Placeholder 2">
              <a:extLst>
                <a:ext uri="{FF2B5EF4-FFF2-40B4-BE49-F238E27FC236}">
                  <a16:creationId xmlns:a16="http://schemas.microsoft.com/office/drawing/2014/main" id="{7D8EE073-E677-41D3-A0BF-37F32DB0C7DC}"/>
                </a:ext>
              </a:extLst>
            </p:cNvPr>
            <p:cNvSpPr txBox="1">
              <a:spLocks/>
            </p:cNvSpPr>
            <p:nvPr/>
          </p:nvSpPr>
          <p:spPr>
            <a:xfrm>
              <a:off x="5885786" y="4958363"/>
              <a:ext cx="2598255" cy="1481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800" u="sng" dirty="0">
                  <a:latin typeface="Times New Roman"/>
                  <a:cs typeface="Times New Roman"/>
                </a:rPr>
                <a:t>Implementation tip:</a:t>
              </a:r>
            </a:p>
            <a:p>
              <a:pPr marL="0" indent="0">
                <a:spcBef>
                  <a:spcPts val="600"/>
                </a:spcBef>
                <a:buNone/>
              </a:pPr>
              <a:r>
                <a:rPr lang="en-US" sz="1800" dirty="0">
                  <a:latin typeface="Times New Roman"/>
                  <a:cs typeface="Times New Roman"/>
                </a:rPr>
                <a:t>Follow the chip diagram</a:t>
              </a:r>
              <a:endParaRPr lang="en-US" sz="1600" dirty="0">
                <a:latin typeface="Times New Roman"/>
                <a:cs typeface="Times New Roman"/>
              </a:endParaRPr>
            </a:p>
          </p:txBody>
        </p:sp>
        <p:sp>
          <p:nvSpPr>
            <p:cNvPr id="30" name="Rectangle 31">
              <a:extLst>
                <a:ext uri="{FF2B5EF4-FFF2-40B4-BE49-F238E27FC236}">
                  <a16:creationId xmlns:a16="http://schemas.microsoft.com/office/drawing/2014/main" id="{CD69CAD0-385F-4F14-9CEE-8985319AD45E}"/>
                </a:ext>
              </a:extLst>
            </p:cNvPr>
            <p:cNvSpPr>
              <a:spLocks noChangeArrowheads="1"/>
            </p:cNvSpPr>
            <p:nvPr/>
          </p:nvSpPr>
          <p:spPr bwMode="auto">
            <a:xfrm>
              <a:off x="2122799" y="5875988"/>
              <a:ext cx="22582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defTabSz="914400" eaLnBrk="1" latinLnBrk="0" hangingPunct="1"/>
              <a:r>
                <a:rPr lang="en-US" altLang="en-US" sz="1200" dirty="0">
                  <a:solidFill>
                    <a:srgbClr val="000000"/>
                  </a:solidFill>
                  <a:latin typeface="Times New Roman" panose="02020603050405020304" pitchFamily="18" charset="0"/>
                  <a:cs typeface="Times New Roman" panose="02020603050405020304" pitchFamily="18" charset="0"/>
                </a:rPr>
                <a:t>Partial diagram, showing some of the chip-parts, without connections </a:t>
              </a:r>
              <a:endParaRPr lang="en-US" alt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05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7ACBE4-876E-4727-A37B-CF28B98187BF}"/>
              </a:ext>
            </a:extLst>
          </p:cNvPr>
          <p:cNvSpPr>
            <a:spLocks noGrp="1"/>
          </p:cNvSpPr>
          <p:nvPr>
            <p:ph type="title"/>
          </p:nvPr>
        </p:nvSpPr>
        <p:spPr/>
        <p:txBody>
          <a:bodyPr/>
          <a:lstStyle/>
          <a:p>
            <a:r>
              <a:rPr lang="en-US" altLang="zh-TW" dirty="0"/>
              <a:t>Counter</a:t>
            </a:r>
            <a:endParaRPr lang="zh-TW" altLang="en-US" dirty="0"/>
          </a:p>
        </p:txBody>
      </p:sp>
      <p:sp>
        <p:nvSpPr>
          <p:cNvPr id="4" name="投影片編號版面配置區 3">
            <a:extLst>
              <a:ext uri="{FF2B5EF4-FFF2-40B4-BE49-F238E27FC236}">
                <a16:creationId xmlns:a16="http://schemas.microsoft.com/office/drawing/2014/main" id="{BF65739C-96E3-43BC-A5CD-F980A9194233}"/>
              </a:ext>
            </a:extLst>
          </p:cNvPr>
          <p:cNvSpPr>
            <a:spLocks noGrp="1"/>
          </p:cNvSpPr>
          <p:nvPr>
            <p:ph type="sldNum" sz="quarter" idx="10"/>
          </p:nvPr>
        </p:nvSpPr>
        <p:spPr/>
        <p:txBody>
          <a:bodyPr/>
          <a:lstStyle/>
          <a:p>
            <a:pPr>
              <a:defRPr/>
            </a:pPr>
            <a:fld id="{27589A5A-C0A1-4C44-8A37-DDA86A1044AA}" type="slidenum">
              <a:rPr lang="zh-TW" altLang="en-US" smtClean="0"/>
              <a:pPr>
                <a:defRPr/>
              </a:pPr>
              <a:t>62</a:t>
            </a:fld>
            <a:endParaRPr lang="en-US" altLang="zh-TW" sz="1400"/>
          </a:p>
        </p:txBody>
      </p:sp>
      <p:sp>
        <p:nvSpPr>
          <p:cNvPr id="5" name="Content Placeholder 2">
            <a:extLst>
              <a:ext uri="{FF2B5EF4-FFF2-40B4-BE49-F238E27FC236}">
                <a16:creationId xmlns:a16="http://schemas.microsoft.com/office/drawing/2014/main" id="{4C1D43F7-6B17-470B-AA49-D9B9F4FC4367}"/>
              </a:ext>
            </a:extLst>
          </p:cNvPr>
          <p:cNvSpPr>
            <a:spLocks noGrp="1"/>
          </p:cNvSpPr>
          <p:nvPr>
            <p:ph idx="1"/>
          </p:nvPr>
        </p:nvSpPr>
        <p:spPr>
          <a:xfrm>
            <a:off x="675738" y="1080230"/>
            <a:ext cx="7928710" cy="5335892"/>
          </a:xfrm>
        </p:spPr>
        <p:txBody>
          <a:bodyPr>
            <a:normAutofit/>
          </a:bodyPr>
          <a:lstStyle/>
          <a:p>
            <a:pPr>
              <a:lnSpc>
                <a:spcPct val="100000"/>
              </a:lnSpc>
            </a:pPr>
            <a:r>
              <a:rPr lang="en-US" sz="1800" dirty="0"/>
              <a:t>Later in the course, we will see that the computer must keep track of which instruction should be fetched and executed next</a:t>
            </a:r>
          </a:p>
          <a:p>
            <a:pPr>
              <a:lnSpc>
                <a:spcPct val="100000"/>
              </a:lnSpc>
            </a:pPr>
            <a:r>
              <a:rPr lang="en-US" sz="1800" dirty="0"/>
              <a:t>This task is regulated by a register typically called </a:t>
            </a:r>
            <a:r>
              <a:rPr lang="en-US" sz="1400" dirty="0">
                <a:latin typeface="Consolas"/>
                <a:cs typeface="Consolas"/>
              </a:rPr>
              <a:t>Program</a:t>
            </a:r>
            <a:r>
              <a:rPr lang="en-US" sz="1400" dirty="0">
                <a:latin typeface="Times New Roman" panose="02020603050405020304" pitchFamily="18" charset="0"/>
                <a:cs typeface="Times New Roman" panose="02020603050405020304" pitchFamily="18" charset="0"/>
              </a:rPr>
              <a:t> </a:t>
            </a:r>
            <a:r>
              <a:rPr lang="en-US" sz="1400" dirty="0">
                <a:latin typeface="Consolas"/>
                <a:cs typeface="Consolas"/>
              </a:rPr>
              <a:t>Counter </a:t>
            </a:r>
          </a:p>
          <a:p>
            <a:pPr>
              <a:lnSpc>
                <a:spcPct val="100000"/>
              </a:lnSpc>
            </a:pPr>
            <a:r>
              <a:rPr lang="en-US" sz="1800" dirty="0"/>
              <a:t>We’ll use the </a:t>
            </a:r>
            <a:r>
              <a:rPr lang="en-US" sz="1400" dirty="0">
                <a:latin typeface="Consolas"/>
                <a:cs typeface="Consolas"/>
              </a:rPr>
              <a:t>PC</a:t>
            </a:r>
            <a:r>
              <a:rPr lang="en-US" sz="1800" dirty="0"/>
              <a:t> to store the address of the instruction that should be fetched and executed next</a:t>
            </a:r>
          </a:p>
          <a:p>
            <a:pPr>
              <a:lnSpc>
                <a:spcPct val="100000"/>
              </a:lnSpc>
            </a:pPr>
            <a:r>
              <a:rPr lang="en-US" sz="1800" dirty="0"/>
              <a:t>The </a:t>
            </a:r>
            <a:r>
              <a:rPr lang="en-US" sz="1400" dirty="0">
                <a:latin typeface="Consolas" panose="020B0609020204030204" pitchFamily="49" charset="0"/>
                <a:cs typeface="Consolas" panose="020B0609020204030204" pitchFamily="49" charset="0"/>
              </a:rPr>
              <a:t>PC</a:t>
            </a:r>
            <a:r>
              <a:rPr lang="en-US" sz="1800" dirty="0"/>
              <a:t> should support three abstractions:</a:t>
            </a:r>
          </a:p>
          <a:p>
            <a:pPr lvl="1">
              <a:lnSpc>
                <a:spcPct val="100000"/>
              </a:lnSpc>
              <a:spcBef>
                <a:spcPts val="2200"/>
              </a:spcBef>
              <a:buClr>
                <a:schemeClr val="bg1"/>
              </a:buClr>
            </a:pPr>
            <a:r>
              <a:rPr lang="en-US" sz="1800" u="sng" dirty="0"/>
              <a:t>Reset:</a:t>
            </a:r>
            <a:r>
              <a:rPr lang="en-US" sz="1800" dirty="0"/>
              <a:t> fetch the first instruction</a:t>
            </a:r>
          </a:p>
          <a:p>
            <a:pPr lvl="1">
              <a:lnSpc>
                <a:spcPct val="100000"/>
              </a:lnSpc>
              <a:spcBef>
                <a:spcPts val="3400"/>
              </a:spcBef>
              <a:buClr>
                <a:schemeClr val="bg1"/>
              </a:buClr>
            </a:pPr>
            <a:r>
              <a:rPr lang="en-US" sz="1800" u="sng" dirty="0"/>
              <a:t>Next:</a:t>
            </a:r>
            <a:r>
              <a:rPr lang="en-US" sz="1800" dirty="0"/>
              <a:t> fetch the next instruction</a:t>
            </a:r>
          </a:p>
          <a:p>
            <a:pPr lvl="1">
              <a:lnSpc>
                <a:spcPct val="100000"/>
              </a:lnSpc>
              <a:spcBef>
                <a:spcPts val="3400"/>
              </a:spcBef>
              <a:buClr>
                <a:schemeClr val="bg1"/>
              </a:buClr>
            </a:pPr>
            <a:r>
              <a:rPr lang="en-US" sz="1800" u="sng" dirty="0"/>
              <a:t>Goto:</a:t>
            </a:r>
            <a:r>
              <a:rPr lang="en-US" sz="1800" dirty="0"/>
              <a:t> fetch instruction </a:t>
            </a:r>
            <a:r>
              <a:rPr lang="en-US" sz="1800" i="1" dirty="0"/>
              <a:t>n</a:t>
            </a:r>
          </a:p>
        </p:txBody>
      </p:sp>
      <p:sp>
        <p:nvSpPr>
          <p:cNvPr id="6" name="Text Box 9">
            <a:extLst>
              <a:ext uri="{FF2B5EF4-FFF2-40B4-BE49-F238E27FC236}">
                <a16:creationId xmlns:a16="http://schemas.microsoft.com/office/drawing/2014/main" id="{33B539D3-98BA-4BDB-8353-BAE18555FFEA}"/>
              </a:ext>
            </a:extLst>
          </p:cNvPr>
          <p:cNvSpPr txBox="1">
            <a:spLocks noChangeArrowheads="1"/>
          </p:cNvSpPr>
          <p:nvPr/>
        </p:nvSpPr>
        <p:spPr bwMode="auto">
          <a:xfrm>
            <a:off x="4598142" y="3396363"/>
            <a:ext cx="1192247" cy="410593"/>
          </a:xfrm>
          <a:prstGeom prst="rect">
            <a:avLst/>
          </a:prstGeom>
          <a:solidFill>
            <a:schemeClr val="bg1"/>
          </a:solidFill>
          <a:ln w="9525">
            <a:solidFill>
              <a:srgbClr val="293973"/>
            </a:solidFill>
            <a:miter lim="800000"/>
            <a:headEnd/>
            <a:tailEnd/>
          </a:ln>
          <a:effectLst>
            <a:outerShdw blurRad="50800" dist="38100" dir="2700000" algn="tl" rotWithShape="0">
              <a:prstClr val="black">
                <a:alpha val="40000"/>
              </a:prstClr>
            </a:outerShdw>
          </a:effectLst>
        </p:spPr>
        <p:txBody>
          <a:bodyPr lIns="201600" tIns="46800" rIns="0" bIns="46800" anchor="ctr" anchorCtr="0"/>
          <a:lstStyle>
            <a:lvl1pPr marL="342900" indent="-342900">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spcBef>
                <a:spcPct val="10000"/>
              </a:spcBef>
              <a:buClr>
                <a:srgbClr val="006600"/>
              </a:buClr>
              <a:buSzPct val="85000"/>
              <a:buFont typeface="Wingdings" charset="0"/>
              <a:buNone/>
            </a:pPr>
            <a:r>
              <a:rPr lang="en-US" sz="1400" dirty="0">
                <a:solidFill>
                  <a:srgbClr val="000000"/>
                </a:solidFill>
                <a:latin typeface="Consolas" charset="0"/>
                <a:ea typeface="Arial Unicode MS" charset="0"/>
                <a:cs typeface="Consolas" charset="0"/>
              </a:rPr>
              <a:t>PC = 0</a:t>
            </a:r>
          </a:p>
        </p:txBody>
      </p:sp>
      <p:sp>
        <p:nvSpPr>
          <p:cNvPr id="7" name="Text Box 9">
            <a:extLst>
              <a:ext uri="{FF2B5EF4-FFF2-40B4-BE49-F238E27FC236}">
                <a16:creationId xmlns:a16="http://schemas.microsoft.com/office/drawing/2014/main" id="{2F2AB121-1861-43A8-A842-7FADEFAB58CA}"/>
              </a:ext>
            </a:extLst>
          </p:cNvPr>
          <p:cNvSpPr txBox="1">
            <a:spLocks noChangeArrowheads="1"/>
          </p:cNvSpPr>
          <p:nvPr/>
        </p:nvSpPr>
        <p:spPr bwMode="auto">
          <a:xfrm>
            <a:off x="4598142" y="4089751"/>
            <a:ext cx="1180532" cy="410593"/>
          </a:xfrm>
          <a:prstGeom prst="rect">
            <a:avLst/>
          </a:prstGeom>
          <a:solidFill>
            <a:schemeClr val="bg1"/>
          </a:solidFill>
          <a:ln w="9525">
            <a:solidFill>
              <a:srgbClr val="293973"/>
            </a:solidFill>
            <a:miter lim="800000"/>
            <a:headEnd/>
            <a:tailEnd/>
          </a:ln>
          <a:effectLst>
            <a:outerShdw blurRad="50800" dist="38100" dir="2700000" algn="tl" rotWithShape="0">
              <a:prstClr val="black">
                <a:alpha val="40000"/>
              </a:prstClr>
            </a:outerShdw>
          </a:effectLst>
        </p:spPr>
        <p:txBody>
          <a:bodyPr lIns="201600" tIns="46800" rIns="0" bIns="46800" anchor="ctr" anchorCtr="0"/>
          <a:lstStyle>
            <a:lvl1pPr marL="342900" indent="-342900">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spcBef>
                <a:spcPct val="10000"/>
              </a:spcBef>
              <a:buClr>
                <a:srgbClr val="006600"/>
              </a:buClr>
              <a:buSzPct val="85000"/>
              <a:buFont typeface="Wingdings" charset="0"/>
              <a:buNone/>
            </a:pPr>
            <a:r>
              <a:rPr lang="en-US" sz="1400" dirty="0">
                <a:solidFill>
                  <a:srgbClr val="000000"/>
                </a:solidFill>
                <a:latin typeface="Consolas" charset="0"/>
                <a:ea typeface="Arial Unicode MS" charset="0"/>
                <a:cs typeface="Consolas" charset="0"/>
              </a:rPr>
              <a:t>PC++</a:t>
            </a:r>
          </a:p>
        </p:txBody>
      </p:sp>
      <p:sp>
        <p:nvSpPr>
          <p:cNvPr id="8" name="Text Box 9">
            <a:extLst>
              <a:ext uri="{FF2B5EF4-FFF2-40B4-BE49-F238E27FC236}">
                <a16:creationId xmlns:a16="http://schemas.microsoft.com/office/drawing/2014/main" id="{3A2844D5-246E-4620-9D45-F38D55233674}"/>
              </a:ext>
            </a:extLst>
          </p:cNvPr>
          <p:cNvSpPr txBox="1">
            <a:spLocks noChangeArrowheads="1"/>
          </p:cNvSpPr>
          <p:nvPr/>
        </p:nvSpPr>
        <p:spPr bwMode="auto">
          <a:xfrm>
            <a:off x="4598142" y="4783139"/>
            <a:ext cx="1147118" cy="410593"/>
          </a:xfrm>
          <a:prstGeom prst="rect">
            <a:avLst/>
          </a:prstGeom>
          <a:solidFill>
            <a:schemeClr val="bg1"/>
          </a:solidFill>
          <a:ln w="9525">
            <a:solidFill>
              <a:srgbClr val="293973"/>
            </a:solidFill>
            <a:miter lim="800000"/>
            <a:headEnd/>
            <a:tailEnd/>
          </a:ln>
          <a:effectLst>
            <a:outerShdw blurRad="50800" dist="38100" dir="2700000" algn="tl" rotWithShape="0">
              <a:prstClr val="black">
                <a:alpha val="40000"/>
              </a:prstClr>
            </a:outerShdw>
          </a:effectLst>
        </p:spPr>
        <p:txBody>
          <a:bodyPr lIns="201600" tIns="46800" rIns="0" bIns="46800" anchor="ctr" anchorCtr="0"/>
          <a:lstStyle>
            <a:lvl1pPr marL="342900" indent="-342900">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spcBef>
                <a:spcPct val="10000"/>
              </a:spcBef>
              <a:buClr>
                <a:srgbClr val="006600"/>
              </a:buClr>
              <a:buSzPct val="85000"/>
              <a:buFont typeface="Wingdings" charset="0"/>
              <a:buNone/>
            </a:pPr>
            <a:r>
              <a:rPr lang="en-US" sz="1400" dirty="0">
                <a:solidFill>
                  <a:srgbClr val="000000"/>
                </a:solidFill>
                <a:latin typeface="Consolas" charset="0"/>
                <a:ea typeface="Arial Unicode MS" charset="0"/>
                <a:cs typeface="Consolas" charset="0"/>
              </a:rPr>
              <a:t>PC = </a:t>
            </a:r>
            <a:r>
              <a:rPr lang="en-US" sz="1800" i="1" dirty="0">
                <a:solidFill>
                  <a:srgbClr val="000000"/>
                </a:solidFill>
                <a:latin typeface="Times New Roman"/>
                <a:ea typeface="Arial Unicode MS" charset="0"/>
                <a:cs typeface="Times New Roman"/>
              </a:rPr>
              <a:t>n</a:t>
            </a:r>
            <a:endParaRPr lang="en-US" sz="2000" i="1" dirty="0">
              <a:solidFill>
                <a:srgbClr val="000000"/>
              </a:solidFill>
              <a:latin typeface="Times New Roman"/>
              <a:ea typeface="Arial Unicode MS" charset="0"/>
              <a:cs typeface="Times New Roman"/>
            </a:endParaRPr>
          </a:p>
        </p:txBody>
      </p:sp>
    </p:spTree>
    <p:extLst>
      <p:ext uri="{BB962C8B-B14F-4D97-AF65-F5344CB8AC3E}">
        <p14:creationId xmlns:p14="http://schemas.microsoft.com/office/powerpoint/2010/main" val="910951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7ACBE4-876E-4727-A37B-CF28B98187BF}"/>
              </a:ext>
            </a:extLst>
          </p:cNvPr>
          <p:cNvSpPr>
            <a:spLocks noGrp="1"/>
          </p:cNvSpPr>
          <p:nvPr>
            <p:ph type="title"/>
          </p:nvPr>
        </p:nvSpPr>
        <p:spPr/>
        <p:txBody>
          <a:bodyPr/>
          <a:lstStyle/>
          <a:p>
            <a:r>
              <a:rPr lang="en-US" altLang="zh-TW" dirty="0"/>
              <a:t>Counter</a:t>
            </a:r>
            <a:endParaRPr lang="zh-TW" altLang="en-US" dirty="0"/>
          </a:p>
        </p:txBody>
      </p:sp>
      <p:sp>
        <p:nvSpPr>
          <p:cNvPr id="4" name="投影片編號版面配置區 3">
            <a:extLst>
              <a:ext uri="{FF2B5EF4-FFF2-40B4-BE49-F238E27FC236}">
                <a16:creationId xmlns:a16="http://schemas.microsoft.com/office/drawing/2014/main" id="{BF65739C-96E3-43BC-A5CD-F980A9194233}"/>
              </a:ext>
            </a:extLst>
          </p:cNvPr>
          <p:cNvSpPr>
            <a:spLocks noGrp="1"/>
          </p:cNvSpPr>
          <p:nvPr>
            <p:ph type="sldNum" sz="quarter" idx="10"/>
          </p:nvPr>
        </p:nvSpPr>
        <p:spPr/>
        <p:txBody>
          <a:bodyPr/>
          <a:lstStyle/>
          <a:p>
            <a:pPr>
              <a:defRPr/>
            </a:pPr>
            <a:fld id="{27589A5A-C0A1-4C44-8A37-DDA86A1044AA}" type="slidenum">
              <a:rPr lang="zh-TW" altLang="en-US" smtClean="0"/>
              <a:pPr>
                <a:defRPr/>
              </a:pPr>
              <a:t>63</a:t>
            </a:fld>
            <a:endParaRPr lang="en-US" altLang="zh-TW" sz="1400"/>
          </a:p>
        </p:txBody>
      </p:sp>
      <p:sp>
        <p:nvSpPr>
          <p:cNvPr id="10" name="Rectangle 32">
            <a:extLst>
              <a:ext uri="{FF2B5EF4-FFF2-40B4-BE49-F238E27FC236}">
                <a16:creationId xmlns:a16="http://schemas.microsoft.com/office/drawing/2014/main" id="{8F5E47EE-A48A-463A-905E-A8B0013ED760}"/>
              </a:ext>
            </a:extLst>
          </p:cNvPr>
          <p:cNvSpPr/>
          <p:nvPr/>
        </p:nvSpPr>
        <p:spPr>
          <a:xfrm>
            <a:off x="4519112" y="1339121"/>
            <a:ext cx="5589303" cy="1284967"/>
          </a:xfrm>
          <a:prstGeom prst="rect">
            <a:avLst/>
          </a:prstGeom>
        </p:spPr>
        <p:txBody>
          <a:bodyPr wrap="square">
            <a:spAutoFit/>
          </a:bodyPr>
          <a:lstStyle/>
          <a:p>
            <a:pPr>
              <a:spcBef>
                <a:spcPts val="600"/>
              </a:spcBef>
            </a:pPr>
            <a:r>
              <a:rPr lang="en-US" sz="1400" dirty="0">
                <a:latin typeface="Times New Roman" panose="02020603050405020304" pitchFamily="18" charset="0"/>
                <a:ea typeface="Consolas" charset="0"/>
                <a:cs typeface="Times New Roman" panose="02020603050405020304" pitchFamily="18" charset="0"/>
              </a:rPr>
              <a:t>if</a:t>
            </a:r>
            <a:r>
              <a:rPr lang="en-US" sz="1200" dirty="0">
                <a:latin typeface="Consolas" charset="0"/>
                <a:ea typeface="Consolas" charset="0"/>
                <a:cs typeface="Consolas" charset="0"/>
              </a:rPr>
              <a:t> reset</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800" dirty="0">
                <a:latin typeface="Times New Roman" panose="02020603050405020304" pitchFamily="18" charset="0"/>
                <a:ea typeface="Consolas" charset="0"/>
                <a:cs typeface="Times New Roman" panose="02020603050405020304" pitchFamily="18" charset="0"/>
              </a:rPr>
              <a:t> </a:t>
            </a:r>
            <a:r>
              <a:rPr lang="en-US" sz="1400" dirty="0">
                <a:latin typeface="Times New Roman" panose="02020603050405020304" pitchFamily="18" charset="0"/>
                <a:ea typeface="Consolas" charset="0"/>
                <a:cs typeface="Times New Roman" panose="02020603050405020304" pitchFamily="18" charset="0"/>
              </a:rPr>
              <a:t>+</a:t>
            </a:r>
            <a:r>
              <a:rPr lang="en-US" sz="8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0</a:t>
            </a: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if</a:t>
            </a:r>
            <a:r>
              <a:rPr lang="en-US" sz="1200" dirty="0">
                <a:latin typeface="Consolas" charset="0"/>
                <a:ea typeface="Consolas" charset="0"/>
                <a:cs typeface="Consolas" charset="0"/>
              </a:rPr>
              <a:t> load</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14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in(</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endParaRPr lang="en-US" sz="1200" dirty="0">
              <a:latin typeface="Consolas" charset="0"/>
              <a:ea typeface="Consolas" charset="0"/>
              <a:cs typeface="Consolas" charset="0"/>
            </a:endParaRP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if</a:t>
            </a:r>
            <a:r>
              <a:rPr lang="en-US" sz="1200" dirty="0">
                <a:latin typeface="Consolas" charset="0"/>
                <a:ea typeface="Consolas" charset="0"/>
                <a:cs typeface="Consolas" charset="0"/>
              </a:rPr>
              <a:t> inc</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out(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+ 1</a:t>
            </a:r>
            <a:endParaRPr lang="en-US" sz="1200" dirty="0">
              <a:latin typeface="Times New Roman" panose="02020603050405020304" pitchFamily="18" charset="0"/>
              <a:ea typeface="Consolas" charset="0"/>
              <a:cs typeface="Times New Roman" panose="02020603050405020304" pitchFamily="18" charset="0"/>
            </a:endParaRP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out(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endParaRPr lang="en-US" sz="1200" dirty="0">
              <a:latin typeface="Consolas" charset="0"/>
              <a:ea typeface="Consolas" charset="0"/>
              <a:cs typeface="Consolas" charset="0"/>
            </a:endParaRPr>
          </a:p>
          <a:p>
            <a:endParaRPr lang="en-US" sz="1400" dirty="0">
              <a:latin typeface="Consolas" charset="0"/>
              <a:ea typeface="Consolas" charset="0"/>
              <a:cs typeface="Consolas" charset="0"/>
            </a:endParaRPr>
          </a:p>
        </p:txBody>
      </p:sp>
      <p:grpSp>
        <p:nvGrpSpPr>
          <p:cNvPr id="11" name="Group 34">
            <a:extLst>
              <a:ext uri="{FF2B5EF4-FFF2-40B4-BE49-F238E27FC236}">
                <a16:creationId xmlns:a16="http://schemas.microsoft.com/office/drawing/2014/main" id="{6DB04AEB-AF25-46D0-A8B1-F29A7BFC1F0D}"/>
              </a:ext>
            </a:extLst>
          </p:cNvPr>
          <p:cNvGrpSpPr/>
          <p:nvPr/>
        </p:nvGrpSpPr>
        <p:grpSpPr>
          <a:xfrm>
            <a:off x="1066799" y="1174565"/>
            <a:ext cx="2744745" cy="1093260"/>
            <a:chOff x="1562508" y="1406620"/>
            <a:chExt cx="2744745" cy="1093260"/>
          </a:xfrm>
        </p:grpSpPr>
        <p:sp>
          <p:nvSpPr>
            <p:cNvPr id="12" name="Rounded Rectangle 35">
              <a:extLst>
                <a:ext uri="{FF2B5EF4-FFF2-40B4-BE49-F238E27FC236}">
                  <a16:creationId xmlns:a16="http://schemas.microsoft.com/office/drawing/2014/main" id="{CD557F0A-A815-4F51-B235-A992D7F26F99}"/>
                </a:ext>
              </a:extLst>
            </p:cNvPr>
            <p:cNvSpPr/>
            <p:nvPr/>
          </p:nvSpPr>
          <p:spPr>
            <a:xfrm>
              <a:off x="2182994" y="1889958"/>
              <a:ext cx="1498326" cy="609484"/>
            </a:xfrm>
            <a:prstGeom prst="roundRect">
              <a:avLst/>
            </a:prstGeom>
            <a:solidFill>
              <a:schemeClr val="bg1">
                <a:lumMod val="95000"/>
              </a:schemeClr>
            </a:solidFill>
            <a:ln w="15875">
              <a:solidFill>
                <a:srgbClr val="000000"/>
              </a:solidFill>
              <a:miter lim="800000"/>
              <a:headEnd/>
              <a:tailEnd/>
            </a:ln>
          </p:spPr>
          <p:txBody>
            <a:bodyPr/>
            <a:lstStyle/>
            <a:p>
              <a:endParaRPr lang="en-US" sz="2400" dirty="0">
                <a:solidFill>
                  <a:schemeClr val="tx1"/>
                </a:solidFill>
                <a:latin typeface="Arial" panose="020B0604020202020204" pitchFamily="34" charset="0"/>
              </a:endParaRPr>
            </a:p>
          </p:txBody>
        </p:sp>
        <p:sp>
          <p:nvSpPr>
            <p:cNvPr id="13" name="Freeform 32">
              <a:extLst>
                <a:ext uri="{FF2B5EF4-FFF2-40B4-BE49-F238E27FC236}">
                  <a16:creationId xmlns:a16="http://schemas.microsoft.com/office/drawing/2014/main" id="{18B7772E-C474-43AF-AC43-C45E854D2078}"/>
                </a:ext>
              </a:extLst>
            </p:cNvPr>
            <p:cNvSpPr>
              <a:spLocks/>
            </p:cNvSpPr>
            <p:nvPr/>
          </p:nvSpPr>
          <p:spPr bwMode="auto">
            <a:xfrm>
              <a:off x="2889092" y="2352776"/>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dirty="0"/>
            </a:p>
          </p:txBody>
        </p:sp>
        <p:sp>
          <p:nvSpPr>
            <p:cNvPr id="14" name="Rectangle 25">
              <a:extLst>
                <a:ext uri="{FF2B5EF4-FFF2-40B4-BE49-F238E27FC236}">
                  <a16:creationId xmlns:a16="http://schemas.microsoft.com/office/drawing/2014/main" id="{E9468E61-E817-414E-ADDE-CA7476D8AEB8}"/>
                </a:ext>
              </a:extLst>
            </p:cNvPr>
            <p:cNvSpPr>
              <a:spLocks noChangeArrowheads="1"/>
            </p:cNvSpPr>
            <p:nvPr/>
          </p:nvSpPr>
          <p:spPr bwMode="auto">
            <a:xfrm>
              <a:off x="2491363" y="2058954"/>
              <a:ext cx="101470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PC (counter)</a:t>
              </a:r>
              <a:endParaRPr lang="en-US" altLang="en-US" sz="1400" dirty="0"/>
            </a:p>
          </p:txBody>
        </p:sp>
        <p:sp>
          <p:nvSpPr>
            <p:cNvPr id="15" name="Rectangle 34">
              <a:extLst>
                <a:ext uri="{FF2B5EF4-FFF2-40B4-BE49-F238E27FC236}">
                  <a16:creationId xmlns:a16="http://schemas.microsoft.com/office/drawing/2014/main" id="{EA0DB194-920B-4066-807D-1B2610EB504F}"/>
                </a:ext>
              </a:extLst>
            </p:cNvPr>
            <p:cNvSpPr>
              <a:spLocks noChangeArrowheads="1"/>
            </p:cNvSpPr>
            <p:nvPr/>
          </p:nvSpPr>
          <p:spPr bwMode="auto">
            <a:xfrm>
              <a:off x="1715139" y="1843264"/>
              <a:ext cx="36553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a:t>
              </a:r>
              <a:endParaRPr lang="en-US" altLang="en-US" sz="1400" dirty="0">
                <a:latin typeface="Consolas"/>
                <a:cs typeface="Consolas"/>
              </a:endParaRPr>
            </a:p>
          </p:txBody>
        </p:sp>
        <p:sp>
          <p:nvSpPr>
            <p:cNvPr id="16" name="Rectangle 31">
              <a:extLst>
                <a:ext uri="{FF2B5EF4-FFF2-40B4-BE49-F238E27FC236}">
                  <a16:creationId xmlns:a16="http://schemas.microsoft.com/office/drawing/2014/main" id="{3729CBBA-DEA7-48C0-B87C-F2FEE17738C6}"/>
                </a:ext>
              </a:extLst>
            </p:cNvPr>
            <p:cNvSpPr>
              <a:spLocks noChangeArrowheads="1"/>
            </p:cNvSpPr>
            <p:nvPr/>
          </p:nvSpPr>
          <p:spPr bwMode="auto">
            <a:xfrm>
              <a:off x="1792862" y="2183693"/>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17" name="Line 28">
              <a:extLst>
                <a:ext uri="{FF2B5EF4-FFF2-40B4-BE49-F238E27FC236}">
                  <a16:creationId xmlns:a16="http://schemas.microsoft.com/office/drawing/2014/main" id="{2061A600-F6C1-4C54-8FB6-3E84D46BA24E}"/>
                </a:ext>
              </a:extLst>
            </p:cNvPr>
            <p:cNvSpPr>
              <a:spLocks noChangeShapeType="1"/>
            </p:cNvSpPr>
            <p:nvPr/>
          </p:nvSpPr>
          <p:spPr bwMode="auto">
            <a:xfrm flipV="1">
              <a:off x="1727787" y="2090581"/>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8" name="Line 28">
              <a:extLst>
                <a:ext uri="{FF2B5EF4-FFF2-40B4-BE49-F238E27FC236}">
                  <a16:creationId xmlns:a16="http://schemas.microsoft.com/office/drawing/2014/main" id="{C351ED5F-F2A1-48F7-B5BC-05A7AA136711}"/>
                </a:ext>
              </a:extLst>
            </p:cNvPr>
            <p:cNvSpPr>
              <a:spLocks noChangeShapeType="1"/>
            </p:cNvSpPr>
            <p:nvPr/>
          </p:nvSpPr>
          <p:spPr bwMode="auto">
            <a:xfrm flipV="1">
              <a:off x="3681320" y="2173669"/>
              <a:ext cx="514709" cy="21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9" name="Rectangle 31">
              <a:extLst>
                <a:ext uri="{FF2B5EF4-FFF2-40B4-BE49-F238E27FC236}">
                  <a16:creationId xmlns:a16="http://schemas.microsoft.com/office/drawing/2014/main" id="{099887F3-AD42-4D17-AC52-76BCCA8A8E6A}"/>
                </a:ext>
              </a:extLst>
            </p:cNvPr>
            <p:cNvSpPr>
              <a:spLocks noChangeArrowheads="1"/>
            </p:cNvSpPr>
            <p:nvPr/>
          </p:nvSpPr>
          <p:spPr bwMode="auto">
            <a:xfrm>
              <a:off x="3867466" y="1859174"/>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endParaRPr lang="en-US" altLang="en-US" sz="1400" dirty="0">
                <a:latin typeface="Consolas"/>
                <a:cs typeface="Consolas"/>
              </a:endParaRPr>
            </a:p>
          </p:txBody>
        </p:sp>
        <p:sp>
          <p:nvSpPr>
            <p:cNvPr id="20" name="Rectangle 31">
              <a:extLst>
                <a:ext uri="{FF2B5EF4-FFF2-40B4-BE49-F238E27FC236}">
                  <a16:creationId xmlns:a16="http://schemas.microsoft.com/office/drawing/2014/main" id="{E1DC9FDB-9C82-498F-AA7C-7A0C696CD1A6}"/>
                </a:ext>
              </a:extLst>
            </p:cNvPr>
            <p:cNvSpPr>
              <a:spLocks noChangeArrowheads="1"/>
            </p:cNvSpPr>
            <p:nvPr/>
          </p:nvSpPr>
          <p:spPr bwMode="auto">
            <a:xfrm>
              <a:off x="3960508" y="2210097"/>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21" name="Line 28">
              <a:extLst>
                <a:ext uri="{FF2B5EF4-FFF2-40B4-BE49-F238E27FC236}">
                  <a16:creationId xmlns:a16="http://schemas.microsoft.com/office/drawing/2014/main" id="{C5E7115B-44DD-4F87-A211-39D43E84CB4E}"/>
                </a:ext>
              </a:extLst>
            </p:cNvPr>
            <p:cNvSpPr>
              <a:spLocks noChangeShapeType="1"/>
            </p:cNvSpPr>
            <p:nvPr/>
          </p:nvSpPr>
          <p:spPr bwMode="auto">
            <a:xfrm flipV="1">
              <a:off x="3895433" y="2116985"/>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 name="Rectangle 31">
              <a:extLst>
                <a:ext uri="{FF2B5EF4-FFF2-40B4-BE49-F238E27FC236}">
                  <a16:creationId xmlns:a16="http://schemas.microsoft.com/office/drawing/2014/main" id="{ED75F36A-FB4F-48EB-BB4F-72AA9CE664C3}"/>
                </a:ext>
              </a:extLst>
            </p:cNvPr>
            <p:cNvSpPr>
              <a:spLocks noChangeArrowheads="1"/>
            </p:cNvSpPr>
            <p:nvPr/>
          </p:nvSpPr>
          <p:spPr bwMode="auto">
            <a:xfrm>
              <a:off x="2244170" y="1413254"/>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load</a:t>
              </a:r>
              <a:endParaRPr lang="en-US" altLang="en-US" sz="1400" dirty="0">
                <a:latin typeface="Consolas"/>
                <a:cs typeface="Consolas"/>
              </a:endParaRPr>
            </a:p>
          </p:txBody>
        </p:sp>
        <p:sp>
          <p:nvSpPr>
            <p:cNvPr id="23" name="Freeform 27">
              <a:extLst>
                <a:ext uri="{FF2B5EF4-FFF2-40B4-BE49-F238E27FC236}">
                  <a16:creationId xmlns:a16="http://schemas.microsoft.com/office/drawing/2014/main" id="{6CC14C1E-2E56-45BD-8A87-64AD9CB0E4C2}"/>
                </a:ext>
              </a:extLst>
            </p:cNvPr>
            <p:cNvSpPr>
              <a:spLocks/>
            </p:cNvSpPr>
            <p:nvPr/>
          </p:nvSpPr>
          <p:spPr bwMode="auto">
            <a:xfrm>
              <a:off x="4196029" y="2098463"/>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nvGrpSpPr>
            <p:cNvPr id="24" name="Group 47">
              <a:extLst>
                <a:ext uri="{FF2B5EF4-FFF2-40B4-BE49-F238E27FC236}">
                  <a16:creationId xmlns:a16="http://schemas.microsoft.com/office/drawing/2014/main" id="{03A195BC-0D7D-4DB0-9D5A-5334925CAF59}"/>
                </a:ext>
              </a:extLst>
            </p:cNvPr>
            <p:cNvGrpSpPr/>
            <p:nvPr/>
          </p:nvGrpSpPr>
          <p:grpSpPr>
            <a:xfrm>
              <a:off x="1562508" y="2072938"/>
              <a:ext cx="617750" cy="140722"/>
              <a:chOff x="2251530" y="2830162"/>
              <a:chExt cx="617750" cy="140722"/>
            </a:xfrm>
          </p:grpSpPr>
          <p:sp>
            <p:nvSpPr>
              <p:cNvPr id="36" name="Line 28">
                <a:extLst>
                  <a:ext uri="{FF2B5EF4-FFF2-40B4-BE49-F238E27FC236}">
                    <a16:creationId xmlns:a16="http://schemas.microsoft.com/office/drawing/2014/main" id="{E0880452-5151-47A8-8278-480AEC404C60}"/>
                  </a:ext>
                </a:extLst>
              </p:cNvPr>
              <p:cNvSpPr>
                <a:spLocks noChangeShapeType="1"/>
              </p:cNvSpPr>
              <p:nvPr/>
            </p:nvSpPr>
            <p:spPr bwMode="auto">
              <a:xfrm>
                <a:off x="2251530" y="2909042"/>
                <a:ext cx="518163"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 name="Freeform 27">
                <a:extLst>
                  <a:ext uri="{FF2B5EF4-FFF2-40B4-BE49-F238E27FC236}">
                    <a16:creationId xmlns:a16="http://schemas.microsoft.com/office/drawing/2014/main" id="{2BD68EAF-0DF8-4A87-9FD1-17F7015670DF}"/>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nvGrpSpPr>
            <p:cNvPr id="25" name="Group 48">
              <a:extLst>
                <a:ext uri="{FF2B5EF4-FFF2-40B4-BE49-F238E27FC236}">
                  <a16:creationId xmlns:a16="http://schemas.microsoft.com/office/drawing/2014/main" id="{64E0E3BF-8C27-412E-8F3D-303E6F99E446}"/>
                </a:ext>
              </a:extLst>
            </p:cNvPr>
            <p:cNvGrpSpPr/>
            <p:nvPr/>
          </p:nvGrpSpPr>
          <p:grpSpPr>
            <a:xfrm rot="5400000">
              <a:off x="2347516" y="1703077"/>
              <a:ext cx="232174" cy="140722"/>
              <a:chOff x="2637106" y="2830162"/>
              <a:chExt cx="232174" cy="140722"/>
            </a:xfrm>
          </p:grpSpPr>
          <p:sp>
            <p:nvSpPr>
              <p:cNvPr id="34" name="Line 28">
                <a:extLst>
                  <a:ext uri="{FF2B5EF4-FFF2-40B4-BE49-F238E27FC236}">
                    <a16:creationId xmlns:a16="http://schemas.microsoft.com/office/drawing/2014/main" id="{31E6CA3E-6AAA-4168-B1A8-65FB1CDEC805}"/>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5" name="Freeform 58">
                <a:extLst>
                  <a:ext uri="{FF2B5EF4-FFF2-40B4-BE49-F238E27FC236}">
                    <a16:creationId xmlns:a16="http://schemas.microsoft.com/office/drawing/2014/main" id="{C7B246FA-6327-4070-9E28-AB35CF274BE5}"/>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6" name="Rectangle 31">
              <a:extLst>
                <a:ext uri="{FF2B5EF4-FFF2-40B4-BE49-F238E27FC236}">
                  <a16:creationId xmlns:a16="http://schemas.microsoft.com/office/drawing/2014/main" id="{4AD95A53-03FD-4C2A-A6DF-E82046E4D268}"/>
                </a:ext>
              </a:extLst>
            </p:cNvPr>
            <p:cNvSpPr>
              <a:spLocks noChangeArrowheads="1"/>
            </p:cNvSpPr>
            <p:nvPr/>
          </p:nvSpPr>
          <p:spPr bwMode="auto">
            <a:xfrm>
              <a:off x="2824484" y="1409976"/>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inc</a:t>
              </a:r>
              <a:endParaRPr lang="en-US" altLang="en-US" sz="1400" dirty="0">
                <a:latin typeface="Consolas"/>
                <a:cs typeface="Consolas"/>
              </a:endParaRPr>
            </a:p>
          </p:txBody>
        </p:sp>
        <p:grpSp>
          <p:nvGrpSpPr>
            <p:cNvPr id="27" name="Group 50">
              <a:extLst>
                <a:ext uri="{FF2B5EF4-FFF2-40B4-BE49-F238E27FC236}">
                  <a16:creationId xmlns:a16="http://schemas.microsoft.com/office/drawing/2014/main" id="{65775ABD-B3AE-4D14-9075-A0CEF65E73E3}"/>
                </a:ext>
              </a:extLst>
            </p:cNvPr>
            <p:cNvGrpSpPr/>
            <p:nvPr/>
          </p:nvGrpSpPr>
          <p:grpSpPr>
            <a:xfrm rot="5400000">
              <a:off x="2841276" y="1703072"/>
              <a:ext cx="232174" cy="140722"/>
              <a:chOff x="2637106" y="2830162"/>
              <a:chExt cx="232174" cy="140722"/>
            </a:xfrm>
          </p:grpSpPr>
          <p:sp>
            <p:nvSpPr>
              <p:cNvPr id="32" name="Line 28">
                <a:extLst>
                  <a:ext uri="{FF2B5EF4-FFF2-40B4-BE49-F238E27FC236}">
                    <a16:creationId xmlns:a16="http://schemas.microsoft.com/office/drawing/2014/main" id="{F11DF238-E0F1-4A69-A65C-E16A30FADF1C}"/>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3" name="Freeform 56">
                <a:extLst>
                  <a:ext uri="{FF2B5EF4-FFF2-40B4-BE49-F238E27FC236}">
                    <a16:creationId xmlns:a16="http://schemas.microsoft.com/office/drawing/2014/main" id="{44FD4678-FAA1-4BD7-9C24-C2A7E8A6E75B}"/>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8" name="Rectangle 31">
              <a:extLst>
                <a:ext uri="{FF2B5EF4-FFF2-40B4-BE49-F238E27FC236}">
                  <a16:creationId xmlns:a16="http://schemas.microsoft.com/office/drawing/2014/main" id="{212A0A65-2BD8-4905-AF88-1E99B2500227}"/>
                </a:ext>
              </a:extLst>
            </p:cNvPr>
            <p:cNvSpPr>
              <a:spLocks noChangeArrowheads="1"/>
            </p:cNvSpPr>
            <p:nvPr/>
          </p:nvSpPr>
          <p:spPr bwMode="auto">
            <a:xfrm>
              <a:off x="3245699" y="1406620"/>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reset</a:t>
              </a:r>
              <a:endParaRPr lang="en-US" altLang="en-US" sz="1400" dirty="0">
                <a:latin typeface="Consolas"/>
                <a:cs typeface="Consolas"/>
              </a:endParaRPr>
            </a:p>
          </p:txBody>
        </p:sp>
        <p:grpSp>
          <p:nvGrpSpPr>
            <p:cNvPr id="29" name="Group 52">
              <a:extLst>
                <a:ext uri="{FF2B5EF4-FFF2-40B4-BE49-F238E27FC236}">
                  <a16:creationId xmlns:a16="http://schemas.microsoft.com/office/drawing/2014/main" id="{01D6420F-1274-40E5-8136-60AA97B6C210}"/>
                </a:ext>
              </a:extLst>
            </p:cNvPr>
            <p:cNvGrpSpPr/>
            <p:nvPr/>
          </p:nvGrpSpPr>
          <p:grpSpPr>
            <a:xfrm rot="5400000">
              <a:off x="3308502" y="1703072"/>
              <a:ext cx="232174" cy="140722"/>
              <a:chOff x="2637106" y="2830162"/>
              <a:chExt cx="232174" cy="140722"/>
            </a:xfrm>
          </p:grpSpPr>
          <p:sp>
            <p:nvSpPr>
              <p:cNvPr id="30" name="Line 28">
                <a:extLst>
                  <a:ext uri="{FF2B5EF4-FFF2-40B4-BE49-F238E27FC236}">
                    <a16:creationId xmlns:a16="http://schemas.microsoft.com/office/drawing/2014/main" id="{D6BB78F2-0BDE-4A72-8DF1-FF8FDE9DF97B}"/>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1" name="Freeform 54">
                <a:extLst>
                  <a:ext uri="{FF2B5EF4-FFF2-40B4-BE49-F238E27FC236}">
                    <a16:creationId xmlns:a16="http://schemas.microsoft.com/office/drawing/2014/main" id="{9FE4C992-17F7-46CF-8C85-F5C788DB9BE1}"/>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spTree>
    <p:extLst>
      <p:ext uri="{BB962C8B-B14F-4D97-AF65-F5344CB8AC3E}">
        <p14:creationId xmlns:p14="http://schemas.microsoft.com/office/powerpoint/2010/main" val="3222921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7ACBE4-876E-4727-A37B-CF28B98187BF}"/>
              </a:ext>
            </a:extLst>
          </p:cNvPr>
          <p:cNvSpPr>
            <a:spLocks noGrp="1"/>
          </p:cNvSpPr>
          <p:nvPr>
            <p:ph type="title"/>
          </p:nvPr>
        </p:nvSpPr>
        <p:spPr/>
        <p:txBody>
          <a:bodyPr/>
          <a:lstStyle/>
          <a:p>
            <a:r>
              <a:rPr lang="en-US" altLang="zh-TW" dirty="0"/>
              <a:t>Counter</a:t>
            </a:r>
            <a:endParaRPr lang="zh-TW" altLang="en-US" dirty="0"/>
          </a:p>
        </p:txBody>
      </p:sp>
      <p:sp>
        <p:nvSpPr>
          <p:cNvPr id="4" name="投影片編號版面配置區 3">
            <a:extLst>
              <a:ext uri="{FF2B5EF4-FFF2-40B4-BE49-F238E27FC236}">
                <a16:creationId xmlns:a16="http://schemas.microsoft.com/office/drawing/2014/main" id="{BF65739C-96E3-43BC-A5CD-F980A9194233}"/>
              </a:ext>
            </a:extLst>
          </p:cNvPr>
          <p:cNvSpPr>
            <a:spLocks noGrp="1"/>
          </p:cNvSpPr>
          <p:nvPr>
            <p:ph type="sldNum" sz="quarter" idx="10"/>
          </p:nvPr>
        </p:nvSpPr>
        <p:spPr/>
        <p:txBody>
          <a:bodyPr/>
          <a:lstStyle/>
          <a:p>
            <a:pPr>
              <a:defRPr/>
            </a:pPr>
            <a:fld id="{27589A5A-C0A1-4C44-8A37-DDA86A1044AA}" type="slidenum">
              <a:rPr lang="zh-TW" altLang="en-US" smtClean="0"/>
              <a:pPr>
                <a:defRPr/>
              </a:pPr>
              <a:t>64</a:t>
            </a:fld>
            <a:endParaRPr lang="en-US" altLang="zh-TW" sz="1400"/>
          </a:p>
        </p:txBody>
      </p:sp>
      <p:sp>
        <p:nvSpPr>
          <p:cNvPr id="10" name="Rectangle 32">
            <a:extLst>
              <a:ext uri="{FF2B5EF4-FFF2-40B4-BE49-F238E27FC236}">
                <a16:creationId xmlns:a16="http://schemas.microsoft.com/office/drawing/2014/main" id="{8F5E47EE-A48A-463A-905E-A8B0013ED760}"/>
              </a:ext>
            </a:extLst>
          </p:cNvPr>
          <p:cNvSpPr/>
          <p:nvPr/>
        </p:nvSpPr>
        <p:spPr>
          <a:xfrm>
            <a:off x="4519112" y="1339121"/>
            <a:ext cx="5589303" cy="1284967"/>
          </a:xfrm>
          <a:prstGeom prst="rect">
            <a:avLst/>
          </a:prstGeom>
        </p:spPr>
        <p:txBody>
          <a:bodyPr wrap="square">
            <a:spAutoFit/>
          </a:bodyPr>
          <a:lstStyle/>
          <a:p>
            <a:pPr>
              <a:spcBef>
                <a:spcPts val="600"/>
              </a:spcBef>
            </a:pPr>
            <a:r>
              <a:rPr lang="en-US" sz="1400" dirty="0">
                <a:latin typeface="Times New Roman" panose="02020603050405020304" pitchFamily="18" charset="0"/>
                <a:ea typeface="Consolas" charset="0"/>
                <a:cs typeface="Times New Roman" panose="02020603050405020304" pitchFamily="18" charset="0"/>
              </a:rPr>
              <a:t>if</a:t>
            </a:r>
            <a:r>
              <a:rPr lang="en-US" sz="1200" dirty="0">
                <a:latin typeface="Consolas" charset="0"/>
                <a:ea typeface="Consolas" charset="0"/>
                <a:cs typeface="Consolas" charset="0"/>
              </a:rPr>
              <a:t> reset</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800" dirty="0">
                <a:latin typeface="Times New Roman" panose="02020603050405020304" pitchFamily="18" charset="0"/>
                <a:ea typeface="Consolas" charset="0"/>
                <a:cs typeface="Times New Roman" panose="02020603050405020304" pitchFamily="18" charset="0"/>
              </a:rPr>
              <a:t> </a:t>
            </a:r>
            <a:r>
              <a:rPr lang="en-US" sz="1400" dirty="0">
                <a:latin typeface="Times New Roman" panose="02020603050405020304" pitchFamily="18" charset="0"/>
                <a:ea typeface="Consolas" charset="0"/>
                <a:cs typeface="Times New Roman" panose="02020603050405020304" pitchFamily="18" charset="0"/>
              </a:rPr>
              <a:t>+</a:t>
            </a:r>
            <a:r>
              <a:rPr lang="en-US" sz="8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0</a:t>
            </a: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if</a:t>
            </a:r>
            <a:r>
              <a:rPr lang="en-US" sz="1200" dirty="0">
                <a:latin typeface="Consolas" charset="0"/>
                <a:ea typeface="Consolas" charset="0"/>
                <a:cs typeface="Consolas" charset="0"/>
              </a:rPr>
              <a:t> load</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14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in(</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endParaRPr lang="en-US" sz="1200" dirty="0">
              <a:latin typeface="Consolas" charset="0"/>
              <a:ea typeface="Consolas" charset="0"/>
              <a:cs typeface="Consolas" charset="0"/>
            </a:endParaRP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if</a:t>
            </a:r>
            <a:r>
              <a:rPr lang="en-US" sz="1200" dirty="0">
                <a:latin typeface="Consolas" charset="0"/>
                <a:ea typeface="Consolas" charset="0"/>
                <a:cs typeface="Consolas" charset="0"/>
              </a:rPr>
              <a:t> inc</a:t>
            </a:r>
            <a:r>
              <a:rPr lang="is-IS" sz="1200">
                <a:latin typeface="Consolas" charset="0"/>
                <a:ea typeface="Consolas" charset="0"/>
                <a:cs typeface="Consolas" charset="0"/>
              </a:rPr>
              <a: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out(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r>
              <a:rPr lang="en-US" sz="1200" dirty="0">
                <a:latin typeface="Consolas" charset="0"/>
                <a:ea typeface="Consolas" charset="0"/>
                <a:cs typeface="Consolas" charset="0"/>
              </a:rPr>
              <a:t> + 1</a:t>
            </a:r>
            <a:endParaRPr lang="en-US" sz="1200" dirty="0">
              <a:latin typeface="Times New Roman" panose="02020603050405020304" pitchFamily="18" charset="0"/>
              <a:ea typeface="Consolas" charset="0"/>
              <a:cs typeface="Times New Roman" panose="02020603050405020304" pitchFamily="18" charset="0"/>
            </a:endParaRPr>
          </a:p>
          <a:p>
            <a:pPr>
              <a:spcBef>
                <a:spcPts val="300"/>
              </a:spcBef>
            </a:pPr>
            <a:r>
              <a:rPr lang="en-US" sz="1400" dirty="0">
                <a:latin typeface="Times New Roman" panose="02020603050405020304" pitchFamily="18" charset="0"/>
                <a:ea typeface="Consolas" charset="0"/>
                <a:cs typeface="Times New Roman" panose="02020603050405020304" pitchFamily="18" charset="0"/>
              </a:rPr>
              <a:t>else </a:t>
            </a:r>
            <a:r>
              <a:rPr lang="en-US" sz="1200" dirty="0">
                <a:latin typeface="Consolas" charset="0"/>
                <a:ea typeface="Consolas" charset="0"/>
                <a:cs typeface="Consolas" charset="0"/>
              </a:rPr>
              <a:t>           out(</a:t>
            </a:r>
            <a:r>
              <a:rPr lang="en-US" sz="1400" i="1" dirty="0">
                <a:latin typeface="Times New Roman" panose="02020603050405020304" pitchFamily="18" charset="0"/>
                <a:ea typeface="Consolas" charset="0"/>
                <a:cs typeface="Times New Roman" panose="02020603050405020304" pitchFamily="18" charset="0"/>
              </a:rPr>
              <a:t>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a:t>
            </a:r>
            <a:r>
              <a:rPr lang="en-US" sz="700" dirty="0">
                <a:latin typeface="Times New Roman" panose="02020603050405020304" pitchFamily="18" charset="0"/>
                <a:ea typeface="Consolas" charset="0"/>
                <a:cs typeface="Times New Roman" panose="02020603050405020304" pitchFamily="18" charset="0"/>
              </a:rPr>
              <a:t> </a:t>
            </a:r>
            <a:r>
              <a:rPr lang="en-US" sz="1200" dirty="0">
                <a:latin typeface="Times New Roman" panose="02020603050405020304" pitchFamily="18" charset="0"/>
                <a:ea typeface="Consolas" charset="0"/>
                <a:cs typeface="Times New Roman" panose="02020603050405020304" pitchFamily="18" charset="0"/>
              </a:rPr>
              <a:t>1</a:t>
            </a:r>
            <a:r>
              <a:rPr lang="is-IS" sz="1200">
                <a:latin typeface="Consolas" charset="0"/>
                <a:ea typeface="Consolas" charset="0"/>
                <a:cs typeface="Consolas" charset="0"/>
              </a:rPr>
              <a:t>)</a:t>
            </a:r>
            <a:r>
              <a:rPr lang="en-US" sz="1200" dirty="0">
                <a:latin typeface="Consolas" charset="0"/>
                <a:ea typeface="Consolas" charset="0"/>
                <a:cs typeface="Consolas" charset="0"/>
              </a:rPr>
              <a:t> = out(</a:t>
            </a:r>
            <a:r>
              <a:rPr lang="en-US" sz="1400" i="1" dirty="0">
                <a:latin typeface="Times New Roman" panose="02020603050405020304" pitchFamily="18" charset="0"/>
                <a:ea typeface="Consolas" charset="0"/>
                <a:cs typeface="Times New Roman" panose="02020603050405020304" pitchFamily="18" charset="0"/>
              </a:rPr>
              <a:t>t</a:t>
            </a:r>
            <a:r>
              <a:rPr lang="is-IS" sz="1200">
                <a:latin typeface="Consolas" charset="0"/>
                <a:ea typeface="Consolas" charset="0"/>
                <a:cs typeface="Consolas" charset="0"/>
              </a:rPr>
              <a:t>)</a:t>
            </a:r>
            <a:endParaRPr lang="en-US" sz="1200" dirty="0">
              <a:latin typeface="Consolas" charset="0"/>
              <a:ea typeface="Consolas" charset="0"/>
              <a:cs typeface="Consolas" charset="0"/>
            </a:endParaRPr>
          </a:p>
          <a:p>
            <a:endParaRPr lang="en-US" sz="1400" dirty="0">
              <a:latin typeface="Consolas" charset="0"/>
              <a:ea typeface="Consolas" charset="0"/>
              <a:cs typeface="Consolas" charset="0"/>
            </a:endParaRPr>
          </a:p>
        </p:txBody>
      </p:sp>
      <p:grpSp>
        <p:nvGrpSpPr>
          <p:cNvPr id="11" name="Group 34">
            <a:extLst>
              <a:ext uri="{FF2B5EF4-FFF2-40B4-BE49-F238E27FC236}">
                <a16:creationId xmlns:a16="http://schemas.microsoft.com/office/drawing/2014/main" id="{6DB04AEB-AF25-46D0-A8B1-F29A7BFC1F0D}"/>
              </a:ext>
            </a:extLst>
          </p:cNvPr>
          <p:cNvGrpSpPr/>
          <p:nvPr/>
        </p:nvGrpSpPr>
        <p:grpSpPr>
          <a:xfrm>
            <a:off x="1066799" y="1174565"/>
            <a:ext cx="2744745" cy="1093260"/>
            <a:chOff x="1562508" y="1406620"/>
            <a:chExt cx="2744745" cy="1093260"/>
          </a:xfrm>
        </p:grpSpPr>
        <p:sp>
          <p:nvSpPr>
            <p:cNvPr id="12" name="Rounded Rectangle 35">
              <a:extLst>
                <a:ext uri="{FF2B5EF4-FFF2-40B4-BE49-F238E27FC236}">
                  <a16:creationId xmlns:a16="http://schemas.microsoft.com/office/drawing/2014/main" id="{CD557F0A-A815-4F51-B235-A992D7F26F99}"/>
                </a:ext>
              </a:extLst>
            </p:cNvPr>
            <p:cNvSpPr/>
            <p:nvPr/>
          </p:nvSpPr>
          <p:spPr>
            <a:xfrm>
              <a:off x="2182994" y="1889958"/>
              <a:ext cx="1498326" cy="609484"/>
            </a:xfrm>
            <a:prstGeom prst="roundRect">
              <a:avLst/>
            </a:prstGeom>
            <a:solidFill>
              <a:schemeClr val="bg1">
                <a:lumMod val="95000"/>
              </a:schemeClr>
            </a:solidFill>
            <a:ln w="15875">
              <a:solidFill>
                <a:srgbClr val="000000"/>
              </a:solidFill>
              <a:miter lim="800000"/>
              <a:headEnd/>
              <a:tailEnd/>
            </a:ln>
          </p:spPr>
          <p:txBody>
            <a:bodyPr/>
            <a:lstStyle/>
            <a:p>
              <a:endParaRPr lang="en-US" sz="2400" dirty="0">
                <a:solidFill>
                  <a:schemeClr val="tx1"/>
                </a:solidFill>
                <a:latin typeface="Arial" panose="020B0604020202020204" pitchFamily="34" charset="0"/>
              </a:endParaRPr>
            </a:p>
          </p:txBody>
        </p:sp>
        <p:sp>
          <p:nvSpPr>
            <p:cNvPr id="13" name="Freeform 32">
              <a:extLst>
                <a:ext uri="{FF2B5EF4-FFF2-40B4-BE49-F238E27FC236}">
                  <a16:creationId xmlns:a16="http://schemas.microsoft.com/office/drawing/2014/main" id="{18B7772E-C474-43AF-AC43-C45E854D2078}"/>
                </a:ext>
              </a:extLst>
            </p:cNvPr>
            <p:cNvSpPr>
              <a:spLocks/>
            </p:cNvSpPr>
            <p:nvPr/>
          </p:nvSpPr>
          <p:spPr bwMode="auto">
            <a:xfrm>
              <a:off x="2889092" y="2352776"/>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dirty="0"/>
            </a:p>
          </p:txBody>
        </p:sp>
        <p:sp>
          <p:nvSpPr>
            <p:cNvPr id="14" name="Rectangle 25">
              <a:extLst>
                <a:ext uri="{FF2B5EF4-FFF2-40B4-BE49-F238E27FC236}">
                  <a16:creationId xmlns:a16="http://schemas.microsoft.com/office/drawing/2014/main" id="{E9468E61-E817-414E-ADDE-CA7476D8AEB8}"/>
                </a:ext>
              </a:extLst>
            </p:cNvPr>
            <p:cNvSpPr>
              <a:spLocks noChangeArrowheads="1"/>
            </p:cNvSpPr>
            <p:nvPr/>
          </p:nvSpPr>
          <p:spPr bwMode="auto">
            <a:xfrm>
              <a:off x="2491363" y="2058954"/>
              <a:ext cx="101470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PC (counter)</a:t>
              </a:r>
              <a:endParaRPr lang="en-US" altLang="en-US" sz="1400" dirty="0"/>
            </a:p>
          </p:txBody>
        </p:sp>
        <p:sp>
          <p:nvSpPr>
            <p:cNvPr id="15" name="Rectangle 34">
              <a:extLst>
                <a:ext uri="{FF2B5EF4-FFF2-40B4-BE49-F238E27FC236}">
                  <a16:creationId xmlns:a16="http://schemas.microsoft.com/office/drawing/2014/main" id="{EA0DB194-920B-4066-807D-1B2610EB504F}"/>
                </a:ext>
              </a:extLst>
            </p:cNvPr>
            <p:cNvSpPr>
              <a:spLocks noChangeArrowheads="1"/>
            </p:cNvSpPr>
            <p:nvPr/>
          </p:nvSpPr>
          <p:spPr bwMode="auto">
            <a:xfrm>
              <a:off x="1715139" y="1843264"/>
              <a:ext cx="36553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a:t>
              </a:r>
              <a:endParaRPr lang="en-US" altLang="en-US" sz="1400" dirty="0">
                <a:latin typeface="Consolas"/>
                <a:cs typeface="Consolas"/>
              </a:endParaRPr>
            </a:p>
          </p:txBody>
        </p:sp>
        <p:sp>
          <p:nvSpPr>
            <p:cNvPr id="16" name="Rectangle 31">
              <a:extLst>
                <a:ext uri="{FF2B5EF4-FFF2-40B4-BE49-F238E27FC236}">
                  <a16:creationId xmlns:a16="http://schemas.microsoft.com/office/drawing/2014/main" id="{3729CBBA-DEA7-48C0-B87C-F2FEE17738C6}"/>
                </a:ext>
              </a:extLst>
            </p:cNvPr>
            <p:cNvSpPr>
              <a:spLocks noChangeArrowheads="1"/>
            </p:cNvSpPr>
            <p:nvPr/>
          </p:nvSpPr>
          <p:spPr bwMode="auto">
            <a:xfrm>
              <a:off x="1792862" y="2183693"/>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17" name="Line 28">
              <a:extLst>
                <a:ext uri="{FF2B5EF4-FFF2-40B4-BE49-F238E27FC236}">
                  <a16:creationId xmlns:a16="http://schemas.microsoft.com/office/drawing/2014/main" id="{2061A600-F6C1-4C54-8FB6-3E84D46BA24E}"/>
                </a:ext>
              </a:extLst>
            </p:cNvPr>
            <p:cNvSpPr>
              <a:spLocks noChangeShapeType="1"/>
            </p:cNvSpPr>
            <p:nvPr/>
          </p:nvSpPr>
          <p:spPr bwMode="auto">
            <a:xfrm flipV="1">
              <a:off x="1727787" y="2090581"/>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8" name="Line 28">
              <a:extLst>
                <a:ext uri="{FF2B5EF4-FFF2-40B4-BE49-F238E27FC236}">
                  <a16:creationId xmlns:a16="http://schemas.microsoft.com/office/drawing/2014/main" id="{C351ED5F-F2A1-48F7-B5BC-05A7AA136711}"/>
                </a:ext>
              </a:extLst>
            </p:cNvPr>
            <p:cNvSpPr>
              <a:spLocks noChangeShapeType="1"/>
            </p:cNvSpPr>
            <p:nvPr/>
          </p:nvSpPr>
          <p:spPr bwMode="auto">
            <a:xfrm flipV="1">
              <a:off x="3681320" y="2173669"/>
              <a:ext cx="514709" cy="21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9" name="Rectangle 31">
              <a:extLst>
                <a:ext uri="{FF2B5EF4-FFF2-40B4-BE49-F238E27FC236}">
                  <a16:creationId xmlns:a16="http://schemas.microsoft.com/office/drawing/2014/main" id="{099887F3-AD42-4D17-AC52-76BCCA8A8E6A}"/>
                </a:ext>
              </a:extLst>
            </p:cNvPr>
            <p:cNvSpPr>
              <a:spLocks noChangeArrowheads="1"/>
            </p:cNvSpPr>
            <p:nvPr/>
          </p:nvSpPr>
          <p:spPr bwMode="auto">
            <a:xfrm>
              <a:off x="3867466" y="1859174"/>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endParaRPr lang="en-US" altLang="en-US" sz="1400" dirty="0">
                <a:latin typeface="Consolas"/>
                <a:cs typeface="Consolas"/>
              </a:endParaRPr>
            </a:p>
          </p:txBody>
        </p:sp>
        <p:sp>
          <p:nvSpPr>
            <p:cNvPr id="20" name="Rectangle 31">
              <a:extLst>
                <a:ext uri="{FF2B5EF4-FFF2-40B4-BE49-F238E27FC236}">
                  <a16:creationId xmlns:a16="http://schemas.microsoft.com/office/drawing/2014/main" id="{E1DC9FDB-9C82-498F-AA7C-7A0C696CD1A6}"/>
                </a:ext>
              </a:extLst>
            </p:cNvPr>
            <p:cNvSpPr>
              <a:spLocks noChangeArrowheads="1"/>
            </p:cNvSpPr>
            <p:nvPr/>
          </p:nvSpPr>
          <p:spPr bwMode="auto">
            <a:xfrm>
              <a:off x="3960508" y="2210097"/>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21" name="Line 28">
              <a:extLst>
                <a:ext uri="{FF2B5EF4-FFF2-40B4-BE49-F238E27FC236}">
                  <a16:creationId xmlns:a16="http://schemas.microsoft.com/office/drawing/2014/main" id="{C5E7115B-44DD-4F87-A211-39D43E84CB4E}"/>
                </a:ext>
              </a:extLst>
            </p:cNvPr>
            <p:cNvSpPr>
              <a:spLocks noChangeShapeType="1"/>
            </p:cNvSpPr>
            <p:nvPr/>
          </p:nvSpPr>
          <p:spPr bwMode="auto">
            <a:xfrm flipV="1">
              <a:off x="3895433" y="2116985"/>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2" name="Rectangle 31">
              <a:extLst>
                <a:ext uri="{FF2B5EF4-FFF2-40B4-BE49-F238E27FC236}">
                  <a16:creationId xmlns:a16="http://schemas.microsoft.com/office/drawing/2014/main" id="{ED75F36A-FB4F-48EB-BB4F-72AA9CE664C3}"/>
                </a:ext>
              </a:extLst>
            </p:cNvPr>
            <p:cNvSpPr>
              <a:spLocks noChangeArrowheads="1"/>
            </p:cNvSpPr>
            <p:nvPr/>
          </p:nvSpPr>
          <p:spPr bwMode="auto">
            <a:xfrm>
              <a:off x="2244170" y="1413254"/>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load</a:t>
              </a:r>
              <a:endParaRPr lang="en-US" altLang="en-US" sz="1400" dirty="0">
                <a:latin typeface="Consolas"/>
                <a:cs typeface="Consolas"/>
              </a:endParaRPr>
            </a:p>
          </p:txBody>
        </p:sp>
        <p:sp>
          <p:nvSpPr>
            <p:cNvPr id="23" name="Freeform 27">
              <a:extLst>
                <a:ext uri="{FF2B5EF4-FFF2-40B4-BE49-F238E27FC236}">
                  <a16:creationId xmlns:a16="http://schemas.microsoft.com/office/drawing/2014/main" id="{6CC14C1E-2E56-45BD-8A87-64AD9CB0E4C2}"/>
                </a:ext>
              </a:extLst>
            </p:cNvPr>
            <p:cNvSpPr>
              <a:spLocks/>
            </p:cNvSpPr>
            <p:nvPr/>
          </p:nvSpPr>
          <p:spPr bwMode="auto">
            <a:xfrm>
              <a:off x="4196029" y="2098463"/>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nvGrpSpPr>
            <p:cNvPr id="24" name="Group 47">
              <a:extLst>
                <a:ext uri="{FF2B5EF4-FFF2-40B4-BE49-F238E27FC236}">
                  <a16:creationId xmlns:a16="http://schemas.microsoft.com/office/drawing/2014/main" id="{03A195BC-0D7D-4DB0-9D5A-5334925CAF59}"/>
                </a:ext>
              </a:extLst>
            </p:cNvPr>
            <p:cNvGrpSpPr/>
            <p:nvPr/>
          </p:nvGrpSpPr>
          <p:grpSpPr>
            <a:xfrm>
              <a:off x="1562508" y="2072938"/>
              <a:ext cx="617750" cy="140722"/>
              <a:chOff x="2251530" y="2830162"/>
              <a:chExt cx="617750" cy="140722"/>
            </a:xfrm>
          </p:grpSpPr>
          <p:sp>
            <p:nvSpPr>
              <p:cNvPr id="36" name="Line 28">
                <a:extLst>
                  <a:ext uri="{FF2B5EF4-FFF2-40B4-BE49-F238E27FC236}">
                    <a16:creationId xmlns:a16="http://schemas.microsoft.com/office/drawing/2014/main" id="{E0880452-5151-47A8-8278-480AEC404C60}"/>
                  </a:ext>
                </a:extLst>
              </p:cNvPr>
              <p:cNvSpPr>
                <a:spLocks noChangeShapeType="1"/>
              </p:cNvSpPr>
              <p:nvPr/>
            </p:nvSpPr>
            <p:spPr bwMode="auto">
              <a:xfrm>
                <a:off x="2251530" y="2909042"/>
                <a:ext cx="518163"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 name="Freeform 27">
                <a:extLst>
                  <a:ext uri="{FF2B5EF4-FFF2-40B4-BE49-F238E27FC236}">
                    <a16:creationId xmlns:a16="http://schemas.microsoft.com/office/drawing/2014/main" id="{2BD68EAF-0DF8-4A87-9FD1-17F7015670DF}"/>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nvGrpSpPr>
            <p:cNvPr id="25" name="Group 48">
              <a:extLst>
                <a:ext uri="{FF2B5EF4-FFF2-40B4-BE49-F238E27FC236}">
                  <a16:creationId xmlns:a16="http://schemas.microsoft.com/office/drawing/2014/main" id="{64E0E3BF-8C27-412E-8F3D-303E6F99E446}"/>
                </a:ext>
              </a:extLst>
            </p:cNvPr>
            <p:cNvGrpSpPr/>
            <p:nvPr/>
          </p:nvGrpSpPr>
          <p:grpSpPr>
            <a:xfrm rot="5400000">
              <a:off x="2347516" y="1703077"/>
              <a:ext cx="232174" cy="140722"/>
              <a:chOff x="2637106" y="2830162"/>
              <a:chExt cx="232174" cy="140722"/>
            </a:xfrm>
          </p:grpSpPr>
          <p:sp>
            <p:nvSpPr>
              <p:cNvPr id="34" name="Line 28">
                <a:extLst>
                  <a:ext uri="{FF2B5EF4-FFF2-40B4-BE49-F238E27FC236}">
                    <a16:creationId xmlns:a16="http://schemas.microsoft.com/office/drawing/2014/main" id="{31E6CA3E-6AAA-4168-B1A8-65FB1CDEC805}"/>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5" name="Freeform 58">
                <a:extLst>
                  <a:ext uri="{FF2B5EF4-FFF2-40B4-BE49-F238E27FC236}">
                    <a16:creationId xmlns:a16="http://schemas.microsoft.com/office/drawing/2014/main" id="{C7B246FA-6327-4070-9E28-AB35CF274BE5}"/>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6" name="Rectangle 31">
              <a:extLst>
                <a:ext uri="{FF2B5EF4-FFF2-40B4-BE49-F238E27FC236}">
                  <a16:creationId xmlns:a16="http://schemas.microsoft.com/office/drawing/2014/main" id="{4AD95A53-03FD-4C2A-A6DF-E82046E4D268}"/>
                </a:ext>
              </a:extLst>
            </p:cNvPr>
            <p:cNvSpPr>
              <a:spLocks noChangeArrowheads="1"/>
            </p:cNvSpPr>
            <p:nvPr/>
          </p:nvSpPr>
          <p:spPr bwMode="auto">
            <a:xfrm>
              <a:off x="2824484" y="1409976"/>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inc</a:t>
              </a:r>
              <a:endParaRPr lang="en-US" altLang="en-US" sz="1400" dirty="0">
                <a:latin typeface="Consolas"/>
                <a:cs typeface="Consolas"/>
              </a:endParaRPr>
            </a:p>
          </p:txBody>
        </p:sp>
        <p:grpSp>
          <p:nvGrpSpPr>
            <p:cNvPr id="27" name="Group 50">
              <a:extLst>
                <a:ext uri="{FF2B5EF4-FFF2-40B4-BE49-F238E27FC236}">
                  <a16:creationId xmlns:a16="http://schemas.microsoft.com/office/drawing/2014/main" id="{65775ABD-B3AE-4D14-9075-A0CEF65E73E3}"/>
                </a:ext>
              </a:extLst>
            </p:cNvPr>
            <p:cNvGrpSpPr/>
            <p:nvPr/>
          </p:nvGrpSpPr>
          <p:grpSpPr>
            <a:xfrm rot="5400000">
              <a:off x="2841276" y="1703072"/>
              <a:ext cx="232174" cy="140722"/>
              <a:chOff x="2637106" y="2830162"/>
              <a:chExt cx="232174" cy="140722"/>
            </a:xfrm>
          </p:grpSpPr>
          <p:sp>
            <p:nvSpPr>
              <p:cNvPr id="32" name="Line 28">
                <a:extLst>
                  <a:ext uri="{FF2B5EF4-FFF2-40B4-BE49-F238E27FC236}">
                    <a16:creationId xmlns:a16="http://schemas.microsoft.com/office/drawing/2014/main" id="{F11DF238-E0F1-4A69-A65C-E16A30FADF1C}"/>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3" name="Freeform 56">
                <a:extLst>
                  <a:ext uri="{FF2B5EF4-FFF2-40B4-BE49-F238E27FC236}">
                    <a16:creationId xmlns:a16="http://schemas.microsoft.com/office/drawing/2014/main" id="{44FD4678-FAA1-4BD7-9C24-C2A7E8A6E75B}"/>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8" name="Rectangle 31">
              <a:extLst>
                <a:ext uri="{FF2B5EF4-FFF2-40B4-BE49-F238E27FC236}">
                  <a16:creationId xmlns:a16="http://schemas.microsoft.com/office/drawing/2014/main" id="{212A0A65-2BD8-4905-AF88-1E99B2500227}"/>
                </a:ext>
              </a:extLst>
            </p:cNvPr>
            <p:cNvSpPr>
              <a:spLocks noChangeArrowheads="1"/>
            </p:cNvSpPr>
            <p:nvPr/>
          </p:nvSpPr>
          <p:spPr bwMode="auto">
            <a:xfrm>
              <a:off x="3245699" y="1406620"/>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reset</a:t>
              </a:r>
              <a:endParaRPr lang="en-US" altLang="en-US" sz="1400" dirty="0">
                <a:latin typeface="Consolas"/>
                <a:cs typeface="Consolas"/>
              </a:endParaRPr>
            </a:p>
          </p:txBody>
        </p:sp>
        <p:grpSp>
          <p:nvGrpSpPr>
            <p:cNvPr id="29" name="Group 52">
              <a:extLst>
                <a:ext uri="{FF2B5EF4-FFF2-40B4-BE49-F238E27FC236}">
                  <a16:creationId xmlns:a16="http://schemas.microsoft.com/office/drawing/2014/main" id="{01D6420F-1274-40E5-8136-60AA97B6C210}"/>
                </a:ext>
              </a:extLst>
            </p:cNvPr>
            <p:cNvGrpSpPr/>
            <p:nvPr/>
          </p:nvGrpSpPr>
          <p:grpSpPr>
            <a:xfrm rot="5400000">
              <a:off x="3308502" y="1703072"/>
              <a:ext cx="232174" cy="140722"/>
              <a:chOff x="2637106" y="2830162"/>
              <a:chExt cx="232174" cy="140722"/>
            </a:xfrm>
          </p:grpSpPr>
          <p:sp>
            <p:nvSpPr>
              <p:cNvPr id="30" name="Line 28">
                <a:extLst>
                  <a:ext uri="{FF2B5EF4-FFF2-40B4-BE49-F238E27FC236}">
                    <a16:creationId xmlns:a16="http://schemas.microsoft.com/office/drawing/2014/main" id="{D6BB78F2-0BDE-4A72-8DF1-FF8FDE9DF97B}"/>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1" name="Freeform 54">
                <a:extLst>
                  <a:ext uri="{FF2B5EF4-FFF2-40B4-BE49-F238E27FC236}">
                    <a16:creationId xmlns:a16="http://schemas.microsoft.com/office/drawing/2014/main" id="{9FE4C992-17F7-46CF-8C85-F5C788DB9BE1}"/>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sp>
        <p:nvSpPr>
          <p:cNvPr id="38" name="TextBox 33">
            <a:extLst>
              <a:ext uri="{FF2B5EF4-FFF2-40B4-BE49-F238E27FC236}">
                <a16:creationId xmlns:a16="http://schemas.microsoft.com/office/drawing/2014/main" id="{70AA4C46-83A0-4B53-829A-FDA33E1D36E7}"/>
              </a:ext>
            </a:extLst>
          </p:cNvPr>
          <p:cNvSpPr txBox="1"/>
          <p:nvPr/>
        </p:nvSpPr>
        <p:spPr>
          <a:xfrm>
            <a:off x="2191675" y="2661469"/>
            <a:ext cx="1989129"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To read:</a:t>
            </a:r>
          </a:p>
          <a:p>
            <a:r>
              <a:rPr lang="en-US" sz="1400" dirty="0">
                <a:solidFill>
                  <a:srgbClr val="000000"/>
                </a:solidFill>
                <a:latin typeface="Times New Roman"/>
                <a:cs typeface="Times New Roman"/>
              </a:rPr>
              <a:t>probe</a:t>
            </a:r>
            <a:r>
              <a:rPr lang="en-US" sz="1600" dirty="0">
                <a:solidFill>
                  <a:srgbClr val="000000"/>
                </a:solidFill>
                <a:latin typeface="Times New Roman"/>
                <a:cs typeface="Times New Roman"/>
              </a:rPr>
              <a:t> </a:t>
            </a:r>
            <a:r>
              <a:rPr lang="en-US" sz="1200" dirty="0">
                <a:solidFill>
                  <a:srgbClr val="000000"/>
                </a:solidFill>
                <a:latin typeface="Consolas" panose="020B0609020204030204" pitchFamily="49" charset="0"/>
                <a:cs typeface="Consolas" panose="020B0609020204030204" pitchFamily="49" charset="0"/>
              </a:rPr>
              <a:t>out</a:t>
            </a:r>
          </a:p>
        </p:txBody>
      </p:sp>
      <p:sp>
        <p:nvSpPr>
          <p:cNvPr id="39" name="TextBox 34">
            <a:extLst>
              <a:ext uri="{FF2B5EF4-FFF2-40B4-BE49-F238E27FC236}">
                <a16:creationId xmlns:a16="http://schemas.microsoft.com/office/drawing/2014/main" id="{25FEDB21-E3EF-4131-834E-C9AFF4D350BC}"/>
              </a:ext>
            </a:extLst>
          </p:cNvPr>
          <p:cNvSpPr txBox="1"/>
          <p:nvPr/>
        </p:nvSpPr>
        <p:spPr>
          <a:xfrm>
            <a:off x="2191674" y="4549096"/>
            <a:ext cx="4122091" cy="800219"/>
          </a:xfrm>
          <a:prstGeom prst="rect">
            <a:avLst/>
          </a:prstGeom>
          <a:noFill/>
        </p:spPr>
        <p:txBody>
          <a:bodyPr wrap="square" rtlCol="0">
            <a:spAutoFit/>
          </a:bodyPr>
          <a:lstStyle/>
          <a:p>
            <a:pPr>
              <a:spcBef>
                <a:spcPts val="300"/>
              </a:spcBef>
            </a:pPr>
            <a:r>
              <a:rPr lang="en-US" sz="1600" b="1" dirty="0">
                <a:latin typeface="Times New Roman" panose="02020603050405020304" pitchFamily="18" charset="0"/>
                <a:cs typeface="Times New Roman" panose="02020603050405020304" pitchFamily="18" charset="0"/>
              </a:rPr>
              <a:t>To reset:</a:t>
            </a:r>
          </a:p>
          <a:p>
            <a:r>
              <a:rPr lang="en-US" sz="1400" dirty="0">
                <a:solidFill>
                  <a:srgbClr val="000000"/>
                </a:solidFill>
                <a:latin typeface="Times New Roman"/>
                <a:cs typeface="Times New Roman"/>
              </a:rPr>
              <a:t>assert</a:t>
            </a:r>
            <a:r>
              <a:rPr lang="en-US" sz="1600" dirty="0">
                <a:solidFill>
                  <a:srgbClr val="000000"/>
                </a:solidFill>
                <a:latin typeface="Times New Roman"/>
                <a:cs typeface="Times New Roman"/>
              </a:rPr>
              <a:t> </a:t>
            </a:r>
            <a:r>
              <a:rPr lang="en-US" sz="1200" dirty="0">
                <a:solidFill>
                  <a:srgbClr val="000000"/>
                </a:solidFill>
                <a:latin typeface="Consolas" panose="020B0609020204030204" pitchFamily="49" charset="0"/>
                <a:cs typeface="Consolas" panose="020B0609020204030204" pitchFamily="49" charset="0"/>
              </a:rPr>
              <a:t>reset</a:t>
            </a:r>
            <a:r>
              <a:rPr lang="en-US" sz="1600" dirty="0">
                <a:solidFill>
                  <a:srgbClr val="000000"/>
                </a:solidFill>
                <a:latin typeface="Times New Roman"/>
                <a:cs typeface="Times New Roman"/>
              </a:rPr>
              <a:t>,</a:t>
            </a:r>
          </a:p>
          <a:p>
            <a:r>
              <a:rPr lang="en-US" sz="1400" dirty="0">
                <a:solidFill>
                  <a:srgbClr val="000000"/>
                </a:solidFill>
                <a:latin typeface="Times New Roman"/>
                <a:cs typeface="Times New Roman"/>
              </a:rPr>
              <a:t>set the other control bits to </a:t>
            </a:r>
            <a:r>
              <a:rPr lang="en-US" sz="1200" dirty="0">
                <a:solidFill>
                  <a:srgbClr val="000000"/>
                </a:solidFill>
                <a:latin typeface="Consolas" panose="020B0609020204030204" pitchFamily="49" charset="0"/>
                <a:cs typeface="Consolas" panose="020B0609020204030204" pitchFamily="49" charset="0"/>
              </a:rPr>
              <a:t>0</a:t>
            </a:r>
          </a:p>
        </p:txBody>
      </p:sp>
      <p:sp>
        <p:nvSpPr>
          <p:cNvPr id="40" name="TextBox 35">
            <a:extLst>
              <a:ext uri="{FF2B5EF4-FFF2-40B4-BE49-F238E27FC236}">
                <a16:creationId xmlns:a16="http://schemas.microsoft.com/office/drawing/2014/main" id="{454F30EB-C46D-43BB-A057-1F8CA0DEBE3B}"/>
              </a:ext>
            </a:extLst>
          </p:cNvPr>
          <p:cNvSpPr txBox="1"/>
          <p:nvPr/>
        </p:nvSpPr>
        <p:spPr>
          <a:xfrm>
            <a:off x="2191673" y="5529773"/>
            <a:ext cx="4122091" cy="800219"/>
          </a:xfrm>
          <a:prstGeom prst="rect">
            <a:avLst/>
          </a:prstGeom>
          <a:noFill/>
        </p:spPr>
        <p:txBody>
          <a:bodyPr wrap="square" rtlCol="0">
            <a:spAutoFit/>
          </a:bodyPr>
          <a:lstStyle/>
          <a:p>
            <a:pPr>
              <a:spcBef>
                <a:spcPts val="300"/>
              </a:spcBef>
            </a:pPr>
            <a:r>
              <a:rPr lang="en-US" sz="1600" b="1" dirty="0">
                <a:latin typeface="Times New Roman" panose="02020603050405020304" pitchFamily="18" charset="0"/>
                <a:cs typeface="Times New Roman" panose="02020603050405020304" pitchFamily="18" charset="0"/>
              </a:rPr>
              <a:t>To count:</a:t>
            </a:r>
          </a:p>
          <a:p>
            <a:r>
              <a:rPr lang="en-US" sz="1400" dirty="0">
                <a:solidFill>
                  <a:srgbClr val="000000"/>
                </a:solidFill>
                <a:latin typeface="Times New Roman"/>
                <a:cs typeface="Times New Roman"/>
              </a:rPr>
              <a:t>assert</a:t>
            </a:r>
            <a:r>
              <a:rPr lang="en-US" sz="1600" dirty="0">
                <a:solidFill>
                  <a:srgbClr val="000000"/>
                </a:solidFill>
                <a:latin typeface="Times New Roman"/>
                <a:cs typeface="Times New Roman"/>
              </a:rPr>
              <a:t> </a:t>
            </a:r>
            <a:r>
              <a:rPr lang="en-US" sz="1200" dirty="0">
                <a:solidFill>
                  <a:srgbClr val="000000"/>
                </a:solidFill>
                <a:latin typeface="Consolas" panose="020B0609020204030204" pitchFamily="49" charset="0"/>
                <a:cs typeface="Consolas" panose="020B0609020204030204" pitchFamily="49" charset="0"/>
              </a:rPr>
              <a:t>inc</a:t>
            </a:r>
            <a:r>
              <a:rPr lang="en-US" sz="1600" dirty="0">
                <a:solidFill>
                  <a:srgbClr val="000000"/>
                </a:solidFill>
                <a:latin typeface="Times New Roman"/>
                <a:cs typeface="Times New Roman"/>
              </a:rPr>
              <a:t>,</a:t>
            </a:r>
          </a:p>
          <a:p>
            <a:r>
              <a:rPr lang="en-US" sz="1400" dirty="0">
                <a:solidFill>
                  <a:srgbClr val="000000"/>
                </a:solidFill>
                <a:latin typeface="Times New Roman"/>
                <a:cs typeface="Times New Roman"/>
              </a:rPr>
              <a:t>set the other control bits to </a:t>
            </a:r>
            <a:r>
              <a:rPr lang="en-US" sz="1200" dirty="0">
                <a:solidFill>
                  <a:srgbClr val="000000"/>
                </a:solidFill>
                <a:latin typeface="Consolas" panose="020B0609020204030204" pitchFamily="49" charset="0"/>
                <a:cs typeface="Consolas" panose="020B0609020204030204" pitchFamily="49" charset="0"/>
              </a:rPr>
              <a:t>0</a:t>
            </a:r>
            <a:endParaRPr lang="en-US" sz="1400" dirty="0">
              <a:solidFill>
                <a:srgbClr val="000000"/>
              </a:solidFill>
              <a:latin typeface="Consolas" panose="020B0609020204030204" pitchFamily="49" charset="0"/>
              <a:cs typeface="Consolas" panose="020B0609020204030204" pitchFamily="49" charset="0"/>
            </a:endParaRPr>
          </a:p>
        </p:txBody>
      </p:sp>
      <p:sp>
        <p:nvSpPr>
          <p:cNvPr id="41" name="TextBox 36">
            <a:extLst>
              <a:ext uri="{FF2B5EF4-FFF2-40B4-BE49-F238E27FC236}">
                <a16:creationId xmlns:a16="http://schemas.microsoft.com/office/drawing/2014/main" id="{5AA4EB2F-67A8-4741-A5BF-BEB95F1FD3D5}"/>
              </a:ext>
            </a:extLst>
          </p:cNvPr>
          <p:cNvSpPr txBox="1"/>
          <p:nvPr/>
        </p:nvSpPr>
        <p:spPr>
          <a:xfrm>
            <a:off x="2191675" y="3348324"/>
            <a:ext cx="4122091" cy="1046440"/>
          </a:xfrm>
          <a:prstGeom prst="rect">
            <a:avLst/>
          </a:prstGeom>
          <a:noFill/>
        </p:spPr>
        <p:txBody>
          <a:bodyPr wrap="square" rtlCol="0">
            <a:spAutoFit/>
          </a:bodyPr>
          <a:lstStyle/>
          <a:p>
            <a:pPr>
              <a:spcBef>
                <a:spcPts val="300"/>
              </a:spcBef>
            </a:pPr>
            <a:r>
              <a:rPr lang="en-US" sz="1600" b="1" dirty="0">
                <a:latin typeface="Times New Roman" panose="02020603050405020304" pitchFamily="18" charset="0"/>
                <a:cs typeface="Times New Roman" panose="02020603050405020304" pitchFamily="18" charset="0"/>
              </a:rPr>
              <a:t>To set: </a:t>
            </a:r>
          </a:p>
          <a:p>
            <a:r>
              <a:rPr lang="en-US" sz="1400" dirty="0">
                <a:solidFill>
                  <a:srgbClr val="000000"/>
                </a:solidFill>
                <a:latin typeface="Times New Roman"/>
                <a:cs typeface="Times New Roman"/>
              </a:rPr>
              <a:t>set</a:t>
            </a:r>
            <a:r>
              <a:rPr lang="en-US" sz="1600" dirty="0">
                <a:solidFill>
                  <a:srgbClr val="000000"/>
                </a:solidFill>
                <a:latin typeface="Times New Roman"/>
                <a:cs typeface="Times New Roman"/>
              </a:rPr>
              <a:t> </a:t>
            </a:r>
            <a:r>
              <a:rPr lang="en-US" sz="1200" dirty="0">
                <a:solidFill>
                  <a:srgbClr val="000000"/>
                </a:solidFill>
                <a:latin typeface="Consolas" panose="020B0609020204030204" pitchFamily="49" charset="0"/>
                <a:cs typeface="Consolas" panose="020B0609020204030204" pitchFamily="49" charset="0"/>
              </a:rPr>
              <a:t>in</a:t>
            </a:r>
            <a:r>
              <a:rPr lang="en-US" sz="1600" dirty="0">
                <a:solidFill>
                  <a:srgbClr val="000000"/>
                </a:solidFill>
                <a:latin typeface="Times New Roman"/>
                <a:cs typeface="Times New Roman"/>
              </a:rPr>
              <a:t> </a:t>
            </a:r>
            <a:r>
              <a:rPr lang="en-US" sz="1400" dirty="0">
                <a:solidFill>
                  <a:srgbClr val="000000"/>
                </a:solidFill>
                <a:latin typeface="Times New Roman"/>
                <a:cs typeface="Times New Roman"/>
              </a:rPr>
              <a:t>to</a:t>
            </a:r>
            <a:r>
              <a:rPr lang="en-US" sz="1600" dirty="0">
                <a:solidFill>
                  <a:srgbClr val="000000"/>
                </a:solidFill>
                <a:latin typeface="Times New Roman"/>
                <a:cs typeface="Times New Roman"/>
              </a:rPr>
              <a:t> </a:t>
            </a:r>
            <a:r>
              <a:rPr lang="en-US" sz="1600" i="1" dirty="0">
                <a:solidFill>
                  <a:srgbClr val="000000"/>
                </a:solidFill>
                <a:latin typeface="Times New Roman"/>
                <a:cs typeface="Times New Roman"/>
              </a:rPr>
              <a:t>v</a:t>
            </a:r>
            <a:r>
              <a:rPr lang="en-US" sz="1600" dirty="0">
                <a:solidFill>
                  <a:srgbClr val="000000"/>
                </a:solidFill>
                <a:latin typeface="Times New Roman"/>
                <a:cs typeface="Times New Roman"/>
              </a:rPr>
              <a:t>,</a:t>
            </a:r>
          </a:p>
          <a:p>
            <a:r>
              <a:rPr lang="en-US" sz="1400" dirty="0">
                <a:solidFill>
                  <a:srgbClr val="000000"/>
                </a:solidFill>
                <a:latin typeface="Times New Roman"/>
                <a:cs typeface="Times New Roman"/>
              </a:rPr>
              <a:t>assert</a:t>
            </a:r>
            <a:r>
              <a:rPr lang="en-US" sz="1600" dirty="0">
                <a:solidFill>
                  <a:srgbClr val="000000"/>
                </a:solidFill>
                <a:latin typeface="Times New Roman"/>
                <a:cs typeface="Times New Roman"/>
              </a:rPr>
              <a:t> </a:t>
            </a:r>
            <a:r>
              <a:rPr lang="en-US" sz="1200" dirty="0">
                <a:solidFill>
                  <a:srgbClr val="000000"/>
                </a:solidFill>
                <a:latin typeface="Consolas" panose="020B0609020204030204" pitchFamily="49" charset="0"/>
                <a:cs typeface="Consolas" panose="020B0609020204030204" pitchFamily="49" charset="0"/>
              </a:rPr>
              <a:t>load</a:t>
            </a:r>
            <a:r>
              <a:rPr lang="en-US" sz="1600" dirty="0">
                <a:solidFill>
                  <a:srgbClr val="000000"/>
                </a:solidFill>
                <a:latin typeface="Times New Roman"/>
                <a:cs typeface="Times New Roman"/>
              </a:rPr>
              <a:t>,</a:t>
            </a:r>
          </a:p>
          <a:p>
            <a:r>
              <a:rPr lang="en-US" sz="1400" dirty="0">
                <a:solidFill>
                  <a:srgbClr val="000000"/>
                </a:solidFill>
                <a:latin typeface="Times New Roman"/>
                <a:cs typeface="Times New Roman"/>
              </a:rPr>
              <a:t>set the other control bits to </a:t>
            </a:r>
            <a:r>
              <a:rPr lang="en-US" sz="1200" dirty="0">
                <a:solidFill>
                  <a:srgbClr val="000000"/>
                </a:solidFill>
                <a:latin typeface="Consolas" panose="020B0609020204030204" pitchFamily="49" charset="0"/>
                <a:cs typeface="Consolas" panose="020B0609020204030204" pitchFamily="49" charset="0"/>
              </a:rPr>
              <a:t>0</a:t>
            </a:r>
            <a:endParaRPr lang="en-US" sz="1400" dirty="0">
              <a:solidFill>
                <a:srgbClr val="000000"/>
              </a:solidFill>
              <a:latin typeface="Consolas" panose="020B0609020204030204" pitchFamily="49" charset="0"/>
              <a:cs typeface="Consolas" panose="020B0609020204030204" pitchFamily="49" charset="0"/>
            </a:endParaRPr>
          </a:p>
        </p:txBody>
      </p:sp>
      <p:sp>
        <p:nvSpPr>
          <p:cNvPr id="42" name="TextBox 64">
            <a:extLst>
              <a:ext uri="{FF2B5EF4-FFF2-40B4-BE49-F238E27FC236}">
                <a16:creationId xmlns:a16="http://schemas.microsoft.com/office/drawing/2014/main" id="{B67D0081-695C-4E18-99AF-6C9BA2CFD84D}"/>
              </a:ext>
            </a:extLst>
          </p:cNvPr>
          <p:cNvSpPr txBox="1"/>
          <p:nvPr/>
        </p:nvSpPr>
        <p:spPr>
          <a:xfrm>
            <a:off x="1029292" y="2622474"/>
            <a:ext cx="1120238" cy="400110"/>
          </a:xfrm>
          <a:prstGeom prst="rect">
            <a:avLst/>
          </a:prstGeom>
          <a:noFill/>
        </p:spPr>
        <p:txBody>
          <a:bodyPr wrap="square" rtlCol="0">
            <a:spAutoFit/>
          </a:bodyPr>
          <a:lstStyle/>
          <a:p>
            <a:pPr>
              <a:spcBef>
                <a:spcPts val="600"/>
              </a:spcBef>
            </a:pPr>
            <a:r>
              <a:rPr lang="en-US" sz="2000" u="sng" dirty="0">
                <a:latin typeface="Times New Roman"/>
                <a:cs typeface="Times New Roman"/>
              </a:rPr>
              <a:t>Usage:</a:t>
            </a:r>
            <a:endParaRPr lang="en-US" sz="1600" u="sng" dirty="0">
              <a:latin typeface="Consolas"/>
              <a:cs typeface="Consolas"/>
            </a:endParaRPr>
          </a:p>
        </p:txBody>
      </p:sp>
    </p:spTree>
    <p:extLst>
      <p:ext uri="{BB962C8B-B14F-4D97-AF65-F5344CB8AC3E}">
        <p14:creationId xmlns:p14="http://schemas.microsoft.com/office/powerpoint/2010/main" val="966068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C51802-01D1-458A-871E-9AA48CA8CE98}"/>
              </a:ext>
            </a:extLst>
          </p:cNvPr>
          <p:cNvSpPr>
            <a:spLocks noGrp="1"/>
          </p:cNvSpPr>
          <p:nvPr>
            <p:ph type="title"/>
          </p:nvPr>
        </p:nvSpPr>
        <p:spPr/>
        <p:txBody>
          <a:bodyPr/>
          <a:lstStyle/>
          <a:p>
            <a:r>
              <a:rPr lang="en-US" altLang="zh-TW" dirty="0"/>
              <a:t>16-bit counter</a:t>
            </a:r>
            <a:endParaRPr lang="zh-TW" altLang="en-US" dirty="0"/>
          </a:p>
        </p:txBody>
      </p:sp>
      <p:sp>
        <p:nvSpPr>
          <p:cNvPr id="4" name="投影片編號版面配置區 3">
            <a:extLst>
              <a:ext uri="{FF2B5EF4-FFF2-40B4-BE49-F238E27FC236}">
                <a16:creationId xmlns:a16="http://schemas.microsoft.com/office/drawing/2014/main" id="{D9BBA095-2CE5-4780-A084-B10D7B3AABE2}"/>
              </a:ext>
            </a:extLst>
          </p:cNvPr>
          <p:cNvSpPr>
            <a:spLocks noGrp="1"/>
          </p:cNvSpPr>
          <p:nvPr>
            <p:ph type="sldNum" sz="quarter" idx="10"/>
          </p:nvPr>
        </p:nvSpPr>
        <p:spPr/>
        <p:txBody>
          <a:bodyPr/>
          <a:lstStyle/>
          <a:p>
            <a:pPr>
              <a:defRPr/>
            </a:pPr>
            <a:fld id="{27589A5A-C0A1-4C44-8A37-DDA86A1044AA}" type="slidenum">
              <a:rPr lang="zh-TW" altLang="en-US" smtClean="0"/>
              <a:pPr>
                <a:defRPr/>
              </a:pPr>
              <a:t>65</a:t>
            </a:fld>
            <a:endParaRPr lang="en-US" altLang="zh-TW" sz="1400"/>
          </a:p>
        </p:txBody>
      </p:sp>
      <p:sp>
        <p:nvSpPr>
          <p:cNvPr id="5" name="Content Placeholder 2">
            <a:extLst>
              <a:ext uri="{FF2B5EF4-FFF2-40B4-BE49-F238E27FC236}">
                <a16:creationId xmlns:a16="http://schemas.microsoft.com/office/drawing/2014/main" id="{28B8BE56-09B6-4BF4-8767-56A414CAF2FF}"/>
              </a:ext>
            </a:extLst>
          </p:cNvPr>
          <p:cNvSpPr txBox="1">
            <a:spLocks/>
          </p:cNvSpPr>
          <p:nvPr/>
        </p:nvSpPr>
        <p:spPr>
          <a:xfrm>
            <a:off x="994744" y="4571806"/>
            <a:ext cx="7652228" cy="5984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Times New Roman"/>
                <a:cs typeface="Times New Roman"/>
              </a:rPr>
              <a:t>Implementation tip:</a:t>
            </a:r>
            <a:r>
              <a:rPr lang="he-IL" sz="1800" u="sng" dirty="0">
                <a:latin typeface="Times New Roman"/>
                <a:cs typeface="Times New Roman"/>
              </a:rPr>
              <a:t> </a:t>
            </a:r>
            <a:r>
              <a:rPr lang="en-US" sz="1800" dirty="0">
                <a:latin typeface="Times New Roman"/>
                <a:cs typeface="Times New Roman"/>
              </a:rPr>
              <a:t>Can be built from</a:t>
            </a:r>
            <a:r>
              <a:rPr lang="he-IL" sz="1800" dirty="0">
                <a:latin typeface="Times New Roman"/>
                <a:cs typeface="Times New Roman"/>
              </a:rPr>
              <a:t> </a:t>
            </a:r>
            <a:r>
              <a:rPr lang="en-US" sz="1800" dirty="0">
                <a:latin typeface="Times New Roman"/>
                <a:cs typeface="Times New Roman"/>
              </a:rPr>
              <a:t>a </a:t>
            </a:r>
            <a:r>
              <a:rPr lang="en-US" sz="1600" dirty="0">
                <a:latin typeface="Times New Roman"/>
                <a:cs typeface="Times New Roman"/>
              </a:rPr>
              <a:t>Register, an Incrementer, and Mux’s</a:t>
            </a:r>
          </a:p>
        </p:txBody>
      </p:sp>
      <p:sp>
        <p:nvSpPr>
          <p:cNvPr id="6" name="TextBox 5">
            <a:extLst>
              <a:ext uri="{FF2B5EF4-FFF2-40B4-BE49-F238E27FC236}">
                <a16:creationId xmlns:a16="http://schemas.microsoft.com/office/drawing/2014/main" id="{E5AF9796-A13D-47D4-A249-1A51CD782137}"/>
              </a:ext>
            </a:extLst>
          </p:cNvPr>
          <p:cNvSpPr txBox="1"/>
          <p:nvPr/>
        </p:nvSpPr>
        <p:spPr>
          <a:xfrm>
            <a:off x="3936405" y="1085358"/>
            <a:ext cx="4710566" cy="3143040"/>
          </a:xfrm>
          <a:prstGeom prst="rect">
            <a:avLst/>
          </a:prstGeom>
          <a:solidFill>
            <a:schemeClr val="bg1"/>
          </a:solidFill>
          <a:ln>
            <a:solidFill>
              <a:schemeClr val="tx1">
                <a:lumMod val="50000"/>
                <a:lumOff val="50000"/>
              </a:schemeClr>
            </a:solidFill>
          </a:ln>
          <a:effectLst>
            <a:outerShdw blurRad="50800" dist="38100" dir="2700000" algn="tl" rotWithShape="0">
              <a:srgbClr val="000000">
                <a:alpha val="43000"/>
              </a:srgbClr>
            </a:outerShdw>
          </a:effectLst>
        </p:spPr>
        <p:txBody>
          <a:bodyPr vert="horz" lIns="144000" tIns="93600" rIns="144000" bIns="93600" rtlCol="0" anchor="t" anchorCtr="0">
            <a:normAutofit/>
          </a:bodyPr>
          <a:lstStyle>
            <a:lvl1pPr indent="0">
              <a:lnSpc>
                <a:spcPct val="90000"/>
              </a:lnSpc>
              <a:spcBef>
                <a:spcPct val="20000"/>
              </a:spcBef>
              <a:buClr>
                <a:srgbClr val="006600"/>
              </a:buClr>
              <a:buSzPct val="85000"/>
              <a:buFont typeface="Arial" panose="020B0604020202020204" pitchFamily="34" charset="0"/>
              <a:buNone/>
              <a:defRPr sz="1400">
                <a:solidFill>
                  <a:srgbClr val="000000"/>
                </a:solidFill>
                <a:latin typeface="Consolas"/>
                <a:cs typeface="Consolas"/>
              </a:defRPr>
            </a:lvl1pPr>
            <a:lvl2pPr indent="0">
              <a:lnSpc>
                <a:spcPct val="90000"/>
              </a:lnSpc>
              <a:spcBef>
                <a:spcPts val="1000"/>
              </a:spcBef>
              <a:buSzPct val="50000"/>
              <a:buFont typeface="Wingdings" charset="2"/>
              <a:buNone/>
              <a:defRPr sz="2000">
                <a:latin typeface="Times New Roman"/>
                <a:cs typeface="Times New Roman"/>
              </a:defRPr>
            </a:lvl2pPr>
            <a:lvl3pPr indent="0">
              <a:lnSpc>
                <a:spcPct val="90000"/>
              </a:lnSpc>
              <a:spcBef>
                <a:spcPts val="500"/>
              </a:spcBef>
              <a:buFont typeface="Arial" panose="020B0604020202020204" pitchFamily="34" charset="0"/>
              <a:buNone/>
              <a:defRPr>
                <a:latin typeface="Times New Roman"/>
                <a:cs typeface="Times New Roman"/>
              </a:defRPr>
            </a:lvl3pPr>
            <a:lvl4pPr indent="0">
              <a:lnSpc>
                <a:spcPct val="90000"/>
              </a:lnSpc>
              <a:spcBef>
                <a:spcPts val="500"/>
              </a:spcBef>
              <a:buFont typeface="Arial" panose="020B0604020202020204" pitchFamily="34" charset="0"/>
              <a:buNone/>
              <a:defRPr sz="1600">
                <a:latin typeface="Times New Roman"/>
                <a:cs typeface="Times New Roman"/>
              </a:defRPr>
            </a:lvl4pPr>
            <a:lvl5pPr indent="0">
              <a:lnSpc>
                <a:spcPct val="90000"/>
              </a:lnSpc>
              <a:spcBef>
                <a:spcPts val="500"/>
              </a:spcBef>
              <a:buFont typeface="Arial" panose="020B0604020202020204" pitchFamily="34" charset="0"/>
              <a:buNone/>
              <a:defRPr sz="1600">
                <a:latin typeface="Times New Roman"/>
                <a:cs typeface="Times New Roman"/>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A 16-bit counter with control bits.</a:t>
            </a:r>
          </a:p>
          <a:p>
            <a:pPr>
              <a:lnSpc>
                <a:spcPct val="100000"/>
              </a:lnSpc>
              <a:spcBef>
                <a:spcPts val="600"/>
              </a:spcBef>
            </a:pPr>
            <a:r>
              <a:rPr lang="en-US" dirty="0">
                <a:solidFill>
                  <a:srgbClr val="008000"/>
                </a:solidFill>
                <a:latin typeface="Times New Roman" panose="02020603050405020304" pitchFamily="18" charset="0"/>
                <a:cs typeface="Times New Roman" panose="02020603050405020304" pitchFamily="18" charset="0"/>
              </a:rPr>
              <a:t>    if          reset</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t – 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out(t</a:t>
            </a:r>
            <a:r>
              <a:rPr lang="is-IS">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 0                      // resetting</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else  if  load</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t – 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out(t</a:t>
            </a:r>
            <a:r>
              <a:rPr lang="is-IS">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 in(t – 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setting</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else  if  inc</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t – 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out(t</a:t>
            </a:r>
            <a:r>
              <a:rPr lang="is-IS">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 out(t – 1</a:t>
            </a:r>
            <a:r>
              <a:rPr lang="is-IS">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+ 1   // incrementing</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else                          out(t</a:t>
            </a:r>
            <a:r>
              <a:rPr lang="is-IS">
                <a:solidFill>
                  <a:srgbClr val="008000"/>
                </a:solidFill>
                <a:latin typeface="Times New Roman" panose="02020603050405020304" pitchFamily="18" charset="0"/>
                <a:cs typeface="Times New Roman" panose="02020603050405020304" pitchFamily="18" charset="0"/>
              </a:rPr>
              <a:t>) </a:t>
            </a:r>
            <a:r>
              <a:rPr lang="en-US" dirty="0">
                <a:solidFill>
                  <a:srgbClr val="008000"/>
                </a:solidFill>
                <a:latin typeface="Times New Roman" panose="02020603050405020304" pitchFamily="18" charset="0"/>
                <a:cs typeface="Times New Roman" panose="02020603050405020304" pitchFamily="18" charset="0"/>
              </a:rPr>
              <a:t>= out(t – 1</a:t>
            </a:r>
            <a:r>
              <a:rPr lang="is-IS">
                <a:solidFill>
                  <a:srgbClr val="008000"/>
                </a:solidFill>
                <a:latin typeface="Times New Roman" panose="02020603050405020304" pitchFamily="18" charset="0"/>
                <a:cs typeface="Times New Roman" panose="02020603050405020304" pitchFamily="18" charset="0"/>
              </a:rPr>
              <a:t>)</a:t>
            </a:r>
            <a:r>
              <a:rPr lang="en-US" dirty="0">
                <a:solidFill>
                  <a:srgbClr val="008000"/>
                </a:solidFill>
                <a:latin typeface="Times New Roman" panose="02020603050405020304" pitchFamily="18" charset="0"/>
                <a:cs typeface="Times New Roman" panose="02020603050405020304" pitchFamily="18" charset="0"/>
              </a:rPr>
              <a:t>         // maintaining</a:t>
            </a:r>
          </a:p>
          <a:p>
            <a:pPr>
              <a:lnSpc>
                <a:spcPct val="100000"/>
              </a:lnSpc>
              <a:spcBef>
                <a:spcPts val="0"/>
              </a:spcBef>
            </a:pPr>
            <a:r>
              <a:rPr lang="en-US" dirty="0">
                <a:solidFill>
                  <a:srgbClr val="008000"/>
                </a:solidFill>
                <a:latin typeface="Times New Roman" panose="02020603050405020304" pitchFamily="18" charset="0"/>
                <a:cs typeface="Times New Roman" panose="02020603050405020304" pitchFamily="18" charset="0"/>
              </a:rPr>
              <a:t> */</a:t>
            </a:r>
          </a:p>
          <a:p>
            <a:pPr>
              <a:lnSpc>
                <a:spcPct val="100000"/>
              </a:lnSpc>
              <a:spcBef>
                <a:spcPts val="600"/>
              </a:spcBef>
            </a:pPr>
            <a:r>
              <a:rPr lang="en-US" sz="1200" dirty="0"/>
              <a:t>CHIP PC {</a:t>
            </a:r>
          </a:p>
          <a:p>
            <a:pPr>
              <a:lnSpc>
                <a:spcPct val="100000"/>
              </a:lnSpc>
              <a:spcBef>
                <a:spcPts val="200"/>
              </a:spcBef>
            </a:pPr>
            <a:r>
              <a:rPr lang="en-US" sz="1200" dirty="0"/>
              <a:t>   IN in[</a:t>
            </a:r>
            <a:r>
              <a:rPr lang="pt-BR" sz="1200" dirty="0"/>
              <a:t>16]</a:t>
            </a:r>
            <a:r>
              <a:rPr lang="en-US" sz="1200" dirty="0"/>
              <a:t>, load, inc, reset;</a:t>
            </a:r>
          </a:p>
          <a:p>
            <a:pPr>
              <a:lnSpc>
                <a:spcPct val="100000"/>
              </a:lnSpc>
              <a:spcBef>
                <a:spcPts val="200"/>
              </a:spcBef>
            </a:pPr>
            <a:r>
              <a:rPr lang="en-US" sz="1200" dirty="0"/>
              <a:t>   OUT out[</a:t>
            </a:r>
            <a:r>
              <a:rPr lang="pt-BR" sz="1200" dirty="0"/>
              <a:t>16]</a:t>
            </a:r>
            <a:r>
              <a:rPr lang="en-US" sz="1200" dirty="0"/>
              <a:t>;</a:t>
            </a:r>
          </a:p>
          <a:p>
            <a:pPr>
              <a:lnSpc>
                <a:spcPct val="100000"/>
              </a:lnSpc>
              <a:spcBef>
                <a:spcPts val="600"/>
              </a:spcBef>
            </a:pPr>
            <a:r>
              <a:rPr lang="en-US" sz="1200" dirty="0">
                <a:solidFill>
                  <a:schemeClr val="tx1"/>
                </a:solidFill>
              </a:rPr>
              <a:t>   PARTS:</a:t>
            </a:r>
          </a:p>
          <a:p>
            <a:pPr>
              <a:lnSpc>
                <a:spcPct val="100000"/>
              </a:lnSpc>
              <a:spcBef>
                <a:spcPts val="0"/>
              </a:spcBef>
            </a:pPr>
            <a:r>
              <a:rPr lang="en-US" dirty="0">
                <a:solidFill>
                  <a:srgbClr val="008000"/>
                </a:solidFill>
              </a:rPr>
              <a:t>   </a:t>
            </a:r>
            <a:r>
              <a:rPr lang="en-US" dirty="0">
                <a:solidFill>
                  <a:srgbClr val="008000"/>
                </a:solidFill>
                <a:latin typeface="Times New Roman" panose="02020603050405020304" pitchFamily="18" charset="0"/>
                <a:cs typeface="Times New Roman" panose="02020603050405020304" pitchFamily="18" charset="0"/>
              </a:rPr>
              <a:t>// Put your code here:</a:t>
            </a:r>
          </a:p>
          <a:p>
            <a:pPr>
              <a:lnSpc>
                <a:spcPct val="100000"/>
              </a:lnSpc>
              <a:spcBef>
                <a:spcPts val="0"/>
              </a:spcBef>
            </a:pPr>
            <a:r>
              <a:rPr lang="en-US" sz="1200" dirty="0"/>
              <a:t>}</a:t>
            </a:r>
          </a:p>
        </p:txBody>
      </p:sp>
      <p:grpSp>
        <p:nvGrpSpPr>
          <p:cNvPr id="7" name="Group 6">
            <a:extLst>
              <a:ext uri="{FF2B5EF4-FFF2-40B4-BE49-F238E27FC236}">
                <a16:creationId xmlns:a16="http://schemas.microsoft.com/office/drawing/2014/main" id="{EDC5C66E-9B21-49AE-A3F7-0905361EE88A}"/>
              </a:ext>
            </a:extLst>
          </p:cNvPr>
          <p:cNvGrpSpPr/>
          <p:nvPr/>
        </p:nvGrpSpPr>
        <p:grpSpPr>
          <a:xfrm>
            <a:off x="683111" y="1192935"/>
            <a:ext cx="2720981" cy="1093260"/>
            <a:chOff x="1586272" y="1406620"/>
            <a:chExt cx="2720981" cy="1093260"/>
          </a:xfrm>
        </p:grpSpPr>
        <p:sp>
          <p:nvSpPr>
            <p:cNvPr id="8" name="Rounded Rectangle 7">
              <a:extLst>
                <a:ext uri="{FF2B5EF4-FFF2-40B4-BE49-F238E27FC236}">
                  <a16:creationId xmlns:a16="http://schemas.microsoft.com/office/drawing/2014/main" id="{0FEE3A9D-8594-463C-A139-B8564EE73E67}"/>
                </a:ext>
              </a:extLst>
            </p:cNvPr>
            <p:cNvSpPr/>
            <p:nvPr/>
          </p:nvSpPr>
          <p:spPr>
            <a:xfrm>
              <a:off x="2182994" y="1889958"/>
              <a:ext cx="1498326" cy="609484"/>
            </a:xfrm>
            <a:prstGeom prst="roundRect">
              <a:avLst/>
            </a:prstGeom>
            <a:solidFill>
              <a:schemeClr val="bg1">
                <a:lumMod val="95000"/>
              </a:schemeClr>
            </a:solidFill>
            <a:ln w="15875">
              <a:solidFill>
                <a:srgbClr val="000000"/>
              </a:solidFill>
              <a:miter lim="800000"/>
              <a:headEnd/>
              <a:tailEnd/>
            </a:ln>
          </p:spPr>
          <p:txBody>
            <a:bodyPr/>
            <a:lstStyle/>
            <a:p>
              <a:endParaRPr lang="en-US" sz="2400" dirty="0">
                <a:solidFill>
                  <a:schemeClr val="tx1"/>
                </a:solidFill>
                <a:latin typeface="Arial" panose="020B0604020202020204" pitchFamily="34" charset="0"/>
              </a:endParaRPr>
            </a:p>
          </p:txBody>
        </p:sp>
        <p:sp>
          <p:nvSpPr>
            <p:cNvPr id="9" name="Freeform 32">
              <a:extLst>
                <a:ext uri="{FF2B5EF4-FFF2-40B4-BE49-F238E27FC236}">
                  <a16:creationId xmlns:a16="http://schemas.microsoft.com/office/drawing/2014/main" id="{9D50E7E1-AF39-48AD-9A2C-755FD486A209}"/>
                </a:ext>
              </a:extLst>
            </p:cNvPr>
            <p:cNvSpPr>
              <a:spLocks/>
            </p:cNvSpPr>
            <p:nvPr/>
          </p:nvSpPr>
          <p:spPr bwMode="auto">
            <a:xfrm>
              <a:off x="2889092" y="2352776"/>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endParaRPr lang="en-US" dirty="0"/>
            </a:p>
          </p:txBody>
        </p:sp>
        <p:sp>
          <p:nvSpPr>
            <p:cNvPr id="10" name="Rectangle 25">
              <a:extLst>
                <a:ext uri="{FF2B5EF4-FFF2-40B4-BE49-F238E27FC236}">
                  <a16:creationId xmlns:a16="http://schemas.microsoft.com/office/drawing/2014/main" id="{6F9ED883-4B4B-4097-912C-5E5598E8B3E4}"/>
                </a:ext>
              </a:extLst>
            </p:cNvPr>
            <p:cNvSpPr>
              <a:spLocks noChangeArrowheads="1"/>
            </p:cNvSpPr>
            <p:nvPr/>
          </p:nvSpPr>
          <p:spPr bwMode="auto">
            <a:xfrm>
              <a:off x="2491363" y="2058954"/>
              <a:ext cx="101470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cs typeface="Arial" panose="020B0604020202020204" pitchFamily="34" charset="0"/>
                </a:rPr>
                <a:t>PC (counter)</a:t>
              </a:r>
              <a:endParaRPr lang="en-US" altLang="en-US" sz="1400" dirty="0"/>
            </a:p>
          </p:txBody>
        </p:sp>
        <p:sp>
          <p:nvSpPr>
            <p:cNvPr id="11" name="Rectangle 34">
              <a:extLst>
                <a:ext uri="{FF2B5EF4-FFF2-40B4-BE49-F238E27FC236}">
                  <a16:creationId xmlns:a16="http://schemas.microsoft.com/office/drawing/2014/main" id="{47FF4646-224C-4941-AA43-56798DD556AC}"/>
                </a:ext>
              </a:extLst>
            </p:cNvPr>
            <p:cNvSpPr>
              <a:spLocks noChangeArrowheads="1"/>
            </p:cNvSpPr>
            <p:nvPr/>
          </p:nvSpPr>
          <p:spPr bwMode="auto">
            <a:xfrm>
              <a:off x="1715139" y="1843264"/>
              <a:ext cx="36553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a:t>
              </a:r>
              <a:endParaRPr lang="en-US" altLang="en-US" sz="1400" dirty="0">
                <a:latin typeface="Consolas"/>
                <a:cs typeface="Consolas"/>
              </a:endParaRPr>
            </a:p>
          </p:txBody>
        </p:sp>
        <p:sp>
          <p:nvSpPr>
            <p:cNvPr id="12" name="Rectangle 31">
              <a:extLst>
                <a:ext uri="{FF2B5EF4-FFF2-40B4-BE49-F238E27FC236}">
                  <a16:creationId xmlns:a16="http://schemas.microsoft.com/office/drawing/2014/main" id="{684B5475-59D4-45AD-B8BF-8C9F4810CA02}"/>
                </a:ext>
              </a:extLst>
            </p:cNvPr>
            <p:cNvSpPr>
              <a:spLocks noChangeArrowheads="1"/>
            </p:cNvSpPr>
            <p:nvPr/>
          </p:nvSpPr>
          <p:spPr bwMode="auto">
            <a:xfrm>
              <a:off x="1792862" y="2183693"/>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13" name="Line 28">
              <a:extLst>
                <a:ext uri="{FF2B5EF4-FFF2-40B4-BE49-F238E27FC236}">
                  <a16:creationId xmlns:a16="http://schemas.microsoft.com/office/drawing/2014/main" id="{6841489B-DE2F-4511-A2B7-B946666CD5A7}"/>
                </a:ext>
              </a:extLst>
            </p:cNvPr>
            <p:cNvSpPr>
              <a:spLocks noChangeShapeType="1"/>
            </p:cNvSpPr>
            <p:nvPr/>
          </p:nvSpPr>
          <p:spPr bwMode="auto">
            <a:xfrm flipV="1">
              <a:off x="1727787" y="2090581"/>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4" name="Line 28">
              <a:extLst>
                <a:ext uri="{FF2B5EF4-FFF2-40B4-BE49-F238E27FC236}">
                  <a16:creationId xmlns:a16="http://schemas.microsoft.com/office/drawing/2014/main" id="{4C68AEC0-2CE4-4684-AFF2-E1FB4D2F245E}"/>
                </a:ext>
              </a:extLst>
            </p:cNvPr>
            <p:cNvSpPr>
              <a:spLocks noChangeShapeType="1"/>
            </p:cNvSpPr>
            <p:nvPr/>
          </p:nvSpPr>
          <p:spPr bwMode="auto">
            <a:xfrm flipV="1">
              <a:off x="3681320" y="2173669"/>
              <a:ext cx="514709" cy="219"/>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5" name="Rectangle 31">
              <a:extLst>
                <a:ext uri="{FF2B5EF4-FFF2-40B4-BE49-F238E27FC236}">
                  <a16:creationId xmlns:a16="http://schemas.microsoft.com/office/drawing/2014/main" id="{124C6D60-0AE6-411C-8E66-FED1FDD717A7}"/>
                </a:ext>
              </a:extLst>
            </p:cNvPr>
            <p:cNvSpPr>
              <a:spLocks noChangeArrowheads="1"/>
            </p:cNvSpPr>
            <p:nvPr/>
          </p:nvSpPr>
          <p:spPr bwMode="auto">
            <a:xfrm>
              <a:off x="3867466" y="1859174"/>
              <a:ext cx="3546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out</a:t>
              </a:r>
              <a:endParaRPr lang="en-US" altLang="en-US" sz="1400" dirty="0">
                <a:latin typeface="Consolas"/>
                <a:cs typeface="Consolas"/>
              </a:endParaRPr>
            </a:p>
          </p:txBody>
        </p:sp>
        <p:sp>
          <p:nvSpPr>
            <p:cNvPr id="16" name="Rectangle 31">
              <a:extLst>
                <a:ext uri="{FF2B5EF4-FFF2-40B4-BE49-F238E27FC236}">
                  <a16:creationId xmlns:a16="http://schemas.microsoft.com/office/drawing/2014/main" id="{C0AC223E-25DE-4D15-BAC0-06B4FDC9EB2F}"/>
                </a:ext>
              </a:extLst>
            </p:cNvPr>
            <p:cNvSpPr>
              <a:spLocks noChangeArrowheads="1"/>
            </p:cNvSpPr>
            <p:nvPr/>
          </p:nvSpPr>
          <p:spPr bwMode="auto">
            <a:xfrm>
              <a:off x="3960508" y="2210097"/>
              <a:ext cx="26817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000000"/>
                  </a:solidFill>
                  <a:latin typeface="Consolas"/>
                  <a:cs typeface="Consolas"/>
                </a:rPr>
                <a:t>16</a:t>
              </a:r>
              <a:endParaRPr lang="en-US" altLang="en-US" sz="1200" dirty="0">
                <a:latin typeface="Consolas"/>
                <a:cs typeface="Consolas"/>
              </a:endParaRPr>
            </a:p>
          </p:txBody>
        </p:sp>
        <p:sp>
          <p:nvSpPr>
            <p:cNvPr id="17" name="Line 28">
              <a:extLst>
                <a:ext uri="{FF2B5EF4-FFF2-40B4-BE49-F238E27FC236}">
                  <a16:creationId xmlns:a16="http://schemas.microsoft.com/office/drawing/2014/main" id="{892F5EDC-00C0-4470-A4E9-893ED85C0C82}"/>
                </a:ext>
              </a:extLst>
            </p:cNvPr>
            <p:cNvSpPr>
              <a:spLocks noChangeShapeType="1"/>
            </p:cNvSpPr>
            <p:nvPr/>
          </p:nvSpPr>
          <p:spPr bwMode="auto">
            <a:xfrm flipV="1">
              <a:off x="3895433" y="2116985"/>
              <a:ext cx="119379" cy="113806"/>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8" name="Rectangle 31">
              <a:extLst>
                <a:ext uri="{FF2B5EF4-FFF2-40B4-BE49-F238E27FC236}">
                  <a16:creationId xmlns:a16="http://schemas.microsoft.com/office/drawing/2014/main" id="{E11EE4D8-6C58-45CA-99EC-3A78E81B2DA9}"/>
                </a:ext>
              </a:extLst>
            </p:cNvPr>
            <p:cNvSpPr>
              <a:spLocks noChangeArrowheads="1"/>
            </p:cNvSpPr>
            <p:nvPr/>
          </p:nvSpPr>
          <p:spPr bwMode="auto">
            <a:xfrm>
              <a:off x="2244170" y="1413254"/>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load</a:t>
              </a:r>
              <a:endParaRPr lang="en-US" altLang="en-US" sz="1400" dirty="0">
                <a:latin typeface="Consolas"/>
                <a:cs typeface="Consolas"/>
              </a:endParaRPr>
            </a:p>
          </p:txBody>
        </p:sp>
        <p:sp>
          <p:nvSpPr>
            <p:cNvPr id="19" name="Freeform 27">
              <a:extLst>
                <a:ext uri="{FF2B5EF4-FFF2-40B4-BE49-F238E27FC236}">
                  <a16:creationId xmlns:a16="http://schemas.microsoft.com/office/drawing/2014/main" id="{D823572C-DDD7-4C22-A170-F1A7BE3A884F}"/>
                </a:ext>
              </a:extLst>
            </p:cNvPr>
            <p:cNvSpPr>
              <a:spLocks/>
            </p:cNvSpPr>
            <p:nvPr/>
          </p:nvSpPr>
          <p:spPr bwMode="auto">
            <a:xfrm>
              <a:off x="4196029" y="2098463"/>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nvGrpSpPr>
            <p:cNvPr id="20" name="Group 21">
              <a:extLst>
                <a:ext uri="{FF2B5EF4-FFF2-40B4-BE49-F238E27FC236}">
                  <a16:creationId xmlns:a16="http://schemas.microsoft.com/office/drawing/2014/main" id="{64859593-1E9C-4880-9EE5-95B0A5A96142}"/>
                </a:ext>
              </a:extLst>
            </p:cNvPr>
            <p:cNvGrpSpPr/>
            <p:nvPr/>
          </p:nvGrpSpPr>
          <p:grpSpPr>
            <a:xfrm>
              <a:off x="1586272" y="2072938"/>
              <a:ext cx="593986" cy="140722"/>
              <a:chOff x="2275294" y="2830162"/>
              <a:chExt cx="593986" cy="140722"/>
            </a:xfrm>
          </p:grpSpPr>
          <p:sp>
            <p:nvSpPr>
              <p:cNvPr id="32" name="Line 28">
                <a:extLst>
                  <a:ext uri="{FF2B5EF4-FFF2-40B4-BE49-F238E27FC236}">
                    <a16:creationId xmlns:a16="http://schemas.microsoft.com/office/drawing/2014/main" id="{733F927C-9F0E-44FD-9F22-85583DB0F088}"/>
                  </a:ext>
                </a:extLst>
              </p:cNvPr>
              <p:cNvSpPr>
                <a:spLocks noChangeShapeType="1"/>
              </p:cNvSpPr>
              <p:nvPr/>
            </p:nvSpPr>
            <p:spPr bwMode="auto">
              <a:xfrm flipV="1">
                <a:off x="2275294" y="2905366"/>
                <a:ext cx="482762" cy="367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3" name="Freeform 27">
                <a:extLst>
                  <a:ext uri="{FF2B5EF4-FFF2-40B4-BE49-F238E27FC236}">
                    <a16:creationId xmlns:a16="http://schemas.microsoft.com/office/drawing/2014/main" id="{F9A52CC6-D515-4609-A5B9-1A4DA9BC1544}"/>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nvGrpSpPr>
            <p:cNvPr id="21" name="Group 22">
              <a:extLst>
                <a:ext uri="{FF2B5EF4-FFF2-40B4-BE49-F238E27FC236}">
                  <a16:creationId xmlns:a16="http://schemas.microsoft.com/office/drawing/2014/main" id="{85EFDD40-164B-440E-9EB6-D909316136B9}"/>
                </a:ext>
              </a:extLst>
            </p:cNvPr>
            <p:cNvGrpSpPr/>
            <p:nvPr/>
          </p:nvGrpSpPr>
          <p:grpSpPr>
            <a:xfrm rot="5400000">
              <a:off x="2347516" y="1703077"/>
              <a:ext cx="232174" cy="140722"/>
              <a:chOff x="2637106" y="2830162"/>
              <a:chExt cx="232174" cy="140722"/>
            </a:xfrm>
          </p:grpSpPr>
          <p:sp>
            <p:nvSpPr>
              <p:cNvPr id="30" name="Line 28">
                <a:extLst>
                  <a:ext uri="{FF2B5EF4-FFF2-40B4-BE49-F238E27FC236}">
                    <a16:creationId xmlns:a16="http://schemas.microsoft.com/office/drawing/2014/main" id="{CDDF8FC4-D736-4832-A0B4-E772B1401DC5}"/>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1" name="Freeform 32">
                <a:extLst>
                  <a:ext uri="{FF2B5EF4-FFF2-40B4-BE49-F238E27FC236}">
                    <a16:creationId xmlns:a16="http://schemas.microsoft.com/office/drawing/2014/main" id="{09ECC918-9564-4587-8491-90DE832990E5}"/>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2" name="Rectangle 31">
              <a:extLst>
                <a:ext uri="{FF2B5EF4-FFF2-40B4-BE49-F238E27FC236}">
                  <a16:creationId xmlns:a16="http://schemas.microsoft.com/office/drawing/2014/main" id="{46F9D321-065D-4FCB-8A58-6D8F183EFA79}"/>
                </a:ext>
              </a:extLst>
            </p:cNvPr>
            <p:cNvSpPr>
              <a:spLocks noChangeArrowheads="1"/>
            </p:cNvSpPr>
            <p:nvPr/>
          </p:nvSpPr>
          <p:spPr bwMode="auto">
            <a:xfrm>
              <a:off x="2824484" y="1409976"/>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inc</a:t>
              </a:r>
              <a:endParaRPr lang="en-US" altLang="en-US" sz="1400" dirty="0">
                <a:latin typeface="Consolas"/>
                <a:cs typeface="Consolas"/>
              </a:endParaRPr>
            </a:p>
          </p:txBody>
        </p:sp>
        <p:grpSp>
          <p:nvGrpSpPr>
            <p:cNvPr id="23" name="Group 24">
              <a:extLst>
                <a:ext uri="{FF2B5EF4-FFF2-40B4-BE49-F238E27FC236}">
                  <a16:creationId xmlns:a16="http://schemas.microsoft.com/office/drawing/2014/main" id="{4CE138E6-7001-409E-AFFB-7CA0E5500D23}"/>
                </a:ext>
              </a:extLst>
            </p:cNvPr>
            <p:cNvGrpSpPr/>
            <p:nvPr/>
          </p:nvGrpSpPr>
          <p:grpSpPr>
            <a:xfrm rot="5400000">
              <a:off x="2841276" y="1703072"/>
              <a:ext cx="232174" cy="140722"/>
              <a:chOff x="2637106" y="2830162"/>
              <a:chExt cx="232174" cy="140722"/>
            </a:xfrm>
          </p:grpSpPr>
          <p:sp>
            <p:nvSpPr>
              <p:cNvPr id="28" name="Line 28">
                <a:extLst>
                  <a:ext uri="{FF2B5EF4-FFF2-40B4-BE49-F238E27FC236}">
                    <a16:creationId xmlns:a16="http://schemas.microsoft.com/office/drawing/2014/main" id="{DD78F342-52FC-4BE4-8396-810421AA70FE}"/>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9" name="Freeform 30">
                <a:extLst>
                  <a:ext uri="{FF2B5EF4-FFF2-40B4-BE49-F238E27FC236}">
                    <a16:creationId xmlns:a16="http://schemas.microsoft.com/office/drawing/2014/main" id="{93360D32-839B-45BF-AE8C-8C667777C3D6}"/>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sp>
          <p:nvSpPr>
            <p:cNvPr id="24" name="Rectangle 31">
              <a:extLst>
                <a:ext uri="{FF2B5EF4-FFF2-40B4-BE49-F238E27FC236}">
                  <a16:creationId xmlns:a16="http://schemas.microsoft.com/office/drawing/2014/main" id="{2AD54846-9AA3-42FE-BDD9-74920A9B03EF}"/>
                </a:ext>
              </a:extLst>
            </p:cNvPr>
            <p:cNvSpPr>
              <a:spLocks noChangeArrowheads="1"/>
            </p:cNvSpPr>
            <p:nvPr/>
          </p:nvSpPr>
          <p:spPr bwMode="auto">
            <a:xfrm>
              <a:off x="3245699" y="1406620"/>
              <a:ext cx="5733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000000"/>
                  </a:solidFill>
                  <a:latin typeface="Consolas"/>
                  <a:cs typeface="Consolas"/>
                </a:rPr>
                <a:t>reset</a:t>
              </a:r>
              <a:endParaRPr lang="en-US" altLang="en-US" sz="1400" dirty="0">
                <a:latin typeface="Consolas"/>
                <a:cs typeface="Consolas"/>
              </a:endParaRPr>
            </a:p>
          </p:txBody>
        </p:sp>
        <p:grpSp>
          <p:nvGrpSpPr>
            <p:cNvPr id="25" name="Group 26">
              <a:extLst>
                <a:ext uri="{FF2B5EF4-FFF2-40B4-BE49-F238E27FC236}">
                  <a16:creationId xmlns:a16="http://schemas.microsoft.com/office/drawing/2014/main" id="{B72A7519-2D0B-4E25-A9F5-0D7511DEA50B}"/>
                </a:ext>
              </a:extLst>
            </p:cNvPr>
            <p:cNvGrpSpPr/>
            <p:nvPr/>
          </p:nvGrpSpPr>
          <p:grpSpPr>
            <a:xfrm rot="5400000">
              <a:off x="3308502" y="1703072"/>
              <a:ext cx="232174" cy="140722"/>
              <a:chOff x="2637106" y="2830162"/>
              <a:chExt cx="232174" cy="140722"/>
            </a:xfrm>
          </p:grpSpPr>
          <p:sp>
            <p:nvSpPr>
              <p:cNvPr id="26" name="Line 28">
                <a:extLst>
                  <a:ext uri="{FF2B5EF4-FFF2-40B4-BE49-F238E27FC236}">
                    <a16:creationId xmlns:a16="http://schemas.microsoft.com/office/drawing/2014/main" id="{BA19A11F-1BF2-44BF-B056-125ACB11CEFA}"/>
                  </a:ext>
                </a:extLst>
              </p:cNvPr>
              <p:cNvSpPr>
                <a:spLocks noChangeShapeType="1"/>
              </p:cNvSpPr>
              <p:nvPr/>
            </p:nvSpPr>
            <p:spPr bwMode="auto">
              <a:xfrm flipV="1">
                <a:off x="2637106" y="2900523"/>
                <a:ext cx="116114"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7" name="Freeform 28">
                <a:extLst>
                  <a:ext uri="{FF2B5EF4-FFF2-40B4-BE49-F238E27FC236}">
                    <a16:creationId xmlns:a16="http://schemas.microsoft.com/office/drawing/2014/main" id="{C0BF195A-FABC-480A-91DF-06D1BC4B27F3}"/>
                  </a:ext>
                </a:extLst>
              </p:cNvPr>
              <p:cNvSpPr>
                <a:spLocks/>
              </p:cNvSpPr>
              <p:nvPr/>
            </p:nvSpPr>
            <p:spPr bwMode="auto">
              <a:xfrm>
                <a:off x="2758056" y="283016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200" dirty="0"/>
              </a:p>
            </p:txBody>
          </p:sp>
        </p:grpSp>
      </p:grpSp>
    </p:spTree>
    <p:extLst>
      <p:ext uri="{BB962C8B-B14F-4D97-AF65-F5344CB8AC3E}">
        <p14:creationId xmlns:p14="http://schemas.microsoft.com/office/powerpoint/2010/main" val="754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4F766C-753B-4AC7-AC87-3BE6501FAB4B}"/>
              </a:ext>
            </a:extLst>
          </p:cNvPr>
          <p:cNvSpPr>
            <a:spLocks noGrp="1"/>
          </p:cNvSpPr>
          <p:nvPr>
            <p:ph type="title"/>
          </p:nvPr>
        </p:nvSpPr>
        <p:spPr/>
        <p:txBody>
          <a:bodyPr/>
          <a:lstStyle/>
          <a:p>
            <a:r>
              <a:rPr lang="en-US" altLang="zh-TW" dirty="0"/>
              <a:t>Project 3</a:t>
            </a:r>
            <a:endParaRPr lang="zh-TW" altLang="en-US" dirty="0"/>
          </a:p>
        </p:txBody>
      </p:sp>
      <p:sp>
        <p:nvSpPr>
          <p:cNvPr id="4" name="投影片編號版面配置區 3">
            <a:extLst>
              <a:ext uri="{FF2B5EF4-FFF2-40B4-BE49-F238E27FC236}">
                <a16:creationId xmlns:a16="http://schemas.microsoft.com/office/drawing/2014/main" id="{15DAAC7D-06AE-47C4-BB92-C87F4286E45B}"/>
              </a:ext>
            </a:extLst>
          </p:cNvPr>
          <p:cNvSpPr>
            <a:spLocks noGrp="1"/>
          </p:cNvSpPr>
          <p:nvPr>
            <p:ph type="sldNum" sz="quarter" idx="10"/>
          </p:nvPr>
        </p:nvSpPr>
        <p:spPr/>
        <p:txBody>
          <a:bodyPr/>
          <a:lstStyle/>
          <a:p>
            <a:pPr>
              <a:defRPr/>
            </a:pPr>
            <a:fld id="{27589A5A-C0A1-4C44-8A37-DDA86A1044AA}" type="slidenum">
              <a:rPr lang="zh-TW" altLang="en-US" smtClean="0"/>
              <a:pPr>
                <a:defRPr/>
              </a:pPr>
              <a:t>66</a:t>
            </a:fld>
            <a:endParaRPr lang="en-US" altLang="zh-TW" sz="1400"/>
          </a:p>
        </p:txBody>
      </p:sp>
      <p:sp>
        <p:nvSpPr>
          <p:cNvPr id="5" name="Content Placeholder 2">
            <a:extLst>
              <a:ext uri="{FF2B5EF4-FFF2-40B4-BE49-F238E27FC236}">
                <a16:creationId xmlns:a16="http://schemas.microsoft.com/office/drawing/2014/main" id="{6DD320FF-9738-4BBC-8417-9FD5F6A64D2C}"/>
              </a:ext>
            </a:extLst>
          </p:cNvPr>
          <p:cNvSpPr txBox="1">
            <a:spLocks/>
          </p:cNvSpPr>
          <p:nvPr/>
        </p:nvSpPr>
        <p:spPr>
          <a:xfrm>
            <a:off x="1070882" y="986966"/>
            <a:ext cx="7051788" cy="12514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Given</a:t>
            </a:r>
            <a:r>
              <a:rPr lang="en-US" sz="2000" dirty="0">
                <a:latin typeface="Times New Roman"/>
                <a:cs typeface="Times New Roman"/>
              </a:rPr>
              <a:t>:</a:t>
            </a:r>
          </a:p>
          <a:p>
            <a:pPr marL="401638" indent="-220663">
              <a:spcBef>
                <a:spcPts val="600"/>
              </a:spcBef>
              <a:buSzPct val="100000"/>
              <a:buFont typeface="Arial" panose="020B0604020202020204" pitchFamily="34" charset="0"/>
              <a:buChar char="•"/>
            </a:pPr>
            <a:r>
              <a:rPr lang="en-US" sz="1800" dirty="0">
                <a:latin typeface="Times New Roman"/>
                <a:cs typeface="Times New Roman"/>
              </a:rPr>
              <a:t>All the chips built in projects 1 and 2</a:t>
            </a:r>
          </a:p>
          <a:p>
            <a:pPr marL="401638" indent="-220663">
              <a:spcBef>
                <a:spcPts val="600"/>
              </a:spcBef>
              <a:buSzPct val="100000"/>
              <a:buFont typeface="Arial" panose="020B0604020202020204" pitchFamily="34" charset="0"/>
              <a:buChar char="•"/>
            </a:pPr>
            <a:r>
              <a:rPr lang="en-US" sz="1800" dirty="0">
                <a:latin typeface="Times New Roman"/>
                <a:cs typeface="Times New Roman"/>
              </a:rPr>
              <a:t>Data Flip-Flop </a:t>
            </a:r>
            <a:r>
              <a:rPr lang="en-US" sz="1600" dirty="0">
                <a:latin typeface="Times New Roman"/>
                <a:cs typeface="Times New Roman"/>
              </a:rPr>
              <a:t>(built-in </a:t>
            </a:r>
            <a:r>
              <a:rPr lang="en-US" sz="1200" dirty="0">
                <a:latin typeface="Consolas"/>
                <a:cs typeface="Consolas"/>
              </a:rPr>
              <a:t>DFF</a:t>
            </a:r>
            <a:r>
              <a:rPr lang="en-US" sz="1600" dirty="0">
                <a:latin typeface="Times New Roman"/>
                <a:cs typeface="Times New Roman"/>
              </a:rPr>
              <a:t> gate)</a:t>
            </a:r>
            <a:endParaRPr lang="en-US" sz="1800" dirty="0">
              <a:latin typeface="Times New Roman"/>
              <a:cs typeface="Times New Roman"/>
            </a:endParaRPr>
          </a:p>
        </p:txBody>
      </p:sp>
      <p:sp>
        <p:nvSpPr>
          <p:cNvPr id="7" name="Content Placeholder 2">
            <a:extLst>
              <a:ext uri="{FF2B5EF4-FFF2-40B4-BE49-F238E27FC236}">
                <a16:creationId xmlns:a16="http://schemas.microsoft.com/office/drawing/2014/main" id="{CEA08FB5-FCB4-4631-A560-D80FF5A2623D}"/>
              </a:ext>
            </a:extLst>
          </p:cNvPr>
          <p:cNvSpPr txBox="1">
            <a:spLocks/>
          </p:cNvSpPr>
          <p:nvPr/>
        </p:nvSpPr>
        <p:spPr>
          <a:xfrm>
            <a:off x="1131913" y="2317959"/>
            <a:ext cx="3658451" cy="4287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Build the following chips</a:t>
            </a:r>
          </a:p>
          <a:p>
            <a:pPr marL="228600" indent="-228600">
              <a:spcBef>
                <a:spcPts val="1200"/>
              </a:spcBef>
              <a:buSzPct val="100000"/>
            </a:pPr>
            <a:r>
              <a:rPr lang="en-US" sz="1400" dirty="0">
                <a:latin typeface="Consolas"/>
                <a:cs typeface="Consolas"/>
              </a:rPr>
              <a:t>Bit</a:t>
            </a:r>
          </a:p>
          <a:p>
            <a:pPr marL="228600" indent="-228600">
              <a:spcBef>
                <a:spcPts val="1200"/>
              </a:spcBef>
              <a:buSzPct val="100000"/>
            </a:pPr>
            <a:r>
              <a:rPr lang="en-US" sz="1400" dirty="0">
                <a:latin typeface="Consolas"/>
                <a:cs typeface="Consolas"/>
              </a:rPr>
              <a:t>Register</a:t>
            </a:r>
          </a:p>
          <a:p>
            <a:pPr marL="228600" indent="-228600">
              <a:spcBef>
                <a:spcPts val="1200"/>
              </a:spcBef>
              <a:buSzPct val="100000"/>
            </a:pPr>
            <a:r>
              <a:rPr lang="en-US" sz="1400" dirty="0">
                <a:latin typeface="Consolas"/>
                <a:cs typeface="Consolas"/>
              </a:rPr>
              <a:t>PC</a:t>
            </a:r>
          </a:p>
          <a:p>
            <a:pPr marL="228600" indent="-228600">
              <a:spcBef>
                <a:spcPts val="1200"/>
              </a:spcBef>
              <a:buSzPct val="100000"/>
            </a:pPr>
            <a:r>
              <a:rPr lang="en-US" sz="1400" dirty="0">
                <a:latin typeface="Consolas"/>
                <a:cs typeface="Consolas"/>
              </a:rPr>
              <a:t>RAM8</a:t>
            </a:r>
          </a:p>
          <a:p>
            <a:pPr marL="228600" indent="-228600">
              <a:spcBef>
                <a:spcPts val="1200"/>
              </a:spcBef>
              <a:buSzPct val="100000"/>
            </a:pPr>
            <a:r>
              <a:rPr lang="en-US" sz="1400" dirty="0">
                <a:latin typeface="Consolas"/>
                <a:cs typeface="Consolas"/>
              </a:rPr>
              <a:t>RAM64</a:t>
            </a:r>
          </a:p>
          <a:p>
            <a:pPr marL="228600" indent="-228600">
              <a:spcBef>
                <a:spcPts val="1200"/>
              </a:spcBef>
              <a:buSzPct val="100000"/>
            </a:pPr>
            <a:r>
              <a:rPr lang="en-US" sz="1400" dirty="0">
                <a:latin typeface="Consolas"/>
                <a:cs typeface="Consolas"/>
              </a:rPr>
              <a:t>RAM512</a:t>
            </a:r>
          </a:p>
          <a:p>
            <a:pPr marL="228600" indent="-228600">
              <a:spcBef>
                <a:spcPts val="1200"/>
              </a:spcBef>
              <a:buSzPct val="100000"/>
            </a:pPr>
            <a:r>
              <a:rPr lang="en-US" sz="1400" dirty="0">
                <a:latin typeface="Consolas"/>
                <a:cs typeface="Consolas"/>
              </a:rPr>
              <a:t>RAM4K</a:t>
            </a:r>
          </a:p>
          <a:p>
            <a:pPr marL="228600" indent="-228600">
              <a:spcBef>
                <a:spcPts val="1200"/>
              </a:spcBef>
              <a:buSzPct val="100000"/>
            </a:pPr>
            <a:r>
              <a:rPr lang="en-US" sz="1400" dirty="0">
                <a:latin typeface="Consolas"/>
                <a:cs typeface="Consolas"/>
              </a:rPr>
              <a:t>RAM16K</a:t>
            </a:r>
          </a:p>
        </p:txBody>
      </p:sp>
      <p:sp>
        <p:nvSpPr>
          <p:cNvPr id="8" name="Right Arrow 7">
            <a:extLst>
              <a:ext uri="{FF2B5EF4-FFF2-40B4-BE49-F238E27FC236}">
                <a16:creationId xmlns:a16="http://schemas.microsoft.com/office/drawing/2014/main" id="{3F40B24B-98BE-4CB4-A52F-F9CBB0CC3BC9}"/>
              </a:ext>
            </a:extLst>
          </p:cNvPr>
          <p:cNvSpPr/>
          <p:nvPr/>
        </p:nvSpPr>
        <p:spPr>
          <a:xfrm>
            <a:off x="802228" y="3825900"/>
            <a:ext cx="537308" cy="400538"/>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dirty="0"/>
          </a:p>
        </p:txBody>
      </p:sp>
      <p:pic>
        <p:nvPicPr>
          <p:cNvPr id="9" name="Picture 7">
            <a:extLst>
              <a:ext uri="{FF2B5EF4-FFF2-40B4-BE49-F238E27FC236}">
                <a16:creationId xmlns:a16="http://schemas.microsoft.com/office/drawing/2014/main" id="{98EC2312-4152-9A42-8E8D-7B11164025E7}"/>
              </a:ext>
            </a:extLst>
          </p:cNvPr>
          <p:cNvPicPr>
            <a:picLocks noChangeAspect="1"/>
          </p:cNvPicPr>
          <p:nvPr/>
        </p:nvPicPr>
        <p:blipFill rotWithShape="1">
          <a:blip r:embed="rId2"/>
          <a:srcRect l="23477" r="20213"/>
          <a:stretch/>
        </p:blipFill>
        <p:spPr>
          <a:xfrm>
            <a:off x="1070882" y="2782602"/>
            <a:ext cx="290444" cy="289328"/>
          </a:xfrm>
          <a:prstGeom prst="rect">
            <a:avLst/>
          </a:prstGeom>
        </p:spPr>
      </p:pic>
      <p:pic>
        <p:nvPicPr>
          <p:cNvPr id="10" name="Picture 10">
            <a:extLst>
              <a:ext uri="{FF2B5EF4-FFF2-40B4-BE49-F238E27FC236}">
                <a16:creationId xmlns:a16="http://schemas.microsoft.com/office/drawing/2014/main" id="{D1A665F8-2B4D-5549-A02D-A3BF48163CAF}"/>
              </a:ext>
            </a:extLst>
          </p:cNvPr>
          <p:cNvPicPr>
            <a:picLocks noChangeAspect="1"/>
          </p:cNvPicPr>
          <p:nvPr/>
        </p:nvPicPr>
        <p:blipFill rotWithShape="1">
          <a:blip r:embed="rId2"/>
          <a:srcRect l="23477" r="20213"/>
          <a:stretch/>
        </p:blipFill>
        <p:spPr>
          <a:xfrm>
            <a:off x="1070882" y="3159587"/>
            <a:ext cx="290444" cy="289328"/>
          </a:xfrm>
          <a:prstGeom prst="rect">
            <a:avLst/>
          </a:prstGeom>
        </p:spPr>
      </p:pic>
      <p:pic>
        <p:nvPicPr>
          <p:cNvPr id="11" name="Picture 11">
            <a:extLst>
              <a:ext uri="{FF2B5EF4-FFF2-40B4-BE49-F238E27FC236}">
                <a16:creationId xmlns:a16="http://schemas.microsoft.com/office/drawing/2014/main" id="{4C7E9CA3-B75C-C941-9D35-13BB0E168F67}"/>
              </a:ext>
            </a:extLst>
          </p:cNvPr>
          <p:cNvPicPr>
            <a:picLocks noChangeAspect="1"/>
          </p:cNvPicPr>
          <p:nvPr/>
        </p:nvPicPr>
        <p:blipFill rotWithShape="1">
          <a:blip r:embed="rId2"/>
          <a:srcRect l="23477" r="20213"/>
          <a:stretch/>
        </p:blipFill>
        <p:spPr>
          <a:xfrm>
            <a:off x="1070882" y="3511113"/>
            <a:ext cx="290444" cy="289328"/>
          </a:xfrm>
          <a:prstGeom prst="rect">
            <a:avLst/>
          </a:prstGeom>
        </p:spPr>
      </p:pic>
    </p:spTree>
    <p:extLst>
      <p:ext uri="{BB962C8B-B14F-4D97-AF65-F5344CB8AC3E}">
        <p14:creationId xmlns:p14="http://schemas.microsoft.com/office/powerpoint/2010/main" val="3215943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060BF-92AD-4F2D-82AC-FC2FC219A74A}"/>
              </a:ext>
            </a:extLst>
          </p:cNvPr>
          <p:cNvSpPr>
            <a:spLocks noGrp="1"/>
          </p:cNvSpPr>
          <p:nvPr>
            <p:ph type="title"/>
          </p:nvPr>
        </p:nvSpPr>
        <p:spPr/>
        <p:txBody>
          <a:bodyPr/>
          <a:lstStyle/>
          <a:p>
            <a:r>
              <a:rPr lang="en-US" altLang="zh-TW" dirty="0"/>
              <a:t>8-register RAM: abstraction</a:t>
            </a:r>
            <a:endParaRPr lang="zh-TW" altLang="en-US" dirty="0"/>
          </a:p>
        </p:txBody>
      </p:sp>
      <p:sp>
        <p:nvSpPr>
          <p:cNvPr id="4" name="投影片編號版面配置區 3">
            <a:extLst>
              <a:ext uri="{FF2B5EF4-FFF2-40B4-BE49-F238E27FC236}">
                <a16:creationId xmlns:a16="http://schemas.microsoft.com/office/drawing/2014/main" id="{E04BE541-A214-4B47-B761-2272D866DF0A}"/>
              </a:ext>
            </a:extLst>
          </p:cNvPr>
          <p:cNvSpPr>
            <a:spLocks noGrp="1"/>
          </p:cNvSpPr>
          <p:nvPr>
            <p:ph type="sldNum" sz="quarter" idx="10"/>
          </p:nvPr>
        </p:nvSpPr>
        <p:spPr/>
        <p:txBody>
          <a:bodyPr/>
          <a:lstStyle/>
          <a:p>
            <a:pPr>
              <a:defRPr/>
            </a:pPr>
            <a:fld id="{27589A5A-C0A1-4C44-8A37-DDA86A1044AA}" type="slidenum">
              <a:rPr lang="zh-TW" altLang="en-US" smtClean="0"/>
              <a:pPr>
                <a:defRPr/>
              </a:pPr>
              <a:t>67</a:t>
            </a:fld>
            <a:endParaRPr lang="en-US" altLang="zh-TW" sz="1400"/>
          </a:p>
        </p:txBody>
      </p:sp>
      <p:sp>
        <p:nvSpPr>
          <p:cNvPr id="39" name="TextBox 13">
            <a:extLst>
              <a:ext uri="{FF2B5EF4-FFF2-40B4-BE49-F238E27FC236}">
                <a16:creationId xmlns:a16="http://schemas.microsoft.com/office/drawing/2014/main" id="{7B0710DA-E043-44C7-8196-4EF3239976CD}"/>
              </a:ext>
            </a:extLst>
          </p:cNvPr>
          <p:cNvSpPr txBox="1"/>
          <p:nvPr/>
        </p:nvSpPr>
        <p:spPr>
          <a:xfrm>
            <a:off x="4845467" y="1777566"/>
            <a:ext cx="3497998" cy="2954301"/>
          </a:xfrm>
          <a:prstGeom prst="rect">
            <a:avLst/>
          </a:prstGeom>
          <a:solidFill>
            <a:sysClr val="window" lastClr="FFFFFF"/>
          </a:solidFill>
          <a:ln>
            <a:solidFill>
              <a:sysClr val="windowText" lastClr="000000">
                <a:lumMod val="50000"/>
                <a:lumOff val="50000"/>
              </a:sysClr>
            </a:solidFill>
          </a:ln>
          <a:effectLst>
            <a:outerShdw blurRad="50800" dist="38100" dir="2700000" algn="tl" rotWithShape="0">
              <a:srgbClr val="000000">
                <a:alpha val="43000"/>
              </a:srgbClr>
            </a:outerShdw>
          </a:effectLst>
        </p:spPr>
        <p:txBody>
          <a:bodyPr vert="horz" lIns="144000" tIns="72000" rIns="144000" bIns="0" rtlCol="0" anchor="t" anchorCtr="0">
            <a:normAutofit/>
          </a:bodyPr>
          <a:lstStyle>
            <a:lvl1pPr indent="0">
              <a:lnSpc>
                <a:spcPct val="90000"/>
              </a:lnSpc>
              <a:spcBef>
                <a:spcPct val="20000"/>
              </a:spcBef>
              <a:buClr>
                <a:srgbClr val="006600"/>
              </a:buClr>
              <a:buSzPct val="85000"/>
              <a:buFont typeface="Arial" panose="020B0604020202020204" pitchFamily="34" charset="0"/>
              <a:buNone/>
              <a:defRPr sz="1400">
                <a:solidFill>
                  <a:srgbClr val="000000"/>
                </a:solidFill>
                <a:latin typeface="Consolas"/>
                <a:cs typeface="Consolas"/>
              </a:defRPr>
            </a:lvl1pPr>
            <a:lvl2pPr indent="0">
              <a:lnSpc>
                <a:spcPct val="90000"/>
              </a:lnSpc>
              <a:spcBef>
                <a:spcPts val="1000"/>
              </a:spcBef>
              <a:buSzPct val="50000"/>
              <a:buFont typeface="Wingdings" charset="2"/>
              <a:buNone/>
              <a:defRPr sz="2000">
                <a:latin typeface="Times New Roman"/>
                <a:cs typeface="Times New Roman"/>
              </a:defRPr>
            </a:lvl2pPr>
            <a:lvl3pPr indent="0">
              <a:lnSpc>
                <a:spcPct val="90000"/>
              </a:lnSpc>
              <a:spcBef>
                <a:spcPts val="500"/>
              </a:spcBef>
              <a:buFont typeface="Arial" panose="020B0604020202020204" pitchFamily="34" charset="0"/>
              <a:buNone/>
              <a:defRPr>
                <a:latin typeface="Times New Roman"/>
                <a:cs typeface="Times New Roman"/>
              </a:defRPr>
            </a:lvl3pPr>
            <a:lvl4pPr indent="0">
              <a:lnSpc>
                <a:spcPct val="90000"/>
              </a:lnSpc>
              <a:spcBef>
                <a:spcPts val="500"/>
              </a:spcBef>
              <a:buFont typeface="Arial" panose="020B0604020202020204" pitchFamily="34" charset="0"/>
              <a:buNone/>
              <a:defRPr sz="1600">
                <a:latin typeface="Times New Roman"/>
                <a:cs typeface="Times New Roman"/>
              </a:defRPr>
            </a:lvl4pPr>
            <a:lvl5pPr indent="0">
              <a:lnSpc>
                <a:spcPct val="90000"/>
              </a:lnSpc>
              <a:spcBef>
                <a:spcPts val="500"/>
              </a:spcBef>
              <a:buFont typeface="Arial" panose="020B0604020202020204" pitchFamily="34" charset="0"/>
              <a:buNone/>
              <a:defRPr sz="1600">
                <a:latin typeface="Times New Roman"/>
                <a:cs typeface="Times New Roman"/>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Let M stand for the state of the register</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selected by address.</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if  load</a:t>
            </a:r>
            <a:r>
              <a:rPr kumimoji="0" lang="is-IS" sz="1400" b="0" i="0" u="none" strike="noStrike" kern="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t – 1</a:t>
            </a:r>
            <a:r>
              <a:rPr kumimoji="0" lang="is-IS" sz="1400" b="0" i="0" u="none" strike="noStrike" kern="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then {M = in(t</a:t>
            </a:r>
            <a:r>
              <a:rPr kumimoji="0" lang="is-IS" sz="1400" b="0" i="0" u="none" strike="noStrike" kern="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out(t</a:t>
            </a:r>
            <a:r>
              <a:rPr kumimoji="0" lang="is-IS" sz="1400" b="0" i="0" u="none" strike="noStrike" kern="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M}</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else                                           out(t</a:t>
            </a:r>
            <a:r>
              <a:rPr kumimoji="0" lang="is-IS" sz="1400" b="0" i="0" u="none" strike="noStrike" kern="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M</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p>
          <a:p>
            <a:pPr marL="0" marR="0" lvl="0" indent="0" defTabSz="914400" eaLnBrk="1" fontAlgn="auto" latinLnBrk="0" hangingPunct="1">
              <a:lnSpc>
                <a:spcPct val="100000"/>
              </a:lnSpc>
              <a:spcBef>
                <a:spcPts val="6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CHIP RAM8 {</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IN in[</a:t>
            </a:r>
            <a:r>
              <a:rPr kumimoji="0" lang="pt-BR" sz="1200" b="0" i="0" u="none" strike="noStrike" kern="0" cap="none" spc="0" normalizeH="0" baseline="0" noProof="0" dirty="0">
                <a:ln>
                  <a:noFill/>
                </a:ln>
                <a:solidFill>
                  <a:srgbClr val="000000"/>
                </a:solidFill>
                <a:effectLst/>
                <a:uLnTx/>
                <a:uFillTx/>
                <a:latin typeface="Consolas"/>
                <a:ea typeface="+mn-ea"/>
              </a:rPr>
              <a:t>16]</a:t>
            </a:r>
            <a:r>
              <a:rPr kumimoji="0" lang="en-US" sz="1200" b="0" i="0" u="none" strike="noStrike" kern="0" cap="none" spc="0" normalizeH="0" baseline="0" noProof="0" dirty="0">
                <a:ln>
                  <a:noFill/>
                </a:ln>
                <a:solidFill>
                  <a:srgbClr val="000000"/>
                </a:solidFill>
                <a:effectLst/>
                <a:uLnTx/>
                <a:uFillTx/>
                <a:latin typeface="Consolas"/>
                <a:ea typeface="+mn-ea"/>
              </a:rPr>
              <a:t>, load, address[3];</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OUT out[</a:t>
            </a:r>
            <a:r>
              <a:rPr kumimoji="0" lang="pt-BR" sz="1200" b="0" i="0" u="none" strike="noStrike" kern="0" cap="none" spc="0" normalizeH="0" baseline="0" noProof="0" dirty="0">
                <a:ln>
                  <a:noFill/>
                </a:ln>
                <a:solidFill>
                  <a:srgbClr val="000000"/>
                </a:solidFill>
                <a:effectLst/>
                <a:uLnTx/>
                <a:uFillTx/>
                <a:latin typeface="Consolas"/>
                <a:ea typeface="+mn-ea"/>
              </a:rPr>
              <a:t>16]</a:t>
            </a:r>
            <a:r>
              <a:rPr kumimoji="0" lang="en-US" sz="1200" b="0" i="0" u="none" strike="noStrike" kern="0" cap="none" spc="0" normalizeH="0" baseline="0" noProof="0" dirty="0">
                <a:ln>
                  <a:noFill/>
                </a:ln>
                <a:solidFill>
                  <a:srgbClr val="000000"/>
                </a:solidFill>
                <a:effectLst/>
                <a:uLnTx/>
                <a:uFillTx/>
                <a:latin typeface="Consolas"/>
                <a:ea typeface="+mn-ea"/>
              </a:rPr>
              <a:t>;</a:t>
            </a:r>
          </a:p>
          <a:p>
            <a:pPr marL="0" marR="0" lvl="0" indent="0" defTabSz="914400" eaLnBrk="1" fontAlgn="auto" latinLnBrk="0" hangingPunct="1">
              <a:lnSpc>
                <a:spcPct val="100000"/>
              </a:lnSpc>
              <a:spcBef>
                <a:spcPts val="6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PARTS:</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Put your code here:</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8000"/>
                </a:solidFill>
                <a:effectLst/>
                <a:uLnTx/>
                <a:uFillTx/>
                <a:latin typeface="Consolas"/>
                <a:ea typeface="+mn-ea"/>
              </a:rPr>
              <a:t>}</a:t>
            </a:r>
          </a:p>
        </p:txBody>
      </p:sp>
      <p:sp>
        <p:nvSpPr>
          <p:cNvPr id="40" name="Content Placeholder 2">
            <a:extLst>
              <a:ext uri="{FF2B5EF4-FFF2-40B4-BE49-F238E27FC236}">
                <a16:creationId xmlns:a16="http://schemas.microsoft.com/office/drawing/2014/main" id="{6D3CC84C-6CDD-4408-9BD8-62627547F591}"/>
              </a:ext>
            </a:extLst>
          </p:cNvPr>
          <p:cNvSpPr txBox="1">
            <a:spLocks/>
          </p:cNvSpPr>
          <p:nvPr/>
        </p:nvSpPr>
        <p:spPr>
          <a:xfrm>
            <a:off x="4806302" y="1467178"/>
            <a:ext cx="1918325" cy="4155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kumimoji="0" lang="en-US" sz="1400" dirty="0">
                <a:solidFill>
                  <a:prstClr val="black"/>
                </a:solidFill>
                <a:latin typeface="Consolas"/>
                <a:cs typeface="Consolas"/>
              </a:rPr>
              <a:t>RAM8.hdl</a:t>
            </a:r>
            <a:endParaRPr kumimoji="0" lang="en-US" sz="1400" dirty="0">
              <a:solidFill>
                <a:prstClr val="black"/>
              </a:solidFill>
              <a:latin typeface="Times New Roman"/>
              <a:cs typeface="Times New Roman"/>
            </a:endParaRPr>
          </a:p>
        </p:txBody>
      </p:sp>
      <p:grpSp>
        <p:nvGrpSpPr>
          <p:cNvPr id="41" name="Group 2">
            <a:extLst>
              <a:ext uri="{FF2B5EF4-FFF2-40B4-BE49-F238E27FC236}">
                <a16:creationId xmlns:a16="http://schemas.microsoft.com/office/drawing/2014/main" id="{9D4591E5-E22C-42C1-8644-A6BBE3B1F8D7}"/>
              </a:ext>
            </a:extLst>
          </p:cNvPr>
          <p:cNvGrpSpPr/>
          <p:nvPr/>
        </p:nvGrpSpPr>
        <p:grpSpPr>
          <a:xfrm>
            <a:off x="838200" y="1392989"/>
            <a:ext cx="3516222" cy="3145670"/>
            <a:chOff x="838200" y="981509"/>
            <a:chExt cx="3516222" cy="3145670"/>
          </a:xfrm>
        </p:grpSpPr>
        <p:grpSp>
          <p:nvGrpSpPr>
            <p:cNvPr id="42" name="Group 44">
              <a:extLst>
                <a:ext uri="{FF2B5EF4-FFF2-40B4-BE49-F238E27FC236}">
                  <a16:creationId xmlns:a16="http://schemas.microsoft.com/office/drawing/2014/main" id="{78A56B40-8606-48FC-B6BD-1D72B667DBED}"/>
                </a:ext>
              </a:extLst>
            </p:cNvPr>
            <p:cNvGrpSpPr/>
            <p:nvPr/>
          </p:nvGrpSpPr>
          <p:grpSpPr>
            <a:xfrm>
              <a:off x="838200" y="981509"/>
              <a:ext cx="3516222" cy="3145670"/>
              <a:chOff x="838200" y="1213157"/>
              <a:chExt cx="3516222" cy="3145670"/>
            </a:xfrm>
          </p:grpSpPr>
          <p:sp>
            <p:nvSpPr>
              <p:cNvPr id="44" name="Rectangle 45">
                <a:extLst>
                  <a:ext uri="{FF2B5EF4-FFF2-40B4-BE49-F238E27FC236}">
                    <a16:creationId xmlns:a16="http://schemas.microsoft.com/office/drawing/2014/main" id="{99E0C4E7-9832-4896-9ECE-1F3A0D7F81E8}"/>
                  </a:ext>
                </a:extLst>
              </p:cNvPr>
              <p:cNvSpPr/>
              <p:nvPr/>
            </p:nvSpPr>
            <p:spPr>
              <a:xfrm>
                <a:off x="1677770" y="1828332"/>
                <a:ext cx="1820480" cy="2530495"/>
              </a:xfrm>
              <a:prstGeom prst="rect">
                <a:avLst/>
              </a:prstGeom>
              <a:noFill/>
              <a:ln w="1587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45" name="Line 26">
                <a:extLst>
                  <a:ext uri="{FF2B5EF4-FFF2-40B4-BE49-F238E27FC236}">
                    <a16:creationId xmlns:a16="http://schemas.microsoft.com/office/drawing/2014/main" id="{0E0EDA5C-804F-49B5-ADFB-0966B92F1A30}"/>
                  </a:ext>
                </a:extLst>
              </p:cNvPr>
              <p:cNvSpPr>
                <a:spLocks noChangeShapeType="1"/>
              </p:cNvSpPr>
              <p:nvPr/>
            </p:nvSpPr>
            <p:spPr bwMode="auto">
              <a:xfrm flipV="1">
                <a:off x="838200" y="2578402"/>
                <a:ext cx="725121" cy="397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6" name="Freeform 27">
                <a:extLst>
                  <a:ext uri="{FF2B5EF4-FFF2-40B4-BE49-F238E27FC236}">
                    <a16:creationId xmlns:a16="http://schemas.microsoft.com/office/drawing/2014/main" id="{034F5F92-4A03-45FB-A4B1-2A0BD73C6B83}"/>
                  </a:ext>
                </a:extLst>
              </p:cNvPr>
              <p:cNvSpPr>
                <a:spLocks/>
              </p:cNvSpPr>
              <p:nvPr/>
            </p:nvSpPr>
            <p:spPr bwMode="auto">
              <a:xfrm>
                <a:off x="1563321" y="2510419"/>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7" name="Rectangle 31">
                <a:extLst>
                  <a:ext uri="{FF2B5EF4-FFF2-40B4-BE49-F238E27FC236}">
                    <a16:creationId xmlns:a16="http://schemas.microsoft.com/office/drawing/2014/main" id="{CA17CD9B-773E-4539-8A4D-B0571445C0D7}"/>
                  </a:ext>
                </a:extLst>
              </p:cNvPr>
              <p:cNvSpPr>
                <a:spLocks noChangeArrowheads="1"/>
              </p:cNvSpPr>
              <p:nvPr/>
            </p:nvSpPr>
            <p:spPr bwMode="auto">
              <a:xfrm>
                <a:off x="3806595" y="2617560"/>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48" name="Freeform 32">
                <a:extLst>
                  <a:ext uri="{FF2B5EF4-FFF2-40B4-BE49-F238E27FC236}">
                    <a16:creationId xmlns:a16="http://schemas.microsoft.com/office/drawing/2014/main" id="{D7003448-F083-420E-BC1E-241B7954E929}"/>
                  </a:ext>
                </a:extLst>
              </p:cNvPr>
              <p:cNvSpPr>
                <a:spLocks/>
              </p:cNvSpPr>
              <p:nvPr/>
            </p:nvSpPr>
            <p:spPr bwMode="auto">
              <a:xfrm>
                <a:off x="2593537" y="4211723"/>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9" name="Rectangle 34">
                <a:extLst>
                  <a:ext uri="{FF2B5EF4-FFF2-40B4-BE49-F238E27FC236}">
                    <a16:creationId xmlns:a16="http://schemas.microsoft.com/office/drawing/2014/main" id="{5CB34334-64DD-4D51-B046-14698CC0124A}"/>
                  </a:ext>
                </a:extLst>
              </p:cNvPr>
              <p:cNvSpPr>
                <a:spLocks noChangeArrowheads="1"/>
              </p:cNvSpPr>
              <p:nvPr/>
            </p:nvSpPr>
            <p:spPr bwMode="auto">
              <a:xfrm>
                <a:off x="1213739" y="2297920"/>
                <a:ext cx="3655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50" name="Rectangle 31">
                <a:extLst>
                  <a:ext uri="{FF2B5EF4-FFF2-40B4-BE49-F238E27FC236}">
                    <a16:creationId xmlns:a16="http://schemas.microsoft.com/office/drawing/2014/main" id="{C1FF7016-BD35-475D-B7A2-659617D03732}"/>
                  </a:ext>
                </a:extLst>
              </p:cNvPr>
              <p:cNvSpPr>
                <a:spLocks noChangeArrowheads="1"/>
              </p:cNvSpPr>
              <p:nvPr/>
            </p:nvSpPr>
            <p:spPr bwMode="auto">
              <a:xfrm>
                <a:off x="2609694" y="1377096"/>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51" name="Line 28">
                <a:extLst>
                  <a:ext uri="{FF2B5EF4-FFF2-40B4-BE49-F238E27FC236}">
                    <a16:creationId xmlns:a16="http://schemas.microsoft.com/office/drawing/2014/main" id="{2B83DF16-C006-44BB-A3F5-E2CEA794559E}"/>
                  </a:ext>
                </a:extLst>
              </p:cNvPr>
              <p:cNvSpPr>
                <a:spLocks noChangeShapeType="1"/>
              </p:cNvSpPr>
              <p:nvPr/>
            </p:nvSpPr>
            <p:spPr bwMode="auto">
              <a:xfrm flipV="1">
                <a:off x="1222550" y="2531359"/>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52" name="Rounded Rectangle 54">
                <a:extLst>
                  <a:ext uri="{FF2B5EF4-FFF2-40B4-BE49-F238E27FC236}">
                    <a16:creationId xmlns:a16="http://schemas.microsoft.com/office/drawing/2014/main" id="{A091C30F-9DDF-44C9-8C72-E2E7284928A1}"/>
                  </a:ext>
                </a:extLst>
              </p:cNvPr>
              <p:cNvSpPr/>
              <p:nvPr/>
            </p:nvSpPr>
            <p:spPr>
              <a:xfrm>
                <a:off x="2114811" y="2212303"/>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53" name="Rectangle 25">
                <a:extLst>
                  <a:ext uri="{FF2B5EF4-FFF2-40B4-BE49-F238E27FC236}">
                    <a16:creationId xmlns:a16="http://schemas.microsoft.com/office/drawing/2014/main" id="{B115F7F8-CCC7-45FC-9F77-159C01DBCFAF}"/>
                  </a:ext>
                </a:extLst>
              </p:cNvPr>
              <p:cNvSpPr>
                <a:spLocks noChangeArrowheads="1"/>
              </p:cNvSpPr>
              <p:nvPr/>
            </p:nvSpPr>
            <p:spPr bwMode="auto">
              <a:xfrm>
                <a:off x="2334615" y="2283640"/>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54" name="Rectangle 31">
                <a:extLst>
                  <a:ext uri="{FF2B5EF4-FFF2-40B4-BE49-F238E27FC236}">
                    <a16:creationId xmlns:a16="http://schemas.microsoft.com/office/drawing/2014/main" id="{C3DCD2C9-C7D1-4E2F-8077-603BE671FF9E}"/>
                  </a:ext>
                </a:extLst>
              </p:cNvPr>
              <p:cNvSpPr>
                <a:spLocks noChangeArrowheads="1"/>
              </p:cNvSpPr>
              <p:nvPr/>
            </p:nvSpPr>
            <p:spPr bwMode="auto">
              <a:xfrm rot="5400000">
                <a:off x="2360521" y="3416017"/>
                <a:ext cx="70085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Consolas"/>
                    <a:ea typeface="+mn-ea"/>
                    <a:cs typeface="Consolas"/>
                  </a:rPr>
                  <a:t>...</a:t>
                </a:r>
                <a:endParaRPr kumimoji="0" lang="en-US" altLang="en-US" sz="1600" b="1" i="0" u="none" strike="noStrike" kern="0" cap="none" spc="0" normalizeH="0" baseline="0" noProof="0" dirty="0">
                  <a:ln>
                    <a:noFill/>
                  </a:ln>
                  <a:solidFill>
                    <a:prstClr val="black"/>
                  </a:solidFill>
                  <a:effectLst/>
                  <a:uLnTx/>
                  <a:uFillTx/>
                  <a:latin typeface="Consolas"/>
                  <a:ea typeface="+mn-ea"/>
                  <a:cs typeface="Consolas"/>
                </a:endParaRPr>
              </a:p>
            </p:txBody>
          </p:sp>
          <p:sp>
            <p:nvSpPr>
              <p:cNvPr id="55" name="Rectangle 60">
                <a:extLst>
                  <a:ext uri="{FF2B5EF4-FFF2-40B4-BE49-F238E27FC236}">
                    <a16:creationId xmlns:a16="http://schemas.microsoft.com/office/drawing/2014/main" id="{DE8F13B2-112C-4319-9FB4-717E035ABD8E}"/>
                  </a:ext>
                </a:extLst>
              </p:cNvPr>
              <p:cNvSpPr>
                <a:spLocks noChangeArrowheads="1"/>
              </p:cNvSpPr>
              <p:nvPr/>
            </p:nvSpPr>
            <p:spPr bwMode="auto">
              <a:xfrm>
                <a:off x="2449626" y="1917581"/>
                <a:ext cx="5515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RAM</a:t>
                </a:r>
                <a:r>
                  <a:rPr kumimoji="0" lang="en-US" altLang="en-US" sz="1400" b="0" i="1"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n</a:t>
                </a:r>
                <a:endParaRPr kumimoji="0" lang="en-US" altLang="en-US" sz="1400" b="0" i="1"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56" name="Rounded Rectangle 61">
                <a:extLst>
                  <a:ext uri="{FF2B5EF4-FFF2-40B4-BE49-F238E27FC236}">
                    <a16:creationId xmlns:a16="http://schemas.microsoft.com/office/drawing/2014/main" id="{099C5AE0-E173-4A98-A699-5E31ABA12635}"/>
                  </a:ext>
                </a:extLst>
              </p:cNvPr>
              <p:cNvSpPr/>
              <p:nvPr/>
            </p:nvSpPr>
            <p:spPr>
              <a:xfrm>
                <a:off x="2105775" y="2654195"/>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57" name="Rectangle 62">
                <a:extLst>
                  <a:ext uri="{FF2B5EF4-FFF2-40B4-BE49-F238E27FC236}">
                    <a16:creationId xmlns:a16="http://schemas.microsoft.com/office/drawing/2014/main" id="{C2109856-B680-41CE-8F68-E6F960EC077A}"/>
                  </a:ext>
                </a:extLst>
              </p:cNvPr>
              <p:cNvSpPr>
                <a:spLocks noChangeArrowheads="1"/>
              </p:cNvSpPr>
              <p:nvPr/>
            </p:nvSpPr>
            <p:spPr bwMode="auto">
              <a:xfrm>
                <a:off x="2325579" y="272553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58" name="Rounded Rectangle 63">
                <a:extLst>
                  <a:ext uri="{FF2B5EF4-FFF2-40B4-BE49-F238E27FC236}">
                    <a16:creationId xmlns:a16="http://schemas.microsoft.com/office/drawing/2014/main" id="{9D57BA87-FF2E-4E4A-8320-06E5F8206392}"/>
                  </a:ext>
                </a:extLst>
              </p:cNvPr>
              <p:cNvSpPr/>
              <p:nvPr/>
            </p:nvSpPr>
            <p:spPr>
              <a:xfrm>
                <a:off x="2085430" y="3716317"/>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59" name="Rectangle 25">
                <a:extLst>
                  <a:ext uri="{FF2B5EF4-FFF2-40B4-BE49-F238E27FC236}">
                    <a16:creationId xmlns:a16="http://schemas.microsoft.com/office/drawing/2014/main" id="{89F494B4-7068-4B14-8DC6-5A762383F0B5}"/>
                  </a:ext>
                </a:extLst>
              </p:cNvPr>
              <p:cNvSpPr>
                <a:spLocks noChangeArrowheads="1"/>
              </p:cNvSpPr>
              <p:nvPr/>
            </p:nvSpPr>
            <p:spPr bwMode="auto">
              <a:xfrm>
                <a:off x="2305234" y="3787654"/>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60" name="Rectangle 34">
                <a:extLst>
                  <a:ext uri="{FF2B5EF4-FFF2-40B4-BE49-F238E27FC236}">
                    <a16:creationId xmlns:a16="http://schemas.microsoft.com/office/drawing/2014/main" id="{02D20B21-208C-4662-B2AF-AED53E4BEDC6}"/>
                  </a:ext>
                </a:extLst>
              </p:cNvPr>
              <p:cNvSpPr>
                <a:spLocks noChangeArrowheads="1"/>
              </p:cNvSpPr>
              <p:nvPr/>
            </p:nvSpPr>
            <p:spPr bwMode="auto">
              <a:xfrm>
                <a:off x="863006" y="3022347"/>
                <a:ext cx="76882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address</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61" name="Rectangle 66">
                <a:extLst>
                  <a:ext uri="{FF2B5EF4-FFF2-40B4-BE49-F238E27FC236}">
                    <a16:creationId xmlns:a16="http://schemas.microsoft.com/office/drawing/2014/main" id="{E04295D8-4398-4D47-A922-7610C13A493E}"/>
                  </a:ext>
                </a:extLst>
              </p:cNvPr>
              <p:cNvSpPr>
                <a:spLocks noChangeArrowheads="1"/>
              </p:cNvSpPr>
              <p:nvPr/>
            </p:nvSpPr>
            <p:spPr bwMode="auto">
              <a:xfrm>
                <a:off x="1343709" y="3388739"/>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3</a:t>
                </a:r>
                <a:endParaRPr kumimoji="0" lang="en-US" altLang="en-US" sz="1400" b="0" i="0"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grpSp>
            <p:nvGrpSpPr>
              <p:cNvPr id="62" name="Group 67">
                <a:extLst>
                  <a:ext uri="{FF2B5EF4-FFF2-40B4-BE49-F238E27FC236}">
                    <a16:creationId xmlns:a16="http://schemas.microsoft.com/office/drawing/2014/main" id="{1462BEAD-8954-4516-BDF6-608964FD5937}"/>
                  </a:ext>
                </a:extLst>
              </p:cNvPr>
              <p:cNvGrpSpPr/>
              <p:nvPr/>
            </p:nvGrpSpPr>
            <p:grpSpPr>
              <a:xfrm>
                <a:off x="838200" y="3258947"/>
                <a:ext cx="849240" cy="140722"/>
                <a:chOff x="838200" y="3258947"/>
                <a:chExt cx="849240" cy="140722"/>
              </a:xfrm>
            </p:grpSpPr>
            <p:sp>
              <p:nvSpPr>
                <p:cNvPr id="70" name="Line 26">
                  <a:extLst>
                    <a:ext uri="{FF2B5EF4-FFF2-40B4-BE49-F238E27FC236}">
                      <a16:creationId xmlns:a16="http://schemas.microsoft.com/office/drawing/2014/main" id="{4B363F1C-2028-49F0-89FD-25A58BA5B572}"/>
                    </a:ext>
                  </a:extLst>
                </p:cNvPr>
                <p:cNvSpPr>
                  <a:spLocks noChangeShapeType="1"/>
                </p:cNvSpPr>
                <p:nvPr/>
              </p:nvSpPr>
              <p:spPr bwMode="auto">
                <a:xfrm>
                  <a:off x="838200" y="3333228"/>
                  <a:ext cx="751745"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71" name="Line 28">
                  <a:extLst>
                    <a:ext uri="{FF2B5EF4-FFF2-40B4-BE49-F238E27FC236}">
                      <a16:creationId xmlns:a16="http://schemas.microsoft.com/office/drawing/2014/main" id="{DAACC7C4-6198-4567-8F10-7D348A9D7C3B}"/>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72" name="Freeform 27">
                  <a:extLst>
                    <a:ext uri="{FF2B5EF4-FFF2-40B4-BE49-F238E27FC236}">
                      <a16:creationId xmlns:a16="http://schemas.microsoft.com/office/drawing/2014/main" id="{0405A3FE-EFFB-460E-9EC3-EA8F97C3F83A}"/>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63" name="Freeform 27">
                <a:extLst>
                  <a:ext uri="{FF2B5EF4-FFF2-40B4-BE49-F238E27FC236}">
                    <a16:creationId xmlns:a16="http://schemas.microsoft.com/office/drawing/2014/main" id="{B5CE0CCA-0074-44DA-AA9F-231F734A93A6}"/>
                  </a:ext>
                </a:extLst>
              </p:cNvPr>
              <p:cNvSpPr>
                <a:spLocks/>
              </p:cNvSpPr>
              <p:nvPr/>
            </p:nvSpPr>
            <p:spPr bwMode="auto">
              <a:xfrm rot="5400000">
                <a:off x="2483721" y="169137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4" name="Line 26">
                <a:extLst>
                  <a:ext uri="{FF2B5EF4-FFF2-40B4-BE49-F238E27FC236}">
                    <a16:creationId xmlns:a16="http://schemas.microsoft.com/office/drawing/2014/main" id="{5105720F-48A1-48A6-8302-1C044530D660}"/>
                  </a:ext>
                </a:extLst>
              </p:cNvPr>
              <p:cNvSpPr>
                <a:spLocks noChangeShapeType="1"/>
              </p:cNvSpPr>
              <p:nvPr/>
            </p:nvSpPr>
            <p:spPr bwMode="auto">
              <a:xfrm>
                <a:off x="2532366" y="1213157"/>
                <a:ext cx="1462" cy="51711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nvGrpSpPr>
              <p:cNvPr id="65" name="Group 70">
                <a:extLst>
                  <a:ext uri="{FF2B5EF4-FFF2-40B4-BE49-F238E27FC236}">
                    <a16:creationId xmlns:a16="http://schemas.microsoft.com/office/drawing/2014/main" id="{3565B1FC-0DBF-4E26-AE62-827DC00C1D86}"/>
                  </a:ext>
                </a:extLst>
              </p:cNvPr>
              <p:cNvGrpSpPr/>
              <p:nvPr/>
            </p:nvGrpSpPr>
            <p:grpSpPr>
              <a:xfrm>
                <a:off x="3505182" y="2883789"/>
                <a:ext cx="849240" cy="140722"/>
                <a:chOff x="838200" y="3258947"/>
                <a:chExt cx="849240" cy="140722"/>
              </a:xfrm>
            </p:grpSpPr>
            <p:sp>
              <p:nvSpPr>
                <p:cNvPr id="67" name="Line 26">
                  <a:extLst>
                    <a:ext uri="{FF2B5EF4-FFF2-40B4-BE49-F238E27FC236}">
                      <a16:creationId xmlns:a16="http://schemas.microsoft.com/office/drawing/2014/main" id="{F9681FE6-3D81-4ED0-B51A-0F769FB4698E}"/>
                    </a:ext>
                  </a:extLst>
                </p:cNvPr>
                <p:cNvSpPr>
                  <a:spLocks noChangeShapeType="1"/>
                </p:cNvSpPr>
                <p:nvPr/>
              </p:nvSpPr>
              <p:spPr bwMode="auto">
                <a:xfrm>
                  <a:off x="838200" y="3327472"/>
                  <a:ext cx="751745" cy="575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8" name="Line 28">
                  <a:extLst>
                    <a:ext uri="{FF2B5EF4-FFF2-40B4-BE49-F238E27FC236}">
                      <a16:creationId xmlns:a16="http://schemas.microsoft.com/office/drawing/2014/main" id="{2E1F0923-64A4-4BCB-9271-E48F7CAD1C8D}"/>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9" name="Freeform 27">
                  <a:extLst>
                    <a:ext uri="{FF2B5EF4-FFF2-40B4-BE49-F238E27FC236}">
                      <a16:creationId xmlns:a16="http://schemas.microsoft.com/office/drawing/2014/main" id="{58089739-969D-4A71-AD72-12BE412E5FF1}"/>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66" name="Rectangle 31">
                <a:extLst>
                  <a:ext uri="{FF2B5EF4-FFF2-40B4-BE49-F238E27FC236}">
                    <a16:creationId xmlns:a16="http://schemas.microsoft.com/office/drawing/2014/main" id="{AA91D69B-EF0E-4B17-9CAD-FFE79BBC28D4}"/>
                  </a:ext>
                </a:extLst>
              </p:cNvPr>
              <p:cNvSpPr>
                <a:spLocks noChangeArrowheads="1"/>
              </p:cNvSpPr>
              <p:nvPr/>
            </p:nvSpPr>
            <p:spPr bwMode="auto">
              <a:xfrm>
                <a:off x="3955436" y="2989974"/>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3" name="Rectangle 31">
              <a:extLst>
                <a:ext uri="{FF2B5EF4-FFF2-40B4-BE49-F238E27FC236}">
                  <a16:creationId xmlns:a16="http://schemas.microsoft.com/office/drawing/2014/main" id="{4D48F0FC-0434-4C8B-AF83-17983E2C9DD5}"/>
                </a:ext>
              </a:extLst>
            </p:cNvPr>
            <p:cNvSpPr>
              <a:spLocks noChangeArrowheads="1"/>
            </p:cNvSpPr>
            <p:nvPr/>
          </p:nvSpPr>
          <p:spPr bwMode="auto">
            <a:xfrm>
              <a:off x="1287010" y="2393179"/>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673526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060BF-92AD-4F2D-82AC-FC2FC219A74A}"/>
              </a:ext>
            </a:extLst>
          </p:cNvPr>
          <p:cNvSpPr>
            <a:spLocks noGrp="1"/>
          </p:cNvSpPr>
          <p:nvPr>
            <p:ph type="title"/>
          </p:nvPr>
        </p:nvSpPr>
        <p:spPr/>
        <p:txBody>
          <a:bodyPr/>
          <a:lstStyle/>
          <a:p>
            <a:r>
              <a:rPr lang="en-US" altLang="zh-TW" dirty="0"/>
              <a:t>8-register RAM: implementation</a:t>
            </a:r>
            <a:endParaRPr lang="zh-TW" altLang="en-US" dirty="0"/>
          </a:p>
        </p:txBody>
      </p:sp>
      <p:sp>
        <p:nvSpPr>
          <p:cNvPr id="4" name="投影片編號版面配置區 3">
            <a:extLst>
              <a:ext uri="{FF2B5EF4-FFF2-40B4-BE49-F238E27FC236}">
                <a16:creationId xmlns:a16="http://schemas.microsoft.com/office/drawing/2014/main" id="{E04BE541-A214-4B47-B761-2272D866DF0A}"/>
              </a:ext>
            </a:extLst>
          </p:cNvPr>
          <p:cNvSpPr>
            <a:spLocks noGrp="1"/>
          </p:cNvSpPr>
          <p:nvPr>
            <p:ph type="sldNum" sz="quarter" idx="10"/>
          </p:nvPr>
        </p:nvSpPr>
        <p:spPr/>
        <p:txBody>
          <a:bodyPr/>
          <a:lstStyle/>
          <a:p>
            <a:pPr>
              <a:defRPr/>
            </a:pPr>
            <a:fld id="{27589A5A-C0A1-4C44-8A37-DDA86A1044AA}" type="slidenum">
              <a:rPr lang="zh-TW" altLang="en-US" smtClean="0"/>
              <a:pPr>
                <a:defRPr/>
              </a:pPr>
              <a:t>68</a:t>
            </a:fld>
            <a:endParaRPr lang="en-US" altLang="zh-TW" sz="1400"/>
          </a:p>
        </p:txBody>
      </p:sp>
      <p:sp>
        <p:nvSpPr>
          <p:cNvPr id="142" name="TextBox 70">
            <a:extLst>
              <a:ext uri="{FF2B5EF4-FFF2-40B4-BE49-F238E27FC236}">
                <a16:creationId xmlns:a16="http://schemas.microsoft.com/office/drawing/2014/main" id="{443A5B7D-4D72-4C2F-9999-BB03DCF6D521}"/>
              </a:ext>
            </a:extLst>
          </p:cNvPr>
          <p:cNvSpPr txBox="1"/>
          <p:nvPr/>
        </p:nvSpPr>
        <p:spPr>
          <a:xfrm>
            <a:off x="2139274" y="5928927"/>
            <a:ext cx="6401488" cy="369332"/>
          </a:xfrm>
          <a:prstGeom prst="rect">
            <a:avLst/>
          </a:prstGeom>
          <a:noFill/>
        </p:spPr>
        <p:txBody>
          <a:bodyPr wrap="square" rtlCol="0">
            <a:spAutoFit/>
          </a:bodyPr>
          <a:lstStyle/>
          <a:p>
            <a:pPr eaLnBrk="1" fontAlgn="auto" hangingPunct="1">
              <a:spcBef>
                <a:spcPts val="1000"/>
              </a:spcBef>
              <a:spcAft>
                <a:spcPts val="0"/>
              </a:spcAft>
            </a:pPr>
            <a:endParaRPr kumimoji="0" lang="en-US" dirty="0">
              <a:solidFill>
                <a:prstClr val="black"/>
              </a:solidFill>
              <a:latin typeface="Times New Roman"/>
              <a:ea typeface="+mn-ea"/>
              <a:cs typeface="Times New Roman"/>
            </a:endParaRPr>
          </a:p>
        </p:txBody>
      </p:sp>
      <p:grpSp>
        <p:nvGrpSpPr>
          <p:cNvPr id="143" name="Group 75">
            <a:extLst>
              <a:ext uri="{FF2B5EF4-FFF2-40B4-BE49-F238E27FC236}">
                <a16:creationId xmlns:a16="http://schemas.microsoft.com/office/drawing/2014/main" id="{8646E1CF-F3CA-4679-B81F-26ED691422DE}"/>
              </a:ext>
            </a:extLst>
          </p:cNvPr>
          <p:cNvGrpSpPr/>
          <p:nvPr/>
        </p:nvGrpSpPr>
        <p:grpSpPr>
          <a:xfrm>
            <a:off x="2402593" y="2257066"/>
            <a:ext cx="853337" cy="1730610"/>
            <a:chOff x="2402593" y="2257066"/>
            <a:chExt cx="853337" cy="1730610"/>
          </a:xfrm>
        </p:grpSpPr>
        <p:sp>
          <p:nvSpPr>
            <p:cNvPr id="144" name="Triangle 76">
              <a:extLst>
                <a:ext uri="{FF2B5EF4-FFF2-40B4-BE49-F238E27FC236}">
                  <a16:creationId xmlns:a16="http://schemas.microsoft.com/office/drawing/2014/main" id="{3F2C1D92-FE20-48E8-BD23-BADFB52F2C7C}"/>
                </a:ext>
              </a:extLst>
            </p:cNvPr>
            <p:cNvSpPr/>
            <p:nvPr/>
          </p:nvSpPr>
          <p:spPr>
            <a:xfrm rot="16200000">
              <a:off x="1958043" y="2701616"/>
              <a:ext cx="1730610" cy="841509"/>
            </a:xfrm>
            <a:prstGeom prst="triangle">
              <a:avLst/>
            </a:prstGeom>
            <a:solidFill>
              <a:sysClr val="window" lastClr="FFFFFF">
                <a:lumMod val="95000"/>
              </a:sysClr>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a typeface="+mn-ea"/>
              </a:endParaRPr>
            </a:p>
          </p:txBody>
        </p:sp>
        <p:sp>
          <p:nvSpPr>
            <p:cNvPr id="145" name="Rectangle 25">
              <a:extLst>
                <a:ext uri="{FF2B5EF4-FFF2-40B4-BE49-F238E27FC236}">
                  <a16:creationId xmlns:a16="http://schemas.microsoft.com/office/drawing/2014/main" id="{D9BE554A-E57F-481F-9D01-F3E0112AEB14}"/>
                </a:ext>
              </a:extLst>
            </p:cNvPr>
            <p:cNvSpPr>
              <a:spLocks noChangeArrowheads="1"/>
            </p:cNvSpPr>
            <p:nvPr/>
          </p:nvSpPr>
          <p:spPr bwMode="auto">
            <a:xfrm>
              <a:off x="2542295" y="2950030"/>
              <a:ext cx="7136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DMux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to 8)</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grpSp>
      <p:grpSp>
        <p:nvGrpSpPr>
          <p:cNvPr id="146" name="Group 78">
            <a:extLst>
              <a:ext uri="{FF2B5EF4-FFF2-40B4-BE49-F238E27FC236}">
                <a16:creationId xmlns:a16="http://schemas.microsoft.com/office/drawing/2014/main" id="{67DF9E22-85D7-4575-8D84-8406AF4F9E0A}"/>
              </a:ext>
            </a:extLst>
          </p:cNvPr>
          <p:cNvGrpSpPr/>
          <p:nvPr/>
        </p:nvGrpSpPr>
        <p:grpSpPr>
          <a:xfrm>
            <a:off x="3555231" y="1212127"/>
            <a:ext cx="2287852" cy="3496790"/>
            <a:chOff x="3555231" y="1212127"/>
            <a:chExt cx="2287852" cy="3496790"/>
          </a:xfrm>
        </p:grpSpPr>
        <p:grpSp>
          <p:nvGrpSpPr>
            <p:cNvPr id="147" name="Group 79">
              <a:extLst>
                <a:ext uri="{FF2B5EF4-FFF2-40B4-BE49-F238E27FC236}">
                  <a16:creationId xmlns:a16="http://schemas.microsoft.com/office/drawing/2014/main" id="{5799F73C-6A1C-4E7D-848B-8C969DAB6CC5}"/>
                </a:ext>
              </a:extLst>
            </p:cNvPr>
            <p:cNvGrpSpPr/>
            <p:nvPr/>
          </p:nvGrpSpPr>
          <p:grpSpPr>
            <a:xfrm>
              <a:off x="3555231" y="1212127"/>
              <a:ext cx="2222613" cy="919570"/>
              <a:chOff x="3555231" y="1212127"/>
              <a:chExt cx="2222613" cy="919570"/>
            </a:xfrm>
          </p:grpSpPr>
          <p:sp>
            <p:nvSpPr>
              <p:cNvPr id="173" name="Rounded Rectangle 152">
                <a:extLst>
                  <a:ext uri="{FF2B5EF4-FFF2-40B4-BE49-F238E27FC236}">
                    <a16:creationId xmlns:a16="http://schemas.microsoft.com/office/drawing/2014/main" id="{0B03DF5E-971C-450D-8CD1-021523FFDB9A}"/>
                  </a:ext>
                </a:extLst>
              </p:cNvPr>
              <p:cNvSpPr/>
              <p:nvPr/>
            </p:nvSpPr>
            <p:spPr>
              <a:xfrm>
                <a:off x="3993883" y="1521775"/>
                <a:ext cx="1317109" cy="609484"/>
              </a:xfrm>
              <a:prstGeom prst="roundRect">
                <a:avLst/>
              </a:prstGeom>
              <a:solidFill>
                <a:sysClr val="window" lastClr="FFFFFF">
                  <a:lumMod val="95000"/>
                </a:sysClr>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a typeface="+mn-ea"/>
                </a:endParaRPr>
              </a:p>
            </p:txBody>
          </p:sp>
          <p:sp>
            <p:nvSpPr>
              <p:cNvPr id="174" name="Freeform 32">
                <a:extLst>
                  <a:ext uri="{FF2B5EF4-FFF2-40B4-BE49-F238E27FC236}">
                    <a16:creationId xmlns:a16="http://schemas.microsoft.com/office/drawing/2014/main" id="{AD3964AE-D90C-47C7-A1EB-1CB1587DC59D}"/>
                  </a:ext>
                </a:extLst>
              </p:cNvPr>
              <p:cNvSpPr>
                <a:spLocks/>
              </p:cNvSpPr>
              <p:nvPr/>
            </p:nvSpPr>
            <p:spPr bwMode="auto">
              <a:xfrm>
                <a:off x="4590315" y="1984593"/>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75" name="Rectangle 25">
                <a:extLst>
                  <a:ext uri="{FF2B5EF4-FFF2-40B4-BE49-F238E27FC236}">
                    <a16:creationId xmlns:a16="http://schemas.microsoft.com/office/drawing/2014/main" id="{1F5C06C1-F7A7-45B1-9F9E-EA0452F33DB7}"/>
                  </a:ext>
                </a:extLst>
              </p:cNvPr>
              <p:cNvSpPr>
                <a:spLocks noChangeArrowheads="1"/>
              </p:cNvSpPr>
              <p:nvPr/>
            </p:nvSpPr>
            <p:spPr bwMode="auto">
              <a:xfrm>
                <a:off x="4333113" y="1671335"/>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76" name="Rectangle 34">
                <a:extLst>
                  <a:ext uri="{FF2B5EF4-FFF2-40B4-BE49-F238E27FC236}">
                    <a16:creationId xmlns:a16="http://schemas.microsoft.com/office/drawing/2014/main" id="{B486971F-4337-4A78-98B2-BB6103B245C7}"/>
                  </a:ext>
                </a:extLst>
              </p:cNvPr>
              <p:cNvSpPr>
                <a:spLocks noChangeArrowheads="1"/>
              </p:cNvSpPr>
              <p:nvPr/>
            </p:nvSpPr>
            <p:spPr bwMode="auto">
              <a:xfrm>
                <a:off x="3644688" y="1529645"/>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77" name="Rectangle 31">
                <a:extLst>
                  <a:ext uri="{FF2B5EF4-FFF2-40B4-BE49-F238E27FC236}">
                    <a16:creationId xmlns:a16="http://schemas.microsoft.com/office/drawing/2014/main" id="{66A9F0C3-A96A-4AB7-82AD-A39C9A60BA4E}"/>
                  </a:ext>
                </a:extLst>
              </p:cNvPr>
              <p:cNvSpPr>
                <a:spLocks noChangeArrowheads="1"/>
              </p:cNvSpPr>
              <p:nvPr/>
            </p:nvSpPr>
            <p:spPr bwMode="auto">
              <a:xfrm>
                <a:off x="3722411" y="1850410"/>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8" name="Line 28">
                <a:extLst>
                  <a:ext uri="{FF2B5EF4-FFF2-40B4-BE49-F238E27FC236}">
                    <a16:creationId xmlns:a16="http://schemas.microsoft.com/office/drawing/2014/main" id="{A0EE144C-0FDD-4A7B-A582-ECB5813EB516}"/>
                  </a:ext>
                </a:extLst>
              </p:cNvPr>
              <p:cNvSpPr>
                <a:spLocks noChangeShapeType="1"/>
              </p:cNvSpPr>
              <p:nvPr/>
            </p:nvSpPr>
            <p:spPr bwMode="auto">
              <a:xfrm flipV="1">
                <a:off x="3657336" y="1757298"/>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79" name="Rectangle 31">
                <a:extLst>
                  <a:ext uri="{FF2B5EF4-FFF2-40B4-BE49-F238E27FC236}">
                    <a16:creationId xmlns:a16="http://schemas.microsoft.com/office/drawing/2014/main" id="{A8437AED-3C33-40C1-8E64-E4155CB89DB1}"/>
                  </a:ext>
                </a:extLst>
              </p:cNvPr>
              <p:cNvSpPr>
                <a:spLocks noChangeArrowheads="1"/>
              </p:cNvSpPr>
              <p:nvPr/>
            </p:nvSpPr>
            <p:spPr bwMode="auto">
              <a:xfrm>
                <a:off x="4731777" y="1224907"/>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cxnSp>
            <p:nvCxnSpPr>
              <p:cNvPr id="180" name="Straight Arrow Connector 159">
                <a:extLst>
                  <a:ext uri="{FF2B5EF4-FFF2-40B4-BE49-F238E27FC236}">
                    <a16:creationId xmlns:a16="http://schemas.microsoft.com/office/drawing/2014/main" id="{0FD17F06-ABFE-47C6-B68C-C79BD7A92CFB}"/>
                  </a:ext>
                </a:extLst>
              </p:cNvPr>
              <p:cNvCxnSpPr/>
              <p:nvPr/>
            </p:nvCxnSpPr>
            <p:spPr>
              <a:xfrm>
                <a:off x="4598360" y="1212127"/>
                <a:ext cx="0" cy="309648"/>
              </a:xfrm>
              <a:prstGeom prst="straightConnector1">
                <a:avLst/>
              </a:prstGeom>
              <a:noFill/>
              <a:ln w="12700" cap="flat" cmpd="sng" algn="ctr">
                <a:solidFill>
                  <a:sysClr val="windowText" lastClr="000000"/>
                </a:solidFill>
                <a:prstDash val="solid"/>
                <a:miter lim="800000"/>
                <a:tailEnd type="triangle" w="lg" len="lg"/>
              </a:ln>
              <a:effectLst/>
            </p:spPr>
          </p:cxnSp>
          <p:cxnSp>
            <p:nvCxnSpPr>
              <p:cNvPr id="181" name="Straight Arrow Connector 160">
                <a:extLst>
                  <a:ext uri="{FF2B5EF4-FFF2-40B4-BE49-F238E27FC236}">
                    <a16:creationId xmlns:a16="http://schemas.microsoft.com/office/drawing/2014/main" id="{199AB721-DF78-4DA0-9D7D-4C073F31DDDC}"/>
                  </a:ext>
                </a:extLst>
              </p:cNvPr>
              <p:cNvCxnSpPr>
                <a:cxnSpLocks/>
              </p:cNvCxnSpPr>
              <p:nvPr/>
            </p:nvCxnSpPr>
            <p:spPr>
              <a:xfrm>
                <a:off x="3555231" y="1802802"/>
                <a:ext cx="441717" cy="0"/>
              </a:xfrm>
              <a:prstGeom prst="straightConnector1">
                <a:avLst/>
              </a:prstGeom>
              <a:noFill/>
              <a:ln w="12700" cap="flat" cmpd="sng" algn="ctr">
                <a:solidFill>
                  <a:sysClr val="windowText" lastClr="000000"/>
                </a:solidFill>
                <a:prstDash val="solid"/>
                <a:miter lim="800000"/>
                <a:tailEnd type="triangle" w="lg" len="lg"/>
              </a:ln>
              <a:effectLst/>
            </p:spPr>
          </p:cxnSp>
          <p:sp>
            <p:nvSpPr>
              <p:cNvPr id="182" name="Rectangle 34">
                <a:extLst>
                  <a:ext uri="{FF2B5EF4-FFF2-40B4-BE49-F238E27FC236}">
                    <a16:creationId xmlns:a16="http://schemas.microsoft.com/office/drawing/2014/main" id="{0E9B97F6-5C21-420C-8C34-8E636A886040}"/>
                  </a:ext>
                </a:extLst>
              </p:cNvPr>
              <p:cNvSpPr>
                <a:spLocks noChangeArrowheads="1"/>
              </p:cNvSpPr>
              <p:nvPr/>
            </p:nvSpPr>
            <p:spPr bwMode="auto">
              <a:xfrm>
                <a:off x="5412312" y="1568395"/>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83" name="Line 28">
                <a:extLst>
                  <a:ext uri="{FF2B5EF4-FFF2-40B4-BE49-F238E27FC236}">
                    <a16:creationId xmlns:a16="http://schemas.microsoft.com/office/drawing/2014/main" id="{23C46C80-2449-4701-BF1F-552B73441B96}"/>
                  </a:ext>
                </a:extLst>
              </p:cNvPr>
              <p:cNvSpPr>
                <a:spLocks noChangeShapeType="1"/>
              </p:cNvSpPr>
              <p:nvPr/>
            </p:nvSpPr>
            <p:spPr bwMode="auto">
              <a:xfrm flipV="1">
                <a:off x="5424960" y="1796048"/>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cxnSp>
            <p:nvCxnSpPr>
              <p:cNvPr id="184" name="Straight Arrow Connector 164">
                <a:extLst>
                  <a:ext uri="{FF2B5EF4-FFF2-40B4-BE49-F238E27FC236}">
                    <a16:creationId xmlns:a16="http://schemas.microsoft.com/office/drawing/2014/main" id="{EC5A1067-B726-45E4-BB52-BF0DF1C9F7E9}"/>
                  </a:ext>
                </a:extLst>
              </p:cNvPr>
              <p:cNvCxnSpPr>
                <a:cxnSpLocks/>
              </p:cNvCxnSpPr>
              <p:nvPr/>
            </p:nvCxnSpPr>
            <p:spPr>
              <a:xfrm>
                <a:off x="5322855" y="1841552"/>
                <a:ext cx="441717" cy="0"/>
              </a:xfrm>
              <a:prstGeom prst="straightConnector1">
                <a:avLst/>
              </a:prstGeom>
              <a:noFill/>
              <a:ln w="12700" cap="flat" cmpd="sng" algn="ctr">
                <a:solidFill>
                  <a:sysClr val="windowText" lastClr="000000"/>
                </a:solidFill>
                <a:prstDash val="solid"/>
                <a:miter lim="800000"/>
                <a:tailEnd type="triangle" w="lg" len="lg"/>
              </a:ln>
              <a:effectLst/>
            </p:spPr>
          </p:cxnSp>
        </p:grpSp>
        <p:grpSp>
          <p:nvGrpSpPr>
            <p:cNvPr id="148" name="Group 80">
              <a:extLst>
                <a:ext uri="{FF2B5EF4-FFF2-40B4-BE49-F238E27FC236}">
                  <a16:creationId xmlns:a16="http://schemas.microsoft.com/office/drawing/2014/main" id="{C3459B9B-C357-4B32-B219-3CC97F444AC4}"/>
                </a:ext>
              </a:extLst>
            </p:cNvPr>
            <p:cNvGrpSpPr/>
            <p:nvPr/>
          </p:nvGrpSpPr>
          <p:grpSpPr>
            <a:xfrm>
              <a:off x="3620470" y="3789347"/>
              <a:ext cx="2222613" cy="919570"/>
              <a:chOff x="8983501" y="809284"/>
              <a:chExt cx="2222613" cy="919570"/>
            </a:xfrm>
          </p:grpSpPr>
          <p:sp>
            <p:nvSpPr>
              <p:cNvPr id="162" name="Rounded Rectangle 139">
                <a:extLst>
                  <a:ext uri="{FF2B5EF4-FFF2-40B4-BE49-F238E27FC236}">
                    <a16:creationId xmlns:a16="http://schemas.microsoft.com/office/drawing/2014/main" id="{C1BF13B2-39BD-477E-86FD-BAA17E6DB705}"/>
                  </a:ext>
                </a:extLst>
              </p:cNvPr>
              <p:cNvSpPr/>
              <p:nvPr/>
            </p:nvSpPr>
            <p:spPr>
              <a:xfrm>
                <a:off x="9422153" y="1118932"/>
                <a:ext cx="1317109" cy="609484"/>
              </a:xfrm>
              <a:prstGeom prst="roundRect">
                <a:avLst/>
              </a:prstGeom>
              <a:solidFill>
                <a:sysClr val="window" lastClr="FFFFFF">
                  <a:lumMod val="95000"/>
                </a:sysClr>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a typeface="+mn-ea"/>
                </a:endParaRPr>
              </a:p>
            </p:txBody>
          </p:sp>
          <p:sp>
            <p:nvSpPr>
              <p:cNvPr id="163" name="Freeform 32">
                <a:extLst>
                  <a:ext uri="{FF2B5EF4-FFF2-40B4-BE49-F238E27FC236}">
                    <a16:creationId xmlns:a16="http://schemas.microsoft.com/office/drawing/2014/main" id="{5F9EF119-F02F-43E9-89ED-443F408429A3}"/>
                  </a:ext>
                </a:extLst>
              </p:cNvPr>
              <p:cNvSpPr>
                <a:spLocks/>
              </p:cNvSpPr>
              <p:nvPr/>
            </p:nvSpPr>
            <p:spPr bwMode="auto">
              <a:xfrm>
                <a:off x="10029874" y="1581750"/>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64" name="Rectangle 25">
                <a:extLst>
                  <a:ext uri="{FF2B5EF4-FFF2-40B4-BE49-F238E27FC236}">
                    <a16:creationId xmlns:a16="http://schemas.microsoft.com/office/drawing/2014/main" id="{1D405297-C863-4BF4-BD65-3B7EEE449BA7}"/>
                  </a:ext>
                </a:extLst>
              </p:cNvPr>
              <p:cNvSpPr>
                <a:spLocks noChangeArrowheads="1"/>
              </p:cNvSpPr>
              <p:nvPr/>
            </p:nvSpPr>
            <p:spPr bwMode="auto">
              <a:xfrm>
                <a:off x="9761383" y="126849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65" name="Rectangle 34">
                <a:extLst>
                  <a:ext uri="{FF2B5EF4-FFF2-40B4-BE49-F238E27FC236}">
                    <a16:creationId xmlns:a16="http://schemas.microsoft.com/office/drawing/2014/main" id="{88992EF5-4225-4645-95EC-83CB96A0704F}"/>
                  </a:ext>
                </a:extLst>
              </p:cNvPr>
              <p:cNvSpPr>
                <a:spLocks noChangeArrowheads="1"/>
              </p:cNvSpPr>
              <p:nvPr/>
            </p:nvSpPr>
            <p:spPr bwMode="auto">
              <a:xfrm>
                <a:off x="9072958" y="1126802"/>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66" name="Line 28">
                <a:extLst>
                  <a:ext uri="{FF2B5EF4-FFF2-40B4-BE49-F238E27FC236}">
                    <a16:creationId xmlns:a16="http://schemas.microsoft.com/office/drawing/2014/main" id="{6F59DC09-1E30-4AB3-86B5-6798B7C4704C}"/>
                  </a:ext>
                </a:extLst>
              </p:cNvPr>
              <p:cNvSpPr>
                <a:spLocks noChangeShapeType="1"/>
              </p:cNvSpPr>
              <p:nvPr/>
            </p:nvSpPr>
            <p:spPr bwMode="auto">
              <a:xfrm flipV="1">
                <a:off x="9085606" y="1354455"/>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67" name="Rectangle 31">
                <a:extLst>
                  <a:ext uri="{FF2B5EF4-FFF2-40B4-BE49-F238E27FC236}">
                    <a16:creationId xmlns:a16="http://schemas.microsoft.com/office/drawing/2014/main" id="{29E682EB-DBA7-468C-A782-79F288EA46C7}"/>
                  </a:ext>
                </a:extLst>
              </p:cNvPr>
              <p:cNvSpPr>
                <a:spLocks noChangeArrowheads="1"/>
              </p:cNvSpPr>
              <p:nvPr/>
            </p:nvSpPr>
            <p:spPr bwMode="auto">
              <a:xfrm>
                <a:off x="10160047" y="822064"/>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cxnSp>
            <p:nvCxnSpPr>
              <p:cNvPr id="168" name="Straight Arrow Connector 146">
                <a:extLst>
                  <a:ext uri="{FF2B5EF4-FFF2-40B4-BE49-F238E27FC236}">
                    <a16:creationId xmlns:a16="http://schemas.microsoft.com/office/drawing/2014/main" id="{C4247D8B-F3E1-4987-8BCF-88320DEF61F0}"/>
                  </a:ext>
                </a:extLst>
              </p:cNvPr>
              <p:cNvCxnSpPr/>
              <p:nvPr/>
            </p:nvCxnSpPr>
            <p:spPr>
              <a:xfrm>
                <a:off x="10026630" y="809284"/>
                <a:ext cx="0" cy="309648"/>
              </a:xfrm>
              <a:prstGeom prst="straightConnector1">
                <a:avLst/>
              </a:prstGeom>
              <a:noFill/>
              <a:ln w="12700" cap="flat" cmpd="sng" algn="ctr">
                <a:solidFill>
                  <a:sysClr val="windowText" lastClr="000000"/>
                </a:solidFill>
                <a:prstDash val="solid"/>
                <a:miter lim="800000"/>
                <a:tailEnd type="triangle" w="lg" len="lg"/>
              </a:ln>
              <a:effectLst/>
            </p:spPr>
          </p:cxnSp>
          <p:cxnSp>
            <p:nvCxnSpPr>
              <p:cNvPr id="169" name="Straight Arrow Connector 147">
                <a:extLst>
                  <a:ext uri="{FF2B5EF4-FFF2-40B4-BE49-F238E27FC236}">
                    <a16:creationId xmlns:a16="http://schemas.microsoft.com/office/drawing/2014/main" id="{E3EB0F80-E6FC-4F0E-B9FA-B227BFAEB5D2}"/>
                  </a:ext>
                </a:extLst>
              </p:cNvPr>
              <p:cNvCxnSpPr>
                <a:cxnSpLocks/>
              </p:cNvCxnSpPr>
              <p:nvPr/>
            </p:nvCxnSpPr>
            <p:spPr>
              <a:xfrm>
                <a:off x="8983501" y="1399959"/>
                <a:ext cx="441717" cy="0"/>
              </a:xfrm>
              <a:prstGeom prst="straightConnector1">
                <a:avLst/>
              </a:prstGeom>
              <a:noFill/>
              <a:ln w="12700" cap="flat" cmpd="sng" algn="ctr">
                <a:solidFill>
                  <a:sysClr val="windowText" lastClr="000000"/>
                </a:solidFill>
                <a:prstDash val="solid"/>
                <a:miter lim="800000"/>
                <a:tailEnd type="triangle" w="lg" len="lg"/>
              </a:ln>
              <a:effectLst/>
            </p:spPr>
          </p:cxnSp>
          <p:sp>
            <p:nvSpPr>
              <p:cNvPr id="170" name="Rectangle 34">
                <a:extLst>
                  <a:ext uri="{FF2B5EF4-FFF2-40B4-BE49-F238E27FC236}">
                    <a16:creationId xmlns:a16="http://schemas.microsoft.com/office/drawing/2014/main" id="{438F9060-478B-490C-96C4-B7AAEB89D6F8}"/>
                  </a:ext>
                </a:extLst>
              </p:cNvPr>
              <p:cNvSpPr>
                <a:spLocks noChangeArrowheads="1"/>
              </p:cNvSpPr>
              <p:nvPr/>
            </p:nvSpPr>
            <p:spPr bwMode="auto">
              <a:xfrm>
                <a:off x="10840582" y="1165552"/>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71" name="Line 28">
                <a:extLst>
                  <a:ext uri="{FF2B5EF4-FFF2-40B4-BE49-F238E27FC236}">
                    <a16:creationId xmlns:a16="http://schemas.microsoft.com/office/drawing/2014/main" id="{3ECB6743-02E3-4CAE-8F3A-FAB6F907FB7D}"/>
                  </a:ext>
                </a:extLst>
              </p:cNvPr>
              <p:cNvSpPr>
                <a:spLocks noChangeShapeType="1"/>
              </p:cNvSpPr>
              <p:nvPr/>
            </p:nvSpPr>
            <p:spPr bwMode="auto">
              <a:xfrm flipV="1">
                <a:off x="10853230" y="1393205"/>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cxnSp>
            <p:nvCxnSpPr>
              <p:cNvPr id="172" name="Straight Arrow Connector 151">
                <a:extLst>
                  <a:ext uri="{FF2B5EF4-FFF2-40B4-BE49-F238E27FC236}">
                    <a16:creationId xmlns:a16="http://schemas.microsoft.com/office/drawing/2014/main" id="{48D7A521-A1CB-46FF-B709-4651FC4CC031}"/>
                  </a:ext>
                </a:extLst>
              </p:cNvPr>
              <p:cNvCxnSpPr>
                <a:cxnSpLocks/>
              </p:cNvCxnSpPr>
              <p:nvPr/>
            </p:nvCxnSpPr>
            <p:spPr>
              <a:xfrm>
                <a:off x="10751125" y="1438709"/>
                <a:ext cx="441717" cy="0"/>
              </a:xfrm>
              <a:prstGeom prst="straightConnector1">
                <a:avLst/>
              </a:prstGeom>
              <a:noFill/>
              <a:ln w="12700" cap="flat" cmpd="sng" algn="ctr">
                <a:solidFill>
                  <a:sysClr val="windowText" lastClr="000000"/>
                </a:solidFill>
                <a:prstDash val="solid"/>
                <a:miter lim="800000"/>
                <a:tailEnd type="triangle" w="lg" len="lg"/>
              </a:ln>
              <a:effectLst/>
            </p:spPr>
          </p:cxnSp>
        </p:grpSp>
        <p:grpSp>
          <p:nvGrpSpPr>
            <p:cNvPr id="149" name="Group 107">
              <a:extLst>
                <a:ext uri="{FF2B5EF4-FFF2-40B4-BE49-F238E27FC236}">
                  <a16:creationId xmlns:a16="http://schemas.microsoft.com/office/drawing/2014/main" id="{FE2D9A56-4534-499A-8B61-835D9F3ED7D6}"/>
                </a:ext>
              </a:extLst>
            </p:cNvPr>
            <p:cNvGrpSpPr/>
            <p:nvPr/>
          </p:nvGrpSpPr>
          <p:grpSpPr>
            <a:xfrm>
              <a:off x="3570332" y="2286600"/>
              <a:ext cx="2222613" cy="919570"/>
              <a:chOff x="8983501" y="809284"/>
              <a:chExt cx="2222613" cy="919570"/>
            </a:xfrm>
          </p:grpSpPr>
          <p:sp>
            <p:nvSpPr>
              <p:cNvPr id="151" name="Rounded Rectangle 109">
                <a:extLst>
                  <a:ext uri="{FF2B5EF4-FFF2-40B4-BE49-F238E27FC236}">
                    <a16:creationId xmlns:a16="http://schemas.microsoft.com/office/drawing/2014/main" id="{AD5AC79A-5123-411C-9107-4464FC8C16F0}"/>
                  </a:ext>
                </a:extLst>
              </p:cNvPr>
              <p:cNvSpPr/>
              <p:nvPr/>
            </p:nvSpPr>
            <p:spPr>
              <a:xfrm>
                <a:off x="9422153" y="1118932"/>
                <a:ext cx="1317109" cy="609484"/>
              </a:xfrm>
              <a:prstGeom prst="roundRect">
                <a:avLst/>
              </a:prstGeom>
              <a:solidFill>
                <a:sysClr val="window" lastClr="FFFFFF">
                  <a:lumMod val="95000"/>
                </a:sysClr>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a typeface="+mn-ea"/>
                </a:endParaRPr>
              </a:p>
            </p:txBody>
          </p:sp>
          <p:sp>
            <p:nvSpPr>
              <p:cNvPr id="152" name="Freeform 32">
                <a:extLst>
                  <a:ext uri="{FF2B5EF4-FFF2-40B4-BE49-F238E27FC236}">
                    <a16:creationId xmlns:a16="http://schemas.microsoft.com/office/drawing/2014/main" id="{79EE9873-E715-4715-8E69-B053E15D9263}"/>
                  </a:ext>
                </a:extLst>
              </p:cNvPr>
              <p:cNvSpPr>
                <a:spLocks/>
              </p:cNvSpPr>
              <p:nvPr/>
            </p:nvSpPr>
            <p:spPr bwMode="auto">
              <a:xfrm>
                <a:off x="10029874" y="1581750"/>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53" name="Rectangle 25">
                <a:extLst>
                  <a:ext uri="{FF2B5EF4-FFF2-40B4-BE49-F238E27FC236}">
                    <a16:creationId xmlns:a16="http://schemas.microsoft.com/office/drawing/2014/main" id="{B1A6A982-5027-4079-AE9F-8222097F5A37}"/>
                  </a:ext>
                </a:extLst>
              </p:cNvPr>
              <p:cNvSpPr>
                <a:spLocks noChangeArrowheads="1"/>
              </p:cNvSpPr>
              <p:nvPr/>
            </p:nvSpPr>
            <p:spPr bwMode="auto">
              <a:xfrm>
                <a:off x="9761383" y="126849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54" name="Rectangle 34">
                <a:extLst>
                  <a:ext uri="{FF2B5EF4-FFF2-40B4-BE49-F238E27FC236}">
                    <a16:creationId xmlns:a16="http://schemas.microsoft.com/office/drawing/2014/main" id="{CA811C3D-571A-498B-A7C0-9F9F3C10E5E7}"/>
                  </a:ext>
                </a:extLst>
              </p:cNvPr>
              <p:cNvSpPr>
                <a:spLocks noChangeArrowheads="1"/>
              </p:cNvSpPr>
              <p:nvPr/>
            </p:nvSpPr>
            <p:spPr bwMode="auto">
              <a:xfrm>
                <a:off x="9072958" y="1126802"/>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55" name="Line 28">
                <a:extLst>
                  <a:ext uri="{FF2B5EF4-FFF2-40B4-BE49-F238E27FC236}">
                    <a16:creationId xmlns:a16="http://schemas.microsoft.com/office/drawing/2014/main" id="{0D606967-2792-4145-A458-479210346546}"/>
                  </a:ext>
                </a:extLst>
              </p:cNvPr>
              <p:cNvSpPr>
                <a:spLocks noChangeShapeType="1"/>
              </p:cNvSpPr>
              <p:nvPr/>
            </p:nvSpPr>
            <p:spPr bwMode="auto">
              <a:xfrm flipV="1">
                <a:off x="9085606" y="1354455"/>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sp>
            <p:nvSpPr>
              <p:cNvPr id="156" name="Rectangle 31">
                <a:extLst>
                  <a:ext uri="{FF2B5EF4-FFF2-40B4-BE49-F238E27FC236}">
                    <a16:creationId xmlns:a16="http://schemas.microsoft.com/office/drawing/2014/main" id="{90F88F01-47DB-4C02-A9DA-B3885A293B2F}"/>
                  </a:ext>
                </a:extLst>
              </p:cNvPr>
              <p:cNvSpPr>
                <a:spLocks noChangeArrowheads="1"/>
              </p:cNvSpPr>
              <p:nvPr/>
            </p:nvSpPr>
            <p:spPr bwMode="auto">
              <a:xfrm>
                <a:off x="10160047" y="822064"/>
                <a:ext cx="5733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cxnSp>
            <p:nvCxnSpPr>
              <p:cNvPr id="157" name="Straight Arrow Connector 133">
                <a:extLst>
                  <a:ext uri="{FF2B5EF4-FFF2-40B4-BE49-F238E27FC236}">
                    <a16:creationId xmlns:a16="http://schemas.microsoft.com/office/drawing/2014/main" id="{4D5BDE05-B472-4B7D-9BA3-7DA58F27D0A9}"/>
                  </a:ext>
                </a:extLst>
              </p:cNvPr>
              <p:cNvCxnSpPr/>
              <p:nvPr/>
            </p:nvCxnSpPr>
            <p:spPr>
              <a:xfrm>
                <a:off x="10026630" y="809284"/>
                <a:ext cx="0" cy="309648"/>
              </a:xfrm>
              <a:prstGeom prst="straightConnector1">
                <a:avLst/>
              </a:prstGeom>
              <a:noFill/>
              <a:ln w="12700" cap="flat" cmpd="sng" algn="ctr">
                <a:solidFill>
                  <a:sysClr val="windowText" lastClr="000000"/>
                </a:solidFill>
                <a:prstDash val="solid"/>
                <a:miter lim="800000"/>
                <a:tailEnd type="triangle" w="lg" len="lg"/>
              </a:ln>
              <a:effectLst/>
            </p:spPr>
          </p:cxnSp>
          <p:cxnSp>
            <p:nvCxnSpPr>
              <p:cNvPr id="158" name="Straight Arrow Connector 134">
                <a:extLst>
                  <a:ext uri="{FF2B5EF4-FFF2-40B4-BE49-F238E27FC236}">
                    <a16:creationId xmlns:a16="http://schemas.microsoft.com/office/drawing/2014/main" id="{02812170-1E58-4794-9003-6D860E52439C}"/>
                  </a:ext>
                </a:extLst>
              </p:cNvPr>
              <p:cNvCxnSpPr>
                <a:cxnSpLocks/>
              </p:cNvCxnSpPr>
              <p:nvPr/>
            </p:nvCxnSpPr>
            <p:spPr>
              <a:xfrm>
                <a:off x="8983501" y="1399959"/>
                <a:ext cx="441717" cy="0"/>
              </a:xfrm>
              <a:prstGeom prst="straightConnector1">
                <a:avLst/>
              </a:prstGeom>
              <a:noFill/>
              <a:ln w="12700" cap="flat" cmpd="sng" algn="ctr">
                <a:solidFill>
                  <a:sysClr val="windowText" lastClr="000000"/>
                </a:solidFill>
                <a:prstDash val="solid"/>
                <a:miter lim="800000"/>
                <a:tailEnd type="triangle" w="lg" len="lg"/>
              </a:ln>
              <a:effectLst/>
            </p:spPr>
          </p:cxnSp>
          <p:sp>
            <p:nvSpPr>
              <p:cNvPr id="159" name="Rectangle 34">
                <a:extLst>
                  <a:ext uri="{FF2B5EF4-FFF2-40B4-BE49-F238E27FC236}">
                    <a16:creationId xmlns:a16="http://schemas.microsoft.com/office/drawing/2014/main" id="{99A1D6C3-98AF-44D8-AFA1-CDA380129DFE}"/>
                  </a:ext>
                </a:extLst>
              </p:cNvPr>
              <p:cNvSpPr>
                <a:spLocks noChangeArrowheads="1"/>
              </p:cNvSpPr>
              <p:nvPr/>
            </p:nvSpPr>
            <p:spPr bwMode="auto">
              <a:xfrm>
                <a:off x="10840582" y="1165552"/>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60" name="Line 28">
                <a:extLst>
                  <a:ext uri="{FF2B5EF4-FFF2-40B4-BE49-F238E27FC236}">
                    <a16:creationId xmlns:a16="http://schemas.microsoft.com/office/drawing/2014/main" id="{A1F76A9E-0727-4B08-9874-A2BE4E2B4373}"/>
                  </a:ext>
                </a:extLst>
              </p:cNvPr>
              <p:cNvSpPr>
                <a:spLocks noChangeShapeType="1"/>
              </p:cNvSpPr>
              <p:nvPr/>
            </p:nvSpPr>
            <p:spPr bwMode="auto">
              <a:xfrm flipV="1">
                <a:off x="10853230" y="1393205"/>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cxnSp>
            <p:nvCxnSpPr>
              <p:cNvPr id="161" name="Straight Arrow Connector 138">
                <a:extLst>
                  <a:ext uri="{FF2B5EF4-FFF2-40B4-BE49-F238E27FC236}">
                    <a16:creationId xmlns:a16="http://schemas.microsoft.com/office/drawing/2014/main" id="{5369A510-C16F-4346-9153-F060E1AA3636}"/>
                  </a:ext>
                </a:extLst>
              </p:cNvPr>
              <p:cNvCxnSpPr>
                <a:cxnSpLocks/>
              </p:cNvCxnSpPr>
              <p:nvPr/>
            </p:nvCxnSpPr>
            <p:spPr>
              <a:xfrm>
                <a:off x="10751125" y="1438709"/>
                <a:ext cx="441717" cy="0"/>
              </a:xfrm>
              <a:prstGeom prst="straightConnector1">
                <a:avLst/>
              </a:prstGeom>
              <a:noFill/>
              <a:ln w="12700" cap="flat" cmpd="sng" algn="ctr">
                <a:solidFill>
                  <a:sysClr val="windowText" lastClr="000000"/>
                </a:solidFill>
                <a:prstDash val="solid"/>
                <a:miter lim="800000"/>
                <a:tailEnd type="triangle" w="lg" len="lg"/>
              </a:ln>
              <a:effectLst/>
            </p:spPr>
          </p:cxnSp>
        </p:grpSp>
        <p:sp>
          <p:nvSpPr>
            <p:cNvPr id="150" name="Rectangle 31">
              <a:extLst>
                <a:ext uri="{FF2B5EF4-FFF2-40B4-BE49-F238E27FC236}">
                  <a16:creationId xmlns:a16="http://schemas.microsoft.com/office/drawing/2014/main" id="{1A625F7C-D5EC-4123-9CB5-D1DFF69EF787}"/>
                </a:ext>
              </a:extLst>
            </p:cNvPr>
            <p:cNvSpPr>
              <a:spLocks noChangeArrowheads="1"/>
            </p:cNvSpPr>
            <p:nvPr/>
          </p:nvSpPr>
          <p:spPr bwMode="auto">
            <a:xfrm rot="5400000">
              <a:off x="4365639" y="3591416"/>
              <a:ext cx="70085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Consolas"/>
                  <a:ea typeface="+mn-ea"/>
                  <a:cs typeface="Consolas"/>
                </a:rPr>
                <a:t>...</a:t>
              </a:r>
              <a:endParaRPr kumimoji="0" lang="en-US" altLang="en-US" sz="1600" b="1" i="0" u="none" strike="noStrike" kern="0" cap="none" spc="0" normalizeH="0" baseline="0" noProof="0" dirty="0">
                <a:ln>
                  <a:noFill/>
                </a:ln>
                <a:solidFill>
                  <a:prstClr val="black"/>
                </a:solidFill>
                <a:effectLst/>
                <a:uLnTx/>
                <a:uFillTx/>
                <a:latin typeface="Consolas"/>
                <a:ea typeface="+mn-ea"/>
                <a:cs typeface="Consolas"/>
              </a:endParaRPr>
            </a:p>
          </p:txBody>
        </p:sp>
      </p:grpSp>
      <p:grpSp>
        <p:nvGrpSpPr>
          <p:cNvPr id="185" name="Group 165">
            <a:extLst>
              <a:ext uri="{FF2B5EF4-FFF2-40B4-BE49-F238E27FC236}">
                <a16:creationId xmlns:a16="http://schemas.microsoft.com/office/drawing/2014/main" id="{F39E35A8-99AB-452E-90E7-A98178340F68}"/>
              </a:ext>
            </a:extLst>
          </p:cNvPr>
          <p:cNvGrpSpPr/>
          <p:nvPr/>
        </p:nvGrpSpPr>
        <p:grpSpPr>
          <a:xfrm>
            <a:off x="6094806" y="2223763"/>
            <a:ext cx="867857" cy="1733776"/>
            <a:chOff x="6094806" y="2223763"/>
            <a:chExt cx="867857" cy="1733776"/>
          </a:xfrm>
        </p:grpSpPr>
        <p:sp>
          <p:nvSpPr>
            <p:cNvPr id="186" name="Triangle 166">
              <a:extLst>
                <a:ext uri="{FF2B5EF4-FFF2-40B4-BE49-F238E27FC236}">
                  <a16:creationId xmlns:a16="http://schemas.microsoft.com/office/drawing/2014/main" id="{7467C47D-2C28-4530-8796-E95997A436CD}"/>
                </a:ext>
              </a:extLst>
            </p:cNvPr>
            <p:cNvSpPr/>
            <p:nvPr/>
          </p:nvSpPr>
          <p:spPr>
            <a:xfrm rot="16200000" flipV="1">
              <a:off x="5663911" y="2658786"/>
              <a:ext cx="1733776" cy="863729"/>
            </a:xfrm>
            <a:prstGeom prst="triangle">
              <a:avLst>
                <a:gd name="adj" fmla="val 48828"/>
              </a:avLst>
            </a:prstGeom>
            <a:solidFill>
              <a:sysClr val="window" lastClr="FFFFFF">
                <a:lumMod val="95000"/>
              </a:sysClr>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a typeface="+mn-ea"/>
              </a:endParaRPr>
            </a:p>
          </p:txBody>
        </p:sp>
        <p:sp>
          <p:nvSpPr>
            <p:cNvPr id="187" name="Rectangle 25">
              <a:extLst>
                <a:ext uri="{FF2B5EF4-FFF2-40B4-BE49-F238E27FC236}">
                  <a16:creationId xmlns:a16="http://schemas.microsoft.com/office/drawing/2014/main" id="{D2280ED1-2410-446B-A238-A4F164A54C41}"/>
                </a:ext>
              </a:extLst>
            </p:cNvPr>
            <p:cNvSpPr>
              <a:spLocks noChangeArrowheads="1"/>
            </p:cNvSpPr>
            <p:nvPr/>
          </p:nvSpPr>
          <p:spPr bwMode="auto">
            <a:xfrm>
              <a:off x="6094806" y="2900093"/>
              <a:ext cx="7136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to 1)</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grpSp>
      <p:grpSp>
        <p:nvGrpSpPr>
          <p:cNvPr id="188" name="Group 169">
            <a:extLst>
              <a:ext uri="{FF2B5EF4-FFF2-40B4-BE49-F238E27FC236}">
                <a16:creationId xmlns:a16="http://schemas.microsoft.com/office/drawing/2014/main" id="{6F1967E0-5F40-44F2-9EC6-09B45365536A}"/>
              </a:ext>
            </a:extLst>
          </p:cNvPr>
          <p:cNvGrpSpPr/>
          <p:nvPr/>
        </p:nvGrpSpPr>
        <p:grpSpPr>
          <a:xfrm>
            <a:off x="1321579" y="1048073"/>
            <a:ext cx="6756538" cy="4013319"/>
            <a:chOff x="1321579" y="1048073"/>
            <a:chExt cx="6756538" cy="4013319"/>
          </a:xfrm>
          <a:effectLst/>
        </p:grpSpPr>
        <p:sp>
          <p:nvSpPr>
            <p:cNvPr id="189" name="Freeform 32">
              <a:extLst>
                <a:ext uri="{FF2B5EF4-FFF2-40B4-BE49-F238E27FC236}">
                  <a16:creationId xmlns:a16="http://schemas.microsoft.com/office/drawing/2014/main" id="{2BF1E62E-A2BB-4201-9274-8A4F9A4E52C8}"/>
                </a:ext>
              </a:extLst>
            </p:cNvPr>
            <p:cNvSpPr>
              <a:spLocks/>
            </p:cNvSpPr>
            <p:nvPr/>
          </p:nvSpPr>
          <p:spPr bwMode="auto">
            <a:xfrm>
              <a:off x="4664789" y="4914288"/>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nvGrpSpPr>
            <p:cNvPr id="190" name="Group 171">
              <a:extLst>
                <a:ext uri="{FF2B5EF4-FFF2-40B4-BE49-F238E27FC236}">
                  <a16:creationId xmlns:a16="http://schemas.microsoft.com/office/drawing/2014/main" id="{F11CB3EC-6BDE-487F-89C5-E3433D1CCC76}"/>
                </a:ext>
              </a:extLst>
            </p:cNvPr>
            <p:cNvGrpSpPr/>
            <p:nvPr/>
          </p:nvGrpSpPr>
          <p:grpSpPr>
            <a:xfrm>
              <a:off x="1321579" y="1048073"/>
              <a:ext cx="6756538" cy="4013319"/>
              <a:chOff x="1321579" y="1048073"/>
              <a:chExt cx="6756538" cy="4013319"/>
            </a:xfrm>
          </p:grpSpPr>
          <p:sp>
            <p:nvSpPr>
              <p:cNvPr id="191" name="Rectangle 172">
                <a:extLst>
                  <a:ext uri="{FF2B5EF4-FFF2-40B4-BE49-F238E27FC236}">
                    <a16:creationId xmlns:a16="http://schemas.microsoft.com/office/drawing/2014/main" id="{01435798-8F6D-4852-B492-0EA6A44390CC}"/>
                  </a:ext>
                </a:extLst>
              </p:cNvPr>
              <p:cNvSpPr/>
              <p:nvPr/>
            </p:nvSpPr>
            <p:spPr>
              <a:xfrm>
                <a:off x="2178340" y="1048073"/>
                <a:ext cx="5056754" cy="4013319"/>
              </a:xfrm>
              <a:prstGeom prst="rect">
                <a:avLst/>
              </a:prstGeom>
              <a:noFill/>
              <a:ln w="15875">
                <a:solidFill>
                  <a:sysClr val="windowText" lastClr="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192" name="Rectangle 34">
                <a:extLst>
                  <a:ext uri="{FF2B5EF4-FFF2-40B4-BE49-F238E27FC236}">
                    <a16:creationId xmlns:a16="http://schemas.microsoft.com/office/drawing/2014/main" id="{069CCE4D-5018-4B43-82B5-EC0CD3FC27C3}"/>
                  </a:ext>
                </a:extLst>
              </p:cNvPr>
              <p:cNvSpPr>
                <a:spLocks noChangeArrowheads="1"/>
              </p:cNvSpPr>
              <p:nvPr/>
            </p:nvSpPr>
            <p:spPr bwMode="auto">
              <a:xfrm>
                <a:off x="7466719" y="2851898"/>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93" name="Rectangle 31">
                <a:extLst>
                  <a:ext uri="{FF2B5EF4-FFF2-40B4-BE49-F238E27FC236}">
                    <a16:creationId xmlns:a16="http://schemas.microsoft.com/office/drawing/2014/main" id="{57E2FFC3-E7C9-4835-AC39-5B20A520B444}"/>
                  </a:ext>
                </a:extLst>
              </p:cNvPr>
              <p:cNvSpPr>
                <a:spLocks noChangeArrowheads="1"/>
              </p:cNvSpPr>
              <p:nvPr/>
            </p:nvSpPr>
            <p:spPr bwMode="auto">
              <a:xfrm>
                <a:off x="7544442" y="3172663"/>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Line 28">
                <a:extLst>
                  <a:ext uri="{FF2B5EF4-FFF2-40B4-BE49-F238E27FC236}">
                    <a16:creationId xmlns:a16="http://schemas.microsoft.com/office/drawing/2014/main" id="{8314516A-D29D-4751-BD2F-E8A53FD87C39}"/>
                  </a:ext>
                </a:extLst>
              </p:cNvPr>
              <p:cNvSpPr>
                <a:spLocks noChangeShapeType="1"/>
              </p:cNvSpPr>
              <p:nvPr/>
            </p:nvSpPr>
            <p:spPr bwMode="auto">
              <a:xfrm flipV="1">
                <a:off x="7529063" y="3079551"/>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cxnSp>
            <p:nvCxnSpPr>
              <p:cNvPr id="195" name="Straight Arrow Connector 176">
                <a:extLst>
                  <a:ext uri="{FF2B5EF4-FFF2-40B4-BE49-F238E27FC236}">
                    <a16:creationId xmlns:a16="http://schemas.microsoft.com/office/drawing/2014/main" id="{85D98939-A137-4F5A-8854-88686C1B9A98}"/>
                  </a:ext>
                </a:extLst>
              </p:cNvPr>
              <p:cNvCxnSpPr>
                <a:cxnSpLocks/>
              </p:cNvCxnSpPr>
              <p:nvPr/>
            </p:nvCxnSpPr>
            <p:spPr>
              <a:xfrm>
                <a:off x="7238116" y="3125055"/>
                <a:ext cx="840001" cy="0"/>
              </a:xfrm>
              <a:prstGeom prst="straightConnector1">
                <a:avLst/>
              </a:prstGeom>
              <a:noFill/>
              <a:ln w="12700" cap="flat" cmpd="sng" algn="ctr">
                <a:solidFill>
                  <a:sysClr val="windowText" lastClr="000000"/>
                </a:solidFill>
                <a:prstDash val="solid"/>
                <a:miter lim="800000"/>
                <a:tailEnd type="triangle" w="lg" len="lg"/>
              </a:ln>
              <a:effectLst/>
            </p:spPr>
          </p:cxnSp>
          <p:sp>
            <p:nvSpPr>
              <p:cNvPr id="196" name="Rectangle 34">
                <a:extLst>
                  <a:ext uri="{FF2B5EF4-FFF2-40B4-BE49-F238E27FC236}">
                    <a16:creationId xmlns:a16="http://schemas.microsoft.com/office/drawing/2014/main" id="{3880A500-18BD-42C1-863B-2633653A6034}"/>
                  </a:ext>
                </a:extLst>
              </p:cNvPr>
              <p:cNvSpPr>
                <a:spLocks noChangeArrowheads="1"/>
              </p:cNvSpPr>
              <p:nvPr/>
            </p:nvSpPr>
            <p:spPr bwMode="auto">
              <a:xfrm>
                <a:off x="1559857" y="2041044"/>
                <a:ext cx="3655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97" name="Rectangle 31">
                <a:extLst>
                  <a:ext uri="{FF2B5EF4-FFF2-40B4-BE49-F238E27FC236}">
                    <a16:creationId xmlns:a16="http://schemas.microsoft.com/office/drawing/2014/main" id="{770B41F7-539A-4027-A134-7E5EAC3242B0}"/>
                  </a:ext>
                </a:extLst>
              </p:cNvPr>
              <p:cNvSpPr>
                <a:spLocks noChangeArrowheads="1"/>
              </p:cNvSpPr>
              <p:nvPr/>
            </p:nvSpPr>
            <p:spPr bwMode="auto">
              <a:xfrm>
                <a:off x="1637580" y="2361809"/>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8" name="Line 28">
                <a:extLst>
                  <a:ext uri="{FF2B5EF4-FFF2-40B4-BE49-F238E27FC236}">
                    <a16:creationId xmlns:a16="http://schemas.microsoft.com/office/drawing/2014/main" id="{10A563E4-E45A-437E-8DA0-F94405CE5114}"/>
                  </a:ext>
                </a:extLst>
              </p:cNvPr>
              <p:cNvSpPr>
                <a:spLocks noChangeShapeType="1"/>
              </p:cNvSpPr>
              <p:nvPr/>
            </p:nvSpPr>
            <p:spPr bwMode="auto">
              <a:xfrm flipV="1">
                <a:off x="1622201" y="2268697"/>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Calibri"/>
                  <a:ea typeface="+mn-ea"/>
                </a:endParaRPr>
              </a:p>
            </p:txBody>
          </p:sp>
          <p:cxnSp>
            <p:nvCxnSpPr>
              <p:cNvPr id="199" name="Straight Arrow Connector 180">
                <a:extLst>
                  <a:ext uri="{FF2B5EF4-FFF2-40B4-BE49-F238E27FC236}">
                    <a16:creationId xmlns:a16="http://schemas.microsoft.com/office/drawing/2014/main" id="{EA3187D3-6ED4-4077-8D72-652E97CCDE29}"/>
                  </a:ext>
                </a:extLst>
              </p:cNvPr>
              <p:cNvCxnSpPr>
                <a:cxnSpLocks/>
              </p:cNvCxnSpPr>
              <p:nvPr/>
            </p:nvCxnSpPr>
            <p:spPr>
              <a:xfrm>
                <a:off x="1331254" y="2314201"/>
                <a:ext cx="840001" cy="0"/>
              </a:xfrm>
              <a:prstGeom prst="straightConnector1">
                <a:avLst/>
              </a:prstGeom>
              <a:noFill/>
              <a:ln w="12700" cap="flat" cmpd="sng" algn="ctr">
                <a:solidFill>
                  <a:sysClr val="windowText" lastClr="000000"/>
                </a:solidFill>
                <a:prstDash val="solid"/>
                <a:miter lim="800000"/>
                <a:tailEnd type="triangle" w="lg" len="lg"/>
              </a:ln>
              <a:effectLst/>
            </p:spPr>
          </p:cxnSp>
          <p:sp>
            <p:nvSpPr>
              <p:cNvPr id="200" name="Rectangle 34">
                <a:extLst>
                  <a:ext uri="{FF2B5EF4-FFF2-40B4-BE49-F238E27FC236}">
                    <a16:creationId xmlns:a16="http://schemas.microsoft.com/office/drawing/2014/main" id="{55918B08-8E40-43C7-84E0-44909CF5D0F4}"/>
                  </a:ext>
                </a:extLst>
              </p:cNvPr>
              <p:cNvSpPr>
                <a:spLocks noChangeArrowheads="1"/>
              </p:cNvSpPr>
              <p:nvPr/>
            </p:nvSpPr>
            <p:spPr bwMode="auto">
              <a:xfrm>
                <a:off x="1371696" y="3629027"/>
                <a:ext cx="59413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address</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201" name="Rectangle 31">
                <a:extLst>
                  <a:ext uri="{FF2B5EF4-FFF2-40B4-BE49-F238E27FC236}">
                    <a16:creationId xmlns:a16="http://schemas.microsoft.com/office/drawing/2014/main" id="{829EFB0C-957A-4DD2-850C-206CFA542B04}"/>
                  </a:ext>
                </a:extLst>
              </p:cNvPr>
              <p:cNvSpPr>
                <a:spLocks noChangeArrowheads="1"/>
              </p:cNvSpPr>
              <p:nvPr/>
            </p:nvSpPr>
            <p:spPr bwMode="auto">
              <a:xfrm>
                <a:off x="1637580" y="4063335"/>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2" name="Line 28">
                <a:extLst>
                  <a:ext uri="{FF2B5EF4-FFF2-40B4-BE49-F238E27FC236}">
                    <a16:creationId xmlns:a16="http://schemas.microsoft.com/office/drawing/2014/main" id="{9A679079-3C41-4000-8DB9-3AC64A78E50E}"/>
                  </a:ext>
                </a:extLst>
              </p:cNvPr>
              <p:cNvSpPr>
                <a:spLocks noChangeShapeType="1"/>
              </p:cNvSpPr>
              <p:nvPr/>
            </p:nvSpPr>
            <p:spPr bwMode="auto">
              <a:xfrm flipV="1">
                <a:off x="1612526" y="3892078"/>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endParaRPr>
              </a:p>
            </p:txBody>
          </p:sp>
          <p:cxnSp>
            <p:nvCxnSpPr>
              <p:cNvPr id="203" name="Straight Arrow Connector 184">
                <a:extLst>
                  <a:ext uri="{FF2B5EF4-FFF2-40B4-BE49-F238E27FC236}">
                    <a16:creationId xmlns:a16="http://schemas.microsoft.com/office/drawing/2014/main" id="{720A6FF1-167C-48CC-9DC6-46E97571D32F}"/>
                  </a:ext>
                </a:extLst>
              </p:cNvPr>
              <p:cNvCxnSpPr>
                <a:cxnSpLocks/>
              </p:cNvCxnSpPr>
              <p:nvPr/>
            </p:nvCxnSpPr>
            <p:spPr>
              <a:xfrm>
                <a:off x="1321579" y="3937582"/>
                <a:ext cx="840001" cy="0"/>
              </a:xfrm>
              <a:prstGeom prst="straightConnector1">
                <a:avLst/>
              </a:prstGeom>
              <a:noFill/>
              <a:ln w="12700" cap="flat" cmpd="sng" algn="ctr">
                <a:solidFill>
                  <a:sysClr val="windowText" lastClr="000000"/>
                </a:solidFill>
                <a:prstDash val="solid"/>
                <a:miter lim="800000"/>
                <a:tailEnd type="triangle" w="lg" len="lg"/>
              </a:ln>
              <a:effectLst/>
            </p:spPr>
          </p:cxnSp>
          <p:sp>
            <p:nvSpPr>
              <p:cNvPr id="204" name="Rectangle 34">
                <a:extLst>
                  <a:ext uri="{FF2B5EF4-FFF2-40B4-BE49-F238E27FC236}">
                    <a16:creationId xmlns:a16="http://schemas.microsoft.com/office/drawing/2014/main" id="{16B3E63A-A3CD-4F2C-8F09-180AE7D5192C}"/>
                  </a:ext>
                </a:extLst>
              </p:cNvPr>
              <p:cNvSpPr>
                <a:spLocks noChangeArrowheads="1"/>
              </p:cNvSpPr>
              <p:nvPr/>
            </p:nvSpPr>
            <p:spPr bwMode="auto">
              <a:xfrm>
                <a:off x="1539212" y="2903735"/>
                <a:ext cx="88911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200" b="0" i="0" u="none" strike="noStrike" kern="0" cap="none" spc="0" normalizeH="0" baseline="0" noProof="0" dirty="0">
                  <a:ln>
                    <a:noFill/>
                  </a:ln>
                  <a:solidFill>
                    <a:prstClr val="black"/>
                  </a:solidFill>
                  <a:effectLst/>
                  <a:uLnTx/>
                  <a:uFillTx/>
                  <a:latin typeface="Consolas"/>
                  <a:ea typeface="+mn-ea"/>
                  <a:cs typeface="Consolas"/>
                </a:endParaRPr>
              </a:p>
            </p:txBody>
          </p:sp>
          <p:cxnSp>
            <p:nvCxnSpPr>
              <p:cNvPr id="205" name="Straight Arrow Connector 186">
                <a:extLst>
                  <a:ext uri="{FF2B5EF4-FFF2-40B4-BE49-F238E27FC236}">
                    <a16:creationId xmlns:a16="http://schemas.microsoft.com/office/drawing/2014/main" id="{915E8C9D-AAB3-40D9-A2CC-DE631CF80C2D}"/>
                  </a:ext>
                </a:extLst>
              </p:cNvPr>
              <p:cNvCxnSpPr>
                <a:cxnSpLocks/>
              </p:cNvCxnSpPr>
              <p:nvPr/>
            </p:nvCxnSpPr>
            <p:spPr>
              <a:xfrm>
                <a:off x="1348719" y="3146811"/>
                <a:ext cx="840001" cy="0"/>
              </a:xfrm>
              <a:prstGeom prst="straightConnector1">
                <a:avLst/>
              </a:prstGeom>
              <a:noFill/>
              <a:ln w="12700" cap="flat" cmpd="sng" algn="ctr">
                <a:solidFill>
                  <a:sysClr val="windowText" lastClr="000000"/>
                </a:solidFill>
                <a:prstDash val="solid"/>
                <a:miter lim="800000"/>
                <a:tailEnd type="triangle" w="lg" len="lg"/>
              </a:ln>
              <a:effectLst/>
            </p:spPr>
          </p:cxnSp>
        </p:grpSp>
      </p:grpSp>
      <p:sp>
        <p:nvSpPr>
          <p:cNvPr id="206" name="Rectangle 31">
            <a:extLst>
              <a:ext uri="{FF2B5EF4-FFF2-40B4-BE49-F238E27FC236}">
                <a16:creationId xmlns:a16="http://schemas.microsoft.com/office/drawing/2014/main" id="{882F3074-947F-4236-81CD-59D88B14789F}"/>
              </a:ext>
            </a:extLst>
          </p:cNvPr>
          <p:cNvSpPr>
            <a:spLocks noChangeArrowheads="1"/>
          </p:cNvSpPr>
          <p:nvPr/>
        </p:nvSpPr>
        <p:spPr bwMode="auto">
          <a:xfrm>
            <a:off x="2173583" y="5158439"/>
            <a:ext cx="534778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400" dirty="0">
                <a:solidFill>
                  <a:srgbClr val="000000"/>
                </a:solidFill>
                <a:latin typeface="Times New Roman" panose="02020603050405020304" pitchFamily="18" charset="0"/>
                <a:ea typeface="+mn-ea"/>
                <a:cs typeface="Times New Roman" panose="02020603050405020304" pitchFamily="18" charset="0"/>
              </a:rPr>
              <a:t>Partial diagram, showing some of the chip-parts, without connections </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07" name="Rectangle 31">
            <a:extLst>
              <a:ext uri="{FF2B5EF4-FFF2-40B4-BE49-F238E27FC236}">
                <a16:creationId xmlns:a16="http://schemas.microsoft.com/office/drawing/2014/main" id="{F6E74761-2636-4783-B5BF-8D5300B2216E}"/>
              </a:ext>
            </a:extLst>
          </p:cNvPr>
          <p:cNvSpPr>
            <a:spLocks noChangeArrowheads="1"/>
          </p:cNvSpPr>
          <p:nvPr/>
        </p:nvSpPr>
        <p:spPr bwMode="auto">
          <a:xfrm>
            <a:off x="3726456" y="2955577"/>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200" dirty="0">
                <a:solidFill>
                  <a:srgbClr val="000000"/>
                </a:solidFill>
                <a:latin typeface="Times New Roman" panose="02020603050405020304" pitchFamily="18" charset="0"/>
                <a:ea typeface="+mn-ea"/>
                <a:cs typeface="Times New Roman" panose="02020603050405020304" pitchFamily="18" charset="0"/>
              </a:rPr>
              <a:t>16</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08" name="Rectangle 31">
            <a:extLst>
              <a:ext uri="{FF2B5EF4-FFF2-40B4-BE49-F238E27FC236}">
                <a16:creationId xmlns:a16="http://schemas.microsoft.com/office/drawing/2014/main" id="{8F90A8FF-0F36-4DCA-A43A-BAF94F0D9BF4}"/>
              </a:ext>
            </a:extLst>
          </p:cNvPr>
          <p:cNvSpPr>
            <a:spLocks noChangeArrowheads="1"/>
          </p:cNvSpPr>
          <p:nvPr/>
        </p:nvSpPr>
        <p:spPr bwMode="auto">
          <a:xfrm>
            <a:off x="3758604" y="4437054"/>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200" dirty="0">
                <a:solidFill>
                  <a:srgbClr val="000000"/>
                </a:solidFill>
                <a:latin typeface="Times New Roman" panose="02020603050405020304" pitchFamily="18" charset="0"/>
                <a:ea typeface="+mn-ea"/>
                <a:cs typeface="Times New Roman" panose="02020603050405020304" pitchFamily="18" charset="0"/>
              </a:rPr>
              <a:t>16</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09" name="Rectangle 31">
            <a:extLst>
              <a:ext uri="{FF2B5EF4-FFF2-40B4-BE49-F238E27FC236}">
                <a16:creationId xmlns:a16="http://schemas.microsoft.com/office/drawing/2014/main" id="{F0CCF8E9-997A-44ED-89D8-29D4AD5942C7}"/>
              </a:ext>
            </a:extLst>
          </p:cNvPr>
          <p:cNvSpPr>
            <a:spLocks noChangeArrowheads="1"/>
          </p:cNvSpPr>
          <p:nvPr/>
        </p:nvSpPr>
        <p:spPr bwMode="auto">
          <a:xfrm>
            <a:off x="5468436" y="1899369"/>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200" dirty="0">
                <a:solidFill>
                  <a:srgbClr val="000000"/>
                </a:solidFill>
                <a:latin typeface="Times New Roman" panose="02020603050405020304" pitchFamily="18" charset="0"/>
                <a:ea typeface="+mn-ea"/>
                <a:cs typeface="Times New Roman" panose="02020603050405020304" pitchFamily="18" charset="0"/>
              </a:rPr>
              <a:t>16</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10" name="Rectangle 31">
            <a:extLst>
              <a:ext uri="{FF2B5EF4-FFF2-40B4-BE49-F238E27FC236}">
                <a16:creationId xmlns:a16="http://schemas.microsoft.com/office/drawing/2014/main" id="{C2E61840-82DC-43A9-99BF-35526903EE1E}"/>
              </a:ext>
            </a:extLst>
          </p:cNvPr>
          <p:cNvSpPr>
            <a:spLocks noChangeArrowheads="1"/>
          </p:cNvSpPr>
          <p:nvPr/>
        </p:nvSpPr>
        <p:spPr bwMode="auto">
          <a:xfrm>
            <a:off x="5494676" y="3002840"/>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200" dirty="0">
                <a:solidFill>
                  <a:srgbClr val="000000"/>
                </a:solidFill>
                <a:latin typeface="Times New Roman" panose="02020603050405020304" pitchFamily="18" charset="0"/>
                <a:ea typeface="+mn-ea"/>
                <a:cs typeface="Times New Roman" panose="02020603050405020304" pitchFamily="18" charset="0"/>
              </a:rPr>
              <a:t>16</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11" name="Rectangle 31">
            <a:extLst>
              <a:ext uri="{FF2B5EF4-FFF2-40B4-BE49-F238E27FC236}">
                <a16:creationId xmlns:a16="http://schemas.microsoft.com/office/drawing/2014/main" id="{E67E2826-FE5A-48F6-9E1C-418CD20E0D7A}"/>
              </a:ext>
            </a:extLst>
          </p:cNvPr>
          <p:cNvSpPr>
            <a:spLocks noChangeArrowheads="1"/>
          </p:cNvSpPr>
          <p:nvPr/>
        </p:nvSpPr>
        <p:spPr bwMode="auto">
          <a:xfrm>
            <a:off x="5543713" y="4471743"/>
            <a:ext cx="26817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auto" hangingPunct="1">
              <a:spcBef>
                <a:spcPts val="0"/>
              </a:spcBef>
              <a:spcAft>
                <a:spcPts val="0"/>
              </a:spcAft>
            </a:pPr>
            <a:r>
              <a:rPr kumimoji="0" lang="en-US" altLang="en-US" sz="1200" dirty="0">
                <a:solidFill>
                  <a:srgbClr val="000000"/>
                </a:solidFill>
                <a:latin typeface="Times New Roman" panose="02020603050405020304" pitchFamily="18" charset="0"/>
                <a:ea typeface="+mn-ea"/>
                <a:cs typeface="Times New Roman" panose="02020603050405020304" pitchFamily="18" charset="0"/>
              </a:rPr>
              <a:t>16</a:t>
            </a:r>
            <a:endParaRPr kumimoji="0" lang="en-US" altLang="en-US" sz="1400" dirty="0">
              <a:solidFill>
                <a:prstClr val="black"/>
              </a:solidFill>
              <a:latin typeface="Times New Roman" panose="02020603050405020304" pitchFamily="18" charset="0"/>
              <a:ea typeface="+mn-ea"/>
              <a:cs typeface="Times New Roman" panose="02020603050405020304" pitchFamily="18" charset="0"/>
            </a:endParaRPr>
          </a:p>
        </p:txBody>
      </p:sp>
      <p:sp>
        <p:nvSpPr>
          <p:cNvPr id="213" name="Content Placeholder 2">
            <a:extLst>
              <a:ext uri="{FF2B5EF4-FFF2-40B4-BE49-F238E27FC236}">
                <a16:creationId xmlns:a16="http://schemas.microsoft.com/office/drawing/2014/main" id="{43A83D84-021C-4B7D-B27A-A945D5EA7958}"/>
              </a:ext>
            </a:extLst>
          </p:cNvPr>
          <p:cNvSpPr txBox="1">
            <a:spLocks/>
          </p:cNvSpPr>
          <p:nvPr/>
        </p:nvSpPr>
        <p:spPr>
          <a:xfrm>
            <a:off x="3382510" y="5607678"/>
            <a:ext cx="2598255" cy="1481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0"/>
              </a:spcAft>
              <a:buFont typeface="Arial"/>
              <a:buNone/>
            </a:pPr>
            <a:r>
              <a:rPr kumimoji="0" lang="en-US" sz="1800" u="sng" dirty="0">
                <a:solidFill>
                  <a:prstClr val="black"/>
                </a:solidFill>
                <a:latin typeface="Times New Roman"/>
                <a:cs typeface="Times New Roman"/>
              </a:rPr>
              <a:t>Implementation tip:</a:t>
            </a:r>
          </a:p>
          <a:p>
            <a:pPr marL="0" indent="0" fontAlgn="auto">
              <a:spcBef>
                <a:spcPts val="600"/>
              </a:spcBef>
              <a:spcAft>
                <a:spcPts val="0"/>
              </a:spcAft>
              <a:buFont typeface="Arial"/>
              <a:buNone/>
            </a:pPr>
            <a:r>
              <a:rPr kumimoji="0" lang="en-US" sz="1800" dirty="0">
                <a:solidFill>
                  <a:prstClr val="black"/>
                </a:solidFill>
                <a:latin typeface="Times New Roman"/>
                <a:cs typeface="Times New Roman"/>
              </a:rPr>
              <a:t>Follow the chip diagram</a:t>
            </a:r>
            <a:endParaRPr kumimoji="0"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3532376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4F766C-753B-4AC7-AC87-3BE6501FAB4B}"/>
              </a:ext>
            </a:extLst>
          </p:cNvPr>
          <p:cNvSpPr>
            <a:spLocks noGrp="1"/>
          </p:cNvSpPr>
          <p:nvPr>
            <p:ph type="title"/>
          </p:nvPr>
        </p:nvSpPr>
        <p:spPr/>
        <p:txBody>
          <a:bodyPr/>
          <a:lstStyle/>
          <a:p>
            <a:r>
              <a:rPr lang="en-US" altLang="zh-TW" dirty="0"/>
              <a:t>Project 3</a:t>
            </a:r>
            <a:endParaRPr lang="zh-TW" altLang="en-US" dirty="0"/>
          </a:p>
        </p:txBody>
      </p:sp>
      <p:sp>
        <p:nvSpPr>
          <p:cNvPr id="4" name="投影片編號版面配置區 3">
            <a:extLst>
              <a:ext uri="{FF2B5EF4-FFF2-40B4-BE49-F238E27FC236}">
                <a16:creationId xmlns:a16="http://schemas.microsoft.com/office/drawing/2014/main" id="{15DAAC7D-06AE-47C4-BB92-C87F4286E45B}"/>
              </a:ext>
            </a:extLst>
          </p:cNvPr>
          <p:cNvSpPr>
            <a:spLocks noGrp="1"/>
          </p:cNvSpPr>
          <p:nvPr>
            <p:ph type="sldNum" sz="quarter" idx="10"/>
          </p:nvPr>
        </p:nvSpPr>
        <p:spPr/>
        <p:txBody>
          <a:bodyPr/>
          <a:lstStyle/>
          <a:p>
            <a:pPr>
              <a:defRPr/>
            </a:pPr>
            <a:fld id="{27589A5A-C0A1-4C44-8A37-DDA86A1044AA}" type="slidenum">
              <a:rPr lang="zh-TW" altLang="en-US" smtClean="0"/>
              <a:pPr>
                <a:defRPr/>
              </a:pPr>
              <a:t>69</a:t>
            </a:fld>
            <a:endParaRPr lang="en-US" altLang="zh-TW" sz="1400"/>
          </a:p>
        </p:txBody>
      </p:sp>
      <p:sp>
        <p:nvSpPr>
          <p:cNvPr id="5" name="Content Placeholder 2">
            <a:extLst>
              <a:ext uri="{FF2B5EF4-FFF2-40B4-BE49-F238E27FC236}">
                <a16:creationId xmlns:a16="http://schemas.microsoft.com/office/drawing/2014/main" id="{6DD320FF-9738-4BBC-8417-9FD5F6A64D2C}"/>
              </a:ext>
            </a:extLst>
          </p:cNvPr>
          <p:cNvSpPr txBox="1">
            <a:spLocks/>
          </p:cNvSpPr>
          <p:nvPr/>
        </p:nvSpPr>
        <p:spPr>
          <a:xfrm>
            <a:off x="1070882" y="986966"/>
            <a:ext cx="7051788" cy="12514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Given</a:t>
            </a:r>
            <a:r>
              <a:rPr lang="en-US" sz="2000" dirty="0">
                <a:latin typeface="Times New Roman"/>
                <a:cs typeface="Times New Roman"/>
              </a:rPr>
              <a:t>:</a:t>
            </a:r>
          </a:p>
          <a:p>
            <a:pPr marL="401638" indent="-220663">
              <a:spcBef>
                <a:spcPts val="600"/>
              </a:spcBef>
              <a:buSzPct val="100000"/>
              <a:buFont typeface="Arial" panose="020B0604020202020204" pitchFamily="34" charset="0"/>
              <a:buChar char="•"/>
            </a:pPr>
            <a:r>
              <a:rPr lang="en-US" sz="1800" dirty="0">
                <a:latin typeface="Times New Roman"/>
                <a:cs typeface="Times New Roman"/>
              </a:rPr>
              <a:t>All the chips built in projects 1 and 2</a:t>
            </a:r>
          </a:p>
          <a:p>
            <a:pPr marL="401638" indent="-220663">
              <a:spcBef>
                <a:spcPts val="600"/>
              </a:spcBef>
              <a:buSzPct val="100000"/>
              <a:buFont typeface="Arial" panose="020B0604020202020204" pitchFamily="34" charset="0"/>
              <a:buChar char="•"/>
            </a:pPr>
            <a:r>
              <a:rPr lang="en-US" sz="1800" dirty="0">
                <a:latin typeface="Times New Roman"/>
                <a:cs typeface="Times New Roman"/>
              </a:rPr>
              <a:t>Data Flip-Flop </a:t>
            </a:r>
            <a:r>
              <a:rPr lang="en-US" sz="1600" dirty="0">
                <a:latin typeface="Times New Roman"/>
                <a:cs typeface="Times New Roman"/>
              </a:rPr>
              <a:t>(built-in </a:t>
            </a:r>
            <a:r>
              <a:rPr lang="en-US" sz="1200" dirty="0">
                <a:latin typeface="Consolas"/>
                <a:cs typeface="Consolas"/>
              </a:rPr>
              <a:t>DFF</a:t>
            </a:r>
            <a:r>
              <a:rPr lang="en-US" sz="1600" dirty="0">
                <a:latin typeface="Times New Roman"/>
                <a:cs typeface="Times New Roman"/>
              </a:rPr>
              <a:t> gate)</a:t>
            </a:r>
            <a:endParaRPr lang="en-US" sz="1800" dirty="0">
              <a:latin typeface="Times New Roman"/>
              <a:cs typeface="Times New Roman"/>
            </a:endParaRPr>
          </a:p>
        </p:txBody>
      </p:sp>
      <p:grpSp>
        <p:nvGrpSpPr>
          <p:cNvPr id="9" name="Group 4">
            <a:extLst>
              <a:ext uri="{FF2B5EF4-FFF2-40B4-BE49-F238E27FC236}">
                <a16:creationId xmlns:a16="http://schemas.microsoft.com/office/drawing/2014/main" id="{FB5A67EA-A9FA-4979-9A3D-E8993CC7E1EC}"/>
              </a:ext>
            </a:extLst>
          </p:cNvPr>
          <p:cNvGrpSpPr/>
          <p:nvPr/>
        </p:nvGrpSpPr>
        <p:grpSpPr>
          <a:xfrm>
            <a:off x="2156346" y="3933951"/>
            <a:ext cx="2584392" cy="1634336"/>
            <a:chOff x="2156346" y="3933951"/>
            <a:chExt cx="2584392" cy="1634336"/>
          </a:xfrm>
        </p:grpSpPr>
        <p:sp>
          <p:nvSpPr>
            <p:cNvPr id="10" name="Content Placeholder 2">
              <a:extLst>
                <a:ext uri="{FF2B5EF4-FFF2-40B4-BE49-F238E27FC236}">
                  <a16:creationId xmlns:a16="http://schemas.microsoft.com/office/drawing/2014/main" id="{753CB86C-D166-4B38-BDB0-F58F88F69404}"/>
                </a:ext>
              </a:extLst>
            </p:cNvPr>
            <p:cNvSpPr txBox="1">
              <a:spLocks/>
            </p:cNvSpPr>
            <p:nvPr/>
          </p:nvSpPr>
          <p:spPr>
            <a:xfrm>
              <a:off x="2410688" y="4579981"/>
              <a:ext cx="2330050" cy="3422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Times New Roman"/>
                  <a:cs typeface="Times New Roman"/>
                </a:rPr>
                <a:t>A family of RAM chips</a:t>
              </a:r>
            </a:p>
          </p:txBody>
        </p:sp>
        <p:sp>
          <p:nvSpPr>
            <p:cNvPr id="11" name="Right Brace 8">
              <a:extLst>
                <a:ext uri="{FF2B5EF4-FFF2-40B4-BE49-F238E27FC236}">
                  <a16:creationId xmlns:a16="http://schemas.microsoft.com/office/drawing/2014/main" id="{500EE657-8DF1-4D24-BAE4-4325880AB141}"/>
                </a:ext>
              </a:extLst>
            </p:cNvPr>
            <p:cNvSpPr/>
            <p:nvPr/>
          </p:nvSpPr>
          <p:spPr>
            <a:xfrm>
              <a:off x="2156346" y="3933951"/>
              <a:ext cx="204716" cy="1634336"/>
            </a:xfrm>
            <a:prstGeom prst="rightBrace">
              <a:avLst>
                <a:gd name="adj1" fmla="val 55837"/>
                <a:gd name="adj2" fmla="val 5000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
        <p:nvSpPr>
          <p:cNvPr id="12" name="Content Placeholder 2">
            <a:extLst>
              <a:ext uri="{FF2B5EF4-FFF2-40B4-BE49-F238E27FC236}">
                <a16:creationId xmlns:a16="http://schemas.microsoft.com/office/drawing/2014/main" id="{A78BC7EE-D4AA-46CD-9872-C529FF23C354}"/>
              </a:ext>
            </a:extLst>
          </p:cNvPr>
          <p:cNvSpPr txBox="1">
            <a:spLocks/>
          </p:cNvSpPr>
          <p:nvPr/>
        </p:nvSpPr>
        <p:spPr>
          <a:xfrm>
            <a:off x="1131913" y="2317959"/>
            <a:ext cx="3658451" cy="4287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a:latin typeface="Times New Roman"/>
                <a:cs typeface="Times New Roman"/>
              </a:rPr>
              <a:t>Build the following chips</a:t>
            </a:r>
          </a:p>
          <a:p>
            <a:pPr marL="228600" indent="-228600">
              <a:spcBef>
                <a:spcPts val="1200"/>
              </a:spcBef>
              <a:buSzPct val="100000"/>
            </a:pPr>
            <a:r>
              <a:rPr lang="en-US" sz="1400" dirty="0">
                <a:latin typeface="Consolas"/>
                <a:cs typeface="Consolas"/>
              </a:rPr>
              <a:t>Bit</a:t>
            </a:r>
          </a:p>
          <a:p>
            <a:pPr marL="228600" indent="-228600">
              <a:spcBef>
                <a:spcPts val="1200"/>
              </a:spcBef>
              <a:buSzPct val="100000"/>
            </a:pPr>
            <a:r>
              <a:rPr lang="en-US" sz="1400" dirty="0">
                <a:latin typeface="Consolas"/>
                <a:cs typeface="Consolas"/>
              </a:rPr>
              <a:t>Register</a:t>
            </a:r>
          </a:p>
          <a:p>
            <a:pPr marL="228600" indent="-228600">
              <a:spcBef>
                <a:spcPts val="1200"/>
              </a:spcBef>
              <a:buSzPct val="100000"/>
            </a:pPr>
            <a:r>
              <a:rPr lang="en-US" sz="1400" dirty="0">
                <a:latin typeface="Consolas"/>
                <a:cs typeface="Consolas"/>
              </a:rPr>
              <a:t>PC</a:t>
            </a:r>
          </a:p>
          <a:p>
            <a:pPr marL="228600" indent="-228600">
              <a:spcBef>
                <a:spcPts val="1200"/>
              </a:spcBef>
              <a:buSzPct val="100000"/>
            </a:pPr>
            <a:r>
              <a:rPr lang="en-US" sz="1400" dirty="0">
                <a:latin typeface="Consolas"/>
                <a:cs typeface="Consolas"/>
              </a:rPr>
              <a:t>RAM8</a:t>
            </a:r>
          </a:p>
          <a:p>
            <a:pPr marL="228600" indent="-228600">
              <a:spcBef>
                <a:spcPts val="1200"/>
              </a:spcBef>
              <a:buSzPct val="100000"/>
            </a:pPr>
            <a:r>
              <a:rPr lang="en-US" sz="1400" dirty="0">
                <a:latin typeface="Consolas"/>
                <a:cs typeface="Consolas"/>
              </a:rPr>
              <a:t>RAM64</a:t>
            </a:r>
          </a:p>
          <a:p>
            <a:pPr marL="228600" indent="-228600">
              <a:spcBef>
                <a:spcPts val="1200"/>
              </a:spcBef>
              <a:buSzPct val="100000"/>
            </a:pPr>
            <a:r>
              <a:rPr lang="en-US" sz="1400" dirty="0">
                <a:latin typeface="Consolas"/>
                <a:cs typeface="Consolas"/>
              </a:rPr>
              <a:t>RAM512</a:t>
            </a:r>
          </a:p>
          <a:p>
            <a:pPr marL="228600" indent="-228600">
              <a:spcBef>
                <a:spcPts val="1200"/>
              </a:spcBef>
              <a:buSzPct val="100000"/>
            </a:pPr>
            <a:r>
              <a:rPr lang="en-US" sz="1400" dirty="0">
                <a:latin typeface="Consolas"/>
                <a:cs typeface="Consolas"/>
              </a:rPr>
              <a:t>RAM4K</a:t>
            </a:r>
          </a:p>
          <a:p>
            <a:pPr marL="228600" indent="-228600">
              <a:spcBef>
                <a:spcPts val="1200"/>
              </a:spcBef>
              <a:buSzPct val="100000"/>
            </a:pPr>
            <a:r>
              <a:rPr lang="en-US" sz="1400" dirty="0">
                <a:latin typeface="Consolas"/>
                <a:cs typeface="Consolas"/>
              </a:rPr>
              <a:t>RAM16K</a:t>
            </a:r>
          </a:p>
        </p:txBody>
      </p:sp>
      <p:pic>
        <p:nvPicPr>
          <p:cNvPr id="13" name="Picture 7">
            <a:extLst>
              <a:ext uri="{FF2B5EF4-FFF2-40B4-BE49-F238E27FC236}">
                <a16:creationId xmlns:a16="http://schemas.microsoft.com/office/drawing/2014/main" id="{7455EF8A-062E-4B17-BCCC-734370894A0F}"/>
              </a:ext>
            </a:extLst>
          </p:cNvPr>
          <p:cNvPicPr>
            <a:picLocks noChangeAspect="1"/>
          </p:cNvPicPr>
          <p:nvPr/>
        </p:nvPicPr>
        <p:blipFill rotWithShape="1">
          <a:blip r:embed="rId2"/>
          <a:srcRect l="23477" r="20213"/>
          <a:stretch/>
        </p:blipFill>
        <p:spPr>
          <a:xfrm>
            <a:off x="1070882" y="2782602"/>
            <a:ext cx="290444" cy="289328"/>
          </a:xfrm>
          <a:prstGeom prst="rect">
            <a:avLst/>
          </a:prstGeom>
        </p:spPr>
      </p:pic>
      <p:pic>
        <p:nvPicPr>
          <p:cNvPr id="14" name="Picture 10">
            <a:extLst>
              <a:ext uri="{FF2B5EF4-FFF2-40B4-BE49-F238E27FC236}">
                <a16:creationId xmlns:a16="http://schemas.microsoft.com/office/drawing/2014/main" id="{C3C2EC5D-15F8-41B4-8061-EA08388F0546}"/>
              </a:ext>
            </a:extLst>
          </p:cNvPr>
          <p:cNvPicPr>
            <a:picLocks noChangeAspect="1"/>
          </p:cNvPicPr>
          <p:nvPr/>
        </p:nvPicPr>
        <p:blipFill rotWithShape="1">
          <a:blip r:embed="rId2"/>
          <a:srcRect l="23477" r="20213"/>
          <a:stretch/>
        </p:blipFill>
        <p:spPr>
          <a:xfrm>
            <a:off x="1070882" y="3159587"/>
            <a:ext cx="290444" cy="289328"/>
          </a:xfrm>
          <a:prstGeom prst="rect">
            <a:avLst/>
          </a:prstGeom>
        </p:spPr>
      </p:pic>
      <p:pic>
        <p:nvPicPr>
          <p:cNvPr id="15" name="Picture 11">
            <a:extLst>
              <a:ext uri="{FF2B5EF4-FFF2-40B4-BE49-F238E27FC236}">
                <a16:creationId xmlns:a16="http://schemas.microsoft.com/office/drawing/2014/main" id="{FAA04C85-90A0-4133-AE76-CD1BF3BE1CC0}"/>
              </a:ext>
            </a:extLst>
          </p:cNvPr>
          <p:cNvPicPr>
            <a:picLocks noChangeAspect="1"/>
          </p:cNvPicPr>
          <p:nvPr/>
        </p:nvPicPr>
        <p:blipFill rotWithShape="1">
          <a:blip r:embed="rId2"/>
          <a:srcRect l="23477" r="20213"/>
          <a:stretch/>
        </p:blipFill>
        <p:spPr>
          <a:xfrm>
            <a:off x="1070882" y="3511113"/>
            <a:ext cx="290444" cy="289328"/>
          </a:xfrm>
          <a:prstGeom prst="rect">
            <a:avLst/>
          </a:prstGeom>
        </p:spPr>
      </p:pic>
      <p:pic>
        <p:nvPicPr>
          <p:cNvPr id="16" name="Picture 12">
            <a:extLst>
              <a:ext uri="{FF2B5EF4-FFF2-40B4-BE49-F238E27FC236}">
                <a16:creationId xmlns:a16="http://schemas.microsoft.com/office/drawing/2014/main" id="{067DE990-AD32-4FB5-84A3-6B1F76361D04}"/>
              </a:ext>
            </a:extLst>
          </p:cNvPr>
          <p:cNvPicPr>
            <a:picLocks noChangeAspect="1"/>
          </p:cNvPicPr>
          <p:nvPr/>
        </p:nvPicPr>
        <p:blipFill rotWithShape="1">
          <a:blip r:embed="rId2"/>
          <a:srcRect l="23477" r="20213"/>
          <a:stretch/>
        </p:blipFill>
        <p:spPr>
          <a:xfrm>
            <a:off x="1054258" y="3879984"/>
            <a:ext cx="290444" cy="289328"/>
          </a:xfrm>
          <a:prstGeom prst="rect">
            <a:avLst/>
          </a:prstGeom>
        </p:spPr>
      </p:pic>
    </p:spTree>
    <p:extLst>
      <p:ext uri="{BB962C8B-B14F-4D97-AF65-F5344CB8AC3E}">
        <p14:creationId xmlns:p14="http://schemas.microsoft.com/office/powerpoint/2010/main" val="175372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7</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Representing time</a:t>
            </a:r>
          </a:p>
        </p:txBody>
      </p:sp>
      <p:grpSp>
        <p:nvGrpSpPr>
          <p:cNvPr id="40" name="Group 4">
            <a:extLst>
              <a:ext uri="{FF2B5EF4-FFF2-40B4-BE49-F238E27FC236}">
                <a16:creationId xmlns:a16="http://schemas.microsoft.com/office/drawing/2014/main" id="{74798923-1E2E-49E5-AD36-B0639FB0D501}"/>
              </a:ext>
            </a:extLst>
          </p:cNvPr>
          <p:cNvGrpSpPr/>
          <p:nvPr/>
        </p:nvGrpSpPr>
        <p:grpSpPr>
          <a:xfrm>
            <a:off x="405925" y="917567"/>
            <a:ext cx="6243202" cy="431410"/>
            <a:chOff x="405925" y="917567"/>
            <a:chExt cx="6243202" cy="431410"/>
          </a:xfrm>
        </p:grpSpPr>
        <p:cxnSp>
          <p:nvCxnSpPr>
            <p:cNvPr id="41" name="Straight Arrow Connector 55">
              <a:extLst>
                <a:ext uri="{FF2B5EF4-FFF2-40B4-BE49-F238E27FC236}">
                  <a16:creationId xmlns:a16="http://schemas.microsoft.com/office/drawing/2014/main" id="{016B894F-5D80-47EA-BC79-0CBD9B870FE8}"/>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57">
              <a:extLst>
                <a:ext uri="{FF2B5EF4-FFF2-40B4-BE49-F238E27FC236}">
                  <a16:creationId xmlns:a16="http://schemas.microsoft.com/office/drawing/2014/main" id="{4B0E18A6-9C9C-47D5-BE04-99B6DDC377BA}"/>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grpSp>
      <p:sp>
        <p:nvSpPr>
          <p:cNvPr id="43" name="Rounded Rectangular Callout 7">
            <a:extLst>
              <a:ext uri="{FF2B5EF4-FFF2-40B4-BE49-F238E27FC236}">
                <a16:creationId xmlns:a16="http://schemas.microsoft.com/office/drawing/2014/main" id="{32691F52-E777-4149-A0DD-7731EB70283F}"/>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Tree>
    <p:extLst>
      <p:ext uri="{BB962C8B-B14F-4D97-AF65-F5344CB8AC3E}">
        <p14:creationId xmlns:p14="http://schemas.microsoft.com/office/powerpoint/2010/main" val="479757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FB24F-794B-46F1-B541-DF38A33D48C0}"/>
              </a:ext>
            </a:extLst>
          </p:cNvPr>
          <p:cNvSpPr>
            <a:spLocks noGrp="1"/>
          </p:cNvSpPr>
          <p:nvPr>
            <p:ph type="title"/>
          </p:nvPr>
        </p:nvSpPr>
        <p:spPr/>
        <p:txBody>
          <a:bodyPr/>
          <a:lstStyle/>
          <a:p>
            <a:r>
              <a:rPr lang="en-US" altLang="zh-TW" dirty="0"/>
              <a:t>N-Register RAM</a:t>
            </a:r>
            <a:endParaRPr lang="zh-TW" altLang="en-US" dirty="0"/>
          </a:p>
        </p:txBody>
      </p:sp>
      <p:sp>
        <p:nvSpPr>
          <p:cNvPr id="4" name="投影片編號版面配置區 3">
            <a:extLst>
              <a:ext uri="{FF2B5EF4-FFF2-40B4-BE49-F238E27FC236}">
                <a16:creationId xmlns:a16="http://schemas.microsoft.com/office/drawing/2014/main" id="{B0BC8101-A013-44C0-87D1-62B7B933AEED}"/>
              </a:ext>
            </a:extLst>
          </p:cNvPr>
          <p:cNvSpPr>
            <a:spLocks noGrp="1"/>
          </p:cNvSpPr>
          <p:nvPr>
            <p:ph type="sldNum" sz="quarter" idx="10"/>
          </p:nvPr>
        </p:nvSpPr>
        <p:spPr/>
        <p:txBody>
          <a:bodyPr/>
          <a:lstStyle/>
          <a:p>
            <a:pPr>
              <a:defRPr/>
            </a:pPr>
            <a:fld id="{27589A5A-C0A1-4C44-8A37-DDA86A1044AA}" type="slidenum">
              <a:rPr lang="zh-TW" altLang="en-US" smtClean="0"/>
              <a:pPr>
                <a:defRPr/>
              </a:pPr>
              <a:t>70</a:t>
            </a:fld>
            <a:endParaRPr lang="en-US" altLang="zh-TW" sz="1400"/>
          </a:p>
        </p:txBody>
      </p:sp>
      <p:grpSp>
        <p:nvGrpSpPr>
          <p:cNvPr id="38" name="Group 37">
            <a:extLst>
              <a:ext uri="{FF2B5EF4-FFF2-40B4-BE49-F238E27FC236}">
                <a16:creationId xmlns:a16="http://schemas.microsoft.com/office/drawing/2014/main" id="{3DA9639C-0585-4C3C-A815-E14AB1B5625B}"/>
              </a:ext>
            </a:extLst>
          </p:cNvPr>
          <p:cNvGrpSpPr/>
          <p:nvPr/>
        </p:nvGrpSpPr>
        <p:grpSpPr>
          <a:xfrm>
            <a:off x="838200" y="981509"/>
            <a:ext cx="3516222" cy="3145670"/>
            <a:chOff x="838200" y="1213157"/>
            <a:chExt cx="3516222" cy="3145670"/>
          </a:xfrm>
        </p:grpSpPr>
        <p:sp>
          <p:nvSpPr>
            <p:cNvPr id="39" name="Rectangle 43">
              <a:extLst>
                <a:ext uri="{FF2B5EF4-FFF2-40B4-BE49-F238E27FC236}">
                  <a16:creationId xmlns:a16="http://schemas.microsoft.com/office/drawing/2014/main" id="{AB73CC24-B2F4-4404-B9CE-F980DD9E8004}"/>
                </a:ext>
              </a:extLst>
            </p:cNvPr>
            <p:cNvSpPr/>
            <p:nvPr/>
          </p:nvSpPr>
          <p:spPr>
            <a:xfrm>
              <a:off x="1677770" y="1828332"/>
              <a:ext cx="1820480" cy="2530495"/>
            </a:xfrm>
            <a:prstGeom prst="rect">
              <a:avLst/>
            </a:prstGeom>
            <a:noFill/>
            <a:ln w="1587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40" name="Line 26">
              <a:extLst>
                <a:ext uri="{FF2B5EF4-FFF2-40B4-BE49-F238E27FC236}">
                  <a16:creationId xmlns:a16="http://schemas.microsoft.com/office/drawing/2014/main" id="{C2AA6F3E-AF75-4549-980F-128A45F2BE4D}"/>
                </a:ext>
              </a:extLst>
            </p:cNvPr>
            <p:cNvSpPr>
              <a:spLocks noChangeShapeType="1"/>
            </p:cNvSpPr>
            <p:nvPr/>
          </p:nvSpPr>
          <p:spPr bwMode="auto">
            <a:xfrm flipV="1">
              <a:off x="838200" y="2578402"/>
              <a:ext cx="725121" cy="397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1" name="Freeform 27">
              <a:extLst>
                <a:ext uri="{FF2B5EF4-FFF2-40B4-BE49-F238E27FC236}">
                  <a16:creationId xmlns:a16="http://schemas.microsoft.com/office/drawing/2014/main" id="{40D5776C-1FD6-4206-8CEE-804213E6D6F0}"/>
                </a:ext>
              </a:extLst>
            </p:cNvPr>
            <p:cNvSpPr>
              <a:spLocks/>
            </p:cNvSpPr>
            <p:nvPr/>
          </p:nvSpPr>
          <p:spPr bwMode="auto">
            <a:xfrm>
              <a:off x="1563321" y="2510419"/>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2" name="Rectangle 31">
              <a:extLst>
                <a:ext uri="{FF2B5EF4-FFF2-40B4-BE49-F238E27FC236}">
                  <a16:creationId xmlns:a16="http://schemas.microsoft.com/office/drawing/2014/main" id="{9B8B8618-331F-4AC7-BA36-2C9B28D69D4E}"/>
                </a:ext>
              </a:extLst>
            </p:cNvPr>
            <p:cNvSpPr>
              <a:spLocks noChangeArrowheads="1"/>
            </p:cNvSpPr>
            <p:nvPr/>
          </p:nvSpPr>
          <p:spPr bwMode="auto">
            <a:xfrm>
              <a:off x="3806595" y="2617560"/>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43" name="Freeform 32">
              <a:extLst>
                <a:ext uri="{FF2B5EF4-FFF2-40B4-BE49-F238E27FC236}">
                  <a16:creationId xmlns:a16="http://schemas.microsoft.com/office/drawing/2014/main" id="{1F916808-678E-41E4-83B1-B79F74E6D747}"/>
                </a:ext>
              </a:extLst>
            </p:cNvPr>
            <p:cNvSpPr>
              <a:spLocks/>
            </p:cNvSpPr>
            <p:nvPr/>
          </p:nvSpPr>
          <p:spPr bwMode="auto">
            <a:xfrm>
              <a:off x="2593537" y="4211723"/>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4" name="Rectangle 34">
              <a:extLst>
                <a:ext uri="{FF2B5EF4-FFF2-40B4-BE49-F238E27FC236}">
                  <a16:creationId xmlns:a16="http://schemas.microsoft.com/office/drawing/2014/main" id="{9992A6D4-F9BD-413A-AE7C-23C8BAFEE118}"/>
                </a:ext>
              </a:extLst>
            </p:cNvPr>
            <p:cNvSpPr>
              <a:spLocks noChangeArrowheads="1"/>
            </p:cNvSpPr>
            <p:nvPr/>
          </p:nvSpPr>
          <p:spPr bwMode="auto">
            <a:xfrm>
              <a:off x="1213739" y="2297920"/>
              <a:ext cx="3655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45" name="Rectangle 31">
              <a:extLst>
                <a:ext uri="{FF2B5EF4-FFF2-40B4-BE49-F238E27FC236}">
                  <a16:creationId xmlns:a16="http://schemas.microsoft.com/office/drawing/2014/main" id="{1D1875B8-F1F0-48B1-AEFA-152C1EFC4C01}"/>
                </a:ext>
              </a:extLst>
            </p:cNvPr>
            <p:cNvSpPr>
              <a:spLocks noChangeArrowheads="1"/>
            </p:cNvSpPr>
            <p:nvPr/>
          </p:nvSpPr>
          <p:spPr bwMode="auto">
            <a:xfrm>
              <a:off x="2609694" y="1377096"/>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46" name="Rectangle 31">
              <a:extLst>
                <a:ext uri="{FF2B5EF4-FFF2-40B4-BE49-F238E27FC236}">
                  <a16:creationId xmlns:a16="http://schemas.microsoft.com/office/drawing/2014/main" id="{E4A2D60F-D8F0-4329-8558-D6AF267FCD8E}"/>
                </a:ext>
              </a:extLst>
            </p:cNvPr>
            <p:cNvSpPr>
              <a:spLocks noChangeArrowheads="1"/>
            </p:cNvSpPr>
            <p:nvPr/>
          </p:nvSpPr>
          <p:spPr bwMode="auto">
            <a:xfrm>
              <a:off x="1287010" y="2624827"/>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7" name="Line 28">
              <a:extLst>
                <a:ext uri="{FF2B5EF4-FFF2-40B4-BE49-F238E27FC236}">
                  <a16:creationId xmlns:a16="http://schemas.microsoft.com/office/drawing/2014/main" id="{7C759BFF-AB99-4071-8380-42C70C4A3336}"/>
                </a:ext>
              </a:extLst>
            </p:cNvPr>
            <p:cNvSpPr>
              <a:spLocks noChangeShapeType="1"/>
            </p:cNvSpPr>
            <p:nvPr/>
          </p:nvSpPr>
          <p:spPr bwMode="auto">
            <a:xfrm flipV="1">
              <a:off x="1222550" y="2531359"/>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48" name="Rounded Rectangle 52">
              <a:extLst>
                <a:ext uri="{FF2B5EF4-FFF2-40B4-BE49-F238E27FC236}">
                  <a16:creationId xmlns:a16="http://schemas.microsoft.com/office/drawing/2014/main" id="{F48DCA42-5C8A-4E7E-B1B7-35F88A2A8BA2}"/>
                </a:ext>
              </a:extLst>
            </p:cNvPr>
            <p:cNvSpPr/>
            <p:nvPr/>
          </p:nvSpPr>
          <p:spPr>
            <a:xfrm>
              <a:off x="2114811" y="2212303"/>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49" name="Rectangle 25">
              <a:extLst>
                <a:ext uri="{FF2B5EF4-FFF2-40B4-BE49-F238E27FC236}">
                  <a16:creationId xmlns:a16="http://schemas.microsoft.com/office/drawing/2014/main" id="{F640CDB3-044D-4B1F-A3EC-92103F8338DB}"/>
                </a:ext>
              </a:extLst>
            </p:cNvPr>
            <p:cNvSpPr>
              <a:spLocks noChangeArrowheads="1"/>
            </p:cNvSpPr>
            <p:nvPr/>
          </p:nvSpPr>
          <p:spPr bwMode="auto">
            <a:xfrm>
              <a:off x="2334615" y="2283640"/>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50" name="Rectangle 31">
              <a:extLst>
                <a:ext uri="{FF2B5EF4-FFF2-40B4-BE49-F238E27FC236}">
                  <a16:creationId xmlns:a16="http://schemas.microsoft.com/office/drawing/2014/main" id="{F6AF3498-350F-4E5E-B629-D8843BFADCF9}"/>
                </a:ext>
              </a:extLst>
            </p:cNvPr>
            <p:cNvSpPr>
              <a:spLocks noChangeArrowheads="1"/>
            </p:cNvSpPr>
            <p:nvPr/>
          </p:nvSpPr>
          <p:spPr bwMode="auto">
            <a:xfrm rot="5400000">
              <a:off x="2360521" y="3416017"/>
              <a:ext cx="70085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Consolas"/>
                  <a:ea typeface="+mn-ea"/>
                  <a:cs typeface="Consolas"/>
                </a:rPr>
                <a:t>...</a:t>
              </a:r>
              <a:endParaRPr kumimoji="0" lang="en-US" altLang="en-US" sz="1600" b="1" i="0" u="none" strike="noStrike" kern="0" cap="none" spc="0" normalizeH="0" baseline="0" noProof="0" dirty="0">
                <a:ln>
                  <a:noFill/>
                </a:ln>
                <a:solidFill>
                  <a:prstClr val="black"/>
                </a:solidFill>
                <a:effectLst/>
                <a:uLnTx/>
                <a:uFillTx/>
                <a:latin typeface="Consolas"/>
                <a:ea typeface="+mn-ea"/>
                <a:cs typeface="Consolas"/>
              </a:endParaRPr>
            </a:p>
          </p:txBody>
        </p:sp>
        <p:sp>
          <p:nvSpPr>
            <p:cNvPr id="51" name="Rectangle 58">
              <a:extLst>
                <a:ext uri="{FF2B5EF4-FFF2-40B4-BE49-F238E27FC236}">
                  <a16:creationId xmlns:a16="http://schemas.microsoft.com/office/drawing/2014/main" id="{D5992FBE-3DC0-4B6F-8034-77043CCDD0E2}"/>
                </a:ext>
              </a:extLst>
            </p:cNvPr>
            <p:cNvSpPr>
              <a:spLocks noChangeArrowheads="1"/>
            </p:cNvSpPr>
            <p:nvPr/>
          </p:nvSpPr>
          <p:spPr bwMode="auto">
            <a:xfrm>
              <a:off x="2449626" y="1917581"/>
              <a:ext cx="5515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RAM</a:t>
              </a:r>
              <a:r>
                <a:rPr kumimoji="0" lang="en-US" altLang="en-US" sz="1400" b="0" i="1"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n</a:t>
              </a:r>
              <a:endParaRPr kumimoji="0" lang="en-US" altLang="en-US" sz="1400" b="0" i="1"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52" name="Rounded Rectangle 59">
              <a:extLst>
                <a:ext uri="{FF2B5EF4-FFF2-40B4-BE49-F238E27FC236}">
                  <a16:creationId xmlns:a16="http://schemas.microsoft.com/office/drawing/2014/main" id="{DA979910-27D0-44A2-86D6-20A8D9B365C3}"/>
                </a:ext>
              </a:extLst>
            </p:cNvPr>
            <p:cNvSpPr/>
            <p:nvPr/>
          </p:nvSpPr>
          <p:spPr>
            <a:xfrm>
              <a:off x="2105775" y="2654195"/>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53" name="Rectangle 60">
              <a:extLst>
                <a:ext uri="{FF2B5EF4-FFF2-40B4-BE49-F238E27FC236}">
                  <a16:creationId xmlns:a16="http://schemas.microsoft.com/office/drawing/2014/main" id="{A83B2F2E-63A8-4AD5-9CF9-0024DD485360}"/>
                </a:ext>
              </a:extLst>
            </p:cNvPr>
            <p:cNvSpPr>
              <a:spLocks noChangeArrowheads="1"/>
            </p:cNvSpPr>
            <p:nvPr/>
          </p:nvSpPr>
          <p:spPr bwMode="auto">
            <a:xfrm>
              <a:off x="2325579" y="272553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54" name="Rounded Rectangle 61">
              <a:extLst>
                <a:ext uri="{FF2B5EF4-FFF2-40B4-BE49-F238E27FC236}">
                  <a16:creationId xmlns:a16="http://schemas.microsoft.com/office/drawing/2014/main" id="{6DEC7396-5947-4FF7-AD3B-87627B8864C0}"/>
                </a:ext>
              </a:extLst>
            </p:cNvPr>
            <p:cNvSpPr/>
            <p:nvPr/>
          </p:nvSpPr>
          <p:spPr>
            <a:xfrm>
              <a:off x="2085430" y="3716317"/>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55" name="Rectangle 25">
              <a:extLst>
                <a:ext uri="{FF2B5EF4-FFF2-40B4-BE49-F238E27FC236}">
                  <a16:creationId xmlns:a16="http://schemas.microsoft.com/office/drawing/2014/main" id="{46CF54ED-D6A8-4AF1-B4B2-91EB76D9B41E}"/>
                </a:ext>
              </a:extLst>
            </p:cNvPr>
            <p:cNvSpPr>
              <a:spLocks noChangeArrowheads="1"/>
            </p:cNvSpPr>
            <p:nvPr/>
          </p:nvSpPr>
          <p:spPr bwMode="auto">
            <a:xfrm>
              <a:off x="2305234" y="3787654"/>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56" name="Rectangle 34">
              <a:extLst>
                <a:ext uri="{FF2B5EF4-FFF2-40B4-BE49-F238E27FC236}">
                  <a16:creationId xmlns:a16="http://schemas.microsoft.com/office/drawing/2014/main" id="{5660602B-9BAB-4556-9E95-BB56DD1BE2E7}"/>
                </a:ext>
              </a:extLst>
            </p:cNvPr>
            <p:cNvSpPr>
              <a:spLocks noChangeArrowheads="1"/>
            </p:cNvSpPr>
            <p:nvPr/>
          </p:nvSpPr>
          <p:spPr bwMode="auto">
            <a:xfrm>
              <a:off x="863006" y="3022347"/>
              <a:ext cx="76882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address</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57" name="Rectangle 64">
              <a:extLst>
                <a:ext uri="{FF2B5EF4-FFF2-40B4-BE49-F238E27FC236}">
                  <a16:creationId xmlns:a16="http://schemas.microsoft.com/office/drawing/2014/main" id="{6C3DCE78-A1B8-45FC-BA96-B0AEF21E502F}"/>
                </a:ext>
              </a:extLst>
            </p:cNvPr>
            <p:cNvSpPr>
              <a:spLocks noChangeArrowheads="1"/>
            </p:cNvSpPr>
            <p:nvPr/>
          </p:nvSpPr>
          <p:spPr bwMode="auto">
            <a:xfrm>
              <a:off x="1312918" y="3366530"/>
              <a:ext cx="268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k</a:t>
              </a:r>
              <a:endParaRPr kumimoji="0" lang="en-US" altLang="en-US" sz="1800" b="0" i="1"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grpSp>
          <p:nvGrpSpPr>
            <p:cNvPr id="58" name="Group 65">
              <a:extLst>
                <a:ext uri="{FF2B5EF4-FFF2-40B4-BE49-F238E27FC236}">
                  <a16:creationId xmlns:a16="http://schemas.microsoft.com/office/drawing/2014/main" id="{4AAFCA47-ACCF-4484-855A-7962CD5F5DD1}"/>
                </a:ext>
              </a:extLst>
            </p:cNvPr>
            <p:cNvGrpSpPr/>
            <p:nvPr/>
          </p:nvGrpSpPr>
          <p:grpSpPr>
            <a:xfrm>
              <a:off x="838200" y="3258947"/>
              <a:ext cx="849240" cy="140722"/>
              <a:chOff x="838200" y="3258947"/>
              <a:chExt cx="849240" cy="140722"/>
            </a:xfrm>
          </p:grpSpPr>
          <p:sp>
            <p:nvSpPr>
              <p:cNvPr id="66" name="Line 26">
                <a:extLst>
                  <a:ext uri="{FF2B5EF4-FFF2-40B4-BE49-F238E27FC236}">
                    <a16:creationId xmlns:a16="http://schemas.microsoft.com/office/drawing/2014/main" id="{5F864FB6-2A6D-4038-9E4C-29A7BDC17F37}"/>
                  </a:ext>
                </a:extLst>
              </p:cNvPr>
              <p:cNvSpPr>
                <a:spLocks noChangeShapeType="1"/>
              </p:cNvSpPr>
              <p:nvPr/>
            </p:nvSpPr>
            <p:spPr bwMode="auto">
              <a:xfrm>
                <a:off x="838200" y="3333228"/>
                <a:ext cx="751745"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7" name="Line 28">
                <a:extLst>
                  <a:ext uri="{FF2B5EF4-FFF2-40B4-BE49-F238E27FC236}">
                    <a16:creationId xmlns:a16="http://schemas.microsoft.com/office/drawing/2014/main" id="{A7666374-FCA3-4071-8005-53A126C4DD4F}"/>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8" name="Freeform 27">
                <a:extLst>
                  <a:ext uri="{FF2B5EF4-FFF2-40B4-BE49-F238E27FC236}">
                    <a16:creationId xmlns:a16="http://schemas.microsoft.com/office/drawing/2014/main" id="{0E2A76BB-7E06-40E9-AC29-8943DFCB898D}"/>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59" name="Freeform 27">
              <a:extLst>
                <a:ext uri="{FF2B5EF4-FFF2-40B4-BE49-F238E27FC236}">
                  <a16:creationId xmlns:a16="http://schemas.microsoft.com/office/drawing/2014/main" id="{69627DAC-AFBD-47FA-AABB-4077E3A3549F}"/>
                </a:ext>
              </a:extLst>
            </p:cNvPr>
            <p:cNvSpPr>
              <a:spLocks/>
            </p:cNvSpPr>
            <p:nvPr/>
          </p:nvSpPr>
          <p:spPr bwMode="auto">
            <a:xfrm rot="5400000">
              <a:off x="2483721" y="169137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0" name="Line 26">
              <a:extLst>
                <a:ext uri="{FF2B5EF4-FFF2-40B4-BE49-F238E27FC236}">
                  <a16:creationId xmlns:a16="http://schemas.microsoft.com/office/drawing/2014/main" id="{69D1B322-4916-449E-827C-C2D8B0EE2DDC}"/>
                </a:ext>
              </a:extLst>
            </p:cNvPr>
            <p:cNvSpPr>
              <a:spLocks noChangeShapeType="1"/>
            </p:cNvSpPr>
            <p:nvPr/>
          </p:nvSpPr>
          <p:spPr bwMode="auto">
            <a:xfrm>
              <a:off x="2532366" y="1213157"/>
              <a:ext cx="1462" cy="51711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nvGrpSpPr>
            <p:cNvPr id="61" name="Group 68">
              <a:extLst>
                <a:ext uri="{FF2B5EF4-FFF2-40B4-BE49-F238E27FC236}">
                  <a16:creationId xmlns:a16="http://schemas.microsoft.com/office/drawing/2014/main" id="{19A214F6-4317-4846-A25A-0B94E787104A}"/>
                </a:ext>
              </a:extLst>
            </p:cNvPr>
            <p:cNvGrpSpPr/>
            <p:nvPr/>
          </p:nvGrpSpPr>
          <p:grpSpPr>
            <a:xfrm>
              <a:off x="3505182" y="2883789"/>
              <a:ext cx="849240" cy="140722"/>
              <a:chOff x="838200" y="3258947"/>
              <a:chExt cx="849240" cy="140722"/>
            </a:xfrm>
          </p:grpSpPr>
          <p:sp>
            <p:nvSpPr>
              <p:cNvPr id="63" name="Line 26">
                <a:extLst>
                  <a:ext uri="{FF2B5EF4-FFF2-40B4-BE49-F238E27FC236}">
                    <a16:creationId xmlns:a16="http://schemas.microsoft.com/office/drawing/2014/main" id="{84FBB64C-B591-4822-98E7-294F6726F03A}"/>
                  </a:ext>
                </a:extLst>
              </p:cNvPr>
              <p:cNvSpPr>
                <a:spLocks noChangeShapeType="1"/>
              </p:cNvSpPr>
              <p:nvPr/>
            </p:nvSpPr>
            <p:spPr bwMode="auto">
              <a:xfrm>
                <a:off x="838200" y="3327472"/>
                <a:ext cx="751745" cy="575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4" name="Line 28">
                <a:extLst>
                  <a:ext uri="{FF2B5EF4-FFF2-40B4-BE49-F238E27FC236}">
                    <a16:creationId xmlns:a16="http://schemas.microsoft.com/office/drawing/2014/main" id="{0DE069F5-40BD-446C-8134-473AC097C32C}"/>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65" name="Freeform 27">
                <a:extLst>
                  <a:ext uri="{FF2B5EF4-FFF2-40B4-BE49-F238E27FC236}">
                    <a16:creationId xmlns:a16="http://schemas.microsoft.com/office/drawing/2014/main" id="{930EBFA3-E26E-42D1-89ED-0B9040FC87E3}"/>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62" name="Rectangle 31">
              <a:extLst>
                <a:ext uri="{FF2B5EF4-FFF2-40B4-BE49-F238E27FC236}">
                  <a16:creationId xmlns:a16="http://schemas.microsoft.com/office/drawing/2014/main" id="{F7CA6699-8457-4AE3-9CD6-808601B3259E}"/>
                </a:ext>
              </a:extLst>
            </p:cNvPr>
            <p:cNvSpPr>
              <a:spLocks noChangeArrowheads="1"/>
            </p:cNvSpPr>
            <p:nvPr/>
          </p:nvSpPr>
          <p:spPr bwMode="auto">
            <a:xfrm>
              <a:off x="3951150" y="2985857"/>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9" name="TextBox 38">
            <a:extLst>
              <a:ext uri="{FF2B5EF4-FFF2-40B4-BE49-F238E27FC236}">
                <a16:creationId xmlns:a16="http://schemas.microsoft.com/office/drawing/2014/main" id="{D3993225-15C2-484C-A85D-42F9C52E765A}"/>
              </a:ext>
            </a:extLst>
          </p:cNvPr>
          <p:cNvSpPr txBox="1"/>
          <p:nvPr/>
        </p:nvSpPr>
        <p:spPr>
          <a:xfrm>
            <a:off x="4845467" y="1366086"/>
            <a:ext cx="3497998" cy="2954301"/>
          </a:xfrm>
          <a:prstGeom prst="rect">
            <a:avLst/>
          </a:prstGeom>
          <a:solidFill>
            <a:sysClr val="window" lastClr="FFFFFF"/>
          </a:solidFill>
          <a:ln>
            <a:solidFill>
              <a:sysClr val="windowText" lastClr="000000">
                <a:lumMod val="50000"/>
                <a:lumOff val="50000"/>
              </a:sysClr>
            </a:solidFill>
          </a:ln>
          <a:effectLst>
            <a:outerShdw blurRad="50800" dist="38100" dir="2700000" algn="tl" rotWithShape="0">
              <a:srgbClr val="000000">
                <a:alpha val="43000"/>
              </a:srgbClr>
            </a:outerShdw>
          </a:effectLst>
        </p:spPr>
        <p:txBody>
          <a:bodyPr vert="horz" lIns="144000" tIns="72000" rIns="144000" bIns="0" rtlCol="0" anchor="t" anchorCtr="0">
            <a:normAutofit/>
          </a:bodyPr>
          <a:lstStyle>
            <a:lvl1pPr indent="0">
              <a:lnSpc>
                <a:spcPct val="90000"/>
              </a:lnSpc>
              <a:spcBef>
                <a:spcPct val="20000"/>
              </a:spcBef>
              <a:buClr>
                <a:srgbClr val="006600"/>
              </a:buClr>
              <a:buSzPct val="85000"/>
              <a:buFont typeface="Arial" panose="020B0604020202020204" pitchFamily="34" charset="0"/>
              <a:buNone/>
              <a:defRPr sz="1400">
                <a:solidFill>
                  <a:srgbClr val="000000"/>
                </a:solidFill>
                <a:latin typeface="Consolas"/>
                <a:cs typeface="Consolas"/>
              </a:defRPr>
            </a:lvl1pPr>
            <a:lvl2pPr indent="0">
              <a:lnSpc>
                <a:spcPct val="90000"/>
              </a:lnSpc>
              <a:spcBef>
                <a:spcPts val="1000"/>
              </a:spcBef>
              <a:buSzPct val="50000"/>
              <a:buFont typeface="Wingdings" charset="2"/>
              <a:buNone/>
              <a:defRPr sz="2000">
                <a:latin typeface="Times New Roman"/>
                <a:cs typeface="Times New Roman"/>
              </a:defRPr>
            </a:lvl2pPr>
            <a:lvl3pPr indent="0">
              <a:lnSpc>
                <a:spcPct val="90000"/>
              </a:lnSpc>
              <a:spcBef>
                <a:spcPts val="500"/>
              </a:spcBef>
              <a:buFont typeface="Arial" panose="020B0604020202020204" pitchFamily="34" charset="0"/>
              <a:buNone/>
              <a:defRPr>
                <a:latin typeface="Times New Roman"/>
                <a:cs typeface="Times New Roman"/>
              </a:defRPr>
            </a:lvl3pPr>
            <a:lvl4pPr indent="0">
              <a:lnSpc>
                <a:spcPct val="90000"/>
              </a:lnSpc>
              <a:spcBef>
                <a:spcPts val="500"/>
              </a:spcBef>
              <a:buFont typeface="Arial" panose="020B0604020202020204" pitchFamily="34" charset="0"/>
              <a:buNone/>
              <a:defRPr sz="1600">
                <a:latin typeface="Times New Roman"/>
                <a:cs typeface="Times New Roman"/>
              </a:defRPr>
            </a:lvl4pPr>
            <a:lvl5pPr indent="0">
              <a:lnSpc>
                <a:spcPct val="90000"/>
              </a:lnSpc>
              <a:spcBef>
                <a:spcPts val="500"/>
              </a:spcBef>
              <a:buFont typeface="Arial" panose="020B0604020202020204" pitchFamily="34" charset="0"/>
              <a:buNone/>
              <a:defRPr sz="1600">
                <a:latin typeface="Times New Roman"/>
                <a:cs typeface="Times New Roman"/>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Let M stand for the state of the register</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selected by address.</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if  load</a:t>
            </a:r>
            <a:r>
              <a:rPr kumimoji="0" lang="is-I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t – 1</a:t>
            </a:r>
            <a:r>
              <a:rPr kumimoji="0" lang="is-I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then {M = in(t</a:t>
            </a:r>
            <a:r>
              <a:rPr kumimoji="0" lang="is-I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out(t</a:t>
            </a:r>
            <a:r>
              <a:rPr kumimoji="0" lang="is-I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M}</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else                                           out(t</a:t>
            </a:r>
            <a:r>
              <a:rPr kumimoji="0" lang="is-I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M</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p>
          <a:p>
            <a:pPr marL="0" marR="0" lvl="0" indent="0" defTabSz="914400" eaLnBrk="1" fontAlgn="auto" latinLnBrk="0" hangingPunct="1">
              <a:lnSpc>
                <a:spcPct val="100000"/>
              </a:lnSpc>
              <a:spcBef>
                <a:spcPts val="6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CHIP RA</a:t>
            </a:r>
            <a:r>
              <a:rPr kumimoji="0" lang="en-US" sz="1200" b="0" i="0" u="none" strike="noStrike" kern="0" cap="none" spc="150" normalizeH="0" baseline="0" noProof="0" dirty="0">
                <a:ln>
                  <a:noFill/>
                </a:ln>
                <a:solidFill>
                  <a:srgbClr val="000000"/>
                </a:solidFill>
                <a:effectLst/>
                <a:uLnTx/>
                <a:uFillTx/>
                <a:latin typeface="Consolas"/>
                <a:ea typeface="+mn-ea"/>
              </a:rPr>
              <a:t>M</a:t>
            </a:r>
            <a:r>
              <a:rPr kumimoji="0" lang="en-US" sz="1200" b="0" i="1" u="none" strike="noStrike" kern="0" cap="none" spc="0" normalizeH="0" baseline="0" noProof="0" dirty="0">
                <a:ln>
                  <a:noFill/>
                </a:ln>
                <a:solidFill>
                  <a:srgbClr val="000000"/>
                </a:solidFill>
                <a:effectLst/>
                <a:uLnTx/>
                <a:uFillTx/>
                <a:latin typeface="Consolas"/>
                <a:ea typeface="+mn-ea"/>
              </a:rPr>
              <a:t>n</a:t>
            </a:r>
            <a:r>
              <a:rPr kumimoji="0" lang="en-US" sz="1200" b="0" i="0" u="none" strike="noStrike" kern="0" cap="none" spc="0" normalizeH="0" baseline="0" noProof="0" dirty="0">
                <a:ln>
                  <a:noFill/>
                </a:ln>
                <a:solidFill>
                  <a:srgbClr val="000000"/>
                </a:solidFill>
                <a:effectLst/>
                <a:uLnTx/>
                <a:uFillTx/>
                <a:latin typeface="Consolas"/>
                <a:ea typeface="+mn-ea"/>
              </a:rPr>
              <a:t> {</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IN in[</a:t>
            </a:r>
            <a:r>
              <a:rPr kumimoji="0" lang="pt-BR" sz="1200" b="0" i="0" u="none" strike="noStrike" kern="0" cap="none" spc="0" normalizeH="0" baseline="0" noProof="0" dirty="0">
                <a:ln>
                  <a:noFill/>
                </a:ln>
                <a:solidFill>
                  <a:srgbClr val="000000"/>
                </a:solidFill>
                <a:effectLst/>
                <a:uLnTx/>
                <a:uFillTx/>
                <a:latin typeface="Consolas"/>
                <a:ea typeface="+mn-ea"/>
              </a:rPr>
              <a:t>16]</a:t>
            </a:r>
            <a:r>
              <a:rPr kumimoji="0" lang="en-US" sz="1200" b="0" i="0" u="none" strike="noStrike" kern="0" cap="none" spc="0" normalizeH="0" baseline="0" noProof="0" dirty="0">
                <a:ln>
                  <a:noFill/>
                </a:ln>
                <a:solidFill>
                  <a:srgbClr val="000000"/>
                </a:solidFill>
                <a:effectLst/>
                <a:uLnTx/>
                <a:uFillTx/>
                <a:latin typeface="Consolas"/>
                <a:ea typeface="+mn-ea"/>
              </a:rPr>
              <a:t>, load, address[</a:t>
            </a:r>
            <a:r>
              <a:rPr kumimoji="0" lang="en-US" sz="1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en-US" sz="1200" b="0" i="0" u="none" strike="noStrike" kern="0" cap="none" spc="0" normalizeH="0" baseline="0" noProof="0" dirty="0">
                <a:ln>
                  <a:noFill/>
                </a:ln>
                <a:solidFill>
                  <a:srgbClr val="000000"/>
                </a:solidFill>
                <a:effectLst/>
                <a:uLnTx/>
                <a:uFillTx/>
                <a:latin typeface="Consolas"/>
                <a:ea typeface="+mn-ea"/>
              </a:rPr>
              <a:t>];</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OUT out[</a:t>
            </a:r>
            <a:r>
              <a:rPr kumimoji="0" lang="pt-BR" sz="1200" b="0" i="0" u="none" strike="noStrike" kern="0" cap="none" spc="0" normalizeH="0" baseline="0" noProof="0" dirty="0">
                <a:ln>
                  <a:noFill/>
                </a:ln>
                <a:solidFill>
                  <a:srgbClr val="000000"/>
                </a:solidFill>
                <a:effectLst/>
                <a:uLnTx/>
                <a:uFillTx/>
                <a:latin typeface="Consolas"/>
                <a:ea typeface="+mn-ea"/>
              </a:rPr>
              <a:t>16]</a:t>
            </a:r>
            <a:r>
              <a:rPr kumimoji="0" lang="en-US" sz="1200" b="0" i="0" u="none" strike="noStrike" kern="0" cap="none" spc="0" normalizeH="0" baseline="0" noProof="0" dirty="0">
                <a:ln>
                  <a:noFill/>
                </a:ln>
                <a:solidFill>
                  <a:srgbClr val="000000"/>
                </a:solidFill>
                <a:effectLst/>
                <a:uLnTx/>
                <a:uFillTx/>
                <a:latin typeface="Consolas"/>
                <a:ea typeface="+mn-ea"/>
              </a:rPr>
              <a:t>;</a:t>
            </a:r>
          </a:p>
          <a:p>
            <a:pPr marL="0" marR="0" lvl="0" indent="0" defTabSz="914400" eaLnBrk="1" fontAlgn="auto" latinLnBrk="0" hangingPunct="1">
              <a:lnSpc>
                <a:spcPct val="100000"/>
              </a:lnSpc>
              <a:spcBef>
                <a:spcPts val="6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PARTS:</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0000"/>
                </a:solidFill>
                <a:effectLst/>
                <a:uLnTx/>
                <a:uFillTx/>
                <a:latin typeface="Consolas"/>
                <a:ea typeface="+mn-ea"/>
              </a:rPr>
              <a:t>    </a:t>
            </a:r>
            <a:r>
              <a:rPr kumimoji="0" lang="en-US" sz="1400" b="0" i="0" u="none" strike="noStrike" kern="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Put your code here:</a:t>
            </a:r>
          </a:p>
          <a:p>
            <a:pPr marL="0" marR="0" lvl="0" indent="0" defTabSz="914400" eaLnBrk="1" fontAlgn="auto" latinLnBrk="0" hangingPunct="1">
              <a:lnSpc>
                <a:spcPct val="100000"/>
              </a:lnSpc>
              <a:spcBef>
                <a:spcPts val="200"/>
              </a:spcBef>
              <a:spcAft>
                <a:spcPts val="0"/>
              </a:spcAft>
              <a:buClr>
                <a:srgbClr val="006600"/>
              </a:buClr>
              <a:buSzPct val="85000"/>
              <a:buFont typeface="Arial" panose="020B0604020202020204" pitchFamily="34" charset="0"/>
              <a:buNone/>
              <a:tabLst/>
              <a:defRPr/>
            </a:pPr>
            <a:r>
              <a:rPr kumimoji="0" lang="en-US" sz="1200" b="0" i="0" u="none" strike="noStrike" kern="0" cap="none" spc="0" normalizeH="0" baseline="0" noProof="0" dirty="0">
                <a:ln>
                  <a:noFill/>
                </a:ln>
                <a:solidFill>
                  <a:srgbClr val="008000"/>
                </a:solidFill>
                <a:effectLst/>
                <a:uLnTx/>
                <a:uFillTx/>
                <a:latin typeface="Consolas"/>
                <a:ea typeface="+mn-ea"/>
              </a:rPr>
              <a:t>}</a:t>
            </a:r>
          </a:p>
        </p:txBody>
      </p:sp>
      <p:sp>
        <p:nvSpPr>
          <p:cNvPr id="70" name="Content Placeholder 2">
            <a:extLst>
              <a:ext uri="{FF2B5EF4-FFF2-40B4-BE49-F238E27FC236}">
                <a16:creationId xmlns:a16="http://schemas.microsoft.com/office/drawing/2014/main" id="{A8B4D21B-3A5F-4B7A-8889-9FA701863834}"/>
              </a:ext>
            </a:extLst>
          </p:cNvPr>
          <p:cNvSpPr txBox="1">
            <a:spLocks/>
          </p:cNvSpPr>
          <p:nvPr/>
        </p:nvSpPr>
        <p:spPr>
          <a:xfrm>
            <a:off x="4806302" y="1055698"/>
            <a:ext cx="1918325" cy="4155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kumimoji="0" lang="en-US" sz="1400" dirty="0">
                <a:solidFill>
                  <a:prstClr val="black"/>
                </a:solidFill>
                <a:latin typeface="Consolas" panose="020B0609020204030204" pitchFamily="49" charset="0"/>
                <a:cs typeface="Consolas" panose="020B0609020204030204" pitchFamily="49" charset="0"/>
              </a:rPr>
              <a:t>RA</a:t>
            </a:r>
            <a:r>
              <a:rPr kumimoji="0" lang="en-US" sz="1400" spc="150" dirty="0">
                <a:solidFill>
                  <a:prstClr val="black"/>
                </a:solidFill>
                <a:latin typeface="Consolas" panose="020B0609020204030204" pitchFamily="49" charset="0"/>
                <a:cs typeface="Consolas" panose="020B0609020204030204" pitchFamily="49" charset="0"/>
              </a:rPr>
              <a:t>M</a:t>
            </a:r>
            <a:r>
              <a:rPr kumimoji="0" lang="en-US" sz="1400" i="1" dirty="0">
                <a:solidFill>
                  <a:prstClr val="black"/>
                </a:solidFill>
                <a:latin typeface="Times New Roman" panose="02020603050405020304" pitchFamily="18" charset="0"/>
                <a:cs typeface="Times New Roman" panose="02020603050405020304" pitchFamily="18" charset="0"/>
              </a:rPr>
              <a:t>n</a:t>
            </a:r>
            <a:r>
              <a:rPr kumimoji="0" lang="en-US" sz="1400" dirty="0">
                <a:solidFill>
                  <a:prstClr val="black"/>
                </a:solidFill>
                <a:latin typeface="Consolas"/>
                <a:cs typeface="Consolas"/>
              </a:rPr>
              <a:t>.hdl</a:t>
            </a:r>
            <a:endParaRPr kumimoji="0" lang="en-US" sz="1400" dirty="0">
              <a:solidFill>
                <a:prstClr val="black"/>
              </a:solidFill>
              <a:latin typeface="Times New Roman"/>
              <a:cs typeface="Times New Roman"/>
            </a:endParaRPr>
          </a:p>
        </p:txBody>
      </p:sp>
    </p:spTree>
    <p:extLst>
      <p:ext uri="{BB962C8B-B14F-4D97-AF65-F5344CB8AC3E}">
        <p14:creationId xmlns:p14="http://schemas.microsoft.com/office/powerpoint/2010/main" val="1603070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FB24F-794B-46F1-B541-DF38A33D48C0}"/>
              </a:ext>
            </a:extLst>
          </p:cNvPr>
          <p:cNvSpPr>
            <a:spLocks noGrp="1"/>
          </p:cNvSpPr>
          <p:nvPr>
            <p:ph type="title"/>
          </p:nvPr>
        </p:nvSpPr>
        <p:spPr/>
        <p:txBody>
          <a:bodyPr/>
          <a:lstStyle/>
          <a:p>
            <a:r>
              <a:rPr lang="en-US" altLang="zh-TW" dirty="0"/>
              <a:t>N-Register RAM</a:t>
            </a:r>
            <a:endParaRPr lang="zh-TW" altLang="en-US" dirty="0"/>
          </a:p>
        </p:txBody>
      </p:sp>
      <p:sp>
        <p:nvSpPr>
          <p:cNvPr id="4" name="投影片編號版面配置區 3">
            <a:extLst>
              <a:ext uri="{FF2B5EF4-FFF2-40B4-BE49-F238E27FC236}">
                <a16:creationId xmlns:a16="http://schemas.microsoft.com/office/drawing/2014/main" id="{B0BC8101-A013-44C0-87D1-62B7B933AEED}"/>
              </a:ext>
            </a:extLst>
          </p:cNvPr>
          <p:cNvSpPr>
            <a:spLocks noGrp="1"/>
          </p:cNvSpPr>
          <p:nvPr>
            <p:ph type="sldNum" sz="quarter" idx="10"/>
          </p:nvPr>
        </p:nvSpPr>
        <p:spPr/>
        <p:txBody>
          <a:bodyPr/>
          <a:lstStyle/>
          <a:p>
            <a:pPr>
              <a:defRPr/>
            </a:pPr>
            <a:fld id="{27589A5A-C0A1-4C44-8A37-DDA86A1044AA}" type="slidenum">
              <a:rPr lang="zh-TW" altLang="en-US" smtClean="0"/>
              <a:pPr>
                <a:defRPr/>
              </a:pPr>
              <a:t>71</a:t>
            </a:fld>
            <a:endParaRPr lang="en-US" altLang="zh-TW" sz="1400"/>
          </a:p>
        </p:txBody>
      </p:sp>
      <p:graphicFrame>
        <p:nvGraphicFramePr>
          <p:cNvPr id="105" name="Content Placeholder 3">
            <a:extLst>
              <a:ext uri="{FF2B5EF4-FFF2-40B4-BE49-F238E27FC236}">
                <a16:creationId xmlns:a16="http://schemas.microsoft.com/office/drawing/2014/main" id="{53F17336-35D4-4F72-848D-AC45C726FD8E}"/>
              </a:ext>
            </a:extLst>
          </p:cNvPr>
          <p:cNvGraphicFramePr>
            <a:graphicFrameLocks/>
          </p:cNvGraphicFramePr>
          <p:nvPr/>
        </p:nvGraphicFramePr>
        <p:xfrm>
          <a:off x="5001875" y="1307029"/>
          <a:ext cx="2057499" cy="2350880"/>
        </p:xfrm>
        <a:graphic>
          <a:graphicData uri="http://schemas.openxmlformats.org/drawingml/2006/table">
            <a:tbl>
              <a:tblPr firstRow="1" bandRow="1"/>
              <a:tblGrid>
                <a:gridCol w="951688">
                  <a:extLst>
                    <a:ext uri="{9D8B030D-6E8A-4147-A177-3AD203B41FA5}">
                      <a16:colId xmlns:a16="http://schemas.microsoft.com/office/drawing/2014/main" val="20000"/>
                    </a:ext>
                  </a:extLst>
                </a:gridCol>
                <a:gridCol w="587462">
                  <a:extLst>
                    <a:ext uri="{9D8B030D-6E8A-4147-A177-3AD203B41FA5}">
                      <a16:colId xmlns:a16="http://schemas.microsoft.com/office/drawing/2014/main" val="20001"/>
                    </a:ext>
                  </a:extLst>
                </a:gridCol>
                <a:gridCol w="518349">
                  <a:extLst>
                    <a:ext uri="{9D8B030D-6E8A-4147-A177-3AD203B41FA5}">
                      <a16:colId xmlns:a16="http://schemas.microsoft.com/office/drawing/2014/main" val="20002"/>
                    </a:ext>
                  </a:extLst>
                </a:gridCol>
              </a:tblGrid>
              <a:tr h="2970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1200"/>
                        </a:spcBef>
                      </a:pPr>
                      <a:r>
                        <a:rPr lang="en-US" sz="1400" b="0" dirty="0">
                          <a:solidFill>
                            <a:srgbClr val="000000"/>
                          </a:solidFill>
                          <a:latin typeface="Times New Roman"/>
                          <a:cs typeface="Times New Roman"/>
                        </a:rPr>
                        <a:t>chip 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1200"/>
                        </a:spcBef>
                      </a:pPr>
                      <a:r>
                        <a:rPr lang="en-US" sz="1400" b="0" i="1" dirty="0">
                          <a:solidFill>
                            <a:srgbClr val="000000"/>
                          </a:solidFill>
                          <a:latin typeface="Times New Roman"/>
                          <a:cs typeface="Times New Roman"/>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1200"/>
                        </a:spcBef>
                      </a:pPr>
                      <a:r>
                        <a:rPr lang="en-US" sz="1400" b="0" i="1" dirty="0">
                          <a:solidFill>
                            <a:srgbClr val="000000"/>
                          </a:solidFill>
                          <a:latin typeface="Times New Roman"/>
                          <a:cs typeface="Times New Roman"/>
                        </a:rPr>
                        <a:t>k</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Bef>
                          <a:spcPts val="600"/>
                        </a:spcBef>
                      </a:pPr>
                      <a:r>
                        <a:rPr lang="en-US" sz="1200" b="0" dirty="0">
                          <a:latin typeface="Consolas"/>
                          <a:cs typeface="Consolas"/>
                        </a:rPr>
                        <a:t>RAM8</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8</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3</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09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Bef>
                          <a:spcPts val="600"/>
                        </a:spcBef>
                      </a:pPr>
                      <a:r>
                        <a:rPr lang="en-US" sz="1200" b="0" dirty="0">
                          <a:latin typeface="Consolas"/>
                          <a:cs typeface="Consolas"/>
                        </a:rPr>
                        <a:t>RAM64</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64</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6</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09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Bef>
                          <a:spcPts val="600"/>
                        </a:spcBef>
                      </a:pPr>
                      <a:r>
                        <a:rPr lang="en-US" sz="1200" b="0" dirty="0">
                          <a:latin typeface="Consolas"/>
                          <a:cs typeface="Consolas"/>
                        </a:rPr>
                        <a:t>RAM512</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512</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9</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409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Bef>
                          <a:spcPts val="600"/>
                        </a:spcBef>
                      </a:pPr>
                      <a:r>
                        <a:rPr lang="en-US" sz="1200" b="0" dirty="0">
                          <a:latin typeface="Consolas"/>
                          <a:cs typeface="Consolas"/>
                        </a:rPr>
                        <a:t>RAM4K</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4096</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12</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09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Bef>
                          <a:spcPts val="600"/>
                        </a:spcBef>
                      </a:pPr>
                      <a:r>
                        <a:rPr lang="en-US" sz="1200" b="0" dirty="0">
                          <a:latin typeface="Consolas"/>
                          <a:cs typeface="Consolas"/>
                        </a:rPr>
                        <a:t>RAM16K</a:t>
                      </a: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16384</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00000"/>
                        </a:lnSpc>
                        <a:spcBef>
                          <a:spcPts val="600"/>
                        </a:spcBef>
                      </a:pPr>
                      <a:r>
                        <a:rPr lang="en-US" sz="1400" b="0" dirty="0">
                          <a:latin typeface="Times New Roman" panose="02020603050405020304" pitchFamily="18" charset="0"/>
                          <a:cs typeface="Times New Roman" panose="02020603050405020304" pitchFamily="18" charset="0"/>
                        </a:rPr>
                        <a:t>14</a:t>
                      </a:r>
                    </a:p>
                  </a:txBody>
                  <a:tcPr marL="0" marR="7200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pSp>
        <p:nvGrpSpPr>
          <p:cNvPr id="106" name="Group 37">
            <a:extLst>
              <a:ext uri="{FF2B5EF4-FFF2-40B4-BE49-F238E27FC236}">
                <a16:creationId xmlns:a16="http://schemas.microsoft.com/office/drawing/2014/main" id="{1EDE58B5-55F9-4026-9193-9E229EA71146}"/>
              </a:ext>
            </a:extLst>
          </p:cNvPr>
          <p:cNvGrpSpPr/>
          <p:nvPr/>
        </p:nvGrpSpPr>
        <p:grpSpPr>
          <a:xfrm>
            <a:off x="838200" y="981509"/>
            <a:ext cx="3516222" cy="3145670"/>
            <a:chOff x="838200" y="1213157"/>
            <a:chExt cx="3516222" cy="3145670"/>
          </a:xfrm>
        </p:grpSpPr>
        <p:sp>
          <p:nvSpPr>
            <p:cNvPr id="107" name="Rectangle 43">
              <a:extLst>
                <a:ext uri="{FF2B5EF4-FFF2-40B4-BE49-F238E27FC236}">
                  <a16:creationId xmlns:a16="http://schemas.microsoft.com/office/drawing/2014/main" id="{2851660F-98DE-402D-A79A-6EF934972240}"/>
                </a:ext>
              </a:extLst>
            </p:cNvPr>
            <p:cNvSpPr/>
            <p:nvPr/>
          </p:nvSpPr>
          <p:spPr>
            <a:xfrm>
              <a:off x="1677770" y="1828332"/>
              <a:ext cx="1820480" cy="2530495"/>
            </a:xfrm>
            <a:prstGeom prst="rect">
              <a:avLst/>
            </a:prstGeom>
            <a:noFill/>
            <a:ln w="15875">
              <a:solidFill>
                <a:sysClr val="windowText" lastClr="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108" name="Line 26">
              <a:extLst>
                <a:ext uri="{FF2B5EF4-FFF2-40B4-BE49-F238E27FC236}">
                  <a16:creationId xmlns:a16="http://schemas.microsoft.com/office/drawing/2014/main" id="{46D76A59-3EE8-4698-9E68-CB0E147D5662}"/>
                </a:ext>
              </a:extLst>
            </p:cNvPr>
            <p:cNvSpPr>
              <a:spLocks noChangeShapeType="1"/>
            </p:cNvSpPr>
            <p:nvPr/>
          </p:nvSpPr>
          <p:spPr bwMode="auto">
            <a:xfrm flipV="1">
              <a:off x="838200" y="2578402"/>
              <a:ext cx="725121" cy="397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09" name="Freeform 27">
              <a:extLst>
                <a:ext uri="{FF2B5EF4-FFF2-40B4-BE49-F238E27FC236}">
                  <a16:creationId xmlns:a16="http://schemas.microsoft.com/office/drawing/2014/main" id="{56151DCD-C994-43AB-A8B6-2AE501F6D00B}"/>
                </a:ext>
              </a:extLst>
            </p:cNvPr>
            <p:cNvSpPr>
              <a:spLocks/>
            </p:cNvSpPr>
            <p:nvPr/>
          </p:nvSpPr>
          <p:spPr bwMode="auto">
            <a:xfrm>
              <a:off x="1563321" y="2510419"/>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10" name="Rectangle 31">
              <a:extLst>
                <a:ext uri="{FF2B5EF4-FFF2-40B4-BE49-F238E27FC236}">
                  <a16:creationId xmlns:a16="http://schemas.microsoft.com/office/drawing/2014/main" id="{677B90FB-BDC4-40E5-B6A8-5D8AEF3E122C}"/>
                </a:ext>
              </a:extLst>
            </p:cNvPr>
            <p:cNvSpPr>
              <a:spLocks noChangeArrowheads="1"/>
            </p:cNvSpPr>
            <p:nvPr/>
          </p:nvSpPr>
          <p:spPr bwMode="auto">
            <a:xfrm>
              <a:off x="3806595" y="2617560"/>
              <a:ext cx="35466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out</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11" name="Freeform 32">
              <a:extLst>
                <a:ext uri="{FF2B5EF4-FFF2-40B4-BE49-F238E27FC236}">
                  <a16:creationId xmlns:a16="http://schemas.microsoft.com/office/drawing/2014/main" id="{ED740242-8517-4418-9218-9698838BBDD5}"/>
                </a:ext>
              </a:extLst>
            </p:cNvPr>
            <p:cNvSpPr>
              <a:spLocks/>
            </p:cNvSpPr>
            <p:nvPr/>
          </p:nvSpPr>
          <p:spPr bwMode="auto">
            <a:xfrm>
              <a:off x="2593537" y="4211723"/>
              <a:ext cx="141345" cy="147104"/>
            </a:xfrm>
            <a:custGeom>
              <a:avLst/>
              <a:gdLst>
                <a:gd name="T0" fmla="*/ 61 w 61"/>
                <a:gd name="T1" fmla="*/ 57 h 57"/>
                <a:gd name="T2" fmla="*/ 0 w 61"/>
                <a:gd name="T3" fmla="*/ 57 h 57"/>
                <a:gd name="T4" fmla="*/ 31 w 61"/>
                <a:gd name="T5" fmla="*/ 0 h 57"/>
                <a:gd name="T6" fmla="*/ 61 w 61"/>
                <a:gd name="T7" fmla="*/ 5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1" y="57"/>
                  </a:moveTo>
                  <a:lnTo>
                    <a:pt x="0" y="57"/>
                  </a:lnTo>
                  <a:lnTo>
                    <a:pt x="31" y="0"/>
                  </a:lnTo>
                  <a:lnTo>
                    <a:pt x="61" y="57"/>
                  </a:lnTo>
                  <a:close/>
                </a:path>
              </a:pathLst>
            </a:custGeom>
            <a:solidFill>
              <a:srgbClr val="FFFFFF"/>
            </a:solidFill>
            <a:ln w="1587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12" name="Rectangle 34">
              <a:extLst>
                <a:ext uri="{FF2B5EF4-FFF2-40B4-BE49-F238E27FC236}">
                  <a16:creationId xmlns:a16="http://schemas.microsoft.com/office/drawing/2014/main" id="{E17B11BE-AE97-45C5-B981-CA533AB58A8A}"/>
                </a:ext>
              </a:extLst>
            </p:cNvPr>
            <p:cNvSpPr>
              <a:spLocks noChangeArrowheads="1"/>
            </p:cNvSpPr>
            <p:nvPr/>
          </p:nvSpPr>
          <p:spPr bwMode="auto">
            <a:xfrm>
              <a:off x="1213739" y="2297920"/>
              <a:ext cx="3655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in</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13" name="Rectangle 31">
              <a:extLst>
                <a:ext uri="{FF2B5EF4-FFF2-40B4-BE49-F238E27FC236}">
                  <a16:creationId xmlns:a16="http://schemas.microsoft.com/office/drawing/2014/main" id="{828A2796-E505-4D2D-A9FC-0999096A9A5F}"/>
                </a:ext>
              </a:extLst>
            </p:cNvPr>
            <p:cNvSpPr>
              <a:spLocks noChangeArrowheads="1"/>
            </p:cNvSpPr>
            <p:nvPr/>
          </p:nvSpPr>
          <p:spPr bwMode="auto">
            <a:xfrm>
              <a:off x="2609694" y="1377096"/>
              <a:ext cx="5733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load</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14" name="Rectangle 31">
              <a:extLst>
                <a:ext uri="{FF2B5EF4-FFF2-40B4-BE49-F238E27FC236}">
                  <a16:creationId xmlns:a16="http://schemas.microsoft.com/office/drawing/2014/main" id="{28F3A623-23C0-411C-AEBF-1F73AA2F7A60}"/>
                </a:ext>
              </a:extLst>
            </p:cNvPr>
            <p:cNvSpPr>
              <a:spLocks noChangeArrowheads="1"/>
            </p:cNvSpPr>
            <p:nvPr/>
          </p:nvSpPr>
          <p:spPr bwMode="auto">
            <a:xfrm>
              <a:off x="1287010" y="2624827"/>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5" name="Line 28">
              <a:extLst>
                <a:ext uri="{FF2B5EF4-FFF2-40B4-BE49-F238E27FC236}">
                  <a16:creationId xmlns:a16="http://schemas.microsoft.com/office/drawing/2014/main" id="{C3CDFA62-5C0A-4266-8D1B-0CEC2916FF6C}"/>
                </a:ext>
              </a:extLst>
            </p:cNvPr>
            <p:cNvSpPr>
              <a:spLocks noChangeShapeType="1"/>
            </p:cNvSpPr>
            <p:nvPr/>
          </p:nvSpPr>
          <p:spPr bwMode="auto">
            <a:xfrm flipV="1">
              <a:off x="1222550" y="2531359"/>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16" name="Rounded Rectangle 52">
              <a:extLst>
                <a:ext uri="{FF2B5EF4-FFF2-40B4-BE49-F238E27FC236}">
                  <a16:creationId xmlns:a16="http://schemas.microsoft.com/office/drawing/2014/main" id="{D55215AA-00C4-480D-BEE5-DFF91121A3F8}"/>
                </a:ext>
              </a:extLst>
            </p:cNvPr>
            <p:cNvSpPr/>
            <p:nvPr/>
          </p:nvSpPr>
          <p:spPr>
            <a:xfrm>
              <a:off x="2114811" y="2212303"/>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117" name="Rectangle 25">
              <a:extLst>
                <a:ext uri="{FF2B5EF4-FFF2-40B4-BE49-F238E27FC236}">
                  <a16:creationId xmlns:a16="http://schemas.microsoft.com/office/drawing/2014/main" id="{EF135379-EB7D-41F3-8728-FD65A8BD1A9B}"/>
                </a:ext>
              </a:extLst>
            </p:cNvPr>
            <p:cNvSpPr>
              <a:spLocks noChangeArrowheads="1"/>
            </p:cNvSpPr>
            <p:nvPr/>
          </p:nvSpPr>
          <p:spPr bwMode="auto">
            <a:xfrm>
              <a:off x="2334615" y="2283640"/>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18" name="Rectangle 31">
              <a:extLst>
                <a:ext uri="{FF2B5EF4-FFF2-40B4-BE49-F238E27FC236}">
                  <a16:creationId xmlns:a16="http://schemas.microsoft.com/office/drawing/2014/main" id="{A0390A0A-1218-4125-83AA-5D78BE0C877E}"/>
                </a:ext>
              </a:extLst>
            </p:cNvPr>
            <p:cNvSpPr>
              <a:spLocks noChangeArrowheads="1"/>
            </p:cNvSpPr>
            <p:nvPr/>
          </p:nvSpPr>
          <p:spPr bwMode="auto">
            <a:xfrm rot="5400000">
              <a:off x="2360521" y="3416017"/>
              <a:ext cx="70085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Consolas"/>
                  <a:ea typeface="+mn-ea"/>
                  <a:cs typeface="Consolas"/>
                </a:rPr>
                <a:t>...</a:t>
              </a:r>
              <a:endParaRPr kumimoji="0" lang="en-US" altLang="en-US" sz="1600" b="1" i="0" u="none" strike="noStrike" kern="0" cap="none" spc="0" normalizeH="0" baseline="0" noProof="0" dirty="0">
                <a:ln>
                  <a:noFill/>
                </a:ln>
                <a:solidFill>
                  <a:prstClr val="black"/>
                </a:solidFill>
                <a:effectLst/>
                <a:uLnTx/>
                <a:uFillTx/>
                <a:latin typeface="Consolas"/>
                <a:ea typeface="+mn-ea"/>
                <a:cs typeface="Consolas"/>
              </a:endParaRPr>
            </a:p>
          </p:txBody>
        </p:sp>
        <p:sp>
          <p:nvSpPr>
            <p:cNvPr id="119" name="Rectangle 58">
              <a:extLst>
                <a:ext uri="{FF2B5EF4-FFF2-40B4-BE49-F238E27FC236}">
                  <a16:creationId xmlns:a16="http://schemas.microsoft.com/office/drawing/2014/main" id="{243409DE-AA75-440A-8B17-941A567EA8B7}"/>
                </a:ext>
              </a:extLst>
            </p:cNvPr>
            <p:cNvSpPr>
              <a:spLocks noChangeArrowheads="1"/>
            </p:cNvSpPr>
            <p:nvPr/>
          </p:nvSpPr>
          <p:spPr bwMode="auto">
            <a:xfrm>
              <a:off x="2449626" y="1917581"/>
              <a:ext cx="5515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RAM</a:t>
              </a:r>
              <a:r>
                <a:rPr kumimoji="0" lang="en-US" altLang="en-US" sz="1400" b="0" i="1"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n</a:t>
              </a:r>
              <a:endParaRPr kumimoji="0" lang="en-US" altLang="en-US" sz="1400" b="0" i="1"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120" name="Rounded Rectangle 59">
              <a:extLst>
                <a:ext uri="{FF2B5EF4-FFF2-40B4-BE49-F238E27FC236}">
                  <a16:creationId xmlns:a16="http://schemas.microsoft.com/office/drawing/2014/main" id="{2499937B-5D74-419C-84B0-0E3B461128A9}"/>
                </a:ext>
              </a:extLst>
            </p:cNvPr>
            <p:cNvSpPr/>
            <p:nvPr/>
          </p:nvSpPr>
          <p:spPr>
            <a:xfrm>
              <a:off x="2105775" y="2654195"/>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121" name="Rectangle 60">
              <a:extLst>
                <a:ext uri="{FF2B5EF4-FFF2-40B4-BE49-F238E27FC236}">
                  <a16:creationId xmlns:a16="http://schemas.microsoft.com/office/drawing/2014/main" id="{EE7253A0-0101-4063-9344-8B9337954A6E}"/>
                </a:ext>
              </a:extLst>
            </p:cNvPr>
            <p:cNvSpPr>
              <a:spLocks noChangeArrowheads="1"/>
            </p:cNvSpPr>
            <p:nvPr/>
          </p:nvSpPr>
          <p:spPr bwMode="auto">
            <a:xfrm>
              <a:off x="2325579" y="2725532"/>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22" name="Rounded Rectangle 61">
              <a:extLst>
                <a:ext uri="{FF2B5EF4-FFF2-40B4-BE49-F238E27FC236}">
                  <a16:creationId xmlns:a16="http://schemas.microsoft.com/office/drawing/2014/main" id="{0FA18E68-5436-4738-A1DE-4F9FAFE2BF84}"/>
                </a:ext>
              </a:extLst>
            </p:cNvPr>
            <p:cNvSpPr/>
            <p:nvPr/>
          </p:nvSpPr>
          <p:spPr>
            <a:xfrm>
              <a:off x="2085430" y="3716317"/>
              <a:ext cx="1109134" cy="358198"/>
            </a:xfrm>
            <a:prstGeom prst="roundRect">
              <a:avLst/>
            </a:prstGeom>
            <a:solidFill>
              <a:srgbClr val="E7E6E6"/>
            </a:solidFill>
            <a:ln w="1587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a typeface="+mn-ea"/>
              </a:endParaRPr>
            </a:p>
          </p:txBody>
        </p:sp>
        <p:sp>
          <p:nvSpPr>
            <p:cNvPr id="123" name="Rectangle 25">
              <a:extLst>
                <a:ext uri="{FF2B5EF4-FFF2-40B4-BE49-F238E27FC236}">
                  <a16:creationId xmlns:a16="http://schemas.microsoft.com/office/drawing/2014/main" id="{9860472A-4382-40FA-9CA2-9FEA0A3042ED}"/>
                </a:ext>
              </a:extLst>
            </p:cNvPr>
            <p:cNvSpPr>
              <a:spLocks noChangeArrowheads="1"/>
            </p:cNvSpPr>
            <p:nvPr/>
          </p:nvSpPr>
          <p:spPr bwMode="auto">
            <a:xfrm>
              <a:off x="2305234" y="3787654"/>
              <a:ext cx="6668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ea typeface="+mn-ea"/>
              </a:endParaRPr>
            </a:p>
          </p:txBody>
        </p:sp>
        <p:sp>
          <p:nvSpPr>
            <p:cNvPr id="124" name="Rectangle 34">
              <a:extLst>
                <a:ext uri="{FF2B5EF4-FFF2-40B4-BE49-F238E27FC236}">
                  <a16:creationId xmlns:a16="http://schemas.microsoft.com/office/drawing/2014/main" id="{0586F995-5E1A-4CF5-94A6-1BE50984D2A6}"/>
                </a:ext>
              </a:extLst>
            </p:cNvPr>
            <p:cNvSpPr>
              <a:spLocks noChangeArrowheads="1"/>
            </p:cNvSpPr>
            <p:nvPr/>
          </p:nvSpPr>
          <p:spPr bwMode="auto">
            <a:xfrm>
              <a:off x="863006" y="3022347"/>
              <a:ext cx="76882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onsolas"/>
                  <a:ea typeface="+mn-ea"/>
                  <a:cs typeface="Consolas"/>
                </a:rPr>
                <a:t>address</a:t>
              </a:r>
              <a:endParaRPr kumimoji="0" lang="en-US" altLang="en-US" sz="1400" b="0" i="0" u="none" strike="noStrike" kern="0" cap="none" spc="0" normalizeH="0" baseline="0" noProof="0" dirty="0">
                <a:ln>
                  <a:noFill/>
                </a:ln>
                <a:solidFill>
                  <a:prstClr val="black"/>
                </a:solidFill>
                <a:effectLst/>
                <a:uLnTx/>
                <a:uFillTx/>
                <a:latin typeface="Consolas"/>
                <a:ea typeface="+mn-ea"/>
                <a:cs typeface="Consolas"/>
              </a:endParaRPr>
            </a:p>
          </p:txBody>
        </p:sp>
        <p:sp>
          <p:nvSpPr>
            <p:cNvPr id="125" name="Rectangle 64">
              <a:extLst>
                <a:ext uri="{FF2B5EF4-FFF2-40B4-BE49-F238E27FC236}">
                  <a16:creationId xmlns:a16="http://schemas.microsoft.com/office/drawing/2014/main" id="{B13D5ADC-81C7-49A9-A656-A910BE56DC91}"/>
                </a:ext>
              </a:extLst>
            </p:cNvPr>
            <p:cNvSpPr>
              <a:spLocks noChangeArrowheads="1"/>
            </p:cNvSpPr>
            <p:nvPr/>
          </p:nvSpPr>
          <p:spPr bwMode="auto">
            <a:xfrm>
              <a:off x="1312918" y="3366530"/>
              <a:ext cx="268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a:ln>
                    <a:noFill/>
                  </a:ln>
                  <a:solidFill>
                    <a:srgbClr val="000000"/>
                  </a:solidFill>
                  <a:effectLst/>
                  <a:uLnTx/>
                  <a:uFillTx/>
                  <a:latin typeface="Times New Roman" charset="0"/>
                  <a:ea typeface="Times New Roman" charset="0"/>
                  <a:cs typeface="Times New Roman" charset="0"/>
                </a:rPr>
                <a:t>k</a:t>
              </a:r>
              <a:endParaRPr kumimoji="0" lang="en-US" altLang="en-US" sz="1800" b="0" i="1" u="none" strike="noStrike" kern="0" cap="none" spc="0" normalizeH="0" baseline="0" noProof="0" dirty="0">
                <a:ln>
                  <a:noFill/>
                </a:ln>
                <a:solidFill>
                  <a:prstClr val="black"/>
                </a:solidFill>
                <a:effectLst/>
                <a:uLnTx/>
                <a:uFillTx/>
                <a:latin typeface="Times New Roman" charset="0"/>
                <a:ea typeface="Times New Roman" charset="0"/>
                <a:cs typeface="Times New Roman" charset="0"/>
              </a:endParaRPr>
            </a:p>
          </p:txBody>
        </p:sp>
        <p:grpSp>
          <p:nvGrpSpPr>
            <p:cNvPr id="126" name="Group 65">
              <a:extLst>
                <a:ext uri="{FF2B5EF4-FFF2-40B4-BE49-F238E27FC236}">
                  <a16:creationId xmlns:a16="http://schemas.microsoft.com/office/drawing/2014/main" id="{3E2F05E3-77ED-457E-A2A4-659472C0CACB}"/>
                </a:ext>
              </a:extLst>
            </p:cNvPr>
            <p:cNvGrpSpPr/>
            <p:nvPr/>
          </p:nvGrpSpPr>
          <p:grpSpPr>
            <a:xfrm>
              <a:off x="838200" y="3258947"/>
              <a:ext cx="849240" cy="140722"/>
              <a:chOff x="838200" y="3258947"/>
              <a:chExt cx="849240" cy="140722"/>
            </a:xfrm>
          </p:grpSpPr>
          <p:sp>
            <p:nvSpPr>
              <p:cNvPr id="134" name="Line 26">
                <a:extLst>
                  <a:ext uri="{FF2B5EF4-FFF2-40B4-BE49-F238E27FC236}">
                    <a16:creationId xmlns:a16="http://schemas.microsoft.com/office/drawing/2014/main" id="{FFA3831B-E5FB-41BB-AD24-BF4C00E50126}"/>
                  </a:ext>
                </a:extLst>
              </p:cNvPr>
              <p:cNvSpPr>
                <a:spLocks noChangeShapeType="1"/>
              </p:cNvSpPr>
              <p:nvPr/>
            </p:nvSpPr>
            <p:spPr bwMode="auto">
              <a:xfrm>
                <a:off x="838200" y="3333228"/>
                <a:ext cx="751745"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5" name="Line 28">
                <a:extLst>
                  <a:ext uri="{FF2B5EF4-FFF2-40B4-BE49-F238E27FC236}">
                    <a16:creationId xmlns:a16="http://schemas.microsoft.com/office/drawing/2014/main" id="{E234810A-0C23-45EF-B4F4-F3EB30C6EFCE}"/>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6" name="Freeform 27">
                <a:extLst>
                  <a:ext uri="{FF2B5EF4-FFF2-40B4-BE49-F238E27FC236}">
                    <a16:creationId xmlns:a16="http://schemas.microsoft.com/office/drawing/2014/main" id="{E347D9AA-242D-4777-80E5-3C14EDB34FB4}"/>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127" name="Freeform 27">
              <a:extLst>
                <a:ext uri="{FF2B5EF4-FFF2-40B4-BE49-F238E27FC236}">
                  <a16:creationId xmlns:a16="http://schemas.microsoft.com/office/drawing/2014/main" id="{0B568703-40E7-4A6A-8325-FF7FEC6A8B9C}"/>
                </a:ext>
              </a:extLst>
            </p:cNvPr>
            <p:cNvSpPr>
              <a:spLocks/>
            </p:cNvSpPr>
            <p:nvPr/>
          </p:nvSpPr>
          <p:spPr bwMode="auto">
            <a:xfrm rot="5400000">
              <a:off x="2483721" y="1691372"/>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28" name="Line 26">
              <a:extLst>
                <a:ext uri="{FF2B5EF4-FFF2-40B4-BE49-F238E27FC236}">
                  <a16:creationId xmlns:a16="http://schemas.microsoft.com/office/drawing/2014/main" id="{96E41505-F6CD-4033-B9BE-73C638836E14}"/>
                </a:ext>
              </a:extLst>
            </p:cNvPr>
            <p:cNvSpPr>
              <a:spLocks noChangeShapeType="1"/>
            </p:cNvSpPr>
            <p:nvPr/>
          </p:nvSpPr>
          <p:spPr bwMode="auto">
            <a:xfrm>
              <a:off x="2532366" y="1213157"/>
              <a:ext cx="1462" cy="51711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nvGrpSpPr>
            <p:cNvPr id="129" name="Group 68">
              <a:extLst>
                <a:ext uri="{FF2B5EF4-FFF2-40B4-BE49-F238E27FC236}">
                  <a16:creationId xmlns:a16="http://schemas.microsoft.com/office/drawing/2014/main" id="{414B5203-E0E8-479F-B8EC-ABC5A5DF7CA8}"/>
                </a:ext>
              </a:extLst>
            </p:cNvPr>
            <p:cNvGrpSpPr/>
            <p:nvPr/>
          </p:nvGrpSpPr>
          <p:grpSpPr>
            <a:xfrm>
              <a:off x="3505182" y="2883789"/>
              <a:ext cx="849240" cy="140722"/>
              <a:chOff x="838200" y="3258947"/>
              <a:chExt cx="849240" cy="140722"/>
            </a:xfrm>
          </p:grpSpPr>
          <p:sp>
            <p:nvSpPr>
              <p:cNvPr id="131" name="Line 26">
                <a:extLst>
                  <a:ext uri="{FF2B5EF4-FFF2-40B4-BE49-F238E27FC236}">
                    <a16:creationId xmlns:a16="http://schemas.microsoft.com/office/drawing/2014/main" id="{4E57AF5B-0EB4-4260-AFB9-6FEC7C49C286}"/>
                  </a:ext>
                </a:extLst>
              </p:cNvPr>
              <p:cNvSpPr>
                <a:spLocks noChangeShapeType="1"/>
              </p:cNvSpPr>
              <p:nvPr/>
            </p:nvSpPr>
            <p:spPr bwMode="auto">
              <a:xfrm>
                <a:off x="838200" y="3327472"/>
                <a:ext cx="751745" cy="575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2" name="Line 28">
                <a:extLst>
                  <a:ext uri="{FF2B5EF4-FFF2-40B4-BE49-F238E27FC236}">
                    <a16:creationId xmlns:a16="http://schemas.microsoft.com/office/drawing/2014/main" id="{E9120851-E25E-4B0E-A8F4-68CCCE763740}"/>
                  </a:ext>
                </a:extLst>
              </p:cNvPr>
              <p:cNvSpPr>
                <a:spLocks noChangeShapeType="1"/>
              </p:cNvSpPr>
              <p:nvPr/>
            </p:nvSpPr>
            <p:spPr bwMode="auto">
              <a:xfrm flipV="1">
                <a:off x="1209902" y="3276850"/>
                <a:ext cx="119379" cy="11380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3" name="Freeform 27">
                <a:extLst>
                  <a:ext uri="{FF2B5EF4-FFF2-40B4-BE49-F238E27FC236}">
                    <a16:creationId xmlns:a16="http://schemas.microsoft.com/office/drawing/2014/main" id="{E5EEACA5-0D63-466D-8070-DF231705658A}"/>
                  </a:ext>
                </a:extLst>
              </p:cNvPr>
              <p:cNvSpPr>
                <a:spLocks/>
              </p:cNvSpPr>
              <p:nvPr/>
            </p:nvSpPr>
            <p:spPr bwMode="auto">
              <a:xfrm>
                <a:off x="1576216" y="3258947"/>
                <a:ext cx="111224" cy="140722"/>
              </a:xfrm>
              <a:custGeom>
                <a:avLst/>
                <a:gdLst>
                  <a:gd name="T0" fmla="*/ 0 w 70"/>
                  <a:gd name="T1" fmla="*/ 0 h 67"/>
                  <a:gd name="T2" fmla="*/ 70 w 70"/>
                  <a:gd name="T3" fmla="*/ 38 h 67"/>
                  <a:gd name="T4" fmla="*/ 0 w 70"/>
                  <a:gd name="T5" fmla="*/ 67 h 67"/>
                  <a:gd name="T6" fmla="*/ 0 w 70"/>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67">
                    <a:moveTo>
                      <a:pt x="0" y="0"/>
                    </a:moveTo>
                    <a:lnTo>
                      <a:pt x="70" y="38"/>
                    </a:lnTo>
                    <a:lnTo>
                      <a:pt x="0" y="67"/>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sp>
          <p:nvSpPr>
            <p:cNvPr id="130" name="Rectangle 31">
              <a:extLst>
                <a:ext uri="{FF2B5EF4-FFF2-40B4-BE49-F238E27FC236}">
                  <a16:creationId xmlns:a16="http://schemas.microsoft.com/office/drawing/2014/main" id="{E5EE2743-A5EA-4684-90DA-6F32F9A94B33}"/>
                </a:ext>
              </a:extLst>
            </p:cNvPr>
            <p:cNvSpPr>
              <a:spLocks noChangeArrowheads="1"/>
            </p:cNvSpPr>
            <p:nvPr/>
          </p:nvSpPr>
          <p:spPr bwMode="auto">
            <a:xfrm>
              <a:off x="3951150" y="2985857"/>
              <a:ext cx="26817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endParaRPr kumimoji="0" lang="en-US"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37" name="Group 1">
            <a:extLst>
              <a:ext uri="{FF2B5EF4-FFF2-40B4-BE49-F238E27FC236}">
                <a16:creationId xmlns:a16="http://schemas.microsoft.com/office/drawing/2014/main" id="{A824951B-2420-47EF-A629-B6DA7D70E950}"/>
              </a:ext>
            </a:extLst>
          </p:cNvPr>
          <p:cNvGrpSpPr/>
          <p:nvPr/>
        </p:nvGrpSpPr>
        <p:grpSpPr>
          <a:xfrm>
            <a:off x="560626" y="3827301"/>
            <a:ext cx="8586967" cy="2940693"/>
            <a:chOff x="560626" y="3827301"/>
            <a:chExt cx="8586967" cy="2940693"/>
          </a:xfrm>
        </p:grpSpPr>
        <p:pic>
          <p:nvPicPr>
            <p:cNvPr id="138" name="Picture 38">
              <a:extLst>
                <a:ext uri="{FF2B5EF4-FFF2-40B4-BE49-F238E27FC236}">
                  <a16:creationId xmlns:a16="http://schemas.microsoft.com/office/drawing/2014/main" id="{A8976E01-4F3A-4EAE-A0BF-9D6C24A39EF9}"/>
                </a:ext>
              </a:extLst>
            </p:cNvPr>
            <p:cNvPicPr>
              <a:picLocks noChangeAspect="1"/>
            </p:cNvPicPr>
            <p:nvPr/>
          </p:nvPicPr>
          <p:blipFill>
            <a:blip r:embed="rId2"/>
            <a:stretch>
              <a:fillRect/>
            </a:stretch>
          </p:blipFill>
          <p:spPr>
            <a:xfrm>
              <a:off x="4514850" y="3827301"/>
              <a:ext cx="4632743" cy="2344899"/>
            </a:xfrm>
            <a:prstGeom prst="rect">
              <a:avLst/>
            </a:prstGeom>
          </p:spPr>
        </p:pic>
        <p:sp>
          <p:nvSpPr>
            <p:cNvPr id="139" name="Content Placeholder 2">
              <a:extLst>
                <a:ext uri="{FF2B5EF4-FFF2-40B4-BE49-F238E27FC236}">
                  <a16:creationId xmlns:a16="http://schemas.microsoft.com/office/drawing/2014/main" id="{CF62A387-7C04-459D-8FDD-18DB978DE726}"/>
                </a:ext>
              </a:extLst>
            </p:cNvPr>
            <p:cNvSpPr txBox="1">
              <a:spLocks/>
            </p:cNvSpPr>
            <p:nvPr/>
          </p:nvSpPr>
          <p:spPr>
            <a:xfrm>
              <a:off x="560626" y="4195193"/>
              <a:ext cx="3682572" cy="25728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0"/>
                </a:spcAft>
                <a:buFont typeface="Arial"/>
                <a:buNone/>
              </a:pPr>
              <a:r>
                <a:rPr kumimoji="0" lang="en-US" sz="1600" u="sng" dirty="0">
                  <a:solidFill>
                    <a:prstClr val="black"/>
                  </a:solidFill>
                  <a:latin typeface="Times New Roman"/>
                  <a:cs typeface="Times New Roman"/>
                </a:rPr>
                <a:t>Implementation tips</a:t>
              </a:r>
            </a:p>
            <a:p>
              <a:pPr marL="265113" indent="-265113" fontAlgn="auto">
                <a:spcBef>
                  <a:spcPts val="600"/>
                </a:spcBef>
                <a:spcAft>
                  <a:spcPts val="0"/>
                </a:spcAft>
              </a:pPr>
              <a:r>
                <a:rPr kumimoji="0" lang="en-US" sz="1600" dirty="0">
                  <a:solidFill>
                    <a:prstClr val="black"/>
                  </a:solidFill>
                  <a:latin typeface="Times New Roman"/>
                  <a:cs typeface="Times New Roman"/>
                </a:rPr>
                <a:t>Think about the </a:t>
              </a:r>
              <a:r>
                <a:rPr kumimoji="0" lang="en-US" sz="1200" dirty="0">
                  <a:solidFill>
                    <a:prstClr val="black"/>
                  </a:solidFill>
                  <a:latin typeface="Consolas"/>
                  <a:cs typeface="Consolas"/>
                </a:rPr>
                <a:t>RAM</a:t>
              </a:r>
              <a:r>
                <a:rPr kumimoji="0" lang="en-US" sz="1600" dirty="0">
                  <a:solidFill>
                    <a:prstClr val="black"/>
                  </a:solidFill>
                  <a:latin typeface="Times New Roman"/>
                  <a:cs typeface="Times New Roman"/>
                </a:rPr>
                <a:t>’s </a:t>
              </a:r>
              <a:r>
                <a:rPr kumimoji="0" lang="en-US" sz="1200" dirty="0">
                  <a:solidFill>
                    <a:prstClr val="black"/>
                  </a:solidFill>
                  <a:latin typeface="Consolas"/>
                  <a:cs typeface="Consolas"/>
                </a:rPr>
                <a:t>address</a:t>
              </a:r>
              <a:r>
                <a:rPr kumimoji="0" lang="en-US" sz="1600" dirty="0">
                  <a:solidFill>
                    <a:prstClr val="black"/>
                  </a:solidFill>
                  <a:latin typeface="Times New Roman"/>
                  <a:cs typeface="Times New Roman"/>
                </a:rPr>
                <a:t> input</a:t>
              </a:r>
              <a:br>
                <a:rPr kumimoji="0" lang="en-US" sz="1600" dirty="0">
                  <a:solidFill>
                    <a:prstClr val="black"/>
                  </a:solidFill>
                  <a:latin typeface="Times New Roman"/>
                  <a:cs typeface="Times New Roman"/>
                </a:rPr>
              </a:br>
              <a:r>
                <a:rPr kumimoji="0" lang="en-US" sz="1600" dirty="0">
                  <a:solidFill>
                    <a:prstClr val="black"/>
                  </a:solidFill>
                  <a:latin typeface="Times New Roman"/>
                  <a:cs typeface="Times New Roman"/>
                </a:rPr>
                <a:t>as consisting of two fields:</a:t>
              </a:r>
            </a:p>
            <a:p>
              <a:pPr marL="665163" lvl="1" indent="-265113" fontAlgn="auto">
                <a:spcBef>
                  <a:spcPts val="600"/>
                </a:spcBef>
                <a:spcAft>
                  <a:spcPts val="0"/>
                </a:spcAft>
              </a:pPr>
              <a:r>
                <a:rPr kumimoji="0" lang="en-US" sz="1600" dirty="0">
                  <a:solidFill>
                    <a:prstClr val="black"/>
                  </a:solidFill>
                  <a:latin typeface="Times New Roman"/>
                  <a:cs typeface="Times New Roman"/>
                </a:rPr>
                <a:t>One field selects a </a:t>
              </a:r>
              <a:r>
                <a:rPr kumimoji="0" lang="en-US" sz="1200" dirty="0">
                  <a:solidFill>
                    <a:prstClr val="black"/>
                  </a:solidFill>
                  <a:latin typeface="Consolas"/>
                  <a:cs typeface="Consolas"/>
                </a:rPr>
                <a:t>RAM</a:t>
              </a:r>
              <a:r>
                <a:rPr kumimoji="0" lang="en-US" sz="1600" dirty="0">
                  <a:solidFill>
                    <a:prstClr val="black"/>
                  </a:solidFill>
                  <a:latin typeface="Times New Roman"/>
                  <a:cs typeface="Times New Roman"/>
                </a:rPr>
                <a:t>-part;</a:t>
              </a:r>
            </a:p>
            <a:p>
              <a:pPr marL="665163" lvl="1" indent="-265113" fontAlgn="auto">
                <a:spcBef>
                  <a:spcPts val="600"/>
                </a:spcBef>
                <a:spcAft>
                  <a:spcPts val="0"/>
                </a:spcAft>
              </a:pPr>
              <a:r>
                <a:rPr kumimoji="0" lang="en-US" sz="1600" dirty="0">
                  <a:solidFill>
                    <a:prstClr val="black"/>
                  </a:solidFill>
                  <a:latin typeface="Times New Roman"/>
                  <a:cs typeface="Times New Roman"/>
                </a:rPr>
                <a:t>The other field selects a register within that </a:t>
              </a:r>
              <a:r>
                <a:rPr kumimoji="0" lang="en-US" sz="1200" dirty="0">
                  <a:solidFill>
                    <a:prstClr val="black"/>
                  </a:solidFill>
                  <a:latin typeface="Consolas"/>
                  <a:cs typeface="Consolas"/>
                </a:rPr>
                <a:t>RAM</a:t>
              </a:r>
              <a:r>
                <a:rPr kumimoji="0" lang="en-US" sz="1600" dirty="0">
                  <a:solidFill>
                    <a:prstClr val="black"/>
                  </a:solidFill>
                  <a:latin typeface="Times New Roman"/>
                  <a:cs typeface="Times New Roman"/>
                </a:rPr>
                <a:t>-part</a:t>
              </a:r>
            </a:p>
            <a:p>
              <a:pPr marL="265113" indent="-265113" fontAlgn="auto">
                <a:spcBef>
                  <a:spcPts val="600"/>
                </a:spcBef>
                <a:spcAft>
                  <a:spcPts val="0"/>
                </a:spcAft>
              </a:pPr>
              <a:r>
                <a:rPr kumimoji="0" lang="en-US" sz="1600" dirty="0">
                  <a:solidFill>
                    <a:prstClr val="black"/>
                  </a:solidFill>
                  <a:latin typeface="Times New Roman"/>
                  <a:cs typeface="Times New Roman"/>
                </a:rPr>
                <a:t>Use logic gates to effect this addressing scheme.</a:t>
              </a:r>
            </a:p>
          </p:txBody>
        </p:sp>
      </p:grpSp>
    </p:spTree>
    <p:extLst>
      <p:ext uri="{BB962C8B-B14F-4D97-AF65-F5344CB8AC3E}">
        <p14:creationId xmlns:p14="http://schemas.microsoft.com/office/powerpoint/2010/main" val="24634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8</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Representing time</a:t>
            </a:r>
          </a:p>
        </p:txBody>
      </p:sp>
      <p:cxnSp>
        <p:nvCxnSpPr>
          <p:cNvPr id="8" name="Elbow Connector 8">
            <a:extLst>
              <a:ext uri="{FF2B5EF4-FFF2-40B4-BE49-F238E27FC236}">
                <a16:creationId xmlns:a16="http://schemas.microsoft.com/office/drawing/2014/main" id="{A1DDFB2C-2E8B-4241-BC75-A817D4DAF7E6}"/>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3C530B79-FF2B-49F1-91EA-873F6576FF1A}"/>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Elbow Connector 12">
            <a:extLst>
              <a:ext uri="{FF2B5EF4-FFF2-40B4-BE49-F238E27FC236}">
                <a16:creationId xmlns:a16="http://schemas.microsoft.com/office/drawing/2014/main" id="{03CCB8A6-8CD5-40FB-9D56-C65A0ECEA8B6}"/>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3">
            <a:extLst>
              <a:ext uri="{FF2B5EF4-FFF2-40B4-BE49-F238E27FC236}">
                <a16:creationId xmlns:a16="http://schemas.microsoft.com/office/drawing/2014/main" id="{BA6F8499-5B00-49FB-B5FE-B14EEFDF4B63}"/>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Elbow Connector 16">
            <a:extLst>
              <a:ext uri="{FF2B5EF4-FFF2-40B4-BE49-F238E27FC236}">
                <a16:creationId xmlns:a16="http://schemas.microsoft.com/office/drawing/2014/main" id="{674C1133-69D1-4BFC-9B71-26C81A39953A}"/>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7">
            <a:extLst>
              <a:ext uri="{FF2B5EF4-FFF2-40B4-BE49-F238E27FC236}">
                <a16:creationId xmlns:a16="http://schemas.microsoft.com/office/drawing/2014/main" id="{D06B104E-EB9C-4015-9456-92244517FB57}"/>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Elbow Connector 18">
            <a:extLst>
              <a:ext uri="{FF2B5EF4-FFF2-40B4-BE49-F238E27FC236}">
                <a16:creationId xmlns:a16="http://schemas.microsoft.com/office/drawing/2014/main" id="{A113600F-2CA9-4DC6-AB4C-91FDBF3591B2}"/>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7FE38C36-D754-4526-9C7B-424DEEDA9EE2}"/>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Elbow Connector 20">
            <a:extLst>
              <a:ext uri="{FF2B5EF4-FFF2-40B4-BE49-F238E27FC236}">
                <a16:creationId xmlns:a16="http://schemas.microsoft.com/office/drawing/2014/main" id="{F55F404D-AEAE-4866-9555-1B1ADD54E021}"/>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BC6B76C1-35F3-44CE-88B4-3DAC98664652}"/>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Elbow Connector 22">
            <a:extLst>
              <a:ext uri="{FF2B5EF4-FFF2-40B4-BE49-F238E27FC236}">
                <a16:creationId xmlns:a16="http://schemas.microsoft.com/office/drawing/2014/main" id="{4A478809-6F5E-4184-A6E4-CF67E590D221}"/>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23">
            <a:extLst>
              <a:ext uri="{FF2B5EF4-FFF2-40B4-BE49-F238E27FC236}">
                <a16:creationId xmlns:a16="http://schemas.microsoft.com/office/drawing/2014/main" id="{8761BAE0-AD7B-446D-B727-3634EEC51AE6}"/>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32">
            <a:extLst>
              <a:ext uri="{FF2B5EF4-FFF2-40B4-BE49-F238E27FC236}">
                <a16:creationId xmlns:a16="http://schemas.microsoft.com/office/drawing/2014/main" id="{E67980E1-F456-4CA0-AC1C-179F33312020}"/>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F43B7BA1-15DB-4EB5-A82C-5A835D3C035A}"/>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22" name="TextBox 37">
            <a:extLst>
              <a:ext uri="{FF2B5EF4-FFF2-40B4-BE49-F238E27FC236}">
                <a16:creationId xmlns:a16="http://schemas.microsoft.com/office/drawing/2014/main" id="{CD51E698-A694-4816-B43F-9360CB859C09}"/>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23" name="Rectangle 39">
            <a:extLst>
              <a:ext uri="{FF2B5EF4-FFF2-40B4-BE49-F238E27FC236}">
                <a16:creationId xmlns:a16="http://schemas.microsoft.com/office/drawing/2014/main" id="{BEC534B2-6AB5-40C7-9AE6-25D8528EA0B1}"/>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cxnSp>
        <p:nvCxnSpPr>
          <p:cNvPr id="24" name="Straight Arrow Connector 55">
            <a:extLst>
              <a:ext uri="{FF2B5EF4-FFF2-40B4-BE49-F238E27FC236}">
                <a16:creationId xmlns:a16="http://schemas.microsoft.com/office/drawing/2014/main" id="{BC547A17-78DE-4E36-B3EA-40FB6133C928}"/>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57">
            <a:extLst>
              <a:ext uri="{FF2B5EF4-FFF2-40B4-BE49-F238E27FC236}">
                <a16:creationId xmlns:a16="http://schemas.microsoft.com/office/drawing/2014/main" id="{47737992-703D-4449-A1CB-210335379D8D}"/>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sp>
        <p:nvSpPr>
          <p:cNvPr id="26" name="Rounded Rectangular Callout 25">
            <a:extLst>
              <a:ext uri="{FF2B5EF4-FFF2-40B4-BE49-F238E27FC236}">
                <a16:creationId xmlns:a16="http://schemas.microsoft.com/office/drawing/2014/main" id="{2EB1ACF7-F2F0-4CFC-A72B-1735D49D3F54}"/>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Tree>
    <p:extLst>
      <p:ext uri="{BB962C8B-B14F-4D97-AF65-F5344CB8AC3E}">
        <p14:creationId xmlns:p14="http://schemas.microsoft.com/office/powerpoint/2010/main" val="109804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0EC5A59F-8973-4834-B53F-D042A3A249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7A44BC-F1D3-435E-A845-52771F6619DC}" type="slidenum">
              <a:rPr lang="zh-TW" altLang="en-US" smtClean="0">
                <a:solidFill>
                  <a:srgbClr val="000000"/>
                </a:solidFill>
                <a:latin typeface="Comic Sans MS" panose="030F0702030302020204" pitchFamily="66" charset="0"/>
              </a:rPr>
              <a:pPr/>
              <a:t>9</a:t>
            </a:fld>
            <a:endParaRPr lang="en-US" altLang="zh-TW" sz="1400">
              <a:solidFill>
                <a:srgbClr val="000000"/>
              </a:solidFill>
              <a:latin typeface="Comic Sans MS" panose="030F0702030302020204" pitchFamily="66" charset="0"/>
            </a:endParaRPr>
          </a:p>
        </p:txBody>
      </p:sp>
      <p:sp>
        <p:nvSpPr>
          <p:cNvPr id="20483" name="Rectangle 2">
            <a:extLst>
              <a:ext uri="{FF2B5EF4-FFF2-40B4-BE49-F238E27FC236}">
                <a16:creationId xmlns:a16="http://schemas.microsoft.com/office/drawing/2014/main" id="{8EB68956-6A25-4C75-852D-239AFA596AD8}"/>
              </a:ext>
            </a:extLst>
          </p:cNvPr>
          <p:cNvSpPr>
            <a:spLocks noGrp="1" noChangeArrowheads="1"/>
          </p:cNvSpPr>
          <p:nvPr>
            <p:ph type="title"/>
          </p:nvPr>
        </p:nvSpPr>
        <p:spPr/>
        <p:txBody>
          <a:bodyPr/>
          <a:lstStyle/>
          <a:p>
            <a:r>
              <a:rPr lang="en-US" altLang="zh-TW" dirty="0">
                <a:solidFill>
                  <a:schemeClr val="accent1"/>
                </a:solidFill>
                <a:ea typeface="新細明體" panose="02020500000000000000" pitchFamily="18" charset="-120"/>
              </a:rPr>
              <a:t>Chip behavior over time (</a:t>
            </a:r>
            <a:r>
              <a:rPr lang="en-US" altLang="zh-TW" sz="2000" dirty="0">
                <a:solidFill>
                  <a:schemeClr val="accent1"/>
                </a:solidFill>
                <a:ea typeface="新細明體" panose="02020500000000000000" pitchFamily="18" charset="-120"/>
              </a:rPr>
              <a:t>example: Not gate</a:t>
            </a:r>
            <a:r>
              <a:rPr lang="en-US" altLang="zh-TW" dirty="0">
                <a:solidFill>
                  <a:schemeClr val="accent1"/>
                </a:solidFill>
                <a:ea typeface="新細明體" panose="02020500000000000000" pitchFamily="18" charset="-120"/>
              </a:rPr>
              <a:t>)</a:t>
            </a:r>
          </a:p>
        </p:txBody>
      </p:sp>
      <p:cxnSp>
        <p:nvCxnSpPr>
          <p:cNvPr id="27" name="Elbow Connector 8">
            <a:extLst>
              <a:ext uri="{FF2B5EF4-FFF2-40B4-BE49-F238E27FC236}">
                <a16:creationId xmlns:a16="http://schemas.microsoft.com/office/drawing/2014/main" id="{FDD8843E-3B25-4271-95F6-3C5B207B3D60}"/>
              </a:ext>
            </a:extLst>
          </p:cNvPr>
          <p:cNvCxnSpPr/>
          <p:nvPr/>
        </p:nvCxnSpPr>
        <p:spPr>
          <a:xfrm>
            <a:off x="1578683"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10">
            <a:extLst>
              <a:ext uri="{FF2B5EF4-FFF2-40B4-BE49-F238E27FC236}">
                <a16:creationId xmlns:a16="http://schemas.microsoft.com/office/drawing/2014/main" id="{28404253-D29E-4AA3-8D39-413482C9E54F}"/>
              </a:ext>
            </a:extLst>
          </p:cNvPr>
          <p:cNvCxnSpPr/>
          <p:nvPr/>
        </p:nvCxnSpPr>
        <p:spPr>
          <a:xfrm>
            <a:off x="2362454" y="1884103"/>
            <a:ext cx="0" cy="3657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Elbow Connector 12">
            <a:extLst>
              <a:ext uri="{FF2B5EF4-FFF2-40B4-BE49-F238E27FC236}">
                <a16:creationId xmlns:a16="http://schemas.microsoft.com/office/drawing/2014/main" id="{3B0FE659-CE50-477A-A28F-07365E68DEF6}"/>
              </a:ext>
            </a:extLst>
          </p:cNvPr>
          <p:cNvCxnSpPr/>
          <p:nvPr/>
        </p:nvCxnSpPr>
        <p:spPr>
          <a:xfrm>
            <a:off x="2362454" y="1884103"/>
            <a:ext cx="783771" cy="36576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13">
            <a:extLst>
              <a:ext uri="{FF2B5EF4-FFF2-40B4-BE49-F238E27FC236}">
                <a16:creationId xmlns:a16="http://schemas.microsoft.com/office/drawing/2014/main" id="{77344190-9143-4FF7-8FD5-FC1861DC1FFF}"/>
              </a:ext>
            </a:extLst>
          </p:cNvPr>
          <p:cNvCxnSpPr/>
          <p:nvPr/>
        </p:nvCxnSpPr>
        <p:spPr>
          <a:xfrm>
            <a:off x="3136515" y="1885455"/>
            <a:ext cx="5357" cy="364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Elbow Connector 16">
            <a:extLst>
              <a:ext uri="{FF2B5EF4-FFF2-40B4-BE49-F238E27FC236}">
                <a16:creationId xmlns:a16="http://schemas.microsoft.com/office/drawing/2014/main" id="{F009B2BE-61AC-4477-BEE3-93696E1AFF27}"/>
              </a:ext>
            </a:extLst>
          </p:cNvPr>
          <p:cNvCxnSpPr/>
          <p:nvPr/>
        </p:nvCxnSpPr>
        <p:spPr>
          <a:xfrm>
            <a:off x="3128477" y="1881436"/>
            <a:ext cx="801519" cy="368427"/>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17">
            <a:extLst>
              <a:ext uri="{FF2B5EF4-FFF2-40B4-BE49-F238E27FC236}">
                <a16:creationId xmlns:a16="http://schemas.microsoft.com/office/drawing/2014/main" id="{18FCF704-20D0-48D6-AD80-38BCCC08CB9B}"/>
              </a:ext>
            </a:extLst>
          </p:cNvPr>
          <p:cNvCxnSpPr/>
          <p:nvPr/>
        </p:nvCxnSpPr>
        <p:spPr>
          <a:xfrm>
            <a:off x="3932268" y="1889474"/>
            <a:ext cx="4260" cy="3603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Elbow Connector 18">
            <a:extLst>
              <a:ext uri="{FF2B5EF4-FFF2-40B4-BE49-F238E27FC236}">
                <a16:creationId xmlns:a16="http://schemas.microsoft.com/office/drawing/2014/main" id="{56F5D551-D759-4E17-AD53-21A7A1236CBC}"/>
              </a:ext>
            </a:extLst>
          </p:cNvPr>
          <p:cNvCxnSpPr/>
          <p:nvPr/>
        </p:nvCxnSpPr>
        <p:spPr>
          <a:xfrm>
            <a:off x="3924230" y="1885455"/>
            <a:ext cx="791712" cy="364408"/>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19">
            <a:extLst>
              <a:ext uri="{FF2B5EF4-FFF2-40B4-BE49-F238E27FC236}">
                <a16:creationId xmlns:a16="http://schemas.microsoft.com/office/drawing/2014/main" id="{E9404531-0606-4484-8369-236444092937}"/>
              </a:ext>
            </a:extLst>
          </p:cNvPr>
          <p:cNvCxnSpPr/>
          <p:nvPr/>
        </p:nvCxnSpPr>
        <p:spPr>
          <a:xfrm>
            <a:off x="4715942" y="188410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Elbow Connector 20">
            <a:extLst>
              <a:ext uri="{FF2B5EF4-FFF2-40B4-BE49-F238E27FC236}">
                <a16:creationId xmlns:a16="http://schemas.microsoft.com/office/drawing/2014/main" id="{3155E9D7-E398-449A-A847-925ABF60635C}"/>
              </a:ext>
            </a:extLst>
          </p:cNvPr>
          <p:cNvCxnSpPr/>
          <p:nvPr/>
        </p:nvCxnSpPr>
        <p:spPr>
          <a:xfrm>
            <a:off x="4707926" y="1885455"/>
            <a:ext cx="791787" cy="3578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21">
            <a:extLst>
              <a:ext uri="{FF2B5EF4-FFF2-40B4-BE49-F238E27FC236}">
                <a16:creationId xmlns:a16="http://schemas.microsoft.com/office/drawing/2014/main" id="{67D85E18-3BC9-43F8-BE14-F6C419ED3405}"/>
              </a:ext>
            </a:extLst>
          </p:cNvPr>
          <p:cNvCxnSpPr/>
          <p:nvPr/>
        </p:nvCxnSpPr>
        <p:spPr>
          <a:xfrm>
            <a:off x="5480106" y="1867774"/>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22">
            <a:extLst>
              <a:ext uri="{FF2B5EF4-FFF2-40B4-BE49-F238E27FC236}">
                <a16:creationId xmlns:a16="http://schemas.microsoft.com/office/drawing/2014/main" id="{1AED703D-5952-4434-B640-849A14C416CB}"/>
              </a:ext>
            </a:extLst>
          </p:cNvPr>
          <p:cNvCxnSpPr/>
          <p:nvPr/>
        </p:nvCxnSpPr>
        <p:spPr>
          <a:xfrm>
            <a:off x="5467509" y="1865360"/>
            <a:ext cx="809435" cy="36708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23">
            <a:extLst>
              <a:ext uri="{FF2B5EF4-FFF2-40B4-BE49-F238E27FC236}">
                <a16:creationId xmlns:a16="http://schemas.microsoft.com/office/drawing/2014/main" id="{F4D48AF7-5448-4B33-AB3B-0D099D9CBE7F}"/>
              </a:ext>
            </a:extLst>
          </p:cNvPr>
          <p:cNvCxnSpPr/>
          <p:nvPr/>
        </p:nvCxnSpPr>
        <p:spPr>
          <a:xfrm>
            <a:off x="6274762" y="1853623"/>
            <a:ext cx="4357" cy="378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C275519F-19DF-4A54-9053-A5B30ECE0316}"/>
              </a:ext>
            </a:extLst>
          </p:cNvPr>
          <p:cNvCxnSpPr/>
          <p:nvPr/>
        </p:nvCxnSpPr>
        <p:spPr>
          <a:xfrm>
            <a:off x="6278781" y="1858649"/>
            <a:ext cx="350206" cy="67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Box 36">
            <a:extLst>
              <a:ext uri="{FF2B5EF4-FFF2-40B4-BE49-F238E27FC236}">
                <a16:creationId xmlns:a16="http://schemas.microsoft.com/office/drawing/2014/main" id="{6F9AFA02-044C-40CB-81C6-EA88475812E5}"/>
              </a:ext>
            </a:extLst>
          </p:cNvPr>
          <p:cNvSpPr txBox="1"/>
          <p:nvPr/>
        </p:nvSpPr>
        <p:spPr>
          <a:xfrm>
            <a:off x="1322757" y="1692905"/>
            <a:ext cx="283376" cy="307777"/>
          </a:xfrm>
          <a:prstGeom prst="rect">
            <a:avLst/>
          </a:prstGeom>
          <a:noFill/>
        </p:spPr>
        <p:txBody>
          <a:bodyPr wrap="none" rtlCol="0">
            <a:spAutoFit/>
          </a:bodyPr>
          <a:lstStyle/>
          <a:p>
            <a:r>
              <a:rPr lang="en-US" sz="1400" dirty="0">
                <a:latin typeface="Consolas"/>
                <a:cs typeface="Consolas"/>
              </a:rPr>
              <a:t>1</a:t>
            </a:r>
          </a:p>
        </p:txBody>
      </p:sp>
      <p:sp>
        <p:nvSpPr>
          <p:cNvPr id="41" name="TextBox 37">
            <a:extLst>
              <a:ext uri="{FF2B5EF4-FFF2-40B4-BE49-F238E27FC236}">
                <a16:creationId xmlns:a16="http://schemas.microsoft.com/office/drawing/2014/main" id="{23BD807A-59E4-4CE6-B6E8-AB90A6AF1797}"/>
              </a:ext>
            </a:extLst>
          </p:cNvPr>
          <p:cNvSpPr txBox="1"/>
          <p:nvPr/>
        </p:nvSpPr>
        <p:spPr>
          <a:xfrm>
            <a:off x="1322757" y="2043034"/>
            <a:ext cx="283376" cy="307777"/>
          </a:xfrm>
          <a:prstGeom prst="rect">
            <a:avLst/>
          </a:prstGeom>
          <a:noFill/>
        </p:spPr>
        <p:txBody>
          <a:bodyPr wrap="none" rtlCol="0">
            <a:spAutoFit/>
          </a:bodyPr>
          <a:lstStyle>
            <a:defPPr>
              <a:defRPr lang="en-US"/>
            </a:defPPr>
            <a:lvl1pPr>
              <a:defRPr sz="1400">
                <a:latin typeface="Consolas"/>
                <a:cs typeface="Consolas"/>
              </a:defRPr>
            </a:lvl1pPr>
          </a:lstStyle>
          <a:p>
            <a:r>
              <a:rPr lang="en-US" dirty="0"/>
              <a:t>0</a:t>
            </a:r>
          </a:p>
        </p:txBody>
      </p:sp>
      <p:sp>
        <p:nvSpPr>
          <p:cNvPr id="42" name="Rectangle 39">
            <a:extLst>
              <a:ext uri="{FF2B5EF4-FFF2-40B4-BE49-F238E27FC236}">
                <a16:creationId xmlns:a16="http://schemas.microsoft.com/office/drawing/2014/main" id="{69A50C47-BFB9-4BD9-9A8B-28819C1D9D1F}"/>
              </a:ext>
            </a:extLst>
          </p:cNvPr>
          <p:cNvSpPr/>
          <p:nvPr/>
        </p:nvSpPr>
        <p:spPr>
          <a:xfrm>
            <a:off x="424123" y="1722373"/>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clock:</a:t>
            </a:r>
          </a:p>
        </p:txBody>
      </p:sp>
      <p:sp>
        <p:nvSpPr>
          <p:cNvPr id="43" name="Rectangle 41">
            <a:extLst>
              <a:ext uri="{FF2B5EF4-FFF2-40B4-BE49-F238E27FC236}">
                <a16:creationId xmlns:a16="http://schemas.microsoft.com/office/drawing/2014/main" id="{FC31109B-FA2B-4596-A9CD-04240CEBB336}"/>
              </a:ext>
            </a:extLst>
          </p:cNvPr>
          <p:cNvSpPr/>
          <p:nvPr/>
        </p:nvSpPr>
        <p:spPr>
          <a:xfrm>
            <a:off x="417775" y="2640535"/>
            <a:ext cx="7594707"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time:                         1              2              3             4              5            . . .</a:t>
            </a:r>
          </a:p>
        </p:txBody>
      </p:sp>
      <p:cxnSp>
        <p:nvCxnSpPr>
          <p:cNvPr id="44" name="Straight Arrow Connector 55">
            <a:extLst>
              <a:ext uri="{FF2B5EF4-FFF2-40B4-BE49-F238E27FC236}">
                <a16:creationId xmlns:a16="http://schemas.microsoft.com/office/drawing/2014/main" id="{0F5BF633-C3D4-4194-AF80-0C9D6541F88C}"/>
              </a:ext>
            </a:extLst>
          </p:cNvPr>
          <p:cNvCxnSpPr/>
          <p:nvPr/>
        </p:nvCxnSpPr>
        <p:spPr>
          <a:xfrm>
            <a:off x="1402714" y="1245357"/>
            <a:ext cx="5246413" cy="27692"/>
          </a:xfrm>
          <a:prstGeom prst="straightConnector1">
            <a:avLst/>
          </a:prstGeom>
          <a:ln w="12700">
            <a:solidFill>
              <a:srgbClr val="00009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57">
            <a:extLst>
              <a:ext uri="{FF2B5EF4-FFF2-40B4-BE49-F238E27FC236}">
                <a16:creationId xmlns:a16="http://schemas.microsoft.com/office/drawing/2014/main" id="{078B1534-605A-4077-A471-96EB4F2EC7FF}"/>
              </a:ext>
            </a:extLst>
          </p:cNvPr>
          <p:cNvSpPr/>
          <p:nvPr/>
        </p:nvSpPr>
        <p:spPr>
          <a:xfrm>
            <a:off x="405925" y="917567"/>
            <a:ext cx="1033046" cy="431410"/>
          </a:xfrm>
          <a:prstGeom prst="rect">
            <a:avLst/>
          </a:prstGeom>
          <a:noFill/>
          <a:ln>
            <a:noFill/>
          </a:ln>
          <a:effectLst/>
        </p:spPr>
        <p:txBody>
          <a:bodyPr vert="horz" lIns="180000" tIns="140400" rIns="144000" bIns="93600" rtlCol="0" anchor="t" anchorCtr="0">
            <a:noAutofit/>
          </a:bodyPr>
          <a:lstStyle/>
          <a:p>
            <a:pPr>
              <a:spcBef>
                <a:spcPts val="600"/>
              </a:spcBef>
              <a:buClr>
                <a:srgbClr val="006600"/>
              </a:buClr>
              <a:buSzPct val="85000"/>
              <a:buFont typeface="Arial" panose="020B0604020202020204" pitchFamily="34" charset="0"/>
              <a:buNone/>
            </a:pPr>
            <a:r>
              <a:rPr lang="en-US" sz="1600" dirty="0">
                <a:solidFill>
                  <a:srgbClr val="000000"/>
                </a:solidFill>
                <a:latin typeface="Times New Roman"/>
                <a:cs typeface="Times New Roman"/>
              </a:rPr>
              <a:t>physical time:</a:t>
            </a:r>
          </a:p>
        </p:txBody>
      </p:sp>
      <p:cxnSp>
        <p:nvCxnSpPr>
          <p:cNvPr id="46" name="Straight Connector 82">
            <a:extLst>
              <a:ext uri="{FF2B5EF4-FFF2-40B4-BE49-F238E27FC236}">
                <a16:creationId xmlns:a16="http://schemas.microsoft.com/office/drawing/2014/main" id="{673FB39B-7DDF-4366-A95E-67255D755590}"/>
              </a:ext>
            </a:extLst>
          </p:cNvPr>
          <p:cNvCxnSpPr/>
          <p:nvPr/>
        </p:nvCxnSpPr>
        <p:spPr>
          <a:xfrm flipH="1">
            <a:off x="5100832" y="1088093"/>
            <a:ext cx="11381" cy="3992917"/>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83">
            <a:extLst>
              <a:ext uri="{FF2B5EF4-FFF2-40B4-BE49-F238E27FC236}">
                <a16:creationId xmlns:a16="http://schemas.microsoft.com/office/drawing/2014/main" id="{2A5BDD15-3A38-436E-A1D5-6BAF76A4C4DA}"/>
              </a:ext>
            </a:extLst>
          </p:cNvPr>
          <p:cNvCxnSpPr/>
          <p:nvPr/>
        </p:nvCxnSpPr>
        <p:spPr>
          <a:xfrm>
            <a:off x="5864730" y="1114294"/>
            <a:ext cx="15965" cy="395556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84">
            <a:extLst>
              <a:ext uri="{FF2B5EF4-FFF2-40B4-BE49-F238E27FC236}">
                <a16:creationId xmlns:a16="http://schemas.microsoft.com/office/drawing/2014/main" id="{E76D7585-9F32-44F5-8102-36DBC800E14B}"/>
              </a:ext>
            </a:extLst>
          </p:cNvPr>
          <p:cNvCxnSpPr/>
          <p:nvPr/>
        </p:nvCxnSpPr>
        <p:spPr>
          <a:xfrm>
            <a:off x="1962006" y="1039585"/>
            <a:ext cx="5450" cy="4030271"/>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85">
            <a:extLst>
              <a:ext uri="{FF2B5EF4-FFF2-40B4-BE49-F238E27FC236}">
                <a16:creationId xmlns:a16="http://schemas.microsoft.com/office/drawing/2014/main" id="{92C1E0E4-6D9B-4E28-BB6D-63D3E652B166}"/>
              </a:ext>
            </a:extLst>
          </p:cNvPr>
          <p:cNvCxnSpPr/>
          <p:nvPr/>
        </p:nvCxnSpPr>
        <p:spPr>
          <a:xfrm>
            <a:off x="2745450" y="1058262"/>
            <a:ext cx="8519" cy="4011594"/>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86">
            <a:extLst>
              <a:ext uri="{FF2B5EF4-FFF2-40B4-BE49-F238E27FC236}">
                <a16:creationId xmlns:a16="http://schemas.microsoft.com/office/drawing/2014/main" id="{BC50BA38-89B5-47CB-B23E-F7656FB7AB03}"/>
              </a:ext>
            </a:extLst>
          </p:cNvPr>
          <p:cNvCxnSpPr/>
          <p:nvPr/>
        </p:nvCxnSpPr>
        <p:spPr>
          <a:xfrm>
            <a:off x="3530216" y="1020908"/>
            <a:ext cx="7894" cy="4048948"/>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87">
            <a:extLst>
              <a:ext uri="{FF2B5EF4-FFF2-40B4-BE49-F238E27FC236}">
                <a16:creationId xmlns:a16="http://schemas.microsoft.com/office/drawing/2014/main" id="{A1AB9AEA-5AF6-437C-8C97-D1DAA03DE8F8}"/>
              </a:ext>
            </a:extLst>
          </p:cNvPr>
          <p:cNvCxnSpPr/>
          <p:nvPr/>
        </p:nvCxnSpPr>
        <p:spPr>
          <a:xfrm>
            <a:off x="4306936" y="1081481"/>
            <a:ext cx="18781" cy="4020932"/>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52" name="Rounded Rectangular Callout 29">
            <a:extLst>
              <a:ext uri="{FF2B5EF4-FFF2-40B4-BE49-F238E27FC236}">
                <a16:creationId xmlns:a16="http://schemas.microsoft.com/office/drawing/2014/main" id="{760EE513-378A-4A77-8F2F-52B3469CA1AB}"/>
              </a:ext>
            </a:extLst>
          </p:cNvPr>
          <p:cNvSpPr/>
          <p:nvPr/>
        </p:nvSpPr>
        <p:spPr>
          <a:xfrm>
            <a:off x="6897014" y="892644"/>
            <a:ext cx="1338135" cy="756423"/>
          </a:xfrm>
          <a:prstGeom prst="wedgeRoundRectCallout">
            <a:avLst>
              <a:gd name="adj1" fmla="val -81697"/>
              <a:gd name="adj2" fmla="val -21336"/>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46800" rtlCol="0" anchor="ctr" anchorCtr="0"/>
          <a:lstStyle/>
          <a:p>
            <a:pPr>
              <a:spcBef>
                <a:spcPts val="600"/>
              </a:spcBef>
            </a:pPr>
            <a:r>
              <a:rPr lang="en-US" sz="1400" u="sng" dirty="0">
                <a:solidFill>
                  <a:schemeClr val="tx1"/>
                </a:solidFill>
                <a:latin typeface="Times New Roman"/>
                <a:cs typeface="Times New Roman"/>
              </a:rPr>
              <a:t>Arrow of time:</a:t>
            </a:r>
          </a:p>
          <a:p>
            <a:pPr>
              <a:spcBef>
                <a:spcPts val="600"/>
              </a:spcBef>
            </a:pPr>
            <a:r>
              <a:rPr lang="en-US" sz="1400" dirty="0">
                <a:solidFill>
                  <a:schemeClr val="tx1"/>
                </a:solidFill>
                <a:latin typeface="Times New Roman"/>
                <a:cs typeface="Times New Roman"/>
              </a:rPr>
              <a:t>Continuous</a:t>
            </a:r>
          </a:p>
        </p:txBody>
      </p:sp>
      <p:sp>
        <p:nvSpPr>
          <p:cNvPr id="53" name="Rounded Rectangular Callout 30">
            <a:extLst>
              <a:ext uri="{FF2B5EF4-FFF2-40B4-BE49-F238E27FC236}">
                <a16:creationId xmlns:a16="http://schemas.microsoft.com/office/drawing/2014/main" id="{D0840230-50EC-48D2-A667-75CA62CF6B6E}"/>
              </a:ext>
            </a:extLst>
          </p:cNvPr>
          <p:cNvSpPr/>
          <p:nvPr/>
        </p:nvSpPr>
        <p:spPr>
          <a:xfrm>
            <a:off x="6866077" y="1777884"/>
            <a:ext cx="2023625" cy="1241597"/>
          </a:xfrm>
          <a:prstGeom prst="wedgeRoundRectCallout">
            <a:avLst>
              <a:gd name="adj1" fmla="val -61764"/>
              <a:gd name="adj2" fmla="val 18277"/>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tIns="0" rIns="0" rtlCol="0" anchor="ctr" anchorCtr="0"/>
          <a:lstStyle/>
          <a:p>
            <a:r>
              <a:rPr lang="en-US" sz="1400" u="sng" dirty="0">
                <a:solidFill>
                  <a:schemeClr val="tx1"/>
                </a:solidFill>
                <a:latin typeface="Times New Roman"/>
                <a:cs typeface="Times New Roman"/>
              </a:rPr>
              <a:t>Discrete time:</a:t>
            </a:r>
          </a:p>
          <a:p>
            <a:r>
              <a:rPr lang="en-US" sz="1400" dirty="0">
                <a:solidFill>
                  <a:schemeClr val="tx1"/>
                </a:solidFill>
                <a:latin typeface="Times New Roman"/>
                <a:cs typeface="Times New Roman"/>
              </a:rPr>
              <a:t>Design decision:</a:t>
            </a:r>
            <a:br>
              <a:rPr lang="en-US" sz="1400" dirty="0">
                <a:solidFill>
                  <a:schemeClr val="tx1"/>
                </a:solidFill>
                <a:latin typeface="Times New Roman"/>
                <a:cs typeface="Times New Roman"/>
              </a:rPr>
            </a:br>
            <a:r>
              <a:rPr lang="en-US" sz="1400" dirty="0">
                <a:solidFill>
                  <a:schemeClr val="tx1"/>
                </a:solidFill>
                <a:latin typeface="Times New Roman"/>
                <a:cs typeface="Times New Roman"/>
              </a:rPr>
              <a:t>Track state changes only when advancing from one time-step to another</a:t>
            </a:r>
          </a:p>
        </p:txBody>
      </p:sp>
    </p:spTree>
    <p:extLst>
      <p:ext uri="{BB962C8B-B14F-4D97-AF65-F5344CB8AC3E}">
        <p14:creationId xmlns:p14="http://schemas.microsoft.com/office/powerpoint/2010/main" val="3982527200"/>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triangl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triangl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1234</TotalTime>
  <Words>4725</Words>
  <Application>Microsoft Macintosh PowerPoint</Application>
  <PresentationFormat>如螢幕大小 (4:3)</PresentationFormat>
  <Paragraphs>1059</Paragraphs>
  <Slides>71</Slides>
  <Notes>51</Notes>
  <HiddenSlides>0</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1</vt:i4>
      </vt:variant>
      <vt:variant>
        <vt:lpstr>投影片標題</vt:lpstr>
      </vt:variant>
      <vt:variant>
        <vt:i4>71</vt:i4>
      </vt:variant>
    </vt:vector>
  </HeadingPairs>
  <TitlesOfParts>
    <vt:vector size="87" baseType="lpstr">
      <vt:lpstr>新細明體</vt:lpstr>
      <vt:lpstr>Arial</vt:lpstr>
      <vt:lpstr>Calibri</vt:lpstr>
      <vt:lpstr>Comic Sans MS</vt:lpstr>
      <vt:lpstr>Consolas</vt:lpstr>
      <vt:lpstr>Courier New</vt:lpstr>
      <vt:lpstr>Garamond</vt:lpstr>
      <vt:lpstr>Monotype Sorts</vt:lpstr>
      <vt:lpstr>Symbol</vt:lpstr>
      <vt:lpstr>Times</vt:lpstr>
      <vt:lpstr>Times New Roman</vt:lpstr>
      <vt:lpstr>Trebuchet MS</vt:lpstr>
      <vt:lpstr>Wingdings</vt:lpstr>
      <vt:lpstr>預設簡報設計</vt:lpstr>
      <vt:lpstr>introcs</vt:lpstr>
      <vt:lpstr>VISIO</vt:lpstr>
      <vt:lpstr>Sequential Logic</vt:lpstr>
      <vt:lpstr>Logic gates</vt:lpstr>
      <vt:lpstr>Time-independent Logic</vt:lpstr>
      <vt:lpstr>Combinational vs. Sequential Circuits</vt:lpstr>
      <vt:lpstr>Combinational vs. Sequential Circuits</vt:lpstr>
      <vt:lpstr>Time</vt:lpstr>
      <vt:lpstr>Representing time</vt:lpstr>
      <vt:lpstr>Representing time</vt:lpstr>
      <vt:lpstr>Chip behavior over time (example: Not gate)</vt:lpstr>
      <vt:lpstr>Chip behavior over time (example: Not gate)</vt:lpstr>
      <vt:lpstr>Chip behavior over time (example: Not gate)</vt:lpstr>
      <vt:lpstr>Chip behavior over time (example: Not gate)</vt:lpstr>
      <vt:lpstr>Chip behavior over time (example: Not gate)</vt:lpstr>
      <vt:lpstr>Chip behavior over time (example: Not gate)</vt:lpstr>
      <vt:lpstr>Clock</vt:lpstr>
      <vt:lpstr>How much does it Hert?</vt:lpstr>
      <vt:lpstr>Flip-Flop</vt:lpstr>
      <vt:lpstr>S-R flip flop</vt:lpstr>
      <vt:lpstr>S-R flip flop</vt:lpstr>
      <vt:lpstr>Relay-based flip-flop</vt:lpstr>
      <vt:lpstr>SR Flip Flop</vt:lpstr>
      <vt:lpstr>Flip-Flop</vt:lpstr>
      <vt:lpstr>Truth Table and Timing Diagram</vt:lpstr>
      <vt:lpstr>Clock</vt:lpstr>
      <vt:lpstr>Clocked S-R flip-flop</vt:lpstr>
      <vt:lpstr>Clocked D flip-flop</vt:lpstr>
      <vt:lpstr>Stand-Alone Register</vt:lpstr>
      <vt:lpstr>Register file interface</vt:lpstr>
      <vt:lpstr>Register file implementation</vt:lpstr>
      <vt:lpstr>Multiplexer</vt:lpstr>
      <vt:lpstr>4-to-1 multiplexer</vt:lpstr>
      <vt:lpstr>4-to-1 multiplexer</vt:lpstr>
      <vt:lpstr>8-to-1 Multiplexer</vt:lpstr>
      <vt:lpstr>8-to-1 Multiplexer</vt:lpstr>
      <vt:lpstr>4-Wide 2-to-1 Multiplexer</vt:lpstr>
      <vt:lpstr>4-Wide 2-to-1 Multiplexer</vt:lpstr>
      <vt:lpstr>k-Wide n-to-1 Multiplexer</vt:lpstr>
      <vt:lpstr>Register file implementation</vt:lpstr>
      <vt:lpstr>Memory Overview</vt:lpstr>
      <vt:lpstr>Register Bit</vt:lpstr>
      <vt:lpstr>Register Bit</vt:lpstr>
      <vt:lpstr>Memory Bit:  Interface</vt:lpstr>
      <vt:lpstr>Memory Bit:  Switch Level Implementation</vt:lpstr>
      <vt:lpstr>Processor Register</vt:lpstr>
      <vt:lpstr>Processor Register</vt:lpstr>
      <vt:lpstr>Processor Register</vt:lpstr>
      <vt:lpstr>Memory Bank</vt:lpstr>
      <vt:lpstr>Memory:  Interface</vt:lpstr>
      <vt:lpstr>Memory:  Component Level Implementation</vt:lpstr>
      <vt:lpstr>Memory:  Switch Level Implementation</vt:lpstr>
      <vt:lpstr>TOY sequential circuits</vt:lpstr>
      <vt:lpstr>Project 3</vt:lpstr>
      <vt:lpstr>Project 3</vt:lpstr>
      <vt:lpstr>Registers</vt:lpstr>
      <vt:lpstr>Memory hierarchy</vt:lpstr>
      <vt:lpstr>DFF</vt:lpstr>
      <vt:lpstr>DFF</vt:lpstr>
      <vt:lpstr>DFF</vt:lpstr>
      <vt:lpstr>DFF</vt:lpstr>
      <vt:lpstr>1-bit register</vt:lpstr>
      <vt:lpstr>16-bit register</vt:lpstr>
      <vt:lpstr>Counter</vt:lpstr>
      <vt:lpstr>Counter</vt:lpstr>
      <vt:lpstr>Counter</vt:lpstr>
      <vt:lpstr>16-bit counter</vt:lpstr>
      <vt:lpstr>Project 3</vt:lpstr>
      <vt:lpstr>8-register RAM: abstraction</vt:lpstr>
      <vt:lpstr>8-register RAM: implementation</vt:lpstr>
      <vt:lpstr>Project 3</vt:lpstr>
      <vt:lpstr>N-Register RAM</vt:lpstr>
      <vt:lpstr>N-Register 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Logic</dc:title>
  <dc:creator>Microsoft Office 使用者</dc:creator>
  <cp:lastModifiedBy>Microsoft Office User</cp:lastModifiedBy>
  <cp:revision>25</cp:revision>
  <dcterms:created xsi:type="dcterms:W3CDTF">2015-10-13T05:29:25Z</dcterms:created>
  <dcterms:modified xsi:type="dcterms:W3CDTF">2021-10-17T05:03:43Z</dcterms:modified>
</cp:coreProperties>
</file>