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286" r:id="rId2"/>
    <p:sldId id="259" r:id="rId3"/>
    <p:sldId id="278" r:id="rId4"/>
    <p:sldId id="276" r:id="rId5"/>
    <p:sldId id="261" r:id="rId6"/>
    <p:sldId id="299" r:id="rId7"/>
    <p:sldId id="293" r:id="rId8"/>
    <p:sldId id="263" r:id="rId9"/>
    <p:sldId id="264" r:id="rId10"/>
    <p:sldId id="297" r:id="rId11"/>
    <p:sldId id="295" r:id="rId12"/>
    <p:sldId id="341" r:id="rId13"/>
    <p:sldId id="342" r:id="rId14"/>
    <p:sldId id="343" r:id="rId15"/>
    <p:sldId id="344" r:id="rId16"/>
    <p:sldId id="345" r:id="rId17"/>
    <p:sldId id="346" r:id="rId18"/>
    <p:sldId id="347" r:id="rId19"/>
    <p:sldId id="348" r:id="rId20"/>
    <p:sldId id="294" r:id="rId21"/>
    <p:sldId id="350" r:id="rId22"/>
    <p:sldId id="351" r:id="rId23"/>
    <p:sldId id="352" r:id="rId24"/>
    <p:sldId id="353" r:id="rId25"/>
    <p:sldId id="354" r:id="rId26"/>
    <p:sldId id="355" r:id="rId27"/>
    <p:sldId id="356" r:id="rId28"/>
    <p:sldId id="327" r:id="rId29"/>
    <p:sldId id="329" r:id="rId30"/>
    <p:sldId id="330" r:id="rId31"/>
    <p:sldId id="331" r:id="rId32"/>
    <p:sldId id="332" r:id="rId33"/>
    <p:sldId id="335" r:id="rId34"/>
    <p:sldId id="336" r:id="rId35"/>
    <p:sldId id="337" r:id="rId36"/>
    <p:sldId id="338" r:id="rId37"/>
    <p:sldId id="339" r:id="rId38"/>
    <p:sldId id="340" r:id="rId39"/>
    <p:sldId id="266" r:id="rId40"/>
    <p:sldId id="325" r:id="rId41"/>
    <p:sldId id="267" r:id="rId42"/>
    <p:sldId id="268" r:id="rId43"/>
    <p:sldId id="303" r:id="rId44"/>
    <p:sldId id="304" r:id="rId45"/>
    <p:sldId id="305" r:id="rId46"/>
    <p:sldId id="306" r:id="rId47"/>
    <p:sldId id="313" r:id="rId48"/>
    <p:sldId id="314" r:id="rId49"/>
    <p:sldId id="370" r:id="rId50"/>
    <p:sldId id="363" r:id="rId51"/>
    <p:sldId id="364" r:id="rId52"/>
    <p:sldId id="365" r:id="rId53"/>
    <p:sldId id="366" r:id="rId54"/>
    <p:sldId id="369" r:id="rId55"/>
    <p:sldId id="367" r:id="rId56"/>
    <p:sldId id="274" r:id="rId57"/>
    <p:sldId id="275" r:id="rId58"/>
    <p:sldId id="326" r:id="rId59"/>
  </p:sldIdLst>
  <p:sldSz cx="9144000" cy="6858000" type="letter"/>
  <p:notesSz cx="7099300" cy="10234613"/>
  <p:defaultTextStyle>
    <a:defPPr>
      <a:defRPr lang="he-I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73890" autoAdjust="0"/>
  </p:normalViewPr>
  <p:slideViewPr>
    <p:cSldViewPr>
      <p:cViewPr varScale="1">
        <p:scale>
          <a:sx n="66" d="100"/>
          <a:sy n="66" d="100"/>
        </p:scale>
        <p:origin x="1626"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88" y="2676"/>
      </p:cViewPr>
      <p:guideLst>
        <p:guide orient="horz" pos="3223"/>
        <p:guide pos="223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41.xml"/><Relationship Id="rId13" Type="http://schemas.openxmlformats.org/officeDocument/2006/relationships/slide" Target="slides/slide46.xml"/><Relationship Id="rId3" Type="http://schemas.openxmlformats.org/officeDocument/2006/relationships/slide" Target="slides/slide5.xml"/><Relationship Id="rId7" Type="http://schemas.openxmlformats.org/officeDocument/2006/relationships/slide" Target="slides/slide40.xml"/><Relationship Id="rId12" Type="http://schemas.openxmlformats.org/officeDocument/2006/relationships/slide" Target="slides/slide45.xml"/><Relationship Id="rId17" Type="http://schemas.openxmlformats.org/officeDocument/2006/relationships/slide" Target="slides/slide56.xml"/><Relationship Id="rId2" Type="http://schemas.openxmlformats.org/officeDocument/2006/relationships/slide" Target="slides/slide4.xml"/><Relationship Id="rId16"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39.xml"/><Relationship Id="rId11" Type="http://schemas.openxmlformats.org/officeDocument/2006/relationships/slide" Target="slides/slide44.xml"/><Relationship Id="rId5" Type="http://schemas.openxmlformats.org/officeDocument/2006/relationships/slide" Target="slides/slide10.xml"/><Relationship Id="rId15" Type="http://schemas.openxmlformats.org/officeDocument/2006/relationships/slide" Target="slides/slide48.xml"/><Relationship Id="rId10" Type="http://schemas.openxmlformats.org/officeDocument/2006/relationships/slide" Target="slides/slide43.xml"/><Relationship Id="rId4" Type="http://schemas.openxmlformats.org/officeDocument/2006/relationships/slide" Target="slides/slide8.xml"/><Relationship Id="rId9" Type="http://schemas.openxmlformats.org/officeDocument/2006/relationships/slide" Target="slides/slide42.xml"/><Relationship Id="rId14"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Text Box 7" descr="Bouquet">
            <a:extLst>
              <a:ext uri="{FF2B5EF4-FFF2-40B4-BE49-F238E27FC236}">
                <a16:creationId xmlns:a16="http://schemas.microsoft.com/office/drawing/2014/main" id="{5343A9CC-FE72-D84C-9E76-B7DC65D70611}"/>
              </a:ext>
            </a:extLst>
          </p:cNvPr>
          <p:cNvSpPr txBox="1">
            <a:spLocks noChangeArrowheads="1"/>
          </p:cNvSpPr>
          <p:nvPr/>
        </p:nvSpPr>
        <p:spPr bwMode="auto">
          <a:xfrm>
            <a:off x="568325" y="9596438"/>
            <a:ext cx="5927725" cy="231775"/>
          </a:xfrm>
          <a:prstGeom prst="rect">
            <a:avLst/>
          </a:prstGeom>
          <a:noFill/>
          <a:ln>
            <a:noFill/>
          </a:ln>
          <a:effectLst/>
        </p:spPr>
        <p:txBody>
          <a:bodyPr lIns="96241" tIns="48120" rIns="96241" bIns="48120" anchor="ctr">
            <a:spAutoFit/>
          </a:bodyPr>
          <a:lstStyle>
            <a:lvl1pPr algn="r" defTabSz="962025" rtl="1">
              <a:defRPr sz="2400">
                <a:solidFill>
                  <a:schemeClr val="tx1"/>
                </a:solidFill>
                <a:latin typeface="Times New Roman" panose="02020603050405020304" pitchFamily="18" charset="0"/>
              </a:defRPr>
            </a:lvl1pPr>
            <a:lvl2pPr marL="481013" algn="r" defTabSz="962025" rtl="1">
              <a:defRPr sz="2400">
                <a:solidFill>
                  <a:schemeClr val="tx1"/>
                </a:solidFill>
                <a:latin typeface="Times New Roman" panose="02020603050405020304" pitchFamily="18" charset="0"/>
              </a:defRPr>
            </a:lvl2pPr>
            <a:lvl3pPr marL="962025" algn="r" defTabSz="962025" rtl="1">
              <a:defRPr sz="2400">
                <a:solidFill>
                  <a:schemeClr val="tx1"/>
                </a:solidFill>
                <a:latin typeface="Times New Roman" panose="02020603050405020304" pitchFamily="18" charset="0"/>
              </a:defRPr>
            </a:lvl3pPr>
            <a:lvl4pPr marL="1443038" algn="r" defTabSz="962025" rtl="1">
              <a:defRPr sz="2400">
                <a:solidFill>
                  <a:schemeClr val="tx1"/>
                </a:solidFill>
                <a:latin typeface="Times New Roman" panose="02020603050405020304" pitchFamily="18" charset="0"/>
              </a:defRPr>
            </a:lvl4pPr>
            <a:lvl5pPr marL="1924050" algn="r" defTabSz="962025" rtl="1">
              <a:defRPr sz="2400">
                <a:solidFill>
                  <a:schemeClr val="tx1"/>
                </a:solidFill>
                <a:latin typeface="Times New Roman" panose="02020603050405020304" pitchFamily="18" charset="0"/>
              </a:defRPr>
            </a:lvl5pPr>
            <a:lvl6pPr marL="2381250" algn="r" defTabSz="962025" rtl="1" eaLnBrk="0" fontAlgn="base" hangingPunct="0">
              <a:spcBef>
                <a:spcPct val="0"/>
              </a:spcBef>
              <a:spcAft>
                <a:spcPct val="0"/>
              </a:spcAft>
              <a:defRPr sz="2400">
                <a:solidFill>
                  <a:schemeClr val="tx1"/>
                </a:solidFill>
                <a:latin typeface="Times New Roman" panose="02020603050405020304" pitchFamily="18" charset="0"/>
              </a:defRPr>
            </a:lvl6pPr>
            <a:lvl7pPr marL="2838450" algn="r" defTabSz="962025" rtl="1" eaLnBrk="0" fontAlgn="base" hangingPunct="0">
              <a:spcBef>
                <a:spcPct val="0"/>
              </a:spcBef>
              <a:spcAft>
                <a:spcPct val="0"/>
              </a:spcAft>
              <a:defRPr sz="2400">
                <a:solidFill>
                  <a:schemeClr val="tx1"/>
                </a:solidFill>
                <a:latin typeface="Times New Roman" panose="02020603050405020304" pitchFamily="18" charset="0"/>
              </a:defRPr>
            </a:lvl7pPr>
            <a:lvl8pPr marL="3295650" algn="r" defTabSz="962025" rtl="1" eaLnBrk="0" fontAlgn="base" hangingPunct="0">
              <a:spcBef>
                <a:spcPct val="0"/>
              </a:spcBef>
              <a:spcAft>
                <a:spcPct val="0"/>
              </a:spcAft>
              <a:defRPr sz="2400">
                <a:solidFill>
                  <a:schemeClr val="tx1"/>
                </a:solidFill>
                <a:latin typeface="Times New Roman" panose="02020603050405020304" pitchFamily="18" charset="0"/>
              </a:defRPr>
            </a:lvl8pPr>
            <a:lvl9pPr marL="3752850" algn="r" defTabSz="962025" rtl="1" eaLnBrk="0" fontAlgn="base" hangingPunct="0">
              <a:spcBef>
                <a:spcPct val="0"/>
              </a:spcBef>
              <a:spcAft>
                <a:spcPct val="0"/>
              </a:spcAft>
              <a:defRPr sz="2400">
                <a:solidFill>
                  <a:schemeClr val="tx1"/>
                </a:solidFill>
                <a:latin typeface="Times New Roman" panose="02020603050405020304" pitchFamily="18" charset="0"/>
              </a:defRPr>
            </a:lvl9pPr>
          </a:lstStyle>
          <a:p>
            <a:pPr algn="l" rtl="0">
              <a:spcBef>
                <a:spcPct val="50000"/>
              </a:spcBef>
              <a:defRPr/>
            </a:pPr>
            <a:r>
              <a:rPr lang="en-US" sz="900">
                <a:latin typeface="Arial" panose="020B0604020202020204" pitchFamily="34" charset="0"/>
              </a:rPr>
              <a:t>Copyright © Shimon Schocken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61531A-8891-3E4F-94D6-ECED7A196050}"/>
              </a:ext>
            </a:extLst>
          </p:cNvPr>
          <p:cNvSpPr>
            <a:spLocks noGrp="1" noChangeArrowheads="1"/>
          </p:cNvSpPr>
          <p:nvPr>
            <p:ph type="hdr" sz="quarter"/>
          </p:nvPr>
        </p:nvSpPr>
        <p:spPr bwMode="auto">
          <a:xfrm>
            <a:off x="-1588" y="11113"/>
            <a:ext cx="3076576" cy="477837"/>
          </a:xfrm>
          <a:prstGeom prst="rect">
            <a:avLst/>
          </a:prstGeom>
          <a:noFill/>
          <a:ln>
            <a:noFill/>
          </a:ln>
          <a:effectLst/>
        </p:spPr>
        <p:txBody>
          <a:bodyPr vert="horz" wrap="square" lIns="20050" tIns="0" rIns="20050" bIns="0" numCol="1" anchor="t"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1" name="Rectangle 3">
            <a:extLst>
              <a:ext uri="{FF2B5EF4-FFF2-40B4-BE49-F238E27FC236}">
                <a16:creationId xmlns:a16="http://schemas.microsoft.com/office/drawing/2014/main" id="{2D179F04-ADFC-D446-9C20-67AD4B28AB76}"/>
              </a:ext>
            </a:extLst>
          </p:cNvPr>
          <p:cNvSpPr>
            <a:spLocks noGrp="1" noChangeArrowheads="1"/>
          </p:cNvSpPr>
          <p:nvPr>
            <p:ph type="dt" idx="1"/>
          </p:nvPr>
        </p:nvSpPr>
        <p:spPr bwMode="auto">
          <a:xfrm>
            <a:off x="4022725" y="11113"/>
            <a:ext cx="3076575" cy="477837"/>
          </a:xfrm>
          <a:prstGeom prst="rect">
            <a:avLst/>
          </a:prstGeom>
          <a:noFill/>
          <a:ln>
            <a:noFill/>
          </a:ln>
          <a:effectLst/>
        </p:spPr>
        <p:txBody>
          <a:bodyPr vert="horz" wrap="square" lIns="20050" tIns="0" rIns="20050" bIns="0" numCol="1" anchor="t" anchorCtr="0" compatLnSpc="1">
            <a:prstTxWarp prst="textNoShape">
              <a:avLst/>
            </a:prstTxWarp>
          </a:bodyPr>
          <a:lstStyle>
            <a:lvl1pPr algn="r" defTabSz="801688">
              <a:defRPr sz="1100" i="1">
                <a:latin typeface="Times New Roman" panose="02020603050405020304" pitchFamily="18" charset="0"/>
              </a:defRPr>
            </a:lvl1pPr>
          </a:lstStyle>
          <a:p>
            <a:pPr>
              <a:defRPr/>
            </a:pPr>
            <a:endParaRPr lang="en-US" altLang="zh-TW"/>
          </a:p>
        </p:txBody>
      </p:sp>
      <p:sp>
        <p:nvSpPr>
          <p:cNvPr id="2052" name="Rectangle 4">
            <a:extLst>
              <a:ext uri="{FF2B5EF4-FFF2-40B4-BE49-F238E27FC236}">
                <a16:creationId xmlns:a16="http://schemas.microsoft.com/office/drawing/2014/main" id="{587DCEAE-996C-434F-B232-04558A62016B}"/>
              </a:ext>
            </a:extLst>
          </p:cNvPr>
          <p:cNvSpPr>
            <a:spLocks noGrp="1" noChangeArrowheads="1"/>
          </p:cNvSpPr>
          <p:nvPr>
            <p:ph type="ftr" sz="quarter" idx="4"/>
          </p:nvPr>
        </p:nvSpPr>
        <p:spPr bwMode="auto">
          <a:xfrm>
            <a:off x="-1588" y="9745663"/>
            <a:ext cx="3076576" cy="477837"/>
          </a:xfrm>
          <a:prstGeom prst="rect">
            <a:avLst/>
          </a:prstGeom>
          <a:noFill/>
          <a:ln>
            <a:noFill/>
          </a:ln>
          <a:effectLst/>
        </p:spPr>
        <p:txBody>
          <a:bodyPr vert="horz" wrap="square" lIns="20050" tIns="0" rIns="20050" bIns="0" numCol="1" anchor="b" anchorCtr="0" compatLnSpc="1">
            <a:prstTxWarp prst="textNoShape">
              <a:avLst/>
            </a:prstTxWarp>
          </a:bodyPr>
          <a:lstStyle>
            <a:lvl1pPr defTabSz="801688">
              <a:defRPr sz="1100" i="1">
                <a:latin typeface="Times New Roman" panose="02020603050405020304" pitchFamily="18" charset="0"/>
              </a:defRPr>
            </a:lvl1pPr>
          </a:lstStyle>
          <a:p>
            <a:pPr>
              <a:defRPr/>
            </a:pPr>
            <a:endParaRPr lang="en-US" altLang="zh-TW"/>
          </a:p>
        </p:txBody>
      </p:sp>
      <p:sp>
        <p:nvSpPr>
          <p:cNvPr id="2053" name="Rectangle 5">
            <a:extLst>
              <a:ext uri="{FF2B5EF4-FFF2-40B4-BE49-F238E27FC236}">
                <a16:creationId xmlns:a16="http://schemas.microsoft.com/office/drawing/2014/main" id="{8282B11E-C990-9340-BBA8-E871ACE508D8}"/>
              </a:ext>
            </a:extLst>
          </p:cNvPr>
          <p:cNvSpPr>
            <a:spLocks noGrp="1" noChangeArrowheads="1"/>
          </p:cNvSpPr>
          <p:nvPr>
            <p:ph type="sldNum" sz="quarter" idx="5"/>
          </p:nvPr>
        </p:nvSpPr>
        <p:spPr bwMode="auto">
          <a:xfrm>
            <a:off x="4022725" y="9745663"/>
            <a:ext cx="3076575" cy="477837"/>
          </a:xfrm>
          <a:prstGeom prst="rect">
            <a:avLst/>
          </a:prstGeom>
          <a:noFill/>
          <a:ln>
            <a:noFill/>
          </a:ln>
          <a:effectLst/>
        </p:spPr>
        <p:txBody>
          <a:bodyPr vert="horz" wrap="square" lIns="20050" tIns="0" rIns="20050" bIns="0" numCol="1" anchor="b" anchorCtr="0" compatLnSpc="1">
            <a:prstTxWarp prst="textNoShape">
              <a:avLst/>
            </a:prstTxWarp>
          </a:bodyPr>
          <a:lstStyle>
            <a:lvl1pPr algn="r" defTabSz="801688">
              <a:defRPr sz="1100" i="1" smtClean="0">
                <a:latin typeface="Times New Roman" panose="02020603050405020304" pitchFamily="18" charset="0"/>
                <a:cs typeface="Times New Roman" panose="02020603050405020304" pitchFamily="18" charset="0"/>
              </a:defRPr>
            </a:lvl1pPr>
          </a:lstStyle>
          <a:p>
            <a:pPr>
              <a:defRPr/>
            </a:pPr>
            <a:fld id="{82CEC8E0-8DC6-4B4F-81CA-6C02D1472DE5}" type="slidenum">
              <a:rPr lang="he-IL" altLang="zh-TW"/>
              <a:pPr>
                <a:defRPr/>
              </a:pPr>
              <a:t>‹#›</a:t>
            </a:fld>
            <a:endParaRPr lang="en-US" altLang="zh-TW"/>
          </a:p>
        </p:txBody>
      </p:sp>
      <p:sp>
        <p:nvSpPr>
          <p:cNvPr id="2054" name="Rectangle 6">
            <a:extLst>
              <a:ext uri="{FF2B5EF4-FFF2-40B4-BE49-F238E27FC236}">
                <a16:creationId xmlns:a16="http://schemas.microsoft.com/office/drawing/2014/main" id="{3A8BC66C-BD82-7044-9F30-88692405A0EB}"/>
              </a:ext>
            </a:extLst>
          </p:cNvPr>
          <p:cNvSpPr>
            <a:spLocks noGrp="1" noChangeArrowheads="1"/>
          </p:cNvSpPr>
          <p:nvPr>
            <p:ph type="body" sz="quarter" idx="3"/>
          </p:nvPr>
        </p:nvSpPr>
        <p:spPr bwMode="auto">
          <a:xfrm>
            <a:off x="944563" y="4864100"/>
            <a:ext cx="5208587" cy="4310063"/>
          </a:xfrm>
          <a:prstGeom prst="rect">
            <a:avLst/>
          </a:prstGeom>
          <a:noFill/>
          <a:ln>
            <a:noFill/>
          </a:ln>
          <a:effectLst/>
        </p:spPr>
        <p:txBody>
          <a:bodyPr vert="horz" wrap="square" lIns="96909" tIns="48455" rIns="96909" bIns="4845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a:extLst>
              <a:ext uri="{FF2B5EF4-FFF2-40B4-BE49-F238E27FC236}">
                <a16:creationId xmlns:a16="http://schemas.microsoft.com/office/drawing/2014/main" id="{6518850F-35FD-0B46-B868-9A00D816427A}"/>
              </a:ext>
            </a:extLst>
          </p:cNvPr>
          <p:cNvSpPr>
            <a:spLocks noGrp="1" noRot="1" noChangeAspect="1" noChangeArrowheads="1" noTextEdit="1"/>
          </p:cNvSpPr>
          <p:nvPr>
            <p:ph type="sldImg" idx="2"/>
          </p:nvPr>
        </p:nvSpPr>
        <p:spPr bwMode="auto">
          <a:xfrm>
            <a:off x="1158875" y="893763"/>
            <a:ext cx="4779963"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a:extLst>
              <a:ext uri="{FF2B5EF4-FFF2-40B4-BE49-F238E27FC236}">
                <a16:creationId xmlns:a16="http://schemas.microsoft.com/office/drawing/2014/main" id="{41499A29-C8FC-C043-8FB8-E8450C6BF3E0}"/>
              </a:ext>
            </a:extLst>
          </p:cNvPr>
          <p:cNvSpPr>
            <a:spLocks noChangeArrowheads="1"/>
          </p:cNvSpPr>
          <p:nvPr/>
        </p:nvSpPr>
        <p:spPr bwMode="auto">
          <a:xfrm>
            <a:off x="7180263" y="9813925"/>
            <a:ext cx="511175" cy="315913"/>
          </a:xfrm>
          <a:prstGeom prst="rect">
            <a:avLst/>
          </a:prstGeom>
          <a:noFill/>
          <a:ln>
            <a:noFill/>
          </a:ln>
          <a:effectLst/>
        </p:spPr>
        <p:txBody>
          <a:bodyPr wrap="none" lIns="96909" tIns="48455" rIns="96909" bIns="48455" anchor="ctr">
            <a:spAutoFit/>
          </a:bodyPr>
          <a:lstStyle>
            <a:lvl1pPr defTabSz="962025">
              <a:defRPr sz="2400">
                <a:solidFill>
                  <a:schemeClr val="tx1"/>
                </a:solidFill>
                <a:latin typeface="Arial" panose="020B0604020202020204" pitchFamily="34" charset="0"/>
              </a:defRPr>
            </a:lvl1pPr>
            <a:lvl2pPr marL="742950" indent="-285750" defTabSz="962025">
              <a:defRPr sz="2400">
                <a:solidFill>
                  <a:schemeClr val="tx1"/>
                </a:solidFill>
                <a:latin typeface="Arial" panose="020B0604020202020204" pitchFamily="34" charset="0"/>
              </a:defRPr>
            </a:lvl2pPr>
            <a:lvl3pPr marL="1143000" indent="-228600" defTabSz="962025">
              <a:defRPr sz="2400">
                <a:solidFill>
                  <a:schemeClr val="tx1"/>
                </a:solidFill>
                <a:latin typeface="Arial" panose="020B0604020202020204" pitchFamily="34" charset="0"/>
              </a:defRPr>
            </a:lvl3pPr>
            <a:lvl4pPr marL="1600200" indent="-228600" defTabSz="962025">
              <a:defRPr sz="2400">
                <a:solidFill>
                  <a:schemeClr val="tx1"/>
                </a:solidFill>
                <a:latin typeface="Arial" panose="020B0604020202020204" pitchFamily="34" charset="0"/>
              </a:defRPr>
            </a:lvl4pPr>
            <a:lvl5pPr marL="2057400" indent="-228600" defTabSz="962025">
              <a:defRPr sz="2400">
                <a:solidFill>
                  <a:schemeClr val="tx1"/>
                </a:solidFill>
                <a:latin typeface="Arial" panose="020B0604020202020204" pitchFamily="34" charset="0"/>
              </a:defRPr>
            </a:lvl5pPr>
            <a:lvl6pPr marL="2514600" indent="-228600" defTabSz="9620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620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620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62025" eaLnBrk="0" fontAlgn="base" hangingPunct="0">
              <a:spcBef>
                <a:spcPct val="0"/>
              </a:spcBef>
              <a:spcAft>
                <a:spcPct val="0"/>
              </a:spcAft>
              <a:defRPr sz="2400">
                <a:solidFill>
                  <a:schemeClr val="tx1"/>
                </a:solidFill>
                <a:latin typeface="Arial" panose="020B0604020202020204" pitchFamily="34" charset="0"/>
              </a:defRPr>
            </a:lvl9pPr>
          </a:lstStyle>
          <a:p>
            <a:pPr algn="r">
              <a:defRPr/>
            </a:pPr>
            <a:fld id="{0A4590A0-30E3-264C-9658-48CCC02EE7E5}" type="slidenum">
              <a:rPr lang="he-IL" altLang="zh-TW" sz="1500" smtClean="0">
                <a:latin typeface="Times New Roman" panose="02020603050405020304" pitchFamily="18" charset="0"/>
                <a:cs typeface="Times New Roman" panose="02020603050405020304" pitchFamily="18" charset="0"/>
              </a:rPr>
              <a:pPr algn="r">
                <a:defRPr/>
              </a:pPr>
              <a:t>‹#›</a:t>
            </a:fld>
            <a:endParaRPr lang="en-US" altLang="zh-TW" sz="150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zh.wikipedia.org/wiki/%E8%A5%BF%E9%9B%85%E5%9B%BE" TargetMode="External"/><Relationship Id="rId3" Type="http://schemas.openxmlformats.org/officeDocument/2006/relationships/hyperlink" Target="http://zh.wikipedia.org/w/index.php?title=%E5%8D%A1%E6%96%AF%E4%BC%AF%E7%89%B9%C2%B7%E8%B5%AB%E5%BE%B7&amp;action=edit&amp;redlink=1" TargetMode="External"/><Relationship Id="rId7" Type="http://schemas.openxmlformats.org/officeDocument/2006/relationships/hyperlink" Target="http://zh.wikipedia.org/wiki/ALGO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zh.wikipedia.org/w/index.php?title=%E6%B2%83%E6%A3%AE%E7%A0%94%E7%A9%B6%E4%B8%AD%E5%BF%83&amp;action=edit&amp;redlink=1" TargetMode="External"/><Relationship Id="rId11" Type="http://schemas.openxmlformats.org/officeDocument/2006/relationships/hyperlink" Target="http://zh.wikipedia.org/wiki/%E4%BF%84%E5%8B%92%E5%B2%A1%E5%B7%9E" TargetMode="External"/><Relationship Id="rId5" Type="http://schemas.openxmlformats.org/officeDocument/2006/relationships/hyperlink" Target="http://zh.wikipedia.org/wiki/FORTRAN" TargetMode="External"/><Relationship Id="rId10" Type="http://schemas.openxmlformats.org/officeDocument/2006/relationships/hyperlink" Target="http://zh.wikipedia.org/wiki/Fortran" TargetMode="External"/><Relationship Id="rId4" Type="http://schemas.openxmlformats.org/officeDocument/2006/relationships/hyperlink" Target="http://zh.wikipedia.org/wiki/%E6%A9%9F%E5%99%A8%E8%AA%9E%E8%A8%80" TargetMode="External"/><Relationship Id="rId9" Type="http://schemas.openxmlformats.org/officeDocument/2006/relationships/hyperlink" Target="http://zh.wikipedia.org/wiki/%E5%9B%BE%E7%81%B5%E5%A5%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1ACB285A-3F5C-F84D-827E-0646143E73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3C9D2092-C5AD-724F-B5FF-7E3EB395C7E7}" type="slidenum">
              <a:rPr lang="he-IL" altLang="zh-TW" sz="1100">
                <a:latin typeface="Times New Roman" panose="02020603050405020304" pitchFamily="18" charset="0"/>
              </a:rPr>
              <a:pPr/>
              <a:t>1</a:t>
            </a:fld>
            <a:endParaRPr lang="en-US" altLang="zh-TW" sz="1100">
              <a:latin typeface="Times New Roman" panose="02020603050405020304" pitchFamily="18" charset="0"/>
            </a:endParaRPr>
          </a:p>
        </p:txBody>
      </p:sp>
      <p:sp>
        <p:nvSpPr>
          <p:cNvPr id="5122" name="Rectangle 5">
            <a:extLst>
              <a:ext uri="{FF2B5EF4-FFF2-40B4-BE49-F238E27FC236}">
                <a16:creationId xmlns:a16="http://schemas.microsoft.com/office/drawing/2014/main" id="{4BF24A67-2018-1243-8E64-FDAC10FD17A2}"/>
              </a:ext>
            </a:extLst>
          </p:cNvPr>
          <p:cNvSpPr txBox="1">
            <a:spLocks noGrp="1" noChangeArrowheads="1"/>
          </p:cNvSpPr>
          <p:nvPr/>
        </p:nvSpPr>
        <p:spPr bwMode="auto">
          <a:xfrm>
            <a:off x="4022725" y="9745663"/>
            <a:ext cx="30765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48" tIns="0" rIns="20048" bIns="0" anchor="b"/>
          <a:lstStyle>
            <a:lvl1pPr defTabSz="80010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800100"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800100"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800100"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8001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8001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8001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8001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8001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a:spcBef>
                <a:spcPct val="0"/>
              </a:spcBef>
            </a:pPr>
            <a:fld id="{6B8B5CBB-3F49-494F-B15E-AA5ED9C030B6}" type="slidenum">
              <a:rPr lang="he-IL" altLang="zh-TW" sz="1100" i="1">
                <a:cs typeface="Times New Roman" panose="02020603050405020304" pitchFamily="18" charset="0"/>
              </a:rPr>
              <a:pPr algn="r">
                <a:spcBef>
                  <a:spcPct val="0"/>
                </a:spcBef>
              </a:pPr>
              <a:t>1</a:t>
            </a:fld>
            <a:endParaRPr lang="en-US" altLang="zh-TW" sz="1100" i="1">
              <a:cs typeface="Times New Roman" panose="02020603050405020304" pitchFamily="18" charset="0"/>
            </a:endParaRPr>
          </a:p>
        </p:txBody>
      </p:sp>
      <p:sp>
        <p:nvSpPr>
          <p:cNvPr id="5123" name="Rectangle 2">
            <a:extLst>
              <a:ext uri="{FF2B5EF4-FFF2-40B4-BE49-F238E27FC236}">
                <a16:creationId xmlns:a16="http://schemas.microsoft.com/office/drawing/2014/main" id="{E37FF115-8CB4-9D4A-8845-F820736F49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900" tIns="48451" rIns="96900" bIns="48451"/>
          <a:lstStyle/>
          <a:p>
            <a:pPr rtl="1"/>
            <a:endParaRPr lang="en-US" altLang="zh-TW">
              <a:cs typeface="Arial" panose="020B0604020202020204" pitchFamily="34" charset="0"/>
            </a:endParaRPr>
          </a:p>
        </p:txBody>
      </p:sp>
      <p:sp>
        <p:nvSpPr>
          <p:cNvPr id="5124" name="Rectangle 3">
            <a:extLst>
              <a:ext uri="{FF2B5EF4-FFF2-40B4-BE49-F238E27FC236}">
                <a16:creationId xmlns:a16="http://schemas.microsoft.com/office/drawing/2014/main" id="{CC2BD539-CC9B-CC45-93DA-A119A6D39FAC}"/>
              </a:ext>
            </a:extLst>
          </p:cNvPr>
          <p:cNvSpPr>
            <a:spLocks noGrp="1" noRot="1" noChangeAspect="1" noChangeArrowheads="1" noTextEdit="1"/>
          </p:cNvSpPr>
          <p:nvPr>
            <p:ph type="sldImg"/>
          </p:nvPr>
        </p:nvSpPr>
        <p:spPr>
          <a:xfrm>
            <a:off x="1160463" y="893763"/>
            <a:ext cx="4776787" cy="358457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a:extLst>
              <a:ext uri="{FF2B5EF4-FFF2-40B4-BE49-F238E27FC236}">
                <a16:creationId xmlns:a16="http://schemas.microsoft.com/office/drawing/2014/main" id="{C029DEC1-2B2C-8247-84F2-71E26934EC50}"/>
              </a:ext>
            </a:extLst>
          </p:cNvPr>
          <p:cNvSpPr>
            <a:spLocks noGrp="1" noRot="1" noChangeAspect="1" noChangeArrowheads="1" noTextEdit="1"/>
          </p:cNvSpPr>
          <p:nvPr>
            <p:ph type="sldImg"/>
          </p:nvPr>
        </p:nvSpPr>
        <p:spPr>
          <a:ln/>
        </p:spPr>
      </p:sp>
      <p:sp>
        <p:nvSpPr>
          <p:cNvPr id="25602" name="備忘稿版面配置區 2">
            <a:extLst>
              <a:ext uri="{FF2B5EF4-FFF2-40B4-BE49-F238E27FC236}">
                <a16:creationId xmlns:a16="http://schemas.microsoft.com/office/drawing/2014/main" id="{E9E90370-0E26-1F49-ABA1-F670DE829E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https://en.wikipedia.org/wiki/Lex_(software)</a:t>
            </a:r>
            <a:endParaRPr lang="zh-TW" altLang="en-US">
              <a:cs typeface="Arial" panose="020B0604020202020204" pitchFamily="34" charset="0"/>
            </a:endParaRPr>
          </a:p>
        </p:txBody>
      </p:sp>
      <p:sp>
        <p:nvSpPr>
          <p:cNvPr id="25603" name="投影片編號版面配置區 3">
            <a:extLst>
              <a:ext uri="{FF2B5EF4-FFF2-40B4-BE49-F238E27FC236}">
                <a16:creationId xmlns:a16="http://schemas.microsoft.com/office/drawing/2014/main" id="{62DFE96D-70EA-634D-8C6E-89C5007279A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0D72C8CA-0DD9-1047-AA0E-DED1EB39E412}" type="slidenum">
              <a:rPr lang="he-IL" altLang="zh-TW" sz="1100">
                <a:latin typeface="Times New Roman" panose="02020603050405020304" pitchFamily="18" charset="0"/>
              </a:rPr>
              <a:pPr/>
              <a:t>12</a:t>
            </a:fld>
            <a:endParaRPr lang="en-US" altLang="zh-TW" sz="11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a:extLst>
              <a:ext uri="{FF2B5EF4-FFF2-40B4-BE49-F238E27FC236}">
                <a16:creationId xmlns:a16="http://schemas.microsoft.com/office/drawing/2014/main" id="{DADBDE53-3A45-1349-9A1A-5360AFEF4B62}"/>
              </a:ext>
            </a:extLst>
          </p:cNvPr>
          <p:cNvSpPr>
            <a:spLocks noGrp="1" noRot="1" noChangeAspect="1" noChangeArrowheads="1" noTextEdit="1"/>
          </p:cNvSpPr>
          <p:nvPr>
            <p:ph type="sldImg"/>
          </p:nvPr>
        </p:nvSpPr>
        <p:spPr>
          <a:ln/>
        </p:spPr>
      </p:sp>
      <p:sp>
        <p:nvSpPr>
          <p:cNvPr id="27650" name="備忘稿版面配置區 2">
            <a:extLst>
              <a:ext uri="{FF2B5EF4-FFF2-40B4-BE49-F238E27FC236}">
                <a16:creationId xmlns:a16="http://schemas.microsoft.com/office/drawing/2014/main" id="{50D75926-7B22-CA47-A505-AA25E8BEAE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https://en.wikipedia.org/wiki/Lex_(software)</a:t>
            </a:r>
            <a:endParaRPr lang="zh-TW" altLang="en-US">
              <a:cs typeface="Arial" panose="020B0604020202020204" pitchFamily="34" charset="0"/>
            </a:endParaRPr>
          </a:p>
        </p:txBody>
      </p:sp>
      <p:sp>
        <p:nvSpPr>
          <p:cNvPr id="27651" name="投影片編號版面配置區 3">
            <a:extLst>
              <a:ext uri="{FF2B5EF4-FFF2-40B4-BE49-F238E27FC236}">
                <a16:creationId xmlns:a16="http://schemas.microsoft.com/office/drawing/2014/main" id="{3C278739-0DE5-274D-B130-902729652A7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10E488A-8D36-8F46-9A34-4F2FCC697583}" type="slidenum">
              <a:rPr lang="he-IL" altLang="zh-TW" sz="1100">
                <a:latin typeface="Times New Roman" panose="02020603050405020304" pitchFamily="18" charset="0"/>
              </a:rPr>
              <a:pPr/>
              <a:t>13</a:t>
            </a:fld>
            <a:endParaRPr lang="en-US" altLang="zh-TW" sz="11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a:extLst>
              <a:ext uri="{FF2B5EF4-FFF2-40B4-BE49-F238E27FC236}">
                <a16:creationId xmlns:a16="http://schemas.microsoft.com/office/drawing/2014/main" id="{03A6A3C2-D93B-F34A-B46B-979BB7F84068}"/>
              </a:ext>
            </a:extLst>
          </p:cNvPr>
          <p:cNvSpPr>
            <a:spLocks noGrp="1" noRot="1" noChangeAspect="1" noChangeArrowheads="1" noTextEdit="1"/>
          </p:cNvSpPr>
          <p:nvPr>
            <p:ph type="sldImg"/>
          </p:nvPr>
        </p:nvSpPr>
        <p:spPr>
          <a:ln/>
        </p:spPr>
      </p:sp>
      <p:sp>
        <p:nvSpPr>
          <p:cNvPr id="29698" name="備忘稿版面配置區 2">
            <a:extLst>
              <a:ext uri="{FF2B5EF4-FFF2-40B4-BE49-F238E27FC236}">
                <a16:creationId xmlns:a16="http://schemas.microsoft.com/office/drawing/2014/main" id="{DF627FAB-5539-F549-9B34-9B9525C986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https://en.wikipedia.org/wiki/Lex_(software)</a:t>
            </a:r>
            <a:endParaRPr lang="zh-TW" altLang="en-US">
              <a:cs typeface="Arial" panose="020B0604020202020204" pitchFamily="34" charset="0"/>
            </a:endParaRPr>
          </a:p>
        </p:txBody>
      </p:sp>
      <p:sp>
        <p:nvSpPr>
          <p:cNvPr id="29699" name="投影片編號版面配置區 3">
            <a:extLst>
              <a:ext uri="{FF2B5EF4-FFF2-40B4-BE49-F238E27FC236}">
                <a16:creationId xmlns:a16="http://schemas.microsoft.com/office/drawing/2014/main" id="{15B23122-1475-B04F-B7AA-F5D34889CE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2C0880A0-0B5D-F148-8255-1EE3D36E503C}" type="slidenum">
              <a:rPr lang="he-IL" altLang="zh-TW" sz="1100">
                <a:latin typeface="Times New Roman" panose="02020603050405020304" pitchFamily="18" charset="0"/>
              </a:rPr>
              <a:pPr/>
              <a:t>14</a:t>
            </a:fld>
            <a:endParaRPr lang="en-US" altLang="zh-TW" sz="11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a:extLst>
              <a:ext uri="{FF2B5EF4-FFF2-40B4-BE49-F238E27FC236}">
                <a16:creationId xmlns:a16="http://schemas.microsoft.com/office/drawing/2014/main" id="{64454629-A805-E141-895F-9EF37FE8F1CE}"/>
              </a:ext>
            </a:extLst>
          </p:cNvPr>
          <p:cNvSpPr>
            <a:spLocks noGrp="1" noRot="1" noChangeAspect="1" noChangeArrowheads="1" noTextEdit="1"/>
          </p:cNvSpPr>
          <p:nvPr>
            <p:ph type="sldImg"/>
          </p:nvPr>
        </p:nvSpPr>
        <p:spPr>
          <a:ln/>
        </p:spPr>
      </p:sp>
      <p:sp>
        <p:nvSpPr>
          <p:cNvPr id="31746" name="備忘稿版面配置區 2">
            <a:extLst>
              <a:ext uri="{FF2B5EF4-FFF2-40B4-BE49-F238E27FC236}">
                <a16:creationId xmlns:a16="http://schemas.microsoft.com/office/drawing/2014/main" id="{C5AF5C18-B559-0948-AEB6-061E880127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https://en.wikipedia.org/wiki/Lex_(software)</a:t>
            </a:r>
            <a:endParaRPr lang="zh-TW" altLang="en-US">
              <a:cs typeface="Arial" panose="020B0604020202020204" pitchFamily="34" charset="0"/>
            </a:endParaRPr>
          </a:p>
        </p:txBody>
      </p:sp>
      <p:sp>
        <p:nvSpPr>
          <p:cNvPr id="31747" name="投影片編號版面配置區 3">
            <a:extLst>
              <a:ext uri="{FF2B5EF4-FFF2-40B4-BE49-F238E27FC236}">
                <a16:creationId xmlns:a16="http://schemas.microsoft.com/office/drawing/2014/main" id="{4A3F8458-8A30-3247-B443-EFEF552C79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59047AD3-3288-314B-8192-8902C158B709}" type="slidenum">
              <a:rPr lang="he-IL" altLang="zh-TW" sz="1100">
                <a:latin typeface="Times New Roman" panose="02020603050405020304" pitchFamily="18" charset="0"/>
              </a:rPr>
              <a:pPr/>
              <a:t>15</a:t>
            </a:fld>
            <a:endParaRPr lang="en-US" altLang="zh-TW" sz="11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a:extLst>
              <a:ext uri="{FF2B5EF4-FFF2-40B4-BE49-F238E27FC236}">
                <a16:creationId xmlns:a16="http://schemas.microsoft.com/office/drawing/2014/main" id="{031BE0A6-41C4-DE40-BBAD-BB852D225B73}"/>
              </a:ext>
            </a:extLst>
          </p:cNvPr>
          <p:cNvSpPr>
            <a:spLocks noGrp="1" noRot="1" noChangeAspect="1" noChangeArrowheads="1" noTextEdit="1"/>
          </p:cNvSpPr>
          <p:nvPr>
            <p:ph type="sldImg"/>
          </p:nvPr>
        </p:nvSpPr>
        <p:spPr>
          <a:ln/>
        </p:spPr>
      </p:sp>
      <p:sp>
        <p:nvSpPr>
          <p:cNvPr id="46082" name="備忘稿版面配置區 2">
            <a:extLst>
              <a:ext uri="{FF2B5EF4-FFF2-40B4-BE49-F238E27FC236}">
                <a16:creationId xmlns:a16="http://schemas.microsoft.com/office/drawing/2014/main" id="{90D66F98-CB54-1C4B-ADE5-50F6812100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LL(0): In an LL(0) grammar, the parser decides whether to do a predict or a match step based on the next symbol left in the sentential form. If it's a terminal, it does a match step. If it's a nonterminal, it does a predict step based on what that nonterminal is. When doing the predict step, the parser looks at the next 0 tokens of the input stream to determine which production to use. Because of this, the parser has to be able to uniquely determine which production to use based on the nonterminal in the sentential form, without looking at the input at all.</a:t>
            </a:r>
            <a:endParaRPr lang="zh-TW" altLang="en-US">
              <a:cs typeface="Arial" panose="020B0604020202020204" pitchFamily="34" charset="0"/>
            </a:endParaRPr>
          </a:p>
        </p:txBody>
      </p:sp>
      <p:sp>
        <p:nvSpPr>
          <p:cNvPr id="46083" name="投影片編號版面配置區 3">
            <a:extLst>
              <a:ext uri="{FF2B5EF4-FFF2-40B4-BE49-F238E27FC236}">
                <a16:creationId xmlns:a16="http://schemas.microsoft.com/office/drawing/2014/main" id="{3AD935E1-183D-204E-8F78-831FECCC70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D4FEE791-CE26-594C-992D-64110A56F860}" type="slidenum">
              <a:rPr lang="he-IL" altLang="zh-TW" sz="1100">
                <a:latin typeface="Times New Roman" panose="02020603050405020304" pitchFamily="18" charset="0"/>
              </a:rPr>
              <a:pPr/>
              <a:t>28</a:t>
            </a:fld>
            <a:endParaRPr lang="en-US" altLang="zh-TW" sz="11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a:extLst>
              <a:ext uri="{FF2B5EF4-FFF2-40B4-BE49-F238E27FC236}">
                <a16:creationId xmlns:a16="http://schemas.microsoft.com/office/drawing/2014/main" id="{CFE91A95-F8A4-934E-8271-484467F5DF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1D6528C2-4A2D-D646-B71C-839B512D48D3}" type="slidenum">
              <a:rPr lang="he-IL" altLang="zh-TW" sz="1100">
                <a:latin typeface="Times New Roman" panose="02020603050405020304" pitchFamily="18" charset="0"/>
              </a:rPr>
              <a:pPr/>
              <a:t>39</a:t>
            </a:fld>
            <a:endParaRPr lang="en-US" altLang="zh-TW" sz="1100">
              <a:latin typeface="Times New Roman" panose="02020603050405020304" pitchFamily="18" charset="0"/>
            </a:endParaRPr>
          </a:p>
        </p:txBody>
      </p:sp>
      <p:sp>
        <p:nvSpPr>
          <p:cNvPr id="58370" name="Rectangle 2">
            <a:extLst>
              <a:ext uri="{FF2B5EF4-FFF2-40B4-BE49-F238E27FC236}">
                <a16:creationId xmlns:a16="http://schemas.microsoft.com/office/drawing/2014/main" id="{98C230C8-BE5F-0243-A078-6DA30E457D21}"/>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51EB263A-A632-EE46-878E-EEBF265D4D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a:extLst>
              <a:ext uri="{FF2B5EF4-FFF2-40B4-BE49-F238E27FC236}">
                <a16:creationId xmlns:a16="http://schemas.microsoft.com/office/drawing/2014/main" id="{B195D1B7-081F-F043-A262-167828ECF6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7219368-A394-F74B-82FD-6E3B8C643033}" type="slidenum">
              <a:rPr lang="he-IL" altLang="zh-TW" sz="1100">
                <a:latin typeface="Times New Roman" panose="02020603050405020304" pitchFamily="18" charset="0"/>
              </a:rPr>
              <a:pPr/>
              <a:t>40</a:t>
            </a:fld>
            <a:endParaRPr lang="en-US" altLang="zh-TW" sz="1100">
              <a:latin typeface="Times New Roman" panose="02020603050405020304" pitchFamily="18" charset="0"/>
            </a:endParaRPr>
          </a:p>
        </p:txBody>
      </p:sp>
      <p:sp>
        <p:nvSpPr>
          <p:cNvPr id="60418" name="Rectangle 2">
            <a:extLst>
              <a:ext uri="{FF2B5EF4-FFF2-40B4-BE49-F238E27FC236}">
                <a16:creationId xmlns:a16="http://schemas.microsoft.com/office/drawing/2014/main" id="{B6763841-4AA0-0E42-8785-B7983258EEA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D6021BC5-5AE5-D94D-9524-DEB3638F7A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a:extLst>
              <a:ext uri="{FF2B5EF4-FFF2-40B4-BE49-F238E27FC236}">
                <a16:creationId xmlns:a16="http://schemas.microsoft.com/office/drawing/2014/main" id="{76C78E79-1C32-894F-8169-494D433676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345C153-9577-AC4B-B4E4-1D2D0872F780}" type="slidenum">
              <a:rPr lang="he-IL" altLang="zh-TW" sz="1100">
                <a:latin typeface="Times New Roman" panose="02020603050405020304" pitchFamily="18" charset="0"/>
              </a:rPr>
              <a:pPr/>
              <a:t>41</a:t>
            </a:fld>
            <a:endParaRPr lang="en-US" altLang="zh-TW" sz="1100">
              <a:latin typeface="Times New Roman" panose="02020603050405020304" pitchFamily="18" charset="0"/>
            </a:endParaRPr>
          </a:p>
        </p:txBody>
      </p:sp>
      <p:sp>
        <p:nvSpPr>
          <p:cNvPr id="62466" name="Rectangle 2">
            <a:extLst>
              <a:ext uri="{FF2B5EF4-FFF2-40B4-BE49-F238E27FC236}">
                <a16:creationId xmlns:a16="http://schemas.microsoft.com/office/drawing/2014/main" id="{E14655DD-7BF0-6445-90C3-A88DEA69866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710F9F6D-D5B8-CA42-8BB4-266207EC41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a:extLst>
              <a:ext uri="{FF2B5EF4-FFF2-40B4-BE49-F238E27FC236}">
                <a16:creationId xmlns:a16="http://schemas.microsoft.com/office/drawing/2014/main" id="{4CD2D2DE-DBB2-C64B-9D80-CB8EB9DF59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99BF66C-DE2B-2B49-A3B7-3D36A786A120}" type="slidenum">
              <a:rPr lang="he-IL" altLang="zh-TW" sz="1100">
                <a:latin typeface="Times New Roman" panose="02020603050405020304" pitchFamily="18" charset="0"/>
              </a:rPr>
              <a:pPr/>
              <a:t>42</a:t>
            </a:fld>
            <a:endParaRPr lang="en-US" altLang="zh-TW" sz="1100">
              <a:latin typeface="Times New Roman" panose="02020603050405020304" pitchFamily="18" charset="0"/>
            </a:endParaRPr>
          </a:p>
        </p:txBody>
      </p:sp>
      <p:sp>
        <p:nvSpPr>
          <p:cNvPr id="64514" name="Rectangle 2">
            <a:extLst>
              <a:ext uri="{FF2B5EF4-FFF2-40B4-BE49-F238E27FC236}">
                <a16:creationId xmlns:a16="http://schemas.microsoft.com/office/drawing/2014/main" id="{4B3F5859-E96E-DB48-8DAF-73D5DFBE6F1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6C555C85-FA74-F74C-BC3B-65420C5DF2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a:extLst>
              <a:ext uri="{FF2B5EF4-FFF2-40B4-BE49-F238E27FC236}">
                <a16:creationId xmlns:a16="http://schemas.microsoft.com/office/drawing/2014/main" id="{CE69E2B7-B50B-5B4A-A1C4-CCD5CD8EDF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F50C23B1-A7BD-E44A-8AE2-7A0B57802ABE}" type="slidenum">
              <a:rPr lang="he-IL" altLang="zh-TW" sz="1100">
                <a:latin typeface="Times New Roman" panose="02020603050405020304" pitchFamily="18" charset="0"/>
              </a:rPr>
              <a:pPr/>
              <a:t>43</a:t>
            </a:fld>
            <a:endParaRPr lang="en-US" altLang="zh-TW" sz="1100">
              <a:latin typeface="Times New Roman" panose="02020603050405020304" pitchFamily="18" charset="0"/>
            </a:endParaRPr>
          </a:p>
        </p:txBody>
      </p:sp>
      <p:sp>
        <p:nvSpPr>
          <p:cNvPr id="66562" name="Rectangle 2">
            <a:extLst>
              <a:ext uri="{FF2B5EF4-FFF2-40B4-BE49-F238E27FC236}">
                <a16:creationId xmlns:a16="http://schemas.microsoft.com/office/drawing/2014/main" id="{4CCE498C-33F9-B24A-A74F-5231D1B5D048}"/>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27CF8C87-B834-444F-8962-C0E63515C6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5">
            <a:extLst>
              <a:ext uri="{FF2B5EF4-FFF2-40B4-BE49-F238E27FC236}">
                <a16:creationId xmlns:a16="http://schemas.microsoft.com/office/drawing/2014/main" id="{075705D5-79CA-BA4C-B957-2A282C9180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22AC076-A847-094F-9AD8-8572DA7216D9}" type="slidenum">
              <a:rPr lang="he-IL" altLang="zh-TW" sz="1100">
                <a:latin typeface="Times New Roman" panose="02020603050405020304" pitchFamily="18" charset="0"/>
              </a:rPr>
              <a:pPr/>
              <a:t>2</a:t>
            </a:fld>
            <a:endParaRPr lang="en-US" altLang="zh-TW" sz="1100">
              <a:latin typeface="Times New Roman" panose="02020603050405020304" pitchFamily="18" charset="0"/>
            </a:endParaRPr>
          </a:p>
        </p:txBody>
      </p:sp>
      <p:sp>
        <p:nvSpPr>
          <p:cNvPr id="7170" name="Rectangle 2">
            <a:extLst>
              <a:ext uri="{FF2B5EF4-FFF2-40B4-BE49-F238E27FC236}">
                <a16:creationId xmlns:a16="http://schemas.microsoft.com/office/drawing/2014/main" id="{71DF0E6C-4B7D-7C46-B416-C7C548BBEF18}"/>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6036D67B-843B-904A-B0D2-31B16F747C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a:extLst>
              <a:ext uri="{FF2B5EF4-FFF2-40B4-BE49-F238E27FC236}">
                <a16:creationId xmlns:a16="http://schemas.microsoft.com/office/drawing/2014/main" id="{C1675ED3-8303-3646-A126-5647CE15CC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8B82FEF1-0D70-2B46-98D1-C4C7AEF63D44}" type="slidenum">
              <a:rPr lang="he-IL" altLang="zh-TW" sz="1100">
                <a:latin typeface="Times New Roman" panose="02020603050405020304" pitchFamily="18" charset="0"/>
              </a:rPr>
              <a:pPr/>
              <a:t>44</a:t>
            </a:fld>
            <a:endParaRPr lang="en-US" altLang="zh-TW" sz="1100">
              <a:latin typeface="Times New Roman" panose="02020603050405020304" pitchFamily="18" charset="0"/>
            </a:endParaRPr>
          </a:p>
        </p:txBody>
      </p:sp>
      <p:sp>
        <p:nvSpPr>
          <p:cNvPr id="68610" name="Rectangle 2">
            <a:extLst>
              <a:ext uri="{FF2B5EF4-FFF2-40B4-BE49-F238E27FC236}">
                <a16:creationId xmlns:a16="http://schemas.microsoft.com/office/drawing/2014/main" id="{7EF13101-7586-6B49-B329-0BD25EB0D3BF}"/>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C8A33B5F-D8A7-3F45-A140-6698AE0E10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a:extLst>
              <a:ext uri="{FF2B5EF4-FFF2-40B4-BE49-F238E27FC236}">
                <a16:creationId xmlns:a16="http://schemas.microsoft.com/office/drawing/2014/main" id="{116A20D9-DE9D-3E43-8B15-93C9A9BC5D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EBDDB0F3-9E12-2040-8829-62FBCB665186}" type="slidenum">
              <a:rPr lang="he-IL" altLang="zh-TW" sz="1100">
                <a:latin typeface="Times New Roman" panose="02020603050405020304" pitchFamily="18" charset="0"/>
              </a:rPr>
              <a:pPr/>
              <a:t>45</a:t>
            </a:fld>
            <a:endParaRPr lang="en-US" altLang="zh-TW" sz="1100">
              <a:latin typeface="Times New Roman" panose="02020603050405020304" pitchFamily="18" charset="0"/>
            </a:endParaRPr>
          </a:p>
        </p:txBody>
      </p:sp>
      <p:sp>
        <p:nvSpPr>
          <p:cNvPr id="70658" name="Rectangle 2">
            <a:extLst>
              <a:ext uri="{FF2B5EF4-FFF2-40B4-BE49-F238E27FC236}">
                <a16:creationId xmlns:a16="http://schemas.microsoft.com/office/drawing/2014/main" id="{3AB8FC1D-BE38-914A-A1FE-FFE1398810A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6A65874F-6C68-6A40-B7CB-E8B151E072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a:extLst>
              <a:ext uri="{FF2B5EF4-FFF2-40B4-BE49-F238E27FC236}">
                <a16:creationId xmlns:a16="http://schemas.microsoft.com/office/drawing/2014/main" id="{4176B012-4A97-E244-9DD5-80F81E3EA0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C50B5A39-3201-F447-A0F2-347BB5920622}" type="slidenum">
              <a:rPr lang="he-IL" altLang="zh-TW" sz="1100">
                <a:latin typeface="Times New Roman" panose="02020603050405020304" pitchFamily="18" charset="0"/>
              </a:rPr>
              <a:pPr/>
              <a:t>46</a:t>
            </a:fld>
            <a:endParaRPr lang="en-US" altLang="zh-TW" sz="1100">
              <a:latin typeface="Times New Roman" panose="02020603050405020304" pitchFamily="18" charset="0"/>
            </a:endParaRPr>
          </a:p>
        </p:txBody>
      </p:sp>
      <p:sp>
        <p:nvSpPr>
          <p:cNvPr id="72706" name="Rectangle 2">
            <a:extLst>
              <a:ext uri="{FF2B5EF4-FFF2-40B4-BE49-F238E27FC236}">
                <a16:creationId xmlns:a16="http://schemas.microsoft.com/office/drawing/2014/main" id="{A1DC33F5-5DB8-E14D-B466-CC931A1D894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ABB058F-1D7F-B64D-B586-A33180953A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a:extLst>
              <a:ext uri="{FF2B5EF4-FFF2-40B4-BE49-F238E27FC236}">
                <a16:creationId xmlns:a16="http://schemas.microsoft.com/office/drawing/2014/main" id="{85B171A3-AF3C-2545-A351-A95296746B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EEAE917A-6F4F-1242-A91A-B013710EAFB7}" type="slidenum">
              <a:rPr lang="he-IL" altLang="zh-TW" sz="1100">
                <a:latin typeface="Times New Roman" panose="02020603050405020304" pitchFamily="18" charset="0"/>
              </a:rPr>
              <a:pPr/>
              <a:t>47</a:t>
            </a:fld>
            <a:endParaRPr lang="en-US" altLang="zh-TW" sz="1100">
              <a:latin typeface="Times New Roman" panose="02020603050405020304" pitchFamily="18" charset="0"/>
            </a:endParaRPr>
          </a:p>
        </p:txBody>
      </p:sp>
      <p:sp>
        <p:nvSpPr>
          <p:cNvPr id="74754" name="Rectangle 2">
            <a:extLst>
              <a:ext uri="{FF2B5EF4-FFF2-40B4-BE49-F238E27FC236}">
                <a16:creationId xmlns:a16="http://schemas.microsoft.com/office/drawing/2014/main" id="{4E417507-A5A1-934A-A93E-6F3B403CE411}"/>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A0FF072-AE22-2340-9AD3-366CABFA27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a:extLst>
              <a:ext uri="{FF2B5EF4-FFF2-40B4-BE49-F238E27FC236}">
                <a16:creationId xmlns:a16="http://schemas.microsoft.com/office/drawing/2014/main" id="{B52BB966-77A3-A842-99EA-F0DA7F2298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1F022523-71B0-B641-9C99-DD59D325A9EA}" type="slidenum">
              <a:rPr lang="he-IL" altLang="zh-TW" sz="1100">
                <a:latin typeface="Times New Roman" panose="02020603050405020304" pitchFamily="18" charset="0"/>
              </a:rPr>
              <a:pPr/>
              <a:t>48</a:t>
            </a:fld>
            <a:endParaRPr lang="en-US" altLang="zh-TW" sz="1100">
              <a:latin typeface="Times New Roman" panose="02020603050405020304" pitchFamily="18" charset="0"/>
            </a:endParaRPr>
          </a:p>
        </p:txBody>
      </p:sp>
      <p:sp>
        <p:nvSpPr>
          <p:cNvPr id="76802" name="Rectangle 2">
            <a:extLst>
              <a:ext uri="{FF2B5EF4-FFF2-40B4-BE49-F238E27FC236}">
                <a16:creationId xmlns:a16="http://schemas.microsoft.com/office/drawing/2014/main" id="{75C5382D-26A8-B040-94BF-5453479EFF04}"/>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7FC8D817-A09F-E94C-B447-D87BA055C1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a:extLst>
              <a:ext uri="{FF2B5EF4-FFF2-40B4-BE49-F238E27FC236}">
                <a16:creationId xmlns:a16="http://schemas.microsoft.com/office/drawing/2014/main" id="{7A6D0581-4F74-9A4B-9C18-2F768290CF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22BE2F37-0290-5445-8597-C99A50F1D985}" type="slidenum">
              <a:rPr lang="he-IL" altLang="zh-TW" sz="1100">
                <a:latin typeface="Times New Roman" panose="02020603050405020304" pitchFamily="18" charset="0"/>
              </a:rPr>
              <a:pPr/>
              <a:t>49</a:t>
            </a:fld>
            <a:endParaRPr lang="en-US" altLang="zh-TW" sz="1100">
              <a:latin typeface="Times New Roman" panose="02020603050405020304" pitchFamily="18" charset="0"/>
            </a:endParaRPr>
          </a:p>
        </p:txBody>
      </p:sp>
      <p:sp>
        <p:nvSpPr>
          <p:cNvPr id="78850" name="Rectangle 2">
            <a:extLst>
              <a:ext uri="{FF2B5EF4-FFF2-40B4-BE49-F238E27FC236}">
                <a16:creationId xmlns:a16="http://schemas.microsoft.com/office/drawing/2014/main" id="{E5830564-2656-9445-8F6B-DCD521E93300}"/>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D367E951-5E10-9845-B9C8-DE5C947702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5">
            <a:extLst>
              <a:ext uri="{FF2B5EF4-FFF2-40B4-BE49-F238E27FC236}">
                <a16:creationId xmlns:a16="http://schemas.microsoft.com/office/drawing/2014/main" id="{A5C08178-3BE1-D94F-9F8C-CCD8A05082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B47AE634-70A9-FB40-8C96-09F72697E66F}" type="slidenum">
              <a:rPr lang="he-IL" altLang="zh-TW" sz="1100">
                <a:latin typeface="Times New Roman" panose="02020603050405020304" pitchFamily="18" charset="0"/>
              </a:rPr>
              <a:pPr/>
              <a:t>56</a:t>
            </a:fld>
            <a:endParaRPr lang="en-US" altLang="zh-TW" sz="1100">
              <a:latin typeface="Times New Roman" panose="02020603050405020304" pitchFamily="18" charset="0"/>
            </a:endParaRPr>
          </a:p>
        </p:txBody>
      </p:sp>
      <p:sp>
        <p:nvSpPr>
          <p:cNvPr id="87042" name="Rectangle 2">
            <a:extLst>
              <a:ext uri="{FF2B5EF4-FFF2-40B4-BE49-F238E27FC236}">
                <a16:creationId xmlns:a16="http://schemas.microsoft.com/office/drawing/2014/main" id="{C4F49E38-57A5-D047-8070-8949FECBF44F}"/>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AEAEB33-0B0E-E34E-9F71-26499BFBDB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a:extLst>
              <a:ext uri="{FF2B5EF4-FFF2-40B4-BE49-F238E27FC236}">
                <a16:creationId xmlns:a16="http://schemas.microsoft.com/office/drawing/2014/main" id="{AD3408C1-2AF2-0D41-AB77-08FC3B786F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6C796021-1CD2-924D-9DEB-D9B85D0613A0}" type="slidenum">
              <a:rPr lang="he-IL" altLang="zh-TW" sz="1100">
                <a:latin typeface="Times New Roman" panose="02020603050405020304" pitchFamily="18" charset="0"/>
              </a:rPr>
              <a:pPr/>
              <a:t>57</a:t>
            </a:fld>
            <a:endParaRPr lang="en-US" altLang="zh-TW" sz="1100">
              <a:latin typeface="Times New Roman" panose="02020603050405020304" pitchFamily="18" charset="0"/>
            </a:endParaRPr>
          </a:p>
        </p:txBody>
      </p:sp>
      <p:sp>
        <p:nvSpPr>
          <p:cNvPr id="89090" name="Rectangle 2">
            <a:extLst>
              <a:ext uri="{FF2B5EF4-FFF2-40B4-BE49-F238E27FC236}">
                <a16:creationId xmlns:a16="http://schemas.microsoft.com/office/drawing/2014/main" id="{0149F1AF-7E58-E742-8CB5-B73E886AF5BA}"/>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960888E-FDEB-854E-8AA8-7FCD83A66F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5">
            <a:extLst>
              <a:ext uri="{FF2B5EF4-FFF2-40B4-BE49-F238E27FC236}">
                <a16:creationId xmlns:a16="http://schemas.microsoft.com/office/drawing/2014/main" id="{EF329834-AE3C-B84D-9078-E223AC630B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1BBB4FBD-1C10-6942-A3B8-8C7461535CAC}" type="slidenum">
              <a:rPr lang="he-IL" altLang="zh-TW" sz="1100">
                <a:latin typeface="Times New Roman" panose="02020603050405020304" pitchFamily="18" charset="0"/>
              </a:rPr>
              <a:pPr/>
              <a:t>58</a:t>
            </a:fld>
            <a:endParaRPr lang="en-US" altLang="zh-TW" sz="1100">
              <a:latin typeface="Times New Roman" panose="02020603050405020304" pitchFamily="18" charset="0"/>
            </a:endParaRPr>
          </a:p>
        </p:txBody>
      </p:sp>
      <p:sp>
        <p:nvSpPr>
          <p:cNvPr id="91138" name="Rectangle 2">
            <a:extLst>
              <a:ext uri="{FF2B5EF4-FFF2-40B4-BE49-F238E27FC236}">
                <a16:creationId xmlns:a16="http://schemas.microsoft.com/office/drawing/2014/main" id="{797EC8FC-0FCB-6B4C-862F-9FD035AC5BD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A112F3CE-44C7-4E41-9EB8-3511226D16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a:extLst>
              <a:ext uri="{FF2B5EF4-FFF2-40B4-BE49-F238E27FC236}">
                <a16:creationId xmlns:a16="http://schemas.microsoft.com/office/drawing/2014/main" id="{732571A2-C291-AE4A-BAF8-E6AD5FEA9F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DD86855A-039E-A243-B39E-589C06CE27AA}" type="slidenum">
              <a:rPr lang="he-IL" altLang="zh-TW" sz="1100">
                <a:latin typeface="Times New Roman" panose="02020603050405020304" pitchFamily="18" charset="0"/>
              </a:rPr>
              <a:pPr/>
              <a:t>3</a:t>
            </a:fld>
            <a:endParaRPr lang="en-US" altLang="zh-TW" sz="1100">
              <a:latin typeface="Times New Roman" panose="02020603050405020304" pitchFamily="18" charset="0"/>
            </a:endParaRPr>
          </a:p>
        </p:txBody>
      </p:sp>
      <p:sp>
        <p:nvSpPr>
          <p:cNvPr id="9218" name="Rectangle 2">
            <a:extLst>
              <a:ext uri="{FF2B5EF4-FFF2-40B4-BE49-F238E27FC236}">
                <a16:creationId xmlns:a16="http://schemas.microsoft.com/office/drawing/2014/main" id="{1A15D609-1C41-1841-9E11-C8F4F28141A9}"/>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9C7E40E-17BE-2846-920A-D37DAC8BE0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a:cs typeface="Arial" panose="020B0604020202020204" pitchFamily="34" charset="0"/>
              </a:rPr>
              <a:t>1953</a:t>
            </a:r>
            <a:r>
              <a:rPr lang="zh-TW" altLang="en-US">
                <a:cs typeface="Arial" panose="020B0604020202020204" pitchFamily="34" charset="0"/>
              </a:rPr>
              <a:t>年巴克斯向當時</a:t>
            </a:r>
            <a:r>
              <a:rPr lang="en-US" altLang="zh-TW">
                <a:cs typeface="Arial" panose="020B0604020202020204" pitchFamily="34" charset="0"/>
              </a:rPr>
              <a:t>IBM</a:t>
            </a:r>
            <a:r>
              <a:rPr lang="zh-TW" altLang="en-US">
                <a:cs typeface="Arial" panose="020B0604020202020204" pitchFamily="34" charset="0"/>
              </a:rPr>
              <a:t>董事長</a:t>
            </a:r>
            <a:r>
              <a:rPr lang="zh-TW" altLang="en-US">
                <a:cs typeface="Arial" panose="020B0604020202020204" pitchFamily="34" charset="0"/>
                <a:hlinkClick r:id="rId3"/>
              </a:rPr>
              <a:t>卡斯伯特</a:t>
            </a:r>
            <a:r>
              <a:rPr lang="en-US" altLang="zh-TW">
                <a:cs typeface="Arial" panose="020B0604020202020204" pitchFamily="34" charset="0"/>
                <a:hlinkClick r:id="rId3"/>
              </a:rPr>
              <a:t>·</a:t>
            </a:r>
            <a:r>
              <a:rPr lang="zh-TW" altLang="en-US">
                <a:cs typeface="Arial" panose="020B0604020202020204" pitchFamily="34" charset="0"/>
                <a:hlinkClick r:id="rId3"/>
              </a:rPr>
              <a:t>赫德</a:t>
            </a:r>
            <a:r>
              <a:rPr lang="zh-TW" altLang="en-US">
                <a:cs typeface="Arial" panose="020B0604020202020204" pitchFamily="34" charset="0"/>
              </a:rPr>
              <a:t>（</a:t>
            </a:r>
            <a:r>
              <a:rPr lang="en-US" altLang="zh-TW">
                <a:cs typeface="Arial" panose="020B0604020202020204" pitchFamily="34" charset="0"/>
              </a:rPr>
              <a:t>Cuthbert Hurd</a:t>
            </a:r>
            <a:r>
              <a:rPr lang="zh-TW" altLang="en-US">
                <a:cs typeface="Arial" panose="020B0604020202020204" pitchFamily="34" charset="0"/>
              </a:rPr>
              <a:t>），提交了一分備忘錄，建議設計一種接近人類語言的編程語言代替</a:t>
            </a:r>
            <a:r>
              <a:rPr lang="zh-TW" altLang="en-US">
                <a:cs typeface="Arial" panose="020B0604020202020204" pitchFamily="34" charset="0"/>
                <a:hlinkClick r:id="rId4" tooltip="機器語言"/>
              </a:rPr>
              <a:t>機器語言</a:t>
            </a:r>
            <a:r>
              <a:rPr lang="zh-TW" altLang="en-US">
                <a:cs typeface="Arial" panose="020B0604020202020204" pitchFamily="34" charset="0"/>
              </a:rPr>
              <a:t>，後來赫德批准了這項計劃。</a:t>
            </a:r>
            <a:r>
              <a:rPr lang="en-US" altLang="zh-TW">
                <a:cs typeface="Arial" panose="020B0604020202020204" pitchFamily="34" charset="0"/>
              </a:rPr>
              <a:t>1957</a:t>
            </a:r>
            <a:r>
              <a:rPr lang="zh-TW" altLang="en-US">
                <a:cs typeface="Arial" panose="020B0604020202020204" pitchFamily="34" charset="0"/>
              </a:rPr>
              <a:t>年</a:t>
            </a:r>
            <a:r>
              <a:rPr lang="en-US" altLang="zh-TW">
                <a:cs typeface="Arial" panose="020B0604020202020204" pitchFamily="34" charset="0"/>
              </a:rPr>
              <a:t>4</a:t>
            </a:r>
            <a:r>
              <a:rPr lang="zh-TW" altLang="en-US">
                <a:cs typeface="Arial" panose="020B0604020202020204" pitchFamily="34" charset="0"/>
              </a:rPr>
              <a:t>月他所領導</a:t>
            </a:r>
            <a:r>
              <a:rPr lang="en-US" altLang="zh-TW">
                <a:cs typeface="Arial" panose="020B0604020202020204" pitchFamily="34" charset="0"/>
              </a:rPr>
              <a:t>13</a:t>
            </a:r>
            <a:r>
              <a:rPr lang="zh-TW" altLang="en-US">
                <a:cs typeface="Arial" panose="020B0604020202020204" pitchFamily="34" charset="0"/>
              </a:rPr>
              <a:t>人小組推出全世界第一套高階電腦語言</a:t>
            </a:r>
            <a:r>
              <a:rPr lang="en-US" altLang="zh-TW">
                <a:cs typeface="Arial" panose="020B0604020202020204" pitchFamily="34" charset="0"/>
                <a:hlinkClick r:id="rId5" tooltip="FORTRAN"/>
              </a:rPr>
              <a:t>FORTRAN</a:t>
            </a:r>
            <a:r>
              <a:rPr lang="zh-TW" altLang="en-US">
                <a:cs typeface="Arial" panose="020B0604020202020204" pitchFamily="34" charset="0"/>
              </a:rPr>
              <a:t>，首次用在</a:t>
            </a:r>
            <a:r>
              <a:rPr lang="en-US" altLang="zh-TW">
                <a:cs typeface="Arial" panose="020B0604020202020204" pitchFamily="34" charset="0"/>
              </a:rPr>
              <a:t>IBM 704</a:t>
            </a:r>
            <a:r>
              <a:rPr lang="zh-TW" altLang="en-US">
                <a:cs typeface="Arial" panose="020B0604020202020204" pitchFamily="34" charset="0"/>
              </a:rPr>
              <a:t>計算機上面，</a:t>
            </a:r>
            <a:r>
              <a:rPr lang="en-US" altLang="zh-TW">
                <a:cs typeface="Arial" panose="020B0604020202020204" pitchFamily="34" charset="0"/>
              </a:rPr>
              <a:t>1958</a:t>
            </a:r>
            <a:r>
              <a:rPr lang="zh-TW" altLang="en-US">
                <a:cs typeface="Arial" panose="020B0604020202020204" pitchFamily="34" charset="0"/>
              </a:rPr>
              <a:t>年推出</a:t>
            </a:r>
            <a:r>
              <a:rPr lang="en-US" altLang="zh-TW">
                <a:cs typeface="Arial" panose="020B0604020202020204" pitchFamily="34" charset="0"/>
              </a:rPr>
              <a:t>FORTRAN Ⅱ</a:t>
            </a:r>
            <a:r>
              <a:rPr lang="zh-TW" altLang="en-US">
                <a:cs typeface="Arial" panose="020B0604020202020204" pitchFamily="34" charset="0"/>
              </a:rPr>
              <a:t>，幾年後又推出</a:t>
            </a:r>
            <a:r>
              <a:rPr lang="en-US" altLang="zh-TW">
                <a:cs typeface="Arial" panose="020B0604020202020204" pitchFamily="34" charset="0"/>
              </a:rPr>
              <a:t>FORTRAN Ⅲ</a:t>
            </a:r>
            <a:r>
              <a:rPr lang="zh-TW" altLang="en-US">
                <a:cs typeface="Arial" panose="020B0604020202020204" pitchFamily="34" charset="0"/>
              </a:rPr>
              <a:t>，</a:t>
            </a:r>
            <a:r>
              <a:rPr lang="en-US" altLang="zh-TW">
                <a:cs typeface="Arial" panose="020B0604020202020204" pitchFamily="34" charset="0"/>
              </a:rPr>
              <a:t>1962</a:t>
            </a:r>
            <a:r>
              <a:rPr lang="zh-TW" altLang="en-US">
                <a:cs typeface="Arial" panose="020B0604020202020204" pitchFamily="34" charset="0"/>
              </a:rPr>
              <a:t>年推出</a:t>
            </a:r>
            <a:r>
              <a:rPr lang="en-US" altLang="zh-TW">
                <a:cs typeface="Arial" panose="020B0604020202020204" pitchFamily="34" charset="0"/>
              </a:rPr>
              <a:t>FORTRAN Ⅳ</a:t>
            </a:r>
            <a:r>
              <a:rPr lang="zh-TW" altLang="en-US">
                <a:cs typeface="Arial" panose="020B0604020202020204" pitchFamily="34" charset="0"/>
              </a:rPr>
              <a:t>，被稱為</a:t>
            </a:r>
            <a:r>
              <a:rPr lang="en-US" altLang="zh-TW">
                <a:cs typeface="Arial" panose="020B0604020202020204" pitchFamily="34" charset="0"/>
              </a:rPr>
              <a:t>FORTRAN</a:t>
            </a:r>
            <a:r>
              <a:rPr lang="zh-TW" altLang="en-US">
                <a:cs typeface="Arial" panose="020B0604020202020204" pitchFamily="34" charset="0"/>
              </a:rPr>
              <a:t>語言之父。六十年代巴克斯轉到</a:t>
            </a:r>
            <a:r>
              <a:rPr lang="zh-TW" altLang="en-US">
                <a:cs typeface="Arial" panose="020B0604020202020204" pitchFamily="34" charset="0"/>
                <a:hlinkClick r:id="rId6" tooltip="沃森研究中心 (頁面不存在)"/>
              </a:rPr>
              <a:t>沃森研究中心</a:t>
            </a:r>
            <a:r>
              <a:rPr lang="zh-TW" altLang="en-US">
                <a:cs typeface="Arial" panose="020B0604020202020204" pitchFamily="34" charset="0"/>
              </a:rPr>
              <a:t>，參加了</a:t>
            </a:r>
            <a:r>
              <a:rPr lang="en-US" altLang="zh-TW">
                <a:cs typeface="Arial" panose="020B0604020202020204" pitchFamily="34" charset="0"/>
                <a:hlinkClick r:id="rId7" tooltip="ALGOL"/>
              </a:rPr>
              <a:t>ALGOL</a:t>
            </a:r>
            <a:r>
              <a:rPr lang="zh-TW" altLang="en-US">
                <a:cs typeface="Arial" panose="020B0604020202020204" pitchFamily="34" charset="0"/>
              </a:rPr>
              <a:t>語言的設計。</a:t>
            </a:r>
            <a:r>
              <a:rPr lang="en-US" altLang="zh-TW">
                <a:cs typeface="Arial" panose="020B0604020202020204" pitchFamily="34" charset="0"/>
              </a:rPr>
              <a:t>1977</a:t>
            </a:r>
            <a:r>
              <a:rPr lang="zh-TW" altLang="en-US">
                <a:cs typeface="Arial" panose="020B0604020202020204" pitchFamily="34" charset="0"/>
              </a:rPr>
              <a:t>年</a:t>
            </a:r>
            <a:r>
              <a:rPr lang="en-US" altLang="zh-TW">
                <a:cs typeface="Arial" panose="020B0604020202020204" pitchFamily="34" charset="0"/>
              </a:rPr>
              <a:t>10</a:t>
            </a:r>
            <a:r>
              <a:rPr lang="zh-TW" altLang="en-US">
                <a:cs typeface="Arial" panose="020B0604020202020204" pitchFamily="34" charset="0"/>
              </a:rPr>
              <a:t>月</a:t>
            </a:r>
            <a:r>
              <a:rPr lang="en-US" altLang="zh-TW">
                <a:cs typeface="Arial" panose="020B0604020202020204" pitchFamily="34" charset="0"/>
              </a:rPr>
              <a:t>17</a:t>
            </a:r>
            <a:r>
              <a:rPr lang="zh-TW" altLang="en-US">
                <a:cs typeface="Arial" panose="020B0604020202020204" pitchFamily="34" charset="0"/>
              </a:rPr>
              <a:t>日在</a:t>
            </a:r>
            <a:r>
              <a:rPr lang="zh-TW" altLang="en-US">
                <a:cs typeface="Arial" panose="020B0604020202020204" pitchFamily="34" charset="0"/>
                <a:hlinkClick r:id="rId8" tooltip="西雅圖"/>
              </a:rPr>
              <a:t>西雅圖</a:t>
            </a:r>
            <a:r>
              <a:rPr lang="zh-TW" altLang="en-US">
                <a:cs typeface="Arial" panose="020B0604020202020204" pitchFamily="34" charset="0"/>
              </a:rPr>
              <a:t>舉行的</a:t>
            </a:r>
            <a:r>
              <a:rPr lang="en-US" altLang="zh-TW">
                <a:cs typeface="Arial" panose="020B0604020202020204" pitchFamily="34" charset="0"/>
              </a:rPr>
              <a:t>ACM</a:t>
            </a:r>
            <a:r>
              <a:rPr lang="zh-TW" altLang="en-US">
                <a:cs typeface="Arial" panose="020B0604020202020204" pitchFamily="34" charset="0"/>
              </a:rPr>
              <a:t>年會上獲得計算機界最高獎</a:t>
            </a:r>
            <a:r>
              <a:rPr lang="zh-TW" altLang="en-US">
                <a:cs typeface="Arial" panose="020B0604020202020204" pitchFamily="34" charset="0"/>
                <a:hlinkClick r:id="rId9" tooltip="圖靈獎"/>
              </a:rPr>
              <a:t>圖靈獎</a:t>
            </a:r>
            <a:r>
              <a:rPr lang="zh-TW" altLang="en-US">
                <a:cs typeface="Arial" panose="020B0604020202020204" pitchFamily="34" charset="0"/>
              </a:rPr>
              <a:t>，會中他發表了「程序設計能從馮</a:t>
            </a:r>
            <a:r>
              <a:rPr lang="en-US" altLang="zh-TW">
                <a:cs typeface="Arial" panose="020B0604020202020204" pitchFamily="34" charset="0"/>
              </a:rPr>
              <a:t>·</a:t>
            </a:r>
            <a:r>
              <a:rPr lang="zh-TW" altLang="en-US">
                <a:cs typeface="Arial" panose="020B0604020202020204" pitchFamily="34" charset="0"/>
              </a:rPr>
              <a:t>伊曼形式中解脫出來嗎？函數式風格及其程序的代數」（</a:t>
            </a:r>
            <a:r>
              <a:rPr lang="en-US" altLang="zh-TW">
                <a:cs typeface="Arial" panose="020B0604020202020204" pitchFamily="34" charset="0"/>
              </a:rPr>
              <a:t>Can Programming be Liberated from the von Neumann Style? A Functional Style and Its Algebra of Programs</a:t>
            </a:r>
            <a:r>
              <a:rPr lang="zh-TW" altLang="en-US">
                <a:cs typeface="Arial" panose="020B0604020202020204" pitchFamily="34" charset="0"/>
              </a:rPr>
              <a:t>）演說，這篇演說有時被看作是他為發明了</a:t>
            </a:r>
            <a:r>
              <a:rPr lang="en-US" altLang="zh-TW">
                <a:cs typeface="Arial" panose="020B0604020202020204" pitchFamily="34" charset="0"/>
                <a:hlinkClick r:id="rId10" tooltip="Fortran"/>
              </a:rPr>
              <a:t>Fortran</a:t>
            </a:r>
            <a:r>
              <a:rPr lang="zh-TW" altLang="en-US">
                <a:cs typeface="Arial" panose="020B0604020202020204" pitchFamily="34" charset="0"/>
              </a:rPr>
              <a:t>而致歉。</a:t>
            </a:r>
            <a:r>
              <a:rPr lang="en-US" altLang="zh-TW">
                <a:cs typeface="Arial" panose="020B0604020202020204" pitchFamily="34" charset="0"/>
              </a:rPr>
              <a:t>1991</a:t>
            </a:r>
            <a:r>
              <a:rPr lang="zh-TW" altLang="en-US">
                <a:cs typeface="Arial" panose="020B0604020202020204" pitchFamily="34" charset="0"/>
              </a:rPr>
              <a:t>年退休。</a:t>
            </a:r>
            <a:r>
              <a:rPr lang="en-US" altLang="zh-TW">
                <a:cs typeface="Arial" panose="020B0604020202020204" pitchFamily="34" charset="0"/>
              </a:rPr>
              <a:t>1994</a:t>
            </a:r>
            <a:r>
              <a:rPr lang="zh-TW" altLang="en-US">
                <a:cs typeface="Arial" panose="020B0604020202020204" pitchFamily="34" charset="0"/>
              </a:rPr>
              <a:t>年美國工程院授予他</a:t>
            </a:r>
            <a:r>
              <a:rPr lang="en-US" altLang="zh-TW">
                <a:cs typeface="Arial" panose="020B0604020202020204" pitchFamily="34" charset="0"/>
              </a:rPr>
              <a:t>Charles Stark Draper</a:t>
            </a:r>
            <a:r>
              <a:rPr lang="zh-TW" altLang="en-US">
                <a:cs typeface="Arial" panose="020B0604020202020204" pitchFamily="34" charset="0"/>
              </a:rPr>
              <a:t>獎。</a:t>
            </a:r>
            <a:r>
              <a:rPr lang="en-US" altLang="zh-TW">
                <a:cs typeface="Arial" panose="020B0604020202020204" pitchFamily="34" charset="0"/>
              </a:rPr>
              <a:t>2007</a:t>
            </a:r>
            <a:r>
              <a:rPr lang="zh-TW" altLang="en-US">
                <a:cs typeface="Arial" panose="020B0604020202020204" pitchFamily="34" charset="0"/>
              </a:rPr>
              <a:t>年</a:t>
            </a:r>
            <a:r>
              <a:rPr lang="en-US" altLang="zh-TW">
                <a:cs typeface="Arial" panose="020B0604020202020204" pitchFamily="34" charset="0"/>
              </a:rPr>
              <a:t>3</a:t>
            </a:r>
            <a:r>
              <a:rPr lang="zh-TW" altLang="en-US">
                <a:cs typeface="Arial" panose="020B0604020202020204" pitchFamily="34" charset="0"/>
              </a:rPr>
              <a:t>月</a:t>
            </a:r>
            <a:r>
              <a:rPr lang="en-US" altLang="zh-TW">
                <a:cs typeface="Arial" panose="020B0604020202020204" pitchFamily="34" charset="0"/>
              </a:rPr>
              <a:t>17</a:t>
            </a:r>
            <a:r>
              <a:rPr lang="zh-TW" altLang="en-US">
                <a:cs typeface="Arial" panose="020B0604020202020204" pitchFamily="34" charset="0"/>
              </a:rPr>
              <a:t>日在美國</a:t>
            </a:r>
            <a:r>
              <a:rPr lang="zh-TW" altLang="en-US">
                <a:cs typeface="Arial" panose="020B0604020202020204" pitchFamily="34" charset="0"/>
                <a:hlinkClick r:id="rId11" tooltip="俄勒岡州"/>
              </a:rPr>
              <a:t>俄勒岡州</a:t>
            </a:r>
            <a:r>
              <a:rPr lang="zh-TW" altLang="en-US">
                <a:cs typeface="Arial" panose="020B0604020202020204" pitchFamily="34" charset="0"/>
              </a:rPr>
              <a:t>的家中去世，享年</a:t>
            </a:r>
            <a:r>
              <a:rPr lang="en-US" altLang="zh-TW">
                <a:cs typeface="Arial" panose="020B0604020202020204" pitchFamily="34" charset="0"/>
              </a:rPr>
              <a:t>82</a:t>
            </a:r>
            <a:r>
              <a:rPr lang="zh-TW" altLang="en-US">
                <a:cs typeface="Arial" panose="020B0604020202020204" pitchFamily="34" charset="0"/>
              </a:rPr>
              <a:t>歲。</a:t>
            </a:r>
            <a:endParaRPr lang="en-US" altLang="zh-TW">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a:extLst>
              <a:ext uri="{FF2B5EF4-FFF2-40B4-BE49-F238E27FC236}">
                <a16:creationId xmlns:a16="http://schemas.microsoft.com/office/drawing/2014/main" id="{397538EC-42FB-2643-A77F-143E294092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F1D4804A-AEB2-4246-B37E-929DAA562EE6}" type="slidenum">
              <a:rPr lang="he-IL" altLang="zh-TW" sz="1100">
                <a:latin typeface="Times New Roman" panose="02020603050405020304" pitchFamily="18" charset="0"/>
              </a:rPr>
              <a:pPr/>
              <a:t>4</a:t>
            </a:fld>
            <a:endParaRPr lang="en-US" altLang="zh-TW" sz="1100">
              <a:latin typeface="Times New Roman" panose="02020603050405020304" pitchFamily="18" charset="0"/>
            </a:endParaRPr>
          </a:p>
        </p:txBody>
      </p:sp>
      <p:sp>
        <p:nvSpPr>
          <p:cNvPr id="11266" name="Rectangle 2">
            <a:extLst>
              <a:ext uri="{FF2B5EF4-FFF2-40B4-BE49-F238E27FC236}">
                <a16:creationId xmlns:a16="http://schemas.microsoft.com/office/drawing/2014/main" id="{7CE7D5B9-B3E3-4748-BB01-1DA0500B5B5C}"/>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19B2BC8-F6D7-FD45-8D2D-1685CD00C6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a:extLst>
              <a:ext uri="{FF2B5EF4-FFF2-40B4-BE49-F238E27FC236}">
                <a16:creationId xmlns:a16="http://schemas.microsoft.com/office/drawing/2014/main" id="{30DDCB33-385E-1849-A851-D09241D92D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78B24437-40C6-3041-BBD4-4EC1E7D86680}" type="slidenum">
              <a:rPr lang="he-IL" altLang="zh-TW" sz="1100">
                <a:latin typeface="Times New Roman" panose="02020603050405020304" pitchFamily="18" charset="0"/>
              </a:rPr>
              <a:pPr/>
              <a:t>5</a:t>
            </a:fld>
            <a:endParaRPr lang="en-US" altLang="zh-TW" sz="1100">
              <a:latin typeface="Times New Roman" panose="02020603050405020304" pitchFamily="18" charset="0"/>
            </a:endParaRPr>
          </a:p>
        </p:txBody>
      </p:sp>
      <p:sp>
        <p:nvSpPr>
          <p:cNvPr id="13314" name="Rectangle 2">
            <a:extLst>
              <a:ext uri="{FF2B5EF4-FFF2-40B4-BE49-F238E27FC236}">
                <a16:creationId xmlns:a16="http://schemas.microsoft.com/office/drawing/2014/main" id="{76433906-2074-0144-B61A-3AB19124DCA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4278B7AE-781E-7548-8BB9-AD012034A6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a:extLst>
              <a:ext uri="{FF2B5EF4-FFF2-40B4-BE49-F238E27FC236}">
                <a16:creationId xmlns:a16="http://schemas.microsoft.com/office/drawing/2014/main" id="{A3585E18-7B2A-E54A-9638-39425F1A4A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3016DCAE-309C-6C4D-8534-F761FA2D044B}" type="slidenum">
              <a:rPr lang="he-IL" altLang="zh-TW" sz="1100">
                <a:latin typeface="Times New Roman" panose="02020603050405020304" pitchFamily="18" charset="0"/>
              </a:rPr>
              <a:pPr/>
              <a:t>6</a:t>
            </a:fld>
            <a:endParaRPr lang="en-US" altLang="zh-TW" sz="1100">
              <a:latin typeface="Times New Roman" panose="02020603050405020304" pitchFamily="18" charset="0"/>
            </a:endParaRPr>
          </a:p>
        </p:txBody>
      </p:sp>
      <p:sp>
        <p:nvSpPr>
          <p:cNvPr id="15362" name="Rectangle 2">
            <a:extLst>
              <a:ext uri="{FF2B5EF4-FFF2-40B4-BE49-F238E27FC236}">
                <a16:creationId xmlns:a16="http://schemas.microsoft.com/office/drawing/2014/main" id="{24A88CD0-0D06-E448-A6B0-BAE92C7F1FB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3C0E6043-60E3-4D41-B9EA-FD10E79804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a:extLst>
              <a:ext uri="{FF2B5EF4-FFF2-40B4-BE49-F238E27FC236}">
                <a16:creationId xmlns:a16="http://schemas.microsoft.com/office/drawing/2014/main" id="{99D0CFAF-A2E5-1E4B-B7EF-D498BCEF0A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A7685D0D-BF5B-2947-A8EF-9250ACBAA055}" type="slidenum">
              <a:rPr lang="he-IL" altLang="zh-TW" sz="1100">
                <a:latin typeface="Times New Roman" panose="02020603050405020304" pitchFamily="18" charset="0"/>
              </a:rPr>
              <a:pPr/>
              <a:t>8</a:t>
            </a:fld>
            <a:endParaRPr lang="en-US" altLang="zh-TW" sz="1100">
              <a:latin typeface="Times New Roman" panose="02020603050405020304" pitchFamily="18" charset="0"/>
            </a:endParaRPr>
          </a:p>
        </p:txBody>
      </p:sp>
      <p:sp>
        <p:nvSpPr>
          <p:cNvPr id="18434" name="Rectangle 2">
            <a:extLst>
              <a:ext uri="{FF2B5EF4-FFF2-40B4-BE49-F238E27FC236}">
                <a16:creationId xmlns:a16="http://schemas.microsoft.com/office/drawing/2014/main" id="{656E5620-709E-9040-A58C-F61DEA4A7CB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9FC17362-C0C8-8945-97DC-F281824DBF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a:extLst>
              <a:ext uri="{FF2B5EF4-FFF2-40B4-BE49-F238E27FC236}">
                <a16:creationId xmlns:a16="http://schemas.microsoft.com/office/drawing/2014/main" id="{82B19BC6-6C3B-F645-A048-2E9471D249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52A55D69-823A-CC43-A515-6C167A878C27}" type="slidenum">
              <a:rPr lang="he-IL" altLang="zh-TW" sz="1100">
                <a:latin typeface="Times New Roman" panose="02020603050405020304" pitchFamily="18" charset="0"/>
              </a:rPr>
              <a:pPr/>
              <a:t>9</a:t>
            </a:fld>
            <a:endParaRPr lang="en-US" altLang="zh-TW" sz="1100">
              <a:latin typeface="Times New Roman" panose="02020603050405020304" pitchFamily="18" charset="0"/>
            </a:endParaRPr>
          </a:p>
        </p:txBody>
      </p:sp>
      <p:sp>
        <p:nvSpPr>
          <p:cNvPr id="20482" name="Rectangle 2">
            <a:extLst>
              <a:ext uri="{FF2B5EF4-FFF2-40B4-BE49-F238E27FC236}">
                <a16:creationId xmlns:a16="http://schemas.microsoft.com/office/drawing/2014/main" id="{F6757243-D644-424A-87CC-21E0E37544A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0849C4A2-4D3F-184C-854B-65B6D67516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6237F799-04A6-5E47-A0BF-B5194DE195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01688">
              <a:defRPr sz="2400">
                <a:solidFill>
                  <a:schemeClr val="tx1"/>
                </a:solidFill>
                <a:latin typeface="Arial" panose="020B0604020202020204" pitchFamily="34" charset="0"/>
              </a:defRPr>
            </a:lvl1pPr>
            <a:lvl2pPr marL="742950" indent="-285750" defTabSz="801688">
              <a:defRPr sz="2400">
                <a:solidFill>
                  <a:schemeClr val="tx1"/>
                </a:solidFill>
                <a:latin typeface="Arial" panose="020B0604020202020204" pitchFamily="34" charset="0"/>
              </a:defRPr>
            </a:lvl2pPr>
            <a:lvl3pPr marL="1143000" indent="-228600" defTabSz="801688">
              <a:defRPr sz="2400">
                <a:solidFill>
                  <a:schemeClr val="tx1"/>
                </a:solidFill>
                <a:latin typeface="Arial" panose="020B0604020202020204" pitchFamily="34" charset="0"/>
              </a:defRPr>
            </a:lvl3pPr>
            <a:lvl4pPr marL="1600200" indent="-228600" defTabSz="801688">
              <a:defRPr sz="2400">
                <a:solidFill>
                  <a:schemeClr val="tx1"/>
                </a:solidFill>
                <a:latin typeface="Arial" panose="020B0604020202020204" pitchFamily="34" charset="0"/>
              </a:defRPr>
            </a:lvl4pPr>
            <a:lvl5pPr marL="2057400" indent="-228600" defTabSz="801688">
              <a:defRPr sz="2400">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sz="2400">
                <a:solidFill>
                  <a:schemeClr val="tx1"/>
                </a:solidFill>
                <a:latin typeface="Arial" panose="020B0604020202020204" pitchFamily="34" charset="0"/>
              </a:defRPr>
            </a:lvl9pPr>
          </a:lstStyle>
          <a:p>
            <a:fld id="{9A07F244-7BB1-AA44-90DA-F5ABCB3AE60F}" type="slidenum">
              <a:rPr lang="he-IL" altLang="zh-TW" sz="1100">
                <a:latin typeface="Times New Roman" panose="02020603050405020304" pitchFamily="18" charset="0"/>
              </a:rPr>
              <a:pPr/>
              <a:t>10</a:t>
            </a:fld>
            <a:endParaRPr lang="en-US" altLang="zh-TW" sz="1100">
              <a:latin typeface="Times New Roman" panose="02020603050405020304" pitchFamily="18" charset="0"/>
            </a:endParaRPr>
          </a:p>
        </p:txBody>
      </p:sp>
      <p:sp>
        <p:nvSpPr>
          <p:cNvPr id="22530" name="Rectangle 2">
            <a:extLst>
              <a:ext uri="{FF2B5EF4-FFF2-40B4-BE49-F238E27FC236}">
                <a16:creationId xmlns:a16="http://schemas.microsoft.com/office/drawing/2014/main" id="{4168D67F-2387-784B-8FA1-D40290EB7280}"/>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32A401D-5B74-0C48-A5DC-F8360054E7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TW">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Tree>
    <p:extLst>
      <p:ext uri="{BB962C8B-B14F-4D97-AF65-F5344CB8AC3E}">
        <p14:creationId xmlns:p14="http://schemas.microsoft.com/office/powerpoint/2010/main" val="214515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9389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4650" y="76200"/>
            <a:ext cx="2190750" cy="6324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52400" y="76200"/>
            <a:ext cx="6419850" cy="6324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6117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3892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Tree>
    <p:extLst>
      <p:ext uri="{BB962C8B-B14F-4D97-AF65-F5344CB8AC3E}">
        <p14:creationId xmlns:p14="http://schemas.microsoft.com/office/powerpoint/2010/main" val="363211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228600" y="838200"/>
            <a:ext cx="4229100" cy="5562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838200"/>
            <a:ext cx="4229100" cy="5562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207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2730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22201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4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107678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200334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nand2tetris.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8F8D14-E882-834D-89D2-7FE7DF98D917}"/>
              </a:ext>
            </a:extLst>
          </p:cNvPr>
          <p:cNvSpPr>
            <a:spLocks noGrp="1" noChangeArrowheads="1"/>
          </p:cNvSpPr>
          <p:nvPr>
            <p:ph type="title"/>
          </p:nvPr>
        </p:nvSpPr>
        <p:spPr bwMode="auto">
          <a:xfrm>
            <a:off x="152400" y="762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91CC49BF-B770-254F-B054-5520F2A375EA}"/>
              </a:ext>
            </a:extLst>
          </p:cNvPr>
          <p:cNvSpPr>
            <a:spLocks noGrp="1" noChangeArrowheads="1"/>
          </p:cNvSpPr>
          <p:nvPr>
            <p:ph type="body" idx="1"/>
          </p:nvPr>
        </p:nvSpPr>
        <p:spPr bwMode="auto">
          <a:xfrm>
            <a:off x="228600" y="8382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8" name="Line 4">
            <a:extLst>
              <a:ext uri="{FF2B5EF4-FFF2-40B4-BE49-F238E27FC236}">
                <a16:creationId xmlns:a16="http://schemas.microsoft.com/office/drawing/2014/main" id="{BE6FE3D1-375D-F942-B19B-E445117842CA}"/>
              </a:ext>
            </a:extLst>
          </p:cNvPr>
          <p:cNvSpPr>
            <a:spLocks noChangeShapeType="1"/>
          </p:cNvSpPr>
          <p:nvPr/>
        </p:nvSpPr>
        <p:spPr bwMode="auto">
          <a:xfrm>
            <a:off x="152400" y="609600"/>
            <a:ext cx="8763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9" name="Line 5">
            <a:extLst>
              <a:ext uri="{FF2B5EF4-FFF2-40B4-BE49-F238E27FC236}">
                <a16:creationId xmlns:a16="http://schemas.microsoft.com/office/drawing/2014/main" id="{9C76D389-6CD6-2D4C-8100-1679D0C49C2E}"/>
              </a:ext>
            </a:extLst>
          </p:cNvPr>
          <p:cNvSpPr>
            <a:spLocks noChangeShapeType="1"/>
          </p:cNvSpPr>
          <p:nvPr/>
        </p:nvSpPr>
        <p:spPr bwMode="auto">
          <a:xfrm>
            <a:off x="304800" y="6567488"/>
            <a:ext cx="8610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0" name="Text Box 7" descr="Bouquet">
            <a:extLst>
              <a:ext uri="{FF2B5EF4-FFF2-40B4-BE49-F238E27FC236}">
                <a16:creationId xmlns:a16="http://schemas.microsoft.com/office/drawing/2014/main" id="{B103FEEE-8504-5041-AE84-69E59CA24C8F}"/>
              </a:ext>
            </a:extLst>
          </p:cNvPr>
          <p:cNvSpPr txBox="1">
            <a:spLocks noChangeArrowheads="1"/>
          </p:cNvSpPr>
          <p:nvPr userDrawn="1"/>
        </p:nvSpPr>
        <p:spPr bwMode="auto">
          <a:xfrm>
            <a:off x="228600" y="6591300"/>
            <a:ext cx="8686800" cy="244475"/>
          </a:xfrm>
          <a:prstGeom prst="rect">
            <a:avLst/>
          </a:prstGeom>
          <a:noFill/>
          <a:ln>
            <a:noFill/>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r>
              <a:rPr lang="en-US" altLang="zh-TW" sz="1000">
                <a:ea typeface="新細明體" panose="02020500000000000000" pitchFamily="18" charset="-120"/>
              </a:rPr>
              <a:t>Elements of Computing Systems, Nisan &amp; Schocken, MIT Press,  </a:t>
            </a:r>
            <a:r>
              <a:rPr lang="en-US" altLang="zh-TW" sz="1000">
                <a:solidFill>
                  <a:srgbClr val="000099"/>
                </a:solidFill>
                <a:ea typeface="新細明體" panose="02020500000000000000" pitchFamily="18" charset="-120"/>
                <a:hlinkClick r:id="rId13"/>
              </a:rPr>
              <a:t>www.nand2tetris.org</a:t>
            </a:r>
            <a:r>
              <a:rPr lang="en-US" altLang="zh-TW" sz="1000">
                <a:ea typeface="新細明體" panose="02020500000000000000" pitchFamily="18" charset="-120"/>
              </a:rPr>
              <a:t> , Chapter 10: </a:t>
            </a:r>
            <a:r>
              <a:rPr lang="en-US" altLang="zh-TW" sz="1000" i="1">
                <a:ea typeface="新細明體" panose="02020500000000000000" pitchFamily="18" charset="-120"/>
              </a:rPr>
              <a:t>Compiler I: Syntax Analysis                       </a:t>
            </a:r>
            <a:r>
              <a:rPr lang="en-US" altLang="zh-TW" sz="1000">
                <a:ea typeface="新細明體" panose="02020500000000000000" pitchFamily="18" charset="-120"/>
              </a:rPr>
              <a:t> slide </a:t>
            </a:r>
            <a:fld id="{165326A1-9299-CF4C-A42E-F4455FE69557}" type="slidenum">
              <a:rPr lang="he-IL" altLang="zh-TW" sz="1000" smtClean="0">
                <a:cs typeface="Arial" panose="020B0604020202020204" pitchFamily="34" charset="0"/>
              </a:rPr>
              <a:pPr>
                <a:spcBef>
                  <a:spcPct val="50000"/>
                </a:spcBef>
                <a:defRPr/>
              </a:pPr>
              <a:t>‹#›</a:t>
            </a:fld>
            <a:r>
              <a:rPr lang="en-US" altLang="zh-TW" sz="1000">
                <a:ea typeface="新細明體" panose="02020500000000000000" pitchFamily="18" charset="-12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rgbClr val="663300"/>
          </a:solidFill>
          <a:latin typeface="+mj-lt"/>
          <a:ea typeface="+mj-ea"/>
          <a:cs typeface="+mj-cs"/>
        </a:defRPr>
      </a:lvl1pPr>
      <a:lvl2pPr algn="l" rtl="0" eaLnBrk="0" fontAlgn="base" hangingPunct="0">
        <a:spcBef>
          <a:spcPct val="0"/>
        </a:spcBef>
        <a:spcAft>
          <a:spcPct val="0"/>
        </a:spcAft>
        <a:defRPr sz="2400">
          <a:solidFill>
            <a:srgbClr val="663300"/>
          </a:solidFill>
          <a:latin typeface="Arial" panose="020B0604020202020204" pitchFamily="34" charset="0"/>
        </a:defRPr>
      </a:lvl2pPr>
      <a:lvl3pPr algn="l" rtl="0" eaLnBrk="0" fontAlgn="base" hangingPunct="0">
        <a:spcBef>
          <a:spcPct val="0"/>
        </a:spcBef>
        <a:spcAft>
          <a:spcPct val="0"/>
        </a:spcAft>
        <a:defRPr sz="2400">
          <a:solidFill>
            <a:srgbClr val="663300"/>
          </a:solidFill>
          <a:latin typeface="Arial" panose="020B0604020202020204" pitchFamily="34" charset="0"/>
        </a:defRPr>
      </a:lvl3pPr>
      <a:lvl4pPr algn="l" rtl="0" eaLnBrk="0" fontAlgn="base" hangingPunct="0">
        <a:spcBef>
          <a:spcPct val="0"/>
        </a:spcBef>
        <a:spcAft>
          <a:spcPct val="0"/>
        </a:spcAft>
        <a:defRPr sz="2400">
          <a:solidFill>
            <a:srgbClr val="663300"/>
          </a:solidFill>
          <a:latin typeface="Arial" panose="020B0604020202020204" pitchFamily="34" charset="0"/>
        </a:defRPr>
      </a:lvl4pPr>
      <a:lvl5pPr algn="l" rtl="0" eaLnBrk="0" fontAlgn="base" hangingPunct="0">
        <a:spcBef>
          <a:spcPct val="0"/>
        </a:spcBef>
        <a:spcAft>
          <a:spcPct val="0"/>
        </a:spcAft>
        <a:defRPr sz="2400">
          <a:solidFill>
            <a:srgbClr val="663300"/>
          </a:solidFill>
          <a:latin typeface="Arial" panose="020B0604020202020204" pitchFamily="34" charset="0"/>
        </a:defRPr>
      </a:lvl5pPr>
      <a:lvl6pPr marL="457200" algn="l" rtl="0" eaLnBrk="0" fontAlgn="base" hangingPunct="0">
        <a:spcBef>
          <a:spcPct val="0"/>
        </a:spcBef>
        <a:spcAft>
          <a:spcPct val="0"/>
        </a:spcAft>
        <a:defRPr sz="2400">
          <a:solidFill>
            <a:srgbClr val="663300"/>
          </a:solidFill>
          <a:latin typeface="Arial" panose="020B0604020202020204" pitchFamily="34" charset="0"/>
        </a:defRPr>
      </a:lvl6pPr>
      <a:lvl7pPr marL="914400" algn="l" rtl="0" eaLnBrk="0" fontAlgn="base" hangingPunct="0">
        <a:spcBef>
          <a:spcPct val="0"/>
        </a:spcBef>
        <a:spcAft>
          <a:spcPct val="0"/>
        </a:spcAft>
        <a:defRPr sz="2400">
          <a:solidFill>
            <a:srgbClr val="663300"/>
          </a:solidFill>
          <a:latin typeface="Arial" panose="020B0604020202020204" pitchFamily="34" charset="0"/>
        </a:defRPr>
      </a:lvl7pPr>
      <a:lvl8pPr marL="1371600" algn="l" rtl="0" eaLnBrk="0" fontAlgn="base" hangingPunct="0">
        <a:spcBef>
          <a:spcPct val="0"/>
        </a:spcBef>
        <a:spcAft>
          <a:spcPct val="0"/>
        </a:spcAft>
        <a:defRPr sz="2400">
          <a:solidFill>
            <a:srgbClr val="663300"/>
          </a:solidFill>
          <a:latin typeface="Arial" panose="020B0604020202020204" pitchFamily="34" charset="0"/>
        </a:defRPr>
      </a:lvl8pPr>
      <a:lvl9pPr marL="1828800" algn="l" rtl="0" eaLnBrk="0" fontAlgn="base" hangingPunct="0">
        <a:spcBef>
          <a:spcPct val="0"/>
        </a:spcBef>
        <a:spcAft>
          <a:spcPct val="0"/>
        </a:spcAft>
        <a:defRPr sz="2400">
          <a:solidFill>
            <a:srgbClr val="663300"/>
          </a:solidFill>
          <a:latin typeface="Arial" panose="020B0604020202020204" pitchFamily="34" charset="0"/>
        </a:defRPr>
      </a:lvl9pPr>
    </p:titleStyle>
    <p:bodyStyle>
      <a:lvl1pPr marL="342900" indent="-342900" algn="l" rtl="0" eaLnBrk="0" fontAlgn="base" hangingPunct="0">
        <a:spcBef>
          <a:spcPct val="60000"/>
        </a:spcBef>
        <a:spcAft>
          <a:spcPct val="0"/>
        </a:spcAft>
        <a:buClr>
          <a:srgbClr val="006600"/>
        </a:buClr>
        <a:buSzPct val="100000"/>
        <a:buFont typeface="Wingdings" pitchFamily="2" charset="2"/>
        <a:buChar char="n"/>
        <a:defRPr sz="2000" kern="1200">
          <a:solidFill>
            <a:schemeClr val="tx1"/>
          </a:solidFill>
          <a:latin typeface="+mn-lt"/>
          <a:ea typeface="+mn-ea"/>
          <a:cs typeface="+mn-cs"/>
        </a:defRPr>
      </a:lvl1pPr>
      <a:lvl2pPr marL="742950" indent="-285750" algn="l" rtl="0" eaLnBrk="0" fontAlgn="base" hangingPunct="0">
        <a:spcBef>
          <a:spcPct val="60000"/>
        </a:spcBef>
        <a:spcAft>
          <a:spcPct val="0"/>
        </a:spcAft>
        <a:buClr>
          <a:srgbClr val="000099"/>
        </a:buClr>
        <a:buSzPct val="75000"/>
        <a:buFont typeface="Wingdings" pitchFamily="2" charset="2"/>
        <a:buChar char="l"/>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3300"/>
        </a:buClr>
        <a:buSzPct val="75000"/>
        <a:buFont typeface="Wingdings" pitchFamily="2" charset="2"/>
        <a:buChar char="q"/>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3300"/>
        </a:buClr>
        <a:buSzPct val="100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3300"/>
        </a:buClr>
        <a:buSzPct val="10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5.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2">
            <a:extLst>
              <a:ext uri="{FF2B5EF4-FFF2-40B4-BE49-F238E27FC236}">
                <a16:creationId xmlns:a16="http://schemas.microsoft.com/office/drawing/2014/main" id="{C5E4842A-D647-B844-A3D6-BED16F337F7E}"/>
              </a:ext>
            </a:extLst>
          </p:cNvPr>
          <p:cNvGrpSpPr>
            <a:grpSpLocks/>
          </p:cNvGrpSpPr>
          <p:nvPr/>
        </p:nvGrpSpPr>
        <p:grpSpPr bwMode="auto">
          <a:xfrm>
            <a:off x="2843213" y="2276475"/>
            <a:ext cx="3384550" cy="1296988"/>
            <a:chOff x="1383" y="1389"/>
            <a:chExt cx="2903" cy="1315"/>
          </a:xfrm>
        </p:grpSpPr>
        <p:sp>
          <p:nvSpPr>
            <p:cNvPr id="4102" name="Rectangle 3">
              <a:extLst>
                <a:ext uri="{FF2B5EF4-FFF2-40B4-BE49-F238E27FC236}">
                  <a16:creationId xmlns:a16="http://schemas.microsoft.com/office/drawing/2014/main" id="{0ADB7080-50A4-FC44-B8F7-21C4ECB0016D}"/>
                </a:ext>
              </a:extLst>
            </p:cNvPr>
            <p:cNvSpPr>
              <a:spLocks noChangeArrowheads="1"/>
            </p:cNvSpPr>
            <p:nvPr/>
          </p:nvSpPr>
          <p:spPr bwMode="auto">
            <a:xfrm>
              <a:off x="1383" y="1435"/>
              <a:ext cx="2903" cy="1224"/>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pic>
          <p:nvPicPr>
            <p:cNvPr id="4103" name="Picture 4" descr="Banner">
              <a:extLst>
                <a:ext uri="{FF2B5EF4-FFF2-40B4-BE49-F238E27FC236}">
                  <a16:creationId xmlns:a16="http://schemas.microsoft.com/office/drawing/2014/main" id="{7480B8B1-3410-E246-ABC3-4A707F292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42"/>
            <a:stretch>
              <a:fillRect/>
            </a:stretch>
          </p:blipFill>
          <p:spPr bwMode="auto">
            <a:xfrm>
              <a:off x="3016" y="1434"/>
              <a:ext cx="126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Banner">
              <a:extLst>
                <a:ext uri="{FF2B5EF4-FFF2-40B4-BE49-F238E27FC236}">
                  <a16:creationId xmlns:a16="http://schemas.microsoft.com/office/drawing/2014/main" id="{18A7BB63-5B59-174B-9D21-F4D87DA7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8885"/>
            <a:stretch>
              <a:fillRect/>
            </a:stretch>
          </p:blipFill>
          <p:spPr bwMode="auto">
            <a:xfrm>
              <a:off x="1474" y="1389"/>
              <a:ext cx="145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 name="Rectangle 2">
            <a:extLst>
              <a:ext uri="{FF2B5EF4-FFF2-40B4-BE49-F238E27FC236}">
                <a16:creationId xmlns:a16="http://schemas.microsoft.com/office/drawing/2014/main" id="{01A3E353-5069-AA46-B0E9-7CDDA85C84C8}"/>
              </a:ext>
            </a:extLst>
          </p:cNvPr>
          <p:cNvSpPr>
            <a:spLocks noChangeArrowheads="1"/>
          </p:cNvSpPr>
          <p:nvPr/>
        </p:nvSpPr>
        <p:spPr bwMode="auto">
          <a:xfrm>
            <a:off x="2627313" y="4403725"/>
            <a:ext cx="3743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a:latin typeface="Arial" panose="020B0604020202020204" pitchFamily="34" charset="0"/>
                <a:ea typeface="新細明體" panose="02020500000000000000" pitchFamily="18" charset="-120"/>
                <a:cs typeface="Arial" panose="020B0604020202020204" pitchFamily="34" charset="0"/>
              </a:rPr>
              <a:t>www.nand2tetris.org</a:t>
            </a:r>
          </a:p>
        </p:txBody>
      </p:sp>
      <p:sp>
        <p:nvSpPr>
          <p:cNvPr id="4099" name="Rectangle 2">
            <a:extLst>
              <a:ext uri="{FF2B5EF4-FFF2-40B4-BE49-F238E27FC236}">
                <a16:creationId xmlns:a16="http://schemas.microsoft.com/office/drawing/2014/main" id="{2419FC05-8DDF-2F49-B4F1-582258B656B7}"/>
              </a:ext>
            </a:extLst>
          </p:cNvPr>
          <p:cNvSpPr>
            <a:spLocks noChangeArrowheads="1"/>
          </p:cNvSpPr>
          <p:nvPr/>
        </p:nvSpPr>
        <p:spPr bwMode="auto">
          <a:xfrm>
            <a:off x="684213" y="3684588"/>
            <a:ext cx="77724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800" i="1">
                <a:latin typeface="Arial" panose="020B0604020202020204" pitchFamily="34" charset="0"/>
                <a:ea typeface="新細明體" panose="02020500000000000000" pitchFamily="18" charset="-120"/>
                <a:cs typeface="Arial" panose="020B0604020202020204" pitchFamily="34" charset="0"/>
              </a:rPr>
              <a:t>Building a Modern Computer From First Principles</a:t>
            </a:r>
          </a:p>
        </p:txBody>
      </p:sp>
      <p:sp>
        <p:nvSpPr>
          <p:cNvPr id="4100" name="Rectangle 8">
            <a:extLst>
              <a:ext uri="{FF2B5EF4-FFF2-40B4-BE49-F238E27FC236}">
                <a16:creationId xmlns:a16="http://schemas.microsoft.com/office/drawing/2014/main" id="{FE63B10E-BEF4-0A45-8CE1-10436BBB81AE}"/>
              </a:ext>
            </a:extLst>
          </p:cNvPr>
          <p:cNvSpPr>
            <a:spLocks noChangeArrowheads="1"/>
          </p:cNvSpPr>
          <p:nvPr/>
        </p:nvSpPr>
        <p:spPr bwMode="auto">
          <a:xfrm>
            <a:off x="0" y="333375"/>
            <a:ext cx="9036050" cy="7191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4101" name="Rectangle 2">
            <a:extLst>
              <a:ext uri="{FF2B5EF4-FFF2-40B4-BE49-F238E27FC236}">
                <a16:creationId xmlns:a16="http://schemas.microsoft.com/office/drawing/2014/main" id="{2EEF487C-8647-8643-B4F6-1E6A877ED251}"/>
              </a:ext>
            </a:extLst>
          </p:cNvPr>
          <p:cNvSpPr>
            <a:spLocks noGrp="1" noChangeArrowheads="1"/>
          </p:cNvSpPr>
          <p:nvPr>
            <p:ph type="ctrTitle" idx="4294967295"/>
          </p:nvPr>
        </p:nvSpPr>
        <p:spPr>
          <a:xfrm>
            <a:off x="544513" y="692150"/>
            <a:ext cx="7772400" cy="681038"/>
          </a:xfrm>
          <a:noFill/>
        </p:spPr>
        <p:txBody>
          <a:bodyPr/>
          <a:lstStyle/>
          <a:p>
            <a:pPr algn="ctr"/>
            <a:r>
              <a:rPr lang="en-US" altLang="zh-TW" sz="3600">
                <a:solidFill>
                  <a:schemeClr val="tx1"/>
                </a:solidFill>
                <a:latin typeface="Comic Sans MS" panose="030F0902030302020204" pitchFamily="66" charset="0"/>
                <a:ea typeface="新細明體" panose="02020500000000000000" pitchFamily="18" charset="-120"/>
              </a:rPr>
              <a:t>Compiler I: Syntax Analysis</a:t>
            </a:r>
            <a:endParaRPr lang="en-US" altLang="zh-TW" sz="3600">
              <a:latin typeface="Comic Sans MS" panose="030F0902030302020204" pitchFamily="66" charset="0"/>
              <a:ea typeface="新細明體" panose="02020500000000000000" pitchFamily="18" charset="-120"/>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45544A0-98FB-7B4E-A483-765AB4844400}"/>
              </a:ext>
            </a:extLst>
          </p:cNvPr>
          <p:cNvSpPr>
            <a:spLocks noGrp="1" noChangeArrowheads="1"/>
          </p:cNvSpPr>
          <p:nvPr>
            <p:ph type="title"/>
          </p:nvPr>
        </p:nvSpPr>
        <p:spPr/>
        <p:txBody>
          <a:bodyPr/>
          <a:lstStyle/>
          <a:p>
            <a:r>
              <a:rPr lang="en-US" altLang="zh-TW">
                <a:ea typeface="新細明體" panose="02020500000000000000" pitchFamily="18" charset="-120"/>
              </a:rPr>
              <a:t>Parsing examples</a:t>
            </a:r>
          </a:p>
        </p:txBody>
      </p:sp>
      <p:sp>
        <p:nvSpPr>
          <p:cNvPr id="21506" name="Rectangle 4">
            <a:extLst>
              <a:ext uri="{FF2B5EF4-FFF2-40B4-BE49-F238E27FC236}">
                <a16:creationId xmlns:a16="http://schemas.microsoft.com/office/drawing/2014/main" id="{7F1744E4-50AC-5A4D-9899-9DA547708309}"/>
              </a:ext>
            </a:extLst>
          </p:cNvPr>
          <p:cNvSpPr>
            <a:spLocks noChangeArrowheads="1"/>
          </p:cNvSpPr>
          <p:nvPr/>
        </p:nvSpPr>
        <p:spPr bwMode="auto">
          <a:xfrm>
            <a:off x="227013" y="1036638"/>
            <a:ext cx="4813300" cy="457200"/>
          </a:xfrm>
          <a:prstGeom prst="rect">
            <a:avLst/>
          </a:prstGeom>
          <a:solidFill>
            <a:srgbClr val="FFFF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038" rIns="92075" bIns="46038" anchor="ctr"/>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SzPct val="85000"/>
              <a:buFont typeface="Wingdings" pitchFamily="2" charset="2"/>
              <a:buNone/>
            </a:pPr>
            <a:r>
              <a:rPr lang="en-US" altLang="zh-TW" b="1">
                <a:latin typeface="Courier New" panose="02070309020205020404" pitchFamily="49" charset="0"/>
                <a:ea typeface="新細明體" panose="02020500000000000000" pitchFamily="18" charset="-120"/>
                <a:cs typeface="Courier New" panose="02070309020205020404" pitchFamily="49" charset="0"/>
              </a:rPr>
              <a:t>He ate an apple on the desk.</a:t>
            </a:r>
          </a:p>
        </p:txBody>
      </p:sp>
      <p:sp>
        <p:nvSpPr>
          <p:cNvPr id="21507" name="Rectangle 10">
            <a:extLst>
              <a:ext uri="{FF2B5EF4-FFF2-40B4-BE49-F238E27FC236}">
                <a16:creationId xmlns:a16="http://schemas.microsoft.com/office/drawing/2014/main" id="{BC5417C3-C828-4B46-A5B2-6BB11B2E7B0B}"/>
              </a:ext>
            </a:extLst>
          </p:cNvPr>
          <p:cNvSpPr>
            <a:spLocks noChangeArrowheads="1"/>
          </p:cNvSpPr>
          <p:nvPr/>
        </p:nvSpPr>
        <p:spPr bwMode="auto">
          <a:xfrm>
            <a:off x="1295400" y="6096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SzPct val="85000"/>
              <a:buFont typeface="Wingdings" pitchFamily="2" charset="2"/>
              <a:buNone/>
            </a:pPr>
            <a:r>
              <a:rPr lang="en-US" altLang="zh-TW" sz="2400">
                <a:solidFill>
                  <a:srgbClr val="CC3300"/>
                </a:solidFill>
                <a:latin typeface="Arial" panose="020B0604020202020204" pitchFamily="34" charset="0"/>
                <a:ea typeface="新細明體" panose="02020500000000000000" pitchFamily="18" charset="-120"/>
              </a:rPr>
              <a:t>English</a:t>
            </a:r>
          </a:p>
        </p:txBody>
      </p:sp>
      <p:grpSp>
        <p:nvGrpSpPr>
          <p:cNvPr id="689188" name="Group 36">
            <a:extLst>
              <a:ext uri="{FF2B5EF4-FFF2-40B4-BE49-F238E27FC236}">
                <a16:creationId xmlns:a16="http://schemas.microsoft.com/office/drawing/2014/main" id="{F14D7BFC-DC49-7C49-8D3D-505A7CCE05F1}"/>
              </a:ext>
            </a:extLst>
          </p:cNvPr>
          <p:cNvGrpSpPr>
            <a:grpSpLocks/>
          </p:cNvGrpSpPr>
          <p:nvPr/>
        </p:nvGrpSpPr>
        <p:grpSpPr bwMode="auto">
          <a:xfrm>
            <a:off x="1033463" y="1616075"/>
            <a:ext cx="3200400" cy="4937125"/>
            <a:chOff x="4066" y="1240"/>
            <a:chExt cx="1717" cy="2649"/>
          </a:xfrm>
        </p:grpSpPr>
        <p:sp>
          <p:nvSpPr>
            <p:cNvPr id="21514" name="AutoShape 37" descr="Bouquet">
              <a:extLst>
                <a:ext uri="{FF2B5EF4-FFF2-40B4-BE49-F238E27FC236}">
                  <a16:creationId xmlns:a16="http://schemas.microsoft.com/office/drawing/2014/main" id="{44320628-B9BE-6547-82C4-D2AB51263CF4}"/>
                </a:ext>
              </a:extLst>
            </p:cNvPr>
            <p:cNvSpPr>
              <a:spLocks noChangeArrowheads="1"/>
            </p:cNvSpPr>
            <p:nvPr/>
          </p:nvSpPr>
          <p:spPr bwMode="auto">
            <a:xfrm>
              <a:off x="4562" y="1240"/>
              <a:ext cx="288" cy="576"/>
            </a:xfrm>
            <a:prstGeom prst="downArrow">
              <a:avLst>
                <a:gd name="adj1" fmla="val 50000"/>
                <a:gd name="adj2" fmla="val 50000"/>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21515" name="AutoShape 38">
              <a:extLst>
                <a:ext uri="{FF2B5EF4-FFF2-40B4-BE49-F238E27FC236}">
                  <a16:creationId xmlns:a16="http://schemas.microsoft.com/office/drawing/2014/main" id="{C4FD2094-3FA4-A245-AA89-FEB78887C039}"/>
                </a:ext>
              </a:extLst>
            </p:cNvPr>
            <p:cNvSpPr>
              <a:spLocks noChangeAspect="1" noChangeArrowheads="1" noTextEdit="1"/>
            </p:cNvSpPr>
            <p:nvPr/>
          </p:nvSpPr>
          <p:spPr bwMode="auto">
            <a:xfrm>
              <a:off x="4066" y="2068"/>
              <a:ext cx="1717" cy="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1516" name="Rectangle 39">
              <a:extLst>
                <a:ext uri="{FF2B5EF4-FFF2-40B4-BE49-F238E27FC236}">
                  <a16:creationId xmlns:a16="http://schemas.microsoft.com/office/drawing/2014/main" id="{DBCD4BE7-B956-114A-8421-8F4FB9EB72EF}"/>
                </a:ext>
              </a:extLst>
            </p:cNvPr>
            <p:cNvSpPr>
              <a:spLocks noChangeArrowheads="1"/>
            </p:cNvSpPr>
            <p:nvPr/>
          </p:nvSpPr>
          <p:spPr bwMode="auto">
            <a:xfrm>
              <a:off x="4366" y="2583"/>
              <a:ext cx="680"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21517" name="Rectangle 40">
              <a:extLst>
                <a:ext uri="{FF2B5EF4-FFF2-40B4-BE49-F238E27FC236}">
                  <a16:creationId xmlns:a16="http://schemas.microsoft.com/office/drawing/2014/main" id="{8FED25DB-012A-FC4C-8C62-3E4229DE4375}"/>
                </a:ext>
              </a:extLst>
            </p:cNvPr>
            <p:cNvSpPr>
              <a:spLocks noChangeArrowheads="1"/>
            </p:cNvSpPr>
            <p:nvPr/>
          </p:nvSpPr>
          <p:spPr bwMode="auto">
            <a:xfrm>
              <a:off x="4610" y="1959"/>
              <a:ext cx="1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0000A0"/>
                  </a:solidFill>
                  <a:latin typeface="Arial" panose="020B0604020202020204" pitchFamily="34" charset="0"/>
                  <a:ea typeface="新細明體" panose="02020500000000000000" pitchFamily="18" charset="-120"/>
                  <a:cs typeface="Arial" panose="020B0604020202020204" pitchFamily="34" charset="0"/>
                </a:rPr>
                <a:t>ate</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18" name="Line 41">
              <a:extLst>
                <a:ext uri="{FF2B5EF4-FFF2-40B4-BE49-F238E27FC236}">
                  <a16:creationId xmlns:a16="http://schemas.microsoft.com/office/drawing/2014/main" id="{3C40F806-AE32-1B49-9D13-2A84BFF6BB93}"/>
                </a:ext>
              </a:extLst>
            </p:cNvPr>
            <p:cNvSpPr>
              <a:spLocks noChangeShapeType="1"/>
            </p:cNvSpPr>
            <p:nvPr/>
          </p:nvSpPr>
          <p:spPr bwMode="auto">
            <a:xfrm flipH="1">
              <a:off x="4383" y="2124"/>
              <a:ext cx="208" cy="206"/>
            </a:xfrm>
            <a:prstGeom prst="line">
              <a:avLst/>
            </a:prstGeom>
            <a:noFill/>
            <a:ln w="22225">
              <a:solidFill>
                <a:srgbClr val="8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19" name="Freeform 42">
              <a:extLst>
                <a:ext uri="{FF2B5EF4-FFF2-40B4-BE49-F238E27FC236}">
                  <a16:creationId xmlns:a16="http://schemas.microsoft.com/office/drawing/2014/main" id="{5D50F6C3-4365-484F-B614-47D009586C3C}"/>
                </a:ext>
              </a:extLst>
            </p:cNvPr>
            <p:cNvSpPr>
              <a:spLocks/>
            </p:cNvSpPr>
            <p:nvPr/>
          </p:nvSpPr>
          <p:spPr bwMode="auto">
            <a:xfrm>
              <a:off x="4345" y="2304"/>
              <a:ext cx="65" cy="64"/>
            </a:xfrm>
            <a:custGeom>
              <a:avLst/>
              <a:gdLst>
                <a:gd name="T0" fmla="*/ 65 w 65"/>
                <a:gd name="T1" fmla="*/ 42 h 64"/>
                <a:gd name="T2" fmla="*/ 0 w 65"/>
                <a:gd name="T3" fmla="*/ 64 h 64"/>
                <a:gd name="T4" fmla="*/ 21 w 65"/>
                <a:gd name="T5" fmla="*/ 0 h 64"/>
                <a:gd name="T6" fmla="*/ 65 w 65"/>
                <a:gd name="T7" fmla="*/ 42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4">
                  <a:moveTo>
                    <a:pt x="65" y="42"/>
                  </a:moveTo>
                  <a:lnTo>
                    <a:pt x="0" y="64"/>
                  </a:lnTo>
                  <a:lnTo>
                    <a:pt x="21" y="0"/>
                  </a:lnTo>
                  <a:lnTo>
                    <a:pt x="65" y="4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20" name="Line 43">
              <a:extLst>
                <a:ext uri="{FF2B5EF4-FFF2-40B4-BE49-F238E27FC236}">
                  <a16:creationId xmlns:a16="http://schemas.microsoft.com/office/drawing/2014/main" id="{EFB5D101-0784-0044-9981-8E7FE2959B9B}"/>
                </a:ext>
              </a:extLst>
            </p:cNvPr>
            <p:cNvSpPr>
              <a:spLocks noChangeShapeType="1"/>
            </p:cNvSpPr>
            <p:nvPr/>
          </p:nvSpPr>
          <p:spPr bwMode="auto">
            <a:xfrm>
              <a:off x="4841" y="2133"/>
              <a:ext cx="190" cy="187"/>
            </a:xfrm>
            <a:prstGeom prst="line">
              <a:avLst/>
            </a:prstGeom>
            <a:noFill/>
            <a:ln w="22225">
              <a:solidFill>
                <a:srgbClr val="8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1" name="Freeform 44">
              <a:extLst>
                <a:ext uri="{FF2B5EF4-FFF2-40B4-BE49-F238E27FC236}">
                  <a16:creationId xmlns:a16="http://schemas.microsoft.com/office/drawing/2014/main" id="{DF95C5AB-8CFB-B948-B00C-F3BD63242DD2}"/>
                </a:ext>
              </a:extLst>
            </p:cNvPr>
            <p:cNvSpPr>
              <a:spLocks/>
            </p:cNvSpPr>
            <p:nvPr/>
          </p:nvSpPr>
          <p:spPr bwMode="auto">
            <a:xfrm>
              <a:off x="5003" y="2294"/>
              <a:ext cx="65" cy="64"/>
            </a:xfrm>
            <a:custGeom>
              <a:avLst/>
              <a:gdLst>
                <a:gd name="T0" fmla="*/ 43 w 65"/>
                <a:gd name="T1" fmla="*/ 0 h 64"/>
                <a:gd name="T2" fmla="*/ 65 w 65"/>
                <a:gd name="T3" fmla="*/ 64 h 64"/>
                <a:gd name="T4" fmla="*/ 0 w 65"/>
                <a:gd name="T5" fmla="*/ 42 h 64"/>
                <a:gd name="T6" fmla="*/ 43 w 65"/>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4">
                  <a:moveTo>
                    <a:pt x="43" y="0"/>
                  </a:moveTo>
                  <a:lnTo>
                    <a:pt x="65" y="64"/>
                  </a:lnTo>
                  <a:lnTo>
                    <a:pt x="0" y="42"/>
                  </a:lnTo>
                  <a:lnTo>
                    <a:pt x="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22" name="Rectangle 47">
              <a:extLst>
                <a:ext uri="{FF2B5EF4-FFF2-40B4-BE49-F238E27FC236}">
                  <a16:creationId xmlns:a16="http://schemas.microsoft.com/office/drawing/2014/main" id="{137F062B-39C2-6246-811C-47DFD53A240F}"/>
                </a:ext>
              </a:extLst>
            </p:cNvPr>
            <p:cNvSpPr>
              <a:spLocks noChangeArrowheads="1"/>
            </p:cNvSpPr>
            <p:nvPr/>
          </p:nvSpPr>
          <p:spPr bwMode="auto">
            <a:xfrm>
              <a:off x="4228" y="3094"/>
              <a:ext cx="294"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21523" name="Rectangle 48">
              <a:extLst>
                <a:ext uri="{FF2B5EF4-FFF2-40B4-BE49-F238E27FC236}">
                  <a16:creationId xmlns:a16="http://schemas.microsoft.com/office/drawing/2014/main" id="{0CA2FCD4-ED62-5E4E-A9D0-6F96392A2813}"/>
                </a:ext>
              </a:extLst>
            </p:cNvPr>
            <p:cNvSpPr>
              <a:spLocks noChangeArrowheads="1"/>
            </p:cNvSpPr>
            <p:nvPr/>
          </p:nvSpPr>
          <p:spPr bwMode="auto">
            <a:xfrm>
              <a:off x="4257" y="241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0000A0"/>
                  </a:solidFill>
                  <a:latin typeface="Arial" panose="020B0604020202020204" pitchFamily="34" charset="0"/>
                  <a:ea typeface="新細明體" panose="02020500000000000000" pitchFamily="18" charset="-120"/>
                  <a:cs typeface="Arial" panose="020B0604020202020204" pitchFamily="34" charset="0"/>
                </a:rPr>
                <a:t>he</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24" name="Rectangle 49">
              <a:extLst>
                <a:ext uri="{FF2B5EF4-FFF2-40B4-BE49-F238E27FC236}">
                  <a16:creationId xmlns:a16="http://schemas.microsoft.com/office/drawing/2014/main" id="{3D5E3929-A482-4A4A-9DA3-1F6624CCA9B8}"/>
                </a:ext>
              </a:extLst>
            </p:cNvPr>
            <p:cNvSpPr>
              <a:spLocks noChangeArrowheads="1"/>
            </p:cNvSpPr>
            <p:nvPr/>
          </p:nvSpPr>
          <p:spPr bwMode="auto">
            <a:xfrm>
              <a:off x="4757" y="3084"/>
              <a:ext cx="680"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21525" name="Rectangle 50">
              <a:extLst>
                <a:ext uri="{FF2B5EF4-FFF2-40B4-BE49-F238E27FC236}">
                  <a16:creationId xmlns:a16="http://schemas.microsoft.com/office/drawing/2014/main" id="{B2A841DE-8A16-F040-84C0-DE3406655F5F}"/>
                </a:ext>
              </a:extLst>
            </p:cNvPr>
            <p:cNvSpPr>
              <a:spLocks noChangeArrowheads="1"/>
            </p:cNvSpPr>
            <p:nvPr/>
          </p:nvSpPr>
          <p:spPr bwMode="auto">
            <a:xfrm>
              <a:off x="4821" y="2411"/>
              <a:ext cx="52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0000A0"/>
                  </a:solidFill>
                  <a:latin typeface="Arial" panose="020B0604020202020204" pitchFamily="34" charset="0"/>
                  <a:ea typeface="新細明體" panose="02020500000000000000" pitchFamily="18" charset="-120"/>
                  <a:cs typeface="Arial" panose="020B0604020202020204" pitchFamily="34" charset="0"/>
                </a:rPr>
                <a:t>an apple</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26" name="Rectangle 51">
              <a:extLst>
                <a:ext uri="{FF2B5EF4-FFF2-40B4-BE49-F238E27FC236}">
                  <a16:creationId xmlns:a16="http://schemas.microsoft.com/office/drawing/2014/main" id="{3B2A2FDE-B73C-7947-8A06-6F3FFF24C02C}"/>
                </a:ext>
              </a:extLst>
            </p:cNvPr>
            <p:cNvSpPr>
              <a:spLocks noChangeArrowheads="1"/>
            </p:cNvSpPr>
            <p:nvPr/>
          </p:nvSpPr>
          <p:spPr bwMode="auto">
            <a:xfrm>
              <a:off x="5110" y="3613"/>
              <a:ext cx="5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21527" name="Rectangle 52">
              <a:extLst>
                <a:ext uri="{FF2B5EF4-FFF2-40B4-BE49-F238E27FC236}">
                  <a16:creationId xmlns:a16="http://schemas.microsoft.com/office/drawing/2014/main" id="{DC841F1C-8F95-434C-BF8F-7F0BF8085D9D}"/>
                </a:ext>
              </a:extLst>
            </p:cNvPr>
            <p:cNvSpPr>
              <a:spLocks noChangeArrowheads="1"/>
            </p:cNvSpPr>
            <p:nvPr/>
          </p:nvSpPr>
          <p:spPr bwMode="auto">
            <a:xfrm>
              <a:off x="5197" y="2893"/>
              <a:ext cx="51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0000A0"/>
                  </a:solidFill>
                  <a:latin typeface="Arial" panose="020B0604020202020204" pitchFamily="34" charset="0"/>
                  <a:ea typeface="新細明體" panose="02020500000000000000" pitchFamily="18" charset="-120"/>
                  <a:cs typeface="Arial" panose="020B0604020202020204" pitchFamily="34" charset="0"/>
                </a:rPr>
                <a:t>the desk</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28" name="Rectangle 54">
              <a:extLst>
                <a:ext uri="{FF2B5EF4-FFF2-40B4-BE49-F238E27FC236}">
                  <a16:creationId xmlns:a16="http://schemas.microsoft.com/office/drawing/2014/main" id="{B8FBA6AC-01F1-8E4D-B74F-0C93E9AD04DD}"/>
                </a:ext>
              </a:extLst>
            </p:cNvPr>
            <p:cNvSpPr>
              <a:spLocks noChangeArrowheads="1"/>
            </p:cNvSpPr>
            <p:nvPr/>
          </p:nvSpPr>
          <p:spPr bwMode="auto">
            <a:xfrm>
              <a:off x="4874" y="1379"/>
              <a:ext cx="3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9E0128"/>
                  </a:solidFill>
                  <a:latin typeface="Arial" panose="020B0604020202020204" pitchFamily="34" charset="0"/>
                  <a:ea typeface="新細明體" panose="02020500000000000000" pitchFamily="18" charset="-120"/>
                  <a:cs typeface="Arial" panose="020B0604020202020204" pitchFamily="34" charset="0"/>
                </a:rPr>
                <a:t>parse</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29" name="Rectangle 56">
              <a:extLst>
                <a:ext uri="{FF2B5EF4-FFF2-40B4-BE49-F238E27FC236}">
                  <a16:creationId xmlns:a16="http://schemas.microsoft.com/office/drawing/2014/main" id="{7B39DCCE-0C80-904C-A110-87249E4E33EA}"/>
                </a:ext>
              </a:extLst>
            </p:cNvPr>
            <p:cNvSpPr>
              <a:spLocks noChangeArrowheads="1"/>
            </p:cNvSpPr>
            <p:nvPr/>
          </p:nvSpPr>
          <p:spPr bwMode="auto">
            <a:xfrm>
              <a:off x="4525" y="2874"/>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solidFill>
                    <a:srgbClr val="0000A0"/>
                  </a:solidFill>
                  <a:latin typeface="Arial" panose="020B0604020202020204" pitchFamily="34" charset="0"/>
                  <a:ea typeface="新細明體" panose="02020500000000000000" pitchFamily="18" charset="-120"/>
                  <a:cs typeface="Arial" panose="020B0604020202020204" pitchFamily="34" charset="0"/>
                </a:rPr>
                <a:t>on</a:t>
              </a:r>
              <a:endParaRPr lang="en-US" altLang="zh-TW">
                <a:latin typeface="Arial" panose="020B0604020202020204" pitchFamily="34" charset="0"/>
                <a:ea typeface="新細明體" panose="02020500000000000000" pitchFamily="18" charset="-120"/>
                <a:cs typeface="Arial" panose="020B0604020202020204" pitchFamily="34" charset="0"/>
              </a:endParaRPr>
            </a:p>
          </p:txBody>
        </p:sp>
        <p:sp>
          <p:nvSpPr>
            <p:cNvPr id="21530" name="Line 57">
              <a:extLst>
                <a:ext uri="{FF2B5EF4-FFF2-40B4-BE49-F238E27FC236}">
                  <a16:creationId xmlns:a16="http://schemas.microsoft.com/office/drawing/2014/main" id="{77DB4B13-36F9-B445-996E-F5DAA12A2E3A}"/>
                </a:ext>
              </a:extLst>
            </p:cNvPr>
            <p:cNvSpPr>
              <a:spLocks noChangeShapeType="1"/>
            </p:cNvSpPr>
            <p:nvPr/>
          </p:nvSpPr>
          <p:spPr bwMode="auto">
            <a:xfrm flipH="1">
              <a:off x="4664" y="2608"/>
              <a:ext cx="208" cy="207"/>
            </a:xfrm>
            <a:prstGeom prst="line">
              <a:avLst/>
            </a:prstGeom>
            <a:noFill/>
            <a:ln w="22225">
              <a:solidFill>
                <a:srgbClr val="8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1" name="Freeform 58">
              <a:extLst>
                <a:ext uri="{FF2B5EF4-FFF2-40B4-BE49-F238E27FC236}">
                  <a16:creationId xmlns:a16="http://schemas.microsoft.com/office/drawing/2014/main" id="{8FFC3500-F06F-0C48-9D53-A2403FB3B1CE}"/>
                </a:ext>
              </a:extLst>
            </p:cNvPr>
            <p:cNvSpPr>
              <a:spLocks/>
            </p:cNvSpPr>
            <p:nvPr/>
          </p:nvSpPr>
          <p:spPr bwMode="auto">
            <a:xfrm>
              <a:off x="4627" y="2788"/>
              <a:ext cx="63" cy="64"/>
            </a:xfrm>
            <a:custGeom>
              <a:avLst/>
              <a:gdLst>
                <a:gd name="T0" fmla="*/ 63 w 63"/>
                <a:gd name="T1" fmla="*/ 43 h 64"/>
                <a:gd name="T2" fmla="*/ 0 w 63"/>
                <a:gd name="T3" fmla="*/ 64 h 64"/>
                <a:gd name="T4" fmla="*/ 21 w 63"/>
                <a:gd name="T5" fmla="*/ 0 h 64"/>
                <a:gd name="T6" fmla="*/ 63 w 63"/>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4">
                  <a:moveTo>
                    <a:pt x="63" y="43"/>
                  </a:moveTo>
                  <a:lnTo>
                    <a:pt x="0" y="64"/>
                  </a:lnTo>
                  <a:lnTo>
                    <a:pt x="21" y="0"/>
                  </a:lnTo>
                  <a:lnTo>
                    <a:pt x="63" y="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2" name="Line 59">
              <a:extLst>
                <a:ext uri="{FF2B5EF4-FFF2-40B4-BE49-F238E27FC236}">
                  <a16:creationId xmlns:a16="http://schemas.microsoft.com/office/drawing/2014/main" id="{95FB0B9C-795F-B445-A1AA-94ACE3B35191}"/>
                </a:ext>
              </a:extLst>
            </p:cNvPr>
            <p:cNvSpPr>
              <a:spLocks noChangeShapeType="1"/>
            </p:cNvSpPr>
            <p:nvPr/>
          </p:nvSpPr>
          <p:spPr bwMode="auto">
            <a:xfrm>
              <a:off x="5262" y="2624"/>
              <a:ext cx="189" cy="188"/>
            </a:xfrm>
            <a:prstGeom prst="line">
              <a:avLst/>
            </a:prstGeom>
            <a:noFill/>
            <a:ln w="22225">
              <a:solidFill>
                <a:srgbClr val="8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3" name="Freeform 60">
              <a:extLst>
                <a:ext uri="{FF2B5EF4-FFF2-40B4-BE49-F238E27FC236}">
                  <a16:creationId xmlns:a16="http://schemas.microsoft.com/office/drawing/2014/main" id="{A428AACF-DB00-4C40-9B0F-A6397C822036}"/>
                </a:ext>
              </a:extLst>
            </p:cNvPr>
            <p:cNvSpPr>
              <a:spLocks/>
            </p:cNvSpPr>
            <p:nvPr/>
          </p:nvSpPr>
          <p:spPr bwMode="auto">
            <a:xfrm>
              <a:off x="5425" y="2786"/>
              <a:ext cx="64" cy="63"/>
            </a:xfrm>
            <a:custGeom>
              <a:avLst/>
              <a:gdLst>
                <a:gd name="T0" fmla="*/ 43 w 64"/>
                <a:gd name="T1" fmla="*/ 0 h 63"/>
                <a:gd name="T2" fmla="*/ 64 w 64"/>
                <a:gd name="T3" fmla="*/ 63 h 63"/>
                <a:gd name="T4" fmla="*/ 0 w 64"/>
                <a:gd name="T5" fmla="*/ 42 h 63"/>
                <a:gd name="T6" fmla="*/ 43 w 64"/>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63">
                  <a:moveTo>
                    <a:pt x="43" y="0"/>
                  </a:moveTo>
                  <a:lnTo>
                    <a:pt x="64" y="63"/>
                  </a:lnTo>
                  <a:lnTo>
                    <a:pt x="0" y="42"/>
                  </a:lnTo>
                  <a:lnTo>
                    <a:pt x="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1" name="Rectangle 3">
            <a:extLst>
              <a:ext uri="{FF2B5EF4-FFF2-40B4-BE49-F238E27FC236}">
                <a16:creationId xmlns:a16="http://schemas.microsoft.com/office/drawing/2014/main" id="{7EF22D59-4055-C048-991D-A5F91C52B36D}"/>
              </a:ext>
            </a:extLst>
          </p:cNvPr>
          <p:cNvSpPr>
            <a:spLocks noChangeArrowheads="1"/>
          </p:cNvSpPr>
          <p:nvPr/>
        </p:nvSpPr>
        <p:spPr bwMode="auto">
          <a:xfrm>
            <a:off x="5537200" y="1036638"/>
            <a:ext cx="3124200" cy="457200"/>
          </a:xfrm>
          <a:prstGeom prst="rect">
            <a:avLst/>
          </a:prstGeom>
          <a:solidFill>
            <a:srgbClr val="FFFF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038" rIns="92075" bIns="46038" anchor="ctr"/>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b="1">
                <a:latin typeface="Courier New" panose="02070309020205020404" pitchFamily="49" charset="0"/>
                <a:ea typeface="新細明體" panose="02020500000000000000" pitchFamily="18" charset="-120"/>
                <a:cs typeface="Courier New" panose="02070309020205020404" pitchFamily="49" charset="0"/>
              </a:rPr>
              <a:t>(5+3)*2 </a:t>
            </a:r>
            <a:r>
              <a:rPr lang="en-US" altLang="zh-TW" b="1">
                <a:latin typeface="Arial" panose="020B0604020202020204" pitchFamily="34" charset="0"/>
                <a:ea typeface="新細明體" panose="02020500000000000000" pitchFamily="18" charset="-120"/>
                <a:cs typeface="Courier New" panose="02070309020205020404" pitchFamily="49" charset="0"/>
              </a:rPr>
              <a:t>–</a:t>
            </a:r>
            <a:r>
              <a:rPr lang="en-US" altLang="zh-TW" b="1">
                <a:latin typeface="Courier New" panose="02070309020205020404" pitchFamily="49" charset="0"/>
                <a:ea typeface="新細明體" panose="02020500000000000000" pitchFamily="18" charset="-120"/>
                <a:cs typeface="Courier New" panose="02070309020205020404" pitchFamily="49" charset="0"/>
              </a:rPr>
              <a:t> sqrt(9*4)</a:t>
            </a:r>
          </a:p>
        </p:txBody>
      </p:sp>
      <p:grpSp>
        <p:nvGrpSpPr>
          <p:cNvPr id="62" name="Group 5">
            <a:extLst>
              <a:ext uri="{FF2B5EF4-FFF2-40B4-BE49-F238E27FC236}">
                <a16:creationId xmlns:a16="http://schemas.microsoft.com/office/drawing/2014/main" id="{26718725-2351-514E-85DC-D3B3E0FAFA1D}"/>
              </a:ext>
            </a:extLst>
          </p:cNvPr>
          <p:cNvGrpSpPr>
            <a:grpSpLocks/>
          </p:cNvGrpSpPr>
          <p:nvPr/>
        </p:nvGrpSpPr>
        <p:grpSpPr bwMode="auto">
          <a:xfrm>
            <a:off x="4418013" y="1703388"/>
            <a:ext cx="4440237" cy="4327525"/>
            <a:chOff x="-264" y="1248"/>
            <a:chExt cx="2226" cy="2169"/>
          </a:xfrm>
        </p:grpSpPr>
        <p:graphicFrame>
          <p:nvGraphicFramePr>
            <p:cNvPr id="21512" name="Object 6">
              <a:extLst>
                <a:ext uri="{FF2B5EF4-FFF2-40B4-BE49-F238E27FC236}">
                  <a16:creationId xmlns:a16="http://schemas.microsoft.com/office/drawing/2014/main" id="{0A62D642-40FE-3E4B-BD76-AD3225CED812}"/>
                </a:ext>
              </a:extLst>
            </p:cNvPr>
            <p:cNvGraphicFramePr>
              <a:graphicFrameLocks noChangeAspect="1"/>
            </p:cNvGraphicFramePr>
            <p:nvPr/>
          </p:nvGraphicFramePr>
          <p:xfrm>
            <a:off x="-264" y="1825"/>
            <a:ext cx="2226" cy="1592"/>
          </p:xfrm>
          <a:graphic>
            <a:graphicData uri="http://schemas.openxmlformats.org/presentationml/2006/ole">
              <mc:AlternateContent xmlns:mc="http://schemas.openxmlformats.org/markup-compatibility/2006">
                <mc:Choice xmlns:v="urn:schemas-microsoft-com:vml" Requires="v">
                  <p:oleObj spid="_x0000_s21535" name="VISIO" r:id="rId5" imgW="8661400" imgH="5562600" progId="Visio.Drawing.6">
                    <p:embed/>
                  </p:oleObj>
                </mc:Choice>
                <mc:Fallback>
                  <p:oleObj name="VISIO" r:id="rId5" imgW="8661400" imgH="5562600" progId="Visio.Drawing.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12633" t="17165" r="39333" b="28857"/>
                        <a:stretch>
                          <a:fillRect/>
                        </a:stretch>
                      </p:blipFill>
                      <p:spPr bwMode="auto">
                        <a:xfrm>
                          <a:off x="-264" y="1825"/>
                          <a:ext cx="2226" cy="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AutoShape 7" descr="Bouquet">
              <a:extLst>
                <a:ext uri="{FF2B5EF4-FFF2-40B4-BE49-F238E27FC236}">
                  <a16:creationId xmlns:a16="http://schemas.microsoft.com/office/drawing/2014/main" id="{75FE044D-969C-3245-8E3B-6B1ED9A5F0BB}"/>
                </a:ext>
              </a:extLst>
            </p:cNvPr>
            <p:cNvSpPr>
              <a:spLocks noChangeArrowheads="1"/>
            </p:cNvSpPr>
            <p:nvPr/>
          </p:nvSpPr>
          <p:spPr bwMode="auto">
            <a:xfrm>
              <a:off x="960" y="1248"/>
              <a:ext cx="288" cy="576"/>
            </a:xfrm>
            <a:prstGeom prst="downArrow">
              <a:avLst>
                <a:gd name="adj1" fmla="val 50000"/>
                <a:gd name="adj2" fmla="val 50000"/>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grpSp>
      <p:sp>
        <p:nvSpPr>
          <p:cNvPr id="65" name="Rectangle 9">
            <a:extLst>
              <a:ext uri="{FF2B5EF4-FFF2-40B4-BE49-F238E27FC236}">
                <a16:creationId xmlns:a16="http://schemas.microsoft.com/office/drawing/2014/main" id="{08391A23-0A04-D849-B372-4F4F584DCF1C}"/>
              </a:ext>
            </a:extLst>
          </p:cNvPr>
          <p:cNvSpPr>
            <a:spLocks noChangeArrowheads="1"/>
          </p:cNvSpPr>
          <p:nvPr/>
        </p:nvSpPr>
        <p:spPr bwMode="auto">
          <a:xfrm>
            <a:off x="6184900" y="609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2400">
                <a:solidFill>
                  <a:srgbClr val="CC3300"/>
                </a:solidFill>
                <a:latin typeface="Arial" panose="020B0604020202020204" pitchFamily="34" charset="0"/>
                <a:ea typeface="新細明體" panose="02020500000000000000" pitchFamily="18" charset="-120"/>
              </a:rPr>
              <a:t>       Jack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9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6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autoUpdateAnimBg="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a:extLst>
              <a:ext uri="{FF2B5EF4-FFF2-40B4-BE49-F238E27FC236}">
                <a16:creationId xmlns:a16="http://schemas.microsoft.com/office/drawing/2014/main" id="{BFB16390-5FDE-EA4A-8655-3148E9CEE68C}"/>
              </a:ext>
            </a:extLst>
          </p:cNvPr>
          <p:cNvSpPr>
            <a:spLocks noGrp="1" noChangeArrowheads="1"/>
          </p:cNvSpPr>
          <p:nvPr>
            <p:ph type="title"/>
          </p:nvPr>
        </p:nvSpPr>
        <p:spPr/>
        <p:txBody>
          <a:bodyPr/>
          <a:lstStyle/>
          <a:p>
            <a:r>
              <a:rPr lang="en-US" altLang="zh-TW">
                <a:ea typeface="新細明體" panose="02020500000000000000" pitchFamily="18" charset="-120"/>
              </a:rPr>
              <a:t>Regular expressions</a:t>
            </a:r>
            <a:endParaRPr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B0A97A5E-A113-1846-A178-9AF0A7DDFF33}"/>
              </a:ext>
            </a:extLst>
          </p:cNvPr>
          <p:cNvSpPr>
            <a:spLocks noGrp="1" noChangeArrowheads="1"/>
          </p:cNvSpPr>
          <p:nvPr>
            <p:ph idx="1"/>
          </p:nvPr>
        </p:nvSpPr>
        <p:spPr/>
        <p:txBody>
          <a:bodyPr/>
          <a:lstStyle/>
          <a:p>
            <a:r>
              <a:rPr lang="en-US" altLang="zh-TW" sz="2400">
                <a:ea typeface="新細明體" panose="02020500000000000000" pitchFamily="18" charset="-120"/>
              </a:rPr>
              <a:t>a|b*</a:t>
            </a:r>
          </a:p>
          <a:p>
            <a:pPr>
              <a:buFont typeface="Wingdings" pitchFamily="2" charset="2"/>
              <a:buNone/>
            </a:pPr>
            <a:r>
              <a:rPr lang="en-US" altLang="zh-TW" sz="2400">
                <a:ea typeface="新細明體" panose="02020500000000000000" pitchFamily="18" charset="-120"/>
              </a:rPr>
              <a:t>{</a:t>
            </a:r>
            <a:r>
              <a:rPr lang="en-US" altLang="zh-TW" sz="2400">
                <a:ea typeface="新細明體" panose="02020500000000000000" pitchFamily="18" charset="-120"/>
                <a:sym typeface="Symbol" pitchFamily="2" charset="2"/>
              </a:rPr>
              <a:t>, “a”, “b”,  “bb”, “bbb”, …</a:t>
            </a:r>
            <a:r>
              <a:rPr lang="en-US" altLang="zh-TW" sz="2400">
                <a:ea typeface="新細明體" panose="02020500000000000000" pitchFamily="18" charset="-120"/>
              </a:rPr>
              <a:t>}</a:t>
            </a:r>
          </a:p>
          <a:p>
            <a:endParaRPr lang="en-US" altLang="zh-TW" sz="2400">
              <a:ea typeface="新細明體" panose="02020500000000000000" pitchFamily="18" charset="-120"/>
            </a:endParaRPr>
          </a:p>
          <a:p>
            <a:r>
              <a:rPr lang="en-US" altLang="zh-TW" sz="2400">
                <a:ea typeface="新細明體" panose="02020500000000000000" pitchFamily="18" charset="-120"/>
              </a:rPr>
              <a:t>(a|b)*</a:t>
            </a:r>
          </a:p>
          <a:p>
            <a:pPr>
              <a:buFont typeface="Wingdings" pitchFamily="2" charset="2"/>
              <a:buNone/>
            </a:pPr>
            <a:r>
              <a:rPr lang="en-US" altLang="zh-TW" sz="2400">
                <a:ea typeface="新細明體" panose="02020500000000000000" pitchFamily="18" charset="-120"/>
              </a:rPr>
              <a:t>{</a:t>
            </a:r>
            <a:r>
              <a:rPr lang="en-US" altLang="zh-TW" sz="2400">
                <a:ea typeface="新細明體" panose="02020500000000000000" pitchFamily="18" charset="-120"/>
                <a:sym typeface="Symbol" pitchFamily="2" charset="2"/>
              </a:rPr>
              <a:t>, “a”, “b”,  “aa”, “ab”, “ba”, “bb”, “aaa”, …</a:t>
            </a:r>
            <a:r>
              <a:rPr lang="en-US" altLang="zh-TW" sz="2400">
                <a:ea typeface="新細明體" panose="02020500000000000000" pitchFamily="18" charset="-120"/>
              </a:rPr>
              <a:t>}</a:t>
            </a:r>
          </a:p>
          <a:p>
            <a:endParaRPr lang="en-US" altLang="zh-TW" sz="2400">
              <a:ea typeface="新細明體" panose="02020500000000000000" pitchFamily="18" charset="-120"/>
            </a:endParaRPr>
          </a:p>
          <a:p>
            <a:r>
              <a:rPr lang="en-US" altLang="zh-TW" sz="2400">
                <a:ea typeface="新細明體" panose="02020500000000000000" pitchFamily="18" charset="-120"/>
              </a:rPr>
              <a:t>ab*(c|</a:t>
            </a:r>
            <a:r>
              <a:rPr lang="en-US" altLang="zh-TW" sz="2400">
                <a:ea typeface="新細明體" panose="02020500000000000000" pitchFamily="18" charset="-120"/>
                <a:sym typeface="Symbol" pitchFamily="2" charset="2"/>
              </a:rPr>
              <a:t></a:t>
            </a:r>
            <a:r>
              <a:rPr lang="en-US" altLang="zh-TW" sz="2400">
                <a:ea typeface="新細明體" panose="02020500000000000000" pitchFamily="18" charset="-120"/>
              </a:rPr>
              <a:t>)</a:t>
            </a:r>
          </a:p>
          <a:p>
            <a:pPr>
              <a:buFont typeface="Wingdings" pitchFamily="2" charset="2"/>
              <a:buNone/>
            </a:pPr>
            <a:r>
              <a:rPr lang="en-US" altLang="zh-TW" sz="2400">
                <a:ea typeface="新細明體" panose="02020500000000000000" pitchFamily="18" charset="-120"/>
              </a:rPr>
              <a:t>{</a:t>
            </a:r>
            <a:r>
              <a:rPr lang="en-US" altLang="zh-TW" sz="2400">
                <a:ea typeface="新細明體" panose="02020500000000000000" pitchFamily="18" charset="-120"/>
                <a:sym typeface="Symbol" pitchFamily="2" charset="2"/>
              </a:rPr>
              <a:t>a, “ac”, “ab”,  “abc”, “abb”, “abbc”, …</a:t>
            </a:r>
            <a:r>
              <a:rPr lang="en-US" altLang="zh-TW" sz="2400">
                <a:ea typeface="新細明體" panose="02020500000000000000" pitchFamily="18" charset="-120"/>
              </a:rPr>
              <a:t>}</a:t>
            </a:r>
          </a:p>
          <a:p>
            <a:endParaRPr lang="zh-TW" altLang="en-US" sz="24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5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5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a:extLst>
              <a:ext uri="{FF2B5EF4-FFF2-40B4-BE49-F238E27FC236}">
                <a16:creationId xmlns:a16="http://schemas.microsoft.com/office/drawing/2014/main" id="{A7A33933-710F-1A42-B968-6C033380779C}"/>
              </a:ext>
            </a:extLst>
          </p:cNvPr>
          <p:cNvSpPr>
            <a:spLocks noGrp="1" noChangeArrowheads="1"/>
          </p:cNvSpPr>
          <p:nvPr>
            <p:ph type="title"/>
          </p:nvPr>
        </p:nvSpPr>
        <p:spPr/>
        <p:txBody>
          <a:bodyPr/>
          <a:lstStyle/>
          <a:p>
            <a:r>
              <a:rPr lang="en-US" altLang="zh-TW">
                <a:ea typeface="新細明體" panose="02020500000000000000" pitchFamily="18" charset="-120"/>
              </a:rPr>
              <a:t>Lex </a:t>
            </a:r>
            <a:endParaRPr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B2C43C49-6A7C-A44C-871D-CAEB452FEF94}"/>
              </a:ext>
            </a:extLst>
          </p:cNvPr>
          <p:cNvSpPr>
            <a:spLocks noGrp="1" noChangeArrowheads="1"/>
          </p:cNvSpPr>
          <p:nvPr>
            <p:ph idx="1"/>
          </p:nvPr>
        </p:nvSpPr>
        <p:spPr>
          <a:xfrm>
            <a:off x="228600" y="609600"/>
            <a:ext cx="8610600" cy="5791200"/>
          </a:xfrm>
        </p:spPr>
        <p:txBody>
          <a:bodyPr/>
          <a:lstStyle/>
          <a:p>
            <a:r>
              <a:rPr lang="en-US" altLang="zh-TW" sz="2400">
                <a:ea typeface="新細明體" panose="02020500000000000000" pitchFamily="18" charset="-120"/>
              </a:rPr>
              <a:t>A computer program that generates lexical analyzers (scanners or lexers) </a:t>
            </a:r>
          </a:p>
          <a:p>
            <a:r>
              <a:rPr lang="en-US" altLang="zh-TW" sz="2400">
                <a:ea typeface="新細明體" panose="02020500000000000000" pitchFamily="18" charset="-120"/>
              </a:rPr>
              <a:t>Commonly used with the yacc parser generator. </a:t>
            </a:r>
          </a:p>
          <a:p>
            <a:r>
              <a:rPr lang="en-US" altLang="zh-TW" sz="2400">
                <a:ea typeface="新細明體" panose="02020500000000000000" pitchFamily="18" charset="-120"/>
              </a:rPr>
              <a:t>Structure of a Lex file</a:t>
            </a:r>
            <a:endParaRPr lang="zh-TW" altLang="en-US" sz="2400">
              <a:ea typeface="新細明體" panose="02020500000000000000" pitchFamily="18" charset="-120"/>
            </a:endParaRPr>
          </a:p>
        </p:txBody>
      </p:sp>
      <p:sp>
        <p:nvSpPr>
          <p:cNvPr id="8" name="Text Box 3">
            <a:extLst>
              <a:ext uri="{FF2B5EF4-FFF2-40B4-BE49-F238E27FC236}">
                <a16:creationId xmlns:a16="http://schemas.microsoft.com/office/drawing/2014/main" id="{D2E115B3-F0F7-A04F-9EAB-389BC08178B1}"/>
              </a:ext>
            </a:extLst>
          </p:cNvPr>
          <p:cNvSpPr txBox="1">
            <a:spLocks noChangeArrowheads="1"/>
          </p:cNvSpPr>
          <p:nvPr/>
        </p:nvSpPr>
        <p:spPr bwMode="auto">
          <a:xfrm>
            <a:off x="1143000" y="3276600"/>
            <a:ext cx="5486400" cy="20574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Definition section</a:t>
            </a:r>
          </a:p>
          <a:p>
            <a:pPr>
              <a:spcBef>
                <a:spcPct val="0"/>
              </a:spcBef>
              <a:buSzPct val="85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Rules section</a:t>
            </a:r>
          </a:p>
          <a:p>
            <a:pPr>
              <a:spcBef>
                <a:spcPct val="0"/>
              </a:spcBef>
              <a:buSzPct val="85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en-US" altLang="zh-TW" sz="24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C code section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a:extLst>
              <a:ext uri="{FF2B5EF4-FFF2-40B4-BE49-F238E27FC236}">
                <a16:creationId xmlns:a16="http://schemas.microsoft.com/office/drawing/2014/main" id="{EBC37176-B7F0-204A-B12D-CEB25D1ACBA2}"/>
              </a:ext>
            </a:extLst>
          </p:cNvPr>
          <p:cNvSpPr>
            <a:spLocks noGrp="1" noChangeArrowheads="1"/>
          </p:cNvSpPr>
          <p:nvPr>
            <p:ph type="title"/>
          </p:nvPr>
        </p:nvSpPr>
        <p:spPr/>
        <p:txBody>
          <a:bodyPr/>
          <a:lstStyle/>
          <a:p>
            <a:r>
              <a:rPr lang="en-US" altLang="zh-TW">
                <a:ea typeface="新細明體" panose="02020500000000000000" pitchFamily="18" charset="-120"/>
              </a:rPr>
              <a:t>Example of a Lex file</a:t>
            </a:r>
            <a:endParaRPr lang="zh-TW" altLang="en-US">
              <a:ea typeface="新細明體" panose="02020500000000000000" pitchFamily="18" charset="-120"/>
            </a:endParaRPr>
          </a:p>
        </p:txBody>
      </p:sp>
      <p:sp>
        <p:nvSpPr>
          <p:cNvPr id="26626" name="內容版面配置區 2">
            <a:extLst>
              <a:ext uri="{FF2B5EF4-FFF2-40B4-BE49-F238E27FC236}">
                <a16:creationId xmlns:a16="http://schemas.microsoft.com/office/drawing/2014/main" id="{81E36572-C43D-6242-9BDB-8FE3A9E45549}"/>
              </a:ext>
            </a:extLst>
          </p:cNvPr>
          <p:cNvSpPr>
            <a:spLocks noGrp="1" noChangeArrowheads="1"/>
          </p:cNvSpPr>
          <p:nvPr>
            <p:ph idx="1"/>
          </p:nvPr>
        </p:nvSpPr>
        <p:spPr>
          <a:xfrm>
            <a:off x="228600" y="609600"/>
            <a:ext cx="8610600" cy="5791200"/>
          </a:xfrm>
        </p:spPr>
        <p:txBody>
          <a:bodyPr/>
          <a:lstStyle/>
          <a:p>
            <a:endParaRPr lang="zh-TW" altLang="en-US" sz="2400">
              <a:ea typeface="新細明體" panose="02020500000000000000" pitchFamily="18" charset="-120"/>
            </a:endParaRPr>
          </a:p>
        </p:txBody>
      </p:sp>
      <p:sp>
        <p:nvSpPr>
          <p:cNvPr id="26627" name="Text Box 3">
            <a:extLst>
              <a:ext uri="{FF2B5EF4-FFF2-40B4-BE49-F238E27FC236}">
                <a16:creationId xmlns:a16="http://schemas.microsoft.com/office/drawing/2014/main" id="{EF31E1CB-EBE6-9B40-87A3-64B1BF67EC10}"/>
              </a:ext>
            </a:extLst>
          </p:cNvPr>
          <p:cNvSpPr txBox="1">
            <a:spLocks noChangeArrowheads="1"/>
          </p:cNvSpPr>
          <p:nvPr/>
        </p:nvSpPr>
        <p:spPr bwMode="auto">
          <a:xfrm>
            <a:off x="228600" y="609600"/>
            <a:ext cx="8534400" cy="59436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Definition section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C code to be copied verbatim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#include &lt;stdio.h&gt;</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This tells flex to read only one input file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%option noyywrap</a:t>
            </a:r>
          </a:p>
          <a:p>
            <a:pPr>
              <a:spcBef>
                <a:spcPct val="0"/>
              </a:spcBef>
              <a:buSzPct val="85000"/>
              <a:buFont typeface="Wingdings" pitchFamily="2" charset="2"/>
              <a:buNone/>
            </a:pP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Rules section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[0-9]+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 yytext is a string containing the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matched text.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printf("Saw an integer: %s\n", yytext);</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.|\n    {   /* Ignore all other characters.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a:extLst>
              <a:ext uri="{FF2B5EF4-FFF2-40B4-BE49-F238E27FC236}">
                <a16:creationId xmlns:a16="http://schemas.microsoft.com/office/drawing/2014/main" id="{EBDDBDC2-EAE2-E64D-A66A-323771A4128D}"/>
              </a:ext>
            </a:extLst>
          </p:cNvPr>
          <p:cNvSpPr>
            <a:spLocks noGrp="1" noChangeArrowheads="1"/>
          </p:cNvSpPr>
          <p:nvPr>
            <p:ph type="title"/>
          </p:nvPr>
        </p:nvSpPr>
        <p:spPr/>
        <p:txBody>
          <a:bodyPr/>
          <a:lstStyle/>
          <a:p>
            <a:r>
              <a:rPr lang="en-US" altLang="zh-TW">
                <a:ea typeface="新細明體" panose="02020500000000000000" pitchFamily="18" charset="-120"/>
              </a:rPr>
              <a:t>Example of a Lex file</a:t>
            </a:r>
            <a:endParaRPr lang="zh-TW" altLang="en-US">
              <a:ea typeface="新細明體" panose="02020500000000000000" pitchFamily="18" charset="-120"/>
            </a:endParaRPr>
          </a:p>
        </p:txBody>
      </p:sp>
      <p:sp>
        <p:nvSpPr>
          <p:cNvPr id="8" name="Text Box 3">
            <a:extLst>
              <a:ext uri="{FF2B5EF4-FFF2-40B4-BE49-F238E27FC236}">
                <a16:creationId xmlns:a16="http://schemas.microsoft.com/office/drawing/2014/main" id="{ED121F7F-B45D-1C44-9657-4A595225E7FB}"/>
              </a:ext>
            </a:extLst>
          </p:cNvPr>
          <p:cNvSpPr txBox="1">
            <a:spLocks noChangeArrowheads="1"/>
          </p:cNvSpPr>
          <p:nvPr/>
        </p:nvSpPr>
        <p:spPr bwMode="auto">
          <a:xfrm>
            <a:off x="228600" y="609600"/>
            <a:ext cx="8534400" cy="29718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C Code section ***/</a:t>
            </a:r>
          </a:p>
          <a:p>
            <a:pPr>
              <a:spcBef>
                <a:spcPct val="0"/>
              </a:spcBef>
              <a:buSzPct val="85000"/>
              <a:buFont typeface="Wingdings" pitchFamily="2" charset="2"/>
              <a:buNone/>
            </a:pP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int main(void)</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 Call the lexer, then quit. */</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yylex();</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return 0;</a:t>
            </a:r>
          </a:p>
          <a:p>
            <a:pPr>
              <a:spcBef>
                <a:spcPct val="0"/>
              </a:spcBef>
              <a:buSzPct val="85000"/>
              <a:buFont typeface="Wingdings" pitchFamily="2" charset="2"/>
              <a:buNone/>
            </a:pPr>
            <a:r>
              <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a:extLst>
              <a:ext uri="{FF2B5EF4-FFF2-40B4-BE49-F238E27FC236}">
                <a16:creationId xmlns:a16="http://schemas.microsoft.com/office/drawing/2014/main" id="{80494B6D-D2EC-8543-BC61-7D6E282FCFCD}"/>
              </a:ext>
            </a:extLst>
          </p:cNvPr>
          <p:cNvSpPr>
            <a:spLocks noGrp="1" noChangeArrowheads="1"/>
          </p:cNvSpPr>
          <p:nvPr>
            <p:ph type="title"/>
          </p:nvPr>
        </p:nvSpPr>
        <p:spPr/>
        <p:txBody>
          <a:bodyPr/>
          <a:lstStyle/>
          <a:p>
            <a:r>
              <a:rPr lang="en-US" altLang="zh-TW">
                <a:ea typeface="新細明體" panose="02020500000000000000" pitchFamily="18" charset="-120"/>
              </a:rPr>
              <a:t>Example of a Lex file</a:t>
            </a:r>
            <a:endParaRPr lang="zh-TW" altLang="en-US">
              <a:ea typeface="新細明體" panose="02020500000000000000" pitchFamily="18" charset="-120"/>
            </a:endParaRPr>
          </a:p>
        </p:txBody>
      </p:sp>
      <p:sp>
        <p:nvSpPr>
          <p:cNvPr id="5" name="Text Box 3">
            <a:extLst>
              <a:ext uri="{FF2B5EF4-FFF2-40B4-BE49-F238E27FC236}">
                <a16:creationId xmlns:a16="http://schemas.microsoft.com/office/drawing/2014/main" id="{BF6FCB36-8A15-BE4C-BD06-BC168C78AD5D}"/>
              </a:ext>
            </a:extLst>
          </p:cNvPr>
          <p:cNvSpPr txBox="1">
            <a:spLocks noChangeArrowheads="1"/>
          </p:cNvSpPr>
          <p:nvPr/>
        </p:nvSpPr>
        <p:spPr bwMode="auto">
          <a:xfrm>
            <a:off x="258763" y="762000"/>
            <a:ext cx="8564562" cy="3276600"/>
          </a:xfrm>
          <a:prstGeom prst="rect">
            <a:avLst/>
          </a:prstGeom>
          <a:solidFill>
            <a:schemeClr val="bg1">
              <a:lumMod val="95000"/>
            </a:schemeClr>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75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&gt; flex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test.lex</a:t>
            </a:r>
            <a:endPar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(a file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lex.yy.c</a:t>
            </a: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with 1,763 lines is generated)</a:t>
            </a:r>
          </a:p>
          <a:p>
            <a:pPr marL="0" indent="0">
              <a:spcBef>
                <a:spcPct val="0"/>
              </a:spcBef>
              <a:buSzPct val="85000"/>
              <a:buFont typeface="Wingdings" panose="05000000000000000000" pitchFamily="2" charset="2"/>
              <a:buNone/>
              <a:defRPr/>
            </a:pPr>
            <a:endPar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&gt;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gcc</a:t>
            </a: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lex.yy.c</a:t>
            </a:r>
            <a:endPar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(an executable file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a.out</a:t>
            </a: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is generated)</a:t>
            </a:r>
          </a:p>
          <a:p>
            <a:pPr marL="0" indent="0">
              <a:spcBef>
                <a:spcPct val="0"/>
              </a:spcBef>
              <a:buSzPct val="85000"/>
              <a:buFont typeface="Wingdings" panose="05000000000000000000" pitchFamily="2" charset="2"/>
              <a:buNone/>
              <a:defRPr/>
            </a:pPr>
            <a:endPar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&gt;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a.out</a:t>
            </a: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&lt; test.txt</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Saw an integer: 123</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Saw an integer: 2</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Saw an integer: 6</a:t>
            </a:r>
          </a:p>
        </p:txBody>
      </p:sp>
      <p:grpSp>
        <p:nvGrpSpPr>
          <p:cNvPr id="4" name="群組 3">
            <a:extLst>
              <a:ext uri="{FF2B5EF4-FFF2-40B4-BE49-F238E27FC236}">
                <a16:creationId xmlns:a16="http://schemas.microsoft.com/office/drawing/2014/main" id="{882DA786-BDBD-AF4E-A35F-D1FEBCF26E7C}"/>
              </a:ext>
            </a:extLst>
          </p:cNvPr>
          <p:cNvGrpSpPr>
            <a:grpSpLocks/>
          </p:cNvGrpSpPr>
          <p:nvPr/>
        </p:nvGrpSpPr>
        <p:grpSpPr bwMode="auto">
          <a:xfrm>
            <a:off x="4378325" y="4419600"/>
            <a:ext cx="4210050" cy="461963"/>
            <a:chOff x="4377774" y="4419600"/>
            <a:chExt cx="4209966" cy="461665"/>
          </a:xfrm>
        </p:grpSpPr>
        <p:sp>
          <p:nvSpPr>
            <p:cNvPr id="10" name="Text Box 3">
              <a:extLst>
                <a:ext uri="{FF2B5EF4-FFF2-40B4-BE49-F238E27FC236}">
                  <a16:creationId xmlns:a16="http://schemas.microsoft.com/office/drawing/2014/main" id="{4B0066C3-A682-F44A-A503-CDB2E4C9120D}"/>
                </a:ext>
              </a:extLst>
            </p:cNvPr>
            <p:cNvSpPr txBox="1">
              <a:spLocks noChangeArrowheads="1"/>
            </p:cNvSpPr>
            <p:nvPr/>
          </p:nvSpPr>
          <p:spPr bwMode="auto">
            <a:xfrm>
              <a:off x="5714422" y="4419600"/>
              <a:ext cx="2873318" cy="456905"/>
            </a:xfrm>
            <a:prstGeom prst="rect">
              <a:avLst/>
            </a:prstGeom>
            <a:solidFill>
              <a:schemeClr val="bg1">
                <a:lumMod val="95000"/>
              </a:schemeClr>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75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abc123z.!&amp;*2gj6</a:t>
              </a:r>
            </a:p>
          </p:txBody>
        </p:sp>
        <p:sp>
          <p:nvSpPr>
            <p:cNvPr id="30725" name="矩形 2">
              <a:extLst>
                <a:ext uri="{FF2B5EF4-FFF2-40B4-BE49-F238E27FC236}">
                  <a16:creationId xmlns:a16="http://schemas.microsoft.com/office/drawing/2014/main" id="{8D4683C1-8FC7-2548-BC2B-8ADFB508F587}"/>
                </a:ext>
              </a:extLst>
            </p:cNvPr>
            <p:cNvSpPr>
              <a:spLocks noChangeArrowheads="1"/>
            </p:cNvSpPr>
            <p:nvPr/>
          </p:nvSpPr>
          <p:spPr bwMode="auto">
            <a:xfrm>
              <a:off x="4377774" y="4419600"/>
              <a:ext cx="1337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Tx/>
                <a:buNone/>
              </a:pPr>
              <a:r>
                <a:rPr lang="en-US" altLang="zh-TW" sz="2400">
                  <a:ea typeface="新細明體" panose="02020500000000000000" pitchFamily="18" charset="-120"/>
                </a:rPr>
                <a:t>test.txt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a:extLst>
              <a:ext uri="{FF2B5EF4-FFF2-40B4-BE49-F238E27FC236}">
                <a16:creationId xmlns:a16="http://schemas.microsoft.com/office/drawing/2014/main" id="{B511A7FD-83EB-904F-9CE9-4A0745EEB30B}"/>
              </a:ext>
            </a:extLst>
          </p:cNvPr>
          <p:cNvSpPr>
            <a:spLocks noGrp="1" noChangeArrowheads="1"/>
          </p:cNvSpPr>
          <p:nvPr>
            <p:ph type="title"/>
          </p:nvPr>
        </p:nvSpPr>
        <p:spPr/>
        <p:txBody>
          <a:bodyPr/>
          <a:lstStyle/>
          <a:p>
            <a:r>
              <a:rPr lang="en-US" altLang="zh-TW">
                <a:ea typeface="新細明體" panose="02020500000000000000" pitchFamily="18" charset="-120"/>
              </a:rPr>
              <a:t>Another Lex example</a:t>
            </a:r>
            <a:endParaRPr lang="zh-TW" altLang="en-US">
              <a:ea typeface="新細明體" panose="02020500000000000000" pitchFamily="18" charset="-120"/>
            </a:endParaRPr>
          </a:p>
        </p:txBody>
      </p:sp>
      <p:sp>
        <p:nvSpPr>
          <p:cNvPr id="32770" name="Text Box 3">
            <a:extLst>
              <a:ext uri="{FF2B5EF4-FFF2-40B4-BE49-F238E27FC236}">
                <a16:creationId xmlns:a16="http://schemas.microsoft.com/office/drawing/2014/main" id="{744881C3-B1DF-4D44-B0AE-3D2185F4A804}"/>
              </a:ext>
            </a:extLst>
          </p:cNvPr>
          <p:cNvSpPr txBox="1">
            <a:spLocks noChangeArrowheads="1"/>
          </p:cNvSpPr>
          <p:nvPr/>
        </p:nvSpPr>
        <p:spPr bwMode="auto">
          <a:xfrm>
            <a:off x="228600" y="609600"/>
            <a:ext cx="8534400" cy="50292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int num_lines = 0, num_chars = 0;</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%option noyywrap</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\n      ++num_lines; ++num_chars;</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++num_chars;</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main()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yylex();</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 "# of lines = %d, # of chars = %d\n",</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num_lines, num_chars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a:extLst>
              <a:ext uri="{FF2B5EF4-FFF2-40B4-BE49-F238E27FC236}">
                <a16:creationId xmlns:a16="http://schemas.microsoft.com/office/drawing/2014/main" id="{BA6BDB85-60A9-6A42-ABA6-6C5BAA9A3084}"/>
              </a:ext>
            </a:extLst>
          </p:cNvPr>
          <p:cNvSpPr>
            <a:spLocks noGrp="1" noChangeArrowheads="1"/>
          </p:cNvSpPr>
          <p:nvPr>
            <p:ph type="title"/>
          </p:nvPr>
        </p:nvSpPr>
        <p:spPr/>
        <p:txBody>
          <a:bodyPr/>
          <a:lstStyle/>
          <a:p>
            <a:r>
              <a:rPr lang="en-US" altLang="zh-TW">
                <a:ea typeface="新細明體" panose="02020500000000000000" pitchFamily="18" charset="-120"/>
              </a:rPr>
              <a:t>A more complex Lex example</a:t>
            </a:r>
            <a:endParaRPr lang="zh-TW" altLang="en-US">
              <a:ea typeface="新細明體" panose="02020500000000000000" pitchFamily="18" charset="-120"/>
            </a:endParaRPr>
          </a:p>
        </p:txBody>
      </p:sp>
      <p:sp>
        <p:nvSpPr>
          <p:cNvPr id="33794" name="Text Box 3">
            <a:extLst>
              <a:ext uri="{FF2B5EF4-FFF2-40B4-BE49-F238E27FC236}">
                <a16:creationId xmlns:a16="http://schemas.microsoft.com/office/drawing/2014/main" id="{78B8B2F9-3CD1-3A48-A8FD-D8142B85FC5F}"/>
              </a:ext>
            </a:extLst>
          </p:cNvPr>
          <p:cNvSpPr txBox="1">
            <a:spLocks noChangeArrowheads="1"/>
          </p:cNvSpPr>
          <p:nvPr/>
        </p:nvSpPr>
        <p:spPr bwMode="auto">
          <a:xfrm>
            <a:off x="228600" y="609600"/>
            <a:ext cx="8534400" cy="59436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need this for the call to atof() below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#include &lt;math.h&gt;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%option noyywrap</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DIGIT    [0-9]</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ID       [a-z][a-z0-9]*</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{DIGIT}+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 "An integer: %s (%d)\n", yytext,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atoi( yytext )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{DIGIT}+"."{DIGIT}*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 "A float: %s (%g)\n", yytext,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atof( yytext )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a:extLst>
              <a:ext uri="{FF2B5EF4-FFF2-40B4-BE49-F238E27FC236}">
                <a16:creationId xmlns:a16="http://schemas.microsoft.com/office/drawing/2014/main" id="{6BE43889-388D-0647-B6C8-4BBC3CA437E0}"/>
              </a:ext>
            </a:extLst>
          </p:cNvPr>
          <p:cNvSpPr>
            <a:spLocks noGrp="1" noChangeArrowheads="1"/>
          </p:cNvSpPr>
          <p:nvPr>
            <p:ph type="title"/>
          </p:nvPr>
        </p:nvSpPr>
        <p:spPr/>
        <p:txBody>
          <a:bodyPr/>
          <a:lstStyle/>
          <a:p>
            <a:r>
              <a:rPr lang="en-US" altLang="zh-TW">
                <a:ea typeface="新細明體" panose="02020500000000000000" pitchFamily="18" charset="-120"/>
              </a:rPr>
              <a:t>A more complex Lex example</a:t>
            </a:r>
            <a:endParaRPr lang="zh-TW" altLang="en-US">
              <a:ea typeface="新細明體" panose="02020500000000000000" pitchFamily="18" charset="-120"/>
            </a:endParaRPr>
          </a:p>
        </p:txBody>
      </p:sp>
      <p:sp>
        <p:nvSpPr>
          <p:cNvPr id="4" name="Text Box 3">
            <a:extLst>
              <a:ext uri="{FF2B5EF4-FFF2-40B4-BE49-F238E27FC236}">
                <a16:creationId xmlns:a16="http://schemas.microsoft.com/office/drawing/2014/main" id="{4F3BCEC8-968F-5442-A5D1-7DAD0A84E928}"/>
              </a:ext>
            </a:extLst>
          </p:cNvPr>
          <p:cNvSpPr txBox="1">
            <a:spLocks noChangeArrowheads="1"/>
          </p:cNvSpPr>
          <p:nvPr/>
        </p:nvSpPr>
        <p:spPr bwMode="auto">
          <a:xfrm>
            <a:off x="228600" y="609600"/>
            <a:ext cx="8534400" cy="59436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if|then|begin|end|procedure|function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 "A keyword: %s\n", yytext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{ID}        printf( "An identifier: %s\n", yytext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 “Symbol: %s\n", yytext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\t\n]+   /* eat up whitespace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printf("Unrecognized char: %s\n", yytext );</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void main(int argc, char **argv )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if ( argc &gt; 1 ) yyin = fopen( argv[1], "r" );</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else yyin = stdin;</a:t>
            </a:r>
          </a:p>
          <a:p>
            <a:pPr>
              <a:spcBef>
                <a:spcPct val="0"/>
              </a:spcBef>
              <a:buSzPct val="85000"/>
              <a:buFont typeface="Wingdings" pitchFamily="2" charset="2"/>
              <a:buNone/>
            </a:pPr>
            <a:endPar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yylex();</a:t>
            </a:r>
          </a:p>
          <a:p>
            <a:pPr>
              <a:spcBef>
                <a:spcPct val="0"/>
              </a:spcBef>
              <a:buSzPct val="85000"/>
              <a:buFont typeface="Wingdings" pitchFamily="2" charset="2"/>
              <a:buNone/>
            </a:pPr>
            <a:r>
              <a:rPr lang="pt-BR"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a:extLst>
              <a:ext uri="{FF2B5EF4-FFF2-40B4-BE49-F238E27FC236}">
                <a16:creationId xmlns:a16="http://schemas.microsoft.com/office/drawing/2014/main" id="{13A1D6AC-CF3C-B74C-9378-3009E831E980}"/>
              </a:ext>
            </a:extLst>
          </p:cNvPr>
          <p:cNvSpPr>
            <a:spLocks noGrp="1" noChangeArrowheads="1"/>
          </p:cNvSpPr>
          <p:nvPr>
            <p:ph type="title"/>
          </p:nvPr>
        </p:nvSpPr>
        <p:spPr/>
        <p:txBody>
          <a:bodyPr/>
          <a:lstStyle/>
          <a:p>
            <a:r>
              <a:rPr lang="en-US" altLang="zh-TW">
                <a:ea typeface="新細明體" panose="02020500000000000000" pitchFamily="18" charset="-120"/>
              </a:rPr>
              <a:t>A more complex Lex example</a:t>
            </a:r>
            <a:endParaRPr lang="zh-TW" altLang="en-US">
              <a:ea typeface="新細明體" panose="02020500000000000000" pitchFamily="18" charset="-120"/>
            </a:endParaRPr>
          </a:p>
        </p:txBody>
      </p:sp>
      <p:grpSp>
        <p:nvGrpSpPr>
          <p:cNvPr id="35842" name="群組 4">
            <a:extLst>
              <a:ext uri="{FF2B5EF4-FFF2-40B4-BE49-F238E27FC236}">
                <a16:creationId xmlns:a16="http://schemas.microsoft.com/office/drawing/2014/main" id="{7A63A9B0-1952-404B-AA08-CB5213C26952}"/>
              </a:ext>
            </a:extLst>
          </p:cNvPr>
          <p:cNvGrpSpPr>
            <a:grpSpLocks/>
          </p:cNvGrpSpPr>
          <p:nvPr/>
        </p:nvGrpSpPr>
        <p:grpSpPr bwMode="auto">
          <a:xfrm>
            <a:off x="990600" y="685800"/>
            <a:ext cx="2438400" cy="2090738"/>
            <a:chOff x="3908219" y="4450080"/>
            <a:chExt cx="1627660" cy="613792"/>
          </a:xfrm>
        </p:grpSpPr>
        <p:sp>
          <p:nvSpPr>
            <p:cNvPr id="6" name="Text Box 3">
              <a:extLst>
                <a:ext uri="{FF2B5EF4-FFF2-40B4-BE49-F238E27FC236}">
                  <a16:creationId xmlns:a16="http://schemas.microsoft.com/office/drawing/2014/main" id="{35BC2F74-C90D-2548-8349-8DB70800F7CD}"/>
                </a:ext>
              </a:extLst>
            </p:cNvPr>
            <p:cNvSpPr txBox="1">
              <a:spLocks noChangeArrowheads="1"/>
            </p:cNvSpPr>
            <p:nvPr/>
          </p:nvSpPr>
          <p:spPr bwMode="auto">
            <a:xfrm>
              <a:off x="3908219" y="4606674"/>
              <a:ext cx="1627660" cy="457198"/>
            </a:xfrm>
            <a:prstGeom prst="rect">
              <a:avLst/>
            </a:prstGeom>
            <a:solidFill>
              <a:schemeClr val="bg1">
                <a:lumMod val="95000"/>
              </a:schemeClr>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75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if (</a:t>
              </a:r>
              <a:r>
                <a:rPr lang="en-US" altLang="zh-TW" b="1" dirty="0" err="1">
                  <a:solidFill>
                    <a:srgbClr val="000000"/>
                  </a:solidFill>
                  <a:latin typeface="Courier New" panose="02070309020205020404" pitchFamily="49" charset="0"/>
                  <a:ea typeface="新細明體" panose="02020500000000000000" pitchFamily="18" charset="-120"/>
                  <a:cs typeface="Courier New" panose="02070309020205020404" pitchFamily="49" charset="0"/>
                </a:rPr>
                <a:t>a+b</a:t>
              </a: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then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foo=3.1416</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else</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  foo=12</a:t>
              </a:r>
            </a:p>
          </p:txBody>
        </p:sp>
        <p:sp>
          <p:nvSpPr>
            <p:cNvPr id="35847" name="矩形 6">
              <a:extLst>
                <a:ext uri="{FF2B5EF4-FFF2-40B4-BE49-F238E27FC236}">
                  <a16:creationId xmlns:a16="http://schemas.microsoft.com/office/drawing/2014/main" id="{DD9E56EA-B8C0-464C-AB03-6E7CA2B2DACC}"/>
                </a:ext>
              </a:extLst>
            </p:cNvPr>
            <p:cNvSpPr>
              <a:spLocks noChangeArrowheads="1"/>
            </p:cNvSpPr>
            <p:nvPr/>
          </p:nvSpPr>
          <p:spPr bwMode="auto">
            <a:xfrm>
              <a:off x="4111676" y="4450080"/>
              <a:ext cx="1220745" cy="1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Tx/>
                <a:buNone/>
              </a:pPr>
              <a:r>
                <a:rPr lang="en-US" altLang="zh-TW" sz="2400">
                  <a:ea typeface="新細明體" panose="02020500000000000000" pitchFamily="18" charset="-120"/>
                </a:rPr>
                <a:t>pascal.txt</a:t>
              </a:r>
            </a:p>
          </p:txBody>
        </p:sp>
      </p:grpSp>
      <p:grpSp>
        <p:nvGrpSpPr>
          <p:cNvPr id="3" name="群組 2">
            <a:extLst>
              <a:ext uri="{FF2B5EF4-FFF2-40B4-BE49-F238E27FC236}">
                <a16:creationId xmlns:a16="http://schemas.microsoft.com/office/drawing/2014/main" id="{1EFDF6DB-8249-3345-827F-35F89F784F90}"/>
              </a:ext>
            </a:extLst>
          </p:cNvPr>
          <p:cNvGrpSpPr>
            <a:grpSpLocks/>
          </p:cNvGrpSpPr>
          <p:nvPr/>
        </p:nvGrpSpPr>
        <p:grpSpPr bwMode="auto">
          <a:xfrm>
            <a:off x="4114800" y="727075"/>
            <a:ext cx="4168775" cy="5064125"/>
            <a:chOff x="4419600" y="650857"/>
            <a:chExt cx="4168140" cy="5064144"/>
          </a:xfrm>
        </p:grpSpPr>
        <p:sp>
          <p:nvSpPr>
            <p:cNvPr id="9" name="Text Box 3">
              <a:extLst>
                <a:ext uri="{FF2B5EF4-FFF2-40B4-BE49-F238E27FC236}">
                  <a16:creationId xmlns:a16="http://schemas.microsoft.com/office/drawing/2014/main" id="{C363CD4F-10FF-AC40-90D7-2D6737BB64DF}"/>
                </a:ext>
              </a:extLst>
            </p:cNvPr>
            <p:cNvSpPr txBox="1">
              <a:spLocks noChangeArrowheads="1"/>
            </p:cNvSpPr>
            <p:nvPr/>
          </p:nvSpPr>
          <p:spPr bwMode="auto">
            <a:xfrm>
              <a:off x="4419600" y="1142984"/>
              <a:ext cx="4168140" cy="4572017"/>
            </a:xfrm>
            <a:prstGeom prst="rect">
              <a:avLst/>
            </a:prstGeom>
            <a:solidFill>
              <a:schemeClr val="bg1">
                <a:lumMod val="95000"/>
              </a:schemeClr>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75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 keyword: if</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Symbol: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identifier: a</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Symbol: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identifier: b</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Symbol: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 keyword: then</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identifier: foo</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Symbol: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 float: 3.1416 (3.1416)</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identifier: else</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identifier: foo</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Symbol: =</a:t>
              </a:r>
            </a:p>
            <a:p>
              <a:pPr marL="0" indent="0">
                <a:spcBef>
                  <a:spcPct val="0"/>
                </a:spcBef>
                <a:buSzPct val="85000"/>
                <a:buFont typeface="Wingdings" panose="05000000000000000000" pitchFamily="2" charset="2"/>
                <a:buNone/>
                <a:defRPr/>
              </a:pPr>
              <a:r>
                <a:rPr lang="en-US" altLang="zh-TW" b="1" dirty="0">
                  <a:solidFill>
                    <a:srgbClr val="000000"/>
                  </a:solidFill>
                  <a:latin typeface="Courier New" panose="02070309020205020404" pitchFamily="49" charset="0"/>
                  <a:ea typeface="新細明體" panose="02020500000000000000" pitchFamily="18" charset="-120"/>
                  <a:cs typeface="Courier New" panose="02070309020205020404" pitchFamily="49" charset="0"/>
                </a:rPr>
                <a:t>An integer: 12 (12)</a:t>
              </a:r>
            </a:p>
          </p:txBody>
        </p:sp>
        <p:sp>
          <p:nvSpPr>
            <p:cNvPr id="35845" name="矩形 9">
              <a:extLst>
                <a:ext uri="{FF2B5EF4-FFF2-40B4-BE49-F238E27FC236}">
                  <a16:creationId xmlns:a16="http://schemas.microsoft.com/office/drawing/2014/main" id="{1985DA0A-A410-314C-B1C7-F028D2B27E20}"/>
                </a:ext>
              </a:extLst>
            </p:cNvPr>
            <p:cNvSpPr>
              <a:spLocks noChangeArrowheads="1"/>
            </p:cNvSpPr>
            <p:nvPr/>
          </p:nvSpPr>
          <p:spPr bwMode="auto">
            <a:xfrm>
              <a:off x="5589270" y="650857"/>
              <a:ext cx="182880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Pct val="85000"/>
                <a:buFontTx/>
                <a:buNone/>
              </a:pPr>
              <a:r>
                <a:rPr lang="en-US" altLang="zh-TW" sz="2400">
                  <a:ea typeface="新細明體" panose="02020500000000000000" pitchFamily="18" charset="-120"/>
                </a:rPr>
                <a:t>output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8279BBB0-150A-0241-A609-B93623C63862}"/>
              </a:ext>
            </a:extLst>
          </p:cNvPr>
          <p:cNvSpPr>
            <a:spLocks noGrp="1" noChangeArrowheads="1"/>
          </p:cNvSpPr>
          <p:nvPr>
            <p:ph type="title"/>
          </p:nvPr>
        </p:nvSpPr>
        <p:spPr/>
        <p:txBody>
          <a:bodyPr/>
          <a:lstStyle/>
          <a:p>
            <a:r>
              <a:rPr lang="en-US" altLang="zh-TW">
                <a:ea typeface="新細明體" panose="02020500000000000000" pitchFamily="18" charset="-120"/>
              </a:rPr>
              <a:t>Course map</a:t>
            </a:r>
          </a:p>
        </p:txBody>
      </p:sp>
      <p:grpSp>
        <p:nvGrpSpPr>
          <p:cNvPr id="6146" name="Group 3">
            <a:extLst>
              <a:ext uri="{FF2B5EF4-FFF2-40B4-BE49-F238E27FC236}">
                <a16:creationId xmlns:a16="http://schemas.microsoft.com/office/drawing/2014/main" id="{67068A4F-7A6C-8349-BD68-8CC58F9AB0B3}"/>
              </a:ext>
            </a:extLst>
          </p:cNvPr>
          <p:cNvGrpSpPr>
            <a:grpSpLocks/>
          </p:cNvGrpSpPr>
          <p:nvPr/>
        </p:nvGrpSpPr>
        <p:grpSpPr bwMode="auto">
          <a:xfrm>
            <a:off x="258763" y="1006475"/>
            <a:ext cx="8809037" cy="4867275"/>
            <a:chOff x="163" y="634"/>
            <a:chExt cx="5549" cy="3066"/>
          </a:xfrm>
        </p:grpSpPr>
        <p:grpSp>
          <p:nvGrpSpPr>
            <p:cNvPr id="6148" name="Group 4">
              <a:extLst>
                <a:ext uri="{FF2B5EF4-FFF2-40B4-BE49-F238E27FC236}">
                  <a16:creationId xmlns:a16="http://schemas.microsoft.com/office/drawing/2014/main" id="{8CF13294-0A38-CB4C-83D1-B62264B83BFE}"/>
                </a:ext>
              </a:extLst>
            </p:cNvPr>
            <p:cNvGrpSpPr>
              <a:grpSpLocks/>
            </p:cNvGrpSpPr>
            <p:nvPr/>
          </p:nvGrpSpPr>
          <p:grpSpPr bwMode="auto">
            <a:xfrm>
              <a:off x="833" y="1955"/>
              <a:ext cx="4051" cy="445"/>
              <a:chOff x="833" y="1955"/>
              <a:chExt cx="4051" cy="445"/>
            </a:xfrm>
          </p:grpSpPr>
          <p:sp>
            <p:nvSpPr>
              <p:cNvPr id="6246" name="Rectangle 5">
                <a:extLst>
                  <a:ext uri="{FF2B5EF4-FFF2-40B4-BE49-F238E27FC236}">
                    <a16:creationId xmlns:a16="http://schemas.microsoft.com/office/drawing/2014/main" id="{CC18979D-4FEA-3944-A04B-4464C7018B08}"/>
                  </a:ext>
                </a:extLst>
              </p:cNvPr>
              <p:cNvSpPr>
                <a:spLocks noChangeArrowheads="1"/>
              </p:cNvSpPr>
              <p:nvPr/>
            </p:nvSpPr>
            <p:spPr bwMode="auto">
              <a:xfrm>
                <a:off x="2562" y="2073"/>
                <a:ext cx="454"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47" name="Rectangle 6">
                <a:extLst>
                  <a:ext uri="{FF2B5EF4-FFF2-40B4-BE49-F238E27FC236}">
                    <a16:creationId xmlns:a16="http://schemas.microsoft.com/office/drawing/2014/main" id="{65C26C83-1427-3C44-B7C5-F80A6142C95B}"/>
                  </a:ext>
                </a:extLst>
              </p:cNvPr>
              <p:cNvSpPr>
                <a:spLocks noChangeArrowheads="1"/>
              </p:cNvSpPr>
              <p:nvPr/>
            </p:nvSpPr>
            <p:spPr bwMode="auto">
              <a:xfrm>
                <a:off x="2590" y="2065"/>
                <a:ext cx="45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Assembler</a:t>
                </a:r>
                <a:endParaRPr lang="en-US" altLang="zh-TW" sz="2400" b="1">
                  <a:latin typeface="Arial" panose="020B0604020202020204" pitchFamily="34" charset="0"/>
                  <a:ea typeface="新細明體" panose="02020500000000000000" pitchFamily="18" charset="-120"/>
                </a:endParaRPr>
              </a:p>
            </p:txBody>
          </p:sp>
          <p:sp>
            <p:nvSpPr>
              <p:cNvPr id="6248" name="Freeform 7">
                <a:extLst>
                  <a:ext uri="{FF2B5EF4-FFF2-40B4-BE49-F238E27FC236}">
                    <a16:creationId xmlns:a16="http://schemas.microsoft.com/office/drawing/2014/main" id="{E7DF7D7D-53CD-B445-B116-0D62127C145F}"/>
                  </a:ext>
                </a:extLst>
              </p:cNvPr>
              <p:cNvSpPr>
                <a:spLocks/>
              </p:cNvSpPr>
              <p:nvPr/>
            </p:nvSpPr>
            <p:spPr bwMode="auto">
              <a:xfrm>
                <a:off x="2533" y="2239"/>
                <a:ext cx="483" cy="140"/>
              </a:xfrm>
              <a:custGeom>
                <a:avLst/>
                <a:gdLst>
                  <a:gd name="T0" fmla="*/ 0 w 483"/>
                  <a:gd name="T1" fmla="*/ 71 h 140"/>
                  <a:gd name="T2" fmla="*/ 3 w 483"/>
                  <a:gd name="T3" fmla="*/ 59 h 140"/>
                  <a:gd name="T4" fmla="*/ 13 w 483"/>
                  <a:gd name="T5" fmla="*/ 48 h 140"/>
                  <a:gd name="T6" fmla="*/ 26 w 483"/>
                  <a:gd name="T7" fmla="*/ 38 h 140"/>
                  <a:gd name="T8" fmla="*/ 47 w 483"/>
                  <a:gd name="T9" fmla="*/ 28 h 140"/>
                  <a:gd name="T10" fmla="*/ 72 w 483"/>
                  <a:gd name="T11" fmla="*/ 20 h 140"/>
                  <a:gd name="T12" fmla="*/ 99 w 483"/>
                  <a:gd name="T13" fmla="*/ 13 h 140"/>
                  <a:gd name="T14" fmla="*/ 132 w 483"/>
                  <a:gd name="T15" fmla="*/ 9 h 140"/>
                  <a:gd name="T16" fmla="*/ 166 w 483"/>
                  <a:gd name="T17" fmla="*/ 4 h 140"/>
                  <a:gd name="T18" fmla="*/ 204 w 483"/>
                  <a:gd name="T19" fmla="*/ 0 h 140"/>
                  <a:gd name="T20" fmla="*/ 241 w 483"/>
                  <a:gd name="T21" fmla="*/ 0 h 140"/>
                  <a:gd name="T22" fmla="*/ 279 w 483"/>
                  <a:gd name="T23" fmla="*/ 0 h 140"/>
                  <a:gd name="T24" fmla="*/ 317 w 483"/>
                  <a:gd name="T25" fmla="*/ 4 h 140"/>
                  <a:gd name="T26" fmla="*/ 351 w 483"/>
                  <a:gd name="T27" fmla="*/ 9 h 140"/>
                  <a:gd name="T28" fmla="*/ 383 w 483"/>
                  <a:gd name="T29" fmla="*/ 13 h 140"/>
                  <a:gd name="T30" fmla="*/ 411 w 483"/>
                  <a:gd name="T31" fmla="*/ 20 h 140"/>
                  <a:gd name="T32" fmla="*/ 436 w 483"/>
                  <a:gd name="T33" fmla="*/ 28 h 140"/>
                  <a:gd name="T34" fmla="*/ 457 w 483"/>
                  <a:gd name="T35" fmla="*/ 38 h 140"/>
                  <a:gd name="T36" fmla="*/ 470 w 483"/>
                  <a:gd name="T37" fmla="*/ 48 h 140"/>
                  <a:gd name="T38" fmla="*/ 480 w 483"/>
                  <a:gd name="T39" fmla="*/ 59 h 140"/>
                  <a:gd name="T40" fmla="*/ 483 w 483"/>
                  <a:gd name="T41" fmla="*/ 71 h 140"/>
                  <a:gd name="T42" fmla="*/ 480 w 483"/>
                  <a:gd name="T43" fmla="*/ 81 h 140"/>
                  <a:gd name="T44" fmla="*/ 470 w 483"/>
                  <a:gd name="T45" fmla="*/ 92 h 140"/>
                  <a:gd name="T46" fmla="*/ 457 w 483"/>
                  <a:gd name="T47" fmla="*/ 102 h 140"/>
                  <a:gd name="T48" fmla="*/ 436 w 483"/>
                  <a:gd name="T49" fmla="*/ 112 h 140"/>
                  <a:gd name="T50" fmla="*/ 411 w 483"/>
                  <a:gd name="T51" fmla="*/ 120 h 140"/>
                  <a:gd name="T52" fmla="*/ 383 w 483"/>
                  <a:gd name="T53" fmla="*/ 127 h 140"/>
                  <a:gd name="T54" fmla="*/ 351 w 483"/>
                  <a:gd name="T55" fmla="*/ 133 h 140"/>
                  <a:gd name="T56" fmla="*/ 317 w 483"/>
                  <a:gd name="T57" fmla="*/ 137 h 140"/>
                  <a:gd name="T58" fmla="*/ 279 w 483"/>
                  <a:gd name="T59" fmla="*/ 140 h 140"/>
                  <a:gd name="T60" fmla="*/ 241 w 483"/>
                  <a:gd name="T61" fmla="*/ 140 h 140"/>
                  <a:gd name="T62" fmla="*/ 204 w 483"/>
                  <a:gd name="T63" fmla="*/ 140 h 140"/>
                  <a:gd name="T64" fmla="*/ 166 w 483"/>
                  <a:gd name="T65" fmla="*/ 137 h 140"/>
                  <a:gd name="T66" fmla="*/ 132 w 483"/>
                  <a:gd name="T67" fmla="*/ 133 h 140"/>
                  <a:gd name="T68" fmla="*/ 99 w 483"/>
                  <a:gd name="T69" fmla="*/ 127 h 140"/>
                  <a:gd name="T70" fmla="*/ 72 w 483"/>
                  <a:gd name="T71" fmla="*/ 120 h 140"/>
                  <a:gd name="T72" fmla="*/ 47 w 483"/>
                  <a:gd name="T73" fmla="*/ 112 h 140"/>
                  <a:gd name="T74" fmla="*/ 26 w 483"/>
                  <a:gd name="T75" fmla="*/ 102 h 140"/>
                  <a:gd name="T76" fmla="*/ 13 w 483"/>
                  <a:gd name="T77" fmla="*/ 92 h 140"/>
                  <a:gd name="T78" fmla="*/ 3 w 483"/>
                  <a:gd name="T79" fmla="*/ 81 h 140"/>
                  <a:gd name="T80" fmla="*/ 0 w 483"/>
                  <a:gd name="T81" fmla="*/ 71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3" h="140">
                    <a:moveTo>
                      <a:pt x="0" y="71"/>
                    </a:moveTo>
                    <a:lnTo>
                      <a:pt x="3" y="59"/>
                    </a:lnTo>
                    <a:lnTo>
                      <a:pt x="13" y="48"/>
                    </a:lnTo>
                    <a:lnTo>
                      <a:pt x="26" y="38"/>
                    </a:lnTo>
                    <a:lnTo>
                      <a:pt x="47" y="28"/>
                    </a:lnTo>
                    <a:lnTo>
                      <a:pt x="72" y="20"/>
                    </a:lnTo>
                    <a:lnTo>
                      <a:pt x="99" y="13"/>
                    </a:lnTo>
                    <a:lnTo>
                      <a:pt x="132" y="9"/>
                    </a:lnTo>
                    <a:lnTo>
                      <a:pt x="166" y="4"/>
                    </a:lnTo>
                    <a:lnTo>
                      <a:pt x="204" y="0"/>
                    </a:lnTo>
                    <a:lnTo>
                      <a:pt x="241" y="0"/>
                    </a:lnTo>
                    <a:lnTo>
                      <a:pt x="279" y="0"/>
                    </a:lnTo>
                    <a:lnTo>
                      <a:pt x="317" y="4"/>
                    </a:lnTo>
                    <a:lnTo>
                      <a:pt x="351" y="9"/>
                    </a:lnTo>
                    <a:lnTo>
                      <a:pt x="383" y="13"/>
                    </a:lnTo>
                    <a:lnTo>
                      <a:pt x="411" y="20"/>
                    </a:lnTo>
                    <a:lnTo>
                      <a:pt x="436" y="28"/>
                    </a:lnTo>
                    <a:lnTo>
                      <a:pt x="457" y="38"/>
                    </a:lnTo>
                    <a:lnTo>
                      <a:pt x="470" y="48"/>
                    </a:lnTo>
                    <a:lnTo>
                      <a:pt x="480" y="59"/>
                    </a:lnTo>
                    <a:lnTo>
                      <a:pt x="483" y="71"/>
                    </a:lnTo>
                    <a:lnTo>
                      <a:pt x="480" y="81"/>
                    </a:lnTo>
                    <a:lnTo>
                      <a:pt x="470" y="92"/>
                    </a:lnTo>
                    <a:lnTo>
                      <a:pt x="457" y="102"/>
                    </a:lnTo>
                    <a:lnTo>
                      <a:pt x="436" y="112"/>
                    </a:lnTo>
                    <a:lnTo>
                      <a:pt x="411" y="120"/>
                    </a:lnTo>
                    <a:lnTo>
                      <a:pt x="383" y="127"/>
                    </a:lnTo>
                    <a:lnTo>
                      <a:pt x="351" y="133"/>
                    </a:lnTo>
                    <a:lnTo>
                      <a:pt x="317" y="137"/>
                    </a:lnTo>
                    <a:lnTo>
                      <a:pt x="279" y="140"/>
                    </a:lnTo>
                    <a:lnTo>
                      <a:pt x="241" y="140"/>
                    </a:lnTo>
                    <a:lnTo>
                      <a:pt x="204" y="140"/>
                    </a:lnTo>
                    <a:lnTo>
                      <a:pt x="166" y="137"/>
                    </a:lnTo>
                    <a:lnTo>
                      <a:pt x="132" y="133"/>
                    </a:lnTo>
                    <a:lnTo>
                      <a:pt x="99" y="127"/>
                    </a:lnTo>
                    <a:lnTo>
                      <a:pt x="72" y="120"/>
                    </a:lnTo>
                    <a:lnTo>
                      <a:pt x="47" y="112"/>
                    </a:lnTo>
                    <a:lnTo>
                      <a:pt x="26" y="102"/>
                    </a:lnTo>
                    <a:lnTo>
                      <a:pt x="13"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49" name="Rectangle 8">
                <a:extLst>
                  <a:ext uri="{FF2B5EF4-FFF2-40B4-BE49-F238E27FC236}">
                    <a16:creationId xmlns:a16="http://schemas.microsoft.com/office/drawing/2014/main" id="{8063DE70-8842-E747-98E8-B4501C47E1BD}"/>
                  </a:ext>
                </a:extLst>
              </p:cNvPr>
              <p:cNvSpPr>
                <a:spLocks noChangeArrowheads="1"/>
              </p:cNvSpPr>
              <p:nvPr/>
            </p:nvSpPr>
            <p:spPr bwMode="auto">
              <a:xfrm>
                <a:off x="2626" y="2268"/>
                <a:ext cx="34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 6</a:t>
                </a:r>
                <a:endParaRPr lang="en-US" altLang="zh-TW" sz="2400" b="1">
                  <a:latin typeface="Arial" panose="020B0604020202020204" pitchFamily="34" charset="0"/>
                  <a:ea typeface="新細明體" panose="02020500000000000000" pitchFamily="18" charset="-120"/>
                </a:endParaRPr>
              </a:p>
            </p:txBody>
          </p:sp>
          <p:sp>
            <p:nvSpPr>
              <p:cNvPr id="6250" name="Freeform 9">
                <a:extLst>
                  <a:ext uri="{FF2B5EF4-FFF2-40B4-BE49-F238E27FC236}">
                    <a16:creationId xmlns:a16="http://schemas.microsoft.com/office/drawing/2014/main" id="{B7EB0505-3693-FC41-9BC7-FE5061C19354}"/>
                  </a:ext>
                </a:extLst>
              </p:cNvPr>
              <p:cNvSpPr>
                <a:spLocks/>
              </p:cNvSpPr>
              <p:nvPr/>
            </p:nvSpPr>
            <p:spPr bwMode="auto">
              <a:xfrm>
                <a:off x="856" y="1955"/>
                <a:ext cx="4028" cy="404"/>
              </a:xfrm>
              <a:custGeom>
                <a:avLst/>
                <a:gdLst>
                  <a:gd name="T0" fmla="*/ 0 w 4028"/>
                  <a:gd name="T1" fmla="*/ 404 h 404"/>
                  <a:gd name="T2" fmla="*/ 0 w 4028"/>
                  <a:gd name="T3" fmla="*/ 232 h 404"/>
                  <a:gd name="T4" fmla="*/ 4028 w 4028"/>
                  <a:gd name="T5" fmla="*/ 232 h 404"/>
                  <a:gd name="T6" fmla="*/ 4028 w 4028"/>
                  <a:gd name="T7" fmla="*/ 0 h 4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28" h="404">
                    <a:moveTo>
                      <a:pt x="0" y="404"/>
                    </a:moveTo>
                    <a:lnTo>
                      <a:pt x="0" y="232"/>
                    </a:lnTo>
                    <a:lnTo>
                      <a:pt x="4028" y="232"/>
                    </a:lnTo>
                    <a:lnTo>
                      <a:pt x="402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251" name="Freeform 10">
                <a:extLst>
                  <a:ext uri="{FF2B5EF4-FFF2-40B4-BE49-F238E27FC236}">
                    <a16:creationId xmlns:a16="http://schemas.microsoft.com/office/drawing/2014/main" id="{25CA77BE-CD38-114D-BE85-F38FEAB03552}"/>
                  </a:ext>
                </a:extLst>
              </p:cNvPr>
              <p:cNvSpPr>
                <a:spLocks/>
              </p:cNvSpPr>
              <p:nvPr/>
            </p:nvSpPr>
            <p:spPr bwMode="auto">
              <a:xfrm>
                <a:off x="833" y="2353"/>
                <a:ext cx="47" cy="47"/>
              </a:xfrm>
              <a:custGeom>
                <a:avLst/>
                <a:gdLst>
                  <a:gd name="T0" fmla="*/ 47 w 47"/>
                  <a:gd name="T1" fmla="*/ 0 h 47"/>
                  <a:gd name="T2" fmla="*/ 23 w 47"/>
                  <a:gd name="T3" fmla="*/ 47 h 47"/>
                  <a:gd name="T4" fmla="*/ 0 w 47"/>
                  <a:gd name="T5" fmla="*/ 0 h 47"/>
                  <a:gd name="T6" fmla="*/ 47 w 4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7">
                    <a:moveTo>
                      <a:pt x="47" y="0"/>
                    </a:moveTo>
                    <a:lnTo>
                      <a:pt x="23"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49" name="Group 11">
              <a:extLst>
                <a:ext uri="{FF2B5EF4-FFF2-40B4-BE49-F238E27FC236}">
                  <a16:creationId xmlns:a16="http://schemas.microsoft.com/office/drawing/2014/main" id="{B5F8637E-4EF3-FE42-92BB-76FE886D7434}"/>
                </a:ext>
              </a:extLst>
            </p:cNvPr>
            <p:cNvGrpSpPr>
              <a:grpSpLocks/>
            </p:cNvGrpSpPr>
            <p:nvPr/>
          </p:nvGrpSpPr>
          <p:grpSpPr bwMode="auto">
            <a:xfrm>
              <a:off x="1752" y="778"/>
              <a:ext cx="776" cy="641"/>
              <a:chOff x="1752" y="778"/>
              <a:chExt cx="776" cy="641"/>
            </a:xfrm>
          </p:grpSpPr>
          <p:sp>
            <p:nvSpPr>
              <p:cNvPr id="6240" name="Rectangle 12">
                <a:extLst>
                  <a:ext uri="{FF2B5EF4-FFF2-40B4-BE49-F238E27FC236}">
                    <a16:creationId xmlns:a16="http://schemas.microsoft.com/office/drawing/2014/main" id="{FB1DED92-E01D-9348-86EB-2D4C36B33EB8}"/>
                  </a:ext>
                </a:extLst>
              </p:cNvPr>
              <p:cNvSpPr>
                <a:spLocks noChangeArrowheads="1"/>
              </p:cNvSpPr>
              <p:nvPr/>
            </p:nvSpPr>
            <p:spPr bwMode="auto">
              <a:xfrm>
                <a:off x="1752" y="933"/>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41" name="Rectangle 13">
                <a:extLst>
                  <a:ext uri="{FF2B5EF4-FFF2-40B4-BE49-F238E27FC236}">
                    <a16:creationId xmlns:a16="http://schemas.microsoft.com/office/drawing/2014/main" id="{35BB13D7-46CB-0C4A-9193-E0937BE547E3}"/>
                  </a:ext>
                </a:extLst>
              </p:cNvPr>
              <p:cNvSpPr>
                <a:spLocks noChangeArrowheads="1"/>
              </p:cNvSpPr>
              <p:nvPr/>
            </p:nvSpPr>
            <p:spPr bwMode="auto">
              <a:xfrm>
                <a:off x="1804" y="984"/>
                <a:ext cx="6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H.L. Language</a:t>
                </a:r>
                <a:endParaRPr lang="en-US" altLang="zh-TW" sz="2400" b="1">
                  <a:latin typeface="Arial" panose="020B0604020202020204" pitchFamily="34" charset="0"/>
                  <a:ea typeface="新細明體" panose="02020500000000000000" pitchFamily="18" charset="-120"/>
                </a:endParaRPr>
              </a:p>
            </p:txBody>
          </p:sp>
          <p:sp>
            <p:nvSpPr>
              <p:cNvPr id="6242" name="Rectangle 14">
                <a:extLst>
                  <a:ext uri="{FF2B5EF4-FFF2-40B4-BE49-F238E27FC236}">
                    <a16:creationId xmlns:a16="http://schemas.microsoft.com/office/drawing/2014/main" id="{C2E49BC0-EEF2-EE4A-8939-8BDA54B1CF5B}"/>
                  </a:ext>
                </a:extLst>
              </p:cNvPr>
              <p:cNvSpPr>
                <a:spLocks noChangeArrowheads="1"/>
              </p:cNvSpPr>
              <p:nvPr/>
            </p:nvSpPr>
            <p:spPr bwMode="auto">
              <a:xfrm>
                <a:off x="2093" y="1115"/>
                <a:ext cx="11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&amp;</a:t>
                </a:r>
                <a:endParaRPr lang="en-US" altLang="zh-TW" sz="2400" b="1">
                  <a:latin typeface="Arial" panose="020B0604020202020204" pitchFamily="34" charset="0"/>
                  <a:ea typeface="新細明體" panose="02020500000000000000" pitchFamily="18" charset="-120"/>
                </a:endParaRPr>
              </a:p>
            </p:txBody>
          </p:sp>
          <p:sp>
            <p:nvSpPr>
              <p:cNvPr id="6243" name="Rectangle 15">
                <a:extLst>
                  <a:ext uri="{FF2B5EF4-FFF2-40B4-BE49-F238E27FC236}">
                    <a16:creationId xmlns:a16="http://schemas.microsoft.com/office/drawing/2014/main" id="{3E367E06-7AC3-034B-8BE8-2A604BEDF160}"/>
                  </a:ext>
                </a:extLst>
              </p:cNvPr>
              <p:cNvSpPr>
                <a:spLocks noChangeArrowheads="1"/>
              </p:cNvSpPr>
              <p:nvPr/>
            </p:nvSpPr>
            <p:spPr bwMode="auto">
              <a:xfrm>
                <a:off x="1798" y="1247"/>
                <a:ext cx="7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Operating Sys.</a:t>
                </a:r>
                <a:endParaRPr lang="en-US" altLang="zh-TW" sz="2400" b="1">
                  <a:latin typeface="Arial" panose="020B0604020202020204" pitchFamily="34" charset="0"/>
                  <a:ea typeface="新細明體" panose="02020500000000000000" pitchFamily="18" charset="-120"/>
                </a:endParaRPr>
              </a:p>
            </p:txBody>
          </p:sp>
          <p:sp>
            <p:nvSpPr>
              <p:cNvPr id="6244" name="Rectangle 16">
                <a:extLst>
                  <a:ext uri="{FF2B5EF4-FFF2-40B4-BE49-F238E27FC236}">
                    <a16:creationId xmlns:a16="http://schemas.microsoft.com/office/drawing/2014/main" id="{E0D7D574-8BA8-3644-A07E-E169A46E9EF5}"/>
                  </a:ext>
                </a:extLst>
              </p:cNvPr>
              <p:cNvSpPr>
                <a:spLocks noChangeArrowheads="1"/>
              </p:cNvSpPr>
              <p:nvPr/>
            </p:nvSpPr>
            <p:spPr bwMode="auto">
              <a:xfrm>
                <a:off x="1752" y="778"/>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45" name="Rectangle 17">
                <a:extLst>
                  <a:ext uri="{FF2B5EF4-FFF2-40B4-BE49-F238E27FC236}">
                    <a16:creationId xmlns:a16="http://schemas.microsoft.com/office/drawing/2014/main" id="{15D939AF-4902-884D-A70B-D22BD285246E}"/>
                  </a:ext>
                </a:extLst>
              </p:cNvPr>
              <p:cNvSpPr>
                <a:spLocks noChangeArrowheads="1"/>
              </p:cNvSpPr>
              <p:nvPr/>
            </p:nvSpPr>
            <p:spPr bwMode="auto">
              <a:xfrm>
                <a:off x="1813" y="804"/>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6150" name="Group 18">
              <a:extLst>
                <a:ext uri="{FF2B5EF4-FFF2-40B4-BE49-F238E27FC236}">
                  <a16:creationId xmlns:a16="http://schemas.microsoft.com/office/drawing/2014/main" id="{011B4F45-ACE8-6A4D-B111-F6B8544858C7}"/>
                </a:ext>
              </a:extLst>
            </p:cNvPr>
            <p:cNvGrpSpPr>
              <a:grpSpLocks/>
            </p:cNvGrpSpPr>
            <p:nvPr/>
          </p:nvGrpSpPr>
          <p:grpSpPr bwMode="auto">
            <a:xfrm>
              <a:off x="2513" y="960"/>
              <a:ext cx="655" cy="336"/>
              <a:chOff x="2332" y="1488"/>
              <a:chExt cx="655" cy="336"/>
            </a:xfrm>
          </p:grpSpPr>
          <p:sp>
            <p:nvSpPr>
              <p:cNvPr id="6235" name="Rectangle 19">
                <a:extLst>
                  <a:ext uri="{FF2B5EF4-FFF2-40B4-BE49-F238E27FC236}">
                    <a16:creationId xmlns:a16="http://schemas.microsoft.com/office/drawing/2014/main" id="{049E698B-4DF5-6148-92CC-69CB36B6EA79}"/>
                  </a:ext>
                </a:extLst>
              </p:cNvPr>
              <p:cNvSpPr>
                <a:spLocks noChangeArrowheads="1"/>
              </p:cNvSpPr>
              <p:nvPr/>
            </p:nvSpPr>
            <p:spPr bwMode="auto">
              <a:xfrm>
                <a:off x="2433" y="1550"/>
                <a:ext cx="466" cy="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36" name="Rectangle 20">
                <a:extLst>
                  <a:ext uri="{FF2B5EF4-FFF2-40B4-BE49-F238E27FC236}">
                    <a16:creationId xmlns:a16="http://schemas.microsoft.com/office/drawing/2014/main" id="{4B2AB774-1DCF-244C-B523-A843DE81008A}"/>
                  </a:ext>
                </a:extLst>
              </p:cNvPr>
              <p:cNvSpPr>
                <a:spLocks noChangeArrowheads="1"/>
              </p:cNvSpPr>
              <p:nvPr/>
            </p:nvSpPr>
            <p:spPr bwMode="auto">
              <a:xfrm>
                <a:off x="2461" y="1488"/>
                <a:ext cx="41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Compiler</a:t>
                </a:r>
                <a:endParaRPr lang="en-US" altLang="zh-TW" sz="2400" b="1">
                  <a:latin typeface="Arial" panose="020B0604020202020204" pitchFamily="34" charset="0"/>
                  <a:ea typeface="新細明體" panose="02020500000000000000" pitchFamily="18" charset="-120"/>
                </a:endParaRPr>
              </a:p>
            </p:txBody>
          </p:sp>
          <p:sp>
            <p:nvSpPr>
              <p:cNvPr id="6237" name="Rectangle 21">
                <a:extLst>
                  <a:ext uri="{FF2B5EF4-FFF2-40B4-BE49-F238E27FC236}">
                    <a16:creationId xmlns:a16="http://schemas.microsoft.com/office/drawing/2014/main" id="{33DAFE35-F79F-AB48-BD33-2A8E94C68CB5}"/>
                  </a:ext>
                </a:extLst>
              </p:cNvPr>
              <p:cNvSpPr>
                <a:spLocks noChangeArrowheads="1"/>
              </p:cNvSpPr>
              <p:nvPr/>
            </p:nvSpPr>
            <p:spPr bwMode="auto">
              <a:xfrm>
                <a:off x="2392" y="1738"/>
                <a:ext cx="5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10 - 11</a:t>
                </a:r>
                <a:endParaRPr lang="en-US" altLang="zh-TW" sz="2400" b="1">
                  <a:latin typeface="Arial" panose="020B0604020202020204" pitchFamily="34" charset="0"/>
                  <a:ea typeface="新細明體" panose="02020500000000000000" pitchFamily="18" charset="-120"/>
                </a:endParaRPr>
              </a:p>
            </p:txBody>
          </p:sp>
          <p:sp>
            <p:nvSpPr>
              <p:cNvPr id="6238" name="Line 22">
                <a:extLst>
                  <a:ext uri="{FF2B5EF4-FFF2-40B4-BE49-F238E27FC236}">
                    <a16:creationId xmlns:a16="http://schemas.microsoft.com/office/drawing/2014/main" id="{B735C8D4-F7B2-F54C-9936-9AEF2C3CC92D}"/>
                  </a:ext>
                </a:extLst>
              </p:cNvPr>
              <p:cNvSpPr>
                <a:spLocks noChangeShapeType="1"/>
              </p:cNvSpPr>
              <p:nvPr/>
            </p:nvSpPr>
            <p:spPr bwMode="auto">
              <a:xfrm>
                <a:off x="2332" y="1669"/>
                <a:ext cx="61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39" name="Freeform 23">
                <a:extLst>
                  <a:ext uri="{FF2B5EF4-FFF2-40B4-BE49-F238E27FC236}">
                    <a16:creationId xmlns:a16="http://schemas.microsoft.com/office/drawing/2014/main" id="{572A6337-7C79-7748-BE74-54D67DA9F649}"/>
                  </a:ext>
                </a:extLst>
              </p:cNvPr>
              <p:cNvSpPr>
                <a:spLocks/>
              </p:cNvSpPr>
              <p:nvPr/>
            </p:nvSpPr>
            <p:spPr bwMode="auto">
              <a:xfrm>
                <a:off x="2939" y="164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1" name="Group 24">
              <a:extLst>
                <a:ext uri="{FF2B5EF4-FFF2-40B4-BE49-F238E27FC236}">
                  <a16:creationId xmlns:a16="http://schemas.microsoft.com/office/drawing/2014/main" id="{71EB5CEC-A283-FA46-BC47-3EB44654AABC}"/>
                </a:ext>
              </a:extLst>
            </p:cNvPr>
            <p:cNvGrpSpPr>
              <a:grpSpLocks/>
            </p:cNvGrpSpPr>
            <p:nvPr/>
          </p:nvGrpSpPr>
          <p:grpSpPr bwMode="auto">
            <a:xfrm>
              <a:off x="3913" y="1337"/>
              <a:ext cx="810" cy="339"/>
              <a:chOff x="3913" y="1337"/>
              <a:chExt cx="810" cy="339"/>
            </a:xfrm>
          </p:grpSpPr>
          <p:sp>
            <p:nvSpPr>
              <p:cNvPr id="6229" name="Rectangle 25">
                <a:extLst>
                  <a:ext uri="{FF2B5EF4-FFF2-40B4-BE49-F238E27FC236}">
                    <a16:creationId xmlns:a16="http://schemas.microsoft.com/office/drawing/2014/main" id="{1F24456A-DEDF-9142-9916-E563A38A95DF}"/>
                  </a:ext>
                </a:extLst>
              </p:cNvPr>
              <p:cNvSpPr>
                <a:spLocks noChangeArrowheads="1"/>
              </p:cNvSpPr>
              <p:nvPr/>
            </p:nvSpPr>
            <p:spPr bwMode="auto">
              <a:xfrm>
                <a:off x="3970" y="1352"/>
                <a:ext cx="733"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30" name="Rectangle 26">
                <a:extLst>
                  <a:ext uri="{FF2B5EF4-FFF2-40B4-BE49-F238E27FC236}">
                    <a16:creationId xmlns:a16="http://schemas.microsoft.com/office/drawing/2014/main" id="{CF739057-F4C6-DE4B-BA3F-A2C835427DDF}"/>
                  </a:ext>
                </a:extLst>
              </p:cNvPr>
              <p:cNvSpPr>
                <a:spLocks noChangeArrowheads="1"/>
              </p:cNvSpPr>
              <p:nvPr/>
            </p:nvSpPr>
            <p:spPr bwMode="auto">
              <a:xfrm>
                <a:off x="3997" y="1337"/>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VM Translator</a:t>
                </a:r>
                <a:endParaRPr lang="en-US" altLang="zh-TW" sz="2400" b="1">
                  <a:latin typeface="Arial" panose="020B0604020202020204" pitchFamily="34" charset="0"/>
                  <a:ea typeface="新細明體" panose="02020500000000000000" pitchFamily="18" charset="-120"/>
                </a:endParaRPr>
              </a:p>
            </p:txBody>
          </p:sp>
          <p:sp>
            <p:nvSpPr>
              <p:cNvPr id="6231" name="Freeform 27">
                <a:extLst>
                  <a:ext uri="{FF2B5EF4-FFF2-40B4-BE49-F238E27FC236}">
                    <a16:creationId xmlns:a16="http://schemas.microsoft.com/office/drawing/2014/main" id="{A50B2A85-8361-7A46-B145-D8A64AE6F7BB}"/>
                  </a:ext>
                </a:extLst>
              </p:cNvPr>
              <p:cNvSpPr>
                <a:spLocks/>
              </p:cNvSpPr>
              <p:nvPr/>
            </p:nvSpPr>
            <p:spPr bwMode="auto">
              <a:xfrm>
                <a:off x="3942" y="1534"/>
                <a:ext cx="558" cy="142"/>
              </a:xfrm>
              <a:custGeom>
                <a:avLst/>
                <a:gdLst>
                  <a:gd name="T0" fmla="*/ 0 w 558"/>
                  <a:gd name="T1" fmla="*/ 71 h 142"/>
                  <a:gd name="T2" fmla="*/ 3 w 558"/>
                  <a:gd name="T3" fmla="*/ 61 h 142"/>
                  <a:gd name="T4" fmla="*/ 11 w 558"/>
                  <a:gd name="T5" fmla="*/ 50 h 142"/>
                  <a:gd name="T6" fmla="*/ 28 w 558"/>
                  <a:gd name="T7" fmla="*/ 40 h 142"/>
                  <a:gd name="T8" fmla="*/ 47 w 558"/>
                  <a:gd name="T9" fmla="*/ 31 h 142"/>
                  <a:gd name="T10" fmla="*/ 73 w 558"/>
                  <a:gd name="T11" fmla="*/ 23 h 142"/>
                  <a:gd name="T12" fmla="*/ 104 w 558"/>
                  <a:gd name="T13" fmla="*/ 17 h 142"/>
                  <a:gd name="T14" fmla="*/ 139 w 558"/>
                  <a:gd name="T15" fmla="*/ 10 h 142"/>
                  <a:gd name="T16" fmla="*/ 176 w 558"/>
                  <a:gd name="T17" fmla="*/ 5 h 142"/>
                  <a:gd name="T18" fmla="*/ 217 w 558"/>
                  <a:gd name="T19" fmla="*/ 2 h 142"/>
                  <a:gd name="T20" fmla="*/ 258 w 558"/>
                  <a:gd name="T21" fmla="*/ 0 h 142"/>
                  <a:gd name="T22" fmla="*/ 300 w 558"/>
                  <a:gd name="T23" fmla="*/ 0 h 142"/>
                  <a:gd name="T24" fmla="*/ 341 w 558"/>
                  <a:gd name="T25" fmla="*/ 2 h 142"/>
                  <a:gd name="T26" fmla="*/ 382 w 558"/>
                  <a:gd name="T27" fmla="*/ 5 h 142"/>
                  <a:gd name="T28" fmla="*/ 420 w 558"/>
                  <a:gd name="T29" fmla="*/ 10 h 142"/>
                  <a:gd name="T30" fmla="*/ 454 w 558"/>
                  <a:gd name="T31" fmla="*/ 17 h 142"/>
                  <a:gd name="T32" fmla="*/ 485 w 558"/>
                  <a:gd name="T33" fmla="*/ 23 h 142"/>
                  <a:gd name="T34" fmla="*/ 511 w 558"/>
                  <a:gd name="T35" fmla="*/ 31 h 142"/>
                  <a:gd name="T36" fmla="*/ 531 w 558"/>
                  <a:gd name="T37" fmla="*/ 40 h 142"/>
                  <a:gd name="T38" fmla="*/ 547 w 558"/>
                  <a:gd name="T39" fmla="*/ 50 h 142"/>
                  <a:gd name="T40" fmla="*/ 555 w 558"/>
                  <a:gd name="T41" fmla="*/ 61 h 142"/>
                  <a:gd name="T42" fmla="*/ 558 w 558"/>
                  <a:gd name="T43" fmla="*/ 71 h 142"/>
                  <a:gd name="T44" fmla="*/ 555 w 558"/>
                  <a:gd name="T45" fmla="*/ 81 h 142"/>
                  <a:gd name="T46" fmla="*/ 547 w 558"/>
                  <a:gd name="T47" fmla="*/ 92 h 142"/>
                  <a:gd name="T48" fmla="*/ 531 w 558"/>
                  <a:gd name="T49" fmla="*/ 102 h 142"/>
                  <a:gd name="T50" fmla="*/ 511 w 558"/>
                  <a:gd name="T51" fmla="*/ 110 h 142"/>
                  <a:gd name="T52" fmla="*/ 485 w 558"/>
                  <a:gd name="T53" fmla="*/ 119 h 142"/>
                  <a:gd name="T54" fmla="*/ 454 w 558"/>
                  <a:gd name="T55" fmla="*/ 125 h 142"/>
                  <a:gd name="T56" fmla="*/ 420 w 558"/>
                  <a:gd name="T57" fmla="*/ 132 h 142"/>
                  <a:gd name="T58" fmla="*/ 382 w 558"/>
                  <a:gd name="T59" fmla="*/ 137 h 142"/>
                  <a:gd name="T60" fmla="*/ 341 w 558"/>
                  <a:gd name="T61" fmla="*/ 140 h 142"/>
                  <a:gd name="T62" fmla="*/ 300 w 558"/>
                  <a:gd name="T63" fmla="*/ 142 h 142"/>
                  <a:gd name="T64" fmla="*/ 258 w 558"/>
                  <a:gd name="T65" fmla="*/ 142 h 142"/>
                  <a:gd name="T66" fmla="*/ 217 w 558"/>
                  <a:gd name="T67" fmla="*/ 140 h 142"/>
                  <a:gd name="T68" fmla="*/ 176 w 558"/>
                  <a:gd name="T69" fmla="*/ 137 h 142"/>
                  <a:gd name="T70" fmla="*/ 139 w 558"/>
                  <a:gd name="T71" fmla="*/ 132 h 142"/>
                  <a:gd name="T72" fmla="*/ 104 w 558"/>
                  <a:gd name="T73" fmla="*/ 125 h 142"/>
                  <a:gd name="T74" fmla="*/ 73 w 558"/>
                  <a:gd name="T75" fmla="*/ 119 h 142"/>
                  <a:gd name="T76" fmla="*/ 47 w 558"/>
                  <a:gd name="T77" fmla="*/ 110 h 142"/>
                  <a:gd name="T78" fmla="*/ 28 w 558"/>
                  <a:gd name="T79" fmla="*/ 102 h 142"/>
                  <a:gd name="T80" fmla="*/ 11 w 558"/>
                  <a:gd name="T81" fmla="*/ 92 h 142"/>
                  <a:gd name="T82" fmla="*/ 3 w 558"/>
                  <a:gd name="T83" fmla="*/ 81 h 142"/>
                  <a:gd name="T84" fmla="*/ 0 w 558"/>
                  <a:gd name="T85" fmla="*/ 71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8" h="142">
                    <a:moveTo>
                      <a:pt x="0" y="71"/>
                    </a:moveTo>
                    <a:lnTo>
                      <a:pt x="3" y="61"/>
                    </a:lnTo>
                    <a:lnTo>
                      <a:pt x="11" y="50"/>
                    </a:lnTo>
                    <a:lnTo>
                      <a:pt x="28" y="40"/>
                    </a:lnTo>
                    <a:lnTo>
                      <a:pt x="47" y="31"/>
                    </a:lnTo>
                    <a:lnTo>
                      <a:pt x="73" y="23"/>
                    </a:lnTo>
                    <a:lnTo>
                      <a:pt x="104" y="17"/>
                    </a:lnTo>
                    <a:lnTo>
                      <a:pt x="139" y="10"/>
                    </a:lnTo>
                    <a:lnTo>
                      <a:pt x="176" y="5"/>
                    </a:lnTo>
                    <a:lnTo>
                      <a:pt x="217" y="2"/>
                    </a:lnTo>
                    <a:lnTo>
                      <a:pt x="258" y="0"/>
                    </a:lnTo>
                    <a:lnTo>
                      <a:pt x="300" y="0"/>
                    </a:lnTo>
                    <a:lnTo>
                      <a:pt x="341" y="2"/>
                    </a:lnTo>
                    <a:lnTo>
                      <a:pt x="382" y="5"/>
                    </a:lnTo>
                    <a:lnTo>
                      <a:pt x="420" y="10"/>
                    </a:lnTo>
                    <a:lnTo>
                      <a:pt x="454" y="17"/>
                    </a:lnTo>
                    <a:lnTo>
                      <a:pt x="485" y="23"/>
                    </a:lnTo>
                    <a:lnTo>
                      <a:pt x="511" y="31"/>
                    </a:lnTo>
                    <a:lnTo>
                      <a:pt x="531" y="40"/>
                    </a:lnTo>
                    <a:lnTo>
                      <a:pt x="547" y="50"/>
                    </a:lnTo>
                    <a:lnTo>
                      <a:pt x="555" y="61"/>
                    </a:lnTo>
                    <a:lnTo>
                      <a:pt x="558" y="71"/>
                    </a:lnTo>
                    <a:lnTo>
                      <a:pt x="555" y="81"/>
                    </a:lnTo>
                    <a:lnTo>
                      <a:pt x="547" y="92"/>
                    </a:lnTo>
                    <a:lnTo>
                      <a:pt x="531" y="102"/>
                    </a:lnTo>
                    <a:lnTo>
                      <a:pt x="511" y="110"/>
                    </a:lnTo>
                    <a:lnTo>
                      <a:pt x="485" y="119"/>
                    </a:lnTo>
                    <a:lnTo>
                      <a:pt x="454" y="125"/>
                    </a:lnTo>
                    <a:lnTo>
                      <a:pt x="420" y="132"/>
                    </a:lnTo>
                    <a:lnTo>
                      <a:pt x="382" y="137"/>
                    </a:lnTo>
                    <a:lnTo>
                      <a:pt x="341" y="140"/>
                    </a:lnTo>
                    <a:lnTo>
                      <a:pt x="300" y="142"/>
                    </a:lnTo>
                    <a:lnTo>
                      <a:pt x="258" y="142"/>
                    </a:lnTo>
                    <a:lnTo>
                      <a:pt x="217" y="140"/>
                    </a:lnTo>
                    <a:lnTo>
                      <a:pt x="176" y="137"/>
                    </a:lnTo>
                    <a:lnTo>
                      <a:pt x="139" y="132"/>
                    </a:lnTo>
                    <a:lnTo>
                      <a:pt x="104" y="125"/>
                    </a:lnTo>
                    <a:lnTo>
                      <a:pt x="73" y="119"/>
                    </a:lnTo>
                    <a:lnTo>
                      <a:pt x="47" y="110"/>
                    </a:lnTo>
                    <a:lnTo>
                      <a:pt x="28" y="102"/>
                    </a:lnTo>
                    <a:lnTo>
                      <a:pt x="11" y="92"/>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32" name="Rectangle 28">
                <a:extLst>
                  <a:ext uri="{FF2B5EF4-FFF2-40B4-BE49-F238E27FC236}">
                    <a16:creationId xmlns:a16="http://schemas.microsoft.com/office/drawing/2014/main" id="{1AAF75DC-23C5-9146-BC8C-6D23786FBC81}"/>
                  </a:ext>
                </a:extLst>
              </p:cNvPr>
              <p:cNvSpPr>
                <a:spLocks noChangeArrowheads="1"/>
              </p:cNvSpPr>
              <p:nvPr/>
            </p:nvSpPr>
            <p:spPr bwMode="auto">
              <a:xfrm>
                <a:off x="4004" y="1563"/>
                <a:ext cx="4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7 - 8</a:t>
                </a:r>
                <a:endParaRPr lang="en-US" altLang="zh-TW" sz="2400" b="1">
                  <a:latin typeface="Arial" panose="020B0604020202020204" pitchFamily="34" charset="0"/>
                  <a:ea typeface="新細明體" panose="02020500000000000000" pitchFamily="18" charset="-120"/>
                </a:endParaRPr>
              </a:p>
            </p:txBody>
          </p:sp>
          <p:sp>
            <p:nvSpPr>
              <p:cNvPr id="6233" name="Line 29">
                <a:extLst>
                  <a:ext uri="{FF2B5EF4-FFF2-40B4-BE49-F238E27FC236}">
                    <a16:creationId xmlns:a16="http://schemas.microsoft.com/office/drawing/2014/main" id="{B4A75E25-46A4-6B4D-B9AD-5916C41FD1AC}"/>
                  </a:ext>
                </a:extLst>
              </p:cNvPr>
              <p:cNvSpPr>
                <a:spLocks noChangeShapeType="1"/>
              </p:cNvSpPr>
              <p:nvPr/>
            </p:nvSpPr>
            <p:spPr bwMode="auto">
              <a:xfrm>
                <a:off x="3913" y="1498"/>
                <a:ext cx="76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34" name="Freeform 30">
                <a:extLst>
                  <a:ext uri="{FF2B5EF4-FFF2-40B4-BE49-F238E27FC236}">
                    <a16:creationId xmlns:a16="http://schemas.microsoft.com/office/drawing/2014/main" id="{3D9256B3-14A9-6D4E-8A82-B5A1C249758E}"/>
                  </a:ext>
                </a:extLst>
              </p:cNvPr>
              <p:cNvSpPr>
                <a:spLocks/>
              </p:cNvSpPr>
              <p:nvPr/>
            </p:nvSpPr>
            <p:spPr bwMode="auto">
              <a:xfrm>
                <a:off x="4675" y="1475"/>
                <a:ext cx="48" cy="48"/>
              </a:xfrm>
              <a:custGeom>
                <a:avLst/>
                <a:gdLst>
                  <a:gd name="T0" fmla="*/ 0 w 48"/>
                  <a:gd name="T1" fmla="*/ 0 h 48"/>
                  <a:gd name="T2" fmla="*/ 48 w 48"/>
                  <a:gd name="T3" fmla="*/ 23 h 48"/>
                  <a:gd name="T4" fmla="*/ 0 w 48"/>
                  <a:gd name="T5" fmla="*/ 48 h 48"/>
                  <a:gd name="T6" fmla="*/ 0 w 48"/>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8">
                    <a:moveTo>
                      <a:pt x="0" y="0"/>
                    </a:moveTo>
                    <a:lnTo>
                      <a:pt x="48"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2" name="Group 31">
              <a:extLst>
                <a:ext uri="{FF2B5EF4-FFF2-40B4-BE49-F238E27FC236}">
                  <a16:creationId xmlns:a16="http://schemas.microsoft.com/office/drawing/2014/main" id="{3E4C771C-F6ED-3744-89BA-E5C1282E4BD6}"/>
                </a:ext>
              </a:extLst>
            </p:cNvPr>
            <p:cNvGrpSpPr>
              <a:grpSpLocks/>
            </p:cNvGrpSpPr>
            <p:nvPr/>
          </p:nvGrpSpPr>
          <p:grpSpPr bwMode="auto">
            <a:xfrm>
              <a:off x="1233" y="2522"/>
              <a:ext cx="751" cy="470"/>
              <a:chOff x="1233" y="2522"/>
              <a:chExt cx="751" cy="470"/>
            </a:xfrm>
          </p:grpSpPr>
          <p:sp>
            <p:nvSpPr>
              <p:cNvPr id="6222" name="Rectangle 32">
                <a:extLst>
                  <a:ext uri="{FF2B5EF4-FFF2-40B4-BE49-F238E27FC236}">
                    <a16:creationId xmlns:a16="http://schemas.microsoft.com/office/drawing/2014/main" id="{17B318C7-4728-D146-AFA4-68519E5D38DE}"/>
                  </a:ext>
                </a:extLst>
              </p:cNvPr>
              <p:cNvSpPr>
                <a:spLocks noChangeArrowheads="1"/>
              </p:cNvSpPr>
              <p:nvPr/>
            </p:nvSpPr>
            <p:spPr bwMode="auto">
              <a:xfrm>
                <a:off x="1328" y="2522"/>
                <a:ext cx="650" cy="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23" name="Rectangle 33">
                <a:extLst>
                  <a:ext uri="{FF2B5EF4-FFF2-40B4-BE49-F238E27FC236}">
                    <a16:creationId xmlns:a16="http://schemas.microsoft.com/office/drawing/2014/main" id="{5BA809A5-D261-0A4C-9758-B2D0C103E268}"/>
                  </a:ext>
                </a:extLst>
              </p:cNvPr>
              <p:cNvSpPr>
                <a:spLocks noChangeArrowheads="1"/>
              </p:cNvSpPr>
              <p:nvPr/>
            </p:nvSpPr>
            <p:spPr bwMode="auto">
              <a:xfrm>
                <a:off x="1355" y="2527"/>
                <a:ext cx="49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Computer</a:t>
                </a:r>
                <a:endParaRPr lang="en-US" altLang="zh-TW" sz="2400" b="1">
                  <a:latin typeface="Arial" panose="020B0604020202020204" pitchFamily="34" charset="0"/>
                  <a:ea typeface="新細明體" panose="02020500000000000000" pitchFamily="18" charset="-120"/>
                </a:endParaRPr>
              </a:p>
            </p:txBody>
          </p:sp>
          <p:sp>
            <p:nvSpPr>
              <p:cNvPr id="6224" name="Rectangle 34">
                <a:extLst>
                  <a:ext uri="{FF2B5EF4-FFF2-40B4-BE49-F238E27FC236}">
                    <a16:creationId xmlns:a16="http://schemas.microsoft.com/office/drawing/2014/main" id="{CE3ABE6B-69B3-DA4C-B2F3-463994C641F6}"/>
                  </a:ext>
                </a:extLst>
              </p:cNvPr>
              <p:cNvSpPr>
                <a:spLocks noChangeArrowheads="1"/>
              </p:cNvSpPr>
              <p:nvPr/>
            </p:nvSpPr>
            <p:spPr bwMode="auto">
              <a:xfrm>
                <a:off x="1355" y="2642"/>
                <a:ext cx="59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Architecture</a:t>
                </a:r>
                <a:endParaRPr lang="en-US" altLang="zh-TW" sz="2400" b="1">
                  <a:latin typeface="Arial" panose="020B0604020202020204" pitchFamily="34" charset="0"/>
                  <a:ea typeface="新細明體" panose="02020500000000000000" pitchFamily="18" charset="-120"/>
                </a:endParaRPr>
              </a:p>
            </p:txBody>
          </p:sp>
          <p:sp>
            <p:nvSpPr>
              <p:cNvPr id="6225" name="Freeform 35">
                <a:extLst>
                  <a:ext uri="{FF2B5EF4-FFF2-40B4-BE49-F238E27FC236}">
                    <a16:creationId xmlns:a16="http://schemas.microsoft.com/office/drawing/2014/main" id="{86111E91-481B-3C4C-BC48-982B1A9FCF2C}"/>
                  </a:ext>
                </a:extLst>
              </p:cNvPr>
              <p:cNvSpPr>
                <a:spLocks/>
              </p:cNvSpPr>
              <p:nvPr/>
            </p:nvSpPr>
            <p:spPr bwMode="auto">
              <a:xfrm>
                <a:off x="1295" y="2852"/>
                <a:ext cx="580" cy="140"/>
              </a:xfrm>
              <a:custGeom>
                <a:avLst/>
                <a:gdLst>
                  <a:gd name="T0" fmla="*/ 0 w 580"/>
                  <a:gd name="T1" fmla="*/ 71 h 140"/>
                  <a:gd name="T2" fmla="*/ 3 w 580"/>
                  <a:gd name="T3" fmla="*/ 59 h 140"/>
                  <a:gd name="T4" fmla="*/ 13 w 580"/>
                  <a:gd name="T5" fmla="*/ 50 h 140"/>
                  <a:gd name="T6" fmla="*/ 29 w 580"/>
                  <a:gd name="T7" fmla="*/ 40 h 140"/>
                  <a:gd name="T8" fmla="*/ 51 w 580"/>
                  <a:gd name="T9" fmla="*/ 32 h 140"/>
                  <a:gd name="T10" fmla="*/ 77 w 580"/>
                  <a:gd name="T11" fmla="*/ 23 h 140"/>
                  <a:gd name="T12" fmla="*/ 109 w 580"/>
                  <a:gd name="T13" fmla="*/ 15 h 140"/>
                  <a:gd name="T14" fmla="*/ 145 w 580"/>
                  <a:gd name="T15" fmla="*/ 10 h 140"/>
                  <a:gd name="T16" fmla="*/ 184 w 580"/>
                  <a:gd name="T17" fmla="*/ 5 h 140"/>
                  <a:gd name="T18" fmla="*/ 225 w 580"/>
                  <a:gd name="T19" fmla="*/ 2 h 140"/>
                  <a:gd name="T20" fmla="*/ 268 w 580"/>
                  <a:gd name="T21" fmla="*/ 0 h 140"/>
                  <a:gd name="T22" fmla="*/ 312 w 580"/>
                  <a:gd name="T23" fmla="*/ 0 h 140"/>
                  <a:gd name="T24" fmla="*/ 354 w 580"/>
                  <a:gd name="T25" fmla="*/ 2 h 140"/>
                  <a:gd name="T26" fmla="*/ 395 w 580"/>
                  <a:gd name="T27" fmla="*/ 5 h 140"/>
                  <a:gd name="T28" fmla="*/ 434 w 580"/>
                  <a:gd name="T29" fmla="*/ 10 h 140"/>
                  <a:gd name="T30" fmla="*/ 470 w 580"/>
                  <a:gd name="T31" fmla="*/ 15 h 140"/>
                  <a:gd name="T32" fmla="*/ 501 w 580"/>
                  <a:gd name="T33" fmla="*/ 23 h 140"/>
                  <a:gd name="T34" fmla="*/ 529 w 580"/>
                  <a:gd name="T35" fmla="*/ 32 h 140"/>
                  <a:gd name="T36" fmla="*/ 550 w 580"/>
                  <a:gd name="T37" fmla="*/ 40 h 140"/>
                  <a:gd name="T38" fmla="*/ 567 w 580"/>
                  <a:gd name="T39" fmla="*/ 50 h 140"/>
                  <a:gd name="T40" fmla="*/ 576 w 580"/>
                  <a:gd name="T41" fmla="*/ 59 h 140"/>
                  <a:gd name="T42" fmla="*/ 580 w 580"/>
                  <a:gd name="T43" fmla="*/ 71 h 140"/>
                  <a:gd name="T44" fmla="*/ 576 w 580"/>
                  <a:gd name="T45" fmla="*/ 81 h 140"/>
                  <a:gd name="T46" fmla="*/ 567 w 580"/>
                  <a:gd name="T47" fmla="*/ 91 h 140"/>
                  <a:gd name="T48" fmla="*/ 550 w 580"/>
                  <a:gd name="T49" fmla="*/ 101 h 140"/>
                  <a:gd name="T50" fmla="*/ 529 w 580"/>
                  <a:gd name="T51" fmla="*/ 110 h 140"/>
                  <a:gd name="T52" fmla="*/ 501 w 580"/>
                  <a:gd name="T53" fmla="*/ 119 h 140"/>
                  <a:gd name="T54" fmla="*/ 470 w 580"/>
                  <a:gd name="T55" fmla="*/ 125 h 140"/>
                  <a:gd name="T56" fmla="*/ 434 w 580"/>
                  <a:gd name="T57" fmla="*/ 132 h 140"/>
                  <a:gd name="T58" fmla="*/ 395 w 580"/>
                  <a:gd name="T59" fmla="*/ 137 h 140"/>
                  <a:gd name="T60" fmla="*/ 354 w 580"/>
                  <a:gd name="T61" fmla="*/ 140 h 140"/>
                  <a:gd name="T62" fmla="*/ 312 w 580"/>
                  <a:gd name="T63" fmla="*/ 140 h 140"/>
                  <a:gd name="T64" fmla="*/ 268 w 580"/>
                  <a:gd name="T65" fmla="*/ 140 h 140"/>
                  <a:gd name="T66" fmla="*/ 225 w 580"/>
                  <a:gd name="T67" fmla="*/ 140 h 140"/>
                  <a:gd name="T68" fmla="*/ 184 w 580"/>
                  <a:gd name="T69" fmla="*/ 137 h 140"/>
                  <a:gd name="T70" fmla="*/ 145 w 580"/>
                  <a:gd name="T71" fmla="*/ 132 h 140"/>
                  <a:gd name="T72" fmla="*/ 109 w 580"/>
                  <a:gd name="T73" fmla="*/ 125 h 140"/>
                  <a:gd name="T74" fmla="*/ 77 w 580"/>
                  <a:gd name="T75" fmla="*/ 119 h 140"/>
                  <a:gd name="T76" fmla="*/ 51 w 580"/>
                  <a:gd name="T77" fmla="*/ 110 h 140"/>
                  <a:gd name="T78" fmla="*/ 29 w 580"/>
                  <a:gd name="T79" fmla="*/ 101 h 140"/>
                  <a:gd name="T80" fmla="*/ 13 w 580"/>
                  <a:gd name="T81" fmla="*/ 91 h 140"/>
                  <a:gd name="T82" fmla="*/ 3 w 580"/>
                  <a:gd name="T83" fmla="*/ 81 h 140"/>
                  <a:gd name="T84" fmla="*/ 0 w 580"/>
                  <a:gd name="T85" fmla="*/ 71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0" h="140">
                    <a:moveTo>
                      <a:pt x="0" y="71"/>
                    </a:moveTo>
                    <a:lnTo>
                      <a:pt x="3" y="59"/>
                    </a:lnTo>
                    <a:lnTo>
                      <a:pt x="13" y="50"/>
                    </a:lnTo>
                    <a:lnTo>
                      <a:pt x="29" y="40"/>
                    </a:lnTo>
                    <a:lnTo>
                      <a:pt x="51" y="32"/>
                    </a:lnTo>
                    <a:lnTo>
                      <a:pt x="77" y="23"/>
                    </a:lnTo>
                    <a:lnTo>
                      <a:pt x="109" y="15"/>
                    </a:lnTo>
                    <a:lnTo>
                      <a:pt x="145" y="10"/>
                    </a:lnTo>
                    <a:lnTo>
                      <a:pt x="184" y="5"/>
                    </a:lnTo>
                    <a:lnTo>
                      <a:pt x="225" y="2"/>
                    </a:lnTo>
                    <a:lnTo>
                      <a:pt x="268" y="0"/>
                    </a:lnTo>
                    <a:lnTo>
                      <a:pt x="312" y="0"/>
                    </a:lnTo>
                    <a:lnTo>
                      <a:pt x="354" y="2"/>
                    </a:lnTo>
                    <a:lnTo>
                      <a:pt x="395" y="5"/>
                    </a:lnTo>
                    <a:lnTo>
                      <a:pt x="434" y="10"/>
                    </a:lnTo>
                    <a:lnTo>
                      <a:pt x="470" y="15"/>
                    </a:lnTo>
                    <a:lnTo>
                      <a:pt x="501" y="23"/>
                    </a:lnTo>
                    <a:lnTo>
                      <a:pt x="529" y="32"/>
                    </a:lnTo>
                    <a:lnTo>
                      <a:pt x="550" y="40"/>
                    </a:lnTo>
                    <a:lnTo>
                      <a:pt x="567" y="50"/>
                    </a:lnTo>
                    <a:lnTo>
                      <a:pt x="576" y="59"/>
                    </a:lnTo>
                    <a:lnTo>
                      <a:pt x="580" y="71"/>
                    </a:lnTo>
                    <a:lnTo>
                      <a:pt x="576" y="81"/>
                    </a:lnTo>
                    <a:lnTo>
                      <a:pt x="567" y="91"/>
                    </a:lnTo>
                    <a:lnTo>
                      <a:pt x="550" y="101"/>
                    </a:lnTo>
                    <a:lnTo>
                      <a:pt x="529" y="110"/>
                    </a:lnTo>
                    <a:lnTo>
                      <a:pt x="501" y="119"/>
                    </a:lnTo>
                    <a:lnTo>
                      <a:pt x="470" y="125"/>
                    </a:lnTo>
                    <a:lnTo>
                      <a:pt x="434" y="132"/>
                    </a:lnTo>
                    <a:lnTo>
                      <a:pt x="395" y="137"/>
                    </a:lnTo>
                    <a:lnTo>
                      <a:pt x="354" y="140"/>
                    </a:lnTo>
                    <a:lnTo>
                      <a:pt x="312" y="140"/>
                    </a:lnTo>
                    <a:lnTo>
                      <a:pt x="268" y="140"/>
                    </a:lnTo>
                    <a:lnTo>
                      <a:pt x="225" y="140"/>
                    </a:lnTo>
                    <a:lnTo>
                      <a:pt x="184" y="137"/>
                    </a:lnTo>
                    <a:lnTo>
                      <a:pt x="145" y="132"/>
                    </a:lnTo>
                    <a:lnTo>
                      <a:pt x="109" y="125"/>
                    </a:lnTo>
                    <a:lnTo>
                      <a:pt x="77" y="119"/>
                    </a:lnTo>
                    <a:lnTo>
                      <a:pt x="51" y="110"/>
                    </a:lnTo>
                    <a:lnTo>
                      <a:pt x="29" y="101"/>
                    </a:lnTo>
                    <a:lnTo>
                      <a:pt x="13" y="91"/>
                    </a:lnTo>
                    <a:lnTo>
                      <a:pt x="3" y="81"/>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26" name="Rectangle 36">
                <a:extLst>
                  <a:ext uri="{FF2B5EF4-FFF2-40B4-BE49-F238E27FC236}">
                    <a16:creationId xmlns:a16="http://schemas.microsoft.com/office/drawing/2014/main" id="{B8AD29D7-759E-3A4E-BF5E-4BA568867602}"/>
                  </a:ext>
                </a:extLst>
              </p:cNvPr>
              <p:cNvSpPr>
                <a:spLocks noChangeArrowheads="1"/>
              </p:cNvSpPr>
              <p:nvPr/>
            </p:nvSpPr>
            <p:spPr bwMode="auto">
              <a:xfrm>
                <a:off x="1359" y="2881"/>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4 - 5</a:t>
                </a:r>
                <a:endParaRPr lang="en-US" altLang="zh-TW" sz="2400" b="1">
                  <a:latin typeface="Arial" panose="020B0604020202020204" pitchFamily="34" charset="0"/>
                  <a:ea typeface="新細明體" panose="02020500000000000000" pitchFamily="18" charset="-120"/>
                </a:endParaRPr>
              </a:p>
            </p:txBody>
          </p:sp>
          <p:sp>
            <p:nvSpPr>
              <p:cNvPr id="6227" name="Line 37">
                <a:extLst>
                  <a:ext uri="{FF2B5EF4-FFF2-40B4-BE49-F238E27FC236}">
                    <a16:creationId xmlns:a16="http://schemas.microsoft.com/office/drawing/2014/main" id="{6BD8F808-3752-1245-A7EE-93169723B46C}"/>
                  </a:ext>
                </a:extLst>
              </p:cNvPr>
              <p:cNvSpPr>
                <a:spLocks noChangeShapeType="1"/>
              </p:cNvSpPr>
              <p:nvPr/>
            </p:nvSpPr>
            <p:spPr bwMode="auto">
              <a:xfrm>
                <a:off x="1233" y="2798"/>
                <a:ext cx="70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28" name="Freeform 38">
                <a:extLst>
                  <a:ext uri="{FF2B5EF4-FFF2-40B4-BE49-F238E27FC236}">
                    <a16:creationId xmlns:a16="http://schemas.microsoft.com/office/drawing/2014/main" id="{29E3475E-6BC2-1A4D-88B3-15B4BEBA8C19}"/>
                  </a:ext>
                </a:extLst>
              </p:cNvPr>
              <p:cNvSpPr>
                <a:spLocks/>
              </p:cNvSpPr>
              <p:nvPr/>
            </p:nvSpPr>
            <p:spPr bwMode="auto">
              <a:xfrm>
                <a:off x="1937" y="2775"/>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3" name="Group 39">
              <a:extLst>
                <a:ext uri="{FF2B5EF4-FFF2-40B4-BE49-F238E27FC236}">
                  <a16:creationId xmlns:a16="http://schemas.microsoft.com/office/drawing/2014/main" id="{668A742E-956F-8D4A-88DA-D2526868581D}"/>
                </a:ext>
              </a:extLst>
            </p:cNvPr>
            <p:cNvGrpSpPr>
              <a:grpSpLocks/>
            </p:cNvGrpSpPr>
            <p:nvPr/>
          </p:nvGrpSpPr>
          <p:grpSpPr bwMode="auto">
            <a:xfrm>
              <a:off x="2735" y="2938"/>
              <a:ext cx="745" cy="336"/>
              <a:chOff x="2735" y="2938"/>
              <a:chExt cx="745" cy="336"/>
            </a:xfrm>
          </p:grpSpPr>
          <p:sp>
            <p:nvSpPr>
              <p:cNvPr id="6216" name="Rectangle 40">
                <a:extLst>
                  <a:ext uri="{FF2B5EF4-FFF2-40B4-BE49-F238E27FC236}">
                    <a16:creationId xmlns:a16="http://schemas.microsoft.com/office/drawing/2014/main" id="{494CB405-5456-ED48-BDAE-DE8105298C41}"/>
                  </a:ext>
                </a:extLst>
              </p:cNvPr>
              <p:cNvSpPr>
                <a:spLocks noChangeArrowheads="1"/>
              </p:cNvSpPr>
              <p:nvPr/>
            </p:nvSpPr>
            <p:spPr bwMode="auto">
              <a:xfrm>
                <a:off x="2814" y="2938"/>
                <a:ext cx="566"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17" name="Rectangle 41">
                <a:extLst>
                  <a:ext uri="{FF2B5EF4-FFF2-40B4-BE49-F238E27FC236}">
                    <a16:creationId xmlns:a16="http://schemas.microsoft.com/office/drawing/2014/main" id="{C7B8D26B-2FC1-D94A-95AC-0972F78ECCD0}"/>
                  </a:ext>
                </a:extLst>
              </p:cNvPr>
              <p:cNvSpPr>
                <a:spLocks noChangeArrowheads="1"/>
              </p:cNvSpPr>
              <p:nvPr/>
            </p:nvSpPr>
            <p:spPr bwMode="auto">
              <a:xfrm>
                <a:off x="2841" y="2946"/>
                <a:ext cx="5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Gate Logic</a:t>
                </a:r>
                <a:endParaRPr lang="en-US" altLang="zh-TW" sz="2400" b="1">
                  <a:latin typeface="Arial" panose="020B0604020202020204" pitchFamily="34" charset="0"/>
                  <a:ea typeface="新細明體" panose="02020500000000000000" pitchFamily="18" charset="-120"/>
                </a:endParaRPr>
              </a:p>
            </p:txBody>
          </p:sp>
          <p:sp>
            <p:nvSpPr>
              <p:cNvPr id="6218" name="Freeform 42">
                <a:extLst>
                  <a:ext uri="{FF2B5EF4-FFF2-40B4-BE49-F238E27FC236}">
                    <a16:creationId xmlns:a16="http://schemas.microsoft.com/office/drawing/2014/main" id="{93E9B8A9-BD88-9442-9B67-209B534AD6BD}"/>
                  </a:ext>
                </a:extLst>
              </p:cNvPr>
              <p:cNvSpPr>
                <a:spLocks/>
              </p:cNvSpPr>
              <p:nvPr/>
            </p:nvSpPr>
            <p:spPr bwMode="auto">
              <a:xfrm>
                <a:off x="2786" y="3176"/>
                <a:ext cx="602" cy="82"/>
              </a:xfrm>
              <a:custGeom>
                <a:avLst/>
                <a:gdLst>
                  <a:gd name="T0" fmla="*/ 0 w 602"/>
                  <a:gd name="T1" fmla="*/ 41 h 82"/>
                  <a:gd name="T2" fmla="*/ 3 w 602"/>
                  <a:gd name="T3" fmla="*/ 35 h 82"/>
                  <a:gd name="T4" fmla="*/ 11 w 602"/>
                  <a:gd name="T5" fmla="*/ 30 h 82"/>
                  <a:gd name="T6" fmla="*/ 26 w 602"/>
                  <a:gd name="T7" fmla="*/ 25 h 82"/>
                  <a:gd name="T8" fmla="*/ 47 w 602"/>
                  <a:gd name="T9" fmla="*/ 18 h 82"/>
                  <a:gd name="T10" fmla="*/ 73 w 602"/>
                  <a:gd name="T11" fmla="*/ 13 h 82"/>
                  <a:gd name="T12" fmla="*/ 103 w 602"/>
                  <a:gd name="T13" fmla="*/ 10 h 82"/>
                  <a:gd name="T14" fmla="*/ 137 w 602"/>
                  <a:gd name="T15" fmla="*/ 7 h 82"/>
                  <a:gd name="T16" fmla="*/ 176 w 602"/>
                  <a:gd name="T17" fmla="*/ 3 h 82"/>
                  <a:gd name="T18" fmla="*/ 215 w 602"/>
                  <a:gd name="T19" fmla="*/ 2 h 82"/>
                  <a:gd name="T20" fmla="*/ 258 w 602"/>
                  <a:gd name="T21" fmla="*/ 0 h 82"/>
                  <a:gd name="T22" fmla="*/ 300 w 602"/>
                  <a:gd name="T23" fmla="*/ 0 h 82"/>
                  <a:gd name="T24" fmla="*/ 344 w 602"/>
                  <a:gd name="T25" fmla="*/ 0 h 82"/>
                  <a:gd name="T26" fmla="*/ 385 w 602"/>
                  <a:gd name="T27" fmla="*/ 2 h 82"/>
                  <a:gd name="T28" fmla="*/ 426 w 602"/>
                  <a:gd name="T29" fmla="*/ 3 h 82"/>
                  <a:gd name="T30" fmla="*/ 464 w 602"/>
                  <a:gd name="T31" fmla="*/ 7 h 82"/>
                  <a:gd name="T32" fmla="*/ 498 w 602"/>
                  <a:gd name="T33" fmla="*/ 10 h 82"/>
                  <a:gd name="T34" fmla="*/ 529 w 602"/>
                  <a:gd name="T35" fmla="*/ 13 h 82"/>
                  <a:gd name="T36" fmla="*/ 555 w 602"/>
                  <a:gd name="T37" fmla="*/ 18 h 82"/>
                  <a:gd name="T38" fmla="*/ 575 w 602"/>
                  <a:gd name="T39" fmla="*/ 25 h 82"/>
                  <a:gd name="T40" fmla="*/ 589 w 602"/>
                  <a:gd name="T41" fmla="*/ 30 h 82"/>
                  <a:gd name="T42" fmla="*/ 599 w 602"/>
                  <a:gd name="T43" fmla="*/ 35 h 82"/>
                  <a:gd name="T44" fmla="*/ 602 w 602"/>
                  <a:gd name="T45" fmla="*/ 41 h 82"/>
                  <a:gd name="T46" fmla="*/ 599 w 602"/>
                  <a:gd name="T47" fmla="*/ 48 h 82"/>
                  <a:gd name="T48" fmla="*/ 589 w 602"/>
                  <a:gd name="T49" fmla="*/ 53 h 82"/>
                  <a:gd name="T50" fmla="*/ 575 w 602"/>
                  <a:gd name="T51" fmla="*/ 58 h 82"/>
                  <a:gd name="T52" fmla="*/ 555 w 602"/>
                  <a:gd name="T53" fmla="*/ 64 h 82"/>
                  <a:gd name="T54" fmla="*/ 529 w 602"/>
                  <a:gd name="T55" fmla="*/ 67 h 82"/>
                  <a:gd name="T56" fmla="*/ 498 w 602"/>
                  <a:gd name="T57" fmla="*/ 72 h 82"/>
                  <a:gd name="T58" fmla="*/ 464 w 602"/>
                  <a:gd name="T59" fmla="*/ 76 h 82"/>
                  <a:gd name="T60" fmla="*/ 426 w 602"/>
                  <a:gd name="T61" fmla="*/ 79 h 82"/>
                  <a:gd name="T62" fmla="*/ 385 w 602"/>
                  <a:gd name="T63" fmla="*/ 81 h 82"/>
                  <a:gd name="T64" fmla="*/ 344 w 602"/>
                  <a:gd name="T65" fmla="*/ 82 h 82"/>
                  <a:gd name="T66" fmla="*/ 300 w 602"/>
                  <a:gd name="T67" fmla="*/ 82 h 82"/>
                  <a:gd name="T68" fmla="*/ 258 w 602"/>
                  <a:gd name="T69" fmla="*/ 82 h 82"/>
                  <a:gd name="T70" fmla="*/ 215 w 602"/>
                  <a:gd name="T71" fmla="*/ 81 h 82"/>
                  <a:gd name="T72" fmla="*/ 176 w 602"/>
                  <a:gd name="T73" fmla="*/ 79 h 82"/>
                  <a:gd name="T74" fmla="*/ 137 w 602"/>
                  <a:gd name="T75" fmla="*/ 76 h 82"/>
                  <a:gd name="T76" fmla="*/ 103 w 602"/>
                  <a:gd name="T77" fmla="*/ 72 h 82"/>
                  <a:gd name="T78" fmla="*/ 73 w 602"/>
                  <a:gd name="T79" fmla="*/ 67 h 82"/>
                  <a:gd name="T80" fmla="*/ 47 w 602"/>
                  <a:gd name="T81" fmla="*/ 64 h 82"/>
                  <a:gd name="T82" fmla="*/ 26 w 602"/>
                  <a:gd name="T83" fmla="*/ 58 h 82"/>
                  <a:gd name="T84" fmla="*/ 11 w 602"/>
                  <a:gd name="T85" fmla="*/ 53 h 82"/>
                  <a:gd name="T86" fmla="*/ 3 w 602"/>
                  <a:gd name="T87" fmla="*/ 48 h 82"/>
                  <a:gd name="T88" fmla="*/ 0 w 602"/>
                  <a:gd name="T89" fmla="*/ 41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2" h="82">
                    <a:moveTo>
                      <a:pt x="0" y="41"/>
                    </a:moveTo>
                    <a:lnTo>
                      <a:pt x="3" y="35"/>
                    </a:lnTo>
                    <a:lnTo>
                      <a:pt x="11" y="30"/>
                    </a:lnTo>
                    <a:lnTo>
                      <a:pt x="26" y="25"/>
                    </a:lnTo>
                    <a:lnTo>
                      <a:pt x="47" y="18"/>
                    </a:lnTo>
                    <a:lnTo>
                      <a:pt x="73" y="13"/>
                    </a:lnTo>
                    <a:lnTo>
                      <a:pt x="103" y="10"/>
                    </a:lnTo>
                    <a:lnTo>
                      <a:pt x="137" y="7"/>
                    </a:lnTo>
                    <a:lnTo>
                      <a:pt x="176" y="3"/>
                    </a:lnTo>
                    <a:lnTo>
                      <a:pt x="215" y="2"/>
                    </a:lnTo>
                    <a:lnTo>
                      <a:pt x="258" y="0"/>
                    </a:lnTo>
                    <a:lnTo>
                      <a:pt x="300" y="0"/>
                    </a:lnTo>
                    <a:lnTo>
                      <a:pt x="344" y="0"/>
                    </a:lnTo>
                    <a:lnTo>
                      <a:pt x="385" y="2"/>
                    </a:lnTo>
                    <a:lnTo>
                      <a:pt x="426" y="3"/>
                    </a:lnTo>
                    <a:lnTo>
                      <a:pt x="464" y="7"/>
                    </a:lnTo>
                    <a:lnTo>
                      <a:pt x="498" y="10"/>
                    </a:lnTo>
                    <a:lnTo>
                      <a:pt x="529" y="13"/>
                    </a:lnTo>
                    <a:lnTo>
                      <a:pt x="555" y="18"/>
                    </a:lnTo>
                    <a:lnTo>
                      <a:pt x="575" y="25"/>
                    </a:lnTo>
                    <a:lnTo>
                      <a:pt x="589" y="30"/>
                    </a:lnTo>
                    <a:lnTo>
                      <a:pt x="599" y="35"/>
                    </a:lnTo>
                    <a:lnTo>
                      <a:pt x="602" y="41"/>
                    </a:lnTo>
                    <a:lnTo>
                      <a:pt x="599" y="48"/>
                    </a:lnTo>
                    <a:lnTo>
                      <a:pt x="589" y="53"/>
                    </a:lnTo>
                    <a:lnTo>
                      <a:pt x="575" y="58"/>
                    </a:lnTo>
                    <a:lnTo>
                      <a:pt x="555" y="64"/>
                    </a:lnTo>
                    <a:lnTo>
                      <a:pt x="529" y="67"/>
                    </a:lnTo>
                    <a:lnTo>
                      <a:pt x="498" y="72"/>
                    </a:lnTo>
                    <a:lnTo>
                      <a:pt x="464" y="76"/>
                    </a:lnTo>
                    <a:lnTo>
                      <a:pt x="426" y="79"/>
                    </a:lnTo>
                    <a:lnTo>
                      <a:pt x="385" y="81"/>
                    </a:lnTo>
                    <a:lnTo>
                      <a:pt x="344" y="82"/>
                    </a:lnTo>
                    <a:lnTo>
                      <a:pt x="300" y="82"/>
                    </a:lnTo>
                    <a:lnTo>
                      <a:pt x="258" y="82"/>
                    </a:lnTo>
                    <a:lnTo>
                      <a:pt x="215" y="81"/>
                    </a:lnTo>
                    <a:lnTo>
                      <a:pt x="176" y="79"/>
                    </a:lnTo>
                    <a:lnTo>
                      <a:pt x="137" y="76"/>
                    </a:lnTo>
                    <a:lnTo>
                      <a:pt x="103" y="72"/>
                    </a:lnTo>
                    <a:lnTo>
                      <a:pt x="73" y="67"/>
                    </a:lnTo>
                    <a:lnTo>
                      <a:pt x="47" y="64"/>
                    </a:lnTo>
                    <a:lnTo>
                      <a:pt x="26" y="58"/>
                    </a:lnTo>
                    <a:lnTo>
                      <a:pt x="11" y="53"/>
                    </a:lnTo>
                    <a:lnTo>
                      <a:pt x="3"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19" name="Rectangle 43">
                <a:extLst>
                  <a:ext uri="{FF2B5EF4-FFF2-40B4-BE49-F238E27FC236}">
                    <a16:creationId xmlns:a16="http://schemas.microsoft.com/office/drawing/2014/main" id="{E0C742E8-05FD-8C4B-974B-C69F2E6C629C}"/>
                  </a:ext>
                </a:extLst>
              </p:cNvPr>
              <p:cNvSpPr>
                <a:spLocks noChangeArrowheads="1"/>
              </p:cNvSpPr>
              <p:nvPr/>
            </p:nvSpPr>
            <p:spPr bwMode="auto">
              <a:xfrm>
                <a:off x="2851" y="3175"/>
                <a:ext cx="50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1 - 3</a:t>
                </a:r>
                <a:endParaRPr lang="en-US" altLang="zh-TW" sz="2400" b="1">
                  <a:latin typeface="Arial" panose="020B0604020202020204" pitchFamily="34" charset="0"/>
                  <a:ea typeface="新細明體" panose="02020500000000000000" pitchFamily="18" charset="-120"/>
                </a:endParaRPr>
              </a:p>
            </p:txBody>
          </p:sp>
          <p:sp>
            <p:nvSpPr>
              <p:cNvPr id="6220" name="Line 44">
                <a:extLst>
                  <a:ext uri="{FF2B5EF4-FFF2-40B4-BE49-F238E27FC236}">
                    <a16:creationId xmlns:a16="http://schemas.microsoft.com/office/drawing/2014/main" id="{7EB7B642-8BFB-E24D-85D8-39B3BE46D8B7}"/>
                  </a:ext>
                </a:extLst>
              </p:cNvPr>
              <p:cNvSpPr>
                <a:spLocks noChangeShapeType="1"/>
              </p:cNvSpPr>
              <p:nvPr/>
            </p:nvSpPr>
            <p:spPr bwMode="auto">
              <a:xfrm>
                <a:off x="2735" y="3119"/>
                <a:ext cx="70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21" name="Freeform 45">
                <a:extLst>
                  <a:ext uri="{FF2B5EF4-FFF2-40B4-BE49-F238E27FC236}">
                    <a16:creationId xmlns:a16="http://schemas.microsoft.com/office/drawing/2014/main" id="{719D7B70-4819-7846-A412-126BF1659FC0}"/>
                  </a:ext>
                </a:extLst>
              </p:cNvPr>
              <p:cNvSpPr>
                <a:spLocks/>
              </p:cNvSpPr>
              <p:nvPr/>
            </p:nvSpPr>
            <p:spPr bwMode="auto">
              <a:xfrm>
                <a:off x="3432" y="3096"/>
                <a:ext cx="48" cy="47"/>
              </a:xfrm>
              <a:custGeom>
                <a:avLst/>
                <a:gdLst>
                  <a:gd name="T0" fmla="*/ 0 w 48"/>
                  <a:gd name="T1" fmla="*/ 0 h 47"/>
                  <a:gd name="T2" fmla="*/ 48 w 48"/>
                  <a:gd name="T3" fmla="*/ 23 h 47"/>
                  <a:gd name="T4" fmla="*/ 0 w 48"/>
                  <a:gd name="T5" fmla="*/ 47 h 47"/>
                  <a:gd name="T6" fmla="*/ 0 w 48"/>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4" name="Group 46">
              <a:extLst>
                <a:ext uri="{FF2B5EF4-FFF2-40B4-BE49-F238E27FC236}">
                  <a16:creationId xmlns:a16="http://schemas.microsoft.com/office/drawing/2014/main" id="{C78241AD-CB01-CE46-89A0-8DA143AD261A}"/>
                </a:ext>
              </a:extLst>
            </p:cNvPr>
            <p:cNvGrpSpPr>
              <a:grpSpLocks/>
            </p:cNvGrpSpPr>
            <p:nvPr/>
          </p:nvGrpSpPr>
          <p:grpSpPr bwMode="auto">
            <a:xfrm>
              <a:off x="4233" y="3175"/>
              <a:ext cx="1479" cy="525"/>
              <a:chOff x="4233" y="3175"/>
              <a:chExt cx="1479" cy="525"/>
            </a:xfrm>
          </p:grpSpPr>
          <p:sp>
            <p:nvSpPr>
              <p:cNvPr id="6207" name="Rectangle 47">
                <a:extLst>
                  <a:ext uri="{FF2B5EF4-FFF2-40B4-BE49-F238E27FC236}">
                    <a16:creationId xmlns:a16="http://schemas.microsoft.com/office/drawing/2014/main" id="{D51E6DA2-151C-404D-9094-8F6258C04F2D}"/>
                  </a:ext>
                </a:extLst>
              </p:cNvPr>
              <p:cNvSpPr>
                <a:spLocks noChangeArrowheads="1"/>
              </p:cNvSpPr>
              <p:nvPr/>
            </p:nvSpPr>
            <p:spPr bwMode="auto">
              <a:xfrm>
                <a:off x="4318" y="3179"/>
                <a:ext cx="610"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08" name="Rectangle 48">
                <a:extLst>
                  <a:ext uri="{FF2B5EF4-FFF2-40B4-BE49-F238E27FC236}">
                    <a16:creationId xmlns:a16="http://schemas.microsoft.com/office/drawing/2014/main" id="{C75E837E-F38D-BB43-92DD-3DCBC5793A1E}"/>
                  </a:ext>
                </a:extLst>
              </p:cNvPr>
              <p:cNvSpPr>
                <a:spLocks noChangeArrowheads="1"/>
              </p:cNvSpPr>
              <p:nvPr/>
            </p:nvSpPr>
            <p:spPr bwMode="auto">
              <a:xfrm>
                <a:off x="4345" y="3175"/>
                <a:ext cx="46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Electrical</a:t>
                </a:r>
                <a:endParaRPr lang="en-US" altLang="zh-TW" sz="2400" b="1">
                  <a:latin typeface="Arial" panose="020B0604020202020204" pitchFamily="34" charset="0"/>
                  <a:ea typeface="新細明體" panose="02020500000000000000" pitchFamily="18" charset="-120"/>
                </a:endParaRPr>
              </a:p>
            </p:txBody>
          </p:sp>
          <p:sp>
            <p:nvSpPr>
              <p:cNvPr id="6209" name="Rectangle 49">
                <a:extLst>
                  <a:ext uri="{FF2B5EF4-FFF2-40B4-BE49-F238E27FC236}">
                    <a16:creationId xmlns:a16="http://schemas.microsoft.com/office/drawing/2014/main" id="{6D5BA681-E35C-7744-A7BD-52AB72DB49B0}"/>
                  </a:ext>
                </a:extLst>
              </p:cNvPr>
              <p:cNvSpPr>
                <a:spLocks noChangeArrowheads="1"/>
              </p:cNvSpPr>
              <p:nvPr/>
            </p:nvSpPr>
            <p:spPr bwMode="auto">
              <a:xfrm>
                <a:off x="4345" y="3290"/>
                <a:ext cx="58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Engineering</a:t>
                </a:r>
                <a:endParaRPr lang="en-US" altLang="zh-TW" sz="2400" b="1">
                  <a:latin typeface="Arial" panose="020B0604020202020204" pitchFamily="34" charset="0"/>
                  <a:ea typeface="新細明體" panose="02020500000000000000" pitchFamily="18" charset="-120"/>
                </a:endParaRPr>
              </a:p>
            </p:txBody>
          </p:sp>
          <p:sp>
            <p:nvSpPr>
              <p:cNvPr id="6210" name="Freeform 50">
                <a:extLst>
                  <a:ext uri="{FF2B5EF4-FFF2-40B4-BE49-F238E27FC236}">
                    <a16:creationId xmlns:a16="http://schemas.microsoft.com/office/drawing/2014/main" id="{7F0ECB81-D67E-BF42-BB56-2F8E403D10FE}"/>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11" name="Freeform 51">
                <a:extLst>
                  <a:ext uri="{FF2B5EF4-FFF2-40B4-BE49-F238E27FC236}">
                    <a16:creationId xmlns:a16="http://schemas.microsoft.com/office/drawing/2014/main" id="{F25092D0-5D5C-ED42-BE2F-AEA3B1FA5181}"/>
                  </a:ext>
                </a:extLst>
              </p:cNvPr>
              <p:cNvSpPr>
                <a:spLocks/>
              </p:cNvSpPr>
              <p:nvPr/>
            </p:nvSpPr>
            <p:spPr bwMode="auto">
              <a:xfrm>
                <a:off x="5015" y="3322"/>
                <a:ext cx="697" cy="378"/>
              </a:xfrm>
              <a:custGeom>
                <a:avLst/>
                <a:gdLst>
                  <a:gd name="T0" fmla="*/ 64 w 697"/>
                  <a:gd name="T1" fmla="*/ 162 h 378"/>
                  <a:gd name="T2" fmla="*/ 5 w 697"/>
                  <a:gd name="T3" fmla="*/ 179 h 378"/>
                  <a:gd name="T4" fmla="*/ 72 w 697"/>
                  <a:gd name="T5" fmla="*/ 199 h 378"/>
                  <a:gd name="T6" fmla="*/ 18 w 697"/>
                  <a:gd name="T7" fmla="*/ 245 h 378"/>
                  <a:gd name="T8" fmla="*/ 90 w 697"/>
                  <a:gd name="T9" fmla="*/ 266 h 378"/>
                  <a:gd name="T10" fmla="*/ 49 w 697"/>
                  <a:gd name="T11" fmla="*/ 312 h 378"/>
                  <a:gd name="T12" fmla="*/ 142 w 697"/>
                  <a:gd name="T13" fmla="*/ 319 h 378"/>
                  <a:gd name="T14" fmla="*/ 157 w 697"/>
                  <a:gd name="T15" fmla="*/ 371 h 378"/>
                  <a:gd name="T16" fmla="*/ 237 w 697"/>
                  <a:gd name="T17" fmla="*/ 351 h 378"/>
                  <a:gd name="T18" fmla="*/ 294 w 697"/>
                  <a:gd name="T19" fmla="*/ 378 h 378"/>
                  <a:gd name="T20" fmla="*/ 340 w 697"/>
                  <a:gd name="T21" fmla="*/ 353 h 378"/>
                  <a:gd name="T22" fmla="*/ 387 w 697"/>
                  <a:gd name="T23" fmla="*/ 378 h 378"/>
                  <a:gd name="T24" fmla="*/ 426 w 697"/>
                  <a:gd name="T25" fmla="*/ 348 h 378"/>
                  <a:gd name="T26" fmla="*/ 488 w 697"/>
                  <a:gd name="T27" fmla="*/ 368 h 378"/>
                  <a:gd name="T28" fmla="*/ 542 w 697"/>
                  <a:gd name="T29" fmla="*/ 328 h 378"/>
                  <a:gd name="T30" fmla="*/ 644 w 697"/>
                  <a:gd name="T31" fmla="*/ 340 h 378"/>
                  <a:gd name="T32" fmla="*/ 617 w 697"/>
                  <a:gd name="T33" fmla="*/ 292 h 378"/>
                  <a:gd name="T34" fmla="*/ 688 w 697"/>
                  <a:gd name="T35" fmla="*/ 287 h 378"/>
                  <a:gd name="T36" fmla="*/ 640 w 697"/>
                  <a:gd name="T37" fmla="*/ 233 h 378"/>
                  <a:gd name="T38" fmla="*/ 697 w 697"/>
                  <a:gd name="T39" fmla="*/ 204 h 378"/>
                  <a:gd name="T40" fmla="*/ 624 w 697"/>
                  <a:gd name="T41" fmla="*/ 169 h 378"/>
                  <a:gd name="T42" fmla="*/ 665 w 697"/>
                  <a:gd name="T43" fmla="*/ 121 h 378"/>
                  <a:gd name="T44" fmla="*/ 586 w 697"/>
                  <a:gd name="T45" fmla="*/ 120 h 378"/>
                  <a:gd name="T46" fmla="*/ 617 w 697"/>
                  <a:gd name="T47" fmla="*/ 66 h 378"/>
                  <a:gd name="T48" fmla="*/ 518 w 697"/>
                  <a:gd name="T49" fmla="*/ 72 h 378"/>
                  <a:gd name="T50" fmla="*/ 513 w 697"/>
                  <a:gd name="T51" fmla="*/ 16 h 378"/>
                  <a:gd name="T52" fmla="*/ 412 w 697"/>
                  <a:gd name="T53" fmla="*/ 41 h 378"/>
                  <a:gd name="T54" fmla="*/ 376 w 697"/>
                  <a:gd name="T55" fmla="*/ 0 h 378"/>
                  <a:gd name="T56" fmla="*/ 310 w 697"/>
                  <a:gd name="T57" fmla="*/ 38 h 378"/>
                  <a:gd name="T58" fmla="*/ 248 w 697"/>
                  <a:gd name="T59" fmla="*/ 0 h 378"/>
                  <a:gd name="T60" fmla="*/ 211 w 697"/>
                  <a:gd name="T61" fmla="*/ 56 h 378"/>
                  <a:gd name="T62" fmla="*/ 142 w 697"/>
                  <a:gd name="T63" fmla="*/ 26 h 378"/>
                  <a:gd name="T64" fmla="*/ 145 w 697"/>
                  <a:gd name="T65" fmla="*/ 75 h 378"/>
                  <a:gd name="T66" fmla="*/ 57 w 697"/>
                  <a:gd name="T67" fmla="*/ 62 h 378"/>
                  <a:gd name="T68" fmla="*/ 80 w 697"/>
                  <a:gd name="T69" fmla="*/ 112 h 378"/>
                  <a:gd name="T70" fmla="*/ 0 w 697"/>
                  <a:gd name="T71" fmla="*/ 110 h 378"/>
                  <a:gd name="T72" fmla="*/ 64 w 697"/>
                  <a:gd name="T73" fmla="*/ 162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7" h="378">
                    <a:moveTo>
                      <a:pt x="64" y="162"/>
                    </a:moveTo>
                    <a:lnTo>
                      <a:pt x="5" y="179"/>
                    </a:lnTo>
                    <a:lnTo>
                      <a:pt x="72" y="199"/>
                    </a:lnTo>
                    <a:lnTo>
                      <a:pt x="18" y="245"/>
                    </a:lnTo>
                    <a:lnTo>
                      <a:pt x="90" y="266"/>
                    </a:lnTo>
                    <a:lnTo>
                      <a:pt x="49" y="312"/>
                    </a:lnTo>
                    <a:lnTo>
                      <a:pt x="142" y="319"/>
                    </a:lnTo>
                    <a:lnTo>
                      <a:pt x="157" y="371"/>
                    </a:lnTo>
                    <a:lnTo>
                      <a:pt x="237" y="351"/>
                    </a:lnTo>
                    <a:lnTo>
                      <a:pt x="294" y="378"/>
                    </a:lnTo>
                    <a:lnTo>
                      <a:pt x="340" y="353"/>
                    </a:lnTo>
                    <a:lnTo>
                      <a:pt x="387" y="378"/>
                    </a:lnTo>
                    <a:lnTo>
                      <a:pt x="426" y="348"/>
                    </a:lnTo>
                    <a:lnTo>
                      <a:pt x="488" y="368"/>
                    </a:lnTo>
                    <a:lnTo>
                      <a:pt x="542" y="328"/>
                    </a:lnTo>
                    <a:lnTo>
                      <a:pt x="644" y="340"/>
                    </a:lnTo>
                    <a:lnTo>
                      <a:pt x="617" y="292"/>
                    </a:lnTo>
                    <a:lnTo>
                      <a:pt x="688" y="287"/>
                    </a:lnTo>
                    <a:lnTo>
                      <a:pt x="640" y="233"/>
                    </a:lnTo>
                    <a:lnTo>
                      <a:pt x="697" y="204"/>
                    </a:lnTo>
                    <a:lnTo>
                      <a:pt x="624" y="169"/>
                    </a:lnTo>
                    <a:lnTo>
                      <a:pt x="665" y="121"/>
                    </a:lnTo>
                    <a:lnTo>
                      <a:pt x="586" y="120"/>
                    </a:lnTo>
                    <a:lnTo>
                      <a:pt x="617" y="66"/>
                    </a:lnTo>
                    <a:lnTo>
                      <a:pt x="518" y="72"/>
                    </a:lnTo>
                    <a:lnTo>
                      <a:pt x="513" y="16"/>
                    </a:lnTo>
                    <a:lnTo>
                      <a:pt x="412" y="41"/>
                    </a:lnTo>
                    <a:lnTo>
                      <a:pt x="376" y="0"/>
                    </a:lnTo>
                    <a:lnTo>
                      <a:pt x="310" y="38"/>
                    </a:lnTo>
                    <a:lnTo>
                      <a:pt x="248" y="0"/>
                    </a:lnTo>
                    <a:lnTo>
                      <a:pt x="211" y="56"/>
                    </a:lnTo>
                    <a:lnTo>
                      <a:pt x="142" y="26"/>
                    </a:lnTo>
                    <a:lnTo>
                      <a:pt x="145" y="75"/>
                    </a:lnTo>
                    <a:lnTo>
                      <a:pt x="57" y="62"/>
                    </a:lnTo>
                    <a:lnTo>
                      <a:pt x="80" y="112"/>
                    </a:lnTo>
                    <a:lnTo>
                      <a:pt x="0" y="110"/>
                    </a:lnTo>
                    <a:lnTo>
                      <a:pt x="64" y="1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212" name="Freeform 52">
                <a:extLst>
                  <a:ext uri="{FF2B5EF4-FFF2-40B4-BE49-F238E27FC236}">
                    <a16:creationId xmlns:a16="http://schemas.microsoft.com/office/drawing/2014/main" id="{613C3403-9396-A24C-B211-EF00E5975833}"/>
                  </a:ext>
                </a:extLst>
              </p:cNvPr>
              <p:cNvSpPr>
                <a:spLocks/>
              </p:cNvSpPr>
              <p:nvPr/>
            </p:nvSpPr>
            <p:spPr bwMode="auto">
              <a:xfrm>
                <a:off x="4958" y="3264"/>
                <a:ext cx="697" cy="378"/>
              </a:xfrm>
              <a:custGeom>
                <a:avLst/>
                <a:gdLst>
                  <a:gd name="T0" fmla="*/ 62 w 697"/>
                  <a:gd name="T1" fmla="*/ 163 h 378"/>
                  <a:gd name="T2" fmla="*/ 5 w 697"/>
                  <a:gd name="T3" fmla="*/ 178 h 378"/>
                  <a:gd name="T4" fmla="*/ 72 w 697"/>
                  <a:gd name="T5" fmla="*/ 199 h 378"/>
                  <a:gd name="T6" fmla="*/ 18 w 697"/>
                  <a:gd name="T7" fmla="*/ 245 h 378"/>
                  <a:gd name="T8" fmla="*/ 90 w 697"/>
                  <a:gd name="T9" fmla="*/ 266 h 378"/>
                  <a:gd name="T10" fmla="*/ 49 w 697"/>
                  <a:gd name="T11" fmla="*/ 311 h 378"/>
                  <a:gd name="T12" fmla="*/ 142 w 697"/>
                  <a:gd name="T13" fmla="*/ 319 h 378"/>
                  <a:gd name="T14" fmla="*/ 155 w 697"/>
                  <a:gd name="T15" fmla="*/ 370 h 378"/>
                  <a:gd name="T16" fmla="*/ 235 w 697"/>
                  <a:gd name="T17" fmla="*/ 352 h 378"/>
                  <a:gd name="T18" fmla="*/ 294 w 697"/>
                  <a:gd name="T19" fmla="*/ 378 h 378"/>
                  <a:gd name="T20" fmla="*/ 340 w 697"/>
                  <a:gd name="T21" fmla="*/ 352 h 378"/>
                  <a:gd name="T22" fmla="*/ 385 w 697"/>
                  <a:gd name="T23" fmla="*/ 378 h 378"/>
                  <a:gd name="T24" fmla="*/ 426 w 697"/>
                  <a:gd name="T25" fmla="*/ 347 h 378"/>
                  <a:gd name="T26" fmla="*/ 487 w 697"/>
                  <a:gd name="T27" fmla="*/ 368 h 378"/>
                  <a:gd name="T28" fmla="*/ 542 w 697"/>
                  <a:gd name="T29" fmla="*/ 327 h 378"/>
                  <a:gd name="T30" fmla="*/ 643 w 697"/>
                  <a:gd name="T31" fmla="*/ 340 h 378"/>
                  <a:gd name="T32" fmla="*/ 617 w 697"/>
                  <a:gd name="T33" fmla="*/ 293 h 378"/>
                  <a:gd name="T34" fmla="*/ 686 w 697"/>
                  <a:gd name="T35" fmla="*/ 288 h 378"/>
                  <a:gd name="T36" fmla="*/ 638 w 697"/>
                  <a:gd name="T37" fmla="*/ 234 h 378"/>
                  <a:gd name="T38" fmla="*/ 697 w 697"/>
                  <a:gd name="T39" fmla="*/ 202 h 378"/>
                  <a:gd name="T40" fmla="*/ 622 w 697"/>
                  <a:gd name="T41" fmla="*/ 170 h 378"/>
                  <a:gd name="T42" fmla="*/ 665 w 697"/>
                  <a:gd name="T43" fmla="*/ 122 h 378"/>
                  <a:gd name="T44" fmla="*/ 586 w 697"/>
                  <a:gd name="T45" fmla="*/ 120 h 378"/>
                  <a:gd name="T46" fmla="*/ 617 w 697"/>
                  <a:gd name="T47" fmla="*/ 64 h 378"/>
                  <a:gd name="T48" fmla="*/ 518 w 697"/>
                  <a:gd name="T49" fmla="*/ 73 h 378"/>
                  <a:gd name="T50" fmla="*/ 511 w 697"/>
                  <a:gd name="T51" fmla="*/ 17 h 378"/>
                  <a:gd name="T52" fmla="*/ 411 w 697"/>
                  <a:gd name="T53" fmla="*/ 41 h 378"/>
                  <a:gd name="T54" fmla="*/ 374 w 697"/>
                  <a:gd name="T55" fmla="*/ 0 h 378"/>
                  <a:gd name="T56" fmla="*/ 310 w 697"/>
                  <a:gd name="T57" fmla="*/ 36 h 378"/>
                  <a:gd name="T58" fmla="*/ 248 w 697"/>
                  <a:gd name="T59" fmla="*/ 0 h 378"/>
                  <a:gd name="T60" fmla="*/ 209 w 697"/>
                  <a:gd name="T61" fmla="*/ 56 h 378"/>
                  <a:gd name="T62" fmla="*/ 142 w 697"/>
                  <a:gd name="T63" fmla="*/ 27 h 378"/>
                  <a:gd name="T64" fmla="*/ 144 w 697"/>
                  <a:gd name="T65" fmla="*/ 76 h 378"/>
                  <a:gd name="T66" fmla="*/ 57 w 697"/>
                  <a:gd name="T67" fmla="*/ 61 h 378"/>
                  <a:gd name="T68" fmla="*/ 78 w 697"/>
                  <a:gd name="T69" fmla="*/ 112 h 378"/>
                  <a:gd name="T70" fmla="*/ 0 w 697"/>
                  <a:gd name="T71" fmla="*/ 110 h 378"/>
                  <a:gd name="T72" fmla="*/ 62 w 697"/>
                  <a:gd name="T73" fmla="*/ 163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7" h="378">
                    <a:moveTo>
                      <a:pt x="62" y="163"/>
                    </a:moveTo>
                    <a:lnTo>
                      <a:pt x="5" y="178"/>
                    </a:lnTo>
                    <a:lnTo>
                      <a:pt x="72" y="199"/>
                    </a:lnTo>
                    <a:lnTo>
                      <a:pt x="18" y="245"/>
                    </a:lnTo>
                    <a:lnTo>
                      <a:pt x="90" y="266"/>
                    </a:lnTo>
                    <a:lnTo>
                      <a:pt x="49" y="311"/>
                    </a:lnTo>
                    <a:lnTo>
                      <a:pt x="142" y="319"/>
                    </a:lnTo>
                    <a:lnTo>
                      <a:pt x="155" y="370"/>
                    </a:lnTo>
                    <a:lnTo>
                      <a:pt x="235" y="352"/>
                    </a:lnTo>
                    <a:lnTo>
                      <a:pt x="294" y="378"/>
                    </a:lnTo>
                    <a:lnTo>
                      <a:pt x="340" y="352"/>
                    </a:lnTo>
                    <a:lnTo>
                      <a:pt x="385" y="378"/>
                    </a:lnTo>
                    <a:lnTo>
                      <a:pt x="426" y="347"/>
                    </a:lnTo>
                    <a:lnTo>
                      <a:pt x="487" y="368"/>
                    </a:lnTo>
                    <a:lnTo>
                      <a:pt x="542" y="327"/>
                    </a:lnTo>
                    <a:lnTo>
                      <a:pt x="643" y="340"/>
                    </a:lnTo>
                    <a:lnTo>
                      <a:pt x="617" y="293"/>
                    </a:lnTo>
                    <a:lnTo>
                      <a:pt x="686" y="288"/>
                    </a:lnTo>
                    <a:lnTo>
                      <a:pt x="638" y="234"/>
                    </a:lnTo>
                    <a:lnTo>
                      <a:pt x="697" y="202"/>
                    </a:lnTo>
                    <a:lnTo>
                      <a:pt x="622" y="170"/>
                    </a:lnTo>
                    <a:lnTo>
                      <a:pt x="665" y="122"/>
                    </a:lnTo>
                    <a:lnTo>
                      <a:pt x="586" y="120"/>
                    </a:lnTo>
                    <a:lnTo>
                      <a:pt x="617" y="64"/>
                    </a:lnTo>
                    <a:lnTo>
                      <a:pt x="518" y="73"/>
                    </a:lnTo>
                    <a:lnTo>
                      <a:pt x="511" y="17"/>
                    </a:lnTo>
                    <a:lnTo>
                      <a:pt x="411" y="41"/>
                    </a:lnTo>
                    <a:lnTo>
                      <a:pt x="374" y="0"/>
                    </a:lnTo>
                    <a:lnTo>
                      <a:pt x="310" y="36"/>
                    </a:lnTo>
                    <a:lnTo>
                      <a:pt x="248" y="0"/>
                    </a:lnTo>
                    <a:lnTo>
                      <a:pt x="209" y="56"/>
                    </a:lnTo>
                    <a:lnTo>
                      <a:pt x="142" y="27"/>
                    </a:lnTo>
                    <a:lnTo>
                      <a:pt x="144" y="76"/>
                    </a:lnTo>
                    <a:lnTo>
                      <a:pt x="57" y="61"/>
                    </a:lnTo>
                    <a:lnTo>
                      <a:pt x="78" y="112"/>
                    </a:lnTo>
                    <a:lnTo>
                      <a:pt x="0" y="110"/>
                    </a:lnTo>
                    <a:lnTo>
                      <a:pt x="62" y="163"/>
                    </a:lnTo>
                    <a:close/>
                  </a:path>
                </a:pathLst>
              </a:custGeom>
              <a:solidFill>
                <a:srgbClr val="FFFF00"/>
              </a:solidFill>
              <a:ln w="3175">
                <a:solidFill>
                  <a:srgbClr val="000000"/>
                </a:solidFill>
                <a:prstDash val="solid"/>
                <a:round/>
                <a:headEnd/>
                <a:tailEnd/>
              </a:ln>
            </p:spPr>
            <p:txBody>
              <a:bodyPr/>
              <a:lstStyle/>
              <a:p>
                <a:endParaRPr lang="zh-TW" altLang="en-US"/>
              </a:p>
            </p:txBody>
          </p:sp>
          <p:sp>
            <p:nvSpPr>
              <p:cNvPr id="6213" name="Rectangle 53">
                <a:extLst>
                  <a:ext uri="{FF2B5EF4-FFF2-40B4-BE49-F238E27FC236}">
                    <a16:creationId xmlns:a16="http://schemas.microsoft.com/office/drawing/2014/main" id="{46880A0E-2C39-534D-9484-9A64C1BF31B1}"/>
                  </a:ext>
                </a:extLst>
              </p:cNvPr>
              <p:cNvSpPr>
                <a:spLocks noChangeArrowheads="1"/>
              </p:cNvSpPr>
              <p:nvPr/>
            </p:nvSpPr>
            <p:spPr bwMode="auto">
              <a:xfrm>
                <a:off x="5141" y="3394"/>
                <a:ext cx="3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Physics</a:t>
                </a:r>
                <a:endParaRPr lang="en-US" altLang="zh-TW" sz="2400" b="1">
                  <a:latin typeface="Arial" panose="020B0604020202020204" pitchFamily="34" charset="0"/>
                  <a:ea typeface="新細明體" panose="02020500000000000000" pitchFamily="18" charset="-120"/>
                </a:endParaRPr>
              </a:p>
            </p:txBody>
          </p:sp>
          <p:sp>
            <p:nvSpPr>
              <p:cNvPr id="6214" name="Line 54">
                <a:extLst>
                  <a:ext uri="{FF2B5EF4-FFF2-40B4-BE49-F238E27FC236}">
                    <a16:creationId xmlns:a16="http://schemas.microsoft.com/office/drawing/2014/main" id="{4E023638-82BA-624B-926D-254501C14D3F}"/>
                  </a:ext>
                </a:extLst>
              </p:cNvPr>
              <p:cNvSpPr>
                <a:spLocks noChangeShapeType="1"/>
              </p:cNvSpPr>
              <p:nvPr/>
            </p:nvSpPr>
            <p:spPr bwMode="auto">
              <a:xfrm>
                <a:off x="4233" y="3439"/>
                <a:ext cx="67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15" name="Freeform 55">
                <a:extLst>
                  <a:ext uri="{FF2B5EF4-FFF2-40B4-BE49-F238E27FC236}">
                    <a16:creationId xmlns:a16="http://schemas.microsoft.com/office/drawing/2014/main" id="{BC0B6535-2E4B-5C41-A3EF-0491E22043A3}"/>
                  </a:ext>
                </a:extLst>
              </p:cNvPr>
              <p:cNvSpPr>
                <a:spLocks/>
              </p:cNvSpPr>
              <p:nvPr/>
            </p:nvSpPr>
            <p:spPr bwMode="auto">
              <a:xfrm>
                <a:off x="4901" y="3416"/>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5" name="Group 56">
              <a:extLst>
                <a:ext uri="{FF2B5EF4-FFF2-40B4-BE49-F238E27FC236}">
                  <a16:creationId xmlns:a16="http://schemas.microsoft.com/office/drawing/2014/main" id="{B7E13FBF-2A1C-6C4D-A4BF-8FF0DAC18843}"/>
                </a:ext>
              </a:extLst>
            </p:cNvPr>
            <p:cNvGrpSpPr>
              <a:grpSpLocks/>
            </p:cNvGrpSpPr>
            <p:nvPr/>
          </p:nvGrpSpPr>
          <p:grpSpPr bwMode="auto">
            <a:xfrm>
              <a:off x="3160" y="1100"/>
              <a:ext cx="775" cy="641"/>
              <a:chOff x="3160" y="1100"/>
              <a:chExt cx="775" cy="641"/>
            </a:xfrm>
          </p:grpSpPr>
          <p:sp>
            <p:nvSpPr>
              <p:cNvPr id="6202" name="Rectangle 57">
                <a:extLst>
                  <a:ext uri="{FF2B5EF4-FFF2-40B4-BE49-F238E27FC236}">
                    <a16:creationId xmlns:a16="http://schemas.microsoft.com/office/drawing/2014/main" id="{9A47DC8B-58D4-6742-92BB-5FE603179C3E}"/>
                  </a:ext>
                </a:extLst>
              </p:cNvPr>
              <p:cNvSpPr>
                <a:spLocks noChangeArrowheads="1"/>
              </p:cNvSpPr>
              <p:nvPr/>
            </p:nvSpPr>
            <p:spPr bwMode="auto">
              <a:xfrm>
                <a:off x="3160" y="1255"/>
                <a:ext cx="753" cy="486"/>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03" name="Rectangle 58">
                <a:extLst>
                  <a:ext uri="{FF2B5EF4-FFF2-40B4-BE49-F238E27FC236}">
                    <a16:creationId xmlns:a16="http://schemas.microsoft.com/office/drawing/2014/main" id="{B6965F6D-AFFE-054E-80D1-6EF215D71B4B}"/>
                  </a:ext>
                </a:extLst>
              </p:cNvPr>
              <p:cNvSpPr>
                <a:spLocks noChangeArrowheads="1"/>
              </p:cNvSpPr>
              <p:nvPr/>
            </p:nvSpPr>
            <p:spPr bwMode="auto">
              <a:xfrm>
                <a:off x="3390" y="1372"/>
                <a:ext cx="3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Virtual</a:t>
                </a:r>
                <a:endParaRPr lang="en-US" altLang="zh-TW" sz="2400" b="1">
                  <a:latin typeface="Arial" panose="020B0604020202020204" pitchFamily="34" charset="0"/>
                  <a:ea typeface="新細明體" panose="02020500000000000000" pitchFamily="18" charset="-120"/>
                </a:endParaRPr>
              </a:p>
            </p:txBody>
          </p:sp>
          <p:sp>
            <p:nvSpPr>
              <p:cNvPr id="6204" name="Rectangle 59">
                <a:extLst>
                  <a:ext uri="{FF2B5EF4-FFF2-40B4-BE49-F238E27FC236}">
                    <a16:creationId xmlns:a16="http://schemas.microsoft.com/office/drawing/2014/main" id="{D10D7424-1D5B-824D-99E4-E6387A33CFEB}"/>
                  </a:ext>
                </a:extLst>
              </p:cNvPr>
              <p:cNvSpPr>
                <a:spLocks noChangeArrowheads="1"/>
              </p:cNvSpPr>
              <p:nvPr/>
            </p:nvSpPr>
            <p:spPr bwMode="auto">
              <a:xfrm>
                <a:off x="3348" y="1503"/>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6205" name="Rectangle 60">
                <a:extLst>
                  <a:ext uri="{FF2B5EF4-FFF2-40B4-BE49-F238E27FC236}">
                    <a16:creationId xmlns:a16="http://schemas.microsoft.com/office/drawing/2014/main" id="{7C1E2037-A30F-C54F-8A0C-6AB956047D8D}"/>
                  </a:ext>
                </a:extLst>
              </p:cNvPr>
              <p:cNvSpPr>
                <a:spLocks noChangeArrowheads="1"/>
              </p:cNvSpPr>
              <p:nvPr/>
            </p:nvSpPr>
            <p:spPr bwMode="auto">
              <a:xfrm>
                <a:off x="3160" y="1100"/>
                <a:ext cx="753" cy="155"/>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06" name="Rectangle 61">
                <a:extLst>
                  <a:ext uri="{FF2B5EF4-FFF2-40B4-BE49-F238E27FC236}">
                    <a16:creationId xmlns:a16="http://schemas.microsoft.com/office/drawing/2014/main" id="{FF849B07-1FCA-D742-9ED3-C14CAB7F90EA}"/>
                  </a:ext>
                </a:extLst>
              </p:cNvPr>
              <p:cNvSpPr>
                <a:spLocks noChangeArrowheads="1"/>
              </p:cNvSpPr>
              <p:nvPr/>
            </p:nvSpPr>
            <p:spPr bwMode="auto">
              <a:xfrm>
                <a:off x="3220" y="1126"/>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6156" name="Group 62">
              <a:extLst>
                <a:ext uri="{FF2B5EF4-FFF2-40B4-BE49-F238E27FC236}">
                  <a16:creationId xmlns:a16="http://schemas.microsoft.com/office/drawing/2014/main" id="{388ABF1B-E63D-CA47-95C9-F1279D6980CE}"/>
                </a:ext>
              </a:extLst>
            </p:cNvPr>
            <p:cNvGrpSpPr>
              <a:grpSpLocks/>
            </p:cNvGrpSpPr>
            <p:nvPr/>
          </p:nvGrpSpPr>
          <p:grpSpPr bwMode="auto">
            <a:xfrm>
              <a:off x="3893" y="660"/>
              <a:ext cx="1605" cy="1402"/>
              <a:chOff x="3893" y="660"/>
              <a:chExt cx="1605" cy="1402"/>
            </a:xfrm>
          </p:grpSpPr>
          <p:grpSp>
            <p:nvGrpSpPr>
              <p:cNvPr id="6192" name="Group 63">
                <a:extLst>
                  <a:ext uri="{FF2B5EF4-FFF2-40B4-BE49-F238E27FC236}">
                    <a16:creationId xmlns:a16="http://schemas.microsoft.com/office/drawing/2014/main" id="{325B4D92-5991-854E-9FA4-9A266DA003AD}"/>
                  </a:ext>
                </a:extLst>
              </p:cNvPr>
              <p:cNvGrpSpPr>
                <a:grpSpLocks/>
              </p:cNvGrpSpPr>
              <p:nvPr/>
            </p:nvGrpSpPr>
            <p:grpSpPr bwMode="auto">
              <a:xfrm>
                <a:off x="3893" y="660"/>
                <a:ext cx="810" cy="401"/>
                <a:chOff x="3893" y="660"/>
                <a:chExt cx="810" cy="401"/>
              </a:xfrm>
            </p:grpSpPr>
            <p:sp>
              <p:nvSpPr>
                <p:cNvPr id="6199" name="Rectangle 64">
                  <a:extLst>
                    <a:ext uri="{FF2B5EF4-FFF2-40B4-BE49-F238E27FC236}">
                      <a16:creationId xmlns:a16="http://schemas.microsoft.com/office/drawing/2014/main" id="{0F2E51B3-5C48-7742-AADD-6867FA51D300}"/>
                    </a:ext>
                  </a:extLst>
                </p:cNvPr>
                <p:cNvSpPr>
                  <a:spLocks noChangeArrowheads="1"/>
                </p:cNvSpPr>
                <p:nvPr/>
              </p:nvSpPr>
              <p:spPr bwMode="auto">
                <a:xfrm>
                  <a:off x="3893" y="660"/>
                  <a:ext cx="810" cy="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200" name="Rectangle 65">
                  <a:extLst>
                    <a:ext uri="{FF2B5EF4-FFF2-40B4-BE49-F238E27FC236}">
                      <a16:creationId xmlns:a16="http://schemas.microsoft.com/office/drawing/2014/main" id="{D9166945-5515-2A4D-B732-C726B9AA6E9F}"/>
                    </a:ext>
                  </a:extLst>
                </p:cNvPr>
                <p:cNvSpPr>
                  <a:spLocks noChangeArrowheads="1"/>
                </p:cNvSpPr>
                <p:nvPr/>
              </p:nvSpPr>
              <p:spPr bwMode="auto">
                <a:xfrm>
                  <a:off x="4056" y="713"/>
                  <a:ext cx="5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Software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6201" name="Rectangle 66">
                  <a:extLst>
                    <a:ext uri="{FF2B5EF4-FFF2-40B4-BE49-F238E27FC236}">
                      <a16:creationId xmlns:a16="http://schemas.microsoft.com/office/drawing/2014/main" id="{FDBF8AA7-6F65-FC45-9FED-97935444B405}"/>
                    </a:ext>
                  </a:extLst>
                </p:cNvPr>
                <p:cNvSpPr>
                  <a:spLocks noChangeArrowheads="1"/>
                </p:cNvSpPr>
                <p:nvPr/>
              </p:nvSpPr>
              <p:spPr bwMode="auto">
                <a:xfrm>
                  <a:off x="4045" y="861"/>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6193" name="Group 67">
                <a:extLst>
                  <a:ext uri="{FF2B5EF4-FFF2-40B4-BE49-F238E27FC236}">
                    <a16:creationId xmlns:a16="http://schemas.microsoft.com/office/drawing/2014/main" id="{97B98A1D-FB3B-5649-B746-47D0D0AADA33}"/>
                  </a:ext>
                </a:extLst>
              </p:cNvPr>
              <p:cNvGrpSpPr>
                <a:grpSpLocks/>
              </p:cNvGrpSpPr>
              <p:nvPr/>
            </p:nvGrpSpPr>
            <p:grpSpPr bwMode="auto">
              <a:xfrm>
                <a:off x="4723" y="1421"/>
                <a:ext cx="775" cy="641"/>
                <a:chOff x="4723" y="1421"/>
                <a:chExt cx="775" cy="641"/>
              </a:xfrm>
            </p:grpSpPr>
            <p:sp>
              <p:nvSpPr>
                <p:cNvPr id="6194" name="Rectangle 68">
                  <a:extLst>
                    <a:ext uri="{FF2B5EF4-FFF2-40B4-BE49-F238E27FC236}">
                      <a16:creationId xmlns:a16="http://schemas.microsoft.com/office/drawing/2014/main" id="{3F526C69-9A37-184A-97D0-2AA2DA4BA984}"/>
                    </a:ext>
                  </a:extLst>
                </p:cNvPr>
                <p:cNvSpPr>
                  <a:spLocks noChangeArrowheads="1"/>
                </p:cNvSpPr>
                <p:nvPr/>
              </p:nvSpPr>
              <p:spPr bwMode="auto">
                <a:xfrm>
                  <a:off x="4723" y="1575"/>
                  <a:ext cx="752" cy="487"/>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95" name="Rectangle 69">
                  <a:extLst>
                    <a:ext uri="{FF2B5EF4-FFF2-40B4-BE49-F238E27FC236}">
                      <a16:creationId xmlns:a16="http://schemas.microsoft.com/office/drawing/2014/main" id="{8EE29BC0-4638-1A47-A03A-89215E999086}"/>
                    </a:ext>
                  </a:extLst>
                </p:cNvPr>
                <p:cNvSpPr>
                  <a:spLocks noChangeArrowheads="1"/>
                </p:cNvSpPr>
                <p:nvPr/>
              </p:nvSpPr>
              <p:spPr bwMode="auto">
                <a:xfrm>
                  <a:off x="4879" y="1692"/>
                  <a:ext cx="4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Assembly</a:t>
                  </a:r>
                  <a:endParaRPr lang="en-US" altLang="zh-TW" sz="2400" b="1">
                    <a:latin typeface="Arial" panose="020B0604020202020204" pitchFamily="34" charset="0"/>
                    <a:ea typeface="新細明體" panose="02020500000000000000" pitchFamily="18" charset="-120"/>
                  </a:endParaRPr>
                </a:p>
              </p:txBody>
            </p:sp>
            <p:sp>
              <p:nvSpPr>
                <p:cNvPr id="6196" name="Rectangle 70">
                  <a:extLst>
                    <a:ext uri="{FF2B5EF4-FFF2-40B4-BE49-F238E27FC236}">
                      <a16:creationId xmlns:a16="http://schemas.microsoft.com/office/drawing/2014/main" id="{CF33BAFD-7E25-1E44-BDBD-3E08CE4665C8}"/>
                    </a:ext>
                  </a:extLst>
                </p:cNvPr>
                <p:cNvSpPr>
                  <a:spLocks noChangeArrowheads="1"/>
                </p:cNvSpPr>
                <p:nvPr/>
              </p:nvSpPr>
              <p:spPr bwMode="auto">
                <a:xfrm>
                  <a:off x="4878" y="1824"/>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6197" name="Rectangle 71">
                  <a:extLst>
                    <a:ext uri="{FF2B5EF4-FFF2-40B4-BE49-F238E27FC236}">
                      <a16:creationId xmlns:a16="http://schemas.microsoft.com/office/drawing/2014/main" id="{DF096E60-43CA-1E4B-B9FB-923DC032F449}"/>
                    </a:ext>
                  </a:extLst>
                </p:cNvPr>
                <p:cNvSpPr>
                  <a:spLocks noChangeArrowheads="1"/>
                </p:cNvSpPr>
                <p:nvPr/>
              </p:nvSpPr>
              <p:spPr bwMode="auto">
                <a:xfrm>
                  <a:off x="4723" y="1421"/>
                  <a:ext cx="752" cy="154"/>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98" name="Rectangle 72">
                  <a:extLst>
                    <a:ext uri="{FF2B5EF4-FFF2-40B4-BE49-F238E27FC236}">
                      <a16:creationId xmlns:a16="http://schemas.microsoft.com/office/drawing/2014/main" id="{48B46DDF-2410-E548-8CF9-BB1A1FB7319F}"/>
                    </a:ext>
                  </a:extLst>
                </p:cNvPr>
                <p:cNvSpPr>
                  <a:spLocks noChangeArrowheads="1"/>
                </p:cNvSpPr>
                <p:nvPr/>
              </p:nvSpPr>
              <p:spPr bwMode="auto">
                <a:xfrm>
                  <a:off x="4783" y="14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6157" name="Group 73">
              <a:extLst>
                <a:ext uri="{FF2B5EF4-FFF2-40B4-BE49-F238E27FC236}">
                  <a16:creationId xmlns:a16="http://schemas.microsoft.com/office/drawing/2014/main" id="{9E705E1E-CDC8-064B-A24A-553A1DF7C787}"/>
                </a:ext>
              </a:extLst>
            </p:cNvPr>
            <p:cNvGrpSpPr>
              <a:grpSpLocks/>
            </p:cNvGrpSpPr>
            <p:nvPr/>
          </p:nvGrpSpPr>
          <p:grpSpPr bwMode="auto">
            <a:xfrm>
              <a:off x="480" y="2400"/>
              <a:ext cx="1272" cy="1271"/>
              <a:chOff x="480" y="2400"/>
              <a:chExt cx="1272" cy="1271"/>
            </a:xfrm>
          </p:grpSpPr>
          <p:grpSp>
            <p:nvGrpSpPr>
              <p:cNvPr id="6182" name="Group 74">
                <a:extLst>
                  <a:ext uri="{FF2B5EF4-FFF2-40B4-BE49-F238E27FC236}">
                    <a16:creationId xmlns:a16="http://schemas.microsoft.com/office/drawing/2014/main" id="{D324592F-2F09-6E48-AA66-85FADD9E3ABA}"/>
                  </a:ext>
                </a:extLst>
              </p:cNvPr>
              <p:cNvGrpSpPr>
                <a:grpSpLocks/>
              </p:cNvGrpSpPr>
              <p:nvPr/>
            </p:nvGrpSpPr>
            <p:grpSpPr bwMode="auto">
              <a:xfrm>
                <a:off x="942" y="3294"/>
                <a:ext cx="810" cy="377"/>
                <a:chOff x="942" y="3294"/>
                <a:chExt cx="810" cy="377"/>
              </a:xfrm>
            </p:grpSpPr>
            <p:sp>
              <p:nvSpPr>
                <p:cNvPr id="6189" name="Rectangle 75">
                  <a:extLst>
                    <a:ext uri="{FF2B5EF4-FFF2-40B4-BE49-F238E27FC236}">
                      <a16:creationId xmlns:a16="http://schemas.microsoft.com/office/drawing/2014/main" id="{352A790F-7254-3442-8246-038321213975}"/>
                    </a:ext>
                  </a:extLst>
                </p:cNvPr>
                <p:cNvSpPr>
                  <a:spLocks noChangeArrowheads="1"/>
                </p:cNvSpPr>
                <p:nvPr/>
              </p:nvSpPr>
              <p:spPr bwMode="auto">
                <a:xfrm>
                  <a:off x="942" y="3294"/>
                  <a:ext cx="810"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90" name="Rectangle 76">
                  <a:extLst>
                    <a:ext uri="{FF2B5EF4-FFF2-40B4-BE49-F238E27FC236}">
                      <a16:creationId xmlns:a16="http://schemas.microsoft.com/office/drawing/2014/main" id="{E03E4FE8-F7D1-0B4D-ABCA-6D2285073E0F}"/>
                    </a:ext>
                  </a:extLst>
                </p:cNvPr>
                <p:cNvSpPr>
                  <a:spLocks noChangeArrowheads="1"/>
                </p:cNvSpPr>
                <p:nvPr/>
              </p:nvSpPr>
              <p:spPr bwMode="auto">
                <a:xfrm>
                  <a:off x="1083" y="3336"/>
                  <a:ext cx="54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Hardware</a:t>
                  </a:r>
                  <a:endParaRPr lang="en-US" altLang="zh-TW" sz="2400" b="1">
                    <a:solidFill>
                      <a:srgbClr val="990000"/>
                    </a:solidFill>
                    <a:latin typeface="Arial" panose="020B0604020202020204" pitchFamily="34" charset="0"/>
                    <a:ea typeface="新細明體" panose="02020500000000000000" pitchFamily="18" charset="-120"/>
                  </a:endParaRPr>
                </a:p>
              </p:txBody>
            </p:sp>
            <p:sp>
              <p:nvSpPr>
                <p:cNvPr id="6191" name="Rectangle 77">
                  <a:extLst>
                    <a:ext uri="{FF2B5EF4-FFF2-40B4-BE49-F238E27FC236}">
                      <a16:creationId xmlns:a16="http://schemas.microsoft.com/office/drawing/2014/main" id="{20BA4A3D-7580-0641-BBB7-355906A2F247}"/>
                    </a:ext>
                  </a:extLst>
                </p:cNvPr>
                <p:cNvSpPr>
                  <a:spLocks noChangeArrowheads="1"/>
                </p:cNvSpPr>
                <p:nvPr/>
              </p:nvSpPr>
              <p:spPr bwMode="auto">
                <a:xfrm>
                  <a:off x="1094" y="3484"/>
                  <a:ext cx="5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500" b="1">
                      <a:solidFill>
                        <a:srgbClr val="990000"/>
                      </a:solidFill>
                      <a:latin typeface="Arial" panose="020B0604020202020204" pitchFamily="34" charset="0"/>
                      <a:ea typeface="新細明體" panose="02020500000000000000" pitchFamily="18" charset="-120"/>
                    </a:rPr>
                    <a:t>hierarchy</a:t>
                  </a:r>
                  <a:endParaRPr lang="en-US" altLang="zh-TW" sz="2400" b="1">
                    <a:solidFill>
                      <a:srgbClr val="990000"/>
                    </a:solidFill>
                    <a:latin typeface="Arial" panose="020B0604020202020204" pitchFamily="34" charset="0"/>
                    <a:ea typeface="新細明體" panose="02020500000000000000" pitchFamily="18" charset="-120"/>
                  </a:endParaRPr>
                </a:p>
              </p:txBody>
            </p:sp>
          </p:grpSp>
          <p:grpSp>
            <p:nvGrpSpPr>
              <p:cNvPr id="6183" name="Group 78">
                <a:extLst>
                  <a:ext uri="{FF2B5EF4-FFF2-40B4-BE49-F238E27FC236}">
                    <a16:creationId xmlns:a16="http://schemas.microsoft.com/office/drawing/2014/main" id="{72E1E2B2-363D-CA4A-8317-BB39AF53ECF0}"/>
                  </a:ext>
                </a:extLst>
              </p:cNvPr>
              <p:cNvGrpSpPr>
                <a:grpSpLocks/>
              </p:cNvGrpSpPr>
              <p:nvPr/>
            </p:nvGrpSpPr>
            <p:grpSpPr bwMode="auto">
              <a:xfrm>
                <a:off x="480" y="2400"/>
                <a:ext cx="776" cy="641"/>
                <a:chOff x="480" y="2400"/>
                <a:chExt cx="776" cy="641"/>
              </a:xfrm>
            </p:grpSpPr>
            <p:sp>
              <p:nvSpPr>
                <p:cNvPr id="6184" name="Rectangle 79">
                  <a:extLst>
                    <a:ext uri="{FF2B5EF4-FFF2-40B4-BE49-F238E27FC236}">
                      <a16:creationId xmlns:a16="http://schemas.microsoft.com/office/drawing/2014/main" id="{9E1C0297-9FD4-E547-A845-61E162981B69}"/>
                    </a:ext>
                  </a:extLst>
                </p:cNvPr>
                <p:cNvSpPr>
                  <a:spLocks noChangeArrowheads="1"/>
                </p:cNvSpPr>
                <p:nvPr/>
              </p:nvSpPr>
              <p:spPr bwMode="auto">
                <a:xfrm>
                  <a:off x="480" y="2556"/>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85" name="Rectangle 80">
                  <a:extLst>
                    <a:ext uri="{FF2B5EF4-FFF2-40B4-BE49-F238E27FC236}">
                      <a16:creationId xmlns:a16="http://schemas.microsoft.com/office/drawing/2014/main" id="{F40FD8AE-EAD6-7A49-AC86-9FE5E3C7F4D6}"/>
                    </a:ext>
                  </a:extLst>
                </p:cNvPr>
                <p:cNvSpPr>
                  <a:spLocks noChangeArrowheads="1"/>
                </p:cNvSpPr>
                <p:nvPr/>
              </p:nvSpPr>
              <p:spPr bwMode="auto">
                <a:xfrm>
                  <a:off x="668" y="2672"/>
                  <a:ext cx="42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Machine</a:t>
                  </a:r>
                  <a:endParaRPr lang="en-US" altLang="zh-TW" sz="2400" b="1">
                    <a:latin typeface="Arial" panose="020B0604020202020204" pitchFamily="34" charset="0"/>
                    <a:ea typeface="新細明體" panose="02020500000000000000" pitchFamily="18" charset="-120"/>
                  </a:endParaRPr>
                </a:p>
              </p:txBody>
            </p:sp>
            <p:sp>
              <p:nvSpPr>
                <p:cNvPr id="6186" name="Rectangle 81">
                  <a:extLst>
                    <a:ext uri="{FF2B5EF4-FFF2-40B4-BE49-F238E27FC236}">
                      <a16:creationId xmlns:a16="http://schemas.microsoft.com/office/drawing/2014/main" id="{8440B801-0CC1-FA4A-80C5-0CA2651589E2}"/>
                    </a:ext>
                  </a:extLst>
                </p:cNvPr>
                <p:cNvSpPr>
                  <a:spLocks noChangeArrowheads="1"/>
                </p:cNvSpPr>
                <p:nvPr/>
              </p:nvSpPr>
              <p:spPr bwMode="auto">
                <a:xfrm>
                  <a:off x="635" y="2803"/>
                  <a:ext cx="48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Language</a:t>
                  </a:r>
                  <a:endParaRPr lang="en-US" altLang="zh-TW" sz="2400" b="1">
                    <a:latin typeface="Arial" panose="020B0604020202020204" pitchFamily="34" charset="0"/>
                    <a:ea typeface="新細明體" panose="02020500000000000000" pitchFamily="18" charset="-120"/>
                  </a:endParaRPr>
                </a:p>
              </p:txBody>
            </p:sp>
            <p:sp>
              <p:nvSpPr>
                <p:cNvPr id="6187" name="Rectangle 82">
                  <a:extLst>
                    <a:ext uri="{FF2B5EF4-FFF2-40B4-BE49-F238E27FC236}">
                      <a16:creationId xmlns:a16="http://schemas.microsoft.com/office/drawing/2014/main" id="{DC8ACFA3-E356-CA4E-8509-01E06E31374A}"/>
                    </a:ext>
                  </a:extLst>
                </p:cNvPr>
                <p:cNvSpPr>
                  <a:spLocks noChangeArrowheads="1"/>
                </p:cNvSpPr>
                <p:nvPr/>
              </p:nvSpPr>
              <p:spPr bwMode="auto">
                <a:xfrm>
                  <a:off x="480" y="2400"/>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88" name="Rectangle 83">
                  <a:extLst>
                    <a:ext uri="{FF2B5EF4-FFF2-40B4-BE49-F238E27FC236}">
                      <a16:creationId xmlns:a16="http://schemas.microsoft.com/office/drawing/2014/main" id="{B98A71E1-1EBE-D646-9303-567712D90C38}"/>
                    </a:ext>
                  </a:extLst>
                </p:cNvPr>
                <p:cNvSpPr>
                  <a:spLocks noChangeArrowheads="1"/>
                </p:cNvSpPr>
                <p:nvPr/>
              </p:nvSpPr>
              <p:spPr bwMode="auto">
                <a:xfrm>
                  <a:off x="541" y="2428"/>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grpSp>
          <p:nvGrpSpPr>
            <p:cNvPr id="6158" name="Group 84">
              <a:extLst>
                <a:ext uri="{FF2B5EF4-FFF2-40B4-BE49-F238E27FC236}">
                  <a16:creationId xmlns:a16="http://schemas.microsoft.com/office/drawing/2014/main" id="{49CDBD4B-50BF-CA43-B019-8D9AD0B95454}"/>
                </a:ext>
              </a:extLst>
            </p:cNvPr>
            <p:cNvGrpSpPr>
              <a:grpSpLocks/>
            </p:cNvGrpSpPr>
            <p:nvPr/>
          </p:nvGrpSpPr>
          <p:grpSpPr bwMode="auto">
            <a:xfrm>
              <a:off x="1984" y="2721"/>
              <a:ext cx="775" cy="641"/>
              <a:chOff x="1984" y="2721"/>
              <a:chExt cx="775" cy="641"/>
            </a:xfrm>
          </p:grpSpPr>
          <p:sp>
            <p:nvSpPr>
              <p:cNvPr id="6177" name="Rectangle 85">
                <a:extLst>
                  <a:ext uri="{FF2B5EF4-FFF2-40B4-BE49-F238E27FC236}">
                    <a16:creationId xmlns:a16="http://schemas.microsoft.com/office/drawing/2014/main" id="{8ADE9074-CEBF-1540-AC2E-66D9E8F26C01}"/>
                  </a:ext>
                </a:extLst>
              </p:cNvPr>
              <p:cNvSpPr>
                <a:spLocks noChangeArrowheads="1"/>
              </p:cNvSpPr>
              <p:nvPr/>
            </p:nvSpPr>
            <p:spPr bwMode="auto">
              <a:xfrm>
                <a:off x="1984" y="2877"/>
                <a:ext cx="751"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78" name="Rectangle 86">
                <a:extLst>
                  <a:ext uri="{FF2B5EF4-FFF2-40B4-BE49-F238E27FC236}">
                    <a16:creationId xmlns:a16="http://schemas.microsoft.com/office/drawing/2014/main" id="{415B39B9-DAA2-7648-B87F-B9AC8F28553D}"/>
                  </a:ext>
                </a:extLst>
              </p:cNvPr>
              <p:cNvSpPr>
                <a:spLocks noChangeArrowheads="1"/>
              </p:cNvSpPr>
              <p:nvPr/>
            </p:nvSpPr>
            <p:spPr bwMode="auto">
              <a:xfrm>
                <a:off x="2144" y="2992"/>
                <a:ext cx="47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Hardware</a:t>
                </a:r>
                <a:endParaRPr lang="en-US" altLang="zh-TW" sz="2400" b="1">
                  <a:latin typeface="Arial" panose="020B0604020202020204" pitchFamily="34" charset="0"/>
                  <a:ea typeface="新細明體" panose="02020500000000000000" pitchFamily="18" charset="-120"/>
                </a:endParaRPr>
              </a:p>
            </p:txBody>
          </p:sp>
          <p:sp>
            <p:nvSpPr>
              <p:cNvPr id="6179" name="Rectangle 87">
                <a:extLst>
                  <a:ext uri="{FF2B5EF4-FFF2-40B4-BE49-F238E27FC236}">
                    <a16:creationId xmlns:a16="http://schemas.microsoft.com/office/drawing/2014/main" id="{6F14895B-A48F-C74B-95B5-D009493DD251}"/>
                  </a:ext>
                </a:extLst>
              </p:cNvPr>
              <p:cNvSpPr>
                <a:spLocks noChangeArrowheads="1"/>
              </p:cNvSpPr>
              <p:nvPr/>
            </p:nvSpPr>
            <p:spPr bwMode="auto">
              <a:xfrm>
                <a:off x="2169" y="3124"/>
                <a:ext cx="4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Platform</a:t>
                </a:r>
                <a:endParaRPr lang="en-US" altLang="zh-TW" sz="2400" b="1">
                  <a:latin typeface="Arial" panose="020B0604020202020204" pitchFamily="34" charset="0"/>
                  <a:ea typeface="新細明體" panose="02020500000000000000" pitchFamily="18" charset="-120"/>
                </a:endParaRPr>
              </a:p>
            </p:txBody>
          </p:sp>
          <p:sp>
            <p:nvSpPr>
              <p:cNvPr id="6180" name="Rectangle 88">
                <a:extLst>
                  <a:ext uri="{FF2B5EF4-FFF2-40B4-BE49-F238E27FC236}">
                    <a16:creationId xmlns:a16="http://schemas.microsoft.com/office/drawing/2014/main" id="{64FBF426-5D37-4C49-9650-47B84BB3ADB1}"/>
                  </a:ext>
                </a:extLst>
              </p:cNvPr>
              <p:cNvSpPr>
                <a:spLocks noChangeArrowheads="1"/>
              </p:cNvSpPr>
              <p:nvPr/>
            </p:nvSpPr>
            <p:spPr bwMode="auto">
              <a:xfrm>
                <a:off x="1984" y="2721"/>
                <a:ext cx="751"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81" name="Rectangle 89">
                <a:extLst>
                  <a:ext uri="{FF2B5EF4-FFF2-40B4-BE49-F238E27FC236}">
                    <a16:creationId xmlns:a16="http://schemas.microsoft.com/office/drawing/2014/main" id="{1ECB929A-AE8C-0F41-9984-295EF8C1FBB8}"/>
                  </a:ext>
                </a:extLst>
              </p:cNvPr>
              <p:cNvSpPr>
                <a:spLocks noChangeArrowheads="1"/>
              </p:cNvSpPr>
              <p:nvPr/>
            </p:nvSpPr>
            <p:spPr bwMode="auto">
              <a:xfrm>
                <a:off x="2044" y="274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6159" name="Group 90">
              <a:extLst>
                <a:ext uri="{FF2B5EF4-FFF2-40B4-BE49-F238E27FC236}">
                  <a16:creationId xmlns:a16="http://schemas.microsoft.com/office/drawing/2014/main" id="{945D3C0D-1AF0-E04B-94B0-D2E8EBD571E4}"/>
                </a:ext>
              </a:extLst>
            </p:cNvPr>
            <p:cNvGrpSpPr>
              <a:grpSpLocks/>
            </p:cNvGrpSpPr>
            <p:nvPr/>
          </p:nvGrpSpPr>
          <p:grpSpPr bwMode="auto">
            <a:xfrm>
              <a:off x="3480" y="3041"/>
              <a:ext cx="775" cy="641"/>
              <a:chOff x="3480" y="3041"/>
              <a:chExt cx="775" cy="641"/>
            </a:xfrm>
          </p:grpSpPr>
          <p:sp>
            <p:nvSpPr>
              <p:cNvPr id="6172" name="Rectangle 91">
                <a:extLst>
                  <a:ext uri="{FF2B5EF4-FFF2-40B4-BE49-F238E27FC236}">
                    <a16:creationId xmlns:a16="http://schemas.microsoft.com/office/drawing/2014/main" id="{5491C609-E359-A44B-A3E5-A184A934B1EA}"/>
                  </a:ext>
                </a:extLst>
              </p:cNvPr>
              <p:cNvSpPr>
                <a:spLocks noChangeArrowheads="1"/>
              </p:cNvSpPr>
              <p:nvPr/>
            </p:nvSpPr>
            <p:spPr bwMode="auto">
              <a:xfrm>
                <a:off x="3480" y="3197"/>
                <a:ext cx="753" cy="485"/>
              </a:xfrm>
              <a:prstGeom prst="rect">
                <a:avLst/>
              </a:prstGeom>
              <a:solidFill>
                <a:srgbClr val="EFEFE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73" name="Rectangle 92">
                <a:extLst>
                  <a:ext uri="{FF2B5EF4-FFF2-40B4-BE49-F238E27FC236}">
                    <a16:creationId xmlns:a16="http://schemas.microsoft.com/office/drawing/2014/main" id="{1CFA1E54-4042-0C4D-850F-6C5EFEC8FB91}"/>
                  </a:ext>
                </a:extLst>
              </p:cNvPr>
              <p:cNvSpPr>
                <a:spLocks noChangeArrowheads="1"/>
              </p:cNvSpPr>
              <p:nvPr/>
            </p:nvSpPr>
            <p:spPr bwMode="auto">
              <a:xfrm>
                <a:off x="3677" y="3313"/>
                <a:ext cx="40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Chips &amp;</a:t>
                </a:r>
                <a:endParaRPr lang="en-US" altLang="zh-TW" sz="2400" b="1">
                  <a:latin typeface="Arial" panose="020B0604020202020204" pitchFamily="34" charset="0"/>
                  <a:ea typeface="新細明體" panose="02020500000000000000" pitchFamily="18" charset="-120"/>
                </a:endParaRPr>
              </a:p>
            </p:txBody>
          </p:sp>
          <p:sp>
            <p:nvSpPr>
              <p:cNvPr id="6174" name="Rectangle 93">
                <a:extLst>
                  <a:ext uri="{FF2B5EF4-FFF2-40B4-BE49-F238E27FC236}">
                    <a16:creationId xmlns:a16="http://schemas.microsoft.com/office/drawing/2014/main" id="{26E0417F-BAA4-0F45-ABFC-3D9BA495E00A}"/>
                  </a:ext>
                </a:extLst>
              </p:cNvPr>
              <p:cNvSpPr>
                <a:spLocks noChangeArrowheads="1"/>
              </p:cNvSpPr>
              <p:nvPr/>
            </p:nvSpPr>
            <p:spPr bwMode="auto">
              <a:xfrm>
                <a:off x="3588" y="3444"/>
                <a:ext cx="58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A0"/>
                    </a:solidFill>
                    <a:latin typeface="Arial" panose="020B0604020202020204" pitchFamily="34" charset="0"/>
                    <a:ea typeface="新細明體" panose="02020500000000000000" pitchFamily="18" charset="-120"/>
                  </a:rPr>
                  <a:t>Logic Gates</a:t>
                </a:r>
                <a:endParaRPr lang="en-US" altLang="zh-TW" sz="2400" b="1">
                  <a:latin typeface="Arial" panose="020B0604020202020204" pitchFamily="34" charset="0"/>
                  <a:ea typeface="新細明體" panose="02020500000000000000" pitchFamily="18" charset="-120"/>
                </a:endParaRPr>
              </a:p>
            </p:txBody>
          </p:sp>
          <p:sp>
            <p:nvSpPr>
              <p:cNvPr id="6175" name="Rectangle 94">
                <a:extLst>
                  <a:ext uri="{FF2B5EF4-FFF2-40B4-BE49-F238E27FC236}">
                    <a16:creationId xmlns:a16="http://schemas.microsoft.com/office/drawing/2014/main" id="{64F42A2E-7E9F-0845-A199-18C5D5031FEF}"/>
                  </a:ext>
                </a:extLst>
              </p:cNvPr>
              <p:cNvSpPr>
                <a:spLocks noChangeArrowheads="1"/>
              </p:cNvSpPr>
              <p:nvPr/>
            </p:nvSpPr>
            <p:spPr bwMode="auto">
              <a:xfrm>
                <a:off x="3480" y="3041"/>
                <a:ext cx="753" cy="156"/>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76" name="Rectangle 95">
                <a:extLst>
                  <a:ext uri="{FF2B5EF4-FFF2-40B4-BE49-F238E27FC236}">
                    <a16:creationId xmlns:a16="http://schemas.microsoft.com/office/drawing/2014/main" id="{DA6B9AF8-9116-0945-BBF2-B96CE604D47A}"/>
                  </a:ext>
                </a:extLst>
              </p:cNvPr>
              <p:cNvSpPr>
                <a:spLocks noChangeArrowheads="1"/>
              </p:cNvSpPr>
              <p:nvPr/>
            </p:nvSpPr>
            <p:spPr bwMode="auto">
              <a:xfrm>
                <a:off x="3540" y="3067"/>
                <a:ext cx="7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a:solidFill>
                      <a:srgbClr val="000000"/>
                    </a:solidFill>
                    <a:latin typeface="Arial" panose="020B0604020202020204" pitchFamily="34" charset="0"/>
                    <a:ea typeface="新細明體" panose="02020500000000000000" pitchFamily="18" charset="-120"/>
                  </a:rPr>
                  <a:t>abstract interface</a:t>
                </a:r>
                <a:endParaRPr lang="en-US" altLang="zh-TW" sz="2400" b="1">
                  <a:latin typeface="Arial" panose="020B0604020202020204" pitchFamily="34" charset="0"/>
                  <a:ea typeface="新細明體" panose="02020500000000000000" pitchFamily="18" charset="-120"/>
                </a:endParaRPr>
              </a:p>
            </p:txBody>
          </p:sp>
        </p:grpSp>
        <p:grpSp>
          <p:nvGrpSpPr>
            <p:cNvPr id="6160" name="Group 96">
              <a:extLst>
                <a:ext uri="{FF2B5EF4-FFF2-40B4-BE49-F238E27FC236}">
                  <a16:creationId xmlns:a16="http://schemas.microsoft.com/office/drawing/2014/main" id="{20C11999-6015-9A49-A002-464F181CB1F4}"/>
                </a:ext>
              </a:extLst>
            </p:cNvPr>
            <p:cNvGrpSpPr>
              <a:grpSpLocks/>
            </p:cNvGrpSpPr>
            <p:nvPr/>
          </p:nvGrpSpPr>
          <p:grpSpPr bwMode="auto">
            <a:xfrm>
              <a:off x="163" y="634"/>
              <a:ext cx="1589" cy="503"/>
              <a:chOff x="163" y="634"/>
              <a:chExt cx="1589" cy="503"/>
            </a:xfrm>
          </p:grpSpPr>
          <p:sp>
            <p:nvSpPr>
              <p:cNvPr id="6161" name="Freeform 97">
                <a:extLst>
                  <a:ext uri="{FF2B5EF4-FFF2-40B4-BE49-F238E27FC236}">
                    <a16:creationId xmlns:a16="http://schemas.microsoft.com/office/drawing/2014/main" id="{F3779AA2-EB9B-244C-BA7B-484581C5904F}"/>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2" name="Freeform 98">
                <a:extLst>
                  <a:ext uri="{FF2B5EF4-FFF2-40B4-BE49-F238E27FC236}">
                    <a16:creationId xmlns:a16="http://schemas.microsoft.com/office/drawing/2014/main" id="{B9449F31-BC71-0045-8E19-D512902315ED}"/>
                  </a:ext>
                </a:extLst>
              </p:cNvPr>
              <p:cNvSpPr>
                <a:spLocks/>
              </p:cNvSpPr>
              <p:nvPr/>
            </p:nvSpPr>
            <p:spPr bwMode="auto">
              <a:xfrm>
                <a:off x="220" y="693"/>
                <a:ext cx="748" cy="444"/>
              </a:xfrm>
              <a:custGeom>
                <a:avLst/>
                <a:gdLst>
                  <a:gd name="T0" fmla="*/ 67 w 748"/>
                  <a:gd name="T1" fmla="*/ 190 h 444"/>
                  <a:gd name="T2" fmla="*/ 7 w 748"/>
                  <a:gd name="T3" fmla="*/ 209 h 444"/>
                  <a:gd name="T4" fmla="*/ 79 w 748"/>
                  <a:gd name="T5" fmla="*/ 233 h 444"/>
                  <a:gd name="T6" fmla="*/ 20 w 748"/>
                  <a:gd name="T7" fmla="*/ 287 h 444"/>
                  <a:gd name="T8" fmla="*/ 97 w 748"/>
                  <a:gd name="T9" fmla="*/ 312 h 444"/>
                  <a:gd name="T10" fmla="*/ 53 w 748"/>
                  <a:gd name="T11" fmla="*/ 366 h 444"/>
                  <a:gd name="T12" fmla="*/ 152 w 748"/>
                  <a:gd name="T13" fmla="*/ 375 h 444"/>
                  <a:gd name="T14" fmla="*/ 167 w 748"/>
                  <a:gd name="T15" fmla="*/ 435 h 444"/>
                  <a:gd name="T16" fmla="*/ 254 w 748"/>
                  <a:gd name="T17" fmla="*/ 412 h 444"/>
                  <a:gd name="T18" fmla="*/ 316 w 748"/>
                  <a:gd name="T19" fmla="*/ 444 h 444"/>
                  <a:gd name="T20" fmla="*/ 365 w 748"/>
                  <a:gd name="T21" fmla="*/ 414 h 444"/>
                  <a:gd name="T22" fmla="*/ 415 w 748"/>
                  <a:gd name="T23" fmla="*/ 444 h 444"/>
                  <a:gd name="T24" fmla="*/ 458 w 748"/>
                  <a:gd name="T25" fmla="*/ 409 h 444"/>
                  <a:gd name="T26" fmla="*/ 523 w 748"/>
                  <a:gd name="T27" fmla="*/ 432 h 444"/>
                  <a:gd name="T28" fmla="*/ 582 w 748"/>
                  <a:gd name="T29" fmla="*/ 384 h 444"/>
                  <a:gd name="T30" fmla="*/ 690 w 748"/>
                  <a:gd name="T31" fmla="*/ 399 h 444"/>
                  <a:gd name="T32" fmla="*/ 662 w 748"/>
                  <a:gd name="T33" fmla="*/ 343 h 444"/>
                  <a:gd name="T34" fmla="*/ 737 w 748"/>
                  <a:gd name="T35" fmla="*/ 338 h 444"/>
                  <a:gd name="T36" fmla="*/ 686 w 748"/>
                  <a:gd name="T37" fmla="*/ 274 h 444"/>
                  <a:gd name="T38" fmla="*/ 748 w 748"/>
                  <a:gd name="T39" fmla="*/ 238 h 444"/>
                  <a:gd name="T40" fmla="*/ 668 w 748"/>
                  <a:gd name="T41" fmla="*/ 199 h 444"/>
                  <a:gd name="T42" fmla="*/ 714 w 748"/>
                  <a:gd name="T43" fmla="*/ 143 h 444"/>
                  <a:gd name="T44" fmla="*/ 629 w 748"/>
                  <a:gd name="T45" fmla="*/ 141 h 444"/>
                  <a:gd name="T46" fmla="*/ 662 w 748"/>
                  <a:gd name="T47" fmla="*/ 77 h 444"/>
                  <a:gd name="T48" fmla="*/ 556 w 748"/>
                  <a:gd name="T49" fmla="*/ 85 h 444"/>
                  <a:gd name="T50" fmla="*/ 549 w 748"/>
                  <a:gd name="T51" fmla="*/ 18 h 444"/>
                  <a:gd name="T52" fmla="*/ 441 w 748"/>
                  <a:gd name="T53" fmla="*/ 47 h 444"/>
                  <a:gd name="T54" fmla="*/ 402 w 748"/>
                  <a:gd name="T55" fmla="*/ 0 h 444"/>
                  <a:gd name="T56" fmla="*/ 334 w 748"/>
                  <a:gd name="T57" fmla="*/ 44 h 444"/>
                  <a:gd name="T58" fmla="*/ 267 w 748"/>
                  <a:gd name="T59" fmla="*/ 0 h 444"/>
                  <a:gd name="T60" fmla="*/ 226 w 748"/>
                  <a:gd name="T61" fmla="*/ 66 h 444"/>
                  <a:gd name="T62" fmla="*/ 154 w 748"/>
                  <a:gd name="T63" fmla="*/ 31 h 444"/>
                  <a:gd name="T64" fmla="*/ 156 w 748"/>
                  <a:gd name="T65" fmla="*/ 89 h 444"/>
                  <a:gd name="T66" fmla="*/ 63 w 748"/>
                  <a:gd name="T67" fmla="*/ 72 h 444"/>
                  <a:gd name="T68" fmla="*/ 85 w 748"/>
                  <a:gd name="T69" fmla="*/ 131 h 444"/>
                  <a:gd name="T70" fmla="*/ 0 w 748"/>
                  <a:gd name="T71" fmla="*/ 130 h 444"/>
                  <a:gd name="T72" fmla="*/ 67 w 748"/>
                  <a:gd name="T73" fmla="*/ 19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8" h="444">
                    <a:moveTo>
                      <a:pt x="67" y="190"/>
                    </a:moveTo>
                    <a:lnTo>
                      <a:pt x="7" y="209"/>
                    </a:lnTo>
                    <a:lnTo>
                      <a:pt x="79" y="233"/>
                    </a:lnTo>
                    <a:lnTo>
                      <a:pt x="20" y="287"/>
                    </a:lnTo>
                    <a:lnTo>
                      <a:pt x="97" y="312"/>
                    </a:lnTo>
                    <a:lnTo>
                      <a:pt x="53" y="366"/>
                    </a:lnTo>
                    <a:lnTo>
                      <a:pt x="152" y="375"/>
                    </a:lnTo>
                    <a:lnTo>
                      <a:pt x="167" y="435"/>
                    </a:lnTo>
                    <a:lnTo>
                      <a:pt x="254" y="412"/>
                    </a:lnTo>
                    <a:lnTo>
                      <a:pt x="316" y="444"/>
                    </a:lnTo>
                    <a:lnTo>
                      <a:pt x="365" y="414"/>
                    </a:lnTo>
                    <a:lnTo>
                      <a:pt x="415" y="444"/>
                    </a:lnTo>
                    <a:lnTo>
                      <a:pt x="458" y="409"/>
                    </a:lnTo>
                    <a:lnTo>
                      <a:pt x="523" y="432"/>
                    </a:lnTo>
                    <a:lnTo>
                      <a:pt x="582" y="384"/>
                    </a:lnTo>
                    <a:lnTo>
                      <a:pt x="690" y="399"/>
                    </a:lnTo>
                    <a:lnTo>
                      <a:pt x="662" y="343"/>
                    </a:lnTo>
                    <a:lnTo>
                      <a:pt x="737" y="338"/>
                    </a:lnTo>
                    <a:lnTo>
                      <a:pt x="686" y="274"/>
                    </a:lnTo>
                    <a:lnTo>
                      <a:pt x="748" y="238"/>
                    </a:lnTo>
                    <a:lnTo>
                      <a:pt x="668" y="199"/>
                    </a:lnTo>
                    <a:lnTo>
                      <a:pt x="714" y="143"/>
                    </a:lnTo>
                    <a:lnTo>
                      <a:pt x="629" y="141"/>
                    </a:lnTo>
                    <a:lnTo>
                      <a:pt x="662" y="77"/>
                    </a:lnTo>
                    <a:lnTo>
                      <a:pt x="556" y="85"/>
                    </a:lnTo>
                    <a:lnTo>
                      <a:pt x="549" y="18"/>
                    </a:lnTo>
                    <a:lnTo>
                      <a:pt x="441" y="47"/>
                    </a:lnTo>
                    <a:lnTo>
                      <a:pt x="402" y="0"/>
                    </a:lnTo>
                    <a:lnTo>
                      <a:pt x="334" y="44"/>
                    </a:lnTo>
                    <a:lnTo>
                      <a:pt x="267" y="0"/>
                    </a:lnTo>
                    <a:lnTo>
                      <a:pt x="226" y="66"/>
                    </a:lnTo>
                    <a:lnTo>
                      <a:pt x="154" y="31"/>
                    </a:lnTo>
                    <a:lnTo>
                      <a:pt x="156" y="89"/>
                    </a:lnTo>
                    <a:lnTo>
                      <a:pt x="63" y="72"/>
                    </a:lnTo>
                    <a:lnTo>
                      <a:pt x="85" y="131"/>
                    </a:lnTo>
                    <a:lnTo>
                      <a:pt x="0" y="130"/>
                    </a:lnTo>
                    <a:lnTo>
                      <a:pt x="67" y="19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63" name="Freeform 99">
                <a:extLst>
                  <a:ext uri="{FF2B5EF4-FFF2-40B4-BE49-F238E27FC236}">
                    <a16:creationId xmlns:a16="http://schemas.microsoft.com/office/drawing/2014/main" id="{F1EEEC6C-D347-1342-A850-8C7AB6E9F542}"/>
                  </a:ext>
                </a:extLst>
              </p:cNvPr>
              <p:cNvSpPr>
                <a:spLocks/>
              </p:cNvSpPr>
              <p:nvPr/>
            </p:nvSpPr>
            <p:spPr bwMode="auto">
              <a:xfrm>
                <a:off x="163" y="634"/>
                <a:ext cx="748" cy="445"/>
              </a:xfrm>
              <a:custGeom>
                <a:avLst/>
                <a:gdLst>
                  <a:gd name="T0" fmla="*/ 67 w 748"/>
                  <a:gd name="T1" fmla="*/ 192 h 445"/>
                  <a:gd name="T2" fmla="*/ 5 w 748"/>
                  <a:gd name="T3" fmla="*/ 210 h 445"/>
                  <a:gd name="T4" fmla="*/ 77 w 748"/>
                  <a:gd name="T5" fmla="*/ 235 h 445"/>
                  <a:gd name="T6" fmla="*/ 18 w 748"/>
                  <a:gd name="T7" fmla="*/ 289 h 445"/>
                  <a:gd name="T8" fmla="*/ 97 w 748"/>
                  <a:gd name="T9" fmla="*/ 314 h 445"/>
                  <a:gd name="T10" fmla="*/ 53 w 748"/>
                  <a:gd name="T11" fmla="*/ 366 h 445"/>
                  <a:gd name="T12" fmla="*/ 152 w 748"/>
                  <a:gd name="T13" fmla="*/ 376 h 445"/>
                  <a:gd name="T14" fmla="*/ 167 w 748"/>
                  <a:gd name="T15" fmla="*/ 437 h 445"/>
                  <a:gd name="T16" fmla="*/ 252 w 748"/>
                  <a:gd name="T17" fmla="*/ 414 h 445"/>
                  <a:gd name="T18" fmla="*/ 316 w 748"/>
                  <a:gd name="T19" fmla="*/ 445 h 445"/>
                  <a:gd name="T20" fmla="*/ 363 w 748"/>
                  <a:gd name="T21" fmla="*/ 415 h 445"/>
                  <a:gd name="T22" fmla="*/ 413 w 748"/>
                  <a:gd name="T23" fmla="*/ 445 h 445"/>
                  <a:gd name="T24" fmla="*/ 458 w 748"/>
                  <a:gd name="T25" fmla="*/ 409 h 445"/>
                  <a:gd name="T26" fmla="*/ 523 w 748"/>
                  <a:gd name="T27" fmla="*/ 434 h 445"/>
                  <a:gd name="T28" fmla="*/ 582 w 748"/>
                  <a:gd name="T29" fmla="*/ 386 h 445"/>
                  <a:gd name="T30" fmla="*/ 689 w 748"/>
                  <a:gd name="T31" fmla="*/ 401 h 445"/>
                  <a:gd name="T32" fmla="*/ 662 w 748"/>
                  <a:gd name="T33" fmla="*/ 345 h 445"/>
                  <a:gd name="T34" fmla="*/ 735 w 748"/>
                  <a:gd name="T35" fmla="*/ 338 h 445"/>
                  <a:gd name="T36" fmla="*/ 685 w 748"/>
                  <a:gd name="T37" fmla="*/ 274 h 445"/>
                  <a:gd name="T38" fmla="*/ 748 w 748"/>
                  <a:gd name="T39" fmla="*/ 240 h 445"/>
                  <a:gd name="T40" fmla="*/ 667 w 748"/>
                  <a:gd name="T41" fmla="*/ 200 h 445"/>
                  <a:gd name="T42" fmla="*/ 712 w 748"/>
                  <a:gd name="T43" fmla="*/ 144 h 445"/>
                  <a:gd name="T44" fmla="*/ 627 w 748"/>
                  <a:gd name="T45" fmla="*/ 141 h 445"/>
                  <a:gd name="T46" fmla="*/ 662 w 748"/>
                  <a:gd name="T47" fmla="*/ 77 h 445"/>
                  <a:gd name="T48" fmla="*/ 556 w 748"/>
                  <a:gd name="T49" fmla="*/ 85 h 445"/>
                  <a:gd name="T50" fmla="*/ 549 w 748"/>
                  <a:gd name="T51" fmla="*/ 19 h 445"/>
                  <a:gd name="T52" fmla="*/ 441 w 748"/>
                  <a:gd name="T53" fmla="*/ 49 h 445"/>
                  <a:gd name="T54" fmla="*/ 402 w 748"/>
                  <a:gd name="T55" fmla="*/ 0 h 445"/>
                  <a:gd name="T56" fmla="*/ 333 w 748"/>
                  <a:gd name="T57" fmla="*/ 44 h 445"/>
                  <a:gd name="T58" fmla="*/ 267 w 748"/>
                  <a:gd name="T59" fmla="*/ 0 h 445"/>
                  <a:gd name="T60" fmla="*/ 226 w 748"/>
                  <a:gd name="T61" fmla="*/ 67 h 445"/>
                  <a:gd name="T62" fmla="*/ 152 w 748"/>
                  <a:gd name="T63" fmla="*/ 31 h 445"/>
                  <a:gd name="T64" fmla="*/ 155 w 748"/>
                  <a:gd name="T65" fmla="*/ 90 h 445"/>
                  <a:gd name="T66" fmla="*/ 62 w 748"/>
                  <a:gd name="T67" fmla="*/ 72 h 445"/>
                  <a:gd name="T68" fmla="*/ 85 w 748"/>
                  <a:gd name="T69" fmla="*/ 133 h 445"/>
                  <a:gd name="T70" fmla="*/ 0 w 748"/>
                  <a:gd name="T71" fmla="*/ 129 h 445"/>
                  <a:gd name="T72" fmla="*/ 67 w 748"/>
                  <a:gd name="T73" fmla="*/ 192 h 4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8" h="445">
                    <a:moveTo>
                      <a:pt x="67" y="192"/>
                    </a:moveTo>
                    <a:lnTo>
                      <a:pt x="5" y="210"/>
                    </a:lnTo>
                    <a:lnTo>
                      <a:pt x="77" y="235"/>
                    </a:lnTo>
                    <a:lnTo>
                      <a:pt x="18" y="289"/>
                    </a:lnTo>
                    <a:lnTo>
                      <a:pt x="97" y="314"/>
                    </a:lnTo>
                    <a:lnTo>
                      <a:pt x="53" y="366"/>
                    </a:lnTo>
                    <a:lnTo>
                      <a:pt x="152" y="376"/>
                    </a:lnTo>
                    <a:lnTo>
                      <a:pt x="167" y="437"/>
                    </a:lnTo>
                    <a:lnTo>
                      <a:pt x="252" y="414"/>
                    </a:lnTo>
                    <a:lnTo>
                      <a:pt x="316" y="445"/>
                    </a:lnTo>
                    <a:lnTo>
                      <a:pt x="363" y="415"/>
                    </a:lnTo>
                    <a:lnTo>
                      <a:pt x="413" y="445"/>
                    </a:lnTo>
                    <a:lnTo>
                      <a:pt x="458" y="409"/>
                    </a:lnTo>
                    <a:lnTo>
                      <a:pt x="523" y="434"/>
                    </a:lnTo>
                    <a:lnTo>
                      <a:pt x="582" y="386"/>
                    </a:lnTo>
                    <a:lnTo>
                      <a:pt x="689" y="401"/>
                    </a:lnTo>
                    <a:lnTo>
                      <a:pt x="662" y="345"/>
                    </a:lnTo>
                    <a:lnTo>
                      <a:pt x="735" y="338"/>
                    </a:lnTo>
                    <a:lnTo>
                      <a:pt x="685" y="274"/>
                    </a:lnTo>
                    <a:lnTo>
                      <a:pt x="748" y="240"/>
                    </a:lnTo>
                    <a:lnTo>
                      <a:pt x="667" y="200"/>
                    </a:lnTo>
                    <a:lnTo>
                      <a:pt x="712" y="144"/>
                    </a:lnTo>
                    <a:lnTo>
                      <a:pt x="627" y="141"/>
                    </a:lnTo>
                    <a:lnTo>
                      <a:pt x="662" y="77"/>
                    </a:lnTo>
                    <a:lnTo>
                      <a:pt x="556" y="85"/>
                    </a:lnTo>
                    <a:lnTo>
                      <a:pt x="549" y="19"/>
                    </a:lnTo>
                    <a:lnTo>
                      <a:pt x="441" y="49"/>
                    </a:lnTo>
                    <a:lnTo>
                      <a:pt x="402" y="0"/>
                    </a:lnTo>
                    <a:lnTo>
                      <a:pt x="333" y="44"/>
                    </a:lnTo>
                    <a:lnTo>
                      <a:pt x="267" y="0"/>
                    </a:lnTo>
                    <a:lnTo>
                      <a:pt x="226" y="67"/>
                    </a:lnTo>
                    <a:lnTo>
                      <a:pt x="152" y="31"/>
                    </a:lnTo>
                    <a:lnTo>
                      <a:pt x="155" y="90"/>
                    </a:lnTo>
                    <a:lnTo>
                      <a:pt x="62" y="72"/>
                    </a:lnTo>
                    <a:lnTo>
                      <a:pt x="85" y="133"/>
                    </a:lnTo>
                    <a:lnTo>
                      <a:pt x="0" y="129"/>
                    </a:lnTo>
                    <a:lnTo>
                      <a:pt x="67" y="192"/>
                    </a:lnTo>
                    <a:close/>
                  </a:path>
                </a:pathLst>
              </a:custGeom>
              <a:solidFill>
                <a:srgbClr val="FFFF00"/>
              </a:solidFill>
              <a:ln w="3175">
                <a:solidFill>
                  <a:srgbClr val="000000"/>
                </a:solidFill>
                <a:prstDash val="solid"/>
                <a:round/>
                <a:headEnd/>
                <a:tailEnd/>
              </a:ln>
            </p:spPr>
            <p:txBody>
              <a:bodyPr/>
              <a:lstStyle/>
              <a:p>
                <a:endParaRPr lang="zh-TW" altLang="en-US"/>
              </a:p>
            </p:txBody>
          </p:sp>
          <p:sp>
            <p:nvSpPr>
              <p:cNvPr id="6164" name="Rectangle 100">
                <a:extLst>
                  <a:ext uri="{FF2B5EF4-FFF2-40B4-BE49-F238E27FC236}">
                    <a16:creationId xmlns:a16="http://schemas.microsoft.com/office/drawing/2014/main" id="{9F31B16E-5F9E-434D-993D-457B4507795A}"/>
                  </a:ext>
                </a:extLst>
              </p:cNvPr>
              <p:cNvSpPr>
                <a:spLocks noChangeArrowheads="1"/>
              </p:cNvSpPr>
              <p:nvPr/>
            </p:nvSpPr>
            <p:spPr bwMode="auto">
              <a:xfrm>
                <a:off x="389" y="741"/>
                <a:ext cx="3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Human</a:t>
                </a:r>
                <a:endParaRPr lang="en-US" altLang="zh-TW" sz="2400" b="1">
                  <a:latin typeface="Arial" panose="020B0604020202020204" pitchFamily="34" charset="0"/>
                  <a:ea typeface="新細明體" panose="02020500000000000000" pitchFamily="18" charset="-120"/>
                </a:endParaRPr>
              </a:p>
            </p:txBody>
          </p:sp>
          <p:sp>
            <p:nvSpPr>
              <p:cNvPr id="6165" name="Rectangle 101">
                <a:extLst>
                  <a:ext uri="{FF2B5EF4-FFF2-40B4-BE49-F238E27FC236}">
                    <a16:creationId xmlns:a16="http://schemas.microsoft.com/office/drawing/2014/main" id="{545B93E9-DB5C-A646-BCDC-8D82287C59F6}"/>
                  </a:ext>
                </a:extLst>
              </p:cNvPr>
              <p:cNvSpPr>
                <a:spLocks noChangeArrowheads="1"/>
              </p:cNvSpPr>
              <p:nvPr/>
            </p:nvSpPr>
            <p:spPr bwMode="auto">
              <a:xfrm>
                <a:off x="363" y="856"/>
                <a:ext cx="4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Thought</a:t>
                </a:r>
                <a:endParaRPr lang="en-US" altLang="zh-TW" sz="2400" b="1">
                  <a:latin typeface="Arial" panose="020B0604020202020204" pitchFamily="34" charset="0"/>
                  <a:ea typeface="新細明體" panose="02020500000000000000" pitchFamily="18" charset="-120"/>
                </a:endParaRPr>
              </a:p>
            </p:txBody>
          </p:sp>
          <p:sp>
            <p:nvSpPr>
              <p:cNvPr id="6166" name="Rectangle 102">
                <a:extLst>
                  <a:ext uri="{FF2B5EF4-FFF2-40B4-BE49-F238E27FC236}">
                    <a16:creationId xmlns:a16="http://schemas.microsoft.com/office/drawing/2014/main" id="{D277A842-CB08-0547-8B72-E4FF615BDA80}"/>
                  </a:ext>
                </a:extLst>
              </p:cNvPr>
              <p:cNvSpPr>
                <a:spLocks noChangeArrowheads="1"/>
              </p:cNvSpPr>
              <p:nvPr/>
            </p:nvSpPr>
            <p:spPr bwMode="auto">
              <a:xfrm>
                <a:off x="962" y="673"/>
                <a:ext cx="771"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6167" name="Rectangle 103">
                <a:extLst>
                  <a:ext uri="{FF2B5EF4-FFF2-40B4-BE49-F238E27FC236}">
                    <a16:creationId xmlns:a16="http://schemas.microsoft.com/office/drawing/2014/main" id="{6E25CBBB-B5E7-6845-BA1B-7A85ECAB3A0D}"/>
                  </a:ext>
                </a:extLst>
              </p:cNvPr>
              <p:cNvSpPr>
                <a:spLocks noChangeArrowheads="1"/>
              </p:cNvSpPr>
              <p:nvPr/>
            </p:nvSpPr>
            <p:spPr bwMode="auto">
              <a:xfrm>
                <a:off x="990" y="696"/>
                <a:ext cx="75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200" b="1">
                    <a:solidFill>
                      <a:srgbClr val="000000"/>
                    </a:solidFill>
                    <a:latin typeface="Arial" panose="020B0604020202020204" pitchFamily="34" charset="0"/>
                    <a:ea typeface="新細明體" panose="02020500000000000000" pitchFamily="18" charset="-120"/>
                  </a:rPr>
                  <a:t>Abstract design</a:t>
                </a:r>
                <a:endParaRPr lang="en-US" altLang="zh-TW" sz="2400" b="1">
                  <a:latin typeface="Arial" panose="020B0604020202020204" pitchFamily="34" charset="0"/>
                  <a:ea typeface="新細明體" panose="02020500000000000000" pitchFamily="18" charset="-120"/>
                </a:endParaRPr>
              </a:p>
            </p:txBody>
          </p:sp>
          <p:sp>
            <p:nvSpPr>
              <p:cNvPr id="6168" name="Freeform 104">
                <a:extLst>
                  <a:ext uri="{FF2B5EF4-FFF2-40B4-BE49-F238E27FC236}">
                    <a16:creationId xmlns:a16="http://schemas.microsoft.com/office/drawing/2014/main" id="{FCB1EBAB-88AD-AA41-B736-8812C0B38348}"/>
                  </a:ext>
                </a:extLst>
              </p:cNvPr>
              <p:cNvSpPr>
                <a:spLocks/>
              </p:cNvSpPr>
              <p:nvPr/>
            </p:nvSpPr>
            <p:spPr bwMode="auto">
              <a:xfrm>
                <a:off x="942" y="936"/>
                <a:ext cx="578" cy="95"/>
              </a:xfrm>
              <a:custGeom>
                <a:avLst/>
                <a:gdLst>
                  <a:gd name="T0" fmla="*/ 0 w 578"/>
                  <a:gd name="T1" fmla="*/ 48 h 95"/>
                  <a:gd name="T2" fmla="*/ 4 w 578"/>
                  <a:gd name="T3" fmla="*/ 41 h 95"/>
                  <a:gd name="T4" fmla="*/ 13 w 578"/>
                  <a:gd name="T5" fmla="*/ 33 h 95"/>
                  <a:gd name="T6" fmla="*/ 28 w 578"/>
                  <a:gd name="T7" fmla="*/ 26 h 95"/>
                  <a:gd name="T8" fmla="*/ 51 w 578"/>
                  <a:gd name="T9" fmla="*/ 20 h 95"/>
                  <a:gd name="T10" fmla="*/ 77 w 578"/>
                  <a:gd name="T11" fmla="*/ 15 h 95"/>
                  <a:gd name="T12" fmla="*/ 108 w 578"/>
                  <a:gd name="T13" fmla="*/ 10 h 95"/>
                  <a:gd name="T14" fmla="*/ 144 w 578"/>
                  <a:gd name="T15" fmla="*/ 5 h 95"/>
                  <a:gd name="T16" fmla="*/ 183 w 578"/>
                  <a:gd name="T17" fmla="*/ 2 h 95"/>
                  <a:gd name="T18" fmla="*/ 226 w 578"/>
                  <a:gd name="T19" fmla="*/ 0 h 95"/>
                  <a:gd name="T20" fmla="*/ 268 w 578"/>
                  <a:gd name="T21" fmla="*/ 0 h 95"/>
                  <a:gd name="T22" fmla="*/ 311 w 578"/>
                  <a:gd name="T23" fmla="*/ 0 h 95"/>
                  <a:gd name="T24" fmla="*/ 353 w 578"/>
                  <a:gd name="T25" fmla="*/ 0 h 95"/>
                  <a:gd name="T26" fmla="*/ 395 w 578"/>
                  <a:gd name="T27" fmla="*/ 2 h 95"/>
                  <a:gd name="T28" fmla="*/ 435 w 578"/>
                  <a:gd name="T29" fmla="*/ 5 h 95"/>
                  <a:gd name="T30" fmla="*/ 469 w 578"/>
                  <a:gd name="T31" fmla="*/ 10 h 95"/>
                  <a:gd name="T32" fmla="*/ 502 w 578"/>
                  <a:gd name="T33" fmla="*/ 15 h 95"/>
                  <a:gd name="T34" fmla="*/ 528 w 578"/>
                  <a:gd name="T35" fmla="*/ 20 h 95"/>
                  <a:gd name="T36" fmla="*/ 551 w 578"/>
                  <a:gd name="T37" fmla="*/ 26 h 95"/>
                  <a:gd name="T38" fmla="*/ 565 w 578"/>
                  <a:gd name="T39" fmla="*/ 33 h 95"/>
                  <a:gd name="T40" fmla="*/ 575 w 578"/>
                  <a:gd name="T41" fmla="*/ 41 h 95"/>
                  <a:gd name="T42" fmla="*/ 578 w 578"/>
                  <a:gd name="T43" fmla="*/ 48 h 95"/>
                  <a:gd name="T44" fmla="*/ 575 w 578"/>
                  <a:gd name="T45" fmla="*/ 54 h 95"/>
                  <a:gd name="T46" fmla="*/ 565 w 578"/>
                  <a:gd name="T47" fmla="*/ 62 h 95"/>
                  <a:gd name="T48" fmla="*/ 551 w 578"/>
                  <a:gd name="T49" fmla="*/ 69 h 95"/>
                  <a:gd name="T50" fmla="*/ 528 w 578"/>
                  <a:gd name="T51" fmla="*/ 76 h 95"/>
                  <a:gd name="T52" fmla="*/ 502 w 578"/>
                  <a:gd name="T53" fmla="*/ 81 h 95"/>
                  <a:gd name="T54" fmla="*/ 469 w 578"/>
                  <a:gd name="T55" fmla="*/ 85 h 95"/>
                  <a:gd name="T56" fmla="*/ 435 w 578"/>
                  <a:gd name="T57" fmla="*/ 90 h 95"/>
                  <a:gd name="T58" fmla="*/ 395 w 578"/>
                  <a:gd name="T59" fmla="*/ 92 h 95"/>
                  <a:gd name="T60" fmla="*/ 353 w 578"/>
                  <a:gd name="T61" fmla="*/ 95 h 95"/>
                  <a:gd name="T62" fmla="*/ 311 w 578"/>
                  <a:gd name="T63" fmla="*/ 95 h 95"/>
                  <a:gd name="T64" fmla="*/ 268 w 578"/>
                  <a:gd name="T65" fmla="*/ 95 h 95"/>
                  <a:gd name="T66" fmla="*/ 226 w 578"/>
                  <a:gd name="T67" fmla="*/ 95 h 95"/>
                  <a:gd name="T68" fmla="*/ 183 w 578"/>
                  <a:gd name="T69" fmla="*/ 92 h 95"/>
                  <a:gd name="T70" fmla="*/ 144 w 578"/>
                  <a:gd name="T71" fmla="*/ 90 h 95"/>
                  <a:gd name="T72" fmla="*/ 108 w 578"/>
                  <a:gd name="T73" fmla="*/ 85 h 95"/>
                  <a:gd name="T74" fmla="*/ 77 w 578"/>
                  <a:gd name="T75" fmla="*/ 81 h 95"/>
                  <a:gd name="T76" fmla="*/ 51 w 578"/>
                  <a:gd name="T77" fmla="*/ 76 h 95"/>
                  <a:gd name="T78" fmla="*/ 28 w 578"/>
                  <a:gd name="T79" fmla="*/ 69 h 95"/>
                  <a:gd name="T80" fmla="*/ 13 w 578"/>
                  <a:gd name="T81" fmla="*/ 62 h 95"/>
                  <a:gd name="T82" fmla="*/ 4 w 578"/>
                  <a:gd name="T83" fmla="*/ 54 h 95"/>
                  <a:gd name="T84" fmla="*/ 0 w 578"/>
                  <a:gd name="T85" fmla="*/ 48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8" h="95">
                    <a:moveTo>
                      <a:pt x="0" y="48"/>
                    </a:moveTo>
                    <a:lnTo>
                      <a:pt x="4" y="41"/>
                    </a:lnTo>
                    <a:lnTo>
                      <a:pt x="13" y="33"/>
                    </a:lnTo>
                    <a:lnTo>
                      <a:pt x="28" y="26"/>
                    </a:lnTo>
                    <a:lnTo>
                      <a:pt x="51" y="20"/>
                    </a:lnTo>
                    <a:lnTo>
                      <a:pt x="77" y="15"/>
                    </a:lnTo>
                    <a:lnTo>
                      <a:pt x="108" y="10"/>
                    </a:lnTo>
                    <a:lnTo>
                      <a:pt x="144" y="5"/>
                    </a:lnTo>
                    <a:lnTo>
                      <a:pt x="183" y="2"/>
                    </a:lnTo>
                    <a:lnTo>
                      <a:pt x="226" y="0"/>
                    </a:lnTo>
                    <a:lnTo>
                      <a:pt x="268" y="0"/>
                    </a:lnTo>
                    <a:lnTo>
                      <a:pt x="311" y="0"/>
                    </a:lnTo>
                    <a:lnTo>
                      <a:pt x="353" y="0"/>
                    </a:lnTo>
                    <a:lnTo>
                      <a:pt x="395" y="2"/>
                    </a:lnTo>
                    <a:lnTo>
                      <a:pt x="435" y="5"/>
                    </a:lnTo>
                    <a:lnTo>
                      <a:pt x="469" y="10"/>
                    </a:lnTo>
                    <a:lnTo>
                      <a:pt x="502" y="15"/>
                    </a:lnTo>
                    <a:lnTo>
                      <a:pt x="528" y="20"/>
                    </a:lnTo>
                    <a:lnTo>
                      <a:pt x="551" y="26"/>
                    </a:lnTo>
                    <a:lnTo>
                      <a:pt x="565" y="33"/>
                    </a:lnTo>
                    <a:lnTo>
                      <a:pt x="575" y="41"/>
                    </a:lnTo>
                    <a:lnTo>
                      <a:pt x="578" y="48"/>
                    </a:lnTo>
                    <a:lnTo>
                      <a:pt x="575" y="54"/>
                    </a:lnTo>
                    <a:lnTo>
                      <a:pt x="565" y="62"/>
                    </a:lnTo>
                    <a:lnTo>
                      <a:pt x="551" y="69"/>
                    </a:lnTo>
                    <a:lnTo>
                      <a:pt x="528" y="76"/>
                    </a:lnTo>
                    <a:lnTo>
                      <a:pt x="502" y="81"/>
                    </a:lnTo>
                    <a:lnTo>
                      <a:pt x="469" y="85"/>
                    </a:lnTo>
                    <a:lnTo>
                      <a:pt x="435" y="90"/>
                    </a:lnTo>
                    <a:lnTo>
                      <a:pt x="395" y="92"/>
                    </a:lnTo>
                    <a:lnTo>
                      <a:pt x="353" y="95"/>
                    </a:lnTo>
                    <a:lnTo>
                      <a:pt x="311" y="95"/>
                    </a:lnTo>
                    <a:lnTo>
                      <a:pt x="268" y="95"/>
                    </a:lnTo>
                    <a:lnTo>
                      <a:pt x="226" y="95"/>
                    </a:lnTo>
                    <a:lnTo>
                      <a:pt x="183" y="92"/>
                    </a:lnTo>
                    <a:lnTo>
                      <a:pt x="144" y="90"/>
                    </a:lnTo>
                    <a:lnTo>
                      <a:pt x="108" y="85"/>
                    </a:lnTo>
                    <a:lnTo>
                      <a:pt x="77" y="81"/>
                    </a:lnTo>
                    <a:lnTo>
                      <a:pt x="51" y="76"/>
                    </a:lnTo>
                    <a:lnTo>
                      <a:pt x="28" y="69"/>
                    </a:lnTo>
                    <a:lnTo>
                      <a:pt x="13" y="62"/>
                    </a:lnTo>
                    <a:lnTo>
                      <a:pt x="4" y="54"/>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9" name="Rectangle 105">
                <a:extLst>
                  <a:ext uri="{FF2B5EF4-FFF2-40B4-BE49-F238E27FC236}">
                    <a16:creationId xmlns:a16="http://schemas.microsoft.com/office/drawing/2014/main" id="{6C4F3DF5-FC29-7E41-BBE3-3F9934E44AD6}"/>
                  </a:ext>
                </a:extLst>
              </p:cNvPr>
              <p:cNvSpPr>
                <a:spLocks noChangeArrowheads="1"/>
              </p:cNvSpPr>
              <p:nvPr/>
            </p:nvSpPr>
            <p:spPr bwMode="auto">
              <a:xfrm>
                <a:off x="1009" y="941"/>
                <a:ext cx="4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900">
                    <a:solidFill>
                      <a:srgbClr val="000000"/>
                    </a:solidFill>
                    <a:latin typeface="Arial" panose="020B0604020202020204" pitchFamily="34" charset="0"/>
                    <a:ea typeface="新細明體" panose="02020500000000000000" pitchFamily="18" charset="-120"/>
                  </a:rPr>
                  <a:t>Chapters 9, 12</a:t>
                </a:r>
                <a:endParaRPr lang="en-US" altLang="zh-TW" sz="2400" b="1">
                  <a:latin typeface="Arial" panose="020B0604020202020204" pitchFamily="34" charset="0"/>
                  <a:ea typeface="新細明體" panose="02020500000000000000" pitchFamily="18" charset="-120"/>
                </a:endParaRPr>
              </a:p>
            </p:txBody>
          </p:sp>
          <p:sp>
            <p:nvSpPr>
              <p:cNvPr id="6170" name="Line 106">
                <a:extLst>
                  <a:ext uri="{FF2B5EF4-FFF2-40B4-BE49-F238E27FC236}">
                    <a16:creationId xmlns:a16="http://schemas.microsoft.com/office/drawing/2014/main" id="{35A80F97-4D64-044A-AABD-F55137168891}"/>
                  </a:ext>
                </a:extLst>
              </p:cNvPr>
              <p:cNvSpPr>
                <a:spLocks noChangeShapeType="1"/>
              </p:cNvSpPr>
              <p:nvPr/>
            </p:nvSpPr>
            <p:spPr bwMode="auto">
              <a:xfrm>
                <a:off x="980" y="855"/>
                <a:ext cx="7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171" name="Freeform 107">
                <a:extLst>
                  <a:ext uri="{FF2B5EF4-FFF2-40B4-BE49-F238E27FC236}">
                    <a16:creationId xmlns:a16="http://schemas.microsoft.com/office/drawing/2014/main" id="{48EFA1CE-2808-8347-AC6C-F79C7543AC73}"/>
                  </a:ext>
                </a:extLst>
              </p:cNvPr>
              <p:cNvSpPr>
                <a:spLocks/>
              </p:cNvSpPr>
              <p:nvPr/>
            </p:nvSpPr>
            <p:spPr bwMode="auto">
              <a:xfrm>
                <a:off x="1705" y="832"/>
                <a:ext cx="47" cy="48"/>
              </a:xfrm>
              <a:custGeom>
                <a:avLst/>
                <a:gdLst>
                  <a:gd name="T0" fmla="*/ 0 w 47"/>
                  <a:gd name="T1" fmla="*/ 0 h 48"/>
                  <a:gd name="T2" fmla="*/ 47 w 47"/>
                  <a:gd name="T3" fmla="*/ 23 h 48"/>
                  <a:gd name="T4" fmla="*/ 0 w 47"/>
                  <a:gd name="T5" fmla="*/ 48 h 48"/>
                  <a:gd name="T6" fmla="*/ 0 w 47"/>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8">
                    <a:moveTo>
                      <a:pt x="0" y="0"/>
                    </a:moveTo>
                    <a:lnTo>
                      <a:pt x="47" y="23"/>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sp>
        <p:nvSpPr>
          <p:cNvPr id="6147" name="AutoShape 108">
            <a:extLst>
              <a:ext uri="{FF2B5EF4-FFF2-40B4-BE49-F238E27FC236}">
                <a16:creationId xmlns:a16="http://schemas.microsoft.com/office/drawing/2014/main" id="{B02AFDB9-BF3F-9C48-82EC-19C6A4D918AD}"/>
              </a:ext>
            </a:extLst>
          </p:cNvPr>
          <p:cNvSpPr>
            <a:spLocks noChangeArrowheads="1"/>
          </p:cNvSpPr>
          <p:nvPr/>
        </p:nvSpPr>
        <p:spPr bwMode="auto">
          <a:xfrm rot="-2531323">
            <a:off x="4140200" y="765175"/>
            <a:ext cx="381000" cy="762000"/>
          </a:xfrm>
          <a:prstGeom prst="downArrow">
            <a:avLst>
              <a:gd name="adj1" fmla="val 50000"/>
              <a:gd name="adj2" fmla="val 50000"/>
            </a:avLst>
          </a:prstGeom>
          <a:solidFill>
            <a:srgbClr val="FC012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a:extLst>
              <a:ext uri="{FF2B5EF4-FFF2-40B4-BE49-F238E27FC236}">
                <a16:creationId xmlns:a16="http://schemas.microsoft.com/office/drawing/2014/main" id="{D2DE2958-B03E-9945-AC60-12760486394A}"/>
              </a:ext>
            </a:extLst>
          </p:cNvPr>
          <p:cNvSpPr>
            <a:spLocks noGrp="1" noChangeArrowheads="1"/>
          </p:cNvSpPr>
          <p:nvPr>
            <p:ph type="title"/>
          </p:nvPr>
        </p:nvSpPr>
        <p:spPr/>
        <p:txBody>
          <a:bodyPr/>
          <a:lstStyle/>
          <a:p>
            <a:r>
              <a:rPr lang="en-US" altLang="zh-TW">
                <a:ea typeface="新細明體" panose="02020500000000000000" pitchFamily="18" charset="-120"/>
              </a:rPr>
              <a:t>Context-free grammar</a:t>
            </a:r>
            <a:endParaRPr lang="zh-TW" altLang="en-US">
              <a:ea typeface="新細明體" panose="02020500000000000000" pitchFamily="18" charset="-120"/>
            </a:endParaRPr>
          </a:p>
        </p:txBody>
      </p:sp>
      <p:sp>
        <p:nvSpPr>
          <p:cNvPr id="36866" name="內容版面配置區 2">
            <a:extLst>
              <a:ext uri="{FF2B5EF4-FFF2-40B4-BE49-F238E27FC236}">
                <a16:creationId xmlns:a16="http://schemas.microsoft.com/office/drawing/2014/main" id="{BDEFE4E4-C59C-684D-80C5-29AF16BB9FAE}"/>
              </a:ext>
            </a:extLst>
          </p:cNvPr>
          <p:cNvSpPr>
            <a:spLocks noGrp="1" noChangeArrowheads="1"/>
          </p:cNvSpPr>
          <p:nvPr>
            <p:ph idx="1"/>
          </p:nvPr>
        </p:nvSpPr>
        <p:spPr/>
        <p:txBody>
          <a:bodyPr/>
          <a:lstStyle/>
          <a:p>
            <a:r>
              <a:rPr lang="en-US" altLang="zh-TW">
                <a:ea typeface="新細明體" panose="02020500000000000000" pitchFamily="18" charset="-120"/>
              </a:rPr>
              <a:t>Terminals: 0, 1, #</a:t>
            </a:r>
          </a:p>
          <a:p>
            <a:r>
              <a:rPr lang="en-US" altLang="zh-TW">
                <a:ea typeface="新細明體" panose="02020500000000000000" pitchFamily="18" charset="-120"/>
              </a:rPr>
              <a:t>Non-terminals: A, B</a:t>
            </a:r>
          </a:p>
          <a:p>
            <a:r>
              <a:rPr lang="en-US" altLang="zh-TW">
                <a:ea typeface="新細明體" panose="02020500000000000000" pitchFamily="18" charset="-120"/>
              </a:rPr>
              <a:t>Start symbol: A</a:t>
            </a:r>
          </a:p>
          <a:p>
            <a:r>
              <a:rPr lang="en-US" altLang="zh-TW">
                <a:ea typeface="新細明體" panose="02020500000000000000" pitchFamily="18" charset="-120"/>
              </a:rPr>
              <a:t>Rules: </a:t>
            </a:r>
          </a:p>
          <a:p>
            <a:pPr lvl="1"/>
            <a:r>
              <a:rPr lang="en-US" altLang="zh-TW">
                <a:ea typeface="新細明體" panose="02020500000000000000" pitchFamily="18" charset="-120"/>
              </a:rPr>
              <a:t>A</a:t>
            </a:r>
            <a:r>
              <a:rPr lang="en-US" altLang="zh-TW">
                <a:ea typeface="新細明體" panose="02020500000000000000" pitchFamily="18" charset="-120"/>
                <a:sym typeface="Symbol" pitchFamily="2" charset="2"/>
              </a:rPr>
              <a:t>0A1</a:t>
            </a:r>
          </a:p>
          <a:p>
            <a:pPr lvl="1"/>
            <a:r>
              <a:rPr lang="en-US" altLang="zh-TW">
                <a:ea typeface="新細明體" panose="02020500000000000000" pitchFamily="18" charset="-120"/>
              </a:rPr>
              <a:t>A</a:t>
            </a:r>
            <a:r>
              <a:rPr lang="en-US" altLang="zh-TW">
                <a:ea typeface="新細明體" panose="02020500000000000000" pitchFamily="18" charset="-120"/>
                <a:sym typeface="Symbol" pitchFamily="2" charset="2"/>
              </a:rPr>
              <a:t>B</a:t>
            </a:r>
          </a:p>
          <a:p>
            <a:pPr lvl="1"/>
            <a:r>
              <a:rPr lang="en-US" altLang="zh-TW">
                <a:ea typeface="新細明體" panose="02020500000000000000" pitchFamily="18" charset="-120"/>
                <a:sym typeface="Symbol" pitchFamily="2" charset="2"/>
              </a:rPr>
              <a:t>B#</a:t>
            </a:r>
          </a:p>
          <a:p>
            <a:pPr lvl="1"/>
            <a:endParaRPr lang="en-US" altLang="zh-TW">
              <a:ea typeface="新細明體" panose="02020500000000000000" pitchFamily="18" charset="-120"/>
              <a:sym typeface="Symbol" pitchFamily="2" charset="2"/>
            </a:endParaRPr>
          </a:p>
          <a:p>
            <a:pPr lvl="1"/>
            <a:endParaRPr lang="en-US" altLang="zh-TW">
              <a:ea typeface="新細明體" panose="02020500000000000000" pitchFamily="18" charset="-120"/>
              <a:sym typeface="Symbol" pitchFamily="2" charset="2"/>
            </a:endParaRPr>
          </a:p>
          <a:p>
            <a:endParaRPr lang="en-US" altLang="zh-TW">
              <a:ea typeface="新細明體" panose="02020500000000000000" pitchFamily="18" charset="-120"/>
            </a:endParaRPr>
          </a:p>
          <a:p>
            <a:endParaRPr lang="zh-TW" altLang="en-US">
              <a:ea typeface="新細明體" panose="02020500000000000000" pitchFamily="18" charset="-120"/>
            </a:endParaRPr>
          </a:p>
        </p:txBody>
      </p:sp>
      <p:sp>
        <p:nvSpPr>
          <p:cNvPr id="5" name="Rectangle 3">
            <a:extLst>
              <a:ext uri="{FF2B5EF4-FFF2-40B4-BE49-F238E27FC236}">
                <a16:creationId xmlns:a16="http://schemas.microsoft.com/office/drawing/2014/main" id="{EC6F2054-E7A5-314C-9427-86D4B00CEC16}"/>
              </a:ext>
            </a:extLst>
          </p:cNvPr>
          <p:cNvSpPr txBox="1">
            <a:spLocks noChangeArrowheads="1"/>
          </p:cNvSpPr>
          <p:nvPr/>
        </p:nvSpPr>
        <p:spPr bwMode="auto">
          <a:xfrm>
            <a:off x="3810000" y="838200"/>
            <a:ext cx="4724400" cy="2209800"/>
          </a:xfrm>
          <a:prstGeom prst="rect">
            <a:avLst/>
          </a:prstGeom>
          <a:solidFill>
            <a:schemeClr val="bg1">
              <a:lumMod val="85000"/>
            </a:schemeClr>
          </a:solidFill>
          <a:ln w="12700">
            <a:solidFill>
              <a:schemeClr val="tx1"/>
            </a:solidFill>
          </a:ln>
          <a:effectLst/>
        </p:spPr>
        <p:txBody>
          <a:bodyPr lIns="92075" tIns="46038" rIns="92075" bIns="46038"/>
          <a:lstStyle>
            <a:lvl1pPr marL="342900" indent="-342900">
              <a:spcBef>
                <a:spcPct val="60000"/>
              </a:spcBef>
              <a:buClr>
                <a:srgbClr val="006600"/>
              </a:buClr>
              <a:buSzPct val="100000"/>
              <a:buFont typeface="Wingdings" panose="05000000000000000000" pitchFamily="2" charset="2"/>
              <a:buChar char="n"/>
              <a:defRPr sz="2000">
                <a:solidFill>
                  <a:schemeClr val="tx1"/>
                </a:solidFill>
                <a:latin typeface="Comic Sans MS" panose="030F0702030302020204" pitchFamily="66" charset="0"/>
              </a:defRPr>
            </a:lvl1pPr>
            <a:lvl2pPr marL="742950" indent="-285750">
              <a:spcBef>
                <a:spcPct val="60000"/>
              </a:spcBef>
              <a:buClr>
                <a:srgbClr val="000099"/>
              </a:buClr>
              <a:buSzPct val="75000"/>
              <a:buFont typeface="Wingdings" panose="05000000000000000000" pitchFamily="2" charset="2"/>
              <a:buChar char="l"/>
              <a:defRPr sz="2000">
                <a:solidFill>
                  <a:schemeClr val="tx1"/>
                </a:solidFill>
                <a:latin typeface="Comic Sans MS" panose="030F0702030302020204" pitchFamily="66" charset="0"/>
              </a:defRPr>
            </a:lvl2pPr>
            <a:lvl3pPr marL="1143000" indent="-228600">
              <a:spcBef>
                <a:spcPct val="20000"/>
              </a:spcBef>
              <a:buClr>
                <a:srgbClr val="003300"/>
              </a:buClr>
              <a:buSzPct val="75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rgbClr val="003300"/>
              </a:buClr>
              <a:buSzPct val="100000"/>
              <a:buFont typeface="Wingdings" panose="05000000000000000000" pitchFamily="2" charset="2"/>
              <a:buChar char="n"/>
              <a:defRPr sz="2000">
                <a:solidFill>
                  <a:schemeClr val="tx1"/>
                </a:solidFill>
                <a:latin typeface="Comic Sans MS" panose="030F0702030302020204" pitchFamily="66" charset="0"/>
              </a:defRPr>
            </a:lvl9pPr>
          </a:lstStyle>
          <a:p>
            <a:pPr>
              <a:lnSpc>
                <a:spcPct val="90000"/>
              </a:lnSpc>
              <a:defRPr/>
            </a:pPr>
            <a:r>
              <a:rPr lang="en-US" altLang="zh-TW" dirty="0">
                <a:ea typeface="新細明體" panose="02020500000000000000" pitchFamily="18" charset="-120"/>
              </a:rPr>
              <a:t>Simple (terminal) forms / complex (non-terminal) forms</a:t>
            </a:r>
          </a:p>
          <a:p>
            <a:pPr>
              <a:lnSpc>
                <a:spcPct val="90000"/>
              </a:lnSpc>
              <a:defRPr/>
            </a:pPr>
            <a:r>
              <a:rPr lang="en-US" altLang="zh-TW" dirty="0">
                <a:ea typeface="新細明體" panose="02020500000000000000" pitchFamily="18" charset="-120"/>
              </a:rPr>
              <a:t>Grammar = set of rules on how to construct complex forms from simpler forms</a:t>
            </a:r>
          </a:p>
          <a:p>
            <a:pPr>
              <a:lnSpc>
                <a:spcPct val="90000"/>
              </a:lnSpc>
              <a:defRPr/>
            </a:pPr>
            <a:r>
              <a:rPr lang="en-US" altLang="zh-TW" dirty="0">
                <a:ea typeface="新細明體" panose="02020500000000000000" pitchFamily="18" charset="-120"/>
              </a:rPr>
              <a:t>Highly recursive.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a:extLst>
              <a:ext uri="{FF2B5EF4-FFF2-40B4-BE49-F238E27FC236}">
                <a16:creationId xmlns:a16="http://schemas.microsoft.com/office/drawing/2014/main" id="{DD4A16D9-8DAB-6C49-821E-CECD2A44CB11}"/>
              </a:ext>
            </a:extLst>
          </p:cNvPr>
          <p:cNvSpPr>
            <a:spLocks noGrp="1" noChangeArrowheads="1"/>
          </p:cNvSpPr>
          <p:nvPr>
            <p:ph type="title"/>
          </p:nvPr>
        </p:nvSpPr>
        <p:spPr/>
        <p:txBody>
          <a:bodyPr/>
          <a:lstStyle/>
          <a:p>
            <a:r>
              <a:rPr lang="en-US" altLang="zh-TW">
                <a:ea typeface="新細明體" panose="02020500000000000000" pitchFamily="18" charset="-120"/>
              </a:rPr>
              <a:t>Examples of context-free grammar</a:t>
            </a:r>
            <a:endParaRPr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56E065F6-94D2-A54E-B4DA-3034834CFEB3}"/>
              </a:ext>
            </a:extLst>
          </p:cNvPr>
          <p:cNvSpPr>
            <a:spLocks noGrp="1" noChangeArrowheads="1"/>
          </p:cNvSpPr>
          <p:nvPr>
            <p:ph idx="1"/>
          </p:nvPr>
        </p:nvSpPr>
        <p:spPr/>
        <p:txBody>
          <a:bodyPr/>
          <a:lstStyle/>
          <a:p>
            <a:pPr>
              <a:lnSpc>
                <a:spcPts val="1800"/>
              </a:lnSpc>
            </a:pPr>
            <a:r>
              <a:rPr lang="en-US" altLang="zh-TW">
                <a:ea typeface="新細明體" panose="02020500000000000000" pitchFamily="18" charset="-120"/>
              </a:rPr>
              <a:t>S</a:t>
            </a:r>
            <a:r>
              <a:rPr lang="en-US" altLang="zh-TW">
                <a:ea typeface="新細明體" panose="02020500000000000000" pitchFamily="18" charset="-120"/>
                <a:sym typeface="Symbol" pitchFamily="2" charset="2"/>
              </a:rPr>
              <a:t>()</a:t>
            </a:r>
          </a:p>
          <a:p>
            <a:pPr>
              <a:lnSpc>
                <a:spcPts val="1800"/>
              </a:lnSpc>
              <a:buFont typeface="Wingdings" pitchFamily="2" charset="2"/>
              <a:buNone/>
            </a:pPr>
            <a:r>
              <a:rPr lang="en-US" altLang="zh-TW">
                <a:ea typeface="新細明體" panose="02020500000000000000" pitchFamily="18" charset="-120"/>
                <a:sym typeface="Symbol" pitchFamily="2" charset="2"/>
              </a:rPr>
              <a:t>    S(S)</a:t>
            </a:r>
          </a:p>
          <a:p>
            <a:pPr>
              <a:lnSpc>
                <a:spcPts val="1800"/>
              </a:lnSpc>
              <a:buFont typeface="Wingdings" pitchFamily="2" charset="2"/>
              <a:buNone/>
            </a:pPr>
            <a:r>
              <a:rPr lang="en-US" altLang="zh-TW">
                <a:ea typeface="新細明體" panose="02020500000000000000" pitchFamily="18" charset="-120"/>
                <a:sym typeface="Symbol" pitchFamily="2" charset="2"/>
              </a:rPr>
              <a:t>    SSS</a:t>
            </a:r>
          </a:p>
          <a:p>
            <a:r>
              <a:rPr lang="en-US" altLang="zh-TW">
                <a:ea typeface="新細明體" panose="02020500000000000000" pitchFamily="18" charset="-120"/>
              </a:rPr>
              <a:t>S</a:t>
            </a:r>
            <a:r>
              <a:rPr lang="en-US" altLang="zh-TW">
                <a:ea typeface="新細明體" panose="02020500000000000000" pitchFamily="18" charset="-120"/>
                <a:sym typeface="Symbol" pitchFamily="2" charset="2"/>
              </a:rPr>
              <a:t>a|aS|bS</a:t>
            </a:r>
          </a:p>
          <a:p>
            <a:pPr>
              <a:buFont typeface="Wingdings" pitchFamily="2" charset="2"/>
              <a:buNone/>
            </a:pPr>
            <a:r>
              <a:rPr lang="en-US" altLang="zh-TW">
                <a:ea typeface="新細明體" panose="02020500000000000000" pitchFamily="18" charset="-120"/>
                <a:sym typeface="Symbol" pitchFamily="2" charset="2"/>
              </a:rPr>
              <a:t>    strings ending with ‘a’</a:t>
            </a:r>
          </a:p>
          <a:p>
            <a:pPr>
              <a:lnSpc>
                <a:spcPts val="1800"/>
              </a:lnSpc>
            </a:pPr>
            <a:r>
              <a:rPr lang="en-US" altLang="zh-TW">
                <a:ea typeface="新細明體" panose="02020500000000000000" pitchFamily="18" charset="-120"/>
                <a:sym typeface="Symbol" pitchFamily="2" charset="2"/>
              </a:rPr>
              <a:t>S  x</a:t>
            </a:r>
          </a:p>
          <a:p>
            <a:pPr>
              <a:lnSpc>
                <a:spcPts val="1800"/>
              </a:lnSpc>
              <a:buFont typeface="Wingdings" pitchFamily="2" charset="2"/>
              <a:buNone/>
            </a:pPr>
            <a:r>
              <a:rPr lang="en-US" altLang="zh-TW">
                <a:ea typeface="新細明體" panose="02020500000000000000" pitchFamily="18" charset="-120"/>
                <a:sym typeface="Symbol" pitchFamily="2" charset="2"/>
              </a:rPr>
              <a:t>    S  y</a:t>
            </a:r>
          </a:p>
          <a:p>
            <a:pPr>
              <a:lnSpc>
                <a:spcPts val="1800"/>
              </a:lnSpc>
              <a:buFont typeface="Wingdings" pitchFamily="2" charset="2"/>
              <a:buNone/>
            </a:pPr>
            <a:r>
              <a:rPr lang="en-US" altLang="zh-TW">
                <a:ea typeface="新細明體" panose="02020500000000000000" pitchFamily="18" charset="-120"/>
                <a:sym typeface="Symbol" pitchFamily="2" charset="2"/>
              </a:rPr>
              <a:t>    S  S+S</a:t>
            </a:r>
          </a:p>
          <a:p>
            <a:pPr>
              <a:lnSpc>
                <a:spcPts val="1800"/>
              </a:lnSpc>
              <a:buFont typeface="Wingdings" pitchFamily="2" charset="2"/>
              <a:buNone/>
            </a:pPr>
            <a:r>
              <a:rPr lang="en-US" altLang="zh-TW">
                <a:ea typeface="新細明體" panose="02020500000000000000" pitchFamily="18" charset="-120"/>
                <a:sym typeface="Symbol" pitchFamily="2" charset="2"/>
              </a:rPr>
              <a:t>    S  S-S</a:t>
            </a:r>
          </a:p>
          <a:p>
            <a:pPr>
              <a:lnSpc>
                <a:spcPts val="1800"/>
              </a:lnSpc>
              <a:buFont typeface="Wingdings" pitchFamily="2" charset="2"/>
              <a:buNone/>
            </a:pPr>
            <a:r>
              <a:rPr lang="en-US" altLang="zh-TW">
                <a:ea typeface="新細明體" panose="02020500000000000000" pitchFamily="18" charset="-120"/>
                <a:sym typeface="Symbol" pitchFamily="2" charset="2"/>
              </a:rPr>
              <a:t>    S  S*S</a:t>
            </a:r>
          </a:p>
          <a:p>
            <a:pPr>
              <a:lnSpc>
                <a:spcPts val="1800"/>
              </a:lnSpc>
              <a:buFont typeface="Wingdings" pitchFamily="2" charset="2"/>
              <a:buNone/>
            </a:pPr>
            <a:r>
              <a:rPr lang="en-US" altLang="zh-TW">
                <a:ea typeface="新細明體" panose="02020500000000000000" pitchFamily="18" charset="-120"/>
                <a:sym typeface="Symbol" pitchFamily="2" charset="2"/>
              </a:rPr>
              <a:t>    S  S/S</a:t>
            </a:r>
          </a:p>
          <a:p>
            <a:pPr>
              <a:lnSpc>
                <a:spcPts val="1800"/>
              </a:lnSpc>
              <a:buFont typeface="Wingdings" pitchFamily="2" charset="2"/>
              <a:buNone/>
            </a:pPr>
            <a:r>
              <a:rPr lang="en-US" altLang="zh-TW">
                <a:ea typeface="新細明體" panose="02020500000000000000" pitchFamily="18" charset="-120"/>
                <a:sym typeface="Symbol" pitchFamily="2" charset="2"/>
              </a:rPr>
              <a:t>    S  (S)</a:t>
            </a:r>
          </a:p>
          <a:p>
            <a:pPr>
              <a:lnSpc>
                <a:spcPts val="1800"/>
              </a:lnSpc>
              <a:buFont typeface="Wingdings" pitchFamily="2" charset="2"/>
              <a:buNone/>
            </a:pPr>
            <a:r>
              <a:rPr lang="en-US" altLang="zh-TW">
                <a:ea typeface="新細明體" panose="02020500000000000000" pitchFamily="18" charset="-120"/>
                <a:sym typeface="Symbol" pitchFamily="2" charset="2"/>
              </a:rPr>
              <a:t>    (x+y)*x-x*y/(x+x)</a:t>
            </a:r>
          </a:p>
          <a:p>
            <a:endParaRPr lang="en-US" altLang="zh-TW">
              <a:ea typeface="新細明體" panose="02020500000000000000" pitchFamily="18" charset="-120"/>
              <a:sym typeface="Symbol" pitchFamily="2" charset="2"/>
            </a:endParaRPr>
          </a:p>
          <a:p>
            <a:endParaRPr lang="zh-TW" altLang="en-US">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5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5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5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5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5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5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5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250"/>
                                        <p:tgtEl>
                                          <p:spTgt spid="3">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2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a:extLst>
              <a:ext uri="{FF2B5EF4-FFF2-40B4-BE49-F238E27FC236}">
                <a16:creationId xmlns:a16="http://schemas.microsoft.com/office/drawing/2014/main" id="{A945E33E-D925-9042-A00D-9EA76DAF058D}"/>
              </a:ext>
            </a:extLst>
          </p:cNvPr>
          <p:cNvSpPr>
            <a:spLocks noGrp="1" noChangeArrowheads="1"/>
          </p:cNvSpPr>
          <p:nvPr>
            <p:ph type="title"/>
          </p:nvPr>
        </p:nvSpPr>
        <p:spPr/>
        <p:txBody>
          <a:bodyPr/>
          <a:lstStyle/>
          <a:p>
            <a:r>
              <a:rPr lang="en-US" altLang="zh-TW">
                <a:ea typeface="新細明體" panose="02020500000000000000" pitchFamily="18" charset="-120"/>
              </a:rPr>
              <a:t>Examples of context-free grammar</a:t>
            </a:r>
            <a:endParaRPr lang="zh-TW" altLang="en-US">
              <a:ea typeface="新細明體" panose="02020500000000000000" pitchFamily="18" charset="-120"/>
            </a:endParaRPr>
          </a:p>
        </p:txBody>
      </p:sp>
      <p:sp>
        <p:nvSpPr>
          <p:cNvPr id="38914" name="內容版面配置區 2">
            <a:extLst>
              <a:ext uri="{FF2B5EF4-FFF2-40B4-BE49-F238E27FC236}">
                <a16:creationId xmlns:a16="http://schemas.microsoft.com/office/drawing/2014/main" id="{5259B605-7B4A-3742-99F0-4B16A39BBA80}"/>
              </a:ext>
            </a:extLst>
          </p:cNvPr>
          <p:cNvSpPr>
            <a:spLocks noGrp="1" noChangeArrowheads="1"/>
          </p:cNvSpPr>
          <p:nvPr>
            <p:ph idx="1"/>
          </p:nvPr>
        </p:nvSpPr>
        <p:spPr>
          <a:xfrm>
            <a:off x="228600" y="609600"/>
            <a:ext cx="8610600" cy="1262063"/>
          </a:xfrm>
        </p:spPr>
        <p:txBody>
          <a:bodyPr/>
          <a:lstStyle/>
          <a:p>
            <a:pPr>
              <a:spcBef>
                <a:spcPts val="600"/>
              </a:spcBef>
            </a:pPr>
            <a:r>
              <a:rPr lang="en-US" altLang="zh-TW" sz="2400">
                <a:ea typeface="新細明體" panose="02020500000000000000" pitchFamily="18" charset="-120"/>
              </a:rPr>
              <a:t>non-terminals: 	S, E, Elist</a:t>
            </a:r>
          </a:p>
          <a:p>
            <a:pPr>
              <a:spcBef>
                <a:spcPts val="600"/>
              </a:spcBef>
            </a:pPr>
            <a:r>
              <a:rPr lang="en-US" altLang="zh-TW" sz="2400">
                <a:ea typeface="新細明體" panose="02020500000000000000" pitchFamily="18" charset="-120"/>
              </a:rPr>
              <a:t>terminals: 	ID, NUM, PRINT, +, :=, (, ), ;</a:t>
            </a:r>
          </a:p>
          <a:p>
            <a:pPr>
              <a:spcBef>
                <a:spcPts val="600"/>
              </a:spcBef>
            </a:pPr>
            <a:r>
              <a:rPr lang="en-US" altLang="zh-TW" sz="2400">
                <a:ea typeface="新細明體" panose="02020500000000000000" pitchFamily="18" charset="-120"/>
              </a:rPr>
              <a:t>rules:</a:t>
            </a:r>
          </a:p>
          <a:p>
            <a:endParaRPr lang="zh-TW" altLang="en-US">
              <a:ea typeface="新細明體" panose="02020500000000000000" pitchFamily="18" charset="-120"/>
            </a:endParaRPr>
          </a:p>
        </p:txBody>
      </p:sp>
      <p:sp>
        <p:nvSpPr>
          <p:cNvPr id="4" name="Text Box 3">
            <a:extLst>
              <a:ext uri="{FF2B5EF4-FFF2-40B4-BE49-F238E27FC236}">
                <a16:creationId xmlns:a16="http://schemas.microsoft.com/office/drawing/2014/main" id="{2BCADC43-36BD-E944-9338-9CA41D876899}"/>
              </a:ext>
            </a:extLst>
          </p:cNvPr>
          <p:cNvSpPr txBox="1">
            <a:spLocks noChangeArrowheads="1"/>
          </p:cNvSpPr>
          <p:nvPr/>
        </p:nvSpPr>
        <p:spPr bwMode="auto">
          <a:xfrm>
            <a:off x="228600" y="1871663"/>
            <a:ext cx="3108325" cy="1200150"/>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S; S</a:t>
            </a:r>
          </a:p>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 := E</a:t>
            </a:r>
          </a:p>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PRINT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a:t>
            </a:r>
          </a:p>
        </p:txBody>
      </p:sp>
      <p:sp>
        <p:nvSpPr>
          <p:cNvPr id="5" name="Text Box 4">
            <a:extLst>
              <a:ext uri="{FF2B5EF4-FFF2-40B4-BE49-F238E27FC236}">
                <a16:creationId xmlns:a16="http://schemas.microsoft.com/office/drawing/2014/main" id="{9A71620D-255D-C94B-AC50-01D0F49FE6A2}"/>
              </a:ext>
            </a:extLst>
          </p:cNvPr>
          <p:cNvSpPr txBox="1">
            <a:spLocks noChangeArrowheads="1"/>
          </p:cNvSpPr>
          <p:nvPr/>
        </p:nvSpPr>
        <p:spPr bwMode="auto">
          <a:xfrm>
            <a:off x="3589338" y="1871663"/>
            <a:ext cx="2498725" cy="1568450"/>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NUM</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 S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a:t>
            </a:r>
          </a:p>
        </p:txBody>
      </p:sp>
      <p:sp>
        <p:nvSpPr>
          <p:cNvPr id="6" name="矩形 5">
            <a:extLst>
              <a:ext uri="{FF2B5EF4-FFF2-40B4-BE49-F238E27FC236}">
                <a16:creationId xmlns:a16="http://schemas.microsoft.com/office/drawing/2014/main" id="{5F970DB3-6352-754C-AE87-3D13F6B7D47E}"/>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
        <p:nvSpPr>
          <p:cNvPr id="7" name="Text Box 7">
            <a:extLst>
              <a:ext uri="{FF2B5EF4-FFF2-40B4-BE49-F238E27FC236}">
                <a16:creationId xmlns:a16="http://schemas.microsoft.com/office/drawing/2014/main" id="{7541DCA2-808D-2346-A94E-503086C117AD}"/>
              </a:ext>
            </a:extLst>
          </p:cNvPr>
          <p:cNvSpPr txBox="1">
            <a:spLocks noChangeArrowheads="1"/>
          </p:cNvSpPr>
          <p:nvPr/>
        </p:nvSpPr>
        <p:spPr bwMode="auto">
          <a:xfrm>
            <a:off x="6376988" y="1871663"/>
            <a:ext cx="2446337" cy="830262"/>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r>
              <a:rPr lang="en-US" altLang="zh-TW" dirty="0">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a:t>
            </a:r>
          </a:p>
          <a:p>
            <a:pPr>
              <a:defRPr/>
            </a:pP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r>
              <a:rPr lang="en-US" altLang="zh-TW" dirty="0">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E</a:t>
            </a:r>
          </a:p>
        </p:txBody>
      </p:sp>
      <p:sp>
        <p:nvSpPr>
          <p:cNvPr id="8" name="Text Box 6">
            <a:extLst>
              <a:ext uri="{FF2B5EF4-FFF2-40B4-BE49-F238E27FC236}">
                <a16:creationId xmlns:a16="http://schemas.microsoft.com/office/drawing/2014/main" id="{E3489275-333D-414C-9A48-E09D46EFF950}"/>
              </a:ext>
            </a:extLst>
          </p:cNvPr>
          <p:cNvSpPr txBox="1">
            <a:spLocks noChangeArrowheads="1"/>
          </p:cNvSpPr>
          <p:nvPr/>
        </p:nvSpPr>
        <p:spPr bwMode="auto">
          <a:xfrm>
            <a:off x="2819400" y="3708400"/>
            <a:ext cx="4154488" cy="2676525"/>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r>
              <a:rPr lang="en-US" altLang="zh-TW" dirty="0">
                <a:latin typeface="+mn-lt"/>
                <a:ea typeface="新細明體" panose="02020500000000000000" pitchFamily="18" charset="-120"/>
              </a:rPr>
              <a:t>ID = NUM ; PRINT ( NUM )</a:t>
            </a:r>
          </a:p>
        </p:txBody>
      </p:sp>
      <p:sp>
        <p:nvSpPr>
          <p:cNvPr id="9" name="Text Box 6">
            <a:extLst>
              <a:ext uri="{FF2B5EF4-FFF2-40B4-BE49-F238E27FC236}">
                <a16:creationId xmlns:a16="http://schemas.microsoft.com/office/drawing/2014/main" id="{21B70354-3731-CA4B-8E06-03624CE1F176}"/>
              </a:ext>
            </a:extLst>
          </p:cNvPr>
          <p:cNvSpPr txBox="1">
            <a:spLocks noChangeArrowheads="1"/>
          </p:cNvSpPr>
          <p:nvPr/>
        </p:nvSpPr>
        <p:spPr bwMode="auto">
          <a:xfrm>
            <a:off x="550863" y="3692525"/>
            <a:ext cx="2182812" cy="2678113"/>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endParaRPr lang="en-US" altLang="zh-TW" dirty="0">
              <a:ea typeface="新細明體" panose="02020500000000000000" pitchFamily="18" charset="-120"/>
            </a:endParaRPr>
          </a:p>
          <a:p>
            <a:pPr>
              <a:defRPr/>
            </a:pPr>
            <a:r>
              <a:rPr lang="en-US" altLang="zh-TW" dirty="0">
                <a:latin typeface="+mn-lt"/>
                <a:ea typeface="新細明體" panose="02020500000000000000" pitchFamily="18" charset="-120"/>
              </a:rPr>
              <a:t>Try to derive: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a:extLst>
              <a:ext uri="{FF2B5EF4-FFF2-40B4-BE49-F238E27FC236}">
                <a16:creationId xmlns:a16="http://schemas.microsoft.com/office/drawing/2014/main" id="{51FCE46D-000B-654A-908D-C5BB69965449}"/>
              </a:ext>
            </a:extLst>
          </p:cNvPr>
          <p:cNvSpPr>
            <a:spLocks noGrp="1" noChangeArrowheads="1"/>
          </p:cNvSpPr>
          <p:nvPr>
            <p:ph type="title"/>
          </p:nvPr>
        </p:nvSpPr>
        <p:spPr/>
        <p:txBody>
          <a:bodyPr/>
          <a:lstStyle/>
          <a:p>
            <a:r>
              <a:rPr lang="en-US" altLang="zh-TW">
                <a:ea typeface="新細明體" panose="02020500000000000000" pitchFamily="18" charset="-120"/>
              </a:rPr>
              <a:t>Examples of context-free grammar</a:t>
            </a:r>
            <a:endParaRPr lang="zh-TW" altLang="en-US">
              <a:ea typeface="新細明體" panose="02020500000000000000" pitchFamily="18" charset="-120"/>
            </a:endParaRPr>
          </a:p>
        </p:txBody>
      </p:sp>
      <p:sp>
        <p:nvSpPr>
          <p:cNvPr id="39938" name="內容版面配置區 2">
            <a:extLst>
              <a:ext uri="{FF2B5EF4-FFF2-40B4-BE49-F238E27FC236}">
                <a16:creationId xmlns:a16="http://schemas.microsoft.com/office/drawing/2014/main" id="{7E70DB58-E034-5A4B-9047-D0DBED97711F}"/>
              </a:ext>
            </a:extLst>
          </p:cNvPr>
          <p:cNvSpPr>
            <a:spLocks noGrp="1" noChangeArrowheads="1"/>
          </p:cNvSpPr>
          <p:nvPr>
            <p:ph idx="1"/>
          </p:nvPr>
        </p:nvSpPr>
        <p:spPr>
          <a:xfrm>
            <a:off x="228600" y="609600"/>
            <a:ext cx="8610600" cy="1262063"/>
          </a:xfrm>
        </p:spPr>
        <p:txBody>
          <a:bodyPr/>
          <a:lstStyle/>
          <a:p>
            <a:pPr>
              <a:spcBef>
                <a:spcPts val="600"/>
              </a:spcBef>
            </a:pPr>
            <a:r>
              <a:rPr lang="en-US" altLang="zh-TW" sz="2400">
                <a:ea typeface="新細明體" panose="02020500000000000000" pitchFamily="18" charset="-120"/>
              </a:rPr>
              <a:t>non-terminals: 	S, E, Elist</a:t>
            </a:r>
          </a:p>
          <a:p>
            <a:pPr>
              <a:spcBef>
                <a:spcPts val="600"/>
              </a:spcBef>
            </a:pPr>
            <a:r>
              <a:rPr lang="en-US" altLang="zh-TW" sz="2400">
                <a:ea typeface="新細明體" panose="02020500000000000000" pitchFamily="18" charset="-120"/>
              </a:rPr>
              <a:t>terminals: 	ID, NUM, PRINT, +, :=, (, ), ;</a:t>
            </a:r>
          </a:p>
          <a:p>
            <a:pPr>
              <a:spcBef>
                <a:spcPts val="600"/>
              </a:spcBef>
            </a:pPr>
            <a:r>
              <a:rPr lang="en-US" altLang="zh-TW" sz="2400">
                <a:ea typeface="新細明體" panose="02020500000000000000" pitchFamily="18" charset="-120"/>
              </a:rPr>
              <a:t>rules:</a:t>
            </a:r>
          </a:p>
          <a:p>
            <a:endParaRPr lang="zh-TW" altLang="en-US">
              <a:ea typeface="新細明體" panose="02020500000000000000" pitchFamily="18" charset="-120"/>
            </a:endParaRPr>
          </a:p>
        </p:txBody>
      </p:sp>
      <p:sp>
        <p:nvSpPr>
          <p:cNvPr id="4" name="Text Box 3">
            <a:extLst>
              <a:ext uri="{FF2B5EF4-FFF2-40B4-BE49-F238E27FC236}">
                <a16:creationId xmlns:a16="http://schemas.microsoft.com/office/drawing/2014/main" id="{3A8F09DA-DE72-E846-98B9-56F50748614C}"/>
              </a:ext>
            </a:extLst>
          </p:cNvPr>
          <p:cNvSpPr txBox="1">
            <a:spLocks noChangeArrowheads="1"/>
          </p:cNvSpPr>
          <p:nvPr/>
        </p:nvSpPr>
        <p:spPr bwMode="auto">
          <a:xfrm>
            <a:off x="228600" y="1871663"/>
            <a:ext cx="3108325" cy="1200150"/>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S; S</a:t>
            </a:r>
          </a:p>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 := E</a:t>
            </a:r>
          </a:p>
          <a:p>
            <a:pPr>
              <a:defRPr/>
            </a:pPr>
            <a:r>
              <a:rPr lang="en-US" altLang="zh-TW" dirty="0">
                <a:latin typeface="+mn-lt"/>
                <a:ea typeface="新細明體" panose="02020500000000000000" pitchFamily="18" charset="-120"/>
              </a:rPr>
              <a:t>S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PRINT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a:t>
            </a:r>
          </a:p>
        </p:txBody>
      </p:sp>
      <p:sp>
        <p:nvSpPr>
          <p:cNvPr id="5" name="Text Box 4">
            <a:extLst>
              <a:ext uri="{FF2B5EF4-FFF2-40B4-BE49-F238E27FC236}">
                <a16:creationId xmlns:a16="http://schemas.microsoft.com/office/drawing/2014/main" id="{7E0A15DA-F872-C746-9DB6-254DFE55EB40}"/>
              </a:ext>
            </a:extLst>
          </p:cNvPr>
          <p:cNvSpPr txBox="1">
            <a:spLocks noChangeArrowheads="1"/>
          </p:cNvSpPr>
          <p:nvPr/>
        </p:nvSpPr>
        <p:spPr bwMode="auto">
          <a:xfrm>
            <a:off x="3589338" y="1871663"/>
            <a:ext cx="2498725" cy="1938337"/>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NUM</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 S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a:t>
            </a:r>
          </a:p>
          <a:p>
            <a:pPr>
              <a:defRPr/>
            </a:pPr>
            <a:endParaRPr lang="en-US" altLang="zh-TW" dirty="0">
              <a:latin typeface="+mn-lt"/>
              <a:ea typeface="新細明體" panose="02020500000000000000" pitchFamily="18" charset="-120"/>
            </a:endParaRPr>
          </a:p>
        </p:txBody>
      </p:sp>
      <p:sp>
        <p:nvSpPr>
          <p:cNvPr id="6" name="矩形 5">
            <a:extLst>
              <a:ext uri="{FF2B5EF4-FFF2-40B4-BE49-F238E27FC236}">
                <a16:creationId xmlns:a16="http://schemas.microsoft.com/office/drawing/2014/main" id="{7DA5F98F-46C7-D246-958F-661C4B8543A5}"/>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
        <p:nvSpPr>
          <p:cNvPr id="7" name="Text Box 7">
            <a:extLst>
              <a:ext uri="{FF2B5EF4-FFF2-40B4-BE49-F238E27FC236}">
                <a16:creationId xmlns:a16="http://schemas.microsoft.com/office/drawing/2014/main" id="{E6440D6C-2336-CC45-B661-684A36B3326B}"/>
              </a:ext>
            </a:extLst>
          </p:cNvPr>
          <p:cNvSpPr txBox="1">
            <a:spLocks noChangeArrowheads="1"/>
          </p:cNvSpPr>
          <p:nvPr/>
        </p:nvSpPr>
        <p:spPr bwMode="auto">
          <a:xfrm>
            <a:off x="6376988" y="1871663"/>
            <a:ext cx="2446337" cy="830262"/>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r>
              <a:rPr lang="en-US" altLang="zh-TW" dirty="0">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a:t>
            </a:r>
          </a:p>
          <a:p>
            <a:pPr>
              <a:defRPr/>
            </a:pP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r>
              <a:rPr lang="en-US" altLang="zh-TW" dirty="0">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 E</a:t>
            </a:r>
          </a:p>
        </p:txBody>
      </p:sp>
      <p:sp>
        <p:nvSpPr>
          <p:cNvPr id="10" name="Text Box 6">
            <a:extLst>
              <a:ext uri="{FF2B5EF4-FFF2-40B4-BE49-F238E27FC236}">
                <a16:creationId xmlns:a16="http://schemas.microsoft.com/office/drawing/2014/main" id="{25BBF5D8-D669-8544-88FA-30ECFDB0DB3D}"/>
              </a:ext>
            </a:extLst>
          </p:cNvPr>
          <p:cNvSpPr txBox="1">
            <a:spLocks noChangeArrowheads="1"/>
          </p:cNvSpPr>
          <p:nvPr/>
        </p:nvSpPr>
        <p:spPr bwMode="auto">
          <a:xfrm>
            <a:off x="152400" y="3646488"/>
            <a:ext cx="4154488" cy="2678112"/>
          </a:xfrm>
          <a:prstGeom prst="rect">
            <a:avLst/>
          </a:prstGeom>
          <a:solidFill>
            <a:schemeClr val="bg1">
              <a:lumMod val="95000"/>
            </a:schemeClr>
          </a:solidFill>
          <a:ln>
            <a:solidFill>
              <a:schemeClr val="tx1"/>
            </a:solid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S</a:t>
            </a:r>
          </a:p>
          <a:p>
            <a:pPr>
              <a:defRPr/>
            </a:pPr>
            <a:r>
              <a:rPr lang="en-US" altLang="zh-TW" dirty="0">
                <a:latin typeface="+mn-lt"/>
                <a:ea typeface="新細明體" panose="02020500000000000000" pitchFamily="18" charset="-120"/>
              </a:rPr>
              <a:t>S ; S</a:t>
            </a:r>
          </a:p>
          <a:p>
            <a:pPr>
              <a:defRPr/>
            </a:pPr>
            <a:r>
              <a:rPr lang="en-US" altLang="zh-TW" dirty="0">
                <a:latin typeface="+mn-lt"/>
                <a:ea typeface="新細明體" panose="02020500000000000000" pitchFamily="18" charset="-120"/>
              </a:rPr>
              <a:t>ID = E ; S</a:t>
            </a:r>
          </a:p>
          <a:p>
            <a:pPr>
              <a:defRPr/>
            </a:pPr>
            <a:r>
              <a:rPr lang="en-US" altLang="zh-TW" dirty="0">
                <a:latin typeface="+mn-lt"/>
                <a:ea typeface="新細明體" panose="02020500000000000000" pitchFamily="18" charset="-120"/>
              </a:rPr>
              <a:t>ID = NUM ; S</a:t>
            </a:r>
          </a:p>
          <a:p>
            <a:pPr>
              <a:defRPr/>
            </a:pPr>
            <a:r>
              <a:rPr lang="en-US" altLang="zh-TW" dirty="0">
                <a:latin typeface="+mn-lt"/>
                <a:ea typeface="新細明體" panose="02020500000000000000" pitchFamily="18" charset="-120"/>
              </a:rPr>
              <a:t>ID = NUM ; PRINT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p>
          <a:p>
            <a:pPr>
              <a:defRPr/>
            </a:pPr>
            <a:r>
              <a:rPr lang="en-US" altLang="zh-TW" dirty="0">
                <a:latin typeface="+mn-lt"/>
                <a:ea typeface="新細明體" panose="02020500000000000000" pitchFamily="18" charset="-120"/>
              </a:rPr>
              <a:t>ID = NUM ; PRINT ( E )</a:t>
            </a:r>
          </a:p>
          <a:p>
            <a:pPr>
              <a:defRPr/>
            </a:pPr>
            <a:r>
              <a:rPr lang="en-US" altLang="zh-TW" dirty="0">
                <a:latin typeface="+mn-lt"/>
                <a:ea typeface="新細明體" panose="02020500000000000000" pitchFamily="18" charset="-120"/>
              </a:rPr>
              <a:t>ID = NUM ; PRINT ( NUM )</a:t>
            </a:r>
          </a:p>
        </p:txBody>
      </p:sp>
      <p:sp>
        <p:nvSpPr>
          <p:cNvPr id="12" name="Text Box 9">
            <a:extLst>
              <a:ext uri="{FF2B5EF4-FFF2-40B4-BE49-F238E27FC236}">
                <a16:creationId xmlns:a16="http://schemas.microsoft.com/office/drawing/2014/main" id="{E7EF4C9E-EEF8-9C49-B9C0-EDD07112F13E}"/>
              </a:ext>
            </a:extLst>
          </p:cNvPr>
          <p:cNvSpPr txBox="1">
            <a:spLocks noChangeArrowheads="1"/>
          </p:cNvSpPr>
          <p:nvPr/>
        </p:nvSpPr>
        <p:spPr bwMode="auto">
          <a:xfrm>
            <a:off x="4684713" y="3657600"/>
            <a:ext cx="4154487" cy="2678113"/>
          </a:xfrm>
          <a:prstGeom prst="rect">
            <a:avLst/>
          </a:prstGeom>
          <a:solidFill>
            <a:schemeClr val="bg1">
              <a:lumMod val="95000"/>
            </a:schemeClr>
          </a:solidFill>
          <a:ln>
            <a:solidFill>
              <a:schemeClr val="tx1"/>
            </a:solid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S</a:t>
            </a:r>
          </a:p>
          <a:p>
            <a:pPr>
              <a:defRPr/>
            </a:pPr>
            <a:r>
              <a:rPr lang="en-US" altLang="zh-TW" dirty="0">
                <a:latin typeface="+mn-lt"/>
                <a:ea typeface="新細明體" panose="02020500000000000000" pitchFamily="18" charset="-120"/>
              </a:rPr>
              <a:t>S ; S</a:t>
            </a:r>
          </a:p>
          <a:p>
            <a:pPr>
              <a:defRPr/>
            </a:pPr>
            <a:r>
              <a:rPr lang="en-US" altLang="zh-TW" dirty="0">
                <a:latin typeface="+mn-lt"/>
                <a:ea typeface="新細明體" panose="02020500000000000000" pitchFamily="18" charset="-120"/>
              </a:rPr>
              <a:t>S ; PRINT ( </a:t>
            </a:r>
            <a:r>
              <a:rPr lang="en-US" altLang="zh-TW" dirty="0" err="1">
                <a:latin typeface="+mn-lt"/>
                <a:ea typeface="新細明體" panose="02020500000000000000" pitchFamily="18" charset="-120"/>
              </a:rPr>
              <a:t>Elist</a:t>
            </a:r>
            <a:r>
              <a:rPr lang="en-US" altLang="zh-TW" dirty="0">
                <a:latin typeface="+mn-lt"/>
                <a:ea typeface="新細明體" panose="02020500000000000000" pitchFamily="18" charset="-120"/>
              </a:rPr>
              <a:t> )</a:t>
            </a:r>
          </a:p>
          <a:p>
            <a:pPr>
              <a:defRPr/>
            </a:pPr>
            <a:r>
              <a:rPr lang="en-US" altLang="zh-TW" dirty="0">
                <a:latin typeface="+mn-lt"/>
                <a:ea typeface="新細明體" panose="02020500000000000000" pitchFamily="18" charset="-120"/>
              </a:rPr>
              <a:t>S ; PRINT ( E )</a:t>
            </a:r>
          </a:p>
          <a:p>
            <a:pPr>
              <a:defRPr/>
            </a:pPr>
            <a:r>
              <a:rPr lang="en-US" altLang="zh-TW" dirty="0">
                <a:latin typeface="+mn-lt"/>
                <a:ea typeface="新細明體" panose="02020500000000000000" pitchFamily="18" charset="-120"/>
              </a:rPr>
              <a:t>S ; PRINT ( NUM )</a:t>
            </a:r>
          </a:p>
          <a:p>
            <a:pPr>
              <a:defRPr/>
            </a:pPr>
            <a:r>
              <a:rPr lang="en-US" altLang="zh-TW" dirty="0">
                <a:latin typeface="+mn-lt"/>
                <a:ea typeface="新細明體" panose="02020500000000000000" pitchFamily="18" charset="-120"/>
              </a:rPr>
              <a:t>ID = E ; PRINT ( NUM )</a:t>
            </a:r>
          </a:p>
          <a:p>
            <a:pPr>
              <a:defRPr/>
            </a:pPr>
            <a:r>
              <a:rPr lang="en-US" altLang="zh-TW" dirty="0">
                <a:latin typeface="+mn-lt"/>
                <a:ea typeface="新細明體" panose="02020500000000000000" pitchFamily="18" charset="-120"/>
              </a:rPr>
              <a:t>ID = NUM ; PRINT ( NUM )</a:t>
            </a:r>
          </a:p>
        </p:txBody>
      </p:sp>
      <p:sp>
        <p:nvSpPr>
          <p:cNvPr id="15" name="Text Box 12">
            <a:extLst>
              <a:ext uri="{FF2B5EF4-FFF2-40B4-BE49-F238E27FC236}">
                <a16:creationId xmlns:a16="http://schemas.microsoft.com/office/drawing/2014/main" id="{D9AE2FD7-D0A7-3240-9199-2B4B1B903E64}"/>
              </a:ext>
            </a:extLst>
          </p:cNvPr>
          <p:cNvSpPr txBox="1">
            <a:spLocks noChangeArrowheads="1"/>
          </p:cNvSpPr>
          <p:nvPr/>
        </p:nvSpPr>
        <p:spPr bwMode="auto">
          <a:xfrm>
            <a:off x="109538" y="3205163"/>
            <a:ext cx="3098800" cy="461962"/>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left-most derivation</a:t>
            </a:r>
          </a:p>
        </p:txBody>
      </p:sp>
      <p:sp>
        <p:nvSpPr>
          <p:cNvPr id="17" name="Text Box 14">
            <a:extLst>
              <a:ext uri="{FF2B5EF4-FFF2-40B4-BE49-F238E27FC236}">
                <a16:creationId xmlns:a16="http://schemas.microsoft.com/office/drawing/2014/main" id="{F51DA1CB-5AAD-B34D-AE8F-9248F81841AE}"/>
              </a:ext>
            </a:extLst>
          </p:cNvPr>
          <p:cNvSpPr txBox="1">
            <a:spLocks noChangeArrowheads="1"/>
          </p:cNvSpPr>
          <p:nvPr/>
        </p:nvSpPr>
        <p:spPr bwMode="auto">
          <a:xfrm>
            <a:off x="5713413" y="3225800"/>
            <a:ext cx="3262312" cy="461963"/>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right-most derivation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a:extLst>
              <a:ext uri="{FF2B5EF4-FFF2-40B4-BE49-F238E27FC236}">
                <a16:creationId xmlns:a16="http://schemas.microsoft.com/office/drawing/2014/main" id="{A4584CCE-67EB-6241-9131-08FAFF4B1A49}"/>
              </a:ext>
            </a:extLst>
          </p:cNvPr>
          <p:cNvSpPr>
            <a:spLocks noGrp="1" noChangeArrowheads="1"/>
          </p:cNvSpPr>
          <p:nvPr>
            <p:ph type="title"/>
          </p:nvPr>
        </p:nvSpPr>
        <p:spPr/>
        <p:txBody>
          <a:bodyPr/>
          <a:lstStyle/>
          <a:p>
            <a:r>
              <a:rPr lang="en-US" altLang="zh-TW">
                <a:ea typeface="新細明體" panose="02020500000000000000" pitchFamily="18" charset="-120"/>
              </a:rPr>
              <a:t>Parse tree</a:t>
            </a:r>
            <a:endParaRPr lang="zh-TW" altLang="en-US">
              <a:ea typeface="新細明體" panose="02020500000000000000" pitchFamily="18" charset="-120"/>
            </a:endParaRPr>
          </a:p>
        </p:txBody>
      </p:sp>
      <p:sp>
        <p:nvSpPr>
          <p:cNvPr id="40962" name="內容版面配置區 2">
            <a:extLst>
              <a:ext uri="{FF2B5EF4-FFF2-40B4-BE49-F238E27FC236}">
                <a16:creationId xmlns:a16="http://schemas.microsoft.com/office/drawing/2014/main" id="{30B5A578-60E4-7941-90AF-DDE3C12145F2}"/>
              </a:ext>
            </a:extLst>
          </p:cNvPr>
          <p:cNvSpPr>
            <a:spLocks noGrp="1" noChangeArrowheads="1"/>
          </p:cNvSpPr>
          <p:nvPr>
            <p:ph idx="1"/>
          </p:nvPr>
        </p:nvSpPr>
        <p:spPr>
          <a:xfrm>
            <a:off x="228600" y="609600"/>
            <a:ext cx="8610600" cy="1262063"/>
          </a:xfrm>
        </p:spPr>
        <p:txBody>
          <a:bodyPr/>
          <a:lstStyle/>
          <a:p>
            <a:pPr>
              <a:spcBef>
                <a:spcPts val="600"/>
              </a:spcBef>
            </a:pPr>
            <a:r>
              <a:rPr lang="en-US" altLang="zh-TW" sz="2400">
                <a:ea typeface="新細明體" panose="02020500000000000000" pitchFamily="18" charset="-120"/>
              </a:rPr>
              <a:t>Two derivations, but 1 tree</a:t>
            </a:r>
          </a:p>
          <a:p>
            <a:endParaRPr lang="zh-TW" altLang="en-US">
              <a:ea typeface="新細明體" panose="02020500000000000000" pitchFamily="18" charset="-120"/>
            </a:endParaRPr>
          </a:p>
        </p:txBody>
      </p:sp>
      <p:sp>
        <p:nvSpPr>
          <p:cNvPr id="6" name="矩形 5">
            <a:extLst>
              <a:ext uri="{FF2B5EF4-FFF2-40B4-BE49-F238E27FC236}">
                <a16:creationId xmlns:a16="http://schemas.microsoft.com/office/drawing/2014/main" id="{C83872A4-D5BB-7645-80CA-D05316849C76}"/>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
        <p:nvSpPr>
          <p:cNvPr id="10" name="Text Box 6">
            <a:extLst>
              <a:ext uri="{FF2B5EF4-FFF2-40B4-BE49-F238E27FC236}">
                <a16:creationId xmlns:a16="http://schemas.microsoft.com/office/drawing/2014/main" id="{199DF139-C863-234E-951B-7D5E7413B6B7}"/>
              </a:ext>
            </a:extLst>
          </p:cNvPr>
          <p:cNvSpPr txBox="1">
            <a:spLocks noChangeArrowheads="1"/>
          </p:cNvSpPr>
          <p:nvPr/>
        </p:nvSpPr>
        <p:spPr bwMode="auto">
          <a:xfrm>
            <a:off x="228600" y="1411288"/>
            <a:ext cx="3500438" cy="2246312"/>
          </a:xfrm>
          <a:prstGeom prst="rect">
            <a:avLst/>
          </a:prstGeom>
          <a:solidFill>
            <a:schemeClr val="bg1">
              <a:lumMod val="95000"/>
            </a:schemeClr>
          </a:solidFill>
          <a:ln>
            <a:solidFill>
              <a:schemeClr val="tx1"/>
            </a:solid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sz="2000" dirty="0">
                <a:latin typeface="+mn-lt"/>
                <a:ea typeface="新細明體" panose="02020500000000000000" pitchFamily="18" charset="-120"/>
              </a:rPr>
              <a:t>S</a:t>
            </a:r>
          </a:p>
          <a:p>
            <a:pPr>
              <a:defRPr/>
            </a:pPr>
            <a:r>
              <a:rPr lang="en-US" altLang="zh-TW" sz="2000" dirty="0">
                <a:latin typeface="+mn-lt"/>
                <a:ea typeface="新細明體" panose="02020500000000000000" pitchFamily="18" charset="-120"/>
              </a:rPr>
              <a:t>S ; S</a:t>
            </a:r>
          </a:p>
          <a:p>
            <a:pPr>
              <a:defRPr/>
            </a:pPr>
            <a:r>
              <a:rPr lang="en-US" altLang="zh-TW" sz="2000" dirty="0">
                <a:latin typeface="+mn-lt"/>
                <a:ea typeface="新細明體" panose="02020500000000000000" pitchFamily="18" charset="-120"/>
              </a:rPr>
              <a:t>ID = E ; S</a:t>
            </a:r>
          </a:p>
          <a:p>
            <a:pPr>
              <a:defRPr/>
            </a:pPr>
            <a:r>
              <a:rPr lang="en-US" altLang="zh-TW" sz="2000" dirty="0">
                <a:latin typeface="+mn-lt"/>
                <a:ea typeface="新細明體" panose="02020500000000000000" pitchFamily="18" charset="-120"/>
              </a:rPr>
              <a:t>ID = NUM ; S</a:t>
            </a:r>
          </a:p>
          <a:p>
            <a:pPr>
              <a:defRPr/>
            </a:pPr>
            <a:r>
              <a:rPr lang="en-US" altLang="zh-TW" sz="2000" dirty="0">
                <a:latin typeface="+mn-lt"/>
                <a:ea typeface="新細明體" panose="02020500000000000000" pitchFamily="18" charset="-120"/>
              </a:rPr>
              <a:t>ID = NUM ; PRINT ( </a:t>
            </a:r>
            <a:r>
              <a:rPr lang="en-US" altLang="zh-TW" sz="2000" dirty="0" err="1">
                <a:latin typeface="+mn-lt"/>
                <a:ea typeface="新細明體" panose="02020500000000000000" pitchFamily="18" charset="-120"/>
              </a:rPr>
              <a:t>Elist</a:t>
            </a:r>
            <a:r>
              <a:rPr lang="en-US" altLang="zh-TW" sz="2000" dirty="0">
                <a:latin typeface="+mn-lt"/>
                <a:ea typeface="新細明體" panose="02020500000000000000" pitchFamily="18" charset="-120"/>
              </a:rPr>
              <a:t> )</a:t>
            </a:r>
          </a:p>
          <a:p>
            <a:pPr>
              <a:defRPr/>
            </a:pPr>
            <a:r>
              <a:rPr lang="en-US" altLang="zh-TW" sz="2000" dirty="0">
                <a:latin typeface="+mn-lt"/>
                <a:ea typeface="新細明體" panose="02020500000000000000" pitchFamily="18" charset="-120"/>
              </a:rPr>
              <a:t>ID = NUM ; PRINT ( E )</a:t>
            </a:r>
          </a:p>
          <a:p>
            <a:pPr>
              <a:defRPr/>
            </a:pPr>
            <a:r>
              <a:rPr lang="en-US" altLang="zh-TW" sz="2000" dirty="0">
                <a:latin typeface="+mn-lt"/>
                <a:ea typeface="新細明體" panose="02020500000000000000" pitchFamily="18" charset="-120"/>
              </a:rPr>
              <a:t>ID = NUM ; PRINT ( NUM )</a:t>
            </a:r>
          </a:p>
        </p:txBody>
      </p:sp>
      <p:sp>
        <p:nvSpPr>
          <p:cNvPr id="12" name="Text Box 9">
            <a:extLst>
              <a:ext uri="{FF2B5EF4-FFF2-40B4-BE49-F238E27FC236}">
                <a16:creationId xmlns:a16="http://schemas.microsoft.com/office/drawing/2014/main" id="{FB96B118-CCB3-1C42-B3A5-FDB481F8D7AA}"/>
              </a:ext>
            </a:extLst>
          </p:cNvPr>
          <p:cNvSpPr txBox="1">
            <a:spLocks noChangeArrowheads="1"/>
          </p:cNvSpPr>
          <p:nvPr/>
        </p:nvSpPr>
        <p:spPr bwMode="auto">
          <a:xfrm>
            <a:off x="228600" y="3733800"/>
            <a:ext cx="3500438" cy="2246313"/>
          </a:xfrm>
          <a:prstGeom prst="rect">
            <a:avLst/>
          </a:prstGeom>
          <a:solidFill>
            <a:schemeClr val="bg1">
              <a:lumMod val="95000"/>
            </a:schemeClr>
          </a:solidFill>
          <a:ln>
            <a:solidFill>
              <a:schemeClr val="tx1"/>
            </a:solid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sz="2000" dirty="0">
                <a:latin typeface="+mn-lt"/>
                <a:ea typeface="新細明體" panose="02020500000000000000" pitchFamily="18" charset="-120"/>
              </a:rPr>
              <a:t>S</a:t>
            </a:r>
          </a:p>
          <a:p>
            <a:pPr>
              <a:defRPr/>
            </a:pPr>
            <a:r>
              <a:rPr lang="en-US" altLang="zh-TW" sz="2000" dirty="0">
                <a:latin typeface="+mn-lt"/>
                <a:ea typeface="新細明體" panose="02020500000000000000" pitchFamily="18" charset="-120"/>
              </a:rPr>
              <a:t>S ; S</a:t>
            </a:r>
          </a:p>
          <a:p>
            <a:pPr>
              <a:defRPr/>
            </a:pPr>
            <a:r>
              <a:rPr lang="en-US" altLang="zh-TW" sz="2000" dirty="0">
                <a:latin typeface="+mn-lt"/>
                <a:ea typeface="新細明體" panose="02020500000000000000" pitchFamily="18" charset="-120"/>
              </a:rPr>
              <a:t>S ; PRINT ( </a:t>
            </a:r>
            <a:r>
              <a:rPr lang="en-US" altLang="zh-TW" sz="2000" dirty="0" err="1">
                <a:latin typeface="+mn-lt"/>
                <a:ea typeface="新細明體" panose="02020500000000000000" pitchFamily="18" charset="-120"/>
              </a:rPr>
              <a:t>Elist</a:t>
            </a:r>
            <a:r>
              <a:rPr lang="en-US" altLang="zh-TW" sz="2000" dirty="0">
                <a:latin typeface="+mn-lt"/>
                <a:ea typeface="新細明體" panose="02020500000000000000" pitchFamily="18" charset="-120"/>
              </a:rPr>
              <a:t> )</a:t>
            </a:r>
          </a:p>
          <a:p>
            <a:pPr>
              <a:defRPr/>
            </a:pPr>
            <a:r>
              <a:rPr lang="en-US" altLang="zh-TW" sz="2000" dirty="0">
                <a:latin typeface="+mn-lt"/>
                <a:ea typeface="新細明體" panose="02020500000000000000" pitchFamily="18" charset="-120"/>
              </a:rPr>
              <a:t>S ; PRINT ( E )</a:t>
            </a:r>
          </a:p>
          <a:p>
            <a:pPr>
              <a:defRPr/>
            </a:pPr>
            <a:r>
              <a:rPr lang="en-US" altLang="zh-TW" sz="2000" dirty="0">
                <a:latin typeface="+mn-lt"/>
                <a:ea typeface="新細明體" panose="02020500000000000000" pitchFamily="18" charset="-120"/>
              </a:rPr>
              <a:t>S ; PRINT ( NUM )</a:t>
            </a:r>
          </a:p>
          <a:p>
            <a:pPr>
              <a:defRPr/>
            </a:pPr>
            <a:r>
              <a:rPr lang="en-US" altLang="zh-TW" sz="2000" dirty="0">
                <a:latin typeface="+mn-lt"/>
                <a:ea typeface="新細明體" panose="02020500000000000000" pitchFamily="18" charset="-120"/>
              </a:rPr>
              <a:t>ID = E ; PRINT ( NUM )</a:t>
            </a:r>
          </a:p>
          <a:p>
            <a:pPr>
              <a:defRPr/>
            </a:pPr>
            <a:r>
              <a:rPr lang="en-US" altLang="zh-TW" sz="2000" dirty="0">
                <a:latin typeface="+mn-lt"/>
                <a:ea typeface="新細明體" panose="02020500000000000000" pitchFamily="18" charset="-120"/>
              </a:rPr>
              <a:t>ID = NUM ; PRINT ( NUM )</a:t>
            </a:r>
          </a:p>
        </p:txBody>
      </p:sp>
      <p:sp>
        <p:nvSpPr>
          <p:cNvPr id="40966" name="Text Box 4">
            <a:extLst>
              <a:ext uri="{FF2B5EF4-FFF2-40B4-BE49-F238E27FC236}">
                <a16:creationId xmlns:a16="http://schemas.microsoft.com/office/drawing/2014/main" id="{3A58927E-9CDD-DA42-87ED-7B058B5B31F5}"/>
              </a:ext>
            </a:extLst>
          </p:cNvPr>
          <p:cNvSpPr txBox="1">
            <a:spLocks noChangeArrowheads="1"/>
          </p:cNvSpPr>
          <p:nvPr/>
        </p:nvSpPr>
        <p:spPr bwMode="auto">
          <a:xfrm>
            <a:off x="5926138" y="15668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S</a:t>
            </a:r>
          </a:p>
        </p:txBody>
      </p:sp>
      <p:sp>
        <p:nvSpPr>
          <p:cNvPr id="40967" name="Text Box 5">
            <a:extLst>
              <a:ext uri="{FF2B5EF4-FFF2-40B4-BE49-F238E27FC236}">
                <a16:creationId xmlns:a16="http://schemas.microsoft.com/office/drawing/2014/main" id="{F04FC4E1-88FE-D448-B21A-E1DE9DCEB6BC}"/>
              </a:ext>
            </a:extLst>
          </p:cNvPr>
          <p:cNvSpPr txBox="1">
            <a:spLocks noChangeArrowheads="1"/>
          </p:cNvSpPr>
          <p:nvPr/>
        </p:nvSpPr>
        <p:spPr bwMode="auto">
          <a:xfrm>
            <a:off x="4586288" y="23288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S</a:t>
            </a:r>
          </a:p>
        </p:txBody>
      </p:sp>
      <p:sp>
        <p:nvSpPr>
          <p:cNvPr id="40968" name="Text Box 6">
            <a:extLst>
              <a:ext uri="{FF2B5EF4-FFF2-40B4-BE49-F238E27FC236}">
                <a16:creationId xmlns:a16="http://schemas.microsoft.com/office/drawing/2014/main" id="{37778E01-AD34-FD4A-BC2C-31B9251677F5}"/>
              </a:ext>
            </a:extLst>
          </p:cNvPr>
          <p:cNvSpPr txBox="1">
            <a:spLocks noChangeArrowheads="1"/>
          </p:cNvSpPr>
          <p:nvPr/>
        </p:nvSpPr>
        <p:spPr bwMode="auto">
          <a:xfrm>
            <a:off x="7221538" y="23288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S</a:t>
            </a:r>
          </a:p>
        </p:txBody>
      </p:sp>
      <p:sp>
        <p:nvSpPr>
          <p:cNvPr id="40969" name="Text Box 7">
            <a:extLst>
              <a:ext uri="{FF2B5EF4-FFF2-40B4-BE49-F238E27FC236}">
                <a16:creationId xmlns:a16="http://schemas.microsoft.com/office/drawing/2014/main" id="{38A5A318-A9F7-A84B-9938-61D415C40208}"/>
              </a:ext>
            </a:extLst>
          </p:cNvPr>
          <p:cNvSpPr txBox="1">
            <a:spLocks noChangeArrowheads="1"/>
          </p:cNvSpPr>
          <p:nvPr/>
        </p:nvSpPr>
        <p:spPr bwMode="auto">
          <a:xfrm>
            <a:off x="3824288" y="33337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ID</a:t>
            </a:r>
          </a:p>
        </p:txBody>
      </p:sp>
      <p:sp>
        <p:nvSpPr>
          <p:cNvPr id="40970" name="Text Box 8">
            <a:extLst>
              <a:ext uri="{FF2B5EF4-FFF2-40B4-BE49-F238E27FC236}">
                <a16:creationId xmlns:a16="http://schemas.microsoft.com/office/drawing/2014/main" id="{5B310408-7426-EB46-862B-6BDEFA471A44}"/>
              </a:ext>
            </a:extLst>
          </p:cNvPr>
          <p:cNvSpPr txBox="1">
            <a:spLocks noChangeArrowheads="1"/>
          </p:cNvSpPr>
          <p:nvPr/>
        </p:nvSpPr>
        <p:spPr bwMode="auto">
          <a:xfrm>
            <a:off x="5424488" y="3319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E</a:t>
            </a:r>
          </a:p>
        </p:txBody>
      </p:sp>
      <p:sp>
        <p:nvSpPr>
          <p:cNvPr id="40971" name="Text Box 9">
            <a:extLst>
              <a:ext uri="{FF2B5EF4-FFF2-40B4-BE49-F238E27FC236}">
                <a16:creationId xmlns:a16="http://schemas.microsoft.com/office/drawing/2014/main" id="{E8E3E2EB-81ED-6A42-B68F-7D79D8E6B1A6}"/>
              </a:ext>
            </a:extLst>
          </p:cNvPr>
          <p:cNvSpPr txBox="1">
            <a:spLocks noChangeArrowheads="1"/>
          </p:cNvSpPr>
          <p:nvPr/>
        </p:nvSpPr>
        <p:spPr bwMode="auto">
          <a:xfrm>
            <a:off x="4586288" y="331946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p>
        </p:txBody>
      </p:sp>
      <p:sp>
        <p:nvSpPr>
          <p:cNvPr id="40972" name="Text Box 10">
            <a:extLst>
              <a:ext uri="{FF2B5EF4-FFF2-40B4-BE49-F238E27FC236}">
                <a16:creationId xmlns:a16="http://schemas.microsoft.com/office/drawing/2014/main" id="{342521EB-B6C2-EF48-8DBA-9E01CB0C8C13}"/>
              </a:ext>
            </a:extLst>
          </p:cNvPr>
          <p:cNvSpPr txBox="1">
            <a:spLocks noChangeArrowheads="1"/>
          </p:cNvSpPr>
          <p:nvPr/>
        </p:nvSpPr>
        <p:spPr bwMode="auto">
          <a:xfrm>
            <a:off x="5272088" y="415766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NUM</a:t>
            </a:r>
          </a:p>
        </p:txBody>
      </p:sp>
      <p:sp>
        <p:nvSpPr>
          <p:cNvPr id="40973" name="Text Box 11">
            <a:extLst>
              <a:ext uri="{FF2B5EF4-FFF2-40B4-BE49-F238E27FC236}">
                <a16:creationId xmlns:a16="http://schemas.microsoft.com/office/drawing/2014/main" id="{65482C48-CC8B-BA42-B264-61347F5AE39F}"/>
              </a:ext>
            </a:extLst>
          </p:cNvPr>
          <p:cNvSpPr txBox="1">
            <a:spLocks noChangeArrowheads="1"/>
          </p:cNvSpPr>
          <p:nvPr/>
        </p:nvSpPr>
        <p:spPr bwMode="auto">
          <a:xfrm>
            <a:off x="7996238" y="493395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NUM</a:t>
            </a:r>
          </a:p>
        </p:txBody>
      </p:sp>
      <p:sp>
        <p:nvSpPr>
          <p:cNvPr id="40974" name="Text Box 12">
            <a:extLst>
              <a:ext uri="{FF2B5EF4-FFF2-40B4-BE49-F238E27FC236}">
                <a16:creationId xmlns:a16="http://schemas.microsoft.com/office/drawing/2014/main" id="{4D13075B-FD59-0D47-BBD7-415D9AB2E2C5}"/>
              </a:ext>
            </a:extLst>
          </p:cNvPr>
          <p:cNvSpPr txBox="1">
            <a:spLocks noChangeArrowheads="1"/>
          </p:cNvSpPr>
          <p:nvPr/>
        </p:nvSpPr>
        <p:spPr bwMode="auto">
          <a:xfrm>
            <a:off x="8180388" y="40957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E</a:t>
            </a:r>
          </a:p>
        </p:txBody>
      </p:sp>
      <p:sp>
        <p:nvSpPr>
          <p:cNvPr id="40975" name="Text Box 13">
            <a:extLst>
              <a:ext uri="{FF2B5EF4-FFF2-40B4-BE49-F238E27FC236}">
                <a16:creationId xmlns:a16="http://schemas.microsoft.com/office/drawing/2014/main" id="{3D20F6CB-42B8-3541-9D53-187F175C865E}"/>
              </a:ext>
            </a:extLst>
          </p:cNvPr>
          <p:cNvSpPr txBox="1">
            <a:spLocks noChangeArrowheads="1"/>
          </p:cNvSpPr>
          <p:nvPr/>
        </p:nvSpPr>
        <p:spPr bwMode="auto">
          <a:xfrm>
            <a:off x="8212138" y="33194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L</a:t>
            </a:r>
          </a:p>
        </p:txBody>
      </p:sp>
      <p:sp>
        <p:nvSpPr>
          <p:cNvPr id="40976" name="Text Box 14">
            <a:extLst>
              <a:ext uri="{FF2B5EF4-FFF2-40B4-BE49-F238E27FC236}">
                <a16:creationId xmlns:a16="http://schemas.microsoft.com/office/drawing/2014/main" id="{7546AF57-0C83-8347-888C-6FADD9D9B69D}"/>
              </a:ext>
            </a:extLst>
          </p:cNvPr>
          <p:cNvSpPr txBox="1">
            <a:spLocks noChangeArrowheads="1"/>
          </p:cNvSpPr>
          <p:nvPr/>
        </p:nvSpPr>
        <p:spPr bwMode="auto">
          <a:xfrm>
            <a:off x="8701088" y="33194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p>
        </p:txBody>
      </p:sp>
      <p:sp>
        <p:nvSpPr>
          <p:cNvPr id="40977" name="Text Box 15">
            <a:extLst>
              <a:ext uri="{FF2B5EF4-FFF2-40B4-BE49-F238E27FC236}">
                <a16:creationId xmlns:a16="http://schemas.microsoft.com/office/drawing/2014/main" id="{BB12FB51-4385-4544-A14C-51F9DBCE351E}"/>
              </a:ext>
            </a:extLst>
          </p:cNvPr>
          <p:cNvSpPr txBox="1">
            <a:spLocks noChangeArrowheads="1"/>
          </p:cNvSpPr>
          <p:nvPr/>
        </p:nvSpPr>
        <p:spPr bwMode="auto">
          <a:xfrm>
            <a:off x="7754938" y="33194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p>
        </p:txBody>
      </p:sp>
      <p:sp>
        <p:nvSpPr>
          <p:cNvPr id="40978" name="Text Box 16">
            <a:extLst>
              <a:ext uri="{FF2B5EF4-FFF2-40B4-BE49-F238E27FC236}">
                <a16:creationId xmlns:a16="http://schemas.microsoft.com/office/drawing/2014/main" id="{2423030B-6D4A-094B-83DB-068F982ED058}"/>
              </a:ext>
            </a:extLst>
          </p:cNvPr>
          <p:cNvSpPr txBox="1">
            <a:spLocks noChangeArrowheads="1"/>
          </p:cNvSpPr>
          <p:nvPr/>
        </p:nvSpPr>
        <p:spPr bwMode="auto">
          <a:xfrm>
            <a:off x="6643688" y="333375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PRINT</a:t>
            </a:r>
          </a:p>
        </p:txBody>
      </p:sp>
      <p:sp>
        <p:nvSpPr>
          <p:cNvPr id="40979" name="Text Box 17">
            <a:extLst>
              <a:ext uri="{FF2B5EF4-FFF2-40B4-BE49-F238E27FC236}">
                <a16:creationId xmlns:a16="http://schemas.microsoft.com/office/drawing/2014/main" id="{791F482E-08D4-C346-A592-2E9753AF63B6}"/>
              </a:ext>
            </a:extLst>
          </p:cNvPr>
          <p:cNvSpPr txBox="1">
            <a:spLocks noChangeArrowheads="1"/>
          </p:cNvSpPr>
          <p:nvPr/>
        </p:nvSpPr>
        <p:spPr bwMode="auto">
          <a:xfrm>
            <a:off x="5881688" y="23288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latin typeface="Arial" panose="020B0604020202020204" pitchFamily="34" charset="0"/>
                <a:ea typeface="新細明體" panose="02020500000000000000" pitchFamily="18" charset="-120"/>
              </a:rPr>
              <a:t>;</a:t>
            </a:r>
          </a:p>
        </p:txBody>
      </p:sp>
      <p:sp>
        <p:nvSpPr>
          <p:cNvPr id="40980" name="Line 18">
            <a:extLst>
              <a:ext uri="{FF2B5EF4-FFF2-40B4-BE49-F238E27FC236}">
                <a16:creationId xmlns:a16="http://schemas.microsoft.com/office/drawing/2014/main" id="{0DFAE6BB-0D0F-0045-A669-5CD3805305C5}"/>
              </a:ext>
            </a:extLst>
          </p:cNvPr>
          <p:cNvSpPr>
            <a:spLocks noChangeShapeType="1"/>
          </p:cNvSpPr>
          <p:nvPr/>
        </p:nvSpPr>
        <p:spPr bwMode="auto">
          <a:xfrm flipH="1">
            <a:off x="4891088" y="1871663"/>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1" name="Line 19">
            <a:extLst>
              <a:ext uri="{FF2B5EF4-FFF2-40B4-BE49-F238E27FC236}">
                <a16:creationId xmlns:a16="http://schemas.microsoft.com/office/drawing/2014/main" id="{5A18D7ED-4ED4-614D-AD3F-4CB4B5E6FF21}"/>
              </a:ext>
            </a:extLst>
          </p:cNvPr>
          <p:cNvSpPr>
            <a:spLocks noChangeShapeType="1"/>
          </p:cNvSpPr>
          <p:nvPr/>
        </p:nvSpPr>
        <p:spPr bwMode="auto">
          <a:xfrm flipH="1">
            <a:off x="6034088" y="1947863"/>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2" name="Line 20">
            <a:extLst>
              <a:ext uri="{FF2B5EF4-FFF2-40B4-BE49-F238E27FC236}">
                <a16:creationId xmlns:a16="http://schemas.microsoft.com/office/drawing/2014/main" id="{DE7BB189-D967-AA48-960C-D90302C371D2}"/>
              </a:ext>
            </a:extLst>
          </p:cNvPr>
          <p:cNvSpPr>
            <a:spLocks noChangeShapeType="1"/>
          </p:cNvSpPr>
          <p:nvPr/>
        </p:nvSpPr>
        <p:spPr bwMode="auto">
          <a:xfrm>
            <a:off x="6262688" y="1871663"/>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3" name="Line 21">
            <a:extLst>
              <a:ext uri="{FF2B5EF4-FFF2-40B4-BE49-F238E27FC236}">
                <a16:creationId xmlns:a16="http://schemas.microsoft.com/office/drawing/2014/main" id="{AFBD707A-C741-9544-A20F-B63ECE28B37F}"/>
              </a:ext>
            </a:extLst>
          </p:cNvPr>
          <p:cNvSpPr>
            <a:spLocks noChangeShapeType="1"/>
          </p:cNvSpPr>
          <p:nvPr/>
        </p:nvSpPr>
        <p:spPr bwMode="auto">
          <a:xfrm flipH="1">
            <a:off x="4129088" y="2633663"/>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4" name="Line 22">
            <a:extLst>
              <a:ext uri="{FF2B5EF4-FFF2-40B4-BE49-F238E27FC236}">
                <a16:creationId xmlns:a16="http://schemas.microsoft.com/office/drawing/2014/main" id="{1A1E316A-4085-464D-9B90-3E7B0B89BC29}"/>
              </a:ext>
            </a:extLst>
          </p:cNvPr>
          <p:cNvSpPr>
            <a:spLocks noChangeShapeType="1"/>
          </p:cNvSpPr>
          <p:nvPr/>
        </p:nvSpPr>
        <p:spPr bwMode="auto">
          <a:xfrm>
            <a:off x="4738688" y="2709863"/>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5" name="Line 23">
            <a:extLst>
              <a:ext uri="{FF2B5EF4-FFF2-40B4-BE49-F238E27FC236}">
                <a16:creationId xmlns:a16="http://schemas.microsoft.com/office/drawing/2014/main" id="{B40EBF1B-50DF-0C4C-B683-B2CE0D5639C4}"/>
              </a:ext>
            </a:extLst>
          </p:cNvPr>
          <p:cNvSpPr>
            <a:spLocks noChangeShapeType="1"/>
          </p:cNvSpPr>
          <p:nvPr/>
        </p:nvSpPr>
        <p:spPr bwMode="auto">
          <a:xfrm>
            <a:off x="4967288" y="2557463"/>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6" name="Line 24">
            <a:extLst>
              <a:ext uri="{FF2B5EF4-FFF2-40B4-BE49-F238E27FC236}">
                <a16:creationId xmlns:a16="http://schemas.microsoft.com/office/drawing/2014/main" id="{CD741C0D-EA51-1748-9D30-18026D73B4D6}"/>
              </a:ext>
            </a:extLst>
          </p:cNvPr>
          <p:cNvSpPr>
            <a:spLocks noChangeShapeType="1"/>
          </p:cNvSpPr>
          <p:nvPr/>
        </p:nvSpPr>
        <p:spPr bwMode="auto">
          <a:xfrm>
            <a:off x="5576888" y="370046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7" name="Line 25">
            <a:extLst>
              <a:ext uri="{FF2B5EF4-FFF2-40B4-BE49-F238E27FC236}">
                <a16:creationId xmlns:a16="http://schemas.microsoft.com/office/drawing/2014/main" id="{4C37664B-6BD8-7741-B178-9E7EB29FABD9}"/>
              </a:ext>
            </a:extLst>
          </p:cNvPr>
          <p:cNvSpPr>
            <a:spLocks noChangeShapeType="1"/>
          </p:cNvSpPr>
          <p:nvPr/>
        </p:nvSpPr>
        <p:spPr bwMode="auto">
          <a:xfrm flipH="1">
            <a:off x="7100888" y="2709863"/>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8" name="Line 26">
            <a:extLst>
              <a:ext uri="{FF2B5EF4-FFF2-40B4-BE49-F238E27FC236}">
                <a16:creationId xmlns:a16="http://schemas.microsoft.com/office/drawing/2014/main" id="{603438C0-5904-4241-80B3-4B4AF97FB528}"/>
              </a:ext>
            </a:extLst>
          </p:cNvPr>
          <p:cNvSpPr>
            <a:spLocks noChangeShapeType="1"/>
          </p:cNvSpPr>
          <p:nvPr/>
        </p:nvSpPr>
        <p:spPr bwMode="auto">
          <a:xfrm>
            <a:off x="7481888" y="2709863"/>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89" name="Line 27">
            <a:extLst>
              <a:ext uri="{FF2B5EF4-FFF2-40B4-BE49-F238E27FC236}">
                <a16:creationId xmlns:a16="http://schemas.microsoft.com/office/drawing/2014/main" id="{3857970D-CA15-3646-943B-17BFEA8F59AC}"/>
              </a:ext>
            </a:extLst>
          </p:cNvPr>
          <p:cNvSpPr>
            <a:spLocks noChangeShapeType="1"/>
          </p:cNvSpPr>
          <p:nvPr/>
        </p:nvSpPr>
        <p:spPr bwMode="auto">
          <a:xfrm>
            <a:off x="7558088" y="2633663"/>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90" name="Line 28">
            <a:extLst>
              <a:ext uri="{FF2B5EF4-FFF2-40B4-BE49-F238E27FC236}">
                <a16:creationId xmlns:a16="http://schemas.microsoft.com/office/drawing/2014/main" id="{C1C90885-6686-394A-A766-2E8D09869CD9}"/>
              </a:ext>
            </a:extLst>
          </p:cNvPr>
          <p:cNvSpPr>
            <a:spLocks noChangeShapeType="1"/>
          </p:cNvSpPr>
          <p:nvPr/>
        </p:nvSpPr>
        <p:spPr bwMode="auto">
          <a:xfrm>
            <a:off x="7710488" y="2633663"/>
            <a:ext cx="990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91" name="Line 29">
            <a:extLst>
              <a:ext uri="{FF2B5EF4-FFF2-40B4-BE49-F238E27FC236}">
                <a16:creationId xmlns:a16="http://schemas.microsoft.com/office/drawing/2014/main" id="{C180B309-F0A0-4640-8E5B-263ABBECD352}"/>
              </a:ext>
            </a:extLst>
          </p:cNvPr>
          <p:cNvSpPr>
            <a:spLocks noChangeShapeType="1"/>
          </p:cNvSpPr>
          <p:nvPr/>
        </p:nvSpPr>
        <p:spPr bwMode="auto">
          <a:xfrm>
            <a:off x="8320088" y="370046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92" name="Line 30">
            <a:extLst>
              <a:ext uri="{FF2B5EF4-FFF2-40B4-BE49-F238E27FC236}">
                <a16:creationId xmlns:a16="http://schemas.microsoft.com/office/drawing/2014/main" id="{05DAEB59-C627-CD48-9C62-2EFDCA55541D}"/>
              </a:ext>
            </a:extLst>
          </p:cNvPr>
          <p:cNvSpPr>
            <a:spLocks noChangeShapeType="1"/>
          </p:cNvSpPr>
          <p:nvPr/>
        </p:nvSpPr>
        <p:spPr bwMode="auto">
          <a:xfrm>
            <a:off x="8320088" y="446246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a:extLst>
              <a:ext uri="{FF2B5EF4-FFF2-40B4-BE49-F238E27FC236}">
                <a16:creationId xmlns:a16="http://schemas.microsoft.com/office/drawing/2014/main" id="{FBAE1174-B9E6-FA47-BE89-1567E3A64D25}"/>
              </a:ext>
            </a:extLst>
          </p:cNvPr>
          <p:cNvSpPr>
            <a:spLocks noGrp="1" noChangeArrowheads="1"/>
          </p:cNvSpPr>
          <p:nvPr>
            <p:ph type="title"/>
          </p:nvPr>
        </p:nvSpPr>
        <p:spPr/>
        <p:txBody>
          <a:bodyPr/>
          <a:lstStyle/>
          <a:p>
            <a:r>
              <a:rPr lang="en-US" altLang="zh-TW">
                <a:ea typeface="新細明體" panose="02020500000000000000" pitchFamily="18" charset="-120"/>
              </a:rPr>
              <a:t>Ambiguous Grammars</a:t>
            </a:r>
            <a:endParaRPr lang="zh-TW" altLang="en-US">
              <a:ea typeface="新細明體" panose="02020500000000000000" pitchFamily="18" charset="-120"/>
            </a:endParaRPr>
          </a:p>
        </p:txBody>
      </p:sp>
      <p:sp>
        <p:nvSpPr>
          <p:cNvPr id="3" name="內容版面配置區 2">
            <a:extLst>
              <a:ext uri="{FF2B5EF4-FFF2-40B4-BE49-F238E27FC236}">
                <a16:creationId xmlns:a16="http://schemas.microsoft.com/office/drawing/2014/main" id="{F17CA32D-9A6C-4C42-A351-D9F1563ECE0E}"/>
              </a:ext>
            </a:extLst>
          </p:cNvPr>
          <p:cNvSpPr>
            <a:spLocks noGrp="1" noChangeArrowheads="1"/>
          </p:cNvSpPr>
          <p:nvPr>
            <p:ph idx="1"/>
          </p:nvPr>
        </p:nvSpPr>
        <p:spPr>
          <a:xfrm>
            <a:off x="228600" y="609600"/>
            <a:ext cx="8610600" cy="5791200"/>
          </a:xfrm>
        </p:spPr>
        <p:txBody>
          <a:bodyPr/>
          <a:lstStyle/>
          <a:p>
            <a:r>
              <a:rPr lang="en-US" altLang="zh-TW" sz="2400">
                <a:ea typeface="新細明體" panose="02020500000000000000" pitchFamily="18" charset="-120"/>
              </a:rPr>
              <a:t>a grammar is ambiguous if the same sequence of tokens can give rise to two or more parse trees</a:t>
            </a:r>
          </a:p>
          <a:p>
            <a:endParaRPr lang="en-US" altLang="zh-TW" sz="2400">
              <a:ea typeface="新細明體" panose="02020500000000000000" pitchFamily="18" charset="-120"/>
            </a:endParaRPr>
          </a:p>
          <a:p>
            <a:pPr>
              <a:spcBef>
                <a:spcPts val="600"/>
              </a:spcBef>
            </a:pPr>
            <a:r>
              <a:rPr lang="en-US" altLang="zh-TW" sz="2400">
                <a:ea typeface="新細明體" panose="02020500000000000000" pitchFamily="18" charset="-120"/>
              </a:rPr>
              <a:t>non-terminals: 	E</a:t>
            </a:r>
          </a:p>
          <a:p>
            <a:pPr>
              <a:spcBef>
                <a:spcPts val="600"/>
              </a:spcBef>
            </a:pPr>
            <a:r>
              <a:rPr lang="en-US" altLang="zh-TW" sz="2400">
                <a:ea typeface="新細明體" panose="02020500000000000000" pitchFamily="18" charset="-120"/>
              </a:rPr>
              <a:t>terminals: 	ID, NUM, PLUS, MUL</a:t>
            </a:r>
          </a:p>
          <a:p>
            <a:pPr>
              <a:spcBef>
                <a:spcPts val="600"/>
              </a:spcBef>
            </a:pPr>
            <a:r>
              <a:rPr lang="en-US" altLang="zh-TW" sz="2400">
                <a:ea typeface="新細明體" panose="02020500000000000000" pitchFamily="18" charset="-120"/>
              </a:rPr>
              <a:t>rules:</a:t>
            </a:r>
          </a:p>
          <a:p>
            <a:endParaRPr lang="en-US" altLang="zh-TW" sz="2400">
              <a:ea typeface="新細明體" panose="02020500000000000000" pitchFamily="18" charset="-120"/>
            </a:endParaRPr>
          </a:p>
          <a:p>
            <a:endParaRPr lang="zh-TW" altLang="en-US">
              <a:ea typeface="新細明體" panose="02020500000000000000" pitchFamily="18" charset="-120"/>
            </a:endParaRPr>
          </a:p>
        </p:txBody>
      </p:sp>
      <p:sp>
        <p:nvSpPr>
          <p:cNvPr id="4" name="Text Box 4">
            <a:extLst>
              <a:ext uri="{FF2B5EF4-FFF2-40B4-BE49-F238E27FC236}">
                <a16:creationId xmlns:a16="http://schemas.microsoft.com/office/drawing/2014/main" id="{007DC9CF-7F3E-C84E-82F0-18E771A9C0B6}"/>
              </a:ext>
            </a:extLst>
          </p:cNvPr>
          <p:cNvSpPr txBox="1">
            <a:spLocks noChangeArrowheads="1"/>
          </p:cNvSpPr>
          <p:nvPr/>
        </p:nvSpPr>
        <p:spPr bwMode="auto">
          <a:xfrm>
            <a:off x="2971800" y="2971800"/>
            <a:ext cx="1606550" cy="1570038"/>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NUM</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p:txBody>
      </p:sp>
      <p:sp>
        <p:nvSpPr>
          <p:cNvPr id="5" name="Text Box 6">
            <a:extLst>
              <a:ext uri="{FF2B5EF4-FFF2-40B4-BE49-F238E27FC236}">
                <a16:creationId xmlns:a16="http://schemas.microsoft.com/office/drawing/2014/main" id="{709AC119-A96B-6349-B8EE-0518B4BA4A7C}"/>
              </a:ext>
            </a:extLst>
          </p:cNvPr>
          <p:cNvSpPr txBox="1">
            <a:spLocks noChangeArrowheads="1"/>
          </p:cNvSpPr>
          <p:nvPr/>
        </p:nvSpPr>
        <p:spPr bwMode="auto">
          <a:xfrm>
            <a:off x="304800" y="5257800"/>
            <a:ext cx="8001000" cy="830263"/>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characters:  4 + 5 * 6</a:t>
            </a:r>
          </a:p>
          <a:p>
            <a:pPr>
              <a:defRPr/>
            </a:pPr>
            <a:r>
              <a:rPr lang="en-US" altLang="zh-TW" dirty="0">
                <a:latin typeface="+mn-lt"/>
                <a:ea typeface="新細明體" panose="02020500000000000000" pitchFamily="18" charset="-120"/>
              </a:rPr>
              <a:t>tokens:        NUM(4)   PLUS   NUM(5)   MUL   NUM(6)</a:t>
            </a:r>
          </a:p>
        </p:txBody>
      </p:sp>
      <p:sp>
        <p:nvSpPr>
          <p:cNvPr id="6" name="矩形 5">
            <a:extLst>
              <a:ext uri="{FF2B5EF4-FFF2-40B4-BE49-F238E27FC236}">
                <a16:creationId xmlns:a16="http://schemas.microsoft.com/office/drawing/2014/main" id="{B5370AEF-0261-524C-9802-F86133FFF100}"/>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a:extLst>
              <a:ext uri="{FF2B5EF4-FFF2-40B4-BE49-F238E27FC236}">
                <a16:creationId xmlns:a16="http://schemas.microsoft.com/office/drawing/2014/main" id="{7AD93384-A244-1E48-BF4D-1BA6F9CB5DF3}"/>
              </a:ext>
            </a:extLst>
          </p:cNvPr>
          <p:cNvSpPr>
            <a:spLocks noGrp="1" noChangeArrowheads="1"/>
          </p:cNvSpPr>
          <p:nvPr>
            <p:ph type="title"/>
          </p:nvPr>
        </p:nvSpPr>
        <p:spPr/>
        <p:txBody>
          <a:bodyPr/>
          <a:lstStyle/>
          <a:p>
            <a:r>
              <a:rPr lang="en-US" altLang="zh-TW">
                <a:ea typeface="新細明體" panose="02020500000000000000" pitchFamily="18" charset="-120"/>
              </a:rPr>
              <a:t>Ambiguous Grammars</a:t>
            </a:r>
            <a:endParaRPr lang="zh-TW" altLang="en-US">
              <a:ea typeface="新細明體" panose="02020500000000000000" pitchFamily="18" charset="-120"/>
            </a:endParaRPr>
          </a:p>
        </p:txBody>
      </p:sp>
      <p:sp>
        <p:nvSpPr>
          <p:cNvPr id="4" name="Text Box 4">
            <a:extLst>
              <a:ext uri="{FF2B5EF4-FFF2-40B4-BE49-F238E27FC236}">
                <a16:creationId xmlns:a16="http://schemas.microsoft.com/office/drawing/2014/main" id="{3A8F4C73-7304-5C4C-8DE4-23D51018DA26}"/>
              </a:ext>
            </a:extLst>
          </p:cNvPr>
          <p:cNvSpPr txBox="1">
            <a:spLocks noChangeArrowheads="1"/>
          </p:cNvSpPr>
          <p:nvPr/>
        </p:nvSpPr>
        <p:spPr bwMode="auto">
          <a:xfrm>
            <a:off x="152400" y="2819400"/>
            <a:ext cx="1606550" cy="1570038"/>
          </a:xfrm>
          <a:prstGeom prst="rect">
            <a:avLst/>
          </a:prstGeom>
          <a:noFill/>
          <a:ln>
            <a:noFill/>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ID</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NUM</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a:p>
            <a:pPr>
              <a:defRPr/>
            </a:pPr>
            <a:r>
              <a:rPr lang="en-US" altLang="zh-TW" dirty="0">
                <a:latin typeface="+mn-lt"/>
                <a:ea typeface="新細明體" panose="02020500000000000000" pitchFamily="18" charset="-120"/>
              </a:rPr>
              <a:t>E </a:t>
            </a:r>
            <a:r>
              <a:rPr lang="en-US" altLang="zh-TW" dirty="0">
                <a:latin typeface="+mn-lt"/>
                <a:ea typeface="新細明體" panose="02020500000000000000" pitchFamily="18" charset="-120"/>
                <a:sym typeface="Symbol" panose="05050102010706020507" pitchFamily="18" charset="2"/>
              </a:rPr>
              <a:t></a:t>
            </a:r>
            <a:r>
              <a:rPr lang="en-US" altLang="zh-TW" dirty="0">
                <a:latin typeface="+mn-lt"/>
                <a:ea typeface="新細明體" panose="02020500000000000000" pitchFamily="18" charset="-120"/>
              </a:rPr>
              <a:t> E * E</a:t>
            </a:r>
          </a:p>
        </p:txBody>
      </p:sp>
      <p:sp>
        <p:nvSpPr>
          <p:cNvPr id="5" name="Text Box 6">
            <a:extLst>
              <a:ext uri="{FF2B5EF4-FFF2-40B4-BE49-F238E27FC236}">
                <a16:creationId xmlns:a16="http://schemas.microsoft.com/office/drawing/2014/main" id="{C597F690-F14E-1F40-A209-1B831477FFC0}"/>
              </a:ext>
            </a:extLst>
          </p:cNvPr>
          <p:cNvSpPr txBox="1">
            <a:spLocks noChangeArrowheads="1"/>
          </p:cNvSpPr>
          <p:nvPr/>
        </p:nvSpPr>
        <p:spPr bwMode="auto">
          <a:xfrm>
            <a:off x="533400" y="609600"/>
            <a:ext cx="8001000" cy="830263"/>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zh-TW" dirty="0">
                <a:latin typeface="+mn-lt"/>
                <a:ea typeface="新細明體" panose="02020500000000000000" pitchFamily="18" charset="-120"/>
              </a:rPr>
              <a:t>characters:  4 + 5 * 6</a:t>
            </a:r>
          </a:p>
          <a:p>
            <a:pPr>
              <a:defRPr/>
            </a:pPr>
            <a:r>
              <a:rPr lang="en-US" altLang="zh-TW" dirty="0">
                <a:latin typeface="+mn-lt"/>
                <a:ea typeface="新細明體" panose="02020500000000000000" pitchFamily="18" charset="-120"/>
              </a:rPr>
              <a:t>tokens:        NUM(4)   PLUS   NUM(5)   MUL   NUM(6)</a:t>
            </a:r>
          </a:p>
        </p:txBody>
      </p:sp>
      <p:grpSp>
        <p:nvGrpSpPr>
          <p:cNvPr id="45" name="群組 44">
            <a:extLst>
              <a:ext uri="{FF2B5EF4-FFF2-40B4-BE49-F238E27FC236}">
                <a16:creationId xmlns:a16="http://schemas.microsoft.com/office/drawing/2014/main" id="{4BB4D36C-CCAF-7048-B90E-EC735F9D7539}"/>
              </a:ext>
            </a:extLst>
          </p:cNvPr>
          <p:cNvGrpSpPr>
            <a:grpSpLocks/>
          </p:cNvGrpSpPr>
          <p:nvPr/>
        </p:nvGrpSpPr>
        <p:grpSpPr bwMode="auto">
          <a:xfrm>
            <a:off x="3213100" y="1600200"/>
            <a:ext cx="4406900" cy="2286000"/>
            <a:chOff x="3213100" y="1600200"/>
            <a:chExt cx="4406900" cy="2286000"/>
          </a:xfrm>
        </p:grpSpPr>
        <p:sp>
          <p:nvSpPr>
            <p:cNvPr id="43034" name="Text Box 5">
              <a:extLst>
                <a:ext uri="{FF2B5EF4-FFF2-40B4-BE49-F238E27FC236}">
                  <a16:creationId xmlns:a16="http://schemas.microsoft.com/office/drawing/2014/main" id="{DBDA4AFF-6AB9-1944-BD02-477992161010}"/>
                </a:ext>
              </a:extLst>
            </p:cNvPr>
            <p:cNvSpPr txBox="1">
              <a:spLocks noChangeArrowheads="1"/>
            </p:cNvSpPr>
            <p:nvPr/>
          </p:nvSpPr>
          <p:spPr bwMode="auto">
            <a:xfrm>
              <a:off x="4851400" y="1600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E</a:t>
              </a:r>
            </a:p>
          </p:txBody>
        </p:sp>
        <p:sp>
          <p:nvSpPr>
            <p:cNvPr id="43035" name="Text Box 6">
              <a:extLst>
                <a:ext uri="{FF2B5EF4-FFF2-40B4-BE49-F238E27FC236}">
                  <a16:creationId xmlns:a16="http://schemas.microsoft.com/office/drawing/2014/main" id="{E2D91232-6231-1648-BB55-59328B0B171F}"/>
                </a:ext>
              </a:extLst>
            </p:cNvPr>
            <p:cNvSpPr txBox="1">
              <a:spLocks noChangeArrowheads="1"/>
            </p:cNvSpPr>
            <p:nvPr/>
          </p:nvSpPr>
          <p:spPr bwMode="auto">
            <a:xfrm>
              <a:off x="3511550" y="2362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E</a:t>
              </a:r>
            </a:p>
          </p:txBody>
        </p:sp>
        <p:sp>
          <p:nvSpPr>
            <p:cNvPr id="43036" name="Text Box 7">
              <a:extLst>
                <a:ext uri="{FF2B5EF4-FFF2-40B4-BE49-F238E27FC236}">
                  <a16:creationId xmlns:a16="http://schemas.microsoft.com/office/drawing/2014/main" id="{6B35CFE4-1F7D-CF48-B402-7C5798A40D9F}"/>
                </a:ext>
              </a:extLst>
            </p:cNvPr>
            <p:cNvSpPr txBox="1">
              <a:spLocks noChangeArrowheads="1"/>
            </p:cNvSpPr>
            <p:nvPr/>
          </p:nvSpPr>
          <p:spPr bwMode="auto">
            <a:xfrm>
              <a:off x="6146800" y="2362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E</a:t>
              </a:r>
            </a:p>
          </p:txBody>
        </p:sp>
        <p:sp>
          <p:nvSpPr>
            <p:cNvPr id="43037" name="Text Box 8">
              <a:extLst>
                <a:ext uri="{FF2B5EF4-FFF2-40B4-BE49-F238E27FC236}">
                  <a16:creationId xmlns:a16="http://schemas.microsoft.com/office/drawing/2014/main" id="{81E5306E-B128-CA48-BC85-E875CE0EC388}"/>
                </a:ext>
              </a:extLst>
            </p:cNvPr>
            <p:cNvSpPr txBox="1">
              <a:spLocks noChangeArrowheads="1"/>
            </p:cNvSpPr>
            <p:nvPr/>
          </p:nvSpPr>
          <p:spPr bwMode="auto">
            <a:xfrm>
              <a:off x="3213100" y="3124200"/>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NUM(4)</a:t>
              </a:r>
            </a:p>
          </p:txBody>
        </p:sp>
        <p:sp>
          <p:nvSpPr>
            <p:cNvPr id="43038" name="Text Box 9">
              <a:extLst>
                <a:ext uri="{FF2B5EF4-FFF2-40B4-BE49-F238E27FC236}">
                  <a16:creationId xmlns:a16="http://schemas.microsoft.com/office/drawing/2014/main" id="{37AD4C15-00F6-6E4E-A16F-35B2A24600FF}"/>
                </a:ext>
              </a:extLst>
            </p:cNvPr>
            <p:cNvSpPr txBox="1">
              <a:spLocks noChangeArrowheads="1"/>
            </p:cNvSpPr>
            <p:nvPr/>
          </p:nvSpPr>
          <p:spPr bwMode="auto">
            <a:xfrm>
              <a:off x="6940550" y="2819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E</a:t>
              </a:r>
            </a:p>
          </p:txBody>
        </p:sp>
        <p:sp>
          <p:nvSpPr>
            <p:cNvPr id="43039" name="Text Box 10">
              <a:extLst>
                <a:ext uri="{FF2B5EF4-FFF2-40B4-BE49-F238E27FC236}">
                  <a16:creationId xmlns:a16="http://schemas.microsoft.com/office/drawing/2014/main" id="{79EE751C-C8BD-9046-A745-9C38532E90EC}"/>
                </a:ext>
              </a:extLst>
            </p:cNvPr>
            <p:cNvSpPr txBox="1">
              <a:spLocks noChangeArrowheads="1"/>
            </p:cNvSpPr>
            <p:nvPr/>
          </p:nvSpPr>
          <p:spPr bwMode="auto">
            <a:xfrm>
              <a:off x="6178550" y="30480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a:t>
              </a:r>
            </a:p>
          </p:txBody>
        </p:sp>
        <p:sp>
          <p:nvSpPr>
            <p:cNvPr id="43040" name="Text Box 11">
              <a:extLst>
                <a:ext uri="{FF2B5EF4-FFF2-40B4-BE49-F238E27FC236}">
                  <a16:creationId xmlns:a16="http://schemas.microsoft.com/office/drawing/2014/main" id="{592E20DB-3066-174B-8DD0-B19D282C3245}"/>
                </a:ext>
              </a:extLst>
            </p:cNvPr>
            <p:cNvSpPr txBox="1">
              <a:spLocks noChangeArrowheads="1"/>
            </p:cNvSpPr>
            <p:nvPr/>
          </p:nvSpPr>
          <p:spPr bwMode="auto">
            <a:xfrm>
              <a:off x="5346700" y="2819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E</a:t>
              </a:r>
            </a:p>
          </p:txBody>
        </p:sp>
        <p:sp>
          <p:nvSpPr>
            <p:cNvPr id="43041" name="Text Box 12">
              <a:extLst>
                <a:ext uri="{FF2B5EF4-FFF2-40B4-BE49-F238E27FC236}">
                  <a16:creationId xmlns:a16="http://schemas.microsoft.com/office/drawing/2014/main" id="{7DF30644-D45F-EE48-B3E5-0472FEBE724C}"/>
                </a:ext>
              </a:extLst>
            </p:cNvPr>
            <p:cNvSpPr txBox="1">
              <a:spLocks noChangeArrowheads="1"/>
            </p:cNvSpPr>
            <p:nvPr/>
          </p:nvSpPr>
          <p:spPr bwMode="auto">
            <a:xfrm>
              <a:off x="4806950" y="23622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a:t>
              </a:r>
            </a:p>
          </p:txBody>
        </p:sp>
        <p:sp>
          <p:nvSpPr>
            <p:cNvPr id="43042" name="Line 13">
              <a:extLst>
                <a:ext uri="{FF2B5EF4-FFF2-40B4-BE49-F238E27FC236}">
                  <a16:creationId xmlns:a16="http://schemas.microsoft.com/office/drawing/2014/main" id="{2197101D-DCCF-F54D-A18E-918787835995}"/>
                </a:ext>
              </a:extLst>
            </p:cNvPr>
            <p:cNvSpPr>
              <a:spLocks noChangeShapeType="1"/>
            </p:cNvSpPr>
            <p:nvPr/>
          </p:nvSpPr>
          <p:spPr bwMode="auto">
            <a:xfrm flipH="1">
              <a:off x="3816350" y="19050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3" name="Line 14">
              <a:extLst>
                <a:ext uri="{FF2B5EF4-FFF2-40B4-BE49-F238E27FC236}">
                  <a16:creationId xmlns:a16="http://schemas.microsoft.com/office/drawing/2014/main" id="{C3B842D4-8B23-A444-B2C0-0424D7DC3E13}"/>
                </a:ext>
              </a:extLst>
            </p:cNvPr>
            <p:cNvSpPr>
              <a:spLocks noChangeShapeType="1"/>
            </p:cNvSpPr>
            <p:nvPr/>
          </p:nvSpPr>
          <p:spPr bwMode="auto">
            <a:xfrm flipH="1">
              <a:off x="4959350" y="19812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4" name="Line 15">
              <a:extLst>
                <a:ext uri="{FF2B5EF4-FFF2-40B4-BE49-F238E27FC236}">
                  <a16:creationId xmlns:a16="http://schemas.microsoft.com/office/drawing/2014/main" id="{A8637F21-9B3C-B943-ABA3-9FF2B729DA6B}"/>
                </a:ext>
              </a:extLst>
            </p:cNvPr>
            <p:cNvSpPr>
              <a:spLocks noChangeShapeType="1"/>
            </p:cNvSpPr>
            <p:nvPr/>
          </p:nvSpPr>
          <p:spPr bwMode="auto">
            <a:xfrm>
              <a:off x="5187950" y="19050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5" name="Line 16">
              <a:extLst>
                <a:ext uri="{FF2B5EF4-FFF2-40B4-BE49-F238E27FC236}">
                  <a16:creationId xmlns:a16="http://schemas.microsoft.com/office/drawing/2014/main" id="{6DFED2A5-FF15-D248-A6C8-82EF4D46EF2A}"/>
                </a:ext>
              </a:extLst>
            </p:cNvPr>
            <p:cNvSpPr>
              <a:spLocks noChangeShapeType="1"/>
            </p:cNvSpPr>
            <p:nvPr/>
          </p:nvSpPr>
          <p:spPr bwMode="auto">
            <a:xfrm>
              <a:off x="3663950" y="2743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6" name="Line 17">
              <a:extLst>
                <a:ext uri="{FF2B5EF4-FFF2-40B4-BE49-F238E27FC236}">
                  <a16:creationId xmlns:a16="http://schemas.microsoft.com/office/drawing/2014/main" id="{21913C47-4633-B344-8BB2-14DE232AD32C}"/>
                </a:ext>
              </a:extLst>
            </p:cNvPr>
            <p:cNvSpPr>
              <a:spLocks noChangeShapeType="1"/>
            </p:cNvSpPr>
            <p:nvPr/>
          </p:nvSpPr>
          <p:spPr bwMode="auto">
            <a:xfrm flipH="1">
              <a:off x="5645150" y="26670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7" name="Line 18">
              <a:extLst>
                <a:ext uri="{FF2B5EF4-FFF2-40B4-BE49-F238E27FC236}">
                  <a16:creationId xmlns:a16="http://schemas.microsoft.com/office/drawing/2014/main" id="{C5380A91-4E82-8D40-8FFB-CD5B5363D0DB}"/>
                </a:ext>
              </a:extLst>
            </p:cNvPr>
            <p:cNvSpPr>
              <a:spLocks noChangeShapeType="1"/>
            </p:cNvSpPr>
            <p:nvPr/>
          </p:nvSpPr>
          <p:spPr bwMode="auto">
            <a:xfrm>
              <a:off x="6330950" y="2743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8" name="Line 19">
              <a:extLst>
                <a:ext uri="{FF2B5EF4-FFF2-40B4-BE49-F238E27FC236}">
                  <a16:creationId xmlns:a16="http://schemas.microsoft.com/office/drawing/2014/main" id="{D8FBE405-5CB7-FA45-B4F2-38E8E00F9D4D}"/>
                </a:ext>
              </a:extLst>
            </p:cNvPr>
            <p:cNvSpPr>
              <a:spLocks noChangeShapeType="1"/>
            </p:cNvSpPr>
            <p:nvPr/>
          </p:nvSpPr>
          <p:spPr bwMode="auto">
            <a:xfrm>
              <a:off x="7092950" y="3200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9" name="Text Box 20">
              <a:extLst>
                <a:ext uri="{FF2B5EF4-FFF2-40B4-BE49-F238E27FC236}">
                  <a16:creationId xmlns:a16="http://schemas.microsoft.com/office/drawing/2014/main" id="{24443A57-8ADA-0E4B-BC97-D2B49B571A7B}"/>
                </a:ext>
              </a:extLst>
            </p:cNvPr>
            <p:cNvSpPr txBox="1">
              <a:spLocks noChangeArrowheads="1"/>
            </p:cNvSpPr>
            <p:nvPr/>
          </p:nvSpPr>
          <p:spPr bwMode="auto">
            <a:xfrm>
              <a:off x="6635750" y="3505200"/>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NUM(6)</a:t>
              </a:r>
            </a:p>
          </p:txBody>
        </p:sp>
        <p:sp>
          <p:nvSpPr>
            <p:cNvPr id="43050" name="Text Box 21">
              <a:extLst>
                <a:ext uri="{FF2B5EF4-FFF2-40B4-BE49-F238E27FC236}">
                  <a16:creationId xmlns:a16="http://schemas.microsoft.com/office/drawing/2014/main" id="{69C3FAD1-D039-AB47-8EC5-9ECC4EFB673D}"/>
                </a:ext>
              </a:extLst>
            </p:cNvPr>
            <p:cNvSpPr txBox="1">
              <a:spLocks noChangeArrowheads="1"/>
            </p:cNvSpPr>
            <p:nvPr/>
          </p:nvSpPr>
          <p:spPr bwMode="auto">
            <a:xfrm>
              <a:off x="5041900" y="35194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chemeClr val="hlink"/>
                  </a:solidFill>
                  <a:latin typeface="Arial" panose="020B0604020202020204" pitchFamily="34" charset="0"/>
                  <a:ea typeface="新細明體" panose="02020500000000000000" pitchFamily="18" charset="-120"/>
                </a:rPr>
                <a:t>NUM(5)</a:t>
              </a:r>
            </a:p>
          </p:txBody>
        </p:sp>
        <p:sp>
          <p:nvSpPr>
            <p:cNvPr id="43051" name="Line 22">
              <a:extLst>
                <a:ext uri="{FF2B5EF4-FFF2-40B4-BE49-F238E27FC236}">
                  <a16:creationId xmlns:a16="http://schemas.microsoft.com/office/drawing/2014/main" id="{AA26D939-55E3-364E-BD64-03B5E506241F}"/>
                </a:ext>
              </a:extLst>
            </p:cNvPr>
            <p:cNvSpPr>
              <a:spLocks noChangeShapeType="1"/>
            </p:cNvSpPr>
            <p:nvPr/>
          </p:nvSpPr>
          <p:spPr bwMode="auto">
            <a:xfrm>
              <a:off x="5499100" y="3200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52" name="Line 23">
              <a:extLst>
                <a:ext uri="{FF2B5EF4-FFF2-40B4-BE49-F238E27FC236}">
                  <a16:creationId xmlns:a16="http://schemas.microsoft.com/office/drawing/2014/main" id="{14718852-BD39-3E43-B5AA-292DF327AA2A}"/>
                </a:ext>
              </a:extLst>
            </p:cNvPr>
            <p:cNvSpPr>
              <a:spLocks noChangeShapeType="1"/>
            </p:cNvSpPr>
            <p:nvPr/>
          </p:nvSpPr>
          <p:spPr bwMode="auto">
            <a:xfrm>
              <a:off x="6483350" y="26670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46" name="群組 45">
            <a:extLst>
              <a:ext uri="{FF2B5EF4-FFF2-40B4-BE49-F238E27FC236}">
                <a16:creationId xmlns:a16="http://schemas.microsoft.com/office/drawing/2014/main" id="{42BEEB19-E4D7-2743-8600-95F13D9E0202}"/>
              </a:ext>
            </a:extLst>
          </p:cNvPr>
          <p:cNvGrpSpPr>
            <a:grpSpLocks/>
          </p:cNvGrpSpPr>
          <p:nvPr/>
        </p:nvGrpSpPr>
        <p:grpSpPr bwMode="auto">
          <a:xfrm>
            <a:off x="2673350" y="4038600"/>
            <a:ext cx="4260850" cy="2286000"/>
            <a:chOff x="2673350" y="4038600"/>
            <a:chExt cx="4260850" cy="2286000"/>
          </a:xfrm>
        </p:grpSpPr>
        <p:sp>
          <p:nvSpPr>
            <p:cNvPr id="43015" name="Text Box 24">
              <a:extLst>
                <a:ext uri="{FF2B5EF4-FFF2-40B4-BE49-F238E27FC236}">
                  <a16:creationId xmlns:a16="http://schemas.microsoft.com/office/drawing/2014/main" id="{1E4F25E5-8734-BE4E-81F2-9629210DD651}"/>
                </a:ext>
              </a:extLst>
            </p:cNvPr>
            <p:cNvSpPr txBox="1">
              <a:spLocks noChangeArrowheads="1"/>
            </p:cNvSpPr>
            <p:nvPr/>
          </p:nvSpPr>
          <p:spPr bwMode="auto">
            <a:xfrm>
              <a:off x="5003800" y="4038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E</a:t>
              </a:r>
            </a:p>
          </p:txBody>
        </p:sp>
        <p:sp>
          <p:nvSpPr>
            <p:cNvPr id="43016" name="Text Box 25">
              <a:extLst>
                <a:ext uri="{FF2B5EF4-FFF2-40B4-BE49-F238E27FC236}">
                  <a16:creationId xmlns:a16="http://schemas.microsoft.com/office/drawing/2014/main" id="{ECC813FD-CB51-104B-9994-EC8A4191613C}"/>
                </a:ext>
              </a:extLst>
            </p:cNvPr>
            <p:cNvSpPr txBox="1">
              <a:spLocks noChangeArrowheads="1"/>
            </p:cNvSpPr>
            <p:nvPr/>
          </p:nvSpPr>
          <p:spPr bwMode="auto">
            <a:xfrm>
              <a:off x="6248400" y="48148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E</a:t>
              </a:r>
            </a:p>
          </p:txBody>
        </p:sp>
        <p:sp>
          <p:nvSpPr>
            <p:cNvPr id="43017" name="Text Box 26">
              <a:extLst>
                <a:ext uri="{FF2B5EF4-FFF2-40B4-BE49-F238E27FC236}">
                  <a16:creationId xmlns:a16="http://schemas.microsoft.com/office/drawing/2014/main" id="{4551739A-5D8F-9A4B-8FC2-DE7904F9ABB3}"/>
                </a:ext>
              </a:extLst>
            </p:cNvPr>
            <p:cNvSpPr txBox="1">
              <a:spLocks noChangeArrowheads="1"/>
            </p:cNvSpPr>
            <p:nvPr/>
          </p:nvSpPr>
          <p:spPr bwMode="auto">
            <a:xfrm>
              <a:off x="3778250" y="4800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E</a:t>
              </a:r>
            </a:p>
          </p:txBody>
        </p:sp>
        <p:sp>
          <p:nvSpPr>
            <p:cNvPr id="43018" name="Text Box 27">
              <a:extLst>
                <a:ext uri="{FF2B5EF4-FFF2-40B4-BE49-F238E27FC236}">
                  <a16:creationId xmlns:a16="http://schemas.microsoft.com/office/drawing/2014/main" id="{E7C39ED0-1AC6-354E-96C7-5E7FEEF278EC}"/>
                </a:ext>
              </a:extLst>
            </p:cNvPr>
            <p:cNvSpPr txBox="1">
              <a:spLocks noChangeArrowheads="1"/>
            </p:cNvSpPr>
            <p:nvPr/>
          </p:nvSpPr>
          <p:spPr bwMode="auto">
            <a:xfrm>
              <a:off x="5949950" y="5576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NUM(6)</a:t>
              </a:r>
            </a:p>
          </p:txBody>
        </p:sp>
        <p:sp>
          <p:nvSpPr>
            <p:cNvPr id="43019" name="Text Box 28">
              <a:extLst>
                <a:ext uri="{FF2B5EF4-FFF2-40B4-BE49-F238E27FC236}">
                  <a16:creationId xmlns:a16="http://schemas.microsoft.com/office/drawing/2014/main" id="{D2019DB7-F185-5942-A137-9DB5DCF1EC65}"/>
                </a:ext>
              </a:extLst>
            </p:cNvPr>
            <p:cNvSpPr txBox="1">
              <a:spLocks noChangeArrowheads="1"/>
            </p:cNvSpPr>
            <p:nvPr/>
          </p:nvSpPr>
          <p:spPr bwMode="auto">
            <a:xfrm>
              <a:off x="4572000" y="52578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E</a:t>
              </a:r>
            </a:p>
          </p:txBody>
        </p:sp>
        <p:sp>
          <p:nvSpPr>
            <p:cNvPr id="43020" name="Text Box 29">
              <a:extLst>
                <a:ext uri="{FF2B5EF4-FFF2-40B4-BE49-F238E27FC236}">
                  <a16:creationId xmlns:a16="http://schemas.microsoft.com/office/drawing/2014/main" id="{8DC22936-2AFD-3941-A088-1F74EFC1F0CF}"/>
                </a:ext>
              </a:extLst>
            </p:cNvPr>
            <p:cNvSpPr txBox="1">
              <a:spLocks noChangeArrowheads="1"/>
            </p:cNvSpPr>
            <p:nvPr/>
          </p:nvSpPr>
          <p:spPr bwMode="auto">
            <a:xfrm>
              <a:off x="3810000" y="54864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a:t>
              </a:r>
            </a:p>
          </p:txBody>
        </p:sp>
        <p:sp>
          <p:nvSpPr>
            <p:cNvPr id="43021" name="Text Box 30">
              <a:extLst>
                <a:ext uri="{FF2B5EF4-FFF2-40B4-BE49-F238E27FC236}">
                  <a16:creationId xmlns:a16="http://schemas.microsoft.com/office/drawing/2014/main" id="{625C34A3-3725-9942-8A68-60E0ABC26AF5}"/>
                </a:ext>
              </a:extLst>
            </p:cNvPr>
            <p:cNvSpPr txBox="1">
              <a:spLocks noChangeArrowheads="1"/>
            </p:cNvSpPr>
            <p:nvPr/>
          </p:nvSpPr>
          <p:spPr bwMode="auto">
            <a:xfrm>
              <a:off x="2978150" y="52578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E</a:t>
              </a:r>
            </a:p>
          </p:txBody>
        </p:sp>
        <p:sp>
          <p:nvSpPr>
            <p:cNvPr id="43022" name="Text Box 31">
              <a:extLst>
                <a:ext uri="{FF2B5EF4-FFF2-40B4-BE49-F238E27FC236}">
                  <a16:creationId xmlns:a16="http://schemas.microsoft.com/office/drawing/2014/main" id="{BCE5E2F6-3922-F546-BC84-07EBCD321D11}"/>
                </a:ext>
              </a:extLst>
            </p:cNvPr>
            <p:cNvSpPr txBox="1">
              <a:spLocks noChangeArrowheads="1"/>
            </p:cNvSpPr>
            <p:nvPr/>
          </p:nvSpPr>
          <p:spPr bwMode="auto">
            <a:xfrm>
              <a:off x="4959350" y="48006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a:t>
              </a:r>
            </a:p>
          </p:txBody>
        </p:sp>
        <p:sp>
          <p:nvSpPr>
            <p:cNvPr id="43023" name="Line 32">
              <a:extLst>
                <a:ext uri="{FF2B5EF4-FFF2-40B4-BE49-F238E27FC236}">
                  <a16:creationId xmlns:a16="http://schemas.microsoft.com/office/drawing/2014/main" id="{5F108EE0-A873-0748-8A36-EE42830E37E7}"/>
                </a:ext>
              </a:extLst>
            </p:cNvPr>
            <p:cNvSpPr>
              <a:spLocks noChangeShapeType="1"/>
            </p:cNvSpPr>
            <p:nvPr/>
          </p:nvSpPr>
          <p:spPr bwMode="auto">
            <a:xfrm flipH="1">
              <a:off x="3968750" y="43434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4" name="Line 33">
              <a:extLst>
                <a:ext uri="{FF2B5EF4-FFF2-40B4-BE49-F238E27FC236}">
                  <a16:creationId xmlns:a16="http://schemas.microsoft.com/office/drawing/2014/main" id="{162B9245-FFCC-D242-8187-B674DEB9D731}"/>
                </a:ext>
              </a:extLst>
            </p:cNvPr>
            <p:cNvSpPr>
              <a:spLocks noChangeShapeType="1"/>
            </p:cNvSpPr>
            <p:nvPr/>
          </p:nvSpPr>
          <p:spPr bwMode="auto">
            <a:xfrm flipH="1">
              <a:off x="5111750" y="44196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5" name="Line 34">
              <a:extLst>
                <a:ext uri="{FF2B5EF4-FFF2-40B4-BE49-F238E27FC236}">
                  <a16:creationId xmlns:a16="http://schemas.microsoft.com/office/drawing/2014/main" id="{D938F088-B782-AE42-920A-E25A069ADFCF}"/>
                </a:ext>
              </a:extLst>
            </p:cNvPr>
            <p:cNvSpPr>
              <a:spLocks noChangeShapeType="1"/>
            </p:cNvSpPr>
            <p:nvPr/>
          </p:nvSpPr>
          <p:spPr bwMode="auto">
            <a:xfrm>
              <a:off x="5340350" y="43434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6" name="Line 35">
              <a:extLst>
                <a:ext uri="{FF2B5EF4-FFF2-40B4-BE49-F238E27FC236}">
                  <a16:creationId xmlns:a16="http://schemas.microsoft.com/office/drawing/2014/main" id="{80A6D8B1-FA15-E64F-B238-DAD52963A155}"/>
                </a:ext>
              </a:extLst>
            </p:cNvPr>
            <p:cNvSpPr>
              <a:spLocks noChangeShapeType="1"/>
            </p:cNvSpPr>
            <p:nvPr/>
          </p:nvSpPr>
          <p:spPr bwMode="auto">
            <a:xfrm>
              <a:off x="6400800" y="519588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7" name="Line 36">
              <a:extLst>
                <a:ext uri="{FF2B5EF4-FFF2-40B4-BE49-F238E27FC236}">
                  <a16:creationId xmlns:a16="http://schemas.microsoft.com/office/drawing/2014/main" id="{58CA8A12-E0C6-AA4D-B8B1-762C5C3F742B}"/>
                </a:ext>
              </a:extLst>
            </p:cNvPr>
            <p:cNvSpPr>
              <a:spLocks noChangeShapeType="1"/>
            </p:cNvSpPr>
            <p:nvPr/>
          </p:nvSpPr>
          <p:spPr bwMode="auto">
            <a:xfrm flipH="1">
              <a:off x="3276600" y="5105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8" name="Line 37">
              <a:extLst>
                <a:ext uri="{FF2B5EF4-FFF2-40B4-BE49-F238E27FC236}">
                  <a16:creationId xmlns:a16="http://schemas.microsoft.com/office/drawing/2014/main" id="{4F253FAD-BEAF-9D4B-A368-D3AC09EA1842}"/>
                </a:ext>
              </a:extLst>
            </p:cNvPr>
            <p:cNvSpPr>
              <a:spLocks noChangeShapeType="1"/>
            </p:cNvSpPr>
            <p:nvPr/>
          </p:nvSpPr>
          <p:spPr bwMode="auto">
            <a:xfrm>
              <a:off x="3962400" y="5181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29" name="Line 38">
              <a:extLst>
                <a:ext uri="{FF2B5EF4-FFF2-40B4-BE49-F238E27FC236}">
                  <a16:creationId xmlns:a16="http://schemas.microsoft.com/office/drawing/2014/main" id="{6321A8BA-479D-814A-A5ED-B61D5727DE3F}"/>
                </a:ext>
              </a:extLst>
            </p:cNvPr>
            <p:cNvSpPr>
              <a:spLocks noChangeShapeType="1"/>
            </p:cNvSpPr>
            <p:nvPr/>
          </p:nvSpPr>
          <p:spPr bwMode="auto">
            <a:xfrm>
              <a:off x="4724400" y="563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30" name="Text Box 39">
              <a:extLst>
                <a:ext uri="{FF2B5EF4-FFF2-40B4-BE49-F238E27FC236}">
                  <a16:creationId xmlns:a16="http://schemas.microsoft.com/office/drawing/2014/main" id="{6DC4E5E5-7DAE-7144-924D-5859BE41C150}"/>
                </a:ext>
              </a:extLst>
            </p:cNvPr>
            <p:cNvSpPr txBox="1">
              <a:spLocks noChangeArrowheads="1"/>
            </p:cNvSpPr>
            <p:nvPr/>
          </p:nvSpPr>
          <p:spPr bwMode="auto">
            <a:xfrm>
              <a:off x="4267200" y="5943600"/>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NUM(5)</a:t>
              </a:r>
            </a:p>
          </p:txBody>
        </p:sp>
        <p:sp>
          <p:nvSpPr>
            <p:cNvPr id="43031" name="Text Box 40">
              <a:extLst>
                <a:ext uri="{FF2B5EF4-FFF2-40B4-BE49-F238E27FC236}">
                  <a16:creationId xmlns:a16="http://schemas.microsoft.com/office/drawing/2014/main" id="{D4C9E8F3-D3B3-5C4B-BAA9-86D219C7FADB}"/>
                </a:ext>
              </a:extLst>
            </p:cNvPr>
            <p:cNvSpPr txBox="1">
              <a:spLocks noChangeArrowheads="1"/>
            </p:cNvSpPr>
            <p:nvPr/>
          </p:nvSpPr>
          <p:spPr bwMode="auto">
            <a:xfrm>
              <a:off x="2673350" y="59578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2400">
                  <a:solidFill>
                    <a:srgbClr val="009900"/>
                  </a:solidFill>
                  <a:latin typeface="Arial" panose="020B0604020202020204" pitchFamily="34" charset="0"/>
                  <a:ea typeface="新細明體" panose="02020500000000000000" pitchFamily="18" charset="-120"/>
                </a:rPr>
                <a:t>NUM(4)</a:t>
              </a:r>
            </a:p>
          </p:txBody>
        </p:sp>
        <p:sp>
          <p:nvSpPr>
            <p:cNvPr id="43032" name="Line 41">
              <a:extLst>
                <a:ext uri="{FF2B5EF4-FFF2-40B4-BE49-F238E27FC236}">
                  <a16:creationId xmlns:a16="http://schemas.microsoft.com/office/drawing/2014/main" id="{709A0A6A-61CB-DE4E-90A7-C09D418C7310}"/>
                </a:ext>
              </a:extLst>
            </p:cNvPr>
            <p:cNvSpPr>
              <a:spLocks noChangeShapeType="1"/>
            </p:cNvSpPr>
            <p:nvPr/>
          </p:nvSpPr>
          <p:spPr bwMode="auto">
            <a:xfrm>
              <a:off x="3130550" y="563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33" name="Line 42">
              <a:extLst>
                <a:ext uri="{FF2B5EF4-FFF2-40B4-BE49-F238E27FC236}">
                  <a16:creationId xmlns:a16="http://schemas.microsoft.com/office/drawing/2014/main" id="{F79B4DE6-1973-B344-A03F-ADB9BD0AC501}"/>
                </a:ext>
              </a:extLst>
            </p:cNvPr>
            <p:cNvSpPr>
              <a:spLocks noChangeShapeType="1"/>
            </p:cNvSpPr>
            <p:nvPr/>
          </p:nvSpPr>
          <p:spPr bwMode="auto">
            <a:xfrm>
              <a:off x="4114800" y="5105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47" name="矩形 46">
            <a:extLst>
              <a:ext uri="{FF2B5EF4-FFF2-40B4-BE49-F238E27FC236}">
                <a16:creationId xmlns:a16="http://schemas.microsoft.com/office/drawing/2014/main" id="{C1E66FBF-84A8-7E46-B296-F22935BD758A}"/>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a:extLst>
              <a:ext uri="{FF2B5EF4-FFF2-40B4-BE49-F238E27FC236}">
                <a16:creationId xmlns:a16="http://schemas.microsoft.com/office/drawing/2014/main" id="{A0DC732F-FD82-5E49-97F2-1A29F5226B4D}"/>
              </a:ext>
            </a:extLst>
          </p:cNvPr>
          <p:cNvSpPr>
            <a:spLocks noGrp="1" noChangeArrowheads="1"/>
          </p:cNvSpPr>
          <p:nvPr>
            <p:ph type="title"/>
          </p:nvPr>
        </p:nvSpPr>
        <p:spPr/>
        <p:txBody>
          <a:bodyPr/>
          <a:lstStyle/>
          <a:p>
            <a:r>
              <a:rPr lang="en-US" altLang="zh-TW">
                <a:ea typeface="新細明體" panose="02020500000000000000" pitchFamily="18" charset="-120"/>
              </a:rPr>
              <a:t>Ambiguous Grammars</a:t>
            </a:r>
            <a:endParaRPr lang="zh-TW" altLang="en-US">
              <a:ea typeface="新細明體" panose="02020500000000000000" pitchFamily="18" charset="-120"/>
            </a:endParaRPr>
          </a:p>
        </p:txBody>
      </p:sp>
      <p:sp>
        <p:nvSpPr>
          <p:cNvPr id="44034" name="內容版面配置區 2">
            <a:extLst>
              <a:ext uri="{FF2B5EF4-FFF2-40B4-BE49-F238E27FC236}">
                <a16:creationId xmlns:a16="http://schemas.microsoft.com/office/drawing/2014/main" id="{3737F492-7274-C74E-8067-E6D5833313A2}"/>
              </a:ext>
            </a:extLst>
          </p:cNvPr>
          <p:cNvSpPr>
            <a:spLocks noGrp="1" noChangeArrowheads="1"/>
          </p:cNvSpPr>
          <p:nvPr>
            <p:ph idx="1"/>
          </p:nvPr>
        </p:nvSpPr>
        <p:spPr>
          <a:xfrm>
            <a:off x="228600" y="685800"/>
            <a:ext cx="8610600" cy="5638800"/>
          </a:xfrm>
        </p:spPr>
        <p:txBody>
          <a:bodyPr/>
          <a:lstStyle/>
          <a:p>
            <a:pPr>
              <a:lnSpc>
                <a:spcPct val="90000"/>
              </a:lnSpc>
            </a:pPr>
            <a:r>
              <a:rPr lang="en-US" altLang="zh-TW" sz="2400">
                <a:ea typeface="新細明體" panose="02020500000000000000" pitchFamily="18" charset="-120"/>
              </a:rPr>
              <a:t>problem: compilers use parse trees to interpret the meaning of parsed expressions</a:t>
            </a:r>
          </a:p>
          <a:p>
            <a:pPr lvl="1">
              <a:lnSpc>
                <a:spcPct val="90000"/>
              </a:lnSpc>
            </a:pPr>
            <a:r>
              <a:rPr lang="en-US" altLang="zh-TW" sz="2400">
                <a:ea typeface="新細明體" panose="02020500000000000000" pitchFamily="18" charset="-120"/>
              </a:rPr>
              <a:t>different parse trees have different meanings</a:t>
            </a:r>
          </a:p>
          <a:p>
            <a:pPr lvl="1">
              <a:lnSpc>
                <a:spcPct val="90000"/>
              </a:lnSpc>
            </a:pPr>
            <a:r>
              <a:rPr lang="en-US" altLang="zh-TW" sz="2400">
                <a:ea typeface="新細明體" panose="02020500000000000000" pitchFamily="18" charset="-120"/>
              </a:rPr>
              <a:t>eg:  (4 + 5) * 6  is not 4 + (5 * 6)</a:t>
            </a:r>
          </a:p>
          <a:p>
            <a:pPr lvl="1">
              <a:lnSpc>
                <a:spcPct val="90000"/>
              </a:lnSpc>
            </a:pPr>
            <a:r>
              <a:rPr lang="en-US" altLang="zh-TW" sz="2400">
                <a:ea typeface="新細明體" panose="02020500000000000000" pitchFamily="18" charset="-120"/>
              </a:rPr>
              <a:t>languages with ambiguous grammars are </a:t>
            </a:r>
            <a:r>
              <a:rPr lang="en-US" altLang="zh-TW" sz="2400">
                <a:solidFill>
                  <a:srgbClr val="CC0000"/>
                </a:solidFill>
                <a:ea typeface="新細明體" panose="02020500000000000000" pitchFamily="18" charset="-120"/>
              </a:rPr>
              <a:t>DISASTROUS</a:t>
            </a:r>
            <a:r>
              <a:rPr lang="en-US" altLang="zh-TW" sz="2400">
                <a:ea typeface="新細明體" panose="02020500000000000000" pitchFamily="18" charset="-120"/>
              </a:rPr>
              <a:t>;  The meaning of programs isn’t well-defined!  You can’t tell what your program might do!</a:t>
            </a:r>
          </a:p>
          <a:p>
            <a:pPr>
              <a:lnSpc>
                <a:spcPct val="90000"/>
              </a:lnSpc>
            </a:pPr>
            <a:r>
              <a:rPr lang="en-US" altLang="zh-TW" sz="2400">
                <a:ea typeface="新細明體" panose="02020500000000000000" pitchFamily="18" charset="-120"/>
              </a:rPr>
              <a:t>solution: rewrite grammar to eliminate ambiguity</a:t>
            </a:r>
          </a:p>
          <a:p>
            <a:pPr lvl="1">
              <a:lnSpc>
                <a:spcPct val="90000"/>
              </a:lnSpc>
            </a:pPr>
            <a:r>
              <a:rPr lang="en-US" altLang="zh-TW" sz="2400">
                <a:ea typeface="新細明體" panose="02020500000000000000" pitchFamily="18" charset="-120"/>
              </a:rPr>
              <a:t>fold </a:t>
            </a:r>
            <a:r>
              <a:rPr lang="en-US" altLang="zh-TW" sz="2400">
                <a:solidFill>
                  <a:schemeClr val="hlink"/>
                </a:solidFill>
                <a:ea typeface="新細明體" panose="02020500000000000000" pitchFamily="18" charset="-120"/>
              </a:rPr>
              <a:t>precedence</a:t>
            </a:r>
            <a:r>
              <a:rPr lang="en-US" altLang="zh-TW" sz="2400">
                <a:ea typeface="新細明體" panose="02020500000000000000" pitchFamily="18" charset="-120"/>
              </a:rPr>
              <a:t> rules into grammar to disambiguate</a:t>
            </a:r>
          </a:p>
          <a:p>
            <a:pPr lvl="1">
              <a:lnSpc>
                <a:spcPct val="90000"/>
              </a:lnSpc>
            </a:pPr>
            <a:r>
              <a:rPr lang="en-US" altLang="zh-TW" sz="2400">
                <a:ea typeface="新細明體" panose="02020500000000000000" pitchFamily="18" charset="-120"/>
              </a:rPr>
              <a:t>fold </a:t>
            </a:r>
            <a:r>
              <a:rPr lang="en-US" altLang="zh-TW" sz="2400">
                <a:solidFill>
                  <a:schemeClr val="hlink"/>
                </a:solidFill>
                <a:ea typeface="新細明體" panose="02020500000000000000" pitchFamily="18" charset="-120"/>
              </a:rPr>
              <a:t>associativity</a:t>
            </a:r>
            <a:r>
              <a:rPr lang="en-US" altLang="zh-TW" sz="2400">
                <a:ea typeface="新細明體" panose="02020500000000000000" pitchFamily="18" charset="-120"/>
              </a:rPr>
              <a:t> rules into grammar to disambiguate</a:t>
            </a:r>
          </a:p>
          <a:p>
            <a:pPr lvl="1">
              <a:lnSpc>
                <a:spcPct val="90000"/>
              </a:lnSpc>
            </a:pPr>
            <a:r>
              <a:rPr lang="en-US" altLang="zh-TW" sz="2400">
                <a:ea typeface="新細明體" panose="02020500000000000000" pitchFamily="18" charset="-120"/>
              </a:rPr>
              <a:t>other tricks as well</a:t>
            </a:r>
          </a:p>
          <a:p>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B72A57B8-04CE-0441-9B3B-2A28E98A8123}"/>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a:extLst>
              <a:ext uri="{FF2B5EF4-FFF2-40B4-BE49-F238E27FC236}">
                <a16:creationId xmlns:a16="http://schemas.microsoft.com/office/drawing/2014/main" id="{3988D7DE-89FE-CD48-8DDD-85F556D7830F}"/>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45058" name="內容版面配置區 2">
            <a:extLst>
              <a:ext uri="{FF2B5EF4-FFF2-40B4-BE49-F238E27FC236}">
                <a16:creationId xmlns:a16="http://schemas.microsoft.com/office/drawing/2014/main" id="{123E0FEA-2D1B-2B45-92D1-EE1ADE49D820}"/>
              </a:ext>
            </a:extLst>
          </p:cNvPr>
          <p:cNvSpPr>
            <a:spLocks noGrp="1" noChangeArrowheads="1"/>
          </p:cNvSpPr>
          <p:nvPr>
            <p:ph idx="1"/>
          </p:nvPr>
        </p:nvSpPr>
        <p:spPr>
          <a:xfrm>
            <a:off x="228600" y="685800"/>
            <a:ext cx="8458200" cy="5715000"/>
          </a:xfrm>
        </p:spPr>
        <p:txBody>
          <a:bodyPr/>
          <a:lstStyle/>
          <a:p>
            <a:pPr>
              <a:lnSpc>
                <a:spcPct val="90000"/>
              </a:lnSpc>
            </a:pPr>
            <a:r>
              <a:rPr lang="en-US" altLang="zh-TW" sz="2400">
                <a:ea typeface="新細明體" panose="02020500000000000000" pitchFamily="18" charset="-120"/>
              </a:rPr>
              <a:t>Recursive Descent Parsing </a:t>
            </a:r>
          </a:p>
          <a:p>
            <a:pPr lvl="1">
              <a:lnSpc>
                <a:spcPct val="90000"/>
              </a:lnSpc>
            </a:pPr>
            <a:r>
              <a:rPr lang="en-US" altLang="zh-TW" sz="2400">
                <a:ea typeface="新細明體" panose="02020500000000000000" pitchFamily="18" charset="-120"/>
              </a:rPr>
              <a:t>aka: predictive parsing; top-down parsing</a:t>
            </a:r>
          </a:p>
          <a:p>
            <a:pPr lvl="1">
              <a:lnSpc>
                <a:spcPct val="90000"/>
              </a:lnSpc>
            </a:pPr>
            <a:r>
              <a:rPr lang="en-US" altLang="zh-TW" sz="2400">
                <a:ea typeface="新細明體" panose="02020500000000000000" pitchFamily="18" charset="-120"/>
              </a:rPr>
              <a:t>simple, efficient</a:t>
            </a:r>
          </a:p>
          <a:p>
            <a:pPr lvl="1">
              <a:lnSpc>
                <a:spcPct val="90000"/>
              </a:lnSpc>
            </a:pPr>
            <a:r>
              <a:rPr lang="en-US" altLang="zh-TW" sz="2400">
                <a:ea typeface="新細明體" panose="02020500000000000000" pitchFamily="18" charset="-120"/>
              </a:rPr>
              <a:t>can be coded by hand in ML quickly </a:t>
            </a:r>
          </a:p>
          <a:p>
            <a:pPr lvl="1">
              <a:lnSpc>
                <a:spcPct val="90000"/>
              </a:lnSpc>
            </a:pPr>
            <a:r>
              <a:rPr lang="en-US" altLang="zh-TW" sz="2400">
                <a:ea typeface="新細明體" panose="02020500000000000000" pitchFamily="18" charset="-120"/>
              </a:rPr>
              <a:t>parses many, but not all CFGs</a:t>
            </a:r>
          </a:p>
          <a:p>
            <a:pPr lvl="2">
              <a:lnSpc>
                <a:spcPct val="90000"/>
              </a:lnSpc>
            </a:pPr>
            <a:r>
              <a:rPr lang="en-US" altLang="zh-TW" sz="2400">
                <a:ea typeface="新細明體" panose="02020500000000000000" pitchFamily="18" charset="-120"/>
              </a:rPr>
              <a:t>parses LL(1) grammars</a:t>
            </a:r>
          </a:p>
          <a:p>
            <a:pPr lvl="3">
              <a:lnSpc>
                <a:spcPct val="90000"/>
              </a:lnSpc>
            </a:pPr>
            <a:r>
              <a:rPr lang="en-US" altLang="zh-TW" sz="2400">
                <a:solidFill>
                  <a:srgbClr val="CC0000"/>
                </a:solidFill>
                <a:ea typeface="新細明體" panose="02020500000000000000" pitchFamily="18" charset="-120"/>
              </a:rPr>
              <a:t>L</a:t>
            </a:r>
            <a:r>
              <a:rPr lang="en-US" altLang="zh-TW" sz="2400">
                <a:ea typeface="新細明體" panose="02020500000000000000" pitchFamily="18" charset="-120"/>
              </a:rPr>
              <a:t>eft-to-right parse; </a:t>
            </a:r>
            <a:r>
              <a:rPr lang="en-US" altLang="zh-TW" sz="2400">
                <a:solidFill>
                  <a:srgbClr val="CC0000"/>
                </a:solidFill>
                <a:ea typeface="新細明體" panose="02020500000000000000" pitchFamily="18" charset="-120"/>
              </a:rPr>
              <a:t>L</a:t>
            </a:r>
            <a:r>
              <a:rPr lang="en-US" altLang="zh-TW" sz="2400">
                <a:ea typeface="新細明體" panose="02020500000000000000" pitchFamily="18" charset="-120"/>
              </a:rPr>
              <a:t>eftmost-derivation; </a:t>
            </a:r>
            <a:r>
              <a:rPr lang="en-US" altLang="zh-TW" sz="2400">
                <a:solidFill>
                  <a:srgbClr val="CC0000"/>
                </a:solidFill>
                <a:ea typeface="新細明體" panose="02020500000000000000" pitchFamily="18" charset="-120"/>
              </a:rPr>
              <a:t>1</a:t>
            </a:r>
            <a:r>
              <a:rPr lang="en-US" altLang="zh-TW" sz="2400">
                <a:ea typeface="新細明體" panose="02020500000000000000" pitchFamily="18" charset="-120"/>
              </a:rPr>
              <a:t> symbol lookahead</a:t>
            </a:r>
          </a:p>
          <a:p>
            <a:pPr lvl="1">
              <a:lnSpc>
                <a:spcPct val="90000"/>
              </a:lnSpc>
            </a:pPr>
            <a:r>
              <a:rPr lang="en-US" altLang="zh-TW" sz="2400">
                <a:ea typeface="新細明體" panose="02020500000000000000" pitchFamily="18" charset="-120"/>
              </a:rPr>
              <a:t>key ideas:</a:t>
            </a:r>
          </a:p>
          <a:p>
            <a:pPr lvl="2">
              <a:lnSpc>
                <a:spcPct val="90000"/>
              </a:lnSpc>
            </a:pPr>
            <a:r>
              <a:rPr lang="en-US" altLang="zh-TW" sz="2400">
                <a:ea typeface="新細明體" panose="02020500000000000000" pitchFamily="18" charset="-120"/>
              </a:rPr>
              <a:t>one recursive function for each non terminal</a:t>
            </a:r>
          </a:p>
          <a:p>
            <a:pPr lvl="2">
              <a:lnSpc>
                <a:spcPct val="90000"/>
              </a:lnSpc>
            </a:pPr>
            <a:r>
              <a:rPr lang="en-US" altLang="zh-TW" sz="2400">
                <a:ea typeface="新細明體" panose="02020500000000000000" pitchFamily="18" charset="-120"/>
              </a:rPr>
              <a:t>each production becomes one clause in the function</a:t>
            </a:r>
          </a:p>
          <a:p>
            <a:endParaRPr lang="en-US" altLang="zh-TW">
              <a:ea typeface="新細明體" panose="02020500000000000000" pitchFamily="18" charset="-120"/>
            </a:endParaRPr>
          </a:p>
        </p:txBody>
      </p:sp>
      <p:sp>
        <p:nvSpPr>
          <p:cNvPr id="4" name="矩形 3">
            <a:extLst>
              <a:ext uri="{FF2B5EF4-FFF2-40B4-BE49-F238E27FC236}">
                <a16:creationId xmlns:a16="http://schemas.microsoft.com/office/drawing/2014/main" id="{4F9F922D-884B-1748-B711-49BAC1B4A7B6}"/>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a:extLst>
              <a:ext uri="{FF2B5EF4-FFF2-40B4-BE49-F238E27FC236}">
                <a16:creationId xmlns:a16="http://schemas.microsoft.com/office/drawing/2014/main" id="{1985DCED-CBE7-604B-8315-A9FFFA3250AC}"/>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47106" name="內容版面配置區 2">
            <a:extLst>
              <a:ext uri="{FF2B5EF4-FFF2-40B4-BE49-F238E27FC236}">
                <a16:creationId xmlns:a16="http://schemas.microsoft.com/office/drawing/2014/main" id="{E1509291-7490-1940-9B0A-94AA1B3975FB}"/>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E, L</a:t>
            </a:r>
          </a:p>
          <a:p>
            <a:r>
              <a:rPr lang="en-US" altLang="zh-TW">
                <a:ea typeface="新細明體" panose="02020500000000000000" pitchFamily="18" charset="-120"/>
              </a:rPr>
              <a:t>Terminals: NUM, IF, THEN, ELSE, BEGIN, END, PRINT, =, ;</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IF E THEN S ELSE S</a:t>
            </a:r>
          </a:p>
          <a:p>
            <a:pPr marL="914400" lvl="1" indent="-457200">
              <a:buFont typeface="Arial" panose="020B0604020202020204" pitchFamily="34" charset="0"/>
              <a:buAutoNum type="arabicPeriod"/>
            </a:pPr>
            <a:r>
              <a:rPr lang="en-US" altLang="zh-TW">
                <a:ea typeface="新細明體" panose="02020500000000000000" pitchFamily="18" charset="-120"/>
              </a:rPr>
              <a:t>   | BEGIN S L</a:t>
            </a:r>
          </a:p>
          <a:p>
            <a:pPr marL="914400" lvl="1" indent="-457200">
              <a:buFont typeface="Arial" panose="020B0604020202020204" pitchFamily="34" charset="0"/>
              <a:buAutoNum type="arabicPeriod"/>
            </a:pPr>
            <a:r>
              <a:rPr lang="en-US" altLang="zh-TW">
                <a:ea typeface="新細明體" panose="02020500000000000000" pitchFamily="18" charset="-120"/>
              </a:rPr>
              <a:t>   | PRINT E</a:t>
            </a:r>
          </a:p>
          <a:p>
            <a:pPr marL="914400" lvl="1" indent="-457200">
              <a:buFont typeface="Arial" panose="020B0604020202020204" pitchFamily="34" charset="0"/>
              <a:buAutoNum type="arabicPeriod"/>
            </a:pPr>
            <a:r>
              <a:rPr lang="en-US" altLang="zh-TW">
                <a:ea typeface="新細明體" panose="02020500000000000000" pitchFamily="18" charset="-120"/>
              </a:rPr>
              <a:t>L -&gt; END</a:t>
            </a:r>
          </a:p>
          <a:p>
            <a:pPr marL="914400" lvl="1" indent="-457200">
              <a:buFont typeface="Arial" panose="020B0604020202020204" pitchFamily="34" charset="0"/>
              <a:buAutoNum type="arabicPeriod"/>
            </a:pPr>
            <a:r>
              <a:rPr lang="en-US" altLang="zh-TW">
                <a:ea typeface="新細明體" panose="02020500000000000000" pitchFamily="18" charset="-120"/>
              </a:rPr>
              <a:t>   | ; S L</a:t>
            </a:r>
          </a:p>
          <a:p>
            <a:pPr marL="914400" lvl="1" indent="-457200">
              <a:buFont typeface="Arial" panose="020B0604020202020204" pitchFamily="34" charset="0"/>
              <a:buAutoNum type="arabicPeriod"/>
            </a:pPr>
            <a:r>
              <a:rPr lang="en-US" altLang="zh-TW">
                <a:ea typeface="新細明體" panose="02020500000000000000" pitchFamily="18" charset="-120"/>
              </a:rPr>
              <a:t>E -&gt; NUM = NUM</a:t>
            </a:r>
          </a:p>
          <a:p>
            <a:endParaRPr lang="en-US" altLang="zh-TW">
              <a:ea typeface="新細明體" panose="02020500000000000000" pitchFamily="18" charset="-120"/>
            </a:endParaRPr>
          </a:p>
        </p:txBody>
      </p:sp>
      <p:sp>
        <p:nvSpPr>
          <p:cNvPr id="5" name="矩形 4">
            <a:extLst>
              <a:ext uri="{FF2B5EF4-FFF2-40B4-BE49-F238E27FC236}">
                <a16:creationId xmlns:a16="http://schemas.microsoft.com/office/drawing/2014/main" id="{55208634-1B7F-6C4B-82CE-24B0DAC63487}"/>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40C542E0-5559-8B46-A306-0AEE0759DED1}"/>
              </a:ext>
            </a:extLst>
          </p:cNvPr>
          <p:cNvSpPr>
            <a:spLocks noGrp="1" noChangeArrowheads="1"/>
          </p:cNvSpPr>
          <p:nvPr>
            <p:ph type="title"/>
          </p:nvPr>
        </p:nvSpPr>
        <p:spPr/>
        <p:txBody>
          <a:bodyPr/>
          <a:lstStyle/>
          <a:p>
            <a:r>
              <a:rPr lang="en-US" altLang="zh-TW">
                <a:ea typeface="新細明體" panose="02020500000000000000" pitchFamily="18" charset="-120"/>
              </a:rPr>
              <a:t>Motivation: Why study about compilers?</a:t>
            </a:r>
          </a:p>
        </p:txBody>
      </p:sp>
      <p:sp>
        <p:nvSpPr>
          <p:cNvPr id="8194" name="Rectangle 3">
            <a:extLst>
              <a:ext uri="{FF2B5EF4-FFF2-40B4-BE49-F238E27FC236}">
                <a16:creationId xmlns:a16="http://schemas.microsoft.com/office/drawing/2014/main" id="{94569905-9DBB-4042-A5C1-2B4B7B4F1F67}"/>
              </a:ext>
            </a:extLst>
          </p:cNvPr>
          <p:cNvSpPr>
            <a:spLocks noGrp="1" noChangeArrowheads="1"/>
          </p:cNvSpPr>
          <p:nvPr>
            <p:ph type="body" idx="1"/>
          </p:nvPr>
        </p:nvSpPr>
        <p:spPr>
          <a:xfrm>
            <a:off x="152400" y="625475"/>
            <a:ext cx="8763000" cy="5562600"/>
          </a:xfrm>
        </p:spPr>
        <p:txBody>
          <a:bodyPr/>
          <a:lstStyle/>
          <a:p>
            <a:pPr>
              <a:buFont typeface="Wingdings" pitchFamily="2" charset="2"/>
              <a:buNone/>
            </a:pPr>
            <a:r>
              <a:rPr lang="en-US" altLang="zh-TW" sz="2400">
                <a:ea typeface="新細明體" panose="02020500000000000000" pitchFamily="18" charset="-120"/>
              </a:rPr>
              <a:t>The first compiler is FORTRAN compiler developed by an IBM team led by John Backus (Turing Award, 1977) in 1957. It took 18 man-month.</a:t>
            </a:r>
          </a:p>
          <a:p>
            <a:pPr>
              <a:buFont typeface="Wingdings" pitchFamily="2" charset="2"/>
              <a:buNone/>
            </a:pPr>
            <a:r>
              <a:rPr lang="en-US" altLang="zh-TW" sz="2400" u="sng">
                <a:ea typeface="新細明體" panose="02020500000000000000" pitchFamily="18" charset="-120"/>
              </a:rPr>
              <a:t>Because Compilers …</a:t>
            </a:r>
          </a:p>
          <a:p>
            <a:pPr>
              <a:spcBef>
                <a:spcPts val="1200"/>
              </a:spcBef>
            </a:pPr>
            <a:r>
              <a:rPr lang="en-US" altLang="zh-TW" sz="2200">
                <a:ea typeface="新細明體" panose="02020500000000000000" pitchFamily="18" charset="-120"/>
              </a:rPr>
              <a:t>Are an essential part of applied computer science</a:t>
            </a:r>
          </a:p>
          <a:p>
            <a:pPr>
              <a:spcBef>
                <a:spcPts val="1200"/>
              </a:spcBef>
            </a:pPr>
            <a:r>
              <a:rPr lang="en-US" altLang="zh-TW" sz="2200">
                <a:ea typeface="新細明體" panose="02020500000000000000" pitchFamily="18" charset="-120"/>
              </a:rPr>
              <a:t>Are very relevant to computational linguistics</a:t>
            </a:r>
          </a:p>
          <a:p>
            <a:pPr>
              <a:spcBef>
                <a:spcPts val="1200"/>
              </a:spcBef>
            </a:pPr>
            <a:r>
              <a:rPr lang="en-US" altLang="zh-TW" sz="2200">
                <a:ea typeface="新細明體" panose="02020500000000000000" pitchFamily="18" charset="-120"/>
              </a:rPr>
              <a:t>Are implemented using classical programming techniques</a:t>
            </a:r>
          </a:p>
          <a:p>
            <a:pPr>
              <a:spcBef>
                <a:spcPts val="1200"/>
              </a:spcBef>
            </a:pPr>
            <a:r>
              <a:rPr lang="en-US" altLang="zh-TW" sz="2200">
                <a:ea typeface="新細明體" panose="02020500000000000000" pitchFamily="18" charset="-120"/>
              </a:rPr>
              <a:t>Employ important software engineering principles</a:t>
            </a:r>
          </a:p>
          <a:p>
            <a:pPr>
              <a:spcBef>
                <a:spcPts val="1200"/>
              </a:spcBef>
            </a:pPr>
            <a:r>
              <a:rPr lang="en-US" altLang="zh-TW" sz="2200">
                <a:ea typeface="新細明體" panose="02020500000000000000" pitchFamily="18" charset="-120"/>
              </a:rPr>
              <a:t>Train you in developing software for transforming one structure to another (programs, files, transactions, …)</a:t>
            </a:r>
          </a:p>
          <a:p>
            <a:pPr>
              <a:spcBef>
                <a:spcPts val="1200"/>
              </a:spcBef>
            </a:pPr>
            <a:r>
              <a:rPr lang="en-US" altLang="zh-TW" sz="2200">
                <a:ea typeface="新細明體" panose="02020500000000000000" pitchFamily="18" charset="-120"/>
              </a:rPr>
              <a:t>Train you to think in terms of ”description languages”.</a:t>
            </a:r>
          </a:p>
          <a:p>
            <a:pPr>
              <a:spcBef>
                <a:spcPts val="1200"/>
              </a:spcBef>
            </a:pPr>
            <a:r>
              <a:rPr lang="en-US" altLang="zh-TW" sz="2200">
                <a:ea typeface="新細明體" panose="02020500000000000000" pitchFamily="18" charset="-120"/>
              </a:rPr>
              <a:t>Parsing files of some complex syntax is very common in many applications.</a:t>
            </a:r>
          </a:p>
          <a:p>
            <a:endParaRPr lang="en-US" altLang="zh-TW">
              <a:ea typeface="新細明體" panose="02020500000000000000" pitchFamily="18"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a:extLst>
              <a:ext uri="{FF2B5EF4-FFF2-40B4-BE49-F238E27FC236}">
                <a16:creationId xmlns:a16="http://schemas.microsoft.com/office/drawing/2014/main" id="{9C8A8179-1ED6-794D-804F-3E2FC53F40A7}"/>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48130" name="內容版面配置區 2">
            <a:extLst>
              <a:ext uri="{FF2B5EF4-FFF2-40B4-BE49-F238E27FC236}">
                <a16:creationId xmlns:a16="http://schemas.microsoft.com/office/drawing/2014/main" id="{689212E4-18FD-A248-A557-1497E54CC081}"/>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E, L</a:t>
            </a:r>
          </a:p>
          <a:p>
            <a:r>
              <a:rPr lang="en-US" altLang="zh-TW">
                <a:ea typeface="新細明體" panose="02020500000000000000" pitchFamily="18" charset="-120"/>
              </a:rPr>
              <a:t>Terminals: NUM, IF, THEN, ELSE, BEGIN, END, PRINT, =, ;</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t>
            </a:r>
            <a:r>
              <a:rPr lang="en-US" altLang="zh-TW">
                <a:solidFill>
                  <a:srgbClr val="006600"/>
                </a:solidFill>
                <a:ea typeface="新細明體" panose="02020500000000000000" pitchFamily="18" charset="-120"/>
              </a:rPr>
              <a:t>IF E THEN S ELSE S</a:t>
            </a:r>
          </a:p>
          <a:p>
            <a:pPr marL="914400" lvl="1" indent="-457200">
              <a:buFont typeface="Arial" panose="020B0604020202020204" pitchFamily="34" charset="0"/>
              <a:buAutoNum type="arabicPeriod"/>
            </a:pPr>
            <a:r>
              <a:rPr lang="en-US" altLang="zh-TW">
                <a:ea typeface="新細明體" panose="02020500000000000000" pitchFamily="18" charset="-120"/>
              </a:rPr>
              <a:t>   | </a:t>
            </a:r>
            <a:r>
              <a:rPr lang="en-US" altLang="zh-TW">
                <a:solidFill>
                  <a:srgbClr val="114FFB"/>
                </a:solidFill>
                <a:ea typeface="新細明體" panose="02020500000000000000" pitchFamily="18" charset="-120"/>
              </a:rPr>
              <a:t>BEGIN S L</a:t>
            </a:r>
          </a:p>
          <a:p>
            <a:pPr marL="914400" lvl="1" indent="-457200">
              <a:buFont typeface="Arial" panose="020B0604020202020204" pitchFamily="34" charset="0"/>
              <a:buAutoNum type="arabicPeriod"/>
            </a:pPr>
            <a:r>
              <a:rPr lang="en-US" altLang="zh-TW">
                <a:ea typeface="新細明體" panose="02020500000000000000" pitchFamily="18" charset="-120"/>
              </a:rPr>
              <a:t>   | </a:t>
            </a:r>
            <a:r>
              <a:rPr lang="en-US" altLang="zh-TW">
                <a:solidFill>
                  <a:srgbClr val="C00000"/>
                </a:solidFill>
                <a:ea typeface="新細明體" panose="02020500000000000000" pitchFamily="18" charset="-120"/>
              </a:rPr>
              <a:t>PRINT E</a:t>
            </a:r>
          </a:p>
          <a:p>
            <a:pPr marL="914400" lvl="1" indent="-457200">
              <a:buFont typeface="Arial" panose="020B0604020202020204" pitchFamily="34" charset="0"/>
              <a:buAutoNum type="arabicPeriod"/>
            </a:pPr>
            <a:r>
              <a:rPr lang="en-US" altLang="zh-TW">
                <a:ea typeface="新細明體" panose="02020500000000000000" pitchFamily="18" charset="-120"/>
              </a:rPr>
              <a:t>L -&gt; END</a:t>
            </a:r>
          </a:p>
          <a:p>
            <a:pPr marL="914400" lvl="1" indent="-457200">
              <a:buFont typeface="Arial" panose="020B0604020202020204" pitchFamily="34" charset="0"/>
              <a:buAutoNum type="arabicPeriod"/>
            </a:pPr>
            <a:r>
              <a:rPr lang="en-US" altLang="zh-TW">
                <a:ea typeface="新細明體" panose="02020500000000000000" pitchFamily="18" charset="-120"/>
              </a:rPr>
              <a:t>   | ; S L</a:t>
            </a:r>
          </a:p>
          <a:p>
            <a:pPr marL="914400" lvl="1" indent="-457200">
              <a:buFont typeface="Arial" panose="020B0604020202020204" pitchFamily="34" charset="0"/>
              <a:buAutoNum type="arabicPeriod"/>
            </a:pPr>
            <a:r>
              <a:rPr lang="en-US" altLang="zh-TW">
                <a:ea typeface="新細明體" panose="02020500000000000000" pitchFamily="18" charset="-120"/>
              </a:rPr>
              <a:t>E -&gt; NUM = NUM</a:t>
            </a:r>
          </a:p>
          <a:p>
            <a:endParaRPr lang="en-US" altLang="zh-TW">
              <a:ea typeface="新細明體" panose="02020500000000000000" pitchFamily="18" charset="-120"/>
            </a:endParaRPr>
          </a:p>
        </p:txBody>
      </p:sp>
      <p:sp>
        <p:nvSpPr>
          <p:cNvPr id="48131" name="內容版面配置區 2">
            <a:extLst>
              <a:ext uri="{FF2B5EF4-FFF2-40B4-BE49-F238E27FC236}">
                <a16:creationId xmlns:a16="http://schemas.microsoft.com/office/drawing/2014/main" id="{512A0AE5-3B3F-0749-84B8-8BCC7B47C0BF}"/>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S()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ea typeface="新細明體" panose="02020500000000000000" pitchFamily="18" charset="-120"/>
              </a:rPr>
              <a:t>    switch (next()) {</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006600"/>
                </a:solidFill>
                <a:ea typeface="新細明體" panose="02020500000000000000" pitchFamily="18" charset="-120"/>
              </a:rPr>
              <a:t>case IF: </a:t>
            </a:r>
          </a:p>
          <a:p>
            <a:pPr>
              <a:lnSpc>
                <a:spcPts val="1600"/>
              </a:lnSpc>
              <a:buFont typeface="Wingdings" pitchFamily="2" charset="2"/>
              <a:buNone/>
            </a:pPr>
            <a:r>
              <a:rPr lang="en-US" altLang="zh-TW">
                <a:solidFill>
                  <a:srgbClr val="006600"/>
                </a:solidFill>
                <a:ea typeface="新細明體" panose="02020500000000000000" pitchFamily="18" charset="-120"/>
              </a:rPr>
              <a:t>            eat(IF); E(); eat(THEN); </a:t>
            </a:r>
          </a:p>
          <a:p>
            <a:pPr>
              <a:lnSpc>
                <a:spcPts val="1600"/>
              </a:lnSpc>
              <a:buFont typeface="Wingdings" pitchFamily="2" charset="2"/>
              <a:buNone/>
            </a:pPr>
            <a:r>
              <a:rPr lang="en-US" altLang="zh-TW">
                <a:solidFill>
                  <a:srgbClr val="006600"/>
                </a:solidFill>
                <a:ea typeface="新細明體" panose="02020500000000000000" pitchFamily="18" charset="-120"/>
              </a:rPr>
              <a:t>            S(); eat(ELSE); S();</a:t>
            </a:r>
          </a:p>
          <a:p>
            <a:pPr>
              <a:lnSpc>
                <a:spcPts val="1600"/>
              </a:lnSpc>
              <a:buFont typeface="Wingdings" pitchFamily="2" charset="2"/>
              <a:buNone/>
            </a:pPr>
            <a:r>
              <a:rPr lang="en-US" altLang="zh-TW">
                <a:solidFill>
                  <a:srgbClr val="006600"/>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114FFB"/>
                </a:solidFill>
                <a:ea typeface="新細明體" panose="02020500000000000000" pitchFamily="18" charset="-120"/>
              </a:rPr>
              <a:t>case BEGIN:</a:t>
            </a:r>
          </a:p>
          <a:p>
            <a:pPr>
              <a:lnSpc>
                <a:spcPts val="1600"/>
              </a:lnSpc>
              <a:buFont typeface="Wingdings" pitchFamily="2" charset="2"/>
              <a:buNone/>
            </a:pPr>
            <a:r>
              <a:rPr lang="en-US" altLang="zh-TW">
                <a:solidFill>
                  <a:srgbClr val="114FFB"/>
                </a:solidFill>
                <a:ea typeface="新細明體" panose="02020500000000000000" pitchFamily="18" charset="-120"/>
              </a:rPr>
              <a:t>            eat(BEGIN); S(); L();</a:t>
            </a:r>
          </a:p>
          <a:p>
            <a:pPr>
              <a:lnSpc>
                <a:spcPts val="1600"/>
              </a:lnSpc>
              <a:buFont typeface="Wingdings" pitchFamily="2" charset="2"/>
              <a:buNone/>
            </a:pPr>
            <a:r>
              <a:rPr lang="en-US" altLang="zh-TW">
                <a:solidFill>
                  <a:srgbClr val="114FFB"/>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C00000"/>
                </a:solidFill>
                <a:ea typeface="新細明體" panose="02020500000000000000" pitchFamily="18" charset="-120"/>
              </a:rPr>
              <a:t>case PRINT:</a:t>
            </a:r>
          </a:p>
          <a:p>
            <a:pPr>
              <a:lnSpc>
                <a:spcPts val="1600"/>
              </a:lnSpc>
              <a:buFont typeface="Wingdings" pitchFamily="2" charset="2"/>
              <a:buNone/>
            </a:pPr>
            <a:r>
              <a:rPr lang="en-US" altLang="zh-TW">
                <a:solidFill>
                  <a:srgbClr val="C00000"/>
                </a:solidFill>
                <a:ea typeface="新細明體" panose="02020500000000000000" pitchFamily="18" charset="-120"/>
              </a:rPr>
              <a:t>            eat(PRINT); E();</a:t>
            </a:r>
          </a:p>
          <a:p>
            <a:pPr>
              <a:lnSpc>
                <a:spcPts val="1600"/>
              </a:lnSpc>
              <a:buFont typeface="Wingdings" pitchFamily="2" charset="2"/>
              <a:buNone/>
            </a:pPr>
            <a:r>
              <a:rPr lang="en-US" altLang="zh-TW">
                <a:solidFill>
                  <a:srgbClr val="FF0000"/>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F1310202-BE80-5B42-B057-67EBE7E03B17}"/>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a:extLst>
              <a:ext uri="{FF2B5EF4-FFF2-40B4-BE49-F238E27FC236}">
                <a16:creationId xmlns:a16="http://schemas.microsoft.com/office/drawing/2014/main" id="{72B47B64-6B67-854D-9DC4-1CC08B47A202}"/>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49154" name="內容版面配置區 2">
            <a:extLst>
              <a:ext uri="{FF2B5EF4-FFF2-40B4-BE49-F238E27FC236}">
                <a16:creationId xmlns:a16="http://schemas.microsoft.com/office/drawing/2014/main" id="{49D39298-DD26-4A45-B27D-4103FA176CBF}"/>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E, L</a:t>
            </a:r>
          </a:p>
          <a:p>
            <a:r>
              <a:rPr lang="en-US" altLang="zh-TW">
                <a:ea typeface="新細明體" panose="02020500000000000000" pitchFamily="18" charset="-120"/>
              </a:rPr>
              <a:t>Terminals: NUM, IF, THEN, ELSE, BEGIN, END, PRINT, EQ(=), SEMI(;)</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IF E THEN S ELSE S</a:t>
            </a:r>
          </a:p>
          <a:p>
            <a:pPr marL="914400" lvl="1" indent="-457200">
              <a:buFont typeface="Arial" panose="020B0604020202020204" pitchFamily="34" charset="0"/>
              <a:buAutoNum type="arabicPeriod"/>
            </a:pPr>
            <a:r>
              <a:rPr lang="en-US" altLang="zh-TW">
                <a:ea typeface="新細明體" panose="02020500000000000000" pitchFamily="18" charset="-120"/>
              </a:rPr>
              <a:t>   | BEGIN S L</a:t>
            </a:r>
          </a:p>
          <a:p>
            <a:pPr marL="914400" lvl="1" indent="-457200">
              <a:buFont typeface="Arial" panose="020B0604020202020204" pitchFamily="34" charset="0"/>
              <a:buAutoNum type="arabicPeriod"/>
            </a:pPr>
            <a:r>
              <a:rPr lang="en-US" altLang="zh-TW">
                <a:ea typeface="新細明體" panose="02020500000000000000" pitchFamily="18" charset="-120"/>
              </a:rPr>
              <a:t>   | PRINT E</a:t>
            </a:r>
          </a:p>
          <a:p>
            <a:pPr marL="914400" lvl="1" indent="-457200">
              <a:buFont typeface="Arial" panose="020B0604020202020204" pitchFamily="34" charset="0"/>
              <a:buAutoNum type="arabicPeriod"/>
            </a:pPr>
            <a:r>
              <a:rPr lang="en-US" altLang="zh-TW">
                <a:ea typeface="新細明體" panose="02020500000000000000" pitchFamily="18" charset="-120"/>
              </a:rPr>
              <a:t>L -&gt; </a:t>
            </a:r>
            <a:r>
              <a:rPr lang="en-US" altLang="zh-TW">
                <a:solidFill>
                  <a:srgbClr val="006600"/>
                </a:solidFill>
                <a:ea typeface="新細明體" panose="02020500000000000000" pitchFamily="18" charset="-120"/>
              </a:rPr>
              <a:t>END</a:t>
            </a:r>
          </a:p>
          <a:p>
            <a:pPr marL="914400" lvl="1" indent="-457200">
              <a:buFont typeface="Arial" panose="020B0604020202020204" pitchFamily="34" charset="0"/>
              <a:buAutoNum type="arabicPeriod"/>
            </a:pPr>
            <a:r>
              <a:rPr lang="en-US" altLang="zh-TW">
                <a:ea typeface="新細明體" panose="02020500000000000000" pitchFamily="18" charset="-120"/>
              </a:rPr>
              <a:t>   | </a:t>
            </a:r>
            <a:r>
              <a:rPr lang="en-US" altLang="zh-TW">
                <a:solidFill>
                  <a:srgbClr val="C00000"/>
                </a:solidFill>
                <a:ea typeface="新細明體" panose="02020500000000000000" pitchFamily="18" charset="-120"/>
              </a:rPr>
              <a:t>; S L</a:t>
            </a:r>
          </a:p>
          <a:p>
            <a:pPr marL="914400" lvl="1" indent="-457200">
              <a:buFont typeface="Arial" panose="020B0604020202020204" pitchFamily="34" charset="0"/>
              <a:buAutoNum type="arabicPeriod"/>
            </a:pPr>
            <a:r>
              <a:rPr lang="en-US" altLang="zh-TW">
                <a:ea typeface="新細明體" panose="02020500000000000000" pitchFamily="18" charset="-120"/>
              </a:rPr>
              <a:t>E -&gt; NUM = NUM</a:t>
            </a:r>
          </a:p>
          <a:p>
            <a:endParaRPr lang="en-US" altLang="zh-TW">
              <a:ea typeface="新細明體" panose="02020500000000000000" pitchFamily="18" charset="-120"/>
            </a:endParaRPr>
          </a:p>
        </p:txBody>
      </p:sp>
      <p:sp>
        <p:nvSpPr>
          <p:cNvPr id="49155" name="內容版面配置區 2">
            <a:extLst>
              <a:ext uri="{FF2B5EF4-FFF2-40B4-BE49-F238E27FC236}">
                <a16:creationId xmlns:a16="http://schemas.microsoft.com/office/drawing/2014/main" id="{0FAF40EF-E422-1041-B461-083014972803}"/>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L()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ea typeface="新細明體" panose="02020500000000000000" pitchFamily="18" charset="-120"/>
              </a:rPr>
              <a:t>    switch (next()) {</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006600"/>
                </a:solidFill>
                <a:ea typeface="新細明體" panose="02020500000000000000" pitchFamily="18" charset="-120"/>
              </a:rPr>
              <a:t>case END: </a:t>
            </a:r>
          </a:p>
          <a:p>
            <a:pPr>
              <a:lnSpc>
                <a:spcPts val="1600"/>
              </a:lnSpc>
              <a:buFont typeface="Wingdings" pitchFamily="2" charset="2"/>
              <a:buNone/>
            </a:pPr>
            <a:r>
              <a:rPr lang="en-US" altLang="zh-TW">
                <a:solidFill>
                  <a:srgbClr val="006600"/>
                </a:solidFill>
                <a:ea typeface="新細明體" panose="02020500000000000000" pitchFamily="18" charset="-120"/>
              </a:rPr>
              <a:t>            eat(END);</a:t>
            </a:r>
          </a:p>
          <a:p>
            <a:pPr>
              <a:lnSpc>
                <a:spcPts val="1600"/>
              </a:lnSpc>
              <a:buFont typeface="Wingdings" pitchFamily="2" charset="2"/>
              <a:buNone/>
            </a:pPr>
            <a:r>
              <a:rPr lang="en-US" altLang="zh-TW">
                <a:solidFill>
                  <a:srgbClr val="006600"/>
                </a:solidFill>
                <a:ea typeface="新細明體" panose="02020500000000000000" pitchFamily="18" charset="-120"/>
              </a:rPr>
              <a:t>            break;</a:t>
            </a:r>
          </a:p>
          <a:p>
            <a:pPr>
              <a:lnSpc>
                <a:spcPts val="1600"/>
              </a:lnSpc>
              <a:buFont typeface="Wingdings" pitchFamily="2" charset="2"/>
              <a:buNone/>
            </a:pPr>
            <a:r>
              <a:rPr lang="en-US" altLang="zh-TW">
                <a:solidFill>
                  <a:srgbClr val="C00000"/>
                </a:solidFill>
                <a:ea typeface="新細明體" panose="02020500000000000000" pitchFamily="18" charset="-120"/>
              </a:rPr>
              <a:t>        case SEMI:</a:t>
            </a:r>
          </a:p>
          <a:p>
            <a:pPr>
              <a:lnSpc>
                <a:spcPts val="1600"/>
              </a:lnSpc>
              <a:buFont typeface="Wingdings" pitchFamily="2" charset="2"/>
              <a:buNone/>
            </a:pPr>
            <a:r>
              <a:rPr lang="en-US" altLang="zh-TW">
                <a:solidFill>
                  <a:srgbClr val="C00000"/>
                </a:solidFill>
                <a:ea typeface="新細明體" panose="02020500000000000000" pitchFamily="18" charset="-120"/>
              </a:rPr>
              <a:t>            eat(SEMI); S(); L();</a:t>
            </a:r>
          </a:p>
          <a:p>
            <a:pPr>
              <a:lnSpc>
                <a:spcPts val="1600"/>
              </a:lnSpc>
              <a:buFont typeface="Wingdings" pitchFamily="2" charset="2"/>
              <a:buNone/>
            </a:pPr>
            <a:r>
              <a:rPr lang="en-US" altLang="zh-TW">
                <a:solidFill>
                  <a:srgbClr val="FF0000"/>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default:</a:t>
            </a:r>
          </a:p>
          <a:p>
            <a:pPr>
              <a:lnSpc>
                <a:spcPts val="1600"/>
              </a:lnSpc>
              <a:buFont typeface="Wingdings" pitchFamily="2" charset="2"/>
              <a:buNone/>
            </a:pPr>
            <a:r>
              <a:rPr lang="en-US" altLang="zh-TW">
                <a:ea typeface="新細明體" panose="02020500000000000000" pitchFamily="18" charset="-120"/>
              </a:rPr>
              <a:t> 		error();</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DB986C79-AA22-CD45-8F27-8146D6A873D8}"/>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a:extLst>
              <a:ext uri="{FF2B5EF4-FFF2-40B4-BE49-F238E27FC236}">
                <a16:creationId xmlns:a16="http://schemas.microsoft.com/office/drawing/2014/main" id="{C2C06220-638D-A84A-9551-F98970E9364E}"/>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0178" name="內容版面配置區 2">
            <a:extLst>
              <a:ext uri="{FF2B5EF4-FFF2-40B4-BE49-F238E27FC236}">
                <a16:creationId xmlns:a16="http://schemas.microsoft.com/office/drawing/2014/main" id="{1F9B4A5A-96B5-7C40-976D-A63A7592B687}"/>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E, L</a:t>
            </a:r>
          </a:p>
          <a:p>
            <a:r>
              <a:rPr lang="en-US" altLang="zh-TW">
                <a:ea typeface="新細明體" panose="02020500000000000000" pitchFamily="18" charset="-120"/>
              </a:rPr>
              <a:t>Terminals: NUM, IF, THEN, ELSE, BEGIN, END, PRINT, EQ(=), SEMI(;)</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IF E THEN S ELSE S</a:t>
            </a:r>
          </a:p>
          <a:p>
            <a:pPr marL="914400" lvl="1" indent="-457200">
              <a:buFont typeface="Arial" panose="020B0604020202020204" pitchFamily="34" charset="0"/>
              <a:buAutoNum type="arabicPeriod"/>
            </a:pPr>
            <a:r>
              <a:rPr lang="en-US" altLang="zh-TW">
                <a:ea typeface="新細明體" panose="02020500000000000000" pitchFamily="18" charset="-120"/>
              </a:rPr>
              <a:t>   | BEGIN S L</a:t>
            </a:r>
          </a:p>
          <a:p>
            <a:pPr marL="914400" lvl="1" indent="-457200">
              <a:buFont typeface="Arial" panose="020B0604020202020204" pitchFamily="34" charset="0"/>
              <a:buAutoNum type="arabicPeriod"/>
            </a:pPr>
            <a:r>
              <a:rPr lang="en-US" altLang="zh-TW">
                <a:ea typeface="新細明體" panose="02020500000000000000" pitchFamily="18" charset="-120"/>
              </a:rPr>
              <a:t>   | PRINT E</a:t>
            </a:r>
          </a:p>
          <a:p>
            <a:pPr marL="914400" lvl="1" indent="-457200">
              <a:buFont typeface="Arial" panose="020B0604020202020204" pitchFamily="34" charset="0"/>
              <a:buAutoNum type="arabicPeriod"/>
            </a:pPr>
            <a:r>
              <a:rPr lang="en-US" altLang="zh-TW">
                <a:ea typeface="新細明體" panose="02020500000000000000" pitchFamily="18" charset="-120"/>
              </a:rPr>
              <a:t>L -&gt; END</a:t>
            </a:r>
          </a:p>
          <a:p>
            <a:pPr marL="914400" lvl="1" indent="-457200">
              <a:buFont typeface="Arial" panose="020B0604020202020204" pitchFamily="34" charset="0"/>
              <a:buAutoNum type="arabicPeriod"/>
            </a:pPr>
            <a:r>
              <a:rPr lang="en-US" altLang="zh-TW">
                <a:ea typeface="新細明體" panose="02020500000000000000" pitchFamily="18" charset="-120"/>
              </a:rPr>
              <a:t>   | ; S L</a:t>
            </a:r>
          </a:p>
          <a:p>
            <a:pPr marL="914400" lvl="1" indent="-457200">
              <a:buFont typeface="Arial" panose="020B0604020202020204" pitchFamily="34" charset="0"/>
              <a:buAutoNum type="arabicPeriod"/>
            </a:pPr>
            <a:r>
              <a:rPr lang="en-US" altLang="zh-TW">
                <a:ea typeface="新細明體" panose="02020500000000000000" pitchFamily="18" charset="-120"/>
              </a:rPr>
              <a:t>E -&gt; </a:t>
            </a:r>
            <a:r>
              <a:rPr lang="en-US" altLang="zh-TW">
                <a:solidFill>
                  <a:srgbClr val="006600"/>
                </a:solidFill>
                <a:ea typeface="新細明體" panose="02020500000000000000" pitchFamily="18" charset="-120"/>
              </a:rPr>
              <a:t>NUM = NUM</a:t>
            </a:r>
          </a:p>
          <a:p>
            <a:endParaRPr lang="en-US" altLang="zh-TW">
              <a:ea typeface="新細明體" panose="02020500000000000000" pitchFamily="18" charset="-120"/>
            </a:endParaRPr>
          </a:p>
        </p:txBody>
      </p:sp>
      <p:sp>
        <p:nvSpPr>
          <p:cNvPr id="50179" name="內容版面配置區 2">
            <a:extLst>
              <a:ext uri="{FF2B5EF4-FFF2-40B4-BE49-F238E27FC236}">
                <a16:creationId xmlns:a16="http://schemas.microsoft.com/office/drawing/2014/main" id="{6009164B-6C34-E84F-9C7D-B291F6541470}"/>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E()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solidFill>
                  <a:srgbClr val="006600"/>
                </a:solidFill>
                <a:ea typeface="新細明體" panose="02020500000000000000" pitchFamily="18" charset="-120"/>
              </a:rPr>
              <a:t>    eat(NUM); </a:t>
            </a:r>
          </a:p>
          <a:p>
            <a:pPr>
              <a:lnSpc>
                <a:spcPts val="1600"/>
              </a:lnSpc>
              <a:buFont typeface="Wingdings" pitchFamily="2" charset="2"/>
              <a:buNone/>
            </a:pPr>
            <a:r>
              <a:rPr lang="en-US" altLang="zh-TW">
                <a:solidFill>
                  <a:srgbClr val="006600"/>
                </a:solidFill>
                <a:ea typeface="新細明體" panose="02020500000000000000" pitchFamily="18" charset="-120"/>
              </a:rPr>
              <a:t>    eat(EQ);</a:t>
            </a:r>
          </a:p>
          <a:p>
            <a:pPr>
              <a:lnSpc>
                <a:spcPts val="1600"/>
              </a:lnSpc>
              <a:buFont typeface="Wingdings" pitchFamily="2" charset="2"/>
              <a:buNone/>
            </a:pPr>
            <a:r>
              <a:rPr lang="en-US" altLang="zh-TW">
                <a:solidFill>
                  <a:srgbClr val="006600"/>
                </a:solidFill>
                <a:ea typeface="新細明體" panose="02020500000000000000" pitchFamily="18" charset="-120"/>
              </a:rPr>
              <a:t>    eat(NUM);</a:t>
            </a:r>
            <a:endParaRPr lang="en-US" altLang="zh-TW">
              <a:ea typeface="新細明體" panose="02020500000000000000" pitchFamily="18" charset="-120"/>
            </a:endParaRP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A4A1AD02-32F8-B44C-A5E4-B47955B0A626}"/>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a:extLst>
              <a:ext uri="{FF2B5EF4-FFF2-40B4-BE49-F238E27FC236}">
                <a16:creationId xmlns:a16="http://schemas.microsoft.com/office/drawing/2014/main" id="{FF3B3423-494A-9B47-B217-4051D29C45A3}"/>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1202" name="內容版面配置區 2">
            <a:extLst>
              <a:ext uri="{FF2B5EF4-FFF2-40B4-BE49-F238E27FC236}">
                <a16:creationId xmlns:a16="http://schemas.microsoft.com/office/drawing/2014/main" id="{99BA88A7-C73C-B948-9644-CED309A87B62}"/>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 EOF </a:t>
            </a:r>
          </a:p>
          <a:p>
            <a:pPr marL="914400" lvl="1" indent="-457200">
              <a:buFont typeface="Arial" panose="020B0604020202020204" pitchFamily="34" charset="0"/>
              <a:buAutoNum type="arabicPeriod"/>
            </a:pPr>
            <a:r>
              <a:rPr lang="en-US" altLang="zh-TW">
                <a:ea typeface="新細明體" panose="02020500000000000000" pitchFamily="18" charset="-120"/>
              </a:rPr>
              <a:t>A -&gt; ID := E</a:t>
            </a:r>
          </a:p>
          <a:p>
            <a:pPr marL="914400" lvl="1" indent="-457200">
              <a:buFont typeface="Arial" panose="020B0604020202020204" pitchFamily="34" charset="0"/>
              <a:buAutoNum type="arabicPeriod"/>
            </a:pPr>
            <a:r>
              <a:rPr lang="en-US" altLang="zh-TW">
                <a:ea typeface="新細明體" panose="02020500000000000000" pitchFamily="18" charset="-120"/>
              </a:rPr>
              <a:t>   | PRINT(L)</a:t>
            </a:r>
          </a:p>
          <a:p>
            <a:pPr marL="914400" lvl="1" indent="-457200">
              <a:buFont typeface="Arial" panose="020B0604020202020204" pitchFamily="34" charset="0"/>
              <a:buAutoNum type="arabicPeriod"/>
            </a:pPr>
            <a:r>
              <a:rPr lang="en-US" altLang="zh-TW">
                <a:ea typeface="新細明體" panose="02020500000000000000" pitchFamily="18" charset="-120"/>
              </a:rPr>
              <a:t>E -&gt; ID</a:t>
            </a:r>
          </a:p>
          <a:p>
            <a:pPr marL="914400" lvl="1" indent="-457200">
              <a:buFont typeface="Arial" panose="020B0604020202020204" pitchFamily="34" charset="0"/>
              <a:buAutoNum type="arabicPeriod"/>
            </a:pPr>
            <a:r>
              <a:rPr lang="en-US" altLang="zh-TW">
                <a:ea typeface="新細明體" panose="02020500000000000000" pitchFamily="18" charset="-120"/>
              </a:rPr>
              <a:t>   | 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4" name="矩形 3">
            <a:extLst>
              <a:ext uri="{FF2B5EF4-FFF2-40B4-BE49-F238E27FC236}">
                <a16:creationId xmlns:a16="http://schemas.microsoft.com/office/drawing/2014/main" id="{1C371201-AC64-2440-A2DC-B733C7FFA0D3}"/>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a:extLst>
              <a:ext uri="{FF2B5EF4-FFF2-40B4-BE49-F238E27FC236}">
                <a16:creationId xmlns:a16="http://schemas.microsoft.com/office/drawing/2014/main" id="{E92355B0-2B4C-B04B-9A03-563C843B6846}"/>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2226" name="內容版面配置區 2">
            <a:extLst>
              <a:ext uri="{FF2B5EF4-FFF2-40B4-BE49-F238E27FC236}">
                <a16:creationId xmlns:a16="http://schemas.microsoft.com/office/drawing/2014/main" id="{3510CFB6-2EAB-0742-95E0-B2E5D54C7003}"/>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t>
            </a:r>
            <a:r>
              <a:rPr lang="en-US" altLang="zh-TW">
                <a:solidFill>
                  <a:srgbClr val="006600"/>
                </a:solidFill>
                <a:ea typeface="新細明體" panose="02020500000000000000" pitchFamily="18" charset="-120"/>
              </a:rPr>
              <a:t>A EOF </a:t>
            </a:r>
          </a:p>
          <a:p>
            <a:pPr marL="914400" lvl="1" indent="-457200">
              <a:buFont typeface="Arial" panose="020B0604020202020204" pitchFamily="34" charset="0"/>
              <a:buAutoNum type="arabicPeriod"/>
            </a:pPr>
            <a:r>
              <a:rPr lang="en-US" altLang="zh-TW">
                <a:ea typeface="新細明體" panose="02020500000000000000" pitchFamily="18" charset="-120"/>
              </a:rPr>
              <a:t>A -&gt; ID := E</a:t>
            </a:r>
          </a:p>
          <a:p>
            <a:pPr marL="914400" lvl="1" indent="-457200">
              <a:buFont typeface="Arial" panose="020B0604020202020204" pitchFamily="34" charset="0"/>
              <a:buAutoNum type="arabicPeriod"/>
            </a:pPr>
            <a:r>
              <a:rPr lang="en-US" altLang="zh-TW">
                <a:ea typeface="新細明體" panose="02020500000000000000" pitchFamily="18" charset="-120"/>
              </a:rPr>
              <a:t>   | PRINT(L)</a:t>
            </a:r>
          </a:p>
          <a:p>
            <a:pPr marL="914400" lvl="1" indent="-457200">
              <a:buFont typeface="Arial" panose="020B0604020202020204" pitchFamily="34" charset="0"/>
              <a:buAutoNum type="arabicPeriod"/>
            </a:pPr>
            <a:r>
              <a:rPr lang="en-US" altLang="zh-TW">
                <a:ea typeface="新細明體" panose="02020500000000000000" pitchFamily="18" charset="-120"/>
              </a:rPr>
              <a:t>E -&gt; ID</a:t>
            </a:r>
          </a:p>
          <a:p>
            <a:pPr marL="914400" lvl="1" indent="-457200">
              <a:buFont typeface="Arial" panose="020B0604020202020204" pitchFamily="34" charset="0"/>
              <a:buAutoNum type="arabicPeriod"/>
            </a:pPr>
            <a:r>
              <a:rPr lang="en-US" altLang="zh-TW">
                <a:ea typeface="新細明體" panose="02020500000000000000" pitchFamily="18" charset="-120"/>
              </a:rPr>
              <a:t>   | 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52227" name="內容版面配置區 2">
            <a:extLst>
              <a:ext uri="{FF2B5EF4-FFF2-40B4-BE49-F238E27FC236}">
                <a16:creationId xmlns:a16="http://schemas.microsoft.com/office/drawing/2014/main" id="{6545C7D9-8627-2443-A100-41A7ABA45D68}"/>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S()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solidFill>
                  <a:srgbClr val="006600"/>
                </a:solidFill>
                <a:ea typeface="新細明體" panose="02020500000000000000" pitchFamily="18" charset="-120"/>
              </a:rPr>
              <a:t>    A();</a:t>
            </a:r>
          </a:p>
          <a:p>
            <a:pPr>
              <a:lnSpc>
                <a:spcPts val="1600"/>
              </a:lnSpc>
              <a:buFont typeface="Wingdings" pitchFamily="2" charset="2"/>
              <a:buNone/>
            </a:pPr>
            <a:r>
              <a:rPr lang="en-US" altLang="zh-TW">
                <a:solidFill>
                  <a:srgbClr val="006600"/>
                </a:solidFill>
                <a:ea typeface="新細明體" panose="02020500000000000000" pitchFamily="18" charset="-120"/>
              </a:rPr>
              <a:t>    eat(EOF);</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348A6C78-7835-EB45-82E8-A3C1D04A4421}"/>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a:extLst>
              <a:ext uri="{FF2B5EF4-FFF2-40B4-BE49-F238E27FC236}">
                <a16:creationId xmlns:a16="http://schemas.microsoft.com/office/drawing/2014/main" id="{59A35C6C-5C99-134E-9A14-E760FEF59661}"/>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3250" name="內容版面配置區 2">
            <a:extLst>
              <a:ext uri="{FF2B5EF4-FFF2-40B4-BE49-F238E27FC236}">
                <a16:creationId xmlns:a16="http://schemas.microsoft.com/office/drawing/2014/main" id="{2E28CD3A-70A2-D448-A03A-549E3FAAEA8B}"/>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 EOF </a:t>
            </a:r>
          </a:p>
          <a:p>
            <a:pPr marL="914400" lvl="1" indent="-457200">
              <a:buFont typeface="Arial" panose="020B0604020202020204" pitchFamily="34" charset="0"/>
              <a:buAutoNum type="arabicPeriod"/>
            </a:pPr>
            <a:r>
              <a:rPr lang="en-US" altLang="zh-TW">
                <a:ea typeface="新細明體" panose="02020500000000000000" pitchFamily="18" charset="-120"/>
              </a:rPr>
              <a:t>A -&gt; </a:t>
            </a:r>
            <a:r>
              <a:rPr lang="en-US" altLang="zh-TW">
                <a:solidFill>
                  <a:srgbClr val="006600"/>
                </a:solidFill>
                <a:ea typeface="新細明體" panose="02020500000000000000" pitchFamily="18" charset="-120"/>
              </a:rPr>
              <a:t>ID := E</a:t>
            </a:r>
          </a:p>
          <a:p>
            <a:pPr marL="914400" lvl="1" indent="-457200">
              <a:buFont typeface="Arial" panose="020B0604020202020204" pitchFamily="34" charset="0"/>
              <a:buAutoNum type="arabicPeriod"/>
            </a:pPr>
            <a:r>
              <a:rPr lang="en-US" altLang="zh-TW">
                <a:ea typeface="新細明體" panose="02020500000000000000" pitchFamily="18" charset="-120"/>
              </a:rPr>
              <a:t>   | </a:t>
            </a:r>
            <a:r>
              <a:rPr lang="en-US" altLang="zh-TW">
                <a:solidFill>
                  <a:srgbClr val="990000"/>
                </a:solidFill>
                <a:ea typeface="新細明體" panose="02020500000000000000" pitchFamily="18" charset="-120"/>
              </a:rPr>
              <a:t>PRINT(L)</a:t>
            </a:r>
          </a:p>
          <a:p>
            <a:pPr marL="914400" lvl="1" indent="-457200">
              <a:buFont typeface="Arial" panose="020B0604020202020204" pitchFamily="34" charset="0"/>
              <a:buAutoNum type="arabicPeriod"/>
            </a:pPr>
            <a:r>
              <a:rPr lang="en-US" altLang="zh-TW">
                <a:ea typeface="新細明體" panose="02020500000000000000" pitchFamily="18" charset="-120"/>
              </a:rPr>
              <a:t>E -&gt; ID</a:t>
            </a:r>
          </a:p>
          <a:p>
            <a:pPr marL="914400" lvl="1" indent="-457200">
              <a:buFont typeface="Arial" panose="020B0604020202020204" pitchFamily="34" charset="0"/>
              <a:buAutoNum type="arabicPeriod"/>
            </a:pPr>
            <a:r>
              <a:rPr lang="en-US" altLang="zh-TW">
                <a:ea typeface="新細明體" panose="02020500000000000000" pitchFamily="18" charset="-120"/>
              </a:rPr>
              <a:t>   | 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53251" name="內容版面配置區 2">
            <a:extLst>
              <a:ext uri="{FF2B5EF4-FFF2-40B4-BE49-F238E27FC236}">
                <a16:creationId xmlns:a16="http://schemas.microsoft.com/office/drawing/2014/main" id="{46AC21F0-AA33-EA44-90FD-3DEA49046638}"/>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A()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solidFill>
                  <a:srgbClr val="006600"/>
                </a:solidFill>
                <a:ea typeface="新細明體" panose="02020500000000000000" pitchFamily="18" charset="-120"/>
              </a:rPr>
              <a:t>    </a:t>
            </a:r>
            <a:r>
              <a:rPr lang="en-US" altLang="zh-TW">
                <a:ea typeface="新細明體" panose="02020500000000000000" pitchFamily="18" charset="-120"/>
              </a:rPr>
              <a:t>switch (next()) {</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006600"/>
                </a:solidFill>
                <a:ea typeface="新細明體" panose="02020500000000000000" pitchFamily="18" charset="-120"/>
              </a:rPr>
              <a:t>case ID: </a:t>
            </a:r>
          </a:p>
          <a:p>
            <a:pPr>
              <a:lnSpc>
                <a:spcPts val="1600"/>
              </a:lnSpc>
              <a:buFont typeface="Wingdings" pitchFamily="2" charset="2"/>
              <a:buNone/>
            </a:pPr>
            <a:r>
              <a:rPr lang="en-US" altLang="zh-TW">
                <a:solidFill>
                  <a:srgbClr val="006600"/>
                </a:solidFill>
                <a:ea typeface="新細明體" panose="02020500000000000000" pitchFamily="18" charset="-120"/>
              </a:rPr>
              <a:t>            eat(ID); eat(ASSIGN); </a:t>
            </a:r>
          </a:p>
          <a:p>
            <a:pPr>
              <a:lnSpc>
                <a:spcPts val="1600"/>
              </a:lnSpc>
              <a:buFont typeface="Wingdings" pitchFamily="2" charset="2"/>
              <a:buNone/>
            </a:pPr>
            <a:r>
              <a:rPr lang="en-US" altLang="zh-TW">
                <a:solidFill>
                  <a:srgbClr val="006600"/>
                </a:solidFill>
                <a:ea typeface="新細明體" panose="02020500000000000000" pitchFamily="18" charset="-120"/>
              </a:rPr>
              <a:t>            E();</a:t>
            </a:r>
          </a:p>
          <a:p>
            <a:pPr>
              <a:lnSpc>
                <a:spcPts val="1600"/>
              </a:lnSpc>
              <a:buFont typeface="Wingdings" pitchFamily="2" charset="2"/>
              <a:buNone/>
            </a:pPr>
            <a:r>
              <a:rPr lang="en-US" altLang="zh-TW">
                <a:solidFill>
                  <a:srgbClr val="006600"/>
                </a:solidFill>
                <a:ea typeface="新細明體" panose="02020500000000000000" pitchFamily="18" charset="-120"/>
              </a:rPr>
              <a:t>            break;</a:t>
            </a:r>
          </a:p>
          <a:p>
            <a:pPr>
              <a:lnSpc>
                <a:spcPts val="1600"/>
              </a:lnSpc>
              <a:buFont typeface="Wingdings" pitchFamily="2" charset="2"/>
              <a:buNone/>
            </a:pPr>
            <a:r>
              <a:rPr lang="en-US" altLang="zh-TW">
                <a:solidFill>
                  <a:srgbClr val="C00000"/>
                </a:solidFill>
                <a:ea typeface="新細明體" panose="02020500000000000000" pitchFamily="18" charset="-120"/>
              </a:rPr>
              <a:t>        case PRINT:</a:t>
            </a:r>
          </a:p>
          <a:p>
            <a:pPr>
              <a:lnSpc>
                <a:spcPts val="1600"/>
              </a:lnSpc>
              <a:buFont typeface="Wingdings" pitchFamily="2" charset="2"/>
              <a:buNone/>
            </a:pPr>
            <a:r>
              <a:rPr lang="en-US" altLang="zh-TW">
                <a:solidFill>
                  <a:srgbClr val="C00000"/>
                </a:solidFill>
                <a:ea typeface="新細明體" panose="02020500000000000000" pitchFamily="18" charset="-120"/>
              </a:rPr>
              <a:t>            eat(PRINT); eat(LPAREN);</a:t>
            </a:r>
          </a:p>
          <a:p>
            <a:pPr>
              <a:lnSpc>
                <a:spcPts val="1600"/>
              </a:lnSpc>
              <a:buFont typeface="Wingdings" pitchFamily="2" charset="2"/>
              <a:buNone/>
            </a:pPr>
            <a:r>
              <a:rPr lang="en-US" altLang="zh-TW">
                <a:solidFill>
                  <a:srgbClr val="C00000"/>
                </a:solidFill>
                <a:ea typeface="新細明體" panose="02020500000000000000" pitchFamily="18" charset="-120"/>
              </a:rPr>
              <a:t>            L(); eat(RPAREN);</a:t>
            </a:r>
          </a:p>
          <a:p>
            <a:pPr>
              <a:lnSpc>
                <a:spcPts val="1600"/>
              </a:lnSpc>
              <a:buFont typeface="Wingdings" pitchFamily="2" charset="2"/>
              <a:buNone/>
            </a:pPr>
            <a:r>
              <a:rPr lang="en-US" altLang="zh-TW">
                <a:solidFill>
                  <a:srgbClr val="FF0000"/>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23A7C45C-0E57-0D4F-9DF0-5B4B7A81DDE9}"/>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a:extLst>
              <a:ext uri="{FF2B5EF4-FFF2-40B4-BE49-F238E27FC236}">
                <a16:creationId xmlns:a16="http://schemas.microsoft.com/office/drawing/2014/main" id="{A588D7E5-7BC6-4447-BC45-DE388731D74C}"/>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4274" name="內容版面配置區 2">
            <a:extLst>
              <a:ext uri="{FF2B5EF4-FFF2-40B4-BE49-F238E27FC236}">
                <a16:creationId xmlns:a16="http://schemas.microsoft.com/office/drawing/2014/main" id="{3AD7E034-BA74-784F-8EA1-465506FE165B}"/>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 EOF </a:t>
            </a:r>
          </a:p>
          <a:p>
            <a:pPr marL="914400" lvl="1" indent="-457200">
              <a:buFont typeface="Arial" panose="020B0604020202020204" pitchFamily="34" charset="0"/>
              <a:buAutoNum type="arabicPeriod"/>
            </a:pPr>
            <a:r>
              <a:rPr lang="en-US" altLang="zh-TW">
                <a:ea typeface="新細明體" panose="02020500000000000000" pitchFamily="18" charset="-120"/>
              </a:rPr>
              <a:t>A -&gt; ID := E</a:t>
            </a:r>
          </a:p>
          <a:p>
            <a:pPr marL="914400" lvl="1" indent="-457200">
              <a:buFont typeface="Arial" panose="020B0604020202020204" pitchFamily="34" charset="0"/>
              <a:buAutoNum type="arabicPeriod"/>
            </a:pPr>
            <a:r>
              <a:rPr lang="en-US" altLang="zh-TW">
                <a:ea typeface="新細明體" panose="02020500000000000000" pitchFamily="18" charset="-120"/>
              </a:rPr>
              <a:t>   | PRINT(L)</a:t>
            </a:r>
          </a:p>
          <a:p>
            <a:pPr marL="914400" lvl="1" indent="-457200">
              <a:buFont typeface="Arial" panose="020B0604020202020204" pitchFamily="34" charset="0"/>
              <a:buAutoNum type="arabicPeriod"/>
            </a:pPr>
            <a:r>
              <a:rPr lang="en-US" altLang="zh-TW">
                <a:ea typeface="新細明體" panose="02020500000000000000" pitchFamily="18" charset="-120"/>
              </a:rPr>
              <a:t>E -&gt; </a:t>
            </a:r>
            <a:r>
              <a:rPr lang="en-US" altLang="zh-TW">
                <a:solidFill>
                  <a:srgbClr val="006600"/>
                </a:solidFill>
                <a:ea typeface="新細明體" panose="02020500000000000000" pitchFamily="18" charset="-120"/>
              </a:rPr>
              <a:t>ID</a:t>
            </a:r>
          </a:p>
          <a:p>
            <a:pPr marL="914400" lvl="1" indent="-457200">
              <a:buFont typeface="Arial" panose="020B0604020202020204" pitchFamily="34" charset="0"/>
              <a:buAutoNum type="arabicPeriod"/>
            </a:pPr>
            <a:r>
              <a:rPr lang="en-US" altLang="zh-TW">
                <a:ea typeface="新細明體" panose="02020500000000000000" pitchFamily="18" charset="-120"/>
              </a:rPr>
              <a:t>   | </a:t>
            </a:r>
            <a:r>
              <a:rPr lang="en-US" altLang="zh-TW">
                <a:solidFill>
                  <a:srgbClr val="C00000"/>
                </a:solidFill>
                <a:ea typeface="新細明體" panose="02020500000000000000" pitchFamily="18" charset="-120"/>
              </a:rPr>
              <a:t>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54275" name="內容版面配置區 2">
            <a:extLst>
              <a:ext uri="{FF2B5EF4-FFF2-40B4-BE49-F238E27FC236}">
                <a16:creationId xmlns:a16="http://schemas.microsoft.com/office/drawing/2014/main" id="{A80168E7-3A54-D04B-82B3-E69C7DD77F07}"/>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E()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solidFill>
                  <a:srgbClr val="006600"/>
                </a:solidFill>
                <a:ea typeface="新細明體" panose="02020500000000000000" pitchFamily="18" charset="-120"/>
              </a:rPr>
              <a:t>    </a:t>
            </a:r>
            <a:r>
              <a:rPr lang="en-US" altLang="zh-TW">
                <a:ea typeface="新細明體" panose="02020500000000000000" pitchFamily="18" charset="-120"/>
              </a:rPr>
              <a:t>switch (next()) {</a:t>
            </a:r>
          </a:p>
          <a:p>
            <a:pPr>
              <a:lnSpc>
                <a:spcPts val="1600"/>
              </a:lnSpc>
              <a:buFont typeface="Wingdings" pitchFamily="2" charset="2"/>
              <a:buNone/>
            </a:pPr>
            <a:r>
              <a:rPr lang="en-US" altLang="zh-TW">
                <a:ea typeface="新細明體" panose="02020500000000000000" pitchFamily="18" charset="-120"/>
              </a:rPr>
              <a:t>        </a:t>
            </a:r>
            <a:r>
              <a:rPr lang="en-US" altLang="zh-TW">
                <a:solidFill>
                  <a:srgbClr val="006600"/>
                </a:solidFill>
                <a:ea typeface="新細明體" panose="02020500000000000000" pitchFamily="18" charset="-120"/>
              </a:rPr>
              <a:t>case ID: </a:t>
            </a:r>
          </a:p>
          <a:p>
            <a:pPr>
              <a:lnSpc>
                <a:spcPts val="1600"/>
              </a:lnSpc>
              <a:buFont typeface="Wingdings" pitchFamily="2" charset="2"/>
              <a:buNone/>
            </a:pPr>
            <a:r>
              <a:rPr lang="en-US" altLang="zh-TW">
                <a:solidFill>
                  <a:srgbClr val="006600"/>
                </a:solidFill>
                <a:ea typeface="新細明體" panose="02020500000000000000" pitchFamily="18" charset="-120"/>
              </a:rPr>
              <a:t>            eat(ID);</a:t>
            </a:r>
          </a:p>
          <a:p>
            <a:pPr>
              <a:lnSpc>
                <a:spcPts val="1600"/>
              </a:lnSpc>
              <a:buFont typeface="Wingdings" pitchFamily="2" charset="2"/>
              <a:buNone/>
            </a:pPr>
            <a:r>
              <a:rPr lang="en-US" altLang="zh-TW">
                <a:solidFill>
                  <a:srgbClr val="006600"/>
                </a:solidFill>
                <a:ea typeface="新細明體" panose="02020500000000000000" pitchFamily="18" charset="-120"/>
              </a:rPr>
              <a:t>            break;</a:t>
            </a:r>
          </a:p>
          <a:p>
            <a:pPr>
              <a:lnSpc>
                <a:spcPts val="1600"/>
              </a:lnSpc>
              <a:buFont typeface="Wingdings" pitchFamily="2" charset="2"/>
              <a:buNone/>
            </a:pPr>
            <a:r>
              <a:rPr lang="en-US" altLang="zh-TW">
                <a:solidFill>
                  <a:srgbClr val="C00000"/>
                </a:solidFill>
                <a:ea typeface="新細明體" panose="02020500000000000000" pitchFamily="18" charset="-120"/>
              </a:rPr>
              <a:t>        case NUM:</a:t>
            </a:r>
          </a:p>
          <a:p>
            <a:pPr>
              <a:lnSpc>
                <a:spcPts val="1600"/>
              </a:lnSpc>
              <a:buFont typeface="Wingdings" pitchFamily="2" charset="2"/>
              <a:buNone/>
            </a:pPr>
            <a:r>
              <a:rPr lang="en-US" altLang="zh-TW">
                <a:solidFill>
                  <a:srgbClr val="C00000"/>
                </a:solidFill>
                <a:ea typeface="新細明體" panose="02020500000000000000" pitchFamily="18" charset="-120"/>
              </a:rPr>
              <a:t>            eat(NUM); </a:t>
            </a:r>
          </a:p>
          <a:p>
            <a:pPr>
              <a:lnSpc>
                <a:spcPts val="1600"/>
              </a:lnSpc>
              <a:buFont typeface="Wingdings" pitchFamily="2" charset="2"/>
              <a:buNone/>
            </a:pPr>
            <a:r>
              <a:rPr lang="en-US" altLang="zh-TW">
                <a:solidFill>
                  <a:srgbClr val="C00000"/>
                </a:solidFill>
                <a:ea typeface="新細明體" panose="02020500000000000000" pitchFamily="18" charset="-120"/>
              </a:rPr>
              <a:t>            break;</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矩形 4">
            <a:extLst>
              <a:ext uri="{FF2B5EF4-FFF2-40B4-BE49-F238E27FC236}">
                <a16:creationId xmlns:a16="http://schemas.microsoft.com/office/drawing/2014/main" id="{70D9EDEC-D66E-E54A-96B6-A25E49106303}"/>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a:extLst>
              <a:ext uri="{FF2B5EF4-FFF2-40B4-BE49-F238E27FC236}">
                <a16:creationId xmlns:a16="http://schemas.microsoft.com/office/drawing/2014/main" id="{6FF6E552-9E3B-DC42-98A7-02AD6865EE67}"/>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5298" name="內容版面配置區 2">
            <a:extLst>
              <a:ext uri="{FF2B5EF4-FFF2-40B4-BE49-F238E27FC236}">
                <a16:creationId xmlns:a16="http://schemas.microsoft.com/office/drawing/2014/main" id="{A71BE96A-25F5-9642-8BCB-E9256F9E03EB}"/>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 EOF </a:t>
            </a:r>
          </a:p>
          <a:p>
            <a:pPr marL="914400" lvl="1" indent="-457200">
              <a:buFont typeface="Arial" panose="020B0604020202020204" pitchFamily="34" charset="0"/>
              <a:buAutoNum type="arabicPeriod"/>
            </a:pPr>
            <a:r>
              <a:rPr lang="en-US" altLang="zh-TW">
                <a:ea typeface="新細明體" panose="02020500000000000000" pitchFamily="18" charset="-120"/>
              </a:rPr>
              <a:t>A -&gt; ID := E</a:t>
            </a:r>
          </a:p>
          <a:p>
            <a:pPr marL="914400" lvl="1" indent="-457200">
              <a:buFont typeface="Arial" panose="020B0604020202020204" pitchFamily="34" charset="0"/>
              <a:buAutoNum type="arabicPeriod"/>
            </a:pPr>
            <a:r>
              <a:rPr lang="en-US" altLang="zh-TW">
                <a:ea typeface="新細明體" panose="02020500000000000000" pitchFamily="18" charset="-120"/>
              </a:rPr>
              <a:t>   | PRINT(L)</a:t>
            </a:r>
          </a:p>
          <a:p>
            <a:pPr marL="914400" lvl="1" indent="-457200">
              <a:buFont typeface="Arial" panose="020B0604020202020204" pitchFamily="34" charset="0"/>
              <a:buAutoNum type="arabicPeriod"/>
            </a:pPr>
            <a:r>
              <a:rPr lang="en-US" altLang="zh-TW">
                <a:ea typeface="新細明體" panose="02020500000000000000" pitchFamily="18" charset="-120"/>
              </a:rPr>
              <a:t>E -&gt; ID</a:t>
            </a:r>
          </a:p>
          <a:p>
            <a:pPr marL="914400" lvl="1" indent="-457200">
              <a:buFont typeface="Arial" panose="020B0604020202020204" pitchFamily="34" charset="0"/>
              <a:buAutoNum type="arabicPeriod"/>
            </a:pPr>
            <a:r>
              <a:rPr lang="en-US" altLang="zh-TW">
                <a:ea typeface="新細明體" panose="02020500000000000000" pitchFamily="18" charset="-120"/>
              </a:rPr>
              <a:t>   | 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55299" name="內容版面配置區 2">
            <a:extLst>
              <a:ext uri="{FF2B5EF4-FFF2-40B4-BE49-F238E27FC236}">
                <a16:creationId xmlns:a16="http://schemas.microsoft.com/office/drawing/2014/main" id="{4B6FD668-5440-9646-9B4A-6F954D5232FD}"/>
              </a:ext>
            </a:extLst>
          </p:cNvPr>
          <p:cNvSpPr txBox="1">
            <a:spLocks/>
          </p:cNvSpPr>
          <p:nvPr/>
        </p:nvSpPr>
        <p:spPr bwMode="auto">
          <a:xfrm>
            <a:off x="4572000" y="838200"/>
            <a:ext cx="426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ea typeface="新細明體" panose="02020500000000000000" pitchFamily="18" charset="-120"/>
              </a:rPr>
              <a:t>L() </a:t>
            </a:r>
          </a:p>
          <a:p>
            <a:pPr>
              <a:lnSpc>
                <a:spcPts val="1600"/>
              </a:lnSpc>
              <a:buFont typeface="Wingdings" pitchFamily="2" charset="2"/>
              <a:buNone/>
            </a:pPr>
            <a:r>
              <a:rPr lang="en-US" altLang="zh-TW">
                <a:ea typeface="新細明體" panose="02020500000000000000" pitchFamily="18" charset="-120"/>
              </a:rPr>
              <a:t>{</a:t>
            </a:r>
          </a:p>
          <a:p>
            <a:pPr>
              <a:lnSpc>
                <a:spcPts val="1600"/>
              </a:lnSpc>
              <a:buFont typeface="Wingdings" pitchFamily="2" charset="2"/>
              <a:buNone/>
            </a:pPr>
            <a:r>
              <a:rPr lang="en-US" altLang="zh-TW">
                <a:solidFill>
                  <a:srgbClr val="006600"/>
                </a:solidFill>
                <a:ea typeface="新細明體" panose="02020500000000000000" pitchFamily="18" charset="-120"/>
              </a:rPr>
              <a:t>    </a:t>
            </a:r>
            <a:r>
              <a:rPr lang="en-US" altLang="zh-TW">
                <a:ea typeface="新細明體" panose="02020500000000000000" pitchFamily="18" charset="-120"/>
              </a:rPr>
              <a:t>switch (next()) {</a:t>
            </a:r>
          </a:p>
          <a:p>
            <a:pPr>
              <a:lnSpc>
                <a:spcPts val="1600"/>
              </a:lnSpc>
              <a:buFont typeface="Wingdings" pitchFamily="2" charset="2"/>
              <a:buNone/>
            </a:pPr>
            <a:r>
              <a:rPr lang="en-US" altLang="zh-TW">
                <a:ea typeface="新細明體" panose="02020500000000000000" pitchFamily="18" charset="-120"/>
              </a:rPr>
              <a:t>        case ID: </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        case NUM:</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    }</a:t>
            </a:r>
          </a:p>
          <a:p>
            <a:pPr>
              <a:lnSpc>
                <a:spcPts val="1600"/>
              </a:lnSpc>
              <a:buFont typeface="Wingdings" pitchFamily="2" charset="2"/>
              <a:buNone/>
            </a:pPr>
            <a:r>
              <a:rPr lang="en-US" altLang="zh-TW">
                <a:ea typeface="新細明體" panose="02020500000000000000" pitchFamily="18" charset="-120"/>
              </a:rPr>
              <a:t>}</a:t>
            </a:r>
            <a:endParaRPr lang="zh-TW" altLang="en-US">
              <a:ea typeface="新細明體" panose="02020500000000000000" pitchFamily="18" charset="-120"/>
            </a:endParaRPr>
          </a:p>
        </p:txBody>
      </p:sp>
      <p:sp>
        <p:nvSpPr>
          <p:cNvPr id="5" name="內容版面配置區 2">
            <a:extLst>
              <a:ext uri="{FF2B5EF4-FFF2-40B4-BE49-F238E27FC236}">
                <a16:creationId xmlns:a16="http://schemas.microsoft.com/office/drawing/2014/main" id="{B156C540-9C2F-1D49-A182-C16456DE7A99}"/>
              </a:ext>
            </a:extLst>
          </p:cNvPr>
          <p:cNvSpPr txBox="1">
            <a:spLocks/>
          </p:cNvSpPr>
          <p:nvPr/>
        </p:nvSpPr>
        <p:spPr bwMode="auto">
          <a:xfrm>
            <a:off x="3429000" y="4191000"/>
            <a:ext cx="426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solidFill>
                  <a:srgbClr val="FF0000"/>
                </a:solidFill>
                <a:ea typeface="新細明體" panose="02020500000000000000" pitchFamily="18" charset="-120"/>
              </a:rPr>
              <a:t>Problem:</a:t>
            </a:r>
          </a:p>
          <a:p>
            <a:pPr>
              <a:lnSpc>
                <a:spcPts val="1600"/>
              </a:lnSpc>
              <a:buFont typeface="Wingdings" pitchFamily="2" charset="2"/>
              <a:buNone/>
            </a:pPr>
            <a:r>
              <a:rPr lang="en-US" altLang="zh-TW">
                <a:solidFill>
                  <a:srgbClr val="FF0000"/>
                </a:solidFill>
                <a:ea typeface="新細明體" panose="02020500000000000000" pitchFamily="18" charset="-120"/>
              </a:rPr>
              <a:t>E could be ID</a:t>
            </a:r>
          </a:p>
          <a:p>
            <a:pPr>
              <a:lnSpc>
                <a:spcPts val="1600"/>
              </a:lnSpc>
              <a:buFont typeface="Wingdings" pitchFamily="2" charset="2"/>
              <a:buNone/>
            </a:pPr>
            <a:r>
              <a:rPr lang="en-US" altLang="zh-TW">
                <a:solidFill>
                  <a:srgbClr val="FF0000"/>
                </a:solidFill>
                <a:ea typeface="新細明體" panose="02020500000000000000" pitchFamily="18" charset="-120"/>
              </a:rPr>
              <a:t>L could be E could be ID</a:t>
            </a:r>
            <a:endParaRPr lang="zh-TW" altLang="en-US">
              <a:solidFill>
                <a:srgbClr val="FF0000"/>
              </a:solidFill>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a:extLst>
              <a:ext uri="{FF2B5EF4-FFF2-40B4-BE49-F238E27FC236}">
                <a16:creationId xmlns:a16="http://schemas.microsoft.com/office/drawing/2014/main" id="{5D1D3E31-8FBF-6643-970F-A037BA3C6CDC}"/>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endParaRPr lang="zh-TW" altLang="en-US">
              <a:ea typeface="新細明體" panose="02020500000000000000" pitchFamily="18" charset="-120"/>
            </a:endParaRPr>
          </a:p>
        </p:txBody>
      </p:sp>
      <p:sp>
        <p:nvSpPr>
          <p:cNvPr id="56322" name="內容版面配置區 2">
            <a:extLst>
              <a:ext uri="{FF2B5EF4-FFF2-40B4-BE49-F238E27FC236}">
                <a16:creationId xmlns:a16="http://schemas.microsoft.com/office/drawing/2014/main" id="{F757AA1D-F0CF-1549-985A-D3D70574D604}"/>
              </a:ext>
            </a:extLst>
          </p:cNvPr>
          <p:cNvSpPr>
            <a:spLocks noGrp="1" noChangeArrowheads="1"/>
          </p:cNvSpPr>
          <p:nvPr>
            <p:ph idx="1"/>
          </p:nvPr>
        </p:nvSpPr>
        <p:spPr>
          <a:xfrm>
            <a:off x="228600" y="838200"/>
            <a:ext cx="4343400" cy="5562600"/>
          </a:xfrm>
        </p:spPr>
        <p:txBody>
          <a:bodyPr/>
          <a:lstStyle/>
          <a:p>
            <a:r>
              <a:rPr lang="en-US" altLang="zh-TW">
                <a:ea typeface="新細明體" panose="02020500000000000000" pitchFamily="18" charset="-120"/>
              </a:rPr>
              <a:t>Non-terminals: S, A, E, L</a:t>
            </a:r>
          </a:p>
          <a:p>
            <a:r>
              <a:rPr lang="en-US" altLang="zh-TW">
                <a:ea typeface="新細明體" panose="02020500000000000000" pitchFamily="18" charset="-120"/>
              </a:rPr>
              <a:t>Terminals: EOF, ID, NUM, ASSIGN(:=), PRINT, LPAREN((), RPAREN())</a:t>
            </a:r>
          </a:p>
          <a:p>
            <a:r>
              <a:rPr lang="en-US" altLang="zh-TW">
                <a:ea typeface="新細明體" panose="02020500000000000000" pitchFamily="18" charset="-120"/>
              </a:rPr>
              <a:t>Rules:</a:t>
            </a:r>
          </a:p>
          <a:p>
            <a:pPr marL="914400" lvl="1" indent="-457200">
              <a:buFont typeface="Arial" panose="020B0604020202020204" pitchFamily="34" charset="0"/>
              <a:buAutoNum type="arabicPeriod"/>
            </a:pPr>
            <a:r>
              <a:rPr lang="en-US" altLang="zh-TW">
                <a:ea typeface="新細明體" panose="02020500000000000000" pitchFamily="18" charset="-120"/>
              </a:rPr>
              <a:t>S -&gt; A EOF </a:t>
            </a:r>
          </a:p>
          <a:p>
            <a:pPr marL="914400" lvl="1" indent="-457200">
              <a:buFont typeface="Arial" panose="020B0604020202020204" pitchFamily="34" charset="0"/>
              <a:buAutoNum type="arabicPeriod"/>
            </a:pPr>
            <a:r>
              <a:rPr lang="en-US" altLang="zh-TW">
                <a:ea typeface="新細明體" panose="02020500000000000000" pitchFamily="18" charset="-120"/>
              </a:rPr>
              <a:t>A -&gt; ID := E</a:t>
            </a:r>
          </a:p>
          <a:p>
            <a:pPr marL="914400" lvl="1" indent="-457200">
              <a:buFont typeface="Arial" panose="020B0604020202020204" pitchFamily="34" charset="0"/>
              <a:buAutoNum type="arabicPeriod"/>
            </a:pPr>
            <a:r>
              <a:rPr lang="en-US" altLang="zh-TW">
                <a:ea typeface="新細明體" panose="02020500000000000000" pitchFamily="18" charset="-120"/>
              </a:rPr>
              <a:t>   | PRINT(L)</a:t>
            </a:r>
          </a:p>
          <a:p>
            <a:pPr marL="914400" lvl="1" indent="-457200">
              <a:buFont typeface="Arial" panose="020B0604020202020204" pitchFamily="34" charset="0"/>
              <a:buAutoNum type="arabicPeriod"/>
            </a:pPr>
            <a:r>
              <a:rPr lang="en-US" altLang="zh-TW">
                <a:ea typeface="新細明體" panose="02020500000000000000" pitchFamily="18" charset="-120"/>
              </a:rPr>
              <a:t>E -&gt; ID</a:t>
            </a:r>
          </a:p>
          <a:p>
            <a:pPr marL="914400" lvl="1" indent="-457200">
              <a:buFont typeface="Arial" panose="020B0604020202020204" pitchFamily="34" charset="0"/>
              <a:buAutoNum type="arabicPeriod"/>
            </a:pPr>
            <a:r>
              <a:rPr lang="en-US" altLang="zh-TW">
                <a:ea typeface="新細明體" panose="02020500000000000000" pitchFamily="18" charset="-120"/>
              </a:rPr>
              <a:t>   | NUM</a:t>
            </a:r>
          </a:p>
          <a:p>
            <a:pPr marL="914400" lvl="1" indent="-457200">
              <a:buFont typeface="Arial" panose="020B0604020202020204" pitchFamily="34" charset="0"/>
              <a:buAutoNum type="arabicPeriod"/>
            </a:pPr>
            <a:r>
              <a:rPr lang="en-US" altLang="zh-TW">
                <a:ea typeface="新細明體" panose="02020500000000000000" pitchFamily="18" charset="-120"/>
              </a:rPr>
              <a:t>L -&gt; E</a:t>
            </a:r>
          </a:p>
          <a:p>
            <a:pPr marL="914400" lvl="1" indent="-457200">
              <a:buFont typeface="Arial" panose="020B0604020202020204" pitchFamily="34" charset="0"/>
              <a:buAutoNum type="arabicPeriod"/>
            </a:pPr>
            <a:r>
              <a:rPr lang="en-US" altLang="zh-TW">
                <a:ea typeface="新細明體" panose="02020500000000000000" pitchFamily="18" charset="-120"/>
              </a:rPr>
              <a:t>   | L, E</a:t>
            </a:r>
          </a:p>
          <a:p>
            <a:endParaRPr lang="en-US" altLang="zh-TW">
              <a:ea typeface="新細明體" panose="02020500000000000000" pitchFamily="18" charset="-120"/>
            </a:endParaRPr>
          </a:p>
        </p:txBody>
      </p:sp>
      <p:sp>
        <p:nvSpPr>
          <p:cNvPr id="56323" name="內容版面配置區 2">
            <a:extLst>
              <a:ext uri="{FF2B5EF4-FFF2-40B4-BE49-F238E27FC236}">
                <a16:creationId xmlns:a16="http://schemas.microsoft.com/office/drawing/2014/main" id="{0EBC4443-E1C3-DC49-B748-6B6209C4DC16}"/>
              </a:ext>
            </a:extLst>
          </p:cNvPr>
          <p:cNvSpPr txBox="1">
            <a:spLocks/>
          </p:cNvSpPr>
          <p:nvPr/>
        </p:nvSpPr>
        <p:spPr bwMode="auto">
          <a:xfrm>
            <a:off x="3429000" y="4191000"/>
            <a:ext cx="426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ts val="1600"/>
              </a:lnSpc>
              <a:buFont typeface="Wingdings" pitchFamily="2" charset="2"/>
              <a:buNone/>
            </a:pPr>
            <a:r>
              <a:rPr lang="en-US" altLang="zh-TW">
                <a:solidFill>
                  <a:srgbClr val="FF0000"/>
                </a:solidFill>
                <a:ea typeface="新細明體" panose="02020500000000000000" pitchFamily="18" charset="-120"/>
              </a:rPr>
              <a:t>Problem:</a:t>
            </a:r>
          </a:p>
          <a:p>
            <a:pPr>
              <a:lnSpc>
                <a:spcPts val="1600"/>
              </a:lnSpc>
              <a:buFont typeface="Wingdings" pitchFamily="2" charset="2"/>
              <a:buNone/>
            </a:pPr>
            <a:r>
              <a:rPr lang="en-US" altLang="zh-TW">
                <a:solidFill>
                  <a:srgbClr val="FF0000"/>
                </a:solidFill>
                <a:ea typeface="新細明體" panose="02020500000000000000" pitchFamily="18" charset="-120"/>
              </a:rPr>
              <a:t>E could be ID</a:t>
            </a:r>
          </a:p>
          <a:p>
            <a:pPr>
              <a:lnSpc>
                <a:spcPts val="1600"/>
              </a:lnSpc>
              <a:buFont typeface="Wingdings" pitchFamily="2" charset="2"/>
              <a:buNone/>
            </a:pPr>
            <a:r>
              <a:rPr lang="en-US" altLang="zh-TW">
                <a:solidFill>
                  <a:srgbClr val="FF0000"/>
                </a:solidFill>
                <a:ea typeface="新細明體" panose="02020500000000000000" pitchFamily="18" charset="-120"/>
              </a:rPr>
              <a:t>L could be E could be ID</a:t>
            </a:r>
            <a:endParaRPr lang="zh-TW" altLang="en-US">
              <a:solidFill>
                <a:srgbClr val="FF0000"/>
              </a:solidFill>
              <a:ea typeface="新細明體" panose="02020500000000000000" pitchFamily="18" charset="-120"/>
            </a:endParaRPr>
          </a:p>
        </p:txBody>
      </p:sp>
      <p:sp>
        <p:nvSpPr>
          <p:cNvPr id="56324" name="內容版面配置區 2">
            <a:extLst>
              <a:ext uri="{FF2B5EF4-FFF2-40B4-BE49-F238E27FC236}">
                <a16:creationId xmlns:a16="http://schemas.microsoft.com/office/drawing/2014/main" id="{7C48BB2E-E5DC-164B-8165-FDB1D6117A4E}"/>
              </a:ext>
            </a:extLst>
          </p:cNvPr>
          <p:cNvSpPr txBox="1">
            <a:spLocks/>
          </p:cNvSpPr>
          <p:nvPr/>
        </p:nvSpPr>
        <p:spPr bwMode="auto">
          <a:xfrm>
            <a:off x="6400800" y="4838700"/>
            <a:ext cx="434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lvl="1">
              <a:buFont typeface="Wingdings" pitchFamily="2" charset="2"/>
              <a:buNone/>
            </a:pPr>
            <a:r>
              <a:rPr lang="en-US" altLang="zh-TW">
                <a:ea typeface="新細明體" panose="02020500000000000000" pitchFamily="18" charset="-120"/>
              </a:rPr>
              <a:t>L -&gt; E M</a:t>
            </a:r>
          </a:p>
          <a:p>
            <a:pPr lvl="1">
              <a:buFont typeface="Wingdings" pitchFamily="2" charset="2"/>
              <a:buNone/>
            </a:pPr>
            <a:r>
              <a:rPr lang="en-US" altLang="zh-TW">
                <a:ea typeface="新細明體" panose="02020500000000000000" pitchFamily="18" charset="-120"/>
              </a:rPr>
              <a:t>M -&gt; , E M   </a:t>
            </a:r>
          </a:p>
          <a:p>
            <a:pPr lvl="1">
              <a:buFont typeface="Wingdings" pitchFamily="2" charset="2"/>
              <a:buNone/>
            </a:pPr>
            <a:r>
              <a:rPr lang="en-US" altLang="zh-TW">
                <a:ea typeface="新細明體" panose="02020500000000000000" pitchFamily="18" charset="-120"/>
              </a:rPr>
              <a:t>     | </a:t>
            </a:r>
            <a:r>
              <a:rPr lang="en-US" altLang="zh-TW">
                <a:ea typeface="新細明體" panose="02020500000000000000" pitchFamily="18" charset="-120"/>
                <a:sym typeface="Symbol" pitchFamily="2" charset="2"/>
              </a:rPr>
              <a:t></a:t>
            </a:r>
            <a:endParaRPr lang="en-US" altLang="zh-TW">
              <a:ea typeface="新細明體" panose="02020500000000000000" pitchFamily="18" charset="-120"/>
            </a:endParaRPr>
          </a:p>
          <a:p>
            <a:pPr>
              <a:buFont typeface="Arial" panose="020B0604020202020204" pitchFamily="34" charset="0"/>
              <a:buAutoNum type="arabicPeriod"/>
            </a:pPr>
            <a:endParaRPr lang="en-US" altLang="zh-TW">
              <a:ea typeface="新細明體" panose="02020500000000000000" pitchFamily="18" charset="-120"/>
            </a:endParaRPr>
          </a:p>
        </p:txBody>
      </p:sp>
      <p:sp>
        <p:nvSpPr>
          <p:cNvPr id="6" name="矩形 5">
            <a:extLst>
              <a:ext uri="{FF2B5EF4-FFF2-40B4-BE49-F238E27FC236}">
                <a16:creationId xmlns:a16="http://schemas.microsoft.com/office/drawing/2014/main" id="{4F5A4521-3492-7D4A-88B5-26FD85ECDAA8}"/>
              </a:ext>
            </a:extLst>
          </p:cNvPr>
          <p:cNvSpPr/>
          <p:nvPr/>
        </p:nvSpPr>
        <p:spPr>
          <a:xfrm>
            <a:off x="6908800" y="6262688"/>
            <a:ext cx="2066925" cy="276225"/>
          </a:xfrm>
          <a:prstGeom prst="rect">
            <a:avLst/>
          </a:prstGeom>
        </p:spPr>
        <p:txBody>
          <a:bodyPr wrap="none">
            <a:spAutoFit/>
          </a:bodyPr>
          <a:lstStyle/>
          <a:p>
            <a:pPr>
              <a:defRPr/>
            </a:pPr>
            <a:r>
              <a:rPr lang="en-US" altLang="zh-TW" sz="1200" dirty="0">
                <a:latin typeface="+mn-lt"/>
                <a:ea typeface="新細明體" panose="02020500000000000000" pitchFamily="18" charset="-120"/>
              </a:rPr>
              <a:t>slide credit: David Walker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4">
            <a:extLst>
              <a:ext uri="{FF2B5EF4-FFF2-40B4-BE49-F238E27FC236}">
                <a16:creationId xmlns:a16="http://schemas.microsoft.com/office/drawing/2014/main" id="{2E490D40-C270-414B-8DBB-B5E98EA653F3}"/>
              </a:ext>
            </a:extLst>
          </p:cNvPr>
          <p:cNvSpPr>
            <a:spLocks noGrp="1" noChangeArrowheads="1"/>
          </p:cNvSpPr>
          <p:nvPr>
            <p:ph type="title"/>
          </p:nvPr>
        </p:nvSpPr>
        <p:spPr>
          <a:noFill/>
        </p:spPr>
        <p:txBody>
          <a:bodyPr/>
          <a:lstStyle/>
          <a:p>
            <a:r>
              <a:rPr lang="en-US" altLang="zh-TW">
                <a:ea typeface="新細明體" panose="02020500000000000000" pitchFamily="18" charset="-120"/>
              </a:rPr>
              <a:t>A typical grammar of a typical C-like language</a:t>
            </a:r>
          </a:p>
        </p:txBody>
      </p:sp>
      <p:sp>
        <p:nvSpPr>
          <p:cNvPr id="57346" name="Text Box 6">
            <a:extLst>
              <a:ext uri="{FF2B5EF4-FFF2-40B4-BE49-F238E27FC236}">
                <a16:creationId xmlns:a16="http://schemas.microsoft.com/office/drawing/2014/main" id="{29F2745C-FA86-ED41-BEB7-D7F3877BA473}"/>
              </a:ext>
            </a:extLst>
          </p:cNvPr>
          <p:cNvSpPr txBox="1">
            <a:spLocks noChangeArrowheads="1"/>
          </p:cNvSpPr>
          <p:nvPr/>
        </p:nvSpPr>
        <p:spPr bwMode="auto">
          <a:xfrm>
            <a:off x="395288" y="1371600"/>
            <a:ext cx="4252912" cy="41910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190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while (expression)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if (expression)</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while (expression)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if (expression)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while (expression)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p>
          <a:p>
            <a:pPr eaLnBrk="1" hangingPunct="1">
              <a:spcBef>
                <a:spcPct val="0"/>
              </a:spcBef>
              <a:buClr>
                <a:srgbClr val="000099"/>
              </a:buClr>
              <a:buSzTx/>
              <a:buFont typeface="Wingdings" pitchFamily="2" charset="2"/>
              <a:buNone/>
            </a:pPr>
            <a:endPar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endParaRPr>
          </a:p>
        </p:txBody>
      </p:sp>
      <p:sp>
        <p:nvSpPr>
          <p:cNvPr id="57347" name="Rectangle 7">
            <a:extLst>
              <a:ext uri="{FF2B5EF4-FFF2-40B4-BE49-F238E27FC236}">
                <a16:creationId xmlns:a16="http://schemas.microsoft.com/office/drawing/2014/main" id="{64993400-49A8-3546-A501-595830F05A30}"/>
              </a:ext>
            </a:extLst>
          </p:cNvPr>
          <p:cNvSpPr>
            <a:spLocks noChangeArrowheads="1"/>
          </p:cNvSpPr>
          <p:nvPr/>
        </p:nvSpPr>
        <p:spPr bwMode="auto">
          <a:xfrm>
            <a:off x="3495675" y="800100"/>
            <a:ext cx="2305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15000"/>
              </a:spcBef>
              <a:buSzPct val="85000"/>
              <a:buFont typeface="Wingdings" pitchFamily="2" charset="2"/>
              <a:buNone/>
            </a:pPr>
            <a:r>
              <a:rPr lang="en-US" altLang="zh-TW" sz="2400" b="1">
                <a:ea typeface="Arial Unicode MS" panose="020B0604020202020204" pitchFamily="34" charset="-128"/>
                <a:cs typeface="Arial Unicode MS" panose="020B0604020202020204" pitchFamily="34" charset="-128"/>
              </a:rPr>
              <a:t>Code samples</a:t>
            </a:r>
          </a:p>
        </p:txBody>
      </p:sp>
      <p:sp>
        <p:nvSpPr>
          <p:cNvPr id="57348" name="Text Box 6">
            <a:extLst>
              <a:ext uri="{FF2B5EF4-FFF2-40B4-BE49-F238E27FC236}">
                <a16:creationId xmlns:a16="http://schemas.microsoft.com/office/drawing/2014/main" id="{C245A882-A494-524F-AC73-9975DA5DD861}"/>
              </a:ext>
            </a:extLst>
          </p:cNvPr>
          <p:cNvSpPr txBox="1">
            <a:spLocks noChangeArrowheads="1"/>
          </p:cNvSpPr>
          <p:nvPr/>
        </p:nvSpPr>
        <p:spPr bwMode="auto">
          <a:xfrm>
            <a:off x="4876800" y="1371600"/>
            <a:ext cx="3873500" cy="41910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190800"/>
          <a:lstStyle>
            <a:lvl1pPr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eaLnBrk="1" hangingPunct="1">
              <a:spcBef>
                <a:spcPct val="0"/>
              </a:spcBef>
              <a:buClr>
                <a:srgbClr val="000099"/>
              </a:buClr>
              <a:buSzTx/>
              <a:buFont typeface="Wingdings" pitchFamily="2" charset="2"/>
              <a:buNone/>
            </a:pPr>
            <a:endPar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endParaRP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if (expression) {</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while (expression)</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if (expression)</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if (expression)</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a:spcBef>
                <a:spcPct val="0"/>
              </a:spcBef>
              <a:buClrTx/>
              <a:buSzTx/>
              <a:buFontTx/>
              <a:buNone/>
            </a:pPr>
            <a:r>
              <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p>
          <a:p>
            <a:pPr eaLnBrk="1" hangingPunct="1">
              <a:spcBef>
                <a:spcPct val="0"/>
              </a:spcBef>
              <a:buClr>
                <a:srgbClr val="000099"/>
              </a:buClr>
              <a:buSzTx/>
              <a:buFont typeface="Wingdings" pitchFamily="2" charset="2"/>
              <a:buNone/>
            </a:pPr>
            <a:endParaRPr lang="en-US" altLang="zh-TW" b="1">
              <a:solidFill>
                <a:srgbClr val="990000"/>
              </a:solidFill>
              <a:latin typeface="Courier New" panose="02070309020205020404" pitchFamily="49" charset="0"/>
              <a:ea typeface="新細明體" panose="02020500000000000000" pitchFamily="18" charset="-120"/>
              <a:cs typeface="Courier New" panose="02070309020205020404"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65F23D13-6E5A-8145-9AEA-E3943E3A64F1}"/>
              </a:ext>
            </a:extLst>
          </p:cNvPr>
          <p:cNvSpPr>
            <a:spLocks noGrp="1" noChangeArrowheads="1"/>
          </p:cNvSpPr>
          <p:nvPr>
            <p:ph type="title"/>
          </p:nvPr>
        </p:nvSpPr>
        <p:spPr/>
        <p:txBody>
          <a:bodyPr/>
          <a:lstStyle/>
          <a:p>
            <a:r>
              <a:rPr lang="en-US" altLang="zh-TW">
                <a:ea typeface="新細明體" panose="02020500000000000000" pitchFamily="18" charset="-120"/>
              </a:rPr>
              <a:t>The big picture</a:t>
            </a:r>
          </a:p>
        </p:txBody>
      </p:sp>
      <p:grpSp>
        <p:nvGrpSpPr>
          <p:cNvPr id="714791" name="Group 2087">
            <a:extLst>
              <a:ext uri="{FF2B5EF4-FFF2-40B4-BE49-F238E27FC236}">
                <a16:creationId xmlns:a16="http://schemas.microsoft.com/office/drawing/2014/main" id="{B8204DE3-15C5-9E44-AC4F-B62BA3BE9972}"/>
              </a:ext>
            </a:extLst>
          </p:cNvPr>
          <p:cNvGrpSpPr>
            <a:grpSpLocks/>
          </p:cNvGrpSpPr>
          <p:nvPr/>
        </p:nvGrpSpPr>
        <p:grpSpPr bwMode="auto">
          <a:xfrm>
            <a:off x="1343025" y="4491038"/>
            <a:ext cx="7724775" cy="1833562"/>
            <a:chOff x="720" y="2927"/>
            <a:chExt cx="4866" cy="1155"/>
          </a:xfrm>
        </p:grpSpPr>
        <p:sp>
          <p:nvSpPr>
            <p:cNvPr id="10310" name="Rectangle 1004">
              <a:extLst>
                <a:ext uri="{FF2B5EF4-FFF2-40B4-BE49-F238E27FC236}">
                  <a16:creationId xmlns:a16="http://schemas.microsoft.com/office/drawing/2014/main" id="{4CA1859D-5CA1-1841-A37C-21F032E13345}"/>
                </a:ext>
              </a:extLst>
            </p:cNvPr>
            <p:cNvSpPr>
              <a:spLocks noChangeArrowheads="1"/>
            </p:cNvSpPr>
            <p:nvPr/>
          </p:nvSpPr>
          <p:spPr bwMode="auto">
            <a:xfrm>
              <a:off x="1955" y="3531"/>
              <a:ext cx="414" cy="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11" name="Rectangle 1005">
              <a:extLst>
                <a:ext uri="{FF2B5EF4-FFF2-40B4-BE49-F238E27FC236}">
                  <a16:creationId xmlns:a16="http://schemas.microsoft.com/office/drawing/2014/main" id="{74850CB5-09F0-714F-A4E6-89266443EB79}"/>
                </a:ext>
              </a:extLst>
            </p:cNvPr>
            <p:cNvSpPr>
              <a:spLocks noChangeArrowheads="1"/>
            </p:cNvSpPr>
            <p:nvPr/>
          </p:nvSpPr>
          <p:spPr bwMode="auto">
            <a:xfrm>
              <a:off x="2067" y="3478"/>
              <a:ext cx="30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2700">
                  <a:solidFill>
                    <a:srgbClr val="000000"/>
                  </a:solidFill>
                  <a:latin typeface="Arial" panose="020B0604020202020204" pitchFamily="34" charset="0"/>
                  <a:ea typeface="新細明體" panose="02020500000000000000" pitchFamily="18" charset="-120"/>
                  <a:cs typeface="Arial" panose="020B0604020202020204" pitchFamily="34" charset="0"/>
                </a:rPr>
                <a:t>. . .</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12" name="Rectangle 1006">
              <a:extLst>
                <a:ext uri="{FF2B5EF4-FFF2-40B4-BE49-F238E27FC236}">
                  <a16:creationId xmlns:a16="http://schemas.microsoft.com/office/drawing/2014/main" id="{B8F72F77-D724-6844-A6FE-C41477CBAE8F}"/>
                </a:ext>
              </a:extLst>
            </p:cNvPr>
            <p:cNvSpPr>
              <a:spLocks noChangeArrowheads="1"/>
            </p:cNvSpPr>
            <p:nvPr/>
          </p:nvSpPr>
          <p:spPr bwMode="auto">
            <a:xfrm>
              <a:off x="1470" y="3866"/>
              <a:ext cx="415" cy="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13" name="Rectangle 1007">
              <a:extLst>
                <a:ext uri="{FF2B5EF4-FFF2-40B4-BE49-F238E27FC236}">
                  <a16:creationId xmlns:a16="http://schemas.microsoft.com/office/drawing/2014/main" id="{160F1CD6-0016-9941-821F-558D923F7817}"/>
                </a:ext>
              </a:extLst>
            </p:cNvPr>
            <p:cNvSpPr>
              <a:spLocks noChangeArrowheads="1"/>
            </p:cNvSpPr>
            <p:nvPr/>
          </p:nvSpPr>
          <p:spPr bwMode="auto">
            <a:xfrm>
              <a:off x="1591" y="3864"/>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RISC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14" name="Rectangle 1008">
              <a:extLst>
                <a:ext uri="{FF2B5EF4-FFF2-40B4-BE49-F238E27FC236}">
                  <a16:creationId xmlns:a16="http://schemas.microsoft.com/office/drawing/2014/main" id="{AA4E4D42-DCAF-D84E-B437-9A189E2651BF}"/>
                </a:ext>
              </a:extLst>
            </p:cNvPr>
            <p:cNvSpPr>
              <a:spLocks noChangeArrowheads="1"/>
            </p:cNvSpPr>
            <p:nvPr/>
          </p:nvSpPr>
          <p:spPr bwMode="auto">
            <a:xfrm>
              <a:off x="1530" y="3969"/>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machine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15" name="Rectangle 1011">
              <a:extLst>
                <a:ext uri="{FF2B5EF4-FFF2-40B4-BE49-F238E27FC236}">
                  <a16:creationId xmlns:a16="http://schemas.microsoft.com/office/drawing/2014/main" id="{37AD6B0A-6086-2F47-9FFC-F4F74315749F}"/>
                </a:ext>
              </a:extLst>
            </p:cNvPr>
            <p:cNvSpPr>
              <a:spLocks noChangeArrowheads="1"/>
            </p:cNvSpPr>
            <p:nvPr/>
          </p:nvSpPr>
          <p:spPr bwMode="auto">
            <a:xfrm>
              <a:off x="1975" y="3866"/>
              <a:ext cx="1743"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16" name="Rectangle 1012">
              <a:extLst>
                <a:ext uri="{FF2B5EF4-FFF2-40B4-BE49-F238E27FC236}">
                  <a16:creationId xmlns:a16="http://schemas.microsoft.com/office/drawing/2014/main" id="{742E42BC-3E9B-094B-98B0-4CEC610D27AD}"/>
                </a:ext>
              </a:extLst>
            </p:cNvPr>
            <p:cNvSpPr>
              <a:spLocks noChangeArrowheads="1"/>
            </p:cNvSpPr>
            <p:nvPr/>
          </p:nvSpPr>
          <p:spPr bwMode="auto">
            <a:xfrm>
              <a:off x="2131" y="3869"/>
              <a:ext cx="14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other digital platforms, each equipped</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17" name="Rectangle 1013">
              <a:extLst>
                <a:ext uri="{FF2B5EF4-FFF2-40B4-BE49-F238E27FC236}">
                  <a16:creationId xmlns:a16="http://schemas.microsoft.com/office/drawing/2014/main" id="{191D598D-C32F-AD4F-97CC-69A80FCB6D23}"/>
                </a:ext>
              </a:extLst>
            </p:cNvPr>
            <p:cNvSpPr>
              <a:spLocks noChangeArrowheads="1"/>
            </p:cNvSpPr>
            <p:nvPr/>
          </p:nvSpPr>
          <p:spPr bwMode="auto">
            <a:xfrm>
              <a:off x="2342" y="3974"/>
              <a:ext cx="10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with its VM implementation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18" name="Rectangle 1014">
              <a:extLst>
                <a:ext uri="{FF2B5EF4-FFF2-40B4-BE49-F238E27FC236}">
                  <a16:creationId xmlns:a16="http://schemas.microsoft.com/office/drawing/2014/main" id="{B4F2852C-4267-CE43-BDEE-19597046C929}"/>
                </a:ext>
              </a:extLst>
            </p:cNvPr>
            <p:cNvSpPr>
              <a:spLocks noChangeArrowheads="1"/>
            </p:cNvSpPr>
            <p:nvPr/>
          </p:nvSpPr>
          <p:spPr bwMode="auto">
            <a:xfrm>
              <a:off x="1468" y="2929"/>
              <a:ext cx="446" cy="412"/>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19" name="Rectangle 1015">
              <a:extLst>
                <a:ext uri="{FF2B5EF4-FFF2-40B4-BE49-F238E27FC236}">
                  <a16:creationId xmlns:a16="http://schemas.microsoft.com/office/drawing/2014/main" id="{182B37AF-6CFD-4640-80C4-77BC4B04EFD6}"/>
                </a:ext>
              </a:extLst>
            </p:cNvPr>
            <p:cNvSpPr>
              <a:spLocks noChangeArrowheads="1"/>
            </p:cNvSpPr>
            <p:nvPr/>
          </p:nvSpPr>
          <p:spPr bwMode="auto">
            <a:xfrm>
              <a:off x="1604" y="2978"/>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RISC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20" name="Rectangle 1016">
              <a:extLst>
                <a:ext uri="{FF2B5EF4-FFF2-40B4-BE49-F238E27FC236}">
                  <a16:creationId xmlns:a16="http://schemas.microsoft.com/office/drawing/2014/main" id="{F50AD8BA-2359-DA4A-8C88-3187FB529472}"/>
                </a:ext>
              </a:extLst>
            </p:cNvPr>
            <p:cNvSpPr>
              <a:spLocks noChangeArrowheads="1"/>
            </p:cNvSpPr>
            <p:nvPr/>
          </p:nvSpPr>
          <p:spPr bwMode="auto">
            <a:xfrm>
              <a:off x="1542" y="3083"/>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machine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21" name="Rectangle 1017">
              <a:extLst>
                <a:ext uri="{FF2B5EF4-FFF2-40B4-BE49-F238E27FC236}">
                  <a16:creationId xmlns:a16="http://schemas.microsoft.com/office/drawing/2014/main" id="{BE8F4224-2E51-194E-B082-30DBD618988B}"/>
                </a:ext>
              </a:extLst>
            </p:cNvPr>
            <p:cNvSpPr>
              <a:spLocks noChangeArrowheads="1"/>
            </p:cNvSpPr>
            <p:nvPr/>
          </p:nvSpPr>
          <p:spPr bwMode="auto">
            <a:xfrm>
              <a:off x="1528" y="3187"/>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22" name="Freeform 1018">
              <a:extLst>
                <a:ext uri="{FF2B5EF4-FFF2-40B4-BE49-F238E27FC236}">
                  <a16:creationId xmlns:a16="http://schemas.microsoft.com/office/drawing/2014/main" id="{A28CD87B-5E19-B14C-BDEE-72EE58577CCD}"/>
                </a:ext>
              </a:extLst>
            </p:cNvPr>
            <p:cNvSpPr>
              <a:spLocks/>
            </p:cNvSpPr>
            <p:nvPr/>
          </p:nvSpPr>
          <p:spPr bwMode="auto">
            <a:xfrm>
              <a:off x="1621" y="3341"/>
              <a:ext cx="138" cy="103"/>
            </a:xfrm>
            <a:custGeom>
              <a:avLst/>
              <a:gdLst>
                <a:gd name="T0" fmla="*/ 70 w 138"/>
                <a:gd name="T1" fmla="*/ 103 h 103"/>
                <a:gd name="T2" fmla="*/ 138 w 138"/>
                <a:gd name="T3" fmla="*/ 63 h 103"/>
                <a:gd name="T4" fmla="*/ 93 w 138"/>
                <a:gd name="T5" fmla="*/ 63 h 103"/>
                <a:gd name="T6" fmla="*/ 93 w 138"/>
                <a:gd name="T7" fmla="*/ 0 h 103"/>
                <a:gd name="T8" fmla="*/ 46 w 138"/>
                <a:gd name="T9" fmla="*/ 0 h 103"/>
                <a:gd name="T10" fmla="*/ 46 w 138"/>
                <a:gd name="T11" fmla="*/ 63 h 103"/>
                <a:gd name="T12" fmla="*/ 0 w 138"/>
                <a:gd name="T13" fmla="*/ 63 h 103"/>
                <a:gd name="T14" fmla="*/ 70 w 138"/>
                <a:gd name="T15" fmla="*/ 103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03">
                  <a:moveTo>
                    <a:pt x="70" y="103"/>
                  </a:moveTo>
                  <a:lnTo>
                    <a:pt x="138" y="63"/>
                  </a:lnTo>
                  <a:lnTo>
                    <a:pt x="93" y="63"/>
                  </a:lnTo>
                  <a:lnTo>
                    <a:pt x="93" y="0"/>
                  </a:lnTo>
                  <a:lnTo>
                    <a:pt x="46" y="0"/>
                  </a:lnTo>
                  <a:lnTo>
                    <a:pt x="46" y="63"/>
                  </a:lnTo>
                  <a:lnTo>
                    <a:pt x="0" y="63"/>
                  </a:lnTo>
                  <a:lnTo>
                    <a:pt x="70" y="103"/>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323" name="Rectangle 1019">
              <a:extLst>
                <a:ext uri="{FF2B5EF4-FFF2-40B4-BE49-F238E27FC236}">
                  <a16:creationId xmlns:a16="http://schemas.microsoft.com/office/drawing/2014/main" id="{7C541E59-A81B-594B-A642-E10EAC13B747}"/>
                </a:ext>
              </a:extLst>
            </p:cNvPr>
            <p:cNvSpPr>
              <a:spLocks noChangeArrowheads="1"/>
            </p:cNvSpPr>
            <p:nvPr/>
          </p:nvSpPr>
          <p:spPr bwMode="auto">
            <a:xfrm>
              <a:off x="4367" y="3866"/>
              <a:ext cx="529" cy="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24" name="Rectangle 1020">
              <a:extLst>
                <a:ext uri="{FF2B5EF4-FFF2-40B4-BE49-F238E27FC236}">
                  <a16:creationId xmlns:a16="http://schemas.microsoft.com/office/drawing/2014/main" id="{A12570FA-7CEF-2940-A49E-81CB999F4602}"/>
                </a:ext>
              </a:extLst>
            </p:cNvPr>
            <p:cNvSpPr>
              <a:spLocks noChangeArrowheads="1"/>
            </p:cNvSpPr>
            <p:nvPr/>
          </p:nvSpPr>
          <p:spPr bwMode="auto">
            <a:xfrm>
              <a:off x="4558" y="3848"/>
              <a:ext cx="201"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Hack</a:t>
              </a:r>
            </a:p>
          </p:txBody>
        </p:sp>
        <p:sp>
          <p:nvSpPr>
            <p:cNvPr id="10325" name="Rectangle 1021">
              <a:extLst>
                <a:ext uri="{FF2B5EF4-FFF2-40B4-BE49-F238E27FC236}">
                  <a16:creationId xmlns:a16="http://schemas.microsoft.com/office/drawing/2014/main" id="{1A2E604F-2185-C14C-8619-C7067273A174}"/>
                </a:ext>
              </a:extLst>
            </p:cNvPr>
            <p:cNvSpPr>
              <a:spLocks noChangeArrowheads="1"/>
            </p:cNvSpPr>
            <p:nvPr/>
          </p:nvSpPr>
          <p:spPr bwMode="auto">
            <a:xfrm>
              <a:off x="4472" y="3950"/>
              <a:ext cx="3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computer</a:t>
              </a:r>
            </a:p>
          </p:txBody>
        </p:sp>
        <p:sp>
          <p:nvSpPr>
            <p:cNvPr id="10326" name="Rectangle 1022">
              <a:extLst>
                <a:ext uri="{FF2B5EF4-FFF2-40B4-BE49-F238E27FC236}">
                  <a16:creationId xmlns:a16="http://schemas.microsoft.com/office/drawing/2014/main" id="{E77C8A21-A0CC-4740-A019-3920CB6436D7}"/>
                </a:ext>
              </a:extLst>
            </p:cNvPr>
            <p:cNvSpPr>
              <a:spLocks noChangeArrowheads="1"/>
            </p:cNvSpPr>
            <p:nvPr/>
          </p:nvSpPr>
          <p:spPr bwMode="auto">
            <a:xfrm>
              <a:off x="4397" y="2929"/>
              <a:ext cx="488" cy="427"/>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27" name="Rectangle 1023">
              <a:extLst>
                <a:ext uri="{FF2B5EF4-FFF2-40B4-BE49-F238E27FC236}">
                  <a16:creationId xmlns:a16="http://schemas.microsoft.com/office/drawing/2014/main" id="{571F3453-069D-7A45-92A2-77C4705F6103}"/>
                </a:ext>
              </a:extLst>
            </p:cNvPr>
            <p:cNvSpPr>
              <a:spLocks noChangeArrowheads="1"/>
            </p:cNvSpPr>
            <p:nvPr/>
          </p:nvSpPr>
          <p:spPr bwMode="auto">
            <a:xfrm>
              <a:off x="4557" y="2983"/>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00"/>
                  </a:solidFill>
                  <a:latin typeface="Arial" panose="020B0604020202020204" pitchFamily="34" charset="0"/>
                  <a:ea typeface="新細明體" panose="02020500000000000000" pitchFamily="18" charset="-120"/>
                  <a:cs typeface="Arial" panose="020B0604020202020204" pitchFamily="34" charset="0"/>
                </a:rPr>
                <a:t>Hack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28" name="Rectangle 1024">
              <a:extLst>
                <a:ext uri="{FF2B5EF4-FFF2-40B4-BE49-F238E27FC236}">
                  <a16:creationId xmlns:a16="http://schemas.microsoft.com/office/drawing/2014/main" id="{80B6EEAF-12DC-414A-8375-B0E722FEF34C}"/>
                </a:ext>
              </a:extLst>
            </p:cNvPr>
            <p:cNvSpPr>
              <a:spLocks noChangeArrowheads="1"/>
            </p:cNvSpPr>
            <p:nvPr/>
          </p:nvSpPr>
          <p:spPr bwMode="auto">
            <a:xfrm>
              <a:off x="4483" y="3087"/>
              <a:ext cx="3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00"/>
                  </a:solidFill>
                  <a:latin typeface="Arial" panose="020B0604020202020204" pitchFamily="34" charset="0"/>
                  <a:ea typeface="新細明體" panose="02020500000000000000" pitchFamily="18" charset="-120"/>
                  <a:cs typeface="Arial" panose="020B0604020202020204" pitchFamily="34" charset="0"/>
                </a:rPr>
                <a:t>machine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29" name="Rectangle 1025">
              <a:extLst>
                <a:ext uri="{FF2B5EF4-FFF2-40B4-BE49-F238E27FC236}">
                  <a16:creationId xmlns:a16="http://schemas.microsoft.com/office/drawing/2014/main" id="{4C48D5DA-7AC9-8442-A601-28B219622A3D}"/>
                </a:ext>
              </a:extLst>
            </p:cNvPr>
            <p:cNvSpPr>
              <a:spLocks noChangeArrowheads="1"/>
            </p:cNvSpPr>
            <p:nvPr/>
          </p:nvSpPr>
          <p:spPr bwMode="auto">
            <a:xfrm>
              <a:off x="4469" y="3192"/>
              <a:ext cx="3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30" name="Freeform 1026">
              <a:extLst>
                <a:ext uri="{FF2B5EF4-FFF2-40B4-BE49-F238E27FC236}">
                  <a16:creationId xmlns:a16="http://schemas.microsoft.com/office/drawing/2014/main" id="{A37A5787-617E-5A4C-84E7-56818393189D}"/>
                </a:ext>
              </a:extLst>
            </p:cNvPr>
            <p:cNvSpPr>
              <a:spLocks/>
            </p:cNvSpPr>
            <p:nvPr/>
          </p:nvSpPr>
          <p:spPr bwMode="auto">
            <a:xfrm>
              <a:off x="4572" y="3356"/>
              <a:ext cx="138" cy="103"/>
            </a:xfrm>
            <a:custGeom>
              <a:avLst/>
              <a:gdLst>
                <a:gd name="T0" fmla="*/ 69 w 138"/>
                <a:gd name="T1" fmla="*/ 103 h 103"/>
                <a:gd name="T2" fmla="*/ 138 w 138"/>
                <a:gd name="T3" fmla="*/ 63 h 103"/>
                <a:gd name="T4" fmla="*/ 93 w 138"/>
                <a:gd name="T5" fmla="*/ 63 h 103"/>
                <a:gd name="T6" fmla="*/ 93 w 138"/>
                <a:gd name="T7" fmla="*/ 0 h 103"/>
                <a:gd name="T8" fmla="*/ 45 w 138"/>
                <a:gd name="T9" fmla="*/ 0 h 103"/>
                <a:gd name="T10" fmla="*/ 45 w 138"/>
                <a:gd name="T11" fmla="*/ 63 h 103"/>
                <a:gd name="T12" fmla="*/ 0 w 138"/>
                <a:gd name="T13" fmla="*/ 63 h 103"/>
                <a:gd name="T14" fmla="*/ 69 w 138"/>
                <a:gd name="T15" fmla="*/ 103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03">
                  <a:moveTo>
                    <a:pt x="69" y="103"/>
                  </a:moveTo>
                  <a:lnTo>
                    <a:pt x="138" y="63"/>
                  </a:lnTo>
                  <a:lnTo>
                    <a:pt x="93" y="63"/>
                  </a:lnTo>
                  <a:lnTo>
                    <a:pt x="93" y="0"/>
                  </a:lnTo>
                  <a:lnTo>
                    <a:pt x="45" y="0"/>
                  </a:lnTo>
                  <a:lnTo>
                    <a:pt x="45" y="63"/>
                  </a:lnTo>
                  <a:lnTo>
                    <a:pt x="0" y="63"/>
                  </a:lnTo>
                  <a:lnTo>
                    <a:pt x="69" y="103"/>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331" name="Rectangle 1027">
              <a:extLst>
                <a:ext uri="{FF2B5EF4-FFF2-40B4-BE49-F238E27FC236}">
                  <a16:creationId xmlns:a16="http://schemas.microsoft.com/office/drawing/2014/main" id="{592BAC1F-D5E9-8540-9D9D-76A2D0425C0D}"/>
                </a:ext>
              </a:extLst>
            </p:cNvPr>
            <p:cNvSpPr>
              <a:spLocks noChangeArrowheads="1"/>
            </p:cNvSpPr>
            <p:nvPr/>
          </p:nvSpPr>
          <p:spPr bwMode="auto">
            <a:xfrm>
              <a:off x="778" y="2929"/>
              <a:ext cx="446" cy="412"/>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32" name="Rectangle 1028">
              <a:extLst>
                <a:ext uri="{FF2B5EF4-FFF2-40B4-BE49-F238E27FC236}">
                  <a16:creationId xmlns:a16="http://schemas.microsoft.com/office/drawing/2014/main" id="{4AC23213-3EE8-D441-AC39-234E7BEE96C6}"/>
                </a:ext>
              </a:extLst>
            </p:cNvPr>
            <p:cNvSpPr>
              <a:spLocks noChangeArrowheads="1"/>
            </p:cNvSpPr>
            <p:nvPr/>
          </p:nvSpPr>
          <p:spPr bwMode="auto">
            <a:xfrm>
              <a:off x="914" y="2978"/>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33" name="Rectangle 1029">
              <a:extLst>
                <a:ext uri="{FF2B5EF4-FFF2-40B4-BE49-F238E27FC236}">
                  <a16:creationId xmlns:a16="http://schemas.microsoft.com/office/drawing/2014/main" id="{7991C708-E39B-9C44-8833-152E95E5FAEE}"/>
                </a:ext>
              </a:extLst>
            </p:cNvPr>
            <p:cNvSpPr>
              <a:spLocks noChangeArrowheads="1"/>
            </p:cNvSpPr>
            <p:nvPr/>
          </p:nvSpPr>
          <p:spPr bwMode="auto">
            <a:xfrm>
              <a:off x="853" y="3083"/>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machine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34" name="Rectangle 1030">
              <a:extLst>
                <a:ext uri="{FF2B5EF4-FFF2-40B4-BE49-F238E27FC236}">
                  <a16:creationId xmlns:a16="http://schemas.microsoft.com/office/drawing/2014/main" id="{375EEE45-7A9C-1842-A6D7-BBBC1AF68005}"/>
                </a:ext>
              </a:extLst>
            </p:cNvPr>
            <p:cNvSpPr>
              <a:spLocks noChangeArrowheads="1"/>
            </p:cNvSpPr>
            <p:nvPr/>
          </p:nvSpPr>
          <p:spPr bwMode="auto">
            <a:xfrm>
              <a:off x="839" y="3187"/>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35" name="Freeform 1031">
              <a:extLst>
                <a:ext uri="{FF2B5EF4-FFF2-40B4-BE49-F238E27FC236}">
                  <a16:creationId xmlns:a16="http://schemas.microsoft.com/office/drawing/2014/main" id="{A7E4E90E-EBD5-0C41-92E7-8DA75B916D3F}"/>
                </a:ext>
              </a:extLst>
            </p:cNvPr>
            <p:cNvSpPr>
              <a:spLocks/>
            </p:cNvSpPr>
            <p:nvPr/>
          </p:nvSpPr>
          <p:spPr bwMode="auto">
            <a:xfrm>
              <a:off x="931" y="3341"/>
              <a:ext cx="139" cy="103"/>
            </a:xfrm>
            <a:custGeom>
              <a:avLst/>
              <a:gdLst>
                <a:gd name="T0" fmla="*/ 70 w 139"/>
                <a:gd name="T1" fmla="*/ 103 h 103"/>
                <a:gd name="T2" fmla="*/ 139 w 139"/>
                <a:gd name="T3" fmla="*/ 63 h 103"/>
                <a:gd name="T4" fmla="*/ 93 w 139"/>
                <a:gd name="T5" fmla="*/ 63 h 103"/>
                <a:gd name="T6" fmla="*/ 93 w 139"/>
                <a:gd name="T7" fmla="*/ 0 h 103"/>
                <a:gd name="T8" fmla="*/ 46 w 139"/>
                <a:gd name="T9" fmla="*/ 0 h 103"/>
                <a:gd name="T10" fmla="*/ 46 w 139"/>
                <a:gd name="T11" fmla="*/ 63 h 103"/>
                <a:gd name="T12" fmla="*/ 0 w 139"/>
                <a:gd name="T13" fmla="*/ 63 h 103"/>
                <a:gd name="T14" fmla="*/ 70 w 139"/>
                <a:gd name="T15" fmla="*/ 103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03">
                  <a:moveTo>
                    <a:pt x="70" y="103"/>
                  </a:moveTo>
                  <a:lnTo>
                    <a:pt x="139" y="63"/>
                  </a:lnTo>
                  <a:lnTo>
                    <a:pt x="93" y="63"/>
                  </a:lnTo>
                  <a:lnTo>
                    <a:pt x="93" y="0"/>
                  </a:lnTo>
                  <a:lnTo>
                    <a:pt x="46" y="0"/>
                  </a:lnTo>
                  <a:lnTo>
                    <a:pt x="46" y="63"/>
                  </a:lnTo>
                  <a:lnTo>
                    <a:pt x="0" y="63"/>
                  </a:lnTo>
                  <a:lnTo>
                    <a:pt x="70" y="103"/>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336" name="Rectangle 1032">
              <a:extLst>
                <a:ext uri="{FF2B5EF4-FFF2-40B4-BE49-F238E27FC236}">
                  <a16:creationId xmlns:a16="http://schemas.microsoft.com/office/drawing/2014/main" id="{8DE06C7A-7126-2542-BF05-EE36F3FE2E14}"/>
                </a:ext>
              </a:extLst>
            </p:cNvPr>
            <p:cNvSpPr>
              <a:spLocks noChangeArrowheads="1"/>
            </p:cNvSpPr>
            <p:nvPr/>
          </p:nvSpPr>
          <p:spPr bwMode="auto">
            <a:xfrm>
              <a:off x="2726" y="3549"/>
              <a:ext cx="200" cy="154"/>
            </a:xfrm>
            <a:prstGeom prst="rect">
              <a:avLst/>
            </a:prstGeom>
            <a:solidFill>
              <a:srgbClr val="00000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37" name="Rectangle 1033">
              <a:extLst>
                <a:ext uri="{FF2B5EF4-FFF2-40B4-BE49-F238E27FC236}">
                  <a16:creationId xmlns:a16="http://schemas.microsoft.com/office/drawing/2014/main" id="{B761C402-35E9-5241-9446-FCF6D38D3DB0}"/>
                </a:ext>
              </a:extLst>
            </p:cNvPr>
            <p:cNvSpPr>
              <a:spLocks noChangeArrowheads="1"/>
            </p:cNvSpPr>
            <p:nvPr/>
          </p:nvSpPr>
          <p:spPr bwMode="auto">
            <a:xfrm>
              <a:off x="2745" y="3557"/>
              <a:ext cx="162" cy="122"/>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38" name="Rectangle 1034">
              <a:extLst>
                <a:ext uri="{FF2B5EF4-FFF2-40B4-BE49-F238E27FC236}">
                  <a16:creationId xmlns:a16="http://schemas.microsoft.com/office/drawing/2014/main" id="{C0EF0BA5-BFB6-6A42-AB08-E0814E172DEF}"/>
                </a:ext>
              </a:extLst>
            </p:cNvPr>
            <p:cNvSpPr>
              <a:spLocks noChangeArrowheads="1"/>
            </p:cNvSpPr>
            <p:nvPr/>
          </p:nvSpPr>
          <p:spPr bwMode="auto">
            <a:xfrm>
              <a:off x="2751" y="3561"/>
              <a:ext cx="151" cy="113"/>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39" name="Rectangle 1035">
              <a:extLst>
                <a:ext uri="{FF2B5EF4-FFF2-40B4-BE49-F238E27FC236}">
                  <a16:creationId xmlns:a16="http://schemas.microsoft.com/office/drawing/2014/main" id="{2B30CD1E-F3BD-2844-9C09-F2B0579725AF}"/>
                </a:ext>
              </a:extLst>
            </p:cNvPr>
            <p:cNvSpPr>
              <a:spLocks noChangeArrowheads="1"/>
            </p:cNvSpPr>
            <p:nvPr/>
          </p:nvSpPr>
          <p:spPr bwMode="auto">
            <a:xfrm>
              <a:off x="2736" y="3703"/>
              <a:ext cx="180" cy="6"/>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40" name="Freeform 1036">
              <a:extLst>
                <a:ext uri="{FF2B5EF4-FFF2-40B4-BE49-F238E27FC236}">
                  <a16:creationId xmlns:a16="http://schemas.microsoft.com/office/drawing/2014/main" id="{A8E26510-5D58-2A41-A777-C780661CFE58}"/>
                </a:ext>
              </a:extLst>
            </p:cNvPr>
            <p:cNvSpPr>
              <a:spLocks/>
            </p:cNvSpPr>
            <p:nvPr/>
          </p:nvSpPr>
          <p:spPr bwMode="auto">
            <a:xfrm>
              <a:off x="2816" y="3544"/>
              <a:ext cx="20" cy="5"/>
            </a:xfrm>
            <a:custGeom>
              <a:avLst/>
              <a:gdLst>
                <a:gd name="T0" fmla="*/ 20 w 20"/>
                <a:gd name="T1" fmla="*/ 5 h 5"/>
                <a:gd name="T2" fmla="*/ 19 w 20"/>
                <a:gd name="T3" fmla="*/ 3 h 5"/>
                <a:gd name="T4" fmla="*/ 15 w 20"/>
                <a:gd name="T5" fmla="*/ 1 h 5"/>
                <a:gd name="T6" fmla="*/ 10 w 20"/>
                <a:gd name="T7" fmla="*/ 0 h 5"/>
                <a:gd name="T8" fmla="*/ 5 w 20"/>
                <a:gd name="T9" fmla="*/ 1 h 5"/>
                <a:gd name="T10" fmla="*/ 1 w 20"/>
                <a:gd name="T11" fmla="*/ 3 h 5"/>
                <a:gd name="T12" fmla="*/ 0 w 20"/>
                <a:gd name="T13" fmla="*/ 5 h 5"/>
                <a:gd name="T14" fmla="*/ 20 w 20"/>
                <a:gd name="T15" fmla="*/ 5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5">
                  <a:moveTo>
                    <a:pt x="20" y="5"/>
                  </a:moveTo>
                  <a:lnTo>
                    <a:pt x="19" y="3"/>
                  </a:lnTo>
                  <a:lnTo>
                    <a:pt x="15" y="1"/>
                  </a:lnTo>
                  <a:lnTo>
                    <a:pt x="10" y="0"/>
                  </a:lnTo>
                  <a:lnTo>
                    <a:pt x="5" y="1"/>
                  </a:lnTo>
                  <a:lnTo>
                    <a:pt x="1" y="3"/>
                  </a:lnTo>
                  <a:lnTo>
                    <a:pt x="0" y="5"/>
                  </a:lnTo>
                  <a:lnTo>
                    <a:pt x="20" y="5"/>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10341" name="Line 1037">
              <a:extLst>
                <a:ext uri="{FF2B5EF4-FFF2-40B4-BE49-F238E27FC236}">
                  <a16:creationId xmlns:a16="http://schemas.microsoft.com/office/drawing/2014/main" id="{FE6FA3C8-33B1-A741-A24C-61C69D62D4A1}"/>
                </a:ext>
              </a:extLst>
            </p:cNvPr>
            <p:cNvSpPr>
              <a:spLocks noChangeShapeType="1"/>
            </p:cNvSpPr>
            <p:nvPr/>
          </p:nvSpPr>
          <p:spPr bwMode="auto">
            <a:xfrm flipV="1">
              <a:off x="2826" y="3470"/>
              <a:ext cx="61"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2" name="Line 1038">
              <a:extLst>
                <a:ext uri="{FF2B5EF4-FFF2-40B4-BE49-F238E27FC236}">
                  <a16:creationId xmlns:a16="http://schemas.microsoft.com/office/drawing/2014/main" id="{7E4AF938-6FA7-D14D-9622-E447DE922550}"/>
                </a:ext>
              </a:extLst>
            </p:cNvPr>
            <p:cNvSpPr>
              <a:spLocks noChangeShapeType="1"/>
            </p:cNvSpPr>
            <p:nvPr/>
          </p:nvSpPr>
          <p:spPr bwMode="auto">
            <a:xfrm flipH="1" flipV="1">
              <a:off x="2765" y="3470"/>
              <a:ext cx="61"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3" name="Freeform 1039">
              <a:extLst>
                <a:ext uri="{FF2B5EF4-FFF2-40B4-BE49-F238E27FC236}">
                  <a16:creationId xmlns:a16="http://schemas.microsoft.com/office/drawing/2014/main" id="{A990F5B5-1BCA-C94D-B304-0ED90EA23509}"/>
                </a:ext>
              </a:extLst>
            </p:cNvPr>
            <p:cNvSpPr>
              <a:spLocks/>
            </p:cNvSpPr>
            <p:nvPr/>
          </p:nvSpPr>
          <p:spPr bwMode="auto">
            <a:xfrm>
              <a:off x="2765" y="3468"/>
              <a:ext cx="2" cy="3"/>
            </a:xfrm>
            <a:custGeom>
              <a:avLst/>
              <a:gdLst>
                <a:gd name="T0" fmla="*/ 0 w 2"/>
                <a:gd name="T1" fmla="*/ 2 h 3"/>
                <a:gd name="T2" fmla="*/ 0 w 2"/>
                <a:gd name="T3" fmla="*/ 0 h 3"/>
                <a:gd name="T4" fmla="*/ 1 w 2"/>
                <a:gd name="T5" fmla="*/ 0 h 3"/>
                <a:gd name="T6" fmla="*/ 2 w 2"/>
                <a:gd name="T7" fmla="*/ 2 h 3"/>
                <a:gd name="T8" fmla="*/ 1 w 2"/>
                <a:gd name="T9" fmla="*/ 3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2"/>
                  </a:moveTo>
                  <a:lnTo>
                    <a:pt x="0" y="0"/>
                  </a:lnTo>
                  <a:lnTo>
                    <a:pt x="1" y="0"/>
                  </a:lnTo>
                  <a:lnTo>
                    <a:pt x="2" y="2"/>
                  </a:lnTo>
                  <a:lnTo>
                    <a:pt x="1" y="3"/>
                  </a:lnTo>
                  <a:lnTo>
                    <a:pt x="0" y="3"/>
                  </a:lnTo>
                  <a:lnTo>
                    <a:pt x="0" y="2"/>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344" name="Freeform 1040">
              <a:extLst>
                <a:ext uri="{FF2B5EF4-FFF2-40B4-BE49-F238E27FC236}">
                  <a16:creationId xmlns:a16="http://schemas.microsoft.com/office/drawing/2014/main" id="{2EB7835C-5780-964A-AF7B-4B8378276BCA}"/>
                </a:ext>
              </a:extLst>
            </p:cNvPr>
            <p:cNvSpPr>
              <a:spLocks/>
            </p:cNvSpPr>
            <p:nvPr/>
          </p:nvSpPr>
          <p:spPr bwMode="auto">
            <a:xfrm>
              <a:off x="2885" y="3468"/>
              <a:ext cx="3" cy="3"/>
            </a:xfrm>
            <a:custGeom>
              <a:avLst/>
              <a:gdLst>
                <a:gd name="T0" fmla="*/ 0 w 3"/>
                <a:gd name="T1" fmla="*/ 2 h 3"/>
                <a:gd name="T2" fmla="*/ 1 w 3"/>
                <a:gd name="T3" fmla="*/ 0 h 3"/>
                <a:gd name="T4" fmla="*/ 3 w 3"/>
                <a:gd name="T5" fmla="*/ 0 h 3"/>
                <a:gd name="T6" fmla="*/ 3 w 3"/>
                <a:gd name="T7" fmla="*/ 2 h 3"/>
                <a:gd name="T8" fmla="*/ 3 w 3"/>
                <a:gd name="T9" fmla="*/ 3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2"/>
                  </a:moveTo>
                  <a:lnTo>
                    <a:pt x="1" y="0"/>
                  </a:lnTo>
                  <a:lnTo>
                    <a:pt x="3" y="0"/>
                  </a:lnTo>
                  <a:lnTo>
                    <a:pt x="3" y="2"/>
                  </a:lnTo>
                  <a:lnTo>
                    <a:pt x="3" y="3"/>
                  </a:lnTo>
                  <a:lnTo>
                    <a:pt x="1" y="3"/>
                  </a:lnTo>
                  <a:lnTo>
                    <a:pt x="0" y="2"/>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345" name="Freeform 1041">
              <a:extLst>
                <a:ext uri="{FF2B5EF4-FFF2-40B4-BE49-F238E27FC236}">
                  <a16:creationId xmlns:a16="http://schemas.microsoft.com/office/drawing/2014/main" id="{F9755D73-615B-184A-A544-2AB5797657D5}"/>
                </a:ext>
              </a:extLst>
            </p:cNvPr>
            <p:cNvSpPr>
              <a:spLocks/>
            </p:cNvSpPr>
            <p:nvPr/>
          </p:nvSpPr>
          <p:spPr bwMode="auto">
            <a:xfrm>
              <a:off x="2736" y="3684"/>
              <a:ext cx="180" cy="10"/>
            </a:xfrm>
            <a:custGeom>
              <a:avLst/>
              <a:gdLst>
                <a:gd name="T0" fmla="*/ 9 w 180"/>
                <a:gd name="T1" fmla="*/ 0 h 10"/>
                <a:gd name="T2" fmla="*/ 171 w 180"/>
                <a:gd name="T3" fmla="*/ 0 h 10"/>
                <a:gd name="T4" fmla="*/ 175 w 180"/>
                <a:gd name="T5" fmla="*/ 0 h 10"/>
                <a:gd name="T6" fmla="*/ 179 w 180"/>
                <a:gd name="T7" fmla="*/ 2 h 10"/>
                <a:gd name="T8" fmla="*/ 180 w 180"/>
                <a:gd name="T9" fmla="*/ 5 h 10"/>
                <a:gd name="T10" fmla="*/ 179 w 180"/>
                <a:gd name="T11" fmla="*/ 7 h 10"/>
                <a:gd name="T12" fmla="*/ 175 w 180"/>
                <a:gd name="T13" fmla="*/ 9 h 10"/>
                <a:gd name="T14" fmla="*/ 171 w 180"/>
                <a:gd name="T15" fmla="*/ 10 h 10"/>
                <a:gd name="T16" fmla="*/ 9 w 180"/>
                <a:gd name="T17" fmla="*/ 10 h 10"/>
                <a:gd name="T18" fmla="*/ 5 w 180"/>
                <a:gd name="T19" fmla="*/ 9 h 10"/>
                <a:gd name="T20" fmla="*/ 1 w 180"/>
                <a:gd name="T21" fmla="*/ 7 h 10"/>
                <a:gd name="T22" fmla="*/ 0 w 180"/>
                <a:gd name="T23" fmla="*/ 5 h 10"/>
                <a:gd name="T24" fmla="*/ 1 w 180"/>
                <a:gd name="T25" fmla="*/ 2 h 10"/>
                <a:gd name="T26" fmla="*/ 5 w 180"/>
                <a:gd name="T27" fmla="*/ 0 h 10"/>
                <a:gd name="T28" fmla="*/ 9 w 180"/>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0" h="10">
                  <a:moveTo>
                    <a:pt x="9" y="0"/>
                  </a:moveTo>
                  <a:lnTo>
                    <a:pt x="171" y="0"/>
                  </a:lnTo>
                  <a:lnTo>
                    <a:pt x="175" y="0"/>
                  </a:lnTo>
                  <a:lnTo>
                    <a:pt x="179" y="2"/>
                  </a:lnTo>
                  <a:lnTo>
                    <a:pt x="180" y="5"/>
                  </a:lnTo>
                  <a:lnTo>
                    <a:pt x="179" y="7"/>
                  </a:lnTo>
                  <a:lnTo>
                    <a:pt x="175" y="9"/>
                  </a:lnTo>
                  <a:lnTo>
                    <a:pt x="171" y="10"/>
                  </a:lnTo>
                  <a:lnTo>
                    <a:pt x="9" y="10"/>
                  </a:lnTo>
                  <a:lnTo>
                    <a:pt x="5" y="9"/>
                  </a:lnTo>
                  <a:lnTo>
                    <a:pt x="1" y="7"/>
                  </a:lnTo>
                  <a:lnTo>
                    <a:pt x="0" y="5"/>
                  </a:lnTo>
                  <a:lnTo>
                    <a:pt x="1" y="2"/>
                  </a:lnTo>
                  <a:lnTo>
                    <a:pt x="5" y="0"/>
                  </a:lnTo>
                  <a:lnTo>
                    <a:pt x="9" y="0"/>
                  </a:lnTo>
                  <a:close/>
                </a:path>
              </a:pathLst>
            </a:custGeom>
            <a:solidFill>
              <a:srgbClr val="FFFFFF"/>
            </a:solidFill>
            <a:ln w="3175">
              <a:solidFill>
                <a:srgbClr val="000000"/>
              </a:solidFill>
              <a:prstDash val="solid"/>
              <a:round/>
              <a:headEnd/>
              <a:tailEnd/>
            </a:ln>
          </p:spPr>
          <p:txBody>
            <a:bodyPr/>
            <a:lstStyle/>
            <a:p>
              <a:endParaRPr lang="zh-TW" altLang="en-US"/>
            </a:p>
          </p:txBody>
        </p:sp>
        <p:sp>
          <p:nvSpPr>
            <p:cNvPr id="10346" name="Freeform 1042">
              <a:extLst>
                <a:ext uri="{FF2B5EF4-FFF2-40B4-BE49-F238E27FC236}">
                  <a16:creationId xmlns:a16="http://schemas.microsoft.com/office/drawing/2014/main" id="{D39508DF-27A9-3F45-BCC6-07489FB9B550}"/>
                </a:ext>
              </a:extLst>
            </p:cNvPr>
            <p:cNvSpPr>
              <a:spLocks/>
            </p:cNvSpPr>
            <p:nvPr/>
          </p:nvSpPr>
          <p:spPr bwMode="auto">
            <a:xfrm>
              <a:off x="2744" y="3685"/>
              <a:ext cx="10" cy="8"/>
            </a:xfrm>
            <a:custGeom>
              <a:avLst/>
              <a:gdLst>
                <a:gd name="T0" fmla="*/ 0 w 10"/>
                <a:gd name="T1" fmla="*/ 4 h 8"/>
                <a:gd name="T2" fmla="*/ 2 w 10"/>
                <a:gd name="T3" fmla="*/ 1 h 8"/>
                <a:gd name="T4" fmla="*/ 6 w 10"/>
                <a:gd name="T5" fmla="*/ 0 h 8"/>
                <a:gd name="T6" fmla="*/ 9 w 10"/>
                <a:gd name="T7" fmla="*/ 1 h 8"/>
                <a:gd name="T8" fmla="*/ 10 w 10"/>
                <a:gd name="T9" fmla="*/ 4 h 8"/>
                <a:gd name="T10" fmla="*/ 9 w 10"/>
                <a:gd name="T11" fmla="*/ 6 h 8"/>
                <a:gd name="T12" fmla="*/ 6 w 10"/>
                <a:gd name="T13" fmla="*/ 8 h 8"/>
                <a:gd name="T14" fmla="*/ 2 w 10"/>
                <a:gd name="T15" fmla="*/ 6 h 8"/>
                <a:gd name="T16" fmla="*/ 0 w 10"/>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8">
                  <a:moveTo>
                    <a:pt x="0" y="4"/>
                  </a:moveTo>
                  <a:lnTo>
                    <a:pt x="2" y="1"/>
                  </a:lnTo>
                  <a:lnTo>
                    <a:pt x="6" y="0"/>
                  </a:lnTo>
                  <a:lnTo>
                    <a:pt x="9" y="1"/>
                  </a:lnTo>
                  <a:lnTo>
                    <a:pt x="10" y="4"/>
                  </a:lnTo>
                  <a:lnTo>
                    <a:pt x="9" y="6"/>
                  </a:lnTo>
                  <a:lnTo>
                    <a:pt x="6" y="8"/>
                  </a:lnTo>
                  <a:lnTo>
                    <a:pt x="2" y="6"/>
                  </a:lnTo>
                  <a:lnTo>
                    <a:pt x="0" y="4"/>
                  </a:lnTo>
                  <a:close/>
                </a:path>
              </a:pathLst>
            </a:custGeom>
            <a:solidFill>
              <a:srgbClr val="000000"/>
            </a:solidFill>
            <a:ln w="3175">
              <a:solidFill>
                <a:srgbClr val="000000"/>
              </a:solidFill>
              <a:prstDash val="solid"/>
              <a:round/>
              <a:headEnd/>
              <a:tailEnd/>
            </a:ln>
          </p:spPr>
          <p:txBody>
            <a:bodyPr/>
            <a:lstStyle/>
            <a:p>
              <a:endParaRPr lang="zh-TW" altLang="en-US"/>
            </a:p>
          </p:txBody>
        </p:sp>
        <p:sp>
          <p:nvSpPr>
            <p:cNvPr id="10347" name="Rectangle 1043">
              <a:extLst>
                <a:ext uri="{FF2B5EF4-FFF2-40B4-BE49-F238E27FC236}">
                  <a16:creationId xmlns:a16="http://schemas.microsoft.com/office/drawing/2014/main" id="{2AD7E917-7C87-E04C-981C-73B5650C1359}"/>
                </a:ext>
              </a:extLst>
            </p:cNvPr>
            <p:cNvSpPr>
              <a:spLocks noChangeArrowheads="1"/>
            </p:cNvSpPr>
            <p:nvPr/>
          </p:nvSpPr>
          <p:spPr bwMode="auto">
            <a:xfrm>
              <a:off x="2888" y="3685"/>
              <a:ext cx="6" cy="8"/>
            </a:xfrm>
            <a:prstGeom prst="rect">
              <a:avLst/>
            </a:prstGeom>
            <a:solidFill>
              <a:srgbClr val="00000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48" name="Rectangle 1044">
              <a:extLst>
                <a:ext uri="{FF2B5EF4-FFF2-40B4-BE49-F238E27FC236}">
                  <a16:creationId xmlns:a16="http://schemas.microsoft.com/office/drawing/2014/main" id="{BFAC2F8A-C55D-E549-8E33-0DCB976DC8AB}"/>
                </a:ext>
              </a:extLst>
            </p:cNvPr>
            <p:cNvSpPr>
              <a:spLocks noChangeArrowheads="1"/>
            </p:cNvSpPr>
            <p:nvPr/>
          </p:nvSpPr>
          <p:spPr bwMode="auto">
            <a:xfrm>
              <a:off x="2881" y="3685"/>
              <a:ext cx="6" cy="8"/>
            </a:xfrm>
            <a:prstGeom prst="rect">
              <a:avLst/>
            </a:prstGeom>
            <a:solidFill>
              <a:srgbClr val="00000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49" name="Rectangle 1045">
              <a:extLst>
                <a:ext uri="{FF2B5EF4-FFF2-40B4-BE49-F238E27FC236}">
                  <a16:creationId xmlns:a16="http://schemas.microsoft.com/office/drawing/2014/main" id="{A38DA1FD-24D8-9B4E-BD33-B40184EA1CED}"/>
                </a:ext>
              </a:extLst>
            </p:cNvPr>
            <p:cNvSpPr>
              <a:spLocks noChangeArrowheads="1"/>
            </p:cNvSpPr>
            <p:nvPr/>
          </p:nvSpPr>
          <p:spPr bwMode="auto">
            <a:xfrm>
              <a:off x="2873" y="3685"/>
              <a:ext cx="6" cy="8"/>
            </a:xfrm>
            <a:prstGeom prst="rect">
              <a:avLst/>
            </a:prstGeom>
            <a:solidFill>
              <a:srgbClr val="00000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50" name="Rectangle 1046">
              <a:extLst>
                <a:ext uri="{FF2B5EF4-FFF2-40B4-BE49-F238E27FC236}">
                  <a16:creationId xmlns:a16="http://schemas.microsoft.com/office/drawing/2014/main" id="{9E4ED28C-51C4-0845-B790-AA40CA03656B}"/>
                </a:ext>
              </a:extLst>
            </p:cNvPr>
            <p:cNvSpPr>
              <a:spLocks noChangeArrowheads="1"/>
            </p:cNvSpPr>
            <p:nvPr/>
          </p:nvSpPr>
          <p:spPr bwMode="auto">
            <a:xfrm>
              <a:off x="4416" y="3582"/>
              <a:ext cx="463" cy="157"/>
            </a:xfrm>
            <a:prstGeom prst="rect">
              <a:avLst/>
            </a:prstGeom>
            <a:solidFill>
              <a:srgbClr val="FFFFFF"/>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51" name="Freeform 1047">
              <a:extLst>
                <a:ext uri="{FF2B5EF4-FFF2-40B4-BE49-F238E27FC236}">
                  <a16:creationId xmlns:a16="http://schemas.microsoft.com/office/drawing/2014/main" id="{B9A1662B-5613-6D4E-87DA-30A7D08A51CD}"/>
                </a:ext>
              </a:extLst>
            </p:cNvPr>
            <p:cNvSpPr>
              <a:spLocks noEditPoints="1"/>
            </p:cNvSpPr>
            <p:nvPr/>
          </p:nvSpPr>
          <p:spPr bwMode="auto">
            <a:xfrm>
              <a:off x="4416" y="3582"/>
              <a:ext cx="489" cy="165"/>
            </a:xfrm>
            <a:custGeom>
              <a:avLst/>
              <a:gdLst>
                <a:gd name="T0" fmla="*/ 325 w 489"/>
                <a:gd name="T1" fmla="*/ 130 h 165"/>
                <a:gd name="T2" fmla="*/ 280 w 489"/>
                <a:gd name="T3" fmla="*/ 71 h 165"/>
                <a:gd name="T4" fmla="*/ 296 w 489"/>
                <a:gd name="T5" fmla="*/ 55 h 165"/>
                <a:gd name="T6" fmla="*/ 309 w 489"/>
                <a:gd name="T7" fmla="*/ 16 h 165"/>
                <a:gd name="T8" fmla="*/ 296 w 489"/>
                <a:gd name="T9" fmla="*/ 55 h 165"/>
                <a:gd name="T10" fmla="*/ 289 w 489"/>
                <a:gd name="T11" fmla="*/ 55 h 165"/>
                <a:gd name="T12" fmla="*/ 276 w 489"/>
                <a:gd name="T13" fmla="*/ 16 h 165"/>
                <a:gd name="T14" fmla="*/ 245 w 489"/>
                <a:gd name="T15" fmla="*/ 55 h 165"/>
                <a:gd name="T16" fmla="*/ 263 w 489"/>
                <a:gd name="T17" fmla="*/ 13 h 165"/>
                <a:gd name="T18" fmla="*/ 245 w 489"/>
                <a:gd name="T19" fmla="*/ 55 h 165"/>
                <a:gd name="T20" fmla="*/ 258 w 489"/>
                <a:gd name="T21" fmla="*/ 102 h 165"/>
                <a:gd name="T22" fmla="*/ 232 w 489"/>
                <a:gd name="T23" fmla="*/ 79 h 165"/>
                <a:gd name="T24" fmla="*/ 196 w 489"/>
                <a:gd name="T25" fmla="*/ 126 h 165"/>
                <a:gd name="T26" fmla="*/ 250 w 489"/>
                <a:gd name="T27" fmla="*/ 118 h 165"/>
                <a:gd name="T28" fmla="*/ 196 w 489"/>
                <a:gd name="T29" fmla="*/ 126 h 165"/>
                <a:gd name="T30" fmla="*/ 170 w 489"/>
                <a:gd name="T31" fmla="*/ 138 h 165"/>
                <a:gd name="T32" fmla="*/ 142 w 489"/>
                <a:gd name="T33" fmla="*/ 115 h 165"/>
                <a:gd name="T34" fmla="*/ 187 w 489"/>
                <a:gd name="T35" fmla="*/ 102 h 165"/>
                <a:gd name="T36" fmla="*/ 214 w 489"/>
                <a:gd name="T37" fmla="*/ 79 h 165"/>
                <a:gd name="T38" fmla="*/ 187 w 489"/>
                <a:gd name="T39" fmla="*/ 102 h 165"/>
                <a:gd name="T40" fmla="*/ 170 w 489"/>
                <a:gd name="T41" fmla="*/ 102 h 165"/>
                <a:gd name="T42" fmla="*/ 142 w 489"/>
                <a:gd name="T43" fmla="*/ 79 h 165"/>
                <a:gd name="T44" fmla="*/ 27 w 489"/>
                <a:gd name="T45" fmla="*/ 63 h 165"/>
                <a:gd name="T46" fmla="*/ 99 w 489"/>
                <a:gd name="T47" fmla="*/ 32 h 165"/>
                <a:gd name="T48" fmla="*/ 27 w 489"/>
                <a:gd name="T49" fmla="*/ 63 h 165"/>
                <a:gd name="T50" fmla="*/ 71 w 489"/>
                <a:gd name="T51" fmla="*/ 16 h 165"/>
                <a:gd name="T52" fmla="*/ 19 w 489"/>
                <a:gd name="T53" fmla="*/ 8 h 165"/>
                <a:gd name="T54" fmla="*/ 71 w 489"/>
                <a:gd name="T55" fmla="*/ 118 h 165"/>
                <a:gd name="T56" fmla="*/ 116 w 489"/>
                <a:gd name="T57" fmla="*/ 94 h 165"/>
                <a:gd name="T58" fmla="*/ 71 w 489"/>
                <a:gd name="T59" fmla="*/ 118 h 165"/>
                <a:gd name="T60" fmla="*/ 116 w 489"/>
                <a:gd name="T61" fmla="*/ 149 h 165"/>
                <a:gd name="T62" fmla="*/ 71 w 489"/>
                <a:gd name="T63" fmla="*/ 126 h 165"/>
                <a:gd name="T64" fmla="*/ 14 w 489"/>
                <a:gd name="T65" fmla="*/ 149 h 165"/>
                <a:gd name="T66" fmla="*/ 58 w 489"/>
                <a:gd name="T67" fmla="*/ 126 h 165"/>
                <a:gd name="T68" fmla="*/ 14 w 489"/>
                <a:gd name="T69" fmla="*/ 149 h 165"/>
                <a:gd name="T70" fmla="*/ 58 w 489"/>
                <a:gd name="T71" fmla="*/ 118 h 165"/>
                <a:gd name="T72" fmla="*/ 14 w 489"/>
                <a:gd name="T73" fmla="*/ 94 h 165"/>
                <a:gd name="T74" fmla="*/ 161 w 489"/>
                <a:gd name="T75" fmla="*/ 63 h 165"/>
                <a:gd name="T76" fmla="*/ 214 w 489"/>
                <a:gd name="T77" fmla="*/ 16 h 165"/>
                <a:gd name="T78" fmla="*/ 161 w 489"/>
                <a:gd name="T79" fmla="*/ 63 h 165"/>
                <a:gd name="T80" fmla="*/ 450 w 489"/>
                <a:gd name="T81" fmla="*/ 142 h 165"/>
                <a:gd name="T82" fmla="*/ 441 w 489"/>
                <a:gd name="T83" fmla="*/ 16 h 165"/>
                <a:gd name="T84" fmla="*/ 423 w 489"/>
                <a:gd name="T85" fmla="*/ 142 h 165"/>
                <a:gd name="T86" fmla="*/ 431 w 489"/>
                <a:gd name="T87" fmla="*/ 16 h 165"/>
                <a:gd name="T88" fmla="*/ 423 w 489"/>
                <a:gd name="T89" fmla="*/ 142 h 165"/>
                <a:gd name="T90" fmla="*/ 414 w 489"/>
                <a:gd name="T91" fmla="*/ 142 h 165"/>
                <a:gd name="T92" fmla="*/ 405 w 489"/>
                <a:gd name="T93" fmla="*/ 16 h 165"/>
                <a:gd name="T94" fmla="*/ 387 w 489"/>
                <a:gd name="T95" fmla="*/ 142 h 165"/>
                <a:gd name="T96" fmla="*/ 396 w 489"/>
                <a:gd name="T97" fmla="*/ 16 h 165"/>
                <a:gd name="T98" fmla="*/ 387 w 489"/>
                <a:gd name="T99" fmla="*/ 142 h 165"/>
                <a:gd name="T100" fmla="*/ 379 w 489"/>
                <a:gd name="T101" fmla="*/ 142 h 165"/>
                <a:gd name="T102" fmla="*/ 370 w 489"/>
                <a:gd name="T103" fmla="*/ 16 h 165"/>
                <a:gd name="T104" fmla="*/ 351 w 489"/>
                <a:gd name="T105" fmla="*/ 142 h 165"/>
                <a:gd name="T106" fmla="*/ 360 w 489"/>
                <a:gd name="T107" fmla="*/ 16 h 165"/>
                <a:gd name="T108" fmla="*/ 351 w 489"/>
                <a:gd name="T109" fmla="*/ 142 h 165"/>
                <a:gd name="T110" fmla="*/ 0 w 489"/>
                <a:gd name="T111" fmla="*/ 157 h 165"/>
                <a:gd name="T112" fmla="*/ 463 w 489"/>
                <a:gd name="T113" fmla="*/ 0 h 165"/>
                <a:gd name="T114" fmla="*/ 463 w 489"/>
                <a:gd name="T115" fmla="*/ 13 h 165"/>
                <a:gd name="T116" fmla="*/ 489 w 489"/>
                <a:gd name="T117" fmla="*/ 24 h 165"/>
                <a:gd name="T118" fmla="*/ 472 w 489"/>
                <a:gd name="T119" fmla="*/ 165 h 165"/>
                <a:gd name="T120" fmla="*/ 463 w 489"/>
                <a:gd name="T121" fmla="*/ 13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9" h="165">
                  <a:moveTo>
                    <a:pt x="280" y="130"/>
                  </a:moveTo>
                  <a:lnTo>
                    <a:pt x="325" y="130"/>
                  </a:lnTo>
                  <a:lnTo>
                    <a:pt x="325" y="71"/>
                  </a:lnTo>
                  <a:lnTo>
                    <a:pt x="280" y="71"/>
                  </a:lnTo>
                  <a:lnTo>
                    <a:pt x="280" y="130"/>
                  </a:lnTo>
                  <a:close/>
                  <a:moveTo>
                    <a:pt x="296" y="55"/>
                  </a:moveTo>
                  <a:lnTo>
                    <a:pt x="309" y="55"/>
                  </a:lnTo>
                  <a:lnTo>
                    <a:pt x="309" y="16"/>
                  </a:lnTo>
                  <a:lnTo>
                    <a:pt x="296" y="16"/>
                  </a:lnTo>
                  <a:lnTo>
                    <a:pt x="296" y="55"/>
                  </a:lnTo>
                  <a:close/>
                  <a:moveTo>
                    <a:pt x="276" y="55"/>
                  </a:moveTo>
                  <a:lnTo>
                    <a:pt x="289" y="55"/>
                  </a:lnTo>
                  <a:lnTo>
                    <a:pt x="289" y="16"/>
                  </a:lnTo>
                  <a:lnTo>
                    <a:pt x="276" y="16"/>
                  </a:lnTo>
                  <a:lnTo>
                    <a:pt x="276" y="55"/>
                  </a:lnTo>
                  <a:close/>
                  <a:moveTo>
                    <a:pt x="245" y="55"/>
                  </a:moveTo>
                  <a:lnTo>
                    <a:pt x="263" y="55"/>
                  </a:lnTo>
                  <a:lnTo>
                    <a:pt x="263" y="13"/>
                  </a:lnTo>
                  <a:lnTo>
                    <a:pt x="245" y="13"/>
                  </a:lnTo>
                  <a:lnTo>
                    <a:pt x="245" y="55"/>
                  </a:lnTo>
                  <a:close/>
                  <a:moveTo>
                    <a:pt x="232" y="102"/>
                  </a:moveTo>
                  <a:lnTo>
                    <a:pt x="258" y="102"/>
                  </a:lnTo>
                  <a:lnTo>
                    <a:pt x="258" y="79"/>
                  </a:lnTo>
                  <a:lnTo>
                    <a:pt x="232" y="79"/>
                  </a:lnTo>
                  <a:lnTo>
                    <a:pt x="232" y="102"/>
                  </a:lnTo>
                  <a:close/>
                  <a:moveTo>
                    <a:pt x="196" y="126"/>
                  </a:moveTo>
                  <a:lnTo>
                    <a:pt x="250" y="126"/>
                  </a:lnTo>
                  <a:lnTo>
                    <a:pt x="250" y="118"/>
                  </a:lnTo>
                  <a:lnTo>
                    <a:pt x="196" y="118"/>
                  </a:lnTo>
                  <a:lnTo>
                    <a:pt x="196" y="126"/>
                  </a:lnTo>
                  <a:close/>
                  <a:moveTo>
                    <a:pt x="142" y="138"/>
                  </a:moveTo>
                  <a:lnTo>
                    <a:pt x="170" y="138"/>
                  </a:lnTo>
                  <a:lnTo>
                    <a:pt x="170" y="115"/>
                  </a:lnTo>
                  <a:lnTo>
                    <a:pt x="142" y="115"/>
                  </a:lnTo>
                  <a:lnTo>
                    <a:pt x="142" y="138"/>
                  </a:lnTo>
                  <a:close/>
                  <a:moveTo>
                    <a:pt x="187" y="102"/>
                  </a:moveTo>
                  <a:lnTo>
                    <a:pt x="214" y="102"/>
                  </a:lnTo>
                  <a:lnTo>
                    <a:pt x="214" y="79"/>
                  </a:lnTo>
                  <a:lnTo>
                    <a:pt x="187" y="79"/>
                  </a:lnTo>
                  <a:lnTo>
                    <a:pt x="187" y="102"/>
                  </a:lnTo>
                  <a:close/>
                  <a:moveTo>
                    <a:pt x="142" y="102"/>
                  </a:moveTo>
                  <a:lnTo>
                    <a:pt x="170" y="102"/>
                  </a:lnTo>
                  <a:lnTo>
                    <a:pt x="170" y="79"/>
                  </a:lnTo>
                  <a:lnTo>
                    <a:pt x="142" y="79"/>
                  </a:lnTo>
                  <a:lnTo>
                    <a:pt x="142" y="102"/>
                  </a:lnTo>
                  <a:close/>
                  <a:moveTo>
                    <a:pt x="27" y="63"/>
                  </a:moveTo>
                  <a:lnTo>
                    <a:pt x="99" y="63"/>
                  </a:lnTo>
                  <a:lnTo>
                    <a:pt x="99" y="32"/>
                  </a:lnTo>
                  <a:lnTo>
                    <a:pt x="27" y="32"/>
                  </a:lnTo>
                  <a:lnTo>
                    <a:pt x="27" y="63"/>
                  </a:lnTo>
                  <a:close/>
                  <a:moveTo>
                    <a:pt x="19" y="16"/>
                  </a:moveTo>
                  <a:lnTo>
                    <a:pt x="71" y="16"/>
                  </a:lnTo>
                  <a:lnTo>
                    <a:pt x="71" y="8"/>
                  </a:lnTo>
                  <a:lnTo>
                    <a:pt x="19" y="8"/>
                  </a:lnTo>
                  <a:lnTo>
                    <a:pt x="19" y="16"/>
                  </a:lnTo>
                  <a:close/>
                  <a:moveTo>
                    <a:pt x="71" y="118"/>
                  </a:moveTo>
                  <a:lnTo>
                    <a:pt x="116" y="118"/>
                  </a:lnTo>
                  <a:lnTo>
                    <a:pt x="116" y="94"/>
                  </a:lnTo>
                  <a:lnTo>
                    <a:pt x="71" y="94"/>
                  </a:lnTo>
                  <a:lnTo>
                    <a:pt x="71" y="118"/>
                  </a:lnTo>
                  <a:close/>
                  <a:moveTo>
                    <a:pt x="71" y="149"/>
                  </a:moveTo>
                  <a:lnTo>
                    <a:pt x="116" y="149"/>
                  </a:lnTo>
                  <a:lnTo>
                    <a:pt x="116" y="126"/>
                  </a:lnTo>
                  <a:lnTo>
                    <a:pt x="71" y="126"/>
                  </a:lnTo>
                  <a:lnTo>
                    <a:pt x="71" y="149"/>
                  </a:lnTo>
                  <a:close/>
                  <a:moveTo>
                    <a:pt x="14" y="149"/>
                  </a:moveTo>
                  <a:lnTo>
                    <a:pt x="58" y="149"/>
                  </a:lnTo>
                  <a:lnTo>
                    <a:pt x="58" y="126"/>
                  </a:lnTo>
                  <a:lnTo>
                    <a:pt x="14" y="126"/>
                  </a:lnTo>
                  <a:lnTo>
                    <a:pt x="14" y="149"/>
                  </a:lnTo>
                  <a:close/>
                  <a:moveTo>
                    <a:pt x="14" y="118"/>
                  </a:moveTo>
                  <a:lnTo>
                    <a:pt x="58" y="118"/>
                  </a:lnTo>
                  <a:lnTo>
                    <a:pt x="58" y="94"/>
                  </a:lnTo>
                  <a:lnTo>
                    <a:pt x="14" y="94"/>
                  </a:lnTo>
                  <a:lnTo>
                    <a:pt x="14" y="118"/>
                  </a:lnTo>
                  <a:close/>
                  <a:moveTo>
                    <a:pt x="161" y="63"/>
                  </a:moveTo>
                  <a:lnTo>
                    <a:pt x="214" y="63"/>
                  </a:lnTo>
                  <a:lnTo>
                    <a:pt x="214" y="16"/>
                  </a:lnTo>
                  <a:lnTo>
                    <a:pt x="161" y="16"/>
                  </a:lnTo>
                  <a:lnTo>
                    <a:pt x="161" y="63"/>
                  </a:lnTo>
                  <a:close/>
                  <a:moveTo>
                    <a:pt x="441" y="142"/>
                  </a:moveTo>
                  <a:lnTo>
                    <a:pt x="450" y="142"/>
                  </a:lnTo>
                  <a:lnTo>
                    <a:pt x="450" y="16"/>
                  </a:lnTo>
                  <a:lnTo>
                    <a:pt x="441" y="16"/>
                  </a:lnTo>
                  <a:lnTo>
                    <a:pt x="441" y="142"/>
                  </a:lnTo>
                  <a:close/>
                  <a:moveTo>
                    <a:pt x="423" y="142"/>
                  </a:moveTo>
                  <a:lnTo>
                    <a:pt x="431" y="142"/>
                  </a:lnTo>
                  <a:lnTo>
                    <a:pt x="431" y="16"/>
                  </a:lnTo>
                  <a:lnTo>
                    <a:pt x="423" y="16"/>
                  </a:lnTo>
                  <a:lnTo>
                    <a:pt x="423" y="142"/>
                  </a:lnTo>
                  <a:close/>
                  <a:moveTo>
                    <a:pt x="405" y="142"/>
                  </a:moveTo>
                  <a:lnTo>
                    <a:pt x="414" y="142"/>
                  </a:lnTo>
                  <a:lnTo>
                    <a:pt x="414" y="16"/>
                  </a:lnTo>
                  <a:lnTo>
                    <a:pt x="405" y="16"/>
                  </a:lnTo>
                  <a:lnTo>
                    <a:pt x="405" y="142"/>
                  </a:lnTo>
                  <a:close/>
                  <a:moveTo>
                    <a:pt x="387" y="142"/>
                  </a:moveTo>
                  <a:lnTo>
                    <a:pt x="396" y="142"/>
                  </a:lnTo>
                  <a:lnTo>
                    <a:pt x="396" y="16"/>
                  </a:lnTo>
                  <a:lnTo>
                    <a:pt x="387" y="16"/>
                  </a:lnTo>
                  <a:lnTo>
                    <a:pt x="387" y="142"/>
                  </a:lnTo>
                  <a:close/>
                  <a:moveTo>
                    <a:pt x="370" y="142"/>
                  </a:moveTo>
                  <a:lnTo>
                    <a:pt x="379" y="142"/>
                  </a:lnTo>
                  <a:lnTo>
                    <a:pt x="379" y="16"/>
                  </a:lnTo>
                  <a:lnTo>
                    <a:pt x="370" y="16"/>
                  </a:lnTo>
                  <a:lnTo>
                    <a:pt x="370" y="142"/>
                  </a:lnTo>
                  <a:close/>
                  <a:moveTo>
                    <a:pt x="351" y="142"/>
                  </a:moveTo>
                  <a:lnTo>
                    <a:pt x="360" y="142"/>
                  </a:lnTo>
                  <a:lnTo>
                    <a:pt x="360" y="16"/>
                  </a:lnTo>
                  <a:lnTo>
                    <a:pt x="351" y="16"/>
                  </a:lnTo>
                  <a:lnTo>
                    <a:pt x="351" y="142"/>
                  </a:lnTo>
                  <a:close/>
                  <a:moveTo>
                    <a:pt x="0" y="0"/>
                  </a:moveTo>
                  <a:lnTo>
                    <a:pt x="0" y="157"/>
                  </a:lnTo>
                  <a:lnTo>
                    <a:pt x="463" y="157"/>
                  </a:lnTo>
                  <a:lnTo>
                    <a:pt x="463" y="0"/>
                  </a:lnTo>
                  <a:lnTo>
                    <a:pt x="0" y="0"/>
                  </a:lnTo>
                  <a:close/>
                  <a:moveTo>
                    <a:pt x="463" y="13"/>
                  </a:moveTo>
                  <a:lnTo>
                    <a:pt x="489" y="13"/>
                  </a:lnTo>
                  <a:lnTo>
                    <a:pt x="489" y="24"/>
                  </a:lnTo>
                  <a:lnTo>
                    <a:pt x="472" y="24"/>
                  </a:lnTo>
                  <a:lnTo>
                    <a:pt x="472" y="165"/>
                  </a:lnTo>
                  <a:lnTo>
                    <a:pt x="463" y="165"/>
                  </a:lnTo>
                  <a:lnTo>
                    <a:pt x="463" y="13"/>
                  </a:lnTo>
                  <a:close/>
                </a:path>
              </a:pathLst>
            </a:custGeom>
            <a:solidFill>
              <a:srgbClr val="FFFFFF"/>
            </a:solidFill>
            <a:ln w="3175">
              <a:solidFill>
                <a:srgbClr val="000000"/>
              </a:solidFill>
              <a:prstDash val="solid"/>
              <a:round/>
              <a:headEnd/>
              <a:tailEnd/>
            </a:ln>
          </p:spPr>
          <p:txBody>
            <a:bodyPr/>
            <a:lstStyle/>
            <a:p>
              <a:endParaRPr lang="zh-TW" altLang="en-US"/>
            </a:p>
          </p:txBody>
        </p:sp>
        <p:sp>
          <p:nvSpPr>
            <p:cNvPr id="10352" name="Rectangle 1048">
              <a:extLst>
                <a:ext uri="{FF2B5EF4-FFF2-40B4-BE49-F238E27FC236}">
                  <a16:creationId xmlns:a16="http://schemas.microsoft.com/office/drawing/2014/main" id="{0C1850CD-64F8-1942-B80E-B8DE66AE1CFF}"/>
                </a:ext>
              </a:extLst>
            </p:cNvPr>
            <p:cNvSpPr>
              <a:spLocks noChangeArrowheads="1"/>
            </p:cNvSpPr>
            <p:nvPr/>
          </p:nvSpPr>
          <p:spPr bwMode="auto">
            <a:xfrm>
              <a:off x="4686" y="3731"/>
              <a:ext cx="115"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53" name="Line 1049">
              <a:extLst>
                <a:ext uri="{FF2B5EF4-FFF2-40B4-BE49-F238E27FC236}">
                  <a16:creationId xmlns:a16="http://schemas.microsoft.com/office/drawing/2014/main" id="{110BAD46-9413-9148-969D-CEF5D168412F}"/>
                </a:ext>
              </a:extLst>
            </p:cNvPr>
            <p:cNvSpPr>
              <a:spLocks noChangeShapeType="1"/>
            </p:cNvSpPr>
            <p:nvPr/>
          </p:nvSpPr>
          <p:spPr bwMode="auto">
            <a:xfrm flipV="1">
              <a:off x="4792" y="3737"/>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4" name="Line 1050">
              <a:extLst>
                <a:ext uri="{FF2B5EF4-FFF2-40B4-BE49-F238E27FC236}">
                  <a16:creationId xmlns:a16="http://schemas.microsoft.com/office/drawing/2014/main" id="{BC477423-9609-3A43-87D1-A97DBF2C64A0}"/>
                </a:ext>
              </a:extLst>
            </p:cNvPr>
            <p:cNvSpPr>
              <a:spLocks noChangeShapeType="1"/>
            </p:cNvSpPr>
            <p:nvPr/>
          </p:nvSpPr>
          <p:spPr bwMode="auto">
            <a:xfrm flipV="1">
              <a:off x="4781" y="3741"/>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5" name="Line 1051">
              <a:extLst>
                <a:ext uri="{FF2B5EF4-FFF2-40B4-BE49-F238E27FC236}">
                  <a16:creationId xmlns:a16="http://schemas.microsoft.com/office/drawing/2014/main" id="{6D618078-E40D-2947-8B8A-B4F0ACCA5350}"/>
                </a:ext>
              </a:extLst>
            </p:cNvPr>
            <p:cNvSpPr>
              <a:spLocks noChangeShapeType="1"/>
            </p:cNvSpPr>
            <p:nvPr/>
          </p:nvSpPr>
          <p:spPr bwMode="auto">
            <a:xfrm flipV="1">
              <a:off x="4769" y="3736"/>
              <a:ext cx="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6" name="Line 1052">
              <a:extLst>
                <a:ext uri="{FF2B5EF4-FFF2-40B4-BE49-F238E27FC236}">
                  <a16:creationId xmlns:a16="http://schemas.microsoft.com/office/drawing/2014/main" id="{F101E7F8-A997-2B43-8773-7888A7A91546}"/>
                </a:ext>
              </a:extLst>
            </p:cNvPr>
            <p:cNvSpPr>
              <a:spLocks noChangeShapeType="1"/>
            </p:cNvSpPr>
            <p:nvPr/>
          </p:nvSpPr>
          <p:spPr bwMode="auto">
            <a:xfrm flipV="1">
              <a:off x="4759" y="3736"/>
              <a:ext cx="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7" name="Line 1053">
              <a:extLst>
                <a:ext uri="{FF2B5EF4-FFF2-40B4-BE49-F238E27FC236}">
                  <a16:creationId xmlns:a16="http://schemas.microsoft.com/office/drawing/2014/main" id="{4D192EA1-6D4D-7140-AA5E-58F68C7191C0}"/>
                </a:ext>
              </a:extLst>
            </p:cNvPr>
            <p:cNvSpPr>
              <a:spLocks noChangeShapeType="1"/>
            </p:cNvSpPr>
            <p:nvPr/>
          </p:nvSpPr>
          <p:spPr bwMode="auto">
            <a:xfrm flipV="1">
              <a:off x="4750" y="3737"/>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8" name="Line 1054">
              <a:extLst>
                <a:ext uri="{FF2B5EF4-FFF2-40B4-BE49-F238E27FC236}">
                  <a16:creationId xmlns:a16="http://schemas.microsoft.com/office/drawing/2014/main" id="{720C276C-8C8A-6149-9854-28B5ED9E3883}"/>
                </a:ext>
              </a:extLst>
            </p:cNvPr>
            <p:cNvSpPr>
              <a:spLocks noChangeShapeType="1"/>
            </p:cNvSpPr>
            <p:nvPr/>
          </p:nvSpPr>
          <p:spPr bwMode="auto">
            <a:xfrm flipV="1">
              <a:off x="4740" y="3733"/>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9" name="Line 1055">
              <a:extLst>
                <a:ext uri="{FF2B5EF4-FFF2-40B4-BE49-F238E27FC236}">
                  <a16:creationId xmlns:a16="http://schemas.microsoft.com/office/drawing/2014/main" id="{3A34C3FA-9E63-E241-938B-A6DA105AD773}"/>
                </a:ext>
              </a:extLst>
            </p:cNvPr>
            <p:cNvSpPr>
              <a:spLocks noChangeShapeType="1"/>
            </p:cNvSpPr>
            <p:nvPr/>
          </p:nvSpPr>
          <p:spPr bwMode="auto">
            <a:xfrm flipV="1">
              <a:off x="4731" y="3736"/>
              <a:ext cx="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0" name="Line 1056">
              <a:extLst>
                <a:ext uri="{FF2B5EF4-FFF2-40B4-BE49-F238E27FC236}">
                  <a16:creationId xmlns:a16="http://schemas.microsoft.com/office/drawing/2014/main" id="{DE639716-8CBD-5842-8953-A90C380E5027}"/>
                </a:ext>
              </a:extLst>
            </p:cNvPr>
            <p:cNvSpPr>
              <a:spLocks noChangeShapeType="1"/>
            </p:cNvSpPr>
            <p:nvPr/>
          </p:nvSpPr>
          <p:spPr bwMode="auto">
            <a:xfrm flipV="1">
              <a:off x="4721" y="3737"/>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1" name="Line 1057">
              <a:extLst>
                <a:ext uri="{FF2B5EF4-FFF2-40B4-BE49-F238E27FC236}">
                  <a16:creationId xmlns:a16="http://schemas.microsoft.com/office/drawing/2014/main" id="{D60310DE-6E2A-F04A-BD7D-F85FFE1E0B14}"/>
                </a:ext>
              </a:extLst>
            </p:cNvPr>
            <p:cNvSpPr>
              <a:spLocks noChangeShapeType="1"/>
            </p:cNvSpPr>
            <p:nvPr/>
          </p:nvSpPr>
          <p:spPr bwMode="auto">
            <a:xfrm flipV="1">
              <a:off x="4711" y="3739"/>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2" name="Line 1058">
              <a:extLst>
                <a:ext uri="{FF2B5EF4-FFF2-40B4-BE49-F238E27FC236}">
                  <a16:creationId xmlns:a16="http://schemas.microsoft.com/office/drawing/2014/main" id="{D6C9E800-E2EB-8044-83DC-769B73538063}"/>
                </a:ext>
              </a:extLst>
            </p:cNvPr>
            <p:cNvSpPr>
              <a:spLocks noChangeShapeType="1"/>
            </p:cNvSpPr>
            <p:nvPr/>
          </p:nvSpPr>
          <p:spPr bwMode="auto">
            <a:xfrm flipV="1">
              <a:off x="4702" y="3733"/>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3" name="Line 1059">
              <a:extLst>
                <a:ext uri="{FF2B5EF4-FFF2-40B4-BE49-F238E27FC236}">
                  <a16:creationId xmlns:a16="http://schemas.microsoft.com/office/drawing/2014/main" id="{7B437EFC-C177-874D-B2A3-3B33891D7143}"/>
                </a:ext>
              </a:extLst>
            </p:cNvPr>
            <p:cNvSpPr>
              <a:spLocks noChangeShapeType="1"/>
            </p:cNvSpPr>
            <p:nvPr/>
          </p:nvSpPr>
          <p:spPr bwMode="auto">
            <a:xfrm flipV="1">
              <a:off x="4692" y="3737"/>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4" name="Rectangle 1060">
              <a:extLst>
                <a:ext uri="{FF2B5EF4-FFF2-40B4-BE49-F238E27FC236}">
                  <a16:creationId xmlns:a16="http://schemas.microsoft.com/office/drawing/2014/main" id="{E03D853F-41E2-6747-825D-344EC0660FBF}"/>
                </a:ext>
              </a:extLst>
            </p:cNvPr>
            <p:cNvSpPr>
              <a:spLocks noChangeArrowheads="1"/>
            </p:cNvSpPr>
            <p:nvPr/>
          </p:nvSpPr>
          <p:spPr bwMode="auto">
            <a:xfrm>
              <a:off x="4686" y="3731"/>
              <a:ext cx="115" cy="1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65" name="Rectangle 1061">
              <a:extLst>
                <a:ext uri="{FF2B5EF4-FFF2-40B4-BE49-F238E27FC236}">
                  <a16:creationId xmlns:a16="http://schemas.microsoft.com/office/drawing/2014/main" id="{C3F8C152-C10F-744C-AE6D-E8ADEFFE77F5}"/>
                </a:ext>
              </a:extLst>
            </p:cNvPr>
            <p:cNvSpPr>
              <a:spLocks noChangeArrowheads="1"/>
            </p:cNvSpPr>
            <p:nvPr/>
          </p:nvSpPr>
          <p:spPr bwMode="auto">
            <a:xfrm>
              <a:off x="720" y="3866"/>
              <a:ext cx="478"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66" name="Rectangle 1062">
              <a:extLst>
                <a:ext uri="{FF2B5EF4-FFF2-40B4-BE49-F238E27FC236}">
                  <a16:creationId xmlns:a16="http://schemas.microsoft.com/office/drawing/2014/main" id="{66B28C6B-1BC6-6E42-ADE2-57A8BE5927D6}"/>
                </a:ext>
              </a:extLst>
            </p:cNvPr>
            <p:cNvSpPr>
              <a:spLocks noChangeArrowheads="1"/>
            </p:cNvSpPr>
            <p:nvPr/>
          </p:nvSpPr>
          <p:spPr bwMode="auto">
            <a:xfrm>
              <a:off x="873" y="3859"/>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67" name="Rectangle 1063">
              <a:extLst>
                <a:ext uri="{FF2B5EF4-FFF2-40B4-BE49-F238E27FC236}">
                  <a16:creationId xmlns:a16="http://schemas.microsoft.com/office/drawing/2014/main" id="{126F90F2-B3E5-8945-BE14-B79276FE26A8}"/>
                </a:ext>
              </a:extLst>
            </p:cNvPr>
            <p:cNvSpPr>
              <a:spLocks noChangeArrowheads="1"/>
            </p:cNvSpPr>
            <p:nvPr/>
          </p:nvSpPr>
          <p:spPr bwMode="auto">
            <a:xfrm>
              <a:off x="811" y="3964"/>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machine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68" name="Freeform 1064">
              <a:extLst>
                <a:ext uri="{FF2B5EF4-FFF2-40B4-BE49-F238E27FC236}">
                  <a16:creationId xmlns:a16="http://schemas.microsoft.com/office/drawing/2014/main" id="{42FED5B8-A49D-F04F-8D0C-E053255A1825}"/>
                </a:ext>
              </a:extLst>
            </p:cNvPr>
            <p:cNvSpPr>
              <a:spLocks/>
            </p:cNvSpPr>
            <p:nvPr/>
          </p:nvSpPr>
          <p:spPr bwMode="auto">
            <a:xfrm>
              <a:off x="789" y="3670"/>
              <a:ext cx="332" cy="41"/>
            </a:xfrm>
            <a:custGeom>
              <a:avLst/>
              <a:gdLst>
                <a:gd name="T0" fmla="*/ 0 w 332"/>
                <a:gd name="T1" fmla="*/ 41 h 41"/>
                <a:gd name="T2" fmla="*/ 83 w 332"/>
                <a:gd name="T3" fmla="*/ 0 h 41"/>
                <a:gd name="T4" fmla="*/ 332 w 332"/>
                <a:gd name="T5" fmla="*/ 0 h 41"/>
                <a:gd name="T6" fmla="*/ 249 w 332"/>
                <a:gd name="T7" fmla="*/ 41 h 41"/>
                <a:gd name="T8" fmla="*/ 0 w 332"/>
                <a:gd name="T9" fmla="*/ 4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41">
                  <a:moveTo>
                    <a:pt x="0" y="41"/>
                  </a:moveTo>
                  <a:lnTo>
                    <a:pt x="83" y="0"/>
                  </a:lnTo>
                  <a:lnTo>
                    <a:pt x="332" y="0"/>
                  </a:lnTo>
                  <a:lnTo>
                    <a:pt x="249" y="41"/>
                  </a:lnTo>
                  <a:lnTo>
                    <a:pt x="0" y="41"/>
                  </a:lnTo>
                  <a:close/>
                </a:path>
              </a:pathLst>
            </a:custGeom>
            <a:solidFill>
              <a:srgbClr val="9A9A9A"/>
            </a:solidFill>
            <a:ln w="3175">
              <a:solidFill>
                <a:srgbClr val="000000"/>
              </a:solidFill>
              <a:prstDash val="solid"/>
              <a:round/>
              <a:headEnd/>
              <a:tailEnd/>
            </a:ln>
          </p:spPr>
          <p:txBody>
            <a:bodyPr/>
            <a:lstStyle/>
            <a:p>
              <a:endParaRPr lang="zh-TW" altLang="en-US"/>
            </a:p>
          </p:txBody>
        </p:sp>
        <p:sp>
          <p:nvSpPr>
            <p:cNvPr id="10369" name="Freeform 1065">
              <a:extLst>
                <a:ext uri="{FF2B5EF4-FFF2-40B4-BE49-F238E27FC236}">
                  <a16:creationId xmlns:a16="http://schemas.microsoft.com/office/drawing/2014/main" id="{E199F303-1724-CB4D-9A1E-7BA59B2A9352}"/>
                </a:ext>
              </a:extLst>
            </p:cNvPr>
            <p:cNvSpPr>
              <a:spLocks/>
            </p:cNvSpPr>
            <p:nvPr/>
          </p:nvSpPr>
          <p:spPr bwMode="auto">
            <a:xfrm>
              <a:off x="1038" y="3670"/>
              <a:ext cx="83" cy="61"/>
            </a:xfrm>
            <a:custGeom>
              <a:avLst/>
              <a:gdLst>
                <a:gd name="T0" fmla="*/ 0 w 83"/>
                <a:gd name="T1" fmla="*/ 61 h 61"/>
                <a:gd name="T2" fmla="*/ 83 w 83"/>
                <a:gd name="T3" fmla="*/ 20 h 61"/>
                <a:gd name="T4" fmla="*/ 83 w 83"/>
                <a:gd name="T5" fmla="*/ 0 h 61"/>
                <a:gd name="T6" fmla="*/ 0 w 83"/>
                <a:gd name="T7" fmla="*/ 41 h 61"/>
                <a:gd name="T8" fmla="*/ 0 w 83"/>
                <a:gd name="T9" fmla="*/ 6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61">
                  <a:moveTo>
                    <a:pt x="0" y="61"/>
                  </a:moveTo>
                  <a:lnTo>
                    <a:pt x="83" y="20"/>
                  </a:lnTo>
                  <a:lnTo>
                    <a:pt x="83" y="0"/>
                  </a:lnTo>
                  <a:lnTo>
                    <a:pt x="0" y="41"/>
                  </a:lnTo>
                  <a:lnTo>
                    <a:pt x="0" y="61"/>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10370" name="Freeform 1066">
              <a:extLst>
                <a:ext uri="{FF2B5EF4-FFF2-40B4-BE49-F238E27FC236}">
                  <a16:creationId xmlns:a16="http://schemas.microsoft.com/office/drawing/2014/main" id="{F2552649-395F-164E-B770-66E46EFE2F96}"/>
                </a:ext>
              </a:extLst>
            </p:cNvPr>
            <p:cNvSpPr>
              <a:spLocks/>
            </p:cNvSpPr>
            <p:nvPr/>
          </p:nvSpPr>
          <p:spPr bwMode="auto">
            <a:xfrm>
              <a:off x="876" y="3526"/>
              <a:ext cx="312" cy="134"/>
            </a:xfrm>
            <a:custGeom>
              <a:avLst/>
              <a:gdLst>
                <a:gd name="T0" fmla="*/ 0 w 312"/>
                <a:gd name="T1" fmla="*/ 134 h 134"/>
                <a:gd name="T2" fmla="*/ 67 w 312"/>
                <a:gd name="T3" fmla="*/ 0 h 134"/>
                <a:gd name="T4" fmla="*/ 312 w 312"/>
                <a:gd name="T5" fmla="*/ 0 h 134"/>
                <a:gd name="T6" fmla="*/ 244 w 312"/>
                <a:gd name="T7" fmla="*/ 134 h 134"/>
                <a:gd name="T8" fmla="*/ 0 w 312"/>
                <a:gd name="T9" fmla="*/ 134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4">
                  <a:moveTo>
                    <a:pt x="0" y="134"/>
                  </a:moveTo>
                  <a:lnTo>
                    <a:pt x="67" y="0"/>
                  </a:lnTo>
                  <a:lnTo>
                    <a:pt x="312" y="0"/>
                  </a:lnTo>
                  <a:lnTo>
                    <a:pt x="244" y="134"/>
                  </a:lnTo>
                  <a:lnTo>
                    <a:pt x="0" y="134"/>
                  </a:lnTo>
                  <a:close/>
                </a:path>
              </a:pathLst>
            </a:custGeom>
            <a:solidFill>
              <a:srgbClr val="9A9A9A"/>
            </a:solidFill>
            <a:ln w="3175">
              <a:solidFill>
                <a:srgbClr val="000000"/>
              </a:solidFill>
              <a:prstDash val="solid"/>
              <a:round/>
              <a:headEnd/>
              <a:tailEnd/>
            </a:ln>
          </p:spPr>
          <p:txBody>
            <a:bodyPr/>
            <a:lstStyle/>
            <a:p>
              <a:endParaRPr lang="zh-TW" altLang="en-US"/>
            </a:p>
          </p:txBody>
        </p:sp>
        <p:sp>
          <p:nvSpPr>
            <p:cNvPr id="10371" name="Rectangle 1067">
              <a:extLst>
                <a:ext uri="{FF2B5EF4-FFF2-40B4-BE49-F238E27FC236}">
                  <a16:creationId xmlns:a16="http://schemas.microsoft.com/office/drawing/2014/main" id="{ACDA7B9D-DB54-054D-9E0C-819F27C84E90}"/>
                </a:ext>
              </a:extLst>
            </p:cNvPr>
            <p:cNvSpPr>
              <a:spLocks noChangeArrowheads="1"/>
            </p:cNvSpPr>
            <p:nvPr/>
          </p:nvSpPr>
          <p:spPr bwMode="auto">
            <a:xfrm>
              <a:off x="907" y="3661"/>
              <a:ext cx="39" cy="8"/>
            </a:xfrm>
            <a:prstGeom prst="rect">
              <a:avLst/>
            </a:prstGeom>
            <a:solidFill>
              <a:srgbClr val="9A9A9A"/>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72" name="Rectangle 1068">
              <a:extLst>
                <a:ext uri="{FF2B5EF4-FFF2-40B4-BE49-F238E27FC236}">
                  <a16:creationId xmlns:a16="http://schemas.microsoft.com/office/drawing/2014/main" id="{7E4F768A-7259-0A4B-95DA-0E823925F05C}"/>
                </a:ext>
              </a:extLst>
            </p:cNvPr>
            <p:cNvSpPr>
              <a:spLocks noChangeArrowheads="1"/>
            </p:cNvSpPr>
            <p:nvPr/>
          </p:nvSpPr>
          <p:spPr bwMode="auto">
            <a:xfrm>
              <a:off x="1049" y="3661"/>
              <a:ext cx="38" cy="8"/>
            </a:xfrm>
            <a:prstGeom prst="rect">
              <a:avLst/>
            </a:prstGeom>
            <a:solidFill>
              <a:srgbClr val="9A9A9A"/>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73" name="Freeform 1069">
              <a:extLst>
                <a:ext uri="{FF2B5EF4-FFF2-40B4-BE49-F238E27FC236}">
                  <a16:creationId xmlns:a16="http://schemas.microsoft.com/office/drawing/2014/main" id="{D1DB8184-A995-1943-83D3-0910CFE3EAEA}"/>
                </a:ext>
              </a:extLst>
            </p:cNvPr>
            <p:cNvSpPr>
              <a:spLocks/>
            </p:cNvSpPr>
            <p:nvPr/>
          </p:nvSpPr>
          <p:spPr bwMode="auto">
            <a:xfrm>
              <a:off x="841" y="3677"/>
              <a:ext cx="244" cy="19"/>
            </a:xfrm>
            <a:custGeom>
              <a:avLst/>
              <a:gdLst>
                <a:gd name="T0" fmla="*/ 37 w 244"/>
                <a:gd name="T1" fmla="*/ 0 h 19"/>
                <a:gd name="T2" fmla="*/ 244 w 244"/>
                <a:gd name="T3" fmla="*/ 0 h 19"/>
                <a:gd name="T4" fmla="*/ 208 w 244"/>
                <a:gd name="T5" fmla="*/ 19 h 19"/>
                <a:gd name="T6" fmla="*/ 0 w 244"/>
                <a:gd name="T7" fmla="*/ 19 h 19"/>
                <a:gd name="T8" fmla="*/ 37 w 24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9">
                  <a:moveTo>
                    <a:pt x="37" y="0"/>
                  </a:moveTo>
                  <a:lnTo>
                    <a:pt x="244" y="0"/>
                  </a:lnTo>
                  <a:lnTo>
                    <a:pt x="208" y="19"/>
                  </a:lnTo>
                  <a:lnTo>
                    <a:pt x="0" y="19"/>
                  </a:lnTo>
                  <a:lnTo>
                    <a:pt x="37" y="0"/>
                  </a:lnTo>
                  <a:close/>
                </a:path>
              </a:pathLst>
            </a:custGeom>
            <a:solidFill>
              <a:srgbClr val="666666"/>
            </a:solidFill>
            <a:ln w="3175">
              <a:solidFill>
                <a:srgbClr val="000000"/>
              </a:solidFill>
              <a:prstDash val="solid"/>
              <a:round/>
              <a:headEnd/>
              <a:tailEnd/>
            </a:ln>
          </p:spPr>
          <p:txBody>
            <a:bodyPr/>
            <a:lstStyle/>
            <a:p>
              <a:endParaRPr lang="zh-TW" altLang="en-US"/>
            </a:p>
          </p:txBody>
        </p:sp>
        <p:sp>
          <p:nvSpPr>
            <p:cNvPr id="10374" name="Rectangle 1070">
              <a:extLst>
                <a:ext uri="{FF2B5EF4-FFF2-40B4-BE49-F238E27FC236}">
                  <a16:creationId xmlns:a16="http://schemas.microsoft.com/office/drawing/2014/main" id="{E862CB18-5D58-6840-BD06-B246EBE4273F}"/>
                </a:ext>
              </a:extLst>
            </p:cNvPr>
            <p:cNvSpPr>
              <a:spLocks noChangeArrowheads="1"/>
            </p:cNvSpPr>
            <p:nvPr/>
          </p:nvSpPr>
          <p:spPr bwMode="auto">
            <a:xfrm>
              <a:off x="789" y="3711"/>
              <a:ext cx="249" cy="20"/>
            </a:xfrm>
            <a:prstGeom prst="rect">
              <a:avLst/>
            </a:prstGeom>
            <a:solidFill>
              <a:srgbClr val="66666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75" name="Freeform 1071">
              <a:extLst>
                <a:ext uri="{FF2B5EF4-FFF2-40B4-BE49-F238E27FC236}">
                  <a16:creationId xmlns:a16="http://schemas.microsoft.com/office/drawing/2014/main" id="{41065123-EF11-E748-A0D0-BA0FC42557E7}"/>
                </a:ext>
              </a:extLst>
            </p:cNvPr>
            <p:cNvSpPr>
              <a:spLocks noEditPoints="1"/>
            </p:cNvSpPr>
            <p:nvPr/>
          </p:nvSpPr>
          <p:spPr bwMode="auto">
            <a:xfrm>
              <a:off x="911" y="3700"/>
              <a:ext cx="41" cy="5"/>
            </a:xfrm>
            <a:custGeom>
              <a:avLst/>
              <a:gdLst>
                <a:gd name="T0" fmla="*/ 0 w 41"/>
                <a:gd name="T1" fmla="*/ 0 h 5"/>
                <a:gd name="T2" fmla="*/ 41 w 41"/>
                <a:gd name="T3" fmla="*/ 0 h 5"/>
                <a:gd name="T4" fmla="*/ 41 w 41"/>
                <a:gd name="T5" fmla="*/ 5 h 5"/>
                <a:gd name="T6" fmla="*/ 0 w 41"/>
                <a:gd name="T7" fmla="*/ 5 h 5"/>
                <a:gd name="T8" fmla="*/ 0 w 41"/>
                <a:gd name="T9" fmla="*/ 0 h 5"/>
                <a:gd name="T10" fmla="*/ 0 w 41"/>
                <a:gd name="T11" fmla="*/ 0 h 5"/>
                <a:gd name="T12" fmla="*/ 40 w 41"/>
                <a:gd name="T13" fmla="*/ 0 h 5"/>
                <a:gd name="T14" fmla="*/ 40 w 41"/>
                <a:gd name="T15" fmla="*/ 5 h 5"/>
                <a:gd name="T16" fmla="*/ 0 w 41"/>
                <a:gd name="T17" fmla="*/ 5 h 5"/>
                <a:gd name="T18" fmla="*/ 0 w 41"/>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5">
                  <a:moveTo>
                    <a:pt x="0" y="0"/>
                  </a:moveTo>
                  <a:lnTo>
                    <a:pt x="41" y="0"/>
                  </a:lnTo>
                  <a:lnTo>
                    <a:pt x="41" y="5"/>
                  </a:lnTo>
                  <a:lnTo>
                    <a:pt x="0" y="5"/>
                  </a:lnTo>
                  <a:lnTo>
                    <a:pt x="0" y="0"/>
                  </a:lnTo>
                  <a:close/>
                  <a:moveTo>
                    <a:pt x="0" y="0"/>
                  </a:moveTo>
                  <a:lnTo>
                    <a:pt x="40" y="0"/>
                  </a:lnTo>
                  <a:lnTo>
                    <a:pt x="40" y="5"/>
                  </a:lnTo>
                  <a:lnTo>
                    <a:pt x="0" y="5"/>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6" name="Freeform 1072">
              <a:extLst>
                <a:ext uri="{FF2B5EF4-FFF2-40B4-BE49-F238E27FC236}">
                  <a16:creationId xmlns:a16="http://schemas.microsoft.com/office/drawing/2014/main" id="{999644EF-EE56-C347-ABC8-548E97535A09}"/>
                </a:ext>
              </a:extLst>
            </p:cNvPr>
            <p:cNvSpPr>
              <a:spLocks noEditPoints="1"/>
            </p:cNvSpPr>
            <p:nvPr/>
          </p:nvSpPr>
          <p:spPr bwMode="auto">
            <a:xfrm>
              <a:off x="911" y="3700"/>
              <a:ext cx="40" cy="5"/>
            </a:xfrm>
            <a:custGeom>
              <a:avLst/>
              <a:gdLst>
                <a:gd name="T0" fmla="*/ 0 w 40"/>
                <a:gd name="T1" fmla="*/ 0 h 5"/>
                <a:gd name="T2" fmla="*/ 40 w 40"/>
                <a:gd name="T3" fmla="*/ 0 h 5"/>
                <a:gd name="T4" fmla="*/ 40 w 40"/>
                <a:gd name="T5" fmla="*/ 5 h 5"/>
                <a:gd name="T6" fmla="*/ 0 w 40"/>
                <a:gd name="T7" fmla="*/ 5 h 5"/>
                <a:gd name="T8" fmla="*/ 0 w 40"/>
                <a:gd name="T9" fmla="*/ 0 h 5"/>
                <a:gd name="T10" fmla="*/ 0 w 40"/>
                <a:gd name="T11" fmla="*/ 0 h 5"/>
                <a:gd name="T12" fmla="*/ 39 w 40"/>
                <a:gd name="T13" fmla="*/ 0 h 5"/>
                <a:gd name="T14" fmla="*/ 39 w 40"/>
                <a:gd name="T15" fmla="*/ 5 h 5"/>
                <a:gd name="T16" fmla="*/ 0 w 40"/>
                <a:gd name="T17" fmla="*/ 5 h 5"/>
                <a:gd name="T18" fmla="*/ 0 w 4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0" y="0"/>
                  </a:moveTo>
                  <a:lnTo>
                    <a:pt x="40" y="0"/>
                  </a:lnTo>
                  <a:lnTo>
                    <a:pt x="40" y="5"/>
                  </a:lnTo>
                  <a:lnTo>
                    <a:pt x="0" y="5"/>
                  </a:lnTo>
                  <a:lnTo>
                    <a:pt x="0" y="0"/>
                  </a:lnTo>
                  <a:close/>
                  <a:moveTo>
                    <a:pt x="0" y="0"/>
                  </a:moveTo>
                  <a:lnTo>
                    <a:pt x="39" y="0"/>
                  </a:lnTo>
                  <a:lnTo>
                    <a:pt x="39" y="5"/>
                  </a:lnTo>
                  <a:lnTo>
                    <a:pt x="0" y="5"/>
                  </a:lnTo>
                  <a:lnTo>
                    <a:pt x="0" y="0"/>
                  </a:lnTo>
                  <a:close/>
                </a:path>
              </a:pathLst>
            </a:custGeom>
            <a:solidFill>
              <a:srgbClr val="8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7" name="Freeform 1073">
              <a:extLst>
                <a:ext uri="{FF2B5EF4-FFF2-40B4-BE49-F238E27FC236}">
                  <a16:creationId xmlns:a16="http://schemas.microsoft.com/office/drawing/2014/main" id="{23B4AB64-481D-CF46-8137-25CAC144C042}"/>
                </a:ext>
              </a:extLst>
            </p:cNvPr>
            <p:cNvSpPr>
              <a:spLocks noEditPoints="1"/>
            </p:cNvSpPr>
            <p:nvPr/>
          </p:nvSpPr>
          <p:spPr bwMode="auto">
            <a:xfrm>
              <a:off x="911" y="3700"/>
              <a:ext cx="39" cy="5"/>
            </a:xfrm>
            <a:custGeom>
              <a:avLst/>
              <a:gdLst>
                <a:gd name="T0" fmla="*/ 0 w 39"/>
                <a:gd name="T1" fmla="*/ 0 h 5"/>
                <a:gd name="T2" fmla="*/ 39 w 39"/>
                <a:gd name="T3" fmla="*/ 0 h 5"/>
                <a:gd name="T4" fmla="*/ 39 w 39"/>
                <a:gd name="T5" fmla="*/ 5 h 5"/>
                <a:gd name="T6" fmla="*/ 0 w 39"/>
                <a:gd name="T7" fmla="*/ 5 h 5"/>
                <a:gd name="T8" fmla="*/ 0 w 39"/>
                <a:gd name="T9" fmla="*/ 0 h 5"/>
                <a:gd name="T10" fmla="*/ 0 w 39"/>
                <a:gd name="T11" fmla="*/ 0 h 5"/>
                <a:gd name="T12" fmla="*/ 37 w 39"/>
                <a:gd name="T13" fmla="*/ 0 h 5"/>
                <a:gd name="T14" fmla="*/ 37 w 39"/>
                <a:gd name="T15" fmla="*/ 5 h 5"/>
                <a:gd name="T16" fmla="*/ 0 w 39"/>
                <a:gd name="T17" fmla="*/ 5 h 5"/>
                <a:gd name="T18" fmla="*/ 0 w 3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5">
                  <a:moveTo>
                    <a:pt x="0" y="0"/>
                  </a:moveTo>
                  <a:lnTo>
                    <a:pt x="39" y="0"/>
                  </a:lnTo>
                  <a:lnTo>
                    <a:pt x="39" y="5"/>
                  </a:lnTo>
                  <a:lnTo>
                    <a:pt x="0" y="5"/>
                  </a:lnTo>
                  <a:lnTo>
                    <a:pt x="0" y="0"/>
                  </a:lnTo>
                  <a:close/>
                  <a:moveTo>
                    <a:pt x="0" y="0"/>
                  </a:moveTo>
                  <a:lnTo>
                    <a:pt x="37" y="0"/>
                  </a:lnTo>
                  <a:lnTo>
                    <a:pt x="37" y="5"/>
                  </a:lnTo>
                  <a:lnTo>
                    <a:pt x="0" y="5"/>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8" name="Freeform 1074">
              <a:extLst>
                <a:ext uri="{FF2B5EF4-FFF2-40B4-BE49-F238E27FC236}">
                  <a16:creationId xmlns:a16="http://schemas.microsoft.com/office/drawing/2014/main" id="{DDC545FA-1446-1B43-A306-7E244B47903D}"/>
                </a:ext>
              </a:extLst>
            </p:cNvPr>
            <p:cNvSpPr>
              <a:spLocks noEditPoints="1"/>
            </p:cNvSpPr>
            <p:nvPr/>
          </p:nvSpPr>
          <p:spPr bwMode="auto">
            <a:xfrm>
              <a:off x="911" y="3700"/>
              <a:ext cx="37" cy="5"/>
            </a:xfrm>
            <a:custGeom>
              <a:avLst/>
              <a:gdLst>
                <a:gd name="T0" fmla="*/ 0 w 37"/>
                <a:gd name="T1" fmla="*/ 0 h 5"/>
                <a:gd name="T2" fmla="*/ 37 w 37"/>
                <a:gd name="T3" fmla="*/ 0 h 5"/>
                <a:gd name="T4" fmla="*/ 37 w 37"/>
                <a:gd name="T5" fmla="*/ 5 h 5"/>
                <a:gd name="T6" fmla="*/ 0 w 37"/>
                <a:gd name="T7" fmla="*/ 5 h 5"/>
                <a:gd name="T8" fmla="*/ 0 w 37"/>
                <a:gd name="T9" fmla="*/ 0 h 5"/>
                <a:gd name="T10" fmla="*/ 0 w 37"/>
                <a:gd name="T11" fmla="*/ 0 h 5"/>
                <a:gd name="T12" fmla="*/ 35 w 37"/>
                <a:gd name="T13" fmla="*/ 0 h 5"/>
                <a:gd name="T14" fmla="*/ 35 w 37"/>
                <a:gd name="T15" fmla="*/ 4 h 5"/>
                <a:gd name="T16" fmla="*/ 0 w 37"/>
                <a:gd name="T17" fmla="*/ 4 h 5"/>
                <a:gd name="T18" fmla="*/ 0 w 3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
                  <a:moveTo>
                    <a:pt x="0" y="0"/>
                  </a:moveTo>
                  <a:lnTo>
                    <a:pt x="37" y="0"/>
                  </a:lnTo>
                  <a:lnTo>
                    <a:pt x="37" y="5"/>
                  </a:lnTo>
                  <a:lnTo>
                    <a:pt x="0" y="5"/>
                  </a:lnTo>
                  <a:lnTo>
                    <a:pt x="0" y="0"/>
                  </a:lnTo>
                  <a:close/>
                  <a:moveTo>
                    <a:pt x="0" y="0"/>
                  </a:moveTo>
                  <a:lnTo>
                    <a:pt x="35" y="0"/>
                  </a:lnTo>
                  <a:lnTo>
                    <a:pt x="35" y="4"/>
                  </a:lnTo>
                  <a:lnTo>
                    <a:pt x="0" y="4"/>
                  </a:lnTo>
                  <a:lnTo>
                    <a:pt x="0" y="0"/>
                  </a:lnTo>
                  <a:close/>
                </a:path>
              </a:pathLst>
            </a:custGeom>
            <a:solidFill>
              <a:srgbClr val="9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9" name="Freeform 1075">
              <a:extLst>
                <a:ext uri="{FF2B5EF4-FFF2-40B4-BE49-F238E27FC236}">
                  <a16:creationId xmlns:a16="http://schemas.microsoft.com/office/drawing/2014/main" id="{395C16B4-6C5A-D547-BE5C-087109DD7A8B}"/>
                </a:ext>
              </a:extLst>
            </p:cNvPr>
            <p:cNvSpPr>
              <a:spLocks noEditPoints="1"/>
            </p:cNvSpPr>
            <p:nvPr/>
          </p:nvSpPr>
          <p:spPr bwMode="auto">
            <a:xfrm>
              <a:off x="911" y="3700"/>
              <a:ext cx="35" cy="4"/>
            </a:xfrm>
            <a:custGeom>
              <a:avLst/>
              <a:gdLst>
                <a:gd name="T0" fmla="*/ 0 w 35"/>
                <a:gd name="T1" fmla="*/ 0 h 4"/>
                <a:gd name="T2" fmla="*/ 35 w 35"/>
                <a:gd name="T3" fmla="*/ 0 h 4"/>
                <a:gd name="T4" fmla="*/ 35 w 35"/>
                <a:gd name="T5" fmla="*/ 4 h 4"/>
                <a:gd name="T6" fmla="*/ 0 w 35"/>
                <a:gd name="T7" fmla="*/ 4 h 4"/>
                <a:gd name="T8" fmla="*/ 0 w 35"/>
                <a:gd name="T9" fmla="*/ 0 h 4"/>
                <a:gd name="T10" fmla="*/ 0 w 35"/>
                <a:gd name="T11" fmla="*/ 0 h 4"/>
                <a:gd name="T12" fmla="*/ 33 w 35"/>
                <a:gd name="T13" fmla="*/ 0 h 4"/>
                <a:gd name="T14" fmla="*/ 33 w 35"/>
                <a:gd name="T15" fmla="*/ 4 h 4"/>
                <a:gd name="T16" fmla="*/ 0 w 35"/>
                <a:gd name="T17" fmla="*/ 4 h 4"/>
                <a:gd name="T18" fmla="*/ 0 w 3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
                  <a:moveTo>
                    <a:pt x="0" y="0"/>
                  </a:moveTo>
                  <a:lnTo>
                    <a:pt x="35" y="0"/>
                  </a:lnTo>
                  <a:lnTo>
                    <a:pt x="35" y="4"/>
                  </a:lnTo>
                  <a:lnTo>
                    <a:pt x="0" y="4"/>
                  </a:lnTo>
                  <a:lnTo>
                    <a:pt x="0" y="0"/>
                  </a:lnTo>
                  <a:close/>
                  <a:moveTo>
                    <a:pt x="0" y="0"/>
                  </a:moveTo>
                  <a:lnTo>
                    <a:pt x="33" y="0"/>
                  </a:lnTo>
                  <a:lnTo>
                    <a:pt x="33" y="4"/>
                  </a:lnTo>
                  <a:lnTo>
                    <a:pt x="0" y="4"/>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0" name="Freeform 1076">
              <a:extLst>
                <a:ext uri="{FF2B5EF4-FFF2-40B4-BE49-F238E27FC236}">
                  <a16:creationId xmlns:a16="http://schemas.microsoft.com/office/drawing/2014/main" id="{DC0EEF16-4C0A-8E42-882F-CE07E4F72625}"/>
                </a:ext>
              </a:extLst>
            </p:cNvPr>
            <p:cNvSpPr>
              <a:spLocks noEditPoints="1"/>
            </p:cNvSpPr>
            <p:nvPr/>
          </p:nvSpPr>
          <p:spPr bwMode="auto">
            <a:xfrm>
              <a:off x="911" y="3700"/>
              <a:ext cx="33" cy="4"/>
            </a:xfrm>
            <a:custGeom>
              <a:avLst/>
              <a:gdLst>
                <a:gd name="T0" fmla="*/ 0 w 33"/>
                <a:gd name="T1" fmla="*/ 0 h 4"/>
                <a:gd name="T2" fmla="*/ 33 w 33"/>
                <a:gd name="T3" fmla="*/ 0 h 4"/>
                <a:gd name="T4" fmla="*/ 33 w 33"/>
                <a:gd name="T5" fmla="*/ 4 h 4"/>
                <a:gd name="T6" fmla="*/ 0 w 33"/>
                <a:gd name="T7" fmla="*/ 4 h 4"/>
                <a:gd name="T8" fmla="*/ 0 w 33"/>
                <a:gd name="T9" fmla="*/ 0 h 4"/>
                <a:gd name="T10" fmla="*/ 0 w 33"/>
                <a:gd name="T11" fmla="*/ 0 h 4"/>
                <a:gd name="T12" fmla="*/ 32 w 33"/>
                <a:gd name="T13" fmla="*/ 0 h 4"/>
                <a:gd name="T14" fmla="*/ 32 w 33"/>
                <a:gd name="T15" fmla="*/ 4 h 4"/>
                <a:gd name="T16" fmla="*/ 0 w 33"/>
                <a:gd name="T17" fmla="*/ 4 h 4"/>
                <a:gd name="T18" fmla="*/ 0 w 3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
                  <a:moveTo>
                    <a:pt x="0" y="0"/>
                  </a:moveTo>
                  <a:lnTo>
                    <a:pt x="33" y="0"/>
                  </a:lnTo>
                  <a:lnTo>
                    <a:pt x="33" y="4"/>
                  </a:lnTo>
                  <a:lnTo>
                    <a:pt x="0" y="4"/>
                  </a:lnTo>
                  <a:lnTo>
                    <a:pt x="0" y="0"/>
                  </a:lnTo>
                  <a:close/>
                  <a:moveTo>
                    <a:pt x="0" y="0"/>
                  </a:moveTo>
                  <a:lnTo>
                    <a:pt x="32" y="0"/>
                  </a:lnTo>
                  <a:lnTo>
                    <a:pt x="32" y="4"/>
                  </a:lnTo>
                  <a:lnTo>
                    <a:pt x="0" y="4"/>
                  </a:lnTo>
                  <a:lnTo>
                    <a:pt x="0" y="0"/>
                  </a:lnTo>
                  <a:close/>
                </a:path>
              </a:pathLst>
            </a:custGeom>
            <a:solidFill>
              <a:srgbClr val="9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1" name="Freeform 1077">
              <a:extLst>
                <a:ext uri="{FF2B5EF4-FFF2-40B4-BE49-F238E27FC236}">
                  <a16:creationId xmlns:a16="http://schemas.microsoft.com/office/drawing/2014/main" id="{E7620554-902C-9A40-997A-71AA1FEC1A19}"/>
                </a:ext>
              </a:extLst>
            </p:cNvPr>
            <p:cNvSpPr>
              <a:spLocks noEditPoints="1"/>
            </p:cNvSpPr>
            <p:nvPr/>
          </p:nvSpPr>
          <p:spPr bwMode="auto">
            <a:xfrm>
              <a:off x="911" y="3700"/>
              <a:ext cx="32" cy="4"/>
            </a:xfrm>
            <a:custGeom>
              <a:avLst/>
              <a:gdLst>
                <a:gd name="T0" fmla="*/ 0 w 32"/>
                <a:gd name="T1" fmla="*/ 0 h 4"/>
                <a:gd name="T2" fmla="*/ 32 w 32"/>
                <a:gd name="T3" fmla="*/ 0 h 4"/>
                <a:gd name="T4" fmla="*/ 32 w 32"/>
                <a:gd name="T5" fmla="*/ 4 h 4"/>
                <a:gd name="T6" fmla="*/ 0 w 32"/>
                <a:gd name="T7" fmla="*/ 4 h 4"/>
                <a:gd name="T8" fmla="*/ 0 w 32"/>
                <a:gd name="T9" fmla="*/ 0 h 4"/>
                <a:gd name="T10" fmla="*/ 0 w 32"/>
                <a:gd name="T11" fmla="*/ 0 h 4"/>
                <a:gd name="T12" fmla="*/ 30 w 32"/>
                <a:gd name="T13" fmla="*/ 0 h 4"/>
                <a:gd name="T14" fmla="*/ 30 w 32"/>
                <a:gd name="T15" fmla="*/ 4 h 4"/>
                <a:gd name="T16" fmla="*/ 0 w 32"/>
                <a:gd name="T17" fmla="*/ 4 h 4"/>
                <a:gd name="T18" fmla="*/ 0 w 3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4">
                  <a:moveTo>
                    <a:pt x="0" y="0"/>
                  </a:moveTo>
                  <a:lnTo>
                    <a:pt x="32" y="0"/>
                  </a:lnTo>
                  <a:lnTo>
                    <a:pt x="32" y="4"/>
                  </a:lnTo>
                  <a:lnTo>
                    <a:pt x="0" y="4"/>
                  </a:lnTo>
                  <a:lnTo>
                    <a:pt x="0" y="0"/>
                  </a:lnTo>
                  <a:close/>
                  <a:moveTo>
                    <a:pt x="0" y="0"/>
                  </a:moveTo>
                  <a:lnTo>
                    <a:pt x="30" y="0"/>
                  </a:lnTo>
                  <a:lnTo>
                    <a:pt x="30" y="4"/>
                  </a:lnTo>
                  <a:lnTo>
                    <a:pt x="0" y="4"/>
                  </a:lnTo>
                  <a:lnTo>
                    <a:pt x="0" y="0"/>
                  </a:lnTo>
                  <a:close/>
                </a:path>
              </a:pathLst>
            </a:custGeom>
            <a:solidFill>
              <a:srgbClr val="A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2" name="Freeform 1078">
              <a:extLst>
                <a:ext uri="{FF2B5EF4-FFF2-40B4-BE49-F238E27FC236}">
                  <a16:creationId xmlns:a16="http://schemas.microsoft.com/office/drawing/2014/main" id="{9ABA25C2-23CB-7146-B55C-3A327392392F}"/>
                </a:ext>
              </a:extLst>
            </p:cNvPr>
            <p:cNvSpPr>
              <a:spLocks noEditPoints="1"/>
            </p:cNvSpPr>
            <p:nvPr/>
          </p:nvSpPr>
          <p:spPr bwMode="auto">
            <a:xfrm>
              <a:off x="911" y="3700"/>
              <a:ext cx="30" cy="4"/>
            </a:xfrm>
            <a:custGeom>
              <a:avLst/>
              <a:gdLst>
                <a:gd name="T0" fmla="*/ 0 w 30"/>
                <a:gd name="T1" fmla="*/ 0 h 4"/>
                <a:gd name="T2" fmla="*/ 30 w 30"/>
                <a:gd name="T3" fmla="*/ 0 h 4"/>
                <a:gd name="T4" fmla="*/ 30 w 30"/>
                <a:gd name="T5" fmla="*/ 4 h 4"/>
                <a:gd name="T6" fmla="*/ 0 w 30"/>
                <a:gd name="T7" fmla="*/ 4 h 4"/>
                <a:gd name="T8" fmla="*/ 0 w 30"/>
                <a:gd name="T9" fmla="*/ 0 h 4"/>
                <a:gd name="T10" fmla="*/ 0 w 30"/>
                <a:gd name="T11" fmla="*/ 0 h 4"/>
                <a:gd name="T12" fmla="*/ 28 w 30"/>
                <a:gd name="T13" fmla="*/ 0 h 4"/>
                <a:gd name="T14" fmla="*/ 28 w 30"/>
                <a:gd name="T15" fmla="*/ 3 h 4"/>
                <a:gd name="T16" fmla="*/ 0 w 30"/>
                <a:gd name="T17" fmla="*/ 3 h 4"/>
                <a:gd name="T18" fmla="*/ 0 w 3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
                  <a:moveTo>
                    <a:pt x="0" y="0"/>
                  </a:moveTo>
                  <a:lnTo>
                    <a:pt x="30" y="0"/>
                  </a:lnTo>
                  <a:lnTo>
                    <a:pt x="30" y="4"/>
                  </a:lnTo>
                  <a:lnTo>
                    <a:pt x="0" y="4"/>
                  </a:lnTo>
                  <a:lnTo>
                    <a:pt x="0" y="0"/>
                  </a:lnTo>
                  <a:close/>
                  <a:moveTo>
                    <a:pt x="0" y="0"/>
                  </a:moveTo>
                  <a:lnTo>
                    <a:pt x="28" y="0"/>
                  </a:lnTo>
                  <a:lnTo>
                    <a:pt x="28" y="3"/>
                  </a:lnTo>
                  <a:lnTo>
                    <a:pt x="0" y="3"/>
                  </a:lnTo>
                  <a:lnTo>
                    <a:pt x="0" y="0"/>
                  </a:lnTo>
                  <a:close/>
                </a:path>
              </a:pathLst>
            </a:custGeom>
            <a:solidFill>
              <a:srgbClr val="A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3" name="Freeform 1079">
              <a:extLst>
                <a:ext uri="{FF2B5EF4-FFF2-40B4-BE49-F238E27FC236}">
                  <a16:creationId xmlns:a16="http://schemas.microsoft.com/office/drawing/2014/main" id="{1CD8631D-9F26-A045-841C-67EA453BA8DE}"/>
                </a:ext>
              </a:extLst>
            </p:cNvPr>
            <p:cNvSpPr>
              <a:spLocks noEditPoints="1"/>
            </p:cNvSpPr>
            <p:nvPr/>
          </p:nvSpPr>
          <p:spPr bwMode="auto">
            <a:xfrm>
              <a:off x="911" y="3700"/>
              <a:ext cx="28" cy="3"/>
            </a:xfrm>
            <a:custGeom>
              <a:avLst/>
              <a:gdLst>
                <a:gd name="T0" fmla="*/ 0 w 28"/>
                <a:gd name="T1" fmla="*/ 0 h 3"/>
                <a:gd name="T2" fmla="*/ 28 w 28"/>
                <a:gd name="T3" fmla="*/ 0 h 3"/>
                <a:gd name="T4" fmla="*/ 28 w 28"/>
                <a:gd name="T5" fmla="*/ 3 h 3"/>
                <a:gd name="T6" fmla="*/ 0 w 28"/>
                <a:gd name="T7" fmla="*/ 3 h 3"/>
                <a:gd name="T8" fmla="*/ 0 w 28"/>
                <a:gd name="T9" fmla="*/ 0 h 3"/>
                <a:gd name="T10" fmla="*/ 0 w 28"/>
                <a:gd name="T11" fmla="*/ 0 h 3"/>
                <a:gd name="T12" fmla="*/ 26 w 28"/>
                <a:gd name="T13" fmla="*/ 0 h 3"/>
                <a:gd name="T14" fmla="*/ 26 w 28"/>
                <a:gd name="T15" fmla="*/ 3 h 3"/>
                <a:gd name="T16" fmla="*/ 0 w 28"/>
                <a:gd name="T17" fmla="*/ 3 h 3"/>
                <a:gd name="T18" fmla="*/ 0 w 2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
                  <a:moveTo>
                    <a:pt x="0" y="0"/>
                  </a:moveTo>
                  <a:lnTo>
                    <a:pt x="28" y="0"/>
                  </a:lnTo>
                  <a:lnTo>
                    <a:pt x="28" y="3"/>
                  </a:lnTo>
                  <a:lnTo>
                    <a:pt x="0" y="3"/>
                  </a:lnTo>
                  <a:lnTo>
                    <a:pt x="0" y="0"/>
                  </a:lnTo>
                  <a:close/>
                  <a:moveTo>
                    <a:pt x="0" y="0"/>
                  </a:moveTo>
                  <a:lnTo>
                    <a:pt x="26" y="0"/>
                  </a:lnTo>
                  <a:lnTo>
                    <a:pt x="26" y="3"/>
                  </a:lnTo>
                  <a:lnTo>
                    <a:pt x="0" y="3"/>
                  </a:lnTo>
                  <a:lnTo>
                    <a:pt x="0" y="0"/>
                  </a:lnTo>
                  <a:close/>
                </a:path>
              </a:pathLst>
            </a:custGeom>
            <a:solidFill>
              <a:srgbClr val="B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4" name="Freeform 1080">
              <a:extLst>
                <a:ext uri="{FF2B5EF4-FFF2-40B4-BE49-F238E27FC236}">
                  <a16:creationId xmlns:a16="http://schemas.microsoft.com/office/drawing/2014/main" id="{457ABAAD-A58B-BE4B-A063-00D9A28953D5}"/>
                </a:ext>
              </a:extLst>
            </p:cNvPr>
            <p:cNvSpPr>
              <a:spLocks noEditPoints="1"/>
            </p:cNvSpPr>
            <p:nvPr/>
          </p:nvSpPr>
          <p:spPr bwMode="auto">
            <a:xfrm>
              <a:off x="911" y="3700"/>
              <a:ext cx="26" cy="3"/>
            </a:xfrm>
            <a:custGeom>
              <a:avLst/>
              <a:gdLst>
                <a:gd name="T0" fmla="*/ 0 w 26"/>
                <a:gd name="T1" fmla="*/ 0 h 3"/>
                <a:gd name="T2" fmla="*/ 26 w 26"/>
                <a:gd name="T3" fmla="*/ 0 h 3"/>
                <a:gd name="T4" fmla="*/ 26 w 26"/>
                <a:gd name="T5" fmla="*/ 3 h 3"/>
                <a:gd name="T6" fmla="*/ 0 w 26"/>
                <a:gd name="T7" fmla="*/ 3 h 3"/>
                <a:gd name="T8" fmla="*/ 0 w 26"/>
                <a:gd name="T9" fmla="*/ 0 h 3"/>
                <a:gd name="T10" fmla="*/ 0 w 26"/>
                <a:gd name="T11" fmla="*/ 0 h 3"/>
                <a:gd name="T12" fmla="*/ 25 w 26"/>
                <a:gd name="T13" fmla="*/ 0 h 3"/>
                <a:gd name="T14" fmla="*/ 25 w 26"/>
                <a:gd name="T15" fmla="*/ 3 h 3"/>
                <a:gd name="T16" fmla="*/ 0 w 26"/>
                <a:gd name="T17" fmla="*/ 3 h 3"/>
                <a:gd name="T18" fmla="*/ 0 w 2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
                  <a:moveTo>
                    <a:pt x="0" y="0"/>
                  </a:moveTo>
                  <a:lnTo>
                    <a:pt x="26" y="0"/>
                  </a:lnTo>
                  <a:lnTo>
                    <a:pt x="26" y="3"/>
                  </a:lnTo>
                  <a:lnTo>
                    <a:pt x="0" y="3"/>
                  </a:lnTo>
                  <a:lnTo>
                    <a:pt x="0" y="0"/>
                  </a:lnTo>
                  <a:close/>
                  <a:moveTo>
                    <a:pt x="0" y="0"/>
                  </a:moveTo>
                  <a:lnTo>
                    <a:pt x="25" y="0"/>
                  </a:lnTo>
                  <a:lnTo>
                    <a:pt x="25" y="3"/>
                  </a:lnTo>
                  <a:lnTo>
                    <a:pt x="0" y="3"/>
                  </a:lnTo>
                  <a:lnTo>
                    <a:pt x="0" y="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5" name="Freeform 1081">
              <a:extLst>
                <a:ext uri="{FF2B5EF4-FFF2-40B4-BE49-F238E27FC236}">
                  <a16:creationId xmlns:a16="http://schemas.microsoft.com/office/drawing/2014/main" id="{9D5B6FBD-43F0-2747-941B-D9ECAB39A9E3}"/>
                </a:ext>
              </a:extLst>
            </p:cNvPr>
            <p:cNvSpPr>
              <a:spLocks noEditPoints="1"/>
            </p:cNvSpPr>
            <p:nvPr/>
          </p:nvSpPr>
          <p:spPr bwMode="auto">
            <a:xfrm>
              <a:off x="911" y="3700"/>
              <a:ext cx="25" cy="3"/>
            </a:xfrm>
            <a:custGeom>
              <a:avLst/>
              <a:gdLst>
                <a:gd name="T0" fmla="*/ 0 w 25"/>
                <a:gd name="T1" fmla="*/ 0 h 3"/>
                <a:gd name="T2" fmla="*/ 25 w 25"/>
                <a:gd name="T3" fmla="*/ 0 h 3"/>
                <a:gd name="T4" fmla="*/ 25 w 25"/>
                <a:gd name="T5" fmla="*/ 3 h 3"/>
                <a:gd name="T6" fmla="*/ 0 w 25"/>
                <a:gd name="T7" fmla="*/ 3 h 3"/>
                <a:gd name="T8" fmla="*/ 0 w 25"/>
                <a:gd name="T9" fmla="*/ 0 h 3"/>
                <a:gd name="T10" fmla="*/ 0 w 25"/>
                <a:gd name="T11" fmla="*/ 0 h 3"/>
                <a:gd name="T12" fmla="*/ 23 w 25"/>
                <a:gd name="T13" fmla="*/ 0 h 3"/>
                <a:gd name="T14" fmla="*/ 23 w 25"/>
                <a:gd name="T15" fmla="*/ 3 h 3"/>
                <a:gd name="T16" fmla="*/ 0 w 25"/>
                <a:gd name="T17" fmla="*/ 3 h 3"/>
                <a:gd name="T18" fmla="*/ 0 w 2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3">
                  <a:moveTo>
                    <a:pt x="0" y="0"/>
                  </a:moveTo>
                  <a:lnTo>
                    <a:pt x="25" y="0"/>
                  </a:lnTo>
                  <a:lnTo>
                    <a:pt x="25" y="3"/>
                  </a:lnTo>
                  <a:lnTo>
                    <a:pt x="0" y="3"/>
                  </a:lnTo>
                  <a:lnTo>
                    <a:pt x="0" y="0"/>
                  </a:lnTo>
                  <a:close/>
                  <a:moveTo>
                    <a:pt x="0" y="0"/>
                  </a:moveTo>
                  <a:lnTo>
                    <a:pt x="23" y="0"/>
                  </a:lnTo>
                  <a:lnTo>
                    <a:pt x="23" y="3"/>
                  </a:lnTo>
                  <a:lnTo>
                    <a:pt x="0" y="3"/>
                  </a:lnTo>
                  <a:lnTo>
                    <a:pt x="0" y="0"/>
                  </a:lnTo>
                  <a:close/>
                </a:path>
              </a:pathLst>
            </a:custGeom>
            <a:solidFill>
              <a:srgbClr val="C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6" name="Freeform 1082">
              <a:extLst>
                <a:ext uri="{FF2B5EF4-FFF2-40B4-BE49-F238E27FC236}">
                  <a16:creationId xmlns:a16="http://schemas.microsoft.com/office/drawing/2014/main" id="{49CBA031-A51C-A04B-9D9B-D0245F0B514C}"/>
                </a:ext>
              </a:extLst>
            </p:cNvPr>
            <p:cNvSpPr>
              <a:spLocks noEditPoints="1"/>
            </p:cNvSpPr>
            <p:nvPr/>
          </p:nvSpPr>
          <p:spPr bwMode="auto">
            <a:xfrm>
              <a:off x="911" y="3700"/>
              <a:ext cx="23" cy="3"/>
            </a:xfrm>
            <a:custGeom>
              <a:avLst/>
              <a:gdLst>
                <a:gd name="T0" fmla="*/ 0 w 23"/>
                <a:gd name="T1" fmla="*/ 0 h 3"/>
                <a:gd name="T2" fmla="*/ 23 w 23"/>
                <a:gd name="T3" fmla="*/ 0 h 3"/>
                <a:gd name="T4" fmla="*/ 23 w 23"/>
                <a:gd name="T5" fmla="*/ 3 h 3"/>
                <a:gd name="T6" fmla="*/ 0 w 23"/>
                <a:gd name="T7" fmla="*/ 3 h 3"/>
                <a:gd name="T8" fmla="*/ 0 w 23"/>
                <a:gd name="T9" fmla="*/ 0 h 3"/>
                <a:gd name="T10" fmla="*/ 0 w 23"/>
                <a:gd name="T11" fmla="*/ 0 h 3"/>
                <a:gd name="T12" fmla="*/ 21 w 23"/>
                <a:gd name="T13" fmla="*/ 0 h 3"/>
                <a:gd name="T14" fmla="*/ 21 w 23"/>
                <a:gd name="T15" fmla="*/ 3 h 3"/>
                <a:gd name="T16" fmla="*/ 0 w 23"/>
                <a:gd name="T17" fmla="*/ 3 h 3"/>
                <a:gd name="T18" fmla="*/ 0 w 2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
                  <a:moveTo>
                    <a:pt x="0" y="0"/>
                  </a:moveTo>
                  <a:lnTo>
                    <a:pt x="23" y="0"/>
                  </a:lnTo>
                  <a:lnTo>
                    <a:pt x="23" y="3"/>
                  </a:lnTo>
                  <a:lnTo>
                    <a:pt x="0" y="3"/>
                  </a:lnTo>
                  <a:lnTo>
                    <a:pt x="0" y="0"/>
                  </a:lnTo>
                  <a:close/>
                  <a:moveTo>
                    <a:pt x="0" y="0"/>
                  </a:moveTo>
                  <a:lnTo>
                    <a:pt x="21" y="0"/>
                  </a:lnTo>
                  <a:lnTo>
                    <a:pt x="21" y="3"/>
                  </a:lnTo>
                  <a:lnTo>
                    <a:pt x="0" y="3"/>
                  </a:lnTo>
                  <a:lnTo>
                    <a:pt x="0" y="0"/>
                  </a:lnTo>
                  <a:close/>
                </a:path>
              </a:pathLst>
            </a:custGeom>
            <a:solidFill>
              <a:srgbClr val="C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7" name="Freeform 1083">
              <a:extLst>
                <a:ext uri="{FF2B5EF4-FFF2-40B4-BE49-F238E27FC236}">
                  <a16:creationId xmlns:a16="http://schemas.microsoft.com/office/drawing/2014/main" id="{C2C8BB6D-B656-974B-A087-70C4F33C8591}"/>
                </a:ext>
              </a:extLst>
            </p:cNvPr>
            <p:cNvSpPr>
              <a:spLocks noEditPoints="1"/>
            </p:cNvSpPr>
            <p:nvPr/>
          </p:nvSpPr>
          <p:spPr bwMode="auto">
            <a:xfrm>
              <a:off x="911" y="3700"/>
              <a:ext cx="21" cy="3"/>
            </a:xfrm>
            <a:custGeom>
              <a:avLst/>
              <a:gdLst>
                <a:gd name="T0" fmla="*/ 0 w 21"/>
                <a:gd name="T1" fmla="*/ 0 h 3"/>
                <a:gd name="T2" fmla="*/ 21 w 21"/>
                <a:gd name="T3" fmla="*/ 0 h 3"/>
                <a:gd name="T4" fmla="*/ 21 w 21"/>
                <a:gd name="T5" fmla="*/ 3 h 3"/>
                <a:gd name="T6" fmla="*/ 0 w 21"/>
                <a:gd name="T7" fmla="*/ 3 h 3"/>
                <a:gd name="T8" fmla="*/ 0 w 21"/>
                <a:gd name="T9" fmla="*/ 0 h 3"/>
                <a:gd name="T10" fmla="*/ 0 w 21"/>
                <a:gd name="T11" fmla="*/ 0 h 3"/>
                <a:gd name="T12" fmla="*/ 19 w 21"/>
                <a:gd name="T13" fmla="*/ 0 h 3"/>
                <a:gd name="T14" fmla="*/ 19 w 21"/>
                <a:gd name="T15" fmla="*/ 3 h 3"/>
                <a:gd name="T16" fmla="*/ 0 w 21"/>
                <a:gd name="T17" fmla="*/ 3 h 3"/>
                <a:gd name="T18" fmla="*/ 0 w 2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3">
                  <a:moveTo>
                    <a:pt x="0" y="0"/>
                  </a:moveTo>
                  <a:lnTo>
                    <a:pt x="21" y="0"/>
                  </a:lnTo>
                  <a:lnTo>
                    <a:pt x="21" y="3"/>
                  </a:lnTo>
                  <a:lnTo>
                    <a:pt x="0" y="3"/>
                  </a:lnTo>
                  <a:lnTo>
                    <a:pt x="0" y="0"/>
                  </a:lnTo>
                  <a:close/>
                  <a:moveTo>
                    <a:pt x="0" y="0"/>
                  </a:moveTo>
                  <a:lnTo>
                    <a:pt x="19" y="0"/>
                  </a:lnTo>
                  <a:lnTo>
                    <a:pt x="19" y="3"/>
                  </a:lnTo>
                  <a:lnTo>
                    <a:pt x="0" y="3"/>
                  </a:lnTo>
                  <a:lnTo>
                    <a:pt x="0" y="0"/>
                  </a:lnTo>
                  <a:close/>
                </a:path>
              </a:pathLst>
            </a:custGeom>
            <a:solidFill>
              <a:srgbClr val="D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8" name="Freeform 1084">
              <a:extLst>
                <a:ext uri="{FF2B5EF4-FFF2-40B4-BE49-F238E27FC236}">
                  <a16:creationId xmlns:a16="http://schemas.microsoft.com/office/drawing/2014/main" id="{4B34FDA2-2672-5944-9991-730D2741A99F}"/>
                </a:ext>
              </a:extLst>
            </p:cNvPr>
            <p:cNvSpPr>
              <a:spLocks noEditPoints="1"/>
            </p:cNvSpPr>
            <p:nvPr/>
          </p:nvSpPr>
          <p:spPr bwMode="auto">
            <a:xfrm>
              <a:off x="911" y="3700"/>
              <a:ext cx="19" cy="3"/>
            </a:xfrm>
            <a:custGeom>
              <a:avLst/>
              <a:gdLst>
                <a:gd name="T0" fmla="*/ 0 w 19"/>
                <a:gd name="T1" fmla="*/ 0 h 3"/>
                <a:gd name="T2" fmla="*/ 19 w 19"/>
                <a:gd name="T3" fmla="*/ 0 h 3"/>
                <a:gd name="T4" fmla="*/ 19 w 19"/>
                <a:gd name="T5" fmla="*/ 3 h 3"/>
                <a:gd name="T6" fmla="*/ 0 w 19"/>
                <a:gd name="T7" fmla="*/ 3 h 3"/>
                <a:gd name="T8" fmla="*/ 0 w 19"/>
                <a:gd name="T9" fmla="*/ 0 h 3"/>
                <a:gd name="T10" fmla="*/ 0 w 19"/>
                <a:gd name="T11" fmla="*/ 0 h 3"/>
                <a:gd name="T12" fmla="*/ 18 w 19"/>
                <a:gd name="T13" fmla="*/ 0 h 3"/>
                <a:gd name="T14" fmla="*/ 18 w 19"/>
                <a:gd name="T15" fmla="*/ 3 h 3"/>
                <a:gd name="T16" fmla="*/ 0 w 19"/>
                <a:gd name="T17" fmla="*/ 3 h 3"/>
                <a:gd name="T18" fmla="*/ 0 w 1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
                  <a:moveTo>
                    <a:pt x="0" y="0"/>
                  </a:moveTo>
                  <a:lnTo>
                    <a:pt x="19" y="0"/>
                  </a:lnTo>
                  <a:lnTo>
                    <a:pt x="19" y="3"/>
                  </a:lnTo>
                  <a:lnTo>
                    <a:pt x="0" y="3"/>
                  </a:lnTo>
                  <a:lnTo>
                    <a:pt x="0" y="0"/>
                  </a:lnTo>
                  <a:close/>
                  <a:moveTo>
                    <a:pt x="0" y="0"/>
                  </a:moveTo>
                  <a:lnTo>
                    <a:pt x="18" y="0"/>
                  </a:lnTo>
                  <a:lnTo>
                    <a:pt x="18" y="3"/>
                  </a:lnTo>
                  <a:lnTo>
                    <a:pt x="0" y="3"/>
                  </a:lnTo>
                  <a:lnTo>
                    <a:pt x="0" y="0"/>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9" name="Freeform 1085">
              <a:extLst>
                <a:ext uri="{FF2B5EF4-FFF2-40B4-BE49-F238E27FC236}">
                  <a16:creationId xmlns:a16="http://schemas.microsoft.com/office/drawing/2014/main" id="{A5170B81-85A7-124C-BCFC-B2BD221B1595}"/>
                </a:ext>
              </a:extLst>
            </p:cNvPr>
            <p:cNvSpPr>
              <a:spLocks noEditPoints="1"/>
            </p:cNvSpPr>
            <p:nvPr/>
          </p:nvSpPr>
          <p:spPr bwMode="auto">
            <a:xfrm>
              <a:off x="911" y="3700"/>
              <a:ext cx="18" cy="3"/>
            </a:xfrm>
            <a:custGeom>
              <a:avLst/>
              <a:gdLst>
                <a:gd name="T0" fmla="*/ 0 w 18"/>
                <a:gd name="T1" fmla="*/ 0 h 3"/>
                <a:gd name="T2" fmla="*/ 18 w 18"/>
                <a:gd name="T3" fmla="*/ 0 h 3"/>
                <a:gd name="T4" fmla="*/ 18 w 18"/>
                <a:gd name="T5" fmla="*/ 3 h 3"/>
                <a:gd name="T6" fmla="*/ 0 w 18"/>
                <a:gd name="T7" fmla="*/ 3 h 3"/>
                <a:gd name="T8" fmla="*/ 0 w 18"/>
                <a:gd name="T9" fmla="*/ 0 h 3"/>
                <a:gd name="T10" fmla="*/ 0 w 18"/>
                <a:gd name="T11" fmla="*/ 0 h 3"/>
                <a:gd name="T12" fmla="*/ 16 w 18"/>
                <a:gd name="T13" fmla="*/ 0 h 3"/>
                <a:gd name="T14" fmla="*/ 16 w 18"/>
                <a:gd name="T15" fmla="*/ 3 h 3"/>
                <a:gd name="T16" fmla="*/ 0 w 18"/>
                <a:gd name="T17" fmla="*/ 3 h 3"/>
                <a:gd name="T18" fmla="*/ 0 w 1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3">
                  <a:moveTo>
                    <a:pt x="0" y="0"/>
                  </a:moveTo>
                  <a:lnTo>
                    <a:pt x="18" y="0"/>
                  </a:lnTo>
                  <a:lnTo>
                    <a:pt x="18" y="3"/>
                  </a:lnTo>
                  <a:lnTo>
                    <a:pt x="0" y="3"/>
                  </a:lnTo>
                  <a:lnTo>
                    <a:pt x="0" y="0"/>
                  </a:lnTo>
                  <a:close/>
                  <a:moveTo>
                    <a:pt x="0" y="0"/>
                  </a:moveTo>
                  <a:lnTo>
                    <a:pt x="16" y="0"/>
                  </a:lnTo>
                  <a:lnTo>
                    <a:pt x="16" y="3"/>
                  </a:lnTo>
                  <a:lnTo>
                    <a:pt x="0" y="3"/>
                  </a:lnTo>
                  <a:lnTo>
                    <a:pt x="0" y="0"/>
                  </a:lnTo>
                  <a:close/>
                </a:path>
              </a:pathLst>
            </a:custGeom>
            <a:solidFill>
              <a:srgbClr val="E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0" name="Freeform 1086">
              <a:extLst>
                <a:ext uri="{FF2B5EF4-FFF2-40B4-BE49-F238E27FC236}">
                  <a16:creationId xmlns:a16="http://schemas.microsoft.com/office/drawing/2014/main" id="{4A485041-4083-3A46-839A-B2A92AF117B5}"/>
                </a:ext>
              </a:extLst>
            </p:cNvPr>
            <p:cNvSpPr>
              <a:spLocks noEditPoints="1"/>
            </p:cNvSpPr>
            <p:nvPr/>
          </p:nvSpPr>
          <p:spPr bwMode="auto">
            <a:xfrm>
              <a:off x="911" y="3700"/>
              <a:ext cx="16" cy="3"/>
            </a:xfrm>
            <a:custGeom>
              <a:avLst/>
              <a:gdLst>
                <a:gd name="T0" fmla="*/ 0 w 16"/>
                <a:gd name="T1" fmla="*/ 0 h 3"/>
                <a:gd name="T2" fmla="*/ 16 w 16"/>
                <a:gd name="T3" fmla="*/ 0 h 3"/>
                <a:gd name="T4" fmla="*/ 16 w 16"/>
                <a:gd name="T5" fmla="*/ 3 h 3"/>
                <a:gd name="T6" fmla="*/ 0 w 16"/>
                <a:gd name="T7" fmla="*/ 3 h 3"/>
                <a:gd name="T8" fmla="*/ 0 w 16"/>
                <a:gd name="T9" fmla="*/ 0 h 3"/>
                <a:gd name="T10" fmla="*/ 0 w 16"/>
                <a:gd name="T11" fmla="*/ 0 h 3"/>
                <a:gd name="T12" fmla="*/ 14 w 16"/>
                <a:gd name="T13" fmla="*/ 0 h 3"/>
                <a:gd name="T14" fmla="*/ 14 w 16"/>
                <a:gd name="T15" fmla="*/ 2 h 3"/>
                <a:gd name="T16" fmla="*/ 0 w 16"/>
                <a:gd name="T17" fmla="*/ 2 h 3"/>
                <a:gd name="T18" fmla="*/ 0 w 1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3">
                  <a:moveTo>
                    <a:pt x="0" y="0"/>
                  </a:moveTo>
                  <a:lnTo>
                    <a:pt x="16" y="0"/>
                  </a:lnTo>
                  <a:lnTo>
                    <a:pt x="16" y="3"/>
                  </a:lnTo>
                  <a:lnTo>
                    <a:pt x="0" y="3"/>
                  </a:lnTo>
                  <a:lnTo>
                    <a:pt x="0" y="0"/>
                  </a:lnTo>
                  <a:close/>
                  <a:moveTo>
                    <a:pt x="0" y="0"/>
                  </a:moveTo>
                  <a:lnTo>
                    <a:pt x="14" y="0"/>
                  </a:lnTo>
                  <a:lnTo>
                    <a:pt x="14" y="2"/>
                  </a:lnTo>
                  <a:lnTo>
                    <a:pt x="0" y="2"/>
                  </a:lnTo>
                  <a:lnTo>
                    <a:pt x="0" y="0"/>
                  </a:lnTo>
                  <a:close/>
                </a:path>
              </a:pathLst>
            </a:custGeom>
            <a:solidFill>
              <a:srgbClr val="E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1" name="Freeform 1087">
              <a:extLst>
                <a:ext uri="{FF2B5EF4-FFF2-40B4-BE49-F238E27FC236}">
                  <a16:creationId xmlns:a16="http://schemas.microsoft.com/office/drawing/2014/main" id="{4A512B1D-4988-A241-A87C-F552D8150D87}"/>
                </a:ext>
              </a:extLst>
            </p:cNvPr>
            <p:cNvSpPr>
              <a:spLocks noEditPoints="1"/>
            </p:cNvSpPr>
            <p:nvPr/>
          </p:nvSpPr>
          <p:spPr bwMode="auto">
            <a:xfrm>
              <a:off x="911" y="3700"/>
              <a:ext cx="14" cy="2"/>
            </a:xfrm>
            <a:custGeom>
              <a:avLst/>
              <a:gdLst>
                <a:gd name="T0" fmla="*/ 0 w 14"/>
                <a:gd name="T1" fmla="*/ 0 h 2"/>
                <a:gd name="T2" fmla="*/ 14 w 14"/>
                <a:gd name="T3" fmla="*/ 0 h 2"/>
                <a:gd name="T4" fmla="*/ 14 w 14"/>
                <a:gd name="T5" fmla="*/ 2 h 2"/>
                <a:gd name="T6" fmla="*/ 0 w 14"/>
                <a:gd name="T7" fmla="*/ 2 h 2"/>
                <a:gd name="T8" fmla="*/ 0 w 14"/>
                <a:gd name="T9" fmla="*/ 0 h 2"/>
                <a:gd name="T10" fmla="*/ 0 w 14"/>
                <a:gd name="T11" fmla="*/ 0 h 2"/>
                <a:gd name="T12" fmla="*/ 12 w 14"/>
                <a:gd name="T13" fmla="*/ 0 h 2"/>
                <a:gd name="T14" fmla="*/ 12 w 14"/>
                <a:gd name="T15" fmla="*/ 2 h 2"/>
                <a:gd name="T16" fmla="*/ 0 w 14"/>
                <a:gd name="T17" fmla="*/ 2 h 2"/>
                <a:gd name="T18" fmla="*/ 0 w 1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
                  <a:moveTo>
                    <a:pt x="0" y="0"/>
                  </a:moveTo>
                  <a:lnTo>
                    <a:pt x="14" y="0"/>
                  </a:lnTo>
                  <a:lnTo>
                    <a:pt x="14" y="2"/>
                  </a:lnTo>
                  <a:lnTo>
                    <a:pt x="0" y="2"/>
                  </a:lnTo>
                  <a:lnTo>
                    <a:pt x="0" y="0"/>
                  </a:lnTo>
                  <a:close/>
                  <a:moveTo>
                    <a:pt x="0" y="0"/>
                  </a:moveTo>
                  <a:lnTo>
                    <a:pt x="12" y="0"/>
                  </a:lnTo>
                  <a:lnTo>
                    <a:pt x="12" y="2"/>
                  </a:lnTo>
                  <a:lnTo>
                    <a:pt x="0" y="2"/>
                  </a:lnTo>
                  <a:lnTo>
                    <a:pt x="0" y="0"/>
                  </a:lnTo>
                  <a:close/>
                </a:path>
              </a:pathLst>
            </a:custGeom>
            <a:solidFill>
              <a:srgbClr val="E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2" name="Freeform 1088">
              <a:extLst>
                <a:ext uri="{FF2B5EF4-FFF2-40B4-BE49-F238E27FC236}">
                  <a16:creationId xmlns:a16="http://schemas.microsoft.com/office/drawing/2014/main" id="{20B3E70F-C502-6E40-8F8A-0354AA786B14}"/>
                </a:ext>
              </a:extLst>
            </p:cNvPr>
            <p:cNvSpPr>
              <a:spLocks noEditPoints="1"/>
            </p:cNvSpPr>
            <p:nvPr/>
          </p:nvSpPr>
          <p:spPr bwMode="auto">
            <a:xfrm>
              <a:off x="911" y="3700"/>
              <a:ext cx="12" cy="2"/>
            </a:xfrm>
            <a:custGeom>
              <a:avLst/>
              <a:gdLst>
                <a:gd name="T0" fmla="*/ 0 w 12"/>
                <a:gd name="T1" fmla="*/ 0 h 2"/>
                <a:gd name="T2" fmla="*/ 12 w 12"/>
                <a:gd name="T3" fmla="*/ 0 h 2"/>
                <a:gd name="T4" fmla="*/ 12 w 12"/>
                <a:gd name="T5" fmla="*/ 2 h 2"/>
                <a:gd name="T6" fmla="*/ 0 w 12"/>
                <a:gd name="T7" fmla="*/ 2 h 2"/>
                <a:gd name="T8" fmla="*/ 0 w 12"/>
                <a:gd name="T9" fmla="*/ 0 h 2"/>
                <a:gd name="T10" fmla="*/ 0 w 12"/>
                <a:gd name="T11" fmla="*/ 0 h 2"/>
                <a:gd name="T12" fmla="*/ 11 w 12"/>
                <a:gd name="T13" fmla="*/ 0 h 2"/>
                <a:gd name="T14" fmla="*/ 11 w 12"/>
                <a:gd name="T15" fmla="*/ 2 h 2"/>
                <a:gd name="T16" fmla="*/ 0 w 12"/>
                <a:gd name="T17" fmla="*/ 2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2">
                  <a:moveTo>
                    <a:pt x="0" y="0"/>
                  </a:moveTo>
                  <a:lnTo>
                    <a:pt x="12" y="0"/>
                  </a:lnTo>
                  <a:lnTo>
                    <a:pt x="12" y="2"/>
                  </a:lnTo>
                  <a:lnTo>
                    <a:pt x="0" y="2"/>
                  </a:lnTo>
                  <a:lnTo>
                    <a:pt x="0" y="0"/>
                  </a:lnTo>
                  <a:close/>
                  <a:moveTo>
                    <a:pt x="0" y="0"/>
                  </a:moveTo>
                  <a:lnTo>
                    <a:pt x="11" y="0"/>
                  </a:lnTo>
                  <a:lnTo>
                    <a:pt x="11" y="2"/>
                  </a:lnTo>
                  <a:lnTo>
                    <a:pt x="0" y="2"/>
                  </a:lnTo>
                  <a:lnTo>
                    <a:pt x="0" y="0"/>
                  </a:lnTo>
                  <a:close/>
                </a:path>
              </a:pathLst>
            </a:custGeom>
            <a:solidFill>
              <a:srgbClr val="F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3" name="Freeform 1089">
              <a:extLst>
                <a:ext uri="{FF2B5EF4-FFF2-40B4-BE49-F238E27FC236}">
                  <a16:creationId xmlns:a16="http://schemas.microsoft.com/office/drawing/2014/main" id="{C09BFC2E-F363-1946-8BA4-47428FCFD38A}"/>
                </a:ext>
              </a:extLst>
            </p:cNvPr>
            <p:cNvSpPr>
              <a:spLocks noEditPoints="1"/>
            </p:cNvSpPr>
            <p:nvPr/>
          </p:nvSpPr>
          <p:spPr bwMode="auto">
            <a:xfrm>
              <a:off x="911" y="3700"/>
              <a:ext cx="11" cy="2"/>
            </a:xfrm>
            <a:custGeom>
              <a:avLst/>
              <a:gdLst>
                <a:gd name="T0" fmla="*/ 0 w 11"/>
                <a:gd name="T1" fmla="*/ 0 h 2"/>
                <a:gd name="T2" fmla="*/ 11 w 11"/>
                <a:gd name="T3" fmla="*/ 0 h 2"/>
                <a:gd name="T4" fmla="*/ 11 w 11"/>
                <a:gd name="T5" fmla="*/ 2 h 2"/>
                <a:gd name="T6" fmla="*/ 0 w 11"/>
                <a:gd name="T7" fmla="*/ 2 h 2"/>
                <a:gd name="T8" fmla="*/ 0 w 11"/>
                <a:gd name="T9" fmla="*/ 0 h 2"/>
                <a:gd name="T10" fmla="*/ 0 w 11"/>
                <a:gd name="T11" fmla="*/ 0 h 2"/>
                <a:gd name="T12" fmla="*/ 9 w 11"/>
                <a:gd name="T13" fmla="*/ 0 h 2"/>
                <a:gd name="T14" fmla="*/ 9 w 11"/>
                <a:gd name="T15" fmla="*/ 2 h 2"/>
                <a:gd name="T16" fmla="*/ 0 w 11"/>
                <a:gd name="T17" fmla="*/ 2 h 2"/>
                <a:gd name="T18" fmla="*/ 0 w 1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2">
                  <a:moveTo>
                    <a:pt x="0" y="0"/>
                  </a:moveTo>
                  <a:lnTo>
                    <a:pt x="11" y="0"/>
                  </a:lnTo>
                  <a:lnTo>
                    <a:pt x="11" y="2"/>
                  </a:lnTo>
                  <a:lnTo>
                    <a:pt x="0" y="2"/>
                  </a:lnTo>
                  <a:lnTo>
                    <a:pt x="0" y="0"/>
                  </a:lnTo>
                  <a:close/>
                  <a:moveTo>
                    <a:pt x="0" y="0"/>
                  </a:moveTo>
                  <a:lnTo>
                    <a:pt x="9" y="0"/>
                  </a:lnTo>
                  <a:lnTo>
                    <a:pt x="9" y="2"/>
                  </a:lnTo>
                  <a:lnTo>
                    <a:pt x="0" y="2"/>
                  </a:lnTo>
                  <a:lnTo>
                    <a:pt x="0" y="0"/>
                  </a:lnTo>
                  <a:close/>
                </a:path>
              </a:pathLst>
            </a:custGeom>
            <a:solidFill>
              <a:srgbClr val="F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4" name="Freeform 1090">
              <a:extLst>
                <a:ext uri="{FF2B5EF4-FFF2-40B4-BE49-F238E27FC236}">
                  <a16:creationId xmlns:a16="http://schemas.microsoft.com/office/drawing/2014/main" id="{0417FC78-D138-B247-BC7E-58F6EF325B1C}"/>
                </a:ext>
              </a:extLst>
            </p:cNvPr>
            <p:cNvSpPr>
              <a:spLocks noEditPoints="1"/>
            </p:cNvSpPr>
            <p:nvPr/>
          </p:nvSpPr>
          <p:spPr bwMode="auto">
            <a:xfrm>
              <a:off x="911" y="3700"/>
              <a:ext cx="9" cy="2"/>
            </a:xfrm>
            <a:custGeom>
              <a:avLst/>
              <a:gdLst>
                <a:gd name="T0" fmla="*/ 0 w 9"/>
                <a:gd name="T1" fmla="*/ 0 h 2"/>
                <a:gd name="T2" fmla="*/ 9 w 9"/>
                <a:gd name="T3" fmla="*/ 0 h 2"/>
                <a:gd name="T4" fmla="*/ 9 w 9"/>
                <a:gd name="T5" fmla="*/ 2 h 2"/>
                <a:gd name="T6" fmla="*/ 0 w 9"/>
                <a:gd name="T7" fmla="*/ 2 h 2"/>
                <a:gd name="T8" fmla="*/ 0 w 9"/>
                <a:gd name="T9" fmla="*/ 0 h 2"/>
                <a:gd name="T10" fmla="*/ 0 w 9"/>
                <a:gd name="T11" fmla="*/ 0 h 2"/>
                <a:gd name="T12" fmla="*/ 7 w 9"/>
                <a:gd name="T13" fmla="*/ 0 h 2"/>
                <a:gd name="T14" fmla="*/ 7 w 9"/>
                <a:gd name="T15" fmla="*/ 1 h 2"/>
                <a:gd name="T16" fmla="*/ 0 w 9"/>
                <a:gd name="T17" fmla="*/ 1 h 2"/>
                <a:gd name="T18" fmla="*/ 0 w 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2">
                  <a:moveTo>
                    <a:pt x="0" y="0"/>
                  </a:moveTo>
                  <a:lnTo>
                    <a:pt x="9" y="0"/>
                  </a:lnTo>
                  <a:lnTo>
                    <a:pt x="9" y="2"/>
                  </a:lnTo>
                  <a:lnTo>
                    <a:pt x="0" y="2"/>
                  </a:lnTo>
                  <a:lnTo>
                    <a:pt x="0" y="0"/>
                  </a:lnTo>
                  <a:close/>
                  <a:moveTo>
                    <a:pt x="0" y="0"/>
                  </a:moveTo>
                  <a:lnTo>
                    <a:pt x="7" y="0"/>
                  </a:lnTo>
                  <a:lnTo>
                    <a:pt x="7" y="1"/>
                  </a:lnTo>
                  <a:lnTo>
                    <a:pt x="0" y="1"/>
                  </a:lnTo>
                  <a:lnTo>
                    <a:pt x="0" y="0"/>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5" name="Freeform 1091">
              <a:extLst>
                <a:ext uri="{FF2B5EF4-FFF2-40B4-BE49-F238E27FC236}">
                  <a16:creationId xmlns:a16="http://schemas.microsoft.com/office/drawing/2014/main" id="{E8A62128-072A-994E-851D-00FC40AE3DDC}"/>
                </a:ext>
              </a:extLst>
            </p:cNvPr>
            <p:cNvSpPr>
              <a:spLocks noEditPoints="1"/>
            </p:cNvSpPr>
            <p:nvPr/>
          </p:nvSpPr>
          <p:spPr bwMode="auto">
            <a:xfrm>
              <a:off x="911" y="3700"/>
              <a:ext cx="7" cy="1"/>
            </a:xfrm>
            <a:custGeom>
              <a:avLst/>
              <a:gdLst>
                <a:gd name="T0" fmla="*/ 0 w 7"/>
                <a:gd name="T1" fmla="*/ 0 h 1"/>
                <a:gd name="T2" fmla="*/ 7 w 7"/>
                <a:gd name="T3" fmla="*/ 0 h 1"/>
                <a:gd name="T4" fmla="*/ 7 w 7"/>
                <a:gd name="T5" fmla="*/ 1 h 1"/>
                <a:gd name="T6" fmla="*/ 0 w 7"/>
                <a:gd name="T7" fmla="*/ 1 h 1"/>
                <a:gd name="T8" fmla="*/ 0 w 7"/>
                <a:gd name="T9" fmla="*/ 0 h 1"/>
                <a:gd name="T10" fmla="*/ 0 w 7"/>
                <a:gd name="T11" fmla="*/ 0 h 1"/>
                <a:gd name="T12" fmla="*/ 5 w 7"/>
                <a:gd name="T13" fmla="*/ 0 h 1"/>
                <a:gd name="T14" fmla="*/ 5 w 7"/>
                <a:gd name="T15" fmla="*/ 1 h 1"/>
                <a:gd name="T16" fmla="*/ 0 w 7"/>
                <a:gd name="T17" fmla="*/ 1 h 1"/>
                <a:gd name="T18" fmla="*/ 0 w 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
                  <a:moveTo>
                    <a:pt x="0" y="0"/>
                  </a:moveTo>
                  <a:lnTo>
                    <a:pt x="7" y="0"/>
                  </a:lnTo>
                  <a:lnTo>
                    <a:pt x="7" y="1"/>
                  </a:lnTo>
                  <a:lnTo>
                    <a:pt x="0" y="1"/>
                  </a:lnTo>
                  <a:lnTo>
                    <a:pt x="0" y="0"/>
                  </a:lnTo>
                  <a:close/>
                  <a:moveTo>
                    <a:pt x="0" y="0"/>
                  </a:moveTo>
                  <a:lnTo>
                    <a:pt x="5" y="0"/>
                  </a:lnTo>
                  <a:lnTo>
                    <a:pt x="5" y="1"/>
                  </a:lnTo>
                  <a:lnTo>
                    <a:pt x="0" y="1"/>
                  </a:lnTo>
                  <a:lnTo>
                    <a:pt x="0" y="0"/>
                  </a:lnTo>
                  <a:close/>
                </a:path>
              </a:pathLst>
            </a:custGeom>
            <a:solidFill>
              <a:srgbClr val="F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6" name="Freeform 1092">
              <a:extLst>
                <a:ext uri="{FF2B5EF4-FFF2-40B4-BE49-F238E27FC236}">
                  <a16:creationId xmlns:a16="http://schemas.microsoft.com/office/drawing/2014/main" id="{EA4EEA4E-6AA4-6B48-842A-1647C3BFDA4B}"/>
                </a:ext>
              </a:extLst>
            </p:cNvPr>
            <p:cNvSpPr>
              <a:spLocks noEditPoints="1"/>
            </p:cNvSpPr>
            <p:nvPr/>
          </p:nvSpPr>
          <p:spPr bwMode="auto">
            <a:xfrm>
              <a:off x="911" y="3700"/>
              <a:ext cx="5" cy="1"/>
            </a:xfrm>
            <a:custGeom>
              <a:avLst/>
              <a:gdLst>
                <a:gd name="T0" fmla="*/ 0 w 5"/>
                <a:gd name="T1" fmla="*/ 0 h 1"/>
                <a:gd name="T2" fmla="*/ 5 w 5"/>
                <a:gd name="T3" fmla="*/ 0 h 1"/>
                <a:gd name="T4" fmla="*/ 5 w 5"/>
                <a:gd name="T5" fmla="*/ 1 h 1"/>
                <a:gd name="T6" fmla="*/ 0 w 5"/>
                <a:gd name="T7" fmla="*/ 1 h 1"/>
                <a:gd name="T8" fmla="*/ 0 w 5"/>
                <a:gd name="T9" fmla="*/ 0 h 1"/>
                <a:gd name="T10" fmla="*/ 0 w 5"/>
                <a:gd name="T11" fmla="*/ 0 h 1"/>
                <a:gd name="T12" fmla="*/ 3 w 5"/>
                <a:gd name="T13" fmla="*/ 0 h 1"/>
                <a:gd name="T14" fmla="*/ 3 w 5"/>
                <a:gd name="T15" fmla="*/ 1 h 1"/>
                <a:gd name="T16" fmla="*/ 0 w 5"/>
                <a:gd name="T17" fmla="*/ 1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
                  <a:moveTo>
                    <a:pt x="0" y="0"/>
                  </a:moveTo>
                  <a:lnTo>
                    <a:pt x="5" y="0"/>
                  </a:lnTo>
                  <a:lnTo>
                    <a:pt x="5" y="1"/>
                  </a:lnTo>
                  <a:lnTo>
                    <a:pt x="0" y="1"/>
                  </a:lnTo>
                  <a:lnTo>
                    <a:pt x="0" y="0"/>
                  </a:lnTo>
                  <a:close/>
                  <a:moveTo>
                    <a:pt x="0" y="0"/>
                  </a:moveTo>
                  <a:lnTo>
                    <a:pt x="3" y="0"/>
                  </a:lnTo>
                  <a:lnTo>
                    <a:pt x="3" y="1"/>
                  </a:lnTo>
                  <a:lnTo>
                    <a:pt x="0" y="1"/>
                  </a:lnTo>
                  <a:lnTo>
                    <a:pt x="0" y="0"/>
                  </a:lnTo>
                  <a:close/>
                </a:path>
              </a:pathLst>
            </a:custGeom>
            <a:solidFill>
              <a:srgbClr val="F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7" name="Freeform 1093">
              <a:extLst>
                <a:ext uri="{FF2B5EF4-FFF2-40B4-BE49-F238E27FC236}">
                  <a16:creationId xmlns:a16="http://schemas.microsoft.com/office/drawing/2014/main" id="{74F0A004-4102-ED4F-A948-45E7D8DA21E6}"/>
                </a:ext>
              </a:extLst>
            </p:cNvPr>
            <p:cNvSpPr>
              <a:spLocks noEditPoints="1"/>
            </p:cNvSpPr>
            <p:nvPr/>
          </p:nvSpPr>
          <p:spPr bwMode="auto">
            <a:xfrm>
              <a:off x="911" y="3700"/>
              <a:ext cx="3" cy="1"/>
            </a:xfrm>
            <a:custGeom>
              <a:avLst/>
              <a:gdLst>
                <a:gd name="T0" fmla="*/ 0 w 3"/>
                <a:gd name="T1" fmla="*/ 0 h 1"/>
                <a:gd name="T2" fmla="*/ 3 w 3"/>
                <a:gd name="T3" fmla="*/ 0 h 1"/>
                <a:gd name="T4" fmla="*/ 3 w 3"/>
                <a:gd name="T5" fmla="*/ 1 h 1"/>
                <a:gd name="T6" fmla="*/ 0 w 3"/>
                <a:gd name="T7" fmla="*/ 1 h 1"/>
                <a:gd name="T8" fmla="*/ 0 w 3"/>
                <a:gd name="T9" fmla="*/ 0 h 1"/>
                <a:gd name="T10" fmla="*/ 0 w 3"/>
                <a:gd name="T11" fmla="*/ 0 h 1"/>
                <a:gd name="T12" fmla="*/ 2 w 3"/>
                <a:gd name="T13" fmla="*/ 0 h 1"/>
                <a:gd name="T14" fmla="*/ 2 w 3"/>
                <a:gd name="T15" fmla="*/ 1 h 1"/>
                <a:gd name="T16" fmla="*/ 0 w 3"/>
                <a:gd name="T17" fmla="*/ 1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lnTo>
                    <a:pt x="3" y="0"/>
                  </a:lnTo>
                  <a:lnTo>
                    <a:pt x="3" y="1"/>
                  </a:lnTo>
                  <a:lnTo>
                    <a:pt x="0" y="1"/>
                  </a:lnTo>
                  <a:lnTo>
                    <a:pt x="0" y="0"/>
                  </a:lnTo>
                  <a:close/>
                  <a:moveTo>
                    <a:pt x="0" y="0"/>
                  </a:moveTo>
                  <a:lnTo>
                    <a:pt x="2" y="0"/>
                  </a:lnTo>
                  <a:lnTo>
                    <a:pt x="2" y="1"/>
                  </a:lnTo>
                  <a:lnTo>
                    <a:pt x="0" y="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8" name="Freeform 1094">
              <a:extLst>
                <a:ext uri="{FF2B5EF4-FFF2-40B4-BE49-F238E27FC236}">
                  <a16:creationId xmlns:a16="http://schemas.microsoft.com/office/drawing/2014/main" id="{F22F914F-9672-4F4C-9672-2F358E3C0711}"/>
                </a:ext>
              </a:extLst>
            </p:cNvPr>
            <p:cNvSpPr>
              <a:spLocks noEditPoints="1"/>
            </p:cNvSpPr>
            <p:nvPr/>
          </p:nvSpPr>
          <p:spPr bwMode="auto">
            <a:xfrm>
              <a:off x="911" y="3700"/>
              <a:ext cx="2" cy="1"/>
            </a:xfrm>
            <a:custGeom>
              <a:avLst/>
              <a:gdLst>
                <a:gd name="T0" fmla="*/ 0 w 2"/>
                <a:gd name="T1" fmla="*/ 0 h 1"/>
                <a:gd name="T2" fmla="*/ 2 w 2"/>
                <a:gd name="T3" fmla="*/ 0 h 1"/>
                <a:gd name="T4" fmla="*/ 2 w 2"/>
                <a:gd name="T5" fmla="*/ 1 h 1"/>
                <a:gd name="T6" fmla="*/ 0 w 2"/>
                <a:gd name="T7" fmla="*/ 1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0" y="0"/>
                  </a:moveTo>
                  <a:lnTo>
                    <a:pt x="2" y="0"/>
                  </a:lnTo>
                  <a:lnTo>
                    <a:pt x="2" y="1"/>
                  </a:lnTo>
                  <a:lnTo>
                    <a:pt x="0" y="1"/>
                  </a:lnTo>
                  <a:lnTo>
                    <a:pt x="0" y="0"/>
                  </a:lnTo>
                  <a:close/>
                  <a:moveTo>
                    <a:pt x="0" y="0"/>
                  </a:move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9" name="Freeform 1095">
              <a:extLst>
                <a:ext uri="{FF2B5EF4-FFF2-40B4-BE49-F238E27FC236}">
                  <a16:creationId xmlns:a16="http://schemas.microsoft.com/office/drawing/2014/main" id="{45C81D74-B2D1-3341-B328-CFDC9F320FDA}"/>
                </a:ext>
              </a:extLst>
            </p:cNvPr>
            <p:cNvSpPr>
              <a:spLocks noEditPoints="1"/>
            </p:cNvSpPr>
            <p:nvPr/>
          </p:nvSpPr>
          <p:spPr bwMode="auto">
            <a:xfrm>
              <a:off x="911" y="370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moveTo>
                    <a:pt x="0" y="0"/>
                  </a:move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0" name="Freeform 1096">
              <a:extLst>
                <a:ext uri="{FF2B5EF4-FFF2-40B4-BE49-F238E27FC236}">
                  <a16:creationId xmlns:a16="http://schemas.microsoft.com/office/drawing/2014/main" id="{C04B1AC2-5137-3940-8F78-A2661D649BDF}"/>
                </a:ext>
              </a:extLst>
            </p:cNvPr>
            <p:cNvSpPr>
              <a:spLocks/>
            </p:cNvSpPr>
            <p:nvPr/>
          </p:nvSpPr>
          <p:spPr bwMode="auto">
            <a:xfrm>
              <a:off x="911" y="3700"/>
              <a:ext cx="41" cy="5"/>
            </a:xfrm>
            <a:custGeom>
              <a:avLst/>
              <a:gdLst>
                <a:gd name="T0" fmla="*/ 0 w 41"/>
                <a:gd name="T1" fmla="*/ 5 h 5"/>
                <a:gd name="T2" fmla="*/ 11 w 41"/>
                <a:gd name="T3" fmla="*/ 0 h 5"/>
                <a:gd name="T4" fmla="*/ 41 w 41"/>
                <a:gd name="T5" fmla="*/ 0 h 5"/>
                <a:gd name="T6" fmla="*/ 32 w 41"/>
                <a:gd name="T7" fmla="*/ 5 h 5"/>
                <a:gd name="T8" fmla="*/ 0 w 41"/>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5">
                  <a:moveTo>
                    <a:pt x="0" y="5"/>
                  </a:moveTo>
                  <a:lnTo>
                    <a:pt x="11" y="0"/>
                  </a:lnTo>
                  <a:lnTo>
                    <a:pt x="41" y="0"/>
                  </a:lnTo>
                  <a:lnTo>
                    <a:pt x="32"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401" name="Freeform 1097">
              <a:extLst>
                <a:ext uri="{FF2B5EF4-FFF2-40B4-BE49-F238E27FC236}">
                  <a16:creationId xmlns:a16="http://schemas.microsoft.com/office/drawing/2014/main" id="{0FE57435-4129-1D45-BA0B-B083A48B201A}"/>
                </a:ext>
              </a:extLst>
            </p:cNvPr>
            <p:cNvSpPr>
              <a:spLocks noEditPoints="1"/>
            </p:cNvSpPr>
            <p:nvPr/>
          </p:nvSpPr>
          <p:spPr bwMode="auto">
            <a:xfrm>
              <a:off x="794" y="3722"/>
              <a:ext cx="16" cy="5"/>
            </a:xfrm>
            <a:custGeom>
              <a:avLst/>
              <a:gdLst>
                <a:gd name="T0" fmla="*/ 0 w 16"/>
                <a:gd name="T1" fmla="*/ 0 h 5"/>
                <a:gd name="T2" fmla="*/ 16 w 16"/>
                <a:gd name="T3" fmla="*/ 0 h 5"/>
                <a:gd name="T4" fmla="*/ 16 w 16"/>
                <a:gd name="T5" fmla="*/ 5 h 5"/>
                <a:gd name="T6" fmla="*/ 0 w 16"/>
                <a:gd name="T7" fmla="*/ 5 h 5"/>
                <a:gd name="T8" fmla="*/ 0 w 16"/>
                <a:gd name="T9" fmla="*/ 0 h 5"/>
                <a:gd name="T10" fmla="*/ 3 w 16"/>
                <a:gd name="T11" fmla="*/ 0 h 5"/>
                <a:gd name="T12" fmla="*/ 14 w 16"/>
                <a:gd name="T13" fmla="*/ 0 h 5"/>
                <a:gd name="T14" fmla="*/ 14 w 16"/>
                <a:gd name="T15" fmla="*/ 4 h 5"/>
                <a:gd name="T16" fmla="*/ 3 w 16"/>
                <a:gd name="T17" fmla="*/ 4 h 5"/>
                <a:gd name="T18" fmla="*/ 3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5">
                  <a:moveTo>
                    <a:pt x="0" y="0"/>
                  </a:moveTo>
                  <a:lnTo>
                    <a:pt x="16" y="0"/>
                  </a:lnTo>
                  <a:lnTo>
                    <a:pt x="16" y="5"/>
                  </a:lnTo>
                  <a:lnTo>
                    <a:pt x="0" y="5"/>
                  </a:lnTo>
                  <a:lnTo>
                    <a:pt x="0" y="0"/>
                  </a:lnTo>
                  <a:close/>
                  <a:moveTo>
                    <a:pt x="3" y="0"/>
                  </a:moveTo>
                  <a:lnTo>
                    <a:pt x="14" y="0"/>
                  </a:lnTo>
                  <a:lnTo>
                    <a:pt x="14" y="4"/>
                  </a:lnTo>
                  <a:lnTo>
                    <a:pt x="3" y="4"/>
                  </a:lnTo>
                  <a:lnTo>
                    <a:pt x="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2" name="Freeform 1098">
              <a:extLst>
                <a:ext uri="{FF2B5EF4-FFF2-40B4-BE49-F238E27FC236}">
                  <a16:creationId xmlns:a16="http://schemas.microsoft.com/office/drawing/2014/main" id="{1A9C4759-63C6-FC40-B5AE-1BC29236241F}"/>
                </a:ext>
              </a:extLst>
            </p:cNvPr>
            <p:cNvSpPr>
              <a:spLocks noEditPoints="1"/>
            </p:cNvSpPr>
            <p:nvPr/>
          </p:nvSpPr>
          <p:spPr bwMode="auto">
            <a:xfrm>
              <a:off x="797" y="3722"/>
              <a:ext cx="11" cy="4"/>
            </a:xfrm>
            <a:custGeom>
              <a:avLst/>
              <a:gdLst>
                <a:gd name="T0" fmla="*/ 0 w 11"/>
                <a:gd name="T1" fmla="*/ 0 h 4"/>
                <a:gd name="T2" fmla="*/ 11 w 11"/>
                <a:gd name="T3" fmla="*/ 0 h 4"/>
                <a:gd name="T4" fmla="*/ 11 w 11"/>
                <a:gd name="T5" fmla="*/ 4 h 4"/>
                <a:gd name="T6" fmla="*/ 0 w 11"/>
                <a:gd name="T7" fmla="*/ 4 h 4"/>
                <a:gd name="T8" fmla="*/ 0 w 11"/>
                <a:gd name="T9" fmla="*/ 0 h 4"/>
                <a:gd name="T10" fmla="*/ 2 w 11"/>
                <a:gd name="T11" fmla="*/ 1 h 4"/>
                <a:gd name="T12" fmla="*/ 9 w 11"/>
                <a:gd name="T13" fmla="*/ 1 h 4"/>
                <a:gd name="T14" fmla="*/ 9 w 11"/>
                <a:gd name="T15" fmla="*/ 3 h 4"/>
                <a:gd name="T16" fmla="*/ 2 w 11"/>
                <a:gd name="T17" fmla="*/ 3 h 4"/>
                <a:gd name="T18" fmla="*/ 2 w 11"/>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0" y="0"/>
                  </a:moveTo>
                  <a:lnTo>
                    <a:pt x="11" y="0"/>
                  </a:lnTo>
                  <a:lnTo>
                    <a:pt x="11" y="4"/>
                  </a:lnTo>
                  <a:lnTo>
                    <a:pt x="0" y="4"/>
                  </a:lnTo>
                  <a:lnTo>
                    <a:pt x="0" y="0"/>
                  </a:lnTo>
                  <a:close/>
                  <a:moveTo>
                    <a:pt x="2" y="1"/>
                  </a:moveTo>
                  <a:lnTo>
                    <a:pt x="9" y="1"/>
                  </a:lnTo>
                  <a:lnTo>
                    <a:pt x="9" y="3"/>
                  </a:lnTo>
                  <a:lnTo>
                    <a:pt x="2" y="3"/>
                  </a:lnTo>
                  <a:lnTo>
                    <a:pt x="2" y="1"/>
                  </a:ln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3" name="Freeform 1099">
              <a:extLst>
                <a:ext uri="{FF2B5EF4-FFF2-40B4-BE49-F238E27FC236}">
                  <a16:creationId xmlns:a16="http://schemas.microsoft.com/office/drawing/2014/main" id="{D4AEBEDF-55F0-5445-B29E-967A4076292B}"/>
                </a:ext>
              </a:extLst>
            </p:cNvPr>
            <p:cNvSpPr>
              <a:spLocks noEditPoints="1"/>
            </p:cNvSpPr>
            <p:nvPr/>
          </p:nvSpPr>
          <p:spPr bwMode="auto">
            <a:xfrm>
              <a:off x="799" y="3723"/>
              <a:ext cx="7" cy="2"/>
            </a:xfrm>
            <a:custGeom>
              <a:avLst/>
              <a:gdLst>
                <a:gd name="T0" fmla="*/ 0 w 7"/>
                <a:gd name="T1" fmla="*/ 0 h 2"/>
                <a:gd name="T2" fmla="*/ 7 w 7"/>
                <a:gd name="T3" fmla="*/ 0 h 2"/>
                <a:gd name="T4" fmla="*/ 7 w 7"/>
                <a:gd name="T5" fmla="*/ 2 h 2"/>
                <a:gd name="T6" fmla="*/ 0 w 7"/>
                <a:gd name="T7" fmla="*/ 2 h 2"/>
                <a:gd name="T8" fmla="*/ 0 w 7"/>
                <a:gd name="T9" fmla="*/ 0 h 2"/>
                <a:gd name="T10" fmla="*/ 1 w 7"/>
                <a:gd name="T11" fmla="*/ 1 h 2"/>
                <a:gd name="T12" fmla="*/ 5 w 7"/>
                <a:gd name="T13" fmla="*/ 1 h 2"/>
                <a:gd name="T14" fmla="*/ 5 w 7"/>
                <a:gd name="T15" fmla="*/ 1 h 2"/>
                <a:gd name="T16" fmla="*/ 1 w 7"/>
                <a:gd name="T17" fmla="*/ 1 h 2"/>
                <a:gd name="T18" fmla="*/ 1 w 7"/>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2">
                  <a:moveTo>
                    <a:pt x="0" y="0"/>
                  </a:moveTo>
                  <a:lnTo>
                    <a:pt x="7" y="0"/>
                  </a:lnTo>
                  <a:lnTo>
                    <a:pt x="7" y="2"/>
                  </a:lnTo>
                  <a:lnTo>
                    <a:pt x="0" y="2"/>
                  </a:lnTo>
                  <a:lnTo>
                    <a:pt x="0" y="0"/>
                  </a:lnTo>
                  <a:close/>
                  <a:moveTo>
                    <a:pt x="1" y="1"/>
                  </a:moveTo>
                  <a:lnTo>
                    <a:pt x="5" y="1"/>
                  </a:lnTo>
                  <a:lnTo>
                    <a:pt x="1" y="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4" name="Freeform 1100">
              <a:extLst>
                <a:ext uri="{FF2B5EF4-FFF2-40B4-BE49-F238E27FC236}">
                  <a16:creationId xmlns:a16="http://schemas.microsoft.com/office/drawing/2014/main" id="{4B95BFA7-4A99-854C-93FA-C53446B43712}"/>
                </a:ext>
              </a:extLst>
            </p:cNvPr>
            <p:cNvSpPr>
              <a:spLocks noEditPoints="1"/>
            </p:cNvSpPr>
            <p:nvPr/>
          </p:nvSpPr>
          <p:spPr bwMode="auto">
            <a:xfrm>
              <a:off x="800" y="3724"/>
              <a:ext cx="4" cy="1"/>
            </a:xfrm>
            <a:custGeom>
              <a:avLst/>
              <a:gdLst>
                <a:gd name="T0" fmla="*/ 0 w 4"/>
                <a:gd name="T1" fmla="*/ 0 h 1"/>
                <a:gd name="T2" fmla="*/ 4 w 4"/>
                <a:gd name="T3" fmla="*/ 0 h 1"/>
                <a:gd name="T4" fmla="*/ 4 w 4"/>
                <a:gd name="T5" fmla="*/ 0 h 1"/>
                <a:gd name="T6" fmla="*/ 0 w 4"/>
                <a:gd name="T7" fmla="*/ 0 h 1"/>
                <a:gd name="T8" fmla="*/ 0 w 4"/>
                <a:gd name="T9" fmla="*/ 0 h 1"/>
                <a:gd name="T10" fmla="*/ 2 w 4"/>
                <a:gd name="T11" fmla="*/ 0 h 1"/>
                <a:gd name="T12" fmla="*/ 2 w 4"/>
                <a:gd name="T13" fmla="*/ 0 h 1"/>
                <a:gd name="T14" fmla="*/ 2 w 4"/>
                <a:gd name="T15" fmla="*/ 0 h 1"/>
                <a:gd name="T16" fmla="*/ 2 w 4"/>
                <a:gd name="T17" fmla="*/ 0 h 1"/>
                <a:gd name="T18" fmla="*/ 2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
                  <a:moveTo>
                    <a:pt x="0" y="0"/>
                  </a:moveTo>
                  <a:lnTo>
                    <a:pt x="4" y="0"/>
                  </a:lnTo>
                  <a:lnTo>
                    <a:pt x="0" y="0"/>
                  </a:lnTo>
                  <a:close/>
                  <a:moveTo>
                    <a:pt x="2" y="0"/>
                  </a:move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5" name="Freeform 1101">
              <a:extLst>
                <a:ext uri="{FF2B5EF4-FFF2-40B4-BE49-F238E27FC236}">
                  <a16:creationId xmlns:a16="http://schemas.microsoft.com/office/drawing/2014/main" id="{B6D95955-9B14-8444-8783-842642F33566}"/>
                </a:ext>
              </a:extLst>
            </p:cNvPr>
            <p:cNvSpPr>
              <a:spLocks noEditPoints="1"/>
            </p:cNvSpPr>
            <p:nvPr/>
          </p:nvSpPr>
          <p:spPr bwMode="auto">
            <a:xfrm>
              <a:off x="815" y="3722"/>
              <a:ext cx="16" cy="5"/>
            </a:xfrm>
            <a:custGeom>
              <a:avLst/>
              <a:gdLst>
                <a:gd name="T0" fmla="*/ 0 w 16"/>
                <a:gd name="T1" fmla="*/ 0 h 5"/>
                <a:gd name="T2" fmla="*/ 16 w 16"/>
                <a:gd name="T3" fmla="*/ 0 h 5"/>
                <a:gd name="T4" fmla="*/ 16 w 16"/>
                <a:gd name="T5" fmla="*/ 5 h 5"/>
                <a:gd name="T6" fmla="*/ 0 w 16"/>
                <a:gd name="T7" fmla="*/ 5 h 5"/>
                <a:gd name="T8" fmla="*/ 0 w 16"/>
                <a:gd name="T9" fmla="*/ 0 h 5"/>
                <a:gd name="T10" fmla="*/ 2 w 16"/>
                <a:gd name="T11" fmla="*/ 0 h 5"/>
                <a:gd name="T12" fmla="*/ 13 w 16"/>
                <a:gd name="T13" fmla="*/ 0 h 5"/>
                <a:gd name="T14" fmla="*/ 13 w 16"/>
                <a:gd name="T15" fmla="*/ 4 h 5"/>
                <a:gd name="T16" fmla="*/ 2 w 16"/>
                <a:gd name="T17" fmla="*/ 4 h 5"/>
                <a:gd name="T18" fmla="*/ 2 w 1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5">
                  <a:moveTo>
                    <a:pt x="0" y="0"/>
                  </a:moveTo>
                  <a:lnTo>
                    <a:pt x="16" y="0"/>
                  </a:lnTo>
                  <a:lnTo>
                    <a:pt x="16" y="5"/>
                  </a:lnTo>
                  <a:lnTo>
                    <a:pt x="0" y="5"/>
                  </a:lnTo>
                  <a:lnTo>
                    <a:pt x="0" y="0"/>
                  </a:lnTo>
                  <a:close/>
                  <a:moveTo>
                    <a:pt x="2" y="0"/>
                  </a:moveTo>
                  <a:lnTo>
                    <a:pt x="13" y="0"/>
                  </a:lnTo>
                  <a:lnTo>
                    <a:pt x="13" y="4"/>
                  </a:lnTo>
                  <a:lnTo>
                    <a:pt x="2" y="4"/>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6" name="Freeform 1102">
              <a:extLst>
                <a:ext uri="{FF2B5EF4-FFF2-40B4-BE49-F238E27FC236}">
                  <a16:creationId xmlns:a16="http://schemas.microsoft.com/office/drawing/2014/main" id="{6FD32CFB-2D84-4740-8C80-3728EF7DE93F}"/>
                </a:ext>
              </a:extLst>
            </p:cNvPr>
            <p:cNvSpPr>
              <a:spLocks noEditPoints="1"/>
            </p:cNvSpPr>
            <p:nvPr/>
          </p:nvSpPr>
          <p:spPr bwMode="auto">
            <a:xfrm>
              <a:off x="817" y="3722"/>
              <a:ext cx="11" cy="4"/>
            </a:xfrm>
            <a:custGeom>
              <a:avLst/>
              <a:gdLst>
                <a:gd name="T0" fmla="*/ 0 w 11"/>
                <a:gd name="T1" fmla="*/ 0 h 4"/>
                <a:gd name="T2" fmla="*/ 11 w 11"/>
                <a:gd name="T3" fmla="*/ 0 h 4"/>
                <a:gd name="T4" fmla="*/ 11 w 11"/>
                <a:gd name="T5" fmla="*/ 4 h 4"/>
                <a:gd name="T6" fmla="*/ 0 w 11"/>
                <a:gd name="T7" fmla="*/ 4 h 4"/>
                <a:gd name="T8" fmla="*/ 0 w 11"/>
                <a:gd name="T9" fmla="*/ 0 h 4"/>
                <a:gd name="T10" fmla="*/ 2 w 11"/>
                <a:gd name="T11" fmla="*/ 1 h 4"/>
                <a:gd name="T12" fmla="*/ 10 w 11"/>
                <a:gd name="T13" fmla="*/ 1 h 4"/>
                <a:gd name="T14" fmla="*/ 10 w 11"/>
                <a:gd name="T15" fmla="*/ 3 h 4"/>
                <a:gd name="T16" fmla="*/ 2 w 11"/>
                <a:gd name="T17" fmla="*/ 3 h 4"/>
                <a:gd name="T18" fmla="*/ 2 w 11"/>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0" y="0"/>
                  </a:moveTo>
                  <a:lnTo>
                    <a:pt x="11" y="0"/>
                  </a:lnTo>
                  <a:lnTo>
                    <a:pt x="11" y="4"/>
                  </a:lnTo>
                  <a:lnTo>
                    <a:pt x="0" y="4"/>
                  </a:lnTo>
                  <a:lnTo>
                    <a:pt x="0" y="0"/>
                  </a:lnTo>
                  <a:close/>
                  <a:moveTo>
                    <a:pt x="2" y="1"/>
                  </a:moveTo>
                  <a:lnTo>
                    <a:pt x="10" y="1"/>
                  </a:lnTo>
                  <a:lnTo>
                    <a:pt x="10" y="3"/>
                  </a:lnTo>
                  <a:lnTo>
                    <a:pt x="2" y="3"/>
                  </a:lnTo>
                  <a:lnTo>
                    <a:pt x="2" y="1"/>
                  </a:ln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7" name="Freeform 1103">
              <a:extLst>
                <a:ext uri="{FF2B5EF4-FFF2-40B4-BE49-F238E27FC236}">
                  <a16:creationId xmlns:a16="http://schemas.microsoft.com/office/drawing/2014/main" id="{2A643060-EC2D-754A-8B55-68BC96B24357}"/>
                </a:ext>
              </a:extLst>
            </p:cNvPr>
            <p:cNvSpPr>
              <a:spLocks noEditPoints="1"/>
            </p:cNvSpPr>
            <p:nvPr/>
          </p:nvSpPr>
          <p:spPr bwMode="auto">
            <a:xfrm>
              <a:off x="819" y="3723"/>
              <a:ext cx="8" cy="2"/>
            </a:xfrm>
            <a:custGeom>
              <a:avLst/>
              <a:gdLst>
                <a:gd name="T0" fmla="*/ 0 w 8"/>
                <a:gd name="T1" fmla="*/ 0 h 2"/>
                <a:gd name="T2" fmla="*/ 8 w 8"/>
                <a:gd name="T3" fmla="*/ 0 h 2"/>
                <a:gd name="T4" fmla="*/ 8 w 8"/>
                <a:gd name="T5" fmla="*/ 2 h 2"/>
                <a:gd name="T6" fmla="*/ 0 w 8"/>
                <a:gd name="T7" fmla="*/ 2 h 2"/>
                <a:gd name="T8" fmla="*/ 0 w 8"/>
                <a:gd name="T9" fmla="*/ 0 h 2"/>
                <a:gd name="T10" fmla="*/ 2 w 8"/>
                <a:gd name="T11" fmla="*/ 1 h 2"/>
                <a:gd name="T12" fmla="*/ 6 w 8"/>
                <a:gd name="T13" fmla="*/ 1 h 2"/>
                <a:gd name="T14" fmla="*/ 6 w 8"/>
                <a:gd name="T15" fmla="*/ 1 h 2"/>
                <a:gd name="T16" fmla="*/ 2 w 8"/>
                <a:gd name="T17" fmla="*/ 1 h 2"/>
                <a:gd name="T18" fmla="*/ 2 w 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
                  <a:moveTo>
                    <a:pt x="0" y="0"/>
                  </a:moveTo>
                  <a:lnTo>
                    <a:pt x="8" y="0"/>
                  </a:lnTo>
                  <a:lnTo>
                    <a:pt x="8" y="2"/>
                  </a:lnTo>
                  <a:lnTo>
                    <a:pt x="0" y="2"/>
                  </a:lnTo>
                  <a:lnTo>
                    <a:pt x="0" y="0"/>
                  </a:lnTo>
                  <a:close/>
                  <a:moveTo>
                    <a:pt x="2" y="1"/>
                  </a:moveTo>
                  <a:lnTo>
                    <a:pt x="6" y="1"/>
                  </a:lnTo>
                  <a:lnTo>
                    <a:pt x="2" y="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8" name="Freeform 1104">
              <a:extLst>
                <a:ext uri="{FF2B5EF4-FFF2-40B4-BE49-F238E27FC236}">
                  <a16:creationId xmlns:a16="http://schemas.microsoft.com/office/drawing/2014/main" id="{85BC48AF-E09A-8843-AEB6-4AD45C1473D1}"/>
                </a:ext>
              </a:extLst>
            </p:cNvPr>
            <p:cNvSpPr>
              <a:spLocks noEditPoints="1"/>
            </p:cNvSpPr>
            <p:nvPr/>
          </p:nvSpPr>
          <p:spPr bwMode="auto">
            <a:xfrm>
              <a:off x="821" y="3724"/>
              <a:ext cx="4" cy="1"/>
            </a:xfrm>
            <a:custGeom>
              <a:avLst/>
              <a:gdLst>
                <a:gd name="T0" fmla="*/ 0 w 4"/>
                <a:gd name="T1" fmla="*/ 0 h 1"/>
                <a:gd name="T2" fmla="*/ 4 w 4"/>
                <a:gd name="T3" fmla="*/ 0 h 1"/>
                <a:gd name="T4" fmla="*/ 4 w 4"/>
                <a:gd name="T5" fmla="*/ 0 h 1"/>
                <a:gd name="T6" fmla="*/ 0 w 4"/>
                <a:gd name="T7" fmla="*/ 0 h 1"/>
                <a:gd name="T8" fmla="*/ 0 w 4"/>
                <a:gd name="T9" fmla="*/ 0 h 1"/>
                <a:gd name="T10" fmla="*/ 2 w 4"/>
                <a:gd name="T11" fmla="*/ 0 h 1"/>
                <a:gd name="T12" fmla="*/ 2 w 4"/>
                <a:gd name="T13" fmla="*/ 0 h 1"/>
                <a:gd name="T14" fmla="*/ 2 w 4"/>
                <a:gd name="T15" fmla="*/ 0 h 1"/>
                <a:gd name="T16" fmla="*/ 2 w 4"/>
                <a:gd name="T17" fmla="*/ 0 h 1"/>
                <a:gd name="T18" fmla="*/ 2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
                  <a:moveTo>
                    <a:pt x="0" y="0"/>
                  </a:moveTo>
                  <a:lnTo>
                    <a:pt x="4" y="0"/>
                  </a:lnTo>
                  <a:lnTo>
                    <a:pt x="0" y="0"/>
                  </a:lnTo>
                  <a:close/>
                  <a:moveTo>
                    <a:pt x="2" y="0"/>
                  </a:move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9" name="Freeform 1105">
              <a:extLst>
                <a:ext uri="{FF2B5EF4-FFF2-40B4-BE49-F238E27FC236}">
                  <a16:creationId xmlns:a16="http://schemas.microsoft.com/office/drawing/2014/main" id="{BD0E92FC-B9D4-934D-B807-FF8508AA3AFF}"/>
                </a:ext>
              </a:extLst>
            </p:cNvPr>
            <p:cNvSpPr>
              <a:spLocks noEditPoints="1"/>
            </p:cNvSpPr>
            <p:nvPr/>
          </p:nvSpPr>
          <p:spPr bwMode="auto">
            <a:xfrm>
              <a:off x="836" y="3722"/>
              <a:ext cx="15" cy="5"/>
            </a:xfrm>
            <a:custGeom>
              <a:avLst/>
              <a:gdLst>
                <a:gd name="T0" fmla="*/ 0 w 15"/>
                <a:gd name="T1" fmla="*/ 0 h 5"/>
                <a:gd name="T2" fmla="*/ 15 w 15"/>
                <a:gd name="T3" fmla="*/ 0 h 5"/>
                <a:gd name="T4" fmla="*/ 15 w 15"/>
                <a:gd name="T5" fmla="*/ 5 h 5"/>
                <a:gd name="T6" fmla="*/ 0 w 15"/>
                <a:gd name="T7" fmla="*/ 5 h 5"/>
                <a:gd name="T8" fmla="*/ 0 w 15"/>
                <a:gd name="T9" fmla="*/ 0 h 5"/>
                <a:gd name="T10" fmla="*/ 2 w 15"/>
                <a:gd name="T11" fmla="*/ 0 h 5"/>
                <a:gd name="T12" fmla="*/ 14 w 15"/>
                <a:gd name="T13" fmla="*/ 0 h 5"/>
                <a:gd name="T14" fmla="*/ 14 w 15"/>
                <a:gd name="T15" fmla="*/ 4 h 5"/>
                <a:gd name="T16" fmla="*/ 2 w 15"/>
                <a:gd name="T17" fmla="*/ 4 h 5"/>
                <a:gd name="T18" fmla="*/ 2 w 15"/>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5">
                  <a:moveTo>
                    <a:pt x="0" y="0"/>
                  </a:moveTo>
                  <a:lnTo>
                    <a:pt x="15" y="0"/>
                  </a:lnTo>
                  <a:lnTo>
                    <a:pt x="15" y="5"/>
                  </a:lnTo>
                  <a:lnTo>
                    <a:pt x="0" y="5"/>
                  </a:lnTo>
                  <a:lnTo>
                    <a:pt x="0" y="0"/>
                  </a:lnTo>
                  <a:close/>
                  <a:moveTo>
                    <a:pt x="2" y="0"/>
                  </a:moveTo>
                  <a:lnTo>
                    <a:pt x="14" y="0"/>
                  </a:lnTo>
                  <a:lnTo>
                    <a:pt x="14" y="4"/>
                  </a:lnTo>
                  <a:lnTo>
                    <a:pt x="2" y="4"/>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0" name="Freeform 1106">
              <a:extLst>
                <a:ext uri="{FF2B5EF4-FFF2-40B4-BE49-F238E27FC236}">
                  <a16:creationId xmlns:a16="http://schemas.microsoft.com/office/drawing/2014/main" id="{29A0B089-01F0-3746-BF26-31D47ADF5DA9}"/>
                </a:ext>
              </a:extLst>
            </p:cNvPr>
            <p:cNvSpPr>
              <a:spLocks noEditPoints="1"/>
            </p:cNvSpPr>
            <p:nvPr/>
          </p:nvSpPr>
          <p:spPr bwMode="auto">
            <a:xfrm>
              <a:off x="838" y="3722"/>
              <a:ext cx="12" cy="4"/>
            </a:xfrm>
            <a:custGeom>
              <a:avLst/>
              <a:gdLst>
                <a:gd name="T0" fmla="*/ 0 w 12"/>
                <a:gd name="T1" fmla="*/ 0 h 4"/>
                <a:gd name="T2" fmla="*/ 12 w 12"/>
                <a:gd name="T3" fmla="*/ 0 h 4"/>
                <a:gd name="T4" fmla="*/ 12 w 12"/>
                <a:gd name="T5" fmla="*/ 4 h 4"/>
                <a:gd name="T6" fmla="*/ 0 w 12"/>
                <a:gd name="T7" fmla="*/ 4 h 4"/>
                <a:gd name="T8" fmla="*/ 0 w 12"/>
                <a:gd name="T9" fmla="*/ 0 h 4"/>
                <a:gd name="T10" fmla="*/ 2 w 12"/>
                <a:gd name="T11" fmla="*/ 1 h 4"/>
                <a:gd name="T12" fmla="*/ 10 w 12"/>
                <a:gd name="T13" fmla="*/ 1 h 4"/>
                <a:gd name="T14" fmla="*/ 10 w 12"/>
                <a:gd name="T15" fmla="*/ 3 h 4"/>
                <a:gd name="T16" fmla="*/ 2 w 12"/>
                <a:gd name="T17" fmla="*/ 3 h 4"/>
                <a:gd name="T18" fmla="*/ 2 w 1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
                  <a:moveTo>
                    <a:pt x="0" y="0"/>
                  </a:moveTo>
                  <a:lnTo>
                    <a:pt x="12" y="0"/>
                  </a:lnTo>
                  <a:lnTo>
                    <a:pt x="12" y="4"/>
                  </a:lnTo>
                  <a:lnTo>
                    <a:pt x="0" y="4"/>
                  </a:lnTo>
                  <a:lnTo>
                    <a:pt x="0" y="0"/>
                  </a:lnTo>
                  <a:close/>
                  <a:moveTo>
                    <a:pt x="2" y="1"/>
                  </a:moveTo>
                  <a:lnTo>
                    <a:pt x="10" y="1"/>
                  </a:lnTo>
                  <a:lnTo>
                    <a:pt x="10" y="3"/>
                  </a:lnTo>
                  <a:lnTo>
                    <a:pt x="2" y="3"/>
                  </a:lnTo>
                  <a:lnTo>
                    <a:pt x="2" y="1"/>
                  </a:ln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1" name="Freeform 1107">
              <a:extLst>
                <a:ext uri="{FF2B5EF4-FFF2-40B4-BE49-F238E27FC236}">
                  <a16:creationId xmlns:a16="http://schemas.microsoft.com/office/drawing/2014/main" id="{7BCA863D-050D-224C-AC00-5E8C777DBE13}"/>
                </a:ext>
              </a:extLst>
            </p:cNvPr>
            <p:cNvSpPr>
              <a:spLocks noEditPoints="1"/>
            </p:cNvSpPr>
            <p:nvPr/>
          </p:nvSpPr>
          <p:spPr bwMode="auto">
            <a:xfrm>
              <a:off x="840" y="3723"/>
              <a:ext cx="8" cy="2"/>
            </a:xfrm>
            <a:custGeom>
              <a:avLst/>
              <a:gdLst>
                <a:gd name="T0" fmla="*/ 0 w 8"/>
                <a:gd name="T1" fmla="*/ 0 h 2"/>
                <a:gd name="T2" fmla="*/ 8 w 8"/>
                <a:gd name="T3" fmla="*/ 0 h 2"/>
                <a:gd name="T4" fmla="*/ 8 w 8"/>
                <a:gd name="T5" fmla="*/ 2 h 2"/>
                <a:gd name="T6" fmla="*/ 0 w 8"/>
                <a:gd name="T7" fmla="*/ 2 h 2"/>
                <a:gd name="T8" fmla="*/ 0 w 8"/>
                <a:gd name="T9" fmla="*/ 0 h 2"/>
                <a:gd name="T10" fmla="*/ 2 w 8"/>
                <a:gd name="T11" fmla="*/ 1 h 2"/>
                <a:gd name="T12" fmla="*/ 6 w 8"/>
                <a:gd name="T13" fmla="*/ 1 h 2"/>
                <a:gd name="T14" fmla="*/ 6 w 8"/>
                <a:gd name="T15" fmla="*/ 1 h 2"/>
                <a:gd name="T16" fmla="*/ 2 w 8"/>
                <a:gd name="T17" fmla="*/ 1 h 2"/>
                <a:gd name="T18" fmla="*/ 2 w 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
                  <a:moveTo>
                    <a:pt x="0" y="0"/>
                  </a:moveTo>
                  <a:lnTo>
                    <a:pt x="8" y="0"/>
                  </a:lnTo>
                  <a:lnTo>
                    <a:pt x="8" y="2"/>
                  </a:lnTo>
                  <a:lnTo>
                    <a:pt x="0" y="2"/>
                  </a:lnTo>
                  <a:lnTo>
                    <a:pt x="0" y="0"/>
                  </a:lnTo>
                  <a:close/>
                  <a:moveTo>
                    <a:pt x="2" y="1"/>
                  </a:moveTo>
                  <a:lnTo>
                    <a:pt x="6" y="1"/>
                  </a:lnTo>
                  <a:lnTo>
                    <a:pt x="2" y="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2" name="Freeform 1108">
              <a:extLst>
                <a:ext uri="{FF2B5EF4-FFF2-40B4-BE49-F238E27FC236}">
                  <a16:creationId xmlns:a16="http://schemas.microsoft.com/office/drawing/2014/main" id="{70D6C9AA-5B9E-5241-9D65-1A10FA16DC29}"/>
                </a:ext>
              </a:extLst>
            </p:cNvPr>
            <p:cNvSpPr>
              <a:spLocks noEditPoints="1"/>
            </p:cNvSpPr>
            <p:nvPr/>
          </p:nvSpPr>
          <p:spPr bwMode="auto">
            <a:xfrm>
              <a:off x="842" y="3724"/>
              <a:ext cx="4" cy="1"/>
            </a:xfrm>
            <a:custGeom>
              <a:avLst/>
              <a:gdLst>
                <a:gd name="T0" fmla="*/ 0 w 4"/>
                <a:gd name="T1" fmla="*/ 0 h 1"/>
                <a:gd name="T2" fmla="*/ 4 w 4"/>
                <a:gd name="T3" fmla="*/ 0 h 1"/>
                <a:gd name="T4" fmla="*/ 4 w 4"/>
                <a:gd name="T5" fmla="*/ 0 h 1"/>
                <a:gd name="T6" fmla="*/ 0 w 4"/>
                <a:gd name="T7" fmla="*/ 0 h 1"/>
                <a:gd name="T8" fmla="*/ 0 w 4"/>
                <a:gd name="T9" fmla="*/ 0 h 1"/>
                <a:gd name="T10" fmla="*/ 1 w 4"/>
                <a:gd name="T11" fmla="*/ 0 h 1"/>
                <a:gd name="T12" fmla="*/ 1 w 4"/>
                <a:gd name="T13" fmla="*/ 0 h 1"/>
                <a:gd name="T14" fmla="*/ 1 w 4"/>
                <a:gd name="T15" fmla="*/ 0 h 1"/>
                <a:gd name="T16" fmla="*/ 1 w 4"/>
                <a:gd name="T17" fmla="*/ 0 h 1"/>
                <a:gd name="T18" fmla="*/ 1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
                  <a:moveTo>
                    <a:pt x="0" y="0"/>
                  </a:moveTo>
                  <a:lnTo>
                    <a:pt x="4" y="0"/>
                  </a:lnTo>
                  <a:lnTo>
                    <a:pt x="0" y="0"/>
                  </a:lnTo>
                  <a:close/>
                  <a:moveTo>
                    <a:pt x="1" y="0"/>
                  </a:move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3" name="Rectangle 1109">
              <a:extLst>
                <a:ext uri="{FF2B5EF4-FFF2-40B4-BE49-F238E27FC236}">
                  <a16:creationId xmlns:a16="http://schemas.microsoft.com/office/drawing/2014/main" id="{2CB478E6-C5E4-164B-B935-773BAA8AD47E}"/>
                </a:ext>
              </a:extLst>
            </p:cNvPr>
            <p:cNvSpPr>
              <a:spLocks noChangeArrowheads="1"/>
            </p:cNvSpPr>
            <p:nvPr/>
          </p:nvSpPr>
          <p:spPr bwMode="auto">
            <a:xfrm>
              <a:off x="821" y="3723"/>
              <a:ext cx="5" cy="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414" name="Rectangle 1110">
              <a:extLst>
                <a:ext uri="{FF2B5EF4-FFF2-40B4-BE49-F238E27FC236}">
                  <a16:creationId xmlns:a16="http://schemas.microsoft.com/office/drawing/2014/main" id="{7714BD00-DE74-AF41-894B-202147A15D5B}"/>
                </a:ext>
              </a:extLst>
            </p:cNvPr>
            <p:cNvSpPr>
              <a:spLocks noChangeArrowheads="1"/>
            </p:cNvSpPr>
            <p:nvPr/>
          </p:nvSpPr>
          <p:spPr bwMode="auto">
            <a:xfrm>
              <a:off x="841" y="3723"/>
              <a:ext cx="5" cy="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415" name="Rectangle 1111">
              <a:extLst>
                <a:ext uri="{FF2B5EF4-FFF2-40B4-BE49-F238E27FC236}">
                  <a16:creationId xmlns:a16="http://schemas.microsoft.com/office/drawing/2014/main" id="{E84969AC-A22E-0E46-8C8E-09EB851181A7}"/>
                </a:ext>
              </a:extLst>
            </p:cNvPr>
            <p:cNvSpPr>
              <a:spLocks noChangeArrowheads="1"/>
            </p:cNvSpPr>
            <p:nvPr/>
          </p:nvSpPr>
          <p:spPr bwMode="auto">
            <a:xfrm>
              <a:off x="799" y="3723"/>
              <a:ext cx="6" cy="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416" name="Freeform 1112">
              <a:extLst>
                <a:ext uri="{FF2B5EF4-FFF2-40B4-BE49-F238E27FC236}">
                  <a16:creationId xmlns:a16="http://schemas.microsoft.com/office/drawing/2014/main" id="{617B5990-C811-E041-AB97-8E1CBCD51CA9}"/>
                </a:ext>
              </a:extLst>
            </p:cNvPr>
            <p:cNvSpPr>
              <a:spLocks/>
            </p:cNvSpPr>
            <p:nvPr/>
          </p:nvSpPr>
          <p:spPr bwMode="auto">
            <a:xfrm>
              <a:off x="1095" y="3680"/>
              <a:ext cx="16" cy="13"/>
            </a:xfrm>
            <a:custGeom>
              <a:avLst/>
              <a:gdLst>
                <a:gd name="T0" fmla="*/ 0 w 16"/>
                <a:gd name="T1" fmla="*/ 8 h 13"/>
                <a:gd name="T2" fmla="*/ 16 w 16"/>
                <a:gd name="T3" fmla="*/ 0 h 13"/>
                <a:gd name="T4" fmla="*/ 16 w 16"/>
                <a:gd name="T5" fmla="*/ 5 h 13"/>
                <a:gd name="T6" fmla="*/ 0 w 16"/>
                <a:gd name="T7" fmla="*/ 13 h 13"/>
                <a:gd name="T8" fmla="*/ 0 w 16"/>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3">
                  <a:moveTo>
                    <a:pt x="0" y="8"/>
                  </a:moveTo>
                  <a:lnTo>
                    <a:pt x="16" y="0"/>
                  </a:lnTo>
                  <a:lnTo>
                    <a:pt x="16" y="5"/>
                  </a:lnTo>
                  <a:lnTo>
                    <a:pt x="0" y="1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7" name="Freeform 1113">
              <a:extLst>
                <a:ext uri="{FF2B5EF4-FFF2-40B4-BE49-F238E27FC236}">
                  <a16:creationId xmlns:a16="http://schemas.microsoft.com/office/drawing/2014/main" id="{B9AA06A3-2FE5-0042-9976-1A3EA8EEACD8}"/>
                </a:ext>
              </a:extLst>
            </p:cNvPr>
            <p:cNvSpPr>
              <a:spLocks noEditPoints="1"/>
            </p:cNvSpPr>
            <p:nvPr/>
          </p:nvSpPr>
          <p:spPr bwMode="auto">
            <a:xfrm>
              <a:off x="1009" y="3720"/>
              <a:ext cx="13" cy="3"/>
            </a:xfrm>
            <a:custGeom>
              <a:avLst/>
              <a:gdLst>
                <a:gd name="T0" fmla="*/ 0 w 13"/>
                <a:gd name="T1" fmla="*/ 0 h 3"/>
                <a:gd name="T2" fmla="*/ 13 w 13"/>
                <a:gd name="T3" fmla="*/ 0 h 3"/>
                <a:gd name="T4" fmla="*/ 13 w 13"/>
                <a:gd name="T5" fmla="*/ 3 h 3"/>
                <a:gd name="T6" fmla="*/ 0 w 13"/>
                <a:gd name="T7" fmla="*/ 3 h 3"/>
                <a:gd name="T8" fmla="*/ 0 w 13"/>
                <a:gd name="T9" fmla="*/ 0 h 3"/>
                <a:gd name="T10" fmla="*/ 0 w 13"/>
                <a:gd name="T11" fmla="*/ 0 h 3"/>
                <a:gd name="T12" fmla="*/ 13 w 13"/>
                <a:gd name="T13" fmla="*/ 0 h 3"/>
                <a:gd name="T14" fmla="*/ 13 w 13"/>
                <a:gd name="T15" fmla="*/ 0 h 3"/>
                <a:gd name="T16" fmla="*/ 0 w 13"/>
                <a:gd name="T17" fmla="*/ 0 h 3"/>
                <a:gd name="T18" fmla="*/ 0 w 1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3">
                  <a:moveTo>
                    <a:pt x="0" y="0"/>
                  </a:moveTo>
                  <a:lnTo>
                    <a:pt x="13" y="0"/>
                  </a:lnTo>
                  <a:lnTo>
                    <a:pt x="13" y="3"/>
                  </a:lnTo>
                  <a:lnTo>
                    <a:pt x="0" y="3"/>
                  </a:lnTo>
                  <a:lnTo>
                    <a:pt x="0" y="0"/>
                  </a:lnTo>
                  <a:close/>
                  <a:moveTo>
                    <a:pt x="0" y="0"/>
                  </a:moveTo>
                  <a:lnTo>
                    <a:pt x="1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8" name="Freeform 1114">
              <a:extLst>
                <a:ext uri="{FF2B5EF4-FFF2-40B4-BE49-F238E27FC236}">
                  <a16:creationId xmlns:a16="http://schemas.microsoft.com/office/drawing/2014/main" id="{09A2B92A-3BEE-6B4E-96BC-6BF20015D341}"/>
                </a:ext>
              </a:extLst>
            </p:cNvPr>
            <p:cNvSpPr>
              <a:spLocks/>
            </p:cNvSpPr>
            <p:nvPr/>
          </p:nvSpPr>
          <p:spPr bwMode="auto">
            <a:xfrm>
              <a:off x="955" y="3718"/>
              <a:ext cx="7" cy="6"/>
            </a:xfrm>
            <a:custGeom>
              <a:avLst/>
              <a:gdLst>
                <a:gd name="T0" fmla="*/ 0 w 7"/>
                <a:gd name="T1" fmla="*/ 6 h 6"/>
                <a:gd name="T2" fmla="*/ 3 w 7"/>
                <a:gd name="T3" fmla="*/ 6 h 6"/>
                <a:gd name="T4" fmla="*/ 6 w 7"/>
                <a:gd name="T5" fmla="*/ 4 h 6"/>
                <a:gd name="T6" fmla="*/ 7 w 7"/>
                <a:gd name="T7" fmla="*/ 0 h 6"/>
                <a:gd name="T8" fmla="*/ 7 w 7"/>
                <a:gd name="T9" fmla="*/ 6 h 6"/>
                <a:gd name="T10" fmla="*/ 0 w 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
                  <a:moveTo>
                    <a:pt x="0" y="6"/>
                  </a:moveTo>
                  <a:lnTo>
                    <a:pt x="3" y="6"/>
                  </a:lnTo>
                  <a:lnTo>
                    <a:pt x="6" y="4"/>
                  </a:lnTo>
                  <a:lnTo>
                    <a:pt x="7" y="0"/>
                  </a:lnTo>
                  <a:lnTo>
                    <a:pt x="7" y="6"/>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9" name="Freeform 1115">
              <a:extLst>
                <a:ext uri="{FF2B5EF4-FFF2-40B4-BE49-F238E27FC236}">
                  <a16:creationId xmlns:a16="http://schemas.microsoft.com/office/drawing/2014/main" id="{AA65AB15-BEFA-7D4F-9E87-0EB42C9FABFF}"/>
                </a:ext>
              </a:extLst>
            </p:cNvPr>
            <p:cNvSpPr>
              <a:spLocks/>
            </p:cNvSpPr>
            <p:nvPr/>
          </p:nvSpPr>
          <p:spPr bwMode="auto">
            <a:xfrm>
              <a:off x="955" y="3718"/>
              <a:ext cx="7" cy="6"/>
            </a:xfrm>
            <a:custGeom>
              <a:avLst/>
              <a:gdLst>
                <a:gd name="T0" fmla="*/ 0 w 7"/>
                <a:gd name="T1" fmla="*/ 6 h 6"/>
                <a:gd name="T2" fmla="*/ 3 w 7"/>
                <a:gd name="T3" fmla="*/ 6 h 6"/>
                <a:gd name="T4" fmla="*/ 6 w 7"/>
                <a:gd name="T5" fmla="*/ 4 h 6"/>
                <a:gd name="T6" fmla="*/ 7 w 7"/>
                <a:gd name="T7" fmla="*/ 0 h 6"/>
                <a:gd name="T8" fmla="*/ 3 w 7"/>
                <a:gd name="T9" fmla="*/ 0 h 6"/>
                <a:gd name="T10" fmla="*/ 3 w 7"/>
                <a:gd name="T11" fmla="*/ 2 h 6"/>
                <a:gd name="T12" fmla="*/ 2 w 7"/>
                <a:gd name="T13" fmla="*/ 3 h 6"/>
                <a:gd name="T14" fmla="*/ 0 w 7"/>
                <a:gd name="T15" fmla="*/ 4 h 6"/>
                <a:gd name="T16" fmla="*/ 0 w 7"/>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0" y="6"/>
                  </a:moveTo>
                  <a:lnTo>
                    <a:pt x="3" y="6"/>
                  </a:lnTo>
                  <a:lnTo>
                    <a:pt x="6" y="4"/>
                  </a:lnTo>
                  <a:lnTo>
                    <a:pt x="7" y="0"/>
                  </a:lnTo>
                  <a:lnTo>
                    <a:pt x="3" y="0"/>
                  </a:lnTo>
                  <a:lnTo>
                    <a:pt x="3" y="2"/>
                  </a:lnTo>
                  <a:lnTo>
                    <a:pt x="2" y="3"/>
                  </a:lnTo>
                  <a:lnTo>
                    <a:pt x="0" y="4"/>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0" name="Freeform 1116">
              <a:extLst>
                <a:ext uri="{FF2B5EF4-FFF2-40B4-BE49-F238E27FC236}">
                  <a16:creationId xmlns:a16="http://schemas.microsoft.com/office/drawing/2014/main" id="{74A657AF-6B4E-0044-A757-5CA592A1D519}"/>
                </a:ext>
              </a:extLst>
            </p:cNvPr>
            <p:cNvSpPr>
              <a:spLocks/>
            </p:cNvSpPr>
            <p:nvPr/>
          </p:nvSpPr>
          <p:spPr bwMode="auto">
            <a:xfrm>
              <a:off x="955" y="3718"/>
              <a:ext cx="3" cy="4"/>
            </a:xfrm>
            <a:custGeom>
              <a:avLst/>
              <a:gdLst>
                <a:gd name="T0" fmla="*/ 0 w 3"/>
                <a:gd name="T1" fmla="*/ 4 h 4"/>
                <a:gd name="T2" fmla="*/ 2 w 3"/>
                <a:gd name="T3" fmla="*/ 3 h 4"/>
                <a:gd name="T4" fmla="*/ 3 w 3"/>
                <a:gd name="T5" fmla="*/ 2 h 4"/>
                <a:gd name="T6" fmla="*/ 3 w 3"/>
                <a:gd name="T7" fmla="*/ 0 h 4"/>
                <a:gd name="T8" fmla="*/ 0 w 3"/>
                <a:gd name="T9" fmla="*/ 0 h 4"/>
                <a:gd name="T10" fmla="*/ 0 w 3"/>
                <a:gd name="T11" fmla="*/ 0 h 4"/>
                <a:gd name="T12" fmla="*/ 0 w 3"/>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4"/>
                  </a:moveTo>
                  <a:lnTo>
                    <a:pt x="2" y="3"/>
                  </a:lnTo>
                  <a:lnTo>
                    <a:pt x="3" y="2"/>
                  </a:lnTo>
                  <a:lnTo>
                    <a:pt x="3" y="0"/>
                  </a:lnTo>
                  <a:lnTo>
                    <a:pt x="0" y="0"/>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1" name="Freeform 1117">
              <a:extLst>
                <a:ext uri="{FF2B5EF4-FFF2-40B4-BE49-F238E27FC236}">
                  <a16:creationId xmlns:a16="http://schemas.microsoft.com/office/drawing/2014/main" id="{6E087967-A707-FE4F-A4D3-8B1808A02371}"/>
                </a:ext>
              </a:extLst>
            </p:cNvPr>
            <p:cNvSpPr>
              <a:spLocks/>
            </p:cNvSpPr>
            <p:nvPr/>
          </p:nvSpPr>
          <p:spPr bwMode="auto">
            <a:xfrm>
              <a:off x="957" y="3720"/>
              <a:ext cx="3" cy="3"/>
            </a:xfrm>
            <a:custGeom>
              <a:avLst/>
              <a:gdLst>
                <a:gd name="T0" fmla="*/ 3 w 3"/>
                <a:gd name="T1" fmla="*/ 0 h 3"/>
                <a:gd name="T2" fmla="*/ 1 w 3"/>
                <a:gd name="T3" fmla="*/ 0 h 3"/>
                <a:gd name="T4" fmla="*/ 1 w 3"/>
                <a:gd name="T5" fmla="*/ 2 h 3"/>
                <a:gd name="T6" fmla="*/ 0 w 3"/>
                <a:gd name="T7" fmla="*/ 3 h 3"/>
                <a:gd name="T8" fmla="*/ 0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1" y="0"/>
                  </a:lnTo>
                  <a:lnTo>
                    <a:pt x="1" y="2"/>
                  </a:lnTo>
                  <a:lnTo>
                    <a:pt x="0" y="3"/>
                  </a:lnTo>
                  <a:lnTo>
                    <a:pt x="0" y="0"/>
                  </a:lnTo>
                  <a:lnTo>
                    <a:pt x="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2" name="Freeform 1118">
              <a:extLst>
                <a:ext uri="{FF2B5EF4-FFF2-40B4-BE49-F238E27FC236}">
                  <a16:creationId xmlns:a16="http://schemas.microsoft.com/office/drawing/2014/main" id="{0CB810EC-C909-DE4C-818C-78688E51AC27}"/>
                </a:ext>
              </a:extLst>
            </p:cNvPr>
            <p:cNvSpPr>
              <a:spLocks/>
            </p:cNvSpPr>
            <p:nvPr/>
          </p:nvSpPr>
          <p:spPr bwMode="auto">
            <a:xfrm>
              <a:off x="957" y="3720"/>
              <a:ext cx="3" cy="3"/>
            </a:xfrm>
            <a:custGeom>
              <a:avLst/>
              <a:gdLst>
                <a:gd name="T0" fmla="*/ 3 w 3"/>
                <a:gd name="T1" fmla="*/ 0 h 3"/>
                <a:gd name="T2" fmla="*/ 1 w 3"/>
                <a:gd name="T3" fmla="*/ 0 h 3"/>
                <a:gd name="T4" fmla="*/ 1 w 3"/>
                <a:gd name="T5" fmla="*/ 2 h 3"/>
                <a:gd name="T6" fmla="*/ 0 w 3"/>
                <a:gd name="T7" fmla="*/ 3 h 3"/>
                <a:gd name="T8" fmla="*/ 3 w 3"/>
                <a:gd name="T9" fmla="*/ 3 h 3"/>
                <a:gd name="T10" fmla="*/ 3 w 3"/>
                <a:gd name="T11" fmla="*/ 3 h 3"/>
                <a:gd name="T12" fmla="*/ 3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1" y="0"/>
                  </a:lnTo>
                  <a:lnTo>
                    <a:pt x="1" y="2"/>
                  </a:lnTo>
                  <a:lnTo>
                    <a:pt x="0" y="3"/>
                  </a:lnTo>
                  <a:lnTo>
                    <a:pt x="3" y="3"/>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3" name="Freeform 1119">
              <a:extLst>
                <a:ext uri="{FF2B5EF4-FFF2-40B4-BE49-F238E27FC236}">
                  <a16:creationId xmlns:a16="http://schemas.microsoft.com/office/drawing/2014/main" id="{E57F7952-4823-0249-B232-2B6B180CE269}"/>
                </a:ext>
              </a:extLst>
            </p:cNvPr>
            <p:cNvSpPr>
              <a:spLocks/>
            </p:cNvSpPr>
            <p:nvPr/>
          </p:nvSpPr>
          <p:spPr bwMode="auto">
            <a:xfrm>
              <a:off x="965" y="3718"/>
              <a:ext cx="6" cy="6"/>
            </a:xfrm>
            <a:custGeom>
              <a:avLst/>
              <a:gdLst>
                <a:gd name="T0" fmla="*/ 0 w 6"/>
                <a:gd name="T1" fmla="*/ 6 h 6"/>
                <a:gd name="T2" fmla="*/ 2 w 6"/>
                <a:gd name="T3" fmla="*/ 6 h 6"/>
                <a:gd name="T4" fmla="*/ 5 w 6"/>
                <a:gd name="T5" fmla="*/ 4 h 6"/>
                <a:gd name="T6" fmla="*/ 6 w 6"/>
                <a:gd name="T7" fmla="*/ 0 h 6"/>
                <a:gd name="T8" fmla="*/ 6 w 6"/>
                <a:gd name="T9" fmla="*/ 6 h 6"/>
                <a:gd name="T10" fmla="*/ 0 w 6"/>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6"/>
                  </a:moveTo>
                  <a:lnTo>
                    <a:pt x="2" y="6"/>
                  </a:lnTo>
                  <a:lnTo>
                    <a:pt x="5" y="4"/>
                  </a:lnTo>
                  <a:lnTo>
                    <a:pt x="6" y="0"/>
                  </a:lnTo>
                  <a:lnTo>
                    <a:pt x="6" y="6"/>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4" name="Freeform 1120">
              <a:extLst>
                <a:ext uri="{FF2B5EF4-FFF2-40B4-BE49-F238E27FC236}">
                  <a16:creationId xmlns:a16="http://schemas.microsoft.com/office/drawing/2014/main" id="{5B303B8A-75C3-8444-9133-4568251E3DF6}"/>
                </a:ext>
              </a:extLst>
            </p:cNvPr>
            <p:cNvSpPr>
              <a:spLocks/>
            </p:cNvSpPr>
            <p:nvPr/>
          </p:nvSpPr>
          <p:spPr bwMode="auto">
            <a:xfrm>
              <a:off x="965" y="3718"/>
              <a:ext cx="6" cy="6"/>
            </a:xfrm>
            <a:custGeom>
              <a:avLst/>
              <a:gdLst>
                <a:gd name="T0" fmla="*/ 0 w 6"/>
                <a:gd name="T1" fmla="*/ 6 h 6"/>
                <a:gd name="T2" fmla="*/ 2 w 6"/>
                <a:gd name="T3" fmla="*/ 6 h 6"/>
                <a:gd name="T4" fmla="*/ 5 w 6"/>
                <a:gd name="T5" fmla="*/ 4 h 6"/>
                <a:gd name="T6" fmla="*/ 6 w 6"/>
                <a:gd name="T7" fmla="*/ 0 h 6"/>
                <a:gd name="T8" fmla="*/ 2 w 6"/>
                <a:gd name="T9" fmla="*/ 0 h 6"/>
                <a:gd name="T10" fmla="*/ 2 w 6"/>
                <a:gd name="T11" fmla="*/ 2 h 6"/>
                <a:gd name="T12" fmla="*/ 1 w 6"/>
                <a:gd name="T13" fmla="*/ 3 h 6"/>
                <a:gd name="T14" fmla="*/ 0 w 6"/>
                <a:gd name="T15" fmla="*/ 4 h 6"/>
                <a:gd name="T16" fmla="*/ 0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6"/>
                  </a:moveTo>
                  <a:lnTo>
                    <a:pt x="2" y="6"/>
                  </a:lnTo>
                  <a:lnTo>
                    <a:pt x="5" y="4"/>
                  </a:lnTo>
                  <a:lnTo>
                    <a:pt x="6" y="0"/>
                  </a:lnTo>
                  <a:lnTo>
                    <a:pt x="2" y="0"/>
                  </a:lnTo>
                  <a:lnTo>
                    <a:pt x="2" y="2"/>
                  </a:lnTo>
                  <a:lnTo>
                    <a:pt x="1" y="3"/>
                  </a:lnTo>
                  <a:lnTo>
                    <a:pt x="0" y="4"/>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5" name="Freeform 1121">
              <a:extLst>
                <a:ext uri="{FF2B5EF4-FFF2-40B4-BE49-F238E27FC236}">
                  <a16:creationId xmlns:a16="http://schemas.microsoft.com/office/drawing/2014/main" id="{08990467-B021-BE45-A3FF-95B31B6459F6}"/>
                </a:ext>
              </a:extLst>
            </p:cNvPr>
            <p:cNvSpPr>
              <a:spLocks/>
            </p:cNvSpPr>
            <p:nvPr/>
          </p:nvSpPr>
          <p:spPr bwMode="auto">
            <a:xfrm>
              <a:off x="965" y="3718"/>
              <a:ext cx="2" cy="4"/>
            </a:xfrm>
            <a:custGeom>
              <a:avLst/>
              <a:gdLst>
                <a:gd name="T0" fmla="*/ 0 w 2"/>
                <a:gd name="T1" fmla="*/ 4 h 4"/>
                <a:gd name="T2" fmla="*/ 1 w 2"/>
                <a:gd name="T3" fmla="*/ 3 h 4"/>
                <a:gd name="T4" fmla="*/ 2 w 2"/>
                <a:gd name="T5" fmla="*/ 2 h 4"/>
                <a:gd name="T6" fmla="*/ 2 w 2"/>
                <a:gd name="T7" fmla="*/ 0 h 4"/>
                <a:gd name="T8" fmla="*/ 0 w 2"/>
                <a:gd name="T9" fmla="*/ 0 h 4"/>
                <a:gd name="T10" fmla="*/ 0 w 2"/>
                <a:gd name="T11" fmla="*/ 0 h 4"/>
                <a:gd name="T12" fmla="*/ 0 w 2"/>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0" y="4"/>
                  </a:moveTo>
                  <a:lnTo>
                    <a:pt x="1" y="3"/>
                  </a:lnTo>
                  <a:lnTo>
                    <a:pt x="2" y="2"/>
                  </a:lnTo>
                  <a:lnTo>
                    <a:pt x="2" y="0"/>
                  </a:lnTo>
                  <a:lnTo>
                    <a:pt x="0" y="0"/>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6" name="Freeform 1122">
              <a:extLst>
                <a:ext uri="{FF2B5EF4-FFF2-40B4-BE49-F238E27FC236}">
                  <a16:creationId xmlns:a16="http://schemas.microsoft.com/office/drawing/2014/main" id="{EF738B5D-3D90-2A4D-A8FF-F8B0ADD6057B}"/>
                </a:ext>
              </a:extLst>
            </p:cNvPr>
            <p:cNvSpPr>
              <a:spLocks/>
            </p:cNvSpPr>
            <p:nvPr/>
          </p:nvSpPr>
          <p:spPr bwMode="auto">
            <a:xfrm>
              <a:off x="966" y="3720"/>
              <a:ext cx="3" cy="3"/>
            </a:xfrm>
            <a:custGeom>
              <a:avLst/>
              <a:gdLst>
                <a:gd name="T0" fmla="*/ 3 w 3"/>
                <a:gd name="T1" fmla="*/ 0 h 3"/>
                <a:gd name="T2" fmla="*/ 1 w 3"/>
                <a:gd name="T3" fmla="*/ 0 h 3"/>
                <a:gd name="T4" fmla="*/ 0 w 3"/>
                <a:gd name="T5" fmla="*/ 2 h 3"/>
                <a:gd name="T6" fmla="*/ 0 w 3"/>
                <a:gd name="T7" fmla="*/ 3 h 3"/>
                <a:gd name="T8" fmla="*/ 0 w 3"/>
                <a:gd name="T9" fmla="*/ 0 h 3"/>
                <a:gd name="T10" fmla="*/ 3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1" y="0"/>
                  </a:lnTo>
                  <a:lnTo>
                    <a:pt x="0" y="2"/>
                  </a:lnTo>
                  <a:lnTo>
                    <a:pt x="0" y="3"/>
                  </a:lnTo>
                  <a:lnTo>
                    <a:pt x="0" y="0"/>
                  </a:lnTo>
                  <a:lnTo>
                    <a:pt x="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7" name="Freeform 1123">
              <a:extLst>
                <a:ext uri="{FF2B5EF4-FFF2-40B4-BE49-F238E27FC236}">
                  <a16:creationId xmlns:a16="http://schemas.microsoft.com/office/drawing/2014/main" id="{307F38D8-6AF6-D64C-B901-02E10B42C15C}"/>
                </a:ext>
              </a:extLst>
            </p:cNvPr>
            <p:cNvSpPr>
              <a:spLocks/>
            </p:cNvSpPr>
            <p:nvPr/>
          </p:nvSpPr>
          <p:spPr bwMode="auto">
            <a:xfrm>
              <a:off x="966" y="3720"/>
              <a:ext cx="3" cy="3"/>
            </a:xfrm>
            <a:custGeom>
              <a:avLst/>
              <a:gdLst>
                <a:gd name="T0" fmla="*/ 3 w 3"/>
                <a:gd name="T1" fmla="*/ 0 h 3"/>
                <a:gd name="T2" fmla="*/ 1 w 3"/>
                <a:gd name="T3" fmla="*/ 0 h 3"/>
                <a:gd name="T4" fmla="*/ 0 w 3"/>
                <a:gd name="T5" fmla="*/ 2 h 3"/>
                <a:gd name="T6" fmla="*/ 0 w 3"/>
                <a:gd name="T7" fmla="*/ 3 h 3"/>
                <a:gd name="T8" fmla="*/ 3 w 3"/>
                <a:gd name="T9" fmla="*/ 3 h 3"/>
                <a:gd name="T10" fmla="*/ 3 w 3"/>
                <a:gd name="T11" fmla="*/ 3 h 3"/>
                <a:gd name="T12" fmla="*/ 3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1" y="0"/>
                  </a:lnTo>
                  <a:lnTo>
                    <a:pt x="0" y="2"/>
                  </a:lnTo>
                  <a:lnTo>
                    <a:pt x="0" y="3"/>
                  </a:lnTo>
                  <a:lnTo>
                    <a:pt x="3" y="3"/>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8" name="Freeform 1124">
              <a:extLst>
                <a:ext uri="{FF2B5EF4-FFF2-40B4-BE49-F238E27FC236}">
                  <a16:creationId xmlns:a16="http://schemas.microsoft.com/office/drawing/2014/main" id="{7CD1E09C-B2EC-8442-918B-C57B6A9D9EA1}"/>
                </a:ext>
              </a:extLst>
            </p:cNvPr>
            <p:cNvSpPr>
              <a:spLocks/>
            </p:cNvSpPr>
            <p:nvPr/>
          </p:nvSpPr>
          <p:spPr bwMode="auto">
            <a:xfrm>
              <a:off x="973" y="3718"/>
              <a:ext cx="6" cy="6"/>
            </a:xfrm>
            <a:custGeom>
              <a:avLst/>
              <a:gdLst>
                <a:gd name="T0" fmla="*/ 0 w 6"/>
                <a:gd name="T1" fmla="*/ 6 h 6"/>
                <a:gd name="T2" fmla="*/ 4 w 6"/>
                <a:gd name="T3" fmla="*/ 6 h 6"/>
                <a:gd name="T4" fmla="*/ 6 w 6"/>
                <a:gd name="T5" fmla="*/ 4 h 6"/>
                <a:gd name="T6" fmla="*/ 6 w 6"/>
                <a:gd name="T7" fmla="*/ 0 h 6"/>
                <a:gd name="T8" fmla="*/ 6 w 6"/>
                <a:gd name="T9" fmla="*/ 6 h 6"/>
                <a:gd name="T10" fmla="*/ 0 w 6"/>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6"/>
                  </a:moveTo>
                  <a:lnTo>
                    <a:pt x="4" y="6"/>
                  </a:lnTo>
                  <a:lnTo>
                    <a:pt x="6" y="4"/>
                  </a:lnTo>
                  <a:lnTo>
                    <a:pt x="6" y="0"/>
                  </a:lnTo>
                  <a:lnTo>
                    <a:pt x="6" y="6"/>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9" name="Freeform 1125">
              <a:extLst>
                <a:ext uri="{FF2B5EF4-FFF2-40B4-BE49-F238E27FC236}">
                  <a16:creationId xmlns:a16="http://schemas.microsoft.com/office/drawing/2014/main" id="{0F9483D2-6705-BB4A-B441-FFC66C4A6D6E}"/>
                </a:ext>
              </a:extLst>
            </p:cNvPr>
            <p:cNvSpPr>
              <a:spLocks/>
            </p:cNvSpPr>
            <p:nvPr/>
          </p:nvSpPr>
          <p:spPr bwMode="auto">
            <a:xfrm>
              <a:off x="973" y="3718"/>
              <a:ext cx="6" cy="6"/>
            </a:xfrm>
            <a:custGeom>
              <a:avLst/>
              <a:gdLst>
                <a:gd name="T0" fmla="*/ 0 w 6"/>
                <a:gd name="T1" fmla="*/ 6 h 6"/>
                <a:gd name="T2" fmla="*/ 4 w 6"/>
                <a:gd name="T3" fmla="*/ 6 h 6"/>
                <a:gd name="T4" fmla="*/ 6 w 6"/>
                <a:gd name="T5" fmla="*/ 4 h 6"/>
                <a:gd name="T6" fmla="*/ 6 w 6"/>
                <a:gd name="T7" fmla="*/ 0 h 6"/>
                <a:gd name="T8" fmla="*/ 4 w 6"/>
                <a:gd name="T9" fmla="*/ 0 h 6"/>
                <a:gd name="T10" fmla="*/ 3 w 6"/>
                <a:gd name="T11" fmla="*/ 2 h 6"/>
                <a:gd name="T12" fmla="*/ 2 w 6"/>
                <a:gd name="T13" fmla="*/ 3 h 6"/>
                <a:gd name="T14" fmla="*/ 0 w 6"/>
                <a:gd name="T15" fmla="*/ 4 h 6"/>
                <a:gd name="T16" fmla="*/ 0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6"/>
                  </a:moveTo>
                  <a:lnTo>
                    <a:pt x="4" y="6"/>
                  </a:lnTo>
                  <a:lnTo>
                    <a:pt x="6" y="4"/>
                  </a:lnTo>
                  <a:lnTo>
                    <a:pt x="6" y="0"/>
                  </a:lnTo>
                  <a:lnTo>
                    <a:pt x="4" y="0"/>
                  </a:lnTo>
                  <a:lnTo>
                    <a:pt x="3" y="2"/>
                  </a:lnTo>
                  <a:lnTo>
                    <a:pt x="2" y="3"/>
                  </a:lnTo>
                  <a:lnTo>
                    <a:pt x="0" y="4"/>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0" name="Freeform 1126">
              <a:extLst>
                <a:ext uri="{FF2B5EF4-FFF2-40B4-BE49-F238E27FC236}">
                  <a16:creationId xmlns:a16="http://schemas.microsoft.com/office/drawing/2014/main" id="{74AAFA62-6D05-9749-8D79-BD199EC31ED0}"/>
                </a:ext>
              </a:extLst>
            </p:cNvPr>
            <p:cNvSpPr>
              <a:spLocks/>
            </p:cNvSpPr>
            <p:nvPr/>
          </p:nvSpPr>
          <p:spPr bwMode="auto">
            <a:xfrm>
              <a:off x="973" y="3718"/>
              <a:ext cx="4" cy="4"/>
            </a:xfrm>
            <a:custGeom>
              <a:avLst/>
              <a:gdLst>
                <a:gd name="T0" fmla="*/ 0 w 4"/>
                <a:gd name="T1" fmla="*/ 4 h 4"/>
                <a:gd name="T2" fmla="*/ 2 w 4"/>
                <a:gd name="T3" fmla="*/ 3 h 4"/>
                <a:gd name="T4" fmla="*/ 3 w 4"/>
                <a:gd name="T5" fmla="*/ 2 h 4"/>
                <a:gd name="T6" fmla="*/ 4 w 4"/>
                <a:gd name="T7" fmla="*/ 0 h 4"/>
                <a:gd name="T8" fmla="*/ 0 w 4"/>
                <a:gd name="T9" fmla="*/ 0 h 4"/>
                <a:gd name="T10" fmla="*/ 0 w 4"/>
                <a:gd name="T11" fmla="*/ 0 h 4"/>
                <a:gd name="T12" fmla="*/ 0 w 4"/>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0" y="4"/>
                  </a:moveTo>
                  <a:lnTo>
                    <a:pt x="2" y="3"/>
                  </a:lnTo>
                  <a:lnTo>
                    <a:pt x="3" y="2"/>
                  </a:lnTo>
                  <a:lnTo>
                    <a:pt x="4" y="0"/>
                  </a:lnTo>
                  <a:lnTo>
                    <a:pt x="0" y="0"/>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1" name="Freeform 1127">
              <a:extLst>
                <a:ext uri="{FF2B5EF4-FFF2-40B4-BE49-F238E27FC236}">
                  <a16:creationId xmlns:a16="http://schemas.microsoft.com/office/drawing/2014/main" id="{754B5873-DC60-C446-A925-9335C2E3C12F}"/>
                </a:ext>
              </a:extLst>
            </p:cNvPr>
            <p:cNvSpPr>
              <a:spLocks/>
            </p:cNvSpPr>
            <p:nvPr/>
          </p:nvSpPr>
          <p:spPr bwMode="auto">
            <a:xfrm>
              <a:off x="975" y="3720"/>
              <a:ext cx="4" cy="3"/>
            </a:xfrm>
            <a:custGeom>
              <a:avLst/>
              <a:gdLst>
                <a:gd name="T0" fmla="*/ 4 w 4"/>
                <a:gd name="T1" fmla="*/ 0 h 3"/>
                <a:gd name="T2" fmla="*/ 2 w 4"/>
                <a:gd name="T3" fmla="*/ 0 h 3"/>
                <a:gd name="T4" fmla="*/ 0 w 4"/>
                <a:gd name="T5" fmla="*/ 2 h 3"/>
                <a:gd name="T6" fmla="*/ 0 w 4"/>
                <a:gd name="T7" fmla="*/ 3 h 3"/>
                <a:gd name="T8" fmla="*/ 0 w 4"/>
                <a:gd name="T9" fmla="*/ 0 h 3"/>
                <a:gd name="T10" fmla="*/ 4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0"/>
                  </a:moveTo>
                  <a:lnTo>
                    <a:pt x="2" y="0"/>
                  </a:lnTo>
                  <a:lnTo>
                    <a:pt x="0" y="2"/>
                  </a:lnTo>
                  <a:lnTo>
                    <a:pt x="0" y="3"/>
                  </a:lnTo>
                  <a:lnTo>
                    <a:pt x="0" y="0"/>
                  </a:lnTo>
                  <a:lnTo>
                    <a:pt x="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2" name="Freeform 1128">
              <a:extLst>
                <a:ext uri="{FF2B5EF4-FFF2-40B4-BE49-F238E27FC236}">
                  <a16:creationId xmlns:a16="http://schemas.microsoft.com/office/drawing/2014/main" id="{605F2856-C2B5-8047-B1A3-F18303EACB84}"/>
                </a:ext>
              </a:extLst>
            </p:cNvPr>
            <p:cNvSpPr>
              <a:spLocks/>
            </p:cNvSpPr>
            <p:nvPr/>
          </p:nvSpPr>
          <p:spPr bwMode="auto">
            <a:xfrm>
              <a:off x="975" y="3720"/>
              <a:ext cx="4" cy="3"/>
            </a:xfrm>
            <a:custGeom>
              <a:avLst/>
              <a:gdLst>
                <a:gd name="T0" fmla="*/ 4 w 4"/>
                <a:gd name="T1" fmla="*/ 0 h 3"/>
                <a:gd name="T2" fmla="*/ 2 w 4"/>
                <a:gd name="T3" fmla="*/ 0 h 3"/>
                <a:gd name="T4" fmla="*/ 0 w 4"/>
                <a:gd name="T5" fmla="*/ 2 h 3"/>
                <a:gd name="T6" fmla="*/ 0 w 4"/>
                <a:gd name="T7" fmla="*/ 3 h 3"/>
                <a:gd name="T8" fmla="*/ 4 w 4"/>
                <a:gd name="T9" fmla="*/ 3 h 3"/>
                <a:gd name="T10" fmla="*/ 4 w 4"/>
                <a:gd name="T11" fmla="*/ 3 h 3"/>
                <a:gd name="T12" fmla="*/ 4 w 4"/>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4" y="0"/>
                  </a:moveTo>
                  <a:lnTo>
                    <a:pt x="2" y="0"/>
                  </a:lnTo>
                  <a:lnTo>
                    <a:pt x="0" y="2"/>
                  </a:lnTo>
                  <a:lnTo>
                    <a:pt x="0" y="3"/>
                  </a:lnTo>
                  <a:lnTo>
                    <a:pt x="4" y="3"/>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3" name="Freeform 1129">
              <a:extLst>
                <a:ext uri="{FF2B5EF4-FFF2-40B4-BE49-F238E27FC236}">
                  <a16:creationId xmlns:a16="http://schemas.microsoft.com/office/drawing/2014/main" id="{0E9E7A54-15C4-4445-8080-29550055A482}"/>
                </a:ext>
              </a:extLst>
            </p:cNvPr>
            <p:cNvSpPr>
              <a:spLocks/>
            </p:cNvSpPr>
            <p:nvPr/>
          </p:nvSpPr>
          <p:spPr bwMode="auto">
            <a:xfrm>
              <a:off x="982" y="3718"/>
              <a:ext cx="6" cy="6"/>
            </a:xfrm>
            <a:custGeom>
              <a:avLst/>
              <a:gdLst>
                <a:gd name="T0" fmla="*/ 0 w 6"/>
                <a:gd name="T1" fmla="*/ 6 h 6"/>
                <a:gd name="T2" fmla="*/ 3 w 6"/>
                <a:gd name="T3" fmla="*/ 6 h 6"/>
                <a:gd name="T4" fmla="*/ 5 w 6"/>
                <a:gd name="T5" fmla="*/ 4 h 6"/>
                <a:gd name="T6" fmla="*/ 6 w 6"/>
                <a:gd name="T7" fmla="*/ 0 h 6"/>
                <a:gd name="T8" fmla="*/ 6 w 6"/>
                <a:gd name="T9" fmla="*/ 6 h 6"/>
                <a:gd name="T10" fmla="*/ 0 w 6"/>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6"/>
                  </a:moveTo>
                  <a:lnTo>
                    <a:pt x="3" y="6"/>
                  </a:lnTo>
                  <a:lnTo>
                    <a:pt x="5" y="4"/>
                  </a:lnTo>
                  <a:lnTo>
                    <a:pt x="6" y="0"/>
                  </a:lnTo>
                  <a:lnTo>
                    <a:pt x="6" y="6"/>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4" name="Freeform 1130">
              <a:extLst>
                <a:ext uri="{FF2B5EF4-FFF2-40B4-BE49-F238E27FC236}">
                  <a16:creationId xmlns:a16="http://schemas.microsoft.com/office/drawing/2014/main" id="{872C6D43-5C35-0E47-A564-AB13852437FF}"/>
                </a:ext>
              </a:extLst>
            </p:cNvPr>
            <p:cNvSpPr>
              <a:spLocks/>
            </p:cNvSpPr>
            <p:nvPr/>
          </p:nvSpPr>
          <p:spPr bwMode="auto">
            <a:xfrm>
              <a:off x="982" y="3718"/>
              <a:ext cx="6" cy="6"/>
            </a:xfrm>
            <a:custGeom>
              <a:avLst/>
              <a:gdLst>
                <a:gd name="T0" fmla="*/ 0 w 6"/>
                <a:gd name="T1" fmla="*/ 6 h 6"/>
                <a:gd name="T2" fmla="*/ 3 w 6"/>
                <a:gd name="T3" fmla="*/ 6 h 6"/>
                <a:gd name="T4" fmla="*/ 5 w 6"/>
                <a:gd name="T5" fmla="*/ 4 h 6"/>
                <a:gd name="T6" fmla="*/ 6 w 6"/>
                <a:gd name="T7" fmla="*/ 0 h 6"/>
                <a:gd name="T8" fmla="*/ 3 w 6"/>
                <a:gd name="T9" fmla="*/ 0 h 6"/>
                <a:gd name="T10" fmla="*/ 3 w 6"/>
                <a:gd name="T11" fmla="*/ 2 h 6"/>
                <a:gd name="T12" fmla="*/ 2 w 6"/>
                <a:gd name="T13" fmla="*/ 3 h 6"/>
                <a:gd name="T14" fmla="*/ 0 w 6"/>
                <a:gd name="T15" fmla="*/ 4 h 6"/>
                <a:gd name="T16" fmla="*/ 0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6"/>
                  </a:moveTo>
                  <a:lnTo>
                    <a:pt x="3" y="6"/>
                  </a:lnTo>
                  <a:lnTo>
                    <a:pt x="5" y="4"/>
                  </a:lnTo>
                  <a:lnTo>
                    <a:pt x="6" y="0"/>
                  </a:lnTo>
                  <a:lnTo>
                    <a:pt x="3" y="0"/>
                  </a:lnTo>
                  <a:lnTo>
                    <a:pt x="3" y="2"/>
                  </a:lnTo>
                  <a:lnTo>
                    <a:pt x="2" y="3"/>
                  </a:lnTo>
                  <a:lnTo>
                    <a:pt x="0" y="4"/>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5" name="Freeform 1131">
              <a:extLst>
                <a:ext uri="{FF2B5EF4-FFF2-40B4-BE49-F238E27FC236}">
                  <a16:creationId xmlns:a16="http://schemas.microsoft.com/office/drawing/2014/main" id="{4A887BE8-649F-4C48-8F82-3630148B46BE}"/>
                </a:ext>
              </a:extLst>
            </p:cNvPr>
            <p:cNvSpPr>
              <a:spLocks/>
            </p:cNvSpPr>
            <p:nvPr/>
          </p:nvSpPr>
          <p:spPr bwMode="auto">
            <a:xfrm>
              <a:off x="982" y="3718"/>
              <a:ext cx="3" cy="4"/>
            </a:xfrm>
            <a:custGeom>
              <a:avLst/>
              <a:gdLst>
                <a:gd name="T0" fmla="*/ 0 w 3"/>
                <a:gd name="T1" fmla="*/ 4 h 4"/>
                <a:gd name="T2" fmla="*/ 2 w 3"/>
                <a:gd name="T3" fmla="*/ 3 h 4"/>
                <a:gd name="T4" fmla="*/ 3 w 3"/>
                <a:gd name="T5" fmla="*/ 2 h 4"/>
                <a:gd name="T6" fmla="*/ 3 w 3"/>
                <a:gd name="T7" fmla="*/ 0 h 4"/>
                <a:gd name="T8" fmla="*/ 0 w 3"/>
                <a:gd name="T9" fmla="*/ 0 h 4"/>
                <a:gd name="T10" fmla="*/ 0 w 3"/>
                <a:gd name="T11" fmla="*/ 0 h 4"/>
                <a:gd name="T12" fmla="*/ 0 w 3"/>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4"/>
                  </a:moveTo>
                  <a:lnTo>
                    <a:pt x="2" y="3"/>
                  </a:lnTo>
                  <a:lnTo>
                    <a:pt x="3" y="2"/>
                  </a:lnTo>
                  <a:lnTo>
                    <a:pt x="3" y="0"/>
                  </a:lnTo>
                  <a:lnTo>
                    <a:pt x="0" y="0"/>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6" name="Freeform 1132">
              <a:extLst>
                <a:ext uri="{FF2B5EF4-FFF2-40B4-BE49-F238E27FC236}">
                  <a16:creationId xmlns:a16="http://schemas.microsoft.com/office/drawing/2014/main" id="{1EB533B2-1631-BE4C-B200-FD58997496F3}"/>
                </a:ext>
              </a:extLst>
            </p:cNvPr>
            <p:cNvSpPr>
              <a:spLocks/>
            </p:cNvSpPr>
            <p:nvPr/>
          </p:nvSpPr>
          <p:spPr bwMode="auto">
            <a:xfrm>
              <a:off x="984" y="3720"/>
              <a:ext cx="2" cy="3"/>
            </a:xfrm>
            <a:custGeom>
              <a:avLst/>
              <a:gdLst>
                <a:gd name="T0" fmla="*/ 2 w 2"/>
                <a:gd name="T1" fmla="*/ 0 h 3"/>
                <a:gd name="T2" fmla="*/ 1 w 2"/>
                <a:gd name="T3" fmla="*/ 0 h 3"/>
                <a:gd name="T4" fmla="*/ 0 w 2"/>
                <a:gd name="T5" fmla="*/ 2 h 3"/>
                <a:gd name="T6" fmla="*/ 0 w 2"/>
                <a:gd name="T7" fmla="*/ 3 h 3"/>
                <a:gd name="T8" fmla="*/ 0 w 2"/>
                <a:gd name="T9" fmla="*/ 0 h 3"/>
                <a:gd name="T10" fmla="*/ 2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1" y="0"/>
                  </a:lnTo>
                  <a:lnTo>
                    <a:pt x="0" y="2"/>
                  </a:lnTo>
                  <a:lnTo>
                    <a:pt x="0" y="3"/>
                  </a:lnTo>
                  <a:lnTo>
                    <a:pt x="0" y="0"/>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7" name="Freeform 1133">
              <a:extLst>
                <a:ext uri="{FF2B5EF4-FFF2-40B4-BE49-F238E27FC236}">
                  <a16:creationId xmlns:a16="http://schemas.microsoft.com/office/drawing/2014/main" id="{19BC1EC4-DB65-A543-9FBA-D814BDD9173B}"/>
                </a:ext>
              </a:extLst>
            </p:cNvPr>
            <p:cNvSpPr>
              <a:spLocks/>
            </p:cNvSpPr>
            <p:nvPr/>
          </p:nvSpPr>
          <p:spPr bwMode="auto">
            <a:xfrm>
              <a:off x="984" y="3720"/>
              <a:ext cx="2" cy="3"/>
            </a:xfrm>
            <a:custGeom>
              <a:avLst/>
              <a:gdLst>
                <a:gd name="T0" fmla="*/ 2 w 2"/>
                <a:gd name="T1" fmla="*/ 0 h 3"/>
                <a:gd name="T2" fmla="*/ 1 w 2"/>
                <a:gd name="T3" fmla="*/ 0 h 3"/>
                <a:gd name="T4" fmla="*/ 0 w 2"/>
                <a:gd name="T5" fmla="*/ 2 h 3"/>
                <a:gd name="T6" fmla="*/ 0 w 2"/>
                <a:gd name="T7" fmla="*/ 3 h 3"/>
                <a:gd name="T8" fmla="*/ 2 w 2"/>
                <a:gd name="T9" fmla="*/ 3 h 3"/>
                <a:gd name="T10" fmla="*/ 2 w 2"/>
                <a:gd name="T11" fmla="*/ 3 h 3"/>
                <a:gd name="T12" fmla="*/ 2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1" y="0"/>
                  </a:lnTo>
                  <a:lnTo>
                    <a:pt x="0" y="2"/>
                  </a:lnTo>
                  <a:lnTo>
                    <a:pt x="0" y="3"/>
                  </a:lnTo>
                  <a:lnTo>
                    <a:pt x="2" y="3"/>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8" name="Freeform 1134">
              <a:extLst>
                <a:ext uri="{FF2B5EF4-FFF2-40B4-BE49-F238E27FC236}">
                  <a16:creationId xmlns:a16="http://schemas.microsoft.com/office/drawing/2014/main" id="{C73D092F-9264-5D48-99AE-559466EF84A6}"/>
                </a:ext>
              </a:extLst>
            </p:cNvPr>
            <p:cNvSpPr>
              <a:spLocks noEditPoints="1"/>
            </p:cNvSpPr>
            <p:nvPr/>
          </p:nvSpPr>
          <p:spPr bwMode="auto">
            <a:xfrm>
              <a:off x="895" y="3536"/>
              <a:ext cx="264" cy="113"/>
            </a:xfrm>
            <a:custGeom>
              <a:avLst/>
              <a:gdLst>
                <a:gd name="T0" fmla="*/ 0 w 264"/>
                <a:gd name="T1" fmla="*/ 0 h 113"/>
                <a:gd name="T2" fmla="*/ 264 w 264"/>
                <a:gd name="T3" fmla="*/ 0 h 113"/>
                <a:gd name="T4" fmla="*/ 264 w 264"/>
                <a:gd name="T5" fmla="*/ 113 h 113"/>
                <a:gd name="T6" fmla="*/ 0 w 264"/>
                <a:gd name="T7" fmla="*/ 113 h 113"/>
                <a:gd name="T8" fmla="*/ 0 w 264"/>
                <a:gd name="T9" fmla="*/ 0 h 113"/>
                <a:gd name="T10" fmla="*/ 0 w 264"/>
                <a:gd name="T11" fmla="*/ 0 h 113"/>
                <a:gd name="T12" fmla="*/ 262 w 264"/>
                <a:gd name="T13" fmla="*/ 0 h 113"/>
                <a:gd name="T14" fmla="*/ 262 w 264"/>
                <a:gd name="T15" fmla="*/ 113 h 113"/>
                <a:gd name="T16" fmla="*/ 0 w 264"/>
                <a:gd name="T17" fmla="*/ 113 h 113"/>
                <a:gd name="T18" fmla="*/ 0 w 264"/>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113">
                  <a:moveTo>
                    <a:pt x="0" y="0"/>
                  </a:moveTo>
                  <a:lnTo>
                    <a:pt x="264" y="0"/>
                  </a:lnTo>
                  <a:lnTo>
                    <a:pt x="264" y="113"/>
                  </a:lnTo>
                  <a:lnTo>
                    <a:pt x="0" y="113"/>
                  </a:lnTo>
                  <a:lnTo>
                    <a:pt x="0" y="0"/>
                  </a:lnTo>
                  <a:close/>
                  <a:moveTo>
                    <a:pt x="0" y="0"/>
                  </a:moveTo>
                  <a:lnTo>
                    <a:pt x="262" y="0"/>
                  </a:lnTo>
                  <a:lnTo>
                    <a:pt x="262" y="113"/>
                  </a:lnTo>
                  <a:lnTo>
                    <a:pt x="0" y="113"/>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9" name="Freeform 1135">
              <a:extLst>
                <a:ext uri="{FF2B5EF4-FFF2-40B4-BE49-F238E27FC236}">
                  <a16:creationId xmlns:a16="http://schemas.microsoft.com/office/drawing/2014/main" id="{6555EB75-9024-484E-9EED-2A131C8E3A7D}"/>
                </a:ext>
              </a:extLst>
            </p:cNvPr>
            <p:cNvSpPr>
              <a:spLocks noEditPoints="1"/>
            </p:cNvSpPr>
            <p:nvPr/>
          </p:nvSpPr>
          <p:spPr bwMode="auto">
            <a:xfrm>
              <a:off x="895" y="3536"/>
              <a:ext cx="262" cy="113"/>
            </a:xfrm>
            <a:custGeom>
              <a:avLst/>
              <a:gdLst>
                <a:gd name="T0" fmla="*/ 0 w 262"/>
                <a:gd name="T1" fmla="*/ 0 h 113"/>
                <a:gd name="T2" fmla="*/ 262 w 262"/>
                <a:gd name="T3" fmla="*/ 0 h 113"/>
                <a:gd name="T4" fmla="*/ 262 w 262"/>
                <a:gd name="T5" fmla="*/ 113 h 113"/>
                <a:gd name="T6" fmla="*/ 0 w 262"/>
                <a:gd name="T7" fmla="*/ 113 h 113"/>
                <a:gd name="T8" fmla="*/ 0 w 262"/>
                <a:gd name="T9" fmla="*/ 0 h 113"/>
                <a:gd name="T10" fmla="*/ 0 w 262"/>
                <a:gd name="T11" fmla="*/ 0 h 113"/>
                <a:gd name="T12" fmla="*/ 260 w 262"/>
                <a:gd name="T13" fmla="*/ 0 h 113"/>
                <a:gd name="T14" fmla="*/ 260 w 262"/>
                <a:gd name="T15" fmla="*/ 112 h 113"/>
                <a:gd name="T16" fmla="*/ 0 w 262"/>
                <a:gd name="T17" fmla="*/ 112 h 113"/>
                <a:gd name="T18" fmla="*/ 0 w 262"/>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13">
                  <a:moveTo>
                    <a:pt x="0" y="0"/>
                  </a:moveTo>
                  <a:lnTo>
                    <a:pt x="262" y="0"/>
                  </a:lnTo>
                  <a:lnTo>
                    <a:pt x="262" y="113"/>
                  </a:lnTo>
                  <a:lnTo>
                    <a:pt x="0" y="113"/>
                  </a:lnTo>
                  <a:lnTo>
                    <a:pt x="0" y="0"/>
                  </a:lnTo>
                  <a:close/>
                  <a:moveTo>
                    <a:pt x="0" y="0"/>
                  </a:moveTo>
                  <a:lnTo>
                    <a:pt x="260" y="0"/>
                  </a:lnTo>
                  <a:lnTo>
                    <a:pt x="260" y="112"/>
                  </a:lnTo>
                  <a:lnTo>
                    <a:pt x="0" y="112"/>
                  </a:lnTo>
                  <a:lnTo>
                    <a:pt x="0" y="0"/>
                  </a:lnTo>
                  <a:close/>
                </a:path>
              </a:pathLst>
            </a:custGeom>
            <a:solidFill>
              <a:srgbClr val="010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0" name="Freeform 1136">
              <a:extLst>
                <a:ext uri="{FF2B5EF4-FFF2-40B4-BE49-F238E27FC236}">
                  <a16:creationId xmlns:a16="http://schemas.microsoft.com/office/drawing/2014/main" id="{2AEB891A-EB9A-B24D-86FD-89AEC900B2B6}"/>
                </a:ext>
              </a:extLst>
            </p:cNvPr>
            <p:cNvSpPr>
              <a:spLocks noEditPoints="1"/>
            </p:cNvSpPr>
            <p:nvPr/>
          </p:nvSpPr>
          <p:spPr bwMode="auto">
            <a:xfrm>
              <a:off x="895" y="3536"/>
              <a:ext cx="260" cy="112"/>
            </a:xfrm>
            <a:custGeom>
              <a:avLst/>
              <a:gdLst>
                <a:gd name="T0" fmla="*/ 0 w 260"/>
                <a:gd name="T1" fmla="*/ 0 h 112"/>
                <a:gd name="T2" fmla="*/ 260 w 260"/>
                <a:gd name="T3" fmla="*/ 0 h 112"/>
                <a:gd name="T4" fmla="*/ 260 w 260"/>
                <a:gd name="T5" fmla="*/ 112 h 112"/>
                <a:gd name="T6" fmla="*/ 0 w 260"/>
                <a:gd name="T7" fmla="*/ 112 h 112"/>
                <a:gd name="T8" fmla="*/ 0 w 260"/>
                <a:gd name="T9" fmla="*/ 0 h 112"/>
                <a:gd name="T10" fmla="*/ 0 w 260"/>
                <a:gd name="T11" fmla="*/ 0 h 112"/>
                <a:gd name="T12" fmla="*/ 258 w 260"/>
                <a:gd name="T13" fmla="*/ 0 h 112"/>
                <a:gd name="T14" fmla="*/ 258 w 260"/>
                <a:gd name="T15" fmla="*/ 111 h 112"/>
                <a:gd name="T16" fmla="*/ 0 w 260"/>
                <a:gd name="T17" fmla="*/ 111 h 112"/>
                <a:gd name="T18" fmla="*/ 0 w 260"/>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12">
                  <a:moveTo>
                    <a:pt x="0" y="0"/>
                  </a:moveTo>
                  <a:lnTo>
                    <a:pt x="260" y="0"/>
                  </a:lnTo>
                  <a:lnTo>
                    <a:pt x="260" y="112"/>
                  </a:lnTo>
                  <a:lnTo>
                    <a:pt x="0" y="112"/>
                  </a:lnTo>
                  <a:lnTo>
                    <a:pt x="0" y="0"/>
                  </a:lnTo>
                  <a:close/>
                  <a:moveTo>
                    <a:pt x="0" y="0"/>
                  </a:moveTo>
                  <a:lnTo>
                    <a:pt x="258" y="0"/>
                  </a:lnTo>
                  <a:lnTo>
                    <a:pt x="258" y="111"/>
                  </a:lnTo>
                  <a:lnTo>
                    <a:pt x="0" y="111"/>
                  </a:lnTo>
                  <a:lnTo>
                    <a:pt x="0" y="0"/>
                  </a:lnTo>
                  <a:close/>
                </a:path>
              </a:pathLst>
            </a:custGeom>
            <a:solidFill>
              <a:srgbClr val="03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1" name="Freeform 1137">
              <a:extLst>
                <a:ext uri="{FF2B5EF4-FFF2-40B4-BE49-F238E27FC236}">
                  <a16:creationId xmlns:a16="http://schemas.microsoft.com/office/drawing/2014/main" id="{28E383FB-54ED-A846-8542-DDD0BFA24C98}"/>
                </a:ext>
              </a:extLst>
            </p:cNvPr>
            <p:cNvSpPr>
              <a:spLocks noEditPoints="1"/>
            </p:cNvSpPr>
            <p:nvPr/>
          </p:nvSpPr>
          <p:spPr bwMode="auto">
            <a:xfrm>
              <a:off x="895" y="3536"/>
              <a:ext cx="258" cy="111"/>
            </a:xfrm>
            <a:custGeom>
              <a:avLst/>
              <a:gdLst>
                <a:gd name="T0" fmla="*/ 0 w 258"/>
                <a:gd name="T1" fmla="*/ 0 h 111"/>
                <a:gd name="T2" fmla="*/ 258 w 258"/>
                <a:gd name="T3" fmla="*/ 0 h 111"/>
                <a:gd name="T4" fmla="*/ 258 w 258"/>
                <a:gd name="T5" fmla="*/ 111 h 111"/>
                <a:gd name="T6" fmla="*/ 0 w 258"/>
                <a:gd name="T7" fmla="*/ 111 h 111"/>
                <a:gd name="T8" fmla="*/ 0 w 258"/>
                <a:gd name="T9" fmla="*/ 0 h 111"/>
                <a:gd name="T10" fmla="*/ 0 w 258"/>
                <a:gd name="T11" fmla="*/ 0 h 111"/>
                <a:gd name="T12" fmla="*/ 257 w 258"/>
                <a:gd name="T13" fmla="*/ 0 h 111"/>
                <a:gd name="T14" fmla="*/ 257 w 258"/>
                <a:gd name="T15" fmla="*/ 110 h 111"/>
                <a:gd name="T16" fmla="*/ 0 w 258"/>
                <a:gd name="T17" fmla="*/ 110 h 111"/>
                <a:gd name="T18" fmla="*/ 0 w 258"/>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111">
                  <a:moveTo>
                    <a:pt x="0" y="0"/>
                  </a:moveTo>
                  <a:lnTo>
                    <a:pt x="258" y="0"/>
                  </a:lnTo>
                  <a:lnTo>
                    <a:pt x="258" y="111"/>
                  </a:lnTo>
                  <a:lnTo>
                    <a:pt x="0" y="111"/>
                  </a:lnTo>
                  <a:lnTo>
                    <a:pt x="0" y="0"/>
                  </a:lnTo>
                  <a:close/>
                  <a:moveTo>
                    <a:pt x="0" y="0"/>
                  </a:moveTo>
                  <a:lnTo>
                    <a:pt x="257" y="0"/>
                  </a:lnTo>
                  <a:lnTo>
                    <a:pt x="257" y="110"/>
                  </a:lnTo>
                  <a:lnTo>
                    <a:pt x="0" y="110"/>
                  </a:lnTo>
                  <a:lnTo>
                    <a:pt x="0" y="0"/>
                  </a:lnTo>
                  <a:close/>
                </a:path>
              </a:pathLst>
            </a:custGeom>
            <a:solidFill>
              <a:srgbClr val="050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2" name="Freeform 1138">
              <a:extLst>
                <a:ext uri="{FF2B5EF4-FFF2-40B4-BE49-F238E27FC236}">
                  <a16:creationId xmlns:a16="http://schemas.microsoft.com/office/drawing/2014/main" id="{52176BD4-7AA7-BE41-BE4B-20632FAE4306}"/>
                </a:ext>
              </a:extLst>
            </p:cNvPr>
            <p:cNvSpPr>
              <a:spLocks noEditPoints="1"/>
            </p:cNvSpPr>
            <p:nvPr/>
          </p:nvSpPr>
          <p:spPr bwMode="auto">
            <a:xfrm>
              <a:off x="895" y="3536"/>
              <a:ext cx="257" cy="110"/>
            </a:xfrm>
            <a:custGeom>
              <a:avLst/>
              <a:gdLst>
                <a:gd name="T0" fmla="*/ 0 w 257"/>
                <a:gd name="T1" fmla="*/ 0 h 110"/>
                <a:gd name="T2" fmla="*/ 257 w 257"/>
                <a:gd name="T3" fmla="*/ 0 h 110"/>
                <a:gd name="T4" fmla="*/ 257 w 257"/>
                <a:gd name="T5" fmla="*/ 110 h 110"/>
                <a:gd name="T6" fmla="*/ 0 w 257"/>
                <a:gd name="T7" fmla="*/ 110 h 110"/>
                <a:gd name="T8" fmla="*/ 0 w 257"/>
                <a:gd name="T9" fmla="*/ 0 h 110"/>
                <a:gd name="T10" fmla="*/ 0 w 257"/>
                <a:gd name="T11" fmla="*/ 0 h 110"/>
                <a:gd name="T12" fmla="*/ 255 w 257"/>
                <a:gd name="T13" fmla="*/ 0 h 110"/>
                <a:gd name="T14" fmla="*/ 255 w 257"/>
                <a:gd name="T15" fmla="*/ 110 h 110"/>
                <a:gd name="T16" fmla="*/ 0 w 257"/>
                <a:gd name="T17" fmla="*/ 110 h 110"/>
                <a:gd name="T18" fmla="*/ 0 w 25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110">
                  <a:moveTo>
                    <a:pt x="0" y="0"/>
                  </a:moveTo>
                  <a:lnTo>
                    <a:pt x="257" y="0"/>
                  </a:lnTo>
                  <a:lnTo>
                    <a:pt x="257" y="110"/>
                  </a:lnTo>
                  <a:lnTo>
                    <a:pt x="0" y="110"/>
                  </a:lnTo>
                  <a:lnTo>
                    <a:pt x="0" y="0"/>
                  </a:lnTo>
                  <a:close/>
                  <a:moveTo>
                    <a:pt x="0" y="0"/>
                  </a:moveTo>
                  <a:lnTo>
                    <a:pt x="255" y="0"/>
                  </a:lnTo>
                  <a:lnTo>
                    <a:pt x="255" y="110"/>
                  </a:lnTo>
                  <a:lnTo>
                    <a:pt x="0" y="110"/>
                  </a:lnTo>
                  <a:lnTo>
                    <a:pt x="0" y="0"/>
                  </a:lnTo>
                  <a:close/>
                </a:path>
              </a:pathLst>
            </a:custGeom>
            <a:solidFill>
              <a:srgbClr val="060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3" name="Freeform 1139">
              <a:extLst>
                <a:ext uri="{FF2B5EF4-FFF2-40B4-BE49-F238E27FC236}">
                  <a16:creationId xmlns:a16="http://schemas.microsoft.com/office/drawing/2014/main" id="{C050B275-963A-2747-9920-C06D8C5ED5F9}"/>
                </a:ext>
              </a:extLst>
            </p:cNvPr>
            <p:cNvSpPr>
              <a:spLocks noEditPoints="1"/>
            </p:cNvSpPr>
            <p:nvPr/>
          </p:nvSpPr>
          <p:spPr bwMode="auto">
            <a:xfrm>
              <a:off x="895" y="3536"/>
              <a:ext cx="255" cy="110"/>
            </a:xfrm>
            <a:custGeom>
              <a:avLst/>
              <a:gdLst>
                <a:gd name="T0" fmla="*/ 0 w 255"/>
                <a:gd name="T1" fmla="*/ 0 h 110"/>
                <a:gd name="T2" fmla="*/ 255 w 255"/>
                <a:gd name="T3" fmla="*/ 0 h 110"/>
                <a:gd name="T4" fmla="*/ 255 w 255"/>
                <a:gd name="T5" fmla="*/ 110 h 110"/>
                <a:gd name="T6" fmla="*/ 0 w 255"/>
                <a:gd name="T7" fmla="*/ 110 h 110"/>
                <a:gd name="T8" fmla="*/ 0 w 255"/>
                <a:gd name="T9" fmla="*/ 0 h 110"/>
                <a:gd name="T10" fmla="*/ 0 w 255"/>
                <a:gd name="T11" fmla="*/ 0 h 110"/>
                <a:gd name="T12" fmla="*/ 253 w 255"/>
                <a:gd name="T13" fmla="*/ 0 h 110"/>
                <a:gd name="T14" fmla="*/ 253 w 255"/>
                <a:gd name="T15" fmla="*/ 109 h 110"/>
                <a:gd name="T16" fmla="*/ 0 w 255"/>
                <a:gd name="T17" fmla="*/ 109 h 110"/>
                <a:gd name="T18" fmla="*/ 0 w 25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10">
                  <a:moveTo>
                    <a:pt x="0" y="0"/>
                  </a:moveTo>
                  <a:lnTo>
                    <a:pt x="255" y="0"/>
                  </a:lnTo>
                  <a:lnTo>
                    <a:pt x="255" y="110"/>
                  </a:lnTo>
                  <a:lnTo>
                    <a:pt x="0" y="110"/>
                  </a:lnTo>
                  <a:lnTo>
                    <a:pt x="0" y="0"/>
                  </a:lnTo>
                  <a:close/>
                  <a:moveTo>
                    <a:pt x="0" y="0"/>
                  </a:moveTo>
                  <a:lnTo>
                    <a:pt x="253" y="0"/>
                  </a:lnTo>
                  <a:lnTo>
                    <a:pt x="253" y="109"/>
                  </a:lnTo>
                  <a:lnTo>
                    <a:pt x="0" y="109"/>
                  </a:lnTo>
                  <a:lnTo>
                    <a:pt x="0" y="0"/>
                  </a:lnTo>
                  <a:close/>
                </a:path>
              </a:pathLst>
            </a:custGeom>
            <a:solidFill>
              <a:srgbClr val="080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4" name="Freeform 1140">
              <a:extLst>
                <a:ext uri="{FF2B5EF4-FFF2-40B4-BE49-F238E27FC236}">
                  <a16:creationId xmlns:a16="http://schemas.microsoft.com/office/drawing/2014/main" id="{B027E455-EDE6-074F-8845-25C3CDB1A7BA}"/>
                </a:ext>
              </a:extLst>
            </p:cNvPr>
            <p:cNvSpPr>
              <a:spLocks noEditPoints="1"/>
            </p:cNvSpPr>
            <p:nvPr/>
          </p:nvSpPr>
          <p:spPr bwMode="auto">
            <a:xfrm>
              <a:off x="895" y="3536"/>
              <a:ext cx="253" cy="109"/>
            </a:xfrm>
            <a:custGeom>
              <a:avLst/>
              <a:gdLst>
                <a:gd name="T0" fmla="*/ 0 w 253"/>
                <a:gd name="T1" fmla="*/ 0 h 109"/>
                <a:gd name="T2" fmla="*/ 253 w 253"/>
                <a:gd name="T3" fmla="*/ 0 h 109"/>
                <a:gd name="T4" fmla="*/ 253 w 253"/>
                <a:gd name="T5" fmla="*/ 109 h 109"/>
                <a:gd name="T6" fmla="*/ 0 w 253"/>
                <a:gd name="T7" fmla="*/ 109 h 109"/>
                <a:gd name="T8" fmla="*/ 0 w 253"/>
                <a:gd name="T9" fmla="*/ 0 h 109"/>
                <a:gd name="T10" fmla="*/ 0 w 253"/>
                <a:gd name="T11" fmla="*/ 0 h 109"/>
                <a:gd name="T12" fmla="*/ 251 w 253"/>
                <a:gd name="T13" fmla="*/ 0 h 109"/>
                <a:gd name="T14" fmla="*/ 251 w 253"/>
                <a:gd name="T15" fmla="*/ 108 h 109"/>
                <a:gd name="T16" fmla="*/ 0 w 253"/>
                <a:gd name="T17" fmla="*/ 108 h 109"/>
                <a:gd name="T18" fmla="*/ 0 w 253"/>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09">
                  <a:moveTo>
                    <a:pt x="0" y="0"/>
                  </a:moveTo>
                  <a:lnTo>
                    <a:pt x="253" y="0"/>
                  </a:lnTo>
                  <a:lnTo>
                    <a:pt x="253" y="109"/>
                  </a:lnTo>
                  <a:lnTo>
                    <a:pt x="0" y="109"/>
                  </a:lnTo>
                  <a:lnTo>
                    <a:pt x="0" y="0"/>
                  </a:lnTo>
                  <a:close/>
                  <a:moveTo>
                    <a:pt x="0" y="0"/>
                  </a:moveTo>
                  <a:lnTo>
                    <a:pt x="251" y="0"/>
                  </a:lnTo>
                  <a:lnTo>
                    <a:pt x="251" y="108"/>
                  </a:lnTo>
                  <a:lnTo>
                    <a:pt x="0" y="108"/>
                  </a:lnTo>
                  <a:lnTo>
                    <a:pt x="0" y="0"/>
                  </a:lnTo>
                  <a:close/>
                </a:path>
              </a:pathLst>
            </a:custGeom>
            <a:solidFill>
              <a:srgbClr val="0A0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5" name="Freeform 1141">
              <a:extLst>
                <a:ext uri="{FF2B5EF4-FFF2-40B4-BE49-F238E27FC236}">
                  <a16:creationId xmlns:a16="http://schemas.microsoft.com/office/drawing/2014/main" id="{EAB33681-2AE5-DB48-83E2-70BF07AD3609}"/>
                </a:ext>
              </a:extLst>
            </p:cNvPr>
            <p:cNvSpPr>
              <a:spLocks noEditPoints="1"/>
            </p:cNvSpPr>
            <p:nvPr/>
          </p:nvSpPr>
          <p:spPr bwMode="auto">
            <a:xfrm>
              <a:off x="895" y="3536"/>
              <a:ext cx="251" cy="108"/>
            </a:xfrm>
            <a:custGeom>
              <a:avLst/>
              <a:gdLst>
                <a:gd name="T0" fmla="*/ 0 w 251"/>
                <a:gd name="T1" fmla="*/ 0 h 108"/>
                <a:gd name="T2" fmla="*/ 251 w 251"/>
                <a:gd name="T3" fmla="*/ 0 h 108"/>
                <a:gd name="T4" fmla="*/ 251 w 251"/>
                <a:gd name="T5" fmla="*/ 108 h 108"/>
                <a:gd name="T6" fmla="*/ 0 w 251"/>
                <a:gd name="T7" fmla="*/ 108 h 108"/>
                <a:gd name="T8" fmla="*/ 0 w 251"/>
                <a:gd name="T9" fmla="*/ 0 h 108"/>
                <a:gd name="T10" fmla="*/ 0 w 251"/>
                <a:gd name="T11" fmla="*/ 0 h 108"/>
                <a:gd name="T12" fmla="*/ 250 w 251"/>
                <a:gd name="T13" fmla="*/ 0 h 108"/>
                <a:gd name="T14" fmla="*/ 250 w 251"/>
                <a:gd name="T15" fmla="*/ 107 h 108"/>
                <a:gd name="T16" fmla="*/ 0 w 251"/>
                <a:gd name="T17" fmla="*/ 107 h 108"/>
                <a:gd name="T18" fmla="*/ 0 w 25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 h="108">
                  <a:moveTo>
                    <a:pt x="0" y="0"/>
                  </a:moveTo>
                  <a:lnTo>
                    <a:pt x="251" y="0"/>
                  </a:lnTo>
                  <a:lnTo>
                    <a:pt x="251" y="108"/>
                  </a:lnTo>
                  <a:lnTo>
                    <a:pt x="0" y="108"/>
                  </a:lnTo>
                  <a:lnTo>
                    <a:pt x="0" y="0"/>
                  </a:lnTo>
                  <a:close/>
                  <a:moveTo>
                    <a:pt x="0" y="0"/>
                  </a:moveTo>
                  <a:lnTo>
                    <a:pt x="250" y="0"/>
                  </a:lnTo>
                  <a:lnTo>
                    <a:pt x="250" y="107"/>
                  </a:lnTo>
                  <a:lnTo>
                    <a:pt x="0" y="107"/>
                  </a:lnTo>
                  <a:lnTo>
                    <a:pt x="0" y="0"/>
                  </a:lnTo>
                  <a:close/>
                </a:path>
              </a:pathLst>
            </a:custGeom>
            <a:solidFill>
              <a:srgbClr val="0C0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6" name="Freeform 1142">
              <a:extLst>
                <a:ext uri="{FF2B5EF4-FFF2-40B4-BE49-F238E27FC236}">
                  <a16:creationId xmlns:a16="http://schemas.microsoft.com/office/drawing/2014/main" id="{ED3330F6-7942-1F46-8E8F-BD4D7094734C}"/>
                </a:ext>
              </a:extLst>
            </p:cNvPr>
            <p:cNvSpPr>
              <a:spLocks noEditPoints="1"/>
            </p:cNvSpPr>
            <p:nvPr/>
          </p:nvSpPr>
          <p:spPr bwMode="auto">
            <a:xfrm>
              <a:off x="895" y="3536"/>
              <a:ext cx="250" cy="107"/>
            </a:xfrm>
            <a:custGeom>
              <a:avLst/>
              <a:gdLst>
                <a:gd name="T0" fmla="*/ 0 w 250"/>
                <a:gd name="T1" fmla="*/ 0 h 107"/>
                <a:gd name="T2" fmla="*/ 250 w 250"/>
                <a:gd name="T3" fmla="*/ 0 h 107"/>
                <a:gd name="T4" fmla="*/ 250 w 250"/>
                <a:gd name="T5" fmla="*/ 107 h 107"/>
                <a:gd name="T6" fmla="*/ 0 w 250"/>
                <a:gd name="T7" fmla="*/ 107 h 107"/>
                <a:gd name="T8" fmla="*/ 0 w 250"/>
                <a:gd name="T9" fmla="*/ 0 h 107"/>
                <a:gd name="T10" fmla="*/ 0 w 250"/>
                <a:gd name="T11" fmla="*/ 0 h 107"/>
                <a:gd name="T12" fmla="*/ 248 w 250"/>
                <a:gd name="T13" fmla="*/ 0 h 107"/>
                <a:gd name="T14" fmla="*/ 248 w 250"/>
                <a:gd name="T15" fmla="*/ 106 h 107"/>
                <a:gd name="T16" fmla="*/ 0 w 250"/>
                <a:gd name="T17" fmla="*/ 106 h 107"/>
                <a:gd name="T18" fmla="*/ 0 w 250"/>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107">
                  <a:moveTo>
                    <a:pt x="0" y="0"/>
                  </a:moveTo>
                  <a:lnTo>
                    <a:pt x="250" y="0"/>
                  </a:lnTo>
                  <a:lnTo>
                    <a:pt x="250" y="107"/>
                  </a:lnTo>
                  <a:lnTo>
                    <a:pt x="0" y="107"/>
                  </a:lnTo>
                  <a:lnTo>
                    <a:pt x="0" y="0"/>
                  </a:lnTo>
                  <a:close/>
                  <a:moveTo>
                    <a:pt x="0" y="0"/>
                  </a:moveTo>
                  <a:lnTo>
                    <a:pt x="248" y="0"/>
                  </a:lnTo>
                  <a:lnTo>
                    <a:pt x="248" y="106"/>
                  </a:lnTo>
                  <a:lnTo>
                    <a:pt x="0" y="106"/>
                  </a:lnTo>
                  <a:lnTo>
                    <a:pt x="0" y="0"/>
                  </a:lnTo>
                  <a:close/>
                </a:path>
              </a:pathLst>
            </a:custGeom>
            <a:solidFill>
              <a:srgbClr val="0D0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7" name="Freeform 1143">
              <a:extLst>
                <a:ext uri="{FF2B5EF4-FFF2-40B4-BE49-F238E27FC236}">
                  <a16:creationId xmlns:a16="http://schemas.microsoft.com/office/drawing/2014/main" id="{92F52218-21B5-1A42-9399-586E302E54E7}"/>
                </a:ext>
              </a:extLst>
            </p:cNvPr>
            <p:cNvSpPr>
              <a:spLocks noEditPoints="1"/>
            </p:cNvSpPr>
            <p:nvPr/>
          </p:nvSpPr>
          <p:spPr bwMode="auto">
            <a:xfrm>
              <a:off x="895" y="3536"/>
              <a:ext cx="248" cy="106"/>
            </a:xfrm>
            <a:custGeom>
              <a:avLst/>
              <a:gdLst>
                <a:gd name="T0" fmla="*/ 0 w 248"/>
                <a:gd name="T1" fmla="*/ 0 h 106"/>
                <a:gd name="T2" fmla="*/ 248 w 248"/>
                <a:gd name="T3" fmla="*/ 0 h 106"/>
                <a:gd name="T4" fmla="*/ 248 w 248"/>
                <a:gd name="T5" fmla="*/ 106 h 106"/>
                <a:gd name="T6" fmla="*/ 0 w 248"/>
                <a:gd name="T7" fmla="*/ 106 h 106"/>
                <a:gd name="T8" fmla="*/ 0 w 248"/>
                <a:gd name="T9" fmla="*/ 0 h 106"/>
                <a:gd name="T10" fmla="*/ 0 w 248"/>
                <a:gd name="T11" fmla="*/ 0 h 106"/>
                <a:gd name="T12" fmla="*/ 246 w 248"/>
                <a:gd name="T13" fmla="*/ 0 h 106"/>
                <a:gd name="T14" fmla="*/ 246 w 248"/>
                <a:gd name="T15" fmla="*/ 106 h 106"/>
                <a:gd name="T16" fmla="*/ 0 w 248"/>
                <a:gd name="T17" fmla="*/ 106 h 106"/>
                <a:gd name="T18" fmla="*/ 0 w 248"/>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06">
                  <a:moveTo>
                    <a:pt x="0" y="0"/>
                  </a:moveTo>
                  <a:lnTo>
                    <a:pt x="248" y="0"/>
                  </a:lnTo>
                  <a:lnTo>
                    <a:pt x="248" y="106"/>
                  </a:lnTo>
                  <a:lnTo>
                    <a:pt x="0" y="106"/>
                  </a:lnTo>
                  <a:lnTo>
                    <a:pt x="0" y="0"/>
                  </a:lnTo>
                  <a:close/>
                  <a:moveTo>
                    <a:pt x="0" y="0"/>
                  </a:moveTo>
                  <a:lnTo>
                    <a:pt x="246" y="0"/>
                  </a:lnTo>
                  <a:lnTo>
                    <a:pt x="246" y="106"/>
                  </a:lnTo>
                  <a:lnTo>
                    <a:pt x="0" y="106"/>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8" name="Freeform 1144">
              <a:extLst>
                <a:ext uri="{FF2B5EF4-FFF2-40B4-BE49-F238E27FC236}">
                  <a16:creationId xmlns:a16="http://schemas.microsoft.com/office/drawing/2014/main" id="{672A396F-9F7A-A74D-91F3-57F7F1CCFD3C}"/>
                </a:ext>
              </a:extLst>
            </p:cNvPr>
            <p:cNvSpPr>
              <a:spLocks noEditPoints="1"/>
            </p:cNvSpPr>
            <p:nvPr/>
          </p:nvSpPr>
          <p:spPr bwMode="auto">
            <a:xfrm>
              <a:off x="895" y="3536"/>
              <a:ext cx="246" cy="106"/>
            </a:xfrm>
            <a:custGeom>
              <a:avLst/>
              <a:gdLst>
                <a:gd name="T0" fmla="*/ 0 w 246"/>
                <a:gd name="T1" fmla="*/ 0 h 106"/>
                <a:gd name="T2" fmla="*/ 246 w 246"/>
                <a:gd name="T3" fmla="*/ 0 h 106"/>
                <a:gd name="T4" fmla="*/ 246 w 246"/>
                <a:gd name="T5" fmla="*/ 106 h 106"/>
                <a:gd name="T6" fmla="*/ 0 w 246"/>
                <a:gd name="T7" fmla="*/ 106 h 106"/>
                <a:gd name="T8" fmla="*/ 0 w 246"/>
                <a:gd name="T9" fmla="*/ 0 h 106"/>
                <a:gd name="T10" fmla="*/ 0 w 246"/>
                <a:gd name="T11" fmla="*/ 0 h 106"/>
                <a:gd name="T12" fmla="*/ 244 w 246"/>
                <a:gd name="T13" fmla="*/ 0 h 106"/>
                <a:gd name="T14" fmla="*/ 244 w 246"/>
                <a:gd name="T15" fmla="*/ 105 h 106"/>
                <a:gd name="T16" fmla="*/ 0 w 246"/>
                <a:gd name="T17" fmla="*/ 105 h 106"/>
                <a:gd name="T18" fmla="*/ 0 w 246"/>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 h="106">
                  <a:moveTo>
                    <a:pt x="0" y="0"/>
                  </a:moveTo>
                  <a:lnTo>
                    <a:pt x="246" y="0"/>
                  </a:lnTo>
                  <a:lnTo>
                    <a:pt x="246" y="106"/>
                  </a:lnTo>
                  <a:lnTo>
                    <a:pt x="0" y="106"/>
                  </a:lnTo>
                  <a:lnTo>
                    <a:pt x="0" y="0"/>
                  </a:lnTo>
                  <a:close/>
                  <a:moveTo>
                    <a:pt x="0" y="0"/>
                  </a:moveTo>
                  <a:lnTo>
                    <a:pt x="244" y="0"/>
                  </a:lnTo>
                  <a:lnTo>
                    <a:pt x="244" y="105"/>
                  </a:lnTo>
                  <a:lnTo>
                    <a:pt x="0" y="105"/>
                  </a:lnTo>
                  <a:lnTo>
                    <a:pt x="0" y="0"/>
                  </a:lnTo>
                  <a:close/>
                </a:path>
              </a:pathLst>
            </a:custGeom>
            <a:solidFill>
              <a:srgbClr val="111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9" name="Freeform 1145">
              <a:extLst>
                <a:ext uri="{FF2B5EF4-FFF2-40B4-BE49-F238E27FC236}">
                  <a16:creationId xmlns:a16="http://schemas.microsoft.com/office/drawing/2014/main" id="{0D67768A-FF76-E941-8CCD-8DA8F1AE253D}"/>
                </a:ext>
              </a:extLst>
            </p:cNvPr>
            <p:cNvSpPr>
              <a:spLocks noEditPoints="1"/>
            </p:cNvSpPr>
            <p:nvPr/>
          </p:nvSpPr>
          <p:spPr bwMode="auto">
            <a:xfrm>
              <a:off x="895" y="3536"/>
              <a:ext cx="244" cy="105"/>
            </a:xfrm>
            <a:custGeom>
              <a:avLst/>
              <a:gdLst>
                <a:gd name="T0" fmla="*/ 0 w 244"/>
                <a:gd name="T1" fmla="*/ 0 h 105"/>
                <a:gd name="T2" fmla="*/ 244 w 244"/>
                <a:gd name="T3" fmla="*/ 0 h 105"/>
                <a:gd name="T4" fmla="*/ 244 w 244"/>
                <a:gd name="T5" fmla="*/ 105 h 105"/>
                <a:gd name="T6" fmla="*/ 0 w 244"/>
                <a:gd name="T7" fmla="*/ 105 h 105"/>
                <a:gd name="T8" fmla="*/ 0 w 244"/>
                <a:gd name="T9" fmla="*/ 0 h 105"/>
                <a:gd name="T10" fmla="*/ 0 w 244"/>
                <a:gd name="T11" fmla="*/ 0 h 105"/>
                <a:gd name="T12" fmla="*/ 243 w 244"/>
                <a:gd name="T13" fmla="*/ 0 h 105"/>
                <a:gd name="T14" fmla="*/ 243 w 244"/>
                <a:gd name="T15" fmla="*/ 105 h 105"/>
                <a:gd name="T16" fmla="*/ 0 w 244"/>
                <a:gd name="T17" fmla="*/ 105 h 105"/>
                <a:gd name="T18" fmla="*/ 0 w 244"/>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05">
                  <a:moveTo>
                    <a:pt x="0" y="0"/>
                  </a:moveTo>
                  <a:lnTo>
                    <a:pt x="244" y="0"/>
                  </a:lnTo>
                  <a:lnTo>
                    <a:pt x="244" y="105"/>
                  </a:lnTo>
                  <a:lnTo>
                    <a:pt x="0" y="105"/>
                  </a:lnTo>
                  <a:lnTo>
                    <a:pt x="0" y="0"/>
                  </a:lnTo>
                  <a:close/>
                  <a:moveTo>
                    <a:pt x="0" y="0"/>
                  </a:moveTo>
                  <a:lnTo>
                    <a:pt x="243" y="0"/>
                  </a:lnTo>
                  <a:lnTo>
                    <a:pt x="243" y="105"/>
                  </a:lnTo>
                  <a:lnTo>
                    <a:pt x="0" y="105"/>
                  </a:lnTo>
                  <a:lnTo>
                    <a:pt x="0" y="0"/>
                  </a:lnTo>
                  <a:close/>
                </a:path>
              </a:pathLst>
            </a:custGeom>
            <a:solidFill>
              <a:srgbClr val="131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0" name="Freeform 1146">
              <a:extLst>
                <a:ext uri="{FF2B5EF4-FFF2-40B4-BE49-F238E27FC236}">
                  <a16:creationId xmlns:a16="http://schemas.microsoft.com/office/drawing/2014/main" id="{B5CA264C-FDDE-4941-8C58-3C3A06F69C93}"/>
                </a:ext>
              </a:extLst>
            </p:cNvPr>
            <p:cNvSpPr>
              <a:spLocks noEditPoints="1"/>
            </p:cNvSpPr>
            <p:nvPr/>
          </p:nvSpPr>
          <p:spPr bwMode="auto">
            <a:xfrm>
              <a:off x="895" y="3536"/>
              <a:ext cx="243" cy="105"/>
            </a:xfrm>
            <a:custGeom>
              <a:avLst/>
              <a:gdLst>
                <a:gd name="T0" fmla="*/ 0 w 243"/>
                <a:gd name="T1" fmla="*/ 0 h 105"/>
                <a:gd name="T2" fmla="*/ 243 w 243"/>
                <a:gd name="T3" fmla="*/ 0 h 105"/>
                <a:gd name="T4" fmla="*/ 243 w 243"/>
                <a:gd name="T5" fmla="*/ 105 h 105"/>
                <a:gd name="T6" fmla="*/ 0 w 243"/>
                <a:gd name="T7" fmla="*/ 105 h 105"/>
                <a:gd name="T8" fmla="*/ 0 w 243"/>
                <a:gd name="T9" fmla="*/ 0 h 105"/>
                <a:gd name="T10" fmla="*/ 0 w 243"/>
                <a:gd name="T11" fmla="*/ 0 h 105"/>
                <a:gd name="T12" fmla="*/ 241 w 243"/>
                <a:gd name="T13" fmla="*/ 0 h 105"/>
                <a:gd name="T14" fmla="*/ 241 w 243"/>
                <a:gd name="T15" fmla="*/ 104 h 105"/>
                <a:gd name="T16" fmla="*/ 0 w 243"/>
                <a:gd name="T17" fmla="*/ 104 h 105"/>
                <a:gd name="T18" fmla="*/ 0 w 243"/>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05">
                  <a:moveTo>
                    <a:pt x="0" y="0"/>
                  </a:moveTo>
                  <a:lnTo>
                    <a:pt x="243" y="0"/>
                  </a:lnTo>
                  <a:lnTo>
                    <a:pt x="243" y="105"/>
                  </a:lnTo>
                  <a:lnTo>
                    <a:pt x="0" y="105"/>
                  </a:lnTo>
                  <a:lnTo>
                    <a:pt x="0" y="0"/>
                  </a:lnTo>
                  <a:close/>
                  <a:moveTo>
                    <a:pt x="0" y="0"/>
                  </a:moveTo>
                  <a:lnTo>
                    <a:pt x="241" y="0"/>
                  </a:lnTo>
                  <a:lnTo>
                    <a:pt x="241" y="104"/>
                  </a:lnTo>
                  <a:lnTo>
                    <a:pt x="0" y="104"/>
                  </a:lnTo>
                  <a:lnTo>
                    <a:pt x="0" y="0"/>
                  </a:lnTo>
                  <a:close/>
                </a:path>
              </a:pathLst>
            </a:custGeom>
            <a:solidFill>
              <a:srgbClr val="151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1" name="Freeform 1147">
              <a:extLst>
                <a:ext uri="{FF2B5EF4-FFF2-40B4-BE49-F238E27FC236}">
                  <a16:creationId xmlns:a16="http://schemas.microsoft.com/office/drawing/2014/main" id="{B88B08B2-A449-2342-A27B-412B0C98851A}"/>
                </a:ext>
              </a:extLst>
            </p:cNvPr>
            <p:cNvSpPr>
              <a:spLocks noEditPoints="1"/>
            </p:cNvSpPr>
            <p:nvPr/>
          </p:nvSpPr>
          <p:spPr bwMode="auto">
            <a:xfrm>
              <a:off x="895" y="3536"/>
              <a:ext cx="241" cy="104"/>
            </a:xfrm>
            <a:custGeom>
              <a:avLst/>
              <a:gdLst>
                <a:gd name="T0" fmla="*/ 0 w 241"/>
                <a:gd name="T1" fmla="*/ 0 h 104"/>
                <a:gd name="T2" fmla="*/ 241 w 241"/>
                <a:gd name="T3" fmla="*/ 0 h 104"/>
                <a:gd name="T4" fmla="*/ 241 w 241"/>
                <a:gd name="T5" fmla="*/ 104 h 104"/>
                <a:gd name="T6" fmla="*/ 0 w 241"/>
                <a:gd name="T7" fmla="*/ 104 h 104"/>
                <a:gd name="T8" fmla="*/ 0 w 241"/>
                <a:gd name="T9" fmla="*/ 0 h 104"/>
                <a:gd name="T10" fmla="*/ 0 w 241"/>
                <a:gd name="T11" fmla="*/ 0 h 104"/>
                <a:gd name="T12" fmla="*/ 239 w 241"/>
                <a:gd name="T13" fmla="*/ 0 h 104"/>
                <a:gd name="T14" fmla="*/ 239 w 241"/>
                <a:gd name="T15" fmla="*/ 103 h 104"/>
                <a:gd name="T16" fmla="*/ 0 w 241"/>
                <a:gd name="T17" fmla="*/ 103 h 104"/>
                <a:gd name="T18" fmla="*/ 0 w 24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1" h="104">
                  <a:moveTo>
                    <a:pt x="0" y="0"/>
                  </a:moveTo>
                  <a:lnTo>
                    <a:pt x="241" y="0"/>
                  </a:lnTo>
                  <a:lnTo>
                    <a:pt x="241" y="104"/>
                  </a:lnTo>
                  <a:lnTo>
                    <a:pt x="0" y="104"/>
                  </a:lnTo>
                  <a:lnTo>
                    <a:pt x="0" y="0"/>
                  </a:lnTo>
                  <a:close/>
                  <a:moveTo>
                    <a:pt x="0" y="0"/>
                  </a:moveTo>
                  <a:lnTo>
                    <a:pt x="239" y="0"/>
                  </a:lnTo>
                  <a:lnTo>
                    <a:pt x="239" y="103"/>
                  </a:lnTo>
                  <a:lnTo>
                    <a:pt x="0" y="103"/>
                  </a:lnTo>
                  <a:lnTo>
                    <a:pt x="0" y="0"/>
                  </a:lnTo>
                  <a:close/>
                </a:path>
              </a:pathLst>
            </a:custGeom>
            <a:solidFill>
              <a:srgbClr val="171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2" name="Freeform 1148">
              <a:extLst>
                <a:ext uri="{FF2B5EF4-FFF2-40B4-BE49-F238E27FC236}">
                  <a16:creationId xmlns:a16="http://schemas.microsoft.com/office/drawing/2014/main" id="{2586307F-0B43-8446-8F89-C0236CD6B757}"/>
                </a:ext>
              </a:extLst>
            </p:cNvPr>
            <p:cNvSpPr>
              <a:spLocks noEditPoints="1"/>
            </p:cNvSpPr>
            <p:nvPr/>
          </p:nvSpPr>
          <p:spPr bwMode="auto">
            <a:xfrm>
              <a:off x="895" y="3536"/>
              <a:ext cx="239" cy="103"/>
            </a:xfrm>
            <a:custGeom>
              <a:avLst/>
              <a:gdLst>
                <a:gd name="T0" fmla="*/ 0 w 239"/>
                <a:gd name="T1" fmla="*/ 0 h 103"/>
                <a:gd name="T2" fmla="*/ 239 w 239"/>
                <a:gd name="T3" fmla="*/ 0 h 103"/>
                <a:gd name="T4" fmla="*/ 239 w 239"/>
                <a:gd name="T5" fmla="*/ 103 h 103"/>
                <a:gd name="T6" fmla="*/ 0 w 239"/>
                <a:gd name="T7" fmla="*/ 103 h 103"/>
                <a:gd name="T8" fmla="*/ 0 w 239"/>
                <a:gd name="T9" fmla="*/ 0 h 103"/>
                <a:gd name="T10" fmla="*/ 0 w 239"/>
                <a:gd name="T11" fmla="*/ 0 h 103"/>
                <a:gd name="T12" fmla="*/ 237 w 239"/>
                <a:gd name="T13" fmla="*/ 0 h 103"/>
                <a:gd name="T14" fmla="*/ 237 w 239"/>
                <a:gd name="T15" fmla="*/ 102 h 103"/>
                <a:gd name="T16" fmla="*/ 0 w 239"/>
                <a:gd name="T17" fmla="*/ 102 h 103"/>
                <a:gd name="T18" fmla="*/ 0 w 239"/>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103">
                  <a:moveTo>
                    <a:pt x="0" y="0"/>
                  </a:moveTo>
                  <a:lnTo>
                    <a:pt x="239" y="0"/>
                  </a:lnTo>
                  <a:lnTo>
                    <a:pt x="239" y="103"/>
                  </a:lnTo>
                  <a:lnTo>
                    <a:pt x="0" y="103"/>
                  </a:lnTo>
                  <a:lnTo>
                    <a:pt x="0" y="0"/>
                  </a:lnTo>
                  <a:close/>
                  <a:moveTo>
                    <a:pt x="0" y="0"/>
                  </a:moveTo>
                  <a:lnTo>
                    <a:pt x="237" y="0"/>
                  </a:lnTo>
                  <a:lnTo>
                    <a:pt x="237" y="102"/>
                  </a:lnTo>
                  <a:lnTo>
                    <a:pt x="0" y="102"/>
                  </a:lnTo>
                  <a:lnTo>
                    <a:pt x="0" y="0"/>
                  </a:lnTo>
                  <a:close/>
                </a:path>
              </a:pathLst>
            </a:custGeom>
            <a:solidFill>
              <a:srgbClr val="19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3" name="Freeform 1149">
              <a:extLst>
                <a:ext uri="{FF2B5EF4-FFF2-40B4-BE49-F238E27FC236}">
                  <a16:creationId xmlns:a16="http://schemas.microsoft.com/office/drawing/2014/main" id="{107BCA3B-3EE7-1041-AF08-68D881C05716}"/>
                </a:ext>
              </a:extLst>
            </p:cNvPr>
            <p:cNvSpPr>
              <a:spLocks noEditPoints="1"/>
            </p:cNvSpPr>
            <p:nvPr/>
          </p:nvSpPr>
          <p:spPr bwMode="auto">
            <a:xfrm>
              <a:off x="895" y="3536"/>
              <a:ext cx="237" cy="102"/>
            </a:xfrm>
            <a:custGeom>
              <a:avLst/>
              <a:gdLst>
                <a:gd name="T0" fmla="*/ 0 w 237"/>
                <a:gd name="T1" fmla="*/ 0 h 102"/>
                <a:gd name="T2" fmla="*/ 237 w 237"/>
                <a:gd name="T3" fmla="*/ 0 h 102"/>
                <a:gd name="T4" fmla="*/ 237 w 237"/>
                <a:gd name="T5" fmla="*/ 102 h 102"/>
                <a:gd name="T6" fmla="*/ 0 w 237"/>
                <a:gd name="T7" fmla="*/ 102 h 102"/>
                <a:gd name="T8" fmla="*/ 0 w 237"/>
                <a:gd name="T9" fmla="*/ 0 h 102"/>
                <a:gd name="T10" fmla="*/ 0 w 237"/>
                <a:gd name="T11" fmla="*/ 0 h 102"/>
                <a:gd name="T12" fmla="*/ 235 w 237"/>
                <a:gd name="T13" fmla="*/ 0 h 102"/>
                <a:gd name="T14" fmla="*/ 235 w 237"/>
                <a:gd name="T15" fmla="*/ 101 h 102"/>
                <a:gd name="T16" fmla="*/ 0 w 237"/>
                <a:gd name="T17" fmla="*/ 101 h 102"/>
                <a:gd name="T18" fmla="*/ 0 w 23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102">
                  <a:moveTo>
                    <a:pt x="0" y="0"/>
                  </a:moveTo>
                  <a:lnTo>
                    <a:pt x="237" y="0"/>
                  </a:lnTo>
                  <a:lnTo>
                    <a:pt x="237" y="102"/>
                  </a:lnTo>
                  <a:lnTo>
                    <a:pt x="0" y="102"/>
                  </a:lnTo>
                  <a:lnTo>
                    <a:pt x="0" y="0"/>
                  </a:lnTo>
                  <a:close/>
                  <a:moveTo>
                    <a:pt x="0" y="0"/>
                  </a:moveTo>
                  <a:lnTo>
                    <a:pt x="235" y="0"/>
                  </a:lnTo>
                  <a:lnTo>
                    <a:pt x="235" y="101"/>
                  </a:lnTo>
                  <a:lnTo>
                    <a:pt x="0" y="101"/>
                  </a:lnTo>
                  <a:lnTo>
                    <a:pt x="0" y="0"/>
                  </a:lnTo>
                  <a:close/>
                </a:path>
              </a:pathLst>
            </a:custGeom>
            <a:solidFill>
              <a:srgbClr val="1B1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4" name="Freeform 1150">
              <a:extLst>
                <a:ext uri="{FF2B5EF4-FFF2-40B4-BE49-F238E27FC236}">
                  <a16:creationId xmlns:a16="http://schemas.microsoft.com/office/drawing/2014/main" id="{B0741221-C814-4843-8544-6EED9C95DE39}"/>
                </a:ext>
              </a:extLst>
            </p:cNvPr>
            <p:cNvSpPr>
              <a:spLocks noEditPoints="1"/>
            </p:cNvSpPr>
            <p:nvPr/>
          </p:nvSpPr>
          <p:spPr bwMode="auto">
            <a:xfrm>
              <a:off x="895" y="3536"/>
              <a:ext cx="235" cy="101"/>
            </a:xfrm>
            <a:custGeom>
              <a:avLst/>
              <a:gdLst>
                <a:gd name="T0" fmla="*/ 0 w 235"/>
                <a:gd name="T1" fmla="*/ 0 h 101"/>
                <a:gd name="T2" fmla="*/ 235 w 235"/>
                <a:gd name="T3" fmla="*/ 0 h 101"/>
                <a:gd name="T4" fmla="*/ 235 w 235"/>
                <a:gd name="T5" fmla="*/ 101 h 101"/>
                <a:gd name="T6" fmla="*/ 0 w 235"/>
                <a:gd name="T7" fmla="*/ 101 h 101"/>
                <a:gd name="T8" fmla="*/ 0 w 235"/>
                <a:gd name="T9" fmla="*/ 0 h 101"/>
                <a:gd name="T10" fmla="*/ 0 w 235"/>
                <a:gd name="T11" fmla="*/ 0 h 101"/>
                <a:gd name="T12" fmla="*/ 234 w 235"/>
                <a:gd name="T13" fmla="*/ 0 h 101"/>
                <a:gd name="T14" fmla="*/ 234 w 235"/>
                <a:gd name="T15" fmla="*/ 100 h 101"/>
                <a:gd name="T16" fmla="*/ 0 w 235"/>
                <a:gd name="T17" fmla="*/ 100 h 101"/>
                <a:gd name="T18" fmla="*/ 0 w 235"/>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101">
                  <a:moveTo>
                    <a:pt x="0" y="0"/>
                  </a:moveTo>
                  <a:lnTo>
                    <a:pt x="235" y="0"/>
                  </a:lnTo>
                  <a:lnTo>
                    <a:pt x="235" y="101"/>
                  </a:lnTo>
                  <a:lnTo>
                    <a:pt x="0" y="101"/>
                  </a:lnTo>
                  <a:lnTo>
                    <a:pt x="0" y="0"/>
                  </a:lnTo>
                  <a:close/>
                  <a:moveTo>
                    <a:pt x="0" y="0"/>
                  </a:moveTo>
                  <a:lnTo>
                    <a:pt x="234" y="0"/>
                  </a:lnTo>
                  <a:lnTo>
                    <a:pt x="234" y="100"/>
                  </a:lnTo>
                  <a:lnTo>
                    <a:pt x="0" y="100"/>
                  </a:lnTo>
                  <a:lnTo>
                    <a:pt x="0" y="0"/>
                  </a:lnTo>
                  <a:close/>
                </a:path>
              </a:pathLst>
            </a:custGeom>
            <a:solidFill>
              <a:srgbClr val="1D1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5" name="Freeform 1151">
              <a:extLst>
                <a:ext uri="{FF2B5EF4-FFF2-40B4-BE49-F238E27FC236}">
                  <a16:creationId xmlns:a16="http://schemas.microsoft.com/office/drawing/2014/main" id="{3C6FB44B-7078-024F-8D3A-9C0FA24D1C83}"/>
                </a:ext>
              </a:extLst>
            </p:cNvPr>
            <p:cNvSpPr>
              <a:spLocks noEditPoints="1"/>
            </p:cNvSpPr>
            <p:nvPr/>
          </p:nvSpPr>
          <p:spPr bwMode="auto">
            <a:xfrm>
              <a:off x="895" y="3536"/>
              <a:ext cx="234" cy="100"/>
            </a:xfrm>
            <a:custGeom>
              <a:avLst/>
              <a:gdLst>
                <a:gd name="T0" fmla="*/ 0 w 234"/>
                <a:gd name="T1" fmla="*/ 0 h 100"/>
                <a:gd name="T2" fmla="*/ 234 w 234"/>
                <a:gd name="T3" fmla="*/ 0 h 100"/>
                <a:gd name="T4" fmla="*/ 234 w 234"/>
                <a:gd name="T5" fmla="*/ 100 h 100"/>
                <a:gd name="T6" fmla="*/ 0 w 234"/>
                <a:gd name="T7" fmla="*/ 100 h 100"/>
                <a:gd name="T8" fmla="*/ 0 w 234"/>
                <a:gd name="T9" fmla="*/ 0 h 100"/>
                <a:gd name="T10" fmla="*/ 0 w 234"/>
                <a:gd name="T11" fmla="*/ 0 h 100"/>
                <a:gd name="T12" fmla="*/ 232 w 234"/>
                <a:gd name="T13" fmla="*/ 0 h 100"/>
                <a:gd name="T14" fmla="*/ 232 w 234"/>
                <a:gd name="T15" fmla="*/ 100 h 100"/>
                <a:gd name="T16" fmla="*/ 0 w 234"/>
                <a:gd name="T17" fmla="*/ 100 h 100"/>
                <a:gd name="T18" fmla="*/ 0 w 234"/>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4" h="100">
                  <a:moveTo>
                    <a:pt x="0" y="0"/>
                  </a:moveTo>
                  <a:lnTo>
                    <a:pt x="234" y="0"/>
                  </a:lnTo>
                  <a:lnTo>
                    <a:pt x="234" y="100"/>
                  </a:lnTo>
                  <a:lnTo>
                    <a:pt x="0" y="100"/>
                  </a:lnTo>
                  <a:lnTo>
                    <a:pt x="0" y="0"/>
                  </a:lnTo>
                  <a:close/>
                  <a:moveTo>
                    <a:pt x="0" y="0"/>
                  </a:moveTo>
                  <a:lnTo>
                    <a:pt x="232" y="0"/>
                  </a:lnTo>
                  <a:lnTo>
                    <a:pt x="232" y="100"/>
                  </a:lnTo>
                  <a:lnTo>
                    <a:pt x="0" y="100"/>
                  </a:lnTo>
                  <a:lnTo>
                    <a:pt x="0" y="0"/>
                  </a:lnTo>
                  <a:close/>
                </a:path>
              </a:pathLst>
            </a:cu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6" name="Freeform 1152">
              <a:extLst>
                <a:ext uri="{FF2B5EF4-FFF2-40B4-BE49-F238E27FC236}">
                  <a16:creationId xmlns:a16="http://schemas.microsoft.com/office/drawing/2014/main" id="{8C42E65F-CF65-8447-991C-4B556165614A}"/>
                </a:ext>
              </a:extLst>
            </p:cNvPr>
            <p:cNvSpPr>
              <a:spLocks noEditPoints="1"/>
            </p:cNvSpPr>
            <p:nvPr/>
          </p:nvSpPr>
          <p:spPr bwMode="auto">
            <a:xfrm>
              <a:off x="895" y="3536"/>
              <a:ext cx="232" cy="100"/>
            </a:xfrm>
            <a:custGeom>
              <a:avLst/>
              <a:gdLst>
                <a:gd name="T0" fmla="*/ 0 w 232"/>
                <a:gd name="T1" fmla="*/ 0 h 100"/>
                <a:gd name="T2" fmla="*/ 232 w 232"/>
                <a:gd name="T3" fmla="*/ 0 h 100"/>
                <a:gd name="T4" fmla="*/ 232 w 232"/>
                <a:gd name="T5" fmla="*/ 100 h 100"/>
                <a:gd name="T6" fmla="*/ 0 w 232"/>
                <a:gd name="T7" fmla="*/ 100 h 100"/>
                <a:gd name="T8" fmla="*/ 0 w 232"/>
                <a:gd name="T9" fmla="*/ 0 h 100"/>
                <a:gd name="T10" fmla="*/ 0 w 232"/>
                <a:gd name="T11" fmla="*/ 0 h 100"/>
                <a:gd name="T12" fmla="*/ 230 w 232"/>
                <a:gd name="T13" fmla="*/ 0 h 100"/>
                <a:gd name="T14" fmla="*/ 230 w 232"/>
                <a:gd name="T15" fmla="*/ 100 h 100"/>
                <a:gd name="T16" fmla="*/ 0 w 232"/>
                <a:gd name="T17" fmla="*/ 100 h 100"/>
                <a:gd name="T18" fmla="*/ 0 w 232"/>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100">
                  <a:moveTo>
                    <a:pt x="0" y="0"/>
                  </a:moveTo>
                  <a:lnTo>
                    <a:pt x="232" y="0"/>
                  </a:lnTo>
                  <a:lnTo>
                    <a:pt x="232" y="100"/>
                  </a:lnTo>
                  <a:lnTo>
                    <a:pt x="0" y="100"/>
                  </a:lnTo>
                  <a:lnTo>
                    <a:pt x="0" y="0"/>
                  </a:lnTo>
                  <a:close/>
                  <a:moveTo>
                    <a:pt x="0" y="0"/>
                  </a:moveTo>
                  <a:lnTo>
                    <a:pt x="230" y="0"/>
                  </a:lnTo>
                  <a:lnTo>
                    <a:pt x="230" y="100"/>
                  </a:lnTo>
                  <a:lnTo>
                    <a:pt x="0" y="100"/>
                  </a:lnTo>
                  <a:lnTo>
                    <a:pt x="0" y="0"/>
                  </a:lnTo>
                  <a:close/>
                </a:path>
              </a:pathLst>
            </a:custGeom>
            <a:solidFill>
              <a:srgbClr val="202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7" name="Freeform 1153">
              <a:extLst>
                <a:ext uri="{FF2B5EF4-FFF2-40B4-BE49-F238E27FC236}">
                  <a16:creationId xmlns:a16="http://schemas.microsoft.com/office/drawing/2014/main" id="{0C1C3267-30EA-D943-8A11-84D34D959E53}"/>
                </a:ext>
              </a:extLst>
            </p:cNvPr>
            <p:cNvSpPr>
              <a:spLocks noEditPoints="1"/>
            </p:cNvSpPr>
            <p:nvPr/>
          </p:nvSpPr>
          <p:spPr bwMode="auto">
            <a:xfrm>
              <a:off x="895" y="3536"/>
              <a:ext cx="230" cy="100"/>
            </a:xfrm>
            <a:custGeom>
              <a:avLst/>
              <a:gdLst>
                <a:gd name="T0" fmla="*/ 0 w 230"/>
                <a:gd name="T1" fmla="*/ 0 h 100"/>
                <a:gd name="T2" fmla="*/ 230 w 230"/>
                <a:gd name="T3" fmla="*/ 0 h 100"/>
                <a:gd name="T4" fmla="*/ 230 w 230"/>
                <a:gd name="T5" fmla="*/ 100 h 100"/>
                <a:gd name="T6" fmla="*/ 0 w 230"/>
                <a:gd name="T7" fmla="*/ 100 h 100"/>
                <a:gd name="T8" fmla="*/ 0 w 230"/>
                <a:gd name="T9" fmla="*/ 0 h 100"/>
                <a:gd name="T10" fmla="*/ 0 w 230"/>
                <a:gd name="T11" fmla="*/ 0 h 100"/>
                <a:gd name="T12" fmla="*/ 228 w 230"/>
                <a:gd name="T13" fmla="*/ 0 h 100"/>
                <a:gd name="T14" fmla="*/ 228 w 230"/>
                <a:gd name="T15" fmla="*/ 99 h 100"/>
                <a:gd name="T16" fmla="*/ 0 w 230"/>
                <a:gd name="T17" fmla="*/ 99 h 100"/>
                <a:gd name="T18" fmla="*/ 0 w 23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00">
                  <a:moveTo>
                    <a:pt x="0" y="0"/>
                  </a:moveTo>
                  <a:lnTo>
                    <a:pt x="230" y="0"/>
                  </a:lnTo>
                  <a:lnTo>
                    <a:pt x="230" y="100"/>
                  </a:lnTo>
                  <a:lnTo>
                    <a:pt x="0" y="100"/>
                  </a:lnTo>
                  <a:lnTo>
                    <a:pt x="0" y="0"/>
                  </a:lnTo>
                  <a:close/>
                  <a:moveTo>
                    <a:pt x="0" y="0"/>
                  </a:moveTo>
                  <a:lnTo>
                    <a:pt x="228" y="0"/>
                  </a:lnTo>
                  <a:lnTo>
                    <a:pt x="228" y="99"/>
                  </a:lnTo>
                  <a:lnTo>
                    <a:pt x="0" y="99"/>
                  </a:lnTo>
                  <a:lnTo>
                    <a:pt x="0" y="0"/>
                  </a:lnTo>
                  <a:close/>
                </a:path>
              </a:pathLst>
            </a:custGeom>
            <a:solidFill>
              <a:srgbClr val="222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8" name="Freeform 1154">
              <a:extLst>
                <a:ext uri="{FF2B5EF4-FFF2-40B4-BE49-F238E27FC236}">
                  <a16:creationId xmlns:a16="http://schemas.microsoft.com/office/drawing/2014/main" id="{CB4E6CD5-C553-254B-90EA-620C1FAA96A8}"/>
                </a:ext>
              </a:extLst>
            </p:cNvPr>
            <p:cNvSpPr>
              <a:spLocks noEditPoints="1"/>
            </p:cNvSpPr>
            <p:nvPr/>
          </p:nvSpPr>
          <p:spPr bwMode="auto">
            <a:xfrm>
              <a:off x="895" y="3536"/>
              <a:ext cx="228" cy="99"/>
            </a:xfrm>
            <a:custGeom>
              <a:avLst/>
              <a:gdLst>
                <a:gd name="T0" fmla="*/ 0 w 228"/>
                <a:gd name="T1" fmla="*/ 0 h 99"/>
                <a:gd name="T2" fmla="*/ 228 w 228"/>
                <a:gd name="T3" fmla="*/ 0 h 99"/>
                <a:gd name="T4" fmla="*/ 228 w 228"/>
                <a:gd name="T5" fmla="*/ 99 h 99"/>
                <a:gd name="T6" fmla="*/ 0 w 228"/>
                <a:gd name="T7" fmla="*/ 99 h 99"/>
                <a:gd name="T8" fmla="*/ 0 w 228"/>
                <a:gd name="T9" fmla="*/ 0 h 99"/>
                <a:gd name="T10" fmla="*/ 0 w 228"/>
                <a:gd name="T11" fmla="*/ 0 h 99"/>
                <a:gd name="T12" fmla="*/ 227 w 228"/>
                <a:gd name="T13" fmla="*/ 0 h 99"/>
                <a:gd name="T14" fmla="*/ 227 w 228"/>
                <a:gd name="T15" fmla="*/ 98 h 99"/>
                <a:gd name="T16" fmla="*/ 0 w 228"/>
                <a:gd name="T17" fmla="*/ 98 h 99"/>
                <a:gd name="T18" fmla="*/ 0 w 22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99">
                  <a:moveTo>
                    <a:pt x="0" y="0"/>
                  </a:moveTo>
                  <a:lnTo>
                    <a:pt x="228" y="0"/>
                  </a:lnTo>
                  <a:lnTo>
                    <a:pt x="228" y="99"/>
                  </a:lnTo>
                  <a:lnTo>
                    <a:pt x="0" y="99"/>
                  </a:lnTo>
                  <a:lnTo>
                    <a:pt x="0" y="0"/>
                  </a:lnTo>
                  <a:close/>
                  <a:moveTo>
                    <a:pt x="0" y="0"/>
                  </a:moveTo>
                  <a:lnTo>
                    <a:pt x="227" y="0"/>
                  </a:lnTo>
                  <a:lnTo>
                    <a:pt x="227" y="98"/>
                  </a:lnTo>
                  <a:lnTo>
                    <a:pt x="0" y="98"/>
                  </a:lnTo>
                  <a:lnTo>
                    <a:pt x="0" y="0"/>
                  </a:lnTo>
                  <a:close/>
                </a:path>
              </a:pathLst>
            </a:custGeom>
            <a:solidFill>
              <a:srgbClr val="242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9" name="Freeform 1155">
              <a:extLst>
                <a:ext uri="{FF2B5EF4-FFF2-40B4-BE49-F238E27FC236}">
                  <a16:creationId xmlns:a16="http://schemas.microsoft.com/office/drawing/2014/main" id="{2579FD08-704E-C942-B60B-5DC2A4336461}"/>
                </a:ext>
              </a:extLst>
            </p:cNvPr>
            <p:cNvSpPr>
              <a:spLocks noEditPoints="1"/>
            </p:cNvSpPr>
            <p:nvPr/>
          </p:nvSpPr>
          <p:spPr bwMode="auto">
            <a:xfrm>
              <a:off x="895" y="3536"/>
              <a:ext cx="227" cy="98"/>
            </a:xfrm>
            <a:custGeom>
              <a:avLst/>
              <a:gdLst>
                <a:gd name="T0" fmla="*/ 0 w 227"/>
                <a:gd name="T1" fmla="*/ 0 h 98"/>
                <a:gd name="T2" fmla="*/ 227 w 227"/>
                <a:gd name="T3" fmla="*/ 0 h 98"/>
                <a:gd name="T4" fmla="*/ 227 w 227"/>
                <a:gd name="T5" fmla="*/ 98 h 98"/>
                <a:gd name="T6" fmla="*/ 0 w 227"/>
                <a:gd name="T7" fmla="*/ 98 h 98"/>
                <a:gd name="T8" fmla="*/ 0 w 227"/>
                <a:gd name="T9" fmla="*/ 0 h 98"/>
                <a:gd name="T10" fmla="*/ 0 w 227"/>
                <a:gd name="T11" fmla="*/ 0 h 98"/>
                <a:gd name="T12" fmla="*/ 225 w 227"/>
                <a:gd name="T13" fmla="*/ 0 h 98"/>
                <a:gd name="T14" fmla="*/ 225 w 227"/>
                <a:gd name="T15" fmla="*/ 97 h 98"/>
                <a:gd name="T16" fmla="*/ 0 w 227"/>
                <a:gd name="T17" fmla="*/ 97 h 98"/>
                <a:gd name="T18" fmla="*/ 0 w 227"/>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98">
                  <a:moveTo>
                    <a:pt x="0" y="0"/>
                  </a:moveTo>
                  <a:lnTo>
                    <a:pt x="227" y="0"/>
                  </a:lnTo>
                  <a:lnTo>
                    <a:pt x="227" y="98"/>
                  </a:lnTo>
                  <a:lnTo>
                    <a:pt x="0" y="98"/>
                  </a:lnTo>
                  <a:lnTo>
                    <a:pt x="0" y="0"/>
                  </a:lnTo>
                  <a:close/>
                  <a:moveTo>
                    <a:pt x="0" y="0"/>
                  </a:moveTo>
                  <a:lnTo>
                    <a:pt x="225" y="0"/>
                  </a:lnTo>
                  <a:lnTo>
                    <a:pt x="225" y="97"/>
                  </a:lnTo>
                  <a:lnTo>
                    <a:pt x="0" y="97"/>
                  </a:lnTo>
                  <a:lnTo>
                    <a:pt x="0" y="0"/>
                  </a:lnTo>
                  <a:close/>
                </a:path>
              </a:pathLst>
            </a:custGeom>
            <a:solidFill>
              <a:srgbClr val="26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0" name="Freeform 1156">
              <a:extLst>
                <a:ext uri="{FF2B5EF4-FFF2-40B4-BE49-F238E27FC236}">
                  <a16:creationId xmlns:a16="http://schemas.microsoft.com/office/drawing/2014/main" id="{8DE5938A-E1CC-4042-9AF3-3AE21B016010}"/>
                </a:ext>
              </a:extLst>
            </p:cNvPr>
            <p:cNvSpPr>
              <a:spLocks noEditPoints="1"/>
            </p:cNvSpPr>
            <p:nvPr/>
          </p:nvSpPr>
          <p:spPr bwMode="auto">
            <a:xfrm>
              <a:off x="895" y="3536"/>
              <a:ext cx="225" cy="97"/>
            </a:xfrm>
            <a:custGeom>
              <a:avLst/>
              <a:gdLst>
                <a:gd name="T0" fmla="*/ 0 w 225"/>
                <a:gd name="T1" fmla="*/ 0 h 97"/>
                <a:gd name="T2" fmla="*/ 225 w 225"/>
                <a:gd name="T3" fmla="*/ 0 h 97"/>
                <a:gd name="T4" fmla="*/ 225 w 225"/>
                <a:gd name="T5" fmla="*/ 97 h 97"/>
                <a:gd name="T6" fmla="*/ 0 w 225"/>
                <a:gd name="T7" fmla="*/ 97 h 97"/>
                <a:gd name="T8" fmla="*/ 0 w 225"/>
                <a:gd name="T9" fmla="*/ 0 h 97"/>
                <a:gd name="T10" fmla="*/ 0 w 225"/>
                <a:gd name="T11" fmla="*/ 0 h 97"/>
                <a:gd name="T12" fmla="*/ 223 w 225"/>
                <a:gd name="T13" fmla="*/ 0 h 97"/>
                <a:gd name="T14" fmla="*/ 223 w 225"/>
                <a:gd name="T15" fmla="*/ 96 h 97"/>
                <a:gd name="T16" fmla="*/ 0 w 225"/>
                <a:gd name="T17" fmla="*/ 96 h 97"/>
                <a:gd name="T18" fmla="*/ 0 w 225"/>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 h="97">
                  <a:moveTo>
                    <a:pt x="0" y="0"/>
                  </a:moveTo>
                  <a:lnTo>
                    <a:pt x="225" y="0"/>
                  </a:lnTo>
                  <a:lnTo>
                    <a:pt x="225" y="97"/>
                  </a:lnTo>
                  <a:lnTo>
                    <a:pt x="0" y="97"/>
                  </a:lnTo>
                  <a:lnTo>
                    <a:pt x="0" y="0"/>
                  </a:lnTo>
                  <a:close/>
                  <a:moveTo>
                    <a:pt x="0" y="0"/>
                  </a:moveTo>
                  <a:lnTo>
                    <a:pt x="223" y="0"/>
                  </a:lnTo>
                  <a:lnTo>
                    <a:pt x="223" y="96"/>
                  </a:lnTo>
                  <a:lnTo>
                    <a:pt x="0" y="96"/>
                  </a:lnTo>
                  <a:lnTo>
                    <a:pt x="0" y="0"/>
                  </a:lnTo>
                  <a:close/>
                </a:path>
              </a:pathLst>
            </a:custGeom>
            <a:solidFill>
              <a:srgbClr val="292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1" name="Freeform 1157">
              <a:extLst>
                <a:ext uri="{FF2B5EF4-FFF2-40B4-BE49-F238E27FC236}">
                  <a16:creationId xmlns:a16="http://schemas.microsoft.com/office/drawing/2014/main" id="{6B8843BD-920A-EA4C-AD51-37096E7B81EC}"/>
                </a:ext>
              </a:extLst>
            </p:cNvPr>
            <p:cNvSpPr>
              <a:spLocks noEditPoints="1"/>
            </p:cNvSpPr>
            <p:nvPr/>
          </p:nvSpPr>
          <p:spPr bwMode="auto">
            <a:xfrm>
              <a:off x="895" y="3536"/>
              <a:ext cx="223" cy="96"/>
            </a:xfrm>
            <a:custGeom>
              <a:avLst/>
              <a:gdLst>
                <a:gd name="T0" fmla="*/ 0 w 223"/>
                <a:gd name="T1" fmla="*/ 0 h 96"/>
                <a:gd name="T2" fmla="*/ 223 w 223"/>
                <a:gd name="T3" fmla="*/ 0 h 96"/>
                <a:gd name="T4" fmla="*/ 223 w 223"/>
                <a:gd name="T5" fmla="*/ 96 h 96"/>
                <a:gd name="T6" fmla="*/ 0 w 223"/>
                <a:gd name="T7" fmla="*/ 96 h 96"/>
                <a:gd name="T8" fmla="*/ 0 w 223"/>
                <a:gd name="T9" fmla="*/ 0 h 96"/>
                <a:gd name="T10" fmla="*/ 0 w 223"/>
                <a:gd name="T11" fmla="*/ 0 h 96"/>
                <a:gd name="T12" fmla="*/ 221 w 223"/>
                <a:gd name="T13" fmla="*/ 0 h 96"/>
                <a:gd name="T14" fmla="*/ 221 w 223"/>
                <a:gd name="T15" fmla="*/ 95 h 96"/>
                <a:gd name="T16" fmla="*/ 0 w 223"/>
                <a:gd name="T17" fmla="*/ 95 h 96"/>
                <a:gd name="T18" fmla="*/ 0 w 223"/>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96">
                  <a:moveTo>
                    <a:pt x="0" y="0"/>
                  </a:moveTo>
                  <a:lnTo>
                    <a:pt x="223" y="0"/>
                  </a:lnTo>
                  <a:lnTo>
                    <a:pt x="223" y="96"/>
                  </a:lnTo>
                  <a:lnTo>
                    <a:pt x="0" y="96"/>
                  </a:lnTo>
                  <a:lnTo>
                    <a:pt x="0" y="0"/>
                  </a:lnTo>
                  <a:close/>
                  <a:moveTo>
                    <a:pt x="0" y="0"/>
                  </a:moveTo>
                  <a:lnTo>
                    <a:pt x="221" y="0"/>
                  </a:lnTo>
                  <a:lnTo>
                    <a:pt x="221" y="95"/>
                  </a:lnTo>
                  <a:lnTo>
                    <a:pt x="0" y="95"/>
                  </a:lnTo>
                  <a:lnTo>
                    <a:pt x="0" y="0"/>
                  </a:lnTo>
                  <a:close/>
                </a:path>
              </a:pathLst>
            </a:custGeom>
            <a:solidFill>
              <a:srgbClr val="2B2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2" name="Freeform 1158">
              <a:extLst>
                <a:ext uri="{FF2B5EF4-FFF2-40B4-BE49-F238E27FC236}">
                  <a16:creationId xmlns:a16="http://schemas.microsoft.com/office/drawing/2014/main" id="{4DDA611B-EB79-7940-992D-EBB600140362}"/>
                </a:ext>
              </a:extLst>
            </p:cNvPr>
            <p:cNvSpPr>
              <a:spLocks noEditPoints="1"/>
            </p:cNvSpPr>
            <p:nvPr/>
          </p:nvSpPr>
          <p:spPr bwMode="auto">
            <a:xfrm>
              <a:off x="895" y="3536"/>
              <a:ext cx="221" cy="95"/>
            </a:xfrm>
            <a:custGeom>
              <a:avLst/>
              <a:gdLst>
                <a:gd name="T0" fmla="*/ 0 w 221"/>
                <a:gd name="T1" fmla="*/ 0 h 95"/>
                <a:gd name="T2" fmla="*/ 221 w 221"/>
                <a:gd name="T3" fmla="*/ 0 h 95"/>
                <a:gd name="T4" fmla="*/ 221 w 221"/>
                <a:gd name="T5" fmla="*/ 95 h 95"/>
                <a:gd name="T6" fmla="*/ 0 w 221"/>
                <a:gd name="T7" fmla="*/ 95 h 95"/>
                <a:gd name="T8" fmla="*/ 0 w 221"/>
                <a:gd name="T9" fmla="*/ 0 h 95"/>
                <a:gd name="T10" fmla="*/ 0 w 221"/>
                <a:gd name="T11" fmla="*/ 0 h 95"/>
                <a:gd name="T12" fmla="*/ 220 w 221"/>
                <a:gd name="T13" fmla="*/ 0 h 95"/>
                <a:gd name="T14" fmla="*/ 220 w 221"/>
                <a:gd name="T15" fmla="*/ 94 h 95"/>
                <a:gd name="T16" fmla="*/ 0 w 221"/>
                <a:gd name="T17" fmla="*/ 94 h 95"/>
                <a:gd name="T18" fmla="*/ 0 w 2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 h="95">
                  <a:moveTo>
                    <a:pt x="0" y="0"/>
                  </a:moveTo>
                  <a:lnTo>
                    <a:pt x="221" y="0"/>
                  </a:lnTo>
                  <a:lnTo>
                    <a:pt x="221" y="95"/>
                  </a:lnTo>
                  <a:lnTo>
                    <a:pt x="0" y="95"/>
                  </a:lnTo>
                  <a:lnTo>
                    <a:pt x="0" y="0"/>
                  </a:lnTo>
                  <a:close/>
                  <a:moveTo>
                    <a:pt x="0" y="0"/>
                  </a:moveTo>
                  <a:lnTo>
                    <a:pt x="220" y="0"/>
                  </a:lnTo>
                  <a:lnTo>
                    <a:pt x="220" y="94"/>
                  </a:lnTo>
                  <a:lnTo>
                    <a:pt x="0" y="94"/>
                  </a:lnTo>
                  <a:lnTo>
                    <a:pt x="0" y="0"/>
                  </a:lnTo>
                  <a:close/>
                </a:path>
              </a:pathLst>
            </a:cu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3" name="Freeform 1159">
              <a:extLst>
                <a:ext uri="{FF2B5EF4-FFF2-40B4-BE49-F238E27FC236}">
                  <a16:creationId xmlns:a16="http://schemas.microsoft.com/office/drawing/2014/main" id="{19CD0327-24D6-C944-8E0E-33762A06994F}"/>
                </a:ext>
              </a:extLst>
            </p:cNvPr>
            <p:cNvSpPr>
              <a:spLocks noEditPoints="1"/>
            </p:cNvSpPr>
            <p:nvPr/>
          </p:nvSpPr>
          <p:spPr bwMode="auto">
            <a:xfrm>
              <a:off x="895" y="3536"/>
              <a:ext cx="220" cy="94"/>
            </a:xfrm>
            <a:custGeom>
              <a:avLst/>
              <a:gdLst>
                <a:gd name="T0" fmla="*/ 0 w 220"/>
                <a:gd name="T1" fmla="*/ 0 h 94"/>
                <a:gd name="T2" fmla="*/ 220 w 220"/>
                <a:gd name="T3" fmla="*/ 0 h 94"/>
                <a:gd name="T4" fmla="*/ 220 w 220"/>
                <a:gd name="T5" fmla="*/ 94 h 94"/>
                <a:gd name="T6" fmla="*/ 0 w 220"/>
                <a:gd name="T7" fmla="*/ 94 h 94"/>
                <a:gd name="T8" fmla="*/ 0 w 220"/>
                <a:gd name="T9" fmla="*/ 0 h 94"/>
                <a:gd name="T10" fmla="*/ 0 w 220"/>
                <a:gd name="T11" fmla="*/ 0 h 94"/>
                <a:gd name="T12" fmla="*/ 218 w 220"/>
                <a:gd name="T13" fmla="*/ 0 h 94"/>
                <a:gd name="T14" fmla="*/ 218 w 220"/>
                <a:gd name="T15" fmla="*/ 93 h 94"/>
                <a:gd name="T16" fmla="*/ 0 w 220"/>
                <a:gd name="T17" fmla="*/ 93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220" y="0"/>
                  </a:lnTo>
                  <a:lnTo>
                    <a:pt x="220" y="94"/>
                  </a:lnTo>
                  <a:lnTo>
                    <a:pt x="0" y="94"/>
                  </a:lnTo>
                  <a:lnTo>
                    <a:pt x="0" y="0"/>
                  </a:lnTo>
                  <a:close/>
                  <a:moveTo>
                    <a:pt x="0" y="0"/>
                  </a:moveTo>
                  <a:lnTo>
                    <a:pt x="218" y="0"/>
                  </a:lnTo>
                  <a:lnTo>
                    <a:pt x="218" y="93"/>
                  </a:lnTo>
                  <a:lnTo>
                    <a:pt x="0" y="93"/>
                  </a:lnTo>
                  <a:lnTo>
                    <a:pt x="0" y="0"/>
                  </a:lnTo>
                  <a:close/>
                </a:path>
              </a:pathLst>
            </a:custGeom>
            <a:solidFill>
              <a:srgbClr val="2F2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4" name="Freeform 1160">
              <a:extLst>
                <a:ext uri="{FF2B5EF4-FFF2-40B4-BE49-F238E27FC236}">
                  <a16:creationId xmlns:a16="http://schemas.microsoft.com/office/drawing/2014/main" id="{5AE30572-C234-C34C-81C2-25DE35959ACF}"/>
                </a:ext>
              </a:extLst>
            </p:cNvPr>
            <p:cNvSpPr>
              <a:spLocks noEditPoints="1"/>
            </p:cNvSpPr>
            <p:nvPr/>
          </p:nvSpPr>
          <p:spPr bwMode="auto">
            <a:xfrm>
              <a:off x="895" y="3536"/>
              <a:ext cx="218" cy="93"/>
            </a:xfrm>
            <a:custGeom>
              <a:avLst/>
              <a:gdLst>
                <a:gd name="T0" fmla="*/ 0 w 218"/>
                <a:gd name="T1" fmla="*/ 0 h 93"/>
                <a:gd name="T2" fmla="*/ 218 w 218"/>
                <a:gd name="T3" fmla="*/ 0 h 93"/>
                <a:gd name="T4" fmla="*/ 218 w 218"/>
                <a:gd name="T5" fmla="*/ 93 h 93"/>
                <a:gd name="T6" fmla="*/ 0 w 218"/>
                <a:gd name="T7" fmla="*/ 93 h 93"/>
                <a:gd name="T8" fmla="*/ 0 w 218"/>
                <a:gd name="T9" fmla="*/ 0 h 93"/>
                <a:gd name="T10" fmla="*/ 0 w 218"/>
                <a:gd name="T11" fmla="*/ 0 h 93"/>
                <a:gd name="T12" fmla="*/ 216 w 218"/>
                <a:gd name="T13" fmla="*/ 0 h 93"/>
                <a:gd name="T14" fmla="*/ 216 w 218"/>
                <a:gd name="T15" fmla="*/ 93 h 93"/>
                <a:gd name="T16" fmla="*/ 0 w 218"/>
                <a:gd name="T17" fmla="*/ 93 h 93"/>
                <a:gd name="T18" fmla="*/ 0 w 218"/>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93">
                  <a:moveTo>
                    <a:pt x="0" y="0"/>
                  </a:moveTo>
                  <a:lnTo>
                    <a:pt x="218" y="0"/>
                  </a:lnTo>
                  <a:lnTo>
                    <a:pt x="218" y="93"/>
                  </a:lnTo>
                  <a:lnTo>
                    <a:pt x="0" y="93"/>
                  </a:lnTo>
                  <a:lnTo>
                    <a:pt x="0" y="0"/>
                  </a:lnTo>
                  <a:close/>
                  <a:moveTo>
                    <a:pt x="0" y="0"/>
                  </a:moveTo>
                  <a:lnTo>
                    <a:pt x="216" y="0"/>
                  </a:lnTo>
                  <a:lnTo>
                    <a:pt x="216" y="93"/>
                  </a:lnTo>
                  <a:lnTo>
                    <a:pt x="0" y="93"/>
                  </a:lnTo>
                  <a:lnTo>
                    <a:pt x="0" y="0"/>
                  </a:lnTo>
                  <a:close/>
                </a:path>
              </a:pathLst>
            </a:custGeom>
            <a:solidFill>
              <a:srgbClr val="313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5" name="Freeform 1161">
              <a:extLst>
                <a:ext uri="{FF2B5EF4-FFF2-40B4-BE49-F238E27FC236}">
                  <a16:creationId xmlns:a16="http://schemas.microsoft.com/office/drawing/2014/main" id="{BC24A579-06C1-B14E-91ED-481AE3AB3581}"/>
                </a:ext>
              </a:extLst>
            </p:cNvPr>
            <p:cNvSpPr>
              <a:spLocks noEditPoints="1"/>
            </p:cNvSpPr>
            <p:nvPr/>
          </p:nvSpPr>
          <p:spPr bwMode="auto">
            <a:xfrm>
              <a:off x="895" y="3536"/>
              <a:ext cx="216" cy="93"/>
            </a:xfrm>
            <a:custGeom>
              <a:avLst/>
              <a:gdLst>
                <a:gd name="T0" fmla="*/ 0 w 216"/>
                <a:gd name="T1" fmla="*/ 0 h 93"/>
                <a:gd name="T2" fmla="*/ 216 w 216"/>
                <a:gd name="T3" fmla="*/ 0 h 93"/>
                <a:gd name="T4" fmla="*/ 216 w 216"/>
                <a:gd name="T5" fmla="*/ 93 h 93"/>
                <a:gd name="T6" fmla="*/ 0 w 216"/>
                <a:gd name="T7" fmla="*/ 93 h 93"/>
                <a:gd name="T8" fmla="*/ 0 w 216"/>
                <a:gd name="T9" fmla="*/ 0 h 93"/>
                <a:gd name="T10" fmla="*/ 0 w 216"/>
                <a:gd name="T11" fmla="*/ 0 h 93"/>
                <a:gd name="T12" fmla="*/ 214 w 216"/>
                <a:gd name="T13" fmla="*/ 0 h 93"/>
                <a:gd name="T14" fmla="*/ 214 w 216"/>
                <a:gd name="T15" fmla="*/ 93 h 93"/>
                <a:gd name="T16" fmla="*/ 0 w 216"/>
                <a:gd name="T17" fmla="*/ 93 h 93"/>
                <a:gd name="T18" fmla="*/ 0 w 216"/>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93">
                  <a:moveTo>
                    <a:pt x="0" y="0"/>
                  </a:moveTo>
                  <a:lnTo>
                    <a:pt x="216" y="0"/>
                  </a:lnTo>
                  <a:lnTo>
                    <a:pt x="216" y="93"/>
                  </a:lnTo>
                  <a:lnTo>
                    <a:pt x="0" y="93"/>
                  </a:lnTo>
                  <a:lnTo>
                    <a:pt x="0" y="0"/>
                  </a:lnTo>
                  <a:close/>
                  <a:moveTo>
                    <a:pt x="0" y="0"/>
                  </a:moveTo>
                  <a:lnTo>
                    <a:pt x="214" y="0"/>
                  </a:lnTo>
                  <a:lnTo>
                    <a:pt x="214" y="93"/>
                  </a:lnTo>
                  <a:lnTo>
                    <a:pt x="0" y="9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6" name="Freeform 1162">
              <a:extLst>
                <a:ext uri="{FF2B5EF4-FFF2-40B4-BE49-F238E27FC236}">
                  <a16:creationId xmlns:a16="http://schemas.microsoft.com/office/drawing/2014/main" id="{C803D682-D87D-E744-B074-5E0B30748657}"/>
                </a:ext>
              </a:extLst>
            </p:cNvPr>
            <p:cNvSpPr>
              <a:spLocks noEditPoints="1"/>
            </p:cNvSpPr>
            <p:nvPr/>
          </p:nvSpPr>
          <p:spPr bwMode="auto">
            <a:xfrm>
              <a:off x="895" y="3536"/>
              <a:ext cx="214" cy="93"/>
            </a:xfrm>
            <a:custGeom>
              <a:avLst/>
              <a:gdLst>
                <a:gd name="T0" fmla="*/ 0 w 214"/>
                <a:gd name="T1" fmla="*/ 0 h 93"/>
                <a:gd name="T2" fmla="*/ 214 w 214"/>
                <a:gd name="T3" fmla="*/ 0 h 93"/>
                <a:gd name="T4" fmla="*/ 214 w 214"/>
                <a:gd name="T5" fmla="*/ 93 h 93"/>
                <a:gd name="T6" fmla="*/ 0 w 214"/>
                <a:gd name="T7" fmla="*/ 93 h 93"/>
                <a:gd name="T8" fmla="*/ 0 w 214"/>
                <a:gd name="T9" fmla="*/ 0 h 93"/>
                <a:gd name="T10" fmla="*/ 0 w 214"/>
                <a:gd name="T11" fmla="*/ 0 h 93"/>
                <a:gd name="T12" fmla="*/ 213 w 214"/>
                <a:gd name="T13" fmla="*/ 0 h 93"/>
                <a:gd name="T14" fmla="*/ 213 w 214"/>
                <a:gd name="T15" fmla="*/ 92 h 93"/>
                <a:gd name="T16" fmla="*/ 0 w 214"/>
                <a:gd name="T17" fmla="*/ 92 h 93"/>
                <a:gd name="T18" fmla="*/ 0 w 214"/>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93">
                  <a:moveTo>
                    <a:pt x="0" y="0"/>
                  </a:moveTo>
                  <a:lnTo>
                    <a:pt x="214" y="0"/>
                  </a:lnTo>
                  <a:lnTo>
                    <a:pt x="214" y="93"/>
                  </a:lnTo>
                  <a:lnTo>
                    <a:pt x="0" y="93"/>
                  </a:lnTo>
                  <a:lnTo>
                    <a:pt x="0" y="0"/>
                  </a:lnTo>
                  <a:close/>
                  <a:moveTo>
                    <a:pt x="0" y="0"/>
                  </a:moveTo>
                  <a:lnTo>
                    <a:pt x="213" y="0"/>
                  </a:lnTo>
                  <a:lnTo>
                    <a:pt x="213" y="92"/>
                  </a:lnTo>
                  <a:lnTo>
                    <a:pt x="0" y="92"/>
                  </a:lnTo>
                  <a:lnTo>
                    <a:pt x="0" y="0"/>
                  </a:lnTo>
                  <a:close/>
                </a:path>
              </a:pathLst>
            </a:custGeom>
            <a:solidFill>
              <a:srgbClr val="35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7" name="Freeform 1163">
              <a:extLst>
                <a:ext uri="{FF2B5EF4-FFF2-40B4-BE49-F238E27FC236}">
                  <a16:creationId xmlns:a16="http://schemas.microsoft.com/office/drawing/2014/main" id="{366CBB3C-C57E-AA4F-8398-C9BEDE613BA8}"/>
                </a:ext>
              </a:extLst>
            </p:cNvPr>
            <p:cNvSpPr>
              <a:spLocks noEditPoints="1"/>
            </p:cNvSpPr>
            <p:nvPr/>
          </p:nvSpPr>
          <p:spPr bwMode="auto">
            <a:xfrm>
              <a:off x="895" y="3536"/>
              <a:ext cx="213" cy="92"/>
            </a:xfrm>
            <a:custGeom>
              <a:avLst/>
              <a:gdLst>
                <a:gd name="T0" fmla="*/ 0 w 213"/>
                <a:gd name="T1" fmla="*/ 0 h 92"/>
                <a:gd name="T2" fmla="*/ 213 w 213"/>
                <a:gd name="T3" fmla="*/ 0 h 92"/>
                <a:gd name="T4" fmla="*/ 213 w 213"/>
                <a:gd name="T5" fmla="*/ 92 h 92"/>
                <a:gd name="T6" fmla="*/ 0 w 213"/>
                <a:gd name="T7" fmla="*/ 92 h 92"/>
                <a:gd name="T8" fmla="*/ 0 w 213"/>
                <a:gd name="T9" fmla="*/ 0 h 92"/>
                <a:gd name="T10" fmla="*/ 0 w 213"/>
                <a:gd name="T11" fmla="*/ 0 h 92"/>
                <a:gd name="T12" fmla="*/ 211 w 213"/>
                <a:gd name="T13" fmla="*/ 0 h 92"/>
                <a:gd name="T14" fmla="*/ 211 w 213"/>
                <a:gd name="T15" fmla="*/ 91 h 92"/>
                <a:gd name="T16" fmla="*/ 0 w 213"/>
                <a:gd name="T17" fmla="*/ 91 h 92"/>
                <a:gd name="T18" fmla="*/ 0 w 213"/>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92">
                  <a:moveTo>
                    <a:pt x="0" y="0"/>
                  </a:moveTo>
                  <a:lnTo>
                    <a:pt x="213" y="0"/>
                  </a:lnTo>
                  <a:lnTo>
                    <a:pt x="213" y="92"/>
                  </a:lnTo>
                  <a:lnTo>
                    <a:pt x="0" y="92"/>
                  </a:lnTo>
                  <a:lnTo>
                    <a:pt x="0" y="0"/>
                  </a:lnTo>
                  <a:close/>
                  <a:moveTo>
                    <a:pt x="0" y="0"/>
                  </a:moveTo>
                  <a:lnTo>
                    <a:pt x="211" y="0"/>
                  </a:lnTo>
                  <a:lnTo>
                    <a:pt x="211" y="91"/>
                  </a:lnTo>
                  <a:lnTo>
                    <a:pt x="0" y="91"/>
                  </a:lnTo>
                  <a:lnTo>
                    <a:pt x="0" y="0"/>
                  </a:lnTo>
                  <a:close/>
                </a:path>
              </a:pathLst>
            </a:custGeom>
            <a:solidFill>
              <a:srgbClr val="373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8" name="Freeform 1164">
              <a:extLst>
                <a:ext uri="{FF2B5EF4-FFF2-40B4-BE49-F238E27FC236}">
                  <a16:creationId xmlns:a16="http://schemas.microsoft.com/office/drawing/2014/main" id="{AA78855B-00DE-2442-BD93-FD3EE2B9E0CC}"/>
                </a:ext>
              </a:extLst>
            </p:cNvPr>
            <p:cNvSpPr>
              <a:spLocks noEditPoints="1"/>
            </p:cNvSpPr>
            <p:nvPr/>
          </p:nvSpPr>
          <p:spPr bwMode="auto">
            <a:xfrm>
              <a:off x="895" y="3536"/>
              <a:ext cx="211" cy="91"/>
            </a:xfrm>
            <a:custGeom>
              <a:avLst/>
              <a:gdLst>
                <a:gd name="T0" fmla="*/ 0 w 211"/>
                <a:gd name="T1" fmla="*/ 0 h 91"/>
                <a:gd name="T2" fmla="*/ 211 w 211"/>
                <a:gd name="T3" fmla="*/ 0 h 91"/>
                <a:gd name="T4" fmla="*/ 211 w 211"/>
                <a:gd name="T5" fmla="*/ 91 h 91"/>
                <a:gd name="T6" fmla="*/ 0 w 211"/>
                <a:gd name="T7" fmla="*/ 91 h 91"/>
                <a:gd name="T8" fmla="*/ 0 w 211"/>
                <a:gd name="T9" fmla="*/ 0 h 91"/>
                <a:gd name="T10" fmla="*/ 0 w 211"/>
                <a:gd name="T11" fmla="*/ 0 h 91"/>
                <a:gd name="T12" fmla="*/ 209 w 211"/>
                <a:gd name="T13" fmla="*/ 0 h 91"/>
                <a:gd name="T14" fmla="*/ 209 w 211"/>
                <a:gd name="T15" fmla="*/ 90 h 91"/>
                <a:gd name="T16" fmla="*/ 0 w 211"/>
                <a:gd name="T17" fmla="*/ 90 h 91"/>
                <a:gd name="T18" fmla="*/ 0 w 211"/>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91">
                  <a:moveTo>
                    <a:pt x="0" y="0"/>
                  </a:moveTo>
                  <a:lnTo>
                    <a:pt x="211" y="0"/>
                  </a:lnTo>
                  <a:lnTo>
                    <a:pt x="211" y="91"/>
                  </a:lnTo>
                  <a:lnTo>
                    <a:pt x="0" y="91"/>
                  </a:lnTo>
                  <a:lnTo>
                    <a:pt x="0" y="0"/>
                  </a:lnTo>
                  <a:close/>
                  <a:moveTo>
                    <a:pt x="0" y="0"/>
                  </a:moveTo>
                  <a:lnTo>
                    <a:pt x="209" y="0"/>
                  </a:lnTo>
                  <a:lnTo>
                    <a:pt x="209" y="90"/>
                  </a:lnTo>
                  <a:lnTo>
                    <a:pt x="0" y="90"/>
                  </a:lnTo>
                  <a:lnTo>
                    <a:pt x="0" y="0"/>
                  </a:lnTo>
                  <a:close/>
                </a:path>
              </a:pathLst>
            </a:custGeom>
            <a:solidFill>
              <a:srgbClr val="3A3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9" name="Freeform 1165">
              <a:extLst>
                <a:ext uri="{FF2B5EF4-FFF2-40B4-BE49-F238E27FC236}">
                  <a16:creationId xmlns:a16="http://schemas.microsoft.com/office/drawing/2014/main" id="{BE1A6EE3-36E6-CC42-B745-574D72570034}"/>
                </a:ext>
              </a:extLst>
            </p:cNvPr>
            <p:cNvSpPr>
              <a:spLocks noEditPoints="1"/>
            </p:cNvSpPr>
            <p:nvPr/>
          </p:nvSpPr>
          <p:spPr bwMode="auto">
            <a:xfrm>
              <a:off x="895" y="3536"/>
              <a:ext cx="209" cy="90"/>
            </a:xfrm>
            <a:custGeom>
              <a:avLst/>
              <a:gdLst>
                <a:gd name="T0" fmla="*/ 0 w 209"/>
                <a:gd name="T1" fmla="*/ 0 h 90"/>
                <a:gd name="T2" fmla="*/ 209 w 209"/>
                <a:gd name="T3" fmla="*/ 0 h 90"/>
                <a:gd name="T4" fmla="*/ 209 w 209"/>
                <a:gd name="T5" fmla="*/ 90 h 90"/>
                <a:gd name="T6" fmla="*/ 0 w 209"/>
                <a:gd name="T7" fmla="*/ 90 h 90"/>
                <a:gd name="T8" fmla="*/ 0 w 209"/>
                <a:gd name="T9" fmla="*/ 0 h 90"/>
                <a:gd name="T10" fmla="*/ 0 w 209"/>
                <a:gd name="T11" fmla="*/ 0 h 90"/>
                <a:gd name="T12" fmla="*/ 207 w 209"/>
                <a:gd name="T13" fmla="*/ 0 h 90"/>
                <a:gd name="T14" fmla="*/ 207 w 209"/>
                <a:gd name="T15" fmla="*/ 89 h 90"/>
                <a:gd name="T16" fmla="*/ 0 w 209"/>
                <a:gd name="T17" fmla="*/ 89 h 90"/>
                <a:gd name="T18" fmla="*/ 0 w 209"/>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9" h="90">
                  <a:moveTo>
                    <a:pt x="0" y="0"/>
                  </a:moveTo>
                  <a:lnTo>
                    <a:pt x="209" y="0"/>
                  </a:lnTo>
                  <a:lnTo>
                    <a:pt x="209" y="90"/>
                  </a:lnTo>
                  <a:lnTo>
                    <a:pt x="0" y="90"/>
                  </a:lnTo>
                  <a:lnTo>
                    <a:pt x="0" y="0"/>
                  </a:lnTo>
                  <a:close/>
                  <a:moveTo>
                    <a:pt x="0" y="0"/>
                  </a:moveTo>
                  <a:lnTo>
                    <a:pt x="207" y="0"/>
                  </a:lnTo>
                  <a:lnTo>
                    <a:pt x="207" y="89"/>
                  </a:lnTo>
                  <a:lnTo>
                    <a:pt x="0" y="89"/>
                  </a:lnTo>
                  <a:lnTo>
                    <a:pt x="0" y="0"/>
                  </a:lnTo>
                  <a:close/>
                </a:path>
              </a:pathLst>
            </a:custGeom>
            <a:solidFill>
              <a:srgbClr val="3C3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0" name="Freeform 1166">
              <a:extLst>
                <a:ext uri="{FF2B5EF4-FFF2-40B4-BE49-F238E27FC236}">
                  <a16:creationId xmlns:a16="http://schemas.microsoft.com/office/drawing/2014/main" id="{4DB86581-C9E2-924A-BECF-85CD8C32FE0B}"/>
                </a:ext>
              </a:extLst>
            </p:cNvPr>
            <p:cNvSpPr>
              <a:spLocks noEditPoints="1"/>
            </p:cNvSpPr>
            <p:nvPr/>
          </p:nvSpPr>
          <p:spPr bwMode="auto">
            <a:xfrm>
              <a:off x="895" y="3536"/>
              <a:ext cx="207" cy="89"/>
            </a:xfrm>
            <a:custGeom>
              <a:avLst/>
              <a:gdLst>
                <a:gd name="T0" fmla="*/ 0 w 207"/>
                <a:gd name="T1" fmla="*/ 0 h 89"/>
                <a:gd name="T2" fmla="*/ 207 w 207"/>
                <a:gd name="T3" fmla="*/ 0 h 89"/>
                <a:gd name="T4" fmla="*/ 207 w 207"/>
                <a:gd name="T5" fmla="*/ 89 h 89"/>
                <a:gd name="T6" fmla="*/ 0 w 207"/>
                <a:gd name="T7" fmla="*/ 89 h 89"/>
                <a:gd name="T8" fmla="*/ 0 w 207"/>
                <a:gd name="T9" fmla="*/ 0 h 89"/>
                <a:gd name="T10" fmla="*/ 0 w 207"/>
                <a:gd name="T11" fmla="*/ 0 h 89"/>
                <a:gd name="T12" fmla="*/ 206 w 207"/>
                <a:gd name="T13" fmla="*/ 0 h 89"/>
                <a:gd name="T14" fmla="*/ 206 w 207"/>
                <a:gd name="T15" fmla="*/ 88 h 89"/>
                <a:gd name="T16" fmla="*/ 0 w 207"/>
                <a:gd name="T17" fmla="*/ 88 h 89"/>
                <a:gd name="T18" fmla="*/ 0 w 207"/>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89">
                  <a:moveTo>
                    <a:pt x="0" y="0"/>
                  </a:moveTo>
                  <a:lnTo>
                    <a:pt x="207" y="0"/>
                  </a:lnTo>
                  <a:lnTo>
                    <a:pt x="207" y="89"/>
                  </a:lnTo>
                  <a:lnTo>
                    <a:pt x="0" y="89"/>
                  </a:lnTo>
                  <a:lnTo>
                    <a:pt x="0" y="0"/>
                  </a:lnTo>
                  <a:close/>
                  <a:moveTo>
                    <a:pt x="0" y="0"/>
                  </a:moveTo>
                  <a:lnTo>
                    <a:pt x="206" y="0"/>
                  </a:lnTo>
                  <a:lnTo>
                    <a:pt x="206" y="88"/>
                  </a:lnTo>
                  <a:lnTo>
                    <a:pt x="0" y="88"/>
                  </a:lnTo>
                  <a:lnTo>
                    <a:pt x="0" y="0"/>
                  </a:lnTo>
                  <a:close/>
                </a:path>
              </a:pathLst>
            </a:custGeom>
            <a:solidFill>
              <a:srgbClr val="3E3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1" name="Freeform 1167">
              <a:extLst>
                <a:ext uri="{FF2B5EF4-FFF2-40B4-BE49-F238E27FC236}">
                  <a16:creationId xmlns:a16="http://schemas.microsoft.com/office/drawing/2014/main" id="{C8C01C6E-0EF2-4B4F-BE56-A556CB274236}"/>
                </a:ext>
              </a:extLst>
            </p:cNvPr>
            <p:cNvSpPr>
              <a:spLocks noEditPoints="1"/>
            </p:cNvSpPr>
            <p:nvPr/>
          </p:nvSpPr>
          <p:spPr bwMode="auto">
            <a:xfrm>
              <a:off x="895" y="3536"/>
              <a:ext cx="206" cy="88"/>
            </a:xfrm>
            <a:custGeom>
              <a:avLst/>
              <a:gdLst>
                <a:gd name="T0" fmla="*/ 0 w 206"/>
                <a:gd name="T1" fmla="*/ 0 h 88"/>
                <a:gd name="T2" fmla="*/ 206 w 206"/>
                <a:gd name="T3" fmla="*/ 0 h 88"/>
                <a:gd name="T4" fmla="*/ 206 w 206"/>
                <a:gd name="T5" fmla="*/ 88 h 88"/>
                <a:gd name="T6" fmla="*/ 0 w 206"/>
                <a:gd name="T7" fmla="*/ 88 h 88"/>
                <a:gd name="T8" fmla="*/ 0 w 206"/>
                <a:gd name="T9" fmla="*/ 0 h 88"/>
                <a:gd name="T10" fmla="*/ 0 w 206"/>
                <a:gd name="T11" fmla="*/ 0 h 88"/>
                <a:gd name="T12" fmla="*/ 204 w 206"/>
                <a:gd name="T13" fmla="*/ 0 h 88"/>
                <a:gd name="T14" fmla="*/ 204 w 206"/>
                <a:gd name="T15" fmla="*/ 88 h 88"/>
                <a:gd name="T16" fmla="*/ 0 w 206"/>
                <a:gd name="T17" fmla="*/ 88 h 88"/>
                <a:gd name="T18" fmla="*/ 0 w 20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88">
                  <a:moveTo>
                    <a:pt x="0" y="0"/>
                  </a:moveTo>
                  <a:lnTo>
                    <a:pt x="206" y="0"/>
                  </a:lnTo>
                  <a:lnTo>
                    <a:pt x="206" y="88"/>
                  </a:lnTo>
                  <a:lnTo>
                    <a:pt x="0" y="88"/>
                  </a:lnTo>
                  <a:lnTo>
                    <a:pt x="0" y="0"/>
                  </a:lnTo>
                  <a:close/>
                  <a:moveTo>
                    <a:pt x="0" y="0"/>
                  </a:moveTo>
                  <a:lnTo>
                    <a:pt x="204" y="0"/>
                  </a:lnTo>
                  <a:lnTo>
                    <a:pt x="204" y="88"/>
                  </a:lnTo>
                  <a:lnTo>
                    <a:pt x="0" y="88"/>
                  </a:lnTo>
                  <a:lnTo>
                    <a:pt x="0" y="0"/>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2" name="Freeform 1168">
              <a:extLst>
                <a:ext uri="{FF2B5EF4-FFF2-40B4-BE49-F238E27FC236}">
                  <a16:creationId xmlns:a16="http://schemas.microsoft.com/office/drawing/2014/main" id="{7B57D9B9-5747-1845-A07A-DB316C2CB746}"/>
                </a:ext>
              </a:extLst>
            </p:cNvPr>
            <p:cNvSpPr>
              <a:spLocks noEditPoints="1"/>
            </p:cNvSpPr>
            <p:nvPr/>
          </p:nvSpPr>
          <p:spPr bwMode="auto">
            <a:xfrm>
              <a:off x="895" y="3536"/>
              <a:ext cx="204" cy="88"/>
            </a:xfrm>
            <a:custGeom>
              <a:avLst/>
              <a:gdLst>
                <a:gd name="T0" fmla="*/ 0 w 204"/>
                <a:gd name="T1" fmla="*/ 0 h 88"/>
                <a:gd name="T2" fmla="*/ 204 w 204"/>
                <a:gd name="T3" fmla="*/ 0 h 88"/>
                <a:gd name="T4" fmla="*/ 204 w 204"/>
                <a:gd name="T5" fmla="*/ 88 h 88"/>
                <a:gd name="T6" fmla="*/ 0 w 204"/>
                <a:gd name="T7" fmla="*/ 88 h 88"/>
                <a:gd name="T8" fmla="*/ 0 w 204"/>
                <a:gd name="T9" fmla="*/ 0 h 88"/>
                <a:gd name="T10" fmla="*/ 0 w 204"/>
                <a:gd name="T11" fmla="*/ 0 h 88"/>
                <a:gd name="T12" fmla="*/ 202 w 204"/>
                <a:gd name="T13" fmla="*/ 0 h 88"/>
                <a:gd name="T14" fmla="*/ 202 w 204"/>
                <a:gd name="T15" fmla="*/ 87 h 88"/>
                <a:gd name="T16" fmla="*/ 0 w 204"/>
                <a:gd name="T17" fmla="*/ 87 h 88"/>
                <a:gd name="T18" fmla="*/ 0 w 20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4" h="88">
                  <a:moveTo>
                    <a:pt x="0" y="0"/>
                  </a:moveTo>
                  <a:lnTo>
                    <a:pt x="204" y="0"/>
                  </a:lnTo>
                  <a:lnTo>
                    <a:pt x="204" y="88"/>
                  </a:lnTo>
                  <a:lnTo>
                    <a:pt x="0" y="88"/>
                  </a:lnTo>
                  <a:lnTo>
                    <a:pt x="0" y="0"/>
                  </a:lnTo>
                  <a:close/>
                  <a:moveTo>
                    <a:pt x="0" y="0"/>
                  </a:moveTo>
                  <a:lnTo>
                    <a:pt x="202" y="0"/>
                  </a:lnTo>
                  <a:lnTo>
                    <a:pt x="202" y="87"/>
                  </a:lnTo>
                  <a:lnTo>
                    <a:pt x="0" y="87"/>
                  </a:lnTo>
                  <a:lnTo>
                    <a:pt x="0" y="0"/>
                  </a:lnTo>
                  <a:close/>
                </a:path>
              </a:pathLst>
            </a:custGeom>
            <a:solidFill>
              <a:srgbClr val="434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3" name="Freeform 1169">
              <a:extLst>
                <a:ext uri="{FF2B5EF4-FFF2-40B4-BE49-F238E27FC236}">
                  <a16:creationId xmlns:a16="http://schemas.microsoft.com/office/drawing/2014/main" id="{10F6D398-BEC6-054C-9B55-DD56FB85583C}"/>
                </a:ext>
              </a:extLst>
            </p:cNvPr>
            <p:cNvSpPr>
              <a:spLocks noEditPoints="1"/>
            </p:cNvSpPr>
            <p:nvPr/>
          </p:nvSpPr>
          <p:spPr bwMode="auto">
            <a:xfrm>
              <a:off x="895" y="3536"/>
              <a:ext cx="202" cy="87"/>
            </a:xfrm>
            <a:custGeom>
              <a:avLst/>
              <a:gdLst>
                <a:gd name="T0" fmla="*/ 0 w 202"/>
                <a:gd name="T1" fmla="*/ 0 h 87"/>
                <a:gd name="T2" fmla="*/ 202 w 202"/>
                <a:gd name="T3" fmla="*/ 0 h 87"/>
                <a:gd name="T4" fmla="*/ 202 w 202"/>
                <a:gd name="T5" fmla="*/ 87 h 87"/>
                <a:gd name="T6" fmla="*/ 0 w 202"/>
                <a:gd name="T7" fmla="*/ 87 h 87"/>
                <a:gd name="T8" fmla="*/ 0 w 202"/>
                <a:gd name="T9" fmla="*/ 0 h 87"/>
                <a:gd name="T10" fmla="*/ 0 w 202"/>
                <a:gd name="T11" fmla="*/ 0 h 87"/>
                <a:gd name="T12" fmla="*/ 200 w 202"/>
                <a:gd name="T13" fmla="*/ 0 h 87"/>
                <a:gd name="T14" fmla="*/ 200 w 202"/>
                <a:gd name="T15" fmla="*/ 86 h 87"/>
                <a:gd name="T16" fmla="*/ 0 w 202"/>
                <a:gd name="T17" fmla="*/ 86 h 87"/>
                <a:gd name="T18" fmla="*/ 0 w 20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87">
                  <a:moveTo>
                    <a:pt x="0" y="0"/>
                  </a:moveTo>
                  <a:lnTo>
                    <a:pt x="202" y="0"/>
                  </a:lnTo>
                  <a:lnTo>
                    <a:pt x="202" y="87"/>
                  </a:lnTo>
                  <a:lnTo>
                    <a:pt x="0" y="87"/>
                  </a:lnTo>
                  <a:lnTo>
                    <a:pt x="0" y="0"/>
                  </a:lnTo>
                  <a:close/>
                  <a:moveTo>
                    <a:pt x="0" y="0"/>
                  </a:moveTo>
                  <a:lnTo>
                    <a:pt x="200" y="0"/>
                  </a:lnTo>
                  <a:lnTo>
                    <a:pt x="200" y="86"/>
                  </a:lnTo>
                  <a:lnTo>
                    <a:pt x="0" y="86"/>
                  </a:lnTo>
                  <a:lnTo>
                    <a:pt x="0" y="0"/>
                  </a:lnTo>
                  <a:close/>
                </a:path>
              </a:pathLst>
            </a:custGeom>
            <a:solidFill>
              <a:srgbClr val="454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4" name="Freeform 1170">
              <a:extLst>
                <a:ext uri="{FF2B5EF4-FFF2-40B4-BE49-F238E27FC236}">
                  <a16:creationId xmlns:a16="http://schemas.microsoft.com/office/drawing/2014/main" id="{E3A03CCD-3ED1-F040-89C1-EE9113EDEF1D}"/>
                </a:ext>
              </a:extLst>
            </p:cNvPr>
            <p:cNvSpPr>
              <a:spLocks noEditPoints="1"/>
            </p:cNvSpPr>
            <p:nvPr/>
          </p:nvSpPr>
          <p:spPr bwMode="auto">
            <a:xfrm>
              <a:off x="895" y="3536"/>
              <a:ext cx="200" cy="86"/>
            </a:xfrm>
            <a:custGeom>
              <a:avLst/>
              <a:gdLst>
                <a:gd name="T0" fmla="*/ 0 w 200"/>
                <a:gd name="T1" fmla="*/ 0 h 86"/>
                <a:gd name="T2" fmla="*/ 200 w 200"/>
                <a:gd name="T3" fmla="*/ 0 h 86"/>
                <a:gd name="T4" fmla="*/ 200 w 200"/>
                <a:gd name="T5" fmla="*/ 86 h 86"/>
                <a:gd name="T6" fmla="*/ 0 w 200"/>
                <a:gd name="T7" fmla="*/ 86 h 86"/>
                <a:gd name="T8" fmla="*/ 0 w 200"/>
                <a:gd name="T9" fmla="*/ 0 h 86"/>
                <a:gd name="T10" fmla="*/ 0 w 200"/>
                <a:gd name="T11" fmla="*/ 0 h 86"/>
                <a:gd name="T12" fmla="*/ 199 w 200"/>
                <a:gd name="T13" fmla="*/ 0 h 86"/>
                <a:gd name="T14" fmla="*/ 199 w 200"/>
                <a:gd name="T15" fmla="*/ 86 h 86"/>
                <a:gd name="T16" fmla="*/ 0 w 200"/>
                <a:gd name="T17" fmla="*/ 86 h 86"/>
                <a:gd name="T18" fmla="*/ 0 w 200"/>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86">
                  <a:moveTo>
                    <a:pt x="0" y="0"/>
                  </a:moveTo>
                  <a:lnTo>
                    <a:pt x="200" y="0"/>
                  </a:lnTo>
                  <a:lnTo>
                    <a:pt x="200" y="86"/>
                  </a:lnTo>
                  <a:lnTo>
                    <a:pt x="0" y="86"/>
                  </a:lnTo>
                  <a:lnTo>
                    <a:pt x="0" y="0"/>
                  </a:lnTo>
                  <a:close/>
                  <a:moveTo>
                    <a:pt x="0" y="0"/>
                  </a:moveTo>
                  <a:lnTo>
                    <a:pt x="199" y="0"/>
                  </a:lnTo>
                  <a:lnTo>
                    <a:pt x="199" y="86"/>
                  </a:lnTo>
                  <a:lnTo>
                    <a:pt x="0" y="86"/>
                  </a:lnTo>
                  <a:lnTo>
                    <a:pt x="0" y="0"/>
                  </a:lnTo>
                  <a:close/>
                </a:path>
              </a:pathLst>
            </a:custGeom>
            <a:solidFill>
              <a:srgbClr val="474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5" name="Freeform 1171">
              <a:extLst>
                <a:ext uri="{FF2B5EF4-FFF2-40B4-BE49-F238E27FC236}">
                  <a16:creationId xmlns:a16="http://schemas.microsoft.com/office/drawing/2014/main" id="{F6479E8F-EAD5-6F44-959E-A3D3E42F4904}"/>
                </a:ext>
              </a:extLst>
            </p:cNvPr>
            <p:cNvSpPr>
              <a:spLocks noEditPoints="1"/>
            </p:cNvSpPr>
            <p:nvPr/>
          </p:nvSpPr>
          <p:spPr bwMode="auto">
            <a:xfrm>
              <a:off x="895" y="3536"/>
              <a:ext cx="199" cy="86"/>
            </a:xfrm>
            <a:custGeom>
              <a:avLst/>
              <a:gdLst>
                <a:gd name="T0" fmla="*/ 0 w 199"/>
                <a:gd name="T1" fmla="*/ 0 h 86"/>
                <a:gd name="T2" fmla="*/ 199 w 199"/>
                <a:gd name="T3" fmla="*/ 0 h 86"/>
                <a:gd name="T4" fmla="*/ 199 w 199"/>
                <a:gd name="T5" fmla="*/ 86 h 86"/>
                <a:gd name="T6" fmla="*/ 0 w 199"/>
                <a:gd name="T7" fmla="*/ 86 h 86"/>
                <a:gd name="T8" fmla="*/ 0 w 199"/>
                <a:gd name="T9" fmla="*/ 0 h 86"/>
                <a:gd name="T10" fmla="*/ 0 w 199"/>
                <a:gd name="T11" fmla="*/ 0 h 86"/>
                <a:gd name="T12" fmla="*/ 197 w 199"/>
                <a:gd name="T13" fmla="*/ 0 h 86"/>
                <a:gd name="T14" fmla="*/ 197 w 199"/>
                <a:gd name="T15" fmla="*/ 85 h 86"/>
                <a:gd name="T16" fmla="*/ 0 w 199"/>
                <a:gd name="T17" fmla="*/ 85 h 86"/>
                <a:gd name="T18" fmla="*/ 0 w 19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86">
                  <a:moveTo>
                    <a:pt x="0" y="0"/>
                  </a:moveTo>
                  <a:lnTo>
                    <a:pt x="199" y="0"/>
                  </a:lnTo>
                  <a:lnTo>
                    <a:pt x="199" y="86"/>
                  </a:lnTo>
                  <a:lnTo>
                    <a:pt x="0" y="86"/>
                  </a:lnTo>
                  <a:lnTo>
                    <a:pt x="0" y="0"/>
                  </a:lnTo>
                  <a:close/>
                  <a:moveTo>
                    <a:pt x="0" y="0"/>
                  </a:moveTo>
                  <a:lnTo>
                    <a:pt x="197" y="0"/>
                  </a:lnTo>
                  <a:lnTo>
                    <a:pt x="197" y="85"/>
                  </a:lnTo>
                  <a:lnTo>
                    <a:pt x="0" y="85"/>
                  </a:lnTo>
                  <a:lnTo>
                    <a:pt x="0" y="0"/>
                  </a:lnTo>
                  <a:close/>
                </a:path>
              </a:pathLst>
            </a:custGeom>
            <a:solidFill>
              <a:srgbClr val="4A4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6" name="Freeform 1172">
              <a:extLst>
                <a:ext uri="{FF2B5EF4-FFF2-40B4-BE49-F238E27FC236}">
                  <a16:creationId xmlns:a16="http://schemas.microsoft.com/office/drawing/2014/main" id="{22C7F81A-25FB-914C-AC56-D99C4CAE0389}"/>
                </a:ext>
              </a:extLst>
            </p:cNvPr>
            <p:cNvSpPr>
              <a:spLocks noEditPoints="1"/>
            </p:cNvSpPr>
            <p:nvPr/>
          </p:nvSpPr>
          <p:spPr bwMode="auto">
            <a:xfrm>
              <a:off x="895" y="3536"/>
              <a:ext cx="197" cy="85"/>
            </a:xfrm>
            <a:custGeom>
              <a:avLst/>
              <a:gdLst>
                <a:gd name="T0" fmla="*/ 0 w 197"/>
                <a:gd name="T1" fmla="*/ 0 h 85"/>
                <a:gd name="T2" fmla="*/ 197 w 197"/>
                <a:gd name="T3" fmla="*/ 0 h 85"/>
                <a:gd name="T4" fmla="*/ 197 w 197"/>
                <a:gd name="T5" fmla="*/ 85 h 85"/>
                <a:gd name="T6" fmla="*/ 0 w 197"/>
                <a:gd name="T7" fmla="*/ 85 h 85"/>
                <a:gd name="T8" fmla="*/ 0 w 197"/>
                <a:gd name="T9" fmla="*/ 0 h 85"/>
                <a:gd name="T10" fmla="*/ 0 w 197"/>
                <a:gd name="T11" fmla="*/ 0 h 85"/>
                <a:gd name="T12" fmla="*/ 195 w 197"/>
                <a:gd name="T13" fmla="*/ 0 h 85"/>
                <a:gd name="T14" fmla="*/ 195 w 197"/>
                <a:gd name="T15" fmla="*/ 84 h 85"/>
                <a:gd name="T16" fmla="*/ 0 w 197"/>
                <a:gd name="T17" fmla="*/ 84 h 85"/>
                <a:gd name="T18" fmla="*/ 0 w 19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7" h="85">
                  <a:moveTo>
                    <a:pt x="0" y="0"/>
                  </a:moveTo>
                  <a:lnTo>
                    <a:pt x="197" y="0"/>
                  </a:lnTo>
                  <a:lnTo>
                    <a:pt x="197" y="85"/>
                  </a:lnTo>
                  <a:lnTo>
                    <a:pt x="0" y="85"/>
                  </a:lnTo>
                  <a:lnTo>
                    <a:pt x="0" y="0"/>
                  </a:lnTo>
                  <a:close/>
                  <a:moveTo>
                    <a:pt x="0" y="0"/>
                  </a:moveTo>
                  <a:lnTo>
                    <a:pt x="195" y="0"/>
                  </a:lnTo>
                  <a:lnTo>
                    <a:pt x="195" y="84"/>
                  </a:lnTo>
                  <a:lnTo>
                    <a:pt x="0" y="84"/>
                  </a:lnTo>
                  <a:lnTo>
                    <a:pt x="0" y="0"/>
                  </a:lnTo>
                  <a:close/>
                </a:path>
              </a:pathLst>
            </a:custGeom>
            <a:solidFill>
              <a:srgbClr val="4C4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7" name="Freeform 1173">
              <a:extLst>
                <a:ext uri="{FF2B5EF4-FFF2-40B4-BE49-F238E27FC236}">
                  <a16:creationId xmlns:a16="http://schemas.microsoft.com/office/drawing/2014/main" id="{5D851512-AF48-494C-BDB0-0DCF81D444B1}"/>
                </a:ext>
              </a:extLst>
            </p:cNvPr>
            <p:cNvSpPr>
              <a:spLocks noEditPoints="1"/>
            </p:cNvSpPr>
            <p:nvPr/>
          </p:nvSpPr>
          <p:spPr bwMode="auto">
            <a:xfrm>
              <a:off x="895" y="3536"/>
              <a:ext cx="195" cy="84"/>
            </a:xfrm>
            <a:custGeom>
              <a:avLst/>
              <a:gdLst>
                <a:gd name="T0" fmla="*/ 0 w 195"/>
                <a:gd name="T1" fmla="*/ 0 h 84"/>
                <a:gd name="T2" fmla="*/ 195 w 195"/>
                <a:gd name="T3" fmla="*/ 0 h 84"/>
                <a:gd name="T4" fmla="*/ 195 w 195"/>
                <a:gd name="T5" fmla="*/ 84 h 84"/>
                <a:gd name="T6" fmla="*/ 0 w 195"/>
                <a:gd name="T7" fmla="*/ 84 h 84"/>
                <a:gd name="T8" fmla="*/ 0 w 195"/>
                <a:gd name="T9" fmla="*/ 0 h 84"/>
                <a:gd name="T10" fmla="*/ 0 w 195"/>
                <a:gd name="T11" fmla="*/ 0 h 84"/>
                <a:gd name="T12" fmla="*/ 193 w 195"/>
                <a:gd name="T13" fmla="*/ 0 h 84"/>
                <a:gd name="T14" fmla="*/ 193 w 195"/>
                <a:gd name="T15" fmla="*/ 83 h 84"/>
                <a:gd name="T16" fmla="*/ 0 w 195"/>
                <a:gd name="T17" fmla="*/ 83 h 84"/>
                <a:gd name="T18" fmla="*/ 0 w 19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84">
                  <a:moveTo>
                    <a:pt x="0" y="0"/>
                  </a:moveTo>
                  <a:lnTo>
                    <a:pt x="195" y="0"/>
                  </a:lnTo>
                  <a:lnTo>
                    <a:pt x="195" y="84"/>
                  </a:lnTo>
                  <a:lnTo>
                    <a:pt x="0" y="84"/>
                  </a:lnTo>
                  <a:lnTo>
                    <a:pt x="0" y="0"/>
                  </a:lnTo>
                  <a:close/>
                  <a:moveTo>
                    <a:pt x="0" y="0"/>
                  </a:moveTo>
                  <a:lnTo>
                    <a:pt x="193" y="0"/>
                  </a:lnTo>
                  <a:lnTo>
                    <a:pt x="193" y="83"/>
                  </a:lnTo>
                  <a:lnTo>
                    <a:pt x="0" y="83"/>
                  </a:lnTo>
                  <a:lnTo>
                    <a:pt x="0" y="0"/>
                  </a:lnTo>
                  <a:close/>
                </a:path>
              </a:pathLst>
            </a:custGeom>
            <a:solidFill>
              <a:srgbClr val="4F4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8" name="Freeform 1174">
              <a:extLst>
                <a:ext uri="{FF2B5EF4-FFF2-40B4-BE49-F238E27FC236}">
                  <a16:creationId xmlns:a16="http://schemas.microsoft.com/office/drawing/2014/main" id="{CE1AAE6D-BC78-8442-9228-A87EEDF91B67}"/>
                </a:ext>
              </a:extLst>
            </p:cNvPr>
            <p:cNvSpPr>
              <a:spLocks noEditPoints="1"/>
            </p:cNvSpPr>
            <p:nvPr/>
          </p:nvSpPr>
          <p:spPr bwMode="auto">
            <a:xfrm>
              <a:off x="895" y="3536"/>
              <a:ext cx="193" cy="83"/>
            </a:xfrm>
            <a:custGeom>
              <a:avLst/>
              <a:gdLst>
                <a:gd name="T0" fmla="*/ 0 w 193"/>
                <a:gd name="T1" fmla="*/ 0 h 83"/>
                <a:gd name="T2" fmla="*/ 193 w 193"/>
                <a:gd name="T3" fmla="*/ 0 h 83"/>
                <a:gd name="T4" fmla="*/ 193 w 193"/>
                <a:gd name="T5" fmla="*/ 83 h 83"/>
                <a:gd name="T6" fmla="*/ 0 w 193"/>
                <a:gd name="T7" fmla="*/ 83 h 83"/>
                <a:gd name="T8" fmla="*/ 0 w 193"/>
                <a:gd name="T9" fmla="*/ 0 h 83"/>
                <a:gd name="T10" fmla="*/ 0 w 193"/>
                <a:gd name="T11" fmla="*/ 0 h 83"/>
                <a:gd name="T12" fmla="*/ 192 w 193"/>
                <a:gd name="T13" fmla="*/ 0 h 83"/>
                <a:gd name="T14" fmla="*/ 192 w 193"/>
                <a:gd name="T15" fmla="*/ 82 h 83"/>
                <a:gd name="T16" fmla="*/ 0 w 193"/>
                <a:gd name="T17" fmla="*/ 82 h 83"/>
                <a:gd name="T18" fmla="*/ 0 w 19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83">
                  <a:moveTo>
                    <a:pt x="0" y="0"/>
                  </a:moveTo>
                  <a:lnTo>
                    <a:pt x="193" y="0"/>
                  </a:lnTo>
                  <a:lnTo>
                    <a:pt x="193" y="83"/>
                  </a:lnTo>
                  <a:lnTo>
                    <a:pt x="0" y="83"/>
                  </a:lnTo>
                  <a:lnTo>
                    <a:pt x="0" y="0"/>
                  </a:lnTo>
                  <a:close/>
                  <a:moveTo>
                    <a:pt x="0" y="0"/>
                  </a:moveTo>
                  <a:lnTo>
                    <a:pt x="192" y="0"/>
                  </a:lnTo>
                  <a:lnTo>
                    <a:pt x="192" y="82"/>
                  </a:lnTo>
                  <a:lnTo>
                    <a:pt x="0" y="82"/>
                  </a:lnTo>
                  <a:lnTo>
                    <a:pt x="0" y="0"/>
                  </a:lnTo>
                  <a:close/>
                </a:path>
              </a:pathLst>
            </a:custGeom>
            <a:solidFill>
              <a:srgbClr val="515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9" name="Freeform 1175">
              <a:extLst>
                <a:ext uri="{FF2B5EF4-FFF2-40B4-BE49-F238E27FC236}">
                  <a16:creationId xmlns:a16="http://schemas.microsoft.com/office/drawing/2014/main" id="{FD7B2997-4D94-344D-B55F-4232EE1972FE}"/>
                </a:ext>
              </a:extLst>
            </p:cNvPr>
            <p:cNvSpPr>
              <a:spLocks noEditPoints="1"/>
            </p:cNvSpPr>
            <p:nvPr/>
          </p:nvSpPr>
          <p:spPr bwMode="auto">
            <a:xfrm>
              <a:off x="895" y="3536"/>
              <a:ext cx="192" cy="82"/>
            </a:xfrm>
            <a:custGeom>
              <a:avLst/>
              <a:gdLst>
                <a:gd name="T0" fmla="*/ 0 w 192"/>
                <a:gd name="T1" fmla="*/ 0 h 82"/>
                <a:gd name="T2" fmla="*/ 192 w 192"/>
                <a:gd name="T3" fmla="*/ 0 h 82"/>
                <a:gd name="T4" fmla="*/ 192 w 192"/>
                <a:gd name="T5" fmla="*/ 82 h 82"/>
                <a:gd name="T6" fmla="*/ 0 w 192"/>
                <a:gd name="T7" fmla="*/ 82 h 82"/>
                <a:gd name="T8" fmla="*/ 0 w 192"/>
                <a:gd name="T9" fmla="*/ 0 h 82"/>
                <a:gd name="T10" fmla="*/ 0 w 192"/>
                <a:gd name="T11" fmla="*/ 0 h 82"/>
                <a:gd name="T12" fmla="*/ 190 w 192"/>
                <a:gd name="T13" fmla="*/ 0 h 82"/>
                <a:gd name="T14" fmla="*/ 190 w 192"/>
                <a:gd name="T15" fmla="*/ 82 h 82"/>
                <a:gd name="T16" fmla="*/ 0 w 192"/>
                <a:gd name="T17" fmla="*/ 82 h 82"/>
                <a:gd name="T18" fmla="*/ 0 w 19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82">
                  <a:moveTo>
                    <a:pt x="0" y="0"/>
                  </a:moveTo>
                  <a:lnTo>
                    <a:pt x="192" y="0"/>
                  </a:lnTo>
                  <a:lnTo>
                    <a:pt x="192" y="82"/>
                  </a:lnTo>
                  <a:lnTo>
                    <a:pt x="0" y="82"/>
                  </a:lnTo>
                  <a:lnTo>
                    <a:pt x="0" y="0"/>
                  </a:lnTo>
                  <a:close/>
                  <a:moveTo>
                    <a:pt x="0" y="0"/>
                  </a:moveTo>
                  <a:lnTo>
                    <a:pt x="190" y="0"/>
                  </a:lnTo>
                  <a:lnTo>
                    <a:pt x="190" y="82"/>
                  </a:lnTo>
                  <a:lnTo>
                    <a:pt x="0" y="82"/>
                  </a:lnTo>
                  <a:lnTo>
                    <a:pt x="0" y="0"/>
                  </a:lnTo>
                  <a:close/>
                </a:path>
              </a:pathLst>
            </a:custGeom>
            <a:solidFill>
              <a:srgbClr val="535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0" name="Freeform 1176">
              <a:extLst>
                <a:ext uri="{FF2B5EF4-FFF2-40B4-BE49-F238E27FC236}">
                  <a16:creationId xmlns:a16="http://schemas.microsoft.com/office/drawing/2014/main" id="{3544FC5D-527C-834A-9E4A-661CE6DC68E6}"/>
                </a:ext>
              </a:extLst>
            </p:cNvPr>
            <p:cNvSpPr>
              <a:spLocks noEditPoints="1"/>
            </p:cNvSpPr>
            <p:nvPr/>
          </p:nvSpPr>
          <p:spPr bwMode="auto">
            <a:xfrm>
              <a:off x="895" y="3536"/>
              <a:ext cx="190" cy="82"/>
            </a:xfrm>
            <a:custGeom>
              <a:avLst/>
              <a:gdLst>
                <a:gd name="T0" fmla="*/ 0 w 190"/>
                <a:gd name="T1" fmla="*/ 0 h 82"/>
                <a:gd name="T2" fmla="*/ 190 w 190"/>
                <a:gd name="T3" fmla="*/ 0 h 82"/>
                <a:gd name="T4" fmla="*/ 190 w 190"/>
                <a:gd name="T5" fmla="*/ 82 h 82"/>
                <a:gd name="T6" fmla="*/ 0 w 190"/>
                <a:gd name="T7" fmla="*/ 82 h 82"/>
                <a:gd name="T8" fmla="*/ 0 w 190"/>
                <a:gd name="T9" fmla="*/ 0 h 82"/>
                <a:gd name="T10" fmla="*/ 0 w 190"/>
                <a:gd name="T11" fmla="*/ 0 h 82"/>
                <a:gd name="T12" fmla="*/ 188 w 190"/>
                <a:gd name="T13" fmla="*/ 0 h 82"/>
                <a:gd name="T14" fmla="*/ 188 w 190"/>
                <a:gd name="T15" fmla="*/ 81 h 82"/>
                <a:gd name="T16" fmla="*/ 0 w 190"/>
                <a:gd name="T17" fmla="*/ 81 h 82"/>
                <a:gd name="T18" fmla="*/ 0 w 190"/>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82">
                  <a:moveTo>
                    <a:pt x="0" y="0"/>
                  </a:moveTo>
                  <a:lnTo>
                    <a:pt x="190" y="0"/>
                  </a:lnTo>
                  <a:lnTo>
                    <a:pt x="190" y="82"/>
                  </a:lnTo>
                  <a:lnTo>
                    <a:pt x="0" y="82"/>
                  </a:lnTo>
                  <a:lnTo>
                    <a:pt x="0" y="0"/>
                  </a:lnTo>
                  <a:close/>
                  <a:moveTo>
                    <a:pt x="0" y="0"/>
                  </a:moveTo>
                  <a:lnTo>
                    <a:pt x="188" y="0"/>
                  </a:lnTo>
                  <a:lnTo>
                    <a:pt x="188" y="81"/>
                  </a:lnTo>
                  <a:lnTo>
                    <a:pt x="0" y="81"/>
                  </a:lnTo>
                  <a:lnTo>
                    <a:pt x="0" y="0"/>
                  </a:lnTo>
                  <a:close/>
                </a:path>
              </a:pathLst>
            </a:cu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1" name="Freeform 1177">
              <a:extLst>
                <a:ext uri="{FF2B5EF4-FFF2-40B4-BE49-F238E27FC236}">
                  <a16:creationId xmlns:a16="http://schemas.microsoft.com/office/drawing/2014/main" id="{F422591E-AE24-DA4C-BB2E-BFFEB9DDC59A}"/>
                </a:ext>
              </a:extLst>
            </p:cNvPr>
            <p:cNvSpPr>
              <a:spLocks noEditPoints="1"/>
            </p:cNvSpPr>
            <p:nvPr/>
          </p:nvSpPr>
          <p:spPr bwMode="auto">
            <a:xfrm>
              <a:off x="895" y="3536"/>
              <a:ext cx="188" cy="81"/>
            </a:xfrm>
            <a:custGeom>
              <a:avLst/>
              <a:gdLst>
                <a:gd name="T0" fmla="*/ 0 w 188"/>
                <a:gd name="T1" fmla="*/ 0 h 81"/>
                <a:gd name="T2" fmla="*/ 188 w 188"/>
                <a:gd name="T3" fmla="*/ 0 h 81"/>
                <a:gd name="T4" fmla="*/ 188 w 188"/>
                <a:gd name="T5" fmla="*/ 81 h 81"/>
                <a:gd name="T6" fmla="*/ 0 w 188"/>
                <a:gd name="T7" fmla="*/ 81 h 81"/>
                <a:gd name="T8" fmla="*/ 0 w 188"/>
                <a:gd name="T9" fmla="*/ 0 h 81"/>
                <a:gd name="T10" fmla="*/ 0 w 188"/>
                <a:gd name="T11" fmla="*/ 0 h 81"/>
                <a:gd name="T12" fmla="*/ 186 w 188"/>
                <a:gd name="T13" fmla="*/ 0 h 81"/>
                <a:gd name="T14" fmla="*/ 186 w 188"/>
                <a:gd name="T15" fmla="*/ 80 h 81"/>
                <a:gd name="T16" fmla="*/ 0 w 188"/>
                <a:gd name="T17" fmla="*/ 80 h 81"/>
                <a:gd name="T18" fmla="*/ 0 w 188"/>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81">
                  <a:moveTo>
                    <a:pt x="0" y="0"/>
                  </a:moveTo>
                  <a:lnTo>
                    <a:pt x="188" y="0"/>
                  </a:lnTo>
                  <a:lnTo>
                    <a:pt x="188" y="81"/>
                  </a:lnTo>
                  <a:lnTo>
                    <a:pt x="0" y="81"/>
                  </a:lnTo>
                  <a:lnTo>
                    <a:pt x="0" y="0"/>
                  </a:lnTo>
                  <a:close/>
                  <a:moveTo>
                    <a:pt x="0" y="0"/>
                  </a:moveTo>
                  <a:lnTo>
                    <a:pt x="186" y="0"/>
                  </a:lnTo>
                  <a:lnTo>
                    <a:pt x="186" y="80"/>
                  </a:lnTo>
                  <a:lnTo>
                    <a:pt x="0" y="80"/>
                  </a:lnTo>
                  <a:lnTo>
                    <a:pt x="0" y="0"/>
                  </a:lnTo>
                  <a:close/>
                </a:path>
              </a:pathLst>
            </a:custGeom>
            <a:solidFill>
              <a:srgbClr val="585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2" name="Freeform 1178">
              <a:extLst>
                <a:ext uri="{FF2B5EF4-FFF2-40B4-BE49-F238E27FC236}">
                  <a16:creationId xmlns:a16="http://schemas.microsoft.com/office/drawing/2014/main" id="{BCAE527F-0688-9B4D-83E5-AA1A46205348}"/>
                </a:ext>
              </a:extLst>
            </p:cNvPr>
            <p:cNvSpPr>
              <a:spLocks noEditPoints="1"/>
            </p:cNvSpPr>
            <p:nvPr/>
          </p:nvSpPr>
          <p:spPr bwMode="auto">
            <a:xfrm>
              <a:off x="895" y="3536"/>
              <a:ext cx="186" cy="80"/>
            </a:xfrm>
            <a:custGeom>
              <a:avLst/>
              <a:gdLst>
                <a:gd name="T0" fmla="*/ 0 w 186"/>
                <a:gd name="T1" fmla="*/ 0 h 80"/>
                <a:gd name="T2" fmla="*/ 186 w 186"/>
                <a:gd name="T3" fmla="*/ 0 h 80"/>
                <a:gd name="T4" fmla="*/ 186 w 186"/>
                <a:gd name="T5" fmla="*/ 80 h 80"/>
                <a:gd name="T6" fmla="*/ 0 w 186"/>
                <a:gd name="T7" fmla="*/ 80 h 80"/>
                <a:gd name="T8" fmla="*/ 0 w 186"/>
                <a:gd name="T9" fmla="*/ 0 h 80"/>
                <a:gd name="T10" fmla="*/ 0 w 186"/>
                <a:gd name="T11" fmla="*/ 0 h 80"/>
                <a:gd name="T12" fmla="*/ 185 w 186"/>
                <a:gd name="T13" fmla="*/ 0 h 80"/>
                <a:gd name="T14" fmla="*/ 185 w 186"/>
                <a:gd name="T15" fmla="*/ 79 h 80"/>
                <a:gd name="T16" fmla="*/ 0 w 186"/>
                <a:gd name="T17" fmla="*/ 79 h 80"/>
                <a:gd name="T18" fmla="*/ 0 w 18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6" h="80">
                  <a:moveTo>
                    <a:pt x="0" y="0"/>
                  </a:moveTo>
                  <a:lnTo>
                    <a:pt x="186" y="0"/>
                  </a:lnTo>
                  <a:lnTo>
                    <a:pt x="186" y="80"/>
                  </a:lnTo>
                  <a:lnTo>
                    <a:pt x="0" y="80"/>
                  </a:lnTo>
                  <a:lnTo>
                    <a:pt x="0" y="0"/>
                  </a:lnTo>
                  <a:close/>
                  <a:moveTo>
                    <a:pt x="0" y="0"/>
                  </a:moveTo>
                  <a:lnTo>
                    <a:pt x="185" y="0"/>
                  </a:lnTo>
                  <a:lnTo>
                    <a:pt x="185" y="79"/>
                  </a:lnTo>
                  <a:lnTo>
                    <a:pt x="0" y="79"/>
                  </a:lnTo>
                  <a:lnTo>
                    <a:pt x="0" y="0"/>
                  </a:lnTo>
                  <a:close/>
                </a:path>
              </a:pathLst>
            </a:custGeom>
            <a:solidFill>
              <a:srgbClr val="5B5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3" name="Freeform 1179">
              <a:extLst>
                <a:ext uri="{FF2B5EF4-FFF2-40B4-BE49-F238E27FC236}">
                  <a16:creationId xmlns:a16="http://schemas.microsoft.com/office/drawing/2014/main" id="{9D880814-F254-AB46-93E1-884626BDC552}"/>
                </a:ext>
              </a:extLst>
            </p:cNvPr>
            <p:cNvSpPr>
              <a:spLocks noEditPoints="1"/>
            </p:cNvSpPr>
            <p:nvPr/>
          </p:nvSpPr>
          <p:spPr bwMode="auto">
            <a:xfrm>
              <a:off x="895" y="3536"/>
              <a:ext cx="185" cy="79"/>
            </a:xfrm>
            <a:custGeom>
              <a:avLst/>
              <a:gdLst>
                <a:gd name="T0" fmla="*/ 0 w 185"/>
                <a:gd name="T1" fmla="*/ 0 h 79"/>
                <a:gd name="T2" fmla="*/ 185 w 185"/>
                <a:gd name="T3" fmla="*/ 0 h 79"/>
                <a:gd name="T4" fmla="*/ 185 w 185"/>
                <a:gd name="T5" fmla="*/ 79 h 79"/>
                <a:gd name="T6" fmla="*/ 0 w 185"/>
                <a:gd name="T7" fmla="*/ 79 h 79"/>
                <a:gd name="T8" fmla="*/ 0 w 185"/>
                <a:gd name="T9" fmla="*/ 0 h 79"/>
                <a:gd name="T10" fmla="*/ 0 w 185"/>
                <a:gd name="T11" fmla="*/ 0 h 79"/>
                <a:gd name="T12" fmla="*/ 183 w 185"/>
                <a:gd name="T13" fmla="*/ 0 h 79"/>
                <a:gd name="T14" fmla="*/ 183 w 185"/>
                <a:gd name="T15" fmla="*/ 79 h 79"/>
                <a:gd name="T16" fmla="*/ 0 w 185"/>
                <a:gd name="T17" fmla="*/ 79 h 79"/>
                <a:gd name="T18" fmla="*/ 0 w 18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79">
                  <a:moveTo>
                    <a:pt x="0" y="0"/>
                  </a:moveTo>
                  <a:lnTo>
                    <a:pt x="185" y="0"/>
                  </a:lnTo>
                  <a:lnTo>
                    <a:pt x="185" y="79"/>
                  </a:lnTo>
                  <a:lnTo>
                    <a:pt x="0" y="79"/>
                  </a:lnTo>
                  <a:lnTo>
                    <a:pt x="0" y="0"/>
                  </a:lnTo>
                  <a:close/>
                  <a:moveTo>
                    <a:pt x="0" y="0"/>
                  </a:moveTo>
                  <a:lnTo>
                    <a:pt x="183" y="0"/>
                  </a:lnTo>
                  <a:lnTo>
                    <a:pt x="183" y="79"/>
                  </a:lnTo>
                  <a:lnTo>
                    <a:pt x="0" y="79"/>
                  </a:lnTo>
                  <a:lnTo>
                    <a:pt x="0" y="0"/>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4" name="Freeform 1180">
              <a:extLst>
                <a:ext uri="{FF2B5EF4-FFF2-40B4-BE49-F238E27FC236}">
                  <a16:creationId xmlns:a16="http://schemas.microsoft.com/office/drawing/2014/main" id="{F091FED0-7F2D-DF4D-BA4E-EBA4CEE89A65}"/>
                </a:ext>
              </a:extLst>
            </p:cNvPr>
            <p:cNvSpPr>
              <a:spLocks noEditPoints="1"/>
            </p:cNvSpPr>
            <p:nvPr/>
          </p:nvSpPr>
          <p:spPr bwMode="auto">
            <a:xfrm>
              <a:off x="895" y="3536"/>
              <a:ext cx="183" cy="79"/>
            </a:xfrm>
            <a:custGeom>
              <a:avLst/>
              <a:gdLst>
                <a:gd name="T0" fmla="*/ 0 w 183"/>
                <a:gd name="T1" fmla="*/ 0 h 79"/>
                <a:gd name="T2" fmla="*/ 183 w 183"/>
                <a:gd name="T3" fmla="*/ 0 h 79"/>
                <a:gd name="T4" fmla="*/ 183 w 183"/>
                <a:gd name="T5" fmla="*/ 79 h 79"/>
                <a:gd name="T6" fmla="*/ 0 w 183"/>
                <a:gd name="T7" fmla="*/ 79 h 79"/>
                <a:gd name="T8" fmla="*/ 0 w 183"/>
                <a:gd name="T9" fmla="*/ 0 h 79"/>
                <a:gd name="T10" fmla="*/ 0 w 183"/>
                <a:gd name="T11" fmla="*/ 0 h 79"/>
                <a:gd name="T12" fmla="*/ 181 w 183"/>
                <a:gd name="T13" fmla="*/ 0 h 79"/>
                <a:gd name="T14" fmla="*/ 181 w 183"/>
                <a:gd name="T15" fmla="*/ 78 h 79"/>
                <a:gd name="T16" fmla="*/ 0 w 183"/>
                <a:gd name="T17" fmla="*/ 78 h 79"/>
                <a:gd name="T18" fmla="*/ 0 w 18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 h="79">
                  <a:moveTo>
                    <a:pt x="0" y="0"/>
                  </a:moveTo>
                  <a:lnTo>
                    <a:pt x="183" y="0"/>
                  </a:lnTo>
                  <a:lnTo>
                    <a:pt x="183" y="79"/>
                  </a:lnTo>
                  <a:lnTo>
                    <a:pt x="0" y="79"/>
                  </a:lnTo>
                  <a:lnTo>
                    <a:pt x="0" y="0"/>
                  </a:lnTo>
                  <a:close/>
                  <a:moveTo>
                    <a:pt x="0" y="0"/>
                  </a:moveTo>
                  <a:lnTo>
                    <a:pt x="181" y="0"/>
                  </a:lnTo>
                  <a:lnTo>
                    <a:pt x="181" y="78"/>
                  </a:lnTo>
                  <a:lnTo>
                    <a:pt x="0" y="78"/>
                  </a:lnTo>
                  <a:lnTo>
                    <a:pt x="0" y="0"/>
                  </a:lnTo>
                  <a:close/>
                </a:path>
              </a:pathLst>
            </a:custGeom>
            <a:solidFill>
              <a:srgbClr val="606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5" name="Freeform 1181">
              <a:extLst>
                <a:ext uri="{FF2B5EF4-FFF2-40B4-BE49-F238E27FC236}">
                  <a16:creationId xmlns:a16="http://schemas.microsoft.com/office/drawing/2014/main" id="{7EED66CF-EEA4-D74F-A2FE-E7AAE9C354D2}"/>
                </a:ext>
              </a:extLst>
            </p:cNvPr>
            <p:cNvSpPr>
              <a:spLocks noEditPoints="1"/>
            </p:cNvSpPr>
            <p:nvPr/>
          </p:nvSpPr>
          <p:spPr bwMode="auto">
            <a:xfrm>
              <a:off x="895" y="3536"/>
              <a:ext cx="181" cy="78"/>
            </a:xfrm>
            <a:custGeom>
              <a:avLst/>
              <a:gdLst>
                <a:gd name="T0" fmla="*/ 0 w 181"/>
                <a:gd name="T1" fmla="*/ 0 h 78"/>
                <a:gd name="T2" fmla="*/ 181 w 181"/>
                <a:gd name="T3" fmla="*/ 0 h 78"/>
                <a:gd name="T4" fmla="*/ 181 w 181"/>
                <a:gd name="T5" fmla="*/ 78 h 78"/>
                <a:gd name="T6" fmla="*/ 0 w 181"/>
                <a:gd name="T7" fmla="*/ 78 h 78"/>
                <a:gd name="T8" fmla="*/ 0 w 181"/>
                <a:gd name="T9" fmla="*/ 0 h 78"/>
                <a:gd name="T10" fmla="*/ 0 w 181"/>
                <a:gd name="T11" fmla="*/ 0 h 78"/>
                <a:gd name="T12" fmla="*/ 179 w 181"/>
                <a:gd name="T13" fmla="*/ 0 h 78"/>
                <a:gd name="T14" fmla="*/ 179 w 181"/>
                <a:gd name="T15" fmla="*/ 77 h 78"/>
                <a:gd name="T16" fmla="*/ 0 w 181"/>
                <a:gd name="T17" fmla="*/ 77 h 78"/>
                <a:gd name="T18" fmla="*/ 0 w 181"/>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78">
                  <a:moveTo>
                    <a:pt x="0" y="0"/>
                  </a:moveTo>
                  <a:lnTo>
                    <a:pt x="181" y="0"/>
                  </a:lnTo>
                  <a:lnTo>
                    <a:pt x="181" y="78"/>
                  </a:lnTo>
                  <a:lnTo>
                    <a:pt x="0" y="78"/>
                  </a:lnTo>
                  <a:lnTo>
                    <a:pt x="0" y="0"/>
                  </a:lnTo>
                  <a:close/>
                  <a:moveTo>
                    <a:pt x="0" y="0"/>
                  </a:moveTo>
                  <a:lnTo>
                    <a:pt x="179" y="0"/>
                  </a:lnTo>
                  <a:lnTo>
                    <a:pt x="179" y="77"/>
                  </a:lnTo>
                  <a:lnTo>
                    <a:pt x="0" y="77"/>
                  </a:lnTo>
                  <a:lnTo>
                    <a:pt x="0" y="0"/>
                  </a:lnTo>
                  <a:close/>
                </a:path>
              </a:pathLst>
            </a:cu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6" name="Freeform 1182">
              <a:extLst>
                <a:ext uri="{FF2B5EF4-FFF2-40B4-BE49-F238E27FC236}">
                  <a16:creationId xmlns:a16="http://schemas.microsoft.com/office/drawing/2014/main" id="{3A5E40DE-B8D5-9643-AAF2-5591690915BF}"/>
                </a:ext>
              </a:extLst>
            </p:cNvPr>
            <p:cNvSpPr>
              <a:spLocks noEditPoints="1"/>
            </p:cNvSpPr>
            <p:nvPr/>
          </p:nvSpPr>
          <p:spPr bwMode="auto">
            <a:xfrm>
              <a:off x="895" y="3536"/>
              <a:ext cx="179" cy="77"/>
            </a:xfrm>
            <a:custGeom>
              <a:avLst/>
              <a:gdLst>
                <a:gd name="T0" fmla="*/ 0 w 179"/>
                <a:gd name="T1" fmla="*/ 0 h 77"/>
                <a:gd name="T2" fmla="*/ 179 w 179"/>
                <a:gd name="T3" fmla="*/ 0 h 77"/>
                <a:gd name="T4" fmla="*/ 179 w 179"/>
                <a:gd name="T5" fmla="*/ 77 h 77"/>
                <a:gd name="T6" fmla="*/ 0 w 179"/>
                <a:gd name="T7" fmla="*/ 77 h 77"/>
                <a:gd name="T8" fmla="*/ 0 w 179"/>
                <a:gd name="T9" fmla="*/ 0 h 77"/>
                <a:gd name="T10" fmla="*/ 0 w 179"/>
                <a:gd name="T11" fmla="*/ 0 h 77"/>
                <a:gd name="T12" fmla="*/ 178 w 179"/>
                <a:gd name="T13" fmla="*/ 0 h 77"/>
                <a:gd name="T14" fmla="*/ 178 w 179"/>
                <a:gd name="T15" fmla="*/ 77 h 77"/>
                <a:gd name="T16" fmla="*/ 0 w 179"/>
                <a:gd name="T17" fmla="*/ 77 h 77"/>
                <a:gd name="T18" fmla="*/ 0 w 179"/>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77">
                  <a:moveTo>
                    <a:pt x="0" y="0"/>
                  </a:moveTo>
                  <a:lnTo>
                    <a:pt x="179" y="0"/>
                  </a:lnTo>
                  <a:lnTo>
                    <a:pt x="179" y="77"/>
                  </a:lnTo>
                  <a:lnTo>
                    <a:pt x="0" y="77"/>
                  </a:lnTo>
                  <a:lnTo>
                    <a:pt x="0" y="0"/>
                  </a:lnTo>
                  <a:close/>
                  <a:moveTo>
                    <a:pt x="0" y="0"/>
                  </a:moveTo>
                  <a:lnTo>
                    <a:pt x="178" y="0"/>
                  </a:lnTo>
                  <a:lnTo>
                    <a:pt x="178" y="77"/>
                  </a:lnTo>
                  <a:lnTo>
                    <a:pt x="0" y="77"/>
                  </a:lnTo>
                  <a:lnTo>
                    <a:pt x="0" y="0"/>
                  </a:lnTo>
                  <a:close/>
                </a:path>
              </a:pathLst>
            </a:custGeom>
            <a:solidFill>
              <a:srgbClr val="66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7" name="Freeform 1183">
              <a:extLst>
                <a:ext uri="{FF2B5EF4-FFF2-40B4-BE49-F238E27FC236}">
                  <a16:creationId xmlns:a16="http://schemas.microsoft.com/office/drawing/2014/main" id="{35AF8BE4-BF1C-0E47-AF11-78A9F17B5F1F}"/>
                </a:ext>
              </a:extLst>
            </p:cNvPr>
            <p:cNvSpPr>
              <a:spLocks noEditPoints="1"/>
            </p:cNvSpPr>
            <p:nvPr/>
          </p:nvSpPr>
          <p:spPr bwMode="auto">
            <a:xfrm>
              <a:off x="895" y="3536"/>
              <a:ext cx="178" cy="77"/>
            </a:xfrm>
            <a:custGeom>
              <a:avLst/>
              <a:gdLst>
                <a:gd name="T0" fmla="*/ 0 w 178"/>
                <a:gd name="T1" fmla="*/ 0 h 77"/>
                <a:gd name="T2" fmla="*/ 178 w 178"/>
                <a:gd name="T3" fmla="*/ 0 h 77"/>
                <a:gd name="T4" fmla="*/ 178 w 178"/>
                <a:gd name="T5" fmla="*/ 77 h 77"/>
                <a:gd name="T6" fmla="*/ 0 w 178"/>
                <a:gd name="T7" fmla="*/ 77 h 77"/>
                <a:gd name="T8" fmla="*/ 0 w 178"/>
                <a:gd name="T9" fmla="*/ 0 h 77"/>
                <a:gd name="T10" fmla="*/ 0 w 178"/>
                <a:gd name="T11" fmla="*/ 0 h 77"/>
                <a:gd name="T12" fmla="*/ 176 w 178"/>
                <a:gd name="T13" fmla="*/ 0 h 77"/>
                <a:gd name="T14" fmla="*/ 176 w 178"/>
                <a:gd name="T15" fmla="*/ 76 h 77"/>
                <a:gd name="T16" fmla="*/ 0 w 178"/>
                <a:gd name="T17" fmla="*/ 76 h 77"/>
                <a:gd name="T18" fmla="*/ 0 w 178"/>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77">
                  <a:moveTo>
                    <a:pt x="0" y="0"/>
                  </a:moveTo>
                  <a:lnTo>
                    <a:pt x="178" y="0"/>
                  </a:lnTo>
                  <a:lnTo>
                    <a:pt x="178" y="77"/>
                  </a:lnTo>
                  <a:lnTo>
                    <a:pt x="0" y="77"/>
                  </a:lnTo>
                  <a:lnTo>
                    <a:pt x="0" y="0"/>
                  </a:lnTo>
                  <a:close/>
                  <a:moveTo>
                    <a:pt x="0" y="0"/>
                  </a:moveTo>
                  <a:lnTo>
                    <a:pt x="176" y="0"/>
                  </a:lnTo>
                  <a:lnTo>
                    <a:pt x="176" y="76"/>
                  </a:lnTo>
                  <a:lnTo>
                    <a:pt x="0" y="76"/>
                  </a:lnTo>
                  <a:lnTo>
                    <a:pt x="0" y="0"/>
                  </a:lnTo>
                  <a:close/>
                </a:path>
              </a:pathLst>
            </a:custGeom>
            <a:solidFill>
              <a:srgbClr val="686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8" name="Freeform 1184">
              <a:extLst>
                <a:ext uri="{FF2B5EF4-FFF2-40B4-BE49-F238E27FC236}">
                  <a16:creationId xmlns:a16="http://schemas.microsoft.com/office/drawing/2014/main" id="{0935288A-E8A5-6746-BB2B-017981620C9F}"/>
                </a:ext>
              </a:extLst>
            </p:cNvPr>
            <p:cNvSpPr>
              <a:spLocks noEditPoints="1"/>
            </p:cNvSpPr>
            <p:nvPr/>
          </p:nvSpPr>
          <p:spPr bwMode="auto">
            <a:xfrm>
              <a:off x="895" y="3536"/>
              <a:ext cx="176" cy="76"/>
            </a:xfrm>
            <a:custGeom>
              <a:avLst/>
              <a:gdLst>
                <a:gd name="T0" fmla="*/ 0 w 176"/>
                <a:gd name="T1" fmla="*/ 0 h 76"/>
                <a:gd name="T2" fmla="*/ 176 w 176"/>
                <a:gd name="T3" fmla="*/ 0 h 76"/>
                <a:gd name="T4" fmla="*/ 176 w 176"/>
                <a:gd name="T5" fmla="*/ 76 h 76"/>
                <a:gd name="T6" fmla="*/ 0 w 176"/>
                <a:gd name="T7" fmla="*/ 76 h 76"/>
                <a:gd name="T8" fmla="*/ 0 w 176"/>
                <a:gd name="T9" fmla="*/ 0 h 76"/>
                <a:gd name="T10" fmla="*/ 0 w 176"/>
                <a:gd name="T11" fmla="*/ 0 h 76"/>
                <a:gd name="T12" fmla="*/ 174 w 176"/>
                <a:gd name="T13" fmla="*/ 0 h 76"/>
                <a:gd name="T14" fmla="*/ 174 w 176"/>
                <a:gd name="T15" fmla="*/ 75 h 76"/>
                <a:gd name="T16" fmla="*/ 0 w 176"/>
                <a:gd name="T17" fmla="*/ 75 h 76"/>
                <a:gd name="T18" fmla="*/ 0 w 17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76">
                  <a:moveTo>
                    <a:pt x="0" y="0"/>
                  </a:moveTo>
                  <a:lnTo>
                    <a:pt x="176" y="0"/>
                  </a:lnTo>
                  <a:lnTo>
                    <a:pt x="176" y="76"/>
                  </a:lnTo>
                  <a:lnTo>
                    <a:pt x="0" y="76"/>
                  </a:lnTo>
                  <a:lnTo>
                    <a:pt x="0" y="0"/>
                  </a:lnTo>
                  <a:close/>
                  <a:moveTo>
                    <a:pt x="0" y="0"/>
                  </a:moveTo>
                  <a:lnTo>
                    <a:pt x="174" y="0"/>
                  </a:lnTo>
                  <a:lnTo>
                    <a:pt x="174" y="75"/>
                  </a:lnTo>
                  <a:lnTo>
                    <a:pt x="0" y="75"/>
                  </a:lnTo>
                  <a:lnTo>
                    <a:pt x="0" y="0"/>
                  </a:lnTo>
                  <a:close/>
                </a:path>
              </a:pathLst>
            </a:custGeom>
            <a:solidFill>
              <a:srgbClr val="6B6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9" name="Freeform 1185">
              <a:extLst>
                <a:ext uri="{FF2B5EF4-FFF2-40B4-BE49-F238E27FC236}">
                  <a16:creationId xmlns:a16="http://schemas.microsoft.com/office/drawing/2014/main" id="{EF2A4D89-0D41-4B43-AB08-9B4057A55160}"/>
                </a:ext>
              </a:extLst>
            </p:cNvPr>
            <p:cNvSpPr>
              <a:spLocks noEditPoints="1"/>
            </p:cNvSpPr>
            <p:nvPr/>
          </p:nvSpPr>
          <p:spPr bwMode="auto">
            <a:xfrm>
              <a:off x="895" y="3536"/>
              <a:ext cx="174" cy="75"/>
            </a:xfrm>
            <a:custGeom>
              <a:avLst/>
              <a:gdLst>
                <a:gd name="T0" fmla="*/ 0 w 174"/>
                <a:gd name="T1" fmla="*/ 0 h 75"/>
                <a:gd name="T2" fmla="*/ 174 w 174"/>
                <a:gd name="T3" fmla="*/ 0 h 75"/>
                <a:gd name="T4" fmla="*/ 174 w 174"/>
                <a:gd name="T5" fmla="*/ 75 h 75"/>
                <a:gd name="T6" fmla="*/ 0 w 174"/>
                <a:gd name="T7" fmla="*/ 75 h 75"/>
                <a:gd name="T8" fmla="*/ 0 w 174"/>
                <a:gd name="T9" fmla="*/ 0 h 75"/>
                <a:gd name="T10" fmla="*/ 0 w 174"/>
                <a:gd name="T11" fmla="*/ 0 h 75"/>
                <a:gd name="T12" fmla="*/ 172 w 174"/>
                <a:gd name="T13" fmla="*/ 0 h 75"/>
                <a:gd name="T14" fmla="*/ 172 w 174"/>
                <a:gd name="T15" fmla="*/ 74 h 75"/>
                <a:gd name="T16" fmla="*/ 0 w 174"/>
                <a:gd name="T17" fmla="*/ 74 h 75"/>
                <a:gd name="T18" fmla="*/ 0 w 174"/>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75">
                  <a:moveTo>
                    <a:pt x="0" y="0"/>
                  </a:moveTo>
                  <a:lnTo>
                    <a:pt x="174" y="0"/>
                  </a:lnTo>
                  <a:lnTo>
                    <a:pt x="174" y="75"/>
                  </a:lnTo>
                  <a:lnTo>
                    <a:pt x="0" y="75"/>
                  </a:lnTo>
                  <a:lnTo>
                    <a:pt x="0" y="0"/>
                  </a:lnTo>
                  <a:close/>
                  <a:moveTo>
                    <a:pt x="0" y="0"/>
                  </a:moveTo>
                  <a:lnTo>
                    <a:pt x="172" y="0"/>
                  </a:lnTo>
                  <a:lnTo>
                    <a:pt x="172" y="74"/>
                  </a:lnTo>
                  <a:lnTo>
                    <a:pt x="0" y="74"/>
                  </a:lnTo>
                  <a:lnTo>
                    <a:pt x="0" y="0"/>
                  </a:lnTo>
                  <a:close/>
                </a:path>
              </a:pathLst>
            </a:custGeom>
            <a:solidFill>
              <a:srgbClr val="6E6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0" name="Freeform 1186">
              <a:extLst>
                <a:ext uri="{FF2B5EF4-FFF2-40B4-BE49-F238E27FC236}">
                  <a16:creationId xmlns:a16="http://schemas.microsoft.com/office/drawing/2014/main" id="{77C30B27-61C7-8242-B4F1-CE77C5E0617B}"/>
                </a:ext>
              </a:extLst>
            </p:cNvPr>
            <p:cNvSpPr>
              <a:spLocks noEditPoints="1"/>
            </p:cNvSpPr>
            <p:nvPr/>
          </p:nvSpPr>
          <p:spPr bwMode="auto">
            <a:xfrm>
              <a:off x="895" y="3536"/>
              <a:ext cx="172" cy="74"/>
            </a:xfrm>
            <a:custGeom>
              <a:avLst/>
              <a:gdLst>
                <a:gd name="T0" fmla="*/ 0 w 172"/>
                <a:gd name="T1" fmla="*/ 0 h 74"/>
                <a:gd name="T2" fmla="*/ 172 w 172"/>
                <a:gd name="T3" fmla="*/ 0 h 74"/>
                <a:gd name="T4" fmla="*/ 172 w 172"/>
                <a:gd name="T5" fmla="*/ 74 h 74"/>
                <a:gd name="T6" fmla="*/ 0 w 172"/>
                <a:gd name="T7" fmla="*/ 74 h 74"/>
                <a:gd name="T8" fmla="*/ 0 w 172"/>
                <a:gd name="T9" fmla="*/ 0 h 74"/>
                <a:gd name="T10" fmla="*/ 0 w 172"/>
                <a:gd name="T11" fmla="*/ 0 h 74"/>
                <a:gd name="T12" fmla="*/ 171 w 172"/>
                <a:gd name="T13" fmla="*/ 0 h 74"/>
                <a:gd name="T14" fmla="*/ 171 w 172"/>
                <a:gd name="T15" fmla="*/ 73 h 74"/>
                <a:gd name="T16" fmla="*/ 0 w 172"/>
                <a:gd name="T17" fmla="*/ 73 h 74"/>
                <a:gd name="T18" fmla="*/ 0 w 172"/>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74">
                  <a:moveTo>
                    <a:pt x="0" y="0"/>
                  </a:moveTo>
                  <a:lnTo>
                    <a:pt x="172" y="0"/>
                  </a:lnTo>
                  <a:lnTo>
                    <a:pt x="172" y="74"/>
                  </a:lnTo>
                  <a:lnTo>
                    <a:pt x="0" y="74"/>
                  </a:lnTo>
                  <a:lnTo>
                    <a:pt x="0" y="0"/>
                  </a:lnTo>
                  <a:close/>
                  <a:moveTo>
                    <a:pt x="0" y="0"/>
                  </a:moveTo>
                  <a:lnTo>
                    <a:pt x="171" y="0"/>
                  </a:lnTo>
                  <a:lnTo>
                    <a:pt x="171" y="73"/>
                  </a:lnTo>
                  <a:lnTo>
                    <a:pt x="0" y="73"/>
                  </a:lnTo>
                  <a:lnTo>
                    <a:pt x="0" y="0"/>
                  </a:lnTo>
                  <a:close/>
                </a:path>
              </a:pathLst>
            </a:custGeom>
            <a:solidFill>
              <a:srgbClr val="707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1" name="Freeform 1187">
              <a:extLst>
                <a:ext uri="{FF2B5EF4-FFF2-40B4-BE49-F238E27FC236}">
                  <a16:creationId xmlns:a16="http://schemas.microsoft.com/office/drawing/2014/main" id="{057F5937-0B9F-C74D-8BE1-10BB04F45200}"/>
                </a:ext>
              </a:extLst>
            </p:cNvPr>
            <p:cNvSpPr>
              <a:spLocks noEditPoints="1"/>
            </p:cNvSpPr>
            <p:nvPr/>
          </p:nvSpPr>
          <p:spPr bwMode="auto">
            <a:xfrm>
              <a:off x="895" y="3536"/>
              <a:ext cx="171" cy="73"/>
            </a:xfrm>
            <a:custGeom>
              <a:avLst/>
              <a:gdLst>
                <a:gd name="T0" fmla="*/ 0 w 171"/>
                <a:gd name="T1" fmla="*/ 0 h 73"/>
                <a:gd name="T2" fmla="*/ 171 w 171"/>
                <a:gd name="T3" fmla="*/ 0 h 73"/>
                <a:gd name="T4" fmla="*/ 171 w 171"/>
                <a:gd name="T5" fmla="*/ 73 h 73"/>
                <a:gd name="T6" fmla="*/ 0 w 171"/>
                <a:gd name="T7" fmla="*/ 73 h 73"/>
                <a:gd name="T8" fmla="*/ 0 w 171"/>
                <a:gd name="T9" fmla="*/ 0 h 73"/>
                <a:gd name="T10" fmla="*/ 0 w 171"/>
                <a:gd name="T11" fmla="*/ 0 h 73"/>
                <a:gd name="T12" fmla="*/ 169 w 171"/>
                <a:gd name="T13" fmla="*/ 0 h 73"/>
                <a:gd name="T14" fmla="*/ 169 w 171"/>
                <a:gd name="T15" fmla="*/ 73 h 73"/>
                <a:gd name="T16" fmla="*/ 0 w 171"/>
                <a:gd name="T17" fmla="*/ 73 h 73"/>
                <a:gd name="T18" fmla="*/ 0 w 171"/>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73">
                  <a:moveTo>
                    <a:pt x="0" y="0"/>
                  </a:moveTo>
                  <a:lnTo>
                    <a:pt x="171" y="0"/>
                  </a:lnTo>
                  <a:lnTo>
                    <a:pt x="171" y="73"/>
                  </a:lnTo>
                  <a:lnTo>
                    <a:pt x="0" y="73"/>
                  </a:lnTo>
                  <a:lnTo>
                    <a:pt x="0" y="0"/>
                  </a:lnTo>
                  <a:close/>
                  <a:moveTo>
                    <a:pt x="0" y="0"/>
                  </a:moveTo>
                  <a:lnTo>
                    <a:pt x="169" y="0"/>
                  </a:lnTo>
                  <a:lnTo>
                    <a:pt x="169" y="73"/>
                  </a:lnTo>
                  <a:lnTo>
                    <a:pt x="0" y="73"/>
                  </a:lnTo>
                  <a:lnTo>
                    <a:pt x="0" y="0"/>
                  </a:lnTo>
                  <a:close/>
                </a:path>
              </a:pathLst>
            </a:custGeom>
            <a:solidFill>
              <a:srgbClr val="737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2" name="Freeform 1188">
              <a:extLst>
                <a:ext uri="{FF2B5EF4-FFF2-40B4-BE49-F238E27FC236}">
                  <a16:creationId xmlns:a16="http://schemas.microsoft.com/office/drawing/2014/main" id="{7BA04E98-A9B6-0E49-9F7E-40C03514556E}"/>
                </a:ext>
              </a:extLst>
            </p:cNvPr>
            <p:cNvSpPr>
              <a:spLocks noEditPoints="1"/>
            </p:cNvSpPr>
            <p:nvPr/>
          </p:nvSpPr>
          <p:spPr bwMode="auto">
            <a:xfrm>
              <a:off x="895" y="3536"/>
              <a:ext cx="169" cy="73"/>
            </a:xfrm>
            <a:custGeom>
              <a:avLst/>
              <a:gdLst>
                <a:gd name="T0" fmla="*/ 0 w 169"/>
                <a:gd name="T1" fmla="*/ 0 h 73"/>
                <a:gd name="T2" fmla="*/ 169 w 169"/>
                <a:gd name="T3" fmla="*/ 0 h 73"/>
                <a:gd name="T4" fmla="*/ 169 w 169"/>
                <a:gd name="T5" fmla="*/ 73 h 73"/>
                <a:gd name="T6" fmla="*/ 0 w 169"/>
                <a:gd name="T7" fmla="*/ 73 h 73"/>
                <a:gd name="T8" fmla="*/ 0 w 169"/>
                <a:gd name="T9" fmla="*/ 0 h 73"/>
                <a:gd name="T10" fmla="*/ 0 w 169"/>
                <a:gd name="T11" fmla="*/ 0 h 73"/>
                <a:gd name="T12" fmla="*/ 167 w 169"/>
                <a:gd name="T13" fmla="*/ 0 h 73"/>
                <a:gd name="T14" fmla="*/ 167 w 169"/>
                <a:gd name="T15" fmla="*/ 72 h 73"/>
                <a:gd name="T16" fmla="*/ 0 w 169"/>
                <a:gd name="T17" fmla="*/ 72 h 73"/>
                <a:gd name="T18" fmla="*/ 0 w 169"/>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73">
                  <a:moveTo>
                    <a:pt x="0" y="0"/>
                  </a:moveTo>
                  <a:lnTo>
                    <a:pt x="169" y="0"/>
                  </a:lnTo>
                  <a:lnTo>
                    <a:pt x="169" y="73"/>
                  </a:lnTo>
                  <a:lnTo>
                    <a:pt x="0" y="73"/>
                  </a:lnTo>
                  <a:lnTo>
                    <a:pt x="0" y="0"/>
                  </a:lnTo>
                  <a:close/>
                  <a:moveTo>
                    <a:pt x="0" y="0"/>
                  </a:moveTo>
                  <a:lnTo>
                    <a:pt x="167" y="0"/>
                  </a:lnTo>
                  <a:lnTo>
                    <a:pt x="167" y="72"/>
                  </a:lnTo>
                  <a:lnTo>
                    <a:pt x="0" y="72"/>
                  </a:lnTo>
                  <a:lnTo>
                    <a:pt x="0" y="0"/>
                  </a:lnTo>
                  <a:close/>
                </a:path>
              </a:pathLst>
            </a:custGeom>
            <a:solidFill>
              <a:srgbClr val="767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3" name="Freeform 1189">
              <a:extLst>
                <a:ext uri="{FF2B5EF4-FFF2-40B4-BE49-F238E27FC236}">
                  <a16:creationId xmlns:a16="http://schemas.microsoft.com/office/drawing/2014/main" id="{D91F22D5-A742-2D46-A728-1694EB679CEA}"/>
                </a:ext>
              </a:extLst>
            </p:cNvPr>
            <p:cNvSpPr>
              <a:spLocks noEditPoints="1"/>
            </p:cNvSpPr>
            <p:nvPr/>
          </p:nvSpPr>
          <p:spPr bwMode="auto">
            <a:xfrm>
              <a:off x="895" y="3536"/>
              <a:ext cx="167" cy="72"/>
            </a:xfrm>
            <a:custGeom>
              <a:avLst/>
              <a:gdLst>
                <a:gd name="T0" fmla="*/ 0 w 167"/>
                <a:gd name="T1" fmla="*/ 0 h 72"/>
                <a:gd name="T2" fmla="*/ 167 w 167"/>
                <a:gd name="T3" fmla="*/ 0 h 72"/>
                <a:gd name="T4" fmla="*/ 167 w 167"/>
                <a:gd name="T5" fmla="*/ 72 h 72"/>
                <a:gd name="T6" fmla="*/ 0 w 167"/>
                <a:gd name="T7" fmla="*/ 72 h 72"/>
                <a:gd name="T8" fmla="*/ 0 w 167"/>
                <a:gd name="T9" fmla="*/ 0 h 72"/>
                <a:gd name="T10" fmla="*/ 0 w 167"/>
                <a:gd name="T11" fmla="*/ 0 h 72"/>
                <a:gd name="T12" fmla="*/ 165 w 167"/>
                <a:gd name="T13" fmla="*/ 0 h 72"/>
                <a:gd name="T14" fmla="*/ 165 w 167"/>
                <a:gd name="T15" fmla="*/ 71 h 72"/>
                <a:gd name="T16" fmla="*/ 0 w 167"/>
                <a:gd name="T17" fmla="*/ 71 h 72"/>
                <a:gd name="T18" fmla="*/ 0 w 16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72">
                  <a:moveTo>
                    <a:pt x="0" y="0"/>
                  </a:moveTo>
                  <a:lnTo>
                    <a:pt x="167" y="0"/>
                  </a:lnTo>
                  <a:lnTo>
                    <a:pt x="167" y="72"/>
                  </a:lnTo>
                  <a:lnTo>
                    <a:pt x="0" y="72"/>
                  </a:lnTo>
                  <a:lnTo>
                    <a:pt x="0" y="0"/>
                  </a:lnTo>
                  <a:close/>
                  <a:moveTo>
                    <a:pt x="0" y="0"/>
                  </a:moveTo>
                  <a:lnTo>
                    <a:pt x="165" y="0"/>
                  </a:lnTo>
                  <a:lnTo>
                    <a:pt x="165" y="71"/>
                  </a:lnTo>
                  <a:lnTo>
                    <a:pt x="0" y="71"/>
                  </a:lnTo>
                  <a:lnTo>
                    <a:pt x="0" y="0"/>
                  </a:lnTo>
                  <a:close/>
                </a:path>
              </a:pathLst>
            </a:custGeom>
            <a:solidFill>
              <a:srgbClr val="797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4" name="Freeform 1190">
              <a:extLst>
                <a:ext uri="{FF2B5EF4-FFF2-40B4-BE49-F238E27FC236}">
                  <a16:creationId xmlns:a16="http://schemas.microsoft.com/office/drawing/2014/main" id="{9A315BE0-1A20-124E-8B4B-FEA2058FE08F}"/>
                </a:ext>
              </a:extLst>
            </p:cNvPr>
            <p:cNvSpPr>
              <a:spLocks noEditPoints="1"/>
            </p:cNvSpPr>
            <p:nvPr/>
          </p:nvSpPr>
          <p:spPr bwMode="auto">
            <a:xfrm>
              <a:off x="895" y="3536"/>
              <a:ext cx="165" cy="71"/>
            </a:xfrm>
            <a:custGeom>
              <a:avLst/>
              <a:gdLst>
                <a:gd name="T0" fmla="*/ 0 w 165"/>
                <a:gd name="T1" fmla="*/ 0 h 71"/>
                <a:gd name="T2" fmla="*/ 165 w 165"/>
                <a:gd name="T3" fmla="*/ 0 h 71"/>
                <a:gd name="T4" fmla="*/ 165 w 165"/>
                <a:gd name="T5" fmla="*/ 71 h 71"/>
                <a:gd name="T6" fmla="*/ 0 w 165"/>
                <a:gd name="T7" fmla="*/ 71 h 71"/>
                <a:gd name="T8" fmla="*/ 0 w 165"/>
                <a:gd name="T9" fmla="*/ 0 h 71"/>
                <a:gd name="T10" fmla="*/ 0 w 165"/>
                <a:gd name="T11" fmla="*/ 0 h 71"/>
                <a:gd name="T12" fmla="*/ 163 w 165"/>
                <a:gd name="T13" fmla="*/ 0 h 71"/>
                <a:gd name="T14" fmla="*/ 163 w 165"/>
                <a:gd name="T15" fmla="*/ 71 h 71"/>
                <a:gd name="T16" fmla="*/ 0 w 165"/>
                <a:gd name="T17" fmla="*/ 71 h 71"/>
                <a:gd name="T18" fmla="*/ 0 w 16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71">
                  <a:moveTo>
                    <a:pt x="0" y="0"/>
                  </a:moveTo>
                  <a:lnTo>
                    <a:pt x="165" y="0"/>
                  </a:lnTo>
                  <a:lnTo>
                    <a:pt x="165" y="71"/>
                  </a:lnTo>
                  <a:lnTo>
                    <a:pt x="0" y="71"/>
                  </a:lnTo>
                  <a:lnTo>
                    <a:pt x="0" y="0"/>
                  </a:lnTo>
                  <a:close/>
                  <a:moveTo>
                    <a:pt x="0" y="0"/>
                  </a:moveTo>
                  <a:lnTo>
                    <a:pt x="163" y="0"/>
                  </a:lnTo>
                  <a:lnTo>
                    <a:pt x="163" y="71"/>
                  </a:lnTo>
                  <a:lnTo>
                    <a:pt x="0" y="71"/>
                  </a:lnTo>
                  <a:lnTo>
                    <a:pt x="0" y="0"/>
                  </a:lnTo>
                  <a:close/>
                </a:path>
              </a:pathLst>
            </a:custGeom>
            <a:solidFill>
              <a:srgbClr val="7C7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5" name="Freeform 1191">
              <a:extLst>
                <a:ext uri="{FF2B5EF4-FFF2-40B4-BE49-F238E27FC236}">
                  <a16:creationId xmlns:a16="http://schemas.microsoft.com/office/drawing/2014/main" id="{65772BEB-C0E5-B342-8780-789DB1B02C36}"/>
                </a:ext>
              </a:extLst>
            </p:cNvPr>
            <p:cNvSpPr>
              <a:spLocks noEditPoints="1"/>
            </p:cNvSpPr>
            <p:nvPr/>
          </p:nvSpPr>
          <p:spPr bwMode="auto">
            <a:xfrm>
              <a:off x="895" y="3536"/>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 name="T12" fmla="*/ 162 w 163"/>
                <a:gd name="T13" fmla="*/ 0 h 71"/>
                <a:gd name="T14" fmla="*/ 162 w 163"/>
                <a:gd name="T15" fmla="*/ 70 h 71"/>
                <a:gd name="T16" fmla="*/ 0 w 163"/>
                <a:gd name="T17" fmla="*/ 70 h 71"/>
                <a:gd name="T18" fmla="*/ 0 w 1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3" h="71">
                  <a:moveTo>
                    <a:pt x="0" y="0"/>
                  </a:moveTo>
                  <a:lnTo>
                    <a:pt x="163" y="0"/>
                  </a:lnTo>
                  <a:lnTo>
                    <a:pt x="163" y="71"/>
                  </a:lnTo>
                  <a:lnTo>
                    <a:pt x="0" y="71"/>
                  </a:lnTo>
                  <a:lnTo>
                    <a:pt x="0" y="0"/>
                  </a:lnTo>
                  <a:close/>
                  <a:moveTo>
                    <a:pt x="0" y="0"/>
                  </a:moveTo>
                  <a:lnTo>
                    <a:pt x="162" y="0"/>
                  </a:lnTo>
                  <a:lnTo>
                    <a:pt x="162" y="70"/>
                  </a:lnTo>
                  <a:lnTo>
                    <a:pt x="0" y="70"/>
                  </a:lnTo>
                  <a:lnTo>
                    <a:pt x="0"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6" name="Freeform 1192">
              <a:extLst>
                <a:ext uri="{FF2B5EF4-FFF2-40B4-BE49-F238E27FC236}">
                  <a16:creationId xmlns:a16="http://schemas.microsoft.com/office/drawing/2014/main" id="{D4095E13-1FA9-6E4D-8A07-2626E5924279}"/>
                </a:ext>
              </a:extLst>
            </p:cNvPr>
            <p:cNvSpPr>
              <a:spLocks noEditPoints="1"/>
            </p:cNvSpPr>
            <p:nvPr/>
          </p:nvSpPr>
          <p:spPr bwMode="auto">
            <a:xfrm>
              <a:off x="895" y="3536"/>
              <a:ext cx="162" cy="70"/>
            </a:xfrm>
            <a:custGeom>
              <a:avLst/>
              <a:gdLst>
                <a:gd name="T0" fmla="*/ 0 w 162"/>
                <a:gd name="T1" fmla="*/ 0 h 70"/>
                <a:gd name="T2" fmla="*/ 162 w 162"/>
                <a:gd name="T3" fmla="*/ 0 h 70"/>
                <a:gd name="T4" fmla="*/ 162 w 162"/>
                <a:gd name="T5" fmla="*/ 70 h 70"/>
                <a:gd name="T6" fmla="*/ 0 w 162"/>
                <a:gd name="T7" fmla="*/ 70 h 70"/>
                <a:gd name="T8" fmla="*/ 0 w 162"/>
                <a:gd name="T9" fmla="*/ 0 h 70"/>
                <a:gd name="T10" fmla="*/ 0 w 162"/>
                <a:gd name="T11" fmla="*/ 0 h 70"/>
                <a:gd name="T12" fmla="*/ 160 w 162"/>
                <a:gd name="T13" fmla="*/ 0 h 70"/>
                <a:gd name="T14" fmla="*/ 160 w 162"/>
                <a:gd name="T15" fmla="*/ 69 h 70"/>
                <a:gd name="T16" fmla="*/ 0 w 162"/>
                <a:gd name="T17" fmla="*/ 69 h 70"/>
                <a:gd name="T18" fmla="*/ 0 w 162"/>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70">
                  <a:moveTo>
                    <a:pt x="0" y="0"/>
                  </a:moveTo>
                  <a:lnTo>
                    <a:pt x="162" y="0"/>
                  </a:lnTo>
                  <a:lnTo>
                    <a:pt x="162" y="70"/>
                  </a:lnTo>
                  <a:lnTo>
                    <a:pt x="0" y="70"/>
                  </a:lnTo>
                  <a:lnTo>
                    <a:pt x="0" y="0"/>
                  </a:lnTo>
                  <a:close/>
                  <a:moveTo>
                    <a:pt x="0" y="0"/>
                  </a:moveTo>
                  <a:lnTo>
                    <a:pt x="160" y="0"/>
                  </a:lnTo>
                  <a:lnTo>
                    <a:pt x="160" y="69"/>
                  </a:lnTo>
                  <a:lnTo>
                    <a:pt x="0" y="69"/>
                  </a:lnTo>
                  <a:lnTo>
                    <a:pt x="0" y="0"/>
                  </a:lnTo>
                  <a:close/>
                </a:path>
              </a:pathLst>
            </a:custGeom>
            <a:solidFill>
              <a:srgbClr val="828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7" name="Freeform 1193">
              <a:extLst>
                <a:ext uri="{FF2B5EF4-FFF2-40B4-BE49-F238E27FC236}">
                  <a16:creationId xmlns:a16="http://schemas.microsoft.com/office/drawing/2014/main" id="{BFDCFD70-8766-D646-B263-D8807A689138}"/>
                </a:ext>
              </a:extLst>
            </p:cNvPr>
            <p:cNvSpPr>
              <a:spLocks noEditPoints="1"/>
            </p:cNvSpPr>
            <p:nvPr/>
          </p:nvSpPr>
          <p:spPr bwMode="auto">
            <a:xfrm>
              <a:off x="895" y="3536"/>
              <a:ext cx="160" cy="69"/>
            </a:xfrm>
            <a:custGeom>
              <a:avLst/>
              <a:gdLst>
                <a:gd name="T0" fmla="*/ 0 w 160"/>
                <a:gd name="T1" fmla="*/ 0 h 69"/>
                <a:gd name="T2" fmla="*/ 160 w 160"/>
                <a:gd name="T3" fmla="*/ 0 h 69"/>
                <a:gd name="T4" fmla="*/ 160 w 160"/>
                <a:gd name="T5" fmla="*/ 69 h 69"/>
                <a:gd name="T6" fmla="*/ 0 w 160"/>
                <a:gd name="T7" fmla="*/ 69 h 69"/>
                <a:gd name="T8" fmla="*/ 0 w 160"/>
                <a:gd name="T9" fmla="*/ 0 h 69"/>
                <a:gd name="T10" fmla="*/ 0 w 160"/>
                <a:gd name="T11" fmla="*/ 0 h 69"/>
                <a:gd name="T12" fmla="*/ 158 w 160"/>
                <a:gd name="T13" fmla="*/ 0 h 69"/>
                <a:gd name="T14" fmla="*/ 158 w 160"/>
                <a:gd name="T15" fmla="*/ 68 h 69"/>
                <a:gd name="T16" fmla="*/ 0 w 160"/>
                <a:gd name="T17" fmla="*/ 68 h 69"/>
                <a:gd name="T18" fmla="*/ 0 w 160"/>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69">
                  <a:moveTo>
                    <a:pt x="0" y="0"/>
                  </a:moveTo>
                  <a:lnTo>
                    <a:pt x="160" y="0"/>
                  </a:lnTo>
                  <a:lnTo>
                    <a:pt x="160" y="69"/>
                  </a:lnTo>
                  <a:lnTo>
                    <a:pt x="0" y="69"/>
                  </a:lnTo>
                  <a:lnTo>
                    <a:pt x="0" y="0"/>
                  </a:lnTo>
                  <a:close/>
                  <a:moveTo>
                    <a:pt x="0" y="0"/>
                  </a:moveTo>
                  <a:lnTo>
                    <a:pt x="158" y="0"/>
                  </a:lnTo>
                  <a:lnTo>
                    <a:pt x="158" y="68"/>
                  </a:lnTo>
                  <a:lnTo>
                    <a:pt x="0" y="68"/>
                  </a:lnTo>
                  <a:lnTo>
                    <a:pt x="0" y="0"/>
                  </a:lnTo>
                  <a:close/>
                </a:path>
              </a:pathLst>
            </a:custGeom>
            <a:solidFill>
              <a:srgbClr val="858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8" name="Freeform 1194">
              <a:extLst>
                <a:ext uri="{FF2B5EF4-FFF2-40B4-BE49-F238E27FC236}">
                  <a16:creationId xmlns:a16="http://schemas.microsoft.com/office/drawing/2014/main" id="{892BA38A-D65F-FB44-8453-BB1F1BC0D7B7}"/>
                </a:ext>
              </a:extLst>
            </p:cNvPr>
            <p:cNvSpPr>
              <a:spLocks noEditPoints="1"/>
            </p:cNvSpPr>
            <p:nvPr/>
          </p:nvSpPr>
          <p:spPr bwMode="auto">
            <a:xfrm>
              <a:off x="895" y="3536"/>
              <a:ext cx="158" cy="68"/>
            </a:xfrm>
            <a:custGeom>
              <a:avLst/>
              <a:gdLst>
                <a:gd name="T0" fmla="*/ 0 w 158"/>
                <a:gd name="T1" fmla="*/ 0 h 68"/>
                <a:gd name="T2" fmla="*/ 158 w 158"/>
                <a:gd name="T3" fmla="*/ 0 h 68"/>
                <a:gd name="T4" fmla="*/ 158 w 158"/>
                <a:gd name="T5" fmla="*/ 68 h 68"/>
                <a:gd name="T6" fmla="*/ 0 w 158"/>
                <a:gd name="T7" fmla="*/ 68 h 68"/>
                <a:gd name="T8" fmla="*/ 0 w 158"/>
                <a:gd name="T9" fmla="*/ 0 h 68"/>
                <a:gd name="T10" fmla="*/ 0 w 158"/>
                <a:gd name="T11" fmla="*/ 0 h 68"/>
                <a:gd name="T12" fmla="*/ 156 w 158"/>
                <a:gd name="T13" fmla="*/ 0 h 68"/>
                <a:gd name="T14" fmla="*/ 156 w 158"/>
                <a:gd name="T15" fmla="*/ 67 h 68"/>
                <a:gd name="T16" fmla="*/ 0 w 158"/>
                <a:gd name="T17" fmla="*/ 67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158" y="0"/>
                  </a:lnTo>
                  <a:lnTo>
                    <a:pt x="158" y="68"/>
                  </a:lnTo>
                  <a:lnTo>
                    <a:pt x="0" y="68"/>
                  </a:lnTo>
                  <a:lnTo>
                    <a:pt x="0" y="0"/>
                  </a:lnTo>
                  <a:close/>
                  <a:moveTo>
                    <a:pt x="0" y="0"/>
                  </a:moveTo>
                  <a:lnTo>
                    <a:pt x="156" y="0"/>
                  </a:lnTo>
                  <a:lnTo>
                    <a:pt x="156" y="67"/>
                  </a:lnTo>
                  <a:lnTo>
                    <a:pt x="0" y="67"/>
                  </a:lnTo>
                  <a:lnTo>
                    <a:pt x="0" y="0"/>
                  </a:lnTo>
                  <a:close/>
                </a:path>
              </a:pathLst>
            </a:custGeom>
            <a:solidFill>
              <a:srgbClr val="888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9" name="Freeform 1195">
              <a:extLst>
                <a:ext uri="{FF2B5EF4-FFF2-40B4-BE49-F238E27FC236}">
                  <a16:creationId xmlns:a16="http://schemas.microsoft.com/office/drawing/2014/main" id="{1CE9D651-260A-8247-96CB-CFEFB20057E8}"/>
                </a:ext>
              </a:extLst>
            </p:cNvPr>
            <p:cNvSpPr>
              <a:spLocks noEditPoints="1"/>
            </p:cNvSpPr>
            <p:nvPr/>
          </p:nvSpPr>
          <p:spPr bwMode="auto">
            <a:xfrm>
              <a:off x="895" y="3536"/>
              <a:ext cx="156" cy="67"/>
            </a:xfrm>
            <a:custGeom>
              <a:avLst/>
              <a:gdLst>
                <a:gd name="T0" fmla="*/ 0 w 156"/>
                <a:gd name="T1" fmla="*/ 0 h 67"/>
                <a:gd name="T2" fmla="*/ 156 w 156"/>
                <a:gd name="T3" fmla="*/ 0 h 67"/>
                <a:gd name="T4" fmla="*/ 156 w 156"/>
                <a:gd name="T5" fmla="*/ 67 h 67"/>
                <a:gd name="T6" fmla="*/ 0 w 156"/>
                <a:gd name="T7" fmla="*/ 67 h 67"/>
                <a:gd name="T8" fmla="*/ 0 w 156"/>
                <a:gd name="T9" fmla="*/ 0 h 67"/>
                <a:gd name="T10" fmla="*/ 0 w 156"/>
                <a:gd name="T11" fmla="*/ 0 h 67"/>
                <a:gd name="T12" fmla="*/ 155 w 156"/>
                <a:gd name="T13" fmla="*/ 0 h 67"/>
                <a:gd name="T14" fmla="*/ 155 w 156"/>
                <a:gd name="T15" fmla="*/ 66 h 67"/>
                <a:gd name="T16" fmla="*/ 0 w 156"/>
                <a:gd name="T17" fmla="*/ 66 h 67"/>
                <a:gd name="T18" fmla="*/ 0 w 15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67">
                  <a:moveTo>
                    <a:pt x="0" y="0"/>
                  </a:moveTo>
                  <a:lnTo>
                    <a:pt x="156" y="0"/>
                  </a:lnTo>
                  <a:lnTo>
                    <a:pt x="156" y="67"/>
                  </a:lnTo>
                  <a:lnTo>
                    <a:pt x="0" y="67"/>
                  </a:lnTo>
                  <a:lnTo>
                    <a:pt x="0" y="0"/>
                  </a:lnTo>
                  <a:close/>
                  <a:moveTo>
                    <a:pt x="0" y="0"/>
                  </a:moveTo>
                  <a:lnTo>
                    <a:pt x="155" y="0"/>
                  </a:lnTo>
                  <a:lnTo>
                    <a:pt x="155" y="66"/>
                  </a:lnTo>
                  <a:lnTo>
                    <a:pt x="0" y="66"/>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0" name="Freeform 1196">
              <a:extLst>
                <a:ext uri="{FF2B5EF4-FFF2-40B4-BE49-F238E27FC236}">
                  <a16:creationId xmlns:a16="http://schemas.microsoft.com/office/drawing/2014/main" id="{54605B82-3705-8242-AE73-7CEC85E54E8B}"/>
                </a:ext>
              </a:extLst>
            </p:cNvPr>
            <p:cNvSpPr>
              <a:spLocks noEditPoints="1"/>
            </p:cNvSpPr>
            <p:nvPr/>
          </p:nvSpPr>
          <p:spPr bwMode="auto">
            <a:xfrm>
              <a:off x="895" y="3536"/>
              <a:ext cx="155" cy="66"/>
            </a:xfrm>
            <a:custGeom>
              <a:avLst/>
              <a:gdLst>
                <a:gd name="T0" fmla="*/ 0 w 155"/>
                <a:gd name="T1" fmla="*/ 0 h 66"/>
                <a:gd name="T2" fmla="*/ 155 w 155"/>
                <a:gd name="T3" fmla="*/ 0 h 66"/>
                <a:gd name="T4" fmla="*/ 155 w 155"/>
                <a:gd name="T5" fmla="*/ 66 h 66"/>
                <a:gd name="T6" fmla="*/ 0 w 155"/>
                <a:gd name="T7" fmla="*/ 66 h 66"/>
                <a:gd name="T8" fmla="*/ 0 w 155"/>
                <a:gd name="T9" fmla="*/ 0 h 66"/>
                <a:gd name="T10" fmla="*/ 0 w 155"/>
                <a:gd name="T11" fmla="*/ 0 h 66"/>
                <a:gd name="T12" fmla="*/ 153 w 155"/>
                <a:gd name="T13" fmla="*/ 0 h 66"/>
                <a:gd name="T14" fmla="*/ 153 w 155"/>
                <a:gd name="T15" fmla="*/ 66 h 66"/>
                <a:gd name="T16" fmla="*/ 0 w 155"/>
                <a:gd name="T17" fmla="*/ 66 h 66"/>
                <a:gd name="T18" fmla="*/ 0 w 155"/>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66">
                  <a:moveTo>
                    <a:pt x="0" y="0"/>
                  </a:moveTo>
                  <a:lnTo>
                    <a:pt x="155" y="0"/>
                  </a:lnTo>
                  <a:lnTo>
                    <a:pt x="155" y="66"/>
                  </a:lnTo>
                  <a:lnTo>
                    <a:pt x="0" y="66"/>
                  </a:lnTo>
                  <a:lnTo>
                    <a:pt x="0" y="0"/>
                  </a:lnTo>
                  <a:close/>
                  <a:moveTo>
                    <a:pt x="0" y="0"/>
                  </a:moveTo>
                  <a:lnTo>
                    <a:pt x="153" y="0"/>
                  </a:lnTo>
                  <a:lnTo>
                    <a:pt x="153" y="66"/>
                  </a:lnTo>
                  <a:lnTo>
                    <a:pt x="0" y="66"/>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1" name="Freeform 1197">
              <a:extLst>
                <a:ext uri="{FF2B5EF4-FFF2-40B4-BE49-F238E27FC236}">
                  <a16:creationId xmlns:a16="http://schemas.microsoft.com/office/drawing/2014/main" id="{D93E40C5-51E7-CF46-A0B2-948A12365483}"/>
                </a:ext>
              </a:extLst>
            </p:cNvPr>
            <p:cNvSpPr>
              <a:spLocks noEditPoints="1"/>
            </p:cNvSpPr>
            <p:nvPr/>
          </p:nvSpPr>
          <p:spPr bwMode="auto">
            <a:xfrm>
              <a:off x="895" y="3536"/>
              <a:ext cx="153" cy="66"/>
            </a:xfrm>
            <a:custGeom>
              <a:avLst/>
              <a:gdLst>
                <a:gd name="T0" fmla="*/ 0 w 153"/>
                <a:gd name="T1" fmla="*/ 0 h 66"/>
                <a:gd name="T2" fmla="*/ 153 w 153"/>
                <a:gd name="T3" fmla="*/ 0 h 66"/>
                <a:gd name="T4" fmla="*/ 153 w 153"/>
                <a:gd name="T5" fmla="*/ 66 h 66"/>
                <a:gd name="T6" fmla="*/ 0 w 153"/>
                <a:gd name="T7" fmla="*/ 66 h 66"/>
                <a:gd name="T8" fmla="*/ 0 w 153"/>
                <a:gd name="T9" fmla="*/ 0 h 66"/>
                <a:gd name="T10" fmla="*/ 0 w 153"/>
                <a:gd name="T11" fmla="*/ 0 h 66"/>
                <a:gd name="T12" fmla="*/ 151 w 153"/>
                <a:gd name="T13" fmla="*/ 0 h 66"/>
                <a:gd name="T14" fmla="*/ 151 w 153"/>
                <a:gd name="T15" fmla="*/ 66 h 66"/>
                <a:gd name="T16" fmla="*/ 0 w 153"/>
                <a:gd name="T17" fmla="*/ 66 h 66"/>
                <a:gd name="T18" fmla="*/ 0 w 15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6">
                  <a:moveTo>
                    <a:pt x="0" y="0"/>
                  </a:moveTo>
                  <a:lnTo>
                    <a:pt x="153" y="0"/>
                  </a:lnTo>
                  <a:lnTo>
                    <a:pt x="153" y="66"/>
                  </a:lnTo>
                  <a:lnTo>
                    <a:pt x="0" y="66"/>
                  </a:lnTo>
                  <a:lnTo>
                    <a:pt x="0" y="0"/>
                  </a:lnTo>
                  <a:close/>
                  <a:moveTo>
                    <a:pt x="0" y="0"/>
                  </a:moveTo>
                  <a:lnTo>
                    <a:pt x="151" y="0"/>
                  </a:lnTo>
                  <a:lnTo>
                    <a:pt x="151" y="66"/>
                  </a:lnTo>
                  <a:lnTo>
                    <a:pt x="0" y="66"/>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2" name="Freeform 1198">
              <a:extLst>
                <a:ext uri="{FF2B5EF4-FFF2-40B4-BE49-F238E27FC236}">
                  <a16:creationId xmlns:a16="http://schemas.microsoft.com/office/drawing/2014/main" id="{21B008D2-DF05-5D4D-B15D-63305613AED4}"/>
                </a:ext>
              </a:extLst>
            </p:cNvPr>
            <p:cNvSpPr>
              <a:spLocks noEditPoints="1"/>
            </p:cNvSpPr>
            <p:nvPr/>
          </p:nvSpPr>
          <p:spPr bwMode="auto">
            <a:xfrm>
              <a:off x="895" y="3536"/>
              <a:ext cx="151" cy="66"/>
            </a:xfrm>
            <a:custGeom>
              <a:avLst/>
              <a:gdLst>
                <a:gd name="T0" fmla="*/ 0 w 151"/>
                <a:gd name="T1" fmla="*/ 0 h 66"/>
                <a:gd name="T2" fmla="*/ 151 w 151"/>
                <a:gd name="T3" fmla="*/ 0 h 66"/>
                <a:gd name="T4" fmla="*/ 151 w 151"/>
                <a:gd name="T5" fmla="*/ 66 h 66"/>
                <a:gd name="T6" fmla="*/ 0 w 151"/>
                <a:gd name="T7" fmla="*/ 66 h 66"/>
                <a:gd name="T8" fmla="*/ 0 w 151"/>
                <a:gd name="T9" fmla="*/ 0 h 66"/>
                <a:gd name="T10" fmla="*/ 0 w 151"/>
                <a:gd name="T11" fmla="*/ 0 h 66"/>
                <a:gd name="T12" fmla="*/ 149 w 151"/>
                <a:gd name="T13" fmla="*/ 0 h 66"/>
                <a:gd name="T14" fmla="*/ 149 w 151"/>
                <a:gd name="T15" fmla="*/ 65 h 66"/>
                <a:gd name="T16" fmla="*/ 0 w 151"/>
                <a:gd name="T17" fmla="*/ 65 h 66"/>
                <a:gd name="T18" fmla="*/ 0 w 151"/>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66">
                  <a:moveTo>
                    <a:pt x="0" y="0"/>
                  </a:moveTo>
                  <a:lnTo>
                    <a:pt x="151" y="0"/>
                  </a:lnTo>
                  <a:lnTo>
                    <a:pt x="151" y="66"/>
                  </a:lnTo>
                  <a:lnTo>
                    <a:pt x="0" y="66"/>
                  </a:lnTo>
                  <a:lnTo>
                    <a:pt x="0" y="0"/>
                  </a:lnTo>
                  <a:close/>
                  <a:moveTo>
                    <a:pt x="0" y="0"/>
                  </a:moveTo>
                  <a:lnTo>
                    <a:pt x="149" y="0"/>
                  </a:lnTo>
                  <a:lnTo>
                    <a:pt x="149" y="65"/>
                  </a:lnTo>
                  <a:lnTo>
                    <a:pt x="0" y="65"/>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3" name="Freeform 1199">
              <a:extLst>
                <a:ext uri="{FF2B5EF4-FFF2-40B4-BE49-F238E27FC236}">
                  <a16:creationId xmlns:a16="http://schemas.microsoft.com/office/drawing/2014/main" id="{CE5C366A-DD85-E442-9ADD-498AB1F71690}"/>
                </a:ext>
              </a:extLst>
            </p:cNvPr>
            <p:cNvSpPr>
              <a:spLocks noEditPoints="1"/>
            </p:cNvSpPr>
            <p:nvPr/>
          </p:nvSpPr>
          <p:spPr bwMode="auto">
            <a:xfrm>
              <a:off x="895" y="3536"/>
              <a:ext cx="149" cy="65"/>
            </a:xfrm>
            <a:custGeom>
              <a:avLst/>
              <a:gdLst>
                <a:gd name="T0" fmla="*/ 0 w 149"/>
                <a:gd name="T1" fmla="*/ 0 h 65"/>
                <a:gd name="T2" fmla="*/ 149 w 149"/>
                <a:gd name="T3" fmla="*/ 0 h 65"/>
                <a:gd name="T4" fmla="*/ 149 w 149"/>
                <a:gd name="T5" fmla="*/ 65 h 65"/>
                <a:gd name="T6" fmla="*/ 0 w 149"/>
                <a:gd name="T7" fmla="*/ 65 h 65"/>
                <a:gd name="T8" fmla="*/ 0 w 149"/>
                <a:gd name="T9" fmla="*/ 0 h 65"/>
                <a:gd name="T10" fmla="*/ 0 w 149"/>
                <a:gd name="T11" fmla="*/ 0 h 65"/>
                <a:gd name="T12" fmla="*/ 148 w 149"/>
                <a:gd name="T13" fmla="*/ 0 h 65"/>
                <a:gd name="T14" fmla="*/ 148 w 149"/>
                <a:gd name="T15" fmla="*/ 64 h 65"/>
                <a:gd name="T16" fmla="*/ 0 w 149"/>
                <a:gd name="T17" fmla="*/ 64 h 65"/>
                <a:gd name="T18" fmla="*/ 0 w 149"/>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65">
                  <a:moveTo>
                    <a:pt x="0" y="0"/>
                  </a:moveTo>
                  <a:lnTo>
                    <a:pt x="149" y="0"/>
                  </a:lnTo>
                  <a:lnTo>
                    <a:pt x="149" y="65"/>
                  </a:lnTo>
                  <a:lnTo>
                    <a:pt x="0" y="65"/>
                  </a:lnTo>
                  <a:lnTo>
                    <a:pt x="0" y="0"/>
                  </a:lnTo>
                  <a:close/>
                  <a:moveTo>
                    <a:pt x="0" y="0"/>
                  </a:moveTo>
                  <a:lnTo>
                    <a:pt x="148" y="0"/>
                  </a:lnTo>
                  <a:lnTo>
                    <a:pt x="148" y="64"/>
                  </a:lnTo>
                  <a:lnTo>
                    <a:pt x="0" y="64"/>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4" name="Freeform 1200">
              <a:extLst>
                <a:ext uri="{FF2B5EF4-FFF2-40B4-BE49-F238E27FC236}">
                  <a16:creationId xmlns:a16="http://schemas.microsoft.com/office/drawing/2014/main" id="{47F6E0DF-2BAC-6249-86F4-35EE7E711208}"/>
                </a:ext>
              </a:extLst>
            </p:cNvPr>
            <p:cNvSpPr>
              <a:spLocks noEditPoints="1"/>
            </p:cNvSpPr>
            <p:nvPr/>
          </p:nvSpPr>
          <p:spPr bwMode="auto">
            <a:xfrm>
              <a:off x="895" y="3536"/>
              <a:ext cx="148" cy="64"/>
            </a:xfrm>
            <a:custGeom>
              <a:avLst/>
              <a:gdLst>
                <a:gd name="T0" fmla="*/ 0 w 148"/>
                <a:gd name="T1" fmla="*/ 0 h 64"/>
                <a:gd name="T2" fmla="*/ 148 w 148"/>
                <a:gd name="T3" fmla="*/ 0 h 64"/>
                <a:gd name="T4" fmla="*/ 148 w 148"/>
                <a:gd name="T5" fmla="*/ 64 h 64"/>
                <a:gd name="T6" fmla="*/ 0 w 148"/>
                <a:gd name="T7" fmla="*/ 64 h 64"/>
                <a:gd name="T8" fmla="*/ 0 w 148"/>
                <a:gd name="T9" fmla="*/ 0 h 64"/>
                <a:gd name="T10" fmla="*/ 0 w 148"/>
                <a:gd name="T11" fmla="*/ 0 h 64"/>
                <a:gd name="T12" fmla="*/ 146 w 148"/>
                <a:gd name="T13" fmla="*/ 0 h 64"/>
                <a:gd name="T14" fmla="*/ 146 w 148"/>
                <a:gd name="T15" fmla="*/ 63 h 64"/>
                <a:gd name="T16" fmla="*/ 0 w 148"/>
                <a:gd name="T17" fmla="*/ 63 h 64"/>
                <a:gd name="T18" fmla="*/ 0 w 148"/>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64">
                  <a:moveTo>
                    <a:pt x="0" y="0"/>
                  </a:moveTo>
                  <a:lnTo>
                    <a:pt x="148" y="0"/>
                  </a:lnTo>
                  <a:lnTo>
                    <a:pt x="148" y="64"/>
                  </a:lnTo>
                  <a:lnTo>
                    <a:pt x="0" y="64"/>
                  </a:lnTo>
                  <a:lnTo>
                    <a:pt x="0" y="0"/>
                  </a:lnTo>
                  <a:close/>
                  <a:moveTo>
                    <a:pt x="0" y="0"/>
                  </a:moveTo>
                  <a:lnTo>
                    <a:pt x="146" y="0"/>
                  </a:lnTo>
                  <a:lnTo>
                    <a:pt x="146" y="63"/>
                  </a:lnTo>
                  <a:lnTo>
                    <a:pt x="0" y="63"/>
                  </a:lnTo>
                  <a:lnTo>
                    <a:pt x="0"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5" name="Freeform 1201">
              <a:extLst>
                <a:ext uri="{FF2B5EF4-FFF2-40B4-BE49-F238E27FC236}">
                  <a16:creationId xmlns:a16="http://schemas.microsoft.com/office/drawing/2014/main" id="{46398283-48B7-5B47-9CBB-A5C50E94DD6C}"/>
                </a:ext>
              </a:extLst>
            </p:cNvPr>
            <p:cNvSpPr>
              <a:spLocks noEditPoints="1"/>
            </p:cNvSpPr>
            <p:nvPr/>
          </p:nvSpPr>
          <p:spPr bwMode="auto">
            <a:xfrm>
              <a:off x="895" y="3536"/>
              <a:ext cx="146" cy="63"/>
            </a:xfrm>
            <a:custGeom>
              <a:avLst/>
              <a:gdLst>
                <a:gd name="T0" fmla="*/ 0 w 146"/>
                <a:gd name="T1" fmla="*/ 0 h 63"/>
                <a:gd name="T2" fmla="*/ 146 w 146"/>
                <a:gd name="T3" fmla="*/ 0 h 63"/>
                <a:gd name="T4" fmla="*/ 146 w 146"/>
                <a:gd name="T5" fmla="*/ 63 h 63"/>
                <a:gd name="T6" fmla="*/ 0 w 146"/>
                <a:gd name="T7" fmla="*/ 63 h 63"/>
                <a:gd name="T8" fmla="*/ 0 w 146"/>
                <a:gd name="T9" fmla="*/ 0 h 63"/>
                <a:gd name="T10" fmla="*/ 0 w 146"/>
                <a:gd name="T11" fmla="*/ 0 h 63"/>
                <a:gd name="T12" fmla="*/ 144 w 146"/>
                <a:gd name="T13" fmla="*/ 0 h 63"/>
                <a:gd name="T14" fmla="*/ 144 w 146"/>
                <a:gd name="T15" fmla="*/ 62 h 63"/>
                <a:gd name="T16" fmla="*/ 0 w 146"/>
                <a:gd name="T17" fmla="*/ 62 h 63"/>
                <a:gd name="T18" fmla="*/ 0 w 14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63">
                  <a:moveTo>
                    <a:pt x="0" y="0"/>
                  </a:moveTo>
                  <a:lnTo>
                    <a:pt x="146" y="0"/>
                  </a:lnTo>
                  <a:lnTo>
                    <a:pt x="146" y="63"/>
                  </a:lnTo>
                  <a:lnTo>
                    <a:pt x="0" y="63"/>
                  </a:lnTo>
                  <a:lnTo>
                    <a:pt x="0" y="0"/>
                  </a:lnTo>
                  <a:close/>
                  <a:moveTo>
                    <a:pt x="0" y="0"/>
                  </a:moveTo>
                  <a:lnTo>
                    <a:pt x="144" y="0"/>
                  </a:lnTo>
                  <a:lnTo>
                    <a:pt x="144" y="62"/>
                  </a:lnTo>
                  <a:lnTo>
                    <a:pt x="0" y="62"/>
                  </a:lnTo>
                  <a:lnTo>
                    <a:pt x="0" y="0"/>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6" name="Freeform 1202">
              <a:extLst>
                <a:ext uri="{FF2B5EF4-FFF2-40B4-BE49-F238E27FC236}">
                  <a16:creationId xmlns:a16="http://schemas.microsoft.com/office/drawing/2014/main" id="{7451DBDE-A604-9442-BF83-34DFB5621721}"/>
                </a:ext>
              </a:extLst>
            </p:cNvPr>
            <p:cNvSpPr>
              <a:spLocks noEditPoints="1"/>
            </p:cNvSpPr>
            <p:nvPr/>
          </p:nvSpPr>
          <p:spPr bwMode="auto">
            <a:xfrm>
              <a:off x="895" y="3536"/>
              <a:ext cx="144" cy="62"/>
            </a:xfrm>
            <a:custGeom>
              <a:avLst/>
              <a:gdLst>
                <a:gd name="T0" fmla="*/ 0 w 144"/>
                <a:gd name="T1" fmla="*/ 0 h 62"/>
                <a:gd name="T2" fmla="*/ 144 w 144"/>
                <a:gd name="T3" fmla="*/ 0 h 62"/>
                <a:gd name="T4" fmla="*/ 144 w 144"/>
                <a:gd name="T5" fmla="*/ 62 h 62"/>
                <a:gd name="T6" fmla="*/ 0 w 144"/>
                <a:gd name="T7" fmla="*/ 62 h 62"/>
                <a:gd name="T8" fmla="*/ 0 w 144"/>
                <a:gd name="T9" fmla="*/ 0 h 62"/>
                <a:gd name="T10" fmla="*/ 0 w 144"/>
                <a:gd name="T11" fmla="*/ 0 h 62"/>
                <a:gd name="T12" fmla="*/ 142 w 144"/>
                <a:gd name="T13" fmla="*/ 0 h 62"/>
                <a:gd name="T14" fmla="*/ 142 w 144"/>
                <a:gd name="T15" fmla="*/ 61 h 62"/>
                <a:gd name="T16" fmla="*/ 0 w 144"/>
                <a:gd name="T17" fmla="*/ 61 h 62"/>
                <a:gd name="T18" fmla="*/ 0 w 14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62">
                  <a:moveTo>
                    <a:pt x="0" y="0"/>
                  </a:moveTo>
                  <a:lnTo>
                    <a:pt x="144" y="0"/>
                  </a:lnTo>
                  <a:lnTo>
                    <a:pt x="144" y="62"/>
                  </a:lnTo>
                  <a:lnTo>
                    <a:pt x="0" y="62"/>
                  </a:lnTo>
                  <a:lnTo>
                    <a:pt x="0" y="0"/>
                  </a:lnTo>
                  <a:close/>
                  <a:moveTo>
                    <a:pt x="0" y="0"/>
                  </a:moveTo>
                  <a:lnTo>
                    <a:pt x="142" y="0"/>
                  </a:lnTo>
                  <a:lnTo>
                    <a:pt x="142" y="61"/>
                  </a:lnTo>
                  <a:lnTo>
                    <a:pt x="0" y="61"/>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7" name="Freeform 1203">
              <a:extLst>
                <a:ext uri="{FF2B5EF4-FFF2-40B4-BE49-F238E27FC236}">
                  <a16:creationId xmlns:a16="http://schemas.microsoft.com/office/drawing/2014/main" id="{5097A593-070C-2842-AA86-60133B47020A}"/>
                </a:ext>
              </a:extLst>
            </p:cNvPr>
            <p:cNvSpPr>
              <a:spLocks noEditPoints="1"/>
            </p:cNvSpPr>
            <p:nvPr/>
          </p:nvSpPr>
          <p:spPr bwMode="auto">
            <a:xfrm>
              <a:off x="895" y="3536"/>
              <a:ext cx="142" cy="61"/>
            </a:xfrm>
            <a:custGeom>
              <a:avLst/>
              <a:gdLst>
                <a:gd name="T0" fmla="*/ 0 w 142"/>
                <a:gd name="T1" fmla="*/ 0 h 61"/>
                <a:gd name="T2" fmla="*/ 142 w 142"/>
                <a:gd name="T3" fmla="*/ 0 h 61"/>
                <a:gd name="T4" fmla="*/ 142 w 142"/>
                <a:gd name="T5" fmla="*/ 61 h 61"/>
                <a:gd name="T6" fmla="*/ 0 w 142"/>
                <a:gd name="T7" fmla="*/ 61 h 61"/>
                <a:gd name="T8" fmla="*/ 0 w 142"/>
                <a:gd name="T9" fmla="*/ 0 h 61"/>
                <a:gd name="T10" fmla="*/ 0 w 142"/>
                <a:gd name="T11" fmla="*/ 0 h 61"/>
                <a:gd name="T12" fmla="*/ 141 w 142"/>
                <a:gd name="T13" fmla="*/ 0 h 61"/>
                <a:gd name="T14" fmla="*/ 141 w 142"/>
                <a:gd name="T15" fmla="*/ 60 h 61"/>
                <a:gd name="T16" fmla="*/ 0 w 142"/>
                <a:gd name="T17" fmla="*/ 60 h 61"/>
                <a:gd name="T18" fmla="*/ 0 w 142"/>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61">
                  <a:moveTo>
                    <a:pt x="0" y="0"/>
                  </a:moveTo>
                  <a:lnTo>
                    <a:pt x="142" y="0"/>
                  </a:lnTo>
                  <a:lnTo>
                    <a:pt x="142" y="61"/>
                  </a:lnTo>
                  <a:lnTo>
                    <a:pt x="0" y="61"/>
                  </a:lnTo>
                  <a:lnTo>
                    <a:pt x="0" y="0"/>
                  </a:lnTo>
                  <a:close/>
                  <a:moveTo>
                    <a:pt x="0" y="0"/>
                  </a:moveTo>
                  <a:lnTo>
                    <a:pt x="141" y="0"/>
                  </a:lnTo>
                  <a:lnTo>
                    <a:pt x="141" y="60"/>
                  </a:lnTo>
                  <a:lnTo>
                    <a:pt x="0" y="60"/>
                  </a:lnTo>
                  <a:lnTo>
                    <a:pt x="0" y="0"/>
                  </a:lnTo>
                  <a:close/>
                </a:path>
              </a:pathLst>
            </a:custGeom>
            <a:solidFill>
              <a:srgbClr val="A3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508" name="Group 1204">
              <a:extLst>
                <a:ext uri="{FF2B5EF4-FFF2-40B4-BE49-F238E27FC236}">
                  <a16:creationId xmlns:a16="http://schemas.microsoft.com/office/drawing/2014/main" id="{E2137A31-2929-9142-A0EE-873513E910C3}"/>
                </a:ext>
              </a:extLst>
            </p:cNvPr>
            <p:cNvGrpSpPr>
              <a:grpSpLocks/>
            </p:cNvGrpSpPr>
            <p:nvPr/>
          </p:nvGrpSpPr>
          <p:grpSpPr bwMode="auto">
            <a:xfrm>
              <a:off x="788" y="2927"/>
              <a:ext cx="3480" cy="1146"/>
              <a:chOff x="908" y="2834"/>
              <a:chExt cx="3480" cy="1146"/>
            </a:xfrm>
          </p:grpSpPr>
          <p:sp>
            <p:nvSpPr>
              <p:cNvPr id="11042" name="Freeform 1205">
                <a:extLst>
                  <a:ext uri="{FF2B5EF4-FFF2-40B4-BE49-F238E27FC236}">
                    <a16:creationId xmlns:a16="http://schemas.microsoft.com/office/drawing/2014/main" id="{78DD8A91-1BC4-4A4A-95D4-2101DC22439D}"/>
                  </a:ext>
                </a:extLst>
              </p:cNvPr>
              <p:cNvSpPr>
                <a:spLocks noEditPoints="1"/>
              </p:cNvSpPr>
              <p:nvPr/>
            </p:nvSpPr>
            <p:spPr bwMode="auto">
              <a:xfrm>
                <a:off x="1015" y="3441"/>
                <a:ext cx="141" cy="60"/>
              </a:xfrm>
              <a:custGeom>
                <a:avLst/>
                <a:gdLst>
                  <a:gd name="T0" fmla="*/ 0 w 141"/>
                  <a:gd name="T1" fmla="*/ 0 h 60"/>
                  <a:gd name="T2" fmla="*/ 141 w 141"/>
                  <a:gd name="T3" fmla="*/ 0 h 60"/>
                  <a:gd name="T4" fmla="*/ 141 w 141"/>
                  <a:gd name="T5" fmla="*/ 60 h 60"/>
                  <a:gd name="T6" fmla="*/ 0 w 141"/>
                  <a:gd name="T7" fmla="*/ 60 h 60"/>
                  <a:gd name="T8" fmla="*/ 0 w 141"/>
                  <a:gd name="T9" fmla="*/ 0 h 60"/>
                  <a:gd name="T10" fmla="*/ 0 w 141"/>
                  <a:gd name="T11" fmla="*/ 0 h 60"/>
                  <a:gd name="T12" fmla="*/ 139 w 141"/>
                  <a:gd name="T13" fmla="*/ 0 h 60"/>
                  <a:gd name="T14" fmla="*/ 139 w 141"/>
                  <a:gd name="T15" fmla="*/ 59 h 60"/>
                  <a:gd name="T16" fmla="*/ 0 w 141"/>
                  <a:gd name="T17" fmla="*/ 59 h 60"/>
                  <a:gd name="T18" fmla="*/ 0 w 141"/>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60">
                    <a:moveTo>
                      <a:pt x="0" y="0"/>
                    </a:moveTo>
                    <a:lnTo>
                      <a:pt x="141" y="0"/>
                    </a:lnTo>
                    <a:lnTo>
                      <a:pt x="141" y="60"/>
                    </a:lnTo>
                    <a:lnTo>
                      <a:pt x="0" y="60"/>
                    </a:lnTo>
                    <a:lnTo>
                      <a:pt x="0" y="0"/>
                    </a:lnTo>
                    <a:close/>
                    <a:moveTo>
                      <a:pt x="0" y="0"/>
                    </a:moveTo>
                    <a:lnTo>
                      <a:pt x="139" y="0"/>
                    </a:lnTo>
                    <a:lnTo>
                      <a:pt x="139" y="59"/>
                    </a:lnTo>
                    <a:lnTo>
                      <a:pt x="0" y="59"/>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3" name="Freeform 1206">
                <a:extLst>
                  <a:ext uri="{FF2B5EF4-FFF2-40B4-BE49-F238E27FC236}">
                    <a16:creationId xmlns:a16="http://schemas.microsoft.com/office/drawing/2014/main" id="{2D08BFD3-1098-DB44-91E6-3CEBC2FB2DF2}"/>
                  </a:ext>
                </a:extLst>
              </p:cNvPr>
              <p:cNvSpPr>
                <a:spLocks noEditPoints="1"/>
              </p:cNvSpPr>
              <p:nvPr/>
            </p:nvSpPr>
            <p:spPr bwMode="auto">
              <a:xfrm>
                <a:off x="1015" y="3441"/>
                <a:ext cx="139" cy="59"/>
              </a:xfrm>
              <a:custGeom>
                <a:avLst/>
                <a:gdLst>
                  <a:gd name="T0" fmla="*/ 0 w 139"/>
                  <a:gd name="T1" fmla="*/ 0 h 59"/>
                  <a:gd name="T2" fmla="*/ 139 w 139"/>
                  <a:gd name="T3" fmla="*/ 0 h 59"/>
                  <a:gd name="T4" fmla="*/ 139 w 139"/>
                  <a:gd name="T5" fmla="*/ 59 h 59"/>
                  <a:gd name="T6" fmla="*/ 0 w 139"/>
                  <a:gd name="T7" fmla="*/ 59 h 59"/>
                  <a:gd name="T8" fmla="*/ 0 w 139"/>
                  <a:gd name="T9" fmla="*/ 0 h 59"/>
                  <a:gd name="T10" fmla="*/ 0 w 139"/>
                  <a:gd name="T11" fmla="*/ 0 h 59"/>
                  <a:gd name="T12" fmla="*/ 137 w 139"/>
                  <a:gd name="T13" fmla="*/ 0 h 59"/>
                  <a:gd name="T14" fmla="*/ 137 w 139"/>
                  <a:gd name="T15" fmla="*/ 59 h 59"/>
                  <a:gd name="T16" fmla="*/ 0 w 139"/>
                  <a:gd name="T17" fmla="*/ 59 h 59"/>
                  <a:gd name="T18" fmla="*/ 0 w 139"/>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59">
                    <a:moveTo>
                      <a:pt x="0" y="0"/>
                    </a:moveTo>
                    <a:lnTo>
                      <a:pt x="139" y="0"/>
                    </a:lnTo>
                    <a:lnTo>
                      <a:pt x="139" y="59"/>
                    </a:lnTo>
                    <a:lnTo>
                      <a:pt x="0" y="59"/>
                    </a:lnTo>
                    <a:lnTo>
                      <a:pt x="0" y="0"/>
                    </a:lnTo>
                    <a:close/>
                    <a:moveTo>
                      <a:pt x="0" y="0"/>
                    </a:moveTo>
                    <a:lnTo>
                      <a:pt x="137" y="0"/>
                    </a:lnTo>
                    <a:lnTo>
                      <a:pt x="137" y="59"/>
                    </a:lnTo>
                    <a:lnTo>
                      <a:pt x="0" y="59"/>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4" name="Freeform 1207">
                <a:extLst>
                  <a:ext uri="{FF2B5EF4-FFF2-40B4-BE49-F238E27FC236}">
                    <a16:creationId xmlns:a16="http://schemas.microsoft.com/office/drawing/2014/main" id="{635C5731-4E17-4C45-8554-1BACE540DBCF}"/>
                  </a:ext>
                </a:extLst>
              </p:cNvPr>
              <p:cNvSpPr>
                <a:spLocks noEditPoints="1"/>
              </p:cNvSpPr>
              <p:nvPr/>
            </p:nvSpPr>
            <p:spPr bwMode="auto">
              <a:xfrm>
                <a:off x="1015" y="3441"/>
                <a:ext cx="137" cy="59"/>
              </a:xfrm>
              <a:custGeom>
                <a:avLst/>
                <a:gdLst>
                  <a:gd name="T0" fmla="*/ 0 w 137"/>
                  <a:gd name="T1" fmla="*/ 0 h 59"/>
                  <a:gd name="T2" fmla="*/ 137 w 137"/>
                  <a:gd name="T3" fmla="*/ 0 h 59"/>
                  <a:gd name="T4" fmla="*/ 137 w 137"/>
                  <a:gd name="T5" fmla="*/ 59 h 59"/>
                  <a:gd name="T6" fmla="*/ 0 w 137"/>
                  <a:gd name="T7" fmla="*/ 59 h 59"/>
                  <a:gd name="T8" fmla="*/ 0 w 137"/>
                  <a:gd name="T9" fmla="*/ 0 h 59"/>
                  <a:gd name="T10" fmla="*/ 0 w 137"/>
                  <a:gd name="T11" fmla="*/ 0 h 59"/>
                  <a:gd name="T12" fmla="*/ 135 w 137"/>
                  <a:gd name="T13" fmla="*/ 0 h 59"/>
                  <a:gd name="T14" fmla="*/ 135 w 137"/>
                  <a:gd name="T15" fmla="*/ 59 h 59"/>
                  <a:gd name="T16" fmla="*/ 0 w 137"/>
                  <a:gd name="T17" fmla="*/ 59 h 59"/>
                  <a:gd name="T18" fmla="*/ 0 w 137"/>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59">
                    <a:moveTo>
                      <a:pt x="0" y="0"/>
                    </a:moveTo>
                    <a:lnTo>
                      <a:pt x="137" y="0"/>
                    </a:lnTo>
                    <a:lnTo>
                      <a:pt x="137" y="59"/>
                    </a:lnTo>
                    <a:lnTo>
                      <a:pt x="0" y="59"/>
                    </a:lnTo>
                    <a:lnTo>
                      <a:pt x="0" y="0"/>
                    </a:lnTo>
                    <a:close/>
                    <a:moveTo>
                      <a:pt x="0" y="0"/>
                    </a:moveTo>
                    <a:lnTo>
                      <a:pt x="135" y="0"/>
                    </a:lnTo>
                    <a:lnTo>
                      <a:pt x="135" y="59"/>
                    </a:lnTo>
                    <a:lnTo>
                      <a:pt x="0" y="59"/>
                    </a:lnTo>
                    <a:lnTo>
                      <a:pt x="0" y="0"/>
                    </a:lnTo>
                    <a:close/>
                  </a:path>
                </a:pathLst>
              </a:custGeom>
              <a:solidFill>
                <a:srgbClr val="ABA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5" name="Freeform 1208">
                <a:extLst>
                  <a:ext uri="{FF2B5EF4-FFF2-40B4-BE49-F238E27FC236}">
                    <a16:creationId xmlns:a16="http://schemas.microsoft.com/office/drawing/2014/main" id="{F6E4FCB4-50D9-094D-A96D-193922A78970}"/>
                  </a:ext>
                </a:extLst>
              </p:cNvPr>
              <p:cNvSpPr>
                <a:spLocks noEditPoints="1"/>
              </p:cNvSpPr>
              <p:nvPr/>
            </p:nvSpPr>
            <p:spPr bwMode="auto">
              <a:xfrm>
                <a:off x="1015" y="3441"/>
                <a:ext cx="135" cy="59"/>
              </a:xfrm>
              <a:custGeom>
                <a:avLst/>
                <a:gdLst>
                  <a:gd name="T0" fmla="*/ 0 w 135"/>
                  <a:gd name="T1" fmla="*/ 0 h 59"/>
                  <a:gd name="T2" fmla="*/ 135 w 135"/>
                  <a:gd name="T3" fmla="*/ 0 h 59"/>
                  <a:gd name="T4" fmla="*/ 135 w 135"/>
                  <a:gd name="T5" fmla="*/ 59 h 59"/>
                  <a:gd name="T6" fmla="*/ 0 w 135"/>
                  <a:gd name="T7" fmla="*/ 59 h 59"/>
                  <a:gd name="T8" fmla="*/ 0 w 135"/>
                  <a:gd name="T9" fmla="*/ 0 h 59"/>
                  <a:gd name="T10" fmla="*/ 0 w 135"/>
                  <a:gd name="T11" fmla="*/ 0 h 59"/>
                  <a:gd name="T12" fmla="*/ 134 w 135"/>
                  <a:gd name="T13" fmla="*/ 0 h 59"/>
                  <a:gd name="T14" fmla="*/ 134 w 135"/>
                  <a:gd name="T15" fmla="*/ 58 h 59"/>
                  <a:gd name="T16" fmla="*/ 0 w 135"/>
                  <a:gd name="T17" fmla="*/ 58 h 59"/>
                  <a:gd name="T18" fmla="*/ 0 w 135"/>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59">
                    <a:moveTo>
                      <a:pt x="0" y="0"/>
                    </a:moveTo>
                    <a:lnTo>
                      <a:pt x="135" y="0"/>
                    </a:lnTo>
                    <a:lnTo>
                      <a:pt x="135" y="59"/>
                    </a:lnTo>
                    <a:lnTo>
                      <a:pt x="0" y="59"/>
                    </a:lnTo>
                    <a:lnTo>
                      <a:pt x="0" y="0"/>
                    </a:lnTo>
                    <a:close/>
                    <a:moveTo>
                      <a:pt x="0" y="0"/>
                    </a:moveTo>
                    <a:lnTo>
                      <a:pt x="134" y="0"/>
                    </a:lnTo>
                    <a:lnTo>
                      <a:pt x="134" y="58"/>
                    </a:lnTo>
                    <a:lnTo>
                      <a:pt x="0" y="58"/>
                    </a:lnTo>
                    <a:lnTo>
                      <a:pt x="0" y="0"/>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6" name="Freeform 1209">
                <a:extLst>
                  <a:ext uri="{FF2B5EF4-FFF2-40B4-BE49-F238E27FC236}">
                    <a16:creationId xmlns:a16="http://schemas.microsoft.com/office/drawing/2014/main" id="{303054A1-74E5-1149-B52E-7204983B2460}"/>
                  </a:ext>
                </a:extLst>
              </p:cNvPr>
              <p:cNvSpPr>
                <a:spLocks noEditPoints="1"/>
              </p:cNvSpPr>
              <p:nvPr/>
            </p:nvSpPr>
            <p:spPr bwMode="auto">
              <a:xfrm>
                <a:off x="1015" y="3441"/>
                <a:ext cx="134" cy="58"/>
              </a:xfrm>
              <a:custGeom>
                <a:avLst/>
                <a:gdLst>
                  <a:gd name="T0" fmla="*/ 0 w 134"/>
                  <a:gd name="T1" fmla="*/ 0 h 58"/>
                  <a:gd name="T2" fmla="*/ 134 w 134"/>
                  <a:gd name="T3" fmla="*/ 0 h 58"/>
                  <a:gd name="T4" fmla="*/ 134 w 134"/>
                  <a:gd name="T5" fmla="*/ 58 h 58"/>
                  <a:gd name="T6" fmla="*/ 0 w 134"/>
                  <a:gd name="T7" fmla="*/ 58 h 58"/>
                  <a:gd name="T8" fmla="*/ 0 w 134"/>
                  <a:gd name="T9" fmla="*/ 0 h 58"/>
                  <a:gd name="T10" fmla="*/ 0 w 134"/>
                  <a:gd name="T11" fmla="*/ 0 h 58"/>
                  <a:gd name="T12" fmla="*/ 132 w 134"/>
                  <a:gd name="T13" fmla="*/ 0 h 58"/>
                  <a:gd name="T14" fmla="*/ 132 w 134"/>
                  <a:gd name="T15" fmla="*/ 57 h 58"/>
                  <a:gd name="T16" fmla="*/ 0 w 134"/>
                  <a:gd name="T17" fmla="*/ 57 h 58"/>
                  <a:gd name="T18" fmla="*/ 0 w 134"/>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58">
                    <a:moveTo>
                      <a:pt x="0" y="0"/>
                    </a:moveTo>
                    <a:lnTo>
                      <a:pt x="134" y="0"/>
                    </a:lnTo>
                    <a:lnTo>
                      <a:pt x="134" y="58"/>
                    </a:lnTo>
                    <a:lnTo>
                      <a:pt x="0" y="58"/>
                    </a:lnTo>
                    <a:lnTo>
                      <a:pt x="0" y="0"/>
                    </a:lnTo>
                    <a:close/>
                    <a:moveTo>
                      <a:pt x="0" y="0"/>
                    </a:moveTo>
                    <a:lnTo>
                      <a:pt x="132" y="0"/>
                    </a:lnTo>
                    <a:lnTo>
                      <a:pt x="132" y="57"/>
                    </a:lnTo>
                    <a:lnTo>
                      <a:pt x="0" y="57"/>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7" name="Freeform 1210">
                <a:extLst>
                  <a:ext uri="{FF2B5EF4-FFF2-40B4-BE49-F238E27FC236}">
                    <a16:creationId xmlns:a16="http://schemas.microsoft.com/office/drawing/2014/main" id="{103BE916-6B50-0C4B-BAA1-BA7EB58175FE}"/>
                  </a:ext>
                </a:extLst>
              </p:cNvPr>
              <p:cNvSpPr>
                <a:spLocks noEditPoints="1"/>
              </p:cNvSpPr>
              <p:nvPr/>
            </p:nvSpPr>
            <p:spPr bwMode="auto">
              <a:xfrm>
                <a:off x="1015" y="3441"/>
                <a:ext cx="132" cy="57"/>
              </a:xfrm>
              <a:custGeom>
                <a:avLst/>
                <a:gdLst>
                  <a:gd name="T0" fmla="*/ 0 w 132"/>
                  <a:gd name="T1" fmla="*/ 0 h 57"/>
                  <a:gd name="T2" fmla="*/ 132 w 132"/>
                  <a:gd name="T3" fmla="*/ 0 h 57"/>
                  <a:gd name="T4" fmla="*/ 132 w 132"/>
                  <a:gd name="T5" fmla="*/ 57 h 57"/>
                  <a:gd name="T6" fmla="*/ 0 w 132"/>
                  <a:gd name="T7" fmla="*/ 57 h 57"/>
                  <a:gd name="T8" fmla="*/ 0 w 132"/>
                  <a:gd name="T9" fmla="*/ 0 h 57"/>
                  <a:gd name="T10" fmla="*/ 0 w 132"/>
                  <a:gd name="T11" fmla="*/ 0 h 57"/>
                  <a:gd name="T12" fmla="*/ 130 w 132"/>
                  <a:gd name="T13" fmla="*/ 0 h 57"/>
                  <a:gd name="T14" fmla="*/ 130 w 132"/>
                  <a:gd name="T15" fmla="*/ 56 h 57"/>
                  <a:gd name="T16" fmla="*/ 0 w 132"/>
                  <a:gd name="T17" fmla="*/ 56 h 57"/>
                  <a:gd name="T18" fmla="*/ 0 w 13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57">
                    <a:moveTo>
                      <a:pt x="0" y="0"/>
                    </a:moveTo>
                    <a:lnTo>
                      <a:pt x="132" y="0"/>
                    </a:lnTo>
                    <a:lnTo>
                      <a:pt x="132" y="57"/>
                    </a:lnTo>
                    <a:lnTo>
                      <a:pt x="0" y="57"/>
                    </a:lnTo>
                    <a:lnTo>
                      <a:pt x="0" y="0"/>
                    </a:lnTo>
                    <a:close/>
                    <a:moveTo>
                      <a:pt x="0" y="0"/>
                    </a:moveTo>
                    <a:lnTo>
                      <a:pt x="130" y="0"/>
                    </a:lnTo>
                    <a:lnTo>
                      <a:pt x="130" y="56"/>
                    </a:lnTo>
                    <a:lnTo>
                      <a:pt x="0" y="56"/>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8" name="Freeform 1211">
                <a:extLst>
                  <a:ext uri="{FF2B5EF4-FFF2-40B4-BE49-F238E27FC236}">
                    <a16:creationId xmlns:a16="http://schemas.microsoft.com/office/drawing/2014/main" id="{D770059E-60E3-6543-8014-B4797D499AB9}"/>
                  </a:ext>
                </a:extLst>
              </p:cNvPr>
              <p:cNvSpPr>
                <a:spLocks noEditPoints="1"/>
              </p:cNvSpPr>
              <p:nvPr/>
            </p:nvSpPr>
            <p:spPr bwMode="auto">
              <a:xfrm>
                <a:off x="1015" y="3441"/>
                <a:ext cx="130" cy="56"/>
              </a:xfrm>
              <a:custGeom>
                <a:avLst/>
                <a:gdLst>
                  <a:gd name="T0" fmla="*/ 0 w 130"/>
                  <a:gd name="T1" fmla="*/ 0 h 56"/>
                  <a:gd name="T2" fmla="*/ 130 w 130"/>
                  <a:gd name="T3" fmla="*/ 0 h 56"/>
                  <a:gd name="T4" fmla="*/ 130 w 130"/>
                  <a:gd name="T5" fmla="*/ 56 h 56"/>
                  <a:gd name="T6" fmla="*/ 0 w 130"/>
                  <a:gd name="T7" fmla="*/ 56 h 56"/>
                  <a:gd name="T8" fmla="*/ 0 w 130"/>
                  <a:gd name="T9" fmla="*/ 0 h 56"/>
                  <a:gd name="T10" fmla="*/ 0 w 130"/>
                  <a:gd name="T11" fmla="*/ 0 h 56"/>
                  <a:gd name="T12" fmla="*/ 128 w 130"/>
                  <a:gd name="T13" fmla="*/ 0 h 56"/>
                  <a:gd name="T14" fmla="*/ 128 w 130"/>
                  <a:gd name="T15" fmla="*/ 55 h 56"/>
                  <a:gd name="T16" fmla="*/ 0 w 130"/>
                  <a:gd name="T17" fmla="*/ 55 h 56"/>
                  <a:gd name="T18" fmla="*/ 0 w 130"/>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56">
                    <a:moveTo>
                      <a:pt x="0" y="0"/>
                    </a:moveTo>
                    <a:lnTo>
                      <a:pt x="130" y="0"/>
                    </a:lnTo>
                    <a:lnTo>
                      <a:pt x="130" y="56"/>
                    </a:lnTo>
                    <a:lnTo>
                      <a:pt x="0" y="56"/>
                    </a:lnTo>
                    <a:lnTo>
                      <a:pt x="0" y="0"/>
                    </a:lnTo>
                    <a:close/>
                    <a:moveTo>
                      <a:pt x="0" y="0"/>
                    </a:moveTo>
                    <a:lnTo>
                      <a:pt x="128" y="0"/>
                    </a:lnTo>
                    <a:lnTo>
                      <a:pt x="128" y="55"/>
                    </a:lnTo>
                    <a:lnTo>
                      <a:pt x="0" y="55"/>
                    </a:lnTo>
                    <a:lnTo>
                      <a:pt x="0" y="0"/>
                    </a:lnTo>
                    <a:close/>
                  </a:path>
                </a:pathLst>
              </a:custGeom>
              <a:solidFill>
                <a:srgbClr val="B5B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9" name="Freeform 1212">
                <a:extLst>
                  <a:ext uri="{FF2B5EF4-FFF2-40B4-BE49-F238E27FC236}">
                    <a16:creationId xmlns:a16="http://schemas.microsoft.com/office/drawing/2014/main" id="{78EB4C3C-27F1-1D48-81B4-2D3811217BDC}"/>
                  </a:ext>
                </a:extLst>
              </p:cNvPr>
              <p:cNvSpPr>
                <a:spLocks noEditPoints="1"/>
              </p:cNvSpPr>
              <p:nvPr/>
            </p:nvSpPr>
            <p:spPr bwMode="auto">
              <a:xfrm>
                <a:off x="1015" y="3441"/>
                <a:ext cx="128" cy="55"/>
              </a:xfrm>
              <a:custGeom>
                <a:avLst/>
                <a:gdLst>
                  <a:gd name="T0" fmla="*/ 0 w 128"/>
                  <a:gd name="T1" fmla="*/ 0 h 55"/>
                  <a:gd name="T2" fmla="*/ 128 w 128"/>
                  <a:gd name="T3" fmla="*/ 0 h 55"/>
                  <a:gd name="T4" fmla="*/ 128 w 128"/>
                  <a:gd name="T5" fmla="*/ 55 h 55"/>
                  <a:gd name="T6" fmla="*/ 0 w 128"/>
                  <a:gd name="T7" fmla="*/ 55 h 55"/>
                  <a:gd name="T8" fmla="*/ 0 w 128"/>
                  <a:gd name="T9" fmla="*/ 0 h 55"/>
                  <a:gd name="T10" fmla="*/ 0 w 128"/>
                  <a:gd name="T11" fmla="*/ 0 h 55"/>
                  <a:gd name="T12" fmla="*/ 127 w 128"/>
                  <a:gd name="T13" fmla="*/ 0 h 55"/>
                  <a:gd name="T14" fmla="*/ 127 w 128"/>
                  <a:gd name="T15" fmla="*/ 54 h 55"/>
                  <a:gd name="T16" fmla="*/ 0 w 128"/>
                  <a:gd name="T17" fmla="*/ 54 h 55"/>
                  <a:gd name="T18" fmla="*/ 0 w 12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55">
                    <a:moveTo>
                      <a:pt x="0" y="0"/>
                    </a:moveTo>
                    <a:lnTo>
                      <a:pt x="128" y="0"/>
                    </a:lnTo>
                    <a:lnTo>
                      <a:pt x="128" y="55"/>
                    </a:lnTo>
                    <a:lnTo>
                      <a:pt x="0" y="55"/>
                    </a:lnTo>
                    <a:lnTo>
                      <a:pt x="0" y="0"/>
                    </a:lnTo>
                    <a:close/>
                    <a:moveTo>
                      <a:pt x="0" y="0"/>
                    </a:moveTo>
                    <a:lnTo>
                      <a:pt x="127" y="0"/>
                    </a:lnTo>
                    <a:lnTo>
                      <a:pt x="127" y="54"/>
                    </a:lnTo>
                    <a:lnTo>
                      <a:pt x="0" y="54"/>
                    </a:lnTo>
                    <a:lnTo>
                      <a:pt x="0" y="0"/>
                    </a:lnTo>
                    <a:close/>
                  </a:path>
                </a:pathLst>
              </a:cu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0" name="Freeform 1213">
                <a:extLst>
                  <a:ext uri="{FF2B5EF4-FFF2-40B4-BE49-F238E27FC236}">
                    <a16:creationId xmlns:a16="http://schemas.microsoft.com/office/drawing/2014/main" id="{BC33ADFB-DBF8-0B41-982F-224E250C739A}"/>
                  </a:ext>
                </a:extLst>
              </p:cNvPr>
              <p:cNvSpPr>
                <a:spLocks noEditPoints="1"/>
              </p:cNvSpPr>
              <p:nvPr/>
            </p:nvSpPr>
            <p:spPr bwMode="auto">
              <a:xfrm>
                <a:off x="1015" y="3441"/>
                <a:ext cx="127" cy="54"/>
              </a:xfrm>
              <a:custGeom>
                <a:avLst/>
                <a:gdLst>
                  <a:gd name="T0" fmla="*/ 0 w 127"/>
                  <a:gd name="T1" fmla="*/ 0 h 54"/>
                  <a:gd name="T2" fmla="*/ 127 w 127"/>
                  <a:gd name="T3" fmla="*/ 0 h 54"/>
                  <a:gd name="T4" fmla="*/ 127 w 127"/>
                  <a:gd name="T5" fmla="*/ 54 h 54"/>
                  <a:gd name="T6" fmla="*/ 0 w 127"/>
                  <a:gd name="T7" fmla="*/ 54 h 54"/>
                  <a:gd name="T8" fmla="*/ 0 w 127"/>
                  <a:gd name="T9" fmla="*/ 0 h 54"/>
                  <a:gd name="T10" fmla="*/ 0 w 127"/>
                  <a:gd name="T11" fmla="*/ 0 h 54"/>
                  <a:gd name="T12" fmla="*/ 125 w 127"/>
                  <a:gd name="T13" fmla="*/ 0 h 54"/>
                  <a:gd name="T14" fmla="*/ 125 w 127"/>
                  <a:gd name="T15" fmla="*/ 54 h 54"/>
                  <a:gd name="T16" fmla="*/ 0 w 127"/>
                  <a:gd name="T17" fmla="*/ 54 h 54"/>
                  <a:gd name="T18" fmla="*/ 0 w 12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54">
                    <a:moveTo>
                      <a:pt x="0" y="0"/>
                    </a:moveTo>
                    <a:lnTo>
                      <a:pt x="127" y="0"/>
                    </a:lnTo>
                    <a:lnTo>
                      <a:pt x="127" y="54"/>
                    </a:lnTo>
                    <a:lnTo>
                      <a:pt x="0" y="54"/>
                    </a:lnTo>
                    <a:lnTo>
                      <a:pt x="0" y="0"/>
                    </a:lnTo>
                    <a:close/>
                    <a:moveTo>
                      <a:pt x="0" y="0"/>
                    </a:moveTo>
                    <a:lnTo>
                      <a:pt x="125" y="0"/>
                    </a:lnTo>
                    <a:lnTo>
                      <a:pt x="125" y="54"/>
                    </a:lnTo>
                    <a:lnTo>
                      <a:pt x="0" y="54"/>
                    </a:lnTo>
                    <a:lnTo>
                      <a:pt x="0" y="0"/>
                    </a:lnTo>
                    <a:close/>
                  </a:path>
                </a:pathLst>
              </a:custGeom>
              <a:solidFill>
                <a:srgbClr val="BAB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1" name="Freeform 1214">
                <a:extLst>
                  <a:ext uri="{FF2B5EF4-FFF2-40B4-BE49-F238E27FC236}">
                    <a16:creationId xmlns:a16="http://schemas.microsoft.com/office/drawing/2014/main" id="{E33AF76F-6D5D-1A44-B126-46A762B10D5C}"/>
                  </a:ext>
                </a:extLst>
              </p:cNvPr>
              <p:cNvSpPr>
                <a:spLocks noEditPoints="1"/>
              </p:cNvSpPr>
              <p:nvPr/>
            </p:nvSpPr>
            <p:spPr bwMode="auto">
              <a:xfrm>
                <a:off x="1015" y="3441"/>
                <a:ext cx="125" cy="54"/>
              </a:xfrm>
              <a:custGeom>
                <a:avLst/>
                <a:gdLst>
                  <a:gd name="T0" fmla="*/ 0 w 125"/>
                  <a:gd name="T1" fmla="*/ 0 h 54"/>
                  <a:gd name="T2" fmla="*/ 125 w 125"/>
                  <a:gd name="T3" fmla="*/ 0 h 54"/>
                  <a:gd name="T4" fmla="*/ 125 w 125"/>
                  <a:gd name="T5" fmla="*/ 54 h 54"/>
                  <a:gd name="T6" fmla="*/ 0 w 125"/>
                  <a:gd name="T7" fmla="*/ 54 h 54"/>
                  <a:gd name="T8" fmla="*/ 0 w 125"/>
                  <a:gd name="T9" fmla="*/ 0 h 54"/>
                  <a:gd name="T10" fmla="*/ 0 w 125"/>
                  <a:gd name="T11" fmla="*/ 0 h 54"/>
                  <a:gd name="T12" fmla="*/ 123 w 125"/>
                  <a:gd name="T13" fmla="*/ 0 h 54"/>
                  <a:gd name="T14" fmla="*/ 123 w 125"/>
                  <a:gd name="T15" fmla="*/ 53 h 54"/>
                  <a:gd name="T16" fmla="*/ 0 w 125"/>
                  <a:gd name="T17" fmla="*/ 53 h 54"/>
                  <a:gd name="T18" fmla="*/ 0 w 12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54">
                    <a:moveTo>
                      <a:pt x="0" y="0"/>
                    </a:moveTo>
                    <a:lnTo>
                      <a:pt x="125" y="0"/>
                    </a:lnTo>
                    <a:lnTo>
                      <a:pt x="125" y="54"/>
                    </a:lnTo>
                    <a:lnTo>
                      <a:pt x="0" y="54"/>
                    </a:lnTo>
                    <a:lnTo>
                      <a:pt x="0" y="0"/>
                    </a:lnTo>
                    <a:close/>
                    <a:moveTo>
                      <a:pt x="0" y="0"/>
                    </a:moveTo>
                    <a:lnTo>
                      <a:pt x="123" y="0"/>
                    </a:lnTo>
                    <a:lnTo>
                      <a:pt x="123" y="53"/>
                    </a:lnTo>
                    <a:lnTo>
                      <a:pt x="0" y="53"/>
                    </a:lnTo>
                    <a:lnTo>
                      <a:pt x="0" y="0"/>
                    </a:lnTo>
                    <a:close/>
                  </a:path>
                </a:pathLst>
              </a:custGeom>
              <a:solidFill>
                <a:srgbClr val="BC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2" name="Freeform 1215">
                <a:extLst>
                  <a:ext uri="{FF2B5EF4-FFF2-40B4-BE49-F238E27FC236}">
                    <a16:creationId xmlns:a16="http://schemas.microsoft.com/office/drawing/2014/main" id="{6F534B20-94A8-5041-81D6-9F536D405F7C}"/>
                  </a:ext>
                </a:extLst>
              </p:cNvPr>
              <p:cNvSpPr>
                <a:spLocks noEditPoints="1"/>
              </p:cNvSpPr>
              <p:nvPr/>
            </p:nvSpPr>
            <p:spPr bwMode="auto">
              <a:xfrm>
                <a:off x="1015" y="3441"/>
                <a:ext cx="123" cy="53"/>
              </a:xfrm>
              <a:custGeom>
                <a:avLst/>
                <a:gdLst>
                  <a:gd name="T0" fmla="*/ 0 w 123"/>
                  <a:gd name="T1" fmla="*/ 0 h 53"/>
                  <a:gd name="T2" fmla="*/ 123 w 123"/>
                  <a:gd name="T3" fmla="*/ 0 h 53"/>
                  <a:gd name="T4" fmla="*/ 123 w 123"/>
                  <a:gd name="T5" fmla="*/ 53 h 53"/>
                  <a:gd name="T6" fmla="*/ 0 w 123"/>
                  <a:gd name="T7" fmla="*/ 53 h 53"/>
                  <a:gd name="T8" fmla="*/ 0 w 123"/>
                  <a:gd name="T9" fmla="*/ 0 h 53"/>
                  <a:gd name="T10" fmla="*/ 0 w 123"/>
                  <a:gd name="T11" fmla="*/ 0 h 53"/>
                  <a:gd name="T12" fmla="*/ 121 w 123"/>
                  <a:gd name="T13" fmla="*/ 0 h 53"/>
                  <a:gd name="T14" fmla="*/ 121 w 123"/>
                  <a:gd name="T15" fmla="*/ 52 h 53"/>
                  <a:gd name="T16" fmla="*/ 0 w 123"/>
                  <a:gd name="T17" fmla="*/ 52 h 53"/>
                  <a:gd name="T18" fmla="*/ 0 w 123"/>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53">
                    <a:moveTo>
                      <a:pt x="0" y="0"/>
                    </a:moveTo>
                    <a:lnTo>
                      <a:pt x="123" y="0"/>
                    </a:lnTo>
                    <a:lnTo>
                      <a:pt x="123" y="53"/>
                    </a:lnTo>
                    <a:lnTo>
                      <a:pt x="0" y="53"/>
                    </a:lnTo>
                    <a:lnTo>
                      <a:pt x="0" y="0"/>
                    </a:lnTo>
                    <a:close/>
                    <a:moveTo>
                      <a:pt x="0" y="0"/>
                    </a:moveTo>
                    <a:lnTo>
                      <a:pt x="121" y="0"/>
                    </a:lnTo>
                    <a:lnTo>
                      <a:pt x="121" y="52"/>
                    </a:lnTo>
                    <a:lnTo>
                      <a:pt x="0" y="52"/>
                    </a:lnTo>
                    <a:lnTo>
                      <a:pt x="0" y="0"/>
                    </a:lnTo>
                    <a:close/>
                  </a:path>
                </a:pathLst>
              </a:custGeom>
              <a:solidFill>
                <a:srgbClr val="BE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3" name="Freeform 1216">
                <a:extLst>
                  <a:ext uri="{FF2B5EF4-FFF2-40B4-BE49-F238E27FC236}">
                    <a16:creationId xmlns:a16="http://schemas.microsoft.com/office/drawing/2014/main" id="{7046D21A-3EA2-F143-92D5-E163A4A2CCB0}"/>
                  </a:ext>
                </a:extLst>
              </p:cNvPr>
              <p:cNvSpPr>
                <a:spLocks noEditPoints="1"/>
              </p:cNvSpPr>
              <p:nvPr/>
            </p:nvSpPr>
            <p:spPr bwMode="auto">
              <a:xfrm>
                <a:off x="1015" y="3441"/>
                <a:ext cx="121" cy="52"/>
              </a:xfrm>
              <a:custGeom>
                <a:avLst/>
                <a:gdLst>
                  <a:gd name="T0" fmla="*/ 0 w 121"/>
                  <a:gd name="T1" fmla="*/ 0 h 52"/>
                  <a:gd name="T2" fmla="*/ 121 w 121"/>
                  <a:gd name="T3" fmla="*/ 0 h 52"/>
                  <a:gd name="T4" fmla="*/ 121 w 121"/>
                  <a:gd name="T5" fmla="*/ 52 h 52"/>
                  <a:gd name="T6" fmla="*/ 0 w 121"/>
                  <a:gd name="T7" fmla="*/ 52 h 52"/>
                  <a:gd name="T8" fmla="*/ 0 w 121"/>
                  <a:gd name="T9" fmla="*/ 0 h 52"/>
                  <a:gd name="T10" fmla="*/ 0 w 121"/>
                  <a:gd name="T11" fmla="*/ 0 h 52"/>
                  <a:gd name="T12" fmla="*/ 120 w 121"/>
                  <a:gd name="T13" fmla="*/ 0 h 52"/>
                  <a:gd name="T14" fmla="*/ 120 w 121"/>
                  <a:gd name="T15" fmla="*/ 52 h 52"/>
                  <a:gd name="T16" fmla="*/ 0 w 121"/>
                  <a:gd name="T17" fmla="*/ 52 h 52"/>
                  <a:gd name="T18" fmla="*/ 0 w 12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52">
                    <a:moveTo>
                      <a:pt x="0" y="0"/>
                    </a:moveTo>
                    <a:lnTo>
                      <a:pt x="121" y="0"/>
                    </a:lnTo>
                    <a:lnTo>
                      <a:pt x="121" y="52"/>
                    </a:lnTo>
                    <a:lnTo>
                      <a:pt x="0" y="52"/>
                    </a:lnTo>
                    <a:lnTo>
                      <a:pt x="0" y="0"/>
                    </a:lnTo>
                    <a:close/>
                    <a:moveTo>
                      <a:pt x="0" y="0"/>
                    </a:moveTo>
                    <a:lnTo>
                      <a:pt x="120" y="0"/>
                    </a:lnTo>
                    <a:lnTo>
                      <a:pt x="120" y="52"/>
                    </a:lnTo>
                    <a:lnTo>
                      <a:pt x="0" y="52"/>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4" name="Freeform 1217">
                <a:extLst>
                  <a:ext uri="{FF2B5EF4-FFF2-40B4-BE49-F238E27FC236}">
                    <a16:creationId xmlns:a16="http://schemas.microsoft.com/office/drawing/2014/main" id="{47AD5E9D-DF4B-DA40-9BE7-0ABACA6F5287}"/>
                  </a:ext>
                </a:extLst>
              </p:cNvPr>
              <p:cNvSpPr>
                <a:spLocks noEditPoints="1"/>
              </p:cNvSpPr>
              <p:nvPr/>
            </p:nvSpPr>
            <p:spPr bwMode="auto">
              <a:xfrm>
                <a:off x="1015" y="3441"/>
                <a:ext cx="120" cy="52"/>
              </a:xfrm>
              <a:custGeom>
                <a:avLst/>
                <a:gdLst>
                  <a:gd name="T0" fmla="*/ 0 w 120"/>
                  <a:gd name="T1" fmla="*/ 0 h 52"/>
                  <a:gd name="T2" fmla="*/ 120 w 120"/>
                  <a:gd name="T3" fmla="*/ 0 h 52"/>
                  <a:gd name="T4" fmla="*/ 120 w 120"/>
                  <a:gd name="T5" fmla="*/ 52 h 52"/>
                  <a:gd name="T6" fmla="*/ 0 w 120"/>
                  <a:gd name="T7" fmla="*/ 52 h 52"/>
                  <a:gd name="T8" fmla="*/ 0 w 120"/>
                  <a:gd name="T9" fmla="*/ 0 h 52"/>
                  <a:gd name="T10" fmla="*/ 0 w 120"/>
                  <a:gd name="T11" fmla="*/ 0 h 52"/>
                  <a:gd name="T12" fmla="*/ 118 w 120"/>
                  <a:gd name="T13" fmla="*/ 0 h 52"/>
                  <a:gd name="T14" fmla="*/ 118 w 120"/>
                  <a:gd name="T15" fmla="*/ 51 h 52"/>
                  <a:gd name="T16" fmla="*/ 0 w 120"/>
                  <a:gd name="T17" fmla="*/ 51 h 52"/>
                  <a:gd name="T18" fmla="*/ 0 w 12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52">
                    <a:moveTo>
                      <a:pt x="0" y="0"/>
                    </a:moveTo>
                    <a:lnTo>
                      <a:pt x="120" y="0"/>
                    </a:lnTo>
                    <a:lnTo>
                      <a:pt x="120" y="52"/>
                    </a:lnTo>
                    <a:lnTo>
                      <a:pt x="0" y="52"/>
                    </a:lnTo>
                    <a:lnTo>
                      <a:pt x="0" y="0"/>
                    </a:lnTo>
                    <a:close/>
                    <a:moveTo>
                      <a:pt x="0" y="0"/>
                    </a:moveTo>
                    <a:lnTo>
                      <a:pt x="118" y="0"/>
                    </a:lnTo>
                    <a:lnTo>
                      <a:pt x="118" y="51"/>
                    </a:lnTo>
                    <a:lnTo>
                      <a:pt x="0" y="51"/>
                    </a:lnTo>
                    <a:lnTo>
                      <a:pt x="0" y="0"/>
                    </a:lnTo>
                    <a:close/>
                  </a:path>
                </a:pathLst>
              </a:custGeom>
              <a:solidFill>
                <a:srgbClr val="C2C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5" name="Freeform 1218">
                <a:extLst>
                  <a:ext uri="{FF2B5EF4-FFF2-40B4-BE49-F238E27FC236}">
                    <a16:creationId xmlns:a16="http://schemas.microsoft.com/office/drawing/2014/main" id="{2F1847E6-F3E5-4146-8275-C78DFD068A3A}"/>
                  </a:ext>
                </a:extLst>
              </p:cNvPr>
              <p:cNvSpPr>
                <a:spLocks noEditPoints="1"/>
              </p:cNvSpPr>
              <p:nvPr/>
            </p:nvSpPr>
            <p:spPr bwMode="auto">
              <a:xfrm>
                <a:off x="1015" y="3441"/>
                <a:ext cx="118" cy="51"/>
              </a:xfrm>
              <a:custGeom>
                <a:avLst/>
                <a:gdLst>
                  <a:gd name="T0" fmla="*/ 0 w 118"/>
                  <a:gd name="T1" fmla="*/ 0 h 51"/>
                  <a:gd name="T2" fmla="*/ 118 w 118"/>
                  <a:gd name="T3" fmla="*/ 0 h 51"/>
                  <a:gd name="T4" fmla="*/ 118 w 118"/>
                  <a:gd name="T5" fmla="*/ 51 h 51"/>
                  <a:gd name="T6" fmla="*/ 0 w 118"/>
                  <a:gd name="T7" fmla="*/ 51 h 51"/>
                  <a:gd name="T8" fmla="*/ 0 w 118"/>
                  <a:gd name="T9" fmla="*/ 0 h 51"/>
                  <a:gd name="T10" fmla="*/ 0 w 118"/>
                  <a:gd name="T11" fmla="*/ 0 h 51"/>
                  <a:gd name="T12" fmla="*/ 116 w 118"/>
                  <a:gd name="T13" fmla="*/ 0 h 51"/>
                  <a:gd name="T14" fmla="*/ 116 w 118"/>
                  <a:gd name="T15" fmla="*/ 50 h 51"/>
                  <a:gd name="T16" fmla="*/ 0 w 118"/>
                  <a:gd name="T17" fmla="*/ 50 h 51"/>
                  <a:gd name="T18" fmla="*/ 0 w 118"/>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51">
                    <a:moveTo>
                      <a:pt x="0" y="0"/>
                    </a:moveTo>
                    <a:lnTo>
                      <a:pt x="118" y="0"/>
                    </a:lnTo>
                    <a:lnTo>
                      <a:pt x="118" y="51"/>
                    </a:lnTo>
                    <a:lnTo>
                      <a:pt x="0" y="51"/>
                    </a:lnTo>
                    <a:lnTo>
                      <a:pt x="0" y="0"/>
                    </a:lnTo>
                    <a:close/>
                    <a:moveTo>
                      <a:pt x="0" y="0"/>
                    </a:moveTo>
                    <a:lnTo>
                      <a:pt x="116" y="0"/>
                    </a:lnTo>
                    <a:lnTo>
                      <a:pt x="116" y="50"/>
                    </a:lnTo>
                    <a:lnTo>
                      <a:pt x="0" y="50"/>
                    </a:lnTo>
                    <a:lnTo>
                      <a:pt x="0" y="0"/>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6" name="Freeform 1219">
                <a:extLst>
                  <a:ext uri="{FF2B5EF4-FFF2-40B4-BE49-F238E27FC236}">
                    <a16:creationId xmlns:a16="http://schemas.microsoft.com/office/drawing/2014/main" id="{3B44678D-A5F7-8942-B5AA-9ED4F554CAF5}"/>
                  </a:ext>
                </a:extLst>
              </p:cNvPr>
              <p:cNvSpPr>
                <a:spLocks noEditPoints="1"/>
              </p:cNvSpPr>
              <p:nvPr/>
            </p:nvSpPr>
            <p:spPr bwMode="auto">
              <a:xfrm>
                <a:off x="1015" y="3441"/>
                <a:ext cx="116" cy="50"/>
              </a:xfrm>
              <a:custGeom>
                <a:avLst/>
                <a:gdLst>
                  <a:gd name="T0" fmla="*/ 0 w 116"/>
                  <a:gd name="T1" fmla="*/ 0 h 50"/>
                  <a:gd name="T2" fmla="*/ 116 w 116"/>
                  <a:gd name="T3" fmla="*/ 0 h 50"/>
                  <a:gd name="T4" fmla="*/ 116 w 116"/>
                  <a:gd name="T5" fmla="*/ 50 h 50"/>
                  <a:gd name="T6" fmla="*/ 0 w 116"/>
                  <a:gd name="T7" fmla="*/ 50 h 50"/>
                  <a:gd name="T8" fmla="*/ 0 w 116"/>
                  <a:gd name="T9" fmla="*/ 0 h 50"/>
                  <a:gd name="T10" fmla="*/ 0 w 116"/>
                  <a:gd name="T11" fmla="*/ 0 h 50"/>
                  <a:gd name="T12" fmla="*/ 114 w 116"/>
                  <a:gd name="T13" fmla="*/ 0 h 50"/>
                  <a:gd name="T14" fmla="*/ 114 w 116"/>
                  <a:gd name="T15" fmla="*/ 49 h 50"/>
                  <a:gd name="T16" fmla="*/ 0 w 116"/>
                  <a:gd name="T17" fmla="*/ 49 h 50"/>
                  <a:gd name="T18" fmla="*/ 0 w 11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50">
                    <a:moveTo>
                      <a:pt x="0" y="0"/>
                    </a:moveTo>
                    <a:lnTo>
                      <a:pt x="116" y="0"/>
                    </a:lnTo>
                    <a:lnTo>
                      <a:pt x="116" y="50"/>
                    </a:lnTo>
                    <a:lnTo>
                      <a:pt x="0" y="50"/>
                    </a:lnTo>
                    <a:lnTo>
                      <a:pt x="0" y="0"/>
                    </a:lnTo>
                    <a:close/>
                    <a:moveTo>
                      <a:pt x="0" y="0"/>
                    </a:moveTo>
                    <a:lnTo>
                      <a:pt x="114" y="0"/>
                    </a:lnTo>
                    <a:lnTo>
                      <a:pt x="114" y="49"/>
                    </a:lnTo>
                    <a:lnTo>
                      <a:pt x="0" y="49"/>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7" name="Freeform 1220">
                <a:extLst>
                  <a:ext uri="{FF2B5EF4-FFF2-40B4-BE49-F238E27FC236}">
                    <a16:creationId xmlns:a16="http://schemas.microsoft.com/office/drawing/2014/main" id="{C8AFC27D-4BAB-4B42-A63D-8DEFC1C0876D}"/>
                  </a:ext>
                </a:extLst>
              </p:cNvPr>
              <p:cNvSpPr>
                <a:spLocks noEditPoints="1"/>
              </p:cNvSpPr>
              <p:nvPr/>
            </p:nvSpPr>
            <p:spPr bwMode="auto">
              <a:xfrm>
                <a:off x="1015" y="3441"/>
                <a:ext cx="114" cy="49"/>
              </a:xfrm>
              <a:custGeom>
                <a:avLst/>
                <a:gdLst>
                  <a:gd name="T0" fmla="*/ 0 w 114"/>
                  <a:gd name="T1" fmla="*/ 0 h 49"/>
                  <a:gd name="T2" fmla="*/ 114 w 114"/>
                  <a:gd name="T3" fmla="*/ 0 h 49"/>
                  <a:gd name="T4" fmla="*/ 114 w 114"/>
                  <a:gd name="T5" fmla="*/ 49 h 49"/>
                  <a:gd name="T6" fmla="*/ 0 w 114"/>
                  <a:gd name="T7" fmla="*/ 49 h 49"/>
                  <a:gd name="T8" fmla="*/ 0 w 114"/>
                  <a:gd name="T9" fmla="*/ 0 h 49"/>
                  <a:gd name="T10" fmla="*/ 0 w 114"/>
                  <a:gd name="T11" fmla="*/ 0 h 49"/>
                  <a:gd name="T12" fmla="*/ 113 w 114"/>
                  <a:gd name="T13" fmla="*/ 0 h 49"/>
                  <a:gd name="T14" fmla="*/ 113 w 114"/>
                  <a:gd name="T15" fmla="*/ 48 h 49"/>
                  <a:gd name="T16" fmla="*/ 0 w 114"/>
                  <a:gd name="T17" fmla="*/ 48 h 49"/>
                  <a:gd name="T18" fmla="*/ 0 w 114"/>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49">
                    <a:moveTo>
                      <a:pt x="0" y="0"/>
                    </a:moveTo>
                    <a:lnTo>
                      <a:pt x="114" y="0"/>
                    </a:lnTo>
                    <a:lnTo>
                      <a:pt x="114" y="49"/>
                    </a:lnTo>
                    <a:lnTo>
                      <a:pt x="0" y="49"/>
                    </a:lnTo>
                    <a:lnTo>
                      <a:pt x="0" y="0"/>
                    </a:lnTo>
                    <a:close/>
                    <a:moveTo>
                      <a:pt x="0" y="0"/>
                    </a:moveTo>
                    <a:lnTo>
                      <a:pt x="113" y="0"/>
                    </a:lnTo>
                    <a:lnTo>
                      <a:pt x="113" y="48"/>
                    </a:lnTo>
                    <a:lnTo>
                      <a:pt x="0" y="48"/>
                    </a:lnTo>
                    <a:lnTo>
                      <a:pt x="0" y="0"/>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8" name="Freeform 1221">
                <a:extLst>
                  <a:ext uri="{FF2B5EF4-FFF2-40B4-BE49-F238E27FC236}">
                    <a16:creationId xmlns:a16="http://schemas.microsoft.com/office/drawing/2014/main" id="{166508D4-C7B1-8341-B55F-3272B06DDECD}"/>
                  </a:ext>
                </a:extLst>
              </p:cNvPr>
              <p:cNvSpPr>
                <a:spLocks noEditPoints="1"/>
              </p:cNvSpPr>
              <p:nvPr/>
            </p:nvSpPr>
            <p:spPr bwMode="auto">
              <a:xfrm>
                <a:off x="1015" y="3441"/>
                <a:ext cx="113" cy="48"/>
              </a:xfrm>
              <a:custGeom>
                <a:avLst/>
                <a:gdLst>
                  <a:gd name="T0" fmla="*/ 0 w 113"/>
                  <a:gd name="T1" fmla="*/ 0 h 48"/>
                  <a:gd name="T2" fmla="*/ 113 w 113"/>
                  <a:gd name="T3" fmla="*/ 0 h 48"/>
                  <a:gd name="T4" fmla="*/ 113 w 113"/>
                  <a:gd name="T5" fmla="*/ 48 h 48"/>
                  <a:gd name="T6" fmla="*/ 0 w 113"/>
                  <a:gd name="T7" fmla="*/ 48 h 48"/>
                  <a:gd name="T8" fmla="*/ 0 w 113"/>
                  <a:gd name="T9" fmla="*/ 0 h 48"/>
                  <a:gd name="T10" fmla="*/ 0 w 113"/>
                  <a:gd name="T11" fmla="*/ 0 h 48"/>
                  <a:gd name="T12" fmla="*/ 111 w 113"/>
                  <a:gd name="T13" fmla="*/ 0 h 48"/>
                  <a:gd name="T14" fmla="*/ 111 w 113"/>
                  <a:gd name="T15" fmla="*/ 48 h 48"/>
                  <a:gd name="T16" fmla="*/ 0 w 113"/>
                  <a:gd name="T17" fmla="*/ 48 h 48"/>
                  <a:gd name="T18" fmla="*/ 0 w 11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48">
                    <a:moveTo>
                      <a:pt x="0" y="0"/>
                    </a:moveTo>
                    <a:lnTo>
                      <a:pt x="113" y="0"/>
                    </a:lnTo>
                    <a:lnTo>
                      <a:pt x="113" y="48"/>
                    </a:lnTo>
                    <a:lnTo>
                      <a:pt x="0" y="48"/>
                    </a:lnTo>
                    <a:lnTo>
                      <a:pt x="0" y="0"/>
                    </a:lnTo>
                    <a:close/>
                    <a:moveTo>
                      <a:pt x="0" y="0"/>
                    </a:moveTo>
                    <a:lnTo>
                      <a:pt x="111" y="0"/>
                    </a:lnTo>
                    <a:lnTo>
                      <a:pt x="111" y="48"/>
                    </a:lnTo>
                    <a:lnTo>
                      <a:pt x="0" y="48"/>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9" name="Freeform 1222">
                <a:extLst>
                  <a:ext uri="{FF2B5EF4-FFF2-40B4-BE49-F238E27FC236}">
                    <a16:creationId xmlns:a16="http://schemas.microsoft.com/office/drawing/2014/main" id="{83B842DD-373C-B844-8F5E-1A190E69CC29}"/>
                  </a:ext>
                </a:extLst>
              </p:cNvPr>
              <p:cNvSpPr>
                <a:spLocks noEditPoints="1"/>
              </p:cNvSpPr>
              <p:nvPr/>
            </p:nvSpPr>
            <p:spPr bwMode="auto">
              <a:xfrm>
                <a:off x="1015" y="3441"/>
                <a:ext cx="111" cy="48"/>
              </a:xfrm>
              <a:custGeom>
                <a:avLst/>
                <a:gdLst>
                  <a:gd name="T0" fmla="*/ 0 w 111"/>
                  <a:gd name="T1" fmla="*/ 0 h 48"/>
                  <a:gd name="T2" fmla="*/ 111 w 111"/>
                  <a:gd name="T3" fmla="*/ 0 h 48"/>
                  <a:gd name="T4" fmla="*/ 111 w 111"/>
                  <a:gd name="T5" fmla="*/ 48 h 48"/>
                  <a:gd name="T6" fmla="*/ 0 w 111"/>
                  <a:gd name="T7" fmla="*/ 48 h 48"/>
                  <a:gd name="T8" fmla="*/ 0 w 111"/>
                  <a:gd name="T9" fmla="*/ 0 h 48"/>
                  <a:gd name="T10" fmla="*/ 0 w 111"/>
                  <a:gd name="T11" fmla="*/ 0 h 48"/>
                  <a:gd name="T12" fmla="*/ 109 w 111"/>
                  <a:gd name="T13" fmla="*/ 0 h 48"/>
                  <a:gd name="T14" fmla="*/ 109 w 111"/>
                  <a:gd name="T15" fmla="*/ 47 h 48"/>
                  <a:gd name="T16" fmla="*/ 0 w 111"/>
                  <a:gd name="T17" fmla="*/ 47 h 48"/>
                  <a:gd name="T18" fmla="*/ 0 w 111"/>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48">
                    <a:moveTo>
                      <a:pt x="0" y="0"/>
                    </a:moveTo>
                    <a:lnTo>
                      <a:pt x="111" y="0"/>
                    </a:lnTo>
                    <a:lnTo>
                      <a:pt x="111" y="48"/>
                    </a:lnTo>
                    <a:lnTo>
                      <a:pt x="0" y="48"/>
                    </a:lnTo>
                    <a:lnTo>
                      <a:pt x="0" y="0"/>
                    </a:lnTo>
                    <a:close/>
                    <a:moveTo>
                      <a:pt x="0" y="0"/>
                    </a:moveTo>
                    <a:lnTo>
                      <a:pt x="109" y="0"/>
                    </a:lnTo>
                    <a:lnTo>
                      <a:pt x="109" y="47"/>
                    </a:lnTo>
                    <a:lnTo>
                      <a:pt x="0" y="47"/>
                    </a:lnTo>
                    <a:lnTo>
                      <a:pt x="0"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0" name="Freeform 1223">
                <a:extLst>
                  <a:ext uri="{FF2B5EF4-FFF2-40B4-BE49-F238E27FC236}">
                    <a16:creationId xmlns:a16="http://schemas.microsoft.com/office/drawing/2014/main" id="{DD7DCE29-FE00-424C-ABCB-F92B1EC5127D}"/>
                  </a:ext>
                </a:extLst>
              </p:cNvPr>
              <p:cNvSpPr>
                <a:spLocks noEditPoints="1"/>
              </p:cNvSpPr>
              <p:nvPr/>
            </p:nvSpPr>
            <p:spPr bwMode="auto">
              <a:xfrm>
                <a:off x="1015" y="3441"/>
                <a:ext cx="109" cy="47"/>
              </a:xfrm>
              <a:custGeom>
                <a:avLst/>
                <a:gdLst>
                  <a:gd name="T0" fmla="*/ 0 w 109"/>
                  <a:gd name="T1" fmla="*/ 0 h 47"/>
                  <a:gd name="T2" fmla="*/ 109 w 109"/>
                  <a:gd name="T3" fmla="*/ 0 h 47"/>
                  <a:gd name="T4" fmla="*/ 109 w 109"/>
                  <a:gd name="T5" fmla="*/ 47 h 47"/>
                  <a:gd name="T6" fmla="*/ 0 w 109"/>
                  <a:gd name="T7" fmla="*/ 47 h 47"/>
                  <a:gd name="T8" fmla="*/ 0 w 109"/>
                  <a:gd name="T9" fmla="*/ 0 h 47"/>
                  <a:gd name="T10" fmla="*/ 0 w 109"/>
                  <a:gd name="T11" fmla="*/ 0 h 47"/>
                  <a:gd name="T12" fmla="*/ 107 w 109"/>
                  <a:gd name="T13" fmla="*/ 0 h 47"/>
                  <a:gd name="T14" fmla="*/ 107 w 109"/>
                  <a:gd name="T15" fmla="*/ 46 h 47"/>
                  <a:gd name="T16" fmla="*/ 0 w 109"/>
                  <a:gd name="T17" fmla="*/ 46 h 47"/>
                  <a:gd name="T18" fmla="*/ 0 w 109"/>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47">
                    <a:moveTo>
                      <a:pt x="0" y="0"/>
                    </a:moveTo>
                    <a:lnTo>
                      <a:pt x="109" y="0"/>
                    </a:lnTo>
                    <a:lnTo>
                      <a:pt x="109" y="47"/>
                    </a:lnTo>
                    <a:lnTo>
                      <a:pt x="0" y="47"/>
                    </a:lnTo>
                    <a:lnTo>
                      <a:pt x="0" y="0"/>
                    </a:lnTo>
                    <a:close/>
                    <a:moveTo>
                      <a:pt x="0" y="0"/>
                    </a:moveTo>
                    <a:lnTo>
                      <a:pt x="107" y="0"/>
                    </a:lnTo>
                    <a:lnTo>
                      <a:pt x="107" y="46"/>
                    </a:lnTo>
                    <a:lnTo>
                      <a:pt x="0" y="46"/>
                    </a:lnTo>
                    <a:lnTo>
                      <a:pt x="0" y="0"/>
                    </a:lnTo>
                    <a:close/>
                  </a:path>
                </a:pathLst>
              </a:custGeom>
              <a:solidFill>
                <a:srgbClr val="CD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1" name="Freeform 1224">
                <a:extLst>
                  <a:ext uri="{FF2B5EF4-FFF2-40B4-BE49-F238E27FC236}">
                    <a16:creationId xmlns:a16="http://schemas.microsoft.com/office/drawing/2014/main" id="{56EDA83B-7721-EF4E-8C5D-8EF441F030D2}"/>
                  </a:ext>
                </a:extLst>
              </p:cNvPr>
              <p:cNvSpPr>
                <a:spLocks noEditPoints="1"/>
              </p:cNvSpPr>
              <p:nvPr/>
            </p:nvSpPr>
            <p:spPr bwMode="auto">
              <a:xfrm>
                <a:off x="1015" y="3441"/>
                <a:ext cx="107" cy="46"/>
              </a:xfrm>
              <a:custGeom>
                <a:avLst/>
                <a:gdLst>
                  <a:gd name="T0" fmla="*/ 0 w 107"/>
                  <a:gd name="T1" fmla="*/ 0 h 46"/>
                  <a:gd name="T2" fmla="*/ 107 w 107"/>
                  <a:gd name="T3" fmla="*/ 0 h 46"/>
                  <a:gd name="T4" fmla="*/ 107 w 107"/>
                  <a:gd name="T5" fmla="*/ 46 h 46"/>
                  <a:gd name="T6" fmla="*/ 0 w 107"/>
                  <a:gd name="T7" fmla="*/ 46 h 46"/>
                  <a:gd name="T8" fmla="*/ 0 w 107"/>
                  <a:gd name="T9" fmla="*/ 0 h 46"/>
                  <a:gd name="T10" fmla="*/ 0 w 107"/>
                  <a:gd name="T11" fmla="*/ 0 h 46"/>
                  <a:gd name="T12" fmla="*/ 106 w 107"/>
                  <a:gd name="T13" fmla="*/ 0 h 46"/>
                  <a:gd name="T14" fmla="*/ 106 w 107"/>
                  <a:gd name="T15" fmla="*/ 45 h 46"/>
                  <a:gd name="T16" fmla="*/ 0 w 107"/>
                  <a:gd name="T17" fmla="*/ 45 h 46"/>
                  <a:gd name="T18" fmla="*/ 0 w 1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46">
                    <a:moveTo>
                      <a:pt x="0" y="0"/>
                    </a:moveTo>
                    <a:lnTo>
                      <a:pt x="107" y="0"/>
                    </a:lnTo>
                    <a:lnTo>
                      <a:pt x="107" y="46"/>
                    </a:lnTo>
                    <a:lnTo>
                      <a:pt x="0" y="46"/>
                    </a:lnTo>
                    <a:lnTo>
                      <a:pt x="0" y="0"/>
                    </a:lnTo>
                    <a:close/>
                    <a:moveTo>
                      <a:pt x="0" y="0"/>
                    </a:moveTo>
                    <a:lnTo>
                      <a:pt x="106" y="0"/>
                    </a:lnTo>
                    <a:lnTo>
                      <a:pt x="106" y="45"/>
                    </a:lnTo>
                    <a:lnTo>
                      <a:pt x="0" y="45"/>
                    </a:lnTo>
                    <a:lnTo>
                      <a:pt x="0" y="0"/>
                    </a:lnTo>
                    <a:close/>
                  </a:path>
                </a:pathLst>
              </a:cu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2" name="Freeform 1225">
                <a:extLst>
                  <a:ext uri="{FF2B5EF4-FFF2-40B4-BE49-F238E27FC236}">
                    <a16:creationId xmlns:a16="http://schemas.microsoft.com/office/drawing/2014/main" id="{64F5247D-7386-C642-A656-781A83A856B7}"/>
                  </a:ext>
                </a:extLst>
              </p:cNvPr>
              <p:cNvSpPr>
                <a:spLocks noEditPoints="1"/>
              </p:cNvSpPr>
              <p:nvPr/>
            </p:nvSpPr>
            <p:spPr bwMode="auto">
              <a:xfrm>
                <a:off x="1015" y="3441"/>
                <a:ext cx="106" cy="45"/>
              </a:xfrm>
              <a:custGeom>
                <a:avLst/>
                <a:gdLst>
                  <a:gd name="T0" fmla="*/ 0 w 106"/>
                  <a:gd name="T1" fmla="*/ 0 h 45"/>
                  <a:gd name="T2" fmla="*/ 106 w 106"/>
                  <a:gd name="T3" fmla="*/ 0 h 45"/>
                  <a:gd name="T4" fmla="*/ 106 w 106"/>
                  <a:gd name="T5" fmla="*/ 45 h 45"/>
                  <a:gd name="T6" fmla="*/ 0 w 106"/>
                  <a:gd name="T7" fmla="*/ 45 h 45"/>
                  <a:gd name="T8" fmla="*/ 0 w 106"/>
                  <a:gd name="T9" fmla="*/ 0 h 45"/>
                  <a:gd name="T10" fmla="*/ 0 w 106"/>
                  <a:gd name="T11" fmla="*/ 0 h 45"/>
                  <a:gd name="T12" fmla="*/ 104 w 106"/>
                  <a:gd name="T13" fmla="*/ 0 h 45"/>
                  <a:gd name="T14" fmla="*/ 104 w 106"/>
                  <a:gd name="T15" fmla="*/ 45 h 45"/>
                  <a:gd name="T16" fmla="*/ 0 w 106"/>
                  <a:gd name="T17" fmla="*/ 45 h 45"/>
                  <a:gd name="T18" fmla="*/ 0 w 106"/>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45">
                    <a:moveTo>
                      <a:pt x="0" y="0"/>
                    </a:moveTo>
                    <a:lnTo>
                      <a:pt x="106" y="0"/>
                    </a:lnTo>
                    <a:lnTo>
                      <a:pt x="106" y="45"/>
                    </a:lnTo>
                    <a:lnTo>
                      <a:pt x="0" y="45"/>
                    </a:lnTo>
                    <a:lnTo>
                      <a:pt x="0" y="0"/>
                    </a:lnTo>
                    <a:close/>
                    <a:moveTo>
                      <a:pt x="0" y="0"/>
                    </a:moveTo>
                    <a:lnTo>
                      <a:pt x="104" y="0"/>
                    </a:lnTo>
                    <a:lnTo>
                      <a:pt x="104" y="45"/>
                    </a:lnTo>
                    <a:lnTo>
                      <a:pt x="0" y="45"/>
                    </a:lnTo>
                    <a:lnTo>
                      <a:pt x="0" y="0"/>
                    </a:lnTo>
                    <a:close/>
                  </a:path>
                </a:pathLst>
              </a:custGeom>
              <a:solidFill>
                <a:srgbClr val="D1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3" name="Freeform 1226">
                <a:extLst>
                  <a:ext uri="{FF2B5EF4-FFF2-40B4-BE49-F238E27FC236}">
                    <a16:creationId xmlns:a16="http://schemas.microsoft.com/office/drawing/2014/main" id="{25BC050B-F1BC-E747-A1ED-4537F67FB5CF}"/>
                  </a:ext>
                </a:extLst>
              </p:cNvPr>
              <p:cNvSpPr>
                <a:spLocks noEditPoints="1"/>
              </p:cNvSpPr>
              <p:nvPr/>
            </p:nvSpPr>
            <p:spPr bwMode="auto">
              <a:xfrm>
                <a:off x="1015" y="3441"/>
                <a:ext cx="104" cy="45"/>
              </a:xfrm>
              <a:custGeom>
                <a:avLst/>
                <a:gdLst>
                  <a:gd name="T0" fmla="*/ 0 w 104"/>
                  <a:gd name="T1" fmla="*/ 0 h 45"/>
                  <a:gd name="T2" fmla="*/ 104 w 104"/>
                  <a:gd name="T3" fmla="*/ 0 h 45"/>
                  <a:gd name="T4" fmla="*/ 104 w 104"/>
                  <a:gd name="T5" fmla="*/ 45 h 45"/>
                  <a:gd name="T6" fmla="*/ 0 w 104"/>
                  <a:gd name="T7" fmla="*/ 45 h 45"/>
                  <a:gd name="T8" fmla="*/ 0 w 104"/>
                  <a:gd name="T9" fmla="*/ 0 h 45"/>
                  <a:gd name="T10" fmla="*/ 0 w 104"/>
                  <a:gd name="T11" fmla="*/ 0 h 45"/>
                  <a:gd name="T12" fmla="*/ 102 w 104"/>
                  <a:gd name="T13" fmla="*/ 0 h 45"/>
                  <a:gd name="T14" fmla="*/ 102 w 104"/>
                  <a:gd name="T15" fmla="*/ 44 h 45"/>
                  <a:gd name="T16" fmla="*/ 0 w 104"/>
                  <a:gd name="T17" fmla="*/ 44 h 45"/>
                  <a:gd name="T18" fmla="*/ 0 w 10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45">
                    <a:moveTo>
                      <a:pt x="0" y="0"/>
                    </a:moveTo>
                    <a:lnTo>
                      <a:pt x="104" y="0"/>
                    </a:lnTo>
                    <a:lnTo>
                      <a:pt x="104" y="45"/>
                    </a:lnTo>
                    <a:lnTo>
                      <a:pt x="0" y="45"/>
                    </a:lnTo>
                    <a:lnTo>
                      <a:pt x="0" y="0"/>
                    </a:lnTo>
                    <a:close/>
                    <a:moveTo>
                      <a:pt x="0" y="0"/>
                    </a:moveTo>
                    <a:lnTo>
                      <a:pt x="102" y="0"/>
                    </a:lnTo>
                    <a:lnTo>
                      <a:pt x="102" y="44"/>
                    </a:lnTo>
                    <a:lnTo>
                      <a:pt x="0" y="44"/>
                    </a:lnTo>
                    <a:lnTo>
                      <a:pt x="0" y="0"/>
                    </a:lnTo>
                    <a:close/>
                  </a:path>
                </a:pathLst>
              </a:custGeom>
              <a:solidFill>
                <a:srgbClr val="D2D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4" name="Freeform 1227">
                <a:extLst>
                  <a:ext uri="{FF2B5EF4-FFF2-40B4-BE49-F238E27FC236}">
                    <a16:creationId xmlns:a16="http://schemas.microsoft.com/office/drawing/2014/main" id="{B279639A-5FC5-CA43-8F06-8E65C8424178}"/>
                  </a:ext>
                </a:extLst>
              </p:cNvPr>
              <p:cNvSpPr>
                <a:spLocks noEditPoints="1"/>
              </p:cNvSpPr>
              <p:nvPr/>
            </p:nvSpPr>
            <p:spPr bwMode="auto">
              <a:xfrm>
                <a:off x="1015" y="3441"/>
                <a:ext cx="102" cy="44"/>
              </a:xfrm>
              <a:custGeom>
                <a:avLst/>
                <a:gdLst>
                  <a:gd name="T0" fmla="*/ 0 w 102"/>
                  <a:gd name="T1" fmla="*/ 0 h 44"/>
                  <a:gd name="T2" fmla="*/ 102 w 102"/>
                  <a:gd name="T3" fmla="*/ 0 h 44"/>
                  <a:gd name="T4" fmla="*/ 102 w 102"/>
                  <a:gd name="T5" fmla="*/ 44 h 44"/>
                  <a:gd name="T6" fmla="*/ 0 w 102"/>
                  <a:gd name="T7" fmla="*/ 44 h 44"/>
                  <a:gd name="T8" fmla="*/ 0 w 102"/>
                  <a:gd name="T9" fmla="*/ 0 h 44"/>
                  <a:gd name="T10" fmla="*/ 0 w 102"/>
                  <a:gd name="T11" fmla="*/ 0 h 44"/>
                  <a:gd name="T12" fmla="*/ 100 w 102"/>
                  <a:gd name="T13" fmla="*/ 0 h 44"/>
                  <a:gd name="T14" fmla="*/ 100 w 102"/>
                  <a:gd name="T15" fmla="*/ 43 h 44"/>
                  <a:gd name="T16" fmla="*/ 0 w 102"/>
                  <a:gd name="T17" fmla="*/ 43 h 44"/>
                  <a:gd name="T18" fmla="*/ 0 w 10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44">
                    <a:moveTo>
                      <a:pt x="0" y="0"/>
                    </a:moveTo>
                    <a:lnTo>
                      <a:pt x="102" y="0"/>
                    </a:lnTo>
                    <a:lnTo>
                      <a:pt x="102" y="44"/>
                    </a:lnTo>
                    <a:lnTo>
                      <a:pt x="0" y="44"/>
                    </a:lnTo>
                    <a:lnTo>
                      <a:pt x="0" y="0"/>
                    </a:lnTo>
                    <a:close/>
                    <a:moveTo>
                      <a:pt x="0" y="0"/>
                    </a:moveTo>
                    <a:lnTo>
                      <a:pt x="100" y="0"/>
                    </a:lnTo>
                    <a:lnTo>
                      <a:pt x="100" y="43"/>
                    </a:lnTo>
                    <a:lnTo>
                      <a:pt x="0" y="43"/>
                    </a:lnTo>
                    <a:lnTo>
                      <a:pt x="0" y="0"/>
                    </a:lnTo>
                    <a:close/>
                  </a:path>
                </a:pathLst>
              </a:custGeom>
              <a:solidFill>
                <a:srgbClr val="D4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5" name="Freeform 1228">
                <a:extLst>
                  <a:ext uri="{FF2B5EF4-FFF2-40B4-BE49-F238E27FC236}">
                    <a16:creationId xmlns:a16="http://schemas.microsoft.com/office/drawing/2014/main" id="{E6D6FDDE-C8E0-E14F-8327-4D92696E8979}"/>
                  </a:ext>
                </a:extLst>
              </p:cNvPr>
              <p:cNvSpPr>
                <a:spLocks noEditPoints="1"/>
              </p:cNvSpPr>
              <p:nvPr/>
            </p:nvSpPr>
            <p:spPr bwMode="auto">
              <a:xfrm>
                <a:off x="1015" y="3441"/>
                <a:ext cx="100" cy="43"/>
              </a:xfrm>
              <a:custGeom>
                <a:avLst/>
                <a:gdLst>
                  <a:gd name="T0" fmla="*/ 0 w 100"/>
                  <a:gd name="T1" fmla="*/ 0 h 43"/>
                  <a:gd name="T2" fmla="*/ 100 w 100"/>
                  <a:gd name="T3" fmla="*/ 0 h 43"/>
                  <a:gd name="T4" fmla="*/ 100 w 100"/>
                  <a:gd name="T5" fmla="*/ 43 h 43"/>
                  <a:gd name="T6" fmla="*/ 0 w 100"/>
                  <a:gd name="T7" fmla="*/ 43 h 43"/>
                  <a:gd name="T8" fmla="*/ 0 w 100"/>
                  <a:gd name="T9" fmla="*/ 0 h 43"/>
                  <a:gd name="T10" fmla="*/ 0 w 100"/>
                  <a:gd name="T11" fmla="*/ 0 h 43"/>
                  <a:gd name="T12" fmla="*/ 99 w 100"/>
                  <a:gd name="T13" fmla="*/ 0 h 43"/>
                  <a:gd name="T14" fmla="*/ 99 w 100"/>
                  <a:gd name="T15" fmla="*/ 43 h 43"/>
                  <a:gd name="T16" fmla="*/ 0 w 100"/>
                  <a:gd name="T17" fmla="*/ 43 h 43"/>
                  <a:gd name="T18" fmla="*/ 0 w 10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43">
                    <a:moveTo>
                      <a:pt x="0" y="0"/>
                    </a:moveTo>
                    <a:lnTo>
                      <a:pt x="100" y="0"/>
                    </a:lnTo>
                    <a:lnTo>
                      <a:pt x="100" y="43"/>
                    </a:lnTo>
                    <a:lnTo>
                      <a:pt x="0" y="43"/>
                    </a:lnTo>
                    <a:lnTo>
                      <a:pt x="0" y="0"/>
                    </a:lnTo>
                    <a:close/>
                    <a:moveTo>
                      <a:pt x="0" y="0"/>
                    </a:moveTo>
                    <a:lnTo>
                      <a:pt x="99" y="0"/>
                    </a:lnTo>
                    <a:lnTo>
                      <a:pt x="99" y="43"/>
                    </a:lnTo>
                    <a:lnTo>
                      <a:pt x="0" y="43"/>
                    </a:lnTo>
                    <a:lnTo>
                      <a:pt x="0" y="0"/>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6" name="Freeform 1229">
                <a:extLst>
                  <a:ext uri="{FF2B5EF4-FFF2-40B4-BE49-F238E27FC236}">
                    <a16:creationId xmlns:a16="http://schemas.microsoft.com/office/drawing/2014/main" id="{B1357456-DC4D-D243-98A5-BB78704D499C}"/>
                  </a:ext>
                </a:extLst>
              </p:cNvPr>
              <p:cNvSpPr>
                <a:spLocks noEditPoints="1"/>
              </p:cNvSpPr>
              <p:nvPr/>
            </p:nvSpPr>
            <p:spPr bwMode="auto">
              <a:xfrm>
                <a:off x="1015" y="3441"/>
                <a:ext cx="99" cy="43"/>
              </a:xfrm>
              <a:custGeom>
                <a:avLst/>
                <a:gdLst>
                  <a:gd name="T0" fmla="*/ 0 w 99"/>
                  <a:gd name="T1" fmla="*/ 0 h 43"/>
                  <a:gd name="T2" fmla="*/ 99 w 99"/>
                  <a:gd name="T3" fmla="*/ 0 h 43"/>
                  <a:gd name="T4" fmla="*/ 99 w 99"/>
                  <a:gd name="T5" fmla="*/ 43 h 43"/>
                  <a:gd name="T6" fmla="*/ 0 w 99"/>
                  <a:gd name="T7" fmla="*/ 43 h 43"/>
                  <a:gd name="T8" fmla="*/ 0 w 99"/>
                  <a:gd name="T9" fmla="*/ 0 h 43"/>
                  <a:gd name="T10" fmla="*/ 0 w 99"/>
                  <a:gd name="T11" fmla="*/ 0 h 43"/>
                  <a:gd name="T12" fmla="*/ 97 w 99"/>
                  <a:gd name="T13" fmla="*/ 0 h 43"/>
                  <a:gd name="T14" fmla="*/ 97 w 99"/>
                  <a:gd name="T15" fmla="*/ 42 h 43"/>
                  <a:gd name="T16" fmla="*/ 0 w 99"/>
                  <a:gd name="T17" fmla="*/ 42 h 43"/>
                  <a:gd name="T18" fmla="*/ 0 w 99"/>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43">
                    <a:moveTo>
                      <a:pt x="0" y="0"/>
                    </a:moveTo>
                    <a:lnTo>
                      <a:pt x="99" y="0"/>
                    </a:lnTo>
                    <a:lnTo>
                      <a:pt x="99" y="43"/>
                    </a:lnTo>
                    <a:lnTo>
                      <a:pt x="0" y="43"/>
                    </a:lnTo>
                    <a:lnTo>
                      <a:pt x="0" y="0"/>
                    </a:lnTo>
                    <a:close/>
                    <a:moveTo>
                      <a:pt x="0" y="0"/>
                    </a:moveTo>
                    <a:lnTo>
                      <a:pt x="97" y="0"/>
                    </a:lnTo>
                    <a:lnTo>
                      <a:pt x="97" y="42"/>
                    </a:lnTo>
                    <a:lnTo>
                      <a:pt x="0" y="42"/>
                    </a:lnTo>
                    <a:lnTo>
                      <a:pt x="0" y="0"/>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7" name="Freeform 1230">
                <a:extLst>
                  <a:ext uri="{FF2B5EF4-FFF2-40B4-BE49-F238E27FC236}">
                    <a16:creationId xmlns:a16="http://schemas.microsoft.com/office/drawing/2014/main" id="{93A85BE3-E107-D44C-BF05-AAA55512DDB5}"/>
                  </a:ext>
                </a:extLst>
              </p:cNvPr>
              <p:cNvSpPr>
                <a:spLocks noEditPoints="1"/>
              </p:cNvSpPr>
              <p:nvPr/>
            </p:nvSpPr>
            <p:spPr bwMode="auto">
              <a:xfrm>
                <a:off x="1015" y="3441"/>
                <a:ext cx="97" cy="42"/>
              </a:xfrm>
              <a:custGeom>
                <a:avLst/>
                <a:gdLst>
                  <a:gd name="T0" fmla="*/ 0 w 97"/>
                  <a:gd name="T1" fmla="*/ 0 h 42"/>
                  <a:gd name="T2" fmla="*/ 97 w 97"/>
                  <a:gd name="T3" fmla="*/ 0 h 42"/>
                  <a:gd name="T4" fmla="*/ 97 w 97"/>
                  <a:gd name="T5" fmla="*/ 42 h 42"/>
                  <a:gd name="T6" fmla="*/ 0 w 97"/>
                  <a:gd name="T7" fmla="*/ 42 h 42"/>
                  <a:gd name="T8" fmla="*/ 0 w 97"/>
                  <a:gd name="T9" fmla="*/ 0 h 42"/>
                  <a:gd name="T10" fmla="*/ 0 w 97"/>
                  <a:gd name="T11" fmla="*/ 0 h 42"/>
                  <a:gd name="T12" fmla="*/ 95 w 97"/>
                  <a:gd name="T13" fmla="*/ 0 h 42"/>
                  <a:gd name="T14" fmla="*/ 95 w 97"/>
                  <a:gd name="T15" fmla="*/ 41 h 42"/>
                  <a:gd name="T16" fmla="*/ 0 w 97"/>
                  <a:gd name="T17" fmla="*/ 41 h 42"/>
                  <a:gd name="T18" fmla="*/ 0 w 97"/>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42">
                    <a:moveTo>
                      <a:pt x="0" y="0"/>
                    </a:moveTo>
                    <a:lnTo>
                      <a:pt x="97" y="0"/>
                    </a:lnTo>
                    <a:lnTo>
                      <a:pt x="97" y="42"/>
                    </a:lnTo>
                    <a:lnTo>
                      <a:pt x="0" y="42"/>
                    </a:lnTo>
                    <a:lnTo>
                      <a:pt x="0" y="0"/>
                    </a:lnTo>
                    <a:close/>
                    <a:moveTo>
                      <a:pt x="0" y="0"/>
                    </a:moveTo>
                    <a:lnTo>
                      <a:pt x="95" y="0"/>
                    </a:lnTo>
                    <a:lnTo>
                      <a:pt x="95" y="41"/>
                    </a:lnTo>
                    <a:lnTo>
                      <a:pt x="0" y="41"/>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8" name="Freeform 1231">
                <a:extLst>
                  <a:ext uri="{FF2B5EF4-FFF2-40B4-BE49-F238E27FC236}">
                    <a16:creationId xmlns:a16="http://schemas.microsoft.com/office/drawing/2014/main" id="{B3A12DE7-F0AD-D64D-B6EC-C3A4A5D9EAB6}"/>
                  </a:ext>
                </a:extLst>
              </p:cNvPr>
              <p:cNvSpPr>
                <a:spLocks noEditPoints="1"/>
              </p:cNvSpPr>
              <p:nvPr/>
            </p:nvSpPr>
            <p:spPr bwMode="auto">
              <a:xfrm>
                <a:off x="1015" y="3441"/>
                <a:ext cx="95" cy="41"/>
              </a:xfrm>
              <a:custGeom>
                <a:avLst/>
                <a:gdLst>
                  <a:gd name="T0" fmla="*/ 0 w 95"/>
                  <a:gd name="T1" fmla="*/ 0 h 41"/>
                  <a:gd name="T2" fmla="*/ 95 w 95"/>
                  <a:gd name="T3" fmla="*/ 0 h 41"/>
                  <a:gd name="T4" fmla="*/ 95 w 95"/>
                  <a:gd name="T5" fmla="*/ 41 h 41"/>
                  <a:gd name="T6" fmla="*/ 0 w 95"/>
                  <a:gd name="T7" fmla="*/ 41 h 41"/>
                  <a:gd name="T8" fmla="*/ 0 w 95"/>
                  <a:gd name="T9" fmla="*/ 0 h 41"/>
                  <a:gd name="T10" fmla="*/ 0 w 95"/>
                  <a:gd name="T11" fmla="*/ 0 h 41"/>
                  <a:gd name="T12" fmla="*/ 93 w 95"/>
                  <a:gd name="T13" fmla="*/ 0 h 41"/>
                  <a:gd name="T14" fmla="*/ 93 w 95"/>
                  <a:gd name="T15" fmla="*/ 40 h 41"/>
                  <a:gd name="T16" fmla="*/ 0 w 95"/>
                  <a:gd name="T17" fmla="*/ 40 h 41"/>
                  <a:gd name="T18" fmla="*/ 0 w 9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41">
                    <a:moveTo>
                      <a:pt x="0" y="0"/>
                    </a:moveTo>
                    <a:lnTo>
                      <a:pt x="95" y="0"/>
                    </a:lnTo>
                    <a:lnTo>
                      <a:pt x="95" y="41"/>
                    </a:lnTo>
                    <a:lnTo>
                      <a:pt x="0" y="41"/>
                    </a:lnTo>
                    <a:lnTo>
                      <a:pt x="0" y="0"/>
                    </a:lnTo>
                    <a:close/>
                    <a:moveTo>
                      <a:pt x="0" y="0"/>
                    </a:moveTo>
                    <a:lnTo>
                      <a:pt x="93" y="0"/>
                    </a:lnTo>
                    <a:lnTo>
                      <a:pt x="93" y="40"/>
                    </a:lnTo>
                    <a:lnTo>
                      <a:pt x="0" y="40"/>
                    </a:lnTo>
                    <a:lnTo>
                      <a:pt x="0" y="0"/>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69" name="Freeform 1232">
                <a:extLst>
                  <a:ext uri="{FF2B5EF4-FFF2-40B4-BE49-F238E27FC236}">
                    <a16:creationId xmlns:a16="http://schemas.microsoft.com/office/drawing/2014/main" id="{B89F280B-DEBF-9241-A141-6A335F396876}"/>
                  </a:ext>
                </a:extLst>
              </p:cNvPr>
              <p:cNvSpPr>
                <a:spLocks noEditPoints="1"/>
              </p:cNvSpPr>
              <p:nvPr/>
            </p:nvSpPr>
            <p:spPr bwMode="auto">
              <a:xfrm>
                <a:off x="1015" y="3441"/>
                <a:ext cx="93" cy="40"/>
              </a:xfrm>
              <a:custGeom>
                <a:avLst/>
                <a:gdLst>
                  <a:gd name="T0" fmla="*/ 0 w 93"/>
                  <a:gd name="T1" fmla="*/ 0 h 40"/>
                  <a:gd name="T2" fmla="*/ 93 w 93"/>
                  <a:gd name="T3" fmla="*/ 0 h 40"/>
                  <a:gd name="T4" fmla="*/ 93 w 93"/>
                  <a:gd name="T5" fmla="*/ 40 h 40"/>
                  <a:gd name="T6" fmla="*/ 0 w 93"/>
                  <a:gd name="T7" fmla="*/ 40 h 40"/>
                  <a:gd name="T8" fmla="*/ 0 w 93"/>
                  <a:gd name="T9" fmla="*/ 0 h 40"/>
                  <a:gd name="T10" fmla="*/ 0 w 93"/>
                  <a:gd name="T11" fmla="*/ 0 h 40"/>
                  <a:gd name="T12" fmla="*/ 91 w 93"/>
                  <a:gd name="T13" fmla="*/ 0 h 40"/>
                  <a:gd name="T14" fmla="*/ 91 w 93"/>
                  <a:gd name="T15" fmla="*/ 39 h 40"/>
                  <a:gd name="T16" fmla="*/ 0 w 93"/>
                  <a:gd name="T17" fmla="*/ 39 h 40"/>
                  <a:gd name="T18" fmla="*/ 0 w 93"/>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40">
                    <a:moveTo>
                      <a:pt x="0" y="0"/>
                    </a:moveTo>
                    <a:lnTo>
                      <a:pt x="93" y="0"/>
                    </a:lnTo>
                    <a:lnTo>
                      <a:pt x="93" y="40"/>
                    </a:lnTo>
                    <a:lnTo>
                      <a:pt x="0" y="40"/>
                    </a:lnTo>
                    <a:lnTo>
                      <a:pt x="0" y="0"/>
                    </a:lnTo>
                    <a:close/>
                    <a:moveTo>
                      <a:pt x="0" y="0"/>
                    </a:moveTo>
                    <a:lnTo>
                      <a:pt x="91" y="0"/>
                    </a:lnTo>
                    <a:lnTo>
                      <a:pt x="91" y="39"/>
                    </a:lnTo>
                    <a:lnTo>
                      <a:pt x="0" y="39"/>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0" name="Freeform 1233">
                <a:extLst>
                  <a:ext uri="{FF2B5EF4-FFF2-40B4-BE49-F238E27FC236}">
                    <a16:creationId xmlns:a16="http://schemas.microsoft.com/office/drawing/2014/main" id="{4681B909-3060-C647-8C21-EFC89A40AA6A}"/>
                  </a:ext>
                </a:extLst>
              </p:cNvPr>
              <p:cNvSpPr>
                <a:spLocks noEditPoints="1"/>
              </p:cNvSpPr>
              <p:nvPr/>
            </p:nvSpPr>
            <p:spPr bwMode="auto">
              <a:xfrm>
                <a:off x="1015" y="3441"/>
                <a:ext cx="91" cy="39"/>
              </a:xfrm>
              <a:custGeom>
                <a:avLst/>
                <a:gdLst>
                  <a:gd name="T0" fmla="*/ 0 w 91"/>
                  <a:gd name="T1" fmla="*/ 0 h 39"/>
                  <a:gd name="T2" fmla="*/ 91 w 91"/>
                  <a:gd name="T3" fmla="*/ 0 h 39"/>
                  <a:gd name="T4" fmla="*/ 91 w 91"/>
                  <a:gd name="T5" fmla="*/ 39 h 39"/>
                  <a:gd name="T6" fmla="*/ 0 w 91"/>
                  <a:gd name="T7" fmla="*/ 39 h 39"/>
                  <a:gd name="T8" fmla="*/ 0 w 91"/>
                  <a:gd name="T9" fmla="*/ 0 h 39"/>
                  <a:gd name="T10" fmla="*/ 0 w 91"/>
                  <a:gd name="T11" fmla="*/ 0 h 39"/>
                  <a:gd name="T12" fmla="*/ 90 w 91"/>
                  <a:gd name="T13" fmla="*/ 0 h 39"/>
                  <a:gd name="T14" fmla="*/ 90 w 91"/>
                  <a:gd name="T15" fmla="*/ 39 h 39"/>
                  <a:gd name="T16" fmla="*/ 0 w 91"/>
                  <a:gd name="T17" fmla="*/ 39 h 39"/>
                  <a:gd name="T18" fmla="*/ 0 w 91"/>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9">
                    <a:moveTo>
                      <a:pt x="0" y="0"/>
                    </a:moveTo>
                    <a:lnTo>
                      <a:pt x="91" y="0"/>
                    </a:lnTo>
                    <a:lnTo>
                      <a:pt x="91" y="39"/>
                    </a:lnTo>
                    <a:lnTo>
                      <a:pt x="0" y="39"/>
                    </a:lnTo>
                    <a:lnTo>
                      <a:pt x="0" y="0"/>
                    </a:lnTo>
                    <a:close/>
                    <a:moveTo>
                      <a:pt x="0" y="0"/>
                    </a:moveTo>
                    <a:lnTo>
                      <a:pt x="90" y="0"/>
                    </a:lnTo>
                    <a:lnTo>
                      <a:pt x="90" y="39"/>
                    </a:lnTo>
                    <a:lnTo>
                      <a:pt x="0" y="39"/>
                    </a:lnTo>
                    <a:lnTo>
                      <a:pt x="0" y="0"/>
                    </a:lnTo>
                    <a:close/>
                  </a:path>
                </a:pathLst>
              </a:custGeom>
              <a:solidFill>
                <a:srgbClr val="DD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1" name="Freeform 1234">
                <a:extLst>
                  <a:ext uri="{FF2B5EF4-FFF2-40B4-BE49-F238E27FC236}">
                    <a16:creationId xmlns:a16="http://schemas.microsoft.com/office/drawing/2014/main" id="{4071F609-6E68-6743-B66B-73EACFCFC5F6}"/>
                  </a:ext>
                </a:extLst>
              </p:cNvPr>
              <p:cNvSpPr>
                <a:spLocks noEditPoints="1"/>
              </p:cNvSpPr>
              <p:nvPr/>
            </p:nvSpPr>
            <p:spPr bwMode="auto">
              <a:xfrm>
                <a:off x="1015" y="3441"/>
                <a:ext cx="90" cy="39"/>
              </a:xfrm>
              <a:custGeom>
                <a:avLst/>
                <a:gdLst>
                  <a:gd name="T0" fmla="*/ 0 w 90"/>
                  <a:gd name="T1" fmla="*/ 0 h 39"/>
                  <a:gd name="T2" fmla="*/ 90 w 90"/>
                  <a:gd name="T3" fmla="*/ 0 h 39"/>
                  <a:gd name="T4" fmla="*/ 90 w 90"/>
                  <a:gd name="T5" fmla="*/ 39 h 39"/>
                  <a:gd name="T6" fmla="*/ 0 w 90"/>
                  <a:gd name="T7" fmla="*/ 39 h 39"/>
                  <a:gd name="T8" fmla="*/ 0 w 90"/>
                  <a:gd name="T9" fmla="*/ 0 h 39"/>
                  <a:gd name="T10" fmla="*/ 0 w 90"/>
                  <a:gd name="T11" fmla="*/ 0 h 39"/>
                  <a:gd name="T12" fmla="*/ 88 w 90"/>
                  <a:gd name="T13" fmla="*/ 0 h 39"/>
                  <a:gd name="T14" fmla="*/ 88 w 90"/>
                  <a:gd name="T15" fmla="*/ 38 h 39"/>
                  <a:gd name="T16" fmla="*/ 0 w 90"/>
                  <a:gd name="T17" fmla="*/ 38 h 39"/>
                  <a:gd name="T18" fmla="*/ 0 w 9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39">
                    <a:moveTo>
                      <a:pt x="0" y="0"/>
                    </a:moveTo>
                    <a:lnTo>
                      <a:pt x="90" y="0"/>
                    </a:lnTo>
                    <a:lnTo>
                      <a:pt x="90" y="39"/>
                    </a:lnTo>
                    <a:lnTo>
                      <a:pt x="0" y="39"/>
                    </a:lnTo>
                    <a:lnTo>
                      <a:pt x="0" y="0"/>
                    </a:lnTo>
                    <a:close/>
                    <a:moveTo>
                      <a:pt x="0" y="0"/>
                    </a:moveTo>
                    <a:lnTo>
                      <a:pt x="88" y="0"/>
                    </a:lnTo>
                    <a:lnTo>
                      <a:pt x="88" y="38"/>
                    </a:lnTo>
                    <a:lnTo>
                      <a:pt x="0" y="38"/>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2" name="Freeform 1235">
                <a:extLst>
                  <a:ext uri="{FF2B5EF4-FFF2-40B4-BE49-F238E27FC236}">
                    <a16:creationId xmlns:a16="http://schemas.microsoft.com/office/drawing/2014/main" id="{B5BA818B-EE0B-DA46-86FD-1DE8559F3F9C}"/>
                  </a:ext>
                </a:extLst>
              </p:cNvPr>
              <p:cNvSpPr>
                <a:spLocks noEditPoints="1"/>
              </p:cNvSpPr>
              <p:nvPr/>
            </p:nvSpPr>
            <p:spPr bwMode="auto">
              <a:xfrm>
                <a:off x="1015" y="3441"/>
                <a:ext cx="88" cy="38"/>
              </a:xfrm>
              <a:custGeom>
                <a:avLst/>
                <a:gdLst>
                  <a:gd name="T0" fmla="*/ 0 w 88"/>
                  <a:gd name="T1" fmla="*/ 0 h 38"/>
                  <a:gd name="T2" fmla="*/ 88 w 88"/>
                  <a:gd name="T3" fmla="*/ 0 h 38"/>
                  <a:gd name="T4" fmla="*/ 88 w 88"/>
                  <a:gd name="T5" fmla="*/ 38 h 38"/>
                  <a:gd name="T6" fmla="*/ 0 w 88"/>
                  <a:gd name="T7" fmla="*/ 38 h 38"/>
                  <a:gd name="T8" fmla="*/ 0 w 88"/>
                  <a:gd name="T9" fmla="*/ 0 h 38"/>
                  <a:gd name="T10" fmla="*/ 0 w 88"/>
                  <a:gd name="T11" fmla="*/ 0 h 38"/>
                  <a:gd name="T12" fmla="*/ 86 w 88"/>
                  <a:gd name="T13" fmla="*/ 0 h 38"/>
                  <a:gd name="T14" fmla="*/ 86 w 88"/>
                  <a:gd name="T15" fmla="*/ 37 h 38"/>
                  <a:gd name="T16" fmla="*/ 0 w 88"/>
                  <a:gd name="T17" fmla="*/ 37 h 38"/>
                  <a:gd name="T18" fmla="*/ 0 w 88"/>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38">
                    <a:moveTo>
                      <a:pt x="0" y="0"/>
                    </a:moveTo>
                    <a:lnTo>
                      <a:pt x="88" y="0"/>
                    </a:lnTo>
                    <a:lnTo>
                      <a:pt x="88" y="38"/>
                    </a:lnTo>
                    <a:lnTo>
                      <a:pt x="0" y="38"/>
                    </a:lnTo>
                    <a:lnTo>
                      <a:pt x="0" y="0"/>
                    </a:lnTo>
                    <a:close/>
                    <a:moveTo>
                      <a:pt x="0" y="0"/>
                    </a:moveTo>
                    <a:lnTo>
                      <a:pt x="86" y="0"/>
                    </a:lnTo>
                    <a:lnTo>
                      <a:pt x="86" y="37"/>
                    </a:lnTo>
                    <a:lnTo>
                      <a:pt x="0" y="37"/>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3" name="Freeform 1236">
                <a:extLst>
                  <a:ext uri="{FF2B5EF4-FFF2-40B4-BE49-F238E27FC236}">
                    <a16:creationId xmlns:a16="http://schemas.microsoft.com/office/drawing/2014/main" id="{0DB61EC0-C729-8548-B0C5-D400A368D63F}"/>
                  </a:ext>
                </a:extLst>
              </p:cNvPr>
              <p:cNvSpPr>
                <a:spLocks noEditPoints="1"/>
              </p:cNvSpPr>
              <p:nvPr/>
            </p:nvSpPr>
            <p:spPr bwMode="auto">
              <a:xfrm>
                <a:off x="1015" y="3441"/>
                <a:ext cx="86" cy="37"/>
              </a:xfrm>
              <a:custGeom>
                <a:avLst/>
                <a:gdLst>
                  <a:gd name="T0" fmla="*/ 0 w 86"/>
                  <a:gd name="T1" fmla="*/ 0 h 37"/>
                  <a:gd name="T2" fmla="*/ 86 w 86"/>
                  <a:gd name="T3" fmla="*/ 0 h 37"/>
                  <a:gd name="T4" fmla="*/ 86 w 86"/>
                  <a:gd name="T5" fmla="*/ 37 h 37"/>
                  <a:gd name="T6" fmla="*/ 0 w 86"/>
                  <a:gd name="T7" fmla="*/ 37 h 37"/>
                  <a:gd name="T8" fmla="*/ 0 w 86"/>
                  <a:gd name="T9" fmla="*/ 0 h 37"/>
                  <a:gd name="T10" fmla="*/ 0 w 86"/>
                  <a:gd name="T11" fmla="*/ 0 h 37"/>
                  <a:gd name="T12" fmla="*/ 84 w 86"/>
                  <a:gd name="T13" fmla="*/ 0 h 37"/>
                  <a:gd name="T14" fmla="*/ 84 w 86"/>
                  <a:gd name="T15" fmla="*/ 37 h 37"/>
                  <a:gd name="T16" fmla="*/ 0 w 86"/>
                  <a:gd name="T17" fmla="*/ 37 h 37"/>
                  <a:gd name="T18" fmla="*/ 0 w 8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37">
                    <a:moveTo>
                      <a:pt x="0" y="0"/>
                    </a:moveTo>
                    <a:lnTo>
                      <a:pt x="86" y="0"/>
                    </a:lnTo>
                    <a:lnTo>
                      <a:pt x="86" y="37"/>
                    </a:lnTo>
                    <a:lnTo>
                      <a:pt x="0" y="37"/>
                    </a:lnTo>
                    <a:lnTo>
                      <a:pt x="0" y="0"/>
                    </a:lnTo>
                    <a:close/>
                    <a:moveTo>
                      <a:pt x="0" y="0"/>
                    </a:moveTo>
                    <a:lnTo>
                      <a:pt x="84" y="0"/>
                    </a:lnTo>
                    <a:lnTo>
                      <a:pt x="84" y="37"/>
                    </a:lnTo>
                    <a:lnTo>
                      <a:pt x="0" y="37"/>
                    </a:lnTo>
                    <a:lnTo>
                      <a:pt x="0" y="0"/>
                    </a:lnTo>
                    <a:close/>
                  </a:path>
                </a:pathLst>
              </a:cu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4" name="Freeform 1237">
                <a:extLst>
                  <a:ext uri="{FF2B5EF4-FFF2-40B4-BE49-F238E27FC236}">
                    <a16:creationId xmlns:a16="http://schemas.microsoft.com/office/drawing/2014/main" id="{BDF12D56-76BD-D343-A8C6-D9BA5FEAE0ED}"/>
                  </a:ext>
                </a:extLst>
              </p:cNvPr>
              <p:cNvSpPr>
                <a:spLocks noEditPoints="1"/>
              </p:cNvSpPr>
              <p:nvPr/>
            </p:nvSpPr>
            <p:spPr bwMode="auto">
              <a:xfrm>
                <a:off x="1015" y="3441"/>
                <a:ext cx="84" cy="37"/>
              </a:xfrm>
              <a:custGeom>
                <a:avLst/>
                <a:gdLst>
                  <a:gd name="T0" fmla="*/ 0 w 84"/>
                  <a:gd name="T1" fmla="*/ 0 h 37"/>
                  <a:gd name="T2" fmla="*/ 84 w 84"/>
                  <a:gd name="T3" fmla="*/ 0 h 37"/>
                  <a:gd name="T4" fmla="*/ 84 w 84"/>
                  <a:gd name="T5" fmla="*/ 37 h 37"/>
                  <a:gd name="T6" fmla="*/ 0 w 84"/>
                  <a:gd name="T7" fmla="*/ 37 h 37"/>
                  <a:gd name="T8" fmla="*/ 0 w 84"/>
                  <a:gd name="T9" fmla="*/ 0 h 37"/>
                  <a:gd name="T10" fmla="*/ 0 w 84"/>
                  <a:gd name="T11" fmla="*/ 0 h 37"/>
                  <a:gd name="T12" fmla="*/ 83 w 84"/>
                  <a:gd name="T13" fmla="*/ 0 h 37"/>
                  <a:gd name="T14" fmla="*/ 83 w 84"/>
                  <a:gd name="T15" fmla="*/ 36 h 37"/>
                  <a:gd name="T16" fmla="*/ 0 w 84"/>
                  <a:gd name="T17" fmla="*/ 36 h 37"/>
                  <a:gd name="T18" fmla="*/ 0 w 8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37">
                    <a:moveTo>
                      <a:pt x="0" y="0"/>
                    </a:moveTo>
                    <a:lnTo>
                      <a:pt x="84" y="0"/>
                    </a:lnTo>
                    <a:lnTo>
                      <a:pt x="84" y="37"/>
                    </a:lnTo>
                    <a:lnTo>
                      <a:pt x="0" y="37"/>
                    </a:lnTo>
                    <a:lnTo>
                      <a:pt x="0" y="0"/>
                    </a:lnTo>
                    <a:close/>
                    <a:moveTo>
                      <a:pt x="0" y="0"/>
                    </a:moveTo>
                    <a:lnTo>
                      <a:pt x="83" y="0"/>
                    </a:lnTo>
                    <a:lnTo>
                      <a:pt x="83" y="36"/>
                    </a:lnTo>
                    <a:lnTo>
                      <a:pt x="0" y="36"/>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5" name="Freeform 1238">
                <a:extLst>
                  <a:ext uri="{FF2B5EF4-FFF2-40B4-BE49-F238E27FC236}">
                    <a16:creationId xmlns:a16="http://schemas.microsoft.com/office/drawing/2014/main" id="{E3D971F4-2403-E643-9926-B3B618250CD6}"/>
                  </a:ext>
                </a:extLst>
              </p:cNvPr>
              <p:cNvSpPr>
                <a:spLocks noEditPoints="1"/>
              </p:cNvSpPr>
              <p:nvPr/>
            </p:nvSpPr>
            <p:spPr bwMode="auto">
              <a:xfrm>
                <a:off x="1015" y="3441"/>
                <a:ext cx="83" cy="36"/>
              </a:xfrm>
              <a:custGeom>
                <a:avLst/>
                <a:gdLst>
                  <a:gd name="T0" fmla="*/ 0 w 83"/>
                  <a:gd name="T1" fmla="*/ 0 h 36"/>
                  <a:gd name="T2" fmla="*/ 83 w 83"/>
                  <a:gd name="T3" fmla="*/ 0 h 36"/>
                  <a:gd name="T4" fmla="*/ 83 w 83"/>
                  <a:gd name="T5" fmla="*/ 36 h 36"/>
                  <a:gd name="T6" fmla="*/ 0 w 83"/>
                  <a:gd name="T7" fmla="*/ 36 h 36"/>
                  <a:gd name="T8" fmla="*/ 0 w 83"/>
                  <a:gd name="T9" fmla="*/ 0 h 36"/>
                  <a:gd name="T10" fmla="*/ 0 w 83"/>
                  <a:gd name="T11" fmla="*/ 0 h 36"/>
                  <a:gd name="T12" fmla="*/ 81 w 83"/>
                  <a:gd name="T13" fmla="*/ 0 h 36"/>
                  <a:gd name="T14" fmla="*/ 81 w 83"/>
                  <a:gd name="T15" fmla="*/ 35 h 36"/>
                  <a:gd name="T16" fmla="*/ 0 w 83"/>
                  <a:gd name="T17" fmla="*/ 35 h 36"/>
                  <a:gd name="T18" fmla="*/ 0 w 83"/>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36">
                    <a:moveTo>
                      <a:pt x="0" y="0"/>
                    </a:moveTo>
                    <a:lnTo>
                      <a:pt x="83" y="0"/>
                    </a:lnTo>
                    <a:lnTo>
                      <a:pt x="83" y="36"/>
                    </a:lnTo>
                    <a:lnTo>
                      <a:pt x="0" y="36"/>
                    </a:lnTo>
                    <a:lnTo>
                      <a:pt x="0" y="0"/>
                    </a:lnTo>
                    <a:close/>
                    <a:moveTo>
                      <a:pt x="0" y="0"/>
                    </a:moveTo>
                    <a:lnTo>
                      <a:pt x="81" y="0"/>
                    </a:lnTo>
                    <a:lnTo>
                      <a:pt x="81" y="35"/>
                    </a:lnTo>
                    <a:lnTo>
                      <a:pt x="0" y="35"/>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6" name="Freeform 1239">
                <a:extLst>
                  <a:ext uri="{FF2B5EF4-FFF2-40B4-BE49-F238E27FC236}">
                    <a16:creationId xmlns:a16="http://schemas.microsoft.com/office/drawing/2014/main" id="{E6F04A24-1405-0A4E-AB44-74086B5D91EA}"/>
                  </a:ext>
                </a:extLst>
              </p:cNvPr>
              <p:cNvSpPr>
                <a:spLocks noEditPoints="1"/>
              </p:cNvSpPr>
              <p:nvPr/>
            </p:nvSpPr>
            <p:spPr bwMode="auto">
              <a:xfrm>
                <a:off x="1015" y="3441"/>
                <a:ext cx="81" cy="35"/>
              </a:xfrm>
              <a:custGeom>
                <a:avLst/>
                <a:gdLst>
                  <a:gd name="T0" fmla="*/ 0 w 81"/>
                  <a:gd name="T1" fmla="*/ 0 h 35"/>
                  <a:gd name="T2" fmla="*/ 81 w 81"/>
                  <a:gd name="T3" fmla="*/ 0 h 35"/>
                  <a:gd name="T4" fmla="*/ 81 w 81"/>
                  <a:gd name="T5" fmla="*/ 35 h 35"/>
                  <a:gd name="T6" fmla="*/ 0 w 81"/>
                  <a:gd name="T7" fmla="*/ 35 h 35"/>
                  <a:gd name="T8" fmla="*/ 0 w 81"/>
                  <a:gd name="T9" fmla="*/ 0 h 35"/>
                  <a:gd name="T10" fmla="*/ 0 w 81"/>
                  <a:gd name="T11" fmla="*/ 0 h 35"/>
                  <a:gd name="T12" fmla="*/ 79 w 81"/>
                  <a:gd name="T13" fmla="*/ 0 h 35"/>
                  <a:gd name="T14" fmla="*/ 79 w 81"/>
                  <a:gd name="T15" fmla="*/ 34 h 35"/>
                  <a:gd name="T16" fmla="*/ 0 w 81"/>
                  <a:gd name="T17" fmla="*/ 34 h 35"/>
                  <a:gd name="T18" fmla="*/ 0 w 8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35">
                    <a:moveTo>
                      <a:pt x="0" y="0"/>
                    </a:moveTo>
                    <a:lnTo>
                      <a:pt x="81" y="0"/>
                    </a:lnTo>
                    <a:lnTo>
                      <a:pt x="81" y="35"/>
                    </a:lnTo>
                    <a:lnTo>
                      <a:pt x="0" y="35"/>
                    </a:lnTo>
                    <a:lnTo>
                      <a:pt x="0" y="0"/>
                    </a:lnTo>
                    <a:close/>
                    <a:moveTo>
                      <a:pt x="0" y="0"/>
                    </a:moveTo>
                    <a:lnTo>
                      <a:pt x="79" y="0"/>
                    </a:lnTo>
                    <a:lnTo>
                      <a:pt x="79" y="34"/>
                    </a:lnTo>
                    <a:lnTo>
                      <a:pt x="0" y="34"/>
                    </a:lnTo>
                    <a:lnTo>
                      <a:pt x="0" y="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7" name="Freeform 1240">
                <a:extLst>
                  <a:ext uri="{FF2B5EF4-FFF2-40B4-BE49-F238E27FC236}">
                    <a16:creationId xmlns:a16="http://schemas.microsoft.com/office/drawing/2014/main" id="{1487732F-E7F3-4C48-B8D5-444B1FD88F77}"/>
                  </a:ext>
                </a:extLst>
              </p:cNvPr>
              <p:cNvSpPr>
                <a:spLocks noEditPoints="1"/>
              </p:cNvSpPr>
              <p:nvPr/>
            </p:nvSpPr>
            <p:spPr bwMode="auto">
              <a:xfrm>
                <a:off x="1015" y="3441"/>
                <a:ext cx="79" cy="34"/>
              </a:xfrm>
              <a:custGeom>
                <a:avLst/>
                <a:gdLst>
                  <a:gd name="T0" fmla="*/ 0 w 79"/>
                  <a:gd name="T1" fmla="*/ 0 h 34"/>
                  <a:gd name="T2" fmla="*/ 79 w 79"/>
                  <a:gd name="T3" fmla="*/ 0 h 34"/>
                  <a:gd name="T4" fmla="*/ 79 w 79"/>
                  <a:gd name="T5" fmla="*/ 34 h 34"/>
                  <a:gd name="T6" fmla="*/ 0 w 79"/>
                  <a:gd name="T7" fmla="*/ 34 h 34"/>
                  <a:gd name="T8" fmla="*/ 0 w 79"/>
                  <a:gd name="T9" fmla="*/ 0 h 34"/>
                  <a:gd name="T10" fmla="*/ 0 w 79"/>
                  <a:gd name="T11" fmla="*/ 0 h 34"/>
                  <a:gd name="T12" fmla="*/ 77 w 79"/>
                  <a:gd name="T13" fmla="*/ 0 h 34"/>
                  <a:gd name="T14" fmla="*/ 77 w 79"/>
                  <a:gd name="T15" fmla="*/ 33 h 34"/>
                  <a:gd name="T16" fmla="*/ 0 w 79"/>
                  <a:gd name="T17" fmla="*/ 33 h 34"/>
                  <a:gd name="T18" fmla="*/ 0 w 7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34">
                    <a:moveTo>
                      <a:pt x="0" y="0"/>
                    </a:moveTo>
                    <a:lnTo>
                      <a:pt x="79" y="0"/>
                    </a:lnTo>
                    <a:lnTo>
                      <a:pt x="79" y="34"/>
                    </a:lnTo>
                    <a:lnTo>
                      <a:pt x="0" y="34"/>
                    </a:lnTo>
                    <a:lnTo>
                      <a:pt x="0" y="0"/>
                    </a:lnTo>
                    <a:close/>
                    <a:moveTo>
                      <a:pt x="0" y="0"/>
                    </a:moveTo>
                    <a:lnTo>
                      <a:pt x="77" y="0"/>
                    </a:lnTo>
                    <a:lnTo>
                      <a:pt x="77" y="33"/>
                    </a:lnTo>
                    <a:lnTo>
                      <a:pt x="0" y="33"/>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8" name="Freeform 1241">
                <a:extLst>
                  <a:ext uri="{FF2B5EF4-FFF2-40B4-BE49-F238E27FC236}">
                    <a16:creationId xmlns:a16="http://schemas.microsoft.com/office/drawing/2014/main" id="{F2AEC38B-EBD7-6C47-AB5B-CC5E7328D7CE}"/>
                  </a:ext>
                </a:extLst>
              </p:cNvPr>
              <p:cNvSpPr>
                <a:spLocks noEditPoints="1"/>
              </p:cNvSpPr>
              <p:nvPr/>
            </p:nvSpPr>
            <p:spPr bwMode="auto">
              <a:xfrm>
                <a:off x="1015" y="3441"/>
                <a:ext cx="77" cy="33"/>
              </a:xfrm>
              <a:custGeom>
                <a:avLst/>
                <a:gdLst>
                  <a:gd name="T0" fmla="*/ 0 w 77"/>
                  <a:gd name="T1" fmla="*/ 0 h 33"/>
                  <a:gd name="T2" fmla="*/ 77 w 77"/>
                  <a:gd name="T3" fmla="*/ 0 h 33"/>
                  <a:gd name="T4" fmla="*/ 77 w 77"/>
                  <a:gd name="T5" fmla="*/ 33 h 33"/>
                  <a:gd name="T6" fmla="*/ 0 w 77"/>
                  <a:gd name="T7" fmla="*/ 33 h 33"/>
                  <a:gd name="T8" fmla="*/ 0 w 77"/>
                  <a:gd name="T9" fmla="*/ 0 h 33"/>
                  <a:gd name="T10" fmla="*/ 0 w 77"/>
                  <a:gd name="T11" fmla="*/ 0 h 33"/>
                  <a:gd name="T12" fmla="*/ 76 w 77"/>
                  <a:gd name="T13" fmla="*/ 0 h 33"/>
                  <a:gd name="T14" fmla="*/ 76 w 77"/>
                  <a:gd name="T15" fmla="*/ 32 h 33"/>
                  <a:gd name="T16" fmla="*/ 0 w 77"/>
                  <a:gd name="T17" fmla="*/ 32 h 33"/>
                  <a:gd name="T18" fmla="*/ 0 w 7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33">
                    <a:moveTo>
                      <a:pt x="0" y="0"/>
                    </a:moveTo>
                    <a:lnTo>
                      <a:pt x="77" y="0"/>
                    </a:lnTo>
                    <a:lnTo>
                      <a:pt x="77" y="33"/>
                    </a:lnTo>
                    <a:lnTo>
                      <a:pt x="0" y="33"/>
                    </a:lnTo>
                    <a:lnTo>
                      <a:pt x="0" y="0"/>
                    </a:lnTo>
                    <a:close/>
                    <a:moveTo>
                      <a:pt x="0" y="0"/>
                    </a:moveTo>
                    <a:lnTo>
                      <a:pt x="76" y="0"/>
                    </a:lnTo>
                    <a:lnTo>
                      <a:pt x="76" y="32"/>
                    </a:lnTo>
                    <a:lnTo>
                      <a:pt x="0" y="32"/>
                    </a:lnTo>
                    <a:lnTo>
                      <a:pt x="0" y="0"/>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79" name="Freeform 1242">
                <a:extLst>
                  <a:ext uri="{FF2B5EF4-FFF2-40B4-BE49-F238E27FC236}">
                    <a16:creationId xmlns:a16="http://schemas.microsoft.com/office/drawing/2014/main" id="{D6650475-6D1A-FC40-A850-CEA27C12EB6D}"/>
                  </a:ext>
                </a:extLst>
              </p:cNvPr>
              <p:cNvSpPr>
                <a:spLocks noEditPoints="1"/>
              </p:cNvSpPr>
              <p:nvPr/>
            </p:nvSpPr>
            <p:spPr bwMode="auto">
              <a:xfrm>
                <a:off x="1015" y="3441"/>
                <a:ext cx="76" cy="32"/>
              </a:xfrm>
              <a:custGeom>
                <a:avLst/>
                <a:gdLst>
                  <a:gd name="T0" fmla="*/ 0 w 76"/>
                  <a:gd name="T1" fmla="*/ 0 h 32"/>
                  <a:gd name="T2" fmla="*/ 76 w 76"/>
                  <a:gd name="T3" fmla="*/ 0 h 32"/>
                  <a:gd name="T4" fmla="*/ 76 w 76"/>
                  <a:gd name="T5" fmla="*/ 32 h 32"/>
                  <a:gd name="T6" fmla="*/ 0 w 76"/>
                  <a:gd name="T7" fmla="*/ 32 h 32"/>
                  <a:gd name="T8" fmla="*/ 0 w 76"/>
                  <a:gd name="T9" fmla="*/ 0 h 32"/>
                  <a:gd name="T10" fmla="*/ 0 w 76"/>
                  <a:gd name="T11" fmla="*/ 0 h 32"/>
                  <a:gd name="T12" fmla="*/ 74 w 76"/>
                  <a:gd name="T13" fmla="*/ 0 h 32"/>
                  <a:gd name="T14" fmla="*/ 74 w 76"/>
                  <a:gd name="T15" fmla="*/ 32 h 32"/>
                  <a:gd name="T16" fmla="*/ 0 w 76"/>
                  <a:gd name="T17" fmla="*/ 32 h 32"/>
                  <a:gd name="T18" fmla="*/ 0 w 7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32">
                    <a:moveTo>
                      <a:pt x="0" y="0"/>
                    </a:moveTo>
                    <a:lnTo>
                      <a:pt x="76" y="0"/>
                    </a:lnTo>
                    <a:lnTo>
                      <a:pt x="76" y="32"/>
                    </a:lnTo>
                    <a:lnTo>
                      <a:pt x="0" y="32"/>
                    </a:lnTo>
                    <a:lnTo>
                      <a:pt x="0" y="0"/>
                    </a:lnTo>
                    <a:close/>
                    <a:moveTo>
                      <a:pt x="0" y="0"/>
                    </a:moveTo>
                    <a:lnTo>
                      <a:pt x="74" y="0"/>
                    </a:lnTo>
                    <a:lnTo>
                      <a:pt x="74" y="32"/>
                    </a:lnTo>
                    <a:lnTo>
                      <a:pt x="0" y="32"/>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0" name="Freeform 1243">
                <a:extLst>
                  <a:ext uri="{FF2B5EF4-FFF2-40B4-BE49-F238E27FC236}">
                    <a16:creationId xmlns:a16="http://schemas.microsoft.com/office/drawing/2014/main" id="{E475D26D-BA03-B84C-A863-B559C42E7AAB}"/>
                  </a:ext>
                </a:extLst>
              </p:cNvPr>
              <p:cNvSpPr>
                <a:spLocks noEditPoints="1"/>
              </p:cNvSpPr>
              <p:nvPr/>
            </p:nvSpPr>
            <p:spPr bwMode="auto">
              <a:xfrm>
                <a:off x="1015" y="3441"/>
                <a:ext cx="74" cy="32"/>
              </a:xfrm>
              <a:custGeom>
                <a:avLst/>
                <a:gdLst>
                  <a:gd name="T0" fmla="*/ 0 w 74"/>
                  <a:gd name="T1" fmla="*/ 0 h 32"/>
                  <a:gd name="T2" fmla="*/ 74 w 74"/>
                  <a:gd name="T3" fmla="*/ 0 h 32"/>
                  <a:gd name="T4" fmla="*/ 74 w 74"/>
                  <a:gd name="T5" fmla="*/ 32 h 32"/>
                  <a:gd name="T6" fmla="*/ 0 w 74"/>
                  <a:gd name="T7" fmla="*/ 32 h 32"/>
                  <a:gd name="T8" fmla="*/ 0 w 74"/>
                  <a:gd name="T9" fmla="*/ 0 h 32"/>
                  <a:gd name="T10" fmla="*/ 0 w 74"/>
                  <a:gd name="T11" fmla="*/ 0 h 32"/>
                  <a:gd name="T12" fmla="*/ 72 w 74"/>
                  <a:gd name="T13" fmla="*/ 0 h 32"/>
                  <a:gd name="T14" fmla="*/ 72 w 74"/>
                  <a:gd name="T15" fmla="*/ 32 h 32"/>
                  <a:gd name="T16" fmla="*/ 0 w 74"/>
                  <a:gd name="T17" fmla="*/ 32 h 32"/>
                  <a:gd name="T18" fmla="*/ 0 w 7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32">
                    <a:moveTo>
                      <a:pt x="0" y="0"/>
                    </a:moveTo>
                    <a:lnTo>
                      <a:pt x="74" y="0"/>
                    </a:lnTo>
                    <a:lnTo>
                      <a:pt x="74" y="32"/>
                    </a:lnTo>
                    <a:lnTo>
                      <a:pt x="0" y="32"/>
                    </a:lnTo>
                    <a:lnTo>
                      <a:pt x="0" y="0"/>
                    </a:lnTo>
                    <a:close/>
                    <a:moveTo>
                      <a:pt x="0" y="0"/>
                    </a:moveTo>
                    <a:lnTo>
                      <a:pt x="72" y="0"/>
                    </a:lnTo>
                    <a:lnTo>
                      <a:pt x="72" y="32"/>
                    </a:lnTo>
                    <a:lnTo>
                      <a:pt x="0" y="32"/>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1" name="Freeform 1244">
                <a:extLst>
                  <a:ext uri="{FF2B5EF4-FFF2-40B4-BE49-F238E27FC236}">
                    <a16:creationId xmlns:a16="http://schemas.microsoft.com/office/drawing/2014/main" id="{A05928DC-55D1-3543-B897-6126BAE08A9E}"/>
                  </a:ext>
                </a:extLst>
              </p:cNvPr>
              <p:cNvSpPr>
                <a:spLocks noEditPoints="1"/>
              </p:cNvSpPr>
              <p:nvPr/>
            </p:nvSpPr>
            <p:spPr bwMode="auto">
              <a:xfrm>
                <a:off x="1015" y="3441"/>
                <a:ext cx="72" cy="32"/>
              </a:xfrm>
              <a:custGeom>
                <a:avLst/>
                <a:gdLst>
                  <a:gd name="T0" fmla="*/ 0 w 72"/>
                  <a:gd name="T1" fmla="*/ 0 h 32"/>
                  <a:gd name="T2" fmla="*/ 72 w 72"/>
                  <a:gd name="T3" fmla="*/ 0 h 32"/>
                  <a:gd name="T4" fmla="*/ 72 w 72"/>
                  <a:gd name="T5" fmla="*/ 32 h 32"/>
                  <a:gd name="T6" fmla="*/ 0 w 72"/>
                  <a:gd name="T7" fmla="*/ 32 h 32"/>
                  <a:gd name="T8" fmla="*/ 0 w 72"/>
                  <a:gd name="T9" fmla="*/ 0 h 32"/>
                  <a:gd name="T10" fmla="*/ 0 w 72"/>
                  <a:gd name="T11" fmla="*/ 0 h 32"/>
                  <a:gd name="T12" fmla="*/ 70 w 72"/>
                  <a:gd name="T13" fmla="*/ 0 h 32"/>
                  <a:gd name="T14" fmla="*/ 70 w 72"/>
                  <a:gd name="T15" fmla="*/ 31 h 32"/>
                  <a:gd name="T16" fmla="*/ 0 w 72"/>
                  <a:gd name="T17" fmla="*/ 31 h 32"/>
                  <a:gd name="T18" fmla="*/ 0 w 7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32">
                    <a:moveTo>
                      <a:pt x="0" y="0"/>
                    </a:moveTo>
                    <a:lnTo>
                      <a:pt x="72" y="0"/>
                    </a:lnTo>
                    <a:lnTo>
                      <a:pt x="72" y="32"/>
                    </a:lnTo>
                    <a:lnTo>
                      <a:pt x="0" y="32"/>
                    </a:lnTo>
                    <a:lnTo>
                      <a:pt x="0" y="0"/>
                    </a:lnTo>
                    <a:close/>
                    <a:moveTo>
                      <a:pt x="0" y="0"/>
                    </a:moveTo>
                    <a:lnTo>
                      <a:pt x="70" y="0"/>
                    </a:lnTo>
                    <a:lnTo>
                      <a:pt x="70" y="31"/>
                    </a:lnTo>
                    <a:lnTo>
                      <a:pt x="0" y="31"/>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2" name="Freeform 1245">
                <a:extLst>
                  <a:ext uri="{FF2B5EF4-FFF2-40B4-BE49-F238E27FC236}">
                    <a16:creationId xmlns:a16="http://schemas.microsoft.com/office/drawing/2014/main" id="{4AA7F719-D038-EA45-97A2-20B5F52634AA}"/>
                  </a:ext>
                </a:extLst>
              </p:cNvPr>
              <p:cNvSpPr>
                <a:spLocks noEditPoints="1"/>
              </p:cNvSpPr>
              <p:nvPr/>
            </p:nvSpPr>
            <p:spPr bwMode="auto">
              <a:xfrm>
                <a:off x="1015" y="3441"/>
                <a:ext cx="70" cy="31"/>
              </a:xfrm>
              <a:custGeom>
                <a:avLst/>
                <a:gdLst>
                  <a:gd name="T0" fmla="*/ 0 w 70"/>
                  <a:gd name="T1" fmla="*/ 0 h 31"/>
                  <a:gd name="T2" fmla="*/ 70 w 70"/>
                  <a:gd name="T3" fmla="*/ 0 h 31"/>
                  <a:gd name="T4" fmla="*/ 70 w 70"/>
                  <a:gd name="T5" fmla="*/ 31 h 31"/>
                  <a:gd name="T6" fmla="*/ 0 w 70"/>
                  <a:gd name="T7" fmla="*/ 31 h 31"/>
                  <a:gd name="T8" fmla="*/ 0 w 70"/>
                  <a:gd name="T9" fmla="*/ 0 h 31"/>
                  <a:gd name="T10" fmla="*/ 0 w 70"/>
                  <a:gd name="T11" fmla="*/ 0 h 31"/>
                  <a:gd name="T12" fmla="*/ 69 w 70"/>
                  <a:gd name="T13" fmla="*/ 0 h 31"/>
                  <a:gd name="T14" fmla="*/ 69 w 70"/>
                  <a:gd name="T15" fmla="*/ 30 h 31"/>
                  <a:gd name="T16" fmla="*/ 0 w 70"/>
                  <a:gd name="T17" fmla="*/ 30 h 31"/>
                  <a:gd name="T18" fmla="*/ 0 w 70"/>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31">
                    <a:moveTo>
                      <a:pt x="0" y="0"/>
                    </a:moveTo>
                    <a:lnTo>
                      <a:pt x="70" y="0"/>
                    </a:lnTo>
                    <a:lnTo>
                      <a:pt x="70" y="31"/>
                    </a:lnTo>
                    <a:lnTo>
                      <a:pt x="0" y="31"/>
                    </a:lnTo>
                    <a:lnTo>
                      <a:pt x="0" y="0"/>
                    </a:lnTo>
                    <a:close/>
                    <a:moveTo>
                      <a:pt x="0" y="0"/>
                    </a:moveTo>
                    <a:lnTo>
                      <a:pt x="69" y="0"/>
                    </a:lnTo>
                    <a:lnTo>
                      <a:pt x="69" y="30"/>
                    </a:lnTo>
                    <a:lnTo>
                      <a:pt x="0" y="30"/>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3" name="Freeform 1246">
                <a:extLst>
                  <a:ext uri="{FF2B5EF4-FFF2-40B4-BE49-F238E27FC236}">
                    <a16:creationId xmlns:a16="http://schemas.microsoft.com/office/drawing/2014/main" id="{DE7BE941-13D3-744B-BF70-41DEE37536B8}"/>
                  </a:ext>
                </a:extLst>
              </p:cNvPr>
              <p:cNvSpPr>
                <a:spLocks noEditPoints="1"/>
              </p:cNvSpPr>
              <p:nvPr/>
            </p:nvSpPr>
            <p:spPr bwMode="auto">
              <a:xfrm>
                <a:off x="1015" y="3441"/>
                <a:ext cx="69" cy="30"/>
              </a:xfrm>
              <a:custGeom>
                <a:avLst/>
                <a:gdLst>
                  <a:gd name="T0" fmla="*/ 0 w 69"/>
                  <a:gd name="T1" fmla="*/ 0 h 30"/>
                  <a:gd name="T2" fmla="*/ 69 w 69"/>
                  <a:gd name="T3" fmla="*/ 0 h 30"/>
                  <a:gd name="T4" fmla="*/ 69 w 69"/>
                  <a:gd name="T5" fmla="*/ 30 h 30"/>
                  <a:gd name="T6" fmla="*/ 0 w 69"/>
                  <a:gd name="T7" fmla="*/ 30 h 30"/>
                  <a:gd name="T8" fmla="*/ 0 w 69"/>
                  <a:gd name="T9" fmla="*/ 0 h 30"/>
                  <a:gd name="T10" fmla="*/ 0 w 69"/>
                  <a:gd name="T11" fmla="*/ 0 h 30"/>
                  <a:gd name="T12" fmla="*/ 67 w 69"/>
                  <a:gd name="T13" fmla="*/ 0 h 30"/>
                  <a:gd name="T14" fmla="*/ 67 w 69"/>
                  <a:gd name="T15" fmla="*/ 29 h 30"/>
                  <a:gd name="T16" fmla="*/ 0 w 69"/>
                  <a:gd name="T17" fmla="*/ 29 h 30"/>
                  <a:gd name="T18" fmla="*/ 0 w 69"/>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30">
                    <a:moveTo>
                      <a:pt x="0" y="0"/>
                    </a:moveTo>
                    <a:lnTo>
                      <a:pt x="69" y="0"/>
                    </a:lnTo>
                    <a:lnTo>
                      <a:pt x="69" y="30"/>
                    </a:lnTo>
                    <a:lnTo>
                      <a:pt x="0" y="30"/>
                    </a:lnTo>
                    <a:lnTo>
                      <a:pt x="0" y="0"/>
                    </a:lnTo>
                    <a:close/>
                    <a:moveTo>
                      <a:pt x="0" y="0"/>
                    </a:moveTo>
                    <a:lnTo>
                      <a:pt x="67" y="0"/>
                    </a:lnTo>
                    <a:lnTo>
                      <a:pt x="67" y="29"/>
                    </a:lnTo>
                    <a:lnTo>
                      <a:pt x="0" y="29"/>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4" name="Freeform 1247">
                <a:extLst>
                  <a:ext uri="{FF2B5EF4-FFF2-40B4-BE49-F238E27FC236}">
                    <a16:creationId xmlns:a16="http://schemas.microsoft.com/office/drawing/2014/main" id="{33D1A236-98FD-D34D-B0CD-D7D332BD0D81}"/>
                  </a:ext>
                </a:extLst>
              </p:cNvPr>
              <p:cNvSpPr>
                <a:spLocks noEditPoints="1"/>
              </p:cNvSpPr>
              <p:nvPr/>
            </p:nvSpPr>
            <p:spPr bwMode="auto">
              <a:xfrm>
                <a:off x="1015" y="3441"/>
                <a:ext cx="67" cy="29"/>
              </a:xfrm>
              <a:custGeom>
                <a:avLst/>
                <a:gdLst>
                  <a:gd name="T0" fmla="*/ 0 w 67"/>
                  <a:gd name="T1" fmla="*/ 0 h 29"/>
                  <a:gd name="T2" fmla="*/ 67 w 67"/>
                  <a:gd name="T3" fmla="*/ 0 h 29"/>
                  <a:gd name="T4" fmla="*/ 67 w 67"/>
                  <a:gd name="T5" fmla="*/ 29 h 29"/>
                  <a:gd name="T6" fmla="*/ 0 w 67"/>
                  <a:gd name="T7" fmla="*/ 29 h 29"/>
                  <a:gd name="T8" fmla="*/ 0 w 67"/>
                  <a:gd name="T9" fmla="*/ 0 h 29"/>
                  <a:gd name="T10" fmla="*/ 0 w 67"/>
                  <a:gd name="T11" fmla="*/ 0 h 29"/>
                  <a:gd name="T12" fmla="*/ 65 w 67"/>
                  <a:gd name="T13" fmla="*/ 0 h 29"/>
                  <a:gd name="T14" fmla="*/ 65 w 67"/>
                  <a:gd name="T15" fmla="*/ 28 h 29"/>
                  <a:gd name="T16" fmla="*/ 0 w 67"/>
                  <a:gd name="T17" fmla="*/ 28 h 29"/>
                  <a:gd name="T18" fmla="*/ 0 w 67"/>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29">
                    <a:moveTo>
                      <a:pt x="0" y="0"/>
                    </a:moveTo>
                    <a:lnTo>
                      <a:pt x="67" y="0"/>
                    </a:lnTo>
                    <a:lnTo>
                      <a:pt x="67" y="29"/>
                    </a:lnTo>
                    <a:lnTo>
                      <a:pt x="0" y="29"/>
                    </a:lnTo>
                    <a:lnTo>
                      <a:pt x="0" y="0"/>
                    </a:lnTo>
                    <a:close/>
                    <a:moveTo>
                      <a:pt x="0" y="0"/>
                    </a:moveTo>
                    <a:lnTo>
                      <a:pt x="65" y="0"/>
                    </a:lnTo>
                    <a:lnTo>
                      <a:pt x="65" y="28"/>
                    </a:lnTo>
                    <a:lnTo>
                      <a:pt x="0" y="28"/>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5" name="Freeform 1248">
                <a:extLst>
                  <a:ext uri="{FF2B5EF4-FFF2-40B4-BE49-F238E27FC236}">
                    <a16:creationId xmlns:a16="http://schemas.microsoft.com/office/drawing/2014/main" id="{6A127F61-A395-3C4A-B53E-BDB51F9450BD}"/>
                  </a:ext>
                </a:extLst>
              </p:cNvPr>
              <p:cNvSpPr>
                <a:spLocks noEditPoints="1"/>
              </p:cNvSpPr>
              <p:nvPr/>
            </p:nvSpPr>
            <p:spPr bwMode="auto">
              <a:xfrm>
                <a:off x="1015" y="3441"/>
                <a:ext cx="65" cy="28"/>
              </a:xfrm>
              <a:custGeom>
                <a:avLst/>
                <a:gdLst>
                  <a:gd name="T0" fmla="*/ 0 w 65"/>
                  <a:gd name="T1" fmla="*/ 0 h 28"/>
                  <a:gd name="T2" fmla="*/ 65 w 65"/>
                  <a:gd name="T3" fmla="*/ 0 h 28"/>
                  <a:gd name="T4" fmla="*/ 65 w 65"/>
                  <a:gd name="T5" fmla="*/ 28 h 28"/>
                  <a:gd name="T6" fmla="*/ 0 w 65"/>
                  <a:gd name="T7" fmla="*/ 28 h 28"/>
                  <a:gd name="T8" fmla="*/ 0 w 65"/>
                  <a:gd name="T9" fmla="*/ 0 h 28"/>
                  <a:gd name="T10" fmla="*/ 0 w 65"/>
                  <a:gd name="T11" fmla="*/ 0 h 28"/>
                  <a:gd name="T12" fmla="*/ 63 w 65"/>
                  <a:gd name="T13" fmla="*/ 0 h 28"/>
                  <a:gd name="T14" fmla="*/ 63 w 65"/>
                  <a:gd name="T15" fmla="*/ 27 h 28"/>
                  <a:gd name="T16" fmla="*/ 0 w 65"/>
                  <a:gd name="T17" fmla="*/ 27 h 28"/>
                  <a:gd name="T18" fmla="*/ 0 w 65"/>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28">
                    <a:moveTo>
                      <a:pt x="0" y="0"/>
                    </a:moveTo>
                    <a:lnTo>
                      <a:pt x="65" y="0"/>
                    </a:lnTo>
                    <a:lnTo>
                      <a:pt x="65" y="28"/>
                    </a:lnTo>
                    <a:lnTo>
                      <a:pt x="0" y="28"/>
                    </a:lnTo>
                    <a:lnTo>
                      <a:pt x="0" y="0"/>
                    </a:lnTo>
                    <a:close/>
                    <a:moveTo>
                      <a:pt x="0" y="0"/>
                    </a:moveTo>
                    <a:lnTo>
                      <a:pt x="63" y="0"/>
                    </a:lnTo>
                    <a:lnTo>
                      <a:pt x="63" y="27"/>
                    </a:lnTo>
                    <a:lnTo>
                      <a:pt x="0" y="27"/>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6" name="Freeform 1249">
                <a:extLst>
                  <a:ext uri="{FF2B5EF4-FFF2-40B4-BE49-F238E27FC236}">
                    <a16:creationId xmlns:a16="http://schemas.microsoft.com/office/drawing/2014/main" id="{1F74BD9A-C67B-EF48-BAC0-D18052A7CD9E}"/>
                  </a:ext>
                </a:extLst>
              </p:cNvPr>
              <p:cNvSpPr>
                <a:spLocks noEditPoints="1"/>
              </p:cNvSpPr>
              <p:nvPr/>
            </p:nvSpPr>
            <p:spPr bwMode="auto">
              <a:xfrm>
                <a:off x="1015" y="3441"/>
                <a:ext cx="63" cy="27"/>
              </a:xfrm>
              <a:custGeom>
                <a:avLst/>
                <a:gdLst>
                  <a:gd name="T0" fmla="*/ 0 w 63"/>
                  <a:gd name="T1" fmla="*/ 0 h 27"/>
                  <a:gd name="T2" fmla="*/ 63 w 63"/>
                  <a:gd name="T3" fmla="*/ 0 h 27"/>
                  <a:gd name="T4" fmla="*/ 63 w 63"/>
                  <a:gd name="T5" fmla="*/ 27 h 27"/>
                  <a:gd name="T6" fmla="*/ 0 w 63"/>
                  <a:gd name="T7" fmla="*/ 27 h 27"/>
                  <a:gd name="T8" fmla="*/ 0 w 63"/>
                  <a:gd name="T9" fmla="*/ 0 h 27"/>
                  <a:gd name="T10" fmla="*/ 0 w 63"/>
                  <a:gd name="T11" fmla="*/ 0 h 27"/>
                  <a:gd name="T12" fmla="*/ 62 w 63"/>
                  <a:gd name="T13" fmla="*/ 0 h 27"/>
                  <a:gd name="T14" fmla="*/ 62 w 63"/>
                  <a:gd name="T15" fmla="*/ 26 h 27"/>
                  <a:gd name="T16" fmla="*/ 0 w 63"/>
                  <a:gd name="T17" fmla="*/ 26 h 27"/>
                  <a:gd name="T18" fmla="*/ 0 w 63"/>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27">
                    <a:moveTo>
                      <a:pt x="0" y="0"/>
                    </a:moveTo>
                    <a:lnTo>
                      <a:pt x="63" y="0"/>
                    </a:lnTo>
                    <a:lnTo>
                      <a:pt x="63" y="27"/>
                    </a:lnTo>
                    <a:lnTo>
                      <a:pt x="0" y="27"/>
                    </a:lnTo>
                    <a:lnTo>
                      <a:pt x="0" y="0"/>
                    </a:lnTo>
                    <a:close/>
                    <a:moveTo>
                      <a:pt x="0" y="0"/>
                    </a:moveTo>
                    <a:lnTo>
                      <a:pt x="62" y="0"/>
                    </a:lnTo>
                    <a:lnTo>
                      <a:pt x="62" y="26"/>
                    </a:lnTo>
                    <a:lnTo>
                      <a:pt x="0" y="26"/>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7" name="Freeform 1250">
                <a:extLst>
                  <a:ext uri="{FF2B5EF4-FFF2-40B4-BE49-F238E27FC236}">
                    <a16:creationId xmlns:a16="http://schemas.microsoft.com/office/drawing/2014/main" id="{1F6298EF-549E-1548-B00D-F5E2956254C4}"/>
                  </a:ext>
                </a:extLst>
              </p:cNvPr>
              <p:cNvSpPr>
                <a:spLocks noEditPoints="1"/>
              </p:cNvSpPr>
              <p:nvPr/>
            </p:nvSpPr>
            <p:spPr bwMode="auto">
              <a:xfrm>
                <a:off x="1015" y="3441"/>
                <a:ext cx="62" cy="26"/>
              </a:xfrm>
              <a:custGeom>
                <a:avLst/>
                <a:gdLst>
                  <a:gd name="T0" fmla="*/ 0 w 62"/>
                  <a:gd name="T1" fmla="*/ 0 h 26"/>
                  <a:gd name="T2" fmla="*/ 62 w 62"/>
                  <a:gd name="T3" fmla="*/ 0 h 26"/>
                  <a:gd name="T4" fmla="*/ 62 w 62"/>
                  <a:gd name="T5" fmla="*/ 26 h 26"/>
                  <a:gd name="T6" fmla="*/ 0 w 62"/>
                  <a:gd name="T7" fmla="*/ 26 h 26"/>
                  <a:gd name="T8" fmla="*/ 0 w 62"/>
                  <a:gd name="T9" fmla="*/ 0 h 26"/>
                  <a:gd name="T10" fmla="*/ 0 w 62"/>
                  <a:gd name="T11" fmla="*/ 0 h 26"/>
                  <a:gd name="T12" fmla="*/ 60 w 62"/>
                  <a:gd name="T13" fmla="*/ 0 h 26"/>
                  <a:gd name="T14" fmla="*/ 60 w 62"/>
                  <a:gd name="T15" fmla="*/ 25 h 26"/>
                  <a:gd name="T16" fmla="*/ 0 w 62"/>
                  <a:gd name="T17" fmla="*/ 25 h 26"/>
                  <a:gd name="T18" fmla="*/ 0 w 6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26">
                    <a:moveTo>
                      <a:pt x="0" y="0"/>
                    </a:moveTo>
                    <a:lnTo>
                      <a:pt x="62" y="0"/>
                    </a:lnTo>
                    <a:lnTo>
                      <a:pt x="62" y="26"/>
                    </a:lnTo>
                    <a:lnTo>
                      <a:pt x="0" y="26"/>
                    </a:lnTo>
                    <a:lnTo>
                      <a:pt x="0" y="0"/>
                    </a:lnTo>
                    <a:close/>
                    <a:moveTo>
                      <a:pt x="0" y="0"/>
                    </a:moveTo>
                    <a:lnTo>
                      <a:pt x="60" y="0"/>
                    </a:lnTo>
                    <a:lnTo>
                      <a:pt x="60" y="25"/>
                    </a:lnTo>
                    <a:lnTo>
                      <a:pt x="0" y="25"/>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8" name="Freeform 1251">
                <a:extLst>
                  <a:ext uri="{FF2B5EF4-FFF2-40B4-BE49-F238E27FC236}">
                    <a16:creationId xmlns:a16="http://schemas.microsoft.com/office/drawing/2014/main" id="{44B5024E-0631-A54A-90C3-C478D9D7B615}"/>
                  </a:ext>
                </a:extLst>
              </p:cNvPr>
              <p:cNvSpPr>
                <a:spLocks noEditPoints="1"/>
              </p:cNvSpPr>
              <p:nvPr/>
            </p:nvSpPr>
            <p:spPr bwMode="auto">
              <a:xfrm>
                <a:off x="1015" y="3441"/>
                <a:ext cx="60" cy="25"/>
              </a:xfrm>
              <a:custGeom>
                <a:avLst/>
                <a:gdLst>
                  <a:gd name="T0" fmla="*/ 0 w 60"/>
                  <a:gd name="T1" fmla="*/ 0 h 25"/>
                  <a:gd name="T2" fmla="*/ 60 w 60"/>
                  <a:gd name="T3" fmla="*/ 0 h 25"/>
                  <a:gd name="T4" fmla="*/ 60 w 60"/>
                  <a:gd name="T5" fmla="*/ 25 h 25"/>
                  <a:gd name="T6" fmla="*/ 0 w 60"/>
                  <a:gd name="T7" fmla="*/ 25 h 25"/>
                  <a:gd name="T8" fmla="*/ 0 w 60"/>
                  <a:gd name="T9" fmla="*/ 0 h 25"/>
                  <a:gd name="T10" fmla="*/ 0 w 60"/>
                  <a:gd name="T11" fmla="*/ 0 h 25"/>
                  <a:gd name="T12" fmla="*/ 58 w 60"/>
                  <a:gd name="T13" fmla="*/ 0 h 25"/>
                  <a:gd name="T14" fmla="*/ 58 w 60"/>
                  <a:gd name="T15" fmla="*/ 25 h 25"/>
                  <a:gd name="T16" fmla="*/ 0 w 60"/>
                  <a:gd name="T17" fmla="*/ 25 h 25"/>
                  <a:gd name="T18" fmla="*/ 0 w 60"/>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25">
                    <a:moveTo>
                      <a:pt x="0" y="0"/>
                    </a:moveTo>
                    <a:lnTo>
                      <a:pt x="60" y="0"/>
                    </a:lnTo>
                    <a:lnTo>
                      <a:pt x="60" y="25"/>
                    </a:lnTo>
                    <a:lnTo>
                      <a:pt x="0" y="25"/>
                    </a:lnTo>
                    <a:lnTo>
                      <a:pt x="0" y="0"/>
                    </a:lnTo>
                    <a:close/>
                    <a:moveTo>
                      <a:pt x="0" y="0"/>
                    </a:moveTo>
                    <a:lnTo>
                      <a:pt x="58" y="0"/>
                    </a:lnTo>
                    <a:lnTo>
                      <a:pt x="58" y="25"/>
                    </a:lnTo>
                    <a:lnTo>
                      <a:pt x="0" y="25"/>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89" name="Freeform 1252">
                <a:extLst>
                  <a:ext uri="{FF2B5EF4-FFF2-40B4-BE49-F238E27FC236}">
                    <a16:creationId xmlns:a16="http://schemas.microsoft.com/office/drawing/2014/main" id="{92F73177-EAA9-4348-9E4D-2DCA3E49412B}"/>
                  </a:ext>
                </a:extLst>
              </p:cNvPr>
              <p:cNvSpPr>
                <a:spLocks noEditPoints="1"/>
              </p:cNvSpPr>
              <p:nvPr/>
            </p:nvSpPr>
            <p:spPr bwMode="auto">
              <a:xfrm>
                <a:off x="1015" y="3441"/>
                <a:ext cx="58" cy="25"/>
              </a:xfrm>
              <a:custGeom>
                <a:avLst/>
                <a:gdLst>
                  <a:gd name="T0" fmla="*/ 0 w 58"/>
                  <a:gd name="T1" fmla="*/ 0 h 25"/>
                  <a:gd name="T2" fmla="*/ 58 w 58"/>
                  <a:gd name="T3" fmla="*/ 0 h 25"/>
                  <a:gd name="T4" fmla="*/ 58 w 58"/>
                  <a:gd name="T5" fmla="*/ 25 h 25"/>
                  <a:gd name="T6" fmla="*/ 0 w 58"/>
                  <a:gd name="T7" fmla="*/ 25 h 25"/>
                  <a:gd name="T8" fmla="*/ 0 w 58"/>
                  <a:gd name="T9" fmla="*/ 0 h 25"/>
                  <a:gd name="T10" fmla="*/ 0 w 58"/>
                  <a:gd name="T11" fmla="*/ 0 h 25"/>
                  <a:gd name="T12" fmla="*/ 56 w 58"/>
                  <a:gd name="T13" fmla="*/ 0 h 25"/>
                  <a:gd name="T14" fmla="*/ 56 w 58"/>
                  <a:gd name="T15" fmla="*/ 25 h 25"/>
                  <a:gd name="T16" fmla="*/ 0 w 58"/>
                  <a:gd name="T17" fmla="*/ 25 h 25"/>
                  <a:gd name="T18" fmla="*/ 0 w 58"/>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25">
                    <a:moveTo>
                      <a:pt x="0" y="0"/>
                    </a:moveTo>
                    <a:lnTo>
                      <a:pt x="58" y="0"/>
                    </a:lnTo>
                    <a:lnTo>
                      <a:pt x="58" y="25"/>
                    </a:lnTo>
                    <a:lnTo>
                      <a:pt x="0" y="25"/>
                    </a:lnTo>
                    <a:lnTo>
                      <a:pt x="0" y="0"/>
                    </a:lnTo>
                    <a:close/>
                    <a:moveTo>
                      <a:pt x="0" y="0"/>
                    </a:moveTo>
                    <a:lnTo>
                      <a:pt x="56" y="0"/>
                    </a:lnTo>
                    <a:lnTo>
                      <a:pt x="56" y="25"/>
                    </a:lnTo>
                    <a:lnTo>
                      <a:pt x="0" y="25"/>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0" name="Freeform 1253">
                <a:extLst>
                  <a:ext uri="{FF2B5EF4-FFF2-40B4-BE49-F238E27FC236}">
                    <a16:creationId xmlns:a16="http://schemas.microsoft.com/office/drawing/2014/main" id="{AE1975AF-2C16-FC45-A330-35755FBB8AFC}"/>
                  </a:ext>
                </a:extLst>
              </p:cNvPr>
              <p:cNvSpPr>
                <a:spLocks noEditPoints="1"/>
              </p:cNvSpPr>
              <p:nvPr/>
            </p:nvSpPr>
            <p:spPr bwMode="auto">
              <a:xfrm>
                <a:off x="1015" y="3441"/>
                <a:ext cx="56" cy="25"/>
              </a:xfrm>
              <a:custGeom>
                <a:avLst/>
                <a:gdLst>
                  <a:gd name="T0" fmla="*/ 0 w 56"/>
                  <a:gd name="T1" fmla="*/ 0 h 25"/>
                  <a:gd name="T2" fmla="*/ 56 w 56"/>
                  <a:gd name="T3" fmla="*/ 0 h 25"/>
                  <a:gd name="T4" fmla="*/ 56 w 56"/>
                  <a:gd name="T5" fmla="*/ 25 h 25"/>
                  <a:gd name="T6" fmla="*/ 0 w 56"/>
                  <a:gd name="T7" fmla="*/ 25 h 25"/>
                  <a:gd name="T8" fmla="*/ 0 w 56"/>
                  <a:gd name="T9" fmla="*/ 0 h 25"/>
                  <a:gd name="T10" fmla="*/ 0 w 56"/>
                  <a:gd name="T11" fmla="*/ 0 h 25"/>
                  <a:gd name="T12" fmla="*/ 55 w 56"/>
                  <a:gd name="T13" fmla="*/ 0 h 25"/>
                  <a:gd name="T14" fmla="*/ 55 w 56"/>
                  <a:gd name="T15" fmla="*/ 24 h 25"/>
                  <a:gd name="T16" fmla="*/ 0 w 56"/>
                  <a:gd name="T17" fmla="*/ 24 h 25"/>
                  <a:gd name="T18" fmla="*/ 0 w 56"/>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5">
                    <a:moveTo>
                      <a:pt x="0" y="0"/>
                    </a:moveTo>
                    <a:lnTo>
                      <a:pt x="56" y="0"/>
                    </a:lnTo>
                    <a:lnTo>
                      <a:pt x="56" y="25"/>
                    </a:lnTo>
                    <a:lnTo>
                      <a:pt x="0" y="25"/>
                    </a:lnTo>
                    <a:lnTo>
                      <a:pt x="0" y="0"/>
                    </a:lnTo>
                    <a:close/>
                    <a:moveTo>
                      <a:pt x="0" y="0"/>
                    </a:moveTo>
                    <a:lnTo>
                      <a:pt x="55" y="0"/>
                    </a:lnTo>
                    <a:lnTo>
                      <a:pt x="55" y="24"/>
                    </a:lnTo>
                    <a:lnTo>
                      <a:pt x="0" y="24"/>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1" name="Freeform 1254">
                <a:extLst>
                  <a:ext uri="{FF2B5EF4-FFF2-40B4-BE49-F238E27FC236}">
                    <a16:creationId xmlns:a16="http://schemas.microsoft.com/office/drawing/2014/main" id="{8DA2F7DA-9C59-7343-9C48-97330A30BFBE}"/>
                  </a:ext>
                </a:extLst>
              </p:cNvPr>
              <p:cNvSpPr>
                <a:spLocks noEditPoints="1"/>
              </p:cNvSpPr>
              <p:nvPr/>
            </p:nvSpPr>
            <p:spPr bwMode="auto">
              <a:xfrm>
                <a:off x="1015" y="3441"/>
                <a:ext cx="55" cy="24"/>
              </a:xfrm>
              <a:custGeom>
                <a:avLst/>
                <a:gdLst>
                  <a:gd name="T0" fmla="*/ 0 w 55"/>
                  <a:gd name="T1" fmla="*/ 0 h 24"/>
                  <a:gd name="T2" fmla="*/ 55 w 55"/>
                  <a:gd name="T3" fmla="*/ 0 h 24"/>
                  <a:gd name="T4" fmla="*/ 55 w 55"/>
                  <a:gd name="T5" fmla="*/ 24 h 24"/>
                  <a:gd name="T6" fmla="*/ 0 w 55"/>
                  <a:gd name="T7" fmla="*/ 24 h 24"/>
                  <a:gd name="T8" fmla="*/ 0 w 55"/>
                  <a:gd name="T9" fmla="*/ 0 h 24"/>
                  <a:gd name="T10" fmla="*/ 0 w 55"/>
                  <a:gd name="T11" fmla="*/ 0 h 24"/>
                  <a:gd name="T12" fmla="*/ 53 w 55"/>
                  <a:gd name="T13" fmla="*/ 0 h 24"/>
                  <a:gd name="T14" fmla="*/ 53 w 55"/>
                  <a:gd name="T15" fmla="*/ 23 h 24"/>
                  <a:gd name="T16" fmla="*/ 0 w 55"/>
                  <a:gd name="T17" fmla="*/ 23 h 24"/>
                  <a:gd name="T18" fmla="*/ 0 w 5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24">
                    <a:moveTo>
                      <a:pt x="0" y="0"/>
                    </a:moveTo>
                    <a:lnTo>
                      <a:pt x="55" y="0"/>
                    </a:lnTo>
                    <a:lnTo>
                      <a:pt x="55" y="24"/>
                    </a:lnTo>
                    <a:lnTo>
                      <a:pt x="0" y="24"/>
                    </a:lnTo>
                    <a:lnTo>
                      <a:pt x="0" y="0"/>
                    </a:lnTo>
                    <a:close/>
                    <a:moveTo>
                      <a:pt x="0" y="0"/>
                    </a:moveTo>
                    <a:lnTo>
                      <a:pt x="53" y="0"/>
                    </a:lnTo>
                    <a:lnTo>
                      <a:pt x="53" y="23"/>
                    </a:lnTo>
                    <a:lnTo>
                      <a:pt x="0" y="23"/>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2" name="Freeform 1255">
                <a:extLst>
                  <a:ext uri="{FF2B5EF4-FFF2-40B4-BE49-F238E27FC236}">
                    <a16:creationId xmlns:a16="http://schemas.microsoft.com/office/drawing/2014/main" id="{3AF1ADC7-3CCE-9745-9366-876F8C4B1828}"/>
                  </a:ext>
                </a:extLst>
              </p:cNvPr>
              <p:cNvSpPr>
                <a:spLocks noEditPoints="1"/>
              </p:cNvSpPr>
              <p:nvPr/>
            </p:nvSpPr>
            <p:spPr bwMode="auto">
              <a:xfrm>
                <a:off x="1015" y="3441"/>
                <a:ext cx="53" cy="23"/>
              </a:xfrm>
              <a:custGeom>
                <a:avLst/>
                <a:gdLst>
                  <a:gd name="T0" fmla="*/ 0 w 53"/>
                  <a:gd name="T1" fmla="*/ 0 h 23"/>
                  <a:gd name="T2" fmla="*/ 53 w 53"/>
                  <a:gd name="T3" fmla="*/ 0 h 23"/>
                  <a:gd name="T4" fmla="*/ 53 w 53"/>
                  <a:gd name="T5" fmla="*/ 23 h 23"/>
                  <a:gd name="T6" fmla="*/ 0 w 53"/>
                  <a:gd name="T7" fmla="*/ 23 h 23"/>
                  <a:gd name="T8" fmla="*/ 0 w 53"/>
                  <a:gd name="T9" fmla="*/ 0 h 23"/>
                  <a:gd name="T10" fmla="*/ 0 w 53"/>
                  <a:gd name="T11" fmla="*/ 0 h 23"/>
                  <a:gd name="T12" fmla="*/ 51 w 53"/>
                  <a:gd name="T13" fmla="*/ 0 h 23"/>
                  <a:gd name="T14" fmla="*/ 51 w 53"/>
                  <a:gd name="T15" fmla="*/ 22 h 23"/>
                  <a:gd name="T16" fmla="*/ 0 w 53"/>
                  <a:gd name="T17" fmla="*/ 22 h 23"/>
                  <a:gd name="T18" fmla="*/ 0 w 5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23">
                    <a:moveTo>
                      <a:pt x="0" y="0"/>
                    </a:moveTo>
                    <a:lnTo>
                      <a:pt x="53" y="0"/>
                    </a:lnTo>
                    <a:lnTo>
                      <a:pt x="53" y="23"/>
                    </a:lnTo>
                    <a:lnTo>
                      <a:pt x="0" y="23"/>
                    </a:lnTo>
                    <a:lnTo>
                      <a:pt x="0" y="0"/>
                    </a:lnTo>
                    <a:close/>
                    <a:moveTo>
                      <a:pt x="0" y="0"/>
                    </a:moveTo>
                    <a:lnTo>
                      <a:pt x="51" y="0"/>
                    </a:lnTo>
                    <a:lnTo>
                      <a:pt x="51" y="22"/>
                    </a:lnTo>
                    <a:lnTo>
                      <a:pt x="0" y="22"/>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3" name="Freeform 1256">
                <a:extLst>
                  <a:ext uri="{FF2B5EF4-FFF2-40B4-BE49-F238E27FC236}">
                    <a16:creationId xmlns:a16="http://schemas.microsoft.com/office/drawing/2014/main" id="{DF0F98D6-AAC6-E84E-BD52-30DA1EFF54FB}"/>
                  </a:ext>
                </a:extLst>
              </p:cNvPr>
              <p:cNvSpPr>
                <a:spLocks noEditPoints="1"/>
              </p:cNvSpPr>
              <p:nvPr/>
            </p:nvSpPr>
            <p:spPr bwMode="auto">
              <a:xfrm>
                <a:off x="1015" y="3441"/>
                <a:ext cx="51" cy="22"/>
              </a:xfrm>
              <a:custGeom>
                <a:avLst/>
                <a:gdLst>
                  <a:gd name="T0" fmla="*/ 0 w 51"/>
                  <a:gd name="T1" fmla="*/ 0 h 22"/>
                  <a:gd name="T2" fmla="*/ 51 w 51"/>
                  <a:gd name="T3" fmla="*/ 0 h 22"/>
                  <a:gd name="T4" fmla="*/ 51 w 51"/>
                  <a:gd name="T5" fmla="*/ 22 h 22"/>
                  <a:gd name="T6" fmla="*/ 0 w 51"/>
                  <a:gd name="T7" fmla="*/ 22 h 22"/>
                  <a:gd name="T8" fmla="*/ 0 w 51"/>
                  <a:gd name="T9" fmla="*/ 0 h 22"/>
                  <a:gd name="T10" fmla="*/ 0 w 51"/>
                  <a:gd name="T11" fmla="*/ 0 h 22"/>
                  <a:gd name="T12" fmla="*/ 49 w 51"/>
                  <a:gd name="T13" fmla="*/ 0 h 22"/>
                  <a:gd name="T14" fmla="*/ 49 w 51"/>
                  <a:gd name="T15" fmla="*/ 21 h 22"/>
                  <a:gd name="T16" fmla="*/ 0 w 51"/>
                  <a:gd name="T17" fmla="*/ 21 h 22"/>
                  <a:gd name="T18" fmla="*/ 0 w 51"/>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22">
                    <a:moveTo>
                      <a:pt x="0" y="0"/>
                    </a:moveTo>
                    <a:lnTo>
                      <a:pt x="51" y="0"/>
                    </a:lnTo>
                    <a:lnTo>
                      <a:pt x="51" y="22"/>
                    </a:lnTo>
                    <a:lnTo>
                      <a:pt x="0" y="22"/>
                    </a:lnTo>
                    <a:lnTo>
                      <a:pt x="0" y="0"/>
                    </a:lnTo>
                    <a:close/>
                    <a:moveTo>
                      <a:pt x="0" y="0"/>
                    </a:moveTo>
                    <a:lnTo>
                      <a:pt x="49" y="0"/>
                    </a:lnTo>
                    <a:lnTo>
                      <a:pt x="49" y="21"/>
                    </a:lnTo>
                    <a:lnTo>
                      <a:pt x="0" y="21"/>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4" name="Freeform 1257">
                <a:extLst>
                  <a:ext uri="{FF2B5EF4-FFF2-40B4-BE49-F238E27FC236}">
                    <a16:creationId xmlns:a16="http://schemas.microsoft.com/office/drawing/2014/main" id="{40F4DE39-0E19-CD45-B5A9-9E21E60F3F01}"/>
                  </a:ext>
                </a:extLst>
              </p:cNvPr>
              <p:cNvSpPr>
                <a:spLocks noEditPoints="1"/>
              </p:cNvSpPr>
              <p:nvPr/>
            </p:nvSpPr>
            <p:spPr bwMode="auto">
              <a:xfrm>
                <a:off x="1015" y="3441"/>
                <a:ext cx="49" cy="21"/>
              </a:xfrm>
              <a:custGeom>
                <a:avLst/>
                <a:gdLst>
                  <a:gd name="T0" fmla="*/ 0 w 49"/>
                  <a:gd name="T1" fmla="*/ 0 h 21"/>
                  <a:gd name="T2" fmla="*/ 49 w 49"/>
                  <a:gd name="T3" fmla="*/ 0 h 21"/>
                  <a:gd name="T4" fmla="*/ 49 w 49"/>
                  <a:gd name="T5" fmla="*/ 21 h 21"/>
                  <a:gd name="T6" fmla="*/ 0 w 49"/>
                  <a:gd name="T7" fmla="*/ 21 h 21"/>
                  <a:gd name="T8" fmla="*/ 0 w 49"/>
                  <a:gd name="T9" fmla="*/ 0 h 21"/>
                  <a:gd name="T10" fmla="*/ 0 w 49"/>
                  <a:gd name="T11" fmla="*/ 0 h 21"/>
                  <a:gd name="T12" fmla="*/ 48 w 49"/>
                  <a:gd name="T13" fmla="*/ 0 h 21"/>
                  <a:gd name="T14" fmla="*/ 48 w 49"/>
                  <a:gd name="T15" fmla="*/ 20 h 21"/>
                  <a:gd name="T16" fmla="*/ 0 w 49"/>
                  <a:gd name="T17" fmla="*/ 20 h 21"/>
                  <a:gd name="T18" fmla="*/ 0 w 49"/>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1">
                    <a:moveTo>
                      <a:pt x="0" y="0"/>
                    </a:moveTo>
                    <a:lnTo>
                      <a:pt x="49" y="0"/>
                    </a:lnTo>
                    <a:lnTo>
                      <a:pt x="49" y="21"/>
                    </a:lnTo>
                    <a:lnTo>
                      <a:pt x="0" y="21"/>
                    </a:lnTo>
                    <a:lnTo>
                      <a:pt x="0" y="0"/>
                    </a:lnTo>
                    <a:close/>
                    <a:moveTo>
                      <a:pt x="0" y="0"/>
                    </a:moveTo>
                    <a:lnTo>
                      <a:pt x="48" y="0"/>
                    </a:lnTo>
                    <a:lnTo>
                      <a:pt x="48" y="20"/>
                    </a:lnTo>
                    <a:lnTo>
                      <a:pt x="0" y="20"/>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5" name="Freeform 1258">
                <a:extLst>
                  <a:ext uri="{FF2B5EF4-FFF2-40B4-BE49-F238E27FC236}">
                    <a16:creationId xmlns:a16="http://schemas.microsoft.com/office/drawing/2014/main" id="{215A8E13-98DC-9242-A4D3-60B51310FCCE}"/>
                  </a:ext>
                </a:extLst>
              </p:cNvPr>
              <p:cNvSpPr>
                <a:spLocks noEditPoints="1"/>
              </p:cNvSpPr>
              <p:nvPr/>
            </p:nvSpPr>
            <p:spPr bwMode="auto">
              <a:xfrm>
                <a:off x="1015" y="3441"/>
                <a:ext cx="48" cy="20"/>
              </a:xfrm>
              <a:custGeom>
                <a:avLst/>
                <a:gdLst>
                  <a:gd name="T0" fmla="*/ 0 w 48"/>
                  <a:gd name="T1" fmla="*/ 0 h 20"/>
                  <a:gd name="T2" fmla="*/ 48 w 48"/>
                  <a:gd name="T3" fmla="*/ 0 h 20"/>
                  <a:gd name="T4" fmla="*/ 48 w 48"/>
                  <a:gd name="T5" fmla="*/ 20 h 20"/>
                  <a:gd name="T6" fmla="*/ 0 w 48"/>
                  <a:gd name="T7" fmla="*/ 20 h 20"/>
                  <a:gd name="T8" fmla="*/ 0 w 48"/>
                  <a:gd name="T9" fmla="*/ 0 h 20"/>
                  <a:gd name="T10" fmla="*/ 0 w 48"/>
                  <a:gd name="T11" fmla="*/ 0 h 20"/>
                  <a:gd name="T12" fmla="*/ 46 w 48"/>
                  <a:gd name="T13" fmla="*/ 0 h 20"/>
                  <a:gd name="T14" fmla="*/ 46 w 48"/>
                  <a:gd name="T15" fmla="*/ 20 h 20"/>
                  <a:gd name="T16" fmla="*/ 0 w 48"/>
                  <a:gd name="T17" fmla="*/ 20 h 20"/>
                  <a:gd name="T18" fmla="*/ 0 w 4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0">
                    <a:moveTo>
                      <a:pt x="0" y="0"/>
                    </a:moveTo>
                    <a:lnTo>
                      <a:pt x="48" y="0"/>
                    </a:lnTo>
                    <a:lnTo>
                      <a:pt x="48" y="20"/>
                    </a:lnTo>
                    <a:lnTo>
                      <a:pt x="0" y="20"/>
                    </a:lnTo>
                    <a:lnTo>
                      <a:pt x="0" y="0"/>
                    </a:lnTo>
                    <a:close/>
                    <a:moveTo>
                      <a:pt x="0" y="0"/>
                    </a:moveTo>
                    <a:lnTo>
                      <a:pt x="46" y="0"/>
                    </a:lnTo>
                    <a:lnTo>
                      <a:pt x="46" y="20"/>
                    </a:lnTo>
                    <a:lnTo>
                      <a:pt x="0" y="20"/>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6" name="Freeform 1259">
                <a:extLst>
                  <a:ext uri="{FF2B5EF4-FFF2-40B4-BE49-F238E27FC236}">
                    <a16:creationId xmlns:a16="http://schemas.microsoft.com/office/drawing/2014/main" id="{E5A99963-07BC-E94D-8CB2-2DD622192535}"/>
                  </a:ext>
                </a:extLst>
              </p:cNvPr>
              <p:cNvSpPr>
                <a:spLocks noEditPoints="1"/>
              </p:cNvSpPr>
              <p:nvPr/>
            </p:nvSpPr>
            <p:spPr bwMode="auto">
              <a:xfrm>
                <a:off x="1015" y="3441"/>
                <a:ext cx="46" cy="20"/>
              </a:xfrm>
              <a:custGeom>
                <a:avLst/>
                <a:gdLst>
                  <a:gd name="T0" fmla="*/ 0 w 46"/>
                  <a:gd name="T1" fmla="*/ 0 h 20"/>
                  <a:gd name="T2" fmla="*/ 46 w 46"/>
                  <a:gd name="T3" fmla="*/ 0 h 20"/>
                  <a:gd name="T4" fmla="*/ 46 w 46"/>
                  <a:gd name="T5" fmla="*/ 20 h 20"/>
                  <a:gd name="T6" fmla="*/ 0 w 46"/>
                  <a:gd name="T7" fmla="*/ 20 h 20"/>
                  <a:gd name="T8" fmla="*/ 0 w 46"/>
                  <a:gd name="T9" fmla="*/ 0 h 20"/>
                  <a:gd name="T10" fmla="*/ 0 w 46"/>
                  <a:gd name="T11" fmla="*/ 0 h 20"/>
                  <a:gd name="T12" fmla="*/ 44 w 46"/>
                  <a:gd name="T13" fmla="*/ 0 h 20"/>
                  <a:gd name="T14" fmla="*/ 44 w 46"/>
                  <a:gd name="T15" fmla="*/ 19 h 20"/>
                  <a:gd name="T16" fmla="*/ 0 w 46"/>
                  <a:gd name="T17" fmla="*/ 19 h 20"/>
                  <a:gd name="T18" fmla="*/ 0 w 46"/>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0">
                    <a:moveTo>
                      <a:pt x="0" y="0"/>
                    </a:moveTo>
                    <a:lnTo>
                      <a:pt x="46" y="0"/>
                    </a:lnTo>
                    <a:lnTo>
                      <a:pt x="46" y="20"/>
                    </a:lnTo>
                    <a:lnTo>
                      <a:pt x="0" y="20"/>
                    </a:lnTo>
                    <a:lnTo>
                      <a:pt x="0" y="0"/>
                    </a:lnTo>
                    <a:close/>
                    <a:moveTo>
                      <a:pt x="0" y="0"/>
                    </a:moveTo>
                    <a:lnTo>
                      <a:pt x="44" y="0"/>
                    </a:lnTo>
                    <a:lnTo>
                      <a:pt x="44" y="19"/>
                    </a:lnTo>
                    <a:lnTo>
                      <a:pt x="0" y="19"/>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7" name="Freeform 1260">
                <a:extLst>
                  <a:ext uri="{FF2B5EF4-FFF2-40B4-BE49-F238E27FC236}">
                    <a16:creationId xmlns:a16="http://schemas.microsoft.com/office/drawing/2014/main" id="{F1C3B4CE-D82D-3E46-8284-471AC0C76408}"/>
                  </a:ext>
                </a:extLst>
              </p:cNvPr>
              <p:cNvSpPr>
                <a:spLocks noEditPoints="1"/>
              </p:cNvSpPr>
              <p:nvPr/>
            </p:nvSpPr>
            <p:spPr bwMode="auto">
              <a:xfrm>
                <a:off x="1015" y="3441"/>
                <a:ext cx="44" cy="19"/>
              </a:xfrm>
              <a:custGeom>
                <a:avLst/>
                <a:gdLst>
                  <a:gd name="T0" fmla="*/ 0 w 44"/>
                  <a:gd name="T1" fmla="*/ 0 h 19"/>
                  <a:gd name="T2" fmla="*/ 44 w 44"/>
                  <a:gd name="T3" fmla="*/ 0 h 19"/>
                  <a:gd name="T4" fmla="*/ 44 w 44"/>
                  <a:gd name="T5" fmla="*/ 19 h 19"/>
                  <a:gd name="T6" fmla="*/ 0 w 44"/>
                  <a:gd name="T7" fmla="*/ 19 h 19"/>
                  <a:gd name="T8" fmla="*/ 0 w 44"/>
                  <a:gd name="T9" fmla="*/ 0 h 19"/>
                  <a:gd name="T10" fmla="*/ 0 w 44"/>
                  <a:gd name="T11" fmla="*/ 0 h 19"/>
                  <a:gd name="T12" fmla="*/ 42 w 44"/>
                  <a:gd name="T13" fmla="*/ 0 h 19"/>
                  <a:gd name="T14" fmla="*/ 42 w 44"/>
                  <a:gd name="T15" fmla="*/ 18 h 19"/>
                  <a:gd name="T16" fmla="*/ 0 w 44"/>
                  <a:gd name="T17" fmla="*/ 18 h 19"/>
                  <a:gd name="T18" fmla="*/ 0 w 4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0" y="0"/>
                    </a:moveTo>
                    <a:lnTo>
                      <a:pt x="44" y="0"/>
                    </a:lnTo>
                    <a:lnTo>
                      <a:pt x="44" y="19"/>
                    </a:lnTo>
                    <a:lnTo>
                      <a:pt x="0" y="19"/>
                    </a:lnTo>
                    <a:lnTo>
                      <a:pt x="0" y="0"/>
                    </a:lnTo>
                    <a:close/>
                    <a:moveTo>
                      <a:pt x="0" y="0"/>
                    </a:moveTo>
                    <a:lnTo>
                      <a:pt x="42" y="0"/>
                    </a:lnTo>
                    <a:lnTo>
                      <a:pt x="42" y="18"/>
                    </a:lnTo>
                    <a:lnTo>
                      <a:pt x="0" y="18"/>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8" name="Freeform 1261">
                <a:extLst>
                  <a:ext uri="{FF2B5EF4-FFF2-40B4-BE49-F238E27FC236}">
                    <a16:creationId xmlns:a16="http://schemas.microsoft.com/office/drawing/2014/main" id="{617BE986-DB62-254B-B997-AF6A53A16AD2}"/>
                  </a:ext>
                </a:extLst>
              </p:cNvPr>
              <p:cNvSpPr>
                <a:spLocks noEditPoints="1"/>
              </p:cNvSpPr>
              <p:nvPr/>
            </p:nvSpPr>
            <p:spPr bwMode="auto">
              <a:xfrm>
                <a:off x="1015" y="3441"/>
                <a:ext cx="42" cy="18"/>
              </a:xfrm>
              <a:custGeom>
                <a:avLst/>
                <a:gdLst>
                  <a:gd name="T0" fmla="*/ 0 w 42"/>
                  <a:gd name="T1" fmla="*/ 0 h 18"/>
                  <a:gd name="T2" fmla="*/ 42 w 42"/>
                  <a:gd name="T3" fmla="*/ 0 h 18"/>
                  <a:gd name="T4" fmla="*/ 42 w 42"/>
                  <a:gd name="T5" fmla="*/ 18 h 18"/>
                  <a:gd name="T6" fmla="*/ 0 w 42"/>
                  <a:gd name="T7" fmla="*/ 18 h 18"/>
                  <a:gd name="T8" fmla="*/ 0 w 42"/>
                  <a:gd name="T9" fmla="*/ 0 h 18"/>
                  <a:gd name="T10" fmla="*/ 0 w 42"/>
                  <a:gd name="T11" fmla="*/ 0 h 18"/>
                  <a:gd name="T12" fmla="*/ 41 w 42"/>
                  <a:gd name="T13" fmla="*/ 0 h 18"/>
                  <a:gd name="T14" fmla="*/ 41 w 42"/>
                  <a:gd name="T15" fmla="*/ 18 h 18"/>
                  <a:gd name="T16" fmla="*/ 0 w 42"/>
                  <a:gd name="T17" fmla="*/ 18 h 18"/>
                  <a:gd name="T18" fmla="*/ 0 w 4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8">
                    <a:moveTo>
                      <a:pt x="0" y="0"/>
                    </a:moveTo>
                    <a:lnTo>
                      <a:pt x="42" y="0"/>
                    </a:lnTo>
                    <a:lnTo>
                      <a:pt x="42" y="18"/>
                    </a:lnTo>
                    <a:lnTo>
                      <a:pt x="0" y="18"/>
                    </a:lnTo>
                    <a:lnTo>
                      <a:pt x="0" y="0"/>
                    </a:lnTo>
                    <a:close/>
                    <a:moveTo>
                      <a:pt x="0" y="0"/>
                    </a:moveTo>
                    <a:lnTo>
                      <a:pt x="41" y="0"/>
                    </a:lnTo>
                    <a:lnTo>
                      <a:pt x="41" y="18"/>
                    </a:lnTo>
                    <a:lnTo>
                      <a:pt x="0" y="18"/>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99" name="Freeform 1262">
                <a:extLst>
                  <a:ext uri="{FF2B5EF4-FFF2-40B4-BE49-F238E27FC236}">
                    <a16:creationId xmlns:a16="http://schemas.microsoft.com/office/drawing/2014/main" id="{6941624F-C819-E44F-8F6D-3523646AFB6A}"/>
                  </a:ext>
                </a:extLst>
              </p:cNvPr>
              <p:cNvSpPr>
                <a:spLocks noEditPoints="1"/>
              </p:cNvSpPr>
              <p:nvPr/>
            </p:nvSpPr>
            <p:spPr bwMode="auto">
              <a:xfrm>
                <a:off x="1015" y="3441"/>
                <a:ext cx="41" cy="18"/>
              </a:xfrm>
              <a:custGeom>
                <a:avLst/>
                <a:gdLst>
                  <a:gd name="T0" fmla="*/ 0 w 41"/>
                  <a:gd name="T1" fmla="*/ 0 h 18"/>
                  <a:gd name="T2" fmla="*/ 41 w 41"/>
                  <a:gd name="T3" fmla="*/ 0 h 18"/>
                  <a:gd name="T4" fmla="*/ 41 w 41"/>
                  <a:gd name="T5" fmla="*/ 18 h 18"/>
                  <a:gd name="T6" fmla="*/ 0 w 41"/>
                  <a:gd name="T7" fmla="*/ 18 h 18"/>
                  <a:gd name="T8" fmla="*/ 0 w 41"/>
                  <a:gd name="T9" fmla="*/ 0 h 18"/>
                  <a:gd name="T10" fmla="*/ 0 w 41"/>
                  <a:gd name="T11" fmla="*/ 0 h 18"/>
                  <a:gd name="T12" fmla="*/ 39 w 41"/>
                  <a:gd name="T13" fmla="*/ 0 h 18"/>
                  <a:gd name="T14" fmla="*/ 39 w 41"/>
                  <a:gd name="T15" fmla="*/ 17 h 18"/>
                  <a:gd name="T16" fmla="*/ 0 w 41"/>
                  <a:gd name="T17" fmla="*/ 17 h 18"/>
                  <a:gd name="T18" fmla="*/ 0 w 4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8">
                    <a:moveTo>
                      <a:pt x="0" y="0"/>
                    </a:moveTo>
                    <a:lnTo>
                      <a:pt x="41" y="0"/>
                    </a:lnTo>
                    <a:lnTo>
                      <a:pt x="41" y="18"/>
                    </a:lnTo>
                    <a:lnTo>
                      <a:pt x="0" y="18"/>
                    </a:lnTo>
                    <a:lnTo>
                      <a:pt x="0" y="0"/>
                    </a:lnTo>
                    <a:close/>
                    <a:moveTo>
                      <a:pt x="0" y="0"/>
                    </a:moveTo>
                    <a:lnTo>
                      <a:pt x="39" y="0"/>
                    </a:lnTo>
                    <a:lnTo>
                      <a:pt x="39" y="17"/>
                    </a:lnTo>
                    <a:lnTo>
                      <a:pt x="0" y="17"/>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0" name="Freeform 1263">
                <a:extLst>
                  <a:ext uri="{FF2B5EF4-FFF2-40B4-BE49-F238E27FC236}">
                    <a16:creationId xmlns:a16="http://schemas.microsoft.com/office/drawing/2014/main" id="{404D73B5-2A94-B74C-9C74-9A62D685655A}"/>
                  </a:ext>
                </a:extLst>
              </p:cNvPr>
              <p:cNvSpPr>
                <a:spLocks noEditPoints="1"/>
              </p:cNvSpPr>
              <p:nvPr/>
            </p:nvSpPr>
            <p:spPr bwMode="auto">
              <a:xfrm>
                <a:off x="1015" y="3441"/>
                <a:ext cx="39" cy="17"/>
              </a:xfrm>
              <a:custGeom>
                <a:avLst/>
                <a:gdLst>
                  <a:gd name="T0" fmla="*/ 0 w 39"/>
                  <a:gd name="T1" fmla="*/ 0 h 17"/>
                  <a:gd name="T2" fmla="*/ 39 w 39"/>
                  <a:gd name="T3" fmla="*/ 0 h 17"/>
                  <a:gd name="T4" fmla="*/ 39 w 39"/>
                  <a:gd name="T5" fmla="*/ 17 h 17"/>
                  <a:gd name="T6" fmla="*/ 0 w 39"/>
                  <a:gd name="T7" fmla="*/ 17 h 17"/>
                  <a:gd name="T8" fmla="*/ 0 w 39"/>
                  <a:gd name="T9" fmla="*/ 0 h 17"/>
                  <a:gd name="T10" fmla="*/ 0 w 39"/>
                  <a:gd name="T11" fmla="*/ 0 h 17"/>
                  <a:gd name="T12" fmla="*/ 37 w 39"/>
                  <a:gd name="T13" fmla="*/ 0 h 17"/>
                  <a:gd name="T14" fmla="*/ 37 w 39"/>
                  <a:gd name="T15" fmla="*/ 16 h 17"/>
                  <a:gd name="T16" fmla="*/ 0 w 39"/>
                  <a:gd name="T17" fmla="*/ 16 h 17"/>
                  <a:gd name="T18" fmla="*/ 0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0" y="0"/>
                    </a:moveTo>
                    <a:lnTo>
                      <a:pt x="39" y="0"/>
                    </a:lnTo>
                    <a:lnTo>
                      <a:pt x="39" y="17"/>
                    </a:lnTo>
                    <a:lnTo>
                      <a:pt x="0" y="17"/>
                    </a:lnTo>
                    <a:lnTo>
                      <a:pt x="0" y="0"/>
                    </a:lnTo>
                    <a:close/>
                    <a:moveTo>
                      <a:pt x="0" y="0"/>
                    </a:moveTo>
                    <a:lnTo>
                      <a:pt x="37" y="0"/>
                    </a:lnTo>
                    <a:lnTo>
                      <a:pt x="37" y="16"/>
                    </a:lnTo>
                    <a:lnTo>
                      <a:pt x="0" y="16"/>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1" name="Freeform 1264">
                <a:extLst>
                  <a:ext uri="{FF2B5EF4-FFF2-40B4-BE49-F238E27FC236}">
                    <a16:creationId xmlns:a16="http://schemas.microsoft.com/office/drawing/2014/main" id="{0AB53416-4E84-514A-9647-000A733D052B}"/>
                  </a:ext>
                </a:extLst>
              </p:cNvPr>
              <p:cNvSpPr>
                <a:spLocks noEditPoints="1"/>
              </p:cNvSpPr>
              <p:nvPr/>
            </p:nvSpPr>
            <p:spPr bwMode="auto">
              <a:xfrm>
                <a:off x="1015" y="3441"/>
                <a:ext cx="37" cy="16"/>
              </a:xfrm>
              <a:custGeom>
                <a:avLst/>
                <a:gdLst>
                  <a:gd name="T0" fmla="*/ 0 w 37"/>
                  <a:gd name="T1" fmla="*/ 0 h 16"/>
                  <a:gd name="T2" fmla="*/ 37 w 37"/>
                  <a:gd name="T3" fmla="*/ 0 h 16"/>
                  <a:gd name="T4" fmla="*/ 37 w 37"/>
                  <a:gd name="T5" fmla="*/ 16 h 16"/>
                  <a:gd name="T6" fmla="*/ 0 w 37"/>
                  <a:gd name="T7" fmla="*/ 16 h 16"/>
                  <a:gd name="T8" fmla="*/ 0 w 37"/>
                  <a:gd name="T9" fmla="*/ 0 h 16"/>
                  <a:gd name="T10" fmla="*/ 0 w 37"/>
                  <a:gd name="T11" fmla="*/ 0 h 16"/>
                  <a:gd name="T12" fmla="*/ 35 w 37"/>
                  <a:gd name="T13" fmla="*/ 0 h 16"/>
                  <a:gd name="T14" fmla="*/ 35 w 37"/>
                  <a:gd name="T15" fmla="*/ 15 h 16"/>
                  <a:gd name="T16" fmla="*/ 0 w 37"/>
                  <a:gd name="T17" fmla="*/ 15 h 16"/>
                  <a:gd name="T18" fmla="*/ 0 w 37"/>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6">
                    <a:moveTo>
                      <a:pt x="0" y="0"/>
                    </a:moveTo>
                    <a:lnTo>
                      <a:pt x="37" y="0"/>
                    </a:lnTo>
                    <a:lnTo>
                      <a:pt x="37" y="16"/>
                    </a:lnTo>
                    <a:lnTo>
                      <a:pt x="0" y="16"/>
                    </a:lnTo>
                    <a:lnTo>
                      <a:pt x="0" y="0"/>
                    </a:lnTo>
                    <a:close/>
                    <a:moveTo>
                      <a:pt x="0" y="0"/>
                    </a:moveTo>
                    <a:lnTo>
                      <a:pt x="35" y="0"/>
                    </a:lnTo>
                    <a:lnTo>
                      <a:pt x="35"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2" name="Freeform 1265">
                <a:extLst>
                  <a:ext uri="{FF2B5EF4-FFF2-40B4-BE49-F238E27FC236}">
                    <a16:creationId xmlns:a16="http://schemas.microsoft.com/office/drawing/2014/main" id="{812BBD38-D6B1-4A41-99A9-4172E8801050}"/>
                  </a:ext>
                </a:extLst>
              </p:cNvPr>
              <p:cNvSpPr>
                <a:spLocks noEditPoints="1"/>
              </p:cNvSpPr>
              <p:nvPr/>
            </p:nvSpPr>
            <p:spPr bwMode="auto">
              <a:xfrm>
                <a:off x="1015" y="3441"/>
                <a:ext cx="35" cy="15"/>
              </a:xfrm>
              <a:custGeom>
                <a:avLst/>
                <a:gdLst>
                  <a:gd name="T0" fmla="*/ 0 w 35"/>
                  <a:gd name="T1" fmla="*/ 0 h 15"/>
                  <a:gd name="T2" fmla="*/ 35 w 35"/>
                  <a:gd name="T3" fmla="*/ 0 h 15"/>
                  <a:gd name="T4" fmla="*/ 35 w 35"/>
                  <a:gd name="T5" fmla="*/ 15 h 15"/>
                  <a:gd name="T6" fmla="*/ 0 w 35"/>
                  <a:gd name="T7" fmla="*/ 15 h 15"/>
                  <a:gd name="T8" fmla="*/ 0 w 35"/>
                  <a:gd name="T9" fmla="*/ 0 h 15"/>
                  <a:gd name="T10" fmla="*/ 0 w 35"/>
                  <a:gd name="T11" fmla="*/ 0 h 15"/>
                  <a:gd name="T12" fmla="*/ 34 w 35"/>
                  <a:gd name="T13" fmla="*/ 0 h 15"/>
                  <a:gd name="T14" fmla="*/ 34 w 35"/>
                  <a:gd name="T15" fmla="*/ 14 h 15"/>
                  <a:gd name="T16" fmla="*/ 0 w 35"/>
                  <a:gd name="T17" fmla="*/ 14 h 15"/>
                  <a:gd name="T18" fmla="*/ 0 w 3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15">
                    <a:moveTo>
                      <a:pt x="0" y="0"/>
                    </a:moveTo>
                    <a:lnTo>
                      <a:pt x="35" y="0"/>
                    </a:lnTo>
                    <a:lnTo>
                      <a:pt x="35" y="15"/>
                    </a:lnTo>
                    <a:lnTo>
                      <a:pt x="0" y="15"/>
                    </a:lnTo>
                    <a:lnTo>
                      <a:pt x="0" y="0"/>
                    </a:lnTo>
                    <a:close/>
                    <a:moveTo>
                      <a:pt x="0" y="0"/>
                    </a:moveTo>
                    <a:lnTo>
                      <a:pt x="34" y="0"/>
                    </a:lnTo>
                    <a:lnTo>
                      <a:pt x="34"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3" name="Freeform 1266">
                <a:extLst>
                  <a:ext uri="{FF2B5EF4-FFF2-40B4-BE49-F238E27FC236}">
                    <a16:creationId xmlns:a16="http://schemas.microsoft.com/office/drawing/2014/main" id="{4D151452-84EA-9342-8EFA-9364D6552682}"/>
                  </a:ext>
                </a:extLst>
              </p:cNvPr>
              <p:cNvSpPr>
                <a:spLocks noEditPoints="1"/>
              </p:cNvSpPr>
              <p:nvPr/>
            </p:nvSpPr>
            <p:spPr bwMode="auto">
              <a:xfrm>
                <a:off x="1015" y="3441"/>
                <a:ext cx="34" cy="14"/>
              </a:xfrm>
              <a:custGeom>
                <a:avLst/>
                <a:gdLst>
                  <a:gd name="T0" fmla="*/ 0 w 34"/>
                  <a:gd name="T1" fmla="*/ 0 h 14"/>
                  <a:gd name="T2" fmla="*/ 34 w 34"/>
                  <a:gd name="T3" fmla="*/ 0 h 14"/>
                  <a:gd name="T4" fmla="*/ 34 w 34"/>
                  <a:gd name="T5" fmla="*/ 14 h 14"/>
                  <a:gd name="T6" fmla="*/ 0 w 34"/>
                  <a:gd name="T7" fmla="*/ 14 h 14"/>
                  <a:gd name="T8" fmla="*/ 0 w 34"/>
                  <a:gd name="T9" fmla="*/ 0 h 14"/>
                  <a:gd name="T10" fmla="*/ 0 w 34"/>
                  <a:gd name="T11" fmla="*/ 0 h 14"/>
                  <a:gd name="T12" fmla="*/ 32 w 34"/>
                  <a:gd name="T13" fmla="*/ 0 h 14"/>
                  <a:gd name="T14" fmla="*/ 32 w 34"/>
                  <a:gd name="T15" fmla="*/ 14 h 14"/>
                  <a:gd name="T16" fmla="*/ 0 w 34"/>
                  <a:gd name="T17" fmla="*/ 14 h 14"/>
                  <a:gd name="T18" fmla="*/ 0 w 3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14">
                    <a:moveTo>
                      <a:pt x="0" y="0"/>
                    </a:moveTo>
                    <a:lnTo>
                      <a:pt x="34" y="0"/>
                    </a:lnTo>
                    <a:lnTo>
                      <a:pt x="34" y="14"/>
                    </a:lnTo>
                    <a:lnTo>
                      <a:pt x="0" y="14"/>
                    </a:lnTo>
                    <a:lnTo>
                      <a:pt x="0" y="0"/>
                    </a:lnTo>
                    <a:close/>
                    <a:moveTo>
                      <a:pt x="0" y="0"/>
                    </a:moveTo>
                    <a:lnTo>
                      <a:pt x="32" y="0"/>
                    </a:lnTo>
                    <a:lnTo>
                      <a:pt x="32"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4" name="Freeform 1267">
                <a:extLst>
                  <a:ext uri="{FF2B5EF4-FFF2-40B4-BE49-F238E27FC236}">
                    <a16:creationId xmlns:a16="http://schemas.microsoft.com/office/drawing/2014/main" id="{295ADE31-7F47-B540-831B-BD3D187D5192}"/>
                  </a:ext>
                </a:extLst>
              </p:cNvPr>
              <p:cNvSpPr>
                <a:spLocks noEditPoints="1"/>
              </p:cNvSpPr>
              <p:nvPr/>
            </p:nvSpPr>
            <p:spPr bwMode="auto">
              <a:xfrm>
                <a:off x="1015" y="3441"/>
                <a:ext cx="32" cy="14"/>
              </a:xfrm>
              <a:custGeom>
                <a:avLst/>
                <a:gdLst>
                  <a:gd name="T0" fmla="*/ 0 w 32"/>
                  <a:gd name="T1" fmla="*/ 0 h 14"/>
                  <a:gd name="T2" fmla="*/ 32 w 32"/>
                  <a:gd name="T3" fmla="*/ 0 h 14"/>
                  <a:gd name="T4" fmla="*/ 32 w 32"/>
                  <a:gd name="T5" fmla="*/ 14 h 14"/>
                  <a:gd name="T6" fmla="*/ 0 w 32"/>
                  <a:gd name="T7" fmla="*/ 14 h 14"/>
                  <a:gd name="T8" fmla="*/ 0 w 32"/>
                  <a:gd name="T9" fmla="*/ 0 h 14"/>
                  <a:gd name="T10" fmla="*/ 0 w 32"/>
                  <a:gd name="T11" fmla="*/ 0 h 14"/>
                  <a:gd name="T12" fmla="*/ 30 w 32"/>
                  <a:gd name="T13" fmla="*/ 0 h 14"/>
                  <a:gd name="T14" fmla="*/ 30 w 32"/>
                  <a:gd name="T15" fmla="*/ 13 h 14"/>
                  <a:gd name="T16" fmla="*/ 0 w 32"/>
                  <a:gd name="T17" fmla="*/ 13 h 14"/>
                  <a:gd name="T18" fmla="*/ 0 w 32"/>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4">
                    <a:moveTo>
                      <a:pt x="0" y="0"/>
                    </a:moveTo>
                    <a:lnTo>
                      <a:pt x="32" y="0"/>
                    </a:lnTo>
                    <a:lnTo>
                      <a:pt x="32" y="14"/>
                    </a:lnTo>
                    <a:lnTo>
                      <a:pt x="0" y="14"/>
                    </a:lnTo>
                    <a:lnTo>
                      <a:pt x="0" y="0"/>
                    </a:lnTo>
                    <a:close/>
                    <a:moveTo>
                      <a:pt x="0" y="0"/>
                    </a:moveTo>
                    <a:lnTo>
                      <a:pt x="30" y="0"/>
                    </a:lnTo>
                    <a:lnTo>
                      <a:pt x="30" y="13"/>
                    </a:lnTo>
                    <a:lnTo>
                      <a:pt x="0"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5" name="Freeform 1268">
                <a:extLst>
                  <a:ext uri="{FF2B5EF4-FFF2-40B4-BE49-F238E27FC236}">
                    <a16:creationId xmlns:a16="http://schemas.microsoft.com/office/drawing/2014/main" id="{B78B9811-9B48-B24B-88A5-042FF040A1D8}"/>
                  </a:ext>
                </a:extLst>
              </p:cNvPr>
              <p:cNvSpPr>
                <a:spLocks noEditPoints="1"/>
              </p:cNvSpPr>
              <p:nvPr/>
            </p:nvSpPr>
            <p:spPr bwMode="auto">
              <a:xfrm>
                <a:off x="1015" y="3441"/>
                <a:ext cx="30" cy="13"/>
              </a:xfrm>
              <a:custGeom>
                <a:avLst/>
                <a:gdLst>
                  <a:gd name="T0" fmla="*/ 0 w 30"/>
                  <a:gd name="T1" fmla="*/ 0 h 13"/>
                  <a:gd name="T2" fmla="*/ 30 w 30"/>
                  <a:gd name="T3" fmla="*/ 0 h 13"/>
                  <a:gd name="T4" fmla="*/ 30 w 30"/>
                  <a:gd name="T5" fmla="*/ 13 h 13"/>
                  <a:gd name="T6" fmla="*/ 0 w 30"/>
                  <a:gd name="T7" fmla="*/ 13 h 13"/>
                  <a:gd name="T8" fmla="*/ 0 w 30"/>
                  <a:gd name="T9" fmla="*/ 0 h 13"/>
                  <a:gd name="T10" fmla="*/ 0 w 30"/>
                  <a:gd name="T11" fmla="*/ 0 h 13"/>
                  <a:gd name="T12" fmla="*/ 28 w 30"/>
                  <a:gd name="T13" fmla="*/ 0 h 13"/>
                  <a:gd name="T14" fmla="*/ 28 w 30"/>
                  <a:gd name="T15" fmla="*/ 12 h 13"/>
                  <a:gd name="T16" fmla="*/ 0 w 30"/>
                  <a:gd name="T17" fmla="*/ 12 h 13"/>
                  <a:gd name="T18" fmla="*/ 0 w 3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3">
                    <a:moveTo>
                      <a:pt x="0" y="0"/>
                    </a:moveTo>
                    <a:lnTo>
                      <a:pt x="30" y="0"/>
                    </a:lnTo>
                    <a:lnTo>
                      <a:pt x="30" y="13"/>
                    </a:lnTo>
                    <a:lnTo>
                      <a:pt x="0" y="13"/>
                    </a:lnTo>
                    <a:lnTo>
                      <a:pt x="0" y="0"/>
                    </a:lnTo>
                    <a:close/>
                    <a:moveTo>
                      <a:pt x="0" y="0"/>
                    </a:moveTo>
                    <a:lnTo>
                      <a:pt x="28" y="0"/>
                    </a:lnTo>
                    <a:lnTo>
                      <a:pt x="28"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6" name="Freeform 1269">
                <a:extLst>
                  <a:ext uri="{FF2B5EF4-FFF2-40B4-BE49-F238E27FC236}">
                    <a16:creationId xmlns:a16="http://schemas.microsoft.com/office/drawing/2014/main" id="{DFEE81D7-8B23-F84E-AD01-3B0CC70CED89}"/>
                  </a:ext>
                </a:extLst>
              </p:cNvPr>
              <p:cNvSpPr>
                <a:spLocks noEditPoints="1"/>
              </p:cNvSpPr>
              <p:nvPr/>
            </p:nvSpPr>
            <p:spPr bwMode="auto">
              <a:xfrm>
                <a:off x="1015" y="3441"/>
                <a:ext cx="28" cy="12"/>
              </a:xfrm>
              <a:custGeom>
                <a:avLst/>
                <a:gdLst>
                  <a:gd name="T0" fmla="*/ 0 w 28"/>
                  <a:gd name="T1" fmla="*/ 0 h 12"/>
                  <a:gd name="T2" fmla="*/ 28 w 28"/>
                  <a:gd name="T3" fmla="*/ 0 h 12"/>
                  <a:gd name="T4" fmla="*/ 28 w 28"/>
                  <a:gd name="T5" fmla="*/ 12 h 12"/>
                  <a:gd name="T6" fmla="*/ 0 w 28"/>
                  <a:gd name="T7" fmla="*/ 12 h 12"/>
                  <a:gd name="T8" fmla="*/ 0 w 28"/>
                  <a:gd name="T9" fmla="*/ 0 h 12"/>
                  <a:gd name="T10" fmla="*/ 0 w 28"/>
                  <a:gd name="T11" fmla="*/ 0 h 12"/>
                  <a:gd name="T12" fmla="*/ 27 w 28"/>
                  <a:gd name="T13" fmla="*/ 0 h 12"/>
                  <a:gd name="T14" fmla="*/ 27 w 28"/>
                  <a:gd name="T15" fmla="*/ 12 h 12"/>
                  <a:gd name="T16" fmla="*/ 0 w 28"/>
                  <a:gd name="T17" fmla="*/ 12 h 12"/>
                  <a:gd name="T18" fmla="*/ 0 w 28"/>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2">
                    <a:moveTo>
                      <a:pt x="0" y="0"/>
                    </a:moveTo>
                    <a:lnTo>
                      <a:pt x="28" y="0"/>
                    </a:lnTo>
                    <a:lnTo>
                      <a:pt x="28" y="12"/>
                    </a:lnTo>
                    <a:lnTo>
                      <a:pt x="0" y="12"/>
                    </a:lnTo>
                    <a:lnTo>
                      <a:pt x="0" y="0"/>
                    </a:lnTo>
                    <a:close/>
                    <a:moveTo>
                      <a:pt x="0" y="0"/>
                    </a:moveTo>
                    <a:lnTo>
                      <a:pt x="27" y="0"/>
                    </a:lnTo>
                    <a:lnTo>
                      <a:pt x="2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7" name="Freeform 1270">
                <a:extLst>
                  <a:ext uri="{FF2B5EF4-FFF2-40B4-BE49-F238E27FC236}">
                    <a16:creationId xmlns:a16="http://schemas.microsoft.com/office/drawing/2014/main" id="{6AEED24D-76E7-FA4D-A27D-9CFDD4009F46}"/>
                  </a:ext>
                </a:extLst>
              </p:cNvPr>
              <p:cNvSpPr>
                <a:spLocks noEditPoints="1"/>
              </p:cNvSpPr>
              <p:nvPr/>
            </p:nvSpPr>
            <p:spPr bwMode="auto">
              <a:xfrm>
                <a:off x="1015" y="3441"/>
                <a:ext cx="27" cy="12"/>
              </a:xfrm>
              <a:custGeom>
                <a:avLst/>
                <a:gdLst>
                  <a:gd name="T0" fmla="*/ 0 w 27"/>
                  <a:gd name="T1" fmla="*/ 0 h 12"/>
                  <a:gd name="T2" fmla="*/ 27 w 27"/>
                  <a:gd name="T3" fmla="*/ 0 h 12"/>
                  <a:gd name="T4" fmla="*/ 27 w 27"/>
                  <a:gd name="T5" fmla="*/ 12 h 12"/>
                  <a:gd name="T6" fmla="*/ 0 w 27"/>
                  <a:gd name="T7" fmla="*/ 12 h 12"/>
                  <a:gd name="T8" fmla="*/ 0 w 27"/>
                  <a:gd name="T9" fmla="*/ 0 h 12"/>
                  <a:gd name="T10" fmla="*/ 0 w 27"/>
                  <a:gd name="T11" fmla="*/ 0 h 12"/>
                  <a:gd name="T12" fmla="*/ 25 w 27"/>
                  <a:gd name="T13" fmla="*/ 0 h 12"/>
                  <a:gd name="T14" fmla="*/ 25 w 27"/>
                  <a:gd name="T15" fmla="*/ 11 h 12"/>
                  <a:gd name="T16" fmla="*/ 0 w 27"/>
                  <a:gd name="T17" fmla="*/ 11 h 12"/>
                  <a:gd name="T18" fmla="*/ 0 w 2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2">
                    <a:moveTo>
                      <a:pt x="0" y="0"/>
                    </a:moveTo>
                    <a:lnTo>
                      <a:pt x="27" y="0"/>
                    </a:lnTo>
                    <a:lnTo>
                      <a:pt x="27" y="12"/>
                    </a:lnTo>
                    <a:lnTo>
                      <a:pt x="0" y="12"/>
                    </a:lnTo>
                    <a:lnTo>
                      <a:pt x="0" y="0"/>
                    </a:lnTo>
                    <a:close/>
                    <a:moveTo>
                      <a:pt x="0" y="0"/>
                    </a:moveTo>
                    <a:lnTo>
                      <a:pt x="25" y="0"/>
                    </a:lnTo>
                    <a:lnTo>
                      <a:pt x="25"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8" name="Freeform 1271">
                <a:extLst>
                  <a:ext uri="{FF2B5EF4-FFF2-40B4-BE49-F238E27FC236}">
                    <a16:creationId xmlns:a16="http://schemas.microsoft.com/office/drawing/2014/main" id="{FD749B78-AA07-F441-A8D3-901F7966ABF7}"/>
                  </a:ext>
                </a:extLst>
              </p:cNvPr>
              <p:cNvSpPr>
                <a:spLocks noEditPoints="1"/>
              </p:cNvSpPr>
              <p:nvPr/>
            </p:nvSpPr>
            <p:spPr bwMode="auto">
              <a:xfrm>
                <a:off x="1015" y="3441"/>
                <a:ext cx="25" cy="11"/>
              </a:xfrm>
              <a:custGeom>
                <a:avLst/>
                <a:gdLst>
                  <a:gd name="T0" fmla="*/ 0 w 25"/>
                  <a:gd name="T1" fmla="*/ 0 h 11"/>
                  <a:gd name="T2" fmla="*/ 25 w 25"/>
                  <a:gd name="T3" fmla="*/ 0 h 11"/>
                  <a:gd name="T4" fmla="*/ 25 w 25"/>
                  <a:gd name="T5" fmla="*/ 11 h 11"/>
                  <a:gd name="T6" fmla="*/ 0 w 25"/>
                  <a:gd name="T7" fmla="*/ 11 h 11"/>
                  <a:gd name="T8" fmla="*/ 0 w 25"/>
                  <a:gd name="T9" fmla="*/ 0 h 11"/>
                  <a:gd name="T10" fmla="*/ 0 w 25"/>
                  <a:gd name="T11" fmla="*/ 0 h 11"/>
                  <a:gd name="T12" fmla="*/ 23 w 25"/>
                  <a:gd name="T13" fmla="*/ 0 h 11"/>
                  <a:gd name="T14" fmla="*/ 23 w 25"/>
                  <a:gd name="T15" fmla="*/ 10 h 11"/>
                  <a:gd name="T16" fmla="*/ 0 w 25"/>
                  <a:gd name="T17" fmla="*/ 10 h 11"/>
                  <a:gd name="T18" fmla="*/ 0 w 2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1">
                    <a:moveTo>
                      <a:pt x="0" y="0"/>
                    </a:moveTo>
                    <a:lnTo>
                      <a:pt x="25" y="0"/>
                    </a:lnTo>
                    <a:lnTo>
                      <a:pt x="25" y="11"/>
                    </a:lnTo>
                    <a:lnTo>
                      <a:pt x="0" y="11"/>
                    </a:lnTo>
                    <a:lnTo>
                      <a:pt x="0" y="0"/>
                    </a:lnTo>
                    <a:close/>
                    <a:moveTo>
                      <a:pt x="0" y="0"/>
                    </a:moveTo>
                    <a:lnTo>
                      <a:pt x="23" y="0"/>
                    </a:lnTo>
                    <a:lnTo>
                      <a:pt x="23"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09" name="Freeform 1272">
                <a:extLst>
                  <a:ext uri="{FF2B5EF4-FFF2-40B4-BE49-F238E27FC236}">
                    <a16:creationId xmlns:a16="http://schemas.microsoft.com/office/drawing/2014/main" id="{BDC51A0C-EE14-814B-BEEF-D64CF32E6318}"/>
                  </a:ext>
                </a:extLst>
              </p:cNvPr>
              <p:cNvSpPr>
                <a:spLocks noEditPoints="1"/>
              </p:cNvSpPr>
              <p:nvPr/>
            </p:nvSpPr>
            <p:spPr bwMode="auto">
              <a:xfrm>
                <a:off x="1015" y="3441"/>
                <a:ext cx="23" cy="10"/>
              </a:xfrm>
              <a:custGeom>
                <a:avLst/>
                <a:gdLst>
                  <a:gd name="T0" fmla="*/ 0 w 23"/>
                  <a:gd name="T1" fmla="*/ 0 h 10"/>
                  <a:gd name="T2" fmla="*/ 23 w 23"/>
                  <a:gd name="T3" fmla="*/ 0 h 10"/>
                  <a:gd name="T4" fmla="*/ 23 w 23"/>
                  <a:gd name="T5" fmla="*/ 10 h 10"/>
                  <a:gd name="T6" fmla="*/ 0 w 23"/>
                  <a:gd name="T7" fmla="*/ 10 h 10"/>
                  <a:gd name="T8" fmla="*/ 0 w 23"/>
                  <a:gd name="T9" fmla="*/ 0 h 10"/>
                  <a:gd name="T10" fmla="*/ 0 w 23"/>
                  <a:gd name="T11" fmla="*/ 0 h 10"/>
                  <a:gd name="T12" fmla="*/ 21 w 23"/>
                  <a:gd name="T13" fmla="*/ 0 h 10"/>
                  <a:gd name="T14" fmla="*/ 21 w 23"/>
                  <a:gd name="T15" fmla="*/ 9 h 10"/>
                  <a:gd name="T16" fmla="*/ 0 w 23"/>
                  <a:gd name="T17" fmla="*/ 9 h 10"/>
                  <a:gd name="T18" fmla="*/ 0 w 2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0">
                    <a:moveTo>
                      <a:pt x="0" y="0"/>
                    </a:moveTo>
                    <a:lnTo>
                      <a:pt x="23" y="0"/>
                    </a:lnTo>
                    <a:lnTo>
                      <a:pt x="23" y="10"/>
                    </a:lnTo>
                    <a:lnTo>
                      <a:pt x="0" y="10"/>
                    </a:lnTo>
                    <a:lnTo>
                      <a:pt x="0" y="0"/>
                    </a:lnTo>
                    <a:close/>
                    <a:moveTo>
                      <a:pt x="0" y="0"/>
                    </a:moveTo>
                    <a:lnTo>
                      <a:pt x="21" y="0"/>
                    </a:lnTo>
                    <a:lnTo>
                      <a:pt x="21"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0" name="Freeform 1273">
                <a:extLst>
                  <a:ext uri="{FF2B5EF4-FFF2-40B4-BE49-F238E27FC236}">
                    <a16:creationId xmlns:a16="http://schemas.microsoft.com/office/drawing/2014/main" id="{F61909CE-D464-0242-9F59-08826B55D35E}"/>
                  </a:ext>
                </a:extLst>
              </p:cNvPr>
              <p:cNvSpPr>
                <a:spLocks noEditPoints="1"/>
              </p:cNvSpPr>
              <p:nvPr/>
            </p:nvSpPr>
            <p:spPr bwMode="auto">
              <a:xfrm>
                <a:off x="1015" y="3441"/>
                <a:ext cx="21" cy="9"/>
              </a:xfrm>
              <a:custGeom>
                <a:avLst/>
                <a:gdLst>
                  <a:gd name="T0" fmla="*/ 0 w 21"/>
                  <a:gd name="T1" fmla="*/ 0 h 9"/>
                  <a:gd name="T2" fmla="*/ 21 w 21"/>
                  <a:gd name="T3" fmla="*/ 0 h 9"/>
                  <a:gd name="T4" fmla="*/ 21 w 21"/>
                  <a:gd name="T5" fmla="*/ 9 h 9"/>
                  <a:gd name="T6" fmla="*/ 0 w 21"/>
                  <a:gd name="T7" fmla="*/ 9 h 9"/>
                  <a:gd name="T8" fmla="*/ 0 w 21"/>
                  <a:gd name="T9" fmla="*/ 0 h 9"/>
                  <a:gd name="T10" fmla="*/ 0 w 21"/>
                  <a:gd name="T11" fmla="*/ 0 h 9"/>
                  <a:gd name="T12" fmla="*/ 19 w 21"/>
                  <a:gd name="T13" fmla="*/ 0 h 9"/>
                  <a:gd name="T14" fmla="*/ 19 w 21"/>
                  <a:gd name="T15" fmla="*/ 9 h 9"/>
                  <a:gd name="T16" fmla="*/ 0 w 21"/>
                  <a:gd name="T17" fmla="*/ 9 h 9"/>
                  <a:gd name="T18" fmla="*/ 0 w 2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9">
                    <a:moveTo>
                      <a:pt x="0" y="0"/>
                    </a:moveTo>
                    <a:lnTo>
                      <a:pt x="21" y="0"/>
                    </a:lnTo>
                    <a:lnTo>
                      <a:pt x="21" y="9"/>
                    </a:lnTo>
                    <a:lnTo>
                      <a:pt x="0" y="9"/>
                    </a:lnTo>
                    <a:lnTo>
                      <a:pt x="0" y="0"/>
                    </a:lnTo>
                    <a:close/>
                    <a:moveTo>
                      <a:pt x="0" y="0"/>
                    </a:moveTo>
                    <a:lnTo>
                      <a:pt x="19" y="0"/>
                    </a:lnTo>
                    <a:lnTo>
                      <a:pt x="19"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1" name="Freeform 1274">
                <a:extLst>
                  <a:ext uri="{FF2B5EF4-FFF2-40B4-BE49-F238E27FC236}">
                    <a16:creationId xmlns:a16="http://schemas.microsoft.com/office/drawing/2014/main" id="{B6127935-F054-A045-8185-DA5078A20C0D}"/>
                  </a:ext>
                </a:extLst>
              </p:cNvPr>
              <p:cNvSpPr>
                <a:spLocks noEditPoints="1"/>
              </p:cNvSpPr>
              <p:nvPr/>
            </p:nvSpPr>
            <p:spPr bwMode="auto">
              <a:xfrm>
                <a:off x="1015" y="3441"/>
                <a:ext cx="19" cy="9"/>
              </a:xfrm>
              <a:custGeom>
                <a:avLst/>
                <a:gdLst>
                  <a:gd name="T0" fmla="*/ 0 w 19"/>
                  <a:gd name="T1" fmla="*/ 0 h 9"/>
                  <a:gd name="T2" fmla="*/ 19 w 19"/>
                  <a:gd name="T3" fmla="*/ 0 h 9"/>
                  <a:gd name="T4" fmla="*/ 19 w 19"/>
                  <a:gd name="T5" fmla="*/ 9 h 9"/>
                  <a:gd name="T6" fmla="*/ 0 w 19"/>
                  <a:gd name="T7" fmla="*/ 9 h 9"/>
                  <a:gd name="T8" fmla="*/ 0 w 19"/>
                  <a:gd name="T9" fmla="*/ 0 h 9"/>
                  <a:gd name="T10" fmla="*/ 0 w 19"/>
                  <a:gd name="T11" fmla="*/ 0 h 9"/>
                  <a:gd name="T12" fmla="*/ 18 w 19"/>
                  <a:gd name="T13" fmla="*/ 0 h 9"/>
                  <a:gd name="T14" fmla="*/ 18 w 19"/>
                  <a:gd name="T15" fmla="*/ 8 h 9"/>
                  <a:gd name="T16" fmla="*/ 0 w 19"/>
                  <a:gd name="T17" fmla="*/ 8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9">
                    <a:moveTo>
                      <a:pt x="0" y="0"/>
                    </a:moveTo>
                    <a:lnTo>
                      <a:pt x="19" y="0"/>
                    </a:lnTo>
                    <a:lnTo>
                      <a:pt x="19" y="9"/>
                    </a:lnTo>
                    <a:lnTo>
                      <a:pt x="0" y="9"/>
                    </a:lnTo>
                    <a:lnTo>
                      <a:pt x="0" y="0"/>
                    </a:lnTo>
                    <a:close/>
                    <a:moveTo>
                      <a:pt x="0" y="0"/>
                    </a:moveTo>
                    <a:lnTo>
                      <a:pt x="18" y="0"/>
                    </a:lnTo>
                    <a:lnTo>
                      <a:pt x="18"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2" name="Freeform 1275">
                <a:extLst>
                  <a:ext uri="{FF2B5EF4-FFF2-40B4-BE49-F238E27FC236}">
                    <a16:creationId xmlns:a16="http://schemas.microsoft.com/office/drawing/2014/main" id="{980EA238-8473-1943-B1CB-8B064DED61D4}"/>
                  </a:ext>
                </a:extLst>
              </p:cNvPr>
              <p:cNvSpPr>
                <a:spLocks noEditPoints="1"/>
              </p:cNvSpPr>
              <p:nvPr/>
            </p:nvSpPr>
            <p:spPr bwMode="auto">
              <a:xfrm>
                <a:off x="1015" y="3441"/>
                <a:ext cx="18" cy="8"/>
              </a:xfrm>
              <a:custGeom>
                <a:avLst/>
                <a:gdLst>
                  <a:gd name="T0" fmla="*/ 0 w 18"/>
                  <a:gd name="T1" fmla="*/ 0 h 8"/>
                  <a:gd name="T2" fmla="*/ 18 w 18"/>
                  <a:gd name="T3" fmla="*/ 0 h 8"/>
                  <a:gd name="T4" fmla="*/ 18 w 18"/>
                  <a:gd name="T5" fmla="*/ 8 h 8"/>
                  <a:gd name="T6" fmla="*/ 0 w 18"/>
                  <a:gd name="T7" fmla="*/ 8 h 8"/>
                  <a:gd name="T8" fmla="*/ 0 w 18"/>
                  <a:gd name="T9" fmla="*/ 0 h 8"/>
                  <a:gd name="T10" fmla="*/ 0 w 18"/>
                  <a:gd name="T11" fmla="*/ 0 h 8"/>
                  <a:gd name="T12" fmla="*/ 16 w 18"/>
                  <a:gd name="T13" fmla="*/ 0 h 8"/>
                  <a:gd name="T14" fmla="*/ 16 w 18"/>
                  <a:gd name="T15" fmla="*/ 7 h 8"/>
                  <a:gd name="T16" fmla="*/ 0 w 18"/>
                  <a:gd name="T17" fmla="*/ 7 h 8"/>
                  <a:gd name="T18" fmla="*/ 0 w 1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8">
                    <a:moveTo>
                      <a:pt x="0" y="0"/>
                    </a:moveTo>
                    <a:lnTo>
                      <a:pt x="18" y="0"/>
                    </a:lnTo>
                    <a:lnTo>
                      <a:pt x="18" y="8"/>
                    </a:lnTo>
                    <a:lnTo>
                      <a:pt x="0" y="8"/>
                    </a:lnTo>
                    <a:lnTo>
                      <a:pt x="0" y="0"/>
                    </a:lnTo>
                    <a:close/>
                    <a:moveTo>
                      <a:pt x="0" y="0"/>
                    </a:moveTo>
                    <a:lnTo>
                      <a:pt x="16" y="0"/>
                    </a:lnTo>
                    <a:lnTo>
                      <a:pt x="16"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3" name="Freeform 1276">
                <a:extLst>
                  <a:ext uri="{FF2B5EF4-FFF2-40B4-BE49-F238E27FC236}">
                    <a16:creationId xmlns:a16="http://schemas.microsoft.com/office/drawing/2014/main" id="{6C68784F-9F84-9842-AFD8-1FECB121B7EC}"/>
                  </a:ext>
                </a:extLst>
              </p:cNvPr>
              <p:cNvSpPr>
                <a:spLocks noEditPoints="1"/>
              </p:cNvSpPr>
              <p:nvPr/>
            </p:nvSpPr>
            <p:spPr bwMode="auto">
              <a:xfrm>
                <a:off x="1015" y="3441"/>
                <a:ext cx="16" cy="7"/>
              </a:xfrm>
              <a:custGeom>
                <a:avLst/>
                <a:gdLst>
                  <a:gd name="T0" fmla="*/ 0 w 16"/>
                  <a:gd name="T1" fmla="*/ 0 h 7"/>
                  <a:gd name="T2" fmla="*/ 16 w 16"/>
                  <a:gd name="T3" fmla="*/ 0 h 7"/>
                  <a:gd name="T4" fmla="*/ 16 w 16"/>
                  <a:gd name="T5" fmla="*/ 7 h 7"/>
                  <a:gd name="T6" fmla="*/ 0 w 16"/>
                  <a:gd name="T7" fmla="*/ 7 h 7"/>
                  <a:gd name="T8" fmla="*/ 0 w 16"/>
                  <a:gd name="T9" fmla="*/ 0 h 7"/>
                  <a:gd name="T10" fmla="*/ 0 w 16"/>
                  <a:gd name="T11" fmla="*/ 0 h 7"/>
                  <a:gd name="T12" fmla="*/ 14 w 16"/>
                  <a:gd name="T13" fmla="*/ 0 h 7"/>
                  <a:gd name="T14" fmla="*/ 14 w 16"/>
                  <a:gd name="T15" fmla="*/ 6 h 7"/>
                  <a:gd name="T16" fmla="*/ 0 w 16"/>
                  <a:gd name="T17" fmla="*/ 6 h 7"/>
                  <a:gd name="T18" fmla="*/ 0 w 1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7">
                    <a:moveTo>
                      <a:pt x="0" y="0"/>
                    </a:moveTo>
                    <a:lnTo>
                      <a:pt x="16" y="0"/>
                    </a:lnTo>
                    <a:lnTo>
                      <a:pt x="16" y="7"/>
                    </a:lnTo>
                    <a:lnTo>
                      <a:pt x="0" y="7"/>
                    </a:lnTo>
                    <a:lnTo>
                      <a:pt x="0" y="0"/>
                    </a:lnTo>
                    <a:close/>
                    <a:moveTo>
                      <a:pt x="0" y="0"/>
                    </a:moveTo>
                    <a:lnTo>
                      <a:pt x="14" y="0"/>
                    </a:lnTo>
                    <a:lnTo>
                      <a:pt x="14"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4" name="Freeform 1277">
                <a:extLst>
                  <a:ext uri="{FF2B5EF4-FFF2-40B4-BE49-F238E27FC236}">
                    <a16:creationId xmlns:a16="http://schemas.microsoft.com/office/drawing/2014/main" id="{43EC0DEE-A5C7-D24E-AF50-9B33DDA9D32D}"/>
                  </a:ext>
                </a:extLst>
              </p:cNvPr>
              <p:cNvSpPr>
                <a:spLocks noEditPoints="1"/>
              </p:cNvSpPr>
              <p:nvPr/>
            </p:nvSpPr>
            <p:spPr bwMode="auto">
              <a:xfrm>
                <a:off x="1015" y="3441"/>
                <a:ext cx="14" cy="6"/>
              </a:xfrm>
              <a:custGeom>
                <a:avLst/>
                <a:gdLst>
                  <a:gd name="T0" fmla="*/ 0 w 14"/>
                  <a:gd name="T1" fmla="*/ 0 h 6"/>
                  <a:gd name="T2" fmla="*/ 14 w 14"/>
                  <a:gd name="T3" fmla="*/ 0 h 6"/>
                  <a:gd name="T4" fmla="*/ 14 w 14"/>
                  <a:gd name="T5" fmla="*/ 6 h 6"/>
                  <a:gd name="T6" fmla="*/ 0 w 14"/>
                  <a:gd name="T7" fmla="*/ 6 h 6"/>
                  <a:gd name="T8" fmla="*/ 0 w 14"/>
                  <a:gd name="T9" fmla="*/ 0 h 6"/>
                  <a:gd name="T10" fmla="*/ 0 w 14"/>
                  <a:gd name="T11" fmla="*/ 0 h 6"/>
                  <a:gd name="T12" fmla="*/ 12 w 14"/>
                  <a:gd name="T13" fmla="*/ 0 h 6"/>
                  <a:gd name="T14" fmla="*/ 12 w 14"/>
                  <a:gd name="T15" fmla="*/ 5 h 6"/>
                  <a:gd name="T16" fmla="*/ 0 w 14"/>
                  <a:gd name="T17" fmla="*/ 5 h 6"/>
                  <a:gd name="T18" fmla="*/ 0 w 1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
                    <a:moveTo>
                      <a:pt x="0" y="0"/>
                    </a:moveTo>
                    <a:lnTo>
                      <a:pt x="14" y="0"/>
                    </a:lnTo>
                    <a:lnTo>
                      <a:pt x="14" y="6"/>
                    </a:lnTo>
                    <a:lnTo>
                      <a:pt x="0" y="6"/>
                    </a:lnTo>
                    <a:lnTo>
                      <a:pt x="0" y="0"/>
                    </a:lnTo>
                    <a:close/>
                    <a:moveTo>
                      <a:pt x="0" y="0"/>
                    </a:moveTo>
                    <a:lnTo>
                      <a:pt x="12" y="0"/>
                    </a:lnTo>
                    <a:lnTo>
                      <a:pt x="12"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5" name="Freeform 1278">
                <a:extLst>
                  <a:ext uri="{FF2B5EF4-FFF2-40B4-BE49-F238E27FC236}">
                    <a16:creationId xmlns:a16="http://schemas.microsoft.com/office/drawing/2014/main" id="{7DD1DF50-4D33-FF4A-9397-9EAA01C544BC}"/>
                  </a:ext>
                </a:extLst>
              </p:cNvPr>
              <p:cNvSpPr>
                <a:spLocks noEditPoints="1"/>
              </p:cNvSpPr>
              <p:nvPr/>
            </p:nvSpPr>
            <p:spPr bwMode="auto">
              <a:xfrm>
                <a:off x="1015" y="3441"/>
                <a:ext cx="12" cy="5"/>
              </a:xfrm>
              <a:custGeom>
                <a:avLst/>
                <a:gdLst>
                  <a:gd name="T0" fmla="*/ 0 w 12"/>
                  <a:gd name="T1" fmla="*/ 0 h 5"/>
                  <a:gd name="T2" fmla="*/ 12 w 12"/>
                  <a:gd name="T3" fmla="*/ 0 h 5"/>
                  <a:gd name="T4" fmla="*/ 12 w 12"/>
                  <a:gd name="T5" fmla="*/ 5 h 5"/>
                  <a:gd name="T6" fmla="*/ 0 w 12"/>
                  <a:gd name="T7" fmla="*/ 5 h 5"/>
                  <a:gd name="T8" fmla="*/ 0 w 12"/>
                  <a:gd name="T9" fmla="*/ 0 h 5"/>
                  <a:gd name="T10" fmla="*/ 0 w 12"/>
                  <a:gd name="T11" fmla="*/ 0 h 5"/>
                  <a:gd name="T12" fmla="*/ 11 w 12"/>
                  <a:gd name="T13" fmla="*/ 0 h 5"/>
                  <a:gd name="T14" fmla="*/ 11 w 12"/>
                  <a:gd name="T15" fmla="*/ 5 h 5"/>
                  <a:gd name="T16" fmla="*/ 0 w 12"/>
                  <a:gd name="T17" fmla="*/ 5 h 5"/>
                  <a:gd name="T18" fmla="*/ 0 w 1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5">
                    <a:moveTo>
                      <a:pt x="0" y="0"/>
                    </a:moveTo>
                    <a:lnTo>
                      <a:pt x="12" y="0"/>
                    </a:lnTo>
                    <a:lnTo>
                      <a:pt x="12" y="5"/>
                    </a:lnTo>
                    <a:lnTo>
                      <a:pt x="0" y="5"/>
                    </a:lnTo>
                    <a:lnTo>
                      <a:pt x="0" y="0"/>
                    </a:lnTo>
                    <a:close/>
                    <a:moveTo>
                      <a:pt x="0" y="0"/>
                    </a:moveTo>
                    <a:lnTo>
                      <a:pt x="11" y="0"/>
                    </a:lnTo>
                    <a:lnTo>
                      <a:pt x="11"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6" name="Freeform 1279">
                <a:extLst>
                  <a:ext uri="{FF2B5EF4-FFF2-40B4-BE49-F238E27FC236}">
                    <a16:creationId xmlns:a16="http://schemas.microsoft.com/office/drawing/2014/main" id="{17CD4FA9-DC45-5D4B-AC30-8E27CC518CC9}"/>
                  </a:ext>
                </a:extLst>
              </p:cNvPr>
              <p:cNvSpPr>
                <a:spLocks noEditPoints="1"/>
              </p:cNvSpPr>
              <p:nvPr/>
            </p:nvSpPr>
            <p:spPr bwMode="auto">
              <a:xfrm>
                <a:off x="1015" y="3441"/>
                <a:ext cx="11" cy="5"/>
              </a:xfrm>
              <a:custGeom>
                <a:avLst/>
                <a:gdLst>
                  <a:gd name="T0" fmla="*/ 0 w 11"/>
                  <a:gd name="T1" fmla="*/ 0 h 5"/>
                  <a:gd name="T2" fmla="*/ 11 w 11"/>
                  <a:gd name="T3" fmla="*/ 0 h 5"/>
                  <a:gd name="T4" fmla="*/ 11 w 11"/>
                  <a:gd name="T5" fmla="*/ 5 h 5"/>
                  <a:gd name="T6" fmla="*/ 0 w 11"/>
                  <a:gd name="T7" fmla="*/ 5 h 5"/>
                  <a:gd name="T8" fmla="*/ 0 w 11"/>
                  <a:gd name="T9" fmla="*/ 0 h 5"/>
                  <a:gd name="T10" fmla="*/ 0 w 11"/>
                  <a:gd name="T11" fmla="*/ 0 h 5"/>
                  <a:gd name="T12" fmla="*/ 9 w 11"/>
                  <a:gd name="T13" fmla="*/ 0 h 5"/>
                  <a:gd name="T14" fmla="*/ 9 w 11"/>
                  <a:gd name="T15" fmla="*/ 4 h 5"/>
                  <a:gd name="T16" fmla="*/ 0 w 11"/>
                  <a:gd name="T17" fmla="*/ 4 h 5"/>
                  <a:gd name="T18" fmla="*/ 0 w 11"/>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0" y="0"/>
                    </a:moveTo>
                    <a:lnTo>
                      <a:pt x="11" y="0"/>
                    </a:lnTo>
                    <a:lnTo>
                      <a:pt x="11" y="5"/>
                    </a:lnTo>
                    <a:lnTo>
                      <a:pt x="0" y="5"/>
                    </a:lnTo>
                    <a:lnTo>
                      <a:pt x="0" y="0"/>
                    </a:lnTo>
                    <a:close/>
                    <a:moveTo>
                      <a:pt x="0" y="0"/>
                    </a:moveTo>
                    <a:lnTo>
                      <a:pt x="9" y="0"/>
                    </a:lnTo>
                    <a:lnTo>
                      <a:pt x="9"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7" name="Freeform 1280">
                <a:extLst>
                  <a:ext uri="{FF2B5EF4-FFF2-40B4-BE49-F238E27FC236}">
                    <a16:creationId xmlns:a16="http://schemas.microsoft.com/office/drawing/2014/main" id="{E4512723-5122-7F45-9776-DC20A50830EF}"/>
                  </a:ext>
                </a:extLst>
              </p:cNvPr>
              <p:cNvSpPr>
                <a:spLocks noEditPoints="1"/>
              </p:cNvSpPr>
              <p:nvPr/>
            </p:nvSpPr>
            <p:spPr bwMode="auto">
              <a:xfrm>
                <a:off x="1015" y="3441"/>
                <a:ext cx="9" cy="4"/>
              </a:xfrm>
              <a:custGeom>
                <a:avLst/>
                <a:gdLst>
                  <a:gd name="T0" fmla="*/ 0 w 9"/>
                  <a:gd name="T1" fmla="*/ 0 h 4"/>
                  <a:gd name="T2" fmla="*/ 9 w 9"/>
                  <a:gd name="T3" fmla="*/ 0 h 4"/>
                  <a:gd name="T4" fmla="*/ 9 w 9"/>
                  <a:gd name="T5" fmla="*/ 4 h 4"/>
                  <a:gd name="T6" fmla="*/ 0 w 9"/>
                  <a:gd name="T7" fmla="*/ 4 h 4"/>
                  <a:gd name="T8" fmla="*/ 0 w 9"/>
                  <a:gd name="T9" fmla="*/ 0 h 4"/>
                  <a:gd name="T10" fmla="*/ 0 w 9"/>
                  <a:gd name="T11" fmla="*/ 0 h 4"/>
                  <a:gd name="T12" fmla="*/ 7 w 9"/>
                  <a:gd name="T13" fmla="*/ 0 h 4"/>
                  <a:gd name="T14" fmla="*/ 7 w 9"/>
                  <a:gd name="T15" fmla="*/ 3 h 4"/>
                  <a:gd name="T16" fmla="*/ 0 w 9"/>
                  <a:gd name="T17" fmla="*/ 3 h 4"/>
                  <a:gd name="T18" fmla="*/ 0 w 9"/>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4">
                    <a:moveTo>
                      <a:pt x="0" y="0"/>
                    </a:moveTo>
                    <a:lnTo>
                      <a:pt x="9" y="0"/>
                    </a:lnTo>
                    <a:lnTo>
                      <a:pt x="9" y="4"/>
                    </a:lnTo>
                    <a:lnTo>
                      <a:pt x="0" y="4"/>
                    </a:lnTo>
                    <a:lnTo>
                      <a:pt x="0" y="0"/>
                    </a:lnTo>
                    <a:close/>
                    <a:moveTo>
                      <a:pt x="0" y="0"/>
                    </a:moveTo>
                    <a:lnTo>
                      <a:pt x="7" y="0"/>
                    </a:lnTo>
                    <a:lnTo>
                      <a:pt x="7"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8" name="Freeform 1281">
                <a:extLst>
                  <a:ext uri="{FF2B5EF4-FFF2-40B4-BE49-F238E27FC236}">
                    <a16:creationId xmlns:a16="http://schemas.microsoft.com/office/drawing/2014/main" id="{E5B8C5C4-D3F2-2D4B-BBFB-32C3E8E2D3F3}"/>
                  </a:ext>
                </a:extLst>
              </p:cNvPr>
              <p:cNvSpPr>
                <a:spLocks noEditPoints="1"/>
              </p:cNvSpPr>
              <p:nvPr/>
            </p:nvSpPr>
            <p:spPr bwMode="auto">
              <a:xfrm>
                <a:off x="1015" y="3441"/>
                <a:ext cx="7" cy="3"/>
              </a:xfrm>
              <a:custGeom>
                <a:avLst/>
                <a:gdLst>
                  <a:gd name="T0" fmla="*/ 0 w 7"/>
                  <a:gd name="T1" fmla="*/ 0 h 3"/>
                  <a:gd name="T2" fmla="*/ 7 w 7"/>
                  <a:gd name="T3" fmla="*/ 0 h 3"/>
                  <a:gd name="T4" fmla="*/ 7 w 7"/>
                  <a:gd name="T5" fmla="*/ 3 h 3"/>
                  <a:gd name="T6" fmla="*/ 0 w 7"/>
                  <a:gd name="T7" fmla="*/ 3 h 3"/>
                  <a:gd name="T8" fmla="*/ 0 w 7"/>
                  <a:gd name="T9" fmla="*/ 0 h 3"/>
                  <a:gd name="T10" fmla="*/ 0 w 7"/>
                  <a:gd name="T11" fmla="*/ 0 h 3"/>
                  <a:gd name="T12" fmla="*/ 5 w 7"/>
                  <a:gd name="T13" fmla="*/ 0 h 3"/>
                  <a:gd name="T14" fmla="*/ 5 w 7"/>
                  <a:gd name="T15" fmla="*/ 3 h 3"/>
                  <a:gd name="T16" fmla="*/ 0 w 7"/>
                  <a:gd name="T17" fmla="*/ 3 h 3"/>
                  <a:gd name="T18" fmla="*/ 0 w 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3">
                    <a:moveTo>
                      <a:pt x="0" y="0"/>
                    </a:moveTo>
                    <a:lnTo>
                      <a:pt x="7" y="0"/>
                    </a:lnTo>
                    <a:lnTo>
                      <a:pt x="7" y="3"/>
                    </a:lnTo>
                    <a:lnTo>
                      <a:pt x="0" y="3"/>
                    </a:lnTo>
                    <a:lnTo>
                      <a:pt x="0" y="0"/>
                    </a:lnTo>
                    <a:close/>
                    <a:moveTo>
                      <a:pt x="0" y="0"/>
                    </a:moveTo>
                    <a:lnTo>
                      <a:pt x="5" y="0"/>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19" name="Freeform 1282">
                <a:extLst>
                  <a:ext uri="{FF2B5EF4-FFF2-40B4-BE49-F238E27FC236}">
                    <a16:creationId xmlns:a16="http://schemas.microsoft.com/office/drawing/2014/main" id="{07A3CBAF-5E30-5143-86AA-C0F45E4AE02E}"/>
                  </a:ext>
                </a:extLst>
              </p:cNvPr>
              <p:cNvSpPr>
                <a:spLocks noEditPoints="1"/>
              </p:cNvSpPr>
              <p:nvPr/>
            </p:nvSpPr>
            <p:spPr bwMode="auto">
              <a:xfrm>
                <a:off x="1015" y="3441"/>
                <a:ext cx="5" cy="3"/>
              </a:xfrm>
              <a:custGeom>
                <a:avLst/>
                <a:gdLst>
                  <a:gd name="T0" fmla="*/ 0 w 5"/>
                  <a:gd name="T1" fmla="*/ 0 h 3"/>
                  <a:gd name="T2" fmla="*/ 5 w 5"/>
                  <a:gd name="T3" fmla="*/ 0 h 3"/>
                  <a:gd name="T4" fmla="*/ 5 w 5"/>
                  <a:gd name="T5" fmla="*/ 3 h 3"/>
                  <a:gd name="T6" fmla="*/ 0 w 5"/>
                  <a:gd name="T7" fmla="*/ 3 h 3"/>
                  <a:gd name="T8" fmla="*/ 0 w 5"/>
                  <a:gd name="T9" fmla="*/ 0 h 3"/>
                  <a:gd name="T10" fmla="*/ 0 w 5"/>
                  <a:gd name="T11" fmla="*/ 0 h 3"/>
                  <a:gd name="T12" fmla="*/ 4 w 5"/>
                  <a:gd name="T13" fmla="*/ 0 h 3"/>
                  <a:gd name="T14" fmla="*/ 4 w 5"/>
                  <a:gd name="T15" fmla="*/ 2 h 3"/>
                  <a:gd name="T16" fmla="*/ 0 w 5"/>
                  <a:gd name="T17" fmla="*/ 2 h 3"/>
                  <a:gd name="T18" fmla="*/ 0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0" y="0"/>
                    </a:moveTo>
                    <a:lnTo>
                      <a:pt x="5" y="0"/>
                    </a:lnTo>
                    <a:lnTo>
                      <a:pt x="5" y="3"/>
                    </a:lnTo>
                    <a:lnTo>
                      <a:pt x="0" y="3"/>
                    </a:lnTo>
                    <a:lnTo>
                      <a:pt x="0" y="0"/>
                    </a:lnTo>
                    <a:close/>
                    <a:moveTo>
                      <a:pt x="0" y="0"/>
                    </a:moveTo>
                    <a:lnTo>
                      <a:pt x="4" y="0"/>
                    </a:lnTo>
                    <a:lnTo>
                      <a:pt x="4"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0" name="Freeform 1283">
                <a:extLst>
                  <a:ext uri="{FF2B5EF4-FFF2-40B4-BE49-F238E27FC236}">
                    <a16:creationId xmlns:a16="http://schemas.microsoft.com/office/drawing/2014/main" id="{3961F074-E07B-4D43-B9AE-D7EB1EC4FF6F}"/>
                  </a:ext>
                </a:extLst>
              </p:cNvPr>
              <p:cNvSpPr>
                <a:spLocks noEditPoints="1"/>
              </p:cNvSpPr>
              <p:nvPr/>
            </p:nvSpPr>
            <p:spPr bwMode="auto">
              <a:xfrm>
                <a:off x="1015" y="3441"/>
                <a:ext cx="4" cy="2"/>
              </a:xfrm>
              <a:custGeom>
                <a:avLst/>
                <a:gdLst>
                  <a:gd name="T0" fmla="*/ 0 w 4"/>
                  <a:gd name="T1" fmla="*/ 0 h 2"/>
                  <a:gd name="T2" fmla="*/ 4 w 4"/>
                  <a:gd name="T3" fmla="*/ 0 h 2"/>
                  <a:gd name="T4" fmla="*/ 4 w 4"/>
                  <a:gd name="T5" fmla="*/ 2 h 2"/>
                  <a:gd name="T6" fmla="*/ 0 w 4"/>
                  <a:gd name="T7" fmla="*/ 2 h 2"/>
                  <a:gd name="T8" fmla="*/ 0 w 4"/>
                  <a:gd name="T9" fmla="*/ 0 h 2"/>
                  <a:gd name="T10" fmla="*/ 0 w 4"/>
                  <a:gd name="T11" fmla="*/ 0 h 2"/>
                  <a:gd name="T12" fmla="*/ 2 w 4"/>
                  <a:gd name="T13" fmla="*/ 0 h 2"/>
                  <a:gd name="T14" fmla="*/ 2 w 4"/>
                  <a:gd name="T15" fmla="*/ 1 h 2"/>
                  <a:gd name="T16" fmla="*/ 0 w 4"/>
                  <a:gd name="T17" fmla="*/ 1 h 2"/>
                  <a:gd name="T18" fmla="*/ 0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0" y="0"/>
                    </a:moveTo>
                    <a:lnTo>
                      <a:pt x="4" y="0"/>
                    </a:lnTo>
                    <a:lnTo>
                      <a:pt x="4" y="2"/>
                    </a:lnTo>
                    <a:lnTo>
                      <a:pt x="0" y="2"/>
                    </a:lnTo>
                    <a:lnTo>
                      <a:pt x="0" y="0"/>
                    </a:lnTo>
                    <a:close/>
                    <a:moveTo>
                      <a:pt x="0" y="0"/>
                    </a:moveTo>
                    <a:lnTo>
                      <a:pt x="2" y="0"/>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1" name="Freeform 1284">
                <a:extLst>
                  <a:ext uri="{FF2B5EF4-FFF2-40B4-BE49-F238E27FC236}">
                    <a16:creationId xmlns:a16="http://schemas.microsoft.com/office/drawing/2014/main" id="{4E03014C-38F7-8F4E-A17E-C605D78399D3}"/>
                  </a:ext>
                </a:extLst>
              </p:cNvPr>
              <p:cNvSpPr>
                <a:spLocks noEditPoints="1"/>
              </p:cNvSpPr>
              <p:nvPr/>
            </p:nvSpPr>
            <p:spPr bwMode="auto">
              <a:xfrm>
                <a:off x="1015" y="3441"/>
                <a:ext cx="2" cy="1"/>
              </a:xfrm>
              <a:custGeom>
                <a:avLst/>
                <a:gdLst>
                  <a:gd name="T0" fmla="*/ 0 w 2"/>
                  <a:gd name="T1" fmla="*/ 0 h 1"/>
                  <a:gd name="T2" fmla="*/ 2 w 2"/>
                  <a:gd name="T3" fmla="*/ 0 h 1"/>
                  <a:gd name="T4" fmla="*/ 2 w 2"/>
                  <a:gd name="T5" fmla="*/ 1 h 1"/>
                  <a:gd name="T6" fmla="*/ 0 w 2"/>
                  <a:gd name="T7" fmla="*/ 1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0" y="0"/>
                    </a:moveTo>
                    <a:lnTo>
                      <a:pt x="2" y="0"/>
                    </a:lnTo>
                    <a:lnTo>
                      <a:pt x="2" y="1"/>
                    </a:lnTo>
                    <a:lnTo>
                      <a:pt x="0" y="1"/>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2" name="Freeform 1285">
                <a:extLst>
                  <a:ext uri="{FF2B5EF4-FFF2-40B4-BE49-F238E27FC236}">
                    <a16:creationId xmlns:a16="http://schemas.microsoft.com/office/drawing/2014/main" id="{34EB4E46-EC6A-7A44-828D-BBD791280AC0}"/>
                  </a:ext>
                </a:extLst>
              </p:cNvPr>
              <p:cNvSpPr>
                <a:spLocks/>
              </p:cNvSpPr>
              <p:nvPr/>
            </p:nvSpPr>
            <p:spPr bwMode="auto">
              <a:xfrm>
                <a:off x="1015" y="3441"/>
                <a:ext cx="264" cy="113"/>
              </a:xfrm>
              <a:custGeom>
                <a:avLst/>
                <a:gdLst>
                  <a:gd name="T0" fmla="*/ 0 w 264"/>
                  <a:gd name="T1" fmla="*/ 113 h 113"/>
                  <a:gd name="T2" fmla="*/ 57 w 264"/>
                  <a:gd name="T3" fmla="*/ 0 h 113"/>
                  <a:gd name="T4" fmla="*/ 264 w 264"/>
                  <a:gd name="T5" fmla="*/ 0 h 113"/>
                  <a:gd name="T6" fmla="*/ 207 w 264"/>
                  <a:gd name="T7" fmla="*/ 113 h 113"/>
                  <a:gd name="T8" fmla="*/ 0 w 264"/>
                  <a:gd name="T9" fmla="*/ 113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13">
                    <a:moveTo>
                      <a:pt x="0" y="113"/>
                    </a:moveTo>
                    <a:lnTo>
                      <a:pt x="57" y="0"/>
                    </a:lnTo>
                    <a:lnTo>
                      <a:pt x="264" y="0"/>
                    </a:lnTo>
                    <a:lnTo>
                      <a:pt x="207" y="113"/>
                    </a:lnTo>
                    <a:lnTo>
                      <a:pt x="0" y="1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123" name="Freeform 1286">
                <a:extLst>
                  <a:ext uri="{FF2B5EF4-FFF2-40B4-BE49-F238E27FC236}">
                    <a16:creationId xmlns:a16="http://schemas.microsoft.com/office/drawing/2014/main" id="{6820371A-D561-FE41-B9BA-02B761DABC31}"/>
                  </a:ext>
                </a:extLst>
              </p:cNvPr>
              <p:cNvSpPr>
                <a:spLocks noEditPoints="1"/>
              </p:cNvSpPr>
              <p:nvPr/>
            </p:nvSpPr>
            <p:spPr bwMode="auto">
              <a:xfrm>
                <a:off x="1279" y="3442"/>
                <a:ext cx="15" cy="10"/>
              </a:xfrm>
              <a:custGeom>
                <a:avLst/>
                <a:gdLst>
                  <a:gd name="T0" fmla="*/ 0 w 15"/>
                  <a:gd name="T1" fmla="*/ 0 h 10"/>
                  <a:gd name="T2" fmla="*/ 15 w 15"/>
                  <a:gd name="T3" fmla="*/ 0 h 10"/>
                  <a:gd name="T4" fmla="*/ 15 w 15"/>
                  <a:gd name="T5" fmla="*/ 10 h 10"/>
                  <a:gd name="T6" fmla="*/ 0 w 15"/>
                  <a:gd name="T7" fmla="*/ 10 h 10"/>
                  <a:gd name="T8" fmla="*/ 0 w 15"/>
                  <a:gd name="T9" fmla="*/ 0 h 10"/>
                  <a:gd name="T10" fmla="*/ 0 w 15"/>
                  <a:gd name="T11" fmla="*/ 0 h 10"/>
                  <a:gd name="T12" fmla="*/ 14 w 15"/>
                  <a:gd name="T13" fmla="*/ 0 h 10"/>
                  <a:gd name="T14" fmla="*/ 14 w 15"/>
                  <a:gd name="T15" fmla="*/ 10 h 10"/>
                  <a:gd name="T16" fmla="*/ 0 w 15"/>
                  <a:gd name="T17" fmla="*/ 10 h 10"/>
                  <a:gd name="T18" fmla="*/ 0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
                    <a:moveTo>
                      <a:pt x="0" y="0"/>
                    </a:moveTo>
                    <a:lnTo>
                      <a:pt x="15" y="0"/>
                    </a:lnTo>
                    <a:lnTo>
                      <a:pt x="15" y="10"/>
                    </a:lnTo>
                    <a:lnTo>
                      <a:pt x="0" y="10"/>
                    </a:lnTo>
                    <a:lnTo>
                      <a:pt x="0" y="0"/>
                    </a:lnTo>
                    <a:close/>
                    <a:moveTo>
                      <a:pt x="0" y="0"/>
                    </a:moveTo>
                    <a:lnTo>
                      <a:pt x="14" y="0"/>
                    </a:lnTo>
                    <a:lnTo>
                      <a:pt x="14" y="10"/>
                    </a:lnTo>
                    <a:lnTo>
                      <a:pt x="0" y="1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4" name="Freeform 1287">
                <a:extLst>
                  <a:ext uri="{FF2B5EF4-FFF2-40B4-BE49-F238E27FC236}">
                    <a16:creationId xmlns:a16="http://schemas.microsoft.com/office/drawing/2014/main" id="{9FE93CFE-C12C-DE4B-BBF3-0CAEE11E4C89}"/>
                  </a:ext>
                </a:extLst>
              </p:cNvPr>
              <p:cNvSpPr>
                <a:spLocks noEditPoints="1"/>
              </p:cNvSpPr>
              <p:nvPr/>
            </p:nvSpPr>
            <p:spPr bwMode="auto">
              <a:xfrm>
                <a:off x="1279" y="3442"/>
                <a:ext cx="14" cy="10"/>
              </a:xfrm>
              <a:custGeom>
                <a:avLst/>
                <a:gdLst>
                  <a:gd name="T0" fmla="*/ 0 w 14"/>
                  <a:gd name="T1" fmla="*/ 0 h 10"/>
                  <a:gd name="T2" fmla="*/ 14 w 14"/>
                  <a:gd name="T3" fmla="*/ 0 h 10"/>
                  <a:gd name="T4" fmla="*/ 14 w 14"/>
                  <a:gd name="T5" fmla="*/ 10 h 10"/>
                  <a:gd name="T6" fmla="*/ 0 w 14"/>
                  <a:gd name="T7" fmla="*/ 10 h 10"/>
                  <a:gd name="T8" fmla="*/ 0 w 14"/>
                  <a:gd name="T9" fmla="*/ 0 h 10"/>
                  <a:gd name="T10" fmla="*/ 0 w 14"/>
                  <a:gd name="T11" fmla="*/ 0 h 10"/>
                  <a:gd name="T12" fmla="*/ 12 w 14"/>
                  <a:gd name="T13" fmla="*/ 0 h 10"/>
                  <a:gd name="T14" fmla="*/ 12 w 14"/>
                  <a:gd name="T15" fmla="*/ 10 h 10"/>
                  <a:gd name="T16" fmla="*/ 0 w 14"/>
                  <a:gd name="T17" fmla="*/ 10 h 10"/>
                  <a:gd name="T18" fmla="*/ 0 w 1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
                    <a:moveTo>
                      <a:pt x="0" y="0"/>
                    </a:moveTo>
                    <a:lnTo>
                      <a:pt x="14" y="0"/>
                    </a:lnTo>
                    <a:lnTo>
                      <a:pt x="14" y="10"/>
                    </a:lnTo>
                    <a:lnTo>
                      <a:pt x="0" y="10"/>
                    </a:lnTo>
                    <a:lnTo>
                      <a:pt x="0" y="0"/>
                    </a:lnTo>
                    <a:close/>
                    <a:moveTo>
                      <a:pt x="0" y="0"/>
                    </a:moveTo>
                    <a:lnTo>
                      <a:pt x="12" y="0"/>
                    </a:lnTo>
                    <a:lnTo>
                      <a:pt x="12" y="10"/>
                    </a:lnTo>
                    <a:lnTo>
                      <a:pt x="0" y="10"/>
                    </a:lnTo>
                    <a:lnTo>
                      <a:pt x="0" y="0"/>
                    </a:lnTo>
                    <a:close/>
                  </a:path>
                </a:pathLst>
              </a:custGeom>
              <a:solidFill>
                <a:srgbClr val="FF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5" name="Freeform 1288">
                <a:extLst>
                  <a:ext uri="{FF2B5EF4-FFF2-40B4-BE49-F238E27FC236}">
                    <a16:creationId xmlns:a16="http://schemas.microsoft.com/office/drawing/2014/main" id="{5FF48261-D43C-CB4C-9BB2-77D719C1D56D}"/>
                  </a:ext>
                </a:extLst>
              </p:cNvPr>
              <p:cNvSpPr>
                <a:spLocks noEditPoints="1"/>
              </p:cNvSpPr>
              <p:nvPr/>
            </p:nvSpPr>
            <p:spPr bwMode="auto">
              <a:xfrm>
                <a:off x="1279" y="3442"/>
                <a:ext cx="12" cy="10"/>
              </a:xfrm>
              <a:custGeom>
                <a:avLst/>
                <a:gdLst>
                  <a:gd name="T0" fmla="*/ 0 w 12"/>
                  <a:gd name="T1" fmla="*/ 0 h 10"/>
                  <a:gd name="T2" fmla="*/ 12 w 12"/>
                  <a:gd name="T3" fmla="*/ 0 h 10"/>
                  <a:gd name="T4" fmla="*/ 12 w 12"/>
                  <a:gd name="T5" fmla="*/ 10 h 10"/>
                  <a:gd name="T6" fmla="*/ 0 w 12"/>
                  <a:gd name="T7" fmla="*/ 10 h 10"/>
                  <a:gd name="T8" fmla="*/ 0 w 12"/>
                  <a:gd name="T9" fmla="*/ 0 h 10"/>
                  <a:gd name="T10" fmla="*/ 0 w 12"/>
                  <a:gd name="T11" fmla="*/ 0 h 10"/>
                  <a:gd name="T12" fmla="*/ 10 w 12"/>
                  <a:gd name="T13" fmla="*/ 0 h 10"/>
                  <a:gd name="T14" fmla="*/ 10 w 12"/>
                  <a:gd name="T15" fmla="*/ 10 h 10"/>
                  <a:gd name="T16" fmla="*/ 0 w 12"/>
                  <a:gd name="T17" fmla="*/ 10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
                    <a:moveTo>
                      <a:pt x="0" y="0"/>
                    </a:moveTo>
                    <a:lnTo>
                      <a:pt x="12" y="0"/>
                    </a:lnTo>
                    <a:lnTo>
                      <a:pt x="12" y="10"/>
                    </a:lnTo>
                    <a:lnTo>
                      <a:pt x="0" y="10"/>
                    </a:lnTo>
                    <a:lnTo>
                      <a:pt x="0" y="0"/>
                    </a:lnTo>
                    <a:close/>
                    <a:moveTo>
                      <a:pt x="0" y="0"/>
                    </a:moveTo>
                    <a:lnTo>
                      <a:pt x="10" y="0"/>
                    </a:lnTo>
                    <a:lnTo>
                      <a:pt x="10" y="10"/>
                    </a:lnTo>
                    <a:lnTo>
                      <a:pt x="0" y="1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6" name="Freeform 1289">
                <a:extLst>
                  <a:ext uri="{FF2B5EF4-FFF2-40B4-BE49-F238E27FC236}">
                    <a16:creationId xmlns:a16="http://schemas.microsoft.com/office/drawing/2014/main" id="{AAA50719-A812-7542-854E-61DEB4AFC532}"/>
                  </a:ext>
                </a:extLst>
              </p:cNvPr>
              <p:cNvSpPr>
                <a:spLocks noEditPoints="1"/>
              </p:cNvSpPr>
              <p:nvPr/>
            </p:nvSpPr>
            <p:spPr bwMode="auto">
              <a:xfrm>
                <a:off x="1279" y="3442"/>
                <a:ext cx="10" cy="10"/>
              </a:xfrm>
              <a:custGeom>
                <a:avLst/>
                <a:gdLst>
                  <a:gd name="T0" fmla="*/ 0 w 10"/>
                  <a:gd name="T1" fmla="*/ 0 h 10"/>
                  <a:gd name="T2" fmla="*/ 10 w 10"/>
                  <a:gd name="T3" fmla="*/ 0 h 10"/>
                  <a:gd name="T4" fmla="*/ 10 w 10"/>
                  <a:gd name="T5" fmla="*/ 10 h 10"/>
                  <a:gd name="T6" fmla="*/ 0 w 10"/>
                  <a:gd name="T7" fmla="*/ 10 h 10"/>
                  <a:gd name="T8" fmla="*/ 0 w 10"/>
                  <a:gd name="T9" fmla="*/ 0 h 10"/>
                  <a:gd name="T10" fmla="*/ 0 w 10"/>
                  <a:gd name="T11" fmla="*/ 0 h 10"/>
                  <a:gd name="T12" fmla="*/ 8 w 10"/>
                  <a:gd name="T13" fmla="*/ 0 h 10"/>
                  <a:gd name="T14" fmla="*/ 8 w 10"/>
                  <a:gd name="T15" fmla="*/ 10 h 10"/>
                  <a:gd name="T16" fmla="*/ 0 w 10"/>
                  <a:gd name="T17" fmla="*/ 1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
                    <a:moveTo>
                      <a:pt x="0" y="0"/>
                    </a:moveTo>
                    <a:lnTo>
                      <a:pt x="10" y="0"/>
                    </a:lnTo>
                    <a:lnTo>
                      <a:pt x="10" y="10"/>
                    </a:lnTo>
                    <a:lnTo>
                      <a:pt x="0" y="10"/>
                    </a:lnTo>
                    <a:lnTo>
                      <a:pt x="0" y="0"/>
                    </a:lnTo>
                    <a:close/>
                    <a:moveTo>
                      <a:pt x="0" y="0"/>
                    </a:moveTo>
                    <a:lnTo>
                      <a:pt x="8" y="0"/>
                    </a:lnTo>
                    <a:lnTo>
                      <a:pt x="8" y="10"/>
                    </a:lnTo>
                    <a:lnTo>
                      <a:pt x="0" y="10"/>
                    </a:lnTo>
                    <a:lnTo>
                      <a:pt x="0" y="0"/>
                    </a:lnTo>
                    <a:close/>
                  </a:path>
                </a:pathLst>
              </a:custGeom>
              <a:solidFill>
                <a:srgbClr val="FF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7" name="Freeform 1290">
                <a:extLst>
                  <a:ext uri="{FF2B5EF4-FFF2-40B4-BE49-F238E27FC236}">
                    <a16:creationId xmlns:a16="http://schemas.microsoft.com/office/drawing/2014/main" id="{9D1581AD-8552-5A4D-8207-C562998C6595}"/>
                  </a:ext>
                </a:extLst>
              </p:cNvPr>
              <p:cNvSpPr>
                <a:spLocks noEditPoints="1"/>
              </p:cNvSpPr>
              <p:nvPr/>
            </p:nvSpPr>
            <p:spPr bwMode="auto">
              <a:xfrm>
                <a:off x="1279" y="3442"/>
                <a:ext cx="8" cy="10"/>
              </a:xfrm>
              <a:custGeom>
                <a:avLst/>
                <a:gdLst>
                  <a:gd name="T0" fmla="*/ 0 w 8"/>
                  <a:gd name="T1" fmla="*/ 0 h 10"/>
                  <a:gd name="T2" fmla="*/ 8 w 8"/>
                  <a:gd name="T3" fmla="*/ 0 h 10"/>
                  <a:gd name="T4" fmla="*/ 8 w 8"/>
                  <a:gd name="T5" fmla="*/ 10 h 10"/>
                  <a:gd name="T6" fmla="*/ 0 w 8"/>
                  <a:gd name="T7" fmla="*/ 10 h 10"/>
                  <a:gd name="T8" fmla="*/ 0 w 8"/>
                  <a:gd name="T9" fmla="*/ 0 h 10"/>
                  <a:gd name="T10" fmla="*/ 0 w 8"/>
                  <a:gd name="T11" fmla="*/ 0 h 10"/>
                  <a:gd name="T12" fmla="*/ 7 w 8"/>
                  <a:gd name="T13" fmla="*/ 0 h 10"/>
                  <a:gd name="T14" fmla="*/ 7 w 8"/>
                  <a:gd name="T15" fmla="*/ 10 h 10"/>
                  <a:gd name="T16" fmla="*/ 0 w 8"/>
                  <a:gd name="T17" fmla="*/ 10 h 10"/>
                  <a:gd name="T18" fmla="*/ 0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0">
                    <a:moveTo>
                      <a:pt x="0" y="0"/>
                    </a:moveTo>
                    <a:lnTo>
                      <a:pt x="8" y="0"/>
                    </a:lnTo>
                    <a:lnTo>
                      <a:pt x="8" y="10"/>
                    </a:lnTo>
                    <a:lnTo>
                      <a:pt x="0" y="10"/>
                    </a:lnTo>
                    <a:lnTo>
                      <a:pt x="0" y="0"/>
                    </a:lnTo>
                    <a:close/>
                    <a:moveTo>
                      <a:pt x="0" y="0"/>
                    </a:moveTo>
                    <a:lnTo>
                      <a:pt x="7" y="0"/>
                    </a:lnTo>
                    <a:lnTo>
                      <a:pt x="7" y="10"/>
                    </a:lnTo>
                    <a:lnTo>
                      <a:pt x="0" y="1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8" name="Freeform 1291">
                <a:extLst>
                  <a:ext uri="{FF2B5EF4-FFF2-40B4-BE49-F238E27FC236}">
                    <a16:creationId xmlns:a16="http://schemas.microsoft.com/office/drawing/2014/main" id="{25827DC7-E1E7-F143-BDAE-C4D9C4E2E87A}"/>
                  </a:ext>
                </a:extLst>
              </p:cNvPr>
              <p:cNvSpPr>
                <a:spLocks noEditPoints="1"/>
              </p:cNvSpPr>
              <p:nvPr/>
            </p:nvSpPr>
            <p:spPr bwMode="auto">
              <a:xfrm>
                <a:off x="1279" y="3442"/>
                <a:ext cx="7" cy="10"/>
              </a:xfrm>
              <a:custGeom>
                <a:avLst/>
                <a:gdLst>
                  <a:gd name="T0" fmla="*/ 0 w 7"/>
                  <a:gd name="T1" fmla="*/ 0 h 10"/>
                  <a:gd name="T2" fmla="*/ 7 w 7"/>
                  <a:gd name="T3" fmla="*/ 0 h 10"/>
                  <a:gd name="T4" fmla="*/ 7 w 7"/>
                  <a:gd name="T5" fmla="*/ 10 h 10"/>
                  <a:gd name="T6" fmla="*/ 0 w 7"/>
                  <a:gd name="T7" fmla="*/ 10 h 10"/>
                  <a:gd name="T8" fmla="*/ 0 w 7"/>
                  <a:gd name="T9" fmla="*/ 0 h 10"/>
                  <a:gd name="T10" fmla="*/ 0 w 7"/>
                  <a:gd name="T11" fmla="*/ 0 h 10"/>
                  <a:gd name="T12" fmla="*/ 5 w 7"/>
                  <a:gd name="T13" fmla="*/ 0 h 10"/>
                  <a:gd name="T14" fmla="*/ 5 w 7"/>
                  <a:gd name="T15" fmla="*/ 10 h 10"/>
                  <a:gd name="T16" fmla="*/ 0 w 7"/>
                  <a:gd name="T17" fmla="*/ 10 h 10"/>
                  <a:gd name="T18" fmla="*/ 0 w 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0" y="0"/>
                    </a:moveTo>
                    <a:lnTo>
                      <a:pt x="7" y="0"/>
                    </a:lnTo>
                    <a:lnTo>
                      <a:pt x="7" y="10"/>
                    </a:lnTo>
                    <a:lnTo>
                      <a:pt x="0" y="10"/>
                    </a:lnTo>
                    <a:lnTo>
                      <a:pt x="0" y="0"/>
                    </a:lnTo>
                    <a:close/>
                    <a:moveTo>
                      <a:pt x="0" y="0"/>
                    </a:moveTo>
                    <a:lnTo>
                      <a:pt x="5" y="0"/>
                    </a:lnTo>
                    <a:lnTo>
                      <a:pt x="5" y="10"/>
                    </a:lnTo>
                    <a:lnTo>
                      <a:pt x="0" y="10"/>
                    </a:lnTo>
                    <a:lnTo>
                      <a:pt x="0"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29" name="Freeform 1292">
                <a:extLst>
                  <a:ext uri="{FF2B5EF4-FFF2-40B4-BE49-F238E27FC236}">
                    <a16:creationId xmlns:a16="http://schemas.microsoft.com/office/drawing/2014/main" id="{ECBC7EBE-08A8-884C-8303-60C08C964BDD}"/>
                  </a:ext>
                </a:extLst>
              </p:cNvPr>
              <p:cNvSpPr>
                <a:spLocks noEditPoints="1"/>
              </p:cNvSpPr>
              <p:nvPr/>
            </p:nvSpPr>
            <p:spPr bwMode="auto">
              <a:xfrm>
                <a:off x="1279" y="3442"/>
                <a:ext cx="5" cy="10"/>
              </a:xfrm>
              <a:custGeom>
                <a:avLst/>
                <a:gdLst>
                  <a:gd name="T0" fmla="*/ 0 w 5"/>
                  <a:gd name="T1" fmla="*/ 0 h 10"/>
                  <a:gd name="T2" fmla="*/ 5 w 5"/>
                  <a:gd name="T3" fmla="*/ 0 h 10"/>
                  <a:gd name="T4" fmla="*/ 5 w 5"/>
                  <a:gd name="T5" fmla="*/ 10 h 10"/>
                  <a:gd name="T6" fmla="*/ 0 w 5"/>
                  <a:gd name="T7" fmla="*/ 10 h 10"/>
                  <a:gd name="T8" fmla="*/ 0 w 5"/>
                  <a:gd name="T9" fmla="*/ 0 h 10"/>
                  <a:gd name="T10" fmla="*/ 0 w 5"/>
                  <a:gd name="T11" fmla="*/ 0 h 10"/>
                  <a:gd name="T12" fmla="*/ 3 w 5"/>
                  <a:gd name="T13" fmla="*/ 0 h 10"/>
                  <a:gd name="T14" fmla="*/ 3 w 5"/>
                  <a:gd name="T15" fmla="*/ 10 h 10"/>
                  <a:gd name="T16" fmla="*/ 0 w 5"/>
                  <a:gd name="T17" fmla="*/ 10 h 10"/>
                  <a:gd name="T18" fmla="*/ 0 w 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0">
                    <a:moveTo>
                      <a:pt x="0" y="0"/>
                    </a:moveTo>
                    <a:lnTo>
                      <a:pt x="5" y="0"/>
                    </a:lnTo>
                    <a:lnTo>
                      <a:pt x="5" y="10"/>
                    </a:lnTo>
                    <a:lnTo>
                      <a:pt x="0" y="10"/>
                    </a:lnTo>
                    <a:lnTo>
                      <a:pt x="0" y="0"/>
                    </a:lnTo>
                    <a:close/>
                    <a:moveTo>
                      <a:pt x="0" y="0"/>
                    </a:moveTo>
                    <a:lnTo>
                      <a:pt x="3" y="0"/>
                    </a:lnTo>
                    <a:lnTo>
                      <a:pt x="3" y="10"/>
                    </a:lnTo>
                    <a:lnTo>
                      <a:pt x="0" y="10"/>
                    </a:lnTo>
                    <a:lnTo>
                      <a:pt x="0" y="0"/>
                    </a:lnTo>
                    <a:close/>
                  </a:path>
                </a:pathLst>
              </a:custGeom>
              <a:solidFill>
                <a:srgbClr val="FF9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30" name="Freeform 1293">
                <a:extLst>
                  <a:ext uri="{FF2B5EF4-FFF2-40B4-BE49-F238E27FC236}">
                    <a16:creationId xmlns:a16="http://schemas.microsoft.com/office/drawing/2014/main" id="{EBBA3F56-62EA-BF42-BB7F-04F3C46E69E5}"/>
                  </a:ext>
                </a:extLst>
              </p:cNvPr>
              <p:cNvSpPr>
                <a:spLocks noEditPoints="1"/>
              </p:cNvSpPr>
              <p:nvPr/>
            </p:nvSpPr>
            <p:spPr bwMode="auto">
              <a:xfrm>
                <a:off x="1279" y="3442"/>
                <a:ext cx="3" cy="10"/>
              </a:xfrm>
              <a:custGeom>
                <a:avLst/>
                <a:gdLst>
                  <a:gd name="T0" fmla="*/ 0 w 3"/>
                  <a:gd name="T1" fmla="*/ 0 h 10"/>
                  <a:gd name="T2" fmla="*/ 3 w 3"/>
                  <a:gd name="T3" fmla="*/ 0 h 10"/>
                  <a:gd name="T4" fmla="*/ 3 w 3"/>
                  <a:gd name="T5" fmla="*/ 10 h 10"/>
                  <a:gd name="T6" fmla="*/ 0 w 3"/>
                  <a:gd name="T7" fmla="*/ 10 h 10"/>
                  <a:gd name="T8" fmla="*/ 0 w 3"/>
                  <a:gd name="T9" fmla="*/ 0 h 10"/>
                  <a:gd name="T10" fmla="*/ 0 w 3"/>
                  <a:gd name="T11" fmla="*/ 0 h 10"/>
                  <a:gd name="T12" fmla="*/ 1 w 3"/>
                  <a:gd name="T13" fmla="*/ 0 h 10"/>
                  <a:gd name="T14" fmla="*/ 1 w 3"/>
                  <a:gd name="T15" fmla="*/ 10 h 10"/>
                  <a:gd name="T16" fmla="*/ 0 w 3"/>
                  <a:gd name="T17" fmla="*/ 10 h 10"/>
                  <a:gd name="T18" fmla="*/ 0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0">
                    <a:moveTo>
                      <a:pt x="0" y="0"/>
                    </a:moveTo>
                    <a:lnTo>
                      <a:pt x="3" y="0"/>
                    </a:lnTo>
                    <a:lnTo>
                      <a:pt x="3" y="10"/>
                    </a:lnTo>
                    <a:lnTo>
                      <a:pt x="0" y="10"/>
                    </a:lnTo>
                    <a:lnTo>
                      <a:pt x="0" y="0"/>
                    </a:lnTo>
                    <a:close/>
                    <a:moveTo>
                      <a:pt x="0" y="0"/>
                    </a:moveTo>
                    <a:lnTo>
                      <a:pt x="1" y="0"/>
                    </a:lnTo>
                    <a:lnTo>
                      <a:pt x="1" y="10"/>
                    </a:lnTo>
                    <a:lnTo>
                      <a:pt x="0" y="10"/>
                    </a:lnTo>
                    <a:lnTo>
                      <a:pt x="0" y="0"/>
                    </a:lnTo>
                    <a:close/>
                  </a:path>
                </a:pathLst>
              </a:custGeom>
              <a:solidFill>
                <a:srgbClr val="FF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31" name="Freeform 1294">
                <a:extLst>
                  <a:ext uri="{FF2B5EF4-FFF2-40B4-BE49-F238E27FC236}">
                    <a16:creationId xmlns:a16="http://schemas.microsoft.com/office/drawing/2014/main" id="{77C4D71B-40FE-0740-8C51-73D613221F94}"/>
                  </a:ext>
                </a:extLst>
              </p:cNvPr>
              <p:cNvSpPr>
                <a:spLocks noEditPoints="1"/>
              </p:cNvSpPr>
              <p:nvPr/>
            </p:nvSpPr>
            <p:spPr bwMode="auto">
              <a:xfrm>
                <a:off x="1279" y="3442"/>
                <a:ext cx="1" cy="10"/>
              </a:xfrm>
              <a:custGeom>
                <a:avLst/>
                <a:gdLst>
                  <a:gd name="T0" fmla="*/ 0 w 1"/>
                  <a:gd name="T1" fmla="*/ 0 h 10"/>
                  <a:gd name="T2" fmla="*/ 1 w 1"/>
                  <a:gd name="T3" fmla="*/ 0 h 10"/>
                  <a:gd name="T4" fmla="*/ 1 w 1"/>
                  <a:gd name="T5" fmla="*/ 10 h 10"/>
                  <a:gd name="T6" fmla="*/ 0 w 1"/>
                  <a:gd name="T7" fmla="*/ 10 h 10"/>
                  <a:gd name="T8" fmla="*/ 0 w 1"/>
                  <a:gd name="T9" fmla="*/ 0 h 10"/>
                  <a:gd name="T10" fmla="*/ 0 w 1"/>
                  <a:gd name="T11" fmla="*/ 0 h 10"/>
                  <a:gd name="T12" fmla="*/ 0 w 1"/>
                  <a:gd name="T13" fmla="*/ 0 h 10"/>
                  <a:gd name="T14" fmla="*/ 0 w 1"/>
                  <a:gd name="T15" fmla="*/ 10 h 10"/>
                  <a:gd name="T16" fmla="*/ 0 w 1"/>
                  <a:gd name="T17" fmla="*/ 10 h 10"/>
                  <a:gd name="T18" fmla="*/ 0 w 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0">
                    <a:moveTo>
                      <a:pt x="0" y="0"/>
                    </a:moveTo>
                    <a:lnTo>
                      <a:pt x="1" y="0"/>
                    </a:lnTo>
                    <a:lnTo>
                      <a:pt x="1" y="10"/>
                    </a:lnTo>
                    <a:lnTo>
                      <a:pt x="0" y="10"/>
                    </a:lnTo>
                    <a:lnTo>
                      <a:pt x="0" y="0"/>
                    </a:lnTo>
                    <a:close/>
                    <a:moveTo>
                      <a:pt x="0" y="0"/>
                    </a:moveTo>
                    <a:lnTo>
                      <a:pt x="0" y="0"/>
                    </a:lnTo>
                    <a:lnTo>
                      <a:pt x="0" y="1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32" name="Freeform 1295">
                <a:extLst>
                  <a:ext uri="{FF2B5EF4-FFF2-40B4-BE49-F238E27FC236}">
                    <a16:creationId xmlns:a16="http://schemas.microsoft.com/office/drawing/2014/main" id="{80DEF3DA-80D1-D449-8488-3B1A8CAD1AA9}"/>
                  </a:ext>
                </a:extLst>
              </p:cNvPr>
              <p:cNvSpPr>
                <a:spLocks/>
              </p:cNvSpPr>
              <p:nvPr/>
            </p:nvSpPr>
            <p:spPr bwMode="auto">
              <a:xfrm>
                <a:off x="908" y="3431"/>
                <a:ext cx="400" cy="205"/>
              </a:xfrm>
              <a:custGeom>
                <a:avLst/>
                <a:gdLst>
                  <a:gd name="T0" fmla="*/ 0 w 400"/>
                  <a:gd name="T1" fmla="*/ 205 h 205"/>
                  <a:gd name="T2" fmla="*/ 0 w 400"/>
                  <a:gd name="T3" fmla="*/ 185 h 205"/>
                  <a:gd name="T4" fmla="*/ 83 w 400"/>
                  <a:gd name="T5" fmla="*/ 144 h 205"/>
                  <a:gd name="T6" fmla="*/ 119 w 400"/>
                  <a:gd name="T7" fmla="*/ 144 h 205"/>
                  <a:gd name="T8" fmla="*/ 119 w 400"/>
                  <a:gd name="T9" fmla="*/ 134 h 205"/>
                  <a:gd name="T10" fmla="*/ 88 w 400"/>
                  <a:gd name="T11" fmla="*/ 134 h 205"/>
                  <a:gd name="T12" fmla="*/ 155 w 400"/>
                  <a:gd name="T13" fmla="*/ 0 h 205"/>
                  <a:gd name="T14" fmla="*/ 400 w 400"/>
                  <a:gd name="T15" fmla="*/ 0 h 205"/>
                  <a:gd name="T16" fmla="*/ 332 w 400"/>
                  <a:gd name="T17" fmla="*/ 134 h 205"/>
                  <a:gd name="T18" fmla="*/ 301 w 400"/>
                  <a:gd name="T19" fmla="*/ 134 h 205"/>
                  <a:gd name="T20" fmla="*/ 301 w 400"/>
                  <a:gd name="T21" fmla="*/ 144 h 205"/>
                  <a:gd name="T22" fmla="*/ 332 w 400"/>
                  <a:gd name="T23" fmla="*/ 144 h 205"/>
                  <a:gd name="T24" fmla="*/ 332 w 400"/>
                  <a:gd name="T25" fmla="*/ 164 h 205"/>
                  <a:gd name="T26" fmla="*/ 249 w 400"/>
                  <a:gd name="T27" fmla="*/ 205 h 205"/>
                  <a:gd name="T28" fmla="*/ 0 w 400"/>
                  <a:gd name="T29" fmla="*/ 205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0" h="205">
                    <a:moveTo>
                      <a:pt x="0" y="205"/>
                    </a:moveTo>
                    <a:lnTo>
                      <a:pt x="0" y="185"/>
                    </a:lnTo>
                    <a:lnTo>
                      <a:pt x="83" y="144"/>
                    </a:lnTo>
                    <a:lnTo>
                      <a:pt x="119" y="144"/>
                    </a:lnTo>
                    <a:lnTo>
                      <a:pt x="119" y="134"/>
                    </a:lnTo>
                    <a:lnTo>
                      <a:pt x="88" y="134"/>
                    </a:lnTo>
                    <a:lnTo>
                      <a:pt x="155" y="0"/>
                    </a:lnTo>
                    <a:lnTo>
                      <a:pt x="400" y="0"/>
                    </a:lnTo>
                    <a:lnTo>
                      <a:pt x="332" y="134"/>
                    </a:lnTo>
                    <a:lnTo>
                      <a:pt x="301" y="134"/>
                    </a:lnTo>
                    <a:lnTo>
                      <a:pt x="301" y="144"/>
                    </a:lnTo>
                    <a:lnTo>
                      <a:pt x="332" y="144"/>
                    </a:lnTo>
                    <a:lnTo>
                      <a:pt x="332" y="164"/>
                    </a:lnTo>
                    <a:lnTo>
                      <a:pt x="249" y="205"/>
                    </a:lnTo>
                    <a:lnTo>
                      <a:pt x="0" y="20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133" name="Rectangle 1296">
                <a:extLst>
                  <a:ext uri="{FF2B5EF4-FFF2-40B4-BE49-F238E27FC236}">
                    <a16:creationId xmlns:a16="http://schemas.microsoft.com/office/drawing/2014/main" id="{250CF261-2151-2940-9DD4-8765D35CEF70}"/>
                  </a:ext>
                </a:extLst>
              </p:cNvPr>
              <p:cNvSpPr>
                <a:spLocks noChangeArrowheads="1"/>
              </p:cNvSpPr>
              <p:nvPr/>
            </p:nvSpPr>
            <p:spPr bwMode="auto">
              <a:xfrm>
                <a:off x="2622" y="2947"/>
                <a:ext cx="498" cy="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34" name="Rectangle 1297">
                <a:extLst>
                  <a:ext uri="{FF2B5EF4-FFF2-40B4-BE49-F238E27FC236}">
                    <a16:creationId xmlns:a16="http://schemas.microsoft.com/office/drawing/2014/main" id="{43CDB5DD-CEF9-C442-864E-C58774377E88}"/>
                  </a:ext>
                </a:extLst>
              </p:cNvPr>
              <p:cNvSpPr>
                <a:spLocks noChangeArrowheads="1"/>
              </p:cNvSpPr>
              <p:nvPr/>
            </p:nvSpPr>
            <p:spPr bwMode="auto">
              <a:xfrm>
                <a:off x="2777" y="2894"/>
                <a:ext cx="30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2700">
                    <a:solidFill>
                      <a:srgbClr val="000000"/>
                    </a:solidFill>
                    <a:latin typeface="Arial" panose="020B0604020202020204" pitchFamily="34" charset="0"/>
                    <a:ea typeface="新細明體" panose="02020500000000000000" pitchFamily="18" charset="-120"/>
                    <a:cs typeface="Arial" panose="020B0604020202020204" pitchFamily="34" charset="0"/>
                  </a:rPr>
                  <a:t>. . .</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35" name="Rectangle 1298">
                <a:extLst>
                  <a:ext uri="{FF2B5EF4-FFF2-40B4-BE49-F238E27FC236}">
                    <a16:creationId xmlns:a16="http://schemas.microsoft.com/office/drawing/2014/main" id="{BF6366EF-B011-A54B-8234-FD661824E50A}"/>
                  </a:ext>
                </a:extLst>
              </p:cNvPr>
              <p:cNvSpPr>
                <a:spLocks noChangeArrowheads="1"/>
              </p:cNvSpPr>
              <p:nvPr/>
            </p:nvSpPr>
            <p:spPr bwMode="auto">
              <a:xfrm>
                <a:off x="2548" y="3431"/>
                <a:ext cx="173" cy="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36" name="Rectangle 1299">
                <a:extLst>
                  <a:ext uri="{FF2B5EF4-FFF2-40B4-BE49-F238E27FC236}">
                    <a16:creationId xmlns:a16="http://schemas.microsoft.com/office/drawing/2014/main" id="{05A49B95-10A1-2440-8353-85BFA0DA445B}"/>
                  </a:ext>
                </a:extLst>
              </p:cNvPr>
              <p:cNvSpPr>
                <a:spLocks noChangeArrowheads="1"/>
              </p:cNvSpPr>
              <p:nvPr/>
            </p:nvSpPr>
            <p:spPr bwMode="auto">
              <a:xfrm>
                <a:off x="2548" y="3431"/>
                <a:ext cx="173" cy="20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37" name="Freeform 1300">
                <a:extLst>
                  <a:ext uri="{FF2B5EF4-FFF2-40B4-BE49-F238E27FC236}">
                    <a16:creationId xmlns:a16="http://schemas.microsoft.com/office/drawing/2014/main" id="{DB858598-5720-3F42-A7EE-675D163F01A0}"/>
                  </a:ext>
                </a:extLst>
              </p:cNvPr>
              <p:cNvSpPr>
                <a:spLocks/>
              </p:cNvSpPr>
              <p:nvPr/>
            </p:nvSpPr>
            <p:spPr bwMode="auto">
              <a:xfrm>
                <a:off x="2563" y="3444"/>
                <a:ext cx="50" cy="180"/>
              </a:xfrm>
              <a:custGeom>
                <a:avLst/>
                <a:gdLst>
                  <a:gd name="T0" fmla="*/ 0 w 50"/>
                  <a:gd name="T1" fmla="*/ 38 h 180"/>
                  <a:gd name="T2" fmla="*/ 0 w 50"/>
                  <a:gd name="T3" fmla="*/ 7 h 180"/>
                  <a:gd name="T4" fmla="*/ 7 w 50"/>
                  <a:gd name="T5" fmla="*/ 0 h 180"/>
                  <a:gd name="T6" fmla="*/ 43 w 50"/>
                  <a:gd name="T7" fmla="*/ 0 h 180"/>
                  <a:gd name="T8" fmla="*/ 50 w 50"/>
                  <a:gd name="T9" fmla="*/ 7 h 180"/>
                  <a:gd name="T10" fmla="*/ 50 w 50"/>
                  <a:gd name="T11" fmla="*/ 38 h 180"/>
                  <a:gd name="T12" fmla="*/ 43 w 50"/>
                  <a:gd name="T13" fmla="*/ 51 h 180"/>
                  <a:gd name="T14" fmla="*/ 43 w 50"/>
                  <a:gd name="T15" fmla="*/ 129 h 180"/>
                  <a:gd name="T16" fmla="*/ 50 w 50"/>
                  <a:gd name="T17" fmla="*/ 141 h 180"/>
                  <a:gd name="T18" fmla="*/ 50 w 50"/>
                  <a:gd name="T19" fmla="*/ 173 h 180"/>
                  <a:gd name="T20" fmla="*/ 43 w 50"/>
                  <a:gd name="T21" fmla="*/ 180 h 180"/>
                  <a:gd name="T22" fmla="*/ 7 w 50"/>
                  <a:gd name="T23" fmla="*/ 180 h 180"/>
                  <a:gd name="T24" fmla="*/ 0 w 50"/>
                  <a:gd name="T25" fmla="*/ 173 h 180"/>
                  <a:gd name="T26" fmla="*/ 0 w 50"/>
                  <a:gd name="T27" fmla="*/ 141 h 180"/>
                  <a:gd name="T28" fmla="*/ 7 w 50"/>
                  <a:gd name="T29" fmla="*/ 129 h 180"/>
                  <a:gd name="T30" fmla="*/ 7 w 50"/>
                  <a:gd name="T31" fmla="*/ 51 h 180"/>
                  <a:gd name="T32" fmla="*/ 0 w 50"/>
                  <a:gd name="T33" fmla="*/ 38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80">
                    <a:moveTo>
                      <a:pt x="0" y="38"/>
                    </a:moveTo>
                    <a:lnTo>
                      <a:pt x="0" y="7"/>
                    </a:lnTo>
                    <a:lnTo>
                      <a:pt x="7" y="0"/>
                    </a:lnTo>
                    <a:lnTo>
                      <a:pt x="43" y="0"/>
                    </a:lnTo>
                    <a:lnTo>
                      <a:pt x="50" y="7"/>
                    </a:lnTo>
                    <a:lnTo>
                      <a:pt x="50" y="38"/>
                    </a:lnTo>
                    <a:lnTo>
                      <a:pt x="43" y="51"/>
                    </a:lnTo>
                    <a:lnTo>
                      <a:pt x="43" y="129"/>
                    </a:lnTo>
                    <a:lnTo>
                      <a:pt x="50" y="141"/>
                    </a:lnTo>
                    <a:lnTo>
                      <a:pt x="50" y="173"/>
                    </a:lnTo>
                    <a:lnTo>
                      <a:pt x="43" y="180"/>
                    </a:lnTo>
                    <a:lnTo>
                      <a:pt x="7" y="180"/>
                    </a:lnTo>
                    <a:lnTo>
                      <a:pt x="0" y="173"/>
                    </a:lnTo>
                    <a:lnTo>
                      <a:pt x="0" y="141"/>
                    </a:lnTo>
                    <a:lnTo>
                      <a:pt x="7" y="129"/>
                    </a:lnTo>
                    <a:lnTo>
                      <a:pt x="7" y="51"/>
                    </a:lnTo>
                    <a:lnTo>
                      <a:pt x="0"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138" name="Freeform 1301">
                <a:extLst>
                  <a:ext uri="{FF2B5EF4-FFF2-40B4-BE49-F238E27FC236}">
                    <a16:creationId xmlns:a16="http://schemas.microsoft.com/office/drawing/2014/main" id="{4E0B3B24-3A06-7F4C-A5CC-142A142B04F6}"/>
                  </a:ext>
                </a:extLst>
              </p:cNvPr>
              <p:cNvSpPr>
                <a:spLocks noEditPoints="1"/>
              </p:cNvSpPr>
              <p:nvPr/>
            </p:nvSpPr>
            <p:spPr bwMode="auto">
              <a:xfrm>
                <a:off x="2627" y="3444"/>
                <a:ext cx="80" cy="180"/>
              </a:xfrm>
              <a:custGeom>
                <a:avLst/>
                <a:gdLst>
                  <a:gd name="T0" fmla="*/ 0 w 80"/>
                  <a:gd name="T1" fmla="*/ 64 h 180"/>
                  <a:gd name="T2" fmla="*/ 36 w 80"/>
                  <a:gd name="T3" fmla="*/ 64 h 180"/>
                  <a:gd name="T4" fmla="*/ 36 w 80"/>
                  <a:gd name="T5" fmla="*/ 0 h 180"/>
                  <a:gd name="T6" fmla="*/ 0 w 80"/>
                  <a:gd name="T7" fmla="*/ 0 h 180"/>
                  <a:gd name="T8" fmla="*/ 0 w 80"/>
                  <a:gd name="T9" fmla="*/ 64 h 180"/>
                  <a:gd name="T10" fmla="*/ 44 w 80"/>
                  <a:gd name="T11" fmla="*/ 64 h 180"/>
                  <a:gd name="T12" fmla="*/ 80 w 80"/>
                  <a:gd name="T13" fmla="*/ 64 h 180"/>
                  <a:gd name="T14" fmla="*/ 80 w 80"/>
                  <a:gd name="T15" fmla="*/ 0 h 180"/>
                  <a:gd name="T16" fmla="*/ 44 w 80"/>
                  <a:gd name="T17" fmla="*/ 0 h 180"/>
                  <a:gd name="T18" fmla="*/ 44 w 80"/>
                  <a:gd name="T19" fmla="*/ 64 h 180"/>
                  <a:gd name="T20" fmla="*/ 0 w 80"/>
                  <a:gd name="T21" fmla="*/ 180 h 180"/>
                  <a:gd name="T22" fmla="*/ 80 w 80"/>
                  <a:gd name="T23" fmla="*/ 180 h 180"/>
                  <a:gd name="T24" fmla="*/ 80 w 80"/>
                  <a:gd name="T25" fmla="*/ 116 h 180"/>
                  <a:gd name="T26" fmla="*/ 0 w 80"/>
                  <a:gd name="T27" fmla="*/ 116 h 180"/>
                  <a:gd name="T28" fmla="*/ 0 w 80"/>
                  <a:gd name="T29" fmla="*/ 18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180">
                    <a:moveTo>
                      <a:pt x="0" y="64"/>
                    </a:moveTo>
                    <a:lnTo>
                      <a:pt x="36" y="64"/>
                    </a:lnTo>
                    <a:lnTo>
                      <a:pt x="36" y="0"/>
                    </a:lnTo>
                    <a:lnTo>
                      <a:pt x="0" y="0"/>
                    </a:lnTo>
                    <a:lnTo>
                      <a:pt x="0" y="64"/>
                    </a:lnTo>
                    <a:close/>
                    <a:moveTo>
                      <a:pt x="44" y="64"/>
                    </a:moveTo>
                    <a:lnTo>
                      <a:pt x="80" y="64"/>
                    </a:lnTo>
                    <a:lnTo>
                      <a:pt x="80" y="0"/>
                    </a:lnTo>
                    <a:lnTo>
                      <a:pt x="44" y="0"/>
                    </a:lnTo>
                    <a:lnTo>
                      <a:pt x="44" y="64"/>
                    </a:lnTo>
                    <a:close/>
                    <a:moveTo>
                      <a:pt x="0" y="180"/>
                    </a:moveTo>
                    <a:lnTo>
                      <a:pt x="80" y="180"/>
                    </a:lnTo>
                    <a:lnTo>
                      <a:pt x="80" y="116"/>
                    </a:lnTo>
                    <a:lnTo>
                      <a:pt x="0" y="116"/>
                    </a:lnTo>
                    <a:lnTo>
                      <a:pt x="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39" name="Rectangle 1302">
                <a:extLst>
                  <a:ext uri="{FF2B5EF4-FFF2-40B4-BE49-F238E27FC236}">
                    <a16:creationId xmlns:a16="http://schemas.microsoft.com/office/drawing/2014/main" id="{5E310C5F-8F3C-A447-A0CB-FCE41910C042}"/>
                  </a:ext>
                </a:extLst>
              </p:cNvPr>
              <p:cNvSpPr>
                <a:spLocks noChangeArrowheads="1"/>
              </p:cNvSpPr>
              <p:nvPr/>
            </p:nvSpPr>
            <p:spPr bwMode="auto">
              <a:xfrm>
                <a:off x="2627" y="3444"/>
                <a:ext cx="36" cy="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40" name="Rectangle 1303">
                <a:extLst>
                  <a:ext uri="{FF2B5EF4-FFF2-40B4-BE49-F238E27FC236}">
                    <a16:creationId xmlns:a16="http://schemas.microsoft.com/office/drawing/2014/main" id="{943A77C8-6179-E44F-839A-3F1421C52D03}"/>
                  </a:ext>
                </a:extLst>
              </p:cNvPr>
              <p:cNvSpPr>
                <a:spLocks noChangeArrowheads="1"/>
              </p:cNvSpPr>
              <p:nvPr/>
            </p:nvSpPr>
            <p:spPr bwMode="auto">
              <a:xfrm>
                <a:off x="2671" y="3444"/>
                <a:ext cx="36" cy="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41" name="Line 1304">
                <a:extLst>
                  <a:ext uri="{FF2B5EF4-FFF2-40B4-BE49-F238E27FC236}">
                    <a16:creationId xmlns:a16="http://schemas.microsoft.com/office/drawing/2014/main" id="{DBD213F2-D7EE-3C4B-B7B4-4142000A98DB}"/>
                  </a:ext>
                </a:extLst>
              </p:cNvPr>
              <p:cNvSpPr>
                <a:spLocks noChangeShapeType="1"/>
              </p:cNvSpPr>
              <p:nvPr/>
            </p:nvSpPr>
            <p:spPr bwMode="auto">
              <a:xfrm>
                <a:off x="2627" y="3547"/>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2" name="Line 1305">
                <a:extLst>
                  <a:ext uri="{FF2B5EF4-FFF2-40B4-BE49-F238E27FC236}">
                    <a16:creationId xmlns:a16="http://schemas.microsoft.com/office/drawing/2014/main" id="{3BAB3D5B-8FCE-A246-9FBA-0903213635B9}"/>
                  </a:ext>
                </a:extLst>
              </p:cNvPr>
              <p:cNvSpPr>
                <a:spLocks noChangeShapeType="1"/>
              </p:cNvSpPr>
              <p:nvPr/>
            </p:nvSpPr>
            <p:spPr bwMode="auto">
              <a:xfrm>
                <a:off x="2627" y="3541"/>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3" name="Line 1306">
                <a:extLst>
                  <a:ext uri="{FF2B5EF4-FFF2-40B4-BE49-F238E27FC236}">
                    <a16:creationId xmlns:a16="http://schemas.microsoft.com/office/drawing/2014/main" id="{26A81E96-FF7D-054F-8FC9-71CBE03D7EFB}"/>
                  </a:ext>
                </a:extLst>
              </p:cNvPr>
              <p:cNvSpPr>
                <a:spLocks noChangeShapeType="1"/>
              </p:cNvSpPr>
              <p:nvPr/>
            </p:nvSpPr>
            <p:spPr bwMode="auto">
              <a:xfrm>
                <a:off x="2627" y="3534"/>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4" name="Line 1307">
                <a:extLst>
                  <a:ext uri="{FF2B5EF4-FFF2-40B4-BE49-F238E27FC236}">
                    <a16:creationId xmlns:a16="http://schemas.microsoft.com/office/drawing/2014/main" id="{E9586592-2AF6-3342-8838-F1FE68D54A5A}"/>
                  </a:ext>
                </a:extLst>
              </p:cNvPr>
              <p:cNvSpPr>
                <a:spLocks noChangeShapeType="1"/>
              </p:cNvSpPr>
              <p:nvPr/>
            </p:nvSpPr>
            <p:spPr bwMode="auto">
              <a:xfrm>
                <a:off x="2627" y="3527"/>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5" name="Line 1308">
                <a:extLst>
                  <a:ext uri="{FF2B5EF4-FFF2-40B4-BE49-F238E27FC236}">
                    <a16:creationId xmlns:a16="http://schemas.microsoft.com/office/drawing/2014/main" id="{544A76AF-B905-4944-B35D-E09363C8D041}"/>
                  </a:ext>
                </a:extLst>
              </p:cNvPr>
              <p:cNvSpPr>
                <a:spLocks noChangeShapeType="1"/>
              </p:cNvSpPr>
              <p:nvPr/>
            </p:nvSpPr>
            <p:spPr bwMode="auto">
              <a:xfrm>
                <a:off x="2627" y="3521"/>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6" name="Rectangle 1309">
                <a:extLst>
                  <a:ext uri="{FF2B5EF4-FFF2-40B4-BE49-F238E27FC236}">
                    <a16:creationId xmlns:a16="http://schemas.microsoft.com/office/drawing/2014/main" id="{336EE4E6-9203-DD4A-B9A4-D1169BFC8C01}"/>
                  </a:ext>
                </a:extLst>
              </p:cNvPr>
              <p:cNvSpPr>
                <a:spLocks noChangeArrowheads="1"/>
              </p:cNvSpPr>
              <p:nvPr/>
            </p:nvSpPr>
            <p:spPr bwMode="auto">
              <a:xfrm>
                <a:off x="2627" y="3560"/>
                <a:ext cx="80" cy="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47" name="Line 1310">
                <a:extLst>
                  <a:ext uri="{FF2B5EF4-FFF2-40B4-BE49-F238E27FC236}">
                    <a16:creationId xmlns:a16="http://schemas.microsoft.com/office/drawing/2014/main" id="{1B7E0562-0A4F-EC4A-968F-B7A441D93339}"/>
                  </a:ext>
                </a:extLst>
              </p:cNvPr>
              <p:cNvSpPr>
                <a:spLocks noChangeShapeType="1"/>
              </p:cNvSpPr>
              <p:nvPr/>
            </p:nvSpPr>
            <p:spPr bwMode="auto">
              <a:xfrm>
                <a:off x="2671" y="3459"/>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8" name="Line 1311">
                <a:extLst>
                  <a:ext uri="{FF2B5EF4-FFF2-40B4-BE49-F238E27FC236}">
                    <a16:creationId xmlns:a16="http://schemas.microsoft.com/office/drawing/2014/main" id="{49634E4A-843A-124B-A8E6-2BEDE8E67324}"/>
                  </a:ext>
                </a:extLst>
              </p:cNvPr>
              <p:cNvSpPr>
                <a:spLocks noChangeShapeType="1"/>
              </p:cNvSpPr>
              <p:nvPr/>
            </p:nvSpPr>
            <p:spPr bwMode="auto">
              <a:xfrm>
                <a:off x="2671" y="3492"/>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49" name="Line 1312">
                <a:extLst>
                  <a:ext uri="{FF2B5EF4-FFF2-40B4-BE49-F238E27FC236}">
                    <a16:creationId xmlns:a16="http://schemas.microsoft.com/office/drawing/2014/main" id="{24C9B823-720A-4148-AAB1-65EDD82A3930}"/>
                  </a:ext>
                </a:extLst>
              </p:cNvPr>
              <p:cNvSpPr>
                <a:spLocks noChangeShapeType="1"/>
              </p:cNvSpPr>
              <p:nvPr/>
            </p:nvSpPr>
            <p:spPr bwMode="auto">
              <a:xfrm>
                <a:off x="2671" y="3476"/>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0" name="Line 1313">
                <a:extLst>
                  <a:ext uri="{FF2B5EF4-FFF2-40B4-BE49-F238E27FC236}">
                    <a16:creationId xmlns:a16="http://schemas.microsoft.com/office/drawing/2014/main" id="{F5FE0DB7-BF21-A44D-898D-A8EF46EFC7E0}"/>
                  </a:ext>
                </a:extLst>
              </p:cNvPr>
              <p:cNvSpPr>
                <a:spLocks noChangeShapeType="1"/>
              </p:cNvSpPr>
              <p:nvPr/>
            </p:nvSpPr>
            <p:spPr bwMode="auto">
              <a:xfrm>
                <a:off x="2627" y="3459"/>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1" name="Line 1314">
                <a:extLst>
                  <a:ext uri="{FF2B5EF4-FFF2-40B4-BE49-F238E27FC236}">
                    <a16:creationId xmlns:a16="http://schemas.microsoft.com/office/drawing/2014/main" id="{76BFD4F5-3C6D-FB45-A770-DECCB9E53501}"/>
                  </a:ext>
                </a:extLst>
              </p:cNvPr>
              <p:cNvSpPr>
                <a:spLocks noChangeShapeType="1"/>
              </p:cNvSpPr>
              <p:nvPr/>
            </p:nvSpPr>
            <p:spPr bwMode="auto">
              <a:xfrm>
                <a:off x="2627" y="3492"/>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2" name="Line 1315">
                <a:extLst>
                  <a:ext uri="{FF2B5EF4-FFF2-40B4-BE49-F238E27FC236}">
                    <a16:creationId xmlns:a16="http://schemas.microsoft.com/office/drawing/2014/main" id="{51372D60-EE67-4B4B-B935-B2A2F89E77AF}"/>
                  </a:ext>
                </a:extLst>
              </p:cNvPr>
              <p:cNvSpPr>
                <a:spLocks noChangeShapeType="1"/>
              </p:cNvSpPr>
              <p:nvPr/>
            </p:nvSpPr>
            <p:spPr bwMode="auto">
              <a:xfrm>
                <a:off x="2627" y="3476"/>
                <a:ext cx="3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3" name="Line 1316">
                <a:extLst>
                  <a:ext uri="{FF2B5EF4-FFF2-40B4-BE49-F238E27FC236}">
                    <a16:creationId xmlns:a16="http://schemas.microsoft.com/office/drawing/2014/main" id="{7BEF9285-7400-3A4E-9150-D0F65E49A9A3}"/>
                  </a:ext>
                </a:extLst>
              </p:cNvPr>
              <p:cNvSpPr>
                <a:spLocks noChangeShapeType="1"/>
              </p:cNvSpPr>
              <p:nvPr/>
            </p:nvSpPr>
            <p:spPr bwMode="auto">
              <a:xfrm>
                <a:off x="2627" y="3608"/>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4" name="Line 1317">
                <a:extLst>
                  <a:ext uri="{FF2B5EF4-FFF2-40B4-BE49-F238E27FC236}">
                    <a16:creationId xmlns:a16="http://schemas.microsoft.com/office/drawing/2014/main" id="{6B524CED-A1E3-F348-BE67-1A5B7D85FCCA}"/>
                  </a:ext>
                </a:extLst>
              </p:cNvPr>
              <p:cNvSpPr>
                <a:spLocks noChangeShapeType="1"/>
              </p:cNvSpPr>
              <p:nvPr/>
            </p:nvSpPr>
            <p:spPr bwMode="auto">
              <a:xfrm>
                <a:off x="2627" y="3591"/>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5" name="Line 1318">
                <a:extLst>
                  <a:ext uri="{FF2B5EF4-FFF2-40B4-BE49-F238E27FC236}">
                    <a16:creationId xmlns:a16="http://schemas.microsoft.com/office/drawing/2014/main" id="{8D1AC97B-7000-634E-9CDE-138F3B24E26F}"/>
                  </a:ext>
                </a:extLst>
              </p:cNvPr>
              <p:cNvSpPr>
                <a:spLocks noChangeShapeType="1"/>
              </p:cNvSpPr>
              <p:nvPr/>
            </p:nvSpPr>
            <p:spPr bwMode="auto">
              <a:xfrm>
                <a:off x="2627" y="3575"/>
                <a:ext cx="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6" name="Line 1319">
                <a:extLst>
                  <a:ext uri="{FF2B5EF4-FFF2-40B4-BE49-F238E27FC236}">
                    <a16:creationId xmlns:a16="http://schemas.microsoft.com/office/drawing/2014/main" id="{2612E54D-B813-444B-AAF9-A266255B9BDF}"/>
                  </a:ext>
                </a:extLst>
              </p:cNvPr>
              <p:cNvSpPr>
                <a:spLocks noChangeShapeType="1"/>
              </p:cNvSpPr>
              <p:nvPr/>
            </p:nvSpPr>
            <p:spPr bwMode="auto">
              <a:xfrm>
                <a:off x="2681" y="3560"/>
                <a:ext cx="1" cy="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7" name="Line 1320">
                <a:extLst>
                  <a:ext uri="{FF2B5EF4-FFF2-40B4-BE49-F238E27FC236}">
                    <a16:creationId xmlns:a16="http://schemas.microsoft.com/office/drawing/2014/main" id="{90FE3527-BD02-004C-90C5-0CBA6F1C4F00}"/>
                  </a:ext>
                </a:extLst>
              </p:cNvPr>
              <p:cNvSpPr>
                <a:spLocks noChangeShapeType="1"/>
              </p:cNvSpPr>
              <p:nvPr/>
            </p:nvSpPr>
            <p:spPr bwMode="auto">
              <a:xfrm>
                <a:off x="2654" y="3560"/>
                <a:ext cx="1" cy="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158" name="Rectangle 1321">
                <a:extLst>
                  <a:ext uri="{FF2B5EF4-FFF2-40B4-BE49-F238E27FC236}">
                    <a16:creationId xmlns:a16="http://schemas.microsoft.com/office/drawing/2014/main" id="{D5FAFC55-DA9F-A24A-9401-A17364CA5D72}"/>
                  </a:ext>
                </a:extLst>
              </p:cNvPr>
              <p:cNvSpPr>
                <a:spLocks noChangeArrowheads="1"/>
              </p:cNvSpPr>
              <p:nvPr/>
            </p:nvSpPr>
            <p:spPr bwMode="auto">
              <a:xfrm>
                <a:off x="3755" y="2834"/>
                <a:ext cx="633" cy="412"/>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59" name="Rectangle 1322">
                <a:extLst>
                  <a:ext uri="{FF2B5EF4-FFF2-40B4-BE49-F238E27FC236}">
                    <a16:creationId xmlns:a16="http://schemas.microsoft.com/office/drawing/2014/main" id="{83219BC0-41BC-6B46-BEEB-277658599173}"/>
                  </a:ext>
                </a:extLst>
              </p:cNvPr>
              <p:cNvSpPr>
                <a:spLocks noChangeArrowheads="1"/>
              </p:cNvSpPr>
              <p:nvPr/>
            </p:nvSpPr>
            <p:spPr bwMode="auto">
              <a:xfrm>
                <a:off x="3914" y="2883"/>
                <a:ext cx="3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written in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0" name="Rectangle 1323">
                <a:extLst>
                  <a:ext uri="{FF2B5EF4-FFF2-40B4-BE49-F238E27FC236}">
                    <a16:creationId xmlns:a16="http://schemas.microsoft.com/office/drawing/2014/main" id="{98FD5941-80F7-9E46-8F98-91D0EE91D56B}"/>
                  </a:ext>
                </a:extLst>
              </p:cNvPr>
              <p:cNvSpPr>
                <a:spLocks noChangeArrowheads="1"/>
              </p:cNvSpPr>
              <p:nvPr/>
            </p:nvSpPr>
            <p:spPr bwMode="auto">
              <a:xfrm>
                <a:off x="3865" y="2988"/>
                <a:ext cx="4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a high-level</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1" name="Rectangle 1324">
                <a:extLst>
                  <a:ext uri="{FF2B5EF4-FFF2-40B4-BE49-F238E27FC236}">
                    <a16:creationId xmlns:a16="http://schemas.microsoft.com/office/drawing/2014/main" id="{43D1ECE6-EACF-5543-B0CB-BAD7B37459DC}"/>
                  </a:ext>
                </a:extLst>
              </p:cNvPr>
              <p:cNvSpPr>
                <a:spLocks noChangeArrowheads="1"/>
              </p:cNvSpPr>
              <p:nvPr/>
            </p:nvSpPr>
            <p:spPr bwMode="auto">
              <a:xfrm>
                <a:off x="3909" y="3092"/>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2" name="Rectangle 1325">
                <a:extLst>
                  <a:ext uri="{FF2B5EF4-FFF2-40B4-BE49-F238E27FC236}">
                    <a16:creationId xmlns:a16="http://schemas.microsoft.com/office/drawing/2014/main" id="{E3BDFF13-FCE8-E641-831B-BD9EB6451B4D}"/>
                  </a:ext>
                </a:extLst>
              </p:cNvPr>
              <p:cNvSpPr>
                <a:spLocks noChangeArrowheads="1"/>
              </p:cNvSpPr>
              <p:nvPr/>
            </p:nvSpPr>
            <p:spPr bwMode="auto">
              <a:xfrm>
                <a:off x="3789" y="3771"/>
                <a:ext cx="575" cy="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63" name="Rectangle 1326">
                <a:extLst>
                  <a:ext uri="{FF2B5EF4-FFF2-40B4-BE49-F238E27FC236}">
                    <a16:creationId xmlns:a16="http://schemas.microsoft.com/office/drawing/2014/main" id="{B280E474-00AA-3442-97E2-C24796F4EB26}"/>
                  </a:ext>
                </a:extLst>
              </p:cNvPr>
              <p:cNvSpPr>
                <a:spLocks noChangeArrowheads="1"/>
              </p:cNvSpPr>
              <p:nvPr/>
            </p:nvSpPr>
            <p:spPr bwMode="auto">
              <a:xfrm>
                <a:off x="4020" y="3769"/>
                <a:ext cx="1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Any</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4" name="Rectangle 1327">
                <a:extLst>
                  <a:ext uri="{FF2B5EF4-FFF2-40B4-BE49-F238E27FC236}">
                    <a16:creationId xmlns:a16="http://schemas.microsoft.com/office/drawing/2014/main" id="{E51FC1D1-FE00-494A-A4A1-1EB0EDA29954}"/>
                  </a:ext>
                </a:extLst>
              </p:cNvPr>
              <p:cNvSpPr>
                <a:spLocks noChangeArrowheads="1"/>
              </p:cNvSpPr>
              <p:nvPr/>
            </p:nvSpPr>
            <p:spPr bwMode="auto">
              <a:xfrm>
                <a:off x="3913" y="3874"/>
                <a:ext cx="3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computer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5" name="Rectangle 1328">
                <a:extLst>
                  <a:ext uri="{FF2B5EF4-FFF2-40B4-BE49-F238E27FC236}">
                    <a16:creationId xmlns:a16="http://schemas.microsoft.com/office/drawing/2014/main" id="{F6B7C76B-0647-0047-B4E3-33A8C3020B78}"/>
                  </a:ext>
                </a:extLst>
              </p:cNvPr>
              <p:cNvSpPr>
                <a:spLocks noChangeArrowheads="1"/>
              </p:cNvSpPr>
              <p:nvPr/>
            </p:nvSpPr>
            <p:spPr bwMode="auto">
              <a:xfrm>
                <a:off x="3506" y="3420"/>
                <a:ext cx="395"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66" name="Rectangle 1329">
                <a:extLst>
                  <a:ext uri="{FF2B5EF4-FFF2-40B4-BE49-F238E27FC236}">
                    <a16:creationId xmlns:a16="http://schemas.microsoft.com/office/drawing/2014/main" id="{4D8F49DE-435B-554D-978A-2353FEFEE07D}"/>
                  </a:ext>
                </a:extLst>
              </p:cNvPr>
              <p:cNvSpPr>
                <a:spLocks noChangeArrowheads="1"/>
              </p:cNvSpPr>
              <p:nvPr/>
            </p:nvSpPr>
            <p:spPr bwMode="auto">
              <a:xfrm>
                <a:off x="3609" y="3367"/>
                <a:ext cx="30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2700">
                    <a:solidFill>
                      <a:srgbClr val="000000"/>
                    </a:solidFill>
                    <a:latin typeface="Arial" panose="020B0604020202020204" pitchFamily="34" charset="0"/>
                    <a:ea typeface="新細明體" panose="02020500000000000000" pitchFamily="18" charset="-120"/>
                    <a:cs typeface="Arial" panose="020B0604020202020204" pitchFamily="34" charset="0"/>
                  </a:rPr>
                  <a:t>. . .</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1167" name="Freeform 1330">
                <a:extLst>
                  <a:ext uri="{FF2B5EF4-FFF2-40B4-BE49-F238E27FC236}">
                    <a16:creationId xmlns:a16="http://schemas.microsoft.com/office/drawing/2014/main" id="{D4E05338-2F9C-4D46-A714-8E948F1ABDD1}"/>
                  </a:ext>
                </a:extLst>
              </p:cNvPr>
              <p:cNvSpPr>
                <a:spLocks/>
              </p:cNvSpPr>
              <p:nvPr/>
            </p:nvSpPr>
            <p:spPr bwMode="auto">
              <a:xfrm>
                <a:off x="3155" y="3455"/>
                <a:ext cx="235" cy="126"/>
              </a:xfrm>
              <a:custGeom>
                <a:avLst/>
                <a:gdLst>
                  <a:gd name="T0" fmla="*/ 202 w 235"/>
                  <a:gd name="T1" fmla="*/ 36 h 126"/>
                  <a:gd name="T2" fmla="*/ 198 w 235"/>
                  <a:gd name="T3" fmla="*/ 33 h 126"/>
                  <a:gd name="T4" fmla="*/ 194 w 235"/>
                  <a:gd name="T5" fmla="*/ 31 h 126"/>
                  <a:gd name="T6" fmla="*/ 181 w 235"/>
                  <a:gd name="T7" fmla="*/ 31 h 126"/>
                  <a:gd name="T8" fmla="*/ 169 w 235"/>
                  <a:gd name="T9" fmla="*/ 30 h 126"/>
                  <a:gd name="T10" fmla="*/ 157 w 235"/>
                  <a:gd name="T11" fmla="*/ 27 h 126"/>
                  <a:gd name="T12" fmla="*/ 146 w 235"/>
                  <a:gd name="T13" fmla="*/ 20 h 126"/>
                  <a:gd name="T14" fmla="*/ 134 w 235"/>
                  <a:gd name="T15" fmla="*/ 12 h 126"/>
                  <a:gd name="T16" fmla="*/ 123 w 235"/>
                  <a:gd name="T17" fmla="*/ 6 h 126"/>
                  <a:gd name="T18" fmla="*/ 112 w 235"/>
                  <a:gd name="T19" fmla="*/ 3 h 126"/>
                  <a:gd name="T20" fmla="*/ 99 w 235"/>
                  <a:gd name="T21" fmla="*/ 0 h 126"/>
                  <a:gd name="T22" fmla="*/ 18 w 235"/>
                  <a:gd name="T23" fmla="*/ 0 h 126"/>
                  <a:gd name="T24" fmla="*/ 11 w 235"/>
                  <a:gd name="T25" fmla="*/ 4 h 126"/>
                  <a:gd name="T26" fmla="*/ 4 w 235"/>
                  <a:gd name="T27" fmla="*/ 9 h 126"/>
                  <a:gd name="T28" fmla="*/ 0 w 235"/>
                  <a:gd name="T29" fmla="*/ 17 h 126"/>
                  <a:gd name="T30" fmla="*/ 0 w 235"/>
                  <a:gd name="T31" fmla="*/ 25 h 126"/>
                  <a:gd name="T32" fmla="*/ 0 w 235"/>
                  <a:gd name="T33" fmla="*/ 100 h 126"/>
                  <a:gd name="T34" fmla="*/ 0 w 235"/>
                  <a:gd name="T35" fmla="*/ 109 h 126"/>
                  <a:gd name="T36" fmla="*/ 4 w 235"/>
                  <a:gd name="T37" fmla="*/ 117 h 126"/>
                  <a:gd name="T38" fmla="*/ 11 w 235"/>
                  <a:gd name="T39" fmla="*/ 122 h 126"/>
                  <a:gd name="T40" fmla="*/ 18 w 235"/>
                  <a:gd name="T41" fmla="*/ 126 h 126"/>
                  <a:gd name="T42" fmla="*/ 215 w 235"/>
                  <a:gd name="T43" fmla="*/ 126 h 126"/>
                  <a:gd name="T44" fmla="*/ 219 w 235"/>
                  <a:gd name="T45" fmla="*/ 124 h 126"/>
                  <a:gd name="T46" fmla="*/ 220 w 235"/>
                  <a:gd name="T47" fmla="*/ 121 h 126"/>
                  <a:gd name="T48" fmla="*/ 221 w 235"/>
                  <a:gd name="T49" fmla="*/ 118 h 126"/>
                  <a:gd name="T50" fmla="*/ 222 w 235"/>
                  <a:gd name="T51" fmla="*/ 111 h 126"/>
                  <a:gd name="T52" fmla="*/ 226 w 235"/>
                  <a:gd name="T53" fmla="*/ 105 h 126"/>
                  <a:gd name="T54" fmla="*/ 234 w 235"/>
                  <a:gd name="T55" fmla="*/ 96 h 126"/>
                  <a:gd name="T56" fmla="*/ 235 w 235"/>
                  <a:gd name="T57" fmla="*/ 94 h 126"/>
                  <a:gd name="T58" fmla="*/ 235 w 235"/>
                  <a:gd name="T59" fmla="*/ 92 h 126"/>
                  <a:gd name="T60" fmla="*/ 235 w 235"/>
                  <a:gd name="T61" fmla="*/ 90 h 126"/>
                  <a:gd name="T62" fmla="*/ 234 w 235"/>
                  <a:gd name="T63" fmla="*/ 88 h 126"/>
                  <a:gd name="T64" fmla="*/ 216 w 235"/>
                  <a:gd name="T65" fmla="*/ 72 h 126"/>
                  <a:gd name="T66" fmla="*/ 210 w 235"/>
                  <a:gd name="T67" fmla="*/ 65 h 126"/>
                  <a:gd name="T68" fmla="*/ 206 w 235"/>
                  <a:gd name="T69" fmla="*/ 57 h 126"/>
                  <a:gd name="T70" fmla="*/ 206 w 235"/>
                  <a:gd name="T71" fmla="*/ 47 h 126"/>
                  <a:gd name="T72" fmla="*/ 206 w 235"/>
                  <a:gd name="T73" fmla="*/ 41 h 126"/>
                  <a:gd name="T74" fmla="*/ 202 w 235"/>
                  <a:gd name="T75" fmla="*/ 36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5" h="126">
                    <a:moveTo>
                      <a:pt x="202" y="36"/>
                    </a:moveTo>
                    <a:lnTo>
                      <a:pt x="198" y="33"/>
                    </a:lnTo>
                    <a:lnTo>
                      <a:pt x="194" y="31"/>
                    </a:lnTo>
                    <a:lnTo>
                      <a:pt x="181" y="31"/>
                    </a:lnTo>
                    <a:lnTo>
                      <a:pt x="169" y="30"/>
                    </a:lnTo>
                    <a:lnTo>
                      <a:pt x="157" y="27"/>
                    </a:lnTo>
                    <a:lnTo>
                      <a:pt x="146" y="20"/>
                    </a:lnTo>
                    <a:lnTo>
                      <a:pt x="134" y="12"/>
                    </a:lnTo>
                    <a:lnTo>
                      <a:pt x="123" y="6"/>
                    </a:lnTo>
                    <a:lnTo>
                      <a:pt x="112" y="3"/>
                    </a:lnTo>
                    <a:lnTo>
                      <a:pt x="99" y="0"/>
                    </a:lnTo>
                    <a:lnTo>
                      <a:pt x="18" y="0"/>
                    </a:lnTo>
                    <a:lnTo>
                      <a:pt x="11" y="4"/>
                    </a:lnTo>
                    <a:lnTo>
                      <a:pt x="4" y="9"/>
                    </a:lnTo>
                    <a:lnTo>
                      <a:pt x="0" y="17"/>
                    </a:lnTo>
                    <a:lnTo>
                      <a:pt x="0" y="25"/>
                    </a:lnTo>
                    <a:lnTo>
                      <a:pt x="0" y="100"/>
                    </a:lnTo>
                    <a:lnTo>
                      <a:pt x="0" y="109"/>
                    </a:lnTo>
                    <a:lnTo>
                      <a:pt x="4" y="117"/>
                    </a:lnTo>
                    <a:lnTo>
                      <a:pt x="11" y="122"/>
                    </a:lnTo>
                    <a:lnTo>
                      <a:pt x="18" y="126"/>
                    </a:lnTo>
                    <a:lnTo>
                      <a:pt x="215" y="126"/>
                    </a:lnTo>
                    <a:lnTo>
                      <a:pt x="219" y="124"/>
                    </a:lnTo>
                    <a:lnTo>
                      <a:pt x="220" y="121"/>
                    </a:lnTo>
                    <a:lnTo>
                      <a:pt x="221" y="118"/>
                    </a:lnTo>
                    <a:lnTo>
                      <a:pt x="222" y="111"/>
                    </a:lnTo>
                    <a:lnTo>
                      <a:pt x="226" y="105"/>
                    </a:lnTo>
                    <a:lnTo>
                      <a:pt x="234" y="96"/>
                    </a:lnTo>
                    <a:lnTo>
                      <a:pt x="235" y="94"/>
                    </a:lnTo>
                    <a:lnTo>
                      <a:pt x="235" y="92"/>
                    </a:lnTo>
                    <a:lnTo>
                      <a:pt x="235" y="90"/>
                    </a:lnTo>
                    <a:lnTo>
                      <a:pt x="234" y="88"/>
                    </a:lnTo>
                    <a:lnTo>
                      <a:pt x="216" y="72"/>
                    </a:lnTo>
                    <a:lnTo>
                      <a:pt x="210" y="65"/>
                    </a:lnTo>
                    <a:lnTo>
                      <a:pt x="206" y="57"/>
                    </a:lnTo>
                    <a:lnTo>
                      <a:pt x="206" y="47"/>
                    </a:lnTo>
                    <a:lnTo>
                      <a:pt x="206" y="41"/>
                    </a:lnTo>
                    <a:lnTo>
                      <a:pt x="202" y="36"/>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68" name="Rectangle 1331">
                <a:extLst>
                  <a:ext uri="{FF2B5EF4-FFF2-40B4-BE49-F238E27FC236}">
                    <a16:creationId xmlns:a16="http://schemas.microsoft.com/office/drawing/2014/main" id="{660723A6-5CF4-7842-A2BB-1BAFC7BE0E4C}"/>
                  </a:ext>
                </a:extLst>
              </p:cNvPr>
              <p:cNvSpPr>
                <a:spLocks noChangeArrowheads="1"/>
              </p:cNvSpPr>
              <p:nvPr/>
            </p:nvSpPr>
            <p:spPr bwMode="auto">
              <a:xfrm>
                <a:off x="3414" y="3486"/>
                <a:ext cx="24" cy="63"/>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69" name="Rectangle 1332">
                <a:extLst>
                  <a:ext uri="{FF2B5EF4-FFF2-40B4-BE49-F238E27FC236}">
                    <a16:creationId xmlns:a16="http://schemas.microsoft.com/office/drawing/2014/main" id="{3D0CDF40-12A3-1F44-A3BA-98D5918D610D}"/>
                  </a:ext>
                </a:extLst>
              </p:cNvPr>
              <p:cNvSpPr>
                <a:spLocks noChangeArrowheads="1"/>
              </p:cNvSpPr>
              <p:nvPr/>
            </p:nvSpPr>
            <p:spPr bwMode="auto">
              <a:xfrm>
                <a:off x="3407" y="3493"/>
                <a:ext cx="7" cy="50"/>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0" name="Freeform 1333">
                <a:extLst>
                  <a:ext uri="{FF2B5EF4-FFF2-40B4-BE49-F238E27FC236}">
                    <a16:creationId xmlns:a16="http://schemas.microsoft.com/office/drawing/2014/main" id="{24ADA013-EC6E-8446-B5D5-B0D926F9DEA8}"/>
                  </a:ext>
                </a:extLst>
              </p:cNvPr>
              <p:cNvSpPr>
                <a:spLocks/>
              </p:cNvSpPr>
              <p:nvPr/>
            </p:nvSpPr>
            <p:spPr bwMode="auto">
              <a:xfrm>
                <a:off x="3438" y="3479"/>
                <a:ext cx="6" cy="78"/>
              </a:xfrm>
              <a:custGeom>
                <a:avLst/>
                <a:gdLst>
                  <a:gd name="T0" fmla="*/ 0 w 6"/>
                  <a:gd name="T1" fmla="*/ 7 h 78"/>
                  <a:gd name="T2" fmla="*/ 6 w 6"/>
                  <a:gd name="T3" fmla="*/ 0 h 78"/>
                  <a:gd name="T4" fmla="*/ 6 w 6"/>
                  <a:gd name="T5" fmla="*/ 78 h 78"/>
                  <a:gd name="T6" fmla="*/ 0 w 6"/>
                  <a:gd name="T7" fmla="*/ 70 h 78"/>
                  <a:gd name="T8" fmla="*/ 0 w 6"/>
                  <a:gd name="T9" fmla="*/ 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8">
                    <a:moveTo>
                      <a:pt x="0" y="7"/>
                    </a:moveTo>
                    <a:lnTo>
                      <a:pt x="6" y="0"/>
                    </a:lnTo>
                    <a:lnTo>
                      <a:pt x="6" y="78"/>
                    </a:lnTo>
                    <a:lnTo>
                      <a:pt x="0" y="70"/>
                    </a:lnTo>
                    <a:lnTo>
                      <a:pt x="0" y="7"/>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71" name="Rectangle 1334">
                <a:extLst>
                  <a:ext uri="{FF2B5EF4-FFF2-40B4-BE49-F238E27FC236}">
                    <a16:creationId xmlns:a16="http://schemas.microsoft.com/office/drawing/2014/main" id="{95117FB5-5F9B-E34C-9A0F-042207A10B1A}"/>
                  </a:ext>
                </a:extLst>
              </p:cNvPr>
              <p:cNvSpPr>
                <a:spLocks noChangeArrowheads="1"/>
              </p:cNvSpPr>
              <p:nvPr/>
            </p:nvSpPr>
            <p:spPr bwMode="auto">
              <a:xfrm>
                <a:off x="3394" y="3486"/>
                <a:ext cx="13" cy="63"/>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2" name="Rectangle 1335">
                <a:extLst>
                  <a:ext uri="{FF2B5EF4-FFF2-40B4-BE49-F238E27FC236}">
                    <a16:creationId xmlns:a16="http://schemas.microsoft.com/office/drawing/2014/main" id="{A873B892-0DE6-D943-9DE4-5EC20CD3DCCF}"/>
                  </a:ext>
                </a:extLst>
              </p:cNvPr>
              <p:cNvSpPr>
                <a:spLocks noChangeArrowheads="1"/>
              </p:cNvSpPr>
              <p:nvPr/>
            </p:nvSpPr>
            <p:spPr bwMode="auto">
              <a:xfrm>
                <a:off x="3373" y="3455"/>
                <a:ext cx="30" cy="16"/>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3" name="Rectangle 1336">
                <a:extLst>
                  <a:ext uri="{FF2B5EF4-FFF2-40B4-BE49-F238E27FC236}">
                    <a16:creationId xmlns:a16="http://schemas.microsoft.com/office/drawing/2014/main" id="{9F5A151F-5E35-C54D-9514-1B7B179ED8DA}"/>
                  </a:ext>
                </a:extLst>
              </p:cNvPr>
              <p:cNvSpPr>
                <a:spLocks noChangeArrowheads="1"/>
              </p:cNvSpPr>
              <p:nvPr/>
            </p:nvSpPr>
            <p:spPr bwMode="auto">
              <a:xfrm>
                <a:off x="3361" y="3455"/>
                <a:ext cx="12" cy="16"/>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4" name="Rectangle 1337">
                <a:extLst>
                  <a:ext uri="{FF2B5EF4-FFF2-40B4-BE49-F238E27FC236}">
                    <a16:creationId xmlns:a16="http://schemas.microsoft.com/office/drawing/2014/main" id="{6E931FAD-17DD-B746-AA66-70416CE899D7}"/>
                  </a:ext>
                </a:extLst>
              </p:cNvPr>
              <p:cNvSpPr>
                <a:spLocks noChangeArrowheads="1"/>
              </p:cNvSpPr>
              <p:nvPr/>
            </p:nvSpPr>
            <p:spPr bwMode="auto">
              <a:xfrm>
                <a:off x="3355" y="3459"/>
                <a:ext cx="6" cy="8"/>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5" name="Rectangle 1338">
                <a:extLst>
                  <a:ext uri="{FF2B5EF4-FFF2-40B4-BE49-F238E27FC236}">
                    <a16:creationId xmlns:a16="http://schemas.microsoft.com/office/drawing/2014/main" id="{84D0A0A3-1A9D-614D-9B3B-56D13918CD43}"/>
                  </a:ext>
                </a:extLst>
              </p:cNvPr>
              <p:cNvSpPr>
                <a:spLocks noChangeArrowheads="1"/>
              </p:cNvSpPr>
              <p:nvPr/>
            </p:nvSpPr>
            <p:spPr bwMode="auto">
              <a:xfrm>
                <a:off x="3373" y="3454"/>
                <a:ext cx="6" cy="5"/>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6" name="Rectangle 1339">
                <a:extLst>
                  <a:ext uri="{FF2B5EF4-FFF2-40B4-BE49-F238E27FC236}">
                    <a16:creationId xmlns:a16="http://schemas.microsoft.com/office/drawing/2014/main" id="{6BB80ACE-8F7A-914E-897A-48C456FE840A}"/>
                  </a:ext>
                </a:extLst>
              </p:cNvPr>
              <p:cNvSpPr>
                <a:spLocks noChangeArrowheads="1"/>
              </p:cNvSpPr>
              <p:nvPr/>
            </p:nvSpPr>
            <p:spPr bwMode="auto">
              <a:xfrm>
                <a:off x="3373" y="3467"/>
                <a:ext cx="6" cy="5"/>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7" name="Rectangle 1340">
                <a:extLst>
                  <a:ext uri="{FF2B5EF4-FFF2-40B4-BE49-F238E27FC236}">
                    <a16:creationId xmlns:a16="http://schemas.microsoft.com/office/drawing/2014/main" id="{ABB26A55-106A-7746-98E0-60B9EAAAC9BC}"/>
                  </a:ext>
                </a:extLst>
              </p:cNvPr>
              <p:cNvSpPr>
                <a:spLocks noChangeArrowheads="1"/>
              </p:cNvSpPr>
              <p:nvPr/>
            </p:nvSpPr>
            <p:spPr bwMode="auto">
              <a:xfrm>
                <a:off x="3373" y="3461"/>
                <a:ext cx="6" cy="5"/>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78" name="Freeform 1341">
                <a:extLst>
                  <a:ext uri="{FF2B5EF4-FFF2-40B4-BE49-F238E27FC236}">
                    <a16:creationId xmlns:a16="http://schemas.microsoft.com/office/drawing/2014/main" id="{C4E297A3-6C3C-9846-A4C3-830336BB82AF}"/>
                  </a:ext>
                </a:extLst>
              </p:cNvPr>
              <p:cNvSpPr>
                <a:spLocks/>
              </p:cNvSpPr>
              <p:nvPr/>
            </p:nvSpPr>
            <p:spPr bwMode="auto">
              <a:xfrm>
                <a:off x="3143" y="3447"/>
                <a:ext cx="6" cy="47"/>
              </a:xfrm>
              <a:custGeom>
                <a:avLst/>
                <a:gdLst>
                  <a:gd name="T0" fmla="*/ 6 w 6"/>
                  <a:gd name="T1" fmla="*/ 8 h 47"/>
                  <a:gd name="T2" fmla="*/ 0 w 6"/>
                  <a:gd name="T3" fmla="*/ 0 h 47"/>
                  <a:gd name="T4" fmla="*/ 0 w 6"/>
                  <a:gd name="T5" fmla="*/ 47 h 47"/>
                  <a:gd name="T6" fmla="*/ 6 w 6"/>
                  <a:gd name="T7" fmla="*/ 39 h 47"/>
                  <a:gd name="T8" fmla="*/ 6 w 6"/>
                  <a:gd name="T9" fmla="*/ 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7">
                    <a:moveTo>
                      <a:pt x="6" y="8"/>
                    </a:moveTo>
                    <a:lnTo>
                      <a:pt x="0" y="0"/>
                    </a:lnTo>
                    <a:lnTo>
                      <a:pt x="0" y="47"/>
                    </a:lnTo>
                    <a:lnTo>
                      <a:pt x="6" y="39"/>
                    </a:lnTo>
                    <a:lnTo>
                      <a:pt x="6" y="8"/>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79" name="Rectangle 1342">
                <a:extLst>
                  <a:ext uri="{FF2B5EF4-FFF2-40B4-BE49-F238E27FC236}">
                    <a16:creationId xmlns:a16="http://schemas.microsoft.com/office/drawing/2014/main" id="{DB873BFF-3C3C-CC41-879E-CEF9CBC0885D}"/>
                  </a:ext>
                </a:extLst>
              </p:cNvPr>
              <p:cNvSpPr>
                <a:spLocks noChangeArrowheads="1"/>
              </p:cNvSpPr>
              <p:nvPr/>
            </p:nvSpPr>
            <p:spPr bwMode="auto">
              <a:xfrm>
                <a:off x="3179" y="3549"/>
                <a:ext cx="46" cy="16"/>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80" name="Freeform 1343">
                <a:extLst>
                  <a:ext uri="{FF2B5EF4-FFF2-40B4-BE49-F238E27FC236}">
                    <a16:creationId xmlns:a16="http://schemas.microsoft.com/office/drawing/2014/main" id="{36EB1B08-D150-CD45-B6FC-89E0F939F185}"/>
                  </a:ext>
                </a:extLst>
              </p:cNvPr>
              <p:cNvSpPr>
                <a:spLocks noEditPoints="1"/>
              </p:cNvSpPr>
              <p:nvPr/>
            </p:nvSpPr>
            <p:spPr bwMode="auto">
              <a:xfrm>
                <a:off x="3255" y="3518"/>
                <a:ext cx="41" cy="55"/>
              </a:xfrm>
              <a:custGeom>
                <a:avLst/>
                <a:gdLst>
                  <a:gd name="T0" fmla="*/ 6 w 41"/>
                  <a:gd name="T1" fmla="*/ 47 h 55"/>
                  <a:gd name="T2" fmla="*/ 12 w 41"/>
                  <a:gd name="T3" fmla="*/ 47 h 55"/>
                  <a:gd name="T4" fmla="*/ 12 w 41"/>
                  <a:gd name="T5" fmla="*/ 39 h 55"/>
                  <a:gd name="T6" fmla="*/ 6 w 41"/>
                  <a:gd name="T7" fmla="*/ 39 h 55"/>
                  <a:gd name="T8" fmla="*/ 6 w 41"/>
                  <a:gd name="T9" fmla="*/ 47 h 55"/>
                  <a:gd name="T10" fmla="*/ 15 w 41"/>
                  <a:gd name="T11" fmla="*/ 47 h 55"/>
                  <a:gd name="T12" fmla="*/ 21 w 41"/>
                  <a:gd name="T13" fmla="*/ 47 h 55"/>
                  <a:gd name="T14" fmla="*/ 21 w 41"/>
                  <a:gd name="T15" fmla="*/ 39 h 55"/>
                  <a:gd name="T16" fmla="*/ 15 w 41"/>
                  <a:gd name="T17" fmla="*/ 39 h 55"/>
                  <a:gd name="T18" fmla="*/ 15 w 41"/>
                  <a:gd name="T19" fmla="*/ 47 h 55"/>
                  <a:gd name="T20" fmla="*/ 24 w 41"/>
                  <a:gd name="T21" fmla="*/ 47 h 55"/>
                  <a:gd name="T22" fmla="*/ 30 w 41"/>
                  <a:gd name="T23" fmla="*/ 47 h 55"/>
                  <a:gd name="T24" fmla="*/ 30 w 41"/>
                  <a:gd name="T25" fmla="*/ 39 h 55"/>
                  <a:gd name="T26" fmla="*/ 24 w 41"/>
                  <a:gd name="T27" fmla="*/ 39 h 55"/>
                  <a:gd name="T28" fmla="*/ 24 w 41"/>
                  <a:gd name="T29" fmla="*/ 47 h 55"/>
                  <a:gd name="T30" fmla="*/ 24 w 41"/>
                  <a:gd name="T31" fmla="*/ 35 h 55"/>
                  <a:gd name="T32" fmla="*/ 30 w 41"/>
                  <a:gd name="T33" fmla="*/ 35 h 55"/>
                  <a:gd name="T34" fmla="*/ 30 w 41"/>
                  <a:gd name="T35" fmla="*/ 27 h 55"/>
                  <a:gd name="T36" fmla="*/ 24 w 41"/>
                  <a:gd name="T37" fmla="*/ 27 h 55"/>
                  <a:gd name="T38" fmla="*/ 24 w 41"/>
                  <a:gd name="T39" fmla="*/ 35 h 55"/>
                  <a:gd name="T40" fmla="*/ 0 w 41"/>
                  <a:gd name="T41" fmla="*/ 43 h 55"/>
                  <a:gd name="T42" fmla="*/ 1 w 41"/>
                  <a:gd name="T43" fmla="*/ 48 h 55"/>
                  <a:gd name="T44" fmla="*/ 4 w 41"/>
                  <a:gd name="T45" fmla="*/ 52 h 55"/>
                  <a:gd name="T46" fmla="*/ 9 w 41"/>
                  <a:gd name="T47" fmla="*/ 55 h 55"/>
                  <a:gd name="T48" fmla="*/ 23 w 41"/>
                  <a:gd name="T49" fmla="*/ 55 h 55"/>
                  <a:gd name="T50" fmla="*/ 31 w 41"/>
                  <a:gd name="T51" fmla="*/ 52 h 55"/>
                  <a:gd name="T52" fmla="*/ 37 w 41"/>
                  <a:gd name="T53" fmla="*/ 46 h 55"/>
                  <a:gd name="T54" fmla="*/ 41 w 41"/>
                  <a:gd name="T55" fmla="*/ 38 h 55"/>
                  <a:gd name="T56" fmla="*/ 41 w 41"/>
                  <a:gd name="T57" fmla="*/ 29 h 55"/>
                  <a:gd name="T58" fmla="*/ 41 w 41"/>
                  <a:gd name="T59" fmla="*/ 16 h 55"/>
                  <a:gd name="T60" fmla="*/ 41 w 41"/>
                  <a:gd name="T61" fmla="*/ 10 h 55"/>
                  <a:gd name="T62" fmla="*/ 39 w 41"/>
                  <a:gd name="T63" fmla="*/ 5 h 55"/>
                  <a:gd name="T64" fmla="*/ 34 w 41"/>
                  <a:gd name="T65" fmla="*/ 2 h 55"/>
                  <a:gd name="T66" fmla="*/ 30 w 41"/>
                  <a:gd name="T67" fmla="*/ 0 h 55"/>
                  <a:gd name="T68" fmla="*/ 25 w 41"/>
                  <a:gd name="T69" fmla="*/ 2 h 55"/>
                  <a:gd name="T70" fmla="*/ 20 w 41"/>
                  <a:gd name="T71" fmla="*/ 5 h 55"/>
                  <a:gd name="T72" fmla="*/ 18 w 41"/>
                  <a:gd name="T73" fmla="*/ 10 h 55"/>
                  <a:gd name="T74" fmla="*/ 18 w 41"/>
                  <a:gd name="T75" fmla="*/ 16 h 55"/>
                  <a:gd name="T76" fmla="*/ 18 w 41"/>
                  <a:gd name="T77" fmla="*/ 19 h 55"/>
                  <a:gd name="T78" fmla="*/ 17 w 41"/>
                  <a:gd name="T79" fmla="*/ 25 h 55"/>
                  <a:gd name="T80" fmla="*/ 14 w 41"/>
                  <a:gd name="T81" fmla="*/ 29 h 55"/>
                  <a:gd name="T82" fmla="*/ 9 w 41"/>
                  <a:gd name="T83" fmla="*/ 31 h 55"/>
                  <a:gd name="T84" fmla="*/ 4 w 41"/>
                  <a:gd name="T85" fmla="*/ 33 h 55"/>
                  <a:gd name="T86" fmla="*/ 1 w 41"/>
                  <a:gd name="T87" fmla="*/ 37 h 55"/>
                  <a:gd name="T88" fmla="*/ 0 w 41"/>
                  <a:gd name="T89" fmla="*/ 43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 h="55">
                    <a:moveTo>
                      <a:pt x="6" y="47"/>
                    </a:moveTo>
                    <a:lnTo>
                      <a:pt x="12" y="47"/>
                    </a:lnTo>
                    <a:lnTo>
                      <a:pt x="12" y="39"/>
                    </a:lnTo>
                    <a:lnTo>
                      <a:pt x="6" y="39"/>
                    </a:lnTo>
                    <a:lnTo>
                      <a:pt x="6" y="47"/>
                    </a:lnTo>
                    <a:close/>
                    <a:moveTo>
                      <a:pt x="15" y="47"/>
                    </a:moveTo>
                    <a:lnTo>
                      <a:pt x="21" y="47"/>
                    </a:lnTo>
                    <a:lnTo>
                      <a:pt x="21" y="39"/>
                    </a:lnTo>
                    <a:lnTo>
                      <a:pt x="15" y="39"/>
                    </a:lnTo>
                    <a:lnTo>
                      <a:pt x="15" y="47"/>
                    </a:lnTo>
                    <a:close/>
                    <a:moveTo>
                      <a:pt x="24" y="47"/>
                    </a:moveTo>
                    <a:lnTo>
                      <a:pt x="30" y="47"/>
                    </a:lnTo>
                    <a:lnTo>
                      <a:pt x="30" y="39"/>
                    </a:lnTo>
                    <a:lnTo>
                      <a:pt x="24" y="39"/>
                    </a:lnTo>
                    <a:lnTo>
                      <a:pt x="24" y="47"/>
                    </a:lnTo>
                    <a:close/>
                    <a:moveTo>
                      <a:pt x="24" y="35"/>
                    </a:moveTo>
                    <a:lnTo>
                      <a:pt x="30" y="35"/>
                    </a:lnTo>
                    <a:lnTo>
                      <a:pt x="30" y="27"/>
                    </a:lnTo>
                    <a:lnTo>
                      <a:pt x="24" y="27"/>
                    </a:lnTo>
                    <a:lnTo>
                      <a:pt x="24" y="35"/>
                    </a:lnTo>
                    <a:close/>
                    <a:moveTo>
                      <a:pt x="0" y="43"/>
                    </a:moveTo>
                    <a:lnTo>
                      <a:pt x="1" y="48"/>
                    </a:lnTo>
                    <a:lnTo>
                      <a:pt x="4" y="52"/>
                    </a:lnTo>
                    <a:lnTo>
                      <a:pt x="9" y="55"/>
                    </a:lnTo>
                    <a:lnTo>
                      <a:pt x="23" y="55"/>
                    </a:lnTo>
                    <a:lnTo>
                      <a:pt x="31" y="52"/>
                    </a:lnTo>
                    <a:lnTo>
                      <a:pt x="37" y="46"/>
                    </a:lnTo>
                    <a:lnTo>
                      <a:pt x="41" y="38"/>
                    </a:lnTo>
                    <a:lnTo>
                      <a:pt x="41" y="29"/>
                    </a:lnTo>
                    <a:lnTo>
                      <a:pt x="41" y="16"/>
                    </a:lnTo>
                    <a:lnTo>
                      <a:pt x="41" y="10"/>
                    </a:lnTo>
                    <a:lnTo>
                      <a:pt x="39" y="5"/>
                    </a:lnTo>
                    <a:lnTo>
                      <a:pt x="34" y="2"/>
                    </a:lnTo>
                    <a:lnTo>
                      <a:pt x="30" y="0"/>
                    </a:lnTo>
                    <a:lnTo>
                      <a:pt x="25" y="2"/>
                    </a:lnTo>
                    <a:lnTo>
                      <a:pt x="20" y="5"/>
                    </a:lnTo>
                    <a:lnTo>
                      <a:pt x="18" y="10"/>
                    </a:lnTo>
                    <a:lnTo>
                      <a:pt x="18" y="16"/>
                    </a:lnTo>
                    <a:lnTo>
                      <a:pt x="18" y="19"/>
                    </a:lnTo>
                    <a:lnTo>
                      <a:pt x="17" y="25"/>
                    </a:lnTo>
                    <a:lnTo>
                      <a:pt x="14" y="29"/>
                    </a:lnTo>
                    <a:lnTo>
                      <a:pt x="9" y="31"/>
                    </a:lnTo>
                    <a:lnTo>
                      <a:pt x="4" y="33"/>
                    </a:lnTo>
                    <a:lnTo>
                      <a:pt x="1" y="37"/>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81" name="Freeform 1344">
                <a:extLst>
                  <a:ext uri="{FF2B5EF4-FFF2-40B4-BE49-F238E27FC236}">
                    <a16:creationId xmlns:a16="http://schemas.microsoft.com/office/drawing/2014/main" id="{99B41357-5499-6A4E-AF94-D5AF97E0596A}"/>
                  </a:ext>
                </a:extLst>
              </p:cNvPr>
              <p:cNvSpPr>
                <a:spLocks/>
              </p:cNvSpPr>
              <p:nvPr/>
            </p:nvSpPr>
            <p:spPr bwMode="auto">
              <a:xfrm>
                <a:off x="3166" y="3486"/>
                <a:ext cx="83" cy="87"/>
              </a:xfrm>
              <a:custGeom>
                <a:avLst/>
                <a:gdLst>
                  <a:gd name="T0" fmla="*/ 83 w 83"/>
                  <a:gd name="T1" fmla="*/ 0 h 87"/>
                  <a:gd name="T2" fmla="*/ 83 w 83"/>
                  <a:gd name="T3" fmla="*/ 61 h 87"/>
                  <a:gd name="T4" fmla="*/ 83 w 83"/>
                  <a:gd name="T5" fmla="*/ 70 h 87"/>
                  <a:gd name="T6" fmla="*/ 79 w 83"/>
                  <a:gd name="T7" fmla="*/ 78 h 87"/>
                  <a:gd name="T8" fmla="*/ 72 w 83"/>
                  <a:gd name="T9" fmla="*/ 84 h 87"/>
                  <a:gd name="T10" fmla="*/ 65 w 83"/>
                  <a:gd name="T11" fmla="*/ 87 h 87"/>
                  <a:gd name="T12" fmla="*/ 20 w 83"/>
                  <a:gd name="T13" fmla="*/ 87 h 87"/>
                  <a:gd name="T14" fmla="*/ 11 w 83"/>
                  <a:gd name="T15" fmla="*/ 84 h 87"/>
                  <a:gd name="T16" fmla="*/ 5 w 83"/>
                  <a:gd name="T17" fmla="*/ 78 h 87"/>
                  <a:gd name="T18" fmla="*/ 1 w 83"/>
                  <a:gd name="T19" fmla="*/ 70 h 87"/>
                  <a:gd name="T20" fmla="*/ 0 w 83"/>
                  <a:gd name="T21" fmla="*/ 61 h 87"/>
                  <a:gd name="T22" fmla="*/ 0 w 83"/>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87">
                    <a:moveTo>
                      <a:pt x="83" y="0"/>
                    </a:moveTo>
                    <a:lnTo>
                      <a:pt x="83" y="61"/>
                    </a:lnTo>
                    <a:lnTo>
                      <a:pt x="83" y="70"/>
                    </a:lnTo>
                    <a:lnTo>
                      <a:pt x="79" y="78"/>
                    </a:lnTo>
                    <a:lnTo>
                      <a:pt x="72" y="84"/>
                    </a:lnTo>
                    <a:lnTo>
                      <a:pt x="65" y="87"/>
                    </a:lnTo>
                    <a:lnTo>
                      <a:pt x="20" y="87"/>
                    </a:lnTo>
                    <a:lnTo>
                      <a:pt x="11" y="84"/>
                    </a:lnTo>
                    <a:lnTo>
                      <a:pt x="5" y="78"/>
                    </a:lnTo>
                    <a:lnTo>
                      <a:pt x="1" y="70"/>
                    </a:lnTo>
                    <a:lnTo>
                      <a:pt x="0" y="6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182" name="Rectangle 1345">
                <a:extLst>
                  <a:ext uri="{FF2B5EF4-FFF2-40B4-BE49-F238E27FC236}">
                    <a16:creationId xmlns:a16="http://schemas.microsoft.com/office/drawing/2014/main" id="{96B05485-A8E5-3643-95A5-B16D76A7A987}"/>
                  </a:ext>
                </a:extLst>
              </p:cNvPr>
              <p:cNvSpPr>
                <a:spLocks noChangeArrowheads="1"/>
              </p:cNvSpPr>
              <p:nvPr/>
            </p:nvSpPr>
            <p:spPr bwMode="auto">
              <a:xfrm>
                <a:off x="3261" y="3557"/>
                <a:ext cx="6"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83" name="Rectangle 1346">
                <a:extLst>
                  <a:ext uri="{FF2B5EF4-FFF2-40B4-BE49-F238E27FC236}">
                    <a16:creationId xmlns:a16="http://schemas.microsoft.com/office/drawing/2014/main" id="{16B02865-EEC0-4949-B211-2684D0021EB1}"/>
                  </a:ext>
                </a:extLst>
              </p:cNvPr>
              <p:cNvSpPr>
                <a:spLocks noChangeArrowheads="1"/>
              </p:cNvSpPr>
              <p:nvPr/>
            </p:nvSpPr>
            <p:spPr bwMode="auto">
              <a:xfrm>
                <a:off x="3270" y="3557"/>
                <a:ext cx="6"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84" name="Rectangle 1347">
                <a:extLst>
                  <a:ext uri="{FF2B5EF4-FFF2-40B4-BE49-F238E27FC236}">
                    <a16:creationId xmlns:a16="http://schemas.microsoft.com/office/drawing/2014/main" id="{0BD91F6E-0090-8D46-9926-0207D1438C57}"/>
                  </a:ext>
                </a:extLst>
              </p:cNvPr>
              <p:cNvSpPr>
                <a:spLocks noChangeArrowheads="1"/>
              </p:cNvSpPr>
              <p:nvPr/>
            </p:nvSpPr>
            <p:spPr bwMode="auto">
              <a:xfrm>
                <a:off x="3279" y="3557"/>
                <a:ext cx="6"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85" name="Rectangle 1348">
                <a:extLst>
                  <a:ext uri="{FF2B5EF4-FFF2-40B4-BE49-F238E27FC236}">
                    <a16:creationId xmlns:a16="http://schemas.microsoft.com/office/drawing/2014/main" id="{E7CC2294-C074-EA46-B301-A7FFA3636593}"/>
                  </a:ext>
                </a:extLst>
              </p:cNvPr>
              <p:cNvSpPr>
                <a:spLocks noChangeArrowheads="1"/>
              </p:cNvSpPr>
              <p:nvPr/>
            </p:nvSpPr>
            <p:spPr bwMode="auto">
              <a:xfrm>
                <a:off x="3279" y="3545"/>
                <a:ext cx="6"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86" name="Freeform 1349">
                <a:extLst>
                  <a:ext uri="{FF2B5EF4-FFF2-40B4-BE49-F238E27FC236}">
                    <a16:creationId xmlns:a16="http://schemas.microsoft.com/office/drawing/2014/main" id="{92801F6D-DF2C-E946-92CC-2EDFA79B97C1}"/>
                  </a:ext>
                </a:extLst>
              </p:cNvPr>
              <p:cNvSpPr>
                <a:spLocks/>
              </p:cNvSpPr>
              <p:nvPr/>
            </p:nvSpPr>
            <p:spPr bwMode="auto">
              <a:xfrm>
                <a:off x="3255" y="3518"/>
                <a:ext cx="41" cy="55"/>
              </a:xfrm>
              <a:custGeom>
                <a:avLst/>
                <a:gdLst>
                  <a:gd name="T0" fmla="*/ 0 w 41"/>
                  <a:gd name="T1" fmla="*/ 43 h 55"/>
                  <a:gd name="T2" fmla="*/ 1 w 41"/>
                  <a:gd name="T3" fmla="*/ 48 h 55"/>
                  <a:gd name="T4" fmla="*/ 4 w 41"/>
                  <a:gd name="T5" fmla="*/ 52 h 55"/>
                  <a:gd name="T6" fmla="*/ 9 w 41"/>
                  <a:gd name="T7" fmla="*/ 55 h 55"/>
                  <a:gd name="T8" fmla="*/ 23 w 41"/>
                  <a:gd name="T9" fmla="*/ 55 h 55"/>
                  <a:gd name="T10" fmla="*/ 31 w 41"/>
                  <a:gd name="T11" fmla="*/ 52 h 55"/>
                  <a:gd name="T12" fmla="*/ 37 w 41"/>
                  <a:gd name="T13" fmla="*/ 46 h 55"/>
                  <a:gd name="T14" fmla="*/ 41 w 41"/>
                  <a:gd name="T15" fmla="*/ 38 h 55"/>
                  <a:gd name="T16" fmla="*/ 41 w 41"/>
                  <a:gd name="T17" fmla="*/ 29 h 55"/>
                  <a:gd name="T18" fmla="*/ 41 w 41"/>
                  <a:gd name="T19" fmla="*/ 16 h 55"/>
                  <a:gd name="T20" fmla="*/ 41 w 41"/>
                  <a:gd name="T21" fmla="*/ 10 h 55"/>
                  <a:gd name="T22" fmla="*/ 39 w 41"/>
                  <a:gd name="T23" fmla="*/ 5 h 55"/>
                  <a:gd name="T24" fmla="*/ 34 w 41"/>
                  <a:gd name="T25" fmla="*/ 2 h 55"/>
                  <a:gd name="T26" fmla="*/ 30 w 41"/>
                  <a:gd name="T27" fmla="*/ 0 h 55"/>
                  <a:gd name="T28" fmla="*/ 25 w 41"/>
                  <a:gd name="T29" fmla="*/ 2 h 55"/>
                  <a:gd name="T30" fmla="*/ 20 w 41"/>
                  <a:gd name="T31" fmla="*/ 5 h 55"/>
                  <a:gd name="T32" fmla="*/ 18 w 41"/>
                  <a:gd name="T33" fmla="*/ 10 h 55"/>
                  <a:gd name="T34" fmla="*/ 18 w 41"/>
                  <a:gd name="T35" fmla="*/ 16 h 55"/>
                  <a:gd name="T36" fmla="*/ 18 w 41"/>
                  <a:gd name="T37" fmla="*/ 19 h 55"/>
                  <a:gd name="T38" fmla="*/ 17 w 41"/>
                  <a:gd name="T39" fmla="*/ 25 h 55"/>
                  <a:gd name="T40" fmla="*/ 14 w 41"/>
                  <a:gd name="T41" fmla="*/ 29 h 55"/>
                  <a:gd name="T42" fmla="*/ 9 w 41"/>
                  <a:gd name="T43" fmla="*/ 31 h 55"/>
                  <a:gd name="T44" fmla="*/ 4 w 41"/>
                  <a:gd name="T45" fmla="*/ 33 h 55"/>
                  <a:gd name="T46" fmla="*/ 1 w 41"/>
                  <a:gd name="T47" fmla="*/ 37 h 55"/>
                  <a:gd name="T48" fmla="*/ 0 w 41"/>
                  <a:gd name="T49" fmla="*/ 43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 h="55">
                    <a:moveTo>
                      <a:pt x="0" y="43"/>
                    </a:moveTo>
                    <a:lnTo>
                      <a:pt x="1" y="48"/>
                    </a:lnTo>
                    <a:lnTo>
                      <a:pt x="4" y="52"/>
                    </a:lnTo>
                    <a:lnTo>
                      <a:pt x="9" y="55"/>
                    </a:lnTo>
                    <a:lnTo>
                      <a:pt x="23" y="55"/>
                    </a:lnTo>
                    <a:lnTo>
                      <a:pt x="31" y="52"/>
                    </a:lnTo>
                    <a:lnTo>
                      <a:pt x="37" y="46"/>
                    </a:lnTo>
                    <a:lnTo>
                      <a:pt x="41" y="38"/>
                    </a:lnTo>
                    <a:lnTo>
                      <a:pt x="41" y="29"/>
                    </a:lnTo>
                    <a:lnTo>
                      <a:pt x="41" y="16"/>
                    </a:lnTo>
                    <a:lnTo>
                      <a:pt x="41" y="10"/>
                    </a:lnTo>
                    <a:lnTo>
                      <a:pt x="39" y="5"/>
                    </a:lnTo>
                    <a:lnTo>
                      <a:pt x="34" y="2"/>
                    </a:lnTo>
                    <a:lnTo>
                      <a:pt x="30" y="0"/>
                    </a:lnTo>
                    <a:lnTo>
                      <a:pt x="25" y="2"/>
                    </a:lnTo>
                    <a:lnTo>
                      <a:pt x="20" y="5"/>
                    </a:lnTo>
                    <a:lnTo>
                      <a:pt x="18" y="10"/>
                    </a:lnTo>
                    <a:lnTo>
                      <a:pt x="18" y="16"/>
                    </a:lnTo>
                    <a:lnTo>
                      <a:pt x="18" y="19"/>
                    </a:lnTo>
                    <a:lnTo>
                      <a:pt x="17" y="25"/>
                    </a:lnTo>
                    <a:lnTo>
                      <a:pt x="14" y="29"/>
                    </a:lnTo>
                    <a:lnTo>
                      <a:pt x="9" y="31"/>
                    </a:lnTo>
                    <a:lnTo>
                      <a:pt x="4" y="33"/>
                    </a:lnTo>
                    <a:lnTo>
                      <a:pt x="1" y="37"/>
                    </a:lnTo>
                    <a:lnTo>
                      <a:pt x="0" y="4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187" name="Freeform 1350">
                <a:extLst>
                  <a:ext uri="{FF2B5EF4-FFF2-40B4-BE49-F238E27FC236}">
                    <a16:creationId xmlns:a16="http://schemas.microsoft.com/office/drawing/2014/main" id="{C7EABBD1-AB30-2B45-A55F-DF874EB41599}"/>
                  </a:ext>
                </a:extLst>
              </p:cNvPr>
              <p:cNvSpPr>
                <a:spLocks/>
              </p:cNvSpPr>
              <p:nvPr/>
            </p:nvSpPr>
            <p:spPr bwMode="auto">
              <a:xfrm>
                <a:off x="3357" y="3491"/>
                <a:ext cx="37" cy="54"/>
              </a:xfrm>
              <a:custGeom>
                <a:avLst/>
                <a:gdLst>
                  <a:gd name="T0" fmla="*/ 33 w 37"/>
                  <a:gd name="T1" fmla="*/ 54 h 54"/>
                  <a:gd name="T2" fmla="*/ 37 w 37"/>
                  <a:gd name="T3" fmla="*/ 54 h 54"/>
                  <a:gd name="T4" fmla="*/ 37 w 37"/>
                  <a:gd name="T5" fmla="*/ 0 h 54"/>
                  <a:gd name="T6" fmla="*/ 0 w 37"/>
                  <a:gd name="T7" fmla="*/ 0 h 54"/>
                  <a:gd name="T8" fmla="*/ 4 w 37"/>
                  <a:gd name="T9" fmla="*/ 5 h 54"/>
                  <a:gd name="T10" fmla="*/ 4 w 37"/>
                  <a:gd name="T11" fmla="*/ 11 h 54"/>
                  <a:gd name="T12" fmla="*/ 4 w 37"/>
                  <a:gd name="T13" fmla="*/ 21 h 54"/>
                  <a:gd name="T14" fmla="*/ 8 w 37"/>
                  <a:gd name="T15" fmla="*/ 29 h 54"/>
                  <a:gd name="T16" fmla="*/ 14 w 37"/>
                  <a:gd name="T17" fmla="*/ 36 h 54"/>
                  <a:gd name="T18" fmla="*/ 32 w 37"/>
                  <a:gd name="T19" fmla="*/ 52 h 54"/>
                  <a:gd name="T20" fmla="*/ 33 w 37"/>
                  <a:gd name="T21" fmla="*/ 5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4">
                    <a:moveTo>
                      <a:pt x="33" y="54"/>
                    </a:moveTo>
                    <a:lnTo>
                      <a:pt x="37" y="54"/>
                    </a:lnTo>
                    <a:lnTo>
                      <a:pt x="37" y="0"/>
                    </a:lnTo>
                    <a:lnTo>
                      <a:pt x="0" y="0"/>
                    </a:lnTo>
                    <a:lnTo>
                      <a:pt x="4" y="5"/>
                    </a:lnTo>
                    <a:lnTo>
                      <a:pt x="4" y="11"/>
                    </a:lnTo>
                    <a:lnTo>
                      <a:pt x="4" y="21"/>
                    </a:lnTo>
                    <a:lnTo>
                      <a:pt x="8" y="29"/>
                    </a:lnTo>
                    <a:lnTo>
                      <a:pt x="14" y="36"/>
                    </a:lnTo>
                    <a:lnTo>
                      <a:pt x="32" y="52"/>
                    </a:lnTo>
                    <a:lnTo>
                      <a:pt x="33" y="54"/>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88" name="Freeform 1351">
                <a:extLst>
                  <a:ext uri="{FF2B5EF4-FFF2-40B4-BE49-F238E27FC236}">
                    <a16:creationId xmlns:a16="http://schemas.microsoft.com/office/drawing/2014/main" id="{518789AB-C000-7343-B758-EB8D5DDB04B9}"/>
                  </a:ext>
                </a:extLst>
              </p:cNvPr>
              <p:cNvSpPr>
                <a:spLocks/>
              </p:cNvSpPr>
              <p:nvPr/>
            </p:nvSpPr>
            <p:spPr bwMode="auto">
              <a:xfrm>
                <a:off x="3348" y="3467"/>
                <a:ext cx="29" cy="24"/>
              </a:xfrm>
              <a:custGeom>
                <a:avLst/>
                <a:gdLst>
                  <a:gd name="T0" fmla="*/ 9 w 29"/>
                  <a:gd name="T1" fmla="*/ 24 h 24"/>
                  <a:gd name="T2" fmla="*/ 22 w 29"/>
                  <a:gd name="T3" fmla="*/ 24 h 24"/>
                  <a:gd name="T4" fmla="*/ 29 w 29"/>
                  <a:gd name="T5" fmla="*/ 4 h 24"/>
                  <a:gd name="T6" fmla="*/ 13 w 29"/>
                  <a:gd name="T7" fmla="*/ 4 h 24"/>
                  <a:gd name="T8" fmla="*/ 13 w 29"/>
                  <a:gd name="T9" fmla="*/ 0 h 24"/>
                  <a:gd name="T10" fmla="*/ 11 w 29"/>
                  <a:gd name="T11" fmla="*/ 0 h 24"/>
                  <a:gd name="T12" fmla="*/ 0 w 29"/>
                  <a:gd name="T13" fmla="*/ 19 h 24"/>
                  <a:gd name="T14" fmla="*/ 1 w 29"/>
                  <a:gd name="T15" fmla="*/ 19 h 24"/>
                  <a:gd name="T16" fmla="*/ 5 w 29"/>
                  <a:gd name="T17" fmla="*/ 21 h 24"/>
                  <a:gd name="T18" fmla="*/ 9 w 29"/>
                  <a:gd name="T19" fmla="*/ 2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4">
                    <a:moveTo>
                      <a:pt x="9" y="24"/>
                    </a:moveTo>
                    <a:lnTo>
                      <a:pt x="22" y="24"/>
                    </a:lnTo>
                    <a:lnTo>
                      <a:pt x="29" y="4"/>
                    </a:lnTo>
                    <a:lnTo>
                      <a:pt x="13" y="4"/>
                    </a:lnTo>
                    <a:lnTo>
                      <a:pt x="13" y="0"/>
                    </a:lnTo>
                    <a:lnTo>
                      <a:pt x="11" y="0"/>
                    </a:lnTo>
                    <a:lnTo>
                      <a:pt x="0" y="19"/>
                    </a:lnTo>
                    <a:lnTo>
                      <a:pt x="1" y="19"/>
                    </a:lnTo>
                    <a:lnTo>
                      <a:pt x="5" y="21"/>
                    </a:lnTo>
                    <a:lnTo>
                      <a:pt x="9" y="24"/>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89" name="Rectangle 1352">
                <a:extLst>
                  <a:ext uri="{FF2B5EF4-FFF2-40B4-BE49-F238E27FC236}">
                    <a16:creationId xmlns:a16="http://schemas.microsoft.com/office/drawing/2014/main" id="{FFBBDC8C-34A0-6E45-8D41-6485A224C8F1}"/>
                  </a:ext>
                </a:extLst>
              </p:cNvPr>
              <p:cNvSpPr>
                <a:spLocks noChangeArrowheads="1"/>
              </p:cNvSpPr>
              <p:nvPr/>
            </p:nvSpPr>
            <p:spPr bwMode="auto">
              <a:xfrm>
                <a:off x="3149" y="3455"/>
                <a:ext cx="12" cy="31"/>
              </a:xfrm>
              <a:prstGeom prst="rect">
                <a:avLst/>
              </a:prstGeom>
              <a:solidFill>
                <a:srgbClr val="FFFFFF"/>
              </a:solidFill>
              <a:ln w="793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1190" name="Freeform 1353">
                <a:extLst>
                  <a:ext uri="{FF2B5EF4-FFF2-40B4-BE49-F238E27FC236}">
                    <a16:creationId xmlns:a16="http://schemas.microsoft.com/office/drawing/2014/main" id="{0B197D22-D513-024A-AED4-953919AFE94F}"/>
                  </a:ext>
                </a:extLst>
              </p:cNvPr>
              <p:cNvSpPr>
                <a:spLocks/>
              </p:cNvSpPr>
              <p:nvPr/>
            </p:nvSpPr>
            <p:spPr bwMode="auto">
              <a:xfrm>
                <a:off x="3152" y="3455"/>
                <a:ext cx="121" cy="31"/>
              </a:xfrm>
              <a:custGeom>
                <a:avLst/>
                <a:gdLst>
                  <a:gd name="T0" fmla="*/ 68 w 121"/>
                  <a:gd name="T1" fmla="*/ 0 h 31"/>
                  <a:gd name="T2" fmla="*/ 12 w 121"/>
                  <a:gd name="T3" fmla="*/ 0 h 31"/>
                  <a:gd name="T4" fmla="*/ 7 w 121"/>
                  <a:gd name="T5" fmla="*/ 3 h 31"/>
                  <a:gd name="T6" fmla="*/ 3 w 121"/>
                  <a:gd name="T7" fmla="*/ 6 h 31"/>
                  <a:gd name="T8" fmla="*/ 0 w 121"/>
                  <a:gd name="T9" fmla="*/ 11 h 31"/>
                  <a:gd name="T10" fmla="*/ 0 w 121"/>
                  <a:gd name="T11" fmla="*/ 16 h 31"/>
                  <a:gd name="T12" fmla="*/ 0 w 121"/>
                  <a:gd name="T13" fmla="*/ 21 h 31"/>
                  <a:gd name="T14" fmla="*/ 3 w 121"/>
                  <a:gd name="T15" fmla="*/ 26 h 31"/>
                  <a:gd name="T16" fmla="*/ 7 w 121"/>
                  <a:gd name="T17" fmla="*/ 30 h 31"/>
                  <a:gd name="T18" fmla="*/ 12 w 121"/>
                  <a:gd name="T19" fmla="*/ 31 h 31"/>
                  <a:gd name="T20" fmla="*/ 109 w 121"/>
                  <a:gd name="T21" fmla="*/ 31 h 31"/>
                  <a:gd name="T22" fmla="*/ 115 w 121"/>
                  <a:gd name="T23" fmla="*/ 30 h 31"/>
                  <a:gd name="T24" fmla="*/ 118 w 121"/>
                  <a:gd name="T25" fmla="*/ 26 h 31"/>
                  <a:gd name="T26" fmla="*/ 121 w 121"/>
                  <a:gd name="T27" fmla="*/ 21 h 31"/>
                  <a:gd name="T28" fmla="*/ 121 w 121"/>
                  <a:gd name="T29" fmla="*/ 16 h 31"/>
                  <a:gd name="T30" fmla="*/ 121 w 121"/>
                  <a:gd name="T31" fmla="*/ 11 h 31"/>
                  <a:gd name="T32" fmla="*/ 118 w 121"/>
                  <a:gd name="T33" fmla="*/ 6 h 31"/>
                  <a:gd name="T34" fmla="*/ 115 w 121"/>
                  <a:gd name="T35" fmla="*/ 3 h 31"/>
                  <a:gd name="T36" fmla="*/ 109 w 121"/>
                  <a:gd name="T37" fmla="*/ 0 h 31"/>
                  <a:gd name="T38" fmla="*/ 68 w 12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1" h="31">
                    <a:moveTo>
                      <a:pt x="68" y="0"/>
                    </a:moveTo>
                    <a:lnTo>
                      <a:pt x="12" y="0"/>
                    </a:lnTo>
                    <a:lnTo>
                      <a:pt x="7" y="3"/>
                    </a:lnTo>
                    <a:lnTo>
                      <a:pt x="3" y="6"/>
                    </a:lnTo>
                    <a:lnTo>
                      <a:pt x="0" y="11"/>
                    </a:lnTo>
                    <a:lnTo>
                      <a:pt x="0" y="16"/>
                    </a:lnTo>
                    <a:lnTo>
                      <a:pt x="0" y="21"/>
                    </a:lnTo>
                    <a:lnTo>
                      <a:pt x="3" y="26"/>
                    </a:lnTo>
                    <a:lnTo>
                      <a:pt x="7" y="30"/>
                    </a:lnTo>
                    <a:lnTo>
                      <a:pt x="12" y="31"/>
                    </a:lnTo>
                    <a:lnTo>
                      <a:pt x="109" y="31"/>
                    </a:lnTo>
                    <a:lnTo>
                      <a:pt x="115" y="30"/>
                    </a:lnTo>
                    <a:lnTo>
                      <a:pt x="118" y="26"/>
                    </a:lnTo>
                    <a:lnTo>
                      <a:pt x="121" y="21"/>
                    </a:lnTo>
                    <a:lnTo>
                      <a:pt x="121" y="16"/>
                    </a:lnTo>
                    <a:lnTo>
                      <a:pt x="121" y="11"/>
                    </a:lnTo>
                    <a:lnTo>
                      <a:pt x="118" y="6"/>
                    </a:lnTo>
                    <a:lnTo>
                      <a:pt x="115" y="3"/>
                    </a:lnTo>
                    <a:lnTo>
                      <a:pt x="109" y="0"/>
                    </a:lnTo>
                    <a:lnTo>
                      <a:pt x="68" y="0"/>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1191" name="Freeform 1354">
                <a:extLst>
                  <a:ext uri="{FF2B5EF4-FFF2-40B4-BE49-F238E27FC236}">
                    <a16:creationId xmlns:a16="http://schemas.microsoft.com/office/drawing/2014/main" id="{25B93814-AA50-2F49-AB69-F5CA9D5E50B8}"/>
                  </a:ext>
                </a:extLst>
              </p:cNvPr>
              <p:cNvSpPr>
                <a:spLocks/>
              </p:cNvSpPr>
              <p:nvPr/>
            </p:nvSpPr>
            <p:spPr bwMode="auto">
              <a:xfrm>
                <a:off x="1909" y="3615"/>
                <a:ext cx="27" cy="68"/>
              </a:xfrm>
              <a:custGeom>
                <a:avLst/>
                <a:gdLst>
                  <a:gd name="T0" fmla="*/ 0 w 27"/>
                  <a:gd name="T1" fmla="*/ 68 h 68"/>
                  <a:gd name="T2" fmla="*/ 27 w 27"/>
                  <a:gd name="T3" fmla="*/ 41 h 68"/>
                  <a:gd name="T4" fmla="*/ 27 w 27"/>
                  <a:gd name="T5" fmla="*/ 0 h 68"/>
                  <a:gd name="T6" fmla="*/ 0 w 27"/>
                  <a:gd name="T7" fmla="*/ 27 h 68"/>
                  <a:gd name="T8" fmla="*/ 0 w 2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68">
                    <a:moveTo>
                      <a:pt x="0" y="68"/>
                    </a:moveTo>
                    <a:lnTo>
                      <a:pt x="27" y="41"/>
                    </a:lnTo>
                    <a:lnTo>
                      <a:pt x="27" y="0"/>
                    </a:lnTo>
                    <a:lnTo>
                      <a:pt x="0" y="27"/>
                    </a:lnTo>
                    <a:lnTo>
                      <a:pt x="0" y="6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2" name="Freeform 1355">
                <a:extLst>
                  <a:ext uri="{FF2B5EF4-FFF2-40B4-BE49-F238E27FC236}">
                    <a16:creationId xmlns:a16="http://schemas.microsoft.com/office/drawing/2014/main" id="{8961433B-0FAA-184D-90B6-57B470F3574E}"/>
                  </a:ext>
                </a:extLst>
              </p:cNvPr>
              <p:cNvSpPr>
                <a:spLocks/>
              </p:cNvSpPr>
              <p:nvPr/>
            </p:nvSpPr>
            <p:spPr bwMode="auto">
              <a:xfrm>
                <a:off x="1895" y="3615"/>
                <a:ext cx="41" cy="20"/>
              </a:xfrm>
              <a:custGeom>
                <a:avLst/>
                <a:gdLst>
                  <a:gd name="T0" fmla="*/ 21 w 41"/>
                  <a:gd name="T1" fmla="*/ 20 h 20"/>
                  <a:gd name="T2" fmla="*/ 41 w 41"/>
                  <a:gd name="T3" fmla="*/ 0 h 20"/>
                  <a:gd name="T4" fmla="*/ 0 w 41"/>
                  <a:gd name="T5" fmla="*/ 0 h 20"/>
                  <a:gd name="T6" fmla="*/ 21 w 41"/>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0">
                    <a:moveTo>
                      <a:pt x="21" y="20"/>
                    </a:moveTo>
                    <a:lnTo>
                      <a:pt x="41" y="0"/>
                    </a:lnTo>
                    <a:lnTo>
                      <a:pt x="0" y="0"/>
                    </a:lnTo>
                    <a:lnTo>
                      <a:pt x="21" y="2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3" name="Freeform 1356">
                <a:extLst>
                  <a:ext uri="{FF2B5EF4-FFF2-40B4-BE49-F238E27FC236}">
                    <a16:creationId xmlns:a16="http://schemas.microsoft.com/office/drawing/2014/main" id="{54D3E274-1778-7247-BB04-5AC7B1FC391F}"/>
                  </a:ext>
                </a:extLst>
              </p:cNvPr>
              <p:cNvSpPr>
                <a:spLocks/>
              </p:cNvSpPr>
              <p:nvPr/>
            </p:nvSpPr>
            <p:spPr bwMode="auto">
              <a:xfrm>
                <a:off x="1691" y="3629"/>
                <a:ext cx="55" cy="13"/>
              </a:xfrm>
              <a:custGeom>
                <a:avLst/>
                <a:gdLst>
                  <a:gd name="T0" fmla="*/ 55 w 55"/>
                  <a:gd name="T1" fmla="*/ 13 h 13"/>
                  <a:gd name="T2" fmla="*/ 13 w 55"/>
                  <a:gd name="T3" fmla="*/ 0 h 13"/>
                  <a:gd name="T4" fmla="*/ 0 w 55"/>
                  <a:gd name="T5" fmla="*/ 13 h 13"/>
                  <a:gd name="T6" fmla="*/ 55 w 55"/>
                  <a:gd name="T7" fmla="*/ 13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3">
                    <a:moveTo>
                      <a:pt x="55" y="13"/>
                    </a:moveTo>
                    <a:lnTo>
                      <a:pt x="13" y="0"/>
                    </a:lnTo>
                    <a:lnTo>
                      <a:pt x="0" y="13"/>
                    </a:lnTo>
                    <a:lnTo>
                      <a:pt x="55" y="1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4" name="Freeform 1357">
                <a:extLst>
                  <a:ext uri="{FF2B5EF4-FFF2-40B4-BE49-F238E27FC236}">
                    <a16:creationId xmlns:a16="http://schemas.microsoft.com/office/drawing/2014/main" id="{01CE3653-77E4-BF44-8723-2B7C11182F81}"/>
                  </a:ext>
                </a:extLst>
              </p:cNvPr>
              <p:cNvSpPr>
                <a:spLocks/>
              </p:cNvSpPr>
              <p:nvPr/>
            </p:nvSpPr>
            <p:spPr bwMode="auto">
              <a:xfrm>
                <a:off x="1704" y="3615"/>
                <a:ext cx="225" cy="27"/>
              </a:xfrm>
              <a:custGeom>
                <a:avLst/>
                <a:gdLst>
                  <a:gd name="T0" fmla="*/ 225 w 225"/>
                  <a:gd name="T1" fmla="*/ 7 h 27"/>
                  <a:gd name="T2" fmla="*/ 212 w 225"/>
                  <a:gd name="T3" fmla="*/ 0 h 27"/>
                  <a:gd name="T4" fmla="*/ 15 w 225"/>
                  <a:gd name="T5" fmla="*/ 0 h 27"/>
                  <a:gd name="T6" fmla="*/ 0 w 225"/>
                  <a:gd name="T7" fmla="*/ 14 h 27"/>
                  <a:gd name="T8" fmla="*/ 42 w 225"/>
                  <a:gd name="T9" fmla="*/ 27 h 27"/>
                  <a:gd name="T10" fmla="*/ 205 w 225"/>
                  <a:gd name="T11" fmla="*/ 27 h 27"/>
                  <a:gd name="T12" fmla="*/ 225 w 225"/>
                  <a:gd name="T13" fmla="*/ 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27">
                    <a:moveTo>
                      <a:pt x="225" y="7"/>
                    </a:moveTo>
                    <a:lnTo>
                      <a:pt x="212" y="0"/>
                    </a:lnTo>
                    <a:lnTo>
                      <a:pt x="15" y="0"/>
                    </a:lnTo>
                    <a:lnTo>
                      <a:pt x="0" y="14"/>
                    </a:lnTo>
                    <a:lnTo>
                      <a:pt x="42" y="27"/>
                    </a:lnTo>
                    <a:lnTo>
                      <a:pt x="205" y="27"/>
                    </a:lnTo>
                    <a:lnTo>
                      <a:pt x="225" y="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5" name="Freeform 1358">
                <a:extLst>
                  <a:ext uri="{FF2B5EF4-FFF2-40B4-BE49-F238E27FC236}">
                    <a16:creationId xmlns:a16="http://schemas.microsoft.com/office/drawing/2014/main" id="{938C077E-E046-6743-AEFC-83719C9773EB}"/>
                  </a:ext>
                </a:extLst>
              </p:cNvPr>
              <p:cNvSpPr>
                <a:spLocks/>
              </p:cNvSpPr>
              <p:nvPr/>
            </p:nvSpPr>
            <p:spPr bwMode="auto">
              <a:xfrm>
                <a:off x="1737" y="3630"/>
                <a:ext cx="153" cy="11"/>
              </a:xfrm>
              <a:custGeom>
                <a:avLst/>
                <a:gdLst>
                  <a:gd name="T0" fmla="*/ 0 w 153"/>
                  <a:gd name="T1" fmla="*/ 11 h 11"/>
                  <a:gd name="T2" fmla="*/ 16 w 153"/>
                  <a:gd name="T3" fmla="*/ 11 h 11"/>
                  <a:gd name="T4" fmla="*/ 32 w 153"/>
                  <a:gd name="T5" fmla="*/ 11 h 11"/>
                  <a:gd name="T6" fmla="*/ 47 w 153"/>
                  <a:gd name="T7" fmla="*/ 11 h 11"/>
                  <a:gd name="T8" fmla="*/ 62 w 153"/>
                  <a:gd name="T9" fmla="*/ 10 h 11"/>
                  <a:gd name="T10" fmla="*/ 76 w 153"/>
                  <a:gd name="T11" fmla="*/ 10 h 11"/>
                  <a:gd name="T12" fmla="*/ 90 w 153"/>
                  <a:gd name="T13" fmla="*/ 9 h 11"/>
                  <a:gd name="T14" fmla="*/ 103 w 153"/>
                  <a:gd name="T15" fmla="*/ 8 h 11"/>
                  <a:gd name="T16" fmla="*/ 114 w 153"/>
                  <a:gd name="T17" fmla="*/ 7 h 11"/>
                  <a:gd name="T18" fmla="*/ 124 w 153"/>
                  <a:gd name="T19" fmla="*/ 6 h 11"/>
                  <a:gd name="T20" fmla="*/ 133 w 153"/>
                  <a:gd name="T21" fmla="*/ 5 h 11"/>
                  <a:gd name="T22" fmla="*/ 140 w 153"/>
                  <a:gd name="T23" fmla="*/ 5 h 11"/>
                  <a:gd name="T24" fmla="*/ 146 w 153"/>
                  <a:gd name="T25" fmla="*/ 4 h 11"/>
                  <a:gd name="T26" fmla="*/ 150 w 153"/>
                  <a:gd name="T27" fmla="*/ 3 h 11"/>
                  <a:gd name="T28" fmla="*/ 153 w 153"/>
                  <a:gd name="T29" fmla="*/ 2 h 11"/>
                  <a:gd name="T30" fmla="*/ 153 w 153"/>
                  <a:gd name="T31" fmla="*/ 0 h 11"/>
                  <a:gd name="T32" fmla="*/ 153 w 153"/>
                  <a:gd name="T33" fmla="*/ 11 h 11"/>
                  <a:gd name="T34" fmla="*/ 0 w 153"/>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1">
                    <a:moveTo>
                      <a:pt x="0" y="11"/>
                    </a:moveTo>
                    <a:lnTo>
                      <a:pt x="16" y="11"/>
                    </a:lnTo>
                    <a:lnTo>
                      <a:pt x="32" y="11"/>
                    </a:lnTo>
                    <a:lnTo>
                      <a:pt x="47" y="11"/>
                    </a:lnTo>
                    <a:lnTo>
                      <a:pt x="62" y="10"/>
                    </a:lnTo>
                    <a:lnTo>
                      <a:pt x="76" y="10"/>
                    </a:lnTo>
                    <a:lnTo>
                      <a:pt x="90" y="9"/>
                    </a:lnTo>
                    <a:lnTo>
                      <a:pt x="103" y="8"/>
                    </a:lnTo>
                    <a:lnTo>
                      <a:pt x="114" y="7"/>
                    </a:lnTo>
                    <a:lnTo>
                      <a:pt x="124" y="6"/>
                    </a:lnTo>
                    <a:lnTo>
                      <a:pt x="133" y="5"/>
                    </a:lnTo>
                    <a:lnTo>
                      <a:pt x="140" y="5"/>
                    </a:lnTo>
                    <a:lnTo>
                      <a:pt x="146" y="4"/>
                    </a:lnTo>
                    <a:lnTo>
                      <a:pt x="150" y="3"/>
                    </a:lnTo>
                    <a:lnTo>
                      <a:pt x="153" y="2"/>
                    </a:lnTo>
                    <a:lnTo>
                      <a:pt x="153" y="0"/>
                    </a:lnTo>
                    <a:lnTo>
                      <a:pt x="153" y="11"/>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6" name="Freeform 1359">
                <a:extLst>
                  <a:ext uri="{FF2B5EF4-FFF2-40B4-BE49-F238E27FC236}">
                    <a16:creationId xmlns:a16="http://schemas.microsoft.com/office/drawing/2014/main" id="{433A0DBA-682C-7148-8C91-14633E222AE4}"/>
                  </a:ext>
                </a:extLst>
              </p:cNvPr>
              <p:cNvSpPr>
                <a:spLocks/>
              </p:cNvSpPr>
              <p:nvPr/>
            </p:nvSpPr>
            <p:spPr bwMode="auto">
              <a:xfrm>
                <a:off x="1737" y="3630"/>
                <a:ext cx="153" cy="11"/>
              </a:xfrm>
              <a:custGeom>
                <a:avLst/>
                <a:gdLst>
                  <a:gd name="T0" fmla="*/ 0 w 153"/>
                  <a:gd name="T1" fmla="*/ 11 h 11"/>
                  <a:gd name="T2" fmla="*/ 16 w 153"/>
                  <a:gd name="T3" fmla="*/ 11 h 11"/>
                  <a:gd name="T4" fmla="*/ 32 w 153"/>
                  <a:gd name="T5" fmla="*/ 11 h 11"/>
                  <a:gd name="T6" fmla="*/ 47 w 153"/>
                  <a:gd name="T7" fmla="*/ 11 h 11"/>
                  <a:gd name="T8" fmla="*/ 62 w 153"/>
                  <a:gd name="T9" fmla="*/ 10 h 11"/>
                  <a:gd name="T10" fmla="*/ 76 w 153"/>
                  <a:gd name="T11" fmla="*/ 10 h 11"/>
                  <a:gd name="T12" fmla="*/ 90 w 153"/>
                  <a:gd name="T13" fmla="*/ 9 h 11"/>
                  <a:gd name="T14" fmla="*/ 103 w 153"/>
                  <a:gd name="T15" fmla="*/ 8 h 11"/>
                  <a:gd name="T16" fmla="*/ 114 w 153"/>
                  <a:gd name="T17" fmla="*/ 7 h 11"/>
                  <a:gd name="T18" fmla="*/ 124 w 153"/>
                  <a:gd name="T19" fmla="*/ 6 h 11"/>
                  <a:gd name="T20" fmla="*/ 133 w 153"/>
                  <a:gd name="T21" fmla="*/ 5 h 11"/>
                  <a:gd name="T22" fmla="*/ 140 w 153"/>
                  <a:gd name="T23" fmla="*/ 5 h 11"/>
                  <a:gd name="T24" fmla="*/ 146 w 153"/>
                  <a:gd name="T25" fmla="*/ 4 h 11"/>
                  <a:gd name="T26" fmla="*/ 150 w 153"/>
                  <a:gd name="T27" fmla="*/ 3 h 11"/>
                  <a:gd name="T28" fmla="*/ 153 w 153"/>
                  <a:gd name="T29" fmla="*/ 2 h 11"/>
                  <a:gd name="T30" fmla="*/ 153 w 153"/>
                  <a:gd name="T31" fmla="*/ 0 h 11"/>
                  <a:gd name="T32" fmla="*/ 150 w 153"/>
                  <a:gd name="T33" fmla="*/ 0 h 11"/>
                  <a:gd name="T34" fmla="*/ 150 w 153"/>
                  <a:gd name="T35" fmla="*/ 2 h 11"/>
                  <a:gd name="T36" fmla="*/ 147 w 153"/>
                  <a:gd name="T37" fmla="*/ 3 h 11"/>
                  <a:gd name="T38" fmla="*/ 143 w 153"/>
                  <a:gd name="T39" fmla="*/ 4 h 11"/>
                  <a:gd name="T40" fmla="*/ 138 w 153"/>
                  <a:gd name="T41" fmla="*/ 5 h 11"/>
                  <a:gd name="T42" fmla="*/ 131 w 153"/>
                  <a:gd name="T43" fmla="*/ 5 h 11"/>
                  <a:gd name="T44" fmla="*/ 122 w 153"/>
                  <a:gd name="T45" fmla="*/ 6 h 11"/>
                  <a:gd name="T46" fmla="*/ 111 w 153"/>
                  <a:gd name="T47" fmla="*/ 7 h 11"/>
                  <a:gd name="T48" fmla="*/ 101 w 153"/>
                  <a:gd name="T49" fmla="*/ 8 h 11"/>
                  <a:gd name="T50" fmla="*/ 89 w 153"/>
                  <a:gd name="T51" fmla="*/ 9 h 11"/>
                  <a:gd name="T52" fmla="*/ 75 w 153"/>
                  <a:gd name="T53" fmla="*/ 10 h 11"/>
                  <a:gd name="T54" fmla="*/ 61 w 153"/>
                  <a:gd name="T55" fmla="*/ 10 h 11"/>
                  <a:gd name="T56" fmla="*/ 46 w 153"/>
                  <a:gd name="T57" fmla="*/ 11 h 11"/>
                  <a:gd name="T58" fmla="*/ 32 w 153"/>
                  <a:gd name="T59" fmla="*/ 11 h 11"/>
                  <a:gd name="T60" fmla="*/ 16 w 153"/>
                  <a:gd name="T61" fmla="*/ 11 h 11"/>
                  <a:gd name="T62" fmla="*/ 0 w 153"/>
                  <a:gd name="T63" fmla="*/ 11 h 11"/>
                  <a:gd name="T64" fmla="*/ 0 w 153"/>
                  <a:gd name="T65" fmla="*/ 11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11">
                    <a:moveTo>
                      <a:pt x="0" y="11"/>
                    </a:moveTo>
                    <a:lnTo>
                      <a:pt x="16" y="11"/>
                    </a:lnTo>
                    <a:lnTo>
                      <a:pt x="32" y="11"/>
                    </a:lnTo>
                    <a:lnTo>
                      <a:pt x="47" y="11"/>
                    </a:lnTo>
                    <a:lnTo>
                      <a:pt x="62" y="10"/>
                    </a:lnTo>
                    <a:lnTo>
                      <a:pt x="76" y="10"/>
                    </a:lnTo>
                    <a:lnTo>
                      <a:pt x="90" y="9"/>
                    </a:lnTo>
                    <a:lnTo>
                      <a:pt x="103" y="8"/>
                    </a:lnTo>
                    <a:lnTo>
                      <a:pt x="114" y="7"/>
                    </a:lnTo>
                    <a:lnTo>
                      <a:pt x="124" y="6"/>
                    </a:lnTo>
                    <a:lnTo>
                      <a:pt x="133" y="5"/>
                    </a:lnTo>
                    <a:lnTo>
                      <a:pt x="140" y="5"/>
                    </a:lnTo>
                    <a:lnTo>
                      <a:pt x="146" y="4"/>
                    </a:lnTo>
                    <a:lnTo>
                      <a:pt x="150" y="3"/>
                    </a:lnTo>
                    <a:lnTo>
                      <a:pt x="153" y="2"/>
                    </a:lnTo>
                    <a:lnTo>
                      <a:pt x="153" y="0"/>
                    </a:lnTo>
                    <a:lnTo>
                      <a:pt x="150" y="0"/>
                    </a:lnTo>
                    <a:lnTo>
                      <a:pt x="150" y="2"/>
                    </a:lnTo>
                    <a:lnTo>
                      <a:pt x="147" y="3"/>
                    </a:lnTo>
                    <a:lnTo>
                      <a:pt x="143" y="4"/>
                    </a:lnTo>
                    <a:lnTo>
                      <a:pt x="138" y="5"/>
                    </a:lnTo>
                    <a:lnTo>
                      <a:pt x="131" y="5"/>
                    </a:lnTo>
                    <a:lnTo>
                      <a:pt x="122" y="6"/>
                    </a:lnTo>
                    <a:lnTo>
                      <a:pt x="111" y="7"/>
                    </a:lnTo>
                    <a:lnTo>
                      <a:pt x="101" y="8"/>
                    </a:lnTo>
                    <a:lnTo>
                      <a:pt x="89" y="9"/>
                    </a:lnTo>
                    <a:lnTo>
                      <a:pt x="75" y="10"/>
                    </a:lnTo>
                    <a:lnTo>
                      <a:pt x="61" y="10"/>
                    </a:lnTo>
                    <a:lnTo>
                      <a:pt x="46" y="11"/>
                    </a:lnTo>
                    <a:lnTo>
                      <a:pt x="32" y="11"/>
                    </a:lnTo>
                    <a:lnTo>
                      <a:pt x="16" y="11"/>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7" name="Freeform 1360">
                <a:extLst>
                  <a:ext uri="{FF2B5EF4-FFF2-40B4-BE49-F238E27FC236}">
                    <a16:creationId xmlns:a16="http://schemas.microsoft.com/office/drawing/2014/main" id="{CCB8CD9D-0F7E-4248-8F92-4D5CB36C2BCE}"/>
                  </a:ext>
                </a:extLst>
              </p:cNvPr>
              <p:cNvSpPr>
                <a:spLocks/>
              </p:cNvSpPr>
              <p:nvPr/>
            </p:nvSpPr>
            <p:spPr bwMode="auto">
              <a:xfrm>
                <a:off x="1737" y="3630"/>
                <a:ext cx="150" cy="11"/>
              </a:xfrm>
              <a:custGeom>
                <a:avLst/>
                <a:gdLst>
                  <a:gd name="T0" fmla="*/ 0 w 150"/>
                  <a:gd name="T1" fmla="*/ 11 h 11"/>
                  <a:gd name="T2" fmla="*/ 16 w 150"/>
                  <a:gd name="T3" fmla="*/ 11 h 11"/>
                  <a:gd name="T4" fmla="*/ 32 w 150"/>
                  <a:gd name="T5" fmla="*/ 11 h 11"/>
                  <a:gd name="T6" fmla="*/ 46 w 150"/>
                  <a:gd name="T7" fmla="*/ 11 h 11"/>
                  <a:gd name="T8" fmla="*/ 61 w 150"/>
                  <a:gd name="T9" fmla="*/ 10 h 11"/>
                  <a:gd name="T10" fmla="*/ 75 w 150"/>
                  <a:gd name="T11" fmla="*/ 10 h 11"/>
                  <a:gd name="T12" fmla="*/ 89 w 150"/>
                  <a:gd name="T13" fmla="*/ 9 h 11"/>
                  <a:gd name="T14" fmla="*/ 101 w 150"/>
                  <a:gd name="T15" fmla="*/ 8 h 11"/>
                  <a:gd name="T16" fmla="*/ 111 w 150"/>
                  <a:gd name="T17" fmla="*/ 7 h 11"/>
                  <a:gd name="T18" fmla="*/ 122 w 150"/>
                  <a:gd name="T19" fmla="*/ 6 h 11"/>
                  <a:gd name="T20" fmla="*/ 131 w 150"/>
                  <a:gd name="T21" fmla="*/ 5 h 11"/>
                  <a:gd name="T22" fmla="*/ 138 w 150"/>
                  <a:gd name="T23" fmla="*/ 5 h 11"/>
                  <a:gd name="T24" fmla="*/ 143 w 150"/>
                  <a:gd name="T25" fmla="*/ 4 h 11"/>
                  <a:gd name="T26" fmla="*/ 147 w 150"/>
                  <a:gd name="T27" fmla="*/ 3 h 11"/>
                  <a:gd name="T28" fmla="*/ 150 w 150"/>
                  <a:gd name="T29" fmla="*/ 2 h 11"/>
                  <a:gd name="T30" fmla="*/ 150 w 150"/>
                  <a:gd name="T31" fmla="*/ 0 h 11"/>
                  <a:gd name="T32" fmla="*/ 147 w 150"/>
                  <a:gd name="T33" fmla="*/ 0 h 11"/>
                  <a:gd name="T34" fmla="*/ 147 w 150"/>
                  <a:gd name="T35" fmla="*/ 2 h 11"/>
                  <a:gd name="T36" fmla="*/ 145 w 150"/>
                  <a:gd name="T37" fmla="*/ 3 h 11"/>
                  <a:gd name="T38" fmla="*/ 140 w 150"/>
                  <a:gd name="T39" fmla="*/ 4 h 11"/>
                  <a:gd name="T40" fmla="*/ 135 w 150"/>
                  <a:gd name="T41" fmla="*/ 5 h 11"/>
                  <a:gd name="T42" fmla="*/ 128 w 150"/>
                  <a:gd name="T43" fmla="*/ 5 h 11"/>
                  <a:gd name="T44" fmla="*/ 119 w 150"/>
                  <a:gd name="T45" fmla="*/ 6 h 11"/>
                  <a:gd name="T46" fmla="*/ 110 w 150"/>
                  <a:gd name="T47" fmla="*/ 7 h 11"/>
                  <a:gd name="T48" fmla="*/ 99 w 150"/>
                  <a:gd name="T49" fmla="*/ 8 h 11"/>
                  <a:gd name="T50" fmla="*/ 87 w 150"/>
                  <a:gd name="T51" fmla="*/ 9 h 11"/>
                  <a:gd name="T52" fmla="*/ 74 w 150"/>
                  <a:gd name="T53" fmla="*/ 9 h 11"/>
                  <a:gd name="T54" fmla="*/ 61 w 150"/>
                  <a:gd name="T55" fmla="*/ 10 h 11"/>
                  <a:gd name="T56" fmla="*/ 46 w 150"/>
                  <a:gd name="T57" fmla="*/ 10 h 11"/>
                  <a:gd name="T58" fmla="*/ 31 w 150"/>
                  <a:gd name="T59" fmla="*/ 11 h 11"/>
                  <a:gd name="T60" fmla="*/ 16 w 150"/>
                  <a:gd name="T61" fmla="*/ 11 h 11"/>
                  <a:gd name="T62" fmla="*/ 0 w 150"/>
                  <a:gd name="T63" fmla="*/ 11 h 11"/>
                  <a:gd name="T64" fmla="*/ 0 w 150"/>
                  <a:gd name="T65" fmla="*/ 11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1">
                    <a:moveTo>
                      <a:pt x="0" y="11"/>
                    </a:moveTo>
                    <a:lnTo>
                      <a:pt x="16" y="11"/>
                    </a:lnTo>
                    <a:lnTo>
                      <a:pt x="32" y="11"/>
                    </a:lnTo>
                    <a:lnTo>
                      <a:pt x="46" y="11"/>
                    </a:lnTo>
                    <a:lnTo>
                      <a:pt x="61" y="10"/>
                    </a:lnTo>
                    <a:lnTo>
                      <a:pt x="75" y="10"/>
                    </a:lnTo>
                    <a:lnTo>
                      <a:pt x="89" y="9"/>
                    </a:lnTo>
                    <a:lnTo>
                      <a:pt x="101" y="8"/>
                    </a:lnTo>
                    <a:lnTo>
                      <a:pt x="111" y="7"/>
                    </a:lnTo>
                    <a:lnTo>
                      <a:pt x="122" y="6"/>
                    </a:lnTo>
                    <a:lnTo>
                      <a:pt x="131" y="5"/>
                    </a:lnTo>
                    <a:lnTo>
                      <a:pt x="138" y="5"/>
                    </a:lnTo>
                    <a:lnTo>
                      <a:pt x="143" y="4"/>
                    </a:lnTo>
                    <a:lnTo>
                      <a:pt x="147" y="3"/>
                    </a:lnTo>
                    <a:lnTo>
                      <a:pt x="150" y="2"/>
                    </a:lnTo>
                    <a:lnTo>
                      <a:pt x="150" y="0"/>
                    </a:lnTo>
                    <a:lnTo>
                      <a:pt x="147" y="0"/>
                    </a:lnTo>
                    <a:lnTo>
                      <a:pt x="147" y="2"/>
                    </a:lnTo>
                    <a:lnTo>
                      <a:pt x="145" y="3"/>
                    </a:lnTo>
                    <a:lnTo>
                      <a:pt x="140" y="4"/>
                    </a:lnTo>
                    <a:lnTo>
                      <a:pt x="135" y="5"/>
                    </a:lnTo>
                    <a:lnTo>
                      <a:pt x="128" y="5"/>
                    </a:lnTo>
                    <a:lnTo>
                      <a:pt x="119" y="6"/>
                    </a:lnTo>
                    <a:lnTo>
                      <a:pt x="110" y="7"/>
                    </a:lnTo>
                    <a:lnTo>
                      <a:pt x="99" y="8"/>
                    </a:lnTo>
                    <a:lnTo>
                      <a:pt x="87" y="9"/>
                    </a:lnTo>
                    <a:lnTo>
                      <a:pt x="74" y="9"/>
                    </a:lnTo>
                    <a:lnTo>
                      <a:pt x="61" y="10"/>
                    </a:lnTo>
                    <a:lnTo>
                      <a:pt x="46" y="10"/>
                    </a:lnTo>
                    <a:lnTo>
                      <a:pt x="31" y="11"/>
                    </a:lnTo>
                    <a:lnTo>
                      <a:pt x="16" y="11"/>
                    </a:lnTo>
                    <a:lnTo>
                      <a:pt x="0" y="1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8" name="Freeform 1361">
                <a:extLst>
                  <a:ext uri="{FF2B5EF4-FFF2-40B4-BE49-F238E27FC236}">
                    <a16:creationId xmlns:a16="http://schemas.microsoft.com/office/drawing/2014/main" id="{5BD02D87-D9B2-124A-868E-083DF4A3AD03}"/>
                  </a:ext>
                </a:extLst>
              </p:cNvPr>
              <p:cNvSpPr>
                <a:spLocks/>
              </p:cNvSpPr>
              <p:nvPr/>
            </p:nvSpPr>
            <p:spPr bwMode="auto">
              <a:xfrm>
                <a:off x="1737" y="3630"/>
                <a:ext cx="147" cy="11"/>
              </a:xfrm>
              <a:custGeom>
                <a:avLst/>
                <a:gdLst>
                  <a:gd name="T0" fmla="*/ 0 w 147"/>
                  <a:gd name="T1" fmla="*/ 11 h 11"/>
                  <a:gd name="T2" fmla="*/ 16 w 147"/>
                  <a:gd name="T3" fmla="*/ 11 h 11"/>
                  <a:gd name="T4" fmla="*/ 31 w 147"/>
                  <a:gd name="T5" fmla="*/ 11 h 11"/>
                  <a:gd name="T6" fmla="*/ 46 w 147"/>
                  <a:gd name="T7" fmla="*/ 10 h 11"/>
                  <a:gd name="T8" fmla="*/ 61 w 147"/>
                  <a:gd name="T9" fmla="*/ 10 h 11"/>
                  <a:gd name="T10" fmla="*/ 74 w 147"/>
                  <a:gd name="T11" fmla="*/ 9 h 11"/>
                  <a:gd name="T12" fmla="*/ 87 w 147"/>
                  <a:gd name="T13" fmla="*/ 9 h 11"/>
                  <a:gd name="T14" fmla="*/ 99 w 147"/>
                  <a:gd name="T15" fmla="*/ 8 h 11"/>
                  <a:gd name="T16" fmla="*/ 110 w 147"/>
                  <a:gd name="T17" fmla="*/ 7 h 11"/>
                  <a:gd name="T18" fmla="*/ 119 w 147"/>
                  <a:gd name="T19" fmla="*/ 6 h 11"/>
                  <a:gd name="T20" fmla="*/ 128 w 147"/>
                  <a:gd name="T21" fmla="*/ 5 h 11"/>
                  <a:gd name="T22" fmla="*/ 135 w 147"/>
                  <a:gd name="T23" fmla="*/ 5 h 11"/>
                  <a:gd name="T24" fmla="*/ 140 w 147"/>
                  <a:gd name="T25" fmla="*/ 4 h 11"/>
                  <a:gd name="T26" fmla="*/ 145 w 147"/>
                  <a:gd name="T27" fmla="*/ 3 h 11"/>
                  <a:gd name="T28" fmla="*/ 147 w 147"/>
                  <a:gd name="T29" fmla="*/ 2 h 11"/>
                  <a:gd name="T30" fmla="*/ 147 w 147"/>
                  <a:gd name="T31" fmla="*/ 0 h 11"/>
                  <a:gd name="T32" fmla="*/ 145 w 147"/>
                  <a:gd name="T33" fmla="*/ 0 h 11"/>
                  <a:gd name="T34" fmla="*/ 145 w 147"/>
                  <a:gd name="T35" fmla="*/ 2 h 11"/>
                  <a:gd name="T36" fmla="*/ 142 w 147"/>
                  <a:gd name="T37" fmla="*/ 3 h 11"/>
                  <a:gd name="T38" fmla="*/ 138 w 147"/>
                  <a:gd name="T39" fmla="*/ 4 h 11"/>
                  <a:gd name="T40" fmla="*/ 133 w 147"/>
                  <a:gd name="T41" fmla="*/ 5 h 11"/>
                  <a:gd name="T42" fmla="*/ 126 w 147"/>
                  <a:gd name="T43" fmla="*/ 5 h 11"/>
                  <a:gd name="T44" fmla="*/ 118 w 147"/>
                  <a:gd name="T45" fmla="*/ 6 h 11"/>
                  <a:gd name="T46" fmla="*/ 108 w 147"/>
                  <a:gd name="T47" fmla="*/ 7 h 11"/>
                  <a:gd name="T48" fmla="*/ 97 w 147"/>
                  <a:gd name="T49" fmla="*/ 8 h 11"/>
                  <a:gd name="T50" fmla="*/ 85 w 147"/>
                  <a:gd name="T51" fmla="*/ 9 h 11"/>
                  <a:gd name="T52" fmla="*/ 73 w 147"/>
                  <a:gd name="T53" fmla="*/ 9 h 11"/>
                  <a:gd name="T54" fmla="*/ 59 w 147"/>
                  <a:gd name="T55" fmla="*/ 10 h 11"/>
                  <a:gd name="T56" fmla="*/ 45 w 147"/>
                  <a:gd name="T57" fmla="*/ 10 h 11"/>
                  <a:gd name="T58" fmla="*/ 30 w 147"/>
                  <a:gd name="T59" fmla="*/ 10 h 11"/>
                  <a:gd name="T60" fmla="*/ 15 w 147"/>
                  <a:gd name="T61" fmla="*/ 11 h 11"/>
                  <a:gd name="T62" fmla="*/ 0 w 147"/>
                  <a:gd name="T63" fmla="*/ 11 h 11"/>
                  <a:gd name="T64" fmla="*/ 0 w 147"/>
                  <a:gd name="T65" fmla="*/ 11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7" h="11">
                    <a:moveTo>
                      <a:pt x="0" y="11"/>
                    </a:moveTo>
                    <a:lnTo>
                      <a:pt x="16" y="11"/>
                    </a:lnTo>
                    <a:lnTo>
                      <a:pt x="31" y="11"/>
                    </a:lnTo>
                    <a:lnTo>
                      <a:pt x="46" y="10"/>
                    </a:lnTo>
                    <a:lnTo>
                      <a:pt x="61" y="10"/>
                    </a:lnTo>
                    <a:lnTo>
                      <a:pt x="74" y="9"/>
                    </a:lnTo>
                    <a:lnTo>
                      <a:pt x="87" y="9"/>
                    </a:lnTo>
                    <a:lnTo>
                      <a:pt x="99" y="8"/>
                    </a:lnTo>
                    <a:lnTo>
                      <a:pt x="110" y="7"/>
                    </a:lnTo>
                    <a:lnTo>
                      <a:pt x="119" y="6"/>
                    </a:lnTo>
                    <a:lnTo>
                      <a:pt x="128" y="5"/>
                    </a:lnTo>
                    <a:lnTo>
                      <a:pt x="135" y="5"/>
                    </a:lnTo>
                    <a:lnTo>
                      <a:pt x="140" y="4"/>
                    </a:lnTo>
                    <a:lnTo>
                      <a:pt x="145" y="3"/>
                    </a:lnTo>
                    <a:lnTo>
                      <a:pt x="147" y="2"/>
                    </a:lnTo>
                    <a:lnTo>
                      <a:pt x="147" y="0"/>
                    </a:lnTo>
                    <a:lnTo>
                      <a:pt x="145" y="0"/>
                    </a:lnTo>
                    <a:lnTo>
                      <a:pt x="145" y="2"/>
                    </a:lnTo>
                    <a:lnTo>
                      <a:pt x="142" y="3"/>
                    </a:lnTo>
                    <a:lnTo>
                      <a:pt x="138" y="4"/>
                    </a:lnTo>
                    <a:lnTo>
                      <a:pt x="133" y="5"/>
                    </a:lnTo>
                    <a:lnTo>
                      <a:pt x="126" y="5"/>
                    </a:lnTo>
                    <a:lnTo>
                      <a:pt x="118" y="6"/>
                    </a:lnTo>
                    <a:lnTo>
                      <a:pt x="108" y="7"/>
                    </a:lnTo>
                    <a:lnTo>
                      <a:pt x="97" y="8"/>
                    </a:lnTo>
                    <a:lnTo>
                      <a:pt x="85" y="9"/>
                    </a:lnTo>
                    <a:lnTo>
                      <a:pt x="73" y="9"/>
                    </a:lnTo>
                    <a:lnTo>
                      <a:pt x="59" y="10"/>
                    </a:lnTo>
                    <a:lnTo>
                      <a:pt x="45" y="10"/>
                    </a:lnTo>
                    <a:lnTo>
                      <a:pt x="30" y="10"/>
                    </a:lnTo>
                    <a:lnTo>
                      <a:pt x="15" y="11"/>
                    </a:lnTo>
                    <a:lnTo>
                      <a:pt x="0" y="1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99" name="Freeform 1362">
                <a:extLst>
                  <a:ext uri="{FF2B5EF4-FFF2-40B4-BE49-F238E27FC236}">
                    <a16:creationId xmlns:a16="http://schemas.microsoft.com/office/drawing/2014/main" id="{76E53BFF-ED8D-2E4C-8860-D8CE73152C50}"/>
                  </a:ext>
                </a:extLst>
              </p:cNvPr>
              <p:cNvSpPr>
                <a:spLocks/>
              </p:cNvSpPr>
              <p:nvPr/>
            </p:nvSpPr>
            <p:spPr bwMode="auto">
              <a:xfrm>
                <a:off x="1737" y="3630"/>
                <a:ext cx="145" cy="11"/>
              </a:xfrm>
              <a:custGeom>
                <a:avLst/>
                <a:gdLst>
                  <a:gd name="T0" fmla="*/ 0 w 145"/>
                  <a:gd name="T1" fmla="*/ 11 h 11"/>
                  <a:gd name="T2" fmla="*/ 15 w 145"/>
                  <a:gd name="T3" fmla="*/ 11 h 11"/>
                  <a:gd name="T4" fmla="*/ 30 w 145"/>
                  <a:gd name="T5" fmla="*/ 10 h 11"/>
                  <a:gd name="T6" fmla="*/ 45 w 145"/>
                  <a:gd name="T7" fmla="*/ 10 h 11"/>
                  <a:gd name="T8" fmla="*/ 59 w 145"/>
                  <a:gd name="T9" fmla="*/ 10 h 11"/>
                  <a:gd name="T10" fmla="*/ 73 w 145"/>
                  <a:gd name="T11" fmla="*/ 9 h 11"/>
                  <a:gd name="T12" fmla="*/ 85 w 145"/>
                  <a:gd name="T13" fmla="*/ 9 h 11"/>
                  <a:gd name="T14" fmla="*/ 97 w 145"/>
                  <a:gd name="T15" fmla="*/ 8 h 11"/>
                  <a:gd name="T16" fmla="*/ 108 w 145"/>
                  <a:gd name="T17" fmla="*/ 7 h 11"/>
                  <a:gd name="T18" fmla="*/ 118 w 145"/>
                  <a:gd name="T19" fmla="*/ 6 h 11"/>
                  <a:gd name="T20" fmla="*/ 126 w 145"/>
                  <a:gd name="T21" fmla="*/ 5 h 11"/>
                  <a:gd name="T22" fmla="*/ 133 w 145"/>
                  <a:gd name="T23" fmla="*/ 5 h 11"/>
                  <a:gd name="T24" fmla="*/ 138 w 145"/>
                  <a:gd name="T25" fmla="*/ 4 h 11"/>
                  <a:gd name="T26" fmla="*/ 142 w 145"/>
                  <a:gd name="T27" fmla="*/ 3 h 11"/>
                  <a:gd name="T28" fmla="*/ 145 w 145"/>
                  <a:gd name="T29" fmla="*/ 2 h 11"/>
                  <a:gd name="T30" fmla="*/ 145 w 145"/>
                  <a:gd name="T31" fmla="*/ 0 h 11"/>
                  <a:gd name="T32" fmla="*/ 142 w 145"/>
                  <a:gd name="T33" fmla="*/ 0 h 11"/>
                  <a:gd name="T34" fmla="*/ 142 w 145"/>
                  <a:gd name="T35" fmla="*/ 2 h 11"/>
                  <a:gd name="T36" fmla="*/ 140 w 145"/>
                  <a:gd name="T37" fmla="*/ 3 h 11"/>
                  <a:gd name="T38" fmla="*/ 136 w 145"/>
                  <a:gd name="T39" fmla="*/ 4 h 11"/>
                  <a:gd name="T40" fmla="*/ 130 w 145"/>
                  <a:gd name="T41" fmla="*/ 5 h 11"/>
                  <a:gd name="T42" fmla="*/ 124 w 145"/>
                  <a:gd name="T43" fmla="*/ 5 h 11"/>
                  <a:gd name="T44" fmla="*/ 115 w 145"/>
                  <a:gd name="T45" fmla="*/ 6 h 11"/>
                  <a:gd name="T46" fmla="*/ 106 w 145"/>
                  <a:gd name="T47" fmla="*/ 7 h 11"/>
                  <a:gd name="T48" fmla="*/ 96 w 145"/>
                  <a:gd name="T49" fmla="*/ 8 h 11"/>
                  <a:gd name="T50" fmla="*/ 84 w 145"/>
                  <a:gd name="T51" fmla="*/ 8 h 11"/>
                  <a:gd name="T52" fmla="*/ 71 w 145"/>
                  <a:gd name="T53" fmla="*/ 9 h 11"/>
                  <a:gd name="T54" fmla="*/ 58 w 145"/>
                  <a:gd name="T55" fmla="*/ 10 h 11"/>
                  <a:gd name="T56" fmla="*/ 44 w 145"/>
                  <a:gd name="T57" fmla="*/ 10 h 11"/>
                  <a:gd name="T58" fmla="*/ 30 w 145"/>
                  <a:gd name="T59" fmla="*/ 10 h 11"/>
                  <a:gd name="T60" fmla="*/ 15 w 145"/>
                  <a:gd name="T61" fmla="*/ 10 h 11"/>
                  <a:gd name="T62" fmla="*/ 0 w 145"/>
                  <a:gd name="T63" fmla="*/ 10 h 11"/>
                  <a:gd name="T64" fmla="*/ 0 w 145"/>
                  <a:gd name="T65" fmla="*/ 11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1">
                    <a:moveTo>
                      <a:pt x="0" y="11"/>
                    </a:moveTo>
                    <a:lnTo>
                      <a:pt x="15" y="11"/>
                    </a:lnTo>
                    <a:lnTo>
                      <a:pt x="30" y="10"/>
                    </a:lnTo>
                    <a:lnTo>
                      <a:pt x="45" y="10"/>
                    </a:lnTo>
                    <a:lnTo>
                      <a:pt x="59" y="10"/>
                    </a:lnTo>
                    <a:lnTo>
                      <a:pt x="73" y="9"/>
                    </a:lnTo>
                    <a:lnTo>
                      <a:pt x="85" y="9"/>
                    </a:lnTo>
                    <a:lnTo>
                      <a:pt x="97" y="8"/>
                    </a:lnTo>
                    <a:lnTo>
                      <a:pt x="108" y="7"/>
                    </a:lnTo>
                    <a:lnTo>
                      <a:pt x="118" y="6"/>
                    </a:lnTo>
                    <a:lnTo>
                      <a:pt x="126" y="5"/>
                    </a:lnTo>
                    <a:lnTo>
                      <a:pt x="133" y="5"/>
                    </a:lnTo>
                    <a:lnTo>
                      <a:pt x="138" y="4"/>
                    </a:lnTo>
                    <a:lnTo>
                      <a:pt x="142" y="3"/>
                    </a:lnTo>
                    <a:lnTo>
                      <a:pt x="145" y="2"/>
                    </a:lnTo>
                    <a:lnTo>
                      <a:pt x="145" y="0"/>
                    </a:lnTo>
                    <a:lnTo>
                      <a:pt x="142" y="0"/>
                    </a:lnTo>
                    <a:lnTo>
                      <a:pt x="142" y="2"/>
                    </a:lnTo>
                    <a:lnTo>
                      <a:pt x="140" y="3"/>
                    </a:lnTo>
                    <a:lnTo>
                      <a:pt x="136" y="4"/>
                    </a:lnTo>
                    <a:lnTo>
                      <a:pt x="130" y="5"/>
                    </a:lnTo>
                    <a:lnTo>
                      <a:pt x="124" y="5"/>
                    </a:lnTo>
                    <a:lnTo>
                      <a:pt x="115" y="6"/>
                    </a:lnTo>
                    <a:lnTo>
                      <a:pt x="106" y="7"/>
                    </a:lnTo>
                    <a:lnTo>
                      <a:pt x="96" y="8"/>
                    </a:lnTo>
                    <a:lnTo>
                      <a:pt x="84" y="8"/>
                    </a:lnTo>
                    <a:lnTo>
                      <a:pt x="71" y="9"/>
                    </a:lnTo>
                    <a:lnTo>
                      <a:pt x="58" y="10"/>
                    </a:lnTo>
                    <a:lnTo>
                      <a:pt x="44" y="10"/>
                    </a:lnTo>
                    <a:lnTo>
                      <a:pt x="30" y="10"/>
                    </a:lnTo>
                    <a:lnTo>
                      <a:pt x="15" y="10"/>
                    </a:lnTo>
                    <a:lnTo>
                      <a:pt x="0" y="10"/>
                    </a:lnTo>
                    <a:lnTo>
                      <a:pt x="0" y="11"/>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0" name="Freeform 1363">
                <a:extLst>
                  <a:ext uri="{FF2B5EF4-FFF2-40B4-BE49-F238E27FC236}">
                    <a16:creationId xmlns:a16="http://schemas.microsoft.com/office/drawing/2014/main" id="{F136B9AD-AF57-6345-A7B6-CDBF1DA96DC9}"/>
                  </a:ext>
                </a:extLst>
              </p:cNvPr>
              <p:cNvSpPr>
                <a:spLocks/>
              </p:cNvSpPr>
              <p:nvPr/>
            </p:nvSpPr>
            <p:spPr bwMode="auto">
              <a:xfrm>
                <a:off x="1737" y="3630"/>
                <a:ext cx="142" cy="10"/>
              </a:xfrm>
              <a:custGeom>
                <a:avLst/>
                <a:gdLst>
                  <a:gd name="T0" fmla="*/ 0 w 142"/>
                  <a:gd name="T1" fmla="*/ 10 h 10"/>
                  <a:gd name="T2" fmla="*/ 15 w 142"/>
                  <a:gd name="T3" fmla="*/ 10 h 10"/>
                  <a:gd name="T4" fmla="*/ 30 w 142"/>
                  <a:gd name="T5" fmla="*/ 10 h 10"/>
                  <a:gd name="T6" fmla="*/ 44 w 142"/>
                  <a:gd name="T7" fmla="*/ 10 h 10"/>
                  <a:gd name="T8" fmla="*/ 58 w 142"/>
                  <a:gd name="T9" fmla="*/ 10 h 10"/>
                  <a:gd name="T10" fmla="*/ 71 w 142"/>
                  <a:gd name="T11" fmla="*/ 9 h 10"/>
                  <a:gd name="T12" fmla="*/ 84 w 142"/>
                  <a:gd name="T13" fmla="*/ 8 h 10"/>
                  <a:gd name="T14" fmla="*/ 96 w 142"/>
                  <a:gd name="T15" fmla="*/ 8 h 10"/>
                  <a:gd name="T16" fmla="*/ 106 w 142"/>
                  <a:gd name="T17" fmla="*/ 7 h 10"/>
                  <a:gd name="T18" fmla="*/ 115 w 142"/>
                  <a:gd name="T19" fmla="*/ 6 h 10"/>
                  <a:gd name="T20" fmla="*/ 124 w 142"/>
                  <a:gd name="T21" fmla="*/ 5 h 10"/>
                  <a:gd name="T22" fmla="*/ 130 w 142"/>
                  <a:gd name="T23" fmla="*/ 5 h 10"/>
                  <a:gd name="T24" fmla="*/ 136 w 142"/>
                  <a:gd name="T25" fmla="*/ 4 h 10"/>
                  <a:gd name="T26" fmla="*/ 140 w 142"/>
                  <a:gd name="T27" fmla="*/ 3 h 10"/>
                  <a:gd name="T28" fmla="*/ 142 w 142"/>
                  <a:gd name="T29" fmla="*/ 2 h 10"/>
                  <a:gd name="T30" fmla="*/ 142 w 142"/>
                  <a:gd name="T31" fmla="*/ 0 h 10"/>
                  <a:gd name="T32" fmla="*/ 140 w 142"/>
                  <a:gd name="T33" fmla="*/ 0 h 10"/>
                  <a:gd name="T34" fmla="*/ 140 w 142"/>
                  <a:gd name="T35" fmla="*/ 2 h 10"/>
                  <a:gd name="T36" fmla="*/ 137 w 142"/>
                  <a:gd name="T37" fmla="*/ 3 h 10"/>
                  <a:gd name="T38" fmla="*/ 133 w 142"/>
                  <a:gd name="T39" fmla="*/ 4 h 10"/>
                  <a:gd name="T40" fmla="*/ 128 w 142"/>
                  <a:gd name="T41" fmla="*/ 5 h 10"/>
                  <a:gd name="T42" fmla="*/ 121 w 142"/>
                  <a:gd name="T43" fmla="*/ 5 h 10"/>
                  <a:gd name="T44" fmla="*/ 113 w 142"/>
                  <a:gd name="T45" fmla="*/ 6 h 10"/>
                  <a:gd name="T46" fmla="*/ 104 w 142"/>
                  <a:gd name="T47" fmla="*/ 7 h 10"/>
                  <a:gd name="T48" fmla="*/ 94 w 142"/>
                  <a:gd name="T49" fmla="*/ 7 h 10"/>
                  <a:gd name="T50" fmla="*/ 82 w 142"/>
                  <a:gd name="T51" fmla="*/ 8 h 10"/>
                  <a:gd name="T52" fmla="*/ 70 w 142"/>
                  <a:gd name="T53" fmla="*/ 9 h 10"/>
                  <a:gd name="T54" fmla="*/ 57 w 142"/>
                  <a:gd name="T55" fmla="*/ 9 h 10"/>
                  <a:gd name="T56" fmla="*/ 43 w 142"/>
                  <a:gd name="T57" fmla="*/ 10 h 10"/>
                  <a:gd name="T58" fmla="*/ 29 w 142"/>
                  <a:gd name="T59" fmla="*/ 10 h 10"/>
                  <a:gd name="T60" fmla="*/ 15 w 142"/>
                  <a:gd name="T61" fmla="*/ 10 h 10"/>
                  <a:gd name="T62" fmla="*/ 0 w 142"/>
                  <a:gd name="T63" fmla="*/ 10 h 10"/>
                  <a:gd name="T64" fmla="*/ 0 w 142"/>
                  <a:gd name="T65" fmla="*/ 1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0">
                    <a:moveTo>
                      <a:pt x="0" y="10"/>
                    </a:moveTo>
                    <a:lnTo>
                      <a:pt x="15" y="10"/>
                    </a:lnTo>
                    <a:lnTo>
                      <a:pt x="30" y="10"/>
                    </a:lnTo>
                    <a:lnTo>
                      <a:pt x="44" y="10"/>
                    </a:lnTo>
                    <a:lnTo>
                      <a:pt x="58" y="10"/>
                    </a:lnTo>
                    <a:lnTo>
                      <a:pt x="71" y="9"/>
                    </a:lnTo>
                    <a:lnTo>
                      <a:pt x="84" y="8"/>
                    </a:lnTo>
                    <a:lnTo>
                      <a:pt x="96" y="8"/>
                    </a:lnTo>
                    <a:lnTo>
                      <a:pt x="106" y="7"/>
                    </a:lnTo>
                    <a:lnTo>
                      <a:pt x="115" y="6"/>
                    </a:lnTo>
                    <a:lnTo>
                      <a:pt x="124" y="5"/>
                    </a:lnTo>
                    <a:lnTo>
                      <a:pt x="130" y="5"/>
                    </a:lnTo>
                    <a:lnTo>
                      <a:pt x="136" y="4"/>
                    </a:lnTo>
                    <a:lnTo>
                      <a:pt x="140" y="3"/>
                    </a:lnTo>
                    <a:lnTo>
                      <a:pt x="142" y="2"/>
                    </a:lnTo>
                    <a:lnTo>
                      <a:pt x="142" y="0"/>
                    </a:lnTo>
                    <a:lnTo>
                      <a:pt x="140" y="0"/>
                    </a:lnTo>
                    <a:lnTo>
                      <a:pt x="140" y="2"/>
                    </a:lnTo>
                    <a:lnTo>
                      <a:pt x="137" y="3"/>
                    </a:lnTo>
                    <a:lnTo>
                      <a:pt x="133" y="4"/>
                    </a:lnTo>
                    <a:lnTo>
                      <a:pt x="128" y="5"/>
                    </a:lnTo>
                    <a:lnTo>
                      <a:pt x="121" y="5"/>
                    </a:lnTo>
                    <a:lnTo>
                      <a:pt x="113" y="6"/>
                    </a:lnTo>
                    <a:lnTo>
                      <a:pt x="104" y="7"/>
                    </a:lnTo>
                    <a:lnTo>
                      <a:pt x="94" y="7"/>
                    </a:lnTo>
                    <a:lnTo>
                      <a:pt x="82" y="8"/>
                    </a:lnTo>
                    <a:lnTo>
                      <a:pt x="70" y="9"/>
                    </a:lnTo>
                    <a:lnTo>
                      <a:pt x="57" y="9"/>
                    </a:lnTo>
                    <a:lnTo>
                      <a:pt x="43" y="10"/>
                    </a:lnTo>
                    <a:lnTo>
                      <a:pt x="29" y="10"/>
                    </a:lnTo>
                    <a:lnTo>
                      <a:pt x="15" y="10"/>
                    </a:lnTo>
                    <a:lnTo>
                      <a:pt x="0" y="1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1" name="Freeform 1364">
                <a:extLst>
                  <a:ext uri="{FF2B5EF4-FFF2-40B4-BE49-F238E27FC236}">
                    <a16:creationId xmlns:a16="http://schemas.microsoft.com/office/drawing/2014/main" id="{CD0E82C1-29B4-5E49-825E-B8E1EA49C0D4}"/>
                  </a:ext>
                </a:extLst>
              </p:cNvPr>
              <p:cNvSpPr>
                <a:spLocks/>
              </p:cNvSpPr>
              <p:nvPr/>
            </p:nvSpPr>
            <p:spPr bwMode="auto">
              <a:xfrm>
                <a:off x="1737" y="3630"/>
                <a:ext cx="140" cy="10"/>
              </a:xfrm>
              <a:custGeom>
                <a:avLst/>
                <a:gdLst>
                  <a:gd name="T0" fmla="*/ 0 w 140"/>
                  <a:gd name="T1" fmla="*/ 10 h 10"/>
                  <a:gd name="T2" fmla="*/ 15 w 140"/>
                  <a:gd name="T3" fmla="*/ 10 h 10"/>
                  <a:gd name="T4" fmla="*/ 29 w 140"/>
                  <a:gd name="T5" fmla="*/ 10 h 10"/>
                  <a:gd name="T6" fmla="*/ 43 w 140"/>
                  <a:gd name="T7" fmla="*/ 10 h 10"/>
                  <a:gd name="T8" fmla="*/ 57 w 140"/>
                  <a:gd name="T9" fmla="*/ 9 h 10"/>
                  <a:gd name="T10" fmla="*/ 70 w 140"/>
                  <a:gd name="T11" fmla="*/ 9 h 10"/>
                  <a:gd name="T12" fmla="*/ 82 w 140"/>
                  <a:gd name="T13" fmla="*/ 8 h 10"/>
                  <a:gd name="T14" fmla="*/ 94 w 140"/>
                  <a:gd name="T15" fmla="*/ 7 h 10"/>
                  <a:gd name="T16" fmla="*/ 104 w 140"/>
                  <a:gd name="T17" fmla="*/ 7 h 10"/>
                  <a:gd name="T18" fmla="*/ 113 w 140"/>
                  <a:gd name="T19" fmla="*/ 6 h 10"/>
                  <a:gd name="T20" fmla="*/ 121 w 140"/>
                  <a:gd name="T21" fmla="*/ 5 h 10"/>
                  <a:gd name="T22" fmla="*/ 128 w 140"/>
                  <a:gd name="T23" fmla="*/ 5 h 10"/>
                  <a:gd name="T24" fmla="*/ 133 w 140"/>
                  <a:gd name="T25" fmla="*/ 4 h 10"/>
                  <a:gd name="T26" fmla="*/ 137 w 140"/>
                  <a:gd name="T27" fmla="*/ 3 h 10"/>
                  <a:gd name="T28" fmla="*/ 140 w 140"/>
                  <a:gd name="T29" fmla="*/ 2 h 10"/>
                  <a:gd name="T30" fmla="*/ 140 w 140"/>
                  <a:gd name="T31" fmla="*/ 0 h 10"/>
                  <a:gd name="T32" fmla="*/ 137 w 140"/>
                  <a:gd name="T33" fmla="*/ 0 h 10"/>
                  <a:gd name="T34" fmla="*/ 136 w 140"/>
                  <a:gd name="T35" fmla="*/ 2 h 10"/>
                  <a:gd name="T36" fmla="*/ 134 w 140"/>
                  <a:gd name="T37" fmla="*/ 3 h 10"/>
                  <a:gd name="T38" fmla="*/ 130 w 140"/>
                  <a:gd name="T39" fmla="*/ 4 h 10"/>
                  <a:gd name="T40" fmla="*/ 124 w 140"/>
                  <a:gd name="T41" fmla="*/ 5 h 10"/>
                  <a:gd name="T42" fmla="*/ 116 w 140"/>
                  <a:gd name="T43" fmla="*/ 5 h 10"/>
                  <a:gd name="T44" fmla="*/ 107 w 140"/>
                  <a:gd name="T45" fmla="*/ 6 h 10"/>
                  <a:gd name="T46" fmla="*/ 97 w 140"/>
                  <a:gd name="T47" fmla="*/ 7 h 10"/>
                  <a:gd name="T48" fmla="*/ 86 w 140"/>
                  <a:gd name="T49" fmla="*/ 8 h 10"/>
                  <a:gd name="T50" fmla="*/ 73 w 140"/>
                  <a:gd name="T51" fmla="*/ 8 h 10"/>
                  <a:gd name="T52" fmla="*/ 60 w 140"/>
                  <a:gd name="T53" fmla="*/ 9 h 10"/>
                  <a:gd name="T54" fmla="*/ 46 w 140"/>
                  <a:gd name="T55" fmla="*/ 9 h 10"/>
                  <a:gd name="T56" fmla="*/ 31 w 140"/>
                  <a:gd name="T57" fmla="*/ 10 h 10"/>
                  <a:gd name="T58" fmla="*/ 16 w 140"/>
                  <a:gd name="T59" fmla="*/ 10 h 10"/>
                  <a:gd name="T60" fmla="*/ 0 w 140"/>
                  <a:gd name="T61" fmla="*/ 10 h 10"/>
                  <a:gd name="T62" fmla="*/ 0 w 140"/>
                  <a:gd name="T63" fmla="*/ 1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 h="10">
                    <a:moveTo>
                      <a:pt x="0" y="10"/>
                    </a:moveTo>
                    <a:lnTo>
                      <a:pt x="15" y="10"/>
                    </a:lnTo>
                    <a:lnTo>
                      <a:pt x="29" y="10"/>
                    </a:lnTo>
                    <a:lnTo>
                      <a:pt x="43" y="10"/>
                    </a:lnTo>
                    <a:lnTo>
                      <a:pt x="57" y="9"/>
                    </a:lnTo>
                    <a:lnTo>
                      <a:pt x="70" y="9"/>
                    </a:lnTo>
                    <a:lnTo>
                      <a:pt x="82" y="8"/>
                    </a:lnTo>
                    <a:lnTo>
                      <a:pt x="94" y="7"/>
                    </a:lnTo>
                    <a:lnTo>
                      <a:pt x="104" y="7"/>
                    </a:lnTo>
                    <a:lnTo>
                      <a:pt x="113" y="6"/>
                    </a:lnTo>
                    <a:lnTo>
                      <a:pt x="121" y="5"/>
                    </a:lnTo>
                    <a:lnTo>
                      <a:pt x="128" y="5"/>
                    </a:lnTo>
                    <a:lnTo>
                      <a:pt x="133" y="4"/>
                    </a:lnTo>
                    <a:lnTo>
                      <a:pt x="137" y="3"/>
                    </a:lnTo>
                    <a:lnTo>
                      <a:pt x="140" y="2"/>
                    </a:lnTo>
                    <a:lnTo>
                      <a:pt x="140" y="0"/>
                    </a:lnTo>
                    <a:lnTo>
                      <a:pt x="137" y="0"/>
                    </a:lnTo>
                    <a:lnTo>
                      <a:pt x="136" y="2"/>
                    </a:lnTo>
                    <a:lnTo>
                      <a:pt x="134" y="3"/>
                    </a:lnTo>
                    <a:lnTo>
                      <a:pt x="130" y="4"/>
                    </a:lnTo>
                    <a:lnTo>
                      <a:pt x="124" y="5"/>
                    </a:lnTo>
                    <a:lnTo>
                      <a:pt x="116" y="5"/>
                    </a:lnTo>
                    <a:lnTo>
                      <a:pt x="107" y="6"/>
                    </a:lnTo>
                    <a:lnTo>
                      <a:pt x="97" y="7"/>
                    </a:lnTo>
                    <a:lnTo>
                      <a:pt x="86" y="8"/>
                    </a:lnTo>
                    <a:lnTo>
                      <a:pt x="73" y="8"/>
                    </a:lnTo>
                    <a:lnTo>
                      <a:pt x="60" y="9"/>
                    </a:lnTo>
                    <a:lnTo>
                      <a:pt x="46" y="9"/>
                    </a:lnTo>
                    <a:lnTo>
                      <a:pt x="31" y="10"/>
                    </a:lnTo>
                    <a:lnTo>
                      <a:pt x="16" y="10"/>
                    </a:lnTo>
                    <a:lnTo>
                      <a:pt x="0" y="1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2" name="Freeform 1365">
                <a:extLst>
                  <a:ext uri="{FF2B5EF4-FFF2-40B4-BE49-F238E27FC236}">
                    <a16:creationId xmlns:a16="http://schemas.microsoft.com/office/drawing/2014/main" id="{25B37C4F-883F-8645-841D-CE5F79C0E8B1}"/>
                  </a:ext>
                </a:extLst>
              </p:cNvPr>
              <p:cNvSpPr>
                <a:spLocks/>
              </p:cNvSpPr>
              <p:nvPr/>
            </p:nvSpPr>
            <p:spPr bwMode="auto">
              <a:xfrm>
                <a:off x="1737" y="3630"/>
                <a:ext cx="137" cy="10"/>
              </a:xfrm>
              <a:custGeom>
                <a:avLst/>
                <a:gdLst>
                  <a:gd name="T0" fmla="*/ 0 w 137"/>
                  <a:gd name="T1" fmla="*/ 10 h 10"/>
                  <a:gd name="T2" fmla="*/ 16 w 137"/>
                  <a:gd name="T3" fmla="*/ 10 h 10"/>
                  <a:gd name="T4" fmla="*/ 31 w 137"/>
                  <a:gd name="T5" fmla="*/ 10 h 10"/>
                  <a:gd name="T6" fmla="*/ 46 w 137"/>
                  <a:gd name="T7" fmla="*/ 9 h 10"/>
                  <a:gd name="T8" fmla="*/ 60 w 137"/>
                  <a:gd name="T9" fmla="*/ 9 h 10"/>
                  <a:gd name="T10" fmla="*/ 73 w 137"/>
                  <a:gd name="T11" fmla="*/ 8 h 10"/>
                  <a:gd name="T12" fmla="*/ 86 w 137"/>
                  <a:gd name="T13" fmla="*/ 8 h 10"/>
                  <a:gd name="T14" fmla="*/ 97 w 137"/>
                  <a:gd name="T15" fmla="*/ 7 h 10"/>
                  <a:gd name="T16" fmla="*/ 107 w 137"/>
                  <a:gd name="T17" fmla="*/ 6 h 10"/>
                  <a:gd name="T18" fmla="*/ 116 w 137"/>
                  <a:gd name="T19" fmla="*/ 5 h 10"/>
                  <a:gd name="T20" fmla="*/ 124 w 137"/>
                  <a:gd name="T21" fmla="*/ 5 h 10"/>
                  <a:gd name="T22" fmla="*/ 130 w 137"/>
                  <a:gd name="T23" fmla="*/ 4 h 10"/>
                  <a:gd name="T24" fmla="*/ 134 w 137"/>
                  <a:gd name="T25" fmla="*/ 3 h 10"/>
                  <a:gd name="T26" fmla="*/ 136 w 137"/>
                  <a:gd name="T27" fmla="*/ 2 h 10"/>
                  <a:gd name="T28" fmla="*/ 137 w 137"/>
                  <a:gd name="T29" fmla="*/ 0 h 10"/>
                  <a:gd name="T30" fmla="*/ 134 w 137"/>
                  <a:gd name="T31" fmla="*/ 0 h 10"/>
                  <a:gd name="T32" fmla="*/ 133 w 137"/>
                  <a:gd name="T33" fmla="*/ 2 h 10"/>
                  <a:gd name="T34" fmla="*/ 132 w 137"/>
                  <a:gd name="T35" fmla="*/ 3 h 10"/>
                  <a:gd name="T36" fmla="*/ 127 w 137"/>
                  <a:gd name="T37" fmla="*/ 4 h 10"/>
                  <a:gd name="T38" fmla="*/ 121 w 137"/>
                  <a:gd name="T39" fmla="*/ 5 h 10"/>
                  <a:gd name="T40" fmla="*/ 114 w 137"/>
                  <a:gd name="T41" fmla="*/ 5 h 10"/>
                  <a:gd name="T42" fmla="*/ 105 w 137"/>
                  <a:gd name="T43" fmla="*/ 6 h 10"/>
                  <a:gd name="T44" fmla="*/ 96 w 137"/>
                  <a:gd name="T45" fmla="*/ 7 h 10"/>
                  <a:gd name="T46" fmla="*/ 84 w 137"/>
                  <a:gd name="T47" fmla="*/ 8 h 10"/>
                  <a:gd name="T48" fmla="*/ 72 w 137"/>
                  <a:gd name="T49" fmla="*/ 8 h 10"/>
                  <a:gd name="T50" fmla="*/ 59 w 137"/>
                  <a:gd name="T51" fmla="*/ 9 h 10"/>
                  <a:gd name="T52" fmla="*/ 45 w 137"/>
                  <a:gd name="T53" fmla="*/ 9 h 10"/>
                  <a:gd name="T54" fmla="*/ 30 w 137"/>
                  <a:gd name="T55" fmla="*/ 10 h 10"/>
                  <a:gd name="T56" fmla="*/ 15 w 137"/>
                  <a:gd name="T57" fmla="*/ 10 h 10"/>
                  <a:gd name="T58" fmla="*/ 0 w 137"/>
                  <a:gd name="T59" fmla="*/ 10 h 10"/>
                  <a:gd name="T60" fmla="*/ 0 w 137"/>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 h="10">
                    <a:moveTo>
                      <a:pt x="0" y="10"/>
                    </a:moveTo>
                    <a:lnTo>
                      <a:pt x="16" y="10"/>
                    </a:lnTo>
                    <a:lnTo>
                      <a:pt x="31" y="10"/>
                    </a:lnTo>
                    <a:lnTo>
                      <a:pt x="46" y="9"/>
                    </a:lnTo>
                    <a:lnTo>
                      <a:pt x="60" y="9"/>
                    </a:lnTo>
                    <a:lnTo>
                      <a:pt x="73" y="8"/>
                    </a:lnTo>
                    <a:lnTo>
                      <a:pt x="86" y="8"/>
                    </a:lnTo>
                    <a:lnTo>
                      <a:pt x="97" y="7"/>
                    </a:lnTo>
                    <a:lnTo>
                      <a:pt x="107" y="6"/>
                    </a:lnTo>
                    <a:lnTo>
                      <a:pt x="116" y="5"/>
                    </a:lnTo>
                    <a:lnTo>
                      <a:pt x="124" y="5"/>
                    </a:lnTo>
                    <a:lnTo>
                      <a:pt x="130" y="4"/>
                    </a:lnTo>
                    <a:lnTo>
                      <a:pt x="134" y="3"/>
                    </a:lnTo>
                    <a:lnTo>
                      <a:pt x="136" y="2"/>
                    </a:lnTo>
                    <a:lnTo>
                      <a:pt x="137" y="0"/>
                    </a:lnTo>
                    <a:lnTo>
                      <a:pt x="134" y="0"/>
                    </a:lnTo>
                    <a:lnTo>
                      <a:pt x="133" y="2"/>
                    </a:lnTo>
                    <a:lnTo>
                      <a:pt x="132" y="3"/>
                    </a:lnTo>
                    <a:lnTo>
                      <a:pt x="127" y="4"/>
                    </a:lnTo>
                    <a:lnTo>
                      <a:pt x="121" y="5"/>
                    </a:lnTo>
                    <a:lnTo>
                      <a:pt x="114" y="5"/>
                    </a:lnTo>
                    <a:lnTo>
                      <a:pt x="105" y="6"/>
                    </a:lnTo>
                    <a:lnTo>
                      <a:pt x="96" y="7"/>
                    </a:lnTo>
                    <a:lnTo>
                      <a:pt x="84" y="8"/>
                    </a:lnTo>
                    <a:lnTo>
                      <a:pt x="72" y="8"/>
                    </a:lnTo>
                    <a:lnTo>
                      <a:pt x="59" y="9"/>
                    </a:lnTo>
                    <a:lnTo>
                      <a:pt x="45" y="9"/>
                    </a:lnTo>
                    <a:lnTo>
                      <a:pt x="30" y="10"/>
                    </a:lnTo>
                    <a:lnTo>
                      <a:pt x="15" y="10"/>
                    </a:lnTo>
                    <a:lnTo>
                      <a:pt x="0" y="10"/>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3" name="Freeform 1366">
                <a:extLst>
                  <a:ext uri="{FF2B5EF4-FFF2-40B4-BE49-F238E27FC236}">
                    <a16:creationId xmlns:a16="http://schemas.microsoft.com/office/drawing/2014/main" id="{A5DAC0A4-B457-474F-86D9-894AF8CA5DB4}"/>
                  </a:ext>
                </a:extLst>
              </p:cNvPr>
              <p:cNvSpPr>
                <a:spLocks/>
              </p:cNvSpPr>
              <p:nvPr/>
            </p:nvSpPr>
            <p:spPr bwMode="auto">
              <a:xfrm>
                <a:off x="1737" y="3630"/>
                <a:ext cx="134" cy="10"/>
              </a:xfrm>
              <a:custGeom>
                <a:avLst/>
                <a:gdLst>
                  <a:gd name="T0" fmla="*/ 0 w 134"/>
                  <a:gd name="T1" fmla="*/ 10 h 10"/>
                  <a:gd name="T2" fmla="*/ 15 w 134"/>
                  <a:gd name="T3" fmla="*/ 10 h 10"/>
                  <a:gd name="T4" fmla="*/ 30 w 134"/>
                  <a:gd name="T5" fmla="*/ 10 h 10"/>
                  <a:gd name="T6" fmla="*/ 45 w 134"/>
                  <a:gd name="T7" fmla="*/ 9 h 10"/>
                  <a:gd name="T8" fmla="*/ 59 w 134"/>
                  <a:gd name="T9" fmla="*/ 9 h 10"/>
                  <a:gd name="T10" fmla="*/ 72 w 134"/>
                  <a:gd name="T11" fmla="*/ 8 h 10"/>
                  <a:gd name="T12" fmla="*/ 84 w 134"/>
                  <a:gd name="T13" fmla="*/ 8 h 10"/>
                  <a:gd name="T14" fmla="*/ 96 w 134"/>
                  <a:gd name="T15" fmla="*/ 7 h 10"/>
                  <a:gd name="T16" fmla="*/ 105 w 134"/>
                  <a:gd name="T17" fmla="*/ 6 h 10"/>
                  <a:gd name="T18" fmla="*/ 114 w 134"/>
                  <a:gd name="T19" fmla="*/ 5 h 10"/>
                  <a:gd name="T20" fmla="*/ 121 w 134"/>
                  <a:gd name="T21" fmla="*/ 5 h 10"/>
                  <a:gd name="T22" fmla="*/ 127 w 134"/>
                  <a:gd name="T23" fmla="*/ 4 h 10"/>
                  <a:gd name="T24" fmla="*/ 132 w 134"/>
                  <a:gd name="T25" fmla="*/ 3 h 10"/>
                  <a:gd name="T26" fmla="*/ 133 w 134"/>
                  <a:gd name="T27" fmla="*/ 2 h 10"/>
                  <a:gd name="T28" fmla="*/ 134 w 134"/>
                  <a:gd name="T29" fmla="*/ 0 h 10"/>
                  <a:gd name="T30" fmla="*/ 132 w 134"/>
                  <a:gd name="T31" fmla="*/ 0 h 10"/>
                  <a:gd name="T32" fmla="*/ 131 w 134"/>
                  <a:gd name="T33" fmla="*/ 2 h 10"/>
                  <a:gd name="T34" fmla="*/ 129 w 134"/>
                  <a:gd name="T35" fmla="*/ 3 h 10"/>
                  <a:gd name="T36" fmla="*/ 125 w 134"/>
                  <a:gd name="T37" fmla="*/ 4 h 10"/>
                  <a:gd name="T38" fmla="*/ 119 w 134"/>
                  <a:gd name="T39" fmla="*/ 5 h 10"/>
                  <a:gd name="T40" fmla="*/ 111 w 134"/>
                  <a:gd name="T41" fmla="*/ 5 h 10"/>
                  <a:gd name="T42" fmla="*/ 104 w 134"/>
                  <a:gd name="T43" fmla="*/ 6 h 10"/>
                  <a:gd name="T44" fmla="*/ 93 w 134"/>
                  <a:gd name="T45" fmla="*/ 7 h 10"/>
                  <a:gd name="T46" fmla="*/ 82 w 134"/>
                  <a:gd name="T47" fmla="*/ 7 h 10"/>
                  <a:gd name="T48" fmla="*/ 70 w 134"/>
                  <a:gd name="T49" fmla="*/ 8 h 10"/>
                  <a:gd name="T50" fmla="*/ 57 w 134"/>
                  <a:gd name="T51" fmla="*/ 9 h 10"/>
                  <a:gd name="T52" fmla="*/ 44 w 134"/>
                  <a:gd name="T53" fmla="*/ 9 h 10"/>
                  <a:gd name="T54" fmla="*/ 30 w 134"/>
                  <a:gd name="T55" fmla="*/ 9 h 10"/>
                  <a:gd name="T56" fmla="*/ 15 w 134"/>
                  <a:gd name="T57" fmla="*/ 10 h 10"/>
                  <a:gd name="T58" fmla="*/ 0 w 134"/>
                  <a:gd name="T59" fmla="*/ 10 h 10"/>
                  <a:gd name="T60" fmla="*/ 0 w 134"/>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4" h="10">
                    <a:moveTo>
                      <a:pt x="0" y="10"/>
                    </a:moveTo>
                    <a:lnTo>
                      <a:pt x="15" y="10"/>
                    </a:lnTo>
                    <a:lnTo>
                      <a:pt x="30" y="10"/>
                    </a:lnTo>
                    <a:lnTo>
                      <a:pt x="45" y="9"/>
                    </a:lnTo>
                    <a:lnTo>
                      <a:pt x="59" y="9"/>
                    </a:lnTo>
                    <a:lnTo>
                      <a:pt x="72" y="8"/>
                    </a:lnTo>
                    <a:lnTo>
                      <a:pt x="84" y="8"/>
                    </a:lnTo>
                    <a:lnTo>
                      <a:pt x="96" y="7"/>
                    </a:lnTo>
                    <a:lnTo>
                      <a:pt x="105" y="6"/>
                    </a:lnTo>
                    <a:lnTo>
                      <a:pt x="114" y="5"/>
                    </a:lnTo>
                    <a:lnTo>
                      <a:pt x="121" y="5"/>
                    </a:lnTo>
                    <a:lnTo>
                      <a:pt x="127" y="4"/>
                    </a:lnTo>
                    <a:lnTo>
                      <a:pt x="132" y="3"/>
                    </a:lnTo>
                    <a:lnTo>
                      <a:pt x="133" y="2"/>
                    </a:lnTo>
                    <a:lnTo>
                      <a:pt x="134" y="0"/>
                    </a:lnTo>
                    <a:lnTo>
                      <a:pt x="132" y="0"/>
                    </a:lnTo>
                    <a:lnTo>
                      <a:pt x="131" y="2"/>
                    </a:lnTo>
                    <a:lnTo>
                      <a:pt x="129" y="3"/>
                    </a:lnTo>
                    <a:lnTo>
                      <a:pt x="125" y="4"/>
                    </a:lnTo>
                    <a:lnTo>
                      <a:pt x="119" y="5"/>
                    </a:lnTo>
                    <a:lnTo>
                      <a:pt x="111" y="5"/>
                    </a:lnTo>
                    <a:lnTo>
                      <a:pt x="104" y="6"/>
                    </a:lnTo>
                    <a:lnTo>
                      <a:pt x="93" y="7"/>
                    </a:lnTo>
                    <a:lnTo>
                      <a:pt x="82" y="7"/>
                    </a:lnTo>
                    <a:lnTo>
                      <a:pt x="70" y="8"/>
                    </a:lnTo>
                    <a:lnTo>
                      <a:pt x="57" y="9"/>
                    </a:lnTo>
                    <a:lnTo>
                      <a:pt x="44" y="9"/>
                    </a:lnTo>
                    <a:lnTo>
                      <a:pt x="30" y="9"/>
                    </a:lnTo>
                    <a:lnTo>
                      <a:pt x="15" y="10"/>
                    </a:lnTo>
                    <a:lnTo>
                      <a:pt x="0" y="10"/>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4" name="Freeform 1367">
                <a:extLst>
                  <a:ext uri="{FF2B5EF4-FFF2-40B4-BE49-F238E27FC236}">
                    <a16:creationId xmlns:a16="http://schemas.microsoft.com/office/drawing/2014/main" id="{2883646B-B065-914A-B166-E172A95D8413}"/>
                  </a:ext>
                </a:extLst>
              </p:cNvPr>
              <p:cNvSpPr>
                <a:spLocks/>
              </p:cNvSpPr>
              <p:nvPr/>
            </p:nvSpPr>
            <p:spPr bwMode="auto">
              <a:xfrm>
                <a:off x="1737" y="3630"/>
                <a:ext cx="132" cy="10"/>
              </a:xfrm>
              <a:custGeom>
                <a:avLst/>
                <a:gdLst>
                  <a:gd name="T0" fmla="*/ 0 w 132"/>
                  <a:gd name="T1" fmla="*/ 10 h 10"/>
                  <a:gd name="T2" fmla="*/ 15 w 132"/>
                  <a:gd name="T3" fmla="*/ 10 h 10"/>
                  <a:gd name="T4" fmla="*/ 30 w 132"/>
                  <a:gd name="T5" fmla="*/ 9 h 10"/>
                  <a:gd name="T6" fmla="*/ 44 w 132"/>
                  <a:gd name="T7" fmla="*/ 9 h 10"/>
                  <a:gd name="T8" fmla="*/ 57 w 132"/>
                  <a:gd name="T9" fmla="*/ 9 h 10"/>
                  <a:gd name="T10" fmla="*/ 70 w 132"/>
                  <a:gd name="T11" fmla="*/ 8 h 10"/>
                  <a:gd name="T12" fmla="*/ 82 w 132"/>
                  <a:gd name="T13" fmla="*/ 7 h 10"/>
                  <a:gd name="T14" fmla="*/ 93 w 132"/>
                  <a:gd name="T15" fmla="*/ 7 h 10"/>
                  <a:gd name="T16" fmla="*/ 104 w 132"/>
                  <a:gd name="T17" fmla="*/ 6 h 10"/>
                  <a:gd name="T18" fmla="*/ 111 w 132"/>
                  <a:gd name="T19" fmla="*/ 5 h 10"/>
                  <a:gd name="T20" fmla="*/ 119 w 132"/>
                  <a:gd name="T21" fmla="*/ 5 h 10"/>
                  <a:gd name="T22" fmla="*/ 125 w 132"/>
                  <a:gd name="T23" fmla="*/ 4 h 10"/>
                  <a:gd name="T24" fmla="*/ 129 w 132"/>
                  <a:gd name="T25" fmla="*/ 3 h 10"/>
                  <a:gd name="T26" fmla="*/ 131 w 132"/>
                  <a:gd name="T27" fmla="*/ 2 h 10"/>
                  <a:gd name="T28" fmla="*/ 132 w 132"/>
                  <a:gd name="T29" fmla="*/ 0 h 10"/>
                  <a:gd name="T30" fmla="*/ 129 w 132"/>
                  <a:gd name="T31" fmla="*/ 0 h 10"/>
                  <a:gd name="T32" fmla="*/ 128 w 132"/>
                  <a:gd name="T33" fmla="*/ 2 h 10"/>
                  <a:gd name="T34" fmla="*/ 126 w 132"/>
                  <a:gd name="T35" fmla="*/ 3 h 10"/>
                  <a:gd name="T36" fmla="*/ 122 w 132"/>
                  <a:gd name="T37" fmla="*/ 4 h 10"/>
                  <a:gd name="T38" fmla="*/ 117 w 132"/>
                  <a:gd name="T39" fmla="*/ 5 h 10"/>
                  <a:gd name="T40" fmla="*/ 110 w 132"/>
                  <a:gd name="T41" fmla="*/ 5 h 10"/>
                  <a:gd name="T42" fmla="*/ 101 w 132"/>
                  <a:gd name="T43" fmla="*/ 6 h 10"/>
                  <a:gd name="T44" fmla="*/ 91 w 132"/>
                  <a:gd name="T45" fmla="*/ 7 h 10"/>
                  <a:gd name="T46" fmla="*/ 81 w 132"/>
                  <a:gd name="T47" fmla="*/ 7 h 10"/>
                  <a:gd name="T48" fmla="*/ 68 w 132"/>
                  <a:gd name="T49" fmla="*/ 8 h 10"/>
                  <a:gd name="T50" fmla="*/ 56 w 132"/>
                  <a:gd name="T51" fmla="*/ 8 h 10"/>
                  <a:gd name="T52" fmla="*/ 43 w 132"/>
                  <a:gd name="T53" fmla="*/ 9 h 10"/>
                  <a:gd name="T54" fmla="*/ 29 w 132"/>
                  <a:gd name="T55" fmla="*/ 9 h 10"/>
                  <a:gd name="T56" fmla="*/ 15 w 132"/>
                  <a:gd name="T57" fmla="*/ 9 h 10"/>
                  <a:gd name="T58" fmla="*/ 0 w 132"/>
                  <a:gd name="T59" fmla="*/ 9 h 10"/>
                  <a:gd name="T60" fmla="*/ 0 w 132"/>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2" h="10">
                    <a:moveTo>
                      <a:pt x="0" y="10"/>
                    </a:moveTo>
                    <a:lnTo>
                      <a:pt x="15" y="10"/>
                    </a:lnTo>
                    <a:lnTo>
                      <a:pt x="30" y="9"/>
                    </a:lnTo>
                    <a:lnTo>
                      <a:pt x="44" y="9"/>
                    </a:lnTo>
                    <a:lnTo>
                      <a:pt x="57" y="9"/>
                    </a:lnTo>
                    <a:lnTo>
                      <a:pt x="70" y="8"/>
                    </a:lnTo>
                    <a:lnTo>
                      <a:pt x="82" y="7"/>
                    </a:lnTo>
                    <a:lnTo>
                      <a:pt x="93" y="7"/>
                    </a:lnTo>
                    <a:lnTo>
                      <a:pt x="104" y="6"/>
                    </a:lnTo>
                    <a:lnTo>
                      <a:pt x="111" y="5"/>
                    </a:lnTo>
                    <a:lnTo>
                      <a:pt x="119" y="5"/>
                    </a:lnTo>
                    <a:lnTo>
                      <a:pt x="125" y="4"/>
                    </a:lnTo>
                    <a:lnTo>
                      <a:pt x="129" y="3"/>
                    </a:lnTo>
                    <a:lnTo>
                      <a:pt x="131" y="2"/>
                    </a:lnTo>
                    <a:lnTo>
                      <a:pt x="132" y="0"/>
                    </a:lnTo>
                    <a:lnTo>
                      <a:pt x="129" y="0"/>
                    </a:lnTo>
                    <a:lnTo>
                      <a:pt x="128" y="2"/>
                    </a:lnTo>
                    <a:lnTo>
                      <a:pt x="126" y="3"/>
                    </a:lnTo>
                    <a:lnTo>
                      <a:pt x="122" y="4"/>
                    </a:lnTo>
                    <a:lnTo>
                      <a:pt x="117" y="5"/>
                    </a:lnTo>
                    <a:lnTo>
                      <a:pt x="110" y="5"/>
                    </a:lnTo>
                    <a:lnTo>
                      <a:pt x="101" y="6"/>
                    </a:lnTo>
                    <a:lnTo>
                      <a:pt x="91" y="7"/>
                    </a:lnTo>
                    <a:lnTo>
                      <a:pt x="81" y="7"/>
                    </a:lnTo>
                    <a:lnTo>
                      <a:pt x="68" y="8"/>
                    </a:lnTo>
                    <a:lnTo>
                      <a:pt x="56" y="8"/>
                    </a:lnTo>
                    <a:lnTo>
                      <a:pt x="43" y="9"/>
                    </a:lnTo>
                    <a:lnTo>
                      <a:pt x="29" y="9"/>
                    </a:lnTo>
                    <a:lnTo>
                      <a:pt x="15" y="9"/>
                    </a:lnTo>
                    <a:lnTo>
                      <a:pt x="0" y="9"/>
                    </a:lnTo>
                    <a:lnTo>
                      <a:pt x="0"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5" name="Freeform 1368">
                <a:extLst>
                  <a:ext uri="{FF2B5EF4-FFF2-40B4-BE49-F238E27FC236}">
                    <a16:creationId xmlns:a16="http://schemas.microsoft.com/office/drawing/2014/main" id="{456FBB68-838F-DC4C-AD0D-69276666FF9F}"/>
                  </a:ext>
                </a:extLst>
              </p:cNvPr>
              <p:cNvSpPr>
                <a:spLocks/>
              </p:cNvSpPr>
              <p:nvPr/>
            </p:nvSpPr>
            <p:spPr bwMode="auto">
              <a:xfrm>
                <a:off x="1737" y="3630"/>
                <a:ext cx="129" cy="9"/>
              </a:xfrm>
              <a:custGeom>
                <a:avLst/>
                <a:gdLst>
                  <a:gd name="T0" fmla="*/ 0 w 129"/>
                  <a:gd name="T1" fmla="*/ 9 h 9"/>
                  <a:gd name="T2" fmla="*/ 15 w 129"/>
                  <a:gd name="T3" fmla="*/ 9 h 9"/>
                  <a:gd name="T4" fmla="*/ 29 w 129"/>
                  <a:gd name="T5" fmla="*/ 9 h 9"/>
                  <a:gd name="T6" fmla="*/ 43 w 129"/>
                  <a:gd name="T7" fmla="*/ 9 h 9"/>
                  <a:gd name="T8" fmla="*/ 56 w 129"/>
                  <a:gd name="T9" fmla="*/ 8 h 9"/>
                  <a:gd name="T10" fmla="*/ 68 w 129"/>
                  <a:gd name="T11" fmla="*/ 8 h 9"/>
                  <a:gd name="T12" fmla="*/ 81 w 129"/>
                  <a:gd name="T13" fmla="*/ 7 h 9"/>
                  <a:gd name="T14" fmla="*/ 91 w 129"/>
                  <a:gd name="T15" fmla="*/ 7 h 9"/>
                  <a:gd name="T16" fmla="*/ 101 w 129"/>
                  <a:gd name="T17" fmla="*/ 6 h 9"/>
                  <a:gd name="T18" fmla="*/ 110 w 129"/>
                  <a:gd name="T19" fmla="*/ 5 h 9"/>
                  <a:gd name="T20" fmla="*/ 117 w 129"/>
                  <a:gd name="T21" fmla="*/ 5 h 9"/>
                  <a:gd name="T22" fmla="*/ 122 w 129"/>
                  <a:gd name="T23" fmla="*/ 4 h 9"/>
                  <a:gd name="T24" fmla="*/ 126 w 129"/>
                  <a:gd name="T25" fmla="*/ 3 h 9"/>
                  <a:gd name="T26" fmla="*/ 128 w 129"/>
                  <a:gd name="T27" fmla="*/ 2 h 9"/>
                  <a:gd name="T28" fmla="*/ 129 w 129"/>
                  <a:gd name="T29" fmla="*/ 0 h 9"/>
                  <a:gd name="T30" fmla="*/ 126 w 129"/>
                  <a:gd name="T31" fmla="*/ 0 h 9"/>
                  <a:gd name="T32" fmla="*/ 126 w 129"/>
                  <a:gd name="T33" fmla="*/ 1 h 9"/>
                  <a:gd name="T34" fmla="*/ 124 w 129"/>
                  <a:gd name="T35" fmla="*/ 3 h 9"/>
                  <a:gd name="T36" fmla="*/ 119 w 129"/>
                  <a:gd name="T37" fmla="*/ 4 h 9"/>
                  <a:gd name="T38" fmla="*/ 114 w 129"/>
                  <a:gd name="T39" fmla="*/ 5 h 9"/>
                  <a:gd name="T40" fmla="*/ 107 w 129"/>
                  <a:gd name="T41" fmla="*/ 5 h 9"/>
                  <a:gd name="T42" fmla="*/ 99 w 129"/>
                  <a:gd name="T43" fmla="*/ 6 h 9"/>
                  <a:gd name="T44" fmla="*/ 90 w 129"/>
                  <a:gd name="T45" fmla="*/ 6 h 9"/>
                  <a:gd name="T46" fmla="*/ 79 w 129"/>
                  <a:gd name="T47" fmla="*/ 7 h 9"/>
                  <a:gd name="T48" fmla="*/ 68 w 129"/>
                  <a:gd name="T49" fmla="*/ 8 h 9"/>
                  <a:gd name="T50" fmla="*/ 55 w 129"/>
                  <a:gd name="T51" fmla="*/ 8 h 9"/>
                  <a:gd name="T52" fmla="*/ 42 w 129"/>
                  <a:gd name="T53" fmla="*/ 9 h 9"/>
                  <a:gd name="T54" fmla="*/ 28 w 129"/>
                  <a:gd name="T55" fmla="*/ 9 h 9"/>
                  <a:gd name="T56" fmla="*/ 14 w 129"/>
                  <a:gd name="T57" fmla="*/ 9 h 9"/>
                  <a:gd name="T58" fmla="*/ 0 w 129"/>
                  <a:gd name="T59" fmla="*/ 9 h 9"/>
                  <a:gd name="T60" fmla="*/ 0 w 129"/>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9" h="9">
                    <a:moveTo>
                      <a:pt x="0" y="9"/>
                    </a:moveTo>
                    <a:lnTo>
                      <a:pt x="15" y="9"/>
                    </a:lnTo>
                    <a:lnTo>
                      <a:pt x="29" y="9"/>
                    </a:lnTo>
                    <a:lnTo>
                      <a:pt x="43" y="9"/>
                    </a:lnTo>
                    <a:lnTo>
                      <a:pt x="56" y="8"/>
                    </a:lnTo>
                    <a:lnTo>
                      <a:pt x="68" y="8"/>
                    </a:lnTo>
                    <a:lnTo>
                      <a:pt x="81" y="7"/>
                    </a:lnTo>
                    <a:lnTo>
                      <a:pt x="91" y="7"/>
                    </a:lnTo>
                    <a:lnTo>
                      <a:pt x="101" y="6"/>
                    </a:lnTo>
                    <a:lnTo>
                      <a:pt x="110" y="5"/>
                    </a:lnTo>
                    <a:lnTo>
                      <a:pt x="117" y="5"/>
                    </a:lnTo>
                    <a:lnTo>
                      <a:pt x="122" y="4"/>
                    </a:lnTo>
                    <a:lnTo>
                      <a:pt x="126" y="3"/>
                    </a:lnTo>
                    <a:lnTo>
                      <a:pt x="128" y="2"/>
                    </a:lnTo>
                    <a:lnTo>
                      <a:pt x="129" y="0"/>
                    </a:lnTo>
                    <a:lnTo>
                      <a:pt x="126" y="0"/>
                    </a:lnTo>
                    <a:lnTo>
                      <a:pt x="126" y="1"/>
                    </a:lnTo>
                    <a:lnTo>
                      <a:pt x="124" y="3"/>
                    </a:lnTo>
                    <a:lnTo>
                      <a:pt x="119" y="4"/>
                    </a:lnTo>
                    <a:lnTo>
                      <a:pt x="114" y="5"/>
                    </a:lnTo>
                    <a:lnTo>
                      <a:pt x="107" y="5"/>
                    </a:lnTo>
                    <a:lnTo>
                      <a:pt x="99" y="6"/>
                    </a:lnTo>
                    <a:lnTo>
                      <a:pt x="90" y="6"/>
                    </a:lnTo>
                    <a:lnTo>
                      <a:pt x="79" y="7"/>
                    </a:lnTo>
                    <a:lnTo>
                      <a:pt x="68" y="8"/>
                    </a:lnTo>
                    <a:lnTo>
                      <a:pt x="55" y="8"/>
                    </a:lnTo>
                    <a:lnTo>
                      <a:pt x="42" y="9"/>
                    </a:lnTo>
                    <a:lnTo>
                      <a:pt x="28" y="9"/>
                    </a:lnTo>
                    <a:lnTo>
                      <a:pt x="14" y="9"/>
                    </a:lnTo>
                    <a:lnTo>
                      <a:pt x="0" y="9"/>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6" name="Freeform 1369">
                <a:extLst>
                  <a:ext uri="{FF2B5EF4-FFF2-40B4-BE49-F238E27FC236}">
                    <a16:creationId xmlns:a16="http://schemas.microsoft.com/office/drawing/2014/main" id="{E459ECEE-AD44-BB47-BF4F-0F59DC5B830A}"/>
                  </a:ext>
                </a:extLst>
              </p:cNvPr>
              <p:cNvSpPr>
                <a:spLocks/>
              </p:cNvSpPr>
              <p:nvPr/>
            </p:nvSpPr>
            <p:spPr bwMode="auto">
              <a:xfrm>
                <a:off x="1737" y="3630"/>
                <a:ext cx="126" cy="9"/>
              </a:xfrm>
              <a:custGeom>
                <a:avLst/>
                <a:gdLst>
                  <a:gd name="T0" fmla="*/ 0 w 126"/>
                  <a:gd name="T1" fmla="*/ 9 h 9"/>
                  <a:gd name="T2" fmla="*/ 14 w 126"/>
                  <a:gd name="T3" fmla="*/ 9 h 9"/>
                  <a:gd name="T4" fmla="*/ 28 w 126"/>
                  <a:gd name="T5" fmla="*/ 9 h 9"/>
                  <a:gd name="T6" fmla="*/ 42 w 126"/>
                  <a:gd name="T7" fmla="*/ 9 h 9"/>
                  <a:gd name="T8" fmla="*/ 55 w 126"/>
                  <a:gd name="T9" fmla="*/ 8 h 9"/>
                  <a:gd name="T10" fmla="*/ 68 w 126"/>
                  <a:gd name="T11" fmla="*/ 8 h 9"/>
                  <a:gd name="T12" fmla="*/ 79 w 126"/>
                  <a:gd name="T13" fmla="*/ 7 h 9"/>
                  <a:gd name="T14" fmla="*/ 90 w 126"/>
                  <a:gd name="T15" fmla="*/ 6 h 9"/>
                  <a:gd name="T16" fmla="*/ 99 w 126"/>
                  <a:gd name="T17" fmla="*/ 6 h 9"/>
                  <a:gd name="T18" fmla="*/ 107 w 126"/>
                  <a:gd name="T19" fmla="*/ 5 h 9"/>
                  <a:gd name="T20" fmla="*/ 114 w 126"/>
                  <a:gd name="T21" fmla="*/ 5 h 9"/>
                  <a:gd name="T22" fmla="*/ 119 w 126"/>
                  <a:gd name="T23" fmla="*/ 4 h 9"/>
                  <a:gd name="T24" fmla="*/ 124 w 126"/>
                  <a:gd name="T25" fmla="*/ 3 h 9"/>
                  <a:gd name="T26" fmla="*/ 126 w 126"/>
                  <a:gd name="T27" fmla="*/ 1 h 9"/>
                  <a:gd name="T28" fmla="*/ 126 w 126"/>
                  <a:gd name="T29" fmla="*/ 0 h 9"/>
                  <a:gd name="T30" fmla="*/ 124 w 126"/>
                  <a:gd name="T31" fmla="*/ 0 h 9"/>
                  <a:gd name="T32" fmla="*/ 124 w 126"/>
                  <a:gd name="T33" fmla="*/ 1 h 9"/>
                  <a:gd name="T34" fmla="*/ 121 w 126"/>
                  <a:gd name="T35" fmla="*/ 3 h 9"/>
                  <a:gd name="T36" fmla="*/ 117 w 126"/>
                  <a:gd name="T37" fmla="*/ 4 h 9"/>
                  <a:gd name="T38" fmla="*/ 111 w 126"/>
                  <a:gd name="T39" fmla="*/ 5 h 9"/>
                  <a:gd name="T40" fmla="*/ 105 w 126"/>
                  <a:gd name="T41" fmla="*/ 5 h 9"/>
                  <a:gd name="T42" fmla="*/ 97 w 126"/>
                  <a:gd name="T43" fmla="*/ 5 h 9"/>
                  <a:gd name="T44" fmla="*/ 88 w 126"/>
                  <a:gd name="T45" fmla="*/ 6 h 9"/>
                  <a:gd name="T46" fmla="*/ 77 w 126"/>
                  <a:gd name="T47" fmla="*/ 7 h 9"/>
                  <a:gd name="T48" fmla="*/ 66 w 126"/>
                  <a:gd name="T49" fmla="*/ 8 h 9"/>
                  <a:gd name="T50" fmla="*/ 54 w 126"/>
                  <a:gd name="T51" fmla="*/ 8 h 9"/>
                  <a:gd name="T52" fmla="*/ 41 w 126"/>
                  <a:gd name="T53" fmla="*/ 9 h 9"/>
                  <a:gd name="T54" fmla="*/ 28 w 126"/>
                  <a:gd name="T55" fmla="*/ 9 h 9"/>
                  <a:gd name="T56" fmla="*/ 14 w 126"/>
                  <a:gd name="T57" fmla="*/ 9 h 9"/>
                  <a:gd name="T58" fmla="*/ 0 w 126"/>
                  <a:gd name="T59" fmla="*/ 9 h 9"/>
                  <a:gd name="T60" fmla="*/ 0 w 126"/>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 h="9">
                    <a:moveTo>
                      <a:pt x="0" y="9"/>
                    </a:moveTo>
                    <a:lnTo>
                      <a:pt x="14" y="9"/>
                    </a:lnTo>
                    <a:lnTo>
                      <a:pt x="28" y="9"/>
                    </a:lnTo>
                    <a:lnTo>
                      <a:pt x="42" y="9"/>
                    </a:lnTo>
                    <a:lnTo>
                      <a:pt x="55" y="8"/>
                    </a:lnTo>
                    <a:lnTo>
                      <a:pt x="68" y="8"/>
                    </a:lnTo>
                    <a:lnTo>
                      <a:pt x="79" y="7"/>
                    </a:lnTo>
                    <a:lnTo>
                      <a:pt x="90" y="6"/>
                    </a:lnTo>
                    <a:lnTo>
                      <a:pt x="99" y="6"/>
                    </a:lnTo>
                    <a:lnTo>
                      <a:pt x="107" y="5"/>
                    </a:lnTo>
                    <a:lnTo>
                      <a:pt x="114" y="5"/>
                    </a:lnTo>
                    <a:lnTo>
                      <a:pt x="119" y="4"/>
                    </a:lnTo>
                    <a:lnTo>
                      <a:pt x="124" y="3"/>
                    </a:lnTo>
                    <a:lnTo>
                      <a:pt x="126" y="1"/>
                    </a:lnTo>
                    <a:lnTo>
                      <a:pt x="126" y="0"/>
                    </a:lnTo>
                    <a:lnTo>
                      <a:pt x="124" y="0"/>
                    </a:lnTo>
                    <a:lnTo>
                      <a:pt x="124" y="1"/>
                    </a:lnTo>
                    <a:lnTo>
                      <a:pt x="121" y="3"/>
                    </a:lnTo>
                    <a:lnTo>
                      <a:pt x="117" y="4"/>
                    </a:lnTo>
                    <a:lnTo>
                      <a:pt x="111" y="5"/>
                    </a:lnTo>
                    <a:lnTo>
                      <a:pt x="105" y="5"/>
                    </a:lnTo>
                    <a:lnTo>
                      <a:pt x="97" y="5"/>
                    </a:lnTo>
                    <a:lnTo>
                      <a:pt x="88" y="6"/>
                    </a:lnTo>
                    <a:lnTo>
                      <a:pt x="77" y="7"/>
                    </a:lnTo>
                    <a:lnTo>
                      <a:pt x="66" y="8"/>
                    </a:lnTo>
                    <a:lnTo>
                      <a:pt x="54" y="8"/>
                    </a:lnTo>
                    <a:lnTo>
                      <a:pt x="41" y="9"/>
                    </a:lnTo>
                    <a:lnTo>
                      <a:pt x="28" y="9"/>
                    </a:lnTo>
                    <a:lnTo>
                      <a:pt x="14" y="9"/>
                    </a:lnTo>
                    <a:lnTo>
                      <a:pt x="0"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7" name="Freeform 1370">
                <a:extLst>
                  <a:ext uri="{FF2B5EF4-FFF2-40B4-BE49-F238E27FC236}">
                    <a16:creationId xmlns:a16="http://schemas.microsoft.com/office/drawing/2014/main" id="{A9B249BE-F93D-8E4D-B350-2149CB1BD6E0}"/>
                  </a:ext>
                </a:extLst>
              </p:cNvPr>
              <p:cNvSpPr>
                <a:spLocks/>
              </p:cNvSpPr>
              <p:nvPr/>
            </p:nvSpPr>
            <p:spPr bwMode="auto">
              <a:xfrm>
                <a:off x="1737" y="3630"/>
                <a:ext cx="124" cy="9"/>
              </a:xfrm>
              <a:custGeom>
                <a:avLst/>
                <a:gdLst>
                  <a:gd name="T0" fmla="*/ 0 w 124"/>
                  <a:gd name="T1" fmla="*/ 9 h 9"/>
                  <a:gd name="T2" fmla="*/ 14 w 124"/>
                  <a:gd name="T3" fmla="*/ 9 h 9"/>
                  <a:gd name="T4" fmla="*/ 28 w 124"/>
                  <a:gd name="T5" fmla="*/ 9 h 9"/>
                  <a:gd name="T6" fmla="*/ 41 w 124"/>
                  <a:gd name="T7" fmla="*/ 9 h 9"/>
                  <a:gd name="T8" fmla="*/ 54 w 124"/>
                  <a:gd name="T9" fmla="*/ 8 h 9"/>
                  <a:gd name="T10" fmla="*/ 66 w 124"/>
                  <a:gd name="T11" fmla="*/ 8 h 9"/>
                  <a:gd name="T12" fmla="*/ 77 w 124"/>
                  <a:gd name="T13" fmla="*/ 7 h 9"/>
                  <a:gd name="T14" fmla="*/ 88 w 124"/>
                  <a:gd name="T15" fmla="*/ 6 h 9"/>
                  <a:gd name="T16" fmla="*/ 97 w 124"/>
                  <a:gd name="T17" fmla="*/ 5 h 9"/>
                  <a:gd name="T18" fmla="*/ 105 w 124"/>
                  <a:gd name="T19" fmla="*/ 5 h 9"/>
                  <a:gd name="T20" fmla="*/ 111 w 124"/>
                  <a:gd name="T21" fmla="*/ 5 h 9"/>
                  <a:gd name="T22" fmla="*/ 117 w 124"/>
                  <a:gd name="T23" fmla="*/ 4 h 9"/>
                  <a:gd name="T24" fmla="*/ 121 w 124"/>
                  <a:gd name="T25" fmla="*/ 3 h 9"/>
                  <a:gd name="T26" fmla="*/ 124 w 124"/>
                  <a:gd name="T27" fmla="*/ 1 h 9"/>
                  <a:gd name="T28" fmla="*/ 124 w 124"/>
                  <a:gd name="T29" fmla="*/ 0 h 9"/>
                  <a:gd name="T30" fmla="*/ 121 w 124"/>
                  <a:gd name="T31" fmla="*/ 0 h 9"/>
                  <a:gd name="T32" fmla="*/ 121 w 124"/>
                  <a:gd name="T33" fmla="*/ 1 h 9"/>
                  <a:gd name="T34" fmla="*/ 118 w 124"/>
                  <a:gd name="T35" fmla="*/ 2 h 9"/>
                  <a:gd name="T36" fmla="*/ 115 w 124"/>
                  <a:gd name="T37" fmla="*/ 4 h 9"/>
                  <a:gd name="T38" fmla="*/ 110 w 124"/>
                  <a:gd name="T39" fmla="*/ 4 h 9"/>
                  <a:gd name="T40" fmla="*/ 103 w 124"/>
                  <a:gd name="T41" fmla="*/ 5 h 9"/>
                  <a:gd name="T42" fmla="*/ 95 w 124"/>
                  <a:gd name="T43" fmla="*/ 5 h 9"/>
                  <a:gd name="T44" fmla="*/ 86 w 124"/>
                  <a:gd name="T45" fmla="*/ 6 h 9"/>
                  <a:gd name="T46" fmla="*/ 75 w 124"/>
                  <a:gd name="T47" fmla="*/ 7 h 9"/>
                  <a:gd name="T48" fmla="*/ 65 w 124"/>
                  <a:gd name="T49" fmla="*/ 7 h 9"/>
                  <a:gd name="T50" fmla="*/ 53 w 124"/>
                  <a:gd name="T51" fmla="*/ 8 h 9"/>
                  <a:gd name="T52" fmla="*/ 40 w 124"/>
                  <a:gd name="T53" fmla="*/ 8 h 9"/>
                  <a:gd name="T54" fmla="*/ 27 w 124"/>
                  <a:gd name="T55" fmla="*/ 9 h 9"/>
                  <a:gd name="T56" fmla="*/ 14 w 124"/>
                  <a:gd name="T57" fmla="*/ 9 h 9"/>
                  <a:gd name="T58" fmla="*/ 0 w 124"/>
                  <a:gd name="T59" fmla="*/ 9 h 9"/>
                  <a:gd name="T60" fmla="*/ 0 w 124"/>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9">
                    <a:moveTo>
                      <a:pt x="0" y="9"/>
                    </a:moveTo>
                    <a:lnTo>
                      <a:pt x="14" y="9"/>
                    </a:lnTo>
                    <a:lnTo>
                      <a:pt x="28" y="9"/>
                    </a:lnTo>
                    <a:lnTo>
                      <a:pt x="41" y="9"/>
                    </a:lnTo>
                    <a:lnTo>
                      <a:pt x="54" y="8"/>
                    </a:lnTo>
                    <a:lnTo>
                      <a:pt x="66" y="8"/>
                    </a:lnTo>
                    <a:lnTo>
                      <a:pt x="77" y="7"/>
                    </a:lnTo>
                    <a:lnTo>
                      <a:pt x="88" y="6"/>
                    </a:lnTo>
                    <a:lnTo>
                      <a:pt x="97" y="5"/>
                    </a:lnTo>
                    <a:lnTo>
                      <a:pt x="105" y="5"/>
                    </a:lnTo>
                    <a:lnTo>
                      <a:pt x="111" y="5"/>
                    </a:lnTo>
                    <a:lnTo>
                      <a:pt x="117" y="4"/>
                    </a:lnTo>
                    <a:lnTo>
                      <a:pt x="121" y="3"/>
                    </a:lnTo>
                    <a:lnTo>
                      <a:pt x="124" y="1"/>
                    </a:lnTo>
                    <a:lnTo>
                      <a:pt x="124" y="0"/>
                    </a:lnTo>
                    <a:lnTo>
                      <a:pt x="121" y="0"/>
                    </a:lnTo>
                    <a:lnTo>
                      <a:pt x="121" y="1"/>
                    </a:lnTo>
                    <a:lnTo>
                      <a:pt x="118" y="2"/>
                    </a:lnTo>
                    <a:lnTo>
                      <a:pt x="115" y="4"/>
                    </a:lnTo>
                    <a:lnTo>
                      <a:pt x="110" y="4"/>
                    </a:lnTo>
                    <a:lnTo>
                      <a:pt x="103" y="5"/>
                    </a:lnTo>
                    <a:lnTo>
                      <a:pt x="95" y="5"/>
                    </a:lnTo>
                    <a:lnTo>
                      <a:pt x="86" y="6"/>
                    </a:lnTo>
                    <a:lnTo>
                      <a:pt x="75" y="7"/>
                    </a:lnTo>
                    <a:lnTo>
                      <a:pt x="65" y="7"/>
                    </a:lnTo>
                    <a:lnTo>
                      <a:pt x="53" y="8"/>
                    </a:lnTo>
                    <a:lnTo>
                      <a:pt x="40" y="8"/>
                    </a:lnTo>
                    <a:lnTo>
                      <a:pt x="27" y="9"/>
                    </a:lnTo>
                    <a:lnTo>
                      <a:pt x="14" y="9"/>
                    </a:lnTo>
                    <a:lnTo>
                      <a:pt x="0" y="9"/>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8" name="Freeform 1371">
                <a:extLst>
                  <a:ext uri="{FF2B5EF4-FFF2-40B4-BE49-F238E27FC236}">
                    <a16:creationId xmlns:a16="http://schemas.microsoft.com/office/drawing/2014/main" id="{3EC207A4-A95A-B042-A5FE-D153B0FDD86A}"/>
                  </a:ext>
                </a:extLst>
              </p:cNvPr>
              <p:cNvSpPr>
                <a:spLocks/>
              </p:cNvSpPr>
              <p:nvPr/>
            </p:nvSpPr>
            <p:spPr bwMode="auto">
              <a:xfrm>
                <a:off x="1737" y="3630"/>
                <a:ext cx="121" cy="9"/>
              </a:xfrm>
              <a:custGeom>
                <a:avLst/>
                <a:gdLst>
                  <a:gd name="T0" fmla="*/ 0 w 121"/>
                  <a:gd name="T1" fmla="*/ 9 h 9"/>
                  <a:gd name="T2" fmla="*/ 14 w 121"/>
                  <a:gd name="T3" fmla="*/ 9 h 9"/>
                  <a:gd name="T4" fmla="*/ 27 w 121"/>
                  <a:gd name="T5" fmla="*/ 9 h 9"/>
                  <a:gd name="T6" fmla="*/ 40 w 121"/>
                  <a:gd name="T7" fmla="*/ 8 h 9"/>
                  <a:gd name="T8" fmla="*/ 53 w 121"/>
                  <a:gd name="T9" fmla="*/ 8 h 9"/>
                  <a:gd name="T10" fmla="*/ 65 w 121"/>
                  <a:gd name="T11" fmla="*/ 7 h 9"/>
                  <a:gd name="T12" fmla="*/ 75 w 121"/>
                  <a:gd name="T13" fmla="*/ 7 h 9"/>
                  <a:gd name="T14" fmla="*/ 86 w 121"/>
                  <a:gd name="T15" fmla="*/ 6 h 9"/>
                  <a:gd name="T16" fmla="*/ 95 w 121"/>
                  <a:gd name="T17" fmla="*/ 5 h 9"/>
                  <a:gd name="T18" fmla="*/ 103 w 121"/>
                  <a:gd name="T19" fmla="*/ 5 h 9"/>
                  <a:gd name="T20" fmla="*/ 110 w 121"/>
                  <a:gd name="T21" fmla="*/ 4 h 9"/>
                  <a:gd name="T22" fmla="*/ 115 w 121"/>
                  <a:gd name="T23" fmla="*/ 4 h 9"/>
                  <a:gd name="T24" fmla="*/ 118 w 121"/>
                  <a:gd name="T25" fmla="*/ 2 h 9"/>
                  <a:gd name="T26" fmla="*/ 121 w 121"/>
                  <a:gd name="T27" fmla="*/ 1 h 9"/>
                  <a:gd name="T28" fmla="*/ 121 w 121"/>
                  <a:gd name="T29" fmla="*/ 0 h 9"/>
                  <a:gd name="T30" fmla="*/ 118 w 121"/>
                  <a:gd name="T31" fmla="*/ 0 h 9"/>
                  <a:gd name="T32" fmla="*/ 118 w 121"/>
                  <a:gd name="T33" fmla="*/ 1 h 9"/>
                  <a:gd name="T34" fmla="*/ 115 w 121"/>
                  <a:gd name="T35" fmla="*/ 3 h 9"/>
                  <a:gd name="T36" fmla="*/ 111 w 121"/>
                  <a:gd name="T37" fmla="*/ 4 h 9"/>
                  <a:gd name="T38" fmla="*/ 105 w 121"/>
                  <a:gd name="T39" fmla="*/ 5 h 9"/>
                  <a:gd name="T40" fmla="*/ 97 w 121"/>
                  <a:gd name="T41" fmla="*/ 5 h 9"/>
                  <a:gd name="T42" fmla="*/ 89 w 121"/>
                  <a:gd name="T43" fmla="*/ 6 h 9"/>
                  <a:gd name="T44" fmla="*/ 79 w 121"/>
                  <a:gd name="T45" fmla="*/ 6 h 9"/>
                  <a:gd name="T46" fmla="*/ 68 w 121"/>
                  <a:gd name="T47" fmla="*/ 7 h 9"/>
                  <a:gd name="T48" fmla="*/ 55 w 121"/>
                  <a:gd name="T49" fmla="*/ 8 h 9"/>
                  <a:gd name="T50" fmla="*/ 42 w 121"/>
                  <a:gd name="T51" fmla="*/ 8 h 9"/>
                  <a:gd name="T52" fmla="*/ 28 w 121"/>
                  <a:gd name="T53" fmla="*/ 8 h 9"/>
                  <a:gd name="T54" fmla="*/ 14 w 121"/>
                  <a:gd name="T55" fmla="*/ 9 h 9"/>
                  <a:gd name="T56" fmla="*/ 0 w 121"/>
                  <a:gd name="T57" fmla="*/ 9 h 9"/>
                  <a:gd name="T58" fmla="*/ 0 w 121"/>
                  <a:gd name="T59" fmla="*/ 9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1" h="9">
                    <a:moveTo>
                      <a:pt x="0" y="9"/>
                    </a:moveTo>
                    <a:lnTo>
                      <a:pt x="14" y="9"/>
                    </a:lnTo>
                    <a:lnTo>
                      <a:pt x="27" y="9"/>
                    </a:lnTo>
                    <a:lnTo>
                      <a:pt x="40" y="8"/>
                    </a:lnTo>
                    <a:lnTo>
                      <a:pt x="53" y="8"/>
                    </a:lnTo>
                    <a:lnTo>
                      <a:pt x="65" y="7"/>
                    </a:lnTo>
                    <a:lnTo>
                      <a:pt x="75" y="7"/>
                    </a:lnTo>
                    <a:lnTo>
                      <a:pt x="86" y="6"/>
                    </a:lnTo>
                    <a:lnTo>
                      <a:pt x="95" y="5"/>
                    </a:lnTo>
                    <a:lnTo>
                      <a:pt x="103" y="5"/>
                    </a:lnTo>
                    <a:lnTo>
                      <a:pt x="110" y="4"/>
                    </a:lnTo>
                    <a:lnTo>
                      <a:pt x="115" y="4"/>
                    </a:lnTo>
                    <a:lnTo>
                      <a:pt x="118" y="2"/>
                    </a:lnTo>
                    <a:lnTo>
                      <a:pt x="121" y="1"/>
                    </a:lnTo>
                    <a:lnTo>
                      <a:pt x="121" y="0"/>
                    </a:lnTo>
                    <a:lnTo>
                      <a:pt x="118" y="0"/>
                    </a:lnTo>
                    <a:lnTo>
                      <a:pt x="118" y="1"/>
                    </a:lnTo>
                    <a:lnTo>
                      <a:pt x="115" y="3"/>
                    </a:lnTo>
                    <a:lnTo>
                      <a:pt x="111" y="4"/>
                    </a:lnTo>
                    <a:lnTo>
                      <a:pt x="105" y="5"/>
                    </a:lnTo>
                    <a:lnTo>
                      <a:pt x="97" y="5"/>
                    </a:lnTo>
                    <a:lnTo>
                      <a:pt x="89" y="6"/>
                    </a:lnTo>
                    <a:lnTo>
                      <a:pt x="79" y="6"/>
                    </a:lnTo>
                    <a:lnTo>
                      <a:pt x="68" y="7"/>
                    </a:lnTo>
                    <a:lnTo>
                      <a:pt x="55" y="8"/>
                    </a:lnTo>
                    <a:lnTo>
                      <a:pt x="42" y="8"/>
                    </a:lnTo>
                    <a:lnTo>
                      <a:pt x="28" y="8"/>
                    </a:lnTo>
                    <a:lnTo>
                      <a:pt x="14" y="9"/>
                    </a:lnTo>
                    <a:lnTo>
                      <a:pt x="0" y="9"/>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09" name="Freeform 1372">
                <a:extLst>
                  <a:ext uri="{FF2B5EF4-FFF2-40B4-BE49-F238E27FC236}">
                    <a16:creationId xmlns:a16="http://schemas.microsoft.com/office/drawing/2014/main" id="{032AE678-0BFD-9C48-8669-7387C1EFA894}"/>
                  </a:ext>
                </a:extLst>
              </p:cNvPr>
              <p:cNvSpPr>
                <a:spLocks/>
              </p:cNvSpPr>
              <p:nvPr/>
            </p:nvSpPr>
            <p:spPr bwMode="auto">
              <a:xfrm>
                <a:off x="1737" y="3630"/>
                <a:ext cx="118" cy="9"/>
              </a:xfrm>
              <a:custGeom>
                <a:avLst/>
                <a:gdLst>
                  <a:gd name="T0" fmla="*/ 0 w 118"/>
                  <a:gd name="T1" fmla="*/ 9 h 9"/>
                  <a:gd name="T2" fmla="*/ 14 w 118"/>
                  <a:gd name="T3" fmla="*/ 9 h 9"/>
                  <a:gd name="T4" fmla="*/ 28 w 118"/>
                  <a:gd name="T5" fmla="*/ 8 h 9"/>
                  <a:gd name="T6" fmla="*/ 42 w 118"/>
                  <a:gd name="T7" fmla="*/ 8 h 9"/>
                  <a:gd name="T8" fmla="*/ 55 w 118"/>
                  <a:gd name="T9" fmla="*/ 8 h 9"/>
                  <a:gd name="T10" fmla="*/ 68 w 118"/>
                  <a:gd name="T11" fmla="*/ 7 h 9"/>
                  <a:gd name="T12" fmla="*/ 79 w 118"/>
                  <a:gd name="T13" fmla="*/ 6 h 9"/>
                  <a:gd name="T14" fmla="*/ 89 w 118"/>
                  <a:gd name="T15" fmla="*/ 6 h 9"/>
                  <a:gd name="T16" fmla="*/ 97 w 118"/>
                  <a:gd name="T17" fmla="*/ 5 h 9"/>
                  <a:gd name="T18" fmla="*/ 105 w 118"/>
                  <a:gd name="T19" fmla="*/ 5 h 9"/>
                  <a:gd name="T20" fmla="*/ 111 w 118"/>
                  <a:gd name="T21" fmla="*/ 4 h 9"/>
                  <a:gd name="T22" fmla="*/ 115 w 118"/>
                  <a:gd name="T23" fmla="*/ 3 h 9"/>
                  <a:gd name="T24" fmla="*/ 118 w 118"/>
                  <a:gd name="T25" fmla="*/ 1 h 9"/>
                  <a:gd name="T26" fmla="*/ 118 w 118"/>
                  <a:gd name="T27" fmla="*/ 0 h 9"/>
                  <a:gd name="T28" fmla="*/ 116 w 118"/>
                  <a:gd name="T29" fmla="*/ 0 h 9"/>
                  <a:gd name="T30" fmla="*/ 115 w 118"/>
                  <a:gd name="T31" fmla="*/ 1 h 9"/>
                  <a:gd name="T32" fmla="*/ 113 w 118"/>
                  <a:gd name="T33" fmla="*/ 3 h 9"/>
                  <a:gd name="T34" fmla="*/ 109 w 118"/>
                  <a:gd name="T35" fmla="*/ 4 h 9"/>
                  <a:gd name="T36" fmla="*/ 103 w 118"/>
                  <a:gd name="T37" fmla="*/ 5 h 9"/>
                  <a:gd name="T38" fmla="*/ 96 w 118"/>
                  <a:gd name="T39" fmla="*/ 5 h 9"/>
                  <a:gd name="T40" fmla="*/ 87 w 118"/>
                  <a:gd name="T41" fmla="*/ 5 h 9"/>
                  <a:gd name="T42" fmla="*/ 77 w 118"/>
                  <a:gd name="T43" fmla="*/ 6 h 9"/>
                  <a:gd name="T44" fmla="*/ 66 w 118"/>
                  <a:gd name="T45" fmla="*/ 7 h 9"/>
                  <a:gd name="T46" fmla="*/ 54 w 118"/>
                  <a:gd name="T47" fmla="*/ 7 h 9"/>
                  <a:gd name="T48" fmla="*/ 41 w 118"/>
                  <a:gd name="T49" fmla="*/ 8 h 9"/>
                  <a:gd name="T50" fmla="*/ 28 w 118"/>
                  <a:gd name="T51" fmla="*/ 8 h 9"/>
                  <a:gd name="T52" fmla="*/ 14 w 118"/>
                  <a:gd name="T53" fmla="*/ 8 h 9"/>
                  <a:gd name="T54" fmla="*/ 0 w 118"/>
                  <a:gd name="T55" fmla="*/ 8 h 9"/>
                  <a:gd name="T56" fmla="*/ 0 w 118"/>
                  <a:gd name="T57" fmla="*/ 9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8" h="9">
                    <a:moveTo>
                      <a:pt x="0" y="9"/>
                    </a:moveTo>
                    <a:lnTo>
                      <a:pt x="14" y="9"/>
                    </a:lnTo>
                    <a:lnTo>
                      <a:pt x="28" y="8"/>
                    </a:lnTo>
                    <a:lnTo>
                      <a:pt x="42" y="8"/>
                    </a:lnTo>
                    <a:lnTo>
                      <a:pt x="55" y="8"/>
                    </a:lnTo>
                    <a:lnTo>
                      <a:pt x="68" y="7"/>
                    </a:lnTo>
                    <a:lnTo>
                      <a:pt x="79" y="6"/>
                    </a:lnTo>
                    <a:lnTo>
                      <a:pt x="89" y="6"/>
                    </a:lnTo>
                    <a:lnTo>
                      <a:pt x="97" y="5"/>
                    </a:lnTo>
                    <a:lnTo>
                      <a:pt x="105" y="5"/>
                    </a:lnTo>
                    <a:lnTo>
                      <a:pt x="111" y="4"/>
                    </a:lnTo>
                    <a:lnTo>
                      <a:pt x="115" y="3"/>
                    </a:lnTo>
                    <a:lnTo>
                      <a:pt x="118" y="1"/>
                    </a:lnTo>
                    <a:lnTo>
                      <a:pt x="118" y="0"/>
                    </a:lnTo>
                    <a:lnTo>
                      <a:pt x="116" y="0"/>
                    </a:lnTo>
                    <a:lnTo>
                      <a:pt x="115" y="1"/>
                    </a:lnTo>
                    <a:lnTo>
                      <a:pt x="113" y="3"/>
                    </a:lnTo>
                    <a:lnTo>
                      <a:pt x="109" y="4"/>
                    </a:lnTo>
                    <a:lnTo>
                      <a:pt x="103" y="5"/>
                    </a:lnTo>
                    <a:lnTo>
                      <a:pt x="96" y="5"/>
                    </a:lnTo>
                    <a:lnTo>
                      <a:pt x="87" y="5"/>
                    </a:lnTo>
                    <a:lnTo>
                      <a:pt x="77" y="6"/>
                    </a:lnTo>
                    <a:lnTo>
                      <a:pt x="66" y="7"/>
                    </a:lnTo>
                    <a:lnTo>
                      <a:pt x="54" y="7"/>
                    </a:lnTo>
                    <a:lnTo>
                      <a:pt x="41" y="8"/>
                    </a:lnTo>
                    <a:lnTo>
                      <a:pt x="28" y="8"/>
                    </a:lnTo>
                    <a:lnTo>
                      <a:pt x="14" y="8"/>
                    </a:lnTo>
                    <a:lnTo>
                      <a:pt x="0" y="8"/>
                    </a:lnTo>
                    <a:lnTo>
                      <a:pt x="0" y="9"/>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0" name="Freeform 1373">
                <a:extLst>
                  <a:ext uri="{FF2B5EF4-FFF2-40B4-BE49-F238E27FC236}">
                    <a16:creationId xmlns:a16="http://schemas.microsoft.com/office/drawing/2014/main" id="{944E00AA-40A0-A247-9CE7-D3C0338F40F4}"/>
                  </a:ext>
                </a:extLst>
              </p:cNvPr>
              <p:cNvSpPr>
                <a:spLocks/>
              </p:cNvSpPr>
              <p:nvPr/>
            </p:nvSpPr>
            <p:spPr bwMode="auto">
              <a:xfrm>
                <a:off x="1737" y="3630"/>
                <a:ext cx="116" cy="8"/>
              </a:xfrm>
              <a:custGeom>
                <a:avLst/>
                <a:gdLst>
                  <a:gd name="T0" fmla="*/ 0 w 116"/>
                  <a:gd name="T1" fmla="*/ 8 h 8"/>
                  <a:gd name="T2" fmla="*/ 14 w 116"/>
                  <a:gd name="T3" fmla="*/ 8 h 8"/>
                  <a:gd name="T4" fmla="*/ 28 w 116"/>
                  <a:gd name="T5" fmla="*/ 8 h 8"/>
                  <a:gd name="T6" fmla="*/ 41 w 116"/>
                  <a:gd name="T7" fmla="*/ 8 h 8"/>
                  <a:gd name="T8" fmla="*/ 54 w 116"/>
                  <a:gd name="T9" fmla="*/ 7 h 8"/>
                  <a:gd name="T10" fmla="*/ 66 w 116"/>
                  <a:gd name="T11" fmla="*/ 7 h 8"/>
                  <a:gd name="T12" fmla="*/ 77 w 116"/>
                  <a:gd name="T13" fmla="*/ 6 h 8"/>
                  <a:gd name="T14" fmla="*/ 87 w 116"/>
                  <a:gd name="T15" fmla="*/ 5 h 8"/>
                  <a:gd name="T16" fmla="*/ 96 w 116"/>
                  <a:gd name="T17" fmla="*/ 5 h 8"/>
                  <a:gd name="T18" fmla="*/ 103 w 116"/>
                  <a:gd name="T19" fmla="*/ 5 h 8"/>
                  <a:gd name="T20" fmla="*/ 109 w 116"/>
                  <a:gd name="T21" fmla="*/ 4 h 8"/>
                  <a:gd name="T22" fmla="*/ 113 w 116"/>
                  <a:gd name="T23" fmla="*/ 3 h 8"/>
                  <a:gd name="T24" fmla="*/ 115 w 116"/>
                  <a:gd name="T25" fmla="*/ 1 h 8"/>
                  <a:gd name="T26" fmla="*/ 116 w 116"/>
                  <a:gd name="T27" fmla="*/ 0 h 8"/>
                  <a:gd name="T28" fmla="*/ 113 w 116"/>
                  <a:gd name="T29" fmla="*/ 0 h 8"/>
                  <a:gd name="T30" fmla="*/ 112 w 116"/>
                  <a:gd name="T31" fmla="*/ 1 h 8"/>
                  <a:gd name="T32" fmla="*/ 111 w 116"/>
                  <a:gd name="T33" fmla="*/ 2 h 8"/>
                  <a:gd name="T34" fmla="*/ 106 w 116"/>
                  <a:gd name="T35" fmla="*/ 4 h 8"/>
                  <a:gd name="T36" fmla="*/ 101 w 116"/>
                  <a:gd name="T37" fmla="*/ 4 h 8"/>
                  <a:gd name="T38" fmla="*/ 93 w 116"/>
                  <a:gd name="T39" fmla="*/ 5 h 8"/>
                  <a:gd name="T40" fmla="*/ 85 w 116"/>
                  <a:gd name="T41" fmla="*/ 5 h 8"/>
                  <a:gd name="T42" fmla="*/ 75 w 116"/>
                  <a:gd name="T43" fmla="*/ 6 h 8"/>
                  <a:gd name="T44" fmla="*/ 65 w 116"/>
                  <a:gd name="T45" fmla="*/ 7 h 8"/>
                  <a:gd name="T46" fmla="*/ 53 w 116"/>
                  <a:gd name="T47" fmla="*/ 7 h 8"/>
                  <a:gd name="T48" fmla="*/ 40 w 116"/>
                  <a:gd name="T49" fmla="*/ 8 h 8"/>
                  <a:gd name="T50" fmla="*/ 27 w 116"/>
                  <a:gd name="T51" fmla="*/ 8 h 8"/>
                  <a:gd name="T52" fmla="*/ 14 w 116"/>
                  <a:gd name="T53" fmla="*/ 8 h 8"/>
                  <a:gd name="T54" fmla="*/ 0 w 116"/>
                  <a:gd name="T55" fmla="*/ 8 h 8"/>
                  <a:gd name="T56" fmla="*/ 0 w 116"/>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6" h="8">
                    <a:moveTo>
                      <a:pt x="0" y="8"/>
                    </a:moveTo>
                    <a:lnTo>
                      <a:pt x="14" y="8"/>
                    </a:lnTo>
                    <a:lnTo>
                      <a:pt x="28" y="8"/>
                    </a:lnTo>
                    <a:lnTo>
                      <a:pt x="41" y="8"/>
                    </a:lnTo>
                    <a:lnTo>
                      <a:pt x="54" y="7"/>
                    </a:lnTo>
                    <a:lnTo>
                      <a:pt x="66" y="7"/>
                    </a:lnTo>
                    <a:lnTo>
                      <a:pt x="77" y="6"/>
                    </a:lnTo>
                    <a:lnTo>
                      <a:pt x="87" y="5"/>
                    </a:lnTo>
                    <a:lnTo>
                      <a:pt x="96" y="5"/>
                    </a:lnTo>
                    <a:lnTo>
                      <a:pt x="103" y="5"/>
                    </a:lnTo>
                    <a:lnTo>
                      <a:pt x="109" y="4"/>
                    </a:lnTo>
                    <a:lnTo>
                      <a:pt x="113" y="3"/>
                    </a:lnTo>
                    <a:lnTo>
                      <a:pt x="115" y="1"/>
                    </a:lnTo>
                    <a:lnTo>
                      <a:pt x="116" y="0"/>
                    </a:lnTo>
                    <a:lnTo>
                      <a:pt x="113" y="0"/>
                    </a:lnTo>
                    <a:lnTo>
                      <a:pt x="112" y="1"/>
                    </a:lnTo>
                    <a:lnTo>
                      <a:pt x="111" y="2"/>
                    </a:lnTo>
                    <a:lnTo>
                      <a:pt x="106" y="4"/>
                    </a:lnTo>
                    <a:lnTo>
                      <a:pt x="101" y="4"/>
                    </a:lnTo>
                    <a:lnTo>
                      <a:pt x="93" y="5"/>
                    </a:lnTo>
                    <a:lnTo>
                      <a:pt x="85" y="5"/>
                    </a:lnTo>
                    <a:lnTo>
                      <a:pt x="75" y="6"/>
                    </a:lnTo>
                    <a:lnTo>
                      <a:pt x="65" y="7"/>
                    </a:lnTo>
                    <a:lnTo>
                      <a:pt x="53" y="7"/>
                    </a:lnTo>
                    <a:lnTo>
                      <a:pt x="40" y="8"/>
                    </a:lnTo>
                    <a:lnTo>
                      <a:pt x="27" y="8"/>
                    </a:lnTo>
                    <a:lnTo>
                      <a:pt x="14" y="8"/>
                    </a:lnTo>
                    <a:lnTo>
                      <a:pt x="0" y="8"/>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1" name="Freeform 1374">
                <a:extLst>
                  <a:ext uri="{FF2B5EF4-FFF2-40B4-BE49-F238E27FC236}">
                    <a16:creationId xmlns:a16="http://schemas.microsoft.com/office/drawing/2014/main" id="{7EA64BB3-5275-4640-BEA9-0FD2FCE9DACF}"/>
                  </a:ext>
                </a:extLst>
              </p:cNvPr>
              <p:cNvSpPr>
                <a:spLocks/>
              </p:cNvSpPr>
              <p:nvPr/>
            </p:nvSpPr>
            <p:spPr bwMode="auto">
              <a:xfrm>
                <a:off x="1737" y="3630"/>
                <a:ext cx="113" cy="8"/>
              </a:xfrm>
              <a:custGeom>
                <a:avLst/>
                <a:gdLst>
                  <a:gd name="T0" fmla="*/ 0 w 113"/>
                  <a:gd name="T1" fmla="*/ 8 h 8"/>
                  <a:gd name="T2" fmla="*/ 14 w 113"/>
                  <a:gd name="T3" fmla="*/ 8 h 8"/>
                  <a:gd name="T4" fmla="*/ 27 w 113"/>
                  <a:gd name="T5" fmla="*/ 8 h 8"/>
                  <a:gd name="T6" fmla="*/ 40 w 113"/>
                  <a:gd name="T7" fmla="*/ 8 h 8"/>
                  <a:gd name="T8" fmla="*/ 53 w 113"/>
                  <a:gd name="T9" fmla="*/ 7 h 8"/>
                  <a:gd name="T10" fmla="*/ 65 w 113"/>
                  <a:gd name="T11" fmla="*/ 7 h 8"/>
                  <a:gd name="T12" fmla="*/ 75 w 113"/>
                  <a:gd name="T13" fmla="*/ 6 h 8"/>
                  <a:gd name="T14" fmla="*/ 85 w 113"/>
                  <a:gd name="T15" fmla="*/ 5 h 8"/>
                  <a:gd name="T16" fmla="*/ 93 w 113"/>
                  <a:gd name="T17" fmla="*/ 5 h 8"/>
                  <a:gd name="T18" fmla="*/ 101 w 113"/>
                  <a:gd name="T19" fmla="*/ 4 h 8"/>
                  <a:gd name="T20" fmla="*/ 106 w 113"/>
                  <a:gd name="T21" fmla="*/ 4 h 8"/>
                  <a:gd name="T22" fmla="*/ 111 w 113"/>
                  <a:gd name="T23" fmla="*/ 2 h 8"/>
                  <a:gd name="T24" fmla="*/ 112 w 113"/>
                  <a:gd name="T25" fmla="*/ 1 h 8"/>
                  <a:gd name="T26" fmla="*/ 113 w 113"/>
                  <a:gd name="T27" fmla="*/ 0 h 8"/>
                  <a:gd name="T28" fmla="*/ 111 w 113"/>
                  <a:gd name="T29" fmla="*/ 0 h 8"/>
                  <a:gd name="T30" fmla="*/ 110 w 113"/>
                  <a:gd name="T31" fmla="*/ 1 h 8"/>
                  <a:gd name="T32" fmla="*/ 108 w 113"/>
                  <a:gd name="T33" fmla="*/ 2 h 8"/>
                  <a:gd name="T34" fmla="*/ 104 w 113"/>
                  <a:gd name="T35" fmla="*/ 3 h 8"/>
                  <a:gd name="T36" fmla="*/ 98 w 113"/>
                  <a:gd name="T37" fmla="*/ 4 h 8"/>
                  <a:gd name="T38" fmla="*/ 91 w 113"/>
                  <a:gd name="T39" fmla="*/ 5 h 8"/>
                  <a:gd name="T40" fmla="*/ 83 w 113"/>
                  <a:gd name="T41" fmla="*/ 5 h 8"/>
                  <a:gd name="T42" fmla="*/ 74 w 113"/>
                  <a:gd name="T43" fmla="*/ 6 h 8"/>
                  <a:gd name="T44" fmla="*/ 63 w 113"/>
                  <a:gd name="T45" fmla="*/ 6 h 8"/>
                  <a:gd name="T46" fmla="*/ 52 w 113"/>
                  <a:gd name="T47" fmla="*/ 7 h 8"/>
                  <a:gd name="T48" fmla="*/ 39 w 113"/>
                  <a:gd name="T49" fmla="*/ 7 h 8"/>
                  <a:gd name="T50" fmla="*/ 26 w 113"/>
                  <a:gd name="T51" fmla="*/ 8 h 8"/>
                  <a:gd name="T52" fmla="*/ 13 w 113"/>
                  <a:gd name="T53" fmla="*/ 8 h 8"/>
                  <a:gd name="T54" fmla="*/ 0 w 113"/>
                  <a:gd name="T55" fmla="*/ 8 h 8"/>
                  <a:gd name="T56" fmla="*/ 0 w 113"/>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8">
                    <a:moveTo>
                      <a:pt x="0" y="8"/>
                    </a:moveTo>
                    <a:lnTo>
                      <a:pt x="14" y="8"/>
                    </a:lnTo>
                    <a:lnTo>
                      <a:pt x="27" y="8"/>
                    </a:lnTo>
                    <a:lnTo>
                      <a:pt x="40" y="8"/>
                    </a:lnTo>
                    <a:lnTo>
                      <a:pt x="53" y="7"/>
                    </a:lnTo>
                    <a:lnTo>
                      <a:pt x="65" y="7"/>
                    </a:lnTo>
                    <a:lnTo>
                      <a:pt x="75" y="6"/>
                    </a:lnTo>
                    <a:lnTo>
                      <a:pt x="85" y="5"/>
                    </a:lnTo>
                    <a:lnTo>
                      <a:pt x="93" y="5"/>
                    </a:lnTo>
                    <a:lnTo>
                      <a:pt x="101" y="4"/>
                    </a:lnTo>
                    <a:lnTo>
                      <a:pt x="106" y="4"/>
                    </a:lnTo>
                    <a:lnTo>
                      <a:pt x="111" y="2"/>
                    </a:lnTo>
                    <a:lnTo>
                      <a:pt x="112" y="1"/>
                    </a:lnTo>
                    <a:lnTo>
                      <a:pt x="113" y="0"/>
                    </a:lnTo>
                    <a:lnTo>
                      <a:pt x="111" y="0"/>
                    </a:lnTo>
                    <a:lnTo>
                      <a:pt x="110" y="1"/>
                    </a:lnTo>
                    <a:lnTo>
                      <a:pt x="108" y="2"/>
                    </a:lnTo>
                    <a:lnTo>
                      <a:pt x="104" y="3"/>
                    </a:lnTo>
                    <a:lnTo>
                      <a:pt x="98" y="4"/>
                    </a:lnTo>
                    <a:lnTo>
                      <a:pt x="91" y="5"/>
                    </a:lnTo>
                    <a:lnTo>
                      <a:pt x="83" y="5"/>
                    </a:lnTo>
                    <a:lnTo>
                      <a:pt x="74" y="6"/>
                    </a:lnTo>
                    <a:lnTo>
                      <a:pt x="63" y="6"/>
                    </a:lnTo>
                    <a:lnTo>
                      <a:pt x="52" y="7"/>
                    </a:lnTo>
                    <a:lnTo>
                      <a:pt x="39" y="7"/>
                    </a:lnTo>
                    <a:lnTo>
                      <a:pt x="26" y="8"/>
                    </a:lnTo>
                    <a:lnTo>
                      <a:pt x="13" y="8"/>
                    </a:lnTo>
                    <a:lnTo>
                      <a:pt x="0" y="8"/>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2" name="Freeform 1375">
                <a:extLst>
                  <a:ext uri="{FF2B5EF4-FFF2-40B4-BE49-F238E27FC236}">
                    <a16:creationId xmlns:a16="http://schemas.microsoft.com/office/drawing/2014/main" id="{6319425D-2610-A849-BC74-7FE7FA86982D}"/>
                  </a:ext>
                </a:extLst>
              </p:cNvPr>
              <p:cNvSpPr>
                <a:spLocks/>
              </p:cNvSpPr>
              <p:nvPr/>
            </p:nvSpPr>
            <p:spPr bwMode="auto">
              <a:xfrm>
                <a:off x="1737" y="3630"/>
                <a:ext cx="111" cy="8"/>
              </a:xfrm>
              <a:custGeom>
                <a:avLst/>
                <a:gdLst>
                  <a:gd name="T0" fmla="*/ 0 w 111"/>
                  <a:gd name="T1" fmla="*/ 8 h 8"/>
                  <a:gd name="T2" fmla="*/ 13 w 111"/>
                  <a:gd name="T3" fmla="*/ 8 h 8"/>
                  <a:gd name="T4" fmla="*/ 26 w 111"/>
                  <a:gd name="T5" fmla="*/ 8 h 8"/>
                  <a:gd name="T6" fmla="*/ 39 w 111"/>
                  <a:gd name="T7" fmla="*/ 7 h 8"/>
                  <a:gd name="T8" fmla="*/ 52 w 111"/>
                  <a:gd name="T9" fmla="*/ 7 h 8"/>
                  <a:gd name="T10" fmla="*/ 63 w 111"/>
                  <a:gd name="T11" fmla="*/ 6 h 8"/>
                  <a:gd name="T12" fmla="*/ 74 w 111"/>
                  <a:gd name="T13" fmla="*/ 6 h 8"/>
                  <a:gd name="T14" fmla="*/ 83 w 111"/>
                  <a:gd name="T15" fmla="*/ 5 h 8"/>
                  <a:gd name="T16" fmla="*/ 91 w 111"/>
                  <a:gd name="T17" fmla="*/ 5 h 8"/>
                  <a:gd name="T18" fmla="*/ 98 w 111"/>
                  <a:gd name="T19" fmla="*/ 4 h 8"/>
                  <a:gd name="T20" fmla="*/ 104 w 111"/>
                  <a:gd name="T21" fmla="*/ 3 h 8"/>
                  <a:gd name="T22" fmla="*/ 108 w 111"/>
                  <a:gd name="T23" fmla="*/ 2 h 8"/>
                  <a:gd name="T24" fmla="*/ 110 w 111"/>
                  <a:gd name="T25" fmla="*/ 1 h 8"/>
                  <a:gd name="T26" fmla="*/ 111 w 111"/>
                  <a:gd name="T27" fmla="*/ 0 h 8"/>
                  <a:gd name="T28" fmla="*/ 108 w 111"/>
                  <a:gd name="T29" fmla="*/ 0 h 8"/>
                  <a:gd name="T30" fmla="*/ 107 w 111"/>
                  <a:gd name="T31" fmla="*/ 1 h 8"/>
                  <a:gd name="T32" fmla="*/ 105 w 111"/>
                  <a:gd name="T33" fmla="*/ 2 h 8"/>
                  <a:gd name="T34" fmla="*/ 101 w 111"/>
                  <a:gd name="T35" fmla="*/ 3 h 8"/>
                  <a:gd name="T36" fmla="*/ 96 w 111"/>
                  <a:gd name="T37" fmla="*/ 4 h 8"/>
                  <a:gd name="T38" fmla="*/ 90 w 111"/>
                  <a:gd name="T39" fmla="*/ 5 h 8"/>
                  <a:gd name="T40" fmla="*/ 81 w 111"/>
                  <a:gd name="T41" fmla="*/ 5 h 8"/>
                  <a:gd name="T42" fmla="*/ 72 w 111"/>
                  <a:gd name="T43" fmla="*/ 6 h 8"/>
                  <a:gd name="T44" fmla="*/ 61 w 111"/>
                  <a:gd name="T45" fmla="*/ 6 h 8"/>
                  <a:gd name="T46" fmla="*/ 50 w 111"/>
                  <a:gd name="T47" fmla="*/ 7 h 8"/>
                  <a:gd name="T48" fmla="*/ 39 w 111"/>
                  <a:gd name="T49" fmla="*/ 7 h 8"/>
                  <a:gd name="T50" fmla="*/ 26 w 111"/>
                  <a:gd name="T51" fmla="*/ 8 h 8"/>
                  <a:gd name="T52" fmla="*/ 13 w 111"/>
                  <a:gd name="T53" fmla="*/ 8 h 8"/>
                  <a:gd name="T54" fmla="*/ 0 w 111"/>
                  <a:gd name="T55" fmla="*/ 8 h 8"/>
                  <a:gd name="T56" fmla="*/ 0 w 111"/>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1" h="8">
                    <a:moveTo>
                      <a:pt x="0" y="8"/>
                    </a:moveTo>
                    <a:lnTo>
                      <a:pt x="13" y="8"/>
                    </a:lnTo>
                    <a:lnTo>
                      <a:pt x="26" y="8"/>
                    </a:lnTo>
                    <a:lnTo>
                      <a:pt x="39" y="7"/>
                    </a:lnTo>
                    <a:lnTo>
                      <a:pt x="52" y="7"/>
                    </a:lnTo>
                    <a:lnTo>
                      <a:pt x="63" y="6"/>
                    </a:lnTo>
                    <a:lnTo>
                      <a:pt x="74" y="6"/>
                    </a:lnTo>
                    <a:lnTo>
                      <a:pt x="83" y="5"/>
                    </a:lnTo>
                    <a:lnTo>
                      <a:pt x="91" y="5"/>
                    </a:lnTo>
                    <a:lnTo>
                      <a:pt x="98" y="4"/>
                    </a:lnTo>
                    <a:lnTo>
                      <a:pt x="104" y="3"/>
                    </a:lnTo>
                    <a:lnTo>
                      <a:pt x="108" y="2"/>
                    </a:lnTo>
                    <a:lnTo>
                      <a:pt x="110" y="1"/>
                    </a:lnTo>
                    <a:lnTo>
                      <a:pt x="111" y="0"/>
                    </a:lnTo>
                    <a:lnTo>
                      <a:pt x="108" y="0"/>
                    </a:lnTo>
                    <a:lnTo>
                      <a:pt x="107" y="1"/>
                    </a:lnTo>
                    <a:lnTo>
                      <a:pt x="105" y="2"/>
                    </a:lnTo>
                    <a:lnTo>
                      <a:pt x="101" y="3"/>
                    </a:lnTo>
                    <a:lnTo>
                      <a:pt x="96" y="4"/>
                    </a:lnTo>
                    <a:lnTo>
                      <a:pt x="90" y="5"/>
                    </a:lnTo>
                    <a:lnTo>
                      <a:pt x="81" y="5"/>
                    </a:lnTo>
                    <a:lnTo>
                      <a:pt x="72" y="6"/>
                    </a:lnTo>
                    <a:lnTo>
                      <a:pt x="61" y="6"/>
                    </a:lnTo>
                    <a:lnTo>
                      <a:pt x="50" y="7"/>
                    </a:lnTo>
                    <a:lnTo>
                      <a:pt x="39" y="7"/>
                    </a:lnTo>
                    <a:lnTo>
                      <a:pt x="26" y="8"/>
                    </a:lnTo>
                    <a:lnTo>
                      <a:pt x="13" y="8"/>
                    </a:lnTo>
                    <a:lnTo>
                      <a:pt x="0" y="8"/>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3" name="Freeform 1376">
                <a:extLst>
                  <a:ext uri="{FF2B5EF4-FFF2-40B4-BE49-F238E27FC236}">
                    <a16:creationId xmlns:a16="http://schemas.microsoft.com/office/drawing/2014/main" id="{EE8FAD02-52EF-6543-8541-23F01C1EB425}"/>
                  </a:ext>
                </a:extLst>
              </p:cNvPr>
              <p:cNvSpPr>
                <a:spLocks/>
              </p:cNvSpPr>
              <p:nvPr/>
            </p:nvSpPr>
            <p:spPr bwMode="auto">
              <a:xfrm>
                <a:off x="1737" y="3630"/>
                <a:ext cx="108" cy="8"/>
              </a:xfrm>
              <a:custGeom>
                <a:avLst/>
                <a:gdLst>
                  <a:gd name="T0" fmla="*/ 0 w 108"/>
                  <a:gd name="T1" fmla="*/ 8 h 8"/>
                  <a:gd name="T2" fmla="*/ 13 w 108"/>
                  <a:gd name="T3" fmla="*/ 8 h 8"/>
                  <a:gd name="T4" fmla="*/ 26 w 108"/>
                  <a:gd name="T5" fmla="*/ 8 h 8"/>
                  <a:gd name="T6" fmla="*/ 39 w 108"/>
                  <a:gd name="T7" fmla="*/ 7 h 8"/>
                  <a:gd name="T8" fmla="*/ 50 w 108"/>
                  <a:gd name="T9" fmla="*/ 7 h 8"/>
                  <a:gd name="T10" fmla="*/ 61 w 108"/>
                  <a:gd name="T11" fmla="*/ 6 h 8"/>
                  <a:gd name="T12" fmla="*/ 72 w 108"/>
                  <a:gd name="T13" fmla="*/ 6 h 8"/>
                  <a:gd name="T14" fmla="*/ 81 w 108"/>
                  <a:gd name="T15" fmla="*/ 5 h 8"/>
                  <a:gd name="T16" fmla="*/ 90 w 108"/>
                  <a:gd name="T17" fmla="*/ 5 h 8"/>
                  <a:gd name="T18" fmla="*/ 96 w 108"/>
                  <a:gd name="T19" fmla="*/ 4 h 8"/>
                  <a:gd name="T20" fmla="*/ 101 w 108"/>
                  <a:gd name="T21" fmla="*/ 3 h 8"/>
                  <a:gd name="T22" fmla="*/ 105 w 108"/>
                  <a:gd name="T23" fmla="*/ 2 h 8"/>
                  <a:gd name="T24" fmla="*/ 107 w 108"/>
                  <a:gd name="T25" fmla="*/ 1 h 8"/>
                  <a:gd name="T26" fmla="*/ 108 w 108"/>
                  <a:gd name="T27" fmla="*/ 0 h 8"/>
                  <a:gd name="T28" fmla="*/ 105 w 108"/>
                  <a:gd name="T29" fmla="*/ 0 h 8"/>
                  <a:gd name="T30" fmla="*/ 104 w 108"/>
                  <a:gd name="T31" fmla="*/ 1 h 8"/>
                  <a:gd name="T32" fmla="*/ 103 w 108"/>
                  <a:gd name="T33" fmla="*/ 2 h 8"/>
                  <a:gd name="T34" fmla="*/ 99 w 108"/>
                  <a:gd name="T35" fmla="*/ 3 h 8"/>
                  <a:gd name="T36" fmla="*/ 94 w 108"/>
                  <a:gd name="T37" fmla="*/ 4 h 8"/>
                  <a:gd name="T38" fmla="*/ 87 w 108"/>
                  <a:gd name="T39" fmla="*/ 5 h 8"/>
                  <a:gd name="T40" fmla="*/ 79 w 108"/>
                  <a:gd name="T41" fmla="*/ 5 h 8"/>
                  <a:gd name="T42" fmla="*/ 70 w 108"/>
                  <a:gd name="T43" fmla="*/ 6 h 8"/>
                  <a:gd name="T44" fmla="*/ 60 w 108"/>
                  <a:gd name="T45" fmla="*/ 6 h 8"/>
                  <a:gd name="T46" fmla="*/ 49 w 108"/>
                  <a:gd name="T47" fmla="*/ 7 h 8"/>
                  <a:gd name="T48" fmla="*/ 38 w 108"/>
                  <a:gd name="T49" fmla="*/ 7 h 8"/>
                  <a:gd name="T50" fmla="*/ 25 w 108"/>
                  <a:gd name="T51" fmla="*/ 7 h 8"/>
                  <a:gd name="T52" fmla="*/ 13 w 108"/>
                  <a:gd name="T53" fmla="*/ 8 h 8"/>
                  <a:gd name="T54" fmla="*/ 0 w 108"/>
                  <a:gd name="T55" fmla="*/ 8 h 8"/>
                  <a:gd name="T56" fmla="*/ 0 w 108"/>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8">
                    <a:moveTo>
                      <a:pt x="0" y="8"/>
                    </a:moveTo>
                    <a:lnTo>
                      <a:pt x="13" y="8"/>
                    </a:lnTo>
                    <a:lnTo>
                      <a:pt x="26" y="8"/>
                    </a:lnTo>
                    <a:lnTo>
                      <a:pt x="39" y="7"/>
                    </a:lnTo>
                    <a:lnTo>
                      <a:pt x="50" y="7"/>
                    </a:lnTo>
                    <a:lnTo>
                      <a:pt x="61" y="6"/>
                    </a:lnTo>
                    <a:lnTo>
                      <a:pt x="72" y="6"/>
                    </a:lnTo>
                    <a:lnTo>
                      <a:pt x="81" y="5"/>
                    </a:lnTo>
                    <a:lnTo>
                      <a:pt x="90" y="5"/>
                    </a:lnTo>
                    <a:lnTo>
                      <a:pt x="96" y="4"/>
                    </a:lnTo>
                    <a:lnTo>
                      <a:pt x="101" y="3"/>
                    </a:lnTo>
                    <a:lnTo>
                      <a:pt x="105" y="2"/>
                    </a:lnTo>
                    <a:lnTo>
                      <a:pt x="107" y="1"/>
                    </a:lnTo>
                    <a:lnTo>
                      <a:pt x="108" y="0"/>
                    </a:lnTo>
                    <a:lnTo>
                      <a:pt x="105" y="0"/>
                    </a:lnTo>
                    <a:lnTo>
                      <a:pt x="104" y="1"/>
                    </a:lnTo>
                    <a:lnTo>
                      <a:pt x="103" y="2"/>
                    </a:lnTo>
                    <a:lnTo>
                      <a:pt x="99" y="3"/>
                    </a:lnTo>
                    <a:lnTo>
                      <a:pt x="94" y="4"/>
                    </a:lnTo>
                    <a:lnTo>
                      <a:pt x="87" y="5"/>
                    </a:lnTo>
                    <a:lnTo>
                      <a:pt x="79" y="5"/>
                    </a:lnTo>
                    <a:lnTo>
                      <a:pt x="70" y="6"/>
                    </a:lnTo>
                    <a:lnTo>
                      <a:pt x="60" y="6"/>
                    </a:lnTo>
                    <a:lnTo>
                      <a:pt x="49" y="7"/>
                    </a:lnTo>
                    <a:lnTo>
                      <a:pt x="38" y="7"/>
                    </a:lnTo>
                    <a:lnTo>
                      <a:pt x="25" y="7"/>
                    </a:lnTo>
                    <a:lnTo>
                      <a:pt x="13" y="8"/>
                    </a:lnTo>
                    <a:lnTo>
                      <a:pt x="0" y="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4" name="Freeform 1377">
                <a:extLst>
                  <a:ext uri="{FF2B5EF4-FFF2-40B4-BE49-F238E27FC236}">
                    <a16:creationId xmlns:a16="http://schemas.microsoft.com/office/drawing/2014/main" id="{AF6D558D-5A22-994C-8566-FBFAAE47B962}"/>
                  </a:ext>
                </a:extLst>
              </p:cNvPr>
              <p:cNvSpPr>
                <a:spLocks/>
              </p:cNvSpPr>
              <p:nvPr/>
            </p:nvSpPr>
            <p:spPr bwMode="auto">
              <a:xfrm>
                <a:off x="1737" y="3630"/>
                <a:ext cx="105" cy="8"/>
              </a:xfrm>
              <a:custGeom>
                <a:avLst/>
                <a:gdLst>
                  <a:gd name="T0" fmla="*/ 0 w 105"/>
                  <a:gd name="T1" fmla="*/ 8 h 8"/>
                  <a:gd name="T2" fmla="*/ 13 w 105"/>
                  <a:gd name="T3" fmla="*/ 8 h 8"/>
                  <a:gd name="T4" fmla="*/ 25 w 105"/>
                  <a:gd name="T5" fmla="*/ 7 h 8"/>
                  <a:gd name="T6" fmla="*/ 38 w 105"/>
                  <a:gd name="T7" fmla="*/ 7 h 8"/>
                  <a:gd name="T8" fmla="*/ 49 w 105"/>
                  <a:gd name="T9" fmla="*/ 7 h 8"/>
                  <a:gd name="T10" fmla="*/ 60 w 105"/>
                  <a:gd name="T11" fmla="*/ 6 h 8"/>
                  <a:gd name="T12" fmla="*/ 70 w 105"/>
                  <a:gd name="T13" fmla="*/ 6 h 8"/>
                  <a:gd name="T14" fmla="*/ 79 w 105"/>
                  <a:gd name="T15" fmla="*/ 5 h 8"/>
                  <a:gd name="T16" fmla="*/ 87 w 105"/>
                  <a:gd name="T17" fmla="*/ 5 h 8"/>
                  <a:gd name="T18" fmla="*/ 94 w 105"/>
                  <a:gd name="T19" fmla="*/ 4 h 8"/>
                  <a:gd name="T20" fmla="*/ 99 w 105"/>
                  <a:gd name="T21" fmla="*/ 3 h 8"/>
                  <a:gd name="T22" fmla="*/ 103 w 105"/>
                  <a:gd name="T23" fmla="*/ 2 h 8"/>
                  <a:gd name="T24" fmla="*/ 104 w 105"/>
                  <a:gd name="T25" fmla="*/ 1 h 8"/>
                  <a:gd name="T26" fmla="*/ 105 w 105"/>
                  <a:gd name="T27" fmla="*/ 0 h 8"/>
                  <a:gd name="T28" fmla="*/ 103 w 105"/>
                  <a:gd name="T29" fmla="*/ 0 h 8"/>
                  <a:gd name="T30" fmla="*/ 102 w 105"/>
                  <a:gd name="T31" fmla="*/ 1 h 8"/>
                  <a:gd name="T32" fmla="*/ 100 w 105"/>
                  <a:gd name="T33" fmla="*/ 2 h 8"/>
                  <a:gd name="T34" fmla="*/ 97 w 105"/>
                  <a:gd name="T35" fmla="*/ 3 h 8"/>
                  <a:gd name="T36" fmla="*/ 91 w 105"/>
                  <a:gd name="T37" fmla="*/ 4 h 8"/>
                  <a:gd name="T38" fmla="*/ 85 w 105"/>
                  <a:gd name="T39" fmla="*/ 5 h 8"/>
                  <a:gd name="T40" fmla="*/ 77 w 105"/>
                  <a:gd name="T41" fmla="*/ 5 h 8"/>
                  <a:gd name="T42" fmla="*/ 68 w 105"/>
                  <a:gd name="T43" fmla="*/ 5 h 8"/>
                  <a:gd name="T44" fmla="*/ 59 w 105"/>
                  <a:gd name="T45" fmla="*/ 6 h 8"/>
                  <a:gd name="T46" fmla="*/ 48 w 105"/>
                  <a:gd name="T47" fmla="*/ 6 h 8"/>
                  <a:gd name="T48" fmla="*/ 37 w 105"/>
                  <a:gd name="T49" fmla="*/ 7 h 8"/>
                  <a:gd name="T50" fmla="*/ 25 w 105"/>
                  <a:gd name="T51" fmla="*/ 7 h 8"/>
                  <a:gd name="T52" fmla="*/ 12 w 105"/>
                  <a:gd name="T53" fmla="*/ 7 h 8"/>
                  <a:gd name="T54" fmla="*/ 0 w 105"/>
                  <a:gd name="T55" fmla="*/ 7 h 8"/>
                  <a:gd name="T56" fmla="*/ 0 w 105"/>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8">
                    <a:moveTo>
                      <a:pt x="0" y="8"/>
                    </a:moveTo>
                    <a:lnTo>
                      <a:pt x="13" y="8"/>
                    </a:lnTo>
                    <a:lnTo>
                      <a:pt x="25" y="7"/>
                    </a:lnTo>
                    <a:lnTo>
                      <a:pt x="38" y="7"/>
                    </a:lnTo>
                    <a:lnTo>
                      <a:pt x="49" y="7"/>
                    </a:lnTo>
                    <a:lnTo>
                      <a:pt x="60" y="6"/>
                    </a:lnTo>
                    <a:lnTo>
                      <a:pt x="70" y="6"/>
                    </a:lnTo>
                    <a:lnTo>
                      <a:pt x="79" y="5"/>
                    </a:lnTo>
                    <a:lnTo>
                      <a:pt x="87" y="5"/>
                    </a:lnTo>
                    <a:lnTo>
                      <a:pt x="94" y="4"/>
                    </a:lnTo>
                    <a:lnTo>
                      <a:pt x="99" y="3"/>
                    </a:lnTo>
                    <a:lnTo>
                      <a:pt x="103" y="2"/>
                    </a:lnTo>
                    <a:lnTo>
                      <a:pt x="104" y="1"/>
                    </a:lnTo>
                    <a:lnTo>
                      <a:pt x="105" y="0"/>
                    </a:lnTo>
                    <a:lnTo>
                      <a:pt x="103" y="0"/>
                    </a:lnTo>
                    <a:lnTo>
                      <a:pt x="102" y="1"/>
                    </a:lnTo>
                    <a:lnTo>
                      <a:pt x="100" y="2"/>
                    </a:lnTo>
                    <a:lnTo>
                      <a:pt x="97" y="3"/>
                    </a:lnTo>
                    <a:lnTo>
                      <a:pt x="91" y="4"/>
                    </a:lnTo>
                    <a:lnTo>
                      <a:pt x="85" y="5"/>
                    </a:lnTo>
                    <a:lnTo>
                      <a:pt x="77" y="5"/>
                    </a:lnTo>
                    <a:lnTo>
                      <a:pt x="68" y="5"/>
                    </a:lnTo>
                    <a:lnTo>
                      <a:pt x="59" y="6"/>
                    </a:lnTo>
                    <a:lnTo>
                      <a:pt x="48" y="6"/>
                    </a:lnTo>
                    <a:lnTo>
                      <a:pt x="37" y="7"/>
                    </a:lnTo>
                    <a:lnTo>
                      <a:pt x="25" y="7"/>
                    </a:lnTo>
                    <a:lnTo>
                      <a:pt x="12" y="7"/>
                    </a:lnTo>
                    <a:lnTo>
                      <a:pt x="0" y="7"/>
                    </a:lnTo>
                    <a:lnTo>
                      <a:pt x="0" y="8"/>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5" name="Freeform 1378">
                <a:extLst>
                  <a:ext uri="{FF2B5EF4-FFF2-40B4-BE49-F238E27FC236}">
                    <a16:creationId xmlns:a16="http://schemas.microsoft.com/office/drawing/2014/main" id="{5853C3E5-8EA0-704A-9F59-3BC41343BBA3}"/>
                  </a:ext>
                </a:extLst>
              </p:cNvPr>
              <p:cNvSpPr>
                <a:spLocks/>
              </p:cNvSpPr>
              <p:nvPr/>
            </p:nvSpPr>
            <p:spPr bwMode="auto">
              <a:xfrm>
                <a:off x="1737" y="3630"/>
                <a:ext cx="103" cy="7"/>
              </a:xfrm>
              <a:custGeom>
                <a:avLst/>
                <a:gdLst>
                  <a:gd name="T0" fmla="*/ 0 w 103"/>
                  <a:gd name="T1" fmla="*/ 7 h 7"/>
                  <a:gd name="T2" fmla="*/ 12 w 103"/>
                  <a:gd name="T3" fmla="*/ 7 h 7"/>
                  <a:gd name="T4" fmla="*/ 25 w 103"/>
                  <a:gd name="T5" fmla="*/ 7 h 7"/>
                  <a:gd name="T6" fmla="*/ 37 w 103"/>
                  <a:gd name="T7" fmla="*/ 7 h 7"/>
                  <a:gd name="T8" fmla="*/ 48 w 103"/>
                  <a:gd name="T9" fmla="*/ 6 h 7"/>
                  <a:gd name="T10" fmla="*/ 59 w 103"/>
                  <a:gd name="T11" fmla="*/ 6 h 7"/>
                  <a:gd name="T12" fmla="*/ 68 w 103"/>
                  <a:gd name="T13" fmla="*/ 5 h 7"/>
                  <a:gd name="T14" fmla="*/ 77 w 103"/>
                  <a:gd name="T15" fmla="*/ 5 h 7"/>
                  <a:gd name="T16" fmla="*/ 85 w 103"/>
                  <a:gd name="T17" fmla="*/ 5 h 7"/>
                  <a:gd name="T18" fmla="*/ 91 w 103"/>
                  <a:gd name="T19" fmla="*/ 4 h 7"/>
                  <a:gd name="T20" fmla="*/ 97 w 103"/>
                  <a:gd name="T21" fmla="*/ 3 h 7"/>
                  <a:gd name="T22" fmla="*/ 100 w 103"/>
                  <a:gd name="T23" fmla="*/ 2 h 7"/>
                  <a:gd name="T24" fmla="*/ 102 w 103"/>
                  <a:gd name="T25" fmla="*/ 1 h 7"/>
                  <a:gd name="T26" fmla="*/ 103 w 103"/>
                  <a:gd name="T27" fmla="*/ 0 h 7"/>
                  <a:gd name="T28" fmla="*/ 100 w 103"/>
                  <a:gd name="T29" fmla="*/ 0 h 7"/>
                  <a:gd name="T30" fmla="*/ 99 w 103"/>
                  <a:gd name="T31" fmla="*/ 1 h 7"/>
                  <a:gd name="T32" fmla="*/ 97 w 103"/>
                  <a:gd name="T33" fmla="*/ 2 h 7"/>
                  <a:gd name="T34" fmla="*/ 93 w 103"/>
                  <a:gd name="T35" fmla="*/ 3 h 7"/>
                  <a:gd name="T36" fmla="*/ 87 w 103"/>
                  <a:gd name="T37" fmla="*/ 4 h 7"/>
                  <a:gd name="T38" fmla="*/ 80 w 103"/>
                  <a:gd name="T39" fmla="*/ 5 h 7"/>
                  <a:gd name="T40" fmla="*/ 71 w 103"/>
                  <a:gd name="T41" fmla="*/ 5 h 7"/>
                  <a:gd name="T42" fmla="*/ 61 w 103"/>
                  <a:gd name="T43" fmla="*/ 6 h 7"/>
                  <a:gd name="T44" fmla="*/ 50 w 103"/>
                  <a:gd name="T45" fmla="*/ 6 h 7"/>
                  <a:gd name="T46" fmla="*/ 39 w 103"/>
                  <a:gd name="T47" fmla="*/ 7 h 7"/>
                  <a:gd name="T48" fmla="*/ 26 w 103"/>
                  <a:gd name="T49" fmla="*/ 7 h 7"/>
                  <a:gd name="T50" fmla="*/ 13 w 103"/>
                  <a:gd name="T51" fmla="*/ 7 h 7"/>
                  <a:gd name="T52" fmla="*/ 0 w 103"/>
                  <a:gd name="T53" fmla="*/ 7 h 7"/>
                  <a:gd name="T54" fmla="*/ 0 w 103"/>
                  <a:gd name="T55" fmla="*/ 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 h="7">
                    <a:moveTo>
                      <a:pt x="0" y="7"/>
                    </a:moveTo>
                    <a:lnTo>
                      <a:pt x="12" y="7"/>
                    </a:lnTo>
                    <a:lnTo>
                      <a:pt x="25" y="7"/>
                    </a:lnTo>
                    <a:lnTo>
                      <a:pt x="37" y="7"/>
                    </a:lnTo>
                    <a:lnTo>
                      <a:pt x="48" y="6"/>
                    </a:lnTo>
                    <a:lnTo>
                      <a:pt x="59" y="6"/>
                    </a:lnTo>
                    <a:lnTo>
                      <a:pt x="68" y="5"/>
                    </a:lnTo>
                    <a:lnTo>
                      <a:pt x="77" y="5"/>
                    </a:lnTo>
                    <a:lnTo>
                      <a:pt x="85" y="5"/>
                    </a:lnTo>
                    <a:lnTo>
                      <a:pt x="91" y="4"/>
                    </a:lnTo>
                    <a:lnTo>
                      <a:pt x="97" y="3"/>
                    </a:lnTo>
                    <a:lnTo>
                      <a:pt x="100" y="2"/>
                    </a:lnTo>
                    <a:lnTo>
                      <a:pt x="102" y="1"/>
                    </a:lnTo>
                    <a:lnTo>
                      <a:pt x="103" y="0"/>
                    </a:lnTo>
                    <a:lnTo>
                      <a:pt x="100" y="0"/>
                    </a:lnTo>
                    <a:lnTo>
                      <a:pt x="99" y="1"/>
                    </a:lnTo>
                    <a:lnTo>
                      <a:pt x="97" y="2"/>
                    </a:lnTo>
                    <a:lnTo>
                      <a:pt x="93" y="3"/>
                    </a:lnTo>
                    <a:lnTo>
                      <a:pt x="87" y="4"/>
                    </a:lnTo>
                    <a:lnTo>
                      <a:pt x="80" y="5"/>
                    </a:lnTo>
                    <a:lnTo>
                      <a:pt x="71" y="5"/>
                    </a:lnTo>
                    <a:lnTo>
                      <a:pt x="61" y="6"/>
                    </a:lnTo>
                    <a:lnTo>
                      <a:pt x="50" y="6"/>
                    </a:lnTo>
                    <a:lnTo>
                      <a:pt x="39" y="7"/>
                    </a:lnTo>
                    <a:lnTo>
                      <a:pt x="26" y="7"/>
                    </a:lnTo>
                    <a:lnTo>
                      <a:pt x="13" y="7"/>
                    </a:lnTo>
                    <a:lnTo>
                      <a:pt x="0" y="7"/>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6" name="Freeform 1379">
                <a:extLst>
                  <a:ext uri="{FF2B5EF4-FFF2-40B4-BE49-F238E27FC236}">
                    <a16:creationId xmlns:a16="http://schemas.microsoft.com/office/drawing/2014/main" id="{13AF3C87-BCE9-9A46-9E90-9D0F70751B47}"/>
                  </a:ext>
                </a:extLst>
              </p:cNvPr>
              <p:cNvSpPr>
                <a:spLocks/>
              </p:cNvSpPr>
              <p:nvPr/>
            </p:nvSpPr>
            <p:spPr bwMode="auto">
              <a:xfrm>
                <a:off x="1737" y="3630"/>
                <a:ext cx="100" cy="7"/>
              </a:xfrm>
              <a:custGeom>
                <a:avLst/>
                <a:gdLst>
                  <a:gd name="T0" fmla="*/ 0 w 100"/>
                  <a:gd name="T1" fmla="*/ 7 h 7"/>
                  <a:gd name="T2" fmla="*/ 13 w 100"/>
                  <a:gd name="T3" fmla="*/ 7 h 7"/>
                  <a:gd name="T4" fmla="*/ 26 w 100"/>
                  <a:gd name="T5" fmla="*/ 7 h 7"/>
                  <a:gd name="T6" fmla="*/ 39 w 100"/>
                  <a:gd name="T7" fmla="*/ 7 h 7"/>
                  <a:gd name="T8" fmla="*/ 50 w 100"/>
                  <a:gd name="T9" fmla="*/ 6 h 7"/>
                  <a:gd name="T10" fmla="*/ 61 w 100"/>
                  <a:gd name="T11" fmla="*/ 6 h 7"/>
                  <a:gd name="T12" fmla="*/ 71 w 100"/>
                  <a:gd name="T13" fmla="*/ 5 h 7"/>
                  <a:gd name="T14" fmla="*/ 80 w 100"/>
                  <a:gd name="T15" fmla="*/ 5 h 7"/>
                  <a:gd name="T16" fmla="*/ 87 w 100"/>
                  <a:gd name="T17" fmla="*/ 4 h 7"/>
                  <a:gd name="T18" fmla="*/ 93 w 100"/>
                  <a:gd name="T19" fmla="*/ 3 h 7"/>
                  <a:gd name="T20" fmla="*/ 97 w 100"/>
                  <a:gd name="T21" fmla="*/ 2 h 7"/>
                  <a:gd name="T22" fmla="*/ 99 w 100"/>
                  <a:gd name="T23" fmla="*/ 1 h 7"/>
                  <a:gd name="T24" fmla="*/ 100 w 100"/>
                  <a:gd name="T25" fmla="*/ 0 h 7"/>
                  <a:gd name="T26" fmla="*/ 97 w 100"/>
                  <a:gd name="T27" fmla="*/ 0 h 7"/>
                  <a:gd name="T28" fmla="*/ 97 w 100"/>
                  <a:gd name="T29" fmla="*/ 1 h 7"/>
                  <a:gd name="T30" fmla="*/ 95 w 100"/>
                  <a:gd name="T31" fmla="*/ 2 h 7"/>
                  <a:gd name="T32" fmla="*/ 90 w 100"/>
                  <a:gd name="T33" fmla="*/ 3 h 7"/>
                  <a:gd name="T34" fmla="*/ 84 w 100"/>
                  <a:gd name="T35" fmla="*/ 4 h 7"/>
                  <a:gd name="T36" fmla="*/ 77 w 100"/>
                  <a:gd name="T37" fmla="*/ 5 h 7"/>
                  <a:gd name="T38" fmla="*/ 69 w 100"/>
                  <a:gd name="T39" fmla="*/ 5 h 7"/>
                  <a:gd name="T40" fmla="*/ 60 w 100"/>
                  <a:gd name="T41" fmla="*/ 5 h 7"/>
                  <a:gd name="T42" fmla="*/ 49 w 100"/>
                  <a:gd name="T43" fmla="*/ 6 h 7"/>
                  <a:gd name="T44" fmla="*/ 38 w 100"/>
                  <a:gd name="T45" fmla="*/ 6 h 7"/>
                  <a:gd name="T46" fmla="*/ 25 w 100"/>
                  <a:gd name="T47" fmla="*/ 7 h 7"/>
                  <a:gd name="T48" fmla="*/ 13 w 100"/>
                  <a:gd name="T49" fmla="*/ 7 h 7"/>
                  <a:gd name="T50" fmla="*/ 0 w 100"/>
                  <a:gd name="T51" fmla="*/ 7 h 7"/>
                  <a:gd name="T52" fmla="*/ 0 w 100"/>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7">
                    <a:moveTo>
                      <a:pt x="0" y="7"/>
                    </a:moveTo>
                    <a:lnTo>
                      <a:pt x="13" y="7"/>
                    </a:lnTo>
                    <a:lnTo>
                      <a:pt x="26" y="7"/>
                    </a:lnTo>
                    <a:lnTo>
                      <a:pt x="39" y="7"/>
                    </a:lnTo>
                    <a:lnTo>
                      <a:pt x="50" y="6"/>
                    </a:lnTo>
                    <a:lnTo>
                      <a:pt x="61" y="6"/>
                    </a:lnTo>
                    <a:lnTo>
                      <a:pt x="71" y="5"/>
                    </a:lnTo>
                    <a:lnTo>
                      <a:pt x="80" y="5"/>
                    </a:lnTo>
                    <a:lnTo>
                      <a:pt x="87" y="4"/>
                    </a:lnTo>
                    <a:lnTo>
                      <a:pt x="93" y="3"/>
                    </a:lnTo>
                    <a:lnTo>
                      <a:pt x="97" y="2"/>
                    </a:lnTo>
                    <a:lnTo>
                      <a:pt x="99" y="1"/>
                    </a:lnTo>
                    <a:lnTo>
                      <a:pt x="100" y="0"/>
                    </a:lnTo>
                    <a:lnTo>
                      <a:pt x="97" y="0"/>
                    </a:lnTo>
                    <a:lnTo>
                      <a:pt x="97" y="1"/>
                    </a:lnTo>
                    <a:lnTo>
                      <a:pt x="95" y="2"/>
                    </a:lnTo>
                    <a:lnTo>
                      <a:pt x="90" y="3"/>
                    </a:lnTo>
                    <a:lnTo>
                      <a:pt x="84" y="4"/>
                    </a:lnTo>
                    <a:lnTo>
                      <a:pt x="77" y="5"/>
                    </a:lnTo>
                    <a:lnTo>
                      <a:pt x="69" y="5"/>
                    </a:lnTo>
                    <a:lnTo>
                      <a:pt x="60" y="5"/>
                    </a:lnTo>
                    <a:lnTo>
                      <a:pt x="49" y="6"/>
                    </a:lnTo>
                    <a:lnTo>
                      <a:pt x="38" y="6"/>
                    </a:lnTo>
                    <a:lnTo>
                      <a:pt x="25" y="7"/>
                    </a:lnTo>
                    <a:lnTo>
                      <a:pt x="13" y="7"/>
                    </a:lnTo>
                    <a:lnTo>
                      <a:pt x="0" y="7"/>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7" name="Freeform 1380">
                <a:extLst>
                  <a:ext uri="{FF2B5EF4-FFF2-40B4-BE49-F238E27FC236}">
                    <a16:creationId xmlns:a16="http://schemas.microsoft.com/office/drawing/2014/main" id="{CC20C902-DF3F-F649-BCDB-32D4BC37D4CD}"/>
                  </a:ext>
                </a:extLst>
              </p:cNvPr>
              <p:cNvSpPr>
                <a:spLocks/>
              </p:cNvSpPr>
              <p:nvPr/>
            </p:nvSpPr>
            <p:spPr bwMode="auto">
              <a:xfrm>
                <a:off x="1737" y="3630"/>
                <a:ext cx="97" cy="7"/>
              </a:xfrm>
              <a:custGeom>
                <a:avLst/>
                <a:gdLst>
                  <a:gd name="T0" fmla="*/ 0 w 97"/>
                  <a:gd name="T1" fmla="*/ 7 h 7"/>
                  <a:gd name="T2" fmla="*/ 13 w 97"/>
                  <a:gd name="T3" fmla="*/ 7 h 7"/>
                  <a:gd name="T4" fmla="*/ 25 w 97"/>
                  <a:gd name="T5" fmla="*/ 7 h 7"/>
                  <a:gd name="T6" fmla="*/ 38 w 97"/>
                  <a:gd name="T7" fmla="*/ 6 h 7"/>
                  <a:gd name="T8" fmla="*/ 49 w 97"/>
                  <a:gd name="T9" fmla="*/ 6 h 7"/>
                  <a:gd name="T10" fmla="*/ 60 w 97"/>
                  <a:gd name="T11" fmla="*/ 5 h 7"/>
                  <a:gd name="T12" fmla="*/ 69 w 97"/>
                  <a:gd name="T13" fmla="*/ 5 h 7"/>
                  <a:gd name="T14" fmla="*/ 77 w 97"/>
                  <a:gd name="T15" fmla="*/ 5 h 7"/>
                  <a:gd name="T16" fmla="*/ 84 w 97"/>
                  <a:gd name="T17" fmla="*/ 4 h 7"/>
                  <a:gd name="T18" fmla="*/ 90 w 97"/>
                  <a:gd name="T19" fmla="*/ 3 h 7"/>
                  <a:gd name="T20" fmla="*/ 95 w 97"/>
                  <a:gd name="T21" fmla="*/ 2 h 7"/>
                  <a:gd name="T22" fmla="*/ 97 w 97"/>
                  <a:gd name="T23" fmla="*/ 1 h 7"/>
                  <a:gd name="T24" fmla="*/ 97 w 97"/>
                  <a:gd name="T25" fmla="*/ 0 h 7"/>
                  <a:gd name="T26" fmla="*/ 95 w 97"/>
                  <a:gd name="T27" fmla="*/ 0 h 7"/>
                  <a:gd name="T28" fmla="*/ 94 w 97"/>
                  <a:gd name="T29" fmla="*/ 1 h 7"/>
                  <a:gd name="T30" fmla="*/ 92 w 97"/>
                  <a:gd name="T31" fmla="*/ 2 h 7"/>
                  <a:gd name="T32" fmla="*/ 88 w 97"/>
                  <a:gd name="T33" fmla="*/ 3 h 7"/>
                  <a:gd name="T34" fmla="*/ 82 w 97"/>
                  <a:gd name="T35" fmla="*/ 4 h 7"/>
                  <a:gd name="T36" fmla="*/ 75 w 97"/>
                  <a:gd name="T37" fmla="*/ 5 h 7"/>
                  <a:gd name="T38" fmla="*/ 68 w 97"/>
                  <a:gd name="T39" fmla="*/ 5 h 7"/>
                  <a:gd name="T40" fmla="*/ 58 w 97"/>
                  <a:gd name="T41" fmla="*/ 5 h 7"/>
                  <a:gd name="T42" fmla="*/ 47 w 97"/>
                  <a:gd name="T43" fmla="*/ 6 h 7"/>
                  <a:gd name="T44" fmla="*/ 36 w 97"/>
                  <a:gd name="T45" fmla="*/ 6 h 7"/>
                  <a:gd name="T46" fmla="*/ 25 w 97"/>
                  <a:gd name="T47" fmla="*/ 7 h 7"/>
                  <a:gd name="T48" fmla="*/ 12 w 97"/>
                  <a:gd name="T49" fmla="*/ 7 h 7"/>
                  <a:gd name="T50" fmla="*/ 0 w 97"/>
                  <a:gd name="T51" fmla="*/ 7 h 7"/>
                  <a:gd name="T52" fmla="*/ 0 w 97"/>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7">
                    <a:moveTo>
                      <a:pt x="0" y="7"/>
                    </a:moveTo>
                    <a:lnTo>
                      <a:pt x="13" y="7"/>
                    </a:lnTo>
                    <a:lnTo>
                      <a:pt x="25" y="7"/>
                    </a:lnTo>
                    <a:lnTo>
                      <a:pt x="38" y="6"/>
                    </a:lnTo>
                    <a:lnTo>
                      <a:pt x="49" y="6"/>
                    </a:lnTo>
                    <a:lnTo>
                      <a:pt x="60" y="5"/>
                    </a:lnTo>
                    <a:lnTo>
                      <a:pt x="69" y="5"/>
                    </a:lnTo>
                    <a:lnTo>
                      <a:pt x="77" y="5"/>
                    </a:lnTo>
                    <a:lnTo>
                      <a:pt x="84" y="4"/>
                    </a:lnTo>
                    <a:lnTo>
                      <a:pt x="90" y="3"/>
                    </a:lnTo>
                    <a:lnTo>
                      <a:pt x="95" y="2"/>
                    </a:lnTo>
                    <a:lnTo>
                      <a:pt x="97" y="1"/>
                    </a:lnTo>
                    <a:lnTo>
                      <a:pt x="97" y="0"/>
                    </a:lnTo>
                    <a:lnTo>
                      <a:pt x="95" y="0"/>
                    </a:lnTo>
                    <a:lnTo>
                      <a:pt x="94" y="1"/>
                    </a:lnTo>
                    <a:lnTo>
                      <a:pt x="92" y="2"/>
                    </a:lnTo>
                    <a:lnTo>
                      <a:pt x="88" y="3"/>
                    </a:lnTo>
                    <a:lnTo>
                      <a:pt x="82" y="4"/>
                    </a:lnTo>
                    <a:lnTo>
                      <a:pt x="75" y="5"/>
                    </a:lnTo>
                    <a:lnTo>
                      <a:pt x="68" y="5"/>
                    </a:lnTo>
                    <a:lnTo>
                      <a:pt x="58" y="5"/>
                    </a:lnTo>
                    <a:lnTo>
                      <a:pt x="47" y="6"/>
                    </a:lnTo>
                    <a:lnTo>
                      <a:pt x="36" y="6"/>
                    </a:lnTo>
                    <a:lnTo>
                      <a:pt x="25" y="7"/>
                    </a:lnTo>
                    <a:lnTo>
                      <a:pt x="12" y="7"/>
                    </a:lnTo>
                    <a:lnTo>
                      <a:pt x="0" y="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8" name="Freeform 1381">
                <a:extLst>
                  <a:ext uri="{FF2B5EF4-FFF2-40B4-BE49-F238E27FC236}">
                    <a16:creationId xmlns:a16="http://schemas.microsoft.com/office/drawing/2014/main" id="{D74DAD88-4A3C-8A46-9DA5-57BBFF7EB65B}"/>
                  </a:ext>
                </a:extLst>
              </p:cNvPr>
              <p:cNvSpPr>
                <a:spLocks/>
              </p:cNvSpPr>
              <p:nvPr/>
            </p:nvSpPr>
            <p:spPr bwMode="auto">
              <a:xfrm>
                <a:off x="1737" y="3630"/>
                <a:ext cx="95" cy="7"/>
              </a:xfrm>
              <a:custGeom>
                <a:avLst/>
                <a:gdLst>
                  <a:gd name="T0" fmla="*/ 0 w 95"/>
                  <a:gd name="T1" fmla="*/ 7 h 7"/>
                  <a:gd name="T2" fmla="*/ 12 w 95"/>
                  <a:gd name="T3" fmla="*/ 7 h 7"/>
                  <a:gd name="T4" fmla="*/ 25 w 95"/>
                  <a:gd name="T5" fmla="*/ 7 h 7"/>
                  <a:gd name="T6" fmla="*/ 36 w 95"/>
                  <a:gd name="T7" fmla="*/ 6 h 7"/>
                  <a:gd name="T8" fmla="*/ 47 w 95"/>
                  <a:gd name="T9" fmla="*/ 6 h 7"/>
                  <a:gd name="T10" fmla="*/ 58 w 95"/>
                  <a:gd name="T11" fmla="*/ 5 h 7"/>
                  <a:gd name="T12" fmla="*/ 68 w 95"/>
                  <a:gd name="T13" fmla="*/ 5 h 7"/>
                  <a:gd name="T14" fmla="*/ 75 w 95"/>
                  <a:gd name="T15" fmla="*/ 5 h 7"/>
                  <a:gd name="T16" fmla="*/ 82 w 95"/>
                  <a:gd name="T17" fmla="*/ 4 h 7"/>
                  <a:gd name="T18" fmla="*/ 88 w 95"/>
                  <a:gd name="T19" fmla="*/ 3 h 7"/>
                  <a:gd name="T20" fmla="*/ 92 w 95"/>
                  <a:gd name="T21" fmla="*/ 2 h 7"/>
                  <a:gd name="T22" fmla="*/ 94 w 95"/>
                  <a:gd name="T23" fmla="*/ 1 h 7"/>
                  <a:gd name="T24" fmla="*/ 95 w 95"/>
                  <a:gd name="T25" fmla="*/ 0 h 7"/>
                  <a:gd name="T26" fmla="*/ 92 w 95"/>
                  <a:gd name="T27" fmla="*/ 0 h 7"/>
                  <a:gd name="T28" fmla="*/ 91 w 95"/>
                  <a:gd name="T29" fmla="*/ 1 h 7"/>
                  <a:gd name="T30" fmla="*/ 90 w 95"/>
                  <a:gd name="T31" fmla="*/ 2 h 7"/>
                  <a:gd name="T32" fmla="*/ 85 w 95"/>
                  <a:gd name="T33" fmla="*/ 3 h 7"/>
                  <a:gd name="T34" fmla="*/ 80 w 95"/>
                  <a:gd name="T35" fmla="*/ 4 h 7"/>
                  <a:gd name="T36" fmla="*/ 74 w 95"/>
                  <a:gd name="T37" fmla="*/ 5 h 7"/>
                  <a:gd name="T38" fmla="*/ 65 w 95"/>
                  <a:gd name="T39" fmla="*/ 5 h 7"/>
                  <a:gd name="T40" fmla="*/ 56 w 95"/>
                  <a:gd name="T41" fmla="*/ 5 h 7"/>
                  <a:gd name="T42" fmla="*/ 46 w 95"/>
                  <a:gd name="T43" fmla="*/ 6 h 7"/>
                  <a:gd name="T44" fmla="*/ 35 w 95"/>
                  <a:gd name="T45" fmla="*/ 6 h 7"/>
                  <a:gd name="T46" fmla="*/ 24 w 95"/>
                  <a:gd name="T47" fmla="*/ 6 h 7"/>
                  <a:gd name="T48" fmla="*/ 12 w 95"/>
                  <a:gd name="T49" fmla="*/ 7 h 7"/>
                  <a:gd name="T50" fmla="*/ 0 w 95"/>
                  <a:gd name="T51" fmla="*/ 7 h 7"/>
                  <a:gd name="T52" fmla="*/ 0 w 95"/>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7">
                    <a:moveTo>
                      <a:pt x="0" y="7"/>
                    </a:moveTo>
                    <a:lnTo>
                      <a:pt x="12" y="7"/>
                    </a:lnTo>
                    <a:lnTo>
                      <a:pt x="25" y="7"/>
                    </a:lnTo>
                    <a:lnTo>
                      <a:pt x="36" y="6"/>
                    </a:lnTo>
                    <a:lnTo>
                      <a:pt x="47" y="6"/>
                    </a:lnTo>
                    <a:lnTo>
                      <a:pt x="58" y="5"/>
                    </a:lnTo>
                    <a:lnTo>
                      <a:pt x="68" y="5"/>
                    </a:lnTo>
                    <a:lnTo>
                      <a:pt x="75" y="5"/>
                    </a:lnTo>
                    <a:lnTo>
                      <a:pt x="82" y="4"/>
                    </a:lnTo>
                    <a:lnTo>
                      <a:pt x="88" y="3"/>
                    </a:lnTo>
                    <a:lnTo>
                      <a:pt x="92" y="2"/>
                    </a:lnTo>
                    <a:lnTo>
                      <a:pt x="94" y="1"/>
                    </a:lnTo>
                    <a:lnTo>
                      <a:pt x="95" y="0"/>
                    </a:lnTo>
                    <a:lnTo>
                      <a:pt x="92" y="0"/>
                    </a:lnTo>
                    <a:lnTo>
                      <a:pt x="91" y="1"/>
                    </a:lnTo>
                    <a:lnTo>
                      <a:pt x="90" y="2"/>
                    </a:lnTo>
                    <a:lnTo>
                      <a:pt x="85" y="3"/>
                    </a:lnTo>
                    <a:lnTo>
                      <a:pt x="80" y="4"/>
                    </a:lnTo>
                    <a:lnTo>
                      <a:pt x="74" y="5"/>
                    </a:lnTo>
                    <a:lnTo>
                      <a:pt x="65" y="5"/>
                    </a:lnTo>
                    <a:lnTo>
                      <a:pt x="56" y="5"/>
                    </a:lnTo>
                    <a:lnTo>
                      <a:pt x="46" y="6"/>
                    </a:lnTo>
                    <a:lnTo>
                      <a:pt x="35" y="6"/>
                    </a:lnTo>
                    <a:lnTo>
                      <a:pt x="24" y="6"/>
                    </a:lnTo>
                    <a:lnTo>
                      <a:pt x="12" y="7"/>
                    </a:lnTo>
                    <a:lnTo>
                      <a:pt x="0" y="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19" name="Freeform 1382">
                <a:extLst>
                  <a:ext uri="{FF2B5EF4-FFF2-40B4-BE49-F238E27FC236}">
                    <a16:creationId xmlns:a16="http://schemas.microsoft.com/office/drawing/2014/main" id="{70AEF2BA-7356-AE41-8F16-2C0E5AF39D31}"/>
                  </a:ext>
                </a:extLst>
              </p:cNvPr>
              <p:cNvSpPr>
                <a:spLocks/>
              </p:cNvSpPr>
              <p:nvPr/>
            </p:nvSpPr>
            <p:spPr bwMode="auto">
              <a:xfrm>
                <a:off x="1737" y="3630"/>
                <a:ext cx="92" cy="7"/>
              </a:xfrm>
              <a:custGeom>
                <a:avLst/>
                <a:gdLst>
                  <a:gd name="T0" fmla="*/ 0 w 92"/>
                  <a:gd name="T1" fmla="*/ 7 h 7"/>
                  <a:gd name="T2" fmla="*/ 12 w 92"/>
                  <a:gd name="T3" fmla="*/ 7 h 7"/>
                  <a:gd name="T4" fmla="*/ 24 w 92"/>
                  <a:gd name="T5" fmla="*/ 6 h 7"/>
                  <a:gd name="T6" fmla="*/ 35 w 92"/>
                  <a:gd name="T7" fmla="*/ 6 h 7"/>
                  <a:gd name="T8" fmla="*/ 46 w 92"/>
                  <a:gd name="T9" fmla="*/ 6 h 7"/>
                  <a:gd name="T10" fmla="*/ 56 w 92"/>
                  <a:gd name="T11" fmla="*/ 5 h 7"/>
                  <a:gd name="T12" fmla="*/ 65 w 92"/>
                  <a:gd name="T13" fmla="*/ 5 h 7"/>
                  <a:gd name="T14" fmla="*/ 74 w 92"/>
                  <a:gd name="T15" fmla="*/ 5 h 7"/>
                  <a:gd name="T16" fmla="*/ 80 w 92"/>
                  <a:gd name="T17" fmla="*/ 4 h 7"/>
                  <a:gd name="T18" fmla="*/ 85 w 92"/>
                  <a:gd name="T19" fmla="*/ 3 h 7"/>
                  <a:gd name="T20" fmla="*/ 90 w 92"/>
                  <a:gd name="T21" fmla="*/ 2 h 7"/>
                  <a:gd name="T22" fmla="*/ 91 w 92"/>
                  <a:gd name="T23" fmla="*/ 1 h 7"/>
                  <a:gd name="T24" fmla="*/ 92 w 92"/>
                  <a:gd name="T25" fmla="*/ 0 h 7"/>
                  <a:gd name="T26" fmla="*/ 90 w 92"/>
                  <a:gd name="T27" fmla="*/ 0 h 7"/>
                  <a:gd name="T28" fmla="*/ 89 w 92"/>
                  <a:gd name="T29" fmla="*/ 1 h 7"/>
                  <a:gd name="T30" fmla="*/ 87 w 92"/>
                  <a:gd name="T31" fmla="*/ 2 h 7"/>
                  <a:gd name="T32" fmla="*/ 83 w 92"/>
                  <a:gd name="T33" fmla="*/ 3 h 7"/>
                  <a:gd name="T34" fmla="*/ 78 w 92"/>
                  <a:gd name="T35" fmla="*/ 4 h 7"/>
                  <a:gd name="T36" fmla="*/ 71 w 92"/>
                  <a:gd name="T37" fmla="*/ 5 h 7"/>
                  <a:gd name="T38" fmla="*/ 63 w 92"/>
                  <a:gd name="T39" fmla="*/ 5 h 7"/>
                  <a:gd name="T40" fmla="*/ 54 w 92"/>
                  <a:gd name="T41" fmla="*/ 5 h 7"/>
                  <a:gd name="T42" fmla="*/ 45 w 92"/>
                  <a:gd name="T43" fmla="*/ 5 h 7"/>
                  <a:gd name="T44" fmla="*/ 34 w 92"/>
                  <a:gd name="T45" fmla="*/ 6 h 7"/>
                  <a:gd name="T46" fmla="*/ 24 w 92"/>
                  <a:gd name="T47" fmla="*/ 6 h 7"/>
                  <a:gd name="T48" fmla="*/ 11 w 92"/>
                  <a:gd name="T49" fmla="*/ 6 h 7"/>
                  <a:gd name="T50" fmla="*/ 0 w 92"/>
                  <a:gd name="T51" fmla="*/ 6 h 7"/>
                  <a:gd name="T52" fmla="*/ 0 w 92"/>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 h="7">
                    <a:moveTo>
                      <a:pt x="0" y="7"/>
                    </a:moveTo>
                    <a:lnTo>
                      <a:pt x="12" y="7"/>
                    </a:lnTo>
                    <a:lnTo>
                      <a:pt x="24" y="6"/>
                    </a:lnTo>
                    <a:lnTo>
                      <a:pt x="35" y="6"/>
                    </a:lnTo>
                    <a:lnTo>
                      <a:pt x="46" y="6"/>
                    </a:lnTo>
                    <a:lnTo>
                      <a:pt x="56" y="5"/>
                    </a:lnTo>
                    <a:lnTo>
                      <a:pt x="65" y="5"/>
                    </a:lnTo>
                    <a:lnTo>
                      <a:pt x="74" y="5"/>
                    </a:lnTo>
                    <a:lnTo>
                      <a:pt x="80" y="4"/>
                    </a:lnTo>
                    <a:lnTo>
                      <a:pt x="85" y="3"/>
                    </a:lnTo>
                    <a:lnTo>
                      <a:pt x="90" y="2"/>
                    </a:lnTo>
                    <a:lnTo>
                      <a:pt x="91" y="1"/>
                    </a:lnTo>
                    <a:lnTo>
                      <a:pt x="92" y="0"/>
                    </a:lnTo>
                    <a:lnTo>
                      <a:pt x="90" y="0"/>
                    </a:lnTo>
                    <a:lnTo>
                      <a:pt x="89" y="1"/>
                    </a:lnTo>
                    <a:lnTo>
                      <a:pt x="87" y="2"/>
                    </a:lnTo>
                    <a:lnTo>
                      <a:pt x="83" y="3"/>
                    </a:lnTo>
                    <a:lnTo>
                      <a:pt x="78" y="4"/>
                    </a:lnTo>
                    <a:lnTo>
                      <a:pt x="71" y="5"/>
                    </a:lnTo>
                    <a:lnTo>
                      <a:pt x="63" y="5"/>
                    </a:lnTo>
                    <a:lnTo>
                      <a:pt x="54" y="5"/>
                    </a:lnTo>
                    <a:lnTo>
                      <a:pt x="45" y="5"/>
                    </a:lnTo>
                    <a:lnTo>
                      <a:pt x="34" y="6"/>
                    </a:lnTo>
                    <a:lnTo>
                      <a:pt x="24" y="6"/>
                    </a:lnTo>
                    <a:lnTo>
                      <a:pt x="11" y="6"/>
                    </a:lnTo>
                    <a:lnTo>
                      <a:pt x="0" y="6"/>
                    </a:lnTo>
                    <a:lnTo>
                      <a:pt x="0" y="7"/>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0" name="Freeform 1383">
                <a:extLst>
                  <a:ext uri="{FF2B5EF4-FFF2-40B4-BE49-F238E27FC236}">
                    <a16:creationId xmlns:a16="http://schemas.microsoft.com/office/drawing/2014/main" id="{ABC4F651-303E-4247-A8C8-CF1DB33D5D62}"/>
                  </a:ext>
                </a:extLst>
              </p:cNvPr>
              <p:cNvSpPr>
                <a:spLocks/>
              </p:cNvSpPr>
              <p:nvPr/>
            </p:nvSpPr>
            <p:spPr bwMode="auto">
              <a:xfrm>
                <a:off x="1737" y="3630"/>
                <a:ext cx="90" cy="6"/>
              </a:xfrm>
              <a:custGeom>
                <a:avLst/>
                <a:gdLst>
                  <a:gd name="T0" fmla="*/ 0 w 90"/>
                  <a:gd name="T1" fmla="*/ 6 h 6"/>
                  <a:gd name="T2" fmla="*/ 11 w 90"/>
                  <a:gd name="T3" fmla="*/ 6 h 6"/>
                  <a:gd name="T4" fmla="*/ 24 w 90"/>
                  <a:gd name="T5" fmla="*/ 6 h 6"/>
                  <a:gd name="T6" fmla="*/ 34 w 90"/>
                  <a:gd name="T7" fmla="*/ 6 h 6"/>
                  <a:gd name="T8" fmla="*/ 45 w 90"/>
                  <a:gd name="T9" fmla="*/ 5 h 6"/>
                  <a:gd name="T10" fmla="*/ 54 w 90"/>
                  <a:gd name="T11" fmla="*/ 5 h 6"/>
                  <a:gd name="T12" fmla="*/ 63 w 90"/>
                  <a:gd name="T13" fmla="*/ 5 h 6"/>
                  <a:gd name="T14" fmla="*/ 71 w 90"/>
                  <a:gd name="T15" fmla="*/ 5 h 6"/>
                  <a:gd name="T16" fmla="*/ 78 w 90"/>
                  <a:gd name="T17" fmla="*/ 4 h 6"/>
                  <a:gd name="T18" fmla="*/ 83 w 90"/>
                  <a:gd name="T19" fmla="*/ 3 h 6"/>
                  <a:gd name="T20" fmla="*/ 87 w 90"/>
                  <a:gd name="T21" fmla="*/ 2 h 6"/>
                  <a:gd name="T22" fmla="*/ 89 w 90"/>
                  <a:gd name="T23" fmla="*/ 1 h 6"/>
                  <a:gd name="T24" fmla="*/ 90 w 90"/>
                  <a:gd name="T25" fmla="*/ 0 h 6"/>
                  <a:gd name="T26" fmla="*/ 87 w 90"/>
                  <a:gd name="T27" fmla="*/ 0 h 6"/>
                  <a:gd name="T28" fmla="*/ 86 w 90"/>
                  <a:gd name="T29" fmla="*/ 1 h 6"/>
                  <a:gd name="T30" fmla="*/ 84 w 90"/>
                  <a:gd name="T31" fmla="*/ 2 h 6"/>
                  <a:gd name="T32" fmla="*/ 81 w 90"/>
                  <a:gd name="T33" fmla="*/ 3 h 6"/>
                  <a:gd name="T34" fmla="*/ 75 w 90"/>
                  <a:gd name="T35" fmla="*/ 4 h 6"/>
                  <a:gd name="T36" fmla="*/ 69 w 90"/>
                  <a:gd name="T37" fmla="*/ 5 h 6"/>
                  <a:gd name="T38" fmla="*/ 61 w 90"/>
                  <a:gd name="T39" fmla="*/ 5 h 6"/>
                  <a:gd name="T40" fmla="*/ 53 w 90"/>
                  <a:gd name="T41" fmla="*/ 5 h 6"/>
                  <a:gd name="T42" fmla="*/ 44 w 90"/>
                  <a:gd name="T43" fmla="*/ 5 h 6"/>
                  <a:gd name="T44" fmla="*/ 33 w 90"/>
                  <a:gd name="T45" fmla="*/ 6 h 6"/>
                  <a:gd name="T46" fmla="*/ 23 w 90"/>
                  <a:gd name="T47" fmla="*/ 6 h 6"/>
                  <a:gd name="T48" fmla="*/ 11 w 90"/>
                  <a:gd name="T49" fmla="*/ 6 h 6"/>
                  <a:gd name="T50" fmla="*/ 0 w 90"/>
                  <a:gd name="T51" fmla="*/ 6 h 6"/>
                  <a:gd name="T52" fmla="*/ 0 w 90"/>
                  <a:gd name="T53" fmla="*/ 6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6">
                    <a:moveTo>
                      <a:pt x="0" y="6"/>
                    </a:moveTo>
                    <a:lnTo>
                      <a:pt x="11" y="6"/>
                    </a:lnTo>
                    <a:lnTo>
                      <a:pt x="24" y="6"/>
                    </a:lnTo>
                    <a:lnTo>
                      <a:pt x="34" y="6"/>
                    </a:lnTo>
                    <a:lnTo>
                      <a:pt x="45" y="5"/>
                    </a:lnTo>
                    <a:lnTo>
                      <a:pt x="54" y="5"/>
                    </a:lnTo>
                    <a:lnTo>
                      <a:pt x="63" y="5"/>
                    </a:lnTo>
                    <a:lnTo>
                      <a:pt x="71" y="5"/>
                    </a:lnTo>
                    <a:lnTo>
                      <a:pt x="78" y="4"/>
                    </a:lnTo>
                    <a:lnTo>
                      <a:pt x="83" y="3"/>
                    </a:lnTo>
                    <a:lnTo>
                      <a:pt x="87" y="2"/>
                    </a:lnTo>
                    <a:lnTo>
                      <a:pt x="89" y="1"/>
                    </a:lnTo>
                    <a:lnTo>
                      <a:pt x="90" y="0"/>
                    </a:lnTo>
                    <a:lnTo>
                      <a:pt x="87" y="0"/>
                    </a:lnTo>
                    <a:lnTo>
                      <a:pt x="86" y="1"/>
                    </a:lnTo>
                    <a:lnTo>
                      <a:pt x="84" y="2"/>
                    </a:lnTo>
                    <a:lnTo>
                      <a:pt x="81" y="3"/>
                    </a:lnTo>
                    <a:lnTo>
                      <a:pt x="75" y="4"/>
                    </a:lnTo>
                    <a:lnTo>
                      <a:pt x="69" y="5"/>
                    </a:lnTo>
                    <a:lnTo>
                      <a:pt x="61" y="5"/>
                    </a:lnTo>
                    <a:lnTo>
                      <a:pt x="53" y="5"/>
                    </a:lnTo>
                    <a:lnTo>
                      <a:pt x="44" y="5"/>
                    </a:lnTo>
                    <a:lnTo>
                      <a:pt x="33" y="6"/>
                    </a:lnTo>
                    <a:lnTo>
                      <a:pt x="23" y="6"/>
                    </a:lnTo>
                    <a:lnTo>
                      <a:pt x="11" y="6"/>
                    </a:lnTo>
                    <a:lnTo>
                      <a:pt x="0" y="6"/>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1" name="Freeform 1384">
                <a:extLst>
                  <a:ext uri="{FF2B5EF4-FFF2-40B4-BE49-F238E27FC236}">
                    <a16:creationId xmlns:a16="http://schemas.microsoft.com/office/drawing/2014/main" id="{658AAD30-CEAE-7F4C-A0CB-DA84345675D7}"/>
                  </a:ext>
                </a:extLst>
              </p:cNvPr>
              <p:cNvSpPr>
                <a:spLocks/>
              </p:cNvSpPr>
              <p:nvPr/>
            </p:nvSpPr>
            <p:spPr bwMode="auto">
              <a:xfrm>
                <a:off x="1737" y="3630"/>
                <a:ext cx="87" cy="6"/>
              </a:xfrm>
              <a:custGeom>
                <a:avLst/>
                <a:gdLst>
                  <a:gd name="T0" fmla="*/ 0 w 87"/>
                  <a:gd name="T1" fmla="*/ 6 h 6"/>
                  <a:gd name="T2" fmla="*/ 11 w 87"/>
                  <a:gd name="T3" fmla="*/ 6 h 6"/>
                  <a:gd name="T4" fmla="*/ 23 w 87"/>
                  <a:gd name="T5" fmla="*/ 6 h 6"/>
                  <a:gd name="T6" fmla="*/ 33 w 87"/>
                  <a:gd name="T7" fmla="*/ 6 h 6"/>
                  <a:gd name="T8" fmla="*/ 44 w 87"/>
                  <a:gd name="T9" fmla="*/ 5 h 6"/>
                  <a:gd name="T10" fmla="*/ 53 w 87"/>
                  <a:gd name="T11" fmla="*/ 5 h 6"/>
                  <a:gd name="T12" fmla="*/ 61 w 87"/>
                  <a:gd name="T13" fmla="*/ 5 h 6"/>
                  <a:gd name="T14" fmla="*/ 69 w 87"/>
                  <a:gd name="T15" fmla="*/ 5 h 6"/>
                  <a:gd name="T16" fmla="*/ 75 w 87"/>
                  <a:gd name="T17" fmla="*/ 4 h 6"/>
                  <a:gd name="T18" fmla="*/ 81 w 87"/>
                  <a:gd name="T19" fmla="*/ 3 h 6"/>
                  <a:gd name="T20" fmla="*/ 84 w 87"/>
                  <a:gd name="T21" fmla="*/ 2 h 6"/>
                  <a:gd name="T22" fmla="*/ 86 w 87"/>
                  <a:gd name="T23" fmla="*/ 1 h 6"/>
                  <a:gd name="T24" fmla="*/ 87 w 87"/>
                  <a:gd name="T25" fmla="*/ 0 h 6"/>
                  <a:gd name="T26" fmla="*/ 84 w 87"/>
                  <a:gd name="T27" fmla="*/ 0 h 6"/>
                  <a:gd name="T28" fmla="*/ 83 w 87"/>
                  <a:gd name="T29" fmla="*/ 1 h 6"/>
                  <a:gd name="T30" fmla="*/ 81 w 87"/>
                  <a:gd name="T31" fmla="*/ 2 h 6"/>
                  <a:gd name="T32" fmla="*/ 77 w 87"/>
                  <a:gd name="T33" fmla="*/ 3 h 6"/>
                  <a:gd name="T34" fmla="*/ 71 w 87"/>
                  <a:gd name="T35" fmla="*/ 4 h 6"/>
                  <a:gd name="T36" fmla="*/ 64 w 87"/>
                  <a:gd name="T37" fmla="*/ 5 h 6"/>
                  <a:gd name="T38" fmla="*/ 55 w 87"/>
                  <a:gd name="T39" fmla="*/ 5 h 6"/>
                  <a:gd name="T40" fmla="*/ 46 w 87"/>
                  <a:gd name="T41" fmla="*/ 5 h 6"/>
                  <a:gd name="T42" fmla="*/ 35 w 87"/>
                  <a:gd name="T43" fmla="*/ 5 h 6"/>
                  <a:gd name="T44" fmla="*/ 24 w 87"/>
                  <a:gd name="T45" fmla="*/ 6 h 6"/>
                  <a:gd name="T46" fmla="*/ 12 w 87"/>
                  <a:gd name="T47" fmla="*/ 6 h 6"/>
                  <a:gd name="T48" fmla="*/ 0 w 87"/>
                  <a:gd name="T49" fmla="*/ 6 h 6"/>
                  <a:gd name="T50" fmla="*/ 0 w 87"/>
                  <a:gd name="T51" fmla="*/ 6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 h="6">
                    <a:moveTo>
                      <a:pt x="0" y="6"/>
                    </a:moveTo>
                    <a:lnTo>
                      <a:pt x="11" y="6"/>
                    </a:lnTo>
                    <a:lnTo>
                      <a:pt x="23" y="6"/>
                    </a:lnTo>
                    <a:lnTo>
                      <a:pt x="33" y="6"/>
                    </a:lnTo>
                    <a:lnTo>
                      <a:pt x="44" y="5"/>
                    </a:lnTo>
                    <a:lnTo>
                      <a:pt x="53" y="5"/>
                    </a:lnTo>
                    <a:lnTo>
                      <a:pt x="61" y="5"/>
                    </a:lnTo>
                    <a:lnTo>
                      <a:pt x="69" y="5"/>
                    </a:lnTo>
                    <a:lnTo>
                      <a:pt x="75" y="4"/>
                    </a:lnTo>
                    <a:lnTo>
                      <a:pt x="81" y="3"/>
                    </a:lnTo>
                    <a:lnTo>
                      <a:pt x="84" y="2"/>
                    </a:lnTo>
                    <a:lnTo>
                      <a:pt x="86" y="1"/>
                    </a:lnTo>
                    <a:lnTo>
                      <a:pt x="87" y="0"/>
                    </a:lnTo>
                    <a:lnTo>
                      <a:pt x="84" y="0"/>
                    </a:lnTo>
                    <a:lnTo>
                      <a:pt x="83" y="1"/>
                    </a:lnTo>
                    <a:lnTo>
                      <a:pt x="81" y="2"/>
                    </a:lnTo>
                    <a:lnTo>
                      <a:pt x="77" y="3"/>
                    </a:lnTo>
                    <a:lnTo>
                      <a:pt x="71" y="4"/>
                    </a:lnTo>
                    <a:lnTo>
                      <a:pt x="64" y="5"/>
                    </a:lnTo>
                    <a:lnTo>
                      <a:pt x="55" y="5"/>
                    </a:lnTo>
                    <a:lnTo>
                      <a:pt x="46" y="5"/>
                    </a:lnTo>
                    <a:lnTo>
                      <a:pt x="35" y="5"/>
                    </a:lnTo>
                    <a:lnTo>
                      <a:pt x="24" y="6"/>
                    </a:lnTo>
                    <a:lnTo>
                      <a:pt x="12" y="6"/>
                    </a:lnTo>
                    <a:lnTo>
                      <a:pt x="0" y="6"/>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2" name="Freeform 1385">
                <a:extLst>
                  <a:ext uri="{FF2B5EF4-FFF2-40B4-BE49-F238E27FC236}">
                    <a16:creationId xmlns:a16="http://schemas.microsoft.com/office/drawing/2014/main" id="{C20A999F-3E28-354F-9747-E2787A28C9B1}"/>
                  </a:ext>
                </a:extLst>
              </p:cNvPr>
              <p:cNvSpPr>
                <a:spLocks/>
              </p:cNvSpPr>
              <p:nvPr/>
            </p:nvSpPr>
            <p:spPr bwMode="auto">
              <a:xfrm>
                <a:off x="1737" y="3630"/>
                <a:ext cx="84" cy="6"/>
              </a:xfrm>
              <a:custGeom>
                <a:avLst/>
                <a:gdLst>
                  <a:gd name="T0" fmla="*/ 0 w 84"/>
                  <a:gd name="T1" fmla="*/ 6 h 6"/>
                  <a:gd name="T2" fmla="*/ 12 w 84"/>
                  <a:gd name="T3" fmla="*/ 6 h 6"/>
                  <a:gd name="T4" fmla="*/ 24 w 84"/>
                  <a:gd name="T5" fmla="*/ 6 h 6"/>
                  <a:gd name="T6" fmla="*/ 35 w 84"/>
                  <a:gd name="T7" fmla="*/ 5 h 6"/>
                  <a:gd name="T8" fmla="*/ 46 w 84"/>
                  <a:gd name="T9" fmla="*/ 5 h 6"/>
                  <a:gd name="T10" fmla="*/ 55 w 84"/>
                  <a:gd name="T11" fmla="*/ 5 h 6"/>
                  <a:gd name="T12" fmla="*/ 64 w 84"/>
                  <a:gd name="T13" fmla="*/ 5 h 6"/>
                  <a:gd name="T14" fmla="*/ 71 w 84"/>
                  <a:gd name="T15" fmla="*/ 4 h 6"/>
                  <a:gd name="T16" fmla="*/ 77 w 84"/>
                  <a:gd name="T17" fmla="*/ 3 h 6"/>
                  <a:gd name="T18" fmla="*/ 81 w 84"/>
                  <a:gd name="T19" fmla="*/ 2 h 6"/>
                  <a:gd name="T20" fmla="*/ 83 w 84"/>
                  <a:gd name="T21" fmla="*/ 1 h 6"/>
                  <a:gd name="T22" fmla="*/ 84 w 84"/>
                  <a:gd name="T23" fmla="*/ 0 h 6"/>
                  <a:gd name="T24" fmla="*/ 82 w 84"/>
                  <a:gd name="T25" fmla="*/ 0 h 6"/>
                  <a:gd name="T26" fmla="*/ 81 w 84"/>
                  <a:gd name="T27" fmla="*/ 1 h 6"/>
                  <a:gd name="T28" fmla="*/ 79 w 84"/>
                  <a:gd name="T29" fmla="*/ 2 h 6"/>
                  <a:gd name="T30" fmla="*/ 75 w 84"/>
                  <a:gd name="T31" fmla="*/ 3 h 6"/>
                  <a:gd name="T32" fmla="*/ 68 w 84"/>
                  <a:gd name="T33" fmla="*/ 4 h 6"/>
                  <a:gd name="T34" fmla="*/ 62 w 84"/>
                  <a:gd name="T35" fmla="*/ 5 h 6"/>
                  <a:gd name="T36" fmla="*/ 54 w 84"/>
                  <a:gd name="T37" fmla="*/ 5 h 6"/>
                  <a:gd name="T38" fmla="*/ 44 w 84"/>
                  <a:gd name="T39" fmla="*/ 5 h 6"/>
                  <a:gd name="T40" fmla="*/ 34 w 84"/>
                  <a:gd name="T41" fmla="*/ 5 h 6"/>
                  <a:gd name="T42" fmla="*/ 23 w 84"/>
                  <a:gd name="T43" fmla="*/ 6 h 6"/>
                  <a:gd name="T44" fmla="*/ 11 w 84"/>
                  <a:gd name="T45" fmla="*/ 6 h 6"/>
                  <a:gd name="T46" fmla="*/ 0 w 84"/>
                  <a:gd name="T47" fmla="*/ 6 h 6"/>
                  <a:gd name="T48" fmla="*/ 0 w 84"/>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6">
                    <a:moveTo>
                      <a:pt x="0" y="6"/>
                    </a:moveTo>
                    <a:lnTo>
                      <a:pt x="12" y="6"/>
                    </a:lnTo>
                    <a:lnTo>
                      <a:pt x="24" y="6"/>
                    </a:lnTo>
                    <a:lnTo>
                      <a:pt x="35" y="5"/>
                    </a:lnTo>
                    <a:lnTo>
                      <a:pt x="46" y="5"/>
                    </a:lnTo>
                    <a:lnTo>
                      <a:pt x="55" y="5"/>
                    </a:lnTo>
                    <a:lnTo>
                      <a:pt x="64" y="5"/>
                    </a:lnTo>
                    <a:lnTo>
                      <a:pt x="71" y="4"/>
                    </a:lnTo>
                    <a:lnTo>
                      <a:pt x="77" y="3"/>
                    </a:lnTo>
                    <a:lnTo>
                      <a:pt x="81" y="2"/>
                    </a:lnTo>
                    <a:lnTo>
                      <a:pt x="83" y="1"/>
                    </a:lnTo>
                    <a:lnTo>
                      <a:pt x="84" y="0"/>
                    </a:lnTo>
                    <a:lnTo>
                      <a:pt x="82" y="0"/>
                    </a:lnTo>
                    <a:lnTo>
                      <a:pt x="81" y="1"/>
                    </a:lnTo>
                    <a:lnTo>
                      <a:pt x="79" y="2"/>
                    </a:lnTo>
                    <a:lnTo>
                      <a:pt x="75" y="3"/>
                    </a:lnTo>
                    <a:lnTo>
                      <a:pt x="68" y="4"/>
                    </a:lnTo>
                    <a:lnTo>
                      <a:pt x="62" y="5"/>
                    </a:lnTo>
                    <a:lnTo>
                      <a:pt x="54" y="5"/>
                    </a:lnTo>
                    <a:lnTo>
                      <a:pt x="44" y="5"/>
                    </a:lnTo>
                    <a:lnTo>
                      <a:pt x="34" y="5"/>
                    </a:lnTo>
                    <a:lnTo>
                      <a:pt x="23" y="6"/>
                    </a:lnTo>
                    <a:lnTo>
                      <a:pt x="11" y="6"/>
                    </a:lnTo>
                    <a:lnTo>
                      <a:pt x="0" y="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3" name="Freeform 1386">
                <a:extLst>
                  <a:ext uri="{FF2B5EF4-FFF2-40B4-BE49-F238E27FC236}">
                    <a16:creationId xmlns:a16="http://schemas.microsoft.com/office/drawing/2014/main" id="{72D43111-25F7-3E4A-9D05-45911FFAFE78}"/>
                  </a:ext>
                </a:extLst>
              </p:cNvPr>
              <p:cNvSpPr>
                <a:spLocks/>
              </p:cNvSpPr>
              <p:nvPr/>
            </p:nvSpPr>
            <p:spPr bwMode="auto">
              <a:xfrm>
                <a:off x="1737" y="3630"/>
                <a:ext cx="82" cy="6"/>
              </a:xfrm>
              <a:custGeom>
                <a:avLst/>
                <a:gdLst>
                  <a:gd name="T0" fmla="*/ 0 w 82"/>
                  <a:gd name="T1" fmla="*/ 6 h 6"/>
                  <a:gd name="T2" fmla="*/ 11 w 82"/>
                  <a:gd name="T3" fmla="*/ 6 h 6"/>
                  <a:gd name="T4" fmla="*/ 23 w 82"/>
                  <a:gd name="T5" fmla="*/ 6 h 6"/>
                  <a:gd name="T6" fmla="*/ 34 w 82"/>
                  <a:gd name="T7" fmla="*/ 5 h 6"/>
                  <a:gd name="T8" fmla="*/ 44 w 82"/>
                  <a:gd name="T9" fmla="*/ 5 h 6"/>
                  <a:gd name="T10" fmla="*/ 54 w 82"/>
                  <a:gd name="T11" fmla="*/ 5 h 6"/>
                  <a:gd name="T12" fmla="*/ 62 w 82"/>
                  <a:gd name="T13" fmla="*/ 5 h 6"/>
                  <a:gd name="T14" fmla="*/ 68 w 82"/>
                  <a:gd name="T15" fmla="*/ 4 h 6"/>
                  <a:gd name="T16" fmla="*/ 75 w 82"/>
                  <a:gd name="T17" fmla="*/ 3 h 6"/>
                  <a:gd name="T18" fmla="*/ 79 w 82"/>
                  <a:gd name="T19" fmla="*/ 2 h 6"/>
                  <a:gd name="T20" fmla="*/ 81 w 82"/>
                  <a:gd name="T21" fmla="*/ 1 h 6"/>
                  <a:gd name="T22" fmla="*/ 82 w 82"/>
                  <a:gd name="T23" fmla="*/ 0 h 6"/>
                  <a:gd name="T24" fmla="*/ 79 w 82"/>
                  <a:gd name="T25" fmla="*/ 0 h 6"/>
                  <a:gd name="T26" fmla="*/ 78 w 82"/>
                  <a:gd name="T27" fmla="*/ 1 h 6"/>
                  <a:gd name="T28" fmla="*/ 76 w 82"/>
                  <a:gd name="T29" fmla="*/ 2 h 6"/>
                  <a:gd name="T30" fmla="*/ 72 w 82"/>
                  <a:gd name="T31" fmla="*/ 3 h 6"/>
                  <a:gd name="T32" fmla="*/ 67 w 82"/>
                  <a:gd name="T33" fmla="*/ 4 h 6"/>
                  <a:gd name="T34" fmla="*/ 60 w 82"/>
                  <a:gd name="T35" fmla="*/ 4 h 6"/>
                  <a:gd name="T36" fmla="*/ 52 w 82"/>
                  <a:gd name="T37" fmla="*/ 5 h 6"/>
                  <a:gd name="T38" fmla="*/ 43 w 82"/>
                  <a:gd name="T39" fmla="*/ 5 h 6"/>
                  <a:gd name="T40" fmla="*/ 33 w 82"/>
                  <a:gd name="T41" fmla="*/ 5 h 6"/>
                  <a:gd name="T42" fmla="*/ 22 w 82"/>
                  <a:gd name="T43" fmla="*/ 5 h 6"/>
                  <a:gd name="T44" fmla="*/ 11 w 82"/>
                  <a:gd name="T45" fmla="*/ 5 h 6"/>
                  <a:gd name="T46" fmla="*/ 0 w 82"/>
                  <a:gd name="T47" fmla="*/ 6 h 6"/>
                  <a:gd name="T48" fmla="*/ 0 w 82"/>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6">
                    <a:moveTo>
                      <a:pt x="0" y="6"/>
                    </a:moveTo>
                    <a:lnTo>
                      <a:pt x="11" y="6"/>
                    </a:lnTo>
                    <a:lnTo>
                      <a:pt x="23" y="6"/>
                    </a:lnTo>
                    <a:lnTo>
                      <a:pt x="34" y="5"/>
                    </a:lnTo>
                    <a:lnTo>
                      <a:pt x="44" y="5"/>
                    </a:lnTo>
                    <a:lnTo>
                      <a:pt x="54" y="5"/>
                    </a:lnTo>
                    <a:lnTo>
                      <a:pt x="62" y="5"/>
                    </a:lnTo>
                    <a:lnTo>
                      <a:pt x="68" y="4"/>
                    </a:lnTo>
                    <a:lnTo>
                      <a:pt x="75" y="3"/>
                    </a:lnTo>
                    <a:lnTo>
                      <a:pt x="79" y="2"/>
                    </a:lnTo>
                    <a:lnTo>
                      <a:pt x="81" y="1"/>
                    </a:lnTo>
                    <a:lnTo>
                      <a:pt x="82" y="0"/>
                    </a:lnTo>
                    <a:lnTo>
                      <a:pt x="79" y="0"/>
                    </a:lnTo>
                    <a:lnTo>
                      <a:pt x="78" y="1"/>
                    </a:lnTo>
                    <a:lnTo>
                      <a:pt x="76" y="2"/>
                    </a:lnTo>
                    <a:lnTo>
                      <a:pt x="72" y="3"/>
                    </a:lnTo>
                    <a:lnTo>
                      <a:pt x="67" y="4"/>
                    </a:lnTo>
                    <a:lnTo>
                      <a:pt x="60" y="4"/>
                    </a:lnTo>
                    <a:lnTo>
                      <a:pt x="52" y="5"/>
                    </a:lnTo>
                    <a:lnTo>
                      <a:pt x="43" y="5"/>
                    </a:lnTo>
                    <a:lnTo>
                      <a:pt x="33" y="5"/>
                    </a:lnTo>
                    <a:lnTo>
                      <a:pt x="22" y="5"/>
                    </a:lnTo>
                    <a:lnTo>
                      <a:pt x="11" y="5"/>
                    </a:lnTo>
                    <a:lnTo>
                      <a:pt x="0" y="6"/>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4" name="Freeform 1387">
                <a:extLst>
                  <a:ext uri="{FF2B5EF4-FFF2-40B4-BE49-F238E27FC236}">
                    <a16:creationId xmlns:a16="http://schemas.microsoft.com/office/drawing/2014/main" id="{5CC24441-AE75-8A47-A98F-D9E94E509F05}"/>
                  </a:ext>
                </a:extLst>
              </p:cNvPr>
              <p:cNvSpPr>
                <a:spLocks/>
              </p:cNvSpPr>
              <p:nvPr/>
            </p:nvSpPr>
            <p:spPr bwMode="auto">
              <a:xfrm>
                <a:off x="1737" y="3630"/>
                <a:ext cx="79" cy="6"/>
              </a:xfrm>
              <a:custGeom>
                <a:avLst/>
                <a:gdLst>
                  <a:gd name="T0" fmla="*/ 0 w 79"/>
                  <a:gd name="T1" fmla="*/ 6 h 6"/>
                  <a:gd name="T2" fmla="*/ 11 w 79"/>
                  <a:gd name="T3" fmla="*/ 5 h 6"/>
                  <a:gd name="T4" fmla="*/ 22 w 79"/>
                  <a:gd name="T5" fmla="*/ 5 h 6"/>
                  <a:gd name="T6" fmla="*/ 33 w 79"/>
                  <a:gd name="T7" fmla="*/ 5 h 6"/>
                  <a:gd name="T8" fmla="*/ 43 w 79"/>
                  <a:gd name="T9" fmla="*/ 5 h 6"/>
                  <a:gd name="T10" fmla="*/ 52 w 79"/>
                  <a:gd name="T11" fmla="*/ 5 h 6"/>
                  <a:gd name="T12" fmla="*/ 60 w 79"/>
                  <a:gd name="T13" fmla="*/ 4 h 6"/>
                  <a:gd name="T14" fmla="*/ 67 w 79"/>
                  <a:gd name="T15" fmla="*/ 4 h 6"/>
                  <a:gd name="T16" fmla="*/ 72 w 79"/>
                  <a:gd name="T17" fmla="*/ 3 h 6"/>
                  <a:gd name="T18" fmla="*/ 76 w 79"/>
                  <a:gd name="T19" fmla="*/ 2 h 6"/>
                  <a:gd name="T20" fmla="*/ 78 w 79"/>
                  <a:gd name="T21" fmla="*/ 1 h 6"/>
                  <a:gd name="T22" fmla="*/ 79 w 79"/>
                  <a:gd name="T23" fmla="*/ 0 h 6"/>
                  <a:gd name="T24" fmla="*/ 76 w 79"/>
                  <a:gd name="T25" fmla="*/ 0 h 6"/>
                  <a:gd name="T26" fmla="*/ 75 w 79"/>
                  <a:gd name="T27" fmla="*/ 1 h 6"/>
                  <a:gd name="T28" fmla="*/ 74 w 79"/>
                  <a:gd name="T29" fmla="*/ 2 h 6"/>
                  <a:gd name="T30" fmla="*/ 69 w 79"/>
                  <a:gd name="T31" fmla="*/ 3 h 6"/>
                  <a:gd name="T32" fmla="*/ 64 w 79"/>
                  <a:gd name="T33" fmla="*/ 4 h 6"/>
                  <a:gd name="T34" fmla="*/ 58 w 79"/>
                  <a:gd name="T35" fmla="*/ 4 h 6"/>
                  <a:gd name="T36" fmla="*/ 50 w 79"/>
                  <a:gd name="T37" fmla="*/ 5 h 6"/>
                  <a:gd name="T38" fmla="*/ 41 w 79"/>
                  <a:gd name="T39" fmla="*/ 5 h 6"/>
                  <a:gd name="T40" fmla="*/ 32 w 79"/>
                  <a:gd name="T41" fmla="*/ 5 h 6"/>
                  <a:gd name="T42" fmla="*/ 22 w 79"/>
                  <a:gd name="T43" fmla="*/ 5 h 6"/>
                  <a:gd name="T44" fmla="*/ 10 w 79"/>
                  <a:gd name="T45" fmla="*/ 5 h 6"/>
                  <a:gd name="T46" fmla="*/ 0 w 79"/>
                  <a:gd name="T47" fmla="*/ 5 h 6"/>
                  <a:gd name="T48" fmla="*/ 0 w 79"/>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6">
                    <a:moveTo>
                      <a:pt x="0" y="6"/>
                    </a:moveTo>
                    <a:lnTo>
                      <a:pt x="11" y="5"/>
                    </a:lnTo>
                    <a:lnTo>
                      <a:pt x="22" y="5"/>
                    </a:lnTo>
                    <a:lnTo>
                      <a:pt x="33" y="5"/>
                    </a:lnTo>
                    <a:lnTo>
                      <a:pt x="43" y="5"/>
                    </a:lnTo>
                    <a:lnTo>
                      <a:pt x="52" y="5"/>
                    </a:lnTo>
                    <a:lnTo>
                      <a:pt x="60" y="4"/>
                    </a:lnTo>
                    <a:lnTo>
                      <a:pt x="67" y="4"/>
                    </a:lnTo>
                    <a:lnTo>
                      <a:pt x="72" y="3"/>
                    </a:lnTo>
                    <a:lnTo>
                      <a:pt x="76" y="2"/>
                    </a:lnTo>
                    <a:lnTo>
                      <a:pt x="78" y="1"/>
                    </a:lnTo>
                    <a:lnTo>
                      <a:pt x="79" y="0"/>
                    </a:lnTo>
                    <a:lnTo>
                      <a:pt x="76" y="0"/>
                    </a:lnTo>
                    <a:lnTo>
                      <a:pt x="75" y="1"/>
                    </a:lnTo>
                    <a:lnTo>
                      <a:pt x="74" y="2"/>
                    </a:lnTo>
                    <a:lnTo>
                      <a:pt x="69" y="3"/>
                    </a:lnTo>
                    <a:lnTo>
                      <a:pt x="64" y="4"/>
                    </a:lnTo>
                    <a:lnTo>
                      <a:pt x="58" y="4"/>
                    </a:lnTo>
                    <a:lnTo>
                      <a:pt x="50" y="5"/>
                    </a:lnTo>
                    <a:lnTo>
                      <a:pt x="41" y="5"/>
                    </a:lnTo>
                    <a:lnTo>
                      <a:pt x="32" y="5"/>
                    </a:lnTo>
                    <a:lnTo>
                      <a:pt x="22" y="5"/>
                    </a:lnTo>
                    <a:lnTo>
                      <a:pt x="10" y="5"/>
                    </a:lnTo>
                    <a:lnTo>
                      <a:pt x="0" y="5"/>
                    </a:lnTo>
                    <a:lnTo>
                      <a:pt x="0" y="6"/>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5" name="Freeform 1388">
                <a:extLst>
                  <a:ext uri="{FF2B5EF4-FFF2-40B4-BE49-F238E27FC236}">
                    <a16:creationId xmlns:a16="http://schemas.microsoft.com/office/drawing/2014/main" id="{7C47E963-25EA-C047-9744-715AD167471E}"/>
                  </a:ext>
                </a:extLst>
              </p:cNvPr>
              <p:cNvSpPr>
                <a:spLocks/>
              </p:cNvSpPr>
              <p:nvPr/>
            </p:nvSpPr>
            <p:spPr bwMode="auto">
              <a:xfrm>
                <a:off x="1737" y="3630"/>
                <a:ext cx="76" cy="5"/>
              </a:xfrm>
              <a:custGeom>
                <a:avLst/>
                <a:gdLst>
                  <a:gd name="T0" fmla="*/ 0 w 76"/>
                  <a:gd name="T1" fmla="*/ 5 h 5"/>
                  <a:gd name="T2" fmla="*/ 10 w 76"/>
                  <a:gd name="T3" fmla="*/ 5 h 5"/>
                  <a:gd name="T4" fmla="*/ 22 w 76"/>
                  <a:gd name="T5" fmla="*/ 5 h 5"/>
                  <a:gd name="T6" fmla="*/ 32 w 76"/>
                  <a:gd name="T7" fmla="*/ 5 h 5"/>
                  <a:gd name="T8" fmla="*/ 41 w 76"/>
                  <a:gd name="T9" fmla="*/ 5 h 5"/>
                  <a:gd name="T10" fmla="*/ 50 w 76"/>
                  <a:gd name="T11" fmla="*/ 5 h 5"/>
                  <a:gd name="T12" fmla="*/ 58 w 76"/>
                  <a:gd name="T13" fmla="*/ 4 h 5"/>
                  <a:gd name="T14" fmla="*/ 64 w 76"/>
                  <a:gd name="T15" fmla="*/ 4 h 5"/>
                  <a:gd name="T16" fmla="*/ 69 w 76"/>
                  <a:gd name="T17" fmla="*/ 3 h 5"/>
                  <a:gd name="T18" fmla="*/ 74 w 76"/>
                  <a:gd name="T19" fmla="*/ 2 h 5"/>
                  <a:gd name="T20" fmla="*/ 75 w 76"/>
                  <a:gd name="T21" fmla="*/ 1 h 5"/>
                  <a:gd name="T22" fmla="*/ 76 w 76"/>
                  <a:gd name="T23" fmla="*/ 0 h 5"/>
                  <a:gd name="T24" fmla="*/ 74 w 76"/>
                  <a:gd name="T25" fmla="*/ 0 h 5"/>
                  <a:gd name="T26" fmla="*/ 73 w 76"/>
                  <a:gd name="T27" fmla="*/ 1 h 5"/>
                  <a:gd name="T28" fmla="*/ 71 w 76"/>
                  <a:gd name="T29" fmla="*/ 2 h 5"/>
                  <a:gd name="T30" fmla="*/ 68 w 76"/>
                  <a:gd name="T31" fmla="*/ 3 h 5"/>
                  <a:gd name="T32" fmla="*/ 62 w 76"/>
                  <a:gd name="T33" fmla="*/ 3 h 5"/>
                  <a:gd name="T34" fmla="*/ 56 w 76"/>
                  <a:gd name="T35" fmla="*/ 4 h 5"/>
                  <a:gd name="T36" fmla="*/ 48 w 76"/>
                  <a:gd name="T37" fmla="*/ 5 h 5"/>
                  <a:gd name="T38" fmla="*/ 40 w 76"/>
                  <a:gd name="T39" fmla="*/ 5 h 5"/>
                  <a:gd name="T40" fmla="*/ 31 w 76"/>
                  <a:gd name="T41" fmla="*/ 5 h 5"/>
                  <a:gd name="T42" fmla="*/ 21 w 76"/>
                  <a:gd name="T43" fmla="*/ 5 h 5"/>
                  <a:gd name="T44" fmla="*/ 10 w 76"/>
                  <a:gd name="T45" fmla="*/ 5 h 5"/>
                  <a:gd name="T46" fmla="*/ 0 w 76"/>
                  <a:gd name="T47" fmla="*/ 5 h 5"/>
                  <a:gd name="T48" fmla="*/ 0 w 76"/>
                  <a:gd name="T49" fmla="*/ 5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 h="5">
                    <a:moveTo>
                      <a:pt x="0" y="5"/>
                    </a:moveTo>
                    <a:lnTo>
                      <a:pt x="10" y="5"/>
                    </a:lnTo>
                    <a:lnTo>
                      <a:pt x="22" y="5"/>
                    </a:lnTo>
                    <a:lnTo>
                      <a:pt x="32" y="5"/>
                    </a:lnTo>
                    <a:lnTo>
                      <a:pt x="41" y="5"/>
                    </a:lnTo>
                    <a:lnTo>
                      <a:pt x="50" y="5"/>
                    </a:lnTo>
                    <a:lnTo>
                      <a:pt x="58" y="4"/>
                    </a:lnTo>
                    <a:lnTo>
                      <a:pt x="64" y="4"/>
                    </a:lnTo>
                    <a:lnTo>
                      <a:pt x="69" y="3"/>
                    </a:lnTo>
                    <a:lnTo>
                      <a:pt x="74" y="2"/>
                    </a:lnTo>
                    <a:lnTo>
                      <a:pt x="75" y="1"/>
                    </a:lnTo>
                    <a:lnTo>
                      <a:pt x="76" y="0"/>
                    </a:lnTo>
                    <a:lnTo>
                      <a:pt x="74" y="0"/>
                    </a:lnTo>
                    <a:lnTo>
                      <a:pt x="73" y="1"/>
                    </a:lnTo>
                    <a:lnTo>
                      <a:pt x="71" y="2"/>
                    </a:lnTo>
                    <a:lnTo>
                      <a:pt x="68" y="3"/>
                    </a:lnTo>
                    <a:lnTo>
                      <a:pt x="62" y="3"/>
                    </a:lnTo>
                    <a:lnTo>
                      <a:pt x="56" y="4"/>
                    </a:lnTo>
                    <a:lnTo>
                      <a:pt x="48" y="5"/>
                    </a:lnTo>
                    <a:lnTo>
                      <a:pt x="40" y="5"/>
                    </a:lnTo>
                    <a:lnTo>
                      <a:pt x="31" y="5"/>
                    </a:lnTo>
                    <a:lnTo>
                      <a:pt x="21" y="5"/>
                    </a:lnTo>
                    <a:lnTo>
                      <a:pt x="10" y="5"/>
                    </a:lnTo>
                    <a:lnTo>
                      <a:pt x="0" y="5"/>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6" name="Freeform 1389">
                <a:extLst>
                  <a:ext uri="{FF2B5EF4-FFF2-40B4-BE49-F238E27FC236}">
                    <a16:creationId xmlns:a16="http://schemas.microsoft.com/office/drawing/2014/main" id="{C7797FE2-194A-044F-87DD-18D03AA9218B}"/>
                  </a:ext>
                </a:extLst>
              </p:cNvPr>
              <p:cNvSpPr>
                <a:spLocks/>
              </p:cNvSpPr>
              <p:nvPr/>
            </p:nvSpPr>
            <p:spPr bwMode="auto">
              <a:xfrm>
                <a:off x="1737" y="3630"/>
                <a:ext cx="74" cy="5"/>
              </a:xfrm>
              <a:custGeom>
                <a:avLst/>
                <a:gdLst>
                  <a:gd name="T0" fmla="*/ 0 w 74"/>
                  <a:gd name="T1" fmla="*/ 5 h 5"/>
                  <a:gd name="T2" fmla="*/ 10 w 74"/>
                  <a:gd name="T3" fmla="*/ 5 h 5"/>
                  <a:gd name="T4" fmla="*/ 21 w 74"/>
                  <a:gd name="T5" fmla="*/ 5 h 5"/>
                  <a:gd name="T6" fmla="*/ 31 w 74"/>
                  <a:gd name="T7" fmla="*/ 5 h 5"/>
                  <a:gd name="T8" fmla="*/ 40 w 74"/>
                  <a:gd name="T9" fmla="*/ 5 h 5"/>
                  <a:gd name="T10" fmla="*/ 48 w 74"/>
                  <a:gd name="T11" fmla="*/ 5 h 5"/>
                  <a:gd name="T12" fmla="*/ 56 w 74"/>
                  <a:gd name="T13" fmla="*/ 4 h 5"/>
                  <a:gd name="T14" fmla="*/ 62 w 74"/>
                  <a:gd name="T15" fmla="*/ 3 h 5"/>
                  <a:gd name="T16" fmla="*/ 68 w 74"/>
                  <a:gd name="T17" fmla="*/ 3 h 5"/>
                  <a:gd name="T18" fmla="*/ 71 w 74"/>
                  <a:gd name="T19" fmla="*/ 2 h 5"/>
                  <a:gd name="T20" fmla="*/ 73 w 74"/>
                  <a:gd name="T21" fmla="*/ 1 h 5"/>
                  <a:gd name="T22" fmla="*/ 74 w 74"/>
                  <a:gd name="T23" fmla="*/ 0 h 5"/>
                  <a:gd name="T24" fmla="*/ 71 w 74"/>
                  <a:gd name="T25" fmla="*/ 0 h 5"/>
                  <a:gd name="T26" fmla="*/ 70 w 74"/>
                  <a:gd name="T27" fmla="*/ 1 h 5"/>
                  <a:gd name="T28" fmla="*/ 68 w 74"/>
                  <a:gd name="T29" fmla="*/ 2 h 5"/>
                  <a:gd name="T30" fmla="*/ 63 w 74"/>
                  <a:gd name="T31" fmla="*/ 3 h 5"/>
                  <a:gd name="T32" fmla="*/ 58 w 74"/>
                  <a:gd name="T33" fmla="*/ 4 h 5"/>
                  <a:gd name="T34" fmla="*/ 50 w 74"/>
                  <a:gd name="T35" fmla="*/ 4 h 5"/>
                  <a:gd name="T36" fmla="*/ 42 w 74"/>
                  <a:gd name="T37" fmla="*/ 5 h 5"/>
                  <a:gd name="T38" fmla="*/ 32 w 74"/>
                  <a:gd name="T39" fmla="*/ 5 h 5"/>
                  <a:gd name="T40" fmla="*/ 22 w 74"/>
                  <a:gd name="T41" fmla="*/ 5 h 5"/>
                  <a:gd name="T42" fmla="*/ 11 w 74"/>
                  <a:gd name="T43" fmla="*/ 5 h 5"/>
                  <a:gd name="T44" fmla="*/ 0 w 74"/>
                  <a:gd name="T45" fmla="*/ 5 h 5"/>
                  <a:gd name="T46" fmla="*/ 0 w 74"/>
                  <a:gd name="T47" fmla="*/ 5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5">
                    <a:moveTo>
                      <a:pt x="0" y="5"/>
                    </a:moveTo>
                    <a:lnTo>
                      <a:pt x="10" y="5"/>
                    </a:lnTo>
                    <a:lnTo>
                      <a:pt x="21" y="5"/>
                    </a:lnTo>
                    <a:lnTo>
                      <a:pt x="31" y="5"/>
                    </a:lnTo>
                    <a:lnTo>
                      <a:pt x="40" y="5"/>
                    </a:lnTo>
                    <a:lnTo>
                      <a:pt x="48" y="5"/>
                    </a:lnTo>
                    <a:lnTo>
                      <a:pt x="56" y="4"/>
                    </a:lnTo>
                    <a:lnTo>
                      <a:pt x="62" y="3"/>
                    </a:lnTo>
                    <a:lnTo>
                      <a:pt x="68" y="3"/>
                    </a:lnTo>
                    <a:lnTo>
                      <a:pt x="71" y="2"/>
                    </a:lnTo>
                    <a:lnTo>
                      <a:pt x="73" y="1"/>
                    </a:lnTo>
                    <a:lnTo>
                      <a:pt x="74" y="0"/>
                    </a:lnTo>
                    <a:lnTo>
                      <a:pt x="71" y="0"/>
                    </a:lnTo>
                    <a:lnTo>
                      <a:pt x="70" y="1"/>
                    </a:lnTo>
                    <a:lnTo>
                      <a:pt x="68" y="2"/>
                    </a:lnTo>
                    <a:lnTo>
                      <a:pt x="63" y="3"/>
                    </a:lnTo>
                    <a:lnTo>
                      <a:pt x="58" y="4"/>
                    </a:lnTo>
                    <a:lnTo>
                      <a:pt x="50" y="4"/>
                    </a:lnTo>
                    <a:lnTo>
                      <a:pt x="42" y="5"/>
                    </a:lnTo>
                    <a:lnTo>
                      <a:pt x="32" y="5"/>
                    </a:lnTo>
                    <a:lnTo>
                      <a:pt x="22" y="5"/>
                    </a:lnTo>
                    <a:lnTo>
                      <a:pt x="11" y="5"/>
                    </a:lnTo>
                    <a:lnTo>
                      <a:pt x="0" y="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7" name="Freeform 1390">
                <a:extLst>
                  <a:ext uri="{FF2B5EF4-FFF2-40B4-BE49-F238E27FC236}">
                    <a16:creationId xmlns:a16="http://schemas.microsoft.com/office/drawing/2014/main" id="{A54237C9-C83A-674E-9650-80F327503353}"/>
                  </a:ext>
                </a:extLst>
              </p:cNvPr>
              <p:cNvSpPr>
                <a:spLocks/>
              </p:cNvSpPr>
              <p:nvPr/>
            </p:nvSpPr>
            <p:spPr bwMode="auto">
              <a:xfrm>
                <a:off x="1737" y="3630"/>
                <a:ext cx="71" cy="5"/>
              </a:xfrm>
              <a:custGeom>
                <a:avLst/>
                <a:gdLst>
                  <a:gd name="T0" fmla="*/ 0 w 71"/>
                  <a:gd name="T1" fmla="*/ 5 h 5"/>
                  <a:gd name="T2" fmla="*/ 11 w 71"/>
                  <a:gd name="T3" fmla="*/ 5 h 5"/>
                  <a:gd name="T4" fmla="*/ 22 w 71"/>
                  <a:gd name="T5" fmla="*/ 5 h 5"/>
                  <a:gd name="T6" fmla="*/ 32 w 71"/>
                  <a:gd name="T7" fmla="*/ 5 h 5"/>
                  <a:gd name="T8" fmla="*/ 42 w 71"/>
                  <a:gd name="T9" fmla="*/ 5 h 5"/>
                  <a:gd name="T10" fmla="*/ 50 w 71"/>
                  <a:gd name="T11" fmla="*/ 4 h 5"/>
                  <a:gd name="T12" fmla="*/ 58 w 71"/>
                  <a:gd name="T13" fmla="*/ 4 h 5"/>
                  <a:gd name="T14" fmla="*/ 63 w 71"/>
                  <a:gd name="T15" fmla="*/ 3 h 5"/>
                  <a:gd name="T16" fmla="*/ 68 w 71"/>
                  <a:gd name="T17" fmla="*/ 2 h 5"/>
                  <a:gd name="T18" fmla="*/ 70 w 71"/>
                  <a:gd name="T19" fmla="*/ 1 h 5"/>
                  <a:gd name="T20" fmla="*/ 71 w 71"/>
                  <a:gd name="T21" fmla="*/ 0 h 5"/>
                  <a:gd name="T22" fmla="*/ 68 w 71"/>
                  <a:gd name="T23" fmla="*/ 0 h 5"/>
                  <a:gd name="T24" fmla="*/ 68 w 71"/>
                  <a:gd name="T25" fmla="*/ 1 h 5"/>
                  <a:gd name="T26" fmla="*/ 65 w 71"/>
                  <a:gd name="T27" fmla="*/ 2 h 5"/>
                  <a:gd name="T28" fmla="*/ 61 w 71"/>
                  <a:gd name="T29" fmla="*/ 3 h 5"/>
                  <a:gd name="T30" fmla="*/ 55 w 71"/>
                  <a:gd name="T31" fmla="*/ 4 h 5"/>
                  <a:gd name="T32" fmla="*/ 48 w 71"/>
                  <a:gd name="T33" fmla="*/ 4 h 5"/>
                  <a:gd name="T34" fmla="*/ 40 w 71"/>
                  <a:gd name="T35" fmla="*/ 5 h 5"/>
                  <a:gd name="T36" fmla="*/ 32 w 71"/>
                  <a:gd name="T37" fmla="*/ 5 h 5"/>
                  <a:gd name="T38" fmla="*/ 21 w 71"/>
                  <a:gd name="T39" fmla="*/ 5 h 5"/>
                  <a:gd name="T40" fmla="*/ 10 w 71"/>
                  <a:gd name="T41" fmla="*/ 5 h 5"/>
                  <a:gd name="T42" fmla="*/ 0 w 71"/>
                  <a:gd name="T43" fmla="*/ 5 h 5"/>
                  <a:gd name="T44" fmla="*/ 0 w 71"/>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5">
                    <a:moveTo>
                      <a:pt x="0" y="5"/>
                    </a:moveTo>
                    <a:lnTo>
                      <a:pt x="11" y="5"/>
                    </a:lnTo>
                    <a:lnTo>
                      <a:pt x="22" y="5"/>
                    </a:lnTo>
                    <a:lnTo>
                      <a:pt x="32" y="5"/>
                    </a:lnTo>
                    <a:lnTo>
                      <a:pt x="42" y="5"/>
                    </a:lnTo>
                    <a:lnTo>
                      <a:pt x="50" y="4"/>
                    </a:lnTo>
                    <a:lnTo>
                      <a:pt x="58" y="4"/>
                    </a:lnTo>
                    <a:lnTo>
                      <a:pt x="63" y="3"/>
                    </a:lnTo>
                    <a:lnTo>
                      <a:pt x="68" y="2"/>
                    </a:lnTo>
                    <a:lnTo>
                      <a:pt x="70" y="1"/>
                    </a:lnTo>
                    <a:lnTo>
                      <a:pt x="71" y="0"/>
                    </a:lnTo>
                    <a:lnTo>
                      <a:pt x="68" y="0"/>
                    </a:lnTo>
                    <a:lnTo>
                      <a:pt x="68" y="1"/>
                    </a:lnTo>
                    <a:lnTo>
                      <a:pt x="65" y="2"/>
                    </a:lnTo>
                    <a:lnTo>
                      <a:pt x="61" y="3"/>
                    </a:lnTo>
                    <a:lnTo>
                      <a:pt x="55" y="4"/>
                    </a:lnTo>
                    <a:lnTo>
                      <a:pt x="48" y="4"/>
                    </a:lnTo>
                    <a:lnTo>
                      <a:pt x="40" y="5"/>
                    </a:lnTo>
                    <a:lnTo>
                      <a:pt x="32" y="5"/>
                    </a:lnTo>
                    <a:lnTo>
                      <a:pt x="21" y="5"/>
                    </a:lnTo>
                    <a:lnTo>
                      <a:pt x="10" y="5"/>
                    </a:lnTo>
                    <a:lnTo>
                      <a:pt x="0" y="5"/>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8" name="Freeform 1391">
                <a:extLst>
                  <a:ext uri="{FF2B5EF4-FFF2-40B4-BE49-F238E27FC236}">
                    <a16:creationId xmlns:a16="http://schemas.microsoft.com/office/drawing/2014/main" id="{5EAD0D29-6309-CA43-823A-D23C7934BE74}"/>
                  </a:ext>
                </a:extLst>
              </p:cNvPr>
              <p:cNvSpPr>
                <a:spLocks/>
              </p:cNvSpPr>
              <p:nvPr/>
            </p:nvSpPr>
            <p:spPr bwMode="auto">
              <a:xfrm>
                <a:off x="1737" y="3630"/>
                <a:ext cx="68" cy="5"/>
              </a:xfrm>
              <a:custGeom>
                <a:avLst/>
                <a:gdLst>
                  <a:gd name="T0" fmla="*/ 0 w 68"/>
                  <a:gd name="T1" fmla="*/ 5 h 5"/>
                  <a:gd name="T2" fmla="*/ 10 w 68"/>
                  <a:gd name="T3" fmla="*/ 5 h 5"/>
                  <a:gd name="T4" fmla="*/ 21 w 68"/>
                  <a:gd name="T5" fmla="*/ 5 h 5"/>
                  <a:gd name="T6" fmla="*/ 32 w 68"/>
                  <a:gd name="T7" fmla="*/ 5 h 5"/>
                  <a:gd name="T8" fmla="*/ 40 w 68"/>
                  <a:gd name="T9" fmla="*/ 5 h 5"/>
                  <a:gd name="T10" fmla="*/ 48 w 68"/>
                  <a:gd name="T11" fmla="*/ 4 h 5"/>
                  <a:gd name="T12" fmla="*/ 55 w 68"/>
                  <a:gd name="T13" fmla="*/ 4 h 5"/>
                  <a:gd name="T14" fmla="*/ 61 w 68"/>
                  <a:gd name="T15" fmla="*/ 3 h 5"/>
                  <a:gd name="T16" fmla="*/ 65 w 68"/>
                  <a:gd name="T17" fmla="*/ 2 h 5"/>
                  <a:gd name="T18" fmla="*/ 68 w 68"/>
                  <a:gd name="T19" fmla="*/ 1 h 5"/>
                  <a:gd name="T20" fmla="*/ 68 w 68"/>
                  <a:gd name="T21" fmla="*/ 0 h 5"/>
                  <a:gd name="T22" fmla="*/ 66 w 68"/>
                  <a:gd name="T23" fmla="*/ 0 h 5"/>
                  <a:gd name="T24" fmla="*/ 65 w 68"/>
                  <a:gd name="T25" fmla="*/ 1 h 5"/>
                  <a:gd name="T26" fmla="*/ 63 w 68"/>
                  <a:gd name="T27" fmla="*/ 2 h 5"/>
                  <a:gd name="T28" fmla="*/ 59 w 68"/>
                  <a:gd name="T29" fmla="*/ 3 h 5"/>
                  <a:gd name="T30" fmla="*/ 54 w 68"/>
                  <a:gd name="T31" fmla="*/ 3 h 5"/>
                  <a:gd name="T32" fmla="*/ 46 w 68"/>
                  <a:gd name="T33" fmla="*/ 4 h 5"/>
                  <a:gd name="T34" fmla="*/ 39 w 68"/>
                  <a:gd name="T35" fmla="*/ 5 h 5"/>
                  <a:gd name="T36" fmla="*/ 30 w 68"/>
                  <a:gd name="T37" fmla="*/ 5 h 5"/>
                  <a:gd name="T38" fmla="*/ 20 w 68"/>
                  <a:gd name="T39" fmla="*/ 5 h 5"/>
                  <a:gd name="T40" fmla="*/ 10 w 68"/>
                  <a:gd name="T41" fmla="*/ 5 h 5"/>
                  <a:gd name="T42" fmla="*/ 0 w 68"/>
                  <a:gd name="T43" fmla="*/ 5 h 5"/>
                  <a:gd name="T44" fmla="*/ 0 w 68"/>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
                    <a:moveTo>
                      <a:pt x="0" y="5"/>
                    </a:moveTo>
                    <a:lnTo>
                      <a:pt x="10" y="5"/>
                    </a:lnTo>
                    <a:lnTo>
                      <a:pt x="21" y="5"/>
                    </a:lnTo>
                    <a:lnTo>
                      <a:pt x="32" y="5"/>
                    </a:lnTo>
                    <a:lnTo>
                      <a:pt x="40" y="5"/>
                    </a:lnTo>
                    <a:lnTo>
                      <a:pt x="48" y="4"/>
                    </a:lnTo>
                    <a:lnTo>
                      <a:pt x="55" y="4"/>
                    </a:lnTo>
                    <a:lnTo>
                      <a:pt x="61" y="3"/>
                    </a:lnTo>
                    <a:lnTo>
                      <a:pt x="65" y="2"/>
                    </a:lnTo>
                    <a:lnTo>
                      <a:pt x="68" y="1"/>
                    </a:lnTo>
                    <a:lnTo>
                      <a:pt x="68" y="0"/>
                    </a:lnTo>
                    <a:lnTo>
                      <a:pt x="66" y="0"/>
                    </a:lnTo>
                    <a:lnTo>
                      <a:pt x="65" y="1"/>
                    </a:lnTo>
                    <a:lnTo>
                      <a:pt x="63" y="2"/>
                    </a:lnTo>
                    <a:lnTo>
                      <a:pt x="59" y="3"/>
                    </a:lnTo>
                    <a:lnTo>
                      <a:pt x="54" y="3"/>
                    </a:lnTo>
                    <a:lnTo>
                      <a:pt x="46" y="4"/>
                    </a:lnTo>
                    <a:lnTo>
                      <a:pt x="39" y="5"/>
                    </a:lnTo>
                    <a:lnTo>
                      <a:pt x="30" y="5"/>
                    </a:lnTo>
                    <a:lnTo>
                      <a:pt x="20" y="5"/>
                    </a:lnTo>
                    <a:lnTo>
                      <a:pt x="10" y="5"/>
                    </a:lnTo>
                    <a:lnTo>
                      <a:pt x="0" y="5"/>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29" name="Freeform 1392">
                <a:extLst>
                  <a:ext uri="{FF2B5EF4-FFF2-40B4-BE49-F238E27FC236}">
                    <a16:creationId xmlns:a16="http://schemas.microsoft.com/office/drawing/2014/main" id="{BFF7E828-DA78-A04D-B79A-663D2B8A9539}"/>
                  </a:ext>
                </a:extLst>
              </p:cNvPr>
              <p:cNvSpPr>
                <a:spLocks/>
              </p:cNvSpPr>
              <p:nvPr/>
            </p:nvSpPr>
            <p:spPr bwMode="auto">
              <a:xfrm>
                <a:off x="1737" y="3630"/>
                <a:ext cx="66" cy="5"/>
              </a:xfrm>
              <a:custGeom>
                <a:avLst/>
                <a:gdLst>
                  <a:gd name="T0" fmla="*/ 0 w 66"/>
                  <a:gd name="T1" fmla="*/ 5 h 5"/>
                  <a:gd name="T2" fmla="*/ 10 w 66"/>
                  <a:gd name="T3" fmla="*/ 5 h 5"/>
                  <a:gd name="T4" fmla="*/ 20 w 66"/>
                  <a:gd name="T5" fmla="*/ 5 h 5"/>
                  <a:gd name="T6" fmla="*/ 30 w 66"/>
                  <a:gd name="T7" fmla="*/ 5 h 5"/>
                  <a:gd name="T8" fmla="*/ 39 w 66"/>
                  <a:gd name="T9" fmla="*/ 5 h 5"/>
                  <a:gd name="T10" fmla="*/ 46 w 66"/>
                  <a:gd name="T11" fmla="*/ 4 h 5"/>
                  <a:gd name="T12" fmla="*/ 54 w 66"/>
                  <a:gd name="T13" fmla="*/ 3 h 5"/>
                  <a:gd name="T14" fmla="*/ 59 w 66"/>
                  <a:gd name="T15" fmla="*/ 3 h 5"/>
                  <a:gd name="T16" fmla="*/ 63 w 66"/>
                  <a:gd name="T17" fmla="*/ 2 h 5"/>
                  <a:gd name="T18" fmla="*/ 65 w 66"/>
                  <a:gd name="T19" fmla="*/ 1 h 5"/>
                  <a:gd name="T20" fmla="*/ 66 w 66"/>
                  <a:gd name="T21" fmla="*/ 0 h 5"/>
                  <a:gd name="T22" fmla="*/ 63 w 66"/>
                  <a:gd name="T23" fmla="*/ 0 h 5"/>
                  <a:gd name="T24" fmla="*/ 62 w 66"/>
                  <a:gd name="T25" fmla="*/ 1 h 5"/>
                  <a:gd name="T26" fmla="*/ 61 w 66"/>
                  <a:gd name="T27" fmla="*/ 2 h 5"/>
                  <a:gd name="T28" fmla="*/ 56 w 66"/>
                  <a:gd name="T29" fmla="*/ 3 h 5"/>
                  <a:gd name="T30" fmla="*/ 51 w 66"/>
                  <a:gd name="T31" fmla="*/ 3 h 5"/>
                  <a:gd name="T32" fmla="*/ 45 w 66"/>
                  <a:gd name="T33" fmla="*/ 4 h 5"/>
                  <a:gd name="T34" fmla="*/ 37 w 66"/>
                  <a:gd name="T35" fmla="*/ 4 h 5"/>
                  <a:gd name="T36" fmla="*/ 29 w 66"/>
                  <a:gd name="T37" fmla="*/ 5 h 5"/>
                  <a:gd name="T38" fmla="*/ 19 w 66"/>
                  <a:gd name="T39" fmla="*/ 5 h 5"/>
                  <a:gd name="T40" fmla="*/ 10 w 66"/>
                  <a:gd name="T41" fmla="*/ 5 h 5"/>
                  <a:gd name="T42" fmla="*/ 0 w 66"/>
                  <a:gd name="T43" fmla="*/ 5 h 5"/>
                  <a:gd name="T44" fmla="*/ 0 w 66"/>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5">
                    <a:moveTo>
                      <a:pt x="0" y="5"/>
                    </a:moveTo>
                    <a:lnTo>
                      <a:pt x="10" y="5"/>
                    </a:lnTo>
                    <a:lnTo>
                      <a:pt x="20" y="5"/>
                    </a:lnTo>
                    <a:lnTo>
                      <a:pt x="30" y="5"/>
                    </a:lnTo>
                    <a:lnTo>
                      <a:pt x="39" y="5"/>
                    </a:lnTo>
                    <a:lnTo>
                      <a:pt x="46" y="4"/>
                    </a:lnTo>
                    <a:lnTo>
                      <a:pt x="54" y="3"/>
                    </a:lnTo>
                    <a:lnTo>
                      <a:pt x="59" y="3"/>
                    </a:lnTo>
                    <a:lnTo>
                      <a:pt x="63" y="2"/>
                    </a:lnTo>
                    <a:lnTo>
                      <a:pt x="65" y="1"/>
                    </a:lnTo>
                    <a:lnTo>
                      <a:pt x="66" y="0"/>
                    </a:lnTo>
                    <a:lnTo>
                      <a:pt x="63" y="0"/>
                    </a:lnTo>
                    <a:lnTo>
                      <a:pt x="62" y="1"/>
                    </a:lnTo>
                    <a:lnTo>
                      <a:pt x="61" y="2"/>
                    </a:lnTo>
                    <a:lnTo>
                      <a:pt x="56" y="3"/>
                    </a:lnTo>
                    <a:lnTo>
                      <a:pt x="51" y="3"/>
                    </a:lnTo>
                    <a:lnTo>
                      <a:pt x="45" y="4"/>
                    </a:lnTo>
                    <a:lnTo>
                      <a:pt x="37" y="4"/>
                    </a:lnTo>
                    <a:lnTo>
                      <a:pt x="29" y="5"/>
                    </a:lnTo>
                    <a:lnTo>
                      <a:pt x="19" y="5"/>
                    </a:lnTo>
                    <a:lnTo>
                      <a:pt x="10" y="5"/>
                    </a:lnTo>
                    <a:lnTo>
                      <a:pt x="0" y="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0" name="Freeform 1393">
                <a:extLst>
                  <a:ext uri="{FF2B5EF4-FFF2-40B4-BE49-F238E27FC236}">
                    <a16:creationId xmlns:a16="http://schemas.microsoft.com/office/drawing/2014/main" id="{32B6AF12-FCB3-7848-BA1E-F36F39030648}"/>
                  </a:ext>
                </a:extLst>
              </p:cNvPr>
              <p:cNvSpPr>
                <a:spLocks/>
              </p:cNvSpPr>
              <p:nvPr/>
            </p:nvSpPr>
            <p:spPr bwMode="auto">
              <a:xfrm>
                <a:off x="1737" y="3630"/>
                <a:ext cx="63" cy="5"/>
              </a:xfrm>
              <a:custGeom>
                <a:avLst/>
                <a:gdLst>
                  <a:gd name="T0" fmla="*/ 0 w 63"/>
                  <a:gd name="T1" fmla="*/ 5 h 5"/>
                  <a:gd name="T2" fmla="*/ 10 w 63"/>
                  <a:gd name="T3" fmla="*/ 5 h 5"/>
                  <a:gd name="T4" fmla="*/ 19 w 63"/>
                  <a:gd name="T5" fmla="*/ 5 h 5"/>
                  <a:gd name="T6" fmla="*/ 29 w 63"/>
                  <a:gd name="T7" fmla="*/ 5 h 5"/>
                  <a:gd name="T8" fmla="*/ 37 w 63"/>
                  <a:gd name="T9" fmla="*/ 4 h 5"/>
                  <a:gd name="T10" fmla="*/ 45 w 63"/>
                  <a:gd name="T11" fmla="*/ 4 h 5"/>
                  <a:gd name="T12" fmla="*/ 51 w 63"/>
                  <a:gd name="T13" fmla="*/ 3 h 5"/>
                  <a:gd name="T14" fmla="*/ 56 w 63"/>
                  <a:gd name="T15" fmla="*/ 3 h 5"/>
                  <a:gd name="T16" fmla="*/ 61 w 63"/>
                  <a:gd name="T17" fmla="*/ 2 h 5"/>
                  <a:gd name="T18" fmla="*/ 62 w 63"/>
                  <a:gd name="T19" fmla="*/ 1 h 5"/>
                  <a:gd name="T20" fmla="*/ 63 w 63"/>
                  <a:gd name="T21" fmla="*/ 0 h 5"/>
                  <a:gd name="T22" fmla="*/ 61 w 63"/>
                  <a:gd name="T23" fmla="*/ 0 h 5"/>
                  <a:gd name="T24" fmla="*/ 60 w 63"/>
                  <a:gd name="T25" fmla="*/ 1 h 5"/>
                  <a:gd name="T26" fmla="*/ 58 w 63"/>
                  <a:gd name="T27" fmla="*/ 2 h 5"/>
                  <a:gd name="T28" fmla="*/ 54 w 63"/>
                  <a:gd name="T29" fmla="*/ 3 h 5"/>
                  <a:gd name="T30" fmla="*/ 49 w 63"/>
                  <a:gd name="T31" fmla="*/ 3 h 5"/>
                  <a:gd name="T32" fmla="*/ 43 w 63"/>
                  <a:gd name="T33" fmla="*/ 4 h 5"/>
                  <a:gd name="T34" fmla="*/ 36 w 63"/>
                  <a:gd name="T35" fmla="*/ 4 h 5"/>
                  <a:gd name="T36" fmla="*/ 27 w 63"/>
                  <a:gd name="T37" fmla="*/ 5 h 5"/>
                  <a:gd name="T38" fmla="*/ 18 w 63"/>
                  <a:gd name="T39" fmla="*/ 5 h 5"/>
                  <a:gd name="T40" fmla="*/ 10 w 63"/>
                  <a:gd name="T41" fmla="*/ 5 h 5"/>
                  <a:gd name="T42" fmla="*/ 0 w 63"/>
                  <a:gd name="T43" fmla="*/ 5 h 5"/>
                  <a:gd name="T44" fmla="*/ 0 w 63"/>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5">
                    <a:moveTo>
                      <a:pt x="0" y="5"/>
                    </a:moveTo>
                    <a:lnTo>
                      <a:pt x="10" y="5"/>
                    </a:lnTo>
                    <a:lnTo>
                      <a:pt x="19" y="5"/>
                    </a:lnTo>
                    <a:lnTo>
                      <a:pt x="29" y="5"/>
                    </a:lnTo>
                    <a:lnTo>
                      <a:pt x="37" y="4"/>
                    </a:lnTo>
                    <a:lnTo>
                      <a:pt x="45" y="4"/>
                    </a:lnTo>
                    <a:lnTo>
                      <a:pt x="51" y="3"/>
                    </a:lnTo>
                    <a:lnTo>
                      <a:pt x="56" y="3"/>
                    </a:lnTo>
                    <a:lnTo>
                      <a:pt x="61" y="2"/>
                    </a:lnTo>
                    <a:lnTo>
                      <a:pt x="62" y="1"/>
                    </a:lnTo>
                    <a:lnTo>
                      <a:pt x="63" y="0"/>
                    </a:lnTo>
                    <a:lnTo>
                      <a:pt x="61" y="0"/>
                    </a:lnTo>
                    <a:lnTo>
                      <a:pt x="60" y="1"/>
                    </a:lnTo>
                    <a:lnTo>
                      <a:pt x="58" y="2"/>
                    </a:lnTo>
                    <a:lnTo>
                      <a:pt x="54" y="3"/>
                    </a:lnTo>
                    <a:lnTo>
                      <a:pt x="49" y="3"/>
                    </a:lnTo>
                    <a:lnTo>
                      <a:pt x="43" y="4"/>
                    </a:lnTo>
                    <a:lnTo>
                      <a:pt x="36" y="4"/>
                    </a:lnTo>
                    <a:lnTo>
                      <a:pt x="27" y="5"/>
                    </a:lnTo>
                    <a:lnTo>
                      <a:pt x="18" y="5"/>
                    </a:lnTo>
                    <a:lnTo>
                      <a:pt x="10" y="5"/>
                    </a:lnTo>
                    <a:lnTo>
                      <a:pt x="0" y="5"/>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1" name="Freeform 1394">
                <a:extLst>
                  <a:ext uri="{FF2B5EF4-FFF2-40B4-BE49-F238E27FC236}">
                    <a16:creationId xmlns:a16="http://schemas.microsoft.com/office/drawing/2014/main" id="{A98BD6FE-3430-174E-8F22-6B63EB64A321}"/>
                  </a:ext>
                </a:extLst>
              </p:cNvPr>
              <p:cNvSpPr>
                <a:spLocks/>
              </p:cNvSpPr>
              <p:nvPr/>
            </p:nvSpPr>
            <p:spPr bwMode="auto">
              <a:xfrm>
                <a:off x="1737" y="3630"/>
                <a:ext cx="61" cy="5"/>
              </a:xfrm>
              <a:custGeom>
                <a:avLst/>
                <a:gdLst>
                  <a:gd name="T0" fmla="*/ 0 w 61"/>
                  <a:gd name="T1" fmla="*/ 5 h 5"/>
                  <a:gd name="T2" fmla="*/ 10 w 61"/>
                  <a:gd name="T3" fmla="*/ 5 h 5"/>
                  <a:gd name="T4" fmla="*/ 18 w 61"/>
                  <a:gd name="T5" fmla="*/ 5 h 5"/>
                  <a:gd name="T6" fmla="*/ 27 w 61"/>
                  <a:gd name="T7" fmla="*/ 5 h 5"/>
                  <a:gd name="T8" fmla="*/ 36 w 61"/>
                  <a:gd name="T9" fmla="*/ 4 h 5"/>
                  <a:gd name="T10" fmla="*/ 43 w 61"/>
                  <a:gd name="T11" fmla="*/ 4 h 5"/>
                  <a:gd name="T12" fmla="*/ 49 w 61"/>
                  <a:gd name="T13" fmla="*/ 3 h 5"/>
                  <a:gd name="T14" fmla="*/ 54 w 61"/>
                  <a:gd name="T15" fmla="*/ 3 h 5"/>
                  <a:gd name="T16" fmla="*/ 58 w 61"/>
                  <a:gd name="T17" fmla="*/ 2 h 5"/>
                  <a:gd name="T18" fmla="*/ 60 w 61"/>
                  <a:gd name="T19" fmla="*/ 1 h 5"/>
                  <a:gd name="T20" fmla="*/ 61 w 61"/>
                  <a:gd name="T21" fmla="*/ 0 h 5"/>
                  <a:gd name="T22" fmla="*/ 58 w 61"/>
                  <a:gd name="T23" fmla="*/ 0 h 5"/>
                  <a:gd name="T24" fmla="*/ 57 w 61"/>
                  <a:gd name="T25" fmla="*/ 1 h 5"/>
                  <a:gd name="T26" fmla="*/ 55 w 61"/>
                  <a:gd name="T27" fmla="*/ 2 h 5"/>
                  <a:gd name="T28" fmla="*/ 52 w 61"/>
                  <a:gd name="T29" fmla="*/ 2 h 5"/>
                  <a:gd name="T30" fmla="*/ 47 w 61"/>
                  <a:gd name="T31" fmla="*/ 3 h 5"/>
                  <a:gd name="T32" fmla="*/ 41 w 61"/>
                  <a:gd name="T33" fmla="*/ 4 h 5"/>
                  <a:gd name="T34" fmla="*/ 34 w 61"/>
                  <a:gd name="T35" fmla="*/ 4 h 5"/>
                  <a:gd name="T36" fmla="*/ 26 w 61"/>
                  <a:gd name="T37" fmla="*/ 4 h 5"/>
                  <a:gd name="T38" fmla="*/ 18 w 61"/>
                  <a:gd name="T39" fmla="*/ 5 h 5"/>
                  <a:gd name="T40" fmla="*/ 9 w 61"/>
                  <a:gd name="T41" fmla="*/ 5 h 5"/>
                  <a:gd name="T42" fmla="*/ 0 w 61"/>
                  <a:gd name="T43" fmla="*/ 5 h 5"/>
                  <a:gd name="T44" fmla="*/ 0 w 61"/>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5">
                    <a:moveTo>
                      <a:pt x="0" y="5"/>
                    </a:moveTo>
                    <a:lnTo>
                      <a:pt x="10" y="5"/>
                    </a:lnTo>
                    <a:lnTo>
                      <a:pt x="18" y="5"/>
                    </a:lnTo>
                    <a:lnTo>
                      <a:pt x="27" y="5"/>
                    </a:lnTo>
                    <a:lnTo>
                      <a:pt x="36" y="4"/>
                    </a:lnTo>
                    <a:lnTo>
                      <a:pt x="43" y="4"/>
                    </a:lnTo>
                    <a:lnTo>
                      <a:pt x="49" y="3"/>
                    </a:lnTo>
                    <a:lnTo>
                      <a:pt x="54" y="3"/>
                    </a:lnTo>
                    <a:lnTo>
                      <a:pt x="58" y="2"/>
                    </a:lnTo>
                    <a:lnTo>
                      <a:pt x="60" y="1"/>
                    </a:lnTo>
                    <a:lnTo>
                      <a:pt x="61" y="0"/>
                    </a:lnTo>
                    <a:lnTo>
                      <a:pt x="58" y="0"/>
                    </a:lnTo>
                    <a:lnTo>
                      <a:pt x="57" y="1"/>
                    </a:lnTo>
                    <a:lnTo>
                      <a:pt x="55" y="2"/>
                    </a:lnTo>
                    <a:lnTo>
                      <a:pt x="52" y="2"/>
                    </a:lnTo>
                    <a:lnTo>
                      <a:pt x="47" y="3"/>
                    </a:lnTo>
                    <a:lnTo>
                      <a:pt x="41" y="4"/>
                    </a:lnTo>
                    <a:lnTo>
                      <a:pt x="34" y="4"/>
                    </a:lnTo>
                    <a:lnTo>
                      <a:pt x="26" y="4"/>
                    </a:lnTo>
                    <a:lnTo>
                      <a:pt x="18" y="5"/>
                    </a:lnTo>
                    <a:lnTo>
                      <a:pt x="9" y="5"/>
                    </a:lnTo>
                    <a:lnTo>
                      <a:pt x="0" y="5"/>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2" name="Freeform 1395">
                <a:extLst>
                  <a:ext uri="{FF2B5EF4-FFF2-40B4-BE49-F238E27FC236}">
                    <a16:creationId xmlns:a16="http://schemas.microsoft.com/office/drawing/2014/main" id="{83790465-331B-9A4B-8D9E-AFDFC524047A}"/>
                  </a:ext>
                </a:extLst>
              </p:cNvPr>
              <p:cNvSpPr>
                <a:spLocks/>
              </p:cNvSpPr>
              <p:nvPr/>
            </p:nvSpPr>
            <p:spPr bwMode="auto">
              <a:xfrm>
                <a:off x="1737" y="3630"/>
                <a:ext cx="58" cy="5"/>
              </a:xfrm>
              <a:custGeom>
                <a:avLst/>
                <a:gdLst>
                  <a:gd name="T0" fmla="*/ 0 w 58"/>
                  <a:gd name="T1" fmla="*/ 5 h 5"/>
                  <a:gd name="T2" fmla="*/ 9 w 58"/>
                  <a:gd name="T3" fmla="*/ 5 h 5"/>
                  <a:gd name="T4" fmla="*/ 18 w 58"/>
                  <a:gd name="T5" fmla="*/ 5 h 5"/>
                  <a:gd name="T6" fmla="*/ 26 w 58"/>
                  <a:gd name="T7" fmla="*/ 4 h 5"/>
                  <a:gd name="T8" fmla="*/ 34 w 58"/>
                  <a:gd name="T9" fmla="*/ 4 h 5"/>
                  <a:gd name="T10" fmla="*/ 41 w 58"/>
                  <a:gd name="T11" fmla="*/ 4 h 5"/>
                  <a:gd name="T12" fmla="*/ 47 w 58"/>
                  <a:gd name="T13" fmla="*/ 3 h 5"/>
                  <a:gd name="T14" fmla="*/ 52 w 58"/>
                  <a:gd name="T15" fmla="*/ 2 h 5"/>
                  <a:gd name="T16" fmla="*/ 55 w 58"/>
                  <a:gd name="T17" fmla="*/ 2 h 5"/>
                  <a:gd name="T18" fmla="*/ 57 w 58"/>
                  <a:gd name="T19" fmla="*/ 1 h 5"/>
                  <a:gd name="T20" fmla="*/ 58 w 58"/>
                  <a:gd name="T21" fmla="*/ 0 h 5"/>
                  <a:gd name="T22" fmla="*/ 55 w 58"/>
                  <a:gd name="T23" fmla="*/ 0 h 5"/>
                  <a:gd name="T24" fmla="*/ 54 w 58"/>
                  <a:gd name="T25" fmla="*/ 1 h 5"/>
                  <a:gd name="T26" fmla="*/ 52 w 58"/>
                  <a:gd name="T27" fmla="*/ 2 h 5"/>
                  <a:gd name="T28" fmla="*/ 48 w 58"/>
                  <a:gd name="T29" fmla="*/ 3 h 5"/>
                  <a:gd name="T30" fmla="*/ 42 w 58"/>
                  <a:gd name="T31" fmla="*/ 3 h 5"/>
                  <a:gd name="T32" fmla="*/ 36 w 58"/>
                  <a:gd name="T33" fmla="*/ 4 h 5"/>
                  <a:gd name="T34" fmla="*/ 28 w 58"/>
                  <a:gd name="T35" fmla="*/ 4 h 5"/>
                  <a:gd name="T36" fmla="*/ 19 w 58"/>
                  <a:gd name="T37" fmla="*/ 4 h 5"/>
                  <a:gd name="T38" fmla="*/ 10 w 58"/>
                  <a:gd name="T39" fmla="*/ 5 h 5"/>
                  <a:gd name="T40" fmla="*/ 0 w 58"/>
                  <a:gd name="T41" fmla="*/ 5 h 5"/>
                  <a:gd name="T42" fmla="*/ 0 w 58"/>
                  <a:gd name="T43" fmla="*/ 5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5">
                    <a:moveTo>
                      <a:pt x="0" y="5"/>
                    </a:moveTo>
                    <a:lnTo>
                      <a:pt x="9" y="5"/>
                    </a:lnTo>
                    <a:lnTo>
                      <a:pt x="18" y="5"/>
                    </a:lnTo>
                    <a:lnTo>
                      <a:pt x="26" y="4"/>
                    </a:lnTo>
                    <a:lnTo>
                      <a:pt x="34" y="4"/>
                    </a:lnTo>
                    <a:lnTo>
                      <a:pt x="41" y="4"/>
                    </a:lnTo>
                    <a:lnTo>
                      <a:pt x="47" y="3"/>
                    </a:lnTo>
                    <a:lnTo>
                      <a:pt x="52" y="2"/>
                    </a:lnTo>
                    <a:lnTo>
                      <a:pt x="55" y="2"/>
                    </a:lnTo>
                    <a:lnTo>
                      <a:pt x="57" y="1"/>
                    </a:lnTo>
                    <a:lnTo>
                      <a:pt x="58" y="0"/>
                    </a:lnTo>
                    <a:lnTo>
                      <a:pt x="55" y="0"/>
                    </a:lnTo>
                    <a:lnTo>
                      <a:pt x="54" y="1"/>
                    </a:lnTo>
                    <a:lnTo>
                      <a:pt x="52" y="2"/>
                    </a:lnTo>
                    <a:lnTo>
                      <a:pt x="48" y="3"/>
                    </a:lnTo>
                    <a:lnTo>
                      <a:pt x="42" y="3"/>
                    </a:lnTo>
                    <a:lnTo>
                      <a:pt x="36" y="4"/>
                    </a:lnTo>
                    <a:lnTo>
                      <a:pt x="28" y="4"/>
                    </a:lnTo>
                    <a:lnTo>
                      <a:pt x="19" y="4"/>
                    </a:lnTo>
                    <a:lnTo>
                      <a:pt x="10" y="5"/>
                    </a:lnTo>
                    <a:lnTo>
                      <a:pt x="0" y="5"/>
                    </a:lnTo>
                    <a:close/>
                  </a:path>
                </a:pathLst>
              </a:custGeom>
              <a:solidFill>
                <a:srgbClr val="747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3" name="Freeform 1396">
                <a:extLst>
                  <a:ext uri="{FF2B5EF4-FFF2-40B4-BE49-F238E27FC236}">
                    <a16:creationId xmlns:a16="http://schemas.microsoft.com/office/drawing/2014/main" id="{6AF3EDB0-4AAA-9241-8E77-C195849C4F11}"/>
                  </a:ext>
                </a:extLst>
              </p:cNvPr>
              <p:cNvSpPr>
                <a:spLocks/>
              </p:cNvSpPr>
              <p:nvPr/>
            </p:nvSpPr>
            <p:spPr bwMode="auto">
              <a:xfrm>
                <a:off x="1737" y="3630"/>
                <a:ext cx="55" cy="5"/>
              </a:xfrm>
              <a:custGeom>
                <a:avLst/>
                <a:gdLst>
                  <a:gd name="T0" fmla="*/ 0 w 55"/>
                  <a:gd name="T1" fmla="*/ 5 h 5"/>
                  <a:gd name="T2" fmla="*/ 10 w 55"/>
                  <a:gd name="T3" fmla="*/ 5 h 5"/>
                  <a:gd name="T4" fmla="*/ 19 w 55"/>
                  <a:gd name="T5" fmla="*/ 4 h 5"/>
                  <a:gd name="T6" fmla="*/ 28 w 55"/>
                  <a:gd name="T7" fmla="*/ 4 h 5"/>
                  <a:gd name="T8" fmla="*/ 36 w 55"/>
                  <a:gd name="T9" fmla="*/ 4 h 5"/>
                  <a:gd name="T10" fmla="*/ 42 w 55"/>
                  <a:gd name="T11" fmla="*/ 3 h 5"/>
                  <a:gd name="T12" fmla="*/ 48 w 55"/>
                  <a:gd name="T13" fmla="*/ 3 h 5"/>
                  <a:gd name="T14" fmla="*/ 52 w 55"/>
                  <a:gd name="T15" fmla="*/ 2 h 5"/>
                  <a:gd name="T16" fmla="*/ 54 w 55"/>
                  <a:gd name="T17" fmla="*/ 1 h 5"/>
                  <a:gd name="T18" fmla="*/ 55 w 55"/>
                  <a:gd name="T19" fmla="*/ 0 h 5"/>
                  <a:gd name="T20" fmla="*/ 53 w 55"/>
                  <a:gd name="T21" fmla="*/ 0 h 5"/>
                  <a:gd name="T22" fmla="*/ 52 w 55"/>
                  <a:gd name="T23" fmla="*/ 1 h 5"/>
                  <a:gd name="T24" fmla="*/ 50 w 55"/>
                  <a:gd name="T25" fmla="*/ 2 h 5"/>
                  <a:gd name="T26" fmla="*/ 46 w 55"/>
                  <a:gd name="T27" fmla="*/ 2 h 5"/>
                  <a:gd name="T28" fmla="*/ 40 w 55"/>
                  <a:gd name="T29" fmla="*/ 3 h 5"/>
                  <a:gd name="T30" fmla="*/ 34 w 55"/>
                  <a:gd name="T31" fmla="*/ 4 h 5"/>
                  <a:gd name="T32" fmla="*/ 26 w 55"/>
                  <a:gd name="T33" fmla="*/ 4 h 5"/>
                  <a:gd name="T34" fmla="*/ 18 w 55"/>
                  <a:gd name="T35" fmla="*/ 4 h 5"/>
                  <a:gd name="T36" fmla="*/ 10 w 55"/>
                  <a:gd name="T37" fmla="*/ 4 h 5"/>
                  <a:gd name="T38" fmla="*/ 0 w 55"/>
                  <a:gd name="T39" fmla="*/ 4 h 5"/>
                  <a:gd name="T40" fmla="*/ 0 w 55"/>
                  <a:gd name="T41" fmla="*/ 5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5">
                    <a:moveTo>
                      <a:pt x="0" y="5"/>
                    </a:moveTo>
                    <a:lnTo>
                      <a:pt x="10" y="5"/>
                    </a:lnTo>
                    <a:lnTo>
                      <a:pt x="19" y="4"/>
                    </a:lnTo>
                    <a:lnTo>
                      <a:pt x="28" y="4"/>
                    </a:lnTo>
                    <a:lnTo>
                      <a:pt x="36" y="4"/>
                    </a:lnTo>
                    <a:lnTo>
                      <a:pt x="42" y="3"/>
                    </a:lnTo>
                    <a:lnTo>
                      <a:pt x="48" y="3"/>
                    </a:lnTo>
                    <a:lnTo>
                      <a:pt x="52" y="2"/>
                    </a:lnTo>
                    <a:lnTo>
                      <a:pt x="54" y="1"/>
                    </a:lnTo>
                    <a:lnTo>
                      <a:pt x="55" y="0"/>
                    </a:lnTo>
                    <a:lnTo>
                      <a:pt x="53" y="0"/>
                    </a:lnTo>
                    <a:lnTo>
                      <a:pt x="52" y="1"/>
                    </a:lnTo>
                    <a:lnTo>
                      <a:pt x="50" y="2"/>
                    </a:lnTo>
                    <a:lnTo>
                      <a:pt x="46" y="2"/>
                    </a:lnTo>
                    <a:lnTo>
                      <a:pt x="40" y="3"/>
                    </a:lnTo>
                    <a:lnTo>
                      <a:pt x="34" y="4"/>
                    </a:lnTo>
                    <a:lnTo>
                      <a:pt x="26" y="4"/>
                    </a:lnTo>
                    <a:lnTo>
                      <a:pt x="18" y="4"/>
                    </a:lnTo>
                    <a:lnTo>
                      <a:pt x="10" y="4"/>
                    </a:lnTo>
                    <a:lnTo>
                      <a:pt x="0" y="4"/>
                    </a:lnTo>
                    <a:lnTo>
                      <a:pt x="0" y="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4" name="Freeform 1397">
                <a:extLst>
                  <a:ext uri="{FF2B5EF4-FFF2-40B4-BE49-F238E27FC236}">
                    <a16:creationId xmlns:a16="http://schemas.microsoft.com/office/drawing/2014/main" id="{E7D96204-FAA1-DF42-B960-CA2C55BF817F}"/>
                  </a:ext>
                </a:extLst>
              </p:cNvPr>
              <p:cNvSpPr>
                <a:spLocks/>
              </p:cNvSpPr>
              <p:nvPr/>
            </p:nvSpPr>
            <p:spPr bwMode="auto">
              <a:xfrm>
                <a:off x="1737" y="3630"/>
                <a:ext cx="53" cy="4"/>
              </a:xfrm>
              <a:custGeom>
                <a:avLst/>
                <a:gdLst>
                  <a:gd name="T0" fmla="*/ 0 w 53"/>
                  <a:gd name="T1" fmla="*/ 4 h 4"/>
                  <a:gd name="T2" fmla="*/ 10 w 53"/>
                  <a:gd name="T3" fmla="*/ 4 h 4"/>
                  <a:gd name="T4" fmla="*/ 18 w 53"/>
                  <a:gd name="T5" fmla="*/ 4 h 4"/>
                  <a:gd name="T6" fmla="*/ 26 w 53"/>
                  <a:gd name="T7" fmla="*/ 4 h 4"/>
                  <a:gd name="T8" fmla="*/ 34 w 53"/>
                  <a:gd name="T9" fmla="*/ 4 h 4"/>
                  <a:gd name="T10" fmla="*/ 40 w 53"/>
                  <a:gd name="T11" fmla="*/ 3 h 4"/>
                  <a:gd name="T12" fmla="*/ 46 w 53"/>
                  <a:gd name="T13" fmla="*/ 2 h 4"/>
                  <a:gd name="T14" fmla="*/ 50 w 53"/>
                  <a:gd name="T15" fmla="*/ 2 h 4"/>
                  <a:gd name="T16" fmla="*/ 52 w 53"/>
                  <a:gd name="T17" fmla="*/ 1 h 4"/>
                  <a:gd name="T18" fmla="*/ 53 w 53"/>
                  <a:gd name="T19" fmla="*/ 0 h 4"/>
                  <a:gd name="T20" fmla="*/ 50 w 53"/>
                  <a:gd name="T21" fmla="*/ 0 h 4"/>
                  <a:gd name="T22" fmla="*/ 49 w 53"/>
                  <a:gd name="T23" fmla="*/ 1 h 4"/>
                  <a:gd name="T24" fmla="*/ 47 w 53"/>
                  <a:gd name="T25" fmla="*/ 2 h 4"/>
                  <a:gd name="T26" fmla="*/ 44 w 53"/>
                  <a:gd name="T27" fmla="*/ 2 h 4"/>
                  <a:gd name="T28" fmla="*/ 39 w 53"/>
                  <a:gd name="T29" fmla="*/ 3 h 4"/>
                  <a:gd name="T30" fmla="*/ 32 w 53"/>
                  <a:gd name="T31" fmla="*/ 3 h 4"/>
                  <a:gd name="T32" fmla="*/ 25 w 53"/>
                  <a:gd name="T33" fmla="*/ 4 h 4"/>
                  <a:gd name="T34" fmla="*/ 18 w 53"/>
                  <a:gd name="T35" fmla="*/ 4 h 4"/>
                  <a:gd name="T36" fmla="*/ 9 w 53"/>
                  <a:gd name="T37" fmla="*/ 4 h 4"/>
                  <a:gd name="T38" fmla="*/ 0 w 53"/>
                  <a:gd name="T39" fmla="*/ 4 h 4"/>
                  <a:gd name="T40" fmla="*/ 0 w 53"/>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4">
                    <a:moveTo>
                      <a:pt x="0" y="4"/>
                    </a:moveTo>
                    <a:lnTo>
                      <a:pt x="10" y="4"/>
                    </a:lnTo>
                    <a:lnTo>
                      <a:pt x="18" y="4"/>
                    </a:lnTo>
                    <a:lnTo>
                      <a:pt x="26" y="4"/>
                    </a:lnTo>
                    <a:lnTo>
                      <a:pt x="34" y="4"/>
                    </a:lnTo>
                    <a:lnTo>
                      <a:pt x="40" y="3"/>
                    </a:lnTo>
                    <a:lnTo>
                      <a:pt x="46" y="2"/>
                    </a:lnTo>
                    <a:lnTo>
                      <a:pt x="50" y="2"/>
                    </a:lnTo>
                    <a:lnTo>
                      <a:pt x="52" y="1"/>
                    </a:lnTo>
                    <a:lnTo>
                      <a:pt x="53" y="0"/>
                    </a:lnTo>
                    <a:lnTo>
                      <a:pt x="50" y="0"/>
                    </a:lnTo>
                    <a:lnTo>
                      <a:pt x="49" y="1"/>
                    </a:lnTo>
                    <a:lnTo>
                      <a:pt x="47" y="2"/>
                    </a:lnTo>
                    <a:lnTo>
                      <a:pt x="44" y="2"/>
                    </a:lnTo>
                    <a:lnTo>
                      <a:pt x="39" y="3"/>
                    </a:lnTo>
                    <a:lnTo>
                      <a:pt x="32" y="3"/>
                    </a:lnTo>
                    <a:lnTo>
                      <a:pt x="25" y="4"/>
                    </a:lnTo>
                    <a:lnTo>
                      <a:pt x="18" y="4"/>
                    </a:lnTo>
                    <a:lnTo>
                      <a:pt x="9" y="4"/>
                    </a:lnTo>
                    <a:lnTo>
                      <a:pt x="0" y="4"/>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5" name="Freeform 1398">
                <a:extLst>
                  <a:ext uri="{FF2B5EF4-FFF2-40B4-BE49-F238E27FC236}">
                    <a16:creationId xmlns:a16="http://schemas.microsoft.com/office/drawing/2014/main" id="{75C1C2B5-6D12-D64E-9043-9D0B8964909C}"/>
                  </a:ext>
                </a:extLst>
              </p:cNvPr>
              <p:cNvSpPr>
                <a:spLocks/>
              </p:cNvSpPr>
              <p:nvPr/>
            </p:nvSpPr>
            <p:spPr bwMode="auto">
              <a:xfrm>
                <a:off x="1737" y="3630"/>
                <a:ext cx="50" cy="4"/>
              </a:xfrm>
              <a:custGeom>
                <a:avLst/>
                <a:gdLst>
                  <a:gd name="T0" fmla="*/ 0 w 50"/>
                  <a:gd name="T1" fmla="*/ 4 h 4"/>
                  <a:gd name="T2" fmla="*/ 9 w 50"/>
                  <a:gd name="T3" fmla="*/ 4 h 4"/>
                  <a:gd name="T4" fmla="*/ 18 w 50"/>
                  <a:gd name="T5" fmla="*/ 4 h 4"/>
                  <a:gd name="T6" fmla="*/ 25 w 50"/>
                  <a:gd name="T7" fmla="*/ 4 h 4"/>
                  <a:gd name="T8" fmla="*/ 32 w 50"/>
                  <a:gd name="T9" fmla="*/ 3 h 4"/>
                  <a:gd name="T10" fmla="*/ 39 w 50"/>
                  <a:gd name="T11" fmla="*/ 3 h 4"/>
                  <a:gd name="T12" fmla="*/ 44 w 50"/>
                  <a:gd name="T13" fmla="*/ 2 h 4"/>
                  <a:gd name="T14" fmla="*/ 47 w 50"/>
                  <a:gd name="T15" fmla="*/ 2 h 4"/>
                  <a:gd name="T16" fmla="*/ 49 w 50"/>
                  <a:gd name="T17" fmla="*/ 1 h 4"/>
                  <a:gd name="T18" fmla="*/ 50 w 50"/>
                  <a:gd name="T19" fmla="*/ 0 h 4"/>
                  <a:gd name="T20" fmla="*/ 47 w 50"/>
                  <a:gd name="T21" fmla="*/ 0 h 4"/>
                  <a:gd name="T22" fmla="*/ 46 w 50"/>
                  <a:gd name="T23" fmla="*/ 1 h 4"/>
                  <a:gd name="T24" fmla="*/ 45 w 50"/>
                  <a:gd name="T25" fmla="*/ 2 h 4"/>
                  <a:gd name="T26" fmla="*/ 41 w 50"/>
                  <a:gd name="T27" fmla="*/ 2 h 4"/>
                  <a:gd name="T28" fmla="*/ 37 w 50"/>
                  <a:gd name="T29" fmla="*/ 3 h 4"/>
                  <a:gd name="T30" fmla="*/ 31 w 50"/>
                  <a:gd name="T31" fmla="*/ 3 h 4"/>
                  <a:gd name="T32" fmla="*/ 24 w 50"/>
                  <a:gd name="T33" fmla="*/ 4 h 4"/>
                  <a:gd name="T34" fmla="*/ 17 w 50"/>
                  <a:gd name="T35" fmla="*/ 4 h 4"/>
                  <a:gd name="T36" fmla="*/ 8 w 50"/>
                  <a:gd name="T37" fmla="*/ 4 h 4"/>
                  <a:gd name="T38" fmla="*/ 0 w 50"/>
                  <a:gd name="T39" fmla="*/ 4 h 4"/>
                  <a:gd name="T40" fmla="*/ 0 w 50"/>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4">
                    <a:moveTo>
                      <a:pt x="0" y="4"/>
                    </a:moveTo>
                    <a:lnTo>
                      <a:pt x="9" y="4"/>
                    </a:lnTo>
                    <a:lnTo>
                      <a:pt x="18" y="4"/>
                    </a:lnTo>
                    <a:lnTo>
                      <a:pt x="25" y="4"/>
                    </a:lnTo>
                    <a:lnTo>
                      <a:pt x="32" y="3"/>
                    </a:lnTo>
                    <a:lnTo>
                      <a:pt x="39" y="3"/>
                    </a:lnTo>
                    <a:lnTo>
                      <a:pt x="44" y="2"/>
                    </a:lnTo>
                    <a:lnTo>
                      <a:pt x="47" y="2"/>
                    </a:lnTo>
                    <a:lnTo>
                      <a:pt x="49" y="1"/>
                    </a:lnTo>
                    <a:lnTo>
                      <a:pt x="50" y="0"/>
                    </a:lnTo>
                    <a:lnTo>
                      <a:pt x="47" y="0"/>
                    </a:lnTo>
                    <a:lnTo>
                      <a:pt x="46" y="1"/>
                    </a:lnTo>
                    <a:lnTo>
                      <a:pt x="45" y="2"/>
                    </a:lnTo>
                    <a:lnTo>
                      <a:pt x="41" y="2"/>
                    </a:lnTo>
                    <a:lnTo>
                      <a:pt x="37" y="3"/>
                    </a:lnTo>
                    <a:lnTo>
                      <a:pt x="31" y="3"/>
                    </a:lnTo>
                    <a:lnTo>
                      <a:pt x="24" y="4"/>
                    </a:lnTo>
                    <a:lnTo>
                      <a:pt x="17" y="4"/>
                    </a:lnTo>
                    <a:lnTo>
                      <a:pt x="8" y="4"/>
                    </a:lnTo>
                    <a:lnTo>
                      <a:pt x="0" y="4"/>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6" name="Freeform 1399">
                <a:extLst>
                  <a:ext uri="{FF2B5EF4-FFF2-40B4-BE49-F238E27FC236}">
                    <a16:creationId xmlns:a16="http://schemas.microsoft.com/office/drawing/2014/main" id="{57413845-CB9E-8948-B948-3B1AFB49992D}"/>
                  </a:ext>
                </a:extLst>
              </p:cNvPr>
              <p:cNvSpPr>
                <a:spLocks/>
              </p:cNvSpPr>
              <p:nvPr/>
            </p:nvSpPr>
            <p:spPr bwMode="auto">
              <a:xfrm>
                <a:off x="1737" y="3630"/>
                <a:ext cx="47" cy="4"/>
              </a:xfrm>
              <a:custGeom>
                <a:avLst/>
                <a:gdLst>
                  <a:gd name="T0" fmla="*/ 0 w 47"/>
                  <a:gd name="T1" fmla="*/ 4 h 4"/>
                  <a:gd name="T2" fmla="*/ 8 w 47"/>
                  <a:gd name="T3" fmla="*/ 4 h 4"/>
                  <a:gd name="T4" fmla="*/ 17 w 47"/>
                  <a:gd name="T5" fmla="*/ 4 h 4"/>
                  <a:gd name="T6" fmla="*/ 24 w 47"/>
                  <a:gd name="T7" fmla="*/ 4 h 4"/>
                  <a:gd name="T8" fmla="*/ 31 w 47"/>
                  <a:gd name="T9" fmla="*/ 3 h 4"/>
                  <a:gd name="T10" fmla="*/ 37 w 47"/>
                  <a:gd name="T11" fmla="*/ 3 h 4"/>
                  <a:gd name="T12" fmla="*/ 41 w 47"/>
                  <a:gd name="T13" fmla="*/ 2 h 4"/>
                  <a:gd name="T14" fmla="*/ 45 w 47"/>
                  <a:gd name="T15" fmla="*/ 2 h 4"/>
                  <a:gd name="T16" fmla="*/ 46 w 47"/>
                  <a:gd name="T17" fmla="*/ 1 h 4"/>
                  <a:gd name="T18" fmla="*/ 47 w 47"/>
                  <a:gd name="T19" fmla="*/ 0 h 4"/>
                  <a:gd name="T20" fmla="*/ 45 w 47"/>
                  <a:gd name="T21" fmla="*/ 0 h 4"/>
                  <a:gd name="T22" fmla="*/ 44 w 47"/>
                  <a:gd name="T23" fmla="*/ 1 h 4"/>
                  <a:gd name="T24" fmla="*/ 41 w 47"/>
                  <a:gd name="T25" fmla="*/ 2 h 4"/>
                  <a:gd name="T26" fmla="*/ 38 w 47"/>
                  <a:gd name="T27" fmla="*/ 2 h 4"/>
                  <a:gd name="T28" fmla="*/ 32 w 47"/>
                  <a:gd name="T29" fmla="*/ 3 h 4"/>
                  <a:gd name="T30" fmla="*/ 25 w 47"/>
                  <a:gd name="T31" fmla="*/ 3 h 4"/>
                  <a:gd name="T32" fmla="*/ 18 w 47"/>
                  <a:gd name="T33" fmla="*/ 4 h 4"/>
                  <a:gd name="T34" fmla="*/ 9 w 47"/>
                  <a:gd name="T35" fmla="*/ 4 h 4"/>
                  <a:gd name="T36" fmla="*/ 0 w 47"/>
                  <a:gd name="T37" fmla="*/ 4 h 4"/>
                  <a:gd name="T38" fmla="*/ 0 w 47"/>
                  <a:gd name="T39" fmla="*/ 4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4">
                    <a:moveTo>
                      <a:pt x="0" y="4"/>
                    </a:moveTo>
                    <a:lnTo>
                      <a:pt x="8" y="4"/>
                    </a:lnTo>
                    <a:lnTo>
                      <a:pt x="17" y="4"/>
                    </a:lnTo>
                    <a:lnTo>
                      <a:pt x="24" y="4"/>
                    </a:lnTo>
                    <a:lnTo>
                      <a:pt x="31" y="3"/>
                    </a:lnTo>
                    <a:lnTo>
                      <a:pt x="37" y="3"/>
                    </a:lnTo>
                    <a:lnTo>
                      <a:pt x="41" y="2"/>
                    </a:lnTo>
                    <a:lnTo>
                      <a:pt x="45" y="2"/>
                    </a:lnTo>
                    <a:lnTo>
                      <a:pt x="46" y="1"/>
                    </a:lnTo>
                    <a:lnTo>
                      <a:pt x="47" y="0"/>
                    </a:lnTo>
                    <a:lnTo>
                      <a:pt x="45" y="0"/>
                    </a:lnTo>
                    <a:lnTo>
                      <a:pt x="44" y="1"/>
                    </a:lnTo>
                    <a:lnTo>
                      <a:pt x="41" y="2"/>
                    </a:lnTo>
                    <a:lnTo>
                      <a:pt x="38" y="2"/>
                    </a:lnTo>
                    <a:lnTo>
                      <a:pt x="32" y="3"/>
                    </a:lnTo>
                    <a:lnTo>
                      <a:pt x="25" y="3"/>
                    </a:lnTo>
                    <a:lnTo>
                      <a:pt x="18" y="4"/>
                    </a:lnTo>
                    <a:lnTo>
                      <a:pt x="9" y="4"/>
                    </a:lnTo>
                    <a:lnTo>
                      <a:pt x="0" y="4"/>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7" name="Freeform 1400">
                <a:extLst>
                  <a:ext uri="{FF2B5EF4-FFF2-40B4-BE49-F238E27FC236}">
                    <a16:creationId xmlns:a16="http://schemas.microsoft.com/office/drawing/2014/main" id="{DCA37B84-7712-764C-BBFE-EBB8BF7CB32D}"/>
                  </a:ext>
                </a:extLst>
              </p:cNvPr>
              <p:cNvSpPr>
                <a:spLocks/>
              </p:cNvSpPr>
              <p:nvPr/>
            </p:nvSpPr>
            <p:spPr bwMode="auto">
              <a:xfrm>
                <a:off x="1737" y="3630"/>
                <a:ext cx="45" cy="4"/>
              </a:xfrm>
              <a:custGeom>
                <a:avLst/>
                <a:gdLst>
                  <a:gd name="T0" fmla="*/ 0 w 45"/>
                  <a:gd name="T1" fmla="*/ 4 h 4"/>
                  <a:gd name="T2" fmla="*/ 9 w 45"/>
                  <a:gd name="T3" fmla="*/ 4 h 4"/>
                  <a:gd name="T4" fmla="*/ 18 w 45"/>
                  <a:gd name="T5" fmla="*/ 4 h 4"/>
                  <a:gd name="T6" fmla="*/ 25 w 45"/>
                  <a:gd name="T7" fmla="*/ 3 h 4"/>
                  <a:gd name="T8" fmla="*/ 32 w 45"/>
                  <a:gd name="T9" fmla="*/ 3 h 4"/>
                  <a:gd name="T10" fmla="*/ 38 w 45"/>
                  <a:gd name="T11" fmla="*/ 2 h 4"/>
                  <a:gd name="T12" fmla="*/ 41 w 45"/>
                  <a:gd name="T13" fmla="*/ 2 h 4"/>
                  <a:gd name="T14" fmla="*/ 44 w 45"/>
                  <a:gd name="T15" fmla="*/ 1 h 4"/>
                  <a:gd name="T16" fmla="*/ 45 w 45"/>
                  <a:gd name="T17" fmla="*/ 0 h 4"/>
                  <a:gd name="T18" fmla="*/ 42 w 45"/>
                  <a:gd name="T19" fmla="*/ 0 h 4"/>
                  <a:gd name="T20" fmla="*/ 41 w 45"/>
                  <a:gd name="T21" fmla="*/ 1 h 4"/>
                  <a:gd name="T22" fmla="*/ 39 w 45"/>
                  <a:gd name="T23" fmla="*/ 2 h 4"/>
                  <a:gd name="T24" fmla="*/ 35 w 45"/>
                  <a:gd name="T25" fmla="*/ 2 h 4"/>
                  <a:gd name="T26" fmla="*/ 30 w 45"/>
                  <a:gd name="T27" fmla="*/ 3 h 4"/>
                  <a:gd name="T28" fmla="*/ 24 w 45"/>
                  <a:gd name="T29" fmla="*/ 3 h 4"/>
                  <a:gd name="T30" fmla="*/ 16 w 45"/>
                  <a:gd name="T31" fmla="*/ 3 h 4"/>
                  <a:gd name="T32" fmla="*/ 8 w 45"/>
                  <a:gd name="T33" fmla="*/ 4 h 4"/>
                  <a:gd name="T34" fmla="*/ 0 w 45"/>
                  <a:gd name="T35" fmla="*/ 4 h 4"/>
                  <a:gd name="T36" fmla="*/ 0 w 45"/>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4">
                    <a:moveTo>
                      <a:pt x="0" y="4"/>
                    </a:moveTo>
                    <a:lnTo>
                      <a:pt x="9" y="4"/>
                    </a:lnTo>
                    <a:lnTo>
                      <a:pt x="18" y="4"/>
                    </a:lnTo>
                    <a:lnTo>
                      <a:pt x="25" y="3"/>
                    </a:lnTo>
                    <a:lnTo>
                      <a:pt x="32" y="3"/>
                    </a:lnTo>
                    <a:lnTo>
                      <a:pt x="38" y="2"/>
                    </a:lnTo>
                    <a:lnTo>
                      <a:pt x="41" y="2"/>
                    </a:lnTo>
                    <a:lnTo>
                      <a:pt x="44" y="1"/>
                    </a:lnTo>
                    <a:lnTo>
                      <a:pt x="45" y="0"/>
                    </a:lnTo>
                    <a:lnTo>
                      <a:pt x="42" y="0"/>
                    </a:lnTo>
                    <a:lnTo>
                      <a:pt x="41" y="1"/>
                    </a:lnTo>
                    <a:lnTo>
                      <a:pt x="39" y="2"/>
                    </a:lnTo>
                    <a:lnTo>
                      <a:pt x="35" y="2"/>
                    </a:lnTo>
                    <a:lnTo>
                      <a:pt x="30" y="3"/>
                    </a:lnTo>
                    <a:lnTo>
                      <a:pt x="24" y="3"/>
                    </a:lnTo>
                    <a:lnTo>
                      <a:pt x="16" y="3"/>
                    </a:lnTo>
                    <a:lnTo>
                      <a:pt x="8" y="4"/>
                    </a:lnTo>
                    <a:lnTo>
                      <a:pt x="0" y="4"/>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8" name="Freeform 1401">
                <a:extLst>
                  <a:ext uri="{FF2B5EF4-FFF2-40B4-BE49-F238E27FC236}">
                    <a16:creationId xmlns:a16="http://schemas.microsoft.com/office/drawing/2014/main" id="{5E1A7A9D-431D-EE45-A6D9-9F062D56A8CE}"/>
                  </a:ext>
                </a:extLst>
              </p:cNvPr>
              <p:cNvSpPr>
                <a:spLocks/>
              </p:cNvSpPr>
              <p:nvPr/>
            </p:nvSpPr>
            <p:spPr bwMode="auto">
              <a:xfrm>
                <a:off x="1737" y="3630"/>
                <a:ext cx="42" cy="4"/>
              </a:xfrm>
              <a:custGeom>
                <a:avLst/>
                <a:gdLst>
                  <a:gd name="T0" fmla="*/ 0 w 42"/>
                  <a:gd name="T1" fmla="*/ 4 h 4"/>
                  <a:gd name="T2" fmla="*/ 8 w 42"/>
                  <a:gd name="T3" fmla="*/ 4 h 4"/>
                  <a:gd name="T4" fmla="*/ 16 w 42"/>
                  <a:gd name="T5" fmla="*/ 3 h 4"/>
                  <a:gd name="T6" fmla="*/ 24 w 42"/>
                  <a:gd name="T7" fmla="*/ 3 h 4"/>
                  <a:gd name="T8" fmla="*/ 30 w 42"/>
                  <a:gd name="T9" fmla="*/ 3 h 4"/>
                  <a:gd name="T10" fmla="*/ 35 w 42"/>
                  <a:gd name="T11" fmla="*/ 2 h 4"/>
                  <a:gd name="T12" fmla="*/ 39 w 42"/>
                  <a:gd name="T13" fmla="*/ 2 h 4"/>
                  <a:gd name="T14" fmla="*/ 41 w 42"/>
                  <a:gd name="T15" fmla="*/ 1 h 4"/>
                  <a:gd name="T16" fmla="*/ 42 w 42"/>
                  <a:gd name="T17" fmla="*/ 0 h 4"/>
                  <a:gd name="T18" fmla="*/ 39 w 42"/>
                  <a:gd name="T19" fmla="*/ 0 h 4"/>
                  <a:gd name="T20" fmla="*/ 39 w 42"/>
                  <a:gd name="T21" fmla="*/ 1 h 4"/>
                  <a:gd name="T22" fmla="*/ 37 w 42"/>
                  <a:gd name="T23" fmla="*/ 2 h 4"/>
                  <a:gd name="T24" fmla="*/ 33 w 42"/>
                  <a:gd name="T25" fmla="*/ 2 h 4"/>
                  <a:gd name="T26" fmla="*/ 28 w 42"/>
                  <a:gd name="T27" fmla="*/ 3 h 4"/>
                  <a:gd name="T28" fmla="*/ 22 w 42"/>
                  <a:gd name="T29" fmla="*/ 3 h 4"/>
                  <a:gd name="T30" fmla="*/ 15 w 42"/>
                  <a:gd name="T31" fmla="*/ 3 h 4"/>
                  <a:gd name="T32" fmla="*/ 8 w 42"/>
                  <a:gd name="T33" fmla="*/ 3 h 4"/>
                  <a:gd name="T34" fmla="*/ 0 w 42"/>
                  <a:gd name="T35" fmla="*/ 3 h 4"/>
                  <a:gd name="T36" fmla="*/ 0 w 42"/>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4">
                    <a:moveTo>
                      <a:pt x="0" y="4"/>
                    </a:moveTo>
                    <a:lnTo>
                      <a:pt x="8" y="4"/>
                    </a:lnTo>
                    <a:lnTo>
                      <a:pt x="16" y="3"/>
                    </a:lnTo>
                    <a:lnTo>
                      <a:pt x="24" y="3"/>
                    </a:lnTo>
                    <a:lnTo>
                      <a:pt x="30" y="3"/>
                    </a:lnTo>
                    <a:lnTo>
                      <a:pt x="35" y="2"/>
                    </a:lnTo>
                    <a:lnTo>
                      <a:pt x="39" y="2"/>
                    </a:lnTo>
                    <a:lnTo>
                      <a:pt x="41" y="1"/>
                    </a:lnTo>
                    <a:lnTo>
                      <a:pt x="42" y="0"/>
                    </a:lnTo>
                    <a:lnTo>
                      <a:pt x="39" y="0"/>
                    </a:lnTo>
                    <a:lnTo>
                      <a:pt x="39" y="1"/>
                    </a:lnTo>
                    <a:lnTo>
                      <a:pt x="37" y="2"/>
                    </a:lnTo>
                    <a:lnTo>
                      <a:pt x="33" y="2"/>
                    </a:lnTo>
                    <a:lnTo>
                      <a:pt x="28" y="3"/>
                    </a:lnTo>
                    <a:lnTo>
                      <a:pt x="22" y="3"/>
                    </a:lnTo>
                    <a:lnTo>
                      <a:pt x="15" y="3"/>
                    </a:lnTo>
                    <a:lnTo>
                      <a:pt x="8" y="3"/>
                    </a:lnTo>
                    <a:lnTo>
                      <a:pt x="0" y="3"/>
                    </a:lnTo>
                    <a:lnTo>
                      <a:pt x="0" y="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39" name="Freeform 1402">
                <a:extLst>
                  <a:ext uri="{FF2B5EF4-FFF2-40B4-BE49-F238E27FC236}">
                    <a16:creationId xmlns:a16="http://schemas.microsoft.com/office/drawing/2014/main" id="{ADEF7EF7-2A2E-504C-ABF1-EFACE3529AFA}"/>
                  </a:ext>
                </a:extLst>
              </p:cNvPr>
              <p:cNvSpPr>
                <a:spLocks/>
              </p:cNvSpPr>
              <p:nvPr/>
            </p:nvSpPr>
            <p:spPr bwMode="auto">
              <a:xfrm>
                <a:off x="1737" y="3630"/>
                <a:ext cx="39" cy="3"/>
              </a:xfrm>
              <a:custGeom>
                <a:avLst/>
                <a:gdLst>
                  <a:gd name="T0" fmla="*/ 0 w 39"/>
                  <a:gd name="T1" fmla="*/ 3 h 3"/>
                  <a:gd name="T2" fmla="*/ 8 w 39"/>
                  <a:gd name="T3" fmla="*/ 3 h 3"/>
                  <a:gd name="T4" fmla="*/ 15 w 39"/>
                  <a:gd name="T5" fmla="*/ 3 h 3"/>
                  <a:gd name="T6" fmla="*/ 22 w 39"/>
                  <a:gd name="T7" fmla="*/ 3 h 3"/>
                  <a:gd name="T8" fmla="*/ 28 w 39"/>
                  <a:gd name="T9" fmla="*/ 3 h 3"/>
                  <a:gd name="T10" fmla="*/ 33 w 39"/>
                  <a:gd name="T11" fmla="*/ 2 h 3"/>
                  <a:gd name="T12" fmla="*/ 37 w 39"/>
                  <a:gd name="T13" fmla="*/ 2 h 3"/>
                  <a:gd name="T14" fmla="*/ 39 w 39"/>
                  <a:gd name="T15" fmla="*/ 1 h 3"/>
                  <a:gd name="T16" fmla="*/ 39 w 39"/>
                  <a:gd name="T17" fmla="*/ 0 h 3"/>
                  <a:gd name="T18" fmla="*/ 37 w 39"/>
                  <a:gd name="T19" fmla="*/ 0 h 3"/>
                  <a:gd name="T20" fmla="*/ 36 w 39"/>
                  <a:gd name="T21" fmla="*/ 1 h 3"/>
                  <a:gd name="T22" fmla="*/ 34 w 39"/>
                  <a:gd name="T23" fmla="*/ 1 h 3"/>
                  <a:gd name="T24" fmla="*/ 31 w 39"/>
                  <a:gd name="T25" fmla="*/ 2 h 3"/>
                  <a:gd name="T26" fmla="*/ 26 w 39"/>
                  <a:gd name="T27" fmla="*/ 2 h 3"/>
                  <a:gd name="T28" fmla="*/ 20 w 39"/>
                  <a:gd name="T29" fmla="*/ 3 h 3"/>
                  <a:gd name="T30" fmla="*/ 14 w 39"/>
                  <a:gd name="T31" fmla="*/ 3 h 3"/>
                  <a:gd name="T32" fmla="*/ 7 w 39"/>
                  <a:gd name="T33" fmla="*/ 3 h 3"/>
                  <a:gd name="T34" fmla="*/ 0 w 39"/>
                  <a:gd name="T35" fmla="*/ 3 h 3"/>
                  <a:gd name="T36" fmla="*/ 0 w 39"/>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 h="3">
                    <a:moveTo>
                      <a:pt x="0" y="3"/>
                    </a:moveTo>
                    <a:lnTo>
                      <a:pt x="8" y="3"/>
                    </a:lnTo>
                    <a:lnTo>
                      <a:pt x="15" y="3"/>
                    </a:lnTo>
                    <a:lnTo>
                      <a:pt x="22" y="3"/>
                    </a:lnTo>
                    <a:lnTo>
                      <a:pt x="28" y="3"/>
                    </a:lnTo>
                    <a:lnTo>
                      <a:pt x="33" y="2"/>
                    </a:lnTo>
                    <a:lnTo>
                      <a:pt x="37" y="2"/>
                    </a:lnTo>
                    <a:lnTo>
                      <a:pt x="39" y="1"/>
                    </a:lnTo>
                    <a:lnTo>
                      <a:pt x="39" y="0"/>
                    </a:lnTo>
                    <a:lnTo>
                      <a:pt x="37" y="0"/>
                    </a:lnTo>
                    <a:lnTo>
                      <a:pt x="36" y="1"/>
                    </a:lnTo>
                    <a:lnTo>
                      <a:pt x="34" y="1"/>
                    </a:lnTo>
                    <a:lnTo>
                      <a:pt x="31" y="2"/>
                    </a:lnTo>
                    <a:lnTo>
                      <a:pt x="26" y="2"/>
                    </a:lnTo>
                    <a:lnTo>
                      <a:pt x="20" y="3"/>
                    </a:lnTo>
                    <a:lnTo>
                      <a:pt x="14" y="3"/>
                    </a:lnTo>
                    <a:lnTo>
                      <a:pt x="7" y="3"/>
                    </a:lnTo>
                    <a:lnTo>
                      <a:pt x="0" y="3"/>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40" name="Freeform 1403">
                <a:extLst>
                  <a:ext uri="{FF2B5EF4-FFF2-40B4-BE49-F238E27FC236}">
                    <a16:creationId xmlns:a16="http://schemas.microsoft.com/office/drawing/2014/main" id="{C65AA7C3-7ADD-6C43-8565-6F55200540CE}"/>
                  </a:ext>
                </a:extLst>
              </p:cNvPr>
              <p:cNvSpPr>
                <a:spLocks/>
              </p:cNvSpPr>
              <p:nvPr/>
            </p:nvSpPr>
            <p:spPr bwMode="auto">
              <a:xfrm>
                <a:off x="1737" y="3630"/>
                <a:ext cx="37" cy="3"/>
              </a:xfrm>
              <a:custGeom>
                <a:avLst/>
                <a:gdLst>
                  <a:gd name="T0" fmla="*/ 0 w 37"/>
                  <a:gd name="T1" fmla="*/ 3 h 3"/>
                  <a:gd name="T2" fmla="*/ 7 w 37"/>
                  <a:gd name="T3" fmla="*/ 3 h 3"/>
                  <a:gd name="T4" fmla="*/ 14 w 37"/>
                  <a:gd name="T5" fmla="*/ 3 h 3"/>
                  <a:gd name="T6" fmla="*/ 20 w 37"/>
                  <a:gd name="T7" fmla="*/ 3 h 3"/>
                  <a:gd name="T8" fmla="*/ 26 w 37"/>
                  <a:gd name="T9" fmla="*/ 2 h 3"/>
                  <a:gd name="T10" fmla="*/ 31 w 37"/>
                  <a:gd name="T11" fmla="*/ 2 h 3"/>
                  <a:gd name="T12" fmla="*/ 34 w 37"/>
                  <a:gd name="T13" fmla="*/ 1 h 3"/>
                  <a:gd name="T14" fmla="*/ 36 w 37"/>
                  <a:gd name="T15" fmla="*/ 1 h 3"/>
                  <a:gd name="T16" fmla="*/ 37 w 37"/>
                  <a:gd name="T17" fmla="*/ 0 h 3"/>
                  <a:gd name="T18" fmla="*/ 34 w 37"/>
                  <a:gd name="T19" fmla="*/ 0 h 3"/>
                  <a:gd name="T20" fmla="*/ 33 w 37"/>
                  <a:gd name="T21" fmla="*/ 1 h 3"/>
                  <a:gd name="T22" fmla="*/ 31 w 37"/>
                  <a:gd name="T23" fmla="*/ 2 h 3"/>
                  <a:gd name="T24" fmla="*/ 27 w 37"/>
                  <a:gd name="T25" fmla="*/ 2 h 3"/>
                  <a:gd name="T26" fmla="*/ 21 w 37"/>
                  <a:gd name="T27" fmla="*/ 2 h 3"/>
                  <a:gd name="T28" fmla="*/ 15 w 37"/>
                  <a:gd name="T29" fmla="*/ 3 h 3"/>
                  <a:gd name="T30" fmla="*/ 8 w 37"/>
                  <a:gd name="T31" fmla="*/ 3 h 3"/>
                  <a:gd name="T32" fmla="*/ 0 w 37"/>
                  <a:gd name="T33" fmla="*/ 3 h 3"/>
                  <a:gd name="T34" fmla="*/ 0 w 37"/>
                  <a:gd name="T35" fmla="*/ 3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3">
                    <a:moveTo>
                      <a:pt x="0" y="3"/>
                    </a:moveTo>
                    <a:lnTo>
                      <a:pt x="7" y="3"/>
                    </a:lnTo>
                    <a:lnTo>
                      <a:pt x="14" y="3"/>
                    </a:lnTo>
                    <a:lnTo>
                      <a:pt x="20" y="3"/>
                    </a:lnTo>
                    <a:lnTo>
                      <a:pt x="26" y="2"/>
                    </a:lnTo>
                    <a:lnTo>
                      <a:pt x="31" y="2"/>
                    </a:lnTo>
                    <a:lnTo>
                      <a:pt x="34" y="1"/>
                    </a:lnTo>
                    <a:lnTo>
                      <a:pt x="36" y="1"/>
                    </a:lnTo>
                    <a:lnTo>
                      <a:pt x="37" y="0"/>
                    </a:lnTo>
                    <a:lnTo>
                      <a:pt x="34" y="0"/>
                    </a:lnTo>
                    <a:lnTo>
                      <a:pt x="33" y="1"/>
                    </a:lnTo>
                    <a:lnTo>
                      <a:pt x="31" y="2"/>
                    </a:lnTo>
                    <a:lnTo>
                      <a:pt x="27" y="2"/>
                    </a:lnTo>
                    <a:lnTo>
                      <a:pt x="21" y="2"/>
                    </a:lnTo>
                    <a:lnTo>
                      <a:pt x="15" y="3"/>
                    </a:lnTo>
                    <a:lnTo>
                      <a:pt x="8" y="3"/>
                    </a:lnTo>
                    <a:lnTo>
                      <a:pt x="0" y="3"/>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41" name="Freeform 1404">
                <a:extLst>
                  <a:ext uri="{FF2B5EF4-FFF2-40B4-BE49-F238E27FC236}">
                    <a16:creationId xmlns:a16="http://schemas.microsoft.com/office/drawing/2014/main" id="{00DB34D1-064C-3B4D-BAAD-8122A351BDCB}"/>
                  </a:ext>
                </a:extLst>
              </p:cNvPr>
              <p:cNvSpPr>
                <a:spLocks/>
              </p:cNvSpPr>
              <p:nvPr/>
            </p:nvSpPr>
            <p:spPr bwMode="auto">
              <a:xfrm>
                <a:off x="1737" y="3630"/>
                <a:ext cx="34" cy="3"/>
              </a:xfrm>
              <a:custGeom>
                <a:avLst/>
                <a:gdLst>
                  <a:gd name="T0" fmla="*/ 0 w 34"/>
                  <a:gd name="T1" fmla="*/ 3 h 3"/>
                  <a:gd name="T2" fmla="*/ 8 w 34"/>
                  <a:gd name="T3" fmla="*/ 3 h 3"/>
                  <a:gd name="T4" fmla="*/ 15 w 34"/>
                  <a:gd name="T5" fmla="*/ 3 h 3"/>
                  <a:gd name="T6" fmla="*/ 21 w 34"/>
                  <a:gd name="T7" fmla="*/ 2 h 3"/>
                  <a:gd name="T8" fmla="*/ 27 w 34"/>
                  <a:gd name="T9" fmla="*/ 2 h 3"/>
                  <a:gd name="T10" fmla="*/ 31 w 34"/>
                  <a:gd name="T11" fmla="*/ 2 h 3"/>
                  <a:gd name="T12" fmla="*/ 33 w 34"/>
                  <a:gd name="T13" fmla="*/ 1 h 3"/>
                  <a:gd name="T14" fmla="*/ 34 w 34"/>
                  <a:gd name="T15" fmla="*/ 0 h 3"/>
                  <a:gd name="T16" fmla="*/ 32 w 34"/>
                  <a:gd name="T17" fmla="*/ 0 h 3"/>
                  <a:gd name="T18" fmla="*/ 31 w 34"/>
                  <a:gd name="T19" fmla="*/ 1 h 3"/>
                  <a:gd name="T20" fmla="*/ 29 w 34"/>
                  <a:gd name="T21" fmla="*/ 1 h 3"/>
                  <a:gd name="T22" fmla="*/ 25 w 34"/>
                  <a:gd name="T23" fmla="*/ 2 h 3"/>
                  <a:gd name="T24" fmla="*/ 20 w 34"/>
                  <a:gd name="T25" fmla="*/ 2 h 3"/>
                  <a:gd name="T26" fmla="*/ 14 w 34"/>
                  <a:gd name="T27" fmla="*/ 3 h 3"/>
                  <a:gd name="T28" fmla="*/ 7 w 34"/>
                  <a:gd name="T29" fmla="*/ 3 h 3"/>
                  <a:gd name="T30" fmla="*/ 0 w 34"/>
                  <a:gd name="T31" fmla="*/ 3 h 3"/>
                  <a:gd name="T32" fmla="*/ 0 w 34"/>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
                    <a:moveTo>
                      <a:pt x="0" y="3"/>
                    </a:moveTo>
                    <a:lnTo>
                      <a:pt x="8" y="3"/>
                    </a:lnTo>
                    <a:lnTo>
                      <a:pt x="15" y="3"/>
                    </a:lnTo>
                    <a:lnTo>
                      <a:pt x="21" y="2"/>
                    </a:lnTo>
                    <a:lnTo>
                      <a:pt x="27" y="2"/>
                    </a:lnTo>
                    <a:lnTo>
                      <a:pt x="31" y="2"/>
                    </a:lnTo>
                    <a:lnTo>
                      <a:pt x="33" y="1"/>
                    </a:lnTo>
                    <a:lnTo>
                      <a:pt x="34" y="0"/>
                    </a:lnTo>
                    <a:lnTo>
                      <a:pt x="32" y="0"/>
                    </a:lnTo>
                    <a:lnTo>
                      <a:pt x="31" y="1"/>
                    </a:lnTo>
                    <a:lnTo>
                      <a:pt x="29" y="1"/>
                    </a:lnTo>
                    <a:lnTo>
                      <a:pt x="25" y="2"/>
                    </a:lnTo>
                    <a:lnTo>
                      <a:pt x="20" y="2"/>
                    </a:lnTo>
                    <a:lnTo>
                      <a:pt x="14" y="3"/>
                    </a:lnTo>
                    <a:lnTo>
                      <a:pt x="7" y="3"/>
                    </a:lnTo>
                    <a:lnTo>
                      <a:pt x="0" y="3"/>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509" name="Group 1405">
              <a:extLst>
                <a:ext uri="{FF2B5EF4-FFF2-40B4-BE49-F238E27FC236}">
                  <a16:creationId xmlns:a16="http://schemas.microsoft.com/office/drawing/2014/main" id="{D864F4EA-62B8-2740-AF24-ED86D532373B}"/>
                </a:ext>
              </a:extLst>
            </p:cNvPr>
            <p:cNvGrpSpPr>
              <a:grpSpLocks/>
            </p:cNvGrpSpPr>
            <p:nvPr/>
          </p:nvGrpSpPr>
          <p:grpSpPr bwMode="auto">
            <a:xfrm>
              <a:off x="1571" y="3526"/>
              <a:ext cx="245" cy="250"/>
              <a:chOff x="1691" y="3433"/>
              <a:chExt cx="245" cy="250"/>
            </a:xfrm>
          </p:grpSpPr>
          <p:sp>
            <p:nvSpPr>
              <p:cNvPr id="10842" name="Freeform 1406">
                <a:extLst>
                  <a:ext uri="{FF2B5EF4-FFF2-40B4-BE49-F238E27FC236}">
                    <a16:creationId xmlns:a16="http://schemas.microsoft.com/office/drawing/2014/main" id="{9B324556-297E-1C46-89A6-DB65C6534E3E}"/>
                  </a:ext>
                </a:extLst>
              </p:cNvPr>
              <p:cNvSpPr>
                <a:spLocks/>
              </p:cNvSpPr>
              <p:nvPr/>
            </p:nvSpPr>
            <p:spPr bwMode="auto">
              <a:xfrm>
                <a:off x="1737" y="3630"/>
                <a:ext cx="32" cy="3"/>
              </a:xfrm>
              <a:custGeom>
                <a:avLst/>
                <a:gdLst>
                  <a:gd name="T0" fmla="*/ 0 w 32"/>
                  <a:gd name="T1" fmla="*/ 3 h 3"/>
                  <a:gd name="T2" fmla="*/ 7 w 32"/>
                  <a:gd name="T3" fmla="*/ 3 h 3"/>
                  <a:gd name="T4" fmla="*/ 14 w 32"/>
                  <a:gd name="T5" fmla="*/ 3 h 3"/>
                  <a:gd name="T6" fmla="*/ 20 w 32"/>
                  <a:gd name="T7" fmla="*/ 2 h 3"/>
                  <a:gd name="T8" fmla="*/ 25 w 32"/>
                  <a:gd name="T9" fmla="*/ 2 h 3"/>
                  <a:gd name="T10" fmla="*/ 29 w 32"/>
                  <a:gd name="T11" fmla="*/ 1 h 3"/>
                  <a:gd name="T12" fmla="*/ 31 w 32"/>
                  <a:gd name="T13" fmla="*/ 1 h 3"/>
                  <a:gd name="T14" fmla="*/ 32 w 32"/>
                  <a:gd name="T15" fmla="*/ 0 h 3"/>
                  <a:gd name="T16" fmla="*/ 29 w 32"/>
                  <a:gd name="T17" fmla="*/ 0 h 3"/>
                  <a:gd name="T18" fmla="*/ 28 w 32"/>
                  <a:gd name="T19" fmla="*/ 1 h 3"/>
                  <a:gd name="T20" fmla="*/ 26 w 32"/>
                  <a:gd name="T21" fmla="*/ 1 h 3"/>
                  <a:gd name="T22" fmla="*/ 23 w 32"/>
                  <a:gd name="T23" fmla="*/ 2 h 3"/>
                  <a:gd name="T24" fmla="*/ 18 w 32"/>
                  <a:gd name="T25" fmla="*/ 2 h 3"/>
                  <a:gd name="T26" fmla="*/ 12 w 32"/>
                  <a:gd name="T27" fmla="*/ 2 h 3"/>
                  <a:gd name="T28" fmla="*/ 6 w 32"/>
                  <a:gd name="T29" fmla="*/ 3 h 3"/>
                  <a:gd name="T30" fmla="*/ 0 w 32"/>
                  <a:gd name="T31" fmla="*/ 3 h 3"/>
                  <a:gd name="T32" fmla="*/ 0 w 32"/>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
                    <a:moveTo>
                      <a:pt x="0" y="3"/>
                    </a:moveTo>
                    <a:lnTo>
                      <a:pt x="7" y="3"/>
                    </a:lnTo>
                    <a:lnTo>
                      <a:pt x="14" y="3"/>
                    </a:lnTo>
                    <a:lnTo>
                      <a:pt x="20" y="2"/>
                    </a:lnTo>
                    <a:lnTo>
                      <a:pt x="25" y="2"/>
                    </a:lnTo>
                    <a:lnTo>
                      <a:pt x="29" y="1"/>
                    </a:lnTo>
                    <a:lnTo>
                      <a:pt x="31" y="1"/>
                    </a:lnTo>
                    <a:lnTo>
                      <a:pt x="32" y="0"/>
                    </a:lnTo>
                    <a:lnTo>
                      <a:pt x="29" y="0"/>
                    </a:lnTo>
                    <a:lnTo>
                      <a:pt x="28" y="1"/>
                    </a:lnTo>
                    <a:lnTo>
                      <a:pt x="26" y="1"/>
                    </a:lnTo>
                    <a:lnTo>
                      <a:pt x="23" y="2"/>
                    </a:lnTo>
                    <a:lnTo>
                      <a:pt x="18" y="2"/>
                    </a:lnTo>
                    <a:lnTo>
                      <a:pt x="12" y="2"/>
                    </a:lnTo>
                    <a:lnTo>
                      <a:pt x="6" y="3"/>
                    </a:lnTo>
                    <a:lnTo>
                      <a:pt x="0" y="3"/>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3" name="Freeform 1407">
                <a:extLst>
                  <a:ext uri="{FF2B5EF4-FFF2-40B4-BE49-F238E27FC236}">
                    <a16:creationId xmlns:a16="http://schemas.microsoft.com/office/drawing/2014/main" id="{B8EF1E3F-940E-3E40-844C-5FF0E2B6B30B}"/>
                  </a:ext>
                </a:extLst>
              </p:cNvPr>
              <p:cNvSpPr>
                <a:spLocks/>
              </p:cNvSpPr>
              <p:nvPr/>
            </p:nvSpPr>
            <p:spPr bwMode="auto">
              <a:xfrm>
                <a:off x="1737" y="3630"/>
                <a:ext cx="29" cy="3"/>
              </a:xfrm>
              <a:custGeom>
                <a:avLst/>
                <a:gdLst>
                  <a:gd name="T0" fmla="*/ 0 w 29"/>
                  <a:gd name="T1" fmla="*/ 3 h 3"/>
                  <a:gd name="T2" fmla="*/ 6 w 29"/>
                  <a:gd name="T3" fmla="*/ 3 h 3"/>
                  <a:gd name="T4" fmla="*/ 12 w 29"/>
                  <a:gd name="T5" fmla="*/ 2 h 3"/>
                  <a:gd name="T6" fmla="*/ 18 w 29"/>
                  <a:gd name="T7" fmla="*/ 2 h 3"/>
                  <a:gd name="T8" fmla="*/ 23 w 29"/>
                  <a:gd name="T9" fmla="*/ 2 h 3"/>
                  <a:gd name="T10" fmla="*/ 26 w 29"/>
                  <a:gd name="T11" fmla="*/ 1 h 3"/>
                  <a:gd name="T12" fmla="*/ 28 w 29"/>
                  <a:gd name="T13" fmla="*/ 1 h 3"/>
                  <a:gd name="T14" fmla="*/ 29 w 29"/>
                  <a:gd name="T15" fmla="*/ 0 h 3"/>
                  <a:gd name="T16" fmla="*/ 26 w 29"/>
                  <a:gd name="T17" fmla="*/ 0 h 3"/>
                  <a:gd name="T18" fmla="*/ 25 w 29"/>
                  <a:gd name="T19" fmla="*/ 1 h 3"/>
                  <a:gd name="T20" fmla="*/ 24 w 29"/>
                  <a:gd name="T21" fmla="*/ 1 h 3"/>
                  <a:gd name="T22" fmla="*/ 21 w 29"/>
                  <a:gd name="T23" fmla="*/ 2 h 3"/>
                  <a:gd name="T24" fmla="*/ 17 w 29"/>
                  <a:gd name="T25" fmla="*/ 2 h 3"/>
                  <a:gd name="T26" fmla="*/ 11 w 29"/>
                  <a:gd name="T27" fmla="*/ 2 h 3"/>
                  <a:gd name="T28" fmla="*/ 6 w 29"/>
                  <a:gd name="T29" fmla="*/ 2 h 3"/>
                  <a:gd name="T30" fmla="*/ 0 w 29"/>
                  <a:gd name="T31" fmla="*/ 2 h 3"/>
                  <a:gd name="T32" fmla="*/ 0 w 29"/>
                  <a:gd name="T33" fmla="*/ 3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
                    <a:moveTo>
                      <a:pt x="0" y="3"/>
                    </a:moveTo>
                    <a:lnTo>
                      <a:pt x="6" y="3"/>
                    </a:lnTo>
                    <a:lnTo>
                      <a:pt x="12" y="2"/>
                    </a:lnTo>
                    <a:lnTo>
                      <a:pt x="18" y="2"/>
                    </a:lnTo>
                    <a:lnTo>
                      <a:pt x="23" y="2"/>
                    </a:lnTo>
                    <a:lnTo>
                      <a:pt x="26" y="1"/>
                    </a:lnTo>
                    <a:lnTo>
                      <a:pt x="28" y="1"/>
                    </a:lnTo>
                    <a:lnTo>
                      <a:pt x="29" y="0"/>
                    </a:lnTo>
                    <a:lnTo>
                      <a:pt x="26" y="0"/>
                    </a:lnTo>
                    <a:lnTo>
                      <a:pt x="25" y="1"/>
                    </a:lnTo>
                    <a:lnTo>
                      <a:pt x="24" y="1"/>
                    </a:lnTo>
                    <a:lnTo>
                      <a:pt x="21" y="2"/>
                    </a:lnTo>
                    <a:lnTo>
                      <a:pt x="17" y="2"/>
                    </a:lnTo>
                    <a:lnTo>
                      <a:pt x="11" y="2"/>
                    </a:lnTo>
                    <a:lnTo>
                      <a:pt x="6" y="2"/>
                    </a:lnTo>
                    <a:lnTo>
                      <a:pt x="0" y="2"/>
                    </a:lnTo>
                    <a:lnTo>
                      <a:pt x="0" y="3"/>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4" name="Freeform 1408">
                <a:extLst>
                  <a:ext uri="{FF2B5EF4-FFF2-40B4-BE49-F238E27FC236}">
                    <a16:creationId xmlns:a16="http://schemas.microsoft.com/office/drawing/2014/main" id="{0F966577-E08F-5C40-A610-7E3D0F0E29EF}"/>
                  </a:ext>
                </a:extLst>
              </p:cNvPr>
              <p:cNvSpPr>
                <a:spLocks/>
              </p:cNvSpPr>
              <p:nvPr/>
            </p:nvSpPr>
            <p:spPr bwMode="auto">
              <a:xfrm>
                <a:off x="1737" y="3630"/>
                <a:ext cx="26" cy="2"/>
              </a:xfrm>
              <a:custGeom>
                <a:avLst/>
                <a:gdLst>
                  <a:gd name="T0" fmla="*/ 0 w 26"/>
                  <a:gd name="T1" fmla="*/ 2 h 2"/>
                  <a:gd name="T2" fmla="*/ 6 w 26"/>
                  <a:gd name="T3" fmla="*/ 2 h 2"/>
                  <a:gd name="T4" fmla="*/ 11 w 26"/>
                  <a:gd name="T5" fmla="*/ 2 h 2"/>
                  <a:gd name="T6" fmla="*/ 17 w 26"/>
                  <a:gd name="T7" fmla="*/ 2 h 2"/>
                  <a:gd name="T8" fmla="*/ 21 w 26"/>
                  <a:gd name="T9" fmla="*/ 2 h 2"/>
                  <a:gd name="T10" fmla="*/ 24 w 26"/>
                  <a:gd name="T11" fmla="*/ 1 h 2"/>
                  <a:gd name="T12" fmla="*/ 25 w 26"/>
                  <a:gd name="T13" fmla="*/ 1 h 2"/>
                  <a:gd name="T14" fmla="*/ 26 w 26"/>
                  <a:gd name="T15" fmla="*/ 0 h 2"/>
                  <a:gd name="T16" fmla="*/ 24 w 26"/>
                  <a:gd name="T17" fmla="*/ 0 h 2"/>
                  <a:gd name="T18" fmla="*/ 23 w 26"/>
                  <a:gd name="T19" fmla="*/ 1 h 2"/>
                  <a:gd name="T20" fmla="*/ 21 w 26"/>
                  <a:gd name="T21" fmla="*/ 1 h 2"/>
                  <a:gd name="T22" fmla="*/ 17 w 26"/>
                  <a:gd name="T23" fmla="*/ 2 h 2"/>
                  <a:gd name="T24" fmla="*/ 12 w 26"/>
                  <a:gd name="T25" fmla="*/ 2 h 2"/>
                  <a:gd name="T26" fmla="*/ 6 w 26"/>
                  <a:gd name="T27" fmla="*/ 2 h 2"/>
                  <a:gd name="T28" fmla="*/ 0 w 26"/>
                  <a:gd name="T29" fmla="*/ 2 h 2"/>
                  <a:gd name="T30" fmla="*/ 0 w 26"/>
                  <a:gd name="T31" fmla="*/ 2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2">
                    <a:moveTo>
                      <a:pt x="0" y="2"/>
                    </a:moveTo>
                    <a:lnTo>
                      <a:pt x="6" y="2"/>
                    </a:lnTo>
                    <a:lnTo>
                      <a:pt x="11" y="2"/>
                    </a:lnTo>
                    <a:lnTo>
                      <a:pt x="17" y="2"/>
                    </a:lnTo>
                    <a:lnTo>
                      <a:pt x="21" y="2"/>
                    </a:lnTo>
                    <a:lnTo>
                      <a:pt x="24" y="1"/>
                    </a:lnTo>
                    <a:lnTo>
                      <a:pt x="25" y="1"/>
                    </a:lnTo>
                    <a:lnTo>
                      <a:pt x="26" y="0"/>
                    </a:lnTo>
                    <a:lnTo>
                      <a:pt x="24" y="0"/>
                    </a:lnTo>
                    <a:lnTo>
                      <a:pt x="23" y="1"/>
                    </a:lnTo>
                    <a:lnTo>
                      <a:pt x="21" y="1"/>
                    </a:lnTo>
                    <a:lnTo>
                      <a:pt x="17" y="2"/>
                    </a:lnTo>
                    <a:lnTo>
                      <a:pt x="12" y="2"/>
                    </a:lnTo>
                    <a:lnTo>
                      <a:pt x="6" y="2"/>
                    </a:lnTo>
                    <a:lnTo>
                      <a:pt x="0" y="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5" name="Freeform 1409">
                <a:extLst>
                  <a:ext uri="{FF2B5EF4-FFF2-40B4-BE49-F238E27FC236}">
                    <a16:creationId xmlns:a16="http://schemas.microsoft.com/office/drawing/2014/main" id="{7159C433-8714-BB4E-A665-AA5AAD10A3CB}"/>
                  </a:ext>
                </a:extLst>
              </p:cNvPr>
              <p:cNvSpPr>
                <a:spLocks/>
              </p:cNvSpPr>
              <p:nvPr/>
            </p:nvSpPr>
            <p:spPr bwMode="auto">
              <a:xfrm>
                <a:off x="1737" y="3630"/>
                <a:ext cx="24" cy="2"/>
              </a:xfrm>
              <a:custGeom>
                <a:avLst/>
                <a:gdLst>
                  <a:gd name="T0" fmla="*/ 0 w 24"/>
                  <a:gd name="T1" fmla="*/ 2 h 2"/>
                  <a:gd name="T2" fmla="*/ 6 w 24"/>
                  <a:gd name="T3" fmla="*/ 2 h 2"/>
                  <a:gd name="T4" fmla="*/ 12 w 24"/>
                  <a:gd name="T5" fmla="*/ 2 h 2"/>
                  <a:gd name="T6" fmla="*/ 17 w 24"/>
                  <a:gd name="T7" fmla="*/ 2 h 2"/>
                  <a:gd name="T8" fmla="*/ 21 w 24"/>
                  <a:gd name="T9" fmla="*/ 1 h 2"/>
                  <a:gd name="T10" fmla="*/ 23 w 24"/>
                  <a:gd name="T11" fmla="*/ 1 h 2"/>
                  <a:gd name="T12" fmla="*/ 24 w 24"/>
                  <a:gd name="T13" fmla="*/ 0 h 2"/>
                  <a:gd name="T14" fmla="*/ 21 w 24"/>
                  <a:gd name="T15" fmla="*/ 0 h 2"/>
                  <a:gd name="T16" fmla="*/ 20 w 24"/>
                  <a:gd name="T17" fmla="*/ 1 h 2"/>
                  <a:gd name="T18" fmla="*/ 18 w 24"/>
                  <a:gd name="T19" fmla="*/ 1 h 2"/>
                  <a:gd name="T20" fmla="*/ 15 w 24"/>
                  <a:gd name="T21" fmla="*/ 2 h 2"/>
                  <a:gd name="T22" fmla="*/ 10 w 24"/>
                  <a:gd name="T23" fmla="*/ 2 h 2"/>
                  <a:gd name="T24" fmla="*/ 5 w 24"/>
                  <a:gd name="T25" fmla="*/ 2 h 2"/>
                  <a:gd name="T26" fmla="*/ 0 w 24"/>
                  <a:gd name="T27" fmla="*/ 2 h 2"/>
                  <a:gd name="T28" fmla="*/ 0 w 24"/>
                  <a:gd name="T29" fmla="*/ 2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
                    <a:moveTo>
                      <a:pt x="0" y="2"/>
                    </a:moveTo>
                    <a:lnTo>
                      <a:pt x="6" y="2"/>
                    </a:lnTo>
                    <a:lnTo>
                      <a:pt x="12" y="2"/>
                    </a:lnTo>
                    <a:lnTo>
                      <a:pt x="17" y="2"/>
                    </a:lnTo>
                    <a:lnTo>
                      <a:pt x="21" y="1"/>
                    </a:lnTo>
                    <a:lnTo>
                      <a:pt x="23" y="1"/>
                    </a:lnTo>
                    <a:lnTo>
                      <a:pt x="24" y="0"/>
                    </a:lnTo>
                    <a:lnTo>
                      <a:pt x="21" y="0"/>
                    </a:lnTo>
                    <a:lnTo>
                      <a:pt x="20" y="1"/>
                    </a:lnTo>
                    <a:lnTo>
                      <a:pt x="18" y="1"/>
                    </a:lnTo>
                    <a:lnTo>
                      <a:pt x="15" y="2"/>
                    </a:lnTo>
                    <a:lnTo>
                      <a:pt x="10" y="2"/>
                    </a:lnTo>
                    <a:lnTo>
                      <a:pt x="5" y="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6" name="Freeform 1410">
                <a:extLst>
                  <a:ext uri="{FF2B5EF4-FFF2-40B4-BE49-F238E27FC236}">
                    <a16:creationId xmlns:a16="http://schemas.microsoft.com/office/drawing/2014/main" id="{518329F7-C544-E740-A114-26B377883AA3}"/>
                  </a:ext>
                </a:extLst>
              </p:cNvPr>
              <p:cNvSpPr>
                <a:spLocks/>
              </p:cNvSpPr>
              <p:nvPr/>
            </p:nvSpPr>
            <p:spPr bwMode="auto">
              <a:xfrm>
                <a:off x="1737" y="3630"/>
                <a:ext cx="21" cy="2"/>
              </a:xfrm>
              <a:custGeom>
                <a:avLst/>
                <a:gdLst>
                  <a:gd name="T0" fmla="*/ 0 w 21"/>
                  <a:gd name="T1" fmla="*/ 2 h 2"/>
                  <a:gd name="T2" fmla="*/ 5 w 21"/>
                  <a:gd name="T3" fmla="*/ 2 h 2"/>
                  <a:gd name="T4" fmla="*/ 10 w 21"/>
                  <a:gd name="T5" fmla="*/ 2 h 2"/>
                  <a:gd name="T6" fmla="*/ 15 w 21"/>
                  <a:gd name="T7" fmla="*/ 2 h 2"/>
                  <a:gd name="T8" fmla="*/ 18 w 21"/>
                  <a:gd name="T9" fmla="*/ 1 h 2"/>
                  <a:gd name="T10" fmla="*/ 20 w 21"/>
                  <a:gd name="T11" fmla="*/ 1 h 2"/>
                  <a:gd name="T12" fmla="*/ 21 w 21"/>
                  <a:gd name="T13" fmla="*/ 0 h 2"/>
                  <a:gd name="T14" fmla="*/ 18 w 21"/>
                  <a:gd name="T15" fmla="*/ 0 h 2"/>
                  <a:gd name="T16" fmla="*/ 18 w 21"/>
                  <a:gd name="T17" fmla="*/ 1 h 2"/>
                  <a:gd name="T18" fmla="*/ 16 w 21"/>
                  <a:gd name="T19" fmla="*/ 1 h 2"/>
                  <a:gd name="T20" fmla="*/ 13 w 21"/>
                  <a:gd name="T21" fmla="*/ 1 h 2"/>
                  <a:gd name="T22" fmla="*/ 10 w 21"/>
                  <a:gd name="T23" fmla="*/ 2 h 2"/>
                  <a:gd name="T24" fmla="*/ 5 w 21"/>
                  <a:gd name="T25" fmla="*/ 2 h 2"/>
                  <a:gd name="T26" fmla="*/ 0 w 21"/>
                  <a:gd name="T27" fmla="*/ 2 h 2"/>
                  <a:gd name="T28" fmla="*/ 0 w 21"/>
                  <a:gd name="T29" fmla="*/ 2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2">
                    <a:moveTo>
                      <a:pt x="0" y="2"/>
                    </a:moveTo>
                    <a:lnTo>
                      <a:pt x="5" y="2"/>
                    </a:lnTo>
                    <a:lnTo>
                      <a:pt x="10" y="2"/>
                    </a:lnTo>
                    <a:lnTo>
                      <a:pt x="15" y="2"/>
                    </a:lnTo>
                    <a:lnTo>
                      <a:pt x="18" y="1"/>
                    </a:lnTo>
                    <a:lnTo>
                      <a:pt x="20" y="1"/>
                    </a:lnTo>
                    <a:lnTo>
                      <a:pt x="21" y="0"/>
                    </a:lnTo>
                    <a:lnTo>
                      <a:pt x="18" y="0"/>
                    </a:lnTo>
                    <a:lnTo>
                      <a:pt x="18" y="1"/>
                    </a:lnTo>
                    <a:lnTo>
                      <a:pt x="16" y="1"/>
                    </a:lnTo>
                    <a:lnTo>
                      <a:pt x="13" y="1"/>
                    </a:lnTo>
                    <a:lnTo>
                      <a:pt x="10" y="2"/>
                    </a:lnTo>
                    <a:lnTo>
                      <a:pt x="5" y="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7" name="Freeform 1411">
                <a:extLst>
                  <a:ext uri="{FF2B5EF4-FFF2-40B4-BE49-F238E27FC236}">
                    <a16:creationId xmlns:a16="http://schemas.microsoft.com/office/drawing/2014/main" id="{784D13FC-8FEC-0A43-8954-0CBF53D64DD7}"/>
                  </a:ext>
                </a:extLst>
              </p:cNvPr>
              <p:cNvSpPr>
                <a:spLocks/>
              </p:cNvSpPr>
              <p:nvPr/>
            </p:nvSpPr>
            <p:spPr bwMode="auto">
              <a:xfrm>
                <a:off x="1737" y="3630"/>
                <a:ext cx="18" cy="2"/>
              </a:xfrm>
              <a:custGeom>
                <a:avLst/>
                <a:gdLst>
                  <a:gd name="T0" fmla="*/ 0 w 18"/>
                  <a:gd name="T1" fmla="*/ 2 h 2"/>
                  <a:gd name="T2" fmla="*/ 5 w 18"/>
                  <a:gd name="T3" fmla="*/ 2 h 2"/>
                  <a:gd name="T4" fmla="*/ 10 w 18"/>
                  <a:gd name="T5" fmla="*/ 2 h 2"/>
                  <a:gd name="T6" fmla="*/ 13 w 18"/>
                  <a:gd name="T7" fmla="*/ 1 h 2"/>
                  <a:gd name="T8" fmla="*/ 16 w 18"/>
                  <a:gd name="T9" fmla="*/ 1 h 2"/>
                  <a:gd name="T10" fmla="*/ 18 w 18"/>
                  <a:gd name="T11" fmla="*/ 1 h 2"/>
                  <a:gd name="T12" fmla="*/ 18 w 18"/>
                  <a:gd name="T13" fmla="*/ 0 h 2"/>
                  <a:gd name="T14" fmla="*/ 16 w 18"/>
                  <a:gd name="T15" fmla="*/ 0 h 2"/>
                  <a:gd name="T16" fmla="*/ 15 w 18"/>
                  <a:gd name="T17" fmla="*/ 1 h 2"/>
                  <a:gd name="T18" fmla="*/ 13 w 18"/>
                  <a:gd name="T19" fmla="*/ 1 h 2"/>
                  <a:gd name="T20" fmla="*/ 10 w 18"/>
                  <a:gd name="T21" fmla="*/ 1 h 2"/>
                  <a:gd name="T22" fmla="*/ 5 w 18"/>
                  <a:gd name="T23" fmla="*/ 2 h 2"/>
                  <a:gd name="T24" fmla="*/ 0 w 18"/>
                  <a:gd name="T25" fmla="*/ 2 h 2"/>
                  <a:gd name="T26" fmla="*/ 0 w 18"/>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2">
                    <a:moveTo>
                      <a:pt x="0" y="2"/>
                    </a:moveTo>
                    <a:lnTo>
                      <a:pt x="5" y="2"/>
                    </a:lnTo>
                    <a:lnTo>
                      <a:pt x="10" y="2"/>
                    </a:lnTo>
                    <a:lnTo>
                      <a:pt x="13" y="1"/>
                    </a:lnTo>
                    <a:lnTo>
                      <a:pt x="16" y="1"/>
                    </a:lnTo>
                    <a:lnTo>
                      <a:pt x="18" y="1"/>
                    </a:lnTo>
                    <a:lnTo>
                      <a:pt x="18" y="0"/>
                    </a:lnTo>
                    <a:lnTo>
                      <a:pt x="16" y="0"/>
                    </a:lnTo>
                    <a:lnTo>
                      <a:pt x="15" y="1"/>
                    </a:lnTo>
                    <a:lnTo>
                      <a:pt x="13" y="1"/>
                    </a:lnTo>
                    <a:lnTo>
                      <a:pt x="10" y="1"/>
                    </a:lnTo>
                    <a:lnTo>
                      <a:pt x="5" y="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8" name="Freeform 1412">
                <a:extLst>
                  <a:ext uri="{FF2B5EF4-FFF2-40B4-BE49-F238E27FC236}">
                    <a16:creationId xmlns:a16="http://schemas.microsoft.com/office/drawing/2014/main" id="{16043CB7-195A-5D49-BA0B-2BF15B68573F}"/>
                  </a:ext>
                </a:extLst>
              </p:cNvPr>
              <p:cNvSpPr>
                <a:spLocks/>
              </p:cNvSpPr>
              <p:nvPr/>
            </p:nvSpPr>
            <p:spPr bwMode="auto">
              <a:xfrm>
                <a:off x="1737" y="3630"/>
                <a:ext cx="16" cy="2"/>
              </a:xfrm>
              <a:custGeom>
                <a:avLst/>
                <a:gdLst>
                  <a:gd name="T0" fmla="*/ 0 w 16"/>
                  <a:gd name="T1" fmla="*/ 2 h 2"/>
                  <a:gd name="T2" fmla="*/ 5 w 16"/>
                  <a:gd name="T3" fmla="*/ 2 h 2"/>
                  <a:gd name="T4" fmla="*/ 10 w 16"/>
                  <a:gd name="T5" fmla="*/ 1 h 2"/>
                  <a:gd name="T6" fmla="*/ 13 w 16"/>
                  <a:gd name="T7" fmla="*/ 1 h 2"/>
                  <a:gd name="T8" fmla="*/ 15 w 16"/>
                  <a:gd name="T9" fmla="*/ 1 h 2"/>
                  <a:gd name="T10" fmla="*/ 16 w 16"/>
                  <a:gd name="T11" fmla="*/ 0 h 2"/>
                  <a:gd name="T12" fmla="*/ 13 w 16"/>
                  <a:gd name="T13" fmla="*/ 0 h 2"/>
                  <a:gd name="T14" fmla="*/ 12 w 16"/>
                  <a:gd name="T15" fmla="*/ 1 h 2"/>
                  <a:gd name="T16" fmla="*/ 10 w 16"/>
                  <a:gd name="T17" fmla="*/ 1 h 2"/>
                  <a:gd name="T18" fmla="*/ 8 w 16"/>
                  <a:gd name="T19" fmla="*/ 1 h 2"/>
                  <a:gd name="T20" fmla="*/ 4 w 16"/>
                  <a:gd name="T21" fmla="*/ 1 h 2"/>
                  <a:gd name="T22" fmla="*/ 0 w 16"/>
                  <a:gd name="T23" fmla="*/ 1 h 2"/>
                  <a:gd name="T24" fmla="*/ 0 w 16"/>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
                    <a:moveTo>
                      <a:pt x="0" y="2"/>
                    </a:moveTo>
                    <a:lnTo>
                      <a:pt x="5" y="2"/>
                    </a:lnTo>
                    <a:lnTo>
                      <a:pt x="10" y="1"/>
                    </a:lnTo>
                    <a:lnTo>
                      <a:pt x="13" y="1"/>
                    </a:lnTo>
                    <a:lnTo>
                      <a:pt x="15" y="1"/>
                    </a:lnTo>
                    <a:lnTo>
                      <a:pt x="16" y="0"/>
                    </a:lnTo>
                    <a:lnTo>
                      <a:pt x="13" y="0"/>
                    </a:lnTo>
                    <a:lnTo>
                      <a:pt x="12" y="1"/>
                    </a:lnTo>
                    <a:lnTo>
                      <a:pt x="10" y="1"/>
                    </a:lnTo>
                    <a:lnTo>
                      <a:pt x="8" y="1"/>
                    </a:lnTo>
                    <a:lnTo>
                      <a:pt x="4" y="1"/>
                    </a:lnTo>
                    <a:lnTo>
                      <a:pt x="0" y="1"/>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9" name="Freeform 1413">
                <a:extLst>
                  <a:ext uri="{FF2B5EF4-FFF2-40B4-BE49-F238E27FC236}">
                    <a16:creationId xmlns:a16="http://schemas.microsoft.com/office/drawing/2014/main" id="{B928FE47-E55B-A245-BDCD-C663CDA7F9FA}"/>
                  </a:ext>
                </a:extLst>
              </p:cNvPr>
              <p:cNvSpPr>
                <a:spLocks/>
              </p:cNvSpPr>
              <p:nvPr/>
            </p:nvSpPr>
            <p:spPr bwMode="auto">
              <a:xfrm>
                <a:off x="1737" y="3630"/>
                <a:ext cx="13" cy="1"/>
              </a:xfrm>
              <a:custGeom>
                <a:avLst/>
                <a:gdLst>
                  <a:gd name="T0" fmla="*/ 0 w 13"/>
                  <a:gd name="T1" fmla="*/ 1 h 1"/>
                  <a:gd name="T2" fmla="*/ 4 w 13"/>
                  <a:gd name="T3" fmla="*/ 1 h 1"/>
                  <a:gd name="T4" fmla="*/ 8 w 13"/>
                  <a:gd name="T5" fmla="*/ 1 h 1"/>
                  <a:gd name="T6" fmla="*/ 10 w 13"/>
                  <a:gd name="T7" fmla="*/ 1 h 1"/>
                  <a:gd name="T8" fmla="*/ 12 w 13"/>
                  <a:gd name="T9" fmla="*/ 1 h 1"/>
                  <a:gd name="T10" fmla="*/ 13 w 13"/>
                  <a:gd name="T11" fmla="*/ 0 h 1"/>
                  <a:gd name="T12" fmla="*/ 10 w 13"/>
                  <a:gd name="T13" fmla="*/ 0 h 1"/>
                  <a:gd name="T14" fmla="*/ 10 w 13"/>
                  <a:gd name="T15" fmla="*/ 1 h 1"/>
                  <a:gd name="T16" fmla="*/ 8 w 13"/>
                  <a:gd name="T17" fmla="*/ 1 h 1"/>
                  <a:gd name="T18" fmla="*/ 4 w 13"/>
                  <a:gd name="T19" fmla="*/ 1 h 1"/>
                  <a:gd name="T20" fmla="*/ 0 w 13"/>
                  <a:gd name="T21" fmla="*/ 1 h 1"/>
                  <a:gd name="T22" fmla="*/ 0 w 13"/>
                  <a:gd name="T23" fmla="*/ 1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
                    <a:moveTo>
                      <a:pt x="0" y="1"/>
                    </a:moveTo>
                    <a:lnTo>
                      <a:pt x="4" y="1"/>
                    </a:lnTo>
                    <a:lnTo>
                      <a:pt x="8" y="1"/>
                    </a:lnTo>
                    <a:lnTo>
                      <a:pt x="10" y="1"/>
                    </a:lnTo>
                    <a:lnTo>
                      <a:pt x="12" y="1"/>
                    </a:lnTo>
                    <a:lnTo>
                      <a:pt x="13" y="0"/>
                    </a:lnTo>
                    <a:lnTo>
                      <a:pt x="10" y="0"/>
                    </a:lnTo>
                    <a:lnTo>
                      <a:pt x="10" y="1"/>
                    </a:lnTo>
                    <a:lnTo>
                      <a:pt x="8" y="1"/>
                    </a:lnTo>
                    <a:lnTo>
                      <a:pt x="4"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0" name="Freeform 1414">
                <a:extLst>
                  <a:ext uri="{FF2B5EF4-FFF2-40B4-BE49-F238E27FC236}">
                    <a16:creationId xmlns:a16="http://schemas.microsoft.com/office/drawing/2014/main" id="{2E48A4F6-B7FA-494A-BFD1-C828EC5B9779}"/>
                  </a:ext>
                </a:extLst>
              </p:cNvPr>
              <p:cNvSpPr>
                <a:spLocks/>
              </p:cNvSpPr>
              <p:nvPr/>
            </p:nvSpPr>
            <p:spPr bwMode="auto">
              <a:xfrm>
                <a:off x="1737" y="3630"/>
                <a:ext cx="10" cy="1"/>
              </a:xfrm>
              <a:custGeom>
                <a:avLst/>
                <a:gdLst>
                  <a:gd name="T0" fmla="*/ 0 w 10"/>
                  <a:gd name="T1" fmla="*/ 1 h 1"/>
                  <a:gd name="T2" fmla="*/ 4 w 10"/>
                  <a:gd name="T3" fmla="*/ 1 h 1"/>
                  <a:gd name="T4" fmla="*/ 8 w 10"/>
                  <a:gd name="T5" fmla="*/ 1 h 1"/>
                  <a:gd name="T6" fmla="*/ 10 w 10"/>
                  <a:gd name="T7" fmla="*/ 1 h 1"/>
                  <a:gd name="T8" fmla="*/ 10 w 10"/>
                  <a:gd name="T9" fmla="*/ 0 h 1"/>
                  <a:gd name="T10" fmla="*/ 8 w 10"/>
                  <a:gd name="T11" fmla="*/ 0 h 1"/>
                  <a:gd name="T12" fmla="*/ 7 w 10"/>
                  <a:gd name="T13" fmla="*/ 1 h 1"/>
                  <a:gd name="T14" fmla="*/ 5 w 10"/>
                  <a:gd name="T15" fmla="*/ 1 h 1"/>
                  <a:gd name="T16" fmla="*/ 3 w 10"/>
                  <a:gd name="T17" fmla="*/ 1 h 1"/>
                  <a:gd name="T18" fmla="*/ 0 w 10"/>
                  <a:gd name="T19" fmla="*/ 1 h 1"/>
                  <a:gd name="T20" fmla="*/ 0 w 10"/>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
                    <a:moveTo>
                      <a:pt x="0" y="1"/>
                    </a:moveTo>
                    <a:lnTo>
                      <a:pt x="4" y="1"/>
                    </a:lnTo>
                    <a:lnTo>
                      <a:pt x="8" y="1"/>
                    </a:lnTo>
                    <a:lnTo>
                      <a:pt x="10" y="1"/>
                    </a:lnTo>
                    <a:lnTo>
                      <a:pt x="10" y="0"/>
                    </a:lnTo>
                    <a:lnTo>
                      <a:pt x="8" y="0"/>
                    </a:lnTo>
                    <a:lnTo>
                      <a:pt x="7" y="1"/>
                    </a:lnTo>
                    <a:lnTo>
                      <a:pt x="5" y="1"/>
                    </a:lnTo>
                    <a:lnTo>
                      <a:pt x="3"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1" name="Freeform 1415">
                <a:extLst>
                  <a:ext uri="{FF2B5EF4-FFF2-40B4-BE49-F238E27FC236}">
                    <a16:creationId xmlns:a16="http://schemas.microsoft.com/office/drawing/2014/main" id="{A6512E3E-13A1-104E-9B86-BB48F5106202}"/>
                  </a:ext>
                </a:extLst>
              </p:cNvPr>
              <p:cNvSpPr>
                <a:spLocks/>
              </p:cNvSpPr>
              <p:nvPr/>
            </p:nvSpPr>
            <p:spPr bwMode="auto">
              <a:xfrm>
                <a:off x="1737" y="3630"/>
                <a:ext cx="8" cy="1"/>
              </a:xfrm>
              <a:custGeom>
                <a:avLst/>
                <a:gdLst>
                  <a:gd name="T0" fmla="*/ 0 w 8"/>
                  <a:gd name="T1" fmla="*/ 1 h 1"/>
                  <a:gd name="T2" fmla="*/ 3 w 8"/>
                  <a:gd name="T3" fmla="*/ 1 h 1"/>
                  <a:gd name="T4" fmla="*/ 5 w 8"/>
                  <a:gd name="T5" fmla="*/ 1 h 1"/>
                  <a:gd name="T6" fmla="*/ 7 w 8"/>
                  <a:gd name="T7" fmla="*/ 1 h 1"/>
                  <a:gd name="T8" fmla="*/ 8 w 8"/>
                  <a:gd name="T9" fmla="*/ 0 h 1"/>
                  <a:gd name="T10" fmla="*/ 5 w 8"/>
                  <a:gd name="T11" fmla="*/ 0 h 1"/>
                  <a:gd name="T12" fmla="*/ 4 w 8"/>
                  <a:gd name="T13" fmla="*/ 1 h 1"/>
                  <a:gd name="T14" fmla="*/ 3 w 8"/>
                  <a:gd name="T15" fmla="*/ 1 h 1"/>
                  <a:gd name="T16" fmla="*/ 0 w 8"/>
                  <a:gd name="T17" fmla="*/ 1 h 1"/>
                  <a:gd name="T18" fmla="*/ 0 w 8"/>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
                    <a:moveTo>
                      <a:pt x="0" y="1"/>
                    </a:moveTo>
                    <a:lnTo>
                      <a:pt x="3" y="1"/>
                    </a:lnTo>
                    <a:lnTo>
                      <a:pt x="5" y="1"/>
                    </a:lnTo>
                    <a:lnTo>
                      <a:pt x="7" y="1"/>
                    </a:lnTo>
                    <a:lnTo>
                      <a:pt x="8" y="0"/>
                    </a:lnTo>
                    <a:lnTo>
                      <a:pt x="5" y="0"/>
                    </a:lnTo>
                    <a:lnTo>
                      <a:pt x="4" y="1"/>
                    </a:lnTo>
                    <a:lnTo>
                      <a:pt x="3"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2" name="Freeform 1416">
                <a:extLst>
                  <a:ext uri="{FF2B5EF4-FFF2-40B4-BE49-F238E27FC236}">
                    <a16:creationId xmlns:a16="http://schemas.microsoft.com/office/drawing/2014/main" id="{4F4AF2D9-1A45-9F4C-B523-E82A46044F5A}"/>
                  </a:ext>
                </a:extLst>
              </p:cNvPr>
              <p:cNvSpPr>
                <a:spLocks/>
              </p:cNvSpPr>
              <p:nvPr/>
            </p:nvSpPr>
            <p:spPr bwMode="auto">
              <a:xfrm>
                <a:off x="1737" y="3630"/>
                <a:ext cx="5" cy="1"/>
              </a:xfrm>
              <a:custGeom>
                <a:avLst/>
                <a:gdLst>
                  <a:gd name="T0" fmla="*/ 0 w 5"/>
                  <a:gd name="T1" fmla="*/ 1 h 1"/>
                  <a:gd name="T2" fmla="*/ 3 w 5"/>
                  <a:gd name="T3" fmla="*/ 1 h 1"/>
                  <a:gd name="T4" fmla="*/ 4 w 5"/>
                  <a:gd name="T5" fmla="*/ 1 h 1"/>
                  <a:gd name="T6" fmla="*/ 5 w 5"/>
                  <a:gd name="T7" fmla="*/ 0 h 1"/>
                  <a:gd name="T8" fmla="*/ 3 w 5"/>
                  <a:gd name="T9" fmla="*/ 0 h 1"/>
                  <a:gd name="T10" fmla="*/ 2 w 5"/>
                  <a:gd name="T11" fmla="*/ 1 h 1"/>
                  <a:gd name="T12" fmla="*/ 0 w 5"/>
                  <a:gd name="T13" fmla="*/ 1 h 1"/>
                  <a:gd name="T14" fmla="*/ 0 w 5"/>
                  <a:gd name="T15" fmla="*/ 1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
                    <a:moveTo>
                      <a:pt x="0" y="1"/>
                    </a:moveTo>
                    <a:lnTo>
                      <a:pt x="3" y="1"/>
                    </a:lnTo>
                    <a:lnTo>
                      <a:pt x="4" y="1"/>
                    </a:lnTo>
                    <a:lnTo>
                      <a:pt x="5" y="0"/>
                    </a:lnTo>
                    <a:lnTo>
                      <a:pt x="3" y="0"/>
                    </a:lnTo>
                    <a:lnTo>
                      <a:pt x="2"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3" name="Freeform 1417">
                <a:extLst>
                  <a:ext uri="{FF2B5EF4-FFF2-40B4-BE49-F238E27FC236}">
                    <a16:creationId xmlns:a16="http://schemas.microsoft.com/office/drawing/2014/main" id="{690D5B07-C0F7-684C-8B50-D3C383C1EFFE}"/>
                  </a:ext>
                </a:extLst>
              </p:cNvPr>
              <p:cNvSpPr>
                <a:spLocks/>
              </p:cNvSpPr>
              <p:nvPr/>
            </p:nvSpPr>
            <p:spPr bwMode="auto">
              <a:xfrm>
                <a:off x="1737" y="3630"/>
                <a:ext cx="3" cy="1"/>
              </a:xfrm>
              <a:custGeom>
                <a:avLst/>
                <a:gdLst>
                  <a:gd name="T0" fmla="*/ 0 w 3"/>
                  <a:gd name="T1" fmla="*/ 1 h 1"/>
                  <a:gd name="T2" fmla="*/ 2 w 3"/>
                  <a:gd name="T3" fmla="*/ 1 h 1"/>
                  <a:gd name="T4" fmla="*/ 3 w 3"/>
                  <a:gd name="T5" fmla="*/ 0 h 1"/>
                  <a:gd name="T6" fmla="*/ 0 w 3"/>
                  <a:gd name="T7" fmla="*/ 0 h 1"/>
                  <a:gd name="T8" fmla="*/ 0 w 3"/>
                  <a:gd name="T9" fmla="*/ 0 h 1"/>
                  <a:gd name="T10" fmla="*/ 0 w 3"/>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0" y="1"/>
                    </a:moveTo>
                    <a:lnTo>
                      <a:pt x="2" y="1"/>
                    </a:lnTo>
                    <a:lnTo>
                      <a:pt x="3" y="0"/>
                    </a:lnTo>
                    <a:lnTo>
                      <a:pt x="0" y="0"/>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4" name="Freeform 1418">
                <a:extLst>
                  <a:ext uri="{FF2B5EF4-FFF2-40B4-BE49-F238E27FC236}">
                    <a16:creationId xmlns:a16="http://schemas.microsoft.com/office/drawing/2014/main" id="{3BBE17B6-00DC-7E47-A47C-40D45D1660C6}"/>
                  </a:ext>
                </a:extLst>
              </p:cNvPr>
              <p:cNvSpPr>
                <a:spLocks noEditPoints="1"/>
              </p:cNvSpPr>
              <p:nvPr/>
            </p:nvSpPr>
            <p:spPr bwMode="auto">
              <a:xfrm>
                <a:off x="1691" y="3642"/>
                <a:ext cx="218" cy="41"/>
              </a:xfrm>
              <a:custGeom>
                <a:avLst/>
                <a:gdLst>
                  <a:gd name="T0" fmla="*/ 0 w 218"/>
                  <a:gd name="T1" fmla="*/ 0 h 41"/>
                  <a:gd name="T2" fmla="*/ 218 w 218"/>
                  <a:gd name="T3" fmla="*/ 0 h 41"/>
                  <a:gd name="T4" fmla="*/ 218 w 218"/>
                  <a:gd name="T5" fmla="*/ 41 h 41"/>
                  <a:gd name="T6" fmla="*/ 0 w 218"/>
                  <a:gd name="T7" fmla="*/ 41 h 41"/>
                  <a:gd name="T8" fmla="*/ 0 w 218"/>
                  <a:gd name="T9" fmla="*/ 0 h 41"/>
                  <a:gd name="T10" fmla="*/ 0 w 218"/>
                  <a:gd name="T11" fmla="*/ 0 h 41"/>
                  <a:gd name="T12" fmla="*/ 212 w 218"/>
                  <a:gd name="T13" fmla="*/ 0 h 41"/>
                  <a:gd name="T14" fmla="*/ 212 w 218"/>
                  <a:gd name="T15" fmla="*/ 41 h 41"/>
                  <a:gd name="T16" fmla="*/ 0 w 218"/>
                  <a:gd name="T17" fmla="*/ 41 h 41"/>
                  <a:gd name="T18" fmla="*/ 0 w 21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41">
                    <a:moveTo>
                      <a:pt x="0" y="0"/>
                    </a:moveTo>
                    <a:lnTo>
                      <a:pt x="218" y="0"/>
                    </a:lnTo>
                    <a:lnTo>
                      <a:pt x="218" y="41"/>
                    </a:lnTo>
                    <a:lnTo>
                      <a:pt x="0" y="41"/>
                    </a:lnTo>
                    <a:lnTo>
                      <a:pt x="0" y="0"/>
                    </a:lnTo>
                    <a:close/>
                    <a:moveTo>
                      <a:pt x="0" y="0"/>
                    </a:moveTo>
                    <a:lnTo>
                      <a:pt x="212" y="0"/>
                    </a:lnTo>
                    <a:lnTo>
                      <a:pt x="212" y="41"/>
                    </a:lnTo>
                    <a:lnTo>
                      <a:pt x="0" y="4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5" name="Freeform 1419">
                <a:extLst>
                  <a:ext uri="{FF2B5EF4-FFF2-40B4-BE49-F238E27FC236}">
                    <a16:creationId xmlns:a16="http://schemas.microsoft.com/office/drawing/2014/main" id="{4D9572DD-BA38-6649-A29D-3FE527976C58}"/>
                  </a:ext>
                </a:extLst>
              </p:cNvPr>
              <p:cNvSpPr>
                <a:spLocks noEditPoints="1"/>
              </p:cNvSpPr>
              <p:nvPr/>
            </p:nvSpPr>
            <p:spPr bwMode="auto">
              <a:xfrm>
                <a:off x="1691" y="3642"/>
                <a:ext cx="212" cy="41"/>
              </a:xfrm>
              <a:custGeom>
                <a:avLst/>
                <a:gdLst>
                  <a:gd name="T0" fmla="*/ 0 w 212"/>
                  <a:gd name="T1" fmla="*/ 0 h 41"/>
                  <a:gd name="T2" fmla="*/ 212 w 212"/>
                  <a:gd name="T3" fmla="*/ 0 h 41"/>
                  <a:gd name="T4" fmla="*/ 212 w 212"/>
                  <a:gd name="T5" fmla="*/ 41 h 41"/>
                  <a:gd name="T6" fmla="*/ 0 w 212"/>
                  <a:gd name="T7" fmla="*/ 41 h 41"/>
                  <a:gd name="T8" fmla="*/ 0 w 212"/>
                  <a:gd name="T9" fmla="*/ 0 h 41"/>
                  <a:gd name="T10" fmla="*/ 0 w 212"/>
                  <a:gd name="T11" fmla="*/ 0 h 41"/>
                  <a:gd name="T12" fmla="*/ 207 w 212"/>
                  <a:gd name="T13" fmla="*/ 0 h 41"/>
                  <a:gd name="T14" fmla="*/ 207 w 212"/>
                  <a:gd name="T15" fmla="*/ 41 h 41"/>
                  <a:gd name="T16" fmla="*/ 0 w 212"/>
                  <a:gd name="T17" fmla="*/ 41 h 41"/>
                  <a:gd name="T18" fmla="*/ 0 w 21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41">
                    <a:moveTo>
                      <a:pt x="0" y="0"/>
                    </a:moveTo>
                    <a:lnTo>
                      <a:pt x="212" y="0"/>
                    </a:lnTo>
                    <a:lnTo>
                      <a:pt x="212" y="41"/>
                    </a:lnTo>
                    <a:lnTo>
                      <a:pt x="0" y="41"/>
                    </a:lnTo>
                    <a:lnTo>
                      <a:pt x="0" y="0"/>
                    </a:lnTo>
                    <a:close/>
                    <a:moveTo>
                      <a:pt x="0" y="0"/>
                    </a:moveTo>
                    <a:lnTo>
                      <a:pt x="207" y="0"/>
                    </a:lnTo>
                    <a:lnTo>
                      <a:pt x="207" y="41"/>
                    </a:lnTo>
                    <a:lnTo>
                      <a:pt x="0" y="4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6" name="Freeform 1420">
                <a:extLst>
                  <a:ext uri="{FF2B5EF4-FFF2-40B4-BE49-F238E27FC236}">
                    <a16:creationId xmlns:a16="http://schemas.microsoft.com/office/drawing/2014/main" id="{579A086B-0A69-FF43-8C45-2636F4256959}"/>
                  </a:ext>
                </a:extLst>
              </p:cNvPr>
              <p:cNvSpPr>
                <a:spLocks noEditPoints="1"/>
              </p:cNvSpPr>
              <p:nvPr/>
            </p:nvSpPr>
            <p:spPr bwMode="auto">
              <a:xfrm>
                <a:off x="1691" y="3642"/>
                <a:ext cx="207" cy="41"/>
              </a:xfrm>
              <a:custGeom>
                <a:avLst/>
                <a:gdLst>
                  <a:gd name="T0" fmla="*/ 0 w 207"/>
                  <a:gd name="T1" fmla="*/ 0 h 41"/>
                  <a:gd name="T2" fmla="*/ 207 w 207"/>
                  <a:gd name="T3" fmla="*/ 0 h 41"/>
                  <a:gd name="T4" fmla="*/ 207 w 207"/>
                  <a:gd name="T5" fmla="*/ 41 h 41"/>
                  <a:gd name="T6" fmla="*/ 0 w 207"/>
                  <a:gd name="T7" fmla="*/ 41 h 41"/>
                  <a:gd name="T8" fmla="*/ 0 w 207"/>
                  <a:gd name="T9" fmla="*/ 0 h 41"/>
                  <a:gd name="T10" fmla="*/ 0 w 207"/>
                  <a:gd name="T11" fmla="*/ 0 h 41"/>
                  <a:gd name="T12" fmla="*/ 200 w 207"/>
                  <a:gd name="T13" fmla="*/ 0 h 41"/>
                  <a:gd name="T14" fmla="*/ 200 w 207"/>
                  <a:gd name="T15" fmla="*/ 41 h 41"/>
                  <a:gd name="T16" fmla="*/ 0 w 207"/>
                  <a:gd name="T17" fmla="*/ 41 h 41"/>
                  <a:gd name="T18" fmla="*/ 0 w 207"/>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41">
                    <a:moveTo>
                      <a:pt x="0" y="0"/>
                    </a:moveTo>
                    <a:lnTo>
                      <a:pt x="207" y="0"/>
                    </a:lnTo>
                    <a:lnTo>
                      <a:pt x="207" y="41"/>
                    </a:lnTo>
                    <a:lnTo>
                      <a:pt x="0" y="41"/>
                    </a:lnTo>
                    <a:lnTo>
                      <a:pt x="0" y="0"/>
                    </a:lnTo>
                    <a:close/>
                    <a:moveTo>
                      <a:pt x="0" y="0"/>
                    </a:moveTo>
                    <a:lnTo>
                      <a:pt x="200" y="0"/>
                    </a:lnTo>
                    <a:lnTo>
                      <a:pt x="200" y="41"/>
                    </a:lnTo>
                    <a:lnTo>
                      <a:pt x="0" y="41"/>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7" name="Freeform 1421">
                <a:extLst>
                  <a:ext uri="{FF2B5EF4-FFF2-40B4-BE49-F238E27FC236}">
                    <a16:creationId xmlns:a16="http://schemas.microsoft.com/office/drawing/2014/main" id="{1C22D458-84C6-6247-A578-DC11A226A30F}"/>
                  </a:ext>
                </a:extLst>
              </p:cNvPr>
              <p:cNvSpPr>
                <a:spLocks noEditPoints="1"/>
              </p:cNvSpPr>
              <p:nvPr/>
            </p:nvSpPr>
            <p:spPr bwMode="auto">
              <a:xfrm>
                <a:off x="1691" y="3642"/>
                <a:ext cx="200" cy="41"/>
              </a:xfrm>
              <a:custGeom>
                <a:avLst/>
                <a:gdLst>
                  <a:gd name="T0" fmla="*/ 0 w 200"/>
                  <a:gd name="T1" fmla="*/ 0 h 41"/>
                  <a:gd name="T2" fmla="*/ 200 w 200"/>
                  <a:gd name="T3" fmla="*/ 0 h 41"/>
                  <a:gd name="T4" fmla="*/ 200 w 200"/>
                  <a:gd name="T5" fmla="*/ 41 h 41"/>
                  <a:gd name="T6" fmla="*/ 0 w 200"/>
                  <a:gd name="T7" fmla="*/ 41 h 41"/>
                  <a:gd name="T8" fmla="*/ 0 w 200"/>
                  <a:gd name="T9" fmla="*/ 0 h 41"/>
                  <a:gd name="T10" fmla="*/ 0 w 200"/>
                  <a:gd name="T11" fmla="*/ 0 h 41"/>
                  <a:gd name="T12" fmla="*/ 195 w 200"/>
                  <a:gd name="T13" fmla="*/ 0 h 41"/>
                  <a:gd name="T14" fmla="*/ 195 w 200"/>
                  <a:gd name="T15" fmla="*/ 41 h 41"/>
                  <a:gd name="T16" fmla="*/ 0 w 200"/>
                  <a:gd name="T17" fmla="*/ 41 h 41"/>
                  <a:gd name="T18" fmla="*/ 0 w 200"/>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41">
                    <a:moveTo>
                      <a:pt x="0" y="0"/>
                    </a:moveTo>
                    <a:lnTo>
                      <a:pt x="200" y="0"/>
                    </a:lnTo>
                    <a:lnTo>
                      <a:pt x="200" y="41"/>
                    </a:lnTo>
                    <a:lnTo>
                      <a:pt x="0" y="41"/>
                    </a:lnTo>
                    <a:lnTo>
                      <a:pt x="0" y="0"/>
                    </a:lnTo>
                    <a:close/>
                    <a:moveTo>
                      <a:pt x="0" y="0"/>
                    </a:moveTo>
                    <a:lnTo>
                      <a:pt x="195" y="0"/>
                    </a:lnTo>
                    <a:lnTo>
                      <a:pt x="195" y="41"/>
                    </a:lnTo>
                    <a:lnTo>
                      <a:pt x="0" y="4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8" name="Freeform 1422">
                <a:extLst>
                  <a:ext uri="{FF2B5EF4-FFF2-40B4-BE49-F238E27FC236}">
                    <a16:creationId xmlns:a16="http://schemas.microsoft.com/office/drawing/2014/main" id="{3636FA4D-8CC2-A141-96B7-3201AFE023DF}"/>
                  </a:ext>
                </a:extLst>
              </p:cNvPr>
              <p:cNvSpPr>
                <a:spLocks noEditPoints="1"/>
              </p:cNvSpPr>
              <p:nvPr/>
            </p:nvSpPr>
            <p:spPr bwMode="auto">
              <a:xfrm>
                <a:off x="1691" y="3642"/>
                <a:ext cx="195" cy="41"/>
              </a:xfrm>
              <a:custGeom>
                <a:avLst/>
                <a:gdLst>
                  <a:gd name="T0" fmla="*/ 0 w 195"/>
                  <a:gd name="T1" fmla="*/ 0 h 41"/>
                  <a:gd name="T2" fmla="*/ 195 w 195"/>
                  <a:gd name="T3" fmla="*/ 0 h 41"/>
                  <a:gd name="T4" fmla="*/ 195 w 195"/>
                  <a:gd name="T5" fmla="*/ 41 h 41"/>
                  <a:gd name="T6" fmla="*/ 0 w 195"/>
                  <a:gd name="T7" fmla="*/ 41 h 41"/>
                  <a:gd name="T8" fmla="*/ 0 w 195"/>
                  <a:gd name="T9" fmla="*/ 0 h 41"/>
                  <a:gd name="T10" fmla="*/ 0 w 195"/>
                  <a:gd name="T11" fmla="*/ 0 h 41"/>
                  <a:gd name="T12" fmla="*/ 189 w 195"/>
                  <a:gd name="T13" fmla="*/ 0 h 41"/>
                  <a:gd name="T14" fmla="*/ 189 w 195"/>
                  <a:gd name="T15" fmla="*/ 41 h 41"/>
                  <a:gd name="T16" fmla="*/ 0 w 195"/>
                  <a:gd name="T17" fmla="*/ 41 h 41"/>
                  <a:gd name="T18" fmla="*/ 0 w 19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41">
                    <a:moveTo>
                      <a:pt x="0" y="0"/>
                    </a:moveTo>
                    <a:lnTo>
                      <a:pt x="195" y="0"/>
                    </a:lnTo>
                    <a:lnTo>
                      <a:pt x="195" y="41"/>
                    </a:lnTo>
                    <a:lnTo>
                      <a:pt x="0" y="41"/>
                    </a:lnTo>
                    <a:lnTo>
                      <a:pt x="0" y="0"/>
                    </a:lnTo>
                    <a:close/>
                    <a:moveTo>
                      <a:pt x="0" y="0"/>
                    </a:moveTo>
                    <a:lnTo>
                      <a:pt x="189" y="0"/>
                    </a:lnTo>
                    <a:lnTo>
                      <a:pt x="189" y="41"/>
                    </a:lnTo>
                    <a:lnTo>
                      <a:pt x="0" y="41"/>
                    </a:lnTo>
                    <a:lnTo>
                      <a:pt x="0" y="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59" name="Freeform 1423">
                <a:extLst>
                  <a:ext uri="{FF2B5EF4-FFF2-40B4-BE49-F238E27FC236}">
                    <a16:creationId xmlns:a16="http://schemas.microsoft.com/office/drawing/2014/main" id="{EB6C8017-029C-D343-9B2F-6A4E51087838}"/>
                  </a:ext>
                </a:extLst>
              </p:cNvPr>
              <p:cNvSpPr>
                <a:spLocks noEditPoints="1"/>
              </p:cNvSpPr>
              <p:nvPr/>
            </p:nvSpPr>
            <p:spPr bwMode="auto">
              <a:xfrm>
                <a:off x="1691" y="3642"/>
                <a:ext cx="189" cy="41"/>
              </a:xfrm>
              <a:custGeom>
                <a:avLst/>
                <a:gdLst>
                  <a:gd name="T0" fmla="*/ 0 w 189"/>
                  <a:gd name="T1" fmla="*/ 0 h 41"/>
                  <a:gd name="T2" fmla="*/ 189 w 189"/>
                  <a:gd name="T3" fmla="*/ 0 h 41"/>
                  <a:gd name="T4" fmla="*/ 189 w 189"/>
                  <a:gd name="T5" fmla="*/ 41 h 41"/>
                  <a:gd name="T6" fmla="*/ 0 w 189"/>
                  <a:gd name="T7" fmla="*/ 41 h 41"/>
                  <a:gd name="T8" fmla="*/ 0 w 189"/>
                  <a:gd name="T9" fmla="*/ 0 h 41"/>
                  <a:gd name="T10" fmla="*/ 0 w 189"/>
                  <a:gd name="T11" fmla="*/ 0 h 41"/>
                  <a:gd name="T12" fmla="*/ 184 w 189"/>
                  <a:gd name="T13" fmla="*/ 0 h 41"/>
                  <a:gd name="T14" fmla="*/ 184 w 189"/>
                  <a:gd name="T15" fmla="*/ 41 h 41"/>
                  <a:gd name="T16" fmla="*/ 0 w 189"/>
                  <a:gd name="T17" fmla="*/ 41 h 41"/>
                  <a:gd name="T18" fmla="*/ 0 w 18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41">
                    <a:moveTo>
                      <a:pt x="0" y="0"/>
                    </a:moveTo>
                    <a:lnTo>
                      <a:pt x="189" y="0"/>
                    </a:lnTo>
                    <a:lnTo>
                      <a:pt x="189" y="41"/>
                    </a:lnTo>
                    <a:lnTo>
                      <a:pt x="0" y="41"/>
                    </a:lnTo>
                    <a:lnTo>
                      <a:pt x="0" y="0"/>
                    </a:lnTo>
                    <a:close/>
                    <a:moveTo>
                      <a:pt x="0" y="0"/>
                    </a:moveTo>
                    <a:lnTo>
                      <a:pt x="184" y="0"/>
                    </a:lnTo>
                    <a:lnTo>
                      <a:pt x="184" y="41"/>
                    </a:lnTo>
                    <a:lnTo>
                      <a:pt x="0" y="41"/>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0" name="Freeform 1424">
                <a:extLst>
                  <a:ext uri="{FF2B5EF4-FFF2-40B4-BE49-F238E27FC236}">
                    <a16:creationId xmlns:a16="http://schemas.microsoft.com/office/drawing/2014/main" id="{771E3F2D-2280-7844-8B5F-C9B80D48457A}"/>
                  </a:ext>
                </a:extLst>
              </p:cNvPr>
              <p:cNvSpPr>
                <a:spLocks noEditPoints="1"/>
              </p:cNvSpPr>
              <p:nvPr/>
            </p:nvSpPr>
            <p:spPr bwMode="auto">
              <a:xfrm>
                <a:off x="1691" y="3642"/>
                <a:ext cx="184" cy="41"/>
              </a:xfrm>
              <a:custGeom>
                <a:avLst/>
                <a:gdLst>
                  <a:gd name="T0" fmla="*/ 0 w 184"/>
                  <a:gd name="T1" fmla="*/ 0 h 41"/>
                  <a:gd name="T2" fmla="*/ 184 w 184"/>
                  <a:gd name="T3" fmla="*/ 0 h 41"/>
                  <a:gd name="T4" fmla="*/ 184 w 184"/>
                  <a:gd name="T5" fmla="*/ 41 h 41"/>
                  <a:gd name="T6" fmla="*/ 0 w 184"/>
                  <a:gd name="T7" fmla="*/ 41 h 41"/>
                  <a:gd name="T8" fmla="*/ 0 w 184"/>
                  <a:gd name="T9" fmla="*/ 0 h 41"/>
                  <a:gd name="T10" fmla="*/ 0 w 184"/>
                  <a:gd name="T11" fmla="*/ 0 h 41"/>
                  <a:gd name="T12" fmla="*/ 178 w 184"/>
                  <a:gd name="T13" fmla="*/ 0 h 41"/>
                  <a:gd name="T14" fmla="*/ 178 w 184"/>
                  <a:gd name="T15" fmla="*/ 41 h 41"/>
                  <a:gd name="T16" fmla="*/ 0 w 184"/>
                  <a:gd name="T17" fmla="*/ 41 h 41"/>
                  <a:gd name="T18" fmla="*/ 0 w 18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 h="41">
                    <a:moveTo>
                      <a:pt x="0" y="0"/>
                    </a:moveTo>
                    <a:lnTo>
                      <a:pt x="184" y="0"/>
                    </a:lnTo>
                    <a:lnTo>
                      <a:pt x="184" y="41"/>
                    </a:lnTo>
                    <a:lnTo>
                      <a:pt x="0" y="41"/>
                    </a:lnTo>
                    <a:lnTo>
                      <a:pt x="0" y="0"/>
                    </a:lnTo>
                    <a:close/>
                    <a:moveTo>
                      <a:pt x="0" y="0"/>
                    </a:moveTo>
                    <a:lnTo>
                      <a:pt x="178" y="0"/>
                    </a:lnTo>
                    <a:lnTo>
                      <a:pt x="178" y="41"/>
                    </a:lnTo>
                    <a:lnTo>
                      <a:pt x="0" y="41"/>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1" name="Freeform 1425">
                <a:extLst>
                  <a:ext uri="{FF2B5EF4-FFF2-40B4-BE49-F238E27FC236}">
                    <a16:creationId xmlns:a16="http://schemas.microsoft.com/office/drawing/2014/main" id="{13B04FB6-2B08-3B4C-BA1E-8C7032E606DB}"/>
                  </a:ext>
                </a:extLst>
              </p:cNvPr>
              <p:cNvSpPr>
                <a:spLocks noEditPoints="1"/>
              </p:cNvSpPr>
              <p:nvPr/>
            </p:nvSpPr>
            <p:spPr bwMode="auto">
              <a:xfrm>
                <a:off x="1691" y="3642"/>
                <a:ext cx="178" cy="41"/>
              </a:xfrm>
              <a:custGeom>
                <a:avLst/>
                <a:gdLst>
                  <a:gd name="T0" fmla="*/ 0 w 178"/>
                  <a:gd name="T1" fmla="*/ 0 h 41"/>
                  <a:gd name="T2" fmla="*/ 178 w 178"/>
                  <a:gd name="T3" fmla="*/ 0 h 41"/>
                  <a:gd name="T4" fmla="*/ 178 w 178"/>
                  <a:gd name="T5" fmla="*/ 41 h 41"/>
                  <a:gd name="T6" fmla="*/ 0 w 178"/>
                  <a:gd name="T7" fmla="*/ 41 h 41"/>
                  <a:gd name="T8" fmla="*/ 0 w 178"/>
                  <a:gd name="T9" fmla="*/ 0 h 41"/>
                  <a:gd name="T10" fmla="*/ 0 w 178"/>
                  <a:gd name="T11" fmla="*/ 0 h 41"/>
                  <a:gd name="T12" fmla="*/ 172 w 178"/>
                  <a:gd name="T13" fmla="*/ 0 h 41"/>
                  <a:gd name="T14" fmla="*/ 172 w 178"/>
                  <a:gd name="T15" fmla="*/ 41 h 41"/>
                  <a:gd name="T16" fmla="*/ 0 w 178"/>
                  <a:gd name="T17" fmla="*/ 41 h 41"/>
                  <a:gd name="T18" fmla="*/ 0 w 17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41">
                    <a:moveTo>
                      <a:pt x="0" y="0"/>
                    </a:moveTo>
                    <a:lnTo>
                      <a:pt x="178" y="0"/>
                    </a:lnTo>
                    <a:lnTo>
                      <a:pt x="178" y="41"/>
                    </a:lnTo>
                    <a:lnTo>
                      <a:pt x="0" y="41"/>
                    </a:lnTo>
                    <a:lnTo>
                      <a:pt x="0" y="0"/>
                    </a:lnTo>
                    <a:close/>
                    <a:moveTo>
                      <a:pt x="0" y="0"/>
                    </a:moveTo>
                    <a:lnTo>
                      <a:pt x="172" y="0"/>
                    </a:lnTo>
                    <a:lnTo>
                      <a:pt x="172" y="41"/>
                    </a:lnTo>
                    <a:lnTo>
                      <a:pt x="0" y="41"/>
                    </a:lnTo>
                    <a:lnTo>
                      <a:pt x="0"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2" name="Freeform 1426">
                <a:extLst>
                  <a:ext uri="{FF2B5EF4-FFF2-40B4-BE49-F238E27FC236}">
                    <a16:creationId xmlns:a16="http://schemas.microsoft.com/office/drawing/2014/main" id="{AF069398-B476-CF42-9CFD-5032156D54D9}"/>
                  </a:ext>
                </a:extLst>
              </p:cNvPr>
              <p:cNvSpPr>
                <a:spLocks noEditPoints="1"/>
              </p:cNvSpPr>
              <p:nvPr/>
            </p:nvSpPr>
            <p:spPr bwMode="auto">
              <a:xfrm>
                <a:off x="1691" y="3642"/>
                <a:ext cx="172" cy="41"/>
              </a:xfrm>
              <a:custGeom>
                <a:avLst/>
                <a:gdLst>
                  <a:gd name="T0" fmla="*/ 0 w 172"/>
                  <a:gd name="T1" fmla="*/ 0 h 41"/>
                  <a:gd name="T2" fmla="*/ 172 w 172"/>
                  <a:gd name="T3" fmla="*/ 0 h 41"/>
                  <a:gd name="T4" fmla="*/ 172 w 172"/>
                  <a:gd name="T5" fmla="*/ 41 h 41"/>
                  <a:gd name="T6" fmla="*/ 0 w 172"/>
                  <a:gd name="T7" fmla="*/ 41 h 41"/>
                  <a:gd name="T8" fmla="*/ 0 w 172"/>
                  <a:gd name="T9" fmla="*/ 0 h 41"/>
                  <a:gd name="T10" fmla="*/ 0 w 172"/>
                  <a:gd name="T11" fmla="*/ 0 h 41"/>
                  <a:gd name="T12" fmla="*/ 166 w 172"/>
                  <a:gd name="T13" fmla="*/ 0 h 41"/>
                  <a:gd name="T14" fmla="*/ 166 w 172"/>
                  <a:gd name="T15" fmla="*/ 41 h 41"/>
                  <a:gd name="T16" fmla="*/ 0 w 172"/>
                  <a:gd name="T17" fmla="*/ 41 h 41"/>
                  <a:gd name="T18" fmla="*/ 0 w 17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41">
                    <a:moveTo>
                      <a:pt x="0" y="0"/>
                    </a:moveTo>
                    <a:lnTo>
                      <a:pt x="172" y="0"/>
                    </a:lnTo>
                    <a:lnTo>
                      <a:pt x="172" y="41"/>
                    </a:lnTo>
                    <a:lnTo>
                      <a:pt x="0" y="41"/>
                    </a:lnTo>
                    <a:lnTo>
                      <a:pt x="0" y="0"/>
                    </a:lnTo>
                    <a:close/>
                    <a:moveTo>
                      <a:pt x="0" y="0"/>
                    </a:moveTo>
                    <a:lnTo>
                      <a:pt x="166" y="0"/>
                    </a:lnTo>
                    <a:lnTo>
                      <a:pt x="166" y="41"/>
                    </a:lnTo>
                    <a:lnTo>
                      <a:pt x="0" y="41"/>
                    </a:lnTo>
                    <a:lnTo>
                      <a:pt x="0"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3" name="Freeform 1427">
                <a:extLst>
                  <a:ext uri="{FF2B5EF4-FFF2-40B4-BE49-F238E27FC236}">
                    <a16:creationId xmlns:a16="http://schemas.microsoft.com/office/drawing/2014/main" id="{DAE5DB6B-6B88-D049-B0C4-A54BC0497790}"/>
                  </a:ext>
                </a:extLst>
              </p:cNvPr>
              <p:cNvSpPr>
                <a:spLocks noEditPoints="1"/>
              </p:cNvSpPr>
              <p:nvPr/>
            </p:nvSpPr>
            <p:spPr bwMode="auto">
              <a:xfrm>
                <a:off x="1691" y="3642"/>
                <a:ext cx="166" cy="41"/>
              </a:xfrm>
              <a:custGeom>
                <a:avLst/>
                <a:gdLst>
                  <a:gd name="T0" fmla="*/ 0 w 166"/>
                  <a:gd name="T1" fmla="*/ 0 h 41"/>
                  <a:gd name="T2" fmla="*/ 166 w 166"/>
                  <a:gd name="T3" fmla="*/ 0 h 41"/>
                  <a:gd name="T4" fmla="*/ 166 w 166"/>
                  <a:gd name="T5" fmla="*/ 41 h 41"/>
                  <a:gd name="T6" fmla="*/ 0 w 166"/>
                  <a:gd name="T7" fmla="*/ 41 h 41"/>
                  <a:gd name="T8" fmla="*/ 0 w 166"/>
                  <a:gd name="T9" fmla="*/ 0 h 41"/>
                  <a:gd name="T10" fmla="*/ 0 w 166"/>
                  <a:gd name="T11" fmla="*/ 0 h 41"/>
                  <a:gd name="T12" fmla="*/ 161 w 166"/>
                  <a:gd name="T13" fmla="*/ 0 h 41"/>
                  <a:gd name="T14" fmla="*/ 161 w 166"/>
                  <a:gd name="T15" fmla="*/ 41 h 41"/>
                  <a:gd name="T16" fmla="*/ 0 w 166"/>
                  <a:gd name="T17" fmla="*/ 41 h 41"/>
                  <a:gd name="T18" fmla="*/ 0 w 166"/>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41">
                    <a:moveTo>
                      <a:pt x="0" y="0"/>
                    </a:moveTo>
                    <a:lnTo>
                      <a:pt x="166" y="0"/>
                    </a:lnTo>
                    <a:lnTo>
                      <a:pt x="166" y="41"/>
                    </a:lnTo>
                    <a:lnTo>
                      <a:pt x="0" y="41"/>
                    </a:lnTo>
                    <a:lnTo>
                      <a:pt x="0" y="0"/>
                    </a:lnTo>
                    <a:close/>
                    <a:moveTo>
                      <a:pt x="0" y="0"/>
                    </a:moveTo>
                    <a:lnTo>
                      <a:pt x="161" y="0"/>
                    </a:lnTo>
                    <a:lnTo>
                      <a:pt x="161" y="41"/>
                    </a:lnTo>
                    <a:lnTo>
                      <a:pt x="0" y="41"/>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4" name="Freeform 1428">
                <a:extLst>
                  <a:ext uri="{FF2B5EF4-FFF2-40B4-BE49-F238E27FC236}">
                    <a16:creationId xmlns:a16="http://schemas.microsoft.com/office/drawing/2014/main" id="{7900E40C-76B0-5541-8C06-561213FAD1AB}"/>
                  </a:ext>
                </a:extLst>
              </p:cNvPr>
              <p:cNvSpPr>
                <a:spLocks noEditPoints="1"/>
              </p:cNvSpPr>
              <p:nvPr/>
            </p:nvSpPr>
            <p:spPr bwMode="auto">
              <a:xfrm>
                <a:off x="1691" y="3642"/>
                <a:ext cx="161" cy="41"/>
              </a:xfrm>
              <a:custGeom>
                <a:avLst/>
                <a:gdLst>
                  <a:gd name="T0" fmla="*/ 0 w 161"/>
                  <a:gd name="T1" fmla="*/ 0 h 41"/>
                  <a:gd name="T2" fmla="*/ 161 w 161"/>
                  <a:gd name="T3" fmla="*/ 0 h 41"/>
                  <a:gd name="T4" fmla="*/ 161 w 161"/>
                  <a:gd name="T5" fmla="*/ 41 h 41"/>
                  <a:gd name="T6" fmla="*/ 0 w 161"/>
                  <a:gd name="T7" fmla="*/ 41 h 41"/>
                  <a:gd name="T8" fmla="*/ 0 w 161"/>
                  <a:gd name="T9" fmla="*/ 0 h 41"/>
                  <a:gd name="T10" fmla="*/ 0 w 161"/>
                  <a:gd name="T11" fmla="*/ 0 h 41"/>
                  <a:gd name="T12" fmla="*/ 155 w 161"/>
                  <a:gd name="T13" fmla="*/ 0 h 41"/>
                  <a:gd name="T14" fmla="*/ 155 w 161"/>
                  <a:gd name="T15" fmla="*/ 41 h 41"/>
                  <a:gd name="T16" fmla="*/ 0 w 161"/>
                  <a:gd name="T17" fmla="*/ 41 h 41"/>
                  <a:gd name="T18" fmla="*/ 0 w 1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41">
                    <a:moveTo>
                      <a:pt x="0" y="0"/>
                    </a:moveTo>
                    <a:lnTo>
                      <a:pt x="161" y="0"/>
                    </a:lnTo>
                    <a:lnTo>
                      <a:pt x="161" y="41"/>
                    </a:lnTo>
                    <a:lnTo>
                      <a:pt x="0" y="41"/>
                    </a:lnTo>
                    <a:lnTo>
                      <a:pt x="0" y="0"/>
                    </a:lnTo>
                    <a:close/>
                    <a:moveTo>
                      <a:pt x="0" y="0"/>
                    </a:moveTo>
                    <a:lnTo>
                      <a:pt x="155" y="0"/>
                    </a:lnTo>
                    <a:lnTo>
                      <a:pt x="155" y="41"/>
                    </a:lnTo>
                    <a:lnTo>
                      <a:pt x="0" y="41"/>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5" name="Freeform 1429">
                <a:extLst>
                  <a:ext uri="{FF2B5EF4-FFF2-40B4-BE49-F238E27FC236}">
                    <a16:creationId xmlns:a16="http://schemas.microsoft.com/office/drawing/2014/main" id="{7D28626E-AF91-734F-BBDD-E8CFC4F239B1}"/>
                  </a:ext>
                </a:extLst>
              </p:cNvPr>
              <p:cNvSpPr>
                <a:spLocks noEditPoints="1"/>
              </p:cNvSpPr>
              <p:nvPr/>
            </p:nvSpPr>
            <p:spPr bwMode="auto">
              <a:xfrm>
                <a:off x="1691" y="3642"/>
                <a:ext cx="155" cy="41"/>
              </a:xfrm>
              <a:custGeom>
                <a:avLst/>
                <a:gdLst>
                  <a:gd name="T0" fmla="*/ 0 w 155"/>
                  <a:gd name="T1" fmla="*/ 0 h 41"/>
                  <a:gd name="T2" fmla="*/ 155 w 155"/>
                  <a:gd name="T3" fmla="*/ 0 h 41"/>
                  <a:gd name="T4" fmla="*/ 155 w 155"/>
                  <a:gd name="T5" fmla="*/ 41 h 41"/>
                  <a:gd name="T6" fmla="*/ 0 w 155"/>
                  <a:gd name="T7" fmla="*/ 41 h 41"/>
                  <a:gd name="T8" fmla="*/ 0 w 155"/>
                  <a:gd name="T9" fmla="*/ 0 h 41"/>
                  <a:gd name="T10" fmla="*/ 0 w 155"/>
                  <a:gd name="T11" fmla="*/ 0 h 41"/>
                  <a:gd name="T12" fmla="*/ 149 w 155"/>
                  <a:gd name="T13" fmla="*/ 0 h 41"/>
                  <a:gd name="T14" fmla="*/ 149 w 155"/>
                  <a:gd name="T15" fmla="*/ 41 h 41"/>
                  <a:gd name="T16" fmla="*/ 0 w 155"/>
                  <a:gd name="T17" fmla="*/ 41 h 41"/>
                  <a:gd name="T18" fmla="*/ 0 w 15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41">
                    <a:moveTo>
                      <a:pt x="0" y="0"/>
                    </a:moveTo>
                    <a:lnTo>
                      <a:pt x="155" y="0"/>
                    </a:lnTo>
                    <a:lnTo>
                      <a:pt x="155" y="41"/>
                    </a:lnTo>
                    <a:lnTo>
                      <a:pt x="0" y="41"/>
                    </a:lnTo>
                    <a:lnTo>
                      <a:pt x="0" y="0"/>
                    </a:lnTo>
                    <a:close/>
                    <a:moveTo>
                      <a:pt x="0" y="0"/>
                    </a:moveTo>
                    <a:lnTo>
                      <a:pt x="149" y="0"/>
                    </a:lnTo>
                    <a:lnTo>
                      <a:pt x="149" y="41"/>
                    </a:lnTo>
                    <a:lnTo>
                      <a:pt x="0" y="41"/>
                    </a:lnTo>
                    <a:lnTo>
                      <a:pt x="0" y="0"/>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6" name="Freeform 1430">
                <a:extLst>
                  <a:ext uri="{FF2B5EF4-FFF2-40B4-BE49-F238E27FC236}">
                    <a16:creationId xmlns:a16="http://schemas.microsoft.com/office/drawing/2014/main" id="{DE0E7DBF-DBA4-6D48-8F3F-C0B56221C9AB}"/>
                  </a:ext>
                </a:extLst>
              </p:cNvPr>
              <p:cNvSpPr>
                <a:spLocks noEditPoints="1"/>
              </p:cNvSpPr>
              <p:nvPr/>
            </p:nvSpPr>
            <p:spPr bwMode="auto">
              <a:xfrm>
                <a:off x="1691" y="3642"/>
                <a:ext cx="149" cy="41"/>
              </a:xfrm>
              <a:custGeom>
                <a:avLst/>
                <a:gdLst>
                  <a:gd name="T0" fmla="*/ 0 w 149"/>
                  <a:gd name="T1" fmla="*/ 0 h 41"/>
                  <a:gd name="T2" fmla="*/ 149 w 149"/>
                  <a:gd name="T3" fmla="*/ 0 h 41"/>
                  <a:gd name="T4" fmla="*/ 149 w 149"/>
                  <a:gd name="T5" fmla="*/ 41 h 41"/>
                  <a:gd name="T6" fmla="*/ 0 w 149"/>
                  <a:gd name="T7" fmla="*/ 41 h 41"/>
                  <a:gd name="T8" fmla="*/ 0 w 149"/>
                  <a:gd name="T9" fmla="*/ 0 h 41"/>
                  <a:gd name="T10" fmla="*/ 0 w 149"/>
                  <a:gd name="T11" fmla="*/ 0 h 41"/>
                  <a:gd name="T12" fmla="*/ 143 w 149"/>
                  <a:gd name="T13" fmla="*/ 0 h 41"/>
                  <a:gd name="T14" fmla="*/ 143 w 149"/>
                  <a:gd name="T15" fmla="*/ 41 h 41"/>
                  <a:gd name="T16" fmla="*/ 0 w 149"/>
                  <a:gd name="T17" fmla="*/ 41 h 41"/>
                  <a:gd name="T18" fmla="*/ 0 w 14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41">
                    <a:moveTo>
                      <a:pt x="0" y="0"/>
                    </a:moveTo>
                    <a:lnTo>
                      <a:pt x="149" y="0"/>
                    </a:lnTo>
                    <a:lnTo>
                      <a:pt x="149" y="41"/>
                    </a:lnTo>
                    <a:lnTo>
                      <a:pt x="0" y="41"/>
                    </a:lnTo>
                    <a:lnTo>
                      <a:pt x="0" y="0"/>
                    </a:lnTo>
                    <a:close/>
                    <a:moveTo>
                      <a:pt x="0" y="0"/>
                    </a:moveTo>
                    <a:lnTo>
                      <a:pt x="143" y="0"/>
                    </a:lnTo>
                    <a:lnTo>
                      <a:pt x="143" y="41"/>
                    </a:lnTo>
                    <a:lnTo>
                      <a:pt x="0" y="41"/>
                    </a:lnTo>
                    <a:lnTo>
                      <a:pt x="0"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7" name="Freeform 1431">
                <a:extLst>
                  <a:ext uri="{FF2B5EF4-FFF2-40B4-BE49-F238E27FC236}">
                    <a16:creationId xmlns:a16="http://schemas.microsoft.com/office/drawing/2014/main" id="{E2D8822E-1491-8646-996B-8F9DC570C88B}"/>
                  </a:ext>
                </a:extLst>
              </p:cNvPr>
              <p:cNvSpPr>
                <a:spLocks noEditPoints="1"/>
              </p:cNvSpPr>
              <p:nvPr/>
            </p:nvSpPr>
            <p:spPr bwMode="auto">
              <a:xfrm>
                <a:off x="1691" y="3642"/>
                <a:ext cx="143" cy="41"/>
              </a:xfrm>
              <a:custGeom>
                <a:avLst/>
                <a:gdLst>
                  <a:gd name="T0" fmla="*/ 0 w 143"/>
                  <a:gd name="T1" fmla="*/ 0 h 41"/>
                  <a:gd name="T2" fmla="*/ 143 w 143"/>
                  <a:gd name="T3" fmla="*/ 0 h 41"/>
                  <a:gd name="T4" fmla="*/ 143 w 143"/>
                  <a:gd name="T5" fmla="*/ 41 h 41"/>
                  <a:gd name="T6" fmla="*/ 0 w 143"/>
                  <a:gd name="T7" fmla="*/ 41 h 41"/>
                  <a:gd name="T8" fmla="*/ 0 w 143"/>
                  <a:gd name="T9" fmla="*/ 0 h 41"/>
                  <a:gd name="T10" fmla="*/ 0 w 143"/>
                  <a:gd name="T11" fmla="*/ 0 h 41"/>
                  <a:gd name="T12" fmla="*/ 137 w 143"/>
                  <a:gd name="T13" fmla="*/ 0 h 41"/>
                  <a:gd name="T14" fmla="*/ 137 w 143"/>
                  <a:gd name="T15" fmla="*/ 41 h 41"/>
                  <a:gd name="T16" fmla="*/ 0 w 143"/>
                  <a:gd name="T17" fmla="*/ 41 h 41"/>
                  <a:gd name="T18" fmla="*/ 0 w 14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41">
                    <a:moveTo>
                      <a:pt x="0" y="0"/>
                    </a:moveTo>
                    <a:lnTo>
                      <a:pt x="143" y="0"/>
                    </a:lnTo>
                    <a:lnTo>
                      <a:pt x="143" y="41"/>
                    </a:lnTo>
                    <a:lnTo>
                      <a:pt x="0" y="41"/>
                    </a:lnTo>
                    <a:lnTo>
                      <a:pt x="0" y="0"/>
                    </a:lnTo>
                    <a:close/>
                    <a:moveTo>
                      <a:pt x="0" y="0"/>
                    </a:moveTo>
                    <a:lnTo>
                      <a:pt x="137" y="0"/>
                    </a:lnTo>
                    <a:lnTo>
                      <a:pt x="137" y="41"/>
                    </a:lnTo>
                    <a:lnTo>
                      <a:pt x="0" y="4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8" name="Freeform 1432">
                <a:extLst>
                  <a:ext uri="{FF2B5EF4-FFF2-40B4-BE49-F238E27FC236}">
                    <a16:creationId xmlns:a16="http://schemas.microsoft.com/office/drawing/2014/main" id="{D44C6598-076F-8A40-8374-36BEB74E22BC}"/>
                  </a:ext>
                </a:extLst>
              </p:cNvPr>
              <p:cNvSpPr>
                <a:spLocks noEditPoints="1"/>
              </p:cNvSpPr>
              <p:nvPr/>
            </p:nvSpPr>
            <p:spPr bwMode="auto">
              <a:xfrm>
                <a:off x="1691" y="3642"/>
                <a:ext cx="137" cy="41"/>
              </a:xfrm>
              <a:custGeom>
                <a:avLst/>
                <a:gdLst>
                  <a:gd name="T0" fmla="*/ 0 w 137"/>
                  <a:gd name="T1" fmla="*/ 0 h 41"/>
                  <a:gd name="T2" fmla="*/ 137 w 137"/>
                  <a:gd name="T3" fmla="*/ 0 h 41"/>
                  <a:gd name="T4" fmla="*/ 137 w 137"/>
                  <a:gd name="T5" fmla="*/ 41 h 41"/>
                  <a:gd name="T6" fmla="*/ 0 w 137"/>
                  <a:gd name="T7" fmla="*/ 41 h 41"/>
                  <a:gd name="T8" fmla="*/ 0 w 137"/>
                  <a:gd name="T9" fmla="*/ 0 h 41"/>
                  <a:gd name="T10" fmla="*/ 0 w 137"/>
                  <a:gd name="T11" fmla="*/ 0 h 41"/>
                  <a:gd name="T12" fmla="*/ 132 w 137"/>
                  <a:gd name="T13" fmla="*/ 0 h 41"/>
                  <a:gd name="T14" fmla="*/ 132 w 137"/>
                  <a:gd name="T15" fmla="*/ 41 h 41"/>
                  <a:gd name="T16" fmla="*/ 0 w 137"/>
                  <a:gd name="T17" fmla="*/ 41 h 41"/>
                  <a:gd name="T18" fmla="*/ 0 w 137"/>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41">
                    <a:moveTo>
                      <a:pt x="0" y="0"/>
                    </a:moveTo>
                    <a:lnTo>
                      <a:pt x="137" y="0"/>
                    </a:lnTo>
                    <a:lnTo>
                      <a:pt x="137" y="41"/>
                    </a:lnTo>
                    <a:lnTo>
                      <a:pt x="0" y="41"/>
                    </a:lnTo>
                    <a:lnTo>
                      <a:pt x="0" y="0"/>
                    </a:lnTo>
                    <a:close/>
                    <a:moveTo>
                      <a:pt x="0" y="0"/>
                    </a:moveTo>
                    <a:lnTo>
                      <a:pt x="132" y="0"/>
                    </a:lnTo>
                    <a:lnTo>
                      <a:pt x="132" y="41"/>
                    </a:lnTo>
                    <a:lnTo>
                      <a:pt x="0" y="41"/>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69" name="Freeform 1433">
                <a:extLst>
                  <a:ext uri="{FF2B5EF4-FFF2-40B4-BE49-F238E27FC236}">
                    <a16:creationId xmlns:a16="http://schemas.microsoft.com/office/drawing/2014/main" id="{DA9455AD-9F23-244F-9B31-A61752DE0178}"/>
                  </a:ext>
                </a:extLst>
              </p:cNvPr>
              <p:cNvSpPr>
                <a:spLocks noEditPoints="1"/>
              </p:cNvSpPr>
              <p:nvPr/>
            </p:nvSpPr>
            <p:spPr bwMode="auto">
              <a:xfrm>
                <a:off x="1691" y="3642"/>
                <a:ext cx="132" cy="41"/>
              </a:xfrm>
              <a:custGeom>
                <a:avLst/>
                <a:gdLst>
                  <a:gd name="T0" fmla="*/ 0 w 132"/>
                  <a:gd name="T1" fmla="*/ 0 h 41"/>
                  <a:gd name="T2" fmla="*/ 132 w 132"/>
                  <a:gd name="T3" fmla="*/ 0 h 41"/>
                  <a:gd name="T4" fmla="*/ 132 w 132"/>
                  <a:gd name="T5" fmla="*/ 41 h 41"/>
                  <a:gd name="T6" fmla="*/ 0 w 132"/>
                  <a:gd name="T7" fmla="*/ 41 h 41"/>
                  <a:gd name="T8" fmla="*/ 0 w 132"/>
                  <a:gd name="T9" fmla="*/ 0 h 41"/>
                  <a:gd name="T10" fmla="*/ 0 w 132"/>
                  <a:gd name="T11" fmla="*/ 0 h 41"/>
                  <a:gd name="T12" fmla="*/ 126 w 132"/>
                  <a:gd name="T13" fmla="*/ 0 h 41"/>
                  <a:gd name="T14" fmla="*/ 126 w 132"/>
                  <a:gd name="T15" fmla="*/ 41 h 41"/>
                  <a:gd name="T16" fmla="*/ 0 w 132"/>
                  <a:gd name="T17" fmla="*/ 41 h 41"/>
                  <a:gd name="T18" fmla="*/ 0 w 13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41">
                    <a:moveTo>
                      <a:pt x="0" y="0"/>
                    </a:moveTo>
                    <a:lnTo>
                      <a:pt x="132" y="0"/>
                    </a:lnTo>
                    <a:lnTo>
                      <a:pt x="132" y="41"/>
                    </a:lnTo>
                    <a:lnTo>
                      <a:pt x="0" y="41"/>
                    </a:lnTo>
                    <a:lnTo>
                      <a:pt x="0" y="0"/>
                    </a:lnTo>
                    <a:close/>
                    <a:moveTo>
                      <a:pt x="0" y="0"/>
                    </a:moveTo>
                    <a:lnTo>
                      <a:pt x="126" y="0"/>
                    </a:lnTo>
                    <a:lnTo>
                      <a:pt x="126" y="41"/>
                    </a:lnTo>
                    <a:lnTo>
                      <a:pt x="0" y="41"/>
                    </a:lnTo>
                    <a:lnTo>
                      <a:pt x="0" y="0"/>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0" name="Freeform 1434">
                <a:extLst>
                  <a:ext uri="{FF2B5EF4-FFF2-40B4-BE49-F238E27FC236}">
                    <a16:creationId xmlns:a16="http://schemas.microsoft.com/office/drawing/2014/main" id="{D2B9FDF5-0519-824D-B36C-E7E58B33ED45}"/>
                  </a:ext>
                </a:extLst>
              </p:cNvPr>
              <p:cNvSpPr>
                <a:spLocks noEditPoints="1"/>
              </p:cNvSpPr>
              <p:nvPr/>
            </p:nvSpPr>
            <p:spPr bwMode="auto">
              <a:xfrm>
                <a:off x="1691" y="3642"/>
                <a:ext cx="126" cy="41"/>
              </a:xfrm>
              <a:custGeom>
                <a:avLst/>
                <a:gdLst>
                  <a:gd name="T0" fmla="*/ 0 w 126"/>
                  <a:gd name="T1" fmla="*/ 0 h 41"/>
                  <a:gd name="T2" fmla="*/ 126 w 126"/>
                  <a:gd name="T3" fmla="*/ 0 h 41"/>
                  <a:gd name="T4" fmla="*/ 126 w 126"/>
                  <a:gd name="T5" fmla="*/ 41 h 41"/>
                  <a:gd name="T6" fmla="*/ 0 w 126"/>
                  <a:gd name="T7" fmla="*/ 41 h 41"/>
                  <a:gd name="T8" fmla="*/ 0 w 126"/>
                  <a:gd name="T9" fmla="*/ 0 h 41"/>
                  <a:gd name="T10" fmla="*/ 0 w 126"/>
                  <a:gd name="T11" fmla="*/ 0 h 41"/>
                  <a:gd name="T12" fmla="*/ 121 w 126"/>
                  <a:gd name="T13" fmla="*/ 0 h 41"/>
                  <a:gd name="T14" fmla="*/ 121 w 126"/>
                  <a:gd name="T15" fmla="*/ 41 h 41"/>
                  <a:gd name="T16" fmla="*/ 0 w 126"/>
                  <a:gd name="T17" fmla="*/ 41 h 41"/>
                  <a:gd name="T18" fmla="*/ 0 w 126"/>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41">
                    <a:moveTo>
                      <a:pt x="0" y="0"/>
                    </a:moveTo>
                    <a:lnTo>
                      <a:pt x="126" y="0"/>
                    </a:lnTo>
                    <a:lnTo>
                      <a:pt x="126" y="41"/>
                    </a:lnTo>
                    <a:lnTo>
                      <a:pt x="0" y="41"/>
                    </a:lnTo>
                    <a:lnTo>
                      <a:pt x="0" y="0"/>
                    </a:lnTo>
                    <a:close/>
                    <a:moveTo>
                      <a:pt x="0" y="0"/>
                    </a:moveTo>
                    <a:lnTo>
                      <a:pt x="121" y="0"/>
                    </a:lnTo>
                    <a:lnTo>
                      <a:pt x="121" y="41"/>
                    </a:lnTo>
                    <a:lnTo>
                      <a:pt x="0" y="41"/>
                    </a:lnTo>
                    <a:lnTo>
                      <a:pt x="0" y="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1" name="Freeform 1435">
                <a:extLst>
                  <a:ext uri="{FF2B5EF4-FFF2-40B4-BE49-F238E27FC236}">
                    <a16:creationId xmlns:a16="http://schemas.microsoft.com/office/drawing/2014/main" id="{0ADD4195-F9AF-784B-8C13-15D9C87328A9}"/>
                  </a:ext>
                </a:extLst>
              </p:cNvPr>
              <p:cNvSpPr>
                <a:spLocks noEditPoints="1"/>
              </p:cNvSpPr>
              <p:nvPr/>
            </p:nvSpPr>
            <p:spPr bwMode="auto">
              <a:xfrm>
                <a:off x="1691" y="3642"/>
                <a:ext cx="121" cy="41"/>
              </a:xfrm>
              <a:custGeom>
                <a:avLst/>
                <a:gdLst>
                  <a:gd name="T0" fmla="*/ 0 w 121"/>
                  <a:gd name="T1" fmla="*/ 0 h 41"/>
                  <a:gd name="T2" fmla="*/ 121 w 121"/>
                  <a:gd name="T3" fmla="*/ 0 h 41"/>
                  <a:gd name="T4" fmla="*/ 121 w 121"/>
                  <a:gd name="T5" fmla="*/ 41 h 41"/>
                  <a:gd name="T6" fmla="*/ 0 w 121"/>
                  <a:gd name="T7" fmla="*/ 41 h 41"/>
                  <a:gd name="T8" fmla="*/ 0 w 121"/>
                  <a:gd name="T9" fmla="*/ 0 h 41"/>
                  <a:gd name="T10" fmla="*/ 0 w 121"/>
                  <a:gd name="T11" fmla="*/ 0 h 41"/>
                  <a:gd name="T12" fmla="*/ 114 w 121"/>
                  <a:gd name="T13" fmla="*/ 0 h 41"/>
                  <a:gd name="T14" fmla="*/ 114 w 121"/>
                  <a:gd name="T15" fmla="*/ 41 h 41"/>
                  <a:gd name="T16" fmla="*/ 0 w 121"/>
                  <a:gd name="T17" fmla="*/ 41 h 41"/>
                  <a:gd name="T18" fmla="*/ 0 w 12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41">
                    <a:moveTo>
                      <a:pt x="0" y="0"/>
                    </a:moveTo>
                    <a:lnTo>
                      <a:pt x="121" y="0"/>
                    </a:lnTo>
                    <a:lnTo>
                      <a:pt x="121" y="41"/>
                    </a:lnTo>
                    <a:lnTo>
                      <a:pt x="0" y="41"/>
                    </a:lnTo>
                    <a:lnTo>
                      <a:pt x="0" y="0"/>
                    </a:lnTo>
                    <a:close/>
                    <a:moveTo>
                      <a:pt x="0" y="0"/>
                    </a:moveTo>
                    <a:lnTo>
                      <a:pt x="114" y="0"/>
                    </a:lnTo>
                    <a:lnTo>
                      <a:pt x="114" y="41"/>
                    </a:lnTo>
                    <a:lnTo>
                      <a:pt x="0" y="4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2" name="Freeform 1436">
                <a:extLst>
                  <a:ext uri="{FF2B5EF4-FFF2-40B4-BE49-F238E27FC236}">
                    <a16:creationId xmlns:a16="http://schemas.microsoft.com/office/drawing/2014/main" id="{4BFE733F-B303-7346-A084-CA6E9FDB477D}"/>
                  </a:ext>
                </a:extLst>
              </p:cNvPr>
              <p:cNvSpPr>
                <a:spLocks noEditPoints="1"/>
              </p:cNvSpPr>
              <p:nvPr/>
            </p:nvSpPr>
            <p:spPr bwMode="auto">
              <a:xfrm>
                <a:off x="1691" y="3642"/>
                <a:ext cx="114" cy="41"/>
              </a:xfrm>
              <a:custGeom>
                <a:avLst/>
                <a:gdLst>
                  <a:gd name="T0" fmla="*/ 0 w 114"/>
                  <a:gd name="T1" fmla="*/ 0 h 41"/>
                  <a:gd name="T2" fmla="*/ 114 w 114"/>
                  <a:gd name="T3" fmla="*/ 0 h 41"/>
                  <a:gd name="T4" fmla="*/ 114 w 114"/>
                  <a:gd name="T5" fmla="*/ 41 h 41"/>
                  <a:gd name="T6" fmla="*/ 0 w 114"/>
                  <a:gd name="T7" fmla="*/ 41 h 41"/>
                  <a:gd name="T8" fmla="*/ 0 w 114"/>
                  <a:gd name="T9" fmla="*/ 0 h 41"/>
                  <a:gd name="T10" fmla="*/ 0 w 114"/>
                  <a:gd name="T11" fmla="*/ 0 h 41"/>
                  <a:gd name="T12" fmla="*/ 109 w 114"/>
                  <a:gd name="T13" fmla="*/ 0 h 41"/>
                  <a:gd name="T14" fmla="*/ 109 w 114"/>
                  <a:gd name="T15" fmla="*/ 41 h 41"/>
                  <a:gd name="T16" fmla="*/ 0 w 114"/>
                  <a:gd name="T17" fmla="*/ 41 h 41"/>
                  <a:gd name="T18" fmla="*/ 0 w 11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41">
                    <a:moveTo>
                      <a:pt x="0" y="0"/>
                    </a:moveTo>
                    <a:lnTo>
                      <a:pt x="114" y="0"/>
                    </a:lnTo>
                    <a:lnTo>
                      <a:pt x="114" y="41"/>
                    </a:lnTo>
                    <a:lnTo>
                      <a:pt x="0" y="41"/>
                    </a:lnTo>
                    <a:lnTo>
                      <a:pt x="0" y="0"/>
                    </a:lnTo>
                    <a:close/>
                    <a:moveTo>
                      <a:pt x="0" y="0"/>
                    </a:moveTo>
                    <a:lnTo>
                      <a:pt x="109" y="0"/>
                    </a:lnTo>
                    <a:lnTo>
                      <a:pt x="109" y="41"/>
                    </a:lnTo>
                    <a:lnTo>
                      <a:pt x="0" y="41"/>
                    </a:lnTo>
                    <a:lnTo>
                      <a:pt x="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3" name="Freeform 1437">
                <a:extLst>
                  <a:ext uri="{FF2B5EF4-FFF2-40B4-BE49-F238E27FC236}">
                    <a16:creationId xmlns:a16="http://schemas.microsoft.com/office/drawing/2014/main" id="{B8D64C19-F89B-8A48-A42A-84BCE3423AD8}"/>
                  </a:ext>
                </a:extLst>
              </p:cNvPr>
              <p:cNvSpPr>
                <a:spLocks noEditPoints="1"/>
              </p:cNvSpPr>
              <p:nvPr/>
            </p:nvSpPr>
            <p:spPr bwMode="auto">
              <a:xfrm>
                <a:off x="1691" y="3642"/>
                <a:ext cx="109" cy="41"/>
              </a:xfrm>
              <a:custGeom>
                <a:avLst/>
                <a:gdLst>
                  <a:gd name="T0" fmla="*/ 0 w 109"/>
                  <a:gd name="T1" fmla="*/ 0 h 41"/>
                  <a:gd name="T2" fmla="*/ 109 w 109"/>
                  <a:gd name="T3" fmla="*/ 0 h 41"/>
                  <a:gd name="T4" fmla="*/ 109 w 109"/>
                  <a:gd name="T5" fmla="*/ 41 h 41"/>
                  <a:gd name="T6" fmla="*/ 0 w 109"/>
                  <a:gd name="T7" fmla="*/ 41 h 41"/>
                  <a:gd name="T8" fmla="*/ 0 w 109"/>
                  <a:gd name="T9" fmla="*/ 0 h 41"/>
                  <a:gd name="T10" fmla="*/ 0 w 109"/>
                  <a:gd name="T11" fmla="*/ 0 h 41"/>
                  <a:gd name="T12" fmla="*/ 103 w 109"/>
                  <a:gd name="T13" fmla="*/ 0 h 41"/>
                  <a:gd name="T14" fmla="*/ 103 w 109"/>
                  <a:gd name="T15" fmla="*/ 41 h 41"/>
                  <a:gd name="T16" fmla="*/ 0 w 109"/>
                  <a:gd name="T17" fmla="*/ 41 h 41"/>
                  <a:gd name="T18" fmla="*/ 0 w 10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41">
                    <a:moveTo>
                      <a:pt x="0" y="0"/>
                    </a:moveTo>
                    <a:lnTo>
                      <a:pt x="109" y="0"/>
                    </a:lnTo>
                    <a:lnTo>
                      <a:pt x="109" y="41"/>
                    </a:lnTo>
                    <a:lnTo>
                      <a:pt x="0" y="41"/>
                    </a:lnTo>
                    <a:lnTo>
                      <a:pt x="0" y="0"/>
                    </a:lnTo>
                    <a:close/>
                    <a:moveTo>
                      <a:pt x="0" y="0"/>
                    </a:moveTo>
                    <a:lnTo>
                      <a:pt x="103" y="0"/>
                    </a:lnTo>
                    <a:lnTo>
                      <a:pt x="103" y="41"/>
                    </a:lnTo>
                    <a:lnTo>
                      <a:pt x="0" y="41"/>
                    </a:lnTo>
                    <a:lnTo>
                      <a:pt x="0" y="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4" name="Freeform 1438">
                <a:extLst>
                  <a:ext uri="{FF2B5EF4-FFF2-40B4-BE49-F238E27FC236}">
                    <a16:creationId xmlns:a16="http://schemas.microsoft.com/office/drawing/2014/main" id="{1093D967-A314-3146-8155-EA9AAD1775F9}"/>
                  </a:ext>
                </a:extLst>
              </p:cNvPr>
              <p:cNvSpPr>
                <a:spLocks noEditPoints="1"/>
              </p:cNvSpPr>
              <p:nvPr/>
            </p:nvSpPr>
            <p:spPr bwMode="auto">
              <a:xfrm>
                <a:off x="1691" y="3642"/>
                <a:ext cx="103" cy="41"/>
              </a:xfrm>
              <a:custGeom>
                <a:avLst/>
                <a:gdLst>
                  <a:gd name="T0" fmla="*/ 0 w 103"/>
                  <a:gd name="T1" fmla="*/ 0 h 41"/>
                  <a:gd name="T2" fmla="*/ 103 w 103"/>
                  <a:gd name="T3" fmla="*/ 0 h 41"/>
                  <a:gd name="T4" fmla="*/ 103 w 103"/>
                  <a:gd name="T5" fmla="*/ 41 h 41"/>
                  <a:gd name="T6" fmla="*/ 0 w 103"/>
                  <a:gd name="T7" fmla="*/ 41 h 41"/>
                  <a:gd name="T8" fmla="*/ 0 w 103"/>
                  <a:gd name="T9" fmla="*/ 0 h 41"/>
                  <a:gd name="T10" fmla="*/ 0 w 103"/>
                  <a:gd name="T11" fmla="*/ 0 h 41"/>
                  <a:gd name="T12" fmla="*/ 98 w 103"/>
                  <a:gd name="T13" fmla="*/ 0 h 41"/>
                  <a:gd name="T14" fmla="*/ 98 w 103"/>
                  <a:gd name="T15" fmla="*/ 41 h 41"/>
                  <a:gd name="T16" fmla="*/ 0 w 103"/>
                  <a:gd name="T17" fmla="*/ 41 h 41"/>
                  <a:gd name="T18" fmla="*/ 0 w 10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41">
                    <a:moveTo>
                      <a:pt x="0" y="0"/>
                    </a:moveTo>
                    <a:lnTo>
                      <a:pt x="103" y="0"/>
                    </a:lnTo>
                    <a:lnTo>
                      <a:pt x="103" y="41"/>
                    </a:lnTo>
                    <a:lnTo>
                      <a:pt x="0" y="41"/>
                    </a:lnTo>
                    <a:lnTo>
                      <a:pt x="0" y="0"/>
                    </a:lnTo>
                    <a:close/>
                    <a:moveTo>
                      <a:pt x="0" y="0"/>
                    </a:moveTo>
                    <a:lnTo>
                      <a:pt x="98" y="0"/>
                    </a:lnTo>
                    <a:lnTo>
                      <a:pt x="98" y="41"/>
                    </a:lnTo>
                    <a:lnTo>
                      <a:pt x="0" y="41"/>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5" name="Freeform 1439">
                <a:extLst>
                  <a:ext uri="{FF2B5EF4-FFF2-40B4-BE49-F238E27FC236}">
                    <a16:creationId xmlns:a16="http://schemas.microsoft.com/office/drawing/2014/main" id="{F3E3291D-F644-C143-B468-7F71DF918BDD}"/>
                  </a:ext>
                </a:extLst>
              </p:cNvPr>
              <p:cNvSpPr>
                <a:spLocks noEditPoints="1"/>
              </p:cNvSpPr>
              <p:nvPr/>
            </p:nvSpPr>
            <p:spPr bwMode="auto">
              <a:xfrm>
                <a:off x="1691" y="3642"/>
                <a:ext cx="98" cy="41"/>
              </a:xfrm>
              <a:custGeom>
                <a:avLst/>
                <a:gdLst>
                  <a:gd name="T0" fmla="*/ 0 w 98"/>
                  <a:gd name="T1" fmla="*/ 0 h 41"/>
                  <a:gd name="T2" fmla="*/ 98 w 98"/>
                  <a:gd name="T3" fmla="*/ 0 h 41"/>
                  <a:gd name="T4" fmla="*/ 98 w 98"/>
                  <a:gd name="T5" fmla="*/ 41 h 41"/>
                  <a:gd name="T6" fmla="*/ 0 w 98"/>
                  <a:gd name="T7" fmla="*/ 41 h 41"/>
                  <a:gd name="T8" fmla="*/ 0 w 98"/>
                  <a:gd name="T9" fmla="*/ 0 h 41"/>
                  <a:gd name="T10" fmla="*/ 0 w 98"/>
                  <a:gd name="T11" fmla="*/ 0 h 41"/>
                  <a:gd name="T12" fmla="*/ 92 w 98"/>
                  <a:gd name="T13" fmla="*/ 0 h 41"/>
                  <a:gd name="T14" fmla="*/ 92 w 98"/>
                  <a:gd name="T15" fmla="*/ 41 h 41"/>
                  <a:gd name="T16" fmla="*/ 0 w 98"/>
                  <a:gd name="T17" fmla="*/ 41 h 41"/>
                  <a:gd name="T18" fmla="*/ 0 w 9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41">
                    <a:moveTo>
                      <a:pt x="0" y="0"/>
                    </a:moveTo>
                    <a:lnTo>
                      <a:pt x="98" y="0"/>
                    </a:lnTo>
                    <a:lnTo>
                      <a:pt x="98" y="41"/>
                    </a:lnTo>
                    <a:lnTo>
                      <a:pt x="0" y="41"/>
                    </a:lnTo>
                    <a:lnTo>
                      <a:pt x="0" y="0"/>
                    </a:lnTo>
                    <a:close/>
                    <a:moveTo>
                      <a:pt x="0" y="0"/>
                    </a:moveTo>
                    <a:lnTo>
                      <a:pt x="92" y="0"/>
                    </a:lnTo>
                    <a:lnTo>
                      <a:pt x="92" y="41"/>
                    </a:lnTo>
                    <a:lnTo>
                      <a:pt x="0" y="41"/>
                    </a:lnTo>
                    <a:lnTo>
                      <a:pt x="0" y="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6" name="Freeform 1440">
                <a:extLst>
                  <a:ext uri="{FF2B5EF4-FFF2-40B4-BE49-F238E27FC236}">
                    <a16:creationId xmlns:a16="http://schemas.microsoft.com/office/drawing/2014/main" id="{6A71C0F4-D9E1-3E48-B8A5-9728C326504A}"/>
                  </a:ext>
                </a:extLst>
              </p:cNvPr>
              <p:cNvSpPr>
                <a:spLocks noEditPoints="1"/>
              </p:cNvSpPr>
              <p:nvPr/>
            </p:nvSpPr>
            <p:spPr bwMode="auto">
              <a:xfrm>
                <a:off x="1691" y="3642"/>
                <a:ext cx="92" cy="41"/>
              </a:xfrm>
              <a:custGeom>
                <a:avLst/>
                <a:gdLst>
                  <a:gd name="T0" fmla="*/ 0 w 92"/>
                  <a:gd name="T1" fmla="*/ 0 h 41"/>
                  <a:gd name="T2" fmla="*/ 92 w 92"/>
                  <a:gd name="T3" fmla="*/ 0 h 41"/>
                  <a:gd name="T4" fmla="*/ 92 w 92"/>
                  <a:gd name="T5" fmla="*/ 41 h 41"/>
                  <a:gd name="T6" fmla="*/ 0 w 92"/>
                  <a:gd name="T7" fmla="*/ 41 h 41"/>
                  <a:gd name="T8" fmla="*/ 0 w 92"/>
                  <a:gd name="T9" fmla="*/ 0 h 41"/>
                  <a:gd name="T10" fmla="*/ 0 w 92"/>
                  <a:gd name="T11" fmla="*/ 0 h 41"/>
                  <a:gd name="T12" fmla="*/ 86 w 92"/>
                  <a:gd name="T13" fmla="*/ 0 h 41"/>
                  <a:gd name="T14" fmla="*/ 86 w 92"/>
                  <a:gd name="T15" fmla="*/ 41 h 41"/>
                  <a:gd name="T16" fmla="*/ 0 w 92"/>
                  <a:gd name="T17" fmla="*/ 41 h 41"/>
                  <a:gd name="T18" fmla="*/ 0 w 9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41">
                    <a:moveTo>
                      <a:pt x="0" y="0"/>
                    </a:moveTo>
                    <a:lnTo>
                      <a:pt x="92" y="0"/>
                    </a:lnTo>
                    <a:lnTo>
                      <a:pt x="92" y="41"/>
                    </a:lnTo>
                    <a:lnTo>
                      <a:pt x="0" y="41"/>
                    </a:lnTo>
                    <a:lnTo>
                      <a:pt x="0" y="0"/>
                    </a:lnTo>
                    <a:close/>
                    <a:moveTo>
                      <a:pt x="0" y="0"/>
                    </a:moveTo>
                    <a:lnTo>
                      <a:pt x="86" y="0"/>
                    </a:lnTo>
                    <a:lnTo>
                      <a:pt x="86" y="41"/>
                    </a:lnTo>
                    <a:lnTo>
                      <a:pt x="0" y="41"/>
                    </a:lnTo>
                    <a:lnTo>
                      <a:pt x="0" y="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7" name="Freeform 1441">
                <a:extLst>
                  <a:ext uri="{FF2B5EF4-FFF2-40B4-BE49-F238E27FC236}">
                    <a16:creationId xmlns:a16="http://schemas.microsoft.com/office/drawing/2014/main" id="{1A5D095A-7E85-D441-B13A-49A4F9E3BEA1}"/>
                  </a:ext>
                </a:extLst>
              </p:cNvPr>
              <p:cNvSpPr>
                <a:spLocks noEditPoints="1"/>
              </p:cNvSpPr>
              <p:nvPr/>
            </p:nvSpPr>
            <p:spPr bwMode="auto">
              <a:xfrm>
                <a:off x="1691" y="3642"/>
                <a:ext cx="86" cy="41"/>
              </a:xfrm>
              <a:custGeom>
                <a:avLst/>
                <a:gdLst>
                  <a:gd name="T0" fmla="*/ 0 w 86"/>
                  <a:gd name="T1" fmla="*/ 0 h 41"/>
                  <a:gd name="T2" fmla="*/ 86 w 86"/>
                  <a:gd name="T3" fmla="*/ 0 h 41"/>
                  <a:gd name="T4" fmla="*/ 86 w 86"/>
                  <a:gd name="T5" fmla="*/ 41 h 41"/>
                  <a:gd name="T6" fmla="*/ 0 w 86"/>
                  <a:gd name="T7" fmla="*/ 41 h 41"/>
                  <a:gd name="T8" fmla="*/ 0 w 86"/>
                  <a:gd name="T9" fmla="*/ 0 h 41"/>
                  <a:gd name="T10" fmla="*/ 0 w 86"/>
                  <a:gd name="T11" fmla="*/ 0 h 41"/>
                  <a:gd name="T12" fmla="*/ 80 w 86"/>
                  <a:gd name="T13" fmla="*/ 0 h 41"/>
                  <a:gd name="T14" fmla="*/ 80 w 86"/>
                  <a:gd name="T15" fmla="*/ 41 h 41"/>
                  <a:gd name="T16" fmla="*/ 0 w 86"/>
                  <a:gd name="T17" fmla="*/ 41 h 41"/>
                  <a:gd name="T18" fmla="*/ 0 w 86"/>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41">
                    <a:moveTo>
                      <a:pt x="0" y="0"/>
                    </a:moveTo>
                    <a:lnTo>
                      <a:pt x="86" y="0"/>
                    </a:lnTo>
                    <a:lnTo>
                      <a:pt x="86" y="41"/>
                    </a:lnTo>
                    <a:lnTo>
                      <a:pt x="0" y="41"/>
                    </a:lnTo>
                    <a:lnTo>
                      <a:pt x="0" y="0"/>
                    </a:lnTo>
                    <a:close/>
                    <a:moveTo>
                      <a:pt x="0" y="0"/>
                    </a:moveTo>
                    <a:lnTo>
                      <a:pt x="80" y="0"/>
                    </a:lnTo>
                    <a:lnTo>
                      <a:pt x="80" y="41"/>
                    </a:lnTo>
                    <a:lnTo>
                      <a:pt x="0" y="41"/>
                    </a:lnTo>
                    <a:lnTo>
                      <a:pt x="0"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8" name="Freeform 1442">
                <a:extLst>
                  <a:ext uri="{FF2B5EF4-FFF2-40B4-BE49-F238E27FC236}">
                    <a16:creationId xmlns:a16="http://schemas.microsoft.com/office/drawing/2014/main" id="{B0AC31BE-7450-7B47-9B3E-86F9D0BD44AB}"/>
                  </a:ext>
                </a:extLst>
              </p:cNvPr>
              <p:cNvSpPr>
                <a:spLocks noEditPoints="1"/>
              </p:cNvSpPr>
              <p:nvPr/>
            </p:nvSpPr>
            <p:spPr bwMode="auto">
              <a:xfrm>
                <a:off x="1691" y="3642"/>
                <a:ext cx="80" cy="41"/>
              </a:xfrm>
              <a:custGeom>
                <a:avLst/>
                <a:gdLst>
                  <a:gd name="T0" fmla="*/ 0 w 80"/>
                  <a:gd name="T1" fmla="*/ 0 h 41"/>
                  <a:gd name="T2" fmla="*/ 80 w 80"/>
                  <a:gd name="T3" fmla="*/ 0 h 41"/>
                  <a:gd name="T4" fmla="*/ 80 w 80"/>
                  <a:gd name="T5" fmla="*/ 41 h 41"/>
                  <a:gd name="T6" fmla="*/ 0 w 80"/>
                  <a:gd name="T7" fmla="*/ 41 h 41"/>
                  <a:gd name="T8" fmla="*/ 0 w 80"/>
                  <a:gd name="T9" fmla="*/ 0 h 41"/>
                  <a:gd name="T10" fmla="*/ 0 w 80"/>
                  <a:gd name="T11" fmla="*/ 0 h 41"/>
                  <a:gd name="T12" fmla="*/ 75 w 80"/>
                  <a:gd name="T13" fmla="*/ 0 h 41"/>
                  <a:gd name="T14" fmla="*/ 75 w 80"/>
                  <a:gd name="T15" fmla="*/ 41 h 41"/>
                  <a:gd name="T16" fmla="*/ 0 w 80"/>
                  <a:gd name="T17" fmla="*/ 41 h 41"/>
                  <a:gd name="T18" fmla="*/ 0 w 80"/>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41">
                    <a:moveTo>
                      <a:pt x="0" y="0"/>
                    </a:moveTo>
                    <a:lnTo>
                      <a:pt x="80" y="0"/>
                    </a:lnTo>
                    <a:lnTo>
                      <a:pt x="80" y="41"/>
                    </a:lnTo>
                    <a:lnTo>
                      <a:pt x="0" y="41"/>
                    </a:lnTo>
                    <a:lnTo>
                      <a:pt x="0" y="0"/>
                    </a:lnTo>
                    <a:close/>
                    <a:moveTo>
                      <a:pt x="0" y="0"/>
                    </a:moveTo>
                    <a:lnTo>
                      <a:pt x="75" y="0"/>
                    </a:lnTo>
                    <a:lnTo>
                      <a:pt x="75" y="41"/>
                    </a:lnTo>
                    <a:lnTo>
                      <a:pt x="0" y="41"/>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79" name="Freeform 1443">
                <a:extLst>
                  <a:ext uri="{FF2B5EF4-FFF2-40B4-BE49-F238E27FC236}">
                    <a16:creationId xmlns:a16="http://schemas.microsoft.com/office/drawing/2014/main" id="{699E8EA6-BC0D-5A45-870B-58B90F8D5459}"/>
                  </a:ext>
                </a:extLst>
              </p:cNvPr>
              <p:cNvSpPr>
                <a:spLocks noEditPoints="1"/>
              </p:cNvSpPr>
              <p:nvPr/>
            </p:nvSpPr>
            <p:spPr bwMode="auto">
              <a:xfrm>
                <a:off x="1691" y="3642"/>
                <a:ext cx="75" cy="41"/>
              </a:xfrm>
              <a:custGeom>
                <a:avLst/>
                <a:gdLst>
                  <a:gd name="T0" fmla="*/ 0 w 75"/>
                  <a:gd name="T1" fmla="*/ 0 h 41"/>
                  <a:gd name="T2" fmla="*/ 75 w 75"/>
                  <a:gd name="T3" fmla="*/ 0 h 41"/>
                  <a:gd name="T4" fmla="*/ 75 w 75"/>
                  <a:gd name="T5" fmla="*/ 41 h 41"/>
                  <a:gd name="T6" fmla="*/ 0 w 75"/>
                  <a:gd name="T7" fmla="*/ 41 h 41"/>
                  <a:gd name="T8" fmla="*/ 0 w 75"/>
                  <a:gd name="T9" fmla="*/ 0 h 41"/>
                  <a:gd name="T10" fmla="*/ 0 w 75"/>
                  <a:gd name="T11" fmla="*/ 0 h 41"/>
                  <a:gd name="T12" fmla="*/ 69 w 75"/>
                  <a:gd name="T13" fmla="*/ 0 h 41"/>
                  <a:gd name="T14" fmla="*/ 69 w 75"/>
                  <a:gd name="T15" fmla="*/ 41 h 41"/>
                  <a:gd name="T16" fmla="*/ 0 w 75"/>
                  <a:gd name="T17" fmla="*/ 41 h 41"/>
                  <a:gd name="T18" fmla="*/ 0 w 7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41">
                    <a:moveTo>
                      <a:pt x="0" y="0"/>
                    </a:moveTo>
                    <a:lnTo>
                      <a:pt x="75" y="0"/>
                    </a:lnTo>
                    <a:lnTo>
                      <a:pt x="75" y="41"/>
                    </a:lnTo>
                    <a:lnTo>
                      <a:pt x="0" y="41"/>
                    </a:lnTo>
                    <a:lnTo>
                      <a:pt x="0" y="0"/>
                    </a:lnTo>
                    <a:close/>
                    <a:moveTo>
                      <a:pt x="0" y="0"/>
                    </a:moveTo>
                    <a:lnTo>
                      <a:pt x="69" y="0"/>
                    </a:lnTo>
                    <a:lnTo>
                      <a:pt x="69" y="41"/>
                    </a:lnTo>
                    <a:lnTo>
                      <a:pt x="0" y="41"/>
                    </a:lnTo>
                    <a:lnTo>
                      <a:pt x="0"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0" name="Freeform 1444">
                <a:extLst>
                  <a:ext uri="{FF2B5EF4-FFF2-40B4-BE49-F238E27FC236}">
                    <a16:creationId xmlns:a16="http://schemas.microsoft.com/office/drawing/2014/main" id="{7FCB2215-F766-E04B-BE76-C49C4C30CEEB}"/>
                  </a:ext>
                </a:extLst>
              </p:cNvPr>
              <p:cNvSpPr>
                <a:spLocks noEditPoints="1"/>
              </p:cNvSpPr>
              <p:nvPr/>
            </p:nvSpPr>
            <p:spPr bwMode="auto">
              <a:xfrm>
                <a:off x="1691" y="3642"/>
                <a:ext cx="69" cy="41"/>
              </a:xfrm>
              <a:custGeom>
                <a:avLst/>
                <a:gdLst>
                  <a:gd name="T0" fmla="*/ 0 w 69"/>
                  <a:gd name="T1" fmla="*/ 0 h 41"/>
                  <a:gd name="T2" fmla="*/ 69 w 69"/>
                  <a:gd name="T3" fmla="*/ 0 h 41"/>
                  <a:gd name="T4" fmla="*/ 69 w 69"/>
                  <a:gd name="T5" fmla="*/ 41 h 41"/>
                  <a:gd name="T6" fmla="*/ 0 w 69"/>
                  <a:gd name="T7" fmla="*/ 41 h 41"/>
                  <a:gd name="T8" fmla="*/ 0 w 69"/>
                  <a:gd name="T9" fmla="*/ 0 h 41"/>
                  <a:gd name="T10" fmla="*/ 0 w 69"/>
                  <a:gd name="T11" fmla="*/ 0 h 41"/>
                  <a:gd name="T12" fmla="*/ 64 w 69"/>
                  <a:gd name="T13" fmla="*/ 0 h 41"/>
                  <a:gd name="T14" fmla="*/ 64 w 69"/>
                  <a:gd name="T15" fmla="*/ 41 h 41"/>
                  <a:gd name="T16" fmla="*/ 0 w 69"/>
                  <a:gd name="T17" fmla="*/ 41 h 41"/>
                  <a:gd name="T18" fmla="*/ 0 w 6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1">
                    <a:moveTo>
                      <a:pt x="0" y="0"/>
                    </a:moveTo>
                    <a:lnTo>
                      <a:pt x="69" y="0"/>
                    </a:lnTo>
                    <a:lnTo>
                      <a:pt x="69" y="41"/>
                    </a:lnTo>
                    <a:lnTo>
                      <a:pt x="0" y="41"/>
                    </a:lnTo>
                    <a:lnTo>
                      <a:pt x="0" y="0"/>
                    </a:lnTo>
                    <a:close/>
                    <a:moveTo>
                      <a:pt x="0" y="0"/>
                    </a:moveTo>
                    <a:lnTo>
                      <a:pt x="64" y="0"/>
                    </a:lnTo>
                    <a:lnTo>
                      <a:pt x="64" y="41"/>
                    </a:lnTo>
                    <a:lnTo>
                      <a:pt x="0" y="41"/>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1" name="Freeform 1445">
                <a:extLst>
                  <a:ext uri="{FF2B5EF4-FFF2-40B4-BE49-F238E27FC236}">
                    <a16:creationId xmlns:a16="http://schemas.microsoft.com/office/drawing/2014/main" id="{49FC127D-5643-AA4E-A586-5CF8252CAE3A}"/>
                  </a:ext>
                </a:extLst>
              </p:cNvPr>
              <p:cNvSpPr>
                <a:spLocks noEditPoints="1"/>
              </p:cNvSpPr>
              <p:nvPr/>
            </p:nvSpPr>
            <p:spPr bwMode="auto">
              <a:xfrm>
                <a:off x="1691" y="3642"/>
                <a:ext cx="64" cy="41"/>
              </a:xfrm>
              <a:custGeom>
                <a:avLst/>
                <a:gdLst>
                  <a:gd name="T0" fmla="*/ 0 w 64"/>
                  <a:gd name="T1" fmla="*/ 0 h 41"/>
                  <a:gd name="T2" fmla="*/ 64 w 64"/>
                  <a:gd name="T3" fmla="*/ 0 h 41"/>
                  <a:gd name="T4" fmla="*/ 64 w 64"/>
                  <a:gd name="T5" fmla="*/ 41 h 41"/>
                  <a:gd name="T6" fmla="*/ 0 w 64"/>
                  <a:gd name="T7" fmla="*/ 41 h 41"/>
                  <a:gd name="T8" fmla="*/ 0 w 64"/>
                  <a:gd name="T9" fmla="*/ 0 h 41"/>
                  <a:gd name="T10" fmla="*/ 0 w 64"/>
                  <a:gd name="T11" fmla="*/ 0 h 41"/>
                  <a:gd name="T12" fmla="*/ 57 w 64"/>
                  <a:gd name="T13" fmla="*/ 0 h 41"/>
                  <a:gd name="T14" fmla="*/ 57 w 64"/>
                  <a:gd name="T15" fmla="*/ 41 h 41"/>
                  <a:gd name="T16" fmla="*/ 0 w 64"/>
                  <a:gd name="T17" fmla="*/ 41 h 41"/>
                  <a:gd name="T18" fmla="*/ 0 w 6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41">
                    <a:moveTo>
                      <a:pt x="0" y="0"/>
                    </a:moveTo>
                    <a:lnTo>
                      <a:pt x="64" y="0"/>
                    </a:lnTo>
                    <a:lnTo>
                      <a:pt x="64" y="41"/>
                    </a:lnTo>
                    <a:lnTo>
                      <a:pt x="0" y="41"/>
                    </a:lnTo>
                    <a:lnTo>
                      <a:pt x="0" y="0"/>
                    </a:lnTo>
                    <a:close/>
                    <a:moveTo>
                      <a:pt x="0" y="0"/>
                    </a:moveTo>
                    <a:lnTo>
                      <a:pt x="57" y="0"/>
                    </a:lnTo>
                    <a:lnTo>
                      <a:pt x="57" y="41"/>
                    </a:lnTo>
                    <a:lnTo>
                      <a:pt x="0" y="41"/>
                    </a:lnTo>
                    <a:lnTo>
                      <a:pt x="0"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2" name="Freeform 1446">
                <a:extLst>
                  <a:ext uri="{FF2B5EF4-FFF2-40B4-BE49-F238E27FC236}">
                    <a16:creationId xmlns:a16="http://schemas.microsoft.com/office/drawing/2014/main" id="{234D02AD-6F76-1F4D-AC05-5589E59B9CDC}"/>
                  </a:ext>
                </a:extLst>
              </p:cNvPr>
              <p:cNvSpPr>
                <a:spLocks noEditPoints="1"/>
              </p:cNvSpPr>
              <p:nvPr/>
            </p:nvSpPr>
            <p:spPr bwMode="auto">
              <a:xfrm>
                <a:off x="1691" y="3642"/>
                <a:ext cx="57" cy="41"/>
              </a:xfrm>
              <a:custGeom>
                <a:avLst/>
                <a:gdLst>
                  <a:gd name="T0" fmla="*/ 0 w 57"/>
                  <a:gd name="T1" fmla="*/ 0 h 41"/>
                  <a:gd name="T2" fmla="*/ 57 w 57"/>
                  <a:gd name="T3" fmla="*/ 0 h 41"/>
                  <a:gd name="T4" fmla="*/ 57 w 57"/>
                  <a:gd name="T5" fmla="*/ 41 h 41"/>
                  <a:gd name="T6" fmla="*/ 0 w 57"/>
                  <a:gd name="T7" fmla="*/ 41 h 41"/>
                  <a:gd name="T8" fmla="*/ 0 w 57"/>
                  <a:gd name="T9" fmla="*/ 0 h 41"/>
                  <a:gd name="T10" fmla="*/ 0 w 57"/>
                  <a:gd name="T11" fmla="*/ 0 h 41"/>
                  <a:gd name="T12" fmla="*/ 51 w 57"/>
                  <a:gd name="T13" fmla="*/ 0 h 41"/>
                  <a:gd name="T14" fmla="*/ 51 w 57"/>
                  <a:gd name="T15" fmla="*/ 41 h 41"/>
                  <a:gd name="T16" fmla="*/ 0 w 57"/>
                  <a:gd name="T17" fmla="*/ 41 h 41"/>
                  <a:gd name="T18" fmla="*/ 0 w 57"/>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1">
                    <a:moveTo>
                      <a:pt x="0" y="0"/>
                    </a:moveTo>
                    <a:lnTo>
                      <a:pt x="57" y="0"/>
                    </a:lnTo>
                    <a:lnTo>
                      <a:pt x="57" y="41"/>
                    </a:lnTo>
                    <a:lnTo>
                      <a:pt x="0" y="41"/>
                    </a:lnTo>
                    <a:lnTo>
                      <a:pt x="0" y="0"/>
                    </a:lnTo>
                    <a:close/>
                    <a:moveTo>
                      <a:pt x="0" y="0"/>
                    </a:moveTo>
                    <a:lnTo>
                      <a:pt x="51" y="0"/>
                    </a:lnTo>
                    <a:lnTo>
                      <a:pt x="51" y="41"/>
                    </a:lnTo>
                    <a:lnTo>
                      <a:pt x="0" y="41"/>
                    </a:lnTo>
                    <a:lnTo>
                      <a:pt x="0"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3" name="Freeform 1447">
                <a:extLst>
                  <a:ext uri="{FF2B5EF4-FFF2-40B4-BE49-F238E27FC236}">
                    <a16:creationId xmlns:a16="http://schemas.microsoft.com/office/drawing/2014/main" id="{4FEADCE0-1697-F740-96F5-4E477D2EDA0C}"/>
                  </a:ext>
                </a:extLst>
              </p:cNvPr>
              <p:cNvSpPr>
                <a:spLocks noEditPoints="1"/>
              </p:cNvSpPr>
              <p:nvPr/>
            </p:nvSpPr>
            <p:spPr bwMode="auto">
              <a:xfrm>
                <a:off x="1691" y="3642"/>
                <a:ext cx="51" cy="41"/>
              </a:xfrm>
              <a:custGeom>
                <a:avLst/>
                <a:gdLst>
                  <a:gd name="T0" fmla="*/ 0 w 51"/>
                  <a:gd name="T1" fmla="*/ 0 h 41"/>
                  <a:gd name="T2" fmla="*/ 51 w 51"/>
                  <a:gd name="T3" fmla="*/ 0 h 41"/>
                  <a:gd name="T4" fmla="*/ 51 w 51"/>
                  <a:gd name="T5" fmla="*/ 41 h 41"/>
                  <a:gd name="T6" fmla="*/ 0 w 51"/>
                  <a:gd name="T7" fmla="*/ 41 h 41"/>
                  <a:gd name="T8" fmla="*/ 0 w 51"/>
                  <a:gd name="T9" fmla="*/ 0 h 41"/>
                  <a:gd name="T10" fmla="*/ 0 w 51"/>
                  <a:gd name="T11" fmla="*/ 0 h 41"/>
                  <a:gd name="T12" fmla="*/ 46 w 51"/>
                  <a:gd name="T13" fmla="*/ 0 h 41"/>
                  <a:gd name="T14" fmla="*/ 46 w 51"/>
                  <a:gd name="T15" fmla="*/ 41 h 41"/>
                  <a:gd name="T16" fmla="*/ 0 w 51"/>
                  <a:gd name="T17" fmla="*/ 41 h 41"/>
                  <a:gd name="T18" fmla="*/ 0 w 5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1">
                    <a:moveTo>
                      <a:pt x="0" y="0"/>
                    </a:moveTo>
                    <a:lnTo>
                      <a:pt x="51" y="0"/>
                    </a:lnTo>
                    <a:lnTo>
                      <a:pt x="51" y="41"/>
                    </a:lnTo>
                    <a:lnTo>
                      <a:pt x="0" y="41"/>
                    </a:lnTo>
                    <a:lnTo>
                      <a:pt x="0" y="0"/>
                    </a:lnTo>
                    <a:close/>
                    <a:moveTo>
                      <a:pt x="0" y="0"/>
                    </a:moveTo>
                    <a:lnTo>
                      <a:pt x="46" y="0"/>
                    </a:lnTo>
                    <a:lnTo>
                      <a:pt x="46" y="41"/>
                    </a:lnTo>
                    <a:lnTo>
                      <a:pt x="0" y="41"/>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4" name="Freeform 1448">
                <a:extLst>
                  <a:ext uri="{FF2B5EF4-FFF2-40B4-BE49-F238E27FC236}">
                    <a16:creationId xmlns:a16="http://schemas.microsoft.com/office/drawing/2014/main" id="{CC1317A7-1E92-2540-A3D3-AE8CBFB96EF3}"/>
                  </a:ext>
                </a:extLst>
              </p:cNvPr>
              <p:cNvSpPr>
                <a:spLocks noEditPoints="1"/>
              </p:cNvSpPr>
              <p:nvPr/>
            </p:nvSpPr>
            <p:spPr bwMode="auto">
              <a:xfrm>
                <a:off x="1691" y="3642"/>
                <a:ext cx="46" cy="41"/>
              </a:xfrm>
              <a:custGeom>
                <a:avLst/>
                <a:gdLst>
                  <a:gd name="T0" fmla="*/ 0 w 46"/>
                  <a:gd name="T1" fmla="*/ 0 h 41"/>
                  <a:gd name="T2" fmla="*/ 46 w 46"/>
                  <a:gd name="T3" fmla="*/ 0 h 41"/>
                  <a:gd name="T4" fmla="*/ 46 w 46"/>
                  <a:gd name="T5" fmla="*/ 41 h 41"/>
                  <a:gd name="T6" fmla="*/ 0 w 46"/>
                  <a:gd name="T7" fmla="*/ 41 h 41"/>
                  <a:gd name="T8" fmla="*/ 0 w 46"/>
                  <a:gd name="T9" fmla="*/ 0 h 41"/>
                  <a:gd name="T10" fmla="*/ 0 w 46"/>
                  <a:gd name="T11" fmla="*/ 0 h 41"/>
                  <a:gd name="T12" fmla="*/ 40 w 46"/>
                  <a:gd name="T13" fmla="*/ 0 h 41"/>
                  <a:gd name="T14" fmla="*/ 40 w 46"/>
                  <a:gd name="T15" fmla="*/ 41 h 41"/>
                  <a:gd name="T16" fmla="*/ 0 w 46"/>
                  <a:gd name="T17" fmla="*/ 41 h 41"/>
                  <a:gd name="T18" fmla="*/ 0 w 46"/>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41">
                    <a:moveTo>
                      <a:pt x="0" y="0"/>
                    </a:moveTo>
                    <a:lnTo>
                      <a:pt x="46" y="0"/>
                    </a:lnTo>
                    <a:lnTo>
                      <a:pt x="46" y="41"/>
                    </a:lnTo>
                    <a:lnTo>
                      <a:pt x="0" y="41"/>
                    </a:lnTo>
                    <a:lnTo>
                      <a:pt x="0" y="0"/>
                    </a:lnTo>
                    <a:close/>
                    <a:moveTo>
                      <a:pt x="0" y="0"/>
                    </a:moveTo>
                    <a:lnTo>
                      <a:pt x="40" y="0"/>
                    </a:lnTo>
                    <a:lnTo>
                      <a:pt x="40" y="41"/>
                    </a:lnTo>
                    <a:lnTo>
                      <a:pt x="0" y="41"/>
                    </a:lnTo>
                    <a:lnTo>
                      <a:pt x="0" y="0"/>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5" name="Freeform 1449">
                <a:extLst>
                  <a:ext uri="{FF2B5EF4-FFF2-40B4-BE49-F238E27FC236}">
                    <a16:creationId xmlns:a16="http://schemas.microsoft.com/office/drawing/2014/main" id="{C1DD22C5-788C-F74C-858F-DBCF46989A07}"/>
                  </a:ext>
                </a:extLst>
              </p:cNvPr>
              <p:cNvSpPr>
                <a:spLocks noEditPoints="1"/>
              </p:cNvSpPr>
              <p:nvPr/>
            </p:nvSpPr>
            <p:spPr bwMode="auto">
              <a:xfrm>
                <a:off x="1691" y="3642"/>
                <a:ext cx="40" cy="41"/>
              </a:xfrm>
              <a:custGeom>
                <a:avLst/>
                <a:gdLst>
                  <a:gd name="T0" fmla="*/ 0 w 40"/>
                  <a:gd name="T1" fmla="*/ 0 h 41"/>
                  <a:gd name="T2" fmla="*/ 40 w 40"/>
                  <a:gd name="T3" fmla="*/ 0 h 41"/>
                  <a:gd name="T4" fmla="*/ 40 w 40"/>
                  <a:gd name="T5" fmla="*/ 41 h 41"/>
                  <a:gd name="T6" fmla="*/ 0 w 40"/>
                  <a:gd name="T7" fmla="*/ 41 h 41"/>
                  <a:gd name="T8" fmla="*/ 0 w 40"/>
                  <a:gd name="T9" fmla="*/ 0 h 41"/>
                  <a:gd name="T10" fmla="*/ 0 w 40"/>
                  <a:gd name="T11" fmla="*/ 0 h 41"/>
                  <a:gd name="T12" fmla="*/ 35 w 40"/>
                  <a:gd name="T13" fmla="*/ 0 h 41"/>
                  <a:gd name="T14" fmla="*/ 35 w 40"/>
                  <a:gd name="T15" fmla="*/ 41 h 41"/>
                  <a:gd name="T16" fmla="*/ 0 w 40"/>
                  <a:gd name="T17" fmla="*/ 41 h 41"/>
                  <a:gd name="T18" fmla="*/ 0 w 40"/>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1">
                    <a:moveTo>
                      <a:pt x="0" y="0"/>
                    </a:moveTo>
                    <a:lnTo>
                      <a:pt x="40" y="0"/>
                    </a:lnTo>
                    <a:lnTo>
                      <a:pt x="40" y="41"/>
                    </a:lnTo>
                    <a:lnTo>
                      <a:pt x="0" y="41"/>
                    </a:lnTo>
                    <a:lnTo>
                      <a:pt x="0" y="0"/>
                    </a:lnTo>
                    <a:close/>
                    <a:moveTo>
                      <a:pt x="0" y="0"/>
                    </a:moveTo>
                    <a:lnTo>
                      <a:pt x="35" y="0"/>
                    </a:lnTo>
                    <a:lnTo>
                      <a:pt x="35" y="41"/>
                    </a:lnTo>
                    <a:lnTo>
                      <a:pt x="0" y="41"/>
                    </a:lnTo>
                    <a:lnTo>
                      <a:pt x="0" y="0"/>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6" name="Freeform 1450">
                <a:extLst>
                  <a:ext uri="{FF2B5EF4-FFF2-40B4-BE49-F238E27FC236}">
                    <a16:creationId xmlns:a16="http://schemas.microsoft.com/office/drawing/2014/main" id="{CA3BAC78-0D96-8B4A-B8A6-FAB5AFA3CFAA}"/>
                  </a:ext>
                </a:extLst>
              </p:cNvPr>
              <p:cNvSpPr>
                <a:spLocks noEditPoints="1"/>
              </p:cNvSpPr>
              <p:nvPr/>
            </p:nvSpPr>
            <p:spPr bwMode="auto">
              <a:xfrm>
                <a:off x="1691" y="3642"/>
                <a:ext cx="35" cy="41"/>
              </a:xfrm>
              <a:custGeom>
                <a:avLst/>
                <a:gdLst>
                  <a:gd name="T0" fmla="*/ 0 w 35"/>
                  <a:gd name="T1" fmla="*/ 0 h 41"/>
                  <a:gd name="T2" fmla="*/ 35 w 35"/>
                  <a:gd name="T3" fmla="*/ 0 h 41"/>
                  <a:gd name="T4" fmla="*/ 35 w 35"/>
                  <a:gd name="T5" fmla="*/ 41 h 41"/>
                  <a:gd name="T6" fmla="*/ 0 w 35"/>
                  <a:gd name="T7" fmla="*/ 41 h 41"/>
                  <a:gd name="T8" fmla="*/ 0 w 35"/>
                  <a:gd name="T9" fmla="*/ 0 h 41"/>
                  <a:gd name="T10" fmla="*/ 0 w 35"/>
                  <a:gd name="T11" fmla="*/ 0 h 41"/>
                  <a:gd name="T12" fmla="*/ 28 w 35"/>
                  <a:gd name="T13" fmla="*/ 0 h 41"/>
                  <a:gd name="T14" fmla="*/ 28 w 35"/>
                  <a:gd name="T15" fmla="*/ 41 h 41"/>
                  <a:gd name="T16" fmla="*/ 0 w 35"/>
                  <a:gd name="T17" fmla="*/ 41 h 41"/>
                  <a:gd name="T18" fmla="*/ 0 w 3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1">
                    <a:moveTo>
                      <a:pt x="0" y="0"/>
                    </a:moveTo>
                    <a:lnTo>
                      <a:pt x="35" y="0"/>
                    </a:lnTo>
                    <a:lnTo>
                      <a:pt x="35" y="41"/>
                    </a:lnTo>
                    <a:lnTo>
                      <a:pt x="0" y="41"/>
                    </a:lnTo>
                    <a:lnTo>
                      <a:pt x="0" y="0"/>
                    </a:lnTo>
                    <a:close/>
                    <a:moveTo>
                      <a:pt x="0" y="0"/>
                    </a:moveTo>
                    <a:lnTo>
                      <a:pt x="28" y="0"/>
                    </a:lnTo>
                    <a:lnTo>
                      <a:pt x="28" y="41"/>
                    </a:lnTo>
                    <a:lnTo>
                      <a:pt x="0" y="41"/>
                    </a:lnTo>
                    <a:lnTo>
                      <a:pt x="0"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7" name="Freeform 1451">
                <a:extLst>
                  <a:ext uri="{FF2B5EF4-FFF2-40B4-BE49-F238E27FC236}">
                    <a16:creationId xmlns:a16="http://schemas.microsoft.com/office/drawing/2014/main" id="{F7CFCFD6-3A23-4F40-82E0-FD9817FFA289}"/>
                  </a:ext>
                </a:extLst>
              </p:cNvPr>
              <p:cNvSpPr>
                <a:spLocks noEditPoints="1"/>
              </p:cNvSpPr>
              <p:nvPr/>
            </p:nvSpPr>
            <p:spPr bwMode="auto">
              <a:xfrm>
                <a:off x="1691" y="3642"/>
                <a:ext cx="28" cy="41"/>
              </a:xfrm>
              <a:custGeom>
                <a:avLst/>
                <a:gdLst>
                  <a:gd name="T0" fmla="*/ 0 w 28"/>
                  <a:gd name="T1" fmla="*/ 0 h 41"/>
                  <a:gd name="T2" fmla="*/ 28 w 28"/>
                  <a:gd name="T3" fmla="*/ 0 h 41"/>
                  <a:gd name="T4" fmla="*/ 28 w 28"/>
                  <a:gd name="T5" fmla="*/ 41 h 41"/>
                  <a:gd name="T6" fmla="*/ 0 w 28"/>
                  <a:gd name="T7" fmla="*/ 41 h 41"/>
                  <a:gd name="T8" fmla="*/ 0 w 28"/>
                  <a:gd name="T9" fmla="*/ 0 h 41"/>
                  <a:gd name="T10" fmla="*/ 0 w 28"/>
                  <a:gd name="T11" fmla="*/ 0 h 41"/>
                  <a:gd name="T12" fmla="*/ 23 w 28"/>
                  <a:gd name="T13" fmla="*/ 0 h 41"/>
                  <a:gd name="T14" fmla="*/ 23 w 28"/>
                  <a:gd name="T15" fmla="*/ 41 h 41"/>
                  <a:gd name="T16" fmla="*/ 0 w 28"/>
                  <a:gd name="T17" fmla="*/ 41 h 41"/>
                  <a:gd name="T18" fmla="*/ 0 w 2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41">
                    <a:moveTo>
                      <a:pt x="0" y="0"/>
                    </a:moveTo>
                    <a:lnTo>
                      <a:pt x="28" y="0"/>
                    </a:lnTo>
                    <a:lnTo>
                      <a:pt x="28" y="41"/>
                    </a:lnTo>
                    <a:lnTo>
                      <a:pt x="0" y="41"/>
                    </a:lnTo>
                    <a:lnTo>
                      <a:pt x="0" y="0"/>
                    </a:lnTo>
                    <a:close/>
                    <a:moveTo>
                      <a:pt x="0" y="0"/>
                    </a:moveTo>
                    <a:lnTo>
                      <a:pt x="23" y="0"/>
                    </a:lnTo>
                    <a:lnTo>
                      <a:pt x="23" y="41"/>
                    </a:lnTo>
                    <a:lnTo>
                      <a:pt x="0" y="41"/>
                    </a:lnTo>
                    <a:lnTo>
                      <a:pt x="0" y="0"/>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8" name="Freeform 1452">
                <a:extLst>
                  <a:ext uri="{FF2B5EF4-FFF2-40B4-BE49-F238E27FC236}">
                    <a16:creationId xmlns:a16="http://schemas.microsoft.com/office/drawing/2014/main" id="{ED4B9E95-BF12-E44A-B627-A7201B893C77}"/>
                  </a:ext>
                </a:extLst>
              </p:cNvPr>
              <p:cNvSpPr>
                <a:spLocks noEditPoints="1"/>
              </p:cNvSpPr>
              <p:nvPr/>
            </p:nvSpPr>
            <p:spPr bwMode="auto">
              <a:xfrm>
                <a:off x="1691" y="3642"/>
                <a:ext cx="23" cy="41"/>
              </a:xfrm>
              <a:custGeom>
                <a:avLst/>
                <a:gdLst>
                  <a:gd name="T0" fmla="*/ 0 w 23"/>
                  <a:gd name="T1" fmla="*/ 0 h 41"/>
                  <a:gd name="T2" fmla="*/ 23 w 23"/>
                  <a:gd name="T3" fmla="*/ 0 h 41"/>
                  <a:gd name="T4" fmla="*/ 23 w 23"/>
                  <a:gd name="T5" fmla="*/ 41 h 41"/>
                  <a:gd name="T6" fmla="*/ 0 w 23"/>
                  <a:gd name="T7" fmla="*/ 41 h 41"/>
                  <a:gd name="T8" fmla="*/ 0 w 23"/>
                  <a:gd name="T9" fmla="*/ 0 h 41"/>
                  <a:gd name="T10" fmla="*/ 0 w 23"/>
                  <a:gd name="T11" fmla="*/ 0 h 41"/>
                  <a:gd name="T12" fmla="*/ 17 w 23"/>
                  <a:gd name="T13" fmla="*/ 0 h 41"/>
                  <a:gd name="T14" fmla="*/ 17 w 23"/>
                  <a:gd name="T15" fmla="*/ 41 h 41"/>
                  <a:gd name="T16" fmla="*/ 0 w 23"/>
                  <a:gd name="T17" fmla="*/ 41 h 41"/>
                  <a:gd name="T18" fmla="*/ 0 w 2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1">
                    <a:moveTo>
                      <a:pt x="0" y="0"/>
                    </a:moveTo>
                    <a:lnTo>
                      <a:pt x="23" y="0"/>
                    </a:lnTo>
                    <a:lnTo>
                      <a:pt x="23" y="41"/>
                    </a:lnTo>
                    <a:lnTo>
                      <a:pt x="0" y="41"/>
                    </a:lnTo>
                    <a:lnTo>
                      <a:pt x="0" y="0"/>
                    </a:lnTo>
                    <a:close/>
                    <a:moveTo>
                      <a:pt x="0" y="0"/>
                    </a:moveTo>
                    <a:lnTo>
                      <a:pt x="17" y="0"/>
                    </a:lnTo>
                    <a:lnTo>
                      <a:pt x="17" y="41"/>
                    </a:lnTo>
                    <a:lnTo>
                      <a:pt x="0" y="41"/>
                    </a:lnTo>
                    <a:lnTo>
                      <a:pt x="0"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89" name="Freeform 1453">
                <a:extLst>
                  <a:ext uri="{FF2B5EF4-FFF2-40B4-BE49-F238E27FC236}">
                    <a16:creationId xmlns:a16="http://schemas.microsoft.com/office/drawing/2014/main" id="{C0A01329-EC40-654D-9B6B-A1FE5A6B45CD}"/>
                  </a:ext>
                </a:extLst>
              </p:cNvPr>
              <p:cNvSpPr>
                <a:spLocks noEditPoints="1"/>
              </p:cNvSpPr>
              <p:nvPr/>
            </p:nvSpPr>
            <p:spPr bwMode="auto">
              <a:xfrm>
                <a:off x="1691" y="3642"/>
                <a:ext cx="17" cy="41"/>
              </a:xfrm>
              <a:custGeom>
                <a:avLst/>
                <a:gdLst>
                  <a:gd name="T0" fmla="*/ 0 w 17"/>
                  <a:gd name="T1" fmla="*/ 0 h 41"/>
                  <a:gd name="T2" fmla="*/ 17 w 17"/>
                  <a:gd name="T3" fmla="*/ 0 h 41"/>
                  <a:gd name="T4" fmla="*/ 17 w 17"/>
                  <a:gd name="T5" fmla="*/ 41 h 41"/>
                  <a:gd name="T6" fmla="*/ 0 w 17"/>
                  <a:gd name="T7" fmla="*/ 41 h 41"/>
                  <a:gd name="T8" fmla="*/ 0 w 17"/>
                  <a:gd name="T9" fmla="*/ 0 h 41"/>
                  <a:gd name="T10" fmla="*/ 0 w 17"/>
                  <a:gd name="T11" fmla="*/ 0 h 41"/>
                  <a:gd name="T12" fmla="*/ 12 w 17"/>
                  <a:gd name="T13" fmla="*/ 0 h 41"/>
                  <a:gd name="T14" fmla="*/ 12 w 17"/>
                  <a:gd name="T15" fmla="*/ 41 h 41"/>
                  <a:gd name="T16" fmla="*/ 0 w 17"/>
                  <a:gd name="T17" fmla="*/ 41 h 41"/>
                  <a:gd name="T18" fmla="*/ 0 w 17"/>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1">
                    <a:moveTo>
                      <a:pt x="0" y="0"/>
                    </a:moveTo>
                    <a:lnTo>
                      <a:pt x="17" y="0"/>
                    </a:lnTo>
                    <a:lnTo>
                      <a:pt x="17" y="41"/>
                    </a:lnTo>
                    <a:lnTo>
                      <a:pt x="0" y="41"/>
                    </a:lnTo>
                    <a:lnTo>
                      <a:pt x="0" y="0"/>
                    </a:lnTo>
                    <a:close/>
                    <a:moveTo>
                      <a:pt x="0" y="0"/>
                    </a:moveTo>
                    <a:lnTo>
                      <a:pt x="12" y="0"/>
                    </a:lnTo>
                    <a:lnTo>
                      <a:pt x="12" y="41"/>
                    </a:lnTo>
                    <a:lnTo>
                      <a:pt x="0" y="41"/>
                    </a:lnTo>
                    <a:lnTo>
                      <a:pt x="0" y="0"/>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0" name="Freeform 1454">
                <a:extLst>
                  <a:ext uri="{FF2B5EF4-FFF2-40B4-BE49-F238E27FC236}">
                    <a16:creationId xmlns:a16="http://schemas.microsoft.com/office/drawing/2014/main" id="{8D2C2AF5-AD67-D444-9726-5CE3981CA41F}"/>
                  </a:ext>
                </a:extLst>
              </p:cNvPr>
              <p:cNvSpPr>
                <a:spLocks noEditPoints="1"/>
              </p:cNvSpPr>
              <p:nvPr/>
            </p:nvSpPr>
            <p:spPr bwMode="auto">
              <a:xfrm>
                <a:off x="1691" y="3642"/>
                <a:ext cx="12" cy="41"/>
              </a:xfrm>
              <a:custGeom>
                <a:avLst/>
                <a:gdLst>
                  <a:gd name="T0" fmla="*/ 0 w 12"/>
                  <a:gd name="T1" fmla="*/ 0 h 41"/>
                  <a:gd name="T2" fmla="*/ 12 w 12"/>
                  <a:gd name="T3" fmla="*/ 0 h 41"/>
                  <a:gd name="T4" fmla="*/ 12 w 12"/>
                  <a:gd name="T5" fmla="*/ 41 h 41"/>
                  <a:gd name="T6" fmla="*/ 0 w 12"/>
                  <a:gd name="T7" fmla="*/ 41 h 41"/>
                  <a:gd name="T8" fmla="*/ 0 w 12"/>
                  <a:gd name="T9" fmla="*/ 0 h 41"/>
                  <a:gd name="T10" fmla="*/ 0 w 12"/>
                  <a:gd name="T11" fmla="*/ 0 h 41"/>
                  <a:gd name="T12" fmla="*/ 6 w 12"/>
                  <a:gd name="T13" fmla="*/ 0 h 41"/>
                  <a:gd name="T14" fmla="*/ 6 w 12"/>
                  <a:gd name="T15" fmla="*/ 41 h 41"/>
                  <a:gd name="T16" fmla="*/ 0 w 12"/>
                  <a:gd name="T17" fmla="*/ 41 h 41"/>
                  <a:gd name="T18" fmla="*/ 0 w 1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1">
                    <a:moveTo>
                      <a:pt x="0" y="0"/>
                    </a:moveTo>
                    <a:lnTo>
                      <a:pt x="12" y="0"/>
                    </a:lnTo>
                    <a:lnTo>
                      <a:pt x="12" y="41"/>
                    </a:lnTo>
                    <a:lnTo>
                      <a:pt x="0" y="41"/>
                    </a:lnTo>
                    <a:lnTo>
                      <a:pt x="0" y="0"/>
                    </a:lnTo>
                    <a:close/>
                    <a:moveTo>
                      <a:pt x="0" y="0"/>
                    </a:moveTo>
                    <a:lnTo>
                      <a:pt x="6" y="0"/>
                    </a:lnTo>
                    <a:lnTo>
                      <a:pt x="6" y="41"/>
                    </a:lnTo>
                    <a:lnTo>
                      <a:pt x="0" y="41"/>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1" name="Freeform 1455">
                <a:extLst>
                  <a:ext uri="{FF2B5EF4-FFF2-40B4-BE49-F238E27FC236}">
                    <a16:creationId xmlns:a16="http://schemas.microsoft.com/office/drawing/2014/main" id="{9ACB2C9D-8C7D-6F4B-8243-1B4356DD183E}"/>
                  </a:ext>
                </a:extLst>
              </p:cNvPr>
              <p:cNvSpPr>
                <a:spLocks noEditPoints="1"/>
              </p:cNvSpPr>
              <p:nvPr/>
            </p:nvSpPr>
            <p:spPr bwMode="auto">
              <a:xfrm>
                <a:off x="1691" y="3642"/>
                <a:ext cx="6" cy="41"/>
              </a:xfrm>
              <a:custGeom>
                <a:avLst/>
                <a:gdLst>
                  <a:gd name="T0" fmla="*/ 0 w 6"/>
                  <a:gd name="T1" fmla="*/ 0 h 41"/>
                  <a:gd name="T2" fmla="*/ 6 w 6"/>
                  <a:gd name="T3" fmla="*/ 0 h 41"/>
                  <a:gd name="T4" fmla="*/ 6 w 6"/>
                  <a:gd name="T5" fmla="*/ 41 h 41"/>
                  <a:gd name="T6" fmla="*/ 0 w 6"/>
                  <a:gd name="T7" fmla="*/ 41 h 41"/>
                  <a:gd name="T8" fmla="*/ 0 w 6"/>
                  <a:gd name="T9" fmla="*/ 0 h 41"/>
                  <a:gd name="T10" fmla="*/ 0 w 6"/>
                  <a:gd name="T11" fmla="*/ 0 h 41"/>
                  <a:gd name="T12" fmla="*/ 0 w 6"/>
                  <a:gd name="T13" fmla="*/ 0 h 41"/>
                  <a:gd name="T14" fmla="*/ 0 w 6"/>
                  <a:gd name="T15" fmla="*/ 41 h 41"/>
                  <a:gd name="T16" fmla="*/ 0 w 6"/>
                  <a:gd name="T17" fmla="*/ 41 h 41"/>
                  <a:gd name="T18" fmla="*/ 0 w 6"/>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41">
                    <a:moveTo>
                      <a:pt x="0" y="0"/>
                    </a:moveTo>
                    <a:lnTo>
                      <a:pt x="6" y="0"/>
                    </a:lnTo>
                    <a:lnTo>
                      <a:pt x="6" y="41"/>
                    </a:lnTo>
                    <a:lnTo>
                      <a:pt x="0" y="41"/>
                    </a:lnTo>
                    <a:lnTo>
                      <a:pt x="0" y="0"/>
                    </a:lnTo>
                    <a:close/>
                    <a:moveTo>
                      <a:pt x="0" y="0"/>
                    </a:moveTo>
                    <a:lnTo>
                      <a:pt x="0" y="0"/>
                    </a:lnTo>
                    <a:lnTo>
                      <a:pt x="0" y="41"/>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2" name="Freeform 1456">
                <a:extLst>
                  <a:ext uri="{FF2B5EF4-FFF2-40B4-BE49-F238E27FC236}">
                    <a16:creationId xmlns:a16="http://schemas.microsoft.com/office/drawing/2014/main" id="{8A730C71-74DF-9649-8B9A-4EA5F590F0B5}"/>
                  </a:ext>
                </a:extLst>
              </p:cNvPr>
              <p:cNvSpPr>
                <a:spLocks noEditPoints="1"/>
              </p:cNvSpPr>
              <p:nvPr/>
            </p:nvSpPr>
            <p:spPr bwMode="auto">
              <a:xfrm>
                <a:off x="1691" y="3642"/>
                <a:ext cx="1" cy="41"/>
              </a:xfrm>
              <a:custGeom>
                <a:avLst/>
                <a:gdLst>
                  <a:gd name="T0" fmla="*/ 0 w 1"/>
                  <a:gd name="T1" fmla="*/ 0 h 41"/>
                  <a:gd name="T2" fmla="*/ 0 w 1"/>
                  <a:gd name="T3" fmla="*/ 0 h 41"/>
                  <a:gd name="T4" fmla="*/ 0 w 1"/>
                  <a:gd name="T5" fmla="*/ 41 h 41"/>
                  <a:gd name="T6" fmla="*/ 0 w 1"/>
                  <a:gd name="T7" fmla="*/ 41 h 41"/>
                  <a:gd name="T8" fmla="*/ 0 w 1"/>
                  <a:gd name="T9" fmla="*/ 0 h 41"/>
                  <a:gd name="T10" fmla="*/ 0 w 1"/>
                  <a:gd name="T11" fmla="*/ 0 h 41"/>
                  <a:gd name="T12" fmla="*/ 0 w 1"/>
                  <a:gd name="T13" fmla="*/ 0 h 41"/>
                  <a:gd name="T14" fmla="*/ 0 w 1"/>
                  <a:gd name="T15" fmla="*/ 41 h 41"/>
                  <a:gd name="T16" fmla="*/ 0 w 1"/>
                  <a:gd name="T17" fmla="*/ 41 h 41"/>
                  <a:gd name="T18" fmla="*/ 0 w 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41">
                    <a:moveTo>
                      <a:pt x="0" y="0"/>
                    </a:moveTo>
                    <a:lnTo>
                      <a:pt x="0" y="0"/>
                    </a:lnTo>
                    <a:lnTo>
                      <a:pt x="0" y="41"/>
                    </a:lnTo>
                    <a:lnTo>
                      <a:pt x="0" y="0"/>
                    </a:lnTo>
                    <a:close/>
                    <a:moveTo>
                      <a:pt x="0" y="0"/>
                    </a:moveTo>
                    <a:lnTo>
                      <a:pt x="0" y="0"/>
                    </a:lnTo>
                    <a:lnTo>
                      <a:pt x="0" y="4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3" name="Rectangle 1457">
                <a:extLst>
                  <a:ext uri="{FF2B5EF4-FFF2-40B4-BE49-F238E27FC236}">
                    <a16:creationId xmlns:a16="http://schemas.microsoft.com/office/drawing/2014/main" id="{27913C76-9ED8-F142-B37B-5CF2F221F870}"/>
                  </a:ext>
                </a:extLst>
              </p:cNvPr>
              <p:cNvSpPr>
                <a:spLocks noChangeArrowheads="1"/>
              </p:cNvSpPr>
              <p:nvPr/>
            </p:nvSpPr>
            <p:spPr bwMode="auto">
              <a:xfrm>
                <a:off x="1691" y="3642"/>
                <a:ext cx="218" cy="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94" name="Freeform 1458">
                <a:extLst>
                  <a:ext uri="{FF2B5EF4-FFF2-40B4-BE49-F238E27FC236}">
                    <a16:creationId xmlns:a16="http://schemas.microsoft.com/office/drawing/2014/main" id="{58557E4A-ED78-0C4E-836E-B39910971EC2}"/>
                  </a:ext>
                </a:extLst>
              </p:cNvPr>
              <p:cNvSpPr>
                <a:spLocks noEditPoints="1"/>
              </p:cNvSpPr>
              <p:nvPr/>
            </p:nvSpPr>
            <p:spPr bwMode="auto">
              <a:xfrm>
                <a:off x="1693" y="3652"/>
                <a:ext cx="214" cy="6"/>
              </a:xfrm>
              <a:custGeom>
                <a:avLst/>
                <a:gdLst>
                  <a:gd name="T0" fmla="*/ 0 w 214"/>
                  <a:gd name="T1" fmla="*/ 0 h 6"/>
                  <a:gd name="T2" fmla="*/ 214 w 214"/>
                  <a:gd name="T3" fmla="*/ 0 h 6"/>
                  <a:gd name="T4" fmla="*/ 214 w 214"/>
                  <a:gd name="T5" fmla="*/ 6 h 6"/>
                  <a:gd name="T6" fmla="*/ 0 w 214"/>
                  <a:gd name="T7" fmla="*/ 6 h 6"/>
                  <a:gd name="T8" fmla="*/ 0 w 214"/>
                  <a:gd name="T9" fmla="*/ 0 h 6"/>
                  <a:gd name="T10" fmla="*/ 0 w 214"/>
                  <a:gd name="T11" fmla="*/ 2 h 6"/>
                  <a:gd name="T12" fmla="*/ 214 w 214"/>
                  <a:gd name="T13" fmla="*/ 2 h 6"/>
                  <a:gd name="T14" fmla="*/ 214 w 214"/>
                  <a:gd name="T15" fmla="*/ 4 h 6"/>
                  <a:gd name="T16" fmla="*/ 0 w 214"/>
                  <a:gd name="T17" fmla="*/ 4 h 6"/>
                  <a:gd name="T18" fmla="*/ 0 w 21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6">
                    <a:moveTo>
                      <a:pt x="0" y="0"/>
                    </a:moveTo>
                    <a:lnTo>
                      <a:pt x="214" y="0"/>
                    </a:lnTo>
                    <a:lnTo>
                      <a:pt x="214" y="6"/>
                    </a:lnTo>
                    <a:lnTo>
                      <a:pt x="0" y="6"/>
                    </a:lnTo>
                    <a:lnTo>
                      <a:pt x="0" y="0"/>
                    </a:lnTo>
                    <a:close/>
                    <a:moveTo>
                      <a:pt x="0" y="2"/>
                    </a:moveTo>
                    <a:lnTo>
                      <a:pt x="214" y="2"/>
                    </a:lnTo>
                    <a:lnTo>
                      <a:pt x="214" y="4"/>
                    </a:lnTo>
                    <a:lnTo>
                      <a:pt x="0" y="4"/>
                    </a:lnTo>
                    <a:lnTo>
                      <a:pt x="0"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5" name="Freeform 1459">
                <a:extLst>
                  <a:ext uri="{FF2B5EF4-FFF2-40B4-BE49-F238E27FC236}">
                    <a16:creationId xmlns:a16="http://schemas.microsoft.com/office/drawing/2014/main" id="{7F1FE9B9-E021-CA4E-9BA6-DA7B58A0DAEB}"/>
                  </a:ext>
                </a:extLst>
              </p:cNvPr>
              <p:cNvSpPr>
                <a:spLocks noEditPoints="1"/>
              </p:cNvSpPr>
              <p:nvPr/>
            </p:nvSpPr>
            <p:spPr bwMode="auto">
              <a:xfrm>
                <a:off x="1693" y="3654"/>
                <a:ext cx="214" cy="2"/>
              </a:xfrm>
              <a:custGeom>
                <a:avLst/>
                <a:gdLst>
                  <a:gd name="T0" fmla="*/ 0 w 214"/>
                  <a:gd name="T1" fmla="*/ 0 h 2"/>
                  <a:gd name="T2" fmla="*/ 214 w 214"/>
                  <a:gd name="T3" fmla="*/ 0 h 2"/>
                  <a:gd name="T4" fmla="*/ 214 w 214"/>
                  <a:gd name="T5" fmla="*/ 2 h 2"/>
                  <a:gd name="T6" fmla="*/ 0 w 214"/>
                  <a:gd name="T7" fmla="*/ 2 h 2"/>
                  <a:gd name="T8" fmla="*/ 0 w 214"/>
                  <a:gd name="T9" fmla="*/ 0 h 2"/>
                  <a:gd name="T10" fmla="*/ 0 w 214"/>
                  <a:gd name="T11" fmla="*/ 1 h 2"/>
                  <a:gd name="T12" fmla="*/ 214 w 214"/>
                  <a:gd name="T13" fmla="*/ 1 h 2"/>
                  <a:gd name="T14" fmla="*/ 214 w 214"/>
                  <a:gd name="T15" fmla="*/ 1 h 2"/>
                  <a:gd name="T16" fmla="*/ 0 w 214"/>
                  <a:gd name="T17" fmla="*/ 1 h 2"/>
                  <a:gd name="T18" fmla="*/ 0 w 21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 h="2">
                    <a:moveTo>
                      <a:pt x="0" y="0"/>
                    </a:moveTo>
                    <a:lnTo>
                      <a:pt x="214" y="0"/>
                    </a:lnTo>
                    <a:lnTo>
                      <a:pt x="214" y="2"/>
                    </a:lnTo>
                    <a:lnTo>
                      <a:pt x="0" y="2"/>
                    </a:lnTo>
                    <a:lnTo>
                      <a:pt x="0" y="0"/>
                    </a:lnTo>
                    <a:close/>
                    <a:moveTo>
                      <a:pt x="0" y="1"/>
                    </a:moveTo>
                    <a:lnTo>
                      <a:pt x="214" y="1"/>
                    </a:lnTo>
                    <a:lnTo>
                      <a:pt x="0"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6" name="Rectangle 1460">
                <a:extLst>
                  <a:ext uri="{FF2B5EF4-FFF2-40B4-BE49-F238E27FC236}">
                    <a16:creationId xmlns:a16="http://schemas.microsoft.com/office/drawing/2014/main" id="{7669B9BB-5D6A-B14D-96E2-4D435DAEE18E}"/>
                  </a:ext>
                </a:extLst>
              </p:cNvPr>
              <p:cNvSpPr>
                <a:spLocks noChangeArrowheads="1"/>
              </p:cNvSpPr>
              <p:nvPr/>
            </p:nvSpPr>
            <p:spPr bwMode="auto">
              <a:xfrm>
                <a:off x="1693" y="3652"/>
                <a:ext cx="214" cy="6"/>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97" name="Rectangle 1461">
                <a:extLst>
                  <a:ext uri="{FF2B5EF4-FFF2-40B4-BE49-F238E27FC236}">
                    <a16:creationId xmlns:a16="http://schemas.microsoft.com/office/drawing/2014/main" id="{E9E4CE0A-818F-8449-B777-0EB4B70CC027}"/>
                  </a:ext>
                </a:extLst>
              </p:cNvPr>
              <p:cNvSpPr>
                <a:spLocks noChangeArrowheads="1"/>
              </p:cNvSpPr>
              <p:nvPr/>
            </p:nvSpPr>
            <p:spPr bwMode="auto">
              <a:xfrm>
                <a:off x="1711" y="3652"/>
                <a:ext cx="38" cy="6"/>
              </a:xfrm>
              <a:prstGeom prst="rect">
                <a:avLst/>
              </a:prstGeom>
              <a:solidFill>
                <a:srgbClr val="000000"/>
              </a:solidFill>
              <a:ln w="1588">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98" name="Freeform 1462">
                <a:extLst>
                  <a:ext uri="{FF2B5EF4-FFF2-40B4-BE49-F238E27FC236}">
                    <a16:creationId xmlns:a16="http://schemas.microsoft.com/office/drawing/2014/main" id="{C1568C1C-3B5B-9944-AEB5-E9E314797EAF}"/>
                  </a:ext>
                </a:extLst>
              </p:cNvPr>
              <p:cNvSpPr>
                <a:spLocks noEditPoints="1"/>
              </p:cNvSpPr>
              <p:nvPr/>
            </p:nvSpPr>
            <p:spPr bwMode="auto">
              <a:xfrm>
                <a:off x="1700" y="3663"/>
                <a:ext cx="14" cy="14"/>
              </a:xfrm>
              <a:custGeom>
                <a:avLst/>
                <a:gdLst>
                  <a:gd name="T0" fmla="*/ 0 w 14"/>
                  <a:gd name="T1" fmla="*/ 7 h 14"/>
                  <a:gd name="T2" fmla="*/ 7 w 14"/>
                  <a:gd name="T3" fmla="*/ 0 h 14"/>
                  <a:gd name="T4" fmla="*/ 14 w 14"/>
                  <a:gd name="T5" fmla="*/ 7 h 14"/>
                  <a:gd name="T6" fmla="*/ 7 w 14"/>
                  <a:gd name="T7" fmla="*/ 14 h 14"/>
                  <a:gd name="T8" fmla="*/ 0 w 14"/>
                  <a:gd name="T9" fmla="*/ 7 h 14"/>
                  <a:gd name="T10" fmla="*/ 3 w 14"/>
                  <a:gd name="T11" fmla="*/ 7 h 14"/>
                  <a:gd name="T12" fmla="*/ 9 w 14"/>
                  <a:gd name="T13" fmla="*/ 1 h 14"/>
                  <a:gd name="T14" fmla="*/ 14 w 14"/>
                  <a:gd name="T15" fmla="*/ 7 h 14"/>
                  <a:gd name="T16" fmla="*/ 9 w 14"/>
                  <a:gd name="T17" fmla="*/ 13 h 14"/>
                  <a:gd name="T18" fmla="*/ 3 w 14"/>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4">
                    <a:moveTo>
                      <a:pt x="0" y="7"/>
                    </a:moveTo>
                    <a:lnTo>
                      <a:pt x="7" y="0"/>
                    </a:lnTo>
                    <a:lnTo>
                      <a:pt x="14" y="7"/>
                    </a:lnTo>
                    <a:lnTo>
                      <a:pt x="7" y="14"/>
                    </a:lnTo>
                    <a:lnTo>
                      <a:pt x="0" y="7"/>
                    </a:lnTo>
                    <a:close/>
                    <a:moveTo>
                      <a:pt x="3" y="7"/>
                    </a:moveTo>
                    <a:lnTo>
                      <a:pt x="9" y="1"/>
                    </a:lnTo>
                    <a:lnTo>
                      <a:pt x="14" y="7"/>
                    </a:lnTo>
                    <a:lnTo>
                      <a:pt x="9" y="13"/>
                    </a:lnTo>
                    <a:lnTo>
                      <a:pt x="3" y="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99" name="Freeform 1463">
                <a:extLst>
                  <a:ext uri="{FF2B5EF4-FFF2-40B4-BE49-F238E27FC236}">
                    <a16:creationId xmlns:a16="http://schemas.microsoft.com/office/drawing/2014/main" id="{EA6FD096-FB37-4349-84ED-864BD9A20CA9}"/>
                  </a:ext>
                </a:extLst>
              </p:cNvPr>
              <p:cNvSpPr>
                <a:spLocks noEditPoints="1"/>
              </p:cNvSpPr>
              <p:nvPr/>
            </p:nvSpPr>
            <p:spPr bwMode="auto">
              <a:xfrm>
                <a:off x="1703" y="3664"/>
                <a:ext cx="11" cy="12"/>
              </a:xfrm>
              <a:custGeom>
                <a:avLst/>
                <a:gdLst>
                  <a:gd name="T0" fmla="*/ 0 w 11"/>
                  <a:gd name="T1" fmla="*/ 6 h 12"/>
                  <a:gd name="T2" fmla="*/ 6 w 11"/>
                  <a:gd name="T3" fmla="*/ 0 h 12"/>
                  <a:gd name="T4" fmla="*/ 11 w 11"/>
                  <a:gd name="T5" fmla="*/ 6 h 12"/>
                  <a:gd name="T6" fmla="*/ 6 w 11"/>
                  <a:gd name="T7" fmla="*/ 12 h 12"/>
                  <a:gd name="T8" fmla="*/ 0 w 11"/>
                  <a:gd name="T9" fmla="*/ 6 h 12"/>
                  <a:gd name="T10" fmla="*/ 1 w 11"/>
                  <a:gd name="T11" fmla="*/ 6 h 12"/>
                  <a:gd name="T12" fmla="*/ 7 w 11"/>
                  <a:gd name="T13" fmla="*/ 2 h 12"/>
                  <a:gd name="T14" fmla="*/ 11 w 11"/>
                  <a:gd name="T15" fmla="*/ 6 h 12"/>
                  <a:gd name="T16" fmla="*/ 7 w 11"/>
                  <a:gd name="T17" fmla="*/ 11 h 12"/>
                  <a:gd name="T18" fmla="*/ 1 w 11"/>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2">
                    <a:moveTo>
                      <a:pt x="0" y="6"/>
                    </a:moveTo>
                    <a:lnTo>
                      <a:pt x="6" y="0"/>
                    </a:lnTo>
                    <a:lnTo>
                      <a:pt x="11" y="6"/>
                    </a:lnTo>
                    <a:lnTo>
                      <a:pt x="6" y="12"/>
                    </a:lnTo>
                    <a:lnTo>
                      <a:pt x="0" y="6"/>
                    </a:lnTo>
                    <a:close/>
                    <a:moveTo>
                      <a:pt x="1" y="6"/>
                    </a:moveTo>
                    <a:lnTo>
                      <a:pt x="7" y="2"/>
                    </a:lnTo>
                    <a:lnTo>
                      <a:pt x="11" y="6"/>
                    </a:lnTo>
                    <a:lnTo>
                      <a:pt x="7" y="11"/>
                    </a:lnTo>
                    <a:lnTo>
                      <a:pt x="1" y="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0" name="Freeform 1464">
                <a:extLst>
                  <a:ext uri="{FF2B5EF4-FFF2-40B4-BE49-F238E27FC236}">
                    <a16:creationId xmlns:a16="http://schemas.microsoft.com/office/drawing/2014/main" id="{979AE3DA-EEAC-FA4C-BE69-6CCC31BE3477}"/>
                  </a:ext>
                </a:extLst>
              </p:cNvPr>
              <p:cNvSpPr>
                <a:spLocks noEditPoints="1"/>
              </p:cNvSpPr>
              <p:nvPr/>
            </p:nvSpPr>
            <p:spPr bwMode="auto">
              <a:xfrm>
                <a:off x="1704" y="3666"/>
                <a:ext cx="10" cy="9"/>
              </a:xfrm>
              <a:custGeom>
                <a:avLst/>
                <a:gdLst>
                  <a:gd name="T0" fmla="*/ 0 w 10"/>
                  <a:gd name="T1" fmla="*/ 4 h 9"/>
                  <a:gd name="T2" fmla="*/ 6 w 10"/>
                  <a:gd name="T3" fmla="*/ 0 h 9"/>
                  <a:gd name="T4" fmla="*/ 10 w 10"/>
                  <a:gd name="T5" fmla="*/ 4 h 9"/>
                  <a:gd name="T6" fmla="*/ 6 w 10"/>
                  <a:gd name="T7" fmla="*/ 9 h 9"/>
                  <a:gd name="T8" fmla="*/ 0 w 10"/>
                  <a:gd name="T9" fmla="*/ 4 h 9"/>
                  <a:gd name="T10" fmla="*/ 3 w 10"/>
                  <a:gd name="T11" fmla="*/ 4 h 9"/>
                  <a:gd name="T12" fmla="*/ 7 w 10"/>
                  <a:gd name="T13" fmla="*/ 1 h 9"/>
                  <a:gd name="T14" fmla="*/ 10 w 10"/>
                  <a:gd name="T15" fmla="*/ 4 h 9"/>
                  <a:gd name="T16" fmla="*/ 7 w 10"/>
                  <a:gd name="T17" fmla="*/ 8 h 9"/>
                  <a:gd name="T18" fmla="*/ 3 w 10"/>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9">
                    <a:moveTo>
                      <a:pt x="0" y="4"/>
                    </a:moveTo>
                    <a:lnTo>
                      <a:pt x="6" y="0"/>
                    </a:lnTo>
                    <a:lnTo>
                      <a:pt x="10" y="4"/>
                    </a:lnTo>
                    <a:lnTo>
                      <a:pt x="6" y="9"/>
                    </a:lnTo>
                    <a:lnTo>
                      <a:pt x="0" y="4"/>
                    </a:lnTo>
                    <a:close/>
                    <a:moveTo>
                      <a:pt x="3" y="4"/>
                    </a:moveTo>
                    <a:lnTo>
                      <a:pt x="7" y="1"/>
                    </a:lnTo>
                    <a:lnTo>
                      <a:pt x="10" y="4"/>
                    </a:lnTo>
                    <a:lnTo>
                      <a:pt x="7" y="8"/>
                    </a:lnTo>
                    <a:lnTo>
                      <a:pt x="3" y="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1" name="Freeform 1465">
                <a:extLst>
                  <a:ext uri="{FF2B5EF4-FFF2-40B4-BE49-F238E27FC236}">
                    <a16:creationId xmlns:a16="http://schemas.microsoft.com/office/drawing/2014/main" id="{9E420E67-AC6F-374F-9258-CE83675155FB}"/>
                  </a:ext>
                </a:extLst>
              </p:cNvPr>
              <p:cNvSpPr>
                <a:spLocks noEditPoints="1"/>
              </p:cNvSpPr>
              <p:nvPr/>
            </p:nvSpPr>
            <p:spPr bwMode="auto">
              <a:xfrm>
                <a:off x="1707" y="3667"/>
                <a:ext cx="7" cy="7"/>
              </a:xfrm>
              <a:custGeom>
                <a:avLst/>
                <a:gdLst>
                  <a:gd name="T0" fmla="*/ 0 w 7"/>
                  <a:gd name="T1" fmla="*/ 3 h 7"/>
                  <a:gd name="T2" fmla="*/ 4 w 7"/>
                  <a:gd name="T3" fmla="*/ 0 h 7"/>
                  <a:gd name="T4" fmla="*/ 7 w 7"/>
                  <a:gd name="T5" fmla="*/ 3 h 7"/>
                  <a:gd name="T6" fmla="*/ 4 w 7"/>
                  <a:gd name="T7" fmla="*/ 7 h 7"/>
                  <a:gd name="T8" fmla="*/ 0 w 7"/>
                  <a:gd name="T9" fmla="*/ 3 h 7"/>
                  <a:gd name="T10" fmla="*/ 3 w 7"/>
                  <a:gd name="T11" fmla="*/ 3 h 7"/>
                  <a:gd name="T12" fmla="*/ 5 w 7"/>
                  <a:gd name="T13" fmla="*/ 1 h 7"/>
                  <a:gd name="T14" fmla="*/ 7 w 7"/>
                  <a:gd name="T15" fmla="*/ 3 h 7"/>
                  <a:gd name="T16" fmla="*/ 5 w 7"/>
                  <a:gd name="T17" fmla="*/ 6 h 7"/>
                  <a:gd name="T18" fmla="*/ 3 w 7"/>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0" y="3"/>
                    </a:moveTo>
                    <a:lnTo>
                      <a:pt x="4" y="0"/>
                    </a:lnTo>
                    <a:lnTo>
                      <a:pt x="7" y="3"/>
                    </a:lnTo>
                    <a:lnTo>
                      <a:pt x="4" y="7"/>
                    </a:lnTo>
                    <a:lnTo>
                      <a:pt x="0" y="3"/>
                    </a:lnTo>
                    <a:close/>
                    <a:moveTo>
                      <a:pt x="3" y="3"/>
                    </a:moveTo>
                    <a:lnTo>
                      <a:pt x="5" y="1"/>
                    </a:lnTo>
                    <a:lnTo>
                      <a:pt x="7" y="3"/>
                    </a:lnTo>
                    <a:lnTo>
                      <a:pt x="5" y="6"/>
                    </a:lnTo>
                    <a:lnTo>
                      <a:pt x="3" y="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2" name="Freeform 1466">
                <a:extLst>
                  <a:ext uri="{FF2B5EF4-FFF2-40B4-BE49-F238E27FC236}">
                    <a16:creationId xmlns:a16="http://schemas.microsoft.com/office/drawing/2014/main" id="{A7DEDA67-D14D-3D45-9471-EF3C1C2D9D30}"/>
                  </a:ext>
                </a:extLst>
              </p:cNvPr>
              <p:cNvSpPr>
                <a:spLocks noEditPoints="1"/>
              </p:cNvSpPr>
              <p:nvPr/>
            </p:nvSpPr>
            <p:spPr bwMode="auto">
              <a:xfrm>
                <a:off x="1710" y="3668"/>
                <a:ext cx="4" cy="5"/>
              </a:xfrm>
              <a:custGeom>
                <a:avLst/>
                <a:gdLst>
                  <a:gd name="T0" fmla="*/ 0 w 4"/>
                  <a:gd name="T1" fmla="*/ 2 h 5"/>
                  <a:gd name="T2" fmla="*/ 2 w 4"/>
                  <a:gd name="T3" fmla="*/ 0 h 5"/>
                  <a:gd name="T4" fmla="*/ 4 w 4"/>
                  <a:gd name="T5" fmla="*/ 2 h 5"/>
                  <a:gd name="T6" fmla="*/ 2 w 4"/>
                  <a:gd name="T7" fmla="*/ 5 h 5"/>
                  <a:gd name="T8" fmla="*/ 0 w 4"/>
                  <a:gd name="T9" fmla="*/ 2 h 5"/>
                  <a:gd name="T10" fmla="*/ 2 w 4"/>
                  <a:gd name="T11" fmla="*/ 2 h 5"/>
                  <a:gd name="T12" fmla="*/ 3 w 4"/>
                  <a:gd name="T13" fmla="*/ 1 h 5"/>
                  <a:gd name="T14" fmla="*/ 4 w 4"/>
                  <a:gd name="T15" fmla="*/ 2 h 5"/>
                  <a:gd name="T16" fmla="*/ 3 w 4"/>
                  <a:gd name="T17" fmla="*/ 3 h 5"/>
                  <a:gd name="T18" fmla="*/ 2 w 4"/>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5">
                    <a:moveTo>
                      <a:pt x="0" y="2"/>
                    </a:moveTo>
                    <a:lnTo>
                      <a:pt x="2" y="0"/>
                    </a:lnTo>
                    <a:lnTo>
                      <a:pt x="4" y="2"/>
                    </a:lnTo>
                    <a:lnTo>
                      <a:pt x="2" y="5"/>
                    </a:lnTo>
                    <a:lnTo>
                      <a:pt x="0" y="2"/>
                    </a:lnTo>
                    <a:close/>
                    <a:moveTo>
                      <a:pt x="2" y="2"/>
                    </a:moveTo>
                    <a:lnTo>
                      <a:pt x="3" y="1"/>
                    </a:lnTo>
                    <a:lnTo>
                      <a:pt x="4" y="2"/>
                    </a:lnTo>
                    <a:lnTo>
                      <a:pt x="3" y="3"/>
                    </a:lnTo>
                    <a:lnTo>
                      <a:pt x="2" y="2"/>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3" name="Freeform 1467">
                <a:extLst>
                  <a:ext uri="{FF2B5EF4-FFF2-40B4-BE49-F238E27FC236}">
                    <a16:creationId xmlns:a16="http://schemas.microsoft.com/office/drawing/2014/main" id="{D5E87C49-15A2-524E-BE60-A9DC9B9950F1}"/>
                  </a:ext>
                </a:extLst>
              </p:cNvPr>
              <p:cNvSpPr>
                <a:spLocks noEditPoints="1"/>
              </p:cNvSpPr>
              <p:nvPr/>
            </p:nvSpPr>
            <p:spPr bwMode="auto">
              <a:xfrm>
                <a:off x="1712" y="3669"/>
                <a:ext cx="2" cy="2"/>
              </a:xfrm>
              <a:custGeom>
                <a:avLst/>
                <a:gdLst>
                  <a:gd name="T0" fmla="*/ 0 w 2"/>
                  <a:gd name="T1" fmla="*/ 1 h 2"/>
                  <a:gd name="T2" fmla="*/ 1 w 2"/>
                  <a:gd name="T3" fmla="*/ 0 h 2"/>
                  <a:gd name="T4" fmla="*/ 2 w 2"/>
                  <a:gd name="T5" fmla="*/ 1 h 2"/>
                  <a:gd name="T6" fmla="*/ 1 w 2"/>
                  <a:gd name="T7" fmla="*/ 2 h 2"/>
                  <a:gd name="T8" fmla="*/ 0 w 2"/>
                  <a:gd name="T9" fmla="*/ 1 h 2"/>
                  <a:gd name="T10" fmla="*/ 2 w 2"/>
                  <a:gd name="T11" fmla="*/ 1 h 2"/>
                  <a:gd name="T12" fmla="*/ 2 w 2"/>
                  <a:gd name="T13" fmla="*/ 1 h 2"/>
                  <a:gd name="T14" fmla="*/ 2 w 2"/>
                  <a:gd name="T15" fmla="*/ 1 h 2"/>
                  <a:gd name="T16" fmla="*/ 2 w 2"/>
                  <a:gd name="T17" fmla="*/ 1 h 2"/>
                  <a:gd name="T18" fmla="*/ 2 w 2"/>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0" y="1"/>
                    </a:moveTo>
                    <a:lnTo>
                      <a:pt x="1" y="0"/>
                    </a:lnTo>
                    <a:lnTo>
                      <a:pt x="2" y="1"/>
                    </a:lnTo>
                    <a:lnTo>
                      <a:pt x="1" y="2"/>
                    </a:lnTo>
                    <a:lnTo>
                      <a:pt x="0" y="1"/>
                    </a:lnTo>
                    <a:close/>
                    <a:moveTo>
                      <a:pt x="2" y="1"/>
                    </a:moveTo>
                    <a:lnTo>
                      <a:pt x="2" y="1"/>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4" name="Freeform 1468">
                <a:extLst>
                  <a:ext uri="{FF2B5EF4-FFF2-40B4-BE49-F238E27FC236}">
                    <a16:creationId xmlns:a16="http://schemas.microsoft.com/office/drawing/2014/main" id="{B4904C17-60E8-F341-971D-8803C30935C0}"/>
                  </a:ext>
                </a:extLst>
              </p:cNvPr>
              <p:cNvSpPr>
                <a:spLocks noEditPoints="1"/>
              </p:cNvSpPr>
              <p:nvPr/>
            </p:nvSpPr>
            <p:spPr bwMode="auto">
              <a:xfrm>
                <a:off x="1714" y="367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moveTo>
                      <a:pt x="0" y="0"/>
                    </a:move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5" name="Freeform 1469">
                <a:extLst>
                  <a:ext uri="{FF2B5EF4-FFF2-40B4-BE49-F238E27FC236}">
                    <a16:creationId xmlns:a16="http://schemas.microsoft.com/office/drawing/2014/main" id="{D4762208-FE76-524C-9069-57388D628B4B}"/>
                  </a:ext>
                </a:extLst>
              </p:cNvPr>
              <p:cNvSpPr>
                <a:spLocks noEditPoints="1"/>
              </p:cNvSpPr>
              <p:nvPr/>
            </p:nvSpPr>
            <p:spPr bwMode="auto">
              <a:xfrm>
                <a:off x="1725" y="3671"/>
                <a:ext cx="21" cy="6"/>
              </a:xfrm>
              <a:custGeom>
                <a:avLst/>
                <a:gdLst>
                  <a:gd name="T0" fmla="*/ 0 w 21"/>
                  <a:gd name="T1" fmla="*/ 0 h 6"/>
                  <a:gd name="T2" fmla="*/ 21 w 21"/>
                  <a:gd name="T3" fmla="*/ 0 h 6"/>
                  <a:gd name="T4" fmla="*/ 21 w 21"/>
                  <a:gd name="T5" fmla="*/ 6 h 6"/>
                  <a:gd name="T6" fmla="*/ 0 w 21"/>
                  <a:gd name="T7" fmla="*/ 6 h 6"/>
                  <a:gd name="T8" fmla="*/ 0 w 21"/>
                  <a:gd name="T9" fmla="*/ 0 h 6"/>
                  <a:gd name="T10" fmla="*/ 1 w 21"/>
                  <a:gd name="T11" fmla="*/ 0 h 6"/>
                  <a:gd name="T12" fmla="*/ 19 w 21"/>
                  <a:gd name="T13" fmla="*/ 0 h 6"/>
                  <a:gd name="T14" fmla="*/ 19 w 21"/>
                  <a:gd name="T15" fmla="*/ 6 h 6"/>
                  <a:gd name="T16" fmla="*/ 1 w 21"/>
                  <a:gd name="T17" fmla="*/ 6 h 6"/>
                  <a:gd name="T18" fmla="*/ 1 w 2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6">
                    <a:moveTo>
                      <a:pt x="0" y="0"/>
                    </a:moveTo>
                    <a:lnTo>
                      <a:pt x="21" y="0"/>
                    </a:lnTo>
                    <a:lnTo>
                      <a:pt x="21" y="6"/>
                    </a:lnTo>
                    <a:lnTo>
                      <a:pt x="0" y="6"/>
                    </a:lnTo>
                    <a:lnTo>
                      <a:pt x="0" y="0"/>
                    </a:lnTo>
                    <a:close/>
                    <a:moveTo>
                      <a:pt x="1" y="0"/>
                    </a:moveTo>
                    <a:lnTo>
                      <a:pt x="19" y="0"/>
                    </a:lnTo>
                    <a:lnTo>
                      <a:pt x="19" y="6"/>
                    </a:lnTo>
                    <a:lnTo>
                      <a:pt x="1" y="6"/>
                    </a:lnTo>
                    <a:lnTo>
                      <a:pt x="1" y="0"/>
                    </a:lnTo>
                    <a:close/>
                  </a:path>
                </a:pathLst>
              </a:custGeom>
              <a:solidFill>
                <a:srgbClr val="DBD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6" name="Freeform 1470">
                <a:extLst>
                  <a:ext uri="{FF2B5EF4-FFF2-40B4-BE49-F238E27FC236}">
                    <a16:creationId xmlns:a16="http://schemas.microsoft.com/office/drawing/2014/main" id="{B5EA4B94-4C03-A74A-AD5A-C258BAA60DD3}"/>
                  </a:ext>
                </a:extLst>
              </p:cNvPr>
              <p:cNvSpPr>
                <a:spLocks noEditPoints="1"/>
              </p:cNvSpPr>
              <p:nvPr/>
            </p:nvSpPr>
            <p:spPr bwMode="auto">
              <a:xfrm>
                <a:off x="1726" y="3671"/>
                <a:ext cx="18" cy="6"/>
              </a:xfrm>
              <a:custGeom>
                <a:avLst/>
                <a:gdLst>
                  <a:gd name="T0" fmla="*/ 0 w 18"/>
                  <a:gd name="T1" fmla="*/ 0 h 6"/>
                  <a:gd name="T2" fmla="*/ 18 w 18"/>
                  <a:gd name="T3" fmla="*/ 0 h 6"/>
                  <a:gd name="T4" fmla="*/ 18 w 18"/>
                  <a:gd name="T5" fmla="*/ 6 h 6"/>
                  <a:gd name="T6" fmla="*/ 0 w 18"/>
                  <a:gd name="T7" fmla="*/ 6 h 6"/>
                  <a:gd name="T8" fmla="*/ 0 w 18"/>
                  <a:gd name="T9" fmla="*/ 0 h 6"/>
                  <a:gd name="T10" fmla="*/ 2 w 18"/>
                  <a:gd name="T11" fmla="*/ 0 h 6"/>
                  <a:gd name="T12" fmla="*/ 16 w 18"/>
                  <a:gd name="T13" fmla="*/ 0 h 6"/>
                  <a:gd name="T14" fmla="*/ 16 w 18"/>
                  <a:gd name="T15" fmla="*/ 6 h 6"/>
                  <a:gd name="T16" fmla="*/ 2 w 18"/>
                  <a:gd name="T17" fmla="*/ 6 h 6"/>
                  <a:gd name="T18" fmla="*/ 2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6">
                    <a:moveTo>
                      <a:pt x="0" y="0"/>
                    </a:moveTo>
                    <a:lnTo>
                      <a:pt x="18" y="0"/>
                    </a:lnTo>
                    <a:lnTo>
                      <a:pt x="18" y="6"/>
                    </a:lnTo>
                    <a:lnTo>
                      <a:pt x="0" y="6"/>
                    </a:lnTo>
                    <a:lnTo>
                      <a:pt x="0" y="0"/>
                    </a:lnTo>
                    <a:close/>
                    <a:moveTo>
                      <a:pt x="2" y="0"/>
                    </a:moveTo>
                    <a:lnTo>
                      <a:pt x="16" y="0"/>
                    </a:lnTo>
                    <a:lnTo>
                      <a:pt x="16" y="6"/>
                    </a:lnTo>
                    <a:lnTo>
                      <a:pt x="2" y="6"/>
                    </a:lnTo>
                    <a:lnTo>
                      <a:pt x="2" y="0"/>
                    </a:lnTo>
                    <a:close/>
                  </a:path>
                </a:pathLst>
              </a:custGeom>
              <a:solidFill>
                <a:srgbClr val="CFCF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7" name="Freeform 1471">
                <a:extLst>
                  <a:ext uri="{FF2B5EF4-FFF2-40B4-BE49-F238E27FC236}">
                    <a16:creationId xmlns:a16="http://schemas.microsoft.com/office/drawing/2014/main" id="{C50A7E31-3F79-864E-95C4-27B4B8EBA7B2}"/>
                  </a:ext>
                </a:extLst>
              </p:cNvPr>
              <p:cNvSpPr>
                <a:spLocks noEditPoints="1"/>
              </p:cNvSpPr>
              <p:nvPr/>
            </p:nvSpPr>
            <p:spPr bwMode="auto">
              <a:xfrm>
                <a:off x="1728" y="3671"/>
                <a:ext cx="14" cy="6"/>
              </a:xfrm>
              <a:custGeom>
                <a:avLst/>
                <a:gdLst>
                  <a:gd name="T0" fmla="*/ 0 w 14"/>
                  <a:gd name="T1" fmla="*/ 0 h 6"/>
                  <a:gd name="T2" fmla="*/ 14 w 14"/>
                  <a:gd name="T3" fmla="*/ 0 h 6"/>
                  <a:gd name="T4" fmla="*/ 14 w 14"/>
                  <a:gd name="T5" fmla="*/ 6 h 6"/>
                  <a:gd name="T6" fmla="*/ 0 w 14"/>
                  <a:gd name="T7" fmla="*/ 6 h 6"/>
                  <a:gd name="T8" fmla="*/ 0 w 14"/>
                  <a:gd name="T9" fmla="*/ 0 h 6"/>
                  <a:gd name="T10" fmla="*/ 2 w 14"/>
                  <a:gd name="T11" fmla="*/ 0 h 6"/>
                  <a:gd name="T12" fmla="*/ 12 w 14"/>
                  <a:gd name="T13" fmla="*/ 0 h 6"/>
                  <a:gd name="T14" fmla="*/ 12 w 14"/>
                  <a:gd name="T15" fmla="*/ 6 h 6"/>
                  <a:gd name="T16" fmla="*/ 2 w 14"/>
                  <a:gd name="T17" fmla="*/ 6 h 6"/>
                  <a:gd name="T18" fmla="*/ 2 w 1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
                    <a:moveTo>
                      <a:pt x="0" y="0"/>
                    </a:moveTo>
                    <a:lnTo>
                      <a:pt x="14" y="0"/>
                    </a:lnTo>
                    <a:lnTo>
                      <a:pt x="14" y="6"/>
                    </a:lnTo>
                    <a:lnTo>
                      <a:pt x="0" y="6"/>
                    </a:lnTo>
                    <a:lnTo>
                      <a:pt x="0" y="0"/>
                    </a:lnTo>
                    <a:close/>
                    <a:moveTo>
                      <a:pt x="2" y="0"/>
                    </a:moveTo>
                    <a:lnTo>
                      <a:pt x="12" y="0"/>
                    </a:lnTo>
                    <a:lnTo>
                      <a:pt x="12" y="6"/>
                    </a:lnTo>
                    <a:lnTo>
                      <a:pt x="2" y="6"/>
                    </a:lnTo>
                    <a:lnTo>
                      <a:pt x="2" y="0"/>
                    </a:lnTo>
                    <a:close/>
                  </a:path>
                </a:pathLst>
              </a:custGeom>
              <a:solidFill>
                <a:srgbClr val="C3C3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8" name="Freeform 1472">
                <a:extLst>
                  <a:ext uri="{FF2B5EF4-FFF2-40B4-BE49-F238E27FC236}">
                    <a16:creationId xmlns:a16="http://schemas.microsoft.com/office/drawing/2014/main" id="{F963F351-0843-094C-80BF-9D8667A070BB}"/>
                  </a:ext>
                </a:extLst>
              </p:cNvPr>
              <p:cNvSpPr>
                <a:spLocks noEditPoints="1"/>
              </p:cNvSpPr>
              <p:nvPr/>
            </p:nvSpPr>
            <p:spPr bwMode="auto">
              <a:xfrm>
                <a:off x="1730" y="3671"/>
                <a:ext cx="10" cy="6"/>
              </a:xfrm>
              <a:custGeom>
                <a:avLst/>
                <a:gdLst>
                  <a:gd name="T0" fmla="*/ 0 w 10"/>
                  <a:gd name="T1" fmla="*/ 0 h 6"/>
                  <a:gd name="T2" fmla="*/ 10 w 10"/>
                  <a:gd name="T3" fmla="*/ 0 h 6"/>
                  <a:gd name="T4" fmla="*/ 10 w 10"/>
                  <a:gd name="T5" fmla="*/ 6 h 6"/>
                  <a:gd name="T6" fmla="*/ 0 w 10"/>
                  <a:gd name="T7" fmla="*/ 6 h 6"/>
                  <a:gd name="T8" fmla="*/ 0 w 10"/>
                  <a:gd name="T9" fmla="*/ 0 h 6"/>
                  <a:gd name="T10" fmla="*/ 2 w 10"/>
                  <a:gd name="T11" fmla="*/ 0 h 6"/>
                  <a:gd name="T12" fmla="*/ 9 w 10"/>
                  <a:gd name="T13" fmla="*/ 0 h 6"/>
                  <a:gd name="T14" fmla="*/ 9 w 10"/>
                  <a:gd name="T15" fmla="*/ 6 h 6"/>
                  <a:gd name="T16" fmla="*/ 2 w 10"/>
                  <a:gd name="T17" fmla="*/ 6 h 6"/>
                  <a:gd name="T18" fmla="*/ 2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6">
                    <a:moveTo>
                      <a:pt x="0" y="0"/>
                    </a:moveTo>
                    <a:lnTo>
                      <a:pt x="10" y="0"/>
                    </a:lnTo>
                    <a:lnTo>
                      <a:pt x="10" y="6"/>
                    </a:lnTo>
                    <a:lnTo>
                      <a:pt x="0" y="6"/>
                    </a:lnTo>
                    <a:lnTo>
                      <a:pt x="0" y="0"/>
                    </a:lnTo>
                    <a:close/>
                    <a:moveTo>
                      <a:pt x="2" y="0"/>
                    </a:moveTo>
                    <a:lnTo>
                      <a:pt x="9" y="0"/>
                    </a:lnTo>
                    <a:lnTo>
                      <a:pt x="9" y="6"/>
                    </a:lnTo>
                    <a:lnTo>
                      <a:pt x="2" y="6"/>
                    </a:lnTo>
                    <a:lnTo>
                      <a:pt x="2" y="0"/>
                    </a:lnTo>
                    <a:close/>
                  </a:path>
                </a:pathLst>
              </a:custGeom>
              <a:solidFill>
                <a:srgbClr val="B4B3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09" name="Freeform 1473">
                <a:extLst>
                  <a:ext uri="{FF2B5EF4-FFF2-40B4-BE49-F238E27FC236}">
                    <a16:creationId xmlns:a16="http://schemas.microsoft.com/office/drawing/2014/main" id="{AEBBB50C-C90A-864C-B76B-9110292A0B79}"/>
                  </a:ext>
                </a:extLst>
              </p:cNvPr>
              <p:cNvSpPr>
                <a:spLocks noEditPoints="1"/>
              </p:cNvSpPr>
              <p:nvPr/>
            </p:nvSpPr>
            <p:spPr bwMode="auto">
              <a:xfrm>
                <a:off x="1732" y="3671"/>
                <a:ext cx="7" cy="6"/>
              </a:xfrm>
              <a:custGeom>
                <a:avLst/>
                <a:gdLst>
                  <a:gd name="T0" fmla="*/ 0 w 7"/>
                  <a:gd name="T1" fmla="*/ 0 h 6"/>
                  <a:gd name="T2" fmla="*/ 7 w 7"/>
                  <a:gd name="T3" fmla="*/ 0 h 6"/>
                  <a:gd name="T4" fmla="*/ 7 w 7"/>
                  <a:gd name="T5" fmla="*/ 6 h 6"/>
                  <a:gd name="T6" fmla="*/ 0 w 7"/>
                  <a:gd name="T7" fmla="*/ 6 h 6"/>
                  <a:gd name="T8" fmla="*/ 0 w 7"/>
                  <a:gd name="T9" fmla="*/ 0 h 6"/>
                  <a:gd name="T10" fmla="*/ 1 w 7"/>
                  <a:gd name="T11" fmla="*/ 0 h 6"/>
                  <a:gd name="T12" fmla="*/ 5 w 7"/>
                  <a:gd name="T13" fmla="*/ 0 h 6"/>
                  <a:gd name="T14" fmla="*/ 5 w 7"/>
                  <a:gd name="T15" fmla="*/ 6 h 6"/>
                  <a:gd name="T16" fmla="*/ 1 w 7"/>
                  <a:gd name="T17" fmla="*/ 6 h 6"/>
                  <a:gd name="T18" fmla="*/ 1 w 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
                    <a:moveTo>
                      <a:pt x="0" y="0"/>
                    </a:moveTo>
                    <a:lnTo>
                      <a:pt x="7" y="0"/>
                    </a:lnTo>
                    <a:lnTo>
                      <a:pt x="7" y="6"/>
                    </a:lnTo>
                    <a:lnTo>
                      <a:pt x="0" y="6"/>
                    </a:lnTo>
                    <a:lnTo>
                      <a:pt x="0" y="0"/>
                    </a:lnTo>
                    <a:close/>
                    <a:moveTo>
                      <a:pt x="1" y="0"/>
                    </a:moveTo>
                    <a:lnTo>
                      <a:pt x="5" y="0"/>
                    </a:lnTo>
                    <a:lnTo>
                      <a:pt x="5" y="6"/>
                    </a:lnTo>
                    <a:lnTo>
                      <a:pt x="1" y="6"/>
                    </a:lnTo>
                    <a:lnTo>
                      <a:pt x="1" y="0"/>
                    </a:lnTo>
                    <a:close/>
                  </a:path>
                </a:pathLst>
              </a:custGeom>
              <a:solidFill>
                <a:srgbClr val="A7A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0" name="Freeform 1474">
                <a:extLst>
                  <a:ext uri="{FF2B5EF4-FFF2-40B4-BE49-F238E27FC236}">
                    <a16:creationId xmlns:a16="http://schemas.microsoft.com/office/drawing/2014/main" id="{92BD0467-680A-124F-AFE3-237D77FC0E03}"/>
                  </a:ext>
                </a:extLst>
              </p:cNvPr>
              <p:cNvSpPr>
                <a:spLocks noEditPoints="1"/>
              </p:cNvSpPr>
              <p:nvPr/>
            </p:nvSpPr>
            <p:spPr bwMode="auto">
              <a:xfrm>
                <a:off x="1733" y="3671"/>
                <a:ext cx="4" cy="6"/>
              </a:xfrm>
              <a:custGeom>
                <a:avLst/>
                <a:gdLst>
                  <a:gd name="T0" fmla="*/ 0 w 4"/>
                  <a:gd name="T1" fmla="*/ 0 h 6"/>
                  <a:gd name="T2" fmla="*/ 4 w 4"/>
                  <a:gd name="T3" fmla="*/ 0 h 6"/>
                  <a:gd name="T4" fmla="*/ 4 w 4"/>
                  <a:gd name="T5" fmla="*/ 6 h 6"/>
                  <a:gd name="T6" fmla="*/ 0 w 4"/>
                  <a:gd name="T7" fmla="*/ 6 h 6"/>
                  <a:gd name="T8" fmla="*/ 0 w 4"/>
                  <a:gd name="T9" fmla="*/ 0 h 6"/>
                  <a:gd name="T10" fmla="*/ 2 w 4"/>
                  <a:gd name="T11" fmla="*/ 0 h 6"/>
                  <a:gd name="T12" fmla="*/ 2 w 4"/>
                  <a:gd name="T13" fmla="*/ 0 h 6"/>
                  <a:gd name="T14" fmla="*/ 2 w 4"/>
                  <a:gd name="T15" fmla="*/ 6 h 6"/>
                  <a:gd name="T16" fmla="*/ 2 w 4"/>
                  <a:gd name="T17" fmla="*/ 6 h 6"/>
                  <a:gd name="T18" fmla="*/ 2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
                    <a:moveTo>
                      <a:pt x="0" y="0"/>
                    </a:moveTo>
                    <a:lnTo>
                      <a:pt x="4" y="0"/>
                    </a:lnTo>
                    <a:lnTo>
                      <a:pt x="4" y="6"/>
                    </a:lnTo>
                    <a:lnTo>
                      <a:pt x="0" y="6"/>
                    </a:lnTo>
                    <a:lnTo>
                      <a:pt x="0" y="0"/>
                    </a:lnTo>
                    <a:close/>
                    <a:moveTo>
                      <a:pt x="2" y="0"/>
                    </a:moveTo>
                    <a:lnTo>
                      <a:pt x="2" y="0"/>
                    </a:lnTo>
                    <a:lnTo>
                      <a:pt x="2" y="6"/>
                    </a:lnTo>
                    <a:lnTo>
                      <a:pt x="2" y="0"/>
                    </a:lnTo>
                    <a:close/>
                  </a:path>
                </a:pathLst>
              </a:custGeom>
              <a:solidFill>
                <a:srgbClr val="9F9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1" name="Freeform 1475">
                <a:extLst>
                  <a:ext uri="{FF2B5EF4-FFF2-40B4-BE49-F238E27FC236}">
                    <a16:creationId xmlns:a16="http://schemas.microsoft.com/office/drawing/2014/main" id="{0798D851-1B6A-3E44-B5A8-BF08BA8D9702}"/>
                  </a:ext>
                </a:extLst>
              </p:cNvPr>
              <p:cNvSpPr>
                <a:spLocks noEditPoints="1"/>
              </p:cNvSpPr>
              <p:nvPr/>
            </p:nvSpPr>
            <p:spPr bwMode="auto">
              <a:xfrm>
                <a:off x="1735" y="3671"/>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w 1"/>
                  <a:gd name="T13" fmla="*/ 0 h 6"/>
                  <a:gd name="T14" fmla="*/ 0 w 1"/>
                  <a:gd name="T15" fmla="*/ 6 h 6"/>
                  <a:gd name="T16" fmla="*/ 0 w 1"/>
                  <a:gd name="T17" fmla="*/ 6 h 6"/>
                  <a:gd name="T18" fmla="*/ 0 w 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6">
                    <a:moveTo>
                      <a:pt x="0" y="0"/>
                    </a:moveTo>
                    <a:lnTo>
                      <a:pt x="0" y="0"/>
                    </a:lnTo>
                    <a:lnTo>
                      <a:pt x="0" y="6"/>
                    </a:lnTo>
                    <a:lnTo>
                      <a:pt x="0" y="0"/>
                    </a:lnTo>
                    <a:close/>
                    <a:moveTo>
                      <a:pt x="0" y="0"/>
                    </a:moveTo>
                    <a:lnTo>
                      <a:pt x="0" y="0"/>
                    </a:lnTo>
                    <a:lnTo>
                      <a:pt x="0" y="6"/>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2" name="Freeform 1476">
                <a:extLst>
                  <a:ext uri="{FF2B5EF4-FFF2-40B4-BE49-F238E27FC236}">
                    <a16:creationId xmlns:a16="http://schemas.microsoft.com/office/drawing/2014/main" id="{7C32C6FA-9541-0E43-9A4F-783E0A31DBCF}"/>
                  </a:ext>
                </a:extLst>
              </p:cNvPr>
              <p:cNvSpPr>
                <a:spLocks noEditPoints="1"/>
              </p:cNvSpPr>
              <p:nvPr/>
            </p:nvSpPr>
            <p:spPr bwMode="auto">
              <a:xfrm>
                <a:off x="1703" y="3666"/>
                <a:ext cx="9" cy="9"/>
              </a:xfrm>
              <a:custGeom>
                <a:avLst/>
                <a:gdLst>
                  <a:gd name="T0" fmla="*/ 0 w 9"/>
                  <a:gd name="T1" fmla="*/ 4 h 9"/>
                  <a:gd name="T2" fmla="*/ 4 w 9"/>
                  <a:gd name="T3" fmla="*/ 0 h 9"/>
                  <a:gd name="T4" fmla="*/ 9 w 9"/>
                  <a:gd name="T5" fmla="*/ 4 h 9"/>
                  <a:gd name="T6" fmla="*/ 4 w 9"/>
                  <a:gd name="T7" fmla="*/ 9 h 9"/>
                  <a:gd name="T8" fmla="*/ 0 w 9"/>
                  <a:gd name="T9" fmla="*/ 4 h 9"/>
                  <a:gd name="T10" fmla="*/ 0 w 9"/>
                  <a:gd name="T11" fmla="*/ 4 h 9"/>
                  <a:gd name="T12" fmla="*/ 3 w 9"/>
                  <a:gd name="T13" fmla="*/ 1 h 9"/>
                  <a:gd name="T14" fmla="*/ 7 w 9"/>
                  <a:gd name="T15" fmla="*/ 4 h 9"/>
                  <a:gd name="T16" fmla="*/ 3 w 9"/>
                  <a:gd name="T17" fmla="*/ 8 h 9"/>
                  <a:gd name="T18" fmla="*/ 0 w 9"/>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0" y="4"/>
                    </a:moveTo>
                    <a:lnTo>
                      <a:pt x="4" y="0"/>
                    </a:lnTo>
                    <a:lnTo>
                      <a:pt x="9" y="4"/>
                    </a:lnTo>
                    <a:lnTo>
                      <a:pt x="4" y="9"/>
                    </a:lnTo>
                    <a:lnTo>
                      <a:pt x="0" y="4"/>
                    </a:lnTo>
                    <a:close/>
                    <a:moveTo>
                      <a:pt x="0" y="4"/>
                    </a:moveTo>
                    <a:lnTo>
                      <a:pt x="3" y="1"/>
                    </a:lnTo>
                    <a:lnTo>
                      <a:pt x="7" y="4"/>
                    </a:lnTo>
                    <a:lnTo>
                      <a:pt x="3" y="8"/>
                    </a:lnTo>
                    <a:lnTo>
                      <a:pt x="0" y="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3" name="Freeform 1477">
                <a:extLst>
                  <a:ext uri="{FF2B5EF4-FFF2-40B4-BE49-F238E27FC236}">
                    <a16:creationId xmlns:a16="http://schemas.microsoft.com/office/drawing/2014/main" id="{C0F5FFEA-CB8A-D249-80DB-3F60A1B84896}"/>
                  </a:ext>
                </a:extLst>
              </p:cNvPr>
              <p:cNvSpPr>
                <a:spLocks noEditPoints="1"/>
              </p:cNvSpPr>
              <p:nvPr/>
            </p:nvSpPr>
            <p:spPr bwMode="auto">
              <a:xfrm>
                <a:off x="1703" y="3667"/>
                <a:ext cx="7" cy="7"/>
              </a:xfrm>
              <a:custGeom>
                <a:avLst/>
                <a:gdLst>
                  <a:gd name="T0" fmla="*/ 0 w 7"/>
                  <a:gd name="T1" fmla="*/ 3 h 7"/>
                  <a:gd name="T2" fmla="*/ 3 w 7"/>
                  <a:gd name="T3" fmla="*/ 0 h 7"/>
                  <a:gd name="T4" fmla="*/ 7 w 7"/>
                  <a:gd name="T5" fmla="*/ 3 h 7"/>
                  <a:gd name="T6" fmla="*/ 3 w 7"/>
                  <a:gd name="T7" fmla="*/ 7 h 7"/>
                  <a:gd name="T8" fmla="*/ 0 w 7"/>
                  <a:gd name="T9" fmla="*/ 3 h 7"/>
                  <a:gd name="T10" fmla="*/ 0 w 7"/>
                  <a:gd name="T11" fmla="*/ 3 h 7"/>
                  <a:gd name="T12" fmla="*/ 1 w 7"/>
                  <a:gd name="T13" fmla="*/ 1 h 7"/>
                  <a:gd name="T14" fmla="*/ 4 w 7"/>
                  <a:gd name="T15" fmla="*/ 3 h 7"/>
                  <a:gd name="T16" fmla="*/ 1 w 7"/>
                  <a:gd name="T17" fmla="*/ 6 h 7"/>
                  <a:gd name="T18" fmla="*/ 0 w 7"/>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0" y="3"/>
                    </a:moveTo>
                    <a:lnTo>
                      <a:pt x="3" y="0"/>
                    </a:lnTo>
                    <a:lnTo>
                      <a:pt x="7" y="3"/>
                    </a:lnTo>
                    <a:lnTo>
                      <a:pt x="3" y="7"/>
                    </a:lnTo>
                    <a:lnTo>
                      <a:pt x="0" y="3"/>
                    </a:lnTo>
                    <a:close/>
                    <a:moveTo>
                      <a:pt x="0" y="3"/>
                    </a:moveTo>
                    <a:lnTo>
                      <a:pt x="1" y="1"/>
                    </a:lnTo>
                    <a:lnTo>
                      <a:pt x="4" y="3"/>
                    </a:lnTo>
                    <a:lnTo>
                      <a:pt x="1" y="6"/>
                    </a:lnTo>
                    <a:lnTo>
                      <a:pt x="0" y="3"/>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4" name="Freeform 1478">
                <a:extLst>
                  <a:ext uri="{FF2B5EF4-FFF2-40B4-BE49-F238E27FC236}">
                    <a16:creationId xmlns:a16="http://schemas.microsoft.com/office/drawing/2014/main" id="{02638D39-B9A5-5448-AB79-EBFB8DF40B66}"/>
                  </a:ext>
                </a:extLst>
              </p:cNvPr>
              <p:cNvSpPr>
                <a:spLocks noEditPoints="1"/>
              </p:cNvSpPr>
              <p:nvPr/>
            </p:nvSpPr>
            <p:spPr bwMode="auto">
              <a:xfrm>
                <a:off x="1703" y="3668"/>
                <a:ext cx="4" cy="5"/>
              </a:xfrm>
              <a:custGeom>
                <a:avLst/>
                <a:gdLst>
                  <a:gd name="T0" fmla="*/ 0 w 4"/>
                  <a:gd name="T1" fmla="*/ 2 h 5"/>
                  <a:gd name="T2" fmla="*/ 1 w 4"/>
                  <a:gd name="T3" fmla="*/ 0 h 5"/>
                  <a:gd name="T4" fmla="*/ 4 w 4"/>
                  <a:gd name="T5" fmla="*/ 2 h 5"/>
                  <a:gd name="T6" fmla="*/ 1 w 4"/>
                  <a:gd name="T7" fmla="*/ 5 h 5"/>
                  <a:gd name="T8" fmla="*/ 0 w 4"/>
                  <a:gd name="T9" fmla="*/ 2 h 5"/>
                  <a:gd name="T10" fmla="*/ 0 w 4"/>
                  <a:gd name="T11" fmla="*/ 2 h 5"/>
                  <a:gd name="T12" fmla="*/ 1 w 4"/>
                  <a:gd name="T13" fmla="*/ 1 h 5"/>
                  <a:gd name="T14" fmla="*/ 1 w 4"/>
                  <a:gd name="T15" fmla="*/ 2 h 5"/>
                  <a:gd name="T16" fmla="*/ 1 w 4"/>
                  <a:gd name="T17" fmla="*/ 3 h 5"/>
                  <a:gd name="T18" fmla="*/ 0 w 4"/>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5">
                    <a:moveTo>
                      <a:pt x="0" y="2"/>
                    </a:moveTo>
                    <a:lnTo>
                      <a:pt x="1" y="0"/>
                    </a:lnTo>
                    <a:lnTo>
                      <a:pt x="4" y="2"/>
                    </a:lnTo>
                    <a:lnTo>
                      <a:pt x="1" y="5"/>
                    </a:lnTo>
                    <a:lnTo>
                      <a:pt x="0" y="2"/>
                    </a:lnTo>
                    <a:close/>
                    <a:moveTo>
                      <a:pt x="0" y="2"/>
                    </a:moveTo>
                    <a:lnTo>
                      <a:pt x="1" y="1"/>
                    </a:lnTo>
                    <a:lnTo>
                      <a:pt x="1" y="2"/>
                    </a:lnTo>
                    <a:lnTo>
                      <a:pt x="1" y="3"/>
                    </a:lnTo>
                    <a:lnTo>
                      <a:pt x="0"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5" name="Freeform 1479">
                <a:extLst>
                  <a:ext uri="{FF2B5EF4-FFF2-40B4-BE49-F238E27FC236}">
                    <a16:creationId xmlns:a16="http://schemas.microsoft.com/office/drawing/2014/main" id="{DF16E4C3-2F54-124E-92F6-7EABD0C11C47}"/>
                  </a:ext>
                </a:extLst>
              </p:cNvPr>
              <p:cNvSpPr>
                <a:spLocks noEditPoints="1"/>
              </p:cNvSpPr>
              <p:nvPr/>
            </p:nvSpPr>
            <p:spPr bwMode="auto">
              <a:xfrm>
                <a:off x="1703" y="3669"/>
                <a:ext cx="1" cy="2"/>
              </a:xfrm>
              <a:custGeom>
                <a:avLst/>
                <a:gdLst>
                  <a:gd name="T0" fmla="*/ 0 w 1"/>
                  <a:gd name="T1" fmla="*/ 1 h 2"/>
                  <a:gd name="T2" fmla="*/ 1 w 1"/>
                  <a:gd name="T3" fmla="*/ 0 h 2"/>
                  <a:gd name="T4" fmla="*/ 1 w 1"/>
                  <a:gd name="T5" fmla="*/ 1 h 2"/>
                  <a:gd name="T6" fmla="*/ 1 w 1"/>
                  <a:gd name="T7" fmla="*/ 2 h 2"/>
                  <a:gd name="T8" fmla="*/ 0 w 1"/>
                  <a:gd name="T9" fmla="*/ 1 h 2"/>
                  <a:gd name="T10" fmla="*/ 0 w 1"/>
                  <a:gd name="T11" fmla="*/ 1 h 2"/>
                  <a:gd name="T12" fmla="*/ 0 w 1"/>
                  <a:gd name="T13" fmla="*/ 1 h 2"/>
                  <a:gd name="T14" fmla="*/ 0 w 1"/>
                  <a:gd name="T15" fmla="*/ 1 h 2"/>
                  <a:gd name="T16" fmla="*/ 0 w 1"/>
                  <a:gd name="T17" fmla="*/ 1 h 2"/>
                  <a:gd name="T18" fmla="*/ 0 w 1"/>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1"/>
                    </a:moveTo>
                    <a:lnTo>
                      <a:pt x="1" y="0"/>
                    </a:lnTo>
                    <a:lnTo>
                      <a:pt x="1" y="1"/>
                    </a:lnTo>
                    <a:lnTo>
                      <a:pt x="1" y="2"/>
                    </a:lnTo>
                    <a:lnTo>
                      <a:pt x="0" y="1"/>
                    </a:lnTo>
                    <a:close/>
                    <a:moveTo>
                      <a:pt x="0" y="1"/>
                    </a:moveTo>
                    <a:lnTo>
                      <a:pt x="0"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6" name="Freeform 1480">
                <a:extLst>
                  <a:ext uri="{FF2B5EF4-FFF2-40B4-BE49-F238E27FC236}">
                    <a16:creationId xmlns:a16="http://schemas.microsoft.com/office/drawing/2014/main" id="{068DE7FF-E408-6846-BE1D-CCEAD10F1860}"/>
                  </a:ext>
                </a:extLst>
              </p:cNvPr>
              <p:cNvSpPr>
                <a:spLocks/>
              </p:cNvSpPr>
              <p:nvPr/>
            </p:nvSpPr>
            <p:spPr bwMode="auto">
              <a:xfrm>
                <a:off x="1706" y="3669"/>
                <a:ext cx="2" cy="2"/>
              </a:xfrm>
              <a:custGeom>
                <a:avLst/>
                <a:gdLst>
                  <a:gd name="T0" fmla="*/ 1 w 2"/>
                  <a:gd name="T1" fmla="*/ 2 h 2"/>
                  <a:gd name="T2" fmla="*/ 2 w 2"/>
                  <a:gd name="T3" fmla="*/ 1 h 2"/>
                  <a:gd name="T4" fmla="*/ 1 w 2"/>
                  <a:gd name="T5" fmla="*/ 0 h 2"/>
                  <a:gd name="T6" fmla="*/ 0 w 2"/>
                  <a:gd name="T7" fmla="*/ 1 h 2"/>
                  <a:gd name="T8" fmla="*/ 1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2" y="1"/>
                    </a:lnTo>
                    <a:lnTo>
                      <a:pt x="1" y="0"/>
                    </a:lnTo>
                    <a:lnTo>
                      <a:pt x="0" y="1"/>
                    </a:lnTo>
                    <a:lnTo>
                      <a:pt x="1"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7" name="Freeform 1481">
                <a:extLst>
                  <a:ext uri="{FF2B5EF4-FFF2-40B4-BE49-F238E27FC236}">
                    <a16:creationId xmlns:a16="http://schemas.microsoft.com/office/drawing/2014/main" id="{D641B98E-114C-2949-B1FC-CB775A589B7B}"/>
                  </a:ext>
                </a:extLst>
              </p:cNvPr>
              <p:cNvSpPr>
                <a:spLocks/>
              </p:cNvSpPr>
              <p:nvPr/>
            </p:nvSpPr>
            <p:spPr bwMode="auto">
              <a:xfrm>
                <a:off x="1706" y="3669"/>
                <a:ext cx="2" cy="2"/>
              </a:xfrm>
              <a:custGeom>
                <a:avLst/>
                <a:gdLst>
                  <a:gd name="T0" fmla="*/ 1 w 2"/>
                  <a:gd name="T1" fmla="*/ 2 h 2"/>
                  <a:gd name="T2" fmla="*/ 2 w 2"/>
                  <a:gd name="T3" fmla="*/ 1 h 2"/>
                  <a:gd name="T4" fmla="*/ 1 w 2"/>
                  <a:gd name="T5" fmla="*/ 0 h 2"/>
                  <a:gd name="T6" fmla="*/ 0 w 2"/>
                  <a:gd name="T7" fmla="*/ 1 h 2"/>
                  <a:gd name="T8" fmla="*/ 1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2" y="1"/>
                    </a:lnTo>
                    <a:lnTo>
                      <a:pt x="1" y="0"/>
                    </a:lnTo>
                    <a:lnTo>
                      <a:pt x="0" y="1"/>
                    </a:lnTo>
                    <a:lnTo>
                      <a:pt x="1" y="2"/>
                    </a:lnTo>
                  </a:path>
                </a:pathLst>
              </a:custGeom>
              <a:noFill/>
              <a:ln w="31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918" name="Freeform 1482">
                <a:extLst>
                  <a:ext uri="{FF2B5EF4-FFF2-40B4-BE49-F238E27FC236}">
                    <a16:creationId xmlns:a16="http://schemas.microsoft.com/office/drawing/2014/main" id="{7EB8A413-3EAE-E944-B9E8-7DE3EAEF387B}"/>
                  </a:ext>
                </a:extLst>
              </p:cNvPr>
              <p:cNvSpPr>
                <a:spLocks/>
              </p:cNvSpPr>
              <p:nvPr/>
            </p:nvSpPr>
            <p:spPr bwMode="auto">
              <a:xfrm>
                <a:off x="1903" y="3433"/>
                <a:ext cx="33" cy="199"/>
              </a:xfrm>
              <a:custGeom>
                <a:avLst/>
                <a:gdLst>
                  <a:gd name="T0" fmla="*/ 0 w 33"/>
                  <a:gd name="T1" fmla="*/ 199 h 199"/>
                  <a:gd name="T2" fmla="*/ 25 w 33"/>
                  <a:gd name="T3" fmla="*/ 174 h 199"/>
                  <a:gd name="T4" fmla="*/ 25 w 33"/>
                  <a:gd name="T5" fmla="*/ 127 h 199"/>
                  <a:gd name="T6" fmla="*/ 33 w 33"/>
                  <a:gd name="T7" fmla="*/ 101 h 199"/>
                  <a:gd name="T8" fmla="*/ 33 w 33"/>
                  <a:gd name="T9" fmla="*/ 0 h 199"/>
                  <a:gd name="T10" fmla="*/ 0 w 33"/>
                  <a:gd name="T11" fmla="*/ 34 h 199"/>
                  <a:gd name="T12" fmla="*/ 0 w 33"/>
                  <a:gd name="T13" fmla="*/ 199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99">
                    <a:moveTo>
                      <a:pt x="0" y="199"/>
                    </a:moveTo>
                    <a:lnTo>
                      <a:pt x="25" y="174"/>
                    </a:lnTo>
                    <a:lnTo>
                      <a:pt x="25" y="127"/>
                    </a:lnTo>
                    <a:lnTo>
                      <a:pt x="33" y="101"/>
                    </a:lnTo>
                    <a:lnTo>
                      <a:pt x="33" y="0"/>
                    </a:lnTo>
                    <a:lnTo>
                      <a:pt x="0" y="34"/>
                    </a:lnTo>
                    <a:lnTo>
                      <a:pt x="0" y="19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19" name="Freeform 1483">
                <a:extLst>
                  <a:ext uri="{FF2B5EF4-FFF2-40B4-BE49-F238E27FC236}">
                    <a16:creationId xmlns:a16="http://schemas.microsoft.com/office/drawing/2014/main" id="{0052AB85-326E-4D4B-8CE6-212713355F09}"/>
                  </a:ext>
                </a:extLst>
              </p:cNvPr>
              <p:cNvSpPr>
                <a:spLocks/>
              </p:cNvSpPr>
              <p:nvPr/>
            </p:nvSpPr>
            <p:spPr bwMode="auto">
              <a:xfrm>
                <a:off x="1698" y="3433"/>
                <a:ext cx="238" cy="34"/>
              </a:xfrm>
              <a:custGeom>
                <a:avLst/>
                <a:gdLst>
                  <a:gd name="T0" fmla="*/ 238 w 238"/>
                  <a:gd name="T1" fmla="*/ 0 h 34"/>
                  <a:gd name="T2" fmla="*/ 34 w 238"/>
                  <a:gd name="T3" fmla="*/ 0 h 34"/>
                  <a:gd name="T4" fmla="*/ 0 w 238"/>
                  <a:gd name="T5" fmla="*/ 34 h 34"/>
                  <a:gd name="T6" fmla="*/ 205 w 238"/>
                  <a:gd name="T7" fmla="*/ 34 h 34"/>
                  <a:gd name="T8" fmla="*/ 238 w 2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34">
                    <a:moveTo>
                      <a:pt x="238" y="0"/>
                    </a:moveTo>
                    <a:lnTo>
                      <a:pt x="34" y="0"/>
                    </a:lnTo>
                    <a:lnTo>
                      <a:pt x="0" y="34"/>
                    </a:lnTo>
                    <a:lnTo>
                      <a:pt x="205" y="34"/>
                    </a:lnTo>
                    <a:lnTo>
                      <a:pt x="23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0" name="Rectangle 1484">
                <a:extLst>
                  <a:ext uri="{FF2B5EF4-FFF2-40B4-BE49-F238E27FC236}">
                    <a16:creationId xmlns:a16="http://schemas.microsoft.com/office/drawing/2014/main" id="{EA5ACAFE-348A-3D45-ACCD-3CE92BB8B620}"/>
                  </a:ext>
                </a:extLst>
              </p:cNvPr>
              <p:cNvSpPr>
                <a:spLocks noChangeArrowheads="1"/>
              </p:cNvSpPr>
              <p:nvPr/>
            </p:nvSpPr>
            <p:spPr bwMode="auto">
              <a:xfrm>
                <a:off x="1698" y="3467"/>
                <a:ext cx="205" cy="165"/>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921" name="Rectangle 1485">
                <a:extLst>
                  <a:ext uri="{FF2B5EF4-FFF2-40B4-BE49-F238E27FC236}">
                    <a16:creationId xmlns:a16="http://schemas.microsoft.com/office/drawing/2014/main" id="{FFC7615B-4EBD-4F48-B0C8-F898A72CE505}"/>
                  </a:ext>
                </a:extLst>
              </p:cNvPr>
              <p:cNvSpPr>
                <a:spLocks noChangeArrowheads="1"/>
              </p:cNvSpPr>
              <p:nvPr/>
            </p:nvSpPr>
            <p:spPr bwMode="auto">
              <a:xfrm>
                <a:off x="1882" y="3611"/>
                <a:ext cx="10" cy="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922" name="Freeform 1486">
                <a:extLst>
                  <a:ext uri="{FF2B5EF4-FFF2-40B4-BE49-F238E27FC236}">
                    <a16:creationId xmlns:a16="http://schemas.microsoft.com/office/drawing/2014/main" id="{BAF69220-8CEE-2049-842F-592C7D1E1DA1}"/>
                  </a:ext>
                </a:extLst>
              </p:cNvPr>
              <p:cNvSpPr>
                <a:spLocks noEditPoints="1"/>
              </p:cNvSpPr>
              <p:nvPr/>
            </p:nvSpPr>
            <p:spPr bwMode="auto">
              <a:xfrm>
                <a:off x="1725" y="3490"/>
                <a:ext cx="148" cy="104"/>
              </a:xfrm>
              <a:custGeom>
                <a:avLst/>
                <a:gdLst>
                  <a:gd name="T0" fmla="*/ 0 w 148"/>
                  <a:gd name="T1" fmla="*/ 0 h 104"/>
                  <a:gd name="T2" fmla="*/ 148 w 148"/>
                  <a:gd name="T3" fmla="*/ 0 h 104"/>
                  <a:gd name="T4" fmla="*/ 148 w 148"/>
                  <a:gd name="T5" fmla="*/ 104 h 104"/>
                  <a:gd name="T6" fmla="*/ 0 w 148"/>
                  <a:gd name="T7" fmla="*/ 104 h 104"/>
                  <a:gd name="T8" fmla="*/ 0 w 148"/>
                  <a:gd name="T9" fmla="*/ 0 h 104"/>
                  <a:gd name="T10" fmla="*/ 0 w 148"/>
                  <a:gd name="T11" fmla="*/ 0 h 104"/>
                  <a:gd name="T12" fmla="*/ 146 w 148"/>
                  <a:gd name="T13" fmla="*/ 0 h 104"/>
                  <a:gd name="T14" fmla="*/ 146 w 148"/>
                  <a:gd name="T15" fmla="*/ 103 h 104"/>
                  <a:gd name="T16" fmla="*/ 0 w 148"/>
                  <a:gd name="T17" fmla="*/ 103 h 104"/>
                  <a:gd name="T18" fmla="*/ 0 w 148"/>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04">
                    <a:moveTo>
                      <a:pt x="0" y="0"/>
                    </a:moveTo>
                    <a:lnTo>
                      <a:pt x="148" y="0"/>
                    </a:lnTo>
                    <a:lnTo>
                      <a:pt x="148" y="104"/>
                    </a:lnTo>
                    <a:lnTo>
                      <a:pt x="0" y="104"/>
                    </a:lnTo>
                    <a:lnTo>
                      <a:pt x="0" y="0"/>
                    </a:lnTo>
                    <a:close/>
                    <a:moveTo>
                      <a:pt x="0" y="0"/>
                    </a:moveTo>
                    <a:lnTo>
                      <a:pt x="146" y="0"/>
                    </a:lnTo>
                    <a:lnTo>
                      <a:pt x="146" y="103"/>
                    </a:lnTo>
                    <a:lnTo>
                      <a:pt x="0" y="103"/>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3" name="Freeform 1487">
                <a:extLst>
                  <a:ext uri="{FF2B5EF4-FFF2-40B4-BE49-F238E27FC236}">
                    <a16:creationId xmlns:a16="http://schemas.microsoft.com/office/drawing/2014/main" id="{C84E6029-80F0-8B49-AC9B-AA064765E5F9}"/>
                  </a:ext>
                </a:extLst>
              </p:cNvPr>
              <p:cNvSpPr>
                <a:spLocks noEditPoints="1"/>
              </p:cNvSpPr>
              <p:nvPr/>
            </p:nvSpPr>
            <p:spPr bwMode="auto">
              <a:xfrm>
                <a:off x="1725" y="3490"/>
                <a:ext cx="146" cy="103"/>
              </a:xfrm>
              <a:custGeom>
                <a:avLst/>
                <a:gdLst>
                  <a:gd name="T0" fmla="*/ 0 w 146"/>
                  <a:gd name="T1" fmla="*/ 0 h 103"/>
                  <a:gd name="T2" fmla="*/ 146 w 146"/>
                  <a:gd name="T3" fmla="*/ 0 h 103"/>
                  <a:gd name="T4" fmla="*/ 146 w 146"/>
                  <a:gd name="T5" fmla="*/ 103 h 103"/>
                  <a:gd name="T6" fmla="*/ 0 w 146"/>
                  <a:gd name="T7" fmla="*/ 103 h 103"/>
                  <a:gd name="T8" fmla="*/ 0 w 146"/>
                  <a:gd name="T9" fmla="*/ 0 h 103"/>
                  <a:gd name="T10" fmla="*/ 0 w 146"/>
                  <a:gd name="T11" fmla="*/ 0 h 103"/>
                  <a:gd name="T12" fmla="*/ 145 w 146"/>
                  <a:gd name="T13" fmla="*/ 0 h 103"/>
                  <a:gd name="T14" fmla="*/ 145 w 146"/>
                  <a:gd name="T15" fmla="*/ 101 h 103"/>
                  <a:gd name="T16" fmla="*/ 0 w 146"/>
                  <a:gd name="T17" fmla="*/ 101 h 103"/>
                  <a:gd name="T18" fmla="*/ 0 w 146"/>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03">
                    <a:moveTo>
                      <a:pt x="0" y="0"/>
                    </a:moveTo>
                    <a:lnTo>
                      <a:pt x="146" y="0"/>
                    </a:lnTo>
                    <a:lnTo>
                      <a:pt x="146" y="103"/>
                    </a:lnTo>
                    <a:lnTo>
                      <a:pt x="0" y="103"/>
                    </a:lnTo>
                    <a:lnTo>
                      <a:pt x="0" y="0"/>
                    </a:lnTo>
                    <a:close/>
                    <a:moveTo>
                      <a:pt x="0" y="0"/>
                    </a:moveTo>
                    <a:lnTo>
                      <a:pt x="145" y="0"/>
                    </a:lnTo>
                    <a:lnTo>
                      <a:pt x="145" y="101"/>
                    </a:lnTo>
                    <a:lnTo>
                      <a:pt x="0" y="101"/>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4" name="Freeform 1488">
                <a:extLst>
                  <a:ext uri="{FF2B5EF4-FFF2-40B4-BE49-F238E27FC236}">
                    <a16:creationId xmlns:a16="http://schemas.microsoft.com/office/drawing/2014/main" id="{AECED8BE-AB84-5545-A140-48F85B591E04}"/>
                  </a:ext>
                </a:extLst>
              </p:cNvPr>
              <p:cNvSpPr>
                <a:spLocks noEditPoints="1"/>
              </p:cNvSpPr>
              <p:nvPr/>
            </p:nvSpPr>
            <p:spPr bwMode="auto">
              <a:xfrm>
                <a:off x="1725" y="3490"/>
                <a:ext cx="145" cy="101"/>
              </a:xfrm>
              <a:custGeom>
                <a:avLst/>
                <a:gdLst>
                  <a:gd name="T0" fmla="*/ 0 w 145"/>
                  <a:gd name="T1" fmla="*/ 0 h 101"/>
                  <a:gd name="T2" fmla="*/ 145 w 145"/>
                  <a:gd name="T3" fmla="*/ 0 h 101"/>
                  <a:gd name="T4" fmla="*/ 145 w 145"/>
                  <a:gd name="T5" fmla="*/ 101 h 101"/>
                  <a:gd name="T6" fmla="*/ 0 w 145"/>
                  <a:gd name="T7" fmla="*/ 101 h 101"/>
                  <a:gd name="T8" fmla="*/ 0 w 145"/>
                  <a:gd name="T9" fmla="*/ 0 h 101"/>
                  <a:gd name="T10" fmla="*/ 0 w 145"/>
                  <a:gd name="T11" fmla="*/ 0 h 101"/>
                  <a:gd name="T12" fmla="*/ 143 w 145"/>
                  <a:gd name="T13" fmla="*/ 0 h 101"/>
                  <a:gd name="T14" fmla="*/ 143 w 145"/>
                  <a:gd name="T15" fmla="*/ 100 h 101"/>
                  <a:gd name="T16" fmla="*/ 0 w 145"/>
                  <a:gd name="T17" fmla="*/ 100 h 101"/>
                  <a:gd name="T18" fmla="*/ 0 w 145"/>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1">
                    <a:moveTo>
                      <a:pt x="0" y="0"/>
                    </a:moveTo>
                    <a:lnTo>
                      <a:pt x="145" y="0"/>
                    </a:lnTo>
                    <a:lnTo>
                      <a:pt x="145" y="101"/>
                    </a:lnTo>
                    <a:lnTo>
                      <a:pt x="0" y="101"/>
                    </a:lnTo>
                    <a:lnTo>
                      <a:pt x="0" y="0"/>
                    </a:lnTo>
                    <a:close/>
                    <a:moveTo>
                      <a:pt x="0" y="0"/>
                    </a:moveTo>
                    <a:lnTo>
                      <a:pt x="143" y="0"/>
                    </a:lnTo>
                    <a:lnTo>
                      <a:pt x="143" y="100"/>
                    </a:lnTo>
                    <a:lnTo>
                      <a:pt x="0" y="100"/>
                    </a:lnTo>
                    <a:lnTo>
                      <a:pt x="0" y="0"/>
                    </a:lnTo>
                    <a:close/>
                  </a:path>
                </a:pathLst>
              </a:custGeom>
              <a:solidFill>
                <a:srgbClr val="8C8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5" name="Freeform 1489">
                <a:extLst>
                  <a:ext uri="{FF2B5EF4-FFF2-40B4-BE49-F238E27FC236}">
                    <a16:creationId xmlns:a16="http://schemas.microsoft.com/office/drawing/2014/main" id="{BF9A1933-9E14-544A-BCF2-9573882291AE}"/>
                  </a:ext>
                </a:extLst>
              </p:cNvPr>
              <p:cNvSpPr>
                <a:spLocks noEditPoints="1"/>
              </p:cNvSpPr>
              <p:nvPr/>
            </p:nvSpPr>
            <p:spPr bwMode="auto">
              <a:xfrm>
                <a:off x="1725" y="3490"/>
                <a:ext cx="143" cy="100"/>
              </a:xfrm>
              <a:custGeom>
                <a:avLst/>
                <a:gdLst>
                  <a:gd name="T0" fmla="*/ 0 w 143"/>
                  <a:gd name="T1" fmla="*/ 0 h 100"/>
                  <a:gd name="T2" fmla="*/ 143 w 143"/>
                  <a:gd name="T3" fmla="*/ 0 h 100"/>
                  <a:gd name="T4" fmla="*/ 143 w 143"/>
                  <a:gd name="T5" fmla="*/ 100 h 100"/>
                  <a:gd name="T6" fmla="*/ 0 w 143"/>
                  <a:gd name="T7" fmla="*/ 100 h 100"/>
                  <a:gd name="T8" fmla="*/ 0 w 143"/>
                  <a:gd name="T9" fmla="*/ 0 h 100"/>
                  <a:gd name="T10" fmla="*/ 0 w 143"/>
                  <a:gd name="T11" fmla="*/ 0 h 100"/>
                  <a:gd name="T12" fmla="*/ 140 w 143"/>
                  <a:gd name="T13" fmla="*/ 0 h 100"/>
                  <a:gd name="T14" fmla="*/ 140 w 143"/>
                  <a:gd name="T15" fmla="*/ 99 h 100"/>
                  <a:gd name="T16" fmla="*/ 0 w 143"/>
                  <a:gd name="T17" fmla="*/ 99 h 100"/>
                  <a:gd name="T18" fmla="*/ 0 w 143"/>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0">
                    <a:moveTo>
                      <a:pt x="0" y="0"/>
                    </a:moveTo>
                    <a:lnTo>
                      <a:pt x="143" y="0"/>
                    </a:lnTo>
                    <a:lnTo>
                      <a:pt x="143" y="100"/>
                    </a:lnTo>
                    <a:lnTo>
                      <a:pt x="0" y="100"/>
                    </a:lnTo>
                    <a:lnTo>
                      <a:pt x="0" y="0"/>
                    </a:lnTo>
                    <a:close/>
                    <a:moveTo>
                      <a:pt x="0" y="0"/>
                    </a:moveTo>
                    <a:lnTo>
                      <a:pt x="140" y="0"/>
                    </a:lnTo>
                    <a:lnTo>
                      <a:pt x="140" y="99"/>
                    </a:lnTo>
                    <a:lnTo>
                      <a:pt x="0" y="99"/>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6" name="Freeform 1490">
                <a:extLst>
                  <a:ext uri="{FF2B5EF4-FFF2-40B4-BE49-F238E27FC236}">
                    <a16:creationId xmlns:a16="http://schemas.microsoft.com/office/drawing/2014/main" id="{8B3FB436-51A6-0747-AFEB-3699644E54D6}"/>
                  </a:ext>
                </a:extLst>
              </p:cNvPr>
              <p:cNvSpPr>
                <a:spLocks noEditPoints="1"/>
              </p:cNvSpPr>
              <p:nvPr/>
            </p:nvSpPr>
            <p:spPr bwMode="auto">
              <a:xfrm>
                <a:off x="1725" y="3490"/>
                <a:ext cx="140" cy="99"/>
              </a:xfrm>
              <a:custGeom>
                <a:avLst/>
                <a:gdLst>
                  <a:gd name="T0" fmla="*/ 0 w 140"/>
                  <a:gd name="T1" fmla="*/ 0 h 99"/>
                  <a:gd name="T2" fmla="*/ 140 w 140"/>
                  <a:gd name="T3" fmla="*/ 0 h 99"/>
                  <a:gd name="T4" fmla="*/ 140 w 140"/>
                  <a:gd name="T5" fmla="*/ 99 h 99"/>
                  <a:gd name="T6" fmla="*/ 0 w 140"/>
                  <a:gd name="T7" fmla="*/ 99 h 99"/>
                  <a:gd name="T8" fmla="*/ 0 w 140"/>
                  <a:gd name="T9" fmla="*/ 0 h 99"/>
                  <a:gd name="T10" fmla="*/ 0 w 140"/>
                  <a:gd name="T11" fmla="*/ 0 h 99"/>
                  <a:gd name="T12" fmla="*/ 138 w 140"/>
                  <a:gd name="T13" fmla="*/ 0 h 99"/>
                  <a:gd name="T14" fmla="*/ 138 w 140"/>
                  <a:gd name="T15" fmla="*/ 98 h 99"/>
                  <a:gd name="T16" fmla="*/ 0 w 140"/>
                  <a:gd name="T17" fmla="*/ 98 h 99"/>
                  <a:gd name="T18" fmla="*/ 0 w 14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99">
                    <a:moveTo>
                      <a:pt x="0" y="0"/>
                    </a:moveTo>
                    <a:lnTo>
                      <a:pt x="140" y="0"/>
                    </a:lnTo>
                    <a:lnTo>
                      <a:pt x="140" y="99"/>
                    </a:lnTo>
                    <a:lnTo>
                      <a:pt x="0" y="99"/>
                    </a:lnTo>
                    <a:lnTo>
                      <a:pt x="0" y="0"/>
                    </a:lnTo>
                    <a:close/>
                    <a:moveTo>
                      <a:pt x="0" y="0"/>
                    </a:moveTo>
                    <a:lnTo>
                      <a:pt x="138" y="0"/>
                    </a:lnTo>
                    <a:lnTo>
                      <a:pt x="138" y="98"/>
                    </a:lnTo>
                    <a:lnTo>
                      <a:pt x="0" y="98"/>
                    </a:lnTo>
                    <a:lnTo>
                      <a:pt x="0" y="0"/>
                    </a:lnTo>
                    <a:close/>
                  </a:path>
                </a:pathLst>
              </a:custGeom>
              <a:solidFill>
                <a:srgbClr val="8F8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7" name="Freeform 1491">
                <a:extLst>
                  <a:ext uri="{FF2B5EF4-FFF2-40B4-BE49-F238E27FC236}">
                    <a16:creationId xmlns:a16="http://schemas.microsoft.com/office/drawing/2014/main" id="{DDA418AF-66F9-A74D-8AD8-5E80410056B2}"/>
                  </a:ext>
                </a:extLst>
              </p:cNvPr>
              <p:cNvSpPr>
                <a:spLocks noEditPoints="1"/>
              </p:cNvSpPr>
              <p:nvPr/>
            </p:nvSpPr>
            <p:spPr bwMode="auto">
              <a:xfrm>
                <a:off x="1725" y="3490"/>
                <a:ext cx="138" cy="98"/>
              </a:xfrm>
              <a:custGeom>
                <a:avLst/>
                <a:gdLst>
                  <a:gd name="T0" fmla="*/ 0 w 138"/>
                  <a:gd name="T1" fmla="*/ 0 h 98"/>
                  <a:gd name="T2" fmla="*/ 138 w 138"/>
                  <a:gd name="T3" fmla="*/ 0 h 98"/>
                  <a:gd name="T4" fmla="*/ 138 w 138"/>
                  <a:gd name="T5" fmla="*/ 98 h 98"/>
                  <a:gd name="T6" fmla="*/ 0 w 138"/>
                  <a:gd name="T7" fmla="*/ 98 h 98"/>
                  <a:gd name="T8" fmla="*/ 0 w 138"/>
                  <a:gd name="T9" fmla="*/ 0 h 98"/>
                  <a:gd name="T10" fmla="*/ 0 w 138"/>
                  <a:gd name="T11" fmla="*/ 0 h 98"/>
                  <a:gd name="T12" fmla="*/ 137 w 138"/>
                  <a:gd name="T13" fmla="*/ 0 h 98"/>
                  <a:gd name="T14" fmla="*/ 137 w 138"/>
                  <a:gd name="T15" fmla="*/ 97 h 98"/>
                  <a:gd name="T16" fmla="*/ 0 w 138"/>
                  <a:gd name="T17" fmla="*/ 97 h 98"/>
                  <a:gd name="T18" fmla="*/ 0 w 138"/>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8">
                    <a:moveTo>
                      <a:pt x="0" y="0"/>
                    </a:moveTo>
                    <a:lnTo>
                      <a:pt x="138" y="0"/>
                    </a:lnTo>
                    <a:lnTo>
                      <a:pt x="138" y="98"/>
                    </a:lnTo>
                    <a:lnTo>
                      <a:pt x="0" y="98"/>
                    </a:lnTo>
                    <a:lnTo>
                      <a:pt x="0" y="0"/>
                    </a:lnTo>
                    <a:close/>
                    <a:moveTo>
                      <a:pt x="0" y="0"/>
                    </a:moveTo>
                    <a:lnTo>
                      <a:pt x="137" y="0"/>
                    </a:lnTo>
                    <a:lnTo>
                      <a:pt x="137" y="97"/>
                    </a:lnTo>
                    <a:lnTo>
                      <a:pt x="0" y="97"/>
                    </a:lnTo>
                    <a:lnTo>
                      <a:pt x="0"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8" name="Freeform 1492">
                <a:extLst>
                  <a:ext uri="{FF2B5EF4-FFF2-40B4-BE49-F238E27FC236}">
                    <a16:creationId xmlns:a16="http://schemas.microsoft.com/office/drawing/2014/main" id="{5F3585E2-914C-F947-A8A1-E794A7EE82AF}"/>
                  </a:ext>
                </a:extLst>
              </p:cNvPr>
              <p:cNvSpPr>
                <a:spLocks noEditPoints="1"/>
              </p:cNvSpPr>
              <p:nvPr/>
            </p:nvSpPr>
            <p:spPr bwMode="auto">
              <a:xfrm>
                <a:off x="1725" y="3490"/>
                <a:ext cx="137" cy="97"/>
              </a:xfrm>
              <a:custGeom>
                <a:avLst/>
                <a:gdLst>
                  <a:gd name="T0" fmla="*/ 0 w 137"/>
                  <a:gd name="T1" fmla="*/ 0 h 97"/>
                  <a:gd name="T2" fmla="*/ 137 w 137"/>
                  <a:gd name="T3" fmla="*/ 0 h 97"/>
                  <a:gd name="T4" fmla="*/ 137 w 137"/>
                  <a:gd name="T5" fmla="*/ 97 h 97"/>
                  <a:gd name="T6" fmla="*/ 0 w 137"/>
                  <a:gd name="T7" fmla="*/ 97 h 97"/>
                  <a:gd name="T8" fmla="*/ 0 w 137"/>
                  <a:gd name="T9" fmla="*/ 0 h 97"/>
                  <a:gd name="T10" fmla="*/ 0 w 137"/>
                  <a:gd name="T11" fmla="*/ 0 h 97"/>
                  <a:gd name="T12" fmla="*/ 135 w 137"/>
                  <a:gd name="T13" fmla="*/ 0 h 97"/>
                  <a:gd name="T14" fmla="*/ 135 w 137"/>
                  <a:gd name="T15" fmla="*/ 95 h 97"/>
                  <a:gd name="T16" fmla="*/ 0 w 137"/>
                  <a:gd name="T17" fmla="*/ 95 h 97"/>
                  <a:gd name="T18" fmla="*/ 0 w 137"/>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97">
                    <a:moveTo>
                      <a:pt x="0" y="0"/>
                    </a:moveTo>
                    <a:lnTo>
                      <a:pt x="137" y="0"/>
                    </a:lnTo>
                    <a:lnTo>
                      <a:pt x="137" y="97"/>
                    </a:lnTo>
                    <a:lnTo>
                      <a:pt x="0" y="97"/>
                    </a:lnTo>
                    <a:lnTo>
                      <a:pt x="0" y="0"/>
                    </a:lnTo>
                    <a:close/>
                    <a:moveTo>
                      <a:pt x="0" y="0"/>
                    </a:moveTo>
                    <a:lnTo>
                      <a:pt x="135" y="0"/>
                    </a:lnTo>
                    <a:lnTo>
                      <a:pt x="135" y="95"/>
                    </a:lnTo>
                    <a:lnTo>
                      <a:pt x="0" y="95"/>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29" name="Freeform 1493">
                <a:extLst>
                  <a:ext uri="{FF2B5EF4-FFF2-40B4-BE49-F238E27FC236}">
                    <a16:creationId xmlns:a16="http://schemas.microsoft.com/office/drawing/2014/main" id="{51A520BE-6A9C-DA49-A520-2D6E50A281DD}"/>
                  </a:ext>
                </a:extLst>
              </p:cNvPr>
              <p:cNvSpPr>
                <a:spLocks noEditPoints="1"/>
              </p:cNvSpPr>
              <p:nvPr/>
            </p:nvSpPr>
            <p:spPr bwMode="auto">
              <a:xfrm>
                <a:off x="1725" y="3490"/>
                <a:ext cx="135" cy="95"/>
              </a:xfrm>
              <a:custGeom>
                <a:avLst/>
                <a:gdLst>
                  <a:gd name="T0" fmla="*/ 0 w 135"/>
                  <a:gd name="T1" fmla="*/ 0 h 95"/>
                  <a:gd name="T2" fmla="*/ 135 w 135"/>
                  <a:gd name="T3" fmla="*/ 0 h 95"/>
                  <a:gd name="T4" fmla="*/ 135 w 135"/>
                  <a:gd name="T5" fmla="*/ 95 h 95"/>
                  <a:gd name="T6" fmla="*/ 0 w 135"/>
                  <a:gd name="T7" fmla="*/ 95 h 95"/>
                  <a:gd name="T8" fmla="*/ 0 w 135"/>
                  <a:gd name="T9" fmla="*/ 0 h 95"/>
                  <a:gd name="T10" fmla="*/ 0 w 135"/>
                  <a:gd name="T11" fmla="*/ 0 h 95"/>
                  <a:gd name="T12" fmla="*/ 133 w 135"/>
                  <a:gd name="T13" fmla="*/ 0 h 95"/>
                  <a:gd name="T14" fmla="*/ 133 w 135"/>
                  <a:gd name="T15" fmla="*/ 94 h 95"/>
                  <a:gd name="T16" fmla="*/ 0 w 135"/>
                  <a:gd name="T17" fmla="*/ 94 h 95"/>
                  <a:gd name="T18" fmla="*/ 0 w 135"/>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95">
                    <a:moveTo>
                      <a:pt x="0" y="0"/>
                    </a:moveTo>
                    <a:lnTo>
                      <a:pt x="135" y="0"/>
                    </a:lnTo>
                    <a:lnTo>
                      <a:pt x="135" y="95"/>
                    </a:lnTo>
                    <a:lnTo>
                      <a:pt x="0" y="95"/>
                    </a:lnTo>
                    <a:lnTo>
                      <a:pt x="0" y="0"/>
                    </a:lnTo>
                    <a:close/>
                    <a:moveTo>
                      <a:pt x="0" y="0"/>
                    </a:moveTo>
                    <a:lnTo>
                      <a:pt x="133" y="0"/>
                    </a:lnTo>
                    <a:lnTo>
                      <a:pt x="133" y="94"/>
                    </a:lnTo>
                    <a:lnTo>
                      <a:pt x="0" y="94"/>
                    </a:lnTo>
                    <a:lnTo>
                      <a:pt x="0" y="0"/>
                    </a:lnTo>
                    <a:close/>
                  </a:path>
                </a:pathLst>
              </a:custGeom>
              <a:solidFill>
                <a:srgbClr val="949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0" name="Freeform 1494">
                <a:extLst>
                  <a:ext uri="{FF2B5EF4-FFF2-40B4-BE49-F238E27FC236}">
                    <a16:creationId xmlns:a16="http://schemas.microsoft.com/office/drawing/2014/main" id="{B1CBD244-B326-664A-829F-CDB5636D4F94}"/>
                  </a:ext>
                </a:extLst>
              </p:cNvPr>
              <p:cNvSpPr>
                <a:spLocks noEditPoints="1"/>
              </p:cNvSpPr>
              <p:nvPr/>
            </p:nvSpPr>
            <p:spPr bwMode="auto">
              <a:xfrm>
                <a:off x="1725" y="3490"/>
                <a:ext cx="133" cy="94"/>
              </a:xfrm>
              <a:custGeom>
                <a:avLst/>
                <a:gdLst>
                  <a:gd name="T0" fmla="*/ 0 w 133"/>
                  <a:gd name="T1" fmla="*/ 0 h 94"/>
                  <a:gd name="T2" fmla="*/ 133 w 133"/>
                  <a:gd name="T3" fmla="*/ 0 h 94"/>
                  <a:gd name="T4" fmla="*/ 133 w 133"/>
                  <a:gd name="T5" fmla="*/ 94 h 94"/>
                  <a:gd name="T6" fmla="*/ 0 w 133"/>
                  <a:gd name="T7" fmla="*/ 94 h 94"/>
                  <a:gd name="T8" fmla="*/ 0 w 133"/>
                  <a:gd name="T9" fmla="*/ 0 h 94"/>
                  <a:gd name="T10" fmla="*/ 0 w 133"/>
                  <a:gd name="T11" fmla="*/ 0 h 94"/>
                  <a:gd name="T12" fmla="*/ 131 w 133"/>
                  <a:gd name="T13" fmla="*/ 0 h 94"/>
                  <a:gd name="T14" fmla="*/ 131 w 133"/>
                  <a:gd name="T15" fmla="*/ 92 h 94"/>
                  <a:gd name="T16" fmla="*/ 0 w 133"/>
                  <a:gd name="T17" fmla="*/ 92 h 94"/>
                  <a:gd name="T18" fmla="*/ 0 w 13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94">
                    <a:moveTo>
                      <a:pt x="0" y="0"/>
                    </a:moveTo>
                    <a:lnTo>
                      <a:pt x="133" y="0"/>
                    </a:lnTo>
                    <a:lnTo>
                      <a:pt x="133" y="94"/>
                    </a:lnTo>
                    <a:lnTo>
                      <a:pt x="0" y="94"/>
                    </a:lnTo>
                    <a:lnTo>
                      <a:pt x="0" y="0"/>
                    </a:lnTo>
                    <a:close/>
                    <a:moveTo>
                      <a:pt x="0" y="0"/>
                    </a:moveTo>
                    <a:lnTo>
                      <a:pt x="131" y="0"/>
                    </a:lnTo>
                    <a:lnTo>
                      <a:pt x="131" y="92"/>
                    </a:lnTo>
                    <a:lnTo>
                      <a:pt x="0" y="92"/>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1" name="Freeform 1495">
                <a:extLst>
                  <a:ext uri="{FF2B5EF4-FFF2-40B4-BE49-F238E27FC236}">
                    <a16:creationId xmlns:a16="http://schemas.microsoft.com/office/drawing/2014/main" id="{3908D639-6B02-894E-87DE-CE95BBFA5CC9}"/>
                  </a:ext>
                </a:extLst>
              </p:cNvPr>
              <p:cNvSpPr>
                <a:spLocks noEditPoints="1"/>
              </p:cNvSpPr>
              <p:nvPr/>
            </p:nvSpPr>
            <p:spPr bwMode="auto">
              <a:xfrm>
                <a:off x="1725" y="3490"/>
                <a:ext cx="131" cy="92"/>
              </a:xfrm>
              <a:custGeom>
                <a:avLst/>
                <a:gdLst>
                  <a:gd name="T0" fmla="*/ 0 w 131"/>
                  <a:gd name="T1" fmla="*/ 0 h 92"/>
                  <a:gd name="T2" fmla="*/ 131 w 131"/>
                  <a:gd name="T3" fmla="*/ 0 h 92"/>
                  <a:gd name="T4" fmla="*/ 131 w 131"/>
                  <a:gd name="T5" fmla="*/ 92 h 92"/>
                  <a:gd name="T6" fmla="*/ 0 w 131"/>
                  <a:gd name="T7" fmla="*/ 92 h 92"/>
                  <a:gd name="T8" fmla="*/ 0 w 131"/>
                  <a:gd name="T9" fmla="*/ 0 h 92"/>
                  <a:gd name="T10" fmla="*/ 0 w 131"/>
                  <a:gd name="T11" fmla="*/ 0 h 92"/>
                  <a:gd name="T12" fmla="*/ 130 w 131"/>
                  <a:gd name="T13" fmla="*/ 0 h 92"/>
                  <a:gd name="T14" fmla="*/ 130 w 131"/>
                  <a:gd name="T15" fmla="*/ 91 h 92"/>
                  <a:gd name="T16" fmla="*/ 0 w 131"/>
                  <a:gd name="T17" fmla="*/ 91 h 92"/>
                  <a:gd name="T18" fmla="*/ 0 w 131"/>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92">
                    <a:moveTo>
                      <a:pt x="0" y="0"/>
                    </a:moveTo>
                    <a:lnTo>
                      <a:pt x="131" y="0"/>
                    </a:lnTo>
                    <a:lnTo>
                      <a:pt x="131" y="92"/>
                    </a:lnTo>
                    <a:lnTo>
                      <a:pt x="0" y="92"/>
                    </a:lnTo>
                    <a:lnTo>
                      <a:pt x="0" y="0"/>
                    </a:lnTo>
                    <a:close/>
                    <a:moveTo>
                      <a:pt x="0" y="0"/>
                    </a:moveTo>
                    <a:lnTo>
                      <a:pt x="130" y="0"/>
                    </a:lnTo>
                    <a:lnTo>
                      <a:pt x="130" y="91"/>
                    </a:lnTo>
                    <a:lnTo>
                      <a:pt x="0" y="91"/>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2" name="Freeform 1496">
                <a:extLst>
                  <a:ext uri="{FF2B5EF4-FFF2-40B4-BE49-F238E27FC236}">
                    <a16:creationId xmlns:a16="http://schemas.microsoft.com/office/drawing/2014/main" id="{918E48F7-9C4E-E747-BB54-3A25B11B701B}"/>
                  </a:ext>
                </a:extLst>
              </p:cNvPr>
              <p:cNvSpPr>
                <a:spLocks noEditPoints="1"/>
              </p:cNvSpPr>
              <p:nvPr/>
            </p:nvSpPr>
            <p:spPr bwMode="auto">
              <a:xfrm>
                <a:off x="1725" y="3490"/>
                <a:ext cx="130" cy="91"/>
              </a:xfrm>
              <a:custGeom>
                <a:avLst/>
                <a:gdLst>
                  <a:gd name="T0" fmla="*/ 0 w 130"/>
                  <a:gd name="T1" fmla="*/ 0 h 91"/>
                  <a:gd name="T2" fmla="*/ 130 w 130"/>
                  <a:gd name="T3" fmla="*/ 0 h 91"/>
                  <a:gd name="T4" fmla="*/ 130 w 130"/>
                  <a:gd name="T5" fmla="*/ 91 h 91"/>
                  <a:gd name="T6" fmla="*/ 0 w 130"/>
                  <a:gd name="T7" fmla="*/ 91 h 91"/>
                  <a:gd name="T8" fmla="*/ 0 w 130"/>
                  <a:gd name="T9" fmla="*/ 0 h 91"/>
                  <a:gd name="T10" fmla="*/ 0 w 130"/>
                  <a:gd name="T11" fmla="*/ 0 h 91"/>
                  <a:gd name="T12" fmla="*/ 128 w 130"/>
                  <a:gd name="T13" fmla="*/ 0 h 91"/>
                  <a:gd name="T14" fmla="*/ 128 w 130"/>
                  <a:gd name="T15" fmla="*/ 91 h 91"/>
                  <a:gd name="T16" fmla="*/ 0 w 130"/>
                  <a:gd name="T17" fmla="*/ 91 h 91"/>
                  <a:gd name="T18" fmla="*/ 0 w 13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1">
                    <a:moveTo>
                      <a:pt x="0" y="0"/>
                    </a:moveTo>
                    <a:lnTo>
                      <a:pt x="130" y="0"/>
                    </a:lnTo>
                    <a:lnTo>
                      <a:pt x="130" y="91"/>
                    </a:lnTo>
                    <a:lnTo>
                      <a:pt x="0" y="91"/>
                    </a:lnTo>
                    <a:lnTo>
                      <a:pt x="0" y="0"/>
                    </a:lnTo>
                    <a:close/>
                    <a:moveTo>
                      <a:pt x="0" y="0"/>
                    </a:moveTo>
                    <a:lnTo>
                      <a:pt x="128" y="0"/>
                    </a:lnTo>
                    <a:lnTo>
                      <a:pt x="128" y="91"/>
                    </a:lnTo>
                    <a:lnTo>
                      <a:pt x="0" y="91"/>
                    </a:lnTo>
                    <a:lnTo>
                      <a:pt x="0" y="0"/>
                    </a:lnTo>
                    <a:close/>
                  </a:path>
                </a:pathLst>
              </a:custGeom>
              <a:solidFill>
                <a:srgbClr val="98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3" name="Freeform 1497">
                <a:extLst>
                  <a:ext uri="{FF2B5EF4-FFF2-40B4-BE49-F238E27FC236}">
                    <a16:creationId xmlns:a16="http://schemas.microsoft.com/office/drawing/2014/main" id="{040F22F7-09A6-FE42-A050-521AF831EA2B}"/>
                  </a:ext>
                </a:extLst>
              </p:cNvPr>
              <p:cNvSpPr>
                <a:spLocks noEditPoints="1"/>
              </p:cNvSpPr>
              <p:nvPr/>
            </p:nvSpPr>
            <p:spPr bwMode="auto">
              <a:xfrm>
                <a:off x="1725" y="3490"/>
                <a:ext cx="128" cy="91"/>
              </a:xfrm>
              <a:custGeom>
                <a:avLst/>
                <a:gdLst>
                  <a:gd name="T0" fmla="*/ 0 w 128"/>
                  <a:gd name="T1" fmla="*/ 0 h 91"/>
                  <a:gd name="T2" fmla="*/ 128 w 128"/>
                  <a:gd name="T3" fmla="*/ 0 h 91"/>
                  <a:gd name="T4" fmla="*/ 128 w 128"/>
                  <a:gd name="T5" fmla="*/ 91 h 91"/>
                  <a:gd name="T6" fmla="*/ 0 w 128"/>
                  <a:gd name="T7" fmla="*/ 91 h 91"/>
                  <a:gd name="T8" fmla="*/ 0 w 128"/>
                  <a:gd name="T9" fmla="*/ 0 h 91"/>
                  <a:gd name="T10" fmla="*/ 0 w 128"/>
                  <a:gd name="T11" fmla="*/ 0 h 91"/>
                  <a:gd name="T12" fmla="*/ 126 w 128"/>
                  <a:gd name="T13" fmla="*/ 0 h 91"/>
                  <a:gd name="T14" fmla="*/ 126 w 128"/>
                  <a:gd name="T15" fmla="*/ 89 h 91"/>
                  <a:gd name="T16" fmla="*/ 0 w 128"/>
                  <a:gd name="T17" fmla="*/ 89 h 91"/>
                  <a:gd name="T18" fmla="*/ 0 w 12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91">
                    <a:moveTo>
                      <a:pt x="0" y="0"/>
                    </a:moveTo>
                    <a:lnTo>
                      <a:pt x="128" y="0"/>
                    </a:lnTo>
                    <a:lnTo>
                      <a:pt x="128" y="91"/>
                    </a:lnTo>
                    <a:lnTo>
                      <a:pt x="0" y="91"/>
                    </a:lnTo>
                    <a:lnTo>
                      <a:pt x="0" y="0"/>
                    </a:lnTo>
                    <a:close/>
                    <a:moveTo>
                      <a:pt x="0" y="0"/>
                    </a:moveTo>
                    <a:lnTo>
                      <a:pt x="126" y="0"/>
                    </a:lnTo>
                    <a:lnTo>
                      <a:pt x="126" y="89"/>
                    </a:lnTo>
                    <a:lnTo>
                      <a:pt x="0" y="89"/>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4" name="Freeform 1498">
                <a:extLst>
                  <a:ext uri="{FF2B5EF4-FFF2-40B4-BE49-F238E27FC236}">
                    <a16:creationId xmlns:a16="http://schemas.microsoft.com/office/drawing/2014/main" id="{3A405B90-42F9-A242-8519-27217D543869}"/>
                  </a:ext>
                </a:extLst>
              </p:cNvPr>
              <p:cNvSpPr>
                <a:spLocks noEditPoints="1"/>
              </p:cNvSpPr>
              <p:nvPr/>
            </p:nvSpPr>
            <p:spPr bwMode="auto">
              <a:xfrm>
                <a:off x="1725" y="3490"/>
                <a:ext cx="126" cy="89"/>
              </a:xfrm>
              <a:custGeom>
                <a:avLst/>
                <a:gdLst>
                  <a:gd name="T0" fmla="*/ 0 w 126"/>
                  <a:gd name="T1" fmla="*/ 0 h 89"/>
                  <a:gd name="T2" fmla="*/ 126 w 126"/>
                  <a:gd name="T3" fmla="*/ 0 h 89"/>
                  <a:gd name="T4" fmla="*/ 126 w 126"/>
                  <a:gd name="T5" fmla="*/ 89 h 89"/>
                  <a:gd name="T6" fmla="*/ 0 w 126"/>
                  <a:gd name="T7" fmla="*/ 89 h 89"/>
                  <a:gd name="T8" fmla="*/ 0 w 126"/>
                  <a:gd name="T9" fmla="*/ 0 h 89"/>
                  <a:gd name="T10" fmla="*/ 0 w 126"/>
                  <a:gd name="T11" fmla="*/ 0 h 89"/>
                  <a:gd name="T12" fmla="*/ 124 w 126"/>
                  <a:gd name="T13" fmla="*/ 0 h 89"/>
                  <a:gd name="T14" fmla="*/ 124 w 126"/>
                  <a:gd name="T15" fmla="*/ 88 h 89"/>
                  <a:gd name="T16" fmla="*/ 0 w 126"/>
                  <a:gd name="T17" fmla="*/ 88 h 89"/>
                  <a:gd name="T18" fmla="*/ 0 w 12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89">
                    <a:moveTo>
                      <a:pt x="0" y="0"/>
                    </a:moveTo>
                    <a:lnTo>
                      <a:pt x="126" y="0"/>
                    </a:lnTo>
                    <a:lnTo>
                      <a:pt x="126" y="89"/>
                    </a:lnTo>
                    <a:lnTo>
                      <a:pt x="0" y="89"/>
                    </a:lnTo>
                    <a:lnTo>
                      <a:pt x="0" y="0"/>
                    </a:lnTo>
                    <a:close/>
                    <a:moveTo>
                      <a:pt x="0" y="0"/>
                    </a:moveTo>
                    <a:lnTo>
                      <a:pt x="124" y="0"/>
                    </a:lnTo>
                    <a:lnTo>
                      <a:pt x="124" y="88"/>
                    </a:lnTo>
                    <a:lnTo>
                      <a:pt x="0" y="88"/>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5" name="Freeform 1499">
                <a:extLst>
                  <a:ext uri="{FF2B5EF4-FFF2-40B4-BE49-F238E27FC236}">
                    <a16:creationId xmlns:a16="http://schemas.microsoft.com/office/drawing/2014/main" id="{89C3285D-992B-1646-B66F-A80CB8C2A2CD}"/>
                  </a:ext>
                </a:extLst>
              </p:cNvPr>
              <p:cNvSpPr>
                <a:spLocks noEditPoints="1"/>
              </p:cNvSpPr>
              <p:nvPr/>
            </p:nvSpPr>
            <p:spPr bwMode="auto">
              <a:xfrm>
                <a:off x="1725" y="3490"/>
                <a:ext cx="124" cy="88"/>
              </a:xfrm>
              <a:custGeom>
                <a:avLst/>
                <a:gdLst>
                  <a:gd name="T0" fmla="*/ 0 w 124"/>
                  <a:gd name="T1" fmla="*/ 0 h 88"/>
                  <a:gd name="T2" fmla="*/ 124 w 124"/>
                  <a:gd name="T3" fmla="*/ 0 h 88"/>
                  <a:gd name="T4" fmla="*/ 124 w 124"/>
                  <a:gd name="T5" fmla="*/ 88 h 88"/>
                  <a:gd name="T6" fmla="*/ 0 w 124"/>
                  <a:gd name="T7" fmla="*/ 88 h 88"/>
                  <a:gd name="T8" fmla="*/ 0 w 124"/>
                  <a:gd name="T9" fmla="*/ 0 h 88"/>
                  <a:gd name="T10" fmla="*/ 0 w 124"/>
                  <a:gd name="T11" fmla="*/ 0 h 88"/>
                  <a:gd name="T12" fmla="*/ 123 w 124"/>
                  <a:gd name="T13" fmla="*/ 0 h 88"/>
                  <a:gd name="T14" fmla="*/ 123 w 124"/>
                  <a:gd name="T15" fmla="*/ 86 h 88"/>
                  <a:gd name="T16" fmla="*/ 0 w 124"/>
                  <a:gd name="T17" fmla="*/ 86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8">
                    <a:moveTo>
                      <a:pt x="0" y="0"/>
                    </a:moveTo>
                    <a:lnTo>
                      <a:pt x="124" y="0"/>
                    </a:lnTo>
                    <a:lnTo>
                      <a:pt x="124" y="88"/>
                    </a:lnTo>
                    <a:lnTo>
                      <a:pt x="0" y="88"/>
                    </a:lnTo>
                    <a:lnTo>
                      <a:pt x="0" y="0"/>
                    </a:lnTo>
                    <a:close/>
                    <a:moveTo>
                      <a:pt x="0" y="0"/>
                    </a:moveTo>
                    <a:lnTo>
                      <a:pt x="123" y="0"/>
                    </a:lnTo>
                    <a:lnTo>
                      <a:pt x="123" y="86"/>
                    </a:lnTo>
                    <a:lnTo>
                      <a:pt x="0" y="86"/>
                    </a:lnTo>
                    <a:lnTo>
                      <a:pt x="0" y="0"/>
                    </a:lnTo>
                    <a:close/>
                  </a:path>
                </a:pathLst>
              </a:custGeom>
              <a:solidFill>
                <a:srgbClr val="9D9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6" name="Freeform 1500">
                <a:extLst>
                  <a:ext uri="{FF2B5EF4-FFF2-40B4-BE49-F238E27FC236}">
                    <a16:creationId xmlns:a16="http://schemas.microsoft.com/office/drawing/2014/main" id="{5F33B609-8D59-1B46-A723-A10C78B8B858}"/>
                  </a:ext>
                </a:extLst>
              </p:cNvPr>
              <p:cNvSpPr>
                <a:spLocks noEditPoints="1"/>
              </p:cNvSpPr>
              <p:nvPr/>
            </p:nvSpPr>
            <p:spPr bwMode="auto">
              <a:xfrm>
                <a:off x="1725" y="3490"/>
                <a:ext cx="123" cy="86"/>
              </a:xfrm>
              <a:custGeom>
                <a:avLst/>
                <a:gdLst>
                  <a:gd name="T0" fmla="*/ 0 w 123"/>
                  <a:gd name="T1" fmla="*/ 0 h 86"/>
                  <a:gd name="T2" fmla="*/ 123 w 123"/>
                  <a:gd name="T3" fmla="*/ 0 h 86"/>
                  <a:gd name="T4" fmla="*/ 123 w 123"/>
                  <a:gd name="T5" fmla="*/ 86 h 86"/>
                  <a:gd name="T6" fmla="*/ 0 w 123"/>
                  <a:gd name="T7" fmla="*/ 86 h 86"/>
                  <a:gd name="T8" fmla="*/ 0 w 123"/>
                  <a:gd name="T9" fmla="*/ 0 h 86"/>
                  <a:gd name="T10" fmla="*/ 0 w 123"/>
                  <a:gd name="T11" fmla="*/ 0 h 86"/>
                  <a:gd name="T12" fmla="*/ 121 w 123"/>
                  <a:gd name="T13" fmla="*/ 0 h 86"/>
                  <a:gd name="T14" fmla="*/ 121 w 123"/>
                  <a:gd name="T15" fmla="*/ 85 h 86"/>
                  <a:gd name="T16" fmla="*/ 0 w 123"/>
                  <a:gd name="T17" fmla="*/ 85 h 86"/>
                  <a:gd name="T18" fmla="*/ 0 w 12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86">
                    <a:moveTo>
                      <a:pt x="0" y="0"/>
                    </a:moveTo>
                    <a:lnTo>
                      <a:pt x="123" y="0"/>
                    </a:lnTo>
                    <a:lnTo>
                      <a:pt x="123" y="86"/>
                    </a:lnTo>
                    <a:lnTo>
                      <a:pt x="0" y="86"/>
                    </a:lnTo>
                    <a:lnTo>
                      <a:pt x="0" y="0"/>
                    </a:lnTo>
                    <a:close/>
                    <a:moveTo>
                      <a:pt x="0" y="0"/>
                    </a:moveTo>
                    <a:lnTo>
                      <a:pt x="121" y="0"/>
                    </a:lnTo>
                    <a:lnTo>
                      <a:pt x="121" y="85"/>
                    </a:lnTo>
                    <a:lnTo>
                      <a:pt x="0" y="85"/>
                    </a:lnTo>
                    <a:lnTo>
                      <a:pt x="0" y="0"/>
                    </a:lnTo>
                    <a:close/>
                  </a:path>
                </a:pathLst>
              </a:cu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7" name="Freeform 1501">
                <a:extLst>
                  <a:ext uri="{FF2B5EF4-FFF2-40B4-BE49-F238E27FC236}">
                    <a16:creationId xmlns:a16="http://schemas.microsoft.com/office/drawing/2014/main" id="{289BDD82-E8D5-E54E-B25A-CDD00FB42943}"/>
                  </a:ext>
                </a:extLst>
              </p:cNvPr>
              <p:cNvSpPr>
                <a:spLocks noEditPoints="1"/>
              </p:cNvSpPr>
              <p:nvPr/>
            </p:nvSpPr>
            <p:spPr bwMode="auto">
              <a:xfrm>
                <a:off x="1725" y="3490"/>
                <a:ext cx="121" cy="85"/>
              </a:xfrm>
              <a:custGeom>
                <a:avLst/>
                <a:gdLst>
                  <a:gd name="T0" fmla="*/ 0 w 121"/>
                  <a:gd name="T1" fmla="*/ 0 h 85"/>
                  <a:gd name="T2" fmla="*/ 121 w 121"/>
                  <a:gd name="T3" fmla="*/ 0 h 85"/>
                  <a:gd name="T4" fmla="*/ 121 w 121"/>
                  <a:gd name="T5" fmla="*/ 85 h 85"/>
                  <a:gd name="T6" fmla="*/ 0 w 121"/>
                  <a:gd name="T7" fmla="*/ 85 h 85"/>
                  <a:gd name="T8" fmla="*/ 0 w 121"/>
                  <a:gd name="T9" fmla="*/ 0 h 85"/>
                  <a:gd name="T10" fmla="*/ 0 w 121"/>
                  <a:gd name="T11" fmla="*/ 0 h 85"/>
                  <a:gd name="T12" fmla="*/ 119 w 121"/>
                  <a:gd name="T13" fmla="*/ 0 h 85"/>
                  <a:gd name="T14" fmla="*/ 119 w 121"/>
                  <a:gd name="T15" fmla="*/ 85 h 85"/>
                  <a:gd name="T16" fmla="*/ 0 w 121"/>
                  <a:gd name="T17" fmla="*/ 85 h 85"/>
                  <a:gd name="T18" fmla="*/ 0 w 12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5">
                    <a:moveTo>
                      <a:pt x="0" y="0"/>
                    </a:moveTo>
                    <a:lnTo>
                      <a:pt x="121" y="0"/>
                    </a:lnTo>
                    <a:lnTo>
                      <a:pt x="121" y="85"/>
                    </a:lnTo>
                    <a:lnTo>
                      <a:pt x="0" y="85"/>
                    </a:lnTo>
                    <a:lnTo>
                      <a:pt x="0" y="0"/>
                    </a:lnTo>
                    <a:close/>
                    <a:moveTo>
                      <a:pt x="0" y="0"/>
                    </a:moveTo>
                    <a:lnTo>
                      <a:pt x="119" y="0"/>
                    </a:lnTo>
                    <a:lnTo>
                      <a:pt x="119" y="85"/>
                    </a:lnTo>
                    <a:lnTo>
                      <a:pt x="0" y="85"/>
                    </a:lnTo>
                    <a:lnTo>
                      <a:pt x="0" y="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8" name="Freeform 1502">
                <a:extLst>
                  <a:ext uri="{FF2B5EF4-FFF2-40B4-BE49-F238E27FC236}">
                    <a16:creationId xmlns:a16="http://schemas.microsoft.com/office/drawing/2014/main" id="{C30664CC-11DD-4A4F-BC7D-270A9D2F7564}"/>
                  </a:ext>
                </a:extLst>
              </p:cNvPr>
              <p:cNvSpPr>
                <a:spLocks noEditPoints="1"/>
              </p:cNvSpPr>
              <p:nvPr/>
            </p:nvSpPr>
            <p:spPr bwMode="auto">
              <a:xfrm>
                <a:off x="1725" y="3490"/>
                <a:ext cx="119" cy="85"/>
              </a:xfrm>
              <a:custGeom>
                <a:avLst/>
                <a:gdLst>
                  <a:gd name="T0" fmla="*/ 0 w 119"/>
                  <a:gd name="T1" fmla="*/ 0 h 85"/>
                  <a:gd name="T2" fmla="*/ 119 w 119"/>
                  <a:gd name="T3" fmla="*/ 0 h 85"/>
                  <a:gd name="T4" fmla="*/ 119 w 119"/>
                  <a:gd name="T5" fmla="*/ 85 h 85"/>
                  <a:gd name="T6" fmla="*/ 0 w 119"/>
                  <a:gd name="T7" fmla="*/ 85 h 85"/>
                  <a:gd name="T8" fmla="*/ 0 w 119"/>
                  <a:gd name="T9" fmla="*/ 0 h 85"/>
                  <a:gd name="T10" fmla="*/ 0 w 119"/>
                  <a:gd name="T11" fmla="*/ 0 h 85"/>
                  <a:gd name="T12" fmla="*/ 117 w 119"/>
                  <a:gd name="T13" fmla="*/ 0 h 85"/>
                  <a:gd name="T14" fmla="*/ 117 w 119"/>
                  <a:gd name="T15" fmla="*/ 83 h 85"/>
                  <a:gd name="T16" fmla="*/ 0 w 119"/>
                  <a:gd name="T17" fmla="*/ 83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5">
                    <a:moveTo>
                      <a:pt x="0" y="0"/>
                    </a:moveTo>
                    <a:lnTo>
                      <a:pt x="119" y="0"/>
                    </a:lnTo>
                    <a:lnTo>
                      <a:pt x="119" y="85"/>
                    </a:lnTo>
                    <a:lnTo>
                      <a:pt x="0" y="85"/>
                    </a:lnTo>
                    <a:lnTo>
                      <a:pt x="0" y="0"/>
                    </a:lnTo>
                    <a:close/>
                    <a:moveTo>
                      <a:pt x="0" y="0"/>
                    </a:moveTo>
                    <a:lnTo>
                      <a:pt x="117" y="0"/>
                    </a:lnTo>
                    <a:lnTo>
                      <a:pt x="117" y="83"/>
                    </a:lnTo>
                    <a:lnTo>
                      <a:pt x="0" y="83"/>
                    </a:lnTo>
                    <a:lnTo>
                      <a:pt x="0" y="0"/>
                    </a:lnTo>
                    <a:close/>
                  </a:path>
                </a:pathLst>
              </a:custGeom>
              <a:solidFill>
                <a:srgbClr val="A3A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39" name="Freeform 1503">
                <a:extLst>
                  <a:ext uri="{FF2B5EF4-FFF2-40B4-BE49-F238E27FC236}">
                    <a16:creationId xmlns:a16="http://schemas.microsoft.com/office/drawing/2014/main" id="{850E21D4-A6BC-A249-AAA6-EF8FD5DED396}"/>
                  </a:ext>
                </a:extLst>
              </p:cNvPr>
              <p:cNvSpPr>
                <a:spLocks noEditPoints="1"/>
              </p:cNvSpPr>
              <p:nvPr/>
            </p:nvSpPr>
            <p:spPr bwMode="auto">
              <a:xfrm>
                <a:off x="1725" y="3490"/>
                <a:ext cx="117" cy="83"/>
              </a:xfrm>
              <a:custGeom>
                <a:avLst/>
                <a:gdLst>
                  <a:gd name="T0" fmla="*/ 0 w 117"/>
                  <a:gd name="T1" fmla="*/ 0 h 83"/>
                  <a:gd name="T2" fmla="*/ 117 w 117"/>
                  <a:gd name="T3" fmla="*/ 0 h 83"/>
                  <a:gd name="T4" fmla="*/ 117 w 117"/>
                  <a:gd name="T5" fmla="*/ 83 h 83"/>
                  <a:gd name="T6" fmla="*/ 0 w 117"/>
                  <a:gd name="T7" fmla="*/ 83 h 83"/>
                  <a:gd name="T8" fmla="*/ 0 w 117"/>
                  <a:gd name="T9" fmla="*/ 0 h 83"/>
                  <a:gd name="T10" fmla="*/ 0 w 117"/>
                  <a:gd name="T11" fmla="*/ 0 h 83"/>
                  <a:gd name="T12" fmla="*/ 116 w 117"/>
                  <a:gd name="T13" fmla="*/ 0 h 83"/>
                  <a:gd name="T14" fmla="*/ 116 w 117"/>
                  <a:gd name="T15" fmla="*/ 82 h 83"/>
                  <a:gd name="T16" fmla="*/ 0 w 117"/>
                  <a:gd name="T17" fmla="*/ 82 h 83"/>
                  <a:gd name="T18" fmla="*/ 0 w 11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3">
                    <a:moveTo>
                      <a:pt x="0" y="0"/>
                    </a:moveTo>
                    <a:lnTo>
                      <a:pt x="117" y="0"/>
                    </a:lnTo>
                    <a:lnTo>
                      <a:pt x="117" y="83"/>
                    </a:lnTo>
                    <a:lnTo>
                      <a:pt x="0" y="83"/>
                    </a:lnTo>
                    <a:lnTo>
                      <a:pt x="0" y="0"/>
                    </a:lnTo>
                    <a:close/>
                    <a:moveTo>
                      <a:pt x="0" y="0"/>
                    </a:moveTo>
                    <a:lnTo>
                      <a:pt x="116" y="0"/>
                    </a:lnTo>
                    <a:lnTo>
                      <a:pt x="116" y="82"/>
                    </a:lnTo>
                    <a:lnTo>
                      <a:pt x="0" y="82"/>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0" name="Freeform 1504">
                <a:extLst>
                  <a:ext uri="{FF2B5EF4-FFF2-40B4-BE49-F238E27FC236}">
                    <a16:creationId xmlns:a16="http://schemas.microsoft.com/office/drawing/2014/main" id="{8FAFAF41-70A1-6B4C-A43F-D902DB57D09F}"/>
                  </a:ext>
                </a:extLst>
              </p:cNvPr>
              <p:cNvSpPr>
                <a:spLocks noEditPoints="1"/>
              </p:cNvSpPr>
              <p:nvPr/>
            </p:nvSpPr>
            <p:spPr bwMode="auto">
              <a:xfrm>
                <a:off x="1725" y="3490"/>
                <a:ext cx="116" cy="82"/>
              </a:xfrm>
              <a:custGeom>
                <a:avLst/>
                <a:gdLst>
                  <a:gd name="T0" fmla="*/ 0 w 116"/>
                  <a:gd name="T1" fmla="*/ 0 h 82"/>
                  <a:gd name="T2" fmla="*/ 116 w 116"/>
                  <a:gd name="T3" fmla="*/ 0 h 82"/>
                  <a:gd name="T4" fmla="*/ 116 w 116"/>
                  <a:gd name="T5" fmla="*/ 82 h 82"/>
                  <a:gd name="T6" fmla="*/ 0 w 116"/>
                  <a:gd name="T7" fmla="*/ 82 h 82"/>
                  <a:gd name="T8" fmla="*/ 0 w 116"/>
                  <a:gd name="T9" fmla="*/ 0 h 82"/>
                  <a:gd name="T10" fmla="*/ 0 w 116"/>
                  <a:gd name="T11" fmla="*/ 0 h 82"/>
                  <a:gd name="T12" fmla="*/ 114 w 116"/>
                  <a:gd name="T13" fmla="*/ 0 h 82"/>
                  <a:gd name="T14" fmla="*/ 114 w 116"/>
                  <a:gd name="T15" fmla="*/ 80 h 82"/>
                  <a:gd name="T16" fmla="*/ 0 w 116"/>
                  <a:gd name="T17" fmla="*/ 80 h 82"/>
                  <a:gd name="T18" fmla="*/ 0 w 11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82">
                    <a:moveTo>
                      <a:pt x="0" y="0"/>
                    </a:moveTo>
                    <a:lnTo>
                      <a:pt x="116" y="0"/>
                    </a:lnTo>
                    <a:lnTo>
                      <a:pt x="116" y="82"/>
                    </a:lnTo>
                    <a:lnTo>
                      <a:pt x="0" y="82"/>
                    </a:lnTo>
                    <a:lnTo>
                      <a:pt x="0" y="0"/>
                    </a:lnTo>
                    <a:close/>
                    <a:moveTo>
                      <a:pt x="0" y="0"/>
                    </a:moveTo>
                    <a:lnTo>
                      <a:pt x="114" y="0"/>
                    </a:lnTo>
                    <a:lnTo>
                      <a:pt x="114" y="80"/>
                    </a:lnTo>
                    <a:lnTo>
                      <a:pt x="0" y="80"/>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1" name="Freeform 1505">
                <a:extLst>
                  <a:ext uri="{FF2B5EF4-FFF2-40B4-BE49-F238E27FC236}">
                    <a16:creationId xmlns:a16="http://schemas.microsoft.com/office/drawing/2014/main" id="{518A1A50-D607-E345-AE5B-4504AB569ED7}"/>
                  </a:ext>
                </a:extLst>
              </p:cNvPr>
              <p:cNvSpPr>
                <a:spLocks noEditPoints="1"/>
              </p:cNvSpPr>
              <p:nvPr/>
            </p:nvSpPr>
            <p:spPr bwMode="auto">
              <a:xfrm>
                <a:off x="1725" y="3490"/>
                <a:ext cx="114" cy="80"/>
              </a:xfrm>
              <a:custGeom>
                <a:avLst/>
                <a:gdLst>
                  <a:gd name="T0" fmla="*/ 0 w 114"/>
                  <a:gd name="T1" fmla="*/ 0 h 80"/>
                  <a:gd name="T2" fmla="*/ 114 w 114"/>
                  <a:gd name="T3" fmla="*/ 0 h 80"/>
                  <a:gd name="T4" fmla="*/ 114 w 114"/>
                  <a:gd name="T5" fmla="*/ 80 h 80"/>
                  <a:gd name="T6" fmla="*/ 0 w 114"/>
                  <a:gd name="T7" fmla="*/ 80 h 80"/>
                  <a:gd name="T8" fmla="*/ 0 w 114"/>
                  <a:gd name="T9" fmla="*/ 0 h 80"/>
                  <a:gd name="T10" fmla="*/ 0 w 114"/>
                  <a:gd name="T11" fmla="*/ 0 h 80"/>
                  <a:gd name="T12" fmla="*/ 112 w 114"/>
                  <a:gd name="T13" fmla="*/ 0 h 80"/>
                  <a:gd name="T14" fmla="*/ 112 w 114"/>
                  <a:gd name="T15" fmla="*/ 79 h 80"/>
                  <a:gd name="T16" fmla="*/ 0 w 114"/>
                  <a:gd name="T17" fmla="*/ 79 h 80"/>
                  <a:gd name="T18" fmla="*/ 0 w 114"/>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80">
                    <a:moveTo>
                      <a:pt x="0" y="0"/>
                    </a:moveTo>
                    <a:lnTo>
                      <a:pt x="114" y="0"/>
                    </a:lnTo>
                    <a:lnTo>
                      <a:pt x="114" y="80"/>
                    </a:lnTo>
                    <a:lnTo>
                      <a:pt x="0" y="80"/>
                    </a:lnTo>
                    <a:lnTo>
                      <a:pt x="0" y="0"/>
                    </a:lnTo>
                    <a:close/>
                    <a:moveTo>
                      <a:pt x="0" y="0"/>
                    </a:moveTo>
                    <a:lnTo>
                      <a:pt x="112" y="0"/>
                    </a:lnTo>
                    <a:lnTo>
                      <a:pt x="112" y="79"/>
                    </a:lnTo>
                    <a:lnTo>
                      <a:pt x="0" y="79"/>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2" name="Freeform 1506">
                <a:extLst>
                  <a:ext uri="{FF2B5EF4-FFF2-40B4-BE49-F238E27FC236}">
                    <a16:creationId xmlns:a16="http://schemas.microsoft.com/office/drawing/2014/main" id="{B9CFD91D-CDF3-E94F-9C6E-DA8905D05F25}"/>
                  </a:ext>
                </a:extLst>
              </p:cNvPr>
              <p:cNvSpPr>
                <a:spLocks noEditPoints="1"/>
              </p:cNvSpPr>
              <p:nvPr/>
            </p:nvSpPr>
            <p:spPr bwMode="auto">
              <a:xfrm>
                <a:off x="1725" y="3490"/>
                <a:ext cx="112" cy="79"/>
              </a:xfrm>
              <a:custGeom>
                <a:avLst/>
                <a:gdLst>
                  <a:gd name="T0" fmla="*/ 0 w 112"/>
                  <a:gd name="T1" fmla="*/ 0 h 79"/>
                  <a:gd name="T2" fmla="*/ 112 w 112"/>
                  <a:gd name="T3" fmla="*/ 0 h 79"/>
                  <a:gd name="T4" fmla="*/ 112 w 112"/>
                  <a:gd name="T5" fmla="*/ 79 h 79"/>
                  <a:gd name="T6" fmla="*/ 0 w 112"/>
                  <a:gd name="T7" fmla="*/ 79 h 79"/>
                  <a:gd name="T8" fmla="*/ 0 w 112"/>
                  <a:gd name="T9" fmla="*/ 0 h 79"/>
                  <a:gd name="T10" fmla="*/ 0 w 112"/>
                  <a:gd name="T11" fmla="*/ 0 h 79"/>
                  <a:gd name="T12" fmla="*/ 110 w 112"/>
                  <a:gd name="T13" fmla="*/ 0 h 79"/>
                  <a:gd name="T14" fmla="*/ 110 w 112"/>
                  <a:gd name="T15" fmla="*/ 78 h 79"/>
                  <a:gd name="T16" fmla="*/ 0 w 112"/>
                  <a:gd name="T17" fmla="*/ 78 h 79"/>
                  <a:gd name="T18" fmla="*/ 0 w 11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79">
                    <a:moveTo>
                      <a:pt x="0" y="0"/>
                    </a:moveTo>
                    <a:lnTo>
                      <a:pt x="112" y="0"/>
                    </a:lnTo>
                    <a:lnTo>
                      <a:pt x="112" y="79"/>
                    </a:lnTo>
                    <a:lnTo>
                      <a:pt x="0" y="79"/>
                    </a:lnTo>
                    <a:lnTo>
                      <a:pt x="0" y="0"/>
                    </a:lnTo>
                    <a:close/>
                    <a:moveTo>
                      <a:pt x="0" y="0"/>
                    </a:moveTo>
                    <a:lnTo>
                      <a:pt x="110" y="0"/>
                    </a:lnTo>
                    <a:lnTo>
                      <a:pt x="110" y="78"/>
                    </a:lnTo>
                    <a:lnTo>
                      <a:pt x="0" y="78"/>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3" name="Freeform 1507">
                <a:extLst>
                  <a:ext uri="{FF2B5EF4-FFF2-40B4-BE49-F238E27FC236}">
                    <a16:creationId xmlns:a16="http://schemas.microsoft.com/office/drawing/2014/main" id="{8BA6B79B-77D2-B547-94B1-868DE1CEB006}"/>
                  </a:ext>
                </a:extLst>
              </p:cNvPr>
              <p:cNvSpPr>
                <a:spLocks noEditPoints="1"/>
              </p:cNvSpPr>
              <p:nvPr/>
            </p:nvSpPr>
            <p:spPr bwMode="auto">
              <a:xfrm>
                <a:off x="1725" y="3490"/>
                <a:ext cx="110" cy="78"/>
              </a:xfrm>
              <a:custGeom>
                <a:avLst/>
                <a:gdLst>
                  <a:gd name="T0" fmla="*/ 0 w 110"/>
                  <a:gd name="T1" fmla="*/ 0 h 78"/>
                  <a:gd name="T2" fmla="*/ 110 w 110"/>
                  <a:gd name="T3" fmla="*/ 0 h 78"/>
                  <a:gd name="T4" fmla="*/ 110 w 110"/>
                  <a:gd name="T5" fmla="*/ 78 h 78"/>
                  <a:gd name="T6" fmla="*/ 0 w 110"/>
                  <a:gd name="T7" fmla="*/ 78 h 78"/>
                  <a:gd name="T8" fmla="*/ 0 w 110"/>
                  <a:gd name="T9" fmla="*/ 0 h 78"/>
                  <a:gd name="T10" fmla="*/ 0 w 110"/>
                  <a:gd name="T11" fmla="*/ 0 h 78"/>
                  <a:gd name="T12" fmla="*/ 109 w 110"/>
                  <a:gd name="T13" fmla="*/ 0 h 78"/>
                  <a:gd name="T14" fmla="*/ 109 w 110"/>
                  <a:gd name="T15" fmla="*/ 77 h 78"/>
                  <a:gd name="T16" fmla="*/ 0 w 110"/>
                  <a:gd name="T17" fmla="*/ 77 h 78"/>
                  <a:gd name="T18" fmla="*/ 0 w 11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8">
                    <a:moveTo>
                      <a:pt x="0" y="0"/>
                    </a:moveTo>
                    <a:lnTo>
                      <a:pt x="110" y="0"/>
                    </a:lnTo>
                    <a:lnTo>
                      <a:pt x="110" y="78"/>
                    </a:lnTo>
                    <a:lnTo>
                      <a:pt x="0" y="78"/>
                    </a:lnTo>
                    <a:lnTo>
                      <a:pt x="0" y="0"/>
                    </a:lnTo>
                    <a:close/>
                    <a:moveTo>
                      <a:pt x="0" y="0"/>
                    </a:moveTo>
                    <a:lnTo>
                      <a:pt x="109" y="0"/>
                    </a:lnTo>
                    <a:lnTo>
                      <a:pt x="109" y="77"/>
                    </a:lnTo>
                    <a:lnTo>
                      <a:pt x="0" y="77"/>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4" name="Freeform 1508">
                <a:extLst>
                  <a:ext uri="{FF2B5EF4-FFF2-40B4-BE49-F238E27FC236}">
                    <a16:creationId xmlns:a16="http://schemas.microsoft.com/office/drawing/2014/main" id="{3B4506BD-13CE-4845-8973-7F4885FA8833}"/>
                  </a:ext>
                </a:extLst>
              </p:cNvPr>
              <p:cNvSpPr>
                <a:spLocks noEditPoints="1"/>
              </p:cNvSpPr>
              <p:nvPr/>
            </p:nvSpPr>
            <p:spPr bwMode="auto">
              <a:xfrm>
                <a:off x="1725" y="3490"/>
                <a:ext cx="109" cy="77"/>
              </a:xfrm>
              <a:custGeom>
                <a:avLst/>
                <a:gdLst>
                  <a:gd name="T0" fmla="*/ 0 w 109"/>
                  <a:gd name="T1" fmla="*/ 0 h 77"/>
                  <a:gd name="T2" fmla="*/ 109 w 109"/>
                  <a:gd name="T3" fmla="*/ 0 h 77"/>
                  <a:gd name="T4" fmla="*/ 109 w 109"/>
                  <a:gd name="T5" fmla="*/ 77 h 77"/>
                  <a:gd name="T6" fmla="*/ 0 w 109"/>
                  <a:gd name="T7" fmla="*/ 77 h 77"/>
                  <a:gd name="T8" fmla="*/ 0 w 109"/>
                  <a:gd name="T9" fmla="*/ 0 h 77"/>
                  <a:gd name="T10" fmla="*/ 0 w 109"/>
                  <a:gd name="T11" fmla="*/ 0 h 77"/>
                  <a:gd name="T12" fmla="*/ 107 w 109"/>
                  <a:gd name="T13" fmla="*/ 0 h 77"/>
                  <a:gd name="T14" fmla="*/ 107 w 109"/>
                  <a:gd name="T15" fmla="*/ 76 h 77"/>
                  <a:gd name="T16" fmla="*/ 0 w 109"/>
                  <a:gd name="T17" fmla="*/ 76 h 77"/>
                  <a:gd name="T18" fmla="*/ 0 w 109"/>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77">
                    <a:moveTo>
                      <a:pt x="0" y="0"/>
                    </a:moveTo>
                    <a:lnTo>
                      <a:pt x="109" y="0"/>
                    </a:lnTo>
                    <a:lnTo>
                      <a:pt x="109" y="77"/>
                    </a:lnTo>
                    <a:lnTo>
                      <a:pt x="0" y="77"/>
                    </a:lnTo>
                    <a:lnTo>
                      <a:pt x="0" y="0"/>
                    </a:lnTo>
                    <a:close/>
                    <a:moveTo>
                      <a:pt x="0" y="0"/>
                    </a:moveTo>
                    <a:lnTo>
                      <a:pt x="107" y="0"/>
                    </a:lnTo>
                    <a:lnTo>
                      <a:pt x="107" y="76"/>
                    </a:lnTo>
                    <a:lnTo>
                      <a:pt x="0" y="76"/>
                    </a:lnTo>
                    <a:lnTo>
                      <a:pt x="0" y="0"/>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5" name="Freeform 1509">
                <a:extLst>
                  <a:ext uri="{FF2B5EF4-FFF2-40B4-BE49-F238E27FC236}">
                    <a16:creationId xmlns:a16="http://schemas.microsoft.com/office/drawing/2014/main" id="{415DC54F-A73A-5346-BB87-95523160CBED}"/>
                  </a:ext>
                </a:extLst>
              </p:cNvPr>
              <p:cNvSpPr>
                <a:spLocks noEditPoints="1"/>
              </p:cNvSpPr>
              <p:nvPr/>
            </p:nvSpPr>
            <p:spPr bwMode="auto">
              <a:xfrm>
                <a:off x="1725" y="3490"/>
                <a:ext cx="107" cy="76"/>
              </a:xfrm>
              <a:custGeom>
                <a:avLst/>
                <a:gdLst>
                  <a:gd name="T0" fmla="*/ 0 w 107"/>
                  <a:gd name="T1" fmla="*/ 0 h 76"/>
                  <a:gd name="T2" fmla="*/ 107 w 107"/>
                  <a:gd name="T3" fmla="*/ 0 h 76"/>
                  <a:gd name="T4" fmla="*/ 107 w 107"/>
                  <a:gd name="T5" fmla="*/ 76 h 76"/>
                  <a:gd name="T6" fmla="*/ 0 w 107"/>
                  <a:gd name="T7" fmla="*/ 76 h 76"/>
                  <a:gd name="T8" fmla="*/ 0 w 107"/>
                  <a:gd name="T9" fmla="*/ 0 h 76"/>
                  <a:gd name="T10" fmla="*/ 0 w 107"/>
                  <a:gd name="T11" fmla="*/ 0 h 76"/>
                  <a:gd name="T12" fmla="*/ 105 w 107"/>
                  <a:gd name="T13" fmla="*/ 0 h 76"/>
                  <a:gd name="T14" fmla="*/ 105 w 107"/>
                  <a:gd name="T15" fmla="*/ 74 h 76"/>
                  <a:gd name="T16" fmla="*/ 0 w 107"/>
                  <a:gd name="T17" fmla="*/ 74 h 76"/>
                  <a:gd name="T18" fmla="*/ 0 w 10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76">
                    <a:moveTo>
                      <a:pt x="0" y="0"/>
                    </a:moveTo>
                    <a:lnTo>
                      <a:pt x="107" y="0"/>
                    </a:lnTo>
                    <a:lnTo>
                      <a:pt x="107" y="76"/>
                    </a:lnTo>
                    <a:lnTo>
                      <a:pt x="0" y="76"/>
                    </a:lnTo>
                    <a:lnTo>
                      <a:pt x="0" y="0"/>
                    </a:lnTo>
                    <a:close/>
                    <a:moveTo>
                      <a:pt x="0" y="0"/>
                    </a:moveTo>
                    <a:lnTo>
                      <a:pt x="105" y="0"/>
                    </a:lnTo>
                    <a:lnTo>
                      <a:pt x="105" y="74"/>
                    </a:lnTo>
                    <a:lnTo>
                      <a:pt x="0" y="74"/>
                    </a:ln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6" name="Freeform 1510">
                <a:extLst>
                  <a:ext uri="{FF2B5EF4-FFF2-40B4-BE49-F238E27FC236}">
                    <a16:creationId xmlns:a16="http://schemas.microsoft.com/office/drawing/2014/main" id="{5F41347D-0881-9C45-BD2A-42FAC73E93BF}"/>
                  </a:ext>
                </a:extLst>
              </p:cNvPr>
              <p:cNvSpPr>
                <a:spLocks noEditPoints="1"/>
              </p:cNvSpPr>
              <p:nvPr/>
            </p:nvSpPr>
            <p:spPr bwMode="auto">
              <a:xfrm>
                <a:off x="1725" y="3490"/>
                <a:ext cx="105" cy="74"/>
              </a:xfrm>
              <a:custGeom>
                <a:avLst/>
                <a:gdLst>
                  <a:gd name="T0" fmla="*/ 0 w 105"/>
                  <a:gd name="T1" fmla="*/ 0 h 74"/>
                  <a:gd name="T2" fmla="*/ 105 w 105"/>
                  <a:gd name="T3" fmla="*/ 0 h 74"/>
                  <a:gd name="T4" fmla="*/ 105 w 105"/>
                  <a:gd name="T5" fmla="*/ 74 h 74"/>
                  <a:gd name="T6" fmla="*/ 0 w 105"/>
                  <a:gd name="T7" fmla="*/ 74 h 74"/>
                  <a:gd name="T8" fmla="*/ 0 w 105"/>
                  <a:gd name="T9" fmla="*/ 0 h 74"/>
                  <a:gd name="T10" fmla="*/ 0 w 105"/>
                  <a:gd name="T11" fmla="*/ 0 h 74"/>
                  <a:gd name="T12" fmla="*/ 103 w 105"/>
                  <a:gd name="T13" fmla="*/ 0 h 74"/>
                  <a:gd name="T14" fmla="*/ 103 w 105"/>
                  <a:gd name="T15" fmla="*/ 73 h 74"/>
                  <a:gd name="T16" fmla="*/ 0 w 105"/>
                  <a:gd name="T17" fmla="*/ 73 h 74"/>
                  <a:gd name="T18" fmla="*/ 0 w 10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4">
                    <a:moveTo>
                      <a:pt x="0" y="0"/>
                    </a:moveTo>
                    <a:lnTo>
                      <a:pt x="105" y="0"/>
                    </a:lnTo>
                    <a:lnTo>
                      <a:pt x="105" y="74"/>
                    </a:lnTo>
                    <a:lnTo>
                      <a:pt x="0" y="74"/>
                    </a:lnTo>
                    <a:lnTo>
                      <a:pt x="0" y="0"/>
                    </a:lnTo>
                    <a:close/>
                    <a:moveTo>
                      <a:pt x="0" y="0"/>
                    </a:moveTo>
                    <a:lnTo>
                      <a:pt x="103" y="0"/>
                    </a:lnTo>
                    <a:lnTo>
                      <a:pt x="103" y="73"/>
                    </a:lnTo>
                    <a:lnTo>
                      <a:pt x="0" y="73"/>
                    </a:lnTo>
                    <a:lnTo>
                      <a:pt x="0" y="0"/>
                    </a:lnTo>
                    <a:close/>
                  </a:path>
                </a:pathLst>
              </a:custGeom>
              <a:solidFill>
                <a:srgbClr val="B2B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7" name="Freeform 1511">
                <a:extLst>
                  <a:ext uri="{FF2B5EF4-FFF2-40B4-BE49-F238E27FC236}">
                    <a16:creationId xmlns:a16="http://schemas.microsoft.com/office/drawing/2014/main" id="{A025EE5F-32C4-AC48-BD4D-4371907BE6EC}"/>
                  </a:ext>
                </a:extLst>
              </p:cNvPr>
              <p:cNvSpPr>
                <a:spLocks noEditPoints="1"/>
              </p:cNvSpPr>
              <p:nvPr/>
            </p:nvSpPr>
            <p:spPr bwMode="auto">
              <a:xfrm>
                <a:off x="1725" y="3490"/>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2 w 103"/>
                  <a:gd name="T13" fmla="*/ 0 h 73"/>
                  <a:gd name="T14" fmla="*/ 102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2" y="0"/>
                    </a:lnTo>
                    <a:lnTo>
                      <a:pt x="102" y="71"/>
                    </a:lnTo>
                    <a:lnTo>
                      <a:pt x="0" y="71"/>
                    </a:lnTo>
                    <a:lnTo>
                      <a:pt x="0" y="0"/>
                    </a:lnTo>
                    <a:close/>
                  </a:path>
                </a:pathLst>
              </a:custGeom>
              <a:solidFill>
                <a:srgbClr val="B4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8" name="Freeform 1512">
                <a:extLst>
                  <a:ext uri="{FF2B5EF4-FFF2-40B4-BE49-F238E27FC236}">
                    <a16:creationId xmlns:a16="http://schemas.microsoft.com/office/drawing/2014/main" id="{1AC0DC63-779F-734F-AAD7-84D0EB966B9F}"/>
                  </a:ext>
                </a:extLst>
              </p:cNvPr>
              <p:cNvSpPr>
                <a:spLocks noEditPoints="1"/>
              </p:cNvSpPr>
              <p:nvPr/>
            </p:nvSpPr>
            <p:spPr bwMode="auto">
              <a:xfrm>
                <a:off x="1725" y="3490"/>
                <a:ext cx="102" cy="71"/>
              </a:xfrm>
              <a:custGeom>
                <a:avLst/>
                <a:gdLst>
                  <a:gd name="T0" fmla="*/ 0 w 102"/>
                  <a:gd name="T1" fmla="*/ 0 h 71"/>
                  <a:gd name="T2" fmla="*/ 102 w 102"/>
                  <a:gd name="T3" fmla="*/ 0 h 71"/>
                  <a:gd name="T4" fmla="*/ 102 w 102"/>
                  <a:gd name="T5" fmla="*/ 71 h 71"/>
                  <a:gd name="T6" fmla="*/ 0 w 102"/>
                  <a:gd name="T7" fmla="*/ 71 h 71"/>
                  <a:gd name="T8" fmla="*/ 0 w 102"/>
                  <a:gd name="T9" fmla="*/ 0 h 71"/>
                  <a:gd name="T10" fmla="*/ 0 w 102"/>
                  <a:gd name="T11" fmla="*/ 0 h 71"/>
                  <a:gd name="T12" fmla="*/ 100 w 102"/>
                  <a:gd name="T13" fmla="*/ 0 h 71"/>
                  <a:gd name="T14" fmla="*/ 100 w 102"/>
                  <a:gd name="T15" fmla="*/ 71 h 71"/>
                  <a:gd name="T16" fmla="*/ 0 w 102"/>
                  <a:gd name="T17" fmla="*/ 71 h 71"/>
                  <a:gd name="T18" fmla="*/ 0 w 102"/>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71">
                    <a:moveTo>
                      <a:pt x="0" y="0"/>
                    </a:moveTo>
                    <a:lnTo>
                      <a:pt x="102" y="0"/>
                    </a:lnTo>
                    <a:lnTo>
                      <a:pt x="102" y="71"/>
                    </a:lnTo>
                    <a:lnTo>
                      <a:pt x="0" y="71"/>
                    </a:lnTo>
                    <a:lnTo>
                      <a:pt x="0" y="0"/>
                    </a:lnTo>
                    <a:close/>
                    <a:moveTo>
                      <a:pt x="0" y="0"/>
                    </a:moveTo>
                    <a:lnTo>
                      <a:pt x="100" y="0"/>
                    </a:lnTo>
                    <a:lnTo>
                      <a:pt x="100" y="71"/>
                    </a:lnTo>
                    <a:lnTo>
                      <a:pt x="0" y="71"/>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49" name="Freeform 1513">
                <a:extLst>
                  <a:ext uri="{FF2B5EF4-FFF2-40B4-BE49-F238E27FC236}">
                    <a16:creationId xmlns:a16="http://schemas.microsoft.com/office/drawing/2014/main" id="{4CAADFD1-F014-334D-AF80-6025D62A166B}"/>
                  </a:ext>
                </a:extLst>
              </p:cNvPr>
              <p:cNvSpPr>
                <a:spLocks noEditPoints="1"/>
              </p:cNvSpPr>
              <p:nvPr/>
            </p:nvSpPr>
            <p:spPr bwMode="auto">
              <a:xfrm>
                <a:off x="1725" y="3490"/>
                <a:ext cx="100" cy="71"/>
              </a:xfrm>
              <a:custGeom>
                <a:avLst/>
                <a:gdLst>
                  <a:gd name="T0" fmla="*/ 0 w 100"/>
                  <a:gd name="T1" fmla="*/ 0 h 71"/>
                  <a:gd name="T2" fmla="*/ 100 w 100"/>
                  <a:gd name="T3" fmla="*/ 0 h 71"/>
                  <a:gd name="T4" fmla="*/ 100 w 100"/>
                  <a:gd name="T5" fmla="*/ 71 h 71"/>
                  <a:gd name="T6" fmla="*/ 0 w 100"/>
                  <a:gd name="T7" fmla="*/ 71 h 71"/>
                  <a:gd name="T8" fmla="*/ 0 w 100"/>
                  <a:gd name="T9" fmla="*/ 0 h 71"/>
                  <a:gd name="T10" fmla="*/ 0 w 100"/>
                  <a:gd name="T11" fmla="*/ 0 h 71"/>
                  <a:gd name="T12" fmla="*/ 98 w 100"/>
                  <a:gd name="T13" fmla="*/ 0 h 71"/>
                  <a:gd name="T14" fmla="*/ 98 w 100"/>
                  <a:gd name="T15" fmla="*/ 70 h 71"/>
                  <a:gd name="T16" fmla="*/ 0 w 100"/>
                  <a:gd name="T17" fmla="*/ 7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1">
                    <a:moveTo>
                      <a:pt x="0" y="0"/>
                    </a:moveTo>
                    <a:lnTo>
                      <a:pt x="100" y="0"/>
                    </a:lnTo>
                    <a:lnTo>
                      <a:pt x="100" y="71"/>
                    </a:lnTo>
                    <a:lnTo>
                      <a:pt x="0" y="71"/>
                    </a:lnTo>
                    <a:lnTo>
                      <a:pt x="0" y="0"/>
                    </a:lnTo>
                    <a:close/>
                    <a:moveTo>
                      <a:pt x="0" y="0"/>
                    </a:moveTo>
                    <a:lnTo>
                      <a:pt x="98" y="0"/>
                    </a:lnTo>
                    <a:lnTo>
                      <a:pt x="98" y="70"/>
                    </a:lnTo>
                    <a:lnTo>
                      <a:pt x="0" y="70"/>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0" name="Freeform 1514">
                <a:extLst>
                  <a:ext uri="{FF2B5EF4-FFF2-40B4-BE49-F238E27FC236}">
                    <a16:creationId xmlns:a16="http://schemas.microsoft.com/office/drawing/2014/main" id="{35DC4392-0149-1346-89D1-D80662DCA0F0}"/>
                  </a:ext>
                </a:extLst>
              </p:cNvPr>
              <p:cNvSpPr>
                <a:spLocks noEditPoints="1"/>
              </p:cNvSpPr>
              <p:nvPr/>
            </p:nvSpPr>
            <p:spPr bwMode="auto">
              <a:xfrm>
                <a:off x="1725" y="3490"/>
                <a:ext cx="98" cy="70"/>
              </a:xfrm>
              <a:custGeom>
                <a:avLst/>
                <a:gdLst>
                  <a:gd name="T0" fmla="*/ 0 w 98"/>
                  <a:gd name="T1" fmla="*/ 0 h 70"/>
                  <a:gd name="T2" fmla="*/ 98 w 98"/>
                  <a:gd name="T3" fmla="*/ 0 h 70"/>
                  <a:gd name="T4" fmla="*/ 98 w 98"/>
                  <a:gd name="T5" fmla="*/ 70 h 70"/>
                  <a:gd name="T6" fmla="*/ 0 w 98"/>
                  <a:gd name="T7" fmla="*/ 70 h 70"/>
                  <a:gd name="T8" fmla="*/ 0 w 98"/>
                  <a:gd name="T9" fmla="*/ 0 h 70"/>
                  <a:gd name="T10" fmla="*/ 0 w 98"/>
                  <a:gd name="T11" fmla="*/ 0 h 70"/>
                  <a:gd name="T12" fmla="*/ 96 w 98"/>
                  <a:gd name="T13" fmla="*/ 0 h 70"/>
                  <a:gd name="T14" fmla="*/ 96 w 98"/>
                  <a:gd name="T15" fmla="*/ 68 h 70"/>
                  <a:gd name="T16" fmla="*/ 0 w 98"/>
                  <a:gd name="T17" fmla="*/ 68 h 70"/>
                  <a:gd name="T18" fmla="*/ 0 w 9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70">
                    <a:moveTo>
                      <a:pt x="0" y="0"/>
                    </a:moveTo>
                    <a:lnTo>
                      <a:pt x="98" y="0"/>
                    </a:lnTo>
                    <a:lnTo>
                      <a:pt x="98" y="70"/>
                    </a:lnTo>
                    <a:lnTo>
                      <a:pt x="0" y="70"/>
                    </a:lnTo>
                    <a:lnTo>
                      <a:pt x="0" y="0"/>
                    </a:lnTo>
                    <a:close/>
                    <a:moveTo>
                      <a:pt x="0" y="0"/>
                    </a:moveTo>
                    <a:lnTo>
                      <a:pt x="96" y="0"/>
                    </a:lnTo>
                    <a:lnTo>
                      <a:pt x="96" y="68"/>
                    </a:lnTo>
                    <a:lnTo>
                      <a:pt x="0" y="68"/>
                    </a:lnTo>
                    <a:lnTo>
                      <a:pt x="0" y="0"/>
                    </a:lnTo>
                    <a:close/>
                  </a:path>
                </a:pathLst>
              </a:custGeom>
              <a:solidFill>
                <a:srgbClr val="BAB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1" name="Freeform 1515">
                <a:extLst>
                  <a:ext uri="{FF2B5EF4-FFF2-40B4-BE49-F238E27FC236}">
                    <a16:creationId xmlns:a16="http://schemas.microsoft.com/office/drawing/2014/main" id="{39E11004-3F79-544F-AB4E-D0764BF81B7C}"/>
                  </a:ext>
                </a:extLst>
              </p:cNvPr>
              <p:cNvSpPr>
                <a:spLocks noEditPoints="1"/>
              </p:cNvSpPr>
              <p:nvPr/>
            </p:nvSpPr>
            <p:spPr bwMode="auto">
              <a:xfrm>
                <a:off x="1725" y="3490"/>
                <a:ext cx="96" cy="68"/>
              </a:xfrm>
              <a:custGeom>
                <a:avLst/>
                <a:gdLst>
                  <a:gd name="T0" fmla="*/ 0 w 96"/>
                  <a:gd name="T1" fmla="*/ 0 h 68"/>
                  <a:gd name="T2" fmla="*/ 96 w 96"/>
                  <a:gd name="T3" fmla="*/ 0 h 68"/>
                  <a:gd name="T4" fmla="*/ 96 w 96"/>
                  <a:gd name="T5" fmla="*/ 68 h 68"/>
                  <a:gd name="T6" fmla="*/ 0 w 96"/>
                  <a:gd name="T7" fmla="*/ 68 h 68"/>
                  <a:gd name="T8" fmla="*/ 0 w 96"/>
                  <a:gd name="T9" fmla="*/ 0 h 68"/>
                  <a:gd name="T10" fmla="*/ 0 w 96"/>
                  <a:gd name="T11" fmla="*/ 0 h 68"/>
                  <a:gd name="T12" fmla="*/ 94 w 96"/>
                  <a:gd name="T13" fmla="*/ 0 h 68"/>
                  <a:gd name="T14" fmla="*/ 94 w 96"/>
                  <a:gd name="T15" fmla="*/ 67 h 68"/>
                  <a:gd name="T16" fmla="*/ 0 w 96"/>
                  <a:gd name="T17" fmla="*/ 67 h 68"/>
                  <a:gd name="T18" fmla="*/ 0 w 9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8">
                    <a:moveTo>
                      <a:pt x="0" y="0"/>
                    </a:moveTo>
                    <a:lnTo>
                      <a:pt x="96" y="0"/>
                    </a:lnTo>
                    <a:lnTo>
                      <a:pt x="96" y="68"/>
                    </a:lnTo>
                    <a:lnTo>
                      <a:pt x="0" y="68"/>
                    </a:lnTo>
                    <a:lnTo>
                      <a:pt x="0" y="0"/>
                    </a:lnTo>
                    <a:close/>
                    <a:moveTo>
                      <a:pt x="0" y="0"/>
                    </a:moveTo>
                    <a:lnTo>
                      <a:pt x="94" y="0"/>
                    </a:lnTo>
                    <a:lnTo>
                      <a:pt x="94" y="67"/>
                    </a:lnTo>
                    <a:lnTo>
                      <a:pt x="0" y="67"/>
                    </a:lnTo>
                    <a:lnTo>
                      <a:pt x="0" y="0"/>
                    </a:lnTo>
                    <a:close/>
                  </a:path>
                </a:pathLst>
              </a:custGeom>
              <a:solidFill>
                <a:srgbClr val="BDB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2" name="Freeform 1516">
                <a:extLst>
                  <a:ext uri="{FF2B5EF4-FFF2-40B4-BE49-F238E27FC236}">
                    <a16:creationId xmlns:a16="http://schemas.microsoft.com/office/drawing/2014/main" id="{C0C60F28-1825-C947-9B37-49434B50225C}"/>
                  </a:ext>
                </a:extLst>
              </p:cNvPr>
              <p:cNvSpPr>
                <a:spLocks noEditPoints="1"/>
              </p:cNvSpPr>
              <p:nvPr/>
            </p:nvSpPr>
            <p:spPr bwMode="auto">
              <a:xfrm>
                <a:off x="1725" y="3490"/>
                <a:ext cx="94" cy="67"/>
              </a:xfrm>
              <a:custGeom>
                <a:avLst/>
                <a:gdLst>
                  <a:gd name="T0" fmla="*/ 0 w 94"/>
                  <a:gd name="T1" fmla="*/ 0 h 67"/>
                  <a:gd name="T2" fmla="*/ 94 w 94"/>
                  <a:gd name="T3" fmla="*/ 0 h 67"/>
                  <a:gd name="T4" fmla="*/ 94 w 94"/>
                  <a:gd name="T5" fmla="*/ 67 h 67"/>
                  <a:gd name="T6" fmla="*/ 0 w 94"/>
                  <a:gd name="T7" fmla="*/ 67 h 67"/>
                  <a:gd name="T8" fmla="*/ 0 w 94"/>
                  <a:gd name="T9" fmla="*/ 0 h 67"/>
                  <a:gd name="T10" fmla="*/ 0 w 94"/>
                  <a:gd name="T11" fmla="*/ 0 h 67"/>
                  <a:gd name="T12" fmla="*/ 93 w 94"/>
                  <a:gd name="T13" fmla="*/ 0 h 67"/>
                  <a:gd name="T14" fmla="*/ 93 w 94"/>
                  <a:gd name="T15" fmla="*/ 65 h 67"/>
                  <a:gd name="T16" fmla="*/ 0 w 94"/>
                  <a:gd name="T17" fmla="*/ 65 h 67"/>
                  <a:gd name="T18" fmla="*/ 0 w 9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67">
                    <a:moveTo>
                      <a:pt x="0" y="0"/>
                    </a:moveTo>
                    <a:lnTo>
                      <a:pt x="94" y="0"/>
                    </a:lnTo>
                    <a:lnTo>
                      <a:pt x="94" y="67"/>
                    </a:lnTo>
                    <a:lnTo>
                      <a:pt x="0" y="67"/>
                    </a:lnTo>
                    <a:lnTo>
                      <a:pt x="0" y="0"/>
                    </a:lnTo>
                    <a:close/>
                    <a:moveTo>
                      <a:pt x="0" y="0"/>
                    </a:moveTo>
                    <a:lnTo>
                      <a:pt x="93" y="0"/>
                    </a:lnTo>
                    <a:lnTo>
                      <a:pt x="93" y="65"/>
                    </a:lnTo>
                    <a:lnTo>
                      <a:pt x="0" y="65"/>
                    </a:lnTo>
                    <a:lnTo>
                      <a:pt x="0"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3" name="Freeform 1517">
                <a:extLst>
                  <a:ext uri="{FF2B5EF4-FFF2-40B4-BE49-F238E27FC236}">
                    <a16:creationId xmlns:a16="http://schemas.microsoft.com/office/drawing/2014/main" id="{BF07A7DC-EEF0-674A-BCF4-924C36B0745C}"/>
                  </a:ext>
                </a:extLst>
              </p:cNvPr>
              <p:cNvSpPr>
                <a:spLocks noEditPoints="1"/>
              </p:cNvSpPr>
              <p:nvPr/>
            </p:nvSpPr>
            <p:spPr bwMode="auto">
              <a:xfrm>
                <a:off x="1725" y="3490"/>
                <a:ext cx="93" cy="65"/>
              </a:xfrm>
              <a:custGeom>
                <a:avLst/>
                <a:gdLst>
                  <a:gd name="T0" fmla="*/ 0 w 93"/>
                  <a:gd name="T1" fmla="*/ 0 h 65"/>
                  <a:gd name="T2" fmla="*/ 93 w 93"/>
                  <a:gd name="T3" fmla="*/ 0 h 65"/>
                  <a:gd name="T4" fmla="*/ 93 w 93"/>
                  <a:gd name="T5" fmla="*/ 65 h 65"/>
                  <a:gd name="T6" fmla="*/ 0 w 93"/>
                  <a:gd name="T7" fmla="*/ 65 h 65"/>
                  <a:gd name="T8" fmla="*/ 0 w 93"/>
                  <a:gd name="T9" fmla="*/ 0 h 65"/>
                  <a:gd name="T10" fmla="*/ 0 w 93"/>
                  <a:gd name="T11" fmla="*/ 0 h 65"/>
                  <a:gd name="T12" fmla="*/ 91 w 93"/>
                  <a:gd name="T13" fmla="*/ 0 h 65"/>
                  <a:gd name="T14" fmla="*/ 91 w 93"/>
                  <a:gd name="T15" fmla="*/ 64 h 65"/>
                  <a:gd name="T16" fmla="*/ 0 w 93"/>
                  <a:gd name="T17" fmla="*/ 64 h 65"/>
                  <a:gd name="T18" fmla="*/ 0 w 93"/>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5">
                    <a:moveTo>
                      <a:pt x="0" y="0"/>
                    </a:moveTo>
                    <a:lnTo>
                      <a:pt x="93" y="0"/>
                    </a:lnTo>
                    <a:lnTo>
                      <a:pt x="93" y="65"/>
                    </a:lnTo>
                    <a:lnTo>
                      <a:pt x="0" y="65"/>
                    </a:lnTo>
                    <a:lnTo>
                      <a:pt x="0" y="0"/>
                    </a:lnTo>
                    <a:close/>
                    <a:moveTo>
                      <a:pt x="0" y="0"/>
                    </a:moveTo>
                    <a:lnTo>
                      <a:pt x="91" y="0"/>
                    </a:lnTo>
                    <a:lnTo>
                      <a:pt x="91" y="64"/>
                    </a:lnTo>
                    <a:lnTo>
                      <a:pt x="0" y="64"/>
                    </a:lnTo>
                    <a:lnTo>
                      <a:pt x="0" y="0"/>
                    </a:lnTo>
                    <a:close/>
                  </a:path>
                </a:pathLst>
              </a:custGeom>
              <a:solidFill>
                <a:srgbClr val="C1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4" name="Freeform 1518">
                <a:extLst>
                  <a:ext uri="{FF2B5EF4-FFF2-40B4-BE49-F238E27FC236}">
                    <a16:creationId xmlns:a16="http://schemas.microsoft.com/office/drawing/2014/main" id="{9EEB1C64-806E-3F4E-BFAB-1F2E1B658EBF}"/>
                  </a:ext>
                </a:extLst>
              </p:cNvPr>
              <p:cNvSpPr>
                <a:spLocks noEditPoints="1"/>
              </p:cNvSpPr>
              <p:nvPr/>
            </p:nvSpPr>
            <p:spPr bwMode="auto">
              <a:xfrm>
                <a:off x="1725" y="3490"/>
                <a:ext cx="91" cy="64"/>
              </a:xfrm>
              <a:custGeom>
                <a:avLst/>
                <a:gdLst>
                  <a:gd name="T0" fmla="*/ 0 w 91"/>
                  <a:gd name="T1" fmla="*/ 0 h 64"/>
                  <a:gd name="T2" fmla="*/ 91 w 91"/>
                  <a:gd name="T3" fmla="*/ 0 h 64"/>
                  <a:gd name="T4" fmla="*/ 91 w 91"/>
                  <a:gd name="T5" fmla="*/ 64 h 64"/>
                  <a:gd name="T6" fmla="*/ 0 w 91"/>
                  <a:gd name="T7" fmla="*/ 64 h 64"/>
                  <a:gd name="T8" fmla="*/ 0 w 91"/>
                  <a:gd name="T9" fmla="*/ 0 h 64"/>
                  <a:gd name="T10" fmla="*/ 0 w 91"/>
                  <a:gd name="T11" fmla="*/ 0 h 64"/>
                  <a:gd name="T12" fmla="*/ 89 w 91"/>
                  <a:gd name="T13" fmla="*/ 0 h 64"/>
                  <a:gd name="T14" fmla="*/ 89 w 91"/>
                  <a:gd name="T15" fmla="*/ 63 h 64"/>
                  <a:gd name="T16" fmla="*/ 0 w 91"/>
                  <a:gd name="T17" fmla="*/ 63 h 64"/>
                  <a:gd name="T18" fmla="*/ 0 w 9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4">
                    <a:moveTo>
                      <a:pt x="0" y="0"/>
                    </a:moveTo>
                    <a:lnTo>
                      <a:pt x="91" y="0"/>
                    </a:lnTo>
                    <a:lnTo>
                      <a:pt x="91" y="64"/>
                    </a:lnTo>
                    <a:lnTo>
                      <a:pt x="0" y="64"/>
                    </a:lnTo>
                    <a:lnTo>
                      <a:pt x="0" y="0"/>
                    </a:lnTo>
                    <a:close/>
                    <a:moveTo>
                      <a:pt x="0" y="0"/>
                    </a:moveTo>
                    <a:lnTo>
                      <a:pt x="89" y="0"/>
                    </a:lnTo>
                    <a:lnTo>
                      <a:pt x="89" y="63"/>
                    </a:lnTo>
                    <a:lnTo>
                      <a:pt x="0" y="63"/>
                    </a:lnTo>
                    <a:lnTo>
                      <a:pt x="0" y="0"/>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5" name="Freeform 1519">
                <a:extLst>
                  <a:ext uri="{FF2B5EF4-FFF2-40B4-BE49-F238E27FC236}">
                    <a16:creationId xmlns:a16="http://schemas.microsoft.com/office/drawing/2014/main" id="{313BAC8D-652E-0E4B-9D1E-52FF02DD4CEF}"/>
                  </a:ext>
                </a:extLst>
              </p:cNvPr>
              <p:cNvSpPr>
                <a:spLocks noEditPoints="1"/>
              </p:cNvSpPr>
              <p:nvPr/>
            </p:nvSpPr>
            <p:spPr bwMode="auto">
              <a:xfrm>
                <a:off x="1725" y="3490"/>
                <a:ext cx="89" cy="63"/>
              </a:xfrm>
              <a:custGeom>
                <a:avLst/>
                <a:gdLst>
                  <a:gd name="T0" fmla="*/ 0 w 89"/>
                  <a:gd name="T1" fmla="*/ 0 h 63"/>
                  <a:gd name="T2" fmla="*/ 89 w 89"/>
                  <a:gd name="T3" fmla="*/ 0 h 63"/>
                  <a:gd name="T4" fmla="*/ 89 w 89"/>
                  <a:gd name="T5" fmla="*/ 63 h 63"/>
                  <a:gd name="T6" fmla="*/ 0 w 89"/>
                  <a:gd name="T7" fmla="*/ 63 h 63"/>
                  <a:gd name="T8" fmla="*/ 0 w 89"/>
                  <a:gd name="T9" fmla="*/ 0 h 63"/>
                  <a:gd name="T10" fmla="*/ 0 w 89"/>
                  <a:gd name="T11" fmla="*/ 0 h 63"/>
                  <a:gd name="T12" fmla="*/ 87 w 89"/>
                  <a:gd name="T13" fmla="*/ 0 h 63"/>
                  <a:gd name="T14" fmla="*/ 87 w 89"/>
                  <a:gd name="T15" fmla="*/ 62 h 63"/>
                  <a:gd name="T16" fmla="*/ 0 w 89"/>
                  <a:gd name="T17" fmla="*/ 62 h 63"/>
                  <a:gd name="T18" fmla="*/ 0 w 8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3">
                    <a:moveTo>
                      <a:pt x="0" y="0"/>
                    </a:moveTo>
                    <a:lnTo>
                      <a:pt x="89" y="0"/>
                    </a:lnTo>
                    <a:lnTo>
                      <a:pt x="89" y="63"/>
                    </a:lnTo>
                    <a:lnTo>
                      <a:pt x="0" y="63"/>
                    </a:lnTo>
                    <a:lnTo>
                      <a:pt x="0" y="0"/>
                    </a:lnTo>
                    <a:close/>
                    <a:moveTo>
                      <a:pt x="0" y="0"/>
                    </a:moveTo>
                    <a:lnTo>
                      <a:pt x="87" y="0"/>
                    </a:lnTo>
                    <a:lnTo>
                      <a:pt x="87" y="62"/>
                    </a:lnTo>
                    <a:lnTo>
                      <a:pt x="0" y="62"/>
                    </a:lnTo>
                    <a:lnTo>
                      <a:pt x="0" y="0"/>
                    </a:lnTo>
                    <a:close/>
                  </a:path>
                </a:pathLst>
              </a:custGeom>
              <a:solidFill>
                <a:srgbClr val="C6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6" name="Freeform 1520">
                <a:extLst>
                  <a:ext uri="{FF2B5EF4-FFF2-40B4-BE49-F238E27FC236}">
                    <a16:creationId xmlns:a16="http://schemas.microsoft.com/office/drawing/2014/main" id="{48F0F6F6-9DBA-1247-ACE6-B2E9C97724A6}"/>
                  </a:ext>
                </a:extLst>
              </p:cNvPr>
              <p:cNvSpPr>
                <a:spLocks noEditPoints="1"/>
              </p:cNvSpPr>
              <p:nvPr/>
            </p:nvSpPr>
            <p:spPr bwMode="auto">
              <a:xfrm>
                <a:off x="1725" y="3490"/>
                <a:ext cx="87" cy="62"/>
              </a:xfrm>
              <a:custGeom>
                <a:avLst/>
                <a:gdLst>
                  <a:gd name="T0" fmla="*/ 0 w 87"/>
                  <a:gd name="T1" fmla="*/ 0 h 62"/>
                  <a:gd name="T2" fmla="*/ 87 w 87"/>
                  <a:gd name="T3" fmla="*/ 0 h 62"/>
                  <a:gd name="T4" fmla="*/ 87 w 87"/>
                  <a:gd name="T5" fmla="*/ 62 h 62"/>
                  <a:gd name="T6" fmla="*/ 0 w 87"/>
                  <a:gd name="T7" fmla="*/ 62 h 62"/>
                  <a:gd name="T8" fmla="*/ 0 w 87"/>
                  <a:gd name="T9" fmla="*/ 0 h 62"/>
                  <a:gd name="T10" fmla="*/ 0 w 87"/>
                  <a:gd name="T11" fmla="*/ 0 h 62"/>
                  <a:gd name="T12" fmla="*/ 86 w 87"/>
                  <a:gd name="T13" fmla="*/ 0 h 62"/>
                  <a:gd name="T14" fmla="*/ 86 w 87"/>
                  <a:gd name="T15" fmla="*/ 61 h 62"/>
                  <a:gd name="T16" fmla="*/ 0 w 87"/>
                  <a:gd name="T17" fmla="*/ 61 h 62"/>
                  <a:gd name="T18" fmla="*/ 0 w 8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62">
                    <a:moveTo>
                      <a:pt x="0" y="0"/>
                    </a:moveTo>
                    <a:lnTo>
                      <a:pt x="87" y="0"/>
                    </a:lnTo>
                    <a:lnTo>
                      <a:pt x="87" y="62"/>
                    </a:lnTo>
                    <a:lnTo>
                      <a:pt x="0" y="62"/>
                    </a:lnTo>
                    <a:lnTo>
                      <a:pt x="0" y="0"/>
                    </a:lnTo>
                    <a:close/>
                    <a:moveTo>
                      <a:pt x="0" y="0"/>
                    </a:moveTo>
                    <a:lnTo>
                      <a:pt x="86" y="0"/>
                    </a:lnTo>
                    <a:lnTo>
                      <a:pt x="86" y="61"/>
                    </a:lnTo>
                    <a:lnTo>
                      <a:pt x="0" y="61"/>
                    </a:lnTo>
                    <a:lnTo>
                      <a:pt x="0" y="0"/>
                    </a:lnTo>
                    <a:close/>
                  </a:path>
                </a:pathLst>
              </a:custGeom>
              <a:solidFill>
                <a:srgbClr val="C9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7" name="Freeform 1521">
                <a:extLst>
                  <a:ext uri="{FF2B5EF4-FFF2-40B4-BE49-F238E27FC236}">
                    <a16:creationId xmlns:a16="http://schemas.microsoft.com/office/drawing/2014/main" id="{B2EBC190-6C05-FD40-901D-634ABA5D6E48}"/>
                  </a:ext>
                </a:extLst>
              </p:cNvPr>
              <p:cNvSpPr>
                <a:spLocks noEditPoints="1"/>
              </p:cNvSpPr>
              <p:nvPr/>
            </p:nvSpPr>
            <p:spPr bwMode="auto">
              <a:xfrm>
                <a:off x="1725" y="3490"/>
                <a:ext cx="86" cy="61"/>
              </a:xfrm>
              <a:custGeom>
                <a:avLst/>
                <a:gdLst>
                  <a:gd name="T0" fmla="*/ 0 w 86"/>
                  <a:gd name="T1" fmla="*/ 0 h 61"/>
                  <a:gd name="T2" fmla="*/ 86 w 86"/>
                  <a:gd name="T3" fmla="*/ 0 h 61"/>
                  <a:gd name="T4" fmla="*/ 86 w 86"/>
                  <a:gd name="T5" fmla="*/ 61 h 61"/>
                  <a:gd name="T6" fmla="*/ 0 w 86"/>
                  <a:gd name="T7" fmla="*/ 61 h 61"/>
                  <a:gd name="T8" fmla="*/ 0 w 86"/>
                  <a:gd name="T9" fmla="*/ 0 h 61"/>
                  <a:gd name="T10" fmla="*/ 0 w 86"/>
                  <a:gd name="T11" fmla="*/ 0 h 61"/>
                  <a:gd name="T12" fmla="*/ 84 w 86"/>
                  <a:gd name="T13" fmla="*/ 0 h 61"/>
                  <a:gd name="T14" fmla="*/ 84 w 86"/>
                  <a:gd name="T15" fmla="*/ 59 h 61"/>
                  <a:gd name="T16" fmla="*/ 0 w 86"/>
                  <a:gd name="T17" fmla="*/ 59 h 61"/>
                  <a:gd name="T18" fmla="*/ 0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1">
                    <a:moveTo>
                      <a:pt x="0" y="0"/>
                    </a:moveTo>
                    <a:lnTo>
                      <a:pt x="86" y="0"/>
                    </a:lnTo>
                    <a:lnTo>
                      <a:pt x="86" y="61"/>
                    </a:lnTo>
                    <a:lnTo>
                      <a:pt x="0" y="61"/>
                    </a:lnTo>
                    <a:lnTo>
                      <a:pt x="0" y="0"/>
                    </a:lnTo>
                    <a:close/>
                    <a:moveTo>
                      <a:pt x="0" y="0"/>
                    </a:moveTo>
                    <a:lnTo>
                      <a:pt x="84" y="0"/>
                    </a:lnTo>
                    <a:lnTo>
                      <a:pt x="84" y="59"/>
                    </a:lnTo>
                    <a:lnTo>
                      <a:pt x="0" y="59"/>
                    </a:lnTo>
                    <a:lnTo>
                      <a:pt x="0" y="0"/>
                    </a:lnTo>
                    <a:close/>
                  </a:path>
                </a:pathLst>
              </a:custGeom>
              <a:solidFill>
                <a:srgbClr val="CB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8" name="Freeform 1522">
                <a:extLst>
                  <a:ext uri="{FF2B5EF4-FFF2-40B4-BE49-F238E27FC236}">
                    <a16:creationId xmlns:a16="http://schemas.microsoft.com/office/drawing/2014/main" id="{5FD24F3D-5A23-AE44-BE52-05A0004A5235}"/>
                  </a:ext>
                </a:extLst>
              </p:cNvPr>
              <p:cNvSpPr>
                <a:spLocks noEditPoints="1"/>
              </p:cNvSpPr>
              <p:nvPr/>
            </p:nvSpPr>
            <p:spPr bwMode="auto">
              <a:xfrm>
                <a:off x="1725" y="3490"/>
                <a:ext cx="84" cy="59"/>
              </a:xfrm>
              <a:custGeom>
                <a:avLst/>
                <a:gdLst>
                  <a:gd name="T0" fmla="*/ 0 w 84"/>
                  <a:gd name="T1" fmla="*/ 0 h 59"/>
                  <a:gd name="T2" fmla="*/ 84 w 84"/>
                  <a:gd name="T3" fmla="*/ 0 h 59"/>
                  <a:gd name="T4" fmla="*/ 84 w 84"/>
                  <a:gd name="T5" fmla="*/ 59 h 59"/>
                  <a:gd name="T6" fmla="*/ 0 w 84"/>
                  <a:gd name="T7" fmla="*/ 59 h 59"/>
                  <a:gd name="T8" fmla="*/ 0 w 84"/>
                  <a:gd name="T9" fmla="*/ 0 h 59"/>
                  <a:gd name="T10" fmla="*/ 0 w 84"/>
                  <a:gd name="T11" fmla="*/ 0 h 59"/>
                  <a:gd name="T12" fmla="*/ 82 w 84"/>
                  <a:gd name="T13" fmla="*/ 0 h 59"/>
                  <a:gd name="T14" fmla="*/ 82 w 84"/>
                  <a:gd name="T15" fmla="*/ 58 h 59"/>
                  <a:gd name="T16" fmla="*/ 0 w 84"/>
                  <a:gd name="T17" fmla="*/ 58 h 59"/>
                  <a:gd name="T18" fmla="*/ 0 w 8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9">
                    <a:moveTo>
                      <a:pt x="0" y="0"/>
                    </a:moveTo>
                    <a:lnTo>
                      <a:pt x="84" y="0"/>
                    </a:lnTo>
                    <a:lnTo>
                      <a:pt x="84" y="59"/>
                    </a:lnTo>
                    <a:lnTo>
                      <a:pt x="0" y="59"/>
                    </a:lnTo>
                    <a:lnTo>
                      <a:pt x="0" y="0"/>
                    </a:lnTo>
                    <a:close/>
                    <a:moveTo>
                      <a:pt x="0" y="0"/>
                    </a:moveTo>
                    <a:lnTo>
                      <a:pt x="82" y="0"/>
                    </a:lnTo>
                    <a:lnTo>
                      <a:pt x="82" y="58"/>
                    </a:lnTo>
                    <a:lnTo>
                      <a:pt x="0" y="58"/>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59" name="Freeform 1523">
                <a:extLst>
                  <a:ext uri="{FF2B5EF4-FFF2-40B4-BE49-F238E27FC236}">
                    <a16:creationId xmlns:a16="http://schemas.microsoft.com/office/drawing/2014/main" id="{CA11C89A-0BB5-9448-96E6-625CBAA2DC9A}"/>
                  </a:ext>
                </a:extLst>
              </p:cNvPr>
              <p:cNvSpPr>
                <a:spLocks noEditPoints="1"/>
              </p:cNvSpPr>
              <p:nvPr/>
            </p:nvSpPr>
            <p:spPr bwMode="auto">
              <a:xfrm>
                <a:off x="1725" y="3490"/>
                <a:ext cx="82" cy="58"/>
              </a:xfrm>
              <a:custGeom>
                <a:avLst/>
                <a:gdLst>
                  <a:gd name="T0" fmla="*/ 0 w 82"/>
                  <a:gd name="T1" fmla="*/ 0 h 58"/>
                  <a:gd name="T2" fmla="*/ 82 w 82"/>
                  <a:gd name="T3" fmla="*/ 0 h 58"/>
                  <a:gd name="T4" fmla="*/ 82 w 82"/>
                  <a:gd name="T5" fmla="*/ 58 h 58"/>
                  <a:gd name="T6" fmla="*/ 0 w 82"/>
                  <a:gd name="T7" fmla="*/ 58 h 58"/>
                  <a:gd name="T8" fmla="*/ 0 w 82"/>
                  <a:gd name="T9" fmla="*/ 0 h 58"/>
                  <a:gd name="T10" fmla="*/ 0 w 82"/>
                  <a:gd name="T11" fmla="*/ 0 h 58"/>
                  <a:gd name="T12" fmla="*/ 80 w 82"/>
                  <a:gd name="T13" fmla="*/ 0 h 58"/>
                  <a:gd name="T14" fmla="*/ 80 w 82"/>
                  <a:gd name="T15" fmla="*/ 57 h 58"/>
                  <a:gd name="T16" fmla="*/ 0 w 82"/>
                  <a:gd name="T17" fmla="*/ 57 h 58"/>
                  <a:gd name="T18" fmla="*/ 0 w 82"/>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8">
                    <a:moveTo>
                      <a:pt x="0" y="0"/>
                    </a:moveTo>
                    <a:lnTo>
                      <a:pt x="82" y="0"/>
                    </a:lnTo>
                    <a:lnTo>
                      <a:pt x="82" y="58"/>
                    </a:lnTo>
                    <a:lnTo>
                      <a:pt x="0" y="58"/>
                    </a:lnTo>
                    <a:lnTo>
                      <a:pt x="0" y="0"/>
                    </a:lnTo>
                    <a:close/>
                    <a:moveTo>
                      <a:pt x="0" y="0"/>
                    </a:moveTo>
                    <a:lnTo>
                      <a:pt x="80" y="0"/>
                    </a:lnTo>
                    <a:lnTo>
                      <a:pt x="80" y="57"/>
                    </a:lnTo>
                    <a:lnTo>
                      <a:pt x="0" y="57"/>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0" name="Freeform 1524">
                <a:extLst>
                  <a:ext uri="{FF2B5EF4-FFF2-40B4-BE49-F238E27FC236}">
                    <a16:creationId xmlns:a16="http://schemas.microsoft.com/office/drawing/2014/main" id="{8066B009-3BFD-2342-9EDA-E7209BC24FBF}"/>
                  </a:ext>
                </a:extLst>
              </p:cNvPr>
              <p:cNvSpPr>
                <a:spLocks noEditPoints="1"/>
              </p:cNvSpPr>
              <p:nvPr/>
            </p:nvSpPr>
            <p:spPr bwMode="auto">
              <a:xfrm>
                <a:off x="1725" y="3490"/>
                <a:ext cx="80" cy="57"/>
              </a:xfrm>
              <a:custGeom>
                <a:avLst/>
                <a:gdLst>
                  <a:gd name="T0" fmla="*/ 0 w 80"/>
                  <a:gd name="T1" fmla="*/ 0 h 57"/>
                  <a:gd name="T2" fmla="*/ 80 w 80"/>
                  <a:gd name="T3" fmla="*/ 0 h 57"/>
                  <a:gd name="T4" fmla="*/ 80 w 80"/>
                  <a:gd name="T5" fmla="*/ 57 h 57"/>
                  <a:gd name="T6" fmla="*/ 0 w 80"/>
                  <a:gd name="T7" fmla="*/ 57 h 57"/>
                  <a:gd name="T8" fmla="*/ 0 w 80"/>
                  <a:gd name="T9" fmla="*/ 0 h 57"/>
                  <a:gd name="T10" fmla="*/ 0 w 80"/>
                  <a:gd name="T11" fmla="*/ 0 h 57"/>
                  <a:gd name="T12" fmla="*/ 79 w 80"/>
                  <a:gd name="T13" fmla="*/ 0 h 57"/>
                  <a:gd name="T14" fmla="*/ 79 w 80"/>
                  <a:gd name="T15" fmla="*/ 56 h 57"/>
                  <a:gd name="T16" fmla="*/ 0 w 80"/>
                  <a:gd name="T17" fmla="*/ 56 h 57"/>
                  <a:gd name="T18" fmla="*/ 0 w 80"/>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7">
                    <a:moveTo>
                      <a:pt x="0" y="0"/>
                    </a:moveTo>
                    <a:lnTo>
                      <a:pt x="80" y="0"/>
                    </a:lnTo>
                    <a:lnTo>
                      <a:pt x="80" y="57"/>
                    </a:lnTo>
                    <a:lnTo>
                      <a:pt x="0" y="57"/>
                    </a:lnTo>
                    <a:lnTo>
                      <a:pt x="0" y="0"/>
                    </a:lnTo>
                    <a:close/>
                    <a:moveTo>
                      <a:pt x="0" y="0"/>
                    </a:moveTo>
                    <a:lnTo>
                      <a:pt x="79" y="0"/>
                    </a:lnTo>
                    <a:lnTo>
                      <a:pt x="79" y="56"/>
                    </a:lnTo>
                    <a:lnTo>
                      <a:pt x="0" y="56"/>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1" name="Freeform 1525">
                <a:extLst>
                  <a:ext uri="{FF2B5EF4-FFF2-40B4-BE49-F238E27FC236}">
                    <a16:creationId xmlns:a16="http://schemas.microsoft.com/office/drawing/2014/main" id="{26E89B4F-BA63-B14B-803F-8DEB613C90B2}"/>
                  </a:ext>
                </a:extLst>
              </p:cNvPr>
              <p:cNvSpPr>
                <a:spLocks noEditPoints="1"/>
              </p:cNvSpPr>
              <p:nvPr/>
            </p:nvSpPr>
            <p:spPr bwMode="auto">
              <a:xfrm>
                <a:off x="1725" y="3490"/>
                <a:ext cx="79" cy="56"/>
              </a:xfrm>
              <a:custGeom>
                <a:avLst/>
                <a:gdLst>
                  <a:gd name="T0" fmla="*/ 0 w 79"/>
                  <a:gd name="T1" fmla="*/ 0 h 56"/>
                  <a:gd name="T2" fmla="*/ 79 w 79"/>
                  <a:gd name="T3" fmla="*/ 0 h 56"/>
                  <a:gd name="T4" fmla="*/ 79 w 79"/>
                  <a:gd name="T5" fmla="*/ 56 h 56"/>
                  <a:gd name="T6" fmla="*/ 0 w 79"/>
                  <a:gd name="T7" fmla="*/ 56 h 56"/>
                  <a:gd name="T8" fmla="*/ 0 w 79"/>
                  <a:gd name="T9" fmla="*/ 0 h 56"/>
                  <a:gd name="T10" fmla="*/ 0 w 79"/>
                  <a:gd name="T11" fmla="*/ 0 h 56"/>
                  <a:gd name="T12" fmla="*/ 77 w 79"/>
                  <a:gd name="T13" fmla="*/ 0 h 56"/>
                  <a:gd name="T14" fmla="*/ 77 w 79"/>
                  <a:gd name="T15" fmla="*/ 55 h 56"/>
                  <a:gd name="T16" fmla="*/ 0 w 79"/>
                  <a:gd name="T17" fmla="*/ 55 h 56"/>
                  <a:gd name="T18" fmla="*/ 0 w 79"/>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6">
                    <a:moveTo>
                      <a:pt x="0" y="0"/>
                    </a:moveTo>
                    <a:lnTo>
                      <a:pt x="79" y="0"/>
                    </a:lnTo>
                    <a:lnTo>
                      <a:pt x="79" y="56"/>
                    </a:lnTo>
                    <a:lnTo>
                      <a:pt x="0" y="56"/>
                    </a:lnTo>
                    <a:lnTo>
                      <a:pt x="0" y="0"/>
                    </a:lnTo>
                    <a:close/>
                    <a:moveTo>
                      <a:pt x="0" y="0"/>
                    </a:moveTo>
                    <a:lnTo>
                      <a:pt x="77" y="0"/>
                    </a:lnTo>
                    <a:lnTo>
                      <a:pt x="77" y="55"/>
                    </a:lnTo>
                    <a:lnTo>
                      <a:pt x="0" y="55"/>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2" name="Freeform 1526">
                <a:extLst>
                  <a:ext uri="{FF2B5EF4-FFF2-40B4-BE49-F238E27FC236}">
                    <a16:creationId xmlns:a16="http://schemas.microsoft.com/office/drawing/2014/main" id="{F2E8EFEE-07A0-F04B-9E26-FBB5CCFCCD4A}"/>
                  </a:ext>
                </a:extLst>
              </p:cNvPr>
              <p:cNvSpPr>
                <a:spLocks noEditPoints="1"/>
              </p:cNvSpPr>
              <p:nvPr/>
            </p:nvSpPr>
            <p:spPr bwMode="auto">
              <a:xfrm>
                <a:off x="1725" y="3490"/>
                <a:ext cx="77" cy="55"/>
              </a:xfrm>
              <a:custGeom>
                <a:avLst/>
                <a:gdLst>
                  <a:gd name="T0" fmla="*/ 0 w 77"/>
                  <a:gd name="T1" fmla="*/ 0 h 55"/>
                  <a:gd name="T2" fmla="*/ 77 w 77"/>
                  <a:gd name="T3" fmla="*/ 0 h 55"/>
                  <a:gd name="T4" fmla="*/ 77 w 77"/>
                  <a:gd name="T5" fmla="*/ 55 h 55"/>
                  <a:gd name="T6" fmla="*/ 0 w 77"/>
                  <a:gd name="T7" fmla="*/ 55 h 55"/>
                  <a:gd name="T8" fmla="*/ 0 w 77"/>
                  <a:gd name="T9" fmla="*/ 0 h 55"/>
                  <a:gd name="T10" fmla="*/ 0 w 77"/>
                  <a:gd name="T11" fmla="*/ 0 h 55"/>
                  <a:gd name="T12" fmla="*/ 75 w 77"/>
                  <a:gd name="T13" fmla="*/ 0 h 55"/>
                  <a:gd name="T14" fmla="*/ 75 w 77"/>
                  <a:gd name="T15" fmla="*/ 53 h 55"/>
                  <a:gd name="T16" fmla="*/ 0 w 77"/>
                  <a:gd name="T17" fmla="*/ 53 h 55"/>
                  <a:gd name="T18" fmla="*/ 0 w 77"/>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55">
                    <a:moveTo>
                      <a:pt x="0" y="0"/>
                    </a:moveTo>
                    <a:lnTo>
                      <a:pt x="77" y="0"/>
                    </a:lnTo>
                    <a:lnTo>
                      <a:pt x="77" y="55"/>
                    </a:lnTo>
                    <a:lnTo>
                      <a:pt x="0" y="55"/>
                    </a:lnTo>
                    <a:lnTo>
                      <a:pt x="0" y="0"/>
                    </a:lnTo>
                    <a:close/>
                    <a:moveTo>
                      <a:pt x="0" y="0"/>
                    </a:moveTo>
                    <a:lnTo>
                      <a:pt x="75" y="0"/>
                    </a:lnTo>
                    <a:lnTo>
                      <a:pt x="75" y="53"/>
                    </a:lnTo>
                    <a:lnTo>
                      <a:pt x="0" y="53"/>
                    </a:lnTo>
                    <a:lnTo>
                      <a:pt x="0" y="0"/>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3" name="Freeform 1527">
                <a:extLst>
                  <a:ext uri="{FF2B5EF4-FFF2-40B4-BE49-F238E27FC236}">
                    <a16:creationId xmlns:a16="http://schemas.microsoft.com/office/drawing/2014/main" id="{F1264795-21BD-5D4C-B9CC-6EECFF1EC0FA}"/>
                  </a:ext>
                </a:extLst>
              </p:cNvPr>
              <p:cNvSpPr>
                <a:spLocks noEditPoints="1"/>
              </p:cNvSpPr>
              <p:nvPr/>
            </p:nvSpPr>
            <p:spPr bwMode="auto">
              <a:xfrm>
                <a:off x="1725" y="3490"/>
                <a:ext cx="75" cy="53"/>
              </a:xfrm>
              <a:custGeom>
                <a:avLst/>
                <a:gdLst>
                  <a:gd name="T0" fmla="*/ 0 w 75"/>
                  <a:gd name="T1" fmla="*/ 0 h 53"/>
                  <a:gd name="T2" fmla="*/ 75 w 75"/>
                  <a:gd name="T3" fmla="*/ 0 h 53"/>
                  <a:gd name="T4" fmla="*/ 75 w 75"/>
                  <a:gd name="T5" fmla="*/ 53 h 53"/>
                  <a:gd name="T6" fmla="*/ 0 w 75"/>
                  <a:gd name="T7" fmla="*/ 53 h 53"/>
                  <a:gd name="T8" fmla="*/ 0 w 75"/>
                  <a:gd name="T9" fmla="*/ 0 h 53"/>
                  <a:gd name="T10" fmla="*/ 0 w 75"/>
                  <a:gd name="T11" fmla="*/ 0 h 53"/>
                  <a:gd name="T12" fmla="*/ 73 w 75"/>
                  <a:gd name="T13" fmla="*/ 0 h 53"/>
                  <a:gd name="T14" fmla="*/ 73 w 75"/>
                  <a:gd name="T15" fmla="*/ 52 h 53"/>
                  <a:gd name="T16" fmla="*/ 0 w 75"/>
                  <a:gd name="T17" fmla="*/ 52 h 53"/>
                  <a:gd name="T18" fmla="*/ 0 w 75"/>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3">
                    <a:moveTo>
                      <a:pt x="0" y="0"/>
                    </a:moveTo>
                    <a:lnTo>
                      <a:pt x="75" y="0"/>
                    </a:lnTo>
                    <a:lnTo>
                      <a:pt x="75" y="53"/>
                    </a:lnTo>
                    <a:lnTo>
                      <a:pt x="0" y="53"/>
                    </a:lnTo>
                    <a:lnTo>
                      <a:pt x="0" y="0"/>
                    </a:lnTo>
                    <a:close/>
                    <a:moveTo>
                      <a:pt x="0" y="0"/>
                    </a:moveTo>
                    <a:lnTo>
                      <a:pt x="73" y="0"/>
                    </a:lnTo>
                    <a:lnTo>
                      <a:pt x="73" y="52"/>
                    </a:lnTo>
                    <a:lnTo>
                      <a:pt x="0" y="52"/>
                    </a:lnTo>
                    <a:lnTo>
                      <a:pt x="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4" name="Freeform 1528">
                <a:extLst>
                  <a:ext uri="{FF2B5EF4-FFF2-40B4-BE49-F238E27FC236}">
                    <a16:creationId xmlns:a16="http://schemas.microsoft.com/office/drawing/2014/main" id="{EE17922E-2A8D-D841-B138-54C974575BEA}"/>
                  </a:ext>
                </a:extLst>
              </p:cNvPr>
              <p:cNvSpPr>
                <a:spLocks noEditPoints="1"/>
              </p:cNvSpPr>
              <p:nvPr/>
            </p:nvSpPr>
            <p:spPr bwMode="auto">
              <a:xfrm>
                <a:off x="1725" y="3490"/>
                <a:ext cx="73" cy="52"/>
              </a:xfrm>
              <a:custGeom>
                <a:avLst/>
                <a:gdLst>
                  <a:gd name="T0" fmla="*/ 0 w 73"/>
                  <a:gd name="T1" fmla="*/ 0 h 52"/>
                  <a:gd name="T2" fmla="*/ 73 w 73"/>
                  <a:gd name="T3" fmla="*/ 0 h 52"/>
                  <a:gd name="T4" fmla="*/ 73 w 73"/>
                  <a:gd name="T5" fmla="*/ 52 h 52"/>
                  <a:gd name="T6" fmla="*/ 0 w 73"/>
                  <a:gd name="T7" fmla="*/ 52 h 52"/>
                  <a:gd name="T8" fmla="*/ 0 w 73"/>
                  <a:gd name="T9" fmla="*/ 0 h 52"/>
                  <a:gd name="T10" fmla="*/ 0 w 73"/>
                  <a:gd name="T11" fmla="*/ 0 h 52"/>
                  <a:gd name="T12" fmla="*/ 72 w 73"/>
                  <a:gd name="T13" fmla="*/ 0 h 52"/>
                  <a:gd name="T14" fmla="*/ 72 w 73"/>
                  <a:gd name="T15" fmla="*/ 51 h 52"/>
                  <a:gd name="T16" fmla="*/ 0 w 73"/>
                  <a:gd name="T17" fmla="*/ 51 h 52"/>
                  <a:gd name="T18" fmla="*/ 0 w 73"/>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52">
                    <a:moveTo>
                      <a:pt x="0" y="0"/>
                    </a:moveTo>
                    <a:lnTo>
                      <a:pt x="73" y="0"/>
                    </a:lnTo>
                    <a:lnTo>
                      <a:pt x="73" y="52"/>
                    </a:lnTo>
                    <a:lnTo>
                      <a:pt x="0" y="52"/>
                    </a:lnTo>
                    <a:lnTo>
                      <a:pt x="0" y="0"/>
                    </a:lnTo>
                    <a:close/>
                    <a:moveTo>
                      <a:pt x="0" y="0"/>
                    </a:moveTo>
                    <a:lnTo>
                      <a:pt x="72" y="0"/>
                    </a:lnTo>
                    <a:lnTo>
                      <a:pt x="72" y="51"/>
                    </a:lnTo>
                    <a:lnTo>
                      <a:pt x="0" y="51"/>
                    </a:lnTo>
                    <a:lnTo>
                      <a:pt x="0"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5" name="Freeform 1529">
                <a:extLst>
                  <a:ext uri="{FF2B5EF4-FFF2-40B4-BE49-F238E27FC236}">
                    <a16:creationId xmlns:a16="http://schemas.microsoft.com/office/drawing/2014/main" id="{BE5531D2-9EE7-A449-BA23-02D7313F6BED}"/>
                  </a:ext>
                </a:extLst>
              </p:cNvPr>
              <p:cNvSpPr>
                <a:spLocks noEditPoints="1"/>
              </p:cNvSpPr>
              <p:nvPr/>
            </p:nvSpPr>
            <p:spPr bwMode="auto">
              <a:xfrm>
                <a:off x="1725" y="3490"/>
                <a:ext cx="72" cy="51"/>
              </a:xfrm>
              <a:custGeom>
                <a:avLst/>
                <a:gdLst>
                  <a:gd name="T0" fmla="*/ 0 w 72"/>
                  <a:gd name="T1" fmla="*/ 0 h 51"/>
                  <a:gd name="T2" fmla="*/ 72 w 72"/>
                  <a:gd name="T3" fmla="*/ 0 h 51"/>
                  <a:gd name="T4" fmla="*/ 72 w 72"/>
                  <a:gd name="T5" fmla="*/ 51 h 51"/>
                  <a:gd name="T6" fmla="*/ 0 w 72"/>
                  <a:gd name="T7" fmla="*/ 51 h 51"/>
                  <a:gd name="T8" fmla="*/ 0 w 72"/>
                  <a:gd name="T9" fmla="*/ 0 h 51"/>
                  <a:gd name="T10" fmla="*/ 0 w 72"/>
                  <a:gd name="T11" fmla="*/ 0 h 51"/>
                  <a:gd name="T12" fmla="*/ 70 w 72"/>
                  <a:gd name="T13" fmla="*/ 0 h 51"/>
                  <a:gd name="T14" fmla="*/ 70 w 72"/>
                  <a:gd name="T15" fmla="*/ 50 h 51"/>
                  <a:gd name="T16" fmla="*/ 0 w 72"/>
                  <a:gd name="T17" fmla="*/ 50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2" y="0"/>
                    </a:lnTo>
                    <a:lnTo>
                      <a:pt x="72" y="51"/>
                    </a:lnTo>
                    <a:lnTo>
                      <a:pt x="0" y="51"/>
                    </a:lnTo>
                    <a:lnTo>
                      <a:pt x="0" y="0"/>
                    </a:lnTo>
                    <a:close/>
                    <a:moveTo>
                      <a:pt x="0" y="0"/>
                    </a:moveTo>
                    <a:lnTo>
                      <a:pt x="70" y="0"/>
                    </a:lnTo>
                    <a:lnTo>
                      <a:pt x="70" y="50"/>
                    </a:lnTo>
                    <a:lnTo>
                      <a:pt x="0" y="50"/>
                    </a:lnTo>
                    <a:lnTo>
                      <a:pt x="0" y="0"/>
                    </a:lnTo>
                    <a:close/>
                  </a:path>
                </a:pathLst>
              </a:custGeom>
              <a:solidFill>
                <a:srgbClr val="DD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6" name="Freeform 1530">
                <a:extLst>
                  <a:ext uri="{FF2B5EF4-FFF2-40B4-BE49-F238E27FC236}">
                    <a16:creationId xmlns:a16="http://schemas.microsoft.com/office/drawing/2014/main" id="{CF684124-B610-8746-915F-0B1249EC1215}"/>
                  </a:ext>
                </a:extLst>
              </p:cNvPr>
              <p:cNvSpPr>
                <a:spLocks noEditPoints="1"/>
              </p:cNvSpPr>
              <p:nvPr/>
            </p:nvSpPr>
            <p:spPr bwMode="auto">
              <a:xfrm>
                <a:off x="1725" y="3490"/>
                <a:ext cx="70" cy="50"/>
              </a:xfrm>
              <a:custGeom>
                <a:avLst/>
                <a:gdLst>
                  <a:gd name="T0" fmla="*/ 0 w 70"/>
                  <a:gd name="T1" fmla="*/ 0 h 50"/>
                  <a:gd name="T2" fmla="*/ 70 w 70"/>
                  <a:gd name="T3" fmla="*/ 0 h 50"/>
                  <a:gd name="T4" fmla="*/ 70 w 70"/>
                  <a:gd name="T5" fmla="*/ 50 h 50"/>
                  <a:gd name="T6" fmla="*/ 0 w 70"/>
                  <a:gd name="T7" fmla="*/ 50 h 50"/>
                  <a:gd name="T8" fmla="*/ 0 w 70"/>
                  <a:gd name="T9" fmla="*/ 0 h 50"/>
                  <a:gd name="T10" fmla="*/ 0 w 70"/>
                  <a:gd name="T11" fmla="*/ 0 h 50"/>
                  <a:gd name="T12" fmla="*/ 68 w 70"/>
                  <a:gd name="T13" fmla="*/ 0 h 50"/>
                  <a:gd name="T14" fmla="*/ 68 w 70"/>
                  <a:gd name="T15" fmla="*/ 48 h 50"/>
                  <a:gd name="T16" fmla="*/ 0 w 70"/>
                  <a:gd name="T17" fmla="*/ 48 h 50"/>
                  <a:gd name="T18" fmla="*/ 0 w 70"/>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50">
                    <a:moveTo>
                      <a:pt x="0" y="0"/>
                    </a:moveTo>
                    <a:lnTo>
                      <a:pt x="70" y="0"/>
                    </a:lnTo>
                    <a:lnTo>
                      <a:pt x="70" y="50"/>
                    </a:lnTo>
                    <a:lnTo>
                      <a:pt x="0" y="50"/>
                    </a:lnTo>
                    <a:lnTo>
                      <a:pt x="0" y="0"/>
                    </a:lnTo>
                    <a:close/>
                    <a:moveTo>
                      <a:pt x="0" y="0"/>
                    </a:moveTo>
                    <a:lnTo>
                      <a:pt x="68" y="0"/>
                    </a:lnTo>
                    <a:lnTo>
                      <a:pt x="68" y="48"/>
                    </a:lnTo>
                    <a:lnTo>
                      <a:pt x="0" y="48"/>
                    </a:lnTo>
                    <a:lnTo>
                      <a:pt x="0" y="0"/>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7" name="Freeform 1531">
                <a:extLst>
                  <a:ext uri="{FF2B5EF4-FFF2-40B4-BE49-F238E27FC236}">
                    <a16:creationId xmlns:a16="http://schemas.microsoft.com/office/drawing/2014/main" id="{C1A6BF7B-745E-464A-9D51-1417C4BAB6AD}"/>
                  </a:ext>
                </a:extLst>
              </p:cNvPr>
              <p:cNvSpPr>
                <a:spLocks noEditPoints="1"/>
              </p:cNvSpPr>
              <p:nvPr/>
            </p:nvSpPr>
            <p:spPr bwMode="auto">
              <a:xfrm>
                <a:off x="1725" y="3490"/>
                <a:ext cx="68" cy="48"/>
              </a:xfrm>
              <a:custGeom>
                <a:avLst/>
                <a:gdLst>
                  <a:gd name="T0" fmla="*/ 0 w 68"/>
                  <a:gd name="T1" fmla="*/ 0 h 48"/>
                  <a:gd name="T2" fmla="*/ 68 w 68"/>
                  <a:gd name="T3" fmla="*/ 0 h 48"/>
                  <a:gd name="T4" fmla="*/ 68 w 68"/>
                  <a:gd name="T5" fmla="*/ 48 h 48"/>
                  <a:gd name="T6" fmla="*/ 0 w 68"/>
                  <a:gd name="T7" fmla="*/ 48 h 48"/>
                  <a:gd name="T8" fmla="*/ 0 w 68"/>
                  <a:gd name="T9" fmla="*/ 0 h 48"/>
                  <a:gd name="T10" fmla="*/ 0 w 68"/>
                  <a:gd name="T11" fmla="*/ 0 h 48"/>
                  <a:gd name="T12" fmla="*/ 66 w 68"/>
                  <a:gd name="T13" fmla="*/ 0 h 48"/>
                  <a:gd name="T14" fmla="*/ 66 w 68"/>
                  <a:gd name="T15" fmla="*/ 47 h 48"/>
                  <a:gd name="T16" fmla="*/ 0 w 68"/>
                  <a:gd name="T17" fmla="*/ 47 h 48"/>
                  <a:gd name="T18" fmla="*/ 0 w 6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8">
                    <a:moveTo>
                      <a:pt x="0" y="0"/>
                    </a:moveTo>
                    <a:lnTo>
                      <a:pt x="68" y="0"/>
                    </a:lnTo>
                    <a:lnTo>
                      <a:pt x="68" y="48"/>
                    </a:lnTo>
                    <a:lnTo>
                      <a:pt x="0" y="48"/>
                    </a:lnTo>
                    <a:lnTo>
                      <a:pt x="0" y="0"/>
                    </a:lnTo>
                    <a:close/>
                    <a:moveTo>
                      <a:pt x="0" y="0"/>
                    </a:moveTo>
                    <a:lnTo>
                      <a:pt x="66" y="0"/>
                    </a:lnTo>
                    <a:lnTo>
                      <a:pt x="66" y="47"/>
                    </a:lnTo>
                    <a:lnTo>
                      <a:pt x="0" y="47"/>
                    </a:lnTo>
                    <a:lnTo>
                      <a:pt x="0" y="0"/>
                    </a:lnTo>
                    <a:close/>
                  </a:path>
                </a:pathLst>
              </a:cu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8" name="Freeform 1532">
                <a:extLst>
                  <a:ext uri="{FF2B5EF4-FFF2-40B4-BE49-F238E27FC236}">
                    <a16:creationId xmlns:a16="http://schemas.microsoft.com/office/drawing/2014/main" id="{027A262C-54E3-7F49-A76A-4C00A1F4A866}"/>
                  </a:ext>
                </a:extLst>
              </p:cNvPr>
              <p:cNvSpPr>
                <a:spLocks noEditPoints="1"/>
              </p:cNvSpPr>
              <p:nvPr/>
            </p:nvSpPr>
            <p:spPr bwMode="auto">
              <a:xfrm>
                <a:off x="1725" y="3490"/>
                <a:ext cx="66" cy="47"/>
              </a:xfrm>
              <a:custGeom>
                <a:avLst/>
                <a:gdLst>
                  <a:gd name="T0" fmla="*/ 0 w 66"/>
                  <a:gd name="T1" fmla="*/ 0 h 47"/>
                  <a:gd name="T2" fmla="*/ 66 w 66"/>
                  <a:gd name="T3" fmla="*/ 0 h 47"/>
                  <a:gd name="T4" fmla="*/ 66 w 66"/>
                  <a:gd name="T5" fmla="*/ 47 h 47"/>
                  <a:gd name="T6" fmla="*/ 0 w 66"/>
                  <a:gd name="T7" fmla="*/ 47 h 47"/>
                  <a:gd name="T8" fmla="*/ 0 w 66"/>
                  <a:gd name="T9" fmla="*/ 0 h 47"/>
                  <a:gd name="T10" fmla="*/ 0 w 66"/>
                  <a:gd name="T11" fmla="*/ 0 h 47"/>
                  <a:gd name="T12" fmla="*/ 65 w 66"/>
                  <a:gd name="T13" fmla="*/ 0 h 47"/>
                  <a:gd name="T14" fmla="*/ 65 w 66"/>
                  <a:gd name="T15" fmla="*/ 46 h 47"/>
                  <a:gd name="T16" fmla="*/ 0 w 66"/>
                  <a:gd name="T17" fmla="*/ 46 h 47"/>
                  <a:gd name="T18" fmla="*/ 0 w 66"/>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47">
                    <a:moveTo>
                      <a:pt x="0" y="0"/>
                    </a:moveTo>
                    <a:lnTo>
                      <a:pt x="66" y="0"/>
                    </a:lnTo>
                    <a:lnTo>
                      <a:pt x="66" y="47"/>
                    </a:lnTo>
                    <a:lnTo>
                      <a:pt x="0" y="47"/>
                    </a:lnTo>
                    <a:lnTo>
                      <a:pt x="0" y="0"/>
                    </a:lnTo>
                    <a:close/>
                    <a:moveTo>
                      <a:pt x="0" y="0"/>
                    </a:moveTo>
                    <a:lnTo>
                      <a:pt x="65" y="0"/>
                    </a:lnTo>
                    <a:lnTo>
                      <a:pt x="65" y="46"/>
                    </a:lnTo>
                    <a:lnTo>
                      <a:pt x="0" y="46"/>
                    </a:lnTo>
                    <a:lnTo>
                      <a:pt x="0" y="0"/>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69" name="Freeform 1533">
                <a:extLst>
                  <a:ext uri="{FF2B5EF4-FFF2-40B4-BE49-F238E27FC236}">
                    <a16:creationId xmlns:a16="http://schemas.microsoft.com/office/drawing/2014/main" id="{32E55C10-9A9A-9A41-800C-F914FF751885}"/>
                  </a:ext>
                </a:extLst>
              </p:cNvPr>
              <p:cNvSpPr>
                <a:spLocks noEditPoints="1"/>
              </p:cNvSpPr>
              <p:nvPr/>
            </p:nvSpPr>
            <p:spPr bwMode="auto">
              <a:xfrm>
                <a:off x="1725" y="3490"/>
                <a:ext cx="65" cy="46"/>
              </a:xfrm>
              <a:custGeom>
                <a:avLst/>
                <a:gdLst>
                  <a:gd name="T0" fmla="*/ 0 w 65"/>
                  <a:gd name="T1" fmla="*/ 0 h 46"/>
                  <a:gd name="T2" fmla="*/ 65 w 65"/>
                  <a:gd name="T3" fmla="*/ 0 h 46"/>
                  <a:gd name="T4" fmla="*/ 65 w 65"/>
                  <a:gd name="T5" fmla="*/ 46 h 46"/>
                  <a:gd name="T6" fmla="*/ 0 w 65"/>
                  <a:gd name="T7" fmla="*/ 46 h 46"/>
                  <a:gd name="T8" fmla="*/ 0 w 65"/>
                  <a:gd name="T9" fmla="*/ 0 h 46"/>
                  <a:gd name="T10" fmla="*/ 0 w 65"/>
                  <a:gd name="T11" fmla="*/ 0 h 46"/>
                  <a:gd name="T12" fmla="*/ 63 w 65"/>
                  <a:gd name="T13" fmla="*/ 0 h 46"/>
                  <a:gd name="T14" fmla="*/ 63 w 65"/>
                  <a:gd name="T15" fmla="*/ 44 h 46"/>
                  <a:gd name="T16" fmla="*/ 0 w 65"/>
                  <a:gd name="T17" fmla="*/ 44 h 46"/>
                  <a:gd name="T18" fmla="*/ 0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6">
                    <a:moveTo>
                      <a:pt x="0" y="0"/>
                    </a:moveTo>
                    <a:lnTo>
                      <a:pt x="65" y="0"/>
                    </a:lnTo>
                    <a:lnTo>
                      <a:pt x="65" y="46"/>
                    </a:lnTo>
                    <a:lnTo>
                      <a:pt x="0" y="46"/>
                    </a:lnTo>
                    <a:lnTo>
                      <a:pt x="0" y="0"/>
                    </a:lnTo>
                    <a:close/>
                    <a:moveTo>
                      <a:pt x="0" y="0"/>
                    </a:moveTo>
                    <a:lnTo>
                      <a:pt x="63" y="0"/>
                    </a:lnTo>
                    <a:lnTo>
                      <a:pt x="63" y="44"/>
                    </a:lnTo>
                    <a:lnTo>
                      <a:pt x="0" y="44"/>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0" name="Freeform 1534">
                <a:extLst>
                  <a:ext uri="{FF2B5EF4-FFF2-40B4-BE49-F238E27FC236}">
                    <a16:creationId xmlns:a16="http://schemas.microsoft.com/office/drawing/2014/main" id="{10B20E14-C309-0D43-9E35-9858A617ED7E}"/>
                  </a:ext>
                </a:extLst>
              </p:cNvPr>
              <p:cNvSpPr>
                <a:spLocks noEditPoints="1"/>
              </p:cNvSpPr>
              <p:nvPr/>
            </p:nvSpPr>
            <p:spPr bwMode="auto">
              <a:xfrm>
                <a:off x="1725" y="3490"/>
                <a:ext cx="63" cy="44"/>
              </a:xfrm>
              <a:custGeom>
                <a:avLst/>
                <a:gdLst>
                  <a:gd name="T0" fmla="*/ 0 w 63"/>
                  <a:gd name="T1" fmla="*/ 0 h 44"/>
                  <a:gd name="T2" fmla="*/ 63 w 63"/>
                  <a:gd name="T3" fmla="*/ 0 h 44"/>
                  <a:gd name="T4" fmla="*/ 63 w 63"/>
                  <a:gd name="T5" fmla="*/ 44 h 44"/>
                  <a:gd name="T6" fmla="*/ 0 w 63"/>
                  <a:gd name="T7" fmla="*/ 44 h 44"/>
                  <a:gd name="T8" fmla="*/ 0 w 63"/>
                  <a:gd name="T9" fmla="*/ 0 h 44"/>
                  <a:gd name="T10" fmla="*/ 0 w 63"/>
                  <a:gd name="T11" fmla="*/ 0 h 44"/>
                  <a:gd name="T12" fmla="*/ 61 w 63"/>
                  <a:gd name="T13" fmla="*/ 0 h 44"/>
                  <a:gd name="T14" fmla="*/ 61 w 63"/>
                  <a:gd name="T15" fmla="*/ 44 h 44"/>
                  <a:gd name="T16" fmla="*/ 0 w 63"/>
                  <a:gd name="T17" fmla="*/ 44 h 44"/>
                  <a:gd name="T18" fmla="*/ 0 w 6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4">
                    <a:moveTo>
                      <a:pt x="0" y="0"/>
                    </a:moveTo>
                    <a:lnTo>
                      <a:pt x="63" y="0"/>
                    </a:lnTo>
                    <a:lnTo>
                      <a:pt x="63" y="44"/>
                    </a:lnTo>
                    <a:lnTo>
                      <a:pt x="0" y="44"/>
                    </a:lnTo>
                    <a:lnTo>
                      <a:pt x="0" y="0"/>
                    </a:lnTo>
                    <a:close/>
                    <a:moveTo>
                      <a:pt x="0" y="0"/>
                    </a:moveTo>
                    <a:lnTo>
                      <a:pt x="61" y="0"/>
                    </a:lnTo>
                    <a:lnTo>
                      <a:pt x="61" y="44"/>
                    </a:lnTo>
                    <a:lnTo>
                      <a:pt x="0" y="44"/>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1" name="Freeform 1535">
                <a:extLst>
                  <a:ext uri="{FF2B5EF4-FFF2-40B4-BE49-F238E27FC236}">
                    <a16:creationId xmlns:a16="http://schemas.microsoft.com/office/drawing/2014/main" id="{0973B9C6-9B34-ED44-9616-5DC4DD64296B}"/>
                  </a:ext>
                </a:extLst>
              </p:cNvPr>
              <p:cNvSpPr>
                <a:spLocks noEditPoints="1"/>
              </p:cNvSpPr>
              <p:nvPr/>
            </p:nvSpPr>
            <p:spPr bwMode="auto">
              <a:xfrm>
                <a:off x="1725" y="3490"/>
                <a:ext cx="61" cy="44"/>
              </a:xfrm>
              <a:custGeom>
                <a:avLst/>
                <a:gdLst>
                  <a:gd name="T0" fmla="*/ 0 w 61"/>
                  <a:gd name="T1" fmla="*/ 0 h 44"/>
                  <a:gd name="T2" fmla="*/ 61 w 61"/>
                  <a:gd name="T3" fmla="*/ 0 h 44"/>
                  <a:gd name="T4" fmla="*/ 61 w 61"/>
                  <a:gd name="T5" fmla="*/ 44 h 44"/>
                  <a:gd name="T6" fmla="*/ 0 w 61"/>
                  <a:gd name="T7" fmla="*/ 44 h 44"/>
                  <a:gd name="T8" fmla="*/ 0 w 61"/>
                  <a:gd name="T9" fmla="*/ 0 h 44"/>
                  <a:gd name="T10" fmla="*/ 0 w 61"/>
                  <a:gd name="T11" fmla="*/ 0 h 44"/>
                  <a:gd name="T12" fmla="*/ 59 w 61"/>
                  <a:gd name="T13" fmla="*/ 0 h 44"/>
                  <a:gd name="T14" fmla="*/ 59 w 61"/>
                  <a:gd name="T15" fmla="*/ 42 h 44"/>
                  <a:gd name="T16" fmla="*/ 0 w 61"/>
                  <a:gd name="T17" fmla="*/ 42 h 44"/>
                  <a:gd name="T18" fmla="*/ 0 w 61"/>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4">
                    <a:moveTo>
                      <a:pt x="0" y="0"/>
                    </a:moveTo>
                    <a:lnTo>
                      <a:pt x="61" y="0"/>
                    </a:lnTo>
                    <a:lnTo>
                      <a:pt x="61" y="44"/>
                    </a:lnTo>
                    <a:lnTo>
                      <a:pt x="0" y="44"/>
                    </a:lnTo>
                    <a:lnTo>
                      <a:pt x="0" y="0"/>
                    </a:lnTo>
                    <a:close/>
                    <a:moveTo>
                      <a:pt x="0" y="0"/>
                    </a:moveTo>
                    <a:lnTo>
                      <a:pt x="59" y="0"/>
                    </a:lnTo>
                    <a:lnTo>
                      <a:pt x="59" y="42"/>
                    </a:lnTo>
                    <a:lnTo>
                      <a:pt x="0" y="42"/>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2" name="Freeform 1536">
                <a:extLst>
                  <a:ext uri="{FF2B5EF4-FFF2-40B4-BE49-F238E27FC236}">
                    <a16:creationId xmlns:a16="http://schemas.microsoft.com/office/drawing/2014/main" id="{067C23A1-329F-C442-B901-02B0B2A540FA}"/>
                  </a:ext>
                </a:extLst>
              </p:cNvPr>
              <p:cNvSpPr>
                <a:spLocks noEditPoints="1"/>
              </p:cNvSpPr>
              <p:nvPr/>
            </p:nvSpPr>
            <p:spPr bwMode="auto">
              <a:xfrm>
                <a:off x="1725" y="3490"/>
                <a:ext cx="59" cy="42"/>
              </a:xfrm>
              <a:custGeom>
                <a:avLst/>
                <a:gdLst>
                  <a:gd name="T0" fmla="*/ 0 w 59"/>
                  <a:gd name="T1" fmla="*/ 0 h 42"/>
                  <a:gd name="T2" fmla="*/ 59 w 59"/>
                  <a:gd name="T3" fmla="*/ 0 h 42"/>
                  <a:gd name="T4" fmla="*/ 59 w 59"/>
                  <a:gd name="T5" fmla="*/ 42 h 42"/>
                  <a:gd name="T6" fmla="*/ 0 w 59"/>
                  <a:gd name="T7" fmla="*/ 42 h 42"/>
                  <a:gd name="T8" fmla="*/ 0 w 59"/>
                  <a:gd name="T9" fmla="*/ 0 h 42"/>
                  <a:gd name="T10" fmla="*/ 0 w 59"/>
                  <a:gd name="T11" fmla="*/ 0 h 42"/>
                  <a:gd name="T12" fmla="*/ 58 w 59"/>
                  <a:gd name="T13" fmla="*/ 0 h 42"/>
                  <a:gd name="T14" fmla="*/ 58 w 59"/>
                  <a:gd name="T15" fmla="*/ 41 h 42"/>
                  <a:gd name="T16" fmla="*/ 0 w 59"/>
                  <a:gd name="T17" fmla="*/ 41 h 42"/>
                  <a:gd name="T18" fmla="*/ 0 w 5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2">
                    <a:moveTo>
                      <a:pt x="0" y="0"/>
                    </a:moveTo>
                    <a:lnTo>
                      <a:pt x="59" y="0"/>
                    </a:lnTo>
                    <a:lnTo>
                      <a:pt x="59" y="42"/>
                    </a:lnTo>
                    <a:lnTo>
                      <a:pt x="0" y="42"/>
                    </a:lnTo>
                    <a:lnTo>
                      <a:pt x="0" y="0"/>
                    </a:lnTo>
                    <a:close/>
                    <a:moveTo>
                      <a:pt x="0" y="0"/>
                    </a:moveTo>
                    <a:lnTo>
                      <a:pt x="58" y="0"/>
                    </a:lnTo>
                    <a:lnTo>
                      <a:pt x="58" y="41"/>
                    </a:lnTo>
                    <a:lnTo>
                      <a:pt x="0" y="41"/>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3" name="Freeform 1537">
                <a:extLst>
                  <a:ext uri="{FF2B5EF4-FFF2-40B4-BE49-F238E27FC236}">
                    <a16:creationId xmlns:a16="http://schemas.microsoft.com/office/drawing/2014/main" id="{8AEE35F8-3834-7248-81A3-4CAD0025EB0F}"/>
                  </a:ext>
                </a:extLst>
              </p:cNvPr>
              <p:cNvSpPr>
                <a:spLocks noEditPoints="1"/>
              </p:cNvSpPr>
              <p:nvPr/>
            </p:nvSpPr>
            <p:spPr bwMode="auto">
              <a:xfrm>
                <a:off x="1725" y="3490"/>
                <a:ext cx="58" cy="41"/>
              </a:xfrm>
              <a:custGeom>
                <a:avLst/>
                <a:gdLst>
                  <a:gd name="T0" fmla="*/ 0 w 58"/>
                  <a:gd name="T1" fmla="*/ 0 h 41"/>
                  <a:gd name="T2" fmla="*/ 58 w 58"/>
                  <a:gd name="T3" fmla="*/ 0 h 41"/>
                  <a:gd name="T4" fmla="*/ 58 w 58"/>
                  <a:gd name="T5" fmla="*/ 41 h 41"/>
                  <a:gd name="T6" fmla="*/ 0 w 58"/>
                  <a:gd name="T7" fmla="*/ 41 h 41"/>
                  <a:gd name="T8" fmla="*/ 0 w 58"/>
                  <a:gd name="T9" fmla="*/ 0 h 41"/>
                  <a:gd name="T10" fmla="*/ 0 w 58"/>
                  <a:gd name="T11" fmla="*/ 0 h 41"/>
                  <a:gd name="T12" fmla="*/ 56 w 58"/>
                  <a:gd name="T13" fmla="*/ 0 h 41"/>
                  <a:gd name="T14" fmla="*/ 56 w 58"/>
                  <a:gd name="T15" fmla="*/ 40 h 41"/>
                  <a:gd name="T16" fmla="*/ 0 w 58"/>
                  <a:gd name="T17" fmla="*/ 40 h 41"/>
                  <a:gd name="T18" fmla="*/ 0 w 5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0" y="0"/>
                    </a:moveTo>
                    <a:lnTo>
                      <a:pt x="58" y="0"/>
                    </a:lnTo>
                    <a:lnTo>
                      <a:pt x="58" y="41"/>
                    </a:lnTo>
                    <a:lnTo>
                      <a:pt x="0" y="41"/>
                    </a:lnTo>
                    <a:lnTo>
                      <a:pt x="0" y="0"/>
                    </a:lnTo>
                    <a:close/>
                    <a:moveTo>
                      <a:pt x="0" y="0"/>
                    </a:moveTo>
                    <a:lnTo>
                      <a:pt x="56" y="0"/>
                    </a:lnTo>
                    <a:lnTo>
                      <a:pt x="56" y="40"/>
                    </a:lnTo>
                    <a:lnTo>
                      <a:pt x="0" y="40"/>
                    </a:lnTo>
                    <a:lnTo>
                      <a:pt x="0" y="0"/>
                    </a:lnTo>
                    <a:close/>
                  </a:path>
                </a:pathLst>
              </a:custGeom>
              <a:solidFill>
                <a:srgbClr val="EA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4" name="Freeform 1538">
                <a:extLst>
                  <a:ext uri="{FF2B5EF4-FFF2-40B4-BE49-F238E27FC236}">
                    <a16:creationId xmlns:a16="http://schemas.microsoft.com/office/drawing/2014/main" id="{81AF80FF-8CB5-5D44-B977-C3A6C4A01F8B}"/>
                  </a:ext>
                </a:extLst>
              </p:cNvPr>
              <p:cNvSpPr>
                <a:spLocks noEditPoints="1"/>
              </p:cNvSpPr>
              <p:nvPr/>
            </p:nvSpPr>
            <p:spPr bwMode="auto">
              <a:xfrm>
                <a:off x="1725" y="3490"/>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0 w 56"/>
                  <a:gd name="T11" fmla="*/ 0 h 40"/>
                  <a:gd name="T12" fmla="*/ 54 w 56"/>
                  <a:gd name="T13" fmla="*/ 0 h 40"/>
                  <a:gd name="T14" fmla="*/ 54 w 56"/>
                  <a:gd name="T15" fmla="*/ 38 h 40"/>
                  <a:gd name="T16" fmla="*/ 0 w 56"/>
                  <a:gd name="T17" fmla="*/ 38 h 40"/>
                  <a:gd name="T18" fmla="*/ 0 w 5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0" y="0"/>
                    </a:moveTo>
                    <a:lnTo>
                      <a:pt x="54" y="0"/>
                    </a:lnTo>
                    <a:lnTo>
                      <a:pt x="54" y="38"/>
                    </a:lnTo>
                    <a:lnTo>
                      <a:pt x="0" y="38"/>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5" name="Freeform 1539">
                <a:extLst>
                  <a:ext uri="{FF2B5EF4-FFF2-40B4-BE49-F238E27FC236}">
                    <a16:creationId xmlns:a16="http://schemas.microsoft.com/office/drawing/2014/main" id="{71BA698D-D8A5-7149-9FE5-E3FB681530AC}"/>
                  </a:ext>
                </a:extLst>
              </p:cNvPr>
              <p:cNvSpPr>
                <a:spLocks noEditPoints="1"/>
              </p:cNvSpPr>
              <p:nvPr/>
            </p:nvSpPr>
            <p:spPr bwMode="auto">
              <a:xfrm>
                <a:off x="1725" y="3490"/>
                <a:ext cx="54" cy="38"/>
              </a:xfrm>
              <a:custGeom>
                <a:avLst/>
                <a:gdLst>
                  <a:gd name="T0" fmla="*/ 0 w 54"/>
                  <a:gd name="T1" fmla="*/ 0 h 38"/>
                  <a:gd name="T2" fmla="*/ 54 w 54"/>
                  <a:gd name="T3" fmla="*/ 0 h 38"/>
                  <a:gd name="T4" fmla="*/ 54 w 54"/>
                  <a:gd name="T5" fmla="*/ 38 h 38"/>
                  <a:gd name="T6" fmla="*/ 0 w 54"/>
                  <a:gd name="T7" fmla="*/ 38 h 38"/>
                  <a:gd name="T8" fmla="*/ 0 w 54"/>
                  <a:gd name="T9" fmla="*/ 0 h 38"/>
                  <a:gd name="T10" fmla="*/ 0 w 54"/>
                  <a:gd name="T11" fmla="*/ 0 h 38"/>
                  <a:gd name="T12" fmla="*/ 52 w 54"/>
                  <a:gd name="T13" fmla="*/ 0 h 38"/>
                  <a:gd name="T14" fmla="*/ 52 w 54"/>
                  <a:gd name="T15" fmla="*/ 37 h 38"/>
                  <a:gd name="T16" fmla="*/ 0 w 54"/>
                  <a:gd name="T17" fmla="*/ 37 h 38"/>
                  <a:gd name="T18" fmla="*/ 0 w 54"/>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38">
                    <a:moveTo>
                      <a:pt x="0" y="0"/>
                    </a:moveTo>
                    <a:lnTo>
                      <a:pt x="54" y="0"/>
                    </a:lnTo>
                    <a:lnTo>
                      <a:pt x="54" y="38"/>
                    </a:lnTo>
                    <a:lnTo>
                      <a:pt x="0" y="38"/>
                    </a:lnTo>
                    <a:lnTo>
                      <a:pt x="0" y="0"/>
                    </a:lnTo>
                    <a:close/>
                    <a:moveTo>
                      <a:pt x="0" y="0"/>
                    </a:moveTo>
                    <a:lnTo>
                      <a:pt x="52" y="0"/>
                    </a:lnTo>
                    <a:lnTo>
                      <a:pt x="52" y="37"/>
                    </a:lnTo>
                    <a:lnTo>
                      <a:pt x="0" y="37"/>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6" name="Freeform 1540">
                <a:extLst>
                  <a:ext uri="{FF2B5EF4-FFF2-40B4-BE49-F238E27FC236}">
                    <a16:creationId xmlns:a16="http://schemas.microsoft.com/office/drawing/2014/main" id="{3A67A1D2-88C8-FD4C-B702-0F80DF067754}"/>
                  </a:ext>
                </a:extLst>
              </p:cNvPr>
              <p:cNvSpPr>
                <a:spLocks noEditPoints="1"/>
              </p:cNvSpPr>
              <p:nvPr/>
            </p:nvSpPr>
            <p:spPr bwMode="auto">
              <a:xfrm>
                <a:off x="1725" y="3490"/>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1 w 52"/>
                  <a:gd name="T13" fmla="*/ 0 h 37"/>
                  <a:gd name="T14" fmla="*/ 51 w 52"/>
                  <a:gd name="T15" fmla="*/ 36 h 37"/>
                  <a:gd name="T16" fmla="*/ 0 w 52"/>
                  <a:gd name="T17" fmla="*/ 36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1" y="0"/>
                    </a:lnTo>
                    <a:lnTo>
                      <a:pt x="51" y="36"/>
                    </a:lnTo>
                    <a:lnTo>
                      <a:pt x="0" y="36"/>
                    </a:lnTo>
                    <a:lnTo>
                      <a:pt x="0" y="0"/>
                    </a:lnTo>
                    <a:close/>
                  </a:path>
                </a:pathLst>
              </a:custGeom>
              <a:solidFill>
                <a:srgbClr val="EEE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7" name="Freeform 1541">
                <a:extLst>
                  <a:ext uri="{FF2B5EF4-FFF2-40B4-BE49-F238E27FC236}">
                    <a16:creationId xmlns:a16="http://schemas.microsoft.com/office/drawing/2014/main" id="{F27508A0-6C00-DA45-9768-87D31C598563}"/>
                  </a:ext>
                </a:extLst>
              </p:cNvPr>
              <p:cNvSpPr>
                <a:spLocks noEditPoints="1"/>
              </p:cNvSpPr>
              <p:nvPr/>
            </p:nvSpPr>
            <p:spPr bwMode="auto">
              <a:xfrm>
                <a:off x="1725" y="3490"/>
                <a:ext cx="51" cy="36"/>
              </a:xfrm>
              <a:custGeom>
                <a:avLst/>
                <a:gdLst>
                  <a:gd name="T0" fmla="*/ 0 w 51"/>
                  <a:gd name="T1" fmla="*/ 0 h 36"/>
                  <a:gd name="T2" fmla="*/ 51 w 51"/>
                  <a:gd name="T3" fmla="*/ 0 h 36"/>
                  <a:gd name="T4" fmla="*/ 51 w 51"/>
                  <a:gd name="T5" fmla="*/ 36 h 36"/>
                  <a:gd name="T6" fmla="*/ 0 w 51"/>
                  <a:gd name="T7" fmla="*/ 36 h 36"/>
                  <a:gd name="T8" fmla="*/ 0 w 51"/>
                  <a:gd name="T9" fmla="*/ 0 h 36"/>
                  <a:gd name="T10" fmla="*/ 0 w 51"/>
                  <a:gd name="T11" fmla="*/ 0 h 36"/>
                  <a:gd name="T12" fmla="*/ 49 w 51"/>
                  <a:gd name="T13" fmla="*/ 0 h 36"/>
                  <a:gd name="T14" fmla="*/ 49 w 51"/>
                  <a:gd name="T15" fmla="*/ 35 h 36"/>
                  <a:gd name="T16" fmla="*/ 0 w 51"/>
                  <a:gd name="T17" fmla="*/ 35 h 36"/>
                  <a:gd name="T18" fmla="*/ 0 w 51"/>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6">
                    <a:moveTo>
                      <a:pt x="0" y="0"/>
                    </a:moveTo>
                    <a:lnTo>
                      <a:pt x="51" y="0"/>
                    </a:lnTo>
                    <a:lnTo>
                      <a:pt x="51" y="36"/>
                    </a:lnTo>
                    <a:lnTo>
                      <a:pt x="0" y="36"/>
                    </a:lnTo>
                    <a:lnTo>
                      <a:pt x="0" y="0"/>
                    </a:lnTo>
                    <a:close/>
                    <a:moveTo>
                      <a:pt x="0" y="0"/>
                    </a:moveTo>
                    <a:lnTo>
                      <a:pt x="49" y="0"/>
                    </a:lnTo>
                    <a:lnTo>
                      <a:pt x="49" y="35"/>
                    </a:lnTo>
                    <a:lnTo>
                      <a:pt x="0" y="35"/>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8" name="Freeform 1542">
                <a:extLst>
                  <a:ext uri="{FF2B5EF4-FFF2-40B4-BE49-F238E27FC236}">
                    <a16:creationId xmlns:a16="http://schemas.microsoft.com/office/drawing/2014/main" id="{8C7E8195-0648-4E4D-85D5-4B0C215E80CE}"/>
                  </a:ext>
                </a:extLst>
              </p:cNvPr>
              <p:cNvSpPr>
                <a:spLocks noEditPoints="1"/>
              </p:cNvSpPr>
              <p:nvPr/>
            </p:nvSpPr>
            <p:spPr bwMode="auto">
              <a:xfrm>
                <a:off x="1725" y="3490"/>
                <a:ext cx="49" cy="35"/>
              </a:xfrm>
              <a:custGeom>
                <a:avLst/>
                <a:gdLst>
                  <a:gd name="T0" fmla="*/ 0 w 49"/>
                  <a:gd name="T1" fmla="*/ 0 h 35"/>
                  <a:gd name="T2" fmla="*/ 49 w 49"/>
                  <a:gd name="T3" fmla="*/ 0 h 35"/>
                  <a:gd name="T4" fmla="*/ 49 w 49"/>
                  <a:gd name="T5" fmla="*/ 35 h 35"/>
                  <a:gd name="T6" fmla="*/ 0 w 49"/>
                  <a:gd name="T7" fmla="*/ 35 h 35"/>
                  <a:gd name="T8" fmla="*/ 0 w 49"/>
                  <a:gd name="T9" fmla="*/ 0 h 35"/>
                  <a:gd name="T10" fmla="*/ 0 w 49"/>
                  <a:gd name="T11" fmla="*/ 0 h 35"/>
                  <a:gd name="T12" fmla="*/ 47 w 49"/>
                  <a:gd name="T13" fmla="*/ 0 h 35"/>
                  <a:gd name="T14" fmla="*/ 47 w 49"/>
                  <a:gd name="T15" fmla="*/ 33 h 35"/>
                  <a:gd name="T16" fmla="*/ 0 w 49"/>
                  <a:gd name="T17" fmla="*/ 33 h 35"/>
                  <a:gd name="T18" fmla="*/ 0 w 49"/>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5">
                    <a:moveTo>
                      <a:pt x="0" y="0"/>
                    </a:moveTo>
                    <a:lnTo>
                      <a:pt x="49" y="0"/>
                    </a:lnTo>
                    <a:lnTo>
                      <a:pt x="49" y="35"/>
                    </a:lnTo>
                    <a:lnTo>
                      <a:pt x="0" y="35"/>
                    </a:lnTo>
                    <a:lnTo>
                      <a:pt x="0" y="0"/>
                    </a:lnTo>
                    <a:close/>
                    <a:moveTo>
                      <a:pt x="0" y="0"/>
                    </a:moveTo>
                    <a:lnTo>
                      <a:pt x="47" y="0"/>
                    </a:lnTo>
                    <a:lnTo>
                      <a:pt x="47" y="33"/>
                    </a:lnTo>
                    <a:lnTo>
                      <a:pt x="0" y="33"/>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79" name="Freeform 1543">
                <a:extLst>
                  <a:ext uri="{FF2B5EF4-FFF2-40B4-BE49-F238E27FC236}">
                    <a16:creationId xmlns:a16="http://schemas.microsoft.com/office/drawing/2014/main" id="{1B5C0C76-E453-C042-8A27-11E0A18852A0}"/>
                  </a:ext>
                </a:extLst>
              </p:cNvPr>
              <p:cNvSpPr>
                <a:spLocks noEditPoints="1"/>
              </p:cNvSpPr>
              <p:nvPr/>
            </p:nvSpPr>
            <p:spPr bwMode="auto">
              <a:xfrm>
                <a:off x="1725" y="3490"/>
                <a:ext cx="47" cy="33"/>
              </a:xfrm>
              <a:custGeom>
                <a:avLst/>
                <a:gdLst>
                  <a:gd name="T0" fmla="*/ 0 w 47"/>
                  <a:gd name="T1" fmla="*/ 0 h 33"/>
                  <a:gd name="T2" fmla="*/ 47 w 47"/>
                  <a:gd name="T3" fmla="*/ 0 h 33"/>
                  <a:gd name="T4" fmla="*/ 47 w 47"/>
                  <a:gd name="T5" fmla="*/ 33 h 33"/>
                  <a:gd name="T6" fmla="*/ 0 w 47"/>
                  <a:gd name="T7" fmla="*/ 33 h 33"/>
                  <a:gd name="T8" fmla="*/ 0 w 47"/>
                  <a:gd name="T9" fmla="*/ 0 h 33"/>
                  <a:gd name="T10" fmla="*/ 0 w 47"/>
                  <a:gd name="T11" fmla="*/ 0 h 33"/>
                  <a:gd name="T12" fmla="*/ 45 w 47"/>
                  <a:gd name="T13" fmla="*/ 0 h 33"/>
                  <a:gd name="T14" fmla="*/ 45 w 47"/>
                  <a:gd name="T15" fmla="*/ 32 h 33"/>
                  <a:gd name="T16" fmla="*/ 0 w 47"/>
                  <a:gd name="T17" fmla="*/ 32 h 33"/>
                  <a:gd name="T18" fmla="*/ 0 w 4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33">
                    <a:moveTo>
                      <a:pt x="0" y="0"/>
                    </a:moveTo>
                    <a:lnTo>
                      <a:pt x="47" y="0"/>
                    </a:lnTo>
                    <a:lnTo>
                      <a:pt x="47" y="33"/>
                    </a:lnTo>
                    <a:lnTo>
                      <a:pt x="0" y="33"/>
                    </a:lnTo>
                    <a:lnTo>
                      <a:pt x="0" y="0"/>
                    </a:lnTo>
                    <a:close/>
                    <a:moveTo>
                      <a:pt x="0" y="0"/>
                    </a:moveTo>
                    <a:lnTo>
                      <a:pt x="45" y="0"/>
                    </a:lnTo>
                    <a:lnTo>
                      <a:pt x="45" y="32"/>
                    </a:lnTo>
                    <a:lnTo>
                      <a:pt x="0" y="32"/>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0" name="Freeform 1544">
                <a:extLst>
                  <a:ext uri="{FF2B5EF4-FFF2-40B4-BE49-F238E27FC236}">
                    <a16:creationId xmlns:a16="http://schemas.microsoft.com/office/drawing/2014/main" id="{6E3351DA-1EE7-2243-B685-1CF8A872E85C}"/>
                  </a:ext>
                </a:extLst>
              </p:cNvPr>
              <p:cNvSpPr>
                <a:spLocks noEditPoints="1"/>
              </p:cNvSpPr>
              <p:nvPr/>
            </p:nvSpPr>
            <p:spPr bwMode="auto">
              <a:xfrm>
                <a:off x="1725" y="3490"/>
                <a:ext cx="45" cy="32"/>
              </a:xfrm>
              <a:custGeom>
                <a:avLst/>
                <a:gdLst>
                  <a:gd name="T0" fmla="*/ 0 w 45"/>
                  <a:gd name="T1" fmla="*/ 0 h 32"/>
                  <a:gd name="T2" fmla="*/ 45 w 45"/>
                  <a:gd name="T3" fmla="*/ 0 h 32"/>
                  <a:gd name="T4" fmla="*/ 45 w 45"/>
                  <a:gd name="T5" fmla="*/ 32 h 32"/>
                  <a:gd name="T6" fmla="*/ 0 w 45"/>
                  <a:gd name="T7" fmla="*/ 32 h 32"/>
                  <a:gd name="T8" fmla="*/ 0 w 45"/>
                  <a:gd name="T9" fmla="*/ 0 h 32"/>
                  <a:gd name="T10" fmla="*/ 0 w 45"/>
                  <a:gd name="T11" fmla="*/ 0 h 32"/>
                  <a:gd name="T12" fmla="*/ 44 w 45"/>
                  <a:gd name="T13" fmla="*/ 0 h 32"/>
                  <a:gd name="T14" fmla="*/ 44 w 45"/>
                  <a:gd name="T15" fmla="*/ 31 h 32"/>
                  <a:gd name="T16" fmla="*/ 0 w 45"/>
                  <a:gd name="T17" fmla="*/ 31 h 32"/>
                  <a:gd name="T18" fmla="*/ 0 w 4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2">
                    <a:moveTo>
                      <a:pt x="0" y="0"/>
                    </a:moveTo>
                    <a:lnTo>
                      <a:pt x="45" y="0"/>
                    </a:lnTo>
                    <a:lnTo>
                      <a:pt x="45" y="32"/>
                    </a:lnTo>
                    <a:lnTo>
                      <a:pt x="0" y="32"/>
                    </a:lnTo>
                    <a:lnTo>
                      <a:pt x="0" y="0"/>
                    </a:lnTo>
                    <a:close/>
                    <a:moveTo>
                      <a:pt x="0" y="0"/>
                    </a:moveTo>
                    <a:lnTo>
                      <a:pt x="44" y="0"/>
                    </a:lnTo>
                    <a:lnTo>
                      <a:pt x="44" y="31"/>
                    </a:lnTo>
                    <a:lnTo>
                      <a:pt x="0" y="3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1" name="Freeform 1545">
                <a:extLst>
                  <a:ext uri="{FF2B5EF4-FFF2-40B4-BE49-F238E27FC236}">
                    <a16:creationId xmlns:a16="http://schemas.microsoft.com/office/drawing/2014/main" id="{02DA5E27-CB5C-8D43-A00F-C6FB9E34CD21}"/>
                  </a:ext>
                </a:extLst>
              </p:cNvPr>
              <p:cNvSpPr>
                <a:spLocks noEditPoints="1"/>
              </p:cNvSpPr>
              <p:nvPr/>
            </p:nvSpPr>
            <p:spPr bwMode="auto">
              <a:xfrm>
                <a:off x="1725" y="3490"/>
                <a:ext cx="44" cy="31"/>
              </a:xfrm>
              <a:custGeom>
                <a:avLst/>
                <a:gdLst>
                  <a:gd name="T0" fmla="*/ 0 w 44"/>
                  <a:gd name="T1" fmla="*/ 0 h 31"/>
                  <a:gd name="T2" fmla="*/ 44 w 44"/>
                  <a:gd name="T3" fmla="*/ 0 h 31"/>
                  <a:gd name="T4" fmla="*/ 44 w 44"/>
                  <a:gd name="T5" fmla="*/ 31 h 31"/>
                  <a:gd name="T6" fmla="*/ 0 w 44"/>
                  <a:gd name="T7" fmla="*/ 31 h 31"/>
                  <a:gd name="T8" fmla="*/ 0 w 44"/>
                  <a:gd name="T9" fmla="*/ 0 h 31"/>
                  <a:gd name="T10" fmla="*/ 0 w 44"/>
                  <a:gd name="T11" fmla="*/ 0 h 31"/>
                  <a:gd name="T12" fmla="*/ 42 w 44"/>
                  <a:gd name="T13" fmla="*/ 0 h 31"/>
                  <a:gd name="T14" fmla="*/ 42 w 44"/>
                  <a:gd name="T15" fmla="*/ 30 h 31"/>
                  <a:gd name="T16" fmla="*/ 0 w 44"/>
                  <a:gd name="T17" fmla="*/ 30 h 31"/>
                  <a:gd name="T18" fmla="*/ 0 w 4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1">
                    <a:moveTo>
                      <a:pt x="0" y="0"/>
                    </a:moveTo>
                    <a:lnTo>
                      <a:pt x="44" y="0"/>
                    </a:lnTo>
                    <a:lnTo>
                      <a:pt x="44" y="31"/>
                    </a:lnTo>
                    <a:lnTo>
                      <a:pt x="0" y="31"/>
                    </a:lnTo>
                    <a:lnTo>
                      <a:pt x="0" y="0"/>
                    </a:lnTo>
                    <a:close/>
                    <a:moveTo>
                      <a:pt x="0" y="0"/>
                    </a:moveTo>
                    <a:lnTo>
                      <a:pt x="42" y="0"/>
                    </a:lnTo>
                    <a:lnTo>
                      <a:pt x="42" y="30"/>
                    </a:lnTo>
                    <a:lnTo>
                      <a:pt x="0" y="30"/>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2" name="Freeform 1546">
                <a:extLst>
                  <a:ext uri="{FF2B5EF4-FFF2-40B4-BE49-F238E27FC236}">
                    <a16:creationId xmlns:a16="http://schemas.microsoft.com/office/drawing/2014/main" id="{4C3F67EA-F8EB-A545-9C44-29AE8BCFA672}"/>
                  </a:ext>
                </a:extLst>
              </p:cNvPr>
              <p:cNvSpPr>
                <a:spLocks noEditPoints="1"/>
              </p:cNvSpPr>
              <p:nvPr/>
            </p:nvSpPr>
            <p:spPr bwMode="auto">
              <a:xfrm>
                <a:off x="1725" y="3490"/>
                <a:ext cx="42" cy="30"/>
              </a:xfrm>
              <a:custGeom>
                <a:avLst/>
                <a:gdLst>
                  <a:gd name="T0" fmla="*/ 0 w 42"/>
                  <a:gd name="T1" fmla="*/ 0 h 30"/>
                  <a:gd name="T2" fmla="*/ 42 w 42"/>
                  <a:gd name="T3" fmla="*/ 0 h 30"/>
                  <a:gd name="T4" fmla="*/ 42 w 42"/>
                  <a:gd name="T5" fmla="*/ 30 h 30"/>
                  <a:gd name="T6" fmla="*/ 0 w 42"/>
                  <a:gd name="T7" fmla="*/ 30 h 30"/>
                  <a:gd name="T8" fmla="*/ 0 w 42"/>
                  <a:gd name="T9" fmla="*/ 0 h 30"/>
                  <a:gd name="T10" fmla="*/ 0 w 42"/>
                  <a:gd name="T11" fmla="*/ 0 h 30"/>
                  <a:gd name="T12" fmla="*/ 40 w 42"/>
                  <a:gd name="T13" fmla="*/ 0 h 30"/>
                  <a:gd name="T14" fmla="*/ 40 w 42"/>
                  <a:gd name="T15" fmla="*/ 29 h 30"/>
                  <a:gd name="T16" fmla="*/ 0 w 42"/>
                  <a:gd name="T17" fmla="*/ 29 h 30"/>
                  <a:gd name="T18" fmla="*/ 0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0" y="0"/>
                    </a:moveTo>
                    <a:lnTo>
                      <a:pt x="42" y="0"/>
                    </a:lnTo>
                    <a:lnTo>
                      <a:pt x="42" y="30"/>
                    </a:lnTo>
                    <a:lnTo>
                      <a:pt x="0" y="30"/>
                    </a:lnTo>
                    <a:lnTo>
                      <a:pt x="0" y="0"/>
                    </a:lnTo>
                    <a:close/>
                    <a:moveTo>
                      <a:pt x="0" y="0"/>
                    </a:moveTo>
                    <a:lnTo>
                      <a:pt x="40" y="0"/>
                    </a:lnTo>
                    <a:lnTo>
                      <a:pt x="40" y="29"/>
                    </a:lnTo>
                    <a:lnTo>
                      <a:pt x="0" y="29"/>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3" name="Freeform 1547">
                <a:extLst>
                  <a:ext uri="{FF2B5EF4-FFF2-40B4-BE49-F238E27FC236}">
                    <a16:creationId xmlns:a16="http://schemas.microsoft.com/office/drawing/2014/main" id="{4522DFA4-2D76-FD47-9426-F786CC2085B0}"/>
                  </a:ext>
                </a:extLst>
              </p:cNvPr>
              <p:cNvSpPr>
                <a:spLocks noEditPoints="1"/>
              </p:cNvSpPr>
              <p:nvPr/>
            </p:nvSpPr>
            <p:spPr bwMode="auto">
              <a:xfrm>
                <a:off x="1725" y="3490"/>
                <a:ext cx="40" cy="29"/>
              </a:xfrm>
              <a:custGeom>
                <a:avLst/>
                <a:gdLst>
                  <a:gd name="T0" fmla="*/ 0 w 40"/>
                  <a:gd name="T1" fmla="*/ 0 h 29"/>
                  <a:gd name="T2" fmla="*/ 40 w 40"/>
                  <a:gd name="T3" fmla="*/ 0 h 29"/>
                  <a:gd name="T4" fmla="*/ 40 w 40"/>
                  <a:gd name="T5" fmla="*/ 29 h 29"/>
                  <a:gd name="T6" fmla="*/ 0 w 40"/>
                  <a:gd name="T7" fmla="*/ 29 h 29"/>
                  <a:gd name="T8" fmla="*/ 0 w 40"/>
                  <a:gd name="T9" fmla="*/ 0 h 29"/>
                  <a:gd name="T10" fmla="*/ 0 w 40"/>
                  <a:gd name="T11" fmla="*/ 0 h 29"/>
                  <a:gd name="T12" fmla="*/ 38 w 40"/>
                  <a:gd name="T13" fmla="*/ 0 h 29"/>
                  <a:gd name="T14" fmla="*/ 38 w 40"/>
                  <a:gd name="T15" fmla="*/ 27 h 29"/>
                  <a:gd name="T16" fmla="*/ 0 w 40"/>
                  <a:gd name="T17" fmla="*/ 27 h 29"/>
                  <a:gd name="T18" fmla="*/ 0 w 40"/>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29">
                    <a:moveTo>
                      <a:pt x="0" y="0"/>
                    </a:moveTo>
                    <a:lnTo>
                      <a:pt x="40" y="0"/>
                    </a:lnTo>
                    <a:lnTo>
                      <a:pt x="40" y="29"/>
                    </a:lnTo>
                    <a:lnTo>
                      <a:pt x="0" y="29"/>
                    </a:lnTo>
                    <a:lnTo>
                      <a:pt x="0" y="0"/>
                    </a:lnTo>
                    <a:close/>
                    <a:moveTo>
                      <a:pt x="0" y="0"/>
                    </a:moveTo>
                    <a:lnTo>
                      <a:pt x="38" y="0"/>
                    </a:lnTo>
                    <a:lnTo>
                      <a:pt x="38" y="27"/>
                    </a:lnTo>
                    <a:lnTo>
                      <a:pt x="0" y="27"/>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4" name="Freeform 1548">
                <a:extLst>
                  <a:ext uri="{FF2B5EF4-FFF2-40B4-BE49-F238E27FC236}">
                    <a16:creationId xmlns:a16="http://schemas.microsoft.com/office/drawing/2014/main" id="{5CE541F2-B263-DC4D-BA85-7099A4D72072}"/>
                  </a:ext>
                </a:extLst>
              </p:cNvPr>
              <p:cNvSpPr>
                <a:spLocks noEditPoints="1"/>
              </p:cNvSpPr>
              <p:nvPr/>
            </p:nvSpPr>
            <p:spPr bwMode="auto">
              <a:xfrm>
                <a:off x="1725" y="3490"/>
                <a:ext cx="38" cy="27"/>
              </a:xfrm>
              <a:custGeom>
                <a:avLst/>
                <a:gdLst>
                  <a:gd name="T0" fmla="*/ 0 w 38"/>
                  <a:gd name="T1" fmla="*/ 0 h 27"/>
                  <a:gd name="T2" fmla="*/ 38 w 38"/>
                  <a:gd name="T3" fmla="*/ 0 h 27"/>
                  <a:gd name="T4" fmla="*/ 38 w 38"/>
                  <a:gd name="T5" fmla="*/ 27 h 27"/>
                  <a:gd name="T6" fmla="*/ 0 w 38"/>
                  <a:gd name="T7" fmla="*/ 27 h 27"/>
                  <a:gd name="T8" fmla="*/ 0 w 38"/>
                  <a:gd name="T9" fmla="*/ 0 h 27"/>
                  <a:gd name="T10" fmla="*/ 0 w 38"/>
                  <a:gd name="T11" fmla="*/ 0 h 27"/>
                  <a:gd name="T12" fmla="*/ 37 w 38"/>
                  <a:gd name="T13" fmla="*/ 0 h 27"/>
                  <a:gd name="T14" fmla="*/ 37 w 38"/>
                  <a:gd name="T15" fmla="*/ 26 h 27"/>
                  <a:gd name="T16" fmla="*/ 0 w 38"/>
                  <a:gd name="T17" fmla="*/ 26 h 27"/>
                  <a:gd name="T18" fmla="*/ 0 w 38"/>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7">
                    <a:moveTo>
                      <a:pt x="0" y="0"/>
                    </a:moveTo>
                    <a:lnTo>
                      <a:pt x="38" y="0"/>
                    </a:lnTo>
                    <a:lnTo>
                      <a:pt x="38" y="27"/>
                    </a:lnTo>
                    <a:lnTo>
                      <a:pt x="0" y="27"/>
                    </a:lnTo>
                    <a:lnTo>
                      <a:pt x="0" y="0"/>
                    </a:lnTo>
                    <a:close/>
                    <a:moveTo>
                      <a:pt x="0" y="0"/>
                    </a:moveTo>
                    <a:lnTo>
                      <a:pt x="37" y="0"/>
                    </a:lnTo>
                    <a:lnTo>
                      <a:pt x="37" y="26"/>
                    </a:lnTo>
                    <a:lnTo>
                      <a:pt x="0" y="26"/>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5" name="Freeform 1549">
                <a:extLst>
                  <a:ext uri="{FF2B5EF4-FFF2-40B4-BE49-F238E27FC236}">
                    <a16:creationId xmlns:a16="http://schemas.microsoft.com/office/drawing/2014/main" id="{2BA0FA95-F43F-B44E-BF53-F2936ED47A00}"/>
                  </a:ext>
                </a:extLst>
              </p:cNvPr>
              <p:cNvSpPr>
                <a:spLocks noEditPoints="1"/>
              </p:cNvSpPr>
              <p:nvPr/>
            </p:nvSpPr>
            <p:spPr bwMode="auto">
              <a:xfrm>
                <a:off x="1725" y="3490"/>
                <a:ext cx="37" cy="26"/>
              </a:xfrm>
              <a:custGeom>
                <a:avLst/>
                <a:gdLst>
                  <a:gd name="T0" fmla="*/ 0 w 37"/>
                  <a:gd name="T1" fmla="*/ 0 h 26"/>
                  <a:gd name="T2" fmla="*/ 37 w 37"/>
                  <a:gd name="T3" fmla="*/ 0 h 26"/>
                  <a:gd name="T4" fmla="*/ 37 w 37"/>
                  <a:gd name="T5" fmla="*/ 26 h 26"/>
                  <a:gd name="T6" fmla="*/ 0 w 37"/>
                  <a:gd name="T7" fmla="*/ 26 h 26"/>
                  <a:gd name="T8" fmla="*/ 0 w 37"/>
                  <a:gd name="T9" fmla="*/ 0 h 26"/>
                  <a:gd name="T10" fmla="*/ 0 w 37"/>
                  <a:gd name="T11" fmla="*/ 0 h 26"/>
                  <a:gd name="T12" fmla="*/ 35 w 37"/>
                  <a:gd name="T13" fmla="*/ 0 h 26"/>
                  <a:gd name="T14" fmla="*/ 35 w 37"/>
                  <a:gd name="T15" fmla="*/ 25 h 26"/>
                  <a:gd name="T16" fmla="*/ 0 w 37"/>
                  <a:gd name="T17" fmla="*/ 25 h 26"/>
                  <a:gd name="T18" fmla="*/ 0 w 37"/>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6">
                    <a:moveTo>
                      <a:pt x="0" y="0"/>
                    </a:moveTo>
                    <a:lnTo>
                      <a:pt x="37" y="0"/>
                    </a:lnTo>
                    <a:lnTo>
                      <a:pt x="37" y="26"/>
                    </a:lnTo>
                    <a:lnTo>
                      <a:pt x="0" y="26"/>
                    </a:lnTo>
                    <a:lnTo>
                      <a:pt x="0" y="0"/>
                    </a:lnTo>
                    <a:close/>
                    <a:moveTo>
                      <a:pt x="0" y="0"/>
                    </a:moveTo>
                    <a:lnTo>
                      <a:pt x="35" y="0"/>
                    </a:lnTo>
                    <a:lnTo>
                      <a:pt x="35" y="25"/>
                    </a:lnTo>
                    <a:lnTo>
                      <a:pt x="0" y="25"/>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6" name="Freeform 1550">
                <a:extLst>
                  <a:ext uri="{FF2B5EF4-FFF2-40B4-BE49-F238E27FC236}">
                    <a16:creationId xmlns:a16="http://schemas.microsoft.com/office/drawing/2014/main" id="{58F8FDC8-C85D-6849-BFA0-DA0FFCD30D94}"/>
                  </a:ext>
                </a:extLst>
              </p:cNvPr>
              <p:cNvSpPr>
                <a:spLocks noEditPoints="1"/>
              </p:cNvSpPr>
              <p:nvPr/>
            </p:nvSpPr>
            <p:spPr bwMode="auto">
              <a:xfrm>
                <a:off x="1725" y="3490"/>
                <a:ext cx="35" cy="25"/>
              </a:xfrm>
              <a:custGeom>
                <a:avLst/>
                <a:gdLst>
                  <a:gd name="T0" fmla="*/ 0 w 35"/>
                  <a:gd name="T1" fmla="*/ 0 h 25"/>
                  <a:gd name="T2" fmla="*/ 35 w 35"/>
                  <a:gd name="T3" fmla="*/ 0 h 25"/>
                  <a:gd name="T4" fmla="*/ 35 w 35"/>
                  <a:gd name="T5" fmla="*/ 25 h 25"/>
                  <a:gd name="T6" fmla="*/ 0 w 35"/>
                  <a:gd name="T7" fmla="*/ 25 h 25"/>
                  <a:gd name="T8" fmla="*/ 0 w 35"/>
                  <a:gd name="T9" fmla="*/ 0 h 25"/>
                  <a:gd name="T10" fmla="*/ 0 w 35"/>
                  <a:gd name="T11" fmla="*/ 0 h 25"/>
                  <a:gd name="T12" fmla="*/ 33 w 35"/>
                  <a:gd name="T13" fmla="*/ 0 h 25"/>
                  <a:gd name="T14" fmla="*/ 33 w 35"/>
                  <a:gd name="T15" fmla="*/ 24 h 25"/>
                  <a:gd name="T16" fmla="*/ 0 w 35"/>
                  <a:gd name="T17" fmla="*/ 24 h 25"/>
                  <a:gd name="T18" fmla="*/ 0 w 3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25">
                    <a:moveTo>
                      <a:pt x="0" y="0"/>
                    </a:moveTo>
                    <a:lnTo>
                      <a:pt x="35" y="0"/>
                    </a:lnTo>
                    <a:lnTo>
                      <a:pt x="35" y="25"/>
                    </a:lnTo>
                    <a:lnTo>
                      <a:pt x="0" y="25"/>
                    </a:lnTo>
                    <a:lnTo>
                      <a:pt x="0" y="0"/>
                    </a:lnTo>
                    <a:close/>
                    <a:moveTo>
                      <a:pt x="0" y="0"/>
                    </a:moveTo>
                    <a:lnTo>
                      <a:pt x="33" y="0"/>
                    </a:lnTo>
                    <a:lnTo>
                      <a:pt x="33" y="24"/>
                    </a:lnTo>
                    <a:lnTo>
                      <a:pt x="0" y="24"/>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7" name="Freeform 1551">
                <a:extLst>
                  <a:ext uri="{FF2B5EF4-FFF2-40B4-BE49-F238E27FC236}">
                    <a16:creationId xmlns:a16="http://schemas.microsoft.com/office/drawing/2014/main" id="{D79C330E-01FC-2942-B12B-B9C4E7B8CCB1}"/>
                  </a:ext>
                </a:extLst>
              </p:cNvPr>
              <p:cNvSpPr>
                <a:spLocks noEditPoints="1"/>
              </p:cNvSpPr>
              <p:nvPr/>
            </p:nvSpPr>
            <p:spPr bwMode="auto">
              <a:xfrm>
                <a:off x="1725" y="3490"/>
                <a:ext cx="33" cy="24"/>
              </a:xfrm>
              <a:custGeom>
                <a:avLst/>
                <a:gdLst>
                  <a:gd name="T0" fmla="*/ 0 w 33"/>
                  <a:gd name="T1" fmla="*/ 0 h 24"/>
                  <a:gd name="T2" fmla="*/ 33 w 33"/>
                  <a:gd name="T3" fmla="*/ 0 h 24"/>
                  <a:gd name="T4" fmla="*/ 33 w 33"/>
                  <a:gd name="T5" fmla="*/ 24 h 24"/>
                  <a:gd name="T6" fmla="*/ 0 w 33"/>
                  <a:gd name="T7" fmla="*/ 24 h 24"/>
                  <a:gd name="T8" fmla="*/ 0 w 33"/>
                  <a:gd name="T9" fmla="*/ 0 h 24"/>
                  <a:gd name="T10" fmla="*/ 0 w 33"/>
                  <a:gd name="T11" fmla="*/ 0 h 24"/>
                  <a:gd name="T12" fmla="*/ 31 w 33"/>
                  <a:gd name="T13" fmla="*/ 0 h 24"/>
                  <a:gd name="T14" fmla="*/ 31 w 33"/>
                  <a:gd name="T15" fmla="*/ 23 h 24"/>
                  <a:gd name="T16" fmla="*/ 0 w 33"/>
                  <a:gd name="T17" fmla="*/ 23 h 24"/>
                  <a:gd name="T18" fmla="*/ 0 w 33"/>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4">
                    <a:moveTo>
                      <a:pt x="0" y="0"/>
                    </a:moveTo>
                    <a:lnTo>
                      <a:pt x="33" y="0"/>
                    </a:lnTo>
                    <a:lnTo>
                      <a:pt x="33" y="24"/>
                    </a:lnTo>
                    <a:lnTo>
                      <a:pt x="0" y="24"/>
                    </a:lnTo>
                    <a:lnTo>
                      <a:pt x="0" y="0"/>
                    </a:lnTo>
                    <a:close/>
                    <a:moveTo>
                      <a:pt x="0" y="0"/>
                    </a:moveTo>
                    <a:lnTo>
                      <a:pt x="31" y="0"/>
                    </a:lnTo>
                    <a:lnTo>
                      <a:pt x="31" y="23"/>
                    </a:lnTo>
                    <a:lnTo>
                      <a:pt x="0" y="23"/>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8" name="Freeform 1552">
                <a:extLst>
                  <a:ext uri="{FF2B5EF4-FFF2-40B4-BE49-F238E27FC236}">
                    <a16:creationId xmlns:a16="http://schemas.microsoft.com/office/drawing/2014/main" id="{FF06B07D-BAF7-E248-ADA6-68E89676052C}"/>
                  </a:ext>
                </a:extLst>
              </p:cNvPr>
              <p:cNvSpPr>
                <a:spLocks noEditPoints="1"/>
              </p:cNvSpPr>
              <p:nvPr/>
            </p:nvSpPr>
            <p:spPr bwMode="auto">
              <a:xfrm>
                <a:off x="1725" y="3490"/>
                <a:ext cx="31" cy="23"/>
              </a:xfrm>
              <a:custGeom>
                <a:avLst/>
                <a:gdLst>
                  <a:gd name="T0" fmla="*/ 0 w 31"/>
                  <a:gd name="T1" fmla="*/ 0 h 23"/>
                  <a:gd name="T2" fmla="*/ 31 w 31"/>
                  <a:gd name="T3" fmla="*/ 0 h 23"/>
                  <a:gd name="T4" fmla="*/ 31 w 31"/>
                  <a:gd name="T5" fmla="*/ 23 h 23"/>
                  <a:gd name="T6" fmla="*/ 0 w 31"/>
                  <a:gd name="T7" fmla="*/ 23 h 23"/>
                  <a:gd name="T8" fmla="*/ 0 w 31"/>
                  <a:gd name="T9" fmla="*/ 0 h 23"/>
                  <a:gd name="T10" fmla="*/ 0 w 31"/>
                  <a:gd name="T11" fmla="*/ 0 h 23"/>
                  <a:gd name="T12" fmla="*/ 30 w 31"/>
                  <a:gd name="T13" fmla="*/ 0 h 23"/>
                  <a:gd name="T14" fmla="*/ 30 w 31"/>
                  <a:gd name="T15" fmla="*/ 21 h 23"/>
                  <a:gd name="T16" fmla="*/ 0 w 31"/>
                  <a:gd name="T17" fmla="*/ 21 h 23"/>
                  <a:gd name="T18" fmla="*/ 0 w 3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3">
                    <a:moveTo>
                      <a:pt x="0" y="0"/>
                    </a:moveTo>
                    <a:lnTo>
                      <a:pt x="31" y="0"/>
                    </a:lnTo>
                    <a:lnTo>
                      <a:pt x="31" y="23"/>
                    </a:lnTo>
                    <a:lnTo>
                      <a:pt x="0" y="23"/>
                    </a:lnTo>
                    <a:lnTo>
                      <a:pt x="0" y="0"/>
                    </a:lnTo>
                    <a:close/>
                    <a:moveTo>
                      <a:pt x="0" y="0"/>
                    </a:moveTo>
                    <a:lnTo>
                      <a:pt x="30" y="0"/>
                    </a:lnTo>
                    <a:lnTo>
                      <a:pt x="30" y="21"/>
                    </a:lnTo>
                    <a:lnTo>
                      <a:pt x="0" y="21"/>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89" name="Freeform 1553">
                <a:extLst>
                  <a:ext uri="{FF2B5EF4-FFF2-40B4-BE49-F238E27FC236}">
                    <a16:creationId xmlns:a16="http://schemas.microsoft.com/office/drawing/2014/main" id="{002327B4-ECF7-6846-899A-50A365F5A8EF}"/>
                  </a:ext>
                </a:extLst>
              </p:cNvPr>
              <p:cNvSpPr>
                <a:spLocks noEditPoints="1"/>
              </p:cNvSpPr>
              <p:nvPr/>
            </p:nvSpPr>
            <p:spPr bwMode="auto">
              <a:xfrm>
                <a:off x="1725" y="3490"/>
                <a:ext cx="30" cy="21"/>
              </a:xfrm>
              <a:custGeom>
                <a:avLst/>
                <a:gdLst>
                  <a:gd name="T0" fmla="*/ 0 w 30"/>
                  <a:gd name="T1" fmla="*/ 0 h 21"/>
                  <a:gd name="T2" fmla="*/ 30 w 30"/>
                  <a:gd name="T3" fmla="*/ 0 h 21"/>
                  <a:gd name="T4" fmla="*/ 30 w 30"/>
                  <a:gd name="T5" fmla="*/ 21 h 21"/>
                  <a:gd name="T6" fmla="*/ 0 w 30"/>
                  <a:gd name="T7" fmla="*/ 21 h 21"/>
                  <a:gd name="T8" fmla="*/ 0 w 30"/>
                  <a:gd name="T9" fmla="*/ 0 h 21"/>
                  <a:gd name="T10" fmla="*/ 0 w 30"/>
                  <a:gd name="T11" fmla="*/ 0 h 21"/>
                  <a:gd name="T12" fmla="*/ 28 w 30"/>
                  <a:gd name="T13" fmla="*/ 0 h 21"/>
                  <a:gd name="T14" fmla="*/ 28 w 30"/>
                  <a:gd name="T15" fmla="*/ 20 h 21"/>
                  <a:gd name="T16" fmla="*/ 0 w 30"/>
                  <a:gd name="T17" fmla="*/ 20 h 21"/>
                  <a:gd name="T18" fmla="*/ 0 w 3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1">
                    <a:moveTo>
                      <a:pt x="0" y="0"/>
                    </a:moveTo>
                    <a:lnTo>
                      <a:pt x="30" y="0"/>
                    </a:lnTo>
                    <a:lnTo>
                      <a:pt x="30" y="21"/>
                    </a:lnTo>
                    <a:lnTo>
                      <a:pt x="0" y="21"/>
                    </a:lnTo>
                    <a:lnTo>
                      <a:pt x="0" y="0"/>
                    </a:lnTo>
                    <a:close/>
                    <a:moveTo>
                      <a:pt x="0" y="0"/>
                    </a:moveTo>
                    <a:lnTo>
                      <a:pt x="28" y="0"/>
                    </a:lnTo>
                    <a:lnTo>
                      <a:pt x="28" y="20"/>
                    </a:lnTo>
                    <a:lnTo>
                      <a:pt x="0" y="20"/>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0" name="Freeform 1554">
                <a:extLst>
                  <a:ext uri="{FF2B5EF4-FFF2-40B4-BE49-F238E27FC236}">
                    <a16:creationId xmlns:a16="http://schemas.microsoft.com/office/drawing/2014/main" id="{84E2F372-504E-4C47-B309-96F4BB82B6B6}"/>
                  </a:ext>
                </a:extLst>
              </p:cNvPr>
              <p:cNvSpPr>
                <a:spLocks noEditPoints="1"/>
              </p:cNvSpPr>
              <p:nvPr/>
            </p:nvSpPr>
            <p:spPr bwMode="auto">
              <a:xfrm>
                <a:off x="1725" y="3490"/>
                <a:ext cx="28" cy="20"/>
              </a:xfrm>
              <a:custGeom>
                <a:avLst/>
                <a:gdLst>
                  <a:gd name="T0" fmla="*/ 0 w 28"/>
                  <a:gd name="T1" fmla="*/ 0 h 20"/>
                  <a:gd name="T2" fmla="*/ 28 w 28"/>
                  <a:gd name="T3" fmla="*/ 0 h 20"/>
                  <a:gd name="T4" fmla="*/ 28 w 28"/>
                  <a:gd name="T5" fmla="*/ 20 h 20"/>
                  <a:gd name="T6" fmla="*/ 0 w 28"/>
                  <a:gd name="T7" fmla="*/ 20 h 20"/>
                  <a:gd name="T8" fmla="*/ 0 w 28"/>
                  <a:gd name="T9" fmla="*/ 0 h 20"/>
                  <a:gd name="T10" fmla="*/ 0 w 28"/>
                  <a:gd name="T11" fmla="*/ 0 h 20"/>
                  <a:gd name="T12" fmla="*/ 26 w 28"/>
                  <a:gd name="T13" fmla="*/ 0 h 20"/>
                  <a:gd name="T14" fmla="*/ 26 w 28"/>
                  <a:gd name="T15" fmla="*/ 18 h 20"/>
                  <a:gd name="T16" fmla="*/ 0 w 28"/>
                  <a:gd name="T17" fmla="*/ 18 h 20"/>
                  <a:gd name="T18" fmla="*/ 0 w 2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20">
                    <a:moveTo>
                      <a:pt x="0" y="0"/>
                    </a:moveTo>
                    <a:lnTo>
                      <a:pt x="28" y="0"/>
                    </a:lnTo>
                    <a:lnTo>
                      <a:pt x="28" y="20"/>
                    </a:lnTo>
                    <a:lnTo>
                      <a:pt x="0" y="20"/>
                    </a:lnTo>
                    <a:lnTo>
                      <a:pt x="0" y="0"/>
                    </a:lnTo>
                    <a:close/>
                    <a:moveTo>
                      <a:pt x="0" y="0"/>
                    </a:moveTo>
                    <a:lnTo>
                      <a:pt x="26" y="0"/>
                    </a:lnTo>
                    <a:lnTo>
                      <a:pt x="26" y="18"/>
                    </a:lnTo>
                    <a:lnTo>
                      <a:pt x="0" y="18"/>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1" name="Freeform 1555">
                <a:extLst>
                  <a:ext uri="{FF2B5EF4-FFF2-40B4-BE49-F238E27FC236}">
                    <a16:creationId xmlns:a16="http://schemas.microsoft.com/office/drawing/2014/main" id="{8953B768-6F97-B145-94A4-A00FD6298B56}"/>
                  </a:ext>
                </a:extLst>
              </p:cNvPr>
              <p:cNvSpPr>
                <a:spLocks noEditPoints="1"/>
              </p:cNvSpPr>
              <p:nvPr/>
            </p:nvSpPr>
            <p:spPr bwMode="auto">
              <a:xfrm>
                <a:off x="1725" y="3490"/>
                <a:ext cx="26" cy="18"/>
              </a:xfrm>
              <a:custGeom>
                <a:avLst/>
                <a:gdLst>
                  <a:gd name="T0" fmla="*/ 0 w 26"/>
                  <a:gd name="T1" fmla="*/ 0 h 18"/>
                  <a:gd name="T2" fmla="*/ 26 w 26"/>
                  <a:gd name="T3" fmla="*/ 0 h 18"/>
                  <a:gd name="T4" fmla="*/ 26 w 26"/>
                  <a:gd name="T5" fmla="*/ 18 h 18"/>
                  <a:gd name="T6" fmla="*/ 0 w 26"/>
                  <a:gd name="T7" fmla="*/ 18 h 18"/>
                  <a:gd name="T8" fmla="*/ 0 w 26"/>
                  <a:gd name="T9" fmla="*/ 0 h 18"/>
                  <a:gd name="T10" fmla="*/ 0 w 26"/>
                  <a:gd name="T11" fmla="*/ 0 h 18"/>
                  <a:gd name="T12" fmla="*/ 24 w 26"/>
                  <a:gd name="T13" fmla="*/ 0 h 18"/>
                  <a:gd name="T14" fmla="*/ 24 w 26"/>
                  <a:gd name="T15" fmla="*/ 17 h 18"/>
                  <a:gd name="T16" fmla="*/ 0 w 26"/>
                  <a:gd name="T17" fmla="*/ 17 h 18"/>
                  <a:gd name="T18" fmla="*/ 0 w 2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8">
                    <a:moveTo>
                      <a:pt x="0" y="0"/>
                    </a:moveTo>
                    <a:lnTo>
                      <a:pt x="26" y="0"/>
                    </a:lnTo>
                    <a:lnTo>
                      <a:pt x="26" y="18"/>
                    </a:lnTo>
                    <a:lnTo>
                      <a:pt x="0" y="18"/>
                    </a:lnTo>
                    <a:lnTo>
                      <a:pt x="0" y="0"/>
                    </a:lnTo>
                    <a:close/>
                    <a:moveTo>
                      <a:pt x="0" y="0"/>
                    </a:moveTo>
                    <a:lnTo>
                      <a:pt x="24" y="0"/>
                    </a:lnTo>
                    <a:lnTo>
                      <a:pt x="24" y="17"/>
                    </a:lnTo>
                    <a:lnTo>
                      <a:pt x="0" y="17"/>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2" name="Freeform 1556">
                <a:extLst>
                  <a:ext uri="{FF2B5EF4-FFF2-40B4-BE49-F238E27FC236}">
                    <a16:creationId xmlns:a16="http://schemas.microsoft.com/office/drawing/2014/main" id="{C7CCDEE9-961B-E94D-999C-073FD6561388}"/>
                  </a:ext>
                </a:extLst>
              </p:cNvPr>
              <p:cNvSpPr>
                <a:spLocks noEditPoints="1"/>
              </p:cNvSpPr>
              <p:nvPr/>
            </p:nvSpPr>
            <p:spPr bwMode="auto">
              <a:xfrm>
                <a:off x="1725" y="3490"/>
                <a:ext cx="24" cy="17"/>
              </a:xfrm>
              <a:custGeom>
                <a:avLst/>
                <a:gdLst>
                  <a:gd name="T0" fmla="*/ 0 w 24"/>
                  <a:gd name="T1" fmla="*/ 0 h 17"/>
                  <a:gd name="T2" fmla="*/ 24 w 24"/>
                  <a:gd name="T3" fmla="*/ 0 h 17"/>
                  <a:gd name="T4" fmla="*/ 24 w 24"/>
                  <a:gd name="T5" fmla="*/ 17 h 17"/>
                  <a:gd name="T6" fmla="*/ 0 w 24"/>
                  <a:gd name="T7" fmla="*/ 17 h 17"/>
                  <a:gd name="T8" fmla="*/ 0 w 24"/>
                  <a:gd name="T9" fmla="*/ 0 h 17"/>
                  <a:gd name="T10" fmla="*/ 0 w 24"/>
                  <a:gd name="T11" fmla="*/ 0 h 17"/>
                  <a:gd name="T12" fmla="*/ 22 w 24"/>
                  <a:gd name="T13" fmla="*/ 0 h 17"/>
                  <a:gd name="T14" fmla="*/ 22 w 24"/>
                  <a:gd name="T15" fmla="*/ 17 h 17"/>
                  <a:gd name="T16" fmla="*/ 0 w 24"/>
                  <a:gd name="T17" fmla="*/ 17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0" y="0"/>
                    </a:moveTo>
                    <a:lnTo>
                      <a:pt x="24" y="0"/>
                    </a:lnTo>
                    <a:lnTo>
                      <a:pt x="24" y="17"/>
                    </a:lnTo>
                    <a:lnTo>
                      <a:pt x="0" y="17"/>
                    </a:lnTo>
                    <a:lnTo>
                      <a:pt x="0" y="0"/>
                    </a:lnTo>
                    <a:close/>
                    <a:moveTo>
                      <a:pt x="0" y="0"/>
                    </a:moveTo>
                    <a:lnTo>
                      <a:pt x="22" y="0"/>
                    </a:lnTo>
                    <a:lnTo>
                      <a:pt x="22" y="17"/>
                    </a:lnTo>
                    <a:lnTo>
                      <a:pt x="0" y="17"/>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3" name="Freeform 1557">
                <a:extLst>
                  <a:ext uri="{FF2B5EF4-FFF2-40B4-BE49-F238E27FC236}">
                    <a16:creationId xmlns:a16="http://schemas.microsoft.com/office/drawing/2014/main" id="{BA3ACE3A-4CDC-4F4F-B759-9659B114D3CE}"/>
                  </a:ext>
                </a:extLst>
              </p:cNvPr>
              <p:cNvSpPr>
                <a:spLocks noEditPoints="1"/>
              </p:cNvSpPr>
              <p:nvPr/>
            </p:nvSpPr>
            <p:spPr bwMode="auto">
              <a:xfrm>
                <a:off x="1725" y="3490"/>
                <a:ext cx="22" cy="17"/>
              </a:xfrm>
              <a:custGeom>
                <a:avLst/>
                <a:gdLst>
                  <a:gd name="T0" fmla="*/ 0 w 22"/>
                  <a:gd name="T1" fmla="*/ 0 h 17"/>
                  <a:gd name="T2" fmla="*/ 22 w 22"/>
                  <a:gd name="T3" fmla="*/ 0 h 17"/>
                  <a:gd name="T4" fmla="*/ 22 w 22"/>
                  <a:gd name="T5" fmla="*/ 17 h 17"/>
                  <a:gd name="T6" fmla="*/ 0 w 22"/>
                  <a:gd name="T7" fmla="*/ 17 h 17"/>
                  <a:gd name="T8" fmla="*/ 0 w 22"/>
                  <a:gd name="T9" fmla="*/ 0 h 17"/>
                  <a:gd name="T10" fmla="*/ 0 w 22"/>
                  <a:gd name="T11" fmla="*/ 0 h 17"/>
                  <a:gd name="T12" fmla="*/ 21 w 22"/>
                  <a:gd name="T13" fmla="*/ 0 h 17"/>
                  <a:gd name="T14" fmla="*/ 21 w 22"/>
                  <a:gd name="T15" fmla="*/ 15 h 17"/>
                  <a:gd name="T16" fmla="*/ 0 w 22"/>
                  <a:gd name="T17" fmla="*/ 15 h 17"/>
                  <a:gd name="T18" fmla="*/ 0 w 2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7">
                    <a:moveTo>
                      <a:pt x="0" y="0"/>
                    </a:moveTo>
                    <a:lnTo>
                      <a:pt x="22" y="0"/>
                    </a:lnTo>
                    <a:lnTo>
                      <a:pt x="22" y="17"/>
                    </a:lnTo>
                    <a:lnTo>
                      <a:pt x="0" y="17"/>
                    </a:lnTo>
                    <a:lnTo>
                      <a:pt x="0" y="0"/>
                    </a:lnTo>
                    <a:close/>
                    <a:moveTo>
                      <a:pt x="0" y="0"/>
                    </a:moveTo>
                    <a:lnTo>
                      <a:pt x="21" y="0"/>
                    </a:lnTo>
                    <a:lnTo>
                      <a:pt x="21" y="15"/>
                    </a:lnTo>
                    <a:lnTo>
                      <a:pt x="0" y="15"/>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4" name="Freeform 1558">
                <a:extLst>
                  <a:ext uri="{FF2B5EF4-FFF2-40B4-BE49-F238E27FC236}">
                    <a16:creationId xmlns:a16="http://schemas.microsoft.com/office/drawing/2014/main" id="{0791E20E-D48D-614B-BDC8-00FAA8A98689}"/>
                  </a:ext>
                </a:extLst>
              </p:cNvPr>
              <p:cNvSpPr>
                <a:spLocks noEditPoints="1"/>
              </p:cNvSpPr>
              <p:nvPr/>
            </p:nvSpPr>
            <p:spPr bwMode="auto">
              <a:xfrm>
                <a:off x="1725" y="3490"/>
                <a:ext cx="21" cy="15"/>
              </a:xfrm>
              <a:custGeom>
                <a:avLst/>
                <a:gdLst>
                  <a:gd name="T0" fmla="*/ 0 w 21"/>
                  <a:gd name="T1" fmla="*/ 0 h 15"/>
                  <a:gd name="T2" fmla="*/ 21 w 21"/>
                  <a:gd name="T3" fmla="*/ 0 h 15"/>
                  <a:gd name="T4" fmla="*/ 21 w 21"/>
                  <a:gd name="T5" fmla="*/ 15 h 15"/>
                  <a:gd name="T6" fmla="*/ 0 w 21"/>
                  <a:gd name="T7" fmla="*/ 15 h 15"/>
                  <a:gd name="T8" fmla="*/ 0 w 21"/>
                  <a:gd name="T9" fmla="*/ 0 h 15"/>
                  <a:gd name="T10" fmla="*/ 0 w 21"/>
                  <a:gd name="T11" fmla="*/ 0 h 15"/>
                  <a:gd name="T12" fmla="*/ 19 w 21"/>
                  <a:gd name="T13" fmla="*/ 0 h 15"/>
                  <a:gd name="T14" fmla="*/ 19 w 21"/>
                  <a:gd name="T15" fmla="*/ 14 h 15"/>
                  <a:gd name="T16" fmla="*/ 0 w 21"/>
                  <a:gd name="T17" fmla="*/ 14 h 15"/>
                  <a:gd name="T18" fmla="*/ 0 w 21"/>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5">
                    <a:moveTo>
                      <a:pt x="0" y="0"/>
                    </a:moveTo>
                    <a:lnTo>
                      <a:pt x="21" y="0"/>
                    </a:lnTo>
                    <a:lnTo>
                      <a:pt x="21" y="15"/>
                    </a:lnTo>
                    <a:lnTo>
                      <a:pt x="0" y="15"/>
                    </a:lnTo>
                    <a:lnTo>
                      <a:pt x="0" y="0"/>
                    </a:lnTo>
                    <a:close/>
                    <a:moveTo>
                      <a:pt x="0" y="0"/>
                    </a:moveTo>
                    <a:lnTo>
                      <a:pt x="19" y="0"/>
                    </a:lnTo>
                    <a:lnTo>
                      <a:pt x="19" y="14"/>
                    </a:lnTo>
                    <a:lnTo>
                      <a:pt x="0" y="14"/>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5" name="Freeform 1559">
                <a:extLst>
                  <a:ext uri="{FF2B5EF4-FFF2-40B4-BE49-F238E27FC236}">
                    <a16:creationId xmlns:a16="http://schemas.microsoft.com/office/drawing/2014/main" id="{63D84CB1-5FF2-264A-A667-FAE90CE0AC73}"/>
                  </a:ext>
                </a:extLst>
              </p:cNvPr>
              <p:cNvSpPr>
                <a:spLocks noEditPoints="1"/>
              </p:cNvSpPr>
              <p:nvPr/>
            </p:nvSpPr>
            <p:spPr bwMode="auto">
              <a:xfrm>
                <a:off x="1725" y="3490"/>
                <a:ext cx="19" cy="14"/>
              </a:xfrm>
              <a:custGeom>
                <a:avLst/>
                <a:gdLst>
                  <a:gd name="T0" fmla="*/ 0 w 19"/>
                  <a:gd name="T1" fmla="*/ 0 h 14"/>
                  <a:gd name="T2" fmla="*/ 19 w 19"/>
                  <a:gd name="T3" fmla="*/ 0 h 14"/>
                  <a:gd name="T4" fmla="*/ 19 w 19"/>
                  <a:gd name="T5" fmla="*/ 14 h 14"/>
                  <a:gd name="T6" fmla="*/ 0 w 19"/>
                  <a:gd name="T7" fmla="*/ 14 h 14"/>
                  <a:gd name="T8" fmla="*/ 0 w 19"/>
                  <a:gd name="T9" fmla="*/ 0 h 14"/>
                  <a:gd name="T10" fmla="*/ 0 w 19"/>
                  <a:gd name="T11" fmla="*/ 0 h 14"/>
                  <a:gd name="T12" fmla="*/ 17 w 19"/>
                  <a:gd name="T13" fmla="*/ 0 h 14"/>
                  <a:gd name="T14" fmla="*/ 17 w 19"/>
                  <a:gd name="T15" fmla="*/ 12 h 14"/>
                  <a:gd name="T16" fmla="*/ 0 w 19"/>
                  <a:gd name="T17" fmla="*/ 12 h 14"/>
                  <a:gd name="T18" fmla="*/ 0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4">
                    <a:moveTo>
                      <a:pt x="0" y="0"/>
                    </a:moveTo>
                    <a:lnTo>
                      <a:pt x="19" y="0"/>
                    </a:lnTo>
                    <a:lnTo>
                      <a:pt x="19" y="14"/>
                    </a:lnTo>
                    <a:lnTo>
                      <a:pt x="0" y="14"/>
                    </a:lnTo>
                    <a:lnTo>
                      <a:pt x="0" y="0"/>
                    </a:lnTo>
                    <a:close/>
                    <a:moveTo>
                      <a:pt x="0" y="0"/>
                    </a:moveTo>
                    <a:lnTo>
                      <a:pt x="17" y="0"/>
                    </a:lnTo>
                    <a:lnTo>
                      <a:pt x="17"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6" name="Freeform 1560">
                <a:extLst>
                  <a:ext uri="{FF2B5EF4-FFF2-40B4-BE49-F238E27FC236}">
                    <a16:creationId xmlns:a16="http://schemas.microsoft.com/office/drawing/2014/main" id="{74867852-0786-7B41-AC5A-182B877A7648}"/>
                  </a:ext>
                </a:extLst>
              </p:cNvPr>
              <p:cNvSpPr>
                <a:spLocks noEditPoints="1"/>
              </p:cNvSpPr>
              <p:nvPr/>
            </p:nvSpPr>
            <p:spPr bwMode="auto">
              <a:xfrm>
                <a:off x="1725" y="3490"/>
                <a:ext cx="17" cy="12"/>
              </a:xfrm>
              <a:custGeom>
                <a:avLst/>
                <a:gdLst>
                  <a:gd name="T0" fmla="*/ 0 w 17"/>
                  <a:gd name="T1" fmla="*/ 0 h 12"/>
                  <a:gd name="T2" fmla="*/ 17 w 17"/>
                  <a:gd name="T3" fmla="*/ 0 h 12"/>
                  <a:gd name="T4" fmla="*/ 17 w 17"/>
                  <a:gd name="T5" fmla="*/ 12 h 12"/>
                  <a:gd name="T6" fmla="*/ 0 w 17"/>
                  <a:gd name="T7" fmla="*/ 12 h 12"/>
                  <a:gd name="T8" fmla="*/ 0 w 17"/>
                  <a:gd name="T9" fmla="*/ 0 h 12"/>
                  <a:gd name="T10" fmla="*/ 0 w 17"/>
                  <a:gd name="T11" fmla="*/ 0 h 12"/>
                  <a:gd name="T12" fmla="*/ 15 w 17"/>
                  <a:gd name="T13" fmla="*/ 0 h 12"/>
                  <a:gd name="T14" fmla="*/ 15 w 17"/>
                  <a:gd name="T15" fmla="*/ 11 h 12"/>
                  <a:gd name="T16" fmla="*/ 0 w 17"/>
                  <a:gd name="T17" fmla="*/ 11 h 12"/>
                  <a:gd name="T18" fmla="*/ 0 w 17"/>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2">
                    <a:moveTo>
                      <a:pt x="0" y="0"/>
                    </a:moveTo>
                    <a:lnTo>
                      <a:pt x="17" y="0"/>
                    </a:lnTo>
                    <a:lnTo>
                      <a:pt x="17" y="12"/>
                    </a:lnTo>
                    <a:lnTo>
                      <a:pt x="0" y="12"/>
                    </a:lnTo>
                    <a:lnTo>
                      <a:pt x="0" y="0"/>
                    </a:lnTo>
                    <a:close/>
                    <a:moveTo>
                      <a:pt x="0" y="0"/>
                    </a:moveTo>
                    <a:lnTo>
                      <a:pt x="15" y="0"/>
                    </a:lnTo>
                    <a:lnTo>
                      <a:pt x="15"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7" name="Freeform 1561">
                <a:extLst>
                  <a:ext uri="{FF2B5EF4-FFF2-40B4-BE49-F238E27FC236}">
                    <a16:creationId xmlns:a16="http://schemas.microsoft.com/office/drawing/2014/main" id="{47FB7FAB-E55E-1043-BFB1-695DD229E9A0}"/>
                  </a:ext>
                </a:extLst>
              </p:cNvPr>
              <p:cNvSpPr>
                <a:spLocks noEditPoints="1"/>
              </p:cNvSpPr>
              <p:nvPr/>
            </p:nvSpPr>
            <p:spPr bwMode="auto">
              <a:xfrm>
                <a:off x="1725" y="3490"/>
                <a:ext cx="15" cy="11"/>
              </a:xfrm>
              <a:custGeom>
                <a:avLst/>
                <a:gdLst>
                  <a:gd name="T0" fmla="*/ 0 w 15"/>
                  <a:gd name="T1" fmla="*/ 0 h 11"/>
                  <a:gd name="T2" fmla="*/ 15 w 15"/>
                  <a:gd name="T3" fmla="*/ 0 h 11"/>
                  <a:gd name="T4" fmla="*/ 15 w 15"/>
                  <a:gd name="T5" fmla="*/ 11 h 11"/>
                  <a:gd name="T6" fmla="*/ 0 w 15"/>
                  <a:gd name="T7" fmla="*/ 11 h 11"/>
                  <a:gd name="T8" fmla="*/ 0 w 15"/>
                  <a:gd name="T9" fmla="*/ 0 h 11"/>
                  <a:gd name="T10" fmla="*/ 0 w 15"/>
                  <a:gd name="T11" fmla="*/ 0 h 11"/>
                  <a:gd name="T12" fmla="*/ 14 w 15"/>
                  <a:gd name="T13" fmla="*/ 0 h 11"/>
                  <a:gd name="T14" fmla="*/ 14 w 15"/>
                  <a:gd name="T15" fmla="*/ 10 h 11"/>
                  <a:gd name="T16" fmla="*/ 0 w 15"/>
                  <a:gd name="T17" fmla="*/ 10 h 11"/>
                  <a:gd name="T18" fmla="*/ 0 w 1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0" y="0"/>
                    </a:moveTo>
                    <a:lnTo>
                      <a:pt x="15" y="0"/>
                    </a:lnTo>
                    <a:lnTo>
                      <a:pt x="15" y="11"/>
                    </a:lnTo>
                    <a:lnTo>
                      <a:pt x="0" y="11"/>
                    </a:lnTo>
                    <a:lnTo>
                      <a:pt x="0" y="0"/>
                    </a:lnTo>
                    <a:close/>
                    <a:moveTo>
                      <a:pt x="0" y="0"/>
                    </a:moveTo>
                    <a:lnTo>
                      <a:pt x="14" y="0"/>
                    </a:lnTo>
                    <a:lnTo>
                      <a:pt x="14" y="10"/>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8" name="Freeform 1562">
                <a:extLst>
                  <a:ext uri="{FF2B5EF4-FFF2-40B4-BE49-F238E27FC236}">
                    <a16:creationId xmlns:a16="http://schemas.microsoft.com/office/drawing/2014/main" id="{11333112-E036-9041-8BD6-C0EEB627E4DE}"/>
                  </a:ext>
                </a:extLst>
              </p:cNvPr>
              <p:cNvSpPr>
                <a:spLocks noEditPoints="1"/>
              </p:cNvSpPr>
              <p:nvPr/>
            </p:nvSpPr>
            <p:spPr bwMode="auto">
              <a:xfrm>
                <a:off x="1725" y="3490"/>
                <a:ext cx="14" cy="10"/>
              </a:xfrm>
              <a:custGeom>
                <a:avLst/>
                <a:gdLst>
                  <a:gd name="T0" fmla="*/ 0 w 14"/>
                  <a:gd name="T1" fmla="*/ 0 h 10"/>
                  <a:gd name="T2" fmla="*/ 14 w 14"/>
                  <a:gd name="T3" fmla="*/ 0 h 10"/>
                  <a:gd name="T4" fmla="*/ 14 w 14"/>
                  <a:gd name="T5" fmla="*/ 10 h 10"/>
                  <a:gd name="T6" fmla="*/ 0 w 14"/>
                  <a:gd name="T7" fmla="*/ 10 h 10"/>
                  <a:gd name="T8" fmla="*/ 0 w 14"/>
                  <a:gd name="T9" fmla="*/ 0 h 10"/>
                  <a:gd name="T10" fmla="*/ 0 w 14"/>
                  <a:gd name="T11" fmla="*/ 0 h 10"/>
                  <a:gd name="T12" fmla="*/ 12 w 14"/>
                  <a:gd name="T13" fmla="*/ 0 h 10"/>
                  <a:gd name="T14" fmla="*/ 12 w 14"/>
                  <a:gd name="T15" fmla="*/ 9 h 10"/>
                  <a:gd name="T16" fmla="*/ 0 w 14"/>
                  <a:gd name="T17" fmla="*/ 9 h 10"/>
                  <a:gd name="T18" fmla="*/ 0 w 1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
                    <a:moveTo>
                      <a:pt x="0" y="0"/>
                    </a:moveTo>
                    <a:lnTo>
                      <a:pt x="14" y="0"/>
                    </a:lnTo>
                    <a:lnTo>
                      <a:pt x="14" y="10"/>
                    </a:lnTo>
                    <a:lnTo>
                      <a:pt x="0" y="10"/>
                    </a:lnTo>
                    <a:lnTo>
                      <a:pt x="0" y="0"/>
                    </a:lnTo>
                    <a:close/>
                    <a:moveTo>
                      <a:pt x="0" y="0"/>
                    </a:moveTo>
                    <a:lnTo>
                      <a:pt x="12" y="0"/>
                    </a:lnTo>
                    <a:lnTo>
                      <a:pt x="12"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99" name="Freeform 1563">
                <a:extLst>
                  <a:ext uri="{FF2B5EF4-FFF2-40B4-BE49-F238E27FC236}">
                    <a16:creationId xmlns:a16="http://schemas.microsoft.com/office/drawing/2014/main" id="{A99F2682-E92D-6B43-865C-6BE73BCE108C}"/>
                  </a:ext>
                </a:extLst>
              </p:cNvPr>
              <p:cNvSpPr>
                <a:spLocks noEditPoints="1"/>
              </p:cNvSpPr>
              <p:nvPr/>
            </p:nvSpPr>
            <p:spPr bwMode="auto">
              <a:xfrm>
                <a:off x="1725" y="3490"/>
                <a:ext cx="12" cy="9"/>
              </a:xfrm>
              <a:custGeom>
                <a:avLst/>
                <a:gdLst>
                  <a:gd name="T0" fmla="*/ 0 w 12"/>
                  <a:gd name="T1" fmla="*/ 0 h 9"/>
                  <a:gd name="T2" fmla="*/ 12 w 12"/>
                  <a:gd name="T3" fmla="*/ 0 h 9"/>
                  <a:gd name="T4" fmla="*/ 12 w 12"/>
                  <a:gd name="T5" fmla="*/ 9 h 9"/>
                  <a:gd name="T6" fmla="*/ 0 w 12"/>
                  <a:gd name="T7" fmla="*/ 9 h 9"/>
                  <a:gd name="T8" fmla="*/ 0 w 12"/>
                  <a:gd name="T9" fmla="*/ 0 h 9"/>
                  <a:gd name="T10" fmla="*/ 0 w 12"/>
                  <a:gd name="T11" fmla="*/ 0 h 9"/>
                  <a:gd name="T12" fmla="*/ 10 w 12"/>
                  <a:gd name="T13" fmla="*/ 0 h 9"/>
                  <a:gd name="T14" fmla="*/ 10 w 12"/>
                  <a:gd name="T15" fmla="*/ 8 h 9"/>
                  <a:gd name="T16" fmla="*/ 0 w 12"/>
                  <a:gd name="T17" fmla="*/ 8 h 9"/>
                  <a:gd name="T18" fmla="*/ 0 w 12"/>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9">
                    <a:moveTo>
                      <a:pt x="0" y="0"/>
                    </a:moveTo>
                    <a:lnTo>
                      <a:pt x="12" y="0"/>
                    </a:lnTo>
                    <a:lnTo>
                      <a:pt x="12" y="9"/>
                    </a:lnTo>
                    <a:lnTo>
                      <a:pt x="0" y="9"/>
                    </a:lnTo>
                    <a:lnTo>
                      <a:pt x="0" y="0"/>
                    </a:lnTo>
                    <a:close/>
                    <a:moveTo>
                      <a:pt x="0" y="0"/>
                    </a:moveTo>
                    <a:lnTo>
                      <a:pt x="10" y="0"/>
                    </a:lnTo>
                    <a:lnTo>
                      <a:pt x="10"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0" name="Freeform 1564">
                <a:extLst>
                  <a:ext uri="{FF2B5EF4-FFF2-40B4-BE49-F238E27FC236}">
                    <a16:creationId xmlns:a16="http://schemas.microsoft.com/office/drawing/2014/main" id="{C8504D3C-0008-C742-8ED3-F89A39957EBD}"/>
                  </a:ext>
                </a:extLst>
              </p:cNvPr>
              <p:cNvSpPr>
                <a:spLocks noEditPoints="1"/>
              </p:cNvSpPr>
              <p:nvPr/>
            </p:nvSpPr>
            <p:spPr bwMode="auto">
              <a:xfrm>
                <a:off x="1725" y="3490"/>
                <a:ext cx="10" cy="8"/>
              </a:xfrm>
              <a:custGeom>
                <a:avLst/>
                <a:gdLst>
                  <a:gd name="T0" fmla="*/ 0 w 10"/>
                  <a:gd name="T1" fmla="*/ 0 h 8"/>
                  <a:gd name="T2" fmla="*/ 10 w 10"/>
                  <a:gd name="T3" fmla="*/ 0 h 8"/>
                  <a:gd name="T4" fmla="*/ 10 w 10"/>
                  <a:gd name="T5" fmla="*/ 8 h 8"/>
                  <a:gd name="T6" fmla="*/ 0 w 10"/>
                  <a:gd name="T7" fmla="*/ 8 h 8"/>
                  <a:gd name="T8" fmla="*/ 0 w 10"/>
                  <a:gd name="T9" fmla="*/ 0 h 8"/>
                  <a:gd name="T10" fmla="*/ 0 w 10"/>
                  <a:gd name="T11" fmla="*/ 0 h 8"/>
                  <a:gd name="T12" fmla="*/ 8 w 10"/>
                  <a:gd name="T13" fmla="*/ 0 h 8"/>
                  <a:gd name="T14" fmla="*/ 8 w 10"/>
                  <a:gd name="T15" fmla="*/ 6 h 8"/>
                  <a:gd name="T16" fmla="*/ 0 w 10"/>
                  <a:gd name="T17" fmla="*/ 6 h 8"/>
                  <a:gd name="T18" fmla="*/ 0 w 10"/>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8">
                    <a:moveTo>
                      <a:pt x="0" y="0"/>
                    </a:moveTo>
                    <a:lnTo>
                      <a:pt x="10" y="0"/>
                    </a:lnTo>
                    <a:lnTo>
                      <a:pt x="10" y="8"/>
                    </a:lnTo>
                    <a:lnTo>
                      <a:pt x="0" y="8"/>
                    </a:lnTo>
                    <a:lnTo>
                      <a:pt x="0" y="0"/>
                    </a:lnTo>
                    <a:close/>
                    <a:moveTo>
                      <a:pt x="0" y="0"/>
                    </a:moveTo>
                    <a:lnTo>
                      <a:pt x="8" y="0"/>
                    </a:lnTo>
                    <a:lnTo>
                      <a:pt x="8"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1" name="Freeform 1565">
                <a:extLst>
                  <a:ext uri="{FF2B5EF4-FFF2-40B4-BE49-F238E27FC236}">
                    <a16:creationId xmlns:a16="http://schemas.microsoft.com/office/drawing/2014/main" id="{CBF8A3C7-5B66-D941-9DBC-86E4B9A07FE5}"/>
                  </a:ext>
                </a:extLst>
              </p:cNvPr>
              <p:cNvSpPr>
                <a:spLocks noEditPoints="1"/>
              </p:cNvSpPr>
              <p:nvPr/>
            </p:nvSpPr>
            <p:spPr bwMode="auto">
              <a:xfrm>
                <a:off x="1725" y="3490"/>
                <a:ext cx="8" cy="6"/>
              </a:xfrm>
              <a:custGeom>
                <a:avLst/>
                <a:gdLst>
                  <a:gd name="T0" fmla="*/ 0 w 8"/>
                  <a:gd name="T1" fmla="*/ 0 h 6"/>
                  <a:gd name="T2" fmla="*/ 8 w 8"/>
                  <a:gd name="T3" fmla="*/ 0 h 6"/>
                  <a:gd name="T4" fmla="*/ 8 w 8"/>
                  <a:gd name="T5" fmla="*/ 6 h 6"/>
                  <a:gd name="T6" fmla="*/ 0 w 8"/>
                  <a:gd name="T7" fmla="*/ 6 h 6"/>
                  <a:gd name="T8" fmla="*/ 0 w 8"/>
                  <a:gd name="T9" fmla="*/ 0 h 6"/>
                  <a:gd name="T10" fmla="*/ 0 w 8"/>
                  <a:gd name="T11" fmla="*/ 0 h 6"/>
                  <a:gd name="T12" fmla="*/ 7 w 8"/>
                  <a:gd name="T13" fmla="*/ 0 h 6"/>
                  <a:gd name="T14" fmla="*/ 7 w 8"/>
                  <a:gd name="T15" fmla="*/ 5 h 6"/>
                  <a:gd name="T16" fmla="*/ 0 w 8"/>
                  <a:gd name="T17" fmla="*/ 5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0" y="0"/>
                    </a:moveTo>
                    <a:lnTo>
                      <a:pt x="8" y="0"/>
                    </a:lnTo>
                    <a:lnTo>
                      <a:pt x="8" y="6"/>
                    </a:lnTo>
                    <a:lnTo>
                      <a:pt x="0" y="6"/>
                    </a:lnTo>
                    <a:lnTo>
                      <a:pt x="0" y="0"/>
                    </a:lnTo>
                    <a:close/>
                    <a:moveTo>
                      <a:pt x="0" y="0"/>
                    </a:moveTo>
                    <a:lnTo>
                      <a:pt x="7" y="0"/>
                    </a:lnTo>
                    <a:lnTo>
                      <a:pt x="7"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2" name="Freeform 1566">
                <a:extLst>
                  <a:ext uri="{FF2B5EF4-FFF2-40B4-BE49-F238E27FC236}">
                    <a16:creationId xmlns:a16="http://schemas.microsoft.com/office/drawing/2014/main" id="{70FC1ADA-582A-744B-8894-2E6E6B114070}"/>
                  </a:ext>
                </a:extLst>
              </p:cNvPr>
              <p:cNvSpPr>
                <a:spLocks noEditPoints="1"/>
              </p:cNvSpPr>
              <p:nvPr/>
            </p:nvSpPr>
            <p:spPr bwMode="auto">
              <a:xfrm>
                <a:off x="1725" y="3490"/>
                <a:ext cx="7" cy="5"/>
              </a:xfrm>
              <a:custGeom>
                <a:avLst/>
                <a:gdLst>
                  <a:gd name="T0" fmla="*/ 0 w 7"/>
                  <a:gd name="T1" fmla="*/ 0 h 5"/>
                  <a:gd name="T2" fmla="*/ 7 w 7"/>
                  <a:gd name="T3" fmla="*/ 0 h 5"/>
                  <a:gd name="T4" fmla="*/ 7 w 7"/>
                  <a:gd name="T5" fmla="*/ 5 h 5"/>
                  <a:gd name="T6" fmla="*/ 0 w 7"/>
                  <a:gd name="T7" fmla="*/ 5 h 5"/>
                  <a:gd name="T8" fmla="*/ 0 w 7"/>
                  <a:gd name="T9" fmla="*/ 0 h 5"/>
                  <a:gd name="T10" fmla="*/ 0 w 7"/>
                  <a:gd name="T11" fmla="*/ 0 h 5"/>
                  <a:gd name="T12" fmla="*/ 5 w 7"/>
                  <a:gd name="T13" fmla="*/ 0 h 5"/>
                  <a:gd name="T14" fmla="*/ 5 w 7"/>
                  <a:gd name="T15" fmla="*/ 3 h 5"/>
                  <a:gd name="T16" fmla="*/ 0 w 7"/>
                  <a:gd name="T17" fmla="*/ 3 h 5"/>
                  <a:gd name="T18" fmla="*/ 0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0" y="0"/>
                    </a:moveTo>
                    <a:lnTo>
                      <a:pt x="7" y="0"/>
                    </a:lnTo>
                    <a:lnTo>
                      <a:pt x="7" y="5"/>
                    </a:lnTo>
                    <a:lnTo>
                      <a:pt x="0" y="5"/>
                    </a:lnTo>
                    <a:lnTo>
                      <a:pt x="0" y="0"/>
                    </a:lnTo>
                    <a:close/>
                    <a:moveTo>
                      <a:pt x="0" y="0"/>
                    </a:moveTo>
                    <a:lnTo>
                      <a:pt x="5" y="0"/>
                    </a:lnTo>
                    <a:lnTo>
                      <a:pt x="5"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3" name="Freeform 1567">
                <a:extLst>
                  <a:ext uri="{FF2B5EF4-FFF2-40B4-BE49-F238E27FC236}">
                    <a16:creationId xmlns:a16="http://schemas.microsoft.com/office/drawing/2014/main" id="{F8B9A222-8572-1448-BD21-D820CF3C8EF2}"/>
                  </a:ext>
                </a:extLst>
              </p:cNvPr>
              <p:cNvSpPr>
                <a:spLocks noEditPoints="1"/>
              </p:cNvSpPr>
              <p:nvPr/>
            </p:nvSpPr>
            <p:spPr bwMode="auto">
              <a:xfrm>
                <a:off x="1725" y="3490"/>
                <a:ext cx="5" cy="3"/>
              </a:xfrm>
              <a:custGeom>
                <a:avLst/>
                <a:gdLst>
                  <a:gd name="T0" fmla="*/ 0 w 5"/>
                  <a:gd name="T1" fmla="*/ 0 h 3"/>
                  <a:gd name="T2" fmla="*/ 5 w 5"/>
                  <a:gd name="T3" fmla="*/ 0 h 3"/>
                  <a:gd name="T4" fmla="*/ 5 w 5"/>
                  <a:gd name="T5" fmla="*/ 3 h 3"/>
                  <a:gd name="T6" fmla="*/ 0 w 5"/>
                  <a:gd name="T7" fmla="*/ 3 h 3"/>
                  <a:gd name="T8" fmla="*/ 0 w 5"/>
                  <a:gd name="T9" fmla="*/ 0 h 3"/>
                  <a:gd name="T10" fmla="*/ 0 w 5"/>
                  <a:gd name="T11" fmla="*/ 0 h 3"/>
                  <a:gd name="T12" fmla="*/ 3 w 5"/>
                  <a:gd name="T13" fmla="*/ 0 h 3"/>
                  <a:gd name="T14" fmla="*/ 3 w 5"/>
                  <a:gd name="T15" fmla="*/ 3 h 3"/>
                  <a:gd name="T16" fmla="*/ 0 w 5"/>
                  <a:gd name="T17" fmla="*/ 3 h 3"/>
                  <a:gd name="T18" fmla="*/ 0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0" y="0"/>
                    </a:moveTo>
                    <a:lnTo>
                      <a:pt x="5" y="0"/>
                    </a:lnTo>
                    <a:lnTo>
                      <a:pt x="5" y="3"/>
                    </a:lnTo>
                    <a:lnTo>
                      <a:pt x="0" y="3"/>
                    </a:lnTo>
                    <a:lnTo>
                      <a:pt x="0" y="0"/>
                    </a:lnTo>
                    <a:close/>
                    <a:moveTo>
                      <a:pt x="0" y="0"/>
                    </a:moveTo>
                    <a:lnTo>
                      <a:pt x="3" y="0"/>
                    </a:lnTo>
                    <a:lnTo>
                      <a:pt x="3"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4" name="Freeform 1568">
                <a:extLst>
                  <a:ext uri="{FF2B5EF4-FFF2-40B4-BE49-F238E27FC236}">
                    <a16:creationId xmlns:a16="http://schemas.microsoft.com/office/drawing/2014/main" id="{88332C7D-FF10-C248-8609-C3FE45FBAEC7}"/>
                  </a:ext>
                </a:extLst>
              </p:cNvPr>
              <p:cNvSpPr>
                <a:spLocks noEditPoints="1"/>
              </p:cNvSpPr>
              <p:nvPr/>
            </p:nvSpPr>
            <p:spPr bwMode="auto">
              <a:xfrm>
                <a:off x="1725" y="3490"/>
                <a:ext cx="3" cy="3"/>
              </a:xfrm>
              <a:custGeom>
                <a:avLst/>
                <a:gdLst>
                  <a:gd name="T0" fmla="*/ 0 w 3"/>
                  <a:gd name="T1" fmla="*/ 0 h 3"/>
                  <a:gd name="T2" fmla="*/ 3 w 3"/>
                  <a:gd name="T3" fmla="*/ 0 h 3"/>
                  <a:gd name="T4" fmla="*/ 3 w 3"/>
                  <a:gd name="T5" fmla="*/ 3 h 3"/>
                  <a:gd name="T6" fmla="*/ 0 w 3"/>
                  <a:gd name="T7" fmla="*/ 3 h 3"/>
                  <a:gd name="T8" fmla="*/ 0 w 3"/>
                  <a:gd name="T9" fmla="*/ 0 h 3"/>
                  <a:gd name="T10" fmla="*/ 0 w 3"/>
                  <a:gd name="T11" fmla="*/ 0 h 3"/>
                  <a:gd name="T12" fmla="*/ 1 w 3"/>
                  <a:gd name="T13" fmla="*/ 0 h 3"/>
                  <a:gd name="T14" fmla="*/ 1 w 3"/>
                  <a:gd name="T15" fmla="*/ 2 h 3"/>
                  <a:gd name="T16" fmla="*/ 0 w 3"/>
                  <a:gd name="T17" fmla="*/ 2 h 3"/>
                  <a:gd name="T18" fmla="*/ 0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3">
                    <a:moveTo>
                      <a:pt x="0" y="0"/>
                    </a:moveTo>
                    <a:lnTo>
                      <a:pt x="3" y="0"/>
                    </a:lnTo>
                    <a:lnTo>
                      <a:pt x="3" y="3"/>
                    </a:lnTo>
                    <a:lnTo>
                      <a:pt x="0" y="3"/>
                    </a:lnTo>
                    <a:lnTo>
                      <a:pt x="0" y="0"/>
                    </a:lnTo>
                    <a:close/>
                    <a:moveTo>
                      <a:pt x="0" y="0"/>
                    </a:moveTo>
                    <a:lnTo>
                      <a:pt x="1" y="0"/>
                    </a:lnTo>
                    <a:lnTo>
                      <a:pt x="1"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5" name="Freeform 1569">
                <a:extLst>
                  <a:ext uri="{FF2B5EF4-FFF2-40B4-BE49-F238E27FC236}">
                    <a16:creationId xmlns:a16="http://schemas.microsoft.com/office/drawing/2014/main" id="{42216E72-FB22-0C4A-9E7E-BE263FC30BB0}"/>
                  </a:ext>
                </a:extLst>
              </p:cNvPr>
              <p:cNvSpPr>
                <a:spLocks noEditPoints="1"/>
              </p:cNvSpPr>
              <p:nvPr/>
            </p:nvSpPr>
            <p:spPr bwMode="auto">
              <a:xfrm>
                <a:off x="1725" y="3490"/>
                <a:ext cx="1" cy="2"/>
              </a:xfrm>
              <a:custGeom>
                <a:avLst/>
                <a:gdLst>
                  <a:gd name="T0" fmla="*/ 0 w 1"/>
                  <a:gd name="T1" fmla="*/ 0 h 2"/>
                  <a:gd name="T2" fmla="*/ 1 w 1"/>
                  <a:gd name="T3" fmla="*/ 0 h 2"/>
                  <a:gd name="T4" fmla="*/ 1 w 1"/>
                  <a:gd name="T5" fmla="*/ 2 h 2"/>
                  <a:gd name="T6" fmla="*/ 0 w 1"/>
                  <a:gd name="T7" fmla="*/ 2 h 2"/>
                  <a:gd name="T8" fmla="*/ 0 w 1"/>
                  <a:gd name="T9" fmla="*/ 0 h 2"/>
                  <a:gd name="T10" fmla="*/ 0 w 1"/>
                  <a:gd name="T11" fmla="*/ 0 h 2"/>
                  <a:gd name="T12" fmla="*/ 0 w 1"/>
                  <a:gd name="T13" fmla="*/ 0 h 2"/>
                  <a:gd name="T14" fmla="*/ 0 w 1"/>
                  <a:gd name="T15" fmla="*/ 0 h 2"/>
                  <a:gd name="T16" fmla="*/ 0 w 1"/>
                  <a:gd name="T17" fmla="*/ 0 h 2"/>
                  <a:gd name="T18" fmla="*/ 0 w 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0"/>
                    </a:moveTo>
                    <a:lnTo>
                      <a:pt x="1" y="0"/>
                    </a:lnTo>
                    <a:lnTo>
                      <a:pt x="1" y="2"/>
                    </a:lnTo>
                    <a:lnTo>
                      <a:pt x="0" y="2"/>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6" name="Freeform 1570">
                <a:extLst>
                  <a:ext uri="{FF2B5EF4-FFF2-40B4-BE49-F238E27FC236}">
                    <a16:creationId xmlns:a16="http://schemas.microsoft.com/office/drawing/2014/main" id="{49F18DC7-11A6-9540-8102-0528723546B9}"/>
                  </a:ext>
                </a:extLst>
              </p:cNvPr>
              <p:cNvSpPr>
                <a:spLocks noEditPoints="1"/>
              </p:cNvSpPr>
              <p:nvPr/>
            </p:nvSpPr>
            <p:spPr bwMode="auto">
              <a:xfrm>
                <a:off x="1725" y="349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07" name="Freeform 1571">
                <a:extLst>
                  <a:ext uri="{FF2B5EF4-FFF2-40B4-BE49-F238E27FC236}">
                    <a16:creationId xmlns:a16="http://schemas.microsoft.com/office/drawing/2014/main" id="{0B4FD057-68D8-EF48-9797-2947E28D66BE}"/>
                  </a:ext>
                </a:extLst>
              </p:cNvPr>
              <p:cNvSpPr>
                <a:spLocks/>
              </p:cNvSpPr>
              <p:nvPr/>
            </p:nvSpPr>
            <p:spPr bwMode="auto">
              <a:xfrm>
                <a:off x="1841"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08" name="Freeform 1572">
                <a:extLst>
                  <a:ext uri="{FF2B5EF4-FFF2-40B4-BE49-F238E27FC236}">
                    <a16:creationId xmlns:a16="http://schemas.microsoft.com/office/drawing/2014/main" id="{87042DCA-DA61-F841-9FB8-DFBE38854F03}"/>
                  </a:ext>
                </a:extLst>
              </p:cNvPr>
              <p:cNvSpPr>
                <a:spLocks/>
              </p:cNvSpPr>
              <p:nvPr/>
            </p:nvSpPr>
            <p:spPr bwMode="auto">
              <a:xfrm>
                <a:off x="1856"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09" name="Freeform 1573">
                <a:extLst>
                  <a:ext uri="{FF2B5EF4-FFF2-40B4-BE49-F238E27FC236}">
                    <a16:creationId xmlns:a16="http://schemas.microsoft.com/office/drawing/2014/main" id="{369FCF59-B813-DC47-A222-DDD6B0E91880}"/>
                  </a:ext>
                </a:extLst>
              </p:cNvPr>
              <p:cNvSpPr>
                <a:spLocks/>
              </p:cNvSpPr>
              <p:nvPr/>
            </p:nvSpPr>
            <p:spPr bwMode="auto">
              <a:xfrm>
                <a:off x="1872"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0" name="Freeform 1574">
                <a:extLst>
                  <a:ext uri="{FF2B5EF4-FFF2-40B4-BE49-F238E27FC236}">
                    <a16:creationId xmlns:a16="http://schemas.microsoft.com/office/drawing/2014/main" id="{9C93DEF4-29C4-C24B-BB4B-4DA6E732590E}"/>
                  </a:ext>
                </a:extLst>
              </p:cNvPr>
              <p:cNvSpPr>
                <a:spLocks/>
              </p:cNvSpPr>
              <p:nvPr/>
            </p:nvSpPr>
            <p:spPr bwMode="auto">
              <a:xfrm>
                <a:off x="1887"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1" name="Freeform 1575">
                <a:extLst>
                  <a:ext uri="{FF2B5EF4-FFF2-40B4-BE49-F238E27FC236}">
                    <a16:creationId xmlns:a16="http://schemas.microsoft.com/office/drawing/2014/main" id="{38F23B0E-1EE0-6643-8264-560D7532DC05}"/>
                  </a:ext>
                </a:extLst>
              </p:cNvPr>
              <p:cNvSpPr>
                <a:spLocks/>
              </p:cNvSpPr>
              <p:nvPr/>
            </p:nvSpPr>
            <p:spPr bwMode="auto">
              <a:xfrm>
                <a:off x="1826" y="3661"/>
                <a:ext cx="3" cy="6"/>
              </a:xfrm>
              <a:custGeom>
                <a:avLst/>
                <a:gdLst>
                  <a:gd name="T0" fmla="*/ 3 w 3"/>
                  <a:gd name="T1" fmla="*/ 0 h 6"/>
                  <a:gd name="T2" fmla="*/ 0 w 3"/>
                  <a:gd name="T3" fmla="*/ 2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3" y="0"/>
                    </a:moveTo>
                    <a:lnTo>
                      <a:pt x="0" y="2"/>
                    </a:lnTo>
                    <a:lnTo>
                      <a:pt x="3"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2" name="Freeform 1576">
                <a:extLst>
                  <a:ext uri="{FF2B5EF4-FFF2-40B4-BE49-F238E27FC236}">
                    <a16:creationId xmlns:a16="http://schemas.microsoft.com/office/drawing/2014/main" id="{9CEB772D-444E-3540-A182-262192791481}"/>
                  </a:ext>
                </a:extLst>
              </p:cNvPr>
              <p:cNvSpPr>
                <a:spLocks/>
              </p:cNvSpPr>
              <p:nvPr/>
            </p:nvSpPr>
            <p:spPr bwMode="auto">
              <a:xfrm>
                <a:off x="1794"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3" name="Freeform 1577">
                <a:extLst>
                  <a:ext uri="{FF2B5EF4-FFF2-40B4-BE49-F238E27FC236}">
                    <a16:creationId xmlns:a16="http://schemas.microsoft.com/office/drawing/2014/main" id="{427B220C-9420-8044-BC81-F66B248EF678}"/>
                  </a:ext>
                </a:extLst>
              </p:cNvPr>
              <p:cNvSpPr>
                <a:spLocks/>
              </p:cNvSpPr>
              <p:nvPr/>
            </p:nvSpPr>
            <p:spPr bwMode="auto">
              <a:xfrm>
                <a:off x="1810" y="3661"/>
                <a:ext cx="3" cy="6"/>
              </a:xfrm>
              <a:custGeom>
                <a:avLst/>
                <a:gdLst>
                  <a:gd name="T0" fmla="*/ 3 w 3"/>
                  <a:gd name="T1" fmla="*/ 0 h 6"/>
                  <a:gd name="T2" fmla="*/ 0 w 3"/>
                  <a:gd name="T3" fmla="*/ 2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3" y="0"/>
                    </a:moveTo>
                    <a:lnTo>
                      <a:pt x="0" y="2"/>
                    </a:lnTo>
                    <a:lnTo>
                      <a:pt x="3"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4" name="Freeform 1578">
                <a:extLst>
                  <a:ext uri="{FF2B5EF4-FFF2-40B4-BE49-F238E27FC236}">
                    <a16:creationId xmlns:a16="http://schemas.microsoft.com/office/drawing/2014/main" id="{A6A92848-CA91-3547-B842-45FD89D7543C}"/>
                  </a:ext>
                </a:extLst>
              </p:cNvPr>
              <p:cNvSpPr>
                <a:spLocks/>
              </p:cNvSpPr>
              <p:nvPr/>
            </p:nvSpPr>
            <p:spPr bwMode="auto">
              <a:xfrm>
                <a:off x="1747"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5" name="Freeform 1579">
                <a:extLst>
                  <a:ext uri="{FF2B5EF4-FFF2-40B4-BE49-F238E27FC236}">
                    <a16:creationId xmlns:a16="http://schemas.microsoft.com/office/drawing/2014/main" id="{202A5E49-F0AF-2943-AB53-39221E0F898D}"/>
                  </a:ext>
                </a:extLst>
              </p:cNvPr>
              <p:cNvSpPr>
                <a:spLocks/>
              </p:cNvSpPr>
              <p:nvPr/>
            </p:nvSpPr>
            <p:spPr bwMode="auto">
              <a:xfrm>
                <a:off x="1763"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6" name="Freeform 1580">
                <a:extLst>
                  <a:ext uri="{FF2B5EF4-FFF2-40B4-BE49-F238E27FC236}">
                    <a16:creationId xmlns:a16="http://schemas.microsoft.com/office/drawing/2014/main" id="{BD31906C-CC6B-DC4F-8B9A-F2B89A7D8274}"/>
                  </a:ext>
                </a:extLst>
              </p:cNvPr>
              <p:cNvSpPr>
                <a:spLocks/>
              </p:cNvSpPr>
              <p:nvPr/>
            </p:nvSpPr>
            <p:spPr bwMode="auto">
              <a:xfrm>
                <a:off x="1778" y="3661"/>
                <a:ext cx="5" cy="6"/>
              </a:xfrm>
              <a:custGeom>
                <a:avLst/>
                <a:gdLst>
                  <a:gd name="T0" fmla="*/ 5 w 5"/>
                  <a:gd name="T1" fmla="*/ 0 h 6"/>
                  <a:gd name="T2" fmla="*/ 0 w 5"/>
                  <a:gd name="T3" fmla="*/ 2 h 6"/>
                  <a:gd name="T4" fmla="*/ 5 w 5"/>
                  <a:gd name="T5" fmla="*/ 6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2"/>
                    </a:lnTo>
                    <a:lnTo>
                      <a:pt x="5"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7" name="Freeform 1581">
                <a:extLst>
                  <a:ext uri="{FF2B5EF4-FFF2-40B4-BE49-F238E27FC236}">
                    <a16:creationId xmlns:a16="http://schemas.microsoft.com/office/drawing/2014/main" id="{71F0857B-CA0A-1940-8D27-670EF560DA9B}"/>
                  </a:ext>
                </a:extLst>
              </p:cNvPr>
              <p:cNvSpPr>
                <a:spLocks/>
              </p:cNvSpPr>
              <p:nvPr/>
            </p:nvSpPr>
            <p:spPr bwMode="auto">
              <a:xfrm>
                <a:off x="1759"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8" name="Freeform 1582">
                <a:extLst>
                  <a:ext uri="{FF2B5EF4-FFF2-40B4-BE49-F238E27FC236}">
                    <a16:creationId xmlns:a16="http://schemas.microsoft.com/office/drawing/2014/main" id="{671D3B7D-C7E1-A04B-BF92-73807EB933C5}"/>
                  </a:ext>
                </a:extLst>
              </p:cNvPr>
              <p:cNvSpPr>
                <a:spLocks/>
              </p:cNvSpPr>
              <p:nvPr/>
            </p:nvSpPr>
            <p:spPr bwMode="auto">
              <a:xfrm>
                <a:off x="1880"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19" name="Freeform 1583">
                <a:extLst>
                  <a:ext uri="{FF2B5EF4-FFF2-40B4-BE49-F238E27FC236}">
                    <a16:creationId xmlns:a16="http://schemas.microsoft.com/office/drawing/2014/main" id="{6A0F6264-34E7-8649-8ACF-420AF79DA599}"/>
                  </a:ext>
                </a:extLst>
              </p:cNvPr>
              <p:cNvSpPr>
                <a:spLocks/>
              </p:cNvSpPr>
              <p:nvPr/>
            </p:nvSpPr>
            <p:spPr bwMode="auto">
              <a:xfrm>
                <a:off x="1895"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0" name="Freeform 1584">
                <a:extLst>
                  <a:ext uri="{FF2B5EF4-FFF2-40B4-BE49-F238E27FC236}">
                    <a16:creationId xmlns:a16="http://schemas.microsoft.com/office/drawing/2014/main" id="{13840559-73BF-294E-A16B-42211471064E}"/>
                  </a:ext>
                </a:extLst>
              </p:cNvPr>
              <p:cNvSpPr>
                <a:spLocks/>
              </p:cNvSpPr>
              <p:nvPr/>
            </p:nvSpPr>
            <p:spPr bwMode="auto">
              <a:xfrm>
                <a:off x="1850" y="3672"/>
                <a:ext cx="5" cy="6"/>
              </a:xfrm>
              <a:custGeom>
                <a:avLst/>
                <a:gdLst>
                  <a:gd name="T0" fmla="*/ 5 w 5"/>
                  <a:gd name="T1" fmla="*/ 0 h 6"/>
                  <a:gd name="T2" fmla="*/ 0 w 5"/>
                  <a:gd name="T3" fmla="*/ 4 h 6"/>
                  <a:gd name="T4" fmla="*/ 5 w 5"/>
                  <a:gd name="T5" fmla="*/ 6 h 6"/>
                  <a:gd name="T6" fmla="*/ 0 60000 65536"/>
                  <a:gd name="T7" fmla="*/ 0 60000 65536"/>
                  <a:gd name="T8" fmla="*/ 0 60000 65536"/>
                </a:gdLst>
                <a:ahLst/>
                <a:cxnLst>
                  <a:cxn ang="T6">
                    <a:pos x="T0" y="T1"/>
                  </a:cxn>
                  <a:cxn ang="T7">
                    <a:pos x="T2" y="T3"/>
                  </a:cxn>
                  <a:cxn ang="T8">
                    <a:pos x="T4" y="T5"/>
                  </a:cxn>
                </a:cxnLst>
                <a:rect l="0" t="0" r="r" b="b"/>
                <a:pathLst>
                  <a:path w="5" h="6">
                    <a:moveTo>
                      <a:pt x="5" y="0"/>
                    </a:moveTo>
                    <a:lnTo>
                      <a:pt x="0" y="4"/>
                    </a:lnTo>
                    <a:lnTo>
                      <a:pt x="5"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1" name="Freeform 1585">
                <a:extLst>
                  <a:ext uri="{FF2B5EF4-FFF2-40B4-BE49-F238E27FC236}">
                    <a16:creationId xmlns:a16="http://schemas.microsoft.com/office/drawing/2014/main" id="{5C7FC855-2F0D-4C45-BB63-85F115226DD9}"/>
                  </a:ext>
                </a:extLst>
              </p:cNvPr>
              <p:cNvSpPr>
                <a:spLocks/>
              </p:cNvSpPr>
              <p:nvPr/>
            </p:nvSpPr>
            <p:spPr bwMode="auto">
              <a:xfrm>
                <a:off x="1866"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2" name="Freeform 1586">
                <a:extLst>
                  <a:ext uri="{FF2B5EF4-FFF2-40B4-BE49-F238E27FC236}">
                    <a16:creationId xmlns:a16="http://schemas.microsoft.com/office/drawing/2014/main" id="{0418DE21-3902-4843-9885-0FC7E05D9E2B}"/>
                  </a:ext>
                </a:extLst>
              </p:cNvPr>
              <p:cNvSpPr>
                <a:spLocks/>
              </p:cNvSpPr>
              <p:nvPr/>
            </p:nvSpPr>
            <p:spPr bwMode="auto">
              <a:xfrm>
                <a:off x="1788"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3" name="Freeform 1587">
                <a:extLst>
                  <a:ext uri="{FF2B5EF4-FFF2-40B4-BE49-F238E27FC236}">
                    <a16:creationId xmlns:a16="http://schemas.microsoft.com/office/drawing/2014/main" id="{16D84FBA-AF4D-9442-AC45-5A9520DD9E50}"/>
                  </a:ext>
                </a:extLst>
              </p:cNvPr>
              <p:cNvSpPr>
                <a:spLocks/>
              </p:cNvSpPr>
              <p:nvPr/>
            </p:nvSpPr>
            <p:spPr bwMode="auto">
              <a:xfrm>
                <a:off x="1804"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4" name="Freeform 1588">
                <a:extLst>
                  <a:ext uri="{FF2B5EF4-FFF2-40B4-BE49-F238E27FC236}">
                    <a16:creationId xmlns:a16="http://schemas.microsoft.com/office/drawing/2014/main" id="{4E3E4C18-5555-984B-857F-95B3FCA89293}"/>
                  </a:ext>
                </a:extLst>
              </p:cNvPr>
              <p:cNvSpPr>
                <a:spLocks/>
              </p:cNvSpPr>
              <p:nvPr/>
            </p:nvSpPr>
            <p:spPr bwMode="auto">
              <a:xfrm>
                <a:off x="1819"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5" name="Freeform 1589">
                <a:extLst>
                  <a:ext uri="{FF2B5EF4-FFF2-40B4-BE49-F238E27FC236}">
                    <a16:creationId xmlns:a16="http://schemas.microsoft.com/office/drawing/2014/main" id="{555243EA-1929-BE40-B3F1-7274BB6802AB}"/>
                  </a:ext>
                </a:extLst>
              </p:cNvPr>
              <p:cNvSpPr>
                <a:spLocks/>
              </p:cNvSpPr>
              <p:nvPr/>
            </p:nvSpPr>
            <p:spPr bwMode="auto">
              <a:xfrm>
                <a:off x="1835" y="3672"/>
                <a:ext cx="4" cy="6"/>
              </a:xfrm>
              <a:custGeom>
                <a:avLst/>
                <a:gdLst>
                  <a:gd name="T0" fmla="*/ 4 w 4"/>
                  <a:gd name="T1" fmla="*/ 0 h 6"/>
                  <a:gd name="T2" fmla="*/ 0 w 4"/>
                  <a:gd name="T3" fmla="*/ 4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4"/>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6" name="Freeform 1590">
                <a:extLst>
                  <a:ext uri="{FF2B5EF4-FFF2-40B4-BE49-F238E27FC236}">
                    <a16:creationId xmlns:a16="http://schemas.microsoft.com/office/drawing/2014/main" id="{88FD4C38-649C-2B4A-AD34-EB0F99F2B9DD}"/>
                  </a:ext>
                </a:extLst>
              </p:cNvPr>
              <p:cNvSpPr>
                <a:spLocks/>
              </p:cNvSpPr>
              <p:nvPr/>
            </p:nvSpPr>
            <p:spPr bwMode="auto">
              <a:xfrm>
                <a:off x="1773" y="3672"/>
                <a:ext cx="3" cy="6"/>
              </a:xfrm>
              <a:custGeom>
                <a:avLst/>
                <a:gdLst>
                  <a:gd name="T0" fmla="*/ 3 w 3"/>
                  <a:gd name="T1" fmla="*/ 0 h 6"/>
                  <a:gd name="T2" fmla="*/ 0 w 3"/>
                  <a:gd name="T3" fmla="*/ 4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3" y="0"/>
                    </a:moveTo>
                    <a:lnTo>
                      <a:pt x="0" y="4"/>
                    </a:lnTo>
                    <a:lnTo>
                      <a:pt x="3"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7" name="Freeform 1591">
                <a:extLst>
                  <a:ext uri="{FF2B5EF4-FFF2-40B4-BE49-F238E27FC236}">
                    <a16:creationId xmlns:a16="http://schemas.microsoft.com/office/drawing/2014/main" id="{D9302611-30E6-F24E-A72F-195258849C9D}"/>
                  </a:ext>
                </a:extLst>
              </p:cNvPr>
              <p:cNvSpPr>
                <a:spLocks/>
              </p:cNvSpPr>
              <p:nvPr/>
            </p:nvSpPr>
            <p:spPr bwMode="auto">
              <a:xfrm>
                <a:off x="1732" y="3661"/>
                <a:ext cx="4" cy="6"/>
              </a:xfrm>
              <a:custGeom>
                <a:avLst/>
                <a:gdLst>
                  <a:gd name="T0" fmla="*/ 4 w 4"/>
                  <a:gd name="T1" fmla="*/ 0 h 6"/>
                  <a:gd name="T2" fmla="*/ 0 w 4"/>
                  <a:gd name="T3" fmla="*/ 2 h 6"/>
                  <a:gd name="T4" fmla="*/ 4 w 4"/>
                  <a:gd name="T5" fmla="*/ 6 h 6"/>
                  <a:gd name="T6" fmla="*/ 0 60000 65536"/>
                  <a:gd name="T7" fmla="*/ 0 60000 65536"/>
                  <a:gd name="T8" fmla="*/ 0 60000 65536"/>
                </a:gdLst>
                <a:ahLst/>
                <a:cxnLst>
                  <a:cxn ang="T6">
                    <a:pos x="T0" y="T1"/>
                  </a:cxn>
                  <a:cxn ang="T7">
                    <a:pos x="T2" y="T3"/>
                  </a:cxn>
                  <a:cxn ang="T8">
                    <a:pos x="T4" y="T5"/>
                  </a:cxn>
                </a:cxnLst>
                <a:rect l="0" t="0" r="r" b="b"/>
                <a:pathLst>
                  <a:path w="4" h="6">
                    <a:moveTo>
                      <a:pt x="4" y="0"/>
                    </a:moveTo>
                    <a:lnTo>
                      <a:pt x="0" y="2"/>
                    </a:lnTo>
                    <a:lnTo>
                      <a:pt x="4"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8" name="Freeform 1592">
                <a:extLst>
                  <a:ext uri="{FF2B5EF4-FFF2-40B4-BE49-F238E27FC236}">
                    <a16:creationId xmlns:a16="http://schemas.microsoft.com/office/drawing/2014/main" id="{57958487-A82D-4142-8C68-D8D9CEBEA752}"/>
                  </a:ext>
                </a:extLst>
              </p:cNvPr>
              <p:cNvSpPr>
                <a:spLocks/>
              </p:cNvSpPr>
              <p:nvPr/>
            </p:nvSpPr>
            <p:spPr bwMode="auto">
              <a:xfrm>
                <a:off x="1717" y="3661"/>
                <a:ext cx="3" cy="6"/>
              </a:xfrm>
              <a:custGeom>
                <a:avLst/>
                <a:gdLst>
                  <a:gd name="T0" fmla="*/ 3 w 3"/>
                  <a:gd name="T1" fmla="*/ 0 h 6"/>
                  <a:gd name="T2" fmla="*/ 0 w 3"/>
                  <a:gd name="T3" fmla="*/ 2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3" y="0"/>
                    </a:moveTo>
                    <a:lnTo>
                      <a:pt x="0" y="2"/>
                    </a:lnTo>
                    <a:lnTo>
                      <a:pt x="3"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029" name="Freeform 1593">
                <a:extLst>
                  <a:ext uri="{FF2B5EF4-FFF2-40B4-BE49-F238E27FC236}">
                    <a16:creationId xmlns:a16="http://schemas.microsoft.com/office/drawing/2014/main" id="{27B84C45-ED91-AC40-96AC-8B3E48FBEF4C}"/>
                  </a:ext>
                </a:extLst>
              </p:cNvPr>
              <p:cNvSpPr>
                <a:spLocks noEditPoints="1"/>
              </p:cNvSpPr>
              <p:nvPr/>
            </p:nvSpPr>
            <p:spPr bwMode="auto">
              <a:xfrm>
                <a:off x="1717" y="3483"/>
                <a:ext cx="167" cy="123"/>
              </a:xfrm>
              <a:custGeom>
                <a:avLst/>
                <a:gdLst>
                  <a:gd name="T0" fmla="*/ 0 w 167"/>
                  <a:gd name="T1" fmla="*/ 0 h 123"/>
                  <a:gd name="T2" fmla="*/ 167 w 167"/>
                  <a:gd name="T3" fmla="*/ 0 h 123"/>
                  <a:gd name="T4" fmla="*/ 167 w 167"/>
                  <a:gd name="T5" fmla="*/ 123 h 123"/>
                  <a:gd name="T6" fmla="*/ 0 w 167"/>
                  <a:gd name="T7" fmla="*/ 123 h 123"/>
                  <a:gd name="T8" fmla="*/ 0 w 167"/>
                  <a:gd name="T9" fmla="*/ 0 h 123"/>
                  <a:gd name="T10" fmla="*/ 2 w 167"/>
                  <a:gd name="T11" fmla="*/ 2 h 123"/>
                  <a:gd name="T12" fmla="*/ 167 w 167"/>
                  <a:gd name="T13" fmla="*/ 2 h 123"/>
                  <a:gd name="T14" fmla="*/ 167 w 167"/>
                  <a:gd name="T15" fmla="*/ 123 h 123"/>
                  <a:gd name="T16" fmla="*/ 2 w 167"/>
                  <a:gd name="T17" fmla="*/ 123 h 123"/>
                  <a:gd name="T18" fmla="*/ 2 w 167"/>
                  <a:gd name="T19" fmla="*/ 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23">
                    <a:moveTo>
                      <a:pt x="0" y="0"/>
                    </a:moveTo>
                    <a:lnTo>
                      <a:pt x="167" y="0"/>
                    </a:lnTo>
                    <a:lnTo>
                      <a:pt x="167" y="123"/>
                    </a:lnTo>
                    <a:lnTo>
                      <a:pt x="0" y="123"/>
                    </a:lnTo>
                    <a:lnTo>
                      <a:pt x="0" y="0"/>
                    </a:lnTo>
                    <a:close/>
                    <a:moveTo>
                      <a:pt x="2" y="2"/>
                    </a:moveTo>
                    <a:lnTo>
                      <a:pt x="167" y="2"/>
                    </a:lnTo>
                    <a:lnTo>
                      <a:pt x="167" y="123"/>
                    </a:lnTo>
                    <a:lnTo>
                      <a:pt x="2" y="123"/>
                    </a:lnTo>
                    <a:lnTo>
                      <a:pt x="2" y="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0" name="Freeform 1594">
                <a:extLst>
                  <a:ext uri="{FF2B5EF4-FFF2-40B4-BE49-F238E27FC236}">
                    <a16:creationId xmlns:a16="http://schemas.microsoft.com/office/drawing/2014/main" id="{7350D3B6-7DDF-A44F-985A-E6112D85F759}"/>
                  </a:ext>
                </a:extLst>
              </p:cNvPr>
              <p:cNvSpPr>
                <a:spLocks noEditPoints="1"/>
              </p:cNvSpPr>
              <p:nvPr/>
            </p:nvSpPr>
            <p:spPr bwMode="auto">
              <a:xfrm>
                <a:off x="1719" y="3485"/>
                <a:ext cx="165" cy="121"/>
              </a:xfrm>
              <a:custGeom>
                <a:avLst/>
                <a:gdLst>
                  <a:gd name="T0" fmla="*/ 0 w 165"/>
                  <a:gd name="T1" fmla="*/ 0 h 121"/>
                  <a:gd name="T2" fmla="*/ 165 w 165"/>
                  <a:gd name="T3" fmla="*/ 0 h 121"/>
                  <a:gd name="T4" fmla="*/ 165 w 165"/>
                  <a:gd name="T5" fmla="*/ 121 h 121"/>
                  <a:gd name="T6" fmla="*/ 0 w 165"/>
                  <a:gd name="T7" fmla="*/ 121 h 121"/>
                  <a:gd name="T8" fmla="*/ 0 w 165"/>
                  <a:gd name="T9" fmla="*/ 0 h 121"/>
                  <a:gd name="T10" fmla="*/ 2 w 165"/>
                  <a:gd name="T11" fmla="*/ 1 h 121"/>
                  <a:gd name="T12" fmla="*/ 165 w 165"/>
                  <a:gd name="T13" fmla="*/ 1 h 121"/>
                  <a:gd name="T14" fmla="*/ 165 w 165"/>
                  <a:gd name="T15" fmla="*/ 121 h 121"/>
                  <a:gd name="T16" fmla="*/ 2 w 165"/>
                  <a:gd name="T17" fmla="*/ 121 h 121"/>
                  <a:gd name="T18" fmla="*/ 2 w 165"/>
                  <a:gd name="T19" fmla="*/ 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121">
                    <a:moveTo>
                      <a:pt x="0" y="0"/>
                    </a:moveTo>
                    <a:lnTo>
                      <a:pt x="165" y="0"/>
                    </a:lnTo>
                    <a:lnTo>
                      <a:pt x="165" y="121"/>
                    </a:lnTo>
                    <a:lnTo>
                      <a:pt x="0" y="121"/>
                    </a:lnTo>
                    <a:lnTo>
                      <a:pt x="0" y="0"/>
                    </a:lnTo>
                    <a:close/>
                    <a:moveTo>
                      <a:pt x="2" y="1"/>
                    </a:moveTo>
                    <a:lnTo>
                      <a:pt x="165" y="1"/>
                    </a:lnTo>
                    <a:lnTo>
                      <a:pt x="165" y="121"/>
                    </a:lnTo>
                    <a:lnTo>
                      <a:pt x="2" y="121"/>
                    </a:lnTo>
                    <a:lnTo>
                      <a:pt x="2" y="1"/>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1" name="Freeform 1595">
                <a:extLst>
                  <a:ext uri="{FF2B5EF4-FFF2-40B4-BE49-F238E27FC236}">
                    <a16:creationId xmlns:a16="http://schemas.microsoft.com/office/drawing/2014/main" id="{F3A027BD-1F4E-804C-A1FE-C25E9B499008}"/>
                  </a:ext>
                </a:extLst>
              </p:cNvPr>
              <p:cNvSpPr>
                <a:spLocks noEditPoints="1"/>
              </p:cNvSpPr>
              <p:nvPr/>
            </p:nvSpPr>
            <p:spPr bwMode="auto">
              <a:xfrm>
                <a:off x="1721" y="3486"/>
                <a:ext cx="163" cy="120"/>
              </a:xfrm>
              <a:custGeom>
                <a:avLst/>
                <a:gdLst>
                  <a:gd name="T0" fmla="*/ 0 w 163"/>
                  <a:gd name="T1" fmla="*/ 0 h 120"/>
                  <a:gd name="T2" fmla="*/ 163 w 163"/>
                  <a:gd name="T3" fmla="*/ 0 h 120"/>
                  <a:gd name="T4" fmla="*/ 163 w 163"/>
                  <a:gd name="T5" fmla="*/ 120 h 120"/>
                  <a:gd name="T6" fmla="*/ 0 w 163"/>
                  <a:gd name="T7" fmla="*/ 120 h 120"/>
                  <a:gd name="T8" fmla="*/ 0 w 163"/>
                  <a:gd name="T9" fmla="*/ 0 h 120"/>
                  <a:gd name="T10" fmla="*/ 3 w 163"/>
                  <a:gd name="T11" fmla="*/ 2 h 120"/>
                  <a:gd name="T12" fmla="*/ 163 w 163"/>
                  <a:gd name="T13" fmla="*/ 2 h 120"/>
                  <a:gd name="T14" fmla="*/ 163 w 163"/>
                  <a:gd name="T15" fmla="*/ 120 h 120"/>
                  <a:gd name="T16" fmla="*/ 3 w 163"/>
                  <a:gd name="T17" fmla="*/ 120 h 120"/>
                  <a:gd name="T18" fmla="*/ 3 w 163"/>
                  <a:gd name="T19" fmla="*/ 2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3" h="120">
                    <a:moveTo>
                      <a:pt x="0" y="0"/>
                    </a:moveTo>
                    <a:lnTo>
                      <a:pt x="163" y="0"/>
                    </a:lnTo>
                    <a:lnTo>
                      <a:pt x="163" y="120"/>
                    </a:lnTo>
                    <a:lnTo>
                      <a:pt x="0" y="120"/>
                    </a:lnTo>
                    <a:lnTo>
                      <a:pt x="0" y="0"/>
                    </a:lnTo>
                    <a:close/>
                    <a:moveTo>
                      <a:pt x="3" y="2"/>
                    </a:moveTo>
                    <a:lnTo>
                      <a:pt x="163" y="2"/>
                    </a:lnTo>
                    <a:lnTo>
                      <a:pt x="163" y="120"/>
                    </a:lnTo>
                    <a:lnTo>
                      <a:pt x="3" y="120"/>
                    </a:lnTo>
                    <a:lnTo>
                      <a:pt x="3"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2" name="Freeform 1596">
                <a:extLst>
                  <a:ext uri="{FF2B5EF4-FFF2-40B4-BE49-F238E27FC236}">
                    <a16:creationId xmlns:a16="http://schemas.microsoft.com/office/drawing/2014/main" id="{F1A5A3AE-0F8B-1F4B-8D77-EE11A1BE3C92}"/>
                  </a:ext>
                </a:extLst>
              </p:cNvPr>
              <p:cNvSpPr>
                <a:spLocks noEditPoints="1"/>
              </p:cNvSpPr>
              <p:nvPr/>
            </p:nvSpPr>
            <p:spPr bwMode="auto">
              <a:xfrm>
                <a:off x="1724" y="3488"/>
                <a:ext cx="160" cy="118"/>
              </a:xfrm>
              <a:custGeom>
                <a:avLst/>
                <a:gdLst>
                  <a:gd name="T0" fmla="*/ 0 w 160"/>
                  <a:gd name="T1" fmla="*/ 0 h 118"/>
                  <a:gd name="T2" fmla="*/ 160 w 160"/>
                  <a:gd name="T3" fmla="*/ 0 h 118"/>
                  <a:gd name="T4" fmla="*/ 160 w 160"/>
                  <a:gd name="T5" fmla="*/ 118 h 118"/>
                  <a:gd name="T6" fmla="*/ 0 w 160"/>
                  <a:gd name="T7" fmla="*/ 118 h 118"/>
                  <a:gd name="T8" fmla="*/ 0 w 160"/>
                  <a:gd name="T9" fmla="*/ 0 h 118"/>
                  <a:gd name="T10" fmla="*/ 2 w 160"/>
                  <a:gd name="T11" fmla="*/ 2 h 118"/>
                  <a:gd name="T12" fmla="*/ 160 w 160"/>
                  <a:gd name="T13" fmla="*/ 2 h 118"/>
                  <a:gd name="T14" fmla="*/ 160 w 160"/>
                  <a:gd name="T15" fmla="*/ 118 h 118"/>
                  <a:gd name="T16" fmla="*/ 2 w 160"/>
                  <a:gd name="T17" fmla="*/ 118 h 118"/>
                  <a:gd name="T18" fmla="*/ 2 w 160"/>
                  <a:gd name="T19" fmla="*/ 2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18">
                    <a:moveTo>
                      <a:pt x="0" y="0"/>
                    </a:moveTo>
                    <a:lnTo>
                      <a:pt x="160" y="0"/>
                    </a:lnTo>
                    <a:lnTo>
                      <a:pt x="160" y="118"/>
                    </a:lnTo>
                    <a:lnTo>
                      <a:pt x="0" y="118"/>
                    </a:lnTo>
                    <a:lnTo>
                      <a:pt x="0" y="0"/>
                    </a:lnTo>
                    <a:close/>
                    <a:moveTo>
                      <a:pt x="2" y="2"/>
                    </a:moveTo>
                    <a:lnTo>
                      <a:pt x="160" y="2"/>
                    </a:lnTo>
                    <a:lnTo>
                      <a:pt x="160" y="118"/>
                    </a:lnTo>
                    <a:lnTo>
                      <a:pt x="2" y="118"/>
                    </a:lnTo>
                    <a:lnTo>
                      <a:pt x="2" y="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3" name="Freeform 1597">
                <a:extLst>
                  <a:ext uri="{FF2B5EF4-FFF2-40B4-BE49-F238E27FC236}">
                    <a16:creationId xmlns:a16="http://schemas.microsoft.com/office/drawing/2014/main" id="{82FF70FE-B79A-8646-AF67-DCBE814CBE4C}"/>
                  </a:ext>
                </a:extLst>
              </p:cNvPr>
              <p:cNvSpPr>
                <a:spLocks noEditPoints="1"/>
              </p:cNvSpPr>
              <p:nvPr/>
            </p:nvSpPr>
            <p:spPr bwMode="auto">
              <a:xfrm>
                <a:off x="1726" y="3490"/>
                <a:ext cx="158" cy="116"/>
              </a:xfrm>
              <a:custGeom>
                <a:avLst/>
                <a:gdLst>
                  <a:gd name="T0" fmla="*/ 0 w 158"/>
                  <a:gd name="T1" fmla="*/ 0 h 116"/>
                  <a:gd name="T2" fmla="*/ 158 w 158"/>
                  <a:gd name="T3" fmla="*/ 0 h 116"/>
                  <a:gd name="T4" fmla="*/ 158 w 158"/>
                  <a:gd name="T5" fmla="*/ 116 h 116"/>
                  <a:gd name="T6" fmla="*/ 0 w 158"/>
                  <a:gd name="T7" fmla="*/ 116 h 116"/>
                  <a:gd name="T8" fmla="*/ 0 w 158"/>
                  <a:gd name="T9" fmla="*/ 0 h 116"/>
                  <a:gd name="T10" fmla="*/ 2 w 158"/>
                  <a:gd name="T11" fmla="*/ 1 h 116"/>
                  <a:gd name="T12" fmla="*/ 158 w 158"/>
                  <a:gd name="T13" fmla="*/ 1 h 116"/>
                  <a:gd name="T14" fmla="*/ 158 w 158"/>
                  <a:gd name="T15" fmla="*/ 116 h 116"/>
                  <a:gd name="T16" fmla="*/ 2 w 158"/>
                  <a:gd name="T17" fmla="*/ 116 h 116"/>
                  <a:gd name="T18" fmla="*/ 2 w 158"/>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16">
                    <a:moveTo>
                      <a:pt x="0" y="0"/>
                    </a:moveTo>
                    <a:lnTo>
                      <a:pt x="158" y="0"/>
                    </a:lnTo>
                    <a:lnTo>
                      <a:pt x="158" y="116"/>
                    </a:lnTo>
                    <a:lnTo>
                      <a:pt x="0" y="116"/>
                    </a:lnTo>
                    <a:lnTo>
                      <a:pt x="0" y="0"/>
                    </a:lnTo>
                    <a:close/>
                    <a:moveTo>
                      <a:pt x="2" y="1"/>
                    </a:moveTo>
                    <a:lnTo>
                      <a:pt x="158" y="1"/>
                    </a:lnTo>
                    <a:lnTo>
                      <a:pt x="158" y="116"/>
                    </a:lnTo>
                    <a:lnTo>
                      <a:pt x="2" y="116"/>
                    </a:lnTo>
                    <a:lnTo>
                      <a:pt x="2" y="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4" name="Freeform 1598">
                <a:extLst>
                  <a:ext uri="{FF2B5EF4-FFF2-40B4-BE49-F238E27FC236}">
                    <a16:creationId xmlns:a16="http://schemas.microsoft.com/office/drawing/2014/main" id="{A85CBE9E-5528-8448-9116-721CC41A94FD}"/>
                  </a:ext>
                </a:extLst>
              </p:cNvPr>
              <p:cNvSpPr>
                <a:spLocks noEditPoints="1"/>
              </p:cNvSpPr>
              <p:nvPr/>
            </p:nvSpPr>
            <p:spPr bwMode="auto">
              <a:xfrm>
                <a:off x="1728" y="3491"/>
                <a:ext cx="156" cy="115"/>
              </a:xfrm>
              <a:custGeom>
                <a:avLst/>
                <a:gdLst>
                  <a:gd name="T0" fmla="*/ 0 w 156"/>
                  <a:gd name="T1" fmla="*/ 0 h 115"/>
                  <a:gd name="T2" fmla="*/ 156 w 156"/>
                  <a:gd name="T3" fmla="*/ 0 h 115"/>
                  <a:gd name="T4" fmla="*/ 156 w 156"/>
                  <a:gd name="T5" fmla="*/ 115 h 115"/>
                  <a:gd name="T6" fmla="*/ 0 w 156"/>
                  <a:gd name="T7" fmla="*/ 115 h 115"/>
                  <a:gd name="T8" fmla="*/ 0 w 156"/>
                  <a:gd name="T9" fmla="*/ 0 h 115"/>
                  <a:gd name="T10" fmla="*/ 2 w 156"/>
                  <a:gd name="T11" fmla="*/ 2 h 115"/>
                  <a:gd name="T12" fmla="*/ 156 w 156"/>
                  <a:gd name="T13" fmla="*/ 2 h 115"/>
                  <a:gd name="T14" fmla="*/ 156 w 156"/>
                  <a:gd name="T15" fmla="*/ 115 h 115"/>
                  <a:gd name="T16" fmla="*/ 2 w 156"/>
                  <a:gd name="T17" fmla="*/ 115 h 115"/>
                  <a:gd name="T18" fmla="*/ 2 w 156"/>
                  <a:gd name="T19" fmla="*/ 2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115">
                    <a:moveTo>
                      <a:pt x="0" y="0"/>
                    </a:moveTo>
                    <a:lnTo>
                      <a:pt x="156" y="0"/>
                    </a:lnTo>
                    <a:lnTo>
                      <a:pt x="156" y="115"/>
                    </a:lnTo>
                    <a:lnTo>
                      <a:pt x="0" y="115"/>
                    </a:lnTo>
                    <a:lnTo>
                      <a:pt x="0" y="0"/>
                    </a:lnTo>
                    <a:close/>
                    <a:moveTo>
                      <a:pt x="2" y="2"/>
                    </a:moveTo>
                    <a:lnTo>
                      <a:pt x="156" y="2"/>
                    </a:lnTo>
                    <a:lnTo>
                      <a:pt x="156" y="115"/>
                    </a:lnTo>
                    <a:lnTo>
                      <a:pt x="2" y="115"/>
                    </a:lnTo>
                    <a:lnTo>
                      <a:pt x="2"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5" name="Freeform 1599">
                <a:extLst>
                  <a:ext uri="{FF2B5EF4-FFF2-40B4-BE49-F238E27FC236}">
                    <a16:creationId xmlns:a16="http://schemas.microsoft.com/office/drawing/2014/main" id="{1DBECAFE-2F64-A144-BB0A-B0AE4890B4B4}"/>
                  </a:ext>
                </a:extLst>
              </p:cNvPr>
              <p:cNvSpPr>
                <a:spLocks noEditPoints="1"/>
              </p:cNvSpPr>
              <p:nvPr/>
            </p:nvSpPr>
            <p:spPr bwMode="auto">
              <a:xfrm>
                <a:off x="1730" y="3493"/>
                <a:ext cx="154" cy="113"/>
              </a:xfrm>
              <a:custGeom>
                <a:avLst/>
                <a:gdLst>
                  <a:gd name="T0" fmla="*/ 0 w 154"/>
                  <a:gd name="T1" fmla="*/ 0 h 113"/>
                  <a:gd name="T2" fmla="*/ 154 w 154"/>
                  <a:gd name="T3" fmla="*/ 0 h 113"/>
                  <a:gd name="T4" fmla="*/ 154 w 154"/>
                  <a:gd name="T5" fmla="*/ 113 h 113"/>
                  <a:gd name="T6" fmla="*/ 0 w 154"/>
                  <a:gd name="T7" fmla="*/ 113 h 113"/>
                  <a:gd name="T8" fmla="*/ 0 w 154"/>
                  <a:gd name="T9" fmla="*/ 0 h 113"/>
                  <a:gd name="T10" fmla="*/ 3 w 154"/>
                  <a:gd name="T11" fmla="*/ 1 h 113"/>
                  <a:gd name="T12" fmla="*/ 154 w 154"/>
                  <a:gd name="T13" fmla="*/ 1 h 113"/>
                  <a:gd name="T14" fmla="*/ 154 w 154"/>
                  <a:gd name="T15" fmla="*/ 113 h 113"/>
                  <a:gd name="T16" fmla="*/ 3 w 154"/>
                  <a:gd name="T17" fmla="*/ 113 h 113"/>
                  <a:gd name="T18" fmla="*/ 3 w 154"/>
                  <a:gd name="T19" fmla="*/ 1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 h="113">
                    <a:moveTo>
                      <a:pt x="0" y="0"/>
                    </a:moveTo>
                    <a:lnTo>
                      <a:pt x="154" y="0"/>
                    </a:lnTo>
                    <a:lnTo>
                      <a:pt x="154" y="113"/>
                    </a:lnTo>
                    <a:lnTo>
                      <a:pt x="0" y="113"/>
                    </a:lnTo>
                    <a:lnTo>
                      <a:pt x="0" y="0"/>
                    </a:lnTo>
                    <a:close/>
                    <a:moveTo>
                      <a:pt x="3" y="1"/>
                    </a:moveTo>
                    <a:lnTo>
                      <a:pt x="154" y="1"/>
                    </a:lnTo>
                    <a:lnTo>
                      <a:pt x="154" y="113"/>
                    </a:lnTo>
                    <a:lnTo>
                      <a:pt x="3" y="113"/>
                    </a:lnTo>
                    <a:lnTo>
                      <a:pt x="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6" name="Freeform 1600">
                <a:extLst>
                  <a:ext uri="{FF2B5EF4-FFF2-40B4-BE49-F238E27FC236}">
                    <a16:creationId xmlns:a16="http://schemas.microsoft.com/office/drawing/2014/main" id="{E7737BF9-E97D-4148-B9D5-FC1D17F2F775}"/>
                  </a:ext>
                </a:extLst>
              </p:cNvPr>
              <p:cNvSpPr>
                <a:spLocks noEditPoints="1"/>
              </p:cNvSpPr>
              <p:nvPr/>
            </p:nvSpPr>
            <p:spPr bwMode="auto">
              <a:xfrm>
                <a:off x="1733" y="3494"/>
                <a:ext cx="151" cy="112"/>
              </a:xfrm>
              <a:custGeom>
                <a:avLst/>
                <a:gdLst>
                  <a:gd name="T0" fmla="*/ 0 w 151"/>
                  <a:gd name="T1" fmla="*/ 0 h 112"/>
                  <a:gd name="T2" fmla="*/ 151 w 151"/>
                  <a:gd name="T3" fmla="*/ 0 h 112"/>
                  <a:gd name="T4" fmla="*/ 151 w 151"/>
                  <a:gd name="T5" fmla="*/ 112 h 112"/>
                  <a:gd name="T6" fmla="*/ 0 w 151"/>
                  <a:gd name="T7" fmla="*/ 112 h 112"/>
                  <a:gd name="T8" fmla="*/ 0 w 151"/>
                  <a:gd name="T9" fmla="*/ 0 h 112"/>
                  <a:gd name="T10" fmla="*/ 1 w 151"/>
                  <a:gd name="T11" fmla="*/ 2 h 112"/>
                  <a:gd name="T12" fmla="*/ 151 w 151"/>
                  <a:gd name="T13" fmla="*/ 2 h 112"/>
                  <a:gd name="T14" fmla="*/ 151 w 151"/>
                  <a:gd name="T15" fmla="*/ 112 h 112"/>
                  <a:gd name="T16" fmla="*/ 1 w 151"/>
                  <a:gd name="T17" fmla="*/ 112 h 112"/>
                  <a:gd name="T18" fmla="*/ 1 w 151"/>
                  <a:gd name="T19" fmla="*/ 2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2">
                    <a:moveTo>
                      <a:pt x="0" y="0"/>
                    </a:moveTo>
                    <a:lnTo>
                      <a:pt x="151" y="0"/>
                    </a:lnTo>
                    <a:lnTo>
                      <a:pt x="151" y="112"/>
                    </a:lnTo>
                    <a:lnTo>
                      <a:pt x="0" y="112"/>
                    </a:lnTo>
                    <a:lnTo>
                      <a:pt x="0" y="0"/>
                    </a:lnTo>
                    <a:close/>
                    <a:moveTo>
                      <a:pt x="1" y="2"/>
                    </a:moveTo>
                    <a:lnTo>
                      <a:pt x="151" y="2"/>
                    </a:lnTo>
                    <a:lnTo>
                      <a:pt x="151" y="112"/>
                    </a:lnTo>
                    <a:lnTo>
                      <a:pt x="1" y="112"/>
                    </a:lnTo>
                    <a:lnTo>
                      <a:pt x="1" y="2"/>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7" name="Freeform 1601">
                <a:extLst>
                  <a:ext uri="{FF2B5EF4-FFF2-40B4-BE49-F238E27FC236}">
                    <a16:creationId xmlns:a16="http://schemas.microsoft.com/office/drawing/2014/main" id="{8724F6D8-7E02-BC4B-8CA1-AF62747558EF}"/>
                  </a:ext>
                </a:extLst>
              </p:cNvPr>
              <p:cNvSpPr>
                <a:spLocks noEditPoints="1"/>
              </p:cNvSpPr>
              <p:nvPr/>
            </p:nvSpPr>
            <p:spPr bwMode="auto">
              <a:xfrm>
                <a:off x="1734" y="3496"/>
                <a:ext cx="150" cy="110"/>
              </a:xfrm>
              <a:custGeom>
                <a:avLst/>
                <a:gdLst>
                  <a:gd name="T0" fmla="*/ 0 w 150"/>
                  <a:gd name="T1" fmla="*/ 0 h 110"/>
                  <a:gd name="T2" fmla="*/ 150 w 150"/>
                  <a:gd name="T3" fmla="*/ 0 h 110"/>
                  <a:gd name="T4" fmla="*/ 150 w 150"/>
                  <a:gd name="T5" fmla="*/ 110 h 110"/>
                  <a:gd name="T6" fmla="*/ 0 w 150"/>
                  <a:gd name="T7" fmla="*/ 110 h 110"/>
                  <a:gd name="T8" fmla="*/ 0 w 150"/>
                  <a:gd name="T9" fmla="*/ 0 h 110"/>
                  <a:gd name="T10" fmla="*/ 3 w 150"/>
                  <a:gd name="T11" fmla="*/ 2 h 110"/>
                  <a:gd name="T12" fmla="*/ 150 w 150"/>
                  <a:gd name="T13" fmla="*/ 2 h 110"/>
                  <a:gd name="T14" fmla="*/ 150 w 150"/>
                  <a:gd name="T15" fmla="*/ 110 h 110"/>
                  <a:gd name="T16" fmla="*/ 3 w 150"/>
                  <a:gd name="T17" fmla="*/ 110 h 110"/>
                  <a:gd name="T18" fmla="*/ 3 w 150"/>
                  <a:gd name="T19" fmla="*/ 2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10">
                    <a:moveTo>
                      <a:pt x="0" y="0"/>
                    </a:moveTo>
                    <a:lnTo>
                      <a:pt x="150" y="0"/>
                    </a:lnTo>
                    <a:lnTo>
                      <a:pt x="150" y="110"/>
                    </a:lnTo>
                    <a:lnTo>
                      <a:pt x="0" y="110"/>
                    </a:lnTo>
                    <a:lnTo>
                      <a:pt x="0" y="0"/>
                    </a:lnTo>
                    <a:close/>
                    <a:moveTo>
                      <a:pt x="3" y="2"/>
                    </a:moveTo>
                    <a:lnTo>
                      <a:pt x="150" y="2"/>
                    </a:lnTo>
                    <a:lnTo>
                      <a:pt x="150" y="110"/>
                    </a:lnTo>
                    <a:lnTo>
                      <a:pt x="3" y="110"/>
                    </a:lnTo>
                    <a:lnTo>
                      <a:pt x="3"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8" name="Freeform 1602">
                <a:extLst>
                  <a:ext uri="{FF2B5EF4-FFF2-40B4-BE49-F238E27FC236}">
                    <a16:creationId xmlns:a16="http://schemas.microsoft.com/office/drawing/2014/main" id="{A38076EB-52F5-934A-B9D0-5E922DE7C387}"/>
                  </a:ext>
                </a:extLst>
              </p:cNvPr>
              <p:cNvSpPr>
                <a:spLocks noEditPoints="1"/>
              </p:cNvSpPr>
              <p:nvPr/>
            </p:nvSpPr>
            <p:spPr bwMode="auto">
              <a:xfrm>
                <a:off x="1737" y="3498"/>
                <a:ext cx="147" cy="108"/>
              </a:xfrm>
              <a:custGeom>
                <a:avLst/>
                <a:gdLst>
                  <a:gd name="T0" fmla="*/ 0 w 147"/>
                  <a:gd name="T1" fmla="*/ 0 h 108"/>
                  <a:gd name="T2" fmla="*/ 147 w 147"/>
                  <a:gd name="T3" fmla="*/ 0 h 108"/>
                  <a:gd name="T4" fmla="*/ 147 w 147"/>
                  <a:gd name="T5" fmla="*/ 108 h 108"/>
                  <a:gd name="T6" fmla="*/ 0 w 147"/>
                  <a:gd name="T7" fmla="*/ 108 h 108"/>
                  <a:gd name="T8" fmla="*/ 0 w 147"/>
                  <a:gd name="T9" fmla="*/ 0 h 108"/>
                  <a:gd name="T10" fmla="*/ 2 w 147"/>
                  <a:gd name="T11" fmla="*/ 2 h 108"/>
                  <a:gd name="T12" fmla="*/ 147 w 147"/>
                  <a:gd name="T13" fmla="*/ 2 h 108"/>
                  <a:gd name="T14" fmla="*/ 147 w 147"/>
                  <a:gd name="T15" fmla="*/ 108 h 108"/>
                  <a:gd name="T16" fmla="*/ 2 w 147"/>
                  <a:gd name="T17" fmla="*/ 108 h 108"/>
                  <a:gd name="T18" fmla="*/ 2 w 147"/>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8">
                    <a:moveTo>
                      <a:pt x="0" y="0"/>
                    </a:moveTo>
                    <a:lnTo>
                      <a:pt x="147" y="0"/>
                    </a:lnTo>
                    <a:lnTo>
                      <a:pt x="147" y="108"/>
                    </a:lnTo>
                    <a:lnTo>
                      <a:pt x="0" y="108"/>
                    </a:lnTo>
                    <a:lnTo>
                      <a:pt x="0" y="0"/>
                    </a:lnTo>
                    <a:close/>
                    <a:moveTo>
                      <a:pt x="2" y="2"/>
                    </a:moveTo>
                    <a:lnTo>
                      <a:pt x="147" y="2"/>
                    </a:lnTo>
                    <a:lnTo>
                      <a:pt x="147" y="108"/>
                    </a:lnTo>
                    <a:lnTo>
                      <a:pt x="2" y="108"/>
                    </a:lnTo>
                    <a:lnTo>
                      <a:pt x="2"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39" name="Freeform 1603">
                <a:extLst>
                  <a:ext uri="{FF2B5EF4-FFF2-40B4-BE49-F238E27FC236}">
                    <a16:creationId xmlns:a16="http://schemas.microsoft.com/office/drawing/2014/main" id="{D44D2320-2CEA-A043-BFC0-EC8D56C432B4}"/>
                  </a:ext>
                </a:extLst>
              </p:cNvPr>
              <p:cNvSpPr>
                <a:spLocks noEditPoints="1"/>
              </p:cNvSpPr>
              <p:nvPr/>
            </p:nvSpPr>
            <p:spPr bwMode="auto">
              <a:xfrm>
                <a:off x="1739" y="3500"/>
                <a:ext cx="145" cy="106"/>
              </a:xfrm>
              <a:custGeom>
                <a:avLst/>
                <a:gdLst>
                  <a:gd name="T0" fmla="*/ 0 w 145"/>
                  <a:gd name="T1" fmla="*/ 0 h 106"/>
                  <a:gd name="T2" fmla="*/ 145 w 145"/>
                  <a:gd name="T3" fmla="*/ 0 h 106"/>
                  <a:gd name="T4" fmla="*/ 145 w 145"/>
                  <a:gd name="T5" fmla="*/ 106 h 106"/>
                  <a:gd name="T6" fmla="*/ 0 w 145"/>
                  <a:gd name="T7" fmla="*/ 106 h 106"/>
                  <a:gd name="T8" fmla="*/ 0 w 145"/>
                  <a:gd name="T9" fmla="*/ 0 h 106"/>
                  <a:gd name="T10" fmla="*/ 2 w 145"/>
                  <a:gd name="T11" fmla="*/ 1 h 106"/>
                  <a:gd name="T12" fmla="*/ 145 w 145"/>
                  <a:gd name="T13" fmla="*/ 1 h 106"/>
                  <a:gd name="T14" fmla="*/ 145 w 145"/>
                  <a:gd name="T15" fmla="*/ 106 h 106"/>
                  <a:gd name="T16" fmla="*/ 2 w 145"/>
                  <a:gd name="T17" fmla="*/ 106 h 106"/>
                  <a:gd name="T18" fmla="*/ 2 w 145"/>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6">
                    <a:moveTo>
                      <a:pt x="0" y="0"/>
                    </a:moveTo>
                    <a:lnTo>
                      <a:pt x="145" y="0"/>
                    </a:lnTo>
                    <a:lnTo>
                      <a:pt x="145" y="106"/>
                    </a:lnTo>
                    <a:lnTo>
                      <a:pt x="0" y="106"/>
                    </a:lnTo>
                    <a:lnTo>
                      <a:pt x="0" y="0"/>
                    </a:lnTo>
                    <a:close/>
                    <a:moveTo>
                      <a:pt x="2" y="1"/>
                    </a:moveTo>
                    <a:lnTo>
                      <a:pt x="145" y="1"/>
                    </a:lnTo>
                    <a:lnTo>
                      <a:pt x="145" y="106"/>
                    </a:lnTo>
                    <a:lnTo>
                      <a:pt x="2" y="106"/>
                    </a:lnTo>
                    <a:lnTo>
                      <a:pt x="2" y="1"/>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0" name="Freeform 1604">
                <a:extLst>
                  <a:ext uri="{FF2B5EF4-FFF2-40B4-BE49-F238E27FC236}">
                    <a16:creationId xmlns:a16="http://schemas.microsoft.com/office/drawing/2014/main" id="{EB64F28F-E2F9-D946-B00C-9FD024159948}"/>
                  </a:ext>
                </a:extLst>
              </p:cNvPr>
              <p:cNvSpPr>
                <a:spLocks noEditPoints="1"/>
              </p:cNvSpPr>
              <p:nvPr/>
            </p:nvSpPr>
            <p:spPr bwMode="auto">
              <a:xfrm>
                <a:off x="1741" y="3501"/>
                <a:ext cx="143" cy="105"/>
              </a:xfrm>
              <a:custGeom>
                <a:avLst/>
                <a:gdLst>
                  <a:gd name="T0" fmla="*/ 0 w 143"/>
                  <a:gd name="T1" fmla="*/ 0 h 105"/>
                  <a:gd name="T2" fmla="*/ 143 w 143"/>
                  <a:gd name="T3" fmla="*/ 0 h 105"/>
                  <a:gd name="T4" fmla="*/ 143 w 143"/>
                  <a:gd name="T5" fmla="*/ 105 h 105"/>
                  <a:gd name="T6" fmla="*/ 0 w 143"/>
                  <a:gd name="T7" fmla="*/ 105 h 105"/>
                  <a:gd name="T8" fmla="*/ 0 w 143"/>
                  <a:gd name="T9" fmla="*/ 0 h 105"/>
                  <a:gd name="T10" fmla="*/ 2 w 143"/>
                  <a:gd name="T11" fmla="*/ 1 h 105"/>
                  <a:gd name="T12" fmla="*/ 143 w 143"/>
                  <a:gd name="T13" fmla="*/ 1 h 105"/>
                  <a:gd name="T14" fmla="*/ 143 w 143"/>
                  <a:gd name="T15" fmla="*/ 105 h 105"/>
                  <a:gd name="T16" fmla="*/ 2 w 143"/>
                  <a:gd name="T17" fmla="*/ 105 h 105"/>
                  <a:gd name="T18" fmla="*/ 2 w 143"/>
                  <a:gd name="T19" fmla="*/ 1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105">
                    <a:moveTo>
                      <a:pt x="0" y="0"/>
                    </a:moveTo>
                    <a:lnTo>
                      <a:pt x="143" y="0"/>
                    </a:lnTo>
                    <a:lnTo>
                      <a:pt x="143" y="105"/>
                    </a:lnTo>
                    <a:lnTo>
                      <a:pt x="0" y="105"/>
                    </a:lnTo>
                    <a:lnTo>
                      <a:pt x="0" y="0"/>
                    </a:lnTo>
                    <a:close/>
                    <a:moveTo>
                      <a:pt x="2" y="1"/>
                    </a:moveTo>
                    <a:lnTo>
                      <a:pt x="143" y="1"/>
                    </a:lnTo>
                    <a:lnTo>
                      <a:pt x="143" y="105"/>
                    </a:lnTo>
                    <a:lnTo>
                      <a:pt x="2" y="105"/>
                    </a:lnTo>
                    <a:lnTo>
                      <a:pt x="2" y="1"/>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41" name="Freeform 1605">
                <a:extLst>
                  <a:ext uri="{FF2B5EF4-FFF2-40B4-BE49-F238E27FC236}">
                    <a16:creationId xmlns:a16="http://schemas.microsoft.com/office/drawing/2014/main" id="{EB1423D2-B302-BB45-BE84-245ED4A4ED4D}"/>
                  </a:ext>
                </a:extLst>
              </p:cNvPr>
              <p:cNvSpPr>
                <a:spLocks noEditPoints="1"/>
              </p:cNvSpPr>
              <p:nvPr/>
            </p:nvSpPr>
            <p:spPr bwMode="auto">
              <a:xfrm>
                <a:off x="1743" y="3502"/>
                <a:ext cx="141" cy="104"/>
              </a:xfrm>
              <a:custGeom>
                <a:avLst/>
                <a:gdLst>
                  <a:gd name="T0" fmla="*/ 0 w 141"/>
                  <a:gd name="T1" fmla="*/ 0 h 104"/>
                  <a:gd name="T2" fmla="*/ 141 w 141"/>
                  <a:gd name="T3" fmla="*/ 0 h 104"/>
                  <a:gd name="T4" fmla="*/ 141 w 141"/>
                  <a:gd name="T5" fmla="*/ 104 h 104"/>
                  <a:gd name="T6" fmla="*/ 0 w 141"/>
                  <a:gd name="T7" fmla="*/ 104 h 104"/>
                  <a:gd name="T8" fmla="*/ 0 w 141"/>
                  <a:gd name="T9" fmla="*/ 0 h 104"/>
                  <a:gd name="T10" fmla="*/ 3 w 141"/>
                  <a:gd name="T11" fmla="*/ 2 h 104"/>
                  <a:gd name="T12" fmla="*/ 141 w 141"/>
                  <a:gd name="T13" fmla="*/ 2 h 104"/>
                  <a:gd name="T14" fmla="*/ 141 w 141"/>
                  <a:gd name="T15" fmla="*/ 104 h 104"/>
                  <a:gd name="T16" fmla="*/ 3 w 141"/>
                  <a:gd name="T17" fmla="*/ 104 h 104"/>
                  <a:gd name="T18" fmla="*/ 3 w 141"/>
                  <a:gd name="T19" fmla="*/ 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4">
                    <a:moveTo>
                      <a:pt x="0" y="0"/>
                    </a:moveTo>
                    <a:lnTo>
                      <a:pt x="141" y="0"/>
                    </a:lnTo>
                    <a:lnTo>
                      <a:pt x="141" y="104"/>
                    </a:lnTo>
                    <a:lnTo>
                      <a:pt x="0" y="104"/>
                    </a:lnTo>
                    <a:lnTo>
                      <a:pt x="0" y="0"/>
                    </a:lnTo>
                    <a:close/>
                    <a:moveTo>
                      <a:pt x="3" y="2"/>
                    </a:moveTo>
                    <a:lnTo>
                      <a:pt x="141" y="2"/>
                    </a:lnTo>
                    <a:lnTo>
                      <a:pt x="141" y="104"/>
                    </a:lnTo>
                    <a:lnTo>
                      <a:pt x="3" y="104"/>
                    </a:lnTo>
                    <a:lnTo>
                      <a:pt x="3"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510" name="Freeform 1755">
              <a:extLst>
                <a:ext uri="{FF2B5EF4-FFF2-40B4-BE49-F238E27FC236}">
                  <a16:creationId xmlns:a16="http://schemas.microsoft.com/office/drawing/2014/main" id="{AD31E979-E938-E34D-B9B8-DF5474053527}"/>
                </a:ext>
              </a:extLst>
            </p:cNvPr>
            <p:cNvSpPr>
              <a:spLocks/>
            </p:cNvSpPr>
            <p:nvPr/>
          </p:nvSpPr>
          <p:spPr bwMode="auto">
            <a:xfrm>
              <a:off x="3888" y="3339"/>
              <a:ext cx="137" cy="103"/>
            </a:xfrm>
            <a:custGeom>
              <a:avLst/>
              <a:gdLst>
                <a:gd name="T0" fmla="*/ 68 w 137"/>
                <a:gd name="T1" fmla="*/ 103 h 103"/>
                <a:gd name="T2" fmla="*/ 137 w 137"/>
                <a:gd name="T3" fmla="*/ 63 h 103"/>
                <a:gd name="T4" fmla="*/ 92 w 137"/>
                <a:gd name="T5" fmla="*/ 63 h 103"/>
                <a:gd name="T6" fmla="*/ 92 w 137"/>
                <a:gd name="T7" fmla="*/ 0 h 103"/>
                <a:gd name="T8" fmla="*/ 45 w 137"/>
                <a:gd name="T9" fmla="*/ 0 h 103"/>
                <a:gd name="T10" fmla="*/ 45 w 137"/>
                <a:gd name="T11" fmla="*/ 63 h 103"/>
                <a:gd name="T12" fmla="*/ 0 w 137"/>
                <a:gd name="T13" fmla="*/ 63 h 103"/>
                <a:gd name="T14" fmla="*/ 68 w 137"/>
                <a:gd name="T15" fmla="*/ 103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103">
                  <a:moveTo>
                    <a:pt x="68" y="103"/>
                  </a:moveTo>
                  <a:lnTo>
                    <a:pt x="137" y="63"/>
                  </a:lnTo>
                  <a:lnTo>
                    <a:pt x="92" y="63"/>
                  </a:lnTo>
                  <a:lnTo>
                    <a:pt x="92" y="0"/>
                  </a:lnTo>
                  <a:lnTo>
                    <a:pt x="45" y="0"/>
                  </a:lnTo>
                  <a:lnTo>
                    <a:pt x="45" y="63"/>
                  </a:lnTo>
                  <a:lnTo>
                    <a:pt x="0" y="63"/>
                  </a:lnTo>
                  <a:lnTo>
                    <a:pt x="68" y="103"/>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511" name="Freeform 1756">
              <a:extLst>
                <a:ext uri="{FF2B5EF4-FFF2-40B4-BE49-F238E27FC236}">
                  <a16:creationId xmlns:a16="http://schemas.microsoft.com/office/drawing/2014/main" id="{EF464053-A2ED-2A4E-B340-0E6ACCBC3D46}"/>
                </a:ext>
              </a:extLst>
            </p:cNvPr>
            <p:cNvSpPr>
              <a:spLocks/>
            </p:cNvSpPr>
            <p:nvPr/>
          </p:nvSpPr>
          <p:spPr bwMode="auto">
            <a:xfrm>
              <a:off x="5038" y="2945"/>
              <a:ext cx="122" cy="1084"/>
            </a:xfrm>
            <a:custGeom>
              <a:avLst/>
              <a:gdLst>
                <a:gd name="T0" fmla="*/ 0 w 116"/>
                <a:gd name="T1" fmla="*/ 3973 h 988"/>
                <a:gd name="T2" fmla="*/ 108 w 116"/>
                <a:gd name="T3" fmla="*/ 3973 h 988"/>
                <a:gd name="T4" fmla="*/ 127 w 116"/>
                <a:gd name="T5" fmla="*/ 3962 h 988"/>
                <a:gd name="T6" fmla="*/ 148 w 116"/>
                <a:gd name="T7" fmla="*/ 3947 h 988"/>
                <a:gd name="T8" fmla="*/ 164 w 116"/>
                <a:gd name="T9" fmla="*/ 3916 h 988"/>
                <a:gd name="T10" fmla="*/ 172 w 116"/>
                <a:gd name="T11" fmla="*/ 3880 h 988"/>
                <a:gd name="T12" fmla="*/ 178 w 116"/>
                <a:gd name="T13" fmla="*/ 3843 h 988"/>
                <a:gd name="T14" fmla="*/ 178 w 116"/>
                <a:gd name="T15" fmla="*/ 2159 h 988"/>
                <a:gd name="T16" fmla="*/ 181 w 116"/>
                <a:gd name="T17" fmla="*/ 2116 h 988"/>
                <a:gd name="T18" fmla="*/ 190 w 116"/>
                <a:gd name="T19" fmla="*/ 2077 h 988"/>
                <a:gd name="T20" fmla="*/ 207 w 116"/>
                <a:gd name="T21" fmla="*/ 2048 h 988"/>
                <a:gd name="T22" fmla="*/ 226 w 116"/>
                <a:gd name="T23" fmla="*/ 2031 h 988"/>
                <a:gd name="T24" fmla="*/ 247 w 116"/>
                <a:gd name="T25" fmla="*/ 2029 h 988"/>
                <a:gd name="T26" fmla="*/ 226 w 116"/>
                <a:gd name="T27" fmla="*/ 2026 h 988"/>
                <a:gd name="T28" fmla="*/ 207 w 116"/>
                <a:gd name="T29" fmla="*/ 1999 h 988"/>
                <a:gd name="T30" fmla="*/ 190 w 116"/>
                <a:gd name="T31" fmla="*/ 1969 h 988"/>
                <a:gd name="T32" fmla="*/ 181 w 116"/>
                <a:gd name="T33" fmla="*/ 1935 h 988"/>
                <a:gd name="T34" fmla="*/ 178 w 116"/>
                <a:gd name="T35" fmla="*/ 1893 h 988"/>
                <a:gd name="T36" fmla="*/ 178 w 116"/>
                <a:gd name="T37" fmla="*/ 133 h 988"/>
                <a:gd name="T38" fmla="*/ 172 w 116"/>
                <a:gd name="T39" fmla="*/ 87 h 988"/>
                <a:gd name="T40" fmla="*/ 164 w 116"/>
                <a:gd name="T41" fmla="*/ 55 h 988"/>
                <a:gd name="T42" fmla="*/ 148 w 116"/>
                <a:gd name="T43" fmla="*/ 26 h 988"/>
                <a:gd name="T44" fmla="*/ 127 w 116"/>
                <a:gd name="T45" fmla="*/ 2 h 988"/>
                <a:gd name="T46" fmla="*/ 108 w 116"/>
                <a:gd name="T47" fmla="*/ 0 h 988"/>
                <a:gd name="T48" fmla="*/ 0 w 116"/>
                <a:gd name="T49" fmla="*/ 0 h 9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988">
                  <a:moveTo>
                    <a:pt x="0" y="988"/>
                  </a:moveTo>
                  <a:lnTo>
                    <a:pt x="50" y="988"/>
                  </a:lnTo>
                  <a:lnTo>
                    <a:pt x="60" y="986"/>
                  </a:lnTo>
                  <a:lnTo>
                    <a:pt x="69" y="982"/>
                  </a:lnTo>
                  <a:lnTo>
                    <a:pt x="77" y="974"/>
                  </a:lnTo>
                  <a:lnTo>
                    <a:pt x="81" y="965"/>
                  </a:lnTo>
                  <a:lnTo>
                    <a:pt x="83" y="955"/>
                  </a:lnTo>
                  <a:lnTo>
                    <a:pt x="83" y="537"/>
                  </a:lnTo>
                  <a:lnTo>
                    <a:pt x="85" y="527"/>
                  </a:lnTo>
                  <a:lnTo>
                    <a:pt x="89" y="517"/>
                  </a:lnTo>
                  <a:lnTo>
                    <a:pt x="97" y="510"/>
                  </a:lnTo>
                  <a:lnTo>
                    <a:pt x="106" y="506"/>
                  </a:lnTo>
                  <a:lnTo>
                    <a:pt x="116" y="504"/>
                  </a:lnTo>
                  <a:lnTo>
                    <a:pt x="106" y="503"/>
                  </a:lnTo>
                  <a:lnTo>
                    <a:pt x="97" y="498"/>
                  </a:lnTo>
                  <a:lnTo>
                    <a:pt x="89" y="490"/>
                  </a:lnTo>
                  <a:lnTo>
                    <a:pt x="85" y="482"/>
                  </a:lnTo>
                  <a:lnTo>
                    <a:pt x="83" y="471"/>
                  </a:lnTo>
                  <a:lnTo>
                    <a:pt x="83" y="33"/>
                  </a:lnTo>
                  <a:lnTo>
                    <a:pt x="81" y="22"/>
                  </a:lnTo>
                  <a:lnTo>
                    <a:pt x="77" y="14"/>
                  </a:lnTo>
                  <a:lnTo>
                    <a:pt x="69" y="6"/>
                  </a:lnTo>
                  <a:lnTo>
                    <a:pt x="60" y="2"/>
                  </a:lnTo>
                  <a:lnTo>
                    <a:pt x="5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512" name="Rectangle 1757">
              <a:extLst>
                <a:ext uri="{FF2B5EF4-FFF2-40B4-BE49-F238E27FC236}">
                  <a16:creationId xmlns:a16="http://schemas.microsoft.com/office/drawing/2014/main" id="{AB522585-83AE-7045-9303-4615C2628E46}"/>
                </a:ext>
              </a:extLst>
            </p:cNvPr>
            <p:cNvSpPr>
              <a:spLocks noChangeArrowheads="1"/>
            </p:cNvSpPr>
            <p:nvPr/>
          </p:nvSpPr>
          <p:spPr bwMode="auto">
            <a:xfrm>
              <a:off x="5160" y="3264"/>
              <a:ext cx="42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513" name="Rectangle 1758">
              <a:extLst>
                <a:ext uri="{FF2B5EF4-FFF2-40B4-BE49-F238E27FC236}">
                  <a16:creationId xmlns:a16="http://schemas.microsoft.com/office/drawing/2014/main" id="{68DFFC2D-8A8E-BB45-82D1-D3ADC6D82BFC}"/>
                </a:ext>
              </a:extLst>
            </p:cNvPr>
            <p:cNvSpPr>
              <a:spLocks noChangeArrowheads="1"/>
            </p:cNvSpPr>
            <p:nvPr/>
          </p:nvSpPr>
          <p:spPr bwMode="auto">
            <a:xfrm>
              <a:off x="5204" y="3209"/>
              <a:ext cx="14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HW</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514" name="Rectangle 1759">
              <a:extLst>
                <a:ext uri="{FF2B5EF4-FFF2-40B4-BE49-F238E27FC236}">
                  <a16:creationId xmlns:a16="http://schemas.microsoft.com/office/drawing/2014/main" id="{774C3CA2-71CD-D244-A0F9-83B5E9EBE45C}"/>
                </a:ext>
              </a:extLst>
            </p:cNvPr>
            <p:cNvSpPr>
              <a:spLocks noChangeArrowheads="1"/>
            </p:cNvSpPr>
            <p:nvPr/>
          </p:nvSpPr>
          <p:spPr bwMode="auto">
            <a:xfrm>
              <a:off x="5210" y="3313"/>
              <a:ext cx="3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lectures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515" name="Rectangle 1760">
              <a:extLst>
                <a:ext uri="{FF2B5EF4-FFF2-40B4-BE49-F238E27FC236}">
                  <a16:creationId xmlns:a16="http://schemas.microsoft.com/office/drawing/2014/main" id="{B693EF95-0E8D-614F-B96B-8CF555F51F99}"/>
                </a:ext>
              </a:extLst>
            </p:cNvPr>
            <p:cNvSpPr>
              <a:spLocks noChangeArrowheads="1"/>
            </p:cNvSpPr>
            <p:nvPr/>
          </p:nvSpPr>
          <p:spPr bwMode="auto">
            <a:xfrm>
              <a:off x="5202" y="3520"/>
              <a:ext cx="3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(Projects</a:t>
              </a:r>
              <a:b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b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1-6)</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nvGrpSpPr>
            <p:cNvPr id="10516" name="Group 2019">
              <a:extLst>
                <a:ext uri="{FF2B5EF4-FFF2-40B4-BE49-F238E27FC236}">
                  <a16:creationId xmlns:a16="http://schemas.microsoft.com/office/drawing/2014/main" id="{827314F9-1621-F14D-A2CE-2A3F93219FFE}"/>
                </a:ext>
              </a:extLst>
            </p:cNvPr>
            <p:cNvGrpSpPr>
              <a:grpSpLocks/>
            </p:cNvGrpSpPr>
            <p:nvPr/>
          </p:nvGrpSpPr>
          <p:grpSpPr bwMode="auto">
            <a:xfrm>
              <a:off x="3840" y="3504"/>
              <a:ext cx="280" cy="278"/>
              <a:chOff x="4328" y="2304"/>
              <a:chExt cx="280" cy="278"/>
            </a:xfrm>
          </p:grpSpPr>
          <p:sp>
            <p:nvSpPr>
              <p:cNvPr id="10584" name="Freeform 1761">
                <a:extLst>
                  <a:ext uri="{FF2B5EF4-FFF2-40B4-BE49-F238E27FC236}">
                    <a16:creationId xmlns:a16="http://schemas.microsoft.com/office/drawing/2014/main" id="{2B28074F-677F-BC4B-B979-158A89658793}"/>
                  </a:ext>
                </a:extLst>
              </p:cNvPr>
              <p:cNvSpPr>
                <a:spLocks noEditPoints="1"/>
              </p:cNvSpPr>
              <p:nvPr/>
            </p:nvSpPr>
            <p:spPr bwMode="auto">
              <a:xfrm>
                <a:off x="4386" y="2358"/>
                <a:ext cx="94" cy="67"/>
              </a:xfrm>
              <a:custGeom>
                <a:avLst/>
                <a:gdLst>
                  <a:gd name="T0" fmla="*/ 0 w 94"/>
                  <a:gd name="T1" fmla="*/ 0 h 67"/>
                  <a:gd name="T2" fmla="*/ 94 w 94"/>
                  <a:gd name="T3" fmla="*/ 0 h 67"/>
                  <a:gd name="T4" fmla="*/ 94 w 94"/>
                  <a:gd name="T5" fmla="*/ 67 h 67"/>
                  <a:gd name="T6" fmla="*/ 0 w 94"/>
                  <a:gd name="T7" fmla="*/ 67 h 67"/>
                  <a:gd name="T8" fmla="*/ 0 w 94"/>
                  <a:gd name="T9" fmla="*/ 0 h 67"/>
                  <a:gd name="T10" fmla="*/ 0 w 94"/>
                  <a:gd name="T11" fmla="*/ 0 h 67"/>
                  <a:gd name="T12" fmla="*/ 92 w 94"/>
                  <a:gd name="T13" fmla="*/ 0 h 67"/>
                  <a:gd name="T14" fmla="*/ 92 w 94"/>
                  <a:gd name="T15" fmla="*/ 65 h 67"/>
                  <a:gd name="T16" fmla="*/ 0 w 94"/>
                  <a:gd name="T17" fmla="*/ 65 h 67"/>
                  <a:gd name="T18" fmla="*/ 0 w 9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67">
                    <a:moveTo>
                      <a:pt x="0" y="0"/>
                    </a:moveTo>
                    <a:lnTo>
                      <a:pt x="94" y="0"/>
                    </a:lnTo>
                    <a:lnTo>
                      <a:pt x="94" y="67"/>
                    </a:lnTo>
                    <a:lnTo>
                      <a:pt x="0" y="67"/>
                    </a:lnTo>
                    <a:lnTo>
                      <a:pt x="0" y="0"/>
                    </a:lnTo>
                    <a:close/>
                    <a:moveTo>
                      <a:pt x="0" y="0"/>
                    </a:moveTo>
                    <a:lnTo>
                      <a:pt x="92" y="0"/>
                    </a:lnTo>
                    <a:lnTo>
                      <a:pt x="92" y="65"/>
                    </a:lnTo>
                    <a:lnTo>
                      <a:pt x="0" y="65"/>
                    </a:lnTo>
                    <a:lnTo>
                      <a:pt x="0" y="0"/>
                    </a:lnTo>
                    <a:close/>
                  </a:path>
                </a:pathLst>
              </a:custGeom>
              <a:solidFill>
                <a:srgbClr val="B3B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5" name="Freeform 1762">
                <a:extLst>
                  <a:ext uri="{FF2B5EF4-FFF2-40B4-BE49-F238E27FC236}">
                    <a16:creationId xmlns:a16="http://schemas.microsoft.com/office/drawing/2014/main" id="{13E77DC4-5344-8D40-A336-A49344810053}"/>
                  </a:ext>
                </a:extLst>
              </p:cNvPr>
              <p:cNvSpPr>
                <a:spLocks noEditPoints="1"/>
              </p:cNvSpPr>
              <p:nvPr/>
            </p:nvSpPr>
            <p:spPr bwMode="auto">
              <a:xfrm>
                <a:off x="4386" y="2358"/>
                <a:ext cx="92" cy="65"/>
              </a:xfrm>
              <a:custGeom>
                <a:avLst/>
                <a:gdLst>
                  <a:gd name="T0" fmla="*/ 0 w 92"/>
                  <a:gd name="T1" fmla="*/ 0 h 65"/>
                  <a:gd name="T2" fmla="*/ 92 w 92"/>
                  <a:gd name="T3" fmla="*/ 0 h 65"/>
                  <a:gd name="T4" fmla="*/ 92 w 92"/>
                  <a:gd name="T5" fmla="*/ 65 h 65"/>
                  <a:gd name="T6" fmla="*/ 0 w 92"/>
                  <a:gd name="T7" fmla="*/ 65 h 65"/>
                  <a:gd name="T8" fmla="*/ 0 w 92"/>
                  <a:gd name="T9" fmla="*/ 0 h 65"/>
                  <a:gd name="T10" fmla="*/ 0 w 92"/>
                  <a:gd name="T11" fmla="*/ 0 h 65"/>
                  <a:gd name="T12" fmla="*/ 91 w 92"/>
                  <a:gd name="T13" fmla="*/ 0 h 65"/>
                  <a:gd name="T14" fmla="*/ 91 w 92"/>
                  <a:gd name="T15" fmla="*/ 64 h 65"/>
                  <a:gd name="T16" fmla="*/ 0 w 92"/>
                  <a:gd name="T17" fmla="*/ 64 h 65"/>
                  <a:gd name="T18" fmla="*/ 0 w 92"/>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65">
                    <a:moveTo>
                      <a:pt x="0" y="0"/>
                    </a:moveTo>
                    <a:lnTo>
                      <a:pt x="92" y="0"/>
                    </a:lnTo>
                    <a:lnTo>
                      <a:pt x="92" y="65"/>
                    </a:lnTo>
                    <a:lnTo>
                      <a:pt x="0" y="65"/>
                    </a:lnTo>
                    <a:lnTo>
                      <a:pt x="0" y="0"/>
                    </a:lnTo>
                    <a:close/>
                    <a:moveTo>
                      <a:pt x="0" y="0"/>
                    </a:moveTo>
                    <a:lnTo>
                      <a:pt x="91" y="0"/>
                    </a:lnTo>
                    <a:lnTo>
                      <a:pt x="91" y="64"/>
                    </a:lnTo>
                    <a:lnTo>
                      <a:pt x="0" y="64"/>
                    </a:lnTo>
                    <a:lnTo>
                      <a:pt x="0"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6" name="Freeform 1763">
                <a:extLst>
                  <a:ext uri="{FF2B5EF4-FFF2-40B4-BE49-F238E27FC236}">
                    <a16:creationId xmlns:a16="http://schemas.microsoft.com/office/drawing/2014/main" id="{012FA5D6-48BB-C247-A188-25F49FEF5D3B}"/>
                  </a:ext>
                </a:extLst>
              </p:cNvPr>
              <p:cNvSpPr>
                <a:spLocks noEditPoints="1"/>
              </p:cNvSpPr>
              <p:nvPr/>
            </p:nvSpPr>
            <p:spPr bwMode="auto">
              <a:xfrm>
                <a:off x="4386" y="2358"/>
                <a:ext cx="91" cy="64"/>
              </a:xfrm>
              <a:custGeom>
                <a:avLst/>
                <a:gdLst>
                  <a:gd name="T0" fmla="*/ 0 w 91"/>
                  <a:gd name="T1" fmla="*/ 0 h 64"/>
                  <a:gd name="T2" fmla="*/ 91 w 91"/>
                  <a:gd name="T3" fmla="*/ 0 h 64"/>
                  <a:gd name="T4" fmla="*/ 91 w 91"/>
                  <a:gd name="T5" fmla="*/ 64 h 64"/>
                  <a:gd name="T6" fmla="*/ 0 w 91"/>
                  <a:gd name="T7" fmla="*/ 64 h 64"/>
                  <a:gd name="T8" fmla="*/ 0 w 91"/>
                  <a:gd name="T9" fmla="*/ 0 h 64"/>
                  <a:gd name="T10" fmla="*/ 0 w 91"/>
                  <a:gd name="T11" fmla="*/ 0 h 64"/>
                  <a:gd name="T12" fmla="*/ 89 w 91"/>
                  <a:gd name="T13" fmla="*/ 0 h 64"/>
                  <a:gd name="T14" fmla="*/ 89 w 91"/>
                  <a:gd name="T15" fmla="*/ 62 h 64"/>
                  <a:gd name="T16" fmla="*/ 0 w 91"/>
                  <a:gd name="T17" fmla="*/ 62 h 64"/>
                  <a:gd name="T18" fmla="*/ 0 w 9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4">
                    <a:moveTo>
                      <a:pt x="0" y="0"/>
                    </a:moveTo>
                    <a:lnTo>
                      <a:pt x="91" y="0"/>
                    </a:lnTo>
                    <a:lnTo>
                      <a:pt x="91" y="64"/>
                    </a:lnTo>
                    <a:lnTo>
                      <a:pt x="0" y="64"/>
                    </a:lnTo>
                    <a:lnTo>
                      <a:pt x="0" y="0"/>
                    </a:lnTo>
                    <a:close/>
                    <a:moveTo>
                      <a:pt x="0" y="0"/>
                    </a:moveTo>
                    <a:lnTo>
                      <a:pt x="89" y="0"/>
                    </a:lnTo>
                    <a:lnTo>
                      <a:pt x="89" y="62"/>
                    </a:lnTo>
                    <a:lnTo>
                      <a:pt x="0" y="62"/>
                    </a:lnTo>
                    <a:lnTo>
                      <a:pt x="0" y="0"/>
                    </a:lnTo>
                    <a:close/>
                  </a:path>
                </a:pathLst>
              </a:custGeom>
              <a:solidFill>
                <a:srgbClr val="B8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7" name="Freeform 1764">
                <a:extLst>
                  <a:ext uri="{FF2B5EF4-FFF2-40B4-BE49-F238E27FC236}">
                    <a16:creationId xmlns:a16="http://schemas.microsoft.com/office/drawing/2014/main" id="{D703377A-D5D2-DD42-99FA-FD7C49B10ABA}"/>
                  </a:ext>
                </a:extLst>
              </p:cNvPr>
              <p:cNvSpPr>
                <a:spLocks noEditPoints="1"/>
              </p:cNvSpPr>
              <p:nvPr/>
            </p:nvSpPr>
            <p:spPr bwMode="auto">
              <a:xfrm>
                <a:off x="4386" y="2358"/>
                <a:ext cx="89" cy="62"/>
              </a:xfrm>
              <a:custGeom>
                <a:avLst/>
                <a:gdLst>
                  <a:gd name="T0" fmla="*/ 0 w 89"/>
                  <a:gd name="T1" fmla="*/ 0 h 62"/>
                  <a:gd name="T2" fmla="*/ 89 w 89"/>
                  <a:gd name="T3" fmla="*/ 0 h 62"/>
                  <a:gd name="T4" fmla="*/ 89 w 89"/>
                  <a:gd name="T5" fmla="*/ 62 h 62"/>
                  <a:gd name="T6" fmla="*/ 0 w 89"/>
                  <a:gd name="T7" fmla="*/ 62 h 62"/>
                  <a:gd name="T8" fmla="*/ 0 w 89"/>
                  <a:gd name="T9" fmla="*/ 0 h 62"/>
                  <a:gd name="T10" fmla="*/ 0 w 89"/>
                  <a:gd name="T11" fmla="*/ 0 h 62"/>
                  <a:gd name="T12" fmla="*/ 87 w 89"/>
                  <a:gd name="T13" fmla="*/ 0 h 62"/>
                  <a:gd name="T14" fmla="*/ 87 w 89"/>
                  <a:gd name="T15" fmla="*/ 61 h 62"/>
                  <a:gd name="T16" fmla="*/ 0 w 89"/>
                  <a:gd name="T17" fmla="*/ 61 h 62"/>
                  <a:gd name="T18" fmla="*/ 0 w 89"/>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2">
                    <a:moveTo>
                      <a:pt x="0" y="0"/>
                    </a:moveTo>
                    <a:lnTo>
                      <a:pt x="89" y="0"/>
                    </a:lnTo>
                    <a:lnTo>
                      <a:pt x="89" y="62"/>
                    </a:lnTo>
                    <a:lnTo>
                      <a:pt x="0" y="62"/>
                    </a:lnTo>
                    <a:lnTo>
                      <a:pt x="0" y="0"/>
                    </a:lnTo>
                    <a:close/>
                    <a:moveTo>
                      <a:pt x="0" y="0"/>
                    </a:moveTo>
                    <a:lnTo>
                      <a:pt x="87" y="0"/>
                    </a:lnTo>
                    <a:lnTo>
                      <a:pt x="87" y="61"/>
                    </a:lnTo>
                    <a:lnTo>
                      <a:pt x="0" y="61"/>
                    </a:lnTo>
                    <a:lnTo>
                      <a:pt x="0" y="0"/>
                    </a:lnTo>
                    <a:close/>
                  </a:path>
                </a:pathLst>
              </a:custGeom>
              <a:solidFill>
                <a:srgbClr val="BAB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8" name="Freeform 1765">
                <a:extLst>
                  <a:ext uri="{FF2B5EF4-FFF2-40B4-BE49-F238E27FC236}">
                    <a16:creationId xmlns:a16="http://schemas.microsoft.com/office/drawing/2014/main" id="{3D2014B6-E66C-9F46-9315-46BB7D4DA180}"/>
                  </a:ext>
                </a:extLst>
              </p:cNvPr>
              <p:cNvSpPr>
                <a:spLocks noEditPoints="1"/>
              </p:cNvSpPr>
              <p:nvPr/>
            </p:nvSpPr>
            <p:spPr bwMode="auto">
              <a:xfrm>
                <a:off x="4386" y="2358"/>
                <a:ext cx="87" cy="61"/>
              </a:xfrm>
              <a:custGeom>
                <a:avLst/>
                <a:gdLst>
                  <a:gd name="T0" fmla="*/ 0 w 87"/>
                  <a:gd name="T1" fmla="*/ 0 h 61"/>
                  <a:gd name="T2" fmla="*/ 87 w 87"/>
                  <a:gd name="T3" fmla="*/ 0 h 61"/>
                  <a:gd name="T4" fmla="*/ 87 w 87"/>
                  <a:gd name="T5" fmla="*/ 61 h 61"/>
                  <a:gd name="T6" fmla="*/ 0 w 87"/>
                  <a:gd name="T7" fmla="*/ 61 h 61"/>
                  <a:gd name="T8" fmla="*/ 0 w 87"/>
                  <a:gd name="T9" fmla="*/ 0 h 61"/>
                  <a:gd name="T10" fmla="*/ 0 w 87"/>
                  <a:gd name="T11" fmla="*/ 0 h 61"/>
                  <a:gd name="T12" fmla="*/ 85 w 87"/>
                  <a:gd name="T13" fmla="*/ 0 h 61"/>
                  <a:gd name="T14" fmla="*/ 85 w 87"/>
                  <a:gd name="T15" fmla="*/ 60 h 61"/>
                  <a:gd name="T16" fmla="*/ 0 w 87"/>
                  <a:gd name="T17" fmla="*/ 60 h 61"/>
                  <a:gd name="T18" fmla="*/ 0 w 8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61">
                    <a:moveTo>
                      <a:pt x="0" y="0"/>
                    </a:moveTo>
                    <a:lnTo>
                      <a:pt x="87" y="0"/>
                    </a:lnTo>
                    <a:lnTo>
                      <a:pt x="87" y="61"/>
                    </a:lnTo>
                    <a:lnTo>
                      <a:pt x="0" y="61"/>
                    </a:lnTo>
                    <a:lnTo>
                      <a:pt x="0" y="0"/>
                    </a:lnTo>
                    <a:close/>
                    <a:moveTo>
                      <a:pt x="0" y="0"/>
                    </a:moveTo>
                    <a:lnTo>
                      <a:pt x="85" y="0"/>
                    </a:lnTo>
                    <a:lnTo>
                      <a:pt x="85" y="60"/>
                    </a:lnTo>
                    <a:lnTo>
                      <a:pt x="0" y="60"/>
                    </a:lnTo>
                    <a:lnTo>
                      <a:pt x="0" y="0"/>
                    </a:lnTo>
                    <a:close/>
                  </a:path>
                </a:pathLst>
              </a:custGeom>
              <a:solidFill>
                <a:srgbClr val="BDB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9" name="Freeform 1766">
                <a:extLst>
                  <a:ext uri="{FF2B5EF4-FFF2-40B4-BE49-F238E27FC236}">
                    <a16:creationId xmlns:a16="http://schemas.microsoft.com/office/drawing/2014/main" id="{181754A3-FA97-A941-B682-D57466C47905}"/>
                  </a:ext>
                </a:extLst>
              </p:cNvPr>
              <p:cNvSpPr>
                <a:spLocks noEditPoints="1"/>
              </p:cNvSpPr>
              <p:nvPr/>
            </p:nvSpPr>
            <p:spPr bwMode="auto">
              <a:xfrm>
                <a:off x="4386" y="2358"/>
                <a:ext cx="85" cy="60"/>
              </a:xfrm>
              <a:custGeom>
                <a:avLst/>
                <a:gdLst>
                  <a:gd name="T0" fmla="*/ 0 w 85"/>
                  <a:gd name="T1" fmla="*/ 0 h 60"/>
                  <a:gd name="T2" fmla="*/ 85 w 85"/>
                  <a:gd name="T3" fmla="*/ 0 h 60"/>
                  <a:gd name="T4" fmla="*/ 85 w 85"/>
                  <a:gd name="T5" fmla="*/ 60 h 60"/>
                  <a:gd name="T6" fmla="*/ 0 w 85"/>
                  <a:gd name="T7" fmla="*/ 60 h 60"/>
                  <a:gd name="T8" fmla="*/ 0 w 85"/>
                  <a:gd name="T9" fmla="*/ 0 h 60"/>
                  <a:gd name="T10" fmla="*/ 0 w 85"/>
                  <a:gd name="T11" fmla="*/ 0 h 60"/>
                  <a:gd name="T12" fmla="*/ 84 w 85"/>
                  <a:gd name="T13" fmla="*/ 0 h 60"/>
                  <a:gd name="T14" fmla="*/ 84 w 85"/>
                  <a:gd name="T15" fmla="*/ 59 h 60"/>
                  <a:gd name="T16" fmla="*/ 0 w 85"/>
                  <a:gd name="T17" fmla="*/ 59 h 60"/>
                  <a:gd name="T18" fmla="*/ 0 w 85"/>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60">
                    <a:moveTo>
                      <a:pt x="0" y="0"/>
                    </a:moveTo>
                    <a:lnTo>
                      <a:pt x="85" y="0"/>
                    </a:lnTo>
                    <a:lnTo>
                      <a:pt x="85" y="60"/>
                    </a:lnTo>
                    <a:lnTo>
                      <a:pt x="0" y="60"/>
                    </a:lnTo>
                    <a:lnTo>
                      <a:pt x="0" y="0"/>
                    </a:lnTo>
                    <a:close/>
                    <a:moveTo>
                      <a:pt x="0" y="0"/>
                    </a:moveTo>
                    <a:lnTo>
                      <a:pt x="84" y="0"/>
                    </a:lnTo>
                    <a:lnTo>
                      <a:pt x="84" y="59"/>
                    </a:lnTo>
                    <a:lnTo>
                      <a:pt x="0" y="59"/>
                    </a:lnTo>
                    <a:lnTo>
                      <a:pt x="0"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0" name="Freeform 1767">
                <a:extLst>
                  <a:ext uri="{FF2B5EF4-FFF2-40B4-BE49-F238E27FC236}">
                    <a16:creationId xmlns:a16="http://schemas.microsoft.com/office/drawing/2014/main" id="{A8DE5315-B9F7-D346-8DBD-564F5BF8406E}"/>
                  </a:ext>
                </a:extLst>
              </p:cNvPr>
              <p:cNvSpPr>
                <a:spLocks noEditPoints="1"/>
              </p:cNvSpPr>
              <p:nvPr/>
            </p:nvSpPr>
            <p:spPr bwMode="auto">
              <a:xfrm>
                <a:off x="4386" y="2358"/>
                <a:ext cx="84" cy="59"/>
              </a:xfrm>
              <a:custGeom>
                <a:avLst/>
                <a:gdLst>
                  <a:gd name="T0" fmla="*/ 0 w 84"/>
                  <a:gd name="T1" fmla="*/ 0 h 59"/>
                  <a:gd name="T2" fmla="*/ 84 w 84"/>
                  <a:gd name="T3" fmla="*/ 0 h 59"/>
                  <a:gd name="T4" fmla="*/ 84 w 84"/>
                  <a:gd name="T5" fmla="*/ 59 h 59"/>
                  <a:gd name="T6" fmla="*/ 0 w 84"/>
                  <a:gd name="T7" fmla="*/ 59 h 59"/>
                  <a:gd name="T8" fmla="*/ 0 w 84"/>
                  <a:gd name="T9" fmla="*/ 0 h 59"/>
                  <a:gd name="T10" fmla="*/ 0 w 84"/>
                  <a:gd name="T11" fmla="*/ 0 h 59"/>
                  <a:gd name="T12" fmla="*/ 82 w 84"/>
                  <a:gd name="T13" fmla="*/ 0 h 59"/>
                  <a:gd name="T14" fmla="*/ 82 w 84"/>
                  <a:gd name="T15" fmla="*/ 58 h 59"/>
                  <a:gd name="T16" fmla="*/ 0 w 84"/>
                  <a:gd name="T17" fmla="*/ 58 h 59"/>
                  <a:gd name="T18" fmla="*/ 0 w 8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9">
                    <a:moveTo>
                      <a:pt x="0" y="0"/>
                    </a:moveTo>
                    <a:lnTo>
                      <a:pt x="84" y="0"/>
                    </a:lnTo>
                    <a:lnTo>
                      <a:pt x="84" y="59"/>
                    </a:lnTo>
                    <a:lnTo>
                      <a:pt x="0" y="59"/>
                    </a:lnTo>
                    <a:lnTo>
                      <a:pt x="0" y="0"/>
                    </a:lnTo>
                    <a:close/>
                    <a:moveTo>
                      <a:pt x="0" y="0"/>
                    </a:moveTo>
                    <a:lnTo>
                      <a:pt x="82" y="0"/>
                    </a:lnTo>
                    <a:lnTo>
                      <a:pt x="82" y="58"/>
                    </a:lnTo>
                    <a:lnTo>
                      <a:pt x="0" y="58"/>
                    </a:lnTo>
                    <a:lnTo>
                      <a:pt x="0" y="0"/>
                    </a:lnTo>
                    <a:close/>
                  </a:path>
                </a:pathLst>
              </a:custGeom>
              <a:solidFill>
                <a:srgbClr val="C2C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1" name="Freeform 1768">
                <a:extLst>
                  <a:ext uri="{FF2B5EF4-FFF2-40B4-BE49-F238E27FC236}">
                    <a16:creationId xmlns:a16="http://schemas.microsoft.com/office/drawing/2014/main" id="{DD7BF09A-B884-A942-8A77-A7F05D555EFC}"/>
                  </a:ext>
                </a:extLst>
              </p:cNvPr>
              <p:cNvSpPr>
                <a:spLocks noEditPoints="1"/>
              </p:cNvSpPr>
              <p:nvPr/>
            </p:nvSpPr>
            <p:spPr bwMode="auto">
              <a:xfrm>
                <a:off x="4386" y="2358"/>
                <a:ext cx="82" cy="58"/>
              </a:xfrm>
              <a:custGeom>
                <a:avLst/>
                <a:gdLst>
                  <a:gd name="T0" fmla="*/ 0 w 82"/>
                  <a:gd name="T1" fmla="*/ 0 h 58"/>
                  <a:gd name="T2" fmla="*/ 82 w 82"/>
                  <a:gd name="T3" fmla="*/ 0 h 58"/>
                  <a:gd name="T4" fmla="*/ 82 w 82"/>
                  <a:gd name="T5" fmla="*/ 58 h 58"/>
                  <a:gd name="T6" fmla="*/ 0 w 82"/>
                  <a:gd name="T7" fmla="*/ 58 h 58"/>
                  <a:gd name="T8" fmla="*/ 0 w 82"/>
                  <a:gd name="T9" fmla="*/ 0 h 58"/>
                  <a:gd name="T10" fmla="*/ 0 w 82"/>
                  <a:gd name="T11" fmla="*/ 0 h 58"/>
                  <a:gd name="T12" fmla="*/ 80 w 82"/>
                  <a:gd name="T13" fmla="*/ 0 h 58"/>
                  <a:gd name="T14" fmla="*/ 80 w 82"/>
                  <a:gd name="T15" fmla="*/ 56 h 58"/>
                  <a:gd name="T16" fmla="*/ 0 w 82"/>
                  <a:gd name="T17" fmla="*/ 56 h 58"/>
                  <a:gd name="T18" fmla="*/ 0 w 82"/>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8">
                    <a:moveTo>
                      <a:pt x="0" y="0"/>
                    </a:moveTo>
                    <a:lnTo>
                      <a:pt x="82" y="0"/>
                    </a:lnTo>
                    <a:lnTo>
                      <a:pt x="82" y="58"/>
                    </a:lnTo>
                    <a:lnTo>
                      <a:pt x="0" y="58"/>
                    </a:lnTo>
                    <a:lnTo>
                      <a:pt x="0" y="0"/>
                    </a:lnTo>
                    <a:close/>
                    <a:moveTo>
                      <a:pt x="0" y="0"/>
                    </a:moveTo>
                    <a:lnTo>
                      <a:pt x="80" y="0"/>
                    </a:lnTo>
                    <a:lnTo>
                      <a:pt x="80" y="56"/>
                    </a:lnTo>
                    <a:lnTo>
                      <a:pt x="0" y="56"/>
                    </a:lnTo>
                    <a:lnTo>
                      <a:pt x="0"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2" name="Freeform 1769">
                <a:extLst>
                  <a:ext uri="{FF2B5EF4-FFF2-40B4-BE49-F238E27FC236}">
                    <a16:creationId xmlns:a16="http://schemas.microsoft.com/office/drawing/2014/main" id="{0F6D41BC-41F5-2344-841D-D7633E011E2D}"/>
                  </a:ext>
                </a:extLst>
              </p:cNvPr>
              <p:cNvSpPr>
                <a:spLocks noEditPoints="1"/>
              </p:cNvSpPr>
              <p:nvPr/>
            </p:nvSpPr>
            <p:spPr bwMode="auto">
              <a:xfrm>
                <a:off x="4386" y="2358"/>
                <a:ext cx="80" cy="56"/>
              </a:xfrm>
              <a:custGeom>
                <a:avLst/>
                <a:gdLst>
                  <a:gd name="T0" fmla="*/ 0 w 80"/>
                  <a:gd name="T1" fmla="*/ 0 h 56"/>
                  <a:gd name="T2" fmla="*/ 80 w 80"/>
                  <a:gd name="T3" fmla="*/ 0 h 56"/>
                  <a:gd name="T4" fmla="*/ 80 w 80"/>
                  <a:gd name="T5" fmla="*/ 56 h 56"/>
                  <a:gd name="T6" fmla="*/ 0 w 80"/>
                  <a:gd name="T7" fmla="*/ 56 h 56"/>
                  <a:gd name="T8" fmla="*/ 0 w 80"/>
                  <a:gd name="T9" fmla="*/ 0 h 56"/>
                  <a:gd name="T10" fmla="*/ 0 w 80"/>
                  <a:gd name="T11" fmla="*/ 0 h 56"/>
                  <a:gd name="T12" fmla="*/ 78 w 80"/>
                  <a:gd name="T13" fmla="*/ 0 h 56"/>
                  <a:gd name="T14" fmla="*/ 78 w 80"/>
                  <a:gd name="T15" fmla="*/ 55 h 56"/>
                  <a:gd name="T16" fmla="*/ 0 w 80"/>
                  <a:gd name="T17" fmla="*/ 55 h 56"/>
                  <a:gd name="T18" fmla="*/ 0 w 80"/>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6">
                    <a:moveTo>
                      <a:pt x="0" y="0"/>
                    </a:moveTo>
                    <a:lnTo>
                      <a:pt x="80" y="0"/>
                    </a:lnTo>
                    <a:lnTo>
                      <a:pt x="80" y="56"/>
                    </a:lnTo>
                    <a:lnTo>
                      <a:pt x="0" y="56"/>
                    </a:lnTo>
                    <a:lnTo>
                      <a:pt x="0" y="0"/>
                    </a:lnTo>
                    <a:close/>
                    <a:moveTo>
                      <a:pt x="0" y="0"/>
                    </a:moveTo>
                    <a:lnTo>
                      <a:pt x="78" y="0"/>
                    </a:lnTo>
                    <a:lnTo>
                      <a:pt x="78" y="55"/>
                    </a:lnTo>
                    <a:lnTo>
                      <a:pt x="0" y="55"/>
                    </a:lnTo>
                    <a:lnTo>
                      <a:pt x="0" y="0"/>
                    </a:lnTo>
                    <a:close/>
                  </a:path>
                </a:pathLst>
              </a:cu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3" name="Freeform 1770">
                <a:extLst>
                  <a:ext uri="{FF2B5EF4-FFF2-40B4-BE49-F238E27FC236}">
                    <a16:creationId xmlns:a16="http://schemas.microsoft.com/office/drawing/2014/main" id="{875FC8B1-747B-3F4E-A307-AA5A96C5ABC5}"/>
                  </a:ext>
                </a:extLst>
              </p:cNvPr>
              <p:cNvSpPr>
                <a:spLocks noEditPoints="1"/>
              </p:cNvSpPr>
              <p:nvPr/>
            </p:nvSpPr>
            <p:spPr bwMode="auto">
              <a:xfrm>
                <a:off x="4386" y="2358"/>
                <a:ext cx="78" cy="55"/>
              </a:xfrm>
              <a:custGeom>
                <a:avLst/>
                <a:gdLst>
                  <a:gd name="T0" fmla="*/ 0 w 78"/>
                  <a:gd name="T1" fmla="*/ 0 h 55"/>
                  <a:gd name="T2" fmla="*/ 78 w 78"/>
                  <a:gd name="T3" fmla="*/ 0 h 55"/>
                  <a:gd name="T4" fmla="*/ 78 w 78"/>
                  <a:gd name="T5" fmla="*/ 55 h 55"/>
                  <a:gd name="T6" fmla="*/ 0 w 78"/>
                  <a:gd name="T7" fmla="*/ 55 h 55"/>
                  <a:gd name="T8" fmla="*/ 0 w 78"/>
                  <a:gd name="T9" fmla="*/ 0 h 55"/>
                  <a:gd name="T10" fmla="*/ 0 w 78"/>
                  <a:gd name="T11" fmla="*/ 0 h 55"/>
                  <a:gd name="T12" fmla="*/ 76 w 78"/>
                  <a:gd name="T13" fmla="*/ 0 h 55"/>
                  <a:gd name="T14" fmla="*/ 76 w 78"/>
                  <a:gd name="T15" fmla="*/ 53 h 55"/>
                  <a:gd name="T16" fmla="*/ 0 w 78"/>
                  <a:gd name="T17" fmla="*/ 53 h 55"/>
                  <a:gd name="T18" fmla="*/ 0 w 7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55">
                    <a:moveTo>
                      <a:pt x="0" y="0"/>
                    </a:moveTo>
                    <a:lnTo>
                      <a:pt x="78" y="0"/>
                    </a:lnTo>
                    <a:lnTo>
                      <a:pt x="78" y="55"/>
                    </a:lnTo>
                    <a:lnTo>
                      <a:pt x="0" y="55"/>
                    </a:lnTo>
                    <a:lnTo>
                      <a:pt x="0" y="0"/>
                    </a:lnTo>
                    <a:close/>
                    <a:moveTo>
                      <a:pt x="0" y="0"/>
                    </a:moveTo>
                    <a:lnTo>
                      <a:pt x="76" y="0"/>
                    </a:lnTo>
                    <a:lnTo>
                      <a:pt x="76" y="53"/>
                    </a:lnTo>
                    <a:lnTo>
                      <a:pt x="0" y="53"/>
                    </a:lnTo>
                    <a:lnTo>
                      <a:pt x="0" y="0"/>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4" name="Freeform 1771">
                <a:extLst>
                  <a:ext uri="{FF2B5EF4-FFF2-40B4-BE49-F238E27FC236}">
                    <a16:creationId xmlns:a16="http://schemas.microsoft.com/office/drawing/2014/main" id="{C8610264-5C38-874D-90A1-69C94A92A60A}"/>
                  </a:ext>
                </a:extLst>
              </p:cNvPr>
              <p:cNvSpPr>
                <a:spLocks noEditPoints="1"/>
              </p:cNvSpPr>
              <p:nvPr/>
            </p:nvSpPr>
            <p:spPr bwMode="auto">
              <a:xfrm>
                <a:off x="4386" y="2358"/>
                <a:ext cx="76" cy="53"/>
              </a:xfrm>
              <a:custGeom>
                <a:avLst/>
                <a:gdLst>
                  <a:gd name="T0" fmla="*/ 0 w 76"/>
                  <a:gd name="T1" fmla="*/ 0 h 53"/>
                  <a:gd name="T2" fmla="*/ 76 w 76"/>
                  <a:gd name="T3" fmla="*/ 0 h 53"/>
                  <a:gd name="T4" fmla="*/ 76 w 76"/>
                  <a:gd name="T5" fmla="*/ 53 h 53"/>
                  <a:gd name="T6" fmla="*/ 0 w 76"/>
                  <a:gd name="T7" fmla="*/ 53 h 53"/>
                  <a:gd name="T8" fmla="*/ 0 w 76"/>
                  <a:gd name="T9" fmla="*/ 0 h 53"/>
                  <a:gd name="T10" fmla="*/ 0 w 76"/>
                  <a:gd name="T11" fmla="*/ 0 h 53"/>
                  <a:gd name="T12" fmla="*/ 75 w 76"/>
                  <a:gd name="T13" fmla="*/ 0 h 53"/>
                  <a:gd name="T14" fmla="*/ 75 w 76"/>
                  <a:gd name="T15" fmla="*/ 53 h 53"/>
                  <a:gd name="T16" fmla="*/ 0 w 76"/>
                  <a:gd name="T17" fmla="*/ 53 h 53"/>
                  <a:gd name="T18" fmla="*/ 0 w 76"/>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3">
                    <a:moveTo>
                      <a:pt x="0" y="0"/>
                    </a:moveTo>
                    <a:lnTo>
                      <a:pt x="76" y="0"/>
                    </a:lnTo>
                    <a:lnTo>
                      <a:pt x="76" y="53"/>
                    </a:lnTo>
                    <a:lnTo>
                      <a:pt x="0" y="53"/>
                    </a:lnTo>
                    <a:lnTo>
                      <a:pt x="0" y="0"/>
                    </a:lnTo>
                    <a:close/>
                    <a:moveTo>
                      <a:pt x="0" y="0"/>
                    </a:moveTo>
                    <a:lnTo>
                      <a:pt x="75" y="0"/>
                    </a:lnTo>
                    <a:lnTo>
                      <a:pt x="75" y="53"/>
                    </a:lnTo>
                    <a:lnTo>
                      <a:pt x="0" y="53"/>
                    </a:lnTo>
                    <a:lnTo>
                      <a:pt x="0" y="0"/>
                    </a:lnTo>
                    <a:close/>
                  </a:path>
                </a:pathLst>
              </a:custGeom>
              <a:solidFill>
                <a:srgbClr val="CD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5" name="Freeform 1772">
                <a:extLst>
                  <a:ext uri="{FF2B5EF4-FFF2-40B4-BE49-F238E27FC236}">
                    <a16:creationId xmlns:a16="http://schemas.microsoft.com/office/drawing/2014/main" id="{56839857-C906-8546-9E04-99686FE6A5D0}"/>
                  </a:ext>
                </a:extLst>
              </p:cNvPr>
              <p:cNvSpPr>
                <a:spLocks noEditPoints="1"/>
              </p:cNvSpPr>
              <p:nvPr/>
            </p:nvSpPr>
            <p:spPr bwMode="auto">
              <a:xfrm>
                <a:off x="4386" y="2358"/>
                <a:ext cx="75" cy="53"/>
              </a:xfrm>
              <a:custGeom>
                <a:avLst/>
                <a:gdLst>
                  <a:gd name="T0" fmla="*/ 0 w 75"/>
                  <a:gd name="T1" fmla="*/ 0 h 53"/>
                  <a:gd name="T2" fmla="*/ 75 w 75"/>
                  <a:gd name="T3" fmla="*/ 0 h 53"/>
                  <a:gd name="T4" fmla="*/ 75 w 75"/>
                  <a:gd name="T5" fmla="*/ 53 h 53"/>
                  <a:gd name="T6" fmla="*/ 0 w 75"/>
                  <a:gd name="T7" fmla="*/ 53 h 53"/>
                  <a:gd name="T8" fmla="*/ 0 w 75"/>
                  <a:gd name="T9" fmla="*/ 0 h 53"/>
                  <a:gd name="T10" fmla="*/ 0 w 75"/>
                  <a:gd name="T11" fmla="*/ 0 h 53"/>
                  <a:gd name="T12" fmla="*/ 73 w 75"/>
                  <a:gd name="T13" fmla="*/ 0 h 53"/>
                  <a:gd name="T14" fmla="*/ 73 w 75"/>
                  <a:gd name="T15" fmla="*/ 52 h 53"/>
                  <a:gd name="T16" fmla="*/ 0 w 75"/>
                  <a:gd name="T17" fmla="*/ 52 h 53"/>
                  <a:gd name="T18" fmla="*/ 0 w 75"/>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3">
                    <a:moveTo>
                      <a:pt x="0" y="0"/>
                    </a:moveTo>
                    <a:lnTo>
                      <a:pt x="75" y="0"/>
                    </a:lnTo>
                    <a:lnTo>
                      <a:pt x="75" y="53"/>
                    </a:lnTo>
                    <a:lnTo>
                      <a:pt x="0" y="53"/>
                    </a:lnTo>
                    <a:lnTo>
                      <a:pt x="0" y="0"/>
                    </a:lnTo>
                    <a:close/>
                    <a:moveTo>
                      <a:pt x="0" y="0"/>
                    </a:moveTo>
                    <a:lnTo>
                      <a:pt x="73" y="0"/>
                    </a:lnTo>
                    <a:lnTo>
                      <a:pt x="73" y="52"/>
                    </a:lnTo>
                    <a:lnTo>
                      <a:pt x="0" y="52"/>
                    </a:lnTo>
                    <a:lnTo>
                      <a:pt x="0" y="0"/>
                    </a:lnTo>
                    <a:close/>
                  </a:path>
                </a:pathLst>
              </a:custGeom>
              <a:solidFill>
                <a:srgbClr val="D0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6" name="Freeform 1773">
                <a:extLst>
                  <a:ext uri="{FF2B5EF4-FFF2-40B4-BE49-F238E27FC236}">
                    <a16:creationId xmlns:a16="http://schemas.microsoft.com/office/drawing/2014/main" id="{5235288A-7159-4644-9BA1-452989CF179F}"/>
                  </a:ext>
                </a:extLst>
              </p:cNvPr>
              <p:cNvSpPr>
                <a:spLocks noEditPoints="1"/>
              </p:cNvSpPr>
              <p:nvPr/>
            </p:nvSpPr>
            <p:spPr bwMode="auto">
              <a:xfrm>
                <a:off x="4386" y="2358"/>
                <a:ext cx="73" cy="52"/>
              </a:xfrm>
              <a:custGeom>
                <a:avLst/>
                <a:gdLst>
                  <a:gd name="T0" fmla="*/ 0 w 73"/>
                  <a:gd name="T1" fmla="*/ 0 h 52"/>
                  <a:gd name="T2" fmla="*/ 73 w 73"/>
                  <a:gd name="T3" fmla="*/ 0 h 52"/>
                  <a:gd name="T4" fmla="*/ 73 w 73"/>
                  <a:gd name="T5" fmla="*/ 52 h 52"/>
                  <a:gd name="T6" fmla="*/ 0 w 73"/>
                  <a:gd name="T7" fmla="*/ 52 h 52"/>
                  <a:gd name="T8" fmla="*/ 0 w 73"/>
                  <a:gd name="T9" fmla="*/ 0 h 52"/>
                  <a:gd name="T10" fmla="*/ 0 w 73"/>
                  <a:gd name="T11" fmla="*/ 0 h 52"/>
                  <a:gd name="T12" fmla="*/ 71 w 73"/>
                  <a:gd name="T13" fmla="*/ 0 h 52"/>
                  <a:gd name="T14" fmla="*/ 71 w 73"/>
                  <a:gd name="T15" fmla="*/ 50 h 52"/>
                  <a:gd name="T16" fmla="*/ 0 w 73"/>
                  <a:gd name="T17" fmla="*/ 50 h 52"/>
                  <a:gd name="T18" fmla="*/ 0 w 73"/>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52">
                    <a:moveTo>
                      <a:pt x="0" y="0"/>
                    </a:moveTo>
                    <a:lnTo>
                      <a:pt x="73" y="0"/>
                    </a:lnTo>
                    <a:lnTo>
                      <a:pt x="73" y="52"/>
                    </a:lnTo>
                    <a:lnTo>
                      <a:pt x="0" y="52"/>
                    </a:lnTo>
                    <a:lnTo>
                      <a:pt x="0" y="0"/>
                    </a:lnTo>
                    <a:close/>
                    <a:moveTo>
                      <a:pt x="0" y="0"/>
                    </a:moveTo>
                    <a:lnTo>
                      <a:pt x="71" y="0"/>
                    </a:lnTo>
                    <a:lnTo>
                      <a:pt x="71" y="50"/>
                    </a:lnTo>
                    <a:lnTo>
                      <a:pt x="0" y="50"/>
                    </a:lnTo>
                    <a:lnTo>
                      <a:pt x="0" y="0"/>
                    </a:lnTo>
                    <a:close/>
                  </a:path>
                </a:pathLst>
              </a:custGeom>
              <a:solidFill>
                <a:srgbClr val="D3D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7" name="Freeform 1774">
                <a:extLst>
                  <a:ext uri="{FF2B5EF4-FFF2-40B4-BE49-F238E27FC236}">
                    <a16:creationId xmlns:a16="http://schemas.microsoft.com/office/drawing/2014/main" id="{446FE3BB-FC37-AF48-BDC1-55DB852CFE73}"/>
                  </a:ext>
                </a:extLst>
              </p:cNvPr>
              <p:cNvSpPr>
                <a:spLocks noEditPoints="1"/>
              </p:cNvSpPr>
              <p:nvPr/>
            </p:nvSpPr>
            <p:spPr bwMode="auto">
              <a:xfrm>
                <a:off x="4386" y="2358"/>
                <a:ext cx="71" cy="50"/>
              </a:xfrm>
              <a:custGeom>
                <a:avLst/>
                <a:gdLst>
                  <a:gd name="T0" fmla="*/ 0 w 71"/>
                  <a:gd name="T1" fmla="*/ 0 h 50"/>
                  <a:gd name="T2" fmla="*/ 71 w 71"/>
                  <a:gd name="T3" fmla="*/ 0 h 50"/>
                  <a:gd name="T4" fmla="*/ 71 w 71"/>
                  <a:gd name="T5" fmla="*/ 50 h 50"/>
                  <a:gd name="T6" fmla="*/ 0 w 71"/>
                  <a:gd name="T7" fmla="*/ 50 h 50"/>
                  <a:gd name="T8" fmla="*/ 0 w 71"/>
                  <a:gd name="T9" fmla="*/ 0 h 50"/>
                  <a:gd name="T10" fmla="*/ 0 w 71"/>
                  <a:gd name="T11" fmla="*/ 0 h 50"/>
                  <a:gd name="T12" fmla="*/ 69 w 71"/>
                  <a:gd name="T13" fmla="*/ 0 h 50"/>
                  <a:gd name="T14" fmla="*/ 69 w 71"/>
                  <a:gd name="T15" fmla="*/ 49 h 50"/>
                  <a:gd name="T16" fmla="*/ 0 w 71"/>
                  <a:gd name="T17" fmla="*/ 49 h 50"/>
                  <a:gd name="T18" fmla="*/ 0 w 71"/>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0">
                    <a:moveTo>
                      <a:pt x="0" y="0"/>
                    </a:moveTo>
                    <a:lnTo>
                      <a:pt x="71" y="0"/>
                    </a:lnTo>
                    <a:lnTo>
                      <a:pt x="71" y="50"/>
                    </a:lnTo>
                    <a:lnTo>
                      <a:pt x="0" y="50"/>
                    </a:lnTo>
                    <a:lnTo>
                      <a:pt x="0" y="0"/>
                    </a:lnTo>
                    <a:close/>
                    <a:moveTo>
                      <a:pt x="0" y="0"/>
                    </a:moveTo>
                    <a:lnTo>
                      <a:pt x="69" y="0"/>
                    </a:lnTo>
                    <a:lnTo>
                      <a:pt x="69" y="49"/>
                    </a:lnTo>
                    <a:lnTo>
                      <a:pt x="0" y="49"/>
                    </a:lnTo>
                    <a:lnTo>
                      <a:pt x="0"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8" name="Freeform 1775">
                <a:extLst>
                  <a:ext uri="{FF2B5EF4-FFF2-40B4-BE49-F238E27FC236}">
                    <a16:creationId xmlns:a16="http://schemas.microsoft.com/office/drawing/2014/main" id="{07D42E65-29BD-9140-8750-22A66266257A}"/>
                  </a:ext>
                </a:extLst>
              </p:cNvPr>
              <p:cNvSpPr>
                <a:spLocks noEditPoints="1"/>
              </p:cNvSpPr>
              <p:nvPr/>
            </p:nvSpPr>
            <p:spPr bwMode="auto">
              <a:xfrm>
                <a:off x="4386" y="2358"/>
                <a:ext cx="69" cy="49"/>
              </a:xfrm>
              <a:custGeom>
                <a:avLst/>
                <a:gdLst>
                  <a:gd name="T0" fmla="*/ 0 w 69"/>
                  <a:gd name="T1" fmla="*/ 0 h 49"/>
                  <a:gd name="T2" fmla="*/ 69 w 69"/>
                  <a:gd name="T3" fmla="*/ 0 h 49"/>
                  <a:gd name="T4" fmla="*/ 69 w 69"/>
                  <a:gd name="T5" fmla="*/ 49 h 49"/>
                  <a:gd name="T6" fmla="*/ 0 w 69"/>
                  <a:gd name="T7" fmla="*/ 49 h 49"/>
                  <a:gd name="T8" fmla="*/ 0 w 69"/>
                  <a:gd name="T9" fmla="*/ 0 h 49"/>
                  <a:gd name="T10" fmla="*/ 0 w 69"/>
                  <a:gd name="T11" fmla="*/ 0 h 49"/>
                  <a:gd name="T12" fmla="*/ 68 w 69"/>
                  <a:gd name="T13" fmla="*/ 0 h 49"/>
                  <a:gd name="T14" fmla="*/ 68 w 69"/>
                  <a:gd name="T15" fmla="*/ 47 h 49"/>
                  <a:gd name="T16" fmla="*/ 0 w 69"/>
                  <a:gd name="T17" fmla="*/ 47 h 49"/>
                  <a:gd name="T18" fmla="*/ 0 w 6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9">
                    <a:moveTo>
                      <a:pt x="0" y="0"/>
                    </a:moveTo>
                    <a:lnTo>
                      <a:pt x="69" y="0"/>
                    </a:lnTo>
                    <a:lnTo>
                      <a:pt x="69" y="49"/>
                    </a:lnTo>
                    <a:lnTo>
                      <a:pt x="0" y="49"/>
                    </a:lnTo>
                    <a:lnTo>
                      <a:pt x="0" y="0"/>
                    </a:lnTo>
                    <a:close/>
                    <a:moveTo>
                      <a:pt x="0" y="0"/>
                    </a:moveTo>
                    <a:lnTo>
                      <a:pt x="68" y="0"/>
                    </a:lnTo>
                    <a:lnTo>
                      <a:pt x="68" y="47"/>
                    </a:lnTo>
                    <a:lnTo>
                      <a:pt x="0" y="47"/>
                    </a:lnTo>
                    <a:lnTo>
                      <a:pt x="0" y="0"/>
                    </a:lnTo>
                    <a:close/>
                  </a:path>
                </a:pathLst>
              </a:custGeom>
              <a:solidFill>
                <a:srgbClr val="D8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99" name="Freeform 1776">
                <a:extLst>
                  <a:ext uri="{FF2B5EF4-FFF2-40B4-BE49-F238E27FC236}">
                    <a16:creationId xmlns:a16="http://schemas.microsoft.com/office/drawing/2014/main" id="{69C0A4CD-75E7-034C-8A3C-847C28538276}"/>
                  </a:ext>
                </a:extLst>
              </p:cNvPr>
              <p:cNvSpPr>
                <a:spLocks noEditPoints="1"/>
              </p:cNvSpPr>
              <p:nvPr/>
            </p:nvSpPr>
            <p:spPr bwMode="auto">
              <a:xfrm>
                <a:off x="4386" y="2358"/>
                <a:ext cx="68" cy="47"/>
              </a:xfrm>
              <a:custGeom>
                <a:avLst/>
                <a:gdLst>
                  <a:gd name="T0" fmla="*/ 0 w 68"/>
                  <a:gd name="T1" fmla="*/ 0 h 47"/>
                  <a:gd name="T2" fmla="*/ 68 w 68"/>
                  <a:gd name="T3" fmla="*/ 0 h 47"/>
                  <a:gd name="T4" fmla="*/ 68 w 68"/>
                  <a:gd name="T5" fmla="*/ 47 h 47"/>
                  <a:gd name="T6" fmla="*/ 0 w 68"/>
                  <a:gd name="T7" fmla="*/ 47 h 47"/>
                  <a:gd name="T8" fmla="*/ 0 w 68"/>
                  <a:gd name="T9" fmla="*/ 0 h 47"/>
                  <a:gd name="T10" fmla="*/ 0 w 68"/>
                  <a:gd name="T11" fmla="*/ 0 h 47"/>
                  <a:gd name="T12" fmla="*/ 66 w 68"/>
                  <a:gd name="T13" fmla="*/ 0 h 47"/>
                  <a:gd name="T14" fmla="*/ 66 w 68"/>
                  <a:gd name="T15" fmla="*/ 46 h 47"/>
                  <a:gd name="T16" fmla="*/ 0 w 68"/>
                  <a:gd name="T17" fmla="*/ 46 h 47"/>
                  <a:gd name="T18" fmla="*/ 0 w 68"/>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7">
                    <a:moveTo>
                      <a:pt x="0" y="0"/>
                    </a:moveTo>
                    <a:lnTo>
                      <a:pt x="68" y="0"/>
                    </a:lnTo>
                    <a:lnTo>
                      <a:pt x="68" y="47"/>
                    </a:lnTo>
                    <a:lnTo>
                      <a:pt x="0" y="47"/>
                    </a:lnTo>
                    <a:lnTo>
                      <a:pt x="0" y="0"/>
                    </a:lnTo>
                    <a:close/>
                    <a:moveTo>
                      <a:pt x="0" y="0"/>
                    </a:moveTo>
                    <a:lnTo>
                      <a:pt x="66" y="0"/>
                    </a:lnTo>
                    <a:lnTo>
                      <a:pt x="66" y="46"/>
                    </a:lnTo>
                    <a:lnTo>
                      <a:pt x="0" y="46"/>
                    </a:lnTo>
                    <a:lnTo>
                      <a:pt x="0" y="0"/>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0" name="Freeform 1777">
                <a:extLst>
                  <a:ext uri="{FF2B5EF4-FFF2-40B4-BE49-F238E27FC236}">
                    <a16:creationId xmlns:a16="http://schemas.microsoft.com/office/drawing/2014/main" id="{62CDE460-A3EA-D940-98DF-39C800C073CF}"/>
                  </a:ext>
                </a:extLst>
              </p:cNvPr>
              <p:cNvSpPr>
                <a:spLocks noEditPoints="1"/>
              </p:cNvSpPr>
              <p:nvPr/>
            </p:nvSpPr>
            <p:spPr bwMode="auto">
              <a:xfrm>
                <a:off x="4386" y="2358"/>
                <a:ext cx="66" cy="46"/>
              </a:xfrm>
              <a:custGeom>
                <a:avLst/>
                <a:gdLst>
                  <a:gd name="T0" fmla="*/ 0 w 66"/>
                  <a:gd name="T1" fmla="*/ 0 h 46"/>
                  <a:gd name="T2" fmla="*/ 66 w 66"/>
                  <a:gd name="T3" fmla="*/ 0 h 46"/>
                  <a:gd name="T4" fmla="*/ 66 w 66"/>
                  <a:gd name="T5" fmla="*/ 46 h 46"/>
                  <a:gd name="T6" fmla="*/ 0 w 66"/>
                  <a:gd name="T7" fmla="*/ 46 h 46"/>
                  <a:gd name="T8" fmla="*/ 0 w 66"/>
                  <a:gd name="T9" fmla="*/ 0 h 46"/>
                  <a:gd name="T10" fmla="*/ 0 w 66"/>
                  <a:gd name="T11" fmla="*/ 0 h 46"/>
                  <a:gd name="T12" fmla="*/ 64 w 66"/>
                  <a:gd name="T13" fmla="*/ 0 h 46"/>
                  <a:gd name="T14" fmla="*/ 64 w 66"/>
                  <a:gd name="T15" fmla="*/ 45 h 46"/>
                  <a:gd name="T16" fmla="*/ 0 w 66"/>
                  <a:gd name="T17" fmla="*/ 45 h 46"/>
                  <a:gd name="T18" fmla="*/ 0 w 6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46">
                    <a:moveTo>
                      <a:pt x="0" y="0"/>
                    </a:moveTo>
                    <a:lnTo>
                      <a:pt x="66" y="0"/>
                    </a:lnTo>
                    <a:lnTo>
                      <a:pt x="66" y="46"/>
                    </a:lnTo>
                    <a:lnTo>
                      <a:pt x="0" y="46"/>
                    </a:lnTo>
                    <a:lnTo>
                      <a:pt x="0" y="0"/>
                    </a:lnTo>
                    <a:close/>
                    <a:moveTo>
                      <a:pt x="0" y="0"/>
                    </a:moveTo>
                    <a:lnTo>
                      <a:pt x="64" y="0"/>
                    </a:lnTo>
                    <a:lnTo>
                      <a:pt x="64" y="45"/>
                    </a:lnTo>
                    <a:lnTo>
                      <a:pt x="0" y="45"/>
                    </a:lnTo>
                    <a:lnTo>
                      <a:pt x="0"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1" name="Freeform 1778">
                <a:extLst>
                  <a:ext uri="{FF2B5EF4-FFF2-40B4-BE49-F238E27FC236}">
                    <a16:creationId xmlns:a16="http://schemas.microsoft.com/office/drawing/2014/main" id="{43847C8F-FC76-7544-BD66-38C6E49B38A0}"/>
                  </a:ext>
                </a:extLst>
              </p:cNvPr>
              <p:cNvSpPr>
                <a:spLocks noEditPoints="1"/>
              </p:cNvSpPr>
              <p:nvPr/>
            </p:nvSpPr>
            <p:spPr bwMode="auto">
              <a:xfrm>
                <a:off x="4386" y="2358"/>
                <a:ext cx="64" cy="45"/>
              </a:xfrm>
              <a:custGeom>
                <a:avLst/>
                <a:gdLst>
                  <a:gd name="T0" fmla="*/ 0 w 64"/>
                  <a:gd name="T1" fmla="*/ 0 h 45"/>
                  <a:gd name="T2" fmla="*/ 64 w 64"/>
                  <a:gd name="T3" fmla="*/ 0 h 45"/>
                  <a:gd name="T4" fmla="*/ 64 w 64"/>
                  <a:gd name="T5" fmla="*/ 45 h 45"/>
                  <a:gd name="T6" fmla="*/ 0 w 64"/>
                  <a:gd name="T7" fmla="*/ 45 h 45"/>
                  <a:gd name="T8" fmla="*/ 0 w 64"/>
                  <a:gd name="T9" fmla="*/ 0 h 45"/>
                  <a:gd name="T10" fmla="*/ 0 w 64"/>
                  <a:gd name="T11" fmla="*/ 0 h 45"/>
                  <a:gd name="T12" fmla="*/ 62 w 64"/>
                  <a:gd name="T13" fmla="*/ 0 h 45"/>
                  <a:gd name="T14" fmla="*/ 62 w 64"/>
                  <a:gd name="T15" fmla="*/ 44 h 45"/>
                  <a:gd name="T16" fmla="*/ 0 w 64"/>
                  <a:gd name="T17" fmla="*/ 44 h 45"/>
                  <a:gd name="T18" fmla="*/ 0 w 6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45">
                    <a:moveTo>
                      <a:pt x="0" y="0"/>
                    </a:moveTo>
                    <a:lnTo>
                      <a:pt x="64" y="0"/>
                    </a:lnTo>
                    <a:lnTo>
                      <a:pt x="64" y="45"/>
                    </a:lnTo>
                    <a:lnTo>
                      <a:pt x="0" y="45"/>
                    </a:lnTo>
                    <a:lnTo>
                      <a:pt x="0" y="0"/>
                    </a:lnTo>
                    <a:close/>
                    <a:moveTo>
                      <a:pt x="0" y="0"/>
                    </a:moveTo>
                    <a:lnTo>
                      <a:pt x="62" y="0"/>
                    </a:lnTo>
                    <a:lnTo>
                      <a:pt x="62" y="44"/>
                    </a:lnTo>
                    <a:lnTo>
                      <a:pt x="0" y="44"/>
                    </a:lnTo>
                    <a:lnTo>
                      <a:pt x="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2" name="Freeform 1779">
                <a:extLst>
                  <a:ext uri="{FF2B5EF4-FFF2-40B4-BE49-F238E27FC236}">
                    <a16:creationId xmlns:a16="http://schemas.microsoft.com/office/drawing/2014/main" id="{D708700A-8133-1F45-8516-9627CE07955D}"/>
                  </a:ext>
                </a:extLst>
              </p:cNvPr>
              <p:cNvSpPr>
                <a:spLocks noEditPoints="1"/>
              </p:cNvSpPr>
              <p:nvPr/>
            </p:nvSpPr>
            <p:spPr bwMode="auto">
              <a:xfrm>
                <a:off x="4386" y="2358"/>
                <a:ext cx="62" cy="44"/>
              </a:xfrm>
              <a:custGeom>
                <a:avLst/>
                <a:gdLst>
                  <a:gd name="T0" fmla="*/ 0 w 62"/>
                  <a:gd name="T1" fmla="*/ 0 h 44"/>
                  <a:gd name="T2" fmla="*/ 62 w 62"/>
                  <a:gd name="T3" fmla="*/ 0 h 44"/>
                  <a:gd name="T4" fmla="*/ 62 w 62"/>
                  <a:gd name="T5" fmla="*/ 44 h 44"/>
                  <a:gd name="T6" fmla="*/ 0 w 62"/>
                  <a:gd name="T7" fmla="*/ 44 h 44"/>
                  <a:gd name="T8" fmla="*/ 0 w 62"/>
                  <a:gd name="T9" fmla="*/ 0 h 44"/>
                  <a:gd name="T10" fmla="*/ 0 w 62"/>
                  <a:gd name="T11" fmla="*/ 0 h 44"/>
                  <a:gd name="T12" fmla="*/ 61 w 62"/>
                  <a:gd name="T13" fmla="*/ 0 h 44"/>
                  <a:gd name="T14" fmla="*/ 61 w 62"/>
                  <a:gd name="T15" fmla="*/ 43 h 44"/>
                  <a:gd name="T16" fmla="*/ 0 w 62"/>
                  <a:gd name="T17" fmla="*/ 43 h 44"/>
                  <a:gd name="T18" fmla="*/ 0 w 6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44">
                    <a:moveTo>
                      <a:pt x="0" y="0"/>
                    </a:moveTo>
                    <a:lnTo>
                      <a:pt x="62" y="0"/>
                    </a:lnTo>
                    <a:lnTo>
                      <a:pt x="62" y="44"/>
                    </a:lnTo>
                    <a:lnTo>
                      <a:pt x="0" y="44"/>
                    </a:lnTo>
                    <a:lnTo>
                      <a:pt x="0" y="0"/>
                    </a:lnTo>
                    <a:close/>
                    <a:moveTo>
                      <a:pt x="0" y="0"/>
                    </a:moveTo>
                    <a:lnTo>
                      <a:pt x="61" y="0"/>
                    </a:lnTo>
                    <a:lnTo>
                      <a:pt x="61" y="43"/>
                    </a:lnTo>
                    <a:lnTo>
                      <a:pt x="0" y="43"/>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3" name="Freeform 1780">
                <a:extLst>
                  <a:ext uri="{FF2B5EF4-FFF2-40B4-BE49-F238E27FC236}">
                    <a16:creationId xmlns:a16="http://schemas.microsoft.com/office/drawing/2014/main" id="{3B7A5D1D-F7F2-6B4D-A867-B903B960B3F5}"/>
                  </a:ext>
                </a:extLst>
              </p:cNvPr>
              <p:cNvSpPr>
                <a:spLocks noEditPoints="1"/>
              </p:cNvSpPr>
              <p:nvPr/>
            </p:nvSpPr>
            <p:spPr bwMode="auto">
              <a:xfrm>
                <a:off x="4386" y="2358"/>
                <a:ext cx="61" cy="43"/>
              </a:xfrm>
              <a:custGeom>
                <a:avLst/>
                <a:gdLst>
                  <a:gd name="T0" fmla="*/ 0 w 61"/>
                  <a:gd name="T1" fmla="*/ 0 h 43"/>
                  <a:gd name="T2" fmla="*/ 61 w 61"/>
                  <a:gd name="T3" fmla="*/ 0 h 43"/>
                  <a:gd name="T4" fmla="*/ 61 w 61"/>
                  <a:gd name="T5" fmla="*/ 43 h 43"/>
                  <a:gd name="T6" fmla="*/ 0 w 61"/>
                  <a:gd name="T7" fmla="*/ 43 h 43"/>
                  <a:gd name="T8" fmla="*/ 0 w 61"/>
                  <a:gd name="T9" fmla="*/ 0 h 43"/>
                  <a:gd name="T10" fmla="*/ 0 w 61"/>
                  <a:gd name="T11" fmla="*/ 0 h 43"/>
                  <a:gd name="T12" fmla="*/ 59 w 61"/>
                  <a:gd name="T13" fmla="*/ 0 h 43"/>
                  <a:gd name="T14" fmla="*/ 59 w 61"/>
                  <a:gd name="T15" fmla="*/ 41 h 43"/>
                  <a:gd name="T16" fmla="*/ 0 w 61"/>
                  <a:gd name="T17" fmla="*/ 41 h 43"/>
                  <a:gd name="T18" fmla="*/ 0 w 6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3">
                    <a:moveTo>
                      <a:pt x="0" y="0"/>
                    </a:moveTo>
                    <a:lnTo>
                      <a:pt x="61" y="0"/>
                    </a:lnTo>
                    <a:lnTo>
                      <a:pt x="61" y="43"/>
                    </a:lnTo>
                    <a:lnTo>
                      <a:pt x="0" y="43"/>
                    </a:lnTo>
                    <a:lnTo>
                      <a:pt x="0" y="0"/>
                    </a:lnTo>
                    <a:close/>
                    <a:moveTo>
                      <a:pt x="0" y="0"/>
                    </a:moveTo>
                    <a:lnTo>
                      <a:pt x="59" y="0"/>
                    </a:lnTo>
                    <a:lnTo>
                      <a:pt x="59" y="41"/>
                    </a:lnTo>
                    <a:lnTo>
                      <a:pt x="0" y="41"/>
                    </a:lnTo>
                    <a:lnTo>
                      <a:pt x="0" y="0"/>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4" name="Freeform 1781">
                <a:extLst>
                  <a:ext uri="{FF2B5EF4-FFF2-40B4-BE49-F238E27FC236}">
                    <a16:creationId xmlns:a16="http://schemas.microsoft.com/office/drawing/2014/main" id="{F4D2EB69-EB7B-D943-8FE8-E469342EE4FA}"/>
                  </a:ext>
                </a:extLst>
              </p:cNvPr>
              <p:cNvSpPr>
                <a:spLocks noEditPoints="1"/>
              </p:cNvSpPr>
              <p:nvPr/>
            </p:nvSpPr>
            <p:spPr bwMode="auto">
              <a:xfrm>
                <a:off x="4386" y="2358"/>
                <a:ext cx="59" cy="41"/>
              </a:xfrm>
              <a:custGeom>
                <a:avLst/>
                <a:gdLst>
                  <a:gd name="T0" fmla="*/ 0 w 59"/>
                  <a:gd name="T1" fmla="*/ 0 h 41"/>
                  <a:gd name="T2" fmla="*/ 59 w 59"/>
                  <a:gd name="T3" fmla="*/ 0 h 41"/>
                  <a:gd name="T4" fmla="*/ 59 w 59"/>
                  <a:gd name="T5" fmla="*/ 41 h 41"/>
                  <a:gd name="T6" fmla="*/ 0 w 59"/>
                  <a:gd name="T7" fmla="*/ 41 h 41"/>
                  <a:gd name="T8" fmla="*/ 0 w 59"/>
                  <a:gd name="T9" fmla="*/ 0 h 41"/>
                  <a:gd name="T10" fmla="*/ 0 w 59"/>
                  <a:gd name="T11" fmla="*/ 0 h 41"/>
                  <a:gd name="T12" fmla="*/ 57 w 59"/>
                  <a:gd name="T13" fmla="*/ 0 h 41"/>
                  <a:gd name="T14" fmla="*/ 57 w 59"/>
                  <a:gd name="T15" fmla="*/ 40 h 41"/>
                  <a:gd name="T16" fmla="*/ 0 w 59"/>
                  <a:gd name="T17" fmla="*/ 40 h 41"/>
                  <a:gd name="T18" fmla="*/ 0 w 5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1">
                    <a:moveTo>
                      <a:pt x="0" y="0"/>
                    </a:moveTo>
                    <a:lnTo>
                      <a:pt x="59" y="0"/>
                    </a:lnTo>
                    <a:lnTo>
                      <a:pt x="59" y="41"/>
                    </a:lnTo>
                    <a:lnTo>
                      <a:pt x="0" y="41"/>
                    </a:lnTo>
                    <a:lnTo>
                      <a:pt x="0" y="0"/>
                    </a:lnTo>
                    <a:close/>
                    <a:moveTo>
                      <a:pt x="0" y="0"/>
                    </a:moveTo>
                    <a:lnTo>
                      <a:pt x="57" y="0"/>
                    </a:lnTo>
                    <a:lnTo>
                      <a:pt x="57" y="40"/>
                    </a:lnTo>
                    <a:lnTo>
                      <a:pt x="0" y="40"/>
                    </a:lnTo>
                    <a:lnTo>
                      <a:pt x="0" y="0"/>
                    </a:lnTo>
                    <a:close/>
                  </a:path>
                </a:pathLst>
              </a:custGeom>
              <a:solidFill>
                <a:srgbClr val="E4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5" name="Freeform 1782">
                <a:extLst>
                  <a:ext uri="{FF2B5EF4-FFF2-40B4-BE49-F238E27FC236}">
                    <a16:creationId xmlns:a16="http://schemas.microsoft.com/office/drawing/2014/main" id="{5BC61C1C-D9BE-754A-98F8-20911FB9CD66}"/>
                  </a:ext>
                </a:extLst>
              </p:cNvPr>
              <p:cNvSpPr>
                <a:spLocks noEditPoints="1"/>
              </p:cNvSpPr>
              <p:nvPr/>
            </p:nvSpPr>
            <p:spPr bwMode="auto">
              <a:xfrm>
                <a:off x="4386" y="2358"/>
                <a:ext cx="57" cy="40"/>
              </a:xfrm>
              <a:custGeom>
                <a:avLst/>
                <a:gdLst>
                  <a:gd name="T0" fmla="*/ 0 w 57"/>
                  <a:gd name="T1" fmla="*/ 0 h 40"/>
                  <a:gd name="T2" fmla="*/ 57 w 57"/>
                  <a:gd name="T3" fmla="*/ 0 h 40"/>
                  <a:gd name="T4" fmla="*/ 57 w 57"/>
                  <a:gd name="T5" fmla="*/ 40 h 40"/>
                  <a:gd name="T6" fmla="*/ 0 w 57"/>
                  <a:gd name="T7" fmla="*/ 40 h 40"/>
                  <a:gd name="T8" fmla="*/ 0 w 57"/>
                  <a:gd name="T9" fmla="*/ 0 h 40"/>
                  <a:gd name="T10" fmla="*/ 0 w 57"/>
                  <a:gd name="T11" fmla="*/ 0 h 40"/>
                  <a:gd name="T12" fmla="*/ 55 w 57"/>
                  <a:gd name="T13" fmla="*/ 0 h 40"/>
                  <a:gd name="T14" fmla="*/ 55 w 57"/>
                  <a:gd name="T15" fmla="*/ 39 h 40"/>
                  <a:gd name="T16" fmla="*/ 0 w 57"/>
                  <a:gd name="T17" fmla="*/ 39 h 40"/>
                  <a:gd name="T18" fmla="*/ 0 w 57"/>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0">
                    <a:moveTo>
                      <a:pt x="0" y="0"/>
                    </a:moveTo>
                    <a:lnTo>
                      <a:pt x="57" y="0"/>
                    </a:lnTo>
                    <a:lnTo>
                      <a:pt x="57" y="40"/>
                    </a:lnTo>
                    <a:lnTo>
                      <a:pt x="0" y="40"/>
                    </a:lnTo>
                    <a:lnTo>
                      <a:pt x="0" y="0"/>
                    </a:lnTo>
                    <a:close/>
                    <a:moveTo>
                      <a:pt x="0" y="0"/>
                    </a:moveTo>
                    <a:lnTo>
                      <a:pt x="55" y="0"/>
                    </a:lnTo>
                    <a:lnTo>
                      <a:pt x="55" y="39"/>
                    </a:lnTo>
                    <a:lnTo>
                      <a:pt x="0" y="39"/>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6" name="Freeform 1783">
                <a:extLst>
                  <a:ext uri="{FF2B5EF4-FFF2-40B4-BE49-F238E27FC236}">
                    <a16:creationId xmlns:a16="http://schemas.microsoft.com/office/drawing/2014/main" id="{175BE3FA-7FF3-E841-A783-3A96C644B6A2}"/>
                  </a:ext>
                </a:extLst>
              </p:cNvPr>
              <p:cNvSpPr>
                <a:spLocks noEditPoints="1"/>
              </p:cNvSpPr>
              <p:nvPr/>
            </p:nvSpPr>
            <p:spPr bwMode="auto">
              <a:xfrm>
                <a:off x="4386" y="2358"/>
                <a:ext cx="55" cy="39"/>
              </a:xfrm>
              <a:custGeom>
                <a:avLst/>
                <a:gdLst>
                  <a:gd name="T0" fmla="*/ 0 w 55"/>
                  <a:gd name="T1" fmla="*/ 0 h 39"/>
                  <a:gd name="T2" fmla="*/ 55 w 55"/>
                  <a:gd name="T3" fmla="*/ 0 h 39"/>
                  <a:gd name="T4" fmla="*/ 55 w 55"/>
                  <a:gd name="T5" fmla="*/ 39 h 39"/>
                  <a:gd name="T6" fmla="*/ 0 w 55"/>
                  <a:gd name="T7" fmla="*/ 39 h 39"/>
                  <a:gd name="T8" fmla="*/ 0 w 55"/>
                  <a:gd name="T9" fmla="*/ 0 h 39"/>
                  <a:gd name="T10" fmla="*/ 0 w 55"/>
                  <a:gd name="T11" fmla="*/ 0 h 39"/>
                  <a:gd name="T12" fmla="*/ 54 w 55"/>
                  <a:gd name="T13" fmla="*/ 0 h 39"/>
                  <a:gd name="T14" fmla="*/ 54 w 55"/>
                  <a:gd name="T15" fmla="*/ 38 h 39"/>
                  <a:gd name="T16" fmla="*/ 0 w 55"/>
                  <a:gd name="T17" fmla="*/ 38 h 39"/>
                  <a:gd name="T18" fmla="*/ 0 w 55"/>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9">
                    <a:moveTo>
                      <a:pt x="0" y="0"/>
                    </a:moveTo>
                    <a:lnTo>
                      <a:pt x="55" y="0"/>
                    </a:lnTo>
                    <a:lnTo>
                      <a:pt x="55" y="39"/>
                    </a:lnTo>
                    <a:lnTo>
                      <a:pt x="0" y="39"/>
                    </a:lnTo>
                    <a:lnTo>
                      <a:pt x="0" y="0"/>
                    </a:lnTo>
                    <a:close/>
                    <a:moveTo>
                      <a:pt x="0" y="0"/>
                    </a:moveTo>
                    <a:lnTo>
                      <a:pt x="54" y="0"/>
                    </a:lnTo>
                    <a:lnTo>
                      <a:pt x="54" y="38"/>
                    </a:lnTo>
                    <a:lnTo>
                      <a:pt x="0" y="38"/>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7" name="Freeform 1784">
                <a:extLst>
                  <a:ext uri="{FF2B5EF4-FFF2-40B4-BE49-F238E27FC236}">
                    <a16:creationId xmlns:a16="http://schemas.microsoft.com/office/drawing/2014/main" id="{DD15F3E3-E0BB-E049-B4D7-3CE6C2D0D825}"/>
                  </a:ext>
                </a:extLst>
              </p:cNvPr>
              <p:cNvSpPr>
                <a:spLocks noEditPoints="1"/>
              </p:cNvSpPr>
              <p:nvPr/>
            </p:nvSpPr>
            <p:spPr bwMode="auto">
              <a:xfrm>
                <a:off x="4386" y="2358"/>
                <a:ext cx="54" cy="38"/>
              </a:xfrm>
              <a:custGeom>
                <a:avLst/>
                <a:gdLst>
                  <a:gd name="T0" fmla="*/ 0 w 54"/>
                  <a:gd name="T1" fmla="*/ 0 h 38"/>
                  <a:gd name="T2" fmla="*/ 54 w 54"/>
                  <a:gd name="T3" fmla="*/ 0 h 38"/>
                  <a:gd name="T4" fmla="*/ 54 w 54"/>
                  <a:gd name="T5" fmla="*/ 38 h 38"/>
                  <a:gd name="T6" fmla="*/ 0 w 54"/>
                  <a:gd name="T7" fmla="*/ 38 h 38"/>
                  <a:gd name="T8" fmla="*/ 0 w 54"/>
                  <a:gd name="T9" fmla="*/ 0 h 38"/>
                  <a:gd name="T10" fmla="*/ 0 w 54"/>
                  <a:gd name="T11" fmla="*/ 0 h 38"/>
                  <a:gd name="T12" fmla="*/ 52 w 54"/>
                  <a:gd name="T13" fmla="*/ 0 h 38"/>
                  <a:gd name="T14" fmla="*/ 52 w 54"/>
                  <a:gd name="T15" fmla="*/ 37 h 38"/>
                  <a:gd name="T16" fmla="*/ 0 w 54"/>
                  <a:gd name="T17" fmla="*/ 37 h 38"/>
                  <a:gd name="T18" fmla="*/ 0 w 54"/>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38">
                    <a:moveTo>
                      <a:pt x="0" y="0"/>
                    </a:moveTo>
                    <a:lnTo>
                      <a:pt x="54" y="0"/>
                    </a:lnTo>
                    <a:lnTo>
                      <a:pt x="54" y="38"/>
                    </a:lnTo>
                    <a:lnTo>
                      <a:pt x="0" y="38"/>
                    </a:lnTo>
                    <a:lnTo>
                      <a:pt x="0" y="0"/>
                    </a:lnTo>
                    <a:close/>
                    <a:moveTo>
                      <a:pt x="0" y="0"/>
                    </a:moveTo>
                    <a:lnTo>
                      <a:pt x="52" y="0"/>
                    </a:lnTo>
                    <a:lnTo>
                      <a:pt x="52" y="37"/>
                    </a:lnTo>
                    <a:lnTo>
                      <a:pt x="0" y="37"/>
                    </a:lnTo>
                    <a:lnTo>
                      <a:pt x="0" y="0"/>
                    </a:lnTo>
                    <a:close/>
                  </a:path>
                </a:pathLst>
              </a:custGeom>
              <a:solidFill>
                <a:srgbClr val="E9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8" name="Freeform 1785">
                <a:extLst>
                  <a:ext uri="{FF2B5EF4-FFF2-40B4-BE49-F238E27FC236}">
                    <a16:creationId xmlns:a16="http://schemas.microsoft.com/office/drawing/2014/main" id="{B658752C-353A-134F-8B7A-8A325015167C}"/>
                  </a:ext>
                </a:extLst>
              </p:cNvPr>
              <p:cNvSpPr>
                <a:spLocks noEditPoints="1"/>
              </p:cNvSpPr>
              <p:nvPr/>
            </p:nvSpPr>
            <p:spPr bwMode="auto">
              <a:xfrm>
                <a:off x="4386" y="2358"/>
                <a:ext cx="52" cy="37"/>
              </a:xfrm>
              <a:custGeom>
                <a:avLst/>
                <a:gdLst>
                  <a:gd name="T0" fmla="*/ 0 w 52"/>
                  <a:gd name="T1" fmla="*/ 0 h 37"/>
                  <a:gd name="T2" fmla="*/ 52 w 52"/>
                  <a:gd name="T3" fmla="*/ 0 h 37"/>
                  <a:gd name="T4" fmla="*/ 52 w 52"/>
                  <a:gd name="T5" fmla="*/ 37 h 37"/>
                  <a:gd name="T6" fmla="*/ 0 w 52"/>
                  <a:gd name="T7" fmla="*/ 37 h 37"/>
                  <a:gd name="T8" fmla="*/ 0 w 52"/>
                  <a:gd name="T9" fmla="*/ 0 h 37"/>
                  <a:gd name="T10" fmla="*/ 0 w 52"/>
                  <a:gd name="T11" fmla="*/ 0 h 37"/>
                  <a:gd name="T12" fmla="*/ 50 w 52"/>
                  <a:gd name="T13" fmla="*/ 0 h 37"/>
                  <a:gd name="T14" fmla="*/ 50 w 52"/>
                  <a:gd name="T15" fmla="*/ 35 h 37"/>
                  <a:gd name="T16" fmla="*/ 0 w 52"/>
                  <a:gd name="T17" fmla="*/ 35 h 37"/>
                  <a:gd name="T18" fmla="*/ 0 w 5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37">
                    <a:moveTo>
                      <a:pt x="0" y="0"/>
                    </a:moveTo>
                    <a:lnTo>
                      <a:pt x="52" y="0"/>
                    </a:lnTo>
                    <a:lnTo>
                      <a:pt x="52" y="37"/>
                    </a:lnTo>
                    <a:lnTo>
                      <a:pt x="0" y="37"/>
                    </a:lnTo>
                    <a:lnTo>
                      <a:pt x="0" y="0"/>
                    </a:lnTo>
                    <a:close/>
                    <a:moveTo>
                      <a:pt x="0" y="0"/>
                    </a:moveTo>
                    <a:lnTo>
                      <a:pt x="50" y="0"/>
                    </a:lnTo>
                    <a:lnTo>
                      <a:pt x="50" y="35"/>
                    </a:lnTo>
                    <a:lnTo>
                      <a:pt x="0" y="35"/>
                    </a:lnTo>
                    <a:lnTo>
                      <a:pt x="0"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9" name="Freeform 1786">
                <a:extLst>
                  <a:ext uri="{FF2B5EF4-FFF2-40B4-BE49-F238E27FC236}">
                    <a16:creationId xmlns:a16="http://schemas.microsoft.com/office/drawing/2014/main" id="{EE94E75B-A470-8C40-9931-455C8EB204F7}"/>
                  </a:ext>
                </a:extLst>
              </p:cNvPr>
              <p:cNvSpPr>
                <a:spLocks noEditPoints="1"/>
              </p:cNvSpPr>
              <p:nvPr/>
            </p:nvSpPr>
            <p:spPr bwMode="auto">
              <a:xfrm>
                <a:off x="4386" y="2358"/>
                <a:ext cx="50" cy="35"/>
              </a:xfrm>
              <a:custGeom>
                <a:avLst/>
                <a:gdLst>
                  <a:gd name="T0" fmla="*/ 0 w 50"/>
                  <a:gd name="T1" fmla="*/ 0 h 35"/>
                  <a:gd name="T2" fmla="*/ 50 w 50"/>
                  <a:gd name="T3" fmla="*/ 0 h 35"/>
                  <a:gd name="T4" fmla="*/ 50 w 50"/>
                  <a:gd name="T5" fmla="*/ 35 h 35"/>
                  <a:gd name="T6" fmla="*/ 0 w 50"/>
                  <a:gd name="T7" fmla="*/ 35 h 35"/>
                  <a:gd name="T8" fmla="*/ 0 w 50"/>
                  <a:gd name="T9" fmla="*/ 0 h 35"/>
                  <a:gd name="T10" fmla="*/ 0 w 50"/>
                  <a:gd name="T11" fmla="*/ 0 h 35"/>
                  <a:gd name="T12" fmla="*/ 48 w 50"/>
                  <a:gd name="T13" fmla="*/ 0 h 35"/>
                  <a:gd name="T14" fmla="*/ 48 w 50"/>
                  <a:gd name="T15" fmla="*/ 34 h 35"/>
                  <a:gd name="T16" fmla="*/ 0 w 50"/>
                  <a:gd name="T17" fmla="*/ 34 h 35"/>
                  <a:gd name="T18" fmla="*/ 0 w 5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5">
                    <a:moveTo>
                      <a:pt x="0" y="0"/>
                    </a:moveTo>
                    <a:lnTo>
                      <a:pt x="50" y="0"/>
                    </a:lnTo>
                    <a:lnTo>
                      <a:pt x="50" y="35"/>
                    </a:lnTo>
                    <a:lnTo>
                      <a:pt x="0" y="35"/>
                    </a:lnTo>
                    <a:lnTo>
                      <a:pt x="0" y="0"/>
                    </a:lnTo>
                    <a:close/>
                    <a:moveTo>
                      <a:pt x="0" y="0"/>
                    </a:moveTo>
                    <a:lnTo>
                      <a:pt x="48" y="0"/>
                    </a:lnTo>
                    <a:lnTo>
                      <a:pt x="48" y="34"/>
                    </a:lnTo>
                    <a:lnTo>
                      <a:pt x="0" y="34"/>
                    </a:lnTo>
                    <a:lnTo>
                      <a:pt x="0" y="0"/>
                    </a:lnTo>
                    <a:close/>
                  </a:path>
                </a:pathLst>
              </a:custGeom>
              <a:solidFill>
                <a:srgbClr val="E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0" name="Freeform 1787">
                <a:extLst>
                  <a:ext uri="{FF2B5EF4-FFF2-40B4-BE49-F238E27FC236}">
                    <a16:creationId xmlns:a16="http://schemas.microsoft.com/office/drawing/2014/main" id="{25041916-89B3-8843-811B-8CC65F0312F7}"/>
                  </a:ext>
                </a:extLst>
              </p:cNvPr>
              <p:cNvSpPr>
                <a:spLocks noEditPoints="1"/>
              </p:cNvSpPr>
              <p:nvPr/>
            </p:nvSpPr>
            <p:spPr bwMode="auto">
              <a:xfrm>
                <a:off x="4386" y="2358"/>
                <a:ext cx="48" cy="34"/>
              </a:xfrm>
              <a:custGeom>
                <a:avLst/>
                <a:gdLst>
                  <a:gd name="T0" fmla="*/ 0 w 48"/>
                  <a:gd name="T1" fmla="*/ 0 h 34"/>
                  <a:gd name="T2" fmla="*/ 48 w 48"/>
                  <a:gd name="T3" fmla="*/ 0 h 34"/>
                  <a:gd name="T4" fmla="*/ 48 w 48"/>
                  <a:gd name="T5" fmla="*/ 34 h 34"/>
                  <a:gd name="T6" fmla="*/ 0 w 48"/>
                  <a:gd name="T7" fmla="*/ 34 h 34"/>
                  <a:gd name="T8" fmla="*/ 0 w 48"/>
                  <a:gd name="T9" fmla="*/ 0 h 34"/>
                  <a:gd name="T10" fmla="*/ 0 w 48"/>
                  <a:gd name="T11" fmla="*/ 0 h 34"/>
                  <a:gd name="T12" fmla="*/ 47 w 48"/>
                  <a:gd name="T13" fmla="*/ 0 h 34"/>
                  <a:gd name="T14" fmla="*/ 47 w 48"/>
                  <a:gd name="T15" fmla="*/ 33 h 34"/>
                  <a:gd name="T16" fmla="*/ 0 w 48"/>
                  <a:gd name="T17" fmla="*/ 33 h 34"/>
                  <a:gd name="T18" fmla="*/ 0 w 4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4">
                    <a:moveTo>
                      <a:pt x="0" y="0"/>
                    </a:moveTo>
                    <a:lnTo>
                      <a:pt x="48" y="0"/>
                    </a:lnTo>
                    <a:lnTo>
                      <a:pt x="48" y="34"/>
                    </a:lnTo>
                    <a:lnTo>
                      <a:pt x="0" y="34"/>
                    </a:lnTo>
                    <a:lnTo>
                      <a:pt x="0" y="0"/>
                    </a:lnTo>
                    <a:close/>
                    <a:moveTo>
                      <a:pt x="0" y="0"/>
                    </a:moveTo>
                    <a:lnTo>
                      <a:pt x="47" y="0"/>
                    </a:lnTo>
                    <a:lnTo>
                      <a:pt x="47" y="33"/>
                    </a:lnTo>
                    <a:lnTo>
                      <a:pt x="0" y="33"/>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1" name="Freeform 1788">
                <a:extLst>
                  <a:ext uri="{FF2B5EF4-FFF2-40B4-BE49-F238E27FC236}">
                    <a16:creationId xmlns:a16="http://schemas.microsoft.com/office/drawing/2014/main" id="{4ACA0E28-3D00-3C41-9E75-4DE6E6DAA472}"/>
                  </a:ext>
                </a:extLst>
              </p:cNvPr>
              <p:cNvSpPr>
                <a:spLocks noEditPoints="1"/>
              </p:cNvSpPr>
              <p:nvPr/>
            </p:nvSpPr>
            <p:spPr bwMode="auto">
              <a:xfrm>
                <a:off x="4386" y="2358"/>
                <a:ext cx="47" cy="33"/>
              </a:xfrm>
              <a:custGeom>
                <a:avLst/>
                <a:gdLst>
                  <a:gd name="T0" fmla="*/ 0 w 47"/>
                  <a:gd name="T1" fmla="*/ 0 h 33"/>
                  <a:gd name="T2" fmla="*/ 47 w 47"/>
                  <a:gd name="T3" fmla="*/ 0 h 33"/>
                  <a:gd name="T4" fmla="*/ 47 w 47"/>
                  <a:gd name="T5" fmla="*/ 33 h 33"/>
                  <a:gd name="T6" fmla="*/ 0 w 47"/>
                  <a:gd name="T7" fmla="*/ 33 h 33"/>
                  <a:gd name="T8" fmla="*/ 0 w 47"/>
                  <a:gd name="T9" fmla="*/ 0 h 33"/>
                  <a:gd name="T10" fmla="*/ 0 w 47"/>
                  <a:gd name="T11" fmla="*/ 0 h 33"/>
                  <a:gd name="T12" fmla="*/ 45 w 47"/>
                  <a:gd name="T13" fmla="*/ 0 h 33"/>
                  <a:gd name="T14" fmla="*/ 45 w 47"/>
                  <a:gd name="T15" fmla="*/ 32 h 33"/>
                  <a:gd name="T16" fmla="*/ 0 w 47"/>
                  <a:gd name="T17" fmla="*/ 32 h 33"/>
                  <a:gd name="T18" fmla="*/ 0 w 4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33">
                    <a:moveTo>
                      <a:pt x="0" y="0"/>
                    </a:moveTo>
                    <a:lnTo>
                      <a:pt x="47" y="0"/>
                    </a:lnTo>
                    <a:lnTo>
                      <a:pt x="47" y="33"/>
                    </a:lnTo>
                    <a:lnTo>
                      <a:pt x="0" y="33"/>
                    </a:lnTo>
                    <a:lnTo>
                      <a:pt x="0" y="0"/>
                    </a:lnTo>
                    <a:close/>
                    <a:moveTo>
                      <a:pt x="0" y="0"/>
                    </a:moveTo>
                    <a:lnTo>
                      <a:pt x="45" y="0"/>
                    </a:lnTo>
                    <a:lnTo>
                      <a:pt x="45" y="32"/>
                    </a:lnTo>
                    <a:lnTo>
                      <a:pt x="0" y="32"/>
                    </a:lnTo>
                    <a:lnTo>
                      <a:pt x="0"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2" name="Freeform 1789">
                <a:extLst>
                  <a:ext uri="{FF2B5EF4-FFF2-40B4-BE49-F238E27FC236}">
                    <a16:creationId xmlns:a16="http://schemas.microsoft.com/office/drawing/2014/main" id="{08D36DBD-136C-6F47-83F3-1B26D71F1DC5}"/>
                  </a:ext>
                </a:extLst>
              </p:cNvPr>
              <p:cNvSpPr>
                <a:spLocks noEditPoints="1"/>
              </p:cNvSpPr>
              <p:nvPr/>
            </p:nvSpPr>
            <p:spPr bwMode="auto">
              <a:xfrm>
                <a:off x="4386" y="2358"/>
                <a:ext cx="45" cy="32"/>
              </a:xfrm>
              <a:custGeom>
                <a:avLst/>
                <a:gdLst>
                  <a:gd name="T0" fmla="*/ 0 w 45"/>
                  <a:gd name="T1" fmla="*/ 0 h 32"/>
                  <a:gd name="T2" fmla="*/ 45 w 45"/>
                  <a:gd name="T3" fmla="*/ 0 h 32"/>
                  <a:gd name="T4" fmla="*/ 45 w 45"/>
                  <a:gd name="T5" fmla="*/ 32 h 32"/>
                  <a:gd name="T6" fmla="*/ 0 w 45"/>
                  <a:gd name="T7" fmla="*/ 32 h 32"/>
                  <a:gd name="T8" fmla="*/ 0 w 45"/>
                  <a:gd name="T9" fmla="*/ 0 h 32"/>
                  <a:gd name="T10" fmla="*/ 0 w 45"/>
                  <a:gd name="T11" fmla="*/ 0 h 32"/>
                  <a:gd name="T12" fmla="*/ 43 w 45"/>
                  <a:gd name="T13" fmla="*/ 0 h 32"/>
                  <a:gd name="T14" fmla="*/ 43 w 45"/>
                  <a:gd name="T15" fmla="*/ 30 h 32"/>
                  <a:gd name="T16" fmla="*/ 0 w 45"/>
                  <a:gd name="T17" fmla="*/ 30 h 32"/>
                  <a:gd name="T18" fmla="*/ 0 w 4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2">
                    <a:moveTo>
                      <a:pt x="0" y="0"/>
                    </a:moveTo>
                    <a:lnTo>
                      <a:pt x="45" y="0"/>
                    </a:lnTo>
                    <a:lnTo>
                      <a:pt x="45" y="32"/>
                    </a:lnTo>
                    <a:lnTo>
                      <a:pt x="0" y="32"/>
                    </a:lnTo>
                    <a:lnTo>
                      <a:pt x="0" y="0"/>
                    </a:lnTo>
                    <a:close/>
                    <a:moveTo>
                      <a:pt x="0" y="0"/>
                    </a:moveTo>
                    <a:lnTo>
                      <a:pt x="43" y="0"/>
                    </a:lnTo>
                    <a:lnTo>
                      <a:pt x="43" y="30"/>
                    </a:lnTo>
                    <a:lnTo>
                      <a:pt x="0" y="30"/>
                    </a:lnTo>
                    <a:lnTo>
                      <a:pt x="0" y="0"/>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3" name="Freeform 1790">
                <a:extLst>
                  <a:ext uri="{FF2B5EF4-FFF2-40B4-BE49-F238E27FC236}">
                    <a16:creationId xmlns:a16="http://schemas.microsoft.com/office/drawing/2014/main" id="{73C86EED-BAF4-FC48-9889-D4A958D824ED}"/>
                  </a:ext>
                </a:extLst>
              </p:cNvPr>
              <p:cNvSpPr>
                <a:spLocks noEditPoints="1"/>
              </p:cNvSpPr>
              <p:nvPr/>
            </p:nvSpPr>
            <p:spPr bwMode="auto">
              <a:xfrm>
                <a:off x="4386" y="2358"/>
                <a:ext cx="43" cy="30"/>
              </a:xfrm>
              <a:custGeom>
                <a:avLst/>
                <a:gdLst>
                  <a:gd name="T0" fmla="*/ 0 w 43"/>
                  <a:gd name="T1" fmla="*/ 0 h 30"/>
                  <a:gd name="T2" fmla="*/ 43 w 43"/>
                  <a:gd name="T3" fmla="*/ 0 h 30"/>
                  <a:gd name="T4" fmla="*/ 43 w 43"/>
                  <a:gd name="T5" fmla="*/ 30 h 30"/>
                  <a:gd name="T6" fmla="*/ 0 w 43"/>
                  <a:gd name="T7" fmla="*/ 30 h 30"/>
                  <a:gd name="T8" fmla="*/ 0 w 43"/>
                  <a:gd name="T9" fmla="*/ 0 h 30"/>
                  <a:gd name="T10" fmla="*/ 0 w 43"/>
                  <a:gd name="T11" fmla="*/ 0 h 30"/>
                  <a:gd name="T12" fmla="*/ 41 w 43"/>
                  <a:gd name="T13" fmla="*/ 0 h 30"/>
                  <a:gd name="T14" fmla="*/ 41 w 43"/>
                  <a:gd name="T15" fmla="*/ 29 h 30"/>
                  <a:gd name="T16" fmla="*/ 0 w 43"/>
                  <a:gd name="T17" fmla="*/ 29 h 30"/>
                  <a:gd name="T18" fmla="*/ 0 w 4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0">
                    <a:moveTo>
                      <a:pt x="0" y="0"/>
                    </a:moveTo>
                    <a:lnTo>
                      <a:pt x="43" y="0"/>
                    </a:lnTo>
                    <a:lnTo>
                      <a:pt x="43" y="30"/>
                    </a:lnTo>
                    <a:lnTo>
                      <a:pt x="0" y="30"/>
                    </a:lnTo>
                    <a:lnTo>
                      <a:pt x="0" y="0"/>
                    </a:lnTo>
                    <a:close/>
                    <a:moveTo>
                      <a:pt x="0" y="0"/>
                    </a:moveTo>
                    <a:lnTo>
                      <a:pt x="41" y="0"/>
                    </a:lnTo>
                    <a:lnTo>
                      <a:pt x="41" y="29"/>
                    </a:lnTo>
                    <a:lnTo>
                      <a:pt x="0" y="29"/>
                    </a:lnTo>
                    <a:lnTo>
                      <a:pt x="0" y="0"/>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4" name="Freeform 1791">
                <a:extLst>
                  <a:ext uri="{FF2B5EF4-FFF2-40B4-BE49-F238E27FC236}">
                    <a16:creationId xmlns:a16="http://schemas.microsoft.com/office/drawing/2014/main" id="{EDABA0FB-3BC1-644F-981D-2562A26A8B63}"/>
                  </a:ext>
                </a:extLst>
              </p:cNvPr>
              <p:cNvSpPr>
                <a:spLocks noEditPoints="1"/>
              </p:cNvSpPr>
              <p:nvPr/>
            </p:nvSpPr>
            <p:spPr bwMode="auto">
              <a:xfrm>
                <a:off x="4386" y="2358"/>
                <a:ext cx="41" cy="29"/>
              </a:xfrm>
              <a:custGeom>
                <a:avLst/>
                <a:gdLst>
                  <a:gd name="T0" fmla="*/ 0 w 41"/>
                  <a:gd name="T1" fmla="*/ 0 h 29"/>
                  <a:gd name="T2" fmla="*/ 41 w 41"/>
                  <a:gd name="T3" fmla="*/ 0 h 29"/>
                  <a:gd name="T4" fmla="*/ 41 w 41"/>
                  <a:gd name="T5" fmla="*/ 29 h 29"/>
                  <a:gd name="T6" fmla="*/ 0 w 41"/>
                  <a:gd name="T7" fmla="*/ 29 h 29"/>
                  <a:gd name="T8" fmla="*/ 0 w 41"/>
                  <a:gd name="T9" fmla="*/ 0 h 29"/>
                  <a:gd name="T10" fmla="*/ 0 w 41"/>
                  <a:gd name="T11" fmla="*/ 0 h 29"/>
                  <a:gd name="T12" fmla="*/ 40 w 41"/>
                  <a:gd name="T13" fmla="*/ 0 h 29"/>
                  <a:gd name="T14" fmla="*/ 40 w 41"/>
                  <a:gd name="T15" fmla="*/ 28 h 29"/>
                  <a:gd name="T16" fmla="*/ 0 w 41"/>
                  <a:gd name="T17" fmla="*/ 28 h 29"/>
                  <a:gd name="T18" fmla="*/ 0 w 41"/>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9">
                    <a:moveTo>
                      <a:pt x="0" y="0"/>
                    </a:moveTo>
                    <a:lnTo>
                      <a:pt x="41" y="0"/>
                    </a:lnTo>
                    <a:lnTo>
                      <a:pt x="41" y="29"/>
                    </a:lnTo>
                    <a:lnTo>
                      <a:pt x="0" y="29"/>
                    </a:lnTo>
                    <a:lnTo>
                      <a:pt x="0" y="0"/>
                    </a:lnTo>
                    <a:close/>
                    <a:moveTo>
                      <a:pt x="0" y="0"/>
                    </a:moveTo>
                    <a:lnTo>
                      <a:pt x="40" y="0"/>
                    </a:lnTo>
                    <a:lnTo>
                      <a:pt x="40" y="28"/>
                    </a:lnTo>
                    <a:lnTo>
                      <a:pt x="0" y="28"/>
                    </a:lnTo>
                    <a:lnTo>
                      <a:pt x="0"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5" name="Freeform 1792">
                <a:extLst>
                  <a:ext uri="{FF2B5EF4-FFF2-40B4-BE49-F238E27FC236}">
                    <a16:creationId xmlns:a16="http://schemas.microsoft.com/office/drawing/2014/main" id="{F33BB4B2-34D3-4B4B-902A-BBEFA26C47DA}"/>
                  </a:ext>
                </a:extLst>
              </p:cNvPr>
              <p:cNvSpPr>
                <a:spLocks noEditPoints="1"/>
              </p:cNvSpPr>
              <p:nvPr/>
            </p:nvSpPr>
            <p:spPr bwMode="auto">
              <a:xfrm>
                <a:off x="4386" y="2358"/>
                <a:ext cx="40" cy="28"/>
              </a:xfrm>
              <a:custGeom>
                <a:avLst/>
                <a:gdLst>
                  <a:gd name="T0" fmla="*/ 0 w 40"/>
                  <a:gd name="T1" fmla="*/ 0 h 28"/>
                  <a:gd name="T2" fmla="*/ 40 w 40"/>
                  <a:gd name="T3" fmla="*/ 0 h 28"/>
                  <a:gd name="T4" fmla="*/ 40 w 40"/>
                  <a:gd name="T5" fmla="*/ 28 h 28"/>
                  <a:gd name="T6" fmla="*/ 0 w 40"/>
                  <a:gd name="T7" fmla="*/ 28 h 28"/>
                  <a:gd name="T8" fmla="*/ 0 w 40"/>
                  <a:gd name="T9" fmla="*/ 0 h 28"/>
                  <a:gd name="T10" fmla="*/ 0 w 40"/>
                  <a:gd name="T11" fmla="*/ 0 h 28"/>
                  <a:gd name="T12" fmla="*/ 38 w 40"/>
                  <a:gd name="T13" fmla="*/ 0 h 28"/>
                  <a:gd name="T14" fmla="*/ 38 w 40"/>
                  <a:gd name="T15" fmla="*/ 26 h 28"/>
                  <a:gd name="T16" fmla="*/ 0 w 40"/>
                  <a:gd name="T17" fmla="*/ 26 h 28"/>
                  <a:gd name="T18" fmla="*/ 0 w 4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28">
                    <a:moveTo>
                      <a:pt x="0" y="0"/>
                    </a:moveTo>
                    <a:lnTo>
                      <a:pt x="40" y="0"/>
                    </a:lnTo>
                    <a:lnTo>
                      <a:pt x="40" y="28"/>
                    </a:lnTo>
                    <a:lnTo>
                      <a:pt x="0" y="28"/>
                    </a:lnTo>
                    <a:lnTo>
                      <a:pt x="0" y="0"/>
                    </a:lnTo>
                    <a:close/>
                    <a:moveTo>
                      <a:pt x="0" y="0"/>
                    </a:moveTo>
                    <a:lnTo>
                      <a:pt x="38" y="0"/>
                    </a:lnTo>
                    <a:lnTo>
                      <a:pt x="38" y="26"/>
                    </a:lnTo>
                    <a:lnTo>
                      <a:pt x="0" y="26"/>
                    </a:lnTo>
                    <a:lnTo>
                      <a:pt x="0" y="0"/>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6" name="Freeform 1793">
                <a:extLst>
                  <a:ext uri="{FF2B5EF4-FFF2-40B4-BE49-F238E27FC236}">
                    <a16:creationId xmlns:a16="http://schemas.microsoft.com/office/drawing/2014/main" id="{6BFD855D-161C-F043-92E1-94DACA4FD9CE}"/>
                  </a:ext>
                </a:extLst>
              </p:cNvPr>
              <p:cNvSpPr>
                <a:spLocks noEditPoints="1"/>
              </p:cNvSpPr>
              <p:nvPr/>
            </p:nvSpPr>
            <p:spPr bwMode="auto">
              <a:xfrm>
                <a:off x="4386" y="2358"/>
                <a:ext cx="38" cy="26"/>
              </a:xfrm>
              <a:custGeom>
                <a:avLst/>
                <a:gdLst>
                  <a:gd name="T0" fmla="*/ 0 w 38"/>
                  <a:gd name="T1" fmla="*/ 0 h 26"/>
                  <a:gd name="T2" fmla="*/ 38 w 38"/>
                  <a:gd name="T3" fmla="*/ 0 h 26"/>
                  <a:gd name="T4" fmla="*/ 38 w 38"/>
                  <a:gd name="T5" fmla="*/ 26 h 26"/>
                  <a:gd name="T6" fmla="*/ 0 w 38"/>
                  <a:gd name="T7" fmla="*/ 26 h 26"/>
                  <a:gd name="T8" fmla="*/ 0 w 38"/>
                  <a:gd name="T9" fmla="*/ 0 h 26"/>
                  <a:gd name="T10" fmla="*/ 0 w 38"/>
                  <a:gd name="T11" fmla="*/ 0 h 26"/>
                  <a:gd name="T12" fmla="*/ 36 w 38"/>
                  <a:gd name="T13" fmla="*/ 0 h 26"/>
                  <a:gd name="T14" fmla="*/ 36 w 38"/>
                  <a:gd name="T15" fmla="*/ 26 h 26"/>
                  <a:gd name="T16" fmla="*/ 0 w 38"/>
                  <a:gd name="T17" fmla="*/ 26 h 26"/>
                  <a:gd name="T18" fmla="*/ 0 w 38"/>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6">
                    <a:moveTo>
                      <a:pt x="0" y="0"/>
                    </a:moveTo>
                    <a:lnTo>
                      <a:pt x="38" y="0"/>
                    </a:lnTo>
                    <a:lnTo>
                      <a:pt x="38" y="26"/>
                    </a:lnTo>
                    <a:lnTo>
                      <a:pt x="0" y="26"/>
                    </a:lnTo>
                    <a:lnTo>
                      <a:pt x="0" y="0"/>
                    </a:lnTo>
                    <a:close/>
                    <a:moveTo>
                      <a:pt x="0" y="0"/>
                    </a:moveTo>
                    <a:lnTo>
                      <a:pt x="36" y="0"/>
                    </a:lnTo>
                    <a:lnTo>
                      <a:pt x="36" y="26"/>
                    </a:lnTo>
                    <a:lnTo>
                      <a:pt x="0" y="26"/>
                    </a:lnTo>
                    <a:lnTo>
                      <a:pt x="0" y="0"/>
                    </a:lnTo>
                    <a:close/>
                  </a:path>
                </a:pathLst>
              </a:custGeom>
              <a:solidFill>
                <a:srgbClr val="F5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7" name="Freeform 1794">
                <a:extLst>
                  <a:ext uri="{FF2B5EF4-FFF2-40B4-BE49-F238E27FC236}">
                    <a16:creationId xmlns:a16="http://schemas.microsoft.com/office/drawing/2014/main" id="{5DE40183-5E64-4443-8306-0416F3C0675E}"/>
                  </a:ext>
                </a:extLst>
              </p:cNvPr>
              <p:cNvSpPr>
                <a:spLocks noEditPoints="1"/>
              </p:cNvSpPr>
              <p:nvPr/>
            </p:nvSpPr>
            <p:spPr bwMode="auto">
              <a:xfrm>
                <a:off x="4386" y="2358"/>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0 w 36"/>
                  <a:gd name="T11" fmla="*/ 0 h 26"/>
                  <a:gd name="T12" fmla="*/ 34 w 36"/>
                  <a:gd name="T13" fmla="*/ 0 h 26"/>
                  <a:gd name="T14" fmla="*/ 34 w 36"/>
                  <a:gd name="T15" fmla="*/ 24 h 26"/>
                  <a:gd name="T16" fmla="*/ 0 w 36"/>
                  <a:gd name="T17" fmla="*/ 24 h 26"/>
                  <a:gd name="T18" fmla="*/ 0 w 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0" y="0"/>
                    </a:moveTo>
                    <a:lnTo>
                      <a:pt x="34" y="0"/>
                    </a:lnTo>
                    <a:lnTo>
                      <a:pt x="34" y="24"/>
                    </a:lnTo>
                    <a:lnTo>
                      <a:pt x="0" y="24"/>
                    </a:lnTo>
                    <a:lnTo>
                      <a:pt x="0"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8" name="Freeform 1795">
                <a:extLst>
                  <a:ext uri="{FF2B5EF4-FFF2-40B4-BE49-F238E27FC236}">
                    <a16:creationId xmlns:a16="http://schemas.microsoft.com/office/drawing/2014/main" id="{777D41B8-3CA0-4A45-8542-1931F8F2EA4F}"/>
                  </a:ext>
                </a:extLst>
              </p:cNvPr>
              <p:cNvSpPr>
                <a:spLocks noEditPoints="1"/>
              </p:cNvSpPr>
              <p:nvPr/>
            </p:nvSpPr>
            <p:spPr bwMode="auto">
              <a:xfrm>
                <a:off x="4386" y="2358"/>
                <a:ext cx="34" cy="24"/>
              </a:xfrm>
              <a:custGeom>
                <a:avLst/>
                <a:gdLst>
                  <a:gd name="T0" fmla="*/ 0 w 34"/>
                  <a:gd name="T1" fmla="*/ 0 h 24"/>
                  <a:gd name="T2" fmla="*/ 34 w 34"/>
                  <a:gd name="T3" fmla="*/ 0 h 24"/>
                  <a:gd name="T4" fmla="*/ 34 w 34"/>
                  <a:gd name="T5" fmla="*/ 24 h 24"/>
                  <a:gd name="T6" fmla="*/ 0 w 34"/>
                  <a:gd name="T7" fmla="*/ 24 h 24"/>
                  <a:gd name="T8" fmla="*/ 0 w 34"/>
                  <a:gd name="T9" fmla="*/ 0 h 24"/>
                  <a:gd name="T10" fmla="*/ 0 w 34"/>
                  <a:gd name="T11" fmla="*/ 0 h 24"/>
                  <a:gd name="T12" fmla="*/ 33 w 34"/>
                  <a:gd name="T13" fmla="*/ 0 h 24"/>
                  <a:gd name="T14" fmla="*/ 33 w 34"/>
                  <a:gd name="T15" fmla="*/ 23 h 24"/>
                  <a:gd name="T16" fmla="*/ 0 w 34"/>
                  <a:gd name="T17" fmla="*/ 23 h 24"/>
                  <a:gd name="T18" fmla="*/ 0 w 3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4">
                    <a:moveTo>
                      <a:pt x="0" y="0"/>
                    </a:moveTo>
                    <a:lnTo>
                      <a:pt x="34" y="0"/>
                    </a:lnTo>
                    <a:lnTo>
                      <a:pt x="34" y="24"/>
                    </a:lnTo>
                    <a:lnTo>
                      <a:pt x="0" y="24"/>
                    </a:lnTo>
                    <a:lnTo>
                      <a:pt x="0" y="0"/>
                    </a:lnTo>
                    <a:close/>
                    <a:moveTo>
                      <a:pt x="0" y="0"/>
                    </a:moveTo>
                    <a:lnTo>
                      <a:pt x="33" y="0"/>
                    </a:lnTo>
                    <a:lnTo>
                      <a:pt x="33" y="23"/>
                    </a:lnTo>
                    <a:lnTo>
                      <a:pt x="0" y="23"/>
                    </a:lnTo>
                    <a:lnTo>
                      <a:pt x="0" y="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9" name="Freeform 1796">
                <a:extLst>
                  <a:ext uri="{FF2B5EF4-FFF2-40B4-BE49-F238E27FC236}">
                    <a16:creationId xmlns:a16="http://schemas.microsoft.com/office/drawing/2014/main" id="{40D27665-47C9-144D-A1F4-F2B3B02E0605}"/>
                  </a:ext>
                </a:extLst>
              </p:cNvPr>
              <p:cNvSpPr>
                <a:spLocks noEditPoints="1"/>
              </p:cNvSpPr>
              <p:nvPr/>
            </p:nvSpPr>
            <p:spPr bwMode="auto">
              <a:xfrm>
                <a:off x="4386" y="2358"/>
                <a:ext cx="33" cy="23"/>
              </a:xfrm>
              <a:custGeom>
                <a:avLst/>
                <a:gdLst>
                  <a:gd name="T0" fmla="*/ 0 w 33"/>
                  <a:gd name="T1" fmla="*/ 0 h 23"/>
                  <a:gd name="T2" fmla="*/ 33 w 33"/>
                  <a:gd name="T3" fmla="*/ 0 h 23"/>
                  <a:gd name="T4" fmla="*/ 33 w 33"/>
                  <a:gd name="T5" fmla="*/ 23 h 23"/>
                  <a:gd name="T6" fmla="*/ 0 w 33"/>
                  <a:gd name="T7" fmla="*/ 23 h 23"/>
                  <a:gd name="T8" fmla="*/ 0 w 33"/>
                  <a:gd name="T9" fmla="*/ 0 h 23"/>
                  <a:gd name="T10" fmla="*/ 0 w 33"/>
                  <a:gd name="T11" fmla="*/ 0 h 23"/>
                  <a:gd name="T12" fmla="*/ 31 w 33"/>
                  <a:gd name="T13" fmla="*/ 0 h 23"/>
                  <a:gd name="T14" fmla="*/ 31 w 33"/>
                  <a:gd name="T15" fmla="*/ 22 h 23"/>
                  <a:gd name="T16" fmla="*/ 0 w 33"/>
                  <a:gd name="T17" fmla="*/ 22 h 23"/>
                  <a:gd name="T18" fmla="*/ 0 w 3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3">
                    <a:moveTo>
                      <a:pt x="0" y="0"/>
                    </a:moveTo>
                    <a:lnTo>
                      <a:pt x="33" y="0"/>
                    </a:lnTo>
                    <a:lnTo>
                      <a:pt x="33" y="23"/>
                    </a:lnTo>
                    <a:lnTo>
                      <a:pt x="0" y="23"/>
                    </a:lnTo>
                    <a:lnTo>
                      <a:pt x="0" y="0"/>
                    </a:lnTo>
                    <a:close/>
                    <a:moveTo>
                      <a:pt x="0" y="0"/>
                    </a:moveTo>
                    <a:lnTo>
                      <a:pt x="31" y="0"/>
                    </a:lnTo>
                    <a:lnTo>
                      <a:pt x="31" y="22"/>
                    </a:lnTo>
                    <a:lnTo>
                      <a:pt x="0" y="22"/>
                    </a:lnTo>
                    <a:lnTo>
                      <a:pt x="0" y="0"/>
                    </a:lnTo>
                    <a:close/>
                  </a:path>
                </a:pathLst>
              </a:custGeom>
              <a:solidFill>
                <a:srgbClr val="F8F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0" name="Freeform 1797">
                <a:extLst>
                  <a:ext uri="{FF2B5EF4-FFF2-40B4-BE49-F238E27FC236}">
                    <a16:creationId xmlns:a16="http://schemas.microsoft.com/office/drawing/2014/main" id="{B4F7B8EE-924D-A24D-9726-5FC77CD1B908}"/>
                  </a:ext>
                </a:extLst>
              </p:cNvPr>
              <p:cNvSpPr>
                <a:spLocks noEditPoints="1"/>
              </p:cNvSpPr>
              <p:nvPr/>
            </p:nvSpPr>
            <p:spPr bwMode="auto">
              <a:xfrm>
                <a:off x="4386" y="2358"/>
                <a:ext cx="31" cy="22"/>
              </a:xfrm>
              <a:custGeom>
                <a:avLst/>
                <a:gdLst>
                  <a:gd name="T0" fmla="*/ 0 w 31"/>
                  <a:gd name="T1" fmla="*/ 0 h 22"/>
                  <a:gd name="T2" fmla="*/ 31 w 31"/>
                  <a:gd name="T3" fmla="*/ 0 h 22"/>
                  <a:gd name="T4" fmla="*/ 31 w 31"/>
                  <a:gd name="T5" fmla="*/ 22 h 22"/>
                  <a:gd name="T6" fmla="*/ 0 w 31"/>
                  <a:gd name="T7" fmla="*/ 22 h 22"/>
                  <a:gd name="T8" fmla="*/ 0 w 31"/>
                  <a:gd name="T9" fmla="*/ 0 h 22"/>
                  <a:gd name="T10" fmla="*/ 0 w 31"/>
                  <a:gd name="T11" fmla="*/ 0 h 22"/>
                  <a:gd name="T12" fmla="*/ 29 w 31"/>
                  <a:gd name="T13" fmla="*/ 0 h 22"/>
                  <a:gd name="T14" fmla="*/ 29 w 31"/>
                  <a:gd name="T15" fmla="*/ 20 h 22"/>
                  <a:gd name="T16" fmla="*/ 0 w 31"/>
                  <a:gd name="T17" fmla="*/ 20 h 22"/>
                  <a:gd name="T18" fmla="*/ 0 w 31"/>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2">
                    <a:moveTo>
                      <a:pt x="0" y="0"/>
                    </a:moveTo>
                    <a:lnTo>
                      <a:pt x="31" y="0"/>
                    </a:lnTo>
                    <a:lnTo>
                      <a:pt x="31" y="22"/>
                    </a:lnTo>
                    <a:lnTo>
                      <a:pt x="0" y="22"/>
                    </a:lnTo>
                    <a:lnTo>
                      <a:pt x="0" y="0"/>
                    </a:lnTo>
                    <a:close/>
                    <a:moveTo>
                      <a:pt x="0" y="0"/>
                    </a:moveTo>
                    <a:lnTo>
                      <a:pt x="29" y="0"/>
                    </a:lnTo>
                    <a:lnTo>
                      <a:pt x="29" y="20"/>
                    </a:lnTo>
                    <a:lnTo>
                      <a:pt x="0" y="20"/>
                    </a:lnTo>
                    <a:lnTo>
                      <a:pt x="0"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1" name="Freeform 1798">
                <a:extLst>
                  <a:ext uri="{FF2B5EF4-FFF2-40B4-BE49-F238E27FC236}">
                    <a16:creationId xmlns:a16="http://schemas.microsoft.com/office/drawing/2014/main" id="{BEDFAEFA-89C4-3544-BF54-125334F5CDA8}"/>
                  </a:ext>
                </a:extLst>
              </p:cNvPr>
              <p:cNvSpPr>
                <a:spLocks noEditPoints="1"/>
              </p:cNvSpPr>
              <p:nvPr/>
            </p:nvSpPr>
            <p:spPr bwMode="auto">
              <a:xfrm>
                <a:off x="4386" y="2358"/>
                <a:ext cx="29" cy="20"/>
              </a:xfrm>
              <a:custGeom>
                <a:avLst/>
                <a:gdLst>
                  <a:gd name="T0" fmla="*/ 0 w 29"/>
                  <a:gd name="T1" fmla="*/ 0 h 20"/>
                  <a:gd name="T2" fmla="*/ 29 w 29"/>
                  <a:gd name="T3" fmla="*/ 0 h 20"/>
                  <a:gd name="T4" fmla="*/ 29 w 29"/>
                  <a:gd name="T5" fmla="*/ 20 h 20"/>
                  <a:gd name="T6" fmla="*/ 0 w 29"/>
                  <a:gd name="T7" fmla="*/ 20 h 20"/>
                  <a:gd name="T8" fmla="*/ 0 w 29"/>
                  <a:gd name="T9" fmla="*/ 0 h 20"/>
                  <a:gd name="T10" fmla="*/ 0 w 29"/>
                  <a:gd name="T11" fmla="*/ 0 h 20"/>
                  <a:gd name="T12" fmla="*/ 27 w 29"/>
                  <a:gd name="T13" fmla="*/ 0 h 20"/>
                  <a:gd name="T14" fmla="*/ 27 w 29"/>
                  <a:gd name="T15" fmla="*/ 19 h 20"/>
                  <a:gd name="T16" fmla="*/ 0 w 29"/>
                  <a:gd name="T17" fmla="*/ 19 h 20"/>
                  <a:gd name="T18" fmla="*/ 0 w 29"/>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0">
                    <a:moveTo>
                      <a:pt x="0" y="0"/>
                    </a:moveTo>
                    <a:lnTo>
                      <a:pt x="29" y="0"/>
                    </a:lnTo>
                    <a:lnTo>
                      <a:pt x="29" y="20"/>
                    </a:lnTo>
                    <a:lnTo>
                      <a:pt x="0" y="20"/>
                    </a:lnTo>
                    <a:lnTo>
                      <a:pt x="0" y="0"/>
                    </a:lnTo>
                    <a:close/>
                    <a:moveTo>
                      <a:pt x="0" y="0"/>
                    </a:moveTo>
                    <a:lnTo>
                      <a:pt x="27" y="0"/>
                    </a:lnTo>
                    <a:lnTo>
                      <a:pt x="27" y="19"/>
                    </a:lnTo>
                    <a:lnTo>
                      <a:pt x="0" y="19"/>
                    </a:lnTo>
                    <a:lnTo>
                      <a:pt x="0" y="0"/>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2" name="Freeform 1799">
                <a:extLst>
                  <a:ext uri="{FF2B5EF4-FFF2-40B4-BE49-F238E27FC236}">
                    <a16:creationId xmlns:a16="http://schemas.microsoft.com/office/drawing/2014/main" id="{8C176BF3-96F5-D64D-8AEB-C21E616A6A22}"/>
                  </a:ext>
                </a:extLst>
              </p:cNvPr>
              <p:cNvSpPr>
                <a:spLocks noEditPoints="1"/>
              </p:cNvSpPr>
              <p:nvPr/>
            </p:nvSpPr>
            <p:spPr bwMode="auto">
              <a:xfrm>
                <a:off x="4386" y="2358"/>
                <a:ext cx="27" cy="19"/>
              </a:xfrm>
              <a:custGeom>
                <a:avLst/>
                <a:gdLst>
                  <a:gd name="T0" fmla="*/ 0 w 27"/>
                  <a:gd name="T1" fmla="*/ 0 h 19"/>
                  <a:gd name="T2" fmla="*/ 27 w 27"/>
                  <a:gd name="T3" fmla="*/ 0 h 19"/>
                  <a:gd name="T4" fmla="*/ 27 w 27"/>
                  <a:gd name="T5" fmla="*/ 19 h 19"/>
                  <a:gd name="T6" fmla="*/ 0 w 27"/>
                  <a:gd name="T7" fmla="*/ 19 h 19"/>
                  <a:gd name="T8" fmla="*/ 0 w 27"/>
                  <a:gd name="T9" fmla="*/ 0 h 19"/>
                  <a:gd name="T10" fmla="*/ 0 w 27"/>
                  <a:gd name="T11" fmla="*/ 0 h 19"/>
                  <a:gd name="T12" fmla="*/ 25 w 27"/>
                  <a:gd name="T13" fmla="*/ 0 h 19"/>
                  <a:gd name="T14" fmla="*/ 25 w 27"/>
                  <a:gd name="T15" fmla="*/ 18 h 19"/>
                  <a:gd name="T16" fmla="*/ 0 w 27"/>
                  <a:gd name="T17" fmla="*/ 18 h 19"/>
                  <a:gd name="T18" fmla="*/ 0 w 2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9">
                    <a:moveTo>
                      <a:pt x="0" y="0"/>
                    </a:moveTo>
                    <a:lnTo>
                      <a:pt x="27" y="0"/>
                    </a:lnTo>
                    <a:lnTo>
                      <a:pt x="27" y="19"/>
                    </a:lnTo>
                    <a:lnTo>
                      <a:pt x="0" y="19"/>
                    </a:lnTo>
                    <a:lnTo>
                      <a:pt x="0" y="0"/>
                    </a:lnTo>
                    <a:close/>
                    <a:moveTo>
                      <a:pt x="0" y="0"/>
                    </a:moveTo>
                    <a:lnTo>
                      <a:pt x="25" y="0"/>
                    </a:lnTo>
                    <a:lnTo>
                      <a:pt x="25" y="18"/>
                    </a:lnTo>
                    <a:lnTo>
                      <a:pt x="0" y="18"/>
                    </a:lnTo>
                    <a:lnTo>
                      <a:pt x="0"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3" name="Freeform 1800">
                <a:extLst>
                  <a:ext uri="{FF2B5EF4-FFF2-40B4-BE49-F238E27FC236}">
                    <a16:creationId xmlns:a16="http://schemas.microsoft.com/office/drawing/2014/main" id="{102D20D4-8707-464F-BBF3-7ED9588AAA95}"/>
                  </a:ext>
                </a:extLst>
              </p:cNvPr>
              <p:cNvSpPr>
                <a:spLocks noEditPoints="1"/>
              </p:cNvSpPr>
              <p:nvPr/>
            </p:nvSpPr>
            <p:spPr bwMode="auto">
              <a:xfrm>
                <a:off x="4386" y="2358"/>
                <a:ext cx="25" cy="18"/>
              </a:xfrm>
              <a:custGeom>
                <a:avLst/>
                <a:gdLst>
                  <a:gd name="T0" fmla="*/ 0 w 25"/>
                  <a:gd name="T1" fmla="*/ 0 h 18"/>
                  <a:gd name="T2" fmla="*/ 25 w 25"/>
                  <a:gd name="T3" fmla="*/ 0 h 18"/>
                  <a:gd name="T4" fmla="*/ 25 w 25"/>
                  <a:gd name="T5" fmla="*/ 18 h 18"/>
                  <a:gd name="T6" fmla="*/ 0 w 25"/>
                  <a:gd name="T7" fmla="*/ 18 h 18"/>
                  <a:gd name="T8" fmla="*/ 0 w 25"/>
                  <a:gd name="T9" fmla="*/ 0 h 18"/>
                  <a:gd name="T10" fmla="*/ 0 w 25"/>
                  <a:gd name="T11" fmla="*/ 0 h 18"/>
                  <a:gd name="T12" fmla="*/ 23 w 25"/>
                  <a:gd name="T13" fmla="*/ 0 h 18"/>
                  <a:gd name="T14" fmla="*/ 23 w 25"/>
                  <a:gd name="T15" fmla="*/ 17 h 18"/>
                  <a:gd name="T16" fmla="*/ 0 w 25"/>
                  <a:gd name="T17" fmla="*/ 17 h 18"/>
                  <a:gd name="T18" fmla="*/ 0 w 25"/>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8">
                    <a:moveTo>
                      <a:pt x="0" y="0"/>
                    </a:moveTo>
                    <a:lnTo>
                      <a:pt x="25" y="0"/>
                    </a:lnTo>
                    <a:lnTo>
                      <a:pt x="25" y="18"/>
                    </a:lnTo>
                    <a:lnTo>
                      <a:pt x="0" y="18"/>
                    </a:lnTo>
                    <a:lnTo>
                      <a:pt x="0" y="0"/>
                    </a:lnTo>
                    <a:close/>
                    <a:moveTo>
                      <a:pt x="0" y="0"/>
                    </a:moveTo>
                    <a:lnTo>
                      <a:pt x="23" y="0"/>
                    </a:lnTo>
                    <a:lnTo>
                      <a:pt x="23" y="17"/>
                    </a:lnTo>
                    <a:lnTo>
                      <a:pt x="0" y="17"/>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4" name="Freeform 1801">
                <a:extLst>
                  <a:ext uri="{FF2B5EF4-FFF2-40B4-BE49-F238E27FC236}">
                    <a16:creationId xmlns:a16="http://schemas.microsoft.com/office/drawing/2014/main" id="{5F47FA48-453E-F848-AAEA-F7FC9B873747}"/>
                  </a:ext>
                </a:extLst>
              </p:cNvPr>
              <p:cNvSpPr>
                <a:spLocks noEditPoints="1"/>
              </p:cNvSpPr>
              <p:nvPr/>
            </p:nvSpPr>
            <p:spPr bwMode="auto">
              <a:xfrm>
                <a:off x="4386" y="2358"/>
                <a:ext cx="23" cy="17"/>
              </a:xfrm>
              <a:custGeom>
                <a:avLst/>
                <a:gdLst>
                  <a:gd name="T0" fmla="*/ 0 w 23"/>
                  <a:gd name="T1" fmla="*/ 0 h 17"/>
                  <a:gd name="T2" fmla="*/ 23 w 23"/>
                  <a:gd name="T3" fmla="*/ 0 h 17"/>
                  <a:gd name="T4" fmla="*/ 23 w 23"/>
                  <a:gd name="T5" fmla="*/ 17 h 17"/>
                  <a:gd name="T6" fmla="*/ 0 w 23"/>
                  <a:gd name="T7" fmla="*/ 17 h 17"/>
                  <a:gd name="T8" fmla="*/ 0 w 23"/>
                  <a:gd name="T9" fmla="*/ 0 h 17"/>
                  <a:gd name="T10" fmla="*/ 0 w 23"/>
                  <a:gd name="T11" fmla="*/ 0 h 17"/>
                  <a:gd name="T12" fmla="*/ 21 w 23"/>
                  <a:gd name="T13" fmla="*/ 0 h 17"/>
                  <a:gd name="T14" fmla="*/ 21 w 23"/>
                  <a:gd name="T15" fmla="*/ 15 h 17"/>
                  <a:gd name="T16" fmla="*/ 0 w 23"/>
                  <a:gd name="T17" fmla="*/ 15 h 17"/>
                  <a:gd name="T18" fmla="*/ 0 w 2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7">
                    <a:moveTo>
                      <a:pt x="0" y="0"/>
                    </a:moveTo>
                    <a:lnTo>
                      <a:pt x="23" y="0"/>
                    </a:lnTo>
                    <a:lnTo>
                      <a:pt x="23" y="17"/>
                    </a:lnTo>
                    <a:lnTo>
                      <a:pt x="0" y="17"/>
                    </a:lnTo>
                    <a:lnTo>
                      <a:pt x="0" y="0"/>
                    </a:lnTo>
                    <a:close/>
                    <a:moveTo>
                      <a:pt x="0" y="0"/>
                    </a:moveTo>
                    <a:lnTo>
                      <a:pt x="21" y="0"/>
                    </a:lnTo>
                    <a:lnTo>
                      <a:pt x="21" y="15"/>
                    </a:lnTo>
                    <a:lnTo>
                      <a:pt x="0" y="15"/>
                    </a:lnTo>
                    <a:lnTo>
                      <a:pt x="0" y="0"/>
                    </a:lnTo>
                    <a:close/>
                  </a:path>
                </a:pathLst>
              </a:custGeom>
              <a:solidFill>
                <a:srgbClr val="FC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5" name="Freeform 1802">
                <a:extLst>
                  <a:ext uri="{FF2B5EF4-FFF2-40B4-BE49-F238E27FC236}">
                    <a16:creationId xmlns:a16="http://schemas.microsoft.com/office/drawing/2014/main" id="{056B318F-EF38-614B-9978-7E78C8B5CC86}"/>
                  </a:ext>
                </a:extLst>
              </p:cNvPr>
              <p:cNvSpPr>
                <a:spLocks noEditPoints="1"/>
              </p:cNvSpPr>
              <p:nvPr/>
            </p:nvSpPr>
            <p:spPr bwMode="auto">
              <a:xfrm>
                <a:off x="4386" y="2358"/>
                <a:ext cx="21" cy="15"/>
              </a:xfrm>
              <a:custGeom>
                <a:avLst/>
                <a:gdLst>
                  <a:gd name="T0" fmla="*/ 0 w 21"/>
                  <a:gd name="T1" fmla="*/ 0 h 15"/>
                  <a:gd name="T2" fmla="*/ 21 w 21"/>
                  <a:gd name="T3" fmla="*/ 0 h 15"/>
                  <a:gd name="T4" fmla="*/ 21 w 21"/>
                  <a:gd name="T5" fmla="*/ 15 h 15"/>
                  <a:gd name="T6" fmla="*/ 0 w 21"/>
                  <a:gd name="T7" fmla="*/ 15 h 15"/>
                  <a:gd name="T8" fmla="*/ 0 w 21"/>
                  <a:gd name="T9" fmla="*/ 0 h 15"/>
                  <a:gd name="T10" fmla="*/ 0 w 21"/>
                  <a:gd name="T11" fmla="*/ 0 h 15"/>
                  <a:gd name="T12" fmla="*/ 19 w 21"/>
                  <a:gd name="T13" fmla="*/ 0 h 15"/>
                  <a:gd name="T14" fmla="*/ 19 w 21"/>
                  <a:gd name="T15" fmla="*/ 14 h 15"/>
                  <a:gd name="T16" fmla="*/ 0 w 21"/>
                  <a:gd name="T17" fmla="*/ 14 h 15"/>
                  <a:gd name="T18" fmla="*/ 0 w 21"/>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5">
                    <a:moveTo>
                      <a:pt x="0" y="0"/>
                    </a:moveTo>
                    <a:lnTo>
                      <a:pt x="21" y="0"/>
                    </a:lnTo>
                    <a:lnTo>
                      <a:pt x="21" y="15"/>
                    </a:lnTo>
                    <a:lnTo>
                      <a:pt x="0" y="15"/>
                    </a:lnTo>
                    <a:lnTo>
                      <a:pt x="0" y="0"/>
                    </a:lnTo>
                    <a:close/>
                    <a:moveTo>
                      <a:pt x="0" y="0"/>
                    </a:moveTo>
                    <a:lnTo>
                      <a:pt x="19" y="0"/>
                    </a:lnTo>
                    <a:lnTo>
                      <a:pt x="19" y="14"/>
                    </a:lnTo>
                    <a:lnTo>
                      <a:pt x="0" y="14"/>
                    </a:lnTo>
                    <a:lnTo>
                      <a:pt x="0"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6" name="Freeform 1803">
                <a:extLst>
                  <a:ext uri="{FF2B5EF4-FFF2-40B4-BE49-F238E27FC236}">
                    <a16:creationId xmlns:a16="http://schemas.microsoft.com/office/drawing/2014/main" id="{15420C67-D715-774B-AF8A-B907A3DB2009}"/>
                  </a:ext>
                </a:extLst>
              </p:cNvPr>
              <p:cNvSpPr>
                <a:spLocks noEditPoints="1"/>
              </p:cNvSpPr>
              <p:nvPr/>
            </p:nvSpPr>
            <p:spPr bwMode="auto">
              <a:xfrm>
                <a:off x="4386" y="2358"/>
                <a:ext cx="19" cy="14"/>
              </a:xfrm>
              <a:custGeom>
                <a:avLst/>
                <a:gdLst>
                  <a:gd name="T0" fmla="*/ 0 w 19"/>
                  <a:gd name="T1" fmla="*/ 0 h 14"/>
                  <a:gd name="T2" fmla="*/ 19 w 19"/>
                  <a:gd name="T3" fmla="*/ 0 h 14"/>
                  <a:gd name="T4" fmla="*/ 19 w 19"/>
                  <a:gd name="T5" fmla="*/ 14 h 14"/>
                  <a:gd name="T6" fmla="*/ 0 w 19"/>
                  <a:gd name="T7" fmla="*/ 14 h 14"/>
                  <a:gd name="T8" fmla="*/ 0 w 19"/>
                  <a:gd name="T9" fmla="*/ 0 h 14"/>
                  <a:gd name="T10" fmla="*/ 0 w 19"/>
                  <a:gd name="T11" fmla="*/ 0 h 14"/>
                  <a:gd name="T12" fmla="*/ 18 w 19"/>
                  <a:gd name="T13" fmla="*/ 0 h 14"/>
                  <a:gd name="T14" fmla="*/ 18 w 19"/>
                  <a:gd name="T15" fmla="*/ 13 h 14"/>
                  <a:gd name="T16" fmla="*/ 0 w 19"/>
                  <a:gd name="T17" fmla="*/ 13 h 14"/>
                  <a:gd name="T18" fmla="*/ 0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4">
                    <a:moveTo>
                      <a:pt x="0" y="0"/>
                    </a:moveTo>
                    <a:lnTo>
                      <a:pt x="19" y="0"/>
                    </a:lnTo>
                    <a:lnTo>
                      <a:pt x="19" y="14"/>
                    </a:lnTo>
                    <a:lnTo>
                      <a:pt x="0" y="14"/>
                    </a:lnTo>
                    <a:lnTo>
                      <a:pt x="0" y="0"/>
                    </a:lnTo>
                    <a:close/>
                    <a:moveTo>
                      <a:pt x="0" y="0"/>
                    </a:moveTo>
                    <a:lnTo>
                      <a:pt x="18" y="0"/>
                    </a:lnTo>
                    <a:lnTo>
                      <a:pt x="18" y="13"/>
                    </a:lnTo>
                    <a:lnTo>
                      <a:pt x="0" y="13"/>
                    </a:lnTo>
                    <a:lnTo>
                      <a:pt x="0"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7" name="Freeform 1804">
                <a:extLst>
                  <a:ext uri="{FF2B5EF4-FFF2-40B4-BE49-F238E27FC236}">
                    <a16:creationId xmlns:a16="http://schemas.microsoft.com/office/drawing/2014/main" id="{9BE90B4C-8F5C-8143-82CE-CF06DFC433C4}"/>
                  </a:ext>
                </a:extLst>
              </p:cNvPr>
              <p:cNvSpPr>
                <a:spLocks noEditPoints="1"/>
              </p:cNvSpPr>
              <p:nvPr/>
            </p:nvSpPr>
            <p:spPr bwMode="auto">
              <a:xfrm>
                <a:off x="4386" y="2358"/>
                <a:ext cx="18" cy="13"/>
              </a:xfrm>
              <a:custGeom>
                <a:avLst/>
                <a:gdLst>
                  <a:gd name="T0" fmla="*/ 0 w 18"/>
                  <a:gd name="T1" fmla="*/ 0 h 13"/>
                  <a:gd name="T2" fmla="*/ 18 w 18"/>
                  <a:gd name="T3" fmla="*/ 0 h 13"/>
                  <a:gd name="T4" fmla="*/ 18 w 18"/>
                  <a:gd name="T5" fmla="*/ 13 h 13"/>
                  <a:gd name="T6" fmla="*/ 0 w 18"/>
                  <a:gd name="T7" fmla="*/ 13 h 13"/>
                  <a:gd name="T8" fmla="*/ 0 w 18"/>
                  <a:gd name="T9" fmla="*/ 0 h 13"/>
                  <a:gd name="T10" fmla="*/ 0 w 18"/>
                  <a:gd name="T11" fmla="*/ 0 h 13"/>
                  <a:gd name="T12" fmla="*/ 16 w 18"/>
                  <a:gd name="T13" fmla="*/ 0 h 13"/>
                  <a:gd name="T14" fmla="*/ 16 w 18"/>
                  <a:gd name="T15" fmla="*/ 12 h 13"/>
                  <a:gd name="T16" fmla="*/ 0 w 18"/>
                  <a:gd name="T17" fmla="*/ 12 h 13"/>
                  <a:gd name="T18" fmla="*/ 0 w 1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3">
                    <a:moveTo>
                      <a:pt x="0" y="0"/>
                    </a:moveTo>
                    <a:lnTo>
                      <a:pt x="18" y="0"/>
                    </a:lnTo>
                    <a:lnTo>
                      <a:pt x="18" y="13"/>
                    </a:lnTo>
                    <a:lnTo>
                      <a:pt x="0" y="13"/>
                    </a:lnTo>
                    <a:lnTo>
                      <a:pt x="0" y="0"/>
                    </a:lnTo>
                    <a:close/>
                    <a:moveTo>
                      <a:pt x="0" y="0"/>
                    </a:moveTo>
                    <a:lnTo>
                      <a:pt x="16" y="0"/>
                    </a:lnTo>
                    <a:lnTo>
                      <a:pt x="16" y="12"/>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8" name="Freeform 1805">
                <a:extLst>
                  <a:ext uri="{FF2B5EF4-FFF2-40B4-BE49-F238E27FC236}">
                    <a16:creationId xmlns:a16="http://schemas.microsoft.com/office/drawing/2014/main" id="{3BE95F44-A134-2B49-AD02-4AB05A1C574D}"/>
                  </a:ext>
                </a:extLst>
              </p:cNvPr>
              <p:cNvSpPr>
                <a:spLocks noEditPoints="1"/>
              </p:cNvSpPr>
              <p:nvPr/>
            </p:nvSpPr>
            <p:spPr bwMode="auto">
              <a:xfrm>
                <a:off x="4386" y="2358"/>
                <a:ext cx="16" cy="12"/>
              </a:xfrm>
              <a:custGeom>
                <a:avLst/>
                <a:gdLst>
                  <a:gd name="T0" fmla="*/ 0 w 16"/>
                  <a:gd name="T1" fmla="*/ 0 h 12"/>
                  <a:gd name="T2" fmla="*/ 16 w 16"/>
                  <a:gd name="T3" fmla="*/ 0 h 12"/>
                  <a:gd name="T4" fmla="*/ 16 w 16"/>
                  <a:gd name="T5" fmla="*/ 12 h 12"/>
                  <a:gd name="T6" fmla="*/ 0 w 16"/>
                  <a:gd name="T7" fmla="*/ 12 h 12"/>
                  <a:gd name="T8" fmla="*/ 0 w 16"/>
                  <a:gd name="T9" fmla="*/ 0 h 12"/>
                  <a:gd name="T10" fmla="*/ 0 w 16"/>
                  <a:gd name="T11" fmla="*/ 0 h 12"/>
                  <a:gd name="T12" fmla="*/ 14 w 16"/>
                  <a:gd name="T13" fmla="*/ 0 h 12"/>
                  <a:gd name="T14" fmla="*/ 14 w 16"/>
                  <a:gd name="T15" fmla="*/ 11 h 12"/>
                  <a:gd name="T16" fmla="*/ 0 w 16"/>
                  <a:gd name="T17" fmla="*/ 11 h 12"/>
                  <a:gd name="T18" fmla="*/ 0 w 1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2">
                    <a:moveTo>
                      <a:pt x="0" y="0"/>
                    </a:moveTo>
                    <a:lnTo>
                      <a:pt x="16" y="0"/>
                    </a:lnTo>
                    <a:lnTo>
                      <a:pt x="16" y="12"/>
                    </a:lnTo>
                    <a:lnTo>
                      <a:pt x="0" y="12"/>
                    </a:lnTo>
                    <a:lnTo>
                      <a:pt x="0" y="0"/>
                    </a:lnTo>
                    <a:close/>
                    <a:moveTo>
                      <a:pt x="0" y="0"/>
                    </a:moveTo>
                    <a:lnTo>
                      <a:pt x="14" y="0"/>
                    </a:lnTo>
                    <a:lnTo>
                      <a:pt x="14"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29" name="Freeform 1806">
                <a:extLst>
                  <a:ext uri="{FF2B5EF4-FFF2-40B4-BE49-F238E27FC236}">
                    <a16:creationId xmlns:a16="http://schemas.microsoft.com/office/drawing/2014/main" id="{F05BD49D-9756-E144-AE64-23EA6328AD94}"/>
                  </a:ext>
                </a:extLst>
              </p:cNvPr>
              <p:cNvSpPr>
                <a:spLocks noEditPoints="1"/>
              </p:cNvSpPr>
              <p:nvPr/>
            </p:nvSpPr>
            <p:spPr bwMode="auto">
              <a:xfrm>
                <a:off x="4386" y="2358"/>
                <a:ext cx="14" cy="11"/>
              </a:xfrm>
              <a:custGeom>
                <a:avLst/>
                <a:gdLst>
                  <a:gd name="T0" fmla="*/ 0 w 14"/>
                  <a:gd name="T1" fmla="*/ 0 h 11"/>
                  <a:gd name="T2" fmla="*/ 14 w 14"/>
                  <a:gd name="T3" fmla="*/ 0 h 11"/>
                  <a:gd name="T4" fmla="*/ 14 w 14"/>
                  <a:gd name="T5" fmla="*/ 11 h 11"/>
                  <a:gd name="T6" fmla="*/ 0 w 14"/>
                  <a:gd name="T7" fmla="*/ 11 h 11"/>
                  <a:gd name="T8" fmla="*/ 0 w 14"/>
                  <a:gd name="T9" fmla="*/ 0 h 11"/>
                  <a:gd name="T10" fmla="*/ 0 w 14"/>
                  <a:gd name="T11" fmla="*/ 0 h 11"/>
                  <a:gd name="T12" fmla="*/ 12 w 14"/>
                  <a:gd name="T13" fmla="*/ 0 h 11"/>
                  <a:gd name="T14" fmla="*/ 12 w 14"/>
                  <a:gd name="T15" fmla="*/ 9 h 11"/>
                  <a:gd name="T16" fmla="*/ 0 w 14"/>
                  <a:gd name="T17" fmla="*/ 9 h 11"/>
                  <a:gd name="T18" fmla="*/ 0 w 14"/>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1">
                    <a:moveTo>
                      <a:pt x="0" y="0"/>
                    </a:moveTo>
                    <a:lnTo>
                      <a:pt x="14" y="0"/>
                    </a:lnTo>
                    <a:lnTo>
                      <a:pt x="14" y="11"/>
                    </a:lnTo>
                    <a:lnTo>
                      <a:pt x="0" y="11"/>
                    </a:lnTo>
                    <a:lnTo>
                      <a:pt x="0" y="0"/>
                    </a:lnTo>
                    <a:close/>
                    <a:moveTo>
                      <a:pt x="0" y="0"/>
                    </a:moveTo>
                    <a:lnTo>
                      <a:pt x="12" y="0"/>
                    </a:lnTo>
                    <a:lnTo>
                      <a:pt x="12"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0" name="Freeform 1807">
                <a:extLst>
                  <a:ext uri="{FF2B5EF4-FFF2-40B4-BE49-F238E27FC236}">
                    <a16:creationId xmlns:a16="http://schemas.microsoft.com/office/drawing/2014/main" id="{26DFA315-5FAD-2143-9BEA-16590F07AB50}"/>
                  </a:ext>
                </a:extLst>
              </p:cNvPr>
              <p:cNvSpPr>
                <a:spLocks noEditPoints="1"/>
              </p:cNvSpPr>
              <p:nvPr/>
            </p:nvSpPr>
            <p:spPr bwMode="auto">
              <a:xfrm>
                <a:off x="4386" y="2358"/>
                <a:ext cx="12" cy="9"/>
              </a:xfrm>
              <a:custGeom>
                <a:avLst/>
                <a:gdLst>
                  <a:gd name="T0" fmla="*/ 0 w 12"/>
                  <a:gd name="T1" fmla="*/ 0 h 9"/>
                  <a:gd name="T2" fmla="*/ 12 w 12"/>
                  <a:gd name="T3" fmla="*/ 0 h 9"/>
                  <a:gd name="T4" fmla="*/ 12 w 12"/>
                  <a:gd name="T5" fmla="*/ 9 h 9"/>
                  <a:gd name="T6" fmla="*/ 0 w 12"/>
                  <a:gd name="T7" fmla="*/ 9 h 9"/>
                  <a:gd name="T8" fmla="*/ 0 w 12"/>
                  <a:gd name="T9" fmla="*/ 0 h 9"/>
                  <a:gd name="T10" fmla="*/ 0 w 12"/>
                  <a:gd name="T11" fmla="*/ 0 h 9"/>
                  <a:gd name="T12" fmla="*/ 11 w 12"/>
                  <a:gd name="T13" fmla="*/ 0 h 9"/>
                  <a:gd name="T14" fmla="*/ 11 w 12"/>
                  <a:gd name="T15" fmla="*/ 8 h 9"/>
                  <a:gd name="T16" fmla="*/ 0 w 12"/>
                  <a:gd name="T17" fmla="*/ 8 h 9"/>
                  <a:gd name="T18" fmla="*/ 0 w 12"/>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9">
                    <a:moveTo>
                      <a:pt x="0" y="0"/>
                    </a:moveTo>
                    <a:lnTo>
                      <a:pt x="12" y="0"/>
                    </a:lnTo>
                    <a:lnTo>
                      <a:pt x="12" y="9"/>
                    </a:lnTo>
                    <a:lnTo>
                      <a:pt x="0" y="9"/>
                    </a:lnTo>
                    <a:lnTo>
                      <a:pt x="0" y="0"/>
                    </a:lnTo>
                    <a:close/>
                    <a:moveTo>
                      <a:pt x="0" y="0"/>
                    </a:moveTo>
                    <a:lnTo>
                      <a:pt x="11" y="0"/>
                    </a:lnTo>
                    <a:lnTo>
                      <a:pt x="11"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1" name="Freeform 1808">
                <a:extLst>
                  <a:ext uri="{FF2B5EF4-FFF2-40B4-BE49-F238E27FC236}">
                    <a16:creationId xmlns:a16="http://schemas.microsoft.com/office/drawing/2014/main" id="{0995AAA0-476F-164B-87E6-051032BEB7DE}"/>
                  </a:ext>
                </a:extLst>
              </p:cNvPr>
              <p:cNvSpPr>
                <a:spLocks noEditPoints="1"/>
              </p:cNvSpPr>
              <p:nvPr/>
            </p:nvSpPr>
            <p:spPr bwMode="auto">
              <a:xfrm>
                <a:off x="4386" y="2358"/>
                <a:ext cx="11" cy="8"/>
              </a:xfrm>
              <a:custGeom>
                <a:avLst/>
                <a:gdLst>
                  <a:gd name="T0" fmla="*/ 0 w 11"/>
                  <a:gd name="T1" fmla="*/ 0 h 8"/>
                  <a:gd name="T2" fmla="*/ 11 w 11"/>
                  <a:gd name="T3" fmla="*/ 0 h 8"/>
                  <a:gd name="T4" fmla="*/ 11 w 11"/>
                  <a:gd name="T5" fmla="*/ 8 h 8"/>
                  <a:gd name="T6" fmla="*/ 0 w 11"/>
                  <a:gd name="T7" fmla="*/ 8 h 8"/>
                  <a:gd name="T8" fmla="*/ 0 w 11"/>
                  <a:gd name="T9" fmla="*/ 0 h 8"/>
                  <a:gd name="T10" fmla="*/ 0 w 11"/>
                  <a:gd name="T11" fmla="*/ 0 h 8"/>
                  <a:gd name="T12" fmla="*/ 9 w 11"/>
                  <a:gd name="T13" fmla="*/ 0 h 8"/>
                  <a:gd name="T14" fmla="*/ 9 w 11"/>
                  <a:gd name="T15" fmla="*/ 7 h 8"/>
                  <a:gd name="T16" fmla="*/ 0 w 11"/>
                  <a:gd name="T17" fmla="*/ 7 h 8"/>
                  <a:gd name="T18" fmla="*/ 0 w 1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8">
                    <a:moveTo>
                      <a:pt x="0" y="0"/>
                    </a:moveTo>
                    <a:lnTo>
                      <a:pt x="11" y="0"/>
                    </a:lnTo>
                    <a:lnTo>
                      <a:pt x="11" y="8"/>
                    </a:lnTo>
                    <a:lnTo>
                      <a:pt x="0" y="8"/>
                    </a:lnTo>
                    <a:lnTo>
                      <a:pt x="0" y="0"/>
                    </a:lnTo>
                    <a:close/>
                    <a:moveTo>
                      <a:pt x="0" y="0"/>
                    </a:moveTo>
                    <a:lnTo>
                      <a:pt x="9" y="0"/>
                    </a:lnTo>
                    <a:lnTo>
                      <a:pt x="9"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2" name="Freeform 1809">
                <a:extLst>
                  <a:ext uri="{FF2B5EF4-FFF2-40B4-BE49-F238E27FC236}">
                    <a16:creationId xmlns:a16="http://schemas.microsoft.com/office/drawing/2014/main" id="{B8D7E3E3-EB19-8D42-B14E-ADC98655341B}"/>
                  </a:ext>
                </a:extLst>
              </p:cNvPr>
              <p:cNvSpPr>
                <a:spLocks noEditPoints="1"/>
              </p:cNvSpPr>
              <p:nvPr/>
            </p:nvSpPr>
            <p:spPr bwMode="auto">
              <a:xfrm>
                <a:off x="4386" y="2358"/>
                <a:ext cx="9" cy="7"/>
              </a:xfrm>
              <a:custGeom>
                <a:avLst/>
                <a:gdLst>
                  <a:gd name="T0" fmla="*/ 0 w 9"/>
                  <a:gd name="T1" fmla="*/ 0 h 7"/>
                  <a:gd name="T2" fmla="*/ 9 w 9"/>
                  <a:gd name="T3" fmla="*/ 0 h 7"/>
                  <a:gd name="T4" fmla="*/ 9 w 9"/>
                  <a:gd name="T5" fmla="*/ 7 h 7"/>
                  <a:gd name="T6" fmla="*/ 0 w 9"/>
                  <a:gd name="T7" fmla="*/ 7 h 7"/>
                  <a:gd name="T8" fmla="*/ 0 w 9"/>
                  <a:gd name="T9" fmla="*/ 0 h 7"/>
                  <a:gd name="T10" fmla="*/ 0 w 9"/>
                  <a:gd name="T11" fmla="*/ 0 h 7"/>
                  <a:gd name="T12" fmla="*/ 7 w 9"/>
                  <a:gd name="T13" fmla="*/ 0 h 7"/>
                  <a:gd name="T14" fmla="*/ 7 w 9"/>
                  <a:gd name="T15" fmla="*/ 6 h 7"/>
                  <a:gd name="T16" fmla="*/ 0 w 9"/>
                  <a:gd name="T17" fmla="*/ 6 h 7"/>
                  <a:gd name="T18" fmla="*/ 0 w 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0" y="0"/>
                    </a:moveTo>
                    <a:lnTo>
                      <a:pt x="9" y="0"/>
                    </a:lnTo>
                    <a:lnTo>
                      <a:pt x="9" y="7"/>
                    </a:lnTo>
                    <a:lnTo>
                      <a:pt x="0" y="7"/>
                    </a:lnTo>
                    <a:lnTo>
                      <a:pt x="0" y="0"/>
                    </a:lnTo>
                    <a:close/>
                    <a:moveTo>
                      <a:pt x="0" y="0"/>
                    </a:moveTo>
                    <a:lnTo>
                      <a:pt x="7" y="0"/>
                    </a:lnTo>
                    <a:lnTo>
                      <a:pt x="7"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3" name="Freeform 1810">
                <a:extLst>
                  <a:ext uri="{FF2B5EF4-FFF2-40B4-BE49-F238E27FC236}">
                    <a16:creationId xmlns:a16="http://schemas.microsoft.com/office/drawing/2014/main" id="{BE99D8BD-37F9-BB40-98AA-97C96B9782C2}"/>
                  </a:ext>
                </a:extLst>
              </p:cNvPr>
              <p:cNvSpPr>
                <a:spLocks noEditPoints="1"/>
              </p:cNvSpPr>
              <p:nvPr/>
            </p:nvSpPr>
            <p:spPr bwMode="auto">
              <a:xfrm>
                <a:off x="4386" y="2358"/>
                <a:ext cx="7" cy="6"/>
              </a:xfrm>
              <a:custGeom>
                <a:avLst/>
                <a:gdLst>
                  <a:gd name="T0" fmla="*/ 0 w 7"/>
                  <a:gd name="T1" fmla="*/ 0 h 6"/>
                  <a:gd name="T2" fmla="*/ 7 w 7"/>
                  <a:gd name="T3" fmla="*/ 0 h 6"/>
                  <a:gd name="T4" fmla="*/ 7 w 7"/>
                  <a:gd name="T5" fmla="*/ 6 h 6"/>
                  <a:gd name="T6" fmla="*/ 0 w 7"/>
                  <a:gd name="T7" fmla="*/ 6 h 6"/>
                  <a:gd name="T8" fmla="*/ 0 w 7"/>
                  <a:gd name="T9" fmla="*/ 0 h 6"/>
                  <a:gd name="T10" fmla="*/ 0 w 7"/>
                  <a:gd name="T11" fmla="*/ 0 h 6"/>
                  <a:gd name="T12" fmla="*/ 5 w 7"/>
                  <a:gd name="T13" fmla="*/ 0 h 6"/>
                  <a:gd name="T14" fmla="*/ 5 w 7"/>
                  <a:gd name="T15" fmla="*/ 5 h 6"/>
                  <a:gd name="T16" fmla="*/ 0 w 7"/>
                  <a:gd name="T17" fmla="*/ 5 h 6"/>
                  <a:gd name="T18" fmla="*/ 0 w 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
                    <a:moveTo>
                      <a:pt x="0" y="0"/>
                    </a:moveTo>
                    <a:lnTo>
                      <a:pt x="7" y="0"/>
                    </a:lnTo>
                    <a:lnTo>
                      <a:pt x="7" y="6"/>
                    </a:lnTo>
                    <a:lnTo>
                      <a:pt x="0" y="6"/>
                    </a:lnTo>
                    <a:lnTo>
                      <a:pt x="0" y="0"/>
                    </a:lnTo>
                    <a:close/>
                    <a:moveTo>
                      <a:pt x="0" y="0"/>
                    </a:moveTo>
                    <a:lnTo>
                      <a:pt x="5" y="0"/>
                    </a:lnTo>
                    <a:lnTo>
                      <a:pt x="5"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4" name="Freeform 1811">
                <a:extLst>
                  <a:ext uri="{FF2B5EF4-FFF2-40B4-BE49-F238E27FC236}">
                    <a16:creationId xmlns:a16="http://schemas.microsoft.com/office/drawing/2014/main" id="{8AF1B8A4-8837-104C-9C8A-B6909DCFBDF6}"/>
                  </a:ext>
                </a:extLst>
              </p:cNvPr>
              <p:cNvSpPr>
                <a:spLocks noEditPoints="1"/>
              </p:cNvSpPr>
              <p:nvPr/>
            </p:nvSpPr>
            <p:spPr bwMode="auto">
              <a:xfrm>
                <a:off x="4386" y="2358"/>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4 w 5"/>
                  <a:gd name="T13" fmla="*/ 0 h 5"/>
                  <a:gd name="T14" fmla="*/ 4 w 5"/>
                  <a:gd name="T15" fmla="*/ 3 h 5"/>
                  <a:gd name="T16" fmla="*/ 0 w 5"/>
                  <a:gd name="T17" fmla="*/ 3 h 5"/>
                  <a:gd name="T18" fmla="*/ 0 w 5"/>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5">
                    <a:moveTo>
                      <a:pt x="0" y="0"/>
                    </a:moveTo>
                    <a:lnTo>
                      <a:pt x="5" y="0"/>
                    </a:lnTo>
                    <a:lnTo>
                      <a:pt x="5" y="5"/>
                    </a:lnTo>
                    <a:lnTo>
                      <a:pt x="0" y="5"/>
                    </a:lnTo>
                    <a:lnTo>
                      <a:pt x="0" y="0"/>
                    </a:lnTo>
                    <a:close/>
                    <a:moveTo>
                      <a:pt x="0" y="0"/>
                    </a:moveTo>
                    <a:lnTo>
                      <a:pt x="4" y="0"/>
                    </a:lnTo>
                    <a:lnTo>
                      <a:pt x="4"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5" name="Freeform 1812">
                <a:extLst>
                  <a:ext uri="{FF2B5EF4-FFF2-40B4-BE49-F238E27FC236}">
                    <a16:creationId xmlns:a16="http://schemas.microsoft.com/office/drawing/2014/main" id="{E48028DD-563A-7E4A-8BAD-48698E3B8298}"/>
                  </a:ext>
                </a:extLst>
              </p:cNvPr>
              <p:cNvSpPr>
                <a:spLocks noEditPoints="1"/>
              </p:cNvSpPr>
              <p:nvPr/>
            </p:nvSpPr>
            <p:spPr bwMode="auto">
              <a:xfrm>
                <a:off x="4386" y="2358"/>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0 w 4"/>
                  <a:gd name="T11" fmla="*/ 0 h 3"/>
                  <a:gd name="T12" fmla="*/ 2 w 4"/>
                  <a:gd name="T13" fmla="*/ 0 h 3"/>
                  <a:gd name="T14" fmla="*/ 2 w 4"/>
                  <a:gd name="T15" fmla="*/ 2 h 3"/>
                  <a:gd name="T16" fmla="*/ 0 w 4"/>
                  <a:gd name="T17" fmla="*/ 2 h 3"/>
                  <a:gd name="T18" fmla="*/ 0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0"/>
                    </a:moveTo>
                    <a:lnTo>
                      <a:pt x="4" y="0"/>
                    </a:lnTo>
                    <a:lnTo>
                      <a:pt x="4" y="3"/>
                    </a:lnTo>
                    <a:lnTo>
                      <a:pt x="0" y="3"/>
                    </a:lnTo>
                    <a:lnTo>
                      <a:pt x="0" y="0"/>
                    </a:lnTo>
                    <a:close/>
                    <a:moveTo>
                      <a:pt x="0" y="0"/>
                    </a:moveTo>
                    <a:lnTo>
                      <a:pt x="2" y="0"/>
                    </a:lnTo>
                    <a:lnTo>
                      <a:pt x="2"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6" name="Freeform 1813">
                <a:extLst>
                  <a:ext uri="{FF2B5EF4-FFF2-40B4-BE49-F238E27FC236}">
                    <a16:creationId xmlns:a16="http://schemas.microsoft.com/office/drawing/2014/main" id="{E9613A41-7B06-F744-93E9-58E25909805B}"/>
                  </a:ext>
                </a:extLst>
              </p:cNvPr>
              <p:cNvSpPr>
                <a:spLocks noEditPoints="1"/>
              </p:cNvSpPr>
              <p:nvPr/>
            </p:nvSpPr>
            <p:spPr bwMode="auto">
              <a:xfrm>
                <a:off x="4386" y="2358"/>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0" y="0"/>
                    </a:moveTo>
                    <a:lnTo>
                      <a:pt x="2" y="0"/>
                    </a:lnTo>
                    <a:lnTo>
                      <a:pt x="2" y="2"/>
                    </a:lnTo>
                    <a:lnTo>
                      <a:pt x="0" y="2"/>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7" name="Freeform 1814">
                <a:extLst>
                  <a:ext uri="{FF2B5EF4-FFF2-40B4-BE49-F238E27FC236}">
                    <a16:creationId xmlns:a16="http://schemas.microsoft.com/office/drawing/2014/main" id="{985ABB3B-55D9-3A4A-A27A-83257FAA40F4}"/>
                  </a:ext>
                </a:extLst>
              </p:cNvPr>
              <p:cNvSpPr>
                <a:spLocks noEditPoints="1"/>
              </p:cNvSpPr>
              <p:nvPr/>
            </p:nvSpPr>
            <p:spPr bwMode="auto">
              <a:xfrm>
                <a:off x="4386" y="235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8" name="Freeform 1815">
                <a:extLst>
                  <a:ext uri="{FF2B5EF4-FFF2-40B4-BE49-F238E27FC236}">
                    <a16:creationId xmlns:a16="http://schemas.microsoft.com/office/drawing/2014/main" id="{C1CFAB67-6292-7C4A-B6DA-C983D318606F}"/>
                  </a:ext>
                </a:extLst>
              </p:cNvPr>
              <p:cNvSpPr>
                <a:spLocks noEditPoints="1"/>
              </p:cNvSpPr>
              <p:nvPr/>
            </p:nvSpPr>
            <p:spPr bwMode="auto">
              <a:xfrm>
                <a:off x="4376" y="2350"/>
                <a:ext cx="152" cy="112"/>
              </a:xfrm>
              <a:custGeom>
                <a:avLst/>
                <a:gdLst>
                  <a:gd name="T0" fmla="*/ 0 w 152"/>
                  <a:gd name="T1" fmla="*/ 0 h 112"/>
                  <a:gd name="T2" fmla="*/ 152 w 152"/>
                  <a:gd name="T3" fmla="*/ 0 h 112"/>
                  <a:gd name="T4" fmla="*/ 152 w 152"/>
                  <a:gd name="T5" fmla="*/ 112 h 112"/>
                  <a:gd name="T6" fmla="*/ 0 w 152"/>
                  <a:gd name="T7" fmla="*/ 112 h 112"/>
                  <a:gd name="T8" fmla="*/ 0 w 152"/>
                  <a:gd name="T9" fmla="*/ 0 h 112"/>
                  <a:gd name="T10" fmla="*/ 3 w 152"/>
                  <a:gd name="T11" fmla="*/ 1 h 112"/>
                  <a:gd name="T12" fmla="*/ 152 w 152"/>
                  <a:gd name="T13" fmla="*/ 1 h 112"/>
                  <a:gd name="T14" fmla="*/ 152 w 152"/>
                  <a:gd name="T15" fmla="*/ 112 h 112"/>
                  <a:gd name="T16" fmla="*/ 3 w 152"/>
                  <a:gd name="T17" fmla="*/ 112 h 112"/>
                  <a:gd name="T18" fmla="*/ 3 w 152"/>
                  <a:gd name="T19" fmla="*/ 1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112">
                    <a:moveTo>
                      <a:pt x="0" y="0"/>
                    </a:moveTo>
                    <a:lnTo>
                      <a:pt x="152" y="0"/>
                    </a:lnTo>
                    <a:lnTo>
                      <a:pt x="152" y="112"/>
                    </a:lnTo>
                    <a:lnTo>
                      <a:pt x="0" y="112"/>
                    </a:lnTo>
                    <a:lnTo>
                      <a:pt x="0" y="0"/>
                    </a:lnTo>
                    <a:close/>
                    <a:moveTo>
                      <a:pt x="3" y="1"/>
                    </a:moveTo>
                    <a:lnTo>
                      <a:pt x="152" y="1"/>
                    </a:lnTo>
                    <a:lnTo>
                      <a:pt x="152" y="112"/>
                    </a:lnTo>
                    <a:lnTo>
                      <a:pt x="3" y="112"/>
                    </a:lnTo>
                    <a:lnTo>
                      <a:pt x="3" y="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9" name="Freeform 1816">
                <a:extLst>
                  <a:ext uri="{FF2B5EF4-FFF2-40B4-BE49-F238E27FC236}">
                    <a16:creationId xmlns:a16="http://schemas.microsoft.com/office/drawing/2014/main" id="{0653203B-A6D6-B942-A494-FD9BD9AB7066}"/>
                  </a:ext>
                </a:extLst>
              </p:cNvPr>
              <p:cNvSpPr>
                <a:spLocks noEditPoints="1"/>
              </p:cNvSpPr>
              <p:nvPr/>
            </p:nvSpPr>
            <p:spPr bwMode="auto">
              <a:xfrm>
                <a:off x="4379" y="2351"/>
                <a:ext cx="149" cy="111"/>
              </a:xfrm>
              <a:custGeom>
                <a:avLst/>
                <a:gdLst>
                  <a:gd name="T0" fmla="*/ 0 w 149"/>
                  <a:gd name="T1" fmla="*/ 0 h 111"/>
                  <a:gd name="T2" fmla="*/ 149 w 149"/>
                  <a:gd name="T3" fmla="*/ 0 h 111"/>
                  <a:gd name="T4" fmla="*/ 149 w 149"/>
                  <a:gd name="T5" fmla="*/ 111 h 111"/>
                  <a:gd name="T6" fmla="*/ 0 w 149"/>
                  <a:gd name="T7" fmla="*/ 111 h 111"/>
                  <a:gd name="T8" fmla="*/ 0 w 149"/>
                  <a:gd name="T9" fmla="*/ 0 h 111"/>
                  <a:gd name="T10" fmla="*/ 2 w 149"/>
                  <a:gd name="T11" fmla="*/ 2 h 111"/>
                  <a:gd name="T12" fmla="*/ 149 w 149"/>
                  <a:gd name="T13" fmla="*/ 2 h 111"/>
                  <a:gd name="T14" fmla="*/ 149 w 149"/>
                  <a:gd name="T15" fmla="*/ 111 h 111"/>
                  <a:gd name="T16" fmla="*/ 2 w 149"/>
                  <a:gd name="T17" fmla="*/ 111 h 111"/>
                  <a:gd name="T18" fmla="*/ 2 w 149"/>
                  <a:gd name="T19" fmla="*/ 2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111">
                    <a:moveTo>
                      <a:pt x="0" y="0"/>
                    </a:moveTo>
                    <a:lnTo>
                      <a:pt x="149" y="0"/>
                    </a:lnTo>
                    <a:lnTo>
                      <a:pt x="149" y="111"/>
                    </a:lnTo>
                    <a:lnTo>
                      <a:pt x="0" y="111"/>
                    </a:lnTo>
                    <a:lnTo>
                      <a:pt x="0" y="0"/>
                    </a:lnTo>
                    <a:close/>
                    <a:moveTo>
                      <a:pt x="2" y="2"/>
                    </a:moveTo>
                    <a:lnTo>
                      <a:pt x="149" y="2"/>
                    </a:lnTo>
                    <a:lnTo>
                      <a:pt x="149" y="111"/>
                    </a:lnTo>
                    <a:lnTo>
                      <a:pt x="2" y="111"/>
                    </a:lnTo>
                    <a:lnTo>
                      <a:pt x="2" y="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0" name="Freeform 1817">
                <a:extLst>
                  <a:ext uri="{FF2B5EF4-FFF2-40B4-BE49-F238E27FC236}">
                    <a16:creationId xmlns:a16="http://schemas.microsoft.com/office/drawing/2014/main" id="{B3FDBD40-CFA0-6D43-8AD7-AA3AE8D48C5C}"/>
                  </a:ext>
                </a:extLst>
              </p:cNvPr>
              <p:cNvSpPr>
                <a:spLocks noEditPoints="1"/>
              </p:cNvSpPr>
              <p:nvPr/>
            </p:nvSpPr>
            <p:spPr bwMode="auto">
              <a:xfrm>
                <a:off x="4381" y="2353"/>
                <a:ext cx="147" cy="109"/>
              </a:xfrm>
              <a:custGeom>
                <a:avLst/>
                <a:gdLst>
                  <a:gd name="T0" fmla="*/ 0 w 147"/>
                  <a:gd name="T1" fmla="*/ 0 h 109"/>
                  <a:gd name="T2" fmla="*/ 147 w 147"/>
                  <a:gd name="T3" fmla="*/ 0 h 109"/>
                  <a:gd name="T4" fmla="*/ 147 w 147"/>
                  <a:gd name="T5" fmla="*/ 109 h 109"/>
                  <a:gd name="T6" fmla="*/ 0 w 147"/>
                  <a:gd name="T7" fmla="*/ 109 h 109"/>
                  <a:gd name="T8" fmla="*/ 0 w 147"/>
                  <a:gd name="T9" fmla="*/ 0 h 109"/>
                  <a:gd name="T10" fmla="*/ 2 w 147"/>
                  <a:gd name="T11" fmla="*/ 2 h 109"/>
                  <a:gd name="T12" fmla="*/ 147 w 147"/>
                  <a:gd name="T13" fmla="*/ 2 h 109"/>
                  <a:gd name="T14" fmla="*/ 147 w 147"/>
                  <a:gd name="T15" fmla="*/ 109 h 109"/>
                  <a:gd name="T16" fmla="*/ 2 w 147"/>
                  <a:gd name="T17" fmla="*/ 109 h 109"/>
                  <a:gd name="T18" fmla="*/ 2 w 147"/>
                  <a:gd name="T19" fmla="*/ 2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09">
                    <a:moveTo>
                      <a:pt x="0" y="0"/>
                    </a:moveTo>
                    <a:lnTo>
                      <a:pt x="147" y="0"/>
                    </a:lnTo>
                    <a:lnTo>
                      <a:pt x="147" y="109"/>
                    </a:lnTo>
                    <a:lnTo>
                      <a:pt x="0" y="109"/>
                    </a:lnTo>
                    <a:lnTo>
                      <a:pt x="0" y="0"/>
                    </a:lnTo>
                    <a:close/>
                    <a:moveTo>
                      <a:pt x="2" y="2"/>
                    </a:moveTo>
                    <a:lnTo>
                      <a:pt x="147" y="2"/>
                    </a:lnTo>
                    <a:lnTo>
                      <a:pt x="147" y="109"/>
                    </a:lnTo>
                    <a:lnTo>
                      <a:pt x="2" y="109"/>
                    </a:lnTo>
                    <a:lnTo>
                      <a:pt x="2"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1" name="Freeform 1818">
                <a:extLst>
                  <a:ext uri="{FF2B5EF4-FFF2-40B4-BE49-F238E27FC236}">
                    <a16:creationId xmlns:a16="http://schemas.microsoft.com/office/drawing/2014/main" id="{CACCA2D2-6989-6340-8C32-624E2F155FAE}"/>
                  </a:ext>
                </a:extLst>
              </p:cNvPr>
              <p:cNvSpPr>
                <a:spLocks noEditPoints="1"/>
              </p:cNvSpPr>
              <p:nvPr/>
            </p:nvSpPr>
            <p:spPr bwMode="auto">
              <a:xfrm>
                <a:off x="4383" y="2355"/>
                <a:ext cx="145" cy="107"/>
              </a:xfrm>
              <a:custGeom>
                <a:avLst/>
                <a:gdLst>
                  <a:gd name="T0" fmla="*/ 0 w 145"/>
                  <a:gd name="T1" fmla="*/ 0 h 107"/>
                  <a:gd name="T2" fmla="*/ 145 w 145"/>
                  <a:gd name="T3" fmla="*/ 0 h 107"/>
                  <a:gd name="T4" fmla="*/ 145 w 145"/>
                  <a:gd name="T5" fmla="*/ 107 h 107"/>
                  <a:gd name="T6" fmla="*/ 0 w 145"/>
                  <a:gd name="T7" fmla="*/ 107 h 107"/>
                  <a:gd name="T8" fmla="*/ 0 w 145"/>
                  <a:gd name="T9" fmla="*/ 0 h 107"/>
                  <a:gd name="T10" fmla="*/ 1 w 145"/>
                  <a:gd name="T11" fmla="*/ 1 h 107"/>
                  <a:gd name="T12" fmla="*/ 145 w 145"/>
                  <a:gd name="T13" fmla="*/ 1 h 107"/>
                  <a:gd name="T14" fmla="*/ 145 w 145"/>
                  <a:gd name="T15" fmla="*/ 107 h 107"/>
                  <a:gd name="T16" fmla="*/ 1 w 145"/>
                  <a:gd name="T17" fmla="*/ 107 h 107"/>
                  <a:gd name="T18" fmla="*/ 1 w 145"/>
                  <a:gd name="T19" fmla="*/ 1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07">
                    <a:moveTo>
                      <a:pt x="0" y="0"/>
                    </a:moveTo>
                    <a:lnTo>
                      <a:pt x="145" y="0"/>
                    </a:lnTo>
                    <a:lnTo>
                      <a:pt x="145" y="107"/>
                    </a:lnTo>
                    <a:lnTo>
                      <a:pt x="0" y="107"/>
                    </a:lnTo>
                    <a:lnTo>
                      <a:pt x="0" y="0"/>
                    </a:lnTo>
                    <a:close/>
                    <a:moveTo>
                      <a:pt x="1" y="1"/>
                    </a:moveTo>
                    <a:lnTo>
                      <a:pt x="145" y="1"/>
                    </a:lnTo>
                    <a:lnTo>
                      <a:pt x="145" y="107"/>
                    </a:lnTo>
                    <a:lnTo>
                      <a:pt x="1" y="107"/>
                    </a:lnTo>
                    <a:lnTo>
                      <a:pt x="1" y="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2" name="Freeform 1819">
                <a:extLst>
                  <a:ext uri="{FF2B5EF4-FFF2-40B4-BE49-F238E27FC236}">
                    <a16:creationId xmlns:a16="http://schemas.microsoft.com/office/drawing/2014/main" id="{E129ABEC-93E3-E947-A6B3-8287FA6E191E}"/>
                  </a:ext>
                </a:extLst>
              </p:cNvPr>
              <p:cNvSpPr>
                <a:spLocks noEditPoints="1"/>
              </p:cNvSpPr>
              <p:nvPr/>
            </p:nvSpPr>
            <p:spPr bwMode="auto">
              <a:xfrm>
                <a:off x="4384" y="2356"/>
                <a:ext cx="144" cy="106"/>
              </a:xfrm>
              <a:custGeom>
                <a:avLst/>
                <a:gdLst>
                  <a:gd name="T0" fmla="*/ 0 w 144"/>
                  <a:gd name="T1" fmla="*/ 0 h 106"/>
                  <a:gd name="T2" fmla="*/ 144 w 144"/>
                  <a:gd name="T3" fmla="*/ 0 h 106"/>
                  <a:gd name="T4" fmla="*/ 144 w 144"/>
                  <a:gd name="T5" fmla="*/ 106 h 106"/>
                  <a:gd name="T6" fmla="*/ 0 w 144"/>
                  <a:gd name="T7" fmla="*/ 106 h 106"/>
                  <a:gd name="T8" fmla="*/ 0 w 144"/>
                  <a:gd name="T9" fmla="*/ 0 h 106"/>
                  <a:gd name="T10" fmla="*/ 3 w 144"/>
                  <a:gd name="T11" fmla="*/ 1 h 106"/>
                  <a:gd name="T12" fmla="*/ 144 w 144"/>
                  <a:gd name="T13" fmla="*/ 1 h 106"/>
                  <a:gd name="T14" fmla="*/ 144 w 144"/>
                  <a:gd name="T15" fmla="*/ 106 h 106"/>
                  <a:gd name="T16" fmla="*/ 3 w 144"/>
                  <a:gd name="T17" fmla="*/ 106 h 106"/>
                  <a:gd name="T18" fmla="*/ 3 w 14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06">
                    <a:moveTo>
                      <a:pt x="0" y="0"/>
                    </a:moveTo>
                    <a:lnTo>
                      <a:pt x="144" y="0"/>
                    </a:lnTo>
                    <a:lnTo>
                      <a:pt x="144" y="106"/>
                    </a:lnTo>
                    <a:lnTo>
                      <a:pt x="0" y="106"/>
                    </a:lnTo>
                    <a:lnTo>
                      <a:pt x="0" y="0"/>
                    </a:lnTo>
                    <a:close/>
                    <a:moveTo>
                      <a:pt x="3" y="1"/>
                    </a:moveTo>
                    <a:lnTo>
                      <a:pt x="144" y="1"/>
                    </a:lnTo>
                    <a:lnTo>
                      <a:pt x="144" y="106"/>
                    </a:lnTo>
                    <a:lnTo>
                      <a:pt x="3" y="106"/>
                    </a:lnTo>
                    <a:lnTo>
                      <a:pt x="3" y="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3" name="Freeform 1820">
                <a:extLst>
                  <a:ext uri="{FF2B5EF4-FFF2-40B4-BE49-F238E27FC236}">
                    <a16:creationId xmlns:a16="http://schemas.microsoft.com/office/drawing/2014/main" id="{7C980D07-5769-6045-A963-E6B0118A7FF5}"/>
                  </a:ext>
                </a:extLst>
              </p:cNvPr>
              <p:cNvSpPr>
                <a:spLocks noEditPoints="1"/>
              </p:cNvSpPr>
              <p:nvPr/>
            </p:nvSpPr>
            <p:spPr bwMode="auto">
              <a:xfrm>
                <a:off x="4387" y="2357"/>
                <a:ext cx="141" cy="105"/>
              </a:xfrm>
              <a:custGeom>
                <a:avLst/>
                <a:gdLst>
                  <a:gd name="T0" fmla="*/ 0 w 141"/>
                  <a:gd name="T1" fmla="*/ 0 h 105"/>
                  <a:gd name="T2" fmla="*/ 141 w 141"/>
                  <a:gd name="T3" fmla="*/ 0 h 105"/>
                  <a:gd name="T4" fmla="*/ 141 w 141"/>
                  <a:gd name="T5" fmla="*/ 105 h 105"/>
                  <a:gd name="T6" fmla="*/ 0 w 141"/>
                  <a:gd name="T7" fmla="*/ 105 h 105"/>
                  <a:gd name="T8" fmla="*/ 0 w 141"/>
                  <a:gd name="T9" fmla="*/ 0 h 105"/>
                  <a:gd name="T10" fmla="*/ 2 w 141"/>
                  <a:gd name="T11" fmla="*/ 2 h 105"/>
                  <a:gd name="T12" fmla="*/ 141 w 141"/>
                  <a:gd name="T13" fmla="*/ 2 h 105"/>
                  <a:gd name="T14" fmla="*/ 141 w 141"/>
                  <a:gd name="T15" fmla="*/ 105 h 105"/>
                  <a:gd name="T16" fmla="*/ 2 w 141"/>
                  <a:gd name="T17" fmla="*/ 105 h 105"/>
                  <a:gd name="T18" fmla="*/ 2 w 141"/>
                  <a:gd name="T19" fmla="*/ 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05">
                    <a:moveTo>
                      <a:pt x="0" y="0"/>
                    </a:moveTo>
                    <a:lnTo>
                      <a:pt x="141" y="0"/>
                    </a:lnTo>
                    <a:lnTo>
                      <a:pt x="141" y="105"/>
                    </a:lnTo>
                    <a:lnTo>
                      <a:pt x="0" y="105"/>
                    </a:lnTo>
                    <a:lnTo>
                      <a:pt x="0" y="0"/>
                    </a:lnTo>
                    <a:close/>
                    <a:moveTo>
                      <a:pt x="2" y="2"/>
                    </a:moveTo>
                    <a:lnTo>
                      <a:pt x="141" y="2"/>
                    </a:lnTo>
                    <a:lnTo>
                      <a:pt x="141" y="105"/>
                    </a:lnTo>
                    <a:lnTo>
                      <a:pt x="2" y="105"/>
                    </a:lnTo>
                    <a:lnTo>
                      <a:pt x="2" y="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4" name="Freeform 1821">
                <a:extLst>
                  <a:ext uri="{FF2B5EF4-FFF2-40B4-BE49-F238E27FC236}">
                    <a16:creationId xmlns:a16="http://schemas.microsoft.com/office/drawing/2014/main" id="{E107C49E-0C52-C04F-A2C8-DDB17E4C56E2}"/>
                  </a:ext>
                </a:extLst>
              </p:cNvPr>
              <p:cNvSpPr>
                <a:spLocks noEditPoints="1"/>
              </p:cNvSpPr>
              <p:nvPr/>
            </p:nvSpPr>
            <p:spPr bwMode="auto">
              <a:xfrm>
                <a:off x="4389" y="2359"/>
                <a:ext cx="139" cy="103"/>
              </a:xfrm>
              <a:custGeom>
                <a:avLst/>
                <a:gdLst>
                  <a:gd name="T0" fmla="*/ 0 w 139"/>
                  <a:gd name="T1" fmla="*/ 0 h 103"/>
                  <a:gd name="T2" fmla="*/ 139 w 139"/>
                  <a:gd name="T3" fmla="*/ 0 h 103"/>
                  <a:gd name="T4" fmla="*/ 139 w 139"/>
                  <a:gd name="T5" fmla="*/ 103 h 103"/>
                  <a:gd name="T6" fmla="*/ 0 w 139"/>
                  <a:gd name="T7" fmla="*/ 103 h 103"/>
                  <a:gd name="T8" fmla="*/ 0 w 139"/>
                  <a:gd name="T9" fmla="*/ 0 h 103"/>
                  <a:gd name="T10" fmla="*/ 1 w 139"/>
                  <a:gd name="T11" fmla="*/ 2 h 103"/>
                  <a:gd name="T12" fmla="*/ 139 w 139"/>
                  <a:gd name="T13" fmla="*/ 2 h 103"/>
                  <a:gd name="T14" fmla="*/ 139 w 139"/>
                  <a:gd name="T15" fmla="*/ 103 h 103"/>
                  <a:gd name="T16" fmla="*/ 1 w 139"/>
                  <a:gd name="T17" fmla="*/ 103 h 103"/>
                  <a:gd name="T18" fmla="*/ 1 w 139"/>
                  <a:gd name="T19" fmla="*/ 2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03">
                    <a:moveTo>
                      <a:pt x="0" y="0"/>
                    </a:moveTo>
                    <a:lnTo>
                      <a:pt x="139" y="0"/>
                    </a:lnTo>
                    <a:lnTo>
                      <a:pt x="139" y="103"/>
                    </a:lnTo>
                    <a:lnTo>
                      <a:pt x="0" y="103"/>
                    </a:lnTo>
                    <a:lnTo>
                      <a:pt x="0" y="0"/>
                    </a:lnTo>
                    <a:close/>
                    <a:moveTo>
                      <a:pt x="1" y="2"/>
                    </a:moveTo>
                    <a:lnTo>
                      <a:pt x="139" y="2"/>
                    </a:lnTo>
                    <a:lnTo>
                      <a:pt x="139" y="103"/>
                    </a:lnTo>
                    <a:lnTo>
                      <a:pt x="1" y="103"/>
                    </a:lnTo>
                    <a:lnTo>
                      <a:pt x="1" y="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5" name="Freeform 1822">
                <a:extLst>
                  <a:ext uri="{FF2B5EF4-FFF2-40B4-BE49-F238E27FC236}">
                    <a16:creationId xmlns:a16="http://schemas.microsoft.com/office/drawing/2014/main" id="{5FB2BE71-7CA6-F245-9044-0E69D020B9B7}"/>
                  </a:ext>
                </a:extLst>
              </p:cNvPr>
              <p:cNvSpPr>
                <a:spLocks noEditPoints="1"/>
              </p:cNvSpPr>
              <p:nvPr/>
            </p:nvSpPr>
            <p:spPr bwMode="auto">
              <a:xfrm>
                <a:off x="4390" y="2361"/>
                <a:ext cx="138" cy="101"/>
              </a:xfrm>
              <a:custGeom>
                <a:avLst/>
                <a:gdLst>
                  <a:gd name="T0" fmla="*/ 0 w 138"/>
                  <a:gd name="T1" fmla="*/ 0 h 101"/>
                  <a:gd name="T2" fmla="*/ 138 w 138"/>
                  <a:gd name="T3" fmla="*/ 0 h 101"/>
                  <a:gd name="T4" fmla="*/ 138 w 138"/>
                  <a:gd name="T5" fmla="*/ 101 h 101"/>
                  <a:gd name="T6" fmla="*/ 0 w 138"/>
                  <a:gd name="T7" fmla="*/ 101 h 101"/>
                  <a:gd name="T8" fmla="*/ 0 w 138"/>
                  <a:gd name="T9" fmla="*/ 0 h 101"/>
                  <a:gd name="T10" fmla="*/ 2 w 138"/>
                  <a:gd name="T11" fmla="*/ 1 h 101"/>
                  <a:gd name="T12" fmla="*/ 138 w 138"/>
                  <a:gd name="T13" fmla="*/ 1 h 101"/>
                  <a:gd name="T14" fmla="*/ 138 w 138"/>
                  <a:gd name="T15" fmla="*/ 101 h 101"/>
                  <a:gd name="T16" fmla="*/ 2 w 138"/>
                  <a:gd name="T17" fmla="*/ 101 h 101"/>
                  <a:gd name="T18" fmla="*/ 2 w 138"/>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1">
                    <a:moveTo>
                      <a:pt x="0" y="0"/>
                    </a:moveTo>
                    <a:lnTo>
                      <a:pt x="138" y="0"/>
                    </a:lnTo>
                    <a:lnTo>
                      <a:pt x="138" y="101"/>
                    </a:lnTo>
                    <a:lnTo>
                      <a:pt x="0" y="101"/>
                    </a:lnTo>
                    <a:lnTo>
                      <a:pt x="0" y="0"/>
                    </a:lnTo>
                    <a:close/>
                    <a:moveTo>
                      <a:pt x="2" y="1"/>
                    </a:moveTo>
                    <a:lnTo>
                      <a:pt x="138" y="1"/>
                    </a:lnTo>
                    <a:lnTo>
                      <a:pt x="138" y="101"/>
                    </a:lnTo>
                    <a:lnTo>
                      <a:pt x="2" y="101"/>
                    </a:lnTo>
                    <a:lnTo>
                      <a:pt x="2" y="1"/>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6" name="Freeform 1823">
                <a:extLst>
                  <a:ext uri="{FF2B5EF4-FFF2-40B4-BE49-F238E27FC236}">
                    <a16:creationId xmlns:a16="http://schemas.microsoft.com/office/drawing/2014/main" id="{274EDD8E-9F10-0A4B-BA14-8DC41485FAA4}"/>
                  </a:ext>
                </a:extLst>
              </p:cNvPr>
              <p:cNvSpPr>
                <a:spLocks noEditPoints="1"/>
              </p:cNvSpPr>
              <p:nvPr/>
            </p:nvSpPr>
            <p:spPr bwMode="auto">
              <a:xfrm>
                <a:off x="4392" y="2362"/>
                <a:ext cx="136" cy="100"/>
              </a:xfrm>
              <a:custGeom>
                <a:avLst/>
                <a:gdLst>
                  <a:gd name="T0" fmla="*/ 0 w 136"/>
                  <a:gd name="T1" fmla="*/ 0 h 100"/>
                  <a:gd name="T2" fmla="*/ 136 w 136"/>
                  <a:gd name="T3" fmla="*/ 0 h 100"/>
                  <a:gd name="T4" fmla="*/ 136 w 136"/>
                  <a:gd name="T5" fmla="*/ 100 h 100"/>
                  <a:gd name="T6" fmla="*/ 0 w 136"/>
                  <a:gd name="T7" fmla="*/ 100 h 100"/>
                  <a:gd name="T8" fmla="*/ 0 w 136"/>
                  <a:gd name="T9" fmla="*/ 0 h 100"/>
                  <a:gd name="T10" fmla="*/ 3 w 136"/>
                  <a:gd name="T11" fmla="*/ 2 h 100"/>
                  <a:gd name="T12" fmla="*/ 136 w 136"/>
                  <a:gd name="T13" fmla="*/ 2 h 100"/>
                  <a:gd name="T14" fmla="*/ 136 w 136"/>
                  <a:gd name="T15" fmla="*/ 100 h 100"/>
                  <a:gd name="T16" fmla="*/ 3 w 136"/>
                  <a:gd name="T17" fmla="*/ 100 h 100"/>
                  <a:gd name="T18" fmla="*/ 3 w 136"/>
                  <a:gd name="T19" fmla="*/ 2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100">
                    <a:moveTo>
                      <a:pt x="0" y="0"/>
                    </a:moveTo>
                    <a:lnTo>
                      <a:pt x="136" y="0"/>
                    </a:lnTo>
                    <a:lnTo>
                      <a:pt x="136" y="100"/>
                    </a:lnTo>
                    <a:lnTo>
                      <a:pt x="0" y="100"/>
                    </a:lnTo>
                    <a:lnTo>
                      <a:pt x="0" y="0"/>
                    </a:lnTo>
                    <a:close/>
                    <a:moveTo>
                      <a:pt x="3" y="2"/>
                    </a:moveTo>
                    <a:lnTo>
                      <a:pt x="136" y="2"/>
                    </a:lnTo>
                    <a:lnTo>
                      <a:pt x="136" y="100"/>
                    </a:lnTo>
                    <a:lnTo>
                      <a:pt x="3" y="100"/>
                    </a:lnTo>
                    <a:lnTo>
                      <a:pt x="3" y="2"/>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7" name="Freeform 1824">
                <a:extLst>
                  <a:ext uri="{FF2B5EF4-FFF2-40B4-BE49-F238E27FC236}">
                    <a16:creationId xmlns:a16="http://schemas.microsoft.com/office/drawing/2014/main" id="{72664AE6-42BB-A24E-9F30-86F739E35C61}"/>
                  </a:ext>
                </a:extLst>
              </p:cNvPr>
              <p:cNvSpPr>
                <a:spLocks noEditPoints="1"/>
              </p:cNvSpPr>
              <p:nvPr/>
            </p:nvSpPr>
            <p:spPr bwMode="auto">
              <a:xfrm>
                <a:off x="4395" y="2364"/>
                <a:ext cx="133" cy="98"/>
              </a:xfrm>
              <a:custGeom>
                <a:avLst/>
                <a:gdLst>
                  <a:gd name="T0" fmla="*/ 0 w 133"/>
                  <a:gd name="T1" fmla="*/ 0 h 98"/>
                  <a:gd name="T2" fmla="*/ 133 w 133"/>
                  <a:gd name="T3" fmla="*/ 0 h 98"/>
                  <a:gd name="T4" fmla="*/ 133 w 133"/>
                  <a:gd name="T5" fmla="*/ 98 h 98"/>
                  <a:gd name="T6" fmla="*/ 0 w 133"/>
                  <a:gd name="T7" fmla="*/ 98 h 98"/>
                  <a:gd name="T8" fmla="*/ 0 w 133"/>
                  <a:gd name="T9" fmla="*/ 0 h 98"/>
                  <a:gd name="T10" fmla="*/ 2 w 133"/>
                  <a:gd name="T11" fmla="*/ 1 h 98"/>
                  <a:gd name="T12" fmla="*/ 133 w 133"/>
                  <a:gd name="T13" fmla="*/ 1 h 98"/>
                  <a:gd name="T14" fmla="*/ 133 w 133"/>
                  <a:gd name="T15" fmla="*/ 98 h 98"/>
                  <a:gd name="T16" fmla="*/ 2 w 133"/>
                  <a:gd name="T17" fmla="*/ 98 h 98"/>
                  <a:gd name="T18" fmla="*/ 2 w 133"/>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98">
                    <a:moveTo>
                      <a:pt x="0" y="0"/>
                    </a:moveTo>
                    <a:lnTo>
                      <a:pt x="133" y="0"/>
                    </a:lnTo>
                    <a:lnTo>
                      <a:pt x="133" y="98"/>
                    </a:lnTo>
                    <a:lnTo>
                      <a:pt x="0" y="98"/>
                    </a:lnTo>
                    <a:lnTo>
                      <a:pt x="0" y="0"/>
                    </a:lnTo>
                    <a:close/>
                    <a:moveTo>
                      <a:pt x="2" y="1"/>
                    </a:moveTo>
                    <a:lnTo>
                      <a:pt x="133" y="1"/>
                    </a:lnTo>
                    <a:lnTo>
                      <a:pt x="133" y="98"/>
                    </a:lnTo>
                    <a:lnTo>
                      <a:pt x="2" y="98"/>
                    </a:lnTo>
                    <a:lnTo>
                      <a:pt x="2" y="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8" name="Freeform 1825">
                <a:extLst>
                  <a:ext uri="{FF2B5EF4-FFF2-40B4-BE49-F238E27FC236}">
                    <a16:creationId xmlns:a16="http://schemas.microsoft.com/office/drawing/2014/main" id="{726A296F-6FBE-AB47-BABD-7750A4FFDD18}"/>
                  </a:ext>
                </a:extLst>
              </p:cNvPr>
              <p:cNvSpPr>
                <a:spLocks noEditPoints="1"/>
              </p:cNvSpPr>
              <p:nvPr/>
            </p:nvSpPr>
            <p:spPr bwMode="auto">
              <a:xfrm>
                <a:off x="4397" y="2365"/>
                <a:ext cx="131" cy="97"/>
              </a:xfrm>
              <a:custGeom>
                <a:avLst/>
                <a:gdLst>
                  <a:gd name="T0" fmla="*/ 0 w 131"/>
                  <a:gd name="T1" fmla="*/ 0 h 97"/>
                  <a:gd name="T2" fmla="*/ 131 w 131"/>
                  <a:gd name="T3" fmla="*/ 0 h 97"/>
                  <a:gd name="T4" fmla="*/ 131 w 131"/>
                  <a:gd name="T5" fmla="*/ 97 h 97"/>
                  <a:gd name="T6" fmla="*/ 0 w 131"/>
                  <a:gd name="T7" fmla="*/ 97 h 97"/>
                  <a:gd name="T8" fmla="*/ 0 w 131"/>
                  <a:gd name="T9" fmla="*/ 0 h 97"/>
                  <a:gd name="T10" fmla="*/ 1 w 131"/>
                  <a:gd name="T11" fmla="*/ 1 h 97"/>
                  <a:gd name="T12" fmla="*/ 131 w 131"/>
                  <a:gd name="T13" fmla="*/ 1 h 97"/>
                  <a:gd name="T14" fmla="*/ 131 w 131"/>
                  <a:gd name="T15" fmla="*/ 97 h 97"/>
                  <a:gd name="T16" fmla="*/ 1 w 131"/>
                  <a:gd name="T17" fmla="*/ 97 h 97"/>
                  <a:gd name="T18" fmla="*/ 1 w 131"/>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97">
                    <a:moveTo>
                      <a:pt x="0" y="0"/>
                    </a:moveTo>
                    <a:lnTo>
                      <a:pt x="131" y="0"/>
                    </a:lnTo>
                    <a:lnTo>
                      <a:pt x="131" y="97"/>
                    </a:lnTo>
                    <a:lnTo>
                      <a:pt x="0" y="97"/>
                    </a:lnTo>
                    <a:lnTo>
                      <a:pt x="0" y="0"/>
                    </a:lnTo>
                    <a:close/>
                    <a:moveTo>
                      <a:pt x="1" y="1"/>
                    </a:moveTo>
                    <a:lnTo>
                      <a:pt x="131" y="1"/>
                    </a:lnTo>
                    <a:lnTo>
                      <a:pt x="131" y="97"/>
                    </a:lnTo>
                    <a:lnTo>
                      <a:pt x="1" y="97"/>
                    </a:lnTo>
                    <a:lnTo>
                      <a:pt x="1" y="1"/>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9" name="Freeform 1826">
                <a:extLst>
                  <a:ext uri="{FF2B5EF4-FFF2-40B4-BE49-F238E27FC236}">
                    <a16:creationId xmlns:a16="http://schemas.microsoft.com/office/drawing/2014/main" id="{F6D71941-5BC2-4948-9930-2A1BE3221D69}"/>
                  </a:ext>
                </a:extLst>
              </p:cNvPr>
              <p:cNvSpPr>
                <a:spLocks noEditPoints="1"/>
              </p:cNvSpPr>
              <p:nvPr/>
            </p:nvSpPr>
            <p:spPr bwMode="auto">
              <a:xfrm>
                <a:off x="4398" y="2366"/>
                <a:ext cx="130" cy="96"/>
              </a:xfrm>
              <a:custGeom>
                <a:avLst/>
                <a:gdLst>
                  <a:gd name="T0" fmla="*/ 0 w 130"/>
                  <a:gd name="T1" fmla="*/ 0 h 96"/>
                  <a:gd name="T2" fmla="*/ 130 w 130"/>
                  <a:gd name="T3" fmla="*/ 0 h 96"/>
                  <a:gd name="T4" fmla="*/ 130 w 130"/>
                  <a:gd name="T5" fmla="*/ 96 h 96"/>
                  <a:gd name="T6" fmla="*/ 0 w 130"/>
                  <a:gd name="T7" fmla="*/ 96 h 96"/>
                  <a:gd name="T8" fmla="*/ 0 w 130"/>
                  <a:gd name="T9" fmla="*/ 0 h 96"/>
                  <a:gd name="T10" fmla="*/ 3 w 130"/>
                  <a:gd name="T11" fmla="*/ 2 h 96"/>
                  <a:gd name="T12" fmla="*/ 130 w 130"/>
                  <a:gd name="T13" fmla="*/ 2 h 96"/>
                  <a:gd name="T14" fmla="*/ 130 w 130"/>
                  <a:gd name="T15" fmla="*/ 96 h 96"/>
                  <a:gd name="T16" fmla="*/ 3 w 130"/>
                  <a:gd name="T17" fmla="*/ 96 h 96"/>
                  <a:gd name="T18" fmla="*/ 3 w 130"/>
                  <a:gd name="T19" fmla="*/ 2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96">
                    <a:moveTo>
                      <a:pt x="0" y="0"/>
                    </a:moveTo>
                    <a:lnTo>
                      <a:pt x="130" y="0"/>
                    </a:lnTo>
                    <a:lnTo>
                      <a:pt x="130" y="96"/>
                    </a:lnTo>
                    <a:lnTo>
                      <a:pt x="0" y="96"/>
                    </a:lnTo>
                    <a:lnTo>
                      <a:pt x="0" y="0"/>
                    </a:lnTo>
                    <a:close/>
                    <a:moveTo>
                      <a:pt x="3" y="2"/>
                    </a:moveTo>
                    <a:lnTo>
                      <a:pt x="130" y="2"/>
                    </a:lnTo>
                    <a:lnTo>
                      <a:pt x="130" y="96"/>
                    </a:lnTo>
                    <a:lnTo>
                      <a:pt x="3" y="96"/>
                    </a:lnTo>
                    <a:lnTo>
                      <a:pt x="3" y="2"/>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0" name="Freeform 1827">
                <a:extLst>
                  <a:ext uri="{FF2B5EF4-FFF2-40B4-BE49-F238E27FC236}">
                    <a16:creationId xmlns:a16="http://schemas.microsoft.com/office/drawing/2014/main" id="{6AA10631-4FFD-9C49-8791-913F8D1C18CF}"/>
                  </a:ext>
                </a:extLst>
              </p:cNvPr>
              <p:cNvSpPr>
                <a:spLocks noEditPoints="1"/>
              </p:cNvSpPr>
              <p:nvPr/>
            </p:nvSpPr>
            <p:spPr bwMode="auto">
              <a:xfrm>
                <a:off x="4401" y="2368"/>
                <a:ext cx="127" cy="94"/>
              </a:xfrm>
              <a:custGeom>
                <a:avLst/>
                <a:gdLst>
                  <a:gd name="T0" fmla="*/ 0 w 127"/>
                  <a:gd name="T1" fmla="*/ 0 h 94"/>
                  <a:gd name="T2" fmla="*/ 127 w 127"/>
                  <a:gd name="T3" fmla="*/ 0 h 94"/>
                  <a:gd name="T4" fmla="*/ 127 w 127"/>
                  <a:gd name="T5" fmla="*/ 94 h 94"/>
                  <a:gd name="T6" fmla="*/ 0 w 127"/>
                  <a:gd name="T7" fmla="*/ 94 h 94"/>
                  <a:gd name="T8" fmla="*/ 0 w 127"/>
                  <a:gd name="T9" fmla="*/ 0 h 94"/>
                  <a:gd name="T10" fmla="*/ 2 w 127"/>
                  <a:gd name="T11" fmla="*/ 2 h 94"/>
                  <a:gd name="T12" fmla="*/ 127 w 127"/>
                  <a:gd name="T13" fmla="*/ 2 h 94"/>
                  <a:gd name="T14" fmla="*/ 127 w 127"/>
                  <a:gd name="T15" fmla="*/ 94 h 94"/>
                  <a:gd name="T16" fmla="*/ 2 w 127"/>
                  <a:gd name="T17" fmla="*/ 94 h 94"/>
                  <a:gd name="T18" fmla="*/ 2 w 127"/>
                  <a:gd name="T19" fmla="*/ 2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94">
                    <a:moveTo>
                      <a:pt x="0" y="0"/>
                    </a:moveTo>
                    <a:lnTo>
                      <a:pt x="127" y="0"/>
                    </a:lnTo>
                    <a:lnTo>
                      <a:pt x="127" y="94"/>
                    </a:lnTo>
                    <a:lnTo>
                      <a:pt x="0" y="94"/>
                    </a:lnTo>
                    <a:lnTo>
                      <a:pt x="0" y="0"/>
                    </a:lnTo>
                    <a:close/>
                    <a:moveTo>
                      <a:pt x="2" y="2"/>
                    </a:moveTo>
                    <a:lnTo>
                      <a:pt x="127" y="2"/>
                    </a:lnTo>
                    <a:lnTo>
                      <a:pt x="127" y="94"/>
                    </a:lnTo>
                    <a:lnTo>
                      <a:pt x="2" y="94"/>
                    </a:lnTo>
                    <a:lnTo>
                      <a:pt x="2" y="2"/>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1" name="Freeform 1828">
                <a:extLst>
                  <a:ext uri="{FF2B5EF4-FFF2-40B4-BE49-F238E27FC236}">
                    <a16:creationId xmlns:a16="http://schemas.microsoft.com/office/drawing/2014/main" id="{D8D8C594-FE7B-B944-9487-18C6FBB230B5}"/>
                  </a:ext>
                </a:extLst>
              </p:cNvPr>
              <p:cNvSpPr>
                <a:spLocks noEditPoints="1"/>
              </p:cNvSpPr>
              <p:nvPr/>
            </p:nvSpPr>
            <p:spPr bwMode="auto">
              <a:xfrm>
                <a:off x="4403" y="2370"/>
                <a:ext cx="125" cy="92"/>
              </a:xfrm>
              <a:custGeom>
                <a:avLst/>
                <a:gdLst>
                  <a:gd name="T0" fmla="*/ 0 w 125"/>
                  <a:gd name="T1" fmla="*/ 0 h 92"/>
                  <a:gd name="T2" fmla="*/ 125 w 125"/>
                  <a:gd name="T3" fmla="*/ 0 h 92"/>
                  <a:gd name="T4" fmla="*/ 125 w 125"/>
                  <a:gd name="T5" fmla="*/ 92 h 92"/>
                  <a:gd name="T6" fmla="*/ 0 w 125"/>
                  <a:gd name="T7" fmla="*/ 92 h 92"/>
                  <a:gd name="T8" fmla="*/ 0 w 125"/>
                  <a:gd name="T9" fmla="*/ 0 h 92"/>
                  <a:gd name="T10" fmla="*/ 2 w 125"/>
                  <a:gd name="T11" fmla="*/ 0 h 92"/>
                  <a:gd name="T12" fmla="*/ 125 w 125"/>
                  <a:gd name="T13" fmla="*/ 0 h 92"/>
                  <a:gd name="T14" fmla="*/ 125 w 125"/>
                  <a:gd name="T15" fmla="*/ 92 h 92"/>
                  <a:gd name="T16" fmla="*/ 2 w 125"/>
                  <a:gd name="T17" fmla="*/ 92 h 92"/>
                  <a:gd name="T18" fmla="*/ 2 w 12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2">
                    <a:moveTo>
                      <a:pt x="0" y="0"/>
                    </a:moveTo>
                    <a:lnTo>
                      <a:pt x="125" y="0"/>
                    </a:lnTo>
                    <a:lnTo>
                      <a:pt x="125" y="92"/>
                    </a:lnTo>
                    <a:lnTo>
                      <a:pt x="0" y="92"/>
                    </a:lnTo>
                    <a:lnTo>
                      <a:pt x="0" y="0"/>
                    </a:lnTo>
                    <a:close/>
                    <a:moveTo>
                      <a:pt x="2" y="0"/>
                    </a:moveTo>
                    <a:lnTo>
                      <a:pt x="125" y="0"/>
                    </a:lnTo>
                    <a:lnTo>
                      <a:pt x="125" y="92"/>
                    </a:lnTo>
                    <a:lnTo>
                      <a:pt x="2" y="92"/>
                    </a:lnTo>
                    <a:lnTo>
                      <a:pt x="2"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2" name="Freeform 1829">
                <a:extLst>
                  <a:ext uri="{FF2B5EF4-FFF2-40B4-BE49-F238E27FC236}">
                    <a16:creationId xmlns:a16="http://schemas.microsoft.com/office/drawing/2014/main" id="{5E8B33DF-BDCC-B749-9695-3007A24194D6}"/>
                  </a:ext>
                </a:extLst>
              </p:cNvPr>
              <p:cNvSpPr>
                <a:spLocks noEditPoints="1"/>
              </p:cNvSpPr>
              <p:nvPr/>
            </p:nvSpPr>
            <p:spPr bwMode="auto">
              <a:xfrm>
                <a:off x="4405" y="2370"/>
                <a:ext cx="123" cy="92"/>
              </a:xfrm>
              <a:custGeom>
                <a:avLst/>
                <a:gdLst>
                  <a:gd name="T0" fmla="*/ 0 w 123"/>
                  <a:gd name="T1" fmla="*/ 0 h 92"/>
                  <a:gd name="T2" fmla="*/ 123 w 123"/>
                  <a:gd name="T3" fmla="*/ 0 h 92"/>
                  <a:gd name="T4" fmla="*/ 123 w 123"/>
                  <a:gd name="T5" fmla="*/ 92 h 92"/>
                  <a:gd name="T6" fmla="*/ 0 w 123"/>
                  <a:gd name="T7" fmla="*/ 92 h 92"/>
                  <a:gd name="T8" fmla="*/ 0 w 123"/>
                  <a:gd name="T9" fmla="*/ 0 h 92"/>
                  <a:gd name="T10" fmla="*/ 1 w 123"/>
                  <a:gd name="T11" fmla="*/ 2 h 92"/>
                  <a:gd name="T12" fmla="*/ 123 w 123"/>
                  <a:gd name="T13" fmla="*/ 2 h 92"/>
                  <a:gd name="T14" fmla="*/ 123 w 123"/>
                  <a:gd name="T15" fmla="*/ 92 h 92"/>
                  <a:gd name="T16" fmla="*/ 1 w 123"/>
                  <a:gd name="T17" fmla="*/ 92 h 92"/>
                  <a:gd name="T18" fmla="*/ 1 w 123"/>
                  <a:gd name="T19" fmla="*/ 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92">
                    <a:moveTo>
                      <a:pt x="0" y="0"/>
                    </a:moveTo>
                    <a:lnTo>
                      <a:pt x="123" y="0"/>
                    </a:lnTo>
                    <a:lnTo>
                      <a:pt x="123" y="92"/>
                    </a:lnTo>
                    <a:lnTo>
                      <a:pt x="0" y="92"/>
                    </a:lnTo>
                    <a:lnTo>
                      <a:pt x="0" y="0"/>
                    </a:lnTo>
                    <a:close/>
                    <a:moveTo>
                      <a:pt x="1" y="2"/>
                    </a:moveTo>
                    <a:lnTo>
                      <a:pt x="123" y="2"/>
                    </a:lnTo>
                    <a:lnTo>
                      <a:pt x="123" y="92"/>
                    </a:lnTo>
                    <a:lnTo>
                      <a:pt x="1" y="92"/>
                    </a:lnTo>
                    <a:lnTo>
                      <a:pt x="1" y="2"/>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3" name="Freeform 1830">
                <a:extLst>
                  <a:ext uri="{FF2B5EF4-FFF2-40B4-BE49-F238E27FC236}">
                    <a16:creationId xmlns:a16="http://schemas.microsoft.com/office/drawing/2014/main" id="{A5BED34A-725C-1D4A-ACB0-A1CC4409E881}"/>
                  </a:ext>
                </a:extLst>
              </p:cNvPr>
              <p:cNvSpPr>
                <a:spLocks noEditPoints="1"/>
              </p:cNvSpPr>
              <p:nvPr/>
            </p:nvSpPr>
            <p:spPr bwMode="auto">
              <a:xfrm>
                <a:off x="4406" y="2372"/>
                <a:ext cx="122" cy="90"/>
              </a:xfrm>
              <a:custGeom>
                <a:avLst/>
                <a:gdLst>
                  <a:gd name="T0" fmla="*/ 0 w 122"/>
                  <a:gd name="T1" fmla="*/ 0 h 90"/>
                  <a:gd name="T2" fmla="*/ 122 w 122"/>
                  <a:gd name="T3" fmla="*/ 0 h 90"/>
                  <a:gd name="T4" fmla="*/ 122 w 122"/>
                  <a:gd name="T5" fmla="*/ 90 h 90"/>
                  <a:gd name="T6" fmla="*/ 0 w 122"/>
                  <a:gd name="T7" fmla="*/ 90 h 90"/>
                  <a:gd name="T8" fmla="*/ 0 w 122"/>
                  <a:gd name="T9" fmla="*/ 0 h 90"/>
                  <a:gd name="T10" fmla="*/ 3 w 122"/>
                  <a:gd name="T11" fmla="*/ 2 h 90"/>
                  <a:gd name="T12" fmla="*/ 122 w 122"/>
                  <a:gd name="T13" fmla="*/ 2 h 90"/>
                  <a:gd name="T14" fmla="*/ 122 w 122"/>
                  <a:gd name="T15" fmla="*/ 90 h 90"/>
                  <a:gd name="T16" fmla="*/ 3 w 122"/>
                  <a:gd name="T17" fmla="*/ 90 h 90"/>
                  <a:gd name="T18" fmla="*/ 3 w 122"/>
                  <a:gd name="T19" fmla="*/ 2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90">
                    <a:moveTo>
                      <a:pt x="0" y="0"/>
                    </a:moveTo>
                    <a:lnTo>
                      <a:pt x="122" y="0"/>
                    </a:lnTo>
                    <a:lnTo>
                      <a:pt x="122" y="90"/>
                    </a:lnTo>
                    <a:lnTo>
                      <a:pt x="0" y="90"/>
                    </a:lnTo>
                    <a:lnTo>
                      <a:pt x="0" y="0"/>
                    </a:lnTo>
                    <a:close/>
                    <a:moveTo>
                      <a:pt x="3" y="2"/>
                    </a:moveTo>
                    <a:lnTo>
                      <a:pt x="122" y="2"/>
                    </a:lnTo>
                    <a:lnTo>
                      <a:pt x="122" y="90"/>
                    </a:lnTo>
                    <a:lnTo>
                      <a:pt x="3" y="90"/>
                    </a:lnTo>
                    <a:lnTo>
                      <a:pt x="3"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4" name="Freeform 1831">
                <a:extLst>
                  <a:ext uri="{FF2B5EF4-FFF2-40B4-BE49-F238E27FC236}">
                    <a16:creationId xmlns:a16="http://schemas.microsoft.com/office/drawing/2014/main" id="{C94707A0-6CCC-384E-8EF6-7C96757141E8}"/>
                  </a:ext>
                </a:extLst>
              </p:cNvPr>
              <p:cNvSpPr>
                <a:spLocks noEditPoints="1"/>
              </p:cNvSpPr>
              <p:nvPr/>
            </p:nvSpPr>
            <p:spPr bwMode="auto">
              <a:xfrm>
                <a:off x="4409" y="2374"/>
                <a:ext cx="119" cy="88"/>
              </a:xfrm>
              <a:custGeom>
                <a:avLst/>
                <a:gdLst>
                  <a:gd name="T0" fmla="*/ 0 w 119"/>
                  <a:gd name="T1" fmla="*/ 0 h 88"/>
                  <a:gd name="T2" fmla="*/ 119 w 119"/>
                  <a:gd name="T3" fmla="*/ 0 h 88"/>
                  <a:gd name="T4" fmla="*/ 119 w 119"/>
                  <a:gd name="T5" fmla="*/ 88 h 88"/>
                  <a:gd name="T6" fmla="*/ 0 w 119"/>
                  <a:gd name="T7" fmla="*/ 88 h 88"/>
                  <a:gd name="T8" fmla="*/ 0 w 119"/>
                  <a:gd name="T9" fmla="*/ 0 h 88"/>
                  <a:gd name="T10" fmla="*/ 2 w 119"/>
                  <a:gd name="T11" fmla="*/ 1 h 88"/>
                  <a:gd name="T12" fmla="*/ 119 w 119"/>
                  <a:gd name="T13" fmla="*/ 1 h 88"/>
                  <a:gd name="T14" fmla="*/ 119 w 119"/>
                  <a:gd name="T15" fmla="*/ 88 h 88"/>
                  <a:gd name="T16" fmla="*/ 2 w 119"/>
                  <a:gd name="T17" fmla="*/ 88 h 88"/>
                  <a:gd name="T18" fmla="*/ 2 w 119"/>
                  <a:gd name="T19" fmla="*/ 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8">
                    <a:moveTo>
                      <a:pt x="0" y="0"/>
                    </a:moveTo>
                    <a:lnTo>
                      <a:pt x="119" y="0"/>
                    </a:lnTo>
                    <a:lnTo>
                      <a:pt x="119" y="88"/>
                    </a:lnTo>
                    <a:lnTo>
                      <a:pt x="0" y="88"/>
                    </a:lnTo>
                    <a:lnTo>
                      <a:pt x="0" y="0"/>
                    </a:lnTo>
                    <a:close/>
                    <a:moveTo>
                      <a:pt x="2" y="1"/>
                    </a:moveTo>
                    <a:lnTo>
                      <a:pt x="119" y="1"/>
                    </a:lnTo>
                    <a:lnTo>
                      <a:pt x="119" y="88"/>
                    </a:lnTo>
                    <a:lnTo>
                      <a:pt x="2" y="88"/>
                    </a:lnTo>
                    <a:lnTo>
                      <a:pt x="2" y="1"/>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5" name="Freeform 1832">
                <a:extLst>
                  <a:ext uri="{FF2B5EF4-FFF2-40B4-BE49-F238E27FC236}">
                    <a16:creationId xmlns:a16="http://schemas.microsoft.com/office/drawing/2014/main" id="{028BE6CB-410B-724B-8F27-B560C000CC05}"/>
                  </a:ext>
                </a:extLst>
              </p:cNvPr>
              <p:cNvSpPr>
                <a:spLocks noEditPoints="1"/>
              </p:cNvSpPr>
              <p:nvPr/>
            </p:nvSpPr>
            <p:spPr bwMode="auto">
              <a:xfrm>
                <a:off x="4411" y="2375"/>
                <a:ext cx="117" cy="87"/>
              </a:xfrm>
              <a:custGeom>
                <a:avLst/>
                <a:gdLst>
                  <a:gd name="T0" fmla="*/ 0 w 117"/>
                  <a:gd name="T1" fmla="*/ 0 h 87"/>
                  <a:gd name="T2" fmla="*/ 117 w 117"/>
                  <a:gd name="T3" fmla="*/ 0 h 87"/>
                  <a:gd name="T4" fmla="*/ 117 w 117"/>
                  <a:gd name="T5" fmla="*/ 87 h 87"/>
                  <a:gd name="T6" fmla="*/ 0 w 117"/>
                  <a:gd name="T7" fmla="*/ 87 h 87"/>
                  <a:gd name="T8" fmla="*/ 0 w 117"/>
                  <a:gd name="T9" fmla="*/ 0 h 87"/>
                  <a:gd name="T10" fmla="*/ 1 w 117"/>
                  <a:gd name="T11" fmla="*/ 2 h 87"/>
                  <a:gd name="T12" fmla="*/ 117 w 117"/>
                  <a:gd name="T13" fmla="*/ 2 h 87"/>
                  <a:gd name="T14" fmla="*/ 117 w 117"/>
                  <a:gd name="T15" fmla="*/ 87 h 87"/>
                  <a:gd name="T16" fmla="*/ 1 w 117"/>
                  <a:gd name="T17" fmla="*/ 87 h 87"/>
                  <a:gd name="T18" fmla="*/ 1 w 117"/>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7">
                    <a:moveTo>
                      <a:pt x="0" y="0"/>
                    </a:moveTo>
                    <a:lnTo>
                      <a:pt x="117" y="0"/>
                    </a:lnTo>
                    <a:lnTo>
                      <a:pt x="117" y="87"/>
                    </a:lnTo>
                    <a:lnTo>
                      <a:pt x="0" y="87"/>
                    </a:lnTo>
                    <a:lnTo>
                      <a:pt x="0" y="0"/>
                    </a:lnTo>
                    <a:close/>
                    <a:moveTo>
                      <a:pt x="1" y="2"/>
                    </a:moveTo>
                    <a:lnTo>
                      <a:pt x="117" y="2"/>
                    </a:lnTo>
                    <a:lnTo>
                      <a:pt x="117" y="87"/>
                    </a:lnTo>
                    <a:lnTo>
                      <a:pt x="1" y="87"/>
                    </a:lnTo>
                    <a:lnTo>
                      <a:pt x="1" y="2"/>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6" name="Freeform 1833">
                <a:extLst>
                  <a:ext uri="{FF2B5EF4-FFF2-40B4-BE49-F238E27FC236}">
                    <a16:creationId xmlns:a16="http://schemas.microsoft.com/office/drawing/2014/main" id="{AAA669C2-9522-4948-B598-5E675DE32DCE}"/>
                  </a:ext>
                </a:extLst>
              </p:cNvPr>
              <p:cNvSpPr>
                <a:spLocks noEditPoints="1"/>
              </p:cNvSpPr>
              <p:nvPr/>
            </p:nvSpPr>
            <p:spPr bwMode="auto">
              <a:xfrm>
                <a:off x="4412" y="2377"/>
                <a:ext cx="116" cy="85"/>
              </a:xfrm>
              <a:custGeom>
                <a:avLst/>
                <a:gdLst>
                  <a:gd name="T0" fmla="*/ 0 w 116"/>
                  <a:gd name="T1" fmla="*/ 0 h 85"/>
                  <a:gd name="T2" fmla="*/ 116 w 116"/>
                  <a:gd name="T3" fmla="*/ 0 h 85"/>
                  <a:gd name="T4" fmla="*/ 116 w 116"/>
                  <a:gd name="T5" fmla="*/ 85 h 85"/>
                  <a:gd name="T6" fmla="*/ 0 w 116"/>
                  <a:gd name="T7" fmla="*/ 85 h 85"/>
                  <a:gd name="T8" fmla="*/ 0 w 116"/>
                  <a:gd name="T9" fmla="*/ 0 h 85"/>
                  <a:gd name="T10" fmla="*/ 3 w 116"/>
                  <a:gd name="T11" fmla="*/ 1 h 85"/>
                  <a:gd name="T12" fmla="*/ 116 w 116"/>
                  <a:gd name="T13" fmla="*/ 1 h 85"/>
                  <a:gd name="T14" fmla="*/ 116 w 116"/>
                  <a:gd name="T15" fmla="*/ 85 h 85"/>
                  <a:gd name="T16" fmla="*/ 3 w 116"/>
                  <a:gd name="T17" fmla="*/ 85 h 85"/>
                  <a:gd name="T18" fmla="*/ 3 w 116"/>
                  <a:gd name="T19" fmla="*/ 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85">
                    <a:moveTo>
                      <a:pt x="0" y="0"/>
                    </a:moveTo>
                    <a:lnTo>
                      <a:pt x="116" y="0"/>
                    </a:lnTo>
                    <a:lnTo>
                      <a:pt x="116" y="85"/>
                    </a:lnTo>
                    <a:lnTo>
                      <a:pt x="0" y="85"/>
                    </a:lnTo>
                    <a:lnTo>
                      <a:pt x="0" y="0"/>
                    </a:lnTo>
                    <a:close/>
                    <a:moveTo>
                      <a:pt x="3" y="1"/>
                    </a:moveTo>
                    <a:lnTo>
                      <a:pt x="116" y="1"/>
                    </a:lnTo>
                    <a:lnTo>
                      <a:pt x="116" y="85"/>
                    </a:lnTo>
                    <a:lnTo>
                      <a:pt x="3" y="85"/>
                    </a:lnTo>
                    <a:lnTo>
                      <a:pt x="3" y="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7" name="Freeform 1834">
                <a:extLst>
                  <a:ext uri="{FF2B5EF4-FFF2-40B4-BE49-F238E27FC236}">
                    <a16:creationId xmlns:a16="http://schemas.microsoft.com/office/drawing/2014/main" id="{43CFB3CC-3806-DF40-B411-0127F42E2B37}"/>
                  </a:ext>
                </a:extLst>
              </p:cNvPr>
              <p:cNvSpPr>
                <a:spLocks noEditPoints="1"/>
              </p:cNvSpPr>
              <p:nvPr/>
            </p:nvSpPr>
            <p:spPr bwMode="auto">
              <a:xfrm>
                <a:off x="4415" y="2378"/>
                <a:ext cx="113" cy="84"/>
              </a:xfrm>
              <a:custGeom>
                <a:avLst/>
                <a:gdLst>
                  <a:gd name="T0" fmla="*/ 0 w 113"/>
                  <a:gd name="T1" fmla="*/ 0 h 84"/>
                  <a:gd name="T2" fmla="*/ 113 w 113"/>
                  <a:gd name="T3" fmla="*/ 0 h 84"/>
                  <a:gd name="T4" fmla="*/ 113 w 113"/>
                  <a:gd name="T5" fmla="*/ 84 h 84"/>
                  <a:gd name="T6" fmla="*/ 0 w 113"/>
                  <a:gd name="T7" fmla="*/ 84 h 84"/>
                  <a:gd name="T8" fmla="*/ 0 w 113"/>
                  <a:gd name="T9" fmla="*/ 0 h 84"/>
                  <a:gd name="T10" fmla="*/ 2 w 113"/>
                  <a:gd name="T11" fmla="*/ 2 h 84"/>
                  <a:gd name="T12" fmla="*/ 113 w 113"/>
                  <a:gd name="T13" fmla="*/ 2 h 84"/>
                  <a:gd name="T14" fmla="*/ 113 w 113"/>
                  <a:gd name="T15" fmla="*/ 84 h 84"/>
                  <a:gd name="T16" fmla="*/ 2 w 113"/>
                  <a:gd name="T17" fmla="*/ 84 h 84"/>
                  <a:gd name="T18" fmla="*/ 2 w 113"/>
                  <a:gd name="T19" fmla="*/ 2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4">
                    <a:moveTo>
                      <a:pt x="0" y="0"/>
                    </a:moveTo>
                    <a:lnTo>
                      <a:pt x="113" y="0"/>
                    </a:lnTo>
                    <a:lnTo>
                      <a:pt x="113" y="84"/>
                    </a:lnTo>
                    <a:lnTo>
                      <a:pt x="0" y="84"/>
                    </a:lnTo>
                    <a:lnTo>
                      <a:pt x="0" y="0"/>
                    </a:lnTo>
                    <a:close/>
                    <a:moveTo>
                      <a:pt x="2" y="2"/>
                    </a:moveTo>
                    <a:lnTo>
                      <a:pt x="113" y="2"/>
                    </a:lnTo>
                    <a:lnTo>
                      <a:pt x="113" y="84"/>
                    </a:lnTo>
                    <a:lnTo>
                      <a:pt x="2" y="84"/>
                    </a:lnTo>
                    <a:lnTo>
                      <a:pt x="2" y="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8" name="Freeform 1835">
                <a:extLst>
                  <a:ext uri="{FF2B5EF4-FFF2-40B4-BE49-F238E27FC236}">
                    <a16:creationId xmlns:a16="http://schemas.microsoft.com/office/drawing/2014/main" id="{7E7DE89A-F308-9147-B6FB-4C032572FD2C}"/>
                  </a:ext>
                </a:extLst>
              </p:cNvPr>
              <p:cNvSpPr>
                <a:spLocks noEditPoints="1"/>
              </p:cNvSpPr>
              <p:nvPr/>
            </p:nvSpPr>
            <p:spPr bwMode="auto">
              <a:xfrm>
                <a:off x="4417" y="2380"/>
                <a:ext cx="111" cy="82"/>
              </a:xfrm>
              <a:custGeom>
                <a:avLst/>
                <a:gdLst>
                  <a:gd name="T0" fmla="*/ 0 w 111"/>
                  <a:gd name="T1" fmla="*/ 0 h 82"/>
                  <a:gd name="T2" fmla="*/ 111 w 111"/>
                  <a:gd name="T3" fmla="*/ 0 h 82"/>
                  <a:gd name="T4" fmla="*/ 111 w 111"/>
                  <a:gd name="T5" fmla="*/ 82 h 82"/>
                  <a:gd name="T6" fmla="*/ 0 w 111"/>
                  <a:gd name="T7" fmla="*/ 82 h 82"/>
                  <a:gd name="T8" fmla="*/ 0 w 111"/>
                  <a:gd name="T9" fmla="*/ 0 h 82"/>
                  <a:gd name="T10" fmla="*/ 2 w 111"/>
                  <a:gd name="T11" fmla="*/ 1 h 82"/>
                  <a:gd name="T12" fmla="*/ 111 w 111"/>
                  <a:gd name="T13" fmla="*/ 1 h 82"/>
                  <a:gd name="T14" fmla="*/ 111 w 111"/>
                  <a:gd name="T15" fmla="*/ 82 h 82"/>
                  <a:gd name="T16" fmla="*/ 2 w 111"/>
                  <a:gd name="T17" fmla="*/ 82 h 82"/>
                  <a:gd name="T18" fmla="*/ 2 w 111"/>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82">
                    <a:moveTo>
                      <a:pt x="0" y="0"/>
                    </a:moveTo>
                    <a:lnTo>
                      <a:pt x="111" y="0"/>
                    </a:lnTo>
                    <a:lnTo>
                      <a:pt x="111" y="82"/>
                    </a:lnTo>
                    <a:lnTo>
                      <a:pt x="0" y="82"/>
                    </a:lnTo>
                    <a:lnTo>
                      <a:pt x="0" y="0"/>
                    </a:lnTo>
                    <a:close/>
                    <a:moveTo>
                      <a:pt x="2" y="1"/>
                    </a:moveTo>
                    <a:lnTo>
                      <a:pt x="111" y="1"/>
                    </a:lnTo>
                    <a:lnTo>
                      <a:pt x="111" y="82"/>
                    </a:lnTo>
                    <a:lnTo>
                      <a:pt x="2" y="82"/>
                    </a:lnTo>
                    <a:lnTo>
                      <a:pt x="2" y="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9" name="Freeform 1836">
                <a:extLst>
                  <a:ext uri="{FF2B5EF4-FFF2-40B4-BE49-F238E27FC236}">
                    <a16:creationId xmlns:a16="http://schemas.microsoft.com/office/drawing/2014/main" id="{454F5CCD-4445-F340-8A7B-0368796E1ECB}"/>
                  </a:ext>
                </a:extLst>
              </p:cNvPr>
              <p:cNvSpPr>
                <a:spLocks noEditPoints="1"/>
              </p:cNvSpPr>
              <p:nvPr/>
            </p:nvSpPr>
            <p:spPr bwMode="auto">
              <a:xfrm>
                <a:off x="4419" y="2381"/>
                <a:ext cx="109" cy="81"/>
              </a:xfrm>
              <a:custGeom>
                <a:avLst/>
                <a:gdLst>
                  <a:gd name="T0" fmla="*/ 0 w 109"/>
                  <a:gd name="T1" fmla="*/ 0 h 81"/>
                  <a:gd name="T2" fmla="*/ 109 w 109"/>
                  <a:gd name="T3" fmla="*/ 0 h 81"/>
                  <a:gd name="T4" fmla="*/ 109 w 109"/>
                  <a:gd name="T5" fmla="*/ 81 h 81"/>
                  <a:gd name="T6" fmla="*/ 0 w 109"/>
                  <a:gd name="T7" fmla="*/ 81 h 81"/>
                  <a:gd name="T8" fmla="*/ 0 w 109"/>
                  <a:gd name="T9" fmla="*/ 0 h 81"/>
                  <a:gd name="T10" fmla="*/ 1 w 109"/>
                  <a:gd name="T11" fmla="*/ 2 h 81"/>
                  <a:gd name="T12" fmla="*/ 109 w 109"/>
                  <a:gd name="T13" fmla="*/ 2 h 81"/>
                  <a:gd name="T14" fmla="*/ 109 w 109"/>
                  <a:gd name="T15" fmla="*/ 81 h 81"/>
                  <a:gd name="T16" fmla="*/ 1 w 109"/>
                  <a:gd name="T17" fmla="*/ 81 h 81"/>
                  <a:gd name="T18" fmla="*/ 1 w 109"/>
                  <a:gd name="T19" fmla="*/ 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1">
                    <a:moveTo>
                      <a:pt x="0" y="0"/>
                    </a:moveTo>
                    <a:lnTo>
                      <a:pt x="109" y="0"/>
                    </a:lnTo>
                    <a:lnTo>
                      <a:pt x="109" y="81"/>
                    </a:lnTo>
                    <a:lnTo>
                      <a:pt x="0" y="81"/>
                    </a:lnTo>
                    <a:lnTo>
                      <a:pt x="0" y="0"/>
                    </a:lnTo>
                    <a:close/>
                    <a:moveTo>
                      <a:pt x="1" y="2"/>
                    </a:moveTo>
                    <a:lnTo>
                      <a:pt x="109" y="2"/>
                    </a:lnTo>
                    <a:lnTo>
                      <a:pt x="109" y="81"/>
                    </a:lnTo>
                    <a:lnTo>
                      <a:pt x="1" y="81"/>
                    </a:lnTo>
                    <a:lnTo>
                      <a:pt x="1"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0" name="Freeform 1837">
                <a:extLst>
                  <a:ext uri="{FF2B5EF4-FFF2-40B4-BE49-F238E27FC236}">
                    <a16:creationId xmlns:a16="http://schemas.microsoft.com/office/drawing/2014/main" id="{F42F1702-D233-2A45-BFC0-17AAC7712EEC}"/>
                  </a:ext>
                </a:extLst>
              </p:cNvPr>
              <p:cNvSpPr>
                <a:spLocks noEditPoints="1"/>
              </p:cNvSpPr>
              <p:nvPr/>
            </p:nvSpPr>
            <p:spPr bwMode="auto">
              <a:xfrm>
                <a:off x="4420" y="2383"/>
                <a:ext cx="108" cy="79"/>
              </a:xfrm>
              <a:custGeom>
                <a:avLst/>
                <a:gdLst>
                  <a:gd name="T0" fmla="*/ 0 w 108"/>
                  <a:gd name="T1" fmla="*/ 0 h 79"/>
                  <a:gd name="T2" fmla="*/ 108 w 108"/>
                  <a:gd name="T3" fmla="*/ 0 h 79"/>
                  <a:gd name="T4" fmla="*/ 108 w 108"/>
                  <a:gd name="T5" fmla="*/ 79 h 79"/>
                  <a:gd name="T6" fmla="*/ 0 w 108"/>
                  <a:gd name="T7" fmla="*/ 79 h 79"/>
                  <a:gd name="T8" fmla="*/ 0 w 108"/>
                  <a:gd name="T9" fmla="*/ 0 h 79"/>
                  <a:gd name="T10" fmla="*/ 3 w 108"/>
                  <a:gd name="T11" fmla="*/ 1 h 79"/>
                  <a:gd name="T12" fmla="*/ 108 w 108"/>
                  <a:gd name="T13" fmla="*/ 1 h 79"/>
                  <a:gd name="T14" fmla="*/ 108 w 108"/>
                  <a:gd name="T15" fmla="*/ 79 h 79"/>
                  <a:gd name="T16" fmla="*/ 3 w 108"/>
                  <a:gd name="T17" fmla="*/ 79 h 79"/>
                  <a:gd name="T18" fmla="*/ 3 w 108"/>
                  <a:gd name="T19" fmla="*/ 1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9">
                    <a:moveTo>
                      <a:pt x="0" y="0"/>
                    </a:moveTo>
                    <a:lnTo>
                      <a:pt x="108" y="0"/>
                    </a:lnTo>
                    <a:lnTo>
                      <a:pt x="108" y="79"/>
                    </a:lnTo>
                    <a:lnTo>
                      <a:pt x="0" y="79"/>
                    </a:lnTo>
                    <a:lnTo>
                      <a:pt x="0" y="0"/>
                    </a:lnTo>
                    <a:close/>
                    <a:moveTo>
                      <a:pt x="3" y="1"/>
                    </a:moveTo>
                    <a:lnTo>
                      <a:pt x="108" y="1"/>
                    </a:lnTo>
                    <a:lnTo>
                      <a:pt x="108" y="79"/>
                    </a:lnTo>
                    <a:lnTo>
                      <a:pt x="3" y="79"/>
                    </a:lnTo>
                    <a:lnTo>
                      <a:pt x="3" y="1"/>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1" name="Freeform 1838">
                <a:extLst>
                  <a:ext uri="{FF2B5EF4-FFF2-40B4-BE49-F238E27FC236}">
                    <a16:creationId xmlns:a16="http://schemas.microsoft.com/office/drawing/2014/main" id="{E887BA8B-5B96-3642-ABEA-7A8370017DA6}"/>
                  </a:ext>
                </a:extLst>
              </p:cNvPr>
              <p:cNvSpPr>
                <a:spLocks noEditPoints="1"/>
              </p:cNvSpPr>
              <p:nvPr/>
            </p:nvSpPr>
            <p:spPr bwMode="auto">
              <a:xfrm>
                <a:off x="4423" y="2384"/>
                <a:ext cx="105" cy="78"/>
              </a:xfrm>
              <a:custGeom>
                <a:avLst/>
                <a:gdLst>
                  <a:gd name="T0" fmla="*/ 0 w 105"/>
                  <a:gd name="T1" fmla="*/ 0 h 78"/>
                  <a:gd name="T2" fmla="*/ 105 w 105"/>
                  <a:gd name="T3" fmla="*/ 0 h 78"/>
                  <a:gd name="T4" fmla="*/ 105 w 105"/>
                  <a:gd name="T5" fmla="*/ 78 h 78"/>
                  <a:gd name="T6" fmla="*/ 0 w 105"/>
                  <a:gd name="T7" fmla="*/ 78 h 78"/>
                  <a:gd name="T8" fmla="*/ 0 w 105"/>
                  <a:gd name="T9" fmla="*/ 0 h 78"/>
                  <a:gd name="T10" fmla="*/ 2 w 105"/>
                  <a:gd name="T11" fmla="*/ 1 h 78"/>
                  <a:gd name="T12" fmla="*/ 105 w 105"/>
                  <a:gd name="T13" fmla="*/ 1 h 78"/>
                  <a:gd name="T14" fmla="*/ 105 w 105"/>
                  <a:gd name="T15" fmla="*/ 78 h 78"/>
                  <a:gd name="T16" fmla="*/ 2 w 105"/>
                  <a:gd name="T17" fmla="*/ 78 h 78"/>
                  <a:gd name="T18" fmla="*/ 2 w 105"/>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8">
                    <a:moveTo>
                      <a:pt x="0" y="0"/>
                    </a:moveTo>
                    <a:lnTo>
                      <a:pt x="105" y="0"/>
                    </a:lnTo>
                    <a:lnTo>
                      <a:pt x="105" y="78"/>
                    </a:lnTo>
                    <a:lnTo>
                      <a:pt x="0" y="78"/>
                    </a:lnTo>
                    <a:lnTo>
                      <a:pt x="0" y="0"/>
                    </a:lnTo>
                    <a:close/>
                    <a:moveTo>
                      <a:pt x="2" y="1"/>
                    </a:moveTo>
                    <a:lnTo>
                      <a:pt x="105" y="1"/>
                    </a:lnTo>
                    <a:lnTo>
                      <a:pt x="105" y="78"/>
                    </a:lnTo>
                    <a:lnTo>
                      <a:pt x="2" y="78"/>
                    </a:lnTo>
                    <a:lnTo>
                      <a:pt x="2" y="1"/>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2" name="Freeform 1839">
                <a:extLst>
                  <a:ext uri="{FF2B5EF4-FFF2-40B4-BE49-F238E27FC236}">
                    <a16:creationId xmlns:a16="http://schemas.microsoft.com/office/drawing/2014/main" id="{E5765C20-DDF8-5742-A6AB-32D4C22DBFF7}"/>
                  </a:ext>
                </a:extLst>
              </p:cNvPr>
              <p:cNvSpPr>
                <a:spLocks noEditPoints="1"/>
              </p:cNvSpPr>
              <p:nvPr/>
            </p:nvSpPr>
            <p:spPr bwMode="auto">
              <a:xfrm>
                <a:off x="4425" y="2385"/>
                <a:ext cx="103" cy="77"/>
              </a:xfrm>
              <a:custGeom>
                <a:avLst/>
                <a:gdLst>
                  <a:gd name="T0" fmla="*/ 0 w 103"/>
                  <a:gd name="T1" fmla="*/ 0 h 77"/>
                  <a:gd name="T2" fmla="*/ 103 w 103"/>
                  <a:gd name="T3" fmla="*/ 0 h 77"/>
                  <a:gd name="T4" fmla="*/ 103 w 103"/>
                  <a:gd name="T5" fmla="*/ 77 h 77"/>
                  <a:gd name="T6" fmla="*/ 0 w 103"/>
                  <a:gd name="T7" fmla="*/ 77 h 77"/>
                  <a:gd name="T8" fmla="*/ 0 w 103"/>
                  <a:gd name="T9" fmla="*/ 0 h 77"/>
                  <a:gd name="T10" fmla="*/ 1 w 103"/>
                  <a:gd name="T11" fmla="*/ 2 h 77"/>
                  <a:gd name="T12" fmla="*/ 103 w 103"/>
                  <a:gd name="T13" fmla="*/ 2 h 77"/>
                  <a:gd name="T14" fmla="*/ 103 w 103"/>
                  <a:gd name="T15" fmla="*/ 77 h 77"/>
                  <a:gd name="T16" fmla="*/ 1 w 103"/>
                  <a:gd name="T17" fmla="*/ 77 h 77"/>
                  <a:gd name="T18" fmla="*/ 1 w 103"/>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7">
                    <a:moveTo>
                      <a:pt x="0" y="0"/>
                    </a:moveTo>
                    <a:lnTo>
                      <a:pt x="103" y="0"/>
                    </a:lnTo>
                    <a:lnTo>
                      <a:pt x="103" y="77"/>
                    </a:lnTo>
                    <a:lnTo>
                      <a:pt x="0" y="77"/>
                    </a:lnTo>
                    <a:lnTo>
                      <a:pt x="0" y="0"/>
                    </a:lnTo>
                    <a:close/>
                    <a:moveTo>
                      <a:pt x="1" y="2"/>
                    </a:moveTo>
                    <a:lnTo>
                      <a:pt x="103" y="2"/>
                    </a:lnTo>
                    <a:lnTo>
                      <a:pt x="103" y="77"/>
                    </a:lnTo>
                    <a:lnTo>
                      <a:pt x="1" y="77"/>
                    </a:lnTo>
                    <a:lnTo>
                      <a:pt x="1" y="2"/>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3" name="Freeform 1840">
                <a:extLst>
                  <a:ext uri="{FF2B5EF4-FFF2-40B4-BE49-F238E27FC236}">
                    <a16:creationId xmlns:a16="http://schemas.microsoft.com/office/drawing/2014/main" id="{500897E8-D2B4-B245-A78E-A022668D8B01}"/>
                  </a:ext>
                </a:extLst>
              </p:cNvPr>
              <p:cNvSpPr>
                <a:spLocks noEditPoints="1"/>
              </p:cNvSpPr>
              <p:nvPr/>
            </p:nvSpPr>
            <p:spPr bwMode="auto">
              <a:xfrm>
                <a:off x="4426" y="2387"/>
                <a:ext cx="102" cy="75"/>
              </a:xfrm>
              <a:custGeom>
                <a:avLst/>
                <a:gdLst>
                  <a:gd name="T0" fmla="*/ 0 w 102"/>
                  <a:gd name="T1" fmla="*/ 0 h 75"/>
                  <a:gd name="T2" fmla="*/ 102 w 102"/>
                  <a:gd name="T3" fmla="*/ 0 h 75"/>
                  <a:gd name="T4" fmla="*/ 102 w 102"/>
                  <a:gd name="T5" fmla="*/ 75 h 75"/>
                  <a:gd name="T6" fmla="*/ 0 w 102"/>
                  <a:gd name="T7" fmla="*/ 75 h 75"/>
                  <a:gd name="T8" fmla="*/ 0 w 102"/>
                  <a:gd name="T9" fmla="*/ 0 h 75"/>
                  <a:gd name="T10" fmla="*/ 2 w 102"/>
                  <a:gd name="T11" fmla="*/ 2 h 75"/>
                  <a:gd name="T12" fmla="*/ 102 w 102"/>
                  <a:gd name="T13" fmla="*/ 2 h 75"/>
                  <a:gd name="T14" fmla="*/ 102 w 102"/>
                  <a:gd name="T15" fmla="*/ 75 h 75"/>
                  <a:gd name="T16" fmla="*/ 2 w 102"/>
                  <a:gd name="T17" fmla="*/ 75 h 75"/>
                  <a:gd name="T18" fmla="*/ 2 w 102"/>
                  <a:gd name="T19" fmla="*/ 2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75">
                    <a:moveTo>
                      <a:pt x="0" y="0"/>
                    </a:moveTo>
                    <a:lnTo>
                      <a:pt x="102" y="0"/>
                    </a:lnTo>
                    <a:lnTo>
                      <a:pt x="102" y="75"/>
                    </a:lnTo>
                    <a:lnTo>
                      <a:pt x="0" y="75"/>
                    </a:lnTo>
                    <a:lnTo>
                      <a:pt x="0" y="0"/>
                    </a:lnTo>
                    <a:close/>
                    <a:moveTo>
                      <a:pt x="2" y="2"/>
                    </a:moveTo>
                    <a:lnTo>
                      <a:pt x="102" y="2"/>
                    </a:lnTo>
                    <a:lnTo>
                      <a:pt x="102" y="75"/>
                    </a:lnTo>
                    <a:lnTo>
                      <a:pt x="2" y="75"/>
                    </a:lnTo>
                    <a:lnTo>
                      <a:pt x="2" y="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4" name="Freeform 1841">
                <a:extLst>
                  <a:ext uri="{FF2B5EF4-FFF2-40B4-BE49-F238E27FC236}">
                    <a16:creationId xmlns:a16="http://schemas.microsoft.com/office/drawing/2014/main" id="{F29FB963-12E5-5D40-B52E-9A2AF02545EE}"/>
                  </a:ext>
                </a:extLst>
              </p:cNvPr>
              <p:cNvSpPr>
                <a:spLocks noEditPoints="1"/>
              </p:cNvSpPr>
              <p:nvPr/>
            </p:nvSpPr>
            <p:spPr bwMode="auto">
              <a:xfrm>
                <a:off x="4428" y="2389"/>
                <a:ext cx="100" cy="73"/>
              </a:xfrm>
              <a:custGeom>
                <a:avLst/>
                <a:gdLst>
                  <a:gd name="T0" fmla="*/ 0 w 100"/>
                  <a:gd name="T1" fmla="*/ 0 h 73"/>
                  <a:gd name="T2" fmla="*/ 100 w 100"/>
                  <a:gd name="T3" fmla="*/ 0 h 73"/>
                  <a:gd name="T4" fmla="*/ 100 w 100"/>
                  <a:gd name="T5" fmla="*/ 73 h 73"/>
                  <a:gd name="T6" fmla="*/ 0 w 100"/>
                  <a:gd name="T7" fmla="*/ 73 h 73"/>
                  <a:gd name="T8" fmla="*/ 0 w 100"/>
                  <a:gd name="T9" fmla="*/ 0 h 73"/>
                  <a:gd name="T10" fmla="*/ 3 w 100"/>
                  <a:gd name="T11" fmla="*/ 1 h 73"/>
                  <a:gd name="T12" fmla="*/ 100 w 100"/>
                  <a:gd name="T13" fmla="*/ 1 h 73"/>
                  <a:gd name="T14" fmla="*/ 100 w 100"/>
                  <a:gd name="T15" fmla="*/ 73 h 73"/>
                  <a:gd name="T16" fmla="*/ 3 w 100"/>
                  <a:gd name="T17" fmla="*/ 73 h 73"/>
                  <a:gd name="T18" fmla="*/ 3 w 100"/>
                  <a:gd name="T19" fmla="*/ 1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73">
                    <a:moveTo>
                      <a:pt x="0" y="0"/>
                    </a:moveTo>
                    <a:lnTo>
                      <a:pt x="100" y="0"/>
                    </a:lnTo>
                    <a:lnTo>
                      <a:pt x="100" y="73"/>
                    </a:lnTo>
                    <a:lnTo>
                      <a:pt x="0" y="73"/>
                    </a:lnTo>
                    <a:lnTo>
                      <a:pt x="0" y="0"/>
                    </a:lnTo>
                    <a:close/>
                    <a:moveTo>
                      <a:pt x="3" y="1"/>
                    </a:moveTo>
                    <a:lnTo>
                      <a:pt x="100" y="1"/>
                    </a:lnTo>
                    <a:lnTo>
                      <a:pt x="100" y="73"/>
                    </a:lnTo>
                    <a:lnTo>
                      <a:pt x="3" y="73"/>
                    </a:lnTo>
                    <a:lnTo>
                      <a:pt x="3" y="1"/>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5" name="Freeform 1842">
                <a:extLst>
                  <a:ext uri="{FF2B5EF4-FFF2-40B4-BE49-F238E27FC236}">
                    <a16:creationId xmlns:a16="http://schemas.microsoft.com/office/drawing/2014/main" id="{C97ECE59-6D73-6A47-B821-B7649D249EFB}"/>
                  </a:ext>
                </a:extLst>
              </p:cNvPr>
              <p:cNvSpPr>
                <a:spLocks noEditPoints="1"/>
              </p:cNvSpPr>
              <p:nvPr/>
            </p:nvSpPr>
            <p:spPr bwMode="auto">
              <a:xfrm>
                <a:off x="4431" y="2390"/>
                <a:ext cx="97" cy="72"/>
              </a:xfrm>
              <a:custGeom>
                <a:avLst/>
                <a:gdLst>
                  <a:gd name="T0" fmla="*/ 0 w 97"/>
                  <a:gd name="T1" fmla="*/ 0 h 72"/>
                  <a:gd name="T2" fmla="*/ 97 w 97"/>
                  <a:gd name="T3" fmla="*/ 0 h 72"/>
                  <a:gd name="T4" fmla="*/ 97 w 97"/>
                  <a:gd name="T5" fmla="*/ 72 h 72"/>
                  <a:gd name="T6" fmla="*/ 0 w 97"/>
                  <a:gd name="T7" fmla="*/ 72 h 72"/>
                  <a:gd name="T8" fmla="*/ 0 w 97"/>
                  <a:gd name="T9" fmla="*/ 0 h 72"/>
                  <a:gd name="T10" fmla="*/ 2 w 97"/>
                  <a:gd name="T11" fmla="*/ 1 h 72"/>
                  <a:gd name="T12" fmla="*/ 97 w 97"/>
                  <a:gd name="T13" fmla="*/ 1 h 72"/>
                  <a:gd name="T14" fmla="*/ 97 w 97"/>
                  <a:gd name="T15" fmla="*/ 72 h 72"/>
                  <a:gd name="T16" fmla="*/ 2 w 97"/>
                  <a:gd name="T17" fmla="*/ 72 h 72"/>
                  <a:gd name="T18" fmla="*/ 2 w 97"/>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72">
                    <a:moveTo>
                      <a:pt x="0" y="0"/>
                    </a:moveTo>
                    <a:lnTo>
                      <a:pt x="97" y="0"/>
                    </a:lnTo>
                    <a:lnTo>
                      <a:pt x="97" y="72"/>
                    </a:lnTo>
                    <a:lnTo>
                      <a:pt x="0" y="72"/>
                    </a:lnTo>
                    <a:lnTo>
                      <a:pt x="0" y="0"/>
                    </a:lnTo>
                    <a:close/>
                    <a:moveTo>
                      <a:pt x="2" y="1"/>
                    </a:moveTo>
                    <a:lnTo>
                      <a:pt x="97" y="1"/>
                    </a:lnTo>
                    <a:lnTo>
                      <a:pt x="97" y="72"/>
                    </a:lnTo>
                    <a:lnTo>
                      <a:pt x="2" y="72"/>
                    </a:lnTo>
                    <a:lnTo>
                      <a:pt x="2" y="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6" name="Freeform 1843">
                <a:extLst>
                  <a:ext uri="{FF2B5EF4-FFF2-40B4-BE49-F238E27FC236}">
                    <a16:creationId xmlns:a16="http://schemas.microsoft.com/office/drawing/2014/main" id="{2A56D0C0-DDBD-DE47-BB00-278E628B9D0E}"/>
                  </a:ext>
                </a:extLst>
              </p:cNvPr>
              <p:cNvSpPr>
                <a:spLocks noEditPoints="1"/>
              </p:cNvSpPr>
              <p:nvPr/>
            </p:nvSpPr>
            <p:spPr bwMode="auto">
              <a:xfrm>
                <a:off x="4433" y="2391"/>
                <a:ext cx="95" cy="71"/>
              </a:xfrm>
              <a:custGeom>
                <a:avLst/>
                <a:gdLst>
                  <a:gd name="T0" fmla="*/ 0 w 95"/>
                  <a:gd name="T1" fmla="*/ 0 h 71"/>
                  <a:gd name="T2" fmla="*/ 95 w 95"/>
                  <a:gd name="T3" fmla="*/ 0 h 71"/>
                  <a:gd name="T4" fmla="*/ 95 w 95"/>
                  <a:gd name="T5" fmla="*/ 71 h 71"/>
                  <a:gd name="T6" fmla="*/ 0 w 95"/>
                  <a:gd name="T7" fmla="*/ 71 h 71"/>
                  <a:gd name="T8" fmla="*/ 0 w 95"/>
                  <a:gd name="T9" fmla="*/ 0 h 71"/>
                  <a:gd name="T10" fmla="*/ 1 w 95"/>
                  <a:gd name="T11" fmla="*/ 2 h 71"/>
                  <a:gd name="T12" fmla="*/ 95 w 95"/>
                  <a:gd name="T13" fmla="*/ 2 h 71"/>
                  <a:gd name="T14" fmla="*/ 95 w 95"/>
                  <a:gd name="T15" fmla="*/ 71 h 71"/>
                  <a:gd name="T16" fmla="*/ 1 w 95"/>
                  <a:gd name="T17" fmla="*/ 71 h 71"/>
                  <a:gd name="T18" fmla="*/ 1 w 95"/>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71">
                    <a:moveTo>
                      <a:pt x="0" y="0"/>
                    </a:moveTo>
                    <a:lnTo>
                      <a:pt x="95" y="0"/>
                    </a:lnTo>
                    <a:lnTo>
                      <a:pt x="95" y="71"/>
                    </a:lnTo>
                    <a:lnTo>
                      <a:pt x="0" y="71"/>
                    </a:lnTo>
                    <a:lnTo>
                      <a:pt x="0" y="0"/>
                    </a:lnTo>
                    <a:close/>
                    <a:moveTo>
                      <a:pt x="1" y="2"/>
                    </a:moveTo>
                    <a:lnTo>
                      <a:pt x="95" y="2"/>
                    </a:lnTo>
                    <a:lnTo>
                      <a:pt x="95" y="71"/>
                    </a:lnTo>
                    <a:lnTo>
                      <a:pt x="1" y="71"/>
                    </a:lnTo>
                    <a:lnTo>
                      <a:pt x="1" y="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7" name="Freeform 1844">
                <a:extLst>
                  <a:ext uri="{FF2B5EF4-FFF2-40B4-BE49-F238E27FC236}">
                    <a16:creationId xmlns:a16="http://schemas.microsoft.com/office/drawing/2014/main" id="{E783C8D2-1084-124F-A344-384157A2B3DE}"/>
                  </a:ext>
                </a:extLst>
              </p:cNvPr>
              <p:cNvSpPr>
                <a:spLocks noEditPoints="1"/>
              </p:cNvSpPr>
              <p:nvPr/>
            </p:nvSpPr>
            <p:spPr bwMode="auto">
              <a:xfrm>
                <a:off x="4434" y="2393"/>
                <a:ext cx="94" cy="69"/>
              </a:xfrm>
              <a:custGeom>
                <a:avLst/>
                <a:gdLst>
                  <a:gd name="T0" fmla="*/ 0 w 94"/>
                  <a:gd name="T1" fmla="*/ 0 h 69"/>
                  <a:gd name="T2" fmla="*/ 94 w 94"/>
                  <a:gd name="T3" fmla="*/ 0 h 69"/>
                  <a:gd name="T4" fmla="*/ 94 w 94"/>
                  <a:gd name="T5" fmla="*/ 69 h 69"/>
                  <a:gd name="T6" fmla="*/ 0 w 94"/>
                  <a:gd name="T7" fmla="*/ 69 h 69"/>
                  <a:gd name="T8" fmla="*/ 0 w 94"/>
                  <a:gd name="T9" fmla="*/ 0 h 69"/>
                  <a:gd name="T10" fmla="*/ 3 w 94"/>
                  <a:gd name="T11" fmla="*/ 1 h 69"/>
                  <a:gd name="T12" fmla="*/ 94 w 94"/>
                  <a:gd name="T13" fmla="*/ 1 h 69"/>
                  <a:gd name="T14" fmla="*/ 94 w 94"/>
                  <a:gd name="T15" fmla="*/ 69 h 69"/>
                  <a:gd name="T16" fmla="*/ 3 w 94"/>
                  <a:gd name="T17" fmla="*/ 69 h 69"/>
                  <a:gd name="T18" fmla="*/ 3 w 94"/>
                  <a:gd name="T19" fmla="*/ 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69">
                    <a:moveTo>
                      <a:pt x="0" y="0"/>
                    </a:moveTo>
                    <a:lnTo>
                      <a:pt x="94" y="0"/>
                    </a:lnTo>
                    <a:lnTo>
                      <a:pt x="94" y="69"/>
                    </a:lnTo>
                    <a:lnTo>
                      <a:pt x="0" y="69"/>
                    </a:lnTo>
                    <a:lnTo>
                      <a:pt x="0" y="0"/>
                    </a:lnTo>
                    <a:close/>
                    <a:moveTo>
                      <a:pt x="3" y="1"/>
                    </a:moveTo>
                    <a:lnTo>
                      <a:pt x="94" y="1"/>
                    </a:lnTo>
                    <a:lnTo>
                      <a:pt x="94" y="69"/>
                    </a:lnTo>
                    <a:lnTo>
                      <a:pt x="3" y="69"/>
                    </a:lnTo>
                    <a:lnTo>
                      <a:pt x="3"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8" name="Freeform 1845">
                <a:extLst>
                  <a:ext uri="{FF2B5EF4-FFF2-40B4-BE49-F238E27FC236}">
                    <a16:creationId xmlns:a16="http://schemas.microsoft.com/office/drawing/2014/main" id="{144CABE0-EC1A-F74D-8AFF-E4C8FF2F4989}"/>
                  </a:ext>
                </a:extLst>
              </p:cNvPr>
              <p:cNvSpPr>
                <a:spLocks noEditPoints="1"/>
              </p:cNvSpPr>
              <p:nvPr/>
            </p:nvSpPr>
            <p:spPr bwMode="auto">
              <a:xfrm>
                <a:off x="4437" y="2394"/>
                <a:ext cx="91" cy="68"/>
              </a:xfrm>
              <a:custGeom>
                <a:avLst/>
                <a:gdLst>
                  <a:gd name="T0" fmla="*/ 0 w 91"/>
                  <a:gd name="T1" fmla="*/ 0 h 68"/>
                  <a:gd name="T2" fmla="*/ 91 w 91"/>
                  <a:gd name="T3" fmla="*/ 0 h 68"/>
                  <a:gd name="T4" fmla="*/ 91 w 91"/>
                  <a:gd name="T5" fmla="*/ 68 h 68"/>
                  <a:gd name="T6" fmla="*/ 0 w 91"/>
                  <a:gd name="T7" fmla="*/ 68 h 68"/>
                  <a:gd name="T8" fmla="*/ 0 w 91"/>
                  <a:gd name="T9" fmla="*/ 0 h 68"/>
                  <a:gd name="T10" fmla="*/ 2 w 91"/>
                  <a:gd name="T11" fmla="*/ 2 h 68"/>
                  <a:gd name="T12" fmla="*/ 91 w 91"/>
                  <a:gd name="T13" fmla="*/ 2 h 68"/>
                  <a:gd name="T14" fmla="*/ 91 w 91"/>
                  <a:gd name="T15" fmla="*/ 68 h 68"/>
                  <a:gd name="T16" fmla="*/ 2 w 91"/>
                  <a:gd name="T17" fmla="*/ 68 h 68"/>
                  <a:gd name="T18" fmla="*/ 2 w 91"/>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8">
                    <a:moveTo>
                      <a:pt x="0" y="0"/>
                    </a:moveTo>
                    <a:lnTo>
                      <a:pt x="91" y="0"/>
                    </a:lnTo>
                    <a:lnTo>
                      <a:pt x="91" y="68"/>
                    </a:lnTo>
                    <a:lnTo>
                      <a:pt x="0" y="68"/>
                    </a:lnTo>
                    <a:lnTo>
                      <a:pt x="0" y="0"/>
                    </a:lnTo>
                    <a:close/>
                    <a:moveTo>
                      <a:pt x="2" y="2"/>
                    </a:moveTo>
                    <a:lnTo>
                      <a:pt x="91" y="2"/>
                    </a:lnTo>
                    <a:lnTo>
                      <a:pt x="91" y="68"/>
                    </a:lnTo>
                    <a:lnTo>
                      <a:pt x="2" y="68"/>
                    </a:lnTo>
                    <a:lnTo>
                      <a:pt x="2"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9" name="Freeform 1846">
                <a:extLst>
                  <a:ext uri="{FF2B5EF4-FFF2-40B4-BE49-F238E27FC236}">
                    <a16:creationId xmlns:a16="http://schemas.microsoft.com/office/drawing/2014/main" id="{8C578D69-CBF3-E041-A6F7-058BF5513130}"/>
                  </a:ext>
                </a:extLst>
              </p:cNvPr>
              <p:cNvSpPr>
                <a:spLocks noEditPoints="1"/>
              </p:cNvSpPr>
              <p:nvPr/>
            </p:nvSpPr>
            <p:spPr bwMode="auto">
              <a:xfrm>
                <a:off x="4439" y="2396"/>
                <a:ext cx="89" cy="66"/>
              </a:xfrm>
              <a:custGeom>
                <a:avLst/>
                <a:gdLst>
                  <a:gd name="T0" fmla="*/ 0 w 89"/>
                  <a:gd name="T1" fmla="*/ 0 h 66"/>
                  <a:gd name="T2" fmla="*/ 89 w 89"/>
                  <a:gd name="T3" fmla="*/ 0 h 66"/>
                  <a:gd name="T4" fmla="*/ 89 w 89"/>
                  <a:gd name="T5" fmla="*/ 66 h 66"/>
                  <a:gd name="T6" fmla="*/ 0 w 89"/>
                  <a:gd name="T7" fmla="*/ 66 h 66"/>
                  <a:gd name="T8" fmla="*/ 0 w 89"/>
                  <a:gd name="T9" fmla="*/ 0 h 66"/>
                  <a:gd name="T10" fmla="*/ 2 w 89"/>
                  <a:gd name="T11" fmla="*/ 2 h 66"/>
                  <a:gd name="T12" fmla="*/ 89 w 89"/>
                  <a:gd name="T13" fmla="*/ 2 h 66"/>
                  <a:gd name="T14" fmla="*/ 89 w 89"/>
                  <a:gd name="T15" fmla="*/ 66 h 66"/>
                  <a:gd name="T16" fmla="*/ 2 w 89"/>
                  <a:gd name="T17" fmla="*/ 66 h 66"/>
                  <a:gd name="T18" fmla="*/ 2 w 89"/>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66">
                    <a:moveTo>
                      <a:pt x="0" y="0"/>
                    </a:moveTo>
                    <a:lnTo>
                      <a:pt x="89" y="0"/>
                    </a:lnTo>
                    <a:lnTo>
                      <a:pt x="89" y="66"/>
                    </a:lnTo>
                    <a:lnTo>
                      <a:pt x="0" y="66"/>
                    </a:lnTo>
                    <a:lnTo>
                      <a:pt x="0" y="0"/>
                    </a:lnTo>
                    <a:close/>
                    <a:moveTo>
                      <a:pt x="2" y="2"/>
                    </a:moveTo>
                    <a:lnTo>
                      <a:pt x="89" y="2"/>
                    </a:lnTo>
                    <a:lnTo>
                      <a:pt x="89" y="66"/>
                    </a:lnTo>
                    <a:lnTo>
                      <a:pt x="2" y="66"/>
                    </a:lnTo>
                    <a:lnTo>
                      <a:pt x="2" y="2"/>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0" name="Freeform 1847">
                <a:extLst>
                  <a:ext uri="{FF2B5EF4-FFF2-40B4-BE49-F238E27FC236}">
                    <a16:creationId xmlns:a16="http://schemas.microsoft.com/office/drawing/2014/main" id="{2444AC82-250F-C64B-9675-B46500708DB3}"/>
                  </a:ext>
                </a:extLst>
              </p:cNvPr>
              <p:cNvSpPr>
                <a:spLocks noEditPoints="1"/>
              </p:cNvSpPr>
              <p:nvPr/>
            </p:nvSpPr>
            <p:spPr bwMode="auto">
              <a:xfrm>
                <a:off x="4441" y="2398"/>
                <a:ext cx="87" cy="64"/>
              </a:xfrm>
              <a:custGeom>
                <a:avLst/>
                <a:gdLst>
                  <a:gd name="T0" fmla="*/ 0 w 87"/>
                  <a:gd name="T1" fmla="*/ 0 h 64"/>
                  <a:gd name="T2" fmla="*/ 87 w 87"/>
                  <a:gd name="T3" fmla="*/ 0 h 64"/>
                  <a:gd name="T4" fmla="*/ 87 w 87"/>
                  <a:gd name="T5" fmla="*/ 64 h 64"/>
                  <a:gd name="T6" fmla="*/ 0 w 87"/>
                  <a:gd name="T7" fmla="*/ 64 h 64"/>
                  <a:gd name="T8" fmla="*/ 0 w 87"/>
                  <a:gd name="T9" fmla="*/ 0 h 64"/>
                  <a:gd name="T10" fmla="*/ 1 w 87"/>
                  <a:gd name="T11" fmla="*/ 0 h 64"/>
                  <a:gd name="T12" fmla="*/ 87 w 87"/>
                  <a:gd name="T13" fmla="*/ 0 h 64"/>
                  <a:gd name="T14" fmla="*/ 87 w 87"/>
                  <a:gd name="T15" fmla="*/ 64 h 64"/>
                  <a:gd name="T16" fmla="*/ 1 w 87"/>
                  <a:gd name="T17" fmla="*/ 64 h 64"/>
                  <a:gd name="T18" fmla="*/ 1 w 8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64">
                    <a:moveTo>
                      <a:pt x="0" y="0"/>
                    </a:moveTo>
                    <a:lnTo>
                      <a:pt x="87" y="0"/>
                    </a:lnTo>
                    <a:lnTo>
                      <a:pt x="87" y="64"/>
                    </a:lnTo>
                    <a:lnTo>
                      <a:pt x="0" y="64"/>
                    </a:lnTo>
                    <a:lnTo>
                      <a:pt x="0" y="0"/>
                    </a:lnTo>
                    <a:close/>
                    <a:moveTo>
                      <a:pt x="1" y="0"/>
                    </a:moveTo>
                    <a:lnTo>
                      <a:pt x="87" y="0"/>
                    </a:lnTo>
                    <a:lnTo>
                      <a:pt x="87" y="64"/>
                    </a:lnTo>
                    <a:lnTo>
                      <a:pt x="1" y="64"/>
                    </a:lnTo>
                    <a:lnTo>
                      <a:pt x="1" y="0"/>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1" name="Freeform 1848">
                <a:extLst>
                  <a:ext uri="{FF2B5EF4-FFF2-40B4-BE49-F238E27FC236}">
                    <a16:creationId xmlns:a16="http://schemas.microsoft.com/office/drawing/2014/main" id="{661DA3A5-9F16-FF4D-A97B-96ABBA639BAA}"/>
                  </a:ext>
                </a:extLst>
              </p:cNvPr>
              <p:cNvSpPr>
                <a:spLocks noEditPoints="1"/>
              </p:cNvSpPr>
              <p:nvPr/>
            </p:nvSpPr>
            <p:spPr bwMode="auto">
              <a:xfrm>
                <a:off x="4442" y="2398"/>
                <a:ext cx="86" cy="64"/>
              </a:xfrm>
              <a:custGeom>
                <a:avLst/>
                <a:gdLst>
                  <a:gd name="T0" fmla="*/ 0 w 86"/>
                  <a:gd name="T1" fmla="*/ 0 h 64"/>
                  <a:gd name="T2" fmla="*/ 86 w 86"/>
                  <a:gd name="T3" fmla="*/ 0 h 64"/>
                  <a:gd name="T4" fmla="*/ 86 w 86"/>
                  <a:gd name="T5" fmla="*/ 64 h 64"/>
                  <a:gd name="T6" fmla="*/ 0 w 86"/>
                  <a:gd name="T7" fmla="*/ 64 h 64"/>
                  <a:gd name="T8" fmla="*/ 0 w 86"/>
                  <a:gd name="T9" fmla="*/ 0 h 64"/>
                  <a:gd name="T10" fmla="*/ 3 w 86"/>
                  <a:gd name="T11" fmla="*/ 2 h 64"/>
                  <a:gd name="T12" fmla="*/ 86 w 86"/>
                  <a:gd name="T13" fmla="*/ 2 h 64"/>
                  <a:gd name="T14" fmla="*/ 86 w 86"/>
                  <a:gd name="T15" fmla="*/ 64 h 64"/>
                  <a:gd name="T16" fmla="*/ 3 w 86"/>
                  <a:gd name="T17" fmla="*/ 64 h 64"/>
                  <a:gd name="T18" fmla="*/ 3 w 86"/>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4">
                    <a:moveTo>
                      <a:pt x="0" y="0"/>
                    </a:moveTo>
                    <a:lnTo>
                      <a:pt x="86" y="0"/>
                    </a:lnTo>
                    <a:lnTo>
                      <a:pt x="86" y="64"/>
                    </a:lnTo>
                    <a:lnTo>
                      <a:pt x="0" y="64"/>
                    </a:lnTo>
                    <a:lnTo>
                      <a:pt x="0" y="0"/>
                    </a:lnTo>
                    <a:close/>
                    <a:moveTo>
                      <a:pt x="3" y="2"/>
                    </a:moveTo>
                    <a:lnTo>
                      <a:pt x="86" y="2"/>
                    </a:lnTo>
                    <a:lnTo>
                      <a:pt x="86" y="64"/>
                    </a:lnTo>
                    <a:lnTo>
                      <a:pt x="3" y="64"/>
                    </a:lnTo>
                    <a:lnTo>
                      <a:pt x="3"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2" name="Freeform 1849">
                <a:extLst>
                  <a:ext uri="{FF2B5EF4-FFF2-40B4-BE49-F238E27FC236}">
                    <a16:creationId xmlns:a16="http://schemas.microsoft.com/office/drawing/2014/main" id="{429FA1E4-5872-0444-ADBC-067C3FB0B827}"/>
                  </a:ext>
                </a:extLst>
              </p:cNvPr>
              <p:cNvSpPr>
                <a:spLocks noEditPoints="1"/>
              </p:cNvSpPr>
              <p:nvPr/>
            </p:nvSpPr>
            <p:spPr bwMode="auto">
              <a:xfrm>
                <a:off x="4445" y="2400"/>
                <a:ext cx="83" cy="62"/>
              </a:xfrm>
              <a:custGeom>
                <a:avLst/>
                <a:gdLst>
                  <a:gd name="T0" fmla="*/ 0 w 83"/>
                  <a:gd name="T1" fmla="*/ 0 h 62"/>
                  <a:gd name="T2" fmla="*/ 83 w 83"/>
                  <a:gd name="T3" fmla="*/ 0 h 62"/>
                  <a:gd name="T4" fmla="*/ 83 w 83"/>
                  <a:gd name="T5" fmla="*/ 62 h 62"/>
                  <a:gd name="T6" fmla="*/ 0 w 83"/>
                  <a:gd name="T7" fmla="*/ 62 h 62"/>
                  <a:gd name="T8" fmla="*/ 0 w 83"/>
                  <a:gd name="T9" fmla="*/ 0 h 62"/>
                  <a:gd name="T10" fmla="*/ 2 w 83"/>
                  <a:gd name="T11" fmla="*/ 2 h 62"/>
                  <a:gd name="T12" fmla="*/ 83 w 83"/>
                  <a:gd name="T13" fmla="*/ 2 h 62"/>
                  <a:gd name="T14" fmla="*/ 83 w 83"/>
                  <a:gd name="T15" fmla="*/ 62 h 62"/>
                  <a:gd name="T16" fmla="*/ 2 w 83"/>
                  <a:gd name="T17" fmla="*/ 62 h 62"/>
                  <a:gd name="T18" fmla="*/ 2 w 83"/>
                  <a:gd name="T19" fmla="*/ 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62">
                    <a:moveTo>
                      <a:pt x="0" y="0"/>
                    </a:moveTo>
                    <a:lnTo>
                      <a:pt x="83" y="0"/>
                    </a:lnTo>
                    <a:lnTo>
                      <a:pt x="83" y="62"/>
                    </a:lnTo>
                    <a:lnTo>
                      <a:pt x="0" y="62"/>
                    </a:lnTo>
                    <a:lnTo>
                      <a:pt x="0" y="0"/>
                    </a:lnTo>
                    <a:close/>
                    <a:moveTo>
                      <a:pt x="2" y="2"/>
                    </a:moveTo>
                    <a:lnTo>
                      <a:pt x="83" y="2"/>
                    </a:lnTo>
                    <a:lnTo>
                      <a:pt x="83" y="62"/>
                    </a:lnTo>
                    <a:lnTo>
                      <a:pt x="2" y="62"/>
                    </a:lnTo>
                    <a:lnTo>
                      <a:pt x="2"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3" name="Freeform 1850">
                <a:extLst>
                  <a:ext uri="{FF2B5EF4-FFF2-40B4-BE49-F238E27FC236}">
                    <a16:creationId xmlns:a16="http://schemas.microsoft.com/office/drawing/2014/main" id="{7BD71EA6-0CBD-A740-BEBE-F18EE5D54C79}"/>
                  </a:ext>
                </a:extLst>
              </p:cNvPr>
              <p:cNvSpPr>
                <a:spLocks noEditPoints="1"/>
              </p:cNvSpPr>
              <p:nvPr/>
            </p:nvSpPr>
            <p:spPr bwMode="auto">
              <a:xfrm>
                <a:off x="4447" y="2402"/>
                <a:ext cx="81" cy="60"/>
              </a:xfrm>
              <a:custGeom>
                <a:avLst/>
                <a:gdLst>
                  <a:gd name="T0" fmla="*/ 0 w 81"/>
                  <a:gd name="T1" fmla="*/ 0 h 60"/>
                  <a:gd name="T2" fmla="*/ 81 w 81"/>
                  <a:gd name="T3" fmla="*/ 0 h 60"/>
                  <a:gd name="T4" fmla="*/ 81 w 81"/>
                  <a:gd name="T5" fmla="*/ 60 h 60"/>
                  <a:gd name="T6" fmla="*/ 0 w 81"/>
                  <a:gd name="T7" fmla="*/ 60 h 60"/>
                  <a:gd name="T8" fmla="*/ 0 w 81"/>
                  <a:gd name="T9" fmla="*/ 0 h 60"/>
                  <a:gd name="T10" fmla="*/ 1 w 81"/>
                  <a:gd name="T11" fmla="*/ 2 h 60"/>
                  <a:gd name="T12" fmla="*/ 81 w 81"/>
                  <a:gd name="T13" fmla="*/ 2 h 60"/>
                  <a:gd name="T14" fmla="*/ 81 w 81"/>
                  <a:gd name="T15" fmla="*/ 60 h 60"/>
                  <a:gd name="T16" fmla="*/ 1 w 81"/>
                  <a:gd name="T17" fmla="*/ 60 h 60"/>
                  <a:gd name="T18" fmla="*/ 1 w 81"/>
                  <a:gd name="T19" fmla="*/ 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60">
                    <a:moveTo>
                      <a:pt x="0" y="0"/>
                    </a:moveTo>
                    <a:lnTo>
                      <a:pt x="81" y="0"/>
                    </a:lnTo>
                    <a:lnTo>
                      <a:pt x="81" y="60"/>
                    </a:lnTo>
                    <a:lnTo>
                      <a:pt x="0" y="60"/>
                    </a:lnTo>
                    <a:lnTo>
                      <a:pt x="0" y="0"/>
                    </a:lnTo>
                    <a:close/>
                    <a:moveTo>
                      <a:pt x="1" y="2"/>
                    </a:moveTo>
                    <a:lnTo>
                      <a:pt x="81" y="2"/>
                    </a:lnTo>
                    <a:lnTo>
                      <a:pt x="81" y="60"/>
                    </a:lnTo>
                    <a:lnTo>
                      <a:pt x="1" y="60"/>
                    </a:lnTo>
                    <a:lnTo>
                      <a:pt x="1" y="2"/>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4" name="Freeform 1851">
                <a:extLst>
                  <a:ext uri="{FF2B5EF4-FFF2-40B4-BE49-F238E27FC236}">
                    <a16:creationId xmlns:a16="http://schemas.microsoft.com/office/drawing/2014/main" id="{ECE4BC63-7646-C643-8770-4E4E5EBD1EB8}"/>
                  </a:ext>
                </a:extLst>
              </p:cNvPr>
              <p:cNvSpPr>
                <a:spLocks noEditPoints="1"/>
              </p:cNvSpPr>
              <p:nvPr/>
            </p:nvSpPr>
            <p:spPr bwMode="auto">
              <a:xfrm>
                <a:off x="4448" y="2404"/>
                <a:ext cx="80" cy="58"/>
              </a:xfrm>
              <a:custGeom>
                <a:avLst/>
                <a:gdLst>
                  <a:gd name="T0" fmla="*/ 0 w 80"/>
                  <a:gd name="T1" fmla="*/ 0 h 58"/>
                  <a:gd name="T2" fmla="*/ 80 w 80"/>
                  <a:gd name="T3" fmla="*/ 0 h 58"/>
                  <a:gd name="T4" fmla="*/ 80 w 80"/>
                  <a:gd name="T5" fmla="*/ 58 h 58"/>
                  <a:gd name="T6" fmla="*/ 0 w 80"/>
                  <a:gd name="T7" fmla="*/ 58 h 58"/>
                  <a:gd name="T8" fmla="*/ 0 w 80"/>
                  <a:gd name="T9" fmla="*/ 0 h 58"/>
                  <a:gd name="T10" fmla="*/ 2 w 80"/>
                  <a:gd name="T11" fmla="*/ 0 h 58"/>
                  <a:gd name="T12" fmla="*/ 80 w 80"/>
                  <a:gd name="T13" fmla="*/ 0 h 58"/>
                  <a:gd name="T14" fmla="*/ 80 w 80"/>
                  <a:gd name="T15" fmla="*/ 58 h 58"/>
                  <a:gd name="T16" fmla="*/ 2 w 80"/>
                  <a:gd name="T17" fmla="*/ 58 h 58"/>
                  <a:gd name="T18" fmla="*/ 2 w 80"/>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8">
                    <a:moveTo>
                      <a:pt x="0" y="0"/>
                    </a:moveTo>
                    <a:lnTo>
                      <a:pt x="80" y="0"/>
                    </a:lnTo>
                    <a:lnTo>
                      <a:pt x="80" y="58"/>
                    </a:lnTo>
                    <a:lnTo>
                      <a:pt x="0" y="58"/>
                    </a:lnTo>
                    <a:lnTo>
                      <a:pt x="0" y="0"/>
                    </a:lnTo>
                    <a:close/>
                    <a:moveTo>
                      <a:pt x="2" y="0"/>
                    </a:moveTo>
                    <a:lnTo>
                      <a:pt x="80" y="0"/>
                    </a:lnTo>
                    <a:lnTo>
                      <a:pt x="80" y="58"/>
                    </a:lnTo>
                    <a:lnTo>
                      <a:pt x="2" y="58"/>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5" name="Freeform 1852">
                <a:extLst>
                  <a:ext uri="{FF2B5EF4-FFF2-40B4-BE49-F238E27FC236}">
                    <a16:creationId xmlns:a16="http://schemas.microsoft.com/office/drawing/2014/main" id="{A3EBCB6A-7C1E-FB49-8EC8-3AE13A7DE5CD}"/>
                  </a:ext>
                </a:extLst>
              </p:cNvPr>
              <p:cNvSpPr>
                <a:spLocks noEditPoints="1"/>
              </p:cNvSpPr>
              <p:nvPr/>
            </p:nvSpPr>
            <p:spPr bwMode="auto">
              <a:xfrm>
                <a:off x="4450" y="2404"/>
                <a:ext cx="78" cy="58"/>
              </a:xfrm>
              <a:custGeom>
                <a:avLst/>
                <a:gdLst>
                  <a:gd name="T0" fmla="*/ 0 w 78"/>
                  <a:gd name="T1" fmla="*/ 0 h 58"/>
                  <a:gd name="T2" fmla="*/ 78 w 78"/>
                  <a:gd name="T3" fmla="*/ 0 h 58"/>
                  <a:gd name="T4" fmla="*/ 78 w 78"/>
                  <a:gd name="T5" fmla="*/ 58 h 58"/>
                  <a:gd name="T6" fmla="*/ 0 w 78"/>
                  <a:gd name="T7" fmla="*/ 58 h 58"/>
                  <a:gd name="T8" fmla="*/ 0 w 78"/>
                  <a:gd name="T9" fmla="*/ 0 h 58"/>
                  <a:gd name="T10" fmla="*/ 3 w 78"/>
                  <a:gd name="T11" fmla="*/ 2 h 58"/>
                  <a:gd name="T12" fmla="*/ 78 w 78"/>
                  <a:gd name="T13" fmla="*/ 2 h 58"/>
                  <a:gd name="T14" fmla="*/ 78 w 78"/>
                  <a:gd name="T15" fmla="*/ 58 h 58"/>
                  <a:gd name="T16" fmla="*/ 3 w 78"/>
                  <a:gd name="T17" fmla="*/ 58 h 58"/>
                  <a:gd name="T18" fmla="*/ 3 w 78"/>
                  <a:gd name="T19" fmla="*/ 2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58">
                    <a:moveTo>
                      <a:pt x="0" y="0"/>
                    </a:moveTo>
                    <a:lnTo>
                      <a:pt x="78" y="0"/>
                    </a:lnTo>
                    <a:lnTo>
                      <a:pt x="78" y="58"/>
                    </a:lnTo>
                    <a:lnTo>
                      <a:pt x="0" y="58"/>
                    </a:lnTo>
                    <a:lnTo>
                      <a:pt x="0" y="0"/>
                    </a:lnTo>
                    <a:close/>
                    <a:moveTo>
                      <a:pt x="3" y="2"/>
                    </a:moveTo>
                    <a:lnTo>
                      <a:pt x="78" y="2"/>
                    </a:lnTo>
                    <a:lnTo>
                      <a:pt x="78" y="58"/>
                    </a:lnTo>
                    <a:lnTo>
                      <a:pt x="3" y="58"/>
                    </a:lnTo>
                    <a:lnTo>
                      <a:pt x="3"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6" name="Freeform 1853">
                <a:extLst>
                  <a:ext uri="{FF2B5EF4-FFF2-40B4-BE49-F238E27FC236}">
                    <a16:creationId xmlns:a16="http://schemas.microsoft.com/office/drawing/2014/main" id="{F78693BF-67AF-A142-A280-7A9FCCB62C79}"/>
                  </a:ext>
                </a:extLst>
              </p:cNvPr>
              <p:cNvSpPr>
                <a:spLocks noEditPoints="1"/>
              </p:cNvSpPr>
              <p:nvPr/>
            </p:nvSpPr>
            <p:spPr bwMode="auto">
              <a:xfrm>
                <a:off x="4453" y="2406"/>
                <a:ext cx="75" cy="56"/>
              </a:xfrm>
              <a:custGeom>
                <a:avLst/>
                <a:gdLst>
                  <a:gd name="T0" fmla="*/ 0 w 75"/>
                  <a:gd name="T1" fmla="*/ 0 h 56"/>
                  <a:gd name="T2" fmla="*/ 75 w 75"/>
                  <a:gd name="T3" fmla="*/ 0 h 56"/>
                  <a:gd name="T4" fmla="*/ 75 w 75"/>
                  <a:gd name="T5" fmla="*/ 56 h 56"/>
                  <a:gd name="T6" fmla="*/ 0 w 75"/>
                  <a:gd name="T7" fmla="*/ 56 h 56"/>
                  <a:gd name="T8" fmla="*/ 0 w 75"/>
                  <a:gd name="T9" fmla="*/ 0 h 56"/>
                  <a:gd name="T10" fmla="*/ 2 w 75"/>
                  <a:gd name="T11" fmla="*/ 2 h 56"/>
                  <a:gd name="T12" fmla="*/ 75 w 75"/>
                  <a:gd name="T13" fmla="*/ 2 h 56"/>
                  <a:gd name="T14" fmla="*/ 75 w 75"/>
                  <a:gd name="T15" fmla="*/ 56 h 56"/>
                  <a:gd name="T16" fmla="*/ 2 w 75"/>
                  <a:gd name="T17" fmla="*/ 56 h 56"/>
                  <a:gd name="T18" fmla="*/ 2 w 75"/>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6">
                    <a:moveTo>
                      <a:pt x="0" y="0"/>
                    </a:moveTo>
                    <a:lnTo>
                      <a:pt x="75" y="0"/>
                    </a:lnTo>
                    <a:lnTo>
                      <a:pt x="75" y="56"/>
                    </a:lnTo>
                    <a:lnTo>
                      <a:pt x="0" y="56"/>
                    </a:lnTo>
                    <a:lnTo>
                      <a:pt x="0" y="0"/>
                    </a:lnTo>
                    <a:close/>
                    <a:moveTo>
                      <a:pt x="2" y="2"/>
                    </a:moveTo>
                    <a:lnTo>
                      <a:pt x="75" y="2"/>
                    </a:lnTo>
                    <a:lnTo>
                      <a:pt x="75" y="56"/>
                    </a:lnTo>
                    <a:lnTo>
                      <a:pt x="2" y="56"/>
                    </a:lnTo>
                    <a:lnTo>
                      <a:pt x="2" y="2"/>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7" name="Freeform 1854">
                <a:extLst>
                  <a:ext uri="{FF2B5EF4-FFF2-40B4-BE49-F238E27FC236}">
                    <a16:creationId xmlns:a16="http://schemas.microsoft.com/office/drawing/2014/main" id="{DB7894BA-358D-764D-8CBC-A656A07D4466}"/>
                  </a:ext>
                </a:extLst>
              </p:cNvPr>
              <p:cNvSpPr>
                <a:spLocks noEditPoints="1"/>
              </p:cNvSpPr>
              <p:nvPr/>
            </p:nvSpPr>
            <p:spPr bwMode="auto">
              <a:xfrm>
                <a:off x="4455" y="2408"/>
                <a:ext cx="73" cy="54"/>
              </a:xfrm>
              <a:custGeom>
                <a:avLst/>
                <a:gdLst>
                  <a:gd name="T0" fmla="*/ 0 w 73"/>
                  <a:gd name="T1" fmla="*/ 0 h 54"/>
                  <a:gd name="T2" fmla="*/ 73 w 73"/>
                  <a:gd name="T3" fmla="*/ 0 h 54"/>
                  <a:gd name="T4" fmla="*/ 73 w 73"/>
                  <a:gd name="T5" fmla="*/ 54 h 54"/>
                  <a:gd name="T6" fmla="*/ 0 w 73"/>
                  <a:gd name="T7" fmla="*/ 54 h 54"/>
                  <a:gd name="T8" fmla="*/ 0 w 73"/>
                  <a:gd name="T9" fmla="*/ 0 h 54"/>
                  <a:gd name="T10" fmla="*/ 1 w 73"/>
                  <a:gd name="T11" fmla="*/ 1 h 54"/>
                  <a:gd name="T12" fmla="*/ 73 w 73"/>
                  <a:gd name="T13" fmla="*/ 1 h 54"/>
                  <a:gd name="T14" fmla="*/ 73 w 73"/>
                  <a:gd name="T15" fmla="*/ 54 h 54"/>
                  <a:gd name="T16" fmla="*/ 1 w 73"/>
                  <a:gd name="T17" fmla="*/ 54 h 54"/>
                  <a:gd name="T18" fmla="*/ 1 w 73"/>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54">
                    <a:moveTo>
                      <a:pt x="0" y="0"/>
                    </a:moveTo>
                    <a:lnTo>
                      <a:pt x="73" y="0"/>
                    </a:lnTo>
                    <a:lnTo>
                      <a:pt x="73" y="54"/>
                    </a:lnTo>
                    <a:lnTo>
                      <a:pt x="0" y="54"/>
                    </a:lnTo>
                    <a:lnTo>
                      <a:pt x="0" y="0"/>
                    </a:lnTo>
                    <a:close/>
                    <a:moveTo>
                      <a:pt x="1" y="1"/>
                    </a:moveTo>
                    <a:lnTo>
                      <a:pt x="73" y="1"/>
                    </a:lnTo>
                    <a:lnTo>
                      <a:pt x="73" y="54"/>
                    </a:lnTo>
                    <a:lnTo>
                      <a:pt x="1" y="54"/>
                    </a:lnTo>
                    <a:lnTo>
                      <a:pt x="1" y="1"/>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8" name="Freeform 1855">
                <a:extLst>
                  <a:ext uri="{FF2B5EF4-FFF2-40B4-BE49-F238E27FC236}">
                    <a16:creationId xmlns:a16="http://schemas.microsoft.com/office/drawing/2014/main" id="{9B5E6B0B-9C8C-E740-8607-BDCD1CE4C94F}"/>
                  </a:ext>
                </a:extLst>
              </p:cNvPr>
              <p:cNvSpPr>
                <a:spLocks noEditPoints="1"/>
              </p:cNvSpPr>
              <p:nvPr/>
            </p:nvSpPr>
            <p:spPr bwMode="auto">
              <a:xfrm>
                <a:off x="4456" y="2409"/>
                <a:ext cx="72" cy="53"/>
              </a:xfrm>
              <a:custGeom>
                <a:avLst/>
                <a:gdLst>
                  <a:gd name="T0" fmla="*/ 0 w 72"/>
                  <a:gd name="T1" fmla="*/ 0 h 53"/>
                  <a:gd name="T2" fmla="*/ 72 w 72"/>
                  <a:gd name="T3" fmla="*/ 0 h 53"/>
                  <a:gd name="T4" fmla="*/ 72 w 72"/>
                  <a:gd name="T5" fmla="*/ 53 h 53"/>
                  <a:gd name="T6" fmla="*/ 0 w 72"/>
                  <a:gd name="T7" fmla="*/ 53 h 53"/>
                  <a:gd name="T8" fmla="*/ 0 w 72"/>
                  <a:gd name="T9" fmla="*/ 0 h 53"/>
                  <a:gd name="T10" fmla="*/ 3 w 72"/>
                  <a:gd name="T11" fmla="*/ 2 h 53"/>
                  <a:gd name="T12" fmla="*/ 72 w 72"/>
                  <a:gd name="T13" fmla="*/ 2 h 53"/>
                  <a:gd name="T14" fmla="*/ 72 w 72"/>
                  <a:gd name="T15" fmla="*/ 53 h 53"/>
                  <a:gd name="T16" fmla="*/ 3 w 72"/>
                  <a:gd name="T17" fmla="*/ 53 h 53"/>
                  <a:gd name="T18" fmla="*/ 3 w 72"/>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3">
                    <a:moveTo>
                      <a:pt x="0" y="0"/>
                    </a:moveTo>
                    <a:lnTo>
                      <a:pt x="72" y="0"/>
                    </a:lnTo>
                    <a:lnTo>
                      <a:pt x="72" y="53"/>
                    </a:lnTo>
                    <a:lnTo>
                      <a:pt x="0" y="53"/>
                    </a:lnTo>
                    <a:lnTo>
                      <a:pt x="0" y="0"/>
                    </a:lnTo>
                    <a:close/>
                    <a:moveTo>
                      <a:pt x="3" y="2"/>
                    </a:moveTo>
                    <a:lnTo>
                      <a:pt x="72" y="2"/>
                    </a:lnTo>
                    <a:lnTo>
                      <a:pt x="72" y="53"/>
                    </a:lnTo>
                    <a:lnTo>
                      <a:pt x="3" y="53"/>
                    </a:lnTo>
                    <a:lnTo>
                      <a:pt x="3"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79" name="Freeform 1856">
                <a:extLst>
                  <a:ext uri="{FF2B5EF4-FFF2-40B4-BE49-F238E27FC236}">
                    <a16:creationId xmlns:a16="http://schemas.microsoft.com/office/drawing/2014/main" id="{6B2114FD-BBFC-AF46-A52B-22B0AB677C14}"/>
                  </a:ext>
                </a:extLst>
              </p:cNvPr>
              <p:cNvSpPr>
                <a:spLocks noEditPoints="1"/>
              </p:cNvSpPr>
              <p:nvPr/>
            </p:nvSpPr>
            <p:spPr bwMode="auto">
              <a:xfrm>
                <a:off x="4459" y="2411"/>
                <a:ext cx="69" cy="51"/>
              </a:xfrm>
              <a:custGeom>
                <a:avLst/>
                <a:gdLst>
                  <a:gd name="T0" fmla="*/ 0 w 69"/>
                  <a:gd name="T1" fmla="*/ 0 h 51"/>
                  <a:gd name="T2" fmla="*/ 69 w 69"/>
                  <a:gd name="T3" fmla="*/ 0 h 51"/>
                  <a:gd name="T4" fmla="*/ 69 w 69"/>
                  <a:gd name="T5" fmla="*/ 51 h 51"/>
                  <a:gd name="T6" fmla="*/ 0 w 69"/>
                  <a:gd name="T7" fmla="*/ 51 h 51"/>
                  <a:gd name="T8" fmla="*/ 0 w 69"/>
                  <a:gd name="T9" fmla="*/ 0 h 51"/>
                  <a:gd name="T10" fmla="*/ 2 w 69"/>
                  <a:gd name="T11" fmla="*/ 1 h 51"/>
                  <a:gd name="T12" fmla="*/ 69 w 69"/>
                  <a:gd name="T13" fmla="*/ 1 h 51"/>
                  <a:gd name="T14" fmla="*/ 69 w 69"/>
                  <a:gd name="T15" fmla="*/ 51 h 51"/>
                  <a:gd name="T16" fmla="*/ 2 w 69"/>
                  <a:gd name="T17" fmla="*/ 51 h 51"/>
                  <a:gd name="T18" fmla="*/ 2 w 69"/>
                  <a:gd name="T19" fmla="*/ 1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51">
                    <a:moveTo>
                      <a:pt x="0" y="0"/>
                    </a:moveTo>
                    <a:lnTo>
                      <a:pt x="69" y="0"/>
                    </a:lnTo>
                    <a:lnTo>
                      <a:pt x="69" y="51"/>
                    </a:lnTo>
                    <a:lnTo>
                      <a:pt x="0" y="51"/>
                    </a:lnTo>
                    <a:lnTo>
                      <a:pt x="0" y="0"/>
                    </a:lnTo>
                    <a:close/>
                    <a:moveTo>
                      <a:pt x="2" y="1"/>
                    </a:moveTo>
                    <a:lnTo>
                      <a:pt x="69" y="1"/>
                    </a:lnTo>
                    <a:lnTo>
                      <a:pt x="69" y="51"/>
                    </a:lnTo>
                    <a:lnTo>
                      <a:pt x="2" y="51"/>
                    </a:lnTo>
                    <a:lnTo>
                      <a:pt x="2"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0" name="Freeform 1857">
                <a:extLst>
                  <a:ext uri="{FF2B5EF4-FFF2-40B4-BE49-F238E27FC236}">
                    <a16:creationId xmlns:a16="http://schemas.microsoft.com/office/drawing/2014/main" id="{EC6252A6-9464-AC46-B57A-4914A8C050C9}"/>
                  </a:ext>
                </a:extLst>
              </p:cNvPr>
              <p:cNvSpPr>
                <a:spLocks noEditPoints="1"/>
              </p:cNvSpPr>
              <p:nvPr/>
            </p:nvSpPr>
            <p:spPr bwMode="auto">
              <a:xfrm>
                <a:off x="4461" y="2412"/>
                <a:ext cx="67" cy="50"/>
              </a:xfrm>
              <a:custGeom>
                <a:avLst/>
                <a:gdLst>
                  <a:gd name="T0" fmla="*/ 0 w 67"/>
                  <a:gd name="T1" fmla="*/ 0 h 50"/>
                  <a:gd name="T2" fmla="*/ 67 w 67"/>
                  <a:gd name="T3" fmla="*/ 0 h 50"/>
                  <a:gd name="T4" fmla="*/ 67 w 67"/>
                  <a:gd name="T5" fmla="*/ 50 h 50"/>
                  <a:gd name="T6" fmla="*/ 0 w 67"/>
                  <a:gd name="T7" fmla="*/ 50 h 50"/>
                  <a:gd name="T8" fmla="*/ 0 w 67"/>
                  <a:gd name="T9" fmla="*/ 0 h 50"/>
                  <a:gd name="T10" fmla="*/ 1 w 67"/>
                  <a:gd name="T11" fmla="*/ 1 h 50"/>
                  <a:gd name="T12" fmla="*/ 67 w 67"/>
                  <a:gd name="T13" fmla="*/ 1 h 50"/>
                  <a:gd name="T14" fmla="*/ 67 w 67"/>
                  <a:gd name="T15" fmla="*/ 50 h 50"/>
                  <a:gd name="T16" fmla="*/ 1 w 67"/>
                  <a:gd name="T17" fmla="*/ 50 h 50"/>
                  <a:gd name="T18" fmla="*/ 1 w 67"/>
                  <a:gd name="T19" fmla="*/ 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0">
                    <a:moveTo>
                      <a:pt x="0" y="0"/>
                    </a:moveTo>
                    <a:lnTo>
                      <a:pt x="67" y="0"/>
                    </a:lnTo>
                    <a:lnTo>
                      <a:pt x="67" y="50"/>
                    </a:lnTo>
                    <a:lnTo>
                      <a:pt x="0" y="50"/>
                    </a:lnTo>
                    <a:lnTo>
                      <a:pt x="0" y="0"/>
                    </a:lnTo>
                    <a:close/>
                    <a:moveTo>
                      <a:pt x="1" y="1"/>
                    </a:moveTo>
                    <a:lnTo>
                      <a:pt x="67" y="1"/>
                    </a:lnTo>
                    <a:lnTo>
                      <a:pt x="67" y="50"/>
                    </a:lnTo>
                    <a:lnTo>
                      <a:pt x="1" y="50"/>
                    </a:lnTo>
                    <a:lnTo>
                      <a:pt x="1" y="1"/>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1" name="Freeform 1858">
                <a:extLst>
                  <a:ext uri="{FF2B5EF4-FFF2-40B4-BE49-F238E27FC236}">
                    <a16:creationId xmlns:a16="http://schemas.microsoft.com/office/drawing/2014/main" id="{8925F54C-4071-E74F-B074-6159549B9E59}"/>
                  </a:ext>
                </a:extLst>
              </p:cNvPr>
              <p:cNvSpPr>
                <a:spLocks noEditPoints="1"/>
              </p:cNvSpPr>
              <p:nvPr/>
            </p:nvSpPr>
            <p:spPr bwMode="auto">
              <a:xfrm>
                <a:off x="4462" y="2413"/>
                <a:ext cx="66" cy="49"/>
              </a:xfrm>
              <a:custGeom>
                <a:avLst/>
                <a:gdLst>
                  <a:gd name="T0" fmla="*/ 0 w 66"/>
                  <a:gd name="T1" fmla="*/ 0 h 49"/>
                  <a:gd name="T2" fmla="*/ 66 w 66"/>
                  <a:gd name="T3" fmla="*/ 0 h 49"/>
                  <a:gd name="T4" fmla="*/ 66 w 66"/>
                  <a:gd name="T5" fmla="*/ 49 h 49"/>
                  <a:gd name="T6" fmla="*/ 0 w 66"/>
                  <a:gd name="T7" fmla="*/ 49 h 49"/>
                  <a:gd name="T8" fmla="*/ 0 w 66"/>
                  <a:gd name="T9" fmla="*/ 0 h 49"/>
                  <a:gd name="T10" fmla="*/ 2 w 66"/>
                  <a:gd name="T11" fmla="*/ 2 h 49"/>
                  <a:gd name="T12" fmla="*/ 66 w 66"/>
                  <a:gd name="T13" fmla="*/ 2 h 49"/>
                  <a:gd name="T14" fmla="*/ 66 w 66"/>
                  <a:gd name="T15" fmla="*/ 49 h 49"/>
                  <a:gd name="T16" fmla="*/ 2 w 66"/>
                  <a:gd name="T17" fmla="*/ 49 h 49"/>
                  <a:gd name="T18" fmla="*/ 2 w 66"/>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49">
                    <a:moveTo>
                      <a:pt x="0" y="0"/>
                    </a:moveTo>
                    <a:lnTo>
                      <a:pt x="66" y="0"/>
                    </a:lnTo>
                    <a:lnTo>
                      <a:pt x="66" y="49"/>
                    </a:lnTo>
                    <a:lnTo>
                      <a:pt x="0" y="49"/>
                    </a:lnTo>
                    <a:lnTo>
                      <a:pt x="0" y="0"/>
                    </a:lnTo>
                    <a:close/>
                    <a:moveTo>
                      <a:pt x="2" y="2"/>
                    </a:moveTo>
                    <a:lnTo>
                      <a:pt x="66" y="2"/>
                    </a:lnTo>
                    <a:lnTo>
                      <a:pt x="66" y="49"/>
                    </a:lnTo>
                    <a:lnTo>
                      <a:pt x="2" y="49"/>
                    </a:lnTo>
                    <a:lnTo>
                      <a:pt x="2" y="2"/>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2" name="Freeform 1859">
                <a:extLst>
                  <a:ext uri="{FF2B5EF4-FFF2-40B4-BE49-F238E27FC236}">
                    <a16:creationId xmlns:a16="http://schemas.microsoft.com/office/drawing/2014/main" id="{EE818997-2B96-544C-8AC2-84230CDB5AA5}"/>
                  </a:ext>
                </a:extLst>
              </p:cNvPr>
              <p:cNvSpPr>
                <a:spLocks noEditPoints="1"/>
              </p:cNvSpPr>
              <p:nvPr/>
            </p:nvSpPr>
            <p:spPr bwMode="auto">
              <a:xfrm>
                <a:off x="4464" y="2415"/>
                <a:ext cx="64" cy="47"/>
              </a:xfrm>
              <a:custGeom>
                <a:avLst/>
                <a:gdLst>
                  <a:gd name="T0" fmla="*/ 0 w 64"/>
                  <a:gd name="T1" fmla="*/ 0 h 47"/>
                  <a:gd name="T2" fmla="*/ 64 w 64"/>
                  <a:gd name="T3" fmla="*/ 0 h 47"/>
                  <a:gd name="T4" fmla="*/ 64 w 64"/>
                  <a:gd name="T5" fmla="*/ 47 h 47"/>
                  <a:gd name="T6" fmla="*/ 0 w 64"/>
                  <a:gd name="T7" fmla="*/ 47 h 47"/>
                  <a:gd name="T8" fmla="*/ 0 w 64"/>
                  <a:gd name="T9" fmla="*/ 0 h 47"/>
                  <a:gd name="T10" fmla="*/ 3 w 64"/>
                  <a:gd name="T11" fmla="*/ 2 h 47"/>
                  <a:gd name="T12" fmla="*/ 64 w 64"/>
                  <a:gd name="T13" fmla="*/ 2 h 47"/>
                  <a:gd name="T14" fmla="*/ 64 w 64"/>
                  <a:gd name="T15" fmla="*/ 47 h 47"/>
                  <a:gd name="T16" fmla="*/ 3 w 64"/>
                  <a:gd name="T17" fmla="*/ 47 h 47"/>
                  <a:gd name="T18" fmla="*/ 3 w 64"/>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47">
                    <a:moveTo>
                      <a:pt x="0" y="0"/>
                    </a:moveTo>
                    <a:lnTo>
                      <a:pt x="64" y="0"/>
                    </a:lnTo>
                    <a:lnTo>
                      <a:pt x="64" y="47"/>
                    </a:lnTo>
                    <a:lnTo>
                      <a:pt x="0" y="47"/>
                    </a:lnTo>
                    <a:lnTo>
                      <a:pt x="0" y="0"/>
                    </a:lnTo>
                    <a:close/>
                    <a:moveTo>
                      <a:pt x="3" y="2"/>
                    </a:moveTo>
                    <a:lnTo>
                      <a:pt x="64" y="2"/>
                    </a:lnTo>
                    <a:lnTo>
                      <a:pt x="64" y="47"/>
                    </a:lnTo>
                    <a:lnTo>
                      <a:pt x="3" y="47"/>
                    </a:lnTo>
                    <a:lnTo>
                      <a:pt x="3" y="2"/>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3" name="Freeform 1860">
                <a:extLst>
                  <a:ext uri="{FF2B5EF4-FFF2-40B4-BE49-F238E27FC236}">
                    <a16:creationId xmlns:a16="http://schemas.microsoft.com/office/drawing/2014/main" id="{EB3CE273-6C74-0B48-A8ED-1E87F0A5E65F}"/>
                  </a:ext>
                </a:extLst>
              </p:cNvPr>
              <p:cNvSpPr>
                <a:spLocks noEditPoints="1"/>
              </p:cNvSpPr>
              <p:nvPr/>
            </p:nvSpPr>
            <p:spPr bwMode="auto">
              <a:xfrm>
                <a:off x="4467" y="2417"/>
                <a:ext cx="61" cy="45"/>
              </a:xfrm>
              <a:custGeom>
                <a:avLst/>
                <a:gdLst>
                  <a:gd name="T0" fmla="*/ 0 w 61"/>
                  <a:gd name="T1" fmla="*/ 0 h 45"/>
                  <a:gd name="T2" fmla="*/ 61 w 61"/>
                  <a:gd name="T3" fmla="*/ 0 h 45"/>
                  <a:gd name="T4" fmla="*/ 61 w 61"/>
                  <a:gd name="T5" fmla="*/ 45 h 45"/>
                  <a:gd name="T6" fmla="*/ 0 w 61"/>
                  <a:gd name="T7" fmla="*/ 45 h 45"/>
                  <a:gd name="T8" fmla="*/ 0 w 61"/>
                  <a:gd name="T9" fmla="*/ 0 h 45"/>
                  <a:gd name="T10" fmla="*/ 2 w 61"/>
                  <a:gd name="T11" fmla="*/ 1 h 45"/>
                  <a:gd name="T12" fmla="*/ 61 w 61"/>
                  <a:gd name="T13" fmla="*/ 1 h 45"/>
                  <a:gd name="T14" fmla="*/ 61 w 61"/>
                  <a:gd name="T15" fmla="*/ 45 h 45"/>
                  <a:gd name="T16" fmla="*/ 2 w 61"/>
                  <a:gd name="T17" fmla="*/ 45 h 45"/>
                  <a:gd name="T18" fmla="*/ 2 w 61"/>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5">
                    <a:moveTo>
                      <a:pt x="0" y="0"/>
                    </a:moveTo>
                    <a:lnTo>
                      <a:pt x="61" y="0"/>
                    </a:lnTo>
                    <a:lnTo>
                      <a:pt x="61" y="45"/>
                    </a:lnTo>
                    <a:lnTo>
                      <a:pt x="0" y="45"/>
                    </a:lnTo>
                    <a:lnTo>
                      <a:pt x="0" y="0"/>
                    </a:lnTo>
                    <a:close/>
                    <a:moveTo>
                      <a:pt x="2" y="1"/>
                    </a:moveTo>
                    <a:lnTo>
                      <a:pt x="61" y="1"/>
                    </a:lnTo>
                    <a:lnTo>
                      <a:pt x="61" y="45"/>
                    </a:lnTo>
                    <a:lnTo>
                      <a:pt x="2" y="45"/>
                    </a:lnTo>
                    <a:lnTo>
                      <a:pt x="2" y="1"/>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4" name="Freeform 1861">
                <a:extLst>
                  <a:ext uri="{FF2B5EF4-FFF2-40B4-BE49-F238E27FC236}">
                    <a16:creationId xmlns:a16="http://schemas.microsoft.com/office/drawing/2014/main" id="{C2C39B75-174A-6642-9C11-DC57351D6913}"/>
                  </a:ext>
                </a:extLst>
              </p:cNvPr>
              <p:cNvSpPr>
                <a:spLocks noEditPoints="1"/>
              </p:cNvSpPr>
              <p:nvPr/>
            </p:nvSpPr>
            <p:spPr bwMode="auto">
              <a:xfrm>
                <a:off x="4469" y="2418"/>
                <a:ext cx="59" cy="44"/>
              </a:xfrm>
              <a:custGeom>
                <a:avLst/>
                <a:gdLst>
                  <a:gd name="T0" fmla="*/ 0 w 59"/>
                  <a:gd name="T1" fmla="*/ 0 h 44"/>
                  <a:gd name="T2" fmla="*/ 59 w 59"/>
                  <a:gd name="T3" fmla="*/ 0 h 44"/>
                  <a:gd name="T4" fmla="*/ 59 w 59"/>
                  <a:gd name="T5" fmla="*/ 44 h 44"/>
                  <a:gd name="T6" fmla="*/ 0 w 59"/>
                  <a:gd name="T7" fmla="*/ 44 h 44"/>
                  <a:gd name="T8" fmla="*/ 0 w 59"/>
                  <a:gd name="T9" fmla="*/ 0 h 44"/>
                  <a:gd name="T10" fmla="*/ 1 w 59"/>
                  <a:gd name="T11" fmla="*/ 1 h 44"/>
                  <a:gd name="T12" fmla="*/ 59 w 59"/>
                  <a:gd name="T13" fmla="*/ 1 h 44"/>
                  <a:gd name="T14" fmla="*/ 59 w 59"/>
                  <a:gd name="T15" fmla="*/ 44 h 44"/>
                  <a:gd name="T16" fmla="*/ 1 w 59"/>
                  <a:gd name="T17" fmla="*/ 44 h 44"/>
                  <a:gd name="T18" fmla="*/ 1 w 59"/>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4">
                    <a:moveTo>
                      <a:pt x="0" y="0"/>
                    </a:moveTo>
                    <a:lnTo>
                      <a:pt x="59" y="0"/>
                    </a:lnTo>
                    <a:lnTo>
                      <a:pt x="59" y="44"/>
                    </a:lnTo>
                    <a:lnTo>
                      <a:pt x="0" y="44"/>
                    </a:lnTo>
                    <a:lnTo>
                      <a:pt x="0" y="0"/>
                    </a:lnTo>
                    <a:close/>
                    <a:moveTo>
                      <a:pt x="1" y="1"/>
                    </a:moveTo>
                    <a:lnTo>
                      <a:pt x="59" y="1"/>
                    </a:lnTo>
                    <a:lnTo>
                      <a:pt x="59" y="44"/>
                    </a:lnTo>
                    <a:lnTo>
                      <a:pt x="1" y="44"/>
                    </a:lnTo>
                    <a:lnTo>
                      <a:pt x="1" y="1"/>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5" name="Freeform 1862">
                <a:extLst>
                  <a:ext uri="{FF2B5EF4-FFF2-40B4-BE49-F238E27FC236}">
                    <a16:creationId xmlns:a16="http://schemas.microsoft.com/office/drawing/2014/main" id="{02EA47A4-B4C3-0343-A612-898E3487F0DD}"/>
                  </a:ext>
                </a:extLst>
              </p:cNvPr>
              <p:cNvSpPr>
                <a:spLocks noEditPoints="1"/>
              </p:cNvSpPr>
              <p:nvPr/>
            </p:nvSpPr>
            <p:spPr bwMode="auto">
              <a:xfrm>
                <a:off x="4470" y="2419"/>
                <a:ext cx="58" cy="43"/>
              </a:xfrm>
              <a:custGeom>
                <a:avLst/>
                <a:gdLst>
                  <a:gd name="T0" fmla="*/ 0 w 58"/>
                  <a:gd name="T1" fmla="*/ 0 h 43"/>
                  <a:gd name="T2" fmla="*/ 58 w 58"/>
                  <a:gd name="T3" fmla="*/ 0 h 43"/>
                  <a:gd name="T4" fmla="*/ 58 w 58"/>
                  <a:gd name="T5" fmla="*/ 43 h 43"/>
                  <a:gd name="T6" fmla="*/ 0 w 58"/>
                  <a:gd name="T7" fmla="*/ 43 h 43"/>
                  <a:gd name="T8" fmla="*/ 0 w 58"/>
                  <a:gd name="T9" fmla="*/ 0 h 43"/>
                  <a:gd name="T10" fmla="*/ 2 w 58"/>
                  <a:gd name="T11" fmla="*/ 2 h 43"/>
                  <a:gd name="T12" fmla="*/ 58 w 58"/>
                  <a:gd name="T13" fmla="*/ 2 h 43"/>
                  <a:gd name="T14" fmla="*/ 58 w 58"/>
                  <a:gd name="T15" fmla="*/ 43 h 43"/>
                  <a:gd name="T16" fmla="*/ 2 w 58"/>
                  <a:gd name="T17" fmla="*/ 43 h 43"/>
                  <a:gd name="T18" fmla="*/ 2 w 58"/>
                  <a:gd name="T19" fmla="*/ 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3">
                    <a:moveTo>
                      <a:pt x="0" y="0"/>
                    </a:moveTo>
                    <a:lnTo>
                      <a:pt x="58" y="0"/>
                    </a:lnTo>
                    <a:lnTo>
                      <a:pt x="58" y="43"/>
                    </a:lnTo>
                    <a:lnTo>
                      <a:pt x="0" y="43"/>
                    </a:lnTo>
                    <a:lnTo>
                      <a:pt x="0" y="0"/>
                    </a:lnTo>
                    <a:close/>
                    <a:moveTo>
                      <a:pt x="2" y="2"/>
                    </a:moveTo>
                    <a:lnTo>
                      <a:pt x="58" y="2"/>
                    </a:lnTo>
                    <a:lnTo>
                      <a:pt x="58" y="43"/>
                    </a:lnTo>
                    <a:lnTo>
                      <a:pt x="2" y="43"/>
                    </a:lnTo>
                    <a:lnTo>
                      <a:pt x="2"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6" name="Freeform 1863">
                <a:extLst>
                  <a:ext uri="{FF2B5EF4-FFF2-40B4-BE49-F238E27FC236}">
                    <a16:creationId xmlns:a16="http://schemas.microsoft.com/office/drawing/2014/main" id="{F3D5BCE1-9EA7-E94D-AE13-F94C5D3E6AC3}"/>
                  </a:ext>
                </a:extLst>
              </p:cNvPr>
              <p:cNvSpPr>
                <a:spLocks noEditPoints="1"/>
              </p:cNvSpPr>
              <p:nvPr/>
            </p:nvSpPr>
            <p:spPr bwMode="auto">
              <a:xfrm>
                <a:off x="4472" y="2421"/>
                <a:ext cx="56" cy="41"/>
              </a:xfrm>
              <a:custGeom>
                <a:avLst/>
                <a:gdLst>
                  <a:gd name="T0" fmla="*/ 0 w 56"/>
                  <a:gd name="T1" fmla="*/ 0 h 41"/>
                  <a:gd name="T2" fmla="*/ 56 w 56"/>
                  <a:gd name="T3" fmla="*/ 0 h 41"/>
                  <a:gd name="T4" fmla="*/ 56 w 56"/>
                  <a:gd name="T5" fmla="*/ 41 h 41"/>
                  <a:gd name="T6" fmla="*/ 0 w 56"/>
                  <a:gd name="T7" fmla="*/ 41 h 41"/>
                  <a:gd name="T8" fmla="*/ 0 w 56"/>
                  <a:gd name="T9" fmla="*/ 0 h 41"/>
                  <a:gd name="T10" fmla="*/ 3 w 56"/>
                  <a:gd name="T11" fmla="*/ 2 h 41"/>
                  <a:gd name="T12" fmla="*/ 56 w 56"/>
                  <a:gd name="T13" fmla="*/ 2 h 41"/>
                  <a:gd name="T14" fmla="*/ 56 w 56"/>
                  <a:gd name="T15" fmla="*/ 41 h 41"/>
                  <a:gd name="T16" fmla="*/ 3 w 56"/>
                  <a:gd name="T17" fmla="*/ 41 h 41"/>
                  <a:gd name="T18" fmla="*/ 3 w 56"/>
                  <a:gd name="T19" fmla="*/ 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1">
                    <a:moveTo>
                      <a:pt x="0" y="0"/>
                    </a:moveTo>
                    <a:lnTo>
                      <a:pt x="56" y="0"/>
                    </a:lnTo>
                    <a:lnTo>
                      <a:pt x="56" y="41"/>
                    </a:lnTo>
                    <a:lnTo>
                      <a:pt x="0" y="41"/>
                    </a:lnTo>
                    <a:lnTo>
                      <a:pt x="0" y="0"/>
                    </a:lnTo>
                    <a:close/>
                    <a:moveTo>
                      <a:pt x="3" y="2"/>
                    </a:moveTo>
                    <a:lnTo>
                      <a:pt x="56" y="2"/>
                    </a:lnTo>
                    <a:lnTo>
                      <a:pt x="56" y="41"/>
                    </a:lnTo>
                    <a:lnTo>
                      <a:pt x="3" y="41"/>
                    </a:lnTo>
                    <a:lnTo>
                      <a:pt x="3" y="2"/>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7" name="Freeform 1864">
                <a:extLst>
                  <a:ext uri="{FF2B5EF4-FFF2-40B4-BE49-F238E27FC236}">
                    <a16:creationId xmlns:a16="http://schemas.microsoft.com/office/drawing/2014/main" id="{6296D227-EB02-694A-9EC0-335407B3FF60}"/>
                  </a:ext>
                </a:extLst>
              </p:cNvPr>
              <p:cNvSpPr>
                <a:spLocks noEditPoints="1"/>
              </p:cNvSpPr>
              <p:nvPr/>
            </p:nvSpPr>
            <p:spPr bwMode="auto">
              <a:xfrm>
                <a:off x="4475" y="2423"/>
                <a:ext cx="53" cy="39"/>
              </a:xfrm>
              <a:custGeom>
                <a:avLst/>
                <a:gdLst>
                  <a:gd name="T0" fmla="*/ 0 w 53"/>
                  <a:gd name="T1" fmla="*/ 0 h 39"/>
                  <a:gd name="T2" fmla="*/ 53 w 53"/>
                  <a:gd name="T3" fmla="*/ 0 h 39"/>
                  <a:gd name="T4" fmla="*/ 53 w 53"/>
                  <a:gd name="T5" fmla="*/ 39 h 39"/>
                  <a:gd name="T6" fmla="*/ 0 w 53"/>
                  <a:gd name="T7" fmla="*/ 39 h 39"/>
                  <a:gd name="T8" fmla="*/ 0 w 53"/>
                  <a:gd name="T9" fmla="*/ 0 h 39"/>
                  <a:gd name="T10" fmla="*/ 2 w 53"/>
                  <a:gd name="T11" fmla="*/ 1 h 39"/>
                  <a:gd name="T12" fmla="*/ 53 w 53"/>
                  <a:gd name="T13" fmla="*/ 1 h 39"/>
                  <a:gd name="T14" fmla="*/ 53 w 53"/>
                  <a:gd name="T15" fmla="*/ 39 h 39"/>
                  <a:gd name="T16" fmla="*/ 2 w 53"/>
                  <a:gd name="T17" fmla="*/ 39 h 39"/>
                  <a:gd name="T18" fmla="*/ 2 w 53"/>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39">
                    <a:moveTo>
                      <a:pt x="0" y="0"/>
                    </a:moveTo>
                    <a:lnTo>
                      <a:pt x="53" y="0"/>
                    </a:lnTo>
                    <a:lnTo>
                      <a:pt x="53" y="39"/>
                    </a:lnTo>
                    <a:lnTo>
                      <a:pt x="0" y="39"/>
                    </a:lnTo>
                    <a:lnTo>
                      <a:pt x="0" y="0"/>
                    </a:lnTo>
                    <a:close/>
                    <a:moveTo>
                      <a:pt x="2" y="1"/>
                    </a:moveTo>
                    <a:lnTo>
                      <a:pt x="53" y="1"/>
                    </a:lnTo>
                    <a:lnTo>
                      <a:pt x="53" y="39"/>
                    </a:lnTo>
                    <a:lnTo>
                      <a:pt x="2" y="39"/>
                    </a:lnTo>
                    <a:lnTo>
                      <a:pt x="2" y="1"/>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8" name="Freeform 1865">
                <a:extLst>
                  <a:ext uri="{FF2B5EF4-FFF2-40B4-BE49-F238E27FC236}">
                    <a16:creationId xmlns:a16="http://schemas.microsoft.com/office/drawing/2014/main" id="{9FB07542-894C-8C4E-9637-1D8323334982}"/>
                  </a:ext>
                </a:extLst>
              </p:cNvPr>
              <p:cNvSpPr>
                <a:spLocks noEditPoints="1"/>
              </p:cNvSpPr>
              <p:nvPr/>
            </p:nvSpPr>
            <p:spPr bwMode="auto">
              <a:xfrm>
                <a:off x="4477" y="2424"/>
                <a:ext cx="51" cy="38"/>
              </a:xfrm>
              <a:custGeom>
                <a:avLst/>
                <a:gdLst>
                  <a:gd name="T0" fmla="*/ 0 w 51"/>
                  <a:gd name="T1" fmla="*/ 0 h 38"/>
                  <a:gd name="T2" fmla="*/ 51 w 51"/>
                  <a:gd name="T3" fmla="*/ 0 h 38"/>
                  <a:gd name="T4" fmla="*/ 51 w 51"/>
                  <a:gd name="T5" fmla="*/ 38 h 38"/>
                  <a:gd name="T6" fmla="*/ 0 w 51"/>
                  <a:gd name="T7" fmla="*/ 38 h 38"/>
                  <a:gd name="T8" fmla="*/ 0 w 51"/>
                  <a:gd name="T9" fmla="*/ 0 h 38"/>
                  <a:gd name="T10" fmla="*/ 1 w 51"/>
                  <a:gd name="T11" fmla="*/ 1 h 38"/>
                  <a:gd name="T12" fmla="*/ 51 w 51"/>
                  <a:gd name="T13" fmla="*/ 1 h 38"/>
                  <a:gd name="T14" fmla="*/ 51 w 51"/>
                  <a:gd name="T15" fmla="*/ 38 h 38"/>
                  <a:gd name="T16" fmla="*/ 1 w 51"/>
                  <a:gd name="T17" fmla="*/ 38 h 38"/>
                  <a:gd name="T18" fmla="*/ 1 w 51"/>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8">
                    <a:moveTo>
                      <a:pt x="0" y="0"/>
                    </a:moveTo>
                    <a:lnTo>
                      <a:pt x="51" y="0"/>
                    </a:lnTo>
                    <a:lnTo>
                      <a:pt x="51" y="38"/>
                    </a:lnTo>
                    <a:lnTo>
                      <a:pt x="0" y="38"/>
                    </a:lnTo>
                    <a:lnTo>
                      <a:pt x="0" y="0"/>
                    </a:lnTo>
                    <a:close/>
                    <a:moveTo>
                      <a:pt x="1" y="1"/>
                    </a:moveTo>
                    <a:lnTo>
                      <a:pt x="51" y="1"/>
                    </a:lnTo>
                    <a:lnTo>
                      <a:pt x="51" y="38"/>
                    </a:lnTo>
                    <a:lnTo>
                      <a:pt x="1" y="38"/>
                    </a:lnTo>
                    <a:lnTo>
                      <a:pt x="1" y="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89" name="Freeform 1866">
                <a:extLst>
                  <a:ext uri="{FF2B5EF4-FFF2-40B4-BE49-F238E27FC236}">
                    <a16:creationId xmlns:a16="http://schemas.microsoft.com/office/drawing/2014/main" id="{03F49225-610D-ED43-967C-E7FA914F7BCA}"/>
                  </a:ext>
                </a:extLst>
              </p:cNvPr>
              <p:cNvSpPr>
                <a:spLocks noEditPoints="1"/>
              </p:cNvSpPr>
              <p:nvPr/>
            </p:nvSpPr>
            <p:spPr bwMode="auto">
              <a:xfrm>
                <a:off x="4478" y="2425"/>
                <a:ext cx="50" cy="37"/>
              </a:xfrm>
              <a:custGeom>
                <a:avLst/>
                <a:gdLst>
                  <a:gd name="T0" fmla="*/ 0 w 50"/>
                  <a:gd name="T1" fmla="*/ 0 h 37"/>
                  <a:gd name="T2" fmla="*/ 50 w 50"/>
                  <a:gd name="T3" fmla="*/ 0 h 37"/>
                  <a:gd name="T4" fmla="*/ 50 w 50"/>
                  <a:gd name="T5" fmla="*/ 37 h 37"/>
                  <a:gd name="T6" fmla="*/ 0 w 50"/>
                  <a:gd name="T7" fmla="*/ 37 h 37"/>
                  <a:gd name="T8" fmla="*/ 0 w 50"/>
                  <a:gd name="T9" fmla="*/ 0 h 37"/>
                  <a:gd name="T10" fmla="*/ 3 w 50"/>
                  <a:gd name="T11" fmla="*/ 2 h 37"/>
                  <a:gd name="T12" fmla="*/ 50 w 50"/>
                  <a:gd name="T13" fmla="*/ 2 h 37"/>
                  <a:gd name="T14" fmla="*/ 50 w 50"/>
                  <a:gd name="T15" fmla="*/ 37 h 37"/>
                  <a:gd name="T16" fmla="*/ 3 w 50"/>
                  <a:gd name="T17" fmla="*/ 37 h 37"/>
                  <a:gd name="T18" fmla="*/ 3 w 50"/>
                  <a:gd name="T19" fmla="*/ 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7">
                    <a:moveTo>
                      <a:pt x="0" y="0"/>
                    </a:moveTo>
                    <a:lnTo>
                      <a:pt x="50" y="0"/>
                    </a:lnTo>
                    <a:lnTo>
                      <a:pt x="50" y="37"/>
                    </a:lnTo>
                    <a:lnTo>
                      <a:pt x="0" y="37"/>
                    </a:lnTo>
                    <a:lnTo>
                      <a:pt x="0" y="0"/>
                    </a:lnTo>
                    <a:close/>
                    <a:moveTo>
                      <a:pt x="3" y="2"/>
                    </a:moveTo>
                    <a:lnTo>
                      <a:pt x="50" y="2"/>
                    </a:lnTo>
                    <a:lnTo>
                      <a:pt x="50" y="37"/>
                    </a:lnTo>
                    <a:lnTo>
                      <a:pt x="3" y="37"/>
                    </a:lnTo>
                    <a:lnTo>
                      <a:pt x="3"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0" name="Freeform 1867">
                <a:extLst>
                  <a:ext uri="{FF2B5EF4-FFF2-40B4-BE49-F238E27FC236}">
                    <a16:creationId xmlns:a16="http://schemas.microsoft.com/office/drawing/2014/main" id="{92D85A2C-B3BC-984D-AD02-2D7B9016CDF8}"/>
                  </a:ext>
                </a:extLst>
              </p:cNvPr>
              <p:cNvSpPr>
                <a:spLocks noEditPoints="1"/>
              </p:cNvSpPr>
              <p:nvPr/>
            </p:nvSpPr>
            <p:spPr bwMode="auto">
              <a:xfrm>
                <a:off x="4481" y="2427"/>
                <a:ext cx="47" cy="35"/>
              </a:xfrm>
              <a:custGeom>
                <a:avLst/>
                <a:gdLst>
                  <a:gd name="T0" fmla="*/ 0 w 47"/>
                  <a:gd name="T1" fmla="*/ 0 h 35"/>
                  <a:gd name="T2" fmla="*/ 47 w 47"/>
                  <a:gd name="T3" fmla="*/ 0 h 35"/>
                  <a:gd name="T4" fmla="*/ 47 w 47"/>
                  <a:gd name="T5" fmla="*/ 35 h 35"/>
                  <a:gd name="T6" fmla="*/ 0 w 47"/>
                  <a:gd name="T7" fmla="*/ 35 h 35"/>
                  <a:gd name="T8" fmla="*/ 0 w 47"/>
                  <a:gd name="T9" fmla="*/ 0 h 35"/>
                  <a:gd name="T10" fmla="*/ 2 w 47"/>
                  <a:gd name="T11" fmla="*/ 1 h 35"/>
                  <a:gd name="T12" fmla="*/ 47 w 47"/>
                  <a:gd name="T13" fmla="*/ 1 h 35"/>
                  <a:gd name="T14" fmla="*/ 47 w 47"/>
                  <a:gd name="T15" fmla="*/ 35 h 35"/>
                  <a:gd name="T16" fmla="*/ 2 w 47"/>
                  <a:gd name="T17" fmla="*/ 35 h 35"/>
                  <a:gd name="T18" fmla="*/ 2 w 47"/>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35">
                    <a:moveTo>
                      <a:pt x="0" y="0"/>
                    </a:moveTo>
                    <a:lnTo>
                      <a:pt x="47" y="0"/>
                    </a:lnTo>
                    <a:lnTo>
                      <a:pt x="47" y="35"/>
                    </a:lnTo>
                    <a:lnTo>
                      <a:pt x="0" y="35"/>
                    </a:lnTo>
                    <a:lnTo>
                      <a:pt x="0" y="0"/>
                    </a:lnTo>
                    <a:close/>
                    <a:moveTo>
                      <a:pt x="2" y="1"/>
                    </a:moveTo>
                    <a:lnTo>
                      <a:pt x="47" y="1"/>
                    </a:lnTo>
                    <a:lnTo>
                      <a:pt x="47" y="35"/>
                    </a:lnTo>
                    <a:lnTo>
                      <a:pt x="2" y="35"/>
                    </a:lnTo>
                    <a:lnTo>
                      <a:pt x="2"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1" name="Freeform 1868">
                <a:extLst>
                  <a:ext uri="{FF2B5EF4-FFF2-40B4-BE49-F238E27FC236}">
                    <a16:creationId xmlns:a16="http://schemas.microsoft.com/office/drawing/2014/main" id="{DC8CADBA-DF16-7743-8A27-A17DE88A9BDF}"/>
                  </a:ext>
                </a:extLst>
              </p:cNvPr>
              <p:cNvSpPr>
                <a:spLocks noEditPoints="1"/>
              </p:cNvSpPr>
              <p:nvPr/>
            </p:nvSpPr>
            <p:spPr bwMode="auto">
              <a:xfrm>
                <a:off x="4483" y="2428"/>
                <a:ext cx="45" cy="34"/>
              </a:xfrm>
              <a:custGeom>
                <a:avLst/>
                <a:gdLst>
                  <a:gd name="T0" fmla="*/ 0 w 45"/>
                  <a:gd name="T1" fmla="*/ 0 h 34"/>
                  <a:gd name="T2" fmla="*/ 45 w 45"/>
                  <a:gd name="T3" fmla="*/ 0 h 34"/>
                  <a:gd name="T4" fmla="*/ 45 w 45"/>
                  <a:gd name="T5" fmla="*/ 34 h 34"/>
                  <a:gd name="T6" fmla="*/ 0 w 45"/>
                  <a:gd name="T7" fmla="*/ 34 h 34"/>
                  <a:gd name="T8" fmla="*/ 0 w 45"/>
                  <a:gd name="T9" fmla="*/ 0 h 34"/>
                  <a:gd name="T10" fmla="*/ 1 w 45"/>
                  <a:gd name="T11" fmla="*/ 2 h 34"/>
                  <a:gd name="T12" fmla="*/ 45 w 45"/>
                  <a:gd name="T13" fmla="*/ 2 h 34"/>
                  <a:gd name="T14" fmla="*/ 45 w 45"/>
                  <a:gd name="T15" fmla="*/ 34 h 34"/>
                  <a:gd name="T16" fmla="*/ 1 w 45"/>
                  <a:gd name="T17" fmla="*/ 34 h 34"/>
                  <a:gd name="T18" fmla="*/ 1 w 45"/>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4">
                    <a:moveTo>
                      <a:pt x="0" y="0"/>
                    </a:moveTo>
                    <a:lnTo>
                      <a:pt x="45" y="0"/>
                    </a:lnTo>
                    <a:lnTo>
                      <a:pt x="45" y="34"/>
                    </a:lnTo>
                    <a:lnTo>
                      <a:pt x="0" y="34"/>
                    </a:lnTo>
                    <a:lnTo>
                      <a:pt x="0" y="0"/>
                    </a:lnTo>
                    <a:close/>
                    <a:moveTo>
                      <a:pt x="1" y="2"/>
                    </a:moveTo>
                    <a:lnTo>
                      <a:pt x="45" y="2"/>
                    </a:lnTo>
                    <a:lnTo>
                      <a:pt x="45" y="34"/>
                    </a:lnTo>
                    <a:lnTo>
                      <a:pt x="1" y="34"/>
                    </a:lnTo>
                    <a:lnTo>
                      <a:pt x="1" y="2"/>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2" name="Freeform 1869">
                <a:extLst>
                  <a:ext uri="{FF2B5EF4-FFF2-40B4-BE49-F238E27FC236}">
                    <a16:creationId xmlns:a16="http://schemas.microsoft.com/office/drawing/2014/main" id="{8D765634-CAAE-E447-9F56-189BB6434B91}"/>
                  </a:ext>
                </a:extLst>
              </p:cNvPr>
              <p:cNvSpPr>
                <a:spLocks noEditPoints="1"/>
              </p:cNvSpPr>
              <p:nvPr/>
            </p:nvSpPr>
            <p:spPr bwMode="auto">
              <a:xfrm>
                <a:off x="4484" y="2430"/>
                <a:ext cx="44" cy="32"/>
              </a:xfrm>
              <a:custGeom>
                <a:avLst/>
                <a:gdLst>
                  <a:gd name="T0" fmla="*/ 0 w 44"/>
                  <a:gd name="T1" fmla="*/ 0 h 32"/>
                  <a:gd name="T2" fmla="*/ 44 w 44"/>
                  <a:gd name="T3" fmla="*/ 0 h 32"/>
                  <a:gd name="T4" fmla="*/ 44 w 44"/>
                  <a:gd name="T5" fmla="*/ 32 h 32"/>
                  <a:gd name="T6" fmla="*/ 0 w 44"/>
                  <a:gd name="T7" fmla="*/ 32 h 32"/>
                  <a:gd name="T8" fmla="*/ 0 w 44"/>
                  <a:gd name="T9" fmla="*/ 0 h 32"/>
                  <a:gd name="T10" fmla="*/ 2 w 44"/>
                  <a:gd name="T11" fmla="*/ 1 h 32"/>
                  <a:gd name="T12" fmla="*/ 44 w 44"/>
                  <a:gd name="T13" fmla="*/ 1 h 32"/>
                  <a:gd name="T14" fmla="*/ 44 w 44"/>
                  <a:gd name="T15" fmla="*/ 32 h 32"/>
                  <a:gd name="T16" fmla="*/ 2 w 44"/>
                  <a:gd name="T17" fmla="*/ 32 h 32"/>
                  <a:gd name="T18" fmla="*/ 2 w 44"/>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2">
                    <a:moveTo>
                      <a:pt x="0" y="0"/>
                    </a:moveTo>
                    <a:lnTo>
                      <a:pt x="44" y="0"/>
                    </a:lnTo>
                    <a:lnTo>
                      <a:pt x="44" y="32"/>
                    </a:lnTo>
                    <a:lnTo>
                      <a:pt x="0" y="32"/>
                    </a:lnTo>
                    <a:lnTo>
                      <a:pt x="0" y="0"/>
                    </a:lnTo>
                    <a:close/>
                    <a:moveTo>
                      <a:pt x="2" y="1"/>
                    </a:moveTo>
                    <a:lnTo>
                      <a:pt x="44" y="1"/>
                    </a:lnTo>
                    <a:lnTo>
                      <a:pt x="44" y="32"/>
                    </a:lnTo>
                    <a:lnTo>
                      <a:pt x="2" y="32"/>
                    </a:lnTo>
                    <a:lnTo>
                      <a:pt x="2" y="1"/>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3" name="Freeform 1870">
                <a:extLst>
                  <a:ext uri="{FF2B5EF4-FFF2-40B4-BE49-F238E27FC236}">
                    <a16:creationId xmlns:a16="http://schemas.microsoft.com/office/drawing/2014/main" id="{033D7471-EA48-4F45-808B-76090B9322AC}"/>
                  </a:ext>
                </a:extLst>
              </p:cNvPr>
              <p:cNvSpPr>
                <a:spLocks noEditPoints="1"/>
              </p:cNvSpPr>
              <p:nvPr/>
            </p:nvSpPr>
            <p:spPr bwMode="auto">
              <a:xfrm>
                <a:off x="4486" y="2431"/>
                <a:ext cx="42" cy="31"/>
              </a:xfrm>
              <a:custGeom>
                <a:avLst/>
                <a:gdLst>
                  <a:gd name="T0" fmla="*/ 0 w 42"/>
                  <a:gd name="T1" fmla="*/ 0 h 31"/>
                  <a:gd name="T2" fmla="*/ 42 w 42"/>
                  <a:gd name="T3" fmla="*/ 0 h 31"/>
                  <a:gd name="T4" fmla="*/ 42 w 42"/>
                  <a:gd name="T5" fmla="*/ 31 h 31"/>
                  <a:gd name="T6" fmla="*/ 0 w 42"/>
                  <a:gd name="T7" fmla="*/ 31 h 31"/>
                  <a:gd name="T8" fmla="*/ 0 w 42"/>
                  <a:gd name="T9" fmla="*/ 0 h 31"/>
                  <a:gd name="T10" fmla="*/ 3 w 42"/>
                  <a:gd name="T11" fmla="*/ 1 h 31"/>
                  <a:gd name="T12" fmla="*/ 42 w 42"/>
                  <a:gd name="T13" fmla="*/ 1 h 31"/>
                  <a:gd name="T14" fmla="*/ 42 w 42"/>
                  <a:gd name="T15" fmla="*/ 31 h 31"/>
                  <a:gd name="T16" fmla="*/ 3 w 42"/>
                  <a:gd name="T17" fmla="*/ 31 h 31"/>
                  <a:gd name="T18" fmla="*/ 3 w 42"/>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0" y="0"/>
                    </a:moveTo>
                    <a:lnTo>
                      <a:pt x="42" y="0"/>
                    </a:lnTo>
                    <a:lnTo>
                      <a:pt x="42" y="31"/>
                    </a:lnTo>
                    <a:lnTo>
                      <a:pt x="0" y="31"/>
                    </a:lnTo>
                    <a:lnTo>
                      <a:pt x="0" y="0"/>
                    </a:lnTo>
                    <a:close/>
                    <a:moveTo>
                      <a:pt x="3" y="1"/>
                    </a:moveTo>
                    <a:lnTo>
                      <a:pt x="42" y="1"/>
                    </a:lnTo>
                    <a:lnTo>
                      <a:pt x="42" y="31"/>
                    </a:lnTo>
                    <a:lnTo>
                      <a:pt x="3" y="31"/>
                    </a:lnTo>
                    <a:lnTo>
                      <a:pt x="3" y="1"/>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4" name="Freeform 1871">
                <a:extLst>
                  <a:ext uri="{FF2B5EF4-FFF2-40B4-BE49-F238E27FC236}">
                    <a16:creationId xmlns:a16="http://schemas.microsoft.com/office/drawing/2014/main" id="{6119759D-8309-124D-9C09-6B7FF2420376}"/>
                  </a:ext>
                </a:extLst>
              </p:cNvPr>
              <p:cNvSpPr>
                <a:spLocks noEditPoints="1"/>
              </p:cNvSpPr>
              <p:nvPr/>
            </p:nvSpPr>
            <p:spPr bwMode="auto">
              <a:xfrm>
                <a:off x="4489" y="2432"/>
                <a:ext cx="39" cy="30"/>
              </a:xfrm>
              <a:custGeom>
                <a:avLst/>
                <a:gdLst>
                  <a:gd name="T0" fmla="*/ 0 w 39"/>
                  <a:gd name="T1" fmla="*/ 0 h 30"/>
                  <a:gd name="T2" fmla="*/ 39 w 39"/>
                  <a:gd name="T3" fmla="*/ 0 h 30"/>
                  <a:gd name="T4" fmla="*/ 39 w 39"/>
                  <a:gd name="T5" fmla="*/ 30 h 30"/>
                  <a:gd name="T6" fmla="*/ 0 w 39"/>
                  <a:gd name="T7" fmla="*/ 30 h 30"/>
                  <a:gd name="T8" fmla="*/ 0 w 39"/>
                  <a:gd name="T9" fmla="*/ 0 h 30"/>
                  <a:gd name="T10" fmla="*/ 2 w 39"/>
                  <a:gd name="T11" fmla="*/ 2 h 30"/>
                  <a:gd name="T12" fmla="*/ 39 w 39"/>
                  <a:gd name="T13" fmla="*/ 2 h 30"/>
                  <a:gd name="T14" fmla="*/ 39 w 39"/>
                  <a:gd name="T15" fmla="*/ 30 h 30"/>
                  <a:gd name="T16" fmla="*/ 2 w 39"/>
                  <a:gd name="T17" fmla="*/ 30 h 30"/>
                  <a:gd name="T18" fmla="*/ 2 w 39"/>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0">
                    <a:moveTo>
                      <a:pt x="0" y="0"/>
                    </a:moveTo>
                    <a:lnTo>
                      <a:pt x="39" y="0"/>
                    </a:lnTo>
                    <a:lnTo>
                      <a:pt x="39" y="30"/>
                    </a:lnTo>
                    <a:lnTo>
                      <a:pt x="0" y="30"/>
                    </a:lnTo>
                    <a:lnTo>
                      <a:pt x="0" y="0"/>
                    </a:lnTo>
                    <a:close/>
                    <a:moveTo>
                      <a:pt x="2" y="2"/>
                    </a:moveTo>
                    <a:lnTo>
                      <a:pt x="39" y="2"/>
                    </a:lnTo>
                    <a:lnTo>
                      <a:pt x="39" y="30"/>
                    </a:lnTo>
                    <a:lnTo>
                      <a:pt x="2" y="30"/>
                    </a:lnTo>
                    <a:lnTo>
                      <a:pt x="2"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5" name="Freeform 1872">
                <a:extLst>
                  <a:ext uri="{FF2B5EF4-FFF2-40B4-BE49-F238E27FC236}">
                    <a16:creationId xmlns:a16="http://schemas.microsoft.com/office/drawing/2014/main" id="{184E6571-C383-B145-A188-CD0F9BDE2753}"/>
                  </a:ext>
                </a:extLst>
              </p:cNvPr>
              <p:cNvSpPr>
                <a:spLocks noEditPoints="1"/>
              </p:cNvSpPr>
              <p:nvPr/>
            </p:nvSpPr>
            <p:spPr bwMode="auto">
              <a:xfrm>
                <a:off x="4491" y="2434"/>
                <a:ext cx="37" cy="28"/>
              </a:xfrm>
              <a:custGeom>
                <a:avLst/>
                <a:gdLst>
                  <a:gd name="T0" fmla="*/ 0 w 37"/>
                  <a:gd name="T1" fmla="*/ 0 h 28"/>
                  <a:gd name="T2" fmla="*/ 37 w 37"/>
                  <a:gd name="T3" fmla="*/ 0 h 28"/>
                  <a:gd name="T4" fmla="*/ 37 w 37"/>
                  <a:gd name="T5" fmla="*/ 28 h 28"/>
                  <a:gd name="T6" fmla="*/ 0 w 37"/>
                  <a:gd name="T7" fmla="*/ 28 h 28"/>
                  <a:gd name="T8" fmla="*/ 0 w 37"/>
                  <a:gd name="T9" fmla="*/ 0 h 28"/>
                  <a:gd name="T10" fmla="*/ 1 w 37"/>
                  <a:gd name="T11" fmla="*/ 2 h 28"/>
                  <a:gd name="T12" fmla="*/ 37 w 37"/>
                  <a:gd name="T13" fmla="*/ 2 h 28"/>
                  <a:gd name="T14" fmla="*/ 37 w 37"/>
                  <a:gd name="T15" fmla="*/ 28 h 28"/>
                  <a:gd name="T16" fmla="*/ 1 w 37"/>
                  <a:gd name="T17" fmla="*/ 28 h 28"/>
                  <a:gd name="T18" fmla="*/ 1 w 37"/>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8">
                    <a:moveTo>
                      <a:pt x="0" y="0"/>
                    </a:moveTo>
                    <a:lnTo>
                      <a:pt x="37" y="0"/>
                    </a:lnTo>
                    <a:lnTo>
                      <a:pt x="37" y="28"/>
                    </a:lnTo>
                    <a:lnTo>
                      <a:pt x="0" y="28"/>
                    </a:lnTo>
                    <a:lnTo>
                      <a:pt x="0" y="0"/>
                    </a:lnTo>
                    <a:close/>
                    <a:moveTo>
                      <a:pt x="1" y="2"/>
                    </a:moveTo>
                    <a:lnTo>
                      <a:pt x="37" y="2"/>
                    </a:lnTo>
                    <a:lnTo>
                      <a:pt x="37" y="28"/>
                    </a:lnTo>
                    <a:lnTo>
                      <a:pt x="1" y="28"/>
                    </a:lnTo>
                    <a:lnTo>
                      <a:pt x="1" y="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6" name="Freeform 1873">
                <a:extLst>
                  <a:ext uri="{FF2B5EF4-FFF2-40B4-BE49-F238E27FC236}">
                    <a16:creationId xmlns:a16="http://schemas.microsoft.com/office/drawing/2014/main" id="{DDE03C4A-6887-994A-B6E3-480560848BB1}"/>
                  </a:ext>
                </a:extLst>
              </p:cNvPr>
              <p:cNvSpPr>
                <a:spLocks noEditPoints="1"/>
              </p:cNvSpPr>
              <p:nvPr/>
            </p:nvSpPr>
            <p:spPr bwMode="auto">
              <a:xfrm>
                <a:off x="4492" y="2436"/>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2 w 36"/>
                  <a:gd name="T11" fmla="*/ 1 h 26"/>
                  <a:gd name="T12" fmla="*/ 36 w 36"/>
                  <a:gd name="T13" fmla="*/ 1 h 26"/>
                  <a:gd name="T14" fmla="*/ 36 w 36"/>
                  <a:gd name="T15" fmla="*/ 26 h 26"/>
                  <a:gd name="T16" fmla="*/ 2 w 36"/>
                  <a:gd name="T17" fmla="*/ 26 h 26"/>
                  <a:gd name="T18" fmla="*/ 2 w 36"/>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2" y="1"/>
                    </a:moveTo>
                    <a:lnTo>
                      <a:pt x="36" y="1"/>
                    </a:lnTo>
                    <a:lnTo>
                      <a:pt x="36" y="26"/>
                    </a:lnTo>
                    <a:lnTo>
                      <a:pt x="2" y="26"/>
                    </a:lnTo>
                    <a:lnTo>
                      <a:pt x="2" y="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7" name="Freeform 1874">
                <a:extLst>
                  <a:ext uri="{FF2B5EF4-FFF2-40B4-BE49-F238E27FC236}">
                    <a16:creationId xmlns:a16="http://schemas.microsoft.com/office/drawing/2014/main" id="{7AAEFA68-42F7-5643-9D1D-B5721FF42F3D}"/>
                  </a:ext>
                </a:extLst>
              </p:cNvPr>
              <p:cNvSpPr>
                <a:spLocks noEditPoints="1"/>
              </p:cNvSpPr>
              <p:nvPr/>
            </p:nvSpPr>
            <p:spPr bwMode="auto">
              <a:xfrm>
                <a:off x="4494" y="2437"/>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3 w 34"/>
                  <a:gd name="T11" fmla="*/ 1 h 25"/>
                  <a:gd name="T12" fmla="*/ 34 w 34"/>
                  <a:gd name="T13" fmla="*/ 1 h 25"/>
                  <a:gd name="T14" fmla="*/ 34 w 34"/>
                  <a:gd name="T15" fmla="*/ 25 h 25"/>
                  <a:gd name="T16" fmla="*/ 3 w 34"/>
                  <a:gd name="T17" fmla="*/ 25 h 25"/>
                  <a:gd name="T18" fmla="*/ 3 w 34"/>
                  <a:gd name="T19" fmla="*/ 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3" y="1"/>
                    </a:moveTo>
                    <a:lnTo>
                      <a:pt x="34" y="1"/>
                    </a:lnTo>
                    <a:lnTo>
                      <a:pt x="34" y="25"/>
                    </a:lnTo>
                    <a:lnTo>
                      <a:pt x="3" y="25"/>
                    </a:lnTo>
                    <a:lnTo>
                      <a:pt x="3" y="1"/>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8" name="Freeform 1875">
                <a:extLst>
                  <a:ext uri="{FF2B5EF4-FFF2-40B4-BE49-F238E27FC236}">
                    <a16:creationId xmlns:a16="http://schemas.microsoft.com/office/drawing/2014/main" id="{6E067D07-CBEF-E243-A45F-4595B2BC7126}"/>
                  </a:ext>
                </a:extLst>
              </p:cNvPr>
              <p:cNvSpPr>
                <a:spLocks noEditPoints="1"/>
              </p:cNvSpPr>
              <p:nvPr/>
            </p:nvSpPr>
            <p:spPr bwMode="auto">
              <a:xfrm>
                <a:off x="4497" y="2438"/>
                <a:ext cx="31" cy="24"/>
              </a:xfrm>
              <a:custGeom>
                <a:avLst/>
                <a:gdLst>
                  <a:gd name="T0" fmla="*/ 0 w 31"/>
                  <a:gd name="T1" fmla="*/ 0 h 24"/>
                  <a:gd name="T2" fmla="*/ 31 w 31"/>
                  <a:gd name="T3" fmla="*/ 0 h 24"/>
                  <a:gd name="T4" fmla="*/ 31 w 31"/>
                  <a:gd name="T5" fmla="*/ 24 h 24"/>
                  <a:gd name="T6" fmla="*/ 0 w 31"/>
                  <a:gd name="T7" fmla="*/ 24 h 24"/>
                  <a:gd name="T8" fmla="*/ 0 w 31"/>
                  <a:gd name="T9" fmla="*/ 0 h 24"/>
                  <a:gd name="T10" fmla="*/ 1 w 31"/>
                  <a:gd name="T11" fmla="*/ 2 h 24"/>
                  <a:gd name="T12" fmla="*/ 31 w 31"/>
                  <a:gd name="T13" fmla="*/ 2 h 24"/>
                  <a:gd name="T14" fmla="*/ 31 w 31"/>
                  <a:gd name="T15" fmla="*/ 24 h 24"/>
                  <a:gd name="T16" fmla="*/ 1 w 31"/>
                  <a:gd name="T17" fmla="*/ 24 h 24"/>
                  <a:gd name="T18" fmla="*/ 1 w 31"/>
                  <a:gd name="T19" fmla="*/ 2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4">
                    <a:moveTo>
                      <a:pt x="0" y="0"/>
                    </a:moveTo>
                    <a:lnTo>
                      <a:pt x="31" y="0"/>
                    </a:lnTo>
                    <a:lnTo>
                      <a:pt x="31" y="24"/>
                    </a:lnTo>
                    <a:lnTo>
                      <a:pt x="0" y="24"/>
                    </a:lnTo>
                    <a:lnTo>
                      <a:pt x="0" y="0"/>
                    </a:lnTo>
                    <a:close/>
                    <a:moveTo>
                      <a:pt x="1" y="2"/>
                    </a:moveTo>
                    <a:lnTo>
                      <a:pt x="31" y="2"/>
                    </a:lnTo>
                    <a:lnTo>
                      <a:pt x="31" y="24"/>
                    </a:lnTo>
                    <a:lnTo>
                      <a:pt x="1" y="24"/>
                    </a:lnTo>
                    <a:lnTo>
                      <a:pt x="1" y="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9" name="Freeform 1876">
                <a:extLst>
                  <a:ext uri="{FF2B5EF4-FFF2-40B4-BE49-F238E27FC236}">
                    <a16:creationId xmlns:a16="http://schemas.microsoft.com/office/drawing/2014/main" id="{2C7BDCB0-1845-4140-BCFC-D5084B0C91A5}"/>
                  </a:ext>
                </a:extLst>
              </p:cNvPr>
              <p:cNvSpPr>
                <a:spLocks noEditPoints="1"/>
              </p:cNvSpPr>
              <p:nvPr/>
            </p:nvSpPr>
            <p:spPr bwMode="auto">
              <a:xfrm>
                <a:off x="4498" y="2440"/>
                <a:ext cx="30" cy="22"/>
              </a:xfrm>
              <a:custGeom>
                <a:avLst/>
                <a:gdLst>
                  <a:gd name="T0" fmla="*/ 0 w 30"/>
                  <a:gd name="T1" fmla="*/ 0 h 22"/>
                  <a:gd name="T2" fmla="*/ 30 w 30"/>
                  <a:gd name="T3" fmla="*/ 0 h 22"/>
                  <a:gd name="T4" fmla="*/ 30 w 30"/>
                  <a:gd name="T5" fmla="*/ 22 h 22"/>
                  <a:gd name="T6" fmla="*/ 0 w 30"/>
                  <a:gd name="T7" fmla="*/ 22 h 22"/>
                  <a:gd name="T8" fmla="*/ 0 w 30"/>
                  <a:gd name="T9" fmla="*/ 0 h 22"/>
                  <a:gd name="T10" fmla="*/ 2 w 30"/>
                  <a:gd name="T11" fmla="*/ 2 h 22"/>
                  <a:gd name="T12" fmla="*/ 30 w 30"/>
                  <a:gd name="T13" fmla="*/ 2 h 22"/>
                  <a:gd name="T14" fmla="*/ 30 w 30"/>
                  <a:gd name="T15" fmla="*/ 22 h 22"/>
                  <a:gd name="T16" fmla="*/ 2 w 30"/>
                  <a:gd name="T17" fmla="*/ 22 h 22"/>
                  <a:gd name="T18" fmla="*/ 2 w 30"/>
                  <a:gd name="T19" fmla="*/ 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2">
                    <a:moveTo>
                      <a:pt x="0" y="0"/>
                    </a:moveTo>
                    <a:lnTo>
                      <a:pt x="30" y="0"/>
                    </a:lnTo>
                    <a:lnTo>
                      <a:pt x="30" y="22"/>
                    </a:lnTo>
                    <a:lnTo>
                      <a:pt x="0" y="22"/>
                    </a:lnTo>
                    <a:lnTo>
                      <a:pt x="0" y="0"/>
                    </a:lnTo>
                    <a:close/>
                    <a:moveTo>
                      <a:pt x="2" y="2"/>
                    </a:moveTo>
                    <a:lnTo>
                      <a:pt x="30" y="2"/>
                    </a:lnTo>
                    <a:lnTo>
                      <a:pt x="30" y="22"/>
                    </a:lnTo>
                    <a:lnTo>
                      <a:pt x="2" y="22"/>
                    </a:lnTo>
                    <a:lnTo>
                      <a:pt x="2" y="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0" name="Freeform 1877">
                <a:extLst>
                  <a:ext uri="{FF2B5EF4-FFF2-40B4-BE49-F238E27FC236}">
                    <a16:creationId xmlns:a16="http://schemas.microsoft.com/office/drawing/2014/main" id="{6D7BFDCE-4EC6-8042-B40C-09089E15E7FE}"/>
                  </a:ext>
                </a:extLst>
              </p:cNvPr>
              <p:cNvSpPr>
                <a:spLocks noEditPoints="1"/>
              </p:cNvSpPr>
              <p:nvPr/>
            </p:nvSpPr>
            <p:spPr bwMode="auto">
              <a:xfrm>
                <a:off x="4500" y="2442"/>
                <a:ext cx="28" cy="20"/>
              </a:xfrm>
              <a:custGeom>
                <a:avLst/>
                <a:gdLst>
                  <a:gd name="T0" fmla="*/ 0 w 28"/>
                  <a:gd name="T1" fmla="*/ 0 h 20"/>
                  <a:gd name="T2" fmla="*/ 28 w 28"/>
                  <a:gd name="T3" fmla="*/ 0 h 20"/>
                  <a:gd name="T4" fmla="*/ 28 w 28"/>
                  <a:gd name="T5" fmla="*/ 20 h 20"/>
                  <a:gd name="T6" fmla="*/ 0 w 28"/>
                  <a:gd name="T7" fmla="*/ 20 h 20"/>
                  <a:gd name="T8" fmla="*/ 0 w 28"/>
                  <a:gd name="T9" fmla="*/ 0 h 20"/>
                  <a:gd name="T10" fmla="*/ 3 w 28"/>
                  <a:gd name="T11" fmla="*/ 1 h 20"/>
                  <a:gd name="T12" fmla="*/ 28 w 28"/>
                  <a:gd name="T13" fmla="*/ 1 h 20"/>
                  <a:gd name="T14" fmla="*/ 28 w 28"/>
                  <a:gd name="T15" fmla="*/ 20 h 20"/>
                  <a:gd name="T16" fmla="*/ 3 w 28"/>
                  <a:gd name="T17" fmla="*/ 20 h 20"/>
                  <a:gd name="T18" fmla="*/ 3 w 28"/>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20">
                    <a:moveTo>
                      <a:pt x="0" y="0"/>
                    </a:moveTo>
                    <a:lnTo>
                      <a:pt x="28" y="0"/>
                    </a:lnTo>
                    <a:lnTo>
                      <a:pt x="28" y="20"/>
                    </a:lnTo>
                    <a:lnTo>
                      <a:pt x="0" y="20"/>
                    </a:lnTo>
                    <a:lnTo>
                      <a:pt x="0" y="0"/>
                    </a:lnTo>
                    <a:close/>
                    <a:moveTo>
                      <a:pt x="3" y="1"/>
                    </a:moveTo>
                    <a:lnTo>
                      <a:pt x="28" y="1"/>
                    </a:lnTo>
                    <a:lnTo>
                      <a:pt x="28" y="20"/>
                    </a:lnTo>
                    <a:lnTo>
                      <a:pt x="3" y="20"/>
                    </a:lnTo>
                    <a:lnTo>
                      <a:pt x="3" y="1"/>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1" name="Freeform 1878">
                <a:extLst>
                  <a:ext uri="{FF2B5EF4-FFF2-40B4-BE49-F238E27FC236}">
                    <a16:creationId xmlns:a16="http://schemas.microsoft.com/office/drawing/2014/main" id="{2F0A89E9-C39C-BB4C-B09E-FD80BBE6417E}"/>
                  </a:ext>
                </a:extLst>
              </p:cNvPr>
              <p:cNvSpPr>
                <a:spLocks noEditPoints="1"/>
              </p:cNvSpPr>
              <p:nvPr/>
            </p:nvSpPr>
            <p:spPr bwMode="auto">
              <a:xfrm>
                <a:off x="4503" y="2443"/>
                <a:ext cx="25" cy="19"/>
              </a:xfrm>
              <a:custGeom>
                <a:avLst/>
                <a:gdLst>
                  <a:gd name="T0" fmla="*/ 0 w 25"/>
                  <a:gd name="T1" fmla="*/ 0 h 19"/>
                  <a:gd name="T2" fmla="*/ 25 w 25"/>
                  <a:gd name="T3" fmla="*/ 0 h 19"/>
                  <a:gd name="T4" fmla="*/ 25 w 25"/>
                  <a:gd name="T5" fmla="*/ 19 h 19"/>
                  <a:gd name="T6" fmla="*/ 0 w 25"/>
                  <a:gd name="T7" fmla="*/ 19 h 19"/>
                  <a:gd name="T8" fmla="*/ 0 w 25"/>
                  <a:gd name="T9" fmla="*/ 0 h 19"/>
                  <a:gd name="T10" fmla="*/ 2 w 25"/>
                  <a:gd name="T11" fmla="*/ 2 h 19"/>
                  <a:gd name="T12" fmla="*/ 25 w 25"/>
                  <a:gd name="T13" fmla="*/ 2 h 19"/>
                  <a:gd name="T14" fmla="*/ 25 w 25"/>
                  <a:gd name="T15" fmla="*/ 19 h 19"/>
                  <a:gd name="T16" fmla="*/ 2 w 25"/>
                  <a:gd name="T17" fmla="*/ 19 h 19"/>
                  <a:gd name="T18" fmla="*/ 2 w 2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9">
                    <a:moveTo>
                      <a:pt x="0" y="0"/>
                    </a:moveTo>
                    <a:lnTo>
                      <a:pt x="25" y="0"/>
                    </a:lnTo>
                    <a:lnTo>
                      <a:pt x="25" y="19"/>
                    </a:lnTo>
                    <a:lnTo>
                      <a:pt x="0" y="19"/>
                    </a:lnTo>
                    <a:lnTo>
                      <a:pt x="0" y="0"/>
                    </a:lnTo>
                    <a:close/>
                    <a:moveTo>
                      <a:pt x="2" y="2"/>
                    </a:moveTo>
                    <a:lnTo>
                      <a:pt x="25" y="2"/>
                    </a:lnTo>
                    <a:lnTo>
                      <a:pt x="25" y="19"/>
                    </a:lnTo>
                    <a:lnTo>
                      <a:pt x="2" y="19"/>
                    </a:lnTo>
                    <a:lnTo>
                      <a:pt x="2" y="2"/>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2" name="Freeform 1879">
                <a:extLst>
                  <a:ext uri="{FF2B5EF4-FFF2-40B4-BE49-F238E27FC236}">
                    <a16:creationId xmlns:a16="http://schemas.microsoft.com/office/drawing/2014/main" id="{9FF4F230-3C1B-3646-A1B0-6BA5ACA15747}"/>
                  </a:ext>
                </a:extLst>
              </p:cNvPr>
              <p:cNvSpPr>
                <a:spLocks noEditPoints="1"/>
              </p:cNvSpPr>
              <p:nvPr/>
            </p:nvSpPr>
            <p:spPr bwMode="auto">
              <a:xfrm>
                <a:off x="4505" y="2445"/>
                <a:ext cx="23" cy="17"/>
              </a:xfrm>
              <a:custGeom>
                <a:avLst/>
                <a:gdLst>
                  <a:gd name="T0" fmla="*/ 0 w 23"/>
                  <a:gd name="T1" fmla="*/ 0 h 17"/>
                  <a:gd name="T2" fmla="*/ 23 w 23"/>
                  <a:gd name="T3" fmla="*/ 0 h 17"/>
                  <a:gd name="T4" fmla="*/ 23 w 23"/>
                  <a:gd name="T5" fmla="*/ 17 h 17"/>
                  <a:gd name="T6" fmla="*/ 0 w 23"/>
                  <a:gd name="T7" fmla="*/ 17 h 17"/>
                  <a:gd name="T8" fmla="*/ 0 w 23"/>
                  <a:gd name="T9" fmla="*/ 0 h 17"/>
                  <a:gd name="T10" fmla="*/ 1 w 23"/>
                  <a:gd name="T11" fmla="*/ 1 h 17"/>
                  <a:gd name="T12" fmla="*/ 23 w 23"/>
                  <a:gd name="T13" fmla="*/ 1 h 17"/>
                  <a:gd name="T14" fmla="*/ 23 w 23"/>
                  <a:gd name="T15" fmla="*/ 17 h 17"/>
                  <a:gd name="T16" fmla="*/ 1 w 23"/>
                  <a:gd name="T17" fmla="*/ 17 h 17"/>
                  <a:gd name="T18" fmla="*/ 1 w 23"/>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7">
                    <a:moveTo>
                      <a:pt x="0" y="0"/>
                    </a:moveTo>
                    <a:lnTo>
                      <a:pt x="23" y="0"/>
                    </a:lnTo>
                    <a:lnTo>
                      <a:pt x="23" y="17"/>
                    </a:lnTo>
                    <a:lnTo>
                      <a:pt x="0" y="17"/>
                    </a:lnTo>
                    <a:lnTo>
                      <a:pt x="0" y="0"/>
                    </a:lnTo>
                    <a:close/>
                    <a:moveTo>
                      <a:pt x="1" y="1"/>
                    </a:moveTo>
                    <a:lnTo>
                      <a:pt x="23" y="1"/>
                    </a:lnTo>
                    <a:lnTo>
                      <a:pt x="23" y="17"/>
                    </a:lnTo>
                    <a:lnTo>
                      <a:pt x="1" y="17"/>
                    </a:lnTo>
                    <a:lnTo>
                      <a:pt x="1"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3" name="Freeform 1880">
                <a:extLst>
                  <a:ext uri="{FF2B5EF4-FFF2-40B4-BE49-F238E27FC236}">
                    <a16:creationId xmlns:a16="http://schemas.microsoft.com/office/drawing/2014/main" id="{597A1784-E237-0743-AAFB-F42E345D765F}"/>
                  </a:ext>
                </a:extLst>
              </p:cNvPr>
              <p:cNvSpPr>
                <a:spLocks noEditPoints="1"/>
              </p:cNvSpPr>
              <p:nvPr/>
            </p:nvSpPr>
            <p:spPr bwMode="auto">
              <a:xfrm>
                <a:off x="4506" y="2446"/>
                <a:ext cx="22" cy="16"/>
              </a:xfrm>
              <a:custGeom>
                <a:avLst/>
                <a:gdLst>
                  <a:gd name="T0" fmla="*/ 0 w 22"/>
                  <a:gd name="T1" fmla="*/ 0 h 16"/>
                  <a:gd name="T2" fmla="*/ 22 w 22"/>
                  <a:gd name="T3" fmla="*/ 0 h 16"/>
                  <a:gd name="T4" fmla="*/ 22 w 22"/>
                  <a:gd name="T5" fmla="*/ 16 h 16"/>
                  <a:gd name="T6" fmla="*/ 0 w 22"/>
                  <a:gd name="T7" fmla="*/ 16 h 16"/>
                  <a:gd name="T8" fmla="*/ 0 w 22"/>
                  <a:gd name="T9" fmla="*/ 0 h 16"/>
                  <a:gd name="T10" fmla="*/ 2 w 22"/>
                  <a:gd name="T11" fmla="*/ 1 h 16"/>
                  <a:gd name="T12" fmla="*/ 22 w 22"/>
                  <a:gd name="T13" fmla="*/ 1 h 16"/>
                  <a:gd name="T14" fmla="*/ 22 w 22"/>
                  <a:gd name="T15" fmla="*/ 16 h 16"/>
                  <a:gd name="T16" fmla="*/ 2 w 22"/>
                  <a:gd name="T17" fmla="*/ 16 h 16"/>
                  <a:gd name="T18" fmla="*/ 2 w 22"/>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6">
                    <a:moveTo>
                      <a:pt x="0" y="0"/>
                    </a:moveTo>
                    <a:lnTo>
                      <a:pt x="22" y="0"/>
                    </a:lnTo>
                    <a:lnTo>
                      <a:pt x="22" y="16"/>
                    </a:lnTo>
                    <a:lnTo>
                      <a:pt x="0" y="16"/>
                    </a:lnTo>
                    <a:lnTo>
                      <a:pt x="0" y="0"/>
                    </a:lnTo>
                    <a:close/>
                    <a:moveTo>
                      <a:pt x="2" y="1"/>
                    </a:moveTo>
                    <a:lnTo>
                      <a:pt x="22" y="1"/>
                    </a:lnTo>
                    <a:lnTo>
                      <a:pt x="22" y="16"/>
                    </a:lnTo>
                    <a:lnTo>
                      <a:pt x="2" y="16"/>
                    </a:lnTo>
                    <a:lnTo>
                      <a:pt x="2"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4" name="Freeform 1881">
                <a:extLst>
                  <a:ext uri="{FF2B5EF4-FFF2-40B4-BE49-F238E27FC236}">
                    <a16:creationId xmlns:a16="http://schemas.microsoft.com/office/drawing/2014/main" id="{FAB144D4-9D2C-BD4A-A51D-AB14A779EFB0}"/>
                  </a:ext>
                </a:extLst>
              </p:cNvPr>
              <p:cNvSpPr>
                <a:spLocks noEditPoints="1"/>
              </p:cNvSpPr>
              <p:nvPr/>
            </p:nvSpPr>
            <p:spPr bwMode="auto">
              <a:xfrm>
                <a:off x="4508" y="2447"/>
                <a:ext cx="20" cy="15"/>
              </a:xfrm>
              <a:custGeom>
                <a:avLst/>
                <a:gdLst>
                  <a:gd name="T0" fmla="*/ 0 w 20"/>
                  <a:gd name="T1" fmla="*/ 0 h 15"/>
                  <a:gd name="T2" fmla="*/ 20 w 20"/>
                  <a:gd name="T3" fmla="*/ 0 h 15"/>
                  <a:gd name="T4" fmla="*/ 20 w 20"/>
                  <a:gd name="T5" fmla="*/ 15 h 15"/>
                  <a:gd name="T6" fmla="*/ 0 w 20"/>
                  <a:gd name="T7" fmla="*/ 15 h 15"/>
                  <a:gd name="T8" fmla="*/ 0 w 20"/>
                  <a:gd name="T9" fmla="*/ 0 h 15"/>
                  <a:gd name="T10" fmla="*/ 3 w 20"/>
                  <a:gd name="T11" fmla="*/ 2 h 15"/>
                  <a:gd name="T12" fmla="*/ 20 w 20"/>
                  <a:gd name="T13" fmla="*/ 2 h 15"/>
                  <a:gd name="T14" fmla="*/ 20 w 20"/>
                  <a:gd name="T15" fmla="*/ 15 h 15"/>
                  <a:gd name="T16" fmla="*/ 3 w 20"/>
                  <a:gd name="T17" fmla="*/ 15 h 15"/>
                  <a:gd name="T18" fmla="*/ 3 w 20"/>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5">
                    <a:moveTo>
                      <a:pt x="0" y="0"/>
                    </a:moveTo>
                    <a:lnTo>
                      <a:pt x="20" y="0"/>
                    </a:lnTo>
                    <a:lnTo>
                      <a:pt x="20" y="15"/>
                    </a:lnTo>
                    <a:lnTo>
                      <a:pt x="0" y="15"/>
                    </a:lnTo>
                    <a:lnTo>
                      <a:pt x="0" y="0"/>
                    </a:lnTo>
                    <a:close/>
                    <a:moveTo>
                      <a:pt x="3" y="2"/>
                    </a:moveTo>
                    <a:lnTo>
                      <a:pt x="20" y="2"/>
                    </a:lnTo>
                    <a:lnTo>
                      <a:pt x="20" y="15"/>
                    </a:lnTo>
                    <a:lnTo>
                      <a:pt x="3" y="15"/>
                    </a:lnTo>
                    <a:lnTo>
                      <a:pt x="3"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5" name="Freeform 1882">
                <a:extLst>
                  <a:ext uri="{FF2B5EF4-FFF2-40B4-BE49-F238E27FC236}">
                    <a16:creationId xmlns:a16="http://schemas.microsoft.com/office/drawing/2014/main" id="{CD494811-5F8D-F145-8FCF-70F90D525D6C}"/>
                  </a:ext>
                </a:extLst>
              </p:cNvPr>
              <p:cNvSpPr>
                <a:spLocks noEditPoints="1"/>
              </p:cNvSpPr>
              <p:nvPr/>
            </p:nvSpPr>
            <p:spPr bwMode="auto">
              <a:xfrm>
                <a:off x="4511" y="2449"/>
                <a:ext cx="17" cy="13"/>
              </a:xfrm>
              <a:custGeom>
                <a:avLst/>
                <a:gdLst>
                  <a:gd name="T0" fmla="*/ 0 w 17"/>
                  <a:gd name="T1" fmla="*/ 0 h 13"/>
                  <a:gd name="T2" fmla="*/ 17 w 17"/>
                  <a:gd name="T3" fmla="*/ 0 h 13"/>
                  <a:gd name="T4" fmla="*/ 17 w 17"/>
                  <a:gd name="T5" fmla="*/ 13 h 13"/>
                  <a:gd name="T6" fmla="*/ 0 w 17"/>
                  <a:gd name="T7" fmla="*/ 13 h 13"/>
                  <a:gd name="T8" fmla="*/ 0 w 17"/>
                  <a:gd name="T9" fmla="*/ 0 h 13"/>
                  <a:gd name="T10" fmla="*/ 2 w 17"/>
                  <a:gd name="T11" fmla="*/ 2 h 13"/>
                  <a:gd name="T12" fmla="*/ 17 w 17"/>
                  <a:gd name="T13" fmla="*/ 2 h 13"/>
                  <a:gd name="T14" fmla="*/ 17 w 17"/>
                  <a:gd name="T15" fmla="*/ 13 h 13"/>
                  <a:gd name="T16" fmla="*/ 2 w 17"/>
                  <a:gd name="T17" fmla="*/ 13 h 13"/>
                  <a:gd name="T18" fmla="*/ 2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
                    <a:moveTo>
                      <a:pt x="0" y="0"/>
                    </a:moveTo>
                    <a:lnTo>
                      <a:pt x="17" y="0"/>
                    </a:lnTo>
                    <a:lnTo>
                      <a:pt x="17" y="13"/>
                    </a:lnTo>
                    <a:lnTo>
                      <a:pt x="0" y="13"/>
                    </a:lnTo>
                    <a:lnTo>
                      <a:pt x="0" y="0"/>
                    </a:lnTo>
                    <a:close/>
                    <a:moveTo>
                      <a:pt x="2" y="2"/>
                    </a:moveTo>
                    <a:lnTo>
                      <a:pt x="17" y="2"/>
                    </a:lnTo>
                    <a:lnTo>
                      <a:pt x="17" y="13"/>
                    </a:lnTo>
                    <a:lnTo>
                      <a:pt x="2" y="13"/>
                    </a:lnTo>
                    <a:lnTo>
                      <a:pt x="2"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6" name="Freeform 1883">
                <a:extLst>
                  <a:ext uri="{FF2B5EF4-FFF2-40B4-BE49-F238E27FC236}">
                    <a16:creationId xmlns:a16="http://schemas.microsoft.com/office/drawing/2014/main" id="{FCA37DD7-6146-DB40-B2F0-79B6F6475CA9}"/>
                  </a:ext>
                </a:extLst>
              </p:cNvPr>
              <p:cNvSpPr>
                <a:spLocks noEditPoints="1"/>
              </p:cNvSpPr>
              <p:nvPr/>
            </p:nvSpPr>
            <p:spPr bwMode="auto">
              <a:xfrm>
                <a:off x="4513" y="2451"/>
                <a:ext cx="15" cy="11"/>
              </a:xfrm>
              <a:custGeom>
                <a:avLst/>
                <a:gdLst>
                  <a:gd name="T0" fmla="*/ 0 w 15"/>
                  <a:gd name="T1" fmla="*/ 0 h 11"/>
                  <a:gd name="T2" fmla="*/ 15 w 15"/>
                  <a:gd name="T3" fmla="*/ 0 h 11"/>
                  <a:gd name="T4" fmla="*/ 15 w 15"/>
                  <a:gd name="T5" fmla="*/ 11 h 11"/>
                  <a:gd name="T6" fmla="*/ 0 w 15"/>
                  <a:gd name="T7" fmla="*/ 11 h 11"/>
                  <a:gd name="T8" fmla="*/ 0 w 15"/>
                  <a:gd name="T9" fmla="*/ 0 h 11"/>
                  <a:gd name="T10" fmla="*/ 1 w 15"/>
                  <a:gd name="T11" fmla="*/ 1 h 11"/>
                  <a:gd name="T12" fmla="*/ 15 w 15"/>
                  <a:gd name="T13" fmla="*/ 1 h 11"/>
                  <a:gd name="T14" fmla="*/ 15 w 15"/>
                  <a:gd name="T15" fmla="*/ 11 h 11"/>
                  <a:gd name="T16" fmla="*/ 1 w 15"/>
                  <a:gd name="T17" fmla="*/ 11 h 11"/>
                  <a:gd name="T18" fmla="*/ 1 w 15"/>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0" y="0"/>
                    </a:moveTo>
                    <a:lnTo>
                      <a:pt x="15" y="0"/>
                    </a:lnTo>
                    <a:lnTo>
                      <a:pt x="15" y="11"/>
                    </a:lnTo>
                    <a:lnTo>
                      <a:pt x="0" y="11"/>
                    </a:lnTo>
                    <a:lnTo>
                      <a:pt x="0" y="0"/>
                    </a:lnTo>
                    <a:close/>
                    <a:moveTo>
                      <a:pt x="1" y="1"/>
                    </a:moveTo>
                    <a:lnTo>
                      <a:pt x="15" y="1"/>
                    </a:lnTo>
                    <a:lnTo>
                      <a:pt x="15" y="11"/>
                    </a:lnTo>
                    <a:lnTo>
                      <a:pt x="1" y="11"/>
                    </a:lnTo>
                    <a:lnTo>
                      <a:pt x="1"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7" name="Freeform 1884">
                <a:extLst>
                  <a:ext uri="{FF2B5EF4-FFF2-40B4-BE49-F238E27FC236}">
                    <a16:creationId xmlns:a16="http://schemas.microsoft.com/office/drawing/2014/main" id="{E8E8D4B4-9F51-5A4F-9E59-3A1B1C8C9FCB}"/>
                  </a:ext>
                </a:extLst>
              </p:cNvPr>
              <p:cNvSpPr>
                <a:spLocks noEditPoints="1"/>
              </p:cNvSpPr>
              <p:nvPr/>
            </p:nvSpPr>
            <p:spPr bwMode="auto">
              <a:xfrm>
                <a:off x="4514" y="2452"/>
                <a:ext cx="14" cy="10"/>
              </a:xfrm>
              <a:custGeom>
                <a:avLst/>
                <a:gdLst>
                  <a:gd name="T0" fmla="*/ 0 w 14"/>
                  <a:gd name="T1" fmla="*/ 0 h 10"/>
                  <a:gd name="T2" fmla="*/ 14 w 14"/>
                  <a:gd name="T3" fmla="*/ 0 h 10"/>
                  <a:gd name="T4" fmla="*/ 14 w 14"/>
                  <a:gd name="T5" fmla="*/ 10 h 10"/>
                  <a:gd name="T6" fmla="*/ 0 w 14"/>
                  <a:gd name="T7" fmla="*/ 10 h 10"/>
                  <a:gd name="T8" fmla="*/ 0 w 14"/>
                  <a:gd name="T9" fmla="*/ 0 h 10"/>
                  <a:gd name="T10" fmla="*/ 2 w 14"/>
                  <a:gd name="T11" fmla="*/ 1 h 10"/>
                  <a:gd name="T12" fmla="*/ 14 w 14"/>
                  <a:gd name="T13" fmla="*/ 1 h 10"/>
                  <a:gd name="T14" fmla="*/ 14 w 14"/>
                  <a:gd name="T15" fmla="*/ 10 h 10"/>
                  <a:gd name="T16" fmla="*/ 2 w 14"/>
                  <a:gd name="T17" fmla="*/ 10 h 10"/>
                  <a:gd name="T18" fmla="*/ 2 w 14"/>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
                    <a:moveTo>
                      <a:pt x="0" y="0"/>
                    </a:moveTo>
                    <a:lnTo>
                      <a:pt x="14" y="0"/>
                    </a:lnTo>
                    <a:lnTo>
                      <a:pt x="14" y="10"/>
                    </a:lnTo>
                    <a:lnTo>
                      <a:pt x="0" y="10"/>
                    </a:lnTo>
                    <a:lnTo>
                      <a:pt x="0" y="0"/>
                    </a:lnTo>
                    <a:close/>
                    <a:moveTo>
                      <a:pt x="2" y="1"/>
                    </a:moveTo>
                    <a:lnTo>
                      <a:pt x="14" y="1"/>
                    </a:lnTo>
                    <a:lnTo>
                      <a:pt x="14" y="10"/>
                    </a:lnTo>
                    <a:lnTo>
                      <a:pt x="2" y="10"/>
                    </a:lnTo>
                    <a:lnTo>
                      <a:pt x="2"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8" name="Freeform 1885">
                <a:extLst>
                  <a:ext uri="{FF2B5EF4-FFF2-40B4-BE49-F238E27FC236}">
                    <a16:creationId xmlns:a16="http://schemas.microsoft.com/office/drawing/2014/main" id="{2AB7C175-CECC-8A43-BEEA-A1FA2A2A5F9F}"/>
                  </a:ext>
                </a:extLst>
              </p:cNvPr>
              <p:cNvSpPr>
                <a:spLocks noEditPoints="1"/>
              </p:cNvSpPr>
              <p:nvPr/>
            </p:nvSpPr>
            <p:spPr bwMode="auto">
              <a:xfrm>
                <a:off x="4516" y="2453"/>
                <a:ext cx="12" cy="9"/>
              </a:xfrm>
              <a:custGeom>
                <a:avLst/>
                <a:gdLst>
                  <a:gd name="T0" fmla="*/ 0 w 12"/>
                  <a:gd name="T1" fmla="*/ 0 h 9"/>
                  <a:gd name="T2" fmla="*/ 12 w 12"/>
                  <a:gd name="T3" fmla="*/ 0 h 9"/>
                  <a:gd name="T4" fmla="*/ 12 w 12"/>
                  <a:gd name="T5" fmla="*/ 9 h 9"/>
                  <a:gd name="T6" fmla="*/ 0 w 12"/>
                  <a:gd name="T7" fmla="*/ 9 h 9"/>
                  <a:gd name="T8" fmla="*/ 0 w 12"/>
                  <a:gd name="T9" fmla="*/ 0 h 9"/>
                  <a:gd name="T10" fmla="*/ 3 w 12"/>
                  <a:gd name="T11" fmla="*/ 2 h 9"/>
                  <a:gd name="T12" fmla="*/ 12 w 12"/>
                  <a:gd name="T13" fmla="*/ 2 h 9"/>
                  <a:gd name="T14" fmla="*/ 12 w 12"/>
                  <a:gd name="T15" fmla="*/ 9 h 9"/>
                  <a:gd name="T16" fmla="*/ 3 w 12"/>
                  <a:gd name="T17" fmla="*/ 9 h 9"/>
                  <a:gd name="T18" fmla="*/ 3 w 12"/>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9">
                    <a:moveTo>
                      <a:pt x="0" y="0"/>
                    </a:moveTo>
                    <a:lnTo>
                      <a:pt x="12" y="0"/>
                    </a:lnTo>
                    <a:lnTo>
                      <a:pt x="12" y="9"/>
                    </a:lnTo>
                    <a:lnTo>
                      <a:pt x="0" y="9"/>
                    </a:lnTo>
                    <a:lnTo>
                      <a:pt x="0" y="0"/>
                    </a:lnTo>
                    <a:close/>
                    <a:moveTo>
                      <a:pt x="3" y="2"/>
                    </a:moveTo>
                    <a:lnTo>
                      <a:pt x="12" y="2"/>
                    </a:lnTo>
                    <a:lnTo>
                      <a:pt x="12" y="9"/>
                    </a:lnTo>
                    <a:lnTo>
                      <a:pt x="3" y="9"/>
                    </a:lnTo>
                    <a:lnTo>
                      <a:pt x="3"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9" name="Freeform 1886">
                <a:extLst>
                  <a:ext uri="{FF2B5EF4-FFF2-40B4-BE49-F238E27FC236}">
                    <a16:creationId xmlns:a16="http://schemas.microsoft.com/office/drawing/2014/main" id="{61B18FEE-519A-6243-B761-CE759933C87E}"/>
                  </a:ext>
                </a:extLst>
              </p:cNvPr>
              <p:cNvSpPr>
                <a:spLocks noEditPoints="1"/>
              </p:cNvSpPr>
              <p:nvPr/>
            </p:nvSpPr>
            <p:spPr bwMode="auto">
              <a:xfrm>
                <a:off x="4519" y="2455"/>
                <a:ext cx="9" cy="7"/>
              </a:xfrm>
              <a:custGeom>
                <a:avLst/>
                <a:gdLst>
                  <a:gd name="T0" fmla="*/ 0 w 9"/>
                  <a:gd name="T1" fmla="*/ 0 h 7"/>
                  <a:gd name="T2" fmla="*/ 9 w 9"/>
                  <a:gd name="T3" fmla="*/ 0 h 7"/>
                  <a:gd name="T4" fmla="*/ 9 w 9"/>
                  <a:gd name="T5" fmla="*/ 7 h 7"/>
                  <a:gd name="T6" fmla="*/ 0 w 9"/>
                  <a:gd name="T7" fmla="*/ 7 h 7"/>
                  <a:gd name="T8" fmla="*/ 0 w 9"/>
                  <a:gd name="T9" fmla="*/ 0 h 7"/>
                  <a:gd name="T10" fmla="*/ 1 w 9"/>
                  <a:gd name="T11" fmla="*/ 1 h 7"/>
                  <a:gd name="T12" fmla="*/ 9 w 9"/>
                  <a:gd name="T13" fmla="*/ 1 h 7"/>
                  <a:gd name="T14" fmla="*/ 9 w 9"/>
                  <a:gd name="T15" fmla="*/ 7 h 7"/>
                  <a:gd name="T16" fmla="*/ 1 w 9"/>
                  <a:gd name="T17" fmla="*/ 7 h 7"/>
                  <a:gd name="T18" fmla="*/ 1 w 9"/>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0" y="0"/>
                    </a:moveTo>
                    <a:lnTo>
                      <a:pt x="9" y="0"/>
                    </a:lnTo>
                    <a:lnTo>
                      <a:pt x="9" y="7"/>
                    </a:lnTo>
                    <a:lnTo>
                      <a:pt x="0" y="7"/>
                    </a:lnTo>
                    <a:lnTo>
                      <a:pt x="0" y="0"/>
                    </a:lnTo>
                    <a:close/>
                    <a:moveTo>
                      <a:pt x="1" y="1"/>
                    </a:moveTo>
                    <a:lnTo>
                      <a:pt x="9" y="1"/>
                    </a:lnTo>
                    <a:lnTo>
                      <a:pt x="9" y="7"/>
                    </a:lnTo>
                    <a:lnTo>
                      <a:pt x="1" y="7"/>
                    </a:lnTo>
                    <a:lnTo>
                      <a:pt x="1"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0" name="Freeform 1887">
                <a:extLst>
                  <a:ext uri="{FF2B5EF4-FFF2-40B4-BE49-F238E27FC236}">
                    <a16:creationId xmlns:a16="http://schemas.microsoft.com/office/drawing/2014/main" id="{A3591C0F-2F57-C042-81A6-52B7912DAF1F}"/>
                  </a:ext>
                </a:extLst>
              </p:cNvPr>
              <p:cNvSpPr>
                <a:spLocks noEditPoints="1"/>
              </p:cNvSpPr>
              <p:nvPr/>
            </p:nvSpPr>
            <p:spPr bwMode="auto">
              <a:xfrm>
                <a:off x="4520" y="2456"/>
                <a:ext cx="8" cy="6"/>
              </a:xfrm>
              <a:custGeom>
                <a:avLst/>
                <a:gdLst>
                  <a:gd name="T0" fmla="*/ 0 w 8"/>
                  <a:gd name="T1" fmla="*/ 0 h 6"/>
                  <a:gd name="T2" fmla="*/ 8 w 8"/>
                  <a:gd name="T3" fmla="*/ 0 h 6"/>
                  <a:gd name="T4" fmla="*/ 8 w 8"/>
                  <a:gd name="T5" fmla="*/ 6 h 6"/>
                  <a:gd name="T6" fmla="*/ 0 w 8"/>
                  <a:gd name="T7" fmla="*/ 6 h 6"/>
                  <a:gd name="T8" fmla="*/ 0 w 8"/>
                  <a:gd name="T9" fmla="*/ 0 h 6"/>
                  <a:gd name="T10" fmla="*/ 2 w 8"/>
                  <a:gd name="T11" fmla="*/ 2 h 6"/>
                  <a:gd name="T12" fmla="*/ 8 w 8"/>
                  <a:gd name="T13" fmla="*/ 2 h 6"/>
                  <a:gd name="T14" fmla="*/ 8 w 8"/>
                  <a:gd name="T15" fmla="*/ 6 h 6"/>
                  <a:gd name="T16" fmla="*/ 2 w 8"/>
                  <a:gd name="T17" fmla="*/ 6 h 6"/>
                  <a:gd name="T18" fmla="*/ 2 w 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0" y="0"/>
                    </a:moveTo>
                    <a:lnTo>
                      <a:pt x="8" y="0"/>
                    </a:lnTo>
                    <a:lnTo>
                      <a:pt x="8" y="6"/>
                    </a:lnTo>
                    <a:lnTo>
                      <a:pt x="0" y="6"/>
                    </a:lnTo>
                    <a:lnTo>
                      <a:pt x="0" y="0"/>
                    </a:lnTo>
                    <a:close/>
                    <a:moveTo>
                      <a:pt x="2" y="2"/>
                    </a:moveTo>
                    <a:lnTo>
                      <a:pt x="8" y="2"/>
                    </a:lnTo>
                    <a:lnTo>
                      <a:pt x="8" y="6"/>
                    </a:lnTo>
                    <a:lnTo>
                      <a:pt x="2" y="6"/>
                    </a:lnTo>
                    <a:lnTo>
                      <a:pt x="2"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1" name="Freeform 1888">
                <a:extLst>
                  <a:ext uri="{FF2B5EF4-FFF2-40B4-BE49-F238E27FC236}">
                    <a16:creationId xmlns:a16="http://schemas.microsoft.com/office/drawing/2014/main" id="{E6D32DF8-6251-534A-9AAB-95CCC2D9A1D9}"/>
                  </a:ext>
                </a:extLst>
              </p:cNvPr>
              <p:cNvSpPr>
                <a:spLocks noEditPoints="1"/>
              </p:cNvSpPr>
              <p:nvPr/>
            </p:nvSpPr>
            <p:spPr bwMode="auto">
              <a:xfrm>
                <a:off x="4522" y="2458"/>
                <a:ext cx="6" cy="4"/>
              </a:xfrm>
              <a:custGeom>
                <a:avLst/>
                <a:gdLst>
                  <a:gd name="T0" fmla="*/ 0 w 6"/>
                  <a:gd name="T1" fmla="*/ 0 h 4"/>
                  <a:gd name="T2" fmla="*/ 6 w 6"/>
                  <a:gd name="T3" fmla="*/ 0 h 4"/>
                  <a:gd name="T4" fmla="*/ 6 w 6"/>
                  <a:gd name="T5" fmla="*/ 4 h 4"/>
                  <a:gd name="T6" fmla="*/ 0 w 6"/>
                  <a:gd name="T7" fmla="*/ 4 h 4"/>
                  <a:gd name="T8" fmla="*/ 0 w 6"/>
                  <a:gd name="T9" fmla="*/ 0 h 4"/>
                  <a:gd name="T10" fmla="*/ 3 w 6"/>
                  <a:gd name="T11" fmla="*/ 1 h 4"/>
                  <a:gd name="T12" fmla="*/ 6 w 6"/>
                  <a:gd name="T13" fmla="*/ 1 h 4"/>
                  <a:gd name="T14" fmla="*/ 6 w 6"/>
                  <a:gd name="T15" fmla="*/ 4 h 4"/>
                  <a:gd name="T16" fmla="*/ 3 w 6"/>
                  <a:gd name="T17" fmla="*/ 4 h 4"/>
                  <a:gd name="T18" fmla="*/ 3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4">
                    <a:moveTo>
                      <a:pt x="0" y="0"/>
                    </a:moveTo>
                    <a:lnTo>
                      <a:pt x="6" y="0"/>
                    </a:lnTo>
                    <a:lnTo>
                      <a:pt x="6" y="4"/>
                    </a:lnTo>
                    <a:lnTo>
                      <a:pt x="0" y="4"/>
                    </a:lnTo>
                    <a:lnTo>
                      <a:pt x="0" y="0"/>
                    </a:lnTo>
                    <a:close/>
                    <a:moveTo>
                      <a:pt x="3" y="1"/>
                    </a:moveTo>
                    <a:lnTo>
                      <a:pt x="6" y="1"/>
                    </a:lnTo>
                    <a:lnTo>
                      <a:pt x="6" y="4"/>
                    </a:lnTo>
                    <a:lnTo>
                      <a:pt x="3" y="4"/>
                    </a:lnTo>
                    <a:lnTo>
                      <a:pt x="3"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2" name="Freeform 1889">
                <a:extLst>
                  <a:ext uri="{FF2B5EF4-FFF2-40B4-BE49-F238E27FC236}">
                    <a16:creationId xmlns:a16="http://schemas.microsoft.com/office/drawing/2014/main" id="{9BDD61E3-0BA8-D74D-A2AF-C2A756C5A3CF}"/>
                  </a:ext>
                </a:extLst>
              </p:cNvPr>
              <p:cNvSpPr>
                <a:spLocks noEditPoints="1"/>
              </p:cNvSpPr>
              <p:nvPr/>
            </p:nvSpPr>
            <p:spPr bwMode="auto">
              <a:xfrm>
                <a:off x="4525" y="2459"/>
                <a:ext cx="3" cy="3"/>
              </a:xfrm>
              <a:custGeom>
                <a:avLst/>
                <a:gdLst>
                  <a:gd name="T0" fmla="*/ 0 w 3"/>
                  <a:gd name="T1" fmla="*/ 0 h 3"/>
                  <a:gd name="T2" fmla="*/ 3 w 3"/>
                  <a:gd name="T3" fmla="*/ 0 h 3"/>
                  <a:gd name="T4" fmla="*/ 3 w 3"/>
                  <a:gd name="T5" fmla="*/ 3 h 3"/>
                  <a:gd name="T6" fmla="*/ 0 w 3"/>
                  <a:gd name="T7" fmla="*/ 3 h 3"/>
                  <a:gd name="T8" fmla="*/ 0 w 3"/>
                  <a:gd name="T9" fmla="*/ 0 h 3"/>
                  <a:gd name="T10" fmla="*/ 2 w 3"/>
                  <a:gd name="T11" fmla="*/ 1 h 3"/>
                  <a:gd name="T12" fmla="*/ 3 w 3"/>
                  <a:gd name="T13" fmla="*/ 1 h 3"/>
                  <a:gd name="T14" fmla="*/ 3 w 3"/>
                  <a:gd name="T15" fmla="*/ 3 h 3"/>
                  <a:gd name="T16" fmla="*/ 2 w 3"/>
                  <a:gd name="T17" fmla="*/ 3 h 3"/>
                  <a:gd name="T18" fmla="*/ 2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3">
                    <a:moveTo>
                      <a:pt x="0" y="0"/>
                    </a:moveTo>
                    <a:lnTo>
                      <a:pt x="3" y="0"/>
                    </a:lnTo>
                    <a:lnTo>
                      <a:pt x="3" y="3"/>
                    </a:lnTo>
                    <a:lnTo>
                      <a:pt x="0" y="3"/>
                    </a:lnTo>
                    <a:lnTo>
                      <a:pt x="0" y="0"/>
                    </a:lnTo>
                    <a:close/>
                    <a:moveTo>
                      <a:pt x="2" y="1"/>
                    </a:moveTo>
                    <a:lnTo>
                      <a:pt x="3" y="1"/>
                    </a:lnTo>
                    <a:lnTo>
                      <a:pt x="3" y="3"/>
                    </a:lnTo>
                    <a:lnTo>
                      <a:pt x="2" y="3"/>
                    </a:lnTo>
                    <a:lnTo>
                      <a:pt x="2"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3" name="Freeform 1890">
                <a:extLst>
                  <a:ext uri="{FF2B5EF4-FFF2-40B4-BE49-F238E27FC236}">
                    <a16:creationId xmlns:a16="http://schemas.microsoft.com/office/drawing/2014/main" id="{E16B1658-2390-E444-A29D-03ECBFB1A9D6}"/>
                  </a:ext>
                </a:extLst>
              </p:cNvPr>
              <p:cNvSpPr>
                <a:spLocks noEditPoints="1"/>
              </p:cNvSpPr>
              <p:nvPr/>
            </p:nvSpPr>
            <p:spPr bwMode="auto">
              <a:xfrm>
                <a:off x="4527" y="2460"/>
                <a:ext cx="1" cy="2"/>
              </a:xfrm>
              <a:custGeom>
                <a:avLst/>
                <a:gdLst>
                  <a:gd name="T0" fmla="*/ 0 w 1"/>
                  <a:gd name="T1" fmla="*/ 0 h 2"/>
                  <a:gd name="T2" fmla="*/ 1 w 1"/>
                  <a:gd name="T3" fmla="*/ 0 h 2"/>
                  <a:gd name="T4" fmla="*/ 1 w 1"/>
                  <a:gd name="T5" fmla="*/ 2 h 2"/>
                  <a:gd name="T6" fmla="*/ 0 w 1"/>
                  <a:gd name="T7" fmla="*/ 2 h 2"/>
                  <a:gd name="T8" fmla="*/ 0 w 1"/>
                  <a:gd name="T9" fmla="*/ 0 h 2"/>
                  <a:gd name="T10" fmla="*/ 1 w 1"/>
                  <a:gd name="T11" fmla="*/ 2 h 2"/>
                  <a:gd name="T12" fmla="*/ 1 w 1"/>
                  <a:gd name="T13" fmla="*/ 2 h 2"/>
                  <a:gd name="T14" fmla="*/ 1 w 1"/>
                  <a:gd name="T15" fmla="*/ 2 h 2"/>
                  <a:gd name="T16" fmla="*/ 1 w 1"/>
                  <a:gd name="T17" fmla="*/ 2 h 2"/>
                  <a:gd name="T18" fmla="*/ 1 w 1"/>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0"/>
                    </a:moveTo>
                    <a:lnTo>
                      <a:pt x="1" y="0"/>
                    </a:lnTo>
                    <a:lnTo>
                      <a:pt x="1" y="2"/>
                    </a:lnTo>
                    <a:lnTo>
                      <a:pt x="0" y="2"/>
                    </a:lnTo>
                    <a:lnTo>
                      <a:pt x="0" y="0"/>
                    </a:lnTo>
                    <a:close/>
                    <a:moveTo>
                      <a:pt x="1" y="2"/>
                    </a:moveTo>
                    <a:lnTo>
                      <a:pt x="1"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4" name="Line 1891">
                <a:extLst>
                  <a:ext uri="{FF2B5EF4-FFF2-40B4-BE49-F238E27FC236}">
                    <a16:creationId xmlns:a16="http://schemas.microsoft.com/office/drawing/2014/main" id="{C6706639-B5D2-604B-96FF-DECE9D348CD8}"/>
                  </a:ext>
                </a:extLst>
              </p:cNvPr>
              <p:cNvSpPr>
                <a:spLocks noChangeShapeType="1"/>
              </p:cNvSpPr>
              <p:nvPr/>
            </p:nvSpPr>
            <p:spPr bwMode="auto">
              <a:xfrm>
                <a:off x="4411" y="2476"/>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15" name="Line 1892">
                <a:extLst>
                  <a:ext uri="{FF2B5EF4-FFF2-40B4-BE49-F238E27FC236}">
                    <a16:creationId xmlns:a16="http://schemas.microsoft.com/office/drawing/2014/main" id="{ED5858EE-F0C3-E44A-812D-48A7876EA2A7}"/>
                  </a:ext>
                </a:extLst>
              </p:cNvPr>
              <p:cNvSpPr>
                <a:spLocks noChangeShapeType="1"/>
              </p:cNvSpPr>
              <p:nvPr/>
            </p:nvSpPr>
            <p:spPr bwMode="auto">
              <a:xfrm>
                <a:off x="4387" y="2476"/>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16" name="Line 1893">
                <a:extLst>
                  <a:ext uri="{FF2B5EF4-FFF2-40B4-BE49-F238E27FC236}">
                    <a16:creationId xmlns:a16="http://schemas.microsoft.com/office/drawing/2014/main" id="{85722204-D236-CD4A-83DD-0D4CE2F8A61D}"/>
                  </a:ext>
                </a:extLst>
              </p:cNvPr>
              <p:cNvSpPr>
                <a:spLocks noChangeShapeType="1"/>
              </p:cNvSpPr>
              <p:nvPr/>
            </p:nvSpPr>
            <p:spPr bwMode="auto">
              <a:xfrm>
                <a:off x="4359" y="2476"/>
                <a:ext cx="18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17" name="Freeform 1894">
                <a:extLst>
                  <a:ext uri="{FF2B5EF4-FFF2-40B4-BE49-F238E27FC236}">
                    <a16:creationId xmlns:a16="http://schemas.microsoft.com/office/drawing/2014/main" id="{0BD046CE-582B-7847-8DC8-76BA6CB2F750}"/>
                  </a:ext>
                </a:extLst>
              </p:cNvPr>
              <p:cNvSpPr>
                <a:spLocks noEditPoints="1"/>
              </p:cNvSpPr>
              <p:nvPr/>
            </p:nvSpPr>
            <p:spPr bwMode="auto">
              <a:xfrm>
                <a:off x="4501" y="2511"/>
                <a:ext cx="24" cy="8"/>
              </a:xfrm>
              <a:custGeom>
                <a:avLst/>
                <a:gdLst>
                  <a:gd name="T0" fmla="*/ 0 w 24"/>
                  <a:gd name="T1" fmla="*/ 0 h 8"/>
                  <a:gd name="T2" fmla="*/ 24 w 24"/>
                  <a:gd name="T3" fmla="*/ 0 h 8"/>
                  <a:gd name="T4" fmla="*/ 24 w 24"/>
                  <a:gd name="T5" fmla="*/ 8 h 8"/>
                  <a:gd name="T6" fmla="*/ 0 w 24"/>
                  <a:gd name="T7" fmla="*/ 8 h 8"/>
                  <a:gd name="T8" fmla="*/ 0 w 24"/>
                  <a:gd name="T9" fmla="*/ 0 h 8"/>
                  <a:gd name="T10" fmla="*/ 0 w 24"/>
                  <a:gd name="T11" fmla="*/ 0 h 8"/>
                  <a:gd name="T12" fmla="*/ 24 w 24"/>
                  <a:gd name="T13" fmla="*/ 0 h 8"/>
                  <a:gd name="T14" fmla="*/ 24 w 24"/>
                  <a:gd name="T15" fmla="*/ 7 h 8"/>
                  <a:gd name="T16" fmla="*/ 0 w 24"/>
                  <a:gd name="T17" fmla="*/ 7 h 8"/>
                  <a:gd name="T18" fmla="*/ 0 w 2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8">
                    <a:moveTo>
                      <a:pt x="0" y="0"/>
                    </a:moveTo>
                    <a:lnTo>
                      <a:pt x="24" y="0"/>
                    </a:lnTo>
                    <a:lnTo>
                      <a:pt x="24" y="8"/>
                    </a:lnTo>
                    <a:lnTo>
                      <a:pt x="0" y="8"/>
                    </a:lnTo>
                    <a:lnTo>
                      <a:pt x="0" y="0"/>
                    </a:lnTo>
                    <a:close/>
                    <a:moveTo>
                      <a:pt x="0" y="0"/>
                    </a:moveTo>
                    <a:lnTo>
                      <a:pt x="24" y="0"/>
                    </a:lnTo>
                    <a:lnTo>
                      <a:pt x="24" y="7"/>
                    </a:lnTo>
                    <a:lnTo>
                      <a:pt x="0"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8" name="Freeform 1895">
                <a:extLst>
                  <a:ext uri="{FF2B5EF4-FFF2-40B4-BE49-F238E27FC236}">
                    <a16:creationId xmlns:a16="http://schemas.microsoft.com/office/drawing/2014/main" id="{27189F6D-8A88-9942-8C21-3F9E80D8F629}"/>
                  </a:ext>
                </a:extLst>
              </p:cNvPr>
              <p:cNvSpPr>
                <a:spLocks noEditPoints="1"/>
              </p:cNvSpPr>
              <p:nvPr/>
            </p:nvSpPr>
            <p:spPr bwMode="auto">
              <a:xfrm>
                <a:off x="4501" y="2511"/>
                <a:ext cx="24" cy="7"/>
              </a:xfrm>
              <a:custGeom>
                <a:avLst/>
                <a:gdLst>
                  <a:gd name="T0" fmla="*/ 0 w 24"/>
                  <a:gd name="T1" fmla="*/ 0 h 7"/>
                  <a:gd name="T2" fmla="*/ 24 w 24"/>
                  <a:gd name="T3" fmla="*/ 0 h 7"/>
                  <a:gd name="T4" fmla="*/ 24 w 24"/>
                  <a:gd name="T5" fmla="*/ 7 h 7"/>
                  <a:gd name="T6" fmla="*/ 0 w 24"/>
                  <a:gd name="T7" fmla="*/ 7 h 7"/>
                  <a:gd name="T8" fmla="*/ 0 w 24"/>
                  <a:gd name="T9" fmla="*/ 0 h 7"/>
                  <a:gd name="T10" fmla="*/ 0 w 24"/>
                  <a:gd name="T11" fmla="*/ 0 h 7"/>
                  <a:gd name="T12" fmla="*/ 24 w 24"/>
                  <a:gd name="T13" fmla="*/ 0 h 7"/>
                  <a:gd name="T14" fmla="*/ 24 w 24"/>
                  <a:gd name="T15" fmla="*/ 5 h 7"/>
                  <a:gd name="T16" fmla="*/ 0 w 24"/>
                  <a:gd name="T17" fmla="*/ 5 h 7"/>
                  <a:gd name="T18" fmla="*/ 0 w 2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7">
                    <a:moveTo>
                      <a:pt x="0" y="0"/>
                    </a:moveTo>
                    <a:lnTo>
                      <a:pt x="24" y="0"/>
                    </a:lnTo>
                    <a:lnTo>
                      <a:pt x="24" y="7"/>
                    </a:lnTo>
                    <a:lnTo>
                      <a:pt x="0" y="7"/>
                    </a:lnTo>
                    <a:lnTo>
                      <a:pt x="0" y="0"/>
                    </a:lnTo>
                    <a:close/>
                    <a:moveTo>
                      <a:pt x="0" y="0"/>
                    </a:moveTo>
                    <a:lnTo>
                      <a:pt x="24" y="0"/>
                    </a:lnTo>
                    <a:lnTo>
                      <a:pt x="24" y="5"/>
                    </a:lnTo>
                    <a:lnTo>
                      <a:pt x="0" y="5"/>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19" name="Freeform 1896">
                <a:extLst>
                  <a:ext uri="{FF2B5EF4-FFF2-40B4-BE49-F238E27FC236}">
                    <a16:creationId xmlns:a16="http://schemas.microsoft.com/office/drawing/2014/main" id="{2353A537-AC71-6742-87E6-57D32DE14B82}"/>
                  </a:ext>
                </a:extLst>
              </p:cNvPr>
              <p:cNvSpPr>
                <a:spLocks noEditPoints="1"/>
              </p:cNvSpPr>
              <p:nvPr/>
            </p:nvSpPr>
            <p:spPr bwMode="auto">
              <a:xfrm>
                <a:off x="4501" y="2511"/>
                <a:ext cx="24" cy="5"/>
              </a:xfrm>
              <a:custGeom>
                <a:avLst/>
                <a:gdLst>
                  <a:gd name="T0" fmla="*/ 0 w 24"/>
                  <a:gd name="T1" fmla="*/ 0 h 5"/>
                  <a:gd name="T2" fmla="*/ 24 w 24"/>
                  <a:gd name="T3" fmla="*/ 0 h 5"/>
                  <a:gd name="T4" fmla="*/ 24 w 24"/>
                  <a:gd name="T5" fmla="*/ 5 h 5"/>
                  <a:gd name="T6" fmla="*/ 0 w 24"/>
                  <a:gd name="T7" fmla="*/ 5 h 5"/>
                  <a:gd name="T8" fmla="*/ 0 w 24"/>
                  <a:gd name="T9" fmla="*/ 0 h 5"/>
                  <a:gd name="T10" fmla="*/ 0 w 24"/>
                  <a:gd name="T11" fmla="*/ 0 h 5"/>
                  <a:gd name="T12" fmla="*/ 24 w 24"/>
                  <a:gd name="T13" fmla="*/ 0 h 5"/>
                  <a:gd name="T14" fmla="*/ 24 w 24"/>
                  <a:gd name="T15" fmla="*/ 3 h 5"/>
                  <a:gd name="T16" fmla="*/ 0 w 24"/>
                  <a:gd name="T17" fmla="*/ 3 h 5"/>
                  <a:gd name="T18" fmla="*/ 0 w 2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5">
                    <a:moveTo>
                      <a:pt x="0" y="0"/>
                    </a:moveTo>
                    <a:lnTo>
                      <a:pt x="24" y="0"/>
                    </a:lnTo>
                    <a:lnTo>
                      <a:pt x="24" y="5"/>
                    </a:lnTo>
                    <a:lnTo>
                      <a:pt x="0" y="5"/>
                    </a:lnTo>
                    <a:lnTo>
                      <a:pt x="0" y="0"/>
                    </a:lnTo>
                    <a:close/>
                    <a:moveTo>
                      <a:pt x="0" y="0"/>
                    </a:moveTo>
                    <a:lnTo>
                      <a:pt x="24" y="0"/>
                    </a:lnTo>
                    <a:lnTo>
                      <a:pt x="24" y="3"/>
                    </a:lnTo>
                    <a:lnTo>
                      <a:pt x="0" y="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0" name="Freeform 1897">
                <a:extLst>
                  <a:ext uri="{FF2B5EF4-FFF2-40B4-BE49-F238E27FC236}">
                    <a16:creationId xmlns:a16="http://schemas.microsoft.com/office/drawing/2014/main" id="{398D4984-2D03-0B4F-9C5F-2D7D28B8E980}"/>
                  </a:ext>
                </a:extLst>
              </p:cNvPr>
              <p:cNvSpPr>
                <a:spLocks noEditPoints="1"/>
              </p:cNvSpPr>
              <p:nvPr/>
            </p:nvSpPr>
            <p:spPr bwMode="auto">
              <a:xfrm>
                <a:off x="4501" y="2511"/>
                <a:ext cx="24" cy="3"/>
              </a:xfrm>
              <a:custGeom>
                <a:avLst/>
                <a:gdLst>
                  <a:gd name="T0" fmla="*/ 0 w 24"/>
                  <a:gd name="T1" fmla="*/ 0 h 3"/>
                  <a:gd name="T2" fmla="*/ 24 w 24"/>
                  <a:gd name="T3" fmla="*/ 0 h 3"/>
                  <a:gd name="T4" fmla="*/ 24 w 24"/>
                  <a:gd name="T5" fmla="*/ 3 h 3"/>
                  <a:gd name="T6" fmla="*/ 0 w 24"/>
                  <a:gd name="T7" fmla="*/ 3 h 3"/>
                  <a:gd name="T8" fmla="*/ 0 w 24"/>
                  <a:gd name="T9" fmla="*/ 0 h 3"/>
                  <a:gd name="T10" fmla="*/ 0 w 24"/>
                  <a:gd name="T11" fmla="*/ 0 h 3"/>
                  <a:gd name="T12" fmla="*/ 24 w 24"/>
                  <a:gd name="T13" fmla="*/ 0 h 3"/>
                  <a:gd name="T14" fmla="*/ 24 w 24"/>
                  <a:gd name="T15" fmla="*/ 2 h 3"/>
                  <a:gd name="T16" fmla="*/ 0 w 24"/>
                  <a:gd name="T17" fmla="*/ 2 h 3"/>
                  <a:gd name="T18" fmla="*/ 0 w 2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3">
                    <a:moveTo>
                      <a:pt x="0" y="0"/>
                    </a:moveTo>
                    <a:lnTo>
                      <a:pt x="24" y="0"/>
                    </a:lnTo>
                    <a:lnTo>
                      <a:pt x="24" y="3"/>
                    </a:lnTo>
                    <a:lnTo>
                      <a:pt x="0" y="3"/>
                    </a:lnTo>
                    <a:lnTo>
                      <a:pt x="0" y="0"/>
                    </a:lnTo>
                    <a:close/>
                    <a:moveTo>
                      <a:pt x="0" y="0"/>
                    </a:moveTo>
                    <a:lnTo>
                      <a:pt x="24" y="0"/>
                    </a:lnTo>
                    <a:lnTo>
                      <a:pt x="24" y="2"/>
                    </a:lnTo>
                    <a:lnTo>
                      <a:pt x="0"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1" name="Freeform 1898">
                <a:extLst>
                  <a:ext uri="{FF2B5EF4-FFF2-40B4-BE49-F238E27FC236}">
                    <a16:creationId xmlns:a16="http://schemas.microsoft.com/office/drawing/2014/main" id="{F66F2413-1374-8F48-9F2C-0C30DDC59D29}"/>
                  </a:ext>
                </a:extLst>
              </p:cNvPr>
              <p:cNvSpPr>
                <a:spLocks noEditPoints="1"/>
              </p:cNvSpPr>
              <p:nvPr/>
            </p:nvSpPr>
            <p:spPr bwMode="auto">
              <a:xfrm>
                <a:off x="4501" y="2511"/>
                <a:ext cx="24" cy="2"/>
              </a:xfrm>
              <a:custGeom>
                <a:avLst/>
                <a:gdLst>
                  <a:gd name="T0" fmla="*/ 0 w 24"/>
                  <a:gd name="T1" fmla="*/ 0 h 2"/>
                  <a:gd name="T2" fmla="*/ 24 w 24"/>
                  <a:gd name="T3" fmla="*/ 0 h 2"/>
                  <a:gd name="T4" fmla="*/ 24 w 24"/>
                  <a:gd name="T5" fmla="*/ 2 h 2"/>
                  <a:gd name="T6" fmla="*/ 0 w 24"/>
                  <a:gd name="T7" fmla="*/ 2 h 2"/>
                  <a:gd name="T8" fmla="*/ 0 w 24"/>
                  <a:gd name="T9" fmla="*/ 0 h 2"/>
                  <a:gd name="T10" fmla="*/ 0 w 24"/>
                  <a:gd name="T11" fmla="*/ 0 h 2"/>
                  <a:gd name="T12" fmla="*/ 24 w 24"/>
                  <a:gd name="T13" fmla="*/ 0 h 2"/>
                  <a:gd name="T14" fmla="*/ 24 w 24"/>
                  <a:gd name="T15" fmla="*/ 0 h 2"/>
                  <a:gd name="T16" fmla="*/ 0 w 24"/>
                  <a:gd name="T17" fmla="*/ 0 h 2"/>
                  <a:gd name="T18" fmla="*/ 0 w 2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
                    <a:moveTo>
                      <a:pt x="0" y="0"/>
                    </a:moveTo>
                    <a:lnTo>
                      <a:pt x="24" y="0"/>
                    </a:lnTo>
                    <a:lnTo>
                      <a:pt x="24" y="2"/>
                    </a:lnTo>
                    <a:lnTo>
                      <a:pt x="0" y="2"/>
                    </a:lnTo>
                    <a:lnTo>
                      <a:pt x="0" y="0"/>
                    </a:lnTo>
                    <a:close/>
                    <a:moveTo>
                      <a:pt x="0" y="0"/>
                    </a:moveTo>
                    <a:lnTo>
                      <a:pt x="24"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2" name="Freeform 1899">
                <a:extLst>
                  <a:ext uri="{FF2B5EF4-FFF2-40B4-BE49-F238E27FC236}">
                    <a16:creationId xmlns:a16="http://schemas.microsoft.com/office/drawing/2014/main" id="{0888458C-3A84-6A41-A843-800C1CA7CFE6}"/>
                  </a:ext>
                </a:extLst>
              </p:cNvPr>
              <p:cNvSpPr>
                <a:spLocks noEditPoints="1"/>
              </p:cNvSpPr>
              <p:nvPr/>
            </p:nvSpPr>
            <p:spPr bwMode="auto">
              <a:xfrm>
                <a:off x="4501" y="2511"/>
                <a:ext cx="24" cy="1"/>
              </a:xfrm>
              <a:custGeom>
                <a:avLst/>
                <a:gdLst>
                  <a:gd name="T0" fmla="*/ 0 w 24"/>
                  <a:gd name="T1" fmla="*/ 0 h 1"/>
                  <a:gd name="T2" fmla="*/ 24 w 24"/>
                  <a:gd name="T3" fmla="*/ 0 h 1"/>
                  <a:gd name="T4" fmla="*/ 24 w 24"/>
                  <a:gd name="T5" fmla="*/ 0 h 1"/>
                  <a:gd name="T6" fmla="*/ 0 w 24"/>
                  <a:gd name="T7" fmla="*/ 0 h 1"/>
                  <a:gd name="T8" fmla="*/ 0 w 24"/>
                  <a:gd name="T9" fmla="*/ 0 h 1"/>
                  <a:gd name="T10" fmla="*/ 0 w 24"/>
                  <a:gd name="T11" fmla="*/ 0 h 1"/>
                  <a:gd name="T12" fmla="*/ 24 w 24"/>
                  <a:gd name="T13" fmla="*/ 0 h 1"/>
                  <a:gd name="T14" fmla="*/ 24 w 24"/>
                  <a:gd name="T15" fmla="*/ 0 h 1"/>
                  <a:gd name="T16" fmla="*/ 0 w 24"/>
                  <a:gd name="T17" fmla="*/ 0 h 1"/>
                  <a:gd name="T18" fmla="*/ 0 w 2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
                    <a:moveTo>
                      <a:pt x="0" y="0"/>
                    </a:moveTo>
                    <a:lnTo>
                      <a:pt x="24" y="0"/>
                    </a:lnTo>
                    <a:lnTo>
                      <a:pt x="0" y="0"/>
                    </a:lnTo>
                    <a:close/>
                    <a:moveTo>
                      <a:pt x="0" y="0"/>
                    </a:moveTo>
                    <a:lnTo>
                      <a:pt x="24"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3" name="Rectangle 1900">
                <a:extLst>
                  <a:ext uri="{FF2B5EF4-FFF2-40B4-BE49-F238E27FC236}">
                    <a16:creationId xmlns:a16="http://schemas.microsoft.com/office/drawing/2014/main" id="{2EE44ACB-C10C-154B-8019-66F56C0505FD}"/>
                  </a:ext>
                </a:extLst>
              </p:cNvPr>
              <p:cNvSpPr>
                <a:spLocks noChangeArrowheads="1"/>
              </p:cNvSpPr>
              <p:nvPr/>
            </p:nvSpPr>
            <p:spPr bwMode="auto">
              <a:xfrm>
                <a:off x="4480" y="2513"/>
                <a:ext cx="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24" name="Freeform 1901">
                <a:extLst>
                  <a:ext uri="{FF2B5EF4-FFF2-40B4-BE49-F238E27FC236}">
                    <a16:creationId xmlns:a16="http://schemas.microsoft.com/office/drawing/2014/main" id="{95C16E81-0BE3-C844-8114-7C1A54FF203A}"/>
                  </a:ext>
                </a:extLst>
              </p:cNvPr>
              <p:cNvSpPr>
                <a:spLocks noEditPoints="1"/>
              </p:cNvSpPr>
              <p:nvPr/>
            </p:nvSpPr>
            <p:spPr bwMode="auto">
              <a:xfrm>
                <a:off x="4336" y="2506"/>
                <a:ext cx="29" cy="14"/>
              </a:xfrm>
              <a:custGeom>
                <a:avLst/>
                <a:gdLst>
                  <a:gd name="T0" fmla="*/ 0 w 29"/>
                  <a:gd name="T1" fmla="*/ 0 h 14"/>
                  <a:gd name="T2" fmla="*/ 29 w 29"/>
                  <a:gd name="T3" fmla="*/ 0 h 14"/>
                  <a:gd name="T4" fmla="*/ 29 w 29"/>
                  <a:gd name="T5" fmla="*/ 14 h 14"/>
                  <a:gd name="T6" fmla="*/ 0 w 29"/>
                  <a:gd name="T7" fmla="*/ 14 h 14"/>
                  <a:gd name="T8" fmla="*/ 0 w 29"/>
                  <a:gd name="T9" fmla="*/ 0 h 14"/>
                  <a:gd name="T10" fmla="*/ 2 w 29"/>
                  <a:gd name="T11" fmla="*/ 0 h 14"/>
                  <a:gd name="T12" fmla="*/ 27 w 29"/>
                  <a:gd name="T13" fmla="*/ 0 h 14"/>
                  <a:gd name="T14" fmla="*/ 27 w 29"/>
                  <a:gd name="T15" fmla="*/ 14 h 14"/>
                  <a:gd name="T16" fmla="*/ 2 w 29"/>
                  <a:gd name="T17" fmla="*/ 14 h 14"/>
                  <a:gd name="T18" fmla="*/ 2 w 2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14">
                    <a:moveTo>
                      <a:pt x="0" y="0"/>
                    </a:moveTo>
                    <a:lnTo>
                      <a:pt x="29" y="0"/>
                    </a:lnTo>
                    <a:lnTo>
                      <a:pt x="29" y="14"/>
                    </a:lnTo>
                    <a:lnTo>
                      <a:pt x="0" y="14"/>
                    </a:lnTo>
                    <a:lnTo>
                      <a:pt x="0" y="0"/>
                    </a:lnTo>
                    <a:close/>
                    <a:moveTo>
                      <a:pt x="2" y="0"/>
                    </a:moveTo>
                    <a:lnTo>
                      <a:pt x="27" y="0"/>
                    </a:lnTo>
                    <a:lnTo>
                      <a:pt x="27" y="14"/>
                    </a:lnTo>
                    <a:lnTo>
                      <a:pt x="2"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5" name="Freeform 1902">
                <a:extLst>
                  <a:ext uri="{FF2B5EF4-FFF2-40B4-BE49-F238E27FC236}">
                    <a16:creationId xmlns:a16="http://schemas.microsoft.com/office/drawing/2014/main" id="{E1F270B0-0EEB-044E-8DF6-7D0C82968FD6}"/>
                  </a:ext>
                </a:extLst>
              </p:cNvPr>
              <p:cNvSpPr>
                <a:spLocks noEditPoints="1"/>
              </p:cNvSpPr>
              <p:nvPr/>
            </p:nvSpPr>
            <p:spPr bwMode="auto">
              <a:xfrm>
                <a:off x="4338" y="2506"/>
                <a:ext cx="25" cy="14"/>
              </a:xfrm>
              <a:custGeom>
                <a:avLst/>
                <a:gdLst>
                  <a:gd name="T0" fmla="*/ 0 w 25"/>
                  <a:gd name="T1" fmla="*/ 0 h 14"/>
                  <a:gd name="T2" fmla="*/ 25 w 25"/>
                  <a:gd name="T3" fmla="*/ 0 h 14"/>
                  <a:gd name="T4" fmla="*/ 25 w 25"/>
                  <a:gd name="T5" fmla="*/ 14 h 14"/>
                  <a:gd name="T6" fmla="*/ 0 w 25"/>
                  <a:gd name="T7" fmla="*/ 14 h 14"/>
                  <a:gd name="T8" fmla="*/ 0 w 25"/>
                  <a:gd name="T9" fmla="*/ 0 h 14"/>
                  <a:gd name="T10" fmla="*/ 2 w 25"/>
                  <a:gd name="T11" fmla="*/ 0 h 14"/>
                  <a:gd name="T12" fmla="*/ 24 w 25"/>
                  <a:gd name="T13" fmla="*/ 0 h 14"/>
                  <a:gd name="T14" fmla="*/ 24 w 25"/>
                  <a:gd name="T15" fmla="*/ 14 h 14"/>
                  <a:gd name="T16" fmla="*/ 2 w 25"/>
                  <a:gd name="T17" fmla="*/ 14 h 14"/>
                  <a:gd name="T18" fmla="*/ 2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4">
                    <a:moveTo>
                      <a:pt x="0" y="0"/>
                    </a:moveTo>
                    <a:lnTo>
                      <a:pt x="25" y="0"/>
                    </a:lnTo>
                    <a:lnTo>
                      <a:pt x="25" y="14"/>
                    </a:lnTo>
                    <a:lnTo>
                      <a:pt x="0" y="14"/>
                    </a:lnTo>
                    <a:lnTo>
                      <a:pt x="0" y="0"/>
                    </a:lnTo>
                    <a:close/>
                    <a:moveTo>
                      <a:pt x="2" y="0"/>
                    </a:moveTo>
                    <a:lnTo>
                      <a:pt x="24" y="0"/>
                    </a:lnTo>
                    <a:lnTo>
                      <a:pt x="24" y="14"/>
                    </a:lnTo>
                    <a:lnTo>
                      <a:pt x="2" y="14"/>
                    </a:lnTo>
                    <a:lnTo>
                      <a:pt x="2" y="0"/>
                    </a:lnTo>
                    <a:close/>
                  </a:path>
                </a:pathLst>
              </a:custGeom>
              <a:solidFill>
                <a:srgbClr val="C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6" name="Freeform 1903">
                <a:extLst>
                  <a:ext uri="{FF2B5EF4-FFF2-40B4-BE49-F238E27FC236}">
                    <a16:creationId xmlns:a16="http://schemas.microsoft.com/office/drawing/2014/main" id="{854C5BBB-BFCF-444A-8022-19FA9E726767}"/>
                  </a:ext>
                </a:extLst>
              </p:cNvPr>
              <p:cNvSpPr>
                <a:spLocks noEditPoints="1"/>
              </p:cNvSpPr>
              <p:nvPr/>
            </p:nvSpPr>
            <p:spPr bwMode="auto">
              <a:xfrm>
                <a:off x="4340" y="2506"/>
                <a:ext cx="22" cy="14"/>
              </a:xfrm>
              <a:custGeom>
                <a:avLst/>
                <a:gdLst>
                  <a:gd name="T0" fmla="*/ 0 w 22"/>
                  <a:gd name="T1" fmla="*/ 0 h 14"/>
                  <a:gd name="T2" fmla="*/ 22 w 22"/>
                  <a:gd name="T3" fmla="*/ 0 h 14"/>
                  <a:gd name="T4" fmla="*/ 22 w 22"/>
                  <a:gd name="T5" fmla="*/ 14 h 14"/>
                  <a:gd name="T6" fmla="*/ 0 w 22"/>
                  <a:gd name="T7" fmla="*/ 14 h 14"/>
                  <a:gd name="T8" fmla="*/ 0 w 22"/>
                  <a:gd name="T9" fmla="*/ 0 h 14"/>
                  <a:gd name="T10" fmla="*/ 1 w 22"/>
                  <a:gd name="T11" fmla="*/ 0 h 14"/>
                  <a:gd name="T12" fmla="*/ 20 w 22"/>
                  <a:gd name="T13" fmla="*/ 0 h 14"/>
                  <a:gd name="T14" fmla="*/ 20 w 22"/>
                  <a:gd name="T15" fmla="*/ 14 h 14"/>
                  <a:gd name="T16" fmla="*/ 1 w 22"/>
                  <a:gd name="T17" fmla="*/ 14 h 14"/>
                  <a:gd name="T18" fmla="*/ 1 w 22"/>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4">
                    <a:moveTo>
                      <a:pt x="0" y="0"/>
                    </a:moveTo>
                    <a:lnTo>
                      <a:pt x="22" y="0"/>
                    </a:lnTo>
                    <a:lnTo>
                      <a:pt x="22" y="14"/>
                    </a:lnTo>
                    <a:lnTo>
                      <a:pt x="0" y="14"/>
                    </a:lnTo>
                    <a:lnTo>
                      <a:pt x="0" y="0"/>
                    </a:lnTo>
                    <a:close/>
                    <a:moveTo>
                      <a:pt x="1" y="0"/>
                    </a:moveTo>
                    <a:lnTo>
                      <a:pt x="20" y="0"/>
                    </a:lnTo>
                    <a:lnTo>
                      <a:pt x="20" y="14"/>
                    </a:lnTo>
                    <a:lnTo>
                      <a:pt x="1" y="14"/>
                    </a:lnTo>
                    <a:lnTo>
                      <a:pt x="1" y="0"/>
                    </a:lnTo>
                    <a:close/>
                  </a:path>
                </a:pathLst>
              </a:custGeom>
              <a:solidFill>
                <a:srgbClr val="D0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7" name="Freeform 1904">
                <a:extLst>
                  <a:ext uri="{FF2B5EF4-FFF2-40B4-BE49-F238E27FC236}">
                    <a16:creationId xmlns:a16="http://schemas.microsoft.com/office/drawing/2014/main" id="{BE1AFF2B-610D-5B4A-9109-979D2AE4129A}"/>
                  </a:ext>
                </a:extLst>
              </p:cNvPr>
              <p:cNvSpPr>
                <a:spLocks noEditPoints="1"/>
              </p:cNvSpPr>
              <p:nvPr/>
            </p:nvSpPr>
            <p:spPr bwMode="auto">
              <a:xfrm>
                <a:off x="4341" y="2506"/>
                <a:ext cx="19" cy="14"/>
              </a:xfrm>
              <a:custGeom>
                <a:avLst/>
                <a:gdLst>
                  <a:gd name="T0" fmla="*/ 0 w 19"/>
                  <a:gd name="T1" fmla="*/ 0 h 14"/>
                  <a:gd name="T2" fmla="*/ 19 w 19"/>
                  <a:gd name="T3" fmla="*/ 0 h 14"/>
                  <a:gd name="T4" fmla="*/ 19 w 19"/>
                  <a:gd name="T5" fmla="*/ 14 h 14"/>
                  <a:gd name="T6" fmla="*/ 0 w 19"/>
                  <a:gd name="T7" fmla="*/ 14 h 14"/>
                  <a:gd name="T8" fmla="*/ 0 w 19"/>
                  <a:gd name="T9" fmla="*/ 0 h 14"/>
                  <a:gd name="T10" fmla="*/ 2 w 19"/>
                  <a:gd name="T11" fmla="*/ 0 h 14"/>
                  <a:gd name="T12" fmla="*/ 17 w 19"/>
                  <a:gd name="T13" fmla="*/ 0 h 14"/>
                  <a:gd name="T14" fmla="*/ 17 w 19"/>
                  <a:gd name="T15" fmla="*/ 14 h 14"/>
                  <a:gd name="T16" fmla="*/ 2 w 19"/>
                  <a:gd name="T17" fmla="*/ 14 h 14"/>
                  <a:gd name="T18" fmla="*/ 2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4">
                    <a:moveTo>
                      <a:pt x="0" y="0"/>
                    </a:moveTo>
                    <a:lnTo>
                      <a:pt x="19" y="0"/>
                    </a:lnTo>
                    <a:lnTo>
                      <a:pt x="19" y="14"/>
                    </a:lnTo>
                    <a:lnTo>
                      <a:pt x="0" y="14"/>
                    </a:lnTo>
                    <a:lnTo>
                      <a:pt x="0" y="0"/>
                    </a:lnTo>
                    <a:close/>
                    <a:moveTo>
                      <a:pt x="2" y="0"/>
                    </a:moveTo>
                    <a:lnTo>
                      <a:pt x="17" y="0"/>
                    </a:lnTo>
                    <a:lnTo>
                      <a:pt x="17" y="14"/>
                    </a:lnTo>
                    <a:lnTo>
                      <a:pt x="2" y="14"/>
                    </a:lnTo>
                    <a:lnTo>
                      <a:pt x="2" y="0"/>
                    </a:lnTo>
                    <a:close/>
                  </a:path>
                </a:pathLst>
              </a:custGeom>
              <a:solidFill>
                <a:srgbClr val="DB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8" name="Freeform 1905">
                <a:extLst>
                  <a:ext uri="{FF2B5EF4-FFF2-40B4-BE49-F238E27FC236}">
                    <a16:creationId xmlns:a16="http://schemas.microsoft.com/office/drawing/2014/main" id="{4706CE1C-38AC-7E47-84B9-5A81125D8016}"/>
                  </a:ext>
                </a:extLst>
              </p:cNvPr>
              <p:cNvSpPr>
                <a:spLocks noEditPoints="1"/>
              </p:cNvSpPr>
              <p:nvPr/>
            </p:nvSpPr>
            <p:spPr bwMode="auto">
              <a:xfrm>
                <a:off x="4343" y="2506"/>
                <a:ext cx="15" cy="14"/>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2 w 15"/>
                  <a:gd name="T11" fmla="*/ 0 h 14"/>
                  <a:gd name="T12" fmla="*/ 13 w 15"/>
                  <a:gd name="T13" fmla="*/ 0 h 14"/>
                  <a:gd name="T14" fmla="*/ 13 w 15"/>
                  <a:gd name="T15" fmla="*/ 14 h 14"/>
                  <a:gd name="T16" fmla="*/ 2 w 15"/>
                  <a:gd name="T17" fmla="*/ 14 h 14"/>
                  <a:gd name="T18" fmla="*/ 2 w 1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4">
                    <a:moveTo>
                      <a:pt x="0" y="0"/>
                    </a:moveTo>
                    <a:lnTo>
                      <a:pt x="15" y="0"/>
                    </a:lnTo>
                    <a:lnTo>
                      <a:pt x="15" y="14"/>
                    </a:lnTo>
                    <a:lnTo>
                      <a:pt x="0" y="14"/>
                    </a:lnTo>
                    <a:lnTo>
                      <a:pt x="0" y="0"/>
                    </a:lnTo>
                    <a:close/>
                    <a:moveTo>
                      <a:pt x="2" y="0"/>
                    </a:moveTo>
                    <a:lnTo>
                      <a:pt x="13" y="0"/>
                    </a:lnTo>
                    <a:lnTo>
                      <a:pt x="13" y="14"/>
                    </a:lnTo>
                    <a:lnTo>
                      <a:pt x="2" y="14"/>
                    </a:lnTo>
                    <a:lnTo>
                      <a:pt x="2" y="0"/>
                    </a:lnTo>
                    <a:close/>
                  </a:path>
                </a:pathLst>
              </a:custGeom>
              <a:solidFill>
                <a:srgbClr val="E748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9" name="Freeform 1906">
                <a:extLst>
                  <a:ext uri="{FF2B5EF4-FFF2-40B4-BE49-F238E27FC236}">
                    <a16:creationId xmlns:a16="http://schemas.microsoft.com/office/drawing/2014/main" id="{ABFE9F1A-0316-A445-B753-0EC4618077FD}"/>
                  </a:ext>
                </a:extLst>
              </p:cNvPr>
              <p:cNvSpPr>
                <a:spLocks noEditPoints="1"/>
              </p:cNvSpPr>
              <p:nvPr/>
            </p:nvSpPr>
            <p:spPr bwMode="auto">
              <a:xfrm>
                <a:off x="4345" y="2506"/>
                <a:ext cx="11" cy="14"/>
              </a:xfrm>
              <a:custGeom>
                <a:avLst/>
                <a:gdLst>
                  <a:gd name="T0" fmla="*/ 0 w 11"/>
                  <a:gd name="T1" fmla="*/ 0 h 14"/>
                  <a:gd name="T2" fmla="*/ 11 w 11"/>
                  <a:gd name="T3" fmla="*/ 0 h 14"/>
                  <a:gd name="T4" fmla="*/ 11 w 11"/>
                  <a:gd name="T5" fmla="*/ 14 h 14"/>
                  <a:gd name="T6" fmla="*/ 0 w 11"/>
                  <a:gd name="T7" fmla="*/ 14 h 14"/>
                  <a:gd name="T8" fmla="*/ 0 w 11"/>
                  <a:gd name="T9" fmla="*/ 0 h 14"/>
                  <a:gd name="T10" fmla="*/ 2 w 11"/>
                  <a:gd name="T11" fmla="*/ 0 h 14"/>
                  <a:gd name="T12" fmla="*/ 9 w 11"/>
                  <a:gd name="T13" fmla="*/ 0 h 14"/>
                  <a:gd name="T14" fmla="*/ 9 w 11"/>
                  <a:gd name="T15" fmla="*/ 14 h 14"/>
                  <a:gd name="T16" fmla="*/ 2 w 11"/>
                  <a:gd name="T17" fmla="*/ 14 h 14"/>
                  <a:gd name="T18" fmla="*/ 2 w 11"/>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4">
                    <a:moveTo>
                      <a:pt x="0" y="0"/>
                    </a:moveTo>
                    <a:lnTo>
                      <a:pt x="11" y="0"/>
                    </a:lnTo>
                    <a:lnTo>
                      <a:pt x="11" y="14"/>
                    </a:lnTo>
                    <a:lnTo>
                      <a:pt x="0" y="14"/>
                    </a:lnTo>
                    <a:lnTo>
                      <a:pt x="0" y="0"/>
                    </a:lnTo>
                    <a:close/>
                    <a:moveTo>
                      <a:pt x="2" y="0"/>
                    </a:moveTo>
                    <a:lnTo>
                      <a:pt x="9" y="0"/>
                    </a:lnTo>
                    <a:lnTo>
                      <a:pt x="9" y="14"/>
                    </a:lnTo>
                    <a:lnTo>
                      <a:pt x="2" y="14"/>
                    </a:lnTo>
                    <a:lnTo>
                      <a:pt x="2" y="0"/>
                    </a:lnTo>
                    <a:close/>
                  </a:path>
                </a:pathLst>
              </a:custGeom>
              <a:solidFill>
                <a:srgbClr val="F0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0" name="Freeform 1907">
                <a:extLst>
                  <a:ext uri="{FF2B5EF4-FFF2-40B4-BE49-F238E27FC236}">
                    <a16:creationId xmlns:a16="http://schemas.microsoft.com/office/drawing/2014/main" id="{A2660716-2542-0942-B973-4ECA7C388233}"/>
                  </a:ext>
                </a:extLst>
              </p:cNvPr>
              <p:cNvSpPr>
                <a:spLocks noEditPoints="1"/>
              </p:cNvSpPr>
              <p:nvPr/>
            </p:nvSpPr>
            <p:spPr bwMode="auto">
              <a:xfrm>
                <a:off x="4347" y="2506"/>
                <a:ext cx="7" cy="14"/>
              </a:xfrm>
              <a:custGeom>
                <a:avLst/>
                <a:gdLst>
                  <a:gd name="T0" fmla="*/ 0 w 7"/>
                  <a:gd name="T1" fmla="*/ 0 h 14"/>
                  <a:gd name="T2" fmla="*/ 7 w 7"/>
                  <a:gd name="T3" fmla="*/ 0 h 14"/>
                  <a:gd name="T4" fmla="*/ 7 w 7"/>
                  <a:gd name="T5" fmla="*/ 14 h 14"/>
                  <a:gd name="T6" fmla="*/ 0 w 7"/>
                  <a:gd name="T7" fmla="*/ 14 h 14"/>
                  <a:gd name="T8" fmla="*/ 0 w 7"/>
                  <a:gd name="T9" fmla="*/ 0 h 14"/>
                  <a:gd name="T10" fmla="*/ 1 w 7"/>
                  <a:gd name="T11" fmla="*/ 0 h 14"/>
                  <a:gd name="T12" fmla="*/ 5 w 7"/>
                  <a:gd name="T13" fmla="*/ 0 h 14"/>
                  <a:gd name="T14" fmla="*/ 5 w 7"/>
                  <a:gd name="T15" fmla="*/ 14 h 14"/>
                  <a:gd name="T16" fmla="*/ 1 w 7"/>
                  <a:gd name="T17" fmla="*/ 14 h 14"/>
                  <a:gd name="T18" fmla="*/ 1 w 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4">
                    <a:moveTo>
                      <a:pt x="0" y="0"/>
                    </a:moveTo>
                    <a:lnTo>
                      <a:pt x="7" y="0"/>
                    </a:lnTo>
                    <a:lnTo>
                      <a:pt x="7" y="14"/>
                    </a:lnTo>
                    <a:lnTo>
                      <a:pt x="0" y="14"/>
                    </a:lnTo>
                    <a:lnTo>
                      <a:pt x="0" y="0"/>
                    </a:lnTo>
                    <a:close/>
                    <a:moveTo>
                      <a:pt x="1" y="0"/>
                    </a:moveTo>
                    <a:lnTo>
                      <a:pt x="5" y="0"/>
                    </a:lnTo>
                    <a:lnTo>
                      <a:pt x="5" y="14"/>
                    </a:lnTo>
                    <a:lnTo>
                      <a:pt x="1" y="14"/>
                    </a:lnTo>
                    <a:lnTo>
                      <a:pt x="1" y="0"/>
                    </a:lnTo>
                    <a:close/>
                  </a:path>
                </a:pathLst>
              </a:custGeom>
              <a:solidFill>
                <a:srgbClr val="F7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1" name="Freeform 1908">
                <a:extLst>
                  <a:ext uri="{FF2B5EF4-FFF2-40B4-BE49-F238E27FC236}">
                    <a16:creationId xmlns:a16="http://schemas.microsoft.com/office/drawing/2014/main" id="{FA5729F9-4A64-C74B-823D-0134132F6212}"/>
                  </a:ext>
                </a:extLst>
              </p:cNvPr>
              <p:cNvSpPr>
                <a:spLocks noEditPoints="1"/>
              </p:cNvSpPr>
              <p:nvPr/>
            </p:nvSpPr>
            <p:spPr bwMode="auto">
              <a:xfrm>
                <a:off x="4348" y="2506"/>
                <a:ext cx="4" cy="14"/>
              </a:xfrm>
              <a:custGeom>
                <a:avLst/>
                <a:gdLst>
                  <a:gd name="T0" fmla="*/ 0 w 4"/>
                  <a:gd name="T1" fmla="*/ 0 h 14"/>
                  <a:gd name="T2" fmla="*/ 4 w 4"/>
                  <a:gd name="T3" fmla="*/ 0 h 14"/>
                  <a:gd name="T4" fmla="*/ 4 w 4"/>
                  <a:gd name="T5" fmla="*/ 14 h 14"/>
                  <a:gd name="T6" fmla="*/ 0 w 4"/>
                  <a:gd name="T7" fmla="*/ 14 h 14"/>
                  <a:gd name="T8" fmla="*/ 0 w 4"/>
                  <a:gd name="T9" fmla="*/ 0 h 14"/>
                  <a:gd name="T10" fmla="*/ 2 w 4"/>
                  <a:gd name="T11" fmla="*/ 0 h 14"/>
                  <a:gd name="T12" fmla="*/ 2 w 4"/>
                  <a:gd name="T13" fmla="*/ 0 h 14"/>
                  <a:gd name="T14" fmla="*/ 2 w 4"/>
                  <a:gd name="T15" fmla="*/ 14 h 14"/>
                  <a:gd name="T16" fmla="*/ 2 w 4"/>
                  <a:gd name="T17" fmla="*/ 14 h 14"/>
                  <a:gd name="T18" fmla="*/ 2 w 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4">
                    <a:moveTo>
                      <a:pt x="0" y="0"/>
                    </a:moveTo>
                    <a:lnTo>
                      <a:pt x="4" y="0"/>
                    </a:lnTo>
                    <a:lnTo>
                      <a:pt x="4" y="14"/>
                    </a:lnTo>
                    <a:lnTo>
                      <a:pt x="0" y="14"/>
                    </a:lnTo>
                    <a:lnTo>
                      <a:pt x="0" y="0"/>
                    </a:lnTo>
                    <a:close/>
                    <a:moveTo>
                      <a:pt x="2" y="0"/>
                    </a:moveTo>
                    <a:lnTo>
                      <a:pt x="2" y="0"/>
                    </a:lnTo>
                    <a:lnTo>
                      <a:pt x="2" y="14"/>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2" name="Freeform 1909">
                <a:extLst>
                  <a:ext uri="{FF2B5EF4-FFF2-40B4-BE49-F238E27FC236}">
                    <a16:creationId xmlns:a16="http://schemas.microsoft.com/office/drawing/2014/main" id="{C3EF01EF-5B91-8042-98E3-71582E9E990E}"/>
                  </a:ext>
                </a:extLst>
              </p:cNvPr>
              <p:cNvSpPr>
                <a:spLocks/>
              </p:cNvSpPr>
              <p:nvPr/>
            </p:nvSpPr>
            <p:spPr bwMode="auto">
              <a:xfrm>
                <a:off x="4328" y="2304"/>
                <a:ext cx="280" cy="278"/>
              </a:xfrm>
              <a:custGeom>
                <a:avLst/>
                <a:gdLst>
                  <a:gd name="T0" fmla="*/ 0 w 280"/>
                  <a:gd name="T1" fmla="*/ 278 h 278"/>
                  <a:gd name="T2" fmla="*/ 0 w 280"/>
                  <a:gd name="T3" fmla="*/ 194 h 278"/>
                  <a:gd name="T4" fmla="*/ 29 w 280"/>
                  <a:gd name="T5" fmla="*/ 165 h 278"/>
                  <a:gd name="T6" fmla="*/ 31 w 280"/>
                  <a:gd name="T7" fmla="*/ 165 h 278"/>
                  <a:gd name="T8" fmla="*/ 31 w 280"/>
                  <a:gd name="T9" fmla="*/ 32 h 278"/>
                  <a:gd name="T10" fmla="*/ 62 w 280"/>
                  <a:gd name="T11" fmla="*/ 0 h 278"/>
                  <a:gd name="T12" fmla="*/ 249 w 280"/>
                  <a:gd name="T13" fmla="*/ 0 h 278"/>
                  <a:gd name="T14" fmla="*/ 249 w 280"/>
                  <a:gd name="T15" fmla="*/ 94 h 278"/>
                  <a:gd name="T16" fmla="*/ 242 w 280"/>
                  <a:gd name="T17" fmla="*/ 116 h 278"/>
                  <a:gd name="T18" fmla="*/ 242 w 280"/>
                  <a:gd name="T19" fmla="*/ 159 h 278"/>
                  <a:gd name="T20" fmla="*/ 237 w 280"/>
                  <a:gd name="T21" fmla="*/ 162 h 278"/>
                  <a:gd name="T22" fmla="*/ 280 w 280"/>
                  <a:gd name="T23" fmla="*/ 162 h 278"/>
                  <a:gd name="T24" fmla="*/ 280 w 280"/>
                  <a:gd name="T25" fmla="*/ 248 h 278"/>
                  <a:gd name="T26" fmla="*/ 249 w 280"/>
                  <a:gd name="T27" fmla="*/ 278 h 278"/>
                  <a:gd name="T28" fmla="*/ 0 w 280"/>
                  <a:gd name="T29" fmla="*/ 278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0" h="278">
                    <a:moveTo>
                      <a:pt x="0" y="278"/>
                    </a:moveTo>
                    <a:lnTo>
                      <a:pt x="0" y="194"/>
                    </a:lnTo>
                    <a:lnTo>
                      <a:pt x="29" y="165"/>
                    </a:lnTo>
                    <a:lnTo>
                      <a:pt x="31" y="165"/>
                    </a:lnTo>
                    <a:lnTo>
                      <a:pt x="31" y="32"/>
                    </a:lnTo>
                    <a:lnTo>
                      <a:pt x="62" y="0"/>
                    </a:lnTo>
                    <a:lnTo>
                      <a:pt x="249" y="0"/>
                    </a:lnTo>
                    <a:lnTo>
                      <a:pt x="249" y="94"/>
                    </a:lnTo>
                    <a:lnTo>
                      <a:pt x="242" y="116"/>
                    </a:lnTo>
                    <a:lnTo>
                      <a:pt x="242" y="159"/>
                    </a:lnTo>
                    <a:lnTo>
                      <a:pt x="237" y="162"/>
                    </a:lnTo>
                    <a:lnTo>
                      <a:pt x="280" y="162"/>
                    </a:lnTo>
                    <a:lnTo>
                      <a:pt x="280" y="248"/>
                    </a:lnTo>
                    <a:lnTo>
                      <a:pt x="249" y="27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733" name="Freeform 1910">
                <a:extLst>
                  <a:ext uri="{FF2B5EF4-FFF2-40B4-BE49-F238E27FC236}">
                    <a16:creationId xmlns:a16="http://schemas.microsoft.com/office/drawing/2014/main" id="{CE2C3FC6-5DB4-2145-ACC6-5110E1B32A6B}"/>
                  </a:ext>
                </a:extLst>
              </p:cNvPr>
              <p:cNvSpPr>
                <a:spLocks/>
              </p:cNvSpPr>
              <p:nvPr/>
            </p:nvSpPr>
            <p:spPr bwMode="auto">
              <a:xfrm>
                <a:off x="4570" y="2466"/>
                <a:ext cx="38" cy="16"/>
              </a:xfrm>
              <a:custGeom>
                <a:avLst/>
                <a:gdLst>
                  <a:gd name="T0" fmla="*/ 22 w 38"/>
                  <a:gd name="T1" fmla="*/ 16 h 16"/>
                  <a:gd name="T2" fmla="*/ 38 w 38"/>
                  <a:gd name="T3" fmla="*/ 0 h 16"/>
                  <a:gd name="T4" fmla="*/ 0 w 38"/>
                  <a:gd name="T5" fmla="*/ 0 h 16"/>
                  <a:gd name="T6" fmla="*/ 22 w 38"/>
                  <a:gd name="T7" fmla="*/ 1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6">
                    <a:moveTo>
                      <a:pt x="22" y="16"/>
                    </a:moveTo>
                    <a:lnTo>
                      <a:pt x="38" y="0"/>
                    </a:lnTo>
                    <a:lnTo>
                      <a:pt x="0" y="0"/>
                    </a:lnTo>
                    <a:lnTo>
                      <a:pt x="22" y="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4" name="Freeform 1911">
                <a:extLst>
                  <a:ext uri="{FF2B5EF4-FFF2-40B4-BE49-F238E27FC236}">
                    <a16:creationId xmlns:a16="http://schemas.microsoft.com/office/drawing/2014/main" id="{68DAB2C9-5970-0944-876C-483CACB44D1C}"/>
                  </a:ext>
                </a:extLst>
              </p:cNvPr>
              <p:cNvSpPr>
                <a:spLocks/>
              </p:cNvSpPr>
              <p:nvPr/>
            </p:nvSpPr>
            <p:spPr bwMode="auto">
              <a:xfrm>
                <a:off x="4328" y="2469"/>
                <a:ext cx="62" cy="29"/>
              </a:xfrm>
              <a:custGeom>
                <a:avLst/>
                <a:gdLst>
                  <a:gd name="T0" fmla="*/ 62 w 62"/>
                  <a:gd name="T1" fmla="*/ 29 h 29"/>
                  <a:gd name="T2" fmla="*/ 29 w 62"/>
                  <a:gd name="T3" fmla="*/ 0 h 29"/>
                  <a:gd name="T4" fmla="*/ 0 w 62"/>
                  <a:gd name="T5" fmla="*/ 29 h 29"/>
                  <a:gd name="T6" fmla="*/ 62 w 62"/>
                  <a:gd name="T7" fmla="*/ 29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29">
                    <a:moveTo>
                      <a:pt x="62" y="29"/>
                    </a:moveTo>
                    <a:lnTo>
                      <a:pt x="29" y="0"/>
                    </a:lnTo>
                    <a:lnTo>
                      <a:pt x="0" y="29"/>
                    </a:lnTo>
                    <a:lnTo>
                      <a:pt x="62" y="2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5" name="Freeform 1912">
                <a:extLst>
                  <a:ext uri="{FF2B5EF4-FFF2-40B4-BE49-F238E27FC236}">
                    <a16:creationId xmlns:a16="http://schemas.microsoft.com/office/drawing/2014/main" id="{383D3B30-EE4E-E245-87CA-3D587A6E918B}"/>
                  </a:ext>
                </a:extLst>
              </p:cNvPr>
              <p:cNvSpPr>
                <a:spLocks/>
              </p:cNvSpPr>
              <p:nvPr/>
            </p:nvSpPr>
            <p:spPr bwMode="auto">
              <a:xfrm>
                <a:off x="4359" y="2466"/>
                <a:ext cx="238" cy="32"/>
              </a:xfrm>
              <a:custGeom>
                <a:avLst/>
                <a:gdLst>
                  <a:gd name="T0" fmla="*/ 238 w 238"/>
                  <a:gd name="T1" fmla="*/ 13 h 32"/>
                  <a:gd name="T2" fmla="*/ 214 w 238"/>
                  <a:gd name="T3" fmla="*/ 0 h 32"/>
                  <a:gd name="T4" fmla="*/ 31 w 238"/>
                  <a:gd name="T5" fmla="*/ 0 h 32"/>
                  <a:gd name="T6" fmla="*/ 0 w 238"/>
                  <a:gd name="T7" fmla="*/ 16 h 32"/>
                  <a:gd name="T8" fmla="*/ 31 w 238"/>
                  <a:gd name="T9" fmla="*/ 32 h 32"/>
                  <a:gd name="T10" fmla="*/ 218 w 238"/>
                  <a:gd name="T11" fmla="*/ 32 h 32"/>
                  <a:gd name="T12" fmla="*/ 238 w 238"/>
                  <a:gd name="T13" fmla="*/ 13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32">
                    <a:moveTo>
                      <a:pt x="238" y="13"/>
                    </a:moveTo>
                    <a:lnTo>
                      <a:pt x="214" y="0"/>
                    </a:lnTo>
                    <a:lnTo>
                      <a:pt x="31" y="0"/>
                    </a:lnTo>
                    <a:lnTo>
                      <a:pt x="0" y="16"/>
                    </a:lnTo>
                    <a:lnTo>
                      <a:pt x="31" y="32"/>
                    </a:lnTo>
                    <a:lnTo>
                      <a:pt x="218" y="32"/>
                    </a:lnTo>
                    <a:lnTo>
                      <a:pt x="238" y="1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6" name="Freeform 1913">
                <a:extLst>
                  <a:ext uri="{FF2B5EF4-FFF2-40B4-BE49-F238E27FC236}">
                    <a16:creationId xmlns:a16="http://schemas.microsoft.com/office/drawing/2014/main" id="{EEAC41AC-D4AB-7145-8EA8-0B0CD1F671D7}"/>
                  </a:ext>
                </a:extLst>
              </p:cNvPr>
              <p:cNvSpPr>
                <a:spLocks/>
              </p:cNvSpPr>
              <p:nvPr/>
            </p:nvSpPr>
            <p:spPr bwMode="auto">
              <a:xfrm>
                <a:off x="4398" y="2486"/>
                <a:ext cx="140" cy="10"/>
              </a:xfrm>
              <a:custGeom>
                <a:avLst/>
                <a:gdLst>
                  <a:gd name="T0" fmla="*/ 0 w 140"/>
                  <a:gd name="T1" fmla="*/ 10 h 10"/>
                  <a:gd name="T2" fmla="*/ 14 w 140"/>
                  <a:gd name="T3" fmla="*/ 10 h 10"/>
                  <a:gd name="T4" fmla="*/ 29 w 140"/>
                  <a:gd name="T5" fmla="*/ 9 h 10"/>
                  <a:gd name="T6" fmla="*/ 43 w 140"/>
                  <a:gd name="T7" fmla="*/ 9 h 10"/>
                  <a:gd name="T8" fmla="*/ 57 w 140"/>
                  <a:gd name="T9" fmla="*/ 9 h 10"/>
                  <a:gd name="T10" fmla="*/ 70 w 140"/>
                  <a:gd name="T11" fmla="*/ 8 h 10"/>
                  <a:gd name="T12" fmla="*/ 82 w 140"/>
                  <a:gd name="T13" fmla="*/ 8 h 10"/>
                  <a:gd name="T14" fmla="*/ 93 w 140"/>
                  <a:gd name="T15" fmla="*/ 7 h 10"/>
                  <a:gd name="T16" fmla="*/ 104 w 140"/>
                  <a:gd name="T17" fmla="*/ 6 h 10"/>
                  <a:gd name="T18" fmla="*/ 114 w 140"/>
                  <a:gd name="T19" fmla="*/ 6 h 10"/>
                  <a:gd name="T20" fmla="*/ 122 w 140"/>
                  <a:gd name="T21" fmla="*/ 5 h 10"/>
                  <a:gd name="T22" fmla="*/ 128 w 140"/>
                  <a:gd name="T23" fmla="*/ 4 h 10"/>
                  <a:gd name="T24" fmla="*/ 133 w 140"/>
                  <a:gd name="T25" fmla="*/ 3 h 10"/>
                  <a:gd name="T26" fmla="*/ 137 w 140"/>
                  <a:gd name="T27" fmla="*/ 2 h 10"/>
                  <a:gd name="T28" fmla="*/ 139 w 140"/>
                  <a:gd name="T29" fmla="*/ 1 h 10"/>
                  <a:gd name="T30" fmla="*/ 140 w 140"/>
                  <a:gd name="T31" fmla="*/ 0 h 10"/>
                  <a:gd name="T32" fmla="*/ 140 w 140"/>
                  <a:gd name="T33" fmla="*/ 10 h 10"/>
                  <a:gd name="T34" fmla="*/ 0 w 14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 h="10">
                    <a:moveTo>
                      <a:pt x="0" y="10"/>
                    </a:moveTo>
                    <a:lnTo>
                      <a:pt x="14" y="10"/>
                    </a:lnTo>
                    <a:lnTo>
                      <a:pt x="29" y="9"/>
                    </a:lnTo>
                    <a:lnTo>
                      <a:pt x="43" y="9"/>
                    </a:lnTo>
                    <a:lnTo>
                      <a:pt x="57" y="9"/>
                    </a:lnTo>
                    <a:lnTo>
                      <a:pt x="70" y="8"/>
                    </a:lnTo>
                    <a:lnTo>
                      <a:pt x="82" y="8"/>
                    </a:lnTo>
                    <a:lnTo>
                      <a:pt x="93" y="7"/>
                    </a:lnTo>
                    <a:lnTo>
                      <a:pt x="104" y="6"/>
                    </a:lnTo>
                    <a:lnTo>
                      <a:pt x="114" y="6"/>
                    </a:lnTo>
                    <a:lnTo>
                      <a:pt x="122" y="5"/>
                    </a:lnTo>
                    <a:lnTo>
                      <a:pt x="128" y="4"/>
                    </a:lnTo>
                    <a:lnTo>
                      <a:pt x="133" y="3"/>
                    </a:lnTo>
                    <a:lnTo>
                      <a:pt x="137" y="2"/>
                    </a:lnTo>
                    <a:lnTo>
                      <a:pt x="139" y="1"/>
                    </a:lnTo>
                    <a:lnTo>
                      <a:pt x="140" y="0"/>
                    </a:lnTo>
                    <a:lnTo>
                      <a:pt x="140" y="10"/>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7" name="Freeform 1914">
                <a:extLst>
                  <a:ext uri="{FF2B5EF4-FFF2-40B4-BE49-F238E27FC236}">
                    <a16:creationId xmlns:a16="http://schemas.microsoft.com/office/drawing/2014/main" id="{DA8836C6-2709-184A-ACEC-2DC24116112B}"/>
                  </a:ext>
                </a:extLst>
              </p:cNvPr>
              <p:cNvSpPr>
                <a:spLocks/>
              </p:cNvSpPr>
              <p:nvPr/>
            </p:nvSpPr>
            <p:spPr bwMode="auto">
              <a:xfrm>
                <a:off x="4398" y="2486"/>
                <a:ext cx="140" cy="10"/>
              </a:xfrm>
              <a:custGeom>
                <a:avLst/>
                <a:gdLst>
                  <a:gd name="T0" fmla="*/ 0 w 140"/>
                  <a:gd name="T1" fmla="*/ 10 h 10"/>
                  <a:gd name="T2" fmla="*/ 14 w 140"/>
                  <a:gd name="T3" fmla="*/ 10 h 10"/>
                  <a:gd name="T4" fmla="*/ 29 w 140"/>
                  <a:gd name="T5" fmla="*/ 9 h 10"/>
                  <a:gd name="T6" fmla="*/ 43 w 140"/>
                  <a:gd name="T7" fmla="*/ 9 h 10"/>
                  <a:gd name="T8" fmla="*/ 57 w 140"/>
                  <a:gd name="T9" fmla="*/ 9 h 10"/>
                  <a:gd name="T10" fmla="*/ 70 w 140"/>
                  <a:gd name="T11" fmla="*/ 8 h 10"/>
                  <a:gd name="T12" fmla="*/ 82 w 140"/>
                  <a:gd name="T13" fmla="*/ 8 h 10"/>
                  <a:gd name="T14" fmla="*/ 93 w 140"/>
                  <a:gd name="T15" fmla="*/ 7 h 10"/>
                  <a:gd name="T16" fmla="*/ 104 w 140"/>
                  <a:gd name="T17" fmla="*/ 6 h 10"/>
                  <a:gd name="T18" fmla="*/ 114 w 140"/>
                  <a:gd name="T19" fmla="*/ 6 h 10"/>
                  <a:gd name="T20" fmla="*/ 122 w 140"/>
                  <a:gd name="T21" fmla="*/ 5 h 10"/>
                  <a:gd name="T22" fmla="*/ 128 w 140"/>
                  <a:gd name="T23" fmla="*/ 4 h 10"/>
                  <a:gd name="T24" fmla="*/ 133 w 140"/>
                  <a:gd name="T25" fmla="*/ 3 h 10"/>
                  <a:gd name="T26" fmla="*/ 137 w 140"/>
                  <a:gd name="T27" fmla="*/ 2 h 10"/>
                  <a:gd name="T28" fmla="*/ 139 w 140"/>
                  <a:gd name="T29" fmla="*/ 1 h 10"/>
                  <a:gd name="T30" fmla="*/ 140 w 140"/>
                  <a:gd name="T31" fmla="*/ 0 h 10"/>
                  <a:gd name="T32" fmla="*/ 137 w 140"/>
                  <a:gd name="T33" fmla="*/ 0 h 10"/>
                  <a:gd name="T34" fmla="*/ 136 w 140"/>
                  <a:gd name="T35" fmla="*/ 1 h 10"/>
                  <a:gd name="T36" fmla="*/ 134 w 140"/>
                  <a:gd name="T37" fmla="*/ 2 h 10"/>
                  <a:gd name="T38" fmla="*/ 129 w 140"/>
                  <a:gd name="T39" fmla="*/ 3 h 10"/>
                  <a:gd name="T40" fmla="*/ 124 w 140"/>
                  <a:gd name="T41" fmla="*/ 4 h 10"/>
                  <a:gd name="T42" fmla="*/ 116 w 140"/>
                  <a:gd name="T43" fmla="*/ 5 h 10"/>
                  <a:gd name="T44" fmla="*/ 108 w 140"/>
                  <a:gd name="T45" fmla="*/ 6 h 10"/>
                  <a:gd name="T46" fmla="*/ 97 w 140"/>
                  <a:gd name="T47" fmla="*/ 6 h 10"/>
                  <a:gd name="T48" fmla="*/ 86 w 140"/>
                  <a:gd name="T49" fmla="*/ 7 h 10"/>
                  <a:gd name="T50" fmla="*/ 73 w 140"/>
                  <a:gd name="T51" fmla="*/ 8 h 10"/>
                  <a:gd name="T52" fmla="*/ 60 w 140"/>
                  <a:gd name="T53" fmla="*/ 8 h 10"/>
                  <a:gd name="T54" fmla="*/ 45 w 140"/>
                  <a:gd name="T55" fmla="*/ 9 h 10"/>
                  <a:gd name="T56" fmla="*/ 30 w 140"/>
                  <a:gd name="T57" fmla="*/ 9 h 10"/>
                  <a:gd name="T58" fmla="*/ 15 w 140"/>
                  <a:gd name="T59" fmla="*/ 9 h 10"/>
                  <a:gd name="T60" fmla="*/ 0 w 140"/>
                  <a:gd name="T61" fmla="*/ 9 h 10"/>
                  <a:gd name="T62" fmla="*/ 0 w 140"/>
                  <a:gd name="T63" fmla="*/ 1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 h="10">
                    <a:moveTo>
                      <a:pt x="0" y="10"/>
                    </a:moveTo>
                    <a:lnTo>
                      <a:pt x="14" y="10"/>
                    </a:lnTo>
                    <a:lnTo>
                      <a:pt x="29" y="9"/>
                    </a:lnTo>
                    <a:lnTo>
                      <a:pt x="43" y="9"/>
                    </a:lnTo>
                    <a:lnTo>
                      <a:pt x="57" y="9"/>
                    </a:lnTo>
                    <a:lnTo>
                      <a:pt x="70" y="8"/>
                    </a:lnTo>
                    <a:lnTo>
                      <a:pt x="82" y="8"/>
                    </a:lnTo>
                    <a:lnTo>
                      <a:pt x="93" y="7"/>
                    </a:lnTo>
                    <a:lnTo>
                      <a:pt x="104" y="6"/>
                    </a:lnTo>
                    <a:lnTo>
                      <a:pt x="114" y="6"/>
                    </a:lnTo>
                    <a:lnTo>
                      <a:pt x="122" y="5"/>
                    </a:lnTo>
                    <a:lnTo>
                      <a:pt x="128" y="4"/>
                    </a:lnTo>
                    <a:lnTo>
                      <a:pt x="133" y="3"/>
                    </a:lnTo>
                    <a:lnTo>
                      <a:pt x="137" y="2"/>
                    </a:lnTo>
                    <a:lnTo>
                      <a:pt x="139" y="1"/>
                    </a:lnTo>
                    <a:lnTo>
                      <a:pt x="140" y="0"/>
                    </a:lnTo>
                    <a:lnTo>
                      <a:pt x="137" y="0"/>
                    </a:lnTo>
                    <a:lnTo>
                      <a:pt x="136" y="1"/>
                    </a:lnTo>
                    <a:lnTo>
                      <a:pt x="134" y="2"/>
                    </a:lnTo>
                    <a:lnTo>
                      <a:pt x="129" y="3"/>
                    </a:lnTo>
                    <a:lnTo>
                      <a:pt x="124" y="4"/>
                    </a:lnTo>
                    <a:lnTo>
                      <a:pt x="116" y="5"/>
                    </a:lnTo>
                    <a:lnTo>
                      <a:pt x="108" y="6"/>
                    </a:lnTo>
                    <a:lnTo>
                      <a:pt x="97" y="6"/>
                    </a:lnTo>
                    <a:lnTo>
                      <a:pt x="86" y="7"/>
                    </a:lnTo>
                    <a:lnTo>
                      <a:pt x="73" y="8"/>
                    </a:lnTo>
                    <a:lnTo>
                      <a:pt x="60" y="8"/>
                    </a:lnTo>
                    <a:lnTo>
                      <a:pt x="45" y="9"/>
                    </a:lnTo>
                    <a:lnTo>
                      <a:pt x="30" y="9"/>
                    </a:lnTo>
                    <a:lnTo>
                      <a:pt x="15" y="9"/>
                    </a:lnTo>
                    <a:lnTo>
                      <a:pt x="0" y="9"/>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8" name="Freeform 1915">
                <a:extLst>
                  <a:ext uri="{FF2B5EF4-FFF2-40B4-BE49-F238E27FC236}">
                    <a16:creationId xmlns:a16="http://schemas.microsoft.com/office/drawing/2014/main" id="{322144DE-8C1A-A141-8976-72268D2AB487}"/>
                  </a:ext>
                </a:extLst>
              </p:cNvPr>
              <p:cNvSpPr>
                <a:spLocks/>
              </p:cNvSpPr>
              <p:nvPr/>
            </p:nvSpPr>
            <p:spPr bwMode="auto">
              <a:xfrm>
                <a:off x="4398" y="2486"/>
                <a:ext cx="137" cy="9"/>
              </a:xfrm>
              <a:custGeom>
                <a:avLst/>
                <a:gdLst>
                  <a:gd name="T0" fmla="*/ 0 w 137"/>
                  <a:gd name="T1" fmla="*/ 9 h 9"/>
                  <a:gd name="T2" fmla="*/ 15 w 137"/>
                  <a:gd name="T3" fmla="*/ 9 h 9"/>
                  <a:gd name="T4" fmla="*/ 30 w 137"/>
                  <a:gd name="T5" fmla="*/ 9 h 9"/>
                  <a:gd name="T6" fmla="*/ 45 w 137"/>
                  <a:gd name="T7" fmla="*/ 9 h 9"/>
                  <a:gd name="T8" fmla="*/ 60 w 137"/>
                  <a:gd name="T9" fmla="*/ 8 h 9"/>
                  <a:gd name="T10" fmla="*/ 73 w 137"/>
                  <a:gd name="T11" fmla="*/ 8 h 9"/>
                  <a:gd name="T12" fmla="*/ 86 w 137"/>
                  <a:gd name="T13" fmla="*/ 7 h 9"/>
                  <a:gd name="T14" fmla="*/ 97 w 137"/>
                  <a:gd name="T15" fmla="*/ 6 h 9"/>
                  <a:gd name="T16" fmla="*/ 108 w 137"/>
                  <a:gd name="T17" fmla="*/ 6 h 9"/>
                  <a:gd name="T18" fmla="*/ 116 w 137"/>
                  <a:gd name="T19" fmla="*/ 5 h 9"/>
                  <a:gd name="T20" fmla="*/ 124 w 137"/>
                  <a:gd name="T21" fmla="*/ 4 h 9"/>
                  <a:gd name="T22" fmla="*/ 129 w 137"/>
                  <a:gd name="T23" fmla="*/ 3 h 9"/>
                  <a:gd name="T24" fmla="*/ 134 w 137"/>
                  <a:gd name="T25" fmla="*/ 2 h 9"/>
                  <a:gd name="T26" fmla="*/ 136 w 137"/>
                  <a:gd name="T27" fmla="*/ 1 h 9"/>
                  <a:gd name="T28" fmla="*/ 137 w 137"/>
                  <a:gd name="T29" fmla="*/ 0 h 9"/>
                  <a:gd name="T30" fmla="*/ 135 w 137"/>
                  <a:gd name="T31" fmla="*/ 0 h 9"/>
                  <a:gd name="T32" fmla="*/ 134 w 137"/>
                  <a:gd name="T33" fmla="*/ 1 h 9"/>
                  <a:gd name="T34" fmla="*/ 131 w 137"/>
                  <a:gd name="T35" fmla="*/ 2 h 9"/>
                  <a:gd name="T36" fmla="*/ 128 w 137"/>
                  <a:gd name="T37" fmla="*/ 3 h 9"/>
                  <a:gd name="T38" fmla="*/ 122 w 137"/>
                  <a:gd name="T39" fmla="*/ 4 h 9"/>
                  <a:gd name="T40" fmla="*/ 115 w 137"/>
                  <a:gd name="T41" fmla="*/ 5 h 9"/>
                  <a:gd name="T42" fmla="*/ 106 w 137"/>
                  <a:gd name="T43" fmla="*/ 6 h 9"/>
                  <a:gd name="T44" fmla="*/ 95 w 137"/>
                  <a:gd name="T45" fmla="*/ 6 h 9"/>
                  <a:gd name="T46" fmla="*/ 84 w 137"/>
                  <a:gd name="T47" fmla="*/ 7 h 9"/>
                  <a:gd name="T48" fmla="*/ 72 w 137"/>
                  <a:gd name="T49" fmla="*/ 8 h 9"/>
                  <a:gd name="T50" fmla="*/ 58 w 137"/>
                  <a:gd name="T51" fmla="*/ 8 h 9"/>
                  <a:gd name="T52" fmla="*/ 44 w 137"/>
                  <a:gd name="T53" fmla="*/ 9 h 9"/>
                  <a:gd name="T54" fmla="*/ 30 w 137"/>
                  <a:gd name="T55" fmla="*/ 9 h 9"/>
                  <a:gd name="T56" fmla="*/ 15 w 137"/>
                  <a:gd name="T57" fmla="*/ 9 h 9"/>
                  <a:gd name="T58" fmla="*/ 0 w 137"/>
                  <a:gd name="T59" fmla="*/ 9 h 9"/>
                  <a:gd name="T60" fmla="*/ 0 w 137"/>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 h="9">
                    <a:moveTo>
                      <a:pt x="0" y="9"/>
                    </a:moveTo>
                    <a:lnTo>
                      <a:pt x="15" y="9"/>
                    </a:lnTo>
                    <a:lnTo>
                      <a:pt x="30" y="9"/>
                    </a:lnTo>
                    <a:lnTo>
                      <a:pt x="45" y="9"/>
                    </a:lnTo>
                    <a:lnTo>
                      <a:pt x="60" y="8"/>
                    </a:lnTo>
                    <a:lnTo>
                      <a:pt x="73" y="8"/>
                    </a:lnTo>
                    <a:lnTo>
                      <a:pt x="86" y="7"/>
                    </a:lnTo>
                    <a:lnTo>
                      <a:pt x="97" y="6"/>
                    </a:lnTo>
                    <a:lnTo>
                      <a:pt x="108" y="6"/>
                    </a:lnTo>
                    <a:lnTo>
                      <a:pt x="116" y="5"/>
                    </a:lnTo>
                    <a:lnTo>
                      <a:pt x="124" y="4"/>
                    </a:lnTo>
                    <a:lnTo>
                      <a:pt x="129" y="3"/>
                    </a:lnTo>
                    <a:lnTo>
                      <a:pt x="134" y="2"/>
                    </a:lnTo>
                    <a:lnTo>
                      <a:pt x="136" y="1"/>
                    </a:lnTo>
                    <a:lnTo>
                      <a:pt x="137" y="0"/>
                    </a:lnTo>
                    <a:lnTo>
                      <a:pt x="135" y="0"/>
                    </a:lnTo>
                    <a:lnTo>
                      <a:pt x="134" y="1"/>
                    </a:lnTo>
                    <a:lnTo>
                      <a:pt x="131" y="2"/>
                    </a:lnTo>
                    <a:lnTo>
                      <a:pt x="128" y="3"/>
                    </a:lnTo>
                    <a:lnTo>
                      <a:pt x="122" y="4"/>
                    </a:lnTo>
                    <a:lnTo>
                      <a:pt x="115" y="5"/>
                    </a:lnTo>
                    <a:lnTo>
                      <a:pt x="106" y="6"/>
                    </a:lnTo>
                    <a:lnTo>
                      <a:pt x="95" y="6"/>
                    </a:lnTo>
                    <a:lnTo>
                      <a:pt x="84" y="7"/>
                    </a:lnTo>
                    <a:lnTo>
                      <a:pt x="72" y="8"/>
                    </a:lnTo>
                    <a:lnTo>
                      <a:pt x="58" y="8"/>
                    </a:lnTo>
                    <a:lnTo>
                      <a:pt x="44" y="9"/>
                    </a:lnTo>
                    <a:lnTo>
                      <a:pt x="30" y="9"/>
                    </a:lnTo>
                    <a:lnTo>
                      <a:pt x="15" y="9"/>
                    </a:lnTo>
                    <a:lnTo>
                      <a:pt x="0" y="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9" name="Freeform 1916">
                <a:extLst>
                  <a:ext uri="{FF2B5EF4-FFF2-40B4-BE49-F238E27FC236}">
                    <a16:creationId xmlns:a16="http://schemas.microsoft.com/office/drawing/2014/main" id="{215ED82B-6599-504E-8E12-4AF8617BF104}"/>
                  </a:ext>
                </a:extLst>
              </p:cNvPr>
              <p:cNvSpPr>
                <a:spLocks/>
              </p:cNvSpPr>
              <p:nvPr/>
            </p:nvSpPr>
            <p:spPr bwMode="auto">
              <a:xfrm>
                <a:off x="4398" y="2486"/>
                <a:ext cx="135" cy="9"/>
              </a:xfrm>
              <a:custGeom>
                <a:avLst/>
                <a:gdLst>
                  <a:gd name="T0" fmla="*/ 0 w 135"/>
                  <a:gd name="T1" fmla="*/ 9 h 9"/>
                  <a:gd name="T2" fmla="*/ 15 w 135"/>
                  <a:gd name="T3" fmla="*/ 9 h 9"/>
                  <a:gd name="T4" fmla="*/ 30 w 135"/>
                  <a:gd name="T5" fmla="*/ 9 h 9"/>
                  <a:gd name="T6" fmla="*/ 44 w 135"/>
                  <a:gd name="T7" fmla="*/ 9 h 9"/>
                  <a:gd name="T8" fmla="*/ 58 w 135"/>
                  <a:gd name="T9" fmla="*/ 8 h 9"/>
                  <a:gd name="T10" fmla="*/ 72 w 135"/>
                  <a:gd name="T11" fmla="*/ 8 h 9"/>
                  <a:gd name="T12" fmla="*/ 84 w 135"/>
                  <a:gd name="T13" fmla="*/ 7 h 9"/>
                  <a:gd name="T14" fmla="*/ 95 w 135"/>
                  <a:gd name="T15" fmla="*/ 6 h 9"/>
                  <a:gd name="T16" fmla="*/ 106 w 135"/>
                  <a:gd name="T17" fmla="*/ 6 h 9"/>
                  <a:gd name="T18" fmla="*/ 115 w 135"/>
                  <a:gd name="T19" fmla="*/ 5 h 9"/>
                  <a:gd name="T20" fmla="*/ 122 w 135"/>
                  <a:gd name="T21" fmla="*/ 4 h 9"/>
                  <a:gd name="T22" fmla="*/ 128 w 135"/>
                  <a:gd name="T23" fmla="*/ 3 h 9"/>
                  <a:gd name="T24" fmla="*/ 131 w 135"/>
                  <a:gd name="T25" fmla="*/ 2 h 9"/>
                  <a:gd name="T26" fmla="*/ 134 w 135"/>
                  <a:gd name="T27" fmla="*/ 1 h 9"/>
                  <a:gd name="T28" fmla="*/ 135 w 135"/>
                  <a:gd name="T29" fmla="*/ 0 h 9"/>
                  <a:gd name="T30" fmla="*/ 132 w 135"/>
                  <a:gd name="T31" fmla="*/ 0 h 9"/>
                  <a:gd name="T32" fmla="*/ 131 w 135"/>
                  <a:gd name="T33" fmla="*/ 1 h 9"/>
                  <a:gd name="T34" fmla="*/ 129 w 135"/>
                  <a:gd name="T35" fmla="*/ 2 h 9"/>
                  <a:gd name="T36" fmla="*/ 125 w 135"/>
                  <a:gd name="T37" fmla="*/ 3 h 9"/>
                  <a:gd name="T38" fmla="*/ 119 w 135"/>
                  <a:gd name="T39" fmla="*/ 4 h 9"/>
                  <a:gd name="T40" fmla="*/ 112 w 135"/>
                  <a:gd name="T41" fmla="*/ 5 h 9"/>
                  <a:gd name="T42" fmla="*/ 103 w 135"/>
                  <a:gd name="T43" fmla="*/ 6 h 9"/>
                  <a:gd name="T44" fmla="*/ 93 w 135"/>
                  <a:gd name="T45" fmla="*/ 6 h 9"/>
                  <a:gd name="T46" fmla="*/ 82 w 135"/>
                  <a:gd name="T47" fmla="*/ 7 h 9"/>
                  <a:gd name="T48" fmla="*/ 71 w 135"/>
                  <a:gd name="T49" fmla="*/ 7 h 9"/>
                  <a:gd name="T50" fmla="*/ 57 w 135"/>
                  <a:gd name="T51" fmla="*/ 8 h 9"/>
                  <a:gd name="T52" fmla="*/ 43 w 135"/>
                  <a:gd name="T53" fmla="*/ 8 h 9"/>
                  <a:gd name="T54" fmla="*/ 29 w 135"/>
                  <a:gd name="T55" fmla="*/ 9 h 9"/>
                  <a:gd name="T56" fmla="*/ 15 w 135"/>
                  <a:gd name="T57" fmla="*/ 9 h 9"/>
                  <a:gd name="T58" fmla="*/ 0 w 135"/>
                  <a:gd name="T59" fmla="*/ 9 h 9"/>
                  <a:gd name="T60" fmla="*/ 0 w 135"/>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9">
                    <a:moveTo>
                      <a:pt x="0" y="9"/>
                    </a:moveTo>
                    <a:lnTo>
                      <a:pt x="15" y="9"/>
                    </a:lnTo>
                    <a:lnTo>
                      <a:pt x="30" y="9"/>
                    </a:lnTo>
                    <a:lnTo>
                      <a:pt x="44" y="9"/>
                    </a:lnTo>
                    <a:lnTo>
                      <a:pt x="58" y="8"/>
                    </a:lnTo>
                    <a:lnTo>
                      <a:pt x="72" y="8"/>
                    </a:lnTo>
                    <a:lnTo>
                      <a:pt x="84" y="7"/>
                    </a:lnTo>
                    <a:lnTo>
                      <a:pt x="95" y="6"/>
                    </a:lnTo>
                    <a:lnTo>
                      <a:pt x="106" y="6"/>
                    </a:lnTo>
                    <a:lnTo>
                      <a:pt x="115" y="5"/>
                    </a:lnTo>
                    <a:lnTo>
                      <a:pt x="122" y="4"/>
                    </a:lnTo>
                    <a:lnTo>
                      <a:pt x="128" y="3"/>
                    </a:lnTo>
                    <a:lnTo>
                      <a:pt x="131" y="2"/>
                    </a:lnTo>
                    <a:lnTo>
                      <a:pt x="134" y="1"/>
                    </a:lnTo>
                    <a:lnTo>
                      <a:pt x="135" y="0"/>
                    </a:lnTo>
                    <a:lnTo>
                      <a:pt x="132" y="0"/>
                    </a:lnTo>
                    <a:lnTo>
                      <a:pt x="131" y="1"/>
                    </a:lnTo>
                    <a:lnTo>
                      <a:pt x="129" y="2"/>
                    </a:lnTo>
                    <a:lnTo>
                      <a:pt x="125" y="3"/>
                    </a:lnTo>
                    <a:lnTo>
                      <a:pt x="119" y="4"/>
                    </a:lnTo>
                    <a:lnTo>
                      <a:pt x="112" y="5"/>
                    </a:lnTo>
                    <a:lnTo>
                      <a:pt x="103" y="6"/>
                    </a:lnTo>
                    <a:lnTo>
                      <a:pt x="93" y="6"/>
                    </a:lnTo>
                    <a:lnTo>
                      <a:pt x="82" y="7"/>
                    </a:lnTo>
                    <a:lnTo>
                      <a:pt x="71" y="7"/>
                    </a:lnTo>
                    <a:lnTo>
                      <a:pt x="57" y="8"/>
                    </a:lnTo>
                    <a:lnTo>
                      <a:pt x="43" y="8"/>
                    </a:lnTo>
                    <a:lnTo>
                      <a:pt x="29" y="9"/>
                    </a:lnTo>
                    <a:lnTo>
                      <a:pt x="15" y="9"/>
                    </a:lnTo>
                    <a:lnTo>
                      <a:pt x="0" y="9"/>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0" name="Freeform 1917">
                <a:extLst>
                  <a:ext uri="{FF2B5EF4-FFF2-40B4-BE49-F238E27FC236}">
                    <a16:creationId xmlns:a16="http://schemas.microsoft.com/office/drawing/2014/main" id="{8C8289ED-C487-3340-B0F9-F463899C35DE}"/>
                  </a:ext>
                </a:extLst>
              </p:cNvPr>
              <p:cNvSpPr>
                <a:spLocks/>
              </p:cNvSpPr>
              <p:nvPr/>
            </p:nvSpPr>
            <p:spPr bwMode="auto">
              <a:xfrm>
                <a:off x="4398" y="2486"/>
                <a:ext cx="132" cy="9"/>
              </a:xfrm>
              <a:custGeom>
                <a:avLst/>
                <a:gdLst>
                  <a:gd name="T0" fmla="*/ 0 w 132"/>
                  <a:gd name="T1" fmla="*/ 9 h 9"/>
                  <a:gd name="T2" fmla="*/ 15 w 132"/>
                  <a:gd name="T3" fmla="*/ 9 h 9"/>
                  <a:gd name="T4" fmla="*/ 29 w 132"/>
                  <a:gd name="T5" fmla="*/ 9 h 9"/>
                  <a:gd name="T6" fmla="*/ 43 w 132"/>
                  <a:gd name="T7" fmla="*/ 8 h 9"/>
                  <a:gd name="T8" fmla="*/ 57 w 132"/>
                  <a:gd name="T9" fmla="*/ 8 h 9"/>
                  <a:gd name="T10" fmla="*/ 71 w 132"/>
                  <a:gd name="T11" fmla="*/ 7 h 9"/>
                  <a:gd name="T12" fmla="*/ 82 w 132"/>
                  <a:gd name="T13" fmla="*/ 7 h 9"/>
                  <a:gd name="T14" fmla="*/ 93 w 132"/>
                  <a:gd name="T15" fmla="*/ 6 h 9"/>
                  <a:gd name="T16" fmla="*/ 103 w 132"/>
                  <a:gd name="T17" fmla="*/ 6 h 9"/>
                  <a:gd name="T18" fmla="*/ 112 w 132"/>
                  <a:gd name="T19" fmla="*/ 5 h 9"/>
                  <a:gd name="T20" fmla="*/ 119 w 132"/>
                  <a:gd name="T21" fmla="*/ 4 h 9"/>
                  <a:gd name="T22" fmla="*/ 125 w 132"/>
                  <a:gd name="T23" fmla="*/ 3 h 9"/>
                  <a:gd name="T24" fmla="*/ 129 w 132"/>
                  <a:gd name="T25" fmla="*/ 2 h 9"/>
                  <a:gd name="T26" fmla="*/ 131 w 132"/>
                  <a:gd name="T27" fmla="*/ 1 h 9"/>
                  <a:gd name="T28" fmla="*/ 132 w 132"/>
                  <a:gd name="T29" fmla="*/ 0 h 9"/>
                  <a:gd name="T30" fmla="*/ 129 w 132"/>
                  <a:gd name="T31" fmla="*/ 0 h 9"/>
                  <a:gd name="T32" fmla="*/ 129 w 132"/>
                  <a:gd name="T33" fmla="*/ 1 h 9"/>
                  <a:gd name="T34" fmla="*/ 126 w 132"/>
                  <a:gd name="T35" fmla="*/ 2 h 9"/>
                  <a:gd name="T36" fmla="*/ 122 w 132"/>
                  <a:gd name="T37" fmla="*/ 3 h 9"/>
                  <a:gd name="T38" fmla="*/ 117 w 132"/>
                  <a:gd name="T39" fmla="*/ 4 h 9"/>
                  <a:gd name="T40" fmla="*/ 110 w 132"/>
                  <a:gd name="T41" fmla="*/ 5 h 9"/>
                  <a:gd name="T42" fmla="*/ 101 w 132"/>
                  <a:gd name="T43" fmla="*/ 6 h 9"/>
                  <a:gd name="T44" fmla="*/ 92 w 132"/>
                  <a:gd name="T45" fmla="*/ 6 h 9"/>
                  <a:gd name="T46" fmla="*/ 81 w 132"/>
                  <a:gd name="T47" fmla="*/ 7 h 9"/>
                  <a:gd name="T48" fmla="*/ 69 w 132"/>
                  <a:gd name="T49" fmla="*/ 7 h 9"/>
                  <a:gd name="T50" fmla="*/ 57 w 132"/>
                  <a:gd name="T51" fmla="*/ 8 h 9"/>
                  <a:gd name="T52" fmla="*/ 43 w 132"/>
                  <a:gd name="T53" fmla="*/ 8 h 9"/>
                  <a:gd name="T54" fmla="*/ 28 w 132"/>
                  <a:gd name="T55" fmla="*/ 9 h 9"/>
                  <a:gd name="T56" fmla="*/ 14 w 132"/>
                  <a:gd name="T57" fmla="*/ 9 h 9"/>
                  <a:gd name="T58" fmla="*/ 0 w 132"/>
                  <a:gd name="T59" fmla="*/ 9 h 9"/>
                  <a:gd name="T60" fmla="*/ 0 w 132"/>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2" h="9">
                    <a:moveTo>
                      <a:pt x="0" y="9"/>
                    </a:moveTo>
                    <a:lnTo>
                      <a:pt x="15" y="9"/>
                    </a:lnTo>
                    <a:lnTo>
                      <a:pt x="29" y="9"/>
                    </a:lnTo>
                    <a:lnTo>
                      <a:pt x="43" y="8"/>
                    </a:lnTo>
                    <a:lnTo>
                      <a:pt x="57" y="8"/>
                    </a:lnTo>
                    <a:lnTo>
                      <a:pt x="71" y="7"/>
                    </a:lnTo>
                    <a:lnTo>
                      <a:pt x="82" y="7"/>
                    </a:lnTo>
                    <a:lnTo>
                      <a:pt x="93" y="6"/>
                    </a:lnTo>
                    <a:lnTo>
                      <a:pt x="103" y="6"/>
                    </a:lnTo>
                    <a:lnTo>
                      <a:pt x="112" y="5"/>
                    </a:lnTo>
                    <a:lnTo>
                      <a:pt x="119" y="4"/>
                    </a:lnTo>
                    <a:lnTo>
                      <a:pt x="125" y="3"/>
                    </a:lnTo>
                    <a:lnTo>
                      <a:pt x="129" y="2"/>
                    </a:lnTo>
                    <a:lnTo>
                      <a:pt x="131" y="1"/>
                    </a:lnTo>
                    <a:lnTo>
                      <a:pt x="132" y="0"/>
                    </a:lnTo>
                    <a:lnTo>
                      <a:pt x="129" y="0"/>
                    </a:lnTo>
                    <a:lnTo>
                      <a:pt x="129" y="1"/>
                    </a:lnTo>
                    <a:lnTo>
                      <a:pt x="126" y="2"/>
                    </a:lnTo>
                    <a:lnTo>
                      <a:pt x="122" y="3"/>
                    </a:lnTo>
                    <a:lnTo>
                      <a:pt x="117" y="4"/>
                    </a:lnTo>
                    <a:lnTo>
                      <a:pt x="110" y="5"/>
                    </a:lnTo>
                    <a:lnTo>
                      <a:pt x="101" y="6"/>
                    </a:lnTo>
                    <a:lnTo>
                      <a:pt x="92" y="6"/>
                    </a:lnTo>
                    <a:lnTo>
                      <a:pt x="81" y="7"/>
                    </a:lnTo>
                    <a:lnTo>
                      <a:pt x="69" y="7"/>
                    </a:lnTo>
                    <a:lnTo>
                      <a:pt x="57" y="8"/>
                    </a:lnTo>
                    <a:lnTo>
                      <a:pt x="43" y="8"/>
                    </a:lnTo>
                    <a:lnTo>
                      <a:pt x="28" y="9"/>
                    </a:lnTo>
                    <a:lnTo>
                      <a:pt x="14" y="9"/>
                    </a:lnTo>
                    <a:lnTo>
                      <a:pt x="0" y="9"/>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1" name="Freeform 1918">
                <a:extLst>
                  <a:ext uri="{FF2B5EF4-FFF2-40B4-BE49-F238E27FC236}">
                    <a16:creationId xmlns:a16="http://schemas.microsoft.com/office/drawing/2014/main" id="{C7479219-7138-3F48-8824-B77E078DD68D}"/>
                  </a:ext>
                </a:extLst>
              </p:cNvPr>
              <p:cNvSpPr>
                <a:spLocks/>
              </p:cNvSpPr>
              <p:nvPr/>
            </p:nvSpPr>
            <p:spPr bwMode="auto">
              <a:xfrm>
                <a:off x="4398" y="2486"/>
                <a:ext cx="129" cy="9"/>
              </a:xfrm>
              <a:custGeom>
                <a:avLst/>
                <a:gdLst>
                  <a:gd name="T0" fmla="*/ 0 w 129"/>
                  <a:gd name="T1" fmla="*/ 9 h 9"/>
                  <a:gd name="T2" fmla="*/ 14 w 129"/>
                  <a:gd name="T3" fmla="*/ 9 h 9"/>
                  <a:gd name="T4" fmla="*/ 28 w 129"/>
                  <a:gd name="T5" fmla="*/ 9 h 9"/>
                  <a:gd name="T6" fmla="*/ 43 w 129"/>
                  <a:gd name="T7" fmla="*/ 8 h 9"/>
                  <a:gd name="T8" fmla="*/ 57 w 129"/>
                  <a:gd name="T9" fmla="*/ 8 h 9"/>
                  <a:gd name="T10" fmla="*/ 69 w 129"/>
                  <a:gd name="T11" fmla="*/ 7 h 9"/>
                  <a:gd name="T12" fmla="*/ 81 w 129"/>
                  <a:gd name="T13" fmla="*/ 7 h 9"/>
                  <a:gd name="T14" fmla="*/ 92 w 129"/>
                  <a:gd name="T15" fmla="*/ 6 h 9"/>
                  <a:gd name="T16" fmla="*/ 101 w 129"/>
                  <a:gd name="T17" fmla="*/ 6 h 9"/>
                  <a:gd name="T18" fmla="*/ 110 w 129"/>
                  <a:gd name="T19" fmla="*/ 5 h 9"/>
                  <a:gd name="T20" fmla="*/ 117 w 129"/>
                  <a:gd name="T21" fmla="*/ 4 h 9"/>
                  <a:gd name="T22" fmla="*/ 122 w 129"/>
                  <a:gd name="T23" fmla="*/ 3 h 9"/>
                  <a:gd name="T24" fmla="*/ 126 w 129"/>
                  <a:gd name="T25" fmla="*/ 2 h 9"/>
                  <a:gd name="T26" fmla="*/ 129 w 129"/>
                  <a:gd name="T27" fmla="*/ 1 h 9"/>
                  <a:gd name="T28" fmla="*/ 129 w 129"/>
                  <a:gd name="T29" fmla="*/ 0 h 9"/>
                  <a:gd name="T30" fmla="*/ 127 w 129"/>
                  <a:gd name="T31" fmla="*/ 0 h 9"/>
                  <a:gd name="T32" fmla="*/ 126 w 129"/>
                  <a:gd name="T33" fmla="*/ 1 h 9"/>
                  <a:gd name="T34" fmla="*/ 123 w 129"/>
                  <a:gd name="T35" fmla="*/ 2 h 9"/>
                  <a:gd name="T36" fmla="*/ 120 w 129"/>
                  <a:gd name="T37" fmla="*/ 3 h 9"/>
                  <a:gd name="T38" fmla="*/ 115 w 129"/>
                  <a:gd name="T39" fmla="*/ 4 h 9"/>
                  <a:gd name="T40" fmla="*/ 108 w 129"/>
                  <a:gd name="T41" fmla="*/ 5 h 9"/>
                  <a:gd name="T42" fmla="*/ 100 w 129"/>
                  <a:gd name="T43" fmla="*/ 6 h 9"/>
                  <a:gd name="T44" fmla="*/ 90 w 129"/>
                  <a:gd name="T45" fmla="*/ 6 h 9"/>
                  <a:gd name="T46" fmla="*/ 79 w 129"/>
                  <a:gd name="T47" fmla="*/ 6 h 9"/>
                  <a:gd name="T48" fmla="*/ 68 w 129"/>
                  <a:gd name="T49" fmla="*/ 7 h 9"/>
                  <a:gd name="T50" fmla="*/ 55 w 129"/>
                  <a:gd name="T51" fmla="*/ 8 h 9"/>
                  <a:gd name="T52" fmla="*/ 42 w 129"/>
                  <a:gd name="T53" fmla="*/ 8 h 9"/>
                  <a:gd name="T54" fmla="*/ 28 w 129"/>
                  <a:gd name="T55" fmla="*/ 8 h 9"/>
                  <a:gd name="T56" fmla="*/ 14 w 129"/>
                  <a:gd name="T57" fmla="*/ 9 h 9"/>
                  <a:gd name="T58" fmla="*/ 0 w 129"/>
                  <a:gd name="T59" fmla="*/ 9 h 9"/>
                  <a:gd name="T60" fmla="*/ 0 w 129"/>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9" h="9">
                    <a:moveTo>
                      <a:pt x="0" y="9"/>
                    </a:moveTo>
                    <a:lnTo>
                      <a:pt x="14" y="9"/>
                    </a:lnTo>
                    <a:lnTo>
                      <a:pt x="28" y="9"/>
                    </a:lnTo>
                    <a:lnTo>
                      <a:pt x="43" y="8"/>
                    </a:lnTo>
                    <a:lnTo>
                      <a:pt x="57" y="8"/>
                    </a:lnTo>
                    <a:lnTo>
                      <a:pt x="69" y="7"/>
                    </a:lnTo>
                    <a:lnTo>
                      <a:pt x="81" y="7"/>
                    </a:lnTo>
                    <a:lnTo>
                      <a:pt x="92" y="6"/>
                    </a:lnTo>
                    <a:lnTo>
                      <a:pt x="101" y="6"/>
                    </a:lnTo>
                    <a:lnTo>
                      <a:pt x="110" y="5"/>
                    </a:lnTo>
                    <a:lnTo>
                      <a:pt x="117" y="4"/>
                    </a:lnTo>
                    <a:lnTo>
                      <a:pt x="122" y="3"/>
                    </a:lnTo>
                    <a:lnTo>
                      <a:pt x="126" y="2"/>
                    </a:lnTo>
                    <a:lnTo>
                      <a:pt x="129" y="1"/>
                    </a:lnTo>
                    <a:lnTo>
                      <a:pt x="129" y="0"/>
                    </a:lnTo>
                    <a:lnTo>
                      <a:pt x="127" y="0"/>
                    </a:lnTo>
                    <a:lnTo>
                      <a:pt x="126" y="1"/>
                    </a:lnTo>
                    <a:lnTo>
                      <a:pt x="123" y="2"/>
                    </a:lnTo>
                    <a:lnTo>
                      <a:pt x="120" y="3"/>
                    </a:lnTo>
                    <a:lnTo>
                      <a:pt x="115" y="4"/>
                    </a:lnTo>
                    <a:lnTo>
                      <a:pt x="108" y="5"/>
                    </a:lnTo>
                    <a:lnTo>
                      <a:pt x="100" y="6"/>
                    </a:lnTo>
                    <a:lnTo>
                      <a:pt x="90" y="6"/>
                    </a:lnTo>
                    <a:lnTo>
                      <a:pt x="79" y="6"/>
                    </a:lnTo>
                    <a:lnTo>
                      <a:pt x="68" y="7"/>
                    </a:lnTo>
                    <a:lnTo>
                      <a:pt x="55" y="8"/>
                    </a:lnTo>
                    <a:lnTo>
                      <a:pt x="42" y="8"/>
                    </a:lnTo>
                    <a:lnTo>
                      <a:pt x="28" y="8"/>
                    </a:lnTo>
                    <a:lnTo>
                      <a:pt x="14" y="9"/>
                    </a:lnTo>
                    <a:lnTo>
                      <a:pt x="0" y="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2" name="Freeform 1919">
                <a:extLst>
                  <a:ext uri="{FF2B5EF4-FFF2-40B4-BE49-F238E27FC236}">
                    <a16:creationId xmlns:a16="http://schemas.microsoft.com/office/drawing/2014/main" id="{37C676A5-6EA2-EB40-BAC6-79656606170D}"/>
                  </a:ext>
                </a:extLst>
              </p:cNvPr>
              <p:cNvSpPr>
                <a:spLocks/>
              </p:cNvSpPr>
              <p:nvPr/>
            </p:nvSpPr>
            <p:spPr bwMode="auto">
              <a:xfrm>
                <a:off x="4398" y="2486"/>
                <a:ext cx="127" cy="9"/>
              </a:xfrm>
              <a:custGeom>
                <a:avLst/>
                <a:gdLst>
                  <a:gd name="T0" fmla="*/ 0 w 127"/>
                  <a:gd name="T1" fmla="*/ 9 h 9"/>
                  <a:gd name="T2" fmla="*/ 14 w 127"/>
                  <a:gd name="T3" fmla="*/ 9 h 9"/>
                  <a:gd name="T4" fmla="*/ 28 w 127"/>
                  <a:gd name="T5" fmla="*/ 8 h 9"/>
                  <a:gd name="T6" fmla="*/ 42 w 127"/>
                  <a:gd name="T7" fmla="*/ 8 h 9"/>
                  <a:gd name="T8" fmla="*/ 55 w 127"/>
                  <a:gd name="T9" fmla="*/ 8 h 9"/>
                  <a:gd name="T10" fmla="*/ 68 w 127"/>
                  <a:gd name="T11" fmla="*/ 7 h 9"/>
                  <a:gd name="T12" fmla="*/ 79 w 127"/>
                  <a:gd name="T13" fmla="*/ 6 h 9"/>
                  <a:gd name="T14" fmla="*/ 90 w 127"/>
                  <a:gd name="T15" fmla="*/ 6 h 9"/>
                  <a:gd name="T16" fmla="*/ 100 w 127"/>
                  <a:gd name="T17" fmla="*/ 6 h 9"/>
                  <a:gd name="T18" fmla="*/ 108 w 127"/>
                  <a:gd name="T19" fmla="*/ 5 h 9"/>
                  <a:gd name="T20" fmla="*/ 115 w 127"/>
                  <a:gd name="T21" fmla="*/ 4 h 9"/>
                  <a:gd name="T22" fmla="*/ 120 w 127"/>
                  <a:gd name="T23" fmla="*/ 3 h 9"/>
                  <a:gd name="T24" fmla="*/ 123 w 127"/>
                  <a:gd name="T25" fmla="*/ 2 h 9"/>
                  <a:gd name="T26" fmla="*/ 126 w 127"/>
                  <a:gd name="T27" fmla="*/ 1 h 9"/>
                  <a:gd name="T28" fmla="*/ 127 w 127"/>
                  <a:gd name="T29" fmla="*/ 0 h 9"/>
                  <a:gd name="T30" fmla="*/ 124 w 127"/>
                  <a:gd name="T31" fmla="*/ 0 h 9"/>
                  <a:gd name="T32" fmla="*/ 123 w 127"/>
                  <a:gd name="T33" fmla="*/ 1 h 9"/>
                  <a:gd name="T34" fmla="*/ 122 w 127"/>
                  <a:gd name="T35" fmla="*/ 2 h 9"/>
                  <a:gd name="T36" fmla="*/ 117 w 127"/>
                  <a:gd name="T37" fmla="*/ 3 h 9"/>
                  <a:gd name="T38" fmla="*/ 112 w 127"/>
                  <a:gd name="T39" fmla="*/ 4 h 9"/>
                  <a:gd name="T40" fmla="*/ 105 w 127"/>
                  <a:gd name="T41" fmla="*/ 5 h 9"/>
                  <a:gd name="T42" fmla="*/ 97 w 127"/>
                  <a:gd name="T43" fmla="*/ 6 h 9"/>
                  <a:gd name="T44" fmla="*/ 88 w 127"/>
                  <a:gd name="T45" fmla="*/ 6 h 9"/>
                  <a:gd name="T46" fmla="*/ 78 w 127"/>
                  <a:gd name="T47" fmla="*/ 6 h 9"/>
                  <a:gd name="T48" fmla="*/ 66 w 127"/>
                  <a:gd name="T49" fmla="*/ 7 h 9"/>
                  <a:gd name="T50" fmla="*/ 54 w 127"/>
                  <a:gd name="T51" fmla="*/ 7 h 9"/>
                  <a:gd name="T52" fmla="*/ 41 w 127"/>
                  <a:gd name="T53" fmla="*/ 8 h 9"/>
                  <a:gd name="T54" fmla="*/ 28 w 127"/>
                  <a:gd name="T55" fmla="*/ 8 h 9"/>
                  <a:gd name="T56" fmla="*/ 14 w 127"/>
                  <a:gd name="T57" fmla="*/ 8 h 9"/>
                  <a:gd name="T58" fmla="*/ 0 w 127"/>
                  <a:gd name="T59" fmla="*/ 8 h 9"/>
                  <a:gd name="T60" fmla="*/ 0 w 127"/>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7" h="9">
                    <a:moveTo>
                      <a:pt x="0" y="9"/>
                    </a:moveTo>
                    <a:lnTo>
                      <a:pt x="14" y="9"/>
                    </a:lnTo>
                    <a:lnTo>
                      <a:pt x="28" y="8"/>
                    </a:lnTo>
                    <a:lnTo>
                      <a:pt x="42" y="8"/>
                    </a:lnTo>
                    <a:lnTo>
                      <a:pt x="55" y="8"/>
                    </a:lnTo>
                    <a:lnTo>
                      <a:pt x="68" y="7"/>
                    </a:lnTo>
                    <a:lnTo>
                      <a:pt x="79" y="6"/>
                    </a:lnTo>
                    <a:lnTo>
                      <a:pt x="90" y="6"/>
                    </a:lnTo>
                    <a:lnTo>
                      <a:pt x="100" y="6"/>
                    </a:lnTo>
                    <a:lnTo>
                      <a:pt x="108" y="5"/>
                    </a:lnTo>
                    <a:lnTo>
                      <a:pt x="115" y="4"/>
                    </a:lnTo>
                    <a:lnTo>
                      <a:pt x="120" y="3"/>
                    </a:lnTo>
                    <a:lnTo>
                      <a:pt x="123" y="2"/>
                    </a:lnTo>
                    <a:lnTo>
                      <a:pt x="126" y="1"/>
                    </a:lnTo>
                    <a:lnTo>
                      <a:pt x="127" y="0"/>
                    </a:lnTo>
                    <a:lnTo>
                      <a:pt x="124" y="0"/>
                    </a:lnTo>
                    <a:lnTo>
                      <a:pt x="123" y="1"/>
                    </a:lnTo>
                    <a:lnTo>
                      <a:pt x="122" y="2"/>
                    </a:lnTo>
                    <a:lnTo>
                      <a:pt x="117" y="3"/>
                    </a:lnTo>
                    <a:lnTo>
                      <a:pt x="112" y="4"/>
                    </a:lnTo>
                    <a:lnTo>
                      <a:pt x="105" y="5"/>
                    </a:lnTo>
                    <a:lnTo>
                      <a:pt x="97" y="6"/>
                    </a:lnTo>
                    <a:lnTo>
                      <a:pt x="88" y="6"/>
                    </a:lnTo>
                    <a:lnTo>
                      <a:pt x="78" y="6"/>
                    </a:lnTo>
                    <a:lnTo>
                      <a:pt x="66" y="7"/>
                    </a:lnTo>
                    <a:lnTo>
                      <a:pt x="54" y="7"/>
                    </a:lnTo>
                    <a:lnTo>
                      <a:pt x="41" y="8"/>
                    </a:lnTo>
                    <a:lnTo>
                      <a:pt x="28" y="8"/>
                    </a:lnTo>
                    <a:lnTo>
                      <a:pt x="14" y="8"/>
                    </a:lnTo>
                    <a:lnTo>
                      <a:pt x="0" y="8"/>
                    </a:lnTo>
                    <a:lnTo>
                      <a:pt x="0" y="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3" name="Freeform 1920">
                <a:extLst>
                  <a:ext uri="{FF2B5EF4-FFF2-40B4-BE49-F238E27FC236}">
                    <a16:creationId xmlns:a16="http://schemas.microsoft.com/office/drawing/2014/main" id="{CDFBE691-1530-1447-BAF9-47C355AFFA6F}"/>
                  </a:ext>
                </a:extLst>
              </p:cNvPr>
              <p:cNvSpPr>
                <a:spLocks/>
              </p:cNvSpPr>
              <p:nvPr/>
            </p:nvSpPr>
            <p:spPr bwMode="auto">
              <a:xfrm>
                <a:off x="4398" y="2486"/>
                <a:ext cx="124" cy="8"/>
              </a:xfrm>
              <a:custGeom>
                <a:avLst/>
                <a:gdLst>
                  <a:gd name="T0" fmla="*/ 0 w 124"/>
                  <a:gd name="T1" fmla="*/ 8 h 8"/>
                  <a:gd name="T2" fmla="*/ 14 w 124"/>
                  <a:gd name="T3" fmla="*/ 8 h 8"/>
                  <a:gd name="T4" fmla="*/ 28 w 124"/>
                  <a:gd name="T5" fmla="*/ 8 h 8"/>
                  <a:gd name="T6" fmla="*/ 41 w 124"/>
                  <a:gd name="T7" fmla="*/ 8 h 8"/>
                  <a:gd name="T8" fmla="*/ 54 w 124"/>
                  <a:gd name="T9" fmla="*/ 7 h 8"/>
                  <a:gd name="T10" fmla="*/ 66 w 124"/>
                  <a:gd name="T11" fmla="*/ 7 h 8"/>
                  <a:gd name="T12" fmla="*/ 78 w 124"/>
                  <a:gd name="T13" fmla="*/ 6 h 8"/>
                  <a:gd name="T14" fmla="*/ 88 w 124"/>
                  <a:gd name="T15" fmla="*/ 6 h 8"/>
                  <a:gd name="T16" fmla="*/ 97 w 124"/>
                  <a:gd name="T17" fmla="*/ 6 h 8"/>
                  <a:gd name="T18" fmla="*/ 105 w 124"/>
                  <a:gd name="T19" fmla="*/ 5 h 8"/>
                  <a:gd name="T20" fmla="*/ 112 w 124"/>
                  <a:gd name="T21" fmla="*/ 4 h 8"/>
                  <a:gd name="T22" fmla="*/ 117 w 124"/>
                  <a:gd name="T23" fmla="*/ 3 h 8"/>
                  <a:gd name="T24" fmla="*/ 122 w 124"/>
                  <a:gd name="T25" fmla="*/ 2 h 8"/>
                  <a:gd name="T26" fmla="*/ 123 w 124"/>
                  <a:gd name="T27" fmla="*/ 1 h 8"/>
                  <a:gd name="T28" fmla="*/ 124 w 124"/>
                  <a:gd name="T29" fmla="*/ 0 h 8"/>
                  <a:gd name="T30" fmla="*/ 122 w 124"/>
                  <a:gd name="T31" fmla="*/ 0 h 8"/>
                  <a:gd name="T32" fmla="*/ 121 w 124"/>
                  <a:gd name="T33" fmla="*/ 1 h 8"/>
                  <a:gd name="T34" fmla="*/ 119 w 124"/>
                  <a:gd name="T35" fmla="*/ 2 h 8"/>
                  <a:gd name="T36" fmla="*/ 115 w 124"/>
                  <a:gd name="T37" fmla="*/ 3 h 8"/>
                  <a:gd name="T38" fmla="*/ 109 w 124"/>
                  <a:gd name="T39" fmla="*/ 4 h 8"/>
                  <a:gd name="T40" fmla="*/ 103 w 124"/>
                  <a:gd name="T41" fmla="*/ 5 h 8"/>
                  <a:gd name="T42" fmla="*/ 95 w 124"/>
                  <a:gd name="T43" fmla="*/ 6 h 8"/>
                  <a:gd name="T44" fmla="*/ 86 w 124"/>
                  <a:gd name="T45" fmla="*/ 6 h 8"/>
                  <a:gd name="T46" fmla="*/ 76 w 124"/>
                  <a:gd name="T47" fmla="*/ 6 h 8"/>
                  <a:gd name="T48" fmla="*/ 64 w 124"/>
                  <a:gd name="T49" fmla="*/ 7 h 8"/>
                  <a:gd name="T50" fmla="*/ 53 w 124"/>
                  <a:gd name="T51" fmla="*/ 7 h 8"/>
                  <a:gd name="T52" fmla="*/ 40 w 124"/>
                  <a:gd name="T53" fmla="*/ 8 h 8"/>
                  <a:gd name="T54" fmla="*/ 27 w 124"/>
                  <a:gd name="T55" fmla="*/ 8 h 8"/>
                  <a:gd name="T56" fmla="*/ 14 w 124"/>
                  <a:gd name="T57" fmla="*/ 8 h 8"/>
                  <a:gd name="T58" fmla="*/ 0 w 124"/>
                  <a:gd name="T59" fmla="*/ 8 h 8"/>
                  <a:gd name="T60" fmla="*/ 0 w 124"/>
                  <a:gd name="T61" fmla="*/ 8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8">
                    <a:moveTo>
                      <a:pt x="0" y="8"/>
                    </a:moveTo>
                    <a:lnTo>
                      <a:pt x="14" y="8"/>
                    </a:lnTo>
                    <a:lnTo>
                      <a:pt x="28" y="8"/>
                    </a:lnTo>
                    <a:lnTo>
                      <a:pt x="41" y="8"/>
                    </a:lnTo>
                    <a:lnTo>
                      <a:pt x="54" y="7"/>
                    </a:lnTo>
                    <a:lnTo>
                      <a:pt x="66" y="7"/>
                    </a:lnTo>
                    <a:lnTo>
                      <a:pt x="78" y="6"/>
                    </a:lnTo>
                    <a:lnTo>
                      <a:pt x="88" y="6"/>
                    </a:lnTo>
                    <a:lnTo>
                      <a:pt x="97" y="6"/>
                    </a:lnTo>
                    <a:lnTo>
                      <a:pt x="105" y="5"/>
                    </a:lnTo>
                    <a:lnTo>
                      <a:pt x="112" y="4"/>
                    </a:lnTo>
                    <a:lnTo>
                      <a:pt x="117" y="3"/>
                    </a:lnTo>
                    <a:lnTo>
                      <a:pt x="122" y="2"/>
                    </a:lnTo>
                    <a:lnTo>
                      <a:pt x="123" y="1"/>
                    </a:lnTo>
                    <a:lnTo>
                      <a:pt x="124" y="0"/>
                    </a:lnTo>
                    <a:lnTo>
                      <a:pt x="122" y="0"/>
                    </a:lnTo>
                    <a:lnTo>
                      <a:pt x="121" y="1"/>
                    </a:lnTo>
                    <a:lnTo>
                      <a:pt x="119" y="2"/>
                    </a:lnTo>
                    <a:lnTo>
                      <a:pt x="115" y="3"/>
                    </a:lnTo>
                    <a:lnTo>
                      <a:pt x="109" y="4"/>
                    </a:lnTo>
                    <a:lnTo>
                      <a:pt x="103" y="5"/>
                    </a:lnTo>
                    <a:lnTo>
                      <a:pt x="95" y="6"/>
                    </a:lnTo>
                    <a:lnTo>
                      <a:pt x="86" y="6"/>
                    </a:lnTo>
                    <a:lnTo>
                      <a:pt x="76" y="6"/>
                    </a:lnTo>
                    <a:lnTo>
                      <a:pt x="64" y="7"/>
                    </a:lnTo>
                    <a:lnTo>
                      <a:pt x="53" y="7"/>
                    </a:lnTo>
                    <a:lnTo>
                      <a:pt x="40" y="8"/>
                    </a:lnTo>
                    <a:lnTo>
                      <a:pt x="27" y="8"/>
                    </a:lnTo>
                    <a:lnTo>
                      <a:pt x="14" y="8"/>
                    </a:lnTo>
                    <a:lnTo>
                      <a:pt x="0" y="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4" name="Freeform 1921">
                <a:extLst>
                  <a:ext uri="{FF2B5EF4-FFF2-40B4-BE49-F238E27FC236}">
                    <a16:creationId xmlns:a16="http://schemas.microsoft.com/office/drawing/2014/main" id="{758A7D80-FBFA-9A4D-9AB6-6BF8EBB17F1E}"/>
                  </a:ext>
                </a:extLst>
              </p:cNvPr>
              <p:cNvSpPr>
                <a:spLocks/>
              </p:cNvSpPr>
              <p:nvPr/>
            </p:nvSpPr>
            <p:spPr bwMode="auto">
              <a:xfrm>
                <a:off x="4398" y="2486"/>
                <a:ext cx="122" cy="8"/>
              </a:xfrm>
              <a:custGeom>
                <a:avLst/>
                <a:gdLst>
                  <a:gd name="T0" fmla="*/ 0 w 122"/>
                  <a:gd name="T1" fmla="*/ 8 h 8"/>
                  <a:gd name="T2" fmla="*/ 14 w 122"/>
                  <a:gd name="T3" fmla="*/ 8 h 8"/>
                  <a:gd name="T4" fmla="*/ 27 w 122"/>
                  <a:gd name="T5" fmla="*/ 8 h 8"/>
                  <a:gd name="T6" fmla="*/ 40 w 122"/>
                  <a:gd name="T7" fmla="*/ 8 h 8"/>
                  <a:gd name="T8" fmla="*/ 53 w 122"/>
                  <a:gd name="T9" fmla="*/ 7 h 8"/>
                  <a:gd name="T10" fmla="*/ 64 w 122"/>
                  <a:gd name="T11" fmla="*/ 7 h 8"/>
                  <a:gd name="T12" fmla="*/ 76 w 122"/>
                  <a:gd name="T13" fmla="*/ 6 h 8"/>
                  <a:gd name="T14" fmla="*/ 86 w 122"/>
                  <a:gd name="T15" fmla="*/ 6 h 8"/>
                  <a:gd name="T16" fmla="*/ 95 w 122"/>
                  <a:gd name="T17" fmla="*/ 6 h 8"/>
                  <a:gd name="T18" fmla="*/ 103 w 122"/>
                  <a:gd name="T19" fmla="*/ 5 h 8"/>
                  <a:gd name="T20" fmla="*/ 109 w 122"/>
                  <a:gd name="T21" fmla="*/ 4 h 8"/>
                  <a:gd name="T22" fmla="*/ 115 w 122"/>
                  <a:gd name="T23" fmla="*/ 3 h 8"/>
                  <a:gd name="T24" fmla="*/ 119 w 122"/>
                  <a:gd name="T25" fmla="*/ 2 h 8"/>
                  <a:gd name="T26" fmla="*/ 121 w 122"/>
                  <a:gd name="T27" fmla="*/ 1 h 8"/>
                  <a:gd name="T28" fmla="*/ 122 w 122"/>
                  <a:gd name="T29" fmla="*/ 0 h 8"/>
                  <a:gd name="T30" fmla="*/ 119 w 122"/>
                  <a:gd name="T31" fmla="*/ 0 h 8"/>
                  <a:gd name="T32" fmla="*/ 118 w 122"/>
                  <a:gd name="T33" fmla="*/ 1 h 8"/>
                  <a:gd name="T34" fmla="*/ 115 w 122"/>
                  <a:gd name="T35" fmla="*/ 2 h 8"/>
                  <a:gd name="T36" fmla="*/ 111 w 122"/>
                  <a:gd name="T37" fmla="*/ 3 h 8"/>
                  <a:gd name="T38" fmla="*/ 106 w 122"/>
                  <a:gd name="T39" fmla="*/ 4 h 8"/>
                  <a:gd name="T40" fmla="*/ 98 w 122"/>
                  <a:gd name="T41" fmla="*/ 5 h 8"/>
                  <a:gd name="T42" fmla="*/ 89 w 122"/>
                  <a:gd name="T43" fmla="*/ 6 h 8"/>
                  <a:gd name="T44" fmla="*/ 79 w 122"/>
                  <a:gd name="T45" fmla="*/ 6 h 8"/>
                  <a:gd name="T46" fmla="*/ 68 w 122"/>
                  <a:gd name="T47" fmla="*/ 6 h 8"/>
                  <a:gd name="T48" fmla="*/ 56 w 122"/>
                  <a:gd name="T49" fmla="*/ 7 h 8"/>
                  <a:gd name="T50" fmla="*/ 43 w 122"/>
                  <a:gd name="T51" fmla="*/ 7 h 8"/>
                  <a:gd name="T52" fmla="*/ 28 w 122"/>
                  <a:gd name="T53" fmla="*/ 8 h 8"/>
                  <a:gd name="T54" fmla="*/ 14 w 122"/>
                  <a:gd name="T55" fmla="*/ 8 h 8"/>
                  <a:gd name="T56" fmla="*/ 0 w 122"/>
                  <a:gd name="T57" fmla="*/ 8 h 8"/>
                  <a:gd name="T58" fmla="*/ 0 w 122"/>
                  <a:gd name="T59" fmla="*/ 8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2" h="8">
                    <a:moveTo>
                      <a:pt x="0" y="8"/>
                    </a:moveTo>
                    <a:lnTo>
                      <a:pt x="14" y="8"/>
                    </a:lnTo>
                    <a:lnTo>
                      <a:pt x="27" y="8"/>
                    </a:lnTo>
                    <a:lnTo>
                      <a:pt x="40" y="8"/>
                    </a:lnTo>
                    <a:lnTo>
                      <a:pt x="53" y="7"/>
                    </a:lnTo>
                    <a:lnTo>
                      <a:pt x="64" y="7"/>
                    </a:lnTo>
                    <a:lnTo>
                      <a:pt x="76" y="6"/>
                    </a:lnTo>
                    <a:lnTo>
                      <a:pt x="86" y="6"/>
                    </a:lnTo>
                    <a:lnTo>
                      <a:pt x="95" y="6"/>
                    </a:lnTo>
                    <a:lnTo>
                      <a:pt x="103" y="5"/>
                    </a:lnTo>
                    <a:lnTo>
                      <a:pt x="109" y="4"/>
                    </a:lnTo>
                    <a:lnTo>
                      <a:pt x="115" y="3"/>
                    </a:lnTo>
                    <a:lnTo>
                      <a:pt x="119" y="2"/>
                    </a:lnTo>
                    <a:lnTo>
                      <a:pt x="121" y="1"/>
                    </a:lnTo>
                    <a:lnTo>
                      <a:pt x="122" y="0"/>
                    </a:lnTo>
                    <a:lnTo>
                      <a:pt x="119" y="0"/>
                    </a:lnTo>
                    <a:lnTo>
                      <a:pt x="118" y="1"/>
                    </a:lnTo>
                    <a:lnTo>
                      <a:pt x="115" y="2"/>
                    </a:lnTo>
                    <a:lnTo>
                      <a:pt x="111" y="3"/>
                    </a:lnTo>
                    <a:lnTo>
                      <a:pt x="106" y="4"/>
                    </a:lnTo>
                    <a:lnTo>
                      <a:pt x="98" y="5"/>
                    </a:lnTo>
                    <a:lnTo>
                      <a:pt x="89" y="6"/>
                    </a:lnTo>
                    <a:lnTo>
                      <a:pt x="79" y="6"/>
                    </a:lnTo>
                    <a:lnTo>
                      <a:pt x="68" y="6"/>
                    </a:lnTo>
                    <a:lnTo>
                      <a:pt x="56" y="7"/>
                    </a:lnTo>
                    <a:lnTo>
                      <a:pt x="43" y="7"/>
                    </a:lnTo>
                    <a:lnTo>
                      <a:pt x="28" y="8"/>
                    </a:lnTo>
                    <a:lnTo>
                      <a:pt x="14" y="8"/>
                    </a:lnTo>
                    <a:lnTo>
                      <a:pt x="0" y="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5" name="Freeform 1922">
                <a:extLst>
                  <a:ext uri="{FF2B5EF4-FFF2-40B4-BE49-F238E27FC236}">
                    <a16:creationId xmlns:a16="http://schemas.microsoft.com/office/drawing/2014/main" id="{A16E189E-A30E-9E44-BADB-72EE346B364F}"/>
                  </a:ext>
                </a:extLst>
              </p:cNvPr>
              <p:cNvSpPr>
                <a:spLocks/>
              </p:cNvSpPr>
              <p:nvPr/>
            </p:nvSpPr>
            <p:spPr bwMode="auto">
              <a:xfrm>
                <a:off x="4398" y="2486"/>
                <a:ext cx="119" cy="8"/>
              </a:xfrm>
              <a:custGeom>
                <a:avLst/>
                <a:gdLst>
                  <a:gd name="T0" fmla="*/ 0 w 119"/>
                  <a:gd name="T1" fmla="*/ 8 h 8"/>
                  <a:gd name="T2" fmla="*/ 14 w 119"/>
                  <a:gd name="T3" fmla="*/ 8 h 8"/>
                  <a:gd name="T4" fmla="*/ 28 w 119"/>
                  <a:gd name="T5" fmla="*/ 8 h 8"/>
                  <a:gd name="T6" fmla="*/ 43 w 119"/>
                  <a:gd name="T7" fmla="*/ 7 h 8"/>
                  <a:gd name="T8" fmla="*/ 56 w 119"/>
                  <a:gd name="T9" fmla="*/ 7 h 8"/>
                  <a:gd name="T10" fmla="*/ 68 w 119"/>
                  <a:gd name="T11" fmla="*/ 6 h 8"/>
                  <a:gd name="T12" fmla="*/ 79 w 119"/>
                  <a:gd name="T13" fmla="*/ 6 h 8"/>
                  <a:gd name="T14" fmla="*/ 89 w 119"/>
                  <a:gd name="T15" fmla="*/ 6 h 8"/>
                  <a:gd name="T16" fmla="*/ 98 w 119"/>
                  <a:gd name="T17" fmla="*/ 5 h 8"/>
                  <a:gd name="T18" fmla="*/ 106 w 119"/>
                  <a:gd name="T19" fmla="*/ 4 h 8"/>
                  <a:gd name="T20" fmla="*/ 111 w 119"/>
                  <a:gd name="T21" fmla="*/ 3 h 8"/>
                  <a:gd name="T22" fmla="*/ 115 w 119"/>
                  <a:gd name="T23" fmla="*/ 2 h 8"/>
                  <a:gd name="T24" fmla="*/ 118 w 119"/>
                  <a:gd name="T25" fmla="*/ 1 h 8"/>
                  <a:gd name="T26" fmla="*/ 119 w 119"/>
                  <a:gd name="T27" fmla="*/ 0 h 8"/>
                  <a:gd name="T28" fmla="*/ 116 w 119"/>
                  <a:gd name="T29" fmla="*/ 0 h 8"/>
                  <a:gd name="T30" fmla="*/ 115 w 119"/>
                  <a:gd name="T31" fmla="*/ 1 h 8"/>
                  <a:gd name="T32" fmla="*/ 113 w 119"/>
                  <a:gd name="T33" fmla="*/ 2 h 8"/>
                  <a:gd name="T34" fmla="*/ 108 w 119"/>
                  <a:gd name="T35" fmla="*/ 3 h 8"/>
                  <a:gd name="T36" fmla="*/ 103 w 119"/>
                  <a:gd name="T37" fmla="*/ 4 h 8"/>
                  <a:gd name="T38" fmla="*/ 96 w 119"/>
                  <a:gd name="T39" fmla="*/ 5 h 8"/>
                  <a:gd name="T40" fmla="*/ 87 w 119"/>
                  <a:gd name="T41" fmla="*/ 6 h 8"/>
                  <a:gd name="T42" fmla="*/ 77 w 119"/>
                  <a:gd name="T43" fmla="*/ 6 h 8"/>
                  <a:gd name="T44" fmla="*/ 66 w 119"/>
                  <a:gd name="T45" fmla="*/ 6 h 8"/>
                  <a:gd name="T46" fmla="*/ 54 w 119"/>
                  <a:gd name="T47" fmla="*/ 7 h 8"/>
                  <a:gd name="T48" fmla="*/ 42 w 119"/>
                  <a:gd name="T49" fmla="*/ 7 h 8"/>
                  <a:gd name="T50" fmla="*/ 28 w 119"/>
                  <a:gd name="T51" fmla="*/ 8 h 8"/>
                  <a:gd name="T52" fmla="*/ 14 w 119"/>
                  <a:gd name="T53" fmla="*/ 8 h 8"/>
                  <a:gd name="T54" fmla="*/ 0 w 119"/>
                  <a:gd name="T55" fmla="*/ 8 h 8"/>
                  <a:gd name="T56" fmla="*/ 0 w 119"/>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8">
                    <a:moveTo>
                      <a:pt x="0" y="8"/>
                    </a:moveTo>
                    <a:lnTo>
                      <a:pt x="14" y="8"/>
                    </a:lnTo>
                    <a:lnTo>
                      <a:pt x="28" y="8"/>
                    </a:lnTo>
                    <a:lnTo>
                      <a:pt x="43" y="7"/>
                    </a:lnTo>
                    <a:lnTo>
                      <a:pt x="56" y="7"/>
                    </a:lnTo>
                    <a:lnTo>
                      <a:pt x="68" y="6"/>
                    </a:lnTo>
                    <a:lnTo>
                      <a:pt x="79" y="6"/>
                    </a:lnTo>
                    <a:lnTo>
                      <a:pt x="89" y="6"/>
                    </a:lnTo>
                    <a:lnTo>
                      <a:pt x="98" y="5"/>
                    </a:lnTo>
                    <a:lnTo>
                      <a:pt x="106" y="4"/>
                    </a:lnTo>
                    <a:lnTo>
                      <a:pt x="111" y="3"/>
                    </a:lnTo>
                    <a:lnTo>
                      <a:pt x="115" y="2"/>
                    </a:lnTo>
                    <a:lnTo>
                      <a:pt x="118" y="1"/>
                    </a:lnTo>
                    <a:lnTo>
                      <a:pt x="119" y="0"/>
                    </a:lnTo>
                    <a:lnTo>
                      <a:pt x="116" y="0"/>
                    </a:lnTo>
                    <a:lnTo>
                      <a:pt x="115" y="1"/>
                    </a:lnTo>
                    <a:lnTo>
                      <a:pt x="113" y="2"/>
                    </a:lnTo>
                    <a:lnTo>
                      <a:pt x="108" y="3"/>
                    </a:lnTo>
                    <a:lnTo>
                      <a:pt x="103" y="4"/>
                    </a:lnTo>
                    <a:lnTo>
                      <a:pt x="96" y="5"/>
                    </a:lnTo>
                    <a:lnTo>
                      <a:pt x="87" y="6"/>
                    </a:lnTo>
                    <a:lnTo>
                      <a:pt x="77" y="6"/>
                    </a:lnTo>
                    <a:lnTo>
                      <a:pt x="66" y="6"/>
                    </a:lnTo>
                    <a:lnTo>
                      <a:pt x="54" y="7"/>
                    </a:lnTo>
                    <a:lnTo>
                      <a:pt x="42" y="7"/>
                    </a:lnTo>
                    <a:lnTo>
                      <a:pt x="28" y="8"/>
                    </a:lnTo>
                    <a:lnTo>
                      <a:pt x="14" y="8"/>
                    </a:lnTo>
                    <a:lnTo>
                      <a:pt x="0" y="8"/>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6" name="Freeform 1923">
                <a:extLst>
                  <a:ext uri="{FF2B5EF4-FFF2-40B4-BE49-F238E27FC236}">
                    <a16:creationId xmlns:a16="http://schemas.microsoft.com/office/drawing/2014/main" id="{A043A83A-ACA4-CA40-A0B9-DE0048D918E3}"/>
                  </a:ext>
                </a:extLst>
              </p:cNvPr>
              <p:cNvSpPr>
                <a:spLocks/>
              </p:cNvSpPr>
              <p:nvPr/>
            </p:nvSpPr>
            <p:spPr bwMode="auto">
              <a:xfrm>
                <a:off x="4398" y="2486"/>
                <a:ext cx="116" cy="8"/>
              </a:xfrm>
              <a:custGeom>
                <a:avLst/>
                <a:gdLst>
                  <a:gd name="T0" fmla="*/ 0 w 116"/>
                  <a:gd name="T1" fmla="*/ 8 h 8"/>
                  <a:gd name="T2" fmla="*/ 14 w 116"/>
                  <a:gd name="T3" fmla="*/ 8 h 8"/>
                  <a:gd name="T4" fmla="*/ 28 w 116"/>
                  <a:gd name="T5" fmla="*/ 8 h 8"/>
                  <a:gd name="T6" fmla="*/ 42 w 116"/>
                  <a:gd name="T7" fmla="*/ 7 h 8"/>
                  <a:gd name="T8" fmla="*/ 54 w 116"/>
                  <a:gd name="T9" fmla="*/ 7 h 8"/>
                  <a:gd name="T10" fmla="*/ 66 w 116"/>
                  <a:gd name="T11" fmla="*/ 6 h 8"/>
                  <a:gd name="T12" fmla="*/ 77 w 116"/>
                  <a:gd name="T13" fmla="*/ 6 h 8"/>
                  <a:gd name="T14" fmla="*/ 87 w 116"/>
                  <a:gd name="T15" fmla="*/ 6 h 8"/>
                  <a:gd name="T16" fmla="*/ 96 w 116"/>
                  <a:gd name="T17" fmla="*/ 5 h 8"/>
                  <a:gd name="T18" fmla="*/ 103 w 116"/>
                  <a:gd name="T19" fmla="*/ 4 h 8"/>
                  <a:gd name="T20" fmla="*/ 108 w 116"/>
                  <a:gd name="T21" fmla="*/ 3 h 8"/>
                  <a:gd name="T22" fmla="*/ 113 w 116"/>
                  <a:gd name="T23" fmla="*/ 2 h 8"/>
                  <a:gd name="T24" fmla="*/ 115 w 116"/>
                  <a:gd name="T25" fmla="*/ 1 h 8"/>
                  <a:gd name="T26" fmla="*/ 116 w 116"/>
                  <a:gd name="T27" fmla="*/ 0 h 8"/>
                  <a:gd name="T28" fmla="*/ 114 w 116"/>
                  <a:gd name="T29" fmla="*/ 0 h 8"/>
                  <a:gd name="T30" fmla="*/ 113 w 116"/>
                  <a:gd name="T31" fmla="*/ 1 h 8"/>
                  <a:gd name="T32" fmla="*/ 110 w 116"/>
                  <a:gd name="T33" fmla="*/ 2 h 8"/>
                  <a:gd name="T34" fmla="*/ 107 w 116"/>
                  <a:gd name="T35" fmla="*/ 3 h 8"/>
                  <a:gd name="T36" fmla="*/ 100 w 116"/>
                  <a:gd name="T37" fmla="*/ 4 h 8"/>
                  <a:gd name="T38" fmla="*/ 93 w 116"/>
                  <a:gd name="T39" fmla="*/ 5 h 8"/>
                  <a:gd name="T40" fmla="*/ 86 w 116"/>
                  <a:gd name="T41" fmla="*/ 6 h 8"/>
                  <a:gd name="T42" fmla="*/ 75 w 116"/>
                  <a:gd name="T43" fmla="*/ 6 h 8"/>
                  <a:gd name="T44" fmla="*/ 64 w 116"/>
                  <a:gd name="T45" fmla="*/ 6 h 8"/>
                  <a:gd name="T46" fmla="*/ 53 w 116"/>
                  <a:gd name="T47" fmla="*/ 7 h 8"/>
                  <a:gd name="T48" fmla="*/ 41 w 116"/>
                  <a:gd name="T49" fmla="*/ 7 h 8"/>
                  <a:gd name="T50" fmla="*/ 28 w 116"/>
                  <a:gd name="T51" fmla="*/ 7 h 8"/>
                  <a:gd name="T52" fmla="*/ 14 w 116"/>
                  <a:gd name="T53" fmla="*/ 8 h 8"/>
                  <a:gd name="T54" fmla="*/ 0 w 116"/>
                  <a:gd name="T55" fmla="*/ 8 h 8"/>
                  <a:gd name="T56" fmla="*/ 0 w 116"/>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6" h="8">
                    <a:moveTo>
                      <a:pt x="0" y="8"/>
                    </a:moveTo>
                    <a:lnTo>
                      <a:pt x="14" y="8"/>
                    </a:lnTo>
                    <a:lnTo>
                      <a:pt x="28" y="8"/>
                    </a:lnTo>
                    <a:lnTo>
                      <a:pt x="42" y="7"/>
                    </a:lnTo>
                    <a:lnTo>
                      <a:pt x="54" y="7"/>
                    </a:lnTo>
                    <a:lnTo>
                      <a:pt x="66" y="6"/>
                    </a:lnTo>
                    <a:lnTo>
                      <a:pt x="77" y="6"/>
                    </a:lnTo>
                    <a:lnTo>
                      <a:pt x="87" y="6"/>
                    </a:lnTo>
                    <a:lnTo>
                      <a:pt x="96" y="5"/>
                    </a:lnTo>
                    <a:lnTo>
                      <a:pt x="103" y="4"/>
                    </a:lnTo>
                    <a:lnTo>
                      <a:pt x="108" y="3"/>
                    </a:lnTo>
                    <a:lnTo>
                      <a:pt x="113" y="2"/>
                    </a:lnTo>
                    <a:lnTo>
                      <a:pt x="115" y="1"/>
                    </a:lnTo>
                    <a:lnTo>
                      <a:pt x="116" y="0"/>
                    </a:lnTo>
                    <a:lnTo>
                      <a:pt x="114" y="0"/>
                    </a:lnTo>
                    <a:lnTo>
                      <a:pt x="113" y="1"/>
                    </a:lnTo>
                    <a:lnTo>
                      <a:pt x="110" y="2"/>
                    </a:lnTo>
                    <a:lnTo>
                      <a:pt x="107" y="3"/>
                    </a:lnTo>
                    <a:lnTo>
                      <a:pt x="100" y="4"/>
                    </a:lnTo>
                    <a:lnTo>
                      <a:pt x="93" y="5"/>
                    </a:lnTo>
                    <a:lnTo>
                      <a:pt x="86" y="6"/>
                    </a:lnTo>
                    <a:lnTo>
                      <a:pt x="75" y="6"/>
                    </a:lnTo>
                    <a:lnTo>
                      <a:pt x="64" y="6"/>
                    </a:lnTo>
                    <a:lnTo>
                      <a:pt x="53" y="7"/>
                    </a:lnTo>
                    <a:lnTo>
                      <a:pt x="41" y="7"/>
                    </a:lnTo>
                    <a:lnTo>
                      <a:pt x="28" y="7"/>
                    </a:lnTo>
                    <a:lnTo>
                      <a:pt x="14" y="8"/>
                    </a:lnTo>
                    <a:lnTo>
                      <a:pt x="0" y="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7" name="Freeform 1924">
                <a:extLst>
                  <a:ext uri="{FF2B5EF4-FFF2-40B4-BE49-F238E27FC236}">
                    <a16:creationId xmlns:a16="http://schemas.microsoft.com/office/drawing/2014/main" id="{132AF703-BF8E-614C-9B86-7BCF3538C062}"/>
                  </a:ext>
                </a:extLst>
              </p:cNvPr>
              <p:cNvSpPr>
                <a:spLocks/>
              </p:cNvSpPr>
              <p:nvPr/>
            </p:nvSpPr>
            <p:spPr bwMode="auto">
              <a:xfrm>
                <a:off x="4398" y="2486"/>
                <a:ext cx="114" cy="8"/>
              </a:xfrm>
              <a:custGeom>
                <a:avLst/>
                <a:gdLst>
                  <a:gd name="T0" fmla="*/ 0 w 114"/>
                  <a:gd name="T1" fmla="*/ 8 h 8"/>
                  <a:gd name="T2" fmla="*/ 14 w 114"/>
                  <a:gd name="T3" fmla="*/ 8 h 8"/>
                  <a:gd name="T4" fmla="*/ 28 w 114"/>
                  <a:gd name="T5" fmla="*/ 7 h 8"/>
                  <a:gd name="T6" fmla="*/ 41 w 114"/>
                  <a:gd name="T7" fmla="*/ 7 h 8"/>
                  <a:gd name="T8" fmla="*/ 53 w 114"/>
                  <a:gd name="T9" fmla="*/ 7 h 8"/>
                  <a:gd name="T10" fmla="*/ 64 w 114"/>
                  <a:gd name="T11" fmla="*/ 6 h 8"/>
                  <a:gd name="T12" fmla="*/ 75 w 114"/>
                  <a:gd name="T13" fmla="*/ 6 h 8"/>
                  <a:gd name="T14" fmla="*/ 86 w 114"/>
                  <a:gd name="T15" fmla="*/ 6 h 8"/>
                  <a:gd name="T16" fmla="*/ 93 w 114"/>
                  <a:gd name="T17" fmla="*/ 5 h 8"/>
                  <a:gd name="T18" fmla="*/ 100 w 114"/>
                  <a:gd name="T19" fmla="*/ 4 h 8"/>
                  <a:gd name="T20" fmla="*/ 107 w 114"/>
                  <a:gd name="T21" fmla="*/ 3 h 8"/>
                  <a:gd name="T22" fmla="*/ 110 w 114"/>
                  <a:gd name="T23" fmla="*/ 2 h 8"/>
                  <a:gd name="T24" fmla="*/ 113 w 114"/>
                  <a:gd name="T25" fmla="*/ 1 h 8"/>
                  <a:gd name="T26" fmla="*/ 114 w 114"/>
                  <a:gd name="T27" fmla="*/ 0 h 8"/>
                  <a:gd name="T28" fmla="*/ 111 w 114"/>
                  <a:gd name="T29" fmla="*/ 0 h 8"/>
                  <a:gd name="T30" fmla="*/ 110 w 114"/>
                  <a:gd name="T31" fmla="*/ 1 h 8"/>
                  <a:gd name="T32" fmla="*/ 108 w 114"/>
                  <a:gd name="T33" fmla="*/ 2 h 8"/>
                  <a:gd name="T34" fmla="*/ 104 w 114"/>
                  <a:gd name="T35" fmla="*/ 3 h 8"/>
                  <a:gd name="T36" fmla="*/ 99 w 114"/>
                  <a:gd name="T37" fmla="*/ 4 h 8"/>
                  <a:gd name="T38" fmla="*/ 92 w 114"/>
                  <a:gd name="T39" fmla="*/ 5 h 8"/>
                  <a:gd name="T40" fmla="*/ 83 w 114"/>
                  <a:gd name="T41" fmla="*/ 5 h 8"/>
                  <a:gd name="T42" fmla="*/ 73 w 114"/>
                  <a:gd name="T43" fmla="*/ 6 h 8"/>
                  <a:gd name="T44" fmla="*/ 63 w 114"/>
                  <a:gd name="T45" fmla="*/ 6 h 8"/>
                  <a:gd name="T46" fmla="*/ 51 w 114"/>
                  <a:gd name="T47" fmla="*/ 6 h 8"/>
                  <a:gd name="T48" fmla="*/ 39 w 114"/>
                  <a:gd name="T49" fmla="*/ 7 h 8"/>
                  <a:gd name="T50" fmla="*/ 27 w 114"/>
                  <a:gd name="T51" fmla="*/ 7 h 8"/>
                  <a:gd name="T52" fmla="*/ 14 w 114"/>
                  <a:gd name="T53" fmla="*/ 7 h 8"/>
                  <a:gd name="T54" fmla="*/ 0 w 114"/>
                  <a:gd name="T55" fmla="*/ 7 h 8"/>
                  <a:gd name="T56" fmla="*/ 0 w 114"/>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 h="8">
                    <a:moveTo>
                      <a:pt x="0" y="8"/>
                    </a:moveTo>
                    <a:lnTo>
                      <a:pt x="14" y="8"/>
                    </a:lnTo>
                    <a:lnTo>
                      <a:pt x="28" y="7"/>
                    </a:lnTo>
                    <a:lnTo>
                      <a:pt x="41" y="7"/>
                    </a:lnTo>
                    <a:lnTo>
                      <a:pt x="53" y="7"/>
                    </a:lnTo>
                    <a:lnTo>
                      <a:pt x="64" y="6"/>
                    </a:lnTo>
                    <a:lnTo>
                      <a:pt x="75" y="6"/>
                    </a:lnTo>
                    <a:lnTo>
                      <a:pt x="86" y="6"/>
                    </a:lnTo>
                    <a:lnTo>
                      <a:pt x="93" y="5"/>
                    </a:lnTo>
                    <a:lnTo>
                      <a:pt x="100" y="4"/>
                    </a:lnTo>
                    <a:lnTo>
                      <a:pt x="107" y="3"/>
                    </a:lnTo>
                    <a:lnTo>
                      <a:pt x="110" y="2"/>
                    </a:lnTo>
                    <a:lnTo>
                      <a:pt x="113" y="1"/>
                    </a:lnTo>
                    <a:lnTo>
                      <a:pt x="114" y="0"/>
                    </a:lnTo>
                    <a:lnTo>
                      <a:pt x="111" y="0"/>
                    </a:lnTo>
                    <a:lnTo>
                      <a:pt x="110" y="1"/>
                    </a:lnTo>
                    <a:lnTo>
                      <a:pt x="108" y="2"/>
                    </a:lnTo>
                    <a:lnTo>
                      <a:pt x="104" y="3"/>
                    </a:lnTo>
                    <a:lnTo>
                      <a:pt x="99" y="4"/>
                    </a:lnTo>
                    <a:lnTo>
                      <a:pt x="92" y="5"/>
                    </a:lnTo>
                    <a:lnTo>
                      <a:pt x="83" y="5"/>
                    </a:lnTo>
                    <a:lnTo>
                      <a:pt x="73" y="6"/>
                    </a:lnTo>
                    <a:lnTo>
                      <a:pt x="63" y="6"/>
                    </a:lnTo>
                    <a:lnTo>
                      <a:pt x="51" y="6"/>
                    </a:lnTo>
                    <a:lnTo>
                      <a:pt x="39" y="7"/>
                    </a:lnTo>
                    <a:lnTo>
                      <a:pt x="27" y="7"/>
                    </a:lnTo>
                    <a:lnTo>
                      <a:pt x="14" y="7"/>
                    </a:lnTo>
                    <a:lnTo>
                      <a:pt x="0" y="7"/>
                    </a:lnTo>
                    <a:lnTo>
                      <a:pt x="0" y="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8" name="Freeform 1925">
                <a:extLst>
                  <a:ext uri="{FF2B5EF4-FFF2-40B4-BE49-F238E27FC236}">
                    <a16:creationId xmlns:a16="http://schemas.microsoft.com/office/drawing/2014/main" id="{0D07B5A0-C42F-D443-B24C-3014890FF347}"/>
                  </a:ext>
                </a:extLst>
              </p:cNvPr>
              <p:cNvSpPr>
                <a:spLocks/>
              </p:cNvSpPr>
              <p:nvPr/>
            </p:nvSpPr>
            <p:spPr bwMode="auto">
              <a:xfrm>
                <a:off x="4398" y="2486"/>
                <a:ext cx="111" cy="7"/>
              </a:xfrm>
              <a:custGeom>
                <a:avLst/>
                <a:gdLst>
                  <a:gd name="T0" fmla="*/ 0 w 111"/>
                  <a:gd name="T1" fmla="*/ 7 h 7"/>
                  <a:gd name="T2" fmla="*/ 14 w 111"/>
                  <a:gd name="T3" fmla="*/ 7 h 7"/>
                  <a:gd name="T4" fmla="*/ 27 w 111"/>
                  <a:gd name="T5" fmla="*/ 7 h 7"/>
                  <a:gd name="T6" fmla="*/ 39 w 111"/>
                  <a:gd name="T7" fmla="*/ 7 h 7"/>
                  <a:gd name="T8" fmla="*/ 51 w 111"/>
                  <a:gd name="T9" fmla="*/ 6 h 7"/>
                  <a:gd name="T10" fmla="*/ 63 w 111"/>
                  <a:gd name="T11" fmla="*/ 6 h 7"/>
                  <a:gd name="T12" fmla="*/ 73 w 111"/>
                  <a:gd name="T13" fmla="*/ 6 h 7"/>
                  <a:gd name="T14" fmla="*/ 83 w 111"/>
                  <a:gd name="T15" fmla="*/ 5 h 7"/>
                  <a:gd name="T16" fmla="*/ 92 w 111"/>
                  <a:gd name="T17" fmla="*/ 5 h 7"/>
                  <a:gd name="T18" fmla="*/ 99 w 111"/>
                  <a:gd name="T19" fmla="*/ 4 h 7"/>
                  <a:gd name="T20" fmla="*/ 104 w 111"/>
                  <a:gd name="T21" fmla="*/ 3 h 7"/>
                  <a:gd name="T22" fmla="*/ 108 w 111"/>
                  <a:gd name="T23" fmla="*/ 2 h 7"/>
                  <a:gd name="T24" fmla="*/ 110 w 111"/>
                  <a:gd name="T25" fmla="*/ 1 h 7"/>
                  <a:gd name="T26" fmla="*/ 111 w 111"/>
                  <a:gd name="T27" fmla="*/ 0 h 7"/>
                  <a:gd name="T28" fmla="*/ 108 w 111"/>
                  <a:gd name="T29" fmla="*/ 0 h 7"/>
                  <a:gd name="T30" fmla="*/ 108 w 111"/>
                  <a:gd name="T31" fmla="*/ 1 h 7"/>
                  <a:gd name="T32" fmla="*/ 105 w 111"/>
                  <a:gd name="T33" fmla="*/ 2 h 7"/>
                  <a:gd name="T34" fmla="*/ 101 w 111"/>
                  <a:gd name="T35" fmla="*/ 3 h 7"/>
                  <a:gd name="T36" fmla="*/ 96 w 111"/>
                  <a:gd name="T37" fmla="*/ 4 h 7"/>
                  <a:gd name="T38" fmla="*/ 89 w 111"/>
                  <a:gd name="T39" fmla="*/ 4 h 7"/>
                  <a:gd name="T40" fmla="*/ 81 w 111"/>
                  <a:gd name="T41" fmla="*/ 5 h 7"/>
                  <a:gd name="T42" fmla="*/ 72 w 111"/>
                  <a:gd name="T43" fmla="*/ 6 h 7"/>
                  <a:gd name="T44" fmla="*/ 62 w 111"/>
                  <a:gd name="T45" fmla="*/ 6 h 7"/>
                  <a:gd name="T46" fmla="*/ 50 w 111"/>
                  <a:gd name="T47" fmla="*/ 6 h 7"/>
                  <a:gd name="T48" fmla="*/ 38 w 111"/>
                  <a:gd name="T49" fmla="*/ 7 h 7"/>
                  <a:gd name="T50" fmla="*/ 26 w 111"/>
                  <a:gd name="T51" fmla="*/ 7 h 7"/>
                  <a:gd name="T52" fmla="*/ 14 w 111"/>
                  <a:gd name="T53" fmla="*/ 7 h 7"/>
                  <a:gd name="T54" fmla="*/ 0 w 111"/>
                  <a:gd name="T55" fmla="*/ 7 h 7"/>
                  <a:gd name="T56" fmla="*/ 0 w 111"/>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1" h="7">
                    <a:moveTo>
                      <a:pt x="0" y="7"/>
                    </a:moveTo>
                    <a:lnTo>
                      <a:pt x="14" y="7"/>
                    </a:lnTo>
                    <a:lnTo>
                      <a:pt x="27" y="7"/>
                    </a:lnTo>
                    <a:lnTo>
                      <a:pt x="39" y="7"/>
                    </a:lnTo>
                    <a:lnTo>
                      <a:pt x="51" y="6"/>
                    </a:lnTo>
                    <a:lnTo>
                      <a:pt x="63" y="6"/>
                    </a:lnTo>
                    <a:lnTo>
                      <a:pt x="73" y="6"/>
                    </a:lnTo>
                    <a:lnTo>
                      <a:pt x="83" y="5"/>
                    </a:lnTo>
                    <a:lnTo>
                      <a:pt x="92" y="5"/>
                    </a:lnTo>
                    <a:lnTo>
                      <a:pt x="99" y="4"/>
                    </a:lnTo>
                    <a:lnTo>
                      <a:pt x="104" y="3"/>
                    </a:lnTo>
                    <a:lnTo>
                      <a:pt x="108" y="2"/>
                    </a:lnTo>
                    <a:lnTo>
                      <a:pt x="110" y="1"/>
                    </a:lnTo>
                    <a:lnTo>
                      <a:pt x="111" y="0"/>
                    </a:lnTo>
                    <a:lnTo>
                      <a:pt x="108" y="0"/>
                    </a:lnTo>
                    <a:lnTo>
                      <a:pt x="108" y="1"/>
                    </a:lnTo>
                    <a:lnTo>
                      <a:pt x="105" y="2"/>
                    </a:lnTo>
                    <a:lnTo>
                      <a:pt x="101" y="3"/>
                    </a:lnTo>
                    <a:lnTo>
                      <a:pt x="96" y="4"/>
                    </a:lnTo>
                    <a:lnTo>
                      <a:pt x="89" y="4"/>
                    </a:lnTo>
                    <a:lnTo>
                      <a:pt x="81" y="5"/>
                    </a:lnTo>
                    <a:lnTo>
                      <a:pt x="72" y="6"/>
                    </a:lnTo>
                    <a:lnTo>
                      <a:pt x="62" y="6"/>
                    </a:lnTo>
                    <a:lnTo>
                      <a:pt x="50" y="6"/>
                    </a:lnTo>
                    <a:lnTo>
                      <a:pt x="38" y="7"/>
                    </a:lnTo>
                    <a:lnTo>
                      <a:pt x="26" y="7"/>
                    </a:lnTo>
                    <a:lnTo>
                      <a:pt x="14" y="7"/>
                    </a:lnTo>
                    <a:lnTo>
                      <a:pt x="0" y="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49" name="Freeform 1926">
                <a:extLst>
                  <a:ext uri="{FF2B5EF4-FFF2-40B4-BE49-F238E27FC236}">
                    <a16:creationId xmlns:a16="http://schemas.microsoft.com/office/drawing/2014/main" id="{30298DB0-C671-6B4D-BF2C-12506B7E197A}"/>
                  </a:ext>
                </a:extLst>
              </p:cNvPr>
              <p:cNvSpPr>
                <a:spLocks/>
              </p:cNvSpPr>
              <p:nvPr/>
            </p:nvSpPr>
            <p:spPr bwMode="auto">
              <a:xfrm>
                <a:off x="4398" y="2486"/>
                <a:ext cx="108" cy="7"/>
              </a:xfrm>
              <a:custGeom>
                <a:avLst/>
                <a:gdLst>
                  <a:gd name="T0" fmla="*/ 0 w 108"/>
                  <a:gd name="T1" fmla="*/ 7 h 7"/>
                  <a:gd name="T2" fmla="*/ 14 w 108"/>
                  <a:gd name="T3" fmla="*/ 7 h 7"/>
                  <a:gd name="T4" fmla="*/ 26 w 108"/>
                  <a:gd name="T5" fmla="*/ 7 h 7"/>
                  <a:gd name="T6" fmla="*/ 38 w 108"/>
                  <a:gd name="T7" fmla="*/ 7 h 7"/>
                  <a:gd name="T8" fmla="*/ 50 w 108"/>
                  <a:gd name="T9" fmla="*/ 6 h 7"/>
                  <a:gd name="T10" fmla="*/ 62 w 108"/>
                  <a:gd name="T11" fmla="*/ 6 h 7"/>
                  <a:gd name="T12" fmla="*/ 72 w 108"/>
                  <a:gd name="T13" fmla="*/ 6 h 7"/>
                  <a:gd name="T14" fmla="*/ 81 w 108"/>
                  <a:gd name="T15" fmla="*/ 5 h 7"/>
                  <a:gd name="T16" fmla="*/ 89 w 108"/>
                  <a:gd name="T17" fmla="*/ 4 h 7"/>
                  <a:gd name="T18" fmla="*/ 96 w 108"/>
                  <a:gd name="T19" fmla="*/ 4 h 7"/>
                  <a:gd name="T20" fmla="*/ 101 w 108"/>
                  <a:gd name="T21" fmla="*/ 3 h 7"/>
                  <a:gd name="T22" fmla="*/ 105 w 108"/>
                  <a:gd name="T23" fmla="*/ 2 h 7"/>
                  <a:gd name="T24" fmla="*/ 108 w 108"/>
                  <a:gd name="T25" fmla="*/ 1 h 7"/>
                  <a:gd name="T26" fmla="*/ 108 w 108"/>
                  <a:gd name="T27" fmla="*/ 0 h 7"/>
                  <a:gd name="T28" fmla="*/ 106 w 108"/>
                  <a:gd name="T29" fmla="*/ 0 h 7"/>
                  <a:gd name="T30" fmla="*/ 105 w 108"/>
                  <a:gd name="T31" fmla="*/ 1 h 7"/>
                  <a:gd name="T32" fmla="*/ 103 w 108"/>
                  <a:gd name="T33" fmla="*/ 2 h 7"/>
                  <a:gd name="T34" fmla="*/ 99 w 108"/>
                  <a:gd name="T35" fmla="*/ 3 h 7"/>
                  <a:gd name="T36" fmla="*/ 93 w 108"/>
                  <a:gd name="T37" fmla="*/ 3 h 7"/>
                  <a:gd name="T38" fmla="*/ 87 w 108"/>
                  <a:gd name="T39" fmla="*/ 4 h 7"/>
                  <a:gd name="T40" fmla="*/ 79 w 108"/>
                  <a:gd name="T41" fmla="*/ 5 h 7"/>
                  <a:gd name="T42" fmla="*/ 70 w 108"/>
                  <a:gd name="T43" fmla="*/ 6 h 7"/>
                  <a:gd name="T44" fmla="*/ 60 w 108"/>
                  <a:gd name="T45" fmla="*/ 6 h 7"/>
                  <a:gd name="T46" fmla="*/ 50 w 108"/>
                  <a:gd name="T47" fmla="*/ 6 h 7"/>
                  <a:gd name="T48" fmla="*/ 37 w 108"/>
                  <a:gd name="T49" fmla="*/ 6 h 7"/>
                  <a:gd name="T50" fmla="*/ 25 w 108"/>
                  <a:gd name="T51" fmla="*/ 7 h 7"/>
                  <a:gd name="T52" fmla="*/ 13 w 108"/>
                  <a:gd name="T53" fmla="*/ 7 h 7"/>
                  <a:gd name="T54" fmla="*/ 0 w 108"/>
                  <a:gd name="T55" fmla="*/ 7 h 7"/>
                  <a:gd name="T56" fmla="*/ 0 w 108"/>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7">
                    <a:moveTo>
                      <a:pt x="0" y="7"/>
                    </a:moveTo>
                    <a:lnTo>
                      <a:pt x="14" y="7"/>
                    </a:lnTo>
                    <a:lnTo>
                      <a:pt x="26" y="7"/>
                    </a:lnTo>
                    <a:lnTo>
                      <a:pt x="38" y="7"/>
                    </a:lnTo>
                    <a:lnTo>
                      <a:pt x="50" y="6"/>
                    </a:lnTo>
                    <a:lnTo>
                      <a:pt x="62" y="6"/>
                    </a:lnTo>
                    <a:lnTo>
                      <a:pt x="72" y="6"/>
                    </a:lnTo>
                    <a:lnTo>
                      <a:pt x="81" y="5"/>
                    </a:lnTo>
                    <a:lnTo>
                      <a:pt x="89" y="4"/>
                    </a:lnTo>
                    <a:lnTo>
                      <a:pt x="96" y="4"/>
                    </a:lnTo>
                    <a:lnTo>
                      <a:pt x="101" y="3"/>
                    </a:lnTo>
                    <a:lnTo>
                      <a:pt x="105" y="2"/>
                    </a:lnTo>
                    <a:lnTo>
                      <a:pt x="108" y="1"/>
                    </a:lnTo>
                    <a:lnTo>
                      <a:pt x="108" y="0"/>
                    </a:lnTo>
                    <a:lnTo>
                      <a:pt x="106" y="0"/>
                    </a:lnTo>
                    <a:lnTo>
                      <a:pt x="105" y="1"/>
                    </a:lnTo>
                    <a:lnTo>
                      <a:pt x="103" y="2"/>
                    </a:lnTo>
                    <a:lnTo>
                      <a:pt x="99" y="3"/>
                    </a:lnTo>
                    <a:lnTo>
                      <a:pt x="93" y="3"/>
                    </a:lnTo>
                    <a:lnTo>
                      <a:pt x="87" y="4"/>
                    </a:lnTo>
                    <a:lnTo>
                      <a:pt x="79" y="5"/>
                    </a:lnTo>
                    <a:lnTo>
                      <a:pt x="70" y="6"/>
                    </a:lnTo>
                    <a:lnTo>
                      <a:pt x="60" y="6"/>
                    </a:lnTo>
                    <a:lnTo>
                      <a:pt x="50" y="6"/>
                    </a:lnTo>
                    <a:lnTo>
                      <a:pt x="37" y="6"/>
                    </a:lnTo>
                    <a:lnTo>
                      <a:pt x="25" y="7"/>
                    </a:lnTo>
                    <a:lnTo>
                      <a:pt x="13" y="7"/>
                    </a:lnTo>
                    <a:lnTo>
                      <a:pt x="0" y="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0" name="Freeform 1927">
                <a:extLst>
                  <a:ext uri="{FF2B5EF4-FFF2-40B4-BE49-F238E27FC236}">
                    <a16:creationId xmlns:a16="http://schemas.microsoft.com/office/drawing/2014/main" id="{A90EFD28-44DB-4844-884E-F1142842FD17}"/>
                  </a:ext>
                </a:extLst>
              </p:cNvPr>
              <p:cNvSpPr>
                <a:spLocks/>
              </p:cNvSpPr>
              <p:nvPr/>
            </p:nvSpPr>
            <p:spPr bwMode="auto">
              <a:xfrm>
                <a:off x="4398" y="2486"/>
                <a:ext cx="106" cy="7"/>
              </a:xfrm>
              <a:custGeom>
                <a:avLst/>
                <a:gdLst>
                  <a:gd name="T0" fmla="*/ 0 w 106"/>
                  <a:gd name="T1" fmla="*/ 7 h 7"/>
                  <a:gd name="T2" fmla="*/ 13 w 106"/>
                  <a:gd name="T3" fmla="*/ 7 h 7"/>
                  <a:gd name="T4" fmla="*/ 25 w 106"/>
                  <a:gd name="T5" fmla="*/ 7 h 7"/>
                  <a:gd name="T6" fmla="*/ 37 w 106"/>
                  <a:gd name="T7" fmla="*/ 6 h 7"/>
                  <a:gd name="T8" fmla="*/ 50 w 106"/>
                  <a:gd name="T9" fmla="*/ 6 h 7"/>
                  <a:gd name="T10" fmla="*/ 60 w 106"/>
                  <a:gd name="T11" fmla="*/ 6 h 7"/>
                  <a:gd name="T12" fmla="*/ 70 w 106"/>
                  <a:gd name="T13" fmla="*/ 6 h 7"/>
                  <a:gd name="T14" fmla="*/ 79 w 106"/>
                  <a:gd name="T15" fmla="*/ 5 h 7"/>
                  <a:gd name="T16" fmla="*/ 87 w 106"/>
                  <a:gd name="T17" fmla="*/ 4 h 7"/>
                  <a:gd name="T18" fmla="*/ 93 w 106"/>
                  <a:gd name="T19" fmla="*/ 3 h 7"/>
                  <a:gd name="T20" fmla="*/ 99 w 106"/>
                  <a:gd name="T21" fmla="*/ 3 h 7"/>
                  <a:gd name="T22" fmla="*/ 103 w 106"/>
                  <a:gd name="T23" fmla="*/ 2 h 7"/>
                  <a:gd name="T24" fmla="*/ 105 w 106"/>
                  <a:gd name="T25" fmla="*/ 1 h 7"/>
                  <a:gd name="T26" fmla="*/ 106 w 106"/>
                  <a:gd name="T27" fmla="*/ 0 h 7"/>
                  <a:gd name="T28" fmla="*/ 103 w 106"/>
                  <a:gd name="T29" fmla="*/ 0 h 7"/>
                  <a:gd name="T30" fmla="*/ 102 w 106"/>
                  <a:gd name="T31" fmla="*/ 1 h 7"/>
                  <a:gd name="T32" fmla="*/ 100 w 106"/>
                  <a:gd name="T33" fmla="*/ 2 h 7"/>
                  <a:gd name="T34" fmla="*/ 96 w 106"/>
                  <a:gd name="T35" fmla="*/ 2 h 7"/>
                  <a:gd name="T36" fmla="*/ 92 w 106"/>
                  <a:gd name="T37" fmla="*/ 3 h 7"/>
                  <a:gd name="T38" fmla="*/ 85 w 106"/>
                  <a:gd name="T39" fmla="*/ 4 h 7"/>
                  <a:gd name="T40" fmla="*/ 78 w 106"/>
                  <a:gd name="T41" fmla="*/ 5 h 7"/>
                  <a:gd name="T42" fmla="*/ 68 w 106"/>
                  <a:gd name="T43" fmla="*/ 6 h 7"/>
                  <a:gd name="T44" fmla="*/ 58 w 106"/>
                  <a:gd name="T45" fmla="*/ 6 h 7"/>
                  <a:gd name="T46" fmla="*/ 48 w 106"/>
                  <a:gd name="T47" fmla="*/ 6 h 7"/>
                  <a:gd name="T48" fmla="*/ 36 w 106"/>
                  <a:gd name="T49" fmla="*/ 6 h 7"/>
                  <a:gd name="T50" fmla="*/ 25 w 106"/>
                  <a:gd name="T51" fmla="*/ 7 h 7"/>
                  <a:gd name="T52" fmla="*/ 13 w 106"/>
                  <a:gd name="T53" fmla="*/ 7 h 7"/>
                  <a:gd name="T54" fmla="*/ 0 w 106"/>
                  <a:gd name="T55" fmla="*/ 7 h 7"/>
                  <a:gd name="T56" fmla="*/ 0 w 106"/>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 h="7">
                    <a:moveTo>
                      <a:pt x="0" y="7"/>
                    </a:moveTo>
                    <a:lnTo>
                      <a:pt x="13" y="7"/>
                    </a:lnTo>
                    <a:lnTo>
                      <a:pt x="25" y="7"/>
                    </a:lnTo>
                    <a:lnTo>
                      <a:pt x="37" y="6"/>
                    </a:lnTo>
                    <a:lnTo>
                      <a:pt x="50" y="6"/>
                    </a:lnTo>
                    <a:lnTo>
                      <a:pt x="60" y="6"/>
                    </a:lnTo>
                    <a:lnTo>
                      <a:pt x="70" y="6"/>
                    </a:lnTo>
                    <a:lnTo>
                      <a:pt x="79" y="5"/>
                    </a:lnTo>
                    <a:lnTo>
                      <a:pt x="87" y="4"/>
                    </a:lnTo>
                    <a:lnTo>
                      <a:pt x="93" y="3"/>
                    </a:lnTo>
                    <a:lnTo>
                      <a:pt x="99" y="3"/>
                    </a:lnTo>
                    <a:lnTo>
                      <a:pt x="103" y="2"/>
                    </a:lnTo>
                    <a:lnTo>
                      <a:pt x="105" y="1"/>
                    </a:lnTo>
                    <a:lnTo>
                      <a:pt x="106" y="0"/>
                    </a:lnTo>
                    <a:lnTo>
                      <a:pt x="103" y="0"/>
                    </a:lnTo>
                    <a:lnTo>
                      <a:pt x="102" y="1"/>
                    </a:lnTo>
                    <a:lnTo>
                      <a:pt x="100" y="2"/>
                    </a:lnTo>
                    <a:lnTo>
                      <a:pt x="96" y="2"/>
                    </a:lnTo>
                    <a:lnTo>
                      <a:pt x="92" y="3"/>
                    </a:lnTo>
                    <a:lnTo>
                      <a:pt x="85" y="4"/>
                    </a:lnTo>
                    <a:lnTo>
                      <a:pt x="78" y="5"/>
                    </a:lnTo>
                    <a:lnTo>
                      <a:pt x="68" y="6"/>
                    </a:lnTo>
                    <a:lnTo>
                      <a:pt x="58" y="6"/>
                    </a:lnTo>
                    <a:lnTo>
                      <a:pt x="48" y="6"/>
                    </a:lnTo>
                    <a:lnTo>
                      <a:pt x="36" y="6"/>
                    </a:lnTo>
                    <a:lnTo>
                      <a:pt x="25" y="7"/>
                    </a:lnTo>
                    <a:lnTo>
                      <a:pt x="13" y="7"/>
                    </a:lnTo>
                    <a:lnTo>
                      <a:pt x="0"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1" name="Freeform 1928">
                <a:extLst>
                  <a:ext uri="{FF2B5EF4-FFF2-40B4-BE49-F238E27FC236}">
                    <a16:creationId xmlns:a16="http://schemas.microsoft.com/office/drawing/2014/main" id="{0B64003A-9977-D947-9545-CD678AC0E46F}"/>
                  </a:ext>
                </a:extLst>
              </p:cNvPr>
              <p:cNvSpPr>
                <a:spLocks/>
              </p:cNvSpPr>
              <p:nvPr/>
            </p:nvSpPr>
            <p:spPr bwMode="auto">
              <a:xfrm>
                <a:off x="4398" y="2486"/>
                <a:ext cx="103" cy="7"/>
              </a:xfrm>
              <a:custGeom>
                <a:avLst/>
                <a:gdLst>
                  <a:gd name="T0" fmla="*/ 0 w 103"/>
                  <a:gd name="T1" fmla="*/ 7 h 7"/>
                  <a:gd name="T2" fmla="*/ 13 w 103"/>
                  <a:gd name="T3" fmla="*/ 7 h 7"/>
                  <a:gd name="T4" fmla="*/ 25 w 103"/>
                  <a:gd name="T5" fmla="*/ 7 h 7"/>
                  <a:gd name="T6" fmla="*/ 36 w 103"/>
                  <a:gd name="T7" fmla="*/ 6 h 7"/>
                  <a:gd name="T8" fmla="*/ 48 w 103"/>
                  <a:gd name="T9" fmla="*/ 6 h 7"/>
                  <a:gd name="T10" fmla="*/ 58 w 103"/>
                  <a:gd name="T11" fmla="*/ 6 h 7"/>
                  <a:gd name="T12" fmla="*/ 68 w 103"/>
                  <a:gd name="T13" fmla="*/ 6 h 7"/>
                  <a:gd name="T14" fmla="*/ 78 w 103"/>
                  <a:gd name="T15" fmla="*/ 5 h 7"/>
                  <a:gd name="T16" fmla="*/ 85 w 103"/>
                  <a:gd name="T17" fmla="*/ 4 h 7"/>
                  <a:gd name="T18" fmla="*/ 92 w 103"/>
                  <a:gd name="T19" fmla="*/ 3 h 7"/>
                  <a:gd name="T20" fmla="*/ 96 w 103"/>
                  <a:gd name="T21" fmla="*/ 2 h 7"/>
                  <a:gd name="T22" fmla="*/ 100 w 103"/>
                  <a:gd name="T23" fmla="*/ 2 h 7"/>
                  <a:gd name="T24" fmla="*/ 102 w 103"/>
                  <a:gd name="T25" fmla="*/ 1 h 7"/>
                  <a:gd name="T26" fmla="*/ 103 w 103"/>
                  <a:gd name="T27" fmla="*/ 0 h 7"/>
                  <a:gd name="T28" fmla="*/ 100 w 103"/>
                  <a:gd name="T29" fmla="*/ 0 h 7"/>
                  <a:gd name="T30" fmla="*/ 100 w 103"/>
                  <a:gd name="T31" fmla="*/ 1 h 7"/>
                  <a:gd name="T32" fmla="*/ 97 w 103"/>
                  <a:gd name="T33" fmla="*/ 2 h 7"/>
                  <a:gd name="T34" fmla="*/ 93 w 103"/>
                  <a:gd name="T35" fmla="*/ 3 h 7"/>
                  <a:gd name="T36" fmla="*/ 87 w 103"/>
                  <a:gd name="T37" fmla="*/ 4 h 7"/>
                  <a:gd name="T38" fmla="*/ 79 w 103"/>
                  <a:gd name="T39" fmla="*/ 4 h 7"/>
                  <a:gd name="T40" fmla="*/ 72 w 103"/>
                  <a:gd name="T41" fmla="*/ 5 h 7"/>
                  <a:gd name="T42" fmla="*/ 61 w 103"/>
                  <a:gd name="T43" fmla="*/ 6 h 7"/>
                  <a:gd name="T44" fmla="*/ 50 w 103"/>
                  <a:gd name="T45" fmla="*/ 6 h 7"/>
                  <a:gd name="T46" fmla="*/ 38 w 103"/>
                  <a:gd name="T47" fmla="*/ 6 h 7"/>
                  <a:gd name="T48" fmla="*/ 26 w 103"/>
                  <a:gd name="T49" fmla="*/ 6 h 7"/>
                  <a:gd name="T50" fmla="*/ 14 w 103"/>
                  <a:gd name="T51" fmla="*/ 6 h 7"/>
                  <a:gd name="T52" fmla="*/ 0 w 103"/>
                  <a:gd name="T53" fmla="*/ 7 h 7"/>
                  <a:gd name="T54" fmla="*/ 0 w 103"/>
                  <a:gd name="T55" fmla="*/ 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 h="7">
                    <a:moveTo>
                      <a:pt x="0" y="7"/>
                    </a:moveTo>
                    <a:lnTo>
                      <a:pt x="13" y="7"/>
                    </a:lnTo>
                    <a:lnTo>
                      <a:pt x="25" y="7"/>
                    </a:lnTo>
                    <a:lnTo>
                      <a:pt x="36" y="6"/>
                    </a:lnTo>
                    <a:lnTo>
                      <a:pt x="48" y="6"/>
                    </a:lnTo>
                    <a:lnTo>
                      <a:pt x="58" y="6"/>
                    </a:lnTo>
                    <a:lnTo>
                      <a:pt x="68" y="6"/>
                    </a:lnTo>
                    <a:lnTo>
                      <a:pt x="78" y="5"/>
                    </a:lnTo>
                    <a:lnTo>
                      <a:pt x="85" y="4"/>
                    </a:lnTo>
                    <a:lnTo>
                      <a:pt x="92" y="3"/>
                    </a:lnTo>
                    <a:lnTo>
                      <a:pt x="96" y="2"/>
                    </a:lnTo>
                    <a:lnTo>
                      <a:pt x="100" y="2"/>
                    </a:lnTo>
                    <a:lnTo>
                      <a:pt x="102" y="1"/>
                    </a:lnTo>
                    <a:lnTo>
                      <a:pt x="103" y="0"/>
                    </a:lnTo>
                    <a:lnTo>
                      <a:pt x="100" y="0"/>
                    </a:lnTo>
                    <a:lnTo>
                      <a:pt x="100" y="1"/>
                    </a:lnTo>
                    <a:lnTo>
                      <a:pt x="97" y="2"/>
                    </a:lnTo>
                    <a:lnTo>
                      <a:pt x="93" y="3"/>
                    </a:lnTo>
                    <a:lnTo>
                      <a:pt x="87" y="4"/>
                    </a:lnTo>
                    <a:lnTo>
                      <a:pt x="79" y="4"/>
                    </a:lnTo>
                    <a:lnTo>
                      <a:pt x="72" y="5"/>
                    </a:lnTo>
                    <a:lnTo>
                      <a:pt x="61" y="6"/>
                    </a:lnTo>
                    <a:lnTo>
                      <a:pt x="50" y="6"/>
                    </a:lnTo>
                    <a:lnTo>
                      <a:pt x="38" y="6"/>
                    </a:lnTo>
                    <a:lnTo>
                      <a:pt x="26" y="6"/>
                    </a:lnTo>
                    <a:lnTo>
                      <a:pt x="14" y="6"/>
                    </a:lnTo>
                    <a:lnTo>
                      <a:pt x="0" y="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2" name="Freeform 1929">
                <a:extLst>
                  <a:ext uri="{FF2B5EF4-FFF2-40B4-BE49-F238E27FC236}">
                    <a16:creationId xmlns:a16="http://schemas.microsoft.com/office/drawing/2014/main" id="{5C4A38C0-376A-D945-903A-BEB872E9C6D6}"/>
                  </a:ext>
                </a:extLst>
              </p:cNvPr>
              <p:cNvSpPr>
                <a:spLocks/>
              </p:cNvSpPr>
              <p:nvPr/>
            </p:nvSpPr>
            <p:spPr bwMode="auto">
              <a:xfrm>
                <a:off x="4398" y="2486"/>
                <a:ext cx="100" cy="7"/>
              </a:xfrm>
              <a:custGeom>
                <a:avLst/>
                <a:gdLst>
                  <a:gd name="T0" fmla="*/ 0 w 100"/>
                  <a:gd name="T1" fmla="*/ 7 h 7"/>
                  <a:gd name="T2" fmla="*/ 14 w 100"/>
                  <a:gd name="T3" fmla="*/ 6 h 7"/>
                  <a:gd name="T4" fmla="*/ 26 w 100"/>
                  <a:gd name="T5" fmla="*/ 6 h 7"/>
                  <a:gd name="T6" fmla="*/ 38 w 100"/>
                  <a:gd name="T7" fmla="*/ 6 h 7"/>
                  <a:gd name="T8" fmla="*/ 50 w 100"/>
                  <a:gd name="T9" fmla="*/ 6 h 7"/>
                  <a:gd name="T10" fmla="*/ 61 w 100"/>
                  <a:gd name="T11" fmla="*/ 6 h 7"/>
                  <a:gd name="T12" fmla="*/ 72 w 100"/>
                  <a:gd name="T13" fmla="*/ 5 h 7"/>
                  <a:gd name="T14" fmla="*/ 79 w 100"/>
                  <a:gd name="T15" fmla="*/ 4 h 7"/>
                  <a:gd name="T16" fmla="*/ 87 w 100"/>
                  <a:gd name="T17" fmla="*/ 4 h 7"/>
                  <a:gd name="T18" fmla="*/ 93 w 100"/>
                  <a:gd name="T19" fmla="*/ 3 h 7"/>
                  <a:gd name="T20" fmla="*/ 97 w 100"/>
                  <a:gd name="T21" fmla="*/ 2 h 7"/>
                  <a:gd name="T22" fmla="*/ 100 w 100"/>
                  <a:gd name="T23" fmla="*/ 1 h 7"/>
                  <a:gd name="T24" fmla="*/ 100 w 100"/>
                  <a:gd name="T25" fmla="*/ 0 h 7"/>
                  <a:gd name="T26" fmla="*/ 98 w 100"/>
                  <a:gd name="T27" fmla="*/ 0 h 7"/>
                  <a:gd name="T28" fmla="*/ 97 w 100"/>
                  <a:gd name="T29" fmla="*/ 1 h 7"/>
                  <a:gd name="T30" fmla="*/ 94 w 100"/>
                  <a:gd name="T31" fmla="*/ 2 h 7"/>
                  <a:gd name="T32" fmla="*/ 91 w 100"/>
                  <a:gd name="T33" fmla="*/ 3 h 7"/>
                  <a:gd name="T34" fmla="*/ 85 w 100"/>
                  <a:gd name="T35" fmla="*/ 3 h 7"/>
                  <a:gd name="T36" fmla="*/ 78 w 100"/>
                  <a:gd name="T37" fmla="*/ 4 h 7"/>
                  <a:gd name="T38" fmla="*/ 69 w 100"/>
                  <a:gd name="T39" fmla="*/ 5 h 7"/>
                  <a:gd name="T40" fmla="*/ 59 w 100"/>
                  <a:gd name="T41" fmla="*/ 6 h 7"/>
                  <a:gd name="T42" fmla="*/ 49 w 100"/>
                  <a:gd name="T43" fmla="*/ 6 h 7"/>
                  <a:gd name="T44" fmla="*/ 37 w 100"/>
                  <a:gd name="T45" fmla="*/ 6 h 7"/>
                  <a:gd name="T46" fmla="*/ 25 w 100"/>
                  <a:gd name="T47" fmla="*/ 6 h 7"/>
                  <a:gd name="T48" fmla="*/ 13 w 100"/>
                  <a:gd name="T49" fmla="*/ 6 h 7"/>
                  <a:gd name="T50" fmla="*/ 0 w 100"/>
                  <a:gd name="T51" fmla="*/ 6 h 7"/>
                  <a:gd name="T52" fmla="*/ 0 w 100"/>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7">
                    <a:moveTo>
                      <a:pt x="0" y="7"/>
                    </a:moveTo>
                    <a:lnTo>
                      <a:pt x="14" y="6"/>
                    </a:lnTo>
                    <a:lnTo>
                      <a:pt x="26" y="6"/>
                    </a:lnTo>
                    <a:lnTo>
                      <a:pt x="38" y="6"/>
                    </a:lnTo>
                    <a:lnTo>
                      <a:pt x="50" y="6"/>
                    </a:lnTo>
                    <a:lnTo>
                      <a:pt x="61" y="6"/>
                    </a:lnTo>
                    <a:lnTo>
                      <a:pt x="72" y="5"/>
                    </a:lnTo>
                    <a:lnTo>
                      <a:pt x="79" y="4"/>
                    </a:lnTo>
                    <a:lnTo>
                      <a:pt x="87" y="4"/>
                    </a:lnTo>
                    <a:lnTo>
                      <a:pt x="93" y="3"/>
                    </a:lnTo>
                    <a:lnTo>
                      <a:pt x="97" y="2"/>
                    </a:lnTo>
                    <a:lnTo>
                      <a:pt x="100" y="1"/>
                    </a:lnTo>
                    <a:lnTo>
                      <a:pt x="100" y="0"/>
                    </a:lnTo>
                    <a:lnTo>
                      <a:pt x="98" y="0"/>
                    </a:lnTo>
                    <a:lnTo>
                      <a:pt x="97" y="1"/>
                    </a:lnTo>
                    <a:lnTo>
                      <a:pt x="94" y="2"/>
                    </a:lnTo>
                    <a:lnTo>
                      <a:pt x="91" y="3"/>
                    </a:lnTo>
                    <a:lnTo>
                      <a:pt x="85" y="3"/>
                    </a:lnTo>
                    <a:lnTo>
                      <a:pt x="78" y="4"/>
                    </a:lnTo>
                    <a:lnTo>
                      <a:pt x="69" y="5"/>
                    </a:lnTo>
                    <a:lnTo>
                      <a:pt x="59" y="6"/>
                    </a:lnTo>
                    <a:lnTo>
                      <a:pt x="49" y="6"/>
                    </a:lnTo>
                    <a:lnTo>
                      <a:pt x="37" y="6"/>
                    </a:lnTo>
                    <a:lnTo>
                      <a:pt x="25" y="6"/>
                    </a:lnTo>
                    <a:lnTo>
                      <a:pt x="13" y="6"/>
                    </a:lnTo>
                    <a:lnTo>
                      <a:pt x="0" y="6"/>
                    </a:lnTo>
                    <a:lnTo>
                      <a:pt x="0" y="7"/>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3" name="Freeform 1930">
                <a:extLst>
                  <a:ext uri="{FF2B5EF4-FFF2-40B4-BE49-F238E27FC236}">
                    <a16:creationId xmlns:a16="http://schemas.microsoft.com/office/drawing/2014/main" id="{39A5524E-93A6-5D49-AA1F-5B1F80EFE62B}"/>
                  </a:ext>
                </a:extLst>
              </p:cNvPr>
              <p:cNvSpPr>
                <a:spLocks/>
              </p:cNvSpPr>
              <p:nvPr/>
            </p:nvSpPr>
            <p:spPr bwMode="auto">
              <a:xfrm>
                <a:off x="4398" y="2486"/>
                <a:ext cx="98" cy="6"/>
              </a:xfrm>
              <a:custGeom>
                <a:avLst/>
                <a:gdLst>
                  <a:gd name="T0" fmla="*/ 0 w 98"/>
                  <a:gd name="T1" fmla="*/ 6 h 6"/>
                  <a:gd name="T2" fmla="*/ 13 w 98"/>
                  <a:gd name="T3" fmla="*/ 6 h 6"/>
                  <a:gd name="T4" fmla="*/ 25 w 98"/>
                  <a:gd name="T5" fmla="*/ 6 h 6"/>
                  <a:gd name="T6" fmla="*/ 37 w 98"/>
                  <a:gd name="T7" fmla="*/ 6 h 6"/>
                  <a:gd name="T8" fmla="*/ 49 w 98"/>
                  <a:gd name="T9" fmla="*/ 6 h 6"/>
                  <a:gd name="T10" fmla="*/ 59 w 98"/>
                  <a:gd name="T11" fmla="*/ 6 h 6"/>
                  <a:gd name="T12" fmla="*/ 69 w 98"/>
                  <a:gd name="T13" fmla="*/ 5 h 6"/>
                  <a:gd name="T14" fmla="*/ 78 w 98"/>
                  <a:gd name="T15" fmla="*/ 4 h 6"/>
                  <a:gd name="T16" fmla="*/ 85 w 98"/>
                  <a:gd name="T17" fmla="*/ 3 h 6"/>
                  <a:gd name="T18" fmla="*/ 91 w 98"/>
                  <a:gd name="T19" fmla="*/ 3 h 6"/>
                  <a:gd name="T20" fmla="*/ 94 w 98"/>
                  <a:gd name="T21" fmla="*/ 2 h 6"/>
                  <a:gd name="T22" fmla="*/ 97 w 98"/>
                  <a:gd name="T23" fmla="*/ 1 h 6"/>
                  <a:gd name="T24" fmla="*/ 98 w 98"/>
                  <a:gd name="T25" fmla="*/ 0 h 6"/>
                  <a:gd name="T26" fmla="*/ 95 w 98"/>
                  <a:gd name="T27" fmla="*/ 0 h 6"/>
                  <a:gd name="T28" fmla="*/ 94 w 98"/>
                  <a:gd name="T29" fmla="*/ 1 h 6"/>
                  <a:gd name="T30" fmla="*/ 92 w 98"/>
                  <a:gd name="T31" fmla="*/ 2 h 6"/>
                  <a:gd name="T32" fmla="*/ 88 w 98"/>
                  <a:gd name="T33" fmla="*/ 2 h 6"/>
                  <a:gd name="T34" fmla="*/ 82 w 98"/>
                  <a:gd name="T35" fmla="*/ 3 h 6"/>
                  <a:gd name="T36" fmla="*/ 76 w 98"/>
                  <a:gd name="T37" fmla="*/ 4 h 6"/>
                  <a:gd name="T38" fmla="*/ 67 w 98"/>
                  <a:gd name="T39" fmla="*/ 5 h 6"/>
                  <a:gd name="T40" fmla="*/ 58 w 98"/>
                  <a:gd name="T41" fmla="*/ 6 h 6"/>
                  <a:gd name="T42" fmla="*/ 48 w 98"/>
                  <a:gd name="T43" fmla="*/ 6 h 6"/>
                  <a:gd name="T44" fmla="*/ 36 w 98"/>
                  <a:gd name="T45" fmla="*/ 6 h 6"/>
                  <a:gd name="T46" fmla="*/ 25 w 98"/>
                  <a:gd name="T47" fmla="*/ 6 h 6"/>
                  <a:gd name="T48" fmla="*/ 13 w 98"/>
                  <a:gd name="T49" fmla="*/ 6 h 6"/>
                  <a:gd name="T50" fmla="*/ 0 w 98"/>
                  <a:gd name="T51" fmla="*/ 6 h 6"/>
                  <a:gd name="T52" fmla="*/ 0 w 98"/>
                  <a:gd name="T53" fmla="*/ 6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 h="6">
                    <a:moveTo>
                      <a:pt x="0" y="6"/>
                    </a:moveTo>
                    <a:lnTo>
                      <a:pt x="13" y="6"/>
                    </a:lnTo>
                    <a:lnTo>
                      <a:pt x="25" y="6"/>
                    </a:lnTo>
                    <a:lnTo>
                      <a:pt x="37" y="6"/>
                    </a:lnTo>
                    <a:lnTo>
                      <a:pt x="49" y="6"/>
                    </a:lnTo>
                    <a:lnTo>
                      <a:pt x="59" y="6"/>
                    </a:lnTo>
                    <a:lnTo>
                      <a:pt x="69" y="5"/>
                    </a:lnTo>
                    <a:lnTo>
                      <a:pt x="78" y="4"/>
                    </a:lnTo>
                    <a:lnTo>
                      <a:pt x="85" y="3"/>
                    </a:lnTo>
                    <a:lnTo>
                      <a:pt x="91" y="3"/>
                    </a:lnTo>
                    <a:lnTo>
                      <a:pt x="94" y="2"/>
                    </a:lnTo>
                    <a:lnTo>
                      <a:pt x="97" y="1"/>
                    </a:lnTo>
                    <a:lnTo>
                      <a:pt x="98" y="0"/>
                    </a:lnTo>
                    <a:lnTo>
                      <a:pt x="95" y="0"/>
                    </a:lnTo>
                    <a:lnTo>
                      <a:pt x="94" y="1"/>
                    </a:lnTo>
                    <a:lnTo>
                      <a:pt x="92" y="2"/>
                    </a:lnTo>
                    <a:lnTo>
                      <a:pt x="88" y="2"/>
                    </a:lnTo>
                    <a:lnTo>
                      <a:pt x="82" y="3"/>
                    </a:lnTo>
                    <a:lnTo>
                      <a:pt x="76" y="4"/>
                    </a:lnTo>
                    <a:lnTo>
                      <a:pt x="67" y="5"/>
                    </a:lnTo>
                    <a:lnTo>
                      <a:pt x="58" y="6"/>
                    </a:lnTo>
                    <a:lnTo>
                      <a:pt x="48" y="6"/>
                    </a:lnTo>
                    <a:lnTo>
                      <a:pt x="36" y="6"/>
                    </a:lnTo>
                    <a:lnTo>
                      <a:pt x="25" y="6"/>
                    </a:lnTo>
                    <a:lnTo>
                      <a:pt x="13" y="6"/>
                    </a:lnTo>
                    <a:lnTo>
                      <a:pt x="0" y="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4" name="Freeform 1931">
                <a:extLst>
                  <a:ext uri="{FF2B5EF4-FFF2-40B4-BE49-F238E27FC236}">
                    <a16:creationId xmlns:a16="http://schemas.microsoft.com/office/drawing/2014/main" id="{D213AD87-2DEE-7D47-B672-4CC7CC05AA8D}"/>
                  </a:ext>
                </a:extLst>
              </p:cNvPr>
              <p:cNvSpPr>
                <a:spLocks/>
              </p:cNvSpPr>
              <p:nvPr/>
            </p:nvSpPr>
            <p:spPr bwMode="auto">
              <a:xfrm>
                <a:off x="4398" y="2486"/>
                <a:ext cx="95" cy="6"/>
              </a:xfrm>
              <a:custGeom>
                <a:avLst/>
                <a:gdLst>
                  <a:gd name="T0" fmla="*/ 0 w 95"/>
                  <a:gd name="T1" fmla="*/ 6 h 6"/>
                  <a:gd name="T2" fmla="*/ 13 w 95"/>
                  <a:gd name="T3" fmla="*/ 6 h 6"/>
                  <a:gd name="T4" fmla="*/ 25 w 95"/>
                  <a:gd name="T5" fmla="*/ 6 h 6"/>
                  <a:gd name="T6" fmla="*/ 36 w 95"/>
                  <a:gd name="T7" fmla="*/ 6 h 6"/>
                  <a:gd name="T8" fmla="*/ 48 w 95"/>
                  <a:gd name="T9" fmla="*/ 6 h 6"/>
                  <a:gd name="T10" fmla="*/ 58 w 95"/>
                  <a:gd name="T11" fmla="*/ 6 h 6"/>
                  <a:gd name="T12" fmla="*/ 67 w 95"/>
                  <a:gd name="T13" fmla="*/ 5 h 6"/>
                  <a:gd name="T14" fmla="*/ 76 w 95"/>
                  <a:gd name="T15" fmla="*/ 4 h 6"/>
                  <a:gd name="T16" fmla="*/ 82 w 95"/>
                  <a:gd name="T17" fmla="*/ 3 h 6"/>
                  <a:gd name="T18" fmla="*/ 88 w 95"/>
                  <a:gd name="T19" fmla="*/ 2 h 6"/>
                  <a:gd name="T20" fmla="*/ 92 w 95"/>
                  <a:gd name="T21" fmla="*/ 2 h 6"/>
                  <a:gd name="T22" fmla="*/ 94 w 95"/>
                  <a:gd name="T23" fmla="*/ 1 h 6"/>
                  <a:gd name="T24" fmla="*/ 95 w 95"/>
                  <a:gd name="T25" fmla="*/ 0 h 6"/>
                  <a:gd name="T26" fmla="*/ 93 w 95"/>
                  <a:gd name="T27" fmla="*/ 0 h 6"/>
                  <a:gd name="T28" fmla="*/ 92 w 95"/>
                  <a:gd name="T29" fmla="*/ 1 h 6"/>
                  <a:gd name="T30" fmla="*/ 89 w 95"/>
                  <a:gd name="T31" fmla="*/ 1 h 6"/>
                  <a:gd name="T32" fmla="*/ 86 w 95"/>
                  <a:gd name="T33" fmla="*/ 2 h 6"/>
                  <a:gd name="T34" fmla="*/ 80 w 95"/>
                  <a:gd name="T35" fmla="*/ 3 h 6"/>
                  <a:gd name="T36" fmla="*/ 73 w 95"/>
                  <a:gd name="T37" fmla="*/ 4 h 6"/>
                  <a:gd name="T38" fmla="*/ 65 w 95"/>
                  <a:gd name="T39" fmla="*/ 5 h 6"/>
                  <a:gd name="T40" fmla="*/ 57 w 95"/>
                  <a:gd name="T41" fmla="*/ 5 h 6"/>
                  <a:gd name="T42" fmla="*/ 46 w 95"/>
                  <a:gd name="T43" fmla="*/ 6 h 6"/>
                  <a:gd name="T44" fmla="*/ 36 w 95"/>
                  <a:gd name="T45" fmla="*/ 6 h 6"/>
                  <a:gd name="T46" fmla="*/ 24 w 95"/>
                  <a:gd name="T47" fmla="*/ 6 h 6"/>
                  <a:gd name="T48" fmla="*/ 12 w 95"/>
                  <a:gd name="T49" fmla="*/ 6 h 6"/>
                  <a:gd name="T50" fmla="*/ 0 w 95"/>
                  <a:gd name="T51" fmla="*/ 6 h 6"/>
                  <a:gd name="T52" fmla="*/ 0 w 95"/>
                  <a:gd name="T53" fmla="*/ 6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6">
                    <a:moveTo>
                      <a:pt x="0" y="6"/>
                    </a:moveTo>
                    <a:lnTo>
                      <a:pt x="13" y="6"/>
                    </a:lnTo>
                    <a:lnTo>
                      <a:pt x="25" y="6"/>
                    </a:lnTo>
                    <a:lnTo>
                      <a:pt x="36" y="6"/>
                    </a:lnTo>
                    <a:lnTo>
                      <a:pt x="48" y="6"/>
                    </a:lnTo>
                    <a:lnTo>
                      <a:pt x="58" y="6"/>
                    </a:lnTo>
                    <a:lnTo>
                      <a:pt x="67" y="5"/>
                    </a:lnTo>
                    <a:lnTo>
                      <a:pt x="76" y="4"/>
                    </a:lnTo>
                    <a:lnTo>
                      <a:pt x="82" y="3"/>
                    </a:lnTo>
                    <a:lnTo>
                      <a:pt x="88" y="2"/>
                    </a:lnTo>
                    <a:lnTo>
                      <a:pt x="92" y="2"/>
                    </a:lnTo>
                    <a:lnTo>
                      <a:pt x="94" y="1"/>
                    </a:lnTo>
                    <a:lnTo>
                      <a:pt x="95" y="0"/>
                    </a:lnTo>
                    <a:lnTo>
                      <a:pt x="93" y="0"/>
                    </a:lnTo>
                    <a:lnTo>
                      <a:pt x="92" y="1"/>
                    </a:lnTo>
                    <a:lnTo>
                      <a:pt x="89" y="1"/>
                    </a:lnTo>
                    <a:lnTo>
                      <a:pt x="86" y="2"/>
                    </a:lnTo>
                    <a:lnTo>
                      <a:pt x="80" y="3"/>
                    </a:lnTo>
                    <a:lnTo>
                      <a:pt x="73" y="4"/>
                    </a:lnTo>
                    <a:lnTo>
                      <a:pt x="65" y="5"/>
                    </a:lnTo>
                    <a:lnTo>
                      <a:pt x="57" y="5"/>
                    </a:lnTo>
                    <a:lnTo>
                      <a:pt x="46" y="6"/>
                    </a:lnTo>
                    <a:lnTo>
                      <a:pt x="36" y="6"/>
                    </a:lnTo>
                    <a:lnTo>
                      <a:pt x="24" y="6"/>
                    </a:lnTo>
                    <a:lnTo>
                      <a:pt x="12" y="6"/>
                    </a:lnTo>
                    <a:lnTo>
                      <a:pt x="0" y="6"/>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5" name="Freeform 1932">
                <a:extLst>
                  <a:ext uri="{FF2B5EF4-FFF2-40B4-BE49-F238E27FC236}">
                    <a16:creationId xmlns:a16="http://schemas.microsoft.com/office/drawing/2014/main" id="{7B8B8AF2-B238-D745-95E4-3C465981492C}"/>
                  </a:ext>
                </a:extLst>
              </p:cNvPr>
              <p:cNvSpPr>
                <a:spLocks/>
              </p:cNvSpPr>
              <p:nvPr/>
            </p:nvSpPr>
            <p:spPr bwMode="auto">
              <a:xfrm>
                <a:off x="4398" y="2486"/>
                <a:ext cx="93" cy="6"/>
              </a:xfrm>
              <a:custGeom>
                <a:avLst/>
                <a:gdLst>
                  <a:gd name="T0" fmla="*/ 0 w 93"/>
                  <a:gd name="T1" fmla="*/ 6 h 6"/>
                  <a:gd name="T2" fmla="*/ 12 w 93"/>
                  <a:gd name="T3" fmla="*/ 6 h 6"/>
                  <a:gd name="T4" fmla="*/ 24 w 93"/>
                  <a:gd name="T5" fmla="*/ 6 h 6"/>
                  <a:gd name="T6" fmla="*/ 36 w 93"/>
                  <a:gd name="T7" fmla="*/ 6 h 6"/>
                  <a:gd name="T8" fmla="*/ 46 w 93"/>
                  <a:gd name="T9" fmla="*/ 6 h 6"/>
                  <a:gd name="T10" fmla="*/ 57 w 93"/>
                  <a:gd name="T11" fmla="*/ 5 h 6"/>
                  <a:gd name="T12" fmla="*/ 65 w 93"/>
                  <a:gd name="T13" fmla="*/ 5 h 6"/>
                  <a:gd name="T14" fmla="*/ 73 w 93"/>
                  <a:gd name="T15" fmla="*/ 4 h 6"/>
                  <a:gd name="T16" fmla="*/ 80 w 93"/>
                  <a:gd name="T17" fmla="*/ 3 h 6"/>
                  <a:gd name="T18" fmla="*/ 86 w 93"/>
                  <a:gd name="T19" fmla="*/ 2 h 6"/>
                  <a:gd name="T20" fmla="*/ 89 w 93"/>
                  <a:gd name="T21" fmla="*/ 1 h 6"/>
                  <a:gd name="T22" fmla="*/ 92 w 93"/>
                  <a:gd name="T23" fmla="*/ 1 h 6"/>
                  <a:gd name="T24" fmla="*/ 93 w 93"/>
                  <a:gd name="T25" fmla="*/ 0 h 6"/>
                  <a:gd name="T26" fmla="*/ 90 w 93"/>
                  <a:gd name="T27" fmla="*/ 0 h 6"/>
                  <a:gd name="T28" fmla="*/ 89 w 93"/>
                  <a:gd name="T29" fmla="*/ 1 h 6"/>
                  <a:gd name="T30" fmla="*/ 86 w 93"/>
                  <a:gd name="T31" fmla="*/ 1 h 6"/>
                  <a:gd name="T32" fmla="*/ 83 w 93"/>
                  <a:gd name="T33" fmla="*/ 2 h 6"/>
                  <a:gd name="T34" fmla="*/ 78 w 93"/>
                  <a:gd name="T35" fmla="*/ 3 h 6"/>
                  <a:gd name="T36" fmla="*/ 72 w 93"/>
                  <a:gd name="T37" fmla="*/ 4 h 6"/>
                  <a:gd name="T38" fmla="*/ 64 w 93"/>
                  <a:gd name="T39" fmla="*/ 5 h 6"/>
                  <a:gd name="T40" fmla="*/ 55 w 93"/>
                  <a:gd name="T41" fmla="*/ 5 h 6"/>
                  <a:gd name="T42" fmla="*/ 45 w 93"/>
                  <a:gd name="T43" fmla="*/ 6 h 6"/>
                  <a:gd name="T44" fmla="*/ 35 w 93"/>
                  <a:gd name="T45" fmla="*/ 6 h 6"/>
                  <a:gd name="T46" fmla="*/ 23 w 93"/>
                  <a:gd name="T47" fmla="*/ 6 h 6"/>
                  <a:gd name="T48" fmla="*/ 12 w 93"/>
                  <a:gd name="T49" fmla="*/ 6 h 6"/>
                  <a:gd name="T50" fmla="*/ 0 w 93"/>
                  <a:gd name="T51" fmla="*/ 6 h 6"/>
                  <a:gd name="T52" fmla="*/ 0 w 93"/>
                  <a:gd name="T53" fmla="*/ 6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3" h="6">
                    <a:moveTo>
                      <a:pt x="0" y="6"/>
                    </a:moveTo>
                    <a:lnTo>
                      <a:pt x="12" y="6"/>
                    </a:lnTo>
                    <a:lnTo>
                      <a:pt x="24" y="6"/>
                    </a:lnTo>
                    <a:lnTo>
                      <a:pt x="36" y="6"/>
                    </a:lnTo>
                    <a:lnTo>
                      <a:pt x="46" y="6"/>
                    </a:lnTo>
                    <a:lnTo>
                      <a:pt x="57" y="5"/>
                    </a:lnTo>
                    <a:lnTo>
                      <a:pt x="65" y="5"/>
                    </a:lnTo>
                    <a:lnTo>
                      <a:pt x="73" y="4"/>
                    </a:lnTo>
                    <a:lnTo>
                      <a:pt x="80" y="3"/>
                    </a:lnTo>
                    <a:lnTo>
                      <a:pt x="86" y="2"/>
                    </a:lnTo>
                    <a:lnTo>
                      <a:pt x="89" y="1"/>
                    </a:lnTo>
                    <a:lnTo>
                      <a:pt x="92" y="1"/>
                    </a:lnTo>
                    <a:lnTo>
                      <a:pt x="93" y="0"/>
                    </a:lnTo>
                    <a:lnTo>
                      <a:pt x="90" y="0"/>
                    </a:lnTo>
                    <a:lnTo>
                      <a:pt x="89" y="1"/>
                    </a:lnTo>
                    <a:lnTo>
                      <a:pt x="86" y="1"/>
                    </a:lnTo>
                    <a:lnTo>
                      <a:pt x="83" y="2"/>
                    </a:lnTo>
                    <a:lnTo>
                      <a:pt x="78" y="3"/>
                    </a:lnTo>
                    <a:lnTo>
                      <a:pt x="72" y="4"/>
                    </a:lnTo>
                    <a:lnTo>
                      <a:pt x="64" y="5"/>
                    </a:lnTo>
                    <a:lnTo>
                      <a:pt x="55" y="5"/>
                    </a:lnTo>
                    <a:lnTo>
                      <a:pt x="45" y="6"/>
                    </a:lnTo>
                    <a:lnTo>
                      <a:pt x="35" y="6"/>
                    </a:lnTo>
                    <a:lnTo>
                      <a:pt x="23" y="6"/>
                    </a:lnTo>
                    <a:lnTo>
                      <a:pt x="12" y="6"/>
                    </a:lnTo>
                    <a:lnTo>
                      <a:pt x="0"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6" name="Freeform 1933">
                <a:extLst>
                  <a:ext uri="{FF2B5EF4-FFF2-40B4-BE49-F238E27FC236}">
                    <a16:creationId xmlns:a16="http://schemas.microsoft.com/office/drawing/2014/main" id="{3EBA72A3-AF04-A542-BD79-EF2E197A3CF1}"/>
                  </a:ext>
                </a:extLst>
              </p:cNvPr>
              <p:cNvSpPr>
                <a:spLocks/>
              </p:cNvSpPr>
              <p:nvPr/>
            </p:nvSpPr>
            <p:spPr bwMode="auto">
              <a:xfrm>
                <a:off x="4398" y="2486"/>
                <a:ext cx="90" cy="6"/>
              </a:xfrm>
              <a:custGeom>
                <a:avLst/>
                <a:gdLst>
                  <a:gd name="T0" fmla="*/ 0 w 90"/>
                  <a:gd name="T1" fmla="*/ 6 h 6"/>
                  <a:gd name="T2" fmla="*/ 12 w 90"/>
                  <a:gd name="T3" fmla="*/ 6 h 6"/>
                  <a:gd name="T4" fmla="*/ 23 w 90"/>
                  <a:gd name="T5" fmla="*/ 6 h 6"/>
                  <a:gd name="T6" fmla="*/ 35 w 90"/>
                  <a:gd name="T7" fmla="*/ 6 h 6"/>
                  <a:gd name="T8" fmla="*/ 45 w 90"/>
                  <a:gd name="T9" fmla="*/ 6 h 6"/>
                  <a:gd name="T10" fmla="*/ 55 w 90"/>
                  <a:gd name="T11" fmla="*/ 5 h 6"/>
                  <a:gd name="T12" fmla="*/ 64 w 90"/>
                  <a:gd name="T13" fmla="*/ 5 h 6"/>
                  <a:gd name="T14" fmla="*/ 72 w 90"/>
                  <a:gd name="T15" fmla="*/ 4 h 6"/>
                  <a:gd name="T16" fmla="*/ 78 w 90"/>
                  <a:gd name="T17" fmla="*/ 3 h 6"/>
                  <a:gd name="T18" fmla="*/ 83 w 90"/>
                  <a:gd name="T19" fmla="*/ 2 h 6"/>
                  <a:gd name="T20" fmla="*/ 86 w 90"/>
                  <a:gd name="T21" fmla="*/ 1 h 6"/>
                  <a:gd name="T22" fmla="*/ 89 w 90"/>
                  <a:gd name="T23" fmla="*/ 1 h 6"/>
                  <a:gd name="T24" fmla="*/ 90 w 90"/>
                  <a:gd name="T25" fmla="*/ 0 h 6"/>
                  <a:gd name="T26" fmla="*/ 87 w 90"/>
                  <a:gd name="T27" fmla="*/ 0 h 6"/>
                  <a:gd name="T28" fmla="*/ 86 w 90"/>
                  <a:gd name="T29" fmla="*/ 0 h 6"/>
                  <a:gd name="T30" fmla="*/ 85 w 90"/>
                  <a:gd name="T31" fmla="*/ 1 h 6"/>
                  <a:gd name="T32" fmla="*/ 80 w 90"/>
                  <a:gd name="T33" fmla="*/ 2 h 6"/>
                  <a:gd name="T34" fmla="*/ 76 w 90"/>
                  <a:gd name="T35" fmla="*/ 3 h 6"/>
                  <a:gd name="T36" fmla="*/ 69 w 90"/>
                  <a:gd name="T37" fmla="*/ 4 h 6"/>
                  <a:gd name="T38" fmla="*/ 62 w 90"/>
                  <a:gd name="T39" fmla="*/ 4 h 6"/>
                  <a:gd name="T40" fmla="*/ 53 w 90"/>
                  <a:gd name="T41" fmla="*/ 5 h 6"/>
                  <a:gd name="T42" fmla="*/ 43 w 90"/>
                  <a:gd name="T43" fmla="*/ 6 h 6"/>
                  <a:gd name="T44" fmla="*/ 34 w 90"/>
                  <a:gd name="T45" fmla="*/ 6 h 6"/>
                  <a:gd name="T46" fmla="*/ 22 w 90"/>
                  <a:gd name="T47" fmla="*/ 6 h 6"/>
                  <a:gd name="T48" fmla="*/ 12 w 90"/>
                  <a:gd name="T49" fmla="*/ 6 h 6"/>
                  <a:gd name="T50" fmla="*/ 0 w 90"/>
                  <a:gd name="T51" fmla="*/ 6 h 6"/>
                  <a:gd name="T52" fmla="*/ 0 w 90"/>
                  <a:gd name="T53" fmla="*/ 6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6">
                    <a:moveTo>
                      <a:pt x="0" y="6"/>
                    </a:moveTo>
                    <a:lnTo>
                      <a:pt x="12" y="6"/>
                    </a:lnTo>
                    <a:lnTo>
                      <a:pt x="23" y="6"/>
                    </a:lnTo>
                    <a:lnTo>
                      <a:pt x="35" y="6"/>
                    </a:lnTo>
                    <a:lnTo>
                      <a:pt x="45" y="6"/>
                    </a:lnTo>
                    <a:lnTo>
                      <a:pt x="55" y="5"/>
                    </a:lnTo>
                    <a:lnTo>
                      <a:pt x="64" y="5"/>
                    </a:lnTo>
                    <a:lnTo>
                      <a:pt x="72" y="4"/>
                    </a:lnTo>
                    <a:lnTo>
                      <a:pt x="78" y="3"/>
                    </a:lnTo>
                    <a:lnTo>
                      <a:pt x="83" y="2"/>
                    </a:lnTo>
                    <a:lnTo>
                      <a:pt x="86" y="1"/>
                    </a:lnTo>
                    <a:lnTo>
                      <a:pt x="89" y="1"/>
                    </a:lnTo>
                    <a:lnTo>
                      <a:pt x="90" y="0"/>
                    </a:lnTo>
                    <a:lnTo>
                      <a:pt x="87" y="0"/>
                    </a:lnTo>
                    <a:lnTo>
                      <a:pt x="86" y="0"/>
                    </a:lnTo>
                    <a:lnTo>
                      <a:pt x="85" y="1"/>
                    </a:lnTo>
                    <a:lnTo>
                      <a:pt x="80" y="2"/>
                    </a:lnTo>
                    <a:lnTo>
                      <a:pt x="76" y="3"/>
                    </a:lnTo>
                    <a:lnTo>
                      <a:pt x="69" y="4"/>
                    </a:lnTo>
                    <a:lnTo>
                      <a:pt x="62" y="4"/>
                    </a:lnTo>
                    <a:lnTo>
                      <a:pt x="53" y="5"/>
                    </a:lnTo>
                    <a:lnTo>
                      <a:pt x="43" y="6"/>
                    </a:lnTo>
                    <a:lnTo>
                      <a:pt x="34" y="6"/>
                    </a:lnTo>
                    <a:lnTo>
                      <a:pt x="22" y="6"/>
                    </a:lnTo>
                    <a:lnTo>
                      <a:pt x="12" y="6"/>
                    </a:lnTo>
                    <a:lnTo>
                      <a:pt x="0" y="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7" name="Freeform 1934">
                <a:extLst>
                  <a:ext uri="{FF2B5EF4-FFF2-40B4-BE49-F238E27FC236}">
                    <a16:creationId xmlns:a16="http://schemas.microsoft.com/office/drawing/2014/main" id="{ACDE613B-09A1-3F46-BEE4-50C084ADD5E3}"/>
                  </a:ext>
                </a:extLst>
              </p:cNvPr>
              <p:cNvSpPr>
                <a:spLocks/>
              </p:cNvSpPr>
              <p:nvPr/>
            </p:nvSpPr>
            <p:spPr bwMode="auto">
              <a:xfrm>
                <a:off x="4398" y="2486"/>
                <a:ext cx="87" cy="6"/>
              </a:xfrm>
              <a:custGeom>
                <a:avLst/>
                <a:gdLst>
                  <a:gd name="T0" fmla="*/ 0 w 87"/>
                  <a:gd name="T1" fmla="*/ 6 h 6"/>
                  <a:gd name="T2" fmla="*/ 12 w 87"/>
                  <a:gd name="T3" fmla="*/ 6 h 6"/>
                  <a:gd name="T4" fmla="*/ 22 w 87"/>
                  <a:gd name="T5" fmla="*/ 6 h 6"/>
                  <a:gd name="T6" fmla="*/ 34 w 87"/>
                  <a:gd name="T7" fmla="*/ 6 h 6"/>
                  <a:gd name="T8" fmla="*/ 43 w 87"/>
                  <a:gd name="T9" fmla="*/ 6 h 6"/>
                  <a:gd name="T10" fmla="*/ 53 w 87"/>
                  <a:gd name="T11" fmla="*/ 5 h 6"/>
                  <a:gd name="T12" fmla="*/ 62 w 87"/>
                  <a:gd name="T13" fmla="*/ 4 h 6"/>
                  <a:gd name="T14" fmla="*/ 69 w 87"/>
                  <a:gd name="T15" fmla="*/ 4 h 6"/>
                  <a:gd name="T16" fmla="*/ 76 w 87"/>
                  <a:gd name="T17" fmla="*/ 3 h 6"/>
                  <a:gd name="T18" fmla="*/ 80 w 87"/>
                  <a:gd name="T19" fmla="*/ 2 h 6"/>
                  <a:gd name="T20" fmla="*/ 85 w 87"/>
                  <a:gd name="T21" fmla="*/ 1 h 6"/>
                  <a:gd name="T22" fmla="*/ 86 w 87"/>
                  <a:gd name="T23" fmla="*/ 0 h 6"/>
                  <a:gd name="T24" fmla="*/ 87 w 87"/>
                  <a:gd name="T25" fmla="*/ 0 h 6"/>
                  <a:gd name="T26" fmla="*/ 85 w 87"/>
                  <a:gd name="T27" fmla="*/ 0 h 6"/>
                  <a:gd name="T28" fmla="*/ 84 w 87"/>
                  <a:gd name="T29" fmla="*/ 1 h 6"/>
                  <a:gd name="T30" fmla="*/ 81 w 87"/>
                  <a:gd name="T31" fmla="*/ 1 h 6"/>
                  <a:gd name="T32" fmla="*/ 77 w 87"/>
                  <a:gd name="T33" fmla="*/ 2 h 6"/>
                  <a:gd name="T34" fmla="*/ 72 w 87"/>
                  <a:gd name="T35" fmla="*/ 3 h 6"/>
                  <a:gd name="T36" fmla="*/ 64 w 87"/>
                  <a:gd name="T37" fmla="*/ 4 h 6"/>
                  <a:gd name="T38" fmla="*/ 56 w 87"/>
                  <a:gd name="T39" fmla="*/ 5 h 6"/>
                  <a:gd name="T40" fmla="*/ 46 w 87"/>
                  <a:gd name="T41" fmla="*/ 5 h 6"/>
                  <a:gd name="T42" fmla="*/ 36 w 87"/>
                  <a:gd name="T43" fmla="*/ 6 h 6"/>
                  <a:gd name="T44" fmla="*/ 24 w 87"/>
                  <a:gd name="T45" fmla="*/ 6 h 6"/>
                  <a:gd name="T46" fmla="*/ 12 w 87"/>
                  <a:gd name="T47" fmla="*/ 6 h 6"/>
                  <a:gd name="T48" fmla="*/ 0 w 87"/>
                  <a:gd name="T49" fmla="*/ 6 h 6"/>
                  <a:gd name="T50" fmla="*/ 0 w 87"/>
                  <a:gd name="T51" fmla="*/ 6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 h="6">
                    <a:moveTo>
                      <a:pt x="0" y="6"/>
                    </a:moveTo>
                    <a:lnTo>
                      <a:pt x="12" y="6"/>
                    </a:lnTo>
                    <a:lnTo>
                      <a:pt x="22" y="6"/>
                    </a:lnTo>
                    <a:lnTo>
                      <a:pt x="34" y="6"/>
                    </a:lnTo>
                    <a:lnTo>
                      <a:pt x="43" y="6"/>
                    </a:lnTo>
                    <a:lnTo>
                      <a:pt x="53" y="5"/>
                    </a:lnTo>
                    <a:lnTo>
                      <a:pt x="62" y="4"/>
                    </a:lnTo>
                    <a:lnTo>
                      <a:pt x="69" y="4"/>
                    </a:lnTo>
                    <a:lnTo>
                      <a:pt x="76" y="3"/>
                    </a:lnTo>
                    <a:lnTo>
                      <a:pt x="80" y="2"/>
                    </a:lnTo>
                    <a:lnTo>
                      <a:pt x="85" y="1"/>
                    </a:lnTo>
                    <a:lnTo>
                      <a:pt x="86" y="0"/>
                    </a:lnTo>
                    <a:lnTo>
                      <a:pt x="87" y="0"/>
                    </a:lnTo>
                    <a:lnTo>
                      <a:pt x="85" y="0"/>
                    </a:lnTo>
                    <a:lnTo>
                      <a:pt x="84" y="1"/>
                    </a:lnTo>
                    <a:lnTo>
                      <a:pt x="81" y="1"/>
                    </a:lnTo>
                    <a:lnTo>
                      <a:pt x="77" y="2"/>
                    </a:lnTo>
                    <a:lnTo>
                      <a:pt x="72" y="3"/>
                    </a:lnTo>
                    <a:lnTo>
                      <a:pt x="64" y="4"/>
                    </a:lnTo>
                    <a:lnTo>
                      <a:pt x="56" y="5"/>
                    </a:lnTo>
                    <a:lnTo>
                      <a:pt x="46" y="5"/>
                    </a:lnTo>
                    <a:lnTo>
                      <a:pt x="36" y="6"/>
                    </a:lnTo>
                    <a:lnTo>
                      <a:pt x="24" y="6"/>
                    </a:lnTo>
                    <a:lnTo>
                      <a:pt x="12" y="6"/>
                    </a:lnTo>
                    <a:lnTo>
                      <a:pt x="0" y="6"/>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8" name="Freeform 1935">
                <a:extLst>
                  <a:ext uri="{FF2B5EF4-FFF2-40B4-BE49-F238E27FC236}">
                    <a16:creationId xmlns:a16="http://schemas.microsoft.com/office/drawing/2014/main" id="{8E1ACCF6-49A0-DE44-9033-CA4E95461B5D}"/>
                  </a:ext>
                </a:extLst>
              </p:cNvPr>
              <p:cNvSpPr>
                <a:spLocks/>
              </p:cNvSpPr>
              <p:nvPr/>
            </p:nvSpPr>
            <p:spPr bwMode="auto">
              <a:xfrm>
                <a:off x="4398" y="2486"/>
                <a:ext cx="85" cy="6"/>
              </a:xfrm>
              <a:custGeom>
                <a:avLst/>
                <a:gdLst>
                  <a:gd name="T0" fmla="*/ 0 w 85"/>
                  <a:gd name="T1" fmla="*/ 6 h 6"/>
                  <a:gd name="T2" fmla="*/ 12 w 85"/>
                  <a:gd name="T3" fmla="*/ 6 h 6"/>
                  <a:gd name="T4" fmla="*/ 24 w 85"/>
                  <a:gd name="T5" fmla="*/ 6 h 6"/>
                  <a:gd name="T6" fmla="*/ 36 w 85"/>
                  <a:gd name="T7" fmla="*/ 6 h 6"/>
                  <a:gd name="T8" fmla="*/ 46 w 85"/>
                  <a:gd name="T9" fmla="*/ 5 h 6"/>
                  <a:gd name="T10" fmla="*/ 56 w 85"/>
                  <a:gd name="T11" fmla="*/ 5 h 6"/>
                  <a:gd name="T12" fmla="*/ 64 w 85"/>
                  <a:gd name="T13" fmla="*/ 4 h 6"/>
                  <a:gd name="T14" fmla="*/ 72 w 85"/>
                  <a:gd name="T15" fmla="*/ 3 h 6"/>
                  <a:gd name="T16" fmla="*/ 77 w 85"/>
                  <a:gd name="T17" fmla="*/ 2 h 6"/>
                  <a:gd name="T18" fmla="*/ 81 w 85"/>
                  <a:gd name="T19" fmla="*/ 1 h 6"/>
                  <a:gd name="T20" fmla="*/ 84 w 85"/>
                  <a:gd name="T21" fmla="*/ 1 h 6"/>
                  <a:gd name="T22" fmla="*/ 85 w 85"/>
                  <a:gd name="T23" fmla="*/ 0 h 6"/>
                  <a:gd name="T24" fmla="*/ 82 w 85"/>
                  <a:gd name="T25" fmla="*/ 0 h 6"/>
                  <a:gd name="T26" fmla="*/ 81 w 85"/>
                  <a:gd name="T27" fmla="*/ 1 h 6"/>
                  <a:gd name="T28" fmla="*/ 79 w 85"/>
                  <a:gd name="T29" fmla="*/ 1 h 6"/>
                  <a:gd name="T30" fmla="*/ 75 w 85"/>
                  <a:gd name="T31" fmla="*/ 2 h 6"/>
                  <a:gd name="T32" fmla="*/ 69 w 85"/>
                  <a:gd name="T33" fmla="*/ 3 h 6"/>
                  <a:gd name="T34" fmla="*/ 62 w 85"/>
                  <a:gd name="T35" fmla="*/ 4 h 6"/>
                  <a:gd name="T36" fmla="*/ 54 w 85"/>
                  <a:gd name="T37" fmla="*/ 4 h 6"/>
                  <a:gd name="T38" fmla="*/ 44 w 85"/>
                  <a:gd name="T39" fmla="*/ 5 h 6"/>
                  <a:gd name="T40" fmla="*/ 34 w 85"/>
                  <a:gd name="T41" fmla="*/ 5 h 6"/>
                  <a:gd name="T42" fmla="*/ 23 w 85"/>
                  <a:gd name="T43" fmla="*/ 6 h 6"/>
                  <a:gd name="T44" fmla="*/ 12 w 85"/>
                  <a:gd name="T45" fmla="*/ 6 h 6"/>
                  <a:gd name="T46" fmla="*/ 0 w 85"/>
                  <a:gd name="T47" fmla="*/ 6 h 6"/>
                  <a:gd name="T48" fmla="*/ 0 w 85"/>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6">
                    <a:moveTo>
                      <a:pt x="0" y="6"/>
                    </a:moveTo>
                    <a:lnTo>
                      <a:pt x="12" y="6"/>
                    </a:lnTo>
                    <a:lnTo>
                      <a:pt x="24" y="6"/>
                    </a:lnTo>
                    <a:lnTo>
                      <a:pt x="36" y="6"/>
                    </a:lnTo>
                    <a:lnTo>
                      <a:pt x="46" y="5"/>
                    </a:lnTo>
                    <a:lnTo>
                      <a:pt x="56" y="5"/>
                    </a:lnTo>
                    <a:lnTo>
                      <a:pt x="64" y="4"/>
                    </a:lnTo>
                    <a:lnTo>
                      <a:pt x="72" y="3"/>
                    </a:lnTo>
                    <a:lnTo>
                      <a:pt x="77" y="2"/>
                    </a:lnTo>
                    <a:lnTo>
                      <a:pt x="81" y="1"/>
                    </a:lnTo>
                    <a:lnTo>
                      <a:pt x="84" y="1"/>
                    </a:lnTo>
                    <a:lnTo>
                      <a:pt x="85" y="0"/>
                    </a:lnTo>
                    <a:lnTo>
                      <a:pt x="82" y="0"/>
                    </a:lnTo>
                    <a:lnTo>
                      <a:pt x="81" y="1"/>
                    </a:lnTo>
                    <a:lnTo>
                      <a:pt x="79" y="1"/>
                    </a:lnTo>
                    <a:lnTo>
                      <a:pt x="75" y="2"/>
                    </a:lnTo>
                    <a:lnTo>
                      <a:pt x="69" y="3"/>
                    </a:lnTo>
                    <a:lnTo>
                      <a:pt x="62" y="4"/>
                    </a:lnTo>
                    <a:lnTo>
                      <a:pt x="54" y="4"/>
                    </a:lnTo>
                    <a:lnTo>
                      <a:pt x="44" y="5"/>
                    </a:lnTo>
                    <a:lnTo>
                      <a:pt x="34" y="5"/>
                    </a:lnTo>
                    <a:lnTo>
                      <a:pt x="23" y="6"/>
                    </a:lnTo>
                    <a:lnTo>
                      <a:pt x="12" y="6"/>
                    </a:lnTo>
                    <a:lnTo>
                      <a:pt x="0" y="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59" name="Freeform 1936">
                <a:extLst>
                  <a:ext uri="{FF2B5EF4-FFF2-40B4-BE49-F238E27FC236}">
                    <a16:creationId xmlns:a16="http://schemas.microsoft.com/office/drawing/2014/main" id="{53603DDA-CEA6-A241-BA98-581C28C6D99A}"/>
                  </a:ext>
                </a:extLst>
              </p:cNvPr>
              <p:cNvSpPr>
                <a:spLocks/>
              </p:cNvSpPr>
              <p:nvPr/>
            </p:nvSpPr>
            <p:spPr bwMode="auto">
              <a:xfrm>
                <a:off x="4398" y="2486"/>
                <a:ext cx="82" cy="6"/>
              </a:xfrm>
              <a:custGeom>
                <a:avLst/>
                <a:gdLst>
                  <a:gd name="T0" fmla="*/ 0 w 82"/>
                  <a:gd name="T1" fmla="*/ 6 h 6"/>
                  <a:gd name="T2" fmla="*/ 12 w 82"/>
                  <a:gd name="T3" fmla="*/ 6 h 6"/>
                  <a:gd name="T4" fmla="*/ 23 w 82"/>
                  <a:gd name="T5" fmla="*/ 6 h 6"/>
                  <a:gd name="T6" fmla="*/ 34 w 82"/>
                  <a:gd name="T7" fmla="*/ 5 h 6"/>
                  <a:gd name="T8" fmla="*/ 44 w 82"/>
                  <a:gd name="T9" fmla="*/ 5 h 6"/>
                  <a:gd name="T10" fmla="*/ 54 w 82"/>
                  <a:gd name="T11" fmla="*/ 4 h 6"/>
                  <a:gd name="T12" fmla="*/ 62 w 82"/>
                  <a:gd name="T13" fmla="*/ 4 h 6"/>
                  <a:gd name="T14" fmla="*/ 69 w 82"/>
                  <a:gd name="T15" fmla="*/ 3 h 6"/>
                  <a:gd name="T16" fmla="*/ 75 w 82"/>
                  <a:gd name="T17" fmla="*/ 2 h 6"/>
                  <a:gd name="T18" fmla="*/ 79 w 82"/>
                  <a:gd name="T19" fmla="*/ 1 h 6"/>
                  <a:gd name="T20" fmla="*/ 81 w 82"/>
                  <a:gd name="T21" fmla="*/ 1 h 6"/>
                  <a:gd name="T22" fmla="*/ 82 w 82"/>
                  <a:gd name="T23" fmla="*/ 0 h 6"/>
                  <a:gd name="T24" fmla="*/ 79 w 82"/>
                  <a:gd name="T25" fmla="*/ 0 h 6"/>
                  <a:gd name="T26" fmla="*/ 79 w 82"/>
                  <a:gd name="T27" fmla="*/ 0 h 6"/>
                  <a:gd name="T28" fmla="*/ 76 w 82"/>
                  <a:gd name="T29" fmla="*/ 1 h 6"/>
                  <a:gd name="T30" fmla="*/ 72 w 82"/>
                  <a:gd name="T31" fmla="*/ 2 h 6"/>
                  <a:gd name="T32" fmla="*/ 67 w 82"/>
                  <a:gd name="T33" fmla="*/ 3 h 6"/>
                  <a:gd name="T34" fmla="*/ 60 w 82"/>
                  <a:gd name="T35" fmla="*/ 4 h 6"/>
                  <a:gd name="T36" fmla="*/ 52 w 82"/>
                  <a:gd name="T37" fmla="*/ 4 h 6"/>
                  <a:gd name="T38" fmla="*/ 43 w 82"/>
                  <a:gd name="T39" fmla="*/ 5 h 6"/>
                  <a:gd name="T40" fmla="*/ 33 w 82"/>
                  <a:gd name="T41" fmla="*/ 5 h 6"/>
                  <a:gd name="T42" fmla="*/ 22 w 82"/>
                  <a:gd name="T43" fmla="*/ 6 h 6"/>
                  <a:gd name="T44" fmla="*/ 12 w 82"/>
                  <a:gd name="T45" fmla="*/ 6 h 6"/>
                  <a:gd name="T46" fmla="*/ 0 w 82"/>
                  <a:gd name="T47" fmla="*/ 6 h 6"/>
                  <a:gd name="T48" fmla="*/ 0 w 82"/>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6">
                    <a:moveTo>
                      <a:pt x="0" y="6"/>
                    </a:moveTo>
                    <a:lnTo>
                      <a:pt x="12" y="6"/>
                    </a:lnTo>
                    <a:lnTo>
                      <a:pt x="23" y="6"/>
                    </a:lnTo>
                    <a:lnTo>
                      <a:pt x="34" y="5"/>
                    </a:lnTo>
                    <a:lnTo>
                      <a:pt x="44" y="5"/>
                    </a:lnTo>
                    <a:lnTo>
                      <a:pt x="54" y="4"/>
                    </a:lnTo>
                    <a:lnTo>
                      <a:pt x="62" y="4"/>
                    </a:lnTo>
                    <a:lnTo>
                      <a:pt x="69" y="3"/>
                    </a:lnTo>
                    <a:lnTo>
                      <a:pt x="75" y="2"/>
                    </a:lnTo>
                    <a:lnTo>
                      <a:pt x="79" y="1"/>
                    </a:lnTo>
                    <a:lnTo>
                      <a:pt x="81" y="1"/>
                    </a:lnTo>
                    <a:lnTo>
                      <a:pt x="82" y="0"/>
                    </a:lnTo>
                    <a:lnTo>
                      <a:pt x="79" y="0"/>
                    </a:lnTo>
                    <a:lnTo>
                      <a:pt x="76" y="1"/>
                    </a:lnTo>
                    <a:lnTo>
                      <a:pt x="72" y="2"/>
                    </a:lnTo>
                    <a:lnTo>
                      <a:pt x="67" y="3"/>
                    </a:lnTo>
                    <a:lnTo>
                      <a:pt x="60" y="4"/>
                    </a:lnTo>
                    <a:lnTo>
                      <a:pt x="52" y="4"/>
                    </a:lnTo>
                    <a:lnTo>
                      <a:pt x="43" y="5"/>
                    </a:lnTo>
                    <a:lnTo>
                      <a:pt x="33" y="5"/>
                    </a:lnTo>
                    <a:lnTo>
                      <a:pt x="22" y="6"/>
                    </a:lnTo>
                    <a:lnTo>
                      <a:pt x="12" y="6"/>
                    </a:lnTo>
                    <a:lnTo>
                      <a:pt x="0" y="6"/>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0" name="Freeform 1937">
                <a:extLst>
                  <a:ext uri="{FF2B5EF4-FFF2-40B4-BE49-F238E27FC236}">
                    <a16:creationId xmlns:a16="http://schemas.microsoft.com/office/drawing/2014/main" id="{48B90B58-0A2B-F948-B075-4418068754F4}"/>
                  </a:ext>
                </a:extLst>
              </p:cNvPr>
              <p:cNvSpPr>
                <a:spLocks/>
              </p:cNvSpPr>
              <p:nvPr/>
            </p:nvSpPr>
            <p:spPr bwMode="auto">
              <a:xfrm>
                <a:off x="4398" y="2486"/>
                <a:ext cx="79" cy="6"/>
              </a:xfrm>
              <a:custGeom>
                <a:avLst/>
                <a:gdLst>
                  <a:gd name="T0" fmla="*/ 0 w 79"/>
                  <a:gd name="T1" fmla="*/ 6 h 6"/>
                  <a:gd name="T2" fmla="*/ 12 w 79"/>
                  <a:gd name="T3" fmla="*/ 6 h 6"/>
                  <a:gd name="T4" fmla="*/ 22 w 79"/>
                  <a:gd name="T5" fmla="*/ 6 h 6"/>
                  <a:gd name="T6" fmla="*/ 33 w 79"/>
                  <a:gd name="T7" fmla="*/ 5 h 6"/>
                  <a:gd name="T8" fmla="*/ 43 w 79"/>
                  <a:gd name="T9" fmla="*/ 5 h 6"/>
                  <a:gd name="T10" fmla="*/ 52 w 79"/>
                  <a:gd name="T11" fmla="*/ 4 h 6"/>
                  <a:gd name="T12" fmla="*/ 60 w 79"/>
                  <a:gd name="T13" fmla="*/ 4 h 6"/>
                  <a:gd name="T14" fmla="*/ 67 w 79"/>
                  <a:gd name="T15" fmla="*/ 3 h 6"/>
                  <a:gd name="T16" fmla="*/ 72 w 79"/>
                  <a:gd name="T17" fmla="*/ 2 h 6"/>
                  <a:gd name="T18" fmla="*/ 76 w 79"/>
                  <a:gd name="T19" fmla="*/ 1 h 6"/>
                  <a:gd name="T20" fmla="*/ 79 w 79"/>
                  <a:gd name="T21" fmla="*/ 0 h 6"/>
                  <a:gd name="T22" fmla="*/ 79 w 79"/>
                  <a:gd name="T23" fmla="*/ 0 h 6"/>
                  <a:gd name="T24" fmla="*/ 77 w 79"/>
                  <a:gd name="T25" fmla="*/ 0 h 6"/>
                  <a:gd name="T26" fmla="*/ 76 w 79"/>
                  <a:gd name="T27" fmla="*/ 0 h 6"/>
                  <a:gd name="T28" fmla="*/ 73 w 79"/>
                  <a:gd name="T29" fmla="*/ 1 h 6"/>
                  <a:gd name="T30" fmla="*/ 70 w 79"/>
                  <a:gd name="T31" fmla="*/ 2 h 6"/>
                  <a:gd name="T32" fmla="*/ 64 w 79"/>
                  <a:gd name="T33" fmla="*/ 3 h 6"/>
                  <a:gd name="T34" fmla="*/ 58 w 79"/>
                  <a:gd name="T35" fmla="*/ 4 h 6"/>
                  <a:gd name="T36" fmla="*/ 50 w 79"/>
                  <a:gd name="T37" fmla="*/ 4 h 6"/>
                  <a:gd name="T38" fmla="*/ 42 w 79"/>
                  <a:gd name="T39" fmla="*/ 5 h 6"/>
                  <a:gd name="T40" fmla="*/ 32 w 79"/>
                  <a:gd name="T41" fmla="*/ 5 h 6"/>
                  <a:gd name="T42" fmla="*/ 21 w 79"/>
                  <a:gd name="T43" fmla="*/ 5 h 6"/>
                  <a:gd name="T44" fmla="*/ 11 w 79"/>
                  <a:gd name="T45" fmla="*/ 6 h 6"/>
                  <a:gd name="T46" fmla="*/ 0 w 79"/>
                  <a:gd name="T47" fmla="*/ 6 h 6"/>
                  <a:gd name="T48" fmla="*/ 0 w 79"/>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6">
                    <a:moveTo>
                      <a:pt x="0" y="6"/>
                    </a:moveTo>
                    <a:lnTo>
                      <a:pt x="12" y="6"/>
                    </a:lnTo>
                    <a:lnTo>
                      <a:pt x="22" y="6"/>
                    </a:lnTo>
                    <a:lnTo>
                      <a:pt x="33" y="5"/>
                    </a:lnTo>
                    <a:lnTo>
                      <a:pt x="43" y="5"/>
                    </a:lnTo>
                    <a:lnTo>
                      <a:pt x="52" y="4"/>
                    </a:lnTo>
                    <a:lnTo>
                      <a:pt x="60" y="4"/>
                    </a:lnTo>
                    <a:lnTo>
                      <a:pt x="67" y="3"/>
                    </a:lnTo>
                    <a:lnTo>
                      <a:pt x="72" y="2"/>
                    </a:lnTo>
                    <a:lnTo>
                      <a:pt x="76" y="1"/>
                    </a:lnTo>
                    <a:lnTo>
                      <a:pt x="79" y="0"/>
                    </a:lnTo>
                    <a:lnTo>
                      <a:pt x="77" y="0"/>
                    </a:lnTo>
                    <a:lnTo>
                      <a:pt x="76" y="0"/>
                    </a:lnTo>
                    <a:lnTo>
                      <a:pt x="73" y="1"/>
                    </a:lnTo>
                    <a:lnTo>
                      <a:pt x="70" y="2"/>
                    </a:lnTo>
                    <a:lnTo>
                      <a:pt x="64" y="3"/>
                    </a:lnTo>
                    <a:lnTo>
                      <a:pt x="58" y="4"/>
                    </a:lnTo>
                    <a:lnTo>
                      <a:pt x="50" y="4"/>
                    </a:lnTo>
                    <a:lnTo>
                      <a:pt x="42" y="5"/>
                    </a:lnTo>
                    <a:lnTo>
                      <a:pt x="32" y="5"/>
                    </a:lnTo>
                    <a:lnTo>
                      <a:pt x="21" y="5"/>
                    </a:lnTo>
                    <a:lnTo>
                      <a:pt x="11" y="6"/>
                    </a:lnTo>
                    <a:lnTo>
                      <a:pt x="0" y="6"/>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1" name="Freeform 1938">
                <a:extLst>
                  <a:ext uri="{FF2B5EF4-FFF2-40B4-BE49-F238E27FC236}">
                    <a16:creationId xmlns:a16="http://schemas.microsoft.com/office/drawing/2014/main" id="{48E90869-B634-5A48-B7E9-8385F729C933}"/>
                  </a:ext>
                </a:extLst>
              </p:cNvPr>
              <p:cNvSpPr>
                <a:spLocks/>
              </p:cNvSpPr>
              <p:nvPr/>
            </p:nvSpPr>
            <p:spPr bwMode="auto">
              <a:xfrm>
                <a:off x="4398" y="2486"/>
                <a:ext cx="77" cy="6"/>
              </a:xfrm>
              <a:custGeom>
                <a:avLst/>
                <a:gdLst>
                  <a:gd name="T0" fmla="*/ 0 w 77"/>
                  <a:gd name="T1" fmla="*/ 6 h 6"/>
                  <a:gd name="T2" fmla="*/ 11 w 77"/>
                  <a:gd name="T3" fmla="*/ 6 h 6"/>
                  <a:gd name="T4" fmla="*/ 21 w 77"/>
                  <a:gd name="T5" fmla="*/ 5 h 6"/>
                  <a:gd name="T6" fmla="*/ 32 w 77"/>
                  <a:gd name="T7" fmla="*/ 5 h 6"/>
                  <a:gd name="T8" fmla="*/ 42 w 77"/>
                  <a:gd name="T9" fmla="*/ 5 h 6"/>
                  <a:gd name="T10" fmla="*/ 50 w 77"/>
                  <a:gd name="T11" fmla="*/ 4 h 6"/>
                  <a:gd name="T12" fmla="*/ 58 w 77"/>
                  <a:gd name="T13" fmla="*/ 4 h 6"/>
                  <a:gd name="T14" fmla="*/ 64 w 77"/>
                  <a:gd name="T15" fmla="*/ 3 h 6"/>
                  <a:gd name="T16" fmla="*/ 70 w 77"/>
                  <a:gd name="T17" fmla="*/ 2 h 6"/>
                  <a:gd name="T18" fmla="*/ 73 w 77"/>
                  <a:gd name="T19" fmla="*/ 1 h 6"/>
                  <a:gd name="T20" fmla="*/ 76 w 77"/>
                  <a:gd name="T21" fmla="*/ 0 h 6"/>
                  <a:gd name="T22" fmla="*/ 77 w 77"/>
                  <a:gd name="T23" fmla="*/ 0 h 6"/>
                  <a:gd name="T24" fmla="*/ 74 w 77"/>
                  <a:gd name="T25" fmla="*/ 0 h 6"/>
                  <a:gd name="T26" fmla="*/ 73 w 77"/>
                  <a:gd name="T27" fmla="*/ 0 h 6"/>
                  <a:gd name="T28" fmla="*/ 72 w 77"/>
                  <a:gd name="T29" fmla="*/ 1 h 6"/>
                  <a:gd name="T30" fmla="*/ 67 w 77"/>
                  <a:gd name="T31" fmla="*/ 2 h 6"/>
                  <a:gd name="T32" fmla="*/ 63 w 77"/>
                  <a:gd name="T33" fmla="*/ 3 h 6"/>
                  <a:gd name="T34" fmla="*/ 56 w 77"/>
                  <a:gd name="T35" fmla="*/ 3 h 6"/>
                  <a:gd name="T36" fmla="*/ 49 w 77"/>
                  <a:gd name="T37" fmla="*/ 4 h 6"/>
                  <a:gd name="T38" fmla="*/ 40 w 77"/>
                  <a:gd name="T39" fmla="*/ 5 h 6"/>
                  <a:gd name="T40" fmla="*/ 31 w 77"/>
                  <a:gd name="T41" fmla="*/ 5 h 6"/>
                  <a:gd name="T42" fmla="*/ 21 w 77"/>
                  <a:gd name="T43" fmla="*/ 5 h 6"/>
                  <a:gd name="T44" fmla="*/ 11 w 77"/>
                  <a:gd name="T45" fmla="*/ 5 h 6"/>
                  <a:gd name="T46" fmla="*/ 0 w 77"/>
                  <a:gd name="T47" fmla="*/ 5 h 6"/>
                  <a:gd name="T48" fmla="*/ 0 w 77"/>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6">
                    <a:moveTo>
                      <a:pt x="0" y="6"/>
                    </a:moveTo>
                    <a:lnTo>
                      <a:pt x="11" y="6"/>
                    </a:lnTo>
                    <a:lnTo>
                      <a:pt x="21" y="5"/>
                    </a:lnTo>
                    <a:lnTo>
                      <a:pt x="32" y="5"/>
                    </a:lnTo>
                    <a:lnTo>
                      <a:pt x="42" y="5"/>
                    </a:lnTo>
                    <a:lnTo>
                      <a:pt x="50" y="4"/>
                    </a:lnTo>
                    <a:lnTo>
                      <a:pt x="58" y="4"/>
                    </a:lnTo>
                    <a:lnTo>
                      <a:pt x="64" y="3"/>
                    </a:lnTo>
                    <a:lnTo>
                      <a:pt x="70" y="2"/>
                    </a:lnTo>
                    <a:lnTo>
                      <a:pt x="73" y="1"/>
                    </a:lnTo>
                    <a:lnTo>
                      <a:pt x="76" y="0"/>
                    </a:lnTo>
                    <a:lnTo>
                      <a:pt x="77" y="0"/>
                    </a:lnTo>
                    <a:lnTo>
                      <a:pt x="74" y="0"/>
                    </a:lnTo>
                    <a:lnTo>
                      <a:pt x="73" y="0"/>
                    </a:lnTo>
                    <a:lnTo>
                      <a:pt x="72" y="1"/>
                    </a:lnTo>
                    <a:lnTo>
                      <a:pt x="67" y="2"/>
                    </a:lnTo>
                    <a:lnTo>
                      <a:pt x="63" y="3"/>
                    </a:lnTo>
                    <a:lnTo>
                      <a:pt x="56" y="3"/>
                    </a:lnTo>
                    <a:lnTo>
                      <a:pt x="49" y="4"/>
                    </a:lnTo>
                    <a:lnTo>
                      <a:pt x="40" y="5"/>
                    </a:lnTo>
                    <a:lnTo>
                      <a:pt x="31" y="5"/>
                    </a:lnTo>
                    <a:lnTo>
                      <a:pt x="21" y="5"/>
                    </a:lnTo>
                    <a:lnTo>
                      <a:pt x="11" y="5"/>
                    </a:lnTo>
                    <a:lnTo>
                      <a:pt x="0" y="5"/>
                    </a:lnTo>
                    <a:lnTo>
                      <a:pt x="0" y="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2" name="Freeform 1939">
                <a:extLst>
                  <a:ext uri="{FF2B5EF4-FFF2-40B4-BE49-F238E27FC236}">
                    <a16:creationId xmlns:a16="http://schemas.microsoft.com/office/drawing/2014/main" id="{832D333D-6631-8B40-B395-9708097D8033}"/>
                  </a:ext>
                </a:extLst>
              </p:cNvPr>
              <p:cNvSpPr>
                <a:spLocks/>
              </p:cNvSpPr>
              <p:nvPr/>
            </p:nvSpPr>
            <p:spPr bwMode="auto">
              <a:xfrm>
                <a:off x="4398" y="2486"/>
                <a:ext cx="74" cy="5"/>
              </a:xfrm>
              <a:custGeom>
                <a:avLst/>
                <a:gdLst>
                  <a:gd name="T0" fmla="*/ 0 w 74"/>
                  <a:gd name="T1" fmla="*/ 5 h 5"/>
                  <a:gd name="T2" fmla="*/ 11 w 74"/>
                  <a:gd name="T3" fmla="*/ 5 h 5"/>
                  <a:gd name="T4" fmla="*/ 21 w 74"/>
                  <a:gd name="T5" fmla="*/ 5 h 5"/>
                  <a:gd name="T6" fmla="*/ 31 w 74"/>
                  <a:gd name="T7" fmla="*/ 5 h 5"/>
                  <a:gd name="T8" fmla="*/ 40 w 74"/>
                  <a:gd name="T9" fmla="*/ 5 h 5"/>
                  <a:gd name="T10" fmla="*/ 49 w 74"/>
                  <a:gd name="T11" fmla="*/ 4 h 5"/>
                  <a:gd name="T12" fmla="*/ 56 w 74"/>
                  <a:gd name="T13" fmla="*/ 3 h 5"/>
                  <a:gd name="T14" fmla="*/ 63 w 74"/>
                  <a:gd name="T15" fmla="*/ 3 h 5"/>
                  <a:gd name="T16" fmla="*/ 67 w 74"/>
                  <a:gd name="T17" fmla="*/ 2 h 5"/>
                  <a:gd name="T18" fmla="*/ 72 w 74"/>
                  <a:gd name="T19" fmla="*/ 1 h 5"/>
                  <a:gd name="T20" fmla="*/ 73 w 74"/>
                  <a:gd name="T21" fmla="*/ 0 h 5"/>
                  <a:gd name="T22" fmla="*/ 74 w 74"/>
                  <a:gd name="T23" fmla="*/ 0 h 5"/>
                  <a:gd name="T24" fmla="*/ 72 w 74"/>
                  <a:gd name="T25" fmla="*/ 0 h 5"/>
                  <a:gd name="T26" fmla="*/ 71 w 74"/>
                  <a:gd name="T27" fmla="*/ 0 h 5"/>
                  <a:gd name="T28" fmla="*/ 69 w 74"/>
                  <a:gd name="T29" fmla="*/ 1 h 5"/>
                  <a:gd name="T30" fmla="*/ 65 w 74"/>
                  <a:gd name="T31" fmla="*/ 2 h 5"/>
                  <a:gd name="T32" fmla="*/ 60 w 74"/>
                  <a:gd name="T33" fmla="*/ 3 h 5"/>
                  <a:gd name="T34" fmla="*/ 54 w 74"/>
                  <a:gd name="T35" fmla="*/ 3 h 5"/>
                  <a:gd name="T36" fmla="*/ 47 w 74"/>
                  <a:gd name="T37" fmla="*/ 4 h 5"/>
                  <a:gd name="T38" fmla="*/ 39 w 74"/>
                  <a:gd name="T39" fmla="*/ 4 h 5"/>
                  <a:gd name="T40" fmla="*/ 29 w 74"/>
                  <a:gd name="T41" fmla="*/ 5 h 5"/>
                  <a:gd name="T42" fmla="*/ 21 w 74"/>
                  <a:gd name="T43" fmla="*/ 5 h 5"/>
                  <a:gd name="T44" fmla="*/ 10 w 74"/>
                  <a:gd name="T45" fmla="*/ 5 h 5"/>
                  <a:gd name="T46" fmla="*/ 0 w 74"/>
                  <a:gd name="T47" fmla="*/ 5 h 5"/>
                  <a:gd name="T48" fmla="*/ 0 w 74"/>
                  <a:gd name="T49" fmla="*/ 5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4" h="5">
                    <a:moveTo>
                      <a:pt x="0" y="5"/>
                    </a:moveTo>
                    <a:lnTo>
                      <a:pt x="11" y="5"/>
                    </a:lnTo>
                    <a:lnTo>
                      <a:pt x="21" y="5"/>
                    </a:lnTo>
                    <a:lnTo>
                      <a:pt x="31" y="5"/>
                    </a:lnTo>
                    <a:lnTo>
                      <a:pt x="40" y="5"/>
                    </a:lnTo>
                    <a:lnTo>
                      <a:pt x="49" y="4"/>
                    </a:lnTo>
                    <a:lnTo>
                      <a:pt x="56" y="3"/>
                    </a:lnTo>
                    <a:lnTo>
                      <a:pt x="63" y="3"/>
                    </a:lnTo>
                    <a:lnTo>
                      <a:pt x="67" y="2"/>
                    </a:lnTo>
                    <a:lnTo>
                      <a:pt x="72" y="1"/>
                    </a:lnTo>
                    <a:lnTo>
                      <a:pt x="73" y="0"/>
                    </a:lnTo>
                    <a:lnTo>
                      <a:pt x="74" y="0"/>
                    </a:lnTo>
                    <a:lnTo>
                      <a:pt x="72" y="0"/>
                    </a:lnTo>
                    <a:lnTo>
                      <a:pt x="71" y="0"/>
                    </a:lnTo>
                    <a:lnTo>
                      <a:pt x="69" y="1"/>
                    </a:lnTo>
                    <a:lnTo>
                      <a:pt x="65" y="2"/>
                    </a:lnTo>
                    <a:lnTo>
                      <a:pt x="60" y="3"/>
                    </a:lnTo>
                    <a:lnTo>
                      <a:pt x="54" y="3"/>
                    </a:lnTo>
                    <a:lnTo>
                      <a:pt x="47" y="4"/>
                    </a:lnTo>
                    <a:lnTo>
                      <a:pt x="39" y="4"/>
                    </a:lnTo>
                    <a:lnTo>
                      <a:pt x="29" y="5"/>
                    </a:lnTo>
                    <a:lnTo>
                      <a:pt x="21" y="5"/>
                    </a:lnTo>
                    <a:lnTo>
                      <a:pt x="10" y="5"/>
                    </a:lnTo>
                    <a:lnTo>
                      <a:pt x="0" y="5"/>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3" name="Freeform 1940">
                <a:extLst>
                  <a:ext uri="{FF2B5EF4-FFF2-40B4-BE49-F238E27FC236}">
                    <a16:creationId xmlns:a16="http://schemas.microsoft.com/office/drawing/2014/main" id="{C3599314-C71C-804B-8180-23333EC9994D}"/>
                  </a:ext>
                </a:extLst>
              </p:cNvPr>
              <p:cNvSpPr>
                <a:spLocks/>
              </p:cNvSpPr>
              <p:nvPr/>
            </p:nvSpPr>
            <p:spPr bwMode="auto">
              <a:xfrm>
                <a:off x="4398" y="2486"/>
                <a:ext cx="72" cy="5"/>
              </a:xfrm>
              <a:custGeom>
                <a:avLst/>
                <a:gdLst>
                  <a:gd name="T0" fmla="*/ 0 w 72"/>
                  <a:gd name="T1" fmla="*/ 5 h 5"/>
                  <a:gd name="T2" fmla="*/ 10 w 72"/>
                  <a:gd name="T3" fmla="*/ 5 h 5"/>
                  <a:gd name="T4" fmla="*/ 21 w 72"/>
                  <a:gd name="T5" fmla="*/ 5 h 5"/>
                  <a:gd name="T6" fmla="*/ 29 w 72"/>
                  <a:gd name="T7" fmla="*/ 5 h 5"/>
                  <a:gd name="T8" fmla="*/ 39 w 72"/>
                  <a:gd name="T9" fmla="*/ 4 h 5"/>
                  <a:gd name="T10" fmla="*/ 47 w 72"/>
                  <a:gd name="T11" fmla="*/ 4 h 5"/>
                  <a:gd name="T12" fmla="*/ 54 w 72"/>
                  <a:gd name="T13" fmla="*/ 3 h 5"/>
                  <a:gd name="T14" fmla="*/ 60 w 72"/>
                  <a:gd name="T15" fmla="*/ 3 h 5"/>
                  <a:gd name="T16" fmla="*/ 65 w 72"/>
                  <a:gd name="T17" fmla="*/ 2 h 5"/>
                  <a:gd name="T18" fmla="*/ 69 w 72"/>
                  <a:gd name="T19" fmla="*/ 1 h 5"/>
                  <a:gd name="T20" fmla="*/ 71 w 72"/>
                  <a:gd name="T21" fmla="*/ 0 h 5"/>
                  <a:gd name="T22" fmla="*/ 72 w 72"/>
                  <a:gd name="T23" fmla="*/ 0 h 5"/>
                  <a:gd name="T24" fmla="*/ 69 w 72"/>
                  <a:gd name="T25" fmla="*/ 0 h 5"/>
                  <a:gd name="T26" fmla="*/ 68 w 72"/>
                  <a:gd name="T27" fmla="*/ 0 h 5"/>
                  <a:gd name="T28" fmla="*/ 65 w 72"/>
                  <a:gd name="T29" fmla="*/ 1 h 5"/>
                  <a:gd name="T30" fmla="*/ 61 w 72"/>
                  <a:gd name="T31" fmla="*/ 2 h 5"/>
                  <a:gd name="T32" fmla="*/ 56 w 72"/>
                  <a:gd name="T33" fmla="*/ 3 h 5"/>
                  <a:gd name="T34" fmla="*/ 49 w 72"/>
                  <a:gd name="T35" fmla="*/ 3 h 5"/>
                  <a:gd name="T36" fmla="*/ 41 w 72"/>
                  <a:gd name="T37" fmla="*/ 4 h 5"/>
                  <a:gd name="T38" fmla="*/ 31 w 72"/>
                  <a:gd name="T39" fmla="*/ 4 h 5"/>
                  <a:gd name="T40" fmla="*/ 21 w 72"/>
                  <a:gd name="T41" fmla="*/ 5 h 5"/>
                  <a:gd name="T42" fmla="*/ 11 w 72"/>
                  <a:gd name="T43" fmla="*/ 5 h 5"/>
                  <a:gd name="T44" fmla="*/ 0 w 72"/>
                  <a:gd name="T45" fmla="*/ 5 h 5"/>
                  <a:gd name="T46" fmla="*/ 0 w 72"/>
                  <a:gd name="T47" fmla="*/ 5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5">
                    <a:moveTo>
                      <a:pt x="0" y="5"/>
                    </a:moveTo>
                    <a:lnTo>
                      <a:pt x="10" y="5"/>
                    </a:lnTo>
                    <a:lnTo>
                      <a:pt x="21" y="5"/>
                    </a:lnTo>
                    <a:lnTo>
                      <a:pt x="29" y="5"/>
                    </a:lnTo>
                    <a:lnTo>
                      <a:pt x="39" y="4"/>
                    </a:lnTo>
                    <a:lnTo>
                      <a:pt x="47" y="4"/>
                    </a:lnTo>
                    <a:lnTo>
                      <a:pt x="54" y="3"/>
                    </a:lnTo>
                    <a:lnTo>
                      <a:pt x="60" y="3"/>
                    </a:lnTo>
                    <a:lnTo>
                      <a:pt x="65" y="2"/>
                    </a:lnTo>
                    <a:lnTo>
                      <a:pt x="69" y="1"/>
                    </a:lnTo>
                    <a:lnTo>
                      <a:pt x="71" y="0"/>
                    </a:lnTo>
                    <a:lnTo>
                      <a:pt x="72" y="0"/>
                    </a:lnTo>
                    <a:lnTo>
                      <a:pt x="69" y="0"/>
                    </a:lnTo>
                    <a:lnTo>
                      <a:pt x="68" y="0"/>
                    </a:lnTo>
                    <a:lnTo>
                      <a:pt x="65" y="1"/>
                    </a:lnTo>
                    <a:lnTo>
                      <a:pt x="61" y="2"/>
                    </a:lnTo>
                    <a:lnTo>
                      <a:pt x="56" y="3"/>
                    </a:lnTo>
                    <a:lnTo>
                      <a:pt x="49" y="3"/>
                    </a:lnTo>
                    <a:lnTo>
                      <a:pt x="41" y="4"/>
                    </a:lnTo>
                    <a:lnTo>
                      <a:pt x="31" y="4"/>
                    </a:lnTo>
                    <a:lnTo>
                      <a:pt x="21" y="5"/>
                    </a:lnTo>
                    <a:lnTo>
                      <a:pt x="11" y="5"/>
                    </a:lnTo>
                    <a:lnTo>
                      <a:pt x="0" y="5"/>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4" name="Freeform 1941">
                <a:extLst>
                  <a:ext uri="{FF2B5EF4-FFF2-40B4-BE49-F238E27FC236}">
                    <a16:creationId xmlns:a16="http://schemas.microsoft.com/office/drawing/2014/main" id="{31187267-5A92-EE48-9B36-FBA79800F053}"/>
                  </a:ext>
                </a:extLst>
              </p:cNvPr>
              <p:cNvSpPr>
                <a:spLocks/>
              </p:cNvSpPr>
              <p:nvPr/>
            </p:nvSpPr>
            <p:spPr bwMode="auto">
              <a:xfrm>
                <a:off x="4398" y="2486"/>
                <a:ext cx="69" cy="5"/>
              </a:xfrm>
              <a:custGeom>
                <a:avLst/>
                <a:gdLst>
                  <a:gd name="T0" fmla="*/ 0 w 69"/>
                  <a:gd name="T1" fmla="*/ 5 h 5"/>
                  <a:gd name="T2" fmla="*/ 11 w 69"/>
                  <a:gd name="T3" fmla="*/ 5 h 5"/>
                  <a:gd name="T4" fmla="*/ 21 w 69"/>
                  <a:gd name="T5" fmla="*/ 5 h 5"/>
                  <a:gd name="T6" fmla="*/ 31 w 69"/>
                  <a:gd name="T7" fmla="*/ 4 h 5"/>
                  <a:gd name="T8" fmla="*/ 41 w 69"/>
                  <a:gd name="T9" fmla="*/ 4 h 5"/>
                  <a:gd name="T10" fmla="*/ 49 w 69"/>
                  <a:gd name="T11" fmla="*/ 3 h 5"/>
                  <a:gd name="T12" fmla="*/ 56 w 69"/>
                  <a:gd name="T13" fmla="*/ 3 h 5"/>
                  <a:gd name="T14" fmla="*/ 61 w 69"/>
                  <a:gd name="T15" fmla="*/ 2 h 5"/>
                  <a:gd name="T16" fmla="*/ 65 w 69"/>
                  <a:gd name="T17" fmla="*/ 1 h 5"/>
                  <a:gd name="T18" fmla="*/ 68 w 69"/>
                  <a:gd name="T19" fmla="*/ 0 h 5"/>
                  <a:gd name="T20" fmla="*/ 69 w 69"/>
                  <a:gd name="T21" fmla="*/ 0 h 5"/>
                  <a:gd name="T22" fmla="*/ 66 w 69"/>
                  <a:gd name="T23" fmla="*/ 0 h 5"/>
                  <a:gd name="T24" fmla="*/ 65 w 69"/>
                  <a:gd name="T25" fmla="*/ 0 h 5"/>
                  <a:gd name="T26" fmla="*/ 63 w 69"/>
                  <a:gd name="T27" fmla="*/ 1 h 5"/>
                  <a:gd name="T28" fmla="*/ 59 w 69"/>
                  <a:gd name="T29" fmla="*/ 2 h 5"/>
                  <a:gd name="T30" fmla="*/ 54 w 69"/>
                  <a:gd name="T31" fmla="*/ 3 h 5"/>
                  <a:gd name="T32" fmla="*/ 47 w 69"/>
                  <a:gd name="T33" fmla="*/ 3 h 5"/>
                  <a:gd name="T34" fmla="*/ 39 w 69"/>
                  <a:gd name="T35" fmla="*/ 4 h 5"/>
                  <a:gd name="T36" fmla="*/ 30 w 69"/>
                  <a:gd name="T37" fmla="*/ 4 h 5"/>
                  <a:gd name="T38" fmla="*/ 21 w 69"/>
                  <a:gd name="T39" fmla="*/ 5 h 5"/>
                  <a:gd name="T40" fmla="*/ 10 w 69"/>
                  <a:gd name="T41" fmla="*/ 5 h 5"/>
                  <a:gd name="T42" fmla="*/ 0 w 69"/>
                  <a:gd name="T43" fmla="*/ 5 h 5"/>
                  <a:gd name="T44" fmla="*/ 0 w 69"/>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 h="5">
                    <a:moveTo>
                      <a:pt x="0" y="5"/>
                    </a:moveTo>
                    <a:lnTo>
                      <a:pt x="11" y="5"/>
                    </a:lnTo>
                    <a:lnTo>
                      <a:pt x="21" y="5"/>
                    </a:lnTo>
                    <a:lnTo>
                      <a:pt x="31" y="4"/>
                    </a:lnTo>
                    <a:lnTo>
                      <a:pt x="41" y="4"/>
                    </a:lnTo>
                    <a:lnTo>
                      <a:pt x="49" y="3"/>
                    </a:lnTo>
                    <a:lnTo>
                      <a:pt x="56" y="3"/>
                    </a:lnTo>
                    <a:lnTo>
                      <a:pt x="61" y="2"/>
                    </a:lnTo>
                    <a:lnTo>
                      <a:pt x="65" y="1"/>
                    </a:lnTo>
                    <a:lnTo>
                      <a:pt x="68" y="0"/>
                    </a:lnTo>
                    <a:lnTo>
                      <a:pt x="69" y="0"/>
                    </a:lnTo>
                    <a:lnTo>
                      <a:pt x="66" y="0"/>
                    </a:lnTo>
                    <a:lnTo>
                      <a:pt x="65" y="0"/>
                    </a:lnTo>
                    <a:lnTo>
                      <a:pt x="63" y="1"/>
                    </a:lnTo>
                    <a:lnTo>
                      <a:pt x="59" y="2"/>
                    </a:lnTo>
                    <a:lnTo>
                      <a:pt x="54" y="3"/>
                    </a:lnTo>
                    <a:lnTo>
                      <a:pt x="47" y="3"/>
                    </a:lnTo>
                    <a:lnTo>
                      <a:pt x="39" y="4"/>
                    </a:lnTo>
                    <a:lnTo>
                      <a:pt x="30" y="4"/>
                    </a:lnTo>
                    <a:lnTo>
                      <a:pt x="21" y="5"/>
                    </a:lnTo>
                    <a:lnTo>
                      <a:pt x="10" y="5"/>
                    </a:lnTo>
                    <a:lnTo>
                      <a:pt x="0"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5" name="Freeform 1942">
                <a:extLst>
                  <a:ext uri="{FF2B5EF4-FFF2-40B4-BE49-F238E27FC236}">
                    <a16:creationId xmlns:a16="http://schemas.microsoft.com/office/drawing/2014/main" id="{B0988EDD-901B-C94F-8DCB-08A5AEF4F28D}"/>
                  </a:ext>
                </a:extLst>
              </p:cNvPr>
              <p:cNvSpPr>
                <a:spLocks/>
              </p:cNvSpPr>
              <p:nvPr/>
            </p:nvSpPr>
            <p:spPr bwMode="auto">
              <a:xfrm>
                <a:off x="4398" y="2486"/>
                <a:ext cx="66" cy="5"/>
              </a:xfrm>
              <a:custGeom>
                <a:avLst/>
                <a:gdLst>
                  <a:gd name="T0" fmla="*/ 0 w 66"/>
                  <a:gd name="T1" fmla="*/ 5 h 5"/>
                  <a:gd name="T2" fmla="*/ 10 w 66"/>
                  <a:gd name="T3" fmla="*/ 5 h 5"/>
                  <a:gd name="T4" fmla="*/ 21 w 66"/>
                  <a:gd name="T5" fmla="*/ 5 h 5"/>
                  <a:gd name="T6" fmla="*/ 30 w 66"/>
                  <a:gd name="T7" fmla="*/ 4 h 5"/>
                  <a:gd name="T8" fmla="*/ 39 w 66"/>
                  <a:gd name="T9" fmla="*/ 4 h 5"/>
                  <a:gd name="T10" fmla="*/ 47 w 66"/>
                  <a:gd name="T11" fmla="*/ 3 h 5"/>
                  <a:gd name="T12" fmla="*/ 54 w 66"/>
                  <a:gd name="T13" fmla="*/ 3 h 5"/>
                  <a:gd name="T14" fmla="*/ 59 w 66"/>
                  <a:gd name="T15" fmla="*/ 2 h 5"/>
                  <a:gd name="T16" fmla="*/ 63 w 66"/>
                  <a:gd name="T17" fmla="*/ 1 h 5"/>
                  <a:gd name="T18" fmla="*/ 65 w 66"/>
                  <a:gd name="T19" fmla="*/ 0 h 5"/>
                  <a:gd name="T20" fmla="*/ 66 w 66"/>
                  <a:gd name="T21" fmla="*/ 0 h 5"/>
                  <a:gd name="T22" fmla="*/ 64 w 66"/>
                  <a:gd name="T23" fmla="*/ 0 h 5"/>
                  <a:gd name="T24" fmla="*/ 63 w 66"/>
                  <a:gd name="T25" fmla="*/ 0 h 5"/>
                  <a:gd name="T26" fmla="*/ 60 w 66"/>
                  <a:gd name="T27" fmla="*/ 1 h 5"/>
                  <a:gd name="T28" fmla="*/ 57 w 66"/>
                  <a:gd name="T29" fmla="*/ 2 h 5"/>
                  <a:gd name="T30" fmla="*/ 51 w 66"/>
                  <a:gd name="T31" fmla="*/ 3 h 5"/>
                  <a:gd name="T32" fmla="*/ 45 w 66"/>
                  <a:gd name="T33" fmla="*/ 3 h 5"/>
                  <a:gd name="T34" fmla="*/ 37 w 66"/>
                  <a:gd name="T35" fmla="*/ 4 h 5"/>
                  <a:gd name="T36" fmla="*/ 28 w 66"/>
                  <a:gd name="T37" fmla="*/ 4 h 5"/>
                  <a:gd name="T38" fmla="*/ 20 w 66"/>
                  <a:gd name="T39" fmla="*/ 4 h 5"/>
                  <a:gd name="T40" fmla="*/ 10 w 66"/>
                  <a:gd name="T41" fmla="*/ 5 h 5"/>
                  <a:gd name="T42" fmla="*/ 0 w 66"/>
                  <a:gd name="T43" fmla="*/ 5 h 5"/>
                  <a:gd name="T44" fmla="*/ 0 w 66"/>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5">
                    <a:moveTo>
                      <a:pt x="0" y="5"/>
                    </a:moveTo>
                    <a:lnTo>
                      <a:pt x="10" y="5"/>
                    </a:lnTo>
                    <a:lnTo>
                      <a:pt x="21" y="5"/>
                    </a:lnTo>
                    <a:lnTo>
                      <a:pt x="30" y="4"/>
                    </a:lnTo>
                    <a:lnTo>
                      <a:pt x="39" y="4"/>
                    </a:lnTo>
                    <a:lnTo>
                      <a:pt x="47" y="3"/>
                    </a:lnTo>
                    <a:lnTo>
                      <a:pt x="54" y="3"/>
                    </a:lnTo>
                    <a:lnTo>
                      <a:pt x="59" y="2"/>
                    </a:lnTo>
                    <a:lnTo>
                      <a:pt x="63" y="1"/>
                    </a:lnTo>
                    <a:lnTo>
                      <a:pt x="65" y="0"/>
                    </a:lnTo>
                    <a:lnTo>
                      <a:pt x="66" y="0"/>
                    </a:lnTo>
                    <a:lnTo>
                      <a:pt x="64" y="0"/>
                    </a:lnTo>
                    <a:lnTo>
                      <a:pt x="63" y="0"/>
                    </a:lnTo>
                    <a:lnTo>
                      <a:pt x="60" y="1"/>
                    </a:lnTo>
                    <a:lnTo>
                      <a:pt x="57" y="2"/>
                    </a:lnTo>
                    <a:lnTo>
                      <a:pt x="51" y="3"/>
                    </a:lnTo>
                    <a:lnTo>
                      <a:pt x="45" y="3"/>
                    </a:lnTo>
                    <a:lnTo>
                      <a:pt x="37" y="4"/>
                    </a:lnTo>
                    <a:lnTo>
                      <a:pt x="28" y="4"/>
                    </a:lnTo>
                    <a:lnTo>
                      <a:pt x="20" y="4"/>
                    </a:lnTo>
                    <a:lnTo>
                      <a:pt x="10" y="5"/>
                    </a:lnTo>
                    <a:lnTo>
                      <a:pt x="0" y="5"/>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6" name="Freeform 1943">
                <a:extLst>
                  <a:ext uri="{FF2B5EF4-FFF2-40B4-BE49-F238E27FC236}">
                    <a16:creationId xmlns:a16="http://schemas.microsoft.com/office/drawing/2014/main" id="{EBD185C2-77DC-5E4F-95CE-4AAE1B1F71B2}"/>
                  </a:ext>
                </a:extLst>
              </p:cNvPr>
              <p:cNvSpPr>
                <a:spLocks/>
              </p:cNvSpPr>
              <p:nvPr/>
            </p:nvSpPr>
            <p:spPr bwMode="auto">
              <a:xfrm>
                <a:off x="4398" y="2486"/>
                <a:ext cx="64" cy="5"/>
              </a:xfrm>
              <a:custGeom>
                <a:avLst/>
                <a:gdLst>
                  <a:gd name="T0" fmla="*/ 0 w 64"/>
                  <a:gd name="T1" fmla="*/ 5 h 5"/>
                  <a:gd name="T2" fmla="*/ 10 w 64"/>
                  <a:gd name="T3" fmla="*/ 5 h 5"/>
                  <a:gd name="T4" fmla="*/ 20 w 64"/>
                  <a:gd name="T5" fmla="*/ 4 h 5"/>
                  <a:gd name="T6" fmla="*/ 28 w 64"/>
                  <a:gd name="T7" fmla="*/ 4 h 5"/>
                  <a:gd name="T8" fmla="*/ 37 w 64"/>
                  <a:gd name="T9" fmla="*/ 4 h 5"/>
                  <a:gd name="T10" fmla="*/ 45 w 64"/>
                  <a:gd name="T11" fmla="*/ 3 h 5"/>
                  <a:gd name="T12" fmla="*/ 51 w 64"/>
                  <a:gd name="T13" fmla="*/ 3 h 5"/>
                  <a:gd name="T14" fmla="*/ 57 w 64"/>
                  <a:gd name="T15" fmla="*/ 2 h 5"/>
                  <a:gd name="T16" fmla="*/ 60 w 64"/>
                  <a:gd name="T17" fmla="*/ 1 h 5"/>
                  <a:gd name="T18" fmla="*/ 63 w 64"/>
                  <a:gd name="T19" fmla="*/ 0 h 5"/>
                  <a:gd name="T20" fmla="*/ 64 w 64"/>
                  <a:gd name="T21" fmla="*/ 0 h 5"/>
                  <a:gd name="T22" fmla="*/ 61 w 64"/>
                  <a:gd name="T23" fmla="*/ 0 h 5"/>
                  <a:gd name="T24" fmla="*/ 60 w 64"/>
                  <a:gd name="T25" fmla="*/ 0 h 5"/>
                  <a:gd name="T26" fmla="*/ 57 w 64"/>
                  <a:gd name="T27" fmla="*/ 1 h 5"/>
                  <a:gd name="T28" fmla="*/ 54 w 64"/>
                  <a:gd name="T29" fmla="*/ 2 h 5"/>
                  <a:gd name="T30" fmla="*/ 50 w 64"/>
                  <a:gd name="T31" fmla="*/ 2 h 5"/>
                  <a:gd name="T32" fmla="*/ 43 w 64"/>
                  <a:gd name="T33" fmla="*/ 3 h 5"/>
                  <a:gd name="T34" fmla="*/ 36 w 64"/>
                  <a:gd name="T35" fmla="*/ 3 h 5"/>
                  <a:gd name="T36" fmla="*/ 28 w 64"/>
                  <a:gd name="T37" fmla="*/ 4 h 5"/>
                  <a:gd name="T38" fmla="*/ 19 w 64"/>
                  <a:gd name="T39" fmla="*/ 4 h 5"/>
                  <a:gd name="T40" fmla="*/ 10 w 64"/>
                  <a:gd name="T41" fmla="*/ 4 h 5"/>
                  <a:gd name="T42" fmla="*/ 0 w 64"/>
                  <a:gd name="T43" fmla="*/ 4 h 5"/>
                  <a:gd name="T44" fmla="*/ 0 w 64"/>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5">
                    <a:moveTo>
                      <a:pt x="0" y="5"/>
                    </a:moveTo>
                    <a:lnTo>
                      <a:pt x="10" y="5"/>
                    </a:lnTo>
                    <a:lnTo>
                      <a:pt x="20" y="4"/>
                    </a:lnTo>
                    <a:lnTo>
                      <a:pt x="28" y="4"/>
                    </a:lnTo>
                    <a:lnTo>
                      <a:pt x="37" y="4"/>
                    </a:lnTo>
                    <a:lnTo>
                      <a:pt x="45" y="3"/>
                    </a:lnTo>
                    <a:lnTo>
                      <a:pt x="51" y="3"/>
                    </a:lnTo>
                    <a:lnTo>
                      <a:pt x="57" y="2"/>
                    </a:lnTo>
                    <a:lnTo>
                      <a:pt x="60" y="1"/>
                    </a:lnTo>
                    <a:lnTo>
                      <a:pt x="63" y="0"/>
                    </a:lnTo>
                    <a:lnTo>
                      <a:pt x="64" y="0"/>
                    </a:lnTo>
                    <a:lnTo>
                      <a:pt x="61" y="0"/>
                    </a:lnTo>
                    <a:lnTo>
                      <a:pt x="60" y="0"/>
                    </a:lnTo>
                    <a:lnTo>
                      <a:pt x="57" y="1"/>
                    </a:lnTo>
                    <a:lnTo>
                      <a:pt x="54" y="2"/>
                    </a:lnTo>
                    <a:lnTo>
                      <a:pt x="50" y="2"/>
                    </a:lnTo>
                    <a:lnTo>
                      <a:pt x="43" y="3"/>
                    </a:lnTo>
                    <a:lnTo>
                      <a:pt x="36" y="3"/>
                    </a:lnTo>
                    <a:lnTo>
                      <a:pt x="28" y="4"/>
                    </a:lnTo>
                    <a:lnTo>
                      <a:pt x="19" y="4"/>
                    </a:lnTo>
                    <a:lnTo>
                      <a:pt x="10" y="4"/>
                    </a:lnTo>
                    <a:lnTo>
                      <a:pt x="0" y="4"/>
                    </a:lnTo>
                    <a:lnTo>
                      <a:pt x="0" y="5"/>
                    </a:lnTo>
                    <a:close/>
                  </a:path>
                </a:pathLst>
              </a:custGeom>
              <a:solidFill>
                <a:srgbClr val="7B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7" name="Freeform 1944">
                <a:extLst>
                  <a:ext uri="{FF2B5EF4-FFF2-40B4-BE49-F238E27FC236}">
                    <a16:creationId xmlns:a16="http://schemas.microsoft.com/office/drawing/2014/main" id="{4C85A39A-99BB-5646-810E-3E229E12F9A3}"/>
                  </a:ext>
                </a:extLst>
              </p:cNvPr>
              <p:cNvSpPr>
                <a:spLocks/>
              </p:cNvSpPr>
              <p:nvPr/>
            </p:nvSpPr>
            <p:spPr bwMode="auto">
              <a:xfrm>
                <a:off x="4398" y="2486"/>
                <a:ext cx="61" cy="4"/>
              </a:xfrm>
              <a:custGeom>
                <a:avLst/>
                <a:gdLst>
                  <a:gd name="T0" fmla="*/ 0 w 61"/>
                  <a:gd name="T1" fmla="*/ 4 h 4"/>
                  <a:gd name="T2" fmla="*/ 10 w 61"/>
                  <a:gd name="T3" fmla="*/ 4 h 4"/>
                  <a:gd name="T4" fmla="*/ 19 w 61"/>
                  <a:gd name="T5" fmla="*/ 4 h 4"/>
                  <a:gd name="T6" fmla="*/ 28 w 61"/>
                  <a:gd name="T7" fmla="*/ 4 h 4"/>
                  <a:gd name="T8" fmla="*/ 36 w 61"/>
                  <a:gd name="T9" fmla="*/ 3 h 4"/>
                  <a:gd name="T10" fmla="*/ 43 w 61"/>
                  <a:gd name="T11" fmla="*/ 3 h 4"/>
                  <a:gd name="T12" fmla="*/ 50 w 61"/>
                  <a:gd name="T13" fmla="*/ 2 h 4"/>
                  <a:gd name="T14" fmla="*/ 54 w 61"/>
                  <a:gd name="T15" fmla="*/ 2 h 4"/>
                  <a:gd name="T16" fmla="*/ 57 w 61"/>
                  <a:gd name="T17" fmla="*/ 1 h 4"/>
                  <a:gd name="T18" fmla="*/ 60 w 61"/>
                  <a:gd name="T19" fmla="*/ 0 h 4"/>
                  <a:gd name="T20" fmla="*/ 61 w 61"/>
                  <a:gd name="T21" fmla="*/ 0 h 4"/>
                  <a:gd name="T22" fmla="*/ 58 w 61"/>
                  <a:gd name="T23" fmla="*/ 0 h 4"/>
                  <a:gd name="T24" fmla="*/ 57 w 61"/>
                  <a:gd name="T25" fmla="*/ 0 h 4"/>
                  <a:gd name="T26" fmla="*/ 56 w 61"/>
                  <a:gd name="T27" fmla="*/ 1 h 4"/>
                  <a:gd name="T28" fmla="*/ 52 w 61"/>
                  <a:gd name="T29" fmla="*/ 2 h 4"/>
                  <a:gd name="T30" fmla="*/ 47 w 61"/>
                  <a:gd name="T31" fmla="*/ 2 h 4"/>
                  <a:gd name="T32" fmla="*/ 41 w 61"/>
                  <a:gd name="T33" fmla="*/ 3 h 4"/>
                  <a:gd name="T34" fmla="*/ 35 w 61"/>
                  <a:gd name="T35" fmla="*/ 3 h 4"/>
                  <a:gd name="T36" fmla="*/ 27 w 61"/>
                  <a:gd name="T37" fmla="*/ 4 h 4"/>
                  <a:gd name="T38" fmla="*/ 18 w 61"/>
                  <a:gd name="T39" fmla="*/ 4 h 4"/>
                  <a:gd name="T40" fmla="*/ 9 w 61"/>
                  <a:gd name="T41" fmla="*/ 4 h 4"/>
                  <a:gd name="T42" fmla="*/ 0 w 61"/>
                  <a:gd name="T43" fmla="*/ 4 h 4"/>
                  <a:gd name="T44" fmla="*/ 0 w 61"/>
                  <a:gd name="T45" fmla="*/ 4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4">
                    <a:moveTo>
                      <a:pt x="0" y="4"/>
                    </a:moveTo>
                    <a:lnTo>
                      <a:pt x="10" y="4"/>
                    </a:lnTo>
                    <a:lnTo>
                      <a:pt x="19" y="4"/>
                    </a:lnTo>
                    <a:lnTo>
                      <a:pt x="28" y="4"/>
                    </a:lnTo>
                    <a:lnTo>
                      <a:pt x="36" y="3"/>
                    </a:lnTo>
                    <a:lnTo>
                      <a:pt x="43" y="3"/>
                    </a:lnTo>
                    <a:lnTo>
                      <a:pt x="50" y="2"/>
                    </a:lnTo>
                    <a:lnTo>
                      <a:pt x="54" y="2"/>
                    </a:lnTo>
                    <a:lnTo>
                      <a:pt x="57" y="1"/>
                    </a:lnTo>
                    <a:lnTo>
                      <a:pt x="60" y="0"/>
                    </a:lnTo>
                    <a:lnTo>
                      <a:pt x="61" y="0"/>
                    </a:lnTo>
                    <a:lnTo>
                      <a:pt x="58" y="0"/>
                    </a:lnTo>
                    <a:lnTo>
                      <a:pt x="57" y="0"/>
                    </a:lnTo>
                    <a:lnTo>
                      <a:pt x="56" y="1"/>
                    </a:lnTo>
                    <a:lnTo>
                      <a:pt x="52" y="2"/>
                    </a:lnTo>
                    <a:lnTo>
                      <a:pt x="47" y="2"/>
                    </a:lnTo>
                    <a:lnTo>
                      <a:pt x="41" y="3"/>
                    </a:lnTo>
                    <a:lnTo>
                      <a:pt x="35" y="3"/>
                    </a:lnTo>
                    <a:lnTo>
                      <a:pt x="27" y="4"/>
                    </a:lnTo>
                    <a:lnTo>
                      <a:pt x="18" y="4"/>
                    </a:lnTo>
                    <a:lnTo>
                      <a:pt x="9" y="4"/>
                    </a:lnTo>
                    <a:lnTo>
                      <a:pt x="0" y="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8" name="Freeform 1945">
                <a:extLst>
                  <a:ext uri="{FF2B5EF4-FFF2-40B4-BE49-F238E27FC236}">
                    <a16:creationId xmlns:a16="http://schemas.microsoft.com/office/drawing/2014/main" id="{F26666B7-8317-2F48-9183-BEEEA1B125F1}"/>
                  </a:ext>
                </a:extLst>
              </p:cNvPr>
              <p:cNvSpPr>
                <a:spLocks/>
              </p:cNvSpPr>
              <p:nvPr/>
            </p:nvSpPr>
            <p:spPr bwMode="auto">
              <a:xfrm>
                <a:off x="4398" y="2486"/>
                <a:ext cx="58" cy="4"/>
              </a:xfrm>
              <a:custGeom>
                <a:avLst/>
                <a:gdLst>
                  <a:gd name="T0" fmla="*/ 0 w 58"/>
                  <a:gd name="T1" fmla="*/ 4 h 4"/>
                  <a:gd name="T2" fmla="*/ 9 w 58"/>
                  <a:gd name="T3" fmla="*/ 4 h 4"/>
                  <a:gd name="T4" fmla="*/ 18 w 58"/>
                  <a:gd name="T5" fmla="*/ 4 h 4"/>
                  <a:gd name="T6" fmla="*/ 27 w 58"/>
                  <a:gd name="T7" fmla="*/ 4 h 4"/>
                  <a:gd name="T8" fmla="*/ 35 w 58"/>
                  <a:gd name="T9" fmla="*/ 3 h 4"/>
                  <a:gd name="T10" fmla="*/ 41 w 58"/>
                  <a:gd name="T11" fmla="*/ 3 h 4"/>
                  <a:gd name="T12" fmla="*/ 47 w 58"/>
                  <a:gd name="T13" fmla="*/ 2 h 4"/>
                  <a:gd name="T14" fmla="*/ 52 w 58"/>
                  <a:gd name="T15" fmla="*/ 2 h 4"/>
                  <a:gd name="T16" fmla="*/ 56 w 58"/>
                  <a:gd name="T17" fmla="*/ 1 h 4"/>
                  <a:gd name="T18" fmla="*/ 57 w 58"/>
                  <a:gd name="T19" fmla="*/ 0 h 4"/>
                  <a:gd name="T20" fmla="*/ 58 w 58"/>
                  <a:gd name="T21" fmla="*/ 0 h 4"/>
                  <a:gd name="T22" fmla="*/ 56 w 58"/>
                  <a:gd name="T23" fmla="*/ 0 h 4"/>
                  <a:gd name="T24" fmla="*/ 55 w 58"/>
                  <a:gd name="T25" fmla="*/ 0 h 4"/>
                  <a:gd name="T26" fmla="*/ 52 w 58"/>
                  <a:gd name="T27" fmla="*/ 1 h 4"/>
                  <a:gd name="T28" fmla="*/ 48 w 58"/>
                  <a:gd name="T29" fmla="*/ 2 h 4"/>
                  <a:gd name="T30" fmla="*/ 43 w 58"/>
                  <a:gd name="T31" fmla="*/ 2 h 4"/>
                  <a:gd name="T32" fmla="*/ 36 w 58"/>
                  <a:gd name="T33" fmla="*/ 3 h 4"/>
                  <a:gd name="T34" fmla="*/ 28 w 58"/>
                  <a:gd name="T35" fmla="*/ 3 h 4"/>
                  <a:gd name="T36" fmla="*/ 19 w 58"/>
                  <a:gd name="T37" fmla="*/ 4 h 4"/>
                  <a:gd name="T38" fmla="*/ 10 w 58"/>
                  <a:gd name="T39" fmla="*/ 4 h 4"/>
                  <a:gd name="T40" fmla="*/ 0 w 58"/>
                  <a:gd name="T41" fmla="*/ 4 h 4"/>
                  <a:gd name="T42" fmla="*/ 0 w 58"/>
                  <a:gd name="T43" fmla="*/ 4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4">
                    <a:moveTo>
                      <a:pt x="0" y="4"/>
                    </a:moveTo>
                    <a:lnTo>
                      <a:pt x="9" y="4"/>
                    </a:lnTo>
                    <a:lnTo>
                      <a:pt x="18" y="4"/>
                    </a:lnTo>
                    <a:lnTo>
                      <a:pt x="27" y="4"/>
                    </a:lnTo>
                    <a:lnTo>
                      <a:pt x="35" y="3"/>
                    </a:lnTo>
                    <a:lnTo>
                      <a:pt x="41" y="3"/>
                    </a:lnTo>
                    <a:lnTo>
                      <a:pt x="47" y="2"/>
                    </a:lnTo>
                    <a:lnTo>
                      <a:pt x="52" y="2"/>
                    </a:lnTo>
                    <a:lnTo>
                      <a:pt x="56" y="1"/>
                    </a:lnTo>
                    <a:lnTo>
                      <a:pt x="57" y="0"/>
                    </a:lnTo>
                    <a:lnTo>
                      <a:pt x="58" y="0"/>
                    </a:lnTo>
                    <a:lnTo>
                      <a:pt x="56" y="0"/>
                    </a:lnTo>
                    <a:lnTo>
                      <a:pt x="55" y="0"/>
                    </a:lnTo>
                    <a:lnTo>
                      <a:pt x="52" y="1"/>
                    </a:lnTo>
                    <a:lnTo>
                      <a:pt x="48" y="2"/>
                    </a:lnTo>
                    <a:lnTo>
                      <a:pt x="43" y="2"/>
                    </a:lnTo>
                    <a:lnTo>
                      <a:pt x="36" y="3"/>
                    </a:lnTo>
                    <a:lnTo>
                      <a:pt x="28" y="3"/>
                    </a:lnTo>
                    <a:lnTo>
                      <a:pt x="19" y="4"/>
                    </a:lnTo>
                    <a:lnTo>
                      <a:pt x="10" y="4"/>
                    </a:lnTo>
                    <a:lnTo>
                      <a:pt x="0" y="4"/>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69" name="Freeform 1946">
                <a:extLst>
                  <a:ext uri="{FF2B5EF4-FFF2-40B4-BE49-F238E27FC236}">
                    <a16:creationId xmlns:a16="http://schemas.microsoft.com/office/drawing/2014/main" id="{BFEDB4BF-875A-9047-95E2-EE2163EB62B4}"/>
                  </a:ext>
                </a:extLst>
              </p:cNvPr>
              <p:cNvSpPr>
                <a:spLocks/>
              </p:cNvSpPr>
              <p:nvPr/>
            </p:nvSpPr>
            <p:spPr bwMode="auto">
              <a:xfrm>
                <a:off x="4398" y="2486"/>
                <a:ext cx="56" cy="4"/>
              </a:xfrm>
              <a:custGeom>
                <a:avLst/>
                <a:gdLst>
                  <a:gd name="T0" fmla="*/ 0 w 56"/>
                  <a:gd name="T1" fmla="*/ 4 h 4"/>
                  <a:gd name="T2" fmla="*/ 10 w 56"/>
                  <a:gd name="T3" fmla="*/ 4 h 4"/>
                  <a:gd name="T4" fmla="*/ 19 w 56"/>
                  <a:gd name="T5" fmla="*/ 4 h 4"/>
                  <a:gd name="T6" fmla="*/ 28 w 56"/>
                  <a:gd name="T7" fmla="*/ 3 h 4"/>
                  <a:gd name="T8" fmla="*/ 36 w 56"/>
                  <a:gd name="T9" fmla="*/ 3 h 4"/>
                  <a:gd name="T10" fmla="*/ 43 w 56"/>
                  <a:gd name="T11" fmla="*/ 2 h 4"/>
                  <a:gd name="T12" fmla="*/ 48 w 56"/>
                  <a:gd name="T13" fmla="*/ 2 h 4"/>
                  <a:gd name="T14" fmla="*/ 52 w 56"/>
                  <a:gd name="T15" fmla="*/ 1 h 4"/>
                  <a:gd name="T16" fmla="*/ 55 w 56"/>
                  <a:gd name="T17" fmla="*/ 0 h 4"/>
                  <a:gd name="T18" fmla="*/ 56 w 56"/>
                  <a:gd name="T19" fmla="*/ 0 h 4"/>
                  <a:gd name="T20" fmla="*/ 53 w 56"/>
                  <a:gd name="T21" fmla="*/ 0 h 4"/>
                  <a:gd name="T22" fmla="*/ 52 w 56"/>
                  <a:gd name="T23" fmla="*/ 0 h 4"/>
                  <a:gd name="T24" fmla="*/ 50 w 56"/>
                  <a:gd name="T25" fmla="*/ 1 h 4"/>
                  <a:gd name="T26" fmla="*/ 46 w 56"/>
                  <a:gd name="T27" fmla="*/ 2 h 4"/>
                  <a:gd name="T28" fmla="*/ 41 w 56"/>
                  <a:gd name="T29" fmla="*/ 2 h 4"/>
                  <a:gd name="T30" fmla="*/ 34 w 56"/>
                  <a:gd name="T31" fmla="*/ 3 h 4"/>
                  <a:gd name="T32" fmla="*/ 27 w 56"/>
                  <a:gd name="T33" fmla="*/ 3 h 4"/>
                  <a:gd name="T34" fmla="*/ 18 w 56"/>
                  <a:gd name="T35" fmla="*/ 4 h 4"/>
                  <a:gd name="T36" fmla="*/ 9 w 56"/>
                  <a:gd name="T37" fmla="*/ 4 h 4"/>
                  <a:gd name="T38" fmla="*/ 0 w 56"/>
                  <a:gd name="T39" fmla="*/ 4 h 4"/>
                  <a:gd name="T40" fmla="*/ 0 w 56"/>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4">
                    <a:moveTo>
                      <a:pt x="0" y="4"/>
                    </a:moveTo>
                    <a:lnTo>
                      <a:pt x="10" y="4"/>
                    </a:lnTo>
                    <a:lnTo>
                      <a:pt x="19" y="4"/>
                    </a:lnTo>
                    <a:lnTo>
                      <a:pt x="28" y="3"/>
                    </a:lnTo>
                    <a:lnTo>
                      <a:pt x="36" y="3"/>
                    </a:lnTo>
                    <a:lnTo>
                      <a:pt x="43" y="2"/>
                    </a:lnTo>
                    <a:lnTo>
                      <a:pt x="48" y="2"/>
                    </a:lnTo>
                    <a:lnTo>
                      <a:pt x="52" y="1"/>
                    </a:lnTo>
                    <a:lnTo>
                      <a:pt x="55" y="0"/>
                    </a:lnTo>
                    <a:lnTo>
                      <a:pt x="56" y="0"/>
                    </a:lnTo>
                    <a:lnTo>
                      <a:pt x="53" y="0"/>
                    </a:lnTo>
                    <a:lnTo>
                      <a:pt x="52" y="0"/>
                    </a:lnTo>
                    <a:lnTo>
                      <a:pt x="50" y="1"/>
                    </a:lnTo>
                    <a:lnTo>
                      <a:pt x="46" y="2"/>
                    </a:lnTo>
                    <a:lnTo>
                      <a:pt x="41" y="2"/>
                    </a:lnTo>
                    <a:lnTo>
                      <a:pt x="34" y="3"/>
                    </a:lnTo>
                    <a:lnTo>
                      <a:pt x="27" y="3"/>
                    </a:lnTo>
                    <a:lnTo>
                      <a:pt x="18" y="4"/>
                    </a:lnTo>
                    <a:lnTo>
                      <a:pt x="9" y="4"/>
                    </a:lnTo>
                    <a:lnTo>
                      <a:pt x="0" y="4"/>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0" name="Freeform 1947">
                <a:extLst>
                  <a:ext uri="{FF2B5EF4-FFF2-40B4-BE49-F238E27FC236}">
                    <a16:creationId xmlns:a16="http://schemas.microsoft.com/office/drawing/2014/main" id="{6ED92151-9489-E848-9A13-F978D1F4E5AB}"/>
                  </a:ext>
                </a:extLst>
              </p:cNvPr>
              <p:cNvSpPr>
                <a:spLocks/>
              </p:cNvSpPr>
              <p:nvPr/>
            </p:nvSpPr>
            <p:spPr bwMode="auto">
              <a:xfrm>
                <a:off x="4398" y="2486"/>
                <a:ext cx="53" cy="4"/>
              </a:xfrm>
              <a:custGeom>
                <a:avLst/>
                <a:gdLst>
                  <a:gd name="T0" fmla="*/ 0 w 53"/>
                  <a:gd name="T1" fmla="*/ 4 h 4"/>
                  <a:gd name="T2" fmla="*/ 9 w 53"/>
                  <a:gd name="T3" fmla="*/ 4 h 4"/>
                  <a:gd name="T4" fmla="*/ 18 w 53"/>
                  <a:gd name="T5" fmla="*/ 4 h 4"/>
                  <a:gd name="T6" fmla="*/ 27 w 53"/>
                  <a:gd name="T7" fmla="*/ 3 h 4"/>
                  <a:gd name="T8" fmla="*/ 34 w 53"/>
                  <a:gd name="T9" fmla="*/ 3 h 4"/>
                  <a:gd name="T10" fmla="*/ 41 w 53"/>
                  <a:gd name="T11" fmla="*/ 2 h 4"/>
                  <a:gd name="T12" fmla="*/ 46 w 53"/>
                  <a:gd name="T13" fmla="*/ 2 h 4"/>
                  <a:gd name="T14" fmla="*/ 50 w 53"/>
                  <a:gd name="T15" fmla="*/ 1 h 4"/>
                  <a:gd name="T16" fmla="*/ 52 w 53"/>
                  <a:gd name="T17" fmla="*/ 0 h 4"/>
                  <a:gd name="T18" fmla="*/ 53 w 53"/>
                  <a:gd name="T19" fmla="*/ 0 h 4"/>
                  <a:gd name="T20" fmla="*/ 50 w 53"/>
                  <a:gd name="T21" fmla="*/ 0 h 4"/>
                  <a:gd name="T22" fmla="*/ 50 w 53"/>
                  <a:gd name="T23" fmla="*/ 0 h 4"/>
                  <a:gd name="T24" fmla="*/ 47 w 53"/>
                  <a:gd name="T25" fmla="*/ 1 h 4"/>
                  <a:gd name="T26" fmla="*/ 43 w 53"/>
                  <a:gd name="T27" fmla="*/ 2 h 4"/>
                  <a:gd name="T28" fmla="*/ 38 w 53"/>
                  <a:gd name="T29" fmla="*/ 2 h 4"/>
                  <a:gd name="T30" fmla="*/ 32 w 53"/>
                  <a:gd name="T31" fmla="*/ 3 h 4"/>
                  <a:gd name="T32" fmla="*/ 25 w 53"/>
                  <a:gd name="T33" fmla="*/ 3 h 4"/>
                  <a:gd name="T34" fmla="*/ 17 w 53"/>
                  <a:gd name="T35" fmla="*/ 3 h 4"/>
                  <a:gd name="T36" fmla="*/ 9 w 53"/>
                  <a:gd name="T37" fmla="*/ 4 h 4"/>
                  <a:gd name="T38" fmla="*/ 0 w 53"/>
                  <a:gd name="T39" fmla="*/ 4 h 4"/>
                  <a:gd name="T40" fmla="*/ 0 w 53"/>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4">
                    <a:moveTo>
                      <a:pt x="0" y="4"/>
                    </a:moveTo>
                    <a:lnTo>
                      <a:pt x="9" y="4"/>
                    </a:lnTo>
                    <a:lnTo>
                      <a:pt x="18" y="4"/>
                    </a:lnTo>
                    <a:lnTo>
                      <a:pt x="27" y="3"/>
                    </a:lnTo>
                    <a:lnTo>
                      <a:pt x="34" y="3"/>
                    </a:lnTo>
                    <a:lnTo>
                      <a:pt x="41" y="2"/>
                    </a:lnTo>
                    <a:lnTo>
                      <a:pt x="46" y="2"/>
                    </a:lnTo>
                    <a:lnTo>
                      <a:pt x="50" y="1"/>
                    </a:lnTo>
                    <a:lnTo>
                      <a:pt x="52" y="0"/>
                    </a:lnTo>
                    <a:lnTo>
                      <a:pt x="53" y="0"/>
                    </a:lnTo>
                    <a:lnTo>
                      <a:pt x="50" y="0"/>
                    </a:lnTo>
                    <a:lnTo>
                      <a:pt x="47" y="1"/>
                    </a:lnTo>
                    <a:lnTo>
                      <a:pt x="43" y="2"/>
                    </a:lnTo>
                    <a:lnTo>
                      <a:pt x="38" y="2"/>
                    </a:lnTo>
                    <a:lnTo>
                      <a:pt x="32" y="3"/>
                    </a:lnTo>
                    <a:lnTo>
                      <a:pt x="25" y="3"/>
                    </a:lnTo>
                    <a:lnTo>
                      <a:pt x="17" y="3"/>
                    </a:lnTo>
                    <a:lnTo>
                      <a:pt x="9" y="4"/>
                    </a:lnTo>
                    <a:lnTo>
                      <a:pt x="0" y="4"/>
                    </a:lnTo>
                    <a:close/>
                  </a:path>
                </a:pathLst>
              </a:custGeom>
              <a:solidFill>
                <a:srgbClr val="747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1" name="Freeform 1948">
                <a:extLst>
                  <a:ext uri="{FF2B5EF4-FFF2-40B4-BE49-F238E27FC236}">
                    <a16:creationId xmlns:a16="http://schemas.microsoft.com/office/drawing/2014/main" id="{70B10F2F-D15B-4B40-87A6-546B01D44480}"/>
                  </a:ext>
                </a:extLst>
              </p:cNvPr>
              <p:cNvSpPr>
                <a:spLocks/>
              </p:cNvSpPr>
              <p:nvPr/>
            </p:nvSpPr>
            <p:spPr bwMode="auto">
              <a:xfrm>
                <a:off x="4398" y="2486"/>
                <a:ext cx="50" cy="4"/>
              </a:xfrm>
              <a:custGeom>
                <a:avLst/>
                <a:gdLst>
                  <a:gd name="T0" fmla="*/ 0 w 50"/>
                  <a:gd name="T1" fmla="*/ 4 h 4"/>
                  <a:gd name="T2" fmla="*/ 9 w 50"/>
                  <a:gd name="T3" fmla="*/ 4 h 4"/>
                  <a:gd name="T4" fmla="*/ 17 w 50"/>
                  <a:gd name="T5" fmla="*/ 3 h 4"/>
                  <a:gd name="T6" fmla="*/ 25 w 50"/>
                  <a:gd name="T7" fmla="*/ 3 h 4"/>
                  <a:gd name="T8" fmla="*/ 32 w 50"/>
                  <a:gd name="T9" fmla="*/ 3 h 4"/>
                  <a:gd name="T10" fmla="*/ 38 w 50"/>
                  <a:gd name="T11" fmla="*/ 2 h 4"/>
                  <a:gd name="T12" fmla="*/ 43 w 50"/>
                  <a:gd name="T13" fmla="*/ 2 h 4"/>
                  <a:gd name="T14" fmla="*/ 47 w 50"/>
                  <a:gd name="T15" fmla="*/ 1 h 4"/>
                  <a:gd name="T16" fmla="*/ 50 w 50"/>
                  <a:gd name="T17" fmla="*/ 0 h 4"/>
                  <a:gd name="T18" fmla="*/ 50 w 50"/>
                  <a:gd name="T19" fmla="*/ 0 h 4"/>
                  <a:gd name="T20" fmla="*/ 48 w 50"/>
                  <a:gd name="T21" fmla="*/ 0 h 4"/>
                  <a:gd name="T22" fmla="*/ 47 w 50"/>
                  <a:gd name="T23" fmla="*/ 0 h 4"/>
                  <a:gd name="T24" fmla="*/ 45 w 50"/>
                  <a:gd name="T25" fmla="*/ 1 h 4"/>
                  <a:gd name="T26" fmla="*/ 42 w 50"/>
                  <a:gd name="T27" fmla="*/ 1 h 4"/>
                  <a:gd name="T28" fmla="*/ 36 w 50"/>
                  <a:gd name="T29" fmla="*/ 2 h 4"/>
                  <a:gd name="T30" fmla="*/ 30 w 50"/>
                  <a:gd name="T31" fmla="*/ 2 h 4"/>
                  <a:gd name="T32" fmla="*/ 24 w 50"/>
                  <a:gd name="T33" fmla="*/ 3 h 4"/>
                  <a:gd name="T34" fmla="*/ 16 w 50"/>
                  <a:gd name="T35" fmla="*/ 3 h 4"/>
                  <a:gd name="T36" fmla="*/ 8 w 50"/>
                  <a:gd name="T37" fmla="*/ 3 h 4"/>
                  <a:gd name="T38" fmla="*/ 0 w 50"/>
                  <a:gd name="T39" fmla="*/ 3 h 4"/>
                  <a:gd name="T40" fmla="*/ 0 w 50"/>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4">
                    <a:moveTo>
                      <a:pt x="0" y="4"/>
                    </a:moveTo>
                    <a:lnTo>
                      <a:pt x="9" y="4"/>
                    </a:lnTo>
                    <a:lnTo>
                      <a:pt x="17" y="3"/>
                    </a:lnTo>
                    <a:lnTo>
                      <a:pt x="25" y="3"/>
                    </a:lnTo>
                    <a:lnTo>
                      <a:pt x="32" y="3"/>
                    </a:lnTo>
                    <a:lnTo>
                      <a:pt x="38" y="2"/>
                    </a:lnTo>
                    <a:lnTo>
                      <a:pt x="43" y="2"/>
                    </a:lnTo>
                    <a:lnTo>
                      <a:pt x="47" y="1"/>
                    </a:lnTo>
                    <a:lnTo>
                      <a:pt x="50" y="0"/>
                    </a:lnTo>
                    <a:lnTo>
                      <a:pt x="48" y="0"/>
                    </a:lnTo>
                    <a:lnTo>
                      <a:pt x="47" y="0"/>
                    </a:lnTo>
                    <a:lnTo>
                      <a:pt x="45" y="1"/>
                    </a:lnTo>
                    <a:lnTo>
                      <a:pt x="42" y="1"/>
                    </a:lnTo>
                    <a:lnTo>
                      <a:pt x="36" y="2"/>
                    </a:lnTo>
                    <a:lnTo>
                      <a:pt x="30" y="2"/>
                    </a:lnTo>
                    <a:lnTo>
                      <a:pt x="24" y="3"/>
                    </a:lnTo>
                    <a:lnTo>
                      <a:pt x="16" y="3"/>
                    </a:lnTo>
                    <a:lnTo>
                      <a:pt x="8" y="3"/>
                    </a:lnTo>
                    <a:lnTo>
                      <a:pt x="0" y="3"/>
                    </a:lnTo>
                    <a:lnTo>
                      <a:pt x="0" y="4"/>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2" name="Freeform 1949">
                <a:extLst>
                  <a:ext uri="{FF2B5EF4-FFF2-40B4-BE49-F238E27FC236}">
                    <a16:creationId xmlns:a16="http://schemas.microsoft.com/office/drawing/2014/main" id="{140A661D-E100-904B-85A7-117A3C810762}"/>
                  </a:ext>
                </a:extLst>
              </p:cNvPr>
              <p:cNvSpPr>
                <a:spLocks/>
              </p:cNvSpPr>
              <p:nvPr/>
            </p:nvSpPr>
            <p:spPr bwMode="auto">
              <a:xfrm>
                <a:off x="4398" y="2486"/>
                <a:ext cx="48" cy="3"/>
              </a:xfrm>
              <a:custGeom>
                <a:avLst/>
                <a:gdLst>
                  <a:gd name="T0" fmla="*/ 0 w 48"/>
                  <a:gd name="T1" fmla="*/ 3 h 3"/>
                  <a:gd name="T2" fmla="*/ 8 w 48"/>
                  <a:gd name="T3" fmla="*/ 3 h 3"/>
                  <a:gd name="T4" fmla="*/ 16 w 48"/>
                  <a:gd name="T5" fmla="*/ 3 h 3"/>
                  <a:gd name="T6" fmla="*/ 24 w 48"/>
                  <a:gd name="T7" fmla="*/ 3 h 3"/>
                  <a:gd name="T8" fmla="*/ 30 w 48"/>
                  <a:gd name="T9" fmla="*/ 2 h 3"/>
                  <a:gd name="T10" fmla="*/ 36 w 48"/>
                  <a:gd name="T11" fmla="*/ 2 h 3"/>
                  <a:gd name="T12" fmla="*/ 42 w 48"/>
                  <a:gd name="T13" fmla="*/ 1 h 3"/>
                  <a:gd name="T14" fmla="*/ 45 w 48"/>
                  <a:gd name="T15" fmla="*/ 1 h 3"/>
                  <a:gd name="T16" fmla="*/ 47 w 48"/>
                  <a:gd name="T17" fmla="*/ 0 h 3"/>
                  <a:gd name="T18" fmla="*/ 48 w 48"/>
                  <a:gd name="T19" fmla="*/ 0 h 3"/>
                  <a:gd name="T20" fmla="*/ 45 w 48"/>
                  <a:gd name="T21" fmla="*/ 0 h 3"/>
                  <a:gd name="T22" fmla="*/ 44 w 48"/>
                  <a:gd name="T23" fmla="*/ 0 h 3"/>
                  <a:gd name="T24" fmla="*/ 42 w 48"/>
                  <a:gd name="T25" fmla="*/ 1 h 3"/>
                  <a:gd name="T26" fmla="*/ 37 w 48"/>
                  <a:gd name="T27" fmla="*/ 2 h 3"/>
                  <a:gd name="T28" fmla="*/ 32 w 48"/>
                  <a:gd name="T29" fmla="*/ 2 h 3"/>
                  <a:gd name="T30" fmla="*/ 25 w 48"/>
                  <a:gd name="T31" fmla="*/ 3 h 3"/>
                  <a:gd name="T32" fmla="*/ 17 w 48"/>
                  <a:gd name="T33" fmla="*/ 3 h 3"/>
                  <a:gd name="T34" fmla="*/ 9 w 48"/>
                  <a:gd name="T35" fmla="*/ 3 h 3"/>
                  <a:gd name="T36" fmla="*/ 0 w 48"/>
                  <a:gd name="T37" fmla="*/ 3 h 3"/>
                  <a:gd name="T38" fmla="*/ 0 w 48"/>
                  <a:gd name="T39" fmla="*/ 3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3">
                    <a:moveTo>
                      <a:pt x="0" y="3"/>
                    </a:moveTo>
                    <a:lnTo>
                      <a:pt x="8" y="3"/>
                    </a:lnTo>
                    <a:lnTo>
                      <a:pt x="16" y="3"/>
                    </a:lnTo>
                    <a:lnTo>
                      <a:pt x="24" y="3"/>
                    </a:lnTo>
                    <a:lnTo>
                      <a:pt x="30" y="2"/>
                    </a:lnTo>
                    <a:lnTo>
                      <a:pt x="36" y="2"/>
                    </a:lnTo>
                    <a:lnTo>
                      <a:pt x="42" y="1"/>
                    </a:lnTo>
                    <a:lnTo>
                      <a:pt x="45" y="1"/>
                    </a:lnTo>
                    <a:lnTo>
                      <a:pt x="47" y="0"/>
                    </a:lnTo>
                    <a:lnTo>
                      <a:pt x="48" y="0"/>
                    </a:lnTo>
                    <a:lnTo>
                      <a:pt x="45" y="0"/>
                    </a:lnTo>
                    <a:lnTo>
                      <a:pt x="44" y="0"/>
                    </a:lnTo>
                    <a:lnTo>
                      <a:pt x="42" y="1"/>
                    </a:lnTo>
                    <a:lnTo>
                      <a:pt x="37" y="2"/>
                    </a:lnTo>
                    <a:lnTo>
                      <a:pt x="32" y="2"/>
                    </a:lnTo>
                    <a:lnTo>
                      <a:pt x="25" y="3"/>
                    </a:lnTo>
                    <a:lnTo>
                      <a:pt x="17" y="3"/>
                    </a:lnTo>
                    <a:lnTo>
                      <a:pt x="9" y="3"/>
                    </a:lnTo>
                    <a:lnTo>
                      <a:pt x="0" y="3"/>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3" name="Freeform 1950">
                <a:extLst>
                  <a:ext uri="{FF2B5EF4-FFF2-40B4-BE49-F238E27FC236}">
                    <a16:creationId xmlns:a16="http://schemas.microsoft.com/office/drawing/2014/main" id="{E68ED973-DD84-5448-9D43-446611713BFF}"/>
                  </a:ext>
                </a:extLst>
              </p:cNvPr>
              <p:cNvSpPr>
                <a:spLocks/>
              </p:cNvSpPr>
              <p:nvPr/>
            </p:nvSpPr>
            <p:spPr bwMode="auto">
              <a:xfrm>
                <a:off x="4398" y="2486"/>
                <a:ext cx="45" cy="3"/>
              </a:xfrm>
              <a:custGeom>
                <a:avLst/>
                <a:gdLst>
                  <a:gd name="T0" fmla="*/ 0 w 45"/>
                  <a:gd name="T1" fmla="*/ 3 h 3"/>
                  <a:gd name="T2" fmla="*/ 9 w 45"/>
                  <a:gd name="T3" fmla="*/ 3 h 3"/>
                  <a:gd name="T4" fmla="*/ 17 w 45"/>
                  <a:gd name="T5" fmla="*/ 3 h 3"/>
                  <a:gd name="T6" fmla="*/ 25 w 45"/>
                  <a:gd name="T7" fmla="*/ 3 h 3"/>
                  <a:gd name="T8" fmla="*/ 32 w 45"/>
                  <a:gd name="T9" fmla="*/ 2 h 3"/>
                  <a:gd name="T10" fmla="*/ 37 w 45"/>
                  <a:gd name="T11" fmla="*/ 2 h 3"/>
                  <a:gd name="T12" fmla="*/ 42 w 45"/>
                  <a:gd name="T13" fmla="*/ 1 h 3"/>
                  <a:gd name="T14" fmla="*/ 44 w 45"/>
                  <a:gd name="T15" fmla="*/ 0 h 3"/>
                  <a:gd name="T16" fmla="*/ 45 w 45"/>
                  <a:gd name="T17" fmla="*/ 0 h 3"/>
                  <a:gd name="T18" fmla="*/ 43 w 45"/>
                  <a:gd name="T19" fmla="*/ 0 h 3"/>
                  <a:gd name="T20" fmla="*/ 42 w 45"/>
                  <a:gd name="T21" fmla="*/ 0 h 3"/>
                  <a:gd name="T22" fmla="*/ 39 w 45"/>
                  <a:gd name="T23" fmla="*/ 1 h 3"/>
                  <a:gd name="T24" fmla="*/ 36 w 45"/>
                  <a:gd name="T25" fmla="*/ 1 h 3"/>
                  <a:gd name="T26" fmla="*/ 30 w 45"/>
                  <a:gd name="T27" fmla="*/ 2 h 3"/>
                  <a:gd name="T28" fmla="*/ 23 w 45"/>
                  <a:gd name="T29" fmla="*/ 2 h 3"/>
                  <a:gd name="T30" fmla="*/ 16 w 45"/>
                  <a:gd name="T31" fmla="*/ 3 h 3"/>
                  <a:gd name="T32" fmla="*/ 8 w 45"/>
                  <a:gd name="T33" fmla="*/ 3 h 3"/>
                  <a:gd name="T34" fmla="*/ 0 w 45"/>
                  <a:gd name="T35" fmla="*/ 3 h 3"/>
                  <a:gd name="T36" fmla="*/ 0 w 45"/>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3">
                    <a:moveTo>
                      <a:pt x="0" y="3"/>
                    </a:moveTo>
                    <a:lnTo>
                      <a:pt x="9" y="3"/>
                    </a:lnTo>
                    <a:lnTo>
                      <a:pt x="17" y="3"/>
                    </a:lnTo>
                    <a:lnTo>
                      <a:pt x="25" y="3"/>
                    </a:lnTo>
                    <a:lnTo>
                      <a:pt x="32" y="2"/>
                    </a:lnTo>
                    <a:lnTo>
                      <a:pt x="37" y="2"/>
                    </a:lnTo>
                    <a:lnTo>
                      <a:pt x="42" y="1"/>
                    </a:lnTo>
                    <a:lnTo>
                      <a:pt x="44" y="0"/>
                    </a:lnTo>
                    <a:lnTo>
                      <a:pt x="45" y="0"/>
                    </a:lnTo>
                    <a:lnTo>
                      <a:pt x="43" y="0"/>
                    </a:lnTo>
                    <a:lnTo>
                      <a:pt x="42" y="0"/>
                    </a:lnTo>
                    <a:lnTo>
                      <a:pt x="39" y="1"/>
                    </a:lnTo>
                    <a:lnTo>
                      <a:pt x="36" y="1"/>
                    </a:lnTo>
                    <a:lnTo>
                      <a:pt x="30" y="2"/>
                    </a:lnTo>
                    <a:lnTo>
                      <a:pt x="23" y="2"/>
                    </a:lnTo>
                    <a:lnTo>
                      <a:pt x="16" y="3"/>
                    </a:lnTo>
                    <a:lnTo>
                      <a:pt x="8" y="3"/>
                    </a:lnTo>
                    <a:lnTo>
                      <a:pt x="0" y="3"/>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4" name="Freeform 1951">
                <a:extLst>
                  <a:ext uri="{FF2B5EF4-FFF2-40B4-BE49-F238E27FC236}">
                    <a16:creationId xmlns:a16="http://schemas.microsoft.com/office/drawing/2014/main" id="{91C66CA6-0678-0C41-8651-F2B601E4B422}"/>
                  </a:ext>
                </a:extLst>
              </p:cNvPr>
              <p:cNvSpPr>
                <a:spLocks/>
              </p:cNvSpPr>
              <p:nvPr/>
            </p:nvSpPr>
            <p:spPr bwMode="auto">
              <a:xfrm>
                <a:off x="4398" y="2486"/>
                <a:ext cx="43" cy="3"/>
              </a:xfrm>
              <a:custGeom>
                <a:avLst/>
                <a:gdLst>
                  <a:gd name="T0" fmla="*/ 0 w 43"/>
                  <a:gd name="T1" fmla="*/ 3 h 3"/>
                  <a:gd name="T2" fmla="*/ 8 w 43"/>
                  <a:gd name="T3" fmla="*/ 3 h 3"/>
                  <a:gd name="T4" fmla="*/ 16 w 43"/>
                  <a:gd name="T5" fmla="*/ 3 h 3"/>
                  <a:gd name="T6" fmla="*/ 23 w 43"/>
                  <a:gd name="T7" fmla="*/ 2 h 3"/>
                  <a:gd name="T8" fmla="*/ 30 w 43"/>
                  <a:gd name="T9" fmla="*/ 2 h 3"/>
                  <a:gd name="T10" fmla="*/ 36 w 43"/>
                  <a:gd name="T11" fmla="*/ 1 h 3"/>
                  <a:gd name="T12" fmla="*/ 39 w 43"/>
                  <a:gd name="T13" fmla="*/ 1 h 3"/>
                  <a:gd name="T14" fmla="*/ 42 w 43"/>
                  <a:gd name="T15" fmla="*/ 0 h 3"/>
                  <a:gd name="T16" fmla="*/ 43 w 43"/>
                  <a:gd name="T17" fmla="*/ 0 h 3"/>
                  <a:gd name="T18" fmla="*/ 40 w 43"/>
                  <a:gd name="T19" fmla="*/ 0 h 3"/>
                  <a:gd name="T20" fmla="*/ 39 w 43"/>
                  <a:gd name="T21" fmla="*/ 0 h 3"/>
                  <a:gd name="T22" fmla="*/ 36 w 43"/>
                  <a:gd name="T23" fmla="*/ 1 h 3"/>
                  <a:gd name="T24" fmla="*/ 33 w 43"/>
                  <a:gd name="T25" fmla="*/ 1 h 3"/>
                  <a:gd name="T26" fmla="*/ 28 w 43"/>
                  <a:gd name="T27" fmla="*/ 2 h 3"/>
                  <a:gd name="T28" fmla="*/ 22 w 43"/>
                  <a:gd name="T29" fmla="*/ 2 h 3"/>
                  <a:gd name="T30" fmla="*/ 15 w 43"/>
                  <a:gd name="T31" fmla="*/ 2 h 3"/>
                  <a:gd name="T32" fmla="*/ 7 w 43"/>
                  <a:gd name="T33" fmla="*/ 3 h 3"/>
                  <a:gd name="T34" fmla="*/ 0 w 43"/>
                  <a:gd name="T35" fmla="*/ 3 h 3"/>
                  <a:gd name="T36" fmla="*/ 0 w 43"/>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
                    <a:moveTo>
                      <a:pt x="0" y="3"/>
                    </a:moveTo>
                    <a:lnTo>
                      <a:pt x="8" y="3"/>
                    </a:lnTo>
                    <a:lnTo>
                      <a:pt x="16" y="3"/>
                    </a:lnTo>
                    <a:lnTo>
                      <a:pt x="23" y="2"/>
                    </a:lnTo>
                    <a:lnTo>
                      <a:pt x="30" y="2"/>
                    </a:lnTo>
                    <a:lnTo>
                      <a:pt x="36" y="1"/>
                    </a:lnTo>
                    <a:lnTo>
                      <a:pt x="39" y="1"/>
                    </a:lnTo>
                    <a:lnTo>
                      <a:pt x="42" y="0"/>
                    </a:lnTo>
                    <a:lnTo>
                      <a:pt x="43" y="0"/>
                    </a:lnTo>
                    <a:lnTo>
                      <a:pt x="40" y="0"/>
                    </a:lnTo>
                    <a:lnTo>
                      <a:pt x="39" y="0"/>
                    </a:lnTo>
                    <a:lnTo>
                      <a:pt x="36" y="1"/>
                    </a:lnTo>
                    <a:lnTo>
                      <a:pt x="33" y="1"/>
                    </a:lnTo>
                    <a:lnTo>
                      <a:pt x="28" y="2"/>
                    </a:lnTo>
                    <a:lnTo>
                      <a:pt x="22" y="2"/>
                    </a:lnTo>
                    <a:lnTo>
                      <a:pt x="15" y="2"/>
                    </a:lnTo>
                    <a:lnTo>
                      <a:pt x="7" y="3"/>
                    </a:lnTo>
                    <a:lnTo>
                      <a:pt x="0" y="3"/>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5" name="Freeform 1952">
                <a:extLst>
                  <a:ext uri="{FF2B5EF4-FFF2-40B4-BE49-F238E27FC236}">
                    <a16:creationId xmlns:a16="http://schemas.microsoft.com/office/drawing/2014/main" id="{8DDF769C-E243-6145-ADB7-797368C99C54}"/>
                  </a:ext>
                </a:extLst>
              </p:cNvPr>
              <p:cNvSpPr>
                <a:spLocks/>
              </p:cNvSpPr>
              <p:nvPr/>
            </p:nvSpPr>
            <p:spPr bwMode="auto">
              <a:xfrm>
                <a:off x="4398" y="2486"/>
                <a:ext cx="40" cy="3"/>
              </a:xfrm>
              <a:custGeom>
                <a:avLst/>
                <a:gdLst>
                  <a:gd name="T0" fmla="*/ 0 w 40"/>
                  <a:gd name="T1" fmla="*/ 3 h 3"/>
                  <a:gd name="T2" fmla="*/ 7 w 40"/>
                  <a:gd name="T3" fmla="*/ 3 h 3"/>
                  <a:gd name="T4" fmla="*/ 15 w 40"/>
                  <a:gd name="T5" fmla="*/ 2 h 3"/>
                  <a:gd name="T6" fmla="*/ 22 w 40"/>
                  <a:gd name="T7" fmla="*/ 2 h 3"/>
                  <a:gd name="T8" fmla="*/ 28 w 40"/>
                  <a:gd name="T9" fmla="*/ 2 h 3"/>
                  <a:gd name="T10" fmla="*/ 33 w 40"/>
                  <a:gd name="T11" fmla="*/ 1 h 3"/>
                  <a:gd name="T12" fmla="*/ 36 w 40"/>
                  <a:gd name="T13" fmla="*/ 1 h 3"/>
                  <a:gd name="T14" fmla="*/ 39 w 40"/>
                  <a:gd name="T15" fmla="*/ 0 h 3"/>
                  <a:gd name="T16" fmla="*/ 40 w 40"/>
                  <a:gd name="T17" fmla="*/ 0 h 3"/>
                  <a:gd name="T18" fmla="*/ 37 w 40"/>
                  <a:gd name="T19" fmla="*/ 0 h 3"/>
                  <a:gd name="T20" fmla="*/ 36 w 40"/>
                  <a:gd name="T21" fmla="*/ 0 h 3"/>
                  <a:gd name="T22" fmla="*/ 35 w 40"/>
                  <a:gd name="T23" fmla="*/ 1 h 3"/>
                  <a:gd name="T24" fmla="*/ 31 w 40"/>
                  <a:gd name="T25" fmla="*/ 1 h 3"/>
                  <a:gd name="T26" fmla="*/ 26 w 40"/>
                  <a:gd name="T27" fmla="*/ 2 h 3"/>
                  <a:gd name="T28" fmla="*/ 21 w 40"/>
                  <a:gd name="T29" fmla="*/ 2 h 3"/>
                  <a:gd name="T30" fmla="*/ 14 w 40"/>
                  <a:gd name="T31" fmla="*/ 2 h 3"/>
                  <a:gd name="T32" fmla="*/ 7 w 40"/>
                  <a:gd name="T33" fmla="*/ 2 h 3"/>
                  <a:gd name="T34" fmla="*/ 0 w 40"/>
                  <a:gd name="T35" fmla="*/ 3 h 3"/>
                  <a:gd name="T36" fmla="*/ 0 w 40"/>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3">
                    <a:moveTo>
                      <a:pt x="0" y="3"/>
                    </a:moveTo>
                    <a:lnTo>
                      <a:pt x="7" y="3"/>
                    </a:lnTo>
                    <a:lnTo>
                      <a:pt x="15" y="2"/>
                    </a:lnTo>
                    <a:lnTo>
                      <a:pt x="22" y="2"/>
                    </a:lnTo>
                    <a:lnTo>
                      <a:pt x="28" y="2"/>
                    </a:lnTo>
                    <a:lnTo>
                      <a:pt x="33" y="1"/>
                    </a:lnTo>
                    <a:lnTo>
                      <a:pt x="36" y="1"/>
                    </a:lnTo>
                    <a:lnTo>
                      <a:pt x="39" y="0"/>
                    </a:lnTo>
                    <a:lnTo>
                      <a:pt x="40" y="0"/>
                    </a:lnTo>
                    <a:lnTo>
                      <a:pt x="37" y="0"/>
                    </a:lnTo>
                    <a:lnTo>
                      <a:pt x="36" y="0"/>
                    </a:lnTo>
                    <a:lnTo>
                      <a:pt x="35" y="1"/>
                    </a:lnTo>
                    <a:lnTo>
                      <a:pt x="31" y="1"/>
                    </a:lnTo>
                    <a:lnTo>
                      <a:pt x="26" y="2"/>
                    </a:lnTo>
                    <a:lnTo>
                      <a:pt x="21" y="2"/>
                    </a:lnTo>
                    <a:lnTo>
                      <a:pt x="14" y="2"/>
                    </a:lnTo>
                    <a:lnTo>
                      <a:pt x="7" y="2"/>
                    </a:lnTo>
                    <a:lnTo>
                      <a:pt x="0" y="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6" name="Freeform 1953">
                <a:extLst>
                  <a:ext uri="{FF2B5EF4-FFF2-40B4-BE49-F238E27FC236}">
                    <a16:creationId xmlns:a16="http://schemas.microsoft.com/office/drawing/2014/main" id="{DACB2DF8-8E81-0546-B67A-A57A51A11370}"/>
                  </a:ext>
                </a:extLst>
              </p:cNvPr>
              <p:cNvSpPr>
                <a:spLocks/>
              </p:cNvSpPr>
              <p:nvPr/>
            </p:nvSpPr>
            <p:spPr bwMode="auto">
              <a:xfrm>
                <a:off x="4398" y="2486"/>
                <a:ext cx="37" cy="3"/>
              </a:xfrm>
              <a:custGeom>
                <a:avLst/>
                <a:gdLst>
                  <a:gd name="T0" fmla="*/ 0 w 37"/>
                  <a:gd name="T1" fmla="*/ 3 h 3"/>
                  <a:gd name="T2" fmla="*/ 7 w 37"/>
                  <a:gd name="T3" fmla="*/ 2 h 3"/>
                  <a:gd name="T4" fmla="*/ 14 w 37"/>
                  <a:gd name="T5" fmla="*/ 2 h 3"/>
                  <a:gd name="T6" fmla="*/ 21 w 37"/>
                  <a:gd name="T7" fmla="*/ 2 h 3"/>
                  <a:gd name="T8" fmla="*/ 26 w 37"/>
                  <a:gd name="T9" fmla="*/ 2 h 3"/>
                  <a:gd name="T10" fmla="*/ 31 w 37"/>
                  <a:gd name="T11" fmla="*/ 1 h 3"/>
                  <a:gd name="T12" fmla="*/ 35 w 37"/>
                  <a:gd name="T13" fmla="*/ 1 h 3"/>
                  <a:gd name="T14" fmla="*/ 36 w 37"/>
                  <a:gd name="T15" fmla="*/ 0 h 3"/>
                  <a:gd name="T16" fmla="*/ 37 w 37"/>
                  <a:gd name="T17" fmla="*/ 0 h 3"/>
                  <a:gd name="T18" fmla="*/ 35 w 37"/>
                  <a:gd name="T19" fmla="*/ 0 h 3"/>
                  <a:gd name="T20" fmla="*/ 34 w 37"/>
                  <a:gd name="T21" fmla="*/ 0 h 3"/>
                  <a:gd name="T22" fmla="*/ 31 w 37"/>
                  <a:gd name="T23" fmla="*/ 1 h 3"/>
                  <a:gd name="T24" fmla="*/ 27 w 37"/>
                  <a:gd name="T25" fmla="*/ 1 h 3"/>
                  <a:gd name="T26" fmla="*/ 21 w 37"/>
                  <a:gd name="T27" fmla="*/ 2 h 3"/>
                  <a:gd name="T28" fmla="*/ 15 w 37"/>
                  <a:gd name="T29" fmla="*/ 2 h 3"/>
                  <a:gd name="T30" fmla="*/ 7 w 37"/>
                  <a:gd name="T31" fmla="*/ 2 h 3"/>
                  <a:gd name="T32" fmla="*/ 0 w 37"/>
                  <a:gd name="T33" fmla="*/ 2 h 3"/>
                  <a:gd name="T34" fmla="*/ 0 w 37"/>
                  <a:gd name="T35" fmla="*/ 3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3">
                    <a:moveTo>
                      <a:pt x="0" y="3"/>
                    </a:moveTo>
                    <a:lnTo>
                      <a:pt x="7" y="2"/>
                    </a:lnTo>
                    <a:lnTo>
                      <a:pt x="14" y="2"/>
                    </a:lnTo>
                    <a:lnTo>
                      <a:pt x="21" y="2"/>
                    </a:lnTo>
                    <a:lnTo>
                      <a:pt x="26" y="2"/>
                    </a:lnTo>
                    <a:lnTo>
                      <a:pt x="31" y="1"/>
                    </a:lnTo>
                    <a:lnTo>
                      <a:pt x="35" y="1"/>
                    </a:lnTo>
                    <a:lnTo>
                      <a:pt x="36" y="0"/>
                    </a:lnTo>
                    <a:lnTo>
                      <a:pt x="37" y="0"/>
                    </a:lnTo>
                    <a:lnTo>
                      <a:pt x="35" y="0"/>
                    </a:lnTo>
                    <a:lnTo>
                      <a:pt x="34" y="0"/>
                    </a:lnTo>
                    <a:lnTo>
                      <a:pt x="31" y="1"/>
                    </a:lnTo>
                    <a:lnTo>
                      <a:pt x="27" y="1"/>
                    </a:lnTo>
                    <a:lnTo>
                      <a:pt x="21" y="2"/>
                    </a:lnTo>
                    <a:lnTo>
                      <a:pt x="15" y="2"/>
                    </a:lnTo>
                    <a:lnTo>
                      <a:pt x="7" y="2"/>
                    </a:lnTo>
                    <a:lnTo>
                      <a:pt x="0" y="2"/>
                    </a:lnTo>
                    <a:lnTo>
                      <a:pt x="0" y="3"/>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7" name="Freeform 1954">
                <a:extLst>
                  <a:ext uri="{FF2B5EF4-FFF2-40B4-BE49-F238E27FC236}">
                    <a16:creationId xmlns:a16="http://schemas.microsoft.com/office/drawing/2014/main" id="{3F105BB3-17C4-254B-8D60-E7F99AE0BEFC}"/>
                  </a:ext>
                </a:extLst>
              </p:cNvPr>
              <p:cNvSpPr>
                <a:spLocks/>
              </p:cNvSpPr>
              <p:nvPr/>
            </p:nvSpPr>
            <p:spPr bwMode="auto">
              <a:xfrm>
                <a:off x="4398" y="2486"/>
                <a:ext cx="35" cy="2"/>
              </a:xfrm>
              <a:custGeom>
                <a:avLst/>
                <a:gdLst>
                  <a:gd name="T0" fmla="*/ 0 w 35"/>
                  <a:gd name="T1" fmla="*/ 2 h 2"/>
                  <a:gd name="T2" fmla="*/ 7 w 35"/>
                  <a:gd name="T3" fmla="*/ 2 h 2"/>
                  <a:gd name="T4" fmla="*/ 15 w 35"/>
                  <a:gd name="T5" fmla="*/ 2 h 2"/>
                  <a:gd name="T6" fmla="*/ 21 w 35"/>
                  <a:gd name="T7" fmla="*/ 2 h 2"/>
                  <a:gd name="T8" fmla="*/ 27 w 35"/>
                  <a:gd name="T9" fmla="*/ 1 h 2"/>
                  <a:gd name="T10" fmla="*/ 31 w 35"/>
                  <a:gd name="T11" fmla="*/ 1 h 2"/>
                  <a:gd name="T12" fmla="*/ 34 w 35"/>
                  <a:gd name="T13" fmla="*/ 0 h 2"/>
                  <a:gd name="T14" fmla="*/ 35 w 35"/>
                  <a:gd name="T15" fmla="*/ 0 h 2"/>
                  <a:gd name="T16" fmla="*/ 32 w 35"/>
                  <a:gd name="T17" fmla="*/ 0 h 2"/>
                  <a:gd name="T18" fmla="*/ 31 w 35"/>
                  <a:gd name="T19" fmla="*/ 0 h 2"/>
                  <a:gd name="T20" fmla="*/ 28 w 35"/>
                  <a:gd name="T21" fmla="*/ 1 h 2"/>
                  <a:gd name="T22" fmla="*/ 25 w 35"/>
                  <a:gd name="T23" fmla="*/ 1 h 2"/>
                  <a:gd name="T24" fmla="*/ 20 w 35"/>
                  <a:gd name="T25" fmla="*/ 2 h 2"/>
                  <a:gd name="T26" fmla="*/ 14 w 35"/>
                  <a:gd name="T27" fmla="*/ 2 h 2"/>
                  <a:gd name="T28" fmla="*/ 7 w 35"/>
                  <a:gd name="T29" fmla="*/ 2 h 2"/>
                  <a:gd name="T30" fmla="*/ 0 w 35"/>
                  <a:gd name="T31" fmla="*/ 2 h 2"/>
                  <a:gd name="T32" fmla="*/ 0 w 35"/>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2">
                    <a:moveTo>
                      <a:pt x="0" y="2"/>
                    </a:moveTo>
                    <a:lnTo>
                      <a:pt x="7" y="2"/>
                    </a:lnTo>
                    <a:lnTo>
                      <a:pt x="15" y="2"/>
                    </a:lnTo>
                    <a:lnTo>
                      <a:pt x="21" y="2"/>
                    </a:lnTo>
                    <a:lnTo>
                      <a:pt x="27" y="1"/>
                    </a:lnTo>
                    <a:lnTo>
                      <a:pt x="31" y="1"/>
                    </a:lnTo>
                    <a:lnTo>
                      <a:pt x="34" y="0"/>
                    </a:lnTo>
                    <a:lnTo>
                      <a:pt x="35" y="0"/>
                    </a:lnTo>
                    <a:lnTo>
                      <a:pt x="32" y="0"/>
                    </a:lnTo>
                    <a:lnTo>
                      <a:pt x="31" y="0"/>
                    </a:lnTo>
                    <a:lnTo>
                      <a:pt x="28" y="1"/>
                    </a:lnTo>
                    <a:lnTo>
                      <a:pt x="25" y="1"/>
                    </a:lnTo>
                    <a:lnTo>
                      <a:pt x="20" y="2"/>
                    </a:lnTo>
                    <a:lnTo>
                      <a:pt x="14" y="2"/>
                    </a:lnTo>
                    <a:lnTo>
                      <a:pt x="7" y="2"/>
                    </a:lnTo>
                    <a:lnTo>
                      <a:pt x="0" y="2"/>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8" name="Freeform 1955">
                <a:extLst>
                  <a:ext uri="{FF2B5EF4-FFF2-40B4-BE49-F238E27FC236}">
                    <a16:creationId xmlns:a16="http://schemas.microsoft.com/office/drawing/2014/main" id="{75A1AE86-FAD4-2E47-8ECB-BCB050A3905E}"/>
                  </a:ext>
                </a:extLst>
              </p:cNvPr>
              <p:cNvSpPr>
                <a:spLocks/>
              </p:cNvSpPr>
              <p:nvPr/>
            </p:nvSpPr>
            <p:spPr bwMode="auto">
              <a:xfrm>
                <a:off x="4398" y="2486"/>
                <a:ext cx="32" cy="2"/>
              </a:xfrm>
              <a:custGeom>
                <a:avLst/>
                <a:gdLst>
                  <a:gd name="T0" fmla="*/ 0 w 32"/>
                  <a:gd name="T1" fmla="*/ 2 h 2"/>
                  <a:gd name="T2" fmla="*/ 7 w 32"/>
                  <a:gd name="T3" fmla="*/ 2 h 2"/>
                  <a:gd name="T4" fmla="*/ 14 w 32"/>
                  <a:gd name="T5" fmla="*/ 2 h 2"/>
                  <a:gd name="T6" fmla="*/ 20 w 32"/>
                  <a:gd name="T7" fmla="*/ 2 h 2"/>
                  <a:gd name="T8" fmla="*/ 25 w 32"/>
                  <a:gd name="T9" fmla="*/ 1 h 2"/>
                  <a:gd name="T10" fmla="*/ 28 w 32"/>
                  <a:gd name="T11" fmla="*/ 1 h 2"/>
                  <a:gd name="T12" fmla="*/ 31 w 32"/>
                  <a:gd name="T13" fmla="*/ 0 h 2"/>
                  <a:gd name="T14" fmla="*/ 32 w 32"/>
                  <a:gd name="T15" fmla="*/ 0 h 2"/>
                  <a:gd name="T16" fmla="*/ 29 w 32"/>
                  <a:gd name="T17" fmla="*/ 0 h 2"/>
                  <a:gd name="T18" fmla="*/ 28 w 32"/>
                  <a:gd name="T19" fmla="*/ 0 h 2"/>
                  <a:gd name="T20" fmla="*/ 26 w 32"/>
                  <a:gd name="T21" fmla="*/ 1 h 2"/>
                  <a:gd name="T22" fmla="*/ 23 w 32"/>
                  <a:gd name="T23" fmla="*/ 1 h 2"/>
                  <a:gd name="T24" fmla="*/ 18 w 32"/>
                  <a:gd name="T25" fmla="*/ 1 h 2"/>
                  <a:gd name="T26" fmla="*/ 13 w 32"/>
                  <a:gd name="T27" fmla="*/ 2 h 2"/>
                  <a:gd name="T28" fmla="*/ 7 w 32"/>
                  <a:gd name="T29" fmla="*/ 2 h 2"/>
                  <a:gd name="T30" fmla="*/ 0 w 32"/>
                  <a:gd name="T31" fmla="*/ 2 h 2"/>
                  <a:gd name="T32" fmla="*/ 0 w 3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2">
                    <a:moveTo>
                      <a:pt x="0" y="2"/>
                    </a:moveTo>
                    <a:lnTo>
                      <a:pt x="7" y="2"/>
                    </a:lnTo>
                    <a:lnTo>
                      <a:pt x="14" y="2"/>
                    </a:lnTo>
                    <a:lnTo>
                      <a:pt x="20" y="2"/>
                    </a:lnTo>
                    <a:lnTo>
                      <a:pt x="25" y="1"/>
                    </a:lnTo>
                    <a:lnTo>
                      <a:pt x="28" y="1"/>
                    </a:lnTo>
                    <a:lnTo>
                      <a:pt x="31" y="0"/>
                    </a:lnTo>
                    <a:lnTo>
                      <a:pt x="32" y="0"/>
                    </a:lnTo>
                    <a:lnTo>
                      <a:pt x="29" y="0"/>
                    </a:lnTo>
                    <a:lnTo>
                      <a:pt x="28" y="0"/>
                    </a:lnTo>
                    <a:lnTo>
                      <a:pt x="26" y="1"/>
                    </a:lnTo>
                    <a:lnTo>
                      <a:pt x="23" y="1"/>
                    </a:lnTo>
                    <a:lnTo>
                      <a:pt x="18" y="1"/>
                    </a:lnTo>
                    <a:lnTo>
                      <a:pt x="13" y="2"/>
                    </a:lnTo>
                    <a:lnTo>
                      <a:pt x="7" y="2"/>
                    </a:lnTo>
                    <a:lnTo>
                      <a:pt x="0" y="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79" name="Freeform 1956">
                <a:extLst>
                  <a:ext uri="{FF2B5EF4-FFF2-40B4-BE49-F238E27FC236}">
                    <a16:creationId xmlns:a16="http://schemas.microsoft.com/office/drawing/2014/main" id="{0799B42B-92B0-8646-9BBE-3468445C7023}"/>
                  </a:ext>
                </a:extLst>
              </p:cNvPr>
              <p:cNvSpPr>
                <a:spLocks/>
              </p:cNvSpPr>
              <p:nvPr/>
            </p:nvSpPr>
            <p:spPr bwMode="auto">
              <a:xfrm>
                <a:off x="4398" y="2486"/>
                <a:ext cx="29" cy="2"/>
              </a:xfrm>
              <a:custGeom>
                <a:avLst/>
                <a:gdLst>
                  <a:gd name="T0" fmla="*/ 0 w 29"/>
                  <a:gd name="T1" fmla="*/ 2 h 2"/>
                  <a:gd name="T2" fmla="*/ 7 w 29"/>
                  <a:gd name="T3" fmla="*/ 2 h 2"/>
                  <a:gd name="T4" fmla="*/ 13 w 29"/>
                  <a:gd name="T5" fmla="*/ 2 h 2"/>
                  <a:gd name="T6" fmla="*/ 18 w 29"/>
                  <a:gd name="T7" fmla="*/ 1 h 2"/>
                  <a:gd name="T8" fmla="*/ 23 w 29"/>
                  <a:gd name="T9" fmla="*/ 1 h 2"/>
                  <a:gd name="T10" fmla="*/ 26 w 29"/>
                  <a:gd name="T11" fmla="*/ 1 h 2"/>
                  <a:gd name="T12" fmla="*/ 28 w 29"/>
                  <a:gd name="T13" fmla="*/ 0 h 2"/>
                  <a:gd name="T14" fmla="*/ 29 w 29"/>
                  <a:gd name="T15" fmla="*/ 0 h 2"/>
                  <a:gd name="T16" fmla="*/ 27 w 29"/>
                  <a:gd name="T17" fmla="*/ 0 h 2"/>
                  <a:gd name="T18" fmla="*/ 26 w 29"/>
                  <a:gd name="T19" fmla="*/ 0 h 2"/>
                  <a:gd name="T20" fmla="*/ 24 w 29"/>
                  <a:gd name="T21" fmla="*/ 0 h 2"/>
                  <a:gd name="T22" fmla="*/ 21 w 29"/>
                  <a:gd name="T23" fmla="*/ 1 h 2"/>
                  <a:gd name="T24" fmla="*/ 16 w 29"/>
                  <a:gd name="T25" fmla="*/ 1 h 2"/>
                  <a:gd name="T26" fmla="*/ 12 w 29"/>
                  <a:gd name="T27" fmla="*/ 1 h 2"/>
                  <a:gd name="T28" fmla="*/ 6 w 29"/>
                  <a:gd name="T29" fmla="*/ 2 h 2"/>
                  <a:gd name="T30" fmla="*/ 0 w 29"/>
                  <a:gd name="T31" fmla="*/ 2 h 2"/>
                  <a:gd name="T32" fmla="*/ 0 w 29"/>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
                    <a:moveTo>
                      <a:pt x="0" y="2"/>
                    </a:moveTo>
                    <a:lnTo>
                      <a:pt x="7" y="2"/>
                    </a:lnTo>
                    <a:lnTo>
                      <a:pt x="13" y="2"/>
                    </a:lnTo>
                    <a:lnTo>
                      <a:pt x="18" y="1"/>
                    </a:lnTo>
                    <a:lnTo>
                      <a:pt x="23" y="1"/>
                    </a:lnTo>
                    <a:lnTo>
                      <a:pt x="26" y="1"/>
                    </a:lnTo>
                    <a:lnTo>
                      <a:pt x="28" y="0"/>
                    </a:lnTo>
                    <a:lnTo>
                      <a:pt x="29" y="0"/>
                    </a:lnTo>
                    <a:lnTo>
                      <a:pt x="27" y="0"/>
                    </a:lnTo>
                    <a:lnTo>
                      <a:pt x="26" y="0"/>
                    </a:lnTo>
                    <a:lnTo>
                      <a:pt x="24" y="0"/>
                    </a:lnTo>
                    <a:lnTo>
                      <a:pt x="21" y="1"/>
                    </a:lnTo>
                    <a:lnTo>
                      <a:pt x="16" y="1"/>
                    </a:lnTo>
                    <a:lnTo>
                      <a:pt x="12" y="1"/>
                    </a:lnTo>
                    <a:lnTo>
                      <a:pt x="6" y="2"/>
                    </a:lnTo>
                    <a:lnTo>
                      <a:pt x="0" y="2"/>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0" name="Freeform 1957">
                <a:extLst>
                  <a:ext uri="{FF2B5EF4-FFF2-40B4-BE49-F238E27FC236}">
                    <a16:creationId xmlns:a16="http://schemas.microsoft.com/office/drawing/2014/main" id="{F5E3992E-AD3C-604C-B50C-B3E667E76C89}"/>
                  </a:ext>
                </a:extLst>
              </p:cNvPr>
              <p:cNvSpPr>
                <a:spLocks/>
              </p:cNvSpPr>
              <p:nvPr/>
            </p:nvSpPr>
            <p:spPr bwMode="auto">
              <a:xfrm>
                <a:off x="4398" y="2486"/>
                <a:ext cx="27" cy="2"/>
              </a:xfrm>
              <a:custGeom>
                <a:avLst/>
                <a:gdLst>
                  <a:gd name="T0" fmla="*/ 0 w 27"/>
                  <a:gd name="T1" fmla="*/ 2 h 2"/>
                  <a:gd name="T2" fmla="*/ 6 w 27"/>
                  <a:gd name="T3" fmla="*/ 2 h 2"/>
                  <a:gd name="T4" fmla="*/ 12 w 27"/>
                  <a:gd name="T5" fmla="*/ 1 h 2"/>
                  <a:gd name="T6" fmla="*/ 16 w 27"/>
                  <a:gd name="T7" fmla="*/ 1 h 2"/>
                  <a:gd name="T8" fmla="*/ 21 w 27"/>
                  <a:gd name="T9" fmla="*/ 1 h 2"/>
                  <a:gd name="T10" fmla="*/ 24 w 27"/>
                  <a:gd name="T11" fmla="*/ 0 h 2"/>
                  <a:gd name="T12" fmla="*/ 26 w 27"/>
                  <a:gd name="T13" fmla="*/ 0 h 2"/>
                  <a:gd name="T14" fmla="*/ 27 w 27"/>
                  <a:gd name="T15" fmla="*/ 0 h 2"/>
                  <a:gd name="T16" fmla="*/ 24 w 27"/>
                  <a:gd name="T17" fmla="*/ 0 h 2"/>
                  <a:gd name="T18" fmla="*/ 23 w 27"/>
                  <a:gd name="T19" fmla="*/ 0 h 2"/>
                  <a:gd name="T20" fmla="*/ 21 w 27"/>
                  <a:gd name="T21" fmla="*/ 1 h 2"/>
                  <a:gd name="T22" fmla="*/ 17 w 27"/>
                  <a:gd name="T23" fmla="*/ 1 h 2"/>
                  <a:gd name="T24" fmla="*/ 12 w 27"/>
                  <a:gd name="T25" fmla="*/ 1 h 2"/>
                  <a:gd name="T26" fmla="*/ 7 w 27"/>
                  <a:gd name="T27" fmla="*/ 1 h 2"/>
                  <a:gd name="T28" fmla="*/ 0 w 27"/>
                  <a:gd name="T29" fmla="*/ 1 h 2"/>
                  <a:gd name="T30" fmla="*/ 0 w 27"/>
                  <a:gd name="T31" fmla="*/ 2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
                    <a:moveTo>
                      <a:pt x="0" y="2"/>
                    </a:moveTo>
                    <a:lnTo>
                      <a:pt x="6" y="2"/>
                    </a:lnTo>
                    <a:lnTo>
                      <a:pt x="12" y="1"/>
                    </a:lnTo>
                    <a:lnTo>
                      <a:pt x="16" y="1"/>
                    </a:lnTo>
                    <a:lnTo>
                      <a:pt x="21" y="1"/>
                    </a:lnTo>
                    <a:lnTo>
                      <a:pt x="24" y="0"/>
                    </a:lnTo>
                    <a:lnTo>
                      <a:pt x="26" y="0"/>
                    </a:lnTo>
                    <a:lnTo>
                      <a:pt x="27" y="0"/>
                    </a:lnTo>
                    <a:lnTo>
                      <a:pt x="24" y="0"/>
                    </a:lnTo>
                    <a:lnTo>
                      <a:pt x="23" y="0"/>
                    </a:lnTo>
                    <a:lnTo>
                      <a:pt x="21" y="1"/>
                    </a:lnTo>
                    <a:lnTo>
                      <a:pt x="17" y="1"/>
                    </a:lnTo>
                    <a:lnTo>
                      <a:pt x="12" y="1"/>
                    </a:lnTo>
                    <a:lnTo>
                      <a:pt x="7" y="1"/>
                    </a:lnTo>
                    <a:lnTo>
                      <a:pt x="0" y="1"/>
                    </a:lnTo>
                    <a:lnTo>
                      <a:pt x="0" y="2"/>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1" name="Freeform 1958">
                <a:extLst>
                  <a:ext uri="{FF2B5EF4-FFF2-40B4-BE49-F238E27FC236}">
                    <a16:creationId xmlns:a16="http://schemas.microsoft.com/office/drawing/2014/main" id="{9AD78924-6DBF-864F-8491-C871654A808E}"/>
                  </a:ext>
                </a:extLst>
              </p:cNvPr>
              <p:cNvSpPr>
                <a:spLocks/>
              </p:cNvSpPr>
              <p:nvPr/>
            </p:nvSpPr>
            <p:spPr bwMode="auto">
              <a:xfrm>
                <a:off x="4398" y="2486"/>
                <a:ext cx="24" cy="1"/>
              </a:xfrm>
              <a:custGeom>
                <a:avLst/>
                <a:gdLst>
                  <a:gd name="T0" fmla="*/ 0 w 24"/>
                  <a:gd name="T1" fmla="*/ 1 h 1"/>
                  <a:gd name="T2" fmla="*/ 7 w 24"/>
                  <a:gd name="T3" fmla="*/ 1 h 1"/>
                  <a:gd name="T4" fmla="*/ 12 w 24"/>
                  <a:gd name="T5" fmla="*/ 1 h 1"/>
                  <a:gd name="T6" fmla="*/ 17 w 24"/>
                  <a:gd name="T7" fmla="*/ 1 h 1"/>
                  <a:gd name="T8" fmla="*/ 21 w 24"/>
                  <a:gd name="T9" fmla="*/ 1 h 1"/>
                  <a:gd name="T10" fmla="*/ 23 w 24"/>
                  <a:gd name="T11" fmla="*/ 0 h 1"/>
                  <a:gd name="T12" fmla="*/ 24 w 24"/>
                  <a:gd name="T13" fmla="*/ 0 h 1"/>
                  <a:gd name="T14" fmla="*/ 21 w 24"/>
                  <a:gd name="T15" fmla="*/ 0 h 1"/>
                  <a:gd name="T16" fmla="*/ 21 w 24"/>
                  <a:gd name="T17" fmla="*/ 0 h 1"/>
                  <a:gd name="T18" fmla="*/ 19 w 24"/>
                  <a:gd name="T19" fmla="*/ 0 h 1"/>
                  <a:gd name="T20" fmla="*/ 15 w 24"/>
                  <a:gd name="T21" fmla="*/ 1 h 1"/>
                  <a:gd name="T22" fmla="*/ 11 w 24"/>
                  <a:gd name="T23" fmla="*/ 1 h 1"/>
                  <a:gd name="T24" fmla="*/ 6 w 24"/>
                  <a:gd name="T25" fmla="*/ 1 h 1"/>
                  <a:gd name="T26" fmla="*/ 0 w 24"/>
                  <a:gd name="T27" fmla="*/ 1 h 1"/>
                  <a:gd name="T28" fmla="*/ 0 w 24"/>
                  <a:gd name="T29" fmla="*/ 1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1">
                    <a:moveTo>
                      <a:pt x="0" y="1"/>
                    </a:moveTo>
                    <a:lnTo>
                      <a:pt x="7" y="1"/>
                    </a:lnTo>
                    <a:lnTo>
                      <a:pt x="12" y="1"/>
                    </a:lnTo>
                    <a:lnTo>
                      <a:pt x="17" y="1"/>
                    </a:lnTo>
                    <a:lnTo>
                      <a:pt x="21" y="1"/>
                    </a:lnTo>
                    <a:lnTo>
                      <a:pt x="23" y="0"/>
                    </a:lnTo>
                    <a:lnTo>
                      <a:pt x="24" y="0"/>
                    </a:lnTo>
                    <a:lnTo>
                      <a:pt x="21" y="0"/>
                    </a:lnTo>
                    <a:lnTo>
                      <a:pt x="19" y="0"/>
                    </a:lnTo>
                    <a:lnTo>
                      <a:pt x="15" y="1"/>
                    </a:lnTo>
                    <a:lnTo>
                      <a:pt x="11" y="1"/>
                    </a:lnTo>
                    <a:lnTo>
                      <a:pt x="6" y="1"/>
                    </a:lnTo>
                    <a:lnTo>
                      <a:pt x="0" y="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2" name="Freeform 1959">
                <a:extLst>
                  <a:ext uri="{FF2B5EF4-FFF2-40B4-BE49-F238E27FC236}">
                    <a16:creationId xmlns:a16="http://schemas.microsoft.com/office/drawing/2014/main" id="{52170882-DD20-864C-8CBE-B8EDEEFEAFD0}"/>
                  </a:ext>
                </a:extLst>
              </p:cNvPr>
              <p:cNvSpPr>
                <a:spLocks/>
              </p:cNvSpPr>
              <p:nvPr/>
            </p:nvSpPr>
            <p:spPr bwMode="auto">
              <a:xfrm>
                <a:off x="4398" y="2486"/>
                <a:ext cx="21" cy="1"/>
              </a:xfrm>
              <a:custGeom>
                <a:avLst/>
                <a:gdLst>
                  <a:gd name="T0" fmla="*/ 0 w 21"/>
                  <a:gd name="T1" fmla="*/ 1 h 1"/>
                  <a:gd name="T2" fmla="*/ 6 w 21"/>
                  <a:gd name="T3" fmla="*/ 1 h 1"/>
                  <a:gd name="T4" fmla="*/ 11 w 21"/>
                  <a:gd name="T5" fmla="*/ 1 h 1"/>
                  <a:gd name="T6" fmla="*/ 15 w 21"/>
                  <a:gd name="T7" fmla="*/ 1 h 1"/>
                  <a:gd name="T8" fmla="*/ 19 w 21"/>
                  <a:gd name="T9" fmla="*/ 0 h 1"/>
                  <a:gd name="T10" fmla="*/ 21 w 21"/>
                  <a:gd name="T11" fmla="*/ 0 h 1"/>
                  <a:gd name="T12" fmla="*/ 21 w 21"/>
                  <a:gd name="T13" fmla="*/ 0 h 1"/>
                  <a:gd name="T14" fmla="*/ 19 w 21"/>
                  <a:gd name="T15" fmla="*/ 0 h 1"/>
                  <a:gd name="T16" fmla="*/ 18 w 21"/>
                  <a:gd name="T17" fmla="*/ 0 h 1"/>
                  <a:gd name="T18" fmla="*/ 16 w 21"/>
                  <a:gd name="T19" fmla="*/ 0 h 1"/>
                  <a:gd name="T20" fmla="*/ 14 w 21"/>
                  <a:gd name="T21" fmla="*/ 1 h 1"/>
                  <a:gd name="T22" fmla="*/ 9 w 21"/>
                  <a:gd name="T23" fmla="*/ 1 h 1"/>
                  <a:gd name="T24" fmla="*/ 5 w 21"/>
                  <a:gd name="T25" fmla="*/ 1 h 1"/>
                  <a:gd name="T26" fmla="*/ 0 w 21"/>
                  <a:gd name="T27" fmla="*/ 1 h 1"/>
                  <a:gd name="T28" fmla="*/ 0 w 21"/>
                  <a:gd name="T29" fmla="*/ 1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
                    <a:moveTo>
                      <a:pt x="0" y="1"/>
                    </a:moveTo>
                    <a:lnTo>
                      <a:pt x="6" y="1"/>
                    </a:lnTo>
                    <a:lnTo>
                      <a:pt x="11" y="1"/>
                    </a:lnTo>
                    <a:lnTo>
                      <a:pt x="15" y="1"/>
                    </a:lnTo>
                    <a:lnTo>
                      <a:pt x="19" y="0"/>
                    </a:lnTo>
                    <a:lnTo>
                      <a:pt x="21" y="0"/>
                    </a:lnTo>
                    <a:lnTo>
                      <a:pt x="19" y="0"/>
                    </a:lnTo>
                    <a:lnTo>
                      <a:pt x="18" y="0"/>
                    </a:lnTo>
                    <a:lnTo>
                      <a:pt x="16" y="0"/>
                    </a:lnTo>
                    <a:lnTo>
                      <a:pt x="14" y="1"/>
                    </a:lnTo>
                    <a:lnTo>
                      <a:pt x="9" y="1"/>
                    </a:lnTo>
                    <a:lnTo>
                      <a:pt x="5"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3" name="Freeform 1960">
                <a:extLst>
                  <a:ext uri="{FF2B5EF4-FFF2-40B4-BE49-F238E27FC236}">
                    <a16:creationId xmlns:a16="http://schemas.microsoft.com/office/drawing/2014/main" id="{D6AB38DD-5DA6-6844-A756-1CFFB617C7DE}"/>
                  </a:ext>
                </a:extLst>
              </p:cNvPr>
              <p:cNvSpPr>
                <a:spLocks/>
              </p:cNvSpPr>
              <p:nvPr/>
            </p:nvSpPr>
            <p:spPr bwMode="auto">
              <a:xfrm>
                <a:off x="4398" y="2486"/>
                <a:ext cx="19" cy="1"/>
              </a:xfrm>
              <a:custGeom>
                <a:avLst/>
                <a:gdLst>
                  <a:gd name="T0" fmla="*/ 0 w 19"/>
                  <a:gd name="T1" fmla="*/ 1 h 1"/>
                  <a:gd name="T2" fmla="*/ 5 w 19"/>
                  <a:gd name="T3" fmla="*/ 1 h 1"/>
                  <a:gd name="T4" fmla="*/ 9 w 19"/>
                  <a:gd name="T5" fmla="*/ 1 h 1"/>
                  <a:gd name="T6" fmla="*/ 14 w 19"/>
                  <a:gd name="T7" fmla="*/ 1 h 1"/>
                  <a:gd name="T8" fmla="*/ 16 w 19"/>
                  <a:gd name="T9" fmla="*/ 0 h 1"/>
                  <a:gd name="T10" fmla="*/ 18 w 19"/>
                  <a:gd name="T11" fmla="*/ 0 h 1"/>
                  <a:gd name="T12" fmla="*/ 19 w 19"/>
                  <a:gd name="T13" fmla="*/ 0 h 1"/>
                  <a:gd name="T14" fmla="*/ 16 w 19"/>
                  <a:gd name="T15" fmla="*/ 0 h 1"/>
                  <a:gd name="T16" fmla="*/ 15 w 19"/>
                  <a:gd name="T17" fmla="*/ 0 h 1"/>
                  <a:gd name="T18" fmla="*/ 13 w 19"/>
                  <a:gd name="T19" fmla="*/ 0 h 1"/>
                  <a:gd name="T20" fmla="*/ 9 w 19"/>
                  <a:gd name="T21" fmla="*/ 1 h 1"/>
                  <a:gd name="T22" fmla="*/ 5 w 19"/>
                  <a:gd name="T23" fmla="*/ 1 h 1"/>
                  <a:gd name="T24" fmla="*/ 0 w 19"/>
                  <a:gd name="T25" fmla="*/ 1 h 1"/>
                  <a:gd name="T26" fmla="*/ 0 w 19"/>
                  <a:gd name="T27" fmla="*/ 1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
                    <a:moveTo>
                      <a:pt x="0" y="1"/>
                    </a:moveTo>
                    <a:lnTo>
                      <a:pt x="5" y="1"/>
                    </a:lnTo>
                    <a:lnTo>
                      <a:pt x="9" y="1"/>
                    </a:lnTo>
                    <a:lnTo>
                      <a:pt x="14" y="1"/>
                    </a:lnTo>
                    <a:lnTo>
                      <a:pt x="16" y="0"/>
                    </a:lnTo>
                    <a:lnTo>
                      <a:pt x="18" y="0"/>
                    </a:lnTo>
                    <a:lnTo>
                      <a:pt x="19" y="0"/>
                    </a:lnTo>
                    <a:lnTo>
                      <a:pt x="16" y="0"/>
                    </a:lnTo>
                    <a:lnTo>
                      <a:pt x="15" y="0"/>
                    </a:lnTo>
                    <a:lnTo>
                      <a:pt x="13" y="0"/>
                    </a:lnTo>
                    <a:lnTo>
                      <a:pt x="9" y="1"/>
                    </a:lnTo>
                    <a:lnTo>
                      <a:pt x="5"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4" name="Freeform 1961">
                <a:extLst>
                  <a:ext uri="{FF2B5EF4-FFF2-40B4-BE49-F238E27FC236}">
                    <a16:creationId xmlns:a16="http://schemas.microsoft.com/office/drawing/2014/main" id="{30142289-7DF4-E848-8711-5CF2017B7272}"/>
                  </a:ext>
                </a:extLst>
              </p:cNvPr>
              <p:cNvSpPr>
                <a:spLocks/>
              </p:cNvSpPr>
              <p:nvPr/>
            </p:nvSpPr>
            <p:spPr bwMode="auto">
              <a:xfrm>
                <a:off x="4398" y="2486"/>
                <a:ext cx="16" cy="1"/>
              </a:xfrm>
              <a:custGeom>
                <a:avLst/>
                <a:gdLst>
                  <a:gd name="T0" fmla="*/ 0 w 16"/>
                  <a:gd name="T1" fmla="*/ 1 h 1"/>
                  <a:gd name="T2" fmla="*/ 5 w 16"/>
                  <a:gd name="T3" fmla="*/ 1 h 1"/>
                  <a:gd name="T4" fmla="*/ 9 w 16"/>
                  <a:gd name="T5" fmla="*/ 1 h 1"/>
                  <a:gd name="T6" fmla="*/ 13 w 16"/>
                  <a:gd name="T7" fmla="*/ 0 h 1"/>
                  <a:gd name="T8" fmla="*/ 15 w 16"/>
                  <a:gd name="T9" fmla="*/ 0 h 1"/>
                  <a:gd name="T10" fmla="*/ 16 w 16"/>
                  <a:gd name="T11" fmla="*/ 0 h 1"/>
                  <a:gd name="T12" fmla="*/ 14 w 16"/>
                  <a:gd name="T13" fmla="*/ 0 h 1"/>
                  <a:gd name="T14" fmla="*/ 13 w 16"/>
                  <a:gd name="T15" fmla="*/ 0 h 1"/>
                  <a:gd name="T16" fmla="*/ 11 w 16"/>
                  <a:gd name="T17" fmla="*/ 0 h 1"/>
                  <a:gd name="T18" fmla="*/ 8 w 16"/>
                  <a:gd name="T19" fmla="*/ 0 h 1"/>
                  <a:gd name="T20" fmla="*/ 4 w 16"/>
                  <a:gd name="T21" fmla="*/ 1 h 1"/>
                  <a:gd name="T22" fmla="*/ 0 w 16"/>
                  <a:gd name="T23" fmla="*/ 1 h 1"/>
                  <a:gd name="T24" fmla="*/ 0 w 16"/>
                  <a:gd name="T25" fmla="*/ 1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
                    <a:moveTo>
                      <a:pt x="0" y="1"/>
                    </a:moveTo>
                    <a:lnTo>
                      <a:pt x="5" y="1"/>
                    </a:lnTo>
                    <a:lnTo>
                      <a:pt x="9" y="1"/>
                    </a:lnTo>
                    <a:lnTo>
                      <a:pt x="13" y="0"/>
                    </a:lnTo>
                    <a:lnTo>
                      <a:pt x="15" y="0"/>
                    </a:lnTo>
                    <a:lnTo>
                      <a:pt x="16" y="0"/>
                    </a:lnTo>
                    <a:lnTo>
                      <a:pt x="14" y="0"/>
                    </a:lnTo>
                    <a:lnTo>
                      <a:pt x="13" y="0"/>
                    </a:lnTo>
                    <a:lnTo>
                      <a:pt x="11" y="0"/>
                    </a:lnTo>
                    <a:lnTo>
                      <a:pt x="8" y="0"/>
                    </a:lnTo>
                    <a:lnTo>
                      <a:pt x="4" y="1"/>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5" name="Freeform 1962">
                <a:extLst>
                  <a:ext uri="{FF2B5EF4-FFF2-40B4-BE49-F238E27FC236}">
                    <a16:creationId xmlns:a16="http://schemas.microsoft.com/office/drawing/2014/main" id="{04D2FFFF-9B2D-894A-8392-5E7925702BBB}"/>
                  </a:ext>
                </a:extLst>
              </p:cNvPr>
              <p:cNvSpPr>
                <a:spLocks/>
              </p:cNvSpPr>
              <p:nvPr/>
            </p:nvSpPr>
            <p:spPr bwMode="auto">
              <a:xfrm>
                <a:off x="4398" y="2486"/>
                <a:ext cx="14" cy="1"/>
              </a:xfrm>
              <a:custGeom>
                <a:avLst/>
                <a:gdLst>
                  <a:gd name="T0" fmla="*/ 0 w 14"/>
                  <a:gd name="T1" fmla="*/ 1 h 1"/>
                  <a:gd name="T2" fmla="*/ 4 w 14"/>
                  <a:gd name="T3" fmla="*/ 1 h 1"/>
                  <a:gd name="T4" fmla="*/ 8 w 14"/>
                  <a:gd name="T5" fmla="*/ 0 h 1"/>
                  <a:gd name="T6" fmla="*/ 11 w 14"/>
                  <a:gd name="T7" fmla="*/ 0 h 1"/>
                  <a:gd name="T8" fmla="*/ 13 w 14"/>
                  <a:gd name="T9" fmla="*/ 0 h 1"/>
                  <a:gd name="T10" fmla="*/ 14 w 14"/>
                  <a:gd name="T11" fmla="*/ 0 h 1"/>
                  <a:gd name="T12" fmla="*/ 11 w 14"/>
                  <a:gd name="T13" fmla="*/ 0 h 1"/>
                  <a:gd name="T14" fmla="*/ 10 w 14"/>
                  <a:gd name="T15" fmla="*/ 0 h 1"/>
                  <a:gd name="T16" fmla="*/ 7 w 14"/>
                  <a:gd name="T17" fmla="*/ 0 h 1"/>
                  <a:gd name="T18" fmla="*/ 4 w 14"/>
                  <a:gd name="T19" fmla="*/ 0 h 1"/>
                  <a:gd name="T20" fmla="*/ 0 w 14"/>
                  <a:gd name="T21" fmla="*/ 0 h 1"/>
                  <a:gd name="T22" fmla="*/ 0 w 14"/>
                  <a:gd name="T23" fmla="*/ 1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1">
                    <a:moveTo>
                      <a:pt x="0" y="1"/>
                    </a:moveTo>
                    <a:lnTo>
                      <a:pt x="4" y="1"/>
                    </a:lnTo>
                    <a:lnTo>
                      <a:pt x="8" y="0"/>
                    </a:lnTo>
                    <a:lnTo>
                      <a:pt x="11" y="0"/>
                    </a:lnTo>
                    <a:lnTo>
                      <a:pt x="13" y="0"/>
                    </a:lnTo>
                    <a:lnTo>
                      <a:pt x="14" y="0"/>
                    </a:lnTo>
                    <a:lnTo>
                      <a:pt x="11" y="0"/>
                    </a:lnTo>
                    <a:lnTo>
                      <a:pt x="10" y="0"/>
                    </a:lnTo>
                    <a:lnTo>
                      <a:pt x="7" y="0"/>
                    </a:lnTo>
                    <a:lnTo>
                      <a:pt x="4" y="0"/>
                    </a:lnTo>
                    <a:lnTo>
                      <a:pt x="0" y="0"/>
                    </a:lnTo>
                    <a:lnTo>
                      <a:pt x="0"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6" name="Freeform 1963">
                <a:extLst>
                  <a:ext uri="{FF2B5EF4-FFF2-40B4-BE49-F238E27FC236}">
                    <a16:creationId xmlns:a16="http://schemas.microsoft.com/office/drawing/2014/main" id="{1321F43E-86E5-5B46-8D69-7332F999B489}"/>
                  </a:ext>
                </a:extLst>
              </p:cNvPr>
              <p:cNvSpPr>
                <a:spLocks/>
              </p:cNvSpPr>
              <p:nvPr/>
            </p:nvSpPr>
            <p:spPr bwMode="auto">
              <a:xfrm>
                <a:off x="4398" y="2486"/>
                <a:ext cx="11" cy="1"/>
              </a:xfrm>
              <a:custGeom>
                <a:avLst/>
                <a:gdLst>
                  <a:gd name="T0" fmla="*/ 0 w 11"/>
                  <a:gd name="T1" fmla="*/ 0 h 1"/>
                  <a:gd name="T2" fmla="*/ 4 w 11"/>
                  <a:gd name="T3" fmla="*/ 0 h 1"/>
                  <a:gd name="T4" fmla="*/ 7 w 11"/>
                  <a:gd name="T5" fmla="*/ 0 h 1"/>
                  <a:gd name="T6" fmla="*/ 10 w 11"/>
                  <a:gd name="T7" fmla="*/ 0 h 1"/>
                  <a:gd name="T8" fmla="*/ 11 w 11"/>
                  <a:gd name="T9" fmla="*/ 0 h 1"/>
                  <a:gd name="T10" fmla="*/ 8 w 11"/>
                  <a:gd name="T11" fmla="*/ 0 h 1"/>
                  <a:gd name="T12" fmla="*/ 7 w 11"/>
                  <a:gd name="T13" fmla="*/ 0 h 1"/>
                  <a:gd name="T14" fmla="*/ 6 w 11"/>
                  <a:gd name="T15" fmla="*/ 0 h 1"/>
                  <a:gd name="T16" fmla="*/ 3 w 11"/>
                  <a:gd name="T17" fmla="*/ 0 h 1"/>
                  <a:gd name="T18" fmla="*/ 0 w 11"/>
                  <a:gd name="T19" fmla="*/ 0 h 1"/>
                  <a:gd name="T20" fmla="*/ 0 w 11"/>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1">
                    <a:moveTo>
                      <a:pt x="0" y="0"/>
                    </a:moveTo>
                    <a:lnTo>
                      <a:pt x="4" y="0"/>
                    </a:lnTo>
                    <a:lnTo>
                      <a:pt x="7" y="0"/>
                    </a:lnTo>
                    <a:lnTo>
                      <a:pt x="10" y="0"/>
                    </a:lnTo>
                    <a:lnTo>
                      <a:pt x="11" y="0"/>
                    </a:lnTo>
                    <a:lnTo>
                      <a:pt x="8" y="0"/>
                    </a:lnTo>
                    <a:lnTo>
                      <a:pt x="7" y="0"/>
                    </a:lnTo>
                    <a:lnTo>
                      <a:pt x="6" y="0"/>
                    </a:lnTo>
                    <a:lnTo>
                      <a:pt x="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7" name="Freeform 1964">
                <a:extLst>
                  <a:ext uri="{FF2B5EF4-FFF2-40B4-BE49-F238E27FC236}">
                    <a16:creationId xmlns:a16="http://schemas.microsoft.com/office/drawing/2014/main" id="{E12DD4E0-E466-7D4F-BB33-DF3D16384752}"/>
                  </a:ext>
                </a:extLst>
              </p:cNvPr>
              <p:cNvSpPr>
                <a:spLocks/>
              </p:cNvSpPr>
              <p:nvPr/>
            </p:nvSpPr>
            <p:spPr bwMode="auto">
              <a:xfrm>
                <a:off x="4398" y="2486"/>
                <a:ext cx="8" cy="1"/>
              </a:xfrm>
              <a:custGeom>
                <a:avLst/>
                <a:gdLst>
                  <a:gd name="T0" fmla="*/ 0 w 8"/>
                  <a:gd name="T1" fmla="*/ 0 h 1"/>
                  <a:gd name="T2" fmla="*/ 3 w 8"/>
                  <a:gd name="T3" fmla="*/ 0 h 1"/>
                  <a:gd name="T4" fmla="*/ 6 w 8"/>
                  <a:gd name="T5" fmla="*/ 0 h 1"/>
                  <a:gd name="T6" fmla="*/ 7 w 8"/>
                  <a:gd name="T7" fmla="*/ 0 h 1"/>
                  <a:gd name="T8" fmla="*/ 8 w 8"/>
                  <a:gd name="T9" fmla="*/ 0 h 1"/>
                  <a:gd name="T10" fmla="*/ 6 w 8"/>
                  <a:gd name="T11" fmla="*/ 0 h 1"/>
                  <a:gd name="T12" fmla="*/ 5 w 8"/>
                  <a:gd name="T13" fmla="*/ 0 h 1"/>
                  <a:gd name="T14" fmla="*/ 3 w 8"/>
                  <a:gd name="T15" fmla="*/ 0 h 1"/>
                  <a:gd name="T16" fmla="*/ 0 w 8"/>
                  <a:gd name="T17" fmla="*/ 0 h 1"/>
                  <a:gd name="T18" fmla="*/ 0 w 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
                    <a:moveTo>
                      <a:pt x="0" y="0"/>
                    </a:moveTo>
                    <a:lnTo>
                      <a:pt x="3" y="0"/>
                    </a:lnTo>
                    <a:lnTo>
                      <a:pt x="6" y="0"/>
                    </a:lnTo>
                    <a:lnTo>
                      <a:pt x="7" y="0"/>
                    </a:lnTo>
                    <a:lnTo>
                      <a:pt x="8" y="0"/>
                    </a:lnTo>
                    <a:lnTo>
                      <a:pt x="6" y="0"/>
                    </a:lnTo>
                    <a:lnTo>
                      <a:pt x="5" y="0"/>
                    </a:lnTo>
                    <a:lnTo>
                      <a:pt x="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8" name="Freeform 1965">
                <a:extLst>
                  <a:ext uri="{FF2B5EF4-FFF2-40B4-BE49-F238E27FC236}">
                    <a16:creationId xmlns:a16="http://schemas.microsoft.com/office/drawing/2014/main" id="{3437D8F6-FE72-964E-ADCD-41E9E4E8D18E}"/>
                  </a:ext>
                </a:extLst>
              </p:cNvPr>
              <p:cNvSpPr>
                <a:spLocks/>
              </p:cNvSpPr>
              <p:nvPr/>
            </p:nvSpPr>
            <p:spPr bwMode="auto">
              <a:xfrm>
                <a:off x="4398" y="2486"/>
                <a:ext cx="6" cy="1"/>
              </a:xfrm>
              <a:custGeom>
                <a:avLst/>
                <a:gdLst>
                  <a:gd name="T0" fmla="*/ 0 w 6"/>
                  <a:gd name="T1" fmla="*/ 0 h 1"/>
                  <a:gd name="T2" fmla="*/ 3 w 6"/>
                  <a:gd name="T3" fmla="*/ 0 h 1"/>
                  <a:gd name="T4" fmla="*/ 5 w 6"/>
                  <a:gd name="T5" fmla="*/ 0 h 1"/>
                  <a:gd name="T6" fmla="*/ 6 w 6"/>
                  <a:gd name="T7" fmla="*/ 0 h 1"/>
                  <a:gd name="T8" fmla="*/ 3 w 6"/>
                  <a:gd name="T9" fmla="*/ 0 h 1"/>
                  <a:gd name="T10" fmla="*/ 2 w 6"/>
                  <a:gd name="T11" fmla="*/ 0 h 1"/>
                  <a:gd name="T12" fmla="*/ 0 w 6"/>
                  <a:gd name="T13" fmla="*/ 0 h 1"/>
                  <a:gd name="T14" fmla="*/ 0 w 6"/>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
                    <a:moveTo>
                      <a:pt x="0" y="0"/>
                    </a:moveTo>
                    <a:lnTo>
                      <a:pt x="3" y="0"/>
                    </a:lnTo>
                    <a:lnTo>
                      <a:pt x="5" y="0"/>
                    </a:lnTo>
                    <a:lnTo>
                      <a:pt x="6" y="0"/>
                    </a:lnTo>
                    <a:lnTo>
                      <a:pt x="3" y="0"/>
                    </a:lnTo>
                    <a:lnTo>
                      <a:pt x="2"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89" name="Freeform 1966">
                <a:extLst>
                  <a:ext uri="{FF2B5EF4-FFF2-40B4-BE49-F238E27FC236}">
                    <a16:creationId xmlns:a16="http://schemas.microsoft.com/office/drawing/2014/main" id="{3B732966-2479-2940-9316-E26BB3F18E6E}"/>
                  </a:ext>
                </a:extLst>
              </p:cNvPr>
              <p:cNvSpPr>
                <a:spLocks/>
              </p:cNvSpPr>
              <p:nvPr/>
            </p:nvSpPr>
            <p:spPr bwMode="auto">
              <a:xfrm>
                <a:off x="4398" y="2486"/>
                <a:ext cx="3" cy="1"/>
              </a:xfrm>
              <a:custGeom>
                <a:avLst/>
                <a:gdLst>
                  <a:gd name="T0" fmla="*/ 0 w 3"/>
                  <a:gd name="T1" fmla="*/ 0 h 1"/>
                  <a:gd name="T2" fmla="*/ 2 w 3"/>
                  <a:gd name="T3" fmla="*/ 0 h 1"/>
                  <a:gd name="T4" fmla="*/ 3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0" y="0"/>
                    </a:moveTo>
                    <a:lnTo>
                      <a:pt x="2" y="0"/>
                    </a:lnTo>
                    <a:lnTo>
                      <a:pt x="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90" name="Rectangle 1967">
                <a:extLst>
                  <a:ext uri="{FF2B5EF4-FFF2-40B4-BE49-F238E27FC236}">
                    <a16:creationId xmlns:a16="http://schemas.microsoft.com/office/drawing/2014/main" id="{91146ABB-97A4-5240-A4E4-42CB9CDE5453}"/>
                  </a:ext>
                </a:extLst>
              </p:cNvPr>
              <p:cNvSpPr>
                <a:spLocks noChangeArrowheads="1"/>
              </p:cNvSpPr>
              <p:nvPr/>
            </p:nvSpPr>
            <p:spPr bwMode="auto">
              <a:xfrm>
                <a:off x="4398" y="2486"/>
                <a:ext cx="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91" name="Freeform 1968">
                <a:extLst>
                  <a:ext uri="{FF2B5EF4-FFF2-40B4-BE49-F238E27FC236}">
                    <a16:creationId xmlns:a16="http://schemas.microsoft.com/office/drawing/2014/main" id="{3F340E17-F627-B74B-90AB-48ACFA851C46}"/>
                  </a:ext>
                </a:extLst>
              </p:cNvPr>
              <p:cNvSpPr>
                <a:spLocks/>
              </p:cNvSpPr>
              <p:nvPr/>
            </p:nvSpPr>
            <p:spPr bwMode="auto">
              <a:xfrm>
                <a:off x="4577" y="2466"/>
                <a:ext cx="31" cy="116"/>
              </a:xfrm>
              <a:custGeom>
                <a:avLst/>
                <a:gdLst>
                  <a:gd name="T0" fmla="*/ 0 w 31"/>
                  <a:gd name="T1" fmla="*/ 32 h 116"/>
                  <a:gd name="T2" fmla="*/ 31 w 31"/>
                  <a:gd name="T3" fmla="*/ 0 h 116"/>
                  <a:gd name="T4" fmla="*/ 31 w 31"/>
                  <a:gd name="T5" fmla="*/ 86 h 116"/>
                  <a:gd name="T6" fmla="*/ 0 w 31"/>
                  <a:gd name="T7" fmla="*/ 116 h 116"/>
                  <a:gd name="T8" fmla="*/ 0 w 31"/>
                  <a:gd name="T9" fmla="*/ 32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16">
                    <a:moveTo>
                      <a:pt x="0" y="32"/>
                    </a:moveTo>
                    <a:lnTo>
                      <a:pt x="31" y="0"/>
                    </a:lnTo>
                    <a:lnTo>
                      <a:pt x="31" y="86"/>
                    </a:lnTo>
                    <a:lnTo>
                      <a:pt x="0" y="116"/>
                    </a:lnTo>
                    <a:lnTo>
                      <a:pt x="0" y="3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92" name="Rectangle 1969">
                <a:extLst>
                  <a:ext uri="{FF2B5EF4-FFF2-40B4-BE49-F238E27FC236}">
                    <a16:creationId xmlns:a16="http://schemas.microsoft.com/office/drawing/2014/main" id="{3FC22FFB-4FE8-5745-8304-AC732902D37C}"/>
                  </a:ext>
                </a:extLst>
              </p:cNvPr>
              <p:cNvSpPr>
                <a:spLocks noChangeArrowheads="1"/>
              </p:cNvSpPr>
              <p:nvPr/>
            </p:nvSpPr>
            <p:spPr bwMode="auto">
              <a:xfrm>
                <a:off x="4328" y="2498"/>
                <a:ext cx="249" cy="6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93" name="Rectangle 1970">
                <a:extLst>
                  <a:ext uri="{FF2B5EF4-FFF2-40B4-BE49-F238E27FC236}">
                    <a16:creationId xmlns:a16="http://schemas.microsoft.com/office/drawing/2014/main" id="{5723D527-48AD-A643-A4B9-0471D5FF586F}"/>
                  </a:ext>
                </a:extLst>
              </p:cNvPr>
              <p:cNvSpPr>
                <a:spLocks noChangeArrowheads="1"/>
              </p:cNvSpPr>
              <p:nvPr/>
            </p:nvSpPr>
            <p:spPr bwMode="auto">
              <a:xfrm>
                <a:off x="4328" y="2498"/>
                <a:ext cx="249" cy="6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94" name="Freeform 1971">
                <a:extLst>
                  <a:ext uri="{FF2B5EF4-FFF2-40B4-BE49-F238E27FC236}">
                    <a16:creationId xmlns:a16="http://schemas.microsoft.com/office/drawing/2014/main" id="{2B9A268F-3370-DF44-9266-AA08D829B7A9}"/>
                  </a:ext>
                </a:extLst>
              </p:cNvPr>
              <p:cNvSpPr>
                <a:spLocks/>
              </p:cNvSpPr>
              <p:nvPr/>
            </p:nvSpPr>
            <p:spPr bwMode="auto">
              <a:xfrm>
                <a:off x="4406" y="2498"/>
                <a:ext cx="4" cy="67"/>
              </a:xfrm>
              <a:custGeom>
                <a:avLst/>
                <a:gdLst>
                  <a:gd name="T0" fmla="*/ 4 w 4"/>
                  <a:gd name="T1" fmla="*/ 0 h 67"/>
                  <a:gd name="T2" fmla="*/ 1 w 4"/>
                  <a:gd name="T3" fmla="*/ 16 h 67"/>
                  <a:gd name="T4" fmla="*/ 0 w 4"/>
                  <a:gd name="T5" fmla="*/ 34 h 67"/>
                  <a:gd name="T6" fmla="*/ 1 w 4"/>
                  <a:gd name="T7" fmla="*/ 50 h 67"/>
                  <a:gd name="T8" fmla="*/ 4 w 4"/>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7">
                    <a:moveTo>
                      <a:pt x="4" y="0"/>
                    </a:moveTo>
                    <a:lnTo>
                      <a:pt x="1" y="16"/>
                    </a:lnTo>
                    <a:lnTo>
                      <a:pt x="0" y="34"/>
                    </a:lnTo>
                    <a:lnTo>
                      <a:pt x="1" y="50"/>
                    </a:lnTo>
                    <a:lnTo>
                      <a:pt x="4" y="6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795" name="Rectangle 1972">
                <a:extLst>
                  <a:ext uri="{FF2B5EF4-FFF2-40B4-BE49-F238E27FC236}">
                    <a16:creationId xmlns:a16="http://schemas.microsoft.com/office/drawing/2014/main" id="{11127DCD-2924-4248-A819-60654A853C4F}"/>
                  </a:ext>
                </a:extLst>
              </p:cNvPr>
              <p:cNvSpPr>
                <a:spLocks noChangeArrowheads="1"/>
              </p:cNvSpPr>
              <p:nvPr/>
            </p:nvSpPr>
            <p:spPr bwMode="auto">
              <a:xfrm>
                <a:off x="4328" y="2565"/>
                <a:ext cx="249" cy="17"/>
              </a:xfrm>
              <a:prstGeom prst="rect">
                <a:avLst/>
              </a:prstGeom>
              <a:solidFill>
                <a:srgbClr val="9A9A9A"/>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96" name="Rectangle 1973">
                <a:extLst>
                  <a:ext uri="{FF2B5EF4-FFF2-40B4-BE49-F238E27FC236}">
                    <a16:creationId xmlns:a16="http://schemas.microsoft.com/office/drawing/2014/main" id="{398ACE1C-DEA1-2B4B-AF23-32EE164CA863}"/>
                  </a:ext>
                </a:extLst>
              </p:cNvPr>
              <p:cNvSpPr>
                <a:spLocks noChangeArrowheads="1"/>
              </p:cNvSpPr>
              <p:nvPr/>
            </p:nvSpPr>
            <p:spPr bwMode="auto">
              <a:xfrm>
                <a:off x="4520" y="2519"/>
                <a:ext cx="9"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797" name="Freeform 1974">
                <a:extLst>
                  <a:ext uri="{FF2B5EF4-FFF2-40B4-BE49-F238E27FC236}">
                    <a16:creationId xmlns:a16="http://schemas.microsoft.com/office/drawing/2014/main" id="{3FC73CB3-2B06-054D-9ABD-D29FABDFEF77}"/>
                  </a:ext>
                </a:extLst>
              </p:cNvPr>
              <p:cNvSpPr>
                <a:spLocks noEditPoints="1"/>
              </p:cNvSpPr>
              <p:nvPr/>
            </p:nvSpPr>
            <p:spPr bwMode="auto">
              <a:xfrm>
                <a:off x="4418" y="2513"/>
                <a:ext cx="40" cy="4"/>
              </a:xfrm>
              <a:custGeom>
                <a:avLst/>
                <a:gdLst>
                  <a:gd name="T0" fmla="*/ 0 w 40"/>
                  <a:gd name="T1" fmla="*/ 4 h 4"/>
                  <a:gd name="T2" fmla="*/ 11 w 40"/>
                  <a:gd name="T3" fmla="*/ 4 h 4"/>
                  <a:gd name="T4" fmla="*/ 11 w 40"/>
                  <a:gd name="T5" fmla="*/ 0 h 4"/>
                  <a:gd name="T6" fmla="*/ 0 w 40"/>
                  <a:gd name="T7" fmla="*/ 0 h 4"/>
                  <a:gd name="T8" fmla="*/ 0 w 40"/>
                  <a:gd name="T9" fmla="*/ 4 h 4"/>
                  <a:gd name="T10" fmla="*/ 17 w 40"/>
                  <a:gd name="T11" fmla="*/ 4 h 4"/>
                  <a:gd name="T12" fmla="*/ 23 w 40"/>
                  <a:gd name="T13" fmla="*/ 4 h 4"/>
                  <a:gd name="T14" fmla="*/ 23 w 40"/>
                  <a:gd name="T15" fmla="*/ 0 h 4"/>
                  <a:gd name="T16" fmla="*/ 17 w 40"/>
                  <a:gd name="T17" fmla="*/ 0 h 4"/>
                  <a:gd name="T18" fmla="*/ 17 w 40"/>
                  <a:gd name="T19" fmla="*/ 4 h 4"/>
                  <a:gd name="T20" fmla="*/ 29 w 40"/>
                  <a:gd name="T21" fmla="*/ 4 h 4"/>
                  <a:gd name="T22" fmla="*/ 40 w 40"/>
                  <a:gd name="T23" fmla="*/ 4 h 4"/>
                  <a:gd name="T24" fmla="*/ 40 w 40"/>
                  <a:gd name="T25" fmla="*/ 0 h 4"/>
                  <a:gd name="T26" fmla="*/ 29 w 40"/>
                  <a:gd name="T27" fmla="*/ 0 h 4"/>
                  <a:gd name="T28" fmla="*/ 29 w 40"/>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4">
                    <a:moveTo>
                      <a:pt x="0" y="4"/>
                    </a:moveTo>
                    <a:lnTo>
                      <a:pt x="11" y="4"/>
                    </a:lnTo>
                    <a:lnTo>
                      <a:pt x="11" y="0"/>
                    </a:lnTo>
                    <a:lnTo>
                      <a:pt x="0" y="0"/>
                    </a:lnTo>
                    <a:lnTo>
                      <a:pt x="0" y="4"/>
                    </a:lnTo>
                    <a:close/>
                    <a:moveTo>
                      <a:pt x="17" y="4"/>
                    </a:moveTo>
                    <a:lnTo>
                      <a:pt x="23" y="4"/>
                    </a:lnTo>
                    <a:lnTo>
                      <a:pt x="23" y="0"/>
                    </a:lnTo>
                    <a:lnTo>
                      <a:pt x="17" y="0"/>
                    </a:lnTo>
                    <a:lnTo>
                      <a:pt x="17" y="4"/>
                    </a:lnTo>
                    <a:close/>
                    <a:moveTo>
                      <a:pt x="29" y="4"/>
                    </a:moveTo>
                    <a:lnTo>
                      <a:pt x="40" y="4"/>
                    </a:lnTo>
                    <a:lnTo>
                      <a:pt x="40" y="0"/>
                    </a:lnTo>
                    <a:lnTo>
                      <a:pt x="29" y="0"/>
                    </a:lnTo>
                    <a:lnTo>
                      <a:pt x="29" y="4"/>
                    </a:lnTo>
                    <a:close/>
                  </a:path>
                </a:pathLst>
              </a:custGeom>
              <a:solidFill>
                <a:srgbClr val="C0C0C0"/>
              </a:solidFill>
              <a:ln w="1588">
                <a:solidFill>
                  <a:srgbClr val="000000"/>
                </a:solidFill>
                <a:prstDash val="solid"/>
                <a:round/>
                <a:headEnd/>
                <a:tailEnd/>
              </a:ln>
            </p:spPr>
            <p:txBody>
              <a:bodyPr/>
              <a:lstStyle/>
              <a:p>
                <a:endParaRPr lang="zh-TW" altLang="en-US"/>
              </a:p>
            </p:txBody>
          </p:sp>
          <p:sp>
            <p:nvSpPr>
              <p:cNvPr id="10798" name="Freeform 1975">
                <a:extLst>
                  <a:ext uri="{FF2B5EF4-FFF2-40B4-BE49-F238E27FC236}">
                    <a16:creationId xmlns:a16="http://schemas.microsoft.com/office/drawing/2014/main" id="{20F26CE2-3E5C-9C46-8911-E374B04A2397}"/>
                  </a:ext>
                </a:extLst>
              </p:cNvPr>
              <p:cNvSpPr>
                <a:spLocks noEditPoints="1"/>
              </p:cNvSpPr>
              <p:nvPr/>
            </p:nvSpPr>
            <p:spPr bwMode="auto">
              <a:xfrm>
                <a:off x="4336" y="2505"/>
                <a:ext cx="179" cy="26"/>
              </a:xfrm>
              <a:custGeom>
                <a:avLst/>
                <a:gdLst>
                  <a:gd name="T0" fmla="*/ 0 w 179"/>
                  <a:gd name="T1" fmla="*/ 26 h 26"/>
                  <a:gd name="T2" fmla="*/ 23 w 179"/>
                  <a:gd name="T3" fmla="*/ 26 h 26"/>
                  <a:gd name="T4" fmla="*/ 23 w 179"/>
                  <a:gd name="T5" fmla="*/ 0 h 26"/>
                  <a:gd name="T6" fmla="*/ 0 w 179"/>
                  <a:gd name="T7" fmla="*/ 0 h 26"/>
                  <a:gd name="T8" fmla="*/ 0 w 179"/>
                  <a:gd name="T9" fmla="*/ 26 h 26"/>
                  <a:gd name="T10" fmla="*/ 159 w 179"/>
                  <a:gd name="T11" fmla="*/ 19 h 26"/>
                  <a:gd name="T12" fmla="*/ 179 w 179"/>
                  <a:gd name="T13" fmla="*/ 19 h 26"/>
                  <a:gd name="T14" fmla="*/ 179 w 179"/>
                  <a:gd name="T15" fmla="*/ 6 h 26"/>
                  <a:gd name="T16" fmla="*/ 159 w 179"/>
                  <a:gd name="T17" fmla="*/ 6 h 26"/>
                  <a:gd name="T18" fmla="*/ 159 w 179"/>
                  <a:gd name="T19" fmla="*/ 19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26">
                    <a:moveTo>
                      <a:pt x="0" y="26"/>
                    </a:moveTo>
                    <a:lnTo>
                      <a:pt x="23" y="26"/>
                    </a:lnTo>
                    <a:lnTo>
                      <a:pt x="23" y="0"/>
                    </a:lnTo>
                    <a:lnTo>
                      <a:pt x="0" y="0"/>
                    </a:lnTo>
                    <a:lnTo>
                      <a:pt x="0" y="26"/>
                    </a:lnTo>
                    <a:close/>
                    <a:moveTo>
                      <a:pt x="159" y="19"/>
                    </a:moveTo>
                    <a:lnTo>
                      <a:pt x="179" y="19"/>
                    </a:lnTo>
                    <a:lnTo>
                      <a:pt x="179" y="6"/>
                    </a:lnTo>
                    <a:lnTo>
                      <a:pt x="159" y="6"/>
                    </a:lnTo>
                    <a:lnTo>
                      <a:pt x="159"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99" name="Freeform 1976">
                <a:extLst>
                  <a:ext uri="{FF2B5EF4-FFF2-40B4-BE49-F238E27FC236}">
                    <a16:creationId xmlns:a16="http://schemas.microsoft.com/office/drawing/2014/main" id="{2FDAC198-8A65-EA4C-AA85-A42A9B7164BB}"/>
                  </a:ext>
                </a:extLst>
              </p:cNvPr>
              <p:cNvSpPr>
                <a:spLocks noEditPoints="1"/>
              </p:cNvSpPr>
              <p:nvPr/>
            </p:nvSpPr>
            <p:spPr bwMode="auto">
              <a:xfrm>
                <a:off x="4330" y="2501"/>
                <a:ext cx="245" cy="77"/>
              </a:xfrm>
              <a:custGeom>
                <a:avLst/>
                <a:gdLst>
                  <a:gd name="T0" fmla="*/ 85 w 245"/>
                  <a:gd name="T1" fmla="*/ 61 h 77"/>
                  <a:gd name="T2" fmla="*/ 244 w 245"/>
                  <a:gd name="T3" fmla="*/ 61 h 77"/>
                  <a:gd name="T4" fmla="*/ 244 w 245"/>
                  <a:gd name="T5" fmla="*/ 0 h 77"/>
                  <a:gd name="T6" fmla="*/ 85 w 245"/>
                  <a:gd name="T7" fmla="*/ 0 h 77"/>
                  <a:gd name="T8" fmla="*/ 82 w 245"/>
                  <a:gd name="T9" fmla="*/ 15 h 77"/>
                  <a:gd name="T10" fmla="*/ 81 w 245"/>
                  <a:gd name="T11" fmla="*/ 31 h 77"/>
                  <a:gd name="T12" fmla="*/ 82 w 245"/>
                  <a:gd name="T13" fmla="*/ 46 h 77"/>
                  <a:gd name="T14" fmla="*/ 85 w 245"/>
                  <a:gd name="T15" fmla="*/ 61 h 77"/>
                  <a:gd name="T16" fmla="*/ 144 w 245"/>
                  <a:gd name="T17" fmla="*/ 53 h 77"/>
                  <a:gd name="T18" fmla="*/ 235 w 245"/>
                  <a:gd name="T19" fmla="*/ 53 h 77"/>
                  <a:gd name="T20" fmla="*/ 235 w 245"/>
                  <a:gd name="T21" fmla="*/ 8 h 77"/>
                  <a:gd name="T22" fmla="*/ 144 w 245"/>
                  <a:gd name="T23" fmla="*/ 8 h 77"/>
                  <a:gd name="T24" fmla="*/ 144 w 245"/>
                  <a:gd name="T25" fmla="*/ 53 h 77"/>
                  <a:gd name="T26" fmla="*/ 222 w 245"/>
                  <a:gd name="T27" fmla="*/ 77 h 77"/>
                  <a:gd name="T28" fmla="*/ 241 w 245"/>
                  <a:gd name="T29" fmla="*/ 77 h 77"/>
                  <a:gd name="T30" fmla="*/ 244 w 245"/>
                  <a:gd name="T31" fmla="*/ 76 h 77"/>
                  <a:gd name="T32" fmla="*/ 245 w 245"/>
                  <a:gd name="T33" fmla="*/ 73 h 77"/>
                  <a:gd name="T34" fmla="*/ 244 w 245"/>
                  <a:gd name="T35" fmla="*/ 70 h 77"/>
                  <a:gd name="T36" fmla="*/ 241 w 245"/>
                  <a:gd name="T37" fmla="*/ 69 h 77"/>
                  <a:gd name="T38" fmla="*/ 222 w 245"/>
                  <a:gd name="T39" fmla="*/ 69 h 77"/>
                  <a:gd name="T40" fmla="*/ 222 w 245"/>
                  <a:gd name="T41" fmla="*/ 77 h 77"/>
                  <a:gd name="T42" fmla="*/ 24 w 245"/>
                  <a:gd name="T43" fmla="*/ 77 h 77"/>
                  <a:gd name="T44" fmla="*/ 4 w 245"/>
                  <a:gd name="T45" fmla="*/ 77 h 77"/>
                  <a:gd name="T46" fmla="*/ 1 w 245"/>
                  <a:gd name="T47" fmla="*/ 76 h 77"/>
                  <a:gd name="T48" fmla="*/ 0 w 245"/>
                  <a:gd name="T49" fmla="*/ 73 h 77"/>
                  <a:gd name="T50" fmla="*/ 1 w 245"/>
                  <a:gd name="T51" fmla="*/ 70 h 77"/>
                  <a:gd name="T52" fmla="*/ 4 w 245"/>
                  <a:gd name="T53" fmla="*/ 69 h 77"/>
                  <a:gd name="T54" fmla="*/ 24 w 245"/>
                  <a:gd name="T55" fmla="*/ 69 h 77"/>
                  <a:gd name="T56" fmla="*/ 24 w 245"/>
                  <a:gd name="T57" fmla="*/ 77 h 77"/>
                  <a:gd name="T58" fmla="*/ 88 w 245"/>
                  <a:gd name="T59" fmla="*/ 16 h 77"/>
                  <a:gd name="T60" fmla="*/ 128 w 245"/>
                  <a:gd name="T61" fmla="*/ 16 h 77"/>
                  <a:gd name="T62" fmla="*/ 128 w 245"/>
                  <a:gd name="T63" fmla="*/ 12 h 77"/>
                  <a:gd name="T64" fmla="*/ 88 w 245"/>
                  <a:gd name="T65" fmla="*/ 12 h 77"/>
                  <a:gd name="T66" fmla="*/ 88 w 245"/>
                  <a:gd name="T67" fmla="*/ 16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77">
                    <a:moveTo>
                      <a:pt x="85" y="61"/>
                    </a:moveTo>
                    <a:lnTo>
                      <a:pt x="244" y="61"/>
                    </a:lnTo>
                    <a:lnTo>
                      <a:pt x="244" y="0"/>
                    </a:lnTo>
                    <a:lnTo>
                      <a:pt x="85" y="0"/>
                    </a:lnTo>
                    <a:lnTo>
                      <a:pt x="82" y="15"/>
                    </a:lnTo>
                    <a:lnTo>
                      <a:pt x="81" y="31"/>
                    </a:lnTo>
                    <a:lnTo>
                      <a:pt x="82" y="46"/>
                    </a:lnTo>
                    <a:lnTo>
                      <a:pt x="85" y="61"/>
                    </a:lnTo>
                    <a:close/>
                    <a:moveTo>
                      <a:pt x="144" y="53"/>
                    </a:moveTo>
                    <a:lnTo>
                      <a:pt x="235" y="53"/>
                    </a:lnTo>
                    <a:lnTo>
                      <a:pt x="235" y="8"/>
                    </a:lnTo>
                    <a:lnTo>
                      <a:pt x="144" y="8"/>
                    </a:lnTo>
                    <a:lnTo>
                      <a:pt x="144" y="53"/>
                    </a:lnTo>
                    <a:close/>
                    <a:moveTo>
                      <a:pt x="222" y="77"/>
                    </a:moveTo>
                    <a:lnTo>
                      <a:pt x="241" y="77"/>
                    </a:lnTo>
                    <a:lnTo>
                      <a:pt x="244" y="76"/>
                    </a:lnTo>
                    <a:lnTo>
                      <a:pt x="245" y="73"/>
                    </a:lnTo>
                    <a:lnTo>
                      <a:pt x="244" y="70"/>
                    </a:lnTo>
                    <a:lnTo>
                      <a:pt x="241" y="69"/>
                    </a:lnTo>
                    <a:lnTo>
                      <a:pt x="222" y="69"/>
                    </a:lnTo>
                    <a:lnTo>
                      <a:pt x="222" y="77"/>
                    </a:lnTo>
                    <a:close/>
                    <a:moveTo>
                      <a:pt x="24" y="77"/>
                    </a:moveTo>
                    <a:lnTo>
                      <a:pt x="4" y="77"/>
                    </a:lnTo>
                    <a:lnTo>
                      <a:pt x="1" y="76"/>
                    </a:lnTo>
                    <a:lnTo>
                      <a:pt x="0" y="73"/>
                    </a:lnTo>
                    <a:lnTo>
                      <a:pt x="1" y="70"/>
                    </a:lnTo>
                    <a:lnTo>
                      <a:pt x="4" y="69"/>
                    </a:lnTo>
                    <a:lnTo>
                      <a:pt x="24" y="69"/>
                    </a:lnTo>
                    <a:lnTo>
                      <a:pt x="24" y="77"/>
                    </a:lnTo>
                    <a:close/>
                    <a:moveTo>
                      <a:pt x="88" y="16"/>
                    </a:moveTo>
                    <a:lnTo>
                      <a:pt x="128" y="16"/>
                    </a:lnTo>
                    <a:lnTo>
                      <a:pt x="128" y="12"/>
                    </a:lnTo>
                    <a:lnTo>
                      <a:pt x="88" y="12"/>
                    </a:lnTo>
                    <a:lnTo>
                      <a:pt x="88"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00" name="Freeform 1977">
                <a:extLst>
                  <a:ext uri="{FF2B5EF4-FFF2-40B4-BE49-F238E27FC236}">
                    <a16:creationId xmlns:a16="http://schemas.microsoft.com/office/drawing/2014/main" id="{51D69DC3-94D6-BF45-BF38-56FBF7A1C724}"/>
                  </a:ext>
                </a:extLst>
              </p:cNvPr>
              <p:cNvSpPr>
                <a:spLocks/>
              </p:cNvSpPr>
              <p:nvPr/>
            </p:nvSpPr>
            <p:spPr bwMode="auto">
              <a:xfrm>
                <a:off x="4411" y="2501"/>
                <a:ext cx="163" cy="61"/>
              </a:xfrm>
              <a:custGeom>
                <a:avLst/>
                <a:gdLst>
                  <a:gd name="T0" fmla="*/ 4 w 163"/>
                  <a:gd name="T1" fmla="*/ 61 h 61"/>
                  <a:gd name="T2" fmla="*/ 163 w 163"/>
                  <a:gd name="T3" fmla="*/ 61 h 61"/>
                  <a:gd name="T4" fmla="*/ 163 w 163"/>
                  <a:gd name="T5" fmla="*/ 0 h 61"/>
                  <a:gd name="T6" fmla="*/ 4 w 163"/>
                  <a:gd name="T7" fmla="*/ 0 h 61"/>
                  <a:gd name="T8" fmla="*/ 1 w 163"/>
                  <a:gd name="T9" fmla="*/ 15 h 61"/>
                  <a:gd name="T10" fmla="*/ 0 w 163"/>
                  <a:gd name="T11" fmla="*/ 31 h 61"/>
                  <a:gd name="T12" fmla="*/ 1 w 163"/>
                  <a:gd name="T13" fmla="*/ 46 h 61"/>
                  <a:gd name="T14" fmla="*/ 4 w 163"/>
                  <a:gd name="T15" fmla="*/ 6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61">
                    <a:moveTo>
                      <a:pt x="4" y="61"/>
                    </a:moveTo>
                    <a:lnTo>
                      <a:pt x="163" y="61"/>
                    </a:lnTo>
                    <a:lnTo>
                      <a:pt x="163" y="0"/>
                    </a:lnTo>
                    <a:lnTo>
                      <a:pt x="4" y="0"/>
                    </a:lnTo>
                    <a:lnTo>
                      <a:pt x="1" y="15"/>
                    </a:lnTo>
                    <a:lnTo>
                      <a:pt x="0" y="31"/>
                    </a:lnTo>
                    <a:lnTo>
                      <a:pt x="1" y="46"/>
                    </a:lnTo>
                    <a:lnTo>
                      <a:pt x="4" y="6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801" name="Line 1978">
                <a:extLst>
                  <a:ext uri="{FF2B5EF4-FFF2-40B4-BE49-F238E27FC236}">
                    <a16:creationId xmlns:a16="http://schemas.microsoft.com/office/drawing/2014/main" id="{FF482A8A-A59B-4E47-81D6-53135DB873F2}"/>
                  </a:ext>
                </a:extLst>
              </p:cNvPr>
              <p:cNvSpPr>
                <a:spLocks noChangeShapeType="1"/>
              </p:cNvSpPr>
              <p:nvPr/>
            </p:nvSpPr>
            <p:spPr bwMode="auto">
              <a:xfrm>
                <a:off x="4461" y="2501"/>
                <a:ext cx="1" cy="6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02" name="Line 1979">
                <a:extLst>
                  <a:ext uri="{FF2B5EF4-FFF2-40B4-BE49-F238E27FC236}">
                    <a16:creationId xmlns:a16="http://schemas.microsoft.com/office/drawing/2014/main" id="{095AD517-48BA-5248-B097-E547452F6F62}"/>
                  </a:ext>
                </a:extLst>
              </p:cNvPr>
              <p:cNvSpPr>
                <a:spLocks noChangeShapeType="1"/>
              </p:cNvSpPr>
              <p:nvPr/>
            </p:nvSpPr>
            <p:spPr bwMode="auto">
              <a:xfrm flipH="1">
                <a:off x="4412" y="2521"/>
                <a:ext cx="4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03" name="Line 1980">
                <a:extLst>
                  <a:ext uri="{FF2B5EF4-FFF2-40B4-BE49-F238E27FC236}">
                    <a16:creationId xmlns:a16="http://schemas.microsoft.com/office/drawing/2014/main" id="{EBA5D079-26E0-0449-8E2C-7B269C02C2C8}"/>
                  </a:ext>
                </a:extLst>
              </p:cNvPr>
              <p:cNvSpPr>
                <a:spLocks noChangeShapeType="1"/>
              </p:cNvSpPr>
              <p:nvPr/>
            </p:nvSpPr>
            <p:spPr bwMode="auto">
              <a:xfrm flipH="1">
                <a:off x="4412" y="2542"/>
                <a:ext cx="4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04" name="Rectangle 1981">
                <a:extLst>
                  <a:ext uri="{FF2B5EF4-FFF2-40B4-BE49-F238E27FC236}">
                    <a16:creationId xmlns:a16="http://schemas.microsoft.com/office/drawing/2014/main" id="{B07B5A4C-403A-6843-920F-50E64E2AB247}"/>
                  </a:ext>
                </a:extLst>
              </p:cNvPr>
              <p:cNvSpPr>
                <a:spLocks noChangeArrowheads="1"/>
              </p:cNvSpPr>
              <p:nvPr/>
            </p:nvSpPr>
            <p:spPr bwMode="auto">
              <a:xfrm>
                <a:off x="4474" y="2509"/>
                <a:ext cx="91" cy="4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05" name="Line 1982">
                <a:extLst>
                  <a:ext uri="{FF2B5EF4-FFF2-40B4-BE49-F238E27FC236}">
                    <a16:creationId xmlns:a16="http://schemas.microsoft.com/office/drawing/2014/main" id="{E26B6A4D-87CE-0543-8D95-287DB9567B73}"/>
                  </a:ext>
                </a:extLst>
              </p:cNvPr>
              <p:cNvSpPr>
                <a:spLocks noChangeShapeType="1"/>
              </p:cNvSpPr>
              <p:nvPr/>
            </p:nvSpPr>
            <p:spPr bwMode="auto">
              <a:xfrm>
                <a:off x="4536" y="250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06" name="Line 1983">
                <a:extLst>
                  <a:ext uri="{FF2B5EF4-FFF2-40B4-BE49-F238E27FC236}">
                    <a16:creationId xmlns:a16="http://schemas.microsoft.com/office/drawing/2014/main" id="{0B8F401A-6157-0743-A0A9-81882C934A9E}"/>
                  </a:ext>
                </a:extLst>
              </p:cNvPr>
              <p:cNvSpPr>
                <a:spLocks noChangeShapeType="1"/>
              </p:cNvSpPr>
              <p:nvPr/>
            </p:nvSpPr>
            <p:spPr bwMode="auto">
              <a:xfrm>
                <a:off x="4474" y="2526"/>
                <a:ext cx="9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07" name="Freeform 1984">
                <a:extLst>
                  <a:ext uri="{FF2B5EF4-FFF2-40B4-BE49-F238E27FC236}">
                    <a16:creationId xmlns:a16="http://schemas.microsoft.com/office/drawing/2014/main" id="{2D5109EF-FDFC-2142-A769-B78AFFBE4918}"/>
                  </a:ext>
                </a:extLst>
              </p:cNvPr>
              <p:cNvSpPr>
                <a:spLocks/>
              </p:cNvSpPr>
              <p:nvPr/>
            </p:nvSpPr>
            <p:spPr bwMode="auto">
              <a:xfrm>
                <a:off x="4552" y="2570"/>
                <a:ext cx="23" cy="8"/>
              </a:xfrm>
              <a:custGeom>
                <a:avLst/>
                <a:gdLst>
                  <a:gd name="T0" fmla="*/ 0 w 23"/>
                  <a:gd name="T1" fmla="*/ 8 h 8"/>
                  <a:gd name="T2" fmla="*/ 19 w 23"/>
                  <a:gd name="T3" fmla="*/ 8 h 8"/>
                  <a:gd name="T4" fmla="*/ 22 w 23"/>
                  <a:gd name="T5" fmla="*/ 7 h 8"/>
                  <a:gd name="T6" fmla="*/ 23 w 23"/>
                  <a:gd name="T7" fmla="*/ 4 h 8"/>
                  <a:gd name="T8" fmla="*/ 22 w 23"/>
                  <a:gd name="T9" fmla="*/ 1 h 8"/>
                  <a:gd name="T10" fmla="*/ 19 w 23"/>
                  <a:gd name="T11" fmla="*/ 0 h 8"/>
                  <a:gd name="T12" fmla="*/ 0 w 23"/>
                  <a:gd name="T13" fmla="*/ 0 h 8"/>
                  <a:gd name="T14" fmla="*/ 0 w 23"/>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8">
                    <a:moveTo>
                      <a:pt x="0" y="8"/>
                    </a:moveTo>
                    <a:lnTo>
                      <a:pt x="19" y="8"/>
                    </a:lnTo>
                    <a:lnTo>
                      <a:pt x="22" y="7"/>
                    </a:lnTo>
                    <a:lnTo>
                      <a:pt x="23" y="4"/>
                    </a:lnTo>
                    <a:lnTo>
                      <a:pt x="22" y="1"/>
                    </a:lnTo>
                    <a:lnTo>
                      <a:pt x="19" y="0"/>
                    </a:lnTo>
                    <a:lnTo>
                      <a:pt x="0" y="0"/>
                    </a:lnTo>
                    <a:lnTo>
                      <a:pt x="0"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808" name="Freeform 1985">
                <a:extLst>
                  <a:ext uri="{FF2B5EF4-FFF2-40B4-BE49-F238E27FC236}">
                    <a16:creationId xmlns:a16="http://schemas.microsoft.com/office/drawing/2014/main" id="{E33839B3-E883-C147-8DAC-0CC4A31C1458}"/>
                  </a:ext>
                </a:extLst>
              </p:cNvPr>
              <p:cNvSpPr>
                <a:spLocks/>
              </p:cNvSpPr>
              <p:nvPr/>
            </p:nvSpPr>
            <p:spPr bwMode="auto">
              <a:xfrm>
                <a:off x="4330" y="2570"/>
                <a:ext cx="24" cy="8"/>
              </a:xfrm>
              <a:custGeom>
                <a:avLst/>
                <a:gdLst>
                  <a:gd name="T0" fmla="*/ 24 w 24"/>
                  <a:gd name="T1" fmla="*/ 8 h 8"/>
                  <a:gd name="T2" fmla="*/ 4 w 24"/>
                  <a:gd name="T3" fmla="*/ 8 h 8"/>
                  <a:gd name="T4" fmla="*/ 1 w 24"/>
                  <a:gd name="T5" fmla="*/ 7 h 8"/>
                  <a:gd name="T6" fmla="*/ 0 w 24"/>
                  <a:gd name="T7" fmla="*/ 4 h 8"/>
                  <a:gd name="T8" fmla="*/ 1 w 24"/>
                  <a:gd name="T9" fmla="*/ 1 h 8"/>
                  <a:gd name="T10" fmla="*/ 4 w 24"/>
                  <a:gd name="T11" fmla="*/ 0 h 8"/>
                  <a:gd name="T12" fmla="*/ 24 w 24"/>
                  <a:gd name="T13" fmla="*/ 0 h 8"/>
                  <a:gd name="T14" fmla="*/ 24 w 24"/>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8">
                    <a:moveTo>
                      <a:pt x="24" y="8"/>
                    </a:moveTo>
                    <a:lnTo>
                      <a:pt x="4" y="8"/>
                    </a:lnTo>
                    <a:lnTo>
                      <a:pt x="1" y="7"/>
                    </a:lnTo>
                    <a:lnTo>
                      <a:pt x="0" y="4"/>
                    </a:lnTo>
                    <a:lnTo>
                      <a:pt x="1" y="1"/>
                    </a:lnTo>
                    <a:lnTo>
                      <a:pt x="4" y="0"/>
                    </a:lnTo>
                    <a:lnTo>
                      <a:pt x="24" y="0"/>
                    </a:lnTo>
                    <a:lnTo>
                      <a:pt x="24" y="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809" name="Rectangle 1986">
                <a:extLst>
                  <a:ext uri="{FF2B5EF4-FFF2-40B4-BE49-F238E27FC236}">
                    <a16:creationId xmlns:a16="http://schemas.microsoft.com/office/drawing/2014/main" id="{D94A5E2B-9B5B-DA4B-B15B-80C1220CB5F6}"/>
                  </a:ext>
                </a:extLst>
              </p:cNvPr>
              <p:cNvSpPr>
                <a:spLocks noChangeArrowheads="1"/>
              </p:cNvSpPr>
              <p:nvPr/>
            </p:nvSpPr>
            <p:spPr bwMode="auto">
              <a:xfrm>
                <a:off x="4418" y="2513"/>
                <a:ext cx="40" cy="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10" name="Line 1987">
                <a:extLst>
                  <a:ext uri="{FF2B5EF4-FFF2-40B4-BE49-F238E27FC236}">
                    <a16:creationId xmlns:a16="http://schemas.microsoft.com/office/drawing/2014/main" id="{6B44663F-8E42-1940-8A39-57081761DAAD}"/>
                  </a:ext>
                </a:extLst>
              </p:cNvPr>
              <p:cNvSpPr>
                <a:spLocks noChangeShapeType="1"/>
              </p:cNvSpPr>
              <p:nvPr/>
            </p:nvSpPr>
            <p:spPr bwMode="auto">
              <a:xfrm flipV="1">
                <a:off x="4418" y="2498"/>
                <a:ext cx="1"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1" name="Line 1988">
                <a:extLst>
                  <a:ext uri="{FF2B5EF4-FFF2-40B4-BE49-F238E27FC236}">
                    <a16:creationId xmlns:a16="http://schemas.microsoft.com/office/drawing/2014/main" id="{4E71674F-A112-0540-9BC0-F5C7D41C4271}"/>
                  </a:ext>
                </a:extLst>
              </p:cNvPr>
              <p:cNvSpPr>
                <a:spLocks noChangeShapeType="1"/>
              </p:cNvSpPr>
              <p:nvPr/>
            </p:nvSpPr>
            <p:spPr bwMode="auto">
              <a:xfrm flipV="1">
                <a:off x="4418" y="2562"/>
                <a:ext cx="1"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2" name="Line 1989">
                <a:extLst>
                  <a:ext uri="{FF2B5EF4-FFF2-40B4-BE49-F238E27FC236}">
                    <a16:creationId xmlns:a16="http://schemas.microsoft.com/office/drawing/2014/main" id="{3E351E46-45F9-3A47-AE48-D39F4AD89422}"/>
                  </a:ext>
                </a:extLst>
              </p:cNvPr>
              <p:cNvSpPr>
                <a:spLocks noChangeShapeType="1"/>
              </p:cNvSpPr>
              <p:nvPr/>
            </p:nvSpPr>
            <p:spPr bwMode="auto">
              <a:xfrm>
                <a:off x="4419" y="2532"/>
                <a:ext cx="4" cy="1"/>
              </a:xfrm>
              <a:prstGeom prst="line">
                <a:avLst/>
              </a:prstGeom>
              <a:noFill/>
              <a:ln w="3175">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3" name="Line 1990">
                <a:extLst>
                  <a:ext uri="{FF2B5EF4-FFF2-40B4-BE49-F238E27FC236}">
                    <a16:creationId xmlns:a16="http://schemas.microsoft.com/office/drawing/2014/main" id="{8A344FEE-FB5B-CD4B-8DB6-50BA2066000E}"/>
                  </a:ext>
                </a:extLst>
              </p:cNvPr>
              <p:cNvSpPr>
                <a:spLocks noChangeShapeType="1"/>
              </p:cNvSpPr>
              <p:nvPr/>
            </p:nvSpPr>
            <p:spPr bwMode="auto">
              <a:xfrm>
                <a:off x="4419" y="2515"/>
                <a:ext cx="4" cy="1"/>
              </a:xfrm>
              <a:prstGeom prst="line">
                <a:avLst/>
              </a:prstGeom>
              <a:noFill/>
              <a:ln w="3175">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4" name="Line 1991">
                <a:extLst>
                  <a:ext uri="{FF2B5EF4-FFF2-40B4-BE49-F238E27FC236}">
                    <a16:creationId xmlns:a16="http://schemas.microsoft.com/office/drawing/2014/main" id="{9DF58C70-EE75-AE4A-98DD-52AA9822FE9B}"/>
                  </a:ext>
                </a:extLst>
              </p:cNvPr>
              <p:cNvSpPr>
                <a:spLocks noChangeShapeType="1"/>
              </p:cNvSpPr>
              <p:nvPr/>
            </p:nvSpPr>
            <p:spPr bwMode="auto">
              <a:xfrm>
                <a:off x="4448" y="2515"/>
                <a:ext cx="4" cy="1"/>
              </a:xfrm>
              <a:prstGeom prst="line">
                <a:avLst/>
              </a:prstGeom>
              <a:noFill/>
              <a:ln w="3175">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5" name="Line 1992">
                <a:extLst>
                  <a:ext uri="{FF2B5EF4-FFF2-40B4-BE49-F238E27FC236}">
                    <a16:creationId xmlns:a16="http://schemas.microsoft.com/office/drawing/2014/main" id="{7EDF0F1F-D5CE-8243-8C34-9FCE836CCBF6}"/>
                  </a:ext>
                </a:extLst>
              </p:cNvPr>
              <p:cNvSpPr>
                <a:spLocks noChangeShapeType="1"/>
              </p:cNvSpPr>
              <p:nvPr/>
            </p:nvSpPr>
            <p:spPr bwMode="auto">
              <a:xfrm>
                <a:off x="4485" y="2521"/>
                <a:ext cx="5" cy="1"/>
              </a:xfrm>
              <a:prstGeom prst="line">
                <a:avLst/>
              </a:prstGeom>
              <a:noFill/>
              <a:ln w="3175">
                <a:solidFill>
                  <a:srgbClr val="00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816" name="Freeform 1993">
                <a:extLst>
                  <a:ext uri="{FF2B5EF4-FFF2-40B4-BE49-F238E27FC236}">
                    <a16:creationId xmlns:a16="http://schemas.microsoft.com/office/drawing/2014/main" id="{197DA97D-FAE6-6241-B27B-6BC5C97E570F}"/>
                  </a:ext>
                </a:extLst>
              </p:cNvPr>
              <p:cNvSpPr>
                <a:spLocks/>
              </p:cNvSpPr>
              <p:nvPr/>
            </p:nvSpPr>
            <p:spPr bwMode="auto">
              <a:xfrm>
                <a:off x="4546" y="2304"/>
                <a:ext cx="31" cy="182"/>
              </a:xfrm>
              <a:custGeom>
                <a:avLst/>
                <a:gdLst>
                  <a:gd name="T0" fmla="*/ 0 w 31"/>
                  <a:gd name="T1" fmla="*/ 182 h 182"/>
                  <a:gd name="T2" fmla="*/ 24 w 31"/>
                  <a:gd name="T3" fmla="*/ 159 h 182"/>
                  <a:gd name="T4" fmla="*/ 24 w 31"/>
                  <a:gd name="T5" fmla="*/ 116 h 182"/>
                  <a:gd name="T6" fmla="*/ 31 w 31"/>
                  <a:gd name="T7" fmla="*/ 94 h 182"/>
                  <a:gd name="T8" fmla="*/ 31 w 31"/>
                  <a:gd name="T9" fmla="*/ 0 h 182"/>
                  <a:gd name="T10" fmla="*/ 0 w 31"/>
                  <a:gd name="T11" fmla="*/ 32 h 182"/>
                  <a:gd name="T12" fmla="*/ 0 w 31"/>
                  <a:gd name="T13" fmla="*/ 182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82">
                    <a:moveTo>
                      <a:pt x="0" y="182"/>
                    </a:moveTo>
                    <a:lnTo>
                      <a:pt x="24" y="159"/>
                    </a:lnTo>
                    <a:lnTo>
                      <a:pt x="24" y="116"/>
                    </a:lnTo>
                    <a:lnTo>
                      <a:pt x="31" y="94"/>
                    </a:lnTo>
                    <a:lnTo>
                      <a:pt x="31" y="0"/>
                    </a:lnTo>
                    <a:lnTo>
                      <a:pt x="0" y="32"/>
                    </a:lnTo>
                    <a:lnTo>
                      <a:pt x="0" y="182"/>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17" name="Freeform 1994">
                <a:extLst>
                  <a:ext uri="{FF2B5EF4-FFF2-40B4-BE49-F238E27FC236}">
                    <a16:creationId xmlns:a16="http://schemas.microsoft.com/office/drawing/2014/main" id="{CF412CF4-3BB0-824B-BDEB-ED85CD400433}"/>
                  </a:ext>
                </a:extLst>
              </p:cNvPr>
              <p:cNvSpPr>
                <a:spLocks/>
              </p:cNvSpPr>
              <p:nvPr/>
            </p:nvSpPr>
            <p:spPr bwMode="auto">
              <a:xfrm>
                <a:off x="4359" y="2304"/>
                <a:ext cx="218" cy="32"/>
              </a:xfrm>
              <a:custGeom>
                <a:avLst/>
                <a:gdLst>
                  <a:gd name="T0" fmla="*/ 218 w 218"/>
                  <a:gd name="T1" fmla="*/ 0 h 32"/>
                  <a:gd name="T2" fmla="*/ 31 w 218"/>
                  <a:gd name="T3" fmla="*/ 0 h 32"/>
                  <a:gd name="T4" fmla="*/ 0 w 218"/>
                  <a:gd name="T5" fmla="*/ 32 h 32"/>
                  <a:gd name="T6" fmla="*/ 187 w 218"/>
                  <a:gd name="T7" fmla="*/ 32 h 32"/>
                  <a:gd name="T8" fmla="*/ 218 w 21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32">
                    <a:moveTo>
                      <a:pt x="218" y="0"/>
                    </a:moveTo>
                    <a:lnTo>
                      <a:pt x="31" y="0"/>
                    </a:lnTo>
                    <a:lnTo>
                      <a:pt x="0" y="32"/>
                    </a:lnTo>
                    <a:lnTo>
                      <a:pt x="187" y="32"/>
                    </a:lnTo>
                    <a:lnTo>
                      <a:pt x="21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18" name="Rectangle 1995">
                <a:extLst>
                  <a:ext uri="{FF2B5EF4-FFF2-40B4-BE49-F238E27FC236}">
                    <a16:creationId xmlns:a16="http://schemas.microsoft.com/office/drawing/2014/main" id="{B6824AA9-0440-8242-B0E6-3ED6B98EEB7B}"/>
                  </a:ext>
                </a:extLst>
              </p:cNvPr>
              <p:cNvSpPr>
                <a:spLocks noChangeArrowheads="1"/>
              </p:cNvSpPr>
              <p:nvPr/>
            </p:nvSpPr>
            <p:spPr bwMode="auto">
              <a:xfrm>
                <a:off x="4359" y="2336"/>
                <a:ext cx="187" cy="150"/>
              </a:xfrm>
              <a:prstGeom prst="rect">
                <a:avLst/>
              </a:prstGeom>
              <a:solidFill>
                <a:srgbClr val="C0C0C0"/>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19" name="Rectangle 1996">
                <a:extLst>
                  <a:ext uri="{FF2B5EF4-FFF2-40B4-BE49-F238E27FC236}">
                    <a16:creationId xmlns:a16="http://schemas.microsoft.com/office/drawing/2014/main" id="{24B793AC-DDAA-4443-A9BE-927F1F781FAF}"/>
                  </a:ext>
                </a:extLst>
              </p:cNvPr>
              <p:cNvSpPr>
                <a:spLocks noChangeArrowheads="1"/>
              </p:cNvSpPr>
              <p:nvPr/>
            </p:nvSpPr>
            <p:spPr bwMode="auto">
              <a:xfrm>
                <a:off x="4527" y="2467"/>
                <a:ext cx="9" cy="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820" name="Freeform 1997">
                <a:extLst>
                  <a:ext uri="{FF2B5EF4-FFF2-40B4-BE49-F238E27FC236}">
                    <a16:creationId xmlns:a16="http://schemas.microsoft.com/office/drawing/2014/main" id="{68DB0484-DE14-2845-82B3-7D1345F48026}"/>
                  </a:ext>
                </a:extLst>
              </p:cNvPr>
              <p:cNvSpPr>
                <a:spLocks noEditPoints="1"/>
              </p:cNvSpPr>
              <p:nvPr/>
            </p:nvSpPr>
            <p:spPr bwMode="auto">
              <a:xfrm>
                <a:off x="4386" y="2358"/>
                <a:ext cx="133" cy="94"/>
              </a:xfrm>
              <a:custGeom>
                <a:avLst/>
                <a:gdLst>
                  <a:gd name="T0" fmla="*/ 0 w 133"/>
                  <a:gd name="T1" fmla="*/ 0 h 94"/>
                  <a:gd name="T2" fmla="*/ 133 w 133"/>
                  <a:gd name="T3" fmla="*/ 0 h 94"/>
                  <a:gd name="T4" fmla="*/ 133 w 133"/>
                  <a:gd name="T5" fmla="*/ 94 h 94"/>
                  <a:gd name="T6" fmla="*/ 0 w 133"/>
                  <a:gd name="T7" fmla="*/ 94 h 94"/>
                  <a:gd name="T8" fmla="*/ 0 w 133"/>
                  <a:gd name="T9" fmla="*/ 0 h 94"/>
                  <a:gd name="T10" fmla="*/ 0 w 133"/>
                  <a:gd name="T11" fmla="*/ 0 h 94"/>
                  <a:gd name="T12" fmla="*/ 131 w 133"/>
                  <a:gd name="T13" fmla="*/ 0 h 94"/>
                  <a:gd name="T14" fmla="*/ 131 w 133"/>
                  <a:gd name="T15" fmla="*/ 92 h 94"/>
                  <a:gd name="T16" fmla="*/ 0 w 133"/>
                  <a:gd name="T17" fmla="*/ 92 h 94"/>
                  <a:gd name="T18" fmla="*/ 0 w 13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94">
                    <a:moveTo>
                      <a:pt x="0" y="0"/>
                    </a:moveTo>
                    <a:lnTo>
                      <a:pt x="133" y="0"/>
                    </a:lnTo>
                    <a:lnTo>
                      <a:pt x="133" y="94"/>
                    </a:lnTo>
                    <a:lnTo>
                      <a:pt x="0" y="94"/>
                    </a:lnTo>
                    <a:lnTo>
                      <a:pt x="0" y="0"/>
                    </a:lnTo>
                    <a:close/>
                    <a:moveTo>
                      <a:pt x="0" y="0"/>
                    </a:moveTo>
                    <a:lnTo>
                      <a:pt x="131" y="0"/>
                    </a:lnTo>
                    <a:lnTo>
                      <a:pt x="131" y="92"/>
                    </a:lnTo>
                    <a:lnTo>
                      <a:pt x="0" y="92"/>
                    </a:lnTo>
                    <a:lnTo>
                      <a:pt x="0" y="0"/>
                    </a:lnTo>
                    <a:close/>
                  </a:path>
                </a:pathLst>
              </a:custGeom>
              <a:solidFill>
                <a:srgbClr val="8A8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1" name="Freeform 1998">
                <a:extLst>
                  <a:ext uri="{FF2B5EF4-FFF2-40B4-BE49-F238E27FC236}">
                    <a16:creationId xmlns:a16="http://schemas.microsoft.com/office/drawing/2014/main" id="{50260D93-B3AA-684B-8626-57EF6012BE7C}"/>
                  </a:ext>
                </a:extLst>
              </p:cNvPr>
              <p:cNvSpPr>
                <a:spLocks noEditPoints="1"/>
              </p:cNvSpPr>
              <p:nvPr/>
            </p:nvSpPr>
            <p:spPr bwMode="auto">
              <a:xfrm>
                <a:off x="4386" y="2358"/>
                <a:ext cx="131" cy="92"/>
              </a:xfrm>
              <a:custGeom>
                <a:avLst/>
                <a:gdLst>
                  <a:gd name="T0" fmla="*/ 0 w 131"/>
                  <a:gd name="T1" fmla="*/ 0 h 92"/>
                  <a:gd name="T2" fmla="*/ 131 w 131"/>
                  <a:gd name="T3" fmla="*/ 0 h 92"/>
                  <a:gd name="T4" fmla="*/ 131 w 131"/>
                  <a:gd name="T5" fmla="*/ 92 h 92"/>
                  <a:gd name="T6" fmla="*/ 0 w 131"/>
                  <a:gd name="T7" fmla="*/ 92 h 92"/>
                  <a:gd name="T8" fmla="*/ 0 w 131"/>
                  <a:gd name="T9" fmla="*/ 0 h 92"/>
                  <a:gd name="T10" fmla="*/ 0 w 131"/>
                  <a:gd name="T11" fmla="*/ 0 h 92"/>
                  <a:gd name="T12" fmla="*/ 129 w 131"/>
                  <a:gd name="T13" fmla="*/ 0 h 92"/>
                  <a:gd name="T14" fmla="*/ 129 w 131"/>
                  <a:gd name="T15" fmla="*/ 91 h 92"/>
                  <a:gd name="T16" fmla="*/ 0 w 131"/>
                  <a:gd name="T17" fmla="*/ 91 h 92"/>
                  <a:gd name="T18" fmla="*/ 0 w 131"/>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92">
                    <a:moveTo>
                      <a:pt x="0" y="0"/>
                    </a:moveTo>
                    <a:lnTo>
                      <a:pt x="131" y="0"/>
                    </a:lnTo>
                    <a:lnTo>
                      <a:pt x="131" y="92"/>
                    </a:lnTo>
                    <a:lnTo>
                      <a:pt x="0" y="92"/>
                    </a:lnTo>
                    <a:lnTo>
                      <a:pt x="0" y="0"/>
                    </a:lnTo>
                    <a:close/>
                    <a:moveTo>
                      <a:pt x="0" y="0"/>
                    </a:moveTo>
                    <a:lnTo>
                      <a:pt x="129" y="0"/>
                    </a:lnTo>
                    <a:lnTo>
                      <a:pt x="129" y="91"/>
                    </a:lnTo>
                    <a:lnTo>
                      <a:pt x="0" y="91"/>
                    </a:lnTo>
                    <a:lnTo>
                      <a:pt x="0" y="0"/>
                    </a:lnTo>
                    <a:close/>
                  </a:path>
                </a:pathLst>
              </a:custGeom>
              <a:solidFill>
                <a:srgbClr val="8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2" name="Freeform 1999">
                <a:extLst>
                  <a:ext uri="{FF2B5EF4-FFF2-40B4-BE49-F238E27FC236}">
                    <a16:creationId xmlns:a16="http://schemas.microsoft.com/office/drawing/2014/main" id="{4395C4E0-9E2C-624F-96E8-EE6D0A0323F9}"/>
                  </a:ext>
                </a:extLst>
              </p:cNvPr>
              <p:cNvSpPr>
                <a:spLocks noEditPoints="1"/>
              </p:cNvSpPr>
              <p:nvPr/>
            </p:nvSpPr>
            <p:spPr bwMode="auto">
              <a:xfrm>
                <a:off x="4386" y="2358"/>
                <a:ext cx="129" cy="91"/>
              </a:xfrm>
              <a:custGeom>
                <a:avLst/>
                <a:gdLst>
                  <a:gd name="T0" fmla="*/ 0 w 129"/>
                  <a:gd name="T1" fmla="*/ 0 h 91"/>
                  <a:gd name="T2" fmla="*/ 129 w 129"/>
                  <a:gd name="T3" fmla="*/ 0 h 91"/>
                  <a:gd name="T4" fmla="*/ 129 w 129"/>
                  <a:gd name="T5" fmla="*/ 91 h 91"/>
                  <a:gd name="T6" fmla="*/ 0 w 129"/>
                  <a:gd name="T7" fmla="*/ 91 h 91"/>
                  <a:gd name="T8" fmla="*/ 0 w 129"/>
                  <a:gd name="T9" fmla="*/ 0 h 91"/>
                  <a:gd name="T10" fmla="*/ 0 w 129"/>
                  <a:gd name="T11" fmla="*/ 0 h 91"/>
                  <a:gd name="T12" fmla="*/ 127 w 129"/>
                  <a:gd name="T13" fmla="*/ 0 h 91"/>
                  <a:gd name="T14" fmla="*/ 127 w 129"/>
                  <a:gd name="T15" fmla="*/ 89 h 91"/>
                  <a:gd name="T16" fmla="*/ 0 w 129"/>
                  <a:gd name="T17" fmla="*/ 89 h 91"/>
                  <a:gd name="T18" fmla="*/ 0 w 12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1">
                    <a:moveTo>
                      <a:pt x="0" y="0"/>
                    </a:moveTo>
                    <a:lnTo>
                      <a:pt x="129" y="0"/>
                    </a:lnTo>
                    <a:lnTo>
                      <a:pt x="129" y="91"/>
                    </a:lnTo>
                    <a:lnTo>
                      <a:pt x="0" y="91"/>
                    </a:lnTo>
                    <a:lnTo>
                      <a:pt x="0" y="0"/>
                    </a:lnTo>
                    <a:close/>
                    <a:moveTo>
                      <a:pt x="0" y="0"/>
                    </a:moveTo>
                    <a:lnTo>
                      <a:pt x="127" y="0"/>
                    </a:lnTo>
                    <a:lnTo>
                      <a:pt x="127" y="89"/>
                    </a:lnTo>
                    <a:lnTo>
                      <a:pt x="0" y="89"/>
                    </a:lnTo>
                    <a:lnTo>
                      <a:pt x="0" y="0"/>
                    </a:lnTo>
                    <a:close/>
                  </a:path>
                </a:pathLst>
              </a:custGeom>
              <a:solidFill>
                <a:srgbClr val="8D8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3" name="Freeform 2000">
                <a:extLst>
                  <a:ext uri="{FF2B5EF4-FFF2-40B4-BE49-F238E27FC236}">
                    <a16:creationId xmlns:a16="http://schemas.microsoft.com/office/drawing/2014/main" id="{32683FA0-627B-DE42-B9A9-0CF427EC9CF7}"/>
                  </a:ext>
                </a:extLst>
              </p:cNvPr>
              <p:cNvSpPr>
                <a:spLocks noEditPoints="1"/>
              </p:cNvSpPr>
              <p:nvPr/>
            </p:nvSpPr>
            <p:spPr bwMode="auto">
              <a:xfrm>
                <a:off x="4386" y="2358"/>
                <a:ext cx="127" cy="89"/>
              </a:xfrm>
              <a:custGeom>
                <a:avLst/>
                <a:gdLst>
                  <a:gd name="T0" fmla="*/ 0 w 127"/>
                  <a:gd name="T1" fmla="*/ 0 h 89"/>
                  <a:gd name="T2" fmla="*/ 127 w 127"/>
                  <a:gd name="T3" fmla="*/ 0 h 89"/>
                  <a:gd name="T4" fmla="*/ 127 w 127"/>
                  <a:gd name="T5" fmla="*/ 89 h 89"/>
                  <a:gd name="T6" fmla="*/ 0 w 127"/>
                  <a:gd name="T7" fmla="*/ 89 h 89"/>
                  <a:gd name="T8" fmla="*/ 0 w 127"/>
                  <a:gd name="T9" fmla="*/ 0 h 89"/>
                  <a:gd name="T10" fmla="*/ 0 w 127"/>
                  <a:gd name="T11" fmla="*/ 0 h 89"/>
                  <a:gd name="T12" fmla="*/ 126 w 127"/>
                  <a:gd name="T13" fmla="*/ 0 h 89"/>
                  <a:gd name="T14" fmla="*/ 126 w 127"/>
                  <a:gd name="T15" fmla="*/ 88 h 89"/>
                  <a:gd name="T16" fmla="*/ 0 w 127"/>
                  <a:gd name="T17" fmla="*/ 88 h 89"/>
                  <a:gd name="T18" fmla="*/ 0 w 127"/>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89">
                    <a:moveTo>
                      <a:pt x="0" y="0"/>
                    </a:moveTo>
                    <a:lnTo>
                      <a:pt x="127" y="0"/>
                    </a:lnTo>
                    <a:lnTo>
                      <a:pt x="127" y="89"/>
                    </a:lnTo>
                    <a:lnTo>
                      <a:pt x="0" y="89"/>
                    </a:lnTo>
                    <a:lnTo>
                      <a:pt x="0" y="0"/>
                    </a:lnTo>
                    <a:close/>
                    <a:moveTo>
                      <a:pt x="0" y="0"/>
                    </a:moveTo>
                    <a:lnTo>
                      <a:pt x="126" y="0"/>
                    </a:lnTo>
                    <a:lnTo>
                      <a:pt x="126" y="88"/>
                    </a:lnTo>
                    <a:lnTo>
                      <a:pt x="0" y="88"/>
                    </a:lnTo>
                    <a:lnTo>
                      <a:pt x="0" y="0"/>
                    </a:lnTo>
                    <a:close/>
                  </a:path>
                </a:pathLst>
              </a:custGeom>
              <a:solidFill>
                <a:srgbClr val="8E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4" name="Freeform 2001">
                <a:extLst>
                  <a:ext uri="{FF2B5EF4-FFF2-40B4-BE49-F238E27FC236}">
                    <a16:creationId xmlns:a16="http://schemas.microsoft.com/office/drawing/2014/main" id="{C4473968-E9DD-0642-B21E-6275A077E4E0}"/>
                  </a:ext>
                </a:extLst>
              </p:cNvPr>
              <p:cNvSpPr>
                <a:spLocks noEditPoints="1"/>
              </p:cNvSpPr>
              <p:nvPr/>
            </p:nvSpPr>
            <p:spPr bwMode="auto">
              <a:xfrm>
                <a:off x="4386" y="2358"/>
                <a:ext cx="126" cy="88"/>
              </a:xfrm>
              <a:custGeom>
                <a:avLst/>
                <a:gdLst>
                  <a:gd name="T0" fmla="*/ 0 w 126"/>
                  <a:gd name="T1" fmla="*/ 0 h 88"/>
                  <a:gd name="T2" fmla="*/ 126 w 126"/>
                  <a:gd name="T3" fmla="*/ 0 h 88"/>
                  <a:gd name="T4" fmla="*/ 126 w 126"/>
                  <a:gd name="T5" fmla="*/ 88 h 88"/>
                  <a:gd name="T6" fmla="*/ 0 w 126"/>
                  <a:gd name="T7" fmla="*/ 88 h 88"/>
                  <a:gd name="T8" fmla="*/ 0 w 126"/>
                  <a:gd name="T9" fmla="*/ 0 h 88"/>
                  <a:gd name="T10" fmla="*/ 0 w 126"/>
                  <a:gd name="T11" fmla="*/ 0 h 88"/>
                  <a:gd name="T12" fmla="*/ 124 w 126"/>
                  <a:gd name="T13" fmla="*/ 0 h 88"/>
                  <a:gd name="T14" fmla="*/ 124 w 126"/>
                  <a:gd name="T15" fmla="*/ 87 h 88"/>
                  <a:gd name="T16" fmla="*/ 0 w 126"/>
                  <a:gd name="T17" fmla="*/ 87 h 88"/>
                  <a:gd name="T18" fmla="*/ 0 w 12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88">
                    <a:moveTo>
                      <a:pt x="0" y="0"/>
                    </a:moveTo>
                    <a:lnTo>
                      <a:pt x="126" y="0"/>
                    </a:lnTo>
                    <a:lnTo>
                      <a:pt x="126" y="88"/>
                    </a:lnTo>
                    <a:lnTo>
                      <a:pt x="0" y="88"/>
                    </a:lnTo>
                    <a:lnTo>
                      <a:pt x="0" y="0"/>
                    </a:lnTo>
                    <a:close/>
                    <a:moveTo>
                      <a:pt x="0" y="0"/>
                    </a:moveTo>
                    <a:lnTo>
                      <a:pt x="124" y="0"/>
                    </a:lnTo>
                    <a:lnTo>
                      <a:pt x="124" y="87"/>
                    </a:lnTo>
                    <a:lnTo>
                      <a:pt x="0" y="87"/>
                    </a:lnTo>
                    <a:lnTo>
                      <a:pt x="0" y="0"/>
                    </a:lnTo>
                    <a:close/>
                  </a:path>
                </a:pathLst>
              </a:custGeom>
              <a:solidFill>
                <a:srgbClr val="909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5" name="Freeform 2002">
                <a:extLst>
                  <a:ext uri="{FF2B5EF4-FFF2-40B4-BE49-F238E27FC236}">
                    <a16:creationId xmlns:a16="http://schemas.microsoft.com/office/drawing/2014/main" id="{4CF8FF95-4CA1-2448-865C-8609C54F41CD}"/>
                  </a:ext>
                </a:extLst>
              </p:cNvPr>
              <p:cNvSpPr>
                <a:spLocks noEditPoints="1"/>
              </p:cNvSpPr>
              <p:nvPr/>
            </p:nvSpPr>
            <p:spPr bwMode="auto">
              <a:xfrm>
                <a:off x="4386" y="2358"/>
                <a:ext cx="124" cy="87"/>
              </a:xfrm>
              <a:custGeom>
                <a:avLst/>
                <a:gdLst>
                  <a:gd name="T0" fmla="*/ 0 w 124"/>
                  <a:gd name="T1" fmla="*/ 0 h 87"/>
                  <a:gd name="T2" fmla="*/ 124 w 124"/>
                  <a:gd name="T3" fmla="*/ 0 h 87"/>
                  <a:gd name="T4" fmla="*/ 124 w 124"/>
                  <a:gd name="T5" fmla="*/ 87 h 87"/>
                  <a:gd name="T6" fmla="*/ 0 w 124"/>
                  <a:gd name="T7" fmla="*/ 87 h 87"/>
                  <a:gd name="T8" fmla="*/ 0 w 124"/>
                  <a:gd name="T9" fmla="*/ 0 h 87"/>
                  <a:gd name="T10" fmla="*/ 0 w 124"/>
                  <a:gd name="T11" fmla="*/ 0 h 87"/>
                  <a:gd name="T12" fmla="*/ 122 w 124"/>
                  <a:gd name="T13" fmla="*/ 0 h 87"/>
                  <a:gd name="T14" fmla="*/ 122 w 124"/>
                  <a:gd name="T15" fmla="*/ 86 h 87"/>
                  <a:gd name="T16" fmla="*/ 0 w 124"/>
                  <a:gd name="T17" fmla="*/ 86 h 87"/>
                  <a:gd name="T18" fmla="*/ 0 w 12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7">
                    <a:moveTo>
                      <a:pt x="0" y="0"/>
                    </a:moveTo>
                    <a:lnTo>
                      <a:pt x="124" y="0"/>
                    </a:lnTo>
                    <a:lnTo>
                      <a:pt x="124" y="87"/>
                    </a:lnTo>
                    <a:lnTo>
                      <a:pt x="0" y="87"/>
                    </a:lnTo>
                    <a:lnTo>
                      <a:pt x="0" y="0"/>
                    </a:lnTo>
                    <a:close/>
                    <a:moveTo>
                      <a:pt x="0" y="0"/>
                    </a:moveTo>
                    <a:lnTo>
                      <a:pt x="122" y="0"/>
                    </a:lnTo>
                    <a:lnTo>
                      <a:pt x="122" y="86"/>
                    </a:lnTo>
                    <a:lnTo>
                      <a:pt x="0" y="86"/>
                    </a:lnTo>
                    <a:lnTo>
                      <a:pt x="0" y="0"/>
                    </a:lnTo>
                    <a:close/>
                  </a:path>
                </a:pathLst>
              </a:custGeom>
              <a:solidFill>
                <a:srgbClr val="929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6" name="Freeform 2003">
                <a:extLst>
                  <a:ext uri="{FF2B5EF4-FFF2-40B4-BE49-F238E27FC236}">
                    <a16:creationId xmlns:a16="http://schemas.microsoft.com/office/drawing/2014/main" id="{634236C9-8C1E-2849-8506-8C2B32681A03}"/>
                  </a:ext>
                </a:extLst>
              </p:cNvPr>
              <p:cNvSpPr>
                <a:spLocks noEditPoints="1"/>
              </p:cNvSpPr>
              <p:nvPr/>
            </p:nvSpPr>
            <p:spPr bwMode="auto">
              <a:xfrm>
                <a:off x="4386" y="2358"/>
                <a:ext cx="122" cy="86"/>
              </a:xfrm>
              <a:custGeom>
                <a:avLst/>
                <a:gdLst>
                  <a:gd name="T0" fmla="*/ 0 w 122"/>
                  <a:gd name="T1" fmla="*/ 0 h 86"/>
                  <a:gd name="T2" fmla="*/ 122 w 122"/>
                  <a:gd name="T3" fmla="*/ 0 h 86"/>
                  <a:gd name="T4" fmla="*/ 122 w 122"/>
                  <a:gd name="T5" fmla="*/ 86 h 86"/>
                  <a:gd name="T6" fmla="*/ 0 w 122"/>
                  <a:gd name="T7" fmla="*/ 86 h 86"/>
                  <a:gd name="T8" fmla="*/ 0 w 122"/>
                  <a:gd name="T9" fmla="*/ 0 h 86"/>
                  <a:gd name="T10" fmla="*/ 0 w 122"/>
                  <a:gd name="T11" fmla="*/ 0 h 86"/>
                  <a:gd name="T12" fmla="*/ 120 w 122"/>
                  <a:gd name="T13" fmla="*/ 0 h 86"/>
                  <a:gd name="T14" fmla="*/ 120 w 122"/>
                  <a:gd name="T15" fmla="*/ 85 h 86"/>
                  <a:gd name="T16" fmla="*/ 0 w 122"/>
                  <a:gd name="T17" fmla="*/ 85 h 86"/>
                  <a:gd name="T18" fmla="*/ 0 w 12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86">
                    <a:moveTo>
                      <a:pt x="0" y="0"/>
                    </a:moveTo>
                    <a:lnTo>
                      <a:pt x="122" y="0"/>
                    </a:lnTo>
                    <a:lnTo>
                      <a:pt x="122" y="86"/>
                    </a:lnTo>
                    <a:lnTo>
                      <a:pt x="0" y="86"/>
                    </a:lnTo>
                    <a:lnTo>
                      <a:pt x="0" y="0"/>
                    </a:lnTo>
                    <a:close/>
                    <a:moveTo>
                      <a:pt x="0" y="0"/>
                    </a:moveTo>
                    <a:lnTo>
                      <a:pt x="120" y="0"/>
                    </a:lnTo>
                    <a:lnTo>
                      <a:pt x="120" y="85"/>
                    </a:lnTo>
                    <a:lnTo>
                      <a:pt x="0" y="85"/>
                    </a:lnTo>
                    <a:lnTo>
                      <a:pt x="0" y="0"/>
                    </a:lnTo>
                    <a:close/>
                  </a:path>
                </a:pathLst>
              </a:custGeom>
              <a:solidFill>
                <a:srgbClr val="939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7" name="Freeform 2004">
                <a:extLst>
                  <a:ext uri="{FF2B5EF4-FFF2-40B4-BE49-F238E27FC236}">
                    <a16:creationId xmlns:a16="http://schemas.microsoft.com/office/drawing/2014/main" id="{CFA50E93-C115-1041-B1FD-CF8AB86EEEFC}"/>
                  </a:ext>
                </a:extLst>
              </p:cNvPr>
              <p:cNvSpPr>
                <a:spLocks noEditPoints="1"/>
              </p:cNvSpPr>
              <p:nvPr/>
            </p:nvSpPr>
            <p:spPr bwMode="auto">
              <a:xfrm>
                <a:off x="4386" y="2358"/>
                <a:ext cx="120" cy="85"/>
              </a:xfrm>
              <a:custGeom>
                <a:avLst/>
                <a:gdLst>
                  <a:gd name="T0" fmla="*/ 0 w 120"/>
                  <a:gd name="T1" fmla="*/ 0 h 85"/>
                  <a:gd name="T2" fmla="*/ 120 w 120"/>
                  <a:gd name="T3" fmla="*/ 0 h 85"/>
                  <a:gd name="T4" fmla="*/ 120 w 120"/>
                  <a:gd name="T5" fmla="*/ 85 h 85"/>
                  <a:gd name="T6" fmla="*/ 0 w 120"/>
                  <a:gd name="T7" fmla="*/ 85 h 85"/>
                  <a:gd name="T8" fmla="*/ 0 w 120"/>
                  <a:gd name="T9" fmla="*/ 0 h 85"/>
                  <a:gd name="T10" fmla="*/ 0 w 120"/>
                  <a:gd name="T11" fmla="*/ 0 h 85"/>
                  <a:gd name="T12" fmla="*/ 119 w 120"/>
                  <a:gd name="T13" fmla="*/ 0 h 85"/>
                  <a:gd name="T14" fmla="*/ 119 w 120"/>
                  <a:gd name="T15" fmla="*/ 83 h 85"/>
                  <a:gd name="T16" fmla="*/ 0 w 120"/>
                  <a:gd name="T17" fmla="*/ 83 h 85"/>
                  <a:gd name="T18" fmla="*/ 0 w 1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85">
                    <a:moveTo>
                      <a:pt x="0" y="0"/>
                    </a:moveTo>
                    <a:lnTo>
                      <a:pt x="120" y="0"/>
                    </a:lnTo>
                    <a:lnTo>
                      <a:pt x="120" y="85"/>
                    </a:lnTo>
                    <a:lnTo>
                      <a:pt x="0" y="85"/>
                    </a:lnTo>
                    <a:lnTo>
                      <a:pt x="0" y="0"/>
                    </a:lnTo>
                    <a:close/>
                    <a:moveTo>
                      <a:pt x="0" y="0"/>
                    </a:moveTo>
                    <a:lnTo>
                      <a:pt x="119" y="0"/>
                    </a:lnTo>
                    <a:lnTo>
                      <a:pt x="119" y="83"/>
                    </a:lnTo>
                    <a:lnTo>
                      <a:pt x="0" y="83"/>
                    </a:lnTo>
                    <a:lnTo>
                      <a:pt x="0" y="0"/>
                    </a:lnTo>
                    <a:close/>
                  </a:path>
                </a:pathLst>
              </a:custGeom>
              <a:solidFill>
                <a:srgbClr val="959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8" name="Freeform 2005">
                <a:extLst>
                  <a:ext uri="{FF2B5EF4-FFF2-40B4-BE49-F238E27FC236}">
                    <a16:creationId xmlns:a16="http://schemas.microsoft.com/office/drawing/2014/main" id="{36213E50-2472-2644-A2C7-6513C77C1C72}"/>
                  </a:ext>
                </a:extLst>
              </p:cNvPr>
              <p:cNvSpPr>
                <a:spLocks noEditPoints="1"/>
              </p:cNvSpPr>
              <p:nvPr/>
            </p:nvSpPr>
            <p:spPr bwMode="auto">
              <a:xfrm>
                <a:off x="4386" y="2358"/>
                <a:ext cx="119" cy="83"/>
              </a:xfrm>
              <a:custGeom>
                <a:avLst/>
                <a:gdLst>
                  <a:gd name="T0" fmla="*/ 0 w 119"/>
                  <a:gd name="T1" fmla="*/ 0 h 83"/>
                  <a:gd name="T2" fmla="*/ 119 w 119"/>
                  <a:gd name="T3" fmla="*/ 0 h 83"/>
                  <a:gd name="T4" fmla="*/ 119 w 119"/>
                  <a:gd name="T5" fmla="*/ 83 h 83"/>
                  <a:gd name="T6" fmla="*/ 0 w 119"/>
                  <a:gd name="T7" fmla="*/ 83 h 83"/>
                  <a:gd name="T8" fmla="*/ 0 w 119"/>
                  <a:gd name="T9" fmla="*/ 0 h 83"/>
                  <a:gd name="T10" fmla="*/ 0 w 119"/>
                  <a:gd name="T11" fmla="*/ 0 h 83"/>
                  <a:gd name="T12" fmla="*/ 117 w 119"/>
                  <a:gd name="T13" fmla="*/ 0 h 83"/>
                  <a:gd name="T14" fmla="*/ 117 w 119"/>
                  <a:gd name="T15" fmla="*/ 82 h 83"/>
                  <a:gd name="T16" fmla="*/ 0 w 119"/>
                  <a:gd name="T17" fmla="*/ 82 h 83"/>
                  <a:gd name="T18" fmla="*/ 0 w 119"/>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3">
                    <a:moveTo>
                      <a:pt x="0" y="0"/>
                    </a:moveTo>
                    <a:lnTo>
                      <a:pt x="119" y="0"/>
                    </a:lnTo>
                    <a:lnTo>
                      <a:pt x="119" y="83"/>
                    </a:lnTo>
                    <a:lnTo>
                      <a:pt x="0" y="83"/>
                    </a:lnTo>
                    <a:lnTo>
                      <a:pt x="0" y="0"/>
                    </a:lnTo>
                    <a:close/>
                    <a:moveTo>
                      <a:pt x="0" y="0"/>
                    </a:moveTo>
                    <a:lnTo>
                      <a:pt x="117" y="0"/>
                    </a:lnTo>
                    <a:lnTo>
                      <a:pt x="117" y="82"/>
                    </a:lnTo>
                    <a:lnTo>
                      <a:pt x="0" y="82"/>
                    </a:lnTo>
                    <a:lnTo>
                      <a:pt x="0" y="0"/>
                    </a:lnTo>
                    <a:close/>
                  </a:path>
                </a:pathLst>
              </a:custGeom>
              <a:solidFill>
                <a:srgbClr val="979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29" name="Freeform 2006">
                <a:extLst>
                  <a:ext uri="{FF2B5EF4-FFF2-40B4-BE49-F238E27FC236}">
                    <a16:creationId xmlns:a16="http://schemas.microsoft.com/office/drawing/2014/main" id="{D5B92D9D-E01A-1F44-9465-A4778693E4D1}"/>
                  </a:ext>
                </a:extLst>
              </p:cNvPr>
              <p:cNvSpPr>
                <a:spLocks noEditPoints="1"/>
              </p:cNvSpPr>
              <p:nvPr/>
            </p:nvSpPr>
            <p:spPr bwMode="auto">
              <a:xfrm>
                <a:off x="4386" y="2358"/>
                <a:ext cx="117" cy="82"/>
              </a:xfrm>
              <a:custGeom>
                <a:avLst/>
                <a:gdLst>
                  <a:gd name="T0" fmla="*/ 0 w 117"/>
                  <a:gd name="T1" fmla="*/ 0 h 82"/>
                  <a:gd name="T2" fmla="*/ 117 w 117"/>
                  <a:gd name="T3" fmla="*/ 0 h 82"/>
                  <a:gd name="T4" fmla="*/ 117 w 117"/>
                  <a:gd name="T5" fmla="*/ 82 h 82"/>
                  <a:gd name="T6" fmla="*/ 0 w 117"/>
                  <a:gd name="T7" fmla="*/ 82 h 82"/>
                  <a:gd name="T8" fmla="*/ 0 w 117"/>
                  <a:gd name="T9" fmla="*/ 0 h 82"/>
                  <a:gd name="T10" fmla="*/ 0 w 117"/>
                  <a:gd name="T11" fmla="*/ 0 h 82"/>
                  <a:gd name="T12" fmla="*/ 115 w 117"/>
                  <a:gd name="T13" fmla="*/ 0 h 82"/>
                  <a:gd name="T14" fmla="*/ 115 w 117"/>
                  <a:gd name="T15" fmla="*/ 81 h 82"/>
                  <a:gd name="T16" fmla="*/ 0 w 117"/>
                  <a:gd name="T17" fmla="*/ 81 h 82"/>
                  <a:gd name="T18" fmla="*/ 0 w 11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82">
                    <a:moveTo>
                      <a:pt x="0" y="0"/>
                    </a:moveTo>
                    <a:lnTo>
                      <a:pt x="117" y="0"/>
                    </a:lnTo>
                    <a:lnTo>
                      <a:pt x="117" y="82"/>
                    </a:lnTo>
                    <a:lnTo>
                      <a:pt x="0" y="82"/>
                    </a:lnTo>
                    <a:lnTo>
                      <a:pt x="0" y="0"/>
                    </a:lnTo>
                    <a:close/>
                    <a:moveTo>
                      <a:pt x="0" y="0"/>
                    </a:moveTo>
                    <a:lnTo>
                      <a:pt x="115" y="0"/>
                    </a:lnTo>
                    <a:lnTo>
                      <a:pt x="115" y="81"/>
                    </a:lnTo>
                    <a:lnTo>
                      <a:pt x="0" y="81"/>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0" name="Freeform 2007">
                <a:extLst>
                  <a:ext uri="{FF2B5EF4-FFF2-40B4-BE49-F238E27FC236}">
                    <a16:creationId xmlns:a16="http://schemas.microsoft.com/office/drawing/2014/main" id="{7B950581-453B-3F42-B3F8-6E0871BFD641}"/>
                  </a:ext>
                </a:extLst>
              </p:cNvPr>
              <p:cNvSpPr>
                <a:spLocks noEditPoints="1"/>
              </p:cNvSpPr>
              <p:nvPr/>
            </p:nvSpPr>
            <p:spPr bwMode="auto">
              <a:xfrm>
                <a:off x="4386" y="2358"/>
                <a:ext cx="115" cy="81"/>
              </a:xfrm>
              <a:custGeom>
                <a:avLst/>
                <a:gdLst>
                  <a:gd name="T0" fmla="*/ 0 w 115"/>
                  <a:gd name="T1" fmla="*/ 0 h 81"/>
                  <a:gd name="T2" fmla="*/ 115 w 115"/>
                  <a:gd name="T3" fmla="*/ 0 h 81"/>
                  <a:gd name="T4" fmla="*/ 115 w 115"/>
                  <a:gd name="T5" fmla="*/ 81 h 81"/>
                  <a:gd name="T6" fmla="*/ 0 w 115"/>
                  <a:gd name="T7" fmla="*/ 81 h 81"/>
                  <a:gd name="T8" fmla="*/ 0 w 115"/>
                  <a:gd name="T9" fmla="*/ 0 h 81"/>
                  <a:gd name="T10" fmla="*/ 0 w 115"/>
                  <a:gd name="T11" fmla="*/ 0 h 81"/>
                  <a:gd name="T12" fmla="*/ 113 w 115"/>
                  <a:gd name="T13" fmla="*/ 0 h 81"/>
                  <a:gd name="T14" fmla="*/ 113 w 115"/>
                  <a:gd name="T15" fmla="*/ 80 h 81"/>
                  <a:gd name="T16" fmla="*/ 0 w 115"/>
                  <a:gd name="T17" fmla="*/ 80 h 81"/>
                  <a:gd name="T18" fmla="*/ 0 w 11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1">
                    <a:moveTo>
                      <a:pt x="0" y="0"/>
                    </a:moveTo>
                    <a:lnTo>
                      <a:pt x="115" y="0"/>
                    </a:lnTo>
                    <a:lnTo>
                      <a:pt x="115" y="81"/>
                    </a:lnTo>
                    <a:lnTo>
                      <a:pt x="0" y="81"/>
                    </a:lnTo>
                    <a:lnTo>
                      <a:pt x="0" y="0"/>
                    </a:lnTo>
                    <a:close/>
                    <a:moveTo>
                      <a:pt x="0" y="0"/>
                    </a:moveTo>
                    <a:lnTo>
                      <a:pt x="113" y="0"/>
                    </a:lnTo>
                    <a:lnTo>
                      <a:pt x="113" y="80"/>
                    </a:lnTo>
                    <a:lnTo>
                      <a:pt x="0" y="80"/>
                    </a:lnTo>
                    <a:lnTo>
                      <a:pt x="0" y="0"/>
                    </a:lnTo>
                    <a:close/>
                  </a:path>
                </a:pathLst>
              </a:custGeom>
              <a:solidFill>
                <a:srgbClr val="9A9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1" name="Freeform 2008">
                <a:extLst>
                  <a:ext uri="{FF2B5EF4-FFF2-40B4-BE49-F238E27FC236}">
                    <a16:creationId xmlns:a16="http://schemas.microsoft.com/office/drawing/2014/main" id="{AF86DCB0-BCEF-534E-B87B-8A88691E73A4}"/>
                  </a:ext>
                </a:extLst>
              </p:cNvPr>
              <p:cNvSpPr>
                <a:spLocks noEditPoints="1"/>
              </p:cNvSpPr>
              <p:nvPr/>
            </p:nvSpPr>
            <p:spPr bwMode="auto">
              <a:xfrm>
                <a:off x="4386" y="2358"/>
                <a:ext cx="113" cy="80"/>
              </a:xfrm>
              <a:custGeom>
                <a:avLst/>
                <a:gdLst>
                  <a:gd name="T0" fmla="*/ 0 w 113"/>
                  <a:gd name="T1" fmla="*/ 0 h 80"/>
                  <a:gd name="T2" fmla="*/ 113 w 113"/>
                  <a:gd name="T3" fmla="*/ 0 h 80"/>
                  <a:gd name="T4" fmla="*/ 113 w 113"/>
                  <a:gd name="T5" fmla="*/ 80 h 80"/>
                  <a:gd name="T6" fmla="*/ 0 w 113"/>
                  <a:gd name="T7" fmla="*/ 80 h 80"/>
                  <a:gd name="T8" fmla="*/ 0 w 113"/>
                  <a:gd name="T9" fmla="*/ 0 h 80"/>
                  <a:gd name="T10" fmla="*/ 0 w 113"/>
                  <a:gd name="T11" fmla="*/ 0 h 80"/>
                  <a:gd name="T12" fmla="*/ 112 w 113"/>
                  <a:gd name="T13" fmla="*/ 0 h 80"/>
                  <a:gd name="T14" fmla="*/ 112 w 113"/>
                  <a:gd name="T15" fmla="*/ 79 h 80"/>
                  <a:gd name="T16" fmla="*/ 0 w 113"/>
                  <a:gd name="T17" fmla="*/ 79 h 80"/>
                  <a:gd name="T18" fmla="*/ 0 w 113"/>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80">
                    <a:moveTo>
                      <a:pt x="0" y="0"/>
                    </a:moveTo>
                    <a:lnTo>
                      <a:pt x="113" y="0"/>
                    </a:lnTo>
                    <a:lnTo>
                      <a:pt x="113" y="80"/>
                    </a:lnTo>
                    <a:lnTo>
                      <a:pt x="0" y="80"/>
                    </a:lnTo>
                    <a:lnTo>
                      <a:pt x="0" y="0"/>
                    </a:lnTo>
                    <a:close/>
                    <a:moveTo>
                      <a:pt x="0" y="0"/>
                    </a:moveTo>
                    <a:lnTo>
                      <a:pt x="112" y="0"/>
                    </a:lnTo>
                    <a:lnTo>
                      <a:pt x="112" y="79"/>
                    </a:lnTo>
                    <a:lnTo>
                      <a:pt x="0" y="79"/>
                    </a:lnTo>
                    <a:lnTo>
                      <a:pt x="0" y="0"/>
                    </a:lnTo>
                    <a:close/>
                  </a:path>
                </a:pathLst>
              </a:custGeom>
              <a:solidFill>
                <a:srgbClr val="9C9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2" name="Freeform 2009">
                <a:extLst>
                  <a:ext uri="{FF2B5EF4-FFF2-40B4-BE49-F238E27FC236}">
                    <a16:creationId xmlns:a16="http://schemas.microsoft.com/office/drawing/2014/main" id="{DBA7FD5F-F198-3C41-81D1-A1011B4BD627}"/>
                  </a:ext>
                </a:extLst>
              </p:cNvPr>
              <p:cNvSpPr>
                <a:spLocks noEditPoints="1"/>
              </p:cNvSpPr>
              <p:nvPr/>
            </p:nvSpPr>
            <p:spPr bwMode="auto">
              <a:xfrm>
                <a:off x="4386" y="2358"/>
                <a:ext cx="112" cy="79"/>
              </a:xfrm>
              <a:custGeom>
                <a:avLst/>
                <a:gdLst>
                  <a:gd name="T0" fmla="*/ 0 w 112"/>
                  <a:gd name="T1" fmla="*/ 0 h 79"/>
                  <a:gd name="T2" fmla="*/ 112 w 112"/>
                  <a:gd name="T3" fmla="*/ 0 h 79"/>
                  <a:gd name="T4" fmla="*/ 112 w 112"/>
                  <a:gd name="T5" fmla="*/ 79 h 79"/>
                  <a:gd name="T6" fmla="*/ 0 w 112"/>
                  <a:gd name="T7" fmla="*/ 79 h 79"/>
                  <a:gd name="T8" fmla="*/ 0 w 112"/>
                  <a:gd name="T9" fmla="*/ 0 h 79"/>
                  <a:gd name="T10" fmla="*/ 0 w 112"/>
                  <a:gd name="T11" fmla="*/ 0 h 79"/>
                  <a:gd name="T12" fmla="*/ 110 w 112"/>
                  <a:gd name="T13" fmla="*/ 0 h 79"/>
                  <a:gd name="T14" fmla="*/ 110 w 112"/>
                  <a:gd name="T15" fmla="*/ 77 h 79"/>
                  <a:gd name="T16" fmla="*/ 0 w 112"/>
                  <a:gd name="T17" fmla="*/ 77 h 79"/>
                  <a:gd name="T18" fmla="*/ 0 w 11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79">
                    <a:moveTo>
                      <a:pt x="0" y="0"/>
                    </a:moveTo>
                    <a:lnTo>
                      <a:pt x="112" y="0"/>
                    </a:lnTo>
                    <a:lnTo>
                      <a:pt x="112" y="79"/>
                    </a:lnTo>
                    <a:lnTo>
                      <a:pt x="0" y="79"/>
                    </a:lnTo>
                    <a:lnTo>
                      <a:pt x="0" y="0"/>
                    </a:lnTo>
                    <a:close/>
                    <a:moveTo>
                      <a:pt x="0" y="0"/>
                    </a:moveTo>
                    <a:lnTo>
                      <a:pt x="110" y="0"/>
                    </a:lnTo>
                    <a:lnTo>
                      <a:pt x="110" y="77"/>
                    </a:lnTo>
                    <a:lnTo>
                      <a:pt x="0" y="77"/>
                    </a:lnTo>
                    <a:lnTo>
                      <a:pt x="0" y="0"/>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3" name="Freeform 2010">
                <a:extLst>
                  <a:ext uri="{FF2B5EF4-FFF2-40B4-BE49-F238E27FC236}">
                    <a16:creationId xmlns:a16="http://schemas.microsoft.com/office/drawing/2014/main" id="{37CBB6E0-B0F6-334F-BB6D-F47852DE2889}"/>
                  </a:ext>
                </a:extLst>
              </p:cNvPr>
              <p:cNvSpPr>
                <a:spLocks noEditPoints="1"/>
              </p:cNvSpPr>
              <p:nvPr/>
            </p:nvSpPr>
            <p:spPr bwMode="auto">
              <a:xfrm>
                <a:off x="4386" y="2358"/>
                <a:ext cx="110" cy="77"/>
              </a:xfrm>
              <a:custGeom>
                <a:avLst/>
                <a:gdLst>
                  <a:gd name="T0" fmla="*/ 0 w 110"/>
                  <a:gd name="T1" fmla="*/ 0 h 77"/>
                  <a:gd name="T2" fmla="*/ 110 w 110"/>
                  <a:gd name="T3" fmla="*/ 0 h 77"/>
                  <a:gd name="T4" fmla="*/ 110 w 110"/>
                  <a:gd name="T5" fmla="*/ 77 h 77"/>
                  <a:gd name="T6" fmla="*/ 0 w 110"/>
                  <a:gd name="T7" fmla="*/ 77 h 77"/>
                  <a:gd name="T8" fmla="*/ 0 w 110"/>
                  <a:gd name="T9" fmla="*/ 0 h 77"/>
                  <a:gd name="T10" fmla="*/ 0 w 110"/>
                  <a:gd name="T11" fmla="*/ 0 h 77"/>
                  <a:gd name="T12" fmla="*/ 108 w 110"/>
                  <a:gd name="T13" fmla="*/ 0 h 77"/>
                  <a:gd name="T14" fmla="*/ 108 w 110"/>
                  <a:gd name="T15" fmla="*/ 76 h 77"/>
                  <a:gd name="T16" fmla="*/ 0 w 110"/>
                  <a:gd name="T17" fmla="*/ 76 h 77"/>
                  <a:gd name="T18" fmla="*/ 0 w 110"/>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7">
                    <a:moveTo>
                      <a:pt x="0" y="0"/>
                    </a:moveTo>
                    <a:lnTo>
                      <a:pt x="110" y="0"/>
                    </a:lnTo>
                    <a:lnTo>
                      <a:pt x="110" y="77"/>
                    </a:lnTo>
                    <a:lnTo>
                      <a:pt x="0" y="77"/>
                    </a:lnTo>
                    <a:lnTo>
                      <a:pt x="0" y="0"/>
                    </a:lnTo>
                    <a:close/>
                    <a:moveTo>
                      <a:pt x="0" y="0"/>
                    </a:moveTo>
                    <a:lnTo>
                      <a:pt x="108" y="0"/>
                    </a:lnTo>
                    <a:lnTo>
                      <a:pt x="108" y="76"/>
                    </a:lnTo>
                    <a:lnTo>
                      <a:pt x="0" y="76"/>
                    </a:lnTo>
                    <a:lnTo>
                      <a:pt x="0" y="0"/>
                    </a:lnTo>
                    <a:close/>
                  </a:path>
                </a:pathLst>
              </a:custGeom>
              <a:solidFill>
                <a:srgbClr val="A0A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4" name="Freeform 2011">
                <a:extLst>
                  <a:ext uri="{FF2B5EF4-FFF2-40B4-BE49-F238E27FC236}">
                    <a16:creationId xmlns:a16="http://schemas.microsoft.com/office/drawing/2014/main" id="{E524F6CE-643C-D24C-8FF9-3A5965AE3EF1}"/>
                  </a:ext>
                </a:extLst>
              </p:cNvPr>
              <p:cNvSpPr>
                <a:spLocks noEditPoints="1"/>
              </p:cNvSpPr>
              <p:nvPr/>
            </p:nvSpPr>
            <p:spPr bwMode="auto">
              <a:xfrm>
                <a:off x="4386" y="2358"/>
                <a:ext cx="108" cy="76"/>
              </a:xfrm>
              <a:custGeom>
                <a:avLst/>
                <a:gdLst>
                  <a:gd name="T0" fmla="*/ 0 w 108"/>
                  <a:gd name="T1" fmla="*/ 0 h 76"/>
                  <a:gd name="T2" fmla="*/ 108 w 108"/>
                  <a:gd name="T3" fmla="*/ 0 h 76"/>
                  <a:gd name="T4" fmla="*/ 108 w 108"/>
                  <a:gd name="T5" fmla="*/ 76 h 76"/>
                  <a:gd name="T6" fmla="*/ 0 w 108"/>
                  <a:gd name="T7" fmla="*/ 76 h 76"/>
                  <a:gd name="T8" fmla="*/ 0 w 108"/>
                  <a:gd name="T9" fmla="*/ 0 h 76"/>
                  <a:gd name="T10" fmla="*/ 0 w 108"/>
                  <a:gd name="T11" fmla="*/ 0 h 76"/>
                  <a:gd name="T12" fmla="*/ 106 w 108"/>
                  <a:gd name="T13" fmla="*/ 0 h 76"/>
                  <a:gd name="T14" fmla="*/ 106 w 108"/>
                  <a:gd name="T15" fmla="*/ 74 h 76"/>
                  <a:gd name="T16" fmla="*/ 0 w 108"/>
                  <a:gd name="T17" fmla="*/ 74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6">
                    <a:moveTo>
                      <a:pt x="0" y="0"/>
                    </a:moveTo>
                    <a:lnTo>
                      <a:pt x="108" y="0"/>
                    </a:lnTo>
                    <a:lnTo>
                      <a:pt x="108" y="76"/>
                    </a:lnTo>
                    <a:lnTo>
                      <a:pt x="0" y="76"/>
                    </a:lnTo>
                    <a:lnTo>
                      <a:pt x="0" y="0"/>
                    </a:lnTo>
                    <a:close/>
                    <a:moveTo>
                      <a:pt x="0" y="0"/>
                    </a:moveTo>
                    <a:lnTo>
                      <a:pt x="106" y="0"/>
                    </a:lnTo>
                    <a:lnTo>
                      <a:pt x="106" y="74"/>
                    </a:lnTo>
                    <a:lnTo>
                      <a:pt x="0" y="74"/>
                    </a:lnTo>
                    <a:lnTo>
                      <a:pt x="0" y="0"/>
                    </a:lnTo>
                    <a:close/>
                  </a:path>
                </a:pathLst>
              </a:custGeom>
              <a:solidFill>
                <a:srgbClr val="A2A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5" name="Freeform 2012">
                <a:extLst>
                  <a:ext uri="{FF2B5EF4-FFF2-40B4-BE49-F238E27FC236}">
                    <a16:creationId xmlns:a16="http://schemas.microsoft.com/office/drawing/2014/main" id="{1036980C-05A8-9B43-9FF1-8A7CBC981100}"/>
                  </a:ext>
                </a:extLst>
              </p:cNvPr>
              <p:cNvSpPr>
                <a:spLocks noEditPoints="1"/>
              </p:cNvSpPr>
              <p:nvPr/>
            </p:nvSpPr>
            <p:spPr bwMode="auto">
              <a:xfrm>
                <a:off x="4386" y="2358"/>
                <a:ext cx="106" cy="74"/>
              </a:xfrm>
              <a:custGeom>
                <a:avLst/>
                <a:gdLst>
                  <a:gd name="T0" fmla="*/ 0 w 106"/>
                  <a:gd name="T1" fmla="*/ 0 h 74"/>
                  <a:gd name="T2" fmla="*/ 106 w 106"/>
                  <a:gd name="T3" fmla="*/ 0 h 74"/>
                  <a:gd name="T4" fmla="*/ 106 w 106"/>
                  <a:gd name="T5" fmla="*/ 74 h 74"/>
                  <a:gd name="T6" fmla="*/ 0 w 106"/>
                  <a:gd name="T7" fmla="*/ 74 h 74"/>
                  <a:gd name="T8" fmla="*/ 0 w 106"/>
                  <a:gd name="T9" fmla="*/ 0 h 74"/>
                  <a:gd name="T10" fmla="*/ 0 w 106"/>
                  <a:gd name="T11" fmla="*/ 0 h 74"/>
                  <a:gd name="T12" fmla="*/ 105 w 106"/>
                  <a:gd name="T13" fmla="*/ 0 h 74"/>
                  <a:gd name="T14" fmla="*/ 105 w 106"/>
                  <a:gd name="T15" fmla="*/ 73 h 74"/>
                  <a:gd name="T16" fmla="*/ 0 w 106"/>
                  <a:gd name="T17" fmla="*/ 73 h 74"/>
                  <a:gd name="T18" fmla="*/ 0 w 10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74">
                    <a:moveTo>
                      <a:pt x="0" y="0"/>
                    </a:moveTo>
                    <a:lnTo>
                      <a:pt x="106" y="0"/>
                    </a:lnTo>
                    <a:lnTo>
                      <a:pt x="106" y="74"/>
                    </a:lnTo>
                    <a:lnTo>
                      <a:pt x="0" y="74"/>
                    </a:lnTo>
                    <a:lnTo>
                      <a:pt x="0" y="0"/>
                    </a:lnTo>
                    <a:close/>
                    <a:moveTo>
                      <a:pt x="0" y="0"/>
                    </a:moveTo>
                    <a:lnTo>
                      <a:pt x="105" y="0"/>
                    </a:lnTo>
                    <a:lnTo>
                      <a:pt x="105" y="73"/>
                    </a:lnTo>
                    <a:lnTo>
                      <a:pt x="0" y="73"/>
                    </a:lnTo>
                    <a:lnTo>
                      <a:pt x="0" y="0"/>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6" name="Freeform 2013">
                <a:extLst>
                  <a:ext uri="{FF2B5EF4-FFF2-40B4-BE49-F238E27FC236}">
                    <a16:creationId xmlns:a16="http://schemas.microsoft.com/office/drawing/2014/main" id="{3594491A-30DC-A34E-A188-AB6DF96DD1FE}"/>
                  </a:ext>
                </a:extLst>
              </p:cNvPr>
              <p:cNvSpPr>
                <a:spLocks noEditPoints="1"/>
              </p:cNvSpPr>
              <p:nvPr/>
            </p:nvSpPr>
            <p:spPr bwMode="auto">
              <a:xfrm>
                <a:off x="4386" y="2358"/>
                <a:ext cx="105" cy="73"/>
              </a:xfrm>
              <a:custGeom>
                <a:avLst/>
                <a:gdLst>
                  <a:gd name="T0" fmla="*/ 0 w 105"/>
                  <a:gd name="T1" fmla="*/ 0 h 73"/>
                  <a:gd name="T2" fmla="*/ 105 w 105"/>
                  <a:gd name="T3" fmla="*/ 0 h 73"/>
                  <a:gd name="T4" fmla="*/ 105 w 105"/>
                  <a:gd name="T5" fmla="*/ 73 h 73"/>
                  <a:gd name="T6" fmla="*/ 0 w 105"/>
                  <a:gd name="T7" fmla="*/ 73 h 73"/>
                  <a:gd name="T8" fmla="*/ 0 w 105"/>
                  <a:gd name="T9" fmla="*/ 0 h 73"/>
                  <a:gd name="T10" fmla="*/ 0 w 105"/>
                  <a:gd name="T11" fmla="*/ 0 h 73"/>
                  <a:gd name="T12" fmla="*/ 103 w 105"/>
                  <a:gd name="T13" fmla="*/ 0 h 73"/>
                  <a:gd name="T14" fmla="*/ 103 w 105"/>
                  <a:gd name="T15" fmla="*/ 73 h 73"/>
                  <a:gd name="T16" fmla="*/ 0 w 105"/>
                  <a:gd name="T17" fmla="*/ 73 h 73"/>
                  <a:gd name="T18" fmla="*/ 0 w 10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73">
                    <a:moveTo>
                      <a:pt x="0" y="0"/>
                    </a:moveTo>
                    <a:lnTo>
                      <a:pt x="105" y="0"/>
                    </a:lnTo>
                    <a:lnTo>
                      <a:pt x="105" y="73"/>
                    </a:lnTo>
                    <a:lnTo>
                      <a:pt x="0" y="73"/>
                    </a:lnTo>
                    <a:lnTo>
                      <a:pt x="0" y="0"/>
                    </a:lnTo>
                    <a:close/>
                    <a:moveTo>
                      <a:pt x="0" y="0"/>
                    </a:moveTo>
                    <a:lnTo>
                      <a:pt x="103" y="0"/>
                    </a:lnTo>
                    <a:lnTo>
                      <a:pt x="103" y="73"/>
                    </a:lnTo>
                    <a:lnTo>
                      <a:pt x="0" y="73"/>
                    </a:lnTo>
                    <a:lnTo>
                      <a:pt x="0" y="0"/>
                    </a:lnTo>
                    <a:close/>
                  </a:path>
                </a:pathLst>
              </a:custGeom>
              <a:solidFill>
                <a:srgbClr val="A6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7" name="Freeform 2014">
                <a:extLst>
                  <a:ext uri="{FF2B5EF4-FFF2-40B4-BE49-F238E27FC236}">
                    <a16:creationId xmlns:a16="http://schemas.microsoft.com/office/drawing/2014/main" id="{EC6756EA-5C5E-274C-B03E-2FDA2E381E5B}"/>
                  </a:ext>
                </a:extLst>
              </p:cNvPr>
              <p:cNvSpPr>
                <a:spLocks noEditPoints="1"/>
              </p:cNvSpPr>
              <p:nvPr/>
            </p:nvSpPr>
            <p:spPr bwMode="auto">
              <a:xfrm>
                <a:off x="4386" y="2358"/>
                <a:ext cx="103" cy="73"/>
              </a:xfrm>
              <a:custGeom>
                <a:avLst/>
                <a:gdLst>
                  <a:gd name="T0" fmla="*/ 0 w 103"/>
                  <a:gd name="T1" fmla="*/ 0 h 73"/>
                  <a:gd name="T2" fmla="*/ 103 w 103"/>
                  <a:gd name="T3" fmla="*/ 0 h 73"/>
                  <a:gd name="T4" fmla="*/ 103 w 103"/>
                  <a:gd name="T5" fmla="*/ 73 h 73"/>
                  <a:gd name="T6" fmla="*/ 0 w 103"/>
                  <a:gd name="T7" fmla="*/ 73 h 73"/>
                  <a:gd name="T8" fmla="*/ 0 w 103"/>
                  <a:gd name="T9" fmla="*/ 0 h 73"/>
                  <a:gd name="T10" fmla="*/ 0 w 103"/>
                  <a:gd name="T11" fmla="*/ 0 h 73"/>
                  <a:gd name="T12" fmla="*/ 101 w 103"/>
                  <a:gd name="T13" fmla="*/ 0 h 73"/>
                  <a:gd name="T14" fmla="*/ 101 w 103"/>
                  <a:gd name="T15" fmla="*/ 71 h 73"/>
                  <a:gd name="T16" fmla="*/ 0 w 103"/>
                  <a:gd name="T17" fmla="*/ 71 h 73"/>
                  <a:gd name="T18" fmla="*/ 0 w 10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3">
                    <a:moveTo>
                      <a:pt x="0" y="0"/>
                    </a:moveTo>
                    <a:lnTo>
                      <a:pt x="103" y="0"/>
                    </a:lnTo>
                    <a:lnTo>
                      <a:pt x="103" y="73"/>
                    </a:lnTo>
                    <a:lnTo>
                      <a:pt x="0" y="73"/>
                    </a:lnTo>
                    <a:lnTo>
                      <a:pt x="0" y="0"/>
                    </a:lnTo>
                    <a:close/>
                    <a:moveTo>
                      <a:pt x="0" y="0"/>
                    </a:moveTo>
                    <a:lnTo>
                      <a:pt x="101" y="0"/>
                    </a:lnTo>
                    <a:lnTo>
                      <a:pt x="101" y="71"/>
                    </a:lnTo>
                    <a:lnTo>
                      <a:pt x="0" y="71"/>
                    </a:lnTo>
                    <a:lnTo>
                      <a:pt x="0" y="0"/>
                    </a:lnTo>
                    <a:close/>
                  </a:path>
                </a:pathLst>
              </a:custGeom>
              <a:solidFill>
                <a:srgbClr val="A8A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8" name="Freeform 2015">
                <a:extLst>
                  <a:ext uri="{FF2B5EF4-FFF2-40B4-BE49-F238E27FC236}">
                    <a16:creationId xmlns:a16="http://schemas.microsoft.com/office/drawing/2014/main" id="{AAD8A787-E691-374E-9285-AC59F45098DC}"/>
                  </a:ext>
                </a:extLst>
              </p:cNvPr>
              <p:cNvSpPr>
                <a:spLocks noEditPoints="1"/>
              </p:cNvSpPr>
              <p:nvPr/>
            </p:nvSpPr>
            <p:spPr bwMode="auto">
              <a:xfrm>
                <a:off x="4386" y="2358"/>
                <a:ext cx="101" cy="71"/>
              </a:xfrm>
              <a:custGeom>
                <a:avLst/>
                <a:gdLst>
                  <a:gd name="T0" fmla="*/ 0 w 101"/>
                  <a:gd name="T1" fmla="*/ 0 h 71"/>
                  <a:gd name="T2" fmla="*/ 101 w 101"/>
                  <a:gd name="T3" fmla="*/ 0 h 71"/>
                  <a:gd name="T4" fmla="*/ 101 w 101"/>
                  <a:gd name="T5" fmla="*/ 71 h 71"/>
                  <a:gd name="T6" fmla="*/ 0 w 101"/>
                  <a:gd name="T7" fmla="*/ 71 h 71"/>
                  <a:gd name="T8" fmla="*/ 0 w 101"/>
                  <a:gd name="T9" fmla="*/ 0 h 71"/>
                  <a:gd name="T10" fmla="*/ 0 w 101"/>
                  <a:gd name="T11" fmla="*/ 0 h 71"/>
                  <a:gd name="T12" fmla="*/ 99 w 101"/>
                  <a:gd name="T13" fmla="*/ 0 h 71"/>
                  <a:gd name="T14" fmla="*/ 99 w 101"/>
                  <a:gd name="T15" fmla="*/ 70 h 71"/>
                  <a:gd name="T16" fmla="*/ 0 w 101"/>
                  <a:gd name="T17" fmla="*/ 70 h 71"/>
                  <a:gd name="T18" fmla="*/ 0 w 10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71">
                    <a:moveTo>
                      <a:pt x="0" y="0"/>
                    </a:moveTo>
                    <a:lnTo>
                      <a:pt x="101" y="0"/>
                    </a:lnTo>
                    <a:lnTo>
                      <a:pt x="101" y="71"/>
                    </a:lnTo>
                    <a:lnTo>
                      <a:pt x="0" y="71"/>
                    </a:lnTo>
                    <a:lnTo>
                      <a:pt x="0" y="0"/>
                    </a:lnTo>
                    <a:close/>
                    <a:moveTo>
                      <a:pt x="0" y="0"/>
                    </a:moveTo>
                    <a:lnTo>
                      <a:pt x="99" y="0"/>
                    </a:lnTo>
                    <a:lnTo>
                      <a:pt x="99" y="70"/>
                    </a:lnTo>
                    <a:lnTo>
                      <a:pt x="0" y="70"/>
                    </a:lnTo>
                    <a:lnTo>
                      <a:pt x="0" y="0"/>
                    </a:lnTo>
                    <a:close/>
                  </a:path>
                </a:pathLst>
              </a:custGeom>
              <a:solidFill>
                <a:srgbClr val="AAA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39" name="Freeform 2016">
                <a:extLst>
                  <a:ext uri="{FF2B5EF4-FFF2-40B4-BE49-F238E27FC236}">
                    <a16:creationId xmlns:a16="http://schemas.microsoft.com/office/drawing/2014/main" id="{141CF346-5D84-E346-90A2-277B7CE4275E}"/>
                  </a:ext>
                </a:extLst>
              </p:cNvPr>
              <p:cNvSpPr>
                <a:spLocks noEditPoints="1"/>
              </p:cNvSpPr>
              <p:nvPr/>
            </p:nvSpPr>
            <p:spPr bwMode="auto">
              <a:xfrm>
                <a:off x="4386" y="2358"/>
                <a:ext cx="99" cy="70"/>
              </a:xfrm>
              <a:custGeom>
                <a:avLst/>
                <a:gdLst>
                  <a:gd name="T0" fmla="*/ 0 w 99"/>
                  <a:gd name="T1" fmla="*/ 0 h 70"/>
                  <a:gd name="T2" fmla="*/ 99 w 99"/>
                  <a:gd name="T3" fmla="*/ 0 h 70"/>
                  <a:gd name="T4" fmla="*/ 99 w 99"/>
                  <a:gd name="T5" fmla="*/ 70 h 70"/>
                  <a:gd name="T6" fmla="*/ 0 w 99"/>
                  <a:gd name="T7" fmla="*/ 70 h 70"/>
                  <a:gd name="T8" fmla="*/ 0 w 99"/>
                  <a:gd name="T9" fmla="*/ 0 h 70"/>
                  <a:gd name="T10" fmla="*/ 0 w 99"/>
                  <a:gd name="T11" fmla="*/ 0 h 70"/>
                  <a:gd name="T12" fmla="*/ 98 w 99"/>
                  <a:gd name="T13" fmla="*/ 0 h 70"/>
                  <a:gd name="T14" fmla="*/ 98 w 99"/>
                  <a:gd name="T15" fmla="*/ 68 h 70"/>
                  <a:gd name="T16" fmla="*/ 0 w 99"/>
                  <a:gd name="T17" fmla="*/ 68 h 70"/>
                  <a:gd name="T18" fmla="*/ 0 w 99"/>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70">
                    <a:moveTo>
                      <a:pt x="0" y="0"/>
                    </a:moveTo>
                    <a:lnTo>
                      <a:pt x="99" y="0"/>
                    </a:lnTo>
                    <a:lnTo>
                      <a:pt x="99" y="70"/>
                    </a:lnTo>
                    <a:lnTo>
                      <a:pt x="0" y="70"/>
                    </a:lnTo>
                    <a:lnTo>
                      <a:pt x="0" y="0"/>
                    </a:lnTo>
                    <a:close/>
                    <a:moveTo>
                      <a:pt x="0" y="0"/>
                    </a:moveTo>
                    <a:lnTo>
                      <a:pt x="98" y="0"/>
                    </a:lnTo>
                    <a:lnTo>
                      <a:pt x="98" y="68"/>
                    </a:lnTo>
                    <a:lnTo>
                      <a:pt x="0" y="68"/>
                    </a:lnTo>
                    <a:lnTo>
                      <a:pt x="0" y="0"/>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0" name="Freeform 2017">
                <a:extLst>
                  <a:ext uri="{FF2B5EF4-FFF2-40B4-BE49-F238E27FC236}">
                    <a16:creationId xmlns:a16="http://schemas.microsoft.com/office/drawing/2014/main" id="{599DF245-09D6-D54B-AF5B-A4CBB0AF2125}"/>
                  </a:ext>
                </a:extLst>
              </p:cNvPr>
              <p:cNvSpPr>
                <a:spLocks noEditPoints="1"/>
              </p:cNvSpPr>
              <p:nvPr/>
            </p:nvSpPr>
            <p:spPr bwMode="auto">
              <a:xfrm>
                <a:off x="4386" y="2358"/>
                <a:ext cx="98" cy="68"/>
              </a:xfrm>
              <a:custGeom>
                <a:avLst/>
                <a:gdLst>
                  <a:gd name="T0" fmla="*/ 0 w 98"/>
                  <a:gd name="T1" fmla="*/ 0 h 68"/>
                  <a:gd name="T2" fmla="*/ 98 w 98"/>
                  <a:gd name="T3" fmla="*/ 0 h 68"/>
                  <a:gd name="T4" fmla="*/ 98 w 98"/>
                  <a:gd name="T5" fmla="*/ 68 h 68"/>
                  <a:gd name="T6" fmla="*/ 0 w 98"/>
                  <a:gd name="T7" fmla="*/ 68 h 68"/>
                  <a:gd name="T8" fmla="*/ 0 w 98"/>
                  <a:gd name="T9" fmla="*/ 0 h 68"/>
                  <a:gd name="T10" fmla="*/ 0 w 98"/>
                  <a:gd name="T11" fmla="*/ 0 h 68"/>
                  <a:gd name="T12" fmla="*/ 96 w 98"/>
                  <a:gd name="T13" fmla="*/ 0 h 68"/>
                  <a:gd name="T14" fmla="*/ 96 w 98"/>
                  <a:gd name="T15" fmla="*/ 67 h 68"/>
                  <a:gd name="T16" fmla="*/ 0 w 98"/>
                  <a:gd name="T17" fmla="*/ 67 h 68"/>
                  <a:gd name="T18" fmla="*/ 0 w 9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68">
                    <a:moveTo>
                      <a:pt x="0" y="0"/>
                    </a:moveTo>
                    <a:lnTo>
                      <a:pt x="98" y="0"/>
                    </a:lnTo>
                    <a:lnTo>
                      <a:pt x="98" y="68"/>
                    </a:lnTo>
                    <a:lnTo>
                      <a:pt x="0" y="68"/>
                    </a:lnTo>
                    <a:lnTo>
                      <a:pt x="0" y="0"/>
                    </a:lnTo>
                    <a:close/>
                    <a:moveTo>
                      <a:pt x="0" y="0"/>
                    </a:moveTo>
                    <a:lnTo>
                      <a:pt x="96" y="0"/>
                    </a:lnTo>
                    <a:lnTo>
                      <a:pt x="96" y="67"/>
                    </a:lnTo>
                    <a:lnTo>
                      <a:pt x="0" y="67"/>
                    </a:lnTo>
                    <a:lnTo>
                      <a:pt x="0"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41" name="Freeform 2018">
                <a:extLst>
                  <a:ext uri="{FF2B5EF4-FFF2-40B4-BE49-F238E27FC236}">
                    <a16:creationId xmlns:a16="http://schemas.microsoft.com/office/drawing/2014/main" id="{AACBFFE2-D4A2-F948-9CB3-7A3578BDB468}"/>
                  </a:ext>
                </a:extLst>
              </p:cNvPr>
              <p:cNvSpPr>
                <a:spLocks noEditPoints="1"/>
              </p:cNvSpPr>
              <p:nvPr/>
            </p:nvSpPr>
            <p:spPr bwMode="auto">
              <a:xfrm>
                <a:off x="4386" y="2358"/>
                <a:ext cx="96" cy="67"/>
              </a:xfrm>
              <a:custGeom>
                <a:avLst/>
                <a:gdLst>
                  <a:gd name="T0" fmla="*/ 0 w 96"/>
                  <a:gd name="T1" fmla="*/ 0 h 67"/>
                  <a:gd name="T2" fmla="*/ 96 w 96"/>
                  <a:gd name="T3" fmla="*/ 0 h 67"/>
                  <a:gd name="T4" fmla="*/ 96 w 96"/>
                  <a:gd name="T5" fmla="*/ 67 h 67"/>
                  <a:gd name="T6" fmla="*/ 0 w 96"/>
                  <a:gd name="T7" fmla="*/ 67 h 67"/>
                  <a:gd name="T8" fmla="*/ 0 w 96"/>
                  <a:gd name="T9" fmla="*/ 0 h 67"/>
                  <a:gd name="T10" fmla="*/ 0 w 96"/>
                  <a:gd name="T11" fmla="*/ 0 h 67"/>
                  <a:gd name="T12" fmla="*/ 94 w 96"/>
                  <a:gd name="T13" fmla="*/ 0 h 67"/>
                  <a:gd name="T14" fmla="*/ 94 w 96"/>
                  <a:gd name="T15" fmla="*/ 67 h 67"/>
                  <a:gd name="T16" fmla="*/ 0 w 96"/>
                  <a:gd name="T17" fmla="*/ 67 h 67"/>
                  <a:gd name="T18" fmla="*/ 0 w 9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7">
                    <a:moveTo>
                      <a:pt x="0" y="0"/>
                    </a:moveTo>
                    <a:lnTo>
                      <a:pt x="96" y="0"/>
                    </a:lnTo>
                    <a:lnTo>
                      <a:pt x="96" y="67"/>
                    </a:lnTo>
                    <a:lnTo>
                      <a:pt x="0" y="67"/>
                    </a:lnTo>
                    <a:lnTo>
                      <a:pt x="0" y="0"/>
                    </a:lnTo>
                    <a:close/>
                    <a:moveTo>
                      <a:pt x="0" y="0"/>
                    </a:moveTo>
                    <a:lnTo>
                      <a:pt x="94" y="0"/>
                    </a:lnTo>
                    <a:lnTo>
                      <a:pt x="94" y="67"/>
                    </a:lnTo>
                    <a:lnTo>
                      <a:pt x="0" y="67"/>
                    </a:lnTo>
                    <a:lnTo>
                      <a:pt x="0" y="0"/>
                    </a:lnTo>
                    <a:close/>
                  </a:path>
                </a:pathLst>
              </a:custGeom>
              <a:solidFill>
                <a:srgbClr val="B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517" name="Freeform 2020">
              <a:extLst>
                <a:ext uri="{FF2B5EF4-FFF2-40B4-BE49-F238E27FC236}">
                  <a16:creationId xmlns:a16="http://schemas.microsoft.com/office/drawing/2014/main" id="{09462F99-F75C-7846-B953-239D97589B95}"/>
                </a:ext>
              </a:extLst>
            </p:cNvPr>
            <p:cNvSpPr>
              <a:spLocks noEditPoints="1"/>
            </p:cNvSpPr>
            <p:nvPr/>
          </p:nvSpPr>
          <p:spPr bwMode="auto">
            <a:xfrm>
              <a:off x="1634" y="3623"/>
              <a:ext cx="138" cy="102"/>
            </a:xfrm>
            <a:custGeom>
              <a:avLst/>
              <a:gdLst>
                <a:gd name="T0" fmla="*/ 0 w 138"/>
                <a:gd name="T1" fmla="*/ 0 h 102"/>
                <a:gd name="T2" fmla="*/ 138 w 138"/>
                <a:gd name="T3" fmla="*/ 0 h 102"/>
                <a:gd name="T4" fmla="*/ 138 w 138"/>
                <a:gd name="T5" fmla="*/ 102 h 102"/>
                <a:gd name="T6" fmla="*/ 0 w 138"/>
                <a:gd name="T7" fmla="*/ 102 h 102"/>
                <a:gd name="T8" fmla="*/ 0 w 138"/>
                <a:gd name="T9" fmla="*/ 0 h 102"/>
                <a:gd name="T10" fmla="*/ 1 w 138"/>
                <a:gd name="T11" fmla="*/ 2 h 102"/>
                <a:gd name="T12" fmla="*/ 138 w 138"/>
                <a:gd name="T13" fmla="*/ 2 h 102"/>
                <a:gd name="T14" fmla="*/ 138 w 138"/>
                <a:gd name="T15" fmla="*/ 102 h 102"/>
                <a:gd name="T16" fmla="*/ 1 w 138"/>
                <a:gd name="T17" fmla="*/ 102 h 102"/>
                <a:gd name="T18" fmla="*/ 1 w 138"/>
                <a:gd name="T19" fmla="*/ 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02">
                  <a:moveTo>
                    <a:pt x="0" y="0"/>
                  </a:moveTo>
                  <a:lnTo>
                    <a:pt x="138" y="0"/>
                  </a:lnTo>
                  <a:lnTo>
                    <a:pt x="138" y="102"/>
                  </a:lnTo>
                  <a:lnTo>
                    <a:pt x="0" y="102"/>
                  </a:lnTo>
                  <a:lnTo>
                    <a:pt x="0" y="0"/>
                  </a:lnTo>
                  <a:close/>
                  <a:moveTo>
                    <a:pt x="1" y="2"/>
                  </a:moveTo>
                  <a:lnTo>
                    <a:pt x="138" y="2"/>
                  </a:lnTo>
                  <a:lnTo>
                    <a:pt x="138" y="102"/>
                  </a:lnTo>
                  <a:lnTo>
                    <a:pt x="1" y="102"/>
                  </a:lnTo>
                  <a:lnTo>
                    <a:pt x="1"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8" name="Freeform 2021">
              <a:extLst>
                <a:ext uri="{FF2B5EF4-FFF2-40B4-BE49-F238E27FC236}">
                  <a16:creationId xmlns:a16="http://schemas.microsoft.com/office/drawing/2014/main" id="{644C4CF1-CB78-6E4B-9675-9FA71C627264}"/>
                </a:ext>
              </a:extLst>
            </p:cNvPr>
            <p:cNvSpPr>
              <a:spLocks noEditPoints="1"/>
            </p:cNvSpPr>
            <p:nvPr/>
          </p:nvSpPr>
          <p:spPr bwMode="auto">
            <a:xfrm>
              <a:off x="1635" y="3625"/>
              <a:ext cx="137" cy="100"/>
            </a:xfrm>
            <a:custGeom>
              <a:avLst/>
              <a:gdLst>
                <a:gd name="T0" fmla="*/ 0 w 137"/>
                <a:gd name="T1" fmla="*/ 0 h 100"/>
                <a:gd name="T2" fmla="*/ 137 w 137"/>
                <a:gd name="T3" fmla="*/ 0 h 100"/>
                <a:gd name="T4" fmla="*/ 137 w 137"/>
                <a:gd name="T5" fmla="*/ 100 h 100"/>
                <a:gd name="T6" fmla="*/ 0 w 137"/>
                <a:gd name="T7" fmla="*/ 100 h 100"/>
                <a:gd name="T8" fmla="*/ 0 w 137"/>
                <a:gd name="T9" fmla="*/ 0 h 100"/>
                <a:gd name="T10" fmla="*/ 3 w 137"/>
                <a:gd name="T11" fmla="*/ 1 h 100"/>
                <a:gd name="T12" fmla="*/ 137 w 137"/>
                <a:gd name="T13" fmla="*/ 1 h 100"/>
                <a:gd name="T14" fmla="*/ 137 w 137"/>
                <a:gd name="T15" fmla="*/ 100 h 100"/>
                <a:gd name="T16" fmla="*/ 3 w 137"/>
                <a:gd name="T17" fmla="*/ 100 h 100"/>
                <a:gd name="T18" fmla="*/ 3 w 137"/>
                <a:gd name="T19" fmla="*/ 1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00">
                  <a:moveTo>
                    <a:pt x="0" y="0"/>
                  </a:moveTo>
                  <a:lnTo>
                    <a:pt x="137" y="0"/>
                  </a:lnTo>
                  <a:lnTo>
                    <a:pt x="137" y="100"/>
                  </a:lnTo>
                  <a:lnTo>
                    <a:pt x="0" y="100"/>
                  </a:lnTo>
                  <a:lnTo>
                    <a:pt x="0" y="0"/>
                  </a:lnTo>
                  <a:close/>
                  <a:moveTo>
                    <a:pt x="3" y="1"/>
                  </a:moveTo>
                  <a:lnTo>
                    <a:pt x="137" y="1"/>
                  </a:lnTo>
                  <a:lnTo>
                    <a:pt x="137" y="100"/>
                  </a:lnTo>
                  <a:lnTo>
                    <a:pt x="3" y="100"/>
                  </a:lnTo>
                  <a:lnTo>
                    <a:pt x="3" y="1"/>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9" name="Freeform 2022">
              <a:extLst>
                <a:ext uri="{FF2B5EF4-FFF2-40B4-BE49-F238E27FC236}">
                  <a16:creationId xmlns:a16="http://schemas.microsoft.com/office/drawing/2014/main" id="{148304A1-A186-2D40-9179-96A44B871EBF}"/>
                </a:ext>
              </a:extLst>
            </p:cNvPr>
            <p:cNvSpPr>
              <a:spLocks noEditPoints="1"/>
            </p:cNvSpPr>
            <p:nvPr/>
          </p:nvSpPr>
          <p:spPr bwMode="auto">
            <a:xfrm>
              <a:off x="1638" y="3626"/>
              <a:ext cx="134" cy="99"/>
            </a:xfrm>
            <a:custGeom>
              <a:avLst/>
              <a:gdLst>
                <a:gd name="T0" fmla="*/ 0 w 134"/>
                <a:gd name="T1" fmla="*/ 0 h 99"/>
                <a:gd name="T2" fmla="*/ 134 w 134"/>
                <a:gd name="T3" fmla="*/ 0 h 99"/>
                <a:gd name="T4" fmla="*/ 134 w 134"/>
                <a:gd name="T5" fmla="*/ 99 h 99"/>
                <a:gd name="T6" fmla="*/ 0 w 134"/>
                <a:gd name="T7" fmla="*/ 99 h 99"/>
                <a:gd name="T8" fmla="*/ 0 w 134"/>
                <a:gd name="T9" fmla="*/ 0 h 99"/>
                <a:gd name="T10" fmla="*/ 2 w 134"/>
                <a:gd name="T11" fmla="*/ 2 h 99"/>
                <a:gd name="T12" fmla="*/ 134 w 134"/>
                <a:gd name="T13" fmla="*/ 2 h 99"/>
                <a:gd name="T14" fmla="*/ 134 w 134"/>
                <a:gd name="T15" fmla="*/ 99 h 99"/>
                <a:gd name="T16" fmla="*/ 2 w 134"/>
                <a:gd name="T17" fmla="*/ 99 h 99"/>
                <a:gd name="T18" fmla="*/ 2 w 134"/>
                <a:gd name="T19" fmla="*/ 2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9">
                  <a:moveTo>
                    <a:pt x="0" y="0"/>
                  </a:moveTo>
                  <a:lnTo>
                    <a:pt x="134" y="0"/>
                  </a:lnTo>
                  <a:lnTo>
                    <a:pt x="134" y="99"/>
                  </a:lnTo>
                  <a:lnTo>
                    <a:pt x="0" y="99"/>
                  </a:lnTo>
                  <a:lnTo>
                    <a:pt x="0" y="0"/>
                  </a:lnTo>
                  <a:close/>
                  <a:moveTo>
                    <a:pt x="2" y="2"/>
                  </a:moveTo>
                  <a:lnTo>
                    <a:pt x="134" y="2"/>
                  </a:lnTo>
                  <a:lnTo>
                    <a:pt x="134" y="99"/>
                  </a:lnTo>
                  <a:lnTo>
                    <a:pt x="2" y="99"/>
                  </a:lnTo>
                  <a:lnTo>
                    <a:pt x="2"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0" name="Freeform 2023">
              <a:extLst>
                <a:ext uri="{FF2B5EF4-FFF2-40B4-BE49-F238E27FC236}">
                  <a16:creationId xmlns:a16="http://schemas.microsoft.com/office/drawing/2014/main" id="{566900FD-E806-114C-9730-B7971DCE7A68}"/>
                </a:ext>
              </a:extLst>
            </p:cNvPr>
            <p:cNvSpPr>
              <a:spLocks noEditPoints="1"/>
            </p:cNvSpPr>
            <p:nvPr/>
          </p:nvSpPr>
          <p:spPr bwMode="auto">
            <a:xfrm>
              <a:off x="1640" y="3628"/>
              <a:ext cx="132" cy="97"/>
            </a:xfrm>
            <a:custGeom>
              <a:avLst/>
              <a:gdLst>
                <a:gd name="T0" fmla="*/ 0 w 132"/>
                <a:gd name="T1" fmla="*/ 0 h 97"/>
                <a:gd name="T2" fmla="*/ 132 w 132"/>
                <a:gd name="T3" fmla="*/ 0 h 97"/>
                <a:gd name="T4" fmla="*/ 132 w 132"/>
                <a:gd name="T5" fmla="*/ 97 h 97"/>
                <a:gd name="T6" fmla="*/ 0 w 132"/>
                <a:gd name="T7" fmla="*/ 97 h 97"/>
                <a:gd name="T8" fmla="*/ 0 w 132"/>
                <a:gd name="T9" fmla="*/ 0 h 97"/>
                <a:gd name="T10" fmla="*/ 3 w 132"/>
                <a:gd name="T11" fmla="*/ 2 h 97"/>
                <a:gd name="T12" fmla="*/ 132 w 132"/>
                <a:gd name="T13" fmla="*/ 2 h 97"/>
                <a:gd name="T14" fmla="*/ 132 w 132"/>
                <a:gd name="T15" fmla="*/ 97 h 97"/>
                <a:gd name="T16" fmla="*/ 3 w 132"/>
                <a:gd name="T17" fmla="*/ 97 h 97"/>
                <a:gd name="T18" fmla="*/ 3 w 132"/>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7">
                  <a:moveTo>
                    <a:pt x="0" y="0"/>
                  </a:moveTo>
                  <a:lnTo>
                    <a:pt x="132" y="0"/>
                  </a:lnTo>
                  <a:lnTo>
                    <a:pt x="132" y="97"/>
                  </a:lnTo>
                  <a:lnTo>
                    <a:pt x="0" y="97"/>
                  </a:lnTo>
                  <a:lnTo>
                    <a:pt x="0" y="0"/>
                  </a:lnTo>
                  <a:close/>
                  <a:moveTo>
                    <a:pt x="3" y="2"/>
                  </a:moveTo>
                  <a:lnTo>
                    <a:pt x="132" y="2"/>
                  </a:lnTo>
                  <a:lnTo>
                    <a:pt x="132" y="97"/>
                  </a:lnTo>
                  <a:lnTo>
                    <a:pt x="3" y="97"/>
                  </a:lnTo>
                  <a:lnTo>
                    <a:pt x="3" y="2"/>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1" name="Freeform 2024">
              <a:extLst>
                <a:ext uri="{FF2B5EF4-FFF2-40B4-BE49-F238E27FC236}">
                  <a16:creationId xmlns:a16="http://schemas.microsoft.com/office/drawing/2014/main" id="{FE7EF6CB-05B7-754F-8731-7180537E8CBA}"/>
                </a:ext>
              </a:extLst>
            </p:cNvPr>
            <p:cNvSpPr>
              <a:spLocks noEditPoints="1"/>
            </p:cNvSpPr>
            <p:nvPr/>
          </p:nvSpPr>
          <p:spPr bwMode="auto">
            <a:xfrm>
              <a:off x="1643" y="3630"/>
              <a:ext cx="129" cy="95"/>
            </a:xfrm>
            <a:custGeom>
              <a:avLst/>
              <a:gdLst>
                <a:gd name="T0" fmla="*/ 0 w 129"/>
                <a:gd name="T1" fmla="*/ 0 h 95"/>
                <a:gd name="T2" fmla="*/ 129 w 129"/>
                <a:gd name="T3" fmla="*/ 0 h 95"/>
                <a:gd name="T4" fmla="*/ 129 w 129"/>
                <a:gd name="T5" fmla="*/ 95 h 95"/>
                <a:gd name="T6" fmla="*/ 0 w 129"/>
                <a:gd name="T7" fmla="*/ 95 h 95"/>
                <a:gd name="T8" fmla="*/ 0 w 129"/>
                <a:gd name="T9" fmla="*/ 0 h 95"/>
                <a:gd name="T10" fmla="*/ 1 w 129"/>
                <a:gd name="T11" fmla="*/ 1 h 95"/>
                <a:gd name="T12" fmla="*/ 129 w 129"/>
                <a:gd name="T13" fmla="*/ 1 h 95"/>
                <a:gd name="T14" fmla="*/ 129 w 129"/>
                <a:gd name="T15" fmla="*/ 95 h 95"/>
                <a:gd name="T16" fmla="*/ 1 w 129"/>
                <a:gd name="T17" fmla="*/ 95 h 95"/>
                <a:gd name="T18" fmla="*/ 1 w 129"/>
                <a:gd name="T19" fmla="*/ 1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95">
                  <a:moveTo>
                    <a:pt x="0" y="0"/>
                  </a:moveTo>
                  <a:lnTo>
                    <a:pt x="129" y="0"/>
                  </a:lnTo>
                  <a:lnTo>
                    <a:pt x="129" y="95"/>
                  </a:lnTo>
                  <a:lnTo>
                    <a:pt x="0" y="95"/>
                  </a:lnTo>
                  <a:lnTo>
                    <a:pt x="0" y="0"/>
                  </a:lnTo>
                  <a:close/>
                  <a:moveTo>
                    <a:pt x="1" y="1"/>
                  </a:moveTo>
                  <a:lnTo>
                    <a:pt x="129" y="1"/>
                  </a:lnTo>
                  <a:lnTo>
                    <a:pt x="129" y="95"/>
                  </a:lnTo>
                  <a:lnTo>
                    <a:pt x="1" y="95"/>
                  </a:lnTo>
                  <a:lnTo>
                    <a:pt x="1" y="1"/>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2" name="Freeform 2025">
              <a:extLst>
                <a:ext uri="{FF2B5EF4-FFF2-40B4-BE49-F238E27FC236}">
                  <a16:creationId xmlns:a16="http://schemas.microsoft.com/office/drawing/2014/main" id="{25C60DC1-D300-CF4D-8DAC-CA279CF2816E}"/>
                </a:ext>
              </a:extLst>
            </p:cNvPr>
            <p:cNvSpPr>
              <a:spLocks noEditPoints="1"/>
            </p:cNvSpPr>
            <p:nvPr/>
          </p:nvSpPr>
          <p:spPr bwMode="auto">
            <a:xfrm>
              <a:off x="1644" y="3631"/>
              <a:ext cx="128" cy="94"/>
            </a:xfrm>
            <a:custGeom>
              <a:avLst/>
              <a:gdLst>
                <a:gd name="T0" fmla="*/ 0 w 128"/>
                <a:gd name="T1" fmla="*/ 0 h 94"/>
                <a:gd name="T2" fmla="*/ 128 w 128"/>
                <a:gd name="T3" fmla="*/ 0 h 94"/>
                <a:gd name="T4" fmla="*/ 128 w 128"/>
                <a:gd name="T5" fmla="*/ 94 h 94"/>
                <a:gd name="T6" fmla="*/ 0 w 128"/>
                <a:gd name="T7" fmla="*/ 94 h 94"/>
                <a:gd name="T8" fmla="*/ 0 w 128"/>
                <a:gd name="T9" fmla="*/ 0 h 94"/>
                <a:gd name="T10" fmla="*/ 3 w 128"/>
                <a:gd name="T11" fmla="*/ 2 h 94"/>
                <a:gd name="T12" fmla="*/ 128 w 128"/>
                <a:gd name="T13" fmla="*/ 2 h 94"/>
                <a:gd name="T14" fmla="*/ 128 w 128"/>
                <a:gd name="T15" fmla="*/ 94 h 94"/>
                <a:gd name="T16" fmla="*/ 3 w 128"/>
                <a:gd name="T17" fmla="*/ 94 h 94"/>
                <a:gd name="T18" fmla="*/ 3 w 128"/>
                <a:gd name="T19" fmla="*/ 2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94">
                  <a:moveTo>
                    <a:pt x="0" y="0"/>
                  </a:moveTo>
                  <a:lnTo>
                    <a:pt x="128" y="0"/>
                  </a:lnTo>
                  <a:lnTo>
                    <a:pt x="128" y="94"/>
                  </a:lnTo>
                  <a:lnTo>
                    <a:pt x="0" y="94"/>
                  </a:lnTo>
                  <a:lnTo>
                    <a:pt x="0" y="0"/>
                  </a:lnTo>
                  <a:close/>
                  <a:moveTo>
                    <a:pt x="3" y="2"/>
                  </a:moveTo>
                  <a:lnTo>
                    <a:pt x="128" y="2"/>
                  </a:lnTo>
                  <a:lnTo>
                    <a:pt x="128" y="94"/>
                  </a:lnTo>
                  <a:lnTo>
                    <a:pt x="3" y="94"/>
                  </a:lnTo>
                  <a:lnTo>
                    <a:pt x="3"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3" name="Freeform 2026">
              <a:extLst>
                <a:ext uri="{FF2B5EF4-FFF2-40B4-BE49-F238E27FC236}">
                  <a16:creationId xmlns:a16="http://schemas.microsoft.com/office/drawing/2014/main" id="{C00DDB82-D097-6941-A729-9239C59AE222}"/>
                </a:ext>
              </a:extLst>
            </p:cNvPr>
            <p:cNvSpPr>
              <a:spLocks noEditPoints="1"/>
            </p:cNvSpPr>
            <p:nvPr/>
          </p:nvSpPr>
          <p:spPr bwMode="auto">
            <a:xfrm>
              <a:off x="1647" y="3633"/>
              <a:ext cx="125" cy="92"/>
            </a:xfrm>
            <a:custGeom>
              <a:avLst/>
              <a:gdLst>
                <a:gd name="T0" fmla="*/ 0 w 125"/>
                <a:gd name="T1" fmla="*/ 0 h 92"/>
                <a:gd name="T2" fmla="*/ 125 w 125"/>
                <a:gd name="T3" fmla="*/ 0 h 92"/>
                <a:gd name="T4" fmla="*/ 125 w 125"/>
                <a:gd name="T5" fmla="*/ 92 h 92"/>
                <a:gd name="T6" fmla="*/ 0 w 125"/>
                <a:gd name="T7" fmla="*/ 92 h 92"/>
                <a:gd name="T8" fmla="*/ 0 w 125"/>
                <a:gd name="T9" fmla="*/ 0 h 92"/>
                <a:gd name="T10" fmla="*/ 2 w 125"/>
                <a:gd name="T11" fmla="*/ 1 h 92"/>
                <a:gd name="T12" fmla="*/ 125 w 125"/>
                <a:gd name="T13" fmla="*/ 1 h 92"/>
                <a:gd name="T14" fmla="*/ 125 w 125"/>
                <a:gd name="T15" fmla="*/ 92 h 92"/>
                <a:gd name="T16" fmla="*/ 2 w 125"/>
                <a:gd name="T17" fmla="*/ 92 h 92"/>
                <a:gd name="T18" fmla="*/ 2 w 125"/>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92">
                  <a:moveTo>
                    <a:pt x="0" y="0"/>
                  </a:moveTo>
                  <a:lnTo>
                    <a:pt x="125" y="0"/>
                  </a:lnTo>
                  <a:lnTo>
                    <a:pt x="125" y="92"/>
                  </a:lnTo>
                  <a:lnTo>
                    <a:pt x="0" y="92"/>
                  </a:lnTo>
                  <a:lnTo>
                    <a:pt x="0" y="0"/>
                  </a:lnTo>
                  <a:close/>
                  <a:moveTo>
                    <a:pt x="2" y="1"/>
                  </a:moveTo>
                  <a:lnTo>
                    <a:pt x="125" y="1"/>
                  </a:lnTo>
                  <a:lnTo>
                    <a:pt x="125" y="92"/>
                  </a:lnTo>
                  <a:lnTo>
                    <a:pt x="2" y="92"/>
                  </a:lnTo>
                  <a:lnTo>
                    <a:pt x="2" y="1"/>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4" name="Freeform 2027">
              <a:extLst>
                <a:ext uri="{FF2B5EF4-FFF2-40B4-BE49-F238E27FC236}">
                  <a16:creationId xmlns:a16="http://schemas.microsoft.com/office/drawing/2014/main" id="{3307E075-EEB0-4845-A3BB-2AD5C502003C}"/>
                </a:ext>
              </a:extLst>
            </p:cNvPr>
            <p:cNvSpPr>
              <a:spLocks noEditPoints="1"/>
            </p:cNvSpPr>
            <p:nvPr/>
          </p:nvSpPr>
          <p:spPr bwMode="auto">
            <a:xfrm>
              <a:off x="1649" y="3634"/>
              <a:ext cx="123" cy="91"/>
            </a:xfrm>
            <a:custGeom>
              <a:avLst/>
              <a:gdLst>
                <a:gd name="T0" fmla="*/ 0 w 123"/>
                <a:gd name="T1" fmla="*/ 0 h 91"/>
                <a:gd name="T2" fmla="*/ 123 w 123"/>
                <a:gd name="T3" fmla="*/ 0 h 91"/>
                <a:gd name="T4" fmla="*/ 123 w 123"/>
                <a:gd name="T5" fmla="*/ 91 h 91"/>
                <a:gd name="T6" fmla="*/ 0 w 123"/>
                <a:gd name="T7" fmla="*/ 91 h 91"/>
                <a:gd name="T8" fmla="*/ 0 w 123"/>
                <a:gd name="T9" fmla="*/ 0 h 91"/>
                <a:gd name="T10" fmla="*/ 2 w 123"/>
                <a:gd name="T11" fmla="*/ 2 h 91"/>
                <a:gd name="T12" fmla="*/ 123 w 123"/>
                <a:gd name="T13" fmla="*/ 2 h 91"/>
                <a:gd name="T14" fmla="*/ 123 w 123"/>
                <a:gd name="T15" fmla="*/ 91 h 91"/>
                <a:gd name="T16" fmla="*/ 2 w 123"/>
                <a:gd name="T17" fmla="*/ 91 h 91"/>
                <a:gd name="T18" fmla="*/ 2 w 123"/>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91">
                  <a:moveTo>
                    <a:pt x="0" y="0"/>
                  </a:moveTo>
                  <a:lnTo>
                    <a:pt x="123" y="0"/>
                  </a:lnTo>
                  <a:lnTo>
                    <a:pt x="123" y="91"/>
                  </a:lnTo>
                  <a:lnTo>
                    <a:pt x="0" y="91"/>
                  </a:lnTo>
                  <a:lnTo>
                    <a:pt x="0" y="0"/>
                  </a:lnTo>
                  <a:close/>
                  <a:moveTo>
                    <a:pt x="2" y="2"/>
                  </a:moveTo>
                  <a:lnTo>
                    <a:pt x="123" y="2"/>
                  </a:lnTo>
                  <a:lnTo>
                    <a:pt x="123" y="91"/>
                  </a:lnTo>
                  <a:lnTo>
                    <a:pt x="2" y="91"/>
                  </a:lnTo>
                  <a:lnTo>
                    <a:pt x="2" y="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5" name="Freeform 2028">
              <a:extLst>
                <a:ext uri="{FF2B5EF4-FFF2-40B4-BE49-F238E27FC236}">
                  <a16:creationId xmlns:a16="http://schemas.microsoft.com/office/drawing/2014/main" id="{3DA7345F-5F56-A04C-ADCF-B7DB57D0A065}"/>
                </a:ext>
              </a:extLst>
            </p:cNvPr>
            <p:cNvSpPr>
              <a:spLocks noEditPoints="1"/>
            </p:cNvSpPr>
            <p:nvPr/>
          </p:nvSpPr>
          <p:spPr bwMode="auto">
            <a:xfrm>
              <a:off x="1651" y="3636"/>
              <a:ext cx="121" cy="89"/>
            </a:xfrm>
            <a:custGeom>
              <a:avLst/>
              <a:gdLst>
                <a:gd name="T0" fmla="*/ 0 w 121"/>
                <a:gd name="T1" fmla="*/ 0 h 89"/>
                <a:gd name="T2" fmla="*/ 121 w 121"/>
                <a:gd name="T3" fmla="*/ 0 h 89"/>
                <a:gd name="T4" fmla="*/ 121 w 121"/>
                <a:gd name="T5" fmla="*/ 89 h 89"/>
                <a:gd name="T6" fmla="*/ 0 w 121"/>
                <a:gd name="T7" fmla="*/ 89 h 89"/>
                <a:gd name="T8" fmla="*/ 0 w 121"/>
                <a:gd name="T9" fmla="*/ 0 h 89"/>
                <a:gd name="T10" fmla="*/ 2 w 121"/>
                <a:gd name="T11" fmla="*/ 2 h 89"/>
                <a:gd name="T12" fmla="*/ 121 w 121"/>
                <a:gd name="T13" fmla="*/ 2 h 89"/>
                <a:gd name="T14" fmla="*/ 121 w 121"/>
                <a:gd name="T15" fmla="*/ 89 h 89"/>
                <a:gd name="T16" fmla="*/ 2 w 121"/>
                <a:gd name="T17" fmla="*/ 89 h 89"/>
                <a:gd name="T18" fmla="*/ 2 w 121"/>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9">
                  <a:moveTo>
                    <a:pt x="0" y="0"/>
                  </a:moveTo>
                  <a:lnTo>
                    <a:pt x="121" y="0"/>
                  </a:lnTo>
                  <a:lnTo>
                    <a:pt x="121" y="89"/>
                  </a:lnTo>
                  <a:lnTo>
                    <a:pt x="0" y="89"/>
                  </a:lnTo>
                  <a:lnTo>
                    <a:pt x="0" y="0"/>
                  </a:lnTo>
                  <a:close/>
                  <a:moveTo>
                    <a:pt x="2" y="2"/>
                  </a:moveTo>
                  <a:lnTo>
                    <a:pt x="121" y="2"/>
                  </a:lnTo>
                  <a:lnTo>
                    <a:pt x="121" y="89"/>
                  </a:lnTo>
                  <a:lnTo>
                    <a:pt x="2" y="89"/>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6" name="Freeform 2029">
              <a:extLst>
                <a:ext uri="{FF2B5EF4-FFF2-40B4-BE49-F238E27FC236}">
                  <a16:creationId xmlns:a16="http://schemas.microsoft.com/office/drawing/2014/main" id="{3C04343E-2EAF-C14B-96A5-6E4DEBBA06D0}"/>
                </a:ext>
              </a:extLst>
            </p:cNvPr>
            <p:cNvSpPr>
              <a:spLocks noEditPoints="1"/>
            </p:cNvSpPr>
            <p:nvPr/>
          </p:nvSpPr>
          <p:spPr bwMode="auto">
            <a:xfrm>
              <a:off x="1653" y="3638"/>
              <a:ext cx="119" cy="87"/>
            </a:xfrm>
            <a:custGeom>
              <a:avLst/>
              <a:gdLst>
                <a:gd name="T0" fmla="*/ 0 w 119"/>
                <a:gd name="T1" fmla="*/ 0 h 87"/>
                <a:gd name="T2" fmla="*/ 119 w 119"/>
                <a:gd name="T3" fmla="*/ 0 h 87"/>
                <a:gd name="T4" fmla="*/ 119 w 119"/>
                <a:gd name="T5" fmla="*/ 87 h 87"/>
                <a:gd name="T6" fmla="*/ 0 w 119"/>
                <a:gd name="T7" fmla="*/ 87 h 87"/>
                <a:gd name="T8" fmla="*/ 0 w 119"/>
                <a:gd name="T9" fmla="*/ 0 h 87"/>
                <a:gd name="T10" fmla="*/ 3 w 119"/>
                <a:gd name="T11" fmla="*/ 1 h 87"/>
                <a:gd name="T12" fmla="*/ 119 w 119"/>
                <a:gd name="T13" fmla="*/ 1 h 87"/>
                <a:gd name="T14" fmla="*/ 119 w 119"/>
                <a:gd name="T15" fmla="*/ 87 h 87"/>
                <a:gd name="T16" fmla="*/ 3 w 119"/>
                <a:gd name="T17" fmla="*/ 87 h 87"/>
                <a:gd name="T18" fmla="*/ 3 w 11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87">
                  <a:moveTo>
                    <a:pt x="0" y="0"/>
                  </a:moveTo>
                  <a:lnTo>
                    <a:pt x="119" y="0"/>
                  </a:lnTo>
                  <a:lnTo>
                    <a:pt x="119" y="87"/>
                  </a:lnTo>
                  <a:lnTo>
                    <a:pt x="0" y="87"/>
                  </a:lnTo>
                  <a:lnTo>
                    <a:pt x="0" y="0"/>
                  </a:lnTo>
                  <a:close/>
                  <a:moveTo>
                    <a:pt x="3" y="1"/>
                  </a:moveTo>
                  <a:lnTo>
                    <a:pt x="119" y="1"/>
                  </a:lnTo>
                  <a:lnTo>
                    <a:pt x="119" y="87"/>
                  </a:lnTo>
                  <a:lnTo>
                    <a:pt x="3" y="87"/>
                  </a:lnTo>
                  <a:lnTo>
                    <a:pt x="3" y="1"/>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7" name="Freeform 2030">
              <a:extLst>
                <a:ext uri="{FF2B5EF4-FFF2-40B4-BE49-F238E27FC236}">
                  <a16:creationId xmlns:a16="http://schemas.microsoft.com/office/drawing/2014/main" id="{B5DA4AFE-6ADF-0D4A-9A27-2A01A9464E69}"/>
                </a:ext>
              </a:extLst>
            </p:cNvPr>
            <p:cNvSpPr>
              <a:spLocks noEditPoints="1"/>
            </p:cNvSpPr>
            <p:nvPr/>
          </p:nvSpPr>
          <p:spPr bwMode="auto">
            <a:xfrm>
              <a:off x="1656" y="3639"/>
              <a:ext cx="116" cy="86"/>
            </a:xfrm>
            <a:custGeom>
              <a:avLst/>
              <a:gdLst>
                <a:gd name="T0" fmla="*/ 0 w 116"/>
                <a:gd name="T1" fmla="*/ 0 h 86"/>
                <a:gd name="T2" fmla="*/ 116 w 116"/>
                <a:gd name="T3" fmla="*/ 0 h 86"/>
                <a:gd name="T4" fmla="*/ 116 w 116"/>
                <a:gd name="T5" fmla="*/ 86 h 86"/>
                <a:gd name="T6" fmla="*/ 0 w 116"/>
                <a:gd name="T7" fmla="*/ 86 h 86"/>
                <a:gd name="T8" fmla="*/ 0 w 116"/>
                <a:gd name="T9" fmla="*/ 0 h 86"/>
                <a:gd name="T10" fmla="*/ 1 w 116"/>
                <a:gd name="T11" fmla="*/ 2 h 86"/>
                <a:gd name="T12" fmla="*/ 116 w 116"/>
                <a:gd name="T13" fmla="*/ 2 h 86"/>
                <a:gd name="T14" fmla="*/ 116 w 116"/>
                <a:gd name="T15" fmla="*/ 86 h 86"/>
                <a:gd name="T16" fmla="*/ 1 w 116"/>
                <a:gd name="T17" fmla="*/ 86 h 86"/>
                <a:gd name="T18" fmla="*/ 1 w 116"/>
                <a:gd name="T19" fmla="*/ 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86">
                  <a:moveTo>
                    <a:pt x="0" y="0"/>
                  </a:moveTo>
                  <a:lnTo>
                    <a:pt x="116" y="0"/>
                  </a:lnTo>
                  <a:lnTo>
                    <a:pt x="116" y="86"/>
                  </a:lnTo>
                  <a:lnTo>
                    <a:pt x="0" y="86"/>
                  </a:lnTo>
                  <a:lnTo>
                    <a:pt x="0" y="0"/>
                  </a:lnTo>
                  <a:close/>
                  <a:moveTo>
                    <a:pt x="1" y="2"/>
                  </a:moveTo>
                  <a:lnTo>
                    <a:pt x="116" y="2"/>
                  </a:lnTo>
                  <a:lnTo>
                    <a:pt x="116" y="86"/>
                  </a:lnTo>
                  <a:lnTo>
                    <a:pt x="1" y="86"/>
                  </a:lnTo>
                  <a:lnTo>
                    <a:pt x="1" y="2"/>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8" name="Freeform 2031">
              <a:extLst>
                <a:ext uri="{FF2B5EF4-FFF2-40B4-BE49-F238E27FC236}">
                  <a16:creationId xmlns:a16="http://schemas.microsoft.com/office/drawing/2014/main" id="{5BF8C2DA-56DA-EA4A-8F3E-D32B8DACF28B}"/>
                </a:ext>
              </a:extLst>
            </p:cNvPr>
            <p:cNvSpPr>
              <a:spLocks noEditPoints="1"/>
            </p:cNvSpPr>
            <p:nvPr/>
          </p:nvSpPr>
          <p:spPr bwMode="auto">
            <a:xfrm>
              <a:off x="1657" y="3641"/>
              <a:ext cx="115" cy="84"/>
            </a:xfrm>
            <a:custGeom>
              <a:avLst/>
              <a:gdLst>
                <a:gd name="T0" fmla="*/ 0 w 115"/>
                <a:gd name="T1" fmla="*/ 0 h 84"/>
                <a:gd name="T2" fmla="*/ 115 w 115"/>
                <a:gd name="T3" fmla="*/ 0 h 84"/>
                <a:gd name="T4" fmla="*/ 115 w 115"/>
                <a:gd name="T5" fmla="*/ 84 h 84"/>
                <a:gd name="T6" fmla="*/ 0 w 115"/>
                <a:gd name="T7" fmla="*/ 84 h 84"/>
                <a:gd name="T8" fmla="*/ 0 w 115"/>
                <a:gd name="T9" fmla="*/ 0 h 84"/>
                <a:gd name="T10" fmla="*/ 3 w 115"/>
                <a:gd name="T11" fmla="*/ 1 h 84"/>
                <a:gd name="T12" fmla="*/ 115 w 115"/>
                <a:gd name="T13" fmla="*/ 1 h 84"/>
                <a:gd name="T14" fmla="*/ 115 w 115"/>
                <a:gd name="T15" fmla="*/ 84 h 84"/>
                <a:gd name="T16" fmla="*/ 3 w 115"/>
                <a:gd name="T17" fmla="*/ 84 h 84"/>
                <a:gd name="T18" fmla="*/ 3 w 115"/>
                <a:gd name="T19" fmla="*/ 1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84">
                  <a:moveTo>
                    <a:pt x="0" y="0"/>
                  </a:moveTo>
                  <a:lnTo>
                    <a:pt x="115" y="0"/>
                  </a:lnTo>
                  <a:lnTo>
                    <a:pt x="115" y="84"/>
                  </a:lnTo>
                  <a:lnTo>
                    <a:pt x="0" y="84"/>
                  </a:lnTo>
                  <a:lnTo>
                    <a:pt x="0" y="0"/>
                  </a:lnTo>
                  <a:close/>
                  <a:moveTo>
                    <a:pt x="3" y="1"/>
                  </a:moveTo>
                  <a:lnTo>
                    <a:pt x="115" y="1"/>
                  </a:lnTo>
                  <a:lnTo>
                    <a:pt x="115" y="84"/>
                  </a:lnTo>
                  <a:lnTo>
                    <a:pt x="3" y="84"/>
                  </a:lnTo>
                  <a:lnTo>
                    <a:pt x="3" y="1"/>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9" name="Freeform 2032">
              <a:extLst>
                <a:ext uri="{FF2B5EF4-FFF2-40B4-BE49-F238E27FC236}">
                  <a16:creationId xmlns:a16="http://schemas.microsoft.com/office/drawing/2014/main" id="{94D6B65C-DD3C-D541-9C98-DAB40A5B4876}"/>
                </a:ext>
              </a:extLst>
            </p:cNvPr>
            <p:cNvSpPr>
              <a:spLocks noEditPoints="1"/>
            </p:cNvSpPr>
            <p:nvPr/>
          </p:nvSpPr>
          <p:spPr bwMode="auto">
            <a:xfrm>
              <a:off x="1660" y="3642"/>
              <a:ext cx="112" cy="83"/>
            </a:xfrm>
            <a:custGeom>
              <a:avLst/>
              <a:gdLst>
                <a:gd name="T0" fmla="*/ 0 w 112"/>
                <a:gd name="T1" fmla="*/ 0 h 83"/>
                <a:gd name="T2" fmla="*/ 112 w 112"/>
                <a:gd name="T3" fmla="*/ 0 h 83"/>
                <a:gd name="T4" fmla="*/ 112 w 112"/>
                <a:gd name="T5" fmla="*/ 83 h 83"/>
                <a:gd name="T6" fmla="*/ 0 w 112"/>
                <a:gd name="T7" fmla="*/ 83 h 83"/>
                <a:gd name="T8" fmla="*/ 0 w 112"/>
                <a:gd name="T9" fmla="*/ 0 h 83"/>
                <a:gd name="T10" fmla="*/ 2 w 112"/>
                <a:gd name="T11" fmla="*/ 2 h 83"/>
                <a:gd name="T12" fmla="*/ 112 w 112"/>
                <a:gd name="T13" fmla="*/ 2 h 83"/>
                <a:gd name="T14" fmla="*/ 112 w 112"/>
                <a:gd name="T15" fmla="*/ 83 h 83"/>
                <a:gd name="T16" fmla="*/ 2 w 112"/>
                <a:gd name="T17" fmla="*/ 83 h 83"/>
                <a:gd name="T18" fmla="*/ 2 w 112"/>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3">
                  <a:moveTo>
                    <a:pt x="0" y="0"/>
                  </a:moveTo>
                  <a:lnTo>
                    <a:pt x="112" y="0"/>
                  </a:lnTo>
                  <a:lnTo>
                    <a:pt x="112" y="83"/>
                  </a:lnTo>
                  <a:lnTo>
                    <a:pt x="0" y="83"/>
                  </a:lnTo>
                  <a:lnTo>
                    <a:pt x="0" y="0"/>
                  </a:lnTo>
                  <a:close/>
                  <a:moveTo>
                    <a:pt x="2" y="2"/>
                  </a:moveTo>
                  <a:lnTo>
                    <a:pt x="112" y="2"/>
                  </a:lnTo>
                  <a:lnTo>
                    <a:pt x="112" y="83"/>
                  </a:lnTo>
                  <a:lnTo>
                    <a:pt x="2" y="83"/>
                  </a:lnTo>
                  <a:lnTo>
                    <a:pt x="2" y="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0" name="Freeform 2033">
              <a:extLst>
                <a:ext uri="{FF2B5EF4-FFF2-40B4-BE49-F238E27FC236}">
                  <a16:creationId xmlns:a16="http://schemas.microsoft.com/office/drawing/2014/main" id="{13F59B96-6520-5940-A0D0-FCE50E9E2D68}"/>
                </a:ext>
              </a:extLst>
            </p:cNvPr>
            <p:cNvSpPr>
              <a:spLocks noEditPoints="1"/>
            </p:cNvSpPr>
            <p:nvPr/>
          </p:nvSpPr>
          <p:spPr bwMode="auto">
            <a:xfrm>
              <a:off x="1662" y="3644"/>
              <a:ext cx="110" cy="81"/>
            </a:xfrm>
            <a:custGeom>
              <a:avLst/>
              <a:gdLst>
                <a:gd name="T0" fmla="*/ 0 w 110"/>
                <a:gd name="T1" fmla="*/ 0 h 81"/>
                <a:gd name="T2" fmla="*/ 110 w 110"/>
                <a:gd name="T3" fmla="*/ 0 h 81"/>
                <a:gd name="T4" fmla="*/ 110 w 110"/>
                <a:gd name="T5" fmla="*/ 81 h 81"/>
                <a:gd name="T6" fmla="*/ 0 w 110"/>
                <a:gd name="T7" fmla="*/ 81 h 81"/>
                <a:gd name="T8" fmla="*/ 0 w 110"/>
                <a:gd name="T9" fmla="*/ 0 h 81"/>
                <a:gd name="T10" fmla="*/ 2 w 110"/>
                <a:gd name="T11" fmla="*/ 2 h 81"/>
                <a:gd name="T12" fmla="*/ 110 w 110"/>
                <a:gd name="T13" fmla="*/ 2 h 81"/>
                <a:gd name="T14" fmla="*/ 110 w 110"/>
                <a:gd name="T15" fmla="*/ 81 h 81"/>
                <a:gd name="T16" fmla="*/ 2 w 110"/>
                <a:gd name="T17" fmla="*/ 81 h 81"/>
                <a:gd name="T18" fmla="*/ 2 w 110"/>
                <a:gd name="T19" fmla="*/ 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81">
                  <a:moveTo>
                    <a:pt x="0" y="0"/>
                  </a:moveTo>
                  <a:lnTo>
                    <a:pt x="110" y="0"/>
                  </a:lnTo>
                  <a:lnTo>
                    <a:pt x="110" y="81"/>
                  </a:lnTo>
                  <a:lnTo>
                    <a:pt x="0" y="81"/>
                  </a:lnTo>
                  <a:lnTo>
                    <a:pt x="0" y="0"/>
                  </a:lnTo>
                  <a:close/>
                  <a:moveTo>
                    <a:pt x="2" y="2"/>
                  </a:moveTo>
                  <a:lnTo>
                    <a:pt x="110" y="2"/>
                  </a:lnTo>
                  <a:lnTo>
                    <a:pt x="110" y="81"/>
                  </a:lnTo>
                  <a:lnTo>
                    <a:pt x="2" y="81"/>
                  </a:lnTo>
                  <a:lnTo>
                    <a:pt x="2" y="2"/>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1" name="Freeform 2034">
              <a:extLst>
                <a:ext uri="{FF2B5EF4-FFF2-40B4-BE49-F238E27FC236}">
                  <a16:creationId xmlns:a16="http://schemas.microsoft.com/office/drawing/2014/main" id="{B6C7B843-1C16-7F4F-BE37-3FE3351C71E9}"/>
                </a:ext>
              </a:extLst>
            </p:cNvPr>
            <p:cNvSpPr>
              <a:spLocks noEditPoints="1"/>
            </p:cNvSpPr>
            <p:nvPr/>
          </p:nvSpPr>
          <p:spPr bwMode="auto">
            <a:xfrm>
              <a:off x="1664" y="3646"/>
              <a:ext cx="108" cy="79"/>
            </a:xfrm>
            <a:custGeom>
              <a:avLst/>
              <a:gdLst>
                <a:gd name="T0" fmla="*/ 0 w 108"/>
                <a:gd name="T1" fmla="*/ 0 h 79"/>
                <a:gd name="T2" fmla="*/ 108 w 108"/>
                <a:gd name="T3" fmla="*/ 0 h 79"/>
                <a:gd name="T4" fmla="*/ 108 w 108"/>
                <a:gd name="T5" fmla="*/ 79 h 79"/>
                <a:gd name="T6" fmla="*/ 0 w 108"/>
                <a:gd name="T7" fmla="*/ 79 h 79"/>
                <a:gd name="T8" fmla="*/ 0 w 108"/>
                <a:gd name="T9" fmla="*/ 0 h 79"/>
                <a:gd name="T10" fmla="*/ 2 w 108"/>
                <a:gd name="T11" fmla="*/ 1 h 79"/>
                <a:gd name="T12" fmla="*/ 108 w 108"/>
                <a:gd name="T13" fmla="*/ 1 h 79"/>
                <a:gd name="T14" fmla="*/ 108 w 108"/>
                <a:gd name="T15" fmla="*/ 79 h 79"/>
                <a:gd name="T16" fmla="*/ 2 w 108"/>
                <a:gd name="T17" fmla="*/ 79 h 79"/>
                <a:gd name="T18" fmla="*/ 2 w 108"/>
                <a:gd name="T19" fmla="*/ 1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79">
                  <a:moveTo>
                    <a:pt x="0" y="0"/>
                  </a:moveTo>
                  <a:lnTo>
                    <a:pt x="108" y="0"/>
                  </a:lnTo>
                  <a:lnTo>
                    <a:pt x="108" y="79"/>
                  </a:lnTo>
                  <a:lnTo>
                    <a:pt x="0" y="79"/>
                  </a:lnTo>
                  <a:lnTo>
                    <a:pt x="0" y="0"/>
                  </a:lnTo>
                  <a:close/>
                  <a:moveTo>
                    <a:pt x="2" y="1"/>
                  </a:moveTo>
                  <a:lnTo>
                    <a:pt x="108" y="1"/>
                  </a:lnTo>
                  <a:lnTo>
                    <a:pt x="108" y="79"/>
                  </a:lnTo>
                  <a:lnTo>
                    <a:pt x="2" y="79"/>
                  </a:lnTo>
                  <a:lnTo>
                    <a:pt x="2" y="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2" name="Freeform 2035">
              <a:extLst>
                <a:ext uri="{FF2B5EF4-FFF2-40B4-BE49-F238E27FC236}">
                  <a16:creationId xmlns:a16="http://schemas.microsoft.com/office/drawing/2014/main" id="{7D1B5325-F4AB-AE47-B4AD-4775333BA29F}"/>
                </a:ext>
              </a:extLst>
            </p:cNvPr>
            <p:cNvSpPr>
              <a:spLocks noEditPoints="1"/>
            </p:cNvSpPr>
            <p:nvPr/>
          </p:nvSpPr>
          <p:spPr bwMode="auto">
            <a:xfrm>
              <a:off x="1666" y="3647"/>
              <a:ext cx="106" cy="78"/>
            </a:xfrm>
            <a:custGeom>
              <a:avLst/>
              <a:gdLst>
                <a:gd name="T0" fmla="*/ 0 w 106"/>
                <a:gd name="T1" fmla="*/ 0 h 78"/>
                <a:gd name="T2" fmla="*/ 106 w 106"/>
                <a:gd name="T3" fmla="*/ 0 h 78"/>
                <a:gd name="T4" fmla="*/ 106 w 106"/>
                <a:gd name="T5" fmla="*/ 78 h 78"/>
                <a:gd name="T6" fmla="*/ 0 w 106"/>
                <a:gd name="T7" fmla="*/ 78 h 78"/>
                <a:gd name="T8" fmla="*/ 0 w 106"/>
                <a:gd name="T9" fmla="*/ 0 h 78"/>
                <a:gd name="T10" fmla="*/ 3 w 106"/>
                <a:gd name="T11" fmla="*/ 2 h 78"/>
                <a:gd name="T12" fmla="*/ 106 w 106"/>
                <a:gd name="T13" fmla="*/ 2 h 78"/>
                <a:gd name="T14" fmla="*/ 106 w 106"/>
                <a:gd name="T15" fmla="*/ 78 h 78"/>
                <a:gd name="T16" fmla="*/ 3 w 106"/>
                <a:gd name="T17" fmla="*/ 78 h 78"/>
                <a:gd name="T18" fmla="*/ 3 w 106"/>
                <a:gd name="T19" fmla="*/ 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78">
                  <a:moveTo>
                    <a:pt x="0" y="0"/>
                  </a:moveTo>
                  <a:lnTo>
                    <a:pt x="106" y="0"/>
                  </a:lnTo>
                  <a:lnTo>
                    <a:pt x="106" y="78"/>
                  </a:lnTo>
                  <a:lnTo>
                    <a:pt x="0" y="78"/>
                  </a:lnTo>
                  <a:lnTo>
                    <a:pt x="0" y="0"/>
                  </a:lnTo>
                  <a:close/>
                  <a:moveTo>
                    <a:pt x="3" y="2"/>
                  </a:moveTo>
                  <a:lnTo>
                    <a:pt x="106" y="2"/>
                  </a:lnTo>
                  <a:lnTo>
                    <a:pt x="106" y="78"/>
                  </a:lnTo>
                  <a:lnTo>
                    <a:pt x="3" y="78"/>
                  </a:lnTo>
                  <a:lnTo>
                    <a:pt x="3" y="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3" name="Freeform 2036">
              <a:extLst>
                <a:ext uri="{FF2B5EF4-FFF2-40B4-BE49-F238E27FC236}">
                  <a16:creationId xmlns:a16="http://schemas.microsoft.com/office/drawing/2014/main" id="{5A076D86-CF73-6140-9186-FBA81F51C95B}"/>
                </a:ext>
              </a:extLst>
            </p:cNvPr>
            <p:cNvSpPr>
              <a:spLocks noEditPoints="1"/>
            </p:cNvSpPr>
            <p:nvPr/>
          </p:nvSpPr>
          <p:spPr bwMode="auto">
            <a:xfrm>
              <a:off x="1669" y="3649"/>
              <a:ext cx="103" cy="76"/>
            </a:xfrm>
            <a:custGeom>
              <a:avLst/>
              <a:gdLst>
                <a:gd name="T0" fmla="*/ 0 w 103"/>
                <a:gd name="T1" fmla="*/ 0 h 76"/>
                <a:gd name="T2" fmla="*/ 103 w 103"/>
                <a:gd name="T3" fmla="*/ 0 h 76"/>
                <a:gd name="T4" fmla="*/ 103 w 103"/>
                <a:gd name="T5" fmla="*/ 76 h 76"/>
                <a:gd name="T6" fmla="*/ 0 w 103"/>
                <a:gd name="T7" fmla="*/ 76 h 76"/>
                <a:gd name="T8" fmla="*/ 0 w 103"/>
                <a:gd name="T9" fmla="*/ 0 h 76"/>
                <a:gd name="T10" fmla="*/ 2 w 103"/>
                <a:gd name="T11" fmla="*/ 2 h 76"/>
                <a:gd name="T12" fmla="*/ 103 w 103"/>
                <a:gd name="T13" fmla="*/ 2 h 76"/>
                <a:gd name="T14" fmla="*/ 103 w 103"/>
                <a:gd name="T15" fmla="*/ 76 h 76"/>
                <a:gd name="T16" fmla="*/ 2 w 103"/>
                <a:gd name="T17" fmla="*/ 76 h 76"/>
                <a:gd name="T18" fmla="*/ 2 w 103"/>
                <a:gd name="T19" fmla="*/ 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6">
                  <a:moveTo>
                    <a:pt x="0" y="0"/>
                  </a:moveTo>
                  <a:lnTo>
                    <a:pt x="103" y="0"/>
                  </a:lnTo>
                  <a:lnTo>
                    <a:pt x="103" y="76"/>
                  </a:lnTo>
                  <a:lnTo>
                    <a:pt x="0" y="76"/>
                  </a:lnTo>
                  <a:lnTo>
                    <a:pt x="0" y="0"/>
                  </a:lnTo>
                  <a:close/>
                  <a:moveTo>
                    <a:pt x="2" y="2"/>
                  </a:moveTo>
                  <a:lnTo>
                    <a:pt x="103" y="2"/>
                  </a:lnTo>
                  <a:lnTo>
                    <a:pt x="103" y="76"/>
                  </a:lnTo>
                  <a:lnTo>
                    <a:pt x="2" y="76"/>
                  </a:lnTo>
                  <a:lnTo>
                    <a:pt x="2"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4" name="Freeform 2037">
              <a:extLst>
                <a:ext uri="{FF2B5EF4-FFF2-40B4-BE49-F238E27FC236}">
                  <a16:creationId xmlns:a16="http://schemas.microsoft.com/office/drawing/2014/main" id="{13BD6C40-D43A-6E43-B43B-0CDC6CBCAF03}"/>
                </a:ext>
              </a:extLst>
            </p:cNvPr>
            <p:cNvSpPr>
              <a:spLocks noEditPoints="1"/>
            </p:cNvSpPr>
            <p:nvPr/>
          </p:nvSpPr>
          <p:spPr bwMode="auto">
            <a:xfrm>
              <a:off x="1671" y="3651"/>
              <a:ext cx="101" cy="74"/>
            </a:xfrm>
            <a:custGeom>
              <a:avLst/>
              <a:gdLst>
                <a:gd name="T0" fmla="*/ 0 w 101"/>
                <a:gd name="T1" fmla="*/ 0 h 74"/>
                <a:gd name="T2" fmla="*/ 101 w 101"/>
                <a:gd name="T3" fmla="*/ 0 h 74"/>
                <a:gd name="T4" fmla="*/ 101 w 101"/>
                <a:gd name="T5" fmla="*/ 74 h 74"/>
                <a:gd name="T6" fmla="*/ 0 w 101"/>
                <a:gd name="T7" fmla="*/ 74 h 74"/>
                <a:gd name="T8" fmla="*/ 0 w 101"/>
                <a:gd name="T9" fmla="*/ 0 h 74"/>
                <a:gd name="T10" fmla="*/ 2 w 101"/>
                <a:gd name="T11" fmla="*/ 2 h 74"/>
                <a:gd name="T12" fmla="*/ 101 w 101"/>
                <a:gd name="T13" fmla="*/ 2 h 74"/>
                <a:gd name="T14" fmla="*/ 101 w 101"/>
                <a:gd name="T15" fmla="*/ 74 h 74"/>
                <a:gd name="T16" fmla="*/ 2 w 101"/>
                <a:gd name="T17" fmla="*/ 74 h 74"/>
                <a:gd name="T18" fmla="*/ 2 w 101"/>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74">
                  <a:moveTo>
                    <a:pt x="0" y="0"/>
                  </a:moveTo>
                  <a:lnTo>
                    <a:pt x="101" y="0"/>
                  </a:lnTo>
                  <a:lnTo>
                    <a:pt x="101" y="74"/>
                  </a:lnTo>
                  <a:lnTo>
                    <a:pt x="0" y="74"/>
                  </a:lnTo>
                  <a:lnTo>
                    <a:pt x="0" y="0"/>
                  </a:lnTo>
                  <a:close/>
                  <a:moveTo>
                    <a:pt x="2" y="2"/>
                  </a:moveTo>
                  <a:lnTo>
                    <a:pt x="101" y="2"/>
                  </a:lnTo>
                  <a:lnTo>
                    <a:pt x="101" y="74"/>
                  </a:lnTo>
                  <a:lnTo>
                    <a:pt x="2" y="74"/>
                  </a:lnTo>
                  <a:lnTo>
                    <a:pt x="2" y="2"/>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5" name="Freeform 2038">
              <a:extLst>
                <a:ext uri="{FF2B5EF4-FFF2-40B4-BE49-F238E27FC236}">
                  <a16:creationId xmlns:a16="http://schemas.microsoft.com/office/drawing/2014/main" id="{0506D2E5-3E11-6841-8B40-BF12A9C5E46C}"/>
                </a:ext>
              </a:extLst>
            </p:cNvPr>
            <p:cNvSpPr>
              <a:spLocks noEditPoints="1"/>
            </p:cNvSpPr>
            <p:nvPr/>
          </p:nvSpPr>
          <p:spPr bwMode="auto">
            <a:xfrm>
              <a:off x="1673" y="3653"/>
              <a:ext cx="99" cy="72"/>
            </a:xfrm>
            <a:custGeom>
              <a:avLst/>
              <a:gdLst>
                <a:gd name="T0" fmla="*/ 0 w 99"/>
                <a:gd name="T1" fmla="*/ 0 h 72"/>
                <a:gd name="T2" fmla="*/ 99 w 99"/>
                <a:gd name="T3" fmla="*/ 0 h 72"/>
                <a:gd name="T4" fmla="*/ 99 w 99"/>
                <a:gd name="T5" fmla="*/ 72 h 72"/>
                <a:gd name="T6" fmla="*/ 0 w 99"/>
                <a:gd name="T7" fmla="*/ 72 h 72"/>
                <a:gd name="T8" fmla="*/ 0 w 99"/>
                <a:gd name="T9" fmla="*/ 0 h 72"/>
                <a:gd name="T10" fmla="*/ 2 w 99"/>
                <a:gd name="T11" fmla="*/ 0 h 72"/>
                <a:gd name="T12" fmla="*/ 99 w 99"/>
                <a:gd name="T13" fmla="*/ 0 h 72"/>
                <a:gd name="T14" fmla="*/ 99 w 99"/>
                <a:gd name="T15" fmla="*/ 72 h 72"/>
                <a:gd name="T16" fmla="*/ 2 w 99"/>
                <a:gd name="T17" fmla="*/ 72 h 72"/>
                <a:gd name="T18" fmla="*/ 2 w 99"/>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72">
                  <a:moveTo>
                    <a:pt x="0" y="0"/>
                  </a:moveTo>
                  <a:lnTo>
                    <a:pt x="99" y="0"/>
                  </a:lnTo>
                  <a:lnTo>
                    <a:pt x="99" y="72"/>
                  </a:lnTo>
                  <a:lnTo>
                    <a:pt x="0" y="72"/>
                  </a:lnTo>
                  <a:lnTo>
                    <a:pt x="0" y="0"/>
                  </a:lnTo>
                  <a:close/>
                  <a:moveTo>
                    <a:pt x="2" y="0"/>
                  </a:moveTo>
                  <a:lnTo>
                    <a:pt x="99" y="0"/>
                  </a:lnTo>
                  <a:lnTo>
                    <a:pt x="99" y="72"/>
                  </a:lnTo>
                  <a:lnTo>
                    <a:pt x="2" y="72"/>
                  </a:lnTo>
                  <a:lnTo>
                    <a:pt x="2" y="0"/>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6" name="Freeform 2039">
              <a:extLst>
                <a:ext uri="{FF2B5EF4-FFF2-40B4-BE49-F238E27FC236}">
                  <a16:creationId xmlns:a16="http://schemas.microsoft.com/office/drawing/2014/main" id="{C847F143-ECD0-2F49-A764-49FA1D003A9E}"/>
                </a:ext>
              </a:extLst>
            </p:cNvPr>
            <p:cNvSpPr>
              <a:spLocks noEditPoints="1"/>
            </p:cNvSpPr>
            <p:nvPr/>
          </p:nvSpPr>
          <p:spPr bwMode="auto">
            <a:xfrm>
              <a:off x="1675" y="3653"/>
              <a:ext cx="97" cy="72"/>
            </a:xfrm>
            <a:custGeom>
              <a:avLst/>
              <a:gdLst>
                <a:gd name="T0" fmla="*/ 0 w 97"/>
                <a:gd name="T1" fmla="*/ 0 h 72"/>
                <a:gd name="T2" fmla="*/ 97 w 97"/>
                <a:gd name="T3" fmla="*/ 0 h 72"/>
                <a:gd name="T4" fmla="*/ 97 w 97"/>
                <a:gd name="T5" fmla="*/ 72 h 72"/>
                <a:gd name="T6" fmla="*/ 0 w 97"/>
                <a:gd name="T7" fmla="*/ 72 h 72"/>
                <a:gd name="T8" fmla="*/ 0 w 97"/>
                <a:gd name="T9" fmla="*/ 0 h 72"/>
                <a:gd name="T10" fmla="*/ 3 w 97"/>
                <a:gd name="T11" fmla="*/ 2 h 72"/>
                <a:gd name="T12" fmla="*/ 97 w 97"/>
                <a:gd name="T13" fmla="*/ 2 h 72"/>
                <a:gd name="T14" fmla="*/ 97 w 97"/>
                <a:gd name="T15" fmla="*/ 72 h 72"/>
                <a:gd name="T16" fmla="*/ 3 w 97"/>
                <a:gd name="T17" fmla="*/ 72 h 72"/>
                <a:gd name="T18" fmla="*/ 3 w 97"/>
                <a:gd name="T19" fmla="*/ 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72">
                  <a:moveTo>
                    <a:pt x="0" y="0"/>
                  </a:moveTo>
                  <a:lnTo>
                    <a:pt x="97" y="0"/>
                  </a:lnTo>
                  <a:lnTo>
                    <a:pt x="97" y="72"/>
                  </a:lnTo>
                  <a:lnTo>
                    <a:pt x="0" y="72"/>
                  </a:lnTo>
                  <a:lnTo>
                    <a:pt x="0" y="0"/>
                  </a:lnTo>
                  <a:close/>
                  <a:moveTo>
                    <a:pt x="3" y="2"/>
                  </a:moveTo>
                  <a:lnTo>
                    <a:pt x="97" y="2"/>
                  </a:lnTo>
                  <a:lnTo>
                    <a:pt x="97" y="72"/>
                  </a:lnTo>
                  <a:lnTo>
                    <a:pt x="3" y="72"/>
                  </a:lnTo>
                  <a:lnTo>
                    <a:pt x="3" y="2"/>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7" name="Freeform 2040">
              <a:extLst>
                <a:ext uri="{FF2B5EF4-FFF2-40B4-BE49-F238E27FC236}">
                  <a16:creationId xmlns:a16="http://schemas.microsoft.com/office/drawing/2014/main" id="{C8E38055-F2B8-4E45-9B44-7322C4167E9A}"/>
                </a:ext>
              </a:extLst>
            </p:cNvPr>
            <p:cNvSpPr>
              <a:spLocks noEditPoints="1"/>
            </p:cNvSpPr>
            <p:nvPr/>
          </p:nvSpPr>
          <p:spPr bwMode="auto">
            <a:xfrm>
              <a:off x="1678" y="3655"/>
              <a:ext cx="94" cy="70"/>
            </a:xfrm>
            <a:custGeom>
              <a:avLst/>
              <a:gdLst>
                <a:gd name="T0" fmla="*/ 0 w 94"/>
                <a:gd name="T1" fmla="*/ 0 h 70"/>
                <a:gd name="T2" fmla="*/ 94 w 94"/>
                <a:gd name="T3" fmla="*/ 0 h 70"/>
                <a:gd name="T4" fmla="*/ 94 w 94"/>
                <a:gd name="T5" fmla="*/ 70 h 70"/>
                <a:gd name="T6" fmla="*/ 0 w 94"/>
                <a:gd name="T7" fmla="*/ 70 h 70"/>
                <a:gd name="T8" fmla="*/ 0 w 94"/>
                <a:gd name="T9" fmla="*/ 0 h 70"/>
                <a:gd name="T10" fmla="*/ 1 w 94"/>
                <a:gd name="T11" fmla="*/ 2 h 70"/>
                <a:gd name="T12" fmla="*/ 94 w 94"/>
                <a:gd name="T13" fmla="*/ 2 h 70"/>
                <a:gd name="T14" fmla="*/ 94 w 94"/>
                <a:gd name="T15" fmla="*/ 70 h 70"/>
                <a:gd name="T16" fmla="*/ 1 w 94"/>
                <a:gd name="T17" fmla="*/ 70 h 70"/>
                <a:gd name="T18" fmla="*/ 1 w 94"/>
                <a:gd name="T19" fmla="*/ 2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70">
                  <a:moveTo>
                    <a:pt x="0" y="0"/>
                  </a:moveTo>
                  <a:lnTo>
                    <a:pt x="94" y="0"/>
                  </a:lnTo>
                  <a:lnTo>
                    <a:pt x="94" y="70"/>
                  </a:lnTo>
                  <a:lnTo>
                    <a:pt x="0" y="70"/>
                  </a:lnTo>
                  <a:lnTo>
                    <a:pt x="0" y="0"/>
                  </a:lnTo>
                  <a:close/>
                  <a:moveTo>
                    <a:pt x="1" y="2"/>
                  </a:moveTo>
                  <a:lnTo>
                    <a:pt x="94" y="2"/>
                  </a:lnTo>
                  <a:lnTo>
                    <a:pt x="94" y="70"/>
                  </a:lnTo>
                  <a:lnTo>
                    <a:pt x="1" y="70"/>
                  </a:lnTo>
                  <a:lnTo>
                    <a:pt x="1" y="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8" name="Freeform 2041">
              <a:extLst>
                <a:ext uri="{FF2B5EF4-FFF2-40B4-BE49-F238E27FC236}">
                  <a16:creationId xmlns:a16="http://schemas.microsoft.com/office/drawing/2014/main" id="{70F2CC02-1432-A449-A8D8-023D3EBA77FD}"/>
                </a:ext>
              </a:extLst>
            </p:cNvPr>
            <p:cNvSpPr>
              <a:spLocks noEditPoints="1"/>
            </p:cNvSpPr>
            <p:nvPr/>
          </p:nvSpPr>
          <p:spPr bwMode="auto">
            <a:xfrm>
              <a:off x="1679" y="3657"/>
              <a:ext cx="93" cy="68"/>
            </a:xfrm>
            <a:custGeom>
              <a:avLst/>
              <a:gdLst>
                <a:gd name="T0" fmla="*/ 0 w 93"/>
                <a:gd name="T1" fmla="*/ 0 h 68"/>
                <a:gd name="T2" fmla="*/ 93 w 93"/>
                <a:gd name="T3" fmla="*/ 0 h 68"/>
                <a:gd name="T4" fmla="*/ 93 w 93"/>
                <a:gd name="T5" fmla="*/ 68 h 68"/>
                <a:gd name="T6" fmla="*/ 0 w 93"/>
                <a:gd name="T7" fmla="*/ 68 h 68"/>
                <a:gd name="T8" fmla="*/ 0 w 93"/>
                <a:gd name="T9" fmla="*/ 0 h 68"/>
                <a:gd name="T10" fmla="*/ 3 w 93"/>
                <a:gd name="T11" fmla="*/ 2 h 68"/>
                <a:gd name="T12" fmla="*/ 93 w 93"/>
                <a:gd name="T13" fmla="*/ 2 h 68"/>
                <a:gd name="T14" fmla="*/ 93 w 93"/>
                <a:gd name="T15" fmla="*/ 68 h 68"/>
                <a:gd name="T16" fmla="*/ 3 w 93"/>
                <a:gd name="T17" fmla="*/ 68 h 68"/>
                <a:gd name="T18" fmla="*/ 3 w 93"/>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8">
                  <a:moveTo>
                    <a:pt x="0" y="0"/>
                  </a:moveTo>
                  <a:lnTo>
                    <a:pt x="93" y="0"/>
                  </a:lnTo>
                  <a:lnTo>
                    <a:pt x="93" y="68"/>
                  </a:lnTo>
                  <a:lnTo>
                    <a:pt x="0" y="68"/>
                  </a:lnTo>
                  <a:lnTo>
                    <a:pt x="0" y="0"/>
                  </a:lnTo>
                  <a:close/>
                  <a:moveTo>
                    <a:pt x="3" y="2"/>
                  </a:moveTo>
                  <a:lnTo>
                    <a:pt x="93" y="2"/>
                  </a:lnTo>
                  <a:lnTo>
                    <a:pt x="93" y="68"/>
                  </a:lnTo>
                  <a:lnTo>
                    <a:pt x="3" y="68"/>
                  </a:lnTo>
                  <a:lnTo>
                    <a:pt x="3" y="2"/>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9" name="Freeform 2042">
              <a:extLst>
                <a:ext uri="{FF2B5EF4-FFF2-40B4-BE49-F238E27FC236}">
                  <a16:creationId xmlns:a16="http://schemas.microsoft.com/office/drawing/2014/main" id="{3A488432-83C2-7A4D-A3D0-CBD211542B6A}"/>
                </a:ext>
              </a:extLst>
            </p:cNvPr>
            <p:cNvSpPr>
              <a:spLocks noEditPoints="1"/>
            </p:cNvSpPr>
            <p:nvPr/>
          </p:nvSpPr>
          <p:spPr bwMode="auto">
            <a:xfrm>
              <a:off x="1682" y="3659"/>
              <a:ext cx="90" cy="66"/>
            </a:xfrm>
            <a:custGeom>
              <a:avLst/>
              <a:gdLst>
                <a:gd name="T0" fmla="*/ 0 w 90"/>
                <a:gd name="T1" fmla="*/ 0 h 66"/>
                <a:gd name="T2" fmla="*/ 90 w 90"/>
                <a:gd name="T3" fmla="*/ 0 h 66"/>
                <a:gd name="T4" fmla="*/ 90 w 90"/>
                <a:gd name="T5" fmla="*/ 66 h 66"/>
                <a:gd name="T6" fmla="*/ 0 w 90"/>
                <a:gd name="T7" fmla="*/ 66 h 66"/>
                <a:gd name="T8" fmla="*/ 0 w 90"/>
                <a:gd name="T9" fmla="*/ 0 h 66"/>
                <a:gd name="T10" fmla="*/ 2 w 90"/>
                <a:gd name="T11" fmla="*/ 1 h 66"/>
                <a:gd name="T12" fmla="*/ 90 w 90"/>
                <a:gd name="T13" fmla="*/ 1 h 66"/>
                <a:gd name="T14" fmla="*/ 90 w 90"/>
                <a:gd name="T15" fmla="*/ 66 h 66"/>
                <a:gd name="T16" fmla="*/ 2 w 90"/>
                <a:gd name="T17" fmla="*/ 66 h 66"/>
                <a:gd name="T18" fmla="*/ 2 w 90"/>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66">
                  <a:moveTo>
                    <a:pt x="0" y="0"/>
                  </a:moveTo>
                  <a:lnTo>
                    <a:pt x="90" y="0"/>
                  </a:lnTo>
                  <a:lnTo>
                    <a:pt x="90" y="66"/>
                  </a:lnTo>
                  <a:lnTo>
                    <a:pt x="0" y="66"/>
                  </a:lnTo>
                  <a:lnTo>
                    <a:pt x="0" y="0"/>
                  </a:lnTo>
                  <a:close/>
                  <a:moveTo>
                    <a:pt x="2" y="1"/>
                  </a:moveTo>
                  <a:lnTo>
                    <a:pt x="90" y="1"/>
                  </a:lnTo>
                  <a:lnTo>
                    <a:pt x="90" y="66"/>
                  </a:lnTo>
                  <a:lnTo>
                    <a:pt x="2" y="66"/>
                  </a:lnTo>
                  <a:lnTo>
                    <a:pt x="2" y="1"/>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0" name="Freeform 2043">
              <a:extLst>
                <a:ext uri="{FF2B5EF4-FFF2-40B4-BE49-F238E27FC236}">
                  <a16:creationId xmlns:a16="http://schemas.microsoft.com/office/drawing/2014/main" id="{0DE5CF8B-A193-A84A-ACC6-D0EE64298DC2}"/>
                </a:ext>
              </a:extLst>
            </p:cNvPr>
            <p:cNvSpPr>
              <a:spLocks noEditPoints="1"/>
            </p:cNvSpPr>
            <p:nvPr/>
          </p:nvSpPr>
          <p:spPr bwMode="auto">
            <a:xfrm>
              <a:off x="1684" y="3660"/>
              <a:ext cx="88" cy="65"/>
            </a:xfrm>
            <a:custGeom>
              <a:avLst/>
              <a:gdLst>
                <a:gd name="T0" fmla="*/ 0 w 88"/>
                <a:gd name="T1" fmla="*/ 0 h 65"/>
                <a:gd name="T2" fmla="*/ 88 w 88"/>
                <a:gd name="T3" fmla="*/ 0 h 65"/>
                <a:gd name="T4" fmla="*/ 88 w 88"/>
                <a:gd name="T5" fmla="*/ 65 h 65"/>
                <a:gd name="T6" fmla="*/ 0 w 88"/>
                <a:gd name="T7" fmla="*/ 65 h 65"/>
                <a:gd name="T8" fmla="*/ 0 w 88"/>
                <a:gd name="T9" fmla="*/ 0 h 65"/>
                <a:gd name="T10" fmla="*/ 2 w 88"/>
                <a:gd name="T11" fmla="*/ 2 h 65"/>
                <a:gd name="T12" fmla="*/ 88 w 88"/>
                <a:gd name="T13" fmla="*/ 2 h 65"/>
                <a:gd name="T14" fmla="*/ 88 w 88"/>
                <a:gd name="T15" fmla="*/ 65 h 65"/>
                <a:gd name="T16" fmla="*/ 2 w 88"/>
                <a:gd name="T17" fmla="*/ 65 h 65"/>
                <a:gd name="T18" fmla="*/ 2 w 88"/>
                <a:gd name="T19" fmla="*/ 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65">
                  <a:moveTo>
                    <a:pt x="0" y="0"/>
                  </a:moveTo>
                  <a:lnTo>
                    <a:pt x="88" y="0"/>
                  </a:lnTo>
                  <a:lnTo>
                    <a:pt x="88" y="65"/>
                  </a:lnTo>
                  <a:lnTo>
                    <a:pt x="0" y="65"/>
                  </a:lnTo>
                  <a:lnTo>
                    <a:pt x="0" y="0"/>
                  </a:lnTo>
                  <a:close/>
                  <a:moveTo>
                    <a:pt x="2" y="2"/>
                  </a:moveTo>
                  <a:lnTo>
                    <a:pt x="88" y="2"/>
                  </a:lnTo>
                  <a:lnTo>
                    <a:pt x="88" y="65"/>
                  </a:lnTo>
                  <a:lnTo>
                    <a:pt x="2" y="65"/>
                  </a:lnTo>
                  <a:lnTo>
                    <a:pt x="2"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1" name="Freeform 2044">
              <a:extLst>
                <a:ext uri="{FF2B5EF4-FFF2-40B4-BE49-F238E27FC236}">
                  <a16:creationId xmlns:a16="http://schemas.microsoft.com/office/drawing/2014/main" id="{240B079F-DED7-E94A-8D00-4A12E75EE3C8}"/>
                </a:ext>
              </a:extLst>
            </p:cNvPr>
            <p:cNvSpPr>
              <a:spLocks noEditPoints="1"/>
            </p:cNvSpPr>
            <p:nvPr/>
          </p:nvSpPr>
          <p:spPr bwMode="auto">
            <a:xfrm>
              <a:off x="1686" y="3662"/>
              <a:ext cx="86" cy="63"/>
            </a:xfrm>
            <a:custGeom>
              <a:avLst/>
              <a:gdLst>
                <a:gd name="T0" fmla="*/ 0 w 86"/>
                <a:gd name="T1" fmla="*/ 0 h 63"/>
                <a:gd name="T2" fmla="*/ 86 w 86"/>
                <a:gd name="T3" fmla="*/ 0 h 63"/>
                <a:gd name="T4" fmla="*/ 86 w 86"/>
                <a:gd name="T5" fmla="*/ 63 h 63"/>
                <a:gd name="T6" fmla="*/ 0 w 86"/>
                <a:gd name="T7" fmla="*/ 63 h 63"/>
                <a:gd name="T8" fmla="*/ 0 w 86"/>
                <a:gd name="T9" fmla="*/ 0 h 63"/>
                <a:gd name="T10" fmla="*/ 2 w 86"/>
                <a:gd name="T11" fmla="*/ 2 h 63"/>
                <a:gd name="T12" fmla="*/ 86 w 86"/>
                <a:gd name="T13" fmla="*/ 2 h 63"/>
                <a:gd name="T14" fmla="*/ 86 w 86"/>
                <a:gd name="T15" fmla="*/ 63 h 63"/>
                <a:gd name="T16" fmla="*/ 2 w 86"/>
                <a:gd name="T17" fmla="*/ 63 h 63"/>
                <a:gd name="T18" fmla="*/ 2 w 86"/>
                <a:gd name="T19" fmla="*/ 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63">
                  <a:moveTo>
                    <a:pt x="0" y="0"/>
                  </a:moveTo>
                  <a:lnTo>
                    <a:pt x="86" y="0"/>
                  </a:lnTo>
                  <a:lnTo>
                    <a:pt x="86" y="63"/>
                  </a:lnTo>
                  <a:lnTo>
                    <a:pt x="0" y="63"/>
                  </a:lnTo>
                  <a:lnTo>
                    <a:pt x="0" y="0"/>
                  </a:lnTo>
                  <a:close/>
                  <a:moveTo>
                    <a:pt x="2" y="2"/>
                  </a:moveTo>
                  <a:lnTo>
                    <a:pt x="86" y="2"/>
                  </a:lnTo>
                  <a:lnTo>
                    <a:pt x="86" y="63"/>
                  </a:lnTo>
                  <a:lnTo>
                    <a:pt x="2" y="63"/>
                  </a:lnTo>
                  <a:lnTo>
                    <a:pt x="2" y="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2" name="Freeform 2045">
              <a:extLst>
                <a:ext uri="{FF2B5EF4-FFF2-40B4-BE49-F238E27FC236}">
                  <a16:creationId xmlns:a16="http://schemas.microsoft.com/office/drawing/2014/main" id="{449B12CA-BA8E-7742-B762-38B469AE136A}"/>
                </a:ext>
              </a:extLst>
            </p:cNvPr>
            <p:cNvSpPr>
              <a:spLocks noEditPoints="1"/>
            </p:cNvSpPr>
            <p:nvPr/>
          </p:nvSpPr>
          <p:spPr bwMode="auto">
            <a:xfrm>
              <a:off x="1688" y="3664"/>
              <a:ext cx="84" cy="61"/>
            </a:xfrm>
            <a:custGeom>
              <a:avLst/>
              <a:gdLst>
                <a:gd name="T0" fmla="*/ 0 w 84"/>
                <a:gd name="T1" fmla="*/ 0 h 61"/>
                <a:gd name="T2" fmla="*/ 84 w 84"/>
                <a:gd name="T3" fmla="*/ 0 h 61"/>
                <a:gd name="T4" fmla="*/ 84 w 84"/>
                <a:gd name="T5" fmla="*/ 61 h 61"/>
                <a:gd name="T6" fmla="*/ 0 w 84"/>
                <a:gd name="T7" fmla="*/ 61 h 61"/>
                <a:gd name="T8" fmla="*/ 0 w 84"/>
                <a:gd name="T9" fmla="*/ 0 h 61"/>
                <a:gd name="T10" fmla="*/ 2 w 84"/>
                <a:gd name="T11" fmla="*/ 1 h 61"/>
                <a:gd name="T12" fmla="*/ 84 w 84"/>
                <a:gd name="T13" fmla="*/ 1 h 61"/>
                <a:gd name="T14" fmla="*/ 84 w 84"/>
                <a:gd name="T15" fmla="*/ 61 h 61"/>
                <a:gd name="T16" fmla="*/ 2 w 84"/>
                <a:gd name="T17" fmla="*/ 61 h 61"/>
                <a:gd name="T18" fmla="*/ 2 w 84"/>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61">
                  <a:moveTo>
                    <a:pt x="0" y="0"/>
                  </a:moveTo>
                  <a:lnTo>
                    <a:pt x="84" y="0"/>
                  </a:lnTo>
                  <a:lnTo>
                    <a:pt x="84" y="61"/>
                  </a:lnTo>
                  <a:lnTo>
                    <a:pt x="0" y="61"/>
                  </a:lnTo>
                  <a:lnTo>
                    <a:pt x="0" y="0"/>
                  </a:lnTo>
                  <a:close/>
                  <a:moveTo>
                    <a:pt x="2" y="1"/>
                  </a:moveTo>
                  <a:lnTo>
                    <a:pt x="84" y="1"/>
                  </a:lnTo>
                  <a:lnTo>
                    <a:pt x="84" y="61"/>
                  </a:lnTo>
                  <a:lnTo>
                    <a:pt x="2" y="61"/>
                  </a:lnTo>
                  <a:lnTo>
                    <a:pt x="2" y="1"/>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3" name="Freeform 2046">
              <a:extLst>
                <a:ext uri="{FF2B5EF4-FFF2-40B4-BE49-F238E27FC236}">
                  <a16:creationId xmlns:a16="http://schemas.microsoft.com/office/drawing/2014/main" id="{6C34CDA3-3A11-AB40-AB1D-AD75BA8657E4}"/>
                </a:ext>
              </a:extLst>
            </p:cNvPr>
            <p:cNvSpPr>
              <a:spLocks noEditPoints="1"/>
            </p:cNvSpPr>
            <p:nvPr/>
          </p:nvSpPr>
          <p:spPr bwMode="auto">
            <a:xfrm>
              <a:off x="1690" y="3665"/>
              <a:ext cx="82" cy="60"/>
            </a:xfrm>
            <a:custGeom>
              <a:avLst/>
              <a:gdLst>
                <a:gd name="T0" fmla="*/ 0 w 82"/>
                <a:gd name="T1" fmla="*/ 0 h 60"/>
                <a:gd name="T2" fmla="*/ 82 w 82"/>
                <a:gd name="T3" fmla="*/ 0 h 60"/>
                <a:gd name="T4" fmla="*/ 82 w 82"/>
                <a:gd name="T5" fmla="*/ 60 h 60"/>
                <a:gd name="T6" fmla="*/ 0 w 82"/>
                <a:gd name="T7" fmla="*/ 60 h 60"/>
                <a:gd name="T8" fmla="*/ 0 w 82"/>
                <a:gd name="T9" fmla="*/ 0 h 60"/>
                <a:gd name="T10" fmla="*/ 3 w 82"/>
                <a:gd name="T11" fmla="*/ 1 h 60"/>
                <a:gd name="T12" fmla="*/ 82 w 82"/>
                <a:gd name="T13" fmla="*/ 1 h 60"/>
                <a:gd name="T14" fmla="*/ 82 w 82"/>
                <a:gd name="T15" fmla="*/ 60 h 60"/>
                <a:gd name="T16" fmla="*/ 3 w 82"/>
                <a:gd name="T17" fmla="*/ 60 h 60"/>
                <a:gd name="T18" fmla="*/ 3 w 82"/>
                <a:gd name="T19" fmla="*/ 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60">
                  <a:moveTo>
                    <a:pt x="0" y="0"/>
                  </a:moveTo>
                  <a:lnTo>
                    <a:pt x="82" y="0"/>
                  </a:lnTo>
                  <a:lnTo>
                    <a:pt x="82" y="60"/>
                  </a:lnTo>
                  <a:lnTo>
                    <a:pt x="0" y="60"/>
                  </a:lnTo>
                  <a:lnTo>
                    <a:pt x="0" y="0"/>
                  </a:lnTo>
                  <a:close/>
                  <a:moveTo>
                    <a:pt x="3" y="1"/>
                  </a:moveTo>
                  <a:lnTo>
                    <a:pt x="82" y="1"/>
                  </a:lnTo>
                  <a:lnTo>
                    <a:pt x="82" y="60"/>
                  </a:lnTo>
                  <a:lnTo>
                    <a:pt x="3" y="60"/>
                  </a:lnTo>
                  <a:lnTo>
                    <a:pt x="3" y="1"/>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4" name="Freeform 2047">
              <a:extLst>
                <a:ext uri="{FF2B5EF4-FFF2-40B4-BE49-F238E27FC236}">
                  <a16:creationId xmlns:a16="http://schemas.microsoft.com/office/drawing/2014/main" id="{FA573D2E-E619-6046-8B04-C2E52F072C53}"/>
                </a:ext>
              </a:extLst>
            </p:cNvPr>
            <p:cNvSpPr>
              <a:spLocks noEditPoints="1"/>
            </p:cNvSpPr>
            <p:nvPr/>
          </p:nvSpPr>
          <p:spPr bwMode="auto">
            <a:xfrm>
              <a:off x="1693" y="3666"/>
              <a:ext cx="79" cy="59"/>
            </a:xfrm>
            <a:custGeom>
              <a:avLst/>
              <a:gdLst>
                <a:gd name="T0" fmla="*/ 0 w 79"/>
                <a:gd name="T1" fmla="*/ 0 h 59"/>
                <a:gd name="T2" fmla="*/ 79 w 79"/>
                <a:gd name="T3" fmla="*/ 0 h 59"/>
                <a:gd name="T4" fmla="*/ 79 w 79"/>
                <a:gd name="T5" fmla="*/ 59 h 59"/>
                <a:gd name="T6" fmla="*/ 0 w 79"/>
                <a:gd name="T7" fmla="*/ 59 h 59"/>
                <a:gd name="T8" fmla="*/ 0 w 79"/>
                <a:gd name="T9" fmla="*/ 0 h 59"/>
                <a:gd name="T10" fmla="*/ 1 w 79"/>
                <a:gd name="T11" fmla="*/ 2 h 59"/>
                <a:gd name="T12" fmla="*/ 79 w 79"/>
                <a:gd name="T13" fmla="*/ 2 h 59"/>
                <a:gd name="T14" fmla="*/ 79 w 79"/>
                <a:gd name="T15" fmla="*/ 59 h 59"/>
                <a:gd name="T16" fmla="*/ 1 w 79"/>
                <a:gd name="T17" fmla="*/ 59 h 59"/>
                <a:gd name="T18" fmla="*/ 1 w 79"/>
                <a:gd name="T19" fmla="*/ 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59">
                  <a:moveTo>
                    <a:pt x="0" y="0"/>
                  </a:moveTo>
                  <a:lnTo>
                    <a:pt x="79" y="0"/>
                  </a:lnTo>
                  <a:lnTo>
                    <a:pt x="79" y="59"/>
                  </a:lnTo>
                  <a:lnTo>
                    <a:pt x="0" y="59"/>
                  </a:lnTo>
                  <a:lnTo>
                    <a:pt x="0" y="0"/>
                  </a:lnTo>
                  <a:close/>
                  <a:moveTo>
                    <a:pt x="1" y="2"/>
                  </a:moveTo>
                  <a:lnTo>
                    <a:pt x="79" y="2"/>
                  </a:lnTo>
                  <a:lnTo>
                    <a:pt x="79" y="59"/>
                  </a:lnTo>
                  <a:lnTo>
                    <a:pt x="1" y="59"/>
                  </a:lnTo>
                  <a:lnTo>
                    <a:pt x="1" y="2"/>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5" name="Freeform 2048">
              <a:extLst>
                <a:ext uri="{FF2B5EF4-FFF2-40B4-BE49-F238E27FC236}">
                  <a16:creationId xmlns:a16="http://schemas.microsoft.com/office/drawing/2014/main" id="{B73D5BC5-9A3F-DB4C-8B8E-CCD5BC9C10D3}"/>
                </a:ext>
              </a:extLst>
            </p:cNvPr>
            <p:cNvSpPr>
              <a:spLocks noEditPoints="1"/>
            </p:cNvSpPr>
            <p:nvPr/>
          </p:nvSpPr>
          <p:spPr bwMode="auto">
            <a:xfrm>
              <a:off x="1694" y="3668"/>
              <a:ext cx="78" cy="57"/>
            </a:xfrm>
            <a:custGeom>
              <a:avLst/>
              <a:gdLst>
                <a:gd name="T0" fmla="*/ 0 w 78"/>
                <a:gd name="T1" fmla="*/ 0 h 57"/>
                <a:gd name="T2" fmla="*/ 78 w 78"/>
                <a:gd name="T3" fmla="*/ 0 h 57"/>
                <a:gd name="T4" fmla="*/ 78 w 78"/>
                <a:gd name="T5" fmla="*/ 57 h 57"/>
                <a:gd name="T6" fmla="*/ 0 w 78"/>
                <a:gd name="T7" fmla="*/ 57 h 57"/>
                <a:gd name="T8" fmla="*/ 0 w 78"/>
                <a:gd name="T9" fmla="*/ 0 h 57"/>
                <a:gd name="T10" fmla="*/ 3 w 78"/>
                <a:gd name="T11" fmla="*/ 2 h 57"/>
                <a:gd name="T12" fmla="*/ 78 w 78"/>
                <a:gd name="T13" fmla="*/ 2 h 57"/>
                <a:gd name="T14" fmla="*/ 78 w 78"/>
                <a:gd name="T15" fmla="*/ 57 h 57"/>
                <a:gd name="T16" fmla="*/ 3 w 78"/>
                <a:gd name="T17" fmla="*/ 57 h 57"/>
                <a:gd name="T18" fmla="*/ 3 w 78"/>
                <a:gd name="T19" fmla="*/ 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57">
                  <a:moveTo>
                    <a:pt x="0" y="0"/>
                  </a:moveTo>
                  <a:lnTo>
                    <a:pt x="78" y="0"/>
                  </a:lnTo>
                  <a:lnTo>
                    <a:pt x="78" y="57"/>
                  </a:lnTo>
                  <a:lnTo>
                    <a:pt x="0" y="57"/>
                  </a:lnTo>
                  <a:lnTo>
                    <a:pt x="0" y="0"/>
                  </a:lnTo>
                  <a:close/>
                  <a:moveTo>
                    <a:pt x="3" y="2"/>
                  </a:moveTo>
                  <a:lnTo>
                    <a:pt x="78" y="2"/>
                  </a:lnTo>
                  <a:lnTo>
                    <a:pt x="78" y="57"/>
                  </a:lnTo>
                  <a:lnTo>
                    <a:pt x="3" y="57"/>
                  </a:lnTo>
                  <a:lnTo>
                    <a:pt x="3" y="2"/>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6" name="Freeform 2049">
              <a:extLst>
                <a:ext uri="{FF2B5EF4-FFF2-40B4-BE49-F238E27FC236}">
                  <a16:creationId xmlns:a16="http://schemas.microsoft.com/office/drawing/2014/main" id="{0688AF94-E3E4-6248-B0EF-6CC219F6EDC1}"/>
                </a:ext>
              </a:extLst>
            </p:cNvPr>
            <p:cNvSpPr>
              <a:spLocks noEditPoints="1"/>
            </p:cNvSpPr>
            <p:nvPr/>
          </p:nvSpPr>
          <p:spPr bwMode="auto">
            <a:xfrm>
              <a:off x="1697" y="3670"/>
              <a:ext cx="75" cy="55"/>
            </a:xfrm>
            <a:custGeom>
              <a:avLst/>
              <a:gdLst>
                <a:gd name="T0" fmla="*/ 0 w 75"/>
                <a:gd name="T1" fmla="*/ 0 h 55"/>
                <a:gd name="T2" fmla="*/ 75 w 75"/>
                <a:gd name="T3" fmla="*/ 0 h 55"/>
                <a:gd name="T4" fmla="*/ 75 w 75"/>
                <a:gd name="T5" fmla="*/ 55 h 55"/>
                <a:gd name="T6" fmla="*/ 0 w 75"/>
                <a:gd name="T7" fmla="*/ 55 h 55"/>
                <a:gd name="T8" fmla="*/ 0 w 75"/>
                <a:gd name="T9" fmla="*/ 0 h 55"/>
                <a:gd name="T10" fmla="*/ 2 w 75"/>
                <a:gd name="T11" fmla="*/ 2 h 55"/>
                <a:gd name="T12" fmla="*/ 75 w 75"/>
                <a:gd name="T13" fmla="*/ 2 h 55"/>
                <a:gd name="T14" fmla="*/ 75 w 75"/>
                <a:gd name="T15" fmla="*/ 55 h 55"/>
                <a:gd name="T16" fmla="*/ 2 w 75"/>
                <a:gd name="T17" fmla="*/ 55 h 55"/>
                <a:gd name="T18" fmla="*/ 2 w 75"/>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5">
                  <a:moveTo>
                    <a:pt x="0" y="0"/>
                  </a:moveTo>
                  <a:lnTo>
                    <a:pt x="75" y="0"/>
                  </a:lnTo>
                  <a:lnTo>
                    <a:pt x="75" y="55"/>
                  </a:lnTo>
                  <a:lnTo>
                    <a:pt x="0" y="55"/>
                  </a:lnTo>
                  <a:lnTo>
                    <a:pt x="0" y="0"/>
                  </a:lnTo>
                  <a:close/>
                  <a:moveTo>
                    <a:pt x="2" y="2"/>
                  </a:moveTo>
                  <a:lnTo>
                    <a:pt x="75" y="2"/>
                  </a:lnTo>
                  <a:lnTo>
                    <a:pt x="75" y="55"/>
                  </a:lnTo>
                  <a:lnTo>
                    <a:pt x="2" y="55"/>
                  </a:lnTo>
                  <a:lnTo>
                    <a:pt x="2" y="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7" name="Freeform 2050">
              <a:extLst>
                <a:ext uri="{FF2B5EF4-FFF2-40B4-BE49-F238E27FC236}">
                  <a16:creationId xmlns:a16="http://schemas.microsoft.com/office/drawing/2014/main" id="{AFFFBE1F-33F2-D741-9911-C5B1FA90A286}"/>
                </a:ext>
              </a:extLst>
            </p:cNvPr>
            <p:cNvSpPr>
              <a:spLocks noEditPoints="1"/>
            </p:cNvSpPr>
            <p:nvPr/>
          </p:nvSpPr>
          <p:spPr bwMode="auto">
            <a:xfrm>
              <a:off x="1699" y="3672"/>
              <a:ext cx="73" cy="53"/>
            </a:xfrm>
            <a:custGeom>
              <a:avLst/>
              <a:gdLst>
                <a:gd name="T0" fmla="*/ 0 w 73"/>
                <a:gd name="T1" fmla="*/ 0 h 53"/>
                <a:gd name="T2" fmla="*/ 73 w 73"/>
                <a:gd name="T3" fmla="*/ 0 h 53"/>
                <a:gd name="T4" fmla="*/ 73 w 73"/>
                <a:gd name="T5" fmla="*/ 53 h 53"/>
                <a:gd name="T6" fmla="*/ 0 w 73"/>
                <a:gd name="T7" fmla="*/ 53 h 53"/>
                <a:gd name="T8" fmla="*/ 0 w 73"/>
                <a:gd name="T9" fmla="*/ 0 h 53"/>
                <a:gd name="T10" fmla="*/ 2 w 73"/>
                <a:gd name="T11" fmla="*/ 1 h 53"/>
                <a:gd name="T12" fmla="*/ 73 w 73"/>
                <a:gd name="T13" fmla="*/ 1 h 53"/>
                <a:gd name="T14" fmla="*/ 73 w 73"/>
                <a:gd name="T15" fmla="*/ 53 h 53"/>
                <a:gd name="T16" fmla="*/ 2 w 73"/>
                <a:gd name="T17" fmla="*/ 53 h 53"/>
                <a:gd name="T18" fmla="*/ 2 w 73"/>
                <a:gd name="T19" fmla="*/ 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53">
                  <a:moveTo>
                    <a:pt x="0" y="0"/>
                  </a:moveTo>
                  <a:lnTo>
                    <a:pt x="73" y="0"/>
                  </a:lnTo>
                  <a:lnTo>
                    <a:pt x="73" y="53"/>
                  </a:lnTo>
                  <a:lnTo>
                    <a:pt x="0" y="53"/>
                  </a:lnTo>
                  <a:lnTo>
                    <a:pt x="0" y="0"/>
                  </a:lnTo>
                  <a:close/>
                  <a:moveTo>
                    <a:pt x="2" y="1"/>
                  </a:moveTo>
                  <a:lnTo>
                    <a:pt x="73" y="1"/>
                  </a:lnTo>
                  <a:lnTo>
                    <a:pt x="73" y="53"/>
                  </a:lnTo>
                  <a:lnTo>
                    <a:pt x="2" y="53"/>
                  </a:lnTo>
                  <a:lnTo>
                    <a:pt x="2" y="1"/>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8" name="Freeform 2051">
              <a:extLst>
                <a:ext uri="{FF2B5EF4-FFF2-40B4-BE49-F238E27FC236}">
                  <a16:creationId xmlns:a16="http://schemas.microsoft.com/office/drawing/2014/main" id="{FF3DEC8A-FCF1-F84D-8934-92932D1159ED}"/>
                </a:ext>
              </a:extLst>
            </p:cNvPr>
            <p:cNvSpPr>
              <a:spLocks noEditPoints="1"/>
            </p:cNvSpPr>
            <p:nvPr/>
          </p:nvSpPr>
          <p:spPr bwMode="auto">
            <a:xfrm>
              <a:off x="1701" y="3673"/>
              <a:ext cx="71" cy="52"/>
            </a:xfrm>
            <a:custGeom>
              <a:avLst/>
              <a:gdLst>
                <a:gd name="T0" fmla="*/ 0 w 71"/>
                <a:gd name="T1" fmla="*/ 0 h 52"/>
                <a:gd name="T2" fmla="*/ 71 w 71"/>
                <a:gd name="T3" fmla="*/ 0 h 52"/>
                <a:gd name="T4" fmla="*/ 71 w 71"/>
                <a:gd name="T5" fmla="*/ 52 h 52"/>
                <a:gd name="T6" fmla="*/ 0 w 71"/>
                <a:gd name="T7" fmla="*/ 52 h 52"/>
                <a:gd name="T8" fmla="*/ 0 w 71"/>
                <a:gd name="T9" fmla="*/ 0 h 52"/>
                <a:gd name="T10" fmla="*/ 2 w 71"/>
                <a:gd name="T11" fmla="*/ 1 h 52"/>
                <a:gd name="T12" fmla="*/ 71 w 71"/>
                <a:gd name="T13" fmla="*/ 1 h 52"/>
                <a:gd name="T14" fmla="*/ 71 w 71"/>
                <a:gd name="T15" fmla="*/ 52 h 52"/>
                <a:gd name="T16" fmla="*/ 2 w 71"/>
                <a:gd name="T17" fmla="*/ 52 h 52"/>
                <a:gd name="T18" fmla="*/ 2 w 71"/>
                <a:gd name="T19" fmla="*/ 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52">
                  <a:moveTo>
                    <a:pt x="0" y="0"/>
                  </a:moveTo>
                  <a:lnTo>
                    <a:pt x="71" y="0"/>
                  </a:lnTo>
                  <a:lnTo>
                    <a:pt x="71" y="52"/>
                  </a:lnTo>
                  <a:lnTo>
                    <a:pt x="0" y="52"/>
                  </a:lnTo>
                  <a:lnTo>
                    <a:pt x="0" y="0"/>
                  </a:lnTo>
                  <a:close/>
                  <a:moveTo>
                    <a:pt x="2" y="1"/>
                  </a:moveTo>
                  <a:lnTo>
                    <a:pt x="71" y="1"/>
                  </a:lnTo>
                  <a:lnTo>
                    <a:pt x="71" y="52"/>
                  </a:lnTo>
                  <a:lnTo>
                    <a:pt x="2" y="52"/>
                  </a:lnTo>
                  <a:lnTo>
                    <a:pt x="2" y="1"/>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9" name="Freeform 2052">
              <a:extLst>
                <a:ext uri="{FF2B5EF4-FFF2-40B4-BE49-F238E27FC236}">
                  <a16:creationId xmlns:a16="http://schemas.microsoft.com/office/drawing/2014/main" id="{1DC172DE-049D-944C-B4C9-97C1E82DBF5E}"/>
                </a:ext>
              </a:extLst>
            </p:cNvPr>
            <p:cNvSpPr>
              <a:spLocks noEditPoints="1"/>
            </p:cNvSpPr>
            <p:nvPr/>
          </p:nvSpPr>
          <p:spPr bwMode="auto">
            <a:xfrm>
              <a:off x="1703" y="3674"/>
              <a:ext cx="69" cy="51"/>
            </a:xfrm>
            <a:custGeom>
              <a:avLst/>
              <a:gdLst>
                <a:gd name="T0" fmla="*/ 0 w 69"/>
                <a:gd name="T1" fmla="*/ 0 h 51"/>
                <a:gd name="T2" fmla="*/ 69 w 69"/>
                <a:gd name="T3" fmla="*/ 0 h 51"/>
                <a:gd name="T4" fmla="*/ 69 w 69"/>
                <a:gd name="T5" fmla="*/ 51 h 51"/>
                <a:gd name="T6" fmla="*/ 0 w 69"/>
                <a:gd name="T7" fmla="*/ 51 h 51"/>
                <a:gd name="T8" fmla="*/ 0 w 69"/>
                <a:gd name="T9" fmla="*/ 0 h 51"/>
                <a:gd name="T10" fmla="*/ 3 w 69"/>
                <a:gd name="T11" fmla="*/ 2 h 51"/>
                <a:gd name="T12" fmla="*/ 69 w 69"/>
                <a:gd name="T13" fmla="*/ 2 h 51"/>
                <a:gd name="T14" fmla="*/ 69 w 69"/>
                <a:gd name="T15" fmla="*/ 51 h 51"/>
                <a:gd name="T16" fmla="*/ 3 w 69"/>
                <a:gd name="T17" fmla="*/ 51 h 51"/>
                <a:gd name="T18" fmla="*/ 3 w 69"/>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51">
                  <a:moveTo>
                    <a:pt x="0" y="0"/>
                  </a:moveTo>
                  <a:lnTo>
                    <a:pt x="69" y="0"/>
                  </a:lnTo>
                  <a:lnTo>
                    <a:pt x="69" y="51"/>
                  </a:lnTo>
                  <a:lnTo>
                    <a:pt x="0" y="51"/>
                  </a:lnTo>
                  <a:lnTo>
                    <a:pt x="0" y="0"/>
                  </a:lnTo>
                  <a:close/>
                  <a:moveTo>
                    <a:pt x="3" y="2"/>
                  </a:moveTo>
                  <a:lnTo>
                    <a:pt x="69" y="2"/>
                  </a:lnTo>
                  <a:lnTo>
                    <a:pt x="69" y="51"/>
                  </a:lnTo>
                  <a:lnTo>
                    <a:pt x="3" y="51"/>
                  </a:lnTo>
                  <a:lnTo>
                    <a:pt x="3" y="2"/>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0" name="Freeform 2053">
              <a:extLst>
                <a:ext uri="{FF2B5EF4-FFF2-40B4-BE49-F238E27FC236}">
                  <a16:creationId xmlns:a16="http://schemas.microsoft.com/office/drawing/2014/main" id="{55711128-C880-DC48-9B8D-A5F16907ABE5}"/>
                </a:ext>
              </a:extLst>
            </p:cNvPr>
            <p:cNvSpPr>
              <a:spLocks noEditPoints="1"/>
            </p:cNvSpPr>
            <p:nvPr/>
          </p:nvSpPr>
          <p:spPr bwMode="auto">
            <a:xfrm>
              <a:off x="1706" y="3676"/>
              <a:ext cx="66" cy="49"/>
            </a:xfrm>
            <a:custGeom>
              <a:avLst/>
              <a:gdLst>
                <a:gd name="T0" fmla="*/ 0 w 66"/>
                <a:gd name="T1" fmla="*/ 0 h 49"/>
                <a:gd name="T2" fmla="*/ 66 w 66"/>
                <a:gd name="T3" fmla="*/ 0 h 49"/>
                <a:gd name="T4" fmla="*/ 66 w 66"/>
                <a:gd name="T5" fmla="*/ 49 h 49"/>
                <a:gd name="T6" fmla="*/ 0 w 66"/>
                <a:gd name="T7" fmla="*/ 49 h 49"/>
                <a:gd name="T8" fmla="*/ 0 w 66"/>
                <a:gd name="T9" fmla="*/ 0 h 49"/>
                <a:gd name="T10" fmla="*/ 1 w 66"/>
                <a:gd name="T11" fmla="*/ 2 h 49"/>
                <a:gd name="T12" fmla="*/ 66 w 66"/>
                <a:gd name="T13" fmla="*/ 2 h 49"/>
                <a:gd name="T14" fmla="*/ 66 w 66"/>
                <a:gd name="T15" fmla="*/ 49 h 49"/>
                <a:gd name="T16" fmla="*/ 1 w 66"/>
                <a:gd name="T17" fmla="*/ 49 h 49"/>
                <a:gd name="T18" fmla="*/ 1 w 66"/>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49">
                  <a:moveTo>
                    <a:pt x="0" y="0"/>
                  </a:moveTo>
                  <a:lnTo>
                    <a:pt x="66" y="0"/>
                  </a:lnTo>
                  <a:lnTo>
                    <a:pt x="66" y="49"/>
                  </a:lnTo>
                  <a:lnTo>
                    <a:pt x="0" y="49"/>
                  </a:lnTo>
                  <a:lnTo>
                    <a:pt x="0" y="0"/>
                  </a:lnTo>
                  <a:close/>
                  <a:moveTo>
                    <a:pt x="1" y="2"/>
                  </a:moveTo>
                  <a:lnTo>
                    <a:pt x="66" y="2"/>
                  </a:lnTo>
                  <a:lnTo>
                    <a:pt x="66" y="49"/>
                  </a:lnTo>
                  <a:lnTo>
                    <a:pt x="1" y="49"/>
                  </a:lnTo>
                  <a:lnTo>
                    <a:pt x="1"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1" name="Freeform 2054">
              <a:extLst>
                <a:ext uri="{FF2B5EF4-FFF2-40B4-BE49-F238E27FC236}">
                  <a16:creationId xmlns:a16="http://schemas.microsoft.com/office/drawing/2014/main" id="{05F729DC-4DB2-A240-9AB5-4BA80D0EA847}"/>
                </a:ext>
              </a:extLst>
            </p:cNvPr>
            <p:cNvSpPr>
              <a:spLocks noEditPoints="1"/>
            </p:cNvSpPr>
            <p:nvPr/>
          </p:nvSpPr>
          <p:spPr bwMode="auto">
            <a:xfrm>
              <a:off x="1707" y="3678"/>
              <a:ext cx="65" cy="47"/>
            </a:xfrm>
            <a:custGeom>
              <a:avLst/>
              <a:gdLst>
                <a:gd name="T0" fmla="*/ 0 w 65"/>
                <a:gd name="T1" fmla="*/ 0 h 47"/>
                <a:gd name="T2" fmla="*/ 65 w 65"/>
                <a:gd name="T3" fmla="*/ 0 h 47"/>
                <a:gd name="T4" fmla="*/ 65 w 65"/>
                <a:gd name="T5" fmla="*/ 47 h 47"/>
                <a:gd name="T6" fmla="*/ 0 w 65"/>
                <a:gd name="T7" fmla="*/ 47 h 47"/>
                <a:gd name="T8" fmla="*/ 0 w 65"/>
                <a:gd name="T9" fmla="*/ 0 h 47"/>
                <a:gd name="T10" fmla="*/ 3 w 65"/>
                <a:gd name="T11" fmla="*/ 2 h 47"/>
                <a:gd name="T12" fmla="*/ 65 w 65"/>
                <a:gd name="T13" fmla="*/ 2 h 47"/>
                <a:gd name="T14" fmla="*/ 65 w 65"/>
                <a:gd name="T15" fmla="*/ 47 h 47"/>
                <a:gd name="T16" fmla="*/ 3 w 65"/>
                <a:gd name="T17" fmla="*/ 47 h 47"/>
                <a:gd name="T18" fmla="*/ 3 w 65"/>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47">
                  <a:moveTo>
                    <a:pt x="0" y="0"/>
                  </a:moveTo>
                  <a:lnTo>
                    <a:pt x="65" y="0"/>
                  </a:lnTo>
                  <a:lnTo>
                    <a:pt x="65" y="47"/>
                  </a:lnTo>
                  <a:lnTo>
                    <a:pt x="0" y="47"/>
                  </a:lnTo>
                  <a:lnTo>
                    <a:pt x="0" y="0"/>
                  </a:lnTo>
                  <a:close/>
                  <a:moveTo>
                    <a:pt x="3" y="2"/>
                  </a:moveTo>
                  <a:lnTo>
                    <a:pt x="65" y="2"/>
                  </a:lnTo>
                  <a:lnTo>
                    <a:pt x="65" y="47"/>
                  </a:lnTo>
                  <a:lnTo>
                    <a:pt x="3" y="47"/>
                  </a:lnTo>
                  <a:lnTo>
                    <a:pt x="3"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2" name="Freeform 2055">
              <a:extLst>
                <a:ext uri="{FF2B5EF4-FFF2-40B4-BE49-F238E27FC236}">
                  <a16:creationId xmlns:a16="http://schemas.microsoft.com/office/drawing/2014/main" id="{7ABF0E18-A998-0A47-A56A-ABD632706C69}"/>
                </a:ext>
              </a:extLst>
            </p:cNvPr>
            <p:cNvSpPr>
              <a:spLocks noEditPoints="1"/>
            </p:cNvSpPr>
            <p:nvPr/>
          </p:nvSpPr>
          <p:spPr bwMode="auto">
            <a:xfrm>
              <a:off x="1710" y="3680"/>
              <a:ext cx="62" cy="45"/>
            </a:xfrm>
            <a:custGeom>
              <a:avLst/>
              <a:gdLst>
                <a:gd name="T0" fmla="*/ 0 w 62"/>
                <a:gd name="T1" fmla="*/ 0 h 45"/>
                <a:gd name="T2" fmla="*/ 62 w 62"/>
                <a:gd name="T3" fmla="*/ 0 h 45"/>
                <a:gd name="T4" fmla="*/ 62 w 62"/>
                <a:gd name="T5" fmla="*/ 45 h 45"/>
                <a:gd name="T6" fmla="*/ 0 w 62"/>
                <a:gd name="T7" fmla="*/ 45 h 45"/>
                <a:gd name="T8" fmla="*/ 0 w 62"/>
                <a:gd name="T9" fmla="*/ 0 h 45"/>
                <a:gd name="T10" fmla="*/ 2 w 62"/>
                <a:gd name="T11" fmla="*/ 1 h 45"/>
                <a:gd name="T12" fmla="*/ 62 w 62"/>
                <a:gd name="T13" fmla="*/ 1 h 45"/>
                <a:gd name="T14" fmla="*/ 62 w 62"/>
                <a:gd name="T15" fmla="*/ 45 h 45"/>
                <a:gd name="T16" fmla="*/ 2 w 62"/>
                <a:gd name="T17" fmla="*/ 45 h 45"/>
                <a:gd name="T18" fmla="*/ 2 w 6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45">
                  <a:moveTo>
                    <a:pt x="0" y="0"/>
                  </a:moveTo>
                  <a:lnTo>
                    <a:pt x="62" y="0"/>
                  </a:lnTo>
                  <a:lnTo>
                    <a:pt x="62" y="45"/>
                  </a:lnTo>
                  <a:lnTo>
                    <a:pt x="0" y="45"/>
                  </a:lnTo>
                  <a:lnTo>
                    <a:pt x="0" y="0"/>
                  </a:lnTo>
                  <a:close/>
                  <a:moveTo>
                    <a:pt x="2" y="1"/>
                  </a:moveTo>
                  <a:lnTo>
                    <a:pt x="62" y="1"/>
                  </a:lnTo>
                  <a:lnTo>
                    <a:pt x="62" y="45"/>
                  </a:lnTo>
                  <a:lnTo>
                    <a:pt x="2" y="45"/>
                  </a:lnTo>
                  <a:lnTo>
                    <a:pt x="2" y="1"/>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3" name="Freeform 2056">
              <a:extLst>
                <a:ext uri="{FF2B5EF4-FFF2-40B4-BE49-F238E27FC236}">
                  <a16:creationId xmlns:a16="http://schemas.microsoft.com/office/drawing/2014/main" id="{1D046C3B-F1B0-FA4E-A13A-A1C1E93CF2B5}"/>
                </a:ext>
              </a:extLst>
            </p:cNvPr>
            <p:cNvSpPr>
              <a:spLocks noEditPoints="1"/>
            </p:cNvSpPr>
            <p:nvPr/>
          </p:nvSpPr>
          <p:spPr bwMode="auto">
            <a:xfrm>
              <a:off x="1712" y="3681"/>
              <a:ext cx="60" cy="44"/>
            </a:xfrm>
            <a:custGeom>
              <a:avLst/>
              <a:gdLst>
                <a:gd name="T0" fmla="*/ 0 w 60"/>
                <a:gd name="T1" fmla="*/ 0 h 44"/>
                <a:gd name="T2" fmla="*/ 60 w 60"/>
                <a:gd name="T3" fmla="*/ 0 h 44"/>
                <a:gd name="T4" fmla="*/ 60 w 60"/>
                <a:gd name="T5" fmla="*/ 44 h 44"/>
                <a:gd name="T6" fmla="*/ 0 w 60"/>
                <a:gd name="T7" fmla="*/ 44 h 44"/>
                <a:gd name="T8" fmla="*/ 0 w 60"/>
                <a:gd name="T9" fmla="*/ 0 h 44"/>
                <a:gd name="T10" fmla="*/ 3 w 60"/>
                <a:gd name="T11" fmla="*/ 2 h 44"/>
                <a:gd name="T12" fmla="*/ 60 w 60"/>
                <a:gd name="T13" fmla="*/ 2 h 44"/>
                <a:gd name="T14" fmla="*/ 60 w 60"/>
                <a:gd name="T15" fmla="*/ 44 h 44"/>
                <a:gd name="T16" fmla="*/ 3 w 60"/>
                <a:gd name="T17" fmla="*/ 44 h 44"/>
                <a:gd name="T18" fmla="*/ 3 w 60"/>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4">
                  <a:moveTo>
                    <a:pt x="0" y="0"/>
                  </a:moveTo>
                  <a:lnTo>
                    <a:pt x="60" y="0"/>
                  </a:lnTo>
                  <a:lnTo>
                    <a:pt x="60" y="44"/>
                  </a:lnTo>
                  <a:lnTo>
                    <a:pt x="0" y="44"/>
                  </a:lnTo>
                  <a:lnTo>
                    <a:pt x="0" y="0"/>
                  </a:lnTo>
                  <a:close/>
                  <a:moveTo>
                    <a:pt x="3" y="2"/>
                  </a:moveTo>
                  <a:lnTo>
                    <a:pt x="60" y="2"/>
                  </a:lnTo>
                  <a:lnTo>
                    <a:pt x="60" y="44"/>
                  </a:lnTo>
                  <a:lnTo>
                    <a:pt x="3" y="44"/>
                  </a:lnTo>
                  <a:lnTo>
                    <a:pt x="3" y="2"/>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4" name="Freeform 2057">
              <a:extLst>
                <a:ext uri="{FF2B5EF4-FFF2-40B4-BE49-F238E27FC236}">
                  <a16:creationId xmlns:a16="http://schemas.microsoft.com/office/drawing/2014/main" id="{EBB23F88-C625-2B4E-A037-371B25166683}"/>
                </a:ext>
              </a:extLst>
            </p:cNvPr>
            <p:cNvSpPr>
              <a:spLocks noEditPoints="1"/>
            </p:cNvSpPr>
            <p:nvPr/>
          </p:nvSpPr>
          <p:spPr bwMode="auto">
            <a:xfrm>
              <a:off x="1715" y="3683"/>
              <a:ext cx="57" cy="42"/>
            </a:xfrm>
            <a:custGeom>
              <a:avLst/>
              <a:gdLst>
                <a:gd name="T0" fmla="*/ 0 w 57"/>
                <a:gd name="T1" fmla="*/ 0 h 42"/>
                <a:gd name="T2" fmla="*/ 57 w 57"/>
                <a:gd name="T3" fmla="*/ 0 h 42"/>
                <a:gd name="T4" fmla="*/ 57 w 57"/>
                <a:gd name="T5" fmla="*/ 42 h 42"/>
                <a:gd name="T6" fmla="*/ 0 w 57"/>
                <a:gd name="T7" fmla="*/ 42 h 42"/>
                <a:gd name="T8" fmla="*/ 0 w 57"/>
                <a:gd name="T9" fmla="*/ 0 h 42"/>
                <a:gd name="T10" fmla="*/ 1 w 57"/>
                <a:gd name="T11" fmla="*/ 2 h 42"/>
                <a:gd name="T12" fmla="*/ 57 w 57"/>
                <a:gd name="T13" fmla="*/ 2 h 42"/>
                <a:gd name="T14" fmla="*/ 57 w 57"/>
                <a:gd name="T15" fmla="*/ 42 h 42"/>
                <a:gd name="T16" fmla="*/ 1 w 57"/>
                <a:gd name="T17" fmla="*/ 42 h 42"/>
                <a:gd name="T18" fmla="*/ 1 w 57"/>
                <a:gd name="T19" fmla="*/ 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2">
                  <a:moveTo>
                    <a:pt x="0" y="0"/>
                  </a:moveTo>
                  <a:lnTo>
                    <a:pt x="57" y="0"/>
                  </a:lnTo>
                  <a:lnTo>
                    <a:pt x="57" y="42"/>
                  </a:lnTo>
                  <a:lnTo>
                    <a:pt x="0" y="42"/>
                  </a:lnTo>
                  <a:lnTo>
                    <a:pt x="0" y="0"/>
                  </a:lnTo>
                  <a:close/>
                  <a:moveTo>
                    <a:pt x="1" y="2"/>
                  </a:moveTo>
                  <a:lnTo>
                    <a:pt x="57" y="2"/>
                  </a:lnTo>
                  <a:lnTo>
                    <a:pt x="57" y="42"/>
                  </a:lnTo>
                  <a:lnTo>
                    <a:pt x="1" y="42"/>
                  </a:lnTo>
                  <a:lnTo>
                    <a:pt x="1" y="2"/>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5" name="Freeform 2058">
              <a:extLst>
                <a:ext uri="{FF2B5EF4-FFF2-40B4-BE49-F238E27FC236}">
                  <a16:creationId xmlns:a16="http://schemas.microsoft.com/office/drawing/2014/main" id="{8191F1D3-5641-D142-AE7E-E4FB1E8EF060}"/>
                </a:ext>
              </a:extLst>
            </p:cNvPr>
            <p:cNvSpPr>
              <a:spLocks noEditPoints="1"/>
            </p:cNvSpPr>
            <p:nvPr/>
          </p:nvSpPr>
          <p:spPr bwMode="auto">
            <a:xfrm>
              <a:off x="1716" y="3685"/>
              <a:ext cx="56" cy="40"/>
            </a:xfrm>
            <a:custGeom>
              <a:avLst/>
              <a:gdLst>
                <a:gd name="T0" fmla="*/ 0 w 56"/>
                <a:gd name="T1" fmla="*/ 0 h 40"/>
                <a:gd name="T2" fmla="*/ 56 w 56"/>
                <a:gd name="T3" fmla="*/ 0 h 40"/>
                <a:gd name="T4" fmla="*/ 56 w 56"/>
                <a:gd name="T5" fmla="*/ 40 h 40"/>
                <a:gd name="T6" fmla="*/ 0 w 56"/>
                <a:gd name="T7" fmla="*/ 40 h 40"/>
                <a:gd name="T8" fmla="*/ 0 w 56"/>
                <a:gd name="T9" fmla="*/ 0 h 40"/>
                <a:gd name="T10" fmla="*/ 3 w 56"/>
                <a:gd name="T11" fmla="*/ 1 h 40"/>
                <a:gd name="T12" fmla="*/ 56 w 56"/>
                <a:gd name="T13" fmla="*/ 1 h 40"/>
                <a:gd name="T14" fmla="*/ 56 w 56"/>
                <a:gd name="T15" fmla="*/ 40 h 40"/>
                <a:gd name="T16" fmla="*/ 3 w 56"/>
                <a:gd name="T17" fmla="*/ 40 h 40"/>
                <a:gd name="T18" fmla="*/ 3 w 5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0">
                  <a:moveTo>
                    <a:pt x="0" y="0"/>
                  </a:moveTo>
                  <a:lnTo>
                    <a:pt x="56" y="0"/>
                  </a:lnTo>
                  <a:lnTo>
                    <a:pt x="56" y="40"/>
                  </a:lnTo>
                  <a:lnTo>
                    <a:pt x="0" y="40"/>
                  </a:lnTo>
                  <a:lnTo>
                    <a:pt x="0" y="0"/>
                  </a:lnTo>
                  <a:close/>
                  <a:moveTo>
                    <a:pt x="3" y="1"/>
                  </a:moveTo>
                  <a:lnTo>
                    <a:pt x="56" y="1"/>
                  </a:lnTo>
                  <a:lnTo>
                    <a:pt x="56" y="40"/>
                  </a:lnTo>
                  <a:lnTo>
                    <a:pt x="3" y="40"/>
                  </a:lnTo>
                  <a:lnTo>
                    <a:pt x="3" y="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6" name="Freeform 2059">
              <a:extLst>
                <a:ext uri="{FF2B5EF4-FFF2-40B4-BE49-F238E27FC236}">
                  <a16:creationId xmlns:a16="http://schemas.microsoft.com/office/drawing/2014/main" id="{84245CE7-63F3-5241-B83D-83E01B2AC05F}"/>
                </a:ext>
              </a:extLst>
            </p:cNvPr>
            <p:cNvSpPr>
              <a:spLocks noEditPoints="1"/>
            </p:cNvSpPr>
            <p:nvPr/>
          </p:nvSpPr>
          <p:spPr bwMode="auto">
            <a:xfrm>
              <a:off x="1719" y="3686"/>
              <a:ext cx="53" cy="39"/>
            </a:xfrm>
            <a:custGeom>
              <a:avLst/>
              <a:gdLst>
                <a:gd name="T0" fmla="*/ 0 w 53"/>
                <a:gd name="T1" fmla="*/ 0 h 39"/>
                <a:gd name="T2" fmla="*/ 53 w 53"/>
                <a:gd name="T3" fmla="*/ 0 h 39"/>
                <a:gd name="T4" fmla="*/ 53 w 53"/>
                <a:gd name="T5" fmla="*/ 39 h 39"/>
                <a:gd name="T6" fmla="*/ 0 w 53"/>
                <a:gd name="T7" fmla="*/ 39 h 39"/>
                <a:gd name="T8" fmla="*/ 0 w 53"/>
                <a:gd name="T9" fmla="*/ 0 h 39"/>
                <a:gd name="T10" fmla="*/ 2 w 53"/>
                <a:gd name="T11" fmla="*/ 1 h 39"/>
                <a:gd name="T12" fmla="*/ 53 w 53"/>
                <a:gd name="T13" fmla="*/ 1 h 39"/>
                <a:gd name="T14" fmla="*/ 53 w 53"/>
                <a:gd name="T15" fmla="*/ 39 h 39"/>
                <a:gd name="T16" fmla="*/ 2 w 53"/>
                <a:gd name="T17" fmla="*/ 39 h 39"/>
                <a:gd name="T18" fmla="*/ 2 w 53"/>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39">
                  <a:moveTo>
                    <a:pt x="0" y="0"/>
                  </a:moveTo>
                  <a:lnTo>
                    <a:pt x="53" y="0"/>
                  </a:lnTo>
                  <a:lnTo>
                    <a:pt x="53" y="39"/>
                  </a:lnTo>
                  <a:lnTo>
                    <a:pt x="0" y="39"/>
                  </a:lnTo>
                  <a:lnTo>
                    <a:pt x="0" y="0"/>
                  </a:lnTo>
                  <a:close/>
                  <a:moveTo>
                    <a:pt x="2" y="1"/>
                  </a:moveTo>
                  <a:lnTo>
                    <a:pt x="53" y="1"/>
                  </a:lnTo>
                  <a:lnTo>
                    <a:pt x="53" y="39"/>
                  </a:lnTo>
                  <a:lnTo>
                    <a:pt x="2" y="39"/>
                  </a:lnTo>
                  <a:lnTo>
                    <a:pt x="2"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7" name="Freeform 2060">
              <a:extLst>
                <a:ext uri="{FF2B5EF4-FFF2-40B4-BE49-F238E27FC236}">
                  <a16:creationId xmlns:a16="http://schemas.microsoft.com/office/drawing/2014/main" id="{F9B1F9F1-5AB3-2849-9FFA-940E05E57B8B}"/>
                </a:ext>
              </a:extLst>
            </p:cNvPr>
            <p:cNvSpPr>
              <a:spLocks noEditPoints="1"/>
            </p:cNvSpPr>
            <p:nvPr/>
          </p:nvSpPr>
          <p:spPr bwMode="auto">
            <a:xfrm>
              <a:off x="1721" y="3687"/>
              <a:ext cx="51" cy="38"/>
            </a:xfrm>
            <a:custGeom>
              <a:avLst/>
              <a:gdLst>
                <a:gd name="T0" fmla="*/ 0 w 51"/>
                <a:gd name="T1" fmla="*/ 0 h 38"/>
                <a:gd name="T2" fmla="*/ 51 w 51"/>
                <a:gd name="T3" fmla="*/ 0 h 38"/>
                <a:gd name="T4" fmla="*/ 51 w 51"/>
                <a:gd name="T5" fmla="*/ 38 h 38"/>
                <a:gd name="T6" fmla="*/ 0 w 51"/>
                <a:gd name="T7" fmla="*/ 38 h 38"/>
                <a:gd name="T8" fmla="*/ 0 w 51"/>
                <a:gd name="T9" fmla="*/ 0 h 38"/>
                <a:gd name="T10" fmla="*/ 2 w 51"/>
                <a:gd name="T11" fmla="*/ 2 h 38"/>
                <a:gd name="T12" fmla="*/ 51 w 51"/>
                <a:gd name="T13" fmla="*/ 2 h 38"/>
                <a:gd name="T14" fmla="*/ 51 w 51"/>
                <a:gd name="T15" fmla="*/ 38 h 38"/>
                <a:gd name="T16" fmla="*/ 2 w 51"/>
                <a:gd name="T17" fmla="*/ 38 h 38"/>
                <a:gd name="T18" fmla="*/ 2 w 51"/>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8">
                  <a:moveTo>
                    <a:pt x="0" y="0"/>
                  </a:moveTo>
                  <a:lnTo>
                    <a:pt x="51" y="0"/>
                  </a:lnTo>
                  <a:lnTo>
                    <a:pt x="51" y="38"/>
                  </a:lnTo>
                  <a:lnTo>
                    <a:pt x="0" y="38"/>
                  </a:lnTo>
                  <a:lnTo>
                    <a:pt x="0" y="0"/>
                  </a:lnTo>
                  <a:close/>
                  <a:moveTo>
                    <a:pt x="2" y="2"/>
                  </a:moveTo>
                  <a:lnTo>
                    <a:pt x="51" y="2"/>
                  </a:lnTo>
                  <a:lnTo>
                    <a:pt x="51" y="38"/>
                  </a:lnTo>
                  <a:lnTo>
                    <a:pt x="2" y="38"/>
                  </a:lnTo>
                  <a:lnTo>
                    <a:pt x="2" y="2"/>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8" name="Freeform 2061">
              <a:extLst>
                <a:ext uri="{FF2B5EF4-FFF2-40B4-BE49-F238E27FC236}">
                  <a16:creationId xmlns:a16="http://schemas.microsoft.com/office/drawing/2014/main" id="{B979DEEB-B367-374A-8F4C-239EBFE99F9C}"/>
                </a:ext>
              </a:extLst>
            </p:cNvPr>
            <p:cNvSpPr>
              <a:spLocks noEditPoints="1"/>
            </p:cNvSpPr>
            <p:nvPr/>
          </p:nvSpPr>
          <p:spPr bwMode="auto">
            <a:xfrm>
              <a:off x="1723" y="3689"/>
              <a:ext cx="49" cy="36"/>
            </a:xfrm>
            <a:custGeom>
              <a:avLst/>
              <a:gdLst>
                <a:gd name="T0" fmla="*/ 0 w 49"/>
                <a:gd name="T1" fmla="*/ 0 h 36"/>
                <a:gd name="T2" fmla="*/ 49 w 49"/>
                <a:gd name="T3" fmla="*/ 0 h 36"/>
                <a:gd name="T4" fmla="*/ 49 w 49"/>
                <a:gd name="T5" fmla="*/ 36 h 36"/>
                <a:gd name="T6" fmla="*/ 0 w 49"/>
                <a:gd name="T7" fmla="*/ 36 h 36"/>
                <a:gd name="T8" fmla="*/ 0 w 49"/>
                <a:gd name="T9" fmla="*/ 0 h 36"/>
                <a:gd name="T10" fmla="*/ 2 w 49"/>
                <a:gd name="T11" fmla="*/ 2 h 36"/>
                <a:gd name="T12" fmla="*/ 49 w 49"/>
                <a:gd name="T13" fmla="*/ 2 h 36"/>
                <a:gd name="T14" fmla="*/ 49 w 49"/>
                <a:gd name="T15" fmla="*/ 36 h 36"/>
                <a:gd name="T16" fmla="*/ 2 w 49"/>
                <a:gd name="T17" fmla="*/ 36 h 36"/>
                <a:gd name="T18" fmla="*/ 2 w 49"/>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6">
                  <a:moveTo>
                    <a:pt x="0" y="0"/>
                  </a:moveTo>
                  <a:lnTo>
                    <a:pt x="49" y="0"/>
                  </a:lnTo>
                  <a:lnTo>
                    <a:pt x="49" y="36"/>
                  </a:lnTo>
                  <a:lnTo>
                    <a:pt x="0" y="36"/>
                  </a:lnTo>
                  <a:lnTo>
                    <a:pt x="0" y="0"/>
                  </a:lnTo>
                  <a:close/>
                  <a:moveTo>
                    <a:pt x="2" y="2"/>
                  </a:moveTo>
                  <a:lnTo>
                    <a:pt x="49" y="2"/>
                  </a:lnTo>
                  <a:lnTo>
                    <a:pt x="49" y="36"/>
                  </a:lnTo>
                  <a:lnTo>
                    <a:pt x="2" y="36"/>
                  </a:lnTo>
                  <a:lnTo>
                    <a:pt x="2"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9" name="Freeform 2062">
              <a:extLst>
                <a:ext uri="{FF2B5EF4-FFF2-40B4-BE49-F238E27FC236}">
                  <a16:creationId xmlns:a16="http://schemas.microsoft.com/office/drawing/2014/main" id="{3DF3ADD1-3797-D246-AB3D-E7F3A7414CE6}"/>
                </a:ext>
              </a:extLst>
            </p:cNvPr>
            <p:cNvSpPr>
              <a:spLocks noEditPoints="1"/>
            </p:cNvSpPr>
            <p:nvPr/>
          </p:nvSpPr>
          <p:spPr bwMode="auto">
            <a:xfrm>
              <a:off x="1725" y="3691"/>
              <a:ext cx="47" cy="34"/>
            </a:xfrm>
            <a:custGeom>
              <a:avLst/>
              <a:gdLst>
                <a:gd name="T0" fmla="*/ 0 w 47"/>
                <a:gd name="T1" fmla="*/ 0 h 34"/>
                <a:gd name="T2" fmla="*/ 47 w 47"/>
                <a:gd name="T3" fmla="*/ 0 h 34"/>
                <a:gd name="T4" fmla="*/ 47 w 47"/>
                <a:gd name="T5" fmla="*/ 34 h 34"/>
                <a:gd name="T6" fmla="*/ 0 w 47"/>
                <a:gd name="T7" fmla="*/ 34 h 34"/>
                <a:gd name="T8" fmla="*/ 0 w 47"/>
                <a:gd name="T9" fmla="*/ 0 h 34"/>
                <a:gd name="T10" fmla="*/ 3 w 47"/>
                <a:gd name="T11" fmla="*/ 2 h 34"/>
                <a:gd name="T12" fmla="*/ 47 w 47"/>
                <a:gd name="T13" fmla="*/ 2 h 34"/>
                <a:gd name="T14" fmla="*/ 47 w 47"/>
                <a:gd name="T15" fmla="*/ 34 h 34"/>
                <a:gd name="T16" fmla="*/ 3 w 47"/>
                <a:gd name="T17" fmla="*/ 34 h 34"/>
                <a:gd name="T18" fmla="*/ 3 w 47"/>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34">
                  <a:moveTo>
                    <a:pt x="0" y="0"/>
                  </a:moveTo>
                  <a:lnTo>
                    <a:pt x="47" y="0"/>
                  </a:lnTo>
                  <a:lnTo>
                    <a:pt x="47" y="34"/>
                  </a:lnTo>
                  <a:lnTo>
                    <a:pt x="0" y="34"/>
                  </a:lnTo>
                  <a:lnTo>
                    <a:pt x="0" y="0"/>
                  </a:lnTo>
                  <a:close/>
                  <a:moveTo>
                    <a:pt x="3" y="2"/>
                  </a:moveTo>
                  <a:lnTo>
                    <a:pt x="47" y="2"/>
                  </a:lnTo>
                  <a:lnTo>
                    <a:pt x="47" y="34"/>
                  </a:lnTo>
                  <a:lnTo>
                    <a:pt x="3" y="34"/>
                  </a:lnTo>
                  <a:lnTo>
                    <a:pt x="3" y="2"/>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0" name="Freeform 2063">
              <a:extLst>
                <a:ext uri="{FF2B5EF4-FFF2-40B4-BE49-F238E27FC236}">
                  <a16:creationId xmlns:a16="http://schemas.microsoft.com/office/drawing/2014/main" id="{CDDE5933-A4ED-754A-AC31-57A85F59CCD5}"/>
                </a:ext>
              </a:extLst>
            </p:cNvPr>
            <p:cNvSpPr>
              <a:spLocks noEditPoints="1"/>
            </p:cNvSpPr>
            <p:nvPr/>
          </p:nvSpPr>
          <p:spPr bwMode="auto">
            <a:xfrm>
              <a:off x="1728" y="3693"/>
              <a:ext cx="44" cy="32"/>
            </a:xfrm>
            <a:custGeom>
              <a:avLst/>
              <a:gdLst>
                <a:gd name="T0" fmla="*/ 0 w 44"/>
                <a:gd name="T1" fmla="*/ 0 h 32"/>
                <a:gd name="T2" fmla="*/ 44 w 44"/>
                <a:gd name="T3" fmla="*/ 0 h 32"/>
                <a:gd name="T4" fmla="*/ 44 w 44"/>
                <a:gd name="T5" fmla="*/ 32 h 32"/>
                <a:gd name="T6" fmla="*/ 0 w 44"/>
                <a:gd name="T7" fmla="*/ 32 h 32"/>
                <a:gd name="T8" fmla="*/ 0 w 44"/>
                <a:gd name="T9" fmla="*/ 0 h 32"/>
                <a:gd name="T10" fmla="*/ 1 w 44"/>
                <a:gd name="T11" fmla="*/ 1 h 32"/>
                <a:gd name="T12" fmla="*/ 44 w 44"/>
                <a:gd name="T13" fmla="*/ 1 h 32"/>
                <a:gd name="T14" fmla="*/ 44 w 44"/>
                <a:gd name="T15" fmla="*/ 32 h 32"/>
                <a:gd name="T16" fmla="*/ 1 w 44"/>
                <a:gd name="T17" fmla="*/ 32 h 32"/>
                <a:gd name="T18" fmla="*/ 1 w 44"/>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2">
                  <a:moveTo>
                    <a:pt x="0" y="0"/>
                  </a:moveTo>
                  <a:lnTo>
                    <a:pt x="44" y="0"/>
                  </a:lnTo>
                  <a:lnTo>
                    <a:pt x="44" y="32"/>
                  </a:lnTo>
                  <a:lnTo>
                    <a:pt x="0" y="32"/>
                  </a:lnTo>
                  <a:lnTo>
                    <a:pt x="0" y="0"/>
                  </a:lnTo>
                  <a:close/>
                  <a:moveTo>
                    <a:pt x="1" y="1"/>
                  </a:moveTo>
                  <a:lnTo>
                    <a:pt x="44" y="1"/>
                  </a:lnTo>
                  <a:lnTo>
                    <a:pt x="44" y="32"/>
                  </a:lnTo>
                  <a:lnTo>
                    <a:pt x="1" y="3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1" name="Freeform 2064">
              <a:extLst>
                <a:ext uri="{FF2B5EF4-FFF2-40B4-BE49-F238E27FC236}">
                  <a16:creationId xmlns:a16="http://schemas.microsoft.com/office/drawing/2014/main" id="{8A25474C-C7CD-EF4D-A981-848DACCB3B73}"/>
                </a:ext>
              </a:extLst>
            </p:cNvPr>
            <p:cNvSpPr>
              <a:spLocks noEditPoints="1"/>
            </p:cNvSpPr>
            <p:nvPr/>
          </p:nvSpPr>
          <p:spPr bwMode="auto">
            <a:xfrm>
              <a:off x="1729" y="3694"/>
              <a:ext cx="43" cy="31"/>
            </a:xfrm>
            <a:custGeom>
              <a:avLst/>
              <a:gdLst>
                <a:gd name="T0" fmla="*/ 0 w 43"/>
                <a:gd name="T1" fmla="*/ 0 h 31"/>
                <a:gd name="T2" fmla="*/ 43 w 43"/>
                <a:gd name="T3" fmla="*/ 0 h 31"/>
                <a:gd name="T4" fmla="*/ 43 w 43"/>
                <a:gd name="T5" fmla="*/ 31 h 31"/>
                <a:gd name="T6" fmla="*/ 0 w 43"/>
                <a:gd name="T7" fmla="*/ 31 h 31"/>
                <a:gd name="T8" fmla="*/ 0 w 43"/>
                <a:gd name="T9" fmla="*/ 0 h 31"/>
                <a:gd name="T10" fmla="*/ 3 w 43"/>
                <a:gd name="T11" fmla="*/ 2 h 31"/>
                <a:gd name="T12" fmla="*/ 43 w 43"/>
                <a:gd name="T13" fmla="*/ 2 h 31"/>
                <a:gd name="T14" fmla="*/ 43 w 43"/>
                <a:gd name="T15" fmla="*/ 31 h 31"/>
                <a:gd name="T16" fmla="*/ 3 w 43"/>
                <a:gd name="T17" fmla="*/ 31 h 31"/>
                <a:gd name="T18" fmla="*/ 3 w 43"/>
                <a:gd name="T19" fmla="*/ 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1">
                  <a:moveTo>
                    <a:pt x="0" y="0"/>
                  </a:moveTo>
                  <a:lnTo>
                    <a:pt x="43" y="0"/>
                  </a:lnTo>
                  <a:lnTo>
                    <a:pt x="43" y="31"/>
                  </a:lnTo>
                  <a:lnTo>
                    <a:pt x="0" y="31"/>
                  </a:lnTo>
                  <a:lnTo>
                    <a:pt x="0" y="0"/>
                  </a:lnTo>
                  <a:close/>
                  <a:moveTo>
                    <a:pt x="3" y="2"/>
                  </a:moveTo>
                  <a:lnTo>
                    <a:pt x="43" y="2"/>
                  </a:lnTo>
                  <a:lnTo>
                    <a:pt x="43" y="31"/>
                  </a:lnTo>
                  <a:lnTo>
                    <a:pt x="3" y="31"/>
                  </a:lnTo>
                  <a:lnTo>
                    <a:pt x="3" y="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2" name="Freeform 2065">
              <a:extLst>
                <a:ext uri="{FF2B5EF4-FFF2-40B4-BE49-F238E27FC236}">
                  <a16:creationId xmlns:a16="http://schemas.microsoft.com/office/drawing/2014/main" id="{FB9215A7-BB38-AD4E-9C9C-01DF56D35AA7}"/>
                </a:ext>
              </a:extLst>
            </p:cNvPr>
            <p:cNvSpPr>
              <a:spLocks noEditPoints="1"/>
            </p:cNvSpPr>
            <p:nvPr/>
          </p:nvSpPr>
          <p:spPr bwMode="auto">
            <a:xfrm>
              <a:off x="1732" y="3696"/>
              <a:ext cx="40" cy="29"/>
            </a:xfrm>
            <a:custGeom>
              <a:avLst/>
              <a:gdLst>
                <a:gd name="T0" fmla="*/ 0 w 40"/>
                <a:gd name="T1" fmla="*/ 0 h 29"/>
                <a:gd name="T2" fmla="*/ 40 w 40"/>
                <a:gd name="T3" fmla="*/ 0 h 29"/>
                <a:gd name="T4" fmla="*/ 40 w 40"/>
                <a:gd name="T5" fmla="*/ 29 h 29"/>
                <a:gd name="T6" fmla="*/ 0 w 40"/>
                <a:gd name="T7" fmla="*/ 29 h 29"/>
                <a:gd name="T8" fmla="*/ 0 w 40"/>
                <a:gd name="T9" fmla="*/ 0 h 29"/>
                <a:gd name="T10" fmla="*/ 2 w 40"/>
                <a:gd name="T11" fmla="*/ 1 h 29"/>
                <a:gd name="T12" fmla="*/ 40 w 40"/>
                <a:gd name="T13" fmla="*/ 1 h 29"/>
                <a:gd name="T14" fmla="*/ 40 w 40"/>
                <a:gd name="T15" fmla="*/ 29 h 29"/>
                <a:gd name="T16" fmla="*/ 2 w 40"/>
                <a:gd name="T17" fmla="*/ 29 h 29"/>
                <a:gd name="T18" fmla="*/ 2 w 40"/>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29">
                  <a:moveTo>
                    <a:pt x="0" y="0"/>
                  </a:moveTo>
                  <a:lnTo>
                    <a:pt x="40" y="0"/>
                  </a:lnTo>
                  <a:lnTo>
                    <a:pt x="40" y="29"/>
                  </a:lnTo>
                  <a:lnTo>
                    <a:pt x="0" y="29"/>
                  </a:lnTo>
                  <a:lnTo>
                    <a:pt x="0" y="0"/>
                  </a:lnTo>
                  <a:close/>
                  <a:moveTo>
                    <a:pt x="2" y="1"/>
                  </a:moveTo>
                  <a:lnTo>
                    <a:pt x="40" y="1"/>
                  </a:lnTo>
                  <a:lnTo>
                    <a:pt x="40" y="29"/>
                  </a:lnTo>
                  <a:lnTo>
                    <a:pt x="2" y="29"/>
                  </a:lnTo>
                  <a:lnTo>
                    <a:pt x="2" y="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3" name="Freeform 2066">
              <a:extLst>
                <a:ext uri="{FF2B5EF4-FFF2-40B4-BE49-F238E27FC236}">
                  <a16:creationId xmlns:a16="http://schemas.microsoft.com/office/drawing/2014/main" id="{1474986B-0228-DC40-8918-2FD7C41E1421}"/>
                </a:ext>
              </a:extLst>
            </p:cNvPr>
            <p:cNvSpPr>
              <a:spLocks noEditPoints="1"/>
            </p:cNvSpPr>
            <p:nvPr/>
          </p:nvSpPr>
          <p:spPr bwMode="auto">
            <a:xfrm>
              <a:off x="1734" y="3697"/>
              <a:ext cx="38" cy="28"/>
            </a:xfrm>
            <a:custGeom>
              <a:avLst/>
              <a:gdLst>
                <a:gd name="T0" fmla="*/ 0 w 38"/>
                <a:gd name="T1" fmla="*/ 0 h 28"/>
                <a:gd name="T2" fmla="*/ 38 w 38"/>
                <a:gd name="T3" fmla="*/ 0 h 28"/>
                <a:gd name="T4" fmla="*/ 38 w 38"/>
                <a:gd name="T5" fmla="*/ 28 h 28"/>
                <a:gd name="T6" fmla="*/ 0 w 38"/>
                <a:gd name="T7" fmla="*/ 28 h 28"/>
                <a:gd name="T8" fmla="*/ 0 w 38"/>
                <a:gd name="T9" fmla="*/ 0 h 28"/>
                <a:gd name="T10" fmla="*/ 2 w 38"/>
                <a:gd name="T11" fmla="*/ 2 h 28"/>
                <a:gd name="T12" fmla="*/ 38 w 38"/>
                <a:gd name="T13" fmla="*/ 2 h 28"/>
                <a:gd name="T14" fmla="*/ 38 w 38"/>
                <a:gd name="T15" fmla="*/ 28 h 28"/>
                <a:gd name="T16" fmla="*/ 2 w 38"/>
                <a:gd name="T17" fmla="*/ 28 h 28"/>
                <a:gd name="T18" fmla="*/ 2 w 38"/>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8">
                  <a:moveTo>
                    <a:pt x="0" y="0"/>
                  </a:moveTo>
                  <a:lnTo>
                    <a:pt x="38" y="0"/>
                  </a:lnTo>
                  <a:lnTo>
                    <a:pt x="38" y="28"/>
                  </a:lnTo>
                  <a:lnTo>
                    <a:pt x="0" y="28"/>
                  </a:lnTo>
                  <a:lnTo>
                    <a:pt x="0" y="0"/>
                  </a:lnTo>
                  <a:close/>
                  <a:moveTo>
                    <a:pt x="2" y="2"/>
                  </a:moveTo>
                  <a:lnTo>
                    <a:pt x="38" y="2"/>
                  </a:lnTo>
                  <a:lnTo>
                    <a:pt x="38" y="28"/>
                  </a:lnTo>
                  <a:lnTo>
                    <a:pt x="2" y="28"/>
                  </a:lnTo>
                  <a:lnTo>
                    <a:pt x="2" y="2"/>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4" name="Freeform 2067">
              <a:extLst>
                <a:ext uri="{FF2B5EF4-FFF2-40B4-BE49-F238E27FC236}">
                  <a16:creationId xmlns:a16="http://schemas.microsoft.com/office/drawing/2014/main" id="{8FE44F04-733D-9F4C-9FB9-7C413752DA6F}"/>
                </a:ext>
              </a:extLst>
            </p:cNvPr>
            <p:cNvSpPr>
              <a:spLocks noEditPoints="1"/>
            </p:cNvSpPr>
            <p:nvPr/>
          </p:nvSpPr>
          <p:spPr bwMode="auto">
            <a:xfrm>
              <a:off x="1736" y="3699"/>
              <a:ext cx="36" cy="26"/>
            </a:xfrm>
            <a:custGeom>
              <a:avLst/>
              <a:gdLst>
                <a:gd name="T0" fmla="*/ 0 w 36"/>
                <a:gd name="T1" fmla="*/ 0 h 26"/>
                <a:gd name="T2" fmla="*/ 36 w 36"/>
                <a:gd name="T3" fmla="*/ 0 h 26"/>
                <a:gd name="T4" fmla="*/ 36 w 36"/>
                <a:gd name="T5" fmla="*/ 26 h 26"/>
                <a:gd name="T6" fmla="*/ 0 w 36"/>
                <a:gd name="T7" fmla="*/ 26 h 26"/>
                <a:gd name="T8" fmla="*/ 0 w 36"/>
                <a:gd name="T9" fmla="*/ 0 h 26"/>
                <a:gd name="T10" fmla="*/ 2 w 36"/>
                <a:gd name="T11" fmla="*/ 1 h 26"/>
                <a:gd name="T12" fmla="*/ 36 w 36"/>
                <a:gd name="T13" fmla="*/ 1 h 26"/>
                <a:gd name="T14" fmla="*/ 36 w 36"/>
                <a:gd name="T15" fmla="*/ 26 h 26"/>
                <a:gd name="T16" fmla="*/ 2 w 36"/>
                <a:gd name="T17" fmla="*/ 26 h 26"/>
                <a:gd name="T18" fmla="*/ 2 w 36"/>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
                  <a:moveTo>
                    <a:pt x="0" y="0"/>
                  </a:moveTo>
                  <a:lnTo>
                    <a:pt x="36" y="0"/>
                  </a:lnTo>
                  <a:lnTo>
                    <a:pt x="36" y="26"/>
                  </a:lnTo>
                  <a:lnTo>
                    <a:pt x="0" y="26"/>
                  </a:lnTo>
                  <a:lnTo>
                    <a:pt x="0" y="0"/>
                  </a:lnTo>
                  <a:close/>
                  <a:moveTo>
                    <a:pt x="2" y="1"/>
                  </a:moveTo>
                  <a:lnTo>
                    <a:pt x="36" y="1"/>
                  </a:lnTo>
                  <a:lnTo>
                    <a:pt x="36" y="26"/>
                  </a:lnTo>
                  <a:lnTo>
                    <a:pt x="2" y="26"/>
                  </a:lnTo>
                  <a:lnTo>
                    <a:pt x="2" y="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5" name="Freeform 2068">
              <a:extLst>
                <a:ext uri="{FF2B5EF4-FFF2-40B4-BE49-F238E27FC236}">
                  <a16:creationId xmlns:a16="http://schemas.microsoft.com/office/drawing/2014/main" id="{3F7477BC-8BF2-BD47-BD86-9FF2081B820C}"/>
                </a:ext>
              </a:extLst>
            </p:cNvPr>
            <p:cNvSpPr>
              <a:spLocks noEditPoints="1"/>
            </p:cNvSpPr>
            <p:nvPr/>
          </p:nvSpPr>
          <p:spPr bwMode="auto">
            <a:xfrm>
              <a:off x="1738" y="3700"/>
              <a:ext cx="34" cy="25"/>
            </a:xfrm>
            <a:custGeom>
              <a:avLst/>
              <a:gdLst>
                <a:gd name="T0" fmla="*/ 0 w 34"/>
                <a:gd name="T1" fmla="*/ 0 h 25"/>
                <a:gd name="T2" fmla="*/ 34 w 34"/>
                <a:gd name="T3" fmla="*/ 0 h 25"/>
                <a:gd name="T4" fmla="*/ 34 w 34"/>
                <a:gd name="T5" fmla="*/ 25 h 25"/>
                <a:gd name="T6" fmla="*/ 0 w 34"/>
                <a:gd name="T7" fmla="*/ 25 h 25"/>
                <a:gd name="T8" fmla="*/ 0 w 34"/>
                <a:gd name="T9" fmla="*/ 0 h 25"/>
                <a:gd name="T10" fmla="*/ 3 w 34"/>
                <a:gd name="T11" fmla="*/ 2 h 25"/>
                <a:gd name="T12" fmla="*/ 34 w 34"/>
                <a:gd name="T13" fmla="*/ 2 h 25"/>
                <a:gd name="T14" fmla="*/ 34 w 34"/>
                <a:gd name="T15" fmla="*/ 25 h 25"/>
                <a:gd name="T16" fmla="*/ 3 w 34"/>
                <a:gd name="T17" fmla="*/ 25 h 25"/>
                <a:gd name="T18" fmla="*/ 3 w 34"/>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0" y="0"/>
                  </a:moveTo>
                  <a:lnTo>
                    <a:pt x="34" y="0"/>
                  </a:lnTo>
                  <a:lnTo>
                    <a:pt x="34" y="25"/>
                  </a:lnTo>
                  <a:lnTo>
                    <a:pt x="0" y="25"/>
                  </a:lnTo>
                  <a:lnTo>
                    <a:pt x="0" y="0"/>
                  </a:lnTo>
                  <a:close/>
                  <a:moveTo>
                    <a:pt x="3" y="2"/>
                  </a:moveTo>
                  <a:lnTo>
                    <a:pt x="34" y="2"/>
                  </a:lnTo>
                  <a:lnTo>
                    <a:pt x="34" y="25"/>
                  </a:lnTo>
                  <a:lnTo>
                    <a:pt x="3" y="25"/>
                  </a:lnTo>
                  <a:lnTo>
                    <a:pt x="3" y="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6" name="Freeform 2069">
              <a:extLst>
                <a:ext uri="{FF2B5EF4-FFF2-40B4-BE49-F238E27FC236}">
                  <a16:creationId xmlns:a16="http://schemas.microsoft.com/office/drawing/2014/main" id="{BB6FF574-6F74-2942-9357-A8ED5403E0A0}"/>
                </a:ext>
              </a:extLst>
            </p:cNvPr>
            <p:cNvSpPr>
              <a:spLocks noEditPoints="1"/>
            </p:cNvSpPr>
            <p:nvPr/>
          </p:nvSpPr>
          <p:spPr bwMode="auto">
            <a:xfrm>
              <a:off x="1741" y="3702"/>
              <a:ext cx="31" cy="23"/>
            </a:xfrm>
            <a:custGeom>
              <a:avLst/>
              <a:gdLst>
                <a:gd name="T0" fmla="*/ 0 w 31"/>
                <a:gd name="T1" fmla="*/ 0 h 23"/>
                <a:gd name="T2" fmla="*/ 31 w 31"/>
                <a:gd name="T3" fmla="*/ 0 h 23"/>
                <a:gd name="T4" fmla="*/ 31 w 31"/>
                <a:gd name="T5" fmla="*/ 23 h 23"/>
                <a:gd name="T6" fmla="*/ 0 w 31"/>
                <a:gd name="T7" fmla="*/ 23 h 23"/>
                <a:gd name="T8" fmla="*/ 0 w 31"/>
                <a:gd name="T9" fmla="*/ 0 h 23"/>
                <a:gd name="T10" fmla="*/ 2 w 31"/>
                <a:gd name="T11" fmla="*/ 2 h 23"/>
                <a:gd name="T12" fmla="*/ 31 w 31"/>
                <a:gd name="T13" fmla="*/ 2 h 23"/>
                <a:gd name="T14" fmla="*/ 31 w 31"/>
                <a:gd name="T15" fmla="*/ 23 h 23"/>
                <a:gd name="T16" fmla="*/ 2 w 31"/>
                <a:gd name="T17" fmla="*/ 23 h 23"/>
                <a:gd name="T18" fmla="*/ 2 w 31"/>
                <a:gd name="T19" fmla="*/ 2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3">
                  <a:moveTo>
                    <a:pt x="0" y="0"/>
                  </a:moveTo>
                  <a:lnTo>
                    <a:pt x="31" y="0"/>
                  </a:lnTo>
                  <a:lnTo>
                    <a:pt x="31" y="23"/>
                  </a:lnTo>
                  <a:lnTo>
                    <a:pt x="0" y="23"/>
                  </a:lnTo>
                  <a:lnTo>
                    <a:pt x="0" y="0"/>
                  </a:lnTo>
                  <a:close/>
                  <a:moveTo>
                    <a:pt x="2" y="2"/>
                  </a:moveTo>
                  <a:lnTo>
                    <a:pt x="31" y="2"/>
                  </a:lnTo>
                  <a:lnTo>
                    <a:pt x="31" y="23"/>
                  </a:lnTo>
                  <a:lnTo>
                    <a:pt x="2" y="23"/>
                  </a:lnTo>
                  <a:lnTo>
                    <a:pt x="2" y="2"/>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7" name="Freeform 2070">
              <a:extLst>
                <a:ext uri="{FF2B5EF4-FFF2-40B4-BE49-F238E27FC236}">
                  <a16:creationId xmlns:a16="http://schemas.microsoft.com/office/drawing/2014/main" id="{736BAD6E-A97B-D04B-AE5C-7717C9D1484F}"/>
                </a:ext>
              </a:extLst>
            </p:cNvPr>
            <p:cNvSpPr>
              <a:spLocks noEditPoints="1"/>
            </p:cNvSpPr>
            <p:nvPr/>
          </p:nvSpPr>
          <p:spPr bwMode="auto">
            <a:xfrm>
              <a:off x="1743" y="3704"/>
              <a:ext cx="29" cy="21"/>
            </a:xfrm>
            <a:custGeom>
              <a:avLst/>
              <a:gdLst>
                <a:gd name="T0" fmla="*/ 0 w 29"/>
                <a:gd name="T1" fmla="*/ 0 h 21"/>
                <a:gd name="T2" fmla="*/ 29 w 29"/>
                <a:gd name="T3" fmla="*/ 0 h 21"/>
                <a:gd name="T4" fmla="*/ 29 w 29"/>
                <a:gd name="T5" fmla="*/ 21 h 21"/>
                <a:gd name="T6" fmla="*/ 0 w 29"/>
                <a:gd name="T7" fmla="*/ 21 h 21"/>
                <a:gd name="T8" fmla="*/ 0 w 29"/>
                <a:gd name="T9" fmla="*/ 0 h 21"/>
                <a:gd name="T10" fmla="*/ 2 w 29"/>
                <a:gd name="T11" fmla="*/ 2 h 21"/>
                <a:gd name="T12" fmla="*/ 29 w 29"/>
                <a:gd name="T13" fmla="*/ 2 h 21"/>
                <a:gd name="T14" fmla="*/ 29 w 29"/>
                <a:gd name="T15" fmla="*/ 21 h 21"/>
                <a:gd name="T16" fmla="*/ 2 w 29"/>
                <a:gd name="T17" fmla="*/ 21 h 21"/>
                <a:gd name="T18" fmla="*/ 2 w 2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1">
                  <a:moveTo>
                    <a:pt x="0" y="0"/>
                  </a:moveTo>
                  <a:lnTo>
                    <a:pt x="29" y="0"/>
                  </a:lnTo>
                  <a:lnTo>
                    <a:pt x="29" y="21"/>
                  </a:lnTo>
                  <a:lnTo>
                    <a:pt x="0" y="21"/>
                  </a:lnTo>
                  <a:lnTo>
                    <a:pt x="0" y="0"/>
                  </a:lnTo>
                  <a:close/>
                  <a:moveTo>
                    <a:pt x="2" y="2"/>
                  </a:moveTo>
                  <a:lnTo>
                    <a:pt x="29" y="2"/>
                  </a:lnTo>
                  <a:lnTo>
                    <a:pt x="29" y="21"/>
                  </a:lnTo>
                  <a:lnTo>
                    <a:pt x="2" y="21"/>
                  </a:lnTo>
                  <a:lnTo>
                    <a:pt x="2" y="2"/>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8" name="Freeform 2071">
              <a:extLst>
                <a:ext uri="{FF2B5EF4-FFF2-40B4-BE49-F238E27FC236}">
                  <a16:creationId xmlns:a16="http://schemas.microsoft.com/office/drawing/2014/main" id="{4B2017FC-5F60-6E4B-AE3E-00909F0D6C37}"/>
                </a:ext>
              </a:extLst>
            </p:cNvPr>
            <p:cNvSpPr>
              <a:spLocks noEditPoints="1"/>
            </p:cNvSpPr>
            <p:nvPr/>
          </p:nvSpPr>
          <p:spPr bwMode="auto">
            <a:xfrm>
              <a:off x="1745" y="3706"/>
              <a:ext cx="27" cy="19"/>
            </a:xfrm>
            <a:custGeom>
              <a:avLst/>
              <a:gdLst>
                <a:gd name="T0" fmla="*/ 0 w 27"/>
                <a:gd name="T1" fmla="*/ 0 h 19"/>
                <a:gd name="T2" fmla="*/ 27 w 27"/>
                <a:gd name="T3" fmla="*/ 0 h 19"/>
                <a:gd name="T4" fmla="*/ 27 w 27"/>
                <a:gd name="T5" fmla="*/ 19 h 19"/>
                <a:gd name="T6" fmla="*/ 0 w 27"/>
                <a:gd name="T7" fmla="*/ 19 h 19"/>
                <a:gd name="T8" fmla="*/ 0 w 27"/>
                <a:gd name="T9" fmla="*/ 0 h 19"/>
                <a:gd name="T10" fmla="*/ 2 w 27"/>
                <a:gd name="T11" fmla="*/ 1 h 19"/>
                <a:gd name="T12" fmla="*/ 27 w 27"/>
                <a:gd name="T13" fmla="*/ 1 h 19"/>
                <a:gd name="T14" fmla="*/ 27 w 27"/>
                <a:gd name="T15" fmla="*/ 19 h 19"/>
                <a:gd name="T16" fmla="*/ 2 w 27"/>
                <a:gd name="T17" fmla="*/ 19 h 19"/>
                <a:gd name="T18" fmla="*/ 2 w 27"/>
                <a:gd name="T19" fmla="*/ 1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9">
                  <a:moveTo>
                    <a:pt x="0" y="0"/>
                  </a:moveTo>
                  <a:lnTo>
                    <a:pt x="27" y="0"/>
                  </a:lnTo>
                  <a:lnTo>
                    <a:pt x="27" y="19"/>
                  </a:lnTo>
                  <a:lnTo>
                    <a:pt x="0" y="19"/>
                  </a:lnTo>
                  <a:lnTo>
                    <a:pt x="0" y="0"/>
                  </a:lnTo>
                  <a:close/>
                  <a:moveTo>
                    <a:pt x="2" y="1"/>
                  </a:moveTo>
                  <a:lnTo>
                    <a:pt x="27" y="1"/>
                  </a:lnTo>
                  <a:lnTo>
                    <a:pt x="27" y="19"/>
                  </a:lnTo>
                  <a:lnTo>
                    <a:pt x="2" y="19"/>
                  </a:lnTo>
                  <a:lnTo>
                    <a:pt x="2"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9" name="Freeform 2072">
              <a:extLst>
                <a:ext uri="{FF2B5EF4-FFF2-40B4-BE49-F238E27FC236}">
                  <a16:creationId xmlns:a16="http://schemas.microsoft.com/office/drawing/2014/main" id="{461FC971-59D0-694F-B1AF-DD505FDC645A}"/>
                </a:ext>
              </a:extLst>
            </p:cNvPr>
            <p:cNvSpPr>
              <a:spLocks noEditPoints="1"/>
            </p:cNvSpPr>
            <p:nvPr/>
          </p:nvSpPr>
          <p:spPr bwMode="auto">
            <a:xfrm>
              <a:off x="1747" y="3707"/>
              <a:ext cx="25" cy="18"/>
            </a:xfrm>
            <a:custGeom>
              <a:avLst/>
              <a:gdLst>
                <a:gd name="T0" fmla="*/ 0 w 25"/>
                <a:gd name="T1" fmla="*/ 0 h 18"/>
                <a:gd name="T2" fmla="*/ 25 w 25"/>
                <a:gd name="T3" fmla="*/ 0 h 18"/>
                <a:gd name="T4" fmla="*/ 25 w 25"/>
                <a:gd name="T5" fmla="*/ 18 h 18"/>
                <a:gd name="T6" fmla="*/ 0 w 25"/>
                <a:gd name="T7" fmla="*/ 18 h 18"/>
                <a:gd name="T8" fmla="*/ 0 w 25"/>
                <a:gd name="T9" fmla="*/ 0 h 18"/>
                <a:gd name="T10" fmla="*/ 3 w 25"/>
                <a:gd name="T11" fmla="*/ 1 h 18"/>
                <a:gd name="T12" fmla="*/ 25 w 25"/>
                <a:gd name="T13" fmla="*/ 1 h 18"/>
                <a:gd name="T14" fmla="*/ 25 w 25"/>
                <a:gd name="T15" fmla="*/ 18 h 18"/>
                <a:gd name="T16" fmla="*/ 3 w 25"/>
                <a:gd name="T17" fmla="*/ 18 h 18"/>
                <a:gd name="T18" fmla="*/ 3 w 25"/>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8">
                  <a:moveTo>
                    <a:pt x="0" y="0"/>
                  </a:moveTo>
                  <a:lnTo>
                    <a:pt x="25" y="0"/>
                  </a:lnTo>
                  <a:lnTo>
                    <a:pt x="25" y="18"/>
                  </a:lnTo>
                  <a:lnTo>
                    <a:pt x="0" y="18"/>
                  </a:lnTo>
                  <a:lnTo>
                    <a:pt x="0" y="0"/>
                  </a:lnTo>
                  <a:close/>
                  <a:moveTo>
                    <a:pt x="3" y="1"/>
                  </a:moveTo>
                  <a:lnTo>
                    <a:pt x="25" y="1"/>
                  </a:lnTo>
                  <a:lnTo>
                    <a:pt x="25" y="18"/>
                  </a:lnTo>
                  <a:lnTo>
                    <a:pt x="3" y="18"/>
                  </a:lnTo>
                  <a:lnTo>
                    <a:pt x="3"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0" name="Freeform 2073">
              <a:extLst>
                <a:ext uri="{FF2B5EF4-FFF2-40B4-BE49-F238E27FC236}">
                  <a16:creationId xmlns:a16="http://schemas.microsoft.com/office/drawing/2014/main" id="{0F810C7A-7FFC-C446-9CF8-3CAC7FAC80ED}"/>
                </a:ext>
              </a:extLst>
            </p:cNvPr>
            <p:cNvSpPr>
              <a:spLocks noEditPoints="1"/>
            </p:cNvSpPr>
            <p:nvPr/>
          </p:nvSpPr>
          <p:spPr bwMode="auto">
            <a:xfrm>
              <a:off x="1750" y="3708"/>
              <a:ext cx="22" cy="17"/>
            </a:xfrm>
            <a:custGeom>
              <a:avLst/>
              <a:gdLst>
                <a:gd name="T0" fmla="*/ 0 w 22"/>
                <a:gd name="T1" fmla="*/ 0 h 17"/>
                <a:gd name="T2" fmla="*/ 22 w 22"/>
                <a:gd name="T3" fmla="*/ 0 h 17"/>
                <a:gd name="T4" fmla="*/ 22 w 22"/>
                <a:gd name="T5" fmla="*/ 17 h 17"/>
                <a:gd name="T6" fmla="*/ 0 w 22"/>
                <a:gd name="T7" fmla="*/ 17 h 17"/>
                <a:gd name="T8" fmla="*/ 0 w 22"/>
                <a:gd name="T9" fmla="*/ 0 h 17"/>
                <a:gd name="T10" fmla="*/ 1 w 22"/>
                <a:gd name="T11" fmla="*/ 2 h 17"/>
                <a:gd name="T12" fmla="*/ 22 w 22"/>
                <a:gd name="T13" fmla="*/ 2 h 17"/>
                <a:gd name="T14" fmla="*/ 22 w 22"/>
                <a:gd name="T15" fmla="*/ 17 h 17"/>
                <a:gd name="T16" fmla="*/ 1 w 22"/>
                <a:gd name="T17" fmla="*/ 17 h 17"/>
                <a:gd name="T18" fmla="*/ 1 w 2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7">
                  <a:moveTo>
                    <a:pt x="0" y="0"/>
                  </a:moveTo>
                  <a:lnTo>
                    <a:pt x="22" y="0"/>
                  </a:lnTo>
                  <a:lnTo>
                    <a:pt x="22" y="17"/>
                  </a:lnTo>
                  <a:lnTo>
                    <a:pt x="0" y="17"/>
                  </a:lnTo>
                  <a:lnTo>
                    <a:pt x="0" y="0"/>
                  </a:lnTo>
                  <a:close/>
                  <a:moveTo>
                    <a:pt x="1" y="2"/>
                  </a:moveTo>
                  <a:lnTo>
                    <a:pt x="22" y="2"/>
                  </a:lnTo>
                  <a:lnTo>
                    <a:pt x="22" y="17"/>
                  </a:lnTo>
                  <a:lnTo>
                    <a:pt x="1" y="17"/>
                  </a:lnTo>
                  <a:lnTo>
                    <a:pt x="1"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1" name="Freeform 2074">
              <a:extLst>
                <a:ext uri="{FF2B5EF4-FFF2-40B4-BE49-F238E27FC236}">
                  <a16:creationId xmlns:a16="http://schemas.microsoft.com/office/drawing/2014/main" id="{85EB9286-58B7-7847-AA2C-82CE963181F8}"/>
                </a:ext>
              </a:extLst>
            </p:cNvPr>
            <p:cNvSpPr>
              <a:spLocks noEditPoints="1"/>
            </p:cNvSpPr>
            <p:nvPr/>
          </p:nvSpPr>
          <p:spPr bwMode="auto">
            <a:xfrm>
              <a:off x="1751" y="3710"/>
              <a:ext cx="21" cy="15"/>
            </a:xfrm>
            <a:custGeom>
              <a:avLst/>
              <a:gdLst>
                <a:gd name="T0" fmla="*/ 0 w 21"/>
                <a:gd name="T1" fmla="*/ 0 h 15"/>
                <a:gd name="T2" fmla="*/ 21 w 21"/>
                <a:gd name="T3" fmla="*/ 0 h 15"/>
                <a:gd name="T4" fmla="*/ 21 w 21"/>
                <a:gd name="T5" fmla="*/ 15 h 15"/>
                <a:gd name="T6" fmla="*/ 0 w 21"/>
                <a:gd name="T7" fmla="*/ 15 h 15"/>
                <a:gd name="T8" fmla="*/ 0 w 21"/>
                <a:gd name="T9" fmla="*/ 0 h 15"/>
                <a:gd name="T10" fmla="*/ 3 w 21"/>
                <a:gd name="T11" fmla="*/ 2 h 15"/>
                <a:gd name="T12" fmla="*/ 21 w 21"/>
                <a:gd name="T13" fmla="*/ 2 h 15"/>
                <a:gd name="T14" fmla="*/ 21 w 21"/>
                <a:gd name="T15" fmla="*/ 15 h 15"/>
                <a:gd name="T16" fmla="*/ 3 w 21"/>
                <a:gd name="T17" fmla="*/ 15 h 15"/>
                <a:gd name="T18" fmla="*/ 3 w 21"/>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15">
                  <a:moveTo>
                    <a:pt x="0" y="0"/>
                  </a:moveTo>
                  <a:lnTo>
                    <a:pt x="21" y="0"/>
                  </a:lnTo>
                  <a:lnTo>
                    <a:pt x="21" y="15"/>
                  </a:lnTo>
                  <a:lnTo>
                    <a:pt x="0" y="15"/>
                  </a:lnTo>
                  <a:lnTo>
                    <a:pt x="0" y="0"/>
                  </a:lnTo>
                  <a:close/>
                  <a:moveTo>
                    <a:pt x="3" y="2"/>
                  </a:moveTo>
                  <a:lnTo>
                    <a:pt x="21" y="2"/>
                  </a:lnTo>
                  <a:lnTo>
                    <a:pt x="21" y="15"/>
                  </a:lnTo>
                  <a:lnTo>
                    <a:pt x="3" y="15"/>
                  </a:lnTo>
                  <a:lnTo>
                    <a:pt x="3"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2" name="Freeform 2075">
              <a:extLst>
                <a:ext uri="{FF2B5EF4-FFF2-40B4-BE49-F238E27FC236}">
                  <a16:creationId xmlns:a16="http://schemas.microsoft.com/office/drawing/2014/main" id="{E09F103D-7AA8-9849-B925-1BED2496995E}"/>
                </a:ext>
              </a:extLst>
            </p:cNvPr>
            <p:cNvSpPr>
              <a:spLocks noEditPoints="1"/>
            </p:cNvSpPr>
            <p:nvPr/>
          </p:nvSpPr>
          <p:spPr bwMode="auto">
            <a:xfrm>
              <a:off x="1754" y="3712"/>
              <a:ext cx="18" cy="13"/>
            </a:xfrm>
            <a:custGeom>
              <a:avLst/>
              <a:gdLst>
                <a:gd name="T0" fmla="*/ 0 w 18"/>
                <a:gd name="T1" fmla="*/ 0 h 13"/>
                <a:gd name="T2" fmla="*/ 18 w 18"/>
                <a:gd name="T3" fmla="*/ 0 h 13"/>
                <a:gd name="T4" fmla="*/ 18 w 18"/>
                <a:gd name="T5" fmla="*/ 13 h 13"/>
                <a:gd name="T6" fmla="*/ 0 w 18"/>
                <a:gd name="T7" fmla="*/ 13 h 13"/>
                <a:gd name="T8" fmla="*/ 0 w 18"/>
                <a:gd name="T9" fmla="*/ 0 h 13"/>
                <a:gd name="T10" fmla="*/ 2 w 18"/>
                <a:gd name="T11" fmla="*/ 2 h 13"/>
                <a:gd name="T12" fmla="*/ 18 w 18"/>
                <a:gd name="T13" fmla="*/ 2 h 13"/>
                <a:gd name="T14" fmla="*/ 18 w 18"/>
                <a:gd name="T15" fmla="*/ 13 h 13"/>
                <a:gd name="T16" fmla="*/ 2 w 18"/>
                <a:gd name="T17" fmla="*/ 13 h 13"/>
                <a:gd name="T18" fmla="*/ 2 w 18"/>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3">
                  <a:moveTo>
                    <a:pt x="0" y="0"/>
                  </a:moveTo>
                  <a:lnTo>
                    <a:pt x="18" y="0"/>
                  </a:lnTo>
                  <a:lnTo>
                    <a:pt x="18" y="13"/>
                  </a:lnTo>
                  <a:lnTo>
                    <a:pt x="0" y="13"/>
                  </a:lnTo>
                  <a:lnTo>
                    <a:pt x="0" y="0"/>
                  </a:lnTo>
                  <a:close/>
                  <a:moveTo>
                    <a:pt x="2" y="2"/>
                  </a:moveTo>
                  <a:lnTo>
                    <a:pt x="18" y="2"/>
                  </a:lnTo>
                  <a:lnTo>
                    <a:pt x="18" y="13"/>
                  </a:lnTo>
                  <a:lnTo>
                    <a:pt x="2" y="13"/>
                  </a:lnTo>
                  <a:lnTo>
                    <a:pt x="2"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3" name="Freeform 2076">
              <a:extLst>
                <a:ext uri="{FF2B5EF4-FFF2-40B4-BE49-F238E27FC236}">
                  <a16:creationId xmlns:a16="http://schemas.microsoft.com/office/drawing/2014/main" id="{D52BFE60-2146-2E4D-9603-1B1A48B848ED}"/>
                </a:ext>
              </a:extLst>
            </p:cNvPr>
            <p:cNvSpPr>
              <a:spLocks noEditPoints="1"/>
            </p:cNvSpPr>
            <p:nvPr/>
          </p:nvSpPr>
          <p:spPr bwMode="auto">
            <a:xfrm>
              <a:off x="1756" y="3714"/>
              <a:ext cx="16" cy="11"/>
            </a:xfrm>
            <a:custGeom>
              <a:avLst/>
              <a:gdLst>
                <a:gd name="T0" fmla="*/ 0 w 16"/>
                <a:gd name="T1" fmla="*/ 0 h 11"/>
                <a:gd name="T2" fmla="*/ 16 w 16"/>
                <a:gd name="T3" fmla="*/ 0 h 11"/>
                <a:gd name="T4" fmla="*/ 16 w 16"/>
                <a:gd name="T5" fmla="*/ 11 h 11"/>
                <a:gd name="T6" fmla="*/ 0 w 16"/>
                <a:gd name="T7" fmla="*/ 11 h 11"/>
                <a:gd name="T8" fmla="*/ 0 w 16"/>
                <a:gd name="T9" fmla="*/ 0 h 11"/>
                <a:gd name="T10" fmla="*/ 2 w 16"/>
                <a:gd name="T11" fmla="*/ 1 h 11"/>
                <a:gd name="T12" fmla="*/ 16 w 16"/>
                <a:gd name="T13" fmla="*/ 1 h 11"/>
                <a:gd name="T14" fmla="*/ 16 w 16"/>
                <a:gd name="T15" fmla="*/ 11 h 11"/>
                <a:gd name="T16" fmla="*/ 2 w 16"/>
                <a:gd name="T17" fmla="*/ 11 h 11"/>
                <a:gd name="T18" fmla="*/ 2 w 16"/>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1">
                  <a:moveTo>
                    <a:pt x="0" y="0"/>
                  </a:moveTo>
                  <a:lnTo>
                    <a:pt x="16" y="0"/>
                  </a:lnTo>
                  <a:lnTo>
                    <a:pt x="16" y="11"/>
                  </a:lnTo>
                  <a:lnTo>
                    <a:pt x="0" y="11"/>
                  </a:lnTo>
                  <a:lnTo>
                    <a:pt x="0" y="0"/>
                  </a:lnTo>
                  <a:close/>
                  <a:moveTo>
                    <a:pt x="2" y="1"/>
                  </a:moveTo>
                  <a:lnTo>
                    <a:pt x="16" y="1"/>
                  </a:lnTo>
                  <a:lnTo>
                    <a:pt x="16" y="11"/>
                  </a:lnTo>
                  <a:lnTo>
                    <a:pt x="2" y="11"/>
                  </a:lnTo>
                  <a:lnTo>
                    <a:pt x="2"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4" name="Freeform 2077">
              <a:extLst>
                <a:ext uri="{FF2B5EF4-FFF2-40B4-BE49-F238E27FC236}">
                  <a16:creationId xmlns:a16="http://schemas.microsoft.com/office/drawing/2014/main" id="{EDB8B17D-0B3F-134F-8E11-5BDEA0D48B84}"/>
                </a:ext>
              </a:extLst>
            </p:cNvPr>
            <p:cNvSpPr>
              <a:spLocks noEditPoints="1"/>
            </p:cNvSpPr>
            <p:nvPr/>
          </p:nvSpPr>
          <p:spPr bwMode="auto">
            <a:xfrm>
              <a:off x="1758" y="3715"/>
              <a:ext cx="14" cy="10"/>
            </a:xfrm>
            <a:custGeom>
              <a:avLst/>
              <a:gdLst>
                <a:gd name="T0" fmla="*/ 0 w 14"/>
                <a:gd name="T1" fmla="*/ 0 h 10"/>
                <a:gd name="T2" fmla="*/ 14 w 14"/>
                <a:gd name="T3" fmla="*/ 0 h 10"/>
                <a:gd name="T4" fmla="*/ 14 w 14"/>
                <a:gd name="T5" fmla="*/ 10 h 10"/>
                <a:gd name="T6" fmla="*/ 0 w 14"/>
                <a:gd name="T7" fmla="*/ 10 h 10"/>
                <a:gd name="T8" fmla="*/ 0 w 14"/>
                <a:gd name="T9" fmla="*/ 0 h 10"/>
                <a:gd name="T10" fmla="*/ 2 w 14"/>
                <a:gd name="T11" fmla="*/ 2 h 10"/>
                <a:gd name="T12" fmla="*/ 14 w 14"/>
                <a:gd name="T13" fmla="*/ 2 h 10"/>
                <a:gd name="T14" fmla="*/ 14 w 14"/>
                <a:gd name="T15" fmla="*/ 10 h 10"/>
                <a:gd name="T16" fmla="*/ 2 w 14"/>
                <a:gd name="T17" fmla="*/ 10 h 10"/>
                <a:gd name="T18" fmla="*/ 2 w 14"/>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
                  <a:moveTo>
                    <a:pt x="0" y="0"/>
                  </a:moveTo>
                  <a:lnTo>
                    <a:pt x="14" y="0"/>
                  </a:lnTo>
                  <a:lnTo>
                    <a:pt x="14" y="10"/>
                  </a:lnTo>
                  <a:lnTo>
                    <a:pt x="0" y="10"/>
                  </a:lnTo>
                  <a:lnTo>
                    <a:pt x="0" y="0"/>
                  </a:lnTo>
                  <a:close/>
                  <a:moveTo>
                    <a:pt x="2" y="2"/>
                  </a:moveTo>
                  <a:lnTo>
                    <a:pt x="14" y="2"/>
                  </a:lnTo>
                  <a:lnTo>
                    <a:pt x="14" y="10"/>
                  </a:lnTo>
                  <a:lnTo>
                    <a:pt x="2" y="10"/>
                  </a:lnTo>
                  <a:lnTo>
                    <a:pt x="2"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5" name="Freeform 2078">
              <a:extLst>
                <a:ext uri="{FF2B5EF4-FFF2-40B4-BE49-F238E27FC236}">
                  <a16:creationId xmlns:a16="http://schemas.microsoft.com/office/drawing/2014/main" id="{B04EB201-013A-7C4C-B3EA-1269E4F82B84}"/>
                </a:ext>
              </a:extLst>
            </p:cNvPr>
            <p:cNvSpPr>
              <a:spLocks noEditPoints="1"/>
            </p:cNvSpPr>
            <p:nvPr/>
          </p:nvSpPr>
          <p:spPr bwMode="auto">
            <a:xfrm>
              <a:off x="1760" y="3717"/>
              <a:ext cx="12" cy="8"/>
            </a:xfrm>
            <a:custGeom>
              <a:avLst/>
              <a:gdLst>
                <a:gd name="T0" fmla="*/ 0 w 12"/>
                <a:gd name="T1" fmla="*/ 0 h 8"/>
                <a:gd name="T2" fmla="*/ 12 w 12"/>
                <a:gd name="T3" fmla="*/ 0 h 8"/>
                <a:gd name="T4" fmla="*/ 12 w 12"/>
                <a:gd name="T5" fmla="*/ 8 h 8"/>
                <a:gd name="T6" fmla="*/ 0 w 12"/>
                <a:gd name="T7" fmla="*/ 8 h 8"/>
                <a:gd name="T8" fmla="*/ 0 w 12"/>
                <a:gd name="T9" fmla="*/ 0 h 8"/>
                <a:gd name="T10" fmla="*/ 3 w 12"/>
                <a:gd name="T11" fmla="*/ 2 h 8"/>
                <a:gd name="T12" fmla="*/ 12 w 12"/>
                <a:gd name="T13" fmla="*/ 2 h 8"/>
                <a:gd name="T14" fmla="*/ 12 w 12"/>
                <a:gd name="T15" fmla="*/ 8 h 8"/>
                <a:gd name="T16" fmla="*/ 3 w 12"/>
                <a:gd name="T17" fmla="*/ 8 h 8"/>
                <a:gd name="T18" fmla="*/ 3 w 12"/>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8">
                  <a:moveTo>
                    <a:pt x="0" y="0"/>
                  </a:moveTo>
                  <a:lnTo>
                    <a:pt x="12" y="0"/>
                  </a:lnTo>
                  <a:lnTo>
                    <a:pt x="12" y="8"/>
                  </a:lnTo>
                  <a:lnTo>
                    <a:pt x="0" y="8"/>
                  </a:lnTo>
                  <a:lnTo>
                    <a:pt x="0" y="0"/>
                  </a:lnTo>
                  <a:close/>
                  <a:moveTo>
                    <a:pt x="3" y="2"/>
                  </a:moveTo>
                  <a:lnTo>
                    <a:pt x="12" y="2"/>
                  </a:lnTo>
                  <a:lnTo>
                    <a:pt x="12" y="8"/>
                  </a:lnTo>
                  <a:lnTo>
                    <a:pt x="3" y="8"/>
                  </a:lnTo>
                  <a:lnTo>
                    <a:pt x="3"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6" name="Freeform 2079">
              <a:extLst>
                <a:ext uri="{FF2B5EF4-FFF2-40B4-BE49-F238E27FC236}">
                  <a16:creationId xmlns:a16="http://schemas.microsoft.com/office/drawing/2014/main" id="{7CF2928B-FD26-C740-9591-D3C94A94FD39}"/>
                </a:ext>
              </a:extLst>
            </p:cNvPr>
            <p:cNvSpPr>
              <a:spLocks noEditPoints="1"/>
            </p:cNvSpPr>
            <p:nvPr/>
          </p:nvSpPr>
          <p:spPr bwMode="auto">
            <a:xfrm>
              <a:off x="1763" y="3719"/>
              <a:ext cx="9" cy="6"/>
            </a:xfrm>
            <a:custGeom>
              <a:avLst/>
              <a:gdLst>
                <a:gd name="T0" fmla="*/ 0 w 9"/>
                <a:gd name="T1" fmla="*/ 0 h 6"/>
                <a:gd name="T2" fmla="*/ 9 w 9"/>
                <a:gd name="T3" fmla="*/ 0 h 6"/>
                <a:gd name="T4" fmla="*/ 9 w 9"/>
                <a:gd name="T5" fmla="*/ 6 h 6"/>
                <a:gd name="T6" fmla="*/ 0 w 9"/>
                <a:gd name="T7" fmla="*/ 6 h 6"/>
                <a:gd name="T8" fmla="*/ 0 w 9"/>
                <a:gd name="T9" fmla="*/ 0 h 6"/>
                <a:gd name="T10" fmla="*/ 2 w 9"/>
                <a:gd name="T11" fmla="*/ 1 h 6"/>
                <a:gd name="T12" fmla="*/ 9 w 9"/>
                <a:gd name="T13" fmla="*/ 1 h 6"/>
                <a:gd name="T14" fmla="*/ 9 w 9"/>
                <a:gd name="T15" fmla="*/ 6 h 6"/>
                <a:gd name="T16" fmla="*/ 2 w 9"/>
                <a:gd name="T17" fmla="*/ 6 h 6"/>
                <a:gd name="T18" fmla="*/ 2 w 9"/>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0" y="0"/>
                  </a:moveTo>
                  <a:lnTo>
                    <a:pt x="9" y="0"/>
                  </a:lnTo>
                  <a:lnTo>
                    <a:pt x="9" y="6"/>
                  </a:lnTo>
                  <a:lnTo>
                    <a:pt x="0" y="6"/>
                  </a:lnTo>
                  <a:lnTo>
                    <a:pt x="0" y="0"/>
                  </a:lnTo>
                  <a:close/>
                  <a:moveTo>
                    <a:pt x="2" y="1"/>
                  </a:moveTo>
                  <a:lnTo>
                    <a:pt x="9" y="1"/>
                  </a:lnTo>
                  <a:lnTo>
                    <a:pt x="9" y="6"/>
                  </a:lnTo>
                  <a:lnTo>
                    <a:pt x="2" y="6"/>
                  </a:lnTo>
                  <a:lnTo>
                    <a:pt x="2"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7" name="Freeform 2080">
              <a:extLst>
                <a:ext uri="{FF2B5EF4-FFF2-40B4-BE49-F238E27FC236}">
                  <a16:creationId xmlns:a16="http://schemas.microsoft.com/office/drawing/2014/main" id="{3D8787BB-8660-144A-A593-9493354D279A}"/>
                </a:ext>
              </a:extLst>
            </p:cNvPr>
            <p:cNvSpPr>
              <a:spLocks noEditPoints="1"/>
            </p:cNvSpPr>
            <p:nvPr/>
          </p:nvSpPr>
          <p:spPr bwMode="auto">
            <a:xfrm>
              <a:off x="1765" y="3720"/>
              <a:ext cx="7" cy="5"/>
            </a:xfrm>
            <a:custGeom>
              <a:avLst/>
              <a:gdLst>
                <a:gd name="T0" fmla="*/ 0 w 7"/>
                <a:gd name="T1" fmla="*/ 0 h 5"/>
                <a:gd name="T2" fmla="*/ 7 w 7"/>
                <a:gd name="T3" fmla="*/ 0 h 5"/>
                <a:gd name="T4" fmla="*/ 7 w 7"/>
                <a:gd name="T5" fmla="*/ 5 h 5"/>
                <a:gd name="T6" fmla="*/ 0 w 7"/>
                <a:gd name="T7" fmla="*/ 5 h 5"/>
                <a:gd name="T8" fmla="*/ 0 w 7"/>
                <a:gd name="T9" fmla="*/ 0 h 5"/>
                <a:gd name="T10" fmla="*/ 2 w 7"/>
                <a:gd name="T11" fmla="*/ 1 h 5"/>
                <a:gd name="T12" fmla="*/ 7 w 7"/>
                <a:gd name="T13" fmla="*/ 1 h 5"/>
                <a:gd name="T14" fmla="*/ 7 w 7"/>
                <a:gd name="T15" fmla="*/ 5 h 5"/>
                <a:gd name="T16" fmla="*/ 2 w 7"/>
                <a:gd name="T17" fmla="*/ 5 h 5"/>
                <a:gd name="T18" fmla="*/ 2 w 7"/>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0" y="0"/>
                  </a:moveTo>
                  <a:lnTo>
                    <a:pt x="7" y="0"/>
                  </a:lnTo>
                  <a:lnTo>
                    <a:pt x="7" y="5"/>
                  </a:lnTo>
                  <a:lnTo>
                    <a:pt x="0" y="5"/>
                  </a:lnTo>
                  <a:lnTo>
                    <a:pt x="0" y="0"/>
                  </a:lnTo>
                  <a:close/>
                  <a:moveTo>
                    <a:pt x="2" y="1"/>
                  </a:moveTo>
                  <a:lnTo>
                    <a:pt x="7" y="1"/>
                  </a:lnTo>
                  <a:lnTo>
                    <a:pt x="7" y="5"/>
                  </a:lnTo>
                  <a:lnTo>
                    <a:pt x="2" y="5"/>
                  </a:lnTo>
                  <a:lnTo>
                    <a:pt x="2"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8" name="Freeform 2081">
              <a:extLst>
                <a:ext uri="{FF2B5EF4-FFF2-40B4-BE49-F238E27FC236}">
                  <a16:creationId xmlns:a16="http://schemas.microsoft.com/office/drawing/2014/main" id="{B4233DE6-4555-BB46-9066-2A009E4D5A95}"/>
                </a:ext>
              </a:extLst>
            </p:cNvPr>
            <p:cNvSpPr>
              <a:spLocks noEditPoints="1"/>
            </p:cNvSpPr>
            <p:nvPr/>
          </p:nvSpPr>
          <p:spPr bwMode="auto">
            <a:xfrm>
              <a:off x="1767" y="3721"/>
              <a:ext cx="5" cy="4"/>
            </a:xfrm>
            <a:custGeom>
              <a:avLst/>
              <a:gdLst>
                <a:gd name="T0" fmla="*/ 0 w 5"/>
                <a:gd name="T1" fmla="*/ 0 h 4"/>
                <a:gd name="T2" fmla="*/ 5 w 5"/>
                <a:gd name="T3" fmla="*/ 0 h 4"/>
                <a:gd name="T4" fmla="*/ 5 w 5"/>
                <a:gd name="T5" fmla="*/ 4 h 4"/>
                <a:gd name="T6" fmla="*/ 0 w 5"/>
                <a:gd name="T7" fmla="*/ 4 h 4"/>
                <a:gd name="T8" fmla="*/ 0 w 5"/>
                <a:gd name="T9" fmla="*/ 0 h 4"/>
                <a:gd name="T10" fmla="*/ 2 w 5"/>
                <a:gd name="T11" fmla="*/ 2 h 4"/>
                <a:gd name="T12" fmla="*/ 5 w 5"/>
                <a:gd name="T13" fmla="*/ 2 h 4"/>
                <a:gd name="T14" fmla="*/ 5 w 5"/>
                <a:gd name="T15" fmla="*/ 4 h 4"/>
                <a:gd name="T16" fmla="*/ 2 w 5"/>
                <a:gd name="T17" fmla="*/ 4 h 4"/>
                <a:gd name="T18" fmla="*/ 2 w 5"/>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0"/>
                  </a:moveTo>
                  <a:lnTo>
                    <a:pt x="5" y="0"/>
                  </a:lnTo>
                  <a:lnTo>
                    <a:pt x="5" y="4"/>
                  </a:lnTo>
                  <a:lnTo>
                    <a:pt x="0" y="4"/>
                  </a:lnTo>
                  <a:lnTo>
                    <a:pt x="0" y="0"/>
                  </a:lnTo>
                  <a:close/>
                  <a:moveTo>
                    <a:pt x="2" y="2"/>
                  </a:moveTo>
                  <a:lnTo>
                    <a:pt x="5" y="2"/>
                  </a:lnTo>
                  <a:lnTo>
                    <a:pt x="5" y="4"/>
                  </a:lnTo>
                  <a:lnTo>
                    <a:pt x="2" y="4"/>
                  </a:lnTo>
                  <a:lnTo>
                    <a:pt x="2"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9" name="Freeform 2082">
              <a:extLst>
                <a:ext uri="{FF2B5EF4-FFF2-40B4-BE49-F238E27FC236}">
                  <a16:creationId xmlns:a16="http://schemas.microsoft.com/office/drawing/2014/main" id="{16F38558-919F-5443-B005-64536D910ADC}"/>
                </a:ext>
              </a:extLst>
            </p:cNvPr>
            <p:cNvSpPr>
              <a:spLocks noEditPoints="1"/>
            </p:cNvSpPr>
            <p:nvPr/>
          </p:nvSpPr>
          <p:spPr bwMode="auto">
            <a:xfrm>
              <a:off x="1769" y="3723"/>
              <a:ext cx="3" cy="2"/>
            </a:xfrm>
            <a:custGeom>
              <a:avLst/>
              <a:gdLst>
                <a:gd name="T0" fmla="*/ 0 w 3"/>
                <a:gd name="T1" fmla="*/ 0 h 2"/>
                <a:gd name="T2" fmla="*/ 3 w 3"/>
                <a:gd name="T3" fmla="*/ 0 h 2"/>
                <a:gd name="T4" fmla="*/ 3 w 3"/>
                <a:gd name="T5" fmla="*/ 2 h 2"/>
                <a:gd name="T6" fmla="*/ 0 w 3"/>
                <a:gd name="T7" fmla="*/ 2 h 2"/>
                <a:gd name="T8" fmla="*/ 0 w 3"/>
                <a:gd name="T9" fmla="*/ 0 h 2"/>
                <a:gd name="T10" fmla="*/ 3 w 3"/>
                <a:gd name="T11" fmla="*/ 2 h 2"/>
                <a:gd name="T12" fmla="*/ 3 w 3"/>
                <a:gd name="T13" fmla="*/ 2 h 2"/>
                <a:gd name="T14" fmla="*/ 3 w 3"/>
                <a:gd name="T15" fmla="*/ 2 h 2"/>
                <a:gd name="T16" fmla="*/ 3 w 3"/>
                <a:gd name="T17" fmla="*/ 2 h 2"/>
                <a:gd name="T18" fmla="*/ 3 w 3"/>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0" y="0"/>
                  </a:moveTo>
                  <a:lnTo>
                    <a:pt x="3" y="0"/>
                  </a:lnTo>
                  <a:lnTo>
                    <a:pt x="3" y="2"/>
                  </a:lnTo>
                  <a:lnTo>
                    <a:pt x="0" y="2"/>
                  </a:lnTo>
                  <a:lnTo>
                    <a:pt x="0" y="0"/>
                  </a:lnTo>
                  <a:close/>
                  <a:moveTo>
                    <a:pt x="3" y="2"/>
                  </a:moveTo>
                  <a:lnTo>
                    <a:pt x="3"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0" name="Line 2083">
              <a:extLst>
                <a:ext uri="{FF2B5EF4-FFF2-40B4-BE49-F238E27FC236}">
                  <a16:creationId xmlns:a16="http://schemas.microsoft.com/office/drawing/2014/main" id="{33DD4E9A-7E32-5240-A617-89CCB461284C}"/>
                </a:ext>
              </a:extLst>
            </p:cNvPr>
            <p:cNvSpPr>
              <a:spLocks noChangeShapeType="1"/>
            </p:cNvSpPr>
            <p:nvPr/>
          </p:nvSpPr>
          <p:spPr bwMode="auto">
            <a:xfrm>
              <a:off x="1643" y="3741"/>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581" name="Line 2084">
              <a:extLst>
                <a:ext uri="{FF2B5EF4-FFF2-40B4-BE49-F238E27FC236}">
                  <a16:creationId xmlns:a16="http://schemas.microsoft.com/office/drawing/2014/main" id="{1F4A53AA-5633-D349-BBD3-2C5CBA2F6387}"/>
                </a:ext>
              </a:extLst>
            </p:cNvPr>
            <p:cNvSpPr>
              <a:spLocks noChangeShapeType="1"/>
            </p:cNvSpPr>
            <p:nvPr/>
          </p:nvSpPr>
          <p:spPr bwMode="auto">
            <a:xfrm>
              <a:off x="1616" y="3741"/>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582" name="Line 2085">
              <a:extLst>
                <a:ext uri="{FF2B5EF4-FFF2-40B4-BE49-F238E27FC236}">
                  <a16:creationId xmlns:a16="http://schemas.microsoft.com/office/drawing/2014/main" id="{DAB4BA92-E1DF-3E43-880F-E2159400A806}"/>
                </a:ext>
              </a:extLst>
            </p:cNvPr>
            <p:cNvSpPr>
              <a:spLocks noChangeShapeType="1"/>
            </p:cNvSpPr>
            <p:nvPr/>
          </p:nvSpPr>
          <p:spPr bwMode="auto">
            <a:xfrm>
              <a:off x="1586" y="3741"/>
              <a:ext cx="205"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583" name="Freeform 2086">
              <a:extLst>
                <a:ext uri="{FF2B5EF4-FFF2-40B4-BE49-F238E27FC236}">
                  <a16:creationId xmlns:a16="http://schemas.microsoft.com/office/drawing/2014/main" id="{857441F7-57CF-0040-AC66-A7CA96ADECFC}"/>
                </a:ext>
              </a:extLst>
            </p:cNvPr>
            <p:cNvSpPr>
              <a:spLocks/>
            </p:cNvSpPr>
            <p:nvPr/>
          </p:nvSpPr>
          <p:spPr bwMode="auto">
            <a:xfrm>
              <a:off x="1579" y="3552"/>
              <a:ext cx="245" cy="250"/>
            </a:xfrm>
            <a:custGeom>
              <a:avLst/>
              <a:gdLst>
                <a:gd name="T0" fmla="*/ 0 w 245"/>
                <a:gd name="T1" fmla="*/ 250 h 250"/>
                <a:gd name="T2" fmla="*/ 0 w 245"/>
                <a:gd name="T3" fmla="*/ 209 h 250"/>
                <a:gd name="T4" fmla="*/ 10 w 245"/>
                <a:gd name="T5" fmla="*/ 199 h 250"/>
                <a:gd name="T6" fmla="*/ 7 w 245"/>
                <a:gd name="T7" fmla="*/ 199 h 250"/>
                <a:gd name="T8" fmla="*/ 7 w 245"/>
                <a:gd name="T9" fmla="*/ 34 h 250"/>
                <a:gd name="T10" fmla="*/ 41 w 245"/>
                <a:gd name="T11" fmla="*/ 0 h 250"/>
                <a:gd name="T12" fmla="*/ 245 w 245"/>
                <a:gd name="T13" fmla="*/ 0 h 250"/>
                <a:gd name="T14" fmla="*/ 245 w 245"/>
                <a:gd name="T15" fmla="*/ 103 h 250"/>
                <a:gd name="T16" fmla="*/ 236 w 245"/>
                <a:gd name="T17" fmla="*/ 127 h 250"/>
                <a:gd name="T18" fmla="*/ 236 w 245"/>
                <a:gd name="T19" fmla="*/ 172 h 250"/>
                <a:gd name="T20" fmla="*/ 228 w 245"/>
                <a:gd name="T21" fmla="*/ 182 h 250"/>
                <a:gd name="T22" fmla="*/ 245 w 245"/>
                <a:gd name="T23" fmla="*/ 182 h 250"/>
                <a:gd name="T24" fmla="*/ 245 w 245"/>
                <a:gd name="T25" fmla="*/ 223 h 250"/>
                <a:gd name="T26" fmla="*/ 218 w 245"/>
                <a:gd name="T27" fmla="*/ 250 h 250"/>
                <a:gd name="T28" fmla="*/ 0 w 245"/>
                <a:gd name="T29" fmla="*/ 250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5" h="250">
                  <a:moveTo>
                    <a:pt x="0" y="250"/>
                  </a:moveTo>
                  <a:lnTo>
                    <a:pt x="0" y="209"/>
                  </a:lnTo>
                  <a:lnTo>
                    <a:pt x="10" y="199"/>
                  </a:lnTo>
                  <a:lnTo>
                    <a:pt x="7" y="199"/>
                  </a:lnTo>
                  <a:lnTo>
                    <a:pt x="7" y="34"/>
                  </a:lnTo>
                  <a:lnTo>
                    <a:pt x="41" y="0"/>
                  </a:lnTo>
                  <a:lnTo>
                    <a:pt x="245" y="0"/>
                  </a:lnTo>
                  <a:lnTo>
                    <a:pt x="245" y="103"/>
                  </a:lnTo>
                  <a:lnTo>
                    <a:pt x="236" y="127"/>
                  </a:lnTo>
                  <a:lnTo>
                    <a:pt x="236" y="172"/>
                  </a:lnTo>
                  <a:lnTo>
                    <a:pt x="228" y="182"/>
                  </a:lnTo>
                  <a:lnTo>
                    <a:pt x="245" y="182"/>
                  </a:lnTo>
                  <a:lnTo>
                    <a:pt x="245" y="223"/>
                  </a:lnTo>
                  <a:lnTo>
                    <a:pt x="218" y="250"/>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714823" name="Group 2119">
            <a:extLst>
              <a:ext uri="{FF2B5EF4-FFF2-40B4-BE49-F238E27FC236}">
                <a16:creationId xmlns:a16="http://schemas.microsoft.com/office/drawing/2014/main" id="{ED636EB3-39CF-C24C-86B0-CFDF6C38D67F}"/>
              </a:ext>
            </a:extLst>
          </p:cNvPr>
          <p:cNvGrpSpPr>
            <a:grpSpLocks/>
          </p:cNvGrpSpPr>
          <p:nvPr/>
        </p:nvGrpSpPr>
        <p:grpSpPr bwMode="auto">
          <a:xfrm>
            <a:off x="1812925" y="2667000"/>
            <a:ext cx="7254875" cy="1766888"/>
            <a:chOff x="1142" y="1680"/>
            <a:chExt cx="4570" cy="1113"/>
          </a:xfrm>
        </p:grpSpPr>
        <p:sp>
          <p:nvSpPr>
            <p:cNvPr id="10279" name="Rectangle 2088">
              <a:extLst>
                <a:ext uri="{FF2B5EF4-FFF2-40B4-BE49-F238E27FC236}">
                  <a16:creationId xmlns:a16="http://schemas.microsoft.com/office/drawing/2014/main" id="{7B756AB3-EBD8-BA45-95A8-EF4F955B9176}"/>
                </a:ext>
              </a:extLst>
            </p:cNvPr>
            <p:cNvSpPr>
              <a:spLocks noChangeArrowheads="1"/>
            </p:cNvSpPr>
            <p:nvPr/>
          </p:nvSpPr>
          <p:spPr bwMode="auto">
            <a:xfrm>
              <a:off x="2313" y="1680"/>
              <a:ext cx="1297" cy="206"/>
            </a:xfrm>
            <a:prstGeom prst="rect">
              <a:avLst/>
            </a:prstGeom>
            <a:solidFill>
              <a:srgbClr val="E6E6E6"/>
            </a:solidFill>
            <a:ln w="3175">
              <a:solidFill>
                <a:srgbClr val="000000"/>
              </a:solidFill>
              <a:miter lim="800000"/>
              <a:headEnd/>
              <a:tailEnd/>
            </a:ln>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280" name="Rectangle 2089">
              <a:extLst>
                <a:ext uri="{FF2B5EF4-FFF2-40B4-BE49-F238E27FC236}">
                  <a16:creationId xmlns:a16="http://schemas.microsoft.com/office/drawing/2014/main" id="{DCB93ACC-1C71-4147-8278-F37862A1EE1D}"/>
                </a:ext>
              </a:extLst>
            </p:cNvPr>
            <p:cNvSpPr>
              <a:spLocks noChangeArrowheads="1"/>
            </p:cNvSpPr>
            <p:nvPr/>
          </p:nvSpPr>
          <p:spPr bwMode="auto">
            <a:xfrm>
              <a:off x="2605" y="1728"/>
              <a:ext cx="7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00"/>
                  </a:solidFill>
                  <a:latin typeface="Arial" panose="020B0604020202020204" pitchFamily="34" charset="0"/>
                  <a:ea typeface="新細明體" panose="02020500000000000000" pitchFamily="18" charset="-120"/>
                  <a:cs typeface="Arial" panose="020B0604020202020204" pitchFamily="34" charset="0"/>
                </a:rPr>
                <a:t>Intermediate code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81" name="Line 2090">
              <a:extLst>
                <a:ext uri="{FF2B5EF4-FFF2-40B4-BE49-F238E27FC236}">
                  <a16:creationId xmlns:a16="http://schemas.microsoft.com/office/drawing/2014/main" id="{870E1CCF-729D-7446-8E1A-318A1B05BFF7}"/>
                </a:ext>
              </a:extLst>
            </p:cNvPr>
            <p:cNvSpPr>
              <a:spLocks noChangeShapeType="1"/>
            </p:cNvSpPr>
            <p:nvPr/>
          </p:nvSpPr>
          <p:spPr bwMode="auto">
            <a:xfrm flipH="1">
              <a:off x="1207" y="1945"/>
              <a:ext cx="1196" cy="8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82" name="Freeform 2091">
              <a:extLst>
                <a:ext uri="{FF2B5EF4-FFF2-40B4-BE49-F238E27FC236}">
                  <a16:creationId xmlns:a16="http://schemas.microsoft.com/office/drawing/2014/main" id="{C5361C00-C48A-1648-81A8-1BEED8EF7D18}"/>
                </a:ext>
              </a:extLst>
            </p:cNvPr>
            <p:cNvSpPr>
              <a:spLocks/>
            </p:cNvSpPr>
            <p:nvPr/>
          </p:nvSpPr>
          <p:spPr bwMode="auto">
            <a:xfrm>
              <a:off x="1142" y="2706"/>
              <a:ext cx="99" cy="87"/>
            </a:xfrm>
            <a:custGeom>
              <a:avLst/>
              <a:gdLst>
                <a:gd name="T0" fmla="*/ 99 w 99"/>
                <a:gd name="T1" fmla="*/ 74 h 87"/>
                <a:gd name="T2" fmla="*/ 0 w 99"/>
                <a:gd name="T3" fmla="*/ 87 h 87"/>
                <a:gd name="T4" fmla="*/ 49 w 99"/>
                <a:gd name="T5" fmla="*/ 0 h 87"/>
                <a:gd name="T6" fmla="*/ 99 w 99"/>
                <a:gd name="T7" fmla="*/ 74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87">
                  <a:moveTo>
                    <a:pt x="99" y="74"/>
                  </a:moveTo>
                  <a:lnTo>
                    <a:pt x="0" y="87"/>
                  </a:lnTo>
                  <a:lnTo>
                    <a:pt x="49" y="0"/>
                  </a:lnTo>
                  <a:lnTo>
                    <a:pt x="9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83" name="Freeform 2092">
              <a:extLst>
                <a:ext uri="{FF2B5EF4-FFF2-40B4-BE49-F238E27FC236}">
                  <a16:creationId xmlns:a16="http://schemas.microsoft.com/office/drawing/2014/main" id="{B38C5AD2-676C-734B-ADEE-E43C8B28AF12}"/>
                </a:ext>
              </a:extLst>
            </p:cNvPr>
            <p:cNvSpPr>
              <a:spLocks/>
            </p:cNvSpPr>
            <p:nvPr/>
          </p:nvSpPr>
          <p:spPr bwMode="auto">
            <a:xfrm>
              <a:off x="1328" y="1990"/>
              <a:ext cx="664" cy="535"/>
            </a:xfrm>
            <a:custGeom>
              <a:avLst/>
              <a:gdLst>
                <a:gd name="T0" fmla="*/ 107 w 664"/>
                <a:gd name="T1" fmla="*/ 422 h 535"/>
                <a:gd name="T2" fmla="*/ 129 w 664"/>
                <a:gd name="T3" fmla="*/ 466 h 535"/>
                <a:gd name="T4" fmla="*/ 157 w 664"/>
                <a:gd name="T5" fmla="*/ 500 h 535"/>
                <a:gd name="T6" fmla="*/ 188 w 664"/>
                <a:gd name="T7" fmla="*/ 523 h 535"/>
                <a:gd name="T8" fmla="*/ 221 w 664"/>
                <a:gd name="T9" fmla="*/ 535 h 535"/>
                <a:gd name="T10" fmla="*/ 254 w 664"/>
                <a:gd name="T11" fmla="*/ 533 h 535"/>
                <a:gd name="T12" fmla="*/ 288 w 664"/>
                <a:gd name="T13" fmla="*/ 519 h 535"/>
                <a:gd name="T14" fmla="*/ 319 w 664"/>
                <a:gd name="T15" fmla="*/ 494 h 535"/>
                <a:gd name="T16" fmla="*/ 346 w 664"/>
                <a:gd name="T17" fmla="*/ 494 h 535"/>
                <a:gd name="T18" fmla="*/ 376 w 664"/>
                <a:gd name="T19" fmla="*/ 519 h 535"/>
                <a:gd name="T20" fmla="*/ 409 w 664"/>
                <a:gd name="T21" fmla="*/ 533 h 535"/>
                <a:gd name="T22" fmla="*/ 443 w 664"/>
                <a:gd name="T23" fmla="*/ 535 h 535"/>
                <a:gd name="T24" fmla="*/ 477 w 664"/>
                <a:gd name="T25" fmla="*/ 523 h 535"/>
                <a:gd name="T26" fmla="*/ 507 w 664"/>
                <a:gd name="T27" fmla="*/ 500 h 535"/>
                <a:gd name="T28" fmla="*/ 535 w 664"/>
                <a:gd name="T29" fmla="*/ 466 h 535"/>
                <a:gd name="T30" fmla="*/ 557 w 664"/>
                <a:gd name="T31" fmla="*/ 422 h 535"/>
                <a:gd name="T32" fmla="*/ 578 w 664"/>
                <a:gd name="T33" fmla="*/ 400 h 535"/>
                <a:gd name="T34" fmla="*/ 601 w 664"/>
                <a:gd name="T35" fmla="*/ 399 h 535"/>
                <a:gd name="T36" fmla="*/ 624 w 664"/>
                <a:gd name="T37" fmla="*/ 385 h 535"/>
                <a:gd name="T38" fmla="*/ 643 w 664"/>
                <a:gd name="T39" fmla="*/ 359 h 535"/>
                <a:gd name="T40" fmla="*/ 656 w 664"/>
                <a:gd name="T41" fmla="*/ 326 h 535"/>
                <a:gd name="T42" fmla="*/ 663 w 664"/>
                <a:gd name="T43" fmla="*/ 288 h 535"/>
                <a:gd name="T44" fmla="*/ 663 w 664"/>
                <a:gd name="T45" fmla="*/ 247 h 535"/>
                <a:gd name="T46" fmla="*/ 656 w 664"/>
                <a:gd name="T47" fmla="*/ 209 h 535"/>
                <a:gd name="T48" fmla="*/ 643 w 664"/>
                <a:gd name="T49" fmla="*/ 176 h 535"/>
                <a:gd name="T50" fmla="*/ 624 w 664"/>
                <a:gd name="T51" fmla="*/ 150 h 535"/>
                <a:gd name="T52" fmla="*/ 601 w 664"/>
                <a:gd name="T53" fmla="*/ 136 h 535"/>
                <a:gd name="T54" fmla="*/ 578 w 664"/>
                <a:gd name="T55" fmla="*/ 135 h 535"/>
                <a:gd name="T56" fmla="*/ 557 w 664"/>
                <a:gd name="T57" fmla="*/ 114 h 535"/>
                <a:gd name="T58" fmla="*/ 535 w 664"/>
                <a:gd name="T59" fmla="*/ 70 h 535"/>
                <a:gd name="T60" fmla="*/ 507 w 664"/>
                <a:gd name="T61" fmla="*/ 35 h 535"/>
                <a:gd name="T62" fmla="*/ 477 w 664"/>
                <a:gd name="T63" fmla="*/ 13 h 535"/>
                <a:gd name="T64" fmla="*/ 443 w 664"/>
                <a:gd name="T65" fmla="*/ 1 h 535"/>
                <a:gd name="T66" fmla="*/ 409 w 664"/>
                <a:gd name="T67" fmla="*/ 2 h 535"/>
                <a:gd name="T68" fmla="*/ 376 w 664"/>
                <a:gd name="T69" fmla="*/ 16 h 535"/>
                <a:gd name="T70" fmla="*/ 346 w 664"/>
                <a:gd name="T71" fmla="*/ 42 h 535"/>
                <a:gd name="T72" fmla="*/ 319 w 664"/>
                <a:gd name="T73" fmla="*/ 42 h 535"/>
                <a:gd name="T74" fmla="*/ 288 w 664"/>
                <a:gd name="T75" fmla="*/ 16 h 535"/>
                <a:gd name="T76" fmla="*/ 254 w 664"/>
                <a:gd name="T77" fmla="*/ 2 h 535"/>
                <a:gd name="T78" fmla="*/ 221 w 664"/>
                <a:gd name="T79" fmla="*/ 1 h 535"/>
                <a:gd name="T80" fmla="*/ 188 w 664"/>
                <a:gd name="T81" fmla="*/ 13 h 535"/>
                <a:gd name="T82" fmla="*/ 157 w 664"/>
                <a:gd name="T83" fmla="*/ 35 h 535"/>
                <a:gd name="T84" fmla="*/ 129 w 664"/>
                <a:gd name="T85" fmla="*/ 70 h 535"/>
                <a:gd name="T86" fmla="*/ 107 w 664"/>
                <a:gd name="T87" fmla="*/ 114 h 535"/>
                <a:gd name="T88" fmla="*/ 86 w 664"/>
                <a:gd name="T89" fmla="*/ 135 h 535"/>
                <a:gd name="T90" fmla="*/ 62 w 664"/>
                <a:gd name="T91" fmla="*/ 136 h 535"/>
                <a:gd name="T92" fmla="*/ 40 w 664"/>
                <a:gd name="T93" fmla="*/ 150 h 535"/>
                <a:gd name="T94" fmla="*/ 22 w 664"/>
                <a:gd name="T95" fmla="*/ 176 h 535"/>
                <a:gd name="T96" fmla="*/ 8 w 664"/>
                <a:gd name="T97" fmla="*/ 209 h 535"/>
                <a:gd name="T98" fmla="*/ 1 w 664"/>
                <a:gd name="T99" fmla="*/ 247 h 535"/>
                <a:gd name="T100" fmla="*/ 1 w 664"/>
                <a:gd name="T101" fmla="*/ 288 h 535"/>
                <a:gd name="T102" fmla="*/ 8 w 664"/>
                <a:gd name="T103" fmla="*/ 326 h 535"/>
                <a:gd name="T104" fmla="*/ 22 w 664"/>
                <a:gd name="T105" fmla="*/ 359 h 535"/>
                <a:gd name="T106" fmla="*/ 40 w 664"/>
                <a:gd name="T107" fmla="*/ 385 h 535"/>
                <a:gd name="T108" fmla="*/ 62 w 664"/>
                <a:gd name="T109" fmla="*/ 399 h 535"/>
                <a:gd name="T110" fmla="*/ 86 w 664"/>
                <a:gd name="T111" fmla="*/ 400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4" h="535">
                  <a:moveTo>
                    <a:pt x="98" y="397"/>
                  </a:moveTo>
                  <a:lnTo>
                    <a:pt x="107" y="422"/>
                  </a:lnTo>
                  <a:lnTo>
                    <a:pt x="117" y="445"/>
                  </a:lnTo>
                  <a:lnTo>
                    <a:pt x="129" y="466"/>
                  </a:lnTo>
                  <a:lnTo>
                    <a:pt x="142" y="484"/>
                  </a:lnTo>
                  <a:lnTo>
                    <a:pt x="157" y="500"/>
                  </a:lnTo>
                  <a:lnTo>
                    <a:pt x="172" y="513"/>
                  </a:lnTo>
                  <a:lnTo>
                    <a:pt x="188" y="523"/>
                  </a:lnTo>
                  <a:lnTo>
                    <a:pt x="204" y="530"/>
                  </a:lnTo>
                  <a:lnTo>
                    <a:pt x="221" y="535"/>
                  </a:lnTo>
                  <a:lnTo>
                    <a:pt x="238" y="535"/>
                  </a:lnTo>
                  <a:lnTo>
                    <a:pt x="254" y="533"/>
                  </a:lnTo>
                  <a:lnTo>
                    <a:pt x="271" y="528"/>
                  </a:lnTo>
                  <a:lnTo>
                    <a:pt x="288" y="519"/>
                  </a:lnTo>
                  <a:lnTo>
                    <a:pt x="304" y="508"/>
                  </a:lnTo>
                  <a:lnTo>
                    <a:pt x="319" y="494"/>
                  </a:lnTo>
                  <a:lnTo>
                    <a:pt x="332" y="476"/>
                  </a:lnTo>
                  <a:lnTo>
                    <a:pt x="346" y="494"/>
                  </a:lnTo>
                  <a:lnTo>
                    <a:pt x="361" y="508"/>
                  </a:lnTo>
                  <a:lnTo>
                    <a:pt x="376" y="519"/>
                  </a:lnTo>
                  <a:lnTo>
                    <a:pt x="392" y="528"/>
                  </a:lnTo>
                  <a:lnTo>
                    <a:pt x="409" y="533"/>
                  </a:lnTo>
                  <a:lnTo>
                    <a:pt x="426" y="535"/>
                  </a:lnTo>
                  <a:lnTo>
                    <a:pt x="443" y="535"/>
                  </a:lnTo>
                  <a:lnTo>
                    <a:pt x="460" y="530"/>
                  </a:lnTo>
                  <a:lnTo>
                    <a:pt x="477" y="523"/>
                  </a:lnTo>
                  <a:lnTo>
                    <a:pt x="492" y="513"/>
                  </a:lnTo>
                  <a:lnTo>
                    <a:pt x="507" y="500"/>
                  </a:lnTo>
                  <a:lnTo>
                    <a:pt x="521" y="484"/>
                  </a:lnTo>
                  <a:lnTo>
                    <a:pt x="535" y="466"/>
                  </a:lnTo>
                  <a:lnTo>
                    <a:pt x="547" y="445"/>
                  </a:lnTo>
                  <a:lnTo>
                    <a:pt x="557" y="422"/>
                  </a:lnTo>
                  <a:lnTo>
                    <a:pt x="566" y="397"/>
                  </a:lnTo>
                  <a:lnTo>
                    <a:pt x="578" y="400"/>
                  </a:lnTo>
                  <a:lnTo>
                    <a:pt x="590" y="401"/>
                  </a:lnTo>
                  <a:lnTo>
                    <a:pt x="601" y="399"/>
                  </a:lnTo>
                  <a:lnTo>
                    <a:pt x="613" y="393"/>
                  </a:lnTo>
                  <a:lnTo>
                    <a:pt x="624" y="385"/>
                  </a:lnTo>
                  <a:lnTo>
                    <a:pt x="634" y="373"/>
                  </a:lnTo>
                  <a:lnTo>
                    <a:pt x="643" y="359"/>
                  </a:lnTo>
                  <a:lnTo>
                    <a:pt x="650" y="344"/>
                  </a:lnTo>
                  <a:lnTo>
                    <a:pt x="656" y="326"/>
                  </a:lnTo>
                  <a:lnTo>
                    <a:pt x="660" y="308"/>
                  </a:lnTo>
                  <a:lnTo>
                    <a:pt x="663" y="288"/>
                  </a:lnTo>
                  <a:lnTo>
                    <a:pt x="664" y="268"/>
                  </a:lnTo>
                  <a:lnTo>
                    <a:pt x="663" y="247"/>
                  </a:lnTo>
                  <a:lnTo>
                    <a:pt x="660" y="228"/>
                  </a:lnTo>
                  <a:lnTo>
                    <a:pt x="656" y="209"/>
                  </a:lnTo>
                  <a:lnTo>
                    <a:pt x="650" y="191"/>
                  </a:lnTo>
                  <a:lnTo>
                    <a:pt x="643" y="176"/>
                  </a:lnTo>
                  <a:lnTo>
                    <a:pt x="634" y="162"/>
                  </a:lnTo>
                  <a:lnTo>
                    <a:pt x="624" y="150"/>
                  </a:lnTo>
                  <a:lnTo>
                    <a:pt x="613" y="142"/>
                  </a:lnTo>
                  <a:lnTo>
                    <a:pt x="601" y="136"/>
                  </a:lnTo>
                  <a:lnTo>
                    <a:pt x="590" y="134"/>
                  </a:lnTo>
                  <a:lnTo>
                    <a:pt x="578" y="135"/>
                  </a:lnTo>
                  <a:lnTo>
                    <a:pt x="566" y="138"/>
                  </a:lnTo>
                  <a:lnTo>
                    <a:pt x="557" y="114"/>
                  </a:lnTo>
                  <a:lnTo>
                    <a:pt x="547" y="91"/>
                  </a:lnTo>
                  <a:lnTo>
                    <a:pt x="535" y="70"/>
                  </a:lnTo>
                  <a:lnTo>
                    <a:pt x="521" y="52"/>
                  </a:lnTo>
                  <a:lnTo>
                    <a:pt x="507" y="35"/>
                  </a:lnTo>
                  <a:lnTo>
                    <a:pt x="492" y="22"/>
                  </a:lnTo>
                  <a:lnTo>
                    <a:pt x="477" y="13"/>
                  </a:lnTo>
                  <a:lnTo>
                    <a:pt x="460" y="5"/>
                  </a:lnTo>
                  <a:lnTo>
                    <a:pt x="443" y="1"/>
                  </a:lnTo>
                  <a:lnTo>
                    <a:pt x="426" y="0"/>
                  </a:lnTo>
                  <a:lnTo>
                    <a:pt x="409" y="2"/>
                  </a:lnTo>
                  <a:lnTo>
                    <a:pt x="392" y="7"/>
                  </a:lnTo>
                  <a:lnTo>
                    <a:pt x="376" y="16"/>
                  </a:lnTo>
                  <a:lnTo>
                    <a:pt x="361" y="27"/>
                  </a:lnTo>
                  <a:lnTo>
                    <a:pt x="346" y="42"/>
                  </a:lnTo>
                  <a:lnTo>
                    <a:pt x="332" y="59"/>
                  </a:lnTo>
                  <a:lnTo>
                    <a:pt x="319" y="42"/>
                  </a:lnTo>
                  <a:lnTo>
                    <a:pt x="304" y="27"/>
                  </a:lnTo>
                  <a:lnTo>
                    <a:pt x="288" y="16"/>
                  </a:lnTo>
                  <a:lnTo>
                    <a:pt x="271" y="7"/>
                  </a:lnTo>
                  <a:lnTo>
                    <a:pt x="254" y="2"/>
                  </a:lnTo>
                  <a:lnTo>
                    <a:pt x="238" y="0"/>
                  </a:lnTo>
                  <a:lnTo>
                    <a:pt x="221" y="1"/>
                  </a:lnTo>
                  <a:lnTo>
                    <a:pt x="204" y="5"/>
                  </a:lnTo>
                  <a:lnTo>
                    <a:pt x="188" y="13"/>
                  </a:lnTo>
                  <a:lnTo>
                    <a:pt x="172" y="22"/>
                  </a:lnTo>
                  <a:lnTo>
                    <a:pt x="157" y="35"/>
                  </a:lnTo>
                  <a:lnTo>
                    <a:pt x="142" y="52"/>
                  </a:lnTo>
                  <a:lnTo>
                    <a:pt x="129" y="70"/>
                  </a:lnTo>
                  <a:lnTo>
                    <a:pt x="117" y="91"/>
                  </a:lnTo>
                  <a:lnTo>
                    <a:pt x="107" y="114"/>
                  </a:lnTo>
                  <a:lnTo>
                    <a:pt x="98" y="138"/>
                  </a:lnTo>
                  <a:lnTo>
                    <a:pt x="86" y="135"/>
                  </a:lnTo>
                  <a:lnTo>
                    <a:pt x="74" y="134"/>
                  </a:lnTo>
                  <a:lnTo>
                    <a:pt x="62" y="136"/>
                  </a:lnTo>
                  <a:lnTo>
                    <a:pt x="51" y="142"/>
                  </a:lnTo>
                  <a:lnTo>
                    <a:pt x="40" y="150"/>
                  </a:lnTo>
                  <a:lnTo>
                    <a:pt x="31" y="162"/>
                  </a:lnTo>
                  <a:lnTo>
                    <a:pt x="22" y="176"/>
                  </a:lnTo>
                  <a:lnTo>
                    <a:pt x="14" y="191"/>
                  </a:lnTo>
                  <a:lnTo>
                    <a:pt x="8" y="209"/>
                  </a:lnTo>
                  <a:lnTo>
                    <a:pt x="3" y="228"/>
                  </a:lnTo>
                  <a:lnTo>
                    <a:pt x="1" y="247"/>
                  </a:lnTo>
                  <a:lnTo>
                    <a:pt x="0" y="268"/>
                  </a:lnTo>
                  <a:lnTo>
                    <a:pt x="1" y="288"/>
                  </a:lnTo>
                  <a:lnTo>
                    <a:pt x="3" y="308"/>
                  </a:lnTo>
                  <a:lnTo>
                    <a:pt x="8" y="326"/>
                  </a:lnTo>
                  <a:lnTo>
                    <a:pt x="14" y="344"/>
                  </a:lnTo>
                  <a:lnTo>
                    <a:pt x="22" y="359"/>
                  </a:lnTo>
                  <a:lnTo>
                    <a:pt x="31" y="373"/>
                  </a:lnTo>
                  <a:lnTo>
                    <a:pt x="40" y="385"/>
                  </a:lnTo>
                  <a:lnTo>
                    <a:pt x="51" y="393"/>
                  </a:lnTo>
                  <a:lnTo>
                    <a:pt x="62" y="399"/>
                  </a:lnTo>
                  <a:lnTo>
                    <a:pt x="74" y="401"/>
                  </a:lnTo>
                  <a:lnTo>
                    <a:pt x="86" y="400"/>
                  </a:lnTo>
                  <a:lnTo>
                    <a:pt x="98" y="397"/>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84" name="Rectangle 2093">
              <a:extLst>
                <a:ext uri="{FF2B5EF4-FFF2-40B4-BE49-F238E27FC236}">
                  <a16:creationId xmlns:a16="http://schemas.microsoft.com/office/drawing/2014/main" id="{A66E0315-FC86-D74C-A800-3746D399E583}"/>
                </a:ext>
              </a:extLst>
            </p:cNvPr>
            <p:cNvSpPr>
              <a:spLocks noChangeArrowheads="1"/>
            </p:cNvSpPr>
            <p:nvPr/>
          </p:nvSpPr>
          <p:spPr bwMode="auto">
            <a:xfrm>
              <a:off x="1623" y="2055"/>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VM</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85" name="Rectangle 2094">
              <a:extLst>
                <a:ext uri="{FF2B5EF4-FFF2-40B4-BE49-F238E27FC236}">
                  <a16:creationId xmlns:a16="http://schemas.microsoft.com/office/drawing/2014/main" id="{AE3C4521-740E-9345-9AE8-D720F1B929C5}"/>
                </a:ext>
              </a:extLst>
            </p:cNvPr>
            <p:cNvSpPr>
              <a:spLocks noChangeArrowheads="1"/>
            </p:cNvSpPr>
            <p:nvPr/>
          </p:nvSpPr>
          <p:spPr bwMode="auto">
            <a:xfrm>
              <a:off x="1391" y="2160"/>
              <a:ext cx="5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implementation</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86" name="Rectangle 2095">
              <a:extLst>
                <a:ext uri="{FF2B5EF4-FFF2-40B4-BE49-F238E27FC236}">
                  <a16:creationId xmlns:a16="http://schemas.microsoft.com/office/drawing/2014/main" id="{14BE9CC2-F398-CA48-B210-5AF5F63D5155}"/>
                </a:ext>
              </a:extLst>
            </p:cNvPr>
            <p:cNvSpPr>
              <a:spLocks noChangeArrowheads="1"/>
            </p:cNvSpPr>
            <p:nvPr/>
          </p:nvSpPr>
          <p:spPr bwMode="auto">
            <a:xfrm>
              <a:off x="1486" y="2264"/>
              <a:ext cx="4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over CISC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87" name="Rectangle 2096">
              <a:extLst>
                <a:ext uri="{FF2B5EF4-FFF2-40B4-BE49-F238E27FC236}">
                  <a16:creationId xmlns:a16="http://schemas.microsoft.com/office/drawing/2014/main" id="{B489B3E8-5619-5C46-AD7A-F4AF65892D9C}"/>
                </a:ext>
              </a:extLst>
            </p:cNvPr>
            <p:cNvSpPr>
              <a:spLocks noChangeArrowheads="1"/>
            </p:cNvSpPr>
            <p:nvPr/>
          </p:nvSpPr>
          <p:spPr bwMode="auto">
            <a:xfrm>
              <a:off x="1508" y="2369"/>
              <a:ext cx="3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platforms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88" name="Line 2097">
              <a:extLst>
                <a:ext uri="{FF2B5EF4-FFF2-40B4-BE49-F238E27FC236}">
                  <a16:creationId xmlns:a16="http://schemas.microsoft.com/office/drawing/2014/main" id="{FE1FE209-2316-0B45-A329-3C529C068415}"/>
                </a:ext>
              </a:extLst>
            </p:cNvPr>
            <p:cNvSpPr>
              <a:spLocks noChangeShapeType="1"/>
            </p:cNvSpPr>
            <p:nvPr/>
          </p:nvSpPr>
          <p:spPr bwMode="auto">
            <a:xfrm flipH="1">
              <a:off x="2104" y="1958"/>
              <a:ext cx="638" cy="7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89" name="Freeform 2098">
              <a:extLst>
                <a:ext uri="{FF2B5EF4-FFF2-40B4-BE49-F238E27FC236}">
                  <a16:creationId xmlns:a16="http://schemas.microsoft.com/office/drawing/2014/main" id="{A8F90ECC-9928-B343-9D6F-BD5BB8B92DE3}"/>
                </a:ext>
              </a:extLst>
            </p:cNvPr>
            <p:cNvSpPr>
              <a:spLocks/>
            </p:cNvSpPr>
            <p:nvPr/>
          </p:nvSpPr>
          <p:spPr bwMode="auto">
            <a:xfrm>
              <a:off x="2054" y="2696"/>
              <a:ext cx="91" cy="97"/>
            </a:xfrm>
            <a:custGeom>
              <a:avLst/>
              <a:gdLst>
                <a:gd name="T0" fmla="*/ 91 w 91"/>
                <a:gd name="T1" fmla="*/ 56 h 97"/>
                <a:gd name="T2" fmla="*/ 0 w 91"/>
                <a:gd name="T3" fmla="*/ 97 h 97"/>
                <a:gd name="T4" fmla="*/ 22 w 91"/>
                <a:gd name="T5" fmla="*/ 0 h 97"/>
                <a:gd name="T6" fmla="*/ 91 w 91"/>
                <a:gd name="T7" fmla="*/ 5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7">
                  <a:moveTo>
                    <a:pt x="91" y="56"/>
                  </a:moveTo>
                  <a:lnTo>
                    <a:pt x="0" y="97"/>
                  </a:lnTo>
                  <a:lnTo>
                    <a:pt x="22" y="0"/>
                  </a:lnTo>
                  <a:lnTo>
                    <a:pt x="9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90" name="Line 2099">
              <a:extLst>
                <a:ext uri="{FF2B5EF4-FFF2-40B4-BE49-F238E27FC236}">
                  <a16:creationId xmlns:a16="http://schemas.microsoft.com/office/drawing/2014/main" id="{4FA2E98C-294D-3A42-9605-3487620614FE}"/>
                </a:ext>
              </a:extLst>
            </p:cNvPr>
            <p:cNvSpPr>
              <a:spLocks noChangeShapeType="1"/>
            </p:cNvSpPr>
            <p:nvPr/>
          </p:nvSpPr>
          <p:spPr bwMode="auto">
            <a:xfrm>
              <a:off x="3168" y="1954"/>
              <a:ext cx="661" cy="7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91" name="Freeform 2100">
              <a:extLst>
                <a:ext uri="{FF2B5EF4-FFF2-40B4-BE49-F238E27FC236}">
                  <a16:creationId xmlns:a16="http://schemas.microsoft.com/office/drawing/2014/main" id="{D87BC7C3-F2F3-5549-929D-38092A1C6A7C}"/>
                </a:ext>
              </a:extLst>
            </p:cNvPr>
            <p:cNvSpPr>
              <a:spLocks/>
            </p:cNvSpPr>
            <p:nvPr/>
          </p:nvSpPr>
          <p:spPr bwMode="auto">
            <a:xfrm>
              <a:off x="3787" y="2696"/>
              <a:ext cx="92" cy="97"/>
            </a:xfrm>
            <a:custGeom>
              <a:avLst/>
              <a:gdLst>
                <a:gd name="T0" fmla="*/ 69 w 92"/>
                <a:gd name="T1" fmla="*/ 0 h 97"/>
                <a:gd name="T2" fmla="*/ 92 w 92"/>
                <a:gd name="T3" fmla="*/ 97 h 97"/>
                <a:gd name="T4" fmla="*/ 0 w 92"/>
                <a:gd name="T5" fmla="*/ 58 h 97"/>
                <a:gd name="T6" fmla="*/ 69 w 92"/>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97">
                  <a:moveTo>
                    <a:pt x="69" y="0"/>
                  </a:moveTo>
                  <a:lnTo>
                    <a:pt x="92" y="97"/>
                  </a:lnTo>
                  <a:lnTo>
                    <a:pt x="0" y="5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92" name="Line 2101">
              <a:extLst>
                <a:ext uri="{FF2B5EF4-FFF2-40B4-BE49-F238E27FC236}">
                  <a16:creationId xmlns:a16="http://schemas.microsoft.com/office/drawing/2014/main" id="{BDF4F017-4F2F-C142-BAD9-8589BBD96E3E}"/>
                </a:ext>
              </a:extLst>
            </p:cNvPr>
            <p:cNvSpPr>
              <a:spLocks noChangeShapeType="1"/>
            </p:cNvSpPr>
            <p:nvPr/>
          </p:nvSpPr>
          <p:spPr bwMode="auto">
            <a:xfrm>
              <a:off x="3500" y="1943"/>
              <a:ext cx="1105" cy="8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93" name="Freeform 2102">
              <a:extLst>
                <a:ext uri="{FF2B5EF4-FFF2-40B4-BE49-F238E27FC236}">
                  <a16:creationId xmlns:a16="http://schemas.microsoft.com/office/drawing/2014/main" id="{F9EA7B43-84A4-D74C-B491-F6FA7070D26B}"/>
                </a:ext>
              </a:extLst>
            </p:cNvPr>
            <p:cNvSpPr>
              <a:spLocks/>
            </p:cNvSpPr>
            <p:nvPr/>
          </p:nvSpPr>
          <p:spPr bwMode="auto">
            <a:xfrm>
              <a:off x="4569" y="2704"/>
              <a:ext cx="99" cy="89"/>
            </a:xfrm>
            <a:custGeom>
              <a:avLst/>
              <a:gdLst>
                <a:gd name="T0" fmla="*/ 53 w 99"/>
                <a:gd name="T1" fmla="*/ 0 h 89"/>
                <a:gd name="T2" fmla="*/ 99 w 99"/>
                <a:gd name="T3" fmla="*/ 89 h 89"/>
                <a:gd name="T4" fmla="*/ 0 w 99"/>
                <a:gd name="T5" fmla="*/ 72 h 89"/>
                <a:gd name="T6" fmla="*/ 53 w 99"/>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89">
                  <a:moveTo>
                    <a:pt x="53" y="0"/>
                  </a:moveTo>
                  <a:lnTo>
                    <a:pt x="99" y="89"/>
                  </a:lnTo>
                  <a:lnTo>
                    <a:pt x="0" y="72"/>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94" name="Freeform 2103">
              <a:extLst>
                <a:ext uri="{FF2B5EF4-FFF2-40B4-BE49-F238E27FC236}">
                  <a16:creationId xmlns:a16="http://schemas.microsoft.com/office/drawing/2014/main" id="{621BDDB4-BD47-7648-B324-946307D84803}"/>
                </a:ext>
              </a:extLst>
            </p:cNvPr>
            <p:cNvSpPr>
              <a:spLocks/>
            </p:cNvSpPr>
            <p:nvPr/>
          </p:nvSpPr>
          <p:spPr bwMode="auto">
            <a:xfrm>
              <a:off x="2168" y="2096"/>
              <a:ext cx="695" cy="429"/>
            </a:xfrm>
            <a:custGeom>
              <a:avLst/>
              <a:gdLst>
                <a:gd name="T0" fmla="*/ 113 w 695"/>
                <a:gd name="T1" fmla="*/ 341 h 429"/>
                <a:gd name="T2" fmla="*/ 141 w 695"/>
                <a:gd name="T3" fmla="*/ 380 h 429"/>
                <a:gd name="T4" fmla="*/ 175 w 695"/>
                <a:gd name="T5" fmla="*/ 409 h 429"/>
                <a:gd name="T6" fmla="*/ 213 w 695"/>
                <a:gd name="T7" fmla="*/ 425 h 429"/>
                <a:gd name="T8" fmla="*/ 254 w 695"/>
                <a:gd name="T9" fmla="*/ 429 h 429"/>
                <a:gd name="T10" fmla="*/ 294 w 695"/>
                <a:gd name="T11" fmla="*/ 420 h 429"/>
                <a:gd name="T12" fmla="*/ 331 w 695"/>
                <a:gd name="T13" fmla="*/ 397 h 429"/>
                <a:gd name="T14" fmla="*/ 364 w 695"/>
                <a:gd name="T15" fmla="*/ 397 h 429"/>
                <a:gd name="T16" fmla="*/ 401 w 695"/>
                <a:gd name="T17" fmla="*/ 420 h 429"/>
                <a:gd name="T18" fmla="*/ 441 w 695"/>
                <a:gd name="T19" fmla="*/ 429 h 429"/>
                <a:gd name="T20" fmla="*/ 481 w 695"/>
                <a:gd name="T21" fmla="*/ 425 h 429"/>
                <a:gd name="T22" fmla="*/ 520 w 695"/>
                <a:gd name="T23" fmla="*/ 409 h 429"/>
                <a:gd name="T24" fmla="*/ 554 w 695"/>
                <a:gd name="T25" fmla="*/ 380 h 429"/>
                <a:gd name="T26" fmla="*/ 582 w 695"/>
                <a:gd name="T27" fmla="*/ 341 h 429"/>
                <a:gd name="T28" fmla="*/ 606 w 695"/>
                <a:gd name="T29" fmla="*/ 321 h 429"/>
                <a:gd name="T30" fmla="*/ 633 w 695"/>
                <a:gd name="T31" fmla="*/ 319 h 429"/>
                <a:gd name="T32" fmla="*/ 658 w 695"/>
                <a:gd name="T33" fmla="*/ 305 h 429"/>
                <a:gd name="T34" fmla="*/ 678 w 695"/>
                <a:gd name="T35" fmla="*/ 280 h 429"/>
                <a:gd name="T36" fmla="*/ 690 w 695"/>
                <a:gd name="T37" fmla="*/ 249 h 429"/>
                <a:gd name="T38" fmla="*/ 695 w 695"/>
                <a:gd name="T39" fmla="*/ 214 h 429"/>
                <a:gd name="T40" fmla="*/ 690 w 695"/>
                <a:gd name="T41" fmla="*/ 179 h 429"/>
                <a:gd name="T42" fmla="*/ 678 w 695"/>
                <a:gd name="T43" fmla="*/ 148 h 429"/>
                <a:gd name="T44" fmla="*/ 658 w 695"/>
                <a:gd name="T45" fmla="*/ 124 h 429"/>
                <a:gd name="T46" fmla="*/ 633 w 695"/>
                <a:gd name="T47" fmla="*/ 111 h 429"/>
                <a:gd name="T48" fmla="*/ 606 w 695"/>
                <a:gd name="T49" fmla="*/ 107 h 429"/>
                <a:gd name="T50" fmla="*/ 582 w 695"/>
                <a:gd name="T51" fmla="*/ 88 h 429"/>
                <a:gd name="T52" fmla="*/ 554 w 695"/>
                <a:gd name="T53" fmla="*/ 49 h 429"/>
                <a:gd name="T54" fmla="*/ 520 w 695"/>
                <a:gd name="T55" fmla="*/ 21 h 429"/>
                <a:gd name="T56" fmla="*/ 481 w 695"/>
                <a:gd name="T57" fmla="*/ 3 h 429"/>
                <a:gd name="T58" fmla="*/ 441 w 695"/>
                <a:gd name="T59" fmla="*/ 0 h 429"/>
                <a:gd name="T60" fmla="*/ 401 w 695"/>
                <a:gd name="T61" fmla="*/ 9 h 429"/>
                <a:gd name="T62" fmla="*/ 364 w 695"/>
                <a:gd name="T63" fmla="*/ 31 h 429"/>
                <a:gd name="T64" fmla="*/ 331 w 695"/>
                <a:gd name="T65" fmla="*/ 31 h 429"/>
                <a:gd name="T66" fmla="*/ 294 w 695"/>
                <a:gd name="T67" fmla="*/ 9 h 429"/>
                <a:gd name="T68" fmla="*/ 254 w 695"/>
                <a:gd name="T69" fmla="*/ 0 h 429"/>
                <a:gd name="T70" fmla="*/ 213 w 695"/>
                <a:gd name="T71" fmla="*/ 3 h 429"/>
                <a:gd name="T72" fmla="*/ 175 w 695"/>
                <a:gd name="T73" fmla="*/ 21 h 429"/>
                <a:gd name="T74" fmla="*/ 141 w 695"/>
                <a:gd name="T75" fmla="*/ 49 h 429"/>
                <a:gd name="T76" fmla="*/ 113 w 695"/>
                <a:gd name="T77" fmla="*/ 88 h 429"/>
                <a:gd name="T78" fmla="*/ 89 w 695"/>
                <a:gd name="T79" fmla="*/ 107 h 429"/>
                <a:gd name="T80" fmla="*/ 62 w 695"/>
                <a:gd name="T81" fmla="*/ 111 h 429"/>
                <a:gd name="T82" fmla="*/ 37 w 695"/>
                <a:gd name="T83" fmla="*/ 124 h 429"/>
                <a:gd name="T84" fmla="*/ 17 w 695"/>
                <a:gd name="T85" fmla="*/ 148 h 429"/>
                <a:gd name="T86" fmla="*/ 4 w 695"/>
                <a:gd name="T87" fmla="*/ 179 h 429"/>
                <a:gd name="T88" fmla="*/ 0 w 695"/>
                <a:gd name="T89" fmla="*/ 214 h 429"/>
                <a:gd name="T90" fmla="*/ 4 w 695"/>
                <a:gd name="T91" fmla="*/ 249 h 429"/>
                <a:gd name="T92" fmla="*/ 17 w 695"/>
                <a:gd name="T93" fmla="*/ 280 h 429"/>
                <a:gd name="T94" fmla="*/ 37 w 695"/>
                <a:gd name="T95" fmla="*/ 305 h 429"/>
                <a:gd name="T96" fmla="*/ 62 w 695"/>
                <a:gd name="T97" fmla="*/ 319 h 429"/>
                <a:gd name="T98" fmla="*/ 89 w 695"/>
                <a:gd name="T99" fmla="*/ 321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5" h="429">
                  <a:moveTo>
                    <a:pt x="102" y="319"/>
                  </a:moveTo>
                  <a:lnTo>
                    <a:pt x="113" y="341"/>
                  </a:lnTo>
                  <a:lnTo>
                    <a:pt x="126" y="361"/>
                  </a:lnTo>
                  <a:lnTo>
                    <a:pt x="141" y="380"/>
                  </a:lnTo>
                  <a:lnTo>
                    <a:pt x="157" y="395"/>
                  </a:lnTo>
                  <a:lnTo>
                    <a:pt x="175" y="409"/>
                  </a:lnTo>
                  <a:lnTo>
                    <a:pt x="194" y="418"/>
                  </a:lnTo>
                  <a:lnTo>
                    <a:pt x="213" y="425"/>
                  </a:lnTo>
                  <a:lnTo>
                    <a:pt x="234" y="429"/>
                  </a:lnTo>
                  <a:lnTo>
                    <a:pt x="254" y="429"/>
                  </a:lnTo>
                  <a:lnTo>
                    <a:pt x="274" y="426"/>
                  </a:lnTo>
                  <a:lnTo>
                    <a:pt x="294" y="420"/>
                  </a:lnTo>
                  <a:lnTo>
                    <a:pt x="313" y="410"/>
                  </a:lnTo>
                  <a:lnTo>
                    <a:pt x="331" y="397"/>
                  </a:lnTo>
                  <a:lnTo>
                    <a:pt x="348" y="382"/>
                  </a:lnTo>
                  <a:lnTo>
                    <a:pt x="364" y="397"/>
                  </a:lnTo>
                  <a:lnTo>
                    <a:pt x="382" y="410"/>
                  </a:lnTo>
                  <a:lnTo>
                    <a:pt x="401" y="420"/>
                  </a:lnTo>
                  <a:lnTo>
                    <a:pt x="421" y="426"/>
                  </a:lnTo>
                  <a:lnTo>
                    <a:pt x="441" y="429"/>
                  </a:lnTo>
                  <a:lnTo>
                    <a:pt x="461" y="429"/>
                  </a:lnTo>
                  <a:lnTo>
                    <a:pt x="481" y="425"/>
                  </a:lnTo>
                  <a:lnTo>
                    <a:pt x="501" y="418"/>
                  </a:lnTo>
                  <a:lnTo>
                    <a:pt x="520" y="409"/>
                  </a:lnTo>
                  <a:lnTo>
                    <a:pt x="537" y="395"/>
                  </a:lnTo>
                  <a:lnTo>
                    <a:pt x="554" y="380"/>
                  </a:lnTo>
                  <a:lnTo>
                    <a:pt x="569" y="361"/>
                  </a:lnTo>
                  <a:lnTo>
                    <a:pt x="582" y="341"/>
                  </a:lnTo>
                  <a:lnTo>
                    <a:pt x="593" y="319"/>
                  </a:lnTo>
                  <a:lnTo>
                    <a:pt x="606" y="321"/>
                  </a:lnTo>
                  <a:lnTo>
                    <a:pt x="620" y="321"/>
                  </a:lnTo>
                  <a:lnTo>
                    <a:pt x="633" y="319"/>
                  </a:lnTo>
                  <a:lnTo>
                    <a:pt x="645" y="313"/>
                  </a:lnTo>
                  <a:lnTo>
                    <a:pt x="658" y="305"/>
                  </a:lnTo>
                  <a:lnTo>
                    <a:pt x="668" y="293"/>
                  </a:lnTo>
                  <a:lnTo>
                    <a:pt x="678" y="280"/>
                  </a:lnTo>
                  <a:lnTo>
                    <a:pt x="685" y="266"/>
                  </a:lnTo>
                  <a:lnTo>
                    <a:pt x="690" y="249"/>
                  </a:lnTo>
                  <a:lnTo>
                    <a:pt x="694" y="233"/>
                  </a:lnTo>
                  <a:lnTo>
                    <a:pt x="695" y="214"/>
                  </a:lnTo>
                  <a:lnTo>
                    <a:pt x="694" y="197"/>
                  </a:lnTo>
                  <a:lnTo>
                    <a:pt x="690" y="179"/>
                  </a:lnTo>
                  <a:lnTo>
                    <a:pt x="685" y="163"/>
                  </a:lnTo>
                  <a:lnTo>
                    <a:pt x="678" y="148"/>
                  </a:lnTo>
                  <a:lnTo>
                    <a:pt x="668" y="135"/>
                  </a:lnTo>
                  <a:lnTo>
                    <a:pt x="658" y="124"/>
                  </a:lnTo>
                  <a:lnTo>
                    <a:pt x="645" y="116"/>
                  </a:lnTo>
                  <a:lnTo>
                    <a:pt x="633" y="111"/>
                  </a:lnTo>
                  <a:lnTo>
                    <a:pt x="620" y="107"/>
                  </a:lnTo>
                  <a:lnTo>
                    <a:pt x="606" y="107"/>
                  </a:lnTo>
                  <a:lnTo>
                    <a:pt x="593" y="111"/>
                  </a:lnTo>
                  <a:lnTo>
                    <a:pt x="582" y="88"/>
                  </a:lnTo>
                  <a:lnTo>
                    <a:pt x="569" y="67"/>
                  </a:lnTo>
                  <a:lnTo>
                    <a:pt x="554" y="49"/>
                  </a:lnTo>
                  <a:lnTo>
                    <a:pt x="537" y="33"/>
                  </a:lnTo>
                  <a:lnTo>
                    <a:pt x="520" y="21"/>
                  </a:lnTo>
                  <a:lnTo>
                    <a:pt x="501" y="10"/>
                  </a:lnTo>
                  <a:lnTo>
                    <a:pt x="481" y="3"/>
                  </a:lnTo>
                  <a:lnTo>
                    <a:pt x="461" y="0"/>
                  </a:lnTo>
                  <a:lnTo>
                    <a:pt x="441" y="0"/>
                  </a:lnTo>
                  <a:lnTo>
                    <a:pt x="421" y="3"/>
                  </a:lnTo>
                  <a:lnTo>
                    <a:pt x="401" y="9"/>
                  </a:lnTo>
                  <a:lnTo>
                    <a:pt x="382" y="19"/>
                  </a:lnTo>
                  <a:lnTo>
                    <a:pt x="364" y="31"/>
                  </a:lnTo>
                  <a:lnTo>
                    <a:pt x="348" y="47"/>
                  </a:lnTo>
                  <a:lnTo>
                    <a:pt x="331" y="31"/>
                  </a:lnTo>
                  <a:lnTo>
                    <a:pt x="313" y="19"/>
                  </a:lnTo>
                  <a:lnTo>
                    <a:pt x="294" y="9"/>
                  </a:lnTo>
                  <a:lnTo>
                    <a:pt x="274" y="3"/>
                  </a:lnTo>
                  <a:lnTo>
                    <a:pt x="254" y="0"/>
                  </a:lnTo>
                  <a:lnTo>
                    <a:pt x="234" y="0"/>
                  </a:lnTo>
                  <a:lnTo>
                    <a:pt x="213" y="3"/>
                  </a:lnTo>
                  <a:lnTo>
                    <a:pt x="194" y="10"/>
                  </a:lnTo>
                  <a:lnTo>
                    <a:pt x="175" y="21"/>
                  </a:lnTo>
                  <a:lnTo>
                    <a:pt x="157" y="33"/>
                  </a:lnTo>
                  <a:lnTo>
                    <a:pt x="141" y="49"/>
                  </a:lnTo>
                  <a:lnTo>
                    <a:pt x="126" y="67"/>
                  </a:lnTo>
                  <a:lnTo>
                    <a:pt x="113" y="88"/>
                  </a:lnTo>
                  <a:lnTo>
                    <a:pt x="102" y="111"/>
                  </a:lnTo>
                  <a:lnTo>
                    <a:pt x="89" y="107"/>
                  </a:lnTo>
                  <a:lnTo>
                    <a:pt x="75" y="107"/>
                  </a:lnTo>
                  <a:lnTo>
                    <a:pt x="62" y="111"/>
                  </a:lnTo>
                  <a:lnTo>
                    <a:pt x="49" y="116"/>
                  </a:lnTo>
                  <a:lnTo>
                    <a:pt x="37" y="124"/>
                  </a:lnTo>
                  <a:lnTo>
                    <a:pt x="26" y="135"/>
                  </a:lnTo>
                  <a:lnTo>
                    <a:pt x="17" y="148"/>
                  </a:lnTo>
                  <a:lnTo>
                    <a:pt x="10" y="163"/>
                  </a:lnTo>
                  <a:lnTo>
                    <a:pt x="4" y="179"/>
                  </a:lnTo>
                  <a:lnTo>
                    <a:pt x="1" y="197"/>
                  </a:lnTo>
                  <a:lnTo>
                    <a:pt x="0" y="214"/>
                  </a:lnTo>
                  <a:lnTo>
                    <a:pt x="1" y="233"/>
                  </a:lnTo>
                  <a:lnTo>
                    <a:pt x="4" y="249"/>
                  </a:lnTo>
                  <a:lnTo>
                    <a:pt x="10" y="266"/>
                  </a:lnTo>
                  <a:lnTo>
                    <a:pt x="17" y="280"/>
                  </a:lnTo>
                  <a:lnTo>
                    <a:pt x="26" y="293"/>
                  </a:lnTo>
                  <a:lnTo>
                    <a:pt x="37" y="305"/>
                  </a:lnTo>
                  <a:lnTo>
                    <a:pt x="49" y="313"/>
                  </a:lnTo>
                  <a:lnTo>
                    <a:pt x="62" y="319"/>
                  </a:lnTo>
                  <a:lnTo>
                    <a:pt x="75" y="321"/>
                  </a:lnTo>
                  <a:lnTo>
                    <a:pt x="89" y="321"/>
                  </a:lnTo>
                  <a:lnTo>
                    <a:pt x="102" y="319"/>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95" name="Rectangle 2104">
              <a:extLst>
                <a:ext uri="{FF2B5EF4-FFF2-40B4-BE49-F238E27FC236}">
                  <a16:creationId xmlns:a16="http://schemas.microsoft.com/office/drawing/2014/main" id="{6FC3E245-7308-1D4C-A0D9-D2F76ADF6CBC}"/>
                </a:ext>
              </a:extLst>
            </p:cNvPr>
            <p:cNvSpPr>
              <a:spLocks noChangeArrowheads="1"/>
            </p:cNvSpPr>
            <p:nvPr/>
          </p:nvSpPr>
          <p:spPr bwMode="auto">
            <a:xfrm>
              <a:off x="2385" y="2160"/>
              <a:ext cx="3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VM imp.</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96" name="Rectangle 2105">
              <a:extLst>
                <a:ext uri="{FF2B5EF4-FFF2-40B4-BE49-F238E27FC236}">
                  <a16:creationId xmlns:a16="http://schemas.microsoft.com/office/drawing/2014/main" id="{F711E701-02F3-EC43-B4DD-BE3BB8CB1790}"/>
                </a:ext>
              </a:extLst>
            </p:cNvPr>
            <p:cNvSpPr>
              <a:spLocks noChangeArrowheads="1"/>
            </p:cNvSpPr>
            <p:nvPr/>
          </p:nvSpPr>
          <p:spPr bwMode="auto">
            <a:xfrm>
              <a:off x="2342" y="2264"/>
              <a:ext cx="4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over RISC</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97" name="Rectangle 2106">
              <a:extLst>
                <a:ext uri="{FF2B5EF4-FFF2-40B4-BE49-F238E27FC236}">
                  <a16:creationId xmlns:a16="http://schemas.microsoft.com/office/drawing/2014/main" id="{635F5224-EFB2-5247-A7F2-0F533C7F7C2A}"/>
                </a:ext>
              </a:extLst>
            </p:cNvPr>
            <p:cNvSpPr>
              <a:spLocks noChangeArrowheads="1"/>
            </p:cNvSpPr>
            <p:nvPr/>
          </p:nvSpPr>
          <p:spPr bwMode="auto">
            <a:xfrm>
              <a:off x="2365" y="2369"/>
              <a:ext cx="3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platforms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98" name="Freeform 2107">
              <a:extLst>
                <a:ext uri="{FF2B5EF4-FFF2-40B4-BE49-F238E27FC236}">
                  <a16:creationId xmlns:a16="http://schemas.microsoft.com/office/drawing/2014/main" id="{47DC3C97-96B6-B34A-951E-B8DF3F1AF8D0}"/>
                </a:ext>
              </a:extLst>
            </p:cNvPr>
            <p:cNvSpPr>
              <a:spLocks/>
            </p:cNvSpPr>
            <p:nvPr/>
          </p:nvSpPr>
          <p:spPr bwMode="auto">
            <a:xfrm>
              <a:off x="3828" y="2052"/>
              <a:ext cx="767" cy="471"/>
            </a:xfrm>
            <a:custGeom>
              <a:avLst/>
              <a:gdLst>
                <a:gd name="T0" fmla="*/ 123 w 767"/>
                <a:gd name="T1" fmla="*/ 372 h 471"/>
                <a:gd name="T2" fmla="*/ 152 w 767"/>
                <a:gd name="T3" fmla="*/ 412 h 471"/>
                <a:gd name="T4" fmla="*/ 187 w 767"/>
                <a:gd name="T5" fmla="*/ 444 h 471"/>
                <a:gd name="T6" fmla="*/ 225 w 767"/>
                <a:gd name="T7" fmla="*/ 463 h 471"/>
                <a:gd name="T8" fmla="*/ 267 w 767"/>
                <a:gd name="T9" fmla="*/ 471 h 471"/>
                <a:gd name="T10" fmla="*/ 309 w 767"/>
                <a:gd name="T11" fmla="*/ 466 h 471"/>
                <a:gd name="T12" fmla="*/ 348 w 767"/>
                <a:gd name="T13" fmla="*/ 448 h 471"/>
                <a:gd name="T14" fmla="*/ 383 w 767"/>
                <a:gd name="T15" fmla="*/ 419 h 471"/>
                <a:gd name="T16" fmla="*/ 418 w 767"/>
                <a:gd name="T17" fmla="*/ 448 h 471"/>
                <a:gd name="T18" fmla="*/ 458 w 767"/>
                <a:gd name="T19" fmla="*/ 466 h 471"/>
                <a:gd name="T20" fmla="*/ 500 w 767"/>
                <a:gd name="T21" fmla="*/ 471 h 471"/>
                <a:gd name="T22" fmla="*/ 541 w 767"/>
                <a:gd name="T23" fmla="*/ 463 h 471"/>
                <a:gd name="T24" fmla="*/ 580 w 767"/>
                <a:gd name="T25" fmla="*/ 444 h 471"/>
                <a:gd name="T26" fmla="*/ 615 w 767"/>
                <a:gd name="T27" fmla="*/ 412 h 471"/>
                <a:gd name="T28" fmla="*/ 643 w 767"/>
                <a:gd name="T29" fmla="*/ 372 h 471"/>
                <a:gd name="T30" fmla="*/ 669 w 767"/>
                <a:gd name="T31" fmla="*/ 352 h 471"/>
                <a:gd name="T32" fmla="*/ 699 w 767"/>
                <a:gd name="T33" fmla="*/ 350 h 471"/>
                <a:gd name="T34" fmla="*/ 726 w 767"/>
                <a:gd name="T35" fmla="*/ 334 h 471"/>
                <a:gd name="T36" fmla="*/ 748 w 767"/>
                <a:gd name="T37" fmla="*/ 308 h 471"/>
                <a:gd name="T38" fmla="*/ 762 w 767"/>
                <a:gd name="T39" fmla="*/ 274 h 471"/>
                <a:gd name="T40" fmla="*/ 767 w 767"/>
                <a:gd name="T41" fmla="*/ 236 h 471"/>
                <a:gd name="T42" fmla="*/ 762 w 767"/>
                <a:gd name="T43" fmla="*/ 197 h 471"/>
                <a:gd name="T44" fmla="*/ 748 w 767"/>
                <a:gd name="T45" fmla="*/ 162 h 471"/>
                <a:gd name="T46" fmla="*/ 726 w 767"/>
                <a:gd name="T47" fmla="*/ 136 h 471"/>
                <a:gd name="T48" fmla="*/ 699 w 767"/>
                <a:gd name="T49" fmla="*/ 121 h 471"/>
                <a:gd name="T50" fmla="*/ 669 w 767"/>
                <a:gd name="T51" fmla="*/ 118 h 471"/>
                <a:gd name="T52" fmla="*/ 643 w 767"/>
                <a:gd name="T53" fmla="*/ 98 h 471"/>
                <a:gd name="T54" fmla="*/ 615 w 767"/>
                <a:gd name="T55" fmla="*/ 58 h 471"/>
                <a:gd name="T56" fmla="*/ 580 w 767"/>
                <a:gd name="T57" fmla="*/ 27 h 471"/>
                <a:gd name="T58" fmla="*/ 541 w 767"/>
                <a:gd name="T59" fmla="*/ 7 h 471"/>
                <a:gd name="T60" fmla="*/ 500 w 767"/>
                <a:gd name="T61" fmla="*/ 0 h 471"/>
                <a:gd name="T62" fmla="*/ 458 w 767"/>
                <a:gd name="T63" fmla="*/ 5 h 471"/>
                <a:gd name="T64" fmla="*/ 418 w 767"/>
                <a:gd name="T65" fmla="*/ 23 h 471"/>
                <a:gd name="T66" fmla="*/ 383 w 767"/>
                <a:gd name="T67" fmla="*/ 52 h 471"/>
                <a:gd name="T68" fmla="*/ 348 w 767"/>
                <a:gd name="T69" fmla="*/ 23 h 471"/>
                <a:gd name="T70" fmla="*/ 309 w 767"/>
                <a:gd name="T71" fmla="*/ 5 h 471"/>
                <a:gd name="T72" fmla="*/ 267 w 767"/>
                <a:gd name="T73" fmla="*/ 0 h 471"/>
                <a:gd name="T74" fmla="*/ 225 w 767"/>
                <a:gd name="T75" fmla="*/ 7 h 471"/>
                <a:gd name="T76" fmla="*/ 187 w 767"/>
                <a:gd name="T77" fmla="*/ 27 h 471"/>
                <a:gd name="T78" fmla="*/ 152 w 767"/>
                <a:gd name="T79" fmla="*/ 58 h 471"/>
                <a:gd name="T80" fmla="*/ 123 w 767"/>
                <a:gd name="T81" fmla="*/ 98 h 471"/>
                <a:gd name="T82" fmla="*/ 98 w 767"/>
                <a:gd name="T83" fmla="*/ 118 h 471"/>
                <a:gd name="T84" fmla="*/ 68 w 767"/>
                <a:gd name="T85" fmla="*/ 121 h 471"/>
                <a:gd name="T86" fmla="*/ 41 w 767"/>
                <a:gd name="T87" fmla="*/ 136 h 471"/>
                <a:gd name="T88" fmla="*/ 19 w 767"/>
                <a:gd name="T89" fmla="*/ 162 h 471"/>
                <a:gd name="T90" fmla="*/ 5 w 767"/>
                <a:gd name="T91" fmla="*/ 197 h 471"/>
                <a:gd name="T92" fmla="*/ 0 w 767"/>
                <a:gd name="T93" fmla="*/ 236 h 471"/>
                <a:gd name="T94" fmla="*/ 5 w 767"/>
                <a:gd name="T95" fmla="*/ 274 h 471"/>
                <a:gd name="T96" fmla="*/ 19 w 767"/>
                <a:gd name="T97" fmla="*/ 308 h 471"/>
                <a:gd name="T98" fmla="*/ 41 w 767"/>
                <a:gd name="T99" fmla="*/ 334 h 471"/>
                <a:gd name="T100" fmla="*/ 68 w 767"/>
                <a:gd name="T101" fmla="*/ 350 h 471"/>
                <a:gd name="T102" fmla="*/ 98 w 767"/>
                <a:gd name="T103" fmla="*/ 352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7" h="471">
                  <a:moveTo>
                    <a:pt x="113" y="349"/>
                  </a:moveTo>
                  <a:lnTo>
                    <a:pt x="123" y="372"/>
                  </a:lnTo>
                  <a:lnTo>
                    <a:pt x="137" y="393"/>
                  </a:lnTo>
                  <a:lnTo>
                    <a:pt x="152" y="412"/>
                  </a:lnTo>
                  <a:lnTo>
                    <a:pt x="168" y="429"/>
                  </a:lnTo>
                  <a:lnTo>
                    <a:pt x="187" y="444"/>
                  </a:lnTo>
                  <a:lnTo>
                    <a:pt x="205" y="455"/>
                  </a:lnTo>
                  <a:lnTo>
                    <a:pt x="225" y="463"/>
                  </a:lnTo>
                  <a:lnTo>
                    <a:pt x="245" y="468"/>
                  </a:lnTo>
                  <a:lnTo>
                    <a:pt x="267" y="471"/>
                  </a:lnTo>
                  <a:lnTo>
                    <a:pt x="288" y="470"/>
                  </a:lnTo>
                  <a:lnTo>
                    <a:pt x="309" y="466"/>
                  </a:lnTo>
                  <a:lnTo>
                    <a:pt x="329" y="459"/>
                  </a:lnTo>
                  <a:lnTo>
                    <a:pt x="348" y="448"/>
                  </a:lnTo>
                  <a:lnTo>
                    <a:pt x="367" y="435"/>
                  </a:lnTo>
                  <a:lnTo>
                    <a:pt x="383" y="419"/>
                  </a:lnTo>
                  <a:lnTo>
                    <a:pt x="400" y="435"/>
                  </a:lnTo>
                  <a:lnTo>
                    <a:pt x="418" y="448"/>
                  </a:lnTo>
                  <a:lnTo>
                    <a:pt x="438" y="459"/>
                  </a:lnTo>
                  <a:lnTo>
                    <a:pt x="458" y="466"/>
                  </a:lnTo>
                  <a:lnTo>
                    <a:pt x="479" y="470"/>
                  </a:lnTo>
                  <a:lnTo>
                    <a:pt x="500" y="471"/>
                  </a:lnTo>
                  <a:lnTo>
                    <a:pt x="521" y="468"/>
                  </a:lnTo>
                  <a:lnTo>
                    <a:pt x="541" y="463"/>
                  </a:lnTo>
                  <a:lnTo>
                    <a:pt x="562" y="455"/>
                  </a:lnTo>
                  <a:lnTo>
                    <a:pt x="580" y="444"/>
                  </a:lnTo>
                  <a:lnTo>
                    <a:pt x="598" y="429"/>
                  </a:lnTo>
                  <a:lnTo>
                    <a:pt x="615" y="412"/>
                  </a:lnTo>
                  <a:lnTo>
                    <a:pt x="630" y="393"/>
                  </a:lnTo>
                  <a:lnTo>
                    <a:pt x="643" y="372"/>
                  </a:lnTo>
                  <a:lnTo>
                    <a:pt x="654" y="349"/>
                  </a:lnTo>
                  <a:lnTo>
                    <a:pt x="669" y="352"/>
                  </a:lnTo>
                  <a:lnTo>
                    <a:pt x="684" y="352"/>
                  </a:lnTo>
                  <a:lnTo>
                    <a:pt x="699" y="350"/>
                  </a:lnTo>
                  <a:lnTo>
                    <a:pt x="713" y="344"/>
                  </a:lnTo>
                  <a:lnTo>
                    <a:pt x="726" y="334"/>
                  </a:lnTo>
                  <a:lnTo>
                    <a:pt x="738" y="322"/>
                  </a:lnTo>
                  <a:lnTo>
                    <a:pt x="748" y="308"/>
                  </a:lnTo>
                  <a:lnTo>
                    <a:pt x="757" y="291"/>
                  </a:lnTo>
                  <a:lnTo>
                    <a:pt x="762" y="274"/>
                  </a:lnTo>
                  <a:lnTo>
                    <a:pt x="766" y="255"/>
                  </a:lnTo>
                  <a:lnTo>
                    <a:pt x="767" y="236"/>
                  </a:lnTo>
                  <a:lnTo>
                    <a:pt x="766" y="216"/>
                  </a:lnTo>
                  <a:lnTo>
                    <a:pt x="762" y="197"/>
                  </a:lnTo>
                  <a:lnTo>
                    <a:pt x="757" y="179"/>
                  </a:lnTo>
                  <a:lnTo>
                    <a:pt x="748" y="162"/>
                  </a:lnTo>
                  <a:lnTo>
                    <a:pt x="738" y="148"/>
                  </a:lnTo>
                  <a:lnTo>
                    <a:pt x="726" y="136"/>
                  </a:lnTo>
                  <a:lnTo>
                    <a:pt x="713" y="128"/>
                  </a:lnTo>
                  <a:lnTo>
                    <a:pt x="699" y="121"/>
                  </a:lnTo>
                  <a:lnTo>
                    <a:pt x="684" y="118"/>
                  </a:lnTo>
                  <a:lnTo>
                    <a:pt x="669" y="118"/>
                  </a:lnTo>
                  <a:lnTo>
                    <a:pt x="654" y="121"/>
                  </a:lnTo>
                  <a:lnTo>
                    <a:pt x="643" y="98"/>
                  </a:lnTo>
                  <a:lnTo>
                    <a:pt x="630" y="77"/>
                  </a:lnTo>
                  <a:lnTo>
                    <a:pt x="615" y="58"/>
                  </a:lnTo>
                  <a:lnTo>
                    <a:pt x="598" y="41"/>
                  </a:lnTo>
                  <a:lnTo>
                    <a:pt x="580" y="27"/>
                  </a:lnTo>
                  <a:lnTo>
                    <a:pt x="562" y="16"/>
                  </a:lnTo>
                  <a:lnTo>
                    <a:pt x="541" y="7"/>
                  </a:lnTo>
                  <a:lnTo>
                    <a:pt x="521" y="2"/>
                  </a:lnTo>
                  <a:lnTo>
                    <a:pt x="500" y="0"/>
                  </a:lnTo>
                  <a:lnTo>
                    <a:pt x="479" y="1"/>
                  </a:lnTo>
                  <a:lnTo>
                    <a:pt x="458" y="5"/>
                  </a:lnTo>
                  <a:lnTo>
                    <a:pt x="438" y="12"/>
                  </a:lnTo>
                  <a:lnTo>
                    <a:pt x="418" y="23"/>
                  </a:lnTo>
                  <a:lnTo>
                    <a:pt x="400" y="36"/>
                  </a:lnTo>
                  <a:lnTo>
                    <a:pt x="383" y="52"/>
                  </a:lnTo>
                  <a:lnTo>
                    <a:pt x="367" y="36"/>
                  </a:lnTo>
                  <a:lnTo>
                    <a:pt x="348" y="23"/>
                  </a:lnTo>
                  <a:lnTo>
                    <a:pt x="329" y="12"/>
                  </a:lnTo>
                  <a:lnTo>
                    <a:pt x="309" y="5"/>
                  </a:lnTo>
                  <a:lnTo>
                    <a:pt x="288" y="1"/>
                  </a:lnTo>
                  <a:lnTo>
                    <a:pt x="267" y="0"/>
                  </a:lnTo>
                  <a:lnTo>
                    <a:pt x="245" y="2"/>
                  </a:lnTo>
                  <a:lnTo>
                    <a:pt x="225" y="7"/>
                  </a:lnTo>
                  <a:lnTo>
                    <a:pt x="205" y="16"/>
                  </a:lnTo>
                  <a:lnTo>
                    <a:pt x="187" y="27"/>
                  </a:lnTo>
                  <a:lnTo>
                    <a:pt x="168" y="41"/>
                  </a:lnTo>
                  <a:lnTo>
                    <a:pt x="152" y="58"/>
                  </a:lnTo>
                  <a:lnTo>
                    <a:pt x="137" y="77"/>
                  </a:lnTo>
                  <a:lnTo>
                    <a:pt x="123" y="98"/>
                  </a:lnTo>
                  <a:lnTo>
                    <a:pt x="113" y="121"/>
                  </a:lnTo>
                  <a:lnTo>
                    <a:pt x="98" y="118"/>
                  </a:lnTo>
                  <a:lnTo>
                    <a:pt x="83" y="118"/>
                  </a:lnTo>
                  <a:lnTo>
                    <a:pt x="68" y="121"/>
                  </a:lnTo>
                  <a:lnTo>
                    <a:pt x="54" y="128"/>
                  </a:lnTo>
                  <a:lnTo>
                    <a:pt x="41" y="136"/>
                  </a:lnTo>
                  <a:lnTo>
                    <a:pt x="29" y="148"/>
                  </a:lnTo>
                  <a:lnTo>
                    <a:pt x="19" y="162"/>
                  </a:lnTo>
                  <a:lnTo>
                    <a:pt x="10" y="179"/>
                  </a:lnTo>
                  <a:lnTo>
                    <a:pt x="5" y="197"/>
                  </a:lnTo>
                  <a:lnTo>
                    <a:pt x="1" y="216"/>
                  </a:lnTo>
                  <a:lnTo>
                    <a:pt x="0" y="236"/>
                  </a:lnTo>
                  <a:lnTo>
                    <a:pt x="1" y="255"/>
                  </a:lnTo>
                  <a:lnTo>
                    <a:pt x="5" y="274"/>
                  </a:lnTo>
                  <a:lnTo>
                    <a:pt x="10" y="291"/>
                  </a:lnTo>
                  <a:lnTo>
                    <a:pt x="19" y="308"/>
                  </a:lnTo>
                  <a:lnTo>
                    <a:pt x="29" y="322"/>
                  </a:lnTo>
                  <a:lnTo>
                    <a:pt x="41" y="334"/>
                  </a:lnTo>
                  <a:lnTo>
                    <a:pt x="54" y="344"/>
                  </a:lnTo>
                  <a:lnTo>
                    <a:pt x="68" y="350"/>
                  </a:lnTo>
                  <a:lnTo>
                    <a:pt x="83" y="352"/>
                  </a:lnTo>
                  <a:lnTo>
                    <a:pt x="98" y="352"/>
                  </a:lnTo>
                  <a:lnTo>
                    <a:pt x="113" y="349"/>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99" name="Rectangle 2108">
              <a:extLst>
                <a:ext uri="{FF2B5EF4-FFF2-40B4-BE49-F238E27FC236}">
                  <a16:creationId xmlns:a16="http://schemas.microsoft.com/office/drawing/2014/main" id="{9F23775E-680C-3041-B2F7-6D3BC457BD29}"/>
                </a:ext>
              </a:extLst>
            </p:cNvPr>
            <p:cNvSpPr>
              <a:spLocks noChangeArrowheads="1"/>
            </p:cNvSpPr>
            <p:nvPr/>
          </p:nvSpPr>
          <p:spPr bwMode="auto">
            <a:xfrm>
              <a:off x="4038" y="2116"/>
              <a:ext cx="39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VM imp.</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0" name="Rectangle 2109">
              <a:extLst>
                <a:ext uri="{FF2B5EF4-FFF2-40B4-BE49-F238E27FC236}">
                  <a16:creationId xmlns:a16="http://schemas.microsoft.com/office/drawing/2014/main" id="{1DBD332F-BFC7-A64F-AB13-E478565B4989}"/>
                </a:ext>
              </a:extLst>
            </p:cNvPr>
            <p:cNvSpPr>
              <a:spLocks noChangeArrowheads="1"/>
            </p:cNvSpPr>
            <p:nvPr/>
          </p:nvSpPr>
          <p:spPr bwMode="auto">
            <a:xfrm>
              <a:off x="3899" y="2218"/>
              <a:ext cx="6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over the Hack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1" name="Rectangle 2110">
              <a:extLst>
                <a:ext uri="{FF2B5EF4-FFF2-40B4-BE49-F238E27FC236}">
                  <a16:creationId xmlns:a16="http://schemas.microsoft.com/office/drawing/2014/main" id="{331F5767-8AF3-3942-B90E-B9BC357A513B}"/>
                </a:ext>
              </a:extLst>
            </p:cNvPr>
            <p:cNvSpPr>
              <a:spLocks noChangeArrowheads="1"/>
            </p:cNvSpPr>
            <p:nvPr/>
          </p:nvSpPr>
          <p:spPr bwMode="auto">
            <a:xfrm>
              <a:off x="4031" y="2319"/>
              <a:ext cx="4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platform</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2" name="Freeform 2111">
              <a:extLst>
                <a:ext uri="{FF2B5EF4-FFF2-40B4-BE49-F238E27FC236}">
                  <a16:creationId xmlns:a16="http://schemas.microsoft.com/office/drawing/2014/main" id="{A9DF2443-EAC0-6347-A805-1CEBA4786705}"/>
                </a:ext>
              </a:extLst>
            </p:cNvPr>
            <p:cNvSpPr>
              <a:spLocks/>
            </p:cNvSpPr>
            <p:nvPr/>
          </p:nvSpPr>
          <p:spPr bwMode="auto">
            <a:xfrm>
              <a:off x="3039" y="2093"/>
              <a:ext cx="696" cy="429"/>
            </a:xfrm>
            <a:custGeom>
              <a:avLst/>
              <a:gdLst>
                <a:gd name="T0" fmla="*/ 113 w 696"/>
                <a:gd name="T1" fmla="*/ 341 h 429"/>
                <a:gd name="T2" fmla="*/ 141 w 696"/>
                <a:gd name="T3" fmla="*/ 380 h 429"/>
                <a:gd name="T4" fmla="*/ 175 w 696"/>
                <a:gd name="T5" fmla="*/ 409 h 429"/>
                <a:gd name="T6" fmla="*/ 214 w 696"/>
                <a:gd name="T7" fmla="*/ 425 h 429"/>
                <a:gd name="T8" fmla="*/ 254 w 696"/>
                <a:gd name="T9" fmla="*/ 429 h 429"/>
                <a:gd name="T10" fmla="*/ 294 w 696"/>
                <a:gd name="T11" fmla="*/ 420 h 429"/>
                <a:gd name="T12" fmla="*/ 331 w 696"/>
                <a:gd name="T13" fmla="*/ 398 h 429"/>
                <a:gd name="T14" fmla="*/ 365 w 696"/>
                <a:gd name="T15" fmla="*/ 398 h 429"/>
                <a:gd name="T16" fmla="*/ 401 w 696"/>
                <a:gd name="T17" fmla="*/ 420 h 429"/>
                <a:gd name="T18" fmla="*/ 441 w 696"/>
                <a:gd name="T19" fmla="*/ 429 h 429"/>
                <a:gd name="T20" fmla="*/ 481 w 696"/>
                <a:gd name="T21" fmla="*/ 425 h 429"/>
                <a:gd name="T22" fmla="*/ 520 w 696"/>
                <a:gd name="T23" fmla="*/ 409 h 429"/>
                <a:gd name="T24" fmla="*/ 554 w 696"/>
                <a:gd name="T25" fmla="*/ 380 h 429"/>
                <a:gd name="T26" fmla="*/ 582 w 696"/>
                <a:gd name="T27" fmla="*/ 341 h 429"/>
                <a:gd name="T28" fmla="*/ 606 w 696"/>
                <a:gd name="T29" fmla="*/ 322 h 429"/>
                <a:gd name="T30" fmla="*/ 633 w 696"/>
                <a:gd name="T31" fmla="*/ 319 h 429"/>
                <a:gd name="T32" fmla="*/ 658 w 696"/>
                <a:gd name="T33" fmla="*/ 305 h 429"/>
                <a:gd name="T34" fmla="*/ 678 w 696"/>
                <a:gd name="T35" fmla="*/ 281 h 429"/>
                <a:gd name="T36" fmla="*/ 691 w 696"/>
                <a:gd name="T37" fmla="*/ 249 h 429"/>
                <a:gd name="T38" fmla="*/ 696 w 696"/>
                <a:gd name="T39" fmla="*/ 215 h 429"/>
                <a:gd name="T40" fmla="*/ 691 w 696"/>
                <a:gd name="T41" fmla="*/ 180 h 429"/>
                <a:gd name="T42" fmla="*/ 678 w 696"/>
                <a:gd name="T43" fmla="*/ 148 h 429"/>
                <a:gd name="T44" fmla="*/ 658 w 696"/>
                <a:gd name="T45" fmla="*/ 125 h 429"/>
                <a:gd name="T46" fmla="*/ 633 w 696"/>
                <a:gd name="T47" fmla="*/ 111 h 429"/>
                <a:gd name="T48" fmla="*/ 606 w 696"/>
                <a:gd name="T49" fmla="*/ 107 h 429"/>
                <a:gd name="T50" fmla="*/ 582 w 696"/>
                <a:gd name="T51" fmla="*/ 88 h 429"/>
                <a:gd name="T52" fmla="*/ 554 w 696"/>
                <a:gd name="T53" fmla="*/ 49 h 429"/>
                <a:gd name="T54" fmla="*/ 520 w 696"/>
                <a:gd name="T55" fmla="*/ 21 h 429"/>
                <a:gd name="T56" fmla="*/ 481 w 696"/>
                <a:gd name="T57" fmla="*/ 4 h 429"/>
                <a:gd name="T58" fmla="*/ 441 w 696"/>
                <a:gd name="T59" fmla="*/ 0 h 429"/>
                <a:gd name="T60" fmla="*/ 401 w 696"/>
                <a:gd name="T61" fmla="*/ 10 h 429"/>
                <a:gd name="T62" fmla="*/ 365 w 696"/>
                <a:gd name="T63" fmla="*/ 32 h 429"/>
                <a:gd name="T64" fmla="*/ 331 w 696"/>
                <a:gd name="T65" fmla="*/ 32 h 429"/>
                <a:gd name="T66" fmla="*/ 294 w 696"/>
                <a:gd name="T67" fmla="*/ 10 h 429"/>
                <a:gd name="T68" fmla="*/ 254 w 696"/>
                <a:gd name="T69" fmla="*/ 0 h 429"/>
                <a:gd name="T70" fmla="*/ 214 w 696"/>
                <a:gd name="T71" fmla="*/ 4 h 429"/>
                <a:gd name="T72" fmla="*/ 175 w 696"/>
                <a:gd name="T73" fmla="*/ 21 h 429"/>
                <a:gd name="T74" fmla="*/ 141 w 696"/>
                <a:gd name="T75" fmla="*/ 49 h 429"/>
                <a:gd name="T76" fmla="*/ 113 w 696"/>
                <a:gd name="T77" fmla="*/ 88 h 429"/>
                <a:gd name="T78" fmla="*/ 89 w 696"/>
                <a:gd name="T79" fmla="*/ 107 h 429"/>
                <a:gd name="T80" fmla="*/ 62 w 696"/>
                <a:gd name="T81" fmla="*/ 111 h 429"/>
                <a:gd name="T82" fmla="*/ 37 w 696"/>
                <a:gd name="T83" fmla="*/ 125 h 429"/>
                <a:gd name="T84" fmla="*/ 18 w 696"/>
                <a:gd name="T85" fmla="*/ 148 h 429"/>
                <a:gd name="T86" fmla="*/ 5 w 696"/>
                <a:gd name="T87" fmla="*/ 180 h 429"/>
                <a:gd name="T88" fmla="*/ 0 w 696"/>
                <a:gd name="T89" fmla="*/ 215 h 429"/>
                <a:gd name="T90" fmla="*/ 5 w 696"/>
                <a:gd name="T91" fmla="*/ 249 h 429"/>
                <a:gd name="T92" fmla="*/ 18 w 696"/>
                <a:gd name="T93" fmla="*/ 281 h 429"/>
                <a:gd name="T94" fmla="*/ 37 w 696"/>
                <a:gd name="T95" fmla="*/ 305 h 429"/>
                <a:gd name="T96" fmla="*/ 62 w 696"/>
                <a:gd name="T97" fmla="*/ 319 h 429"/>
                <a:gd name="T98" fmla="*/ 89 w 696"/>
                <a:gd name="T99" fmla="*/ 322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6" h="429">
                  <a:moveTo>
                    <a:pt x="102" y="319"/>
                  </a:moveTo>
                  <a:lnTo>
                    <a:pt x="113" y="341"/>
                  </a:lnTo>
                  <a:lnTo>
                    <a:pt x="127" y="362"/>
                  </a:lnTo>
                  <a:lnTo>
                    <a:pt x="141" y="380"/>
                  </a:lnTo>
                  <a:lnTo>
                    <a:pt x="157" y="396"/>
                  </a:lnTo>
                  <a:lnTo>
                    <a:pt x="175" y="409"/>
                  </a:lnTo>
                  <a:lnTo>
                    <a:pt x="194" y="418"/>
                  </a:lnTo>
                  <a:lnTo>
                    <a:pt x="214" y="425"/>
                  </a:lnTo>
                  <a:lnTo>
                    <a:pt x="234" y="429"/>
                  </a:lnTo>
                  <a:lnTo>
                    <a:pt x="254" y="429"/>
                  </a:lnTo>
                  <a:lnTo>
                    <a:pt x="274" y="426"/>
                  </a:lnTo>
                  <a:lnTo>
                    <a:pt x="294" y="420"/>
                  </a:lnTo>
                  <a:lnTo>
                    <a:pt x="313" y="411"/>
                  </a:lnTo>
                  <a:lnTo>
                    <a:pt x="331" y="398"/>
                  </a:lnTo>
                  <a:lnTo>
                    <a:pt x="348" y="383"/>
                  </a:lnTo>
                  <a:lnTo>
                    <a:pt x="365" y="398"/>
                  </a:lnTo>
                  <a:lnTo>
                    <a:pt x="382" y="411"/>
                  </a:lnTo>
                  <a:lnTo>
                    <a:pt x="401" y="420"/>
                  </a:lnTo>
                  <a:lnTo>
                    <a:pt x="421" y="426"/>
                  </a:lnTo>
                  <a:lnTo>
                    <a:pt x="441" y="429"/>
                  </a:lnTo>
                  <a:lnTo>
                    <a:pt x="461" y="429"/>
                  </a:lnTo>
                  <a:lnTo>
                    <a:pt x="481" y="425"/>
                  </a:lnTo>
                  <a:lnTo>
                    <a:pt x="502" y="418"/>
                  </a:lnTo>
                  <a:lnTo>
                    <a:pt x="520" y="409"/>
                  </a:lnTo>
                  <a:lnTo>
                    <a:pt x="538" y="396"/>
                  </a:lnTo>
                  <a:lnTo>
                    <a:pt x="554" y="380"/>
                  </a:lnTo>
                  <a:lnTo>
                    <a:pt x="569" y="362"/>
                  </a:lnTo>
                  <a:lnTo>
                    <a:pt x="582" y="341"/>
                  </a:lnTo>
                  <a:lnTo>
                    <a:pt x="593" y="319"/>
                  </a:lnTo>
                  <a:lnTo>
                    <a:pt x="606" y="322"/>
                  </a:lnTo>
                  <a:lnTo>
                    <a:pt x="620" y="322"/>
                  </a:lnTo>
                  <a:lnTo>
                    <a:pt x="633" y="319"/>
                  </a:lnTo>
                  <a:lnTo>
                    <a:pt x="646" y="313"/>
                  </a:lnTo>
                  <a:lnTo>
                    <a:pt x="658" y="305"/>
                  </a:lnTo>
                  <a:lnTo>
                    <a:pt x="668" y="294"/>
                  </a:lnTo>
                  <a:lnTo>
                    <a:pt x="678" y="281"/>
                  </a:lnTo>
                  <a:lnTo>
                    <a:pt x="685" y="266"/>
                  </a:lnTo>
                  <a:lnTo>
                    <a:pt x="691" y="249"/>
                  </a:lnTo>
                  <a:lnTo>
                    <a:pt x="694" y="233"/>
                  </a:lnTo>
                  <a:lnTo>
                    <a:pt x="696" y="215"/>
                  </a:lnTo>
                  <a:lnTo>
                    <a:pt x="694" y="197"/>
                  </a:lnTo>
                  <a:lnTo>
                    <a:pt x="691" y="180"/>
                  </a:lnTo>
                  <a:lnTo>
                    <a:pt x="685" y="163"/>
                  </a:lnTo>
                  <a:lnTo>
                    <a:pt x="678" y="148"/>
                  </a:lnTo>
                  <a:lnTo>
                    <a:pt x="668" y="135"/>
                  </a:lnTo>
                  <a:lnTo>
                    <a:pt x="658" y="125"/>
                  </a:lnTo>
                  <a:lnTo>
                    <a:pt x="646" y="116"/>
                  </a:lnTo>
                  <a:lnTo>
                    <a:pt x="633" y="111"/>
                  </a:lnTo>
                  <a:lnTo>
                    <a:pt x="620" y="107"/>
                  </a:lnTo>
                  <a:lnTo>
                    <a:pt x="606" y="107"/>
                  </a:lnTo>
                  <a:lnTo>
                    <a:pt x="593" y="111"/>
                  </a:lnTo>
                  <a:lnTo>
                    <a:pt x="582" y="88"/>
                  </a:lnTo>
                  <a:lnTo>
                    <a:pt x="569" y="67"/>
                  </a:lnTo>
                  <a:lnTo>
                    <a:pt x="554" y="49"/>
                  </a:lnTo>
                  <a:lnTo>
                    <a:pt x="538" y="33"/>
                  </a:lnTo>
                  <a:lnTo>
                    <a:pt x="520" y="21"/>
                  </a:lnTo>
                  <a:lnTo>
                    <a:pt x="502" y="11"/>
                  </a:lnTo>
                  <a:lnTo>
                    <a:pt x="481" y="4"/>
                  </a:lnTo>
                  <a:lnTo>
                    <a:pt x="461" y="0"/>
                  </a:lnTo>
                  <a:lnTo>
                    <a:pt x="441" y="0"/>
                  </a:lnTo>
                  <a:lnTo>
                    <a:pt x="421" y="4"/>
                  </a:lnTo>
                  <a:lnTo>
                    <a:pt x="401" y="10"/>
                  </a:lnTo>
                  <a:lnTo>
                    <a:pt x="382" y="19"/>
                  </a:lnTo>
                  <a:lnTo>
                    <a:pt x="365" y="32"/>
                  </a:lnTo>
                  <a:lnTo>
                    <a:pt x="348" y="47"/>
                  </a:lnTo>
                  <a:lnTo>
                    <a:pt x="331" y="32"/>
                  </a:lnTo>
                  <a:lnTo>
                    <a:pt x="313" y="19"/>
                  </a:lnTo>
                  <a:lnTo>
                    <a:pt x="294" y="10"/>
                  </a:lnTo>
                  <a:lnTo>
                    <a:pt x="274" y="4"/>
                  </a:lnTo>
                  <a:lnTo>
                    <a:pt x="254" y="0"/>
                  </a:lnTo>
                  <a:lnTo>
                    <a:pt x="234" y="0"/>
                  </a:lnTo>
                  <a:lnTo>
                    <a:pt x="214" y="4"/>
                  </a:lnTo>
                  <a:lnTo>
                    <a:pt x="194" y="11"/>
                  </a:lnTo>
                  <a:lnTo>
                    <a:pt x="175" y="21"/>
                  </a:lnTo>
                  <a:lnTo>
                    <a:pt x="157" y="33"/>
                  </a:lnTo>
                  <a:lnTo>
                    <a:pt x="141" y="49"/>
                  </a:lnTo>
                  <a:lnTo>
                    <a:pt x="127" y="67"/>
                  </a:lnTo>
                  <a:lnTo>
                    <a:pt x="113" y="88"/>
                  </a:lnTo>
                  <a:lnTo>
                    <a:pt x="102" y="111"/>
                  </a:lnTo>
                  <a:lnTo>
                    <a:pt x="89" y="107"/>
                  </a:lnTo>
                  <a:lnTo>
                    <a:pt x="76" y="107"/>
                  </a:lnTo>
                  <a:lnTo>
                    <a:pt x="62" y="111"/>
                  </a:lnTo>
                  <a:lnTo>
                    <a:pt x="49" y="116"/>
                  </a:lnTo>
                  <a:lnTo>
                    <a:pt x="37" y="125"/>
                  </a:lnTo>
                  <a:lnTo>
                    <a:pt x="26" y="135"/>
                  </a:lnTo>
                  <a:lnTo>
                    <a:pt x="18" y="148"/>
                  </a:lnTo>
                  <a:lnTo>
                    <a:pt x="10" y="163"/>
                  </a:lnTo>
                  <a:lnTo>
                    <a:pt x="5" y="180"/>
                  </a:lnTo>
                  <a:lnTo>
                    <a:pt x="1" y="197"/>
                  </a:lnTo>
                  <a:lnTo>
                    <a:pt x="0" y="215"/>
                  </a:lnTo>
                  <a:lnTo>
                    <a:pt x="1" y="233"/>
                  </a:lnTo>
                  <a:lnTo>
                    <a:pt x="5" y="249"/>
                  </a:lnTo>
                  <a:lnTo>
                    <a:pt x="10" y="266"/>
                  </a:lnTo>
                  <a:lnTo>
                    <a:pt x="18" y="281"/>
                  </a:lnTo>
                  <a:lnTo>
                    <a:pt x="26" y="294"/>
                  </a:lnTo>
                  <a:lnTo>
                    <a:pt x="37" y="305"/>
                  </a:lnTo>
                  <a:lnTo>
                    <a:pt x="49" y="313"/>
                  </a:lnTo>
                  <a:lnTo>
                    <a:pt x="62" y="319"/>
                  </a:lnTo>
                  <a:lnTo>
                    <a:pt x="76" y="322"/>
                  </a:lnTo>
                  <a:lnTo>
                    <a:pt x="89" y="322"/>
                  </a:lnTo>
                  <a:lnTo>
                    <a:pt x="102" y="319"/>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303" name="Rectangle 2112">
              <a:extLst>
                <a:ext uri="{FF2B5EF4-FFF2-40B4-BE49-F238E27FC236}">
                  <a16:creationId xmlns:a16="http://schemas.microsoft.com/office/drawing/2014/main" id="{A731BE98-93A5-B24A-9617-6A8E86ECA317}"/>
                </a:ext>
              </a:extLst>
            </p:cNvPr>
            <p:cNvSpPr>
              <a:spLocks noChangeArrowheads="1"/>
            </p:cNvSpPr>
            <p:nvPr/>
          </p:nvSpPr>
          <p:spPr bwMode="auto">
            <a:xfrm>
              <a:off x="3351" y="2210"/>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VM</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4" name="Rectangle 2113">
              <a:extLst>
                <a:ext uri="{FF2B5EF4-FFF2-40B4-BE49-F238E27FC236}">
                  <a16:creationId xmlns:a16="http://schemas.microsoft.com/office/drawing/2014/main" id="{77420682-D8BF-A94D-BE91-08C9B4A2BE48}"/>
                </a:ext>
              </a:extLst>
            </p:cNvPr>
            <p:cNvSpPr>
              <a:spLocks noChangeArrowheads="1"/>
            </p:cNvSpPr>
            <p:nvPr/>
          </p:nvSpPr>
          <p:spPr bwMode="auto">
            <a:xfrm>
              <a:off x="3245" y="2314"/>
              <a:ext cx="34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emulator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5" name="Freeform 2114">
              <a:extLst>
                <a:ext uri="{FF2B5EF4-FFF2-40B4-BE49-F238E27FC236}">
                  <a16:creationId xmlns:a16="http://schemas.microsoft.com/office/drawing/2014/main" id="{C82C0905-ACFA-8146-8A03-D352E43387E4}"/>
                </a:ext>
              </a:extLst>
            </p:cNvPr>
            <p:cNvSpPr>
              <a:spLocks/>
            </p:cNvSpPr>
            <p:nvPr/>
          </p:nvSpPr>
          <p:spPr bwMode="auto">
            <a:xfrm>
              <a:off x="5164" y="1805"/>
              <a:ext cx="116" cy="988"/>
            </a:xfrm>
            <a:custGeom>
              <a:avLst/>
              <a:gdLst>
                <a:gd name="T0" fmla="*/ 0 w 116"/>
                <a:gd name="T1" fmla="*/ 988 h 988"/>
                <a:gd name="T2" fmla="*/ 50 w 116"/>
                <a:gd name="T3" fmla="*/ 988 h 988"/>
                <a:gd name="T4" fmla="*/ 60 w 116"/>
                <a:gd name="T5" fmla="*/ 986 h 988"/>
                <a:gd name="T6" fmla="*/ 69 w 116"/>
                <a:gd name="T7" fmla="*/ 982 h 988"/>
                <a:gd name="T8" fmla="*/ 77 w 116"/>
                <a:gd name="T9" fmla="*/ 974 h 988"/>
                <a:gd name="T10" fmla="*/ 81 w 116"/>
                <a:gd name="T11" fmla="*/ 965 h 988"/>
                <a:gd name="T12" fmla="*/ 83 w 116"/>
                <a:gd name="T13" fmla="*/ 955 h 988"/>
                <a:gd name="T14" fmla="*/ 83 w 116"/>
                <a:gd name="T15" fmla="*/ 537 h 988"/>
                <a:gd name="T16" fmla="*/ 85 w 116"/>
                <a:gd name="T17" fmla="*/ 527 h 988"/>
                <a:gd name="T18" fmla="*/ 89 w 116"/>
                <a:gd name="T19" fmla="*/ 517 h 988"/>
                <a:gd name="T20" fmla="*/ 97 w 116"/>
                <a:gd name="T21" fmla="*/ 510 h 988"/>
                <a:gd name="T22" fmla="*/ 106 w 116"/>
                <a:gd name="T23" fmla="*/ 506 h 988"/>
                <a:gd name="T24" fmla="*/ 116 w 116"/>
                <a:gd name="T25" fmla="*/ 504 h 988"/>
                <a:gd name="T26" fmla="*/ 106 w 116"/>
                <a:gd name="T27" fmla="*/ 503 h 988"/>
                <a:gd name="T28" fmla="*/ 97 w 116"/>
                <a:gd name="T29" fmla="*/ 498 h 988"/>
                <a:gd name="T30" fmla="*/ 89 w 116"/>
                <a:gd name="T31" fmla="*/ 490 h 988"/>
                <a:gd name="T32" fmla="*/ 85 w 116"/>
                <a:gd name="T33" fmla="*/ 482 h 988"/>
                <a:gd name="T34" fmla="*/ 83 w 116"/>
                <a:gd name="T35" fmla="*/ 471 h 988"/>
                <a:gd name="T36" fmla="*/ 83 w 116"/>
                <a:gd name="T37" fmla="*/ 33 h 988"/>
                <a:gd name="T38" fmla="*/ 81 w 116"/>
                <a:gd name="T39" fmla="*/ 22 h 988"/>
                <a:gd name="T40" fmla="*/ 77 w 116"/>
                <a:gd name="T41" fmla="*/ 14 h 988"/>
                <a:gd name="T42" fmla="*/ 69 w 116"/>
                <a:gd name="T43" fmla="*/ 6 h 988"/>
                <a:gd name="T44" fmla="*/ 60 w 116"/>
                <a:gd name="T45" fmla="*/ 2 h 988"/>
                <a:gd name="T46" fmla="*/ 50 w 116"/>
                <a:gd name="T47" fmla="*/ 0 h 988"/>
                <a:gd name="T48" fmla="*/ 0 w 116"/>
                <a:gd name="T49" fmla="*/ 0 h 9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988">
                  <a:moveTo>
                    <a:pt x="0" y="988"/>
                  </a:moveTo>
                  <a:lnTo>
                    <a:pt x="50" y="988"/>
                  </a:lnTo>
                  <a:lnTo>
                    <a:pt x="60" y="986"/>
                  </a:lnTo>
                  <a:lnTo>
                    <a:pt x="69" y="982"/>
                  </a:lnTo>
                  <a:lnTo>
                    <a:pt x="77" y="974"/>
                  </a:lnTo>
                  <a:lnTo>
                    <a:pt x="81" y="965"/>
                  </a:lnTo>
                  <a:lnTo>
                    <a:pt x="83" y="955"/>
                  </a:lnTo>
                  <a:lnTo>
                    <a:pt x="83" y="537"/>
                  </a:lnTo>
                  <a:lnTo>
                    <a:pt x="85" y="527"/>
                  </a:lnTo>
                  <a:lnTo>
                    <a:pt x="89" y="517"/>
                  </a:lnTo>
                  <a:lnTo>
                    <a:pt x="97" y="510"/>
                  </a:lnTo>
                  <a:lnTo>
                    <a:pt x="106" y="506"/>
                  </a:lnTo>
                  <a:lnTo>
                    <a:pt x="116" y="504"/>
                  </a:lnTo>
                  <a:lnTo>
                    <a:pt x="106" y="503"/>
                  </a:lnTo>
                  <a:lnTo>
                    <a:pt x="97" y="498"/>
                  </a:lnTo>
                  <a:lnTo>
                    <a:pt x="89" y="490"/>
                  </a:lnTo>
                  <a:lnTo>
                    <a:pt x="85" y="482"/>
                  </a:lnTo>
                  <a:lnTo>
                    <a:pt x="83" y="471"/>
                  </a:lnTo>
                  <a:lnTo>
                    <a:pt x="83" y="33"/>
                  </a:lnTo>
                  <a:lnTo>
                    <a:pt x="81" y="22"/>
                  </a:lnTo>
                  <a:lnTo>
                    <a:pt x="77" y="14"/>
                  </a:lnTo>
                  <a:lnTo>
                    <a:pt x="69" y="6"/>
                  </a:lnTo>
                  <a:lnTo>
                    <a:pt x="60" y="2"/>
                  </a:lnTo>
                  <a:lnTo>
                    <a:pt x="5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306" name="Rectangle 2115">
              <a:extLst>
                <a:ext uri="{FF2B5EF4-FFF2-40B4-BE49-F238E27FC236}">
                  <a16:creationId xmlns:a16="http://schemas.microsoft.com/office/drawing/2014/main" id="{D844A0AC-B8AD-6049-80AB-A51D98317E05}"/>
                </a:ext>
              </a:extLst>
            </p:cNvPr>
            <p:cNvSpPr>
              <a:spLocks noChangeArrowheads="1"/>
            </p:cNvSpPr>
            <p:nvPr/>
          </p:nvSpPr>
          <p:spPr bwMode="auto">
            <a:xfrm>
              <a:off x="5272" y="2076"/>
              <a:ext cx="42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307" name="Rectangle 2116">
              <a:extLst>
                <a:ext uri="{FF2B5EF4-FFF2-40B4-BE49-F238E27FC236}">
                  <a16:creationId xmlns:a16="http://schemas.microsoft.com/office/drawing/2014/main" id="{8CCDD846-9502-B549-8835-AC35FA2BAB93}"/>
                </a:ext>
              </a:extLst>
            </p:cNvPr>
            <p:cNvSpPr>
              <a:spLocks noChangeArrowheads="1"/>
            </p:cNvSpPr>
            <p:nvPr/>
          </p:nvSpPr>
          <p:spPr bwMode="auto">
            <a:xfrm>
              <a:off x="5323" y="2021"/>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VM</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8" name="Rectangle 2117">
              <a:extLst>
                <a:ext uri="{FF2B5EF4-FFF2-40B4-BE49-F238E27FC236}">
                  <a16:creationId xmlns:a16="http://schemas.microsoft.com/office/drawing/2014/main" id="{E3387A42-19F8-8244-AD8B-0F5B82554EF0}"/>
                </a:ext>
              </a:extLst>
            </p:cNvPr>
            <p:cNvSpPr>
              <a:spLocks noChangeArrowheads="1"/>
            </p:cNvSpPr>
            <p:nvPr/>
          </p:nvSpPr>
          <p:spPr bwMode="auto">
            <a:xfrm>
              <a:off x="5344" y="2125"/>
              <a:ext cx="3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lectures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309" name="Rectangle 2118">
              <a:extLst>
                <a:ext uri="{FF2B5EF4-FFF2-40B4-BE49-F238E27FC236}">
                  <a16:creationId xmlns:a16="http://schemas.microsoft.com/office/drawing/2014/main" id="{5C08576B-A3C4-444F-8B36-C6BFEB3089DC}"/>
                </a:ext>
              </a:extLst>
            </p:cNvPr>
            <p:cNvSpPr>
              <a:spLocks noChangeArrowheads="1"/>
            </p:cNvSpPr>
            <p:nvPr/>
          </p:nvSpPr>
          <p:spPr bwMode="auto">
            <a:xfrm>
              <a:off x="5336" y="2332"/>
              <a:ext cx="3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(Projects</a:t>
              </a:r>
              <a:b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b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7-8)</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grpSp>
        <p:nvGrpSpPr>
          <p:cNvPr id="714857" name="Group 2153">
            <a:extLst>
              <a:ext uri="{FF2B5EF4-FFF2-40B4-BE49-F238E27FC236}">
                <a16:creationId xmlns:a16="http://schemas.microsoft.com/office/drawing/2014/main" id="{863AA33A-A246-DE43-A906-B40A38529712}"/>
              </a:ext>
            </a:extLst>
          </p:cNvPr>
          <p:cNvGrpSpPr>
            <a:grpSpLocks/>
          </p:cNvGrpSpPr>
          <p:nvPr/>
        </p:nvGrpSpPr>
        <p:grpSpPr bwMode="auto">
          <a:xfrm>
            <a:off x="2597150" y="738188"/>
            <a:ext cx="6546850" cy="1995487"/>
            <a:chOff x="1636" y="465"/>
            <a:chExt cx="4124" cy="1257"/>
          </a:xfrm>
        </p:grpSpPr>
        <p:sp>
          <p:nvSpPr>
            <p:cNvPr id="10246" name="Freeform 2120">
              <a:extLst>
                <a:ext uri="{FF2B5EF4-FFF2-40B4-BE49-F238E27FC236}">
                  <a16:creationId xmlns:a16="http://schemas.microsoft.com/office/drawing/2014/main" id="{5C10F833-6E0C-204B-BCA4-BF77D7D69816}"/>
                </a:ext>
              </a:extLst>
            </p:cNvPr>
            <p:cNvSpPr>
              <a:spLocks/>
            </p:cNvSpPr>
            <p:nvPr/>
          </p:nvSpPr>
          <p:spPr bwMode="auto">
            <a:xfrm>
              <a:off x="2660" y="518"/>
              <a:ext cx="572" cy="309"/>
            </a:xfrm>
            <a:custGeom>
              <a:avLst/>
              <a:gdLst>
                <a:gd name="T0" fmla="*/ 132 w 572"/>
                <a:gd name="T1" fmla="*/ 309 h 309"/>
                <a:gd name="T2" fmla="*/ 441 w 572"/>
                <a:gd name="T3" fmla="*/ 309 h 309"/>
                <a:gd name="T4" fmla="*/ 462 w 572"/>
                <a:gd name="T5" fmla="*/ 307 h 309"/>
                <a:gd name="T6" fmla="*/ 482 w 572"/>
                <a:gd name="T7" fmla="*/ 303 h 309"/>
                <a:gd name="T8" fmla="*/ 500 w 572"/>
                <a:gd name="T9" fmla="*/ 295 h 309"/>
                <a:gd name="T10" fmla="*/ 518 w 572"/>
                <a:gd name="T11" fmla="*/ 285 h 309"/>
                <a:gd name="T12" fmla="*/ 534 w 572"/>
                <a:gd name="T13" fmla="*/ 271 h 309"/>
                <a:gd name="T14" fmla="*/ 548 w 572"/>
                <a:gd name="T15" fmla="*/ 255 h 309"/>
                <a:gd name="T16" fmla="*/ 558 w 572"/>
                <a:gd name="T17" fmla="*/ 238 h 309"/>
                <a:gd name="T18" fmla="*/ 566 w 572"/>
                <a:gd name="T19" fmla="*/ 219 h 309"/>
                <a:gd name="T20" fmla="*/ 571 w 572"/>
                <a:gd name="T21" fmla="*/ 199 h 309"/>
                <a:gd name="T22" fmla="*/ 572 w 572"/>
                <a:gd name="T23" fmla="*/ 179 h 309"/>
                <a:gd name="T24" fmla="*/ 572 w 572"/>
                <a:gd name="T25" fmla="*/ 131 h 309"/>
                <a:gd name="T26" fmla="*/ 571 w 572"/>
                <a:gd name="T27" fmla="*/ 111 h 309"/>
                <a:gd name="T28" fmla="*/ 566 w 572"/>
                <a:gd name="T29" fmla="*/ 90 h 309"/>
                <a:gd name="T30" fmla="*/ 558 w 572"/>
                <a:gd name="T31" fmla="*/ 71 h 309"/>
                <a:gd name="T32" fmla="*/ 548 w 572"/>
                <a:gd name="T33" fmla="*/ 54 h 309"/>
                <a:gd name="T34" fmla="*/ 534 w 572"/>
                <a:gd name="T35" fmla="*/ 38 h 309"/>
                <a:gd name="T36" fmla="*/ 518 w 572"/>
                <a:gd name="T37" fmla="*/ 25 h 309"/>
                <a:gd name="T38" fmla="*/ 500 w 572"/>
                <a:gd name="T39" fmla="*/ 14 h 309"/>
                <a:gd name="T40" fmla="*/ 482 w 572"/>
                <a:gd name="T41" fmla="*/ 6 h 309"/>
                <a:gd name="T42" fmla="*/ 462 w 572"/>
                <a:gd name="T43" fmla="*/ 2 h 309"/>
                <a:gd name="T44" fmla="*/ 441 w 572"/>
                <a:gd name="T45" fmla="*/ 0 h 309"/>
                <a:gd name="T46" fmla="*/ 132 w 572"/>
                <a:gd name="T47" fmla="*/ 0 h 309"/>
                <a:gd name="T48" fmla="*/ 110 w 572"/>
                <a:gd name="T49" fmla="*/ 2 h 309"/>
                <a:gd name="T50" fmla="*/ 90 w 572"/>
                <a:gd name="T51" fmla="*/ 6 h 309"/>
                <a:gd name="T52" fmla="*/ 72 w 572"/>
                <a:gd name="T53" fmla="*/ 14 h 309"/>
                <a:gd name="T54" fmla="*/ 54 w 572"/>
                <a:gd name="T55" fmla="*/ 25 h 309"/>
                <a:gd name="T56" fmla="*/ 38 w 572"/>
                <a:gd name="T57" fmla="*/ 38 h 309"/>
                <a:gd name="T58" fmla="*/ 24 w 572"/>
                <a:gd name="T59" fmla="*/ 54 h 309"/>
                <a:gd name="T60" fmla="*/ 14 w 572"/>
                <a:gd name="T61" fmla="*/ 71 h 309"/>
                <a:gd name="T62" fmla="*/ 6 w 572"/>
                <a:gd name="T63" fmla="*/ 90 h 309"/>
                <a:gd name="T64" fmla="*/ 2 w 572"/>
                <a:gd name="T65" fmla="*/ 111 h 309"/>
                <a:gd name="T66" fmla="*/ 0 w 572"/>
                <a:gd name="T67" fmla="*/ 131 h 309"/>
                <a:gd name="T68" fmla="*/ 0 w 572"/>
                <a:gd name="T69" fmla="*/ 179 h 309"/>
                <a:gd name="T70" fmla="*/ 2 w 572"/>
                <a:gd name="T71" fmla="*/ 199 h 309"/>
                <a:gd name="T72" fmla="*/ 6 w 572"/>
                <a:gd name="T73" fmla="*/ 219 h 309"/>
                <a:gd name="T74" fmla="*/ 14 w 572"/>
                <a:gd name="T75" fmla="*/ 238 h 309"/>
                <a:gd name="T76" fmla="*/ 24 w 572"/>
                <a:gd name="T77" fmla="*/ 255 h 309"/>
                <a:gd name="T78" fmla="*/ 38 w 572"/>
                <a:gd name="T79" fmla="*/ 271 h 309"/>
                <a:gd name="T80" fmla="*/ 54 w 572"/>
                <a:gd name="T81" fmla="*/ 285 h 309"/>
                <a:gd name="T82" fmla="*/ 72 w 572"/>
                <a:gd name="T83" fmla="*/ 295 h 309"/>
                <a:gd name="T84" fmla="*/ 90 w 572"/>
                <a:gd name="T85" fmla="*/ 303 h 309"/>
                <a:gd name="T86" fmla="*/ 110 w 572"/>
                <a:gd name="T87" fmla="*/ 307 h 309"/>
                <a:gd name="T88" fmla="*/ 132 w 572"/>
                <a:gd name="T89" fmla="*/ 309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309">
                  <a:moveTo>
                    <a:pt x="132" y="309"/>
                  </a:moveTo>
                  <a:lnTo>
                    <a:pt x="441" y="309"/>
                  </a:lnTo>
                  <a:lnTo>
                    <a:pt x="462" y="307"/>
                  </a:lnTo>
                  <a:lnTo>
                    <a:pt x="482" y="303"/>
                  </a:lnTo>
                  <a:lnTo>
                    <a:pt x="500" y="295"/>
                  </a:lnTo>
                  <a:lnTo>
                    <a:pt x="518" y="285"/>
                  </a:lnTo>
                  <a:lnTo>
                    <a:pt x="534" y="271"/>
                  </a:lnTo>
                  <a:lnTo>
                    <a:pt x="548" y="255"/>
                  </a:lnTo>
                  <a:lnTo>
                    <a:pt x="558" y="238"/>
                  </a:lnTo>
                  <a:lnTo>
                    <a:pt x="566" y="219"/>
                  </a:lnTo>
                  <a:lnTo>
                    <a:pt x="571" y="199"/>
                  </a:lnTo>
                  <a:lnTo>
                    <a:pt x="572" y="179"/>
                  </a:lnTo>
                  <a:lnTo>
                    <a:pt x="572" y="131"/>
                  </a:lnTo>
                  <a:lnTo>
                    <a:pt x="571" y="111"/>
                  </a:lnTo>
                  <a:lnTo>
                    <a:pt x="566" y="90"/>
                  </a:lnTo>
                  <a:lnTo>
                    <a:pt x="558" y="71"/>
                  </a:lnTo>
                  <a:lnTo>
                    <a:pt x="548" y="54"/>
                  </a:lnTo>
                  <a:lnTo>
                    <a:pt x="534" y="38"/>
                  </a:lnTo>
                  <a:lnTo>
                    <a:pt x="518" y="25"/>
                  </a:lnTo>
                  <a:lnTo>
                    <a:pt x="500" y="14"/>
                  </a:lnTo>
                  <a:lnTo>
                    <a:pt x="482" y="6"/>
                  </a:lnTo>
                  <a:lnTo>
                    <a:pt x="462" y="2"/>
                  </a:lnTo>
                  <a:lnTo>
                    <a:pt x="441" y="0"/>
                  </a:lnTo>
                  <a:lnTo>
                    <a:pt x="132" y="0"/>
                  </a:lnTo>
                  <a:lnTo>
                    <a:pt x="110" y="2"/>
                  </a:lnTo>
                  <a:lnTo>
                    <a:pt x="90" y="6"/>
                  </a:lnTo>
                  <a:lnTo>
                    <a:pt x="72" y="14"/>
                  </a:lnTo>
                  <a:lnTo>
                    <a:pt x="54" y="25"/>
                  </a:lnTo>
                  <a:lnTo>
                    <a:pt x="38" y="38"/>
                  </a:lnTo>
                  <a:lnTo>
                    <a:pt x="24" y="54"/>
                  </a:lnTo>
                  <a:lnTo>
                    <a:pt x="14" y="71"/>
                  </a:lnTo>
                  <a:lnTo>
                    <a:pt x="6" y="90"/>
                  </a:lnTo>
                  <a:lnTo>
                    <a:pt x="2" y="111"/>
                  </a:lnTo>
                  <a:lnTo>
                    <a:pt x="0" y="131"/>
                  </a:lnTo>
                  <a:lnTo>
                    <a:pt x="0" y="179"/>
                  </a:lnTo>
                  <a:lnTo>
                    <a:pt x="2" y="199"/>
                  </a:lnTo>
                  <a:lnTo>
                    <a:pt x="6" y="219"/>
                  </a:lnTo>
                  <a:lnTo>
                    <a:pt x="14" y="238"/>
                  </a:lnTo>
                  <a:lnTo>
                    <a:pt x="24" y="255"/>
                  </a:lnTo>
                  <a:lnTo>
                    <a:pt x="38" y="271"/>
                  </a:lnTo>
                  <a:lnTo>
                    <a:pt x="54" y="285"/>
                  </a:lnTo>
                  <a:lnTo>
                    <a:pt x="72" y="295"/>
                  </a:lnTo>
                  <a:lnTo>
                    <a:pt x="90" y="303"/>
                  </a:lnTo>
                  <a:lnTo>
                    <a:pt x="110" y="307"/>
                  </a:lnTo>
                  <a:lnTo>
                    <a:pt x="132" y="309"/>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247" name="Rectangle 2121">
              <a:extLst>
                <a:ext uri="{FF2B5EF4-FFF2-40B4-BE49-F238E27FC236}">
                  <a16:creationId xmlns:a16="http://schemas.microsoft.com/office/drawing/2014/main" id="{0FCFE046-D491-2649-8368-98A9A4ECFE01}"/>
                </a:ext>
              </a:extLst>
            </p:cNvPr>
            <p:cNvSpPr>
              <a:spLocks noChangeArrowheads="1"/>
            </p:cNvSpPr>
            <p:nvPr/>
          </p:nvSpPr>
          <p:spPr bwMode="auto">
            <a:xfrm>
              <a:off x="2728" y="569"/>
              <a:ext cx="4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Some Other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48" name="Rectangle 2122">
              <a:extLst>
                <a:ext uri="{FF2B5EF4-FFF2-40B4-BE49-F238E27FC236}">
                  <a16:creationId xmlns:a16="http://schemas.microsoft.com/office/drawing/2014/main" id="{88459157-E479-0B41-92AB-F02DC3435070}"/>
                </a:ext>
              </a:extLst>
            </p:cNvPr>
            <p:cNvSpPr>
              <a:spLocks noChangeArrowheads="1"/>
            </p:cNvSpPr>
            <p:nvPr/>
          </p:nvSpPr>
          <p:spPr bwMode="auto">
            <a:xfrm>
              <a:off x="2784" y="673"/>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49" name="Freeform 2123">
              <a:extLst>
                <a:ext uri="{FF2B5EF4-FFF2-40B4-BE49-F238E27FC236}">
                  <a16:creationId xmlns:a16="http://schemas.microsoft.com/office/drawing/2014/main" id="{6AB80E4C-363F-0040-A7E4-276ACEE5DCFE}"/>
                </a:ext>
              </a:extLst>
            </p:cNvPr>
            <p:cNvSpPr>
              <a:spLocks/>
            </p:cNvSpPr>
            <p:nvPr/>
          </p:nvSpPr>
          <p:spPr bwMode="auto">
            <a:xfrm>
              <a:off x="3735" y="518"/>
              <a:ext cx="572" cy="309"/>
            </a:xfrm>
            <a:custGeom>
              <a:avLst/>
              <a:gdLst>
                <a:gd name="T0" fmla="*/ 131 w 572"/>
                <a:gd name="T1" fmla="*/ 309 h 309"/>
                <a:gd name="T2" fmla="*/ 440 w 572"/>
                <a:gd name="T3" fmla="*/ 309 h 309"/>
                <a:gd name="T4" fmla="*/ 461 w 572"/>
                <a:gd name="T5" fmla="*/ 307 h 309"/>
                <a:gd name="T6" fmla="*/ 482 w 572"/>
                <a:gd name="T7" fmla="*/ 303 h 309"/>
                <a:gd name="T8" fmla="*/ 500 w 572"/>
                <a:gd name="T9" fmla="*/ 295 h 309"/>
                <a:gd name="T10" fmla="*/ 518 w 572"/>
                <a:gd name="T11" fmla="*/ 285 h 309"/>
                <a:gd name="T12" fmla="*/ 533 w 572"/>
                <a:gd name="T13" fmla="*/ 271 h 309"/>
                <a:gd name="T14" fmla="*/ 547 w 572"/>
                <a:gd name="T15" fmla="*/ 255 h 309"/>
                <a:gd name="T16" fmla="*/ 558 w 572"/>
                <a:gd name="T17" fmla="*/ 238 h 309"/>
                <a:gd name="T18" fmla="*/ 566 w 572"/>
                <a:gd name="T19" fmla="*/ 219 h 309"/>
                <a:gd name="T20" fmla="*/ 570 w 572"/>
                <a:gd name="T21" fmla="*/ 199 h 309"/>
                <a:gd name="T22" fmla="*/ 572 w 572"/>
                <a:gd name="T23" fmla="*/ 179 h 309"/>
                <a:gd name="T24" fmla="*/ 572 w 572"/>
                <a:gd name="T25" fmla="*/ 131 h 309"/>
                <a:gd name="T26" fmla="*/ 570 w 572"/>
                <a:gd name="T27" fmla="*/ 111 h 309"/>
                <a:gd name="T28" fmla="*/ 566 w 572"/>
                <a:gd name="T29" fmla="*/ 90 h 309"/>
                <a:gd name="T30" fmla="*/ 558 w 572"/>
                <a:gd name="T31" fmla="*/ 71 h 309"/>
                <a:gd name="T32" fmla="*/ 547 w 572"/>
                <a:gd name="T33" fmla="*/ 54 h 309"/>
                <a:gd name="T34" fmla="*/ 533 w 572"/>
                <a:gd name="T35" fmla="*/ 38 h 309"/>
                <a:gd name="T36" fmla="*/ 518 w 572"/>
                <a:gd name="T37" fmla="*/ 25 h 309"/>
                <a:gd name="T38" fmla="*/ 500 w 572"/>
                <a:gd name="T39" fmla="*/ 14 h 309"/>
                <a:gd name="T40" fmla="*/ 482 w 572"/>
                <a:gd name="T41" fmla="*/ 6 h 309"/>
                <a:gd name="T42" fmla="*/ 461 w 572"/>
                <a:gd name="T43" fmla="*/ 2 h 309"/>
                <a:gd name="T44" fmla="*/ 440 w 572"/>
                <a:gd name="T45" fmla="*/ 0 h 309"/>
                <a:gd name="T46" fmla="*/ 131 w 572"/>
                <a:gd name="T47" fmla="*/ 0 h 309"/>
                <a:gd name="T48" fmla="*/ 110 w 572"/>
                <a:gd name="T49" fmla="*/ 2 h 309"/>
                <a:gd name="T50" fmla="*/ 90 w 572"/>
                <a:gd name="T51" fmla="*/ 6 h 309"/>
                <a:gd name="T52" fmla="*/ 72 w 572"/>
                <a:gd name="T53" fmla="*/ 14 h 309"/>
                <a:gd name="T54" fmla="*/ 54 w 572"/>
                <a:gd name="T55" fmla="*/ 25 h 309"/>
                <a:gd name="T56" fmla="*/ 38 w 572"/>
                <a:gd name="T57" fmla="*/ 38 h 309"/>
                <a:gd name="T58" fmla="*/ 24 w 572"/>
                <a:gd name="T59" fmla="*/ 54 h 309"/>
                <a:gd name="T60" fmla="*/ 14 w 572"/>
                <a:gd name="T61" fmla="*/ 71 h 309"/>
                <a:gd name="T62" fmla="*/ 6 w 572"/>
                <a:gd name="T63" fmla="*/ 90 h 309"/>
                <a:gd name="T64" fmla="*/ 1 w 572"/>
                <a:gd name="T65" fmla="*/ 111 h 309"/>
                <a:gd name="T66" fmla="*/ 0 w 572"/>
                <a:gd name="T67" fmla="*/ 131 h 309"/>
                <a:gd name="T68" fmla="*/ 0 w 572"/>
                <a:gd name="T69" fmla="*/ 179 h 309"/>
                <a:gd name="T70" fmla="*/ 1 w 572"/>
                <a:gd name="T71" fmla="*/ 199 h 309"/>
                <a:gd name="T72" fmla="*/ 6 w 572"/>
                <a:gd name="T73" fmla="*/ 219 h 309"/>
                <a:gd name="T74" fmla="*/ 14 w 572"/>
                <a:gd name="T75" fmla="*/ 238 h 309"/>
                <a:gd name="T76" fmla="*/ 24 w 572"/>
                <a:gd name="T77" fmla="*/ 255 h 309"/>
                <a:gd name="T78" fmla="*/ 38 w 572"/>
                <a:gd name="T79" fmla="*/ 271 h 309"/>
                <a:gd name="T80" fmla="*/ 54 w 572"/>
                <a:gd name="T81" fmla="*/ 285 h 309"/>
                <a:gd name="T82" fmla="*/ 72 w 572"/>
                <a:gd name="T83" fmla="*/ 295 h 309"/>
                <a:gd name="T84" fmla="*/ 90 w 572"/>
                <a:gd name="T85" fmla="*/ 303 h 309"/>
                <a:gd name="T86" fmla="*/ 110 w 572"/>
                <a:gd name="T87" fmla="*/ 307 h 309"/>
                <a:gd name="T88" fmla="*/ 131 w 572"/>
                <a:gd name="T89" fmla="*/ 309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309">
                  <a:moveTo>
                    <a:pt x="131" y="309"/>
                  </a:moveTo>
                  <a:lnTo>
                    <a:pt x="440" y="309"/>
                  </a:lnTo>
                  <a:lnTo>
                    <a:pt x="461" y="307"/>
                  </a:lnTo>
                  <a:lnTo>
                    <a:pt x="482" y="303"/>
                  </a:lnTo>
                  <a:lnTo>
                    <a:pt x="500" y="295"/>
                  </a:lnTo>
                  <a:lnTo>
                    <a:pt x="518" y="285"/>
                  </a:lnTo>
                  <a:lnTo>
                    <a:pt x="533" y="271"/>
                  </a:lnTo>
                  <a:lnTo>
                    <a:pt x="547" y="255"/>
                  </a:lnTo>
                  <a:lnTo>
                    <a:pt x="558" y="238"/>
                  </a:lnTo>
                  <a:lnTo>
                    <a:pt x="566" y="219"/>
                  </a:lnTo>
                  <a:lnTo>
                    <a:pt x="570" y="199"/>
                  </a:lnTo>
                  <a:lnTo>
                    <a:pt x="572" y="179"/>
                  </a:lnTo>
                  <a:lnTo>
                    <a:pt x="572" y="131"/>
                  </a:lnTo>
                  <a:lnTo>
                    <a:pt x="570" y="111"/>
                  </a:lnTo>
                  <a:lnTo>
                    <a:pt x="566" y="90"/>
                  </a:lnTo>
                  <a:lnTo>
                    <a:pt x="558" y="71"/>
                  </a:lnTo>
                  <a:lnTo>
                    <a:pt x="547" y="54"/>
                  </a:lnTo>
                  <a:lnTo>
                    <a:pt x="533" y="38"/>
                  </a:lnTo>
                  <a:lnTo>
                    <a:pt x="518" y="25"/>
                  </a:lnTo>
                  <a:lnTo>
                    <a:pt x="500" y="14"/>
                  </a:lnTo>
                  <a:lnTo>
                    <a:pt x="482" y="6"/>
                  </a:lnTo>
                  <a:lnTo>
                    <a:pt x="461" y="2"/>
                  </a:lnTo>
                  <a:lnTo>
                    <a:pt x="440" y="0"/>
                  </a:lnTo>
                  <a:lnTo>
                    <a:pt x="131" y="0"/>
                  </a:lnTo>
                  <a:lnTo>
                    <a:pt x="110" y="2"/>
                  </a:lnTo>
                  <a:lnTo>
                    <a:pt x="90" y="6"/>
                  </a:lnTo>
                  <a:lnTo>
                    <a:pt x="72" y="14"/>
                  </a:lnTo>
                  <a:lnTo>
                    <a:pt x="54" y="25"/>
                  </a:lnTo>
                  <a:lnTo>
                    <a:pt x="38" y="38"/>
                  </a:lnTo>
                  <a:lnTo>
                    <a:pt x="24" y="54"/>
                  </a:lnTo>
                  <a:lnTo>
                    <a:pt x="14" y="71"/>
                  </a:lnTo>
                  <a:lnTo>
                    <a:pt x="6" y="90"/>
                  </a:lnTo>
                  <a:lnTo>
                    <a:pt x="1" y="111"/>
                  </a:lnTo>
                  <a:lnTo>
                    <a:pt x="0" y="131"/>
                  </a:lnTo>
                  <a:lnTo>
                    <a:pt x="0" y="179"/>
                  </a:lnTo>
                  <a:lnTo>
                    <a:pt x="1" y="199"/>
                  </a:lnTo>
                  <a:lnTo>
                    <a:pt x="6" y="219"/>
                  </a:lnTo>
                  <a:lnTo>
                    <a:pt x="14" y="238"/>
                  </a:lnTo>
                  <a:lnTo>
                    <a:pt x="24" y="255"/>
                  </a:lnTo>
                  <a:lnTo>
                    <a:pt x="38" y="271"/>
                  </a:lnTo>
                  <a:lnTo>
                    <a:pt x="54" y="285"/>
                  </a:lnTo>
                  <a:lnTo>
                    <a:pt x="72" y="295"/>
                  </a:lnTo>
                  <a:lnTo>
                    <a:pt x="90" y="303"/>
                  </a:lnTo>
                  <a:lnTo>
                    <a:pt x="110" y="307"/>
                  </a:lnTo>
                  <a:lnTo>
                    <a:pt x="131" y="309"/>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250" name="Rectangle 2124">
              <a:extLst>
                <a:ext uri="{FF2B5EF4-FFF2-40B4-BE49-F238E27FC236}">
                  <a16:creationId xmlns:a16="http://schemas.microsoft.com/office/drawing/2014/main" id="{EEF62070-636D-C54D-9473-4479B99319EE}"/>
                </a:ext>
              </a:extLst>
            </p:cNvPr>
            <p:cNvSpPr>
              <a:spLocks noChangeArrowheads="1"/>
            </p:cNvSpPr>
            <p:nvPr/>
          </p:nvSpPr>
          <p:spPr bwMode="auto">
            <a:xfrm>
              <a:off x="3932" y="547"/>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Jack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51" name="Rectangle 2125">
              <a:extLst>
                <a:ext uri="{FF2B5EF4-FFF2-40B4-BE49-F238E27FC236}">
                  <a16:creationId xmlns:a16="http://schemas.microsoft.com/office/drawing/2014/main" id="{9A698C96-7FB9-BD49-A8C6-F87956FA1A20}"/>
                </a:ext>
              </a:extLst>
            </p:cNvPr>
            <p:cNvSpPr>
              <a:spLocks noChangeArrowheads="1"/>
            </p:cNvSpPr>
            <p:nvPr/>
          </p:nvSpPr>
          <p:spPr bwMode="auto">
            <a:xfrm>
              <a:off x="3821" y="669"/>
              <a:ext cx="4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52" name="Line 2126">
              <a:extLst>
                <a:ext uri="{FF2B5EF4-FFF2-40B4-BE49-F238E27FC236}">
                  <a16:creationId xmlns:a16="http://schemas.microsoft.com/office/drawing/2014/main" id="{2F5B9F14-B9ED-FD43-9819-1D25854B01FE}"/>
                </a:ext>
              </a:extLst>
            </p:cNvPr>
            <p:cNvSpPr>
              <a:spLocks noChangeShapeType="1"/>
            </p:cNvSpPr>
            <p:nvPr/>
          </p:nvSpPr>
          <p:spPr bwMode="auto">
            <a:xfrm flipH="1">
              <a:off x="3428" y="827"/>
              <a:ext cx="593" cy="72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53" name="Freeform 2127">
              <a:extLst>
                <a:ext uri="{FF2B5EF4-FFF2-40B4-BE49-F238E27FC236}">
                  <a16:creationId xmlns:a16="http://schemas.microsoft.com/office/drawing/2014/main" id="{83637F8C-A649-4247-9032-67948CC175EF}"/>
                </a:ext>
              </a:extLst>
            </p:cNvPr>
            <p:cNvSpPr>
              <a:spLocks/>
            </p:cNvSpPr>
            <p:nvPr/>
          </p:nvSpPr>
          <p:spPr bwMode="auto">
            <a:xfrm>
              <a:off x="3379" y="1518"/>
              <a:ext cx="90" cy="98"/>
            </a:xfrm>
            <a:custGeom>
              <a:avLst/>
              <a:gdLst>
                <a:gd name="T0" fmla="*/ 90 w 90"/>
                <a:gd name="T1" fmla="*/ 56 h 98"/>
                <a:gd name="T2" fmla="*/ 0 w 90"/>
                <a:gd name="T3" fmla="*/ 98 h 98"/>
                <a:gd name="T4" fmla="*/ 21 w 90"/>
                <a:gd name="T5" fmla="*/ 0 h 98"/>
                <a:gd name="T6" fmla="*/ 90 w 90"/>
                <a:gd name="T7" fmla="*/ 56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98">
                  <a:moveTo>
                    <a:pt x="90" y="56"/>
                  </a:moveTo>
                  <a:lnTo>
                    <a:pt x="0" y="98"/>
                  </a:lnTo>
                  <a:lnTo>
                    <a:pt x="21" y="0"/>
                  </a:lnTo>
                  <a:lnTo>
                    <a:pt x="9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54" name="Line 2128">
              <a:extLst>
                <a:ext uri="{FF2B5EF4-FFF2-40B4-BE49-F238E27FC236}">
                  <a16:creationId xmlns:a16="http://schemas.microsoft.com/office/drawing/2014/main" id="{9FF87999-32D7-4B45-A730-798E88D5AFE4}"/>
                </a:ext>
              </a:extLst>
            </p:cNvPr>
            <p:cNvSpPr>
              <a:spLocks noChangeShapeType="1"/>
            </p:cNvSpPr>
            <p:nvPr/>
          </p:nvSpPr>
          <p:spPr bwMode="auto">
            <a:xfrm>
              <a:off x="2946" y="827"/>
              <a:ext cx="12" cy="6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55" name="Freeform 2129">
              <a:extLst>
                <a:ext uri="{FF2B5EF4-FFF2-40B4-BE49-F238E27FC236}">
                  <a16:creationId xmlns:a16="http://schemas.microsoft.com/office/drawing/2014/main" id="{FAB1E4C4-4AA8-544D-B88E-A820265E51A0}"/>
                </a:ext>
              </a:extLst>
            </p:cNvPr>
            <p:cNvSpPr>
              <a:spLocks/>
            </p:cNvSpPr>
            <p:nvPr/>
          </p:nvSpPr>
          <p:spPr bwMode="auto">
            <a:xfrm>
              <a:off x="2914" y="1502"/>
              <a:ext cx="89" cy="90"/>
            </a:xfrm>
            <a:custGeom>
              <a:avLst/>
              <a:gdLst>
                <a:gd name="T0" fmla="*/ 89 w 89"/>
                <a:gd name="T1" fmla="*/ 0 h 90"/>
                <a:gd name="T2" fmla="*/ 46 w 89"/>
                <a:gd name="T3" fmla="*/ 90 h 90"/>
                <a:gd name="T4" fmla="*/ 0 w 89"/>
                <a:gd name="T5" fmla="*/ 2 h 90"/>
                <a:gd name="T6" fmla="*/ 89 w 89"/>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90">
                  <a:moveTo>
                    <a:pt x="89" y="0"/>
                  </a:moveTo>
                  <a:lnTo>
                    <a:pt x="46" y="90"/>
                  </a:lnTo>
                  <a:lnTo>
                    <a:pt x="0" y="2"/>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56" name="Line 2130">
              <a:extLst>
                <a:ext uri="{FF2B5EF4-FFF2-40B4-BE49-F238E27FC236}">
                  <a16:creationId xmlns:a16="http://schemas.microsoft.com/office/drawing/2014/main" id="{3C2D0AB0-F43C-BD40-9552-1ECC1239261A}"/>
                </a:ext>
              </a:extLst>
            </p:cNvPr>
            <p:cNvSpPr>
              <a:spLocks noChangeShapeType="1"/>
            </p:cNvSpPr>
            <p:nvPr/>
          </p:nvSpPr>
          <p:spPr bwMode="auto">
            <a:xfrm>
              <a:off x="1896" y="818"/>
              <a:ext cx="586" cy="7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57" name="Freeform 2131">
              <a:extLst>
                <a:ext uri="{FF2B5EF4-FFF2-40B4-BE49-F238E27FC236}">
                  <a16:creationId xmlns:a16="http://schemas.microsoft.com/office/drawing/2014/main" id="{2121EE38-DDDD-E546-A237-23B5936DD760}"/>
                </a:ext>
              </a:extLst>
            </p:cNvPr>
            <p:cNvSpPr>
              <a:spLocks/>
            </p:cNvSpPr>
            <p:nvPr/>
          </p:nvSpPr>
          <p:spPr bwMode="auto">
            <a:xfrm>
              <a:off x="2441" y="1509"/>
              <a:ext cx="91" cy="96"/>
            </a:xfrm>
            <a:custGeom>
              <a:avLst/>
              <a:gdLst>
                <a:gd name="T0" fmla="*/ 70 w 91"/>
                <a:gd name="T1" fmla="*/ 0 h 96"/>
                <a:gd name="T2" fmla="*/ 91 w 91"/>
                <a:gd name="T3" fmla="*/ 96 h 96"/>
                <a:gd name="T4" fmla="*/ 0 w 91"/>
                <a:gd name="T5" fmla="*/ 54 h 96"/>
                <a:gd name="T6" fmla="*/ 70 w 91"/>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6">
                  <a:moveTo>
                    <a:pt x="70" y="0"/>
                  </a:moveTo>
                  <a:lnTo>
                    <a:pt x="91" y="96"/>
                  </a:lnTo>
                  <a:lnTo>
                    <a:pt x="0" y="54"/>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58" name="Freeform 2132">
              <a:extLst>
                <a:ext uri="{FF2B5EF4-FFF2-40B4-BE49-F238E27FC236}">
                  <a16:creationId xmlns:a16="http://schemas.microsoft.com/office/drawing/2014/main" id="{2E61C967-D51E-1940-9C13-8E2D6B41AFBC}"/>
                </a:ext>
              </a:extLst>
            </p:cNvPr>
            <p:cNvSpPr>
              <a:spLocks/>
            </p:cNvSpPr>
            <p:nvPr/>
          </p:nvSpPr>
          <p:spPr bwMode="auto">
            <a:xfrm>
              <a:off x="1754" y="1043"/>
              <a:ext cx="694" cy="350"/>
            </a:xfrm>
            <a:custGeom>
              <a:avLst/>
              <a:gdLst>
                <a:gd name="T0" fmla="*/ 113 w 694"/>
                <a:gd name="T1" fmla="*/ 279 h 350"/>
                <a:gd name="T2" fmla="*/ 144 w 694"/>
                <a:gd name="T3" fmla="*/ 313 h 350"/>
                <a:gd name="T4" fmla="*/ 181 w 694"/>
                <a:gd name="T5" fmla="*/ 337 h 350"/>
                <a:gd name="T6" fmla="*/ 224 w 694"/>
                <a:gd name="T7" fmla="*/ 349 h 350"/>
                <a:gd name="T8" fmla="*/ 267 w 694"/>
                <a:gd name="T9" fmla="*/ 349 h 350"/>
                <a:gd name="T10" fmla="*/ 310 w 694"/>
                <a:gd name="T11" fmla="*/ 336 h 350"/>
                <a:gd name="T12" fmla="*/ 346 w 694"/>
                <a:gd name="T13" fmla="*/ 311 h 350"/>
                <a:gd name="T14" fmla="*/ 384 w 694"/>
                <a:gd name="T15" fmla="*/ 336 h 350"/>
                <a:gd name="T16" fmla="*/ 426 w 694"/>
                <a:gd name="T17" fmla="*/ 349 h 350"/>
                <a:gd name="T18" fmla="*/ 470 w 694"/>
                <a:gd name="T19" fmla="*/ 349 h 350"/>
                <a:gd name="T20" fmla="*/ 512 w 694"/>
                <a:gd name="T21" fmla="*/ 337 h 350"/>
                <a:gd name="T22" fmla="*/ 549 w 694"/>
                <a:gd name="T23" fmla="*/ 313 h 350"/>
                <a:gd name="T24" fmla="*/ 580 w 694"/>
                <a:gd name="T25" fmla="*/ 279 h 350"/>
                <a:gd name="T26" fmla="*/ 606 w 694"/>
                <a:gd name="T27" fmla="*/ 263 h 350"/>
                <a:gd name="T28" fmla="*/ 636 w 694"/>
                <a:gd name="T29" fmla="*/ 259 h 350"/>
                <a:gd name="T30" fmla="*/ 663 w 694"/>
                <a:gd name="T31" fmla="*/ 244 h 350"/>
                <a:gd name="T32" fmla="*/ 682 w 694"/>
                <a:gd name="T33" fmla="*/ 221 h 350"/>
                <a:gd name="T34" fmla="*/ 692 w 694"/>
                <a:gd name="T35" fmla="*/ 191 h 350"/>
                <a:gd name="T36" fmla="*/ 692 w 694"/>
                <a:gd name="T37" fmla="*/ 159 h 350"/>
                <a:gd name="T38" fmla="*/ 682 w 694"/>
                <a:gd name="T39" fmla="*/ 129 h 350"/>
                <a:gd name="T40" fmla="*/ 663 w 694"/>
                <a:gd name="T41" fmla="*/ 106 h 350"/>
                <a:gd name="T42" fmla="*/ 636 w 694"/>
                <a:gd name="T43" fmla="*/ 92 h 350"/>
                <a:gd name="T44" fmla="*/ 606 w 694"/>
                <a:gd name="T45" fmla="*/ 88 h 350"/>
                <a:gd name="T46" fmla="*/ 580 w 694"/>
                <a:gd name="T47" fmla="*/ 71 h 350"/>
                <a:gd name="T48" fmla="*/ 549 w 694"/>
                <a:gd name="T49" fmla="*/ 38 h 350"/>
                <a:gd name="T50" fmla="*/ 512 w 694"/>
                <a:gd name="T51" fmla="*/ 13 h 350"/>
                <a:gd name="T52" fmla="*/ 470 w 694"/>
                <a:gd name="T53" fmla="*/ 2 h 350"/>
                <a:gd name="T54" fmla="*/ 426 w 694"/>
                <a:gd name="T55" fmla="*/ 2 h 350"/>
                <a:gd name="T56" fmla="*/ 384 w 694"/>
                <a:gd name="T57" fmla="*/ 14 h 350"/>
                <a:gd name="T58" fmla="*/ 346 w 694"/>
                <a:gd name="T59" fmla="*/ 39 h 350"/>
                <a:gd name="T60" fmla="*/ 310 w 694"/>
                <a:gd name="T61" fmla="*/ 14 h 350"/>
                <a:gd name="T62" fmla="*/ 267 w 694"/>
                <a:gd name="T63" fmla="*/ 2 h 350"/>
                <a:gd name="T64" fmla="*/ 224 w 694"/>
                <a:gd name="T65" fmla="*/ 2 h 350"/>
                <a:gd name="T66" fmla="*/ 181 w 694"/>
                <a:gd name="T67" fmla="*/ 13 h 350"/>
                <a:gd name="T68" fmla="*/ 144 w 694"/>
                <a:gd name="T69" fmla="*/ 38 h 350"/>
                <a:gd name="T70" fmla="*/ 113 w 694"/>
                <a:gd name="T71" fmla="*/ 71 h 350"/>
                <a:gd name="T72" fmla="*/ 87 w 694"/>
                <a:gd name="T73" fmla="*/ 88 h 350"/>
                <a:gd name="T74" fmla="*/ 58 w 694"/>
                <a:gd name="T75" fmla="*/ 92 h 350"/>
                <a:gd name="T76" fmla="*/ 31 w 694"/>
                <a:gd name="T77" fmla="*/ 106 h 350"/>
                <a:gd name="T78" fmla="*/ 11 w 694"/>
                <a:gd name="T79" fmla="*/ 129 h 350"/>
                <a:gd name="T80" fmla="*/ 1 w 694"/>
                <a:gd name="T81" fmla="*/ 159 h 350"/>
                <a:gd name="T82" fmla="*/ 1 w 694"/>
                <a:gd name="T83" fmla="*/ 191 h 350"/>
                <a:gd name="T84" fmla="*/ 11 w 694"/>
                <a:gd name="T85" fmla="*/ 221 h 350"/>
                <a:gd name="T86" fmla="*/ 31 w 694"/>
                <a:gd name="T87" fmla="*/ 244 h 350"/>
                <a:gd name="T88" fmla="*/ 58 w 694"/>
                <a:gd name="T89" fmla="*/ 259 h 350"/>
                <a:gd name="T90" fmla="*/ 87 w 694"/>
                <a:gd name="T91" fmla="*/ 263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4" h="350">
                  <a:moveTo>
                    <a:pt x="101" y="260"/>
                  </a:moveTo>
                  <a:lnTo>
                    <a:pt x="113" y="279"/>
                  </a:lnTo>
                  <a:lnTo>
                    <a:pt x="128" y="297"/>
                  </a:lnTo>
                  <a:lnTo>
                    <a:pt x="144" y="313"/>
                  </a:lnTo>
                  <a:lnTo>
                    <a:pt x="162" y="326"/>
                  </a:lnTo>
                  <a:lnTo>
                    <a:pt x="181" y="337"/>
                  </a:lnTo>
                  <a:lnTo>
                    <a:pt x="202" y="344"/>
                  </a:lnTo>
                  <a:lnTo>
                    <a:pt x="224" y="349"/>
                  </a:lnTo>
                  <a:lnTo>
                    <a:pt x="245" y="350"/>
                  </a:lnTo>
                  <a:lnTo>
                    <a:pt x="267" y="349"/>
                  </a:lnTo>
                  <a:lnTo>
                    <a:pt x="289" y="344"/>
                  </a:lnTo>
                  <a:lnTo>
                    <a:pt x="310" y="336"/>
                  </a:lnTo>
                  <a:lnTo>
                    <a:pt x="329" y="325"/>
                  </a:lnTo>
                  <a:lnTo>
                    <a:pt x="346" y="311"/>
                  </a:lnTo>
                  <a:lnTo>
                    <a:pt x="365" y="325"/>
                  </a:lnTo>
                  <a:lnTo>
                    <a:pt x="384" y="336"/>
                  </a:lnTo>
                  <a:lnTo>
                    <a:pt x="404" y="344"/>
                  </a:lnTo>
                  <a:lnTo>
                    <a:pt x="426" y="349"/>
                  </a:lnTo>
                  <a:lnTo>
                    <a:pt x="448" y="350"/>
                  </a:lnTo>
                  <a:lnTo>
                    <a:pt x="470" y="349"/>
                  </a:lnTo>
                  <a:lnTo>
                    <a:pt x="491" y="344"/>
                  </a:lnTo>
                  <a:lnTo>
                    <a:pt x="512" y="337"/>
                  </a:lnTo>
                  <a:lnTo>
                    <a:pt x="532" y="326"/>
                  </a:lnTo>
                  <a:lnTo>
                    <a:pt x="549" y="313"/>
                  </a:lnTo>
                  <a:lnTo>
                    <a:pt x="566" y="297"/>
                  </a:lnTo>
                  <a:lnTo>
                    <a:pt x="580" y="279"/>
                  </a:lnTo>
                  <a:lnTo>
                    <a:pt x="592" y="260"/>
                  </a:lnTo>
                  <a:lnTo>
                    <a:pt x="606" y="263"/>
                  </a:lnTo>
                  <a:lnTo>
                    <a:pt x="621" y="262"/>
                  </a:lnTo>
                  <a:lnTo>
                    <a:pt x="636" y="259"/>
                  </a:lnTo>
                  <a:lnTo>
                    <a:pt x="650" y="253"/>
                  </a:lnTo>
                  <a:lnTo>
                    <a:pt x="663" y="244"/>
                  </a:lnTo>
                  <a:lnTo>
                    <a:pt x="673" y="234"/>
                  </a:lnTo>
                  <a:lnTo>
                    <a:pt x="682" y="221"/>
                  </a:lnTo>
                  <a:lnTo>
                    <a:pt x="689" y="207"/>
                  </a:lnTo>
                  <a:lnTo>
                    <a:pt x="692" y="191"/>
                  </a:lnTo>
                  <a:lnTo>
                    <a:pt x="694" y="175"/>
                  </a:lnTo>
                  <a:lnTo>
                    <a:pt x="692" y="159"/>
                  </a:lnTo>
                  <a:lnTo>
                    <a:pt x="689" y="144"/>
                  </a:lnTo>
                  <a:lnTo>
                    <a:pt x="682" y="129"/>
                  </a:lnTo>
                  <a:lnTo>
                    <a:pt x="673" y="117"/>
                  </a:lnTo>
                  <a:lnTo>
                    <a:pt x="663" y="106"/>
                  </a:lnTo>
                  <a:lnTo>
                    <a:pt x="650" y="97"/>
                  </a:lnTo>
                  <a:lnTo>
                    <a:pt x="636" y="92"/>
                  </a:lnTo>
                  <a:lnTo>
                    <a:pt x="621" y="88"/>
                  </a:lnTo>
                  <a:lnTo>
                    <a:pt x="606" y="88"/>
                  </a:lnTo>
                  <a:lnTo>
                    <a:pt x="592" y="90"/>
                  </a:lnTo>
                  <a:lnTo>
                    <a:pt x="580" y="71"/>
                  </a:lnTo>
                  <a:lnTo>
                    <a:pt x="566" y="53"/>
                  </a:lnTo>
                  <a:lnTo>
                    <a:pt x="549" y="38"/>
                  </a:lnTo>
                  <a:lnTo>
                    <a:pt x="532" y="24"/>
                  </a:lnTo>
                  <a:lnTo>
                    <a:pt x="512" y="13"/>
                  </a:lnTo>
                  <a:lnTo>
                    <a:pt x="491" y="6"/>
                  </a:lnTo>
                  <a:lnTo>
                    <a:pt x="470" y="2"/>
                  </a:lnTo>
                  <a:lnTo>
                    <a:pt x="448" y="0"/>
                  </a:lnTo>
                  <a:lnTo>
                    <a:pt x="426" y="2"/>
                  </a:lnTo>
                  <a:lnTo>
                    <a:pt x="404" y="6"/>
                  </a:lnTo>
                  <a:lnTo>
                    <a:pt x="384" y="14"/>
                  </a:lnTo>
                  <a:lnTo>
                    <a:pt x="365" y="26"/>
                  </a:lnTo>
                  <a:lnTo>
                    <a:pt x="346" y="39"/>
                  </a:lnTo>
                  <a:lnTo>
                    <a:pt x="329" y="26"/>
                  </a:lnTo>
                  <a:lnTo>
                    <a:pt x="310" y="14"/>
                  </a:lnTo>
                  <a:lnTo>
                    <a:pt x="289" y="6"/>
                  </a:lnTo>
                  <a:lnTo>
                    <a:pt x="267" y="2"/>
                  </a:lnTo>
                  <a:lnTo>
                    <a:pt x="245" y="0"/>
                  </a:lnTo>
                  <a:lnTo>
                    <a:pt x="224" y="2"/>
                  </a:lnTo>
                  <a:lnTo>
                    <a:pt x="202" y="6"/>
                  </a:lnTo>
                  <a:lnTo>
                    <a:pt x="181" y="13"/>
                  </a:lnTo>
                  <a:lnTo>
                    <a:pt x="162" y="24"/>
                  </a:lnTo>
                  <a:lnTo>
                    <a:pt x="144" y="38"/>
                  </a:lnTo>
                  <a:lnTo>
                    <a:pt x="128" y="53"/>
                  </a:lnTo>
                  <a:lnTo>
                    <a:pt x="113" y="71"/>
                  </a:lnTo>
                  <a:lnTo>
                    <a:pt x="101" y="90"/>
                  </a:lnTo>
                  <a:lnTo>
                    <a:pt x="87" y="88"/>
                  </a:lnTo>
                  <a:lnTo>
                    <a:pt x="72" y="88"/>
                  </a:lnTo>
                  <a:lnTo>
                    <a:pt x="58" y="92"/>
                  </a:lnTo>
                  <a:lnTo>
                    <a:pt x="44" y="97"/>
                  </a:lnTo>
                  <a:lnTo>
                    <a:pt x="31" y="106"/>
                  </a:lnTo>
                  <a:lnTo>
                    <a:pt x="20" y="117"/>
                  </a:lnTo>
                  <a:lnTo>
                    <a:pt x="11" y="129"/>
                  </a:lnTo>
                  <a:lnTo>
                    <a:pt x="5" y="144"/>
                  </a:lnTo>
                  <a:lnTo>
                    <a:pt x="1" y="159"/>
                  </a:lnTo>
                  <a:lnTo>
                    <a:pt x="0" y="175"/>
                  </a:lnTo>
                  <a:lnTo>
                    <a:pt x="1" y="191"/>
                  </a:lnTo>
                  <a:lnTo>
                    <a:pt x="5" y="207"/>
                  </a:lnTo>
                  <a:lnTo>
                    <a:pt x="11" y="221"/>
                  </a:lnTo>
                  <a:lnTo>
                    <a:pt x="20" y="234"/>
                  </a:lnTo>
                  <a:lnTo>
                    <a:pt x="31" y="244"/>
                  </a:lnTo>
                  <a:lnTo>
                    <a:pt x="44" y="253"/>
                  </a:lnTo>
                  <a:lnTo>
                    <a:pt x="58" y="259"/>
                  </a:lnTo>
                  <a:lnTo>
                    <a:pt x="72" y="262"/>
                  </a:lnTo>
                  <a:lnTo>
                    <a:pt x="87" y="263"/>
                  </a:lnTo>
                  <a:lnTo>
                    <a:pt x="101" y="260"/>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59" name="Rectangle 2133">
              <a:extLst>
                <a:ext uri="{FF2B5EF4-FFF2-40B4-BE49-F238E27FC236}">
                  <a16:creationId xmlns:a16="http://schemas.microsoft.com/office/drawing/2014/main" id="{D64943FF-21D5-0342-A596-A5023E0B2967}"/>
                </a:ext>
              </a:extLst>
            </p:cNvPr>
            <p:cNvSpPr>
              <a:spLocks noChangeArrowheads="1"/>
            </p:cNvSpPr>
            <p:nvPr/>
          </p:nvSpPr>
          <p:spPr bwMode="auto">
            <a:xfrm>
              <a:off x="2005" y="1119"/>
              <a:ext cx="2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Some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0" name="Rectangle 2134">
              <a:extLst>
                <a:ext uri="{FF2B5EF4-FFF2-40B4-BE49-F238E27FC236}">
                  <a16:creationId xmlns:a16="http://schemas.microsoft.com/office/drawing/2014/main" id="{6ECBA8C9-0F51-E14E-AF97-57C7F1621CC1}"/>
                </a:ext>
              </a:extLst>
            </p:cNvPr>
            <p:cNvSpPr>
              <a:spLocks noChangeArrowheads="1"/>
            </p:cNvSpPr>
            <p:nvPr/>
          </p:nvSpPr>
          <p:spPr bwMode="auto">
            <a:xfrm>
              <a:off x="1954" y="1206"/>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compiler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1" name="Freeform 2135">
              <a:extLst>
                <a:ext uri="{FF2B5EF4-FFF2-40B4-BE49-F238E27FC236}">
                  <a16:creationId xmlns:a16="http://schemas.microsoft.com/office/drawing/2014/main" id="{3AD7AC17-EF91-4647-915D-C0A06892AFC9}"/>
                </a:ext>
              </a:extLst>
            </p:cNvPr>
            <p:cNvSpPr>
              <a:spLocks/>
            </p:cNvSpPr>
            <p:nvPr/>
          </p:nvSpPr>
          <p:spPr bwMode="auto">
            <a:xfrm>
              <a:off x="2598" y="1054"/>
              <a:ext cx="696" cy="349"/>
            </a:xfrm>
            <a:custGeom>
              <a:avLst/>
              <a:gdLst>
                <a:gd name="T0" fmla="*/ 114 w 696"/>
                <a:gd name="T1" fmla="*/ 279 h 349"/>
                <a:gd name="T2" fmla="*/ 145 w 696"/>
                <a:gd name="T3" fmla="*/ 313 h 349"/>
                <a:gd name="T4" fmla="*/ 183 w 696"/>
                <a:gd name="T5" fmla="*/ 336 h 349"/>
                <a:gd name="T6" fmla="*/ 225 w 696"/>
                <a:gd name="T7" fmla="*/ 348 h 349"/>
                <a:gd name="T8" fmla="*/ 268 w 696"/>
                <a:gd name="T9" fmla="*/ 347 h 349"/>
                <a:gd name="T10" fmla="*/ 310 w 696"/>
                <a:gd name="T11" fmla="*/ 335 h 349"/>
                <a:gd name="T12" fmla="*/ 348 w 696"/>
                <a:gd name="T13" fmla="*/ 311 h 349"/>
                <a:gd name="T14" fmla="*/ 386 w 696"/>
                <a:gd name="T15" fmla="*/ 335 h 349"/>
                <a:gd name="T16" fmla="*/ 427 w 696"/>
                <a:gd name="T17" fmla="*/ 347 h 349"/>
                <a:gd name="T18" fmla="*/ 471 w 696"/>
                <a:gd name="T19" fmla="*/ 348 h 349"/>
                <a:gd name="T20" fmla="*/ 513 w 696"/>
                <a:gd name="T21" fmla="*/ 336 h 349"/>
                <a:gd name="T22" fmla="*/ 551 w 696"/>
                <a:gd name="T23" fmla="*/ 313 h 349"/>
                <a:gd name="T24" fmla="*/ 582 w 696"/>
                <a:gd name="T25" fmla="*/ 279 h 349"/>
                <a:gd name="T26" fmla="*/ 608 w 696"/>
                <a:gd name="T27" fmla="*/ 262 h 349"/>
                <a:gd name="T28" fmla="*/ 638 w 696"/>
                <a:gd name="T29" fmla="*/ 259 h 349"/>
                <a:gd name="T30" fmla="*/ 664 w 696"/>
                <a:gd name="T31" fmla="*/ 244 h 349"/>
                <a:gd name="T32" fmla="*/ 683 w 696"/>
                <a:gd name="T33" fmla="*/ 220 h 349"/>
                <a:gd name="T34" fmla="*/ 694 w 696"/>
                <a:gd name="T35" fmla="*/ 191 h 349"/>
                <a:gd name="T36" fmla="*/ 694 w 696"/>
                <a:gd name="T37" fmla="*/ 158 h 349"/>
                <a:gd name="T38" fmla="*/ 683 w 696"/>
                <a:gd name="T39" fmla="*/ 129 h 349"/>
                <a:gd name="T40" fmla="*/ 664 w 696"/>
                <a:gd name="T41" fmla="*/ 105 h 349"/>
                <a:gd name="T42" fmla="*/ 638 w 696"/>
                <a:gd name="T43" fmla="*/ 90 h 349"/>
                <a:gd name="T44" fmla="*/ 608 w 696"/>
                <a:gd name="T45" fmla="*/ 87 h 349"/>
                <a:gd name="T46" fmla="*/ 582 w 696"/>
                <a:gd name="T47" fmla="*/ 70 h 349"/>
                <a:gd name="T48" fmla="*/ 551 w 696"/>
                <a:gd name="T49" fmla="*/ 36 h 349"/>
                <a:gd name="T50" fmla="*/ 513 w 696"/>
                <a:gd name="T51" fmla="*/ 13 h 349"/>
                <a:gd name="T52" fmla="*/ 471 w 696"/>
                <a:gd name="T53" fmla="*/ 1 h 349"/>
                <a:gd name="T54" fmla="*/ 427 w 696"/>
                <a:gd name="T55" fmla="*/ 1 h 349"/>
                <a:gd name="T56" fmla="*/ 386 w 696"/>
                <a:gd name="T57" fmla="*/ 14 h 349"/>
                <a:gd name="T58" fmla="*/ 348 w 696"/>
                <a:gd name="T59" fmla="*/ 38 h 349"/>
                <a:gd name="T60" fmla="*/ 310 w 696"/>
                <a:gd name="T61" fmla="*/ 14 h 349"/>
                <a:gd name="T62" fmla="*/ 268 w 696"/>
                <a:gd name="T63" fmla="*/ 1 h 349"/>
                <a:gd name="T64" fmla="*/ 225 w 696"/>
                <a:gd name="T65" fmla="*/ 1 h 349"/>
                <a:gd name="T66" fmla="*/ 183 w 696"/>
                <a:gd name="T67" fmla="*/ 13 h 349"/>
                <a:gd name="T68" fmla="*/ 145 w 696"/>
                <a:gd name="T69" fmla="*/ 36 h 349"/>
                <a:gd name="T70" fmla="*/ 114 w 696"/>
                <a:gd name="T71" fmla="*/ 70 h 349"/>
                <a:gd name="T72" fmla="*/ 88 w 696"/>
                <a:gd name="T73" fmla="*/ 87 h 349"/>
                <a:gd name="T74" fmla="*/ 58 w 696"/>
                <a:gd name="T75" fmla="*/ 90 h 349"/>
                <a:gd name="T76" fmla="*/ 32 w 696"/>
                <a:gd name="T77" fmla="*/ 105 h 349"/>
                <a:gd name="T78" fmla="*/ 13 w 696"/>
                <a:gd name="T79" fmla="*/ 129 h 349"/>
                <a:gd name="T80" fmla="*/ 2 w 696"/>
                <a:gd name="T81" fmla="*/ 158 h 349"/>
                <a:gd name="T82" fmla="*/ 2 w 696"/>
                <a:gd name="T83" fmla="*/ 191 h 349"/>
                <a:gd name="T84" fmla="*/ 13 w 696"/>
                <a:gd name="T85" fmla="*/ 220 h 349"/>
                <a:gd name="T86" fmla="*/ 32 w 696"/>
                <a:gd name="T87" fmla="*/ 244 h 349"/>
                <a:gd name="T88" fmla="*/ 58 w 696"/>
                <a:gd name="T89" fmla="*/ 259 h 349"/>
                <a:gd name="T90" fmla="*/ 88 w 696"/>
                <a:gd name="T91" fmla="*/ 262 h 3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349">
                  <a:moveTo>
                    <a:pt x="103" y="259"/>
                  </a:moveTo>
                  <a:lnTo>
                    <a:pt x="114" y="279"/>
                  </a:lnTo>
                  <a:lnTo>
                    <a:pt x="129" y="297"/>
                  </a:lnTo>
                  <a:lnTo>
                    <a:pt x="145" y="313"/>
                  </a:lnTo>
                  <a:lnTo>
                    <a:pt x="163" y="326"/>
                  </a:lnTo>
                  <a:lnTo>
                    <a:pt x="183" y="336"/>
                  </a:lnTo>
                  <a:lnTo>
                    <a:pt x="203" y="343"/>
                  </a:lnTo>
                  <a:lnTo>
                    <a:pt x="225" y="348"/>
                  </a:lnTo>
                  <a:lnTo>
                    <a:pt x="247" y="349"/>
                  </a:lnTo>
                  <a:lnTo>
                    <a:pt x="268" y="347"/>
                  </a:lnTo>
                  <a:lnTo>
                    <a:pt x="290" y="343"/>
                  </a:lnTo>
                  <a:lnTo>
                    <a:pt x="310" y="335"/>
                  </a:lnTo>
                  <a:lnTo>
                    <a:pt x="330" y="325"/>
                  </a:lnTo>
                  <a:lnTo>
                    <a:pt x="348" y="311"/>
                  </a:lnTo>
                  <a:lnTo>
                    <a:pt x="366" y="325"/>
                  </a:lnTo>
                  <a:lnTo>
                    <a:pt x="386" y="335"/>
                  </a:lnTo>
                  <a:lnTo>
                    <a:pt x="406" y="343"/>
                  </a:lnTo>
                  <a:lnTo>
                    <a:pt x="427" y="347"/>
                  </a:lnTo>
                  <a:lnTo>
                    <a:pt x="449" y="349"/>
                  </a:lnTo>
                  <a:lnTo>
                    <a:pt x="471" y="348"/>
                  </a:lnTo>
                  <a:lnTo>
                    <a:pt x="493" y="343"/>
                  </a:lnTo>
                  <a:lnTo>
                    <a:pt x="513" y="336"/>
                  </a:lnTo>
                  <a:lnTo>
                    <a:pt x="532" y="326"/>
                  </a:lnTo>
                  <a:lnTo>
                    <a:pt x="551" y="313"/>
                  </a:lnTo>
                  <a:lnTo>
                    <a:pt x="568" y="297"/>
                  </a:lnTo>
                  <a:lnTo>
                    <a:pt x="582" y="279"/>
                  </a:lnTo>
                  <a:lnTo>
                    <a:pt x="593" y="259"/>
                  </a:lnTo>
                  <a:lnTo>
                    <a:pt x="608" y="262"/>
                  </a:lnTo>
                  <a:lnTo>
                    <a:pt x="623" y="261"/>
                  </a:lnTo>
                  <a:lnTo>
                    <a:pt x="638" y="259"/>
                  </a:lnTo>
                  <a:lnTo>
                    <a:pt x="651" y="252"/>
                  </a:lnTo>
                  <a:lnTo>
                    <a:pt x="664" y="244"/>
                  </a:lnTo>
                  <a:lnTo>
                    <a:pt x="675" y="232"/>
                  </a:lnTo>
                  <a:lnTo>
                    <a:pt x="683" y="220"/>
                  </a:lnTo>
                  <a:lnTo>
                    <a:pt x="691" y="205"/>
                  </a:lnTo>
                  <a:lnTo>
                    <a:pt x="694" y="191"/>
                  </a:lnTo>
                  <a:lnTo>
                    <a:pt x="696" y="175"/>
                  </a:lnTo>
                  <a:lnTo>
                    <a:pt x="694" y="158"/>
                  </a:lnTo>
                  <a:lnTo>
                    <a:pt x="691" y="144"/>
                  </a:lnTo>
                  <a:lnTo>
                    <a:pt x="683" y="129"/>
                  </a:lnTo>
                  <a:lnTo>
                    <a:pt x="675" y="117"/>
                  </a:lnTo>
                  <a:lnTo>
                    <a:pt x="664" y="105"/>
                  </a:lnTo>
                  <a:lnTo>
                    <a:pt x="651" y="96"/>
                  </a:lnTo>
                  <a:lnTo>
                    <a:pt x="638" y="90"/>
                  </a:lnTo>
                  <a:lnTo>
                    <a:pt x="623" y="88"/>
                  </a:lnTo>
                  <a:lnTo>
                    <a:pt x="608" y="87"/>
                  </a:lnTo>
                  <a:lnTo>
                    <a:pt x="593" y="89"/>
                  </a:lnTo>
                  <a:lnTo>
                    <a:pt x="582" y="70"/>
                  </a:lnTo>
                  <a:lnTo>
                    <a:pt x="568" y="52"/>
                  </a:lnTo>
                  <a:lnTo>
                    <a:pt x="551" y="36"/>
                  </a:lnTo>
                  <a:lnTo>
                    <a:pt x="532" y="23"/>
                  </a:lnTo>
                  <a:lnTo>
                    <a:pt x="513" y="13"/>
                  </a:lnTo>
                  <a:lnTo>
                    <a:pt x="493" y="6"/>
                  </a:lnTo>
                  <a:lnTo>
                    <a:pt x="471" y="1"/>
                  </a:lnTo>
                  <a:lnTo>
                    <a:pt x="449" y="0"/>
                  </a:lnTo>
                  <a:lnTo>
                    <a:pt x="427" y="1"/>
                  </a:lnTo>
                  <a:lnTo>
                    <a:pt x="406" y="6"/>
                  </a:lnTo>
                  <a:lnTo>
                    <a:pt x="386" y="14"/>
                  </a:lnTo>
                  <a:lnTo>
                    <a:pt x="366" y="24"/>
                  </a:lnTo>
                  <a:lnTo>
                    <a:pt x="348" y="38"/>
                  </a:lnTo>
                  <a:lnTo>
                    <a:pt x="330" y="24"/>
                  </a:lnTo>
                  <a:lnTo>
                    <a:pt x="310" y="14"/>
                  </a:lnTo>
                  <a:lnTo>
                    <a:pt x="290" y="6"/>
                  </a:lnTo>
                  <a:lnTo>
                    <a:pt x="268" y="1"/>
                  </a:lnTo>
                  <a:lnTo>
                    <a:pt x="247" y="0"/>
                  </a:lnTo>
                  <a:lnTo>
                    <a:pt x="225" y="1"/>
                  </a:lnTo>
                  <a:lnTo>
                    <a:pt x="203" y="6"/>
                  </a:lnTo>
                  <a:lnTo>
                    <a:pt x="183" y="13"/>
                  </a:lnTo>
                  <a:lnTo>
                    <a:pt x="163" y="23"/>
                  </a:lnTo>
                  <a:lnTo>
                    <a:pt x="145" y="36"/>
                  </a:lnTo>
                  <a:lnTo>
                    <a:pt x="129" y="52"/>
                  </a:lnTo>
                  <a:lnTo>
                    <a:pt x="114" y="70"/>
                  </a:lnTo>
                  <a:lnTo>
                    <a:pt x="103" y="89"/>
                  </a:lnTo>
                  <a:lnTo>
                    <a:pt x="88" y="87"/>
                  </a:lnTo>
                  <a:lnTo>
                    <a:pt x="73" y="88"/>
                  </a:lnTo>
                  <a:lnTo>
                    <a:pt x="58" y="90"/>
                  </a:lnTo>
                  <a:lnTo>
                    <a:pt x="45" y="96"/>
                  </a:lnTo>
                  <a:lnTo>
                    <a:pt x="32" y="105"/>
                  </a:lnTo>
                  <a:lnTo>
                    <a:pt x="21" y="117"/>
                  </a:lnTo>
                  <a:lnTo>
                    <a:pt x="13" y="129"/>
                  </a:lnTo>
                  <a:lnTo>
                    <a:pt x="6" y="144"/>
                  </a:lnTo>
                  <a:lnTo>
                    <a:pt x="2" y="158"/>
                  </a:lnTo>
                  <a:lnTo>
                    <a:pt x="0" y="175"/>
                  </a:lnTo>
                  <a:lnTo>
                    <a:pt x="2" y="191"/>
                  </a:lnTo>
                  <a:lnTo>
                    <a:pt x="6" y="205"/>
                  </a:lnTo>
                  <a:lnTo>
                    <a:pt x="13" y="220"/>
                  </a:lnTo>
                  <a:lnTo>
                    <a:pt x="21" y="232"/>
                  </a:lnTo>
                  <a:lnTo>
                    <a:pt x="32" y="244"/>
                  </a:lnTo>
                  <a:lnTo>
                    <a:pt x="45" y="252"/>
                  </a:lnTo>
                  <a:lnTo>
                    <a:pt x="58" y="259"/>
                  </a:lnTo>
                  <a:lnTo>
                    <a:pt x="73" y="261"/>
                  </a:lnTo>
                  <a:lnTo>
                    <a:pt x="88" y="262"/>
                  </a:lnTo>
                  <a:lnTo>
                    <a:pt x="103" y="259"/>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62" name="Rectangle 2136">
              <a:extLst>
                <a:ext uri="{FF2B5EF4-FFF2-40B4-BE49-F238E27FC236}">
                  <a16:creationId xmlns:a16="http://schemas.microsoft.com/office/drawing/2014/main" id="{860F5749-91EA-8344-855A-A25A534C8ADB}"/>
                </a:ext>
              </a:extLst>
            </p:cNvPr>
            <p:cNvSpPr>
              <a:spLocks noChangeArrowheads="1"/>
            </p:cNvSpPr>
            <p:nvPr/>
          </p:nvSpPr>
          <p:spPr bwMode="auto">
            <a:xfrm>
              <a:off x="2728" y="1166"/>
              <a:ext cx="4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Some Other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3" name="Rectangle 2137">
              <a:extLst>
                <a:ext uri="{FF2B5EF4-FFF2-40B4-BE49-F238E27FC236}">
                  <a16:creationId xmlns:a16="http://schemas.microsoft.com/office/drawing/2014/main" id="{43F72272-6178-594B-B1D5-550DB8834351}"/>
                </a:ext>
              </a:extLst>
            </p:cNvPr>
            <p:cNvSpPr>
              <a:spLocks noChangeArrowheads="1"/>
            </p:cNvSpPr>
            <p:nvPr/>
          </p:nvSpPr>
          <p:spPr bwMode="auto">
            <a:xfrm>
              <a:off x="2798" y="1253"/>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compiler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4" name="Freeform 2138">
              <a:extLst>
                <a:ext uri="{FF2B5EF4-FFF2-40B4-BE49-F238E27FC236}">
                  <a16:creationId xmlns:a16="http://schemas.microsoft.com/office/drawing/2014/main" id="{58E49E15-1CCA-324B-BE12-44253978E0BF}"/>
                </a:ext>
              </a:extLst>
            </p:cNvPr>
            <p:cNvSpPr>
              <a:spLocks/>
            </p:cNvSpPr>
            <p:nvPr/>
          </p:nvSpPr>
          <p:spPr bwMode="auto">
            <a:xfrm>
              <a:off x="3444" y="1043"/>
              <a:ext cx="694" cy="350"/>
            </a:xfrm>
            <a:custGeom>
              <a:avLst/>
              <a:gdLst>
                <a:gd name="T0" fmla="*/ 114 w 694"/>
                <a:gd name="T1" fmla="*/ 279 h 350"/>
                <a:gd name="T2" fmla="*/ 145 w 694"/>
                <a:gd name="T3" fmla="*/ 313 h 350"/>
                <a:gd name="T4" fmla="*/ 182 w 694"/>
                <a:gd name="T5" fmla="*/ 337 h 350"/>
                <a:gd name="T6" fmla="*/ 224 w 694"/>
                <a:gd name="T7" fmla="*/ 349 h 350"/>
                <a:gd name="T8" fmla="*/ 268 w 694"/>
                <a:gd name="T9" fmla="*/ 349 h 350"/>
                <a:gd name="T10" fmla="*/ 310 w 694"/>
                <a:gd name="T11" fmla="*/ 336 h 350"/>
                <a:gd name="T12" fmla="*/ 348 w 694"/>
                <a:gd name="T13" fmla="*/ 311 h 350"/>
                <a:gd name="T14" fmla="*/ 385 w 694"/>
                <a:gd name="T15" fmla="*/ 336 h 350"/>
                <a:gd name="T16" fmla="*/ 427 w 694"/>
                <a:gd name="T17" fmla="*/ 349 h 350"/>
                <a:gd name="T18" fmla="*/ 471 w 694"/>
                <a:gd name="T19" fmla="*/ 349 h 350"/>
                <a:gd name="T20" fmla="*/ 513 w 694"/>
                <a:gd name="T21" fmla="*/ 337 h 350"/>
                <a:gd name="T22" fmla="*/ 550 w 694"/>
                <a:gd name="T23" fmla="*/ 313 h 350"/>
                <a:gd name="T24" fmla="*/ 580 w 694"/>
                <a:gd name="T25" fmla="*/ 279 h 350"/>
                <a:gd name="T26" fmla="*/ 608 w 694"/>
                <a:gd name="T27" fmla="*/ 263 h 350"/>
                <a:gd name="T28" fmla="*/ 637 w 694"/>
                <a:gd name="T29" fmla="*/ 259 h 350"/>
                <a:gd name="T30" fmla="*/ 663 w 694"/>
                <a:gd name="T31" fmla="*/ 244 h 350"/>
                <a:gd name="T32" fmla="*/ 683 w 694"/>
                <a:gd name="T33" fmla="*/ 221 h 350"/>
                <a:gd name="T34" fmla="*/ 694 w 694"/>
                <a:gd name="T35" fmla="*/ 191 h 350"/>
                <a:gd name="T36" fmla="*/ 694 w 694"/>
                <a:gd name="T37" fmla="*/ 159 h 350"/>
                <a:gd name="T38" fmla="*/ 683 w 694"/>
                <a:gd name="T39" fmla="*/ 129 h 350"/>
                <a:gd name="T40" fmla="*/ 663 w 694"/>
                <a:gd name="T41" fmla="*/ 106 h 350"/>
                <a:gd name="T42" fmla="*/ 637 w 694"/>
                <a:gd name="T43" fmla="*/ 92 h 350"/>
                <a:gd name="T44" fmla="*/ 608 w 694"/>
                <a:gd name="T45" fmla="*/ 88 h 350"/>
                <a:gd name="T46" fmla="*/ 580 w 694"/>
                <a:gd name="T47" fmla="*/ 71 h 350"/>
                <a:gd name="T48" fmla="*/ 550 w 694"/>
                <a:gd name="T49" fmla="*/ 38 h 350"/>
                <a:gd name="T50" fmla="*/ 513 w 694"/>
                <a:gd name="T51" fmla="*/ 13 h 350"/>
                <a:gd name="T52" fmla="*/ 471 w 694"/>
                <a:gd name="T53" fmla="*/ 2 h 350"/>
                <a:gd name="T54" fmla="*/ 427 w 694"/>
                <a:gd name="T55" fmla="*/ 2 h 350"/>
                <a:gd name="T56" fmla="*/ 385 w 694"/>
                <a:gd name="T57" fmla="*/ 14 h 350"/>
                <a:gd name="T58" fmla="*/ 348 w 694"/>
                <a:gd name="T59" fmla="*/ 39 h 350"/>
                <a:gd name="T60" fmla="*/ 310 w 694"/>
                <a:gd name="T61" fmla="*/ 14 h 350"/>
                <a:gd name="T62" fmla="*/ 268 w 694"/>
                <a:gd name="T63" fmla="*/ 2 h 350"/>
                <a:gd name="T64" fmla="*/ 224 w 694"/>
                <a:gd name="T65" fmla="*/ 2 h 350"/>
                <a:gd name="T66" fmla="*/ 182 w 694"/>
                <a:gd name="T67" fmla="*/ 13 h 350"/>
                <a:gd name="T68" fmla="*/ 145 w 694"/>
                <a:gd name="T69" fmla="*/ 38 h 350"/>
                <a:gd name="T70" fmla="*/ 114 w 694"/>
                <a:gd name="T71" fmla="*/ 71 h 350"/>
                <a:gd name="T72" fmla="*/ 88 w 694"/>
                <a:gd name="T73" fmla="*/ 88 h 350"/>
                <a:gd name="T74" fmla="*/ 58 w 694"/>
                <a:gd name="T75" fmla="*/ 92 h 350"/>
                <a:gd name="T76" fmla="*/ 32 w 694"/>
                <a:gd name="T77" fmla="*/ 106 h 350"/>
                <a:gd name="T78" fmla="*/ 12 w 694"/>
                <a:gd name="T79" fmla="*/ 129 h 350"/>
                <a:gd name="T80" fmla="*/ 1 w 694"/>
                <a:gd name="T81" fmla="*/ 159 h 350"/>
                <a:gd name="T82" fmla="*/ 1 w 694"/>
                <a:gd name="T83" fmla="*/ 191 h 350"/>
                <a:gd name="T84" fmla="*/ 12 w 694"/>
                <a:gd name="T85" fmla="*/ 221 h 350"/>
                <a:gd name="T86" fmla="*/ 32 w 694"/>
                <a:gd name="T87" fmla="*/ 244 h 350"/>
                <a:gd name="T88" fmla="*/ 58 w 694"/>
                <a:gd name="T89" fmla="*/ 259 h 350"/>
                <a:gd name="T90" fmla="*/ 88 w 694"/>
                <a:gd name="T91" fmla="*/ 263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4" h="350">
                  <a:moveTo>
                    <a:pt x="102" y="260"/>
                  </a:moveTo>
                  <a:lnTo>
                    <a:pt x="114" y="279"/>
                  </a:lnTo>
                  <a:lnTo>
                    <a:pt x="128" y="297"/>
                  </a:lnTo>
                  <a:lnTo>
                    <a:pt x="145" y="313"/>
                  </a:lnTo>
                  <a:lnTo>
                    <a:pt x="162" y="326"/>
                  </a:lnTo>
                  <a:lnTo>
                    <a:pt x="182" y="337"/>
                  </a:lnTo>
                  <a:lnTo>
                    <a:pt x="203" y="344"/>
                  </a:lnTo>
                  <a:lnTo>
                    <a:pt x="224" y="349"/>
                  </a:lnTo>
                  <a:lnTo>
                    <a:pt x="246" y="350"/>
                  </a:lnTo>
                  <a:lnTo>
                    <a:pt x="268" y="349"/>
                  </a:lnTo>
                  <a:lnTo>
                    <a:pt x="290" y="344"/>
                  </a:lnTo>
                  <a:lnTo>
                    <a:pt x="310" y="336"/>
                  </a:lnTo>
                  <a:lnTo>
                    <a:pt x="329" y="325"/>
                  </a:lnTo>
                  <a:lnTo>
                    <a:pt x="348" y="311"/>
                  </a:lnTo>
                  <a:lnTo>
                    <a:pt x="365" y="325"/>
                  </a:lnTo>
                  <a:lnTo>
                    <a:pt x="385" y="336"/>
                  </a:lnTo>
                  <a:lnTo>
                    <a:pt x="406" y="344"/>
                  </a:lnTo>
                  <a:lnTo>
                    <a:pt x="427" y="349"/>
                  </a:lnTo>
                  <a:lnTo>
                    <a:pt x="449" y="350"/>
                  </a:lnTo>
                  <a:lnTo>
                    <a:pt x="471" y="349"/>
                  </a:lnTo>
                  <a:lnTo>
                    <a:pt x="492" y="344"/>
                  </a:lnTo>
                  <a:lnTo>
                    <a:pt x="513" y="337"/>
                  </a:lnTo>
                  <a:lnTo>
                    <a:pt x="532" y="326"/>
                  </a:lnTo>
                  <a:lnTo>
                    <a:pt x="550" y="313"/>
                  </a:lnTo>
                  <a:lnTo>
                    <a:pt x="566" y="297"/>
                  </a:lnTo>
                  <a:lnTo>
                    <a:pt x="580" y="279"/>
                  </a:lnTo>
                  <a:lnTo>
                    <a:pt x="593" y="260"/>
                  </a:lnTo>
                  <a:lnTo>
                    <a:pt x="608" y="263"/>
                  </a:lnTo>
                  <a:lnTo>
                    <a:pt x="622" y="262"/>
                  </a:lnTo>
                  <a:lnTo>
                    <a:pt x="637" y="259"/>
                  </a:lnTo>
                  <a:lnTo>
                    <a:pt x="651" y="253"/>
                  </a:lnTo>
                  <a:lnTo>
                    <a:pt x="663" y="244"/>
                  </a:lnTo>
                  <a:lnTo>
                    <a:pt x="674" y="234"/>
                  </a:lnTo>
                  <a:lnTo>
                    <a:pt x="683" y="221"/>
                  </a:lnTo>
                  <a:lnTo>
                    <a:pt x="689" y="207"/>
                  </a:lnTo>
                  <a:lnTo>
                    <a:pt x="694" y="191"/>
                  </a:lnTo>
                  <a:lnTo>
                    <a:pt x="694" y="175"/>
                  </a:lnTo>
                  <a:lnTo>
                    <a:pt x="694" y="159"/>
                  </a:lnTo>
                  <a:lnTo>
                    <a:pt x="689" y="144"/>
                  </a:lnTo>
                  <a:lnTo>
                    <a:pt x="683" y="129"/>
                  </a:lnTo>
                  <a:lnTo>
                    <a:pt x="674" y="117"/>
                  </a:lnTo>
                  <a:lnTo>
                    <a:pt x="663" y="106"/>
                  </a:lnTo>
                  <a:lnTo>
                    <a:pt x="651" y="97"/>
                  </a:lnTo>
                  <a:lnTo>
                    <a:pt x="637" y="92"/>
                  </a:lnTo>
                  <a:lnTo>
                    <a:pt x="622" y="88"/>
                  </a:lnTo>
                  <a:lnTo>
                    <a:pt x="608" y="88"/>
                  </a:lnTo>
                  <a:lnTo>
                    <a:pt x="593" y="90"/>
                  </a:lnTo>
                  <a:lnTo>
                    <a:pt x="580" y="71"/>
                  </a:lnTo>
                  <a:lnTo>
                    <a:pt x="566" y="53"/>
                  </a:lnTo>
                  <a:lnTo>
                    <a:pt x="550" y="38"/>
                  </a:lnTo>
                  <a:lnTo>
                    <a:pt x="532" y="24"/>
                  </a:lnTo>
                  <a:lnTo>
                    <a:pt x="513" y="13"/>
                  </a:lnTo>
                  <a:lnTo>
                    <a:pt x="492" y="6"/>
                  </a:lnTo>
                  <a:lnTo>
                    <a:pt x="471" y="2"/>
                  </a:lnTo>
                  <a:lnTo>
                    <a:pt x="449" y="0"/>
                  </a:lnTo>
                  <a:lnTo>
                    <a:pt x="427" y="2"/>
                  </a:lnTo>
                  <a:lnTo>
                    <a:pt x="406" y="6"/>
                  </a:lnTo>
                  <a:lnTo>
                    <a:pt x="385" y="14"/>
                  </a:lnTo>
                  <a:lnTo>
                    <a:pt x="365" y="26"/>
                  </a:lnTo>
                  <a:lnTo>
                    <a:pt x="348" y="39"/>
                  </a:lnTo>
                  <a:lnTo>
                    <a:pt x="329" y="26"/>
                  </a:lnTo>
                  <a:lnTo>
                    <a:pt x="310" y="14"/>
                  </a:lnTo>
                  <a:lnTo>
                    <a:pt x="290" y="6"/>
                  </a:lnTo>
                  <a:lnTo>
                    <a:pt x="268" y="2"/>
                  </a:lnTo>
                  <a:lnTo>
                    <a:pt x="246" y="0"/>
                  </a:lnTo>
                  <a:lnTo>
                    <a:pt x="224" y="2"/>
                  </a:lnTo>
                  <a:lnTo>
                    <a:pt x="203" y="6"/>
                  </a:lnTo>
                  <a:lnTo>
                    <a:pt x="182" y="13"/>
                  </a:lnTo>
                  <a:lnTo>
                    <a:pt x="162" y="24"/>
                  </a:lnTo>
                  <a:lnTo>
                    <a:pt x="145" y="38"/>
                  </a:lnTo>
                  <a:lnTo>
                    <a:pt x="128" y="53"/>
                  </a:lnTo>
                  <a:lnTo>
                    <a:pt x="114" y="71"/>
                  </a:lnTo>
                  <a:lnTo>
                    <a:pt x="102" y="90"/>
                  </a:lnTo>
                  <a:lnTo>
                    <a:pt x="88" y="88"/>
                  </a:lnTo>
                  <a:lnTo>
                    <a:pt x="73" y="88"/>
                  </a:lnTo>
                  <a:lnTo>
                    <a:pt x="58" y="92"/>
                  </a:lnTo>
                  <a:lnTo>
                    <a:pt x="44" y="97"/>
                  </a:lnTo>
                  <a:lnTo>
                    <a:pt x="32" y="106"/>
                  </a:lnTo>
                  <a:lnTo>
                    <a:pt x="21" y="117"/>
                  </a:lnTo>
                  <a:lnTo>
                    <a:pt x="12" y="129"/>
                  </a:lnTo>
                  <a:lnTo>
                    <a:pt x="5" y="144"/>
                  </a:lnTo>
                  <a:lnTo>
                    <a:pt x="1" y="159"/>
                  </a:lnTo>
                  <a:lnTo>
                    <a:pt x="0" y="175"/>
                  </a:lnTo>
                  <a:lnTo>
                    <a:pt x="1" y="191"/>
                  </a:lnTo>
                  <a:lnTo>
                    <a:pt x="5" y="207"/>
                  </a:lnTo>
                  <a:lnTo>
                    <a:pt x="12" y="221"/>
                  </a:lnTo>
                  <a:lnTo>
                    <a:pt x="21" y="234"/>
                  </a:lnTo>
                  <a:lnTo>
                    <a:pt x="32" y="244"/>
                  </a:lnTo>
                  <a:lnTo>
                    <a:pt x="44" y="253"/>
                  </a:lnTo>
                  <a:lnTo>
                    <a:pt x="58" y="259"/>
                  </a:lnTo>
                  <a:lnTo>
                    <a:pt x="73" y="262"/>
                  </a:lnTo>
                  <a:lnTo>
                    <a:pt x="88" y="263"/>
                  </a:lnTo>
                  <a:lnTo>
                    <a:pt x="102" y="260"/>
                  </a:lnTo>
                  <a:close/>
                </a:path>
              </a:pathLst>
            </a:custGeom>
            <a:solidFill>
              <a:srgbClr val="FFFFFF"/>
            </a:solidFill>
            <a:ln w="7938">
              <a:solidFill>
                <a:srgbClr val="000000"/>
              </a:solidFill>
              <a:prstDash val="solid"/>
              <a:round/>
              <a:headEnd/>
              <a:tailEnd/>
            </a:ln>
          </p:spPr>
          <p:txBody>
            <a:bodyPr/>
            <a:lstStyle/>
            <a:p>
              <a:endParaRPr lang="zh-TW" altLang="en-US"/>
            </a:p>
          </p:txBody>
        </p:sp>
        <p:sp>
          <p:nvSpPr>
            <p:cNvPr id="10265" name="Rectangle 2139">
              <a:extLst>
                <a:ext uri="{FF2B5EF4-FFF2-40B4-BE49-F238E27FC236}">
                  <a16:creationId xmlns:a16="http://schemas.microsoft.com/office/drawing/2014/main" id="{590010E4-C2D1-CE4F-9ED1-E4C2FCB3FD26}"/>
                </a:ext>
              </a:extLst>
            </p:cNvPr>
            <p:cNvSpPr>
              <a:spLocks noChangeArrowheads="1"/>
            </p:cNvSpPr>
            <p:nvPr/>
          </p:nvSpPr>
          <p:spPr bwMode="auto">
            <a:xfrm>
              <a:off x="3702" y="1098"/>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Jack</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6" name="Rectangle 2140">
              <a:extLst>
                <a:ext uri="{FF2B5EF4-FFF2-40B4-BE49-F238E27FC236}">
                  <a16:creationId xmlns:a16="http://schemas.microsoft.com/office/drawing/2014/main" id="{D45A9059-032E-6747-8BD2-00FA0F23D5A8}"/>
                </a:ext>
              </a:extLst>
            </p:cNvPr>
            <p:cNvSpPr>
              <a:spLocks noChangeArrowheads="1"/>
            </p:cNvSpPr>
            <p:nvPr/>
          </p:nvSpPr>
          <p:spPr bwMode="auto">
            <a:xfrm>
              <a:off x="3602" y="1199"/>
              <a:ext cx="4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300" b="1">
                  <a:solidFill>
                    <a:srgbClr val="000000"/>
                  </a:solidFill>
                  <a:latin typeface="Arial" panose="020B0604020202020204" pitchFamily="34" charset="0"/>
                  <a:ea typeface="新細明體" panose="02020500000000000000" pitchFamily="18" charset="-120"/>
                  <a:cs typeface="Arial" panose="020B0604020202020204" pitchFamily="34" charset="0"/>
                </a:rPr>
                <a:t>compiler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7" name="Rectangle 2141">
              <a:extLst>
                <a:ext uri="{FF2B5EF4-FFF2-40B4-BE49-F238E27FC236}">
                  <a16:creationId xmlns:a16="http://schemas.microsoft.com/office/drawing/2014/main" id="{1238B439-628F-0345-920A-CF4F7D789616}"/>
                </a:ext>
              </a:extLst>
            </p:cNvPr>
            <p:cNvSpPr>
              <a:spLocks noChangeArrowheads="1"/>
            </p:cNvSpPr>
            <p:nvPr/>
          </p:nvSpPr>
          <p:spPr bwMode="auto">
            <a:xfrm>
              <a:off x="3309" y="518"/>
              <a:ext cx="39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268" name="Rectangle 2142">
              <a:extLst>
                <a:ext uri="{FF2B5EF4-FFF2-40B4-BE49-F238E27FC236}">
                  <a16:creationId xmlns:a16="http://schemas.microsoft.com/office/drawing/2014/main" id="{6D5F0ABB-7D01-A54B-8D71-7E3C78E8FBB8}"/>
                </a:ext>
              </a:extLst>
            </p:cNvPr>
            <p:cNvSpPr>
              <a:spLocks noChangeArrowheads="1"/>
            </p:cNvSpPr>
            <p:nvPr/>
          </p:nvSpPr>
          <p:spPr bwMode="auto">
            <a:xfrm>
              <a:off x="3411" y="465"/>
              <a:ext cx="30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2700">
                  <a:solidFill>
                    <a:srgbClr val="000000"/>
                  </a:solidFill>
                  <a:latin typeface="Arial" panose="020B0604020202020204" pitchFamily="34" charset="0"/>
                  <a:ea typeface="新細明體" panose="02020500000000000000" pitchFamily="18" charset="-120"/>
                  <a:cs typeface="Arial" panose="020B0604020202020204" pitchFamily="34" charset="0"/>
                </a:rPr>
                <a:t>. . .</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69" name="Freeform 2143">
              <a:extLst>
                <a:ext uri="{FF2B5EF4-FFF2-40B4-BE49-F238E27FC236}">
                  <a16:creationId xmlns:a16="http://schemas.microsoft.com/office/drawing/2014/main" id="{F8484845-D0FC-F040-B8BA-389C5EFAC2B4}"/>
                </a:ext>
              </a:extLst>
            </p:cNvPr>
            <p:cNvSpPr>
              <a:spLocks/>
            </p:cNvSpPr>
            <p:nvPr/>
          </p:nvSpPr>
          <p:spPr bwMode="auto">
            <a:xfrm>
              <a:off x="1636" y="508"/>
              <a:ext cx="519" cy="310"/>
            </a:xfrm>
            <a:custGeom>
              <a:avLst/>
              <a:gdLst>
                <a:gd name="T0" fmla="*/ 132 w 519"/>
                <a:gd name="T1" fmla="*/ 310 h 310"/>
                <a:gd name="T2" fmla="*/ 387 w 519"/>
                <a:gd name="T3" fmla="*/ 310 h 310"/>
                <a:gd name="T4" fmla="*/ 407 w 519"/>
                <a:gd name="T5" fmla="*/ 308 h 310"/>
                <a:gd name="T6" fmla="*/ 428 w 519"/>
                <a:gd name="T7" fmla="*/ 303 h 310"/>
                <a:gd name="T8" fmla="*/ 447 w 519"/>
                <a:gd name="T9" fmla="*/ 295 h 310"/>
                <a:gd name="T10" fmla="*/ 464 w 519"/>
                <a:gd name="T11" fmla="*/ 284 h 310"/>
                <a:gd name="T12" fmla="*/ 480 w 519"/>
                <a:gd name="T13" fmla="*/ 271 h 310"/>
                <a:gd name="T14" fmla="*/ 493 w 519"/>
                <a:gd name="T15" fmla="*/ 256 h 310"/>
                <a:gd name="T16" fmla="*/ 504 w 519"/>
                <a:gd name="T17" fmla="*/ 238 h 310"/>
                <a:gd name="T18" fmla="*/ 512 w 519"/>
                <a:gd name="T19" fmla="*/ 219 h 310"/>
                <a:gd name="T20" fmla="*/ 517 w 519"/>
                <a:gd name="T21" fmla="*/ 199 h 310"/>
                <a:gd name="T22" fmla="*/ 519 w 519"/>
                <a:gd name="T23" fmla="*/ 179 h 310"/>
                <a:gd name="T24" fmla="*/ 519 w 519"/>
                <a:gd name="T25" fmla="*/ 131 h 310"/>
                <a:gd name="T26" fmla="*/ 517 w 519"/>
                <a:gd name="T27" fmla="*/ 111 h 310"/>
                <a:gd name="T28" fmla="*/ 512 w 519"/>
                <a:gd name="T29" fmla="*/ 91 h 310"/>
                <a:gd name="T30" fmla="*/ 504 w 519"/>
                <a:gd name="T31" fmla="*/ 72 h 310"/>
                <a:gd name="T32" fmla="*/ 493 w 519"/>
                <a:gd name="T33" fmla="*/ 54 h 310"/>
                <a:gd name="T34" fmla="*/ 480 w 519"/>
                <a:gd name="T35" fmla="*/ 39 h 310"/>
                <a:gd name="T36" fmla="*/ 464 w 519"/>
                <a:gd name="T37" fmla="*/ 26 h 310"/>
                <a:gd name="T38" fmla="*/ 447 w 519"/>
                <a:gd name="T39" fmla="*/ 15 h 310"/>
                <a:gd name="T40" fmla="*/ 428 w 519"/>
                <a:gd name="T41" fmla="*/ 7 h 310"/>
                <a:gd name="T42" fmla="*/ 407 w 519"/>
                <a:gd name="T43" fmla="*/ 2 h 310"/>
                <a:gd name="T44" fmla="*/ 387 w 519"/>
                <a:gd name="T45" fmla="*/ 0 h 310"/>
                <a:gd name="T46" fmla="*/ 132 w 519"/>
                <a:gd name="T47" fmla="*/ 0 h 310"/>
                <a:gd name="T48" fmla="*/ 111 w 519"/>
                <a:gd name="T49" fmla="*/ 2 h 310"/>
                <a:gd name="T50" fmla="*/ 91 w 519"/>
                <a:gd name="T51" fmla="*/ 7 h 310"/>
                <a:gd name="T52" fmla="*/ 72 w 519"/>
                <a:gd name="T53" fmla="*/ 15 h 310"/>
                <a:gd name="T54" fmla="*/ 54 w 519"/>
                <a:gd name="T55" fmla="*/ 26 h 310"/>
                <a:gd name="T56" fmla="*/ 39 w 519"/>
                <a:gd name="T57" fmla="*/ 39 h 310"/>
                <a:gd name="T58" fmla="*/ 25 w 519"/>
                <a:gd name="T59" fmla="*/ 54 h 310"/>
                <a:gd name="T60" fmla="*/ 15 w 519"/>
                <a:gd name="T61" fmla="*/ 72 h 310"/>
                <a:gd name="T62" fmla="*/ 7 w 519"/>
                <a:gd name="T63" fmla="*/ 91 h 310"/>
                <a:gd name="T64" fmla="*/ 2 w 519"/>
                <a:gd name="T65" fmla="*/ 111 h 310"/>
                <a:gd name="T66" fmla="*/ 0 w 519"/>
                <a:gd name="T67" fmla="*/ 131 h 310"/>
                <a:gd name="T68" fmla="*/ 0 w 519"/>
                <a:gd name="T69" fmla="*/ 179 h 310"/>
                <a:gd name="T70" fmla="*/ 2 w 519"/>
                <a:gd name="T71" fmla="*/ 199 h 310"/>
                <a:gd name="T72" fmla="*/ 7 w 519"/>
                <a:gd name="T73" fmla="*/ 219 h 310"/>
                <a:gd name="T74" fmla="*/ 15 w 519"/>
                <a:gd name="T75" fmla="*/ 238 h 310"/>
                <a:gd name="T76" fmla="*/ 25 w 519"/>
                <a:gd name="T77" fmla="*/ 256 h 310"/>
                <a:gd name="T78" fmla="*/ 39 w 519"/>
                <a:gd name="T79" fmla="*/ 271 h 310"/>
                <a:gd name="T80" fmla="*/ 54 w 519"/>
                <a:gd name="T81" fmla="*/ 284 h 310"/>
                <a:gd name="T82" fmla="*/ 72 w 519"/>
                <a:gd name="T83" fmla="*/ 295 h 310"/>
                <a:gd name="T84" fmla="*/ 91 w 519"/>
                <a:gd name="T85" fmla="*/ 303 h 310"/>
                <a:gd name="T86" fmla="*/ 111 w 519"/>
                <a:gd name="T87" fmla="*/ 308 h 310"/>
                <a:gd name="T88" fmla="*/ 132 w 519"/>
                <a:gd name="T89" fmla="*/ 310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9" h="310">
                  <a:moveTo>
                    <a:pt x="132" y="310"/>
                  </a:moveTo>
                  <a:lnTo>
                    <a:pt x="387" y="310"/>
                  </a:lnTo>
                  <a:lnTo>
                    <a:pt x="407" y="308"/>
                  </a:lnTo>
                  <a:lnTo>
                    <a:pt x="428" y="303"/>
                  </a:lnTo>
                  <a:lnTo>
                    <a:pt x="447" y="295"/>
                  </a:lnTo>
                  <a:lnTo>
                    <a:pt x="464" y="284"/>
                  </a:lnTo>
                  <a:lnTo>
                    <a:pt x="480" y="271"/>
                  </a:lnTo>
                  <a:lnTo>
                    <a:pt x="493" y="256"/>
                  </a:lnTo>
                  <a:lnTo>
                    <a:pt x="504" y="238"/>
                  </a:lnTo>
                  <a:lnTo>
                    <a:pt x="512" y="219"/>
                  </a:lnTo>
                  <a:lnTo>
                    <a:pt x="517" y="199"/>
                  </a:lnTo>
                  <a:lnTo>
                    <a:pt x="519" y="179"/>
                  </a:lnTo>
                  <a:lnTo>
                    <a:pt x="519" y="131"/>
                  </a:lnTo>
                  <a:lnTo>
                    <a:pt x="517" y="111"/>
                  </a:lnTo>
                  <a:lnTo>
                    <a:pt x="512" y="91"/>
                  </a:lnTo>
                  <a:lnTo>
                    <a:pt x="504" y="72"/>
                  </a:lnTo>
                  <a:lnTo>
                    <a:pt x="493" y="54"/>
                  </a:lnTo>
                  <a:lnTo>
                    <a:pt x="480" y="39"/>
                  </a:lnTo>
                  <a:lnTo>
                    <a:pt x="464" y="26"/>
                  </a:lnTo>
                  <a:lnTo>
                    <a:pt x="447" y="15"/>
                  </a:lnTo>
                  <a:lnTo>
                    <a:pt x="428" y="7"/>
                  </a:lnTo>
                  <a:lnTo>
                    <a:pt x="407" y="2"/>
                  </a:lnTo>
                  <a:lnTo>
                    <a:pt x="387" y="0"/>
                  </a:lnTo>
                  <a:lnTo>
                    <a:pt x="132" y="0"/>
                  </a:lnTo>
                  <a:lnTo>
                    <a:pt x="111" y="2"/>
                  </a:lnTo>
                  <a:lnTo>
                    <a:pt x="91" y="7"/>
                  </a:lnTo>
                  <a:lnTo>
                    <a:pt x="72" y="15"/>
                  </a:lnTo>
                  <a:lnTo>
                    <a:pt x="54" y="26"/>
                  </a:lnTo>
                  <a:lnTo>
                    <a:pt x="39" y="39"/>
                  </a:lnTo>
                  <a:lnTo>
                    <a:pt x="25" y="54"/>
                  </a:lnTo>
                  <a:lnTo>
                    <a:pt x="15" y="72"/>
                  </a:lnTo>
                  <a:lnTo>
                    <a:pt x="7" y="91"/>
                  </a:lnTo>
                  <a:lnTo>
                    <a:pt x="2" y="111"/>
                  </a:lnTo>
                  <a:lnTo>
                    <a:pt x="0" y="131"/>
                  </a:lnTo>
                  <a:lnTo>
                    <a:pt x="0" y="179"/>
                  </a:lnTo>
                  <a:lnTo>
                    <a:pt x="2" y="199"/>
                  </a:lnTo>
                  <a:lnTo>
                    <a:pt x="7" y="219"/>
                  </a:lnTo>
                  <a:lnTo>
                    <a:pt x="15" y="238"/>
                  </a:lnTo>
                  <a:lnTo>
                    <a:pt x="25" y="256"/>
                  </a:lnTo>
                  <a:lnTo>
                    <a:pt x="39" y="271"/>
                  </a:lnTo>
                  <a:lnTo>
                    <a:pt x="54" y="284"/>
                  </a:lnTo>
                  <a:lnTo>
                    <a:pt x="72" y="295"/>
                  </a:lnTo>
                  <a:lnTo>
                    <a:pt x="91" y="303"/>
                  </a:lnTo>
                  <a:lnTo>
                    <a:pt x="111" y="308"/>
                  </a:lnTo>
                  <a:lnTo>
                    <a:pt x="132" y="310"/>
                  </a:lnTo>
                  <a:close/>
                </a:path>
              </a:pathLst>
            </a:custGeom>
            <a:solidFill>
              <a:srgbClr val="E6E6E6"/>
            </a:solidFill>
            <a:ln w="3175">
              <a:solidFill>
                <a:srgbClr val="000000"/>
              </a:solidFill>
              <a:prstDash val="solid"/>
              <a:round/>
              <a:headEnd/>
              <a:tailEnd/>
            </a:ln>
          </p:spPr>
          <p:txBody>
            <a:bodyPr/>
            <a:lstStyle/>
            <a:p>
              <a:endParaRPr lang="zh-TW" altLang="en-US"/>
            </a:p>
          </p:txBody>
        </p:sp>
        <p:sp>
          <p:nvSpPr>
            <p:cNvPr id="10270" name="Rectangle 2144">
              <a:extLst>
                <a:ext uri="{FF2B5EF4-FFF2-40B4-BE49-F238E27FC236}">
                  <a16:creationId xmlns:a16="http://schemas.microsoft.com/office/drawing/2014/main" id="{6269D4CC-CB4C-3344-9717-6259F73792CE}"/>
                </a:ext>
              </a:extLst>
            </p:cNvPr>
            <p:cNvSpPr>
              <a:spLocks noChangeArrowheads="1"/>
            </p:cNvSpPr>
            <p:nvPr/>
          </p:nvSpPr>
          <p:spPr bwMode="auto">
            <a:xfrm>
              <a:off x="1800" y="559"/>
              <a:ext cx="2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Some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71" name="Rectangle 2145">
              <a:extLst>
                <a:ext uri="{FF2B5EF4-FFF2-40B4-BE49-F238E27FC236}">
                  <a16:creationId xmlns:a16="http://schemas.microsoft.com/office/drawing/2014/main" id="{F69AECC2-AA49-A84D-ACC3-77A8818BD7F3}"/>
                </a:ext>
              </a:extLst>
            </p:cNvPr>
            <p:cNvSpPr>
              <a:spLocks noChangeArrowheads="1"/>
            </p:cNvSpPr>
            <p:nvPr/>
          </p:nvSpPr>
          <p:spPr bwMode="auto">
            <a:xfrm>
              <a:off x="1734" y="664"/>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a:solidFill>
                    <a:srgbClr val="000000"/>
                  </a:solidFill>
                  <a:latin typeface="Arial" panose="020B0604020202020204" pitchFamily="34" charset="0"/>
                  <a:ea typeface="新細明體" panose="02020500000000000000" pitchFamily="18" charset="-120"/>
                  <a:cs typeface="Arial" panose="020B0604020202020204" pitchFamily="34" charset="0"/>
                </a:rPr>
                <a:t>language</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72" name="Rectangle 2146">
              <a:extLst>
                <a:ext uri="{FF2B5EF4-FFF2-40B4-BE49-F238E27FC236}">
                  <a16:creationId xmlns:a16="http://schemas.microsoft.com/office/drawing/2014/main" id="{710A7109-B44A-2A4B-99DC-863B8D01D104}"/>
                </a:ext>
              </a:extLst>
            </p:cNvPr>
            <p:cNvSpPr>
              <a:spLocks noChangeArrowheads="1"/>
            </p:cNvSpPr>
            <p:nvPr/>
          </p:nvSpPr>
          <p:spPr bwMode="auto">
            <a:xfrm>
              <a:off x="2179" y="518"/>
              <a:ext cx="394" cy="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273" name="Rectangle 2147">
              <a:extLst>
                <a:ext uri="{FF2B5EF4-FFF2-40B4-BE49-F238E27FC236}">
                  <a16:creationId xmlns:a16="http://schemas.microsoft.com/office/drawing/2014/main" id="{BED8DD07-BBE4-1E44-BA60-034CC1F9CA99}"/>
                </a:ext>
              </a:extLst>
            </p:cNvPr>
            <p:cNvSpPr>
              <a:spLocks noChangeArrowheads="1"/>
            </p:cNvSpPr>
            <p:nvPr/>
          </p:nvSpPr>
          <p:spPr bwMode="auto">
            <a:xfrm>
              <a:off x="2281" y="465"/>
              <a:ext cx="30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2700">
                  <a:solidFill>
                    <a:srgbClr val="000000"/>
                  </a:solidFill>
                  <a:latin typeface="Arial" panose="020B0604020202020204" pitchFamily="34" charset="0"/>
                  <a:ea typeface="新細明體" panose="02020500000000000000" pitchFamily="18" charset="-120"/>
                  <a:cs typeface="Arial" panose="020B0604020202020204" pitchFamily="34" charset="0"/>
                </a:rPr>
                <a:t>. . .</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74" name="Freeform 2148">
              <a:extLst>
                <a:ext uri="{FF2B5EF4-FFF2-40B4-BE49-F238E27FC236}">
                  <a16:creationId xmlns:a16="http://schemas.microsoft.com/office/drawing/2014/main" id="{BA881837-A17F-B947-8204-E0A63A88702C}"/>
                </a:ext>
              </a:extLst>
            </p:cNvPr>
            <p:cNvSpPr>
              <a:spLocks/>
            </p:cNvSpPr>
            <p:nvPr/>
          </p:nvSpPr>
          <p:spPr bwMode="auto">
            <a:xfrm>
              <a:off x="5142" y="466"/>
              <a:ext cx="108" cy="1256"/>
            </a:xfrm>
            <a:custGeom>
              <a:avLst/>
              <a:gdLst>
                <a:gd name="T0" fmla="*/ 0 w 108"/>
                <a:gd name="T1" fmla="*/ 1256 h 1256"/>
                <a:gd name="T2" fmla="*/ 42 w 108"/>
                <a:gd name="T3" fmla="*/ 1256 h 1256"/>
                <a:gd name="T4" fmla="*/ 52 w 108"/>
                <a:gd name="T5" fmla="*/ 1255 h 1256"/>
                <a:gd name="T6" fmla="*/ 62 w 108"/>
                <a:gd name="T7" fmla="*/ 1250 h 1256"/>
                <a:gd name="T8" fmla="*/ 69 w 108"/>
                <a:gd name="T9" fmla="*/ 1243 h 1256"/>
                <a:gd name="T10" fmla="*/ 74 w 108"/>
                <a:gd name="T11" fmla="*/ 1233 h 1256"/>
                <a:gd name="T12" fmla="*/ 75 w 108"/>
                <a:gd name="T13" fmla="*/ 1224 h 1256"/>
                <a:gd name="T14" fmla="*/ 75 w 108"/>
                <a:gd name="T15" fmla="*/ 672 h 1256"/>
                <a:gd name="T16" fmla="*/ 77 w 108"/>
                <a:gd name="T17" fmla="*/ 662 h 1256"/>
                <a:gd name="T18" fmla="*/ 82 w 108"/>
                <a:gd name="T19" fmla="*/ 652 h 1256"/>
                <a:gd name="T20" fmla="*/ 89 w 108"/>
                <a:gd name="T21" fmla="*/ 645 h 1256"/>
                <a:gd name="T22" fmla="*/ 99 w 108"/>
                <a:gd name="T23" fmla="*/ 641 h 1256"/>
                <a:gd name="T24" fmla="*/ 108 w 108"/>
                <a:gd name="T25" fmla="*/ 639 h 1256"/>
                <a:gd name="T26" fmla="*/ 99 w 108"/>
                <a:gd name="T27" fmla="*/ 637 h 1256"/>
                <a:gd name="T28" fmla="*/ 89 w 108"/>
                <a:gd name="T29" fmla="*/ 633 h 1256"/>
                <a:gd name="T30" fmla="*/ 82 w 108"/>
                <a:gd name="T31" fmla="*/ 625 h 1256"/>
                <a:gd name="T32" fmla="*/ 77 w 108"/>
                <a:gd name="T33" fmla="*/ 617 h 1256"/>
                <a:gd name="T34" fmla="*/ 75 w 108"/>
                <a:gd name="T35" fmla="*/ 606 h 1256"/>
                <a:gd name="T36" fmla="*/ 75 w 108"/>
                <a:gd name="T37" fmla="*/ 34 h 1256"/>
                <a:gd name="T38" fmla="*/ 74 w 108"/>
                <a:gd name="T39" fmla="*/ 24 h 1256"/>
                <a:gd name="T40" fmla="*/ 69 w 108"/>
                <a:gd name="T41" fmla="*/ 14 h 1256"/>
                <a:gd name="T42" fmla="*/ 62 w 108"/>
                <a:gd name="T43" fmla="*/ 7 h 1256"/>
                <a:gd name="T44" fmla="*/ 52 w 108"/>
                <a:gd name="T45" fmla="*/ 2 h 1256"/>
                <a:gd name="T46" fmla="*/ 42 w 108"/>
                <a:gd name="T47" fmla="*/ 0 h 1256"/>
                <a:gd name="T48" fmla="*/ 0 w 108"/>
                <a:gd name="T49" fmla="*/ 0 h 1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1256">
                  <a:moveTo>
                    <a:pt x="0" y="1256"/>
                  </a:moveTo>
                  <a:lnTo>
                    <a:pt x="42" y="1256"/>
                  </a:lnTo>
                  <a:lnTo>
                    <a:pt x="52" y="1255"/>
                  </a:lnTo>
                  <a:lnTo>
                    <a:pt x="62" y="1250"/>
                  </a:lnTo>
                  <a:lnTo>
                    <a:pt x="69" y="1243"/>
                  </a:lnTo>
                  <a:lnTo>
                    <a:pt x="74" y="1233"/>
                  </a:lnTo>
                  <a:lnTo>
                    <a:pt x="75" y="1224"/>
                  </a:lnTo>
                  <a:lnTo>
                    <a:pt x="75" y="672"/>
                  </a:lnTo>
                  <a:lnTo>
                    <a:pt x="77" y="662"/>
                  </a:lnTo>
                  <a:lnTo>
                    <a:pt x="82" y="652"/>
                  </a:lnTo>
                  <a:lnTo>
                    <a:pt x="89" y="645"/>
                  </a:lnTo>
                  <a:lnTo>
                    <a:pt x="99" y="641"/>
                  </a:lnTo>
                  <a:lnTo>
                    <a:pt x="108" y="639"/>
                  </a:lnTo>
                  <a:lnTo>
                    <a:pt x="99" y="637"/>
                  </a:lnTo>
                  <a:lnTo>
                    <a:pt x="89" y="633"/>
                  </a:lnTo>
                  <a:lnTo>
                    <a:pt x="82" y="625"/>
                  </a:lnTo>
                  <a:lnTo>
                    <a:pt x="77" y="617"/>
                  </a:lnTo>
                  <a:lnTo>
                    <a:pt x="75" y="606"/>
                  </a:lnTo>
                  <a:lnTo>
                    <a:pt x="75" y="34"/>
                  </a:lnTo>
                  <a:lnTo>
                    <a:pt x="74" y="24"/>
                  </a:lnTo>
                  <a:lnTo>
                    <a:pt x="69" y="14"/>
                  </a:lnTo>
                  <a:lnTo>
                    <a:pt x="62" y="7"/>
                  </a:lnTo>
                  <a:lnTo>
                    <a:pt x="52" y="2"/>
                  </a:lnTo>
                  <a:lnTo>
                    <a:pt x="4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275" name="Rectangle 2149">
              <a:extLst>
                <a:ext uri="{FF2B5EF4-FFF2-40B4-BE49-F238E27FC236}">
                  <a16:creationId xmlns:a16="http://schemas.microsoft.com/office/drawing/2014/main" id="{1B93E3D1-647E-0E46-AA82-92EEFD1B1A50}"/>
                </a:ext>
              </a:extLst>
            </p:cNvPr>
            <p:cNvSpPr>
              <a:spLocks noChangeArrowheads="1"/>
            </p:cNvSpPr>
            <p:nvPr/>
          </p:nvSpPr>
          <p:spPr bwMode="auto">
            <a:xfrm>
              <a:off x="5271" y="789"/>
              <a:ext cx="489" cy="3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sp>
          <p:nvSpPr>
            <p:cNvPr id="10276" name="Rectangle 2150">
              <a:extLst>
                <a:ext uri="{FF2B5EF4-FFF2-40B4-BE49-F238E27FC236}">
                  <a16:creationId xmlns:a16="http://schemas.microsoft.com/office/drawing/2014/main" id="{F5F38376-24E0-1B4F-926A-FDE231E7F636}"/>
                </a:ext>
              </a:extLst>
            </p:cNvPr>
            <p:cNvSpPr>
              <a:spLocks noChangeArrowheads="1"/>
            </p:cNvSpPr>
            <p:nvPr/>
          </p:nvSpPr>
          <p:spPr bwMode="auto">
            <a:xfrm>
              <a:off x="5321" y="837"/>
              <a:ext cx="3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Compiler</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77" name="Rectangle 2151">
              <a:extLst>
                <a:ext uri="{FF2B5EF4-FFF2-40B4-BE49-F238E27FC236}">
                  <a16:creationId xmlns:a16="http://schemas.microsoft.com/office/drawing/2014/main" id="{FFB41408-0570-874C-8E3D-4CBC00781542}"/>
                </a:ext>
              </a:extLst>
            </p:cNvPr>
            <p:cNvSpPr>
              <a:spLocks noChangeArrowheads="1"/>
            </p:cNvSpPr>
            <p:nvPr/>
          </p:nvSpPr>
          <p:spPr bwMode="auto">
            <a:xfrm>
              <a:off x="5343" y="941"/>
              <a:ext cx="3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lectures</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sp>
          <p:nvSpPr>
            <p:cNvPr id="10278" name="Rectangle 2152">
              <a:extLst>
                <a:ext uri="{FF2B5EF4-FFF2-40B4-BE49-F238E27FC236}">
                  <a16:creationId xmlns:a16="http://schemas.microsoft.com/office/drawing/2014/main" id="{D0C9AF71-3026-3C4A-94B2-B413EF9292F5}"/>
                </a:ext>
              </a:extLst>
            </p:cNvPr>
            <p:cNvSpPr>
              <a:spLocks noChangeArrowheads="1"/>
            </p:cNvSpPr>
            <p:nvPr/>
          </p:nvSpPr>
          <p:spPr bwMode="auto">
            <a:xfrm>
              <a:off x="5323" y="113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(Projects </a:t>
              </a:r>
              <a:b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br>
              <a:r>
                <a:rPr lang="en-US" altLang="zh-TW" sz="1100" b="1">
                  <a:solidFill>
                    <a:srgbClr val="000080"/>
                  </a:solidFill>
                  <a:latin typeface="Arial" panose="020B0604020202020204" pitchFamily="34" charset="0"/>
                  <a:ea typeface="新細明體" panose="02020500000000000000" pitchFamily="18" charset="-120"/>
                  <a:cs typeface="Arial" panose="020B0604020202020204" pitchFamily="34" charset="0"/>
                </a:rPr>
                <a:t>10,11)</a:t>
              </a:r>
              <a:endParaRPr lang="en-US" altLang="zh-TW" sz="2400">
                <a:latin typeface="Arial" panose="020B0604020202020204" pitchFamily="34" charset="0"/>
                <a:ea typeface="新細明體" panose="02020500000000000000" pitchFamily="18" charset="-120"/>
                <a:cs typeface="Arial" panose="020B0604020202020204" pitchFamily="34" charset="0"/>
              </a:endParaRPr>
            </a:p>
          </p:txBody>
        </p:sp>
      </p:grpSp>
      <p:sp>
        <p:nvSpPr>
          <p:cNvPr id="714858" name="Rectangle 2154">
            <a:extLst>
              <a:ext uri="{FF2B5EF4-FFF2-40B4-BE49-F238E27FC236}">
                <a16:creationId xmlns:a16="http://schemas.microsoft.com/office/drawing/2014/main" id="{F0D84C1C-C8A5-3845-90A1-C1BCFFA4E660}"/>
              </a:ext>
            </a:extLst>
          </p:cNvPr>
          <p:cNvSpPr>
            <a:spLocks noGrp="1" noChangeArrowheads="1"/>
          </p:cNvSpPr>
          <p:nvPr>
            <p:ph type="body" idx="1"/>
          </p:nvPr>
        </p:nvSpPr>
        <p:spPr>
          <a:xfrm>
            <a:off x="134938" y="692150"/>
            <a:ext cx="2532062" cy="2881313"/>
          </a:xfrm>
        </p:spPr>
        <p:txBody>
          <a:bodyPr/>
          <a:lstStyle/>
          <a:p>
            <a:pPr marL="0" indent="0">
              <a:lnSpc>
                <a:spcPct val="80000"/>
              </a:lnSpc>
              <a:buFont typeface="Wingdings" pitchFamily="2" charset="2"/>
              <a:buNone/>
              <a:defRPr/>
            </a:pPr>
            <a:r>
              <a:rPr lang="en-US" altLang="zh-TW" dirty="0">
                <a:ea typeface="新細明體" panose="02020500000000000000" pitchFamily="18" charset="-120"/>
              </a:rPr>
              <a:t>Modern compilers are two-tiered:</a:t>
            </a:r>
          </a:p>
          <a:p>
            <a:pPr>
              <a:lnSpc>
                <a:spcPct val="80000"/>
              </a:lnSpc>
              <a:defRPr/>
            </a:pPr>
            <a:r>
              <a:rPr lang="en-US" altLang="zh-TW" u="sng" dirty="0">
                <a:ea typeface="新細明體" panose="02020500000000000000" pitchFamily="18" charset="-120"/>
              </a:rPr>
              <a:t>Front-end:</a:t>
            </a:r>
            <a:br>
              <a:rPr lang="en-US" altLang="zh-TW" dirty="0">
                <a:ea typeface="新細明體" panose="02020500000000000000" pitchFamily="18" charset="-120"/>
              </a:rPr>
            </a:br>
            <a:r>
              <a:rPr lang="en-US" altLang="zh-TW" dirty="0">
                <a:ea typeface="新細明體" panose="02020500000000000000" pitchFamily="18" charset="-120"/>
              </a:rPr>
              <a:t>from high-level language to some intermediate language</a:t>
            </a:r>
          </a:p>
          <a:p>
            <a:pPr>
              <a:lnSpc>
                <a:spcPct val="80000"/>
              </a:lnSpc>
              <a:defRPr/>
            </a:pPr>
            <a:r>
              <a:rPr lang="en-US" altLang="zh-TW" u="sng" dirty="0">
                <a:ea typeface="新細明體" panose="02020500000000000000" pitchFamily="18" charset="-120"/>
              </a:rPr>
              <a:t>Back-end:</a:t>
            </a:r>
            <a:br>
              <a:rPr lang="en-US" altLang="zh-TW" dirty="0">
                <a:ea typeface="新細明體" panose="02020500000000000000" pitchFamily="18" charset="-120"/>
              </a:rPr>
            </a:br>
            <a:r>
              <a:rPr lang="en-US" altLang="zh-TW" dirty="0">
                <a:ea typeface="新細明體" panose="02020500000000000000" pitchFamily="18" charset="-120"/>
              </a:rPr>
              <a:t>from the intermediate language to</a:t>
            </a:r>
            <a:br>
              <a:rPr lang="en-US" altLang="zh-TW" dirty="0">
                <a:ea typeface="新細明體" panose="02020500000000000000" pitchFamily="18" charset="-120"/>
              </a:rPr>
            </a:br>
            <a:r>
              <a:rPr lang="en-US" altLang="zh-TW" dirty="0">
                <a:ea typeface="新細明體" panose="02020500000000000000" pitchFamily="18" charset="-120"/>
              </a:rPr>
              <a:t>binary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4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48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48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485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485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48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85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4">
            <a:extLst>
              <a:ext uri="{FF2B5EF4-FFF2-40B4-BE49-F238E27FC236}">
                <a16:creationId xmlns:a16="http://schemas.microsoft.com/office/drawing/2014/main" id="{B3FFB755-DCB4-CA4A-B1C4-338F533E527D}"/>
              </a:ext>
            </a:extLst>
          </p:cNvPr>
          <p:cNvSpPr>
            <a:spLocks noGrp="1" noChangeArrowheads="1"/>
          </p:cNvSpPr>
          <p:nvPr>
            <p:ph type="title"/>
          </p:nvPr>
        </p:nvSpPr>
        <p:spPr>
          <a:noFill/>
        </p:spPr>
        <p:txBody>
          <a:bodyPr/>
          <a:lstStyle/>
          <a:p>
            <a:r>
              <a:rPr lang="en-US" altLang="zh-TW">
                <a:ea typeface="新細明體" panose="02020500000000000000" pitchFamily="18" charset="-120"/>
              </a:rPr>
              <a:t>A typical grammar of a typical C-like language</a:t>
            </a:r>
          </a:p>
        </p:txBody>
      </p:sp>
      <p:sp>
        <p:nvSpPr>
          <p:cNvPr id="59394" name="Text Box 2">
            <a:extLst>
              <a:ext uri="{FF2B5EF4-FFF2-40B4-BE49-F238E27FC236}">
                <a16:creationId xmlns:a16="http://schemas.microsoft.com/office/drawing/2014/main" id="{CD40F447-5046-3845-A13C-2734C54BF958}"/>
              </a:ext>
            </a:extLst>
          </p:cNvPr>
          <p:cNvSpPr txBox="1">
            <a:spLocks noChangeArrowheads="1"/>
          </p:cNvSpPr>
          <p:nvPr/>
        </p:nvSpPr>
        <p:spPr bwMode="auto">
          <a:xfrm>
            <a:off x="342900" y="638175"/>
            <a:ext cx="8382000" cy="5915025"/>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82800" rIns="93600" bIns="190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program:        statement;</a:t>
            </a:r>
          </a:p>
          <a:p>
            <a:pPr eaLnBrk="1" hangingPunct="1">
              <a:spcBef>
                <a:spcPct val="0"/>
              </a:spcBef>
              <a:buClr>
                <a:srgbClr val="000099"/>
              </a:buClr>
              <a:buSzTx/>
              <a:buFont typeface="Wingdings" pitchFamily="2" charset="2"/>
              <a:buNone/>
            </a:pP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statement: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whileStatement</a:t>
            </a: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                | ifStatement</a:t>
            </a: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rPr>
              <a:t>// other statement possibilities ...</a:t>
            </a: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statementSequence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whileStatement: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while</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expression</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statement </a:t>
            </a: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ifStatement:      simpleIf</a:t>
            </a: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                | ifElse</a:t>
            </a:r>
          </a:p>
          <a:p>
            <a:pPr eaLnBrk="1" hangingPunct="1">
              <a:spcBef>
                <a:spcPct val="0"/>
              </a:spcBef>
              <a:buClr>
                <a:srgbClr val="000099"/>
              </a:buClr>
              <a:buSzTx/>
              <a:buFont typeface="Wingdings" pitchFamily="2" charset="2"/>
              <a:buNone/>
            </a:pPr>
            <a:endParaRPr lang="en-US" altLang="zh-TW" sz="1800" b="1">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simpleIf: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if</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expression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statement</a:t>
            </a:r>
            <a:endPar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endParaRPr>
          </a:p>
          <a:p>
            <a:pPr eaLnBrk="1" hangingPunct="1">
              <a:spcBef>
                <a:spcPct val="0"/>
              </a:spcBef>
              <a:buClr>
                <a:srgbClr val="000099"/>
              </a:buClr>
              <a:buSzTx/>
              <a:buFont typeface="Wingdings" pitchFamily="2" charset="2"/>
              <a:buNone/>
            </a:pPr>
            <a:endPar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ifElse: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if</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expression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statement</a:t>
            </a:r>
            <a:br>
              <a:rPr lang="en-US" altLang="zh-TW" sz="1800" b="1">
                <a:latin typeface="Courier New" panose="02070309020205020404" pitchFamily="49" charset="0"/>
                <a:ea typeface="新細明體" panose="02020500000000000000" pitchFamily="18" charset="-120"/>
                <a:cs typeface="Courier New" panose="02070309020205020404" pitchFamily="49" charset="0"/>
              </a:rPr>
            </a:br>
            <a:r>
              <a:rPr lang="en-US" altLang="zh-TW" sz="18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else</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statement</a:t>
            </a:r>
            <a:endPar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endParaRPr>
          </a:p>
          <a:p>
            <a:pPr eaLnBrk="1" hangingPunct="1">
              <a:spcBef>
                <a:spcPct val="0"/>
              </a:spcBef>
              <a:buClr>
                <a:srgbClr val="000099"/>
              </a:buClr>
              <a:buSzTx/>
              <a:buFont typeface="Wingdings" pitchFamily="2" charset="2"/>
              <a:buNone/>
            </a:pP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statementSequence: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rPr>
              <a:t>// null, i.e. the empty sequence</a:t>
            </a:r>
            <a:br>
              <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rPr>
            </a:b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 statement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800" b="1">
                <a:latin typeface="Courier New" panose="02070309020205020404" pitchFamily="49" charset="0"/>
                <a:ea typeface="新細明體" panose="02020500000000000000" pitchFamily="18" charset="-120"/>
                <a:cs typeface="Courier New" panose="02070309020205020404" pitchFamily="49" charset="0"/>
              </a:rPr>
              <a:t>statementSequence</a:t>
            </a:r>
            <a:endParaRPr lang="en-US" altLang="zh-TW" sz="18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endParaRPr lang="en-US" altLang="zh-TW" sz="1800" b="1">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800" b="1">
                <a:latin typeface="Courier New" panose="02070309020205020404" pitchFamily="49" charset="0"/>
                <a:ea typeface="新細明體" panose="02020500000000000000" pitchFamily="18" charset="-120"/>
                <a:cs typeface="Courier New" panose="02070309020205020404" pitchFamily="49" charset="0"/>
              </a:rPr>
              <a:t>expression:      </a:t>
            </a:r>
            <a:r>
              <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rPr>
              <a:t>// definition of an expression comes here</a:t>
            </a:r>
          </a:p>
          <a:p>
            <a:pPr eaLnBrk="1" hangingPunct="1">
              <a:spcBef>
                <a:spcPct val="0"/>
              </a:spcBef>
              <a:buClr>
                <a:srgbClr val="000099"/>
              </a:buClr>
              <a:buSzTx/>
              <a:buFont typeface="Wingdings" pitchFamily="2" charset="2"/>
              <a:buNone/>
            </a:pPr>
            <a:endParaRPr lang="en-US" altLang="zh-TW" sz="1800">
              <a:solidFill>
                <a:srgbClr val="000000"/>
              </a:solidFill>
              <a:latin typeface="Arial" panose="020B0604020202020204" pitchFamily="34" charset="0"/>
              <a:ea typeface="新細明體" panose="02020500000000000000" pitchFamily="18" charset="-12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2B87B898-8DC0-F24C-9BE0-EF3DEB6ACE51}"/>
              </a:ext>
            </a:extLst>
          </p:cNvPr>
          <p:cNvSpPr>
            <a:spLocks noGrp="1" noChangeArrowheads="1"/>
          </p:cNvSpPr>
          <p:nvPr>
            <p:ph type="title"/>
          </p:nvPr>
        </p:nvSpPr>
        <p:spPr/>
        <p:txBody>
          <a:bodyPr/>
          <a:lstStyle/>
          <a:p>
            <a:r>
              <a:rPr lang="en-US" altLang="zh-TW">
                <a:ea typeface="新細明體" panose="02020500000000000000" pitchFamily="18" charset="-120"/>
              </a:rPr>
              <a:t>Parse tree</a:t>
            </a:r>
          </a:p>
        </p:txBody>
      </p:sp>
      <p:graphicFrame>
        <p:nvGraphicFramePr>
          <p:cNvPr id="693251" name="Object 3">
            <a:extLst>
              <a:ext uri="{FF2B5EF4-FFF2-40B4-BE49-F238E27FC236}">
                <a16:creationId xmlns:a16="http://schemas.microsoft.com/office/drawing/2014/main" id="{D0F401A4-97AF-E34B-A868-A0DD9692B9BD}"/>
              </a:ext>
            </a:extLst>
          </p:cNvPr>
          <p:cNvGraphicFramePr>
            <a:graphicFrameLocks noChangeAspect="1"/>
          </p:cNvGraphicFramePr>
          <p:nvPr/>
        </p:nvGraphicFramePr>
        <p:xfrm>
          <a:off x="101600" y="633413"/>
          <a:ext cx="8864600" cy="5919787"/>
        </p:xfrm>
        <a:graphic>
          <a:graphicData uri="http://schemas.openxmlformats.org/presentationml/2006/ole">
            <mc:AlternateContent xmlns:mc="http://schemas.openxmlformats.org/markup-compatibility/2006">
              <mc:Choice xmlns:v="urn:schemas-microsoft-com:vml" Requires="v">
                <p:oleObj spid="_x0000_s61445" name="VISIO" r:id="rId4" imgW="28206700" imgH="19583400" progId="Visio.Drawing.6">
                  <p:embed/>
                </p:oleObj>
              </mc:Choice>
              <mc:Fallback>
                <p:oleObj name="VISIO" r:id="rId4" imgW="28206700" imgH="195834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69" t="906" r="1874" b="4868"/>
                      <a:stretch>
                        <a:fillRect/>
                      </a:stretch>
                    </p:blipFill>
                    <p:spPr bwMode="auto">
                      <a:xfrm>
                        <a:off x="101600" y="633413"/>
                        <a:ext cx="8864600"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3252" name="Text Box 4">
            <a:extLst>
              <a:ext uri="{FF2B5EF4-FFF2-40B4-BE49-F238E27FC236}">
                <a16:creationId xmlns:a16="http://schemas.microsoft.com/office/drawing/2014/main" id="{B25702E2-0A9B-1E41-9C6E-109CC7A56B25}"/>
              </a:ext>
            </a:extLst>
          </p:cNvPr>
          <p:cNvSpPr txBox="1">
            <a:spLocks noChangeArrowheads="1"/>
          </p:cNvSpPr>
          <p:nvPr/>
        </p:nvSpPr>
        <p:spPr bwMode="auto">
          <a:xfrm>
            <a:off x="5257800" y="228600"/>
            <a:ext cx="3733800" cy="22098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82800" rIns="93600" bIns="190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program:  statement;</a:t>
            </a:r>
          </a:p>
          <a:p>
            <a:pPr eaLnBrk="1" hangingPunct="1">
              <a:spcBef>
                <a:spcPct val="0"/>
              </a:spcBef>
              <a:buClr>
                <a:srgbClr val="000099"/>
              </a:buClr>
              <a:buSzTx/>
              <a:buFont typeface="Wingdings" pitchFamily="2" charset="2"/>
              <a:buNone/>
            </a:pPr>
            <a:endPar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statement: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latin typeface="Courier New" panose="02070309020205020404" pitchFamily="49" charset="0"/>
                <a:ea typeface="新細明體" panose="02020500000000000000" pitchFamily="18" charset="-120"/>
                <a:cs typeface="Courier New" panose="02070309020205020404" pitchFamily="49" charset="0"/>
              </a:rPr>
              <a:t>whileStatement</a:t>
            </a:r>
            <a:endPar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         | ifStatement</a:t>
            </a:r>
            <a:endPar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a:solidFill>
                  <a:srgbClr val="000000"/>
                </a:solidFill>
                <a:latin typeface="Arial" panose="020B0604020202020204" pitchFamily="34" charset="0"/>
                <a:ea typeface="新細明體" panose="02020500000000000000" pitchFamily="18" charset="-120"/>
                <a:cs typeface="Arial" panose="020B0604020202020204" pitchFamily="34" charset="0"/>
              </a:rPr>
              <a:t>// other statement possibilities ...</a:t>
            </a: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latin typeface="Courier New" panose="02070309020205020404" pitchFamily="49" charset="0"/>
                <a:ea typeface="新細明體" panose="02020500000000000000" pitchFamily="18" charset="-120"/>
                <a:cs typeface="Courier New" panose="02070309020205020404" pitchFamily="49" charset="0"/>
              </a:rPr>
              <a:t>statementSequence </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whileStatement: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while</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eaLnBrk="1" hangingPunct="1">
              <a:spcBef>
                <a:spcPct val="0"/>
              </a:spcBef>
              <a:buClr>
                <a:srgbClr val="000099"/>
              </a:buClr>
              <a:buSzTx/>
              <a:buFont typeface="Wingdings" pitchFamily="2" charset="2"/>
              <a:buNone/>
            </a:pP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latin typeface="Courier New" panose="02070309020205020404" pitchFamily="49" charset="0"/>
                <a:ea typeface="新細明體" panose="02020500000000000000" pitchFamily="18" charset="-120"/>
                <a:cs typeface="Courier New" panose="02070309020205020404" pitchFamily="49" charset="0"/>
              </a:rPr>
              <a:t>expression</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a:t>
            </a:r>
          </a:p>
          <a:p>
            <a:pPr eaLnBrk="1" hangingPunct="1">
              <a:spcBef>
                <a:spcPct val="0"/>
              </a:spcBef>
              <a:buClr>
                <a:srgbClr val="000099"/>
              </a:buClr>
              <a:buSzTx/>
              <a:buFont typeface="Wingdings" pitchFamily="2" charset="2"/>
              <a:buNone/>
            </a:pP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200" b="1">
                <a:latin typeface="Courier New" panose="02070309020205020404" pitchFamily="49" charset="0"/>
                <a:ea typeface="新細明體" panose="02020500000000000000" pitchFamily="18" charset="-120"/>
                <a:cs typeface="Courier New" panose="02070309020205020404" pitchFamily="49" charset="0"/>
              </a:rPr>
              <a:t>statement</a:t>
            </a:r>
          </a:p>
          <a:p>
            <a:pPr eaLnBrk="1" hangingPunct="1">
              <a:spcBef>
                <a:spcPct val="0"/>
              </a:spcBef>
              <a:buClr>
                <a:srgbClr val="000099"/>
              </a:buClr>
              <a:buSzTx/>
              <a:buFont typeface="Wingdings" pitchFamily="2" charset="2"/>
              <a:buNone/>
            </a:pPr>
            <a:r>
              <a:rPr lang="en-US" altLang="zh-TW" sz="1200" b="1">
                <a:latin typeface="Courier New" panose="02070309020205020404" pitchFamily="49" charset="0"/>
                <a:ea typeface="新細明體" panose="02020500000000000000" pitchFamily="18" charset="-120"/>
                <a:cs typeface="Courier New" panose="02070309020205020404" pitchFamily="49" charset="0"/>
              </a:rPr>
              <a:t>... </a:t>
            </a:r>
            <a:endPar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eaLnBrk="1" hangingPunct="1">
              <a:spcBef>
                <a:spcPct val="0"/>
              </a:spcBef>
              <a:buClr>
                <a:srgbClr val="000099"/>
              </a:buClr>
              <a:buSzTx/>
              <a:buFont typeface="Wingdings" pitchFamily="2" charset="2"/>
              <a:buNone/>
            </a:pPr>
            <a:r>
              <a:rPr lang="en-US" altLang="zh-TW" sz="12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3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9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2"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486FFCCC-7A90-8F4C-A9B2-4B1B39DED50E}"/>
              </a:ext>
            </a:extLst>
          </p:cNvPr>
          <p:cNvSpPr>
            <a:spLocks noGrp="1" noChangeArrowheads="1"/>
          </p:cNvSpPr>
          <p:nvPr>
            <p:ph type="title"/>
          </p:nvPr>
        </p:nvSpPr>
        <p:spPr/>
        <p:txBody>
          <a:bodyPr/>
          <a:lstStyle/>
          <a:p>
            <a:r>
              <a:rPr lang="en-US" altLang="zh-TW">
                <a:ea typeface="新細明體" panose="02020500000000000000" pitchFamily="18" charset="-120"/>
              </a:rPr>
              <a:t>Recursive descent parsing</a:t>
            </a:r>
          </a:p>
        </p:txBody>
      </p:sp>
      <p:sp>
        <p:nvSpPr>
          <p:cNvPr id="695299" name="Rectangle 3">
            <a:extLst>
              <a:ext uri="{FF2B5EF4-FFF2-40B4-BE49-F238E27FC236}">
                <a16:creationId xmlns:a16="http://schemas.microsoft.com/office/drawing/2014/main" id="{335AA0BB-C576-CB47-9159-2F6169677F0E}"/>
              </a:ext>
            </a:extLst>
          </p:cNvPr>
          <p:cNvSpPr>
            <a:spLocks noGrp="1" noChangeArrowheads="1"/>
          </p:cNvSpPr>
          <p:nvPr>
            <p:ph type="body" idx="1"/>
          </p:nvPr>
        </p:nvSpPr>
        <p:spPr>
          <a:xfrm>
            <a:off x="4397375" y="4191000"/>
            <a:ext cx="4800600" cy="2057400"/>
          </a:xfrm>
        </p:spPr>
        <p:txBody>
          <a:bodyPr/>
          <a:lstStyle/>
          <a:p>
            <a:pPr marL="0" indent="0">
              <a:buClr>
                <a:srgbClr val="663300"/>
              </a:buClr>
              <a:buFont typeface="Wingdings" pitchFamily="2" charset="2"/>
              <a:buNone/>
              <a:defRPr/>
            </a:pPr>
            <a:r>
              <a:rPr lang="en-US" altLang="zh-TW" u="sng" dirty="0">
                <a:ea typeface="新細明體" panose="02020500000000000000" pitchFamily="18" charset="-120"/>
                <a:cs typeface="Times New Roman" panose="02020603050405020304" pitchFamily="18" charset="0"/>
              </a:rPr>
              <a:t>Parser implementation:</a:t>
            </a:r>
            <a:r>
              <a:rPr lang="en-US" altLang="zh-TW" dirty="0">
                <a:ea typeface="新細明體" panose="02020500000000000000" pitchFamily="18" charset="-120"/>
                <a:cs typeface="Times New Roman" panose="02020603050405020304" pitchFamily="18" charset="0"/>
              </a:rPr>
              <a:t> a set of parsing methods, one for each rule:</a:t>
            </a:r>
          </a:p>
          <a:p>
            <a:pPr marL="0">
              <a:spcBef>
                <a:spcPts val="300"/>
              </a:spcBef>
              <a:buClr>
                <a:srgbClr val="663300"/>
              </a:buClr>
              <a:defRPr/>
            </a:pPr>
            <a:r>
              <a:rPr lang="en-US" altLang="zh-TW" b="1" dirty="0" err="1">
                <a:latin typeface="Courier New" panose="02070309020205020404" pitchFamily="49" charset="0"/>
                <a:ea typeface="新細明體" panose="02020500000000000000" pitchFamily="18" charset="-120"/>
                <a:cs typeface="Times New Roman" panose="02020603050405020304" pitchFamily="18" charset="0"/>
              </a:rPr>
              <a:t>parseStatement</a:t>
            </a:r>
            <a:r>
              <a:rPr lang="en-US" altLang="zh-TW" b="1" dirty="0">
                <a:latin typeface="Courier New" panose="02070309020205020404" pitchFamily="49" charset="0"/>
                <a:ea typeface="新細明體" panose="02020500000000000000" pitchFamily="18" charset="-120"/>
                <a:cs typeface="Times New Roman" panose="02020603050405020304" pitchFamily="18" charset="0"/>
              </a:rPr>
              <a:t>()</a:t>
            </a:r>
          </a:p>
          <a:p>
            <a:pPr marL="0">
              <a:spcBef>
                <a:spcPts val="300"/>
              </a:spcBef>
              <a:buClr>
                <a:srgbClr val="663300"/>
              </a:buClr>
              <a:defRPr/>
            </a:pPr>
            <a:r>
              <a:rPr lang="en-US" altLang="zh-TW" b="1" dirty="0" err="1">
                <a:latin typeface="Courier New" panose="02070309020205020404" pitchFamily="49" charset="0"/>
                <a:ea typeface="新細明體" panose="02020500000000000000" pitchFamily="18" charset="-120"/>
                <a:cs typeface="Times New Roman" panose="02020603050405020304" pitchFamily="18" charset="0"/>
              </a:rPr>
              <a:t>parseWhileStatement</a:t>
            </a:r>
            <a:r>
              <a:rPr lang="en-US" altLang="zh-TW" b="1" dirty="0">
                <a:latin typeface="Courier New" panose="02070309020205020404" pitchFamily="49" charset="0"/>
                <a:ea typeface="新細明體" panose="02020500000000000000" pitchFamily="18" charset="-120"/>
                <a:cs typeface="Times New Roman" panose="02020603050405020304" pitchFamily="18" charset="0"/>
              </a:rPr>
              <a:t>()</a:t>
            </a:r>
          </a:p>
          <a:p>
            <a:pPr marL="0">
              <a:spcBef>
                <a:spcPts val="300"/>
              </a:spcBef>
              <a:buClr>
                <a:srgbClr val="663300"/>
              </a:buClr>
              <a:defRPr/>
            </a:pPr>
            <a:r>
              <a:rPr lang="en-US" altLang="zh-TW" b="1" dirty="0" err="1">
                <a:latin typeface="Courier New" panose="02070309020205020404" pitchFamily="49" charset="0"/>
                <a:ea typeface="新細明體" panose="02020500000000000000" pitchFamily="18" charset="-120"/>
                <a:cs typeface="Times New Roman" panose="02020603050405020304" pitchFamily="18" charset="0"/>
              </a:rPr>
              <a:t>parseIfStatement</a:t>
            </a:r>
            <a:r>
              <a:rPr lang="en-US" altLang="zh-TW" b="1" dirty="0">
                <a:latin typeface="Courier New" panose="02070309020205020404" pitchFamily="49" charset="0"/>
                <a:ea typeface="新細明體" panose="02020500000000000000" pitchFamily="18" charset="-120"/>
                <a:cs typeface="Times New Roman" panose="02020603050405020304" pitchFamily="18" charset="0"/>
              </a:rPr>
              <a:t>()</a:t>
            </a:r>
            <a:r>
              <a:rPr lang="en-US" altLang="zh-TW" b="1" dirty="0">
                <a:ea typeface="新細明體" panose="02020500000000000000" pitchFamily="18" charset="-120"/>
                <a:cs typeface="Times New Roman" panose="02020603050405020304" pitchFamily="18" charset="0"/>
              </a:rPr>
              <a:t> </a:t>
            </a:r>
          </a:p>
          <a:p>
            <a:pPr marL="0">
              <a:spcBef>
                <a:spcPts val="300"/>
              </a:spcBef>
              <a:buClr>
                <a:srgbClr val="663300"/>
              </a:buClr>
              <a:defRPr/>
            </a:pPr>
            <a:r>
              <a:rPr lang="en-US" altLang="zh-TW" b="1" dirty="0" err="1">
                <a:latin typeface="Courier New" panose="02070309020205020404" pitchFamily="49" charset="0"/>
                <a:ea typeface="新細明體" panose="02020500000000000000" pitchFamily="18" charset="-120"/>
                <a:cs typeface="Times New Roman" panose="02020603050405020304" pitchFamily="18" charset="0"/>
              </a:rPr>
              <a:t>parseStatementSequence</a:t>
            </a:r>
            <a:r>
              <a:rPr lang="en-US" altLang="zh-TW" b="1" dirty="0">
                <a:latin typeface="Courier New" panose="02070309020205020404" pitchFamily="49" charset="0"/>
                <a:ea typeface="新細明體" panose="02020500000000000000" pitchFamily="18" charset="-120"/>
                <a:cs typeface="Times New Roman" panose="02020603050405020304" pitchFamily="18" charset="0"/>
              </a:rPr>
              <a:t>()</a:t>
            </a:r>
          </a:p>
          <a:p>
            <a:pPr marL="0">
              <a:spcBef>
                <a:spcPts val="300"/>
              </a:spcBef>
              <a:buClr>
                <a:srgbClr val="663300"/>
              </a:buClr>
              <a:defRPr/>
            </a:pPr>
            <a:r>
              <a:rPr lang="en-US" altLang="zh-TW" b="1" dirty="0" err="1">
                <a:latin typeface="Courier New" panose="02070309020205020404" pitchFamily="49" charset="0"/>
                <a:ea typeface="新細明體" panose="02020500000000000000" pitchFamily="18" charset="-120"/>
                <a:cs typeface="Times New Roman" panose="02020603050405020304" pitchFamily="18" charset="0"/>
              </a:rPr>
              <a:t>parseExpression</a:t>
            </a:r>
            <a:r>
              <a:rPr lang="en-US" altLang="zh-TW" b="1" dirty="0">
                <a:latin typeface="Courier New" panose="02070309020205020404" pitchFamily="49" charset="0"/>
                <a:ea typeface="新細明體" panose="02020500000000000000" pitchFamily="18" charset="-120"/>
                <a:cs typeface="Times New Roman" panose="02020603050405020304" pitchFamily="18" charset="0"/>
              </a:rPr>
              <a:t>(). </a:t>
            </a:r>
          </a:p>
        </p:txBody>
      </p:sp>
      <p:pic>
        <p:nvPicPr>
          <p:cNvPr id="63491" name="Picture 4" descr="Bouquet">
            <a:extLst>
              <a:ext uri="{FF2B5EF4-FFF2-40B4-BE49-F238E27FC236}">
                <a16:creationId xmlns:a16="http://schemas.microsoft.com/office/drawing/2014/main" id="{B7C0C833-0D19-954C-B284-FD6A0D6B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23958" r="10938" b="15625"/>
          <a:stretch>
            <a:fillRect/>
          </a:stretch>
        </p:blipFill>
        <p:spPr bwMode="auto">
          <a:xfrm>
            <a:off x="141288" y="676275"/>
            <a:ext cx="5943600" cy="3590925"/>
          </a:xfrm>
          <a:prstGeom prst="rect">
            <a:avLst/>
          </a:prstGeom>
          <a:noFill/>
          <a:ln>
            <a:noFill/>
          </a:ln>
          <a:effectLst/>
          <a:extLst>
            <a:ext uri="{909E8E84-426E-40DD-AFC4-6F175D3DCCD1}">
              <a14:hiddenFill xmlns:a14="http://schemas.microsoft.com/office/drawing/2010/main">
                <a:blipFill dpi="0" rotWithShape="0">
                  <a:blip r:embed="rId4"/>
                  <a:srcRect l="14063" t="23958" r="10938" b="15625"/>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5301" name="Rectangle 5">
            <a:extLst>
              <a:ext uri="{FF2B5EF4-FFF2-40B4-BE49-F238E27FC236}">
                <a16:creationId xmlns:a16="http://schemas.microsoft.com/office/drawing/2014/main" id="{DBFC7B46-2722-D44F-8236-776ABA0B2050}"/>
              </a:ext>
            </a:extLst>
          </p:cNvPr>
          <p:cNvSpPr>
            <a:spLocks noChangeArrowheads="1"/>
          </p:cNvSpPr>
          <p:nvPr/>
        </p:nvSpPr>
        <p:spPr bwMode="auto">
          <a:xfrm>
            <a:off x="152400" y="4267200"/>
            <a:ext cx="45069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90000"/>
              </a:lnSpc>
            </a:pPr>
            <a:r>
              <a:rPr lang="en-US" altLang="zh-TW">
                <a:ea typeface="新細明體" panose="02020500000000000000" pitchFamily="18" charset="-120"/>
              </a:rPr>
              <a:t>Highly recursive</a:t>
            </a:r>
          </a:p>
          <a:p>
            <a:pPr>
              <a:lnSpc>
                <a:spcPct val="90000"/>
              </a:lnSpc>
            </a:pPr>
            <a:r>
              <a:rPr lang="en-US" altLang="zh-TW">
                <a:ea typeface="新細明體" panose="02020500000000000000" pitchFamily="18" charset="-120"/>
              </a:rPr>
              <a:t>LL(0) grammars: the first token determines in which rule we are</a:t>
            </a:r>
          </a:p>
          <a:p>
            <a:pPr>
              <a:lnSpc>
                <a:spcPct val="90000"/>
              </a:lnSpc>
            </a:pPr>
            <a:r>
              <a:rPr lang="en-US" altLang="zh-TW">
                <a:ea typeface="新細明體" panose="02020500000000000000" pitchFamily="18" charset="-120"/>
              </a:rPr>
              <a:t>In other grammars you have to look ahead 1 or more tokens</a:t>
            </a:r>
          </a:p>
          <a:p>
            <a:pPr>
              <a:lnSpc>
                <a:spcPct val="90000"/>
              </a:lnSpc>
            </a:pPr>
            <a:r>
              <a:rPr lang="en-US" altLang="zh-TW">
                <a:ea typeface="新細明體" panose="02020500000000000000" pitchFamily="18" charset="-120"/>
              </a:rPr>
              <a:t>Jack is almost LL(0). </a:t>
            </a:r>
          </a:p>
        </p:txBody>
      </p:sp>
      <p:grpSp>
        <p:nvGrpSpPr>
          <p:cNvPr id="63493" name="Group 6">
            <a:extLst>
              <a:ext uri="{FF2B5EF4-FFF2-40B4-BE49-F238E27FC236}">
                <a16:creationId xmlns:a16="http://schemas.microsoft.com/office/drawing/2014/main" id="{E68E50ED-EFF3-7C4B-A234-7341F25EEE7E}"/>
              </a:ext>
            </a:extLst>
          </p:cNvPr>
          <p:cNvGrpSpPr>
            <a:grpSpLocks/>
          </p:cNvGrpSpPr>
          <p:nvPr/>
        </p:nvGrpSpPr>
        <p:grpSpPr bwMode="auto">
          <a:xfrm>
            <a:off x="6084888" y="685800"/>
            <a:ext cx="2663825" cy="2592388"/>
            <a:chOff x="3634" y="436"/>
            <a:chExt cx="2016" cy="1633"/>
          </a:xfrm>
        </p:grpSpPr>
        <p:sp>
          <p:nvSpPr>
            <p:cNvPr id="63494" name="Text Box 7">
              <a:extLst>
                <a:ext uri="{FF2B5EF4-FFF2-40B4-BE49-F238E27FC236}">
                  <a16:creationId xmlns:a16="http://schemas.microsoft.com/office/drawing/2014/main" id="{0B11139C-C0CD-2D4C-AC12-A1CF4402C417}"/>
                </a:ext>
              </a:extLst>
            </p:cNvPr>
            <p:cNvSpPr txBox="1">
              <a:spLocks noChangeArrowheads="1"/>
            </p:cNvSpPr>
            <p:nvPr/>
          </p:nvSpPr>
          <p:spPr bwMode="auto">
            <a:xfrm>
              <a:off x="3634" y="631"/>
              <a:ext cx="2016" cy="1438"/>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190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while (expression) {</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while (expression) {</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while (expression)</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statement;</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     }</a:t>
              </a:r>
            </a:p>
            <a:p>
              <a:pPr eaLnBrk="1" hangingPunct="1">
                <a:spcBef>
                  <a:spcPct val="25000"/>
                </a:spcBef>
                <a:buClr>
                  <a:srgbClr val="000099"/>
                </a:buClr>
                <a:buSzTx/>
                <a:buFont typeface="Wingdings" pitchFamily="2" charset="2"/>
                <a:buNone/>
              </a:pPr>
              <a:r>
                <a:rPr lang="en-US" altLang="zh-TW" sz="12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a:t>
              </a:r>
            </a:p>
          </p:txBody>
        </p:sp>
        <p:sp>
          <p:nvSpPr>
            <p:cNvPr id="63495" name="Rectangle 8">
              <a:extLst>
                <a:ext uri="{FF2B5EF4-FFF2-40B4-BE49-F238E27FC236}">
                  <a16:creationId xmlns:a16="http://schemas.microsoft.com/office/drawing/2014/main" id="{6DD5039C-CE3B-0443-9929-D9AB63D2171A}"/>
                </a:ext>
              </a:extLst>
            </p:cNvPr>
            <p:cNvSpPr>
              <a:spLocks noChangeArrowheads="1"/>
            </p:cNvSpPr>
            <p:nvPr/>
          </p:nvSpPr>
          <p:spPr bwMode="auto">
            <a:xfrm>
              <a:off x="3847" y="436"/>
              <a:ext cx="139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400">
                  <a:ea typeface="Arial Unicode MS" panose="020B0604020202020204" pitchFamily="34" charset="-128"/>
                  <a:cs typeface="Arial Unicode MS" panose="020B0604020202020204" pitchFamily="34" charset="-128"/>
                </a:rPr>
                <a:t>code sample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5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utoUpdateAnimBg="0"/>
      <p:bldP spid="69530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0F90EDB2-2318-404A-930C-221977AC2CBD}"/>
              </a:ext>
            </a:extLst>
          </p:cNvPr>
          <p:cNvSpPr>
            <a:spLocks noGrp="1" noChangeArrowheads="1"/>
          </p:cNvSpPr>
          <p:nvPr>
            <p:ph type="title"/>
          </p:nvPr>
        </p:nvSpPr>
        <p:spPr/>
        <p:txBody>
          <a:bodyPr/>
          <a:lstStyle/>
          <a:p>
            <a:r>
              <a:rPr lang="en-US" altLang="zh-TW">
                <a:ea typeface="新細明體" panose="02020500000000000000" pitchFamily="18" charset="-120"/>
              </a:rPr>
              <a:t>The Jack grammar</a:t>
            </a:r>
          </a:p>
        </p:txBody>
      </p:sp>
      <p:pic>
        <p:nvPicPr>
          <p:cNvPr id="65538" name="圖片 2">
            <a:extLst>
              <a:ext uri="{FF2B5EF4-FFF2-40B4-BE49-F238E27FC236}">
                <a16:creationId xmlns:a16="http://schemas.microsoft.com/office/drawing/2014/main" id="{8E385DF4-AE6A-694C-8DAC-1C4ACC2D9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39763"/>
            <a:ext cx="8610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4">
            <a:extLst>
              <a:ext uri="{FF2B5EF4-FFF2-40B4-BE49-F238E27FC236}">
                <a16:creationId xmlns:a16="http://schemas.microsoft.com/office/drawing/2014/main" id="{92BA1B29-F568-454A-B057-DB7C500E8567}"/>
              </a:ext>
            </a:extLst>
          </p:cNvPr>
          <p:cNvSpPr txBox="1">
            <a:spLocks noChangeArrowheads="1"/>
          </p:cNvSpPr>
          <p:nvPr/>
        </p:nvSpPr>
        <p:spPr bwMode="auto">
          <a:xfrm>
            <a:off x="5334000" y="4648200"/>
            <a:ext cx="3581400" cy="190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93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verbatim</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is a language construct</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1 times</a:t>
            </a:r>
            <a:r>
              <a:rPr lang="en-US" altLang="zh-TW" sz="1600" b="1">
                <a:latin typeface="Arial" panose="020B0604020202020204" pitchFamily="34" charset="0"/>
                <a:ea typeface="新細明體" panose="02020500000000000000" pitchFamily="18" charset="-120"/>
                <a:cs typeface="Arial" panose="020B0604020202020204" pitchFamily="34" charset="0"/>
              </a:rPr>
              <a:t> </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more times</a:t>
            </a:r>
          </a:p>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either x or y appears</a:t>
            </a:r>
          </a:p>
          <a:p>
            <a:pPr>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then y</a:t>
            </a:r>
            <a:r>
              <a:rPr lang="en-US" altLang="zh-TW" sz="1600" b="1">
                <a:latin typeface="Arial" panose="020B0604020202020204" pitchFamily="34" charset="0"/>
                <a:ea typeface="新細明體" panose="02020500000000000000" pitchFamily="18" charset="-120"/>
                <a:cs typeface="Arial" panose="020B0604020202020204"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9D77F760-9FE2-0F45-A0F3-8BC734FF348D}"/>
              </a:ext>
            </a:extLst>
          </p:cNvPr>
          <p:cNvSpPr>
            <a:spLocks noGrp="1" noChangeArrowheads="1"/>
          </p:cNvSpPr>
          <p:nvPr>
            <p:ph type="title"/>
          </p:nvPr>
        </p:nvSpPr>
        <p:spPr/>
        <p:txBody>
          <a:bodyPr/>
          <a:lstStyle/>
          <a:p>
            <a:r>
              <a:rPr lang="en-US" altLang="zh-TW">
                <a:ea typeface="新細明體" panose="02020500000000000000" pitchFamily="18" charset="-120"/>
              </a:rPr>
              <a:t>The Jack grammar</a:t>
            </a:r>
          </a:p>
        </p:txBody>
      </p:sp>
      <p:pic>
        <p:nvPicPr>
          <p:cNvPr id="67586" name="圖片 3">
            <a:extLst>
              <a:ext uri="{FF2B5EF4-FFF2-40B4-BE49-F238E27FC236}">
                <a16:creationId xmlns:a16="http://schemas.microsoft.com/office/drawing/2014/main" id="{31B5FF98-91B2-394F-B08B-28CABD18B5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799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4">
            <a:extLst>
              <a:ext uri="{FF2B5EF4-FFF2-40B4-BE49-F238E27FC236}">
                <a16:creationId xmlns:a16="http://schemas.microsoft.com/office/drawing/2014/main" id="{D87334A6-9344-F447-B752-4CCACC787BA6}"/>
              </a:ext>
            </a:extLst>
          </p:cNvPr>
          <p:cNvSpPr txBox="1">
            <a:spLocks noChangeArrowheads="1"/>
          </p:cNvSpPr>
          <p:nvPr/>
        </p:nvSpPr>
        <p:spPr bwMode="auto">
          <a:xfrm>
            <a:off x="5334000" y="4648200"/>
            <a:ext cx="3581400" cy="190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93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verbatim</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is a language construct</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1 times</a:t>
            </a:r>
            <a:r>
              <a:rPr lang="en-US" altLang="zh-TW" sz="1600" b="1">
                <a:latin typeface="Arial" panose="020B0604020202020204" pitchFamily="34" charset="0"/>
                <a:ea typeface="新細明體" panose="02020500000000000000" pitchFamily="18" charset="-120"/>
                <a:cs typeface="Arial" panose="020B0604020202020204" pitchFamily="34" charset="0"/>
              </a:rPr>
              <a:t> </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more times</a:t>
            </a:r>
          </a:p>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either x or y appears</a:t>
            </a:r>
          </a:p>
          <a:p>
            <a:pPr>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then y</a:t>
            </a:r>
            <a:r>
              <a:rPr lang="en-US" altLang="zh-TW" sz="1600" b="1">
                <a:latin typeface="Arial" panose="020B0604020202020204" pitchFamily="34" charset="0"/>
                <a:ea typeface="新細明體" panose="02020500000000000000" pitchFamily="18" charset="-120"/>
                <a:cs typeface="Arial" panose="020B0604020202020204"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62DFC87-364C-8145-9F25-94446CAE5FD9}"/>
              </a:ext>
            </a:extLst>
          </p:cNvPr>
          <p:cNvSpPr>
            <a:spLocks noGrp="1" noChangeArrowheads="1"/>
          </p:cNvSpPr>
          <p:nvPr>
            <p:ph type="title"/>
          </p:nvPr>
        </p:nvSpPr>
        <p:spPr/>
        <p:txBody>
          <a:bodyPr/>
          <a:lstStyle/>
          <a:p>
            <a:r>
              <a:rPr lang="en-US" altLang="zh-TW">
                <a:ea typeface="新細明體" panose="02020500000000000000" pitchFamily="18" charset="-120"/>
              </a:rPr>
              <a:t>The Jack grammar</a:t>
            </a:r>
          </a:p>
        </p:txBody>
      </p:sp>
      <p:sp>
        <p:nvSpPr>
          <p:cNvPr id="69634" name="Text Box 4">
            <a:extLst>
              <a:ext uri="{FF2B5EF4-FFF2-40B4-BE49-F238E27FC236}">
                <a16:creationId xmlns:a16="http://schemas.microsoft.com/office/drawing/2014/main" id="{ED175655-46E0-BF4F-AC89-3AC42E23E94A}"/>
              </a:ext>
            </a:extLst>
          </p:cNvPr>
          <p:cNvSpPr txBox="1">
            <a:spLocks noChangeArrowheads="1"/>
          </p:cNvSpPr>
          <p:nvPr/>
        </p:nvSpPr>
        <p:spPr bwMode="auto">
          <a:xfrm>
            <a:off x="5334000" y="4648200"/>
            <a:ext cx="3581400" cy="190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93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verbatim</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is a language construct</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1 times</a:t>
            </a:r>
            <a:r>
              <a:rPr lang="en-US" altLang="zh-TW" sz="1600" b="1">
                <a:latin typeface="Arial" panose="020B0604020202020204" pitchFamily="34" charset="0"/>
                <a:ea typeface="新細明體" panose="02020500000000000000" pitchFamily="18" charset="-120"/>
                <a:cs typeface="Arial" panose="020B0604020202020204" pitchFamily="34" charset="0"/>
              </a:rPr>
              <a:t> </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more times</a:t>
            </a:r>
          </a:p>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either x or y appears</a:t>
            </a:r>
          </a:p>
          <a:p>
            <a:pPr>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then y</a:t>
            </a:r>
            <a:r>
              <a:rPr lang="en-US" altLang="zh-TW" sz="1600" b="1">
                <a:latin typeface="Arial" panose="020B0604020202020204" pitchFamily="34" charset="0"/>
                <a:ea typeface="新細明體" panose="02020500000000000000" pitchFamily="18" charset="-120"/>
                <a:cs typeface="Arial" panose="020B0604020202020204" pitchFamily="34" charset="0"/>
              </a:rPr>
              <a:t>.</a:t>
            </a:r>
          </a:p>
        </p:txBody>
      </p:sp>
      <p:pic>
        <p:nvPicPr>
          <p:cNvPr id="69635" name="圖片 3">
            <a:extLst>
              <a:ext uri="{FF2B5EF4-FFF2-40B4-BE49-F238E27FC236}">
                <a16:creationId xmlns:a16="http://schemas.microsoft.com/office/drawing/2014/main" id="{C2B22EC3-9D14-364B-8C09-CE3775471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9763"/>
            <a:ext cx="87217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2D25D539-5F09-5741-96FC-2FB261C35FC0}"/>
              </a:ext>
            </a:extLst>
          </p:cNvPr>
          <p:cNvSpPr>
            <a:spLocks noGrp="1" noChangeArrowheads="1"/>
          </p:cNvSpPr>
          <p:nvPr>
            <p:ph type="title"/>
          </p:nvPr>
        </p:nvSpPr>
        <p:spPr/>
        <p:txBody>
          <a:bodyPr/>
          <a:lstStyle/>
          <a:p>
            <a:r>
              <a:rPr lang="en-US" altLang="zh-TW">
                <a:ea typeface="新細明體" panose="02020500000000000000" pitchFamily="18" charset="-120"/>
              </a:rPr>
              <a:t>The Jack grammar</a:t>
            </a:r>
          </a:p>
        </p:txBody>
      </p:sp>
      <p:sp>
        <p:nvSpPr>
          <p:cNvPr id="71682" name="Text Box 4">
            <a:extLst>
              <a:ext uri="{FF2B5EF4-FFF2-40B4-BE49-F238E27FC236}">
                <a16:creationId xmlns:a16="http://schemas.microsoft.com/office/drawing/2014/main" id="{2DB51F2A-5C32-C24D-8A51-20D11D802CA2}"/>
              </a:ext>
            </a:extLst>
          </p:cNvPr>
          <p:cNvSpPr txBox="1">
            <a:spLocks noChangeArrowheads="1"/>
          </p:cNvSpPr>
          <p:nvPr/>
        </p:nvSpPr>
        <p:spPr bwMode="auto">
          <a:xfrm>
            <a:off x="5334000" y="4648200"/>
            <a:ext cx="3581400" cy="190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93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verbatim</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is a language construct</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1 times</a:t>
            </a:r>
            <a:r>
              <a:rPr lang="en-US" altLang="zh-TW" sz="1600" b="1">
                <a:latin typeface="Arial" panose="020B0604020202020204" pitchFamily="34" charset="0"/>
                <a:ea typeface="新細明體" panose="02020500000000000000" pitchFamily="18" charset="-120"/>
                <a:cs typeface="Arial" panose="020B0604020202020204" pitchFamily="34" charset="0"/>
              </a:rPr>
              <a:t> </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more times</a:t>
            </a:r>
          </a:p>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either x or y appears</a:t>
            </a:r>
          </a:p>
          <a:p>
            <a:pPr>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then y</a:t>
            </a:r>
            <a:r>
              <a:rPr lang="en-US" altLang="zh-TW" sz="1600" b="1">
                <a:latin typeface="Arial" panose="020B0604020202020204" pitchFamily="34" charset="0"/>
                <a:ea typeface="新細明體" panose="02020500000000000000" pitchFamily="18" charset="-120"/>
                <a:cs typeface="Arial" panose="020B0604020202020204" pitchFamily="34" charset="0"/>
              </a:rPr>
              <a:t>.</a:t>
            </a:r>
          </a:p>
        </p:txBody>
      </p:sp>
      <p:pic>
        <p:nvPicPr>
          <p:cNvPr id="71683" name="圖片 1">
            <a:extLst>
              <a:ext uri="{FF2B5EF4-FFF2-40B4-BE49-F238E27FC236}">
                <a16:creationId xmlns:a16="http://schemas.microsoft.com/office/drawing/2014/main" id="{C7113E63-B5E7-3A45-98A3-41563D9B78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701675"/>
            <a:ext cx="8636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DA1AD9F-F4A3-D24D-84C2-F268650D5D10}"/>
              </a:ext>
            </a:extLst>
          </p:cNvPr>
          <p:cNvSpPr>
            <a:spLocks noGrp="1" noChangeArrowheads="1"/>
          </p:cNvSpPr>
          <p:nvPr>
            <p:ph type="title"/>
          </p:nvPr>
        </p:nvSpPr>
        <p:spPr/>
        <p:txBody>
          <a:bodyPr/>
          <a:lstStyle/>
          <a:p>
            <a:r>
              <a:rPr lang="en-US" altLang="zh-TW">
                <a:ea typeface="新細明體" panose="02020500000000000000" pitchFamily="18" charset="-120"/>
              </a:rPr>
              <a:t>Jack syntax analyzer in action</a:t>
            </a:r>
          </a:p>
        </p:txBody>
      </p:sp>
      <p:sp>
        <p:nvSpPr>
          <p:cNvPr id="73730" name="Text Box 3">
            <a:extLst>
              <a:ext uri="{FF2B5EF4-FFF2-40B4-BE49-F238E27FC236}">
                <a16:creationId xmlns:a16="http://schemas.microsoft.com/office/drawing/2014/main" id="{C66907AB-0D21-024D-97D7-42B4EB5D4F08}"/>
              </a:ext>
            </a:extLst>
          </p:cNvPr>
          <p:cNvSpPr txBox="1">
            <a:spLocks noChangeArrowheads="1"/>
          </p:cNvSpPr>
          <p:nvPr/>
        </p:nvSpPr>
        <p:spPr bwMode="auto">
          <a:xfrm>
            <a:off x="-30163" y="658813"/>
            <a:ext cx="4244976" cy="15240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Class Bar {</a:t>
            </a:r>
            <a:b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method Fraction foo(int y) {</a:t>
            </a:r>
            <a:b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var int temp; // a variable</a:t>
            </a:r>
            <a:b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99"/>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 let temp = (xxx+12)*-63;</a:t>
            </a:r>
            <a:b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 </a:t>
            </a:r>
          </a:p>
        </p:txBody>
      </p:sp>
      <p:sp>
        <p:nvSpPr>
          <p:cNvPr id="705540" name="Rectangle 4">
            <a:extLst>
              <a:ext uri="{FF2B5EF4-FFF2-40B4-BE49-F238E27FC236}">
                <a16:creationId xmlns:a16="http://schemas.microsoft.com/office/drawing/2014/main" id="{FAC6D49A-D8B9-9B43-BA7C-677DF907B5AD}"/>
              </a:ext>
            </a:extLst>
          </p:cNvPr>
          <p:cNvSpPr>
            <a:spLocks noChangeArrowheads="1"/>
          </p:cNvSpPr>
          <p:nvPr/>
        </p:nvSpPr>
        <p:spPr bwMode="auto">
          <a:xfrm>
            <a:off x="106363" y="2667000"/>
            <a:ext cx="3703637"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90000"/>
              </a:lnSpc>
              <a:buFont typeface="Wingdings" pitchFamily="2" charset="2"/>
              <a:buNone/>
            </a:pPr>
            <a:r>
              <a:rPr lang="en-US" altLang="zh-TW" u="sng">
                <a:ea typeface="新細明體" panose="02020500000000000000" pitchFamily="18" charset="-120"/>
              </a:rPr>
              <a:t>Syntax analyzer</a:t>
            </a:r>
          </a:p>
          <a:p>
            <a:pPr>
              <a:spcBef>
                <a:spcPct val="30000"/>
              </a:spcBef>
            </a:pPr>
            <a:r>
              <a:rPr lang="en-US" altLang="zh-TW">
                <a:ea typeface="新細明體" panose="02020500000000000000" pitchFamily="18" charset="-120"/>
              </a:rPr>
              <a:t>With the grammar,</a:t>
            </a:r>
            <a:br>
              <a:rPr lang="en-US" altLang="zh-TW">
                <a:ea typeface="新細明體" panose="02020500000000000000" pitchFamily="18" charset="-120"/>
              </a:rPr>
            </a:br>
            <a:r>
              <a:rPr lang="en-US" altLang="zh-TW">
                <a:ea typeface="新細明體" panose="02020500000000000000" pitchFamily="18" charset="-120"/>
              </a:rPr>
              <a:t>we can write a syntax analyzer program (parser)</a:t>
            </a:r>
          </a:p>
          <a:p>
            <a:pPr>
              <a:lnSpc>
                <a:spcPct val="90000"/>
              </a:lnSpc>
            </a:pPr>
            <a:r>
              <a:rPr lang="en-US" altLang="zh-TW">
                <a:ea typeface="新細明體" panose="02020500000000000000" pitchFamily="18" charset="-120"/>
              </a:rPr>
              <a:t>The syntax analyzer takes a source text file and attempts to match it on the language grammar</a:t>
            </a:r>
          </a:p>
          <a:p>
            <a:pPr>
              <a:lnSpc>
                <a:spcPct val="90000"/>
              </a:lnSpc>
            </a:pPr>
            <a:r>
              <a:rPr lang="en-US" altLang="zh-TW">
                <a:ea typeface="新細明體" panose="02020500000000000000" pitchFamily="18" charset="-120"/>
              </a:rPr>
              <a:t>If successful, it can generate a parse tree in some structured format, e.g.  XML.</a:t>
            </a:r>
          </a:p>
          <a:p>
            <a:pPr>
              <a:lnSpc>
                <a:spcPct val="90000"/>
              </a:lnSpc>
            </a:pPr>
            <a:endParaRPr lang="en-US" altLang="zh-TW" b="1">
              <a:ea typeface="新細明體" panose="02020500000000000000" pitchFamily="18" charset="-120"/>
              <a:cs typeface="Courier New" panose="02070309020205020404" pitchFamily="49" charset="0"/>
            </a:endParaRPr>
          </a:p>
        </p:txBody>
      </p:sp>
      <p:sp>
        <p:nvSpPr>
          <p:cNvPr id="36872" name="AutoShape 7">
            <a:extLst>
              <a:ext uri="{FF2B5EF4-FFF2-40B4-BE49-F238E27FC236}">
                <a16:creationId xmlns:a16="http://schemas.microsoft.com/office/drawing/2014/main" id="{B8FDBA08-443F-7E4B-A1FB-4E1976BCC320}"/>
              </a:ext>
            </a:extLst>
          </p:cNvPr>
          <p:cNvSpPr>
            <a:spLocks noChangeArrowheads="1"/>
          </p:cNvSpPr>
          <p:nvPr/>
        </p:nvSpPr>
        <p:spPr bwMode="auto">
          <a:xfrm>
            <a:off x="1447800" y="2003425"/>
            <a:ext cx="2247900" cy="914400"/>
          </a:xfrm>
          <a:prstGeom prst="rightArrow">
            <a:avLst>
              <a:gd name="adj1" fmla="val 50000"/>
              <a:gd name="adj2" fmla="val 47915"/>
            </a:avLst>
          </a:prstGeom>
          <a:solidFill>
            <a:srgbClr val="FFD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latin typeface="Arial" panose="020B0604020202020204" pitchFamily="34" charset="0"/>
                <a:ea typeface="新細明體" panose="02020500000000000000" pitchFamily="18" charset="-120"/>
              </a:rPr>
              <a:t>Syntax analyzer</a:t>
            </a:r>
          </a:p>
        </p:txBody>
      </p:sp>
      <p:sp>
        <p:nvSpPr>
          <p:cNvPr id="7" name="Text Box 6">
            <a:extLst>
              <a:ext uri="{FF2B5EF4-FFF2-40B4-BE49-F238E27FC236}">
                <a16:creationId xmlns:a16="http://schemas.microsoft.com/office/drawing/2014/main" id="{38AB18B8-E171-4541-ADF5-D1BF3EC9915A}"/>
              </a:ext>
            </a:extLst>
          </p:cNvPr>
          <p:cNvSpPr txBox="1">
            <a:spLocks noChangeArrowheads="1"/>
          </p:cNvSpPr>
          <p:nvPr/>
        </p:nvSpPr>
        <p:spPr bwMode="auto">
          <a:xfrm>
            <a:off x="3695700" y="636588"/>
            <a:ext cx="5372100" cy="5953125"/>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129600" tIns="82800" rIns="21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&lt;varDec&gt;</a:t>
            </a:r>
            <a:endParaRPr lang="en-US" altLang="zh-TW" sz="1600" b="1">
              <a:solidFill>
                <a:srgbClr val="000000"/>
              </a:solidFill>
              <a:latin typeface="Arial Unicode MS" panose="020B0604020202020204" pitchFamily="34" charset="-128"/>
              <a:ea typeface="Arial Unicode MS" panose="020B0604020202020204" pitchFamily="34" charset="-128"/>
              <a:cs typeface="Courier New" panose="02070309020205020404" pitchFamily="49" charset="0"/>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&lt;keyword&gt; var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&lt;keyword&gt; int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temp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&lt;/varDec&gt;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&lt;statements&gt;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&lt;letStatement&gt;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&lt;keyword&gt; let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temp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&lt;expression&gt;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&lt;expression&gt;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xxx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&lt;int.Const.&gt; 12 &lt;/int.Const.&gt; </a:t>
            </a:r>
            <a:br>
              <a:rPr lang="en-US" altLang="zh-TW" sz="1600" b="1">
                <a:solidFill>
                  <a:srgbClr val="000000"/>
                </a:solidFill>
                <a:latin typeface="Courier New" panose="02070309020205020404" pitchFamily="49" charset="0"/>
                <a:ea typeface="新細明體" panose="02020500000000000000" pitchFamily="18" charset="-120"/>
              </a:rPr>
            </a:b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a:t>
            </a:r>
            <a:r>
              <a:rPr lang="zh-TW" altLang="en-US" sz="1600" b="1">
                <a:solidFill>
                  <a:srgbClr val="000000"/>
                </a:solidFill>
                <a:latin typeface="Courier New" panose="02070309020205020404" pitchFamily="49" charset="0"/>
                <a:ea typeface="新細明體" panose="02020500000000000000" pitchFamily="18" charset="-120"/>
              </a:rPr>
              <a:t>    </a:t>
            </a:r>
            <a:r>
              <a:rPr lang="en-US" altLang="zh-TW" sz="1600" b="1">
                <a:solidFill>
                  <a:srgbClr val="000000"/>
                </a:solidFill>
                <a:latin typeface="Courier New" panose="02070309020205020404" pitchFamily="49" charset="0"/>
                <a:ea typeface="新細明體" panose="02020500000000000000" pitchFamily="18" charset="-120"/>
              </a:rPr>
              <a:t>&lt;/expression&gt; </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a:t>
            </a:r>
            <a:r>
              <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55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0" grpId="0" autoUpdateAnimBg="0"/>
      <p:bldP spid="36872"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47540F78-6148-734E-B550-BDB9FF8FDE07}"/>
              </a:ext>
            </a:extLst>
          </p:cNvPr>
          <p:cNvSpPr>
            <a:spLocks noGrp="1" noChangeArrowheads="1"/>
          </p:cNvSpPr>
          <p:nvPr>
            <p:ph type="title"/>
          </p:nvPr>
        </p:nvSpPr>
        <p:spPr/>
        <p:txBody>
          <a:bodyPr/>
          <a:lstStyle/>
          <a:p>
            <a:r>
              <a:rPr lang="en-US" altLang="zh-TW">
                <a:ea typeface="新細明體" panose="02020500000000000000" pitchFamily="18" charset="-120"/>
              </a:rPr>
              <a:t>Jack syntax analyzer in action</a:t>
            </a:r>
          </a:p>
        </p:txBody>
      </p:sp>
      <p:sp>
        <p:nvSpPr>
          <p:cNvPr id="75778" name="Text Box 3">
            <a:extLst>
              <a:ext uri="{FF2B5EF4-FFF2-40B4-BE49-F238E27FC236}">
                <a16:creationId xmlns:a16="http://schemas.microsoft.com/office/drawing/2014/main" id="{462782F5-E884-094C-BCDE-B4746BC36055}"/>
              </a:ext>
            </a:extLst>
          </p:cNvPr>
          <p:cNvSpPr txBox="1">
            <a:spLocks noChangeArrowheads="1"/>
          </p:cNvSpPr>
          <p:nvPr/>
        </p:nvSpPr>
        <p:spPr bwMode="auto">
          <a:xfrm>
            <a:off x="-30163" y="658813"/>
            <a:ext cx="4244976" cy="1524000"/>
          </a:xfrm>
          <a:prstGeom prst="rect">
            <a:avLst/>
          </a:prstGeom>
          <a:solidFill>
            <a:srgbClr val="FFFFCC"/>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Class Bar {</a:t>
            </a:r>
            <a:b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method Fraction foo(int y) {</a:t>
            </a:r>
            <a:b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var int temp; // a variable</a:t>
            </a:r>
            <a:b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99"/>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t> let temp = (xxx+12)*-63;</a:t>
            </a:r>
            <a:br>
              <a:rPr lang="en-US" altLang="zh-TW" sz="1600" b="1">
                <a:solidFill>
                  <a:srgbClr val="000099"/>
                </a:solidFill>
                <a:latin typeface="Courier New" panose="02070309020205020404" pitchFamily="49" charset="0"/>
                <a:ea typeface="新細明體" panose="02020500000000000000" pitchFamily="18" charset="-120"/>
                <a:cs typeface="Courier New" panose="02070309020205020404" pitchFamily="49" charset="0"/>
              </a:rPr>
            </a:br>
            <a:r>
              <a:rPr lang="en-US" altLang="zh-TW" sz="1600" b="1">
                <a:solidFill>
                  <a:srgbClr val="000000"/>
                </a:solidFill>
                <a:latin typeface="Arial" panose="020B0604020202020204" pitchFamily="34" charset="0"/>
                <a:ea typeface="新細明體" panose="02020500000000000000" pitchFamily="18" charset="-120"/>
                <a:cs typeface="Courier New" panose="02070309020205020404" pitchFamily="49" charset="0"/>
              </a:rPr>
              <a:t>   </a:t>
            </a: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 </a:t>
            </a:r>
          </a:p>
        </p:txBody>
      </p:sp>
      <p:sp>
        <p:nvSpPr>
          <p:cNvPr id="75779" name="AutoShape 7">
            <a:extLst>
              <a:ext uri="{FF2B5EF4-FFF2-40B4-BE49-F238E27FC236}">
                <a16:creationId xmlns:a16="http://schemas.microsoft.com/office/drawing/2014/main" id="{824A6A25-708C-5042-BC11-21A544B158F7}"/>
              </a:ext>
            </a:extLst>
          </p:cNvPr>
          <p:cNvSpPr>
            <a:spLocks noChangeArrowheads="1"/>
          </p:cNvSpPr>
          <p:nvPr/>
        </p:nvSpPr>
        <p:spPr bwMode="auto">
          <a:xfrm>
            <a:off x="1447800" y="2003425"/>
            <a:ext cx="2247900" cy="914400"/>
          </a:xfrm>
          <a:prstGeom prst="rightArrow">
            <a:avLst>
              <a:gd name="adj1" fmla="val 50000"/>
              <a:gd name="adj2" fmla="val 47915"/>
            </a:avLst>
          </a:prstGeom>
          <a:solidFill>
            <a:srgbClr val="FFD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a:latin typeface="Arial" panose="020B0604020202020204" pitchFamily="34" charset="0"/>
                <a:ea typeface="新細明體" panose="02020500000000000000" pitchFamily="18" charset="-120"/>
              </a:rPr>
              <a:t>Syntax analyzer</a:t>
            </a:r>
          </a:p>
        </p:txBody>
      </p:sp>
      <p:sp>
        <p:nvSpPr>
          <p:cNvPr id="75780" name="Rectangle 8">
            <a:extLst>
              <a:ext uri="{FF2B5EF4-FFF2-40B4-BE49-F238E27FC236}">
                <a16:creationId xmlns:a16="http://schemas.microsoft.com/office/drawing/2014/main" id="{8D5AEE8E-7E84-7C49-88D6-2510E2CDA24C}"/>
              </a:ext>
            </a:extLst>
          </p:cNvPr>
          <p:cNvSpPr>
            <a:spLocks noChangeArrowheads="1"/>
          </p:cNvSpPr>
          <p:nvPr/>
        </p:nvSpPr>
        <p:spPr bwMode="auto">
          <a:xfrm>
            <a:off x="76200" y="2716213"/>
            <a:ext cx="37338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nSpc>
                <a:spcPct val="90000"/>
              </a:lnSpc>
            </a:pPr>
            <a:r>
              <a:rPr lang="en-US" altLang="zh-TW">
                <a:ea typeface="新細明體" panose="02020500000000000000" pitchFamily="18" charset="-120"/>
              </a:rPr>
              <a:t>If xxx is non-terminal, output: </a:t>
            </a:r>
          </a:p>
          <a:p>
            <a:pPr algn="just">
              <a:spcBef>
                <a:spcPct val="30000"/>
              </a:spcBef>
              <a:buFont typeface="Wingdings" pitchFamily="2" charset="2"/>
              <a:buNone/>
            </a:pPr>
            <a:r>
              <a:rPr lang="en-US" altLang="zh-TW">
                <a:latin typeface="Courier New" panose="02070309020205020404" pitchFamily="49" charset="0"/>
                <a:ea typeface="新細明體" panose="02020500000000000000" pitchFamily="18" charset="-120"/>
                <a:cs typeface="Times New Roman" panose="02020603050405020304" pitchFamily="18" charset="0"/>
              </a:rPr>
              <a:t>  </a:t>
            </a:r>
            <a:r>
              <a:rPr lang="en-US" altLang="zh-TW" b="1">
                <a:latin typeface="Courier New" panose="02070309020205020404" pitchFamily="49" charset="0"/>
                <a:ea typeface="新細明體" panose="02020500000000000000" pitchFamily="18" charset="-120"/>
                <a:cs typeface="Courier New" panose="02070309020205020404" pitchFamily="49" charset="0"/>
              </a:rPr>
              <a:t>&lt;xxx&gt;</a:t>
            </a:r>
            <a:endParaRPr lang="en-US" altLang="zh-TW" b="1">
              <a:solidFill>
                <a:srgbClr val="000000"/>
              </a:solidFill>
              <a:latin typeface="Courier New" panose="02070309020205020404" pitchFamily="49" charset="0"/>
              <a:ea typeface="新細明體" panose="02020500000000000000" pitchFamily="18" charset="-120"/>
              <a:cs typeface="Courier New" panose="02070309020205020404" pitchFamily="49" charset="0"/>
            </a:endParaRPr>
          </a:p>
          <a:p>
            <a:pPr algn="just">
              <a:spcBef>
                <a:spcPct val="0"/>
              </a:spcBef>
              <a:buFont typeface="Wingdings" pitchFamily="2" charset="2"/>
              <a:buNone/>
            </a:pPr>
            <a:r>
              <a:rPr lang="en-US" altLang="zh-TW">
                <a:solidFill>
                  <a:srgbClr val="000000"/>
                </a:solidFill>
                <a:latin typeface="Courier New" panose="02070309020205020404" pitchFamily="49" charset="0"/>
                <a:ea typeface="新細明體" panose="02020500000000000000" pitchFamily="18" charset="-120"/>
                <a:cs typeface="Courier New" panose="02070309020205020404" pitchFamily="49" charset="0"/>
              </a:rPr>
              <a:t>    </a:t>
            </a:r>
            <a:r>
              <a:rPr lang="en-US" altLang="zh-TW">
                <a:solidFill>
                  <a:srgbClr val="000000"/>
                </a:solidFill>
                <a:latin typeface="Arial" panose="020B0604020202020204" pitchFamily="34" charset="0"/>
                <a:ea typeface="新細明體" panose="02020500000000000000" pitchFamily="18" charset="-120"/>
                <a:cs typeface="Arial" panose="020B0604020202020204" pitchFamily="34" charset="0"/>
              </a:rPr>
              <a:t>Recursive code for </a:t>
            </a:r>
          </a:p>
          <a:p>
            <a:pPr algn="just">
              <a:spcBef>
                <a:spcPct val="0"/>
              </a:spcBef>
              <a:buFont typeface="Wingdings" pitchFamily="2" charset="2"/>
              <a:buNone/>
            </a:pPr>
            <a:r>
              <a:rPr lang="en-US" altLang="zh-TW">
                <a:solidFill>
                  <a:srgbClr val="000000"/>
                </a:solidFill>
                <a:latin typeface="Arial" panose="020B0604020202020204" pitchFamily="34" charset="0"/>
                <a:ea typeface="新細明體" panose="02020500000000000000" pitchFamily="18" charset="-120"/>
                <a:cs typeface="Arial" panose="020B0604020202020204" pitchFamily="34" charset="0"/>
              </a:rPr>
              <a:t>        the body of </a:t>
            </a:r>
            <a:r>
              <a:rPr lang="en-US" altLang="zh-TW" b="1">
                <a:latin typeface="Courier New" panose="02070309020205020404" pitchFamily="49" charset="0"/>
                <a:ea typeface="新細明體" panose="02020500000000000000" pitchFamily="18" charset="-120"/>
                <a:cs typeface="Courier New" panose="02070309020205020404" pitchFamily="49" charset="0"/>
              </a:rPr>
              <a:t>xxx</a:t>
            </a:r>
          </a:p>
          <a:p>
            <a:pPr>
              <a:spcBef>
                <a:spcPct val="0"/>
              </a:spcBef>
              <a:buFont typeface="Wingdings" pitchFamily="2" charset="2"/>
              <a:buNone/>
            </a:pPr>
            <a:r>
              <a:rPr lang="en-US" altLang="zh-TW">
                <a:latin typeface="Courier New" panose="02070309020205020404" pitchFamily="49" charset="0"/>
                <a:ea typeface="新細明體" panose="02020500000000000000" pitchFamily="18" charset="-120"/>
                <a:cs typeface="Courier New" panose="02070309020205020404" pitchFamily="49" charset="0"/>
              </a:rPr>
              <a:t>  </a:t>
            </a:r>
            <a:r>
              <a:rPr lang="en-US" altLang="zh-TW" b="1">
                <a:latin typeface="Courier New" panose="02070309020205020404" pitchFamily="49" charset="0"/>
                <a:ea typeface="新細明體" panose="02020500000000000000" pitchFamily="18" charset="-120"/>
                <a:cs typeface="Courier New" panose="02070309020205020404" pitchFamily="49" charset="0"/>
              </a:rPr>
              <a:t>&lt;/xxx&gt;</a:t>
            </a:r>
            <a:r>
              <a:rPr lang="en-US" altLang="zh-TW">
                <a:latin typeface="Courier New" panose="02070309020205020404" pitchFamily="49" charset="0"/>
                <a:ea typeface="新細明體" panose="02020500000000000000" pitchFamily="18" charset="-120"/>
                <a:cs typeface="Courier New" panose="02070309020205020404" pitchFamily="49" charset="0"/>
              </a:rPr>
              <a:t> </a:t>
            </a:r>
            <a:endParaRPr lang="en-US" altLang="zh-TW">
              <a:latin typeface="Arial" panose="020B0604020202020204" pitchFamily="34" charset="0"/>
              <a:ea typeface="新細明體" panose="02020500000000000000" pitchFamily="18" charset="-120"/>
            </a:endParaRPr>
          </a:p>
          <a:p>
            <a:pPr>
              <a:spcBef>
                <a:spcPct val="0"/>
              </a:spcBef>
            </a:pPr>
            <a:r>
              <a:rPr lang="en-US" altLang="zh-TW">
                <a:ea typeface="新細明體" panose="02020500000000000000" pitchFamily="18" charset="-120"/>
              </a:rPr>
              <a:t>If</a:t>
            </a:r>
            <a:r>
              <a:rPr lang="en-US" altLang="zh-TW">
                <a:latin typeface="Arial" panose="020B0604020202020204" pitchFamily="34"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xxx</a:t>
            </a:r>
            <a:r>
              <a:rPr lang="en-US" altLang="zh-TW">
                <a:latin typeface="Arial" panose="020B0604020202020204" pitchFamily="34" charset="0"/>
                <a:ea typeface="新細明體" panose="02020500000000000000" pitchFamily="18" charset="-120"/>
              </a:rPr>
              <a:t> </a:t>
            </a:r>
            <a:r>
              <a:rPr lang="en-US" altLang="zh-TW">
                <a:ea typeface="新細明體" panose="02020500000000000000" pitchFamily="18" charset="-120"/>
              </a:rPr>
              <a:t>is terminal</a:t>
            </a:r>
            <a:r>
              <a:rPr lang="en-US" altLang="zh-TW">
                <a:latin typeface="Arial" panose="020B0604020202020204" pitchFamily="34" charset="0"/>
                <a:ea typeface="新細明體" panose="02020500000000000000" pitchFamily="18" charset="-120"/>
              </a:rPr>
              <a:t> (keyword, symbol, constant, or identifier)</a:t>
            </a:r>
            <a:r>
              <a:rPr lang="en-US" altLang="zh-TW">
                <a:ea typeface="新細明體" panose="02020500000000000000" pitchFamily="18" charset="-120"/>
              </a:rPr>
              <a:t> , output:</a:t>
            </a:r>
            <a:r>
              <a:rPr lang="en-US" altLang="zh-TW">
                <a:latin typeface="Arial" panose="020B0604020202020204" pitchFamily="34" charset="0"/>
                <a:ea typeface="新細明體" panose="02020500000000000000" pitchFamily="18" charset="-120"/>
              </a:rPr>
              <a:t> </a:t>
            </a:r>
          </a:p>
          <a:p>
            <a:pPr algn="just">
              <a:spcBef>
                <a:spcPct val="30000"/>
              </a:spcBef>
              <a:buFont typeface="Wingdings" pitchFamily="2" charset="2"/>
              <a:buNone/>
            </a:pPr>
            <a:r>
              <a:rPr lang="en-US" altLang="zh-TW">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&lt;xxx&gt;</a:t>
            </a:r>
            <a:endParaRPr lang="en-US" altLang="zh-TW" b="1">
              <a:solidFill>
                <a:srgbClr val="000000"/>
              </a:solidFill>
              <a:latin typeface="Courier New" panose="02070309020205020404" pitchFamily="49" charset="0"/>
              <a:ea typeface="新細明體" panose="02020500000000000000" pitchFamily="18" charset="-120"/>
            </a:endParaRPr>
          </a:p>
          <a:p>
            <a:pPr algn="just">
              <a:spcBef>
                <a:spcPct val="0"/>
              </a:spcBef>
              <a:buFont typeface="Wingdings" pitchFamily="2" charset="2"/>
              <a:buNone/>
            </a:pPr>
            <a:r>
              <a:rPr lang="en-US" altLang="zh-TW">
                <a:solidFill>
                  <a:srgbClr val="0000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xxx</a:t>
            </a:r>
            <a:r>
              <a:rPr lang="en-US" altLang="zh-TW">
                <a:solidFill>
                  <a:srgbClr val="000000"/>
                </a:solidFill>
                <a:latin typeface="Arial" panose="020B0604020202020204" pitchFamily="34" charset="0"/>
                <a:ea typeface="新細明體" panose="02020500000000000000" pitchFamily="18" charset="-120"/>
              </a:rPr>
              <a:t> value</a:t>
            </a:r>
          </a:p>
          <a:p>
            <a:pPr>
              <a:spcBef>
                <a:spcPct val="0"/>
              </a:spcBef>
              <a:buFont typeface="Wingdings" pitchFamily="2" charset="2"/>
              <a:buNone/>
            </a:pPr>
            <a:r>
              <a:rPr lang="en-US" altLang="zh-TW">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&lt;/xxx&gt;</a:t>
            </a:r>
          </a:p>
        </p:txBody>
      </p:sp>
      <p:sp>
        <p:nvSpPr>
          <p:cNvPr id="75781" name="Text Box 6">
            <a:extLst>
              <a:ext uri="{FF2B5EF4-FFF2-40B4-BE49-F238E27FC236}">
                <a16:creationId xmlns:a16="http://schemas.microsoft.com/office/drawing/2014/main" id="{699AC439-B596-E145-AF4C-B69D8C576B1E}"/>
              </a:ext>
            </a:extLst>
          </p:cNvPr>
          <p:cNvSpPr txBox="1">
            <a:spLocks noChangeArrowheads="1"/>
          </p:cNvSpPr>
          <p:nvPr/>
        </p:nvSpPr>
        <p:spPr bwMode="auto">
          <a:xfrm>
            <a:off x="3695700" y="636588"/>
            <a:ext cx="5372100" cy="5953125"/>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129600" tIns="82800" rIns="21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&lt;varDec&gt;</a:t>
            </a:r>
            <a:endParaRPr lang="en-US" altLang="zh-TW" sz="1600" b="1">
              <a:solidFill>
                <a:srgbClr val="000000"/>
              </a:solidFill>
              <a:latin typeface="Arial Unicode MS" panose="020B0604020202020204" pitchFamily="34" charset="-128"/>
              <a:ea typeface="Arial Unicode MS" panose="020B0604020202020204" pitchFamily="34" charset="-128"/>
              <a:cs typeface="Courier New" panose="02070309020205020404" pitchFamily="49" charset="0"/>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cs typeface="Courier New" panose="02070309020205020404" pitchFamily="49" charset="0"/>
              </a:rPr>
              <a:t>  &lt;keyword&gt; var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&lt;keyword&gt; int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temp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&lt;/varDec&gt;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&lt;statements&gt;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&lt;letStatement&gt;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&lt;keyword&gt; let &lt;/keyword&gt;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temp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&lt;expression&gt;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&lt;expression&gt;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&lt;identifier&gt; xxx &lt;/identifier&gt;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&lt;symbol&gt; + &lt;/symbol&gt;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&lt;int.Const.&gt; 12 &lt;/int.Const.&gt; </a:t>
            </a:r>
            <a:br>
              <a:rPr lang="en-US" altLang="zh-TW" sz="1600" b="1">
                <a:solidFill>
                  <a:srgbClr val="000000"/>
                </a:solidFill>
                <a:latin typeface="Courier New" panose="02070309020205020404" pitchFamily="49" charset="0"/>
                <a:ea typeface="新細明體" panose="02020500000000000000" pitchFamily="18" charset="-120"/>
              </a:rPr>
            </a:br>
            <a:r>
              <a:rPr lang="en-US" altLang="zh-TW" sz="1600" b="1">
                <a:solidFill>
                  <a:srgbClr val="000000"/>
                </a:solidFill>
                <a:latin typeface="Courier New" panose="02070309020205020404" pitchFamily="49" charset="0"/>
                <a:ea typeface="新細明體" panose="02020500000000000000" pitchFamily="18" charset="-120"/>
              </a:rPr>
              <a:t>       &lt;/term&gt;</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a:t>
            </a:r>
            <a:r>
              <a:rPr lang="zh-TW" altLang="en-US" sz="1600" b="1">
                <a:solidFill>
                  <a:srgbClr val="000000"/>
                </a:solidFill>
                <a:latin typeface="Courier New" panose="02070309020205020404" pitchFamily="49" charset="0"/>
                <a:ea typeface="新細明體" panose="02020500000000000000" pitchFamily="18" charset="-120"/>
              </a:rPr>
              <a:t>    </a:t>
            </a:r>
            <a:r>
              <a:rPr lang="en-US" altLang="zh-TW" sz="1600" b="1">
                <a:solidFill>
                  <a:srgbClr val="000000"/>
                </a:solidFill>
                <a:latin typeface="Courier New" panose="02070309020205020404" pitchFamily="49" charset="0"/>
                <a:ea typeface="新細明體" panose="02020500000000000000" pitchFamily="18" charset="-120"/>
              </a:rPr>
              <a:t>&lt;/expression&gt; </a:t>
            </a:r>
            <a:endPar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sz="1600" b="1">
                <a:solidFill>
                  <a:srgbClr val="000000"/>
                </a:solidFill>
                <a:latin typeface="Courier New" panose="02070309020205020404" pitchFamily="49" charset="0"/>
                <a:ea typeface="新細明體" panose="02020500000000000000" pitchFamily="18" charset="-120"/>
              </a:rPr>
              <a:t>    ...</a:t>
            </a:r>
            <a:r>
              <a:rPr lang="en-US" altLang="zh-TW" sz="1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508E76DD-2DC1-8445-81A2-11DC2E02BC1C}"/>
              </a:ext>
            </a:extLst>
          </p:cNvPr>
          <p:cNvSpPr>
            <a:spLocks noGrp="1" noChangeArrowheads="1"/>
          </p:cNvSpPr>
          <p:nvPr>
            <p:ph type="title"/>
          </p:nvPr>
        </p:nvSpPr>
        <p:spPr/>
        <p:txBody>
          <a:bodyPr/>
          <a:lstStyle/>
          <a:p>
            <a:r>
              <a:rPr lang="en-US" altLang="zh-TW">
                <a:ea typeface="新細明體" panose="02020500000000000000" pitchFamily="18" charset="-120"/>
              </a:rPr>
              <a:t>The Jack grammar</a:t>
            </a:r>
          </a:p>
        </p:txBody>
      </p:sp>
      <p:sp>
        <p:nvSpPr>
          <p:cNvPr id="77826" name="Text Box 4">
            <a:extLst>
              <a:ext uri="{FF2B5EF4-FFF2-40B4-BE49-F238E27FC236}">
                <a16:creationId xmlns:a16="http://schemas.microsoft.com/office/drawing/2014/main" id="{58476A58-2DBA-5D47-B38C-2CB9133D6586}"/>
              </a:ext>
            </a:extLst>
          </p:cNvPr>
          <p:cNvSpPr txBox="1">
            <a:spLocks noChangeArrowheads="1"/>
          </p:cNvSpPr>
          <p:nvPr/>
        </p:nvSpPr>
        <p:spPr bwMode="auto">
          <a:xfrm>
            <a:off x="5334000" y="4648200"/>
            <a:ext cx="3581400" cy="190500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93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verbatim</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is a language construct</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Courier New" panose="02070309020205020404" pitchFamily="49"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1 times</a:t>
            </a:r>
            <a:r>
              <a:rPr lang="en-US" altLang="zh-TW" sz="1600" b="1">
                <a:latin typeface="Arial" panose="020B0604020202020204" pitchFamily="34" charset="0"/>
                <a:ea typeface="新細明體" panose="02020500000000000000" pitchFamily="18" charset="-120"/>
                <a:cs typeface="Arial" panose="020B0604020202020204" pitchFamily="34" charset="0"/>
              </a:rPr>
              <a:t> </a:t>
            </a:r>
          </a:p>
          <a:p>
            <a:pPr algn="just">
              <a:spcBef>
                <a:spcPct val="25000"/>
              </a:spcBef>
              <a:buSzPct val="85000"/>
              <a:buFont typeface="Wingdings" pitchFamily="2" charset="2"/>
              <a:buNone/>
            </a:pPr>
            <a:r>
              <a:rPr lang="en-US" altLang="zh-TW" sz="1600" b="1">
                <a:latin typeface="Courier New" panose="02070309020205020404" pitchFamily="49" charset="0"/>
                <a:ea typeface="新細明體" panose="02020500000000000000" pitchFamily="18" charset="-120"/>
                <a:cs typeface="Times New Roman" panose="02020603050405020304" pitchFamily="18" charset="0"/>
              </a:rPr>
              <a:t>   </a:t>
            </a: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0 or more times</a:t>
            </a:r>
          </a:p>
          <a:p>
            <a:pPr algn="just">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  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either x or y appears</a:t>
            </a:r>
          </a:p>
          <a:p>
            <a:pPr>
              <a:spcBef>
                <a:spcPct val="25000"/>
              </a:spcBef>
              <a:buSzPct val="85000"/>
              <a:buFont typeface="Wingdings" pitchFamily="2" charset="2"/>
              <a:buNone/>
            </a:pPr>
            <a:r>
              <a:rPr lang="en-US" altLang="zh-TW" sz="1600" b="1">
                <a:solidFill>
                  <a:srgbClr val="990000"/>
                </a:solidFill>
                <a:latin typeface="Courier New" panose="02070309020205020404" pitchFamily="49" charset="0"/>
                <a:ea typeface="新細明體" panose="02020500000000000000" pitchFamily="18" charset="-120"/>
                <a:cs typeface="Times New Roman" panose="02020603050405020304" pitchFamily="18" charset="0"/>
              </a:rPr>
              <a:t>(x,y)</a:t>
            </a:r>
            <a:r>
              <a:rPr lang="en-US" altLang="zh-TW" sz="1600" b="1">
                <a:solidFill>
                  <a:srgbClr val="990000"/>
                </a:solidFill>
                <a:latin typeface="Arial" panose="020B0604020202020204" pitchFamily="34" charset="0"/>
                <a:ea typeface="新細明體" panose="02020500000000000000" pitchFamily="18" charset="-120"/>
                <a:cs typeface="Arial" panose="020B0604020202020204" pitchFamily="34" charset="0"/>
              </a:rPr>
              <a:t>:</a:t>
            </a:r>
            <a:r>
              <a:rPr lang="en-US" altLang="zh-TW" sz="1600" b="1">
                <a:latin typeface="Arial" panose="020B0604020202020204" pitchFamily="34" charset="0"/>
                <a:ea typeface="新細明體" panose="02020500000000000000" pitchFamily="18" charset="-120"/>
                <a:cs typeface="Arial" panose="020B0604020202020204" pitchFamily="34" charset="0"/>
              </a:rPr>
              <a:t>  </a:t>
            </a:r>
            <a:r>
              <a:rPr lang="en-US" altLang="zh-TW" sz="1600">
                <a:ea typeface="新細明體" panose="02020500000000000000" pitchFamily="18" charset="-120"/>
                <a:cs typeface="Arial" panose="020B0604020202020204" pitchFamily="34" charset="0"/>
              </a:rPr>
              <a:t>x appears, then y</a:t>
            </a:r>
            <a:r>
              <a:rPr lang="en-US" altLang="zh-TW" sz="1600" b="1">
                <a:latin typeface="Arial" panose="020B0604020202020204" pitchFamily="34" charset="0"/>
                <a:ea typeface="新細明體" panose="02020500000000000000" pitchFamily="18" charset="-120"/>
                <a:cs typeface="Arial" panose="020B0604020202020204" pitchFamily="34" charset="0"/>
              </a:rPr>
              <a:t>.</a:t>
            </a:r>
          </a:p>
        </p:txBody>
      </p:sp>
      <p:pic>
        <p:nvPicPr>
          <p:cNvPr id="77827" name="圖片 1">
            <a:extLst>
              <a:ext uri="{FF2B5EF4-FFF2-40B4-BE49-F238E27FC236}">
                <a16:creationId xmlns:a16="http://schemas.microsoft.com/office/drawing/2014/main" id="{EA4B88D8-4443-D84B-8543-AD9B8FAF6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701675"/>
            <a:ext cx="8636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F35A2236-B1A8-1D42-88D0-FE9CCD6C78F8}"/>
              </a:ext>
            </a:extLst>
          </p:cNvPr>
          <p:cNvSpPr>
            <a:spLocks noGrp="1" noChangeArrowheads="1"/>
          </p:cNvSpPr>
          <p:nvPr>
            <p:ph type="title"/>
          </p:nvPr>
        </p:nvSpPr>
        <p:spPr/>
        <p:txBody>
          <a:bodyPr/>
          <a:lstStyle/>
          <a:p>
            <a:r>
              <a:rPr lang="en-US" altLang="zh-TW">
                <a:ea typeface="新細明體" panose="02020500000000000000" pitchFamily="18" charset="-120"/>
              </a:rPr>
              <a:t>Compiler architecture (front end)</a:t>
            </a:r>
          </a:p>
        </p:txBody>
      </p:sp>
      <p:sp>
        <p:nvSpPr>
          <p:cNvPr id="12290" name="Rectangle 4">
            <a:extLst>
              <a:ext uri="{FF2B5EF4-FFF2-40B4-BE49-F238E27FC236}">
                <a16:creationId xmlns:a16="http://schemas.microsoft.com/office/drawing/2014/main" id="{B4FB751A-4A2B-3846-B430-432A4D648EEC}"/>
              </a:ext>
            </a:extLst>
          </p:cNvPr>
          <p:cNvSpPr>
            <a:spLocks noChangeArrowheads="1"/>
          </p:cNvSpPr>
          <p:nvPr/>
        </p:nvSpPr>
        <p:spPr bwMode="auto">
          <a:xfrm>
            <a:off x="6946900" y="115888"/>
            <a:ext cx="2087563" cy="1223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endParaRPr lang="zh-TW" altLang="en-US" sz="2400">
              <a:latin typeface="Arial" panose="020B0604020202020204" pitchFamily="34" charset="0"/>
              <a:ea typeface="新細明體" panose="02020500000000000000" pitchFamily="18" charset="-120"/>
            </a:endParaRPr>
          </a:p>
        </p:txBody>
      </p:sp>
      <p:graphicFrame>
        <p:nvGraphicFramePr>
          <p:cNvPr id="12291" name="Object 5">
            <a:extLst>
              <a:ext uri="{FF2B5EF4-FFF2-40B4-BE49-F238E27FC236}">
                <a16:creationId xmlns:a16="http://schemas.microsoft.com/office/drawing/2014/main" id="{F6D79D92-7AB4-1E47-AF0A-5A8765228C27}"/>
              </a:ext>
            </a:extLst>
          </p:cNvPr>
          <p:cNvGraphicFramePr>
            <a:graphicFrameLocks noChangeAspect="1"/>
          </p:cNvGraphicFramePr>
          <p:nvPr/>
        </p:nvGraphicFramePr>
        <p:xfrm>
          <a:off x="7164388" y="177800"/>
          <a:ext cx="2016125" cy="1522413"/>
        </p:xfrm>
        <a:graphic>
          <a:graphicData uri="http://schemas.openxmlformats.org/presentationml/2006/ole">
            <mc:AlternateContent xmlns:mc="http://schemas.openxmlformats.org/markup-compatibility/2006">
              <mc:Choice xmlns:v="urn:schemas-microsoft-com:vml" Requires="v">
                <p:oleObj spid="_x0000_s12301" name="VISIO" r:id="rId4" imgW="9029700" imgH="6540500" progId="Visio.Drawing.6">
                  <p:embed/>
                </p:oleObj>
              </mc:Choice>
              <mc:Fallback>
                <p:oleObj name="VISIO" r:id="rId4" imgW="9029700" imgH="65405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331" t="2548" r="8232" b="1427"/>
                      <a:stretch>
                        <a:fillRect/>
                      </a:stretch>
                    </p:blipFill>
                    <p:spPr bwMode="auto">
                      <a:xfrm>
                        <a:off x="7164388" y="177800"/>
                        <a:ext cx="201612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7">
            <a:extLst>
              <a:ext uri="{FF2B5EF4-FFF2-40B4-BE49-F238E27FC236}">
                <a16:creationId xmlns:a16="http://schemas.microsoft.com/office/drawing/2014/main" id="{EAB3C8DA-A246-0843-B335-2B66A3EDCD11}"/>
              </a:ext>
            </a:extLst>
          </p:cNvPr>
          <p:cNvSpPr>
            <a:spLocks noChangeArrowheads="1"/>
          </p:cNvSpPr>
          <p:nvPr/>
        </p:nvSpPr>
        <p:spPr bwMode="auto">
          <a:xfrm>
            <a:off x="165100" y="3416300"/>
            <a:ext cx="8869363"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ts val="600"/>
              </a:spcBef>
            </a:pPr>
            <a:r>
              <a:rPr lang="en-US" altLang="zh-TW" sz="2400" u="sng">
                <a:solidFill>
                  <a:srgbClr val="FF0000"/>
                </a:solidFill>
                <a:ea typeface="新細明體" panose="02020500000000000000" pitchFamily="18" charset="-120"/>
              </a:rPr>
              <a:t>Syntax</a:t>
            </a:r>
            <a:r>
              <a:rPr lang="en-US" altLang="zh-TW" sz="2400" u="sng">
                <a:solidFill>
                  <a:srgbClr val="663300"/>
                </a:solidFill>
                <a:ea typeface="新細明體" panose="02020500000000000000" pitchFamily="18" charset="-120"/>
              </a:rPr>
              <a:t> analysis:</a:t>
            </a:r>
            <a:r>
              <a:rPr lang="en-US" altLang="zh-TW" sz="2400">
                <a:ea typeface="新細明體" panose="02020500000000000000" pitchFamily="18" charset="-120"/>
              </a:rPr>
              <a:t> understanding the structure of the source code</a:t>
            </a:r>
            <a:br>
              <a:rPr lang="en-US" altLang="zh-TW" sz="2400">
                <a:ea typeface="新細明體" panose="02020500000000000000" pitchFamily="18" charset="-120"/>
              </a:rPr>
            </a:br>
            <a:br>
              <a:rPr lang="en-US" altLang="zh-TW" sz="2400">
                <a:ea typeface="新細明體" panose="02020500000000000000" pitchFamily="18" charset="-120"/>
              </a:rPr>
            </a:br>
            <a:br>
              <a:rPr lang="en-US" altLang="zh-TW" sz="2400">
                <a:ea typeface="新細明體" panose="02020500000000000000" pitchFamily="18" charset="-120"/>
              </a:rPr>
            </a:br>
            <a:br>
              <a:rPr lang="en-US" altLang="zh-TW" sz="2400">
                <a:ea typeface="新細明體" panose="02020500000000000000" pitchFamily="18" charset="-120"/>
              </a:rPr>
            </a:br>
            <a:endParaRPr lang="en-US" altLang="zh-TW" sz="2400">
              <a:ea typeface="新細明體" panose="02020500000000000000" pitchFamily="18" charset="-120"/>
            </a:endParaRPr>
          </a:p>
          <a:p>
            <a:pPr>
              <a:spcBef>
                <a:spcPct val="50000"/>
              </a:spcBef>
            </a:pPr>
            <a:r>
              <a:rPr lang="en-US" altLang="zh-TW" sz="2400" u="sng">
                <a:solidFill>
                  <a:srgbClr val="663300"/>
                </a:solidFill>
                <a:ea typeface="新細明體" panose="02020500000000000000" pitchFamily="18" charset="-120"/>
              </a:rPr>
              <a:t>Code generation:</a:t>
            </a:r>
            <a:r>
              <a:rPr lang="en-US" altLang="zh-TW" sz="2400">
                <a:ea typeface="新細明體" panose="02020500000000000000" pitchFamily="18" charset="-120"/>
              </a:rPr>
              <a:t> reconstructing the </a:t>
            </a:r>
            <a:r>
              <a:rPr lang="en-US" altLang="zh-TW" sz="2400">
                <a:solidFill>
                  <a:srgbClr val="FF0000"/>
                </a:solidFill>
                <a:ea typeface="新細明體" panose="02020500000000000000" pitchFamily="18" charset="-120"/>
              </a:rPr>
              <a:t>semantics</a:t>
            </a:r>
            <a:r>
              <a:rPr lang="en-US" altLang="zh-TW" sz="2400">
                <a:ea typeface="新細明體" panose="02020500000000000000" pitchFamily="18" charset="-120"/>
              </a:rPr>
              <a:t> using the syntax of the  target code.</a:t>
            </a:r>
          </a:p>
        </p:txBody>
      </p:sp>
      <p:sp>
        <p:nvSpPr>
          <p:cNvPr id="680968" name="Rectangle 8">
            <a:extLst>
              <a:ext uri="{FF2B5EF4-FFF2-40B4-BE49-F238E27FC236}">
                <a16:creationId xmlns:a16="http://schemas.microsoft.com/office/drawing/2014/main" id="{C372D6CB-6DF1-804A-8D74-931A44DCB966}"/>
              </a:ext>
            </a:extLst>
          </p:cNvPr>
          <p:cNvSpPr>
            <a:spLocks noChangeArrowheads="1"/>
          </p:cNvSpPr>
          <p:nvPr/>
        </p:nvSpPr>
        <p:spPr bwMode="auto">
          <a:xfrm>
            <a:off x="77788" y="4178300"/>
            <a:ext cx="90439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lvl="1">
              <a:spcBef>
                <a:spcPct val="50000"/>
              </a:spcBef>
              <a:buFont typeface="Wingdings" pitchFamily="2" charset="2"/>
              <a:buChar char="q"/>
            </a:pPr>
            <a:r>
              <a:rPr lang="en-US" altLang="zh-TW" sz="2200">
                <a:solidFill>
                  <a:srgbClr val="000099"/>
                </a:solidFill>
                <a:ea typeface="新細明體" panose="02020500000000000000" pitchFamily="18" charset="-120"/>
              </a:rPr>
              <a:t>Tokenizing</a:t>
            </a:r>
            <a:r>
              <a:rPr lang="en-US" altLang="zh-TW" sz="2200">
                <a:ea typeface="新細明體" panose="02020500000000000000" pitchFamily="18" charset="-120"/>
              </a:rPr>
              <a:t>: creating a stream of “atoms”</a:t>
            </a:r>
          </a:p>
          <a:p>
            <a:pPr lvl="1">
              <a:spcBef>
                <a:spcPct val="50000"/>
              </a:spcBef>
              <a:buFont typeface="Wingdings" pitchFamily="2" charset="2"/>
              <a:buChar char="q"/>
            </a:pPr>
            <a:r>
              <a:rPr lang="en-US" altLang="zh-TW" sz="2200">
                <a:solidFill>
                  <a:srgbClr val="000099"/>
                </a:solidFill>
                <a:ea typeface="新細明體" panose="02020500000000000000" pitchFamily="18" charset="-120"/>
              </a:rPr>
              <a:t>Parsing</a:t>
            </a:r>
            <a:r>
              <a:rPr lang="en-US" altLang="zh-TW" sz="2200">
                <a:ea typeface="新細明體" panose="02020500000000000000" pitchFamily="18" charset="-120"/>
              </a:rPr>
              <a:t>: matching the atom stream with the language grammar</a:t>
            </a:r>
          </a:p>
          <a:p>
            <a:pPr lvl="1">
              <a:spcBef>
                <a:spcPct val="50000"/>
              </a:spcBef>
              <a:buFont typeface="Wingdings" pitchFamily="2" charset="2"/>
              <a:buNone/>
            </a:pPr>
            <a:r>
              <a:rPr lang="en-US" altLang="zh-TW" sz="2200">
                <a:ea typeface="新細明體" panose="02020500000000000000" pitchFamily="18" charset="-120"/>
              </a:rPr>
              <a:t>XML output = one way to demonstrate that the syntax analyzer works</a:t>
            </a:r>
          </a:p>
        </p:txBody>
      </p:sp>
      <p:grpSp>
        <p:nvGrpSpPr>
          <p:cNvPr id="12294" name="Group 11">
            <a:extLst>
              <a:ext uri="{FF2B5EF4-FFF2-40B4-BE49-F238E27FC236}">
                <a16:creationId xmlns:a16="http://schemas.microsoft.com/office/drawing/2014/main" id="{70C8998E-E2A3-1B43-8CFE-12F2DDCEA776}"/>
              </a:ext>
            </a:extLst>
          </p:cNvPr>
          <p:cNvGrpSpPr>
            <a:grpSpLocks/>
          </p:cNvGrpSpPr>
          <p:nvPr/>
        </p:nvGrpSpPr>
        <p:grpSpPr bwMode="auto">
          <a:xfrm>
            <a:off x="152400" y="762000"/>
            <a:ext cx="7011988" cy="2771775"/>
            <a:chOff x="96" y="480"/>
            <a:chExt cx="4417" cy="1746"/>
          </a:xfrm>
        </p:grpSpPr>
        <p:graphicFrame>
          <p:nvGraphicFramePr>
            <p:cNvPr id="12296" name="Object 3">
              <a:extLst>
                <a:ext uri="{FF2B5EF4-FFF2-40B4-BE49-F238E27FC236}">
                  <a16:creationId xmlns:a16="http://schemas.microsoft.com/office/drawing/2014/main" id="{3A02D344-F6F9-DB4C-AED5-84746D323A7C}"/>
                </a:ext>
              </a:extLst>
            </p:cNvPr>
            <p:cNvGraphicFramePr>
              <a:graphicFrameLocks noChangeAspect="1"/>
            </p:cNvGraphicFramePr>
            <p:nvPr/>
          </p:nvGraphicFramePr>
          <p:xfrm>
            <a:off x="113" y="480"/>
            <a:ext cx="4400" cy="1746"/>
          </p:xfrm>
          <a:graphic>
            <a:graphicData uri="http://schemas.openxmlformats.org/presentationml/2006/ole">
              <mc:AlternateContent xmlns:mc="http://schemas.openxmlformats.org/markup-compatibility/2006">
                <mc:Choice xmlns:v="urn:schemas-microsoft-com:vml" Requires="v">
                  <p:oleObj spid="_x0000_s12302" name="VISIO" r:id="rId6" imgW="54241700" imgH="36461700" progId="Visio.Drawing.6">
                    <p:embed/>
                  </p:oleObj>
                </mc:Choice>
                <mc:Fallback>
                  <p:oleObj name="VISIO" r:id="rId6" imgW="54241700" imgH="3646170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235" t="20786" r="11743" b="27618"/>
                        <a:stretch>
                          <a:fillRect/>
                        </a:stretch>
                      </p:blipFill>
                      <p:spPr bwMode="auto">
                        <a:xfrm>
                          <a:off x="113" y="480"/>
                          <a:ext cx="4400"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7" name="Text Box 9" descr="Bouquet">
              <a:extLst>
                <a:ext uri="{FF2B5EF4-FFF2-40B4-BE49-F238E27FC236}">
                  <a16:creationId xmlns:a16="http://schemas.microsoft.com/office/drawing/2014/main" id="{11C2C75D-80E1-3041-B677-8103F7123D14}"/>
                </a:ext>
              </a:extLst>
            </p:cNvPr>
            <p:cNvSpPr txBox="1">
              <a:spLocks noChangeArrowheads="1"/>
            </p:cNvSpPr>
            <p:nvPr/>
          </p:nvSpPr>
          <p:spPr bwMode="auto">
            <a:xfrm>
              <a:off x="96" y="1856"/>
              <a:ext cx="816" cy="2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50000"/>
                </a:spcBef>
                <a:buClrTx/>
                <a:buSzTx/>
                <a:buFontTx/>
                <a:buNone/>
              </a:pPr>
              <a:r>
                <a:rPr lang="en-US" altLang="zh-TW" sz="1600" b="1">
                  <a:solidFill>
                    <a:schemeClr val="hlink"/>
                  </a:solidFill>
                  <a:latin typeface="Arial" panose="020B0604020202020204" pitchFamily="34" charset="0"/>
                  <a:ea typeface="新細明體" panose="02020500000000000000" pitchFamily="18" charset="-120"/>
                </a:rPr>
                <a:t>(source)</a:t>
              </a:r>
            </a:p>
          </p:txBody>
        </p:sp>
        <p:sp>
          <p:nvSpPr>
            <p:cNvPr id="12298" name="Text Box 10" descr="Bouquet">
              <a:extLst>
                <a:ext uri="{FF2B5EF4-FFF2-40B4-BE49-F238E27FC236}">
                  <a16:creationId xmlns:a16="http://schemas.microsoft.com/office/drawing/2014/main" id="{A301F70F-7BD7-4C42-A6C1-BE04E2A447D2}"/>
                </a:ext>
              </a:extLst>
            </p:cNvPr>
            <p:cNvSpPr txBox="1">
              <a:spLocks noChangeArrowheads="1"/>
            </p:cNvSpPr>
            <p:nvPr/>
          </p:nvSpPr>
          <p:spPr bwMode="auto">
            <a:xfrm>
              <a:off x="3600" y="1856"/>
              <a:ext cx="816" cy="2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50000"/>
                </a:spcBef>
                <a:buClrTx/>
                <a:buSzTx/>
                <a:buFontTx/>
                <a:buNone/>
              </a:pPr>
              <a:r>
                <a:rPr lang="en-US" altLang="zh-TW" sz="1600" b="1">
                  <a:solidFill>
                    <a:schemeClr val="hlink"/>
                  </a:solidFill>
                  <a:latin typeface="Arial" panose="020B0604020202020204" pitchFamily="34" charset="0"/>
                  <a:ea typeface="新細明體" panose="02020500000000000000" pitchFamily="18" charset="-120"/>
                </a:rPr>
                <a:t>(target)</a:t>
              </a:r>
            </a:p>
          </p:txBody>
        </p:sp>
      </p:grpSp>
      <p:sp>
        <p:nvSpPr>
          <p:cNvPr id="12295" name="文字方塊 1">
            <a:extLst>
              <a:ext uri="{FF2B5EF4-FFF2-40B4-BE49-F238E27FC236}">
                <a16:creationId xmlns:a16="http://schemas.microsoft.com/office/drawing/2014/main" id="{11813829-DE6D-BC45-963F-787F5FD47F8F}"/>
              </a:ext>
            </a:extLst>
          </p:cNvPr>
          <p:cNvSpPr txBox="1">
            <a:spLocks noChangeArrowheads="1"/>
          </p:cNvSpPr>
          <p:nvPr/>
        </p:nvSpPr>
        <p:spPr bwMode="auto">
          <a:xfrm>
            <a:off x="2246313" y="2811463"/>
            <a:ext cx="673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0"/>
              </a:spcBef>
              <a:buClrTx/>
              <a:buSzTx/>
              <a:buFontTx/>
              <a:buNone/>
            </a:pPr>
            <a:r>
              <a:rPr lang="en-US" altLang="zh-TW" sz="1000" b="1">
                <a:latin typeface="Arial" panose="020B0604020202020204" pitchFamily="34" charset="0"/>
                <a:ea typeface="新細明體" panose="02020500000000000000" pitchFamily="18" charset="-120"/>
              </a:rPr>
              <a:t>scanner</a:t>
            </a:r>
            <a:endParaRPr lang="zh-TW" altLang="en-US" sz="1000" b="1">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09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809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809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8"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標題 1">
            <a:extLst>
              <a:ext uri="{FF2B5EF4-FFF2-40B4-BE49-F238E27FC236}">
                <a16:creationId xmlns:a16="http://schemas.microsoft.com/office/drawing/2014/main" id="{3EEEC09C-FDB2-5C49-B67B-10B498B402E4}"/>
              </a:ext>
            </a:extLst>
          </p:cNvPr>
          <p:cNvSpPr>
            <a:spLocks noGrp="1" noChangeArrowheads="1"/>
          </p:cNvSpPr>
          <p:nvPr>
            <p:ph type="title"/>
          </p:nvPr>
        </p:nvSpPr>
        <p:spPr/>
        <p:txBody>
          <a:bodyPr/>
          <a:lstStyle/>
          <a:p>
            <a:r>
              <a:rPr lang="en-US" altLang="zh-TW">
                <a:ea typeface="新細明體" panose="02020500000000000000" pitchFamily="18" charset="-120"/>
              </a:rPr>
              <a:t>Recursive descent parser</a:t>
            </a:r>
            <a:r>
              <a:rPr lang="zh-TW" altLang="en-US">
                <a:ea typeface="新細明體" panose="02020500000000000000" pitchFamily="18" charset="-120"/>
              </a:rPr>
              <a:t> </a:t>
            </a:r>
            <a:r>
              <a:rPr lang="en-US" altLang="zh-TW">
                <a:ea typeface="新細明體" panose="02020500000000000000" pitchFamily="18" charset="-120"/>
              </a:rPr>
              <a:t>(simplified expression) </a:t>
            </a:r>
            <a:endParaRPr lang="zh-TW" altLang="en-US">
              <a:ea typeface="新細明體" panose="02020500000000000000" pitchFamily="18" charset="-120"/>
            </a:endParaRPr>
          </a:p>
        </p:txBody>
      </p:sp>
      <p:sp>
        <p:nvSpPr>
          <p:cNvPr id="79874" name="內容版面配置區 2">
            <a:extLst>
              <a:ext uri="{FF2B5EF4-FFF2-40B4-BE49-F238E27FC236}">
                <a16:creationId xmlns:a16="http://schemas.microsoft.com/office/drawing/2014/main" id="{B4CD855B-CC7D-0B4F-92C1-43C8B85096F6}"/>
              </a:ext>
            </a:extLst>
          </p:cNvPr>
          <p:cNvSpPr>
            <a:spLocks noGrp="1" noChangeArrowheads="1"/>
          </p:cNvSpPr>
          <p:nvPr>
            <p:ph idx="1"/>
          </p:nvPr>
        </p:nvSpPr>
        <p:spPr>
          <a:xfrm>
            <a:off x="228600" y="762000"/>
            <a:ext cx="3886200" cy="1447800"/>
          </a:xfrm>
        </p:spPr>
        <p:txBody>
          <a:bodyPr/>
          <a:lstStyle/>
          <a:p>
            <a:r>
              <a:rPr lang="en-US" altLang="zh-TW">
                <a:ea typeface="新細明體" panose="02020500000000000000" pitchFamily="18" charset="-120"/>
              </a:rPr>
              <a:t>EXP </a:t>
            </a:r>
            <a:r>
              <a:rPr lang="en-US" altLang="zh-TW">
                <a:ea typeface="新細明體" panose="02020500000000000000" pitchFamily="18" charset="-120"/>
                <a:sym typeface="Symbol" pitchFamily="2" charset="2"/>
              </a:rPr>
              <a:t> TERM (OP TERM)*</a:t>
            </a:r>
          </a:p>
          <a:p>
            <a:r>
              <a:rPr lang="en-US" altLang="zh-TW">
                <a:ea typeface="新細明體" panose="02020500000000000000" pitchFamily="18" charset="-120"/>
                <a:sym typeface="Symbol" pitchFamily="2" charset="2"/>
              </a:rPr>
              <a:t>TERM  integer | variable</a:t>
            </a:r>
          </a:p>
          <a:p>
            <a:r>
              <a:rPr lang="en-US" altLang="zh-TW">
                <a:ea typeface="新細明體" panose="02020500000000000000" pitchFamily="18" charset="-120"/>
                <a:sym typeface="Symbol" pitchFamily="2" charset="2"/>
              </a:rPr>
              <a:t>OP  + | - | * | /</a:t>
            </a:r>
            <a:endParaRPr lang="zh-TW" altLang="en-US">
              <a:ea typeface="新細明體" panose="02020500000000000000" pitchFamily="18"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標題 1">
            <a:extLst>
              <a:ext uri="{FF2B5EF4-FFF2-40B4-BE49-F238E27FC236}">
                <a16:creationId xmlns:a16="http://schemas.microsoft.com/office/drawing/2014/main" id="{BF06CC16-0A98-8943-B277-DB65E968012A}"/>
              </a:ext>
            </a:extLst>
          </p:cNvPr>
          <p:cNvSpPr>
            <a:spLocks noGrp="1" noChangeArrowheads="1"/>
          </p:cNvSpPr>
          <p:nvPr>
            <p:ph type="title"/>
          </p:nvPr>
        </p:nvSpPr>
        <p:spPr/>
        <p:txBody>
          <a:bodyPr/>
          <a:lstStyle/>
          <a:p>
            <a:r>
              <a:rPr lang="en-US" altLang="zh-TW">
                <a:ea typeface="新細明體" panose="02020500000000000000" pitchFamily="18" charset="-120"/>
              </a:rPr>
              <a:t>From parsing to code generation </a:t>
            </a:r>
            <a:endParaRPr lang="zh-TW" altLang="en-US">
              <a:ea typeface="新細明體" panose="02020500000000000000" pitchFamily="18" charset="-120"/>
            </a:endParaRPr>
          </a:p>
        </p:txBody>
      </p:sp>
      <p:sp>
        <p:nvSpPr>
          <p:cNvPr id="80898" name="內容版面配置區 2">
            <a:extLst>
              <a:ext uri="{FF2B5EF4-FFF2-40B4-BE49-F238E27FC236}">
                <a16:creationId xmlns:a16="http://schemas.microsoft.com/office/drawing/2014/main" id="{C3F8A4BD-1A90-0544-A0EE-2C51E08A3B20}"/>
              </a:ext>
            </a:extLst>
          </p:cNvPr>
          <p:cNvSpPr>
            <a:spLocks noGrp="1" noChangeArrowheads="1"/>
          </p:cNvSpPr>
          <p:nvPr>
            <p:ph idx="1"/>
          </p:nvPr>
        </p:nvSpPr>
        <p:spPr>
          <a:xfrm>
            <a:off x="228600" y="762000"/>
            <a:ext cx="3886200" cy="1447800"/>
          </a:xfrm>
        </p:spPr>
        <p:txBody>
          <a:bodyPr/>
          <a:lstStyle/>
          <a:p>
            <a:r>
              <a:rPr lang="en-US" altLang="zh-TW">
                <a:solidFill>
                  <a:srgbClr val="114FFB"/>
                </a:solidFill>
                <a:ea typeface="新細明體" panose="02020500000000000000" pitchFamily="18" charset="-120"/>
              </a:rPr>
              <a:t>EXP </a:t>
            </a:r>
            <a:r>
              <a:rPr lang="en-US" altLang="zh-TW">
                <a:solidFill>
                  <a:srgbClr val="114FFB"/>
                </a:solidFill>
                <a:ea typeface="新細明體" panose="02020500000000000000" pitchFamily="18" charset="-120"/>
                <a:sym typeface="Symbol" pitchFamily="2" charset="2"/>
              </a:rPr>
              <a:t> TERM (OP TERM)*</a:t>
            </a:r>
          </a:p>
          <a:p>
            <a:r>
              <a:rPr lang="en-US" altLang="zh-TW">
                <a:ea typeface="新細明體" panose="02020500000000000000" pitchFamily="18" charset="-120"/>
                <a:sym typeface="Symbol" pitchFamily="2" charset="2"/>
              </a:rPr>
              <a:t>TERM  integer | variable</a:t>
            </a:r>
          </a:p>
          <a:p>
            <a:r>
              <a:rPr lang="en-US" altLang="zh-TW">
                <a:ea typeface="新細明體" panose="02020500000000000000" pitchFamily="18" charset="-120"/>
                <a:sym typeface="Symbol" pitchFamily="2" charset="2"/>
              </a:rPr>
              <a:t>OP  + | - | * | /</a:t>
            </a:r>
            <a:endParaRPr lang="zh-TW" altLang="en-US">
              <a:ea typeface="新細明體" panose="02020500000000000000" pitchFamily="18" charset="-120"/>
            </a:endParaRPr>
          </a:p>
        </p:txBody>
      </p:sp>
      <p:sp>
        <p:nvSpPr>
          <p:cNvPr id="4" name="內容版面配置區 2">
            <a:extLst>
              <a:ext uri="{FF2B5EF4-FFF2-40B4-BE49-F238E27FC236}">
                <a16:creationId xmlns:a16="http://schemas.microsoft.com/office/drawing/2014/main" id="{78B98366-890D-8C4A-8179-9FAB427C0B75}"/>
              </a:ext>
            </a:extLst>
          </p:cNvPr>
          <p:cNvSpPr txBox="1">
            <a:spLocks/>
          </p:cNvSpPr>
          <p:nvPr/>
        </p:nvSpPr>
        <p:spPr bwMode="auto">
          <a:xfrm>
            <a:off x="4267200" y="762000"/>
            <a:ext cx="4267200" cy="20574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solidFill>
                  <a:srgbClr val="114FFB"/>
                </a:solidFill>
                <a:ea typeface="新細明體" charset="0"/>
              </a:rPr>
              <a:t>EXP() :</a:t>
            </a:r>
          </a:p>
          <a:p>
            <a:pPr>
              <a:lnSpc>
                <a:spcPts val="1600"/>
              </a:lnSpc>
              <a:buFont typeface="Wingdings" charset="2"/>
              <a:buNone/>
              <a:defRPr/>
            </a:pPr>
            <a:r>
              <a:rPr lang="en-US" altLang="zh-TW" dirty="0">
                <a:solidFill>
                  <a:srgbClr val="114FFB"/>
                </a:solidFill>
                <a:ea typeface="新細明體" charset="0"/>
              </a:rPr>
              <a:t>    TERM();</a:t>
            </a:r>
          </a:p>
          <a:p>
            <a:pPr>
              <a:lnSpc>
                <a:spcPts val="1600"/>
              </a:lnSpc>
              <a:buFont typeface="Wingdings" charset="2"/>
              <a:buNone/>
              <a:defRPr/>
            </a:pPr>
            <a:r>
              <a:rPr lang="en-US" altLang="zh-TW" dirty="0">
                <a:solidFill>
                  <a:srgbClr val="114FFB"/>
                </a:solidFill>
                <a:ea typeface="新細明體" charset="0"/>
              </a:rPr>
              <a:t>    while (next()==OP) </a:t>
            </a:r>
          </a:p>
          <a:p>
            <a:pPr>
              <a:lnSpc>
                <a:spcPts val="1600"/>
              </a:lnSpc>
              <a:buFont typeface="Wingdings" charset="2"/>
              <a:buNone/>
              <a:defRPr/>
            </a:pPr>
            <a:r>
              <a:rPr lang="en-US" altLang="zh-TW" dirty="0">
                <a:solidFill>
                  <a:srgbClr val="114FFB"/>
                </a:solidFill>
                <a:ea typeface="新細明體" charset="0"/>
              </a:rPr>
              <a:t>         OP();</a:t>
            </a:r>
          </a:p>
          <a:p>
            <a:pPr>
              <a:lnSpc>
                <a:spcPts val="1600"/>
              </a:lnSpc>
              <a:buFont typeface="Wingdings" charset="2"/>
              <a:buNone/>
              <a:defRPr/>
            </a:pPr>
            <a:r>
              <a:rPr lang="en-US" altLang="zh-TW" dirty="0">
                <a:solidFill>
                  <a:srgbClr val="114FFB"/>
                </a:solidFill>
                <a:ea typeface="新細明體" charset="0"/>
              </a:rPr>
              <a:t>        TERM();</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zh-TW" altLang="en-US" dirty="0">
              <a:ea typeface="新細明體"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標題 1">
            <a:extLst>
              <a:ext uri="{FF2B5EF4-FFF2-40B4-BE49-F238E27FC236}">
                <a16:creationId xmlns:a16="http://schemas.microsoft.com/office/drawing/2014/main" id="{BD7DE971-A9E5-8044-84F3-0EA57033DF07}"/>
              </a:ext>
            </a:extLst>
          </p:cNvPr>
          <p:cNvSpPr>
            <a:spLocks noGrp="1" noChangeArrowheads="1"/>
          </p:cNvSpPr>
          <p:nvPr>
            <p:ph type="title"/>
          </p:nvPr>
        </p:nvSpPr>
        <p:spPr/>
        <p:txBody>
          <a:bodyPr/>
          <a:lstStyle/>
          <a:p>
            <a:r>
              <a:rPr lang="en-US" altLang="zh-TW">
                <a:ea typeface="新細明體" panose="02020500000000000000" pitchFamily="18" charset="-120"/>
              </a:rPr>
              <a:t>From parsing to code generation </a:t>
            </a:r>
            <a:endParaRPr lang="zh-TW" altLang="en-US">
              <a:ea typeface="新細明體" panose="02020500000000000000" pitchFamily="18" charset="-120"/>
            </a:endParaRPr>
          </a:p>
        </p:txBody>
      </p:sp>
      <p:sp>
        <p:nvSpPr>
          <p:cNvPr id="81922" name="內容版面配置區 2">
            <a:extLst>
              <a:ext uri="{FF2B5EF4-FFF2-40B4-BE49-F238E27FC236}">
                <a16:creationId xmlns:a16="http://schemas.microsoft.com/office/drawing/2014/main" id="{6B8B095A-5547-7047-908D-70EB43D070CE}"/>
              </a:ext>
            </a:extLst>
          </p:cNvPr>
          <p:cNvSpPr>
            <a:spLocks noGrp="1" noChangeArrowheads="1"/>
          </p:cNvSpPr>
          <p:nvPr>
            <p:ph idx="1"/>
          </p:nvPr>
        </p:nvSpPr>
        <p:spPr>
          <a:xfrm>
            <a:off x="228600" y="762000"/>
            <a:ext cx="3886200" cy="1447800"/>
          </a:xfrm>
        </p:spPr>
        <p:txBody>
          <a:bodyPr/>
          <a:lstStyle/>
          <a:p>
            <a:r>
              <a:rPr lang="en-US" altLang="zh-TW">
                <a:ea typeface="新細明體" panose="02020500000000000000" pitchFamily="18" charset="-120"/>
              </a:rPr>
              <a:t>EXP </a:t>
            </a:r>
            <a:r>
              <a:rPr lang="en-US" altLang="zh-TW">
                <a:ea typeface="新細明體" panose="02020500000000000000" pitchFamily="18" charset="-120"/>
                <a:sym typeface="Symbol" pitchFamily="2" charset="2"/>
              </a:rPr>
              <a:t> TERM (OP TERM)*</a:t>
            </a:r>
          </a:p>
          <a:p>
            <a:r>
              <a:rPr lang="en-US" altLang="zh-TW">
                <a:solidFill>
                  <a:srgbClr val="114FFB"/>
                </a:solidFill>
                <a:ea typeface="新細明體" panose="02020500000000000000" pitchFamily="18" charset="-120"/>
                <a:sym typeface="Symbol" pitchFamily="2" charset="2"/>
              </a:rPr>
              <a:t>TERM  integer | variable</a:t>
            </a:r>
          </a:p>
          <a:p>
            <a:r>
              <a:rPr lang="en-US" altLang="zh-TW">
                <a:ea typeface="新細明體" panose="02020500000000000000" pitchFamily="18" charset="-120"/>
                <a:sym typeface="Symbol" pitchFamily="2" charset="2"/>
              </a:rPr>
              <a:t>OP  + | - | * | /</a:t>
            </a:r>
            <a:endParaRPr lang="zh-TW" altLang="en-US">
              <a:ea typeface="新細明體" panose="02020500000000000000" pitchFamily="18" charset="-120"/>
            </a:endParaRPr>
          </a:p>
        </p:txBody>
      </p:sp>
      <p:sp>
        <p:nvSpPr>
          <p:cNvPr id="4" name="內容版面配置區 2">
            <a:extLst>
              <a:ext uri="{FF2B5EF4-FFF2-40B4-BE49-F238E27FC236}">
                <a16:creationId xmlns:a16="http://schemas.microsoft.com/office/drawing/2014/main" id="{F71B4C6D-1A4B-2F40-9DE8-0C841B954A2D}"/>
              </a:ext>
            </a:extLst>
          </p:cNvPr>
          <p:cNvSpPr txBox="1">
            <a:spLocks/>
          </p:cNvSpPr>
          <p:nvPr/>
        </p:nvSpPr>
        <p:spPr bwMode="auto">
          <a:xfrm>
            <a:off x="4267200" y="762000"/>
            <a:ext cx="4267200" cy="22860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EXP() :</a:t>
            </a:r>
          </a:p>
          <a:p>
            <a:pPr>
              <a:lnSpc>
                <a:spcPts val="1600"/>
              </a:lnSpc>
              <a:buFont typeface="Wingdings" charset="2"/>
              <a:buNone/>
              <a:defRPr/>
            </a:pPr>
            <a:r>
              <a:rPr lang="en-US" altLang="zh-TW" dirty="0">
                <a:solidFill>
                  <a:srgbClr val="006600"/>
                </a:solidFill>
                <a:ea typeface="新細明體" charset="0"/>
              </a:rPr>
              <a:t>    </a:t>
            </a:r>
            <a:r>
              <a:rPr lang="en-US" altLang="zh-TW" dirty="0">
                <a:ea typeface="新細明體" charset="0"/>
              </a:rPr>
              <a:t>TERM();</a:t>
            </a:r>
          </a:p>
          <a:p>
            <a:pPr>
              <a:lnSpc>
                <a:spcPts val="1600"/>
              </a:lnSpc>
              <a:buFont typeface="Wingdings" charset="2"/>
              <a:buNone/>
              <a:defRPr/>
            </a:pPr>
            <a:r>
              <a:rPr lang="en-US" altLang="zh-TW" dirty="0">
                <a:ea typeface="新細明體" charset="0"/>
              </a:rPr>
              <a:t>    while (next()==OP) </a:t>
            </a:r>
          </a:p>
          <a:p>
            <a:pPr>
              <a:lnSpc>
                <a:spcPts val="1600"/>
              </a:lnSpc>
              <a:buFont typeface="Wingdings" charset="2"/>
              <a:buNone/>
              <a:defRPr/>
            </a:pPr>
            <a:r>
              <a:rPr lang="en-US" altLang="zh-TW" dirty="0">
                <a:ea typeface="新細明體" charset="0"/>
              </a:rPr>
              <a:t>         OP();</a:t>
            </a:r>
          </a:p>
          <a:p>
            <a:pPr>
              <a:lnSpc>
                <a:spcPts val="1600"/>
              </a:lnSpc>
              <a:buFont typeface="Wingdings" charset="2"/>
              <a:buNone/>
              <a:defRPr/>
            </a:pPr>
            <a:r>
              <a:rPr lang="en-US" altLang="zh-TW" dirty="0">
                <a:ea typeface="新細明體" charset="0"/>
              </a:rPr>
              <a:t>        TERM();</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zh-TW" altLang="en-US" dirty="0">
              <a:ea typeface="新細明體" charset="0"/>
            </a:endParaRPr>
          </a:p>
        </p:txBody>
      </p:sp>
      <p:sp>
        <p:nvSpPr>
          <p:cNvPr id="5" name="內容版面配置區 2">
            <a:extLst>
              <a:ext uri="{FF2B5EF4-FFF2-40B4-BE49-F238E27FC236}">
                <a16:creationId xmlns:a16="http://schemas.microsoft.com/office/drawing/2014/main" id="{E06B8BAD-CCD8-D648-878C-F52C99864179}"/>
              </a:ext>
            </a:extLst>
          </p:cNvPr>
          <p:cNvSpPr txBox="1">
            <a:spLocks/>
          </p:cNvSpPr>
          <p:nvPr/>
        </p:nvSpPr>
        <p:spPr bwMode="auto">
          <a:xfrm>
            <a:off x="4191000" y="3505200"/>
            <a:ext cx="4800600" cy="26670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solidFill>
                  <a:srgbClr val="114FFB"/>
                </a:solidFill>
                <a:ea typeface="新細明體" charset="0"/>
              </a:rPr>
              <a:t>TERM():</a:t>
            </a:r>
          </a:p>
          <a:p>
            <a:pPr>
              <a:lnSpc>
                <a:spcPts val="1600"/>
              </a:lnSpc>
              <a:buFont typeface="Wingdings" charset="2"/>
              <a:buNone/>
              <a:defRPr/>
            </a:pPr>
            <a:r>
              <a:rPr lang="en-US" altLang="zh-TW" dirty="0">
                <a:solidFill>
                  <a:srgbClr val="114FFB"/>
                </a:solidFill>
                <a:ea typeface="新細明體" charset="0"/>
              </a:rPr>
              <a:t>    switch (next()) </a:t>
            </a:r>
          </a:p>
          <a:p>
            <a:pPr>
              <a:lnSpc>
                <a:spcPts val="1600"/>
              </a:lnSpc>
              <a:buFont typeface="Wingdings" charset="2"/>
              <a:buNone/>
              <a:defRPr/>
            </a:pPr>
            <a:r>
              <a:rPr lang="en-US" altLang="zh-TW" dirty="0">
                <a:solidFill>
                  <a:srgbClr val="114FFB"/>
                </a:solidFill>
                <a:ea typeface="新細明體" charset="0"/>
              </a:rPr>
              <a:t>       case INT: </a:t>
            </a:r>
          </a:p>
          <a:p>
            <a:pPr>
              <a:lnSpc>
                <a:spcPts val="1600"/>
              </a:lnSpc>
              <a:buFont typeface="Wingdings" charset="2"/>
              <a:buNone/>
              <a:defRPr/>
            </a:pPr>
            <a:r>
              <a:rPr lang="en-US" altLang="zh-TW" dirty="0">
                <a:solidFill>
                  <a:srgbClr val="114FFB"/>
                </a:solidFill>
                <a:ea typeface="新細明體" charset="0"/>
              </a:rPr>
              <a:t>                        eat(INT);</a:t>
            </a:r>
          </a:p>
          <a:p>
            <a:pPr>
              <a:lnSpc>
                <a:spcPts val="1600"/>
              </a:lnSpc>
              <a:buFont typeface="Wingdings" charset="2"/>
              <a:buNone/>
              <a:defRPr/>
            </a:pPr>
            <a:r>
              <a:rPr lang="en-US" altLang="zh-TW" dirty="0">
                <a:solidFill>
                  <a:srgbClr val="114FFB"/>
                </a:solidFill>
                <a:ea typeface="新細明體" charset="0"/>
              </a:rPr>
              <a:t>       case VAR: </a:t>
            </a:r>
          </a:p>
          <a:p>
            <a:pPr>
              <a:lnSpc>
                <a:spcPts val="1600"/>
              </a:lnSpc>
              <a:buFont typeface="Wingdings" charset="2"/>
              <a:buNone/>
              <a:defRPr/>
            </a:pPr>
            <a:r>
              <a:rPr lang="en-US" altLang="zh-TW" dirty="0">
                <a:solidFill>
                  <a:srgbClr val="114FFB"/>
                </a:solidFill>
                <a:ea typeface="新細明體" charset="0"/>
              </a:rPr>
              <a:t>                        eat(VAR);</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zh-TW" altLang="en-US" dirty="0">
              <a:ea typeface="新細明體"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標題 1">
            <a:extLst>
              <a:ext uri="{FF2B5EF4-FFF2-40B4-BE49-F238E27FC236}">
                <a16:creationId xmlns:a16="http://schemas.microsoft.com/office/drawing/2014/main" id="{58E5B94A-4C50-0942-B7D5-5B7F1F041EDB}"/>
              </a:ext>
            </a:extLst>
          </p:cNvPr>
          <p:cNvSpPr>
            <a:spLocks noGrp="1" noChangeArrowheads="1"/>
          </p:cNvSpPr>
          <p:nvPr>
            <p:ph type="title"/>
          </p:nvPr>
        </p:nvSpPr>
        <p:spPr/>
        <p:txBody>
          <a:bodyPr/>
          <a:lstStyle/>
          <a:p>
            <a:r>
              <a:rPr lang="en-US" altLang="zh-TW">
                <a:ea typeface="新細明體" panose="02020500000000000000" pitchFamily="18" charset="-120"/>
              </a:rPr>
              <a:t>From parsing to code generation </a:t>
            </a:r>
            <a:endParaRPr lang="zh-TW" altLang="en-US">
              <a:ea typeface="新細明體" panose="02020500000000000000" pitchFamily="18" charset="-120"/>
            </a:endParaRPr>
          </a:p>
        </p:txBody>
      </p:sp>
      <p:sp>
        <p:nvSpPr>
          <p:cNvPr id="82946" name="內容版面配置區 2">
            <a:extLst>
              <a:ext uri="{FF2B5EF4-FFF2-40B4-BE49-F238E27FC236}">
                <a16:creationId xmlns:a16="http://schemas.microsoft.com/office/drawing/2014/main" id="{633E520A-D295-484A-8159-20DDE71FBA90}"/>
              </a:ext>
            </a:extLst>
          </p:cNvPr>
          <p:cNvSpPr>
            <a:spLocks noGrp="1" noChangeArrowheads="1"/>
          </p:cNvSpPr>
          <p:nvPr>
            <p:ph idx="1"/>
          </p:nvPr>
        </p:nvSpPr>
        <p:spPr>
          <a:xfrm>
            <a:off x="228600" y="762000"/>
            <a:ext cx="3886200" cy="1447800"/>
          </a:xfrm>
        </p:spPr>
        <p:txBody>
          <a:bodyPr/>
          <a:lstStyle/>
          <a:p>
            <a:r>
              <a:rPr lang="en-US" altLang="zh-TW">
                <a:ea typeface="新細明體" panose="02020500000000000000" pitchFamily="18" charset="-120"/>
              </a:rPr>
              <a:t>EXP </a:t>
            </a:r>
            <a:r>
              <a:rPr lang="en-US" altLang="zh-TW">
                <a:ea typeface="新細明體" panose="02020500000000000000" pitchFamily="18" charset="-120"/>
                <a:sym typeface="Symbol" pitchFamily="2" charset="2"/>
              </a:rPr>
              <a:t> TERM (OP TERM)*</a:t>
            </a:r>
          </a:p>
          <a:p>
            <a:r>
              <a:rPr lang="en-US" altLang="zh-TW">
                <a:ea typeface="新細明體" panose="02020500000000000000" pitchFamily="18" charset="-120"/>
                <a:sym typeface="Symbol" pitchFamily="2" charset="2"/>
              </a:rPr>
              <a:t>TERM  integer | variable</a:t>
            </a:r>
          </a:p>
          <a:p>
            <a:r>
              <a:rPr lang="en-US" altLang="zh-TW">
                <a:solidFill>
                  <a:srgbClr val="114FFB"/>
                </a:solidFill>
                <a:ea typeface="新細明體" panose="02020500000000000000" pitchFamily="18" charset="-120"/>
                <a:sym typeface="Symbol" pitchFamily="2" charset="2"/>
              </a:rPr>
              <a:t>OP  + | - | * | /</a:t>
            </a:r>
            <a:endParaRPr lang="zh-TW" altLang="en-US">
              <a:solidFill>
                <a:srgbClr val="114FFB"/>
              </a:solidFill>
              <a:ea typeface="新細明體" panose="02020500000000000000" pitchFamily="18" charset="-120"/>
            </a:endParaRPr>
          </a:p>
        </p:txBody>
      </p:sp>
      <p:sp>
        <p:nvSpPr>
          <p:cNvPr id="4" name="內容版面配置區 2">
            <a:extLst>
              <a:ext uri="{FF2B5EF4-FFF2-40B4-BE49-F238E27FC236}">
                <a16:creationId xmlns:a16="http://schemas.microsoft.com/office/drawing/2014/main" id="{7E8D225F-0F82-E640-AC79-88BB62DBCC7B}"/>
              </a:ext>
            </a:extLst>
          </p:cNvPr>
          <p:cNvSpPr txBox="1">
            <a:spLocks/>
          </p:cNvSpPr>
          <p:nvPr/>
        </p:nvSpPr>
        <p:spPr bwMode="auto">
          <a:xfrm>
            <a:off x="4267200" y="762000"/>
            <a:ext cx="4267200" cy="22098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EXP() :</a:t>
            </a:r>
          </a:p>
          <a:p>
            <a:pPr>
              <a:lnSpc>
                <a:spcPts val="1600"/>
              </a:lnSpc>
              <a:buFont typeface="Wingdings" charset="2"/>
              <a:buNone/>
              <a:defRPr/>
            </a:pPr>
            <a:r>
              <a:rPr lang="en-US" altLang="zh-TW" dirty="0">
                <a:solidFill>
                  <a:srgbClr val="006600"/>
                </a:solidFill>
                <a:ea typeface="新細明體" charset="0"/>
              </a:rPr>
              <a:t>    </a:t>
            </a:r>
            <a:r>
              <a:rPr lang="en-US" altLang="zh-TW" dirty="0">
                <a:ea typeface="新細明體" charset="0"/>
              </a:rPr>
              <a:t>TERM();</a:t>
            </a:r>
          </a:p>
          <a:p>
            <a:pPr>
              <a:lnSpc>
                <a:spcPts val="1600"/>
              </a:lnSpc>
              <a:buFont typeface="Wingdings" charset="2"/>
              <a:buNone/>
              <a:defRPr/>
            </a:pPr>
            <a:r>
              <a:rPr lang="en-US" altLang="zh-TW" dirty="0">
                <a:ea typeface="新細明體" charset="0"/>
              </a:rPr>
              <a:t>    while (next()==OP) </a:t>
            </a:r>
          </a:p>
          <a:p>
            <a:pPr>
              <a:lnSpc>
                <a:spcPts val="1600"/>
              </a:lnSpc>
              <a:buFont typeface="Wingdings" charset="2"/>
              <a:buNone/>
              <a:defRPr/>
            </a:pPr>
            <a:r>
              <a:rPr lang="en-US" altLang="zh-TW" dirty="0">
                <a:ea typeface="新細明體" charset="0"/>
              </a:rPr>
              <a:t>         OP();</a:t>
            </a:r>
          </a:p>
          <a:p>
            <a:pPr>
              <a:lnSpc>
                <a:spcPts val="1600"/>
              </a:lnSpc>
              <a:buFont typeface="Wingdings" charset="2"/>
              <a:buNone/>
              <a:defRPr/>
            </a:pPr>
            <a:r>
              <a:rPr lang="en-US" altLang="zh-TW" dirty="0">
                <a:ea typeface="新細明體" charset="0"/>
              </a:rPr>
              <a:t>        TERM();</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zh-TW" altLang="en-US" dirty="0">
              <a:ea typeface="新細明體" charset="0"/>
            </a:endParaRPr>
          </a:p>
        </p:txBody>
      </p:sp>
      <p:sp>
        <p:nvSpPr>
          <p:cNvPr id="6" name="內容版面配置區 2">
            <a:extLst>
              <a:ext uri="{FF2B5EF4-FFF2-40B4-BE49-F238E27FC236}">
                <a16:creationId xmlns:a16="http://schemas.microsoft.com/office/drawing/2014/main" id="{EF926F35-01C5-F343-8F15-4BD613BA093F}"/>
              </a:ext>
            </a:extLst>
          </p:cNvPr>
          <p:cNvSpPr txBox="1">
            <a:spLocks/>
          </p:cNvSpPr>
          <p:nvPr/>
        </p:nvSpPr>
        <p:spPr bwMode="auto">
          <a:xfrm>
            <a:off x="228600" y="2438400"/>
            <a:ext cx="4191000" cy="37338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solidFill>
                  <a:srgbClr val="114FFB"/>
                </a:solidFill>
                <a:ea typeface="新細明體" charset="0"/>
              </a:rPr>
              <a:t>OP():</a:t>
            </a:r>
          </a:p>
          <a:p>
            <a:pPr>
              <a:lnSpc>
                <a:spcPts val="1600"/>
              </a:lnSpc>
              <a:buFont typeface="Wingdings" charset="2"/>
              <a:buNone/>
              <a:defRPr/>
            </a:pPr>
            <a:r>
              <a:rPr lang="en-US" altLang="zh-TW" dirty="0">
                <a:solidFill>
                  <a:srgbClr val="114FFB"/>
                </a:solidFill>
                <a:ea typeface="新細明體" charset="0"/>
              </a:rPr>
              <a:t>    switch (next()) </a:t>
            </a:r>
          </a:p>
          <a:p>
            <a:pPr>
              <a:lnSpc>
                <a:spcPts val="1600"/>
              </a:lnSpc>
              <a:buFont typeface="Wingdings" charset="2"/>
              <a:buNone/>
              <a:defRPr/>
            </a:pPr>
            <a:r>
              <a:rPr lang="en-US" altLang="zh-TW" dirty="0">
                <a:solidFill>
                  <a:srgbClr val="114FFB"/>
                </a:solidFill>
                <a:ea typeface="新細明體" charset="0"/>
              </a:rPr>
              <a:t>       case +: eat(ADD);</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r>
              <a:rPr lang="en-US" altLang="zh-TW" dirty="0">
                <a:solidFill>
                  <a:srgbClr val="114FFB"/>
                </a:solidFill>
                <a:ea typeface="新細明體" charset="0"/>
              </a:rPr>
              <a:t>       case -: eat(SUB);</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r>
              <a:rPr lang="en-US" altLang="zh-TW" dirty="0">
                <a:solidFill>
                  <a:srgbClr val="114FFB"/>
                </a:solidFill>
                <a:ea typeface="新細明體" charset="0"/>
              </a:rPr>
              <a:t>       case *: eat(MUL);</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r>
              <a:rPr lang="en-US" altLang="zh-TW" dirty="0">
                <a:solidFill>
                  <a:srgbClr val="114FFB"/>
                </a:solidFill>
                <a:ea typeface="新細明體" charset="0"/>
              </a:rPr>
              <a:t>       case /: eat(DIV);</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endParaRPr lang="en-US" altLang="zh-TW" dirty="0">
              <a:ea typeface="新細明體" charset="0"/>
            </a:endParaRPr>
          </a:p>
        </p:txBody>
      </p:sp>
      <p:sp>
        <p:nvSpPr>
          <p:cNvPr id="7" name="內容版面配置區 2">
            <a:extLst>
              <a:ext uri="{FF2B5EF4-FFF2-40B4-BE49-F238E27FC236}">
                <a16:creationId xmlns:a16="http://schemas.microsoft.com/office/drawing/2014/main" id="{56812C02-73F1-DB44-85B3-3247DC7FC6F1}"/>
              </a:ext>
            </a:extLst>
          </p:cNvPr>
          <p:cNvSpPr txBox="1">
            <a:spLocks/>
          </p:cNvSpPr>
          <p:nvPr/>
        </p:nvSpPr>
        <p:spPr bwMode="auto">
          <a:xfrm>
            <a:off x="4191000" y="3505200"/>
            <a:ext cx="4800600" cy="26670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t>TERM():</a:t>
            </a:r>
          </a:p>
          <a:p>
            <a:pPr>
              <a:lnSpc>
                <a:spcPts val="1600"/>
              </a:lnSpc>
              <a:buFont typeface="Wingdings" charset="2"/>
              <a:buNone/>
              <a:defRPr/>
            </a:pPr>
            <a:r>
              <a:rPr lang="en-US" altLang="zh-TW" dirty="0"/>
              <a:t>    switch (next()) </a:t>
            </a:r>
          </a:p>
          <a:p>
            <a:pPr>
              <a:lnSpc>
                <a:spcPts val="1600"/>
              </a:lnSpc>
              <a:buFont typeface="Wingdings" charset="2"/>
              <a:buNone/>
              <a:defRPr/>
            </a:pPr>
            <a:r>
              <a:rPr lang="en-US" altLang="zh-TW" dirty="0"/>
              <a:t>       case INT: </a:t>
            </a:r>
          </a:p>
          <a:p>
            <a:pPr>
              <a:lnSpc>
                <a:spcPts val="1600"/>
              </a:lnSpc>
              <a:buFont typeface="Wingdings" charset="2"/>
              <a:buNone/>
              <a:defRPr/>
            </a:pPr>
            <a:r>
              <a:rPr lang="en-US" altLang="zh-TW" dirty="0"/>
              <a:t>                        eat(INT);</a:t>
            </a:r>
          </a:p>
          <a:p>
            <a:pPr>
              <a:lnSpc>
                <a:spcPts val="1600"/>
              </a:lnSpc>
              <a:buFont typeface="Wingdings" charset="2"/>
              <a:buNone/>
              <a:defRPr/>
            </a:pPr>
            <a:r>
              <a:rPr lang="en-US" altLang="zh-TW" dirty="0"/>
              <a:t>       case VAR: </a:t>
            </a:r>
          </a:p>
          <a:p>
            <a:pPr>
              <a:lnSpc>
                <a:spcPts val="1600"/>
              </a:lnSpc>
              <a:buFont typeface="Wingdings" charset="2"/>
              <a:buNone/>
              <a:defRPr/>
            </a:pPr>
            <a:r>
              <a:rPr lang="en-US" altLang="zh-TW" dirty="0"/>
              <a:t>                        eat(VAR);</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zh-TW" altLang="en-US" dirty="0">
              <a:ea typeface="新細明體"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標題 1">
            <a:extLst>
              <a:ext uri="{FF2B5EF4-FFF2-40B4-BE49-F238E27FC236}">
                <a16:creationId xmlns:a16="http://schemas.microsoft.com/office/drawing/2014/main" id="{FEBF46C6-29AA-2247-9909-1845A8525301}"/>
              </a:ext>
            </a:extLst>
          </p:cNvPr>
          <p:cNvSpPr>
            <a:spLocks noGrp="1" noChangeArrowheads="1"/>
          </p:cNvSpPr>
          <p:nvPr>
            <p:ph type="title"/>
          </p:nvPr>
        </p:nvSpPr>
        <p:spPr/>
        <p:txBody>
          <a:bodyPr/>
          <a:lstStyle/>
          <a:p>
            <a:r>
              <a:rPr lang="en-US" altLang="zh-TW">
                <a:ea typeface="新細明體" panose="02020500000000000000" pitchFamily="18" charset="-120"/>
              </a:rPr>
              <a:t>From parsing to code generation </a:t>
            </a:r>
            <a:endParaRPr lang="zh-TW" altLang="en-US">
              <a:ea typeface="新細明體" panose="02020500000000000000" pitchFamily="18" charset="-120"/>
            </a:endParaRPr>
          </a:p>
        </p:txBody>
      </p:sp>
      <p:sp>
        <p:nvSpPr>
          <p:cNvPr id="83970" name="內容版面配置區 2">
            <a:extLst>
              <a:ext uri="{FF2B5EF4-FFF2-40B4-BE49-F238E27FC236}">
                <a16:creationId xmlns:a16="http://schemas.microsoft.com/office/drawing/2014/main" id="{1CAD1C2D-C376-4843-B5AF-94FCF10E4827}"/>
              </a:ext>
            </a:extLst>
          </p:cNvPr>
          <p:cNvSpPr>
            <a:spLocks noGrp="1" noChangeArrowheads="1"/>
          </p:cNvSpPr>
          <p:nvPr>
            <p:ph idx="1"/>
          </p:nvPr>
        </p:nvSpPr>
        <p:spPr>
          <a:xfrm>
            <a:off x="228600" y="762000"/>
            <a:ext cx="3886200" cy="1447800"/>
          </a:xfrm>
        </p:spPr>
        <p:txBody>
          <a:bodyPr/>
          <a:lstStyle/>
          <a:p>
            <a:r>
              <a:rPr lang="en-US" altLang="zh-TW">
                <a:ea typeface="新細明體" panose="02020500000000000000" pitchFamily="18" charset="-120"/>
              </a:rPr>
              <a:t>EXP </a:t>
            </a:r>
            <a:r>
              <a:rPr lang="en-US" altLang="zh-TW">
                <a:ea typeface="新細明體" panose="02020500000000000000" pitchFamily="18" charset="-120"/>
                <a:sym typeface="Symbol" pitchFamily="2" charset="2"/>
              </a:rPr>
              <a:t> TERM (OP TERM)*</a:t>
            </a:r>
          </a:p>
          <a:p>
            <a:r>
              <a:rPr lang="en-US" altLang="zh-TW">
                <a:ea typeface="新細明體" panose="02020500000000000000" pitchFamily="18" charset="-120"/>
                <a:sym typeface="Symbol" pitchFamily="2" charset="2"/>
              </a:rPr>
              <a:t>TERM  integer | variable</a:t>
            </a:r>
          </a:p>
          <a:p>
            <a:r>
              <a:rPr lang="en-US" altLang="zh-TW">
                <a:ea typeface="新細明體" panose="02020500000000000000" pitchFamily="18" charset="-120"/>
                <a:sym typeface="Symbol" pitchFamily="2" charset="2"/>
              </a:rPr>
              <a:t>OP  + | - | * | /</a:t>
            </a:r>
            <a:endParaRPr lang="zh-TW" altLang="en-US">
              <a:ea typeface="新細明體" panose="02020500000000000000" pitchFamily="18" charset="-120"/>
            </a:endParaRPr>
          </a:p>
        </p:txBody>
      </p:sp>
      <p:sp>
        <p:nvSpPr>
          <p:cNvPr id="4" name="內容版面配置區 2">
            <a:extLst>
              <a:ext uri="{FF2B5EF4-FFF2-40B4-BE49-F238E27FC236}">
                <a16:creationId xmlns:a16="http://schemas.microsoft.com/office/drawing/2014/main" id="{E5EA6975-30A4-2B41-9350-CE5248EDE16C}"/>
              </a:ext>
            </a:extLst>
          </p:cNvPr>
          <p:cNvSpPr txBox="1">
            <a:spLocks/>
          </p:cNvSpPr>
          <p:nvPr/>
        </p:nvSpPr>
        <p:spPr bwMode="auto">
          <a:xfrm>
            <a:off x="4267200" y="762000"/>
            <a:ext cx="4267200" cy="20574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EXP() :</a:t>
            </a:r>
          </a:p>
          <a:p>
            <a:pPr>
              <a:lnSpc>
                <a:spcPts val="1600"/>
              </a:lnSpc>
              <a:buFont typeface="Wingdings" charset="2"/>
              <a:buNone/>
              <a:defRPr/>
            </a:pPr>
            <a:r>
              <a:rPr lang="en-US" altLang="zh-TW" dirty="0">
                <a:solidFill>
                  <a:srgbClr val="006600"/>
                </a:solidFill>
                <a:ea typeface="新細明體" charset="0"/>
              </a:rPr>
              <a:t>    </a:t>
            </a:r>
            <a:r>
              <a:rPr lang="en-US" altLang="zh-TW" dirty="0">
                <a:ea typeface="新細明體" charset="0"/>
              </a:rPr>
              <a:t>TERM();</a:t>
            </a:r>
          </a:p>
          <a:p>
            <a:pPr>
              <a:lnSpc>
                <a:spcPts val="1600"/>
              </a:lnSpc>
              <a:buFont typeface="Wingdings" charset="2"/>
              <a:buNone/>
              <a:defRPr/>
            </a:pPr>
            <a:r>
              <a:rPr lang="en-US" altLang="zh-TW" dirty="0">
                <a:ea typeface="新細明體" charset="0"/>
              </a:rPr>
              <a:t>    while (next()==OP) </a:t>
            </a:r>
          </a:p>
          <a:p>
            <a:pPr>
              <a:lnSpc>
                <a:spcPts val="1600"/>
              </a:lnSpc>
              <a:buFont typeface="Wingdings" charset="2"/>
              <a:buNone/>
              <a:defRPr/>
            </a:pPr>
            <a:r>
              <a:rPr lang="en-US" altLang="zh-TW" dirty="0">
                <a:ea typeface="新細明體" charset="0"/>
              </a:rPr>
              <a:t>         OP();</a:t>
            </a:r>
          </a:p>
          <a:p>
            <a:pPr>
              <a:lnSpc>
                <a:spcPts val="1600"/>
              </a:lnSpc>
              <a:buFont typeface="Wingdings" charset="2"/>
              <a:buNone/>
              <a:defRPr/>
            </a:pPr>
            <a:r>
              <a:rPr lang="en-US" altLang="zh-TW" dirty="0">
                <a:ea typeface="新細明體" charset="0"/>
              </a:rPr>
              <a:t>        TERM();</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zh-TW" altLang="en-US" dirty="0">
              <a:ea typeface="新細明體" charset="0"/>
            </a:endParaRPr>
          </a:p>
        </p:txBody>
      </p:sp>
      <p:sp>
        <p:nvSpPr>
          <p:cNvPr id="6" name="內容版面配置區 2">
            <a:extLst>
              <a:ext uri="{FF2B5EF4-FFF2-40B4-BE49-F238E27FC236}">
                <a16:creationId xmlns:a16="http://schemas.microsoft.com/office/drawing/2014/main" id="{9087E835-B6EB-AE45-AE20-09C7D6E82265}"/>
              </a:ext>
            </a:extLst>
          </p:cNvPr>
          <p:cNvSpPr txBox="1">
            <a:spLocks/>
          </p:cNvSpPr>
          <p:nvPr/>
        </p:nvSpPr>
        <p:spPr bwMode="auto">
          <a:xfrm>
            <a:off x="228600" y="2438400"/>
            <a:ext cx="4191000" cy="37338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OP():</a:t>
            </a:r>
          </a:p>
          <a:p>
            <a:pPr>
              <a:lnSpc>
                <a:spcPts val="1600"/>
              </a:lnSpc>
              <a:buFont typeface="Wingdings" charset="2"/>
              <a:buNone/>
              <a:defRPr/>
            </a:pPr>
            <a:r>
              <a:rPr lang="en-US" altLang="zh-TW" dirty="0">
                <a:ea typeface="新細明體" charset="0"/>
              </a:rPr>
              <a:t>    switch (next()) </a:t>
            </a:r>
          </a:p>
          <a:p>
            <a:pPr>
              <a:lnSpc>
                <a:spcPts val="1600"/>
              </a:lnSpc>
              <a:buFont typeface="Wingdings" charset="2"/>
              <a:buNone/>
              <a:defRPr/>
            </a:pPr>
            <a:r>
              <a:rPr lang="en-US" altLang="zh-TW" dirty="0">
                <a:ea typeface="新細明體" charset="0"/>
              </a:rPr>
              <a:t>       case +: eat(ADD);</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r>
              <a:rPr lang="en-US" altLang="zh-TW" dirty="0">
                <a:ea typeface="新細明體" charset="0"/>
              </a:rPr>
              <a:t>       case -: eat(SUB);</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r>
              <a:rPr lang="en-US" altLang="zh-TW" dirty="0">
                <a:ea typeface="新細明體" charset="0"/>
              </a:rPr>
              <a:t>       case *: eat(MUL);</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r>
              <a:rPr lang="en-US" altLang="zh-TW" dirty="0">
                <a:ea typeface="新細明體" charset="0"/>
              </a:rPr>
              <a:t>       case /: eat(DIV);</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en-US" altLang="zh-TW" dirty="0">
              <a:ea typeface="新細明體" charset="0"/>
            </a:endParaRPr>
          </a:p>
        </p:txBody>
      </p:sp>
      <p:sp>
        <p:nvSpPr>
          <p:cNvPr id="7" name="內容版面配置區 2">
            <a:extLst>
              <a:ext uri="{FF2B5EF4-FFF2-40B4-BE49-F238E27FC236}">
                <a16:creationId xmlns:a16="http://schemas.microsoft.com/office/drawing/2014/main" id="{705A1BBC-A76C-F04F-AE27-F276F6BBEBDB}"/>
              </a:ext>
            </a:extLst>
          </p:cNvPr>
          <p:cNvSpPr txBox="1">
            <a:spLocks/>
          </p:cNvSpPr>
          <p:nvPr/>
        </p:nvSpPr>
        <p:spPr bwMode="auto">
          <a:xfrm>
            <a:off x="4191000" y="3505200"/>
            <a:ext cx="4800600" cy="26670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TERM():</a:t>
            </a:r>
          </a:p>
          <a:p>
            <a:pPr>
              <a:lnSpc>
                <a:spcPts val="1600"/>
              </a:lnSpc>
              <a:buFont typeface="Wingdings" charset="2"/>
              <a:buNone/>
              <a:defRPr/>
            </a:pPr>
            <a:r>
              <a:rPr lang="en-US" altLang="zh-TW" dirty="0">
                <a:ea typeface="新細明體" charset="0"/>
              </a:rPr>
              <a:t>    switch (next()) </a:t>
            </a:r>
          </a:p>
          <a:p>
            <a:pPr>
              <a:lnSpc>
                <a:spcPts val="1600"/>
              </a:lnSpc>
              <a:buFont typeface="Wingdings" charset="2"/>
              <a:buNone/>
              <a:defRPr/>
            </a:pPr>
            <a:r>
              <a:rPr lang="en-US" altLang="zh-TW" dirty="0">
                <a:ea typeface="新細明體" charset="0"/>
              </a:rPr>
              <a:t>       case INT: </a:t>
            </a:r>
          </a:p>
          <a:p>
            <a:pPr>
              <a:lnSpc>
                <a:spcPts val="1600"/>
              </a:lnSpc>
              <a:buFont typeface="Wingdings" charset="2"/>
              <a:buNone/>
              <a:defRPr/>
            </a:pPr>
            <a:r>
              <a:rPr lang="en-US" altLang="zh-TW" dirty="0">
                <a:ea typeface="新細明體" charset="0"/>
              </a:rPr>
              <a:t>                        eat(INT);</a:t>
            </a:r>
          </a:p>
          <a:p>
            <a:pPr>
              <a:lnSpc>
                <a:spcPts val="1600"/>
              </a:lnSpc>
              <a:buFont typeface="Wingdings" charset="2"/>
              <a:buNone/>
              <a:defRPr/>
            </a:pPr>
            <a:r>
              <a:rPr lang="en-US" altLang="zh-TW" dirty="0">
                <a:ea typeface="新細明體" charset="0"/>
              </a:rPr>
              <a:t>       case VAR: </a:t>
            </a:r>
          </a:p>
          <a:p>
            <a:pPr>
              <a:lnSpc>
                <a:spcPts val="1600"/>
              </a:lnSpc>
              <a:buFont typeface="Wingdings" charset="2"/>
              <a:buNone/>
              <a:defRPr/>
            </a:pPr>
            <a:r>
              <a:rPr lang="en-US" altLang="zh-TW" dirty="0">
                <a:ea typeface="新細明體" charset="0"/>
              </a:rPr>
              <a:t>                        eat(VAR);</a:t>
            </a: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zh-TW" altLang="en-US" dirty="0">
              <a:ea typeface="新細明體"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標題 1">
            <a:extLst>
              <a:ext uri="{FF2B5EF4-FFF2-40B4-BE49-F238E27FC236}">
                <a16:creationId xmlns:a16="http://schemas.microsoft.com/office/drawing/2014/main" id="{9D051EC8-CB42-D24B-BD91-E820163C45AC}"/>
              </a:ext>
            </a:extLst>
          </p:cNvPr>
          <p:cNvSpPr>
            <a:spLocks noGrp="1" noChangeArrowheads="1"/>
          </p:cNvSpPr>
          <p:nvPr>
            <p:ph type="title"/>
          </p:nvPr>
        </p:nvSpPr>
        <p:spPr/>
        <p:txBody>
          <a:bodyPr/>
          <a:lstStyle/>
          <a:p>
            <a:r>
              <a:rPr lang="en-US" altLang="zh-TW">
                <a:ea typeface="新細明體" panose="02020500000000000000" pitchFamily="18" charset="-120"/>
              </a:rPr>
              <a:t>From parsing to code generation </a:t>
            </a:r>
            <a:endParaRPr lang="zh-TW" altLang="en-US">
              <a:ea typeface="新細明體" panose="02020500000000000000" pitchFamily="18" charset="-120"/>
            </a:endParaRPr>
          </a:p>
        </p:txBody>
      </p:sp>
      <p:sp>
        <p:nvSpPr>
          <p:cNvPr id="84994" name="內容版面配置區 2">
            <a:extLst>
              <a:ext uri="{FF2B5EF4-FFF2-40B4-BE49-F238E27FC236}">
                <a16:creationId xmlns:a16="http://schemas.microsoft.com/office/drawing/2014/main" id="{CB964A5C-FE1C-6A48-821E-548FA24E30BE}"/>
              </a:ext>
            </a:extLst>
          </p:cNvPr>
          <p:cNvSpPr>
            <a:spLocks noGrp="1" noChangeArrowheads="1"/>
          </p:cNvSpPr>
          <p:nvPr>
            <p:ph idx="1"/>
          </p:nvPr>
        </p:nvSpPr>
        <p:spPr>
          <a:xfrm>
            <a:off x="228600" y="762000"/>
            <a:ext cx="3886200" cy="1447800"/>
          </a:xfrm>
        </p:spPr>
        <p:txBody>
          <a:bodyPr/>
          <a:lstStyle/>
          <a:p>
            <a:r>
              <a:rPr lang="en-US" altLang="zh-TW">
                <a:ea typeface="新細明體" panose="02020500000000000000" pitchFamily="18" charset="-120"/>
              </a:rPr>
              <a:t>EXP </a:t>
            </a:r>
            <a:r>
              <a:rPr lang="en-US" altLang="zh-TW">
                <a:ea typeface="新細明體" panose="02020500000000000000" pitchFamily="18" charset="-120"/>
                <a:sym typeface="Symbol" pitchFamily="2" charset="2"/>
              </a:rPr>
              <a:t> TERM (OP TERM)*</a:t>
            </a:r>
          </a:p>
          <a:p>
            <a:r>
              <a:rPr lang="en-US" altLang="zh-TW">
                <a:ea typeface="新細明體" panose="02020500000000000000" pitchFamily="18" charset="-120"/>
                <a:sym typeface="Symbol" pitchFamily="2" charset="2"/>
              </a:rPr>
              <a:t>TERM  integer | variable</a:t>
            </a:r>
          </a:p>
          <a:p>
            <a:r>
              <a:rPr lang="en-US" altLang="zh-TW">
                <a:ea typeface="新細明體" panose="02020500000000000000" pitchFamily="18" charset="-120"/>
                <a:sym typeface="Symbol" pitchFamily="2" charset="2"/>
              </a:rPr>
              <a:t>OP  + | - | * | /</a:t>
            </a:r>
            <a:endParaRPr lang="zh-TW" altLang="en-US">
              <a:ea typeface="新細明體" panose="02020500000000000000" pitchFamily="18" charset="-120"/>
            </a:endParaRPr>
          </a:p>
        </p:txBody>
      </p:sp>
      <p:sp>
        <p:nvSpPr>
          <p:cNvPr id="4" name="內容版面配置區 2">
            <a:extLst>
              <a:ext uri="{FF2B5EF4-FFF2-40B4-BE49-F238E27FC236}">
                <a16:creationId xmlns:a16="http://schemas.microsoft.com/office/drawing/2014/main" id="{DFC05499-D309-2B4B-9E1D-A0116495CB51}"/>
              </a:ext>
            </a:extLst>
          </p:cNvPr>
          <p:cNvSpPr txBox="1">
            <a:spLocks/>
          </p:cNvSpPr>
          <p:nvPr/>
        </p:nvSpPr>
        <p:spPr bwMode="auto">
          <a:xfrm>
            <a:off x="4267200" y="762000"/>
            <a:ext cx="4267200" cy="24384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EXP() : </a:t>
            </a:r>
            <a:r>
              <a:rPr lang="en-US" altLang="zh-TW" dirty="0">
                <a:solidFill>
                  <a:srgbClr val="FF0000"/>
                </a:solidFill>
                <a:ea typeface="新細明體" charset="0"/>
              </a:rPr>
              <a:t>print(‘&lt;</a:t>
            </a:r>
            <a:r>
              <a:rPr lang="en-US" altLang="zh-TW" dirty="0" err="1">
                <a:solidFill>
                  <a:srgbClr val="FF0000"/>
                </a:solidFill>
                <a:ea typeface="新細明體" charset="0"/>
              </a:rPr>
              <a:t>exp</a:t>
            </a:r>
            <a:r>
              <a:rPr lang="en-US" altLang="zh-TW" dirty="0">
                <a:solidFill>
                  <a:srgbClr val="FF0000"/>
                </a:solidFill>
                <a:ea typeface="新細明體" charset="0"/>
              </a:rPr>
              <a:t>&gt;’);</a:t>
            </a:r>
            <a:endParaRPr lang="en-US" altLang="zh-TW" dirty="0">
              <a:ea typeface="新細明體" charset="0"/>
            </a:endParaRPr>
          </a:p>
          <a:p>
            <a:pPr>
              <a:lnSpc>
                <a:spcPts val="1600"/>
              </a:lnSpc>
              <a:buFont typeface="Wingdings" charset="2"/>
              <a:buNone/>
              <a:defRPr/>
            </a:pPr>
            <a:r>
              <a:rPr lang="en-US" altLang="zh-TW" dirty="0">
                <a:solidFill>
                  <a:srgbClr val="006600"/>
                </a:solidFill>
                <a:ea typeface="新細明體" charset="0"/>
              </a:rPr>
              <a:t>    </a:t>
            </a:r>
            <a:r>
              <a:rPr lang="en-US" altLang="zh-TW" dirty="0">
                <a:ea typeface="新細明體" charset="0"/>
              </a:rPr>
              <a:t>TERM();</a:t>
            </a:r>
          </a:p>
          <a:p>
            <a:pPr>
              <a:lnSpc>
                <a:spcPts val="1600"/>
              </a:lnSpc>
              <a:buFont typeface="Wingdings" charset="2"/>
              <a:buNone/>
              <a:defRPr/>
            </a:pPr>
            <a:r>
              <a:rPr lang="en-US" altLang="zh-TW" dirty="0">
                <a:ea typeface="新細明體" charset="0"/>
              </a:rPr>
              <a:t>    while (next()==OP) </a:t>
            </a:r>
          </a:p>
          <a:p>
            <a:pPr>
              <a:lnSpc>
                <a:spcPts val="1600"/>
              </a:lnSpc>
              <a:buFont typeface="Wingdings" charset="2"/>
              <a:buNone/>
              <a:defRPr/>
            </a:pPr>
            <a:r>
              <a:rPr lang="en-US" altLang="zh-TW" dirty="0">
                <a:ea typeface="新細明體" charset="0"/>
              </a:rPr>
              <a:t>         OP();</a:t>
            </a:r>
          </a:p>
          <a:p>
            <a:pPr>
              <a:lnSpc>
                <a:spcPts val="1600"/>
              </a:lnSpc>
              <a:buFont typeface="Wingdings" charset="2"/>
              <a:buNone/>
              <a:defRPr/>
            </a:pPr>
            <a:r>
              <a:rPr lang="en-US" altLang="zh-TW" dirty="0">
                <a:ea typeface="新細明體" charset="0"/>
              </a:rPr>
              <a:t>        TERM();</a:t>
            </a:r>
          </a:p>
          <a:p>
            <a:pPr>
              <a:lnSpc>
                <a:spcPts val="1600"/>
              </a:lnSpc>
              <a:buFont typeface="Wingdings" charset="2"/>
              <a:buNone/>
              <a:defRPr/>
            </a:pPr>
            <a:r>
              <a:rPr lang="en-US" altLang="zh-TW" dirty="0">
                <a:ea typeface="新細明體" charset="0"/>
              </a:rPr>
              <a:t>    </a:t>
            </a:r>
            <a:r>
              <a:rPr lang="en-US" altLang="zh-TW" dirty="0">
                <a:solidFill>
                  <a:srgbClr val="FF0000"/>
                </a:solidFill>
                <a:ea typeface="新細明體" charset="0"/>
              </a:rPr>
              <a:t>print(‘&lt;/</a:t>
            </a:r>
            <a:r>
              <a:rPr lang="en-US" altLang="zh-TW" dirty="0" err="1">
                <a:solidFill>
                  <a:srgbClr val="FF0000"/>
                </a:solidFill>
                <a:ea typeface="新細明體" charset="0"/>
              </a:rPr>
              <a:t>exp</a:t>
            </a:r>
            <a:r>
              <a:rPr lang="en-US" altLang="zh-TW" dirty="0">
                <a:solidFill>
                  <a:srgbClr val="FF0000"/>
                </a:solidFill>
                <a:ea typeface="新細明體" charset="0"/>
              </a:rPr>
              <a:t>&gt;’);</a:t>
            </a: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r>
              <a:rPr lang="en-US" altLang="zh-TW" dirty="0">
                <a:ea typeface="新細明體" charset="0"/>
              </a:rPr>
              <a:t> </a:t>
            </a:r>
          </a:p>
          <a:p>
            <a:pPr>
              <a:lnSpc>
                <a:spcPts val="1600"/>
              </a:lnSpc>
              <a:buFont typeface="Wingdings" charset="2"/>
              <a:buNone/>
              <a:defRPr/>
            </a:pPr>
            <a:endParaRPr lang="zh-TW" altLang="en-US" dirty="0">
              <a:ea typeface="新細明體" charset="0"/>
            </a:endParaRPr>
          </a:p>
        </p:txBody>
      </p:sp>
      <p:sp>
        <p:nvSpPr>
          <p:cNvPr id="6" name="內容版面配置區 2">
            <a:extLst>
              <a:ext uri="{FF2B5EF4-FFF2-40B4-BE49-F238E27FC236}">
                <a16:creationId xmlns:a16="http://schemas.microsoft.com/office/drawing/2014/main" id="{80040689-FA4C-EF47-A8AE-05C828581D4D}"/>
              </a:ext>
            </a:extLst>
          </p:cNvPr>
          <p:cNvSpPr txBox="1">
            <a:spLocks/>
          </p:cNvSpPr>
          <p:nvPr/>
        </p:nvSpPr>
        <p:spPr bwMode="auto">
          <a:xfrm>
            <a:off x="228600" y="2438400"/>
            <a:ext cx="4267200" cy="37338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OP(): </a:t>
            </a:r>
            <a:r>
              <a:rPr lang="en-US" altLang="zh-TW" dirty="0">
                <a:solidFill>
                  <a:srgbClr val="FF0000"/>
                </a:solidFill>
                <a:ea typeface="新細明體" charset="0"/>
              </a:rPr>
              <a:t>print(‘&lt;op&gt;’);</a:t>
            </a:r>
            <a:endParaRPr lang="en-US" altLang="zh-TW" dirty="0">
              <a:ea typeface="新細明體" charset="0"/>
            </a:endParaRPr>
          </a:p>
          <a:p>
            <a:pPr>
              <a:lnSpc>
                <a:spcPts val="1600"/>
              </a:lnSpc>
              <a:buFont typeface="Wingdings" charset="2"/>
              <a:buNone/>
              <a:defRPr/>
            </a:pPr>
            <a:r>
              <a:rPr lang="en-US" altLang="zh-TW" dirty="0">
                <a:ea typeface="新細明體" charset="0"/>
              </a:rPr>
              <a:t>    switch (next()) </a:t>
            </a:r>
          </a:p>
          <a:p>
            <a:pPr>
              <a:lnSpc>
                <a:spcPts val="1600"/>
              </a:lnSpc>
              <a:buFont typeface="Wingdings" charset="2"/>
              <a:buNone/>
              <a:defRPr/>
            </a:pPr>
            <a:r>
              <a:rPr lang="en-US" altLang="zh-TW" dirty="0">
                <a:ea typeface="新細明體" charset="0"/>
              </a:rPr>
              <a:t>       case +: eat(ADD);</a:t>
            </a:r>
          </a:p>
          <a:p>
            <a:pPr>
              <a:lnSpc>
                <a:spcPts val="1600"/>
              </a:lnSpc>
              <a:buFont typeface="Wingdings" charset="2"/>
              <a:buNone/>
              <a:defRPr/>
            </a:pPr>
            <a:r>
              <a:rPr lang="en-US" altLang="zh-TW" dirty="0">
                <a:solidFill>
                  <a:srgbClr val="FF0000"/>
                </a:solidFill>
                <a:ea typeface="新細明體" charset="0"/>
              </a:rPr>
              <a:t>                  print(‘&lt;</a:t>
            </a:r>
            <a:r>
              <a:rPr lang="en-US" altLang="zh-TW" dirty="0" err="1">
                <a:solidFill>
                  <a:srgbClr val="FF0000"/>
                </a:solidFill>
                <a:ea typeface="新細明體" charset="0"/>
              </a:rPr>
              <a:t>sym</a:t>
            </a:r>
            <a:r>
              <a:rPr lang="en-US" altLang="zh-TW" dirty="0">
                <a:solidFill>
                  <a:srgbClr val="FF0000"/>
                </a:solidFill>
                <a:ea typeface="新細明體" charset="0"/>
              </a:rPr>
              <a:t>&gt; + &lt;/</a:t>
            </a:r>
            <a:r>
              <a:rPr lang="en-US" altLang="zh-TW" dirty="0" err="1">
                <a:solidFill>
                  <a:srgbClr val="FF0000"/>
                </a:solidFill>
                <a:ea typeface="新細明體" charset="0"/>
              </a:rPr>
              <a:t>sym</a:t>
            </a:r>
            <a:r>
              <a:rPr lang="en-US" altLang="zh-TW" dirty="0">
                <a:solidFill>
                  <a:srgbClr val="FF0000"/>
                </a:solidFill>
                <a:ea typeface="新細明體" charset="0"/>
              </a:rPr>
              <a:t>&gt;’);</a:t>
            </a:r>
          </a:p>
          <a:p>
            <a:pPr>
              <a:lnSpc>
                <a:spcPts val="1600"/>
              </a:lnSpc>
              <a:buFont typeface="Wingdings" charset="2"/>
              <a:buNone/>
              <a:defRPr/>
            </a:pPr>
            <a:r>
              <a:rPr lang="en-US" altLang="zh-TW" dirty="0">
                <a:ea typeface="新細明體" charset="0"/>
              </a:rPr>
              <a:t>       case -: eat(SUB);</a:t>
            </a:r>
          </a:p>
          <a:p>
            <a:pPr>
              <a:lnSpc>
                <a:spcPts val="1600"/>
              </a:lnSpc>
              <a:buFont typeface="Wingdings" charset="2"/>
              <a:buNone/>
              <a:defRPr/>
            </a:pPr>
            <a:r>
              <a:rPr lang="en-US" altLang="zh-TW" dirty="0">
                <a:ea typeface="新細明體" charset="0"/>
              </a:rPr>
              <a:t> </a:t>
            </a:r>
            <a:r>
              <a:rPr lang="en-US" altLang="zh-TW" dirty="0">
                <a:solidFill>
                  <a:srgbClr val="FF0000"/>
                </a:solidFill>
                <a:ea typeface="新細明體" charset="0"/>
              </a:rPr>
              <a:t>                 print(‘&lt;</a:t>
            </a:r>
            <a:r>
              <a:rPr lang="en-US" altLang="zh-TW" dirty="0" err="1">
                <a:solidFill>
                  <a:srgbClr val="FF0000"/>
                </a:solidFill>
                <a:ea typeface="新細明體" charset="0"/>
              </a:rPr>
              <a:t>sym</a:t>
            </a:r>
            <a:r>
              <a:rPr lang="en-US" altLang="zh-TW" dirty="0">
                <a:solidFill>
                  <a:srgbClr val="FF0000"/>
                </a:solidFill>
                <a:ea typeface="新細明體" charset="0"/>
              </a:rPr>
              <a:t>&gt; - &lt;/</a:t>
            </a:r>
            <a:r>
              <a:rPr lang="en-US" altLang="zh-TW" dirty="0" err="1">
                <a:solidFill>
                  <a:srgbClr val="FF0000"/>
                </a:solidFill>
                <a:ea typeface="新細明體" charset="0"/>
              </a:rPr>
              <a:t>sym</a:t>
            </a:r>
            <a:r>
              <a:rPr lang="en-US" altLang="zh-TW" dirty="0">
                <a:solidFill>
                  <a:srgbClr val="FF0000"/>
                </a:solidFill>
                <a:ea typeface="新細明體" charset="0"/>
              </a:rPr>
              <a:t>&gt;’);</a:t>
            </a:r>
            <a:endParaRPr lang="en-US" altLang="zh-TW" dirty="0">
              <a:ea typeface="新細明體" charset="0"/>
            </a:endParaRPr>
          </a:p>
          <a:p>
            <a:pPr>
              <a:lnSpc>
                <a:spcPts val="1600"/>
              </a:lnSpc>
              <a:buFont typeface="Wingdings" charset="2"/>
              <a:buNone/>
              <a:defRPr/>
            </a:pPr>
            <a:r>
              <a:rPr lang="en-US" altLang="zh-TW" dirty="0">
                <a:ea typeface="新細明體" charset="0"/>
              </a:rPr>
              <a:t>       case *: eat(MUL);</a:t>
            </a:r>
          </a:p>
          <a:p>
            <a:pPr>
              <a:lnSpc>
                <a:spcPts val="1600"/>
              </a:lnSpc>
              <a:buFont typeface="Wingdings" charset="2"/>
              <a:buNone/>
              <a:defRPr/>
            </a:pPr>
            <a:r>
              <a:rPr lang="en-US" altLang="zh-TW" dirty="0">
                <a:ea typeface="新細明體" charset="0"/>
              </a:rPr>
              <a:t>  </a:t>
            </a:r>
            <a:r>
              <a:rPr lang="en-US" altLang="zh-TW" dirty="0">
                <a:solidFill>
                  <a:srgbClr val="FF0000"/>
                </a:solidFill>
                <a:ea typeface="新細明體" charset="0"/>
              </a:rPr>
              <a:t>                print(‘&lt;</a:t>
            </a:r>
            <a:r>
              <a:rPr lang="en-US" altLang="zh-TW" dirty="0" err="1">
                <a:solidFill>
                  <a:srgbClr val="FF0000"/>
                </a:solidFill>
                <a:ea typeface="新細明體" charset="0"/>
              </a:rPr>
              <a:t>sym</a:t>
            </a:r>
            <a:r>
              <a:rPr lang="en-US" altLang="zh-TW" dirty="0">
                <a:solidFill>
                  <a:srgbClr val="FF0000"/>
                </a:solidFill>
                <a:ea typeface="新細明體" charset="0"/>
              </a:rPr>
              <a:t>&gt; * &lt;/</a:t>
            </a:r>
            <a:r>
              <a:rPr lang="en-US" altLang="zh-TW" dirty="0" err="1">
                <a:solidFill>
                  <a:srgbClr val="FF0000"/>
                </a:solidFill>
                <a:ea typeface="新細明體" charset="0"/>
              </a:rPr>
              <a:t>sym</a:t>
            </a:r>
            <a:r>
              <a:rPr lang="en-US" altLang="zh-TW" dirty="0">
                <a:solidFill>
                  <a:srgbClr val="FF0000"/>
                </a:solidFill>
                <a:ea typeface="新細明體" charset="0"/>
              </a:rPr>
              <a:t>&gt;’);</a:t>
            </a:r>
            <a:endParaRPr lang="en-US" altLang="zh-TW" dirty="0">
              <a:ea typeface="新細明體" charset="0"/>
            </a:endParaRPr>
          </a:p>
          <a:p>
            <a:pPr>
              <a:lnSpc>
                <a:spcPts val="1600"/>
              </a:lnSpc>
              <a:buFont typeface="Wingdings" charset="2"/>
              <a:buNone/>
              <a:defRPr/>
            </a:pPr>
            <a:r>
              <a:rPr lang="en-US" altLang="zh-TW" dirty="0">
                <a:ea typeface="新細明體" charset="0"/>
              </a:rPr>
              <a:t>       case /: eat(DIV);</a:t>
            </a:r>
          </a:p>
          <a:p>
            <a:pPr>
              <a:lnSpc>
                <a:spcPts val="1600"/>
              </a:lnSpc>
              <a:buFont typeface="Wingdings" charset="2"/>
              <a:buNone/>
              <a:defRPr/>
            </a:pPr>
            <a:r>
              <a:rPr lang="en-US" altLang="zh-TW" dirty="0">
                <a:ea typeface="新細明體" charset="0"/>
              </a:rPr>
              <a:t> </a:t>
            </a:r>
            <a:r>
              <a:rPr lang="en-US" altLang="zh-TW" dirty="0">
                <a:solidFill>
                  <a:srgbClr val="FF0000"/>
                </a:solidFill>
                <a:ea typeface="新細明體" charset="0"/>
              </a:rPr>
              <a:t>                 print(‘&lt;</a:t>
            </a:r>
            <a:r>
              <a:rPr lang="en-US" altLang="zh-TW" dirty="0" err="1">
                <a:solidFill>
                  <a:srgbClr val="FF0000"/>
                </a:solidFill>
                <a:ea typeface="新細明體" charset="0"/>
              </a:rPr>
              <a:t>sym</a:t>
            </a:r>
            <a:r>
              <a:rPr lang="en-US" altLang="zh-TW" dirty="0">
                <a:solidFill>
                  <a:srgbClr val="FF0000"/>
                </a:solidFill>
                <a:ea typeface="新細明體" charset="0"/>
              </a:rPr>
              <a:t>&gt; / &lt;/</a:t>
            </a:r>
            <a:r>
              <a:rPr lang="en-US" altLang="zh-TW" dirty="0" err="1">
                <a:solidFill>
                  <a:srgbClr val="FF0000"/>
                </a:solidFill>
                <a:ea typeface="新細明體" charset="0"/>
              </a:rPr>
              <a:t>sym</a:t>
            </a:r>
            <a:r>
              <a:rPr lang="en-US" altLang="zh-TW" dirty="0">
                <a:solidFill>
                  <a:srgbClr val="FF0000"/>
                </a:solidFill>
                <a:ea typeface="新細明體" charset="0"/>
              </a:rPr>
              <a:t>&gt;’);</a:t>
            </a:r>
          </a:p>
          <a:p>
            <a:pPr>
              <a:lnSpc>
                <a:spcPts val="1600"/>
              </a:lnSpc>
              <a:buFont typeface="Wingdings" charset="2"/>
              <a:buNone/>
              <a:defRPr/>
            </a:pPr>
            <a:r>
              <a:rPr lang="en-US" altLang="zh-TW" dirty="0">
                <a:solidFill>
                  <a:srgbClr val="FF0000"/>
                </a:solidFill>
                <a:ea typeface="新細明體" charset="0"/>
              </a:rPr>
              <a:t>    print(‘&lt;/op&gt;’);</a:t>
            </a: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en-US" altLang="zh-TW" dirty="0">
              <a:ea typeface="新細明體" charset="0"/>
            </a:endParaRPr>
          </a:p>
        </p:txBody>
      </p:sp>
      <p:sp>
        <p:nvSpPr>
          <p:cNvPr id="7" name="內容版面配置區 2">
            <a:extLst>
              <a:ext uri="{FF2B5EF4-FFF2-40B4-BE49-F238E27FC236}">
                <a16:creationId xmlns:a16="http://schemas.microsoft.com/office/drawing/2014/main" id="{FC98F0E2-E583-4A4F-BC63-2871B863EA7E}"/>
              </a:ext>
            </a:extLst>
          </p:cNvPr>
          <p:cNvSpPr txBox="1">
            <a:spLocks/>
          </p:cNvSpPr>
          <p:nvPr/>
        </p:nvSpPr>
        <p:spPr bwMode="auto">
          <a:xfrm>
            <a:off x="4191000" y="3505200"/>
            <a:ext cx="5486400" cy="2667000"/>
          </a:xfrm>
          <a:prstGeom prst="rect">
            <a:avLst/>
          </a:prstGeom>
          <a:noFill/>
          <a:ln>
            <a:noFill/>
          </a:ln>
          <a:effectLst/>
        </p:spPr>
        <p:txBody>
          <a:bodyPr lIns="92075" tIns="46038" rIns="92075" bIns="46038"/>
          <a:lstStyle>
            <a:lvl1pPr marL="342900" indent="-342900">
              <a:spcBef>
                <a:spcPct val="60000"/>
              </a:spcBef>
              <a:buClr>
                <a:srgbClr val="006600"/>
              </a:buClr>
              <a:buSzPct val="100000"/>
              <a:buFont typeface="Wingdings" charset="2"/>
              <a:buChar char="n"/>
              <a:defRPr sz="2000">
                <a:solidFill>
                  <a:schemeClr val="tx1"/>
                </a:solidFill>
                <a:latin typeface="Comic Sans MS" charset="0"/>
              </a:defRPr>
            </a:lvl1pPr>
            <a:lvl2pPr marL="742950" indent="-285750">
              <a:spcBef>
                <a:spcPct val="60000"/>
              </a:spcBef>
              <a:buClr>
                <a:srgbClr val="000099"/>
              </a:buClr>
              <a:buSzPct val="75000"/>
              <a:buFont typeface="Wingdings" charset="2"/>
              <a:buChar char="l"/>
              <a:defRPr sz="2000">
                <a:solidFill>
                  <a:schemeClr val="tx1"/>
                </a:solidFill>
                <a:latin typeface="Comic Sans MS" charset="0"/>
              </a:defRPr>
            </a:lvl2pPr>
            <a:lvl3pPr marL="1143000" indent="-228600">
              <a:spcBef>
                <a:spcPct val="20000"/>
              </a:spcBef>
              <a:buClr>
                <a:srgbClr val="003300"/>
              </a:buClr>
              <a:buSzPct val="75000"/>
              <a:buFont typeface="Wingdings" charset="2"/>
              <a:buChar char="q"/>
              <a:defRPr sz="2000">
                <a:solidFill>
                  <a:schemeClr val="tx1"/>
                </a:solidFill>
                <a:latin typeface="Comic Sans MS" charset="0"/>
              </a:defRPr>
            </a:lvl3pPr>
            <a:lvl4pPr marL="1600200" indent="-228600">
              <a:spcBef>
                <a:spcPct val="20000"/>
              </a:spcBef>
              <a:buClr>
                <a:srgbClr val="003300"/>
              </a:buClr>
              <a:buSzPct val="100000"/>
              <a:buFont typeface="Wingdings" charset="2"/>
              <a:buChar char="n"/>
              <a:defRPr sz="2000">
                <a:solidFill>
                  <a:schemeClr val="tx1"/>
                </a:solidFill>
                <a:latin typeface="Comic Sans MS" charset="0"/>
              </a:defRPr>
            </a:lvl4pPr>
            <a:lvl5pPr marL="2057400" indent="-228600">
              <a:spcBef>
                <a:spcPct val="20000"/>
              </a:spcBef>
              <a:buClr>
                <a:srgbClr val="003300"/>
              </a:buClr>
              <a:buSzPct val="100000"/>
              <a:buFont typeface="Wingdings" charset="2"/>
              <a:buChar char="n"/>
              <a:defRPr sz="2000">
                <a:solidFill>
                  <a:schemeClr val="tx1"/>
                </a:solidFill>
                <a:latin typeface="Comic Sans MS" charset="0"/>
              </a:defRPr>
            </a:lvl5pPr>
            <a:lvl6pPr marL="25146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6pPr>
            <a:lvl7pPr marL="29718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7pPr>
            <a:lvl8pPr marL="34290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8pPr>
            <a:lvl9pPr marL="3886200" indent="-228600" eaLnBrk="0" fontAlgn="base" hangingPunct="0">
              <a:spcBef>
                <a:spcPct val="20000"/>
              </a:spcBef>
              <a:spcAft>
                <a:spcPct val="0"/>
              </a:spcAft>
              <a:buClr>
                <a:srgbClr val="003300"/>
              </a:buClr>
              <a:buSzPct val="100000"/>
              <a:buFont typeface="Wingdings" charset="2"/>
              <a:buChar char="n"/>
              <a:defRPr sz="2000">
                <a:solidFill>
                  <a:schemeClr val="tx1"/>
                </a:solidFill>
                <a:latin typeface="Comic Sans MS" charset="0"/>
              </a:defRPr>
            </a:lvl9pPr>
          </a:lstStyle>
          <a:p>
            <a:pPr>
              <a:lnSpc>
                <a:spcPts val="1600"/>
              </a:lnSpc>
              <a:buFont typeface="Wingdings" charset="2"/>
              <a:buNone/>
              <a:defRPr/>
            </a:pPr>
            <a:r>
              <a:rPr lang="en-US" altLang="zh-TW" dirty="0">
                <a:ea typeface="新細明體" charset="0"/>
              </a:rPr>
              <a:t>TERM(): </a:t>
            </a:r>
            <a:r>
              <a:rPr lang="en-US" altLang="zh-TW" dirty="0">
                <a:solidFill>
                  <a:srgbClr val="FF0000"/>
                </a:solidFill>
                <a:ea typeface="新細明體" charset="0"/>
              </a:rPr>
              <a:t>print(‘&lt;term&gt;’);</a:t>
            </a:r>
            <a:endParaRPr lang="en-US" altLang="zh-TW" dirty="0">
              <a:ea typeface="新細明體" charset="0"/>
            </a:endParaRPr>
          </a:p>
          <a:p>
            <a:pPr>
              <a:lnSpc>
                <a:spcPts val="1600"/>
              </a:lnSpc>
              <a:buFont typeface="Wingdings" charset="2"/>
              <a:buNone/>
              <a:defRPr/>
            </a:pPr>
            <a:r>
              <a:rPr lang="en-US" altLang="zh-TW" dirty="0">
                <a:ea typeface="新細明體" charset="0"/>
              </a:rPr>
              <a:t>    switch (next()) </a:t>
            </a:r>
          </a:p>
          <a:p>
            <a:pPr>
              <a:lnSpc>
                <a:spcPts val="1600"/>
              </a:lnSpc>
              <a:buFont typeface="Wingdings" charset="2"/>
              <a:buNone/>
              <a:defRPr/>
            </a:pPr>
            <a:r>
              <a:rPr lang="en-US" altLang="zh-TW" dirty="0">
                <a:ea typeface="新細明體" charset="0"/>
              </a:rPr>
              <a:t>       case INT: </a:t>
            </a:r>
            <a:r>
              <a:rPr lang="en-US" altLang="zh-TW" dirty="0">
                <a:solidFill>
                  <a:srgbClr val="FF0000"/>
                </a:solidFill>
                <a:ea typeface="新細明體" charset="0"/>
              </a:rPr>
              <a:t>print(‘&lt;</a:t>
            </a:r>
            <a:r>
              <a:rPr lang="en-US" altLang="zh-TW" dirty="0" err="1">
                <a:solidFill>
                  <a:srgbClr val="FF0000"/>
                </a:solidFill>
                <a:ea typeface="新細明體" charset="0"/>
              </a:rPr>
              <a:t>int</a:t>
            </a:r>
            <a:r>
              <a:rPr lang="en-US" altLang="zh-TW" dirty="0">
                <a:solidFill>
                  <a:srgbClr val="FF0000"/>
                </a:solidFill>
                <a:ea typeface="新細明體" charset="0"/>
              </a:rPr>
              <a:t>&gt; next() &lt;/</a:t>
            </a:r>
            <a:r>
              <a:rPr lang="en-US" altLang="zh-TW" dirty="0" err="1">
                <a:solidFill>
                  <a:srgbClr val="FF0000"/>
                </a:solidFill>
                <a:ea typeface="新細明體" charset="0"/>
              </a:rPr>
              <a:t>int</a:t>
            </a:r>
            <a:r>
              <a:rPr lang="en-US" altLang="zh-TW" dirty="0">
                <a:solidFill>
                  <a:srgbClr val="FF0000"/>
                </a:solidFill>
                <a:ea typeface="新細明體" charset="0"/>
              </a:rPr>
              <a:t>&gt;’);</a:t>
            </a:r>
            <a:endParaRPr lang="en-US" altLang="zh-TW" dirty="0">
              <a:ea typeface="新細明體" charset="0"/>
            </a:endParaRPr>
          </a:p>
          <a:p>
            <a:pPr>
              <a:lnSpc>
                <a:spcPts val="1600"/>
              </a:lnSpc>
              <a:buFont typeface="Wingdings" charset="2"/>
              <a:buNone/>
              <a:defRPr/>
            </a:pPr>
            <a:r>
              <a:rPr lang="en-US" altLang="zh-TW" dirty="0">
                <a:ea typeface="新細明體" charset="0"/>
              </a:rPr>
              <a:t>                        eat(INT);</a:t>
            </a:r>
          </a:p>
          <a:p>
            <a:pPr>
              <a:lnSpc>
                <a:spcPts val="1600"/>
              </a:lnSpc>
              <a:buFont typeface="Wingdings" charset="2"/>
              <a:buNone/>
              <a:defRPr/>
            </a:pPr>
            <a:r>
              <a:rPr lang="en-US" altLang="zh-TW" dirty="0">
                <a:ea typeface="新細明體" charset="0"/>
              </a:rPr>
              <a:t>       case VAR: </a:t>
            </a:r>
            <a:r>
              <a:rPr lang="en-US" altLang="zh-TW" dirty="0">
                <a:solidFill>
                  <a:srgbClr val="FF0000"/>
                </a:solidFill>
                <a:ea typeface="新細明體" charset="0"/>
              </a:rPr>
              <a:t>print(‘&lt;id&gt; next() &lt;/id&gt;’);</a:t>
            </a:r>
            <a:endParaRPr lang="en-US" altLang="zh-TW" dirty="0">
              <a:ea typeface="新細明體" charset="0"/>
            </a:endParaRPr>
          </a:p>
          <a:p>
            <a:pPr>
              <a:lnSpc>
                <a:spcPts val="1600"/>
              </a:lnSpc>
              <a:buFont typeface="Wingdings" charset="2"/>
              <a:buNone/>
              <a:defRPr/>
            </a:pPr>
            <a:r>
              <a:rPr lang="en-US" altLang="zh-TW" dirty="0">
                <a:ea typeface="新細明體" charset="0"/>
              </a:rPr>
              <a:t>                        eat(VAR);</a:t>
            </a:r>
          </a:p>
          <a:p>
            <a:pPr>
              <a:lnSpc>
                <a:spcPts val="1600"/>
              </a:lnSpc>
              <a:buFont typeface="Wingdings" charset="2"/>
              <a:buNone/>
              <a:defRPr/>
            </a:pPr>
            <a:r>
              <a:rPr lang="en-US" altLang="zh-TW" dirty="0">
                <a:ea typeface="新細明體" charset="0"/>
              </a:rPr>
              <a:t>    </a:t>
            </a:r>
            <a:r>
              <a:rPr lang="en-US" altLang="zh-TW" dirty="0">
                <a:solidFill>
                  <a:srgbClr val="FF0000"/>
                </a:solidFill>
                <a:ea typeface="新細明體" charset="0"/>
              </a:rPr>
              <a:t>print(‘&lt;/term&gt;’);</a:t>
            </a: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r>
              <a:rPr lang="en-US" altLang="zh-TW" dirty="0">
                <a:solidFill>
                  <a:srgbClr val="114FFB"/>
                </a:solidFill>
                <a:ea typeface="新細明體" charset="0"/>
              </a:rPr>
              <a:t>                           </a:t>
            </a: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en-US" altLang="zh-TW" dirty="0">
              <a:ea typeface="新細明體" charset="0"/>
            </a:endParaRPr>
          </a:p>
          <a:p>
            <a:pPr>
              <a:lnSpc>
                <a:spcPts val="1600"/>
              </a:lnSpc>
              <a:buFont typeface="Wingdings" charset="2"/>
              <a:buNone/>
              <a:defRPr/>
            </a:pPr>
            <a:endParaRPr lang="zh-TW" altLang="en-US" dirty="0">
              <a:ea typeface="新細明體"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B59C600F-509E-7A4B-8C46-E3AB47517449}"/>
              </a:ext>
            </a:extLst>
          </p:cNvPr>
          <p:cNvSpPr>
            <a:spLocks noGrp="1" noChangeArrowheads="1"/>
          </p:cNvSpPr>
          <p:nvPr>
            <p:ph type="title"/>
          </p:nvPr>
        </p:nvSpPr>
        <p:spPr/>
        <p:txBody>
          <a:bodyPr/>
          <a:lstStyle/>
          <a:p>
            <a:r>
              <a:rPr lang="en-US" altLang="zh-TW">
                <a:ea typeface="新細明體" panose="02020500000000000000" pitchFamily="18" charset="-120"/>
              </a:rPr>
              <a:t>Summary and next step</a:t>
            </a:r>
          </a:p>
        </p:txBody>
      </p:sp>
      <p:graphicFrame>
        <p:nvGraphicFramePr>
          <p:cNvPr id="86018" name="Object 3">
            <a:extLst>
              <a:ext uri="{FF2B5EF4-FFF2-40B4-BE49-F238E27FC236}">
                <a16:creationId xmlns:a16="http://schemas.microsoft.com/office/drawing/2014/main" id="{506D60F2-AA26-0044-B24F-F88726C67839}"/>
              </a:ext>
            </a:extLst>
          </p:cNvPr>
          <p:cNvGraphicFramePr>
            <a:graphicFrameLocks noChangeAspect="1"/>
          </p:cNvGraphicFramePr>
          <p:nvPr/>
        </p:nvGraphicFramePr>
        <p:xfrm>
          <a:off x="660400" y="1357313"/>
          <a:ext cx="8483600" cy="3367087"/>
        </p:xfrm>
        <a:graphic>
          <a:graphicData uri="http://schemas.openxmlformats.org/presentationml/2006/ole">
            <mc:AlternateContent xmlns:mc="http://schemas.openxmlformats.org/markup-compatibility/2006">
              <mc:Choice xmlns:v="urn:schemas-microsoft-com:vml" Requires="v">
                <p:oleObj spid="_x0000_s86022" name="VISIO" r:id="rId4" imgW="54241700" imgH="36461700" progId="Visio.Drawing.6">
                  <p:embed/>
                </p:oleObj>
              </mc:Choice>
              <mc:Fallback>
                <p:oleObj name="VISIO" r:id="rId4" imgW="54241700" imgH="3646170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235" t="20786" r="11743" b="27618"/>
                      <a:stretch>
                        <a:fillRect/>
                      </a:stretch>
                    </p:blipFill>
                    <p:spPr bwMode="auto">
                      <a:xfrm>
                        <a:off x="660400" y="1357313"/>
                        <a:ext cx="848360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19" name="Rectangle 4">
            <a:extLst>
              <a:ext uri="{FF2B5EF4-FFF2-40B4-BE49-F238E27FC236}">
                <a16:creationId xmlns:a16="http://schemas.microsoft.com/office/drawing/2014/main" id="{6E25004F-96B8-D04D-9BE4-21C9DAB8C6BD}"/>
              </a:ext>
            </a:extLst>
          </p:cNvPr>
          <p:cNvSpPr>
            <a:spLocks noChangeArrowheads="1"/>
          </p:cNvSpPr>
          <p:nvPr/>
        </p:nvSpPr>
        <p:spPr bwMode="auto">
          <a:xfrm>
            <a:off x="152400" y="6858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spcBef>
                <a:spcPct val="55000"/>
              </a:spcBef>
            </a:pPr>
            <a:r>
              <a:rPr lang="en-US" altLang="zh-TW" sz="2200">
                <a:solidFill>
                  <a:srgbClr val="000099"/>
                </a:solidFill>
                <a:ea typeface="新細明體" panose="02020500000000000000" pitchFamily="18" charset="-120"/>
              </a:rPr>
              <a:t>Syntax analysis</a:t>
            </a:r>
            <a:r>
              <a:rPr lang="en-US" altLang="zh-TW" sz="2200">
                <a:ea typeface="新細明體" panose="02020500000000000000" pitchFamily="18" charset="-120"/>
              </a:rPr>
              <a:t>: understanding syntax</a:t>
            </a:r>
          </a:p>
          <a:p>
            <a:pPr>
              <a:spcBef>
                <a:spcPct val="55000"/>
              </a:spcBef>
            </a:pPr>
            <a:r>
              <a:rPr lang="en-US" altLang="zh-TW" sz="2200">
                <a:solidFill>
                  <a:srgbClr val="000099"/>
                </a:solidFill>
                <a:ea typeface="新細明體" panose="02020500000000000000" pitchFamily="18" charset="-120"/>
              </a:rPr>
              <a:t>Code generation</a:t>
            </a:r>
            <a:r>
              <a:rPr lang="en-US" altLang="zh-TW" sz="2200">
                <a:ea typeface="新細明體" panose="02020500000000000000" pitchFamily="18" charset="-120"/>
              </a:rPr>
              <a:t>: constructing semantics</a:t>
            </a:r>
          </a:p>
        </p:txBody>
      </p:sp>
      <p:sp>
        <p:nvSpPr>
          <p:cNvPr id="707589" name="Rectangle 5">
            <a:extLst>
              <a:ext uri="{FF2B5EF4-FFF2-40B4-BE49-F238E27FC236}">
                <a16:creationId xmlns:a16="http://schemas.microsoft.com/office/drawing/2014/main" id="{D0AE3162-2448-9F4C-95D3-1F367E0C7B48}"/>
              </a:ext>
            </a:extLst>
          </p:cNvPr>
          <p:cNvSpPr>
            <a:spLocks noChangeArrowheads="1"/>
          </p:cNvSpPr>
          <p:nvPr/>
        </p:nvSpPr>
        <p:spPr bwMode="auto">
          <a:xfrm>
            <a:off x="152400" y="4575175"/>
            <a:ext cx="8991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lnSpc>
                <a:spcPct val="115000"/>
              </a:lnSpc>
              <a:spcBef>
                <a:spcPct val="40000"/>
              </a:spcBef>
              <a:buFont typeface="Wingdings" pitchFamily="2" charset="2"/>
              <a:buNone/>
            </a:pPr>
            <a:r>
              <a:rPr lang="en-US" altLang="zh-TW" sz="2200" u="sng">
                <a:ea typeface="新細明體" panose="02020500000000000000" pitchFamily="18" charset="-120"/>
              </a:rPr>
              <a:t>The code generation challenge:</a:t>
            </a:r>
          </a:p>
          <a:p>
            <a:pPr>
              <a:lnSpc>
                <a:spcPct val="115000"/>
              </a:lnSpc>
              <a:spcBef>
                <a:spcPct val="40000"/>
              </a:spcBef>
            </a:pPr>
            <a:r>
              <a:rPr lang="en-US" altLang="zh-TW" sz="2200">
                <a:ea typeface="新細明體" panose="02020500000000000000" pitchFamily="18" charset="-120"/>
              </a:rPr>
              <a:t>Extend the syntax analyzer into a full-blown compiler that, instead of passive XML code, generates executable VM code</a:t>
            </a:r>
          </a:p>
          <a:p>
            <a:pPr>
              <a:lnSpc>
                <a:spcPct val="115000"/>
              </a:lnSpc>
              <a:spcBef>
                <a:spcPct val="40000"/>
              </a:spcBef>
            </a:pPr>
            <a:r>
              <a:rPr lang="en-US" altLang="zh-TW" sz="2200">
                <a:ea typeface="新細明體" panose="02020500000000000000" pitchFamily="18" charset="-120"/>
              </a:rPr>
              <a:t>Two challenges:  (a) handling data, and (b) handling commands.</a:t>
            </a:r>
            <a:endParaRPr lang="en-US" altLang="zh-TW" sz="2200" b="1">
              <a:ea typeface="新細明體" panose="02020500000000000000" pitchFamily="18" charset="-12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75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75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75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A555321-0381-EF41-A4E2-A077264BEB66}"/>
              </a:ext>
            </a:extLst>
          </p:cNvPr>
          <p:cNvSpPr>
            <a:spLocks noGrp="1" noChangeArrowheads="1"/>
          </p:cNvSpPr>
          <p:nvPr>
            <p:ph type="title"/>
          </p:nvPr>
        </p:nvSpPr>
        <p:spPr/>
        <p:txBody>
          <a:bodyPr/>
          <a:lstStyle/>
          <a:p>
            <a:r>
              <a:rPr lang="en-US" altLang="zh-TW">
                <a:ea typeface="新細明體" panose="02020500000000000000" pitchFamily="18" charset="-120"/>
              </a:rPr>
              <a:t>Perspective</a:t>
            </a:r>
          </a:p>
        </p:txBody>
      </p:sp>
      <p:sp>
        <p:nvSpPr>
          <p:cNvPr id="709635" name="Rectangle 3">
            <a:extLst>
              <a:ext uri="{FF2B5EF4-FFF2-40B4-BE49-F238E27FC236}">
                <a16:creationId xmlns:a16="http://schemas.microsoft.com/office/drawing/2014/main" id="{2F3AD5F0-519B-5348-9D3C-20B14FC66C43}"/>
              </a:ext>
            </a:extLst>
          </p:cNvPr>
          <p:cNvSpPr>
            <a:spLocks noGrp="1" noChangeArrowheads="1"/>
          </p:cNvSpPr>
          <p:nvPr>
            <p:ph type="body" idx="1"/>
          </p:nvPr>
        </p:nvSpPr>
        <p:spPr>
          <a:xfrm>
            <a:off x="228600" y="746125"/>
            <a:ext cx="8610600" cy="5562600"/>
          </a:xfrm>
        </p:spPr>
        <p:txBody>
          <a:bodyPr/>
          <a:lstStyle/>
          <a:p>
            <a:pPr>
              <a:lnSpc>
                <a:spcPct val="95000"/>
              </a:lnSpc>
              <a:spcBef>
                <a:spcPct val="45000"/>
              </a:spcBef>
            </a:pPr>
            <a:r>
              <a:rPr lang="en-US" altLang="zh-TW" sz="2400">
                <a:ea typeface="新細明體" panose="02020500000000000000" pitchFamily="18" charset="-120"/>
              </a:rPr>
              <a:t>The parse tree can be constructed on the fly</a:t>
            </a:r>
          </a:p>
          <a:p>
            <a:pPr>
              <a:lnSpc>
                <a:spcPct val="95000"/>
              </a:lnSpc>
              <a:spcBef>
                <a:spcPct val="45000"/>
              </a:spcBef>
            </a:pPr>
            <a:r>
              <a:rPr lang="en-US" altLang="zh-TW" sz="2400">
                <a:ea typeface="新細明體" panose="02020500000000000000" pitchFamily="18" charset="-120"/>
              </a:rPr>
              <a:t>The Jack language is intentionally simple:</a:t>
            </a:r>
          </a:p>
          <a:p>
            <a:pPr lvl="1">
              <a:lnSpc>
                <a:spcPct val="95000"/>
              </a:lnSpc>
              <a:spcBef>
                <a:spcPct val="45000"/>
              </a:spcBef>
            </a:pPr>
            <a:r>
              <a:rPr lang="en-US" altLang="zh-TW">
                <a:ea typeface="新細明體" panose="02020500000000000000" pitchFamily="18" charset="-120"/>
              </a:rPr>
              <a:t>Statement prefixes: </a:t>
            </a:r>
            <a:r>
              <a:rPr lang="en-US" altLang="zh-TW" b="1">
                <a:latin typeface="Courier New" panose="02070309020205020404" pitchFamily="49" charset="0"/>
                <a:ea typeface="新細明體" panose="02020500000000000000" pitchFamily="18" charset="-120"/>
              </a:rPr>
              <a:t>let</a:t>
            </a:r>
            <a:r>
              <a:rPr lang="en-US" altLang="zh-TW">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do</a:t>
            </a:r>
            <a:r>
              <a:rPr lang="en-US" altLang="zh-TW">
                <a:ea typeface="新細明體" panose="02020500000000000000" pitchFamily="18" charset="-120"/>
              </a:rPr>
              <a:t>, ... </a:t>
            </a:r>
          </a:p>
          <a:p>
            <a:pPr lvl="1">
              <a:lnSpc>
                <a:spcPct val="95000"/>
              </a:lnSpc>
              <a:spcBef>
                <a:spcPct val="45000"/>
              </a:spcBef>
            </a:pPr>
            <a:r>
              <a:rPr lang="en-US" altLang="zh-TW">
                <a:ea typeface="新細明體" panose="02020500000000000000" pitchFamily="18" charset="-120"/>
              </a:rPr>
              <a:t>No operator priority</a:t>
            </a:r>
          </a:p>
          <a:p>
            <a:pPr lvl="1">
              <a:lnSpc>
                <a:spcPct val="95000"/>
              </a:lnSpc>
              <a:spcBef>
                <a:spcPct val="45000"/>
              </a:spcBef>
            </a:pPr>
            <a:r>
              <a:rPr lang="en-US" altLang="zh-TW">
                <a:ea typeface="新細明體" panose="02020500000000000000" pitchFamily="18" charset="-120"/>
              </a:rPr>
              <a:t>No error checking</a:t>
            </a:r>
          </a:p>
          <a:p>
            <a:pPr lvl="1">
              <a:lnSpc>
                <a:spcPct val="95000"/>
              </a:lnSpc>
              <a:spcBef>
                <a:spcPct val="45000"/>
              </a:spcBef>
            </a:pPr>
            <a:r>
              <a:rPr lang="en-US" altLang="zh-TW">
                <a:ea typeface="新細明體" panose="02020500000000000000" pitchFamily="18" charset="-120"/>
              </a:rPr>
              <a:t>Basic data types, etc.</a:t>
            </a:r>
          </a:p>
          <a:p>
            <a:pPr>
              <a:lnSpc>
                <a:spcPct val="95000"/>
              </a:lnSpc>
              <a:spcBef>
                <a:spcPct val="45000"/>
              </a:spcBef>
            </a:pPr>
            <a:r>
              <a:rPr lang="en-US" altLang="zh-TW" sz="2400" u="sng">
                <a:ea typeface="新細明體" panose="02020500000000000000" pitchFamily="18" charset="-120"/>
              </a:rPr>
              <a:t>The Jack compiler:</a:t>
            </a:r>
            <a:r>
              <a:rPr lang="en-US" altLang="zh-TW" sz="2400">
                <a:ea typeface="新細明體" panose="02020500000000000000" pitchFamily="18" charset="-120"/>
              </a:rPr>
              <a:t> designed to illustrate the key ideas that underlie modern compilers, leaving advanced features to more advanced courses</a:t>
            </a:r>
          </a:p>
          <a:p>
            <a:pPr>
              <a:lnSpc>
                <a:spcPct val="95000"/>
              </a:lnSpc>
              <a:spcBef>
                <a:spcPct val="45000"/>
              </a:spcBef>
            </a:pPr>
            <a:r>
              <a:rPr lang="en-US" altLang="zh-TW" sz="2400">
                <a:ea typeface="新細明體" panose="02020500000000000000" pitchFamily="18" charset="-120"/>
              </a:rPr>
              <a:t>Richer languages require more powerful compilers</a:t>
            </a:r>
          </a:p>
          <a:p>
            <a:pPr>
              <a:lnSpc>
                <a:spcPct val="95000"/>
              </a:lnSpc>
              <a:spcBef>
                <a:spcPct val="45000"/>
              </a:spcBef>
            </a:pPr>
            <a:endParaRPr lang="en-US" altLang="zh-TW" sz="2400">
              <a:ea typeface="新細明體" panose="02020500000000000000" pitchFamily="18" charset="-120"/>
            </a:endParaRPr>
          </a:p>
          <a:p>
            <a:pPr>
              <a:lnSpc>
                <a:spcPct val="95000"/>
              </a:lnSpc>
              <a:spcBef>
                <a:spcPct val="45000"/>
              </a:spcBef>
            </a:pPr>
            <a:endParaRPr lang="en-US" altLang="zh-TW" sz="24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96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0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09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096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0963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0963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0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D06B5055-9DC9-3B47-AB01-71A75255FCDC}"/>
              </a:ext>
            </a:extLst>
          </p:cNvPr>
          <p:cNvSpPr>
            <a:spLocks noGrp="1" noChangeArrowheads="1"/>
          </p:cNvSpPr>
          <p:nvPr>
            <p:ph type="title"/>
          </p:nvPr>
        </p:nvSpPr>
        <p:spPr/>
        <p:txBody>
          <a:bodyPr/>
          <a:lstStyle/>
          <a:p>
            <a:r>
              <a:rPr lang="en-US" altLang="zh-TW">
                <a:ea typeface="新細明體" panose="02020500000000000000" pitchFamily="18" charset="-120"/>
              </a:rPr>
              <a:t>Perspective</a:t>
            </a:r>
          </a:p>
        </p:txBody>
      </p:sp>
      <p:sp>
        <p:nvSpPr>
          <p:cNvPr id="75779" name="Rectangle 3">
            <a:extLst>
              <a:ext uri="{FF2B5EF4-FFF2-40B4-BE49-F238E27FC236}">
                <a16:creationId xmlns:a16="http://schemas.microsoft.com/office/drawing/2014/main" id="{37B2FB5E-4449-9240-81E2-2AE077888C12}"/>
              </a:ext>
            </a:extLst>
          </p:cNvPr>
          <p:cNvSpPr>
            <a:spLocks noGrp="1" noChangeArrowheads="1"/>
          </p:cNvSpPr>
          <p:nvPr>
            <p:ph type="body" idx="1"/>
          </p:nvPr>
        </p:nvSpPr>
        <p:spPr>
          <a:xfrm>
            <a:off x="228600" y="746125"/>
            <a:ext cx="8610600" cy="5562600"/>
          </a:xfrm>
        </p:spPr>
        <p:txBody>
          <a:bodyPr/>
          <a:lstStyle/>
          <a:p>
            <a:pPr>
              <a:lnSpc>
                <a:spcPct val="95000"/>
              </a:lnSpc>
              <a:spcBef>
                <a:spcPct val="45000"/>
              </a:spcBef>
            </a:pPr>
            <a:r>
              <a:rPr lang="en-US" altLang="zh-TW" sz="2400">
                <a:ea typeface="新細明體" panose="02020500000000000000" pitchFamily="18" charset="-120"/>
              </a:rPr>
              <a:t>Syntax analyzers can be built using:</a:t>
            </a:r>
          </a:p>
          <a:p>
            <a:pPr lvl="1">
              <a:lnSpc>
                <a:spcPct val="95000"/>
              </a:lnSpc>
              <a:spcBef>
                <a:spcPct val="45000"/>
              </a:spcBef>
            </a:pPr>
            <a:r>
              <a:rPr lang="en-US" altLang="zh-TW" b="1">
                <a:latin typeface="Courier New" panose="02070309020205020404" pitchFamily="49" charset="0"/>
                <a:ea typeface="新細明體" panose="02020500000000000000" pitchFamily="18" charset="-120"/>
                <a:cs typeface="Courier New" panose="02070309020205020404" pitchFamily="49" charset="0"/>
              </a:rPr>
              <a:t>Lex</a:t>
            </a:r>
            <a:r>
              <a:rPr lang="en-US" altLang="zh-TW">
                <a:ea typeface="新細明體" panose="02020500000000000000" pitchFamily="18" charset="-120"/>
              </a:rPr>
              <a:t> tool for tokenizing (flex)</a:t>
            </a:r>
          </a:p>
          <a:p>
            <a:pPr lvl="1">
              <a:lnSpc>
                <a:spcPct val="95000"/>
              </a:lnSpc>
              <a:spcBef>
                <a:spcPct val="45000"/>
              </a:spcBef>
            </a:pPr>
            <a:r>
              <a:rPr lang="en-US" altLang="zh-TW" b="1">
                <a:latin typeface="Courier New" panose="02070309020205020404" pitchFamily="49" charset="0"/>
                <a:ea typeface="新細明體" panose="02020500000000000000" pitchFamily="18" charset="-120"/>
              </a:rPr>
              <a:t>Yacc</a:t>
            </a:r>
            <a:r>
              <a:rPr lang="en-US" altLang="zh-TW">
                <a:ea typeface="新細明體" panose="02020500000000000000" pitchFamily="18" charset="-120"/>
              </a:rPr>
              <a:t> tool for parsing (bison)</a:t>
            </a:r>
          </a:p>
          <a:p>
            <a:pPr lvl="1">
              <a:lnSpc>
                <a:spcPct val="95000"/>
              </a:lnSpc>
              <a:spcBef>
                <a:spcPct val="45000"/>
              </a:spcBef>
            </a:pPr>
            <a:r>
              <a:rPr lang="en-US" altLang="zh-TW">
                <a:ea typeface="新細明體" panose="02020500000000000000" pitchFamily="18" charset="-120"/>
              </a:rPr>
              <a:t>Do everything from scratch (our approach ...)</a:t>
            </a:r>
          </a:p>
          <a:p>
            <a:pPr>
              <a:lnSpc>
                <a:spcPct val="95000"/>
              </a:lnSpc>
              <a:spcBef>
                <a:spcPct val="45000"/>
              </a:spcBef>
            </a:pPr>
            <a:r>
              <a:rPr lang="en-US" altLang="zh-TW" sz="2400">
                <a:ea typeface="新細明體" panose="02020500000000000000" pitchFamily="18" charset="-120"/>
              </a:rPr>
              <a:t>Industrial-strength compilers: (LLVM)</a:t>
            </a:r>
          </a:p>
          <a:p>
            <a:pPr lvl="1">
              <a:lnSpc>
                <a:spcPct val="95000"/>
              </a:lnSpc>
              <a:spcBef>
                <a:spcPct val="45000"/>
              </a:spcBef>
            </a:pPr>
            <a:r>
              <a:rPr lang="en-US" altLang="zh-TW">
                <a:ea typeface="新細明體" panose="02020500000000000000" pitchFamily="18" charset="-120"/>
              </a:rPr>
              <a:t>Have good error diagnostics</a:t>
            </a:r>
          </a:p>
          <a:p>
            <a:pPr lvl="1">
              <a:lnSpc>
                <a:spcPct val="95000"/>
              </a:lnSpc>
              <a:spcBef>
                <a:spcPct val="45000"/>
              </a:spcBef>
            </a:pPr>
            <a:r>
              <a:rPr lang="en-US" altLang="zh-TW">
                <a:ea typeface="新細明體" panose="02020500000000000000" pitchFamily="18" charset="-120"/>
              </a:rPr>
              <a:t>Generate tight and efficient code</a:t>
            </a:r>
          </a:p>
          <a:p>
            <a:pPr lvl="1">
              <a:lnSpc>
                <a:spcPct val="95000"/>
              </a:lnSpc>
              <a:spcBef>
                <a:spcPct val="45000"/>
              </a:spcBef>
            </a:pPr>
            <a:r>
              <a:rPr lang="en-US" altLang="zh-TW">
                <a:ea typeface="新細明體" panose="02020500000000000000" pitchFamily="18" charset="-120"/>
              </a:rPr>
              <a:t>Support parallel (multi-core) processors.</a:t>
            </a:r>
          </a:p>
          <a:p>
            <a:pPr>
              <a:lnSpc>
                <a:spcPct val="95000"/>
              </a:lnSpc>
              <a:spcBef>
                <a:spcPct val="55000"/>
              </a:spcBef>
            </a:pPr>
            <a:endParaRPr lang="en-US" altLang="zh-TW" sz="24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7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圖片 1">
            <a:extLst>
              <a:ext uri="{FF2B5EF4-FFF2-40B4-BE49-F238E27FC236}">
                <a16:creationId xmlns:a16="http://schemas.microsoft.com/office/drawing/2014/main" id="{2732D60E-4394-2E40-8B68-671D686E4A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09600"/>
            <a:ext cx="87503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a:extLst>
              <a:ext uri="{FF2B5EF4-FFF2-40B4-BE49-F238E27FC236}">
                <a16:creationId xmlns:a16="http://schemas.microsoft.com/office/drawing/2014/main" id="{2C3C9AA0-BE22-7244-B124-CC5FC0D9FAEB}"/>
              </a:ext>
            </a:extLst>
          </p:cNvPr>
          <p:cNvSpPr>
            <a:spLocks noGrp="1" noChangeArrowheads="1"/>
          </p:cNvSpPr>
          <p:nvPr>
            <p:ph type="title"/>
          </p:nvPr>
        </p:nvSpPr>
        <p:spPr/>
        <p:txBody>
          <a:bodyPr/>
          <a:lstStyle/>
          <a:p>
            <a:r>
              <a:rPr lang="en-US" altLang="zh-TW">
                <a:ea typeface="新細明體" panose="02020500000000000000" pitchFamily="18" charset="-120"/>
              </a:rPr>
              <a:t>Tokenizing  / Lexical analysis / scanning</a:t>
            </a:r>
          </a:p>
        </p:txBody>
      </p:sp>
      <p:sp>
        <p:nvSpPr>
          <p:cNvPr id="683012" name="Rectangle 4">
            <a:extLst>
              <a:ext uri="{FF2B5EF4-FFF2-40B4-BE49-F238E27FC236}">
                <a16:creationId xmlns:a16="http://schemas.microsoft.com/office/drawing/2014/main" id="{7EDE5BAE-2786-094C-B4DC-DB9E25702ACE}"/>
              </a:ext>
            </a:extLst>
          </p:cNvPr>
          <p:cNvSpPr>
            <a:spLocks noGrp="1" noChangeArrowheads="1"/>
          </p:cNvSpPr>
          <p:nvPr>
            <p:ph type="body" idx="1"/>
          </p:nvPr>
        </p:nvSpPr>
        <p:spPr>
          <a:xfrm>
            <a:off x="152400" y="2390775"/>
            <a:ext cx="8915400" cy="4238625"/>
          </a:xfrm>
        </p:spPr>
        <p:txBody>
          <a:bodyPr/>
          <a:lstStyle/>
          <a:p>
            <a:pPr>
              <a:lnSpc>
                <a:spcPct val="90000"/>
              </a:lnSpc>
              <a:spcBef>
                <a:spcPct val="65000"/>
              </a:spcBef>
            </a:pPr>
            <a:r>
              <a:rPr lang="en-US" altLang="zh-TW" sz="2200">
                <a:ea typeface="新細明體" panose="02020500000000000000" pitchFamily="18" charset="-120"/>
              </a:rPr>
              <a:t>Remove white space</a:t>
            </a:r>
          </a:p>
          <a:p>
            <a:pPr>
              <a:lnSpc>
                <a:spcPct val="90000"/>
              </a:lnSpc>
              <a:spcBef>
                <a:spcPct val="65000"/>
              </a:spcBef>
            </a:pPr>
            <a:r>
              <a:rPr lang="en-US" altLang="zh-TW" sz="2200">
                <a:ea typeface="新細明體" panose="02020500000000000000" pitchFamily="18" charset="-120"/>
              </a:rPr>
              <a:t>Construct a token list (language atoms)</a:t>
            </a:r>
          </a:p>
          <a:p>
            <a:pPr>
              <a:lnSpc>
                <a:spcPct val="90000"/>
              </a:lnSpc>
              <a:spcBef>
                <a:spcPct val="65000"/>
              </a:spcBef>
            </a:pPr>
            <a:r>
              <a:rPr lang="en-US" altLang="zh-TW" sz="2200">
                <a:ea typeface="新細明體" panose="02020500000000000000" pitchFamily="18" charset="-120"/>
              </a:rPr>
              <a:t>Things to worry about:</a:t>
            </a:r>
          </a:p>
          <a:p>
            <a:pPr lvl="1">
              <a:lnSpc>
                <a:spcPct val="90000"/>
              </a:lnSpc>
              <a:spcBef>
                <a:spcPct val="65000"/>
              </a:spcBef>
            </a:pPr>
            <a:r>
              <a:rPr lang="en-US" altLang="zh-TW" sz="2200">
                <a:ea typeface="新細明體" panose="02020500000000000000" pitchFamily="18" charset="-120"/>
              </a:rPr>
              <a:t>Language specific rules: e.g. how to treat “++”</a:t>
            </a:r>
          </a:p>
          <a:p>
            <a:pPr lvl="1">
              <a:lnSpc>
                <a:spcPct val="90000"/>
              </a:lnSpc>
              <a:spcBef>
                <a:spcPct val="65000"/>
              </a:spcBef>
            </a:pPr>
            <a:r>
              <a:rPr lang="en-US" altLang="zh-TW" sz="2200">
                <a:ea typeface="新細明體" panose="02020500000000000000" pitchFamily="18" charset="-120"/>
              </a:rPr>
              <a:t>Language-specific classifications: </a:t>
            </a:r>
            <a:br>
              <a:rPr lang="en-US" altLang="zh-TW" sz="2200">
                <a:ea typeface="新細明體" panose="02020500000000000000" pitchFamily="18" charset="-120"/>
              </a:rPr>
            </a:br>
            <a:r>
              <a:rPr lang="en-US" altLang="zh-TW" sz="2200">
                <a:ea typeface="新細明體" panose="02020500000000000000" pitchFamily="18" charset="-120"/>
              </a:rPr>
              <a:t>keyword, symbol, identifier, integerConstant, stringConstant,...</a:t>
            </a:r>
          </a:p>
          <a:p>
            <a:pPr>
              <a:lnSpc>
                <a:spcPct val="90000"/>
              </a:lnSpc>
              <a:spcBef>
                <a:spcPct val="65000"/>
              </a:spcBef>
            </a:pPr>
            <a:r>
              <a:rPr lang="en-US" altLang="zh-TW" sz="2200">
                <a:ea typeface="新細明體" panose="02020500000000000000" pitchFamily="18" charset="-120"/>
              </a:rPr>
              <a:t>While we are at it, we can have the tokenizer record not only the token, but also its lexical classification (as defined by the source language grammar).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8301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830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a:extLst>
              <a:ext uri="{FF2B5EF4-FFF2-40B4-BE49-F238E27FC236}">
                <a16:creationId xmlns:a16="http://schemas.microsoft.com/office/drawing/2014/main" id="{E0E6681D-193E-0345-A20C-C4061ED0327D}"/>
              </a:ext>
            </a:extLst>
          </p:cNvPr>
          <p:cNvSpPr>
            <a:spLocks noGrp="1" noChangeArrowheads="1"/>
          </p:cNvSpPr>
          <p:nvPr>
            <p:ph type="title"/>
          </p:nvPr>
        </p:nvSpPr>
        <p:spPr/>
        <p:txBody>
          <a:bodyPr/>
          <a:lstStyle/>
          <a:p>
            <a:r>
              <a:rPr lang="en-US" altLang="zh-TW">
                <a:ea typeface="新細明體" panose="02020500000000000000" pitchFamily="18" charset="-120"/>
              </a:rPr>
              <a:t>C function to split a string into tokens</a:t>
            </a:r>
            <a:endParaRPr lang="zh-TW" altLang="en-US">
              <a:ea typeface="新細明體" panose="02020500000000000000" pitchFamily="18" charset="-120"/>
            </a:endParaRPr>
          </a:p>
        </p:txBody>
      </p:sp>
      <p:sp>
        <p:nvSpPr>
          <p:cNvPr id="16386" name="內容版面配置區 2">
            <a:extLst>
              <a:ext uri="{FF2B5EF4-FFF2-40B4-BE49-F238E27FC236}">
                <a16:creationId xmlns:a16="http://schemas.microsoft.com/office/drawing/2014/main" id="{50180582-03DB-3B47-9FC0-CFF0917DE647}"/>
              </a:ext>
            </a:extLst>
          </p:cNvPr>
          <p:cNvSpPr>
            <a:spLocks noGrp="1" noChangeArrowheads="1"/>
          </p:cNvSpPr>
          <p:nvPr>
            <p:ph idx="1"/>
          </p:nvPr>
        </p:nvSpPr>
        <p:spPr>
          <a:xfrm>
            <a:off x="228600" y="609600"/>
            <a:ext cx="8686800" cy="5562600"/>
          </a:xfrm>
        </p:spPr>
        <p:txBody>
          <a:bodyPr/>
          <a:lstStyle/>
          <a:p>
            <a:r>
              <a:rPr lang="en-US" altLang="zh-TW" sz="2200" b="1">
                <a:latin typeface="Courier New" panose="02070309020205020404" pitchFamily="49" charset="0"/>
                <a:ea typeface="新細明體" panose="02020500000000000000" pitchFamily="18" charset="-120"/>
                <a:cs typeface="Courier New" panose="02070309020205020404" pitchFamily="49" charset="0"/>
              </a:rPr>
              <a:t>char* strtok(char* str, const char* delimiters);</a:t>
            </a:r>
          </a:p>
          <a:p>
            <a:pPr lvl="1"/>
            <a:r>
              <a:rPr lang="en-US" altLang="zh-TW" sz="2200" b="1">
                <a:latin typeface="Courier New" panose="02070309020205020404" pitchFamily="49" charset="0"/>
                <a:ea typeface="新細明體" panose="02020500000000000000" pitchFamily="18" charset="-120"/>
                <a:cs typeface="Courier New" panose="02070309020205020404" pitchFamily="49" charset="0"/>
              </a:rPr>
              <a:t>str</a:t>
            </a:r>
            <a:r>
              <a:rPr lang="en-US" altLang="zh-TW" sz="2200">
                <a:ea typeface="新細明體" panose="02020500000000000000" pitchFamily="18" charset="-120"/>
              </a:rPr>
              <a:t>: string to be broken into tokens</a:t>
            </a:r>
          </a:p>
          <a:p>
            <a:pPr lvl="1"/>
            <a:r>
              <a:rPr lang="en-US" altLang="zh-TW" sz="2200" b="1">
                <a:latin typeface="Courier New" panose="02070309020205020404" pitchFamily="49" charset="0"/>
                <a:ea typeface="新細明體" panose="02020500000000000000" pitchFamily="18" charset="-120"/>
              </a:rPr>
              <a:t>delimiters</a:t>
            </a:r>
            <a:r>
              <a:rPr lang="en-US" altLang="zh-TW" sz="2200">
                <a:ea typeface="新細明體" panose="02020500000000000000" pitchFamily="18" charset="-120"/>
              </a:rPr>
              <a:t>: string containing the delimiter characters</a:t>
            </a:r>
          </a:p>
          <a:p>
            <a:pPr lvl="1"/>
            <a:endParaRPr lang="zh-TW" altLang="en-US">
              <a:ea typeface="新細明體" panose="02020500000000000000" pitchFamily="18" charset="-120"/>
            </a:endParaRPr>
          </a:p>
        </p:txBody>
      </p:sp>
      <p:pic>
        <p:nvPicPr>
          <p:cNvPr id="16388" name="圖片 4">
            <a:extLst>
              <a:ext uri="{FF2B5EF4-FFF2-40B4-BE49-F238E27FC236}">
                <a16:creationId xmlns:a16="http://schemas.microsoft.com/office/drawing/2014/main" id="{248565C6-1A17-F847-8697-F25E8181D0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圖片 5">
            <a:extLst>
              <a:ext uri="{FF2B5EF4-FFF2-40B4-BE49-F238E27FC236}">
                <a16:creationId xmlns:a16="http://schemas.microsoft.com/office/drawing/2014/main" id="{2F5D5F7F-6CAA-404E-A2CD-7149BF4557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63763"/>
            <a:ext cx="5638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8799BADF-96C0-A740-A1ED-845BD1434692}"/>
              </a:ext>
            </a:extLst>
          </p:cNvPr>
          <p:cNvSpPr>
            <a:spLocks noGrp="1" noChangeArrowheads="1"/>
          </p:cNvSpPr>
          <p:nvPr>
            <p:ph type="title"/>
          </p:nvPr>
        </p:nvSpPr>
        <p:spPr/>
        <p:txBody>
          <a:bodyPr/>
          <a:lstStyle/>
          <a:p>
            <a:r>
              <a:rPr lang="en-US" altLang="zh-TW">
                <a:ea typeface="新細明體" panose="02020500000000000000" pitchFamily="18" charset="-120"/>
              </a:rPr>
              <a:t>Jack Tokenizer</a:t>
            </a:r>
          </a:p>
        </p:txBody>
      </p:sp>
      <p:grpSp>
        <p:nvGrpSpPr>
          <p:cNvPr id="685062" name="Group 6">
            <a:extLst>
              <a:ext uri="{FF2B5EF4-FFF2-40B4-BE49-F238E27FC236}">
                <a16:creationId xmlns:a16="http://schemas.microsoft.com/office/drawing/2014/main" id="{5CFCC639-4D8C-E044-BB7C-2E6A3C92E31E}"/>
              </a:ext>
            </a:extLst>
          </p:cNvPr>
          <p:cNvGrpSpPr>
            <a:grpSpLocks/>
          </p:cNvGrpSpPr>
          <p:nvPr/>
        </p:nvGrpSpPr>
        <p:grpSpPr bwMode="auto">
          <a:xfrm>
            <a:off x="152400" y="688975"/>
            <a:ext cx="7924800" cy="396875"/>
            <a:chOff x="167" y="386"/>
            <a:chExt cx="4992" cy="250"/>
          </a:xfrm>
        </p:grpSpPr>
        <p:sp>
          <p:nvSpPr>
            <p:cNvPr id="17417" name="Text Box 7">
              <a:extLst>
                <a:ext uri="{FF2B5EF4-FFF2-40B4-BE49-F238E27FC236}">
                  <a16:creationId xmlns:a16="http://schemas.microsoft.com/office/drawing/2014/main" id="{7F6B6544-0AD5-CD49-9AA1-BBB60F784210}"/>
                </a:ext>
              </a:extLst>
            </p:cNvPr>
            <p:cNvSpPr txBox="1">
              <a:spLocks noChangeArrowheads="1"/>
            </p:cNvSpPr>
            <p:nvPr/>
          </p:nvSpPr>
          <p:spPr bwMode="auto">
            <a:xfrm>
              <a:off x="167" y="396"/>
              <a:ext cx="3552" cy="240"/>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0"/>
                </a:spcBef>
                <a:buSzPct val="85000"/>
                <a:buFont typeface="Wingdings" pitchFamily="2" charset="2"/>
                <a:buNone/>
              </a:pPr>
              <a:r>
                <a:rPr lang="en-US" altLang="zh-TW" b="1">
                  <a:solidFill>
                    <a:srgbClr val="000099"/>
                  </a:solidFill>
                  <a:latin typeface="Courier New" panose="02070309020205020404" pitchFamily="49" charset="0"/>
                  <a:ea typeface="新細明體" panose="02020500000000000000" pitchFamily="18" charset="-120"/>
                  <a:cs typeface="Times New Roman" panose="02020603050405020304" pitchFamily="18" charset="0"/>
                </a:rPr>
                <a:t>if (x &lt; 153) {let city = ”Paris”;}</a:t>
              </a:r>
              <a:r>
                <a:rPr lang="en-US" altLang="zh-TW" b="1">
                  <a:solidFill>
                    <a:srgbClr val="000000"/>
                  </a:solidFill>
                  <a:latin typeface="Arial Unicode MS" panose="020B0604020202020204" pitchFamily="34" charset="-128"/>
                  <a:ea typeface="Arial Unicode MS" panose="020B0604020202020204" pitchFamily="34" charset="-128"/>
                  <a:cs typeface="Times New Roman" panose="02020603050405020304" pitchFamily="18" charset="0"/>
                </a:rPr>
                <a:t> </a:t>
              </a:r>
            </a:p>
          </p:txBody>
        </p:sp>
        <p:sp>
          <p:nvSpPr>
            <p:cNvPr id="17418" name="Rectangle 8">
              <a:extLst>
                <a:ext uri="{FF2B5EF4-FFF2-40B4-BE49-F238E27FC236}">
                  <a16:creationId xmlns:a16="http://schemas.microsoft.com/office/drawing/2014/main" id="{DE3F6675-193B-584D-957F-58E0C883946A}"/>
                </a:ext>
              </a:extLst>
            </p:cNvPr>
            <p:cNvSpPr>
              <a:spLocks noChangeArrowheads="1"/>
            </p:cNvSpPr>
            <p:nvPr/>
          </p:nvSpPr>
          <p:spPr bwMode="auto">
            <a:xfrm>
              <a:off x="3767" y="386"/>
              <a:ext cx="139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15000"/>
                </a:spcBef>
                <a:buSzPct val="85000"/>
                <a:buFont typeface="Wingdings" pitchFamily="2" charset="2"/>
                <a:buNone/>
              </a:pPr>
              <a:r>
                <a:rPr lang="en-US" altLang="zh-TW" sz="2400">
                  <a:ea typeface="Arial Unicode MS" panose="020B0604020202020204" pitchFamily="34" charset="-128"/>
                  <a:cs typeface="Arial Unicode MS" panose="020B0604020202020204" pitchFamily="34" charset="-128"/>
                </a:rPr>
                <a:t>Source code</a:t>
              </a:r>
            </a:p>
          </p:txBody>
        </p:sp>
      </p:grpSp>
      <p:grpSp>
        <p:nvGrpSpPr>
          <p:cNvPr id="685070" name="Group 14">
            <a:extLst>
              <a:ext uri="{FF2B5EF4-FFF2-40B4-BE49-F238E27FC236}">
                <a16:creationId xmlns:a16="http://schemas.microsoft.com/office/drawing/2014/main" id="{82AA145C-360C-CD43-8495-33DC03248EE9}"/>
              </a:ext>
            </a:extLst>
          </p:cNvPr>
          <p:cNvGrpSpPr>
            <a:grpSpLocks/>
          </p:cNvGrpSpPr>
          <p:nvPr/>
        </p:nvGrpSpPr>
        <p:grpSpPr bwMode="auto">
          <a:xfrm>
            <a:off x="0" y="1260475"/>
            <a:ext cx="8915400" cy="5222875"/>
            <a:chOff x="157" y="768"/>
            <a:chExt cx="4339" cy="3290"/>
          </a:xfrm>
        </p:grpSpPr>
        <p:grpSp>
          <p:nvGrpSpPr>
            <p:cNvPr id="17412" name="Group 3">
              <a:extLst>
                <a:ext uri="{FF2B5EF4-FFF2-40B4-BE49-F238E27FC236}">
                  <a16:creationId xmlns:a16="http://schemas.microsoft.com/office/drawing/2014/main" id="{9D5D91DB-7E87-4A42-9219-F27E7D1952D6}"/>
                </a:ext>
              </a:extLst>
            </p:cNvPr>
            <p:cNvGrpSpPr>
              <a:grpSpLocks/>
            </p:cNvGrpSpPr>
            <p:nvPr/>
          </p:nvGrpSpPr>
          <p:grpSpPr bwMode="auto">
            <a:xfrm>
              <a:off x="1172" y="890"/>
              <a:ext cx="3324" cy="3168"/>
              <a:chOff x="1172" y="890"/>
              <a:chExt cx="3324" cy="3168"/>
            </a:xfrm>
          </p:grpSpPr>
          <p:sp>
            <p:nvSpPr>
              <p:cNvPr id="17415" name="Text Box 4">
                <a:extLst>
                  <a:ext uri="{FF2B5EF4-FFF2-40B4-BE49-F238E27FC236}">
                    <a16:creationId xmlns:a16="http://schemas.microsoft.com/office/drawing/2014/main" id="{96B252A4-F5AB-DE4E-A807-872AEF1D2566}"/>
                  </a:ext>
                </a:extLst>
              </p:cNvPr>
              <p:cNvSpPr txBox="1">
                <a:spLocks noChangeArrowheads="1"/>
              </p:cNvSpPr>
              <p:nvPr/>
            </p:nvSpPr>
            <p:spPr bwMode="auto">
              <a:xfrm>
                <a:off x="1207" y="1130"/>
                <a:ext cx="3289" cy="2928"/>
              </a:xfrm>
              <a:prstGeom prst="rect">
                <a:avLst/>
              </a:prstGeom>
              <a:solidFill>
                <a:srgbClr val="F3F3FF"/>
              </a:solidFill>
              <a:ln w="9525">
                <a:solidFill>
                  <a:srgbClr val="293973"/>
                </a:solidFill>
                <a:miter lim="800000"/>
                <a:headEnd/>
                <a:tailEnd/>
              </a:ln>
              <a:effectLst>
                <a:outerShdw dist="89803" dir="2700000" algn="ctr" rotWithShape="0">
                  <a:srgbClr val="293973"/>
                </a:outerShdw>
              </a:effectLst>
            </p:spPr>
            <p:txBody>
              <a:bodyPr lIns="201600" tIns="82800" rIns="93600" bIns="82800"/>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&lt;tokens&gt;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&lt;keyword&gt; </a:t>
                </a:r>
                <a:r>
                  <a:rPr lang="en-US" altLang="zh-TW" b="1">
                    <a:solidFill>
                      <a:srgbClr val="000099"/>
                    </a:solidFill>
                    <a:latin typeface="Courier New" panose="02070309020205020404" pitchFamily="49" charset="0"/>
                    <a:ea typeface="新細明體" panose="02020500000000000000" pitchFamily="18" charset="-120"/>
                    <a:cs typeface="Times New Roman" panose="02020603050405020304" pitchFamily="18" charset="0"/>
                  </a:rPr>
                  <a:t>if</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&lt;/keyword&gt;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&lt;identifier&gt; </a:t>
                </a:r>
                <a:r>
                  <a:rPr lang="en-US" altLang="zh-TW" b="1">
                    <a:solidFill>
                      <a:srgbClr val="000099"/>
                    </a:solidFill>
                    <a:latin typeface="Courier New" panose="02070309020205020404" pitchFamily="49" charset="0"/>
                    <a:ea typeface="新細明體" panose="02020500000000000000" pitchFamily="18" charset="-120"/>
                  </a:rPr>
                  <a:t>x</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&lt;/identifier&gt;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&amp;lt;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&lt;integerConstant&gt; </a:t>
                </a:r>
                <a:r>
                  <a:rPr lang="en-US" altLang="zh-TW" b="1">
                    <a:solidFill>
                      <a:srgbClr val="000099"/>
                    </a:solidFill>
                    <a:latin typeface="Courier New" panose="02070309020205020404" pitchFamily="49" charset="0"/>
                    <a:ea typeface="新細明體" panose="02020500000000000000" pitchFamily="18" charset="-120"/>
                  </a:rPr>
                  <a:t>153</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&lt;/integerConstant&gt;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&lt;keyword&gt; </a:t>
                </a:r>
                <a:r>
                  <a:rPr lang="en-US" altLang="zh-TW" b="1">
                    <a:solidFill>
                      <a:srgbClr val="000099"/>
                    </a:solidFill>
                    <a:latin typeface="Courier New" panose="02070309020205020404" pitchFamily="49" charset="0"/>
                    <a:ea typeface="新細明體" panose="02020500000000000000" pitchFamily="18" charset="-120"/>
                  </a:rPr>
                  <a:t>let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&lt;/keyword&gt;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&lt;identifier&gt; </a:t>
                </a:r>
                <a:r>
                  <a:rPr lang="en-US" altLang="zh-TW" b="1">
                    <a:solidFill>
                      <a:srgbClr val="000099"/>
                    </a:solidFill>
                    <a:latin typeface="Courier New" panose="02070309020205020404" pitchFamily="49" charset="0"/>
                    <a:ea typeface="新細明體" panose="02020500000000000000" pitchFamily="18" charset="-120"/>
                  </a:rPr>
                  <a:t>city</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&lt;/identifier&gt;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&lt;stringConstant&gt; </a:t>
                </a:r>
                <a:r>
                  <a:rPr lang="en-US" altLang="zh-TW" b="1">
                    <a:solidFill>
                      <a:srgbClr val="000099"/>
                    </a:solidFill>
                    <a:latin typeface="Courier New" panose="02070309020205020404" pitchFamily="49" charset="0"/>
                    <a:ea typeface="新細明體" panose="02020500000000000000" pitchFamily="18" charset="-120"/>
                  </a:rPr>
                  <a:t>Paris</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&lt;/stringConstant&gt;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0"/>
                  </a:spcBef>
                  <a:buSzPct val="85000"/>
                  <a:buFont typeface="Wingdings" pitchFamily="2" charset="2"/>
                  <a:buNone/>
                </a:pP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r>
                  <a:rPr lang="en-US" altLang="zh-TW" b="1">
                    <a:solidFill>
                      <a:srgbClr val="000099"/>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Arial Unicode MS" panose="020B0604020202020204" pitchFamily="34" charset="-128"/>
                    <a:cs typeface="Arial Unicode MS" panose="020B0604020202020204" pitchFamily="34" charset="-128"/>
                  </a:rPr>
                  <a:t> &lt;/symbol&gt; </a:t>
                </a:r>
                <a:endParaRPr lang="en-US" altLang="zh-TW"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buSzPct val="85000"/>
                  <a:buFont typeface="Wingdings" pitchFamily="2" charset="2"/>
                  <a:buNone/>
                </a:pPr>
                <a:r>
                  <a:rPr lang="en-US" altLang="zh-TW" b="1">
                    <a:latin typeface="Courier New" panose="02070309020205020404" pitchFamily="49" charset="0"/>
                    <a:ea typeface="新細明體" panose="02020500000000000000" pitchFamily="18" charset="-120"/>
                  </a:rPr>
                  <a:t>&lt;/tokens&gt; </a:t>
                </a:r>
              </a:p>
            </p:txBody>
          </p:sp>
          <p:sp>
            <p:nvSpPr>
              <p:cNvPr id="17416" name="Rectangle 5">
                <a:extLst>
                  <a:ext uri="{FF2B5EF4-FFF2-40B4-BE49-F238E27FC236}">
                    <a16:creationId xmlns:a16="http://schemas.microsoft.com/office/drawing/2014/main" id="{03CAE127-E297-4849-9B4E-FE4750AEB9C9}"/>
                  </a:ext>
                </a:extLst>
              </p:cNvPr>
              <p:cNvSpPr>
                <a:spLocks noChangeArrowheads="1"/>
              </p:cNvSpPr>
              <p:nvPr/>
            </p:nvSpPr>
            <p:spPr bwMode="auto">
              <a:xfrm>
                <a:off x="1172" y="890"/>
                <a:ext cx="139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just">
                  <a:spcBef>
                    <a:spcPct val="15000"/>
                  </a:spcBef>
                  <a:buSzPct val="85000"/>
                  <a:buFont typeface="Wingdings" pitchFamily="2" charset="2"/>
                  <a:buNone/>
                </a:pPr>
                <a:r>
                  <a:rPr lang="en-US" altLang="zh-TW" sz="2400">
                    <a:ea typeface="Arial Unicode MS" panose="020B0604020202020204" pitchFamily="34" charset="-128"/>
                    <a:cs typeface="Arial Unicode MS" panose="020B0604020202020204" pitchFamily="34" charset="-128"/>
                  </a:rPr>
                  <a:t>Tokenizer’s output</a:t>
                </a:r>
              </a:p>
            </p:txBody>
          </p:sp>
        </p:grpSp>
        <p:sp>
          <p:nvSpPr>
            <p:cNvPr id="17413" name="AutoShape 11">
              <a:extLst>
                <a:ext uri="{FF2B5EF4-FFF2-40B4-BE49-F238E27FC236}">
                  <a16:creationId xmlns:a16="http://schemas.microsoft.com/office/drawing/2014/main" id="{B4E076A6-DA12-B042-B0E1-3ED20D0BE26D}"/>
                </a:ext>
              </a:extLst>
            </p:cNvPr>
            <p:cNvSpPr>
              <a:spLocks noChangeArrowheads="1"/>
            </p:cNvSpPr>
            <p:nvPr/>
          </p:nvSpPr>
          <p:spPr bwMode="auto">
            <a:xfrm rot="5400000">
              <a:off x="0" y="1032"/>
              <a:ext cx="1344"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3421 h 21600"/>
                <a:gd name="T20" fmla="*/ 1875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203" y="0"/>
                  </a:moveTo>
                  <a:lnTo>
                    <a:pt x="8805" y="5940"/>
                  </a:lnTo>
                  <a:lnTo>
                    <a:pt x="11655" y="5940"/>
                  </a:lnTo>
                  <a:lnTo>
                    <a:pt x="11655" y="13427"/>
                  </a:lnTo>
                  <a:lnTo>
                    <a:pt x="0" y="13427"/>
                  </a:lnTo>
                  <a:lnTo>
                    <a:pt x="0" y="21600"/>
                  </a:lnTo>
                  <a:lnTo>
                    <a:pt x="18750" y="21600"/>
                  </a:lnTo>
                  <a:lnTo>
                    <a:pt x="18750" y="5940"/>
                  </a:lnTo>
                  <a:lnTo>
                    <a:pt x="21600" y="5940"/>
                  </a:lnTo>
                  <a:lnTo>
                    <a:pt x="15203"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TW" altLang="en-US"/>
            </a:p>
          </p:txBody>
        </p:sp>
        <p:sp>
          <p:nvSpPr>
            <p:cNvPr id="17414" name="Rectangle 12" descr="Bouquet">
              <a:extLst>
                <a:ext uri="{FF2B5EF4-FFF2-40B4-BE49-F238E27FC236}">
                  <a16:creationId xmlns:a16="http://schemas.microsoft.com/office/drawing/2014/main" id="{4A5A98E5-EB50-3440-B37E-C8E1EEDF47BB}"/>
                </a:ext>
              </a:extLst>
            </p:cNvPr>
            <p:cNvSpPr>
              <a:spLocks noChangeArrowheads="1"/>
            </p:cNvSpPr>
            <p:nvPr/>
          </p:nvSpPr>
          <p:spPr bwMode="auto">
            <a:xfrm>
              <a:off x="157" y="1606"/>
              <a:ext cx="859" cy="25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Clr>
                  <a:srgbClr val="006600"/>
                </a:buClr>
                <a:buSzPct val="100000"/>
                <a:buFont typeface="Wingdings" pitchFamily="2" charset="2"/>
                <a:buChar char="n"/>
                <a:defRPr sz="2000">
                  <a:solidFill>
                    <a:schemeClr val="tx1"/>
                  </a:solidFill>
                  <a:latin typeface="Comic Sans MS" panose="030F0902030302020204" pitchFamily="66" charset="0"/>
                </a:defRPr>
              </a:lvl1pPr>
              <a:lvl2pPr marL="742950" indent="-285750">
                <a:spcBef>
                  <a:spcPct val="60000"/>
                </a:spcBef>
                <a:buClr>
                  <a:srgbClr val="000099"/>
                </a:buClr>
                <a:buSzPct val="75000"/>
                <a:buFont typeface="Wingdings" pitchFamily="2" charset="2"/>
                <a:buChar char="l"/>
                <a:defRPr sz="2000">
                  <a:solidFill>
                    <a:schemeClr val="tx1"/>
                  </a:solidFill>
                  <a:latin typeface="Comic Sans MS" panose="030F0902030302020204" pitchFamily="66" charset="0"/>
                </a:defRPr>
              </a:lvl2pPr>
              <a:lvl3pPr marL="1143000" indent="-228600">
                <a:spcBef>
                  <a:spcPct val="20000"/>
                </a:spcBef>
                <a:buClr>
                  <a:srgbClr val="003300"/>
                </a:buClr>
                <a:buSzPct val="75000"/>
                <a:buFont typeface="Wingdings" pitchFamily="2" charset="2"/>
                <a:buChar char="q"/>
                <a:defRPr sz="2000">
                  <a:solidFill>
                    <a:schemeClr val="tx1"/>
                  </a:solidFill>
                  <a:latin typeface="Comic Sans MS" panose="030F0902030302020204" pitchFamily="66" charset="0"/>
                </a:defRPr>
              </a:lvl3pPr>
              <a:lvl4pPr marL="16002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4pPr>
              <a:lvl5pPr marL="2057400" indent="-228600">
                <a:spcBef>
                  <a:spcPct val="20000"/>
                </a:spcBef>
                <a:buClr>
                  <a:srgbClr val="003300"/>
                </a:buClr>
                <a:buSzPct val="100000"/>
                <a:buFont typeface="Wingdings" pitchFamily="2" charset="2"/>
                <a:buChar char="n"/>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rgbClr val="003300"/>
                </a:buClr>
                <a:buSzPct val="100000"/>
                <a:buFont typeface="Wingdings" pitchFamily="2" charset="2"/>
                <a:buChar char="n"/>
                <a:defRPr sz="2000">
                  <a:solidFill>
                    <a:schemeClr val="tx1"/>
                  </a:solidFill>
                  <a:latin typeface="Comic Sans MS" panose="030F0902030302020204" pitchFamily="66" charset="0"/>
                </a:defRPr>
              </a:lvl9pPr>
            </a:lstStyle>
            <a:p>
              <a:pPr algn="ctr">
                <a:spcBef>
                  <a:spcPct val="0"/>
                </a:spcBef>
                <a:buClrTx/>
                <a:buSzTx/>
                <a:buFontTx/>
                <a:buNone/>
              </a:pPr>
              <a:r>
                <a:rPr lang="en-US" altLang="zh-TW" b="1">
                  <a:latin typeface="Arial" panose="020B0604020202020204" pitchFamily="34" charset="0"/>
                  <a:ea typeface="新細明體" panose="02020500000000000000" pitchFamily="18" charset="-120"/>
                </a:rPr>
                <a:t>Tokenizer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5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85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9C4C896-B1C3-CD42-A10C-840DED4A6677}"/>
              </a:ext>
            </a:extLst>
          </p:cNvPr>
          <p:cNvSpPr>
            <a:spLocks noGrp="1" noChangeArrowheads="1"/>
          </p:cNvSpPr>
          <p:nvPr>
            <p:ph type="title"/>
          </p:nvPr>
        </p:nvSpPr>
        <p:spPr/>
        <p:txBody>
          <a:bodyPr/>
          <a:lstStyle/>
          <a:p>
            <a:r>
              <a:rPr lang="en-US" altLang="zh-TW">
                <a:ea typeface="新細明體" panose="02020500000000000000" pitchFamily="18" charset="-120"/>
              </a:rPr>
              <a:t>Parsing</a:t>
            </a:r>
          </a:p>
        </p:txBody>
      </p:sp>
      <p:sp>
        <p:nvSpPr>
          <p:cNvPr id="687107" name="Rectangle 3">
            <a:extLst>
              <a:ext uri="{FF2B5EF4-FFF2-40B4-BE49-F238E27FC236}">
                <a16:creationId xmlns:a16="http://schemas.microsoft.com/office/drawing/2014/main" id="{85068499-D332-B640-8493-270E35AA0D2E}"/>
              </a:ext>
            </a:extLst>
          </p:cNvPr>
          <p:cNvSpPr>
            <a:spLocks noGrp="1" noChangeArrowheads="1"/>
          </p:cNvSpPr>
          <p:nvPr>
            <p:ph type="body" idx="1"/>
          </p:nvPr>
        </p:nvSpPr>
        <p:spPr>
          <a:xfrm>
            <a:off x="152400" y="593725"/>
            <a:ext cx="8763000" cy="5562600"/>
          </a:xfrm>
        </p:spPr>
        <p:txBody>
          <a:bodyPr/>
          <a:lstStyle/>
          <a:p>
            <a:pPr>
              <a:spcBef>
                <a:spcPts val="1200"/>
              </a:spcBef>
            </a:pPr>
            <a:r>
              <a:rPr lang="en-US" altLang="zh-TW" sz="2400">
                <a:ea typeface="新細明體" panose="02020500000000000000" pitchFamily="18" charset="-120"/>
              </a:rPr>
              <a:t>The tokenizer discussed thus far is part of a larger program called </a:t>
            </a:r>
            <a:r>
              <a:rPr lang="en-US" altLang="zh-TW" sz="2400" i="1">
                <a:ea typeface="新細明體" panose="02020500000000000000" pitchFamily="18" charset="-120"/>
              </a:rPr>
              <a:t>parser</a:t>
            </a:r>
          </a:p>
          <a:p>
            <a:pPr>
              <a:spcBef>
                <a:spcPts val="1200"/>
              </a:spcBef>
            </a:pPr>
            <a:r>
              <a:rPr lang="en-US" altLang="zh-TW" sz="2400">
                <a:ea typeface="新細明體" panose="02020500000000000000" pitchFamily="18" charset="-120"/>
              </a:rPr>
              <a:t>Each language is characterized by a </a:t>
            </a:r>
            <a:r>
              <a:rPr lang="en-US" altLang="zh-TW" sz="2400" i="1">
                <a:ea typeface="新細明體" panose="02020500000000000000" pitchFamily="18" charset="-120"/>
              </a:rPr>
              <a:t>grammar.</a:t>
            </a:r>
            <a:br>
              <a:rPr lang="en-US" altLang="zh-TW" sz="2400" i="1">
                <a:ea typeface="新細明體" panose="02020500000000000000" pitchFamily="18" charset="-120"/>
              </a:rPr>
            </a:br>
            <a:r>
              <a:rPr lang="en-US" altLang="zh-TW" sz="2400">
                <a:ea typeface="新細明體" panose="02020500000000000000" pitchFamily="18" charset="-120"/>
              </a:rPr>
              <a:t>The parser is implemented to recognize this grammar in given texts</a:t>
            </a:r>
          </a:p>
          <a:p>
            <a:pPr>
              <a:spcBef>
                <a:spcPts val="1200"/>
              </a:spcBef>
            </a:pPr>
            <a:r>
              <a:rPr lang="en-US" altLang="zh-TW" sz="2400">
                <a:ea typeface="新細明體" panose="02020500000000000000" pitchFamily="18" charset="-120"/>
              </a:rPr>
              <a:t>The parsing process:</a:t>
            </a:r>
          </a:p>
          <a:p>
            <a:pPr lvl="1">
              <a:spcBef>
                <a:spcPts val="1200"/>
              </a:spcBef>
            </a:pPr>
            <a:r>
              <a:rPr lang="en-US" altLang="zh-TW">
                <a:ea typeface="新細明體" panose="02020500000000000000" pitchFamily="18" charset="-120"/>
              </a:rPr>
              <a:t>A text is given and tokenized</a:t>
            </a:r>
          </a:p>
          <a:p>
            <a:pPr lvl="1">
              <a:spcBef>
                <a:spcPts val="1200"/>
              </a:spcBef>
            </a:pPr>
            <a:r>
              <a:rPr lang="en-US" altLang="zh-TW">
                <a:ea typeface="新細明體" panose="02020500000000000000" pitchFamily="18" charset="-120"/>
              </a:rPr>
              <a:t>The parser determines weather or not the text can be generated from the grammar</a:t>
            </a:r>
          </a:p>
          <a:p>
            <a:pPr lvl="1">
              <a:spcBef>
                <a:spcPts val="1200"/>
              </a:spcBef>
            </a:pPr>
            <a:r>
              <a:rPr lang="en-US" altLang="zh-TW">
                <a:ea typeface="新細明體" panose="02020500000000000000" pitchFamily="18" charset="-120"/>
              </a:rPr>
              <a:t>In the process, the parser performs a complete structural analysis of the text</a:t>
            </a:r>
          </a:p>
          <a:p>
            <a:pPr>
              <a:spcBef>
                <a:spcPts val="1200"/>
              </a:spcBef>
            </a:pPr>
            <a:r>
              <a:rPr lang="en-US" altLang="zh-TW" sz="2400">
                <a:ea typeface="新細明體" panose="02020500000000000000" pitchFamily="18" charset="-120"/>
              </a:rPr>
              <a:t>The text can be in an expression in a :</a:t>
            </a:r>
          </a:p>
          <a:p>
            <a:pPr lvl="1">
              <a:spcBef>
                <a:spcPts val="1200"/>
              </a:spcBef>
            </a:pPr>
            <a:r>
              <a:rPr lang="en-US" altLang="zh-TW">
                <a:ea typeface="新細明體" panose="02020500000000000000" pitchFamily="18" charset="-120"/>
              </a:rPr>
              <a:t>Natural language (English, …)</a:t>
            </a:r>
          </a:p>
          <a:p>
            <a:pPr lvl="1">
              <a:spcBef>
                <a:spcPts val="1200"/>
              </a:spcBef>
            </a:pPr>
            <a:r>
              <a:rPr lang="en-US" altLang="zh-TW">
                <a:ea typeface="新細明體" panose="02020500000000000000" pitchFamily="18" charset="-120"/>
              </a:rPr>
              <a:t>Programming language (Jack,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71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87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8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8710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87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87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8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LIDEID" val="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barb">
  <a:themeElements>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fontScheme name="sidebarb">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blipFill dpi="0" rotWithShape="0">
                <a:blip xmlns:r="http://schemas.openxmlformats.org/officeDocument/2006/relationships" r:embed="rId1"/>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idebar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debarb 8">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c:\msoffice\powerpnt\template\bwovrhd\sidebarb.ppt</Template>
  <TotalTime>900</TotalTime>
  <Pages>24</Pages>
  <Words>5501</Words>
  <Application>Microsoft Office PowerPoint</Application>
  <PresentationFormat>Letter 紙張 (8.5x11 英吋)</PresentationFormat>
  <Paragraphs>1059</Paragraphs>
  <Slides>58</Slides>
  <Notes>28</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58</vt:i4>
      </vt:variant>
    </vt:vector>
  </HeadingPairs>
  <TitlesOfParts>
    <vt:vector size="68" baseType="lpstr">
      <vt:lpstr>Arial Unicode MS</vt:lpstr>
      <vt:lpstr>新細明體</vt:lpstr>
      <vt:lpstr>Arial</vt:lpstr>
      <vt:lpstr>Comic Sans MS</vt:lpstr>
      <vt:lpstr>Courier New</vt:lpstr>
      <vt:lpstr>Symbol</vt:lpstr>
      <vt:lpstr>Times New Roman</vt:lpstr>
      <vt:lpstr>Wingdings</vt:lpstr>
      <vt:lpstr>sidebarb</vt:lpstr>
      <vt:lpstr>VISIO</vt:lpstr>
      <vt:lpstr>Compiler I: Syntax Analysis</vt:lpstr>
      <vt:lpstr>Course map</vt:lpstr>
      <vt:lpstr>Motivation: Why study about compilers?</vt:lpstr>
      <vt:lpstr>The big picture</vt:lpstr>
      <vt:lpstr>Compiler architecture (front end)</vt:lpstr>
      <vt:lpstr>Tokenizing  / Lexical analysis / scanning</vt:lpstr>
      <vt:lpstr>C function to split a string into tokens</vt:lpstr>
      <vt:lpstr>Jack Tokenizer</vt:lpstr>
      <vt:lpstr>Parsing</vt:lpstr>
      <vt:lpstr>Parsing examples</vt:lpstr>
      <vt:lpstr>Regular expressions</vt:lpstr>
      <vt:lpstr>Lex </vt:lpstr>
      <vt:lpstr>Example of a Lex file</vt:lpstr>
      <vt:lpstr>Example of a Lex file</vt:lpstr>
      <vt:lpstr>Example of a Lex file</vt:lpstr>
      <vt:lpstr>Another Lex example</vt:lpstr>
      <vt:lpstr>A more complex Lex example</vt:lpstr>
      <vt:lpstr>A more complex Lex example</vt:lpstr>
      <vt:lpstr>A more complex Lex example</vt:lpstr>
      <vt:lpstr>Context-free grammar</vt:lpstr>
      <vt:lpstr>Examples of context-free grammar</vt:lpstr>
      <vt:lpstr>Examples of context-free grammar</vt:lpstr>
      <vt:lpstr>Examples of context-free grammar</vt:lpstr>
      <vt:lpstr>Parse tree</vt:lpstr>
      <vt:lpstr>Ambiguous Grammars</vt:lpstr>
      <vt:lpstr>Ambiguous Grammars</vt:lpstr>
      <vt:lpstr>Ambiguous Grammars</vt:lpstr>
      <vt:lpstr>Recursive descent parser</vt:lpstr>
      <vt:lpstr>Recursive descent parser</vt:lpstr>
      <vt:lpstr>Recursive descent parser</vt:lpstr>
      <vt:lpstr>Recursive descent parser</vt:lpstr>
      <vt:lpstr>Recursive descent parser</vt:lpstr>
      <vt:lpstr>Recursive descent parser</vt:lpstr>
      <vt:lpstr>Recursive descent parser</vt:lpstr>
      <vt:lpstr>Recursive descent parser</vt:lpstr>
      <vt:lpstr>Recursive descent parser</vt:lpstr>
      <vt:lpstr>Recursive descent parser</vt:lpstr>
      <vt:lpstr>Recursive descent parser</vt:lpstr>
      <vt:lpstr>A typical grammar of a typical C-like language</vt:lpstr>
      <vt:lpstr>A typical grammar of a typical C-like language</vt:lpstr>
      <vt:lpstr>Parse tree</vt:lpstr>
      <vt:lpstr>Recursive descent parsing</vt:lpstr>
      <vt:lpstr>The Jack grammar</vt:lpstr>
      <vt:lpstr>The Jack grammar</vt:lpstr>
      <vt:lpstr>The Jack grammar</vt:lpstr>
      <vt:lpstr>The Jack grammar</vt:lpstr>
      <vt:lpstr>Jack syntax analyzer in action</vt:lpstr>
      <vt:lpstr>Jack syntax analyzer in action</vt:lpstr>
      <vt:lpstr>The Jack grammar</vt:lpstr>
      <vt:lpstr>Recursive descent parser (simplified expression) </vt:lpstr>
      <vt:lpstr>From parsing to code generation </vt:lpstr>
      <vt:lpstr>From parsing to code generation </vt:lpstr>
      <vt:lpstr>From parsing to code generation </vt:lpstr>
      <vt:lpstr>From parsing to code generation </vt:lpstr>
      <vt:lpstr>From parsing to code generation </vt:lpstr>
      <vt:lpstr>Summary and next step</vt:lpstr>
      <vt:lpstr>Perspective</vt:lpstr>
      <vt:lpstr>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Orientation:  The World of Database Management</dc:title>
  <dc:subject/>
  <dc:creator>Shimon Schocken</dc:creator>
  <cp:keywords/>
  <dc:description/>
  <cp:lastModifiedBy>cyy</cp:lastModifiedBy>
  <cp:revision>655</cp:revision>
  <cp:lastPrinted>1999-02-19T08:49:27Z</cp:lastPrinted>
  <dcterms:created xsi:type="dcterms:W3CDTF">1995-09-10T16:19:44Z</dcterms:created>
  <dcterms:modified xsi:type="dcterms:W3CDTF">2021-12-27T03:02:52Z</dcterms:modified>
</cp:coreProperties>
</file>