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9" r:id="rId2"/>
    <p:sldMasterId id="2147483963" r:id="rId3"/>
    <p:sldMasterId id="2147483976" r:id="rId4"/>
  </p:sldMasterIdLst>
  <p:notesMasterIdLst>
    <p:notesMasterId r:id="rId75"/>
  </p:notesMasterIdLst>
  <p:handoutMasterIdLst>
    <p:handoutMasterId r:id="rId76"/>
  </p:handoutMasterIdLst>
  <p:sldIdLst>
    <p:sldId id="256" r:id="rId5"/>
    <p:sldId id="345" r:id="rId6"/>
    <p:sldId id="386" r:id="rId7"/>
    <p:sldId id="387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94" r:id="rId20"/>
    <p:sldId id="357" r:id="rId21"/>
    <p:sldId id="358" r:id="rId22"/>
    <p:sldId id="359" r:id="rId23"/>
    <p:sldId id="2154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9" r:id="rId33"/>
    <p:sldId id="368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93" r:id="rId42"/>
    <p:sldId id="388" r:id="rId43"/>
    <p:sldId id="399" r:id="rId44"/>
    <p:sldId id="402" r:id="rId45"/>
    <p:sldId id="400" r:id="rId46"/>
    <p:sldId id="398" r:id="rId47"/>
    <p:sldId id="397" r:id="rId48"/>
    <p:sldId id="408" r:id="rId49"/>
    <p:sldId id="403" r:id="rId50"/>
    <p:sldId id="409" r:id="rId51"/>
    <p:sldId id="404" r:id="rId52"/>
    <p:sldId id="405" r:id="rId53"/>
    <p:sldId id="406" r:id="rId54"/>
    <p:sldId id="407" r:id="rId55"/>
    <p:sldId id="390" r:id="rId56"/>
    <p:sldId id="418" r:id="rId57"/>
    <p:sldId id="410" r:id="rId58"/>
    <p:sldId id="411" r:id="rId59"/>
    <p:sldId id="412" r:id="rId60"/>
    <p:sldId id="413" r:id="rId61"/>
    <p:sldId id="415" r:id="rId62"/>
    <p:sldId id="414" r:id="rId63"/>
    <p:sldId id="416" r:id="rId64"/>
    <p:sldId id="417" r:id="rId65"/>
    <p:sldId id="2145" r:id="rId66"/>
    <p:sldId id="2146" r:id="rId67"/>
    <p:sldId id="2147" r:id="rId68"/>
    <p:sldId id="2149" r:id="rId69"/>
    <p:sldId id="2150" r:id="rId70"/>
    <p:sldId id="2151" r:id="rId71"/>
    <p:sldId id="2152" r:id="rId72"/>
    <p:sldId id="2153" r:id="rId73"/>
    <p:sldId id="391" r:id="rId74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3C5"/>
    <a:srgbClr val="F2E1A5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4665"/>
  </p:normalViewPr>
  <p:slideViewPr>
    <p:cSldViewPr>
      <p:cViewPr varScale="1">
        <p:scale>
          <a:sx n="90" d="100"/>
          <a:sy n="90" d="100"/>
        </p:scale>
        <p:origin x="9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B4DBE0B-8A93-4CDB-8C05-EBAA58028F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3DC74D0-0080-472A-9EAC-2BADD78AEB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63A0B528-F15E-45C1-B098-9D5457DD55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2AB7BDE-B60A-454A-A14C-7748F71F38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EE6E1A1A-A99F-4792-B777-0DBA49FBE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A45F50B-8A94-432B-A618-9BAEC9E724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9231095D-8A7B-4C28-8ADA-01CA625894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780826E-9B06-4BA0-ADFD-9AC875CD7E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144E0332-2B21-4761-98D1-43B12D5006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37222" name="Rectangle 6">
            <a:extLst>
              <a:ext uri="{FF2B5EF4-FFF2-40B4-BE49-F238E27FC236}">
                <a16:creationId xmlns:a16="http://schemas.microsoft.com/office/drawing/2014/main" id="{688BD610-C0CA-4B20-BE3C-693603ABCF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3069369B-A7BA-4812-8A29-2008CAEFB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6582EB7-51E6-4F9C-A260-F4F8CC0F4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4B6EC8AD-72D1-4E6E-A506-C842A2C327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0AFA42-8A15-44F4-A6F5-1065C2C2FA34}" type="slidenum">
              <a:rPr lang="en-US" altLang="zh-TW" sz="1300" smtClean="0"/>
              <a:pPr>
                <a:spcBef>
                  <a:spcPct val="0"/>
                </a:spcBef>
              </a:pPr>
              <a:t>1</a:t>
            </a:fld>
            <a:endParaRPr lang="en-US" altLang="zh-TW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F7C02EC-F713-4548-AA29-2AC5915CF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D727FD-7015-4F32-8FBC-CB603E9BF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53964D0-247B-4E88-A406-B4780AE66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04791AA9-3125-4D70-A58C-755D5DBB3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Start by building circuit for one bit only.</a:t>
            </a:r>
          </a:p>
          <a:p>
            <a:r>
              <a:rPr lang="en-US" altLang="zh-TW">
                <a:latin typeface="Arial" panose="020B0604020202020204" pitchFamily="34" charset="0"/>
              </a:rPr>
              <a:t>Not a bit-by-bit function of inputs because of "carry".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8994897-F886-4F4E-9206-B058931CD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AB6CEBD5-9F98-4027-A035-08ED2E4CA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1AECEF4-5F5D-4800-85FA-D292AD9D4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E6DBDC54-9D75-4A0F-B635-B21A47A18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"flows" from right to left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E47C9549-4FEF-4967-96BC-FA6D6514F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CA4696E-6F4D-41DD-9B55-BA7C3406A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A1D63231-CD1C-4CAB-8A8D-830731C9A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9FB6FE9F-0AC4-41C2-A0A9-3B037B80D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12FC8F27-AD0C-42BE-8F8D-1A2792CFA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C529F121-B415-4F74-AE4D-AD58C3A50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0DE4511B-740D-4158-92C9-51CECA214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D7E9A5E-992F-4859-9B2F-342FEDEFC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C305ED24-B114-45E2-B1F1-8E5111DB2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7C72A445-EE98-484D-ADF1-FA97698CC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720517C-1C77-4FAA-B001-2A28FFE16B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32AF90F1-5782-4FA8-82F6-876FFDAD7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782F3B6F-D86F-42A7-8EAD-8BDB20564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05E880EC-94B3-432C-A010-792E8BBB9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Give formula???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27412581-56BA-49FF-865C-6886F73F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BC44FEBF-CA45-458C-A227-11DADE4CB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We treat 4 Boolean variables as a singe 4-bit binary integer.</a:t>
            </a:r>
          </a:p>
          <a:p>
            <a:r>
              <a:rPr lang="en-US" altLang="zh-TW">
                <a:latin typeface="Arial" panose="020B0604020202020204" pitchFamily="34" charset="0"/>
              </a:rPr>
              <a:t>Ignore c</a:t>
            </a:r>
            <a:r>
              <a:rPr lang="en-US" altLang="zh-TW" baseline="-25000">
                <a:latin typeface="Arial" panose="020B0604020202020204" pitchFamily="34" charset="0"/>
              </a:rPr>
              <a:t>0</a:t>
            </a:r>
            <a:r>
              <a:rPr lang="en-US" altLang="zh-TW">
                <a:latin typeface="Arial" panose="020B0604020202020204" pitchFamily="34" charset="0"/>
              </a:rPr>
              <a:t> (carry into bit 0) for now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ED7EA3F0-C256-4CD3-AA77-FA20E1A53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7A6C0903-1157-40E9-B7A4-439CAFE23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4AE10C69-DE06-424D-9AC9-6FA3B9C4F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42AC588C-B236-4D3B-B640-19CE32EA5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70F0CD3-BAC4-4F90-9AB6-160EEEFAD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2C2FFDC2-EE5A-4FAA-93E8-B3B82C2D3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Give formula???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B4F44B13-CF73-461E-A219-44C62F46F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F9BD484B-8D4B-447E-8795-CFAD46CF31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AB642052-0CF0-44B9-B37B-287CB5BD1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84A44326-7B0A-4C62-A6F0-C3CEFDBC5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4785895-1C90-4C28-9FA1-A3F0AF856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8683122F-7021-405C-853A-4A0CB0B75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649F4B86-8F09-4D4B-89BD-066BA86F8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C38E735-19A8-45B6-8A17-2BA7DB2CA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also get a free "add-1" instruction. Useful for i++.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62D10F46-37FA-4283-96EE-A6EA36385B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8BB407B8-A2B2-4AA5-89C8-BBEFC1A4F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mathematician might say we're done since, in principle can build TOY computer with finite amount of resources</a:t>
            </a:r>
          </a:p>
          <a:p>
            <a:r>
              <a:rPr lang="en-US" altLang="zh-TW">
                <a:latin typeface="Arial" panose="020B0604020202020204" pitchFamily="34" charset="0"/>
              </a:rPr>
              <a:t>engineer wants to build it more efficiently, needs new abstractions</a:t>
            </a:r>
          </a:p>
          <a:p>
            <a:r>
              <a:rPr lang="en-US" altLang="zh-TW">
                <a:latin typeface="Arial" panose="020B0604020202020204" pitchFamily="34" charset="0"/>
              </a:rPr>
              <a:t>Note: 4080 inputs assumes all registers = 0 initially, mem[FF] not used and and pc = 10. (Does not include stdin)</a:t>
            </a:r>
            <a:br>
              <a:rPr lang="en-US" altLang="zh-TW">
                <a:latin typeface="Arial" panose="020B0604020202020204" pitchFamily="34" charset="0"/>
              </a:rPr>
            </a:br>
            <a:r>
              <a:rPr lang="en-US" altLang="zh-TW">
                <a:latin typeface="Arial" panose="020B0604020202020204" pitchFamily="34" charset="0"/>
              </a:rPr>
              <a:t>there are 4096+16+1 outputs plus possibility of infinite loop plus stdout.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4ABD8517-0218-4D7F-91EC-200A6C4CF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81CC28E1-07AB-44A3-A2DF-B3C334EC4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6AFC06EA-2947-46E9-8C2B-CEDDAB484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1ADF1942-EE1D-41DA-9748-32C931956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>
            <a:extLst>
              <a:ext uri="{FF2B5EF4-FFF2-40B4-BE49-F238E27FC236}">
                <a16:creationId xmlns:a16="http://schemas.microsoft.com/office/drawing/2014/main" id="{E701E960-B3C8-48B2-9641-D3A0912AE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DED2A2E-F7C2-4183-B80F-5EC257D8C595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020C997-9475-4D6B-8342-A7F6801E6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8BFE29D-E75E-4E27-9D30-5C3EAC8C2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D4A862B2-8C08-462D-B2D3-0AF05DAF5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969B281B-0F43-4C08-BFF8-326DFC997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4659AF0D-7BCC-4E42-861E-B97A4E400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C7D40A05-6FBF-41CA-88F5-34E7B395B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59338"/>
            <a:ext cx="5203825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mathematician might say we're done since, in principle can build TOY computer with finite amount of resources</a:t>
            </a:r>
          </a:p>
          <a:p>
            <a:r>
              <a:rPr lang="en-US" altLang="zh-TW">
                <a:latin typeface="Arial" panose="020B0604020202020204" pitchFamily="34" charset="0"/>
              </a:rPr>
              <a:t>engineer wants to build it more efficiently, needs new abstractions</a:t>
            </a:r>
          </a:p>
          <a:p>
            <a:r>
              <a:rPr lang="en-US" altLang="zh-TW">
                <a:latin typeface="Arial" panose="020B0604020202020204" pitchFamily="34" charset="0"/>
              </a:rPr>
              <a:t>Note: 4080 inputs assumes all registers = 0 initially, mem[FF] not used and and pc = 10. (Does not include stdin)</a:t>
            </a:r>
            <a:br>
              <a:rPr lang="en-US" altLang="zh-TW">
                <a:latin typeface="Arial" panose="020B0604020202020204" pitchFamily="34" charset="0"/>
              </a:rPr>
            </a:br>
            <a:r>
              <a:rPr lang="en-US" altLang="zh-TW">
                <a:latin typeface="Arial" panose="020B0604020202020204" pitchFamily="34" charset="0"/>
              </a:rPr>
              <a:t>there are 4096+16+1 outputs plus possibility of infinite loop plus stdout.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3A4C3D1F-7F7E-4C0F-9F90-950C4D80DD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C360E86A-6292-4B07-86EA-19B081CF0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also get a free "add-1" instruction. Useful for i++.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>
            <a:extLst>
              <a:ext uri="{FF2B5EF4-FFF2-40B4-BE49-F238E27FC236}">
                <a16:creationId xmlns:a16="http://schemas.microsoft.com/office/drawing/2014/main" id="{92989FCF-FFAB-4B72-864E-33E6CF7D4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C5F0B57-DB9E-4AC5-AB86-BD0EFE372954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14BAE75D-DC58-42A0-B49F-2B7B1C038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74D3F1E-C5F7-43AF-BA80-2B9AE4DF7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>
            <a:extLst>
              <a:ext uri="{FF2B5EF4-FFF2-40B4-BE49-F238E27FC236}">
                <a16:creationId xmlns:a16="http://schemas.microsoft.com/office/drawing/2014/main" id="{2D6A1A0E-98DF-483B-B8B7-0E5FB913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080BF5-2E1F-413D-941B-730B97E7AF26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D45EE6D-241A-4899-93A1-2D7399689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62AADD0-6C11-4CDA-9F41-027B20FC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>
            <a:extLst>
              <a:ext uri="{FF2B5EF4-FFF2-40B4-BE49-F238E27FC236}">
                <a16:creationId xmlns:a16="http://schemas.microsoft.com/office/drawing/2014/main" id="{2D6A1A0E-98DF-483B-B8B7-0E5FB913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080BF5-2E1F-413D-941B-730B97E7AF26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D45EE6D-241A-4899-93A1-2D7399689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62AADD0-6C11-4CDA-9F41-027B20FC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3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>
            <a:extLst>
              <a:ext uri="{FF2B5EF4-FFF2-40B4-BE49-F238E27FC236}">
                <a16:creationId xmlns:a16="http://schemas.microsoft.com/office/drawing/2014/main" id="{2D6A1A0E-98DF-483B-B8B7-0E5FB913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080BF5-2E1F-413D-941B-730B97E7AF26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D45EE6D-241A-4899-93A1-2D7399689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62AADD0-6C11-4CDA-9F41-027B20FC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01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5">
            <a:extLst>
              <a:ext uri="{FF2B5EF4-FFF2-40B4-BE49-F238E27FC236}">
                <a16:creationId xmlns:a16="http://schemas.microsoft.com/office/drawing/2014/main" id="{2D6A1A0E-98DF-483B-B8B7-0E5FB913A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D080BF5-2E1F-413D-941B-730B97E7AF26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4D45EE6D-241A-4899-93A1-2D7399689B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62AADD0-6C11-4CDA-9F41-027B20FC8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385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5">
            <a:extLst>
              <a:ext uri="{FF2B5EF4-FFF2-40B4-BE49-F238E27FC236}">
                <a16:creationId xmlns:a16="http://schemas.microsoft.com/office/drawing/2014/main" id="{4768F63E-93EE-494E-ADB9-8431782F7E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116B8B-A84E-4090-B35B-3688782CD433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70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880FAB24-FFD8-4AE0-8EB0-E73323723C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D937B865-FF02-46A4-9E03-D287A9C3F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>
            <a:extLst>
              <a:ext uri="{FF2B5EF4-FFF2-40B4-BE49-F238E27FC236}">
                <a16:creationId xmlns:a16="http://schemas.microsoft.com/office/drawing/2014/main" id="{2D197651-244A-4A3E-A544-F51ADE342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8293072-0314-4391-A502-E06A7ED2799A}" type="slidenum">
              <a:rPr lang="he-IL" altLang="zh-TW" sz="13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zh-TW" sz="1300">
              <a:solidFill>
                <a:srgbClr val="000000"/>
              </a:solidFill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8916A9AC-4153-415C-B581-6C617594F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5C03EA-FA7A-41AF-9920-E98CBFBA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E4BE473-9326-45E5-841F-A4A7E62EB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4C5F8882-C260-4C2C-BA75-5A716FAAF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We treat 4 Boolean variables as a singe 4-bit binary integer.</a:t>
            </a:r>
          </a:p>
          <a:p>
            <a:r>
              <a:rPr lang="en-US" altLang="zh-TW">
                <a:latin typeface="Arial" panose="020B0604020202020204" pitchFamily="34" charset="0"/>
              </a:rPr>
              <a:t>Ignore c</a:t>
            </a:r>
            <a:r>
              <a:rPr lang="en-US" altLang="zh-TW" baseline="-25000">
                <a:latin typeface="Arial" panose="020B0604020202020204" pitchFamily="34" charset="0"/>
              </a:rPr>
              <a:t>0</a:t>
            </a:r>
            <a:r>
              <a:rPr lang="en-US" altLang="zh-TW">
                <a:latin typeface="Arial" panose="020B0604020202020204" pitchFamily="34" charset="0"/>
              </a:rPr>
              <a:t> (carry into bit 0) for now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7298BBC6-981E-42F4-A783-E03B8D17D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95F84392-2EA6-4250-8C91-852BE799D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latin typeface="Arial" panose="020B0604020202020204" pitchFamily="34" charset="0"/>
              </a:rPr>
              <a:t>Building truth table is a bit unwieldy. If N = 128 bit adder, then 2^256 ~ 10^77 rows.</a:t>
            </a:r>
          </a:p>
          <a:p>
            <a:r>
              <a:rPr lang="en-US" altLang="zh-TW">
                <a:latin typeface="Arial" panose="020B0604020202020204" pitchFamily="34" charset="0"/>
              </a:rPr>
              <a:t>10^77 electrons in universe</a:t>
            </a:r>
          </a:p>
          <a:p>
            <a:r>
              <a:rPr lang="en-US" altLang="zh-TW">
                <a:latin typeface="Arial" panose="020B0604020202020204" pitchFamily="34" charset="0"/>
              </a:rPr>
              <a:t>Would produces very large circuit =&gt; try to do something more clever.</a:t>
            </a:r>
          </a:p>
          <a:p>
            <a:r>
              <a:rPr lang="en-US" altLang="zh-TW">
                <a:latin typeface="Arial" panose="020B0604020202020204" pitchFamily="34" charset="0"/>
              </a:rPr>
              <a:t>Use abstraction to break down problem.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3460129-1A01-4A16-AEC6-0BFC2AB51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A2BA059-5BF1-42CF-BE25-D883800BC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439D8D2-17A0-4344-A705-D4D8B562D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20A61EDF-728C-4214-9D9D-7E77C839C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271132D-151F-4DE8-9A6E-498E12D84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38CCC28-250E-493E-9AF5-CB287FE81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latin typeface="Garamond" pitchFamily="18" charset="0"/>
              </a:defRPr>
            </a:lvl1pPr>
          </a:lstStyle>
          <a:p>
            <a:r>
              <a:rPr lang="en-US" altLang="zh-TW"/>
              <a:t>Course 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75575" cy="1752600"/>
          </a:xfrm>
        </p:spPr>
        <p:txBody>
          <a:bodyPr/>
          <a:lstStyle>
            <a:lvl1pPr marL="0" indent="0">
              <a:buFontTx/>
              <a:buNone/>
              <a:defRPr>
                <a:latin typeface="Garamond" pitchFamily="18" charset="0"/>
              </a:defRPr>
            </a:lvl1pPr>
          </a:lstStyle>
          <a:p>
            <a:r>
              <a:rPr lang="en-US" altLang="zh-TW"/>
              <a:t>Who teach this course</a:t>
            </a:r>
          </a:p>
        </p:txBody>
      </p:sp>
    </p:spTree>
    <p:extLst>
      <p:ext uri="{BB962C8B-B14F-4D97-AF65-F5344CB8AC3E}">
        <p14:creationId xmlns:p14="http://schemas.microsoft.com/office/powerpoint/2010/main" val="78576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9490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9193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516F9E28-6861-495A-8250-F6420B068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DED5381-737C-4109-AC94-D9EE5EA6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91440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TW" sz="1000">
                <a:solidFill>
                  <a:srgbClr val="000000"/>
                </a:solidFill>
                <a:latin typeface="Comic Sans MS" charset="0"/>
              </a:rPr>
              <a:t>Introduction to Computer Science   •   Robert Sedgewick and Kevin Wayne   •   Copyright © 2005   •   http://www.cs.Princeton.EDU/IntroCS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4000">
                <a:solidFill>
                  <a:schemeClr val="folHlink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7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2671763"/>
            <a:ext cx="7162800" cy="3094037"/>
          </a:xfrm>
          <a:ln>
            <a:tailEnd type="none" w="sm" len="sm"/>
          </a:ln>
        </p:spPr>
        <p:txBody>
          <a:bodyPr/>
          <a:lstStyle>
            <a:lvl1pPr defTabSz="915988">
              <a:defRPr sz="2400"/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552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309FA4-050C-4889-BD7D-A581FBC83B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AB12C8-BE4D-491A-BD13-317E72C2B4B8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83010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552F1C-98C9-4FDC-9274-4B18EA2E80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780F0-3BA1-42BC-9C50-54F0144342F7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96164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EA1AA-9AF3-4F28-9AF0-3EFC3261B2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9EDE92-8E4F-4BD9-8464-37D2A85C0AED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94786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0AA6C-B802-4154-BD2D-D5B58754F4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9730C6-E508-44D6-8B9E-CD4C5D456183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376519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E1146E-4C2B-4A2D-9669-ECCF1DE709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45F868-B1C0-49A0-AC9D-3060165CD384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51429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C5A7A6-F97D-458A-B3DC-B6FDF7350B2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0C8BB2-12F7-45F0-9A54-29A8F0017B5F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217659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9A0F1-1435-4309-81CA-510DBE71D4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EF2803-1D94-4782-814A-496BB3E9E291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564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9718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E5681-DEA3-4589-8BB7-A523B3BB47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E7B10-E953-4771-BC6F-142D704FEFC6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27451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BFB5AD-EA2C-46CD-BB3A-54DB1E61FB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FF6D0-3E87-47F0-AB5D-57D1279CEF2C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62452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6E12F-7A45-401F-A7E4-C6C2201404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13EE7E-4BC5-4A7F-A6F5-75464BD57E38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64736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ADDBB-8AF3-4985-965C-9EC9F9D3EB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FE91B3-DDCA-407D-8CCC-BA964E099F89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940813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3848100" cy="2628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3848100" cy="2628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FB9898-CA45-466F-8DCB-73207455C6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36E682-904B-437E-964D-4C0941671C3B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62875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489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029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17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644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1275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315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984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936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872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852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921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5781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518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30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55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05555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343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80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478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79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302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299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804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544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95700"/>
            <a:ext cx="4229100" cy="270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3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924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6957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241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893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www.nand2tetris.org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://www.nand2tetris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C8E2C9-58F8-4B02-8C31-E42A0CD9B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2791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DEF26A-4E4E-4439-A514-1FBC3D16C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Level 1</a:t>
            </a:r>
          </a:p>
          <a:p>
            <a:pPr lvl="1"/>
            <a:r>
              <a:rPr lang="en-US" altLang="zh-TW"/>
              <a:t>Level 2</a:t>
            </a:r>
          </a:p>
          <a:p>
            <a:pPr lvl="2"/>
            <a:r>
              <a:rPr lang="en-US" altLang="zh-TW"/>
              <a:t>Level 3</a:t>
            </a:r>
          </a:p>
          <a:p>
            <a:pPr lvl="3"/>
            <a:r>
              <a:rPr lang="en-US" altLang="zh-TW"/>
              <a:t>Level4 </a:t>
            </a:r>
          </a:p>
          <a:p>
            <a:pPr lvl="4"/>
            <a:r>
              <a:rPr lang="en-US" altLang="zh-TW"/>
              <a:t>level5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3A6520A5-4DB5-4AC4-AF21-390E7A45C5E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68313" y="981075"/>
            <a:ext cx="8207375" cy="0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8C63E384-C5A5-49AC-90B6-109D302B3A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19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Trebuchet MS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9DBA133-6833-4003-9676-CFADC42AB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2CD077D-7E4F-4B4F-B681-47DD149F4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674820" name="Rectangle 4">
            <a:extLst>
              <a:ext uri="{FF2B5EF4-FFF2-40B4-BE49-F238E27FC236}">
                <a16:creationId xmlns:a16="http://schemas.microsoft.com/office/drawing/2014/main" id="{823E26A1-27A3-429A-98F4-2811174F89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8679BA9-E54B-4D29-B085-240C0B8C615D}" type="slidenum">
              <a:rPr lang="zh-TW" altLang="en-US"/>
              <a:pPr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pitchFamily="-110" charset="2"/>
        <a:defRPr kumimoji="1" sz="28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pitchFamily="-110" charset="2"/>
        <a:buChar char="n"/>
        <a:defRPr kumimoji="1" sz="2400">
          <a:solidFill>
            <a:schemeClr val="tx1"/>
          </a:solidFill>
          <a:latin typeface="+mn-lt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!"/>
        <a:defRPr kumimoji="1">
          <a:solidFill>
            <a:schemeClr val="tx1"/>
          </a:solidFill>
          <a:latin typeface="+mn-lt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890F4A9-98A4-4552-8C5D-8838E675E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7C19578-F9F6-4D56-9245-8B370AB4F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AD153BFB-4B44-42BE-80DC-73D961A1C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6CE6AC1F-1268-446C-811D-4C5F33F89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7" descr="Bouquet">
            <a:extLst>
              <a:ext uri="{FF2B5EF4-FFF2-40B4-BE49-F238E27FC236}">
                <a16:creationId xmlns:a16="http://schemas.microsoft.com/office/drawing/2014/main" id="{44C556FE-B66C-4D7C-84F7-AFE3E24AA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591300"/>
            <a:ext cx="8686800" cy="2444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000">
                <a:solidFill>
                  <a:srgbClr val="000000"/>
                </a:solidFill>
              </a:rPr>
              <a:t>Elements of Computing Systems, Nisan &amp; Schocken, MIT Press,  </a:t>
            </a:r>
            <a:r>
              <a:rPr kumimoji="0" lang="en-US" altLang="zh-TW" sz="1000">
                <a:solidFill>
                  <a:srgbClr val="000099"/>
                </a:solidFill>
                <a:hlinkClick r:id="rId14"/>
              </a:rPr>
              <a:t>www.nand2tetris.org</a:t>
            </a:r>
            <a:r>
              <a:rPr kumimoji="0" lang="en-US" altLang="zh-TW" sz="1000">
                <a:solidFill>
                  <a:srgbClr val="000000"/>
                </a:solidFill>
              </a:rPr>
              <a:t> , Chapter 2: </a:t>
            </a:r>
            <a:r>
              <a:rPr kumimoji="0" lang="en-US" altLang="zh-TW" sz="1000" i="1">
                <a:solidFill>
                  <a:srgbClr val="000000"/>
                </a:solidFill>
              </a:rPr>
              <a:t>Boolean Arithmetic                                     </a:t>
            </a:r>
            <a:r>
              <a:rPr kumimoji="0" lang="en-US" altLang="zh-TW" sz="1000">
                <a:solidFill>
                  <a:srgbClr val="000000"/>
                </a:solidFill>
              </a:rPr>
              <a:t> slide </a:t>
            </a:r>
            <a:fld id="{D758068A-61D6-4D1C-87B5-2EA71782BCB2}" type="slidenum">
              <a:rPr kumimoji="0" lang="he-IL" altLang="zh-TW" sz="10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0" lang="en-US" altLang="zh-TW" sz="1000">
                <a:solidFill>
                  <a:srgbClr val="000000"/>
                </a:solidFill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3266149-C029-49F5-BDE9-8BEB45BBE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4A6DC32-8113-4943-B247-09063B608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863CEB83-6329-474E-B811-9AE28B36A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8DE9E77D-9D92-4D15-9A4E-154922780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7" descr="Bouquet">
            <a:extLst>
              <a:ext uri="{FF2B5EF4-FFF2-40B4-BE49-F238E27FC236}">
                <a16:creationId xmlns:a16="http://schemas.microsoft.com/office/drawing/2014/main" id="{944791D9-C569-41CF-AE19-7A498F86C2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591300"/>
            <a:ext cx="8686800" cy="2444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en-US" altLang="zh-TW" sz="1000">
                <a:solidFill>
                  <a:srgbClr val="000000"/>
                </a:solidFill>
              </a:rPr>
              <a:t>Elements of Computing Systems, Nisan &amp; Schocken, MIT Press,  </a:t>
            </a:r>
            <a:r>
              <a:rPr kumimoji="0" lang="en-US" altLang="zh-TW" sz="1000">
                <a:solidFill>
                  <a:srgbClr val="000099"/>
                </a:solidFill>
                <a:hlinkClick r:id="rId14"/>
              </a:rPr>
              <a:t>www.nand2tetris.org</a:t>
            </a:r>
            <a:r>
              <a:rPr kumimoji="0" lang="en-US" altLang="zh-TW" sz="1000">
                <a:solidFill>
                  <a:srgbClr val="000000"/>
                </a:solidFill>
              </a:rPr>
              <a:t> , Chapter 2: </a:t>
            </a:r>
            <a:r>
              <a:rPr kumimoji="0" lang="en-US" altLang="zh-TW" sz="1000" i="1">
                <a:solidFill>
                  <a:srgbClr val="000000"/>
                </a:solidFill>
              </a:rPr>
              <a:t>Boolean Arithmetic                                     </a:t>
            </a:r>
            <a:r>
              <a:rPr kumimoji="0" lang="en-US" altLang="zh-TW" sz="1000">
                <a:solidFill>
                  <a:srgbClr val="000000"/>
                </a:solidFill>
              </a:rPr>
              <a:t> slide </a:t>
            </a:r>
            <a:fld id="{AAA2B0E4-8B5D-4619-BC36-B9AEE14B0FF8}" type="slidenum">
              <a:rPr kumimoji="0" lang="he-IL" altLang="zh-TW" sz="10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0" lang="en-US" altLang="zh-TW" sz="1000">
                <a:solidFill>
                  <a:srgbClr val="000000"/>
                </a:solidFill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d2tetri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/Users/cyy/Dropbox/courses/introCS/lectures/Marble%20adding%20machine.mp4" TargetMode="External"/><Relationship Id="rId1" Type="http://schemas.microsoft.com/office/2007/relationships/media" Target="file:////Users/cyy/Dropbox/courses/introCS/lectures/Marble%20adding%20machine.mp4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7957DCA-972D-454B-B18E-F3E5072537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b="0"/>
              <a:t>Arithmetic Logic Unit (ALU)</a:t>
            </a:r>
            <a:endParaRPr lang="en-US" altLang="zh-TW" b="0">
              <a:latin typeface="新細明體" panose="02020500000000000000" pitchFamily="18" charset="-120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BE076FD9-39E4-40D2-B7EB-8ED4BAD924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i="1"/>
              <a:t>Introduction to Computer</a:t>
            </a:r>
          </a:p>
          <a:p>
            <a:pPr eaLnBrk="1" hangingPunct="1"/>
            <a:r>
              <a:rPr lang="en-US" altLang="zh-TW" i="1"/>
              <a:t>Yung-Yu Chuang 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19F3C21-7BCF-4CB4-AD32-21030F8B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7724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en-US" altLang="zh-TW" sz="1800" i="1">
                <a:latin typeface="Garamond" panose="02020404030301010803" pitchFamily="18" charset="0"/>
              </a:rPr>
              <a:t>with slides by Sedgewick &amp; Wayne (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introcs.cs.princeton.edu</a:t>
            </a:r>
            <a:r>
              <a:rPr lang="en-US" altLang="zh-TW" sz="1800" i="1">
                <a:latin typeface="Garamond" panose="02020404030301010803" pitchFamily="18" charset="0"/>
              </a:rPr>
              <a:t>), Nisan &amp; Schocken (</a:t>
            </a:r>
            <a:r>
              <a:rPr lang="en-US" altLang="zh-TW" sz="1800">
                <a:latin typeface="Arial" panose="020B0604020202020204" pitchFamily="34" charset="0"/>
                <a:hlinkClick r:id="rId3"/>
              </a:rPr>
              <a:t>www.nand2tetris.org</a:t>
            </a:r>
            <a:r>
              <a:rPr lang="en-US" altLang="zh-TW" sz="1800" i="1">
                <a:latin typeface="Garamond" panose="02020404030301010803" pitchFamily="18" charset="0"/>
              </a:rPr>
              <a:t>) and Harris &amp; Harris (DDCA)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編號版面配置區 3">
            <a:extLst>
              <a:ext uri="{FF2B5EF4-FFF2-40B4-BE49-F238E27FC236}">
                <a16:creationId xmlns:a16="http://schemas.microsoft.com/office/drawing/2014/main" id="{C8D4148C-27BD-48CA-8C08-B7106B698C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BB2B485-C655-4C95-92CB-B1475B1F1E27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41F2253-D4F0-48EC-8617-4726121A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4D28AC9-68D0-47E5-A329-C427A9E29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Goal.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 + y = z for 4-bit integers.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Step 2. 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[do one bit at a time]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Build truth table for carry bit.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Build truth table for summand bit.</a:t>
            </a:r>
          </a:p>
        </p:txBody>
      </p:sp>
      <p:sp>
        <p:nvSpPr>
          <p:cNvPr id="39940" name="Rectangle 79">
            <a:extLst>
              <a:ext uri="{FF2B5EF4-FFF2-40B4-BE49-F238E27FC236}">
                <a16:creationId xmlns:a16="http://schemas.microsoft.com/office/drawing/2014/main" id="{5E346906-3DAF-4B45-BCA0-6BBF90AE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1339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41" name="Rectangle 80">
            <a:extLst>
              <a:ext uri="{FF2B5EF4-FFF2-40B4-BE49-F238E27FC236}">
                <a16:creationId xmlns:a16="http://schemas.microsoft.com/office/drawing/2014/main" id="{A6B0A4F8-3F8D-4A3F-9045-0594D04DD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1339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9942" name="Rectangle 81">
            <a:extLst>
              <a:ext uri="{FF2B5EF4-FFF2-40B4-BE49-F238E27FC236}">
                <a16:creationId xmlns:a16="http://schemas.microsoft.com/office/drawing/2014/main" id="{571E275F-3DED-4AFA-A514-A65EBABA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1339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9943" name="Rectangle 82">
            <a:extLst>
              <a:ext uri="{FF2B5EF4-FFF2-40B4-BE49-F238E27FC236}">
                <a16:creationId xmlns:a16="http://schemas.microsoft.com/office/drawing/2014/main" id="{658DD9CD-C159-47CC-9744-EFFB7728B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339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44" name="Rectangle 83">
            <a:extLst>
              <a:ext uri="{FF2B5EF4-FFF2-40B4-BE49-F238E27FC236}">
                <a16:creationId xmlns:a16="http://schemas.microsoft.com/office/drawing/2014/main" id="{6803A49B-A97B-4320-BEC3-A3DF7853B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1720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45" name="Rectangle 84">
            <a:extLst>
              <a:ext uri="{FF2B5EF4-FFF2-40B4-BE49-F238E27FC236}">
                <a16:creationId xmlns:a16="http://schemas.microsoft.com/office/drawing/2014/main" id="{81514CF7-4007-4BCE-BE63-CD44F76E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1720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9946" name="Rectangle 85">
            <a:extLst>
              <a:ext uri="{FF2B5EF4-FFF2-40B4-BE49-F238E27FC236}">
                <a16:creationId xmlns:a16="http://schemas.microsoft.com/office/drawing/2014/main" id="{B7E18748-A216-4774-87F2-5C7930A1E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1720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9947" name="Rectangle 86">
            <a:extLst>
              <a:ext uri="{FF2B5EF4-FFF2-40B4-BE49-F238E27FC236}">
                <a16:creationId xmlns:a16="http://schemas.microsoft.com/office/drawing/2014/main" id="{829B9B28-F181-42AA-9FFF-3F425BB7F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1720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48" name="Rectangle 87">
            <a:extLst>
              <a:ext uri="{FF2B5EF4-FFF2-40B4-BE49-F238E27FC236}">
                <a16:creationId xmlns:a16="http://schemas.microsoft.com/office/drawing/2014/main" id="{C38A9751-6847-40A5-A2CC-E62E52C0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1720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endParaRPr lang="en-US" altLang="zh-TW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9949" name="Rectangle 88">
            <a:extLst>
              <a:ext uri="{FF2B5EF4-FFF2-40B4-BE49-F238E27FC236}">
                <a16:creationId xmlns:a16="http://schemas.microsoft.com/office/drawing/2014/main" id="{1B059B4A-E343-4B1E-B9FA-280702ED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101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50" name="Rectangle 89">
            <a:extLst>
              <a:ext uri="{FF2B5EF4-FFF2-40B4-BE49-F238E27FC236}">
                <a16:creationId xmlns:a16="http://schemas.microsoft.com/office/drawing/2014/main" id="{DD400289-750A-496F-80A3-B77CF8713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2101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9951" name="Rectangle 90">
            <a:extLst>
              <a:ext uri="{FF2B5EF4-FFF2-40B4-BE49-F238E27FC236}">
                <a16:creationId xmlns:a16="http://schemas.microsoft.com/office/drawing/2014/main" id="{48376636-4B3A-45EC-8292-7129E417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101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9952" name="Rectangle 91">
            <a:extLst>
              <a:ext uri="{FF2B5EF4-FFF2-40B4-BE49-F238E27FC236}">
                <a16:creationId xmlns:a16="http://schemas.microsoft.com/office/drawing/2014/main" id="{1E0DF90C-C9B7-436A-8DFA-46D19E509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3" y="2101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5794" name="Line 92">
            <a:extLst>
              <a:ext uri="{FF2B5EF4-FFF2-40B4-BE49-F238E27FC236}">
                <a16:creationId xmlns:a16="http://schemas.microsoft.com/office/drawing/2014/main" id="{59C68C2A-04E0-4BEC-B331-94D4C45CAB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1413" y="2108200"/>
            <a:ext cx="2286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9954" name="Rectangle 93">
            <a:extLst>
              <a:ext uri="{FF2B5EF4-FFF2-40B4-BE49-F238E27FC236}">
                <a16:creationId xmlns:a16="http://schemas.microsoft.com/office/drawing/2014/main" id="{90BF6589-17CA-4FD1-883E-00E9F9C7D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1339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9955" name="Rectangle 94">
            <a:extLst>
              <a:ext uri="{FF2B5EF4-FFF2-40B4-BE49-F238E27FC236}">
                <a16:creationId xmlns:a16="http://schemas.microsoft.com/office/drawing/2014/main" id="{5EAC7388-D3E5-4C33-9FEB-10BA10C2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2101850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9956" name="Rectangle 95">
            <a:extLst>
              <a:ext uri="{FF2B5EF4-FFF2-40B4-BE49-F238E27FC236}">
                <a16:creationId xmlns:a16="http://schemas.microsoft.com/office/drawing/2014/main" id="{B7048D2C-7E7F-42F9-AD87-8CBA776B8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9588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9957" name="Rectangle 96" descr="Outlined diamond">
            <a:extLst>
              <a:ext uri="{FF2B5EF4-FFF2-40B4-BE49-F238E27FC236}">
                <a16:creationId xmlns:a16="http://schemas.microsoft.com/office/drawing/2014/main" id="{DE9066A1-6891-40EA-80B7-1B03E156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9588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9958" name="Rectangle 97">
            <a:extLst>
              <a:ext uri="{FF2B5EF4-FFF2-40B4-BE49-F238E27FC236}">
                <a16:creationId xmlns:a16="http://schemas.microsoft.com/office/drawing/2014/main" id="{9AB1786E-3FCC-4403-A241-BEE9A6225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881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59" name="Rectangle 98">
            <a:extLst>
              <a:ext uri="{FF2B5EF4-FFF2-40B4-BE49-F238E27FC236}">
                <a16:creationId xmlns:a16="http://schemas.microsoft.com/office/drawing/2014/main" id="{2249945B-6D2F-4D2E-A190-C69CD7C2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881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9960" name="Rectangle 99">
            <a:extLst>
              <a:ext uri="{FF2B5EF4-FFF2-40B4-BE49-F238E27FC236}">
                <a16:creationId xmlns:a16="http://schemas.microsoft.com/office/drawing/2014/main" id="{26092B4A-2079-4504-9ABB-641F1A718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8" y="881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9961" name="Rectangle 100">
            <a:extLst>
              <a:ext uri="{FF2B5EF4-FFF2-40B4-BE49-F238E27FC236}">
                <a16:creationId xmlns:a16="http://schemas.microsoft.com/office/drawing/2014/main" id="{E2DF3900-1DBC-4CC0-B768-AAF5A2A8A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63" y="881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 </a:t>
            </a: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= 0</a:t>
            </a:r>
          </a:p>
        </p:txBody>
      </p:sp>
      <p:sp>
        <p:nvSpPr>
          <p:cNvPr id="39962" name="Rectangle 101">
            <a:extLst>
              <a:ext uri="{FF2B5EF4-FFF2-40B4-BE49-F238E27FC236}">
                <a16:creationId xmlns:a16="http://schemas.microsoft.com/office/drawing/2014/main" id="{4B9F9104-B500-4FAB-B18B-403AA306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833438"/>
            <a:ext cx="527050" cy="1641475"/>
          </a:xfrm>
          <a:prstGeom prst="rect">
            <a:avLst/>
          </a:prstGeom>
          <a:solidFill>
            <a:srgbClr val="3366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39963" name="Rectangle 120">
            <a:extLst>
              <a:ext uri="{FF2B5EF4-FFF2-40B4-BE49-F238E27FC236}">
                <a16:creationId xmlns:a16="http://schemas.microsoft.com/office/drawing/2014/main" id="{A6E2E360-2DCD-4BD8-AC63-8FD97513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00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Carry Bit</a:t>
            </a:r>
          </a:p>
        </p:txBody>
      </p:sp>
      <p:sp>
        <p:nvSpPr>
          <p:cNvPr id="39964" name="Rectangle 121">
            <a:extLst>
              <a:ext uri="{FF2B5EF4-FFF2-40B4-BE49-F238E27FC236}">
                <a16:creationId xmlns:a16="http://schemas.microsoft.com/office/drawing/2014/main" id="{81EA4B09-91CF-4771-BC4D-64DE1EDB8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39965" name="Rectangle 122">
            <a:extLst>
              <a:ext uri="{FF2B5EF4-FFF2-40B4-BE49-F238E27FC236}">
                <a16:creationId xmlns:a16="http://schemas.microsoft.com/office/drawing/2014/main" id="{6E5575F8-58D0-44EE-9886-846D4F0F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i+1</a:t>
            </a:r>
          </a:p>
        </p:txBody>
      </p:sp>
      <p:sp>
        <p:nvSpPr>
          <p:cNvPr id="39966" name="Rectangle 123">
            <a:extLst>
              <a:ext uri="{FF2B5EF4-FFF2-40B4-BE49-F238E27FC236}">
                <a16:creationId xmlns:a16="http://schemas.microsoft.com/office/drawing/2014/main" id="{42490720-365F-4276-AB77-7D9A6491A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39967" name="Rectangle 124">
            <a:extLst>
              <a:ext uri="{FF2B5EF4-FFF2-40B4-BE49-F238E27FC236}">
                <a16:creationId xmlns:a16="http://schemas.microsoft.com/office/drawing/2014/main" id="{7091C5D3-C829-4D33-9D68-67E31B0E6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39968" name="Rectangle 125">
            <a:extLst>
              <a:ext uri="{FF2B5EF4-FFF2-40B4-BE49-F238E27FC236}">
                <a16:creationId xmlns:a16="http://schemas.microsoft.com/office/drawing/2014/main" id="{27542338-EB94-4C8B-82D6-03F07576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69" name="Rectangle 126">
            <a:extLst>
              <a:ext uri="{FF2B5EF4-FFF2-40B4-BE49-F238E27FC236}">
                <a16:creationId xmlns:a16="http://schemas.microsoft.com/office/drawing/2014/main" id="{A74966A3-BFCD-42C3-AB46-72241D205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70" name="Rectangle 127">
            <a:extLst>
              <a:ext uri="{FF2B5EF4-FFF2-40B4-BE49-F238E27FC236}">
                <a16:creationId xmlns:a16="http://schemas.microsoft.com/office/drawing/2014/main" id="{4E8861F5-9B9C-4E43-9DA4-486668790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71" name="Rectangle 128">
            <a:extLst>
              <a:ext uri="{FF2B5EF4-FFF2-40B4-BE49-F238E27FC236}">
                <a16:creationId xmlns:a16="http://schemas.microsoft.com/office/drawing/2014/main" id="{65721747-21E5-486F-BE31-D6749DC4E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72" name="Rectangle 129">
            <a:extLst>
              <a:ext uri="{FF2B5EF4-FFF2-40B4-BE49-F238E27FC236}">
                <a16:creationId xmlns:a16="http://schemas.microsoft.com/office/drawing/2014/main" id="{3F8A8169-F950-4689-8854-F355EF182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73" name="Rectangle 130">
            <a:extLst>
              <a:ext uri="{FF2B5EF4-FFF2-40B4-BE49-F238E27FC236}">
                <a16:creationId xmlns:a16="http://schemas.microsoft.com/office/drawing/2014/main" id="{40BAF7BE-35E4-4A00-BC15-7E898189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74" name="Rectangle 131">
            <a:extLst>
              <a:ext uri="{FF2B5EF4-FFF2-40B4-BE49-F238E27FC236}">
                <a16:creationId xmlns:a16="http://schemas.microsoft.com/office/drawing/2014/main" id="{6373D3F9-D0A7-4F31-98C7-CE08C3994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75" name="Rectangle 132">
            <a:extLst>
              <a:ext uri="{FF2B5EF4-FFF2-40B4-BE49-F238E27FC236}">
                <a16:creationId xmlns:a16="http://schemas.microsoft.com/office/drawing/2014/main" id="{557FC5D5-D95E-4412-A15B-21D74B1F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76" name="Rectangle 133">
            <a:extLst>
              <a:ext uri="{FF2B5EF4-FFF2-40B4-BE49-F238E27FC236}">
                <a16:creationId xmlns:a16="http://schemas.microsoft.com/office/drawing/2014/main" id="{AF495838-F811-4CAB-ADE1-4EFBB0B32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77" name="Rectangle 134">
            <a:extLst>
              <a:ext uri="{FF2B5EF4-FFF2-40B4-BE49-F238E27FC236}">
                <a16:creationId xmlns:a16="http://schemas.microsoft.com/office/drawing/2014/main" id="{26E765F0-D9CD-4999-96DC-AA0C1D74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78" name="Rectangle 135">
            <a:extLst>
              <a:ext uri="{FF2B5EF4-FFF2-40B4-BE49-F238E27FC236}">
                <a16:creationId xmlns:a16="http://schemas.microsoft.com/office/drawing/2014/main" id="{DCC62AA9-4B62-4D09-B5A0-892DB33C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79" name="Rectangle 136">
            <a:extLst>
              <a:ext uri="{FF2B5EF4-FFF2-40B4-BE49-F238E27FC236}">
                <a16:creationId xmlns:a16="http://schemas.microsoft.com/office/drawing/2014/main" id="{1E0C3BDF-62E0-4B7D-86EE-C72AB17BF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80" name="Rectangle 137">
            <a:extLst>
              <a:ext uri="{FF2B5EF4-FFF2-40B4-BE49-F238E27FC236}">
                <a16:creationId xmlns:a16="http://schemas.microsoft.com/office/drawing/2014/main" id="{973221D8-5897-4F8C-BF9C-D941B415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81" name="Rectangle 138">
            <a:extLst>
              <a:ext uri="{FF2B5EF4-FFF2-40B4-BE49-F238E27FC236}">
                <a16:creationId xmlns:a16="http://schemas.microsoft.com/office/drawing/2014/main" id="{4D02436B-A27F-4E7B-80D4-61F86550F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82" name="Rectangle 139">
            <a:extLst>
              <a:ext uri="{FF2B5EF4-FFF2-40B4-BE49-F238E27FC236}">
                <a16:creationId xmlns:a16="http://schemas.microsoft.com/office/drawing/2014/main" id="{6AEEAD21-1DF1-4B49-B57E-5F215897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83" name="Rectangle 140">
            <a:extLst>
              <a:ext uri="{FF2B5EF4-FFF2-40B4-BE49-F238E27FC236}">
                <a16:creationId xmlns:a16="http://schemas.microsoft.com/office/drawing/2014/main" id="{7769A5A1-0F75-4224-BDAC-D6C1E5D76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84" name="Rectangle 141">
            <a:extLst>
              <a:ext uri="{FF2B5EF4-FFF2-40B4-BE49-F238E27FC236}">
                <a16:creationId xmlns:a16="http://schemas.microsoft.com/office/drawing/2014/main" id="{2F107F33-3425-420C-B4F8-97F448F4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85" name="Rectangle 142">
            <a:extLst>
              <a:ext uri="{FF2B5EF4-FFF2-40B4-BE49-F238E27FC236}">
                <a16:creationId xmlns:a16="http://schemas.microsoft.com/office/drawing/2014/main" id="{24A2BDA2-F0C7-4E22-975B-347FD10CD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86" name="Rectangle 143">
            <a:extLst>
              <a:ext uri="{FF2B5EF4-FFF2-40B4-BE49-F238E27FC236}">
                <a16:creationId xmlns:a16="http://schemas.microsoft.com/office/drawing/2014/main" id="{A827ACD7-C52E-4C65-9024-EA81E8EA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87" name="Rectangle 144">
            <a:extLst>
              <a:ext uri="{FF2B5EF4-FFF2-40B4-BE49-F238E27FC236}">
                <a16:creationId xmlns:a16="http://schemas.microsoft.com/office/drawing/2014/main" id="{154C052C-C484-4574-833A-6B2BCAB8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88" name="Rectangle 145">
            <a:extLst>
              <a:ext uri="{FF2B5EF4-FFF2-40B4-BE49-F238E27FC236}">
                <a16:creationId xmlns:a16="http://schemas.microsoft.com/office/drawing/2014/main" id="{4570A51D-F6D0-4279-B441-673BFC0A0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89" name="Rectangle 146">
            <a:extLst>
              <a:ext uri="{FF2B5EF4-FFF2-40B4-BE49-F238E27FC236}">
                <a16:creationId xmlns:a16="http://schemas.microsoft.com/office/drawing/2014/main" id="{7E2BBCEB-CF87-4806-A58A-D2F7CF61A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90" name="Rectangle 147">
            <a:extLst>
              <a:ext uri="{FF2B5EF4-FFF2-40B4-BE49-F238E27FC236}">
                <a16:creationId xmlns:a16="http://schemas.microsoft.com/office/drawing/2014/main" id="{4CA3A0EF-1B01-4808-925E-071D92CB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91" name="Rectangle 148">
            <a:extLst>
              <a:ext uri="{FF2B5EF4-FFF2-40B4-BE49-F238E27FC236}">
                <a16:creationId xmlns:a16="http://schemas.microsoft.com/office/drawing/2014/main" id="{084A4B6D-A01E-457D-B7DA-F6178BB19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92" name="Rectangle 149">
            <a:extLst>
              <a:ext uri="{FF2B5EF4-FFF2-40B4-BE49-F238E27FC236}">
                <a16:creationId xmlns:a16="http://schemas.microsoft.com/office/drawing/2014/main" id="{F7DCA924-574D-4D72-9C44-EA9E145C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93" name="Rectangle 150">
            <a:extLst>
              <a:ext uri="{FF2B5EF4-FFF2-40B4-BE49-F238E27FC236}">
                <a16:creationId xmlns:a16="http://schemas.microsoft.com/office/drawing/2014/main" id="{869BE61A-8AFD-4B0D-ABF5-05A7F0D7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94" name="Rectangle 151">
            <a:extLst>
              <a:ext uri="{FF2B5EF4-FFF2-40B4-BE49-F238E27FC236}">
                <a16:creationId xmlns:a16="http://schemas.microsoft.com/office/drawing/2014/main" id="{BC6323F1-60ED-4BAA-82C2-424A013EC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95" name="Rectangle 152">
            <a:extLst>
              <a:ext uri="{FF2B5EF4-FFF2-40B4-BE49-F238E27FC236}">
                <a16:creationId xmlns:a16="http://schemas.microsoft.com/office/drawing/2014/main" id="{F4FFFD0B-909E-4C13-831F-829243F0F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9996" name="Rectangle 153">
            <a:extLst>
              <a:ext uri="{FF2B5EF4-FFF2-40B4-BE49-F238E27FC236}">
                <a16:creationId xmlns:a16="http://schemas.microsoft.com/office/drawing/2014/main" id="{6C26F9E4-05CE-4B37-8E36-D67E961F7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97" name="Rectangle 154">
            <a:extLst>
              <a:ext uri="{FF2B5EF4-FFF2-40B4-BE49-F238E27FC236}">
                <a16:creationId xmlns:a16="http://schemas.microsoft.com/office/drawing/2014/main" id="{C53691BC-24E8-482E-B973-1EA4218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98" name="Rectangle 155">
            <a:extLst>
              <a:ext uri="{FF2B5EF4-FFF2-40B4-BE49-F238E27FC236}">
                <a16:creationId xmlns:a16="http://schemas.microsoft.com/office/drawing/2014/main" id="{101A1068-2FCE-46A3-B264-8943C5309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9999" name="Rectangle 156">
            <a:extLst>
              <a:ext uri="{FF2B5EF4-FFF2-40B4-BE49-F238E27FC236}">
                <a16:creationId xmlns:a16="http://schemas.microsoft.com/office/drawing/2014/main" id="{C910CAD5-63C3-403C-B5C2-B346C220F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00" name="Rectangle 157">
            <a:extLst>
              <a:ext uri="{FF2B5EF4-FFF2-40B4-BE49-F238E27FC236}">
                <a16:creationId xmlns:a16="http://schemas.microsoft.com/office/drawing/2014/main" id="{BB36DE0E-9D3F-4B03-A8B5-546D74646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Summand Bit</a:t>
            </a:r>
          </a:p>
        </p:txBody>
      </p:sp>
      <p:sp>
        <p:nvSpPr>
          <p:cNvPr id="40001" name="Rectangle 158">
            <a:extLst>
              <a:ext uri="{FF2B5EF4-FFF2-40B4-BE49-F238E27FC236}">
                <a16:creationId xmlns:a16="http://schemas.microsoft.com/office/drawing/2014/main" id="{B75113DB-DF1B-4096-9C09-C2CCAFA52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0002" name="Rectangle 159">
            <a:extLst>
              <a:ext uri="{FF2B5EF4-FFF2-40B4-BE49-F238E27FC236}">
                <a16:creationId xmlns:a16="http://schemas.microsoft.com/office/drawing/2014/main" id="{622CA426-DE7E-4F6D-BE7C-D05CE0CA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0003" name="Rectangle 160">
            <a:extLst>
              <a:ext uri="{FF2B5EF4-FFF2-40B4-BE49-F238E27FC236}">
                <a16:creationId xmlns:a16="http://schemas.microsoft.com/office/drawing/2014/main" id="{33E4E7BC-087D-41B4-8F06-F8A83096D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0004" name="Rectangle 161">
            <a:extLst>
              <a:ext uri="{FF2B5EF4-FFF2-40B4-BE49-F238E27FC236}">
                <a16:creationId xmlns:a16="http://schemas.microsoft.com/office/drawing/2014/main" id="{7ABAD764-717D-4BC0-8B21-E3E2CC8F4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0005" name="Rectangle 162">
            <a:extLst>
              <a:ext uri="{FF2B5EF4-FFF2-40B4-BE49-F238E27FC236}">
                <a16:creationId xmlns:a16="http://schemas.microsoft.com/office/drawing/2014/main" id="{B874FB7E-3A37-4E0C-B8FE-A7691E1B5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06" name="Rectangle 163">
            <a:extLst>
              <a:ext uri="{FF2B5EF4-FFF2-40B4-BE49-F238E27FC236}">
                <a16:creationId xmlns:a16="http://schemas.microsoft.com/office/drawing/2014/main" id="{8CBC171C-1EAB-4F37-9E29-21872A6E5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07" name="Rectangle 164">
            <a:extLst>
              <a:ext uri="{FF2B5EF4-FFF2-40B4-BE49-F238E27FC236}">
                <a16:creationId xmlns:a16="http://schemas.microsoft.com/office/drawing/2014/main" id="{37422770-2414-4718-BF3C-15072DEF6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08" name="Rectangle 165">
            <a:extLst>
              <a:ext uri="{FF2B5EF4-FFF2-40B4-BE49-F238E27FC236}">
                <a16:creationId xmlns:a16="http://schemas.microsoft.com/office/drawing/2014/main" id="{3352F451-BEB0-4983-BBC6-64B872A0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09" name="Rectangle 166">
            <a:extLst>
              <a:ext uri="{FF2B5EF4-FFF2-40B4-BE49-F238E27FC236}">
                <a16:creationId xmlns:a16="http://schemas.microsoft.com/office/drawing/2014/main" id="{8E36F1CD-BC81-45E6-9200-14724BD10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10" name="Rectangle 167">
            <a:extLst>
              <a:ext uri="{FF2B5EF4-FFF2-40B4-BE49-F238E27FC236}">
                <a16:creationId xmlns:a16="http://schemas.microsoft.com/office/drawing/2014/main" id="{E9F20AA0-EEAB-4402-B6B0-66B76CABD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11" name="Rectangle 168">
            <a:extLst>
              <a:ext uri="{FF2B5EF4-FFF2-40B4-BE49-F238E27FC236}">
                <a16:creationId xmlns:a16="http://schemas.microsoft.com/office/drawing/2014/main" id="{B03D1BDE-1DF7-4DAA-B21E-3A22F900E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12" name="Rectangle 169">
            <a:extLst>
              <a:ext uri="{FF2B5EF4-FFF2-40B4-BE49-F238E27FC236}">
                <a16:creationId xmlns:a16="http://schemas.microsoft.com/office/drawing/2014/main" id="{589967F6-A3EC-42C5-87CE-2115F421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13" name="Rectangle 170">
            <a:extLst>
              <a:ext uri="{FF2B5EF4-FFF2-40B4-BE49-F238E27FC236}">
                <a16:creationId xmlns:a16="http://schemas.microsoft.com/office/drawing/2014/main" id="{C7AE2ABD-1FF8-4463-A50D-52063FD08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14" name="Rectangle 171">
            <a:extLst>
              <a:ext uri="{FF2B5EF4-FFF2-40B4-BE49-F238E27FC236}">
                <a16:creationId xmlns:a16="http://schemas.microsoft.com/office/drawing/2014/main" id="{8D09921F-046C-49EA-981C-454B95651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15" name="Rectangle 172">
            <a:extLst>
              <a:ext uri="{FF2B5EF4-FFF2-40B4-BE49-F238E27FC236}">
                <a16:creationId xmlns:a16="http://schemas.microsoft.com/office/drawing/2014/main" id="{DB51DA52-D0F2-40A1-A288-FAC41A56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16" name="Rectangle 173">
            <a:extLst>
              <a:ext uri="{FF2B5EF4-FFF2-40B4-BE49-F238E27FC236}">
                <a16:creationId xmlns:a16="http://schemas.microsoft.com/office/drawing/2014/main" id="{6AEEDFFD-2C69-44E5-9EDE-849636659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17" name="Rectangle 174">
            <a:extLst>
              <a:ext uri="{FF2B5EF4-FFF2-40B4-BE49-F238E27FC236}">
                <a16:creationId xmlns:a16="http://schemas.microsoft.com/office/drawing/2014/main" id="{B40380BF-C39C-4F70-94DB-347A1DF6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18" name="Rectangle 175">
            <a:extLst>
              <a:ext uri="{FF2B5EF4-FFF2-40B4-BE49-F238E27FC236}">
                <a16:creationId xmlns:a16="http://schemas.microsoft.com/office/drawing/2014/main" id="{69CBFE16-3AB9-4743-99E3-D2217003F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19" name="Rectangle 176">
            <a:extLst>
              <a:ext uri="{FF2B5EF4-FFF2-40B4-BE49-F238E27FC236}">
                <a16:creationId xmlns:a16="http://schemas.microsoft.com/office/drawing/2014/main" id="{9EBA7F79-7A9A-49A6-9142-4E96ACDEE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20" name="Rectangle 177">
            <a:extLst>
              <a:ext uri="{FF2B5EF4-FFF2-40B4-BE49-F238E27FC236}">
                <a16:creationId xmlns:a16="http://schemas.microsoft.com/office/drawing/2014/main" id="{046664A0-D7BB-4BAC-B3D1-8347E4FBE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21" name="Rectangle 178">
            <a:extLst>
              <a:ext uri="{FF2B5EF4-FFF2-40B4-BE49-F238E27FC236}">
                <a16:creationId xmlns:a16="http://schemas.microsoft.com/office/drawing/2014/main" id="{1B7631DF-9A98-4D3C-86D7-03247C8A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22" name="Rectangle 179">
            <a:extLst>
              <a:ext uri="{FF2B5EF4-FFF2-40B4-BE49-F238E27FC236}">
                <a16:creationId xmlns:a16="http://schemas.microsoft.com/office/drawing/2014/main" id="{AF3BDDF2-4D31-4DDB-8C4D-FB16B646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23" name="Rectangle 180">
            <a:extLst>
              <a:ext uri="{FF2B5EF4-FFF2-40B4-BE49-F238E27FC236}">
                <a16:creationId xmlns:a16="http://schemas.microsoft.com/office/drawing/2014/main" id="{B2341037-DED9-4EAA-9AC1-7E438D9D0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24" name="Rectangle 181">
            <a:extLst>
              <a:ext uri="{FF2B5EF4-FFF2-40B4-BE49-F238E27FC236}">
                <a16:creationId xmlns:a16="http://schemas.microsoft.com/office/drawing/2014/main" id="{740472E1-2194-4C77-A493-4032D11C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25" name="Rectangle 182">
            <a:extLst>
              <a:ext uri="{FF2B5EF4-FFF2-40B4-BE49-F238E27FC236}">
                <a16:creationId xmlns:a16="http://schemas.microsoft.com/office/drawing/2014/main" id="{66BCF65B-A947-4082-A231-AF2BAEC26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26" name="Rectangle 183">
            <a:extLst>
              <a:ext uri="{FF2B5EF4-FFF2-40B4-BE49-F238E27FC236}">
                <a16:creationId xmlns:a16="http://schemas.microsoft.com/office/drawing/2014/main" id="{3AA49819-D28E-4C24-AD45-9FB07E59E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27" name="Rectangle 184">
            <a:extLst>
              <a:ext uri="{FF2B5EF4-FFF2-40B4-BE49-F238E27FC236}">
                <a16:creationId xmlns:a16="http://schemas.microsoft.com/office/drawing/2014/main" id="{045A8D73-A49C-4083-98F0-14EA1C4C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28" name="Rectangle 185">
            <a:extLst>
              <a:ext uri="{FF2B5EF4-FFF2-40B4-BE49-F238E27FC236}">
                <a16:creationId xmlns:a16="http://schemas.microsoft.com/office/drawing/2014/main" id="{AAA353F9-44DE-4CC5-A823-7AD9DCE6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29" name="Rectangle 186">
            <a:extLst>
              <a:ext uri="{FF2B5EF4-FFF2-40B4-BE49-F238E27FC236}">
                <a16:creationId xmlns:a16="http://schemas.microsoft.com/office/drawing/2014/main" id="{224B8DA7-C930-41E5-B9D6-4CD8CEC60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30" name="Rectangle 187">
            <a:extLst>
              <a:ext uri="{FF2B5EF4-FFF2-40B4-BE49-F238E27FC236}">
                <a16:creationId xmlns:a16="http://schemas.microsoft.com/office/drawing/2014/main" id="{31F3E1D8-044A-45FC-89D7-C69C62933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31" name="Rectangle 188">
            <a:extLst>
              <a:ext uri="{FF2B5EF4-FFF2-40B4-BE49-F238E27FC236}">
                <a16:creationId xmlns:a16="http://schemas.microsoft.com/office/drawing/2014/main" id="{E57D2EEE-3410-48D3-8F2A-C855BD9FB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32" name="Rectangle 189">
            <a:extLst>
              <a:ext uri="{FF2B5EF4-FFF2-40B4-BE49-F238E27FC236}">
                <a16:creationId xmlns:a16="http://schemas.microsoft.com/office/drawing/2014/main" id="{C61CA4A3-78A8-4835-BE51-D3591EFB7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0033" name="Rectangle 190">
            <a:extLst>
              <a:ext uri="{FF2B5EF4-FFF2-40B4-BE49-F238E27FC236}">
                <a16:creationId xmlns:a16="http://schemas.microsoft.com/office/drawing/2014/main" id="{DEC147D3-E6E9-48CA-B383-02E59CC6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34" name="Rectangle 191">
            <a:extLst>
              <a:ext uri="{FF2B5EF4-FFF2-40B4-BE49-F238E27FC236}">
                <a16:creationId xmlns:a16="http://schemas.microsoft.com/office/drawing/2014/main" id="{E4528D44-F575-46BC-8ACF-7E3748E54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35" name="Rectangle 192">
            <a:extLst>
              <a:ext uri="{FF2B5EF4-FFF2-40B4-BE49-F238E27FC236}">
                <a16:creationId xmlns:a16="http://schemas.microsoft.com/office/drawing/2014/main" id="{39388377-1EC0-4C22-B53D-D0DFAC091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36" name="Rectangle 193">
            <a:extLst>
              <a:ext uri="{FF2B5EF4-FFF2-40B4-BE49-F238E27FC236}">
                <a16:creationId xmlns:a16="http://schemas.microsoft.com/office/drawing/2014/main" id="{CD14D030-620C-4EAF-94E0-5A2619021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0037" name="Rectangle 194">
            <a:extLst>
              <a:ext uri="{FF2B5EF4-FFF2-40B4-BE49-F238E27FC236}">
                <a16:creationId xmlns:a16="http://schemas.microsoft.com/office/drawing/2014/main" id="{50FC6F3C-B277-4038-B773-6789611C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88265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編號版面配置區 3">
            <a:extLst>
              <a:ext uri="{FF2B5EF4-FFF2-40B4-BE49-F238E27FC236}">
                <a16:creationId xmlns:a16="http://schemas.microsoft.com/office/drawing/2014/main" id="{2F8F85B9-989E-459A-AE53-4650B171C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7ABE50E-DD02-45F5-A106-99FB586D2AB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5E41635-BD22-435E-81AE-E980291F6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731BC0-EF0A-49B1-9389-36703D0E1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Goal.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 + y = z for 4-bit integers.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Step 3.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Derive (simplified) Boolean expression.</a:t>
            </a:r>
          </a:p>
        </p:txBody>
      </p:sp>
      <p:sp>
        <p:nvSpPr>
          <p:cNvPr id="41988" name="Rectangle 41">
            <a:extLst>
              <a:ext uri="{FF2B5EF4-FFF2-40B4-BE49-F238E27FC236}">
                <a16:creationId xmlns:a16="http://schemas.microsoft.com/office/drawing/2014/main" id="{20F0E868-80EC-481F-88AD-CD5D31220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MAJ</a:t>
            </a:r>
          </a:p>
        </p:txBody>
      </p:sp>
      <p:sp>
        <p:nvSpPr>
          <p:cNvPr id="41989" name="Rectangle 42">
            <a:extLst>
              <a:ext uri="{FF2B5EF4-FFF2-40B4-BE49-F238E27FC236}">
                <a16:creationId xmlns:a16="http://schemas.microsoft.com/office/drawing/2014/main" id="{2F4F1E14-35E2-4BA2-81F7-F58C0DED3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1990" name="Rectangle 43">
            <a:extLst>
              <a:ext uri="{FF2B5EF4-FFF2-40B4-BE49-F238E27FC236}">
                <a16:creationId xmlns:a16="http://schemas.microsoft.com/office/drawing/2014/main" id="{C189A398-4F5E-4C83-812A-6B32D249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1991" name="Rectangle 44">
            <a:extLst>
              <a:ext uri="{FF2B5EF4-FFF2-40B4-BE49-F238E27FC236}">
                <a16:creationId xmlns:a16="http://schemas.microsoft.com/office/drawing/2014/main" id="{774A16FE-E097-4090-89C5-C561B1CB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1992" name="Rectangle 45">
            <a:extLst>
              <a:ext uri="{FF2B5EF4-FFF2-40B4-BE49-F238E27FC236}">
                <a16:creationId xmlns:a16="http://schemas.microsoft.com/office/drawing/2014/main" id="{D154952A-B5C0-4A4E-B1DC-8C842ADFC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1993" name="Rectangle 46">
            <a:extLst>
              <a:ext uri="{FF2B5EF4-FFF2-40B4-BE49-F238E27FC236}">
                <a16:creationId xmlns:a16="http://schemas.microsoft.com/office/drawing/2014/main" id="{3A189560-FC10-4ED6-AE79-60C3677D5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1994" name="Rectangle 47">
            <a:extLst>
              <a:ext uri="{FF2B5EF4-FFF2-40B4-BE49-F238E27FC236}">
                <a16:creationId xmlns:a16="http://schemas.microsoft.com/office/drawing/2014/main" id="{9323FDAD-C902-4AA1-A8E7-0C2366CA4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1995" name="Rectangle 48">
            <a:extLst>
              <a:ext uri="{FF2B5EF4-FFF2-40B4-BE49-F238E27FC236}">
                <a16:creationId xmlns:a16="http://schemas.microsoft.com/office/drawing/2014/main" id="{38006250-8D29-45E9-9E6A-6C9FDF05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1996" name="Rectangle 49">
            <a:extLst>
              <a:ext uri="{FF2B5EF4-FFF2-40B4-BE49-F238E27FC236}">
                <a16:creationId xmlns:a16="http://schemas.microsoft.com/office/drawing/2014/main" id="{F63C996B-3D71-481E-8A08-401A5EB14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1997" name="Rectangle 87">
            <a:extLst>
              <a:ext uri="{FF2B5EF4-FFF2-40B4-BE49-F238E27FC236}">
                <a16:creationId xmlns:a16="http://schemas.microsoft.com/office/drawing/2014/main" id="{3D0604FB-D332-47B7-8980-DF51F608D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ODD</a:t>
            </a:r>
          </a:p>
        </p:txBody>
      </p:sp>
      <p:sp>
        <p:nvSpPr>
          <p:cNvPr id="41998" name="Rectangle 88">
            <a:extLst>
              <a:ext uri="{FF2B5EF4-FFF2-40B4-BE49-F238E27FC236}">
                <a16:creationId xmlns:a16="http://schemas.microsoft.com/office/drawing/2014/main" id="{2CCD02EC-6505-4CA0-A61B-EF78F958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1999" name="Rectangle 89">
            <a:extLst>
              <a:ext uri="{FF2B5EF4-FFF2-40B4-BE49-F238E27FC236}">
                <a16:creationId xmlns:a16="http://schemas.microsoft.com/office/drawing/2014/main" id="{C0F6CCC8-A508-4F41-9309-7179DC1E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00" name="Rectangle 90">
            <a:extLst>
              <a:ext uri="{FF2B5EF4-FFF2-40B4-BE49-F238E27FC236}">
                <a16:creationId xmlns:a16="http://schemas.microsoft.com/office/drawing/2014/main" id="{F0DFB549-1A08-4F10-989E-22C3A4A1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01" name="Rectangle 91">
            <a:extLst>
              <a:ext uri="{FF2B5EF4-FFF2-40B4-BE49-F238E27FC236}">
                <a16:creationId xmlns:a16="http://schemas.microsoft.com/office/drawing/2014/main" id="{AEE6E725-860A-4C45-B5FD-2B473A25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02" name="Rectangle 92">
            <a:extLst>
              <a:ext uri="{FF2B5EF4-FFF2-40B4-BE49-F238E27FC236}">
                <a16:creationId xmlns:a16="http://schemas.microsoft.com/office/drawing/2014/main" id="{6E30245F-45BF-4EE9-8143-D8862FDF7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03" name="Rectangle 93">
            <a:extLst>
              <a:ext uri="{FF2B5EF4-FFF2-40B4-BE49-F238E27FC236}">
                <a16:creationId xmlns:a16="http://schemas.microsoft.com/office/drawing/2014/main" id="{16E74DFF-DB97-43D3-8AAE-1992ADCE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04" name="Rectangle 94">
            <a:extLst>
              <a:ext uri="{FF2B5EF4-FFF2-40B4-BE49-F238E27FC236}">
                <a16:creationId xmlns:a16="http://schemas.microsoft.com/office/drawing/2014/main" id="{7117831B-6423-43CE-852A-23871DD30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05" name="Rectangle 95">
            <a:extLst>
              <a:ext uri="{FF2B5EF4-FFF2-40B4-BE49-F238E27FC236}">
                <a16:creationId xmlns:a16="http://schemas.microsoft.com/office/drawing/2014/main" id="{E8967CE6-AE50-44E1-BCCB-69B849BA2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06" name="Rectangle 195">
            <a:extLst>
              <a:ext uri="{FF2B5EF4-FFF2-40B4-BE49-F238E27FC236}">
                <a16:creationId xmlns:a16="http://schemas.microsoft.com/office/drawing/2014/main" id="{9C66A162-7F94-4787-BD24-5C97DAC01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07" name="Rectangle 196">
            <a:extLst>
              <a:ext uri="{FF2B5EF4-FFF2-40B4-BE49-F238E27FC236}">
                <a16:creationId xmlns:a16="http://schemas.microsoft.com/office/drawing/2014/main" id="{927B243E-F5D2-4D09-95F6-D6F74CDA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i+1</a:t>
            </a:r>
          </a:p>
        </p:txBody>
      </p:sp>
      <p:sp>
        <p:nvSpPr>
          <p:cNvPr id="42008" name="Rectangle 197">
            <a:extLst>
              <a:ext uri="{FF2B5EF4-FFF2-40B4-BE49-F238E27FC236}">
                <a16:creationId xmlns:a16="http://schemas.microsoft.com/office/drawing/2014/main" id="{C75FD779-1276-4070-B0D2-39029BE80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09" name="Rectangle 198">
            <a:extLst>
              <a:ext uri="{FF2B5EF4-FFF2-40B4-BE49-F238E27FC236}">
                <a16:creationId xmlns:a16="http://schemas.microsoft.com/office/drawing/2014/main" id="{07FF761C-FA11-467A-9A60-754979ACF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10" name="Rectangle 199">
            <a:extLst>
              <a:ext uri="{FF2B5EF4-FFF2-40B4-BE49-F238E27FC236}">
                <a16:creationId xmlns:a16="http://schemas.microsoft.com/office/drawing/2014/main" id="{07C8436D-8AD5-4459-886D-9453A067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11" name="Rectangle 200">
            <a:extLst>
              <a:ext uri="{FF2B5EF4-FFF2-40B4-BE49-F238E27FC236}">
                <a16:creationId xmlns:a16="http://schemas.microsoft.com/office/drawing/2014/main" id="{6FB7602D-A0A2-409A-AEBB-69308D1C3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12" name="Rectangle 201">
            <a:extLst>
              <a:ext uri="{FF2B5EF4-FFF2-40B4-BE49-F238E27FC236}">
                <a16:creationId xmlns:a16="http://schemas.microsoft.com/office/drawing/2014/main" id="{E8AF22EC-F5ED-466E-B5E2-6493EDF1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13" name="Rectangle 202">
            <a:extLst>
              <a:ext uri="{FF2B5EF4-FFF2-40B4-BE49-F238E27FC236}">
                <a16:creationId xmlns:a16="http://schemas.microsoft.com/office/drawing/2014/main" id="{1414B42D-D2D7-4E55-ADF0-4AE8C6AEB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14" name="Rectangle 203">
            <a:extLst>
              <a:ext uri="{FF2B5EF4-FFF2-40B4-BE49-F238E27FC236}">
                <a16:creationId xmlns:a16="http://schemas.microsoft.com/office/drawing/2014/main" id="{635F4B41-A0E4-4C44-8339-A02D80E4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15" name="Rectangle 204">
            <a:extLst>
              <a:ext uri="{FF2B5EF4-FFF2-40B4-BE49-F238E27FC236}">
                <a16:creationId xmlns:a16="http://schemas.microsoft.com/office/drawing/2014/main" id="{1660A004-5487-4E8F-A1C4-13A23368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16" name="Rectangle 205">
            <a:extLst>
              <a:ext uri="{FF2B5EF4-FFF2-40B4-BE49-F238E27FC236}">
                <a16:creationId xmlns:a16="http://schemas.microsoft.com/office/drawing/2014/main" id="{1E5EE64E-5BF6-41A5-BBBE-4D5E2DEA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17" name="Rectangle 206">
            <a:extLst>
              <a:ext uri="{FF2B5EF4-FFF2-40B4-BE49-F238E27FC236}">
                <a16:creationId xmlns:a16="http://schemas.microsoft.com/office/drawing/2014/main" id="{1552A2F6-C955-4A44-8870-E3B9C19CE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18" name="Rectangle 207">
            <a:extLst>
              <a:ext uri="{FF2B5EF4-FFF2-40B4-BE49-F238E27FC236}">
                <a16:creationId xmlns:a16="http://schemas.microsoft.com/office/drawing/2014/main" id="{9E04711B-C63E-496B-9BB9-3E89D3BF2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19" name="Rectangle 208">
            <a:extLst>
              <a:ext uri="{FF2B5EF4-FFF2-40B4-BE49-F238E27FC236}">
                <a16:creationId xmlns:a16="http://schemas.microsoft.com/office/drawing/2014/main" id="{59F35978-A3AB-4BD4-9825-919CAAAA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20" name="Rectangle 209">
            <a:extLst>
              <a:ext uri="{FF2B5EF4-FFF2-40B4-BE49-F238E27FC236}">
                <a16:creationId xmlns:a16="http://schemas.microsoft.com/office/drawing/2014/main" id="{BC18242E-D52F-4D3D-8689-30806F3A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21" name="Rectangle 210">
            <a:extLst>
              <a:ext uri="{FF2B5EF4-FFF2-40B4-BE49-F238E27FC236}">
                <a16:creationId xmlns:a16="http://schemas.microsoft.com/office/drawing/2014/main" id="{BEF623F5-93FF-412D-99E4-998A009E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22" name="Rectangle 211">
            <a:extLst>
              <a:ext uri="{FF2B5EF4-FFF2-40B4-BE49-F238E27FC236}">
                <a16:creationId xmlns:a16="http://schemas.microsoft.com/office/drawing/2014/main" id="{8C0AE31F-2A73-49A0-AD0D-B69D3B6C7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23" name="Rectangle 212">
            <a:extLst>
              <a:ext uri="{FF2B5EF4-FFF2-40B4-BE49-F238E27FC236}">
                <a16:creationId xmlns:a16="http://schemas.microsoft.com/office/drawing/2014/main" id="{508B4D8C-4382-4D30-8811-9DCE56D2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24" name="Rectangle 213">
            <a:extLst>
              <a:ext uri="{FF2B5EF4-FFF2-40B4-BE49-F238E27FC236}">
                <a16:creationId xmlns:a16="http://schemas.microsoft.com/office/drawing/2014/main" id="{FAA53A4E-F241-4564-89F3-E8380CD7D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25" name="Rectangle 214">
            <a:extLst>
              <a:ext uri="{FF2B5EF4-FFF2-40B4-BE49-F238E27FC236}">
                <a16:creationId xmlns:a16="http://schemas.microsoft.com/office/drawing/2014/main" id="{97CC3F9F-9FB8-401B-9467-DE7677B87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26" name="Rectangle 215">
            <a:extLst>
              <a:ext uri="{FF2B5EF4-FFF2-40B4-BE49-F238E27FC236}">
                <a16:creationId xmlns:a16="http://schemas.microsoft.com/office/drawing/2014/main" id="{E52CE45E-5590-4F3D-9A0B-6E832CEA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27" name="Rectangle 216">
            <a:extLst>
              <a:ext uri="{FF2B5EF4-FFF2-40B4-BE49-F238E27FC236}">
                <a16:creationId xmlns:a16="http://schemas.microsoft.com/office/drawing/2014/main" id="{8DC1A55C-02A0-4A2E-ADD9-9AC92441E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28" name="Rectangle 217">
            <a:extLst>
              <a:ext uri="{FF2B5EF4-FFF2-40B4-BE49-F238E27FC236}">
                <a16:creationId xmlns:a16="http://schemas.microsoft.com/office/drawing/2014/main" id="{C330206A-2675-4D89-8B0B-9AC8B03B4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29" name="Rectangle 218">
            <a:extLst>
              <a:ext uri="{FF2B5EF4-FFF2-40B4-BE49-F238E27FC236}">
                <a16:creationId xmlns:a16="http://schemas.microsoft.com/office/drawing/2014/main" id="{7C4909E2-B9D1-478D-B441-D3D36B39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30" name="Rectangle 219">
            <a:extLst>
              <a:ext uri="{FF2B5EF4-FFF2-40B4-BE49-F238E27FC236}">
                <a16:creationId xmlns:a16="http://schemas.microsoft.com/office/drawing/2014/main" id="{3DAE4104-A96E-4D79-9191-BF131EBF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1" name="Rectangle 220">
            <a:extLst>
              <a:ext uri="{FF2B5EF4-FFF2-40B4-BE49-F238E27FC236}">
                <a16:creationId xmlns:a16="http://schemas.microsoft.com/office/drawing/2014/main" id="{A7D418F2-F8E1-4764-A3B3-76C80D438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2" name="Rectangle 221">
            <a:extLst>
              <a:ext uri="{FF2B5EF4-FFF2-40B4-BE49-F238E27FC236}">
                <a16:creationId xmlns:a16="http://schemas.microsoft.com/office/drawing/2014/main" id="{0788075D-1F52-4C6A-99CC-3743635FF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33" name="Rectangle 222">
            <a:extLst>
              <a:ext uri="{FF2B5EF4-FFF2-40B4-BE49-F238E27FC236}">
                <a16:creationId xmlns:a16="http://schemas.microsoft.com/office/drawing/2014/main" id="{74E00640-7887-478E-AC63-ED170CF66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34" name="Rectangle 223">
            <a:extLst>
              <a:ext uri="{FF2B5EF4-FFF2-40B4-BE49-F238E27FC236}">
                <a16:creationId xmlns:a16="http://schemas.microsoft.com/office/drawing/2014/main" id="{9C0F6F33-2076-4944-B914-F4C08A22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5" name="Rectangle 224">
            <a:extLst>
              <a:ext uri="{FF2B5EF4-FFF2-40B4-BE49-F238E27FC236}">
                <a16:creationId xmlns:a16="http://schemas.microsoft.com/office/drawing/2014/main" id="{231E450A-61A5-4EF5-8384-09D1E01F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6" name="Rectangle 225">
            <a:extLst>
              <a:ext uri="{FF2B5EF4-FFF2-40B4-BE49-F238E27FC236}">
                <a16:creationId xmlns:a16="http://schemas.microsoft.com/office/drawing/2014/main" id="{3F3B8D4E-EEE5-4A24-8452-6CA348B0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7" name="Rectangle 226">
            <a:extLst>
              <a:ext uri="{FF2B5EF4-FFF2-40B4-BE49-F238E27FC236}">
                <a16:creationId xmlns:a16="http://schemas.microsoft.com/office/drawing/2014/main" id="{A202349A-D815-49AA-9DFA-1AB07DD2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38" name="Rectangle 227">
            <a:extLst>
              <a:ext uri="{FF2B5EF4-FFF2-40B4-BE49-F238E27FC236}">
                <a16:creationId xmlns:a16="http://schemas.microsoft.com/office/drawing/2014/main" id="{BD2675A3-634B-43F9-A703-0C909ED3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39" name="Rectangle 228">
            <a:extLst>
              <a:ext uri="{FF2B5EF4-FFF2-40B4-BE49-F238E27FC236}">
                <a16:creationId xmlns:a16="http://schemas.microsoft.com/office/drawing/2014/main" id="{6C16270F-BCF7-4692-BF64-BD1BEAC33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40" name="Rectangle 229">
            <a:extLst>
              <a:ext uri="{FF2B5EF4-FFF2-40B4-BE49-F238E27FC236}">
                <a16:creationId xmlns:a16="http://schemas.microsoft.com/office/drawing/2014/main" id="{756CF070-4126-4AD3-B0BB-B100F5AB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41" name="Rectangle 230">
            <a:extLst>
              <a:ext uri="{FF2B5EF4-FFF2-40B4-BE49-F238E27FC236}">
                <a16:creationId xmlns:a16="http://schemas.microsoft.com/office/drawing/2014/main" id="{1E64C325-5B2A-4560-85DD-8704E3484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42" name="Rectangle 232">
            <a:extLst>
              <a:ext uri="{FF2B5EF4-FFF2-40B4-BE49-F238E27FC236}">
                <a16:creationId xmlns:a16="http://schemas.microsoft.com/office/drawing/2014/main" id="{C4663744-FF36-4825-9303-4C1E655BF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43" name="Rectangle 233">
            <a:extLst>
              <a:ext uri="{FF2B5EF4-FFF2-40B4-BE49-F238E27FC236}">
                <a16:creationId xmlns:a16="http://schemas.microsoft.com/office/drawing/2014/main" id="{9C814F49-DA43-4B18-A37B-077B90E39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6858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44" name="Rectangle 234">
            <a:extLst>
              <a:ext uri="{FF2B5EF4-FFF2-40B4-BE49-F238E27FC236}">
                <a16:creationId xmlns:a16="http://schemas.microsoft.com/office/drawing/2014/main" id="{42E1686D-89FC-4AEA-8B97-D6D56A06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45" name="Rectangle 235">
            <a:extLst>
              <a:ext uri="{FF2B5EF4-FFF2-40B4-BE49-F238E27FC236}">
                <a16:creationId xmlns:a16="http://schemas.microsoft.com/office/drawing/2014/main" id="{453D0D64-EB2D-43FC-A28A-E33548BE0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457200" cy="38100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i</a:t>
            </a:r>
          </a:p>
        </p:txBody>
      </p:sp>
      <p:sp>
        <p:nvSpPr>
          <p:cNvPr id="42046" name="Rectangle 236">
            <a:extLst>
              <a:ext uri="{FF2B5EF4-FFF2-40B4-BE49-F238E27FC236}">
                <a16:creationId xmlns:a16="http://schemas.microsoft.com/office/drawing/2014/main" id="{A55224C7-38AC-44E3-A836-91769D841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962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47" name="Rectangle 237">
            <a:extLst>
              <a:ext uri="{FF2B5EF4-FFF2-40B4-BE49-F238E27FC236}">
                <a16:creationId xmlns:a16="http://schemas.microsoft.com/office/drawing/2014/main" id="{5F167625-FE5B-4C94-A903-97D619E6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267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48" name="Rectangle 238">
            <a:extLst>
              <a:ext uri="{FF2B5EF4-FFF2-40B4-BE49-F238E27FC236}">
                <a16:creationId xmlns:a16="http://schemas.microsoft.com/office/drawing/2014/main" id="{EFDB795E-8B69-438C-BDCA-35A58C0E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572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49" name="Rectangle 239">
            <a:extLst>
              <a:ext uri="{FF2B5EF4-FFF2-40B4-BE49-F238E27FC236}">
                <a16:creationId xmlns:a16="http://schemas.microsoft.com/office/drawing/2014/main" id="{D4889F4C-F088-4236-A8B8-E9C067CE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768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0" name="Rectangle 240">
            <a:extLst>
              <a:ext uri="{FF2B5EF4-FFF2-40B4-BE49-F238E27FC236}">
                <a16:creationId xmlns:a16="http://schemas.microsoft.com/office/drawing/2014/main" id="{086027FD-C972-4E7C-9E0F-C0DEA8231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816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51" name="Rectangle 241">
            <a:extLst>
              <a:ext uri="{FF2B5EF4-FFF2-40B4-BE49-F238E27FC236}">
                <a16:creationId xmlns:a16="http://schemas.microsoft.com/office/drawing/2014/main" id="{33DABA41-FCDD-4E3A-9351-CFCEB955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4864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2" name="Rectangle 242">
            <a:extLst>
              <a:ext uri="{FF2B5EF4-FFF2-40B4-BE49-F238E27FC236}">
                <a16:creationId xmlns:a16="http://schemas.microsoft.com/office/drawing/2014/main" id="{FF07F3EC-CC62-4BE6-A3F6-E2051DC6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912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3" name="Rectangle 243">
            <a:extLst>
              <a:ext uri="{FF2B5EF4-FFF2-40B4-BE49-F238E27FC236}">
                <a16:creationId xmlns:a16="http://schemas.microsoft.com/office/drawing/2014/main" id="{D55CC30D-6008-4C97-A270-00F9472A4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096000"/>
            <a:ext cx="6858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54" name="Rectangle 244">
            <a:extLst>
              <a:ext uri="{FF2B5EF4-FFF2-40B4-BE49-F238E27FC236}">
                <a16:creationId xmlns:a16="http://schemas.microsoft.com/office/drawing/2014/main" id="{951A8FFE-C043-4206-8E08-9F294794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5" name="Rectangle 245">
            <a:extLst>
              <a:ext uri="{FF2B5EF4-FFF2-40B4-BE49-F238E27FC236}">
                <a16:creationId xmlns:a16="http://schemas.microsoft.com/office/drawing/2014/main" id="{19800D9F-22B9-453C-99B1-E8EAF2AF3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56" name="Rectangle 246">
            <a:extLst>
              <a:ext uri="{FF2B5EF4-FFF2-40B4-BE49-F238E27FC236}">
                <a16:creationId xmlns:a16="http://schemas.microsoft.com/office/drawing/2014/main" id="{44CCBF2D-943A-4391-9797-933E57E70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7" name="Rectangle 247">
            <a:extLst>
              <a:ext uri="{FF2B5EF4-FFF2-40B4-BE49-F238E27FC236}">
                <a16:creationId xmlns:a16="http://schemas.microsoft.com/office/drawing/2014/main" id="{D7EEBD63-B9C6-49E7-90B2-4988000D6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58" name="Rectangle 248">
            <a:extLst>
              <a:ext uri="{FF2B5EF4-FFF2-40B4-BE49-F238E27FC236}">
                <a16:creationId xmlns:a16="http://schemas.microsoft.com/office/drawing/2014/main" id="{8EF8C3B1-B3C4-4856-9191-01FBC0CB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59" name="Rectangle 249">
            <a:extLst>
              <a:ext uri="{FF2B5EF4-FFF2-40B4-BE49-F238E27FC236}">
                <a16:creationId xmlns:a16="http://schemas.microsoft.com/office/drawing/2014/main" id="{E5B2D70A-1B39-4D43-BF44-5A1D47D02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60" name="Rectangle 250">
            <a:extLst>
              <a:ext uri="{FF2B5EF4-FFF2-40B4-BE49-F238E27FC236}">
                <a16:creationId xmlns:a16="http://schemas.microsoft.com/office/drawing/2014/main" id="{4E7FD39B-804B-44CC-B685-91A5A18C1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61" name="Rectangle 251">
            <a:extLst>
              <a:ext uri="{FF2B5EF4-FFF2-40B4-BE49-F238E27FC236}">
                <a16:creationId xmlns:a16="http://schemas.microsoft.com/office/drawing/2014/main" id="{B22B9722-D462-44F6-BF60-FF4DA5764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62" name="Rectangle 252">
            <a:extLst>
              <a:ext uri="{FF2B5EF4-FFF2-40B4-BE49-F238E27FC236}">
                <a16:creationId xmlns:a16="http://schemas.microsoft.com/office/drawing/2014/main" id="{06B7A3A8-FC56-408B-A366-1C26B881B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63" name="Rectangle 253">
            <a:extLst>
              <a:ext uri="{FF2B5EF4-FFF2-40B4-BE49-F238E27FC236}">
                <a16:creationId xmlns:a16="http://schemas.microsoft.com/office/drawing/2014/main" id="{E3699E45-AE78-40BE-AA07-3283F025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64" name="Rectangle 254">
            <a:extLst>
              <a:ext uri="{FF2B5EF4-FFF2-40B4-BE49-F238E27FC236}">
                <a16:creationId xmlns:a16="http://schemas.microsoft.com/office/drawing/2014/main" id="{B215572E-CD2E-4094-A044-F3F1BF0CA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65" name="Rectangle 255">
            <a:extLst>
              <a:ext uri="{FF2B5EF4-FFF2-40B4-BE49-F238E27FC236}">
                <a16:creationId xmlns:a16="http://schemas.microsoft.com/office/drawing/2014/main" id="{3DA5FDB0-026A-4784-B85B-A4362898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66" name="Rectangle 256">
            <a:extLst>
              <a:ext uri="{FF2B5EF4-FFF2-40B4-BE49-F238E27FC236}">
                <a16:creationId xmlns:a16="http://schemas.microsoft.com/office/drawing/2014/main" id="{F98F2D61-D074-43FC-A337-1F971557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67" name="Rectangle 257">
            <a:extLst>
              <a:ext uri="{FF2B5EF4-FFF2-40B4-BE49-F238E27FC236}">
                <a16:creationId xmlns:a16="http://schemas.microsoft.com/office/drawing/2014/main" id="{5F5E1449-2C6F-45D8-AB89-C07DAB91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68" name="Rectangle 258">
            <a:extLst>
              <a:ext uri="{FF2B5EF4-FFF2-40B4-BE49-F238E27FC236}">
                <a16:creationId xmlns:a16="http://schemas.microsoft.com/office/drawing/2014/main" id="{454738F4-1C13-416A-87E1-0D9B0DACA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69" name="Rectangle 259">
            <a:extLst>
              <a:ext uri="{FF2B5EF4-FFF2-40B4-BE49-F238E27FC236}">
                <a16:creationId xmlns:a16="http://schemas.microsoft.com/office/drawing/2014/main" id="{439DC305-44AE-4C0A-9F6C-03EEC88EE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70" name="Rectangle 260">
            <a:extLst>
              <a:ext uri="{FF2B5EF4-FFF2-40B4-BE49-F238E27FC236}">
                <a16:creationId xmlns:a16="http://schemas.microsoft.com/office/drawing/2014/main" id="{8774CF08-17FF-4C81-8520-FD2536700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962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71" name="Rectangle 261">
            <a:extLst>
              <a:ext uri="{FF2B5EF4-FFF2-40B4-BE49-F238E27FC236}">
                <a16:creationId xmlns:a16="http://schemas.microsoft.com/office/drawing/2014/main" id="{032EEF61-DF44-44BF-9717-AB046DAA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72" name="Rectangle 262">
            <a:extLst>
              <a:ext uri="{FF2B5EF4-FFF2-40B4-BE49-F238E27FC236}">
                <a16:creationId xmlns:a16="http://schemas.microsoft.com/office/drawing/2014/main" id="{7B560422-8B77-4049-9DA0-2C21CD38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2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73" name="Rectangle 263">
            <a:extLst>
              <a:ext uri="{FF2B5EF4-FFF2-40B4-BE49-F238E27FC236}">
                <a16:creationId xmlns:a16="http://schemas.microsoft.com/office/drawing/2014/main" id="{3FE4EF1B-001C-46CB-8C23-A84D20C5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2074" name="Rectangle 264">
            <a:extLst>
              <a:ext uri="{FF2B5EF4-FFF2-40B4-BE49-F238E27FC236}">
                <a16:creationId xmlns:a16="http://schemas.microsoft.com/office/drawing/2014/main" id="{C9ACFAE1-3A4B-48DF-B8DF-D296B8A5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816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75" name="Rectangle 265">
            <a:extLst>
              <a:ext uri="{FF2B5EF4-FFF2-40B4-BE49-F238E27FC236}">
                <a16:creationId xmlns:a16="http://schemas.microsoft.com/office/drawing/2014/main" id="{CB71A975-28C7-436C-B535-0BE6AA653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76" name="Rectangle 266">
            <a:extLst>
              <a:ext uri="{FF2B5EF4-FFF2-40B4-BE49-F238E27FC236}">
                <a16:creationId xmlns:a16="http://schemas.microsoft.com/office/drawing/2014/main" id="{79D76FE9-9A8C-4F53-BED0-43C6D8648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77" name="Rectangle 267">
            <a:extLst>
              <a:ext uri="{FF2B5EF4-FFF2-40B4-BE49-F238E27FC236}">
                <a16:creationId xmlns:a16="http://schemas.microsoft.com/office/drawing/2014/main" id="{A06BA8B3-BB28-4FB3-B85A-4BAFB8D5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096000"/>
            <a:ext cx="457200" cy="304800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42078" name="Rectangle 269">
            <a:extLst>
              <a:ext uri="{FF2B5EF4-FFF2-40B4-BE49-F238E27FC236}">
                <a16:creationId xmlns:a16="http://schemas.microsoft.com/office/drawing/2014/main" id="{57665602-E20C-4819-9C5E-0732AD78D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00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Carry Bit</a:t>
            </a:r>
          </a:p>
        </p:txBody>
      </p:sp>
      <p:sp>
        <p:nvSpPr>
          <p:cNvPr id="42079" name="Rectangle 270">
            <a:extLst>
              <a:ext uri="{FF2B5EF4-FFF2-40B4-BE49-F238E27FC236}">
                <a16:creationId xmlns:a16="http://schemas.microsoft.com/office/drawing/2014/main" id="{B28368B3-69D9-4B54-B093-16AD6CB5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00400"/>
            <a:ext cx="205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400">
                <a:solidFill>
                  <a:srgbClr val="4D4D4D"/>
                </a:solidFill>
              </a:rPr>
              <a:t>Summand Bit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編號版面配置區 3">
            <a:extLst>
              <a:ext uri="{FF2B5EF4-FFF2-40B4-BE49-F238E27FC236}">
                <a16:creationId xmlns:a16="http://schemas.microsoft.com/office/drawing/2014/main" id="{5984F1A2-B2A0-45B4-96AF-9B8175FDA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D91C818-6E51-4DB3-B837-C62F19E85BAE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51ACDE6-E2C6-4BB2-A672-8961248F2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72525E3-9530-4DD6-9497-0FBE9A585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Goal.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 + y = z for 4-bit integers.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Step 4.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Transform Boolean expression into circuit.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Chain together 1-bit adders.</a:t>
            </a:r>
          </a:p>
        </p:txBody>
      </p:sp>
      <p:pic>
        <p:nvPicPr>
          <p:cNvPr id="44036" name="Picture 6" descr="AdderB">
            <a:extLst>
              <a:ext uri="{FF2B5EF4-FFF2-40B4-BE49-F238E27FC236}">
                <a16:creationId xmlns:a16="http://schemas.microsoft.com/office/drawing/2014/main" id="{1A26E055-F0E4-4AF4-9597-0AD50D5C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14650"/>
            <a:ext cx="58674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編號版面配置區 3">
            <a:extLst>
              <a:ext uri="{FF2B5EF4-FFF2-40B4-BE49-F238E27FC236}">
                <a16:creationId xmlns:a16="http://schemas.microsoft.com/office/drawing/2014/main" id="{D014C53B-2010-4036-8F70-1DE425F058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C124754-627A-472E-9E2B-61935451CBF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A2C4EB2-E0CE-4F1C-88C8-4F3125AB4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Adder:  Interface</a:t>
            </a:r>
          </a:p>
        </p:txBody>
      </p:sp>
      <p:pic>
        <p:nvPicPr>
          <p:cNvPr id="46083" name="Picture 11" descr="AdderA">
            <a:extLst>
              <a:ext uri="{FF2B5EF4-FFF2-40B4-BE49-F238E27FC236}">
                <a16:creationId xmlns:a16="http://schemas.microsoft.com/office/drawing/2014/main" id="{CFE31B6F-9E7A-46F2-AFCE-CC2304E0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01688"/>
            <a:ext cx="89662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編號版面配置區 3">
            <a:extLst>
              <a:ext uri="{FF2B5EF4-FFF2-40B4-BE49-F238E27FC236}">
                <a16:creationId xmlns:a16="http://schemas.microsoft.com/office/drawing/2014/main" id="{C54CCB89-2380-4B60-BD3E-7C1E6E2EC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FCF8008-AD94-4EEA-BC85-587FDA99106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662D0994-4953-4AD2-A928-F24D23749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Adder:  Component Level View</a:t>
            </a:r>
          </a:p>
        </p:txBody>
      </p:sp>
      <p:pic>
        <p:nvPicPr>
          <p:cNvPr id="48131" name="Picture 19" descr="AdderB">
            <a:extLst>
              <a:ext uri="{FF2B5EF4-FFF2-40B4-BE49-F238E27FC236}">
                <a16:creationId xmlns:a16="http://schemas.microsoft.com/office/drawing/2014/main" id="{180D3836-6C96-4EA9-99B1-6198ED43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01688"/>
            <a:ext cx="89662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編號版面配置區 3">
            <a:extLst>
              <a:ext uri="{FF2B5EF4-FFF2-40B4-BE49-F238E27FC236}">
                <a16:creationId xmlns:a16="http://schemas.microsoft.com/office/drawing/2014/main" id="{2756E0DA-C167-4F2B-BEE6-2B6C1B2EF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59CDC570-3838-47A5-8B88-D026510FE11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CD62CB8B-0748-4A47-94C1-D574430DB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Adder:  Switch Level View</a:t>
            </a:r>
          </a:p>
        </p:txBody>
      </p:sp>
      <p:pic>
        <p:nvPicPr>
          <p:cNvPr id="50179" name="Picture 7" descr="AdderC">
            <a:extLst>
              <a:ext uri="{FF2B5EF4-FFF2-40B4-BE49-F238E27FC236}">
                <a16:creationId xmlns:a16="http://schemas.microsoft.com/office/drawing/2014/main" id="{3D667F05-6BD5-41FE-A30B-DA1FFEE89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01688"/>
            <a:ext cx="89662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>
            <a:extLst>
              <a:ext uri="{FF2B5EF4-FFF2-40B4-BE49-F238E27FC236}">
                <a16:creationId xmlns:a16="http://schemas.microsoft.com/office/drawing/2014/main" id="{F9F3328D-E50A-4008-A3F7-9F533389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Marble adding machine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5" name="Marble adding machine.mp4">
            <a:hlinkClick r:id="" action="ppaction://media"/>
            <a:extLst>
              <a:ext uri="{FF2B5EF4-FFF2-40B4-BE49-F238E27FC236}">
                <a16:creationId xmlns:a16="http://schemas.microsoft.com/office/drawing/2014/main" id="{087190F6-ED21-48F7-8636-468F0A72136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814388"/>
            <a:ext cx="7775575" cy="5962650"/>
          </a:xfrm>
        </p:spPr>
      </p:pic>
      <p:sp>
        <p:nvSpPr>
          <p:cNvPr id="52227" name="投影片編號版面配置區 3">
            <a:extLst>
              <a:ext uri="{FF2B5EF4-FFF2-40B4-BE49-F238E27FC236}">
                <a16:creationId xmlns:a16="http://schemas.microsoft.com/office/drawing/2014/main" id="{01A6E945-BBDD-4434-8217-FC46A4EB40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F80A15F-1EA7-4602-A1D2-F0DD400FC900}" type="slidenum">
              <a:rPr lang="zh-TW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zh-TW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B2D444FB-8CC1-4C57-AFBE-1E6AED926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F39095F8-C24D-4657-80F3-EA886B850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 circuit: z = x – y.</a:t>
            </a:r>
          </a:p>
          <a:p>
            <a:pPr marL="457200" lvl="1" indent="-342900"/>
            <a:r>
              <a:rPr lang="en-US" altLang="zh-TW">
                <a:ea typeface="新細明體" panose="02020500000000000000" pitchFamily="18" charset="-120"/>
              </a:rPr>
              <a:t>One approach: design like adder circuit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編號版面配置區 3">
            <a:extLst>
              <a:ext uri="{FF2B5EF4-FFF2-40B4-BE49-F238E27FC236}">
                <a16:creationId xmlns:a16="http://schemas.microsoft.com/office/drawing/2014/main" id="{DC0F9FB7-A022-4FAE-BF64-7EFED779A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0F75C45-9845-4BC7-AF7E-5402C986FB3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C462DE89-4F2B-4DB8-84C5-2D5BF4D8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D6DC30A-3A66-4C41-9A75-3DC259C1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 circuit: z = x – y.</a:t>
            </a:r>
          </a:p>
          <a:p>
            <a:pPr marL="457200" lvl="1" indent="-342900"/>
            <a:r>
              <a:rPr lang="en-US" altLang="zh-TW">
                <a:ea typeface="新細明體" panose="02020500000000000000" pitchFamily="18" charset="-120"/>
              </a:rPr>
              <a:t>One approach: design like adder circuit</a:t>
            </a:r>
          </a:p>
          <a:p>
            <a:pPr marL="457200" lvl="1" indent="-342900"/>
            <a:r>
              <a:rPr lang="en-US" altLang="zh-TW">
                <a:ea typeface="新細明體" panose="02020500000000000000" pitchFamily="18" charset="-120"/>
              </a:rPr>
              <a:t>Better idea: reuse adder circuit</a:t>
            </a:r>
          </a:p>
          <a:p>
            <a:pPr marL="803275" lvl="2" indent="-342900"/>
            <a:r>
              <a:rPr lang="en-US" altLang="zh-TW">
                <a:ea typeface="新細明體" panose="02020500000000000000" pitchFamily="18" charset="-120"/>
              </a:rPr>
              <a:t>2’s complement: to negate an integer, flip bits, then add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投影片編號版面配置區 3">
            <a:extLst>
              <a:ext uri="{FF2B5EF4-FFF2-40B4-BE49-F238E27FC236}">
                <a16:creationId xmlns:a16="http://schemas.microsoft.com/office/drawing/2014/main" id="{CBB32DB4-6DB8-4AD9-8A26-08508C338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74C2FCB-A81F-4FC5-8B3B-0B365E70997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19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16EA58A-08FE-4CA2-91C2-0E26D9E36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94ED536-26AE-48DC-A300-4C6D249045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Subtractor circuit: z = x – y.</a:t>
            </a:r>
          </a:p>
          <a:p>
            <a:pPr marL="457200" lvl="1" indent="-342900"/>
            <a:r>
              <a:rPr lang="en-US" altLang="zh-TW">
                <a:ea typeface="新細明體" panose="02020500000000000000" pitchFamily="18" charset="-120"/>
              </a:rPr>
              <a:t>One approach: design like adder circuit</a:t>
            </a:r>
          </a:p>
          <a:p>
            <a:pPr marL="457200" lvl="1" indent="-342900"/>
            <a:r>
              <a:rPr lang="en-US" altLang="zh-TW">
                <a:ea typeface="新細明體" panose="02020500000000000000" pitchFamily="18" charset="-120"/>
              </a:rPr>
              <a:t>Better idea: reuse adder circuit</a:t>
            </a:r>
          </a:p>
          <a:p>
            <a:pPr marL="803275" lvl="2" indent="-342900"/>
            <a:r>
              <a:rPr lang="en-US" altLang="zh-TW">
                <a:ea typeface="新細明體" panose="02020500000000000000" pitchFamily="18" charset="-120"/>
              </a:rPr>
              <a:t>2’s complement: to negate an integer, flip bits, then add 1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4C2C5EB1-BC7C-4548-BBD6-7BD444CA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857500"/>
            <a:ext cx="35623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79D46F06-8DC3-4F9D-A834-1CB25D82F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609850"/>
            <a:ext cx="44005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編號版面配置區 3">
            <a:extLst>
              <a:ext uri="{FF2B5EF4-FFF2-40B4-BE49-F238E27FC236}">
                <a16:creationId xmlns:a16="http://schemas.microsoft.com/office/drawing/2014/main" id="{E4E63ECF-37C4-4603-B5DD-3A2722093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FF63542-5D73-427A-AD22-5CB86C779D3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E6AC3C6-B7ED-444B-9945-0F38D6CB6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77A2ABE7-3006-4306-9AC3-85393793F2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Goal.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 + y = z for 4-bit integers.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We build 4-bit adder:  9 inputs, 4 outputs.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Same idea scales to 128-bit adder.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Key computer component.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23556" name="Rectangle 42">
            <a:extLst>
              <a:ext uri="{FF2B5EF4-FFF2-40B4-BE49-F238E27FC236}">
                <a16:creationId xmlns:a16="http://schemas.microsoft.com/office/drawing/2014/main" id="{F858DD11-C345-4AC1-9561-5F67B0B6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2714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8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57" name="Rectangle 43">
            <a:extLst>
              <a:ext uri="{FF2B5EF4-FFF2-40B4-BE49-F238E27FC236}">
                <a16:creationId xmlns:a16="http://schemas.microsoft.com/office/drawing/2014/main" id="{23188BD6-5243-47F2-B3E3-6DBCD09D1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714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58" name="Rectangle 44">
            <a:extLst>
              <a:ext uri="{FF2B5EF4-FFF2-40B4-BE49-F238E27FC236}">
                <a16:creationId xmlns:a16="http://schemas.microsoft.com/office/drawing/2014/main" id="{A3DA7024-D3B8-4C30-9A59-0268D826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2714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59" name="Rectangle 45">
            <a:extLst>
              <a:ext uri="{FF2B5EF4-FFF2-40B4-BE49-F238E27FC236}">
                <a16:creationId xmlns:a16="http://schemas.microsoft.com/office/drawing/2014/main" id="{61C51C17-A070-4DFD-B704-F475A15F4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714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7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0" name="Rectangle 46">
            <a:extLst>
              <a:ext uri="{FF2B5EF4-FFF2-40B4-BE49-F238E27FC236}">
                <a16:creationId xmlns:a16="http://schemas.microsoft.com/office/drawing/2014/main" id="{60C801E9-7869-4384-9985-E5D577C96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3095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7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1" name="Rectangle 47">
            <a:extLst>
              <a:ext uri="{FF2B5EF4-FFF2-40B4-BE49-F238E27FC236}">
                <a16:creationId xmlns:a16="http://schemas.microsoft.com/office/drawing/2014/main" id="{448B8675-156F-4D55-B729-7DB5EBE30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095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2" name="Rectangle 48">
            <a:extLst>
              <a:ext uri="{FF2B5EF4-FFF2-40B4-BE49-F238E27FC236}">
                <a16:creationId xmlns:a16="http://schemas.microsoft.com/office/drawing/2014/main" id="{FDAB1848-1E9F-4081-B65B-E952921EE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3095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3" name="Rectangle 49">
            <a:extLst>
              <a:ext uri="{FF2B5EF4-FFF2-40B4-BE49-F238E27FC236}">
                <a16:creationId xmlns:a16="http://schemas.microsoft.com/office/drawing/2014/main" id="{7FE8D9E8-81C7-49B3-9FA3-DF89D47A8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3095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9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4" name="Rectangle 50">
            <a:extLst>
              <a:ext uri="{FF2B5EF4-FFF2-40B4-BE49-F238E27FC236}">
                <a16:creationId xmlns:a16="http://schemas.microsoft.com/office/drawing/2014/main" id="{A06F0D6C-CB93-40FC-AE88-63DE2EB4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095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5" name="Rectangle 51">
            <a:extLst>
              <a:ext uri="{FF2B5EF4-FFF2-40B4-BE49-F238E27FC236}">
                <a16:creationId xmlns:a16="http://schemas.microsoft.com/office/drawing/2014/main" id="{45D61BF6-3763-46D3-B1C3-DCF0B6E2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3476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6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6" name="Rectangle 52">
            <a:extLst>
              <a:ext uri="{FF2B5EF4-FFF2-40B4-BE49-F238E27FC236}">
                <a16:creationId xmlns:a16="http://schemas.microsoft.com/office/drawing/2014/main" id="{27192D1B-3611-4DE8-BA18-2B9DFFF49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3476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7" name="Rectangle 53">
            <a:extLst>
              <a:ext uri="{FF2B5EF4-FFF2-40B4-BE49-F238E27FC236}">
                <a16:creationId xmlns:a16="http://schemas.microsoft.com/office/drawing/2014/main" id="{30609CC3-75DF-441C-8B7E-CEACC27C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3476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6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68" name="Rectangle 54">
            <a:extLst>
              <a:ext uri="{FF2B5EF4-FFF2-40B4-BE49-F238E27FC236}">
                <a16:creationId xmlns:a16="http://schemas.microsoft.com/office/drawing/2014/main" id="{F2E3381E-3574-448B-B49B-E79C7DC29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3476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6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69650" name="Line 55">
            <a:extLst>
              <a:ext uri="{FF2B5EF4-FFF2-40B4-BE49-F238E27FC236}">
                <a16:creationId xmlns:a16="http://schemas.microsoft.com/office/drawing/2014/main" id="{DD9CE9C5-A0D2-4D1B-A451-41E3C1576F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7938" y="3482975"/>
            <a:ext cx="1692275" cy="111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3570" name="Rectangle 56">
            <a:extLst>
              <a:ext uri="{FF2B5EF4-FFF2-40B4-BE49-F238E27FC236}">
                <a16:creationId xmlns:a16="http://schemas.microsoft.com/office/drawing/2014/main" id="{F5709B31-DAC3-49A0-B7EC-67AEE4596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2714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1" name="Rectangle 57">
            <a:extLst>
              <a:ext uri="{FF2B5EF4-FFF2-40B4-BE49-F238E27FC236}">
                <a16:creationId xmlns:a16="http://schemas.microsoft.com/office/drawing/2014/main" id="{C27BA34B-3A5E-44D1-B7B0-2ADAE61F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3476625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2" name="Rectangle 58">
            <a:extLst>
              <a:ext uri="{FF2B5EF4-FFF2-40B4-BE49-F238E27FC236}">
                <a16:creationId xmlns:a16="http://schemas.microsoft.com/office/drawing/2014/main" id="{3B23495E-E4D4-44DA-BB7A-6AC271F8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8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3" name="Rectangle 59">
            <a:extLst>
              <a:ext uri="{FF2B5EF4-FFF2-40B4-BE49-F238E27FC236}">
                <a16:creationId xmlns:a16="http://schemas.microsoft.com/office/drawing/2014/main" id="{70C1AD7B-3261-4F53-8D4D-F11B747EF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4" name="Rectangle 60">
            <a:extLst>
              <a:ext uri="{FF2B5EF4-FFF2-40B4-BE49-F238E27FC236}">
                <a16:creationId xmlns:a16="http://schemas.microsoft.com/office/drawing/2014/main" id="{7F46CC5E-B2A7-40B7-BC3C-1DF4FBB17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5" name="Rectangle 61">
            <a:extLst>
              <a:ext uri="{FF2B5EF4-FFF2-40B4-BE49-F238E27FC236}">
                <a16:creationId xmlns:a16="http://schemas.microsoft.com/office/drawing/2014/main" id="{03720CE4-F8B9-4F34-A47A-D47A64E2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6" name="Rectangle 62">
            <a:extLst>
              <a:ext uri="{FF2B5EF4-FFF2-40B4-BE49-F238E27FC236}">
                <a16:creationId xmlns:a16="http://schemas.microsoft.com/office/drawing/2014/main" id="{008DB018-FE22-46D4-8480-6D3AEE71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2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77" name="Rectangle 94">
            <a:extLst>
              <a:ext uri="{FF2B5EF4-FFF2-40B4-BE49-F238E27FC236}">
                <a16:creationId xmlns:a16="http://schemas.microsoft.com/office/drawing/2014/main" id="{5B2BC4CA-2702-45D1-866F-464D7CA64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3" y="233362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4D4D4D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1716AF-B572-5045-84C0-BE017E15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Put adder and subtractor together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51FDF1-6F99-194C-A479-6CE6A36A6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6415AF-A65D-064C-A9AE-646A134AD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20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08274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投影片編號版面配置區 3">
            <a:extLst>
              <a:ext uri="{FF2B5EF4-FFF2-40B4-BE49-F238E27FC236}">
                <a16:creationId xmlns:a16="http://schemas.microsoft.com/office/drawing/2014/main" id="{8FC1FF48-9D31-4E5D-93EE-446855A09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D954FDC-654C-4FF8-918E-81C986049DB4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Line 2">
            <a:extLst>
              <a:ext uri="{FF2B5EF4-FFF2-40B4-BE49-F238E27FC236}">
                <a16:creationId xmlns:a16="http://schemas.microsoft.com/office/drawing/2014/main" id="{B9725171-5FFC-477E-846B-22E7E869A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263" y="494188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4996" name="Line 3">
            <a:extLst>
              <a:ext uri="{FF2B5EF4-FFF2-40B4-BE49-F238E27FC236}">
                <a16:creationId xmlns:a16="http://schemas.microsoft.com/office/drawing/2014/main" id="{94FABB24-0334-47B4-A986-60EAFEA4B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1163" y="4953000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4997" name="Line 4">
            <a:extLst>
              <a:ext uri="{FF2B5EF4-FFF2-40B4-BE49-F238E27FC236}">
                <a16:creationId xmlns:a16="http://schemas.microsoft.com/office/drawing/2014/main" id="{F744E436-5F87-4F78-8340-EEA5F9D01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493553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4998" name="Line 5">
            <a:extLst>
              <a:ext uri="{FF2B5EF4-FFF2-40B4-BE49-F238E27FC236}">
                <a16:creationId xmlns:a16="http://schemas.microsoft.com/office/drawing/2014/main" id="{CCF87D86-067E-4F49-9871-BDEF01F01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4946650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A211756-F2EC-4862-B288-47566C84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Shifter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20D5080E-56B8-41D1-A5E7-E8416DD8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5849938"/>
            <a:ext cx="11334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tIns="91440" bIns="91440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4-bit Shifter</a:t>
            </a:r>
          </a:p>
        </p:txBody>
      </p:sp>
      <p:sp>
        <p:nvSpPr>
          <p:cNvPr id="59400" name="Rectangle 8">
            <a:extLst>
              <a:ext uri="{FF2B5EF4-FFF2-40B4-BE49-F238E27FC236}">
                <a16:creationId xmlns:a16="http://schemas.microsoft.com/office/drawing/2014/main" id="{288E16ED-8FF8-4BCC-9D42-24E18B9D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1763713"/>
            <a:ext cx="4232275" cy="3259137"/>
          </a:xfrm>
          <a:prstGeom prst="rect">
            <a:avLst/>
          </a:prstGeom>
          <a:solidFill>
            <a:srgbClr val="6E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1">
                <a:solidFill>
                  <a:srgbClr val="000000"/>
                </a:solidFill>
              </a:rPr>
              <a:t>SHIFT</a:t>
            </a:r>
          </a:p>
        </p:txBody>
      </p:sp>
      <p:sp>
        <p:nvSpPr>
          <p:cNvPr id="85002" name="Line 9">
            <a:extLst>
              <a:ext uri="{FF2B5EF4-FFF2-40B4-BE49-F238E27FC236}">
                <a16:creationId xmlns:a16="http://schemas.microsoft.com/office/drawing/2014/main" id="{6C5576A9-1938-4476-BC65-3FD797BF5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174783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3" name="Line 10">
            <a:extLst>
              <a:ext uri="{FF2B5EF4-FFF2-40B4-BE49-F238E27FC236}">
                <a16:creationId xmlns:a16="http://schemas.microsoft.com/office/drawing/2014/main" id="{F5FECB1F-EBB0-4B18-BDC8-E4ED8202D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1744663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4" name="Line 11">
            <a:extLst>
              <a:ext uri="{FF2B5EF4-FFF2-40B4-BE49-F238E27FC236}">
                <a16:creationId xmlns:a16="http://schemas.microsoft.com/office/drawing/2014/main" id="{A347F5B2-41CA-4389-80E8-C1CBA603E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6513" y="1741488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5" name="Line 12">
            <a:extLst>
              <a:ext uri="{FF2B5EF4-FFF2-40B4-BE49-F238E27FC236}">
                <a16:creationId xmlns:a16="http://schemas.microsoft.com/office/drawing/2014/main" id="{23882B9C-8598-424F-8846-73A38C437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125" y="1738313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6" name="Line 13">
            <a:extLst>
              <a:ext uri="{FF2B5EF4-FFF2-40B4-BE49-F238E27FC236}">
                <a16:creationId xmlns:a16="http://schemas.microsoft.com/office/drawing/2014/main" id="{EFE90B51-C18D-49B3-AA4A-6D3E5A3791F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51101" y="4270375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7" name="Line 14">
            <a:extLst>
              <a:ext uri="{FF2B5EF4-FFF2-40B4-BE49-F238E27FC236}">
                <a16:creationId xmlns:a16="http://schemas.microsoft.com/office/drawing/2014/main" id="{5A1FFCB7-7632-41A6-9437-05FE5DA29EA5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62213" y="3578225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8" name="Line 15">
            <a:extLst>
              <a:ext uri="{FF2B5EF4-FFF2-40B4-BE49-F238E27FC236}">
                <a16:creationId xmlns:a16="http://schemas.microsoft.com/office/drawing/2014/main" id="{930DDD9F-40C0-4512-93CA-389D9E6A57F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59038" y="2922587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85009" name="Line 16">
            <a:extLst>
              <a:ext uri="{FF2B5EF4-FFF2-40B4-BE49-F238E27FC236}">
                <a16:creationId xmlns:a16="http://schemas.microsoft.com/office/drawing/2014/main" id="{5E3DDED6-0134-49EC-AB6D-CFB138D20B9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455863" y="2230437"/>
            <a:ext cx="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59409" name="Text Box 17">
            <a:extLst>
              <a:ext uri="{FF2B5EF4-FFF2-40B4-BE49-F238E27FC236}">
                <a16:creationId xmlns:a16="http://schemas.microsoft.com/office/drawing/2014/main" id="{4DF5BA9F-D692-4104-8DC3-98BFAFD9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2207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s</a:t>
            </a:r>
            <a:r>
              <a:rPr lang="en-US" altLang="zh-TW" sz="24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410" name="Text Box 18">
            <a:extLst>
              <a:ext uri="{FF2B5EF4-FFF2-40B4-BE49-F238E27FC236}">
                <a16:creationId xmlns:a16="http://schemas.microsoft.com/office/drawing/2014/main" id="{FF25705A-6146-4FBE-A9BA-4C622311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988" y="1222375"/>
            <a:ext cx="423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s</a:t>
            </a:r>
            <a:r>
              <a:rPr lang="en-US" altLang="zh-TW" sz="2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11" name="Text Box 19">
            <a:extLst>
              <a:ext uri="{FF2B5EF4-FFF2-40B4-BE49-F238E27FC236}">
                <a16:creationId xmlns:a16="http://schemas.microsoft.com/office/drawing/2014/main" id="{87C9F002-5AAC-4847-92C2-25B60BA7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22396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s</a:t>
            </a:r>
            <a:r>
              <a:rPr lang="en-US" altLang="zh-TW" sz="2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9412" name="Text Box 20">
            <a:extLst>
              <a:ext uri="{FF2B5EF4-FFF2-40B4-BE49-F238E27FC236}">
                <a16:creationId xmlns:a16="http://schemas.microsoft.com/office/drawing/2014/main" id="{62E1852E-D051-4C7B-9692-E768AB56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122555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s</a:t>
            </a:r>
            <a:r>
              <a:rPr lang="en-US" altLang="zh-TW" sz="2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13" name="Text Box 21">
            <a:extLst>
              <a:ext uri="{FF2B5EF4-FFF2-40B4-BE49-F238E27FC236}">
                <a16:creationId xmlns:a16="http://schemas.microsoft.com/office/drawing/2014/main" id="{C21FB187-2707-4CD1-877C-6EE4AA8E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114925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z</a:t>
            </a:r>
            <a:r>
              <a:rPr lang="en-US" altLang="zh-TW" sz="24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414" name="Text Box 22">
            <a:extLst>
              <a:ext uri="{FF2B5EF4-FFF2-40B4-BE49-F238E27FC236}">
                <a16:creationId xmlns:a16="http://schemas.microsoft.com/office/drawing/2014/main" id="{688B5A4E-1B19-44C4-9E04-7E1C37D49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5116513"/>
            <a:ext cx="439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z</a:t>
            </a:r>
            <a:r>
              <a:rPr lang="en-US" altLang="zh-TW" sz="2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15" name="Text Box 23">
            <a:extLst>
              <a:ext uri="{FF2B5EF4-FFF2-40B4-BE49-F238E27FC236}">
                <a16:creationId xmlns:a16="http://schemas.microsoft.com/office/drawing/2014/main" id="{A0DC224C-3ADF-499A-9844-F476FD312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7913" y="5118100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z</a:t>
            </a:r>
            <a:r>
              <a:rPr lang="en-US" altLang="zh-TW" sz="2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9416" name="Text Box 24">
            <a:extLst>
              <a:ext uri="{FF2B5EF4-FFF2-40B4-BE49-F238E27FC236}">
                <a16:creationId xmlns:a16="http://schemas.microsoft.com/office/drawing/2014/main" id="{3B6D34E6-136E-4162-84D4-87498824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511968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z</a:t>
            </a:r>
            <a:r>
              <a:rPr lang="en-US" altLang="zh-TW" sz="2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17" name="Text Box 25">
            <a:extLst>
              <a:ext uri="{FF2B5EF4-FFF2-40B4-BE49-F238E27FC236}">
                <a16:creationId xmlns:a16="http://schemas.microsoft.com/office/drawing/2014/main" id="{57362235-8856-491C-B06C-44B3682AF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2090738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9DECA774-D15D-4EE3-9B07-A30A348B7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2792413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12803D15-22B8-4AC2-AAC1-2CFCAC62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3463925"/>
            <a:ext cx="48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9ABE1937-AC7C-42C8-B859-82290E19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178300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21" name="Text Box 29">
            <a:extLst>
              <a:ext uri="{FF2B5EF4-FFF2-40B4-BE49-F238E27FC236}">
                <a16:creationId xmlns:a16="http://schemas.microsoft.com/office/drawing/2014/main" id="{CC6831FA-459E-4FE6-9219-E3CF929D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901700"/>
            <a:ext cx="4589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</a:rPr>
              <a:t>Only one of them will be on at a time.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投影片編號版面配置區 3">
            <a:extLst>
              <a:ext uri="{FF2B5EF4-FFF2-40B4-BE49-F238E27FC236}">
                <a16:creationId xmlns:a16="http://schemas.microsoft.com/office/drawing/2014/main" id="{831105ED-5BCD-4F58-A16C-FBE122170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5972DA1-10E2-4520-8666-B71098CD5A3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011D118-E758-4B98-9F52-92E008B0C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Shifter</a:t>
            </a:r>
          </a:p>
        </p:txBody>
      </p:sp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id="{6AB3F2DD-3764-4560-BDC6-E77CF8338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792442"/>
              </p:ext>
            </p:extLst>
          </p:nvPr>
        </p:nvGraphicFramePr>
        <p:xfrm>
          <a:off x="1752600" y="1471613"/>
          <a:ext cx="5438775" cy="2443163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3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itchFamily="66" charset="0"/>
                          <a:ea typeface="新細明體" pitchFamily="18" charset="-120"/>
                        </a:rPr>
                        <a:t>3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itchFamily="66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投影片編號版面配置區 3">
            <a:extLst>
              <a:ext uri="{FF2B5EF4-FFF2-40B4-BE49-F238E27FC236}">
                <a16:creationId xmlns:a16="http://schemas.microsoft.com/office/drawing/2014/main" id="{D723CC8C-9E57-419F-A262-F475BC5E5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8822B5D6-33B9-4313-AFB7-2E3680C6CB9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192FCD0-0E1E-4178-AB28-A2B56FD5F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0975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Shifter</a:t>
            </a:r>
          </a:p>
        </p:txBody>
      </p:sp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id="{23528FFD-8888-4C1D-80D3-FC2534DEF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6752"/>
              </p:ext>
            </p:extLst>
          </p:nvPr>
        </p:nvGraphicFramePr>
        <p:xfrm>
          <a:off x="1752600" y="1471613"/>
          <a:ext cx="5438775" cy="2443163"/>
        </p:xfrm>
        <a:graphic>
          <a:graphicData uri="http://schemas.openxmlformats.org/drawingml/2006/table">
            <a:tbl>
              <a:tblPr/>
              <a:tblGrid>
                <a:gridCol w="108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577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z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  <a:defRPr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5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2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1</a:t>
                      </a:r>
                      <a:endParaRPr kumimoji="1" lang="zh-TW" altLang="en-US" sz="36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  <a:defRPr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  <a:defRPr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3</a:t>
                      </a:r>
                      <a:endParaRPr kumimoji="1" lang="zh-TW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x</a:t>
                      </a:r>
                      <a:r>
                        <a:rPr kumimoji="1" lang="en-US" altLang="zh-TW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  <a:endParaRPr kumimoji="1" lang="zh-TW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ts val="3200"/>
                        </a:lnSpc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defRPr kumimoji="1" sz="2400">
                          <a:solidFill>
                            <a:srgbClr val="003399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ts val="2800"/>
                        </a:lnSpc>
                        <a:buClr>
                          <a:schemeClr val="tx1"/>
                        </a:buClr>
                        <a:buSzPct val="35000"/>
                        <a:buFont typeface="Monotype Sorts" pitchFamily="-110" charset="2"/>
                        <a:defRPr kumimoji="1"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8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ts val="2600"/>
                        </a:lnSpc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ts val="3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Pct val="50000"/>
                        <a:buFont typeface="Monotype Sorts" pitchFamily="-110" charset="2"/>
                        <a:buNone/>
                        <a:tabLst/>
                        <a:defRPr/>
                      </a:pPr>
                      <a:r>
                        <a:rPr kumimoji="1" lang="en-US" altLang="zh-TW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29" name="Rectangle 43">
            <a:extLst>
              <a:ext uri="{FF2B5EF4-FFF2-40B4-BE49-F238E27FC236}">
                <a16:creationId xmlns:a16="http://schemas.microsoft.com/office/drawing/2014/main" id="{3864C3C3-CC17-45E9-83ED-A2093BC3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4752975"/>
            <a:ext cx="7219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TW" dirty="0"/>
              <a:t>z</a:t>
            </a:r>
            <a:r>
              <a:rPr lang="en-US" altLang="zh-TW" baseline="-25000" dirty="0"/>
              <a:t>0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‧0   + s</a:t>
            </a:r>
            <a:r>
              <a:rPr lang="en-US" altLang="zh-TW" baseline="-25000" dirty="0"/>
              <a:t>2</a:t>
            </a:r>
            <a:r>
              <a:rPr lang="en-US" altLang="zh-TW" dirty="0"/>
              <a:t>‧0  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1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+ s</a:t>
            </a:r>
            <a:r>
              <a:rPr lang="en-US" altLang="zh-TW" baseline="-25000" dirty="0"/>
              <a:t>2</a:t>
            </a:r>
            <a:r>
              <a:rPr lang="en-US" altLang="zh-TW" dirty="0"/>
              <a:t>‧0  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2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2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+ s</a:t>
            </a:r>
            <a:r>
              <a:rPr lang="en-US" altLang="zh-TW" baseline="-25000" dirty="0"/>
              <a:t>2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3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3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2</a:t>
            </a:r>
            <a:r>
              <a:rPr lang="en-US" altLang="zh-TW" dirty="0"/>
              <a:t> + s</a:t>
            </a:r>
            <a:r>
              <a:rPr lang="en-US" altLang="zh-TW" baseline="-25000" dirty="0"/>
              <a:t>2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 + s</a:t>
            </a:r>
            <a:r>
              <a:rPr lang="en-US" altLang="zh-TW" baseline="-25000" dirty="0"/>
              <a:t>3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編號版面配置區 3">
            <a:extLst>
              <a:ext uri="{FF2B5EF4-FFF2-40B4-BE49-F238E27FC236}">
                <a16:creationId xmlns:a16="http://schemas.microsoft.com/office/drawing/2014/main" id="{5E73866D-E5BC-4997-B04B-7AAF27440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DDD3220E-BF98-4790-B35D-87699BDA5AE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67CC99D8-6431-46A0-B95B-FF31162B7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Shifter</a:t>
            </a:r>
          </a:p>
        </p:txBody>
      </p:sp>
      <p:pic>
        <p:nvPicPr>
          <p:cNvPr id="65539" name="Picture 4" descr="ShiftRight">
            <a:extLst>
              <a:ext uri="{FF2B5EF4-FFF2-40B4-BE49-F238E27FC236}">
                <a16:creationId xmlns:a16="http://schemas.microsoft.com/office/drawing/2014/main" id="{A79BA714-D0CB-4092-89C2-8BA3CE14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771525"/>
            <a:ext cx="650081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3">
            <a:extLst>
              <a:ext uri="{FF2B5EF4-FFF2-40B4-BE49-F238E27FC236}">
                <a16:creationId xmlns:a16="http://schemas.microsoft.com/office/drawing/2014/main" id="{FC45D581-C1AD-F54E-8960-BF31D8F5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4752975"/>
            <a:ext cx="72199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TW" dirty="0"/>
              <a:t>z</a:t>
            </a:r>
            <a:r>
              <a:rPr lang="en-US" altLang="zh-TW" baseline="-25000" dirty="0"/>
              <a:t>0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‧0   + s</a:t>
            </a:r>
            <a:r>
              <a:rPr lang="en-US" altLang="zh-TW" baseline="-25000" dirty="0"/>
              <a:t>2</a:t>
            </a:r>
            <a:r>
              <a:rPr lang="en-US" altLang="zh-TW" dirty="0"/>
              <a:t>‧0  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1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+ s</a:t>
            </a:r>
            <a:r>
              <a:rPr lang="en-US" altLang="zh-TW" baseline="-25000" dirty="0"/>
              <a:t>2</a:t>
            </a:r>
            <a:r>
              <a:rPr lang="en-US" altLang="zh-TW" dirty="0"/>
              <a:t>‧0  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2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2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+ s</a:t>
            </a:r>
            <a:r>
              <a:rPr lang="en-US" altLang="zh-TW" baseline="-25000" dirty="0"/>
              <a:t>2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  <a:r>
              <a:rPr lang="en-US" altLang="zh-TW" dirty="0"/>
              <a:t>  + s</a:t>
            </a:r>
            <a:r>
              <a:rPr lang="en-US" altLang="zh-TW" baseline="-25000" dirty="0"/>
              <a:t>3</a:t>
            </a:r>
            <a:r>
              <a:rPr lang="en-US" altLang="zh-TW" dirty="0"/>
              <a:t>‧0</a:t>
            </a:r>
          </a:p>
          <a:p>
            <a:r>
              <a:rPr lang="en-US" altLang="zh-TW" dirty="0"/>
              <a:t>z</a:t>
            </a:r>
            <a:r>
              <a:rPr lang="en-US" altLang="zh-TW" baseline="-25000" dirty="0"/>
              <a:t>3</a:t>
            </a:r>
            <a:r>
              <a:rPr lang="en-US" altLang="zh-TW" dirty="0"/>
              <a:t>  = s</a:t>
            </a:r>
            <a:r>
              <a:rPr lang="en-US" altLang="zh-TW" baseline="-25000" dirty="0"/>
              <a:t>0</a:t>
            </a:r>
            <a:r>
              <a:rPr lang="en-US" altLang="zh-TW" dirty="0"/>
              <a:t>‧x</a:t>
            </a:r>
            <a:r>
              <a:rPr lang="en-US" altLang="zh-TW" baseline="-25000" dirty="0"/>
              <a:t>3</a:t>
            </a:r>
            <a:r>
              <a:rPr lang="en-US" altLang="zh-TW" dirty="0"/>
              <a:t>  + s</a:t>
            </a:r>
            <a:r>
              <a:rPr lang="en-US" altLang="zh-TW" baseline="-25000" dirty="0"/>
              <a:t>1</a:t>
            </a:r>
            <a:r>
              <a:rPr lang="en-US" altLang="zh-TW" dirty="0"/>
              <a:t>‧x</a:t>
            </a:r>
            <a:r>
              <a:rPr lang="en-US" altLang="zh-TW" baseline="-25000" dirty="0"/>
              <a:t>2</a:t>
            </a:r>
            <a:r>
              <a:rPr lang="en-US" altLang="zh-TW" dirty="0"/>
              <a:t> + s</a:t>
            </a:r>
            <a:r>
              <a:rPr lang="en-US" altLang="zh-TW" baseline="-25000" dirty="0"/>
              <a:t>2</a:t>
            </a:r>
            <a:r>
              <a:rPr lang="en-US" altLang="zh-TW" dirty="0"/>
              <a:t>‧x</a:t>
            </a:r>
            <a:r>
              <a:rPr lang="en-US" altLang="zh-TW" baseline="-25000" dirty="0"/>
              <a:t>1</a:t>
            </a:r>
            <a:r>
              <a:rPr lang="en-US" altLang="zh-TW" dirty="0"/>
              <a:t>   + s</a:t>
            </a:r>
            <a:r>
              <a:rPr lang="en-US" altLang="zh-TW" baseline="-25000" dirty="0"/>
              <a:t>3</a:t>
            </a:r>
            <a:r>
              <a:rPr lang="en-US" altLang="zh-TW" dirty="0"/>
              <a:t>‧x</a:t>
            </a:r>
            <a:r>
              <a:rPr lang="en-US" altLang="zh-TW" baseline="-25000" dirty="0"/>
              <a:t>0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DFAC4A2-C5EF-A745-9282-C04CF7062648}"/>
              </a:ext>
            </a:extLst>
          </p:cNvPr>
          <p:cNvSpPr/>
          <p:nvPr/>
        </p:nvSpPr>
        <p:spPr bwMode="auto">
          <a:xfrm>
            <a:off x="3635896" y="4365104"/>
            <a:ext cx="1512168" cy="338659"/>
          </a:xfrm>
          <a:prstGeom prst="rect">
            <a:avLst/>
          </a:prstGeom>
          <a:ln>
            <a:noFill/>
            <a:headEnd type="none" w="med" len="med"/>
            <a:tailEnd type="triangl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投影片編號版面配置區 3">
            <a:extLst>
              <a:ext uri="{FF2B5EF4-FFF2-40B4-BE49-F238E27FC236}">
                <a16:creationId xmlns:a16="http://schemas.microsoft.com/office/drawing/2014/main" id="{01376993-FB75-45B0-954E-DEDB9C323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AA2D0F9A-0792-4C64-9ED9-0135676561FE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5F1CC09-9547-4E11-9CB4-7340F0B0E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N-bit Decoder</a:t>
            </a:r>
          </a:p>
        </p:txBody>
      </p:sp>
      <p:pic>
        <p:nvPicPr>
          <p:cNvPr id="67587" name="Picture 4">
            <a:extLst>
              <a:ext uri="{FF2B5EF4-FFF2-40B4-BE49-F238E27FC236}">
                <a16:creationId xmlns:a16="http://schemas.microsoft.com/office/drawing/2014/main" id="{AA6EC4D7-5967-4772-BDC3-262FCF92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473325"/>
            <a:ext cx="2828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906245" name="Picture 5">
            <a:extLst>
              <a:ext uri="{FF2B5EF4-FFF2-40B4-BE49-F238E27FC236}">
                <a16:creationId xmlns:a16="http://schemas.microsoft.com/office/drawing/2014/main" id="{C579E8AF-E435-4B93-8B93-7188BB804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781050"/>
            <a:ext cx="33432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67589" name="Rectangle 3">
            <a:extLst>
              <a:ext uri="{FF2B5EF4-FFF2-40B4-BE49-F238E27FC236}">
                <a16:creationId xmlns:a16="http://schemas.microsoft.com/office/drawing/2014/main" id="{AFE885B7-9407-4DFD-BD47-379739C8C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914400"/>
            <a:ext cx="550862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N-bit decoder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 address inputs, 2</a:t>
            </a:r>
            <a:r>
              <a:rPr lang="en-US" altLang="zh-TW" baseline="30000">
                <a:ea typeface="新細明體" panose="02020500000000000000" pitchFamily="18" charset="-120"/>
              </a:rPr>
              <a:t>N</a:t>
            </a:r>
            <a:r>
              <a:rPr lang="en-US" altLang="zh-TW">
                <a:ea typeface="新細明體" panose="02020500000000000000" pitchFamily="18" charset="-120"/>
              </a:rPr>
              <a:t> data outputs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Addresses output bit is 1; </a:t>
            </a:r>
          </a:p>
          <a:p>
            <a:pPr lvl="1">
              <a:buFont typeface="Monotype Sorts" pitchFamily="-110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   all others are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投影片編號版面配置區 3">
            <a:extLst>
              <a:ext uri="{FF2B5EF4-FFF2-40B4-BE49-F238E27FC236}">
                <a16:creationId xmlns:a16="http://schemas.microsoft.com/office/drawing/2014/main" id="{70C026DC-20F7-4DA4-9F74-2AC63A1FEE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5CCAD927-0E01-4616-8055-14EBB38D8191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C22BB8D-5219-4641-A330-232CD775A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N-bit Decoder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8FA67F33-F4E4-49C2-8B36-89C4683E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473325"/>
            <a:ext cx="2828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69636" name="Rectangle 5">
            <a:extLst>
              <a:ext uri="{FF2B5EF4-FFF2-40B4-BE49-F238E27FC236}">
                <a16:creationId xmlns:a16="http://schemas.microsoft.com/office/drawing/2014/main" id="{84BE7EF6-5FD1-4C22-A42D-EF87CFACF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938" y="914400"/>
            <a:ext cx="550862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N-bit decoder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N address inputs, 2</a:t>
            </a:r>
            <a:r>
              <a:rPr lang="en-US" altLang="zh-TW" baseline="30000">
                <a:ea typeface="新細明體" panose="02020500000000000000" pitchFamily="18" charset="-120"/>
              </a:rPr>
              <a:t>N</a:t>
            </a:r>
            <a:r>
              <a:rPr lang="en-US" altLang="zh-TW">
                <a:ea typeface="新細明體" panose="02020500000000000000" pitchFamily="18" charset="-120"/>
              </a:rPr>
              <a:t> data outputs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Addresses output bit is 1; </a:t>
            </a:r>
          </a:p>
          <a:p>
            <a:pPr lvl="1">
              <a:buFont typeface="Monotype Sorts" pitchFamily="-110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   all others are 0</a:t>
            </a:r>
          </a:p>
        </p:txBody>
      </p:sp>
      <p:pic>
        <p:nvPicPr>
          <p:cNvPr id="69637" name="Picture 6" descr="Decoder">
            <a:extLst>
              <a:ext uri="{FF2B5EF4-FFF2-40B4-BE49-F238E27FC236}">
                <a16:creationId xmlns:a16="http://schemas.microsoft.com/office/drawing/2014/main" id="{99E98CFC-9823-47DF-A87F-DEDEFFBA8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355600"/>
            <a:ext cx="1716087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投影片編號版面配置區 3">
            <a:extLst>
              <a:ext uri="{FF2B5EF4-FFF2-40B4-BE49-F238E27FC236}">
                <a16:creationId xmlns:a16="http://schemas.microsoft.com/office/drawing/2014/main" id="{8BD2102A-B0F0-4EE0-96AE-95C76B289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561CF28-D1E8-4A8C-B5F2-2245F5597C9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47654064-B9A4-47A8-B704-414C042A9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2-Bit Decoder Controlling 4-Bit Shifter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7510014-E02C-4C44-AC6D-54011B902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Ex.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Put in a binary amount          to shift.</a:t>
            </a: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71684" name="Picture 5" descr="ShiftRightX">
            <a:extLst>
              <a:ext uri="{FF2B5EF4-FFF2-40B4-BE49-F238E27FC236}">
                <a16:creationId xmlns:a16="http://schemas.microsoft.com/office/drawing/2014/main" id="{C8CEC68B-B0B5-449E-A50E-2DFD259C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1782763"/>
            <a:ext cx="53784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>
            <a:extLst>
              <a:ext uri="{FF2B5EF4-FFF2-40B4-BE49-F238E27FC236}">
                <a16:creationId xmlns:a16="http://schemas.microsoft.com/office/drawing/2014/main" id="{11706D01-9EE7-4F72-8F13-89C7D6CB5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138" y="879475"/>
            <a:ext cx="925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>
                <a:solidFill>
                  <a:srgbClr val="000000"/>
                </a:solidFill>
              </a:rPr>
              <a:t>r</a:t>
            </a:r>
            <a:r>
              <a:rPr lang="en-US" altLang="zh-TW" baseline="-25000">
                <a:solidFill>
                  <a:srgbClr val="000000"/>
                </a:solidFill>
              </a:rPr>
              <a:t>0</a:t>
            </a:r>
            <a:r>
              <a:rPr lang="en-US" altLang="zh-TW">
                <a:solidFill>
                  <a:srgbClr val="000000"/>
                </a:solidFill>
              </a:rPr>
              <a:t>r</a:t>
            </a:r>
            <a:r>
              <a:rPr lang="en-US" altLang="zh-TW" baseline="-25000">
                <a:solidFill>
                  <a:srgbClr val="000000"/>
                </a:solidFill>
              </a:rPr>
              <a:t>1 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3CFD37-CC7C-CE42-B879-BA6862414F04}"/>
              </a:ext>
            </a:extLst>
          </p:cNvPr>
          <p:cNvSpPr/>
          <p:nvPr/>
        </p:nvSpPr>
        <p:spPr bwMode="auto">
          <a:xfrm>
            <a:off x="3744000" y="5552554"/>
            <a:ext cx="1080120" cy="338659"/>
          </a:xfrm>
          <a:prstGeom prst="rect">
            <a:avLst/>
          </a:prstGeom>
          <a:ln>
            <a:noFill/>
            <a:headEnd type="none" w="med" len="med"/>
            <a:tailEnd type="triangl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投影片編號版面配置區 3">
            <a:extLst>
              <a:ext uri="{FF2B5EF4-FFF2-40B4-BE49-F238E27FC236}">
                <a16:creationId xmlns:a16="http://schemas.microsoft.com/office/drawing/2014/main" id="{52D34AD9-9438-497B-AF5D-A2D6F9EED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438EB0C7-BF41-4B69-85E9-88123DF5C057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333117F2-26F4-40DA-8071-643D71EBA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Arithmetic Logic Unit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FF781C2-61EF-4841-9E66-893B9981D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Arithmetic logic unit (ALU).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Computes all operations in parallel.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Add and subtract.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Xor.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And.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left or right.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Q.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How to select desired answer?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>
            <a:extLst>
              <a:ext uri="{FF2B5EF4-FFF2-40B4-BE49-F238E27FC236}">
                <a16:creationId xmlns:a16="http://schemas.microsoft.com/office/drawing/2014/main" id="{C2B2DEA1-1CC0-4C38-BBBE-9C12F680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1 Hot OR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77826" name="投影片編號版面配置區 3">
            <a:extLst>
              <a:ext uri="{FF2B5EF4-FFF2-40B4-BE49-F238E27FC236}">
                <a16:creationId xmlns:a16="http://schemas.microsoft.com/office/drawing/2014/main" id="{9032F03C-3C46-41A9-9E7F-DBC5CDD91B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09B0BC1-4926-4433-8F07-A1D1318FE358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29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矩形 4">
            <a:extLst>
              <a:ext uri="{FF2B5EF4-FFF2-40B4-BE49-F238E27FC236}">
                <a16:creationId xmlns:a16="http://schemas.microsoft.com/office/drawing/2014/main" id="{D50905A8-B21E-4540-B676-0C0DE1CBD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8" y="1089025"/>
            <a:ext cx="1403350" cy="990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</a:rPr>
              <a:t>adder</a:t>
            </a:r>
            <a:endParaRPr lang="zh-TW" altLang="en-US" sz="2000">
              <a:solidFill>
                <a:srgbClr val="000000"/>
              </a:solidFill>
            </a:endParaRPr>
          </a:p>
        </p:txBody>
      </p:sp>
      <p:sp>
        <p:nvSpPr>
          <p:cNvPr id="77828" name="矩形 5">
            <a:extLst>
              <a:ext uri="{FF2B5EF4-FFF2-40B4-BE49-F238E27FC236}">
                <a16:creationId xmlns:a16="http://schemas.microsoft.com/office/drawing/2014/main" id="{5A5F55C8-39B8-47C3-84A1-D7CD9B742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0" y="2403475"/>
            <a:ext cx="1403350" cy="9890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</a:rPr>
              <a:t>xor</a:t>
            </a:r>
            <a:endParaRPr lang="zh-TW" altLang="en-US" sz="2000">
              <a:solidFill>
                <a:srgbClr val="000000"/>
              </a:solidFill>
            </a:endParaRPr>
          </a:p>
        </p:txBody>
      </p:sp>
      <p:sp>
        <p:nvSpPr>
          <p:cNvPr id="77829" name="矩形 6">
            <a:extLst>
              <a:ext uri="{FF2B5EF4-FFF2-40B4-BE49-F238E27FC236}">
                <a16:creationId xmlns:a16="http://schemas.microsoft.com/office/drawing/2014/main" id="{CCD7074C-7CF0-467E-81E3-E24A9751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4105275"/>
            <a:ext cx="1403350" cy="9890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</a:rPr>
              <a:t>shift</a:t>
            </a:r>
            <a:endParaRPr lang="zh-TW" altLang="en-US" sz="2000">
              <a:solidFill>
                <a:srgbClr val="000000"/>
              </a:solidFill>
            </a:endParaRPr>
          </a:p>
        </p:txBody>
      </p:sp>
      <p:pic>
        <p:nvPicPr>
          <p:cNvPr id="77830" name="Picture 2" descr="D:\courses\assembly\resources\gates\and.bmp">
            <a:extLst>
              <a:ext uri="{FF2B5EF4-FFF2-40B4-BE49-F238E27FC236}">
                <a16:creationId xmlns:a16="http://schemas.microsoft.com/office/drawing/2014/main" id="{49F37A41-8478-43EA-972D-C4EF47CE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751013"/>
            <a:ext cx="1092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3" descr="D:\courses\assembly\resources\gates\or.bmp">
            <a:extLst>
              <a:ext uri="{FF2B5EF4-FFF2-40B4-BE49-F238E27FC236}">
                <a16:creationId xmlns:a16="http://schemas.microsoft.com/office/drawing/2014/main" id="{E45560F0-FFE6-486F-85EF-2952B7F5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461000"/>
            <a:ext cx="642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矩形 9">
            <a:extLst>
              <a:ext uri="{FF2B5EF4-FFF2-40B4-BE49-F238E27FC236}">
                <a16:creationId xmlns:a16="http://schemas.microsoft.com/office/drawing/2014/main" id="{15343D2C-DD23-4E2A-B60B-C1E3D222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363" y="1128713"/>
            <a:ext cx="1403350" cy="43195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sm" len="sm"/>
              </a14:hiddenLine>
            </a:ext>
          </a:extLst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000">
                <a:solidFill>
                  <a:srgbClr val="000000"/>
                </a:solidFill>
              </a:rPr>
              <a:t>decoder</a:t>
            </a:r>
            <a:endParaRPr lang="zh-TW" altLang="en-US" sz="2000">
              <a:solidFill>
                <a:srgbClr val="000000"/>
              </a:solidFill>
            </a:endParaRPr>
          </a:p>
        </p:txBody>
      </p:sp>
      <p:cxnSp>
        <p:nvCxnSpPr>
          <p:cNvPr id="77833" name="直線接點 11">
            <a:extLst>
              <a:ext uri="{FF2B5EF4-FFF2-40B4-BE49-F238E27FC236}">
                <a16:creationId xmlns:a16="http://schemas.microsoft.com/office/drawing/2014/main" id="{0362A13A-47ED-45B9-9B25-F81F2FE3BF9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177131" y="5574507"/>
            <a:ext cx="2762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4" name="直線接點 13">
            <a:extLst>
              <a:ext uri="{FF2B5EF4-FFF2-40B4-BE49-F238E27FC236}">
                <a16:creationId xmlns:a16="http://schemas.microsoft.com/office/drawing/2014/main" id="{F4ED675F-3838-49AB-980D-B6EDA4202C1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329531" y="5576094"/>
            <a:ext cx="2762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5" name="直線接點 14">
            <a:extLst>
              <a:ext uri="{FF2B5EF4-FFF2-40B4-BE49-F238E27FC236}">
                <a16:creationId xmlns:a16="http://schemas.microsoft.com/office/drawing/2014/main" id="{EBBBD111-1855-4386-8C58-A5E882F55C4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482725" y="5578475"/>
            <a:ext cx="2746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6" name="直線接點 18">
            <a:extLst>
              <a:ext uri="{FF2B5EF4-FFF2-40B4-BE49-F238E27FC236}">
                <a16:creationId xmlns:a16="http://schemas.microsoft.com/office/drawing/2014/main" id="{D70509A5-31EC-4CC5-89D2-CBEB426B54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41538" y="2238375"/>
            <a:ext cx="3282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7" name="肘形接點 20">
            <a:extLst>
              <a:ext uri="{FF2B5EF4-FFF2-40B4-BE49-F238E27FC236}">
                <a16:creationId xmlns:a16="http://schemas.microsoft.com/office/drawing/2014/main" id="{AB64E150-1F3B-4C69-AB94-6B61365F86DC}"/>
              </a:ext>
            </a:extLst>
          </p:cNvPr>
          <p:cNvCxnSpPr>
            <a:cxnSpLocks noChangeShapeType="1"/>
            <a:stCxn id="77827" idx="3"/>
          </p:cNvCxnSpPr>
          <p:nvPr/>
        </p:nvCxnSpPr>
        <p:spPr bwMode="auto">
          <a:xfrm>
            <a:off x="4960938" y="1584325"/>
            <a:ext cx="477837" cy="3857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7838" name="Picture 2" descr="D:\courses\assembly\resources\gates\and.bmp">
            <a:extLst>
              <a:ext uri="{FF2B5EF4-FFF2-40B4-BE49-F238E27FC236}">
                <a16:creationId xmlns:a16="http://schemas.microsoft.com/office/drawing/2014/main" id="{9A2FA9F9-82F4-4886-9F87-23CE0EF1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003550"/>
            <a:ext cx="11001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839" name="直線接點 25">
            <a:extLst>
              <a:ext uri="{FF2B5EF4-FFF2-40B4-BE49-F238E27FC236}">
                <a16:creationId xmlns:a16="http://schemas.microsoft.com/office/drawing/2014/main" id="{E47B67BB-CD36-4626-8184-5E63A29945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1063" y="3486150"/>
            <a:ext cx="3282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0" name="肘形接點 26">
            <a:extLst>
              <a:ext uri="{FF2B5EF4-FFF2-40B4-BE49-F238E27FC236}">
                <a16:creationId xmlns:a16="http://schemas.microsoft.com/office/drawing/2014/main" id="{4F681EC7-5C27-4F82-BCD9-294120A61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0463" y="2832100"/>
            <a:ext cx="477837" cy="3857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7841" name="Picture 2" descr="D:\courses\assembly\resources\gates\and.bmp">
            <a:extLst>
              <a:ext uri="{FF2B5EF4-FFF2-40B4-BE49-F238E27FC236}">
                <a16:creationId xmlns:a16="http://schemas.microsoft.com/office/drawing/2014/main" id="{C358323E-40B7-4ED5-A252-F14FC6AC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746625"/>
            <a:ext cx="11001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842" name="直線接點 28">
            <a:extLst>
              <a:ext uri="{FF2B5EF4-FFF2-40B4-BE49-F238E27FC236}">
                <a16:creationId xmlns:a16="http://schemas.microsoft.com/office/drawing/2014/main" id="{9423D4AE-C86C-4136-A523-63E02B27C4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1063" y="5229225"/>
            <a:ext cx="3282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肘形接點 29">
            <a:extLst>
              <a:ext uri="{FF2B5EF4-FFF2-40B4-BE49-F238E27FC236}">
                <a16:creationId xmlns:a16="http://schemas.microsoft.com/office/drawing/2014/main" id="{BADBDF8A-2990-4176-890D-A276D2BE74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0463" y="4575175"/>
            <a:ext cx="477837" cy="3857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直線接點 31">
            <a:extLst>
              <a:ext uri="{FF2B5EF4-FFF2-40B4-BE49-F238E27FC236}">
                <a16:creationId xmlns:a16="http://schemas.microsoft.com/office/drawing/2014/main" id="{ED9ECD6E-9526-497C-9CAB-670B1CD5F6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65888" y="5097463"/>
            <a:ext cx="15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直線接點 33">
            <a:extLst>
              <a:ext uri="{FF2B5EF4-FFF2-40B4-BE49-F238E27FC236}">
                <a16:creationId xmlns:a16="http://schemas.microsoft.com/office/drawing/2014/main" id="{894CF2EA-AA09-488C-AB88-D9B08768005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37175" y="4562476"/>
            <a:ext cx="24161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直線接點 38">
            <a:extLst>
              <a:ext uri="{FF2B5EF4-FFF2-40B4-BE49-F238E27FC236}">
                <a16:creationId xmlns:a16="http://schemas.microsoft.com/office/drawing/2014/main" id="{FF73E615-3090-470F-8B2D-2A6580866A9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06182" y="3793331"/>
            <a:ext cx="3416300" cy="17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直線接點 41">
            <a:extLst>
              <a:ext uri="{FF2B5EF4-FFF2-40B4-BE49-F238E27FC236}">
                <a16:creationId xmlns:a16="http://schemas.microsoft.com/office/drawing/2014/main" id="{3601DC27-9DD2-4F51-BC7B-FED604E40C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26200" y="2103438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直線接點 44">
            <a:extLst>
              <a:ext uri="{FF2B5EF4-FFF2-40B4-BE49-F238E27FC236}">
                <a16:creationId xmlns:a16="http://schemas.microsoft.com/office/drawing/2014/main" id="{B30765B9-3D70-4B6B-A5AE-FF382ADA1C3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26200" y="3360738"/>
            <a:ext cx="112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9" name="Rectangle 8">
            <a:extLst>
              <a:ext uri="{FF2B5EF4-FFF2-40B4-BE49-F238E27FC236}">
                <a16:creationId xmlns:a16="http://schemas.microsoft.com/office/drawing/2014/main" id="{F2F49DAE-285F-4B7B-9410-99E158208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741363"/>
            <a:ext cx="19224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TW"/>
              <a:t>x</a:t>
            </a:r>
            <a:r>
              <a:rPr lang="zh-TW" altLang="en-US"/>
              <a:t>．</a:t>
            </a:r>
            <a:r>
              <a:rPr lang="en-US" altLang="zh-TW"/>
              <a:t>1 = x</a:t>
            </a:r>
          </a:p>
          <a:p>
            <a:r>
              <a:rPr lang="en-US" altLang="zh-TW"/>
              <a:t>x</a:t>
            </a:r>
            <a:r>
              <a:rPr lang="zh-TW" altLang="en-US"/>
              <a:t>．</a:t>
            </a:r>
            <a:r>
              <a:rPr lang="en-US" altLang="zh-TW"/>
              <a:t>0 = 0</a:t>
            </a:r>
          </a:p>
          <a:p>
            <a:endParaRPr lang="en-US" altLang="zh-TW"/>
          </a:p>
          <a:p>
            <a:r>
              <a:rPr lang="en-US" altLang="zh-TW"/>
              <a:t>x + 0 = 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185094CF-F6BF-45B7-AA43-A9283FA3B363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038600"/>
            <a:ext cx="5029200" cy="457200"/>
            <a:chOff x="1344" y="2544"/>
            <a:chExt cx="3168" cy="288"/>
          </a:xfrm>
        </p:grpSpPr>
        <p:sp>
          <p:nvSpPr>
            <p:cNvPr id="5138" name="Rectangle 9">
              <a:extLst>
                <a:ext uri="{FF2B5EF4-FFF2-40B4-BE49-F238E27FC236}">
                  <a16:creationId xmlns:a16="http://schemas.microsoft.com/office/drawing/2014/main" id="{7C71662B-7484-47E7-A026-F7B74D63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54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None/>
                <a:defRPr/>
              </a:pPr>
              <a:r>
                <a:rPr kumimoji="0" lang="en-US" sz="200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no overflow</a:t>
              </a:r>
            </a:p>
          </p:txBody>
        </p:sp>
        <p:sp>
          <p:nvSpPr>
            <p:cNvPr id="5139" name="Rectangle 10">
              <a:extLst>
                <a:ext uri="{FF2B5EF4-FFF2-40B4-BE49-F238E27FC236}">
                  <a16:creationId xmlns:a16="http://schemas.microsoft.com/office/drawing/2014/main" id="{541BD703-8DA7-44C7-9653-299195BB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None/>
                <a:defRPr/>
              </a:pPr>
              <a:r>
                <a:rPr kumimoji="0" lang="en-US" sz="2000">
                  <a:solidFill>
                    <a:srgbClr val="000000"/>
                  </a:solidFill>
                  <a:latin typeface="Comic Sans MS" pitchFamily="66" charset="0"/>
                  <a:ea typeface="+mn-ea"/>
                </a:rPr>
                <a:t>overflow</a:t>
              </a:r>
            </a:p>
          </p:txBody>
        </p:sp>
      </p:grpSp>
      <p:sp>
        <p:nvSpPr>
          <p:cNvPr id="210955" name="Rectangle 11">
            <a:extLst>
              <a:ext uri="{FF2B5EF4-FFF2-40B4-BE49-F238E27FC236}">
                <a16:creationId xmlns:a16="http://schemas.microsoft.com/office/drawing/2014/main" id="{FD611B2C-22C2-4656-A961-CC684F199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1054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/>
            </a:pPr>
            <a:r>
              <a:rPr kumimoji="0" lang="en-US">
                <a:solidFill>
                  <a:srgbClr val="000000"/>
                </a:solidFill>
                <a:latin typeface="Comic Sans MS" pitchFamily="66" charset="0"/>
                <a:ea typeface="+mn-ea"/>
              </a:rPr>
              <a:t>Algorithm: exactly the same as in decimal addition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/>
            </a:pPr>
            <a:r>
              <a:rPr kumimoji="0" lang="en-US">
                <a:solidFill>
                  <a:srgbClr val="000000"/>
                </a:solidFill>
                <a:latin typeface="Comic Sans MS" pitchFamily="66" charset="0"/>
                <a:ea typeface="+mn-ea"/>
              </a:rPr>
              <a:t>Overflow (MSB carry) has to be dealt with.</a:t>
            </a:r>
          </a:p>
        </p:txBody>
      </p:sp>
      <p:sp>
        <p:nvSpPr>
          <p:cNvPr id="5124" name="Rectangle 12">
            <a:extLst>
              <a:ext uri="{FF2B5EF4-FFF2-40B4-BE49-F238E27FC236}">
                <a16:creationId xmlns:a16="http://schemas.microsoft.com/office/drawing/2014/main" id="{DF618625-C708-4564-8187-98E1EAB3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0" lang="en-US" sz="2400">
                <a:solidFill>
                  <a:srgbClr val="663300"/>
                </a:solidFill>
                <a:latin typeface="Arial" charset="0"/>
                <a:ea typeface="+mn-ea"/>
              </a:rPr>
              <a:t>Binary addition</a:t>
            </a:r>
          </a:p>
        </p:txBody>
      </p:sp>
      <p:sp>
        <p:nvSpPr>
          <p:cNvPr id="10245" name="Rectangle 13">
            <a:extLst>
              <a:ext uri="{FF2B5EF4-FFF2-40B4-BE49-F238E27FC236}">
                <a16:creationId xmlns:a16="http://schemas.microsoft.com/office/drawing/2014/main" id="{66E78410-F378-4F05-89B4-1DC6B935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295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60000"/>
              </a:spcBef>
              <a:buClr>
                <a:srgbClr val="006600"/>
              </a:buClr>
              <a:buSzPct val="100000"/>
              <a:defRPr/>
            </a:pPr>
            <a:r>
              <a:rPr kumimoji="0" lang="en-US">
                <a:solidFill>
                  <a:srgbClr val="000000"/>
                </a:solidFill>
                <a:latin typeface="Comic Sans MS" pitchFamily="66" charset="0"/>
                <a:ea typeface="+mn-ea"/>
              </a:rPr>
              <a:t>Assuming a 4-bit system: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2526B9F-76CF-4861-98E3-837206DFB0D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209800"/>
            <a:ext cx="2057400" cy="1616075"/>
            <a:chOff x="1981200" y="2209800"/>
            <a:chExt cx="2057400" cy="1616075"/>
          </a:xfrm>
        </p:grpSpPr>
        <p:grpSp>
          <p:nvGrpSpPr>
            <p:cNvPr id="25612" name="Group 18">
              <a:extLst>
                <a:ext uri="{FF2B5EF4-FFF2-40B4-BE49-F238E27FC236}">
                  <a16:creationId xmlns:a16="http://schemas.microsoft.com/office/drawing/2014/main" id="{631F5888-F220-4703-B06E-ADC367F2FE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1200" y="2209800"/>
              <a:ext cx="1905000" cy="1616075"/>
              <a:chOff x="1248" y="1392"/>
              <a:chExt cx="1200" cy="1018"/>
            </a:xfrm>
          </p:grpSpPr>
          <p:sp>
            <p:nvSpPr>
              <p:cNvPr id="5135" name="Line 7">
                <a:extLst>
                  <a:ext uri="{FF2B5EF4-FFF2-40B4-BE49-F238E27FC236}">
                    <a16:creationId xmlns:a16="http://schemas.microsoft.com/office/drawing/2014/main" id="{276B0F56-53A2-47F5-98EB-98AFC1963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kumimoji="0" lang="zh-TW" altLang="en-US" sz="24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136" name="Rectangle 8" descr="Bouquet">
                <a:extLst>
                  <a:ext uri="{FF2B5EF4-FFF2-40B4-BE49-F238E27FC236}">
                    <a16:creationId xmlns:a16="http://schemas.microsoft.com/office/drawing/2014/main" id="{E322E647-30DA-418C-9E7B-334EF6F88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1200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990033"/>
                    </a:solidFill>
                    <a:latin typeface="Arial" charset="0"/>
                    <a:ea typeface="+mn-ea"/>
                    <a:cs typeface="Arial" charset="0"/>
                  </a:rPr>
                  <a:t>0   0   0   1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  1   0   0   1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  0   1   0   1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endParaRPr kumimoji="0" lang="en-US" sz="20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990033"/>
                    </a:solidFill>
                    <a:latin typeface="Arial" charset="0"/>
                    <a:ea typeface="+mn-ea"/>
                    <a:cs typeface="Arial" charset="0"/>
                  </a:rPr>
                  <a:t>0</a:t>
                </a: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1   1   1   0</a:t>
                </a:r>
              </a:p>
            </p:txBody>
          </p:sp>
          <p:sp>
            <p:nvSpPr>
              <p:cNvPr id="5137" name="Line 15">
                <a:extLst>
                  <a:ext uri="{FF2B5EF4-FFF2-40B4-BE49-F238E27FC236}">
                    <a16:creationId xmlns:a16="http://schemas.microsoft.com/office/drawing/2014/main" id="{AE9E0D7F-7167-40FE-B111-11518EFA9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kumimoji="0" lang="zh-TW" altLang="en-US" sz="24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25613" name="Text Box 10">
              <a:extLst>
                <a:ext uri="{FF2B5EF4-FFF2-40B4-BE49-F238E27FC236}">
                  <a16:creationId xmlns:a16="http://schemas.microsoft.com/office/drawing/2014/main" id="{A87AD1FE-E0E9-4BD7-8574-3C2DE664B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2587625"/>
              <a:ext cx="457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2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</a:rPr>
                <a:t>+</a:t>
              </a:r>
              <a:endParaRPr kumimoji="0" lang="he-IL" altLang="zh-TW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he-IL" altLang="zh-TW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A86C98F-3125-4EDA-85E8-A90F030F23A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2209800"/>
            <a:ext cx="1981200" cy="1616075"/>
            <a:chOff x="5562600" y="2209800"/>
            <a:chExt cx="1981200" cy="1616075"/>
          </a:xfrm>
        </p:grpSpPr>
        <p:grpSp>
          <p:nvGrpSpPr>
            <p:cNvPr id="25607" name="Group 17">
              <a:extLst>
                <a:ext uri="{FF2B5EF4-FFF2-40B4-BE49-F238E27FC236}">
                  <a16:creationId xmlns:a16="http://schemas.microsoft.com/office/drawing/2014/main" id="{855890DB-8A7D-408D-BE20-C2441DB24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2209800"/>
              <a:ext cx="1905000" cy="1616075"/>
              <a:chOff x="3504" y="1392"/>
              <a:chExt cx="1200" cy="1018"/>
            </a:xfrm>
          </p:grpSpPr>
          <p:sp>
            <p:nvSpPr>
              <p:cNvPr id="5130" name="Line 5">
                <a:extLst>
                  <a:ext uri="{FF2B5EF4-FFF2-40B4-BE49-F238E27FC236}">
                    <a16:creationId xmlns:a16="http://schemas.microsoft.com/office/drawing/2014/main" id="{E76663B0-937C-4B71-B2A1-3ACA14CA9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064"/>
                <a:ext cx="10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kumimoji="0" lang="zh-TW" altLang="en-US" sz="24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5131" name="Rectangle 6" descr="Bouquet">
                <a:extLst>
                  <a:ext uri="{FF2B5EF4-FFF2-40B4-BE49-F238E27FC236}">
                    <a16:creationId xmlns:a16="http://schemas.microsoft.com/office/drawing/2014/main" id="{3DDCD657-B3C2-4D44-B2BF-6FA59C47C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200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990033"/>
                    </a:solidFill>
                    <a:latin typeface="Arial" charset="0"/>
                    <a:ea typeface="+mn-ea"/>
                    <a:cs typeface="Arial" charset="0"/>
                  </a:rPr>
                  <a:t>1   1   1   1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  1   0   1   1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  0   1   1   1</a:t>
                </a: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endParaRPr kumimoji="0" lang="en-US" sz="2000">
                  <a:solidFill>
                    <a:srgbClr val="000000"/>
                  </a:solidFill>
                  <a:latin typeface="Arial" charset="0"/>
                  <a:ea typeface="+mn-ea"/>
                  <a:cs typeface="Arial" charset="0"/>
                </a:endParaRPr>
              </a:p>
              <a:p>
                <a:pPr>
                  <a:tabLst>
                    <a:tab pos="1285875" algn="l"/>
                    <a:tab pos="2076450" algn="l"/>
                    <a:tab pos="3371850" algn="l"/>
                  </a:tabLst>
                  <a:defRPr/>
                </a:pPr>
                <a:r>
                  <a:rPr kumimoji="0" lang="en-US" sz="2000">
                    <a:solidFill>
                      <a:srgbClr val="990033"/>
                    </a:solidFill>
                    <a:latin typeface="Arial" charset="0"/>
                    <a:ea typeface="+mn-ea"/>
                    <a:cs typeface="Arial" charset="0"/>
                  </a:rPr>
                  <a:t>1</a:t>
                </a:r>
                <a:r>
                  <a:rPr kumimoji="0" lang="en-US" sz="2000">
                    <a:solidFill>
                      <a:srgbClr val="000000"/>
                    </a:solidFill>
                    <a:latin typeface="Arial" charset="0"/>
                    <a:ea typeface="+mn-ea"/>
                    <a:cs typeface="Arial" charset="0"/>
                  </a:rPr>
                  <a:t>   0   0   1   0</a:t>
                </a:r>
              </a:p>
            </p:txBody>
          </p:sp>
          <p:sp>
            <p:nvSpPr>
              <p:cNvPr id="5132" name="Line 14">
                <a:extLst>
                  <a:ext uri="{FF2B5EF4-FFF2-40B4-BE49-F238E27FC236}">
                    <a16:creationId xmlns:a16="http://schemas.microsoft.com/office/drawing/2014/main" id="{F1682812-2CAB-403C-A57E-45F634092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584"/>
                <a:ext cx="1056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kumimoji="0" lang="zh-TW" altLang="en-US" sz="2400">
                  <a:solidFill>
                    <a:srgbClr val="000000"/>
                  </a:solidFill>
                  <a:latin typeface="Arial" charset="0"/>
                  <a:ea typeface="+mn-ea"/>
                </a:endParaRPr>
              </a:p>
            </p:txBody>
          </p:sp>
        </p:grpSp>
        <p:sp>
          <p:nvSpPr>
            <p:cNvPr id="25608" name="Text Box 10">
              <a:extLst>
                <a:ext uri="{FF2B5EF4-FFF2-40B4-BE49-F238E27FC236}">
                  <a16:creationId xmlns:a16="http://schemas.microsoft.com/office/drawing/2014/main" id="{5DD59E0E-5B72-42BB-80EF-D80AB1F27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2590800"/>
              <a:ext cx="45720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 rtl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2400" b="1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</a:rPr>
                <a:t>+</a:t>
              </a:r>
              <a:endParaRPr kumimoji="0" lang="he-IL" altLang="zh-TW" sz="24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he-IL" altLang="zh-TW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5" grpId="0"/>
      <p:bldP spid="102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投影片編號版面配置區 3">
            <a:extLst>
              <a:ext uri="{FF2B5EF4-FFF2-40B4-BE49-F238E27FC236}">
                <a16:creationId xmlns:a16="http://schemas.microsoft.com/office/drawing/2014/main" id="{9DA23710-4F8D-4C6A-9F63-DAFC96FAF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ADFF4D4-08A6-4D83-B141-681141011F7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30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2AAF788-B9EE-4616-BB86-62ECCDC5E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1 Hot OR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D6B95FE-4AE5-4DCE-86B4-516851FC1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591175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1 hot OR.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All devices compute their answer; we pick one.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Exactly one select line is on.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Implies exactly one output line is relevant.</a:t>
            </a:r>
          </a:p>
        </p:txBody>
      </p:sp>
      <p:pic>
        <p:nvPicPr>
          <p:cNvPr id="75780" name="Picture 4" descr="OutputSelect">
            <a:extLst>
              <a:ext uri="{FF2B5EF4-FFF2-40B4-BE49-F238E27FC236}">
                <a16:creationId xmlns:a16="http://schemas.microsoft.com/office/drawing/2014/main" id="{AB76E07D-9B41-4D16-B18F-FF4323FC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487363"/>
            <a:ext cx="189706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4BB1264E-AA89-4E01-829B-90DD1DF8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000125"/>
            <a:ext cx="528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000">
                <a:solidFill>
                  <a:srgbClr val="4D4D4D"/>
                </a:solidFill>
              </a:rPr>
              <a:t>adder</a:t>
            </a:r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B70948-9E31-418C-8BC4-72621957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2398713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000">
                <a:solidFill>
                  <a:srgbClr val="4D4D4D"/>
                </a:solidFill>
              </a:rPr>
              <a:t>xor</a:t>
            </a:r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D61D2266-F16E-4BDF-9CFB-E5141BC7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4276725"/>
            <a:ext cx="609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000">
                <a:solidFill>
                  <a:srgbClr val="4D4D4D"/>
                </a:solidFill>
              </a:rPr>
              <a:t>shifter</a:t>
            </a:r>
          </a:p>
        </p:txBody>
      </p:sp>
      <p:sp>
        <p:nvSpPr>
          <p:cNvPr id="75784" name="Rectangle 8">
            <a:extLst>
              <a:ext uri="{FF2B5EF4-FFF2-40B4-BE49-F238E27FC236}">
                <a16:creationId xmlns:a16="http://schemas.microsoft.com/office/drawing/2014/main" id="{717CB091-A539-49BC-8738-C22872A4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3784600"/>
            <a:ext cx="1922463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TW"/>
              <a:t>x</a:t>
            </a:r>
            <a:r>
              <a:rPr lang="zh-TW" altLang="en-US"/>
              <a:t>．</a:t>
            </a:r>
            <a:r>
              <a:rPr lang="en-US" altLang="zh-TW"/>
              <a:t>1 = x</a:t>
            </a:r>
          </a:p>
          <a:p>
            <a:r>
              <a:rPr lang="en-US" altLang="zh-TW"/>
              <a:t>x</a:t>
            </a:r>
            <a:r>
              <a:rPr lang="zh-TW" altLang="en-US"/>
              <a:t>．</a:t>
            </a:r>
            <a:r>
              <a:rPr lang="en-US" altLang="zh-TW"/>
              <a:t>0 = 0</a:t>
            </a:r>
          </a:p>
          <a:p>
            <a:endParaRPr lang="en-US" altLang="zh-TW"/>
          </a:p>
          <a:p>
            <a:r>
              <a:rPr lang="en-US" altLang="zh-TW"/>
              <a:t>x + 0 = x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投影片編號版面配置區 3">
            <a:extLst>
              <a:ext uri="{FF2B5EF4-FFF2-40B4-BE49-F238E27FC236}">
                <a16:creationId xmlns:a16="http://schemas.microsoft.com/office/drawing/2014/main" id="{1B03FF97-705F-4842-A11C-12E0F2C35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13D960D4-3A1A-44FA-84BC-90127B4579AE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31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A64F959-9458-4FA6-8C02-AC696CA15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7303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Bus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ED6C59B8-EFD3-4055-9237-82FD1840A39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588" y="1009650"/>
            <a:ext cx="4848225" cy="4695825"/>
          </a:xfrm>
          <a:noFill/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B4F1FB56-8F70-4E55-9821-F23CB2EE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7155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346075" indent="-231775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zh-TW"/>
              <a:t>16-bit bus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Bundle of 16 wires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Memory transfer</a:t>
            </a:r>
          </a:p>
          <a:p>
            <a:pPr lvl="1">
              <a:buClr>
                <a:srgbClr val="000000"/>
              </a:buClr>
              <a:buFont typeface="Monotype Sorts" pitchFamily="-110" charset="2"/>
              <a:buNone/>
            </a:pPr>
            <a:r>
              <a:rPr lang="en-US" altLang="zh-TW">
                <a:solidFill>
                  <a:srgbClr val="000000"/>
                </a:solidFill>
              </a:rPr>
              <a:t>   Register transfer</a:t>
            </a:r>
          </a:p>
          <a:p>
            <a:pPr lvl="1">
              <a:buClr>
                <a:srgbClr val="000000"/>
              </a:buClr>
            </a:pPr>
            <a:endParaRPr lang="en-US" altLang="zh-TW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altLang="zh-TW">
              <a:solidFill>
                <a:srgbClr val="000000"/>
              </a:solidFill>
            </a:endParaRPr>
          </a:p>
          <a:p>
            <a:r>
              <a:rPr lang="en-US" altLang="zh-TW"/>
              <a:t>8-bit bus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Bundle of 8 wires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TOY memory address</a:t>
            </a:r>
          </a:p>
          <a:p>
            <a:pPr lvl="1">
              <a:buClr>
                <a:srgbClr val="000000"/>
              </a:buClr>
            </a:pPr>
            <a:endParaRPr lang="en-US" altLang="zh-TW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</a:pPr>
            <a:endParaRPr lang="en-US" altLang="zh-TW">
              <a:solidFill>
                <a:srgbClr val="000000"/>
              </a:solidFill>
            </a:endParaRPr>
          </a:p>
          <a:p>
            <a:r>
              <a:rPr lang="en-US" altLang="zh-TW"/>
              <a:t>4-bit bus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Bundle of 4 wires</a:t>
            </a:r>
          </a:p>
          <a:p>
            <a:pPr lvl="1">
              <a:buClr>
                <a:srgbClr val="000000"/>
              </a:buClr>
            </a:pPr>
            <a:r>
              <a:rPr lang="en-US" altLang="zh-TW">
                <a:solidFill>
                  <a:srgbClr val="000000"/>
                </a:solidFill>
              </a:rPr>
              <a:t>TOY register address</a:t>
            </a:r>
          </a:p>
          <a:p>
            <a:pPr lvl="1">
              <a:buClr>
                <a:srgbClr val="000000"/>
              </a:buClr>
            </a:pPr>
            <a:endParaRPr lang="en-US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投影片編號版面配置區 3">
            <a:extLst>
              <a:ext uri="{FF2B5EF4-FFF2-40B4-BE49-F238E27FC236}">
                <a16:creationId xmlns:a16="http://schemas.microsoft.com/office/drawing/2014/main" id="{1DA3DF36-8002-4E61-A1AF-A52458106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DCFF2CC8-B64B-4260-B1F0-AB65701DCC43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32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1E496ABA-D4FB-4943-9F82-358CBF5EE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6688"/>
            <a:ext cx="9144000" cy="4572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Bitwise AND, XOR, NOT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BDE86398-B111-4BB2-8241-824CCE594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Bitwise logical operations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Inputs x and y: n bits each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Output z: n bits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Apply logical operation to each corresponding pair of bits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403455C8-D02B-49CE-8D64-F0585B14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09900"/>
            <a:ext cx="3829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73F801AA-0574-48F3-A64B-992C3757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028950"/>
            <a:ext cx="38195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投影片編號版面配置區 3">
            <a:extLst>
              <a:ext uri="{FF2B5EF4-FFF2-40B4-BE49-F238E27FC236}">
                <a16:creationId xmlns:a16="http://schemas.microsoft.com/office/drawing/2014/main" id="{D8062C89-7D38-4106-B906-793D438A93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5C1DD34-7413-4721-A0B7-C480ACFE188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87D120F5-0A08-42BE-B5B9-AB058246D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TOY ALU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2AEC0F9-47D1-4A2F-95B1-F26CF4747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TOY ALU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Big combinational logic 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16-bit bus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Add, subtract, and, xor, shift left, shift right, copy input 2</a:t>
            </a:r>
          </a:p>
        </p:txBody>
      </p:sp>
      <p:pic>
        <p:nvPicPr>
          <p:cNvPr id="82948" name="Picture 4">
            <a:extLst>
              <a:ext uri="{FF2B5EF4-FFF2-40B4-BE49-F238E27FC236}">
                <a16:creationId xmlns:a16="http://schemas.microsoft.com/office/drawing/2014/main" id="{02A38A84-DFE1-45C8-B4AC-D7AC0ABF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357438"/>
            <a:ext cx="7732713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編號版面配置區 3">
            <a:extLst>
              <a:ext uri="{FF2B5EF4-FFF2-40B4-BE49-F238E27FC236}">
                <a16:creationId xmlns:a16="http://schemas.microsoft.com/office/drawing/2014/main" id="{F2049986-06E3-47E3-BB46-1713E8A63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213ABA3-F629-4160-870B-BF4C7240A42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34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A1250020-6EBB-4970-8E56-08358BD09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Device Interface Using Buses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EBD9507-A9D2-4029-B37E-9CD02CAD0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Device.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Processes a word at a time.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Input bus.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Wires on top.</a:t>
            </a:r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Output bus.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Wires on bottom.</a:t>
            </a: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Control.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 Individual wires on side.</a:t>
            </a:r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84996" name="Picture 4" descr="ALUinterface">
            <a:extLst>
              <a:ext uri="{FF2B5EF4-FFF2-40B4-BE49-F238E27FC236}">
                <a16:creationId xmlns:a16="http://schemas.microsoft.com/office/drawing/2014/main" id="{5884E031-2374-4E67-995A-73C5FAAB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706688"/>
            <a:ext cx="760095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>
            <a:extLst>
              <a:ext uri="{FF2B5EF4-FFF2-40B4-BE49-F238E27FC236}">
                <a16:creationId xmlns:a16="http://schemas.microsoft.com/office/drawing/2014/main" id="{AD7C03D7-8C85-4F1F-BFA0-1AA79BF5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739775"/>
            <a:ext cx="232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200">
                <a:solidFill>
                  <a:srgbClr val="4D4D4D"/>
                </a:solidFill>
              </a:rPr>
              <a:t>16-bit words for TOY memory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編號版面配置區 3">
            <a:extLst>
              <a:ext uri="{FF2B5EF4-FFF2-40B4-BE49-F238E27FC236}">
                <a16:creationId xmlns:a16="http://schemas.microsoft.com/office/drawing/2014/main" id="{AC1FBFCF-7C8F-432A-AFBB-69B8BED67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C6E38F40-71B2-43BF-AD5C-FA08BA008BF7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2" name="Rectangle 10">
            <a:extLst>
              <a:ext uri="{FF2B5EF4-FFF2-40B4-BE49-F238E27FC236}">
                <a16:creationId xmlns:a16="http://schemas.microsoft.com/office/drawing/2014/main" id="{C6CACB78-7FA8-4376-9D32-169D6DFE4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ALU</a:t>
            </a:r>
          </a:p>
        </p:txBody>
      </p:sp>
      <p:sp>
        <p:nvSpPr>
          <p:cNvPr id="87043" name="Rectangle 11">
            <a:extLst>
              <a:ext uri="{FF2B5EF4-FFF2-40B4-BE49-F238E27FC236}">
                <a16:creationId xmlns:a16="http://schemas.microsoft.com/office/drawing/2014/main" id="{331AE8BE-676E-47EA-9E8E-3B0C0A460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4595813" cy="5410200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Arithmetic logic unit.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Add and subtract.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Xor.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And.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Shift left or right.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Arithmetic logic unit.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Computes all operations in parallel.</a:t>
            </a: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Uses 1-hot OR to pick each bit answer.</a:t>
            </a:r>
          </a:p>
        </p:txBody>
      </p:sp>
      <p:pic>
        <p:nvPicPr>
          <p:cNvPr id="87044" name="Picture 64" descr="ALU">
            <a:extLst>
              <a:ext uri="{FF2B5EF4-FFF2-40B4-BE49-F238E27FC236}">
                <a16:creationId xmlns:a16="http://schemas.microsoft.com/office/drawing/2014/main" id="{C189581C-7FAF-4B18-859E-0825EB48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10530" b="3923"/>
          <a:stretch>
            <a:fillRect/>
          </a:stretch>
        </p:blipFill>
        <p:spPr bwMode="auto">
          <a:xfrm>
            <a:off x="5181600" y="457200"/>
            <a:ext cx="37861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8802" name="Text Box 66">
            <a:extLst>
              <a:ext uri="{FF2B5EF4-FFF2-40B4-BE49-F238E27FC236}">
                <a16:creationId xmlns:a16="http://schemas.microsoft.com/office/drawing/2014/main" id="{635745CC-4EB5-4D56-A24D-7E4ED612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5545138"/>
            <a:ext cx="391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CC0000"/>
                </a:solidFill>
              </a:rPr>
              <a:t>How to convert opcode to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CC0000"/>
                </a:solidFill>
              </a:rPr>
              <a:t>1-hot OR signal?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編號版面配置區 3">
            <a:extLst>
              <a:ext uri="{FF2B5EF4-FFF2-40B4-BE49-F238E27FC236}">
                <a16:creationId xmlns:a16="http://schemas.microsoft.com/office/drawing/2014/main" id="{E2252CA1-47A2-47A6-9B9A-0D4FDFA40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79BB387C-DECC-4311-BF52-4BEF07352000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86DED4E6-C2E6-424D-8EFC-7CA72B309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916882B-A350-41BD-9E2D-E0722B570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89092" name="Picture 4">
            <a:extLst>
              <a:ext uri="{FF2B5EF4-FFF2-40B4-BE49-F238E27FC236}">
                <a16:creationId xmlns:a16="http://schemas.microsoft.com/office/drawing/2014/main" id="{967A0EC5-3B17-40BF-AADA-B68D61E19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669925"/>
            <a:ext cx="6910387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投影片編號版面配置區 3">
            <a:extLst>
              <a:ext uri="{FF2B5EF4-FFF2-40B4-BE49-F238E27FC236}">
                <a16:creationId xmlns:a16="http://schemas.microsoft.com/office/drawing/2014/main" id="{630CF3C9-D2D4-4D6C-B24F-43B01548B7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AAC3C46-8588-44F6-801B-6A134ABD8BA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14FEB0FF-DC55-469B-A7A3-EECF7C5A1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308D85E-072E-442A-8851-EB573A35F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6F743917-AC32-4171-AF0A-A94575A3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54000"/>
            <a:ext cx="65944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投影片編號版面配置區 3">
            <a:extLst>
              <a:ext uri="{FF2B5EF4-FFF2-40B4-BE49-F238E27FC236}">
                <a16:creationId xmlns:a16="http://schemas.microsoft.com/office/drawing/2014/main" id="{4D93CE3E-B1F6-4E56-A743-417AA1707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FB703F4-24B8-4E9C-A508-B9C697DF7DA6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FC0E8CB5-F121-42C8-A845-547EF2ABF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>
                <a:solidFill>
                  <a:srgbClr val="663300"/>
                </a:solidFill>
                <a:ea typeface="新細明體" panose="02020500000000000000" pitchFamily="18" charset="-120"/>
              </a:rPr>
              <a:t>The ALU in the CPU context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ABCA325-1B4B-44C6-8296-FDB3EAC84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668588"/>
            <a:ext cx="342900" cy="881062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chemeClr val="tx1"/>
                </a:solidFill>
                <a:latin typeface="Arial" panose="020B0604020202020204" pitchFamily="34" charset="0"/>
              </a:rPr>
              <a:t>PC</a:t>
            </a:r>
          </a:p>
        </p:txBody>
      </p:sp>
      <p:sp>
        <p:nvSpPr>
          <p:cNvPr id="91140" name="AutoShape 4">
            <a:extLst>
              <a:ext uri="{FF2B5EF4-FFF2-40B4-BE49-F238E27FC236}">
                <a16:creationId xmlns:a16="http://schemas.microsoft.com/office/drawing/2014/main" id="{E1245CD1-A9F9-47D5-AE61-C7843BBA7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3402013"/>
            <a:ext cx="134937" cy="14287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41" name="AutoShape 5">
            <a:extLst>
              <a:ext uri="{FF2B5EF4-FFF2-40B4-BE49-F238E27FC236}">
                <a16:creationId xmlns:a16="http://schemas.microsoft.com/office/drawing/2014/main" id="{6F7FA097-151E-4F84-8CD6-E6F86D74169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67275" y="2201863"/>
            <a:ext cx="528638" cy="3984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42" name="AutoShape 6">
            <a:extLst>
              <a:ext uri="{FF2B5EF4-FFF2-40B4-BE49-F238E27FC236}">
                <a16:creationId xmlns:a16="http://schemas.microsoft.com/office/drawing/2014/main" id="{5FD88D39-88A4-46AC-B697-C6E3453AC6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37125" y="3519488"/>
            <a:ext cx="377825" cy="279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43" name="AutoShape 7">
            <a:extLst>
              <a:ext uri="{FF2B5EF4-FFF2-40B4-BE49-F238E27FC236}">
                <a16:creationId xmlns:a16="http://schemas.microsoft.com/office/drawing/2014/main" id="{2253AB39-384E-4223-926B-9AD65A2DE3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0044" y="2940844"/>
            <a:ext cx="411162" cy="3111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1144" name="Group 8">
            <a:extLst>
              <a:ext uri="{FF2B5EF4-FFF2-40B4-BE49-F238E27FC236}">
                <a16:creationId xmlns:a16="http://schemas.microsoft.com/office/drawing/2014/main" id="{FBDA7ECA-FD71-48C9-B8B6-A318D8508401}"/>
              </a:ext>
            </a:extLst>
          </p:cNvPr>
          <p:cNvGrpSpPr>
            <a:grpSpLocks/>
          </p:cNvGrpSpPr>
          <p:nvPr/>
        </p:nvGrpSpPr>
        <p:grpSpPr bwMode="auto">
          <a:xfrm>
            <a:off x="5446713" y="1882775"/>
            <a:ext cx="1193800" cy="2595563"/>
            <a:chOff x="3431" y="1186"/>
            <a:chExt cx="752" cy="1635"/>
          </a:xfrm>
        </p:grpSpPr>
        <p:sp>
          <p:nvSpPr>
            <p:cNvPr id="91318" name="Rectangle 9">
              <a:extLst>
                <a:ext uri="{FF2B5EF4-FFF2-40B4-BE49-F238E27FC236}">
                  <a16:creationId xmlns:a16="http://schemas.microsoft.com/office/drawing/2014/main" id="{C76DF846-2D66-42BD-8EDD-7521431B5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200"/>
              <a:ext cx="657" cy="1579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19" name="AutoShape 10">
              <a:extLst>
                <a:ext uri="{FF2B5EF4-FFF2-40B4-BE49-F238E27FC236}">
                  <a16:creationId xmlns:a16="http://schemas.microsoft.com/office/drawing/2014/main" id="{8BC41362-7E1E-492E-BB62-0D40257A8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2686"/>
              <a:ext cx="85" cy="9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20" name="Text Box 11">
              <a:extLst>
                <a:ext uri="{FF2B5EF4-FFF2-40B4-BE49-F238E27FC236}">
                  <a16:creationId xmlns:a16="http://schemas.microsoft.com/office/drawing/2014/main" id="{7C5086FD-75F2-49BD-9B67-758A6F82A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" y="1186"/>
              <a:ext cx="6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Registers</a:t>
              </a:r>
            </a:p>
          </p:txBody>
        </p:sp>
        <p:sp>
          <p:nvSpPr>
            <p:cNvPr id="91321" name="Text Box 12">
              <a:extLst>
                <a:ext uri="{FF2B5EF4-FFF2-40B4-BE49-F238E27FC236}">
                  <a16:creationId xmlns:a16="http://schemas.microsoft.com/office/drawing/2014/main" id="{0986E7AB-87C3-47CB-8E17-96BE9288C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629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91322" name="Text Box 13">
              <a:extLst>
                <a:ext uri="{FF2B5EF4-FFF2-40B4-BE49-F238E27FC236}">
                  <a16:creationId xmlns:a16="http://schemas.microsoft.com/office/drawing/2014/main" id="{4EE5A887-5187-45DB-9308-E4533BC82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1416"/>
              <a:ext cx="4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W Data</a:t>
              </a:r>
            </a:p>
          </p:txBody>
        </p:sp>
        <p:sp>
          <p:nvSpPr>
            <p:cNvPr id="91323" name="Text Box 14">
              <a:extLst>
                <a:ext uri="{FF2B5EF4-FFF2-40B4-BE49-F238E27FC236}">
                  <a16:creationId xmlns:a16="http://schemas.microsoft.com/office/drawing/2014/main" id="{225A730E-ECFD-4AD8-94BB-514E8C9234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3" y="1606"/>
              <a:ext cx="4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A Data</a:t>
              </a:r>
            </a:p>
          </p:txBody>
        </p:sp>
        <p:sp>
          <p:nvSpPr>
            <p:cNvPr id="91324" name="Text Box 15">
              <a:extLst>
                <a:ext uri="{FF2B5EF4-FFF2-40B4-BE49-F238E27FC236}">
                  <a16:creationId xmlns:a16="http://schemas.microsoft.com/office/drawing/2014/main" id="{5A1AE06A-F095-4041-AF94-B37AD1A9F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2" y="1882"/>
              <a:ext cx="4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B Data</a:t>
              </a:r>
            </a:p>
          </p:txBody>
        </p:sp>
        <p:sp>
          <p:nvSpPr>
            <p:cNvPr id="91325" name="Text Box 16">
              <a:extLst>
                <a:ext uri="{FF2B5EF4-FFF2-40B4-BE49-F238E27FC236}">
                  <a16:creationId xmlns:a16="http://schemas.microsoft.com/office/drawing/2014/main" id="{3CB67166-E0F0-4D5A-80EC-3CFFD52429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2027"/>
              <a:ext cx="5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W Addr</a:t>
              </a:r>
            </a:p>
          </p:txBody>
        </p:sp>
        <p:sp>
          <p:nvSpPr>
            <p:cNvPr id="91326" name="Text Box 17">
              <a:extLst>
                <a:ext uri="{FF2B5EF4-FFF2-40B4-BE49-F238E27FC236}">
                  <a16:creationId xmlns:a16="http://schemas.microsoft.com/office/drawing/2014/main" id="{B3C0E897-66B9-49C6-90E2-662047A70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5" y="2212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A Addr</a:t>
              </a:r>
            </a:p>
          </p:txBody>
        </p:sp>
        <p:sp>
          <p:nvSpPr>
            <p:cNvPr id="91327" name="Text Box 18">
              <a:extLst>
                <a:ext uri="{FF2B5EF4-FFF2-40B4-BE49-F238E27FC236}">
                  <a16:creationId xmlns:a16="http://schemas.microsoft.com/office/drawing/2014/main" id="{C2DB5A4C-1312-40C0-BB25-20EF5ABE9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1" y="2390"/>
              <a:ext cx="4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B Addr</a:t>
              </a:r>
            </a:p>
          </p:txBody>
        </p:sp>
      </p:grpSp>
      <p:sp>
        <p:nvSpPr>
          <p:cNvPr id="91145" name="Freeform 19">
            <a:extLst>
              <a:ext uri="{FF2B5EF4-FFF2-40B4-BE49-F238E27FC236}">
                <a16:creationId xmlns:a16="http://schemas.microsoft.com/office/drawing/2014/main" id="{46762CC8-1E99-48E6-8DEA-95F6D574B77F}"/>
              </a:ext>
            </a:extLst>
          </p:cNvPr>
          <p:cNvSpPr>
            <a:spLocks/>
          </p:cNvSpPr>
          <p:nvPr/>
        </p:nvSpPr>
        <p:spPr bwMode="auto">
          <a:xfrm>
            <a:off x="1620838" y="3678238"/>
            <a:ext cx="357187" cy="804862"/>
          </a:xfrm>
          <a:custGeom>
            <a:avLst/>
            <a:gdLst>
              <a:gd name="T0" fmla="*/ 2147483646 w 255"/>
              <a:gd name="T1" fmla="*/ 0 h 576"/>
              <a:gd name="T2" fmla="*/ 2147483646 w 255"/>
              <a:gd name="T3" fmla="*/ 2147483646 h 576"/>
              <a:gd name="T4" fmla="*/ 2147483646 w 255"/>
              <a:gd name="T5" fmla="*/ 2147483646 h 576"/>
              <a:gd name="T6" fmla="*/ 0 w 255"/>
              <a:gd name="T7" fmla="*/ 2147483646 h 576"/>
              <a:gd name="T8" fmla="*/ 0 w 255"/>
              <a:gd name="T9" fmla="*/ 2147483646 h 576"/>
              <a:gd name="T10" fmla="*/ 2147483646 w 255"/>
              <a:gd name="T11" fmla="*/ 2147483646 h 576"/>
              <a:gd name="T12" fmla="*/ 2147483646 w 255"/>
              <a:gd name="T13" fmla="*/ 2147483646 h 576"/>
              <a:gd name="T14" fmla="*/ 2147483646 w 255"/>
              <a:gd name="T15" fmla="*/ 0 h 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5"/>
              <a:gd name="T25" fmla="*/ 0 h 576"/>
              <a:gd name="T26" fmla="*/ 255 w 255"/>
              <a:gd name="T27" fmla="*/ 576 h 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5" h="576">
                <a:moveTo>
                  <a:pt x="3" y="0"/>
                </a:moveTo>
                <a:lnTo>
                  <a:pt x="3" y="237"/>
                </a:lnTo>
                <a:lnTo>
                  <a:pt x="69" y="276"/>
                </a:lnTo>
                <a:lnTo>
                  <a:pt x="0" y="342"/>
                </a:lnTo>
                <a:lnTo>
                  <a:pt x="0" y="576"/>
                </a:lnTo>
                <a:lnTo>
                  <a:pt x="255" y="396"/>
                </a:lnTo>
                <a:lnTo>
                  <a:pt x="255" y="165"/>
                </a:lnTo>
                <a:lnTo>
                  <a:pt x="3" y="0"/>
                </a:lnTo>
                <a:close/>
              </a:path>
            </a:pathLst>
          </a:cu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91146" name="Text Box 20">
            <a:extLst>
              <a:ext uri="{FF2B5EF4-FFF2-40B4-BE49-F238E27FC236}">
                <a16:creationId xmlns:a16="http://schemas.microsoft.com/office/drawing/2014/main" id="{35BBC71A-C69D-43A3-84C1-CE89A727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391636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chemeClr val="tx1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1147" name="Rectangle 21">
            <a:extLst>
              <a:ext uri="{FF2B5EF4-FFF2-40B4-BE49-F238E27FC236}">
                <a16:creationId xmlns:a16="http://schemas.microsoft.com/office/drawing/2014/main" id="{8DCDDE21-B98D-442E-863A-5EE5C6F8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5410200"/>
            <a:ext cx="742950" cy="5810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</a:rPr>
              <a:t>1-bit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</a:rPr>
              <a:t>counter</a:t>
            </a:r>
          </a:p>
        </p:txBody>
      </p:sp>
      <p:grpSp>
        <p:nvGrpSpPr>
          <p:cNvPr id="91148" name="Group 22">
            <a:extLst>
              <a:ext uri="{FF2B5EF4-FFF2-40B4-BE49-F238E27FC236}">
                <a16:creationId xmlns:a16="http://schemas.microsoft.com/office/drawing/2014/main" id="{D52ECE9F-4E6E-4575-A0BE-F92B6006C064}"/>
              </a:ext>
            </a:extLst>
          </p:cNvPr>
          <p:cNvGrpSpPr>
            <a:grpSpLocks/>
          </p:cNvGrpSpPr>
          <p:nvPr/>
        </p:nvGrpSpPr>
        <p:grpSpPr bwMode="auto">
          <a:xfrm>
            <a:off x="4873625" y="5802313"/>
            <a:ext cx="200025" cy="179387"/>
            <a:chOff x="3070" y="3655"/>
            <a:chExt cx="126" cy="113"/>
          </a:xfrm>
        </p:grpSpPr>
        <p:sp>
          <p:nvSpPr>
            <p:cNvPr id="91316" name="AutoShape 23">
              <a:extLst>
                <a:ext uri="{FF2B5EF4-FFF2-40B4-BE49-F238E27FC236}">
                  <a16:creationId xmlns:a16="http://schemas.microsoft.com/office/drawing/2014/main" id="{D185721D-6212-4AE7-B004-A354291D5C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56" y="3669"/>
              <a:ext cx="113" cy="86"/>
            </a:xfrm>
            <a:prstGeom prst="triangle">
              <a:avLst>
                <a:gd name="adj" fmla="val 50000"/>
              </a:avLst>
            </a:prstGeom>
            <a:solidFill>
              <a:srgbClr val="003399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17" name="Oval 24">
              <a:extLst>
                <a:ext uri="{FF2B5EF4-FFF2-40B4-BE49-F238E27FC236}">
                  <a16:creationId xmlns:a16="http://schemas.microsoft.com/office/drawing/2014/main" id="{F955A9CA-BA2C-4697-B380-B8343E3B3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693"/>
              <a:ext cx="32" cy="32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1149" name="Line 25">
            <a:extLst>
              <a:ext uri="{FF2B5EF4-FFF2-40B4-BE49-F238E27FC236}">
                <a16:creationId xmlns:a16="http://schemas.microsoft.com/office/drawing/2014/main" id="{BE34C319-7AB6-4017-AEB8-22822E71B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8" y="5638800"/>
            <a:ext cx="2143125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0" name="Line 26">
            <a:extLst>
              <a:ext uri="{FF2B5EF4-FFF2-40B4-BE49-F238E27FC236}">
                <a16:creationId xmlns:a16="http://schemas.microsoft.com/office/drawing/2014/main" id="{F1CE1874-9944-4B5C-8D9B-9911F1B0D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8413" y="5889625"/>
            <a:ext cx="150336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1" name="Line 27">
            <a:extLst>
              <a:ext uri="{FF2B5EF4-FFF2-40B4-BE49-F238E27FC236}">
                <a16:creationId xmlns:a16="http://schemas.microsoft.com/office/drawing/2014/main" id="{19BDD9E4-5245-4976-8C02-3441B8DA9C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7525" y="5815013"/>
            <a:ext cx="642938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grpSp>
        <p:nvGrpSpPr>
          <p:cNvPr id="91152" name="Group 28">
            <a:extLst>
              <a:ext uri="{FF2B5EF4-FFF2-40B4-BE49-F238E27FC236}">
                <a16:creationId xmlns:a16="http://schemas.microsoft.com/office/drawing/2014/main" id="{9E3810DF-4435-483C-84EC-94D8EEDB5321}"/>
              </a:ext>
            </a:extLst>
          </p:cNvPr>
          <p:cNvGrpSpPr>
            <a:grpSpLocks/>
          </p:cNvGrpSpPr>
          <p:nvPr/>
        </p:nvGrpSpPr>
        <p:grpSpPr bwMode="auto">
          <a:xfrm>
            <a:off x="3414713" y="5803900"/>
            <a:ext cx="3171825" cy="287338"/>
            <a:chOff x="2151" y="3656"/>
            <a:chExt cx="1998" cy="181"/>
          </a:xfrm>
        </p:grpSpPr>
        <p:sp>
          <p:nvSpPr>
            <p:cNvPr id="91314" name="Line 29">
              <a:extLst>
                <a:ext uri="{FF2B5EF4-FFF2-40B4-BE49-F238E27FC236}">
                  <a16:creationId xmlns:a16="http://schemas.microsoft.com/office/drawing/2014/main" id="{DB34A9A0-0327-4EB5-A650-3400535EE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5" y="3656"/>
              <a:ext cx="0" cy="18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zh-TW" altLang="en-US"/>
            </a:p>
          </p:txBody>
        </p:sp>
        <p:sp>
          <p:nvSpPr>
            <p:cNvPr id="91315" name="Line 30">
              <a:extLst>
                <a:ext uri="{FF2B5EF4-FFF2-40B4-BE49-F238E27FC236}">
                  <a16:creationId xmlns:a16="http://schemas.microsoft.com/office/drawing/2014/main" id="{9484F01D-91D1-4DE8-B2E2-0E98EFE5C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3825"/>
              <a:ext cx="199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zh-TW" altLang="en-US"/>
            </a:p>
          </p:txBody>
        </p:sp>
      </p:grpSp>
      <p:sp>
        <p:nvSpPr>
          <p:cNvPr id="91153" name="Oval 31">
            <a:extLst>
              <a:ext uri="{FF2B5EF4-FFF2-40B4-BE49-F238E27FC236}">
                <a16:creationId xmlns:a16="http://schemas.microsoft.com/office/drawing/2014/main" id="{3C7A5ADF-13E4-468A-91EF-2386FE05AF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09950" y="5795963"/>
            <a:ext cx="42863" cy="42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54" name="Line 32">
            <a:extLst>
              <a:ext uri="{FF2B5EF4-FFF2-40B4-BE49-F238E27FC236}">
                <a16:creationId xmlns:a16="http://schemas.microsoft.com/office/drawing/2014/main" id="{10AC6308-CBE6-4097-80ED-4B696B0477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3950" y="5434013"/>
            <a:ext cx="1662113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5" name="Line 33">
            <a:extLst>
              <a:ext uri="{FF2B5EF4-FFF2-40B4-BE49-F238E27FC236}">
                <a16:creationId xmlns:a16="http://schemas.microsoft.com/office/drawing/2014/main" id="{45F82FB0-25B1-4EF9-AB83-6AFCBB83B0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8713" y="3090863"/>
            <a:ext cx="0" cy="2347912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6" name="Line 34">
            <a:extLst>
              <a:ext uri="{FF2B5EF4-FFF2-40B4-BE49-F238E27FC236}">
                <a16:creationId xmlns:a16="http://schemas.microsoft.com/office/drawing/2014/main" id="{B9451A3A-3AB0-438D-AB02-9DA60A3977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3095625"/>
            <a:ext cx="51435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7" name="Line 35">
            <a:extLst>
              <a:ext uri="{FF2B5EF4-FFF2-40B4-BE49-F238E27FC236}">
                <a16:creationId xmlns:a16="http://schemas.microsoft.com/office/drawing/2014/main" id="{E7B8FFE7-F6AF-4E6E-8CA1-013253446A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6763" y="3019425"/>
            <a:ext cx="142875" cy="14287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8" name="Line 36">
            <a:extLst>
              <a:ext uri="{FF2B5EF4-FFF2-40B4-BE49-F238E27FC236}">
                <a16:creationId xmlns:a16="http://schemas.microsoft.com/office/drawing/2014/main" id="{2BB25C37-9040-47CB-9E81-1DED4C415C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5762625"/>
            <a:ext cx="1397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59" name="Line 37">
            <a:extLst>
              <a:ext uri="{FF2B5EF4-FFF2-40B4-BE49-F238E27FC236}">
                <a16:creationId xmlns:a16="http://schemas.microsoft.com/office/drawing/2014/main" id="{C8AD6074-9F83-4B8C-8C3E-A82CA1CB21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05850" y="2044700"/>
            <a:ext cx="0" cy="372745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0" name="Line 38">
            <a:extLst>
              <a:ext uri="{FF2B5EF4-FFF2-40B4-BE49-F238E27FC236}">
                <a16:creationId xmlns:a16="http://schemas.microsoft.com/office/drawing/2014/main" id="{B09A50E9-35DF-4509-B5A5-9BA7387F19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7750" y="2051050"/>
            <a:ext cx="131445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1" name="Line 39">
            <a:extLst>
              <a:ext uri="{FF2B5EF4-FFF2-40B4-BE49-F238E27FC236}">
                <a16:creationId xmlns:a16="http://schemas.microsoft.com/office/drawing/2014/main" id="{CE24C89A-7A6F-4EDF-BF6C-DFE785145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3450" y="5949950"/>
            <a:ext cx="2413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2" name="Line 40">
            <a:extLst>
              <a:ext uri="{FF2B5EF4-FFF2-40B4-BE49-F238E27FC236}">
                <a16:creationId xmlns:a16="http://schemas.microsoft.com/office/drawing/2014/main" id="{21FC6552-1755-45D5-9D28-14AE906148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94750" y="1638300"/>
            <a:ext cx="0" cy="4318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3" name="Line 41">
            <a:extLst>
              <a:ext uri="{FF2B5EF4-FFF2-40B4-BE49-F238E27FC236}">
                <a16:creationId xmlns:a16="http://schemas.microsoft.com/office/drawing/2014/main" id="{597626EC-DD22-471D-952C-3940F6CE79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4100" y="1643063"/>
            <a:ext cx="139065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4" name="Line 42">
            <a:extLst>
              <a:ext uri="{FF2B5EF4-FFF2-40B4-BE49-F238E27FC236}">
                <a16:creationId xmlns:a16="http://schemas.microsoft.com/office/drawing/2014/main" id="{F3288BB1-0369-42D0-A7F9-161EB212A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938" y="56483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5" name="Line 43">
            <a:extLst>
              <a:ext uri="{FF2B5EF4-FFF2-40B4-BE49-F238E27FC236}">
                <a16:creationId xmlns:a16="http://schemas.microsoft.com/office/drawing/2014/main" id="{B6727068-1D35-4165-808D-77AAF164D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6938" y="5884863"/>
            <a:ext cx="169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6" name="Oval 44">
            <a:extLst>
              <a:ext uri="{FF2B5EF4-FFF2-40B4-BE49-F238E27FC236}">
                <a16:creationId xmlns:a16="http://schemas.microsoft.com/office/drawing/2014/main" id="{792A923C-4994-404E-A867-4B99B0121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4713" y="5608638"/>
            <a:ext cx="42862" cy="42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167" name="Line 45">
            <a:extLst>
              <a:ext uri="{FF2B5EF4-FFF2-40B4-BE49-F238E27FC236}">
                <a16:creationId xmlns:a16="http://schemas.microsoft.com/office/drawing/2014/main" id="{39AF1819-5FF7-4E01-89F8-7F15858BF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3900" y="3949700"/>
            <a:ext cx="0" cy="14097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8" name="Line 46">
            <a:extLst>
              <a:ext uri="{FF2B5EF4-FFF2-40B4-BE49-F238E27FC236}">
                <a16:creationId xmlns:a16="http://schemas.microsoft.com/office/drawing/2014/main" id="{CE865A2C-79DE-4F1E-BCE6-B7D731FE7A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013" y="3949700"/>
            <a:ext cx="31702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69" name="Line 47">
            <a:extLst>
              <a:ext uri="{FF2B5EF4-FFF2-40B4-BE49-F238E27FC236}">
                <a16:creationId xmlns:a16="http://schemas.microsoft.com/office/drawing/2014/main" id="{E1081F78-6E7A-4F00-883E-49BCC4EDB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08950" y="4889500"/>
            <a:ext cx="0" cy="463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0" name="Line 48">
            <a:extLst>
              <a:ext uri="{FF2B5EF4-FFF2-40B4-BE49-F238E27FC236}">
                <a16:creationId xmlns:a16="http://schemas.microsoft.com/office/drawing/2014/main" id="{64595B7A-CAF5-4BC7-A74E-15026E452C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6400" y="4953000"/>
            <a:ext cx="0" cy="3873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1" name="Line 49">
            <a:extLst>
              <a:ext uri="{FF2B5EF4-FFF2-40B4-BE49-F238E27FC236}">
                <a16:creationId xmlns:a16="http://schemas.microsoft.com/office/drawing/2014/main" id="{C0C8937A-3A13-434B-9E57-7589DC03C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5250" y="5022850"/>
            <a:ext cx="0" cy="317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2" name="Line 50">
            <a:extLst>
              <a:ext uri="{FF2B5EF4-FFF2-40B4-BE49-F238E27FC236}">
                <a16:creationId xmlns:a16="http://schemas.microsoft.com/office/drawing/2014/main" id="{0AF00A7E-0431-4128-8397-54C14ED34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5245100"/>
            <a:ext cx="0" cy="107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3" name="Line 51">
            <a:extLst>
              <a:ext uri="{FF2B5EF4-FFF2-40B4-BE49-F238E27FC236}">
                <a16:creationId xmlns:a16="http://schemas.microsoft.com/office/drawing/2014/main" id="{582327C3-A7D0-40CE-A3FE-BA609A0936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6775" y="5181600"/>
            <a:ext cx="0" cy="1920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4" name="Line 52">
            <a:extLst>
              <a:ext uri="{FF2B5EF4-FFF2-40B4-BE49-F238E27FC236}">
                <a16:creationId xmlns:a16="http://schemas.microsoft.com/office/drawing/2014/main" id="{5C62BF6A-F4DC-4B2B-85FF-934DF9096F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1050" y="4416425"/>
            <a:ext cx="0" cy="9461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5" name="Line 53">
            <a:extLst>
              <a:ext uri="{FF2B5EF4-FFF2-40B4-BE49-F238E27FC236}">
                <a16:creationId xmlns:a16="http://schemas.microsoft.com/office/drawing/2014/main" id="{6D2518E6-EDEA-44BA-9616-886D9DCB1D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7225" y="4533900"/>
            <a:ext cx="0" cy="8223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6" name="Line 54">
            <a:extLst>
              <a:ext uri="{FF2B5EF4-FFF2-40B4-BE49-F238E27FC236}">
                <a16:creationId xmlns:a16="http://schemas.microsoft.com/office/drawing/2014/main" id="{D8A37B6E-74E8-4AA8-9DC9-C20FD9405D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0950" y="4648200"/>
            <a:ext cx="28892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7" name="Line 55">
            <a:extLst>
              <a:ext uri="{FF2B5EF4-FFF2-40B4-BE49-F238E27FC236}">
                <a16:creationId xmlns:a16="http://schemas.microsoft.com/office/drawing/2014/main" id="{8226926A-63EC-497B-A49F-1AEB77CDEB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3850" y="4648200"/>
            <a:ext cx="0" cy="6921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8" name="Line 56">
            <a:extLst>
              <a:ext uri="{FF2B5EF4-FFF2-40B4-BE49-F238E27FC236}">
                <a16:creationId xmlns:a16="http://schemas.microsoft.com/office/drawing/2014/main" id="{3D21E48C-C281-4028-99B4-E965156F9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5350" y="4895850"/>
            <a:ext cx="21336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79" name="Line 57">
            <a:extLst>
              <a:ext uri="{FF2B5EF4-FFF2-40B4-BE49-F238E27FC236}">
                <a16:creationId xmlns:a16="http://schemas.microsoft.com/office/drawing/2014/main" id="{FF08BED6-0C06-4968-B3E0-D9F89A773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6650" y="4959350"/>
            <a:ext cx="1828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0" name="Line 58">
            <a:extLst>
              <a:ext uri="{FF2B5EF4-FFF2-40B4-BE49-F238E27FC236}">
                <a16:creationId xmlns:a16="http://schemas.microsoft.com/office/drawing/2014/main" id="{2F640302-7B3B-4C34-BE4D-41D3E4481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029200"/>
            <a:ext cx="3441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1" name="Line 59">
            <a:extLst>
              <a:ext uri="{FF2B5EF4-FFF2-40B4-BE49-F238E27FC236}">
                <a16:creationId xmlns:a16="http://schemas.microsoft.com/office/drawing/2014/main" id="{FB1243FC-CB56-432E-9D82-FE08F17B12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2050" y="3206750"/>
            <a:ext cx="0" cy="2139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2" name="Line 60">
            <a:extLst>
              <a:ext uri="{FF2B5EF4-FFF2-40B4-BE49-F238E27FC236}">
                <a16:creationId xmlns:a16="http://schemas.microsoft.com/office/drawing/2014/main" id="{8C3B0265-06DA-4D5D-B542-2578E3DAE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5251450"/>
            <a:ext cx="4584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3" name="Line 61">
            <a:extLst>
              <a:ext uri="{FF2B5EF4-FFF2-40B4-BE49-F238E27FC236}">
                <a16:creationId xmlns:a16="http://schemas.microsoft.com/office/drawing/2014/main" id="{E5B323A5-AE6F-4DDE-B0F8-A4CC78081D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3550" y="4565650"/>
            <a:ext cx="0" cy="6985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4" name="Line 62">
            <a:extLst>
              <a:ext uri="{FF2B5EF4-FFF2-40B4-BE49-F238E27FC236}">
                <a16:creationId xmlns:a16="http://schemas.microsoft.com/office/drawing/2014/main" id="{CB1224D0-A8A4-4DFD-8D74-103A4E9BE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9300" y="4572000"/>
            <a:ext cx="0" cy="6159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5" name="Line 63">
            <a:extLst>
              <a:ext uri="{FF2B5EF4-FFF2-40B4-BE49-F238E27FC236}">
                <a16:creationId xmlns:a16="http://schemas.microsoft.com/office/drawing/2014/main" id="{199C56B9-17B2-4579-8395-048134FD7A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5178425"/>
            <a:ext cx="3937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6" name="Line 64">
            <a:extLst>
              <a:ext uri="{FF2B5EF4-FFF2-40B4-BE49-F238E27FC236}">
                <a16:creationId xmlns:a16="http://schemas.microsoft.com/office/drawing/2014/main" id="{42A7DAF4-2FF9-420B-8EBC-D90FD6FD4C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2500" y="4711700"/>
            <a:ext cx="0" cy="6540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7" name="Line 65">
            <a:extLst>
              <a:ext uri="{FF2B5EF4-FFF2-40B4-BE49-F238E27FC236}">
                <a16:creationId xmlns:a16="http://schemas.microsoft.com/office/drawing/2014/main" id="{03E0BA65-4EF7-48D1-9A0A-69AC03513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6500" y="4724400"/>
            <a:ext cx="6096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8" name="Line 66">
            <a:extLst>
              <a:ext uri="{FF2B5EF4-FFF2-40B4-BE49-F238E27FC236}">
                <a16:creationId xmlns:a16="http://schemas.microsoft.com/office/drawing/2014/main" id="{51AEE0D0-B0E0-4135-853D-EE471150D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168650"/>
            <a:ext cx="0" cy="1244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89" name="Line 67">
            <a:extLst>
              <a:ext uri="{FF2B5EF4-FFF2-40B4-BE49-F238E27FC236}">
                <a16:creationId xmlns:a16="http://schemas.microsoft.com/office/drawing/2014/main" id="{6EE752FC-AB57-4E75-A049-3E84D7DA96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6500" y="3559175"/>
            <a:ext cx="0" cy="1168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0" name="Line 68">
            <a:extLst>
              <a:ext uri="{FF2B5EF4-FFF2-40B4-BE49-F238E27FC236}">
                <a16:creationId xmlns:a16="http://schemas.microsoft.com/office/drawing/2014/main" id="{48BD3BC0-DF8B-430F-8AA9-60BC78370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700" y="3206750"/>
            <a:ext cx="0" cy="13350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1" name="Line 69">
            <a:extLst>
              <a:ext uri="{FF2B5EF4-FFF2-40B4-BE49-F238E27FC236}">
                <a16:creationId xmlns:a16="http://schemas.microsoft.com/office/drawing/2014/main" id="{D9A8F38D-F2C9-40BC-83F7-F42675B0E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0013" y="2497138"/>
            <a:ext cx="0" cy="14525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2" name="Line 70">
            <a:extLst>
              <a:ext uri="{FF2B5EF4-FFF2-40B4-BE49-F238E27FC236}">
                <a16:creationId xmlns:a16="http://schemas.microsoft.com/office/drawing/2014/main" id="{DF8CE784-9A1A-4687-841C-D008DEAF3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4125" y="3787775"/>
            <a:ext cx="0" cy="8620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3" name="Line 71">
            <a:extLst>
              <a:ext uri="{FF2B5EF4-FFF2-40B4-BE49-F238E27FC236}">
                <a16:creationId xmlns:a16="http://schemas.microsoft.com/office/drawing/2014/main" id="{090D65BC-5955-4346-81E1-B06FB92BAE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5138" y="4327525"/>
            <a:ext cx="0" cy="7096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4" name="Line 72">
            <a:extLst>
              <a:ext uri="{FF2B5EF4-FFF2-40B4-BE49-F238E27FC236}">
                <a16:creationId xmlns:a16="http://schemas.microsoft.com/office/drawing/2014/main" id="{D9517AD0-CCA0-40CF-9206-E60AE3D191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9350" y="4398963"/>
            <a:ext cx="0" cy="5492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5" name="Line 73">
            <a:extLst>
              <a:ext uri="{FF2B5EF4-FFF2-40B4-BE49-F238E27FC236}">
                <a16:creationId xmlns:a16="http://schemas.microsoft.com/office/drawing/2014/main" id="{30040015-4C6A-409A-BB2E-21EF892F4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1063" y="4400550"/>
            <a:ext cx="0" cy="4953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6" name="Line 74">
            <a:extLst>
              <a:ext uri="{FF2B5EF4-FFF2-40B4-BE49-F238E27FC236}">
                <a16:creationId xmlns:a16="http://schemas.microsoft.com/office/drawing/2014/main" id="{71440F25-8791-4E32-8861-E0CE556BE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101975"/>
            <a:ext cx="833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7" name="Line 75">
            <a:extLst>
              <a:ext uri="{FF2B5EF4-FFF2-40B4-BE49-F238E27FC236}">
                <a16:creationId xmlns:a16="http://schemas.microsoft.com/office/drawing/2014/main" id="{FA884F65-ED68-40B2-AEB3-05315CC15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9275" y="2395538"/>
            <a:ext cx="310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8" name="Line 76">
            <a:extLst>
              <a:ext uri="{FF2B5EF4-FFF2-40B4-BE49-F238E27FC236}">
                <a16:creationId xmlns:a16="http://schemas.microsoft.com/office/drawing/2014/main" id="{24D0CBBA-7602-40FD-94D2-24F73C57A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2195513"/>
            <a:ext cx="42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199" name="Line 77">
            <a:extLst>
              <a:ext uri="{FF2B5EF4-FFF2-40B4-BE49-F238E27FC236}">
                <a16:creationId xmlns:a16="http://schemas.microsoft.com/office/drawing/2014/main" id="{C3BED0FC-9354-4CEA-9D96-66CC9A945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0638" y="2579688"/>
            <a:ext cx="1109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0" name="Line 78">
            <a:extLst>
              <a:ext uri="{FF2B5EF4-FFF2-40B4-BE49-F238E27FC236}">
                <a16:creationId xmlns:a16="http://schemas.microsoft.com/office/drawing/2014/main" id="{91C95371-14E5-4356-BAAE-D168E9D97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4263" y="3546475"/>
            <a:ext cx="4810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1" name="Line 79">
            <a:extLst>
              <a:ext uri="{FF2B5EF4-FFF2-40B4-BE49-F238E27FC236}">
                <a16:creationId xmlns:a16="http://schemas.microsoft.com/office/drawing/2014/main" id="{909F7452-B53C-4393-87A3-A1E13C698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2565400"/>
            <a:ext cx="0" cy="98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2" name="Line 80">
            <a:extLst>
              <a:ext uri="{FF2B5EF4-FFF2-40B4-BE49-F238E27FC236}">
                <a16:creationId xmlns:a16="http://schemas.microsoft.com/office/drawing/2014/main" id="{FB8D78A3-9871-4DF1-8B90-C04B2AA7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89188"/>
            <a:ext cx="0" cy="722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3" name="Oval 81">
            <a:extLst>
              <a:ext uri="{FF2B5EF4-FFF2-40B4-BE49-F238E27FC236}">
                <a16:creationId xmlns:a16="http://schemas.microsoft.com/office/drawing/2014/main" id="{06EEDDC0-3274-405A-A773-8384A1D9B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0225" y="30734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04" name="Line 82">
            <a:extLst>
              <a:ext uri="{FF2B5EF4-FFF2-40B4-BE49-F238E27FC236}">
                <a16:creationId xmlns:a16="http://schemas.microsoft.com/office/drawing/2014/main" id="{E0AA0056-1F1F-4B5C-B89B-6E7838580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9550" y="2713038"/>
            <a:ext cx="661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5" name="Line 83">
            <a:extLst>
              <a:ext uri="{FF2B5EF4-FFF2-40B4-BE49-F238E27FC236}">
                <a16:creationId xmlns:a16="http://schemas.microsoft.com/office/drawing/2014/main" id="{AB9EAABC-57C8-40FA-AA0A-EC88E8BF8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138" y="3167063"/>
            <a:ext cx="6619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6" name="Line 84">
            <a:extLst>
              <a:ext uri="{FF2B5EF4-FFF2-40B4-BE49-F238E27FC236}">
                <a16:creationId xmlns:a16="http://schemas.microsoft.com/office/drawing/2014/main" id="{6147098C-6C69-406A-9362-A5B2CF03E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7463" y="2997200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7" name="Line 85">
            <a:extLst>
              <a:ext uri="{FF2B5EF4-FFF2-40B4-BE49-F238E27FC236}">
                <a16:creationId xmlns:a16="http://schemas.microsoft.com/office/drawing/2014/main" id="{5D349F41-4CE7-4497-9141-B6F019CE64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5" y="3227388"/>
            <a:ext cx="160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8" name="Line 86">
            <a:extLst>
              <a:ext uri="{FF2B5EF4-FFF2-40B4-BE49-F238E27FC236}">
                <a16:creationId xmlns:a16="http://schemas.microsoft.com/office/drawing/2014/main" id="{10F159FF-2B6E-4129-8904-ECE2198C9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663" y="4783138"/>
            <a:ext cx="26876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09" name="Line 87">
            <a:extLst>
              <a:ext uri="{FF2B5EF4-FFF2-40B4-BE49-F238E27FC236}">
                <a16:creationId xmlns:a16="http://schemas.microsoft.com/office/drawing/2014/main" id="{4D3B242D-3EA0-4CD8-BCDB-46D8E9EEE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5" y="4067175"/>
            <a:ext cx="1076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0" name="Line 88">
            <a:extLst>
              <a:ext uri="{FF2B5EF4-FFF2-40B4-BE49-F238E27FC236}">
                <a16:creationId xmlns:a16="http://schemas.microsoft.com/office/drawing/2014/main" id="{F81A6D26-3687-47E8-8EFC-27D4F3423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4363" y="3368675"/>
            <a:ext cx="1090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1" name="Line 89">
            <a:extLst>
              <a:ext uri="{FF2B5EF4-FFF2-40B4-BE49-F238E27FC236}">
                <a16:creationId xmlns:a16="http://schemas.microsoft.com/office/drawing/2014/main" id="{2185A2DD-0071-421C-BC75-319942CF4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3888" y="3717925"/>
            <a:ext cx="5445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2" name="Line 90">
            <a:extLst>
              <a:ext uri="{FF2B5EF4-FFF2-40B4-BE49-F238E27FC236}">
                <a16:creationId xmlns:a16="http://schemas.microsoft.com/office/drawing/2014/main" id="{D303E12B-6A67-450A-AB11-331373FEA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3657600"/>
            <a:ext cx="24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3" name="Line 91">
            <a:extLst>
              <a:ext uri="{FF2B5EF4-FFF2-40B4-BE49-F238E27FC236}">
                <a16:creationId xmlns:a16="http://schemas.microsoft.com/office/drawing/2014/main" id="{B023E82D-BDCE-4B24-BECF-B80CD96E4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568700"/>
            <a:ext cx="18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4" name="Line 92">
            <a:extLst>
              <a:ext uri="{FF2B5EF4-FFF2-40B4-BE49-F238E27FC236}">
                <a16:creationId xmlns:a16="http://schemas.microsoft.com/office/drawing/2014/main" id="{C40301BB-56D2-4D3A-ABC1-6544954D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0125" y="4689475"/>
            <a:ext cx="366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5" name="Line 93">
            <a:extLst>
              <a:ext uri="{FF2B5EF4-FFF2-40B4-BE49-F238E27FC236}">
                <a16:creationId xmlns:a16="http://schemas.microsoft.com/office/drawing/2014/main" id="{34252AB6-62CF-48FC-9D34-A76FBD5FD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4846638"/>
            <a:ext cx="550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6" name="Line 94">
            <a:extLst>
              <a:ext uri="{FF2B5EF4-FFF2-40B4-BE49-F238E27FC236}">
                <a16:creationId xmlns:a16="http://schemas.microsoft.com/office/drawing/2014/main" id="{8D7CD49E-8213-48F7-BE43-9C4898EB4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5538" y="407670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7" name="Line 95">
            <a:extLst>
              <a:ext uri="{FF2B5EF4-FFF2-40B4-BE49-F238E27FC236}">
                <a16:creationId xmlns:a16="http://schemas.microsoft.com/office/drawing/2014/main" id="{EB5E50F9-EAB5-45EB-8724-EF06A728C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4850" y="4064000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8" name="Line 96">
            <a:extLst>
              <a:ext uri="{FF2B5EF4-FFF2-40B4-BE49-F238E27FC236}">
                <a16:creationId xmlns:a16="http://schemas.microsoft.com/office/drawing/2014/main" id="{412F4556-769D-47C1-9336-1CAB8EA93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0175" y="42878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19" name="Line 97">
            <a:extLst>
              <a:ext uri="{FF2B5EF4-FFF2-40B4-BE49-F238E27FC236}">
                <a16:creationId xmlns:a16="http://schemas.microsoft.com/office/drawing/2014/main" id="{EDC3F07D-8253-4EBB-8525-7E1C7ADBF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0663" y="3822700"/>
            <a:ext cx="12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0" name="Line 98">
            <a:extLst>
              <a:ext uri="{FF2B5EF4-FFF2-40B4-BE49-F238E27FC236}">
                <a16:creationId xmlns:a16="http://schemas.microsoft.com/office/drawing/2014/main" id="{201A309D-96BB-4C3A-A81A-FDE3D242A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050" y="3111500"/>
            <a:ext cx="12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1" name="Line 99">
            <a:extLst>
              <a:ext uri="{FF2B5EF4-FFF2-40B4-BE49-F238E27FC236}">
                <a16:creationId xmlns:a16="http://schemas.microsoft.com/office/drawing/2014/main" id="{15EACB56-9095-4FDA-8483-8B117DB1B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38" y="3016250"/>
            <a:ext cx="250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2" name="Line 100">
            <a:extLst>
              <a:ext uri="{FF2B5EF4-FFF2-40B4-BE49-F238E27FC236}">
                <a16:creationId xmlns:a16="http://schemas.microsoft.com/office/drawing/2014/main" id="{443C09F4-8C29-45B2-B5E0-4ECAC45E8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" y="3179763"/>
            <a:ext cx="265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3" name="Line 101">
            <a:extLst>
              <a:ext uri="{FF2B5EF4-FFF2-40B4-BE49-F238E27FC236}">
                <a16:creationId xmlns:a16="http://schemas.microsoft.com/office/drawing/2014/main" id="{60034659-169A-47E5-A29B-CA93667BC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350" y="5087938"/>
            <a:ext cx="1801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4" name="Line 102">
            <a:extLst>
              <a:ext uri="{FF2B5EF4-FFF2-40B4-BE49-F238E27FC236}">
                <a16:creationId xmlns:a16="http://schemas.microsoft.com/office/drawing/2014/main" id="{94F2EE02-196B-4348-9188-4AC887236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7600" y="5089525"/>
            <a:ext cx="4503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5" name="Line 103">
            <a:extLst>
              <a:ext uri="{FF2B5EF4-FFF2-40B4-BE49-F238E27FC236}">
                <a16:creationId xmlns:a16="http://schemas.microsoft.com/office/drawing/2014/main" id="{C149D8FD-D3B8-48CE-8827-52C7819C3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" y="1181100"/>
            <a:ext cx="8213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6" name="Line 104">
            <a:extLst>
              <a:ext uri="{FF2B5EF4-FFF2-40B4-BE49-F238E27FC236}">
                <a16:creationId xmlns:a16="http://schemas.microsoft.com/office/drawing/2014/main" id="{93A713AE-A1C5-426A-A20D-5E6722A1C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3" y="2982913"/>
            <a:ext cx="234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7" name="Line 105">
            <a:extLst>
              <a:ext uri="{FF2B5EF4-FFF2-40B4-BE49-F238E27FC236}">
                <a16:creationId xmlns:a16="http://schemas.microsoft.com/office/drawing/2014/main" id="{72C3876E-1698-4519-BB16-80829D2AC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65225"/>
            <a:ext cx="0" cy="1865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8" name="Line 106">
            <a:extLst>
              <a:ext uri="{FF2B5EF4-FFF2-40B4-BE49-F238E27FC236}">
                <a16:creationId xmlns:a16="http://schemas.microsoft.com/office/drawing/2014/main" id="{323B460A-0CF1-44D7-8CEE-CDC6D3E57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8463" y="3165475"/>
            <a:ext cx="0" cy="192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29" name="Line 107">
            <a:extLst>
              <a:ext uri="{FF2B5EF4-FFF2-40B4-BE49-F238E27FC236}">
                <a16:creationId xmlns:a16="http://schemas.microsoft.com/office/drawing/2014/main" id="{C711826C-8706-4BB4-A615-37CEFFAE1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3950" y="4062413"/>
            <a:ext cx="0" cy="1035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0" name="Line 108">
            <a:extLst>
              <a:ext uri="{FF2B5EF4-FFF2-40B4-BE49-F238E27FC236}">
                <a16:creationId xmlns:a16="http://schemas.microsoft.com/office/drawing/2014/main" id="{656E1AF1-D048-48A9-B957-CD966B868E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400" y="4051300"/>
            <a:ext cx="0" cy="1049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1" name="Line 109">
            <a:extLst>
              <a:ext uri="{FF2B5EF4-FFF2-40B4-BE49-F238E27FC236}">
                <a16:creationId xmlns:a16="http://schemas.microsoft.com/office/drawing/2014/main" id="{F3908F7A-9D19-4D49-9C86-54F6730A58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3363" y="3101975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2" name="Line 110">
            <a:extLst>
              <a:ext uri="{FF2B5EF4-FFF2-40B4-BE49-F238E27FC236}">
                <a16:creationId xmlns:a16="http://schemas.microsoft.com/office/drawing/2014/main" id="{73AE4969-8930-4D59-A324-531DE970F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1193800"/>
            <a:ext cx="0" cy="178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3" name="Line 111">
            <a:extLst>
              <a:ext uri="{FF2B5EF4-FFF2-40B4-BE49-F238E27FC236}">
                <a16:creationId xmlns:a16="http://schemas.microsoft.com/office/drawing/2014/main" id="{E5B0145C-6A33-46A4-883B-16C16AB71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185863"/>
            <a:ext cx="0" cy="1022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4" name="Line 112">
            <a:extLst>
              <a:ext uri="{FF2B5EF4-FFF2-40B4-BE49-F238E27FC236}">
                <a16:creationId xmlns:a16="http://schemas.microsoft.com/office/drawing/2014/main" id="{338A93B5-75EF-4BB4-BF0E-44C4A4C5B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2663" y="1171575"/>
            <a:ext cx="0" cy="1933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5" name="Line 113">
            <a:extLst>
              <a:ext uri="{FF2B5EF4-FFF2-40B4-BE49-F238E27FC236}">
                <a16:creationId xmlns:a16="http://schemas.microsoft.com/office/drawing/2014/main" id="{135725C2-AE2D-4BE9-AF40-B8A1EF210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4375" y="3092450"/>
            <a:ext cx="26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6" name="Line 114">
            <a:extLst>
              <a:ext uri="{FF2B5EF4-FFF2-40B4-BE49-F238E27FC236}">
                <a16:creationId xmlns:a16="http://schemas.microsoft.com/office/drawing/2014/main" id="{B354EFC3-0F7B-45B1-BFB6-603E437BD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4475" y="3213100"/>
            <a:ext cx="0" cy="158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7" name="Line 115">
            <a:extLst>
              <a:ext uri="{FF2B5EF4-FFF2-40B4-BE49-F238E27FC236}">
                <a16:creationId xmlns:a16="http://schemas.microsoft.com/office/drawing/2014/main" id="{E802A16A-8431-40C0-B2DC-20F3A3B4B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7688" y="2703513"/>
            <a:ext cx="0" cy="2393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8" name="Line 116">
            <a:extLst>
              <a:ext uri="{FF2B5EF4-FFF2-40B4-BE49-F238E27FC236}">
                <a16:creationId xmlns:a16="http://schemas.microsoft.com/office/drawing/2014/main" id="{BCA8A1A5-BFBC-441D-8713-A68488811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8300" y="1820863"/>
            <a:ext cx="0" cy="896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39" name="Line 117">
            <a:extLst>
              <a:ext uri="{FF2B5EF4-FFF2-40B4-BE49-F238E27FC236}">
                <a16:creationId xmlns:a16="http://schemas.microsoft.com/office/drawing/2014/main" id="{CD9C5AFC-6DCE-4738-AFF1-88446C06E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6713" y="1830388"/>
            <a:ext cx="18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40" name="Line 118">
            <a:extLst>
              <a:ext uri="{FF2B5EF4-FFF2-40B4-BE49-F238E27FC236}">
                <a16:creationId xmlns:a16="http://schemas.microsoft.com/office/drawing/2014/main" id="{E833E4CB-B151-4E8C-9AAA-16B618669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0738" y="4051300"/>
            <a:ext cx="0" cy="79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41" name="Line 119">
            <a:extLst>
              <a:ext uri="{FF2B5EF4-FFF2-40B4-BE49-F238E27FC236}">
                <a16:creationId xmlns:a16="http://schemas.microsoft.com/office/drawing/2014/main" id="{F7329A86-A621-4C39-9AC7-12366C077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0" y="3721100"/>
            <a:ext cx="0" cy="968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42" name="Line 120">
            <a:extLst>
              <a:ext uri="{FF2B5EF4-FFF2-40B4-BE49-F238E27FC236}">
                <a16:creationId xmlns:a16="http://schemas.microsoft.com/office/drawing/2014/main" id="{F03DAEDD-999D-428B-B5F4-51B517E5E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362325"/>
            <a:ext cx="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43" name="Line 121">
            <a:extLst>
              <a:ext uri="{FF2B5EF4-FFF2-40B4-BE49-F238E27FC236}">
                <a16:creationId xmlns:a16="http://schemas.microsoft.com/office/drawing/2014/main" id="{147757DC-1F58-44D7-B2F1-470D20E11F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4138" y="4683125"/>
            <a:ext cx="0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44" name="Text Box 122">
            <a:extLst>
              <a:ext uri="{FF2B5EF4-FFF2-40B4-BE49-F238E27FC236}">
                <a16:creationId xmlns:a16="http://schemas.microsoft.com/office/drawing/2014/main" id="{9CCDA20F-C9CE-411E-8E71-391F5C31F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1243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245" name="Text Box 123">
            <a:extLst>
              <a:ext uri="{FF2B5EF4-FFF2-40B4-BE49-F238E27FC236}">
                <a16:creationId xmlns:a16="http://schemas.microsoft.com/office/drawing/2014/main" id="{5C2620E0-25E6-4496-9A23-46AB9DF8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32178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1246" name="Text Box 124">
            <a:extLst>
              <a:ext uri="{FF2B5EF4-FFF2-40B4-BE49-F238E27FC236}">
                <a16:creationId xmlns:a16="http://schemas.microsoft.com/office/drawing/2014/main" id="{5EB50C23-4E58-4B0D-9A37-286DFF98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2463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1247" name="Text Box 125">
            <a:extLst>
              <a:ext uri="{FF2B5EF4-FFF2-40B4-BE49-F238E27FC236}">
                <a16:creationId xmlns:a16="http://schemas.microsoft.com/office/drawing/2014/main" id="{EDD81B4C-7FB9-46D0-A2AE-C962F4D50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13" y="27876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66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1248" name="Text Box 126">
            <a:extLst>
              <a:ext uri="{FF2B5EF4-FFF2-40B4-BE49-F238E27FC236}">
                <a16:creationId xmlns:a16="http://schemas.microsoft.com/office/drawing/2014/main" id="{B98D8A11-1A5E-4637-BC07-F2ED692B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488" y="1622425"/>
            <a:ext cx="385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6600"/>
                </a:solidFill>
                <a:latin typeface="Arial" panose="020B0604020202020204" pitchFamily="34" charset="0"/>
              </a:rPr>
              <a:t>=0</a:t>
            </a:r>
          </a:p>
        </p:txBody>
      </p:sp>
      <p:sp>
        <p:nvSpPr>
          <p:cNvPr id="91249" name="Text Box 127">
            <a:extLst>
              <a:ext uri="{FF2B5EF4-FFF2-40B4-BE49-F238E27FC236}">
                <a16:creationId xmlns:a16="http://schemas.microsoft.com/office/drawing/2014/main" id="{32D788F5-A4DE-4371-B9E2-942639FC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001838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6600"/>
                </a:solidFill>
                <a:latin typeface="Arial" panose="020B0604020202020204" pitchFamily="34" charset="0"/>
              </a:rPr>
              <a:t>&gt;0</a:t>
            </a:r>
          </a:p>
        </p:txBody>
      </p:sp>
      <p:sp>
        <p:nvSpPr>
          <p:cNvPr id="91250" name="Line 128">
            <a:extLst>
              <a:ext uri="{FF2B5EF4-FFF2-40B4-BE49-F238E27FC236}">
                <a16:creationId xmlns:a16="http://schemas.microsoft.com/office/drawing/2014/main" id="{C17CEDD4-EC27-42A1-8FD9-32E9B2EE04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0138" y="3289300"/>
            <a:ext cx="142875" cy="142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51" name="Line 129">
            <a:extLst>
              <a:ext uri="{FF2B5EF4-FFF2-40B4-BE49-F238E27FC236}">
                <a16:creationId xmlns:a16="http://schemas.microsoft.com/office/drawing/2014/main" id="{D06AADCD-0A6A-4A49-AC53-E75C56415711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114925" y="2617788"/>
            <a:ext cx="142875" cy="1428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52" name="Line 130">
            <a:extLst>
              <a:ext uri="{FF2B5EF4-FFF2-40B4-BE49-F238E27FC236}">
                <a16:creationId xmlns:a16="http://schemas.microsoft.com/office/drawing/2014/main" id="{D77C6E81-8F1D-4C14-B4E7-9290B2234A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6125" y="3038475"/>
            <a:ext cx="142875" cy="142875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53" name="Text Box 131">
            <a:extLst>
              <a:ext uri="{FF2B5EF4-FFF2-40B4-BE49-F238E27FC236}">
                <a16:creationId xmlns:a16="http://schemas.microsoft.com/office/drawing/2014/main" id="{4D0EC555-CAC0-4E60-B5C6-C9088914D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63" y="5375275"/>
            <a:ext cx="804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006600"/>
                </a:solidFill>
                <a:latin typeface="Arial" panose="020B0604020202020204" pitchFamily="34" charset="0"/>
              </a:rPr>
              <a:t>Opcode</a:t>
            </a:r>
          </a:p>
        </p:txBody>
      </p:sp>
      <p:sp>
        <p:nvSpPr>
          <p:cNvPr id="91254" name="Text Box 132">
            <a:extLst>
              <a:ext uri="{FF2B5EF4-FFF2-40B4-BE49-F238E27FC236}">
                <a16:creationId xmlns:a16="http://schemas.microsoft.com/office/drawing/2014/main" id="{1D726E0C-A2B0-4A66-A483-277118B2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3" y="5591175"/>
            <a:ext cx="82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006600"/>
                </a:solidFill>
                <a:latin typeface="Arial" panose="020B0604020202020204" pitchFamily="34" charset="0"/>
              </a:rPr>
              <a:t>Execute</a:t>
            </a:r>
          </a:p>
        </p:txBody>
      </p:sp>
      <p:sp>
        <p:nvSpPr>
          <p:cNvPr id="91255" name="Text Box 133">
            <a:extLst>
              <a:ext uri="{FF2B5EF4-FFF2-40B4-BE49-F238E27FC236}">
                <a16:creationId xmlns:a16="http://schemas.microsoft.com/office/drawing/2014/main" id="{0B3A1D37-6649-436E-BEC6-97E14AF5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5826125"/>
            <a:ext cx="627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006600"/>
                </a:solidFill>
                <a:latin typeface="Arial" panose="020B0604020202020204" pitchFamily="34" charset="0"/>
              </a:rPr>
              <a:t>Fetch</a:t>
            </a:r>
          </a:p>
        </p:txBody>
      </p:sp>
      <p:sp>
        <p:nvSpPr>
          <p:cNvPr id="91256" name="Text Box 134">
            <a:extLst>
              <a:ext uri="{FF2B5EF4-FFF2-40B4-BE49-F238E27FC236}">
                <a16:creationId xmlns:a16="http://schemas.microsoft.com/office/drawing/2014/main" id="{3D75A414-2CE4-42F1-85A1-5FFD1E48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6053138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006600"/>
                </a:solidFill>
                <a:latin typeface="Arial" panose="020B0604020202020204" pitchFamily="34" charset="0"/>
              </a:rPr>
              <a:t>Clock</a:t>
            </a:r>
          </a:p>
        </p:txBody>
      </p:sp>
      <p:sp>
        <p:nvSpPr>
          <p:cNvPr id="91257" name="AutoShape 135">
            <a:extLst>
              <a:ext uri="{FF2B5EF4-FFF2-40B4-BE49-F238E27FC236}">
                <a16:creationId xmlns:a16="http://schemas.microsoft.com/office/drawing/2014/main" id="{02A621BC-714E-46A4-8482-7906625B043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116807" y="5029994"/>
            <a:ext cx="133350" cy="1158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58" name="AutoShape 136">
            <a:extLst>
              <a:ext uri="{FF2B5EF4-FFF2-40B4-BE49-F238E27FC236}">
                <a16:creationId xmlns:a16="http://schemas.microsoft.com/office/drawing/2014/main" id="{4B2B8FBF-B4B8-42A4-BA0C-D66BF698D23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39207" y="5026819"/>
            <a:ext cx="133350" cy="1158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59" name="AutoShape 137">
            <a:extLst>
              <a:ext uri="{FF2B5EF4-FFF2-40B4-BE49-F238E27FC236}">
                <a16:creationId xmlns:a16="http://schemas.microsoft.com/office/drawing/2014/main" id="{8921325D-259D-42C7-8EC7-830AEBD1F20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91657" y="1123156"/>
            <a:ext cx="133350" cy="1158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60" name="AutoShape 138">
            <a:extLst>
              <a:ext uri="{FF2B5EF4-FFF2-40B4-BE49-F238E27FC236}">
                <a16:creationId xmlns:a16="http://schemas.microsoft.com/office/drawing/2014/main" id="{1A4ACC51-4A90-456D-85FA-897097B8CA3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04732" y="1124744"/>
            <a:ext cx="133350" cy="1158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61" name="AutoShape 139">
            <a:extLst>
              <a:ext uri="{FF2B5EF4-FFF2-40B4-BE49-F238E27FC236}">
                <a16:creationId xmlns:a16="http://schemas.microsoft.com/office/drawing/2014/main" id="{29AB0453-D736-4E4C-B406-7DBCB92D5DB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10444" y="1119981"/>
            <a:ext cx="133350" cy="115888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62" name="AutoShape 140">
            <a:extLst>
              <a:ext uri="{FF2B5EF4-FFF2-40B4-BE49-F238E27FC236}">
                <a16:creationId xmlns:a16="http://schemas.microsoft.com/office/drawing/2014/main" id="{51EC1B19-0734-4A33-BAAE-DF8C54812C9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0550" y="2970213"/>
            <a:ext cx="377825" cy="279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1263" name="Group 141">
            <a:extLst>
              <a:ext uri="{FF2B5EF4-FFF2-40B4-BE49-F238E27FC236}">
                <a16:creationId xmlns:a16="http://schemas.microsoft.com/office/drawing/2014/main" id="{661FCF72-2260-4DC0-A1F1-D1338A7DF8BC}"/>
              </a:ext>
            </a:extLst>
          </p:cNvPr>
          <p:cNvGrpSpPr>
            <a:grpSpLocks/>
          </p:cNvGrpSpPr>
          <p:nvPr/>
        </p:nvGrpSpPr>
        <p:grpSpPr bwMode="auto">
          <a:xfrm>
            <a:off x="2576513" y="2547938"/>
            <a:ext cx="1084262" cy="2093912"/>
            <a:chOff x="1623" y="1605"/>
            <a:chExt cx="683" cy="1319"/>
          </a:xfrm>
        </p:grpSpPr>
        <p:sp>
          <p:nvSpPr>
            <p:cNvPr id="91307" name="Rectangle 142">
              <a:extLst>
                <a:ext uri="{FF2B5EF4-FFF2-40B4-BE49-F238E27FC236}">
                  <a16:creationId xmlns:a16="http://schemas.microsoft.com/office/drawing/2014/main" id="{AA0C6F2A-24E7-4316-8495-55AB4224D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613"/>
              <a:ext cx="630" cy="1267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08" name="AutoShape 143">
              <a:extLst>
                <a:ext uri="{FF2B5EF4-FFF2-40B4-BE49-F238E27FC236}">
                  <a16:creationId xmlns:a16="http://schemas.microsoft.com/office/drawing/2014/main" id="{34BA6954-B882-49CB-A272-316FC6859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787"/>
              <a:ext cx="85" cy="9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09" name="Text Box 144">
              <a:extLst>
                <a:ext uri="{FF2B5EF4-FFF2-40B4-BE49-F238E27FC236}">
                  <a16:creationId xmlns:a16="http://schemas.microsoft.com/office/drawing/2014/main" id="{A1A18BBC-1B1C-487F-A6D4-E85D676D3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9" y="1605"/>
              <a:ext cx="5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Memory</a:t>
              </a:r>
            </a:p>
          </p:txBody>
        </p:sp>
        <p:sp>
          <p:nvSpPr>
            <p:cNvPr id="91310" name="Text Box 145">
              <a:extLst>
                <a:ext uri="{FF2B5EF4-FFF2-40B4-BE49-F238E27FC236}">
                  <a16:creationId xmlns:a16="http://schemas.microsoft.com/office/drawing/2014/main" id="{FA4535DC-1949-4F3D-B4A7-EE0BB7EBB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2732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91311" name="Text Box 146">
              <a:extLst>
                <a:ext uri="{FF2B5EF4-FFF2-40B4-BE49-F238E27FC236}">
                  <a16:creationId xmlns:a16="http://schemas.microsoft.com/office/drawing/2014/main" id="{EC219E4A-3B0E-45EB-9401-3CB5AA403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" y="2453"/>
              <a:ext cx="4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W Data</a:t>
              </a:r>
            </a:p>
          </p:txBody>
        </p:sp>
        <p:sp>
          <p:nvSpPr>
            <p:cNvPr id="91312" name="Text Box 147">
              <a:extLst>
                <a:ext uri="{FF2B5EF4-FFF2-40B4-BE49-F238E27FC236}">
                  <a16:creationId xmlns:a16="http://schemas.microsoft.com/office/drawing/2014/main" id="{90E5E62F-B6B8-4ADE-A805-0850D44F6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3" y="1816"/>
              <a:ext cx="3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Addr</a:t>
              </a:r>
            </a:p>
          </p:txBody>
        </p:sp>
        <p:sp>
          <p:nvSpPr>
            <p:cNvPr id="91313" name="Text Box 148">
              <a:extLst>
                <a:ext uri="{FF2B5EF4-FFF2-40B4-BE49-F238E27FC236}">
                  <a16:creationId xmlns:a16="http://schemas.microsoft.com/office/drawing/2014/main" id="{873249F6-F26D-4AA6-908F-012ACE7CE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6" y="2128"/>
              <a:ext cx="4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R Data</a:t>
              </a:r>
            </a:p>
          </p:txBody>
        </p:sp>
      </p:grpSp>
      <p:sp>
        <p:nvSpPr>
          <p:cNvPr id="91264" name="AutoShape 149">
            <a:extLst>
              <a:ext uri="{FF2B5EF4-FFF2-40B4-BE49-F238E27FC236}">
                <a16:creationId xmlns:a16="http://schemas.microsoft.com/office/drawing/2014/main" id="{677D6C12-225C-48BD-B99B-74CD0139DC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60587" y="2895601"/>
            <a:ext cx="377825" cy="279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65" name="Line 150">
            <a:extLst>
              <a:ext uri="{FF2B5EF4-FFF2-40B4-BE49-F238E27FC236}">
                <a16:creationId xmlns:a16="http://schemas.microsoft.com/office/drawing/2014/main" id="{ABFA44F2-6F7C-4814-9827-6D09D58D5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025" y="3032125"/>
            <a:ext cx="125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66" name="Oval 151">
            <a:extLst>
              <a:ext uri="{FF2B5EF4-FFF2-40B4-BE49-F238E27FC236}">
                <a16:creationId xmlns:a16="http://schemas.microsoft.com/office/drawing/2014/main" id="{2C92C170-5792-4F86-889A-E967AA675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6825" y="35179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1267" name="Group 152">
            <a:extLst>
              <a:ext uri="{FF2B5EF4-FFF2-40B4-BE49-F238E27FC236}">
                <a16:creationId xmlns:a16="http://schemas.microsoft.com/office/drawing/2014/main" id="{DF986EB7-FD93-4C71-A716-61744523C626}"/>
              </a:ext>
            </a:extLst>
          </p:cNvPr>
          <p:cNvGrpSpPr>
            <a:grpSpLocks/>
          </p:cNvGrpSpPr>
          <p:nvPr/>
        </p:nvGrpSpPr>
        <p:grpSpPr bwMode="auto">
          <a:xfrm>
            <a:off x="4065588" y="2646363"/>
            <a:ext cx="400050" cy="1689100"/>
            <a:chOff x="2561" y="1667"/>
            <a:chExt cx="252" cy="1064"/>
          </a:xfrm>
        </p:grpSpPr>
        <p:sp>
          <p:nvSpPr>
            <p:cNvPr id="91300" name="Rectangle 153">
              <a:extLst>
                <a:ext uri="{FF2B5EF4-FFF2-40B4-BE49-F238E27FC236}">
                  <a16:creationId xmlns:a16="http://schemas.microsoft.com/office/drawing/2014/main" id="{0F5ACE3C-05F5-49F6-998A-A26709DCD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3" y="1688"/>
              <a:ext cx="203" cy="104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01" name="AutoShape 154">
              <a:extLst>
                <a:ext uri="{FF2B5EF4-FFF2-40B4-BE49-F238E27FC236}">
                  <a16:creationId xmlns:a16="http://schemas.microsoft.com/office/drawing/2014/main" id="{D320F76A-3ABA-478C-B3BB-4B8574DC2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2638"/>
              <a:ext cx="85" cy="9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302" name="Text Box 155">
              <a:extLst>
                <a:ext uri="{FF2B5EF4-FFF2-40B4-BE49-F238E27FC236}">
                  <a16:creationId xmlns:a16="http://schemas.microsoft.com/office/drawing/2014/main" id="{45AD0FFA-66AB-4766-AB35-2DEB63E34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" y="1667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IR</a:t>
              </a:r>
            </a:p>
          </p:txBody>
        </p:sp>
        <p:sp>
          <p:nvSpPr>
            <p:cNvPr id="91303" name="Text Box 156">
              <a:extLst>
                <a:ext uri="{FF2B5EF4-FFF2-40B4-BE49-F238E27FC236}">
                  <a16:creationId xmlns:a16="http://schemas.microsoft.com/office/drawing/2014/main" id="{0211BCF6-7B46-4D6B-B455-008CAE8D1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" y="1836"/>
              <a:ext cx="2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op</a:t>
              </a:r>
            </a:p>
          </p:txBody>
        </p:sp>
        <p:sp>
          <p:nvSpPr>
            <p:cNvPr id="91304" name="Text Box 157">
              <a:extLst>
                <a:ext uri="{FF2B5EF4-FFF2-40B4-BE49-F238E27FC236}">
                  <a16:creationId xmlns:a16="http://schemas.microsoft.com/office/drawing/2014/main" id="{50FF2E9F-FD40-442F-80BC-D41EA830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028"/>
              <a:ext cx="1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91305" name="Text Box 158">
              <a:extLst>
                <a:ext uri="{FF2B5EF4-FFF2-40B4-BE49-F238E27FC236}">
                  <a16:creationId xmlns:a16="http://schemas.microsoft.com/office/drawing/2014/main" id="{964E9960-1DBB-4901-8D0D-90AC0002D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" y="2255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91306" name="Text Box 159">
              <a:extLst>
                <a:ext uri="{FF2B5EF4-FFF2-40B4-BE49-F238E27FC236}">
                  <a16:creationId xmlns:a16="http://schemas.microsoft.com/office/drawing/2014/main" id="{93D655BE-C9F9-42C4-8B4C-F4450DCC9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2" y="2461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latin typeface="Arial" panose="020B0604020202020204" pitchFamily="34" charset="0"/>
                </a:rPr>
                <a:t>t</a:t>
              </a:r>
            </a:p>
          </p:txBody>
        </p:sp>
      </p:grpSp>
      <p:sp>
        <p:nvSpPr>
          <p:cNvPr id="91268" name="Oval 160">
            <a:extLst>
              <a:ext uri="{FF2B5EF4-FFF2-40B4-BE49-F238E27FC236}">
                <a16:creationId xmlns:a16="http://schemas.microsoft.com/office/drawing/2014/main" id="{4F905602-4793-43B9-A966-CA7D67A203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7150" y="475773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1269" name="Group 161">
            <a:extLst>
              <a:ext uri="{FF2B5EF4-FFF2-40B4-BE49-F238E27FC236}">
                <a16:creationId xmlns:a16="http://schemas.microsoft.com/office/drawing/2014/main" id="{2BE10AF1-DF76-450B-8907-AACB432E5F2F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1433513"/>
            <a:ext cx="636588" cy="828675"/>
            <a:chOff x="4304" y="903"/>
            <a:chExt cx="401" cy="522"/>
          </a:xfrm>
        </p:grpSpPr>
        <p:sp>
          <p:nvSpPr>
            <p:cNvPr id="91298" name="Rectangle 162">
              <a:extLst>
                <a:ext uri="{FF2B5EF4-FFF2-40B4-BE49-F238E27FC236}">
                  <a16:creationId xmlns:a16="http://schemas.microsoft.com/office/drawing/2014/main" id="{9162F8DB-AAB8-49BC-A0F2-57596942B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" y="903"/>
              <a:ext cx="325" cy="52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299" name="Text Box 163">
              <a:extLst>
                <a:ext uri="{FF2B5EF4-FFF2-40B4-BE49-F238E27FC236}">
                  <a16:creationId xmlns:a16="http://schemas.microsoft.com/office/drawing/2014/main" id="{8DD5A3E8-4BC4-4D8C-80D3-C5C2B22B2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4" y="994"/>
              <a:ext cx="4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Cond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Eval</a:t>
              </a:r>
            </a:p>
          </p:txBody>
        </p:sp>
      </p:grpSp>
      <p:grpSp>
        <p:nvGrpSpPr>
          <p:cNvPr id="91270" name="Group 164">
            <a:extLst>
              <a:ext uri="{FF2B5EF4-FFF2-40B4-BE49-F238E27FC236}">
                <a16:creationId xmlns:a16="http://schemas.microsoft.com/office/drawing/2014/main" id="{0B851055-2CE2-42A9-896F-57ABC3AA2E41}"/>
              </a:ext>
            </a:extLst>
          </p:cNvPr>
          <p:cNvGrpSpPr>
            <a:grpSpLocks/>
          </p:cNvGrpSpPr>
          <p:nvPr/>
        </p:nvGrpSpPr>
        <p:grpSpPr bwMode="auto">
          <a:xfrm>
            <a:off x="7224713" y="2500313"/>
            <a:ext cx="404812" cy="914400"/>
            <a:chOff x="4551" y="1575"/>
            <a:chExt cx="255" cy="576"/>
          </a:xfrm>
        </p:grpSpPr>
        <p:sp>
          <p:nvSpPr>
            <p:cNvPr id="91296" name="Freeform 165">
              <a:extLst>
                <a:ext uri="{FF2B5EF4-FFF2-40B4-BE49-F238E27FC236}">
                  <a16:creationId xmlns:a16="http://schemas.microsoft.com/office/drawing/2014/main" id="{1210C23F-3E6C-4757-8CF1-58D8F688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" y="1575"/>
              <a:ext cx="255" cy="576"/>
            </a:xfrm>
            <a:custGeom>
              <a:avLst/>
              <a:gdLst>
                <a:gd name="T0" fmla="*/ 3 w 255"/>
                <a:gd name="T1" fmla="*/ 0 h 576"/>
                <a:gd name="T2" fmla="*/ 3 w 255"/>
                <a:gd name="T3" fmla="*/ 237 h 576"/>
                <a:gd name="T4" fmla="*/ 69 w 255"/>
                <a:gd name="T5" fmla="*/ 276 h 576"/>
                <a:gd name="T6" fmla="*/ 0 w 255"/>
                <a:gd name="T7" fmla="*/ 342 h 576"/>
                <a:gd name="T8" fmla="*/ 0 w 255"/>
                <a:gd name="T9" fmla="*/ 576 h 576"/>
                <a:gd name="T10" fmla="*/ 255 w 255"/>
                <a:gd name="T11" fmla="*/ 396 h 576"/>
                <a:gd name="T12" fmla="*/ 255 w 255"/>
                <a:gd name="T13" fmla="*/ 165 h 576"/>
                <a:gd name="T14" fmla="*/ 3 w 255"/>
                <a:gd name="T15" fmla="*/ 0 h 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576"/>
                <a:gd name="T26" fmla="*/ 255 w 255"/>
                <a:gd name="T27" fmla="*/ 576 h 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576">
                  <a:moveTo>
                    <a:pt x="3" y="0"/>
                  </a:moveTo>
                  <a:lnTo>
                    <a:pt x="3" y="237"/>
                  </a:lnTo>
                  <a:lnTo>
                    <a:pt x="69" y="276"/>
                  </a:lnTo>
                  <a:lnTo>
                    <a:pt x="0" y="342"/>
                  </a:lnTo>
                  <a:lnTo>
                    <a:pt x="0" y="576"/>
                  </a:lnTo>
                  <a:lnTo>
                    <a:pt x="255" y="396"/>
                  </a:lnTo>
                  <a:lnTo>
                    <a:pt x="255" y="16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lIns="92075" tIns="46038" rIns="92075" bIns="46038"/>
            <a:lstStyle/>
            <a:p>
              <a:endParaRPr lang="zh-TW" altLang="en-US"/>
            </a:p>
          </p:txBody>
        </p:sp>
        <p:sp>
          <p:nvSpPr>
            <p:cNvPr id="91297" name="Text Box 166">
              <a:extLst>
                <a:ext uri="{FF2B5EF4-FFF2-40B4-BE49-F238E27FC236}">
                  <a16:creationId xmlns:a16="http://schemas.microsoft.com/office/drawing/2014/main" id="{DDB1EF59-35F3-475F-8C4A-97B7D066F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1625"/>
              <a:ext cx="197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L</a:t>
              </a:r>
            </a:p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400" b="1">
                  <a:solidFill>
                    <a:schemeClr val="tx1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91271" name="Group 167">
            <a:extLst>
              <a:ext uri="{FF2B5EF4-FFF2-40B4-BE49-F238E27FC236}">
                <a16:creationId xmlns:a16="http://schemas.microsoft.com/office/drawing/2014/main" id="{D358198C-2D8D-46A4-A18F-4B478456D2A9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5359400"/>
            <a:ext cx="1962150" cy="742950"/>
            <a:chOff x="4150" y="3376"/>
            <a:chExt cx="1236" cy="468"/>
          </a:xfrm>
        </p:grpSpPr>
        <p:sp>
          <p:nvSpPr>
            <p:cNvPr id="91294" name="Rectangle 168">
              <a:extLst>
                <a:ext uri="{FF2B5EF4-FFF2-40B4-BE49-F238E27FC236}">
                  <a16:creationId xmlns:a16="http://schemas.microsoft.com/office/drawing/2014/main" id="{5A1FD113-1891-46DD-A5BF-F4867219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376"/>
              <a:ext cx="1236" cy="46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295" name="Text Box 169">
              <a:extLst>
                <a:ext uri="{FF2B5EF4-FFF2-40B4-BE49-F238E27FC236}">
                  <a16:creationId xmlns:a16="http://schemas.microsoft.com/office/drawing/2014/main" id="{032FA08D-2ADA-473D-9B58-5B7C50E7A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0" y="3497"/>
              <a:ext cx="628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lnSpc>
                  <a:spcPts val="3200"/>
                </a:lnSpc>
                <a:buClr>
                  <a:srgbClr val="003399"/>
                </a:buClr>
                <a:buSzPct val="50000"/>
                <a:buFont typeface="Monotype Sorts" pitchFamily="-110" charset="2"/>
                <a:defRPr kumimoji="1" sz="2800">
                  <a:solidFill>
                    <a:srgbClr val="003399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lnSpc>
                  <a:spcPts val="2800"/>
                </a:lnSpc>
                <a:buClr>
                  <a:schemeClr val="tx1"/>
                </a:buClr>
                <a:buSzPct val="35000"/>
                <a:buFont typeface="Monotype Sorts" pitchFamily="-110" charset="2"/>
                <a:buChar char="n"/>
                <a:defRPr kumimoji="1"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lnSpc>
                  <a:spcPts val="2600"/>
                </a:lnSpc>
                <a:buClr>
                  <a:schemeClr val="tx1"/>
                </a:buClr>
                <a:buSzPct val="8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lnSpc>
                  <a:spcPts val="2600"/>
                </a:lnSpc>
                <a:buClr>
                  <a:schemeClr val="tx1"/>
                </a:buClr>
                <a:buFont typeface="Wingdings" panose="05000000000000000000" pitchFamily="2" charset="2"/>
                <a:buChar char="!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lnSpc>
                  <a:spcPts val="2600"/>
                </a:lnSpc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kumimoji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TW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Control</a:t>
              </a:r>
            </a:p>
          </p:txBody>
        </p:sp>
      </p:grpSp>
      <p:sp>
        <p:nvSpPr>
          <p:cNvPr id="91272" name="Oval 170">
            <a:extLst>
              <a:ext uri="{FF2B5EF4-FFF2-40B4-BE49-F238E27FC236}">
                <a16:creationId xmlns:a16="http://schemas.microsoft.com/office/drawing/2014/main" id="{FA38E74A-DEB1-4B81-8C01-D642E129F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89725" y="2684463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3" name="Oval 171">
            <a:extLst>
              <a:ext uri="{FF2B5EF4-FFF2-40B4-BE49-F238E27FC236}">
                <a16:creationId xmlns:a16="http://schemas.microsoft.com/office/drawing/2014/main" id="{7CF3573F-8FC3-40F7-BD9E-2EC129B6A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2288" y="268605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4" name="Oval 172">
            <a:extLst>
              <a:ext uri="{FF2B5EF4-FFF2-40B4-BE49-F238E27FC236}">
                <a16:creationId xmlns:a16="http://schemas.microsoft.com/office/drawing/2014/main" id="{EECFC774-D763-4091-BF06-976010A581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3138" y="33401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5" name="Oval 173">
            <a:extLst>
              <a:ext uri="{FF2B5EF4-FFF2-40B4-BE49-F238E27FC236}">
                <a16:creationId xmlns:a16="http://schemas.microsoft.com/office/drawing/2014/main" id="{6A2D096B-6545-4627-AE54-B5CF6A3AA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94250" y="368935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6" name="Oval 174">
            <a:extLst>
              <a:ext uri="{FF2B5EF4-FFF2-40B4-BE49-F238E27FC236}">
                <a16:creationId xmlns:a16="http://schemas.microsoft.com/office/drawing/2014/main" id="{67DABB8E-2A32-44C1-9210-B915CFB85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0575" y="4038600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7" name="Oval 175">
            <a:extLst>
              <a:ext uri="{FF2B5EF4-FFF2-40B4-BE49-F238E27FC236}">
                <a16:creationId xmlns:a16="http://schemas.microsoft.com/office/drawing/2014/main" id="{E95F1B10-47FC-4D61-AD7B-7EAF848A4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6963" y="3071813"/>
            <a:ext cx="53975" cy="53975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8" name="Oval 176">
            <a:extLst>
              <a:ext uri="{FF2B5EF4-FFF2-40B4-BE49-F238E27FC236}">
                <a16:creationId xmlns:a16="http://schemas.microsoft.com/office/drawing/2014/main" id="{F78AA863-21CE-4F43-B1CC-9A19A8D5F9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7963" y="3074988"/>
            <a:ext cx="53975" cy="539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1279" name="Line 177">
            <a:extLst>
              <a:ext uri="{FF2B5EF4-FFF2-40B4-BE49-F238E27FC236}">
                <a16:creationId xmlns:a16="http://schemas.microsoft.com/office/drawing/2014/main" id="{05A54015-F89D-4F73-B0B3-1981E94AEE6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00" y="4533900"/>
            <a:ext cx="624205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80" name="Line 178">
            <a:extLst>
              <a:ext uri="{FF2B5EF4-FFF2-40B4-BE49-F238E27FC236}">
                <a16:creationId xmlns:a16="http://schemas.microsoft.com/office/drawing/2014/main" id="{537F4C86-FC77-48B4-B5B5-E44615AEA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8" y="4419600"/>
            <a:ext cx="4862512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pic>
        <p:nvPicPr>
          <p:cNvPr id="91281" name="Picture 179">
            <a:extLst>
              <a:ext uri="{FF2B5EF4-FFF2-40B4-BE49-F238E27FC236}">
                <a16:creationId xmlns:a16="http://schemas.microsoft.com/office/drawing/2014/main" id="{855899CF-6134-4E46-8A75-10669772C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591175"/>
            <a:ext cx="266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91282" name="Text Box 180">
            <a:extLst>
              <a:ext uri="{FF2B5EF4-FFF2-40B4-BE49-F238E27FC236}">
                <a16:creationId xmlns:a16="http://schemas.microsoft.com/office/drawing/2014/main" id="{05D91E65-7A47-4C04-8D13-B8D35DAF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999163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006600"/>
                </a:solidFill>
                <a:latin typeface="Arial" panose="020B0604020202020204" pitchFamily="34" charset="0"/>
              </a:rPr>
              <a:t>Clock</a:t>
            </a:r>
          </a:p>
        </p:txBody>
      </p:sp>
      <p:sp>
        <p:nvSpPr>
          <p:cNvPr id="91283" name="Line 182">
            <a:extLst>
              <a:ext uri="{FF2B5EF4-FFF2-40B4-BE49-F238E27FC236}">
                <a16:creationId xmlns:a16="http://schemas.microsoft.com/office/drawing/2014/main" id="{78CDF630-F1F8-4782-992D-7AE230D6B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7650" y="2400300"/>
            <a:ext cx="173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sp>
        <p:nvSpPr>
          <p:cNvPr id="91284" name="Line 183">
            <a:extLst>
              <a:ext uri="{FF2B5EF4-FFF2-40B4-BE49-F238E27FC236}">
                <a16:creationId xmlns:a16="http://schemas.microsoft.com/office/drawing/2014/main" id="{CD4DFA57-626D-472B-A9F1-172E6E0C6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3088" y="3194050"/>
            <a:ext cx="0" cy="2168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zh-TW" altLang="en-US"/>
          </a:p>
        </p:txBody>
      </p:sp>
      <p:grpSp>
        <p:nvGrpSpPr>
          <p:cNvPr id="91285" name="Group 184">
            <a:extLst>
              <a:ext uri="{FF2B5EF4-FFF2-40B4-BE49-F238E27FC236}">
                <a16:creationId xmlns:a16="http://schemas.microsoft.com/office/drawing/2014/main" id="{27400456-3330-4B7F-9F4C-A74AE18B4DD9}"/>
              </a:ext>
            </a:extLst>
          </p:cNvPr>
          <p:cNvGrpSpPr>
            <a:grpSpLocks/>
          </p:cNvGrpSpPr>
          <p:nvPr/>
        </p:nvGrpSpPr>
        <p:grpSpPr bwMode="auto">
          <a:xfrm>
            <a:off x="563563" y="2144713"/>
            <a:ext cx="7643812" cy="1709737"/>
            <a:chOff x="355" y="1351"/>
            <a:chExt cx="4815" cy="1077"/>
          </a:xfrm>
        </p:grpSpPr>
        <p:grpSp>
          <p:nvGrpSpPr>
            <p:cNvPr id="91286" name="Group 185">
              <a:extLst>
                <a:ext uri="{FF2B5EF4-FFF2-40B4-BE49-F238E27FC236}">
                  <a16:creationId xmlns:a16="http://schemas.microsoft.com/office/drawing/2014/main" id="{3858887B-BEBE-41F6-BE6C-61D09C433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" y="1789"/>
              <a:ext cx="1156" cy="288"/>
              <a:chOff x="355" y="1789"/>
              <a:chExt cx="1156" cy="288"/>
            </a:xfrm>
          </p:grpSpPr>
          <p:sp>
            <p:nvSpPr>
              <p:cNvPr id="91292" name="Text Box 186">
                <a:extLst>
                  <a:ext uri="{FF2B5EF4-FFF2-40B4-BE49-F238E27FC236}">
                    <a16:creationId xmlns:a16="http://schemas.microsoft.com/office/drawing/2014/main" id="{6EC32E36-D223-43B0-AFE5-49A54BE3C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" y="1827"/>
                <a:ext cx="1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-110" charset="2"/>
                  <a:defRPr kumimoji="1" sz="2800">
                    <a:solidFill>
                      <a:srgbClr val="003399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-110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91293" name="Text Box 187">
                <a:extLst>
                  <a:ext uri="{FF2B5EF4-FFF2-40B4-BE49-F238E27FC236}">
                    <a16:creationId xmlns:a16="http://schemas.microsoft.com/office/drawing/2014/main" id="{C452CE53-05D1-4351-964F-A793BEBE3C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6" y="1789"/>
                <a:ext cx="1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-110" charset="2"/>
                  <a:defRPr kumimoji="1" sz="2800">
                    <a:solidFill>
                      <a:srgbClr val="003399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-110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91287" name="Group 188">
              <a:extLst>
                <a:ext uri="{FF2B5EF4-FFF2-40B4-BE49-F238E27FC236}">
                  <a16:creationId xmlns:a16="http://schemas.microsoft.com/office/drawing/2014/main" id="{F1A3870E-3E4E-4F2A-A0DC-70BA4CEE4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" y="1351"/>
              <a:ext cx="2113" cy="1077"/>
              <a:chOff x="3057" y="1351"/>
              <a:chExt cx="2113" cy="1077"/>
            </a:xfrm>
          </p:grpSpPr>
          <p:sp>
            <p:nvSpPr>
              <p:cNvPr id="91288" name="Text Box 189">
                <a:extLst>
                  <a:ext uri="{FF2B5EF4-FFF2-40B4-BE49-F238E27FC236}">
                    <a16:creationId xmlns:a16="http://schemas.microsoft.com/office/drawing/2014/main" id="{5EEFB329-5026-49AF-965E-9CC27214E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5" y="1824"/>
                <a:ext cx="16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lnSpc>
                    <a:spcPts val="3200"/>
                  </a:lnSpc>
                  <a:buClr>
                    <a:srgbClr val="003399"/>
                  </a:buClr>
                  <a:buSzPct val="50000"/>
                  <a:buFont typeface="Monotype Sorts" pitchFamily="-110" charset="2"/>
                  <a:defRPr kumimoji="1" sz="2800">
                    <a:solidFill>
                      <a:srgbClr val="003399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lnSpc>
                    <a:spcPts val="2800"/>
                  </a:lnSpc>
                  <a:buClr>
                    <a:schemeClr val="tx1"/>
                  </a:buClr>
                  <a:buSzPct val="35000"/>
                  <a:buFont typeface="Monotype Sorts" pitchFamily="-110" charset="2"/>
                  <a:buChar char="n"/>
                  <a:defRPr kumimoji="1"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lnSpc>
                    <a:spcPts val="2600"/>
                  </a:lnSpc>
                  <a:buClr>
                    <a:schemeClr val="tx1"/>
                  </a:buClr>
                  <a:buSzPct val="8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lnSpc>
                    <a:spcPts val="2600"/>
                  </a:lnSpc>
                  <a:buClr>
                    <a:schemeClr val="tx1"/>
                  </a:buClr>
                  <a:buFont typeface="Wingdings" panose="05000000000000000000" pitchFamily="2" charset="2"/>
                  <a:buChar char="!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lnSpc>
                    <a:spcPts val="2600"/>
                  </a:lnSpc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Char char="–"/>
                  <a:defRPr kumimoji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0</a:t>
                </a:r>
              </a:p>
              <a:p>
                <a:pPr eaLnBrk="1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chemeClr val="tx1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91289" name="Group 190">
                <a:extLst>
                  <a:ext uri="{FF2B5EF4-FFF2-40B4-BE49-F238E27FC236}">
                    <a16:creationId xmlns:a16="http://schemas.microsoft.com/office/drawing/2014/main" id="{4E74A26B-75F2-47BB-9408-D8CD38228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7" y="1351"/>
                <a:ext cx="206" cy="1077"/>
                <a:chOff x="3057" y="1351"/>
                <a:chExt cx="206" cy="1077"/>
              </a:xfrm>
            </p:grpSpPr>
            <p:sp>
              <p:nvSpPr>
                <p:cNvPr id="91290" name="Text Box 191">
                  <a:extLst>
                    <a:ext uri="{FF2B5EF4-FFF2-40B4-BE49-F238E27FC236}">
                      <a16:creationId xmlns:a16="http://schemas.microsoft.com/office/drawing/2014/main" id="{7B66491B-422D-4BB7-B30C-8D22F8508B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98" y="2178"/>
                  <a:ext cx="16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lnSpc>
                      <a:spcPts val="3200"/>
                    </a:lnSpc>
                    <a:buClr>
                      <a:srgbClr val="003399"/>
                    </a:buClr>
                    <a:buSzPct val="50000"/>
                    <a:buFont typeface="Monotype Sorts" pitchFamily="-110" charset="2"/>
                    <a:defRPr kumimoji="1" sz="2800">
                      <a:solidFill>
                        <a:srgbClr val="003399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lnSpc>
                      <a:spcPts val="2800"/>
                    </a:lnSpc>
                    <a:buClr>
                      <a:schemeClr val="tx1"/>
                    </a:buClr>
                    <a:buSzPct val="35000"/>
                    <a:buFont typeface="Monotype Sorts" pitchFamily="-110" charset="2"/>
                    <a:buChar char="n"/>
                    <a:defRPr kumimoji="1"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lnSpc>
                      <a:spcPts val="2600"/>
                    </a:lnSpc>
                    <a:buClr>
                      <a:schemeClr val="tx1"/>
                    </a:buClr>
                    <a:buSzPct val="8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lnSpc>
                      <a:spcPts val="26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!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lnSpc>
                      <a:spcPts val="2600"/>
                    </a:lnSpc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</a:t>
                  </a:r>
                </a:p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91291" name="Text Box 192">
                  <a:extLst>
                    <a:ext uri="{FF2B5EF4-FFF2-40B4-BE49-F238E27FC236}">
                      <a16:creationId xmlns:a16="http://schemas.microsoft.com/office/drawing/2014/main" id="{224B110F-FCB3-43B2-B48D-27D1F99698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7" y="1351"/>
                  <a:ext cx="204" cy="3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>
                    <a:lnSpc>
                      <a:spcPts val="3200"/>
                    </a:lnSpc>
                    <a:buClr>
                      <a:srgbClr val="003399"/>
                    </a:buClr>
                    <a:buSzPct val="50000"/>
                    <a:buFont typeface="Monotype Sorts" pitchFamily="-110" charset="2"/>
                    <a:defRPr kumimoji="1" sz="2800">
                      <a:solidFill>
                        <a:srgbClr val="003399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lnSpc>
                      <a:spcPts val="2800"/>
                    </a:lnSpc>
                    <a:buClr>
                      <a:schemeClr val="tx1"/>
                    </a:buClr>
                    <a:buSzPct val="35000"/>
                    <a:buFont typeface="Monotype Sorts" pitchFamily="-110" charset="2"/>
                    <a:buChar char="n"/>
                    <a:defRPr kumimoji="1"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lnSpc>
                      <a:spcPts val="2600"/>
                    </a:lnSpc>
                    <a:buClr>
                      <a:schemeClr val="tx1"/>
                    </a:buClr>
                    <a:buSzPct val="8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lnSpc>
                      <a:spcPts val="2600"/>
                    </a:lnSpc>
                    <a:buClr>
                      <a:schemeClr val="tx1"/>
                    </a:buClr>
                    <a:buFont typeface="Wingdings" panose="05000000000000000000" pitchFamily="2" charset="2"/>
                    <a:buChar char="!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lnSpc>
                      <a:spcPts val="2600"/>
                    </a:lnSpc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lnSpc>
                      <a:spcPts val="26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100000"/>
                    <a:buChar char="–"/>
                    <a:defRPr kumimoji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TW" sz="9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10</a:t>
                  </a:r>
                </a:p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TW" sz="9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01</a:t>
                  </a:r>
                </a:p>
                <a:p>
                  <a:pPr eaLnBrk="1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TW" sz="9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00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CCDC4CE6-0137-4029-BAEE-C333B8B4A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Hack ALU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graphicFrame>
        <p:nvGraphicFramePr>
          <p:cNvPr id="213001" name="Object 9">
            <a:extLst>
              <a:ext uri="{FF2B5EF4-FFF2-40B4-BE49-F238E27FC236}">
                <a16:creationId xmlns:a16="http://schemas.microsoft.com/office/drawing/2014/main" id="{91C78D3F-00E4-4EEB-9169-46E213576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1125538"/>
          <a:ext cx="304800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3" name="VISIO" r:id="rId4" imgW="3632200" imgH="3632200" progId="Visio.Drawing.6">
                  <p:embed/>
                </p:oleObj>
              </mc:Choice>
              <mc:Fallback>
                <p:oleObj name="VISIO" r:id="rId4" imgW="3632200" imgH="363220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42" t="20799" r="23210" b="35486"/>
                      <a:stretch>
                        <a:fillRect/>
                      </a:stretch>
                    </p:blipFill>
                    <p:spPr bwMode="auto">
                      <a:xfrm>
                        <a:off x="2627313" y="1125538"/>
                        <a:ext cx="3048000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>
            <a:extLst>
              <a:ext uri="{FF2B5EF4-FFF2-40B4-BE49-F238E27FC236}">
                <a16:creationId xmlns:a16="http://schemas.microsoft.com/office/drawing/2014/main" id="{2F81B8D5-B4FF-4911-AFFA-F1D05AAA57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213100"/>
          <a:ext cx="38862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r:id="rId6" imgW="5448300" imgH="4381500" progId="Visio.Drawing.6">
                  <p:embed/>
                </p:oleObj>
              </mc:Choice>
              <mc:Fallback>
                <p:oleObj r:id="rId6" imgW="5448300" imgH="43815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11543" b="818"/>
                      <a:stretch>
                        <a:fillRect/>
                      </a:stretch>
                    </p:blipFill>
                    <p:spPr bwMode="auto">
                      <a:xfrm>
                        <a:off x="755650" y="3213100"/>
                        <a:ext cx="38862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Rectangle 11">
            <a:extLst>
              <a:ext uri="{FF2B5EF4-FFF2-40B4-BE49-F238E27FC236}">
                <a16:creationId xmlns:a16="http://schemas.microsoft.com/office/drawing/2014/main" id="{16E562E3-9E0C-42F6-8E4F-7A41C9EB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141663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0" bIns="46038"/>
          <a:lstStyle/>
          <a:p>
            <a:pPr marL="342900" indent="-342900">
              <a:lnSpc>
                <a:spcPct val="60000"/>
              </a:lnSpc>
              <a:spcBef>
                <a:spcPct val="95000"/>
              </a:spcBef>
              <a:buClr>
                <a:srgbClr val="006600"/>
              </a:buClr>
              <a:buSzPct val="85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99"/>
                </a:solidFill>
                <a:latin typeface="Courier New" pitchFamily="49" charset="0"/>
                <a:ea typeface="+mn-ea"/>
                <a:cs typeface="Courier New" pitchFamily="49" charset="0"/>
              </a:rPr>
              <a:t>out(x, y,</a:t>
            </a:r>
            <a:r>
              <a:rPr kumimoji="0" lang="en-US" dirty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kumimoji="0" lang="en-US" sz="1400" dirty="0">
                <a:solidFill>
                  <a:srgbClr val="000099"/>
                </a:solidFill>
                <a:latin typeface="Comic Sans MS" pitchFamily="66" charset="0"/>
                <a:ea typeface="+mn-ea"/>
              </a:rPr>
              <a:t>control bits</a:t>
            </a:r>
            <a:r>
              <a:rPr kumimoji="0" lang="en-US" b="1" dirty="0">
                <a:solidFill>
                  <a:srgbClr val="000099"/>
                </a:solidFill>
                <a:latin typeface="Courier New" pitchFamily="49" charset="0"/>
                <a:ea typeface="+mn-ea"/>
                <a:cs typeface="Courier New" pitchFamily="49" charset="0"/>
              </a:rPr>
              <a:t>) =</a:t>
            </a:r>
          </a:p>
          <a:p>
            <a:pPr marL="342900" indent="-342900">
              <a:spcBef>
                <a:spcPct val="70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dirty="0">
                <a:solidFill>
                  <a:srgbClr val="000000"/>
                </a:solidFill>
                <a:latin typeface="Comic Sans MS" pitchFamily="66" charset="0"/>
                <a:ea typeface="+mn-ea"/>
              </a:rPr>
              <a:t>    </a:t>
            </a:r>
            <a:r>
              <a:rPr kumimoji="0" lang="en-US" b="1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x+y</a:t>
            </a: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, x-y, y–x,</a:t>
            </a:r>
          </a:p>
          <a:p>
            <a:pPr marL="342900" indent="-342900">
              <a:spcBef>
                <a:spcPct val="35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0, 1, -1,</a:t>
            </a:r>
          </a:p>
          <a:p>
            <a:pPr marL="342900" indent="-342900">
              <a:spcBef>
                <a:spcPct val="35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x, y, -x, -y,</a:t>
            </a:r>
          </a:p>
          <a:p>
            <a:pPr marL="342900" indent="-342900">
              <a:spcBef>
                <a:spcPct val="35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x!, y!,</a:t>
            </a:r>
          </a:p>
          <a:p>
            <a:pPr marL="342900" indent="-342900">
              <a:spcBef>
                <a:spcPct val="35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x+1, y+1, x-1, y-1,</a:t>
            </a:r>
          </a:p>
          <a:p>
            <a:pPr marL="342900" indent="-342900">
              <a:spcBef>
                <a:spcPct val="35000"/>
              </a:spcBef>
              <a:buClr>
                <a:srgbClr val="003399"/>
              </a:buClr>
              <a:buSzPct val="70000"/>
              <a:buFont typeface="Wingdings" pitchFamily="2" charset="2"/>
              <a:buNone/>
              <a:defRPr/>
            </a:pP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 </a:t>
            </a:r>
            <a:r>
              <a:rPr kumimoji="0" lang="en-US" b="1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x&amp;y</a:t>
            </a:r>
            <a:r>
              <a:rPr kumimoji="0"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, </a:t>
            </a:r>
            <a:r>
              <a:rPr kumimoji="0" lang="en-US" b="1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x|y</a:t>
            </a:r>
            <a:endParaRPr kumimoji="0" lang="en-US" b="1" dirty="0">
              <a:solidFill>
                <a:srgbClr val="000000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indent="-342900">
              <a:lnSpc>
                <a:spcPct val="60000"/>
              </a:lnSpc>
              <a:spcBef>
                <a:spcPct val="95000"/>
              </a:spcBef>
              <a:buClr>
                <a:srgbClr val="003399"/>
              </a:buClr>
              <a:buSzPct val="70000"/>
              <a:buFont typeface="Wingdings" pitchFamily="2" charset="2"/>
              <a:buChar char="l"/>
              <a:defRPr/>
            </a:pPr>
            <a:endParaRPr kumimoji="0" lang="en-US" b="1" dirty="0">
              <a:solidFill>
                <a:srgbClr val="000000"/>
              </a:solidFill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indent="-342900">
              <a:lnSpc>
                <a:spcPct val="60000"/>
              </a:lnSpc>
              <a:spcBef>
                <a:spcPct val="95000"/>
              </a:spcBef>
              <a:buClr>
                <a:srgbClr val="003399"/>
              </a:buClr>
              <a:buSzPct val="70000"/>
              <a:buFont typeface="Wingdings" pitchFamily="2" charset="2"/>
              <a:buChar char="l"/>
              <a:defRPr/>
            </a:pPr>
            <a:endParaRPr kumimoji="0" lang="en-US" dirty="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7190897-8AA9-4E4B-A134-4FCBA8601DB0}"/>
              </a:ext>
            </a:extLst>
          </p:cNvPr>
          <p:cNvSpPr/>
          <p:nvPr/>
        </p:nvSpPr>
        <p:spPr>
          <a:xfrm>
            <a:off x="1907404" y="284364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dirty="0">
                <a:solidFill>
                  <a:srgbClr val="000099"/>
                </a:solidFill>
                <a:latin typeface="Comic Sans MS" pitchFamily="66" charset="0"/>
              </a:rPr>
              <a:t>control bits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711554F-E631-4CAA-B290-7F4879B11850}"/>
              </a:ext>
            </a:extLst>
          </p:cNvPr>
          <p:cNvSpPr/>
          <p:nvPr/>
        </p:nvSpPr>
        <p:spPr>
          <a:xfrm>
            <a:off x="2340318" y="5877272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dirty="0">
                <a:solidFill>
                  <a:srgbClr val="000099"/>
                </a:solidFill>
                <a:latin typeface="Comic Sans MS" pitchFamily="66" charset="0"/>
              </a:rPr>
              <a:t>flags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3" grpId="0" autoUpdateAnimBg="0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D2D5B3FC-0562-4707-AE60-6EE598450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Representing negative numbers </a:t>
            </a:r>
            <a:r>
              <a:rPr lang="en-US" altLang="zh-TW" sz="1600">
                <a:ea typeface="新細明體" panose="02020500000000000000" pitchFamily="18" charset="-120"/>
              </a:rPr>
              <a:t>(4-bit system)</a:t>
            </a:r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03668609-02FF-49F5-9DC5-2FFCD51CB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86200" y="838200"/>
            <a:ext cx="5029200" cy="3352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The codes of all positive numbers </a:t>
            </a:r>
            <a:b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begin with a “0” </a:t>
            </a:r>
          </a:p>
          <a:p>
            <a:pPr>
              <a:spcBef>
                <a:spcPct val="100000"/>
              </a:spcBef>
            </a:pP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The codes of all negative numbers </a:t>
            </a:r>
            <a:b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begin with a “1“</a:t>
            </a:r>
          </a:p>
          <a:p>
            <a:pPr>
              <a:spcBef>
                <a:spcPct val="100000"/>
              </a:spcBef>
            </a:pP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To convert a number: </a:t>
            </a:r>
            <a:b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leave all trailing 0’s and first 1 intact,</a:t>
            </a:r>
            <a:b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and flip all the remaining bits  </a:t>
            </a:r>
          </a:p>
          <a:p>
            <a:pPr>
              <a:spcBef>
                <a:spcPct val="100000"/>
              </a:spcBef>
            </a:pPr>
            <a:endParaRPr lang="en-US" altLang="zh-TW" sz="180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100000"/>
              </a:spcBef>
            </a:pPr>
            <a:endParaRPr lang="en-US" altLang="zh-TW" sz="1800"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7651" name="Rectangle 1200">
            <a:extLst>
              <a:ext uri="{FF2B5EF4-FFF2-40B4-BE49-F238E27FC236}">
                <a16:creationId xmlns:a16="http://schemas.microsoft.com/office/drawing/2014/main" id="{7DE66E71-085F-443F-B6BB-A7993A77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84238"/>
            <a:ext cx="2819400" cy="3306762"/>
          </a:xfrm>
          <a:prstGeom prst="rect">
            <a:avLst/>
          </a:prstGeom>
          <a:solidFill>
            <a:srgbClr val="D9F5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tabLst>
                <a:tab pos="488950" algn="l"/>
                <a:tab pos="1146175" algn="l"/>
                <a:tab pos="1812925" algn="l"/>
                <a:tab pos="215582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0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0000		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1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0001	      1111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-1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2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0010	      1110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-2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3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0011	      1101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-3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4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0100	      1100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-4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5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0101	      1011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-5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6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0110	      1010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-6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7</a:t>
            </a: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0111	      1001	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 -7</a:t>
            </a:r>
          </a:p>
          <a:p>
            <a:pPr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		      1000	  </a:t>
            </a:r>
            <a:r>
              <a:rPr kumimoji="0" lang="en-US" altLang="zh-TW" sz="1800">
                <a:solidFill>
                  <a:srgbClr val="990033"/>
                </a:solidFill>
                <a:latin typeface="Arial Unicode MS" pitchFamily="34" charset="-128"/>
                <a:ea typeface="Arial Unicode MS" pitchFamily="34" charset="-128"/>
              </a:rPr>
              <a:t>-8</a:t>
            </a:r>
          </a:p>
        </p:txBody>
      </p:sp>
      <p:sp>
        <p:nvSpPr>
          <p:cNvPr id="206005" name="Rectangle 1205">
            <a:extLst>
              <a:ext uri="{FF2B5EF4-FFF2-40B4-BE49-F238E27FC236}">
                <a16:creationId xmlns:a16="http://schemas.microsoft.com/office/drawing/2014/main" id="{6ECFBE2A-47B8-4DFE-8804-3268B13D7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sz="2400" u="sng">
                <a:solidFill>
                  <a:srgbClr val="000000"/>
                </a:solidFill>
                <a:latin typeface="Comic Sans MS" pitchFamily="66" charset="0"/>
                <a:ea typeface="+mn-ea"/>
                <a:cs typeface="Times New Roman" pitchFamily="18" charset="0"/>
              </a:rPr>
              <a:t>Example:</a:t>
            </a:r>
            <a:r>
              <a:rPr kumimoji="0" lang="en-US" sz="24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   2 - 5 = 2 + (-5) =</a:t>
            </a:r>
            <a:r>
              <a:rPr kumimoji="0" lang="en-US" sz="240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     0 0 1 0</a:t>
            </a:r>
            <a:endParaRPr kumimoji="0" lang="en-US" sz="2400">
              <a:solidFill>
                <a:srgbClr val="000099"/>
              </a:solidFill>
              <a:latin typeface="Arial" charset="0"/>
              <a:ea typeface="+mn-ea"/>
            </a:endParaRPr>
          </a:p>
          <a:p>
            <a: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/>
            </a:pPr>
            <a:endParaRPr kumimoji="0" lang="en-US" sz="2400">
              <a:solidFill>
                <a:srgbClr val="000099"/>
              </a:solidFill>
              <a:latin typeface="Arial" charset="0"/>
              <a:ea typeface="+mn-ea"/>
            </a:endParaRPr>
          </a:p>
        </p:txBody>
      </p:sp>
      <p:sp>
        <p:nvSpPr>
          <p:cNvPr id="206007" name="Rectangle 1207">
            <a:extLst>
              <a:ext uri="{FF2B5EF4-FFF2-40B4-BE49-F238E27FC236}">
                <a16:creationId xmlns:a16="http://schemas.microsoft.com/office/drawing/2014/main" id="{FEAF1BA2-986B-41CE-B7F3-7F829A57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None/>
              <a:defRPr/>
            </a:pPr>
            <a:r>
              <a:rPr kumimoji="0" lang="en-US" sz="2400">
                <a:solidFill>
                  <a:srgbClr val="000099"/>
                </a:solidFill>
                <a:latin typeface="Arial" charset="0"/>
                <a:ea typeface="+mn-ea"/>
                <a:cs typeface="Times New Roman" pitchFamily="18" charset="0"/>
              </a:rPr>
              <a:t>+ 1 0 1 1</a:t>
            </a:r>
            <a:r>
              <a:rPr kumimoji="0" lang="en-US" sz="2400">
                <a:solidFill>
                  <a:srgbClr val="000000"/>
                </a:solidFill>
                <a:latin typeface="Arial" charset="0"/>
                <a:ea typeface="+mn-ea"/>
                <a:cs typeface="Times New Roman" pitchFamily="18" charset="0"/>
              </a:rPr>
              <a:t> </a:t>
            </a:r>
            <a:endParaRPr kumimoji="0" lang="en-US" sz="2400">
              <a:solidFill>
                <a:srgbClr val="000000"/>
              </a:solidFill>
              <a:latin typeface="Arial" charset="0"/>
              <a:ea typeface="+mn-ea"/>
            </a:endParaRPr>
          </a:p>
          <a:p>
            <a: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itchFamily="2" charset="2"/>
              <a:buChar char="n"/>
              <a:defRPr/>
            </a:pPr>
            <a:endParaRPr kumimoji="0" lang="en-US" sz="24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27654" name="Group 1211">
            <a:extLst>
              <a:ext uri="{FF2B5EF4-FFF2-40B4-BE49-F238E27FC236}">
                <a16:creationId xmlns:a16="http://schemas.microsoft.com/office/drawing/2014/main" id="{D05EB6EB-6DCF-4EDA-AB1C-AC8517E00988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5791200"/>
            <a:ext cx="3581400" cy="457200"/>
            <a:chOff x="2832" y="3648"/>
            <a:chExt cx="2256" cy="288"/>
          </a:xfrm>
        </p:grpSpPr>
        <p:sp>
          <p:nvSpPr>
            <p:cNvPr id="6152" name="Rectangle 1208">
              <a:extLst>
                <a:ext uri="{FF2B5EF4-FFF2-40B4-BE49-F238E27FC236}">
                  <a16:creationId xmlns:a16="http://schemas.microsoft.com/office/drawing/2014/main" id="{9374B645-90B9-4E7B-BC94-C72506B1B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648"/>
              <a:ext cx="21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itchFamily="2" charset="2"/>
                <a:buNone/>
                <a:defRPr/>
              </a:pPr>
              <a:r>
                <a:rPr kumimoji="0" lang="en-US" sz="2400">
                  <a:solidFill>
                    <a:srgbClr val="000099"/>
                  </a:solidFill>
                  <a:latin typeface="Arial" charset="0"/>
                  <a:ea typeface="+mn-ea"/>
                  <a:cs typeface="Times New Roman" pitchFamily="18" charset="0"/>
                </a:rPr>
                <a:t>1 1 0 1      =   -3</a:t>
              </a:r>
              <a:endParaRPr kumimoji="0" lang="en-US" sz="2400">
                <a:solidFill>
                  <a:srgbClr val="000099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6153" name="Line 1209">
              <a:extLst>
                <a:ext uri="{FF2B5EF4-FFF2-40B4-BE49-F238E27FC236}">
                  <a16:creationId xmlns:a16="http://schemas.microsoft.com/office/drawing/2014/main" id="{D6C8D62B-92EA-4168-BD92-6D4F80123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6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zh-TW" altLang="en-US" sz="240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40</a:t>
            </a:fld>
            <a:endParaRPr lang="en-US" altLang="zh-TW" sz="140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114F22D-173D-4537-9E22-0E324B7C77D7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2BE537-37C5-4399-A8A7-FB618C042F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9173" y="2866178"/>
          <a:ext cx="4468796" cy="30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DE5141-B31A-904F-983A-3E27A4EFD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1759173" y="2866178"/>
                        <a:ext cx="4468796" cy="303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F341FD66-9579-4C17-AC09-4190AA975701}"/>
              </a:ext>
            </a:extLst>
          </p:cNvPr>
          <p:cNvSpPr/>
          <p:nvPr/>
        </p:nvSpPr>
        <p:spPr>
          <a:xfrm>
            <a:off x="2465435" y="873892"/>
            <a:ext cx="4453887" cy="161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76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41</a:t>
            </a:fld>
            <a:endParaRPr lang="en-US" altLang="zh-TW" sz="140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721C81B4-C7BE-49B7-A226-11E85A53372D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0FCDE736-F979-4216-83B8-EDD77B3B3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9173" y="2866178"/>
          <a:ext cx="4468796" cy="30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DE5141-B31A-904F-983A-3E27A4EFD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1759173" y="2866178"/>
                        <a:ext cx="4468796" cy="303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>
            <a:extLst>
              <a:ext uri="{FF2B5EF4-FFF2-40B4-BE49-F238E27FC236}">
                <a16:creationId xmlns:a16="http://schemas.microsoft.com/office/drawing/2014/main" id="{0FC4CF47-22A8-482D-9638-67757FBBF421}"/>
              </a:ext>
            </a:extLst>
          </p:cNvPr>
          <p:cNvSpPr/>
          <p:nvPr/>
        </p:nvSpPr>
        <p:spPr>
          <a:xfrm>
            <a:off x="3665551" y="873892"/>
            <a:ext cx="3253771" cy="161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26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42</a:t>
            </a:fld>
            <a:endParaRPr lang="en-US" altLang="zh-TW" sz="140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17B0DB7A-84AF-40D6-A9C8-A342A1C8F015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D66C8C8F-13BE-4B36-9037-D8757F2C9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9173" y="2866178"/>
          <a:ext cx="4468796" cy="30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DE5141-B31A-904F-983A-3E27A4EFD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1759173" y="2866178"/>
                        <a:ext cx="4468796" cy="303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4C00B1F6-0533-4034-9AD2-8D384B1D20B4}"/>
              </a:ext>
            </a:extLst>
          </p:cNvPr>
          <p:cNvSpPr/>
          <p:nvPr/>
        </p:nvSpPr>
        <p:spPr>
          <a:xfrm>
            <a:off x="4866198" y="873892"/>
            <a:ext cx="2053124" cy="161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872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43</a:t>
            </a:fld>
            <a:endParaRPr lang="en-US" altLang="zh-TW" sz="140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4645330D-80E1-4E74-8DA7-7EBBAF7A4BDB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AFBF1DE4-F793-42DF-BCEE-E209A6788C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9173" y="2866178"/>
          <a:ext cx="4468796" cy="30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DE5141-B31A-904F-983A-3E27A4EFD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1759173" y="2866178"/>
                        <a:ext cx="4468796" cy="303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7B3132D3-C834-4649-9285-32ACD7F004FC}"/>
              </a:ext>
            </a:extLst>
          </p:cNvPr>
          <p:cNvSpPr/>
          <p:nvPr/>
        </p:nvSpPr>
        <p:spPr>
          <a:xfrm>
            <a:off x="5716988" y="873892"/>
            <a:ext cx="1202334" cy="161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86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44</a:t>
            </a:fld>
            <a:endParaRPr lang="en-US" altLang="zh-TW" sz="140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D60F3678-9882-4A66-A3A2-BDDD0EDB2C12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D84A7DEF-248F-4F8F-BBEA-CA462BB59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9173" y="2866178"/>
          <a:ext cx="4468796" cy="303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7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DE5141-B31A-904F-983A-3E27A4EFD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1759173" y="2866178"/>
                        <a:ext cx="4468796" cy="303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10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45</a:t>
            </a:fld>
            <a:endParaRPr lang="en-US" altLang="zh-TW" sz="140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D60F3678-9882-4A66-A3A2-BDDD0EDB2C12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152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E5A822FD-B642-4454-AE1D-24E611E10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67373"/>
              </p:ext>
            </p:extLst>
          </p:nvPr>
        </p:nvGraphicFramePr>
        <p:xfrm>
          <a:off x="6719452" y="857753"/>
          <a:ext cx="2267744" cy="154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D84A7DEF-248F-4F8F-BBEA-CA462BB59B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6719452" y="857753"/>
                        <a:ext cx="2267744" cy="154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048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Hack ALU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46</a:t>
            </a:fld>
            <a:endParaRPr lang="en-US" altLang="zh-TW" sz="1400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122E3263-0014-4ADD-B1D7-0C95889D9115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3594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en-US" altLang="zh-TW" dirty="0"/>
              <a:t>Hack ALU: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253FAB"/>
                </a:solidFill>
                <a:latin typeface="Consolas"/>
                <a:cs typeface="Consolas"/>
              </a:rPr>
              <a:t>!x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47</a:t>
            </a:fld>
            <a:endParaRPr lang="en-US" altLang="zh-TW" sz="140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E24AFA7-8283-455B-9D09-E9DA9B02C97E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B41E3A2-3B5D-4B24-BFA3-1556C1B154D5}"/>
              </a:ext>
            </a:extLst>
          </p:cNvPr>
          <p:cNvSpPr/>
          <p:nvPr/>
        </p:nvSpPr>
        <p:spPr>
          <a:xfrm>
            <a:off x="1056512" y="3531121"/>
            <a:ext cx="5776087" cy="220307"/>
          </a:xfrm>
          <a:prstGeom prst="round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3664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en-US" altLang="zh-TW" dirty="0"/>
              <a:t>Hack ALU: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253FAB"/>
                </a:solidFill>
                <a:latin typeface="Consolas"/>
                <a:cs typeface="Consolas"/>
              </a:rPr>
              <a:t>!x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48</a:t>
            </a:fld>
            <a:endParaRPr lang="en-US" altLang="zh-TW" sz="140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EE24AFA7-8283-455B-9D09-E9DA9B02C97E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B41E3A2-3B5D-4B24-BFA3-1556C1B154D5}"/>
              </a:ext>
            </a:extLst>
          </p:cNvPr>
          <p:cNvSpPr/>
          <p:nvPr/>
        </p:nvSpPr>
        <p:spPr>
          <a:xfrm>
            <a:off x="1056512" y="3531121"/>
            <a:ext cx="5776087" cy="220307"/>
          </a:xfrm>
          <a:prstGeom prst="round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3C2A2E0-5043-4A57-8EE5-176AB5184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225" y="3879249"/>
            <a:ext cx="2856299" cy="266593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1999" tIns="108000" rIns="0" bIns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compute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!x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1 1 0 0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1 0 1 1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(irrelevant)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Following pre-setting: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1 1 0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1 1 1 1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Computation and post-setting: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x&amp;y:     1 1 0 0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!(x&amp;y):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0 0 1 1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(!x)</a:t>
            </a:r>
          </a:p>
        </p:txBody>
      </p:sp>
    </p:spTree>
    <p:extLst>
      <p:ext uri="{BB962C8B-B14F-4D97-AF65-F5344CB8AC3E}">
        <p14:creationId xmlns:p14="http://schemas.microsoft.com/office/powerpoint/2010/main" val="178302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en-US" altLang="zh-TW" dirty="0"/>
              <a:t>Hack ALU:</a:t>
            </a:r>
            <a:r>
              <a:rPr lang="zh-TW" altLang="en-US" dirty="0"/>
              <a:t> </a:t>
            </a:r>
            <a:r>
              <a:rPr lang="en-US" altLang="zh-TW" dirty="0" err="1">
                <a:solidFill>
                  <a:srgbClr val="253FAB"/>
                </a:solidFill>
                <a:latin typeface="Consolas"/>
                <a:cs typeface="Consolas"/>
              </a:rPr>
              <a:t>x|y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49</a:t>
            </a:fld>
            <a:endParaRPr lang="en-US" altLang="zh-TW" sz="1400"/>
          </a:p>
        </p:txBody>
      </p:sp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C0923B91-C459-4CB0-8C71-9F647CEB38E0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859BC271-A726-435E-B1F8-8C749FEEC644}"/>
              </a:ext>
            </a:extLst>
          </p:cNvPr>
          <p:cNvSpPr/>
          <p:nvPr/>
        </p:nvSpPr>
        <p:spPr>
          <a:xfrm>
            <a:off x="1141330" y="6225888"/>
            <a:ext cx="5776087" cy="220307"/>
          </a:xfrm>
          <a:prstGeom prst="round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A8DF59C9-A384-440B-8D98-E08A5D19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223" y="2818933"/>
            <a:ext cx="2856299" cy="266593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1999" tIns="0" rIns="0" bIns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compute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x|y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0 1 0 1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0 0 1 1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charset="0"/>
              <a:ea typeface="+mn-ea"/>
              <a:cs typeface="Consolas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Following pre-setting: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1 0 1 0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1 1 0 0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Computation and post-setting: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x&amp;y:     1 0 0 0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!(x&amp;y):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0 1 1 1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charset="0"/>
              <a:ea typeface="+mn-ea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編號版面配置區 3">
            <a:extLst>
              <a:ext uri="{FF2B5EF4-FFF2-40B4-BE49-F238E27FC236}">
                <a16:creationId xmlns:a16="http://schemas.microsoft.com/office/drawing/2014/main" id="{1A9083FC-5CE8-40D4-A3A4-C9A03EDD8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E3C97C79-89B9-437C-BF23-9D4154BA79FD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BD9C391-2359-4DFD-8625-58A2D6F9B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8E87628-9DDD-4B49-8792-68AE9C8CA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Step 1.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Represent input and output in binary.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DC5F165-BAEC-4661-BA69-F40C70094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05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F8467B6B-76A9-43DC-88F1-0AFED168B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05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84F31E8F-4648-400A-A24E-43D34B18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05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95907E0-7505-4381-8808-3CCF60C84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005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7498E36A-EE83-44CA-B640-CCEB143C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386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F0505176-2EEC-477E-8B3F-7377175A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386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F5DE9FED-8227-402F-BEA0-437007334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386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CB1FD0D3-691A-4BD2-8EF2-B078E4C4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386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D73ACC9B-40C0-4915-AE57-5A66F7B7F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386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4CE1A27D-E899-4772-97F1-A2DC5BA2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767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2A207E2C-F0FC-48AA-806D-305CD0A0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67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9711" name="Rectangle 15">
            <a:extLst>
              <a:ext uri="{FF2B5EF4-FFF2-40B4-BE49-F238E27FC236}">
                <a16:creationId xmlns:a16="http://schemas.microsoft.com/office/drawing/2014/main" id="{117EBB6B-8C02-4627-B8B9-A8D34B40B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767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14C5F5E7-5997-4A5A-9067-E7C70905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67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0674" name="Line 17">
            <a:extLst>
              <a:ext uri="{FF2B5EF4-FFF2-40B4-BE49-F238E27FC236}">
                <a16:creationId xmlns:a16="http://schemas.microsoft.com/office/drawing/2014/main" id="{55EEAE65-7ADA-46B9-A2D6-E6E6CCD198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4773613"/>
            <a:ext cx="2286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3ABB314C-FA66-4439-B21E-DC931117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005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2528D652-6431-4113-AC84-1B3FE9EA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7672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281202B2-FC5C-491F-BE74-2D0D62B2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405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17" name="Rectangle 21">
            <a:extLst>
              <a:ext uri="{FF2B5EF4-FFF2-40B4-BE49-F238E27FC236}">
                <a16:creationId xmlns:a16="http://schemas.microsoft.com/office/drawing/2014/main" id="{ECC70697-0B40-4D62-81D8-20848E05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405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EF58C4D1-F9C1-4D7B-861A-053C5BE5C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405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21061BCA-03E5-47BC-864A-58ECCDADE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405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0" name="Rectangle 24">
            <a:extLst>
              <a:ext uri="{FF2B5EF4-FFF2-40B4-BE49-F238E27FC236}">
                <a16:creationId xmlns:a16="http://schemas.microsoft.com/office/drawing/2014/main" id="{3926B503-DEAB-4F78-AE12-E0AD1DE64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786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1" name="Rectangle 25">
            <a:extLst>
              <a:ext uri="{FF2B5EF4-FFF2-40B4-BE49-F238E27FC236}">
                <a16:creationId xmlns:a16="http://schemas.microsoft.com/office/drawing/2014/main" id="{7B2EA91C-307C-4464-9072-CE34232D5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786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2" name="Rectangle 26">
            <a:extLst>
              <a:ext uri="{FF2B5EF4-FFF2-40B4-BE49-F238E27FC236}">
                <a16:creationId xmlns:a16="http://schemas.microsoft.com/office/drawing/2014/main" id="{791EDC16-6274-4002-98A3-646C87435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86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3" name="Rectangle 27">
            <a:extLst>
              <a:ext uri="{FF2B5EF4-FFF2-40B4-BE49-F238E27FC236}">
                <a16:creationId xmlns:a16="http://schemas.microsoft.com/office/drawing/2014/main" id="{A310BE47-587B-450A-99D3-A094A8CBD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786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4" name="Rectangle 28">
            <a:extLst>
              <a:ext uri="{FF2B5EF4-FFF2-40B4-BE49-F238E27FC236}">
                <a16:creationId xmlns:a16="http://schemas.microsoft.com/office/drawing/2014/main" id="{DAEAB334-FAFA-48AB-9EA3-82488114D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86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5" name="Rectangle 29">
            <a:extLst>
              <a:ext uri="{FF2B5EF4-FFF2-40B4-BE49-F238E27FC236}">
                <a16:creationId xmlns:a16="http://schemas.microsoft.com/office/drawing/2014/main" id="{CE0A2C20-E8E5-4DF0-A74B-3C4FC402D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167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6" name="Rectangle 30">
            <a:extLst>
              <a:ext uri="{FF2B5EF4-FFF2-40B4-BE49-F238E27FC236}">
                <a16:creationId xmlns:a16="http://schemas.microsoft.com/office/drawing/2014/main" id="{173CB761-BEB8-4132-9EAB-83BB6B9C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167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7" name="Rectangle 31">
            <a:extLst>
              <a:ext uri="{FF2B5EF4-FFF2-40B4-BE49-F238E27FC236}">
                <a16:creationId xmlns:a16="http://schemas.microsoft.com/office/drawing/2014/main" id="{42795962-796F-4885-BA41-54A8FA9C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167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28" name="Rectangle 32">
            <a:extLst>
              <a:ext uri="{FF2B5EF4-FFF2-40B4-BE49-F238E27FC236}">
                <a16:creationId xmlns:a16="http://schemas.microsoft.com/office/drawing/2014/main" id="{6CD1D186-F86D-4DBE-8E21-78B842A24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167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70690" name="Line 33">
            <a:extLst>
              <a:ext uri="{FF2B5EF4-FFF2-40B4-BE49-F238E27FC236}">
                <a16:creationId xmlns:a16="http://schemas.microsoft.com/office/drawing/2014/main" id="{A660311D-D970-4360-A9ED-1B500F68F8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8775" y="3173413"/>
            <a:ext cx="18256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29730" name="Rectangle 34">
            <a:extLst>
              <a:ext uri="{FF2B5EF4-FFF2-40B4-BE49-F238E27FC236}">
                <a16:creationId xmlns:a16="http://schemas.microsoft.com/office/drawing/2014/main" id="{949C1A38-C5DD-4339-8947-7D87C72EC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405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1" name="Rectangle 35">
            <a:extLst>
              <a:ext uri="{FF2B5EF4-FFF2-40B4-BE49-F238E27FC236}">
                <a16:creationId xmlns:a16="http://schemas.microsoft.com/office/drawing/2014/main" id="{43E9FA5A-3736-4B85-8A06-4AFDAB983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2" name="Rectangle 36">
            <a:extLst>
              <a:ext uri="{FF2B5EF4-FFF2-40B4-BE49-F238E27FC236}">
                <a16:creationId xmlns:a16="http://schemas.microsoft.com/office/drawing/2014/main" id="{7A0BDCFC-6CEB-43EA-9248-0D91F27B7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3" name="Rectangle 37">
            <a:extLst>
              <a:ext uri="{FF2B5EF4-FFF2-40B4-BE49-F238E27FC236}">
                <a16:creationId xmlns:a16="http://schemas.microsoft.com/office/drawing/2014/main" id="{68DC85EA-E733-467F-8ED0-5232BDAB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  <a:endParaRPr lang="en-US" altLang="zh-TW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4" name="Rectangle 38">
            <a:extLst>
              <a:ext uri="{FF2B5EF4-FFF2-40B4-BE49-F238E27FC236}">
                <a16:creationId xmlns:a16="http://schemas.microsoft.com/office/drawing/2014/main" id="{A18697CE-9197-4508-A6D0-63115F1D0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5" name="Rectangle 39">
            <a:extLst>
              <a:ext uri="{FF2B5EF4-FFF2-40B4-BE49-F238E27FC236}">
                <a16:creationId xmlns:a16="http://schemas.microsoft.com/office/drawing/2014/main" id="{41ED3A85-316D-4B40-90AA-DF82C3D59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36" name="Rectangle 62">
            <a:extLst>
              <a:ext uri="{FF2B5EF4-FFF2-40B4-BE49-F238E27FC236}">
                <a16:creationId xmlns:a16="http://schemas.microsoft.com/office/drawing/2014/main" id="{006911C6-14D9-4400-AD67-B546D30B0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240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4D4D4D"/>
                </a:solidFill>
                <a:latin typeface="Courier New" panose="02070309020205020404" pitchFamily="49" charset="0"/>
              </a:rPr>
              <a:t>0</a:t>
            </a:r>
          </a:p>
        </p:txBody>
      </p:sp>
      <p:pic>
        <p:nvPicPr>
          <p:cNvPr id="29737" name="Picture 63" descr="AdderA">
            <a:extLst>
              <a:ext uri="{FF2B5EF4-FFF2-40B4-BE49-F238E27FC236}">
                <a16:creationId xmlns:a16="http://schemas.microsoft.com/office/drawing/2014/main" id="{F5BE1334-9DC7-4834-B317-7DBD3676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1238"/>
            <a:ext cx="48006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8" name="Rectangle 64">
            <a:extLst>
              <a:ext uri="{FF2B5EF4-FFF2-40B4-BE49-F238E27FC236}">
                <a16:creationId xmlns:a16="http://schemas.microsoft.com/office/drawing/2014/main" id="{CD1CE9CE-CA72-4C6E-ABE6-36596F6E0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73413"/>
            <a:ext cx="460375" cy="3746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4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en-US" altLang="zh-TW" dirty="0"/>
              <a:t>Hack ALU: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253FAB"/>
                </a:solidFill>
                <a:latin typeface="Consolas"/>
                <a:cs typeface="Consolas"/>
              </a:rPr>
              <a:t>y-1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50</a:t>
            </a:fld>
            <a:endParaRPr lang="en-US" altLang="zh-TW" sz="140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66B19CAB-AF1E-4ABA-88F8-8CC797FEB3C0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8D39B4D-5C0F-4B4D-AA71-6F076C475360}"/>
              </a:ext>
            </a:extLst>
          </p:cNvPr>
          <p:cNvSpPr/>
          <p:nvPr/>
        </p:nvSpPr>
        <p:spPr>
          <a:xfrm>
            <a:off x="1105527" y="5098784"/>
            <a:ext cx="5776087" cy="220307"/>
          </a:xfrm>
          <a:prstGeom prst="round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BD579D4-BC86-452B-BE15-9B63E0FFC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20" y="2403102"/>
            <a:ext cx="2856299" cy="266593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1999" tIns="108000" rIns="0" bIns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compute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y-1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0 1 0 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(irrelevant)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0 1 1 0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Following pre-setting: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1 1 1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0 1 1 0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Computation and post-setting: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x+y:     0 1 0 1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x+y: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0 1 0 1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4989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D97597-7202-4FBA-A527-2563B62A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61988"/>
          </a:xfrm>
        </p:spPr>
        <p:txBody>
          <a:bodyPr/>
          <a:lstStyle/>
          <a:p>
            <a:r>
              <a:rPr lang="en-US" altLang="zh-TW" dirty="0"/>
              <a:t>Hack ALU: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253FAB"/>
                </a:solidFill>
                <a:latin typeface="Consolas"/>
                <a:cs typeface="Consolas"/>
              </a:rPr>
              <a:t>y-x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5B4A4F-2C71-447E-AF06-DEF7167C5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B12C8-BE4D-491A-BD13-317E72C2B4B8}" type="slidenum">
              <a:rPr lang="zh-TW" altLang="en-US" smtClean="0"/>
              <a:pPr>
                <a:defRPr/>
              </a:pPr>
              <a:t>51</a:t>
            </a:fld>
            <a:endParaRPr lang="en-US" altLang="zh-TW" sz="140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66B19CAB-AF1E-4ABA-88F8-8CC797FEB3C0}"/>
              </a:ext>
            </a:extLst>
          </p:cNvPr>
          <p:cNvGraphicFramePr>
            <a:graphicFrameLocks noGrp="1"/>
          </p:cNvGraphicFramePr>
          <p:nvPr/>
        </p:nvGraphicFramePr>
        <p:xfrm>
          <a:off x="1267690" y="873892"/>
          <a:ext cx="5451762" cy="5578428"/>
        </p:xfrm>
        <a:graphic>
          <a:graphicData uri="http://schemas.openxmlformats.org/drawingml/2006/table">
            <a:tbl>
              <a:tblPr firstRow="1" bandRow="1"/>
              <a:tblGrid>
                <a:gridCol w="592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5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5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pre-setting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selecting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between computing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&amp;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post-setting the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Resulting</a:t>
                      </a:r>
                      <a:b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ALU output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nx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zy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f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no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latin typeface="Consolas"/>
                          <a:cs typeface="Consolas"/>
                        </a:rPr>
                        <a:t>out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nx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x=!x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zy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 ny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y=!y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he-IL" sz="1200" dirty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200" dirty="0">
                          <a:latin typeface="Consolas"/>
                          <a:cs typeface="Consolas"/>
                        </a:rPr>
                        <a:t>if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f</a:t>
                      </a:r>
                      <a:br>
                        <a:rPr lang="en-US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</a:br>
                      <a:r>
                        <a:rPr lang="he-IL" sz="1200" kern="1200" baseline="0" dirty="0">
                          <a:solidFill>
                            <a:schemeClr val="dk1"/>
                          </a:solidFill>
                          <a:latin typeface="Consolas"/>
                          <a:ea typeface="+mn-ea"/>
                          <a:cs typeface="Consolas"/>
                        </a:rPr>
                        <a:t> </a:t>
                      </a: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then out=x+y</a:t>
                      </a:r>
                      <a:br>
                        <a:rPr lang="en-US" sz="1200" baseline="0" dirty="0">
                          <a:latin typeface="Consolas"/>
                          <a:cs typeface="Consolas"/>
                        </a:rPr>
                      </a:br>
                      <a:r>
                        <a:rPr lang="en-US" sz="1200" baseline="0" dirty="0">
                          <a:latin typeface="Consolas"/>
                          <a:cs typeface="Consolas"/>
                        </a:rPr>
                        <a:t> else out=x&amp;y </a:t>
                      </a:r>
                      <a:endParaRPr lang="en-US" sz="120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1200" dirty="0">
                          <a:latin typeface="Consolas"/>
                          <a:cs typeface="Consolas"/>
                        </a:rPr>
                        <a:t> if no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then</a:t>
                      </a: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out=!out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br>
                        <a:rPr lang="en-US" sz="1200" dirty="0">
                          <a:latin typeface="Consolas"/>
                          <a:cs typeface="Consolas"/>
                        </a:rPr>
                      </a:br>
                      <a:r>
                        <a:rPr lang="en-US" sz="1200" dirty="0">
                          <a:latin typeface="Consolas"/>
                          <a:cs typeface="Consolas"/>
                        </a:rPr>
                        <a:t> out(x,y)=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!y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y+1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1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he-IL" sz="1200" b="0" dirty="0">
                          <a:latin typeface="Consolas"/>
                          <a:cs typeface="Consolas"/>
                        </a:rPr>
                        <a:t>0</a:t>
                      </a:r>
                      <a:endParaRPr lang="en-US" sz="1200" b="0" dirty="0">
                        <a:latin typeface="Consolas"/>
                        <a:cs typeface="Consola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x+y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x-y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y-x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x&amp;y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1380"/>
                        </a:lnSpc>
                      </a:pPr>
                      <a:r>
                        <a:rPr lang="en-US" sz="1200" b="0" dirty="0">
                          <a:latin typeface="Consolas"/>
                          <a:cs typeface="Consolas"/>
                        </a:rPr>
                        <a:t>x|y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8D39B4D-5C0F-4B4D-AA71-6F076C475360}"/>
              </a:ext>
            </a:extLst>
          </p:cNvPr>
          <p:cNvSpPr/>
          <p:nvPr/>
        </p:nvSpPr>
        <p:spPr>
          <a:xfrm>
            <a:off x="1105525" y="5763801"/>
            <a:ext cx="5776087" cy="220307"/>
          </a:xfrm>
          <a:prstGeom prst="roundRect">
            <a:avLst/>
          </a:prstGeom>
          <a:solidFill>
            <a:srgbClr val="FFC000">
              <a:lumMod val="60000"/>
              <a:lumOff val="40000"/>
              <a:alpha val="43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BD579D4-BC86-452B-BE15-9B63E0FFC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20" y="2851302"/>
            <a:ext cx="2856299" cy="266593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1999" tIns="108000" rIns="0" bIns="0" anchor="t" anchorCtr="0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compute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-x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0 1 0 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0 1 1 0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Following pre-setting: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x:       0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charset="0"/>
              <a:ea typeface="+mn-ea"/>
              <a:cs typeface="Consolas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y:       1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Computation and post-setting: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x+y:     1 1 1 </a:t>
            </a:r>
            <a:r>
              <a:rPr kumimoji="0" lang="en-US" sz="1400" kern="0" dirty="0">
                <a:solidFill>
                  <a:prstClr val="black"/>
                </a:solidFill>
                <a:latin typeface="Consolas" charset="0"/>
                <a:ea typeface="+mn-ea"/>
                <a:cs typeface="Consolas" charset="0"/>
              </a:rPr>
              <a:t>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100000"/>
              <a:buFont typeface="Wingdings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!(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x+y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):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31CFF"/>
                </a:solidFill>
                <a:effectLst/>
                <a:uLnTx/>
                <a:uFillTx/>
                <a:latin typeface="Consolas" charset="0"/>
                <a:ea typeface="+mn-ea"/>
                <a:cs typeface="Consolas" charset="0"/>
              </a:rPr>
              <a:t>0 0 0 1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2105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5">
            <a:extLst>
              <a:ext uri="{FF2B5EF4-FFF2-40B4-BE49-F238E27FC236}">
                <a16:creationId xmlns:a16="http://schemas.microsoft.com/office/drawing/2014/main" id="{60AAE49A-8927-49ED-B09E-4DF33D1E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>
                <a:solidFill>
                  <a:srgbClr val="663300"/>
                </a:solidFill>
                <a:latin typeface="Arial" panose="020B0604020202020204" pitchFamily="34" charset="0"/>
              </a:rPr>
              <a:t>The ALU in the CPU context </a:t>
            </a:r>
            <a:r>
              <a:rPr kumimoji="0" lang="en-US" altLang="zh-TW" sz="1600">
                <a:solidFill>
                  <a:srgbClr val="663300"/>
                </a:solidFill>
                <a:latin typeface="Arial" panose="020B0604020202020204" pitchFamily="34" charset="0"/>
              </a:rPr>
              <a:t>(a sneak preview of the Hack platform)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898574E7-5704-4F09-98CA-A3865F0EFB76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1006475"/>
            <a:ext cx="4286250" cy="3962400"/>
            <a:chOff x="2800350" y="1600200"/>
            <a:chExt cx="3448050" cy="3048000"/>
          </a:xfrm>
        </p:grpSpPr>
        <p:sp>
          <p:nvSpPr>
            <p:cNvPr id="98307" name="Line 4">
              <a:extLst>
                <a:ext uri="{FF2B5EF4-FFF2-40B4-BE49-F238E27FC236}">
                  <a16:creationId xmlns:a16="http://schemas.microsoft.com/office/drawing/2014/main" id="{2BF277D9-22D9-4DC3-8DFD-A14E3A2DF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2753" y="3224335"/>
              <a:ext cx="7611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08" name="Line 5">
              <a:extLst>
                <a:ext uri="{FF2B5EF4-FFF2-40B4-BE49-F238E27FC236}">
                  <a16:creationId xmlns:a16="http://schemas.microsoft.com/office/drawing/2014/main" id="{BE9FFFD1-A6C7-4C38-8150-ED0D72BA9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5435" y="3038719"/>
              <a:ext cx="552965" cy="1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09" name="Line 6">
              <a:extLst>
                <a:ext uri="{FF2B5EF4-FFF2-40B4-BE49-F238E27FC236}">
                  <a16:creationId xmlns:a16="http://schemas.microsoft.com/office/drawing/2014/main" id="{1BD96323-2F32-4F79-BB8A-7A47A6BEC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1907" y="2393950"/>
              <a:ext cx="552965" cy="122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0" name="Freeform 7">
              <a:extLst>
                <a:ext uri="{FF2B5EF4-FFF2-40B4-BE49-F238E27FC236}">
                  <a16:creationId xmlns:a16="http://schemas.microsoft.com/office/drawing/2014/main" id="{E01556CA-DFE5-42D2-8DF0-CAFE7A24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258" y="2076450"/>
              <a:ext cx="409935" cy="1919654"/>
            </a:xfrm>
            <a:custGeom>
              <a:avLst/>
              <a:gdLst>
                <a:gd name="T0" fmla="*/ 2147483646 w 258"/>
                <a:gd name="T1" fmla="*/ 2147483646 h 1209"/>
                <a:gd name="T2" fmla="*/ 2147483646 w 258"/>
                <a:gd name="T3" fmla="*/ 2147483646 h 1209"/>
                <a:gd name="T4" fmla="*/ 0 w 258"/>
                <a:gd name="T5" fmla="*/ 0 h 1209"/>
                <a:gd name="T6" fmla="*/ 0 w 258"/>
                <a:gd name="T7" fmla="*/ 2147483646 h 1209"/>
                <a:gd name="T8" fmla="*/ 2147483646 w 258"/>
                <a:gd name="T9" fmla="*/ 2147483646 h 1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209"/>
                <a:gd name="T17" fmla="*/ 258 w 258"/>
                <a:gd name="T18" fmla="*/ 1209 h 1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209">
                  <a:moveTo>
                    <a:pt x="258" y="907"/>
                  </a:moveTo>
                  <a:lnTo>
                    <a:pt x="258" y="303"/>
                  </a:lnTo>
                  <a:lnTo>
                    <a:pt x="0" y="0"/>
                  </a:lnTo>
                  <a:lnTo>
                    <a:pt x="0" y="1209"/>
                  </a:lnTo>
                  <a:lnTo>
                    <a:pt x="258" y="907"/>
                  </a:lnTo>
                  <a:close/>
                </a:path>
              </a:pathLst>
            </a:custGeom>
            <a:solidFill>
              <a:srgbClr val="EEFFB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1" name="Rectangle 8">
              <a:extLst>
                <a:ext uri="{FF2B5EF4-FFF2-40B4-BE49-F238E27FC236}">
                  <a16:creationId xmlns:a16="http://schemas.microsoft.com/office/drawing/2014/main" id="{EB8D9F9F-4F7D-4B66-84F0-AE31C8AB2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332169" y="2929032"/>
              <a:ext cx="365125" cy="21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ALU</a:t>
              </a:r>
            </a:p>
          </p:txBody>
        </p:sp>
        <p:sp>
          <p:nvSpPr>
            <p:cNvPr id="98312" name="Freeform 9">
              <a:extLst>
                <a:ext uri="{FF2B5EF4-FFF2-40B4-BE49-F238E27FC236}">
                  <a16:creationId xmlns:a16="http://schemas.microsoft.com/office/drawing/2014/main" id="{B5F31557-3167-43E2-B7DB-709F39DC9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27" y="3060700"/>
              <a:ext cx="423982" cy="1062404"/>
            </a:xfrm>
            <a:custGeom>
              <a:avLst/>
              <a:gdLst>
                <a:gd name="T0" fmla="*/ 0 w 267"/>
                <a:gd name="T1" fmla="*/ 2147483646 h 669"/>
                <a:gd name="T2" fmla="*/ 2147483646 w 267"/>
                <a:gd name="T3" fmla="*/ 2147483646 h 669"/>
                <a:gd name="T4" fmla="*/ 0 w 267"/>
                <a:gd name="T5" fmla="*/ 0 h 669"/>
                <a:gd name="T6" fmla="*/ 0 w 267"/>
                <a:gd name="T7" fmla="*/ 2147483646 h 6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7"/>
                <a:gd name="T13" fmla="*/ 0 h 669"/>
                <a:gd name="T14" fmla="*/ 267 w 267"/>
                <a:gd name="T15" fmla="*/ 669 h 6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7" h="669">
                  <a:moveTo>
                    <a:pt x="0" y="669"/>
                  </a:moveTo>
                  <a:lnTo>
                    <a:pt x="267" y="335"/>
                  </a:lnTo>
                  <a:lnTo>
                    <a:pt x="0" y="0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E6E6E6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13" name="Rectangle 10">
              <a:extLst>
                <a:ext uri="{FF2B5EF4-FFF2-40B4-BE49-F238E27FC236}">
                  <a16:creationId xmlns:a16="http://schemas.microsoft.com/office/drawing/2014/main" id="{F3C1D034-8C87-4095-8C80-04E7899898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21958" y="3496259"/>
              <a:ext cx="334596" cy="21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>
                  <a:solidFill>
                    <a:srgbClr val="000000"/>
                  </a:solidFill>
                  <a:latin typeface="Arial" panose="020B0604020202020204" pitchFamily="34" charset="0"/>
                </a:rPr>
                <a:t>Mux</a:t>
              </a:r>
              <a:endPara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14" name="Rectangle 11">
              <a:extLst>
                <a:ext uri="{FF2B5EF4-FFF2-40B4-BE49-F238E27FC236}">
                  <a16:creationId xmlns:a16="http://schemas.microsoft.com/office/drawing/2014/main" id="{E4CCC5CF-4A52-4D26-9943-A8EC89A2E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275" y="2193681"/>
              <a:ext cx="338420" cy="169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15" name="Rectangle 12">
              <a:extLst>
                <a:ext uri="{FF2B5EF4-FFF2-40B4-BE49-F238E27FC236}">
                  <a16:creationId xmlns:a16="http://schemas.microsoft.com/office/drawing/2014/main" id="{B4AA9E3D-BEBE-4229-AC3E-D9A12728F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297" y="2149719"/>
              <a:ext cx="128982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98316" name="Rectangle 13">
              <a:extLst>
                <a:ext uri="{FF2B5EF4-FFF2-40B4-BE49-F238E27FC236}">
                  <a16:creationId xmlns:a16="http://schemas.microsoft.com/office/drawing/2014/main" id="{3812C5E5-7B83-412D-A19B-E269FA37C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682" y="2773729"/>
              <a:ext cx="274567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990000"/>
                  </a:solidFill>
                  <a:latin typeface="Arial" panose="020B0604020202020204" pitchFamily="34" charset="0"/>
                </a:rPr>
                <a:t>out</a:t>
              </a:r>
            </a:p>
          </p:txBody>
        </p:sp>
        <p:sp>
          <p:nvSpPr>
            <p:cNvPr id="98317" name="Rectangle 14">
              <a:extLst>
                <a:ext uri="{FF2B5EF4-FFF2-40B4-BE49-F238E27FC236}">
                  <a16:creationId xmlns:a16="http://schemas.microsoft.com/office/drawing/2014/main" id="{1BAEC021-7BAC-4EBA-8814-50AD7A22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916" y="3370873"/>
              <a:ext cx="408658" cy="169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18" name="Rectangle 15">
              <a:extLst>
                <a:ext uri="{FF2B5EF4-FFF2-40B4-BE49-F238E27FC236}">
                  <a16:creationId xmlns:a16="http://schemas.microsoft.com/office/drawing/2014/main" id="{E479A8F2-3C76-4ABB-99C6-841020995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687" y="3352556"/>
              <a:ext cx="325649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A/M</a:t>
              </a:r>
            </a:p>
          </p:txBody>
        </p:sp>
        <p:sp>
          <p:nvSpPr>
            <p:cNvPr id="98319" name="Rectangle 16">
              <a:extLst>
                <a:ext uri="{FF2B5EF4-FFF2-40B4-BE49-F238E27FC236}">
                  <a16:creationId xmlns:a16="http://schemas.microsoft.com/office/drawing/2014/main" id="{33E2BFFC-1962-415C-A2D8-ABC0A5C8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7124" y="2667488"/>
              <a:ext cx="98333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98320" name="Rectangle 17">
              <a:extLst>
                <a:ext uri="{FF2B5EF4-FFF2-40B4-BE49-F238E27FC236}">
                  <a16:creationId xmlns:a16="http://schemas.microsoft.com/office/drawing/2014/main" id="{1E941528-DDF3-4D7C-A2D2-0B23C66FD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15" y="2211998"/>
              <a:ext cx="853073" cy="339481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1" name="Rectangle 18">
              <a:extLst>
                <a:ext uri="{FF2B5EF4-FFF2-40B4-BE49-F238E27FC236}">
                  <a16:creationId xmlns:a16="http://schemas.microsoft.com/office/drawing/2014/main" id="{C8908D5D-6E41-43FF-8235-2DDDA76CA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012" y="2281604"/>
              <a:ext cx="717705" cy="1978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300">
                  <a:solidFill>
                    <a:srgbClr val="000000"/>
                  </a:solidFill>
                  <a:latin typeface="Arial" panose="020B0604020202020204" pitchFamily="34" charset="0"/>
                </a:rPr>
                <a:t>D register</a:t>
              </a:r>
              <a:endParaRPr kumimoji="0" lang="en-US" altLang="zh-TW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2" name="Rectangle 20">
              <a:extLst>
                <a:ext uri="{FF2B5EF4-FFF2-40B4-BE49-F238E27FC236}">
                  <a16:creationId xmlns:a16="http://schemas.microsoft.com/office/drawing/2014/main" id="{313960F8-30B1-4DAB-856D-8497CB050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350" y="3011854"/>
              <a:ext cx="914372" cy="340702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3" name="Rectangle 21">
              <a:extLst>
                <a:ext uri="{FF2B5EF4-FFF2-40B4-BE49-F238E27FC236}">
                  <a16:creationId xmlns:a16="http://schemas.microsoft.com/office/drawing/2014/main" id="{5E9A7136-1B11-4603-A0B2-FF2FB3412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610" y="3077796"/>
              <a:ext cx="707489" cy="19904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300">
                  <a:solidFill>
                    <a:srgbClr val="000000"/>
                  </a:solidFill>
                  <a:latin typeface="Arial" panose="020B0604020202020204" pitchFamily="34" charset="0"/>
                </a:rPr>
                <a:t>A register</a:t>
              </a:r>
              <a:endParaRPr kumimoji="0" lang="en-US" altLang="zh-TW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4" name="Rectangle 23">
              <a:extLst>
                <a:ext uri="{FF2B5EF4-FFF2-40B4-BE49-F238E27FC236}">
                  <a16:creationId xmlns:a16="http://schemas.microsoft.com/office/drawing/2014/main" id="{94DB278F-3AEE-4CAD-A759-C821FF67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349" y="3046046"/>
              <a:ext cx="237532" cy="169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5" name="Rectangle 24">
              <a:extLst>
                <a:ext uri="{FF2B5EF4-FFF2-40B4-BE49-F238E27FC236}">
                  <a16:creationId xmlns:a16="http://schemas.microsoft.com/office/drawing/2014/main" id="{BDB3714F-1450-4651-8FAB-DF991BF13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315" y="2987431"/>
              <a:ext cx="128982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8326" name="Rectangle 25">
              <a:extLst>
                <a:ext uri="{FF2B5EF4-FFF2-40B4-BE49-F238E27FC236}">
                  <a16:creationId xmlns:a16="http://schemas.microsoft.com/office/drawing/2014/main" id="{01618226-205A-4B4D-92EA-6FD7E6A3C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847" y="3762864"/>
              <a:ext cx="240086" cy="169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27" name="Rectangle 26">
              <a:extLst>
                <a:ext uri="{FF2B5EF4-FFF2-40B4-BE49-F238E27FC236}">
                  <a16:creationId xmlns:a16="http://schemas.microsoft.com/office/drawing/2014/main" id="{A7542AD0-671B-4BE2-A7BA-3EF59684F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146" y="3733556"/>
              <a:ext cx="146862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98328" name="Rectangle 27">
              <a:extLst>
                <a:ext uri="{FF2B5EF4-FFF2-40B4-BE49-F238E27FC236}">
                  <a16:creationId xmlns:a16="http://schemas.microsoft.com/office/drawing/2014/main" id="{627408BB-88A6-4C9C-B11A-3B86D0807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4310" y="1600200"/>
              <a:ext cx="896493" cy="212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c1,c2,</a:t>
              </a:r>
              <a:r>
                <a:rPr kumimoji="0" lang="en-US" altLang="zh-TW" sz="8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kumimoji="0" lang="en-US" altLang="zh-TW" sz="1400" b="1">
                  <a:solidFill>
                    <a:srgbClr val="99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,c6</a:t>
              </a:r>
            </a:p>
          </p:txBody>
        </p:sp>
        <p:sp>
          <p:nvSpPr>
            <p:cNvPr id="98329" name="Line 28">
              <a:extLst>
                <a:ext uri="{FF2B5EF4-FFF2-40B4-BE49-F238E27FC236}">
                  <a16:creationId xmlns:a16="http://schemas.microsoft.com/office/drawing/2014/main" id="{1599AAEA-B787-4288-ABBF-08F2CCC362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3465" y="1828556"/>
              <a:ext cx="0" cy="45793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30" name="Rectangle 29">
              <a:extLst>
                <a:ext uri="{FF2B5EF4-FFF2-40B4-BE49-F238E27FC236}">
                  <a16:creationId xmlns:a16="http://schemas.microsoft.com/office/drawing/2014/main" id="{B4D5C44C-876A-4B47-8CC0-7A17CA71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350" y="3580912"/>
              <a:ext cx="914372" cy="1067288"/>
            </a:xfrm>
            <a:prstGeom prst="rect">
              <a:avLst/>
            </a:prstGeom>
            <a:solidFill>
              <a:srgbClr val="CCFF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en-US" altLang="zh-TW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331" name="Rectangle 30">
              <a:extLst>
                <a:ext uri="{FF2B5EF4-FFF2-40B4-BE49-F238E27FC236}">
                  <a16:creationId xmlns:a16="http://schemas.microsoft.com/office/drawing/2014/main" id="{2D55A46D-430D-4677-AA16-34D75BF14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320" y="3705469"/>
              <a:ext cx="643636" cy="79008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400">
                  <a:solidFill>
                    <a:srgbClr val="000000"/>
                  </a:solidFill>
                  <a:latin typeface="Arial" panose="020B0604020202020204" pitchFamily="34" charset="0"/>
                </a:rPr>
                <a:t>RAM</a:t>
              </a:r>
              <a:br>
                <a:rPr kumimoji="0" lang="en-US" altLang="zh-TW" sz="14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endParaRPr kumimoji="0" lang="en-US" altLang="zh-TW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zh-TW" sz="1200">
                  <a:solidFill>
                    <a:srgbClr val="000000"/>
                  </a:solidFill>
                  <a:latin typeface="Arial" panose="020B0604020202020204" pitchFamily="34" charset="0"/>
                </a:rPr>
                <a:t>(selected register)</a:t>
              </a:r>
            </a:p>
          </p:txBody>
        </p:sp>
        <p:sp>
          <p:nvSpPr>
            <p:cNvPr id="98332" name="Line 33">
              <a:extLst>
                <a:ext uri="{FF2B5EF4-FFF2-40B4-BE49-F238E27FC236}">
                  <a16:creationId xmlns:a16="http://schemas.microsoft.com/office/drawing/2014/main" id="{85A5713D-3F9C-44DB-8346-ECADF07E3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1907" y="3580912"/>
              <a:ext cx="552965" cy="2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33" name="Line 34">
              <a:extLst>
                <a:ext uri="{FF2B5EF4-FFF2-40B4-BE49-F238E27FC236}">
                  <a16:creationId xmlns:a16="http://schemas.microsoft.com/office/drawing/2014/main" id="{A260C8E6-8DB8-42EA-A06F-B36643416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2470" y="2895845"/>
              <a:ext cx="0" cy="3810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34" name="Line 36">
              <a:extLst>
                <a:ext uri="{FF2B5EF4-FFF2-40B4-BE49-F238E27FC236}">
                  <a16:creationId xmlns:a16="http://schemas.microsoft.com/office/drawing/2014/main" id="{3498C2EA-E730-405E-94E9-42CD29A3E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722" y="3961912"/>
              <a:ext cx="60915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98335" name="Elbow Connector 2">
              <a:extLst>
                <a:ext uri="{FF2B5EF4-FFF2-40B4-BE49-F238E27FC236}">
                  <a16:creationId xmlns:a16="http://schemas.microsoft.com/office/drawing/2014/main" id="{27118CDF-9985-423D-A1D2-08DF179FDD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-5400000" flipH="1" flipV="1">
              <a:off x="2493963" y="3335998"/>
              <a:ext cx="1103312" cy="457200"/>
            </a:xfrm>
            <a:prstGeom prst="bentConnector4">
              <a:avLst>
                <a:gd name="adj1" fmla="val -33560"/>
                <a:gd name="adj2" fmla="val 24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DFFB4D65-7FD7-42AF-B6D4-7117CD11D3B8}"/>
              </a:ext>
            </a:extLst>
          </p:cNvPr>
          <p:cNvGrpSpPr/>
          <p:nvPr/>
        </p:nvGrpSpPr>
        <p:grpSpPr>
          <a:xfrm>
            <a:off x="323528" y="692695"/>
            <a:ext cx="8280920" cy="6180813"/>
            <a:chOff x="656231" y="819119"/>
            <a:chExt cx="7777092" cy="5804760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700A45E-390B-4137-9576-6966544B1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928"/>
            <a:stretch/>
          </p:blipFill>
          <p:spPr>
            <a:xfrm>
              <a:off x="656231" y="819119"/>
              <a:ext cx="7766073" cy="5709972"/>
            </a:xfrm>
            <a:prstGeom prst="rect">
              <a:avLst/>
            </a:prstGeom>
          </p:spPr>
        </p:pic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EC1BED77-BAD7-4FFA-8CD2-5FFEC422BF5F}"/>
                </a:ext>
              </a:extLst>
            </p:cNvPr>
            <p:cNvSpPr txBox="1">
              <a:spLocks/>
            </p:cNvSpPr>
            <p:nvPr/>
          </p:nvSpPr>
          <p:spPr>
            <a:xfrm>
              <a:off x="839642" y="1290965"/>
              <a:ext cx="1920240" cy="4906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ts val="168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Comic Sans MS"/>
                  <a:ea typeface="+mn-ea"/>
                  <a:cs typeface="Comic Sans MS"/>
                </a:defRPr>
              </a:lvl1pPr>
              <a:lvl2pPr marL="457200" indent="0" algn="ctr" defTabSz="457200" rtl="0" eaLnBrk="1" latinLnBrk="0" hangingPunct="1">
                <a:spcBef>
                  <a:spcPts val="1680"/>
                </a:spcBef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Comic Sans MS"/>
                  <a:ea typeface="+mn-ea"/>
                  <a:cs typeface="Comic Sans MS"/>
                </a:defRPr>
              </a:lvl2pPr>
              <a:lvl3pPr marL="914400" indent="0" algn="ctr" defTabSz="457200" rtl="0" eaLnBrk="1" latinLnBrk="0" hangingPunct="1">
                <a:spcBef>
                  <a:spcPts val="168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ts val="168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ts val="168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/>
                  <a:cs typeface="Arial"/>
                </a:rPr>
                <a:t>www.nand2tetris.org</a:t>
              </a:r>
              <a:endParaRPr lang="en-US" sz="1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FF52D6B6-6E94-458E-AD3D-0099B906CC7A}"/>
                </a:ext>
              </a:extLst>
            </p:cNvPr>
            <p:cNvSpPr/>
            <p:nvPr/>
          </p:nvSpPr>
          <p:spPr>
            <a:xfrm>
              <a:off x="1982379" y="1790388"/>
              <a:ext cx="6450944" cy="4833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3BF3221-7C89-4BE0-A408-0D96645DB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542"/>
            <a:stretch/>
          </p:blipFill>
          <p:spPr>
            <a:xfrm>
              <a:off x="2010109" y="1760436"/>
              <a:ext cx="6213131" cy="3511259"/>
            </a:xfrm>
            <a:prstGeom prst="rect">
              <a:avLst/>
            </a:prstGeom>
          </p:spPr>
        </p:pic>
      </p:grpSp>
      <p:sp useBgFill="1">
        <p:nvSpPr>
          <p:cNvPr id="8" name="Rectangle 35">
            <a:extLst>
              <a:ext uri="{FF2B5EF4-FFF2-40B4-BE49-F238E27FC236}">
                <a16:creationId xmlns:a16="http://schemas.microsoft.com/office/drawing/2014/main" id="{04B69A77-6177-4DB6-A4DC-F532989B5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Project 2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30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5">
            <a:extLst>
              <a:ext uri="{FF2B5EF4-FFF2-40B4-BE49-F238E27FC236}">
                <a16:creationId xmlns:a16="http://schemas.microsoft.com/office/drawing/2014/main" id="{60AAE49A-8927-49ED-B09E-4DF33D1E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Project 2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9B3DD7A-8AED-4638-8572-8BDB125B8DE7}"/>
              </a:ext>
            </a:extLst>
          </p:cNvPr>
          <p:cNvSpPr txBox="1">
            <a:spLocks/>
          </p:cNvSpPr>
          <p:nvPr/>
        </p:nvSpPr>
        <p:spPr>
          <a:xfrm>
            <a:off x="1070882" y="986965"/>
            <a:ext cx="7051788" cy="74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Given:</a:t>
            </a:r>
            <a:r>
              <a:rPr kumimoji="0"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   All the chips built in Project 1</a:t>
            </a:r>
          </a:p>
        </p:txBody>
      </p:sp>
      <p:grpSp>
        <p:nvGrpSpPr>
          <p:cNvPr id="46" name="Group 3">
            <a:extLst>
              <a:ext uri="{FF2B5EF4-FFF2-40B4-BE49-F238E27FC236}">
                <a16:creationId xmlns:a16="http://schemas.microsoft.com/office/drawing/2014/main" id="{6ED676AE-0003-42F9-B2B9-3CF38E71AF3D}"/>
              </a:ext>
            </a:extLst>
          </p:cNvPr>
          <p:cNvGrpSpPr/>
          <p:nvPr/>
        </p:nvGrpSpPr>
        <p:grpSpPr>
          <a:xfrm>
            <a:off x="1104503" y="1495682"/>
            <a:ext cx="7051788" cy="3133468"/>
            <a:chOff x="1104503" y="1495682"/>
            <a:chExt cx="7051788" cy="3133468"/>
          </a:xfrm>
        </p:grpSpPr>
        <p:grpSp>
          <p:nvGrpSpPr>
            <p:cNvPr id="47" name="Group 2">
              <a:extLst>
                <a:ext uri="{FF2B5EF4-FFF2-40B4-BE49-F238E27FC236}">
                  <a16:creationId xmlns:a16="http://schemas.microsoft.com/office/drawing/2014/main" id="{2F72BCAE-8BF7-4C9D-9C86-8CC942363622}"/>
                </a:ext>
              </a:extLst>
            </p:cNvPr>
            <p:cNvGrpSpPr/>
            <p:nvPr/>
          </p:nvGrpSpPr>
          <p:grpSpPr>
            <a:xfrm>
              <a:off x="1886684" y="1983151"/>
              <a:ext cx="2113816" cy="2645999"/>
              <a:chOff x="1904958" y="1928332"/>
              <a:chExt cx="2113816" cy="2645999"/>
            </a:xfrm>
          </p:grpSpPr>
          <p:sp>
            <p:nvSpPr>
              <p:cNvPr id="49" name="Rounded Rectangle 20">
                <a:extLst>
                  <a:ext uri="{FF2B5EF4-FFF2-40B4-BE49-F238E27FC236}">
                    <a16:creationId xmlns:a16="http://schemas.microsoft.com/office/drawing/2014/main" id="{E1616FB1-B8FC-4A1A-99B2-FD4A73F5E77C}"/>
                  </a:ext>
                </a:extLst>
              </p:cNvPr>
              <p:cNvSpPr/>
              <p:nvPr/>
            </p:nvSpPr>
            <p:spPr>
              <a:xfrm>
                <a:off x="1904958" y="1928332"/>
                <a:ext cx="1640144" cy="2146495"/>
              </a:xfrm>
              <a:prstGeom prst="roundRect">
                <a:avLst/>
              </a:prstGeom>
              <a:solidFill>
                <a:sysClr val="window" lastClr="FFFFFF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27BC696-9F0D-4FB7-9DEE-48E1ED3103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03306" y="2014377"/>
                <a:ext cx="2015468" cy="25599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68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Comic Sans MS"/>
                    <a:ea typeface="+mn-ea"/>
                    <a:cs typeface="Comic Sans MS"/>
                  </a:defRPr>
                </a:lvl1pPr>
                <a:lvl2pPr marL="742950" indent="-285750" algn="l" defTabSz="457200" rtl="0" eaLnBrk="1" latinLnBrk="0" hangingPunct="1">
                  <a:spcBef>
                    <a:spcPts val="1680"/>
                  </a:spcBef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Comic Sans MS"/>
                    <a:ea typeface="+mn-ea"/>
                    <a:cs typeface="Comic Sans MS"/>
                  </a:defRPr>
                </a:lvl2pPr>
                <a:lvl3pPr marL="1143000" indent="-228600" algn="l" defTabSz="457200" rtl="0" eaLnBrk="1" latinLnBrk="0" hangingPunct="1">
                  <a:spcBef>
                    <a:spcPts val="168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68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68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5425" marR="0" lvl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1872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+mn-ea"/>
                    <a:cs typeface="Consolas"/>
                  </a:rPr>
                  <a:t>HalfAdder</a:t>
                </a:r>
              </a:p>
              <a:p>
                <a:pPr marL="225425" marR="0" lvl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1272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+mn-ea"/>
                    <a:cs typeface="Consolas"/>
                  </a:rPr>
                  <a:t>FullAdder</a:t>
                </a:r>
              </a:p>
              <a:p>
                <a:pPr marL="225425" marR="0" lvl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1272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+mn-ea"/>
                    <a:cs typeface="Consolas"/>
                  </a:rPr>
                  <a:t>Add16</a:t>
                </a:r>
              </a:p>
              <a:p>
                <a:pPr marL="225425" marR="0" lvl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1272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+mn-ea"/>
                    <a:cs typeface="Consolas"/>
                  </a:rPr>
                  <a:t>Inc16</a:t>
                </a:r>
              </a:p>
              <a:p>
                <a:pPr marL="225425" marR="0" lvl="0" indent="-225425" algn="l" defTabSz="457200" rtl="0" eaLnBrk="1" fontAlgn="auto" latinLnBrk="0" hangingPunct="1">
                  <a:lnSpc>
                    <a:spcPct val="100000"/>
                  </a:lnSpc>
                  <a:spcBef>
                    <a:spcPts val="1272"/>
                  </a:spcBef>
                  <a:spcAft>
                    <a:spcPts val="0"/>
                  </a:spcAft>
                  <a:buClrTx/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/>
                    <a:ea typeface="+mn-ea"/>
                    <a:cs typeface="Consolas"/>
                  </a:rPr>
                  <a:t>ALU</a:t>
                </a:r>
              </a:p>
              <a:p>
                <a:pPr marL="182563" marR="0" lvl="0" indent="-182563" algn="l" defTabSz="457200" rtl="0" eaLnBrk="1" fontAlgn="auto" latinLnBrk="0" hangingPunct="1">
                  <a:lnSpc>
                    <a:spcPct val="100000"/>
                  </a:lnSpc>
                  <a:spcBef>
                    <a:spcPts val="672"/>
                  </a:spcBef>
                  <a:spcAft>
                    <a:spcPts val="0"/>
                  </a:spcAft>
                  <a:buClrTx/>
                  <a:buSzPct val="50000"/>
                  <a:buFont typeface="Wingdings" charset="2"/>
                  <a:buChar char="q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  <a:cs typeface="Consolas"/>
                </a:endParaRPr>
              </a:p>
              <a:p>
                <a:pPr marL="182563" marR="0" lvl="0" indent="-182563" algn="l" defTabSz="457200" rtl="0" eaLnBrk="1" fontAlgn="auto" latinLnBrk="0" hangingPunct="1">
                  <a:lnSpc>
                    <a:spcPct val="100000"/>
                  </a:lnSpc>
                  <a:spcBef>
                    <a:spcPts val="672"/>
                  </a:spcBef>
                  <a:spcAft>
                    <a:spcPts val="0"/>
                  </a:spcAft>
                  <a:buClrTx/>
                  <a:buSzPct val="50000"/>
                  <a:buFont typeface="Wingdings" charset="2"/>
                  <a:buChar char="q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  <a:cs typeface="Consolas"/>
                </a:endParaRPr>
              </a:p>
            </p:txBody>
          </p:sp>
        </p:grp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FB2579B7-C1B6-4E2D-A9E5-16A33B56E241}"/>
                </a:ext>
              </a:extLst>
            </p:cNvPr>
            <p:cNvSpPr txBox="1">
              <a:spLocks/>
            </p:cNvSpPr>
            <p:nvPr/>
          </p:nvSpPr>
          <p:spPr>
            <a:xfrm>
              <a:off x="1104503" y="1495682"/>
              <a:ext cx="7051788" cy="74894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Comic Sans MS"/>
                  <a:ea typeface="+mn-ea"/>
                  <a:cs typeface="Comic Sans M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Comic Sans MS"/>
                  <a:ea typeface="+mn-ea"/>
                  <a:cs typeface="Comic Sans M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Goal: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    Build the chips: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599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5">
            <a:extLst>
              <a:ext uri="{FF2B5EF4-FFF2-40B4-BE49-F238E27FC236}">
                <a16:creationId xmlns:a16="http://schemas.microsoft.com/office/drawing/2014/main" id="{60AAE49A-8927-49ED-B09E-4DF33D1E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Half Adder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53D86BBF-76EF-481B-8A0F-16C49B87E7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22845"/>
              </p:ext>
            </p:extLst>
          </p:nvPr>
        </p:nvGraphicFramePr>
        <p:xfrm>
          <a:off x="4641362" y="1162402"/>
          <a:ext cx="2002549" cy="1371600"/>
        </p:xfrm>
        <a:graphic>
          <a:graphicData uri="http://schemas.openxmlformats.org/drawingml/2006/table">
            <a:tbl>
              <a:tblPr firstRow="1" lastCol="1" bandRow="1"/>
              <a:tblGrid>
                <a:gridCol w="460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sum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carry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Picture 3">
            <a:extLst>
              <a:ext uri="{FF2B5EF4-FFF2-40B4-BE49-F238E27FC236}">
                <a16:creationId xmlns:a16="http://schemas.microsoft.com/office/drawing/2014/main" id="{1B08024D-4BE0-4736-ABFB-C5AA395AD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20" y="1394236"/>
            <a:ext cx="3048594" cy="1165639"/>
          </a:xfrm>
          <a:prstGeom prst="rect">
            <a:avLst/>
          </a:prstGeom>
        </p:spPr>
      </p:pic>
      <p:grpSp>
        <p:nvGrpSpPr>
          <p:cNvPr id="18" name="Group 4">
            <a:extLst>
              <a:ext uri="{FF2B5EF4-FFF2-40B4-BE49-F238E27FC236}">
                <a16:creationId xmlns:a16="http://schemas.microsoft.com/office/drawing/2014/main" id="{937C4831-BC81-4024-BC85-0C28D1052A57}"/>
              </a:ext>
            </a:extLst>
          </p:cNvPr>
          <p:cNvGrpSpPr/>
          <p:nvPr/>
        </p:nvGrpSpPr>
        <p:grpSpPr>
          <a:xfrm>
            <a:off x="1192347" y="3019483"/>
            <a:ext cx="3062153" cy="2286592"/>
            <a:chOff x="1192347" y="3019483"/>
            <a:chExt cx="3062153" cy="2286592"/>
          </a:xfrm>
        </p:grpSpPr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9C5CA35F-8268-49FB-A343-A606BF1D85C0}"/>
                </a:ext>
              </a:extLst>
            </p:cNvPr>
            <p:cNvSpPr txBox="1"/>
            <p:nvPr/>
          </p:nvSpPr>
          <p:spPr>
            <a:xfrm>
              <a:off x="1220850" y="3321634"/>
              <a:ext cx="3033650" cy="198444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lIns="144000" tIns="180000" rIns="144000" bIns="93600" rtlCol="0" anchor="t" anchorCtr="0">
              <a:normAutofit/>
            </a:bodyPr>
            <a:lstStyle>
              <a:lvl1pPr indent="0">
                <a:lnSpc>
                  <a:spcPct val="9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0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/** Computes the sum of two bits. */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CHIP HalfAdder {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IN a, b;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OUT sum, carry;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PARTS: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        // Put your code here: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}</a:t>
              </a:r>
            </a:p>
          </p:txBody>
        </p:sp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517BBB5A-8D42-47CB-A2B7-0427D135E39E}"/>
                </a:ext>
              </a:extLst>
            </p:cNvPr>
            <p:cNvSpPr txBox="1">
              <a:spLocks/>
            </p:cNvSpPr>
            <p:nvPr/>
          </p:nvSpPr>
          <p:spPr>
            <a:xfrm>
              <a:off x="1192347" y="3019483"/>
              <a:ext cx="2192792" cy="437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Comic Sans MS"/>
                  <a:ea typeface="+mn-ea"/>
                  <a:cs typeface="Comic Sans M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Comic Sans MS"/>
                  <a:ea typeface="+mn-ea"/>
                  <a:cs typeface="Comic Sans M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  <a:cs typeface="Consolas"/>
                </a:rPr>
                <a:t>HalfAdder.hdl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019B6CD-9673-4687-9442-1D29E4EA9E64}"/>
              </a:ext>
            </a:extLst>
          </p:cNvPr>
          <p:cNvSpPr txBox="1">
            <a:spLocks/>
          </p:cNvSpPr>
          <p:nvPr/>
        </p:nvSpPr>
        <p:spPr>
          <a:xfrm>
            <a:off x="4703053" y="3583137"/>
            <a:ext cx="2713747" cy="148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2000" u="sng" dirty="0">
                <a:solidFill>
                  <a:prstClr val="black"/>
                </a:solidFill>
                <a:latin typeface="Times New Roman"/>
                <a:cs typeface="Times New Roman"/>
              </a:rPr>
              <a:t>Implementation tip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</a:pPr>
            <a:r>
              <a:rPr kumimoji="0"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Can be built from two gates built in project 1.</a:t>
            </a:r>
          </a:p>
        </p:txBody>
      </p:sp>
    </p:spTree>
    <p:extLst>
      <p:ext uri="{BB962C8B-B14F-4D97-AF65-F5344CB8AC3E}">
        <p14:creationId xmlns:p14="http://schemas.microsoft.com/office/powerpoint/2010/main" val="1779093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5">
            <a:extLst>
              <a:ext uri="{FF2B5EF4-FFF2-40B4-BE49-F238E27FC236}">
                <a16:creationId xmlns:a16="http://schemas.microsoft.com/office/drawing/2014/main" id="{60AAE49A-8927-49ED-B09E-4DF33D1E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Full Adder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BB94C5-34AD-4910-95A1-4E55DDE5DA69}"/>
              </a:ext>
            </a:extLst>
          </p:cNvPr>
          <p:cNvSpPr txBox="1">
            <a:spLocks/>
          </p:cNvSpPr>
          <p:nvPr/>
        </p:nvSpPr>
        <p:spPr>
          <a:xfrm>
            <a:off x="4311451" y="4131313"/>
            <a:ext cx="3234449" cy="148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>
                <a:latin typeface="Times New Roman"/>
                <a:cs typeface="Times New Roman"/>
              </a:rPr>
              <a:t>Implementation tip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Can be built from two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half-adders.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AF525A9F-C2A3-4A64-A051-9D6FAD1C11A9}"/>
              </a:ext>
            </a:extLst>
          </p:cNvPr>
          <p:cNvSpPr txBox="1"/>
          <p:nvPr/>
        </p:nvSpPr>
        <p:spPr>
          <a:xfrm>
            <a:off x="890650" y="3824879"/>
            <a:ext cx="3069690" cy="17881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44000" rIns="144000" bIns="93600" rtlCol="0" anchor="t" anchorCtr="0">
            <a:normAutofit lnSpcReduction="10000"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/** Computes the sum of three bits. */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dirty="0"/>
              <a:t>CHIP FullAdder {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    IN a, b, c;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    OUT sum, carry;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200" dirty="0"/>
              <a:t>    PARTS: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   </a:t>
            </a:r>
            <a:r>
              <a:rPr lang="en-US" sz="1200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Put your code here: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200" dirty="0"/>
              <a:t>}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EB7BEB-4286-40A7-B52D-FD73B14D5B97}"/>
              </a:ext>
            </a:extLst>
          </p:cNvPr>
          <p:cNvSpPr txBox="1">
            <a:spLocks/>
          </p:cNvSpPr>
          <p:nvPr/>
        </p:nvSpPr>
        <p:spPr>
          <a:xfrm>
            <a:off x="849447" y="3504608"/>
            <a:ext cx="2192792" cy="415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onsolas"/>
                <a:cs typeface="Consolas"/>
              </a:rPr>
              <a:t>FullAdder.hdl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A1EE767-365E-4CAA-8D3C-A9A49749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99" y="1244963"/>
            <a:ext cx="3072452" cy="1144902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1B72FCD2-B32E-4A73-B396-FE72041553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111558"/>
              </p:ext>
            </p:extLst>
          </p:nvPr>
        </p:nvGraphicFramePr>
        <p:xfrm>
          <a:off x="4869229" y="1114945"/>
          <a:ext cx="2467670" cy="2468880"/>
        </p:xfrm>
        <a:graphic>
          <a:graphicData uri="http://schemas.openxmlformats.org/drawingml/2006/table">
            <a:tbl>
              <a:tblPr firstRow="1" lastCol="1" bandRow="1">
                <a:tableStyleId>{B301B821-A1FF-4177-AEE7-76D212191A09}</a:tableStyleId>
              </a:tblPr>
              <a:tblGrid>
                <a:gridCol w="36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6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sum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Consolas"/>
                          <a:cs typeface="Consolas"/>
                        </a:rPr>
                        <a:t>carry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742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D2EF2E9A-1783-448F-8D43-1907B3809B44}"/>
              </a:ext>
            </a:extLst>
          </p:cNvPr>
          <p:cNvSpPr txBox="1"/>
          <p:nvPr/>
        </p:nvSpPr>
        <p:spPr>
          <a:xfrm>
            <a:off x="463739" y="3713677"/>
            <a:ext cx="3605322" cy="215372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44000" rIns="144000" bIns="9360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 Adds two 16-bit, two’s-complement values.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   The most-significant carry bit is ignored. */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00" dirty="0"/>
              <a:t>CHIP Add16 {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IN a[16], b[16];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OUT out[16];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00" dirty="0"/>
              <a:t>    PARTS: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Put you code here: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A009B-FEA1-4311-A9D5-12275F558354}"/>
              </a:ext>
            </a:extLst>
          </p:cNvPr>
          <p:cNvSpPr txBox="1">
            <a:spLocks/>
          </p:cNvSpPr>
          <p:nvPr/>
        </p:nvSpPr>
        <p:spPr>
          <a:xfrm>
            <a:off x="420958" y="3425205"/>
            <a:ext cx="2688295" cy="45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onsolas"/>
                <a:cs typeface="Consolas"/>
              </a:rPr>
              <a:t>Add16.hdl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6741FD2-EEA3-4185-A938-65F97D36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46" y="1270000"/>
            <a:ext cx="2127670" cy="1939305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1CBA19C6-0F70-4423-996E-A1298CBBB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333" y="1235754"/>
            <a:ext cx="5332183" cy="2024351"/>
          </a:xfrm>
          <a:prstGeom prst="rect">
            <a:avLst/>
          </a:prstGeom>
        </p:spPr>
      </p:pic>
      <p:sp>
        <p:nvSpPr>
          <p:cNvPr id="6" name="Rounded Rectangular Callout 18">
            <a:extLst>
              <a:ext uri="{FF2B5EF4-FFF2-40B4-BE49-F238E27FC236}">
                <a16:creationId xmlns:a16="http://schemas.microsoft.com/office/drawing/2014/main" id="{12FDEF25-5383-46E0-92CD-2541DD41B69D}"/>
              </a:ext>
            </a:extLst>
          </p:cNvPr>
          <p:cNvSpPr/>
          <p:nvPr/>
        </p:nvSpPr>
        <p:spPr>
          <a:xfrm>
            <a:off x="4306254" y="3713677"/>
            <a:ext cx="3879091" cy="1278048"/>
          </a:xfrm>
          <a:prstGeom prst="wedgeRoundRectCallout">
            <a:avLst>
              <a:gd name="adj1" fmla="val -21627"/>
              <a:gd name="adj2" fmla="val -835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The bitwise additions are done in parallel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The carry propagation is sequential</a:t>
            </a:r>
          </a:p>
          <a:p>
            <a:pPr marL="182563" indent="-182563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Yet… it works fine, as is.</a:t>
            </a:r>
            <a:b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zh-TW" alt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33A797-D9EE-4878-A868-E08AE74E30E6}"/>
              </a:ext>
            </a:extLst>
          </p:cNvPr>
          <p:cNvSpPr txBox="1">
            <a:spLocks/>
          </p:cNvSpPr>
          <p:nvPr/>
        </p:nvSpPr>
        <p:spPr>
          <a:xfrm>
            <a:off x="4464726" y="5112108"/>
            <a:ext cx="5507874" cy="1020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u="sng" dirty="0">
                <a:latin typeface="Times New Roman"/>
                <a:cs typeface="Times New Roman"/>
              </a:rPr>
              <a:t>Implementation note</a:t>
            </a:r>
          </a:p>
          <a:p>
            <a:pPr marL="0" indent="0">
              <a:buNone/>
            </a:pPr>
            <a:r>
              <a:rPr lang="en-US" sz="1800" dirty="0">
                <a:latin typeface="Times New Roman"/>
                <a:cs typeface="Times New Roman"/>
              </a:rPr>
              <a:t>If you need to set a pin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dirty="0">
                <a:latin typeface="Times New Roman"/>
                <a:cs typeface="Times New Roman"/>
              </a:rPr>
              <a:t> (or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800" dirty="0">
                <a:latin typeface="Times New Roman"/>
                <a:cs typeface="Times New Roman"/>
              </a:rPr>
              <a:t>) in HDL,</a:t>
            </a:r>
            <a:br>
              <a:rPr lang="en-US" sz="1800" dirty="0">
                <a:latin typeface="Times New Roman"/>
                <a:cs typeface="Times New Roman"/>
              </a:rPr>
            </a:br>
            <a:r>
              <a:rPr lang="en-US" sz="1800" dirty="0">
                <a:latin typeface="Times New Roman"/>
                <a:cs typeface="Times New Roman"/>
              </a:rPr>
              <a:t>use: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dirty="0">
                <a:latin typeface="Times New Roman"/>
                <a:cs typeface="Times New Roman"/>
              </a:rPr>
              <a:t>  (or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49E43A16-02BC-45C4-9497-90141D27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16-bit Adder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7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5">
            <a:extLst>
              <a:ext uri="{FF2B5EF4-FFF2-40B4-BE49-F238E27FC236}">
                <a16:creationId xmlns:a16="http://schemas.microsoft.com/office/drawing/2014/main" id="{49E43A16-02BC-45C4-9497-90141D27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16-bit incrementor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6C9B1D-FB1D-4B0B-AE62-742276E123B8}"/>
              </a:ext>
            </a:extLst>
          </p:cNvPr>
          <p:cNvSpPr txBox="1">
            <a:spLocks/>
          </p:cNvSpPr>
          <p:nvPr/>
        </p:nvSpPr>
        <p:spPr>
          <a:xfrm>
            <a:off x="1559351" y="3837665"/>
            <a:ext cx="2688295" cy="45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onsolas"/>
                <a:cs typeface="Consolas"/>
              </a:rPr>
              <a:t>Inc16.hdl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C7D7E0-EAEA-45E3-BFE4-1BD059FE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56" y="1312354"/>
            <a:ext cx="3464744" cy="23792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F37CA0-AE84-4C57-88E7-F4D738E0299B}"/>
              </a:ext>
            </a:extLst>
          </p:cNvPr>
          <p:cNvSpPr txBox="1">
            <a:spLocks/>
          </p:cNvSpPr>
          <p:nvPr/>
        </p:nvSpPr>
        <p:spPr>
          <a:xfrm>
            <a:off x="4478775" y="4608999"/>
            <a:ext cx="3234449" cy="148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>
                <a:latin typeface="Times New Roman"/>
                <a:cs typeface="Times New Roman"/>
              </a:rPr>
              <a:t>Implementation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/>
                <a:cs typeface="Times New Roman"/>
              </a:rPr>
              <a:t>Simple.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3597259-F16D-4F39-9E62-9A1CD0797052}"/>
              </a:ext>
            </a:extLst>
          </p:cNvPr>
          <p:cNvSpPr txBox="1"/>
          <p:nvPr/>
        </p:nvSpPr>
        <p:spPr>
          <a:xfrm>
            <a:off x="1591607" y="4151462"/>
            <a:ext cx="2292857" cy="193926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44000" rIns="144000" bIns="9360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2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/** Outputs in + 1. */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00" dirty="0"/>
              <a:t>CHIP Inc16 {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IN in[16];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OUT out[16];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300" dirty="0"/>
              <a:t>    PARTS: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Put you code here: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13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7007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EA9B2B6-0A2F-4C9C-8D7D-EFAB0829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14" y="1081789"/>
            <a:ext cx="4646686" cy="4604635"/>
          </a:xfrm>
          <a:prstGeom prst="rect">
            <a:avLst/>
          </a:prstGeom>
        </p:spPr>
      </p:pic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B1D7C927-C314-4C13-998B-AA5C2A21CC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829383"/>
              </p:ext>
            </p:extLst>
          </p:nvPr>
        </p:nvGraphicFramePr>
        <p:xfrm>
          <a:off x="469900" y="1025976"/>
          <a:ext cx="3537785" cy="240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5" r:id="rId4" imgW="5448300" imgH="4381500" progId="Visio.Drawing.6">
                  <p:embed/>
                </p:oleObj>
              </mc:Choice>
              <mc:Fallback>
                <p:oleObj r:id="rId4" imgW="5448300" imgH="4381500" progId="Visio.Drawing.6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C014E77-099F-5B46-ADEF-DAB5A887D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469900" y="1025976"/>
                        <a:ext cx="3537785" cy="240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5">
            <a:extLst>
              <a:ext uri="{FF2B5EF4-FFF2-40B4-BE49-F238E27FC236}">
                <a16:creationId xmlns:a16="http://schemas.microsoft.com/office/drawing/2014/main" id="{2CA2E07D-84EF-45E6-A855-459050561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ALU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3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編號版面配置區 3">
            <a:extLst>
              <a:ext uri="{FF2B5EF4-FFF2-40B4-BE49-F238E27FC236}">
                <a16:creationId xmlns:a16="http://schemas.microsoft.com/office/drawing/2014/main" id="{999DDD7B-7C90-4CEB-B5BE-B1CE17FDA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0E010D4E-0F4F-49A0-B5B5-D52D8A57DE0F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E01B979-145C-46A0-B325-BF28FC959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Let's Make an Adder Circuit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976F64F-A1D7-47B4-AAC9-B70F0F703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5735638"/>
          </a:xfrm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Goal.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x + y = z for 4-bit integers.</a:t>
            </a:r>
          </a:p>
          <a:p>
            <a:pPr marL="0" indent="0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Step 2. 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[first attempt]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lang="en-US" altLang="zh-TW">
                <a:ea typeface="新細明體" panose="02020500000000000000" pitchFamily="18" charset="-120"/>
              </a:rPr>
              <a:t>Build truth table.</a:t>
            </a: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lvl="1"/>
            <a:endParaRPr lang="en-US" altLang="zh-TW">
              <a:ea typeface="新細明體" panose="02020500000000000000" pitchFamily="18" charset="-120"/>
            </a:endParaRPr>
          </a:p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Q.  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Why is this a bad idea?</a:t>
            </a:r>
          </a:p>
          <a:p>
            <a:pPr marL="0" indent="0"/>
            <a:r>
              <a:rPr lang="en-US" altLang="zh-TW">
                <a:solidFill>
                  <a:schemeClr val="folHlink"/>
                </a:solidFill>
                <a:ea typeface="新細明體" panose="02020500000000000000" pitchFamily="18" charset="-120"/>
              </a:rPr>
              <a:t>A.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  128-bit adder:  2</a:t>
            </a:r>
            <a:r>
              <a:rPr lang="en-US" altLang="zh-TW" baseline="30000">
                <a:solidFill>
                  <a:schemeClr val="tx1"/>
                </a:solidFill>
                <a:ea typeface="新細明體" panose="02020500000000000000" pitchFamily="18" charset="-120"/>
              </a:rPr>
              <a:t>256+1</a:t>
            </a:r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 rows  &gt;&gt;  # electrons in universe!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15EDF952-0846-4C56-A5BB-080317C79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1262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4DEB0A14-9E06-46B3-B0EC-4A038D6D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1262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63DE059-D1F4-47A3-98E6-1A0EF1C7A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1262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467E47EC-3BDD-425A-83EA-EE7254C2A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262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26D67EB0-70D4-4114-92C3-92AC5612E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1643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710FE273-D1A1-479E-8ABC-D2FC12C4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1643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2F79B9FD-94E3-4674-A083-96643929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1643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3EE492AD-A32C-4A17-8A74-7FAB6AF4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1643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F44E2B26-0D15-4210-9ECE-8A6271E7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1643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+</a:t>
            </a:r>
            <a:endParaRPr lang="en-US" altLang="zh-TW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757" name="Rectangle 13">
            <a:extLst>
              <a:ext uri="{FF2B5EF4-FFF2-40B4-BE49-F238E27FC236}">
                <a16:creationId xmlns:a16="http://schemas.microsoft.com/office/drawing/2014/main" id="{5D30457A-3BC1-4BE6-9DF9-C1C2E89DE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2024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58" name="Rectangle 14">
            <a:extLst>
              <a:ext uri="{FF2B5EF4-FFF2-40B4-BE49-F238E27FC236}">
                <a16:creationId xmlns:a16="http://schemas.microsoft.com/office/drawing/2014/main" id="{F2909F42-E238-42A2-A874-406FDB47C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2024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759" name="Rectangle 15">
            <a:extLst>
              <a:ext uri="{FF2B5EF4-FFF2-40B4-BE49-F238E27FC236}">
                <a16:creationId xmlns:a16="http://schemas.microsoft.com/office/drawing/2014/main" id="{10A4807C-E0E7-4D7B-A4A0-8DD72141F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8" y="2024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760" name="Rectangle 16">
            <a:extLst>
              <a:ext uri="{FF2B5EF4-FFF2-40B4-BE49-F238E27FC236}">
                <a16:creationId xmlns:a16="http://schemas.microsoft.com/office/drawing/2014/main" id="{C9513507-FED8-453B-BB02-D5070822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238" y="2024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1698" name="Line 17">
            <a:extLst>
              <a:ext uri="{FF2B5EF4-FFF2-40B4-BE49-F238E27FC236}">
                <a16:creationId xmlns:a16="http://schemas.microsoft.com/office/drawing/2014/main" id="{0FE3F561-5B23-4C4E-99F2-D5E875EDB8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21438" y="2030413"/>
            <a:ext cx="2286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1762" name="Rectangle 18">
            <a:extLst>
              <a:ext uri="{FF2B5EF4-FFF2-40B4-BE49-F238E27FC236}">
                <a16:creationId xmlns:a16="http://schemas.microsoft.com/office/drawing/2014/main" id="{028EC03C-25F9-4FA5-AB55-E1387F80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1262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763" name="Rectangle 19">
            <a:extLst>
              <a:ext uri="{FF2B5EF4-FFF2-40B4-BE49-F238E27FC236}">
                <a16:creationId xmlns:a16="http://schemas.microsoft.com/office/drawing/2014/main" id="{082FAD06-F420-4530-86F3-CD2851AB0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2024063"/>
            <a:ext cx="457200" cy="381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600" b="1" baseline="-2500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764" name="Rectangle 20">
            <a:extLst>
              <a:ext uri="{FF2B5EF4-FFF2-40B4-BE49-F238E27FC236}">
                <a16:creationId xmlns:a16="http://schemas.microsoft.com/office/drawing/2014/main" id="{B7C512E3-CAE5-4D45-93CA-62E28D682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2579688"/>
            <a:ext cx="53578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kumimoji="0" lang="en-US" altLang="zh-TW" sz="1200">
                <a:solidFill>
                  <a:srgbClr val="4D4D4D"/>
                </a:solidFill>
              </a:rPr>
              <a:t>4-Bit Adder Truth Table</a:t>
            </a:r>
            <a:endParaRPr kumimoji="0" lang="en-US" altLang="zh-TW" sz="1200">
              <a:solidFill>
                <a:srgbClr val="4D4D4D"/>
              </a:solidFill>
              <a:latin typeface="Courier New" panose="02070309020205020404" pitchFamily="49" charset="0"/>
            </a:endParaRPr>
          </a:p>
        </p:txBody>
      </p:sp>
      <p:sp>
        <p:nvSpPr>
          <p:cNvPr id="31765" name="Rectangle 21">
            <a:extLst>
              <a:ext uri="{FF2B5EF4-FFF2-40B4-BE49-F238E27FC236}">
                <a16:creationId xmlns:a16="http://schemas.microsoft.com/office/drawing/2014/main" id="{BD79A799-B029-46A0-887B-E03B06765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2916238"/>
            <a:ext cx="411162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766" name="Rectangle 22">
            <a:extLst>
              <a:ext uri="{FF2B5EF4-FFF2-40B4-BE49-F238E27FC236}">
                <a16:creationId xmlns:a16="http://schemas.microsoft.com/office/drawing/2014/main" id="{9C385DAD-F498-41A7-82D9-13EA33737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2916238"/>
            <a:ext cx="412750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767" name="Rectangle 23">
            <a:extLst>
              <a:ext uri="{FF2B5EF4-FFF2-40B4-BE49-F238E27FC236}">
                <a16:creationId xmlns:a16="http://schemas.microsoft.com/office/drawing/2014/main" id="{3EF64D00-A06C-4AC6-AD56-757827CDE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252788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68" name="Rectangle 24">
            <a:extLst>
              <a:ext uri="{FF2B5EF4-FFF2-40B4-BE49-F238E27FC236}">
                <a16:creationId xmlns:a16="http://schemas.microsoft.com/office/drawing/2014/main" id="{DDCEFDC8-2F22-4E06-B686-5F524C651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521075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69" name="Rectangle 25">
            <a:extLst>
              <a:ext uri="{FF2B5EF4-FFF2-40B4-BE49-F238E27FC236}">
                <a16:creationId xmlns:a16="http://schemas.microsoft.com/office/drawing/2014/main" id="{37A95F7A-9F3E-4B5B-8E91-47AE0984F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3789363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0" name="Rectangle 26">
            <a:extLst>
              <a:ext uri="{FF2B5EF4-FFF2-40B4-BE49-F238E27FC236}">
                <a16:creationId xmlns:a16="http://schemas.microsoft.com/office/drawing/2014/main" id="{4277DD2D-1A48-42D7-BB9F-28B968EE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057650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1" name="Rectangle 27">
            <a:extLst>
              <a:ext uri="{FF2B5EF4-FFF2-40B4-BE49-F238E27FC236}">
                <a16:creationId xmlns:a16="http://schemas.microsoft.com/office/drawing/2014/main" id="{509334C3-E072-4645-AA0C-876F8EDC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325938"/>
            <a:ext cx="411162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72" name="Rectangle 28">
            <a:extLst>
              <a:ext uri="{FF2B5EF4-FFF2-40B4-BE49-F238E27FC236}">
                <a16:creationId xmlns:a16="http://schemas.microsoft.com/office/drawing/2014/main" id="{46B64C2D-B7A6-4C46-8394-09E786916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602163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773" name="Rectangle 29">
            <a:extLst>
              <a:ext uri="{FF2B5EF4-FFF2-40B4-BE49-F238E27FC236}">
                <a16:creationId xmlns:a16="http://schemas.microsoft.com/office/drawing/2014/main" id="{009992AA-7270-48D9-96B5-1770C0950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4870450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74" name="Rectangle 30">
            <a:extLst>
              <a:ext uri="{FF2B5EF4-FFF2-40B4-BE49-F238E27FC236}">
                <a16:creationId xmlns:a16="http://schemas.microsoft.com/office/drawing/2014/main" id="{945B09C5-38AC-4879-A3A7-3A9A98B6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3252788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5" name="Rectangle 31">
            <a:extLst>
              <a:ext uri="{FF2B5EF4-FFF2-40B4-BE49-F238E27FC236}">
                <a16:creationId xmlns:a16="http://schemas.microsoft.com/office/drawing/2014/main" id="{42914374-94A3-43AC-92E7-C6605290D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3521075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6" name="Rectangle 32">
            <a:extLst>
              <a:ext uri="{FF2B5EF4-FFF2-40B4-BE49-F238E27FC236}">
                <a16:creationId xmlns:a16="http://schemas.microsoft.com/office/drawing/2014/main" id="{CFD953F0-99BE-41F8-B545-750471D9E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37893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7" name="Rectangle 33">
            <a:extLst>
              <a:ext uri="{FF2B5EF4-FFF2-40B4-BE49-F238E27FC236}">
                <a16:creationId xmlns:a16="http://schemas.microsoft.com/office/drawing/2014/main" id="{FEEEDE63-CFF7-4733-AEF2-DE17B901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0576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8" name="Rectangle 34">
            <a:extLst>
              <a:ext uri="{FF2B5EF4-FFF2-40B4-BE49-F238E27FC236}">
                <a16:creationId xmlns:a16="http://schemas.microsoft.com/office/drawing/2014/main" id="{CC33B170-CEA1-4A54-9ABF-E926215C4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325938"/>
            <a:ext cx="412750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79" name="Rectangle 35">
            <a:extLst>
              <a:ext uri="{FF2B5EF4-FFF2-40B4-BE49-F238E27FC236}">
                <a16:creationId xmlns:a16="http://schemas.microsoft.com/office/drawing/2014/main" id="{B209F4D1-29EA-4F83-A7B3-16E46334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6021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780" name="Rectangle 36">
            <a:extLst>
              <a:ext uri="{FF2B5EF4-FFF2-40B4-BE49-F238E27FC236}">
                <a16:creationId xmlns:a16="http://schemas.microsoft.com/office/drawing/2014/main" id="{62941EA7-2BC3-4D57-B097-C189F98C6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48704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81" name="Rectangle 37">
            <a:extLst>
              <a:ext uri="{FF2B5EF4-FFF2-40B4-BE49-F238E27FC236}">
                <a16:creationId xmlns:a16="http://schemas.microsoft.com/office/drawing/2014/main" id="{45800716-58A7-4F35-AA07-B0C6D687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2916238"/>
            <a:ext cx="411163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2" name="Rectangle 38">
            <a:extLst>
              <a:ext uri="{FF2B5EF4-FFF2-40B4-BE49-F238E27FC236}">
                <a16:creationId xmlns:a16="http://schemas.microsoft.com/office/drawing/2014/main" id="{1CFD9C40-44AA-41BF-8A50-369B37C6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916238"/>
            <a:ext cx="411162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83" name="Rectangle 39">
            <a:extLst>
              <a:ext uri="{FF2B5EF4-FFF2-40B4-BE49-F238E27FC236}">
                <a16:creationId xmlns:a16="http://schemas.microsoft.com/office/drawing/2014/main" id="{22BC759B-A695-4565-803A-2C56A17F7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252788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4" name="Rectangle 40">
            <a:extLst>
              <a:ext uri="{FF2B5EF4-FFF2-40B4-BE49-F238E27FC236}">
                <a16:creationId xmlns:a16="http://schemas.microsoft.com/office/drawing/2014/main" id="{3809B947-4ABE-4FF6-B21A-3ACAF2ED4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521075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5" name="Rectangle 41">
            <a:extLst>
              <a:ext uri="{FF2B5EF4-FFF2-40B4-BE49-F238E27FC236}">
                <a16:creationId xmlns:a16="http://schemas.microsoft.com/office/drawing/2014/main" id="{64A574F6-C4B4-4DCD-B95A-64BC5ADDE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37893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6" name="Rectangle 42">
            <a:extLst>
              <a:ext uri="{FF2B5EF4-FFF2-40B4-BE49-F238E27FC236}">
                <a16:creationId xmlns:a16="http://schemas.microsoft.com/office/drawing/2014/main" id="{1715A488-A78A-4E5C-8243-F6A2D3F4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0576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7" name="Rectangle 43">
            <a:extLst>
              <a:ext uri="{FF2B5EF4-FFF2-40B4-BE49-F238E27FC236}">
                <a16:creationId xmlns:a16="http://schemas.microsoft.com/office/drawing/2014/main" id="{2AAC872B-0F77-4030-A4E4-3A1FE38A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325938"/>
            <a:ext cx="411163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88" name="Rectangle 44">
            <a:extLst>
              <a:ext uri="{FF2B5EF4-FFF2-40B4-BE49-F238E27FC236}">
                <a16:creationId xmlns:a16="http://schemas.microsoft.com/office/drawing/2014/main" id="{6D5371C2-C0BD-407D-BD06-8A104E96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6021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789" name="Rectangle 45">
            <a:extLst>
              <a:ext uri="{FF2B5EF4-FFF2-40B4-BE49-F238E27FC236}">
                <a16:creationId xmlns:a16="http://schemas.microsoft.com/office/drawing/2014/main" id="{980BC672-6BA2-4535-A3B5-1211B1B5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8704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90" name="Rectangle 46">
            <a:extLst>
              <a:ext uri="{FF2B5EF4-FFF2-40B4-BE49-F238E27FC236}">
                <a16:creationId xmlns:a16="http://schemas.microsoft.com/office/drawing/2014/main" id="{5F15F2C0-4FF7-487F-AFB2-8FE02CBEE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252788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91" name="Rectangle 47">
            <a:extLst>
              <a:ext uri="{FF2B5EF4-FFF2-40B4-BE49-F238E27FC236}">
                <a16:creationId xmlns:a16="http://schemas.microsoft.com/office/drawing/2014/main" id="{D1353C5E-D142-4901-B8AB-3B5055290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521075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92" name="Rectangle 48">
            <a:extLst>
              <a:ext uri="{FF2B5EF4-FFF2-40B4-BE49-F238E27FC236}">
                <a16:creationId xmlns:a16="http://schemas.microsoft.com/office/drawing/2014/main" id="{F97719AD-540D-4EB1-8BF0-905D088E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789363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93" name="Rectangle 49">
            <a:extLst>
              <a:ext uri="{FF2B5EF4-FFF2-40B4-BE49-F238E27FC236}">
                <a16:creationId xmlns:a16="http://schemas.microsoft.com/office/drawing/2014/main" id="{C56C2663-6B32-4D64-9744-40D32F8C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057650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94" name="Rectangle 50">
            <a:extLst>
              <a:ext uri="{FF2B5EF4-FFF2-40B4-BE49-F238E27FC236}">
                <a16:creationId xmlns:a16="http://schemas.microsoft.com/office/drawing/2014/main" id="{D62D168E-990F-46C6-96B3-8BED4910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325938"/>
            <a:ext cx="411162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795" name="Rectangle 51">
            <a:extLst>
              <a:ext uri="{FF2B5EF4-FFF2-40B4-BE49-F238E27FC236}">
                <a16:creationId xmlns:a16="http://schemas.microsoft.com/office/drawing/2014/main" id="{8A36A751-FBB6-4ED5-9A1F-D3FE5336D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602163"/>
            <a:ext cx="411162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796" name="Rectangle 52">
            <a:extLst>
              <a:ext uri="{FF2B5EF4-FFF2-40B4-BE49-F238E27FC236}">
                <a16:creationId xmlns:a16="http://schemas.microsoft.com/office/drawing/2014/main" id="{6632BE92-5FAF-4448-B5C4-085C95FA1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870450"/>
            <a:ext cx="411162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797" name="Rectangle 53">
            <a:extLst>
              <a:ext uri="{FF2B5EF4-FFF2-40B4-BE49-F238E27FC236}">
                <a16:creationId xmlns:a16="http://schemas.microsoft.com/office/drawing/2014/main" id="{AAAE8657-82F7-4BB4-9B22-A0F9A094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916238"/>
            <a:ext cx="412750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798" name="Rectangle 54">
            <a:extLst>
              <a:ext uri="{FF2B5EF4-FFF2-40B4-BE49-F238E27FC236}">
                <a16:creationId xmlns:a16="http://schemas.microsoft.com/office/drawing/2014/main" id="{39C46D77-3C83-4112-9D6B-D7ABFC31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2916238"/>
            <a:ext cx="411163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x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799" name="Rectangle 55">
            <a:extLst>
              <a:ext uri="{FF2B5EF4-FFF2-40B4-BE49-F238E27FC236}">
                <a16:creationId xmlns:a16="http://schemas.microsoft.com/office/drawing/2014/main" id="{DAD9288D-C5F0-415D-8E39-139BD17F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3252788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0" name="Rectangle 56">
            <a:extLst>
              <a:ext uri="{FF2B5EF4-FFF2-40B4-BE49-F238E27FC236}">
                <a16:creationId xmlns:a16="http://schemas.microsoft.com/office/drawing/2014/main" id="{819E0862-A73D-4521-8526-9D99EA85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3521075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1" name="Rectangle 57">
            <a:extLst>
              <a:ext uri="{FF2B5EF4-FFF2-40B4-BE49-F238E27FC236}">
                <a16:creationId xmlns:a16="http://schemas.microsoft.com/office/drawing/2014/main" id="{D07952C3-35A4-4775-A137-9B3EBB899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37893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2" name="Rectangle 58">
            <a:extLst>
              <a:ext uri="{FF2B5EF4-FFF2-40B4-BE49-F238E27FC236}">
                <a16:creationId xmlns:a16="http://schemas.microsoft.com/office/drawing/2014/main" id="{34E40ED2-B026-4221-BBC2-A30648D98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0576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3" name="Rectangle 59">
            <a:extLst>
              <a:ext uri="{FF2B5EF4-FFF2-40B4-BE49-F238E27FC236}">
                <a16:creationId xmlns:a16="http://schemas.microsoft.com/office/drawing/2014/main" id="{61E2C874-3F70-4B51-B823-A480E8077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325938"/>
            <a:ext cx="412750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4" name="Rectangle 60">
            <a:extLst>
              <a:ext uri="{FF2B5EF4-FFF2-40B4-BE49-F238E27FC236}">
                <a16:creationId xmlns:a16="http://schemas.microsoft.com/office/drawing/2014/main" id="{8D897438-1D54-4F36-B455-24631D73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6021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05" name="Rectangle 61">
            <a:extLst>
              <a:ext uri="{FF2B5EF4-FFF2-40B4-BE49-F238E27FC236}">
                <a16:creationId xmlns:a16="http://schemas.microsoft.com/office/drawing/2014/main" id="{B4E0DAC7-93B6-490F-8F4E-3A0CB8BD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8704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06" name="Rectangle 62">
            <a:extLst>
              <a:ext uri="{FF2B5EF4-FFF2-40B4-BE49-F238E27FC236}">
                <a16:creationId xmlns:a16="http://schemas.microsoft.com/office/drawing/2014/main" id="{4C32C642-B2B0-435F-8CFB-3482E9405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252788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7" name="Rectangle 63">
            <a:extLst>
              <a:ext uri="{FF2B5EF4-FFF2-40B4-BE49-F238E27FC236}">
                <a16:creationId xmlns:a16="http://schemas.microsoft.com/office/drawing/2014/main" id="{37E7E101-CE8D-4FFD-A0D4-0DFB277C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521075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8" name="Rectangle 64">
            <a:extLst>
              <a:ext uri="{FF2B5EF4-FFF2-40B4-BE49-F238E27FC236}">
                <a16:creationId xmlns:a16="http://schemas.microsoft.com/office/drawing/2014/main" id="{4B52B9FC-DE30-4649-81CD-E98D4F00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37893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09" name="Rectangle 65">
            <a:extLst>
              <a:ext uri="{FF2B5EF4-FFF2-40B4-BE49-F238E27FC236}">
                <a16:creationId xmlns:a16="http://schemas.microsoft.com/office/drawing/2014/main" id="{D4E77749-B583-407E-A39E-D9F14AF7D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0576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10" name="Rectangle 66">
            <a:extLst>
              <a:ext uri="{FF2B5EF4-FFF2-40B4-BE49-F238E27FC236}">
                <a16:creationId xmlns:a16="http://schemas.microsoft.com/office/drawing/2014/main" id="{9989C765-A109-4370-8816-8293CE85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325938"/>
            <a:ext cx="411163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11" name="Rectangle 67">
            <a:extLst>
              <a:ext uri="{FF2B5EF4-FFF2-40B4-BE49-F238E27FC236}">
                <a16:creationId xmlns:a16="http://schemas.microsoft.com/office/drawing/2014/main" id="{8DA4CA5B-5088-4093-A2EB-C6844FE96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6021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12" name="Rectangle 68">
            <a:extLst>
              <a:ext uri="{FF2B5EF4-FFF2-40B4-BE49-F238E27FC236}">
                <a16:creationId xmlns:a16="http://schemas.microsoft.com/office/drawing/2014/main" id="{7522708C-0617-4EDD-95C1-6FB695591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0" y="48704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13" name="Rectangle 69">
            <a:extLst>
              <a:ext uri="{FF2B5EF4-FFF2-40B4-BE49-F238E27FC236}">
                <a16:creationId xmlns:a16="http://schemas.microsoft.com/office/drawing/2014/main" id="{5864A5D3-FBBA-436F-8EFF-3C092365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2916238"/>
            <a:ext cx="412750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14" name="Rectangle 70">
            <a:extLst>
              <a:ext uri="{FF2B5EF4-FFF2-40B4-BE49-F238E27FC236}">
                <a16:creationId xmlns:a16="http://schemas.microsoft.com/office/drawing/2014/main" id="{8C0B4B9A-05C8-436D-B7F6-0E3132A23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916238"/>
            <a:ext cx="411163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y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15" name="Rectangle 71">
            <a:extLst>
              <a:ext uri="{FF2B5EF4-FFF2-40B4-BE49-F238E27FC236}">
                <a16:creationId xmlns:a16="http://schemas.microsoft.com/office/drawing/2014/main" id="{4194EB3E-3106-437F-8B68-21B1EA07C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252788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16" name="Rectangle 72">
            <a:extLst>
              <a:ext uri="{FF2B5EF4-FFF2-40B4-BE49-F238E27FC236}">
                <a16:creationId xmlns:a16="http://schemas.microsoft.com/office/drawing/2014/main" id="{FA79D063-B5CC-4C1A-87E6-157DB9932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521075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17" name="Rectangle 73">
            <a:extLst>
              <a:ext uri="{FF2B5EF4-FFF2-40B4-BE49-F238E27FC236}">
                <a16:creationId xmlns:a16="http://schemas.microsoft.com/office/drawing/2014/main" id="{A0ECC88C-1EAE-4058-AB9E-FB2285C5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7893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18" name="Rectangle 74">
            <a:extLst>
              <a:ext uri="{FF2B5EF4-FFF2-40B4-BE49-F238E27FC236}">
                <a16:creationId xmlns:a16="http://schemas.microsoft.com/office/drawing/2014/main" id="{7653F539-6CA1-4998-8AC8-A638E769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0576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19" name="Rectangle 75">
            <a:extLst>
              <a:ext uri="{FF2B5EF4-FFF2-40B4-BE49-F238E27FC236}">
                <a16:creationId xmlns:a16="http://schemas.microsoft.com/office/drawing/2014/main" id="{6CCA17BA-7176-4E91-BE09-915F9B083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325938"/>
            <a:ext cx="412750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20" name="Rectangle 76">
            <a:extLst>
              <a:ext uri="{FF2B5EF4-FFF2-40B4-BE49-F238E27FC236}">
                <a16:creationId xmlns:a16="http://schemas.microsoft.com/office/drawing/2014/main" id="{35E477D1-E29D-4824-B1AA-FEF20E284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6021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21" name="Rectangle 77">
            <a:extLst>
              <a:ext uri="{FF2B5EF4-FFF2-40B4-BE49-F238E27FC236}">
                <a16:creationId xmlns:a16="http://schemas.microsoft.com/office/drawing/2014/main" id="{EA6E51A7-9CDB-4E20-B13B-B66BD1E2B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48704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22" name="Rectangle 78">
            <a:extLst>
              <a:ext uri="{FF2B5EF4-FFF2-40B4-BE49-F238E27FC236}">
                <a16:creationId xmlns:a16="http://schemas.microsoft.com/office/drawing/2014/main" id="{2DEDF584-2BB7-455B-8DB9-CE2F7CB9C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52788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23" name="Rectangle 79">
            <a:extLst>
              <a:ext uri="{FF2B5EF4-FFF2-40B4-BE49-F238E27FC236}">
                <a16:creationId xmlns:a16="http://schemas.microsoft.com/office/drawing/2014/main" id="{D1A53198-B06D-4041-9A1C-1EE169F5D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521075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24" name="Rectangle 80">
            <a:extLst>
              <a:ext uri="{FF2B5EF4-FFF2-40B4-BE49-F238E27FC236}">
                <a16:creationId xmlns:a16="http://schemas.microsoft.com/office/drawing/2014/main" id="{EBBFE6E4-6D30-4A82-87EE-45DF255A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893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25" name="Rectangle 81">
            <a:extLst>
              <a:ext uri="{FF2B5EF4-FFF2-40B4-BE49-F238E27FC236}">
                <a16:creationId xmlns:a16="http://schemas.microsoft.com/office/drawing/2014/main" id="{D89AC36F-4F96-4E94-967F-528A7B2D4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0576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26" name="Rectangle 82">
            <a:extLst>
              <a:ext uri="{FF2B5EF4-FFF2-40B4-BE49-F238E27FC236}">
                <a16:creationId xmlns:a16="http://schemas.microsoft.com/office/drawing/2014/main" id="{7A0EF1C6-0BB8-46AE-9CAD-662C77F68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325938"/>
            <a:ext cx="411163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27" name="Rectangle 83">
            <a:extLst>
              <a:ext uri="{FF2B5EF4-FFF2-40B4-BE49-F238E27FC236}">
                <a16:creationId xmlns:a16="http://schemas.microsoft.com/office/drawing/2014/main" id="{A972FDA6-20FE-4531-AC44-C0CEB6F8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602163"/>
            <a:ext cx="411163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28" name="Rectangle 84">
            <a:extLst>
              <a:ext uri="{FF2B5EF4-FFF2-40B4-BE49-F238E27FC236}">
                <a16:creationId xmlns:a16="http://schemas.microsoft.com/office/drawing/2014/main" id="{B204D159-F5D1-44A0-B4C9-A76320D78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870450"/>
            <a:ext cx="411163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29" name="Rectangle 85">
            <a:extLst>
              <a:ext uri="{FF2B5EF4-FFF2-40B4-BE49-F238E27FC236}">
                <a16:creationId xmlns:a16="http://schemas.microsoft.com/office/drawing/2014/main" id="{02BAD579-E4D1-47D1-A054-EBFCE177E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2916238"/>
            <a:ext cx="411163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1830" name="Rectangle 86">
            <a:extLst>
              <a:ext uri="{FF2B5EF4-FFF2-40B4-BE49-F238E27FC236}">
                <a16:creationId xmlns:a16="http://schemas.microsoft.com/office/drawing/2014/main" id="{F269A0A8-0EF9-4258-AF8C-1A93A2BD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2916238"/>
            <a:ext cx="411162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31831" name="Rectangle 87">
            <a:extLst>
              <a:ext uri="{FF2B5EF4-FFF2-40B4-BE49-F238E27FC236}">
                <a16:creationId xmlns:a16="http://schemas.microsoft.com/office/drawing/2014/main" id="{CABA113D-957E-4F4B-B279-9F764229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252788"/>
            <a:ext cx="411163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32" name="Rectangle 88">
            <a:extLst>
              <a:ext uri="{FF2B5EF4-FFF2-40B4-BE49-F238E27FC236}">
                <a16:creationId xmlns:a16="http://schemas.microsoft.com/office/drawing/2014/main" id="{FBE0D734-8100-43CD-AF04-EAC353F88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521075"/>
            <a:ext cx="411163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33" name="Rectangle 89">
            <a:extLst>
              <a:ext uri="{FF2B5EF4-FFF2-40B4-BE49-F238E27FC236}">
                <a16:creationId xmlns:a16="http://schemas.microsoft.com/office/drawing/2014/main" id="{39CA1EDD-81F0-4CA9-BAF6-6E4F98FEC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3789363"/>
            <a:ext cx="411163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34" name="Rectangle 90">
            <a:extLst>
              <a:ext uri="{FF2B5EF4-FFF2-40B4-BE49-F238E27FC236}">
                <a16:creationId xmlns:a16="http://schemas.microsoft.com/office/drawing/2014/main" id="{851BF60A-C9EA-4A35-9518-33454D94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057650"/>
            <a:ext cx="411163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35" name="Rectangle 91">
            <a:extLst>
              <a:ext uri="{FF2B5EF4-FFF2-40B4-BE49-F238E27FC236}">
                <a16:creationId xmlns:a16="http://schemas.microsoft.com/office/drawing/2014/main" id="{FEB7F0E4-5D05-461E-BE87-8835192E6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325938"/>
            <a:ext cx="411163" cy="2698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36" name="Rectangle 92">
            <a:extLst>
              <a:ext uri="{FF2B5EF4-FFF2-40B4-BE49-F238E27FC236}">
                <a16:creationId xmlns:a16="http://schemas.microsoft.com/office/drawing/2014/main" id="{891439D9-209A-46CA-A4D8-850545CB0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602163"/>
            <a:ext cx="411163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37" name="Rectangle 93">
            <a:extLst>
              <a:ext uri="{FF2B5EF4-FFF2-40B4-BE49-F238E27FC236}">
                <a16:creationId xmlns:a16="http://schemas.microsoft.com/office/drawing/2014/main" id="{DA2BEEF5-2EAC-4989-901A-A20F047C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4870450"/>
            <a:ext cx="411163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38" name="Rectangle 94">
            <a:extLst>
              <a:ext uri="{FF2B5EF4-FFF2-40B4-BE49-F238E27FC236}">
                <a16:creationId xmlns:a16="http://schemas.microsoft.com/office/drawing/2014/main" id="{2BCF5A40-D6B4-4654-B4E3-E45536E5B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3252788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39" name="Rectangle 95">
            <a:extLst>
              <a:ext uri="{FF2B5EF4-FFF2-40B4-BE49-F238E27FC236}">
                <a16:creationId xmlns:a16="http://schemas.microsoft.com/office/drawing/2014/main" id="{6620B204-9711-485A-B111-2CD3E828B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3521075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0" name="Rectangle 96">
            <a:extLst>
              <a:ext uri="{FF2B5EF4-FFF2-40B4-BE49-F238E27FC236}">
                <a16:creationId xmlns:a16="http://schemas.microsoft.com/office/drawing/2014/main" id="{0AF54627-6105-4AD2-BE36-6EEFB9FDF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3789363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1" name="Rectangle 97">
            <a:extLst>
              <a:ext uri="{FF2B5EF4-FFF2-40B4-BE49-F238E27FC236}">
                <a16:creationId xmlns:a16="http://schemas.microsoft.com/office/drawing/2014/main" id="{0B755422-4D1F-4A5C-A113-2AE28E2E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057650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2" name="Rectangle 98">
            <a:extLst>
              <a:ext uri="{FF2B5EF4-FFF2-40B4-BE49-F238E27FC236}">
                <a16:creationId xmlns:a16="http://schemas.microsoft.com/office/drawing/2014/main" id="{8A340C1C-45A5-4C43-840E-A86B90915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325938"/>
            <a:ext cx="411162" cy="2698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3" name="Rectangle 99">
            <a:extLst>
              <a:ext uri="{FF2B5EF4-FFF2-40B4-BE49-F238E27FC236}">
                <a16:creationId xmlns:a16="http://schemas.microsoft.com/office/drawing/2014/main" id="{4DF3129C-63C0-4A60-A80A-D325BED7C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602163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44" name="Rectangle 100">
            <a:extLst>
              <a:ext uri="{FF2B5EF4-FFF2-40B4-BE49-F238E27FC236}">
                <a16:creationId xmlns:a16="http://schemas.microsoft.com/office/drawing/2014/main" id="{DC0BB470-41DF-448D-823C-1020DB52F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3" y="4870450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45" name="Rectangle 101">
            <a:extLst>
              <a:ext uri="{FF2B5EF4-FFF2-40B4-BE49-F238E27FC236}">
                <a16:creationId xmlns:a16="http://schemas.microsoft.com/office/drawing/2014/main" id="{DEF26C86-FAAD-481F-AE4D-AAA114D8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2916238"/>
            <a:ext cx="411162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6" name="Rectangle 102">
            <a:extLst>
              <a:ext uri="{FF2B5EF4-FFF2-40B4-BE49-F238E27FC236}">
                <a16:creationId xmlns:a16="http://schemas.microsoft.com/office/drawing/2014/main" id="{9E458F85-145B-4CA0-BB34-9B1DF3A1F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2916238"/>
            <a:ext cx="412750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z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47" name="Rectangle 103">
            <a:extLst>
              <a:ext uri="{FF2B5EF4-FFF2-40B4-BE49-F238E27FC236}">
                <a16:creationId xmlns:a16="http://schemas.microsoft.com/office/drawing/2014/main" id="{CBF590E5-3441-4635-ABF8-82632AE3A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3252788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48" name="Rectangle 104">
            <a:extLst>
              <a:ext uri="{FF2B5EF4-FFF2-40B4-BE49-F238E27FC236}">
                <a16:creationId xmlns:a16="http://schemas.microsoft.com/office/drawing/2014/main" id="{8E0ECB7F-1D49-4029-A89E-4BA216989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3521075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49" name="Rectangle 105">
            <a:extLst>
              <a:ext uri="{FF2B5EF4-FFF2-40B4-BE49-F238E27FC236}">
                <a16:creationId xmlns:a16="http://schemas.microsoft.com/office/drawing/2014/main" id="{FCEFFA75-65B7-4A31-8F4F-4DBDFBD22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3789363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50" name="Rectangle 106">
            <a:extLst>
              <a:ext uri="{FF2B5EF4-FFF2-40B4-BE49-F238E27FC236}">
                <a16:creationId xmlns:a16="http://schemas.microsoft.com/office/drawing/2014/main" id="{E91344BC-61A2-467A-8262-D6CE7850F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057650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51" name="Rectangle 107">
            <a:extLst>
              <a:ext uri="{FF2B5EF4-FFF2-40B4-BE49-F238E27FC236}">
                <a16:creationId xmlns:a16="http://schemas.microsoft.com/office/drawing/2014/main" id="{945E88AB-1BF8-418B-A7D6-DFFE7F107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325938"/>
            <a:ext cx="411162" cy="2698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52" name="Rectangle 108">
            <a:extLst>
              <a:ext uri="{FF2B5EF4-FFF2-40B4-BE49-F238E27FC236}">
                <a16:creationId xmlns:a16="http://schemas.microsoft.com/office/drawing/2014/main" id="{09C3287C-83B6-466A-8C21-BE323514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602163"/>
            <a:ext cx="411162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53" name="Rectangle 109">
            <a:extLst>
              <a:ext uri="{FF2B5EF4-FFF2-40B4-BE49-F238E27FC236}">
                <a16:creationId xmlns:a16="http://schemas.microsoft.com/office/drawing/2014/main" id="{B5AEC7AB-9D95-41C0-82BC-9C08342A4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870450"/>
            <a:ext cx="411162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54" name="Rectangle 110">
            <a:extLst>
              <a:ext uri="{FF2B5EF4-FFF2-40B4-BE49-F238E27FC236}">
                <a16:creationId xmlns:a16="http://schemas.microsoft.com/office/drawing/2014/main" id="{40382708-61C1-4084-8E61-90D07C63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252788"/>
            <a:ext cx="412750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55" name="Rectangle 111">
            <a:extLst>
              <a:ext uri="{FF2B5EF4-FFF2-40B4-BE49-F238E27FC236}">
                <a16:creationId xmlns:a16="http://schemas.microsoft.com/office/drawing/2014/main" id="{8FDB4400-5038-4257-9FEF-E2CE7A4D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521075"/>
            <a:ext cx="412750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56" name="Rectangle 112">
            <a:extLst>
              <a:ext uri="{FF2B5EF4-FFF2-40B4-BE49-F238E27FC236}">
                <a16:creationId xmlns:a16="http://schemas.microsoft.com/office/drawing/2014/main" id="{CE6511C0-E4EE-4674-BF74-F53AA2D3F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789363"/>
            <a:ext cx="412750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57" name="Rectangle 113">
            <a:extLst>
              <a:ext uri="{FF2B5EF4-FFF2-40B4-BE49-F238E27FC236}">
                <a16:creationId xmlns:a16="http://schemas.microsoft.com/office/drawing/2014/main" id="{8EE614BB-D8BC-43C6-A16A-7B5C5F85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4057650"/>
            <a:ext cx="412750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58" name="Rectangle 114">
            <a:extLst>
              <a:ext uri="{FF2B5EF4-FFF2-40B4-BE49-F238E27FC236}">
                <a16:creationId xmlns:a16="http://schemas.microsoft.com/office/drawing/2014/main" id="{8F608813-704E-407D-BCD2-CE09A1D0D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4325938"/>
            <a:ext cx="412750" cy="269875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59" name="Rectangle 115">
            <a:extLst>
              <a:ext uri="{FF2B5EF4-FFF2-40B4-BE49-F238E27FC236}">
                <a16:creationId xmlns:a16="http://schemas.microsoft.com/office/drawing/2014/main" id="{090AC909-1AE8-4207-A7C7-D274EAE9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4602163"/>
            <a:ext cx="412750" cy="268287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60" name="Rectangle 116">
            <a:extLst>
              <a:ext uri="{FF2B5EF4-FFF2-40B4-BE49-F238E27FC236}">
                <a16:creationId xmlns:a16="http://schemas.microsoft.com/office/drawing/2014/main" id="{D40DC89A-6B87-4459-965D-7F16733BF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4870450"/>
            <a:ext cx="412750" cy="268288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61" name="AutoShape 117">
            <a:extLst>
              <a:ext uri="{FF2B5EF4-FFF2-40B4-BE49-F238E27FC236}">
                <a16:creationId xmlns:a16="http://schemas.microsoft.com/office/drawing/2014/main" id="{407DD8E5-5B11-4EC4-B843-C4455FBED92D}"/>
              </a:ext>
            </a:extLst>
          </p:cNvPr>
          <p:cNvSpPr>
            <a:spLocks/>
          </p:cNvSpPr>
          <p:nvPr/>
        </p:nvSpPr>
        <p:spPr bwMode="auto">
          <a:xfrm>
            <a:off x="6905625" y="3298825"/>
            <a:ext cx="227013" cy="1841500"/>
          </a:xfrm>
          <a:prstGeom prst="rightBrace">
            <a:avLst>
              <a:gd name="adj1" fmla="val 67599"/>
              <a:gd name="adj2" fmla="val 50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zh-TW" altLang="en-US" sz="1200">
              <a:solidFill>
                <a:srgbClr val="000000"/>
              </a:solidFill>
            </a:endParaRPr>
          </a:p>
        </p:txBody>
      </p:sp>
      <p:sp>
        <p:nvSpPr>
          <p:cNvPr id="31862" name="Text Box 118">
            <a:extLst>
              <a:ext uri="{FF2B5EF4-FFF2-40B4-BE49-F238E27FC236}">
                <a16:creationId xmlns:a16="http://schemas.microsoft.com/office/drawing/2014/main" id="{DCEF63BD-C55F-47FA-BA6A-1FCD17ABC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5" y="4092575"/>
            <a:ext cx="1530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4D4D4D"/>
                </a:solidFill>
              </a:rPr>
              <a:t>2</a:t>
            </a:r>
            <a:r>
              <a:rPr lang="en-US" altLang="zh-TW" sz="1400" baseline="30000">
                <a:solidFill>
                  <a:srgbClr val="4D4D4D"/>
                </a:solidFill>
              </a:rPr>
              <a:t>8+1</a:t>
            </a:r>
            <a:r>
              <a:rPr lang="en-US" altLang="zh-TW" sz="1400">
                <a:solidFill>
                  <a:srgbClr val="4D4D4D"/>
                </a:solidFill>
              </a:rPr>
              <a:t> = 512 rows!</a:t>
            </a:r>
          </a:p>
        </p:txBody>
      </p:sp>
      <p:sp>
        <p:nvSpPr>
          <p:cNvPr id="31863" name="Rectangle 119">
            <a:extLst>
              <a:ext uri="{FF2B5EF4-FFF2-40B4-BE49-F238E27FC236}">
                <a16:creationId xmlns:a16="http://schemas.microsoft.com/office/drawing/2014/main" id="{7A119057-5B82-4810-973D-DB8D9DB8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916238"/>
            <a:ext cx="412750" cy="336550"/>
          </a:xfrm>
          <a:prstGeom prst="rect">
            <a:avLst/>
          </a:prstGeom>
          <a:solidFill>
            <a:srgbClr val="33333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>
                <a:solidFill>
                  <a:srgbClr val="FFFFFF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400" baseline="-25000">
                <a:solidFill>
                  <a:srgbClr val="FFFFFF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4" name="Rectangle 120">
            <a:extLst>
              <a:ext uri="{FF2B5EF4-FFF2-40B4-BE49-F238E27FC236}">
                <a16:creationId xmlns:a16="http://schemas.microsoft.com/office/drawing/2014/main" id="{A7D2886B-89C7-4811-AE68-937D15B6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252788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5" name="Rectangle 121">
            <a:extLst>
              <a:ext uri="{FF2B5EF4-FFF2-40B4-BE49-F238E27FC236}">
                <a16:creationId xmlns:a16="http://schemas.microsoft.com/office/drawing/2014/main" id="{17DC2025-C6FC-48DE-A3D6-AD6484DAF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521075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6" name="Rectangle 122">
            <a:extLst>
              <a:ext uri="{FF2B5EF4-FFF2-40B4-BE49-F238E27FC236}">
                <a16:creationId xmlns:a16="http://schemas.microsoft.com/office/drawing/2014/main" id="{BCFBC382-57D3-4777-B72D-683DECA2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37893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7" name="Rectangle 123">
            <a:extLst>
              <a:ext uri="{FF2B5EF4-FFF2-40B4-BE49-F238E27FC236}">
                <a16:creationId xmlns:a16="http://schemas.microsoft.com/office/drawing/2014/main" id="{475054B3-7C9F-45F5-A422-56C715602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0576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8" name="Rectangle 124">
            <a:extLst>
              <a:ext uri="{FF2B5EF4-FFF2-40B4-BE49-F238E27FC236}">
                <a16:creationId xmlns:a16="http://schemas.microsoft.com/office/drawing/2014/main" id="{7236C2B5-3142-474C-B987-1485F1B43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325938"/>
            <a:ext cx="412750" cy="269875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31869" name="Rectangle 125">
            <a:extLst>
              <a:ext uri="{FF2B5EF4-FFF2-40B4-BE49-F238E27FC236}">
                <a16:creationId xmlns:a16="http://schemas.microsoft.com/office/drawing/2014/main" id="{DD555C56-FD76-4614-AC0F-0FA9C0EA6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602163"/>
            <a:ext cx="412750" cy="268287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</p:txBody>
      </p:sp>
      <p:sp>
        <p:nvSpPr>
          <p:cNvPr id="31870" name="Rectangle 126">
            <a:extLst>
              <a:ext uri="{FF2B5EF4-FFF2-40B4-BE49-F238E27FC236}">
                <a16:creationId xmlns:a16="http://schemas.microsoft.com/office/drawing/2014/main" id="{CEBE6958-847F-4FC4-9409-58E700FB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4870450"/>
            <a:ext cx="412750" cy="268288"/>
          </a:xfrm>
          <a:prstGeom prst="rect">
            <a:avLst/>
          </a:prstGeom>
          <a:solidFill>
            <a:srgbClr val="96969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400" b="1">
                <a:solidFill>
                  <a:srgbClr val="000000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31871" name="Rectangle 127">
            <a:extLst>
              <a:ext uri="{FF2B5EF4-FFF2-40B4-BE49-F238E27FC236}">
                <a16:creationId xmlns:a16="http://schemas.microsoft.com/office/drawing/2014/main" id="{CE7828A0-D486-4AD5-8EA0-BA06FFE4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803275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in</a:t>
            </a:r>
            <a:endParaRPr lang="en-US" altLang="zh-TW" sz="1600" b="1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31872" name="Rectangle 128">
            <a:extLst>
              <a:ext uri="{FF2B5EF4-FFF2-40B4-BE49-F238E27FC236}">
                <a16:creationId xmlns:a16="http://schemas.microsoft.com/office/drawing/2014/main" id="{6DB2D80C-D642-4EBF-A7C8-767B04D10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8048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600" b="1">
                <a:solidFill>
                  <a:srgbClr val="000000"/>
                </a:solidFill>
                <a:latin typeface="Courier New" panose="02070309020205020404" pitchFamily="49" charset="0"/>
              </a:rPr>
              <a:t>c</a:t>
            </a:r>
            <a:r>
              <a:rPr lang="en-US" altLang="zh-TW" sz="1600" b="1" baseline="-25000">
                <a:solidFill>
                  <a:srgbClr val="000000"/>
                </a:solidFill>
                <a:latin typeface="Courier New" panose="02070309020205020404" pitchFamily="49" charset="0"/>
              </a:rPr>
              <a:t>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566B4B-263A-4746-84B6-DDCCFA54696B}"/>
              </a:ext>
            </a:extLst>
          </p:cNvPr>
          <p:cNvSpPr/>
          <p:nvPr/>
        </p:nvSpPr>
        <p:spPr>
          <a:xfrm>
            <a:off x="428625" y="6600827"/>
            <a:ext cx="8058425" cy="15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F6FEE5F-05FC-4AC9-98F4-B354C1F5B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712"/>
          <a:stretch/>
        </p:blipFill>
        <p:spPr>
          <a:xfrm>
            <a:off x="4038814" y="1081790"/>
            <a:ext cx="4646686" cy="121047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493A5D-33C4-4448-8703-93A4ECA8EA9C}"/>
              </a:ext>
            </a:extLst>
          </p:cNvPr>
          <p:cNvSpPr txBox="1">
            <a:spLocks/>
          </p:cNvSpPr>
          <p:nvPr/>
        </p:nvSpPr>
        <p:spPr>
          <a:xfrm>
            <a:off x="528911" y="3340692"/>
            <a:ext cx="1405208" cy="3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onsolas"/>
                <a:cs typeface="Consolas"/>
              </a:rPr>
              <a:t>ALU.hdl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B8EDB6E-2181-471D-9C5D-297D653761D7}"/>
              </a:ext>
            </a:extLst>
          </p:cNvPr>
          <p:cNvSpPr txBox="1"/>
          <p:nvPr/>
        </p:nvSpPr>
        <p:spPr>
          <a:xfrm>
            <a:off x="563589" y="3648606"/>
            <a:ext cx="4948211" cy="30665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08000" rIns="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/** The ALU */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Manipulates the x and y inputs as follows: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(zx  == 1) sets 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0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(nx  == 1) sets 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!x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(zy  == 1) sets 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0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(ny  == 1) sets 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!y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(f   == 1)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+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2's-complement addition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(f   == 0)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&amp;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(no  == 1)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!out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(out == 0) sets zr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1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(out &lt; 0)  sets 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1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...</a:t>
            </a:r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AF0B5738-0369-4EDE-89FD-9C7A0422E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594513"/>
              </p:ext>
            </p:extLst>
          </p:nvPr>
        </p:nvGraphicFramePr>
        <p:xfrm>
          <a:off x="469900" y="1025976"/>
          <a:ext cx="3537785" cy="240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9" r:id="rId4" imgW="5448300" imgH="4381500" progId="Visio.Drawing.6">
                  <p:embed/>
                </p:oleObj>
              </mc:Choice>
              <mc:Fallback>
                <p:oleObj r:id="rId4" imgW="5448300" imgH="4381500" progId="Visio.Drawing.6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5A9E2F9-9BEA-984F-8441-EA4A6F769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469900" y="1025976"/>
                        <a:ext cx="3537785" cy="240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5">
            <a:extLst>
              <a:ext uri="{FF2B5EF4-FFF2-40B4-BE49-F238E27FC236}">
                <a16:creationId xmlns:a16="http://schemas.microsoft.com/office/drawing/2014/main" id="{CB871FB7-C5E9-43A7-813B-205B0E3E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ALU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7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5">
            <a:extLst>
              <a:ext uri="{FF2B5EF4-FFF2-40B4-BE49-F238E27FC236}">
                <a16:creationId xmlns:a16="http://schemas.microsoft.com/office/drawing/2014/main" id="{CB871FB7-C5E9-43A7-813B-205B0E3E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ALU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10A97AF-A00D-4B15-998E-EC85C1D375A2}"/>
              </a:ext>
            </a:extLst>
          </p:cNvPr>
          <p:cNvSpPr/>
          <p:nvPr/>
        </p:nvSpPr>
        <p:spPr>
          <a:xfrm>
            <a:off x="428625" y="6600827"/>
            <a:ext cx="8058425" cy="15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AB6705-2458-4880-B1AC-6736C6573E92}"/>
              </a:ext>
            </a:extLst>
          </p:cNvPr>
          <p:cNvSpPr txBox="1">
            <a:spLocks/>
          </p:cNvSpPr>
          <p:nvPr/>
        </p:nvSpPr>
        <p:spPr>
          <a:xfrm>
            <a:off x="528911" y="3340692"/>
            <a:ext cx="1405208" cy="3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>
                <a:latin typeface="Consolas"/>
                <a:cs typeface="Consolas"/>
              </a:rPr>
              <a:t>ALU.hdl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89B41B9-67D9-4D9D-AEC9-0F5388D501F0}"/>
              </a:ext>
            </a:extLst>
          </p:cNvPr>
          <p:cNvSpPr/>
          <p:nvPr/>
        </p:nvSpPr>
        <p:spPr>
          <a:xfrm>
            <a:off x="4457837" y="1045666"/>
            <a:ext cx="4219678" cy="23636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tips</a:t>
            </a: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logic for:</a:t>
            </a:r>
          </a:p>
          <a:p>
            <a:pPr marL="93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“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bit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conditions</a:t>
            </a:r>
          </a:p>
          <a:p>
            <a:pPr marL="93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 16-bit value to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0000000000000000</a:t>
            </a:r>
          </a:p>
          <a:p>
            <a:pPr marL="93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a 16-bit value to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1111111111111111</a:t>
            </a:r>
          </a:p>
          <a:p>
            <a:pPr marL="93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Negating a 16-bit value (bitwise)</a:t>
            </a:r>
          </a:p>
          <a:p>
            <a:pPr marL="9366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two 16-bit values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3A79973-8B0A-453D-A418-6FD5DB41E51B}"/>
              </a:ext>
            </a:extLst>
          </p:cNvPr>
          <p:cNvSpPr/>
          <p:nvPr/>
        </p:nvSpPr>
        <p:spPr>
          <a:xfrm>
            <a:off x="5968409" y="4373290"/>
            <a:ext cx="2830382" cy="16171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</a:t>
            </a:r>
          </a:p>
          <a:p>
            <a:pPr marL="266700" indent="-211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by building an ALU that computes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11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extend it to also compute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zr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C54782-7890-4931-B851-4985BABDB0A1}"/>
              </a:ext>
            </a:extLst>
          </p:cNvPr>
          <p:cNvSpPr txBox="1"/>
          <p:nvPr/>
        </p:nvSpPr>
        <p:spPr>
          <a:xfrm>
            <a:off x="563589" y="3648606"/>
            <a:ext cx="4948211" cy="306652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08000" rIns="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/** The ALU */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Manipulates the x and y inputs as follows: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(zx  == 1) sets 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0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(nx  == 1) sets 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!x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(zy  == 1) sets 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0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(ny  == 1) sets 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!y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(f   == 1)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+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2's-complement addition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(f   == 0)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&amp;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(no  == 1) sets out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!out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16-bit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(out == 0) sets zr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1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1200" dirty="0"/>
              <a:t>// if (out &lt; 0)  sets 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=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/>
              <a:t>1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1-bit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...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846E6B1-50AF-4E56-A21C-FF448D3C51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06249"/>
              </p:ext>
            </p:extLst>
          </p:nvPr>
        </p:nvGraphicFramePr>
        <p:xfrm>
          <a:off x="469900" y="1025976"/>
          <a:ext cx="3537785" cy="2403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3" r:id="rId3" imgW="5448300" imgH="4381500" progId="Visio.Drawing.6">
                  <p:embed/>
                </p:oleObj>
              </mc:Choice>
              <mc:Fallback>
                <p:oleObj r:id="rId3" imgW="5448300" imgH="4381500" progId="Visio.Drawing.6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33CD5CD-6A88-8D4B-9ADF-7500163C1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862" t="20767" r="8040" b="818"/>
                      <a:stretch>
                        <a:fillRect/>
                      </a:stretch>
                    </p:blipFill>
                    <p:spPr bwMode="auto">
                      <a:xfrm>
                        <a:off x="469900" y="1025976"/>
                        <a:ext cx="3537785" cy="2403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7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2">
            <a:extLst>
              <a:ext uri="{FF2B5EF4-FFF2-40B4-BE49-F238E27FC236}">
                <a16:creationId xmlns:a16="http://schemas.microsoft.com/office/drawing/2014/main" id="{AC2A6232-C01F-495F-A78D-62E7465CE226}"/>
              </a:ext>
            </a:extLst>
          </p:cNvPr>
          <p:cNvGrpSpPr/>
          <p:nvPr/>
        </p:nvGrpSpPr>
        <p:grpSpPr>
          <a:xfrm>
            <a:off x="734341" y="1073179"/>
            <a:ext cx="5655940" cy="3729518"/>
            <a:chOff x="734341" y="1073179"/>
            <a:chExt cx="5655940" cy="3729518"/>
          </a:xfrm>
        </p:grpSpPr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ADF8AB37-C1C9-4CE3-89F4-744353164AC7}"/>
                </a:ext>
              </a:extLst>
            </p:cNvPr>
            <p:cNvSpPr txBox="1">
              <a:spLocks/>
            </p:cNvSpPr>
            <p:nvPr/>
          </p:nvSpPr>
          <p:spPr>
            <a:xfrm>
              <a:off x="734341" y="1073179"/>
              <a:ext cx="5655940" cy="306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Using multi-bit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truth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/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false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constants:</a:t>
              </a:r>
            </a:p>
          </p:txBody>
        </p:sp>
        <p:sp>
          <p:nvSpPr>
            <p:cNvPr id="84" name="TextBox 6">
              <a:extLst>
                <a:ext uri="{FF2B5EF4-FFF2-40B4-BE49-F238E27FC236}">
                  <a16:creationId xmlns:a16="http://schemas.microsoft.com/office/drawing/2014/main" id="{D9210C53-D654-41CC-9F91-450E0C7D884E}"/>
                </a:ext>
              </a:extLst>
            </p:cNvPr>
            <p:cNvSpPr txBox="1"/>
            <p:nvPr/>
          </p:nvSpPr>
          <p:spPr>
            <a:xfrm>
              <a:off x="838200" y="1498323"/>
              <a:ext cx="5552081" cy="1164321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" lastClr="FFFFFF">
                  <a:lumMod val="6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144000" tIns="108000" rIns="144000" bIns="0" rtlCol="0" anchor="t" anchorCtr="0">
              <a:normAutofit/>
            </a:bodyPr>
            <a:lstStyle>
              <a:lvl1pPr indent="0">
                <a:lnSpc>
                  <a:spcPct val="9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0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// Suppose that x, y, z are 8-bit bus-pins:</a:t>
              </a:r>
            </a:p>
          </p:txBody>
        </p:sp>
        <p:grpSp>
          <p:nvGrpSpPr>
            <p:cNvPr id="85" name="Group 44">
              <a:extLst>
                <a:ext uri="{FF2B5EF4-FFF2-40B4-BE49-F238E27FC236}">
                  <a16:creationId xmlns:a16="http://schemas.microsoft.com/office/drawing/2014/main" id="{9A60CA65-BD29-4115-84A4-C9344A806372}"/>
                </a:ext>
              </a:extLst>
            </p:cNvPr>
            <p:cNvGrpSpPr/>
            <p:nvPr/>
          </p:nvGrpSpPr>
          <p:grpSpPr>
            <a:xfrm>
              <a:off x="1870249" y="3004959"/>
              <a:ext cx="3641234" cy="1797738"/>
              <a:chOff x="1870249" y="3004959"/>
              <a:chExt cx="3641234" cy="1797738"/>
            </a:xfrm>
          </p:grpSpPr>
          <p:sp>
            <p:nvSpPr>
              <p:cNvPr id="86" name="TextBox 45">
                <a:extLst>
                  <a:ext uri="{FF2B5EF4-FFF2-40B4-BE49-F238E27FC236}">
                    <a16:creationId xmlns:a16="http://schemas.microsoft.com/office/drawing/2014/main" id="{00472AD1-D373-47D9-89AD-DA3EA952CE62}"/>
                  </a:ext>
                </a:extLst>
              </p:cNvPr>
              <p:cNvSpPr txBox="1"/>
              <p:nvPr/>
            </p:nvSpPr>
            <p:spPr>
              <a:xfrm>
                <a:off x="5143088" y="3004959"/>
                <a:ext cx="1847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Rectangle 46">
                <a:extLst>
                  <a:ext uri="{FF2B5EF4-FFF2-40B4-BE49-F238E27FC236}">
                    <a16:creationId xmlns:a16="http://schemas.microsoft.com/office/drawing/2014/main" id="{471F4488-AE5B-49C9-9830-87DCB936DD06}"/>
                  </a:ext>
                </a:extLst>
              </p:cNvPr>
              <p:cNvSpPr/>
              <p:nvPr/>
            </p:nvSpPr>
            <p:spPr>
              <a:xfrm>
                <a:off x="3317107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8" name="Rectangle 47">
                <a:extLst>
                  <a:ext uri="{FF2B5EF4-FFF2-40B4-BE49-F238E27FC236}">
                    <a16:creationId xmlns:a16="http://schemas.microsoft.com/office/drawing/2014/main" id="{DBFDB4F3-2A00-4F74-8D62-2F9CE32415B3}"/>
                  </a:ext>
                </a:extLst>
              </p:cNvPr>
              <p:cNvSpPr/>
              <p:nvPr/>
            </p:nvSpPr>
            <p:spPr>
              <a:xfrm>
                <a:off x="3684435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9" name="Rectangle 48">
                <a:extLst>
                  <a:ext uri="{FF2B5EF4-FFF2-40B4-BE49-F238E27FC236}">
                    <a16:creationId xmlns:a16="http://schemas.microsoft.com/office/drawing/2014/main" id="{A9A705FE-DDAB-4091-A6E9-E4B26F0D0BCE}"/>
                  </a:ext>
                </a:extLst>
              </p:cNvPr>
              <p:cNvSpPr/>
              <p:nvPr/>
            </p:nvSpPr>
            <p:spPr>
              <a:xfrm>
                <a:off x="2582593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90" name="Rectangle 49">
                <a:extLst>
                  <a:ext uri="{FF2B5EF4-FFF2-40B4-BE49-F238E27FC236}">
                    <a16:creationId xmlns:a16="http://schemas.microsoft.com/office/drawing/2014/main" id="{F94D538A-A8FC-44B2-8EF6-A43B9009CA87}"/>
                  </a:ext>
                </a:extLst>
              </p:cNvPr>
              <p:cNvSpPr/>
              <p:nvPr/>
            </p:nvSpPr>
            <p:spPr>
              <a:xfrm>
                <a:off x="2949921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91" name="Rectangle 50">
                <a:extLst>
                  <a:ext uri="{FF2B5EF4-FFF2-40B4-BE49-F238E27FC236}">
                    <a16:creationId xmlns:a16="http://schemas.microsoft.com/office/drawing/2014/main" id="{8F2D36A7-ADF4-4609-98F2-397C358C91C5}"/>
                  </a:ext>
                </a:extLst>
              </p:cNvPr>
              <p:cNvSpPr/>
              <p:nvPr/>
            </p:nvSpPr>
            <p:spPr>
              <a:xfrm>
                <a:off x="4775760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92" name="Rectangle 51">
                <a:extLst>
                  <a:ext uri="{FF2B5EF4-FFF2-40B4-BE49-F238E27FC236}">
                    <a16:creationId xmlns:a16="http://schemas.microsoft.com/office/drawing/2014/main" id="{894A57FA-F8B8-4A0F-AA7A-1860DFCBD0AE}"/>
                  </a:ext>
                </a:extLst>
              </p:cNvPr>
              <p:cNvSpPr/>
              <p:nvPr/>
            </p:nvSpPr>
            <p:spPr>
              <a:xfrm>
                <a:off x="5143088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93" name="Rectangle 52">
                <a:extLst>
                  <a:ext uri="{FF2B5EF4-FFF2-40B4-BE49-F238E27FC236}">
                    <a16:creationId xmlns:a16="http://schemas.microsoft.com/office/drawing/2014/main" id="{B6A93573-FBF1-4508-9FB2-5862CFC0EDEE}"/>
                  </a:ext>
                </a:extLst>
              </p:cNvPr>
              <p:cNvSpPr/>
              <p:nvPr/>
            </p:nvSpPr>
            <p:spPr>
              <a:xfrm>
                <a:off x="4041246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4" name="Rectangle 71">
                <a:extLst>
                  <a:ext uri="{FF2B5EF4-FFF2-40B4-BE49-F238E27FC236}">
                    <a16:creationId xmlns:a16="http://schemas.microsoft.com/office/drawing/2014/main" id="{B6DA94C6-CE76-4C69-916D-FA6EC3266804}"/>
                  </a:ext>
                </a:extLst>
              </p:cNvPr>
              <p:cNvSpPr/>
              <p:nvPr/>
            </p:nvSpPr>
            <p:spPr>
              <a:xfrm>
                <a:off x="4408574" y="3004959"/>
                <a:ext cx="367328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5" name="Rectangle 72">
                <a:extLst>
                  <a:ext uri="{FF2B5EF4-FFF2-40B4-BE49-F238E27FC236}">
                    <a16:creationId xmlns:a16="http://schemas.microsoft.com/office/drawing/2014/main" id="{8073A1DF-AF0D-4F50-981D-BAF98B76394E}"/>
                  </a:ext>
                </a:extLst>
              </p:cNvPr>
              <p:cNvSpPr/>
              <p:nvPr/>
            </p:nvSpPr>
            <p:spPr>
              <a:xfrm>
                <a:off x="3317107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96" name="Rectangle 73">
                <a:extLst>
                  <a:ext uri="{FF2B5EF4-FFF2-40B4-BE49-F238E27FC236}">
                    <a16:creationId xmlns:a16="http://schemas.microsoft.com/office/drawing/2014/main" id="{20C4C9EC-6042-4A95-A356-D56FF7F85380}"/>
                  </a:ext>
                </a:extLst>
              </p:cNvPr>
              <p:cNvSpPr/>
              <p:nvPr/>
            </p:nvSpPr>
            <p:spPr>
              <a:xfrm>
                <a:off x="3684435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97" name="Rectangle 74">
                <a:extLst>
                  <a:ext uri="{FF2B5EF4-FFF2-40B4-BE49-F238E27FC236}">
                    <a16:creationId xmlns:a16="http://schemas.microsoft.com/office/drawing/2014/main" id="{6BF34A63-78E4-4B0F-BE49-61942BC382A8}"/>
                  </a:ext>
                </a:extLst>
              </p:cNvPr>
              <p:cNvSpPr/>
              <p:nvPr/>
            </p:nvSpPr>
            <p:spPr>
              <a:xfrm>
                <a:off x="2582593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98" name="Rectangle 75">
                <a:extLst>
                  <a:ext uri="{FF2B5EF4-FFF2-40B4-BE49-F238E27FC236}">
                    <a16:creationId xmlns:a16="http://schemas.microsoft.com/office/drawing/2014/main" id="{58E05C30-7636-40F9-8C20-415EB4588EB6}"/>
                  </a:ext>
                </a:extLst>
              </p:cNvPr>
              <p:cNvSpPr/>
              <p:nvPr/>
            </p:nvSpPr>
            <p:spPr>
              <a:xfrm>
                <a:off x="2949921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99" name="Rectangle 76">
                <a:extLst>
                  <a:ext uri="{FF2B5EF4-FFF2-40B4-BE49-F238E27FC236}">
                    <a16:creationId xmlns:a16="http://schemas.microsoft.com/office/drawing/2014/main" id="{349A2C3C-7206-47E1-9675-2CB573CB34BC}"/>
                  </a:ext>
                </a:extLst>
              </p:cNvPr>
              <p:cNvSpPr/>
              <p:nvPr/>
            </p:nvSpPr>
            <p:spPr>
              <a:xfrm>
                <a:off x="4775760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0" name="Rectangle 77">
                <a:extLst>
                  <a:ext uri="{FF2B5EF4-FFF2-40B4-BE49-F238E27FC236}">
                    <a16:creationId xmlns:a16="http://schemas.microsoft.com/office/drawing/2014/main" id="{9EA7936B-D0F4-4A25-95B5-373452E8F12F}"/>
                  </a:ext>
                </a:extLst>
              </p:cNvPr>
              <p:cNvSpPr/>
              <p:nvPr/>
            </p:nvSpPr>
            <p:spPr>
              <a:xfrm>
                <a:off x="5143088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1" name="Rectangle 78">
                <a:extLst>
                  <a:ext uri="{FF2B5EF4-FFF2-40B4-BE49-F238E27FC236}">
                    <a16:creationId xmlns:a16="http://schemas.microsoft.com/office/drawing/2014/main" id="{2FFB2386-0EEA-40A9-95F6-9B9D67F3592B}"/>
                  </a:ext>
                </a:extLst>
              </p:cNvPr>
              <p:cNvSpPr/>
              <p:nvPr/>
            </p:nvSpPr>
            <p:spPr>
              <a:xfrm>
                <a:off x="4041246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2" name="Rectangle 79">
                <a:extLst>
                  <a:ext uri="{FF2B5EF4-FFF2-40B4-BE49-F238E27FC236}">
                    <a16:creationId xmlns:a16="http://schemas.microsoft.com/office/drawing/2014/main" id="{092867F2-610E-4FCA-BBE8-B9EBB79FAD32}"/>
                  </a:ext>
                </a:extLst>
              </p:cNvPr>
              <p:cNvSpPr/>
              <p:nvPr/>
            </p:nvSpPr>
            <p:spPr>
              <a:xfrm>
                <a:off x="4408574" y="3308979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3" name="Rectangle 80">
                <a:extLst>
                  <a:ext uri="{FF2B5EF4-FFF2-40B4-BE49-F238E27FC236}">
                    <a16:creationId xmlns:a16="http://schemas.microsoft.com/office/drawing/2014/main" id="{36C1049A-068C-42F4-8F24-69D86ACD4E60}"/>
                  </a:ext>
                </a:extLst>
              </p:cNvPr>
              <p:cNvSpPr/>
              <p:nvPr/>
            </p:nvSpPr>
            <p:spPr>
              <a:xfrm>
                <a:off x="1870249" y="3301730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x:</a:t>
                </a:r>
              </a:p>
            </p:txBody>
          </p:sp>
          <p:sp>
            <p:nvSpPr>
              <p:cNvPr id="104" name="Rectangle 81">
                <a:extLst>
                  <a:ext uri="{FF2B5EF4-FFF2-40B4-BE49-F238E27FC236}">
                    <a16:creationId xmlns:a16="http://schemas.microsoft.com/office/drawing/2014/main" id="{CB716DF2-6F83-479B-8A19-04D5EA36F05F}"/>
                  </a:ext>
                </a:extLst>
              </p:cNvPr>
              <p:cNvSpPr/>
              <p:nvPr/>
            </p:nvSpPr>
            <p:spPr>
              <a:xfrm>
                <a:off x="3317107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5" name="Rectangle 82">
                <a:extLst>
                  <a:ext uri="{FF2B5EF4-FFF2-40B4-BE49-F238E27FC236}">
                    <a16:creationId xmlns:a16="http://schemas.microsoft.com/office/drawing/2014/main" id="{B3E90349-9D95-4C39-B000-D281CDBA81FA}"/>
                  </a:ext>
                </a:extLst>
              </p:cNvPr>
              <p:cNvSpPr/>
              <p:nvPr/>
            </p:nvSpPr>
            <p:spPr>
              <a:xfrm>
                <a:off x="3684435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6" name="Rectangle 83">
                <a:extLst>
                  <a:ext uri="{FF2B5EF4-FFF2-40B4-BE49-F238E27FC236}">
                    <a16:creationId xmlns:a16="http://schemas.microsoft.com/office/drawing/2014/main" id="{7DFED625-F31D-4702-BEB5-62EB1EDE7712}"/>
                  </a:ext>
                </a:extLst>
              </p:cNvPr>
              <p:cNvSpPr/>
              <p:nvPr/>
            </p:nvSpPr>
            <p:spPr>
              <a:xfrm>
                <a:off x="2582593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7" name="Rectangle 84">
                <a:extLst>
                  <a:ext uri="{FF2B5EF4-FFF2-40B4-BE49-F238E27FC236}">
                    <a16:creationId xmlns:a16="http://schemas.microsoft.com/office/drawing/2014/main" id="{C9DFC8DE-A750-4FA9-AD00-12F63D31A111}"/>
                  </a:ext>
                </a:extLst>
              </p:cNvPr>
              <p:cNvSpPr/>
              <p:nvPr/>
            </p:nvSpPr>
            <p:spPr>
              <a:xfrm>
                <a:off x="2949921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8" name="Rectangle 85">
                <a:extLst>
                  <a:ext uri="{FF2B5EF4-FFF2-40B4-BE49-F238E27FC236}">
                    <a16:creationId xmlns:a16="http://schemas.microsoft.com/office/drawing/2014/main" id="{5194A713-5B2B-460A-A96B-ED236A50583F}"/>
                  </a:ext>
                </a:extLst>
              </p:cNvPr>
              <p:cNvSpPr/>
              <p:nvPr/>
            </p:nvSpPr>
            <p:spPr>
              <a:xfrm>
                <a:off x="4775760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09" name="Rectangle 86">
                <a:extLst>
                  <a:ext uri="{FF2B5EF4-FFF2-40B4-BE49-F238E27FC236}">
                    <a16:creationId xmlns:a16="http://schemas.microsoft.com/office/drawing/2014/main" id="{EF9BE8FC-99F3-43B8-9E73-3C0782929B12}"/>
                  </a:ext>
                </a:extLst>
              </p:cNvPr>
              <p:cNvSpPr/>
              <p:nvPr/>
            </p:nvSpPr>
            <p:spPr>
              <a:xfrm>
                <a:off x="5143088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0" name="Rectangle 87">
                <a:extLst>
                  <a:ext uri="{FF2B5EF4-FFF2-40B4-BE49-F238E27FC236}">
                    <a16:creationId xmlns:a16="http://schemas.microsoft.com/office/drawing/2014/main" id="{9DAC3774-1040-42B4-9373-D1266629CF58}"/>
                  </a:ext>
                </a:extLst>
              </p:cNvPr>
              <p:cNvSpPr/>
              <p:nvPr/>
            </p:nvSpPr>
            <p:spPr>
              <a:xfrm>
                <a:off x="4041246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1" name="Rectangle 88">
                <a:extLst>
                  <a:ext uri="{FF2B5EF4-FFF2-40B4-BE49-F238E27FC236}">
                    <a16:creationId xmlns:a16="http://schemas.microsoft.com/office/drawing/2014/main" id="{E8E52787-6F89-47D6-84D1-389B7A2A975E}"/>
                  </a:ext>
                </a:extLst>
              </p:cNvPr>
              <p:cNvSpPr/>
              <p:nvPr/>
            </p:nvSpPr>
            <p:spPr>
              <a:xfrm>
                <a:off x="4408574" y="3871172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2" name="Rectangle 89">
                <a:extLst>
                  <a:ext uri="{FF2B5EF4-FFF2-40B4-BE49-F238E27FC236}">
                    <a16:creationId xmlns:a16="http://schemas.microsoft.com/office/drawing/2014/main" id="{B58C497B-8BC8-4CAE-9CD2-A1E8AD7C7135}"/>
                  </a:ext>
                </a:extLst>
              </p:cNvPr>
              <p:cNvSpPr/>
              <p:nvPr/>
            </p:nvSpPr>
            <p:spPr>
              <a:xfrm>
                <a:off x="1870249" y="3863923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y:</a:t>
                </a:r>
              </a:p>
            </p:txBody>
          </p:sp>
          <p:sp>
            <p:nvSpPr>
              <p:cNvPr id="113" name="Rectangle 90">
                <a:extLst>
                  <a:ext uri="{FF2B5EF4-FFF2-40B4-BE49-F238E27FC236}">
                    <a16:creationId xmlns:a16="http://schemas.microsoft.com/office/drawing/2014/main" id="{4FF3CCC3-8FE0-4F02-83AC-59E76E7BD649}"/>
                  </a:ext>
                </a:extLst>
              </p:cNvPr>
              <p:cNvSpPr/>
              <p:nvPr/>
            </p:nvSpPr>
            <p:spPr>
              <a:xfrm>
                <a:off x="3318174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4" name="Rectangle 91">
                <a:extLst>
                  <a:ext uri="{FF2B5EF4-FFF2-40B4-BE49-F238E27FC236}">
                    <a16:creationId xmlns:a16="http://schemas.microsoft.com/office/drawing/2014/main" id="{91139E7B-6177-4BE0-B9C9-EBBB0205D546}"/>
                  </a:ext>
                </a:extLst>
              </p:cNvPr>
              <p:cNvSpPr/>
              <p:nvPr/>
            </p:nvSpPr>
            <p:spPr>
              <a:xfrm>
                <a:off x="3685502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5" name="Rectangle 92">
                <a:extLst>
                  <a:ext uri="{FF2B5EF4-FFF2-40B4-BE49-F238E27FC236}">
                    <a16:creationId xmlns:a16="http://schemas.microsoft.com/office/drawing/2014/main" id="{321930B9-5B36-46C4-8632-6E7EDFFFAFCB}"/>
                  </a:ext>
                </a:extLst>
              </p:cNvPr>
              <p:cNvSpPr/>
              <p:nvPr/>
            </p:nvSpPr>
            <p:spPr>
              <a:xfrm>
                <a:off x="2583660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6" name="Rectangle 93">
                <a:extLst>
                  <a:ext uri="{FF2B5EF4-FFF2-40B4-BE49-F238E27FC236}">
                    <a16:creationId xmlns:a16="http://schemas.microsoft.com/office/drawing/2014/main" id="{5326FD58-48B4-4B5C-9AD7-9B096B7821FD}"/>
                  </a:ext>
                </a:extLst>
              </p:cNvPr>
              <p:cNvSpPr/>
              <p:nvPr/>
            </p:nvSpPr>
            <p:spPr>
              <a:xfrm>
                <a:off x="2950988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7" name="Rectangle 94">
                <a:extLst>
                  <a:ext uri="{FF2B5EF4-FFF2-40B4-BE49-F238E27FC236}">
                    <a16:creationId xmlns:a16="http://schemas.microsoft.com/office/drawing/2014/main" id="{E8B0C676-AB0B-4D1D-8DB0-1FA3CBF3D4FE}"/>
                  </a:ext>
                </a:extLst>
              </p:cNvPr>
              <p:cNvSpPr/>
              <p:nvPr/>
            </p:nvSpPr>
            <p:spPr>
              <a:xfrm>
                <a:off x="4776827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8" name="Rectangle 95">
                <a:extLst>
                  <a:ext uri="{FF2B5EF4-FFF2-40B4-BE49-F238E27FC236}">
                    <a16:creationId xmlns:a16="http://schemas.microsoft.com/office/drawing/2014/main" id="{A687CAFA-2692-40E8-A452-7015F7FF01E9}"/>
                  </a:ext>
                </a:extLst>
              </p:cNvPr>
              <p:cNvSpPr/>
              <p:nvPr/>
            </p:nvSpPr>
            <p:spPr>
              <a:xfrm>
                <a:off x="5144155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19" name="Rectangle 96">
                <a:extLst>
                  <a:ext uri="{FF2B5EF4-FFF2-40B4-BE49-F238E27FC236}">
                    <a16:creationId xmlns:a16="http://schemas.microsoft.com/office/drawing/2014/main" id="{9FEFFC0B-A272-47E9-91AE-F634EE5F9C0F}"/>
                  </a:ext>
                </a:extLst>
              </p:cNvPr>
              <p:cNvSpPr/>
              <p:nvPr/>
            </p:nvSpPr>
            <p:spPr>
              <a:xfrm>
                <a:off x="4042313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20" name="Rectangle 97">
                <a:extLst>
                  <a:ext uri="{FF2B5EF4-FFF2-40B4-BE49-F238E27FC236}">
                    <a16:creationId xmlns:a16="http://schemas.microsoft.com/office/drawing/2014/main" id="{81DB8F7B-BD62-4511-A42E-76D0377F019E}"/>
                  </a:ext>
                </a:extLst>
              </p:cNvPr>
              <p:cNvSpPr/>
              <p:nvPr/>
            </p:nvSpPr>
            <p:spPr>
              <a:xfrm>
                <a:off x="4409641" y="4433365"/>
                <a:ext cx="367328" cy="369332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endParaRPr>
              </a:p>
            </p:txBody>
          </p:sp>
          <p:sp>
            <p:nvSpPr>
              <p:cNvPr id="121" name="Rectangle 98">
                <a:extLst>
                  <a:ext uri="{FF2B5EF4-FFF2-40B4-BE49-F238E27FC236}">
                    <a16:creationId xmlns:a16="http://schemas.microsoft.com/office/drawing/2014/main" id="{852A1C22-77B5-4E26-8E8B-C7281C231023}"/>
                  </a:ext>
                </a:extLst>
              </p:cNvPr>
              <p:cNvSpPr/>
              <p:nvPr/>
            </p:nvSpPr>
            <p:spPr>
              <a:xfrm>
                <a:off x="1871316" y="4426116"/>
                <a:ext cx="692572" cy="36933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Consolas" panose="020B0609020204030204" pitchFamily="49" charset="0"/>
                  </a:rPr>
                  <a:t>z:</a:t>
                </a:r>
              </a:p>
            </p:txBody>
          </p:sp>
        </p:grpSp>
      </p:grpSp>
      <p:sp>
        <p:nvSpPr>
          <p:cNvPr id="122" name="Rectangle 35">
            <a:extLst>
              <a:ext uri="{FF2B5EF4-FFF2-40B4-BE49-F238E27FC236}">
                <a16:creationId xmlns:a16="http://schemas.microsoft.com/office/drawing/2014/main" id="{669B0838-7EA4-49FB-99F1-2CDCDBD8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6">
            <a:extLst>
              <a:ext uri="{FF2B5EF4-FFF2-40B4-BE49-F238E27FC236}">
                <a16:creationId xmlns:a16="http://schemas.microsoft.com/office/drawing/2014/main" id="{E4F4062B-2059-4532-8329-51FEFD2AD366}"/>
              </a:ext>
            </a:extLst>
          </p:cNvPr>
          <p:cNvSpPr txBox="1"/>
          <p:nvPr/>
        </p:nvSpPr>
        <p:spPr>
          <a:xfrm>
            <a:off x="838200" y="1498323"/>
            <a:ext cx="5552081" cy="116432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108000" rIns="14400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Suppose that x, y, z are 8-bit bus-pins: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chipPart(..., x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false, z[0..2]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z[6..7]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</p:txBody>
      </p:sp>
      <p:grpSp>
        <p:nvGrpSpPr>
          <p:cNvPr id="42" name="Group 44">
            <a:extLst>
              <a:ext uri="{FF2B5EF4-FFF2-40B4-BE49-F238E27FC236}">
                <a16:creationId xmlns:a16="http://schemas.microsoft.com/office/drawing/2014/main" id="{4A11DE00-7A3E-49F3-93A2-74769FE45D54}"/>
              </a:ext>
            </a:extLst>
          </p:cNvPr>
          <p:cNvGrpSpPr/>
          <p:nvPr/>
        </p:nvGrpSpPr>
        <p:grpSpPr>
          <a:xfrm>
            <a:off x="1870249" y="3004959"/>
            <a:ext cx="3641234" cy="1797738"/>
            <a:chOff x="1870249" y="3004959"/>
            <a:chExt cx="3641234" cy="1797738"/>
          </a:xfrm>
        </p:grpSpPr>
        <p:sp>
          <p:nvSpPr>
            <p:cNvPr id="43" name="TextBox 45">
              <a:extLst>
                <a:ext uri="{FF2B5EF4-FFF2-40B4-BE49-F238E27FC236}">
                  <a16:creationId xmlns:a16="http://schemas.microsoft.com/office/drawing/2014/main" id="{7EFE2EE1-C84E-4E57-B54C-1D9DC0DCA577}"/>
                </a:ext>
              </a:extLst>
            </p:cNvPr>
            <p:cNvSpPr txBox="1"/>
            <p:nvPr/>
          </p:nvSpPr>
          <p:spPr>
            <a:xfrm>
              <a:off x="5143088" y="3004959"/>
              <a:ext cx="1847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38EC2198-7C7A-4AEC-BEFE-F9869319FAF8}"/>
                </a:ext>
              </a:extLst>
            </p:cNvPr>
            <p:cNvSpPr/>
            <p:nvPr/>
          </p:nvSpPr>
          <p:spPr>
            <a:xfrm>
              <a:off x="3317107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ADB4DC46-1C0E-4796-87C5-6C0A892D2B0F}"/>
                </a:ext>
              </a:extLst>
            </p:cNvPr>
            <p:cNvSpPr/>
            <p:nvPr/>
          </p:nvSpPr>
          <p:spPr>
            <a:xfrm>
              <a:off x="3684435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CE46F8A4-0747-4193-BBEA-7A55F75EFEF5}"/>
                </a:ext>
              </a:extLst>
            </p:cNvPr>
            <p:cNvSpPr/>
            <p:nvPr/>
          </p:nvSpPr>
          <p:spPr>
            <a:xfrm>
              <a:off x="2582593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97996CC9-962C-4F8E-90E3-2E736BB8C025}"/>
                </a:ext>
              </a:extLst>
            </p:cNvPr>
            <p:cNvSpPr/>
            <p:nvPr/>
          </p:nvSpPr>
          <p:spPr>
            <a:xfrm>
              <a:off x="2949921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DE148964-E988-4D7C-B452-798762E7899C}"/>
                </a:ext>
              </a:extLst>
            </p:cNvPr>
            <p:cNvSpPr/>
            <p:nvPr/>
          </p:nvSpPr>
          <p:spPr>
            <a:xfrm>
              <a:off x="4775760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116405D1-3FE5-4F64-9917-A4A105F0DAA3}"/>
                </a:ext>
              </a:extLst>
            </p:cNvPr>
            <p:cNvSpPr/>
            <p:nvPr/>
          </p:nvSpPr>
          <p:spPr>
            <a:xfrm>
              <a:off x="5143088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BDC7D4AF-5524-43A4-8CA9-02C0107E78BA}"/>
                </a:ext>
              </a:extLst>
            </p:cNvPr>
            <p:cNvSpPr/>
            <p:nvPr/>
          </p:nvSpPr>
          <p:spPr>
            <a:xfrm>
              <a:off x="4041246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1" name="Rectangle 71">
              <a:extLst>
                <a:ext uri="{FF2B5EF4-FFF2-40B4-BE49-F238E27FC236}">
                  <a16:creationId xmlns:a16="http://schemas.microsoft.com/office/drawing/2014/main" id="{9BC701A6-2325-4170-A51E-BF9E13E4DE7F}"/>
                </a:ext>
              </a:extLst>
            </p:cNvPr>
            <p:cNvSpPr/>
            <p:nvPr/>
          </p:nvSpPr>
          <p:spPr>
            <a:xfrm>
              <a:off x="4408574" y="3004959"/>
              <a:ext cx="367328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Rectangle 72">
              <a:extLst>
                <a:ext uri="{FF2B5EF4-FFF2-40B4-BE49-F238E27FC236}">
                  <a16:creationId xmlns:a16="http://schemas.microsoft.com/office/drawing/2014/main" id="{55F0B84C-5861-4734-A039-62ED166C399C}"/>
                </a:ext>
              </a:extLst>
            </p:cNvPr>
            <p:cNvSpPr/>
            <p:nvPr/>
          </p:nvSpPr>
          <p:spPr>
            <a:xfrm>
              <a:off x="3317107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3" name="Rectangle 73">
              <a:extLst>
                <a:ext uri="{FF2B5EF4-FFF2-40B4-BE49-F238E27FC236}">
                  <a16:creationId xmlns:a16="http://schemas.microsoft.com/office/drawing/2014/main" id="{DF1503E7-9577-486C-A834-5ED28CF84D1B}"/>
                </a:ext>
              </a:extLst>
            </p:cNvPr>
            <p:cNvSpPr/>
            <p:nvPr/>
          </p:nvSpPr>
          <p:spPr>
            <a:xfrm>
              <a:off x="3684435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4" name="Rectangle 74">
              <a:extLst>
                <a:ext uri="{FF2B5EF4-FFF2-40B4-BE49-F238E27FC236}">
                  <a16:creationId xmlns:a16="http://schemas.microsoft.com/office/drawing/2014/main" id="{D1DFC34B-CCAC-479D-A471-949B3D948C62}"/>
                </a:ext>
              </a:extLst>
            </p:cNvPr>
            <p:cNvSpPr/>
            <p:nvPr/>
          </p:nvSpPr>
          <p:spPr>
            <a:xfrm>
              <a:off x="2582593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5" name="Rectangle 75">
              <a:extLst>
                <a:ext uri="{FF2B5EF4-FFF2-40B4-BE49-F238E27FC236}">
                  <a16:creationId xmlns:a16="http://schemas.microsoft.com/office/drawing/2014/main" id="{60F04C90-808D-4137-9E29-EFD8748FD87A}"/>
                </a:ext>
              </a:extLst>
            </p:cNvPr>
            <p:cNvSpPr/>
            <p:nvPr/>
          </p:nvSpPr>
          <p:spPr>
            <a:xfrm>
              <a:off x="2949921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6" name="Rectangle 76">
              <a:extLst>
                <a:ext uri="{FF2B5EF4-FFF2-40B4-BE49-F238E27FC236}">
                  <a16:creationId xmlns:a16="http://schemas.microsoft.com/office/drawing/2014/main" id="{8DF4A40A-9D1B-41B0-8499-1BAFB564C8E7}"/>
                </a:ext>
              </a:extLst>
            </p:cNvPr>
            <p:cNvSpPr/>
            <p:nvPr/>
          </p:nvSpPr>
          <p:spPr>
            <a:xfrm>
              <a:off x="4775760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7" name="Rectangle 77">
              <a:extLst>
                <a:ext uri="{FF2B5EF4-FFF2-40B4-BE49-F238E27FC236}">
                  <a16:creationId xmlns:a16="http://schemas.microsoft.com/office/drawing/2014/main" id="{E31721D3-1CEA-482B-A2B0-CD1F18B72729}"/>
                </a:ext>
              </a:extLst>
            </p:cNvPr>
            <p:cNvSpPr/>
            <p:nvPr/>
          </p:nvSpPr>
          <p:spPr>
            <a:xfrm>
              <a:off x="5143088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8" name="Rectangle 78">
              <a:extLst>
                <a:ext uri="{FF2B5EF4-FFF2-40B4-BE49-F238E27FC236}">
                  <a16:creationId xmlns:a16="http://schemas.microsoft.com/office/drawing/2014/main" id="{A25BCDF3-4A3E-46CE-93C5-2E5A2D6C4AEE}"/>
                </a:ext>
              </a:extLst>
            </p:cNvPr>
            <p:cNvSpPr/>
            <p:nvPr/>
          </p:nvSpPr>
          <p:spPr>
            <a:xfrm>
              <a:off x="4041246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59" name="Rectangle 79">
              <a:extLst>
                <a:ext uri="{FF2B5EF4-FFF2-40B4-BE49-F238E27FC236}">
                  <a16:creationId xmlns:a16="http://schemas.microsoft.com/office/drawing/2014/main" id="{E045864C-9577-47F1-BC63-B99D2C710AAE}"/>
                </a:ext>
              </a:extLst>
            </p:cNvPr>
            <p:cNvSpPr/>
            <p:nvPr/>
          </p:nvSpPr>
          <p:spPr>
            <a:xfrm>
              <a:off x="4408574" y="3308979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0" name="Rectangle 80">
              <a:extLst>
                <a:ext uri="{FF2B5EF4-FFF2-40B4-BE49-F238E27FC236}">
                  <a16:creationId xmlns:a16="http://schemas.microsoft.com/office/drawing/2014/main" id="{13AE6402-141D-4027-B804-5946038CA395}"/>
                </a:ext>
              </a:extLst>
            </p:cNvPr>
            <p:cNvSpPr/>
            <p:nvPr/>
          </p:nvSpPr>
          <p:spPr>
            <a:xfrm>
              <a:off x="1870249" y="3301730"/>
              <a:ext cx="692572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x:</a:t>
              </a:r>
            </a:p>
          </p:txBody>
        </p:sp>
        <p:sp>
          <p:nvSpPr>
            <p:cNvPr id="61" name="Rectangle 81">
              <a:extLst>
                <a:ext uri="{FF2B5EF4-FFF2-40B4-BE49-F238E27FC236}">
                  <a16:creationId xmlns:a16="http://schemas.microsoft.com/office/drawing/2014/main" id="{47405DB6-5266-4D77-A30E-503B8E0C3445}"/>
                </a:ext>
              </a:extLst>
            </p:cNvPr>
            <p:cNvSpPr/>
            <p:nvPr/>
          </p:nvSpPr>
          <p:spPr>
            <a:xfrm>
              <a:off x="3317107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2" name="Rectangle 82">
              <a:extLst>
                <a:ext uri="{FF2B5EF4-FFF2-40B4-BE49-F238E27FC236}">
                  <a16:creationId xmlns:a16="http://schemas.microsoft.com/office/drawing/2014/main" id="{12C3FE9A-A12E-45B1-AAFE-FED8AA325E54}"/>
                </a:ext>
              </a:extLst>
            </p:cNvPr>
            <p:cNvSpPr/>
            <p:nvPr/>
          </p:nvSpPr>
          <p:spPr>
            <a:xfrm>
              <a:off x="3684435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3" name="Rectangle 83">
              <a:extLst>
                <a:ext uri="{FF2B5EF4-FFF2-40B4-BE49-F238E27FC236}">
                  <a16:creationId xmlns:a16="http://schemas.microsoft.com/office/drawing/2014/main" id="{ABFF25C0-2454-450F-BCE1-95155BE0A6B4}"/>
                </a:ext>
              </a:extLst>
            </p:cNvPr>
            <p:cNvSpPr/>
            <p:nvPr/>
          </p:nvSpPr>
          <p:spPr>
            <a:xfrm>
              <a:off x="2582593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4" name="Rectangle 84">
              <a:extLst>
                <a:ext uri="{FF2B5EF4-FFF2-40B4-BE49-F238E27FC236}">
                  <a16:creationId xmlns:a16="http://schemas.microsoft.com/office/drawing/2014/main" id="{CD9EA921-860F-4157-B8C8-974F16AFD784}"/>
                </a:ext>
              </a:extLst>
            </p:cNvPr>
            <p:cNvSpPr/>
            <p:nvPr/>
          </p:nvSpPr>
          <p:spPr>
            <a:xfrm>
              <a:off x="2949921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5" name="Rectangle 85">
              <a:extLst>
                <a:ext uri="{FF2B5EF4-FFF2-40B4-BE49-F238E27FC236}">
                  <a16:creationId xmlns:a16="http://schemas.microsoft.com/office/drawing/2014/main" id="{5D59FE1A-BAC8-4F0C-BB9D-03945DECBB42}"/>
                </a:ext>
              </a:extLst>
            </p:cNvPr>
            <p:cNvSpPr/>
            <p:nvPr/>
          </p:nvSpPr>
          <p:spPr>
            <a:xfrm>
              <a:off x="4775760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6" name="Rectangle 86">
              <a:extLst>
                <a:ext uri="{FF2B5EF4-FFF2-40B4-BE49-F238E27FC236}">
                  <a16:creationId xmlns:a16="http://schemas.microsoft.com/office/drawing/2014/main" id="{89EDB67F-4212-429F-84A9-F31B9BFF3C28}"/>
                </a:ext>
              </a:extLst>
            </p:cNvPr>
            <p:cNvSpPr/>
            <p:nvPr/>
          </p:nvSpPr>
          <p:spPr>
            <a:xfrm>
              <a:off x="5143088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7" name="Rectangle 87">
              <a:extLst>
                <a:ext uri="{FF2B5EF4-FFF2-40B4-BE49-F238E27FC236}">
                  <a16:creationId xmlns:a16="http://schemas.microsoft.com/office/drawing/2014/main" id="{F705C986-7AD8-416E-AFEF-2FADB415C912}"/>
                </a:ext>
              </a:extLst>
            </p:cNvPr>
            <p:cNvSpPr/>
            <p:nvPr/>
          </p:nvSpPr>
          <p:spPr>
            <a:xfrm>
              <a:off x="4041246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8" name="Rectangle 88">
              <a:extLst>
                <a:ext uri="{FF2B5EF4-FFF2-40B4-BE49-F238E27FC236}">
                  <a16:creationId xmlns:a16="http://schemas.microsoft.com/office/drawing/2014/main" id="{C6C6F892-5F0D-406A-8AA3-B3533ADAD757}"/>
                </a:ext>
              </a:extLst>
            </p:cNvPr>
            <p:cNvSpPr/>
            <p:nvPr/>
          </p:nvSpPr>
          <p:spPr>
            <a:xfrm>
              <a:off x="4408574" y="3871172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A9FA2938-6089-4EBE-BF1B-CFCBFB95FE6A}"/>
                </a:ext>
              </a:extLst>
            </p:cNvPr>
            <p:cNvSpPr/>
            <p:nvPr/>
          </p:nvSpPr>
          <p:spPr>
            <a:xfrm>
              <a:off x="1870249" y="3863923"/>
              <a:ext cx="692572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y:</a:t>
              </a:r>
            </a:p>
          </p:txBody>
        </p:sp>
        <p:sp>
          <p:nvSpPr>
            <p:cNvPr id="70" name="Rectangle 90">
              <a:extLst>
                <a:ext uri="{FF2B5EF4-FFF2-40B4-BE49-F238E27FC236}">
                  <a16:creationId xmlns:a16="http://schemas.microsoft.com/office/drawing/2014/main" id="{AB4033F4-D1BB-4352-BDA2-E775360E7FA7}"/>
                </a:ext>
              </a:extLst>
            </p:cNvPr>
            <p:cNvSpPr/>
            <p:nvPr/>
          </p:nvSpPr>
          <p:spPr>
            <a:xfrm>
              <a:off x="3318174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1" name="Rectangle 91">
              <a:extLst>
                <a:ext uri="{FF2B5EF4-FFF2-40B4-BE49-F238E27FC236}">
                  <a16:creationId xmlns:a16="http://schemas.microsoft.com/office/drawing/2014/main" id="{83FDEEAF-A276-4896-9681-9C1171A77BA3}"/>
                </a:ext>
              </a:extLst>
            </p:cNvPr>
            <p:cNvSpPr/>
            <p:nvPr/>
          </p:nvSpPr>
          <p:spPr>
            <a:xfrm>
              <a:off x="3685502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2" name="Rectangle 92">
              <a:extLst>
                <a:ext uri="{FF2B5EF4-FFF2-40B4-BE49-F238E27FC236}">
                  <a16:creationId xmlns:a16="http://schemas.microsoft.com/office/drawing/2014/main" id="{FACE6348-6D79-48C9-8275-09C507610C21}"/>
                </a:ext>
              </a:extLst>
            </p:cNvPr>
            <p:cNvSpPr/>
            <p:nvPr/>
          </p:nvSpPr>
          <p:spPr>
            <a:xfrm>
              <a:off x="2583660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3" name="Rectangle 93">
              <a:extLst>
                <a:ext uri="{FF2B5EF4-FFF2-40B4-BE49-F238E27FC236}">
                  <a16:creationId xmlns:a16="http://schemas.microsoft.com/office/drawing/2014/main" id="{260CD1DE-F7DC-410C-A1DF-C9F9592F4805}"/>
                </a:ext>
              </a:extLst>
            </p:cNvPr>
            <p:cNvSpPr/>
            <p:nvPr/>
          </p:nvSpPr>
          <p:spPr>
            <a:xfrm>
              <a:off x="2950988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4" name="Rectangle 94">
              <a:extLst>
                <a:ext uri="{FF2B5EF4-FFF2-40B4-BE49-F238E27FC236}">
                  <a16:creationId xmlns:a16="http://schemas.microsoft.com/office/drawing/2014/main" id="{E851833E-6249-4E79-91FF-1CB5293997A4}"/>
                </a:ext>
              </a:extLst>
            </p:cNvPr>
            <p:cNvSpPr/>
            <p:nvPr/>
          </p:nvSpPr>
          <p:spPr>
            <a:xfrm>
              <a:off x="4776827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92B45B2D-B9B5-424F-B996-25FB188F5B54}"/>
                </a:ext>
              </a:extLst>
            </p:cNvPr>
            <p:cNvSpPr/>
            <p:nvPr/>
          </p:nvSpPr>
          <p:spPr>
            <a:xfrm>
              <a:off x="5144155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6" name="Rectangle 96">
              <a:extLst>
                <a:ext uri="{FF2B5EF4-FFF2-40B4-BE49-F238E27FC236}">
                  <a16:creationId xmlns:a16="http://schemas.microsoft.com/office/drawing/2014/main" id="{4A48DAAA-4FC5-45B7-9540-34833BEC6ABD}"/>
                </a:ext>
              </a:extLst>
            </p:cNvPr>
            <p:cNvSpPr/>
            <p:nvPr/>
          </p:nvSpPr>
          <p:spPr>
            <a:xfrm>
              <a:off x="4042313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9F535AFA-5399-4A56-A013-A05DAB0D2EB8}"/>
                </a:ext>
              </a:extLst>
            </p:cNvPr>
            <p:cNvSpPr/>
            <p:nvPr/>
          </p:nvSpPr>
          <p:spPr>
            <a:xfrm>
              <a:off x="4409641" y="4433365"/>
              <a:ext cx="367328" cy="36933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endParaRPr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9A37C52B-9B7F-40EC-A23C-7D6CA23D460A}"/>
                </a:ext>
              </a:extLst>
            </p:cNvPr>
            <p:cNvSpPr/>
            <p:nvPr/>
          </p:nvSpPr>
          <p:spPr>
            <a:xfrm>
              <a:off x="1871316" y="4426116"/>
              <a:ext cx="692572" cy="36933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rtlCol="0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Consolas" panose="020B0609020204030204" pitchFamily="49" charset="0"/>
                </a:rPr>
                <a:t>z:</a:t>
              </a: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028D6CFE-4BAD-4EBC-B09A-EBC3AEF22396}"/>
              </a:ext>
            </a:extLst>
          </p:cNvPr>
          <p:cNvSpPr txBox="1">
            <a:spLocks/>
          </p:cNvSpPr>
          <p:nvPr/>
        </p:nvSpPr>
        <p:spPr>
          <a:xfrm>
            <a:off x="734341" y="10731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Using multi-bit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truth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false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constants:</a:t>
            </a:r>
          </a:p>
        </p:txBody>
      </p:sp>
      <p:sp>
        <p:nvSpPr>
          <p:cNvPr id="80" name="Rectangle 35">
            <a:extLst>
              <a:ext uri="{FF2B5EF4-FFF2-40B4-BE49-F238E27FC236}">
                <a16:creationId xmlns:a16="http://schemas.microsoft.com/office/drawing/2014/main" id="{AAA4A10A-9618-4AFC-B6C1-2117FD7C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652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9">
            <a:extLst>
              <a:ext uri="{FF2B5EF4-FFF2-40B4-BE49-F238E27FC236}">
                <a16:creationId xmlns:a16="http://schemas.microsoft.com/office/drawing/2014/main" id="{43C1B697-B9A5-45A9-AAF1-758F535FF81D}"/>
              </a:ext>
            </a:extLst>
          </p:cNvPr>
          <p:cNvSpPr txBox="1"/>
          <p:nvPr/>
        </p:nvSpPr>
        <p:spPr>
          <a:xfrm>
            <a:off x="5143088" y="3004959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60">
            <a:extLst>
              <a:ext uri="{FF2B5EF4-FFF2-40B4-BE49-F238E27FC236}">
                <a16:creationId xmlns:a16="http://schemas.microsoft.com/office/drawing/2014/main" id="{2B7D01EF-B999-44DB-9B56-38085ABAD70B}"/>
              </a:ext>
            </a:extLst>
          </p:cNvPr>
          <p:cNvSpPr/>
          <p:nvPr/>
        </p:nvSpPr>
        <p:spPr>
          <a:xfrm>
            <a:off x="3317107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Rectangle 61">
            <a:extLst>
              <a:ext uri="{FF2B5EF4-FFF2-40B4-BE49-F238E27FC236}">
                <a16:creationId xmlns:a16="http://schemas.microsoft.com/office/drawing/2014/main" id="{79C153A7-3173-49FD-9F1F-AD375961A459}"/>
              </a:ext>
            </a:extLst>
          </p:cNvPr>
          <p:cNvSpPr/>
          <p:nvPr/>
        </p:nvSpPr>
        <p:spPr>
          <a:xfrm>
            <a:off x="3684435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C971CB12-29F5-4A49-B0C3-9379D5D99322}"/>
              </a:ext>
            </a:extLst>
          </p:cNvPr>
          <p:cNvSpPr/>
          <p:nvPr/>
        </p:nvSpPr>
        <p:spPr>
          <a:xfrm>
            <a:off x="2582593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Rectangle 63">
            <a:extLst>
              <a:ext uri="{FF2B5EF4-FFF2-40B4-BE49-F238E27FC236}">
                <a16:creationId xmlns:a16="http://schemas.microsoft.com/office/drawing/2014/main" id="{B6C59563-E6F5-4480-9D16-CB052423083B}"/>
              </a:ext>
            </a:extLst>
          </p:cNvPr>
          <p:cNvSpPr/>
          <p:nvPr/>
        </p:nvSpPr>
        <p:spPr>
          <a:xfrm>
            <a:off x="2949921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Rectangle 64">
            <a:extLst>
              <a:ext uri="{FF2B5EF4-FFF2-40B4-BE49-F238E27FC236}">
                <a16:creationId xmlns:a16="http://schemas.microsoft.com/office/drawing/2014/main" id="{DC3AB28E-B0E4-4DA2-8B2C-45A5418D5E60}"/>
              </a:ext>
            </a:extLst>
          </p:cNvPr>
          <p:cNvSpPr/>
          <p:nvPr/>
        </p:nvSpPr>
        <p:spPr>
          <a:xfrm>
            <a:off x="4775760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65">
            <a:extLst>
              <a:ext uri="{FF2B5EF4-FFF2-40B4-BE49-F238E27FC236}">
                <a16:creationId xmlns:a16="http://schemas.microsoft.com/office/drawing/2014/main" id="{42F399C6-BC3F-4228-8403-9486A93628F7}"/>
              </a:ext>
            </a:extLst>
          </p:cNvPr>
          <p:cNvSpPr/>
          <p:nvPr/>
        </p:nvSpPr>
        <p:spPr>
          <a:xfrm>
            <a:off x="5143088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Rectangle 66">
            <a:extLst>
              <a:ext uri="{FF2B5EF4-FFF2-40B4-BE49-F238E27FC236}">
                <a16:creationId xmlns:a16="http://schemas.microsoft.com/office/drawing/2014/main" id="{58023783-5122-4CFE-B027-C72DDDCF2DA8}"/>
              </a:ext>
            </a:extLst>
          </p:cNvPr>
          <p:cNvSpPr/>
          <p:nvPr/>
        </p:nvSpPr>
        <p:spPr>
          <a:xfrm>
            <a:off x="4041246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Rectangle 67">
            <a:extLst>
              <a:ext uri="{FF2B5EF4-FFF2-40B4-BE49-F238E27FC236}">
                <a16:creationId xmlns:a16="http://schemas.microsoft.com/office/drawing/2014/main" id="{6DFD6733-785F-480F-812A-0FAFF42F4602}"/>
              </a:ext>
            </a:extLst>
          </p:cNvPr>
          <p:cNvSpPr/>
          <p:nvPr/>
        </p:nvSpPr>
        <p:spPr>
          <a:xfrm>
            <a:off x="4408574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37A7A90A-764E-4225-B137-3F48656B9BCA}"/>
              </a:ext>
            </a:extLst>
          </p:cNvPr>
          <p:cNvSpPr txBox="1"/>
          <p:nvPr/>
        </p:nvSpPr>
        <p:spPr>
          <a:xfrm>
            <a:off x="838200" y="1498323"/>
            <a:ext cx="5552081" cy="116432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108000" rIns="14400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Suppose that x, y, z are 8-bit bus-pins: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chipPart(..., x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false, z[0..2]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z[6..7]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</p:txBody>
      </p:sp>
      <p:sp>
        <p:nvSpPr>
          <p:cNvPr id="50" name="Rectangle 81">
            <a:extLst>
              <a:ext uri="{FF2B5EF4-FFF2-40B4-BE49-F238E27FC236}">
                <a16:creationId xmlns:a16="http://schemas.microsoft.com/office/drawing/2014/main" id="{08020F5F-07F9-45E0-A4E6-77FADF64D1D8}"/>
              </a:ext>
            </a:extLst>
          </p:cNvPr>
          <p:cNvSpPr/>
          <p:nvPr/>
        </p:nvSpPr>
        <p:spPr>
          <a:xfrm>
            <a:off x="3317107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1" name="Rectangle 82">
            <a:extLst>
              <a:ext uri="{FF2B5EF4-FFF2-40B4-BE49-F238E27FC236}">
                <a16:creationId xmlns:a16="http://schemas.microsoft.com/office/drawing/2014/main" id="{C54710CA-0C62-444C-A000-4BCDA26E8D26}"/>
              </a:ext>
            </a:extLst>
          </p:cNvPr>
          <p:cNvSpPr/>
          <p:nvPr/>
        </p:nvSpPr>
        <p:spPr>
          <a:xfrm>
            <a:off x="3684435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2" name="Rectangle 83">
            <a:extLst>
              <a:ext uri="{FF2B5EF4-FFF2-40B4-BE49-F238E27FC236}">
                <a16:creationId xmlns:a16="http://schemas.microsoft.com/office/drawing/2014/main" id="{86A63A88-F611-493C-900F-DE7440E7E6B7}"/>
              </a:ext>
            </a:extLst>
          </p:cNvPr>
          <p:cNvSpPr/>
          <p:nvPr/>
        </p:nvSpPr>
        <p:spPr>
          <a:xfrm>
            <a:off x="2582593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3" name="Rectangle 84">
            <a:extLst>
              <a:ext uri="{FF2B5EF4-FFF2-40B4-BE49-F238E27FC236}">
                <a16:creationId xmlns:a16="http://schemas.microsoft.com/office/drawing/2014/main" id="{9BA600CD-A2DE-4769-B6BF-3762EC1DF3CF}"/>
              </a:ext>
            </a:extLst>
          </p:cNvPr>
          <p:cNvSpPr/>
          <p:nvPr/>
        </p:nvSpPr>
        <p:spPr>
          <a:xfrm>
            <a:off x="2949921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4" name="Rectangle 85">
            <a:extLst>
              <a:ext uri="{FF2B5EF4-FFF2-40B4-BE49-F238E27FC236}">
                <a16:creationId xmlns:a16="http://schemas.microsoft.com/office/drawing/2014/main" id="{02B8DC06-61C1-427D-9FFC-40B130F6ECF2}"/>
              </a:ext>
            </a:extLst>
          </p:cNvPr>
          <p:cNvSpPr/>
          <p:nvPr/>
        </p:nvSpPr>
        <p:spPr>
          <a:xfrm>
            <a:off x="4775760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5" name="Rectangle 86">
            <a:extLst>
              <a:ext uri="{FF2B5EF4-FFF2-40B4-BE49-F238E27FC236}">
                <a16:creationId xmlns:a16="http://schemas.microsoft.com/office/drawing/2014/main" id="{2C5ED839-A812-4743-81CC-9C09B98DBAAB}"/>
              </a:ext>
            </a:extLst>
          </p:cNvPr>
          <p:cNvSpPr/>
          <p:nvPr/>
        </p:nvSpPr>
        <p:spPr>
          <a:xfrm>
            <a:off x="5143088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6" name="Rectangle 87">
            <a:extLst>
              <a:ext uri="{FF2B5EF4-FFF2-40B4-BE49-F238E27FC236}">
                <a16:creationId xmlns:a16="http://schemas.microsoft.com/office/drawing/2014/main" id="{87608968-4042-4971-B65E-E26D899787B3}"/>
              </a:ext>
            </a:extLst>
          </p:cNvPr>
          <p:cNvSpPr/>
          <p:nvPr/>
        </p:nvSpPr>
        <p:spPr>
          <a:xfrm>
            <a:off x="4041246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7" name="Rectangle 88">
            <a:extLst>
              <a:ext uri="{FF2B5EF4-FFF2-40B4-BE49-F238E27FC236}">
                <a16:creationId xmlns:a16="http://schemas.microsoft.com/office/drawing/2014/main" id="{F3DB6899-440F-484F-846A-972C863A40F3}"/>
              </a:ext>
            </a:extLst>
          </p:cNvPr>
          <p:cNvSpPr/>
          <p:nvPr/>
        </p:nvSpPr>
        <p:spPr>
          <a:xfrm>
            <a:off x="4408574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8" name="Rectangle 89">
            <a:extLst>
              <a:ext uri="{FF2B5EF4-FFF2-40B4-BE49-F238E27FC236}">
                <a16:creationId xmlns:a16="http://schemas.microsoft.com/office/drawing/2014/main" id="{09758D3F-AADE-4FBC-9A9F-C3ED711BA80C}"/>
              </a:ext>
            </a:extLst>
          </p:cNvPr>
          <p:cNvSpPr/>
          <p:nvPr/>
        </p:nvSpPr>
        <p:spPr>
          <a:xfrm>
            <a:off x="1870249" y="3863923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y:</a:t>
            </a:r>
          </a:p>
        </p:txBody>
      </p:sp>
      <p:sp>
        <p:nvSpPr>
          <p:cNvPr id="59" name="Rectangle 90">
            <a:extLst>
              <a:ext uri="{FF2B5EF4-FFF2-40B4-BE49-F238E27FC236}">
                <a16:creationId xmlns:a16="http://schemas.microsoft.com/office/drawing/2014/main" id="{E3C99CE8-673A-4649-BE76-BEC91B8986FA}"/>
              </a:ext>
            </a:extLst>
          </p:cNvPr>
          <p:cNvSpPr/>
          <p:nvPr/>
        </p:nvSpPr>
        <p:spPr>
          <a:xfrm>
            <a:off x="3318174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0" name="Rectangle 91">
            <a:extLst>
              <a:ext uri="{FF2B5EF4-FFF2-40B4-BE49-F238E27FC236}">
                <a16:creationId xmlns:a16="http://schemas.microsoft.com/office/drawing/2014/main" id="{FCBA0099-AFB7-4F02-900E-A5E3538D75C8}"/>
              </a:ext>
            </a:extLst>
          </p:cNvPr>
          <p:cNvSpPr/>
          <p:nvPr/>
        </p:nvSpPr>
        <p:spPr>
          <a:xfrm>
            <a:off x="3685502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1" name="Rectangle 92">
            <a:extLst>
              <a:ext uri="{FF2B5EF4-FFF2-40B4-BE49-F238E27FC236}">
                <a16:creationId xmlns:a16="http://schemas.microsoft.com/office/drawing/2014/main" id="{390713C6-898C-4D20-9B7C-ADC1B2EB0FBB}"/>
              </a:ext>
            </a:extLst>
          </p:cNvPr>
          <p:cNvSpPr/>
          <p:nvPr/>
        </p:nvSpPr>
        <p:spPr>
          <a:xfrm>
            <a:off x="2583660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2" name="Rectangle 93">
            <a:extLst>
              <a:ext uri="{FF2B5EF4-FFF2-40B4-BE49-F238E27FC236}">
                <a16:creationId xmlns:a16="http://schemas.microsoft.com/office/drawing/2014/main" id="{DAB43DD9-1C7D-4DAA-B6DD-3B60BCF62B67}"/>
              </a:ext>
            </a:extLst>
          </p:cNvPr>
          <p:cNvSpPr/>
          <p:nvPr/>
        </p:nvSpPr>
        <p:spPr>
          <a:xfrm>
            <a:off x="2950988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3" name="Rectangle 94">
            <a:extLst>
              <a:ext uri="{FF2B5EF4-FFF2-40B4-BE49-F238E27FC236}">
                <a16:creationId xmlns:a16="http://schemas.microsoft.com/office/drawing/2014/main" id="{2B7CFD95-3711-471D-B98E-FD9F87050F7D}"/>
              </a:ext>
            </a:extLst>
          </p:cNvPr>
          <p:cNvSpPr/>
          <p:nvPr/>
        </p:nvSpPr>
        <p:spPr>
          <a:xfrm>
            <a:off x="4776827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4" name="Rectangle 95">
            <a:extLst>
              <a:ext uri="{FF2B5EF4-FFF2-40B4-BE49-F238E27FC236}">
                <a16:creationId xmlns:a16="http://schemas.microsoft.com/office/drawing/2014/main" id="{BFAD788B-8BFA-43A9-A22F-1DA4939D2584}"/>
              </a:ext>
            </a:extLst>
          </p:cNvPr>
          <p:cNvSpPr/>
          <p:nvPr/>
        </p:nvSpPr>
        <p:spPr>
          <a:xfrm>
            <a:off x="5144155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5" name="Rectangle 96">
            <a:extLst>
              <a:ext uri="{FF2B5EF4-FFF2-40B4-BE49-F238E27FC236}">
                <a16:creationId xmlns:a16="http://schemas.microsoft.com/office/drawing/2014/main" id="{9CB4C67E-84C6-48DB-9DC7-749DDAFE6EDF}"/>
              </a:ext>
            </a:extLst>
          </p:cNvPr>
          <p:cNvSpPr/>
          <p:nvPr/>
        </p:nvSpPr>
        <p:spPr>
          <a:xfrm>
            <a:off x="4042313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6" name="Rectangle 97">
            <a:extLst>
              <a:ext uri="{FF2B5EF4-FFF2-40B4-BE49-F238E27FC236}">
                <a16:creationId xmlns:a16="http://schemas.microsoft.com/office/drawing/2014/main" id="{D19C722E-3373-4ACB-A3A8-BCF0733E91E5}"/>
              </a:ext>
            </a:extLst>
          </p:cNvPr>
          <p:cNvSpPr/>
          <p:nvPr/>
        </p:nvSpPr>
        <p:spPr>
          <a:xfrm>
            <a:off x="4409641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67" name="Rectangle 98">
            <a:extLst>
              <a:ext uri="{FF2B5EF4-FFF2-40B4-BE49-F238E27FC236}">
                <a16:creationId xmlns:a16="http://schemas.microsoft.com/office/drawing/2014/main" id="{441F4F0D-4644-40C6-86BC-8227980D6B8E}"/>
              </a:ext>
            </a:extLst>
          </p:cNvPr>
          <p:cNvSpPr/>
          <p:nvPr/>
        </p:nvSpPr>
        <p:spPr>
          <a:xfrm>
            <a:off x="1871316" y="4426116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z:</a:t>
            </a:r>
          </a:p>
        </p:txBody>
      </p:sp>
      <p:sp>
        <p:nvSpPr>
          <p:cNvPr id="68" name="Rectangle 41">
            <a:extLst>
              <a:ext uri="{FF2B5EF4-FFF2-40B4-BE49-F238E27FC236}">
                <a16:creationId xmlns:a16="http://schemas.microsoft.com/office/drawing/2014/main" id="{516797BF-C9CC-4CA7-9959-E8015977EA2E}"/>
              </a:ext>
            </a:extLst>
          </p:cNvPr>
          <p:cNvSpPr/>
          <p:nvPr/>
        </p:nvSpPr>
        <p:spPr>
          <a:xfrm>
            <a:off x="3317107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9" name="Rectangle 42">
            <a:extLst>
              <a:ext uri="{FF2B5EF4-FFF2-40B4-BE49-F238E27FC236}">
                <a16:creationId xmlns:a16="http://schemas.microsoft.com/office/drawing/2014/main" id="{61E59D92-2A18-4913-8078-4F99342D5096}"/>
              </a:ext>
            </a:extLst>
          </p:cNvPr>
          <p:cNvSpPr/>
          <p:nvPr/>
        </p:nvSpPr>
        <p:spPr>
          <a:xfrm>
            <a:off x="3684435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0" name="Rectangle 43">
            <a:extLst>
              <a:ext uri="{FF2B5EF4-FFF2-40B4-BE49-F238E27FC236}">
                <a16:creationId xmlns:a16="http://schemas.microsoft.com/office/drawing/2014/main" id="{C1CBA907-DB57-4D4E-8097-24EED6917690}"/>
              </a:ext>
            </a:extLst>
          </p:cNvPr>
          <p:cNvSpPr/>
          <p:nvPr/>
        </p:nvSpPr>
        <p:spPr>
          <a:xfrm>
            <a:off x="2582593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1" name="Rectangle 53">
            <a:extLst>
              <a:ext uri="{FF2B5EF4-FFF2-40B4-BE49-F238E27FC236}">
                <a16:creationId xmlns:a16="http://schemas.microsoft.com/office/drawing/2014/main" id="{7C06834F-6BBC-4921-880A-8A4C8FA19C83}"/>
              </a:ext>
            </a:extLst>
          </p:cNvPr>
          <p:cNvSpPr/>
          <p:nvPr/>
        </p:nvSpPr>
        <p:spPr>
          <a:xfrm>
            <a:off x="2949921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2" name="Rectangle 54">
            <a:extLst>
              <a:ext uri="{FF2B5EF4-FFF2-40B4-BE49-F238E27FC236}">
                <a16:creationId xmlns:a16="http://schemas.microsoft.com/office/drawing/2014/main" id="{5AD09774-7F4E-446C-9D48-045377C40B28}"/>
              </a:ext>
            </a:extLst>
          </p:cNvPr>
          <p:cNvSpPr/>
          <p:nvPr/>
        </p:nvSpPr>
        <p:spPr>
          <a:xfrm>
            <a:off x="4775760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3" name="Rectangle 55">
            <a:extLst>
              <a:ext uri="{FF2B5EF4-FFF2-40B4-BE49-F238E27FC236}">
                <a16:creationId xmlns:a16="http://schemas.microsoft.com/office/drawing/2014/main" id="{D3D8E89E-620F-4596-8D29-B35881B147D0}"/>
              </a:ext>
            </a:extLst>
          </p:cNvPr>
          <p:cNvSpPr/>
          <p:nvPr/>
        </p:nvSpPr>
        <p:spPr>
          <a:xfrm>
            <a:off x="5143088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4" name="Rectangle 56">
            <a:extLst>
              <a:ext uri="{FF2B5EF4-FFF2-40B4-BE49-F238E27FC236}">
                <a16:creationId xmlns:a16="http://schemas.microsoft.com/office/drawing/2014/main" id="{169D4D8D-CF1F-4877-BA2F-DDB945F40510}"/>
              </a:ext>
            </a:extLst>
          </p:cNvPr>
          <p:cNvSpPr/>
          <p:nvPr/>
        </p:nvSpPr>
        <p:spPr>
          <a:xfrm>
            <a:off x="4041246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5" name="Rectangle 57">
            <a:extLst>
              <a:ext uri="{FF2B5EF4-FFF2-40B4-BE49-F238E27FC236}">
                <a16:creationId xmlns:a16="http://schemas.microsoft.com/office/drawing/2014/main" id="{1B934D1D-CDF6-4F1A-B724-5B89EDF6B407}"/>
              </a:ext>
            </a:extLst>
          </p:cNvPr>
          <p:cNvSpPr/>
          <p:nvPr/>
        </p:nvSpPr>
        <p:spPr>
          <a:xfrm>
            <a:off x="4408574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6" name="Rectangle 58">
            <a:extLst>
              <a:ext uri="{FF2B5EF4-FFF2-40B4-BE49-F238E27FC236}">
                <a16:creationId xmlns:a16="http://schemas.microsoft.com/office/drawing/2014/main" id="{31B3F165-0125-4E03-8551-73C5A9F9CD1B}"/>
              </a:ext>
            </a:extLst>
          </p:cNvPr>
          <p:cNvSpPr/>
          <p:nvPr/>
        </p:nvSpPr>
        <p:spPr>
          <a:xfrm>
            <a:off x="1870249" y="3301730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x: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2EE8CB15-7BE0-4E3E-BC08-AD3A02CBE2FE}"/>
              </a:ext>
            </a:extLst>
          </p:cNvPr>
          <p:cNvSpPr txBox="1">
            <a:spLocks/>
          </p:cNvSpPr>
          <p:nvPr/>
        </p:nvSpPr>
        <p:spPr>
          <a:xfrm>
            <a:off x="734341" y="10731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Using multi-bit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truth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false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constants:</a:t>
            </a:r>
          </a:p>
        </p:txBody>
      </p:sp>
      <p:sp>
        <p:nvSpPr>
          <p:cNvPr id="78" name="Rectangle 35">
            <a:extLst>
              <a:ext uri="{FF2B5EF4-FFF2-40B4-BE49-F238E27FC236}">
                <a16:creationId xmlns:a16="http://schemas.microsoft.com/office/drawing/2014/main" id="{1D699193-5E8A-4CF0-B42B-7450DE8EC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916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9">
            <a:extLst>
              <a:ext uri="{FF2B5EF4-FFF2-40B4-BE49-F238E27FC236}">
                <a16:creationId xmlns:a16="http://schemas.microsoft.com/office/drawing/2014/main" id="{BD6491A9-8CF4-45AF-AB93-D702C5A47FDF}"/>
              </a:ext>
            </a:extLst>
          </p:cNvPr>
          <p:cNvSpPr txBox="1"/>
          <p:nvPr/>
        </p:nvSpPr>
        <p:spPr>
          <a:xfrm>
            <a:off x="5143088" y="3004959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60">
            <a:extLst>
              <a:ext uri="{FF2B5EF4-FFF2-40B4-BE49-F238E27FC236}">
                <a16:creationId xmlns:a16="http://schemas.microsoft.com/office/drawing/2014/main" id="{F471073D-B67B-435C-9DF5-0420E74C50C8}"/>
              </a:ext>
            </a:extLst>
          </p:cNvPr>
          <p:cNvSpPr/>
          <p:nvPr/>
        </p:nvSpPr>
        <p:spPr>
          <a:xfrm>
            <a:off x="3317107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Rectangle 61">
            <a:extLst>
              <a:ext uri="{FF2B5EF4-FFF2-40B4-BE49-F238E27FC236}">
                <a16:creationId xmlns:a16="http://schemas.microsoft.com/office/drawing/2014/main" id="{DFA09187-BAC9-4E90-AADC-B9F21F780414}"/>
              </a:ext>
            </a:extLst>
          </p:cNvPr>
          <p:cNvSpPr/>
          <p:nvPr/>
        </p:nvSpPr>
        <p:spPr>
          <a:xfrm>
            <a:off x="3684435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79E1A1FA-8942-4ED0-8AD2-9448D1FEFE64}"/>
              </a:ext>
            </a:extLst>
          </p:cNvPr>
          <p:cNvSpPr/>
          <p:nvPr/>
        </p:nvSpPr>
        <p:spPr>
          <a:xfrm>
            <a:off x="2582593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4" name="Rectangle 63">
            <a:extLst>
              <a:ext uri="{FF2B5EF4-FFF2-40B4-BE49-F238E27FC236}">
                <a16:creationId xmlns:a16="http://schemas.microsoft.com/office/drawing/2014/main" id="{DD3DF85D-650E-416F-8095-3816BD4DECB6}"/>
              </a:ext>
            </a:extLst>
          </p:cNvPr>
          <p:cNvSpPr/>
          <p:nvPr/>
        </p:nvSpPr>
        <p:spPr>
          <a:xfrm>
            <a:off x="2949921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Rectangle 64">
            <a:extLst>
              <a:ext uri="{FF2B5EF4-FFF2-40B4-BE49-F238E27FC236}">
                <a16:creationId xmlns:a16="http://schemas.microsoft.com/office/drawing/2014/main" id="{769C8A4D-B62A-4687-9E80-0D3B5A2686C9}"/>
              </a:ext>
            </a:extLst>
          </p:cNvPr>
          <p:cNvSpPr/>
          <p:nvPr/>
        </p:nvSpPr>
        <p:spPr>
          <a:xfrm>
            <a:off x="4775760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Rectangle 65">
            <a:extLst>
              <a:ext uri="{FF2B5EF4-FFF2-40B4-BE49-F238E27FC236}">
                <a16:creationId xmlns:a16="http://schemas.microsoft.com/office/drawing/2014/main" id="{CEDD1D7C-0004-4EB6-8E00-B6312CA70A56}"/>
              </a:ext>
            </a:extLst>
          </p:cNvPr>
          <p:cNvSpPr/>
          <p:nvPr/>
        </p:nvSpPr>
        <p:spPr>
          <a:xfrm>
            <a:off x="5143088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Rectangle 66">
            <a:extLst>
              <a:ext uri="{FF2B5EF4-FFF2-40B4-BE49-F238E27FC236}">
                <a16:creationId xmlns:a16="http://schemas.microsoft.com/office/drawing/2014/main" id="{DB903121-A931-4BCE-ADDC-32416CEFA629}"/>
              </a:ext>
            </a:extLst>
          </p:cNvPr>
          <p:cNvSpPr/>
          <p:nvPr/>
        </p:nvSpPr>
        <p:spPr>
          <a:xfrm>
            <a:off x="4041246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Rectangle 67">
            <a:extLst>
              <a:ext uri="{FF2B5EF4-FFF2-40B4-BE49-F238E27FC236}">
                <a16:creationId xmlns:a16="http://schemas.microsoft.com/office/drawing/2014/main" id="{1286620C-55A9-47E7-900A-4AC3B569DF00}"/>
              </a:ext>
            </a:extLst>
          </p:cNvPr>
          <p:cNvSpPr/>
          <p:nvPr/>
        </p:nvSpPr>
        <p:spPr>
          <a:xfrm>
            <a:off x="4408574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61DA9C32-C186-4CA5-AD98-F8F8B1DFB97B}"/>
              </a:ext>
            </a:extLst>
          </p:cNvPr>
          <p:cNvSpPr txBox="1"/>
          <p:nvPr/>
        </p:nvSpPr>
        <p:spPr>
          <a:xfrm>
            <a:off x="838200" y="1498323"/>
            <a:ext cx="5552081" cy="116432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108000" rIns="14400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Suppose that x, y, z are 8-bit bus-pins: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chipPart(..., x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false, z[0..2]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z[6..7]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</p:txBody>
      </p:sp>
      <p:sp>
        <p:nvSpPr>
          <p:cNvPr id="50" name="Rectangle 90">
            <a:extLst>
              <a:ext uri="{FF2B5EF4-FFF2-40B4-BE49-F238E27FC236}">
                <a16:creationId xmlns:a16="http://schemas.microsoft.com/office/drawing/2014/main" id="{E20952C5-48FC-4031-9DE6-56E9697C7216}"/>
              </a:ext>
            </a:extLst>
          </p:cNvPr>
          <p:cNvSpPr/>
          <p:nvPr/>
        </p:nvSpPr>
        <p:spPr>
          <a:xfrm>
            <a:off x="3318174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1" name="Rectangle 91">
            <a:extLst>
              <a:ext uri="{FF2B5EF4-FFF2-40B4-BE49-F238E27FC236}">
                <a16:creationId xmlns:a16="http://schemas.microsoft.com/office/drawing/2014/main" id="{DB62977C-21A4-4DA2-80AC-230D85584ADC}"/>
              </a:ext>
            </a:extLst>
          </p:cNvPr>
          <p:cNvSpPr/>
          <p:nvPr/>
        </p:nvSpPr>
        <p:spPr>
          <a:xfrm>
            <a:off x="3685502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2" name="Rectangle 92">
            <a:extLst>
              <a:ext uri="{FF2B5EF4-FFF2-40B4-BE49-F238E27FC236}">
                <a16:creationId xmlns:a16="http://schemas.microsoft.com/office/drawing/2014/main" id="{8514424A-3FC5-43AF-9068-63AE07DA2155}"/>
              </a:ext>
            </a:extLst>
          </p:cNvPr>
          <p:cNvSpPr/>
          <p:nvPr/>
        </p:nvSpPr>
        <p:spPr>
          <a:xfrm>
            <a:off x="2583660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3" name="Rectangle 93">
            <a:extLst>
              <a:ext uri="{FF2B5EF4-FFF2-40B4-BE49-F238E27FC236}">
                <a16:creationId xmlns:a16="http://schemas.microsoft.com/office/drawing/2014/main" id="{28B2C04D-EBAF-4CC6-AA7D-41DCA22DB241}"/>
              </a:ext>
            </a:extLst>
          </p:cNvPr>
          <p:cNvSpPr/>
          <p:nvPr/>
        </p:nvSpPr>
        <p:spPr>
          <a:xfrm>
            <a:off x="2950988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4" name="Rectangle 94">
            <a:extLst>
              <a:ext uri="{FF2B5EF4-FFF2-40B4-BE49-F238E27FC236}">
                <a16:creationId xmlns:a16="http://schemas.microsoft.com/office/drawing/2014/main" id="{5918FAE2-9BC5-4E1F-9D9D-6A7A7961CB8F}"/>
              </a:ext>
            </a:extLst>
          </p:cNvPr>
          <p:cNvSpPr/>
          <p:nvPr/>
        </p:nvSpPr>
        <p:spPr>
          <a:xfrm>
            <a:off x="4776827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5" name="Rectangle 95">
            <a:extLst>
              <a:ext uri="{FF2B5EF4-FFF2-40B4-BE49-F238E27FC236}">
                <a16:creationId xmlns:a16="http://schemas.microsoft.com/office/drawing/2014/main" id="{0F270B02-1F00-4ECF-AD5E-38010F14B7E4}"/>
              </a:ext>
            </a:extLst>
          </p:cNvPr>
          <p:cNvSpPr/>
          <p:nvPr/>
        </p:nvSpPr>
        <p:spPr>
          <a:xfrm>
            <a:off x="5144155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6" name="Rectangle 96">
            <a:extLst>
              <a:ext uri="{FF2B5EF4-FFF2-40B4-BE49-F238E27FC236}">
                <a16:creationId xmlns:a16="http://schemas.microsoft.com/office/drawing/2014/main" id="{1099F0E0-631C-4872-B7DA-61F8E03DB402}"/>
              </a:ext>
            </a:extLst>
          </p:cNvPr>
          <p:cNvSpPr/>
          <p:nvPr/>
        </p:nvSpPr>
        <p:spPr>
          <a:xfrm>
            <a:off x="4042313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7" name="Rectangle 97">
            <a:extLst>
              <a:ext uri="{FF2B5EF4-FFF2-40B4-BE49-F238E27FC236}">
                <a16:creationId xmlns:a16="http://schemas.microsoft.com/office/drawing/2014/main" id="{CD01A384-2899-4D8B-8B12-EEF45471BB73}"/>
              </a:ext>
            </a:extLst>
          </p:cNvPr>
          <p:cNvSpPr/>
          <p:nvPr/>
        </p:nvSpPr>
        <p:spPr>
          <a:xfrm>
            <a:off x="4409641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58" name="Rectangle 98">
            <a:extLst>
              <a:ext uri="{FF2B5EF4-FFF2-40B4-BE49-F238E27FC236}">
                <a16:creationId xmlns:a16="http://schemas.microsoft.com/office/drawing/2014/main" id="{95BD18EB-2CA6-4B89-A37A-9E6A037AD17D}"/>
              </a:ext>
            </a:extLst>
          </p:cNvPr>
          <p:cNvSpPr/>
          <p:nvPr/>
        </p:nvSpPr>
        <p:spPr>
          <a:xfrm>
            <a:off x="1871316" y="4426116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z:</a:t>
            </a:r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2FF81346-9C19-4047-9182-A935E7F0D304}"/>
              </a:ext>
            </a:extLst>
          </p:cNvPr>
          <p:cNvSpPr/>
          <p:nvPr/>
        </p:nvSpPr>
        <p:spPr>
          <a:xfrm>
            <a:off x="3317107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0A232DD2-3795-426C-B361-08B7E27F4CDE}"/>
              </a:ext>
            </a:extLst>
          </p:cNvPr>
          <p:cNvSpPr/>
          <p:nvPr/>
        </p:nvSpPr>
        <p:spPr>
          <a:xfrm>
            <a:off x="3684435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1" name="Rectangle 43">
            <a:extLst>
              <a:ext uri="{FF2B5EF4-FFF2-40B4-BE49-F238E27FC236}">
                <a16:creationId xmlns:a16="http://schemas.microsoft.com/office/drawing/2014/main" id="{EDFFB830-F87B-4534-AAF7-28A5D7DB1FAB}"/>
              </a:ext>
            </a:extLst>
          </p:cNvPr>
          <p:cNvSpPr/>
          <p:nvPr/>
        </p:nvSpPr>
        <p:spPr>
          <a:xfrm>
            <a:off x="2582593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838F4CDC-43DF-47E1-B949-CA77AA76BDFD}"/>
              </a:ext>
            </a:extLst>
          </p:cNvPr>
          <p:cNvSpPr/>
          <p:nvPr/>
        </p:nvSpPr>
        <p:spPr>
          <a:xfrm>
            <a:off x="2949921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13587D7B-BCFC-49F2-B921-D71F4FC31C1B}"/>
              </a:ext>
            </a:extLst>
          </p:cNvPr>
          <p:cNvSpPr/>
          <p:nvPr/>
        </p:nvSpPr>
        <p:spPr>
          <a:xfrm>
            <a:off x="4775760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EF483EF2-EC62-4967-A5CF-9FEB05DD33B0}"/>
              </a:ext>
            </a:extLst>
          </p:cNvPr>
          <p:cNvSpPr/>
          <p:nvPr/>
        </p:nvSpPr>
        <p:spPr>
          <a:xfrm>
            <a:off x="5143088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1C128E7A-0CCC-4861-88D4-CBA38B3BC031}"/>
              </a:ext>
            </a:extLst>
          </p:cNvPr>
          <p:cNvSpPr/>
          <p:nvPr/>
        </p:nvSpPr>
        <p:spPr>
          <a:xfrm>
            <a:off x="4041246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26A1EE8C-1546-49C0-ADA7-DEE5F4D7A7C3}"/>
              </a:ext>
            </a:extLst>
          </p:cNvPr>
          <p:cNvSpPr/>
          <p:nvPr/>
        </p:nvSpPr>
        <p:spPr>
          <a:xfrm>
            <a:off x="4408574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2764411B-5D6E-4C10-8223-6D66EEB3D016}"/>
              </a:ext>
            </a:extLst>
          </p:cNvPr>
          <p:cNvSpPr/>
          <p:nvPr/>
        </p:nvSpPr>
        <p:spPr>
          <a:xfrm>
            <a:off x="1870249" y="3301730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x:</a:t>
            </a:r>
          </a:p>
        </p:txBody>
      </p:sp>
      <p:sp>
        <p:nvSpPr>
          <p:cNvPr id="68" name="Rectangle 40">
            <a:extLst>
              <a:ext uri="{FF2B5EF4-FFF2-40B4-BE49-F238E27FC236}">
                <a16:creationId xmlns:a16="http://schemas.microsoft.com/office/drawing/2014/main" id="{3C788D8E-1392-44CC-83C6-7D1DE78AFDE8}"/>
              </a:ext>
            </a:extLst>
          </p:cNvPr>
          <p:cNvSpPr/>
          <p:nvPr/>
        </p:nvSpPr>
        <p:spPr>
          <a:xfrm>
            <a:off x="3317107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9" name="Rectangle 44">
            <a:extLst>
              <a:ext uri="{FF2B5EF4-FFF2-40B4-BE49-F238E27FC236}">
                <a16:creationId xmlns:a16="http://schemas.microsoft.com/office/drawing/2014/main" id="{435E4ADE-63C8-4C0E-8860-AAAA8393AF34}"/>
              </a:ext>
            </a:extLst>
          </p:cNvPr>
          <p:cNvSpPr/>
          <p:nvPr/>
        </p:nvSpPr>
        <p:spPr>
          <a:xfrm>
            <a:off x="3684435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37A1F0CA-6C22-4BA4-9FAF-815EFC4D945D}"/>
              </a:ext>
            </a:extLst>
          </p:cNvPr>
          <p:cNvSpPr/>
          <p:nvPr/>
        </p:nvSpPr>
        <p:spPr>
          <a:xfrm>
            <a:off x="2582593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1" name="Rectangle 46">
            <a:extLst>
              <a:ext uri="{FF2B5EF4-FFF2-40B4-BE49-F238E27FC236}">
                <a16:creationId xmlns:a16="http://schemas.microsoft.com/office/drawing/2014/main" id="{0CD7EA64-BBC8-43A1-BED2-9A1D96DD1E64}"/>
              </a:ext>
            </a:extLst>
          </p:cNvPr>
          <p:cNvSpPr/>
          <p:nvPr/>
        </p:nvSpPr>
        <p:spPr>
          <a:xfrm>
            <a:off x="2949921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2" name="Rectangle 47">
            <a:extLst>
              <a:ext uri="{FF2B5EF4-FFF2-40B4-BE49-F238E27FC236}">
                <a16:creationId xmlns:a16="http://schemas.microsoft.com/office/drawing/2014/main" id="{9B68A614-B96E-4134-9491-548E26C887DB}"/>
              </a:ext>
            </a:extLst>
          </p:cNvPr>
          <p:cNvSpPr/>
          <p:nvPr/>
        </p:nvSpPr>
        <p:spPr>
          <a:xfrm>
            <a:off x="4775760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3" name="Rectangle 48">
            <a:extLst>
              <a:ext uri="{FF2B5EF4-FFF2-40B4-BE49-F238E27FC236}">
                <a16:creationId xmlns:a16="http://schemas.microsoft.com/office/drawing/2014/main" id="{7780544F-0884-4441-AEBE-9EBDE42C3ACD}"/>
              </a:ext>
            </a:extLst>
          </p:cNvPr>
          <p:cNvSpPr/>
          <p:nvPr/>
        </p:nvSpPr>
        <p:spPr>
          <a:xfrm>
            <a:off x="5143088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4" name="Rectangle 49">
            <a:extLst>
              <a:ext uri="{FF2B5EF4-FFF2-40B4-BE49-F238E27FC236}">
                <a16:creationId xmlns:a16="http://schemas.microsoft.com/office/drawing/2014/main" id="{618A78EB-E6C4-4B5E-8111-64686671C755}"/>
              </a:ext>
            </a:extLst>
          </p:cNvPr>
          <p:cNvSpPr/>
          <p:nvPr/>
        </p:nvSpPr>
        <p:spPr>
          <a:xfrm>
            <a:off x="4041246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5" name="Rectangle 50">
            <a:extLst>
              <a:ext uri="{FF2B5EF4-FFF2-40B4-BE49-F238E27FC236}">
                <a16:creationId xmlns:a16="http://schemas.microsoft.com/office/drawing/2014/main" id="{3F9877D3-1425-46D7-8BD8-1E9210B9C7C8}"/>
              </a:ext>
            </a:extLst>
          </p:cNvPr>
          <p:cNvSpPr/>
          <p:nvPr/>
        </p:nvSpPr>
        <p:spPr>
          <a:xfrm>
            <a:off x="4408574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6" name="Rectangle 51">
            <a:extLst>
              <a:ext uri="{FF2B5EF4-FFF2-40B4-BE49-F238E27FC236}">
                <a16:creationId xmlns:a16="http://schemas.microsoft.com/office/drawing/2014/main" id="{85EA9CB9-18B2-4E2D-AE82-D392DC24CDFA}"/>
              </a:ext>
            </a:extLst>
          </p:cNvPr>
          <p:cNvSpPr/>
          <p:nvPr/>
        </p:nvSpPr>
        <p:spPr>
          <a:xfrm>
            <a:off x="1870249" y="3863923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y: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A300665F-C9DC-430E-814F-A78F8FC1741B}"/>
              </a:ext>
            </a:extLst>
          </p:cNvPr>
          <p:cNvSpPr txBox="1">
            <a:spLocks/>
          </p:cNvSpPr>
          <p:nvPr/>
        </p:nvSpPr>
        <p:spPr>
          <a:xfrm>
            <a:off x="734341" y="10731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Using multi-bit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truth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false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constants:</a:t>
            </a:r>
          </a:p>
        </p:txBody>
      </p:sp>
      <p:sp>
        <p:nvSpPr>
          <p:cNvPr id="78" name="Rectangle 35">
            <a:extLst>
              <a:ext uri="{FF2B5EF4-FFF2-40B4-BE49-F238E27FC236}">
                <a16:creationId xmlns:a16="http://schemas.microsoft.com/office/drawing/2014/main" id="{AF812E96-2B92-4BF0-9981-1CE3CA82E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188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6">
            <a:extLst>
              <a:ext uri="{FF2B5EF4-FFF2-40B4-BE49-F238E27FC236}">
                <a16:creationId xmlns:a16="http://schemas.microsoft.com/office/drawing/2014/main" id="{5CFA42F8-1823-4D22-99DA-336B2C338E5E}"/>
              </a:ext>
            </a:extLst>
          </p:cNvPr>
          <p:cNvSpPr txBox="1"/>
          <p:nvPr/>
        </p:nvSpPr>
        <p:spPr>
          <a:xfrm>
            <a:off x="838200" y="1498323"/>
            <a:ext cx="5552081" cy="116432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65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44000" tIns="108000" rIns="144000" bIns="0" rtlCol="0" anchor="t" anchorCtr="0">
            <a:norm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// Suppose that x, y, z are 8-bit bus-pins: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chipPart(..., x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y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false, z[0..2]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true, z[6..7]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true);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...</a:t>
            </a:r>
          </a:p>
        </p:txBody>
      </p:sp>
      <p:sp>
        <p:nvSpPr>
          <p:cNvPr id="43" name="Rounded Rectangular Callout 8">
            <a:extLst>
              <a:ext uri="{FF2B5EF4-FFF2-40B4-BE49-F238E27FC236}">
                <a16:creationId xmlns:a16="http://schemas.microsoft.com/office/drawing/2014/main" id="{E9F043E9-D673-4DD3-8540-3E366473D9DD}"/>
              </a:ext>
            </a:extLst>
          </p:cNvPr>
          <p:cNvSpPr/>
          <p:nvPr/>
        </p:nvSpPr>
        <p:spPr>
          <a:xfrm>
            <a:off x="3684435" y="5163043"/>
            <a:ext cx="2521684" cy="394708"/>
          </a:xfrm>
          <a:prstGeom prst="wedgeRoundRectCallout">
            <a:avLst>
              <a:gd name="adj1" fmla="val -34943"/>
              <a:gd name="adj2" fmla="val -110690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80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Unassigned bits are set to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id="{90EF63A6-1280-4EBD-B88C-B619DE8810E4}"/>
              </a:ext>
            </a:extLst>
          </p:cNvPr>
          <p:cNvSpPr txBox="1"/>
          <p:nvPr/>
        </p:nvSpPr>
        <p:spPr>
          <a:xfrm>
            <a:off x="5143088" y="3004959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ectangle 19">
            <a:extLst>
              <a:ext uri="{FF2B5EF4-FFF2-40B4-BE49-F238E27FC236}">
                <a16:creationId xmlns:a16="http://schemas.microsoft.com/office/drawing/2014/main" id="{82107873-FDCC-4E11-A736-99D7E70BE4DB}"/>
              </a:ext>
            </a:extLst>
          </p:cNvPr>
          <p:cNvSpPr/>
          <p:nvPr/>
        </p:nvSpPr>
        <p:spPr>
          <a:xfrm>
            <a:off x="3317107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7714351E-B31C-4135-B699-70986E73CD75}"/>
              </a:ext>
            </a:extLst>
          </p:cNvPr>
          <p:cNvSpPr/>
          <p:nvPr/>
        </p:nvSpPr>
        <p:spPr>
          <a:xfrm>
            <a:off x="3684435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E4EAF414-7686-49FB-89AD-B93C675C80DC}"/>
              </a:ext>
            </a:extLst>
          </p:cNvPr>
          <p:cNvSpPr/>
          <p:nvPr/>
        </p:nvSpPr>
        <p:spPr>
          <a:xfrm>
            <a:off x="2582593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Rectangle 22">
            <a:extLst>
              <a:ext uri="{FF2B5EF4-FFF2-40B4-BE49-F238E27FC236}">
                <a16:creationId xmlns:a16="http://schemas.microsoft.com/office/drawing/2014/main" id="{B2A78E32-A14B-48EA-B6DF-66E9291C530F}"/>
              </a:ext>
            </a:extLst>
          </p:cNvPr>
          <p:cNvSpPr/>
          <p:nvPr/>
        </p:nvSpPr>
        <p:spPr>
          <a:xfrm>
            <a:off x="2949921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Rectangle 23">
            <a:extLst>
              <a:ext uri="{FF2B5EF4-FFF2-40B4-BE49-F238E27FC236}">
                <a16:creationId xmlns:a16="http://schemas.microsoft.com/office/drawing/2014/main" id="{C05F08AD-E478-4325-888C-7D3F0313D66E}"/>
              </a:ext>
            </a:extLst>
          </p:cNvPr>
          <p:cNvSpPr/>
          <p:nvPr/>
        </p:nvSpPr>
        <p:spPr>
          <a:xfrm>
            <a:off x="4775760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Rectangle 24">
            <a:extLst>
              <a:ext uri="{FF2B5EF4-FFF2-40B4-BE49-F238E27FC236}">
                <a16:creationId xmlns:a16="http://schemas.microsoft.com/office/drawing/2014/main" id="{55CA0DC2-B189-4727-B84A-418B6AD02A5D}"/>
              </a:ext>
            </a:extLst>
          </p:cNvPr>
          <p:cNvSpPr/>
          <p:nvPr/>
        </p:nvSpPr>
        <p:spPr>
          <a:xfrm>
            <a:off x="5143088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Rectangle 25">
            <a:extLst>
              <a:ext uri="{FF2B5EF4-FFF2-40B4-BE49-F238E27FC236}">
                <a16:creationId xmlns:a16="http://schemas.microsoft.com/office/drawing/2014/main" id="{F4B116E5-16A7-462B-BA60-901BA3DFD4C5}"/>
              </a:ext>
            </a:extLst>
          </p:cNvPr>
          <p:cNvSpPr/>
          <p:nvPr/>
        </p:nvSpPr>
        <p:spPr>
          <a:xfrm>
            <a:off x="4041246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 26">
            <a:extLst>
              <a:ext uri="{FF2B5EF4-FFF2-40B4-BE49-F238E27FC236}">
                <a16:creationId xmlns:a16="http://schemas.microsoft.com/office/drawing/2014/main" id="{23F365DC-F1CB-4E71-B231-B6C603BB9CF8}"/>
              </a:ext>
            </a:extLst>
          </p:cNvPr>
          <p:cNvSpPr/>
          <p:nvPr/>
        </p:nvSpPr>
        <p:spPr>
          <a:xfrm>
            <a:off x="4408574" y="3004959"/>
            <a:ext cx="367328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Rectangle 35">
            <a:extLst>
              <a:ext uri="{FF2B5EF4-FFF2-40B4-BE49-F238E27FC236}">
                <a16:creationId xmlns:a16="http://schemas.microsoft.com/office/drawing/2014/main" id="{04EE5D5E-F803-43B3-BF9C-587A73327A2E}"/>
              </a:ext>
            </a:extLst>
          </p:cNvPr>
          <p:cNvSpPr/>
          <p:nvPr/>
        </p:nvSpPr>
        <p:spPr>
          <a:xfrm>
            <a:off x="3317107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4" name="Rectangle 36">
            <a:extLst>
              <a:ext uri="{FF2B5EF4-FFF2-40B4-BE49-F238E27FC236}">
                <a16:creationId xmlns:a16="http://schemas.microsoft.com/office/drawing/2014/main" id="{FC2FFF23-CDE7-4AF5-9AE3-865C395B6679}"/>
              </a:ext>
            </a:extLst>
          </p:cNvPr>
          <p:cNvSpPr/>
          <p:nvPr/>
        </p:nvSpPr>
        <p:spPr>
          <a:xfrm>
            <a:off x="3684435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D2C2B2AD-7ECF-45FC-B98F-02DD5DB60F1E}"/>
              </a:ext>
            </a:extLst>
          </p:cNvPr>
          <p:cNvSpPr/>
          <p:nvPr/>
        </p:nvSpPr>
        <p:spPr>
          <a:xfrm>
            <a:off x="2582593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6" name="Rectangle 38">
            <a:extLst>
              <a:ext uri="{FF2B5EF4-FFF2-40B4-BE49-F238E27FC236}">
                <a16:creationId xmlns:a16="http://schemas.microsoft.com/office/drawing/2014/main" id="{6A9D69E4-E44B-48B8-A03D-E905D763D754}"/>
              </a:ext>
            </a:extLst>
          </p:cNvPr>
          <p:cNvSpPr/>
          <p:nvPr/>
        </p:nvSpPr>
        <p:spPr>
          <a:xfrm>
            <a:off x="2949921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7" name="Rectangle 39">
            <a:extLst>
              <a:ext uri="{FF2B5EF4-FFF2-40B4-BE49-F238E27FC236}">
                <a16:creationId xmlns:a16="http://schemas.microsoft.com/office/drawing/2014/main" id="{B0942E2C-7EE2-4241-A6CB-08D349B2A18F}"/>
              </a:ext>
            </a:extLst>
          </p:cNvPr>
          <p:cNvSpPr/>
          <p:nvPr/>
        </p:nvSpPr>
        <p:spPr>
          <a:xfrm>
            <a:off x="4775760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8" name="Rectangle 40">
            <a:extLst>
              <a:ext uri="{FF2B5EF4-FFF2-40B4-BE49-F238E27FC236}">
                <a16:creationId xmlns:a16="http://schemas.microsoft.com/office/drawing/2014/main" id="{7AB3A3A3-18CF-4121-A52B-E0F2BDFF8244}"/>
              </a:ext>
            </a:extLst>
          </p:cNvPr>
          <p:cNvSpPr/>
          <p:nvPr/>
        </p:nvSpPr>
        <p:spPr>
          <a:xfrm>
            <a:off x="5143088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59" name="Rectangle 41">
            <a:extLst>
              <a:ext uri="{FF2B5EF4-FFF2-40B4-BE49-F238E27FC236}">
                <a16:creationId xmlns:a16="http://schemas.microsoft.com/office/drawing/2014/main" id="{CDAF7FAA-8568-4E3A-9E33-8E15035DDDA3}"/>
              </a:ext>
            </a:extLst>
          </p:cNvPr>
          <p:cNvSpPr/>
          <p:nvPr/>
        </p:nvSpPr>
        <p:spPr>
          <a:xfrm>
            <a:off x="4041246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CAF8528F-4BC3-4A5E-8006-2A605AD0DB49}"/>
              </a:ext>
            </a:extLst>
          </p:cNvPr>
          <p:cNvSpPr/>
          <p:nvPr/>
        </p:nvSpPr>
        <p:spPr>
          <a:xfrm>
            <a:off x="4408574" y="3308979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61" name="Rectangle 43">
            <a:extLst>
              <a:ext uri="{FF2B5EF4-FFF2-40B4-BE49-F238E27FC236}">
                <a16:creationId xmlns:a16="http://schemas.microsoft.com/office/drawing/2014/main" id="{15AE0184-1CC0-4583-A45C-078F1DCD6E0C}"/>
              </a:ext>
            </a:extLst>
          </p:cNvPr>
          <p:cNvSpPr/>
          <p:nvPr/>
        </p:nvSpPr>
        <p:spPr>
          <a:xfrm>
            <a:off x="1870249" y="3301730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x:</a:t>
            </a: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8F93AA2F-C146-43E1-AE5E-1FF76A42ABEA}"/>
              </a:ext>
            </a:extLst>
          </p:cNvPr>
          <p:cNvSpPr/>
          <p:nvPr/>
        </p:nvSpPr>
        <p:spPr>
          <a:xfrm>
            <a:off x="3317107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3" name="Rectangle 54">
            <a:extLst>
              <a:ext uri="{FF2B5EF4-FFF2-40B4-BE49-F238E27FC236}">
                <a16:creationId xmlns:a16="http://schemas.microsoft.com/office/drawing/2014/main" id="{B0C56C1F-6789-453E-AC4F-62D70804CE98}"/>
              </a:ext>
            </a:extLst>
          </p:cNvPr>
          <p:cNvSpPr/>
          <p:nvPr/>
        </p:nvSpPr>
        <p:spPr>
          <a:xfrm>
            <a:off x="3684435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4" name="Rectangle 55">
            <a:extLst>
              <a:ext uri="{FF2B5EF4-FFF2-40B4-BE49-F238E27FC236}">
                <a16:creationId xmlns:a16="http://schemas.microsoft.com/office/drawing/2014/main" id="{C798B4B5-3D32-43E6-9F66-D9785D8F9852}"/>
              </a:ext>
            </a:extLst>
          </p:cNvPr>
          <p:cNvSpPr/>
          <p:nvPr/>
        </p:nvSpPr>
        <p:spPr>
          <a:xfrm>
            <a:off x="2582593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5" name="Rectangle 56">
            <a:extLst>
              <a:ext uri="{FF2B5EF4-FFF2-40B4-BE49-F238E27FC236}">
                <a16:creationId xmlns:a16="http://schemas.microsoft.com/office/drawing/2014/main" id="{8C8E20BB-080D-44B8-8D1E-CA28304128D4}"/>
              </a:ext>
            </a:extLst>
          </p:cNvPr>
          <p:cNvSpPr/>
          <p:nvPr/>
        </p:nvSpPr>
        <p:spPr>
          <a:xfrm>
            <a:off x="2949921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1B82EE6C-8FB5-4891-9B9B-B6D9DD5A2A1A}"/>
              </a:ext>
            </a:extLst>
          </p:cNvPr>
          <p:cNvSpPr/>
          <p:nvPr/>
        </p:nvSpPr>
        <p:spPr>
          <a:xfrm>
            <a:off x="4775760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5F64016B-0B4E-46C6-9D6C-8796EF1934B0}"/>
              </a:ext>
            </a:extLst>
          </p:cNvPr>
          <p:cNvSpPr/>
          <p:nvPr/>
        </p:nvSpPr>
        <p:spPr>
          <a:xfrm>
            <a:off x="5143088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8" name="Rectangle 59">
            <a:extLst>
              <a:ext uri="{FF2B5EF4-FFF2-40B4-BE49-F238E27FC236}">
                <a16:creationId xmlns:a16="http://schemas.microsoft.com/office/drawing/2014/main" id="{4BDA700F-8BA7-4A62-8705-33235B32B4AC}"/>
              </a:ext>
            </a:extLst>
          </p:cNvPr>
          <p:cNvSpPr/>
          <p:nvPr/>
        </p:nvSpPr>
        <p:spPr>
          <a:xfrm>
            <a:off x="4041246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69" name="Rectangle 60">
            <a:extLst>
              <a:ext uri="{FF2B5EF4-FFF2-40B4-BE49-F238E27FC236}">
                <a16:creationId xmlns:a16="http://schemas.microsoft.com/office/drawing/2014/main" id="{DA07CBC8-8D66-4326-A287-C355FC0148D3}"/>
              </a:ext>
            </a:extLst>
          </p:cNvPr>
          <p:cNvSpPr/>
          <p:nvPr/>
        </p:nvSpPr>
        <p:spPr>
          <a:xfrm>
            <a:off x="4408574" y="3871172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0" name="Rectangle 61">
            <a:extLst>
              <a:ext uri="{FF2B5EF4-FFF2-40B4-BE49-F238E27FC236}">
                <a16:creationId xmlns:a16="http://schemas.microsoft.com/office/drawing/2014/main" id="{32367F27-AA2E-47A4-91D7-9E050BF9168B}"/>
              </a:ext>
            </a:extLst>
          </p:cNvPr>
          <p:cNvSpPr/>
          <p:nvPr/>
        </p:nvSpPr>
        <p:spPr>
          <a:xfrm>
            <a:off x="1870249" y="3863923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y:</a:t>
            </a:r>
          </a:p>
        </p:txBody>
      </p:sp>
      <p:sp>
        <p:nvSpPr>
          <p:cNvPr id="71" name="Rectangle 62">
            <a:extLst>
              <a:ext uri="{FF2B5EF4-FFF2-40B4-BE49-F238E27FC236}">
                <a16:creationId xmlns:a16="http://schemas.microsoft.com/office/drawing/2014/main" id="{3E7285A4-4BAE-4611-9F4D-53C92958C70C}"/>
              </a:ext>
            </a:extLst>
          </p:cNvPr>
          <p:cNvSpPr/>
          <p:nvPr/>
        </p:nvSpPr>
        <p:spPr>
          <a:xfrm>
            <a:off x="3318174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6CAAE9E0-54ED-4F23-BACC-D61A1FC042F6}"/>
              </a:ext>
            </a:extLst>
          </p:cNvPr>
          <p:cNvSpPr/>
          <p:nvPr/>
        </p:nvSpPr>
        <p:spPr>
          <a:xfrm>
            <a:off x="3685502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3" name="Rectangle 64">
            <a:extLst>
              <a:ext uri="{FF2B5EF4-FFF2-40B4-BE49-F238E27FC236}">
                <a16:creationId xmlns:a16="http://schemas.microsoft.com/office/drawing/2014/main" id="{C91F6AB2-800E-437C-B160-3716DF8867EA}"/>
              </a:ext>
            </a:extLst>
          </p:cNvPr>
          <p:cNvSpPr/>
          <p:nvPr/>
        </p:nvSpPr>
        <p:spPr>
          <a:xfrm>
            <a:off x="2583660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4" name="Rectangle 65">
            <a:extLst>
              <a:ext uri="{FF2B5EF4-FFF2-40B4-BE49-F238E27FC236}">
                <a16:creationId xmlns:a16="http://schemas.microsoft.com/office/drawing/2014/main" id="{4331E157-DDF4-44B9-90DF-6C1CBF3A6A61}"/>
              </a:ext>
            </a:extLst>
          </p:cNvPr>
          <p:cNvSpPr/>
          <p:nvPr/>
        </p:nvSpPr>
        <p:spPr>
          <a:xfrm>
            <a:off x="2950988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5" name="Rectangle 66">
            <a:extLst>
              <a:ext uri="{FF2B5EF4-FFF2-40B4-BE49-F238E27FC236}">
                <a16:creationId xmlns:a16="http://schemas.microsoft.com/office/drawing/2014/main" id="{CD82035E-7720-40F0-929B-EF70582CFF3B}"/>
              </a:ext>
            </a:extLst>
          </p:cNvPr>
          <p:cNvSpPr/>
          <p:nvPr/>
        </p:nvSpPr>
        <p:spPr>
          <a:xfrm>
            <a:off x="4776827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6" name="Rectangle 67">
            <a:extLst>
              <a:ext uri="{FF2B5EF4-FFF2-40B4-BE49-F238E27FC236}">
                <a16:creationId xmlns:a16="http://schemas.microsoft.com/office/drawing/2014/main" id="{7B2CE797-2B98-41B0-B3F3-A5FE3A4B9519}"/>
              </a:ext>
            </a:extLst>
          </p:cNvPr>
          <p:cNvSpPr/>
          <p:nvPr/>
        </p:nvSpPr>
        <p:spPr>
          <a:xfrm>
            <a:off x="5144155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7" name="Rectangle 68">
            <a:extLst>
              <a:ext uri="{FF2B5EF4-FFF2-40B4-BE49-F238E27FC236}">
                <a16:creationId xmlns:a16="http://schemas.microsoft.com/office/drawing/2014/main" id="{5E9F2A17-D328-41F6-994B-22005395AA3F}"/>
              </a:ext>
            </a:extLst>
          </p:cNvPr>
          <p:cNvSpPr/>
          <p:nvPr/>
        </p:nvSpPr>
        <p:spPr>
          <a:xfrm>
            <a:off x="4042313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0</a:t>
            </a:r>
          </a:p>
        </p:txBody>
      </p:sp>
      <p:sp>
        <p:nvSpPr>
          <p:cNvPr id="78" name="Rectangle 69">
            <a:extLst>
              <a:ext uri="{FF2B5EF4-FFF2-40B4-BE49-F238E27FC236}">
                <a16:creationId xmlns:a16="http://schemas.microsoft.com/office/drawing/2014/main" id="{96AB6C0E-5618-49B6-B880-0670CCE70498}"/>
              </a:ext>
            </a:extLst>
          </p:cNvPr>
          <p:cNvSpPr/>
          <p:nvPr/>
        </p:nvSpPr>
        <p:spPr>
          <a:xfrm>
            <a:off x="4409641" y="4433365"/>
            <a:ext cx="36732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1</a:t>
            </a:r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id="{1E9EC605-5E2E-4AD6-A1FD-3E1C45285448}"/>
              </a:ext>
            </a:extLst>
          </p:cNvPr>
          <p:cNvSpPr/>
          <p:nvPr/>
        </p:nvSpPr>
        <p:spPr>
          <a:xfrm>
            <a:off x="1871316" y="4426116"/>
            <a:ext cx="692572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z: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4A993EA9-30A3-430D-89BD-3146D95A7F92}"/>
              </a:ext>
            </a:extLst>
          </p:cNvPr>
          <p:cNvSpPr txBox="1">
            <a:spLocks/>
          </p:cNvSpPr>
          <p:nvPr/>
        </p:nvSpPr>
        <p:spPr>
          <a:xfrm>
            <a:off x="734341" y="10731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Using multi-bit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truth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/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false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constants:</a:t>
            </a:r>
          </a:p>
        </p:txBody>
      </p:sp>
      <p:sp>
        <p:nvSpPr>
          <p:cNvPr id="81" name="Rounded Rectangular Callout 44">
            <a:extLst>
              <a:ext uri="{FF2B5EF4-FFF2-40B4-BE49-F238E27FC236}">
                <a16:creationId xmlns:a16="http://schemas.microsoft.com/office/drawing/2014/main" id="{FBB707FF-7CD7-4169-894D-EF7AFE795488}"/>
              </a:ext>
            </a:extLst>
          </p:cNvPr>
          <p:cNvSpPr/>
          <p:nvPr/>
        </p:nvSpPr>
        <p:spPr>
          <a:xfrm>
            <a:off x="5014858" y="1329654"/>
            <a:ext cx="3047317" cy="335078"/>
          </a:xfrm>
          <a:prstGeom prst="wedgeRoundRectCallout">
            <a:avLst>
              <a:gd name="adj1" fmla="val -43370"/>
              <a:gd name="adj2" fmla="val 158058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80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We can assign values to sub-buses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82" name="Rectangle 35">
            <a:extLst>
              <a:ext uri="{FF2B5EF4-FFF2-40B4-BE49-F238E27FC236}">
                <a16:creationId xmlns:a16="http://schemas.microsoft.com/office/drawing/2014/main" id="{91A3589C-517E-4532-AC70-6D9C6CAB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B5B208-5FA2-4D26-98D6-4A73E8B258D1}"/>
              </a:ext>
            </a:extLst>
          </p:cNvPr>
          <p:cNvSpPr txBox="1">
            <a:spLocks/>
          </p:cNvSpPr>
          <p:nvPr/>
        </p:nvSpPr>
        <p:spPr>
          <a:xfrm>
            <a:off x="734341" y="9334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Sub-bussing:</a:t>
            </a: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D2C8962F-0C93-4D47-9344-831109C1CE6C}"/>
              </a:ext>
            </a:extLst>
          </p:cNvPr>
          <p:cNvGrpSpPr/>
          <p:nvPr/>
        </p:nvGrpSpPr>
        <p:grpSpPr>
          <a:xfrm>
            <a:off x="734340" y="1340840"/>
            <a:ext cx="6085559" cy="684459"/>
            <a:chOff x="786423" y="909040"/>
            <a:chExt cx="6085559" cy="684459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8D7FF877-3844-4672-B9FF-5BD36C32B225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909040"/>
              <a:ext cx="6085559" cy="306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assign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values to sub-buses,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C66E26F-54F7-4FE7-88DF-74EDF7B202BD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1265296"/>
              <a:ext cx="4879059" cy="3282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create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bus pins,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B0F87A96-C65C-4E45-AB29-9A4FEC79D191}"/>
              </a:ext>
            </a:extLst>
          </p:cNvPr>
          <p:cNvGrpSpPr/>
          <p:nvPr/>
        </p:nvGrpSpPr>
        <p:grpSpPr>
          <a:xfrm>
            <a:off x="1041400" y="2302216"/>
            <a:ext cx="6656016" cy="3607656"/>
            <a:chOff x="1041400" y="2302216"/>
            <a:chExt cx="6656016" cy="3607656"/>
          </a:xfrm>
        </p:grpSpPr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8C0A2857-076E-47B5-8E87-9087ACAFB0EB}"/>
                </a:ext>
              </a:extLst>
            </p:cNvPr>
            <p:cNvSpPr txBox="1"/>
            <p:nvPr/>
          </p:nvSpPr>
          <p:spPr>
            <a:xfrm>
              <a:off x="1041400" y="2302216"/>
              <a:ext cx="2350475" cy="1948768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lIns="144000" tIns="144000" rIns="144000" bIns="93600" rtlCol="0" anchor="t" anchorCtr="0">
              <a:noAutofit/>
            </a:bodyPr>
            <a:lstStyle>
              <a:lvl1pPr indent="0">
                <a:lnSpc>
                  <a:spcPct val="9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0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/* 16-bit adder */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CHIP Add16 {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IN a[16], b[16];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OUT out[16];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PARTS: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 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}</a:t>
              </a: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BCD80919-80C3-4874-97DB-EA857E3A1EAE}"/>
                </a:ext>
              </a:extLst>
            </p:cNvPr>
            <p:cNvSpPr txBox="1"/>
            <p:nvPr/>
          </p:nvSpPr>
          <p:spPr>
            <a:xfrm>
              <a:off x="2806332" y="3378088"/>
              <a:ext cx="4891084" cy="253178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252000" tIns="187200" rIns="144000" bIns="93600" rtlCol="0" anchor="t" anchorCtr="0">
              <a:normAutofit/>
            </a:bodyPr>
            <a:lstStyle>
              <a:defPPr>
                <a:defRPr lang="en-US"/>
              </a:defPPr>
              <a:lvl1pPr indent="0">
                <a:lnSpc>
                  <a:spcPct val="100000"/>
                </a:lnSpc>
                <a:spcBef>
                  <a:spcPct val="20000"/>
                </a:spcBef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defRPr sz="1400">
                  <a:solidFill>
                    <a:srgbClr val="008000"/>
                  </a:solidFill>
                  <a:latin typeface="Consolas"/>
                  <a:cs typeface="Consolas"/>
                </a:defRPr>
              </a:lvl1pPr>
              <a:lvl2pPr indent="0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None/>
                <a:defRPr sz="2000">
                  <a:latin typeface="Times New Roman"/>
                  <a:cs typeface="Times New Roman"/>
                </a:defRPr>
              </a:lvl2pPr>
              <a:lvl3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latin typeface="Times New Roman"/>
                  <a:cs typeface="Times New Roman"/>
                </a:defRPr>
              </a:lvl3pPr>
              <a:lvl4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4pPr>
              <a:lvl5pPr inden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>
                  <a:latin typeface="Times New Roman"/>
                  <a:cs typeface="Times New Roman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olas"/>
                  <a:ea typeface="+mn-ea"/>
                </a:rPr>
                <a:t>CHIP Foo {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onsolas"/>
                  <a:ea typeface="+mn-ea"/>
                </a:rPr>
                <a:t> 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IN 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x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[8],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[8],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z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OUT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[16]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PARTS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Add16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(a[0..7]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x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, a[8..15]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, b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z,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);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936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Add16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(a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, b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…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[0..3]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/>
                  <a:ea typeface="+mn-ea"/>
                </a:rPr>
                <a:t>t1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,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24BC0"/>
                  </a:solidFill>
                  <a:effectLst/>
                  <a:uLnTx/>
                  <a:uFillTx/>
                  <a:latin typeface="Consolas"/>
                  <a:ea typeface="+mn-ea"/>
                </a:rPr>
                <a:t>out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[4..15]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=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/>
                  <a:ea typeface="+mn-ea"/>
                </a:rPr>
                <a:t>t2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);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28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   ...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28"/>
                </a:spcBef>
                <a:spcAft>
                  <a:spcPts val="0"/>
                </a:spcAft>
                <a:buClr>
                  <a:srgbClr val="006600"/>
                </a:buClr>
                <a:buSzPct val="85000"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+mn-ea"/>
                </a:rPr>
                <a:t>} 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177B2327-B93A-45D1-80CC-64311FDB71E2}"/>
                </a:ext>
              </a:extLst>
            </p:cNvPr>
            <p:cNvSpPr/>
            <p:nvPr/>
          </p:nvSpPr>
          <p:spPr>
            <a:xfrm>
              <a:off x="3836615" y="4446594"/>
              <a:ext cx="3072185" cy="448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0E81757B-8E5C-4B79-8768-4FA6F4C195C4}"/>
                </a:ext>
              </a:extLst>
            </p:cNvPr>
            <p:cNvSpPr/>
            <p:nvPr/>
          </p:nvSpPr>
          <p:spPr>
            <a:xfrm>
              <a:off x="3849315" y="4936896"/>
              <a:ext cx="3453185" cy="44801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35">
            <a:extLst>
              <a:ext uri="{FF2B5EF4-FFF2-40B4-BE49-F238E27FC236}">
                <a16:creationId xmlns:a16="http://schemas.microsoft.com/office/drawing/2014/main" id="{9FD534CC-5525-4C60-8830-4DD86AB34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31E3DD8C-197B-48E2-BB2F-BC73A7C81963}"/>
              </a:ext>
            </a:extLst>
          </p:cNvPr>
          <p:cNvSpPr txBox="1"/>
          <p:nvPr/>
        </p:nvSpPr>
        <p:spPr>
          <a:xfrm>
            <a:off x="1041400" y="2302216"/>
            <a:ext cx="2350475" cy="194876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44000" rIns="144000" bIns="9360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 16-bit adder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Add16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IN a[16], b[16];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OUT out[16];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PARTS: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...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78098240-F0C2-4239-B3E2-57C6A50BC2BF}"/>
              </a:ext>
            </a:extLst>
          </p:cNvPr>
          <p:cNvSpPr txBox="1"/>
          <p:nvPr/>
        </p:nvSpPr>
        <p:spPr>
          <a:xfrm>
            <a:off x="2806332" y="3378088"/>
            <a:ext cx="4891084" cy="253178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187200" rIns="144000" bIns="9360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Foo {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[8],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[8],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Add16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(a[0..7]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a[8..15]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b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z,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Add16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(a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b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[0..3]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/>
                <a:ea typeface="+mn-ea"/>
              </a:rPr>
              <a:t>t1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[4..15]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/>
                <a:ea typeface="+mn-ea"/>
              </a:rPr>
              <a:t>t2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9764BB-1464-418D-9E65-B5D912BC95F8}"/>
              </a:ext>
            </a:extLst>
          </p:cNvPr>
          <p:cNvSpPr txBox="1">
            <a:spLocks/>
          </p:cNvSpPr>
          <p:nvPr/>
        </p:nvSpPr>
        <p:spPr>
          <a:xfrm>
            <a:off x="734341" y="9334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Sub-bussing:</a:t>
            </a:r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A5D2ABAE-7695-436C-81FB-351932AAB311}"/>
              </a:ext>
            </a:extLst>
          </p:cNvPr>
          <p:cNvGrpSpPr/>
          <p:nvPr/>
        </p:nvGrpSpPr>
        <p:grpSpPr>
          <a:xfrm>
            <a:off x="734340" y="1340840"/>
            <a:ext cx="6085559" cy="684459"/>
            <a:chOff x="786423" y="909040"/>
            <a:chExt cx="6085559" cy="68445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105406D0-98C5-42A5-9294-98E62E0E489C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909040"/>
              <a:ext cx="6085559" cy="306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assign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values to sub-buses,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4E2FB3CD-48F7-4CD3-9FB0-E1D1200B2FA5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1265296"/>
              <a:ext cx="4879059" cy="3282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create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bus pins,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</p:grpSp>
      <p:sp>
        <p:nvSpPr>
          <p:cNvPr id="16" name="Rectangle 11">
            <a:extLst>
              <a:ext uri="{FF2B5EF4-FFF2-40B4-BE49-F238E27FC236}">
                <a16:creationId xmlns:a16="http://schemas.microsoft.com/office/drawing/2014/main" id="{D210B674-30BF-4E18-8765-59A33B562326}"/>
              </a:ext>
            </a:extLst>
          </p:cNvPr>
          <p:cNvSpPr/>
          <p:nvPr/>
        </p:nvSpPr>
        <p:spPr>
          <a:xfrm>
            <a:off x="3849315" y="4936896"/>
            <a:ext cx="3453185" cy="44801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ular Callout 13">
            <a:extLst>
              <a:ext uri="{FF2B5EF4-FFF2-40B4-BE49-F238E27FC236}">
                <a16:creationId xmlns:a16="http://schemas.microsoft.com/office/drawing/2014/main" id="{3A71034C-5714-485D-AF83-0EF49C3654C1}"/>
              </a:ext>
            </a:extLst>
          </p:cNvPr>
          <p:cNvSpPr/>
          <p:nvPr/>
        </p:nvSpPr>
        <p:spPr>
          <a:xfrm>
            <a:off x="5287248" y="3644917"/>
            <a:ext cx="2697653" cy="577278"/>
          </a:xfrm>
          <a:prstGeom prst="wedgeRoundRectCallout">
            <a:avLst>
              <a:gd name="adj1" fmla="val -47584"/>
              <a:gd name="adj2" fmla="val 115670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80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Another example of assigning a multi-bit value to a sub-bus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4CD331E0-40AF-4222-B70C-4CF572BCC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632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>
            <a:extLst>
              <a:ext uri="{FF2B5EF4-FFF2-40B4-BE49-F238E27FC236}">
                <a16:creationId xmlns:a16="http://schemas.microsoft.com/office/drawing/2014/main" id="{EA0935E6-7216-4DE5-A814-0CFF8C532A81}"/>
              </a:ext>
            </a:extLst>
          </p:cNvPr>
          <p:cNvSpPr txBox="1"/>
          <p:nvPr/>
        </p:nvSpPr>
        <p:spPr>
          <a:xfrm>
            <a:off x="1041400" y="2302216"/>
            <a:ext cx="2350475" cy="1948768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144000" tIns="144000" rIns="144000" bIns="93600" rtlCol="0" anchor="t" anchorCtr="0">
            <a:noAutofit/>
          </a:bodyPr>
          <a:lstStyle>
            <a:lvl1pPr indent="0">
              <a:lnSpc>
                <a:spcPct val="9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/* 16-bit adder */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CHIP Add16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IN a[16], b[16];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OUT out[16];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PARTS: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 ...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AD7F69D-038E-49A6-8596-1BEDE3DB3289}"/>
              </a:ext>
            </a:extLst>
          </p:cNvPr>
          <p:cNvSpPr txBox="1"/>
          <p:nvPr/>
        </p:nvSpPr>
        <p:spPr>
          <a:xfrm>
            <a:off x="2806332" y="3378088"/>
            <a:ext cx="4891084" cy="253178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252000" tIns="187200" rIns="144000" bIns="93600" rtlCol="0" anchor="t" anchorCtr="0">
            <a:norm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ct val="20000"/>
              </a:spcBef>
              <a:buClr>
                <a:srgbClr val="006600"/>
              </a:buClr>
              <a:buSzPct val="85000"/>
              <a:buFont typeface="Arial" panose="020B0604020202020204" pitchFamily="34" charset="0"/>
              <a:buNone/>
              <a:defRPr sz="1400">
                <a:solidFill>
                  <a:srgbClr val="008000"/>
                </a:solidFill>
                <a:latin typeface="Consolas"/>
                <a:cs typeface="Consolas"/>
              </a:defRPr>
            </a:lvl1pPr>
            <a:lvl2pPr indent="0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None/>
              <a:defRPr sz="2000">
                <a:latin typeface="Times New Roman"/>
                <a:cs typeface="Times New Roman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Times New Roman"/>
                <a:cs typeface="Times New Roman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Times New Roman"/>
                <a:cs typeface="Times New Roman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</a:rPr>
              <a:t>CHIP Foo {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nsolas"/>
                <a:ea typeface="+mn-ea"/>
              </a:rPr>
              <a:t>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IN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[8],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[8],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z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OUT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[16]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PARTS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Add16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(a[0..7]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x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a[8..15]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b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z,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Add16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(a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b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[0..3]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/>
                <a:ea typeface="+mn-ea"/>
              </a:rPr>
              <a:t>t1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24BC0"/>
                </a:solidFill>
                <a:effectLst/>
                <a:uLnTx/>
                <a:uFillTx/>
                <a:latin typeface="Consolas"/>
                <a:ea typeface="+mn-ea"/>
              </a:rPr>
              <a:t>out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[4..15]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=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olas"/>
                <a:ea typeface="+mn-ea"/>
              </a:rPr>
              <a:t>t2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   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rgbClr val="006600"/>
              </a:buClr>
              <a:buSzPct val="8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</a:rPr>
              <a:t>} </a:t>
            </a:r>
          </a:p>
        </p:txBody>
      </p:sp>
      <p:sp>
        <p:nvSpPr>
          <p:cNvPr id="12" name="Rounded Rectangular Callout 16">
            <a:extLst>
              <a:ext uri="{FF2B5EF4-FFF2-40B4-BE49-F238E27FC236}">
                <a16:creationId xmlns:a16="http://schemas.microsoft.com/office/drawing/2014/main" id="{C2455D3C-3F8C-4B3D-A007-F5D6C6EF754A}"/>
              </a:ext>
            </a:extLst>
          </p:cNvPr>
          <p:cNvSpPr/>
          <p:nvPr/>
        </p:nvSpPr>
        <p:spPr>
          <a:xfrm>
            <a:off x="5388999" y="5704837"/>
            <a:ext cx="3072421" cy="439368"/>
          </a:xfrm>
          <a:prstGeom prst="wedgeRoundRectCallout">
            <a:avLst>
              <a:gd name="adj1" fmla="val -32561"/>
              <a:gd name="adj2" fmla="val -115406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80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Creating an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-bit bus (internal pin)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8392E8-2FDC-409F-8743-210102CA4952}"/>
              </a:ext>
            </a:extLst>
          </p:cNvPr>
          <p:cNvSpPr txBox="1">
            <a:spLocks/>
          </p:cNvSpPr>
          <p:nvPr/>
        </p:nvSpPr>
        <p:spPr>
          <a:xfrm>
            <a:off x="734341" y="933479"/>
            <a:ext cx="5655940" cy="306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17550" indent="-2603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Wingdings" charset="2"/>
              <a:buChar char="q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Sub-bussing:</a:t>
            </a: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D0BB77AC-735A-49C5-AA6B-29FA813EB587}"/>
              </a:ext>
            </a:extLst>
          </p:cNvPr>
          <p:cNvGrpSpPr/>
          <p:nvPr/>
        </p:nvGrpSpPr>
        <p:grpSpPr>
          <a:xfrm>
            <a:off x="734340" y="1340840"/>
            <a:ext cx="6085559" cy="684459"/>
            <a:chOff x="786423" y="909040"/>
            <a:chExt cx="6085559" cy="684459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CA8699A-FADF-4E4C-B3D4-679C2B3D29BA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909040"/>
              <a:ext cx="6085559" cy="30612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assign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values to sub-buses,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D6C314EE-8D1A-4893-B346-D84BF4D46154}"/>
                </a:ext>
              </a:extLst>
            </p:cNvPr>
            <p:cNvSpPr txBox="1">
              <a:spLocks/>
            </p:cNvSpPr>
            <p:nvPr/>
          </p:nvSpPr>
          <p:spPr>
            <a:xfrm>
              <a:off x="786423" y="1265296"/>
              <a:ext cx="4879059" cy="32820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1pPr>
              <a:lvl2pPr marL="717550" indent="-2603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SzPct val="50000"/>
                <a:buFont typeface="Wingdings" charset="2"/>
                <a:buChar char="q"/>
                <a:defRPr sz="20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Times New Roman"/>
                  <a:ea typeface="+mn-ea"/>
                  <a:cs typeface="Times New Roman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We can create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-bit bus pins, for any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n</a:t>
              </a:r>
            </a:p>
          </p:txBody>
        </p:sp>
      </p:grpSp>
      <p:sp>
        <p:nvSpPr>
          <p:cNvPr id="17" name="Rounded Rectangular Callout 10">
            <a:extLst>
              <a:ext uri="{FF2B5EF4-FFF2-40B4-BE49-F238E27FC236}">
                <a16:creationId xmlns:a16="http://schemas.microsoft.com/office/drawing/2014/main" id="{7E75083A-D972-47AB-9A4D-DBA97B4C020B}"/>
              </a:ext>
            </a:extLst>
          </p:cNvPr>
          <p:cNvSpPr/>
          <p:nvPr/>
        </p:nvSpPr>
        <p:spPr>
          <a:xfrm>
            <a:off x="5287248" y="3644917"/>
            <a:ext cx="2697653" cy="577278"/>
          </a:xfrm>
          <a:prstGeom prst="wedgeRoundRectCallout">
            <a:avLst>
              <a:gd name="adj1" fmla="val -47584"/>
              <a:gd name="adj2" fmla="val 115670"/>
              <a:gd name="adj3" fmla="val 16667"/>
            </a:avLst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tIns="46800" rtlCol="0" anchor="ctr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Another example of assigning a multi-bit value to a sub-bus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E453F124-CB77-423D-873E-50846E44F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>
                <a:solidFill>
                  <a:srgbClr val="663300"/>
                </a:solidFill>
                <a:latin typeface="Arial" panose="020B0604020202020204" pitchFamily="34" charset="0"/>
              </a:rPr>
              <a:t>Relevant bus tips</a:t>
            </a:r>
            <a:endParaRPr kumimoji="0" lang="en-US" altLang="zh-TW" sz="1600" dirty="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6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投影片編號版面配置區 3">
            <a:extLst>
              <a:ext uri="{FF2B5EF4-FFF2-40B4-BE49-F238E27FC236}">
                <a16:creationId xmlns:a16="http://schemas.microsoft.com/office/drawing/2014/main" id="{C66A985D-630E-4CAB-A5DF-796B226A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6EFE01B0-8161-4B92-AD13-575A57D99DCC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7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449F40D-8318-4718-83DF-697E8A4B8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1-bit half adder</a:t>
            </a:r>
          </a:p>
        </p:txBody>
      </p:sp>
      <p:sp>
        <p:nvSpPr>
          <p:cNvPr id="72708" name="Line 3">
            <a:extLst>
              <a:ext uri="{FF2B5EF4-FFF2-40B4-BE49-F238E27FC236}">
                <a16:creationId xmlns:a16="http://schemas.microsoft.com/office/drawing/2014/main" id="{C3911B16-2FF7-4096-8770-495A7A191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3957638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09" name="Line 4">
            <a:extLst>
              <a:ext uri="{FF2B5EF4-FFF2-40B4-BE49-F238E27FC236}">
                <a16:creationId xmlns:a16="http://schemas.microsoft.com/office/drawing/2014/main" id="{6BDF2075-A572-408B-BEC5-A7E964E968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345440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10" name="Line 5">
            <a:extLst>
              <a:ext uri="{FF2B5EF4-FFF2-40B4-BE49-F238E27FC236}">
                <a16:creationId xmlns:a16="http://schemas.microsoft.com/office/drawing/2014/main" id="{E9459769-1737-4D31-BA38-BEEB7FB1F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4533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363B2A1E-DDD7-45BB-8D7F-636C922F0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4544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4780D822-3F5C-4E20-8CA2-B075992BF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4290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13" name="Line 8">
            <a:extLst>
              <a:ext uri="{FF2B5EF4-FFF2-40B4-BE49-F238E27FC236}">
                <a16:creationId xmlns:a16="http://schemas.microsoft.com/office/drawing/2014/main" id="{371DD509-E176-43E7-A517-7F3BC453E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454400"/>
            <a:ext cx="0" cy="280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14" name="Line 9">
            <a:extLst>
              <a:ext uri="{FF2B5EF4-FFF2-40B4-BE49-F238E27FC236}">
                <a16:creationId xmlns:a16="http://schemas.microsoft.com/office/drawing/2014/main" id="{206D31D0-63A3-4D6C-AEA1-5F8730EAE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345440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3C8014AB-576B-4DAE-9BDF-01A005248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454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D845E498-1719-4DB5-A603-7CAD78F9E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3454400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6C9D80ED-B1D8-47A2-8807-BBB9BF05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57338"/>
            <a:ext cx="1295400" cy="10080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Arial" panose="020B0604020202020204" pitchFamily="34" charset="0"/>
              </a:rPr>
              <a:t>ADD</a:t>
            </a:r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CBF9696C-8730-488E-B42E-929881A6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5573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69E144A2-1DD9-4186-92BA-569769E7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0621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20" name="Line 15">
            <a:extLst>
              <a:ext uri="{FF2B5EF4-FFF2-40B4-BE49-F238E27FC236}">
                <a16:creationId xmlns:a16="http://schemas.microsoft.com/office/drawing/2014/main" id="{0C19F941-310D-46E3-A0F6-63F7B70927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838" y="2278063"/>
            <a:ext cx="506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21" name="Line 16">
            <a:extLst>
              <a:ext uri="{FF2B5EF4-FFF2-40B4-BE49-F238E27FC236}">
                <a16:creationId xmlns:a16="http://schemas.microsoft.com/office/drawing/2014/main" id="{190AA12D-01C0-4E53-81CA-C7915A8AE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1846263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22" name="Line 17">
            <a:extLst>
              <a:ext uri="{FF2B5EF4-FFF2-40B4-BE49-F238E27FC236}">
                <a16:creationId xmlns:a16="http://schemas.microsoft.com/office/drawing/2014/main" id="{741DBEE9-AF40-4A56-BDAF-BAD6247DE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2276475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23" name="Line 18">
            <a:extLst>
              <a:ext uri="{FF2B5EF4-FFF2-40B4-BE49-F238E27FC236}">
                <a16:creationId xmlns:a16="http://schemas.microsoft.com/office/drawing/2014/main" id="{BA5EE291-3DE5-492B-8F21-26B33A496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3063" y="1844675"/>
            <a:ext cx="506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9AFC6280-8E53-4B50-A79E-E54CBF93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5573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9E7097CC-7F8D-4F03-8F70-D270869CA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06216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26" name="Line 21">
            <a:extLst>
              <a:ext uri="{FF2B5EF4-FFF2-40B4-BE49-F238E27FC236}">
                <a16:creationId xmlns:a16="http://schemas.microsoft.com/office/drawing/2014/main" id="{AF073D0A-7FBD-4B94-8D65-2F46638B3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51101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2727" name="Line 22">
            <a:extLst>
              <a:ext uri="{FF2B5EF4-FFF2-40B4-BE49-F238E27FC236}">
                <a16:creationId xmlns:a16="http://schemas.microsoft.com/office/drawing/2014/main" id="{A5B14DEB-1A9F-495C-9FBC-D88343A5D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56864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pic>
        <p:nvPicPr>
          <p:cNvPr id="777239" name="Picture 23" descr="adder1">
            <a:extLst>
              <a:ext uri="{FF2B5EF4-FFF2-40B4-BE49-F238E27FC236}">
                <a16:creationId xmlns:a16="http://schemas.microsoft.com/office/drawing/2014/main" id="{48D8F4B0-4414-47BF-BBB6-7052F967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352742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6" name="Rectangle 24">
            <a:extLst>
              <a:ext uri="{FF2B5EF4-FFF2-40B4-BE49-F238E27FC236}">
                <a16:creationId xmlns:a16="http://schemas.microsoft.com/office/drawing/2014/main" id="{D1E40AA7-93EC-48E2-BA18-708B61C02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848600" cy="582613"/>
          </a:xfrm>
          <a:noFill/>
        </p:spPr>
        <p:txBody>
          <a:bodyPr/>
          <a:lstStyle/>
          <a:p>
            <a:pPr marL="0" indent="0"/>
            <a:r>
              <a:rPr lang="en-US" altLang="zh-TW">
                <a:ea typeface="新細明體" panose="02020500000000000000" pitchFamily="18" charset="-120"/>
              </a:rPr>
              <a:t>We add numbers one bit at a time.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A98005C1-6850-4EE8-B83A-5A9A9F62A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Perspective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0B54BF19-7736-4E53-84C9-28AA3A55D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altLang="zh-TW">
                <a:ea typeface="新細明體" panose="02020500000000000000" pitchFamily="18" charset="-120"/>
              </a:rPr>
              <a:t>Combinational logic</a:t>
            </a:r>
          </a:p>
          <a:p>
            <a:pPr>
              <a:spcBef>
                <a:spcPct val="100000"/>
              </a:spcBef>
            </a:pPr>
            <a:r>
              <a:rPr lang="en-US" altLang="zh-TW">
                <a:ea typeface="新細明體" panose="02020500000000000000" pitchFamily="18" charset="-120"/>
              </a:rPr>
              <a:t>Our adder design is very basic: no parallelism</a:t>
            </a:r>
          </a:p>
          <a:p>
            <a:pPr>
              <a:spcBef>
                <a:spcPct val="100000"/>
              </a:spcBef>
            </a:pPr>
            <a:r>
              <a:rPr lang="en-US" altLang="zh-TW">
                <a:ea typeface="新細明體" panose="02020500000000000000" pitchFamily="18" charset="-120"/>
              </a:rPr>
              <a:t>It pays to optimize adders</a:t>
            </a:r>
          </a:p>
          <a:p>
            <a:pPr>
              <a:spcBef>
                <a:spcPct val="100000"/>
              </a:spcBef>
            </a:pPr>
            <a:r>
              <a:rPr lang="en-US" altLang="zh-TW">
                <a:ea typeface="新細明體" panose="02020500000000000000" pitchFamily="18" charset="-120"/>
              </a:rPr>
              <a:t>Our ALU is also very basic: no multiplication, no division</a:t>
            </a:r>
          </a:p>
          <a:p>
            <a:pPr>
              <a:spcBef>
                <a:spcPct val="100000"/>
              </a:spcBef>
            </a:pPr>
            <a:r>
              <a:rPr lang="en-US" altLang="zh-TW">
                <a:ea typeface="新細明體" panose="02020500000000000000" pitchFamily="18" charset="-120"/>
              </a:rPr>
              <a:t>Where is the seat of more advanced math operations?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a typical hardware/software tradeoff.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編號版面配置區 3">
            <a:extLst>
              <a:ext uri="{FF2B5EF4-FFF2-40B4-BE49-F238E27FC236}">
                <a16:creationId xmlns:a16="http://schemas.microsoft.com/office/drawing/2014/main" id="{B02F7448-3F3E-49A7-BC0E-CAC5F4630D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2E6147CF-AD08-45E3-A44A-8AF52D9A7D95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8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E25BC4F-8E3E-4A5C-A3A9-E3791C71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1-bit full adder</a:t>
            </a:r>
          </a:p>
        </p:txBody>
      </p:sp>
      <p:sp>
        <p:nvSpPr>
          <p:cNvPr id="73732" name="Line 3">
            <a:extLst>
              <a:ext uri="{FF2B5EF4-FFF2-40B4-BE49-F238E27FC236}">
                <a16:creationId xmlns:a16="http://schemas.microsoft.com/office/drawing/2014/main" id="{1E39F6EF-877D-4F4E-8126-769468ED3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1700213"/>
            <a:ext cx="3095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33" name="Line 4">
            <a:extLst>
              <a:ext uri="{FF2B5EF4-FFF2-40B4-BE49-F238E27FC236}">
                <a16:creationId xmlns:a16="http://schemas.microsoft.com/office/drawing/2014/main" id="{B76C4A6A-5A96-40FE-9BB8-79437E106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11969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34" name="Line 5">
            <a:extLst>
              <a:ext uri="{FF2B5EF4-FFF2-40B4-BE49-F238E27FC236}">
                <a16:creationId xmlns:a16="http://schemas.microsoft.com/office/drawing/2014/main" id="{66C34370-0994-4958-A613-88CF28AF5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227647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34B83138-7C17-4304-BBC5-9C1760AD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19697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3E218961-5306-4E0A-9280-4B4D23EB8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17157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7" name="Line 8">
            <a:extLst>
              <a:ext uri="{FF2B5EF4-FFF2-40B4-BE49-F238E27FC236}">
                <a16:creationId xmlns:a16="http://schemas.microsoft.com/office/drawing/2014/main" id="{151092CA-38A2-41C7-AC5D-E63460169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1969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38" name="Line 9">
            <a:extLst>
              <a:ext uri="{FF2B5EF4-FFF2-40B4-BE49-F238E27FC236}">
                <a16:creationId xmlns:a16="http://schemas.microsoft.com/office/drawing/2014/main" id="{BF474CFA-002F-4426-BB53-EF504F758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61150" y="1196975"/>
            <a:ext cx="0" cy="5256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E8CC66B4-9D5A-407A-BC3F-9635B0974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11969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CC74CC03-2828-4C68-86A4-43F256538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1701800"/>
            <a:ext cx="1295400" cy="10080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latin typeface="Arial" panose="020B0604020202020204" pitchFamily="34" charset="0"/>
              </a:rPr>
              <a:t>ADD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id="{D0142E04-C1BC-44E7-87AE-944355AA3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9810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E8B313C9-9547-4065-A42C-0D8BCE37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78063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out</a:t>
            </a:r>
          </a:p>
        </p:txBody>
      </p:sp>
      <p:sp>
        <p:nvSpPr>
          <p:cNvPr id="73743" name="Line 14">
            <a:extLst>
              <a:ext uri="{FF2B5EF4-FFF2-40B4-BE49-F238E27FC236}">
                <a16:creationId xmlns:a16="http://schemas.microsoft.com/office/drawing/2014/main" id="{0BC28028-BA36-483C-BCDB-B5CCD9A75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2422525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44" name="Line 15">
            <a:extLst>
              <a:ext uri="{FF2B5EF4-FFF2-40B4-BE49-F238E27FC236}">
                <a16:creationId xmlns:a16="http://schemas.microsoft.com/office/drawing/2014/main" id="{1D69C49A-75E2-40DF-A223-27162494F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1989138"/>
            <a:ext cx="506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C51D5ED9-A64C-4017-B928-9FBF632D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17018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</a:p>
        </p:txBody>
      </p:sp>
      <p:pic>
        <p:nvPicPr>
          <p:cNvPr id="779281" name="Picture 17" descr="adder2">
            <a:extLst>
              <a:ext uri="{FF2B5EF4-FFF2-40B4-BE49-F238E27FC236}">
                <a16:creationId xmlns:a16="http://schemas.microsoft.com/office/drawing/2014/main" id="{EB6F74D6-F0AE-4CF8-8520-6648D9C9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22421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7" name="Line 18">
            <a:extLst>
              <a:ext uri="{FF2B5EF4-FFF2-40B4-BE49-F238E27FC236}">
                <a16:creationId xmlns:a16="http://schemas.microsoft.com/office/drawing/2014/main" id="{B666E9A3-73E9-4225-AC91-8DE2046C5730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69331" y="1558132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48" name="Line 19">
            <a:extLst>
              <a:ext uri="{FF2B5EF4-FFF2-40B4-BE49-F238E27FC236}">
                <a16:creationId xmlns:a16="http://schemas.microsoft.com/office/drawing/2014/main" id="{3DD2AB4E-782D-4FE6-BEC6-3EDD689C6C39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764506" y="1558132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49" name="Line 20">
            <a:extLst>
              <a:ext uri="{FF2B5EF4-FFF2-40B4-BE49-F238E27FC236}">
                <a16:creationId xmlns:a16="http://schemas.microsoft.com/office/drawing/2014/main" id="{A9763273-CA5D-4FDB-9B9F-2D11DB07652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69332" y="2851944"/>
            <a:ext cx="290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6A78247F-5310-47F9-871A-BF970233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98107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62" name="Text Box 22">
            <a:extLst>
              <a:ext uri="{FF2B5EF4-FFF2-40B4-BE49-F238E27FC236}">
                <a16:creationId xmlns:a16="http://schemas.microsoft.com/office/drawing/2014/main" id="{71A5AAC3-C15E-4435-8BB4-DA88C3B9B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900363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endParaRPr lang="en-US" altLang="zh-TW" sz="2400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52" name="Line 23">
            <a:extLst>
              <a:ext uri="{FF2B5EF4-FFF2-40B4-BE49-F238E27FC236}">
                <a16:creationId xmlns:a16="http://schemas.microsoft.com/office/drawing/2014/main" id="{85A69E30-2485-4C76-9236-1AFA033DC8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1196975"/>
            <a:ext cx="0" cy="525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35864" name="Text Box 24">
            <a:extLst>
              <a:ext uri="{FF2B5EF4-FFF2-40B4-BE49-F238E27FC236}">
                <a16:creationId xmlns:a16="http://schemas.microsoft.com/office/drawing/2014/main" id="{78DB36AA-198C-4F5F-A3C4-D89517CC9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0" y="1219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out</a:t>
            </a:r>
          </a:p>
        </p:txBody>
      </p:sp>
      <p:sp>
        <p:nvSpPr>
          <p:cNvPr id="35865" name="Text Box 25">
            <a:extLst>
              <a:ext uri="{FF2B5EF4-FFF2-40B4-BE49-F238E27FC236}">
                <a16:creationId xmlns:a16="http://schemas.microsoft.com/office/drawing/2014/main" id="{718E7104-4091-435B-8A35-18430DABD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219200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altLang="zh-TW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</a:p>
        </p:txBody>
      </p:sp>
      <p:sp>
        <p:nvSpPr>
          <p:cNvPr id="73755" name="Line 26">
            <a:extLst>
              <a:ext uri="{FF2B5EF4-FFF2-40B4-BE49-F238E27FC236}">
                <a16:creationId xmlns:a16="http://schemas.microsoft.com/office/drawing/2014/main" id="{5725FD79-AC51-4364-8FB7-08832A4B1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29003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56" name="Line 27">
            <a:extLst>
              <a:ext uri="{FF2B5EF4-FFF2-40B4-BE49-F238E27FC236}">
                <a16:creationId xmlns:a16="http://schemas.microsoft.com/office/drawing/2014/main" id="{6E2841DF-92FA-4B13-A166-86B270F00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347662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57" name="Line 28">
            <a:extLst>
              <a:ext uri="{FF2B5EF4-FFF2-40B4-BE49-F238E27FC236}">
                <a16:creationId xmlns:a16="http://schemas.microsoft.com/office/drawing/2014/main" id="{58926B3C-D830-411C-BCB2-0591B26B4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0767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58" name="Line 29">
            <a:extLst>
              <a:ext uri="{FF2B5EF4-FFF2-40B4-BE49-F238E27FC236}">
                <a16:creationId xmlns:a16="http://schemas.microsoft.com/office/drawing/2014/main" id="{63368C1E-9C47-47F4-A3BE-186D38A4B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3950" y="4724400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59" name="Line 30">
            <a:extLst>
              <a:ext uri="{FF2B5EF4-FFF2-40B4-BE49-F238E27FC236}">
                <a16:creationId xmlns:a16="http://schemas.microsoft.com/office/drawing/2014/main" id="{4B47760C-B23F-43FB-8085-7F31B9E6A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5300663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73760" name="Line 31">
            <a:extLst>
              <a:ext uri="{FF2B5EF4-FFF2-40B4-BE49-F238E27FC236}">
                <a16:creationId xmlns:a16="http://schemas.microsoft.com/office/drawing/2014/main" id="{8C136AC5-AB1F-44D3-BA96-FCC4C60CC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5876925"/>
            <a:ext cx="309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 sz="1200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編號版面配置區 3">
            <a:extLst>
              <a:ext uri="{FF2B5EF4-FFF2-40B4-BE49-F238E27FC236}">
                <a16:creationId xmlns:a16="http://schemas.microsoft.com/office/drawing/2014/main" id="{26C6838F-DA3C-4BD6-A84F-EE68D279B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200"/>
              </a:lnSpc>
              <a:buClr>
                <a:srgbClr val="003399"/>
              </a:buClr>
              <a:buSzPct val="50000"/>
              <a:buFont typeface="Monotype Sorts" pitchFamily="-110" charset="2"/>
              <a:defRPr kumimoji="1" sz="2800">
                <a:solidFill>
                  <a:srgbClr val="003399"/>
                </a:solidFill>
                <a:latin typeface="Comic Sans MS" panose="030F0702030302020204" pitchFamily="66" charset="0"/>
              </a:defRPr>
            </a:lvl1pPr>
            <a:lvl2pPr marL="742950" indent="-285750">
              <a:lnSpc>
                <a:spcPts val="2800"/>
              </a:lnSpc>
              <a:buClr>
                <a:schemeClr val="tx1"/>
              </a:buClr>
              <a:buSzPct val="35000"/>
              <a:buFont typeface="Monotype Sorts" pitchFamily="-110" charset="2"/>
              <a:buChar char="n"/>
              <a:defRPr kumimoji="1"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lnSpc>
                <a:spcPts val="2600"/>
              </a:lnSpc>
              <a:buClr>
                <a:schemeClr val="tx1"/>
              </a:buClr>
              <a:buSzPct val="8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lnSpc>
                <a:spcPts val="2600"/>
              </a:lnSpc>
              <a:buClr>
                <a:schemeClr val="tx1"/>
              </a:buClr>
              <a:buFont typeface="Wingdings" panose="05000000000000000000" pitchFamily="2" charset="2"/>
              <a:buChar char="!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lnSpc>
                <a:spcPts val="2600"/>
              </a:lnSpc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kumimoji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fld id="{34862DB2-B042-46B1-A113-F297A3DE3322}" type="slidenum">
              <a:rPr lang="zh-TW" alt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9</a:t>
            </a:fld>
            <a:endParaRPr lang="en-US" altLang="zh-TW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A6AF4CDF-0678-4A16-8522-39587B8EA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8-bit adder</a:t>
            </a:r>
          </a:p>
        </p:txBody>
      </p:sp>
      <p:pic>
        <p:nvPicPr>
          <p:cNvPr id="37891" name="Picture 3" descr="adder3">
            <a:extLst>
              <a:ext uri="{FF2B5EF4-FFF2-40B4-BE49-F238E27FC236}">
                <a16:creationId xmlns:a16="http://schemas.microsoft.com/office/drawing/2014/main" id="{FFA481C1-D653-4C6B-B83C-2A42EF35B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073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rebuchet MS"/>
        <a:ea typeface="新細明體"/>
        <a:cs typeface=""/>
      </a:majorFont>
      <a:minorFont>
        <a:latin typeface="Trebuchet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cs">
  <a:themeElements>
    <a:clrScheme name="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003399"/>
      </a:folHlink>
    </a:clrScheme>
    <a:fontScheme name="introc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introcs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cs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cs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2896</TotalTime>
  <Words>6122</Words>
  <Application>Microsoft Office PowerPoint</Application>
  <PresentationFormat>如螢幕大小 (4:3)</PresentationFormat>
  <Paragraphs>2166</Paragraphs>
  <Slides>70</Slides>
  <Notes>38</Notes>
  <HiddenSlides>0</HiddenSlides>
  <MMClips>1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70</vt:i4>
      </vt:variant>
    </vt:vector>
  </HeadingPairs>
  <TitlesOfParts>
    <vt:vector size="89" baseType="lpstr">
      <vt:lpstr>Arial Unicode MS</vt:lpstr>
      <vt:lpstr>Monotype Sorts</vt:lpstr>
      <vt:lpstr>ＭＳ Ｐゴシック</vt:lpstr>
      <vt:lpstr>新細明體</vt:lpstr>
      <vt:lpstr>Arial</vt:lpstr>
      <vt:lpstr>Calibri</vt:lpstr>
      <vt:lpstr>Comic Sans MS</vt:lpstr>
      <vt:lpstr>Consolas</vt:lpstr>
      <vt:lpstr>Courier New</vt:lpstr>
      <vt:lpstr>Garamond</vt:lpstr>
      <vt:lpstr>Times New Roman</vt:lpstr>
      <vt:lpstr>Trebuchet MS</vt:lpstr>
      <vt:lpstr>Wingdings</vt:lpstr>
      <vt:lpstr>預設簡報設計</vt:lpstr>
      <vt:lpstr>introcs</vt:lpstr>
      <vt:lpstr>sidebarb</vt:lpstr>
      <vt:lpstr>2_sidebarb</vt:lpstr>
      <vt:lpstr>VISIO</vt:lpstr>
      <vt:lpstr>Visio.Drawing.6</vt:lpstr>
      <vt:lpstr>Arithmetic Logic Unit (ALU)</vt:lpstr>
      <vt:lpstr>Let's Make an Adder Circuit</vt:lpstr>
      <vt:lpstr>PowerPoint 簡報</vt:lpstr>
      <vt:lpstr>Representing negative numbers (4-bit system)</vt:lpstr>
      <vt:lpstr>Let's Make an Adder Circuit</vt:lpstr>
      <vt:lpstr>Let's Make an Adder Circuit</vt:lpstr>
      <vt:lpstr>1-bit half adder</vt:lpstr>
      <vt:lpstr>1-bit full adder</vt:lpstr>
      <vt:lpstr>8-bit adder</vt:lpstr>
      <vt:lpstr>Let's Make an Adder Circuit</vt:lpstr>
      <vt:lpstr>Let's Make an Adder Circuit</vt:lpstr>
      <vt:lpstr>Let's Make an Adder Circuit</vt:lpstr>
      <vt:lpstr>Adder:  Interface</vt:lpstr>
      <vt:lpstr>Adder:  Component Level View</vt:lpstr>
      <vt:lpstr>Adder:  Switch Level View</vt:lpstr>
      <vt:lpstr>Marble adding machine</vt:lpstr>
      <vt:lpstr>Subtractor</vt:lpstr>
      <vt:lpstr>Subtractor</vt:lpstr>
      <vt:lpstr>Subtractor</vt:lpstr>
      <vt:lpstr>Put adder and subtractor together</vt:lpstr>
      <vt:lpstr>Shifter</vt:lpstr>
      <vt:lpstr>Shifter</vt:lpstr>
      <vt:lpstr>Shifter</vt:lpstr>
      <vt:lpstr>Shifter</vt:lpstr>
      <vt:lpstr>N-bit Decoder</vt:lpstr>
      <vt:lpstr>N-bit Decoder</vt:lpstr>
      <vt:lpstr>2-Bit Decoder Controlling 4-Bit Shifter</vt:lpstr>
      <vt:lpstr>Arithmetic Logic Unit</vt:lpstr>
      <vt:lpstr>1 Hot OR</vt:lpstr>
      <vt:lpstr>1 Hot OR</vt:lpstr>
      <vt:lpstr>Bus</vt:lpstr>
      <vt:lpstr>Bitwise AND, XOR, NOT</vt:lpstr>
      <vt:lpstr>TOY ALU</vt:lpstr>
      <vt:lpstr>Device Interface Using Buses</vt:lpstr>
      <vt:lpstr>ALU</vt:lpstr>
      <vt:lpstr>PowerPoint 簡報</vt:lpstr>
      <vt:lpstr>PowerPoint 簡報</vt:lpstr>
      <vt:lpstr>The ALU in the CPU context</vt:lpstr>
      <vt:lpstr>Hack ALU</vt:lpstr>
      <vt:lpstr>Hack ALU</vt:lpstr>
      <vt:lpstr>Hack ALU</vt:lpstr>
      <vt:lpstr>Hack ALU</vt:lpstr>
      <vt:lpstr>Hack ALU</vt:lpstr>
      <vt:lpstr>Hack ALU</vt:lpstr>
      <vt:lpstr>Hack ALU</vt:lpstr>
      <vt:lpstr>Hack ALU</vt:lpstr>
      <vt:lpstr>Hack ALU: !x</vt:lpstr>
      <vt:lpstr>Hack ALU: !x</vt:lpstr>
      <vt:lpstr>Hack ALU: x|y</vt:lpstr>
      <vt:lpstr>Hack ALU: y-1</vt:lpstr>
      <vt:lpstr>Hack ALU: y-x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Perspective</vt:lpstr>
    </vt:vector>
  </TitlesOfParts>
  <Company>NTU CSIE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cyy</dc:creator>
  <cp:lastModifiedBy>cyy</cp:lastModifiedBy>
  <cp:revision>377</cp:revision>
  <dcterms:created xsi:type="dcterms:W3CDTF">2005-01-08T09:49:33Z</dcterms:created>
  <dcterms:modified xsi:type="dcterms:W3CDTF">2021-10-09T11:16:34Z</dcterms:modified>
</cp:coreProperties>
</file>